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8" r:id="rId11"/>
    <p:sldId id="257" r:id="rId12"/>
    <p:sldId id="259" r:id="rId13"/>
    <p:sldId id="26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209799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Query Optimizing Using Indexing In </a:t>
            </a:r>
            <a:r>
              <a:rPr lang="en-US" sz="32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Mongodb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7162800" cy="34290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Group Name – </a:t>
            </a:r>
            <a:r>
              <a:rPr lang="en-US" sz="8000" b="1" dirty="0" smtClean="0">
                <a:solidFill>
                  <a:schemeClr val="tx1"/>
                </a:solidFill>
              </a:rPr>
              <a:t>TEAM-1895</a:t>
            </a:r>
            <a:endParaRPr lang="en-US" sz="8000" dirty="0" smtClean="0">
              <a:solidFill>
                <a:schemeClr val="tx1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Member Info: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1) Sri </a:t>
            </a:r>
            <a:r>
              <a:rPr lang="en-US" sz="8000" dirty="0" err="1" smtClean="0">
                <a:solidFill>
                  <a:schemeClr val="tx1"/>
                </a:solidFill>
              </a:rPr>
              <a:t>Harsha</a:t>
            </a:r>
            <a:r>
              <a:rPr lang="en-US" sz="8000" dirty="0" smtClean="0">
                <a:solidFill>
                  <a:schemeClr val="tx1"/>
                </a:solidFill>
              </a:rPr>
              <a:t> </a:t>
            </a:r>
            <a:r>
              <a:rPr lang="en-US" sz="8000" dirty="0" err="1" smtClean="0">
                <a:solidFill>
                  <a:schemeClr val="tx1"/>
                </a:solidFill>
              </a:rPr>
              <a:t>Velamakanni</a:t>
            </a:r>
            <a:r>
              <a:rPr lang="en-US" sz="8000" dirty="0" smtClean="0">
                <a:solidFill>
                  <a:schemeClr val="tx1"/>
                </a:solidFill>
              </a:rPr>
              <a:t>        - 700688503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2) Ravi </a:t>
            </a:r>
            <a:r>
              <a:rPr lang="en-US" sz="8000" dirty="0" err="1" smtClean="0">
                <a:solidFill>
                  <a:schemeClr val="tx1"/>
                </a:solidFill>
              </a:rPr>
              <a:t>Teja</a:t>
            </a:r>
            <a:r>
              <a:rPr lang="en-US" sz="8000" dirty="0" smtClean="0">
                <a:solidFill>
                  <a:schemeClr val="tx1"/>
                </a:solidFill>
              </a:rPr>
              <a:t> </a:t>
            </a:r>
            <a:r>
              <a:rPr lang="en-US" sz="8000" dirty="0" err="1" smtClean="0">
                <a:solidFill>
                  <a:schemeClr val="tx1"/>
                </a:solidFill>
              </a:rPr>
              <a:t>Nigidala</a:t>
            </a:r>
            <a:r>
              <a:rPr lang="en-US" sz="8000" dirty="0" smtClean="0">
                <a:solidFill>
                  <a:schemeClr val="tx1"/>
                </a:solidFill>
              </a:rPr>
              <a:t>                 - 700678595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3) </a:t>
            </a:r>
            <a:r>
              <a:rPr lang="en-US" sz="8000" dirty="0" err="1" smtClean="0">
                <a:solidFill>
                  <a:schemeClr val="tx1"/>
                </a:solidFill>
              </a:rPr>
              <a:t>Venkat</a:t>
            </a:r>
            <a:r>
              <a:rPr lang="en-US" sz="8000" dirty="0" smtClean="0">
                <a:solidFill>
                  <a:schemeClr val="tx1"/>
                </a:solidFill>
              </a:rPr>
              <a:t> Reddy Konatham       - </a:t>
            </a:r>
            <a:r>
              <a:rPr lang="en-US" sz="8000" dirty="0" smtClean="0">
                <a:solidFill>
                  <a:schemeClr val="tx1"/>
                </a:solidFill>
              </a:rPr>
              <a:t>700678994</a:t>
            </a:r>
            <a:endParaRPr lang="en-US" sz="9600" dirty="0" smtClean="0">
              <a:solidFill>
                <a:schemeClr val="tx1"/>
              </a:solidFill>
            </a:endParaRPr>
          </a:p>
          <a:p>
            <a:pPr algn="r"/>
            <a:endParaRPr lang="en-US" sz="9600" dirty="0" smtClean="0">
              <a:solidFill>
                <a:schemeClr val="tx1"/>
              </a:solidFill>
            </a:endParaRPr>
          </a:p>
          <a:p>
            <a:endParaRPr lang="en-US" sz="8000" dirty="0" smtClean="0">
              <a:solidFill>
                <a:schemeClr val="tx1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55626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Dataset Used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– Black Friday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dataset is about study of sales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through consumer behaviours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contains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observations about the black Friday in a retail store.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Link :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   https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://www.kaggle.com/mehdidag/black-friday</a:t>
            </a:r>
          </a:p>
          <a:p>
            <a:pPr fontAlgn="base"/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dirty="0" smtClean="0"/>
              <a:t>Collection: </a:t>
            </a:r>
            <a:r>
              <a:rPr lang="en-US" sz="2800" dirty="0" err="1" smtClean="0"/>
              <a:t>BlackFriday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No. </a:t>
            </a:r>
            <a:r>
              <a:rPr lang="en-US" sz="2800" dirty="0" smtClean="0"/>
              <a:t>of documents: 2687885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533400"/>
            <a:ext cx="8839200" cy="6324600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sz="5100" b="1" dirty="0" smtClean="0"/>
              <a:t>Columns: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err="1" smtClean="0"/>
              <a:t>User_ID</a:t>
            </a:r>
            <a:r>
              <a:rPr lang="en-US" dirty="0" smtClean="0"/>
              <a:t> - User </a:t>
            </a:r>
            <a:r>
              <a:rPr lang="en-US" dirty="0" smtClean="0"/>
              <a:t>ID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err="1" smtClean="0"/>
              <a:t>Product_ID</a:t>
            </a:r>
            <a:r>
              <a:rPr lang="en-US" dirty="0" smtClean="0"/>
              <a:t> </a:t>
            </a:r>
            <a:r>
              <a:rPr lang="en-US" dirty="0" smtClean="0"/>
              <a:t>- Product ID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Gender - Sex of User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Age - Age in </a:t>
            </a:r>
            <a:r>
              <a:rPr lang="en-US" dirty="0" smtClean="0"/>
              <a:t>bins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Occupation </a:t>
            </a:r>
            <a:r>
              <a:rPr lang="en-US" dirty="0" smtClean="0"/>
              <a:t>– Occupation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err="1" smtClean="0"/>
              <a:t>City_Category</a:t>
            </a:r>
            <a:r>
              <a:rPr lang="en-US" dirty="0" smtClean="0"/>
              <a:t> - Category of the City (A,B,C)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Stay_In_Current_City_Years</a:t>
            </a:r>
            <a:r>
              <a:rPr lang="en-US" dirty="0" smtClean="0"/>
              <a:t> - Number of years stay in current city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Marital_Status</a:t>
            </a:r>
            <a:r>
              <a:rPr lang="en-US" dirty="0" smtClean="0"/>
              <a:t> - Marital Status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Product_Category_1 - Product Category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Product_Category_2 - Product may belongs to other category also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Product_Category_3 - Product may belongs to other category also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Purchase - Purchase amount in dollars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References:</a:t>
            </a:r>
          </a:p>
          <a:p>
            <a:r>
              <a:rPr lang="en-US" dirty="0" smtClean="0"/>
              <a:t>Text Book : Database systems concepts (by Abraham </a:t>
            </a:r>
            <a:r>
              <a:rPr lang="en-US" dirty="0" err="1" smtClean="0"/>
              <a:t>Silberschartz</a:t>
            </a:r>
            <a:r>
              <a:rPr lang="en-US" dirty="0" smtClean="0"/>
              <a:t>)</a:t>
            </a:r>
          </a:p>
          <a:p>
            <a:r>
              <a:rPr lang="en-US" u="sng" dirty="0" smtClean="0">
                <a:hlinkClick r:id="rId2"/>
              </a:rPr>
              <a:t>https://docs.mongodb.com/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Technologies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MongoDB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Tools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Robo</a:t>
            </a:r>
            <a:r>
              <a:rPr lang="en-US" dirty="0" smtClean="0"/>
              <a:t> 3T – 1.2  (for experiments)</a:t>
            </a:r>
          </a:p>
          <a:p>
            <a:r>
              <a:rPr lang="en-US" dirty="0" smtClean="0"/>
              <a:t>Studio 3T (for importing datasets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natham\Desktop\ADB FINAL PROJECT\modified ques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275" y="1509713"/>
            <a:ext cx="6773863" cy="3838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785938"/>
            <a:ext cx="84486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Introduction</a:t>
            </a:r>
            <a:r>
              <a:rPr lang="en-US" b="1" dirty="0" smtClean="0"/>
              <a:t>: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MongoDB provides complete support for indexes on any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field in 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collection of documents.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Without indexes, MongoDB must perform a 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collection scan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i.e. scan every document in a collection, to select those documents that match the query statement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an appropriate index exists for a query, MongoDB can use the index to limit the number of documents it must inspect.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Single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Field Indexing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the name suggests single field index can only be created on one field.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Syntax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db.collection.createIndex( { field: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&lt;type&gt;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} )</a:t>
            </a:r>
          </a:p>
          <a:p>
            <a:pPr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Without Indexing :-</a:t>
            </a:r>
            <a:endParaRPr lang="en-US" sz="2400" dirty="0"/>
          </a:p>
        </p:txBody>
      </p:sp>
      <p:pic>
        <p:nvPicPr>
          <p:cNvPr id="4" name="Picture 2" descr="C:\Users\konatham\Desktop\ADB FINAL PROJECT\single field index\Capture before inde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92538" cy="38486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flipH="1">
            <a:off x="4495800" y="5638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Cost = 0.116 sec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With Indexing (Single Field) : -</a:t>
            </a:r>
            <a:endParaRPr lang="en-US" sz="2400" dirty="0"/>
          </a:p>
        </p:txBody>
      </p:sp>
      <p:pic>
        <p:nvPicPr>
          <p:cNvPr id="5122" name="Picture 2" descr="C:\Users\konatham\Desktop\ADB FINAL PROJECT\modified after indexin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173327" cy="38105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38800" y="57912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= 0.003 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Compound Index:</a:t>
            </a:r>
          </a:p>
          <a:p>
            <a:r>
              <a:rPr lang="en-US" sz="2600" dirty="0" smtClean="0">
                <a:latin typeface="Calibri" pitchFamily="34" charset="0"/>
                <a:cs typeface="Calibri" pitchFamily="34" charset="0"/>
              </a:rPr>
              <a:t>When an index needs to be created on more than one field, compound index can be used.</a:t>
            </a:r>
          </a:p>
          <a:p>
            <a:pPr>
              <a:buNone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Syntax:</a:t>
            </a:r>
          </a:p>
          <a:p>
            <a:pPr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db.collection.createIndex( { &lt;field1&gt;: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&lt;type1&gt;,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&lt;field2&gt;: &lt;type2&gt;, ... }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2600" dirty="0" smtClean="0">
                <a:latin typeface="Calibri" pitchFamily="34" charset="0"/>
                <a:cs typeface="Calibri" pitchFamily="34" charset="0"/>
              </a:rPr>
              <a:t>The order of the fields is very important when creating a compound index.</a:t>
            </a:r>
          </a:p>
          <a:p>
            <a:r>
              <a:rPr lang="en-US" sz="2600" dirty="0" smtClean="0">
                <a:latin typeface="Calibri" pitchFamily="34" charset="0"/>
                <a:cs typeface="Calibri" pitchFamily="34" charset="0"/>
              </a:rPr>
              <a:t>The order should match with order of the fields in the query.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Without Compound Index: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146" name="Picture 2" descr="C:\Users\konatham\Desktop\ADB FINAL PROJECT\Compund index\withoutindex compound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2199" y="1600200"/>
            <a:ext cx="7442596" cy="39110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48200" y="594360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: - 2.93 sec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With Compound Index: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170" name="Picture 2" descr="C:\Users\konatham\Desktop\ADB FINAL PROJECT\Compund index\withinde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678" y="1524001"/>
            <a:ext cx="7619169" cy="39920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62600" y="594360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:- 0.001 sec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Example:</a:t>
            </a:r>
          </a:p>
          <a:p>
            <a:r>
              <a:rPr lang="en-US" sz="1500" dirty="0" err="1" smtClean="0"/>
              <a:t>db.BlackFriday.createIndex</a:t>
            </a:r>
            <a:r>
              <a:rPr lang="en-US" sz="1500" dirty="0" smtClean="0"/>
              <a:t>({"</a:t>
            </a:r>
            <a:r>
              <a:rPr lang="en-US" sz="1500" dirty="0" err="1" smtClean="0"/>
              <a:t>Product_ID</a:t>
            </a:r>
            <a:r>
              <a:rPr lang="en-US" sz="1500" dirty="0" smtClean="0"/>
              <a:t>" :1,"</a:t>
            </a:r>
            <a:r>
              <a:rPr lang="en-US" sz="1500" dirty="0" smtClean="0"/>
              <a:t>Purchase" : 1</a:t>
            </a:r>
            <a:r>
              <a:rPr lang="en-US" sz="1500" dirty="0" smtClean="0"/>
              <a:t>})</a:t>
            </a:r>
            <a:endParaRPr lang="en-US" sz="15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In the above example “</a:t>
            </a:r>
            <a:r>
              <a:rPr lang="en-US" sz="2400" dirty="0" err="1" smtClean="0"/>
              <a:t>Product_ID</a:t>
            </a:r>
            <a:r>
              <a:rPr lang="en-US" sz="2400" dirty="0" smtClean="0"/>
              <a:t>” is the prefix</a:t>
            </a:r>
          </a:p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db.BlackFriday.find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Product_ID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:” P00361942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”})</a:t>
            </a:r>
          </a:p>
          <a:p>
            <a:pP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above query returns the result at the reduced cost as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Product_ID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prefix of the above compound index.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Prefix of Compound Index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296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Query Optimizing Using Indexing In Mongodb </vt:lpstr>
      <vt:lpstr>Slide 2</vt:lpstr>
      <vt:lpstr>Slide 3</vt:lpstr>
      <vt:lpstr>Without Indexing :-</vt:lpstr>
      <vt:lpstr>With Indexing (Single Field) : -</vt:lpstr>
      <vt:lpstr>Slide 6</vt:lpstr>
      <vt:lpstr>Without Compound Index:</vt:lpstr>
      <vt:lpstr>With Compound Index:</vt:lpstr>
      <vt:lpstr>Prefix of Compound Index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Optimizing Using Indexing In Mongodb </dc:title>
  <dc:creator/>
  <cp:lastModifiedBy>konatham</cp:lastModifiedBy>
  <cp:revision>45</cp:revision>
  <dcterms:created xsi:type="dcterms:W3CDTF">2006-08-16T00:00:00Z</dcterms:created>
  <dcterms:modified xsi:type="dcterms:W3CDTF">2018-11-28T02:26:37Z</dcterms:modified>
</cp:coreProperties>
</file>