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irce" panose="020B0604020202020204" charset="0"/>
      <p:regular r:id="rId14"/>
    </p:embeddedFont>
    <p:embeddedFont>
      <p:font typeface="Circe Bold" panose="020B0604020202020204" charset="0"/>
      <p:regular r:id="rId15"/>
    </p:embeddedFont>
    <p:embeddedFont>
      <p:font typeface="Mommi Bold" panose="020B0604020202020204" charset="-34"/>
      <p:regular r:id="rId16"/>
    </p:embeddedFont>
    <p:embeddedFont>
      <p:font typeface="Mommi Light" panose="020B0604020202020204" charset="-34"/>
      <p:regular r:id="rId17"/>
    </p:embeddedFont>
    <p:embeddedFont>
      <p:font typeface="Purple Purse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82969-20F1-4E0F-BEFA-3CC3CAA3BB9D}" v="5" dt="2025-10-26T18:36:27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magadda Harsha Vardhan" userId="0a8e6b634a207ef0" providerId="LiveId" clId="{A581C4FD-387F-4C5B-BA5C-788231740E44}"/>
    <pc:docChg chg="undo redo custSel addSld delSld modSld">
      <pc:chgData name="Nimmagadda Harsha Vardhan" userId="0a8e6b634a207ef0" providerId="LiveId" clId="{A581C4FD-387F-4C5B-BA5C-788231740E44}" dt="2025-10-26T18:39:21.906" v="391" actId="20577"/>
      <pc:docMkLst>
        <pc:docMk/>
      </pc:docMkLst>
      <pc:sldChg chg="addSp delSp modSp mod modClrScheme chgLayout">
        <pc:chgData name="Nimmagadda Harsha Vardhan" userId="0a8e6b634a207ef0" providerId="LiveId" clId="{A581C4FD-387F-4C5B-BA5C-788231740E44}" dt="2025-10-26T18:39:21.906" v="391" actId="20577"/>
        <pc:sldMkLst>
          <pc:docMk/>
          <pc:sldMk cId="0" sldId="267"/>
        </pc:sldMkLst>
        <pc:spChg chg="mod">
          <ac:chgData name="Nimmagadda Harsha Vardhan" userId="0a8e6b634a207ef0" providerId="LiveId" clId="{A581C4FD-387F-4C5B-BA5C-788231740E44}" dt="2025-10-26T18:34:06.783" v="190" actId="255"/>
          <ac:spMkLst>
            <pc:docMk/>
            <pc:sldMk cId="0" sldId="267"/>
            <ac:spMk id="10" creationId="{00000000-0000-0000-0000-000000000000}"/>
          </ac:spMkLst>
        </pc:spChg>
        <pc:spChg chg="add del mod ord">
          <ac:chgData name="Nimmagadda Harsha Vardhan" userId="0a8e6b634a207ef0" providerId="LiveId" clId="{A581C4FD-387F-4C5B-BA5C-788231740E44}" dt="2025-10-26T18:33:52.136" v="187" actId="478"/>
          <ac:spMkLst>
            <pc:docMk/>
            <pc:sldMk cId="0" sldId="267"/>
            <ac:spMk id="20" creationId="{D1B17AD3-DA65-CBDC-64B3-E23C17AD9026}"/>
          </ac:spMkLst>
        </pc:spChg>
        <pc:spChg chg="add del mod ord">
          <ac:chgData name="Nimmagadda Harsha Vardhan" userId="0a8e6b634a207ef0" providerId="LiveId" clId="{A581C4FD-387F-4C5B-BA5C-788231740E44}" dt="2025-10-26T18:33:47.749" v="185" actId="478"/>
          <ac:spMkLst>
            <pc:docMk/>
            <pc:sldMk cId="0" sldId="267"/>
            <ac:spMk id="21" creationId="{946CC5AC-866E-F09B-6EFC-53756276B47C}"/>
          </ac:spMkLst>
        </pc:spChg>
        <pc:spChg chg="add del mod">
          <ac:chgData name="Nimmagadda Harsha Vardhan" userId="0a8e6b634a207ef0" providerId="LiveId" clId="{A581C4FD-387F-4C5B-BA5C-788231740E44}" dt="2025-10-26T18:33:56.156" v="189" actId="478"/>
          <ac:spMkLst>
            <pc:docMk/>
            <pc:sldMk cId="0" sldId="267"/>
            <ac:spMk id="23" creationId="{A4C4D9EA-9A37-1871-C14F-32B92FC2D5CF}"/>
          </ac:spMkLst>
        </pc:spChg>
        <pc:spChg chg="add mod ord">
          <ac:chgData name="Nimmagadda Harsha Vardhan" userId="0a8e6b634a207ef0" providerId="LiveId" clId="{A581C4FD-387F-4C5B-BA5C-788231740E44}" dt="2025-10-26T18:39:21.906" v="391" actId="20577"/>
          <ac:spMkLst>
            <pc:docMk/>
            <pc:sldMk cId="0" sldId="267"/>
            <ac:spMk id="24" creationId="{8D57AC63-0439-3F2F-5F62-78C4B8C7A632}"/>
          </ac:spMkLst>
        </pc:spChg>
        <pc:spChg chg="add del mod ord">
          <ac:chgData name="Nimmagadda Harsha Vardhan" userId="0a8e6b634a207ef0" providerId="LiveId" clId="{A581C4FD-387F-4C5B-BA5C-788231740E44}" dt="2025-10-26T18:36:54.441" v="367" actId="478"/>
          <ac:spMkLst>
            <pc:docMk/>
            <pc:sldMk cId="0" sldId="267"/>
            <ac:spMk id="25" creationId="{809D4DD5-78E4-6AB6-C4C8-427DB9979E84}"/>
          </ac:spMkLst>
        </pc:spChg>
        <pc:spChg chg="add del">
          <ac:chgData name="Nimmagadda Harsha Vardhan" userId="0a8e6b634a207ef0" providerId="LiveId" clId="{A581C4FD-387F-4C5B-BA5C-788231740E44}" dt="2025-10-26T18:36:47.983" v="366" actId="22"/>
          <ac:spMkLst>
            <pc:docMk/>
            <pc:sldMk cId="0" sldId="267"/>
            <ac:spMk id="27" creationId="{D880B56F-F4C5-533C-4621-D634580C693D}"/>
          </ac:spMkLst>
        </pc:spChg>
      </pc:sldChg>
      <pc:sldChg chg="new del">
        <pc:chgData name="Nimmagadda Harsha Vardhan" userId="0a8e6b634a207ef0" providerId="LiveId" clId="{A581C4FD-387F-4C5B-BA5C-788231740E44}" dt="2025-10-26T18:29:00.765" v="4" actId="47"/>
        <pc:sldMkLst>
          <pc:docMk/>
          <pc:sldMk cId="173963439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9.png"/><Relationship Id="rId19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8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9.png"/><Relationship Id="rId19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102793" y="3549886"/>
            <a:ext cx="12082415" cy="2749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4"/>
              </a:lnSpc>
            </a:pPr>
            <a:r>
              <a:rPr lang="en-US" sz="7400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PARALLEL AND DISTRIBUTED COMPUTING  PROJECT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600950" y="-1314279"/>
            <a:ext cx="3086100" cy="3731463"/>
            <a:chOff x="0" y="0"/>
            <a:chExt cx="812800" cy="98277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982772"/>
            </a:xfrm>
            <a:custGeom>
              <a:avLst/>
              <a:gdLst/>
              <a:ahLst/>
              <a:cxnLst/>
              <a:rect l="l" t="t" r="r" b="b"/>
              <a:pathLst>
                <a:path w="812800" h="982772">
                  <a:moveTo>
                    <a:pt x="105363" y="0"/>
                  </a:moveTo>
                  <a:lnTo>
                    <a:pt x="707437" y="0"/>
                  </a:lnTo>
                  <a:cubicBezTo>
                    <a:pt x="765627" y="0"/>
                    <a:pt x="812800" y="47173"/>
                    <a:pt x="812800" y="105363"/>
                  </a:cubicBezTo>
                  <a:lnTo>
                    <a:pt x="812800" y="877409"/>
                  </a:lnTo>
                  <a:cubicBezTo>
                    <a:pt x="812800" y="905353"/>
                    <a:pt x="801699" y="932153"/>
                    <a:pt x="781940" y="951912"/>
                  </a:cubicBezTo>
                  <a:cubicBezTo>
                    <a:pt x="762181" y="971671"/>
                    <a:pt x="735381" y="982772"/>
                    <a:pt x="707437" y="982772"/>
                  </a:cubicBezTo>
                  <a:lnTo>
                    <a:pt x="105363" y="982772"/>
                  </a:lnTo>
                  <a:cubicBezTo>
                    <a:pt x="47173" y="982772"/>
                    <a:pt x="0" y="935599"/>
                    <a:pt x="0" y="877409"/>
                  </a:cubicBezTo>
                  <a:lnTo>
                    <a:pt x="0" y="105363"/>
                  </a:lnTo>
                  <a:cubicBezTo>
                    <a:pt x="0" y="47173"/>
                    <a:pt x="47173" y="0"/>
                    <a:pt x="105363" y="0"/>
                  </a:cubicBezTo>
                  <a:close/>
                </a:path>
              </a:pathLst>
            </a:custGeom>
            <a:solidFill>
              <a:srgbClr val="C4D2D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1030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9</a:t>
            </a:r>
          </a:p>
        </p:txBody>
      </p:sp>
      <p:sp>
        <p:nvSpPr>
          <p:cNvPr id="17" name="Freeform 17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861182" y="2408827"/>
            <a:ext cx="15009887" cy="614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III. Limitations and Trade-offs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overall speedup was fundamentally limited because the heavy, security-critical key derivation process (PBKDF2) must be executed sequentially.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two-stage pipeline design uses exactly two threads and has a fixed limit on scalability, meaning adding more CPU cores beyond two would not increase the speedup.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IV. Future Work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Multi-File Parallelism: Instead of optimizing a single file, future efforts could focus on creating a parallel multi-file encryption tool to scale performance by encrypting many files simultaneously.</a:t>
            </a:r>
          </a:p>
          <a:p>
            <a:pPr algn="l">
              <a:lnSpc>
                <a:spcPts val="3600"/>
              </a:lnSpc>
            </a:pPr>
            <a:r>
              <a:rPr lang="en-US" sz="3000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GPU Offloading: For maximum speed, the raw AES encryption calculations (the CPU-bound work) could be offloaded to a GPU using CUDA.</a:t>
            </a:r>
          </a:p>
          <a:p>
            <a:pPr algn="l">
              <a:lnSpc>
                <a:spcPts val="3600"/>
              </a:lnSpc>
            </a:pPr>
            <a:endParaRPr lang="en-US" sz="3000" spc="-89">
              <a:solidFill>
                <a:srgbClr val="3D3D3D"/>
              </a:solidFill>
              <a:latin typeface="Mommi Light"/>
              <a:ea typeface="Mommi Light"/>
              <a:cs typeface="Mommi Light"/>
              <a:sym typeface="Mommi 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861182" y="1408397"/>
            <a:ext cx="10828645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10</a:t>
            </a:r>
          </a:p>
        </p:txBody>
      </p:sp>
      <p:sp>
        <p:nvSpPr>
          <p:cNvPr id="17" name="Freeform 17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213713" y="1159334"/>
            <a:ext cx="7905857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FUTURE WORK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61182" y="2212963"/>
            <a:ext cx="13961157" cy="328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</a:t>
            </a:r>
            <a:r>
              <a:rPr lang="en-US" sz="2600" b="1" spc="-78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Direction 1: Multi-File Parallelism: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Instead of optimizing a single file, future work could implement a parallel multi-file encryption tool.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This strategy would scale the performance much better by encrypting multiple files simultaneously, allowing more processors to be utilized if there are many files.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Drawback: This strategy is only beneficial when multiple files need encryption; if used on a single file, it reverts to serial execution.</a:t>
            </a:r>
          </a:p>
          <a:p>
            <a:pPr algn="l">
              <a:lnSpc>
                <a:spcPts val="3120"/>
              </a:lnSpc>
            </a:pPr>
            <a:endParaRPr lang="en-US" sz="2600" spc="-78">
              <a:solidFill>
                <a:srgbClr val="3D3D3D"/>
              </a:solidFill>
              <a:latin typeface="Mommi Light"/>
              <a:ea typeface="Mommi Light"/>
              <a:cs typeface="Mommi Light"/>
              <a:sym typeface="Mommi Ligh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861182" y="5337163"/>
            <a:ext cx="13611156" cy="250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0"/>
              </a:lnSpc>
              <a:spcBef>
                <a:spcPct val="0"/>
              </a:spcBef>
            </a:pPr>
            <a:r>
              <a:rPr lang="en-US" sz="2600" b="1" u="none" strike="noStrike" spc="-78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 Direction 2: GPU Offloading:</a:t>
            </a:r>
          </a:p>
          <a:p>
            <a:pPr marL="0" lvl="0" indent="0" algn="l">
              <a:lnSpc>
                <a:spcPts val="3120"/>
              </a:lnSpc>
              <a:spcBef>
                <a:spcPct val="0"/>
              </a:spcBef>
            </a:pPr>
            <a:r>
              <a:rPr lang="en-US" sz="2600" u="none" strike="noStrike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For the best performance, leverage CUDA to offload the raw AES encryption calculations to a GPU.</a:t>
            </a:r>
          </a:p>
          <a:p>
            <a:pPr marL="0" lvl="0" indent="0" algn="l">
              <a:lnSpc>
                <a:spcPts val="3120"/>
              </a:lnSpc>
              <a:spcBef>
                <a:spcPct val="0"/>
              </a:spcBef>
            </a:pPr>
            <a:r>
              <a:rPr lang="en-US" sz="2600" u="none" strike="noStrike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This aims to provide an even greater speedup for the CPU-bound part of the encryption task.</a:t>
            </a:r>
          </a:p>
          <a:p>
            <a:pPr marL="0" lvl="0" indent="0" algn="l">
              <a:lnSpc>
                <a:spcPts val="3120"/>
              </a:lnSpc>
              <a:spcBef>
                <a:spcPct val="0"/>
              </a:spcBef>
            </a:pPr>
            <a:endParaRPr lang="en-US" sz="2600" u="none" strike="noStrike" spc="-78">
              <a:solidFill>
                <a:srgbClr val="3D3D3D"/>
              </a:solidFill>
              <a:latin typeface="Mommi Light"/>
              <a:ea typeface="Mommi Light"/>
              <a:cs typeface="Mommi Light"/>
              <a:sym typeface="Momm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59951" y="3208020"/>
            <a:ext cx="12768099" cy="4312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20"/>
              </a:lnSpc>
            </a:pPr>
            <a:r>
              <a:rPr lang="en-US" sz="17000" dirty="0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THANK YOU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11</a:t>
            </a:r>
          </a:p>
        </p:txBody>
      </p:sp>
      <p:sp>
        <p:nvSpPr>
          <p:cNvPr id="18" name="Freeform 18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8D57AC63-0439-3F2F-5F62-78C4B8C7A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800" y="7556522"/>
            <a:ext cx="9025300" cy="1426855"/>
          </a:xfrm>
        </p:spPr>
        <p:txBody>
          <a:bodyPr>
            <a:normAutofit fontScale="90000"/>
          </a:bodyPr>
          <a:lstStyle/>
          <a:p>
            <a:r>
              <a:rPr lang="en-US" dirty="0"/>
              <a:t>By:</a:t>
            </a:r>
            <a:br>
              <a:rPr lang="en-US" dirty="0"/>
            </a:br>
            <a:r>
              <a:rPr lang="en-US" dirty="0"/>
              <a:t>R Yadunath Reddy     – 2023BCS0077</a:t>
            </a:r>
            <a:br>
              <a:rPr lang="en-US" dirty="0"/>
            </a:br>
            <a:r>
              <a:rPr lang="en-US" dirty="0"/>
              <a:t>N Harsha Vardhan     – 2023BCS0158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457762" y="1689314"/>
            <a:ext cx="10828645" cy="864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</a:t>
            </a:r>
            <a:r>
              <a:rPr lang="en-US" sz="3800" b="1" spc="-114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The Critical Role of Encryption: </a:t>
            </a: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Keeping data secure is very important today, and encryption is one of the main tools used for protection.</a:t>
            </a:r>
          </a:p>
          <a:p>
            <a:pPr algn="l">
              <a:lnSpc>
                <a:spcPts val="5320"/>
              </a:lnSpc>
            </a:pP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</a:t>
            </a:r>
            <a:r>
              <a:rPr lang="en-US" sz="3800" b="1" spc="-114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The Performance Challenge:</a:t>
            </a: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When strong encryption is applied to large files (e.g., videos or big backups), the process can take a significant amount of time.</a:t>
            </a:r>
          </a:p>
          <a:p>
            <a:pPr algn="l">
              <a:lnSpc>
                <a:spcPts val="5320"/>
              </a:lnSpc>
            </a:pP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</a:t>
            </a:r>
            <a:r>
              <a:rPr lang="en-US" sz="3800" b="1" spc="-114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The Opportunity of Parallel Computing: </a:t>
            </a:r>
            <a:r>
              <a:rPr lang="en-US" sz="3800" spc="-11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Standard programs typically only use one CPU core on modern multi-core computers. By dividing the encryption work among several cores, the task can be completed much quicker, which is the central idea explored by this project.</a:t>
            </a:r>
          </a:p>
          <a:p>
            <a:pPr algn="l">
              <a:lnSpc>
                <a:spcPts val="5320"/>
              </a:lnSpc>
            </a:pPr>
            <a:endParaRPr lang="en-US" sz="3800" spc="-114">
              <a:solidFill>
                <a:srgbClr val="586977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457762" y="761002"/>
            <a:ext cx="10839951" cy="85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4"/>
              </a:lnSpc>
            </a:pPr>
            <a:r>
              <a:rPr lang="en-US" sz="7004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BACKGROUND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1</a:t>
            </a:r>
          </a:p>
        </p:txBody>
      </p:sp>
      <p:sp>
        <p:nvSpPr>
          <p:cNvPr id="19" name="Freeform 19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255789" y="1830886"/>
            <a:ext cx="10828645" cy="778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1" spc="-102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</a:t>
            </a:r>
            <a:r>
              <a:rPr lang="en-US" sz="3400" b="1" spc="-102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Project Title: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Parallel Implementation of Authenticated File Encryption using AES-256-GCM.</a:t>
            </a:r>
          </a:p>
          <a:p>
            <a:pPr algn="l">
              <a:lnSpc>
                <a:spcPts val="4760"/>
              </a:lnSpc>
            </a:pPr>
            <a:r>
              <a:rPr lang="en-US" sz="3400" b="1" spc="-102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 Core Problem Addressed: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This project addresses the issue of slow file encryption for large files.</a:t>
            </a:r>
          </a:p>
          <a:p>
            <a:pPr algn="l">
              <a:lnSpc>
                <a:spcPts val="4760"/>
              </a:lnSpc>
            </a:pPr>
            <a:r>
              <a:rPr lang="en-US" sz="3400" b="1" spc="-102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 Hypothesis/Goal: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To determine if parallel programming could significantly speed up the encryption process.</a:t>
            </a:r>
          </a:p>
          <a:p>
            <a:pPr algn="l">
              <a:lnSpc>
                <a:spcPts val="4760"/>
              </a:lnSpc>
            </a:pPr>
            <a:r>
              <a:rPr lang="en-US" sz="3400" b="1" spc="-102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 Approach Summary: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The project involved creating a secure, standard single-threaded (serial) program first, and then designing a faster, parallel version using OpenMP.</a:t>
            </a:r>
          </a:p>
          <a:p>
            <a:pPr algn="l">
              <a:lnSpc>
                <a:spcPts val="4760"/>
              </a:lnSpc>
            </a:pPr>
            <a:r>
              <a:rPr lang="en-US" sz="3400" b="1" spc="-102">
                <a:solidFill>
                  <a:srgbClr val="586977"/>
                </a:solidFill>
                <a:latin typeface="Circe Bold"/>
                <a:ea typeface="Circe Bold"/>
                <a:cs typeface="Circe Bold"/>
                <a:sym typeface="Circe Bold"/>
              </a:rPr>
              <a:t>• Key Innovation:</a:t>
            </a:r>
            <a:r>
              <a:rPr lang="en-US" sz="3400" spc="-102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The parallel design uses a two-thread pipeline to overlap disk input/output (I/O) operations with the CPU's computation.</a:t>
            </a:r>
          </a:p>
          <a:p>
            <a:pPr algn="l">
              <a:lnSpc>
                <a:spcPts val="4760"/>
              </a:lnSpc>
            </a:pPr>
            <a:endParaRPr lang="en-US" sz="3400" spc="-102">
              <a:solidFill>
                <a:srgbClr val="586977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55789" y="882327"/>
            <a:ext cx="10839951" cy="85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4"/>
              </a:lnSpc>
            </a:pPr>
            <a:r>
              <a:rPr lang="en-US" sz="7004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INTRODUCTION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2</a:t>
            </a:r>
          </a:p>
        </p:txBody>
      </p:sp>
      <p:sp>
        <p:nvSpPr>
          <p:cNvPr id="19" name="Freeform 19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086071" y="2143597"/>
            <a:ext cx="427227" cy="474697"/>
          </a:xfrm>
          <a:custGeom>
            <a:avLst/>
            <a:gdLst/>
            <a:ahLst/>
            <a:cxnLst/>
            <a:rect l="l" t="t" r="r" b="b"/>
            <a:pathLst>
              <a:path w="427227" h="47469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081542" y="3400718"/>
            <a:ext cx="427227" cy="474697"/>
          </a:xfrm>
          <a:custGeom>
            <a:avLst/>
            <a:gdLst/>
            <a:ahLst/>
            <a:cxnLst/>
            <a:rect l="l" t="t" r="r" b="b"/>
            <a:pathLst>
              <a:path w="427227" h="47469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081542" y="4668803"/>
            <a:ext cx="427227" cy="474697"/>
          </a:xfrm>
          <a:custGeom>
            <a:avLst/>
            <a:gdLst/>
            <a:ahLst/>
            <a:cxnLst/>
            <a:rect l="l" t="t" r="r" b="b"/>
            <a:pathLst>
              <a:path w="427227" h="47469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086071" y="1005221"/>
            <a:ext cx="10115858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PROJECT GOALS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78378" y="2123756"/>
            <a:ext cx="9131245" cy="111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To implement a basic serial program for secure file encryption.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08769" y="3343568"/>
            <a:ext cx="9131245" cy="111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To identify the main bottlenecks and the segments of the code that can be run in parallel.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78378" y="5923341"/>
            <a:ext cx="9131245" cy="111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To analyze and compare the performances of the serial and parallel versions to measure the speedup.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3</a:t>
            </a:r>
          </a:p>
        </p:txBody>
      </p:sp>
      <p:sp>
        <p:nvSpPr>
          <p:cNvPr id="24" name="Freeform 24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4081542" y="5924550"/>
            <a:ext cx="427227" cy="474697"/>
          </a:xfrm>
          <a:custGeom>
            <a:avLst/>
            <a:gdLst/>
            <a:ahLst/>
            <a:cxnLst/>
            <a:rect l="l" t="t" r="r" b="b"/>
            <a:pathLst>
              <a:path w="427227" h="47469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4612745" y="4643816"/>
            <a:ext cx="9131245" cy="111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249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To design and implement a parallel version of the program with OpenMP using a pipeline strategy.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3397700" y="1765514"/>
            <a:ext cx="427227" cy="474697"/>
          </a:xfrm>
          <a:custGeom>
            <a:avLst/>
            <a:gdLst/>
            <a:ahLst/>
            <a:cxnLst/>
            <a:rect l="l" t="t" r="r" b="b"/>
            <a:pathLst>
              <a:path w="427227" h="474697">
                <a:moveTo>
                  <a:pt x="0" y="0"/>
                </a:moveTo>
                <a:lnTo>
                  <a:pt x="427228" y="0"/>
                </a:lnTo>
                <a:lnTo>
                  <a:pt x="427228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516064" y="6010084"/>
            <a:ext cx="427227" cy="474697"/>
          </a:xfrm>
          <a:custGeom>
            <a:avLst/>
            <a:gdLst/>
            <a:ahLst/>
            <a:cxnLst/>
            <a:rect l="l" t="t" r="r" b="b"/>
            <a:pathLst>
              <a:path w="427227" h="474697">
                <a:moveTo>
                  <a:pt x="0" y="0"/>
                </a:moveTo>
                <a:lnTo>
                  <a:pt x="427227" y="0"/>
                </a:lnTo>
                <a:lnTo>
                  <a:pt x="427227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406893" y="875533"/>
            <a:ext cx="10994459" cy="85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4"/>
              </a:lnSpc>
            </a:pPr>
            <a:r>
              <a:rPr lang="en-US" sz="7004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METHODOLOGY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24928" y="1758438"/>
            <a:ext cx="13592148" cy="4488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1.Cryptographic Standards (Ensuring Security)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Encryption Algorithm: AES (Advanced Encryption Standard), specifically in GCM (Galois/Counter Mode).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AES-256-GCM was chosen because it is an industry standard for high-performance, secure encryption.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GCM not only encrypts the data but also creates an authentication tag to ensure the file hasn't been modified.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Key Derivation: PBKDF2 (Password-Based Key Derivation Function 2) was selected to generate the encryption key from the password.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PBKDF2 is intentionally slow to make it very difficult for attackers to guess passwords, addressing a significant security risk of using a password directly as a key.</a:t>
            </a:r>
          </a:p>
          <a:p>
            <a:pPr algn="l">
              <a:lnSpc>
                <a:spcPts val="4600"/>
              </a:lnSpc>
            </a:pPr>
            <a:endParaRPr lang="en-US" sz="2499" spc="-74">
              <a:solidFill>
                <a:srgbClr val="586977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4</a:t>
            </a:r>
          </a:p>
        </p:txBody>
      </p:sp>
      <p:sp>
        <p:nvSpPr>
          <p:cNvPr id="21" name="Freeform 21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3977385" y="6022812"/>
            <a:ext cx="13592148" cy="172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2. Implementation Strategy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Development Platform: C++17 language, using OpenMP as the parallel framework.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Overall Approach: Build a correct and secure serial program first, then refactor it for parallel execution.</a:t>
            </a:r>
          </a:p>
          <a:p>
            <a:pPr algn="l">
              <a:lnSpc>
                <a:spcPts val="3499"/>
              </a:lnSpc>
            </a:pPr>
            <a:endParaRPr lang="en-US" sz="2499" spc="-74">
              <a:solidFill>
                <a:srgbClr val="586977"/>
              </a:solidFill>
              <a:latin typeface="Circe"/>
              <a:ea typeface="Circe"/>
              <a:cs typeface="Circe"/>
              <a:sym typeface="Cir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302450" y="807571"/>
            <a:ext cx="10376649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METHODOLOGY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5</a:t>
            </a:r>
          </a:p>
        </p:txBody>
      </p:sp>
      <p:sp>
        <p:nvSpPr>
          <p:cNvPr id="18" name="Freeform 18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02450" y="1660213"/>
            <a:ext cx="427227" cy="474697"/>
          </a:xfrm>
          <a:custGeom>
            <a:avLst/>
            <a:gdLst/>
            <a:ahLst/>
            <a:cxnLst/>
            <a:rect l="l" t="t" r="r" b="b"/>
            <a:pathLst>
              <a:path w="427227" h="474697">
                <a:moveTo>
                  <a:pt x="0" y="0"/>
                </a:moveTo>
                <a:lnTo>
                  <a:pt x="427228" y="0"/>
                </a:lnTo>
                <a:lnTo>
                  <a:pt x="427228" y="474697"/>
                </a:lnTo>
                <a:lnTo>
                  <a:pt x="0" y="47469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824928" y="1720701"/>
            <a:ext cx="13592148" cy="216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3. Serial Algorithm (Baseline)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The serial version uses a single thread executing all steps sequentially.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Key Steps: Key derivation (slow part) → Write salt → Loop (Read chunk, Encrypt chunk, Write chunk) → Finalize/Write authentication tag.</a:t>
            </a:r>
          </a:p>
          <a:p>
            <a:pPr algn="l">
              <a:lnSpc>
                <a:spcPts val="3499"/>
              </a:lnSpc>
            </a:pPr>
            <a:endParaRPr lang="en-US" sz="2499" spc="-74">
              <a:solidFill>
                <a:srgbClr val="586977"/>
              </a:solidFill>
              <a:latin typeface="Circe"/>
              <a:ea typeface="Circe"/>
              <a:cs typeface="Circe"/>
              <a:sym typeface="Circe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3213713" y="3648703"/>
            <a:ext cx="423870" cy="470966"/>
          </a:xfrm>
          <a:custGeom>
            <a:avLst/>
            <a:gdLst/>
            <a:ahLst/>
            <a:cxnLst/>
            <a:rect l="l" t="t" r="r" b="b"/>
            <a:pathLst>
              <a:path w="423870" h="470966">
                <a:moveTo>
                  <a:pt x="0" y="0"/>
                </a:moveTo>
                <a:lnTo>
                  <a:pt x="423870" y="0"/>
                </a:lnTo>
                <a:lnTo>
                  <a:pt x="423870" y="470966"/>
                </a:lnTo>
                <a:lnTo>
                  <a:pt x="0" y="47096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3729678" y="3610603"/>
            <a:ext cx="13592148" cy="610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4. Parallel Algorithm (The Two-Thread Pipeline)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Design Pattern: Implemented the Producer-Consumer model as a two-thread pipeline.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Thread Roles (OpenMP Parallel Region):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Thread 0 (Reader/Producer): Responsible for reading large chunks of data from the input file.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 ◦ Thread 1 (Processor/Consumer): Responsible for taking the data from the buffer, encrypting it using AES-256-GCM, and writing the result to the output file.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Overlap: This pipeline overlaps disk reading (I/O-bound) with CPU processing (CPU-bound), thereby maximizing resource utilization.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Synchronization: Shared buffers were managed using OpenMP Clause std::atomic variables as "Traffic Signals" (states like Empty, Full, Done) to ensure safe communication and prevent race conditions between the threads.</a:t>
            </a:r>
          </a:p>
          <a:p>
            <a:pPr algn="l">
              <a:lnSpc>
                <a:spcPts val="3499"/>
              </a:lnSpc>
            </a:pPr>
            <a:r>
              <a:rPr lang="en-US" sz="2499" spc="-74">
                <a:solidFill>
                  <a:srgbClr val="586977"/>
                </a:solidFill>
                <a:latin typeface="Circe"/>
                <a:ea typeface="Circe"/>
                <a:cs typeface="Circe"/>
                <a:sym typeface="Circe"/>
              </a:rPr>
              <a:t>• Serial Bottleneck: The key derivation process (PBKDF2) still happens serially at the start, as it cannot be parallelized effectively within this design.</a:t>
            </a:r>
          </a:p>
          <a:p>
            <a:pPr algn="l">
              <a:lnSpc>
                <a:spcPts val="3499"/>
              </a:lnSpc>
            </a:pPr>
            <a:endParaRPr lang="en-US" sz="2499" spc="-74">
              <a:solidFill>
                <a:srgbClr val="586977"/>
              </a:solidFill>
              <a:latin typeface="Circe"/>
              <a:ea typeface="Circe"/>
              <a:cs typeface="Circe"/>
              <a:sym typeface="Cir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13713" y="1171648"/>
            <a:ext cx="6058811" cy="85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4"/>
              </a:lnSpc>
            </a:pPr>
            <a:r>
              <a:rPr lang="en-US" sz="7004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RESULTS</a:t>
            </a:r>
          </a:p>
        </p:txBody>
      </p:sp>
      <p:sp>
        <p:nvSpPr>
          <p:cNvPr id="18" name="Freeform 18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213713" y="2056402"/>
            <a:ext cx="10257383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Overall Performance: The parallel version was consistently faster than the serial version across all tests of significant file size.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13713" y="3028950"/>
            <a:ext cx="10257383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Small Files (100 MB):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Serial Time: 0.75814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Parallel Time: 0.753745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Speedup: 1.005x (minimal improvement).</a:t>
            </a:r>
          </a:p>
          <a:p>
            <a:pPr algn="l">
              <a:lnSpc>
                <a:spcPts val="3120"/>
              </a:lnSpc>
            </a:pPr>
            <a:endParaRPr lang="en-US" sz="2600" spc="-78">
              <a:solidFill>
                <a:srgbClr val="3D3D3D"/>
              </a:solidFill>
              <a:latin typeface="Mommi Light"/>
              <a:ea typeface="Mommi Light"/>
              <a:cs typeface="Mommi Light"/>
              <a:sym typeface="Mommi Ligh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213713" y="4981575"/>
            <a:ext cx="10257383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Medium Files (500 MB):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Serial Time: 1.48163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Parallel Time: 0.973874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Speedup: 1.521x.</a:t>
            </a:r>
          </a:p>
          <a:p>
            <a:pPr algn="l">
              <a:lnSpc>
                <a:spcPts val="3120"/>
              </a:lnSpc>
            </a:pPr>
            <a:endParaRPr lang="en-US" sz="2600" spc="-78">
              <a:solidFill>
                <a:srgbClr val="3D3D3D"/>
              </a:solidFill>
              <a:latin typeface="Mommi Light"/>
              <a:ea typeface="Mommi Light"/>
              <a:cs typeface="Mommi Light"/>
              <a:sym typeface="Mommi Ligh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213713" y="6956028"/>
            <a:ext cx="10257383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Large Files (1.5 GB):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Serial Time: 6.09632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Parallel Time: 3.60977 seconds.</a:t>
            </a:r>
          </a:p>
          <a:p>
            <a:pPr algn="l">
              <a:lnSpc>
                <a:spcPts val="3120"/>
              </a:lnSpc>
            </a:pP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   ◦ Speedup: 1.688x (the maximum speedup observed).</a:t>
            </a:r>
          </a:p>
          <a:p>
            <a:pPr algn="l">
              <a:lnSpc>
                <a:spcPts val="3120"/>
              </a:lnSpc>
            </a:pPr>
            <a:endParaRPr lang="en-US" sz="2600" spc="-78">
              <a:solidFill>
                <a:srgbClr val="3D3D3D"/>
              </a:solidFill>
              <a:latin typeface="Mommi Light"/>
              <a:ea typeface="Mommi Light"/>
              <a:cs typeface="Mommi Light"/>
              <a:sym typeface="Momm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7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652005" y="607151"/>
            <a:ext cx="6058811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ANALYSIS</a:t>
            </a:r>
          </a:p>
        </p:txBody>
      </p:sp>
      <p:sp>
        <p:nvSpPr>
          <p:cNvPr id="18" name="Freeform 18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52005" y="1603589"/>
            <a:ext cx="1133300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 spc="-78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Overall Performance: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The pipeline implementation successfully took less time than the serial implementation. The average speedup achieved on large files was about 1.6x.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652005" y="3079964"/>
            <a:ext cx="1133300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 spc="-78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Impact of File Size: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The speedup is significantly more noticeable on larger files (1.5 GB achieved 1.688x speedup).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652005" y="4165814"/>
            <a:ext cx="11333000" cy="172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 spc="-78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Reason for Speedup: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As the file size grows, the file processing time becomes the dominant factor. The pipeline excels here because it successfully overlaps the slow I/O (reading) with the CPU computation (encrypting).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652005" y="6032714"/>
            <a:ext cx="11333000" cy="133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 spc="-78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Limitation (Small Files): 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For a small file (100 MB), a large percentage of the total time is spent on the initial key derivation, which is executed serially in both versions, thus limiting the observed speedup.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652005" y="7339349"/>
            <a:ext cx="11333000" cy="250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 b="1" spc="-78">
                <a:solidFill>
                  <a:srgbClr val="3D3D3D"/>
                </a:solidFill>
                <a:latin typeface="Mommi Bold"/>
                <a:ea typeface="Mommi Bold"/>
                <a:cs typeface="Mommi Bold"/>
                <a:sym typeface="Mommi Bold"/>
              </a:rPr>
              <a:t>Scalability Limit:</a:t>
            </a:r>
            <a:r>
              <a:rPr lang="en-US" sz="2600" spc="-78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 Since the implementation uses a two-stage pipeline, the theoretical maximum speedup is 2x. The system is designed to use exactly two threads and adding more threads would not increase the speedup. This inherent trade-off is due to the fixed pipeline structure. The theoretical maximum of 2x was not reached due to the mandatory sequential key derivation overhead.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20651" y="-1505948"/>
            <a:ext cx="4181833" cy="4114800"/>
          </a:xfrm>
          <a:custGeom>
            <a:avLst/>
            <a:gdLst/>
            <a:ahLst/>
            <a:cxnLst/>
            <a:rect l="l" t="t" r="r" b="b"/>
            <a:pathLst>
              <a:path w="4181833" h="4114800">
                <a:moveTo>
                  <a:pt x="0" y="0"/>
                </a:moveTo>
                <a:lnTo>
                  <a:pt x="4181833" y="0"/>
                </a:lnTo>
                <a:lnTo>
                  <a:pt x="418183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86407" y="6845277"/>
            <a:ext cx="5427194" cy="4114800"/>
          </a:xfrm>
          <a:custGeom>
            <a:avLst/>
            <a:gdLst/>
            <a:ahLst/>
            <a:cxnLst/>
            <a:rect l="l" t="t" r="r" b="b"/>
            <a:pathLst>
              <a:path w="5427194" h="4114800">
                <a:moveTo>
                  <a:pt x="0" y="0"/>
                </a:moveTo>
                <a:lnTo>
                  <a:pt x="5427194" y="0"/>
                </a:lnTo>
                <a:lnTo>
                  <a:pt x="54271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882085" y="9403981"/>
            <a:ext cx="3375087" cy="1257987"/>
          </a:xfrm>
          <a:custGeom>
            <a:avLst/>
            <a:gdLst/>
            <a:ahLst/>
            <a:cxnLst/>
            <a:rect l="l" t="t" r="r" b="b"/>
            <a:pathLst>
              <a:path w="3375087" h="1257987">
                <a:moveTo>
                  <a:pt x="0" y="0"/>
                </a:moveTo>
                <a:lnTo>
                  <a:pt x="3375087" y="0"/>
                </a:lnTo>
                <a:lnTo>
                  <a:pt x="3375087" y="1257987"/>
                </a:lnTo>
                <a:lnTo>
                  <a:pt x="0" y="1257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193841">
            <a:off x="-942013" y="1438500"/>
            <a:ext cx="2216693" cy="2545263"/>
          </a:xfrm>
          <a:custGeom>
            <a:avLst/>
            <a:gdLst/>
            <a:ahLst/>
            <a:cxnLst/>
            <a:rect l="l" t="t" r="r" b="b"/>
            <a:pathLst>
              <a:path w="2216693" h="2545263">
                <a:moveTo>
                  <a:pt x="0" y="0"/>
                </a:moveTo>
                <a:lnTo>
                  <a:pt x="2216693" y="0"/>
                </a:lnTo>
                <a:lnTo>
                  <a:pt x="2216693" y="2545263"/>
                </a:lnTo>
                <a:lnTo>
                  <a:pt x="0" y="2545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59300" y="4843764"/>
            <a:ext cx="1623151" cy="2807336"/>
          </a:xfrm>
          <a:custGeom>
            <a:avLst/>
            <a:gdLst/>
            <a:ahLst/>
            <a:cxnLst/>
            <a:rect l="l" t="t" r="r" b="b"/>
            <a:pathLst>
              <a:path w="1623151" h="2807336">
                <a:moveTo>
                  <a:pt x="0" y="0"/>
                </a:moveTo>
                <a:lnTo>
                  <a:pt x="1623151" y="0"/>
                </a:lnTo>
                <a:lnTo>
                  <a:pt x="1623151" y="2807337"/>
                </a:lnTo>
                <a:lnTo>
                  <a:pt x="0" y="280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14681" y="-3086100"/>
            <a:ext cx="2798064" cy="4114800"/>
          </a:xfrm>
          <a:custGeom>
            <a:avLst/>
            <a:gdLst/>
            <a:ahLst/>
            <a:cxnLst/>
            <a:rect l="l" t="t" r="r" b="b"/>
            <a:pathLst>
              <a:path w="2798064" h="4114800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69100" y="7854632"/>
            <a:ext cx="2000865" cy="2807336"/>
          </a:xfrm>
          <a:custGeom>
            <a:avLst/>
            <a:gdLst/>
            <a:ahLst/>
            <a:cxnLst/>
            <a:rect l="l" t="t" r="r" b="b"/>
            <a:pathLst>
              <a:path w="2000865" h="2807336">
                <a:moveTo>
                  <a:pt x="0" y="0"/>
                </a:moveTo>
                <a:lnTo>
                  <a:pt x="2000866" y="0"/>
                </a:lnTo>
                <a:lnTo>
                  <a:pt x="2000866" y="2807336"/>
                </a:lnTo>
                <a:lnTo>
                  <a:pt x="0" y="28073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21736" y="-1028700"/>
            <a:ext cx="1818460" cy="2357136"/>
          </a:xfrm>
          <a:custGeom>
            <a:avLst/>
            <a:gdLst/>
            <a:ahLst/>
            <a:cxnLst/>
            <a:rect l="l" t="t" r="r" b="b"/>
            <a:pathLst>
              <a:path w="1818460" h="2357136">
                <a:moveTo>
                  <a:pt x="0" y="0"/>
                </a:moveTo>
                <a:lnTo>
                  <a:pt x="1818459" y="0"/>
                </a:lnTo>
                <a:lnTo>
                  <a:pt x="1818459" y="2357136"/>
                </a:lnTo>
                <a:lnTo>
                  <a:pt x="0" y="235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311522" y="949784"/>
            <a:ext cx="1026694" cy="10266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90439" y="1028700"/>
            <a:ext cx="868861" cy="86886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909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861182" y="1449658"/>
            <a:ext cx="10828645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6999">
                <a:solidFill>
                  <a:srgbClr val="586977"/>
                </a:solidFill>
                <a:latin typeface="Purple Purse"/>
                <a:ea typeface="Purple Purse"/>
                <a:cs typeface="Purple Purse"/>
                <a:sym typeface="Purple Purse"/>
              </a:rPr>
              <a:t>CONCLUSION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474869" y="1303622"/>
            <a:ext cx="700000" cy="46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4"/>
              </a:lnSpc>
            </a:pPr>
            <a:r>
              <a:rPr lang="en-US" sz="3721" b="1">
                <a:solidFill>
                  <a:srgbClr val="F3F2F0"/>
                </a:solidFill>
                <a:latin typeface="Circe Bold"/>
                <a:ea typeface="Circe Bold"/>
                <a:cs typeface="Circe Bold"/>
                <a:sym typeface="Circe Bold"/>
              </a:rPr>
              <a:t>8</a:t>
            </a:r>
          </a:p>
        </p:txBody>
      </p:sp>
      <p:sp>
        <p:nvSpPr>
          <p:cNvPr id="18" name="Freeform 18"/>
          <p:cNvSpPr/>
          <p:nvPr/>
        </p:nvSpPr>
        <p:spPr>
          <a:xfrm>
            <a:off x="-736472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0" y="0"/>
                </a:moveTo>
                <a:lnTo>
                  <a:pt x="1765172" y="0"/>
                </a:lnTo>
                <a:lnTo>
                  <a:pt x="1765172" y="1434604"/>
                </a:lnTo>
                <a:lnTo>
                  <a:pt x="0" y="143460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 flipV="1">
            <a:off x="17188289" y="3168749"/>
            <a:ext cx="1765172" cy="1434604"/>
          </a:xfrm>
          <a:custGeom>
            <a:avLst/>
            <a:gdLst/>
            <a:ahLst/>
            <a:cxnLst/>
            <a:rect l="l" t="t" r="r" b="b"/>
            <a:pathLst>
              <a:path w="1765172" h="1434604">
                <a:moveTo>
                  <a:pt x="1765172" y="1434604"/>
                </a:moveTo>
                <a:lnTo>
                  <a:pt x="0" y="1434604"/>
                </a:lnTo>
                <a:lnTo>
                  <a:pt x="0" y="0"/>
                </a:lnTo>
                <a:lnTo>
                  <a:pt x="1765172" y="0"/>
                </a:lnTo>
                <a:lnTo>
                  <a:pt x="1765172" y="1434604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861182" y="2326546"/>
            <a:ext cx="15009887" cy="645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Title: Conclusion: Parallel Acceleration Achieved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I. Core Achievement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project successfully designed and implemented a secure parallel file encrypter using industry-standard cryptography (AES-256-GCM and PBKDF2).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implementation used the two-staged pipeline method within OpenMP.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II. Key Findings &amp; Performance Boost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parallel approach led to a significant performance boost, particularly when processing large files.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The system achieved an average speedup of approximately 1.6x on large files compared to the baseline serial implementation.</a:t>
            </a:r>
          </a:p>
          <a:p>
            <a:pPr algn="l">
              <a:lnSpc>
                <a:spcPts val="3599"/>
              </a:lnSpc>
            </a:pPr>
            <a:r>
              <a:rPr lang="en-US" sz="2999" spc="-89">
                <a:solidFill>
                  <a:srgbClr val="3D3D3D"/>
                </a:solidFill>
                <a:latin typeface="Mommi Light"/>
                <a:ea typeface="Mommi Light"/>
                <a:cs typeface="Mommi Light"/>
                <a:sym typeface="Mommi Light"/>
              </a:rPr>
              <a:t>• This performance gain was accomplished by successfully overlapping the Input/Output (I/O) operations (reading from disk) with the CPU processing work (encryption).</a:t>
            </a:r>
          </a:p>
          <a:p>
            <a:pPr algn="l">
              <a:lnSpc>
                <a:spcPts val="3599"/>
              </a:lnSpc>
            </a:pPr>
            <a:endParaRPr lang="en-US" sz="2999" spc="-89">
              <a:solidFill>
                <a:srgbClr val="3D3D3D"/>
              </a:solidFill>
              <a:latin typeface="Mommi Light"/>
              <a:ea typeface="Mommi Light"/>
              <a:cs typeface="Mommi Light"/>
              <a:sym typeface="Momm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1390</Words>
  <Application>Microsoft Office PowerPoint</Application>
  <PresentationFormat>Custom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Circe Bold</vt:lpstr>
      <vt:lpstr>Mommi Light</vt:lpstr>
      <vt:lpstr>Calibri</vt:lpstr>
      <vt:lpstr>Purple Purse</vt:lpstr>
      <vt:lpstr>Mommi Bold</vt:lpstr>
      <vt:lpstr>Circe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By: R Yadunath Reddy     – 2023BCS0077 N Harsha Vardhan     – 2023BCS0158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Pdc project</dc:title>
  <cp:lastModifiedBy>Nimmagadda Harsha Vardhan</cp:lastModifiedBy>
  <cp:revision>1</cp:revision>
  <dcterms:created xsi:type="dcterms:W3CDTF">2006-08-16T00:00:00Z</dcterms:created>
  <dcterms:modified xsi:type="dcterms:W3CDTF">2025-10-26T18:39:34Z</dcterms:modified>
  <dc:identifier>DAG26EZLc7c</dc:identifier>
</cp:coreProperties>
</file>