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Arimo" panose="020B0604020202020204" charset="0"/>
      <p:regular r:id="rId16"/>
    </p:embeddedFont>
    <p:embeddedFont>
      <p:font typeface="Outfit Extra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9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013228"/>
            <a:ext cx="7415927" cy="1543050"/>
          </a:xfrm>
          <a:prstGeom prst="rect">
            <a:avLst/>
          </a:prstGeom>
          <a:noFill/>
          <a:ln/>
        </p:spPr>
        <p:txBody>
          <a:bodyPr wrap="square" lIns="0" tIns="0" rIns="0" bIns="0" rtlCol="0" anchor="t"/>
          <a:lstStyle/>
          <a:p>
            <a:pPr marL="0" indent="0">
              <a:lnSpc>
                <a:spcPts val="6050"/>
              </a:lnSpc>
              <a:buNone/>
            </a:pPr>
            <a:r>
              <a:rPr lang="en-US" sz="4850" b="1" dirty="0">
                <a:solidFill>
                  <a:srgbClr val="FFFFFF"/>
                </a:solidFill>
                <a:latin typeface="Outfit Extra Bold" pitchFamily="34" charset="0"/>
                <a:ea typeface="Outfit Extra Bold" pitchFamily="34" charset="-122"/>
                <a:cs typeface="Outfit Extra Bold" pitchFamily="34" charset="-120"/>
              </a:rPr>
              <a:t>Data Analytics Internship Report</a:t>
            </a:r>
            <a:endParaRPr lang="en-US" sz="4850" dirty="0"/>
          </a:p>
        </p:txBody>
      </p:sp>
      <p:sp>
        <p:nvSpPr>
          <p:cNvPr id="4" name="Text 1"/>
          <p:cNvSpPr/>
          <p:nvPr/>
        </p:nvSpPr>
        <p:spPr>
          <a:xfrm>
            <a:off x="864037" y="3926562"/>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FFFFFF"/>
                </a:solidFill>
                <a:latin typeface="Arimo" pitchFamily="34" charset="0"/>
                <a:ea typeface="Arimo" pitchFamily="34" charset="-122"/>
                <a:cs typeface="Arimo" pitchFamily="34" charset="-120"/>
              </a:rPr>
              <a:t>This report summarizes my internship experience, focusing on three key data analytics dashboard tasks completed using Power BI. It outlines the learning objectives, activities, skills developed, challenges faced, and overall impact of my internship.</a:t>
            </a:r>
            <a:endParaRPr lang="en-US" sz="1900" dirty="0"/>
          </a:p>
        </p:txBody>
      </p:sp>
      <p:sp>
        <p:nvSpPr>
          <p:cNvPr id="5" name="Shape 2"/>
          <p:cNvSpPr/>
          <p:nvPr/>
        </p:nvSpPr>
        <p:spPr>
          <a:xfrm>
            <a:off x="864037" y="5802868"/>
            <a:ext cx="394930" cy="394930"/>
          </a:xfrm>
          <a:prstGeom prst="roundRect">
            <a:avLst>
              <a:gd name="adj" fmla="val 23151155"/>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71657" y="5810488"/>
            <a:ext cx="379690" cy="379690"/>
          </a:xfrm>
          <a:prstGeom prst="rect">
            <a:avLst/>
          </a:prstGeom>
        </p:spPr>
      </p:pic>
      <p:sp>
        <p:nvSpPr>
          <p:cNvPr id="7" name="Text 3"/>
          <p:cNvSpPr/>
          <p:nvPr/>
        </p:nvSpPr>
        <p:spPr>
          <a:xfrm>
            <a:off x="1382316" y="5784413"/>
            <a:ext cx="2795826" cy="431959"/>
          </a:xfrm>
          <a:prstGeom prst="rect">
            <a:avLst/>
          </a:prstGeom>
          <a:noFill/>
          <a:ln/>
        </p:spPr>
        <p:txBody>
          <a:bodyPr wrap="none" lIns="0" tIns="0" rIns="0" bIns="0" rtlCol="0" anchor="t"/>
          <a:lstStyle/>
          <a:p>
            <a:pPr marL="0" indent="0" algn="l">
              <a:lnSpc>
                <a:spcPts val="3400"/>
              </a:lnSpc>
              <a:buNone/>
            </a:pPr>
            <a:r>
              <a:rPr lang="en-US" sz="2400" b="1" dirty="0">
                <a:solidFill>
                  <a:srgbClr val="FFFFFF"/>
                </a:solidFill>
                <a:latin typeface="Arimo Bold" pitchFamily="34" charset="0"/>
                <a:ea typeface="Arimo Bold" pitchFamily="34" charset="-122"/>
                <a:cs typeface="Arimo Bold" pitchFamily="34" charset="-120"/>
              </a:rPr>
              <a:t>by Harsha Vardhan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2605683"/>
            <a:ext cx="6666071"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Feedback and Evidence</a:t>
            </a:r>
            <a:endParaRPr lang="en-US" sz="4850" dirty="0"/>
          </a:p>
        </p:txBody>
      </p:sp>
      <p:sp>
        <p:nvSpPr>
          <p:cNvPr id="3" name="Text 1"/>
          <p:cNvSpPr/>
          <p:nvPr/>
        </p:nvSpPr>
        <p:spPr>
          <a:xfrm>
            <a:off x="864037" y="3870960"/>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Successfully implemented conditional visibility for dashboards based on time constraints.</a:t>
            </a:r>
            <a:endParaRPr lang="en-US" sz="1900" dirty="0"/>
          </a:p>
        </p:txBody>
      </p:sp>
      <p:sp>
        <p:nvSpPr>
          <p:cNvPr id="4" name="Text 2"/>
          <p:cNvSpPr/>
          <p:nvPr/>
        </p:nvSpPr>
        <p:spPr>
          <a:xfrm>
            <a:off x="864037" y="4352330"/>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Improved accuracy in tweet filtering, ensuring only relevant data was displayed.</a:t>
            </a:r>
            <a:endParaRPr lang="en-US" sz="1900" dirty="0"/>
          </a:p>
        </p:txBody>
      </p:sp>
      <p:sp>
        <p:nvSpPr>
          <p:cNvPr id="5" name="Text 3"/>
          <p:cNvSpPr/>
          <p:nvPr/>
        </p:nvSpPr>
        <p:spPr>
          <a:xfrm>
            <a:off x="864037" y="4833699"/>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My ability to implement advanced data visualization techniques in Power BI was recognized, highlighting the efficient structuring of dashboards and data analysis workflows.</a:t>
            </a:r>
            <a:endParaRPr lang="en-US" sz="1900" dirty="0"/>
          </a:p>
        </p:txBody>
      </p:sp>
      <p:sp>
        <p:nvSpPr>
          <p:cNvPr id="6" name="Rectangle 5">
            <a:extLst>
              <a:ext uri="{FF2B5EF4-FFF2-40B4-BE49-F238E27FC236}">
                <a16:creationId xmlns:a16="http://schemas.microsoft.com/office/drawing/2014/main" id="{BC9D06F8-6F11-2BB0-E1B9-E1FA1ADE5131}"/>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2210633"/>
            <a:ext cx="7068503"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Challenges and Solutions</a:t>
            </a:r>
            <a:endParaRPr lang="en-US" sz="4850" dirty="0"/>
          </a:p>
        </p:txBody>
      </p:sp>
      <p:sp>
        <p:nvSpPr>
          <p:cNvPr id="3" name="Text 1"/>
          <p:cNvSpPr/>
          <p:nvPr/>
        </p:nvSpPr>
        <p:spPr>
          <a:xfrm>
            <a:off x="864037" y="3475911"/>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b="1" dirty="0">
                <a:solidFill>
                  <a:srgbClr val="2A2742"/>
                </a:solidFill>
                <a:latin typeface="Arimo" pitchFamily="34" charset="0"/>
                <a:ea typeface="Arimo" pitchFamily="34" charset="-122"/>
                <a:cs typeface="Arimo" pitchFamily="34" charset="-120"/>
              </a:rPr>
              <a:t>Challenge:</a:t>
            </a:r>
            <a:r>
              <a:rPr lang="en-US" sz="1900" dirty="0">
                <a:solidFill>
                  <a:srgbClr val="2A2742"/>
                </a:solidFill>
                <a:latin typeface="Arimo" pitchFamily="34" charset="0"/>
                <a:ea typeface="Arimo" pitchFamily="34" charset="-122"/>
                <a:cs typeface="Arimo" pitchFamily="34" charset="-120"/>
              </a:rPr>
              <a:t> Handling complex filtering conditions for tweets. </a:t>
            </a:r>
            <a:r>
              <a:rPr lang="en-US" sz="1900" b="1" dirty="0">
                <a:solidFill>
                  <a:srgbClr val="2A2742"/>
                </a:solidFill>
                <a:latin typeface="Arimo" pitchFamily="34" charset="0"/>
                <a:ea typeface="Arimo" pitchFamily="34" charset="-122"/>
                <a:cs typeface="Arimo" pitchFamily="34" charset="-120"/>
              </a:rPr>
              <a:t>Solution:</a:t>
            </a:r>
            <a:r>
              <a:rPr lang="en-US" sz="1900" dirty="0">
                <a:solidFill>
                  <a:srgbClr val="2A2742"/>
                </a:solidFill>
                <a:latin typeface="Arimo" pitchFamily="34" charset="0"/>
                <a:ea typeface="Arimo" pitchFamily="34" charset="-122"/>
                <a:cs typeface="Arimo" pitchFamily="34" charset="-120"/>
              </a:rPr>
              <a:t> Used DAX functions and Power Query to refine datasets.</a:t>
            </a:r>
            <a:endParaRPr lang="en-US" sz="1900" dirty="0"/>
          </a:p>
        </p:txBody>
      </p:sp>
      <p:sp>
        <p:nvSpPr>
          <p:cNvPr id="4" name="Text 2"/>
          <p:cNvSpPr/>
          <p:nvPr/>
        </p:nvSpPr>
        <p:spPr>
          <a:xfrm>
            <a:off x="864037" y="4352330"/>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b="1" dirty="0">
                <a:solidFill>
                  <a:srgbClr val="2A2742"/>
                </a:solidFill>
                <a:latin typeface="Arimo" pitchFamily="34" charset="0"/>
                <a:ea typeface="Arimo" pitchFamily="34" charset="-122"/>
                <a:cs typeface="Arimo" pitchFamily="34" charset="-120"/>
              </a:rPr>
              <a:t>Challenge:</a:t>
            </a:r>
            <a:r>
              <a:rPr lang="en-US" sz="1900" dirty="0">
                <a:solidFill>
                  <a:srgbClr val="2A2742"/>
                </a:solidFill>
                <a:latin typeface="Arimo" pitchFamily="34" charset="0"/>
                <a:ea typeface="Arimo" pitchFamily="34" charset="-122"/>
                <a:cs typeface="Arimo" pitchFamily="34" charset="-120"/>
              </a:rPr>
              <a:t> Implementing time-based visibility constraints. </a:t>
            </a:r>
            <a:r>
              <a:rPr lang="en-US" sz="1900" b="1" dirty="0">
                <a:solidFill>
                  <a:srgbClr val="2A2742"/>
                </a:solidFill>
                <a:latin typeface="Arimo" pitchFamily="34" charset="0"/>
                <a:ea typeface="Arimo" pitchFamily="34" charset="-122"/>
                <a:cs typeface="Arimo" pitchFamily="34" charset="-120"/>
              </a:rPr>
              <a:t>Solution:</a:t>
            </a:r>
            <a:r>
              <a:rPr lang="en-US" sz="1900" dirty="0">
                <a:solidFill>
                  <a:srgbClr val="2A2742"/>
                </a:solidFill>
                <a:latin typeface="Arimo" pitchFamily="34" charset="0"/>
                <a:ea typeface="Arimo" pitchFamily="34" charset="-122"/>
                <a:cs typeface="Arimo" pitchFamily="34" charset="-120"/>
              </a:rPr>
              <a:t> Utilized Power BI scheduling features and conditional formatting.</a:t>
            </a:r>
            <a:endParaRPr lang="en-US" sz="1900" dirty="0"/>
          </a:p>
        </p:txBody>
      </p:sp>
      <p:sp>
        <p:nvSpPr>
          <p:cNvPr id="5" name="Text 3"/>
          <p:cNvSpPr/>
          <p:nvPr/>
        </p:nvSpPr>
        <p:spPr>
          <a:xfrm>
            <a:off x="864037" y="5228749"/>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b="1" dirty="0">
                <a:solidFill>
                  <a:srgbClr val="2A2742"/>
                </a:solidFill>
                <a:latin typeface="Arimo" pitchFamily="34" charset="0"/>
                <a:ea typeface="Arimo" pitchFamily="34" charset="-122"/>
                <a:cs typeface="Arimo" pitchFamily="34" charset="-120"/>
              </a:rPr>
              <a:t>Challenge:</a:t>
            </a:r>
            <a:r>
              <a:rPr lang="en-US" sz="1900" dirty="0">
                <a:solidFill>
                  <a:srgbClr val="2A2742"/>
                </a:solidFill>
                <a:latin typeface="Arimo" pitchFamily="34" charset="0"/>
                <a:ea typeface="Arimo" pitchFamily="34" charset="-122"/>
                <a:cs typeface="Arimo" pitchFamily="34" charset="-120"/>
              </a:rPr>
              <a:t> Ensuring data accuracy and integrity. </a:t>
            </a:r>
            <a:r>
              <a:rPr lang="en-US" sz="1900" b="1" dirty="0">
                <a:solidFill>
                  <a:srgbClr val="2A2742"/>
                </a:solidFill>
                <a:latin typeface="Arimo" pitchFamily="34" charset="0"/>
                <a:ea typeface="Arimo" pitchFamily="34" charset="-122"/>
                <a:cs typeface="Arimo" pitchFamily="34" charset="-120"/>
              </a:rPr>
              <a:t>Solution:</a:t>
            </a:r>
            <a:r>
              <a:rPr lang="en-US" sz="1900" dirty="0">
                <a:solidFill>
                  <a:srgbClr val="2A2742"/>
                </a:solidFill>
                <a:latin typeface="Arimo" pitchFamily="34" charset="0"/>
                <a:ea typeface="Arimo" pitchFamily="34" charset="-122"/>
                <a:cs typeface="Arimo" pitchFamily="34" charset="-120"/>
              </a:rPr>
              <a:t> Cross-verified data with different filters and aggregation methods.</a:t>
            </a:r>
            <a:endParaRPr lang="en-US" sz="1900" dirty="0"/>
          </a:p>
        </p:txBody>
      </p:sp>
      <p:sp>
        <p:nvSpPr>
          <p:cNvPr id="6" name="Rectangle 5">
            <a:extLst>
              <a:ext uri="{FF2B5EF4-FFF2-40B4-BE49-F238E27FC236}">
                <a16:creationId xmlns:a16="http://schemas.microsoft.com/office/drawing/2014/main" id="{3ACC9C2D-54A5-84B5-9CEE-AA6F9AED129D}"/>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30937" y="652939"/>
            <a:ext cx="5968484" cy="741998"/>
          </a:xfrm>
          <a:prstGeom prst="rect">
            <a:avLst/>
          </a:prstGeom>
          <a:noFill/>
          <a:ln/>
        </p:spPr>
        <p:txBody>
          <a:bodyPr wrap="none" lIns="0" tIns="0" rIns="0" bIns="0" rtlCol="0" anchor="t"/>
          <a:lstStyle/>
          <a:p>
            <a:pPr marL="0" indent="0">
              <a:lnSpc>
                <a:spcPts val="5800"/>
              </a:lnSpc>
              <a:buNone/>
            </a:pPr>
            <a:r>
              <a:rPr lang="en-US" sz="4650" b="1" dirty="0">
                <a:solidFill>
                  <a:srgbClr val="231971"/>
                </a:solidFill>
                <a:latin typeface="Outfit Extra Bold" pitchFamily="34" charset="0"/>
                <a:ea typeface="Outfit Extra Bold" pitchFamily="34" charset="-122"/>
                <a:cs typeface="Outfit Extra Bold" pitchFamily="34" charset="-120"/>
              </a:rPr>
              <a:t>Outcomes and Impact</a:t>
            </a:r>
            <a:endParaRPr lang="en-US" sz="4650" dirty="0"/>
          </a:p>
        </p:txBody>
      </p:sp>
      <p:sp>
        <p:nvSpPr>
          <p:cNvPr id="3" name="Text 1"/>
          <p:cNvSpPr/>
          <p:nvPr/>
        </p:nvSpPr>
        <p:spPr>
          <a:xfrm>
            <a:off x="830937" y="1869758"/>
            <a:ext cx="12968526" cy="759619"/>
          </a:xfrm>
          <a:prstGeom prst="rect">
            <a:avLst/>
          </a:prstGeom>
          <a:noFill/>
          <a:ln/>
        </p:spPr>
        <p:txBody>
          <a:bodyPr wrap="square" lIns="0" tIns="0" rIns="0" bIns="0" rtlCol="0" anchor="t"/>
          <a:lstStyle/>
          <a:p>
            <a:pPr marL="342900" indent="-342900">
              <a:lnSpc>
                <a:spcPts val="2950"/>
              </a:lnSpc>
              <a:buSzPct val="100000"/>
              <a:buChar char="•"/>
            </a:pPr>
            <a:r>
              <a:rPr lang="en-US" sz="1850" dirty="0">
                <a:solidFill>
                  <a:srgbClr val="2A2742"/>
                </a:solidFill>
                <a:latin typeface="Arimo" pitchFamily="34" charset="0"/>
                <a:ea typeface="Arimo" pitchFamily="34" charset="-122"/>
                <a:cs typeface="Arimo" pitchFamily="34" charset="-120"/>
              </a:rPr>
              <a:t>Developed three well-structured dashboards that met specific problem statements, and also training period task to enhance understanding of data analytics and visualization.</a:t>
            </a:r>
            <a:endParaRPr lang="en-US" sz="1850" dirty="0"/>
          </a:p>
        </p:txBody>
      </p:sp>
      <p:sp>
        <p:nvSpPr>
          <p:cNvPr id="4" name="Text 2"/>
          <p:cNvSpPr/>
          <p:nvPr/>
        </p:nvSpPr>
        <p:spPr>
          <a:xfrm>
            <a:off x="830937" y="2712363"/>
            <a:ext cx="12968526" cy="379809"/>
          </a:xfrm>
          <a:prstGeom prst="rect">
            <a:avLst/>
          </a:prstGeom>
          <a:noFill/>
          <a:ln/>
        </p:spPr>
        <p:txBody>
          <a:bodyPr wrap="none" lIns="0" tIns="0" rIns="0" bIns="0" rtlCol="0" anchor="t"/>
          <a:lstStyle/>
          <a:p>
            <a:pPr marL="342900" indent="-342900">
              <a:lnSpc>
                <a:spcPts val="2950"/>
              </a:lnSpc>
              <a:buSzPct val="100000"/>
              <a:buChar char="•"/>
            </a:pPr>
            <a:r>
              <a:rPr lang="en-US" sz="1850" dirty="0">
                <a:solidFill>
                  <a:srgbClr val="2A2742"/>
                </a:solidFill>
                <a:latin typeface="Arimo" pitchFamily="34" charset="0"/>
                <a:ea typeface="Arimo" pitchFamily="34" charset="-122"/>
                <a:cs typeface="Arimo" pitchFamily="34" charset="-120"/>
              </a:rPr>
              <a:t>Gained proficiency in Power BI for data analytics and visualization.</a:t>
            </a:r>
            <a:endParaRPr lang="en-US" sz="1850" dirty="0"/>
          </a:p>
        </p:txBody>
      </p:sp>
      <p:sp>
        <p:nvSpPr>
          <p:cNvPr id="5" name="Text 3"/>
          <p:cNvSpPr/>
          <p:nvPr/>
        </p:nvSpPr>
        <p:spPr>
          <a:xfrm>
            <a:off x="830937" y="3175159"/>
            <a:ext cx="12968526" cy="379809"/>
          </a:xfrm>
          <a:prstGeom prst="rect">
            <a:avLst/>
          </a:prstGeom>
          <a:noFill/>
          <a:ln/>
        </p:spPr>
        <p:txBody>
          <a:bodyPr wrap="none" lIns="0" tIns="0" rIns="0" bIns="0" rtlCol="0" anchor="t"/>
          <a:lstStyle/>
          <a:p>
            <a:pPr marL="342900" indent="-342900">
              <a:lnSpc>
                <a:spcPts val="2950"/>
              </a:lnSpc>
              <a:buSzPct val="100000"/>
              <a:buChar char="•"/>
            </a:pPr>
            <a:r>
              <a:rPr lang="en-US" sz="1850" dirty="0">
                <a:solidFill>
                  <a:srgbClr val="2A2742"/>
                </a:solidFill>
                <a:latin typeface="Arimo" pitchFamily="34" charset="0"/>
                <a:ea typeface="Arimo" pitchFamily="34" charset="-122"/>
                <a:cs typeface="Arimo" pitchFamily="34" charset="-120"/>
              </a:rPr>
              <a:t>Enhanced ability to apply logic-based constraints to real-world datasets.</a:t>
            </a:r>
            <a:endParaRPr lang="en-US" sz="1850" dirty="0"/>
          </a:p>
        </p:txBody>
      </p:sp>
      <p:pic>
        <p:nvPicPr>
          <p:cNvPr id="6" name="Image 0" descr="preencoded.png"/>
          <p:cNvPicPr>
            <a:picLocks noChangeAspect="1"/>
          </p:cNvPicPr>
          <p:nvPr/>
        </p:nvPicPr>
        <p:blipFill>
          <a:blip r:embed="rId3"/>
          <a:stretch>
            <a:fillRect/>
          </a:stretch>
        </p:blipFill>
        <p:spPr>
          <a:xfrm>
            <a:off x="4136588" y="3790355"/>
            <a:ext cx="6357223" cy="3561517"/>
          </a:xfrm>
          <a:prstGeom prst="rect">
            <a:avLst/>
          </a:prstGeom>
        </p:spPr>
      </p:pic>
      <p:sp>
        <p:nvSpPr>
          <p:cNvPr id="7" name="Rectangle 6">
            <a:extLst>
              <a:ext uri="{FF2B5EF4-FFF2-40B4-BE49-F238E27FC236}">
                <a16:creationId xmlns:a16="http://schemas.microsoft.com/office/drawing/2014/main" id="{783D0A2B-34C6-EAA0-37DE-42307A2F2758}"/>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64037" y="2556272"/>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Conclusion</a:t>
            </a:r>
            <a:endParaRPr lang="en-US" sz="4850" dirty="0"/>
          </a:p>
        </p:txBody>
      </p:sp>
      <p:sp>
        <p:nvSpPr>
          <p:cNvPr id="3" name="Text 1"/>
          <p:cNvSpPr/>
          <p:nvPr/>
        </p:nvSpPr>
        <p:spPr>
          <a:xfrm>
            <a:off x="864037" y="3698081"/>
            <a:ext cx="12902327" cy="1975247"/>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This internship provided valuable hands-on experience in data analytics, specifically focused on developing interactive dashboards using Power BI. Through the completion of three challenging tasks and a training task, I gained a strong understanding of data visualization principles, data analysis techniques, and dashboard design best practices. This experience has equipped me with the essential skills and knowledge to contribute effectively to data-driven decision-making in future roles.</a:t>
            </a:r>
            <a:endParaRPr lang="en-US" sz="1900" dirty="0"/>
          </a:p>
        </p:txBody>
      </p:sp>
      <p:sp>
        <p:nvSpPr>
          <p:cNvPr id="4" name="Rectangle 3">
            <a:extLst>
              <a:ext uri="{FF2B5EF4-FFF2-40B4-BE49-F238E27FC236}">
                <a16:creationId xmlns:a16="http://schemas.microsoft.com/office/drawing/2014/main" id="{07EB72C8-63DA-BFDF-9B7D-F2E99631E0E3}"/>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753797"/>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Introduction</a:t>
            </a:r>
            <a:endParaRPr lang="en-US" sz="4850" dirty="0"/>
          </a:p>
        </p:txBody>
      </p:sp>
      <p:sp>
        <p:nvSpPr>
          <p:cNvPr id="4" name="Text 1"/>
          <p:cNvSpPr/>
          <p:nvPr/>
        </p:nvSpPr>
        <p:spPr>
          <a:xfrm>
            <a:off x="6350437" y="3895606"/>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This report details my internship focused on developing data analytics dashboards using Power BI. It explores the tasks undertaken, the skills acquired, and the challenges encountered, providing a comprehensive overview of my internship journey.</a:t>
            </a:r>
            <a:endParaRPr lang="en-US" sz="1900" dirty="0"/>
          </a:p>
        </p:txBody>
      </p:sp>
      <p:sp>
        <p:nvSpPr>
          <p:cNvPr id="5" name="Rectangle 4">
            <a:extLst>
              <a:ext uri="{FF2B5EF4-FFF2-40B4-BE49-F238E27FC236}">
                <a16:creationId xmlns:a16="http://schemas.microsoft.com/office/drawing/2014/main" id="{34C6D598-574B-5768-2692-3514A477276B}"/>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556272"/>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Background</a:t>
            </a:r>
            <a:endParaRPr lang="en-US" sz="4850" dirty="0"/>
          </a:p>
        </p:txBody>
      </p:sp>
      <p:sp>
        <p:nvSpPr>
          <p:cNvPr id="4" name="Text 1"/>
          <p:cNvSpPr/>
          <p:nvPr/>
        </p:nvSpPr>
        <p:spPr>
          <a:xfrm>
            <a:off x="864037" y="3698081"/>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The internship involved working on Power BI dashboards to analyze and visualize Twitter engagement data. The primary goal was to create interactive visualizations that provide insights into tweet performance based on specific conditions and time constraints.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321838"/>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Learning Objectives</a:t>
            </a:r>
            <a:endParaRPr lang="en-US" sz="4850" dirty="0"/>
          </a:p>
        </p:txBody>
      </p:sp>
      <p:sp>
        <p:nvSpPr>
          <p:cNvPr id="3" name="Text 1"/>
          <p:cNvSpPr/>
          <p:nvPr/>
        </p:nvSpPr>
        <p:spPr>
          <a:xfrm>
            <a:off x="864037" y="3587115"/>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Master Power BI tools and functionalities for data analysis and visualization.</a:t>
            </a:r>
            <a:endParaRPr lang="en-US" sz="1900" dirty="0"/>
          </a:p>
        </p:txBody>
      </p:sp>
      <p:sp>
        <p:nvSpPr>
          <p:cNvPr id="4" name="Text 2"/>
          <p:cNvSpPr/>
          <p:nvPr/>
        </p:nvSpPr>
        <p:spPr>
          <a:xfrm>
            <a:off x="864037" y="4068485"/>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Gain hands-on experience with Power BI for data visualization.</a:t>
            </a:r>
            <a:endParaRPr lang="en-US" sz="1900" dirty="0"/>
          </a:p>
        </p:txBody>
      </p:sp>
      <p:sp>
        <p:nvSpPr>
          <p:cNvPr id="5" name="Text 3"/>
          <p:cNvSpPr/>
          <p:nvPr/>
        </p:nvSpPr>
        <p:spPr>
          <a:xfrm>
            <a:off x="864037" y="454985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Understand data filtering and transformation techniques.</a:t>
            </a:r>
            <a:endParaRPr lang="en-US" sz="1900" dirty="0"/>
          </a:p>
        </p:txBody>
      </p:sp>
      <p:sp>
        <p:nvSpPr>
          <p:cNvPr id="6" name="Text 4"/>
          <p:cNvSpPr/>
          <p:nvPr/>
        </p:nvSpPr>
        <p:spPr>
          <a:xfrm>
            <a:off x="864037" y="503122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Learn how to apply conditional constraints to data representation.</a:t>
            </a:r>
            <a:endParaRPr lang="en-US" sz="1900" dirty="0"/>
          </a:p>
        </p:txBody>
      </p:sp>
      <p:sp>
        <p:nvSpPr>
          <p:cNvPr id="7" name="Text 5"/>
          <p:cNvSpPr/>
          <p:nvPr/>
        </p:nvSpPr>
        <p:spPr>
          <a:xfrm>
            <a:off x="864037" y="551259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Enhance problem-solving skills through real-world analytics tasks.</a:t>
            </a:r>
            <a:endParaRPr lang="en-US" sz="1900" dirty="0"/>
          </a:p>
        </p:txBody>
      </p:sp>
      <p:sp>
        <p:nvSpPr>
          <p:cNvPr id="8" name="Rectangle 7">
            <a:extLst>
              <a:ext uri="{FF2B5EF4-FFF2-40B4-BE49-F238E27FC236}">
                <a16:creationId xmlns:a16="http://schemas.microsoft.com/office/drawing/2014/main" id="{CD946680-81B8-96BB-DB94-5F5535B2AB89}"/>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2951321"/>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Activities and Tasks</a:t>
            </a:r>
            <a:endParaRPr lang="en-US" sz="4850" dirty="0"/>
          </a:p>
        </p:txBody>
      </p:sp>
      <p:sp>
        <p:nvSpPr>
          <p:cNvPr id="3" name="Text 1"/>
          <p:cNvSpPr/>
          <p:nvPr/>
        </p:nvSpPr>
        <p:spPr>
          <a:xfrm>
            <a:off x="864037" y="4093131"/>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The internship revolved around creating dynamic data analytics dashboards in Power BI. Through working with diverse data sources, visualization methods, and analysis strategies, it offered a comprehensive exploration of the data analytics landscape.</a:t>
            </a:r>
            <a:endParaRPr lang="en-US" sz="1900" dirty="0"/>
          </a:p>
        </p:txBody>
      </p:sp>
      <p:sp>
        <p:nvSpPr>
          <p:cNvPr id="4" name="Rectangle 3">
            <a:extLst>
              <a:ext uri="{FF2B5EF4-FFF2-40B4-BE49-F238E27FC236}">
                <a16:creationId xmlns:a16="http://schemas.microsoft.com/office/drawing/2014/main" id="{15E0605C-94E3-8A0B-BEF1-BA2AC2EE21D9}"/>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6168" y="610553"/>
            <a:ext cx="8692396" cy="692944"/>
          </a:xfrm>
          <a:prstGeom prst="rect">
            <a:avLst/>
          </a:prstGeom>
          <a:noFill/>
          <a:ln/>
        </p:spPr>
        <p:txBody>
          <a:bodyPr wrap="none" lIns="0" tIns="0" rIns="0" bIns="0" rtlCol="0" anchor="t"/>
          <a:lstStyle/>
          <a:p>
            <a:pPr marL="0" indent="0">
              <a:lnSpc>
                <a:spcPts val="5450"/>
              </a:lnSpc>
              <a:buNone/>
            </a:pPr>
            <a:r>
              <a:rPr lang="en-US" sz="4350" b="1" dirty="0">
                <a:solidFill>
                  <a:srgbClr val="231971"/>
                </a:solidFill>
                <a:latin typeface="Outfit Extra Bold" pitchFamily="34" charset="0"/>
                <a:ea typeface="Outfit Extra Bold" pitchFamily="34" charset="-122"/>
                <a:cs typeface="Outfit Extra Bold" pitchFamily="34" charset="-120"/>
              </a:rPr>
              <a:t>Task 1: Engagement Rate Analysis</a:t>
            </a:r>
            <a:endParaRPr lang="en-US" sz="4350" dirty="0"/>
          </a:p>
        </p:txBody>
      </p:sp>
      <p:sp>
        <p:nvSpPr>
          <p:cNvPr id="3" name="Text 1"/>
          <p:cNvSpPr/>
          <p:nvPr/>
        </p:nvSpPr>
        <p:spPr>
          <a:xfrm>
            <a:off x="776168" y="1857732"/>
            <a:ext cx="2772013" cy="346472"/>
          </a:xfrm>
          <a:prstGeom prst="rect">
            <a:avLst/>
          </a:prstGeom>
          <a:noFill/>
          <a:ln/>
        </p:spPr>
        <p:txBody>
          <a:bodyPr wrap="none" lIns="0" tIns="0" rIns="0" bIns="0" rtlCol="0" anchor="t"/>
          <a:lstStyle/>
          <a:p>
            <a:pPr marL="0" indent="0">
              <a:lnSpc>
                <a:spcPts val="2700"/>
              </a:lnSpc>
              <a:buNone/>
            </a:pPr>
            <a:r>
              <a:rPr lang="en-US" sz="2150" b="1" dirty="0">
                <a:solidFill>
                  <a:srgbClr val="231971"/>
                </a:solidFill>
                <a:latin typeface="Outfit Extra Bold" pitchFamily="34" charset="0"/>
                <a:ea typeface="Outfit Extra Bold" pitchFamily="34" charset="-122"/>
                <a:cs typeface="Outfit Extra Bold" pitchFamily="34" charset="-120"/>
              </a:rPr>
              <a:t>Objective</a:t>
            </a:r>
            <a:endParaRPr lang="en-US" sz="2150" dirty="0"/>
          </a:p>
        </p:txBody>
      </p:sp>
      <p:sp>
        <p:nvSpPr>
          <p:cNvPr id="4" name="Text 2"/>
          <p:cNvSpPr/>
          <p:nvPr/>
        </p:nvSpPr>
        <p:spPr>
          <a:xfrm>
            <a:off x="776168" y="2425898"/>
            <a:ext cx="6268522" cy="1064419"/>
          </a:xfrm>
          <a:prstGeom prst="rect">
            <a:avLst/>
          </a:prstGeom>
          <a:noFill/>
          <a:ln/>
        </p:spPr>
        <p:txBody>
          <a:bodyPr wrap="square" lIns="0" tIns="0" rIns="0" bIns="0" rtlCol="0" anchor="t"/>
          <a:lstStyle/>
          <a:p>
            <a:pPr marL="0" indent="0">
              <a:lnSpc>
                <a:spcPts val="2750"/>
              </a:lnSpc>
              <a:buNone/>
            </a:pPr>
            <a:r>
              <a:rPr lang="en-US" sz="1700" dirty="0">
                <a:solidFill>
                  <a:srgbClr val="2A2742"/>
                </a:solidFill>
                <a:latin typeface="Arimo" pitchFamily="34" charset="0"/>
                <a:ea typeface="Arimo" pitchFamily="34" charset="-122"/>
                <a:cs typeface="Arimo" pitchFamily="34" charset="-120"/>
              </a:rPr>
              <a:t>Analyze engagement rates across different days of the week and identify the top 10% of posts based on their engagement rate.</a:t>
            </a:r>
            <a:endParaRPr lang="en-US" sz="1700" dirty="0"/>
          </a:p>
        </p:txBody>
      </p:sp>
      <p:sp>
        <p:nvSpPr>
          <p:cNvPr id="5" name="Text 3"/>
          <p:cNvSpPr/>
          <p:nvPr/>
        </p:nvSpPr>
        <p:spPr>
          <a:xfrm>
            <a:off x="7593330" y="1857732"/>
            <a:ext cx="2772013" cy="346472"/>
          </a:xfrm>
          <a:prstGeom prst="rect">
            <a:avLst/>
          </a:prstGeom>
          <a:noFill/>
          <a:ln/>
        </p:spPr>
        <p:txBody>
          <a:bodyPr wrap="none" lIns="0" tIns="0" rIns="0" bIns="0" rtlCol="0" anchor="t"/>
          <a:lstStyle/>
          <a:p>
            <a:pPr marL="0" indent="0">
              <a:lnSpc>
                <a:spcPts val="2700"/>
              </a:lnSpc>
              <a:buNone/>
            </a:pPr>
            <a:r>
              <a:rPr lang="en-US" sz="2150" b="1" dirty="0">
                <a:solidFill>
                  <a:srgbClr val="231971"/>
                </a:solidFill>
                <a:latin typeface="Outfit Extra Bold" pitchFamily="34" charset="0"/>
                <a:ea typeface="Outfit Extra Bold" pitchFamily="34" charset="-122"/>
                <a:cs typeface="Outfit Extra Bold" pitchFamily="34" charset="-120"/>
              </a:rPr>
              <a:t>Methodology</a:t>
            </a:r>
            <a:endParaRPr lang="en-US" sz="2150" dirty="0"/>
          </a:p>
        </p:txBody>
      </p:sp>
      <p:sp>
        <p:nvSpPr>
          <p:cNvPr id="6" name="Text 4"/>
          <p:cNvSpPr/>
          <p:nvPr/>
        </p:nvSpPr>
        <p:spPr>
          <a:xfrm>
            <a:off x="7593330" y="2425898"/>
            <a:ext cx="6268522" cy="1064419"/>
          </a:xfrm>
          <a:prstGeom prst="rect">
            <a:avLst/>
          </a:prstGeom>
          <a:noFill/>
          <a:ln/>
        </p:spPr>
        <p:txBody>
          <a:bodyPr wrap="square" lIns="0" tIns="0" rIns="0" bIns="0" rtlCol="0" anchor="t"/>
          <a:lstStyle/>
          <a:p>
            <a:pPr marL="0" indent="0">
              <a:lnSpc>
                <a:spcPts val="2750"/>
              </a:lnSpc>
              <a:buNone/>
            </a:pPr>
            <a:r>
              <a:rPr lang="en-US" sz="1700" dirty="0">
                <a:solidFill>
                  <a:srgbClr val="2A2742"/>
                </a:solidFill>
                <a:latin typeface="Arimo" pitchFamily="34" charset="0"/>
                <a:ea typeface="Arimo" pitchFamily="34" charset="-122"/>
                <a:cs typeface="Arimo" pitchFamily="34" charset="-120"/>
              </a:rPr>
              <a:t>Developed a Power BI dashboard to visualize engagement rates by day of the week and highlight the top 10% of posts based on their engagement rate.</a:t>
            </a:r>
            <a:endParaRPr lang="en-US" sz="1700" dirty="0"/>
          </a:p>
        </p:txBody>
      </p:sp>
      <p:pic>
        <p:nvPicPr>
          <p:cNvPr id="7" name="Image 0" descr="preencoded.png"/>
          <p:cNvPicPr>
            <a:picLocks noChangeAspect="1"/>
          </p:cNvPicPr>
          <p:nvPr/>
        </p:nvPicPr>
        <p:blipFill>
          <a:blip r:embed="rId3"/>
          <a:stretch>
            <a:fillRect/>
          </a:stretch>
        </p:blipFill>
        <p:spPr>
          <a:xfrm>
            <a:off x="4400431" y="4082177"/>
            <a:ext cx="5829419" cy="3326368"/>
          </a:xfrm>
          <a:prstGeom prst="rect">
            <a:avLst/>
          </a:prstGeom>
        </p:spPr>
      </p:pic>
      <p:sp>
        <p:nvSpPr>
          <p:cNvPr id="8" name="Rectangle 7">
            <a:extLst>
              <a:ext uri="{FF2B5EF4-FFF2-40B4-BE49-F238E27FC236}">
                <a16:creationId xmlns:a16="http://schemas.microsoft.com/office/drawing/2014/main" id="{65656C9D-6550-2EFF-05A9-0681F5B663B5}"/>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703183"/>
            <a:ext cx="9340453"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Task 2: Interaction Type Analysis</a:t>
            </a:r>
            <a:endParaRPr lang="en-US" sz="4850" dirty="0"/>
          </a:p>
        </p:txBody>
      </p:sp>
      <p:sp>
        <p:nvSpPr>
          <p:cNvPr id="3" name="Text 1"/>
          <p:cNvSpPr/>
          <p:nvPr/>
        </p:nvSpPr>
        <p:spPr>
          <a:xfrm>
            <a:off x="864037" y="1968460"/>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The goal was to analyze user interaction types, including URL clicks, hashtag clicks, and user profile clicks, for different message statuses. This provided insights into user behavior and engagement patterns. The dashboard was designed to be interactive, allowing users to filter data by time, message status, and interaction type.</a:t>
            </a:r>
            <a:endParaRPr lang="en-US" sz="1900" dirty="0"/>
          </a:p>
        </p:txBody>
      </p:sp>
      <p:pic>
        <p:nvPicPr>
          <p:cNvPr id="4" name="Image 0" descr="preencoded.png"/>
          <p:cNvPicPr>
            <a:picLocks noChangeAspect="1"/>
          </p:cNvPicPr>
          <p:nvPr/>
        </p:nvPicPr>
        <p:blipFill>
          <a:blip r:embed="rId3"/>
          <a:stretch>
            <a:fillRect/>
          </a:stretch>
        </p:blipFill>
        <p:spPr>
          <a:xfrm>
            <a:off x="4065508" y="3589496"/>
            <a:ext cx="6499265" cy="3703320"/>
          </a:xfrm>
          <a:prstGeom prst="rect">
            <a:avLst/>
          </a:prstGeom>
        </p:spPr>
      </p:pic>
      <p:sp>
        <p:nvSpPr>
          <p:cNvPr id="5" name="Rectangle 4">
            <a:extLst>
              <a:ext uri="{FF2B5EF4-FFF2-40B4-BE49-F238E27FC236}">
                <a16:creationId xmlns:a16="http://schemas.microsoft.com/office/drawing/2014/main" id="{CA839681-C4FE-7311-A6E9-0FFF977DF906}"/>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703183"/>
            <a:ext cx="10334149"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Task 3: App Open Category Analysis</a:t>
            </a:r>
            <a:endParaRPr lang="en-US" sz="4850" dirty="0"/>
          </a:p>
        </p:txBody>
      </p:sp>
      <p:sp>
        <p:nvSpPr>
          <p:cNvPr id="3" name="Text 1"/>
          <p:cNvSpPr/>
          <p:nvPr/>
        </p:nvSpPr>
        <p:spPr>
          <a:xfrm>
            <a:off x="864037" y="1968460"/>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2A2742"/>
                </a:solidFill>
                <a:latin typeface="Arimo" pitchFamily="34" charset="0"/>
                <a:ea typeface="Arimo" pitchFamily="34" charset="-122"/>
                <a:cs typeface="Arimo" pitchFamily="34" charset="-120"/>
              </a:rPr>
              <a:t>The objective was to analyze the app open categories and identify the most popular categories based on user behavior. This involved creating a dashboard to visualize the frequency of app opens for different categories, providing insights into user preferences and usage patterns.</a:t>
            </a:r>
            <a:endParaRPr lang="en-US" sz="1900" dirty="0"/>
          </a:p>
        </p:txBody>
      </p:sp>
      <p:pic>
        <p:nvPicPr>
          <p:cNvPr id="4" name="Image 0" descr="preencoded.png"/>
          <p:cNvPicPr>
            <a:picLocks noChangeAspect="1"/>
          </p:cNvPicPr>
          <p:nvPr/>
        </p:nvPicPr>
        <p:blipFill>
          <a:blip r:embed="rId3"/>
          <a:stretch>
            <a:fillRect/>
          </a:stretch>
        </p:blipFill>
        <p:spPr>
          <a:xfrm>
            <a:off x="3889653" y="3589496"/>
            <a:ext cx="6851094" cy="3703320"/>
          </a:xfrm>
          <a:prstGeom prst="rect">
            <a:avLst/>
          </a:prstGeom>
        </p:spPr>
      </p:pic>
      <p:sp>
        <p:nvSpPr>
          <p:cNvPr id="5" name="Rectangle 4">
            <a:extLst>
              <a:ext uri="{FF2B5EF4-FFF2-40B4-BE49-F238E27FC236}">
                <a16:creationId xmlns:a16="http://schemas.microsoft.com/office/drawing/2014/main" id="{BAD0BD13-8F2A-4E34-6A0D-16165E25B041}"/>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970008"/>
            <a:ext cx="6931462" cy="771525"/>
          </a:xfrm>
          <a:prstGeom prst="rect">
            <a:avLst/>
          </a:prstGeom>
          <a:noFill/>
          <a:ln/>
        </p:spPr>
        <p:txBody>
          <a:bodyPr wrap="none" lIns="0" tIns="0" rIns="0" bIns="0" rtlCol="0" anchor="t"/>
          <a:lstStyle/>
          <a:p>
            <a:pPr marL="0" indent="0">
              <a:lnSpc>
                <a:spcPts val="6050"/>
              </a:lnSpc>
              <a:buNone/>
            </a:pPr>
            <a:r>
              <a:rPr lang="en-US" sz="4850" b="1" dirty="0">
                <a:solidFill>
                  <a:srgbClr val="231971"/>
                </a:solidFill>
                <a:latin typeface="Outfit Extra Bold" pitchFamily="34" charset="0"/>
                <a:ea typeface="Outfit Extra Bold" pitchFamily="34" charset="-122"/>
                <a:cs typeface="Outfit Extra Bold" pitchFamily="34" charset="-120"/>
              </a:rPr>
              <a:t>Skills and Competencies</a:t>
            </a:r>
            <a:endParaRPr lang="en-US" sz="4850" dirty="0"/>
          </a:p>
        </p:txBody>
      </p:sp>
      <p:sp>
        <p:nvSpPr>
          <p:cNvPr id="3" name="Text 1"/>
          <p:cNvSpPr/>
          <p:nvPr/>
        </p:nvSpPr>
        <p:spPr>
          <a:xfrm>
            <a:off x="864037" y="3235285"/>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Data Cleaning and Transformation: Learned to clean and transform data using Power Query in Power BI.</a:t>
            </a:r>
            <a:endParaRPr lang="en-US" sz="1900" dirty="0"/>
          </a:p>
        </p:txBody>
      </p:sp>
      <p:sp>
        <p:nvSpPr>
          <p:cNvPr id="4" name="Text 2"/>
          <p:cNvSpPr/>
          <p:nvPr/>
        </p:nvSpPr>
        <p:spPr>
          <a:xfrm>
            <a:off x="864037" y="3716655"/>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Data Visualization: Developed proficiency in creating various data visualizations like charts, graphs, and tables to present insights effectively.</a:t>
            </a:r>
            <a:endParaRPr lang="en-US" sz="1900" dirty="0"/>
          </a:p>
        </p:txBody>
      </p:sp>
      <p:sp>
        <p:nvSpPr>
          <p:cNvPr id="5" name="Text 3"/>
          <p:cNvSpPr/>
          <p:nvPr/>
        </p:nvSpPr>
        <p:spPr>
          <a:xfrm>
            <a:off x="864037" y="4593074"/>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Interactive Dashboard Design: Gained experience in designing interactive dashboards with filters, slicers, and drill-down capabilities.</a:t>
            </a:r>
            <a:endParaRPr lang="en-US" sz="1900" dirty="0"/>
          </a:p>
        </p:txBody>
      </p:sp>
      <p:sp>
        <p:nvSpPr>
          <p:cNvPr id="6" name="Text 4"/>
          <p:cNvSpPr/>
          <p:nvPr/>
        </p:nvSpPr>
        <p:spPr>
          <a:xfrm>
            <a:off x="864037" y="5469493"/>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A2742"/>
                </a:solidFill>
                <a:latin typeface="Arimo" pitchFamily="34" charset="0"/>
                <a:ea typeface="Arimo" pitchFamily="34" charset="-122"/>
                <a:cs typeface="Arimo" pitchFamily="34" charset="-120"/>
              </a:rPr>
              <a:t>Data Analysis: Learned to analyze data trends, identify patterns, and extract meaningful insights from the dashboards.</a:t>
            </a:r>
            <a:endParaRPr lang="en-US" sz="1900" dirty="0"/>
          </a:p>
        </p:txBody>
      </p:sp>
      <p:sp>
        <p:nvSpPr>
          <p:cNvPr id="7" name="Rectangle 6">
            <a:extLst>
              <a:ext uri="{FF2B5EF4-FFF2-40B4-BE49-F238E27FC236}">
                <a16:creationId xmlns:a16="http://schemas.microsoft.com/office/drawing/2014/main" id="{5B49D77E-917D-31E3-9C52-C9535AD7BA41}"/>
              </a:ext>
            </a:extLst>
          </p:cNvPr>
          <p:cNvSpPr/>
          <p:nvPr/>
        </p:nvSpPr>
        <p:spPr>
          <a:xfrm>
            <a:off x="12849726" y="7760368"/>
            <a:ext cx="1696453" cy="360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723</Words>
  <Application>Microsoft Office PowerPoint</Application>
  <PresentationFormat>Custom</PresentationFormat>
  <Paragraphs>56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Outfit Extra Bold</vt:lpstr>
      <vt:lpstr>Arimo</vt:lpstr>
      <vt:lpstr>Arimo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Harsha Vardhan</cp:lastModifiedBy>
  <cp:revision>2</cp:revision>
  <dcterms:created xsi:type="dcterms:W3CDTF">2025-01-31T14:01:50Z</dcterms:created>
  <dcterms:modified xsi:type="dcterms:W3CDTF">2025-01-31T14:21:07Z</dcterms:modified>
</cp:coreProperties>
</file>