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3"/>
    <p:restoredTop sz="94543"/>
  </p:normalViewPr>
  <p:slideViewPr>
    <p:cSldViewPr snapToGrid="0">
      <p:cViewPr varScale="1">
        <p:scale>
          <a:sx n="111" d="100"/>
          <a:sy n="111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9FAED-A666-7542-8B09-95CEC4392DF4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1F1D0-026B-4B45-A2F6-F4DC88828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0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1F1D0-026B-4B45-A2F6-F4DC888282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5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1F1D0-026B-4B45-A2F6-F4DC888282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6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1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2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2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6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1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8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91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9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6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7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9385-analy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6E352-CC3A-D2B1-2E54-6791544262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6769" r="-1" b="36966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B18DFA-ACDE-0B53-B080-587BF8EBF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700" dirty="0">
                <a:effectLst/>
                <a:latin typeface="Helvetica" pitchFamily="2" charset="0"/>
              </a:rPr>
              <a:t>Calwest E-Commerce Performance Summary</a:t>
            </a:r>
            <a:br>
              <a:rPr lang="en-US" sz="6700" dirty="0">
                <a:effectLst/>
                <a:latin typeface="Helvetica" pitchFamily="2" charset="0"/>
              </a:rPr>
            </a:br>
            <a:endParaRPr lang="en-US" sz="6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8B69E-7676-8BD5-E0A4-BE18F8FC9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Harshaanth Thiyagaraja Kumar</a:t>
            </a:r>
          </a:p>
          <a:p>
            <a:pPr algn="ctr"/>
            <a:endParaRPr lang="en-US" sz="30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00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ar Chart">
            <a:extLst>
              <a:ext uri="{FF2B5EF4-FFF2-40B4-BE49-F238E27FC236}">
                <a16:creationId xmlns:a16="http://schemas.microsoft.com/office/drawing/2014/main" id="{341F05E2-F90B-4A8C-A254-CB82DD603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76200"/>
            <a:ext cx="101631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8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rofit Margin (%) vs Gross Revenue by Product">
            <a:extLst>
              <a:ext uri="{FF2B5EF4-FFF2-40B4-BE49-F238E27FC236}">
                <a16:creationId xmlns:a16="http://schemas.microsoft.com/office/drawing/2014/main" id="{F9D7A0AC-0417-48D4-A54E-6EE6635A1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76200"/>
            <a:ext cx="1015365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0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BANS">
            <a:extLst>
              <a:ext uri="{FF2B5EF4-FFF2-40B4-BE49-F238E27FC236}">
                <a16:creationId xmlns:a16="http://schemas.microsoft.com/office/drawing/2014/main" id="{3F3EA9ED-724A-4422-BA4E-30251F1C5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186" y="0"/>
            <a:ext cx="8353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0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AP">
            <a:extLst>
              <a:ext uri="{FF2B5EF4-FFF2-40B4-BE49-F238E27FC236}">
                <a16:creationId xmlns:a16="http://schemas.microsoft.com/office/drawing/2014/main" id="{D22DF2E2-CB81-48A7-ABC6-7CBD83BCB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138112"/>
            <a:ext cx="101631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acked Bars - PROMO">
            <a:extLst>
              <a:ext uri="{FF2B5EF4-FFF2-40B4-BE49-F238E27FC236}">
                <a16:creationId xmlns:a16="http://schemas.microsoft.com/office/drawing/2014/main" id="{B2A55D14-A83C-43C9-A4C8-6DCFD3962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142875"/>
            <a:ext cx="938212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53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REE - SUBCAT">
            <a:extLst>
              <a:ext uri="{FF2B5EF4-FFF2-40B4-BE49-F238E27FC236}">
                <a16:creationId xmlns:a16="http://schemas.microsoft.com/office/drawing/2014/main" id="{EBB4E1C1-8F1F-4FAF-90B6-F01B1FCAD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76200"/>
            <a:ext cx="1015365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60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LOLI - PROD">
            <a:extLst>
              <a:ext uri="{FF2B5EF4-FFF2-40B4-BE49-F238E27FC236}">
                <a16:creationId xmlns:a16="http://schemas.microsoft.com/office/drawing/2014/main" id="{7685EFEE-94AB-4CCE-ABF0-FF3C4FA00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133350"/>
            <a:ext cx="873442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64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High Level Performance Summary Dashboard">
            <a:extLst>
              <a:ext uri="{FF2B5EF4-FFF2-40B4-BE49-F238E27FC236}">
                <a16:creationId xmlns:a16="http://schemas.microsoft.com/office/drawing/2014/main" id="{56501629-0E52-4026-96D0-3150F835E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9" y="0"/>
            <a:ext cx="11747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8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Regional Performance Summary Dashboard">
            <a:extLst>
              <a:ext uri="{FF2B5EF4-FFF2-40B4-BE49-F238E27FC236}">
                <a16:creationId xmlns:a16="http://schemas.microsoft.com/office/drawing/2014/main" id="{F5ADE349-05E5-4D01-837F-C913B6506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9" y="0"/>
            <a:ext cx="11747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56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rop in Gross Revenue and Profit Due to Increase Promo3">
            <a:extLst>
              <a:ext uri="{FF2B5EF4-FFF2-40B4-BE49-F238E27FC236}">
                <a16:creationId xmlns:a16="http://schemas.microsoft.com/office/drawing/2014/main" id="{4C39D8C8-8532-4409-A8A9-C8884324D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9" y="0"/>
            <a:ext cx="11747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4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5799E-666F-37F5-1CB5-55C0869B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6600"/>
              <a:t>Scenario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363FE8"/>
          </a:solidFill>
          <a:ln w="38100" cap="rnd">
            <a:solidFill>
              <a:srgbClr val="363FE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3DF3322-35B9-6C0E-A4B7-8A95D299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I am playing the role of a BI Analyst at Calwest Ecommerce, a fictitious e-commerce company that sells health-conscious products for people and their pets. </a:t>
            </a:r>
          </a:p>
          <a:p>
            <a:pPr>
              <a:lnSpc>
                <a:spcPct val="100000"/>
              </a:lnSpc>
            </a:pPr>
            <a:r>
              <a:rPr lang="en-US"/>
              <a:t>Today, I will be addressing the Product Management team with a summary of high-level company performance data.</a:t>
            </a:r>
          </a:p>
        </p:txBody>
      </p:sp>
      <p:pic>
        <p:nvPicPr>
          <p:cNvPr id="8" name="Picture 7" descr="A silhouette of a person with gears and graph&#10;&#10;Description automatically generated">
            <a:extLst>
              <a:ext uri="{FF2B5EF4-FFF2-40B4-BE49-F238E27FC236}">
                <a16:creationId xmlns:a16="http://schemas.microsoft.com/office/drawing/2014/main" id="{ACF8A506-C2A7-A751-B9D6-EFB9EB11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303"/>
          <a:stretch/>
        </p:blipFill>
        <p:spPr>
          <a:xfrm>
            <a:off x="5311702" y="10"/>
            <a:ext cx="7037561" cy="701629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9601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Drop in Gross Revenue and Profit Due to Increase Promo1">
            <a:extLst>
              <a:ext uri="{FF2B5EF4-FFF2-40B4-BE49-F238E27FC236}">
                <a16:creationId xmlns:a16="http://schemas.microsoft.com/office/drawing/2014/main" id="{BB2850FF-A6BD-4CB1-881C-55F2E0DB4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9" y="0"/>
            <a:ext cx="11747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50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Drop in Gross Revenue and Profit Due to Increase Promo5">
            <a:extLst>
              <a:ext uri="{FF2B5EF4-FFF2-40B4-BE49-F238E27FC236}">
                <a16:creationId xmlns:a16="http://schemas.microsoft.com/office/drawing/2014/main" id="{D8DAD828-4092-4DDB-A3E3-C7DFD47E9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9" y="0"/>
            <a:ext cx="11747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93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Drop in Gross Revenue and Profit Due to Increase Promo2">
            <a:extLst>
              <a:ext uri="{FF2B5EF4-FFF2-40B4-BE49-F238E27FC236}">
                <a16:creationId xmlns:a16="http://schemas.microsoft.com/office/drawing/2014/main" id="{64EA7313-61B5-4056-8EC2-9CA057812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9" y="0"/>
            <a:ext cx="11747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76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Drop in Gross Revenue and Profit Due to Increase Promo4">
            <a:extLst>
              <a:ext uri="{FF2B5EF4-FFF2-40B4-BE49-F238E27FC236}">
                <a16:creationId xmlns:a16="http://schemas.microsoft.com/office/drawing/2014/main" id="{B33E4078-8354-4274-8C0D-111CA8163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9" y="0"/>
            <a:ext cx="11747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70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23B70-D394-B297-C728-A90B20AEE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A20D-9D75-AF3C-74BC-0CD645B5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0648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1D1E9-4059-81F1-B976-966C8230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Data Model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363FE8"/>
          </a:solidFill>
          <a:ln w="38100" cap="rnd">
            <a:solidFill>
              <a:srgbClr val="363FE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3EA55-85CE-4003-5CA0-0FAA60DC5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3000">
                <a:effectLst/>
              </a:rPr>
              <a:t>The dataset contains over 12,000 records (rows) and 39 fields (columns) distributed across seven Excel files (.csv). </a:t>
            </a:r>
            <a:endParaRPr lang="en-US" sz="30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3000">
                <a:effectLst/>
              </a:rPr>
              <a:t>The data model includes six relationships, utilizing primary and foreign keys.</a:t>
            </a:r>
          </a:p>
        </p:txBody>
      </p:sp>
      <p:pic>
        <p:nvPicPr>
          <p:cNvPr id="6" name="Picture Placeholder 5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99F3CEDD-8C71-00D4-30D4-DF29C6BE7E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60" r="-1" b="387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9030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FBBD13-AC04-4F82-1B91-938E8B390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0" y="34725"/>
            <a:ext cx="12115882" cy="1122744"/>
          </a:xfrm>
          <a:prstGeom prst="rect">
            <a:avLst/>
          </a:prstGeom>
        </p:spPr>
      </p:pic>
      <p:pic>
        <p:nvPicPr>
          <p:cNvPr id="4" name="slide6" descr="MAP">
            <a:extLst>
              <a:ext uri="{FF2B5EF4-FFF2-40B4-BE49-F238E27FC236}">
                <a16:creationId xmlns:a16="http://schemas.microsoft.com/office/drawing/2014/main" id="{A9B1BCC8-C822-D65F-FA53-08D5E85FA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5"/>
          <a:stretch/>
        </p:blipFill>
        <p:spPr>
          <a:xfrm>
            <a:off x="6248401" y="1157469"/>
            <a:ext cx="5786435" cy="5533133"/>
          </a:xfrm>
          <a:prstGeom prst="rect">
            <a:avLst/>
          </a:prstGeom>
        </p:spPr>
      </p:pic>
      <p:pic>
        <p:nvPicPr>
          <p:cNvPr id="7" name="slide8" descr="TREE - SUBCAT">
            <a:extLst>
              <a:ext uri="{FF2B5EF4-FFF2-40B4-BE49-F238E27FC236}">
                <a16:creationId xmlns:a16="http://schemas.microsoft.com/office/drawing/2014/main" id="{B6657D06-3E67-E802-4814-12A78DA04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4"/>
          <a:stretch/>
        </p:blipFill>
        <p:spPr>
          <a:xfrm>
            <a:off x="101732" y="1157469"/>
            <a:ext cx="6091237" cy="553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7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AEE7A-0A7F-891D-ED3C-9FA6111A1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DF5F73-5306-698F-1C47-BF60EA81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0" y="34725"/>
            <a:ext cx="12115882" cy="1122744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B0BF681-5796-B270-7E68-A0913729C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9" y="1229088"/>
            <a:ext cx="11869475" cy="53684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557D4-6937-2CFA-DD72-7C1BF33AFC6F}"/>
              </a:ext>
            </a:extLst>
          </p:cNvPr>
          <p:cNvSpPr txBox="1"/>
          <p:nvPr/>
        </p:nvSpPr>
        <p:spPr>
          <a:xfrm>
            <a:off x="10382491" y="3287210"/>
            <a:ext cx="153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the change in Gross Revenue overtime there seems to be a dip from Jan 2021</a:t>
            </a:r>
          </a:p>
        </p:txBody>
      </p:sp>
    </p:spTree>
    <p:extLst>
      <p:ext uri="{BB962C8B-B14F-4D97-AF65-F5344CB8AC3E}">
        <p14:creationId xmlns:p14="http://schemas.microsoft.com/office/powerpoint/2010/main" val="148155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586B4-DAEC-6F28-F1FC-216459E6E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53E132-095A-0EBD-2F6A-81799906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0" y="34725"/>
            <a:ext cx="12115882" cy="1122744"/>
          </a:xfrm>
          <a:prstGeom prst="rect">
            <a:avLst/>
          </a:prstGeom>
        </p:spPr>
      </p:pic>
      <p:pic>
        <p:nvPicPr>
          <p:cNvPr id="4" name="Picture 3" descr="A graph of a graph of a graph&#10;&#10;Description automatically generated with low confidence">
            <a:extLst>
              <a:ext uri="{FF2B5EF4-FFF2-40B4-BE49-F238E27FC236}">
                <a16:creationId xmlns:a16="http://schemas.microsoft.com/office/drawing/2014/main" id="{3F93BD6F-11A1-8ED5-7224-7786A6A83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1" y="1537570"/>
            <a:ext cx="11869475" cy="4948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F28DF9-C9B6-04EC-4B39-6349C55DC174}"/>
              </a:ext>
            </a:extLst>
          </p:cNvPr>
          <p:cNvSpPr txBox="1"/>
          <p:nvPr/>
        </p:nvSpPr>
        <p:spPr>
          <a:xfrm>
            <a:off x="10382491" y="3287210"/>
            <a:ext cx="1533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Similarly, Looking at the change in Profit overtime there also seems to be a dip from Jan 2021</a:t>
            </a:r>
          </a:p>
        </p:txBody>
      </p:sp>
    </p:spTree>
    <p:extLst>
      <p:ext uri="{BB962C8B-B14F-4D97-AF65-F5344CB8AC3E}">
        <p14:creationId xmlns:p14="http://schemas.microsoft.com/office/powerpoint/2010/main" val="184512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CFADD-074F-CBCA-C763-0DA19FFE1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EE7A1-84D0-B372-D32F-58A704ED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0" y="34725"/>
            <a:ext cx="12115882" cy="1122744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23B15226-95DA-54B0-8DCB-66BB65B99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0" y="1305013"/>
            <a:ext cx="6049700" cy="3782859"/>
          </a:xfrm>
          <a:prstGeom prst="rect">
            <a:avLst/>
          </a:prstGeom>
        </p:spPr>
      </p:pic>
      <p:pic>
        <p:nvPicPr>
          <p:cNvPr id="7" name="Picture 6" descr="A graph of a number of months&#10;&#10;Description automatically generated with medium confidence">
            <a:extLst>
              <a:ext uri="{FF2B5EF4-FFF2-40B4-BE49-F238E27FC236}">
                <a16:creationId xmlns:a16="http://schemas.microsoft.com/office/drawing/2014/main" id="{3BB7C6ED-4D56-BC76-1B97-ED0264931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50" y="1305013"/>
            <a:ext cx="5962650" cy="37828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050C1B-B8FD-7604-52AA-C564BAF27596}"/>
              </a:ext>
            </a:extLst>
          </p:cNvPr>
          <p:cNvSpPr txBox="1"/>
          <p:nvPr/>
        </p:nvSpPr>
        <p:spPr>
          <a:xfrm>
            <a:off x="115751" y="5289630"/>
            <a:ext cx="611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Investigate further, when the KPI’S are filtered by Order Date. There is a Notable difference of (0.51%) drop in Profit Margin and ($4.5) drop in Order Value Avg from Jan 2021.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C02EA-A993-C16E-300B-F77BEECDD069}"/>
              </a:ext>
            </a:extLst>
          </p:cNvPr>
          <p:cNvSpPr txBox="1"/>
          <p:nvPr/>
        </p:nvSpPr>
        <p:spPr>
          <a:xfrm>
            <a:off x="6229350" y="5289630"/>
            <a:ext cx="543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the proportion of orders with promo’s have significantly increased from Jan 2021. Which has influenced the drop in profit margin % and order value avg. from Jan 2021.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99A5B9-C240-3114-1503-C78760D5E665}"/>
              </a:ext>
            </a:extLst>
          </p:cNvPr>
          <p:cNvSpPr txBox="1"/>
          <p:nvPr/>
        </p:nvSpPr>
        <p:spPr>
          <a:xfrm>
            <a:off x="115749" y="6028294"/>
            <a:ext cx="1185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Recommendation: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 recommend that the product management team prioritize increasing sales for personal care items, as they have the highest profit margin percentage compared to the other two product categories. Additionally, I suggest reducing promotion on products, as it has a significantly inversely proportional effect on profit margin percentage and gross revenue. </a:t>
            </a:r>
          </a:p>
        </p:txBody>
      </p:sp>
    </p:spTree>
    <p:extLst>
      <p:ext uri="{BB962C8B-B14F-4D97-AF65-F5344CB8AC3E}">
        <p14:creationId xmlns:p14="http://schemas.microsoft.com/office/powerpoint/2010/main" val="409881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743F-6145-3D05-7F6C-932C1DD9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25539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Line Chart">
            <a:extLst>
              <a:ext uri="{FF2B5EF4-FFF2-40B4-BE49-F238E27FC236}">
                <a16:creationId xmlns:a16="http://schemas.microsoft.com/office/drawing/2014/main" id="{3DAEE72A-9361-4E5C-B3C5-9B14DB903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38112"/>
            <a:ext cx="1015365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B2F2F"/>
      </a:dk2>
      <a:lt2>
        <a:srgbClr val="F3F3F0"/>
      </a:lt2>
      <a:accent1>
        <a:srgbClr val="363FE8"/>
      </a:accent1>
      <a:accent2>
        <a:srgbClr val="1770D5"/>
      </a:accent2>
      <a:accent3>
        <a:srgbClr val="25BCD0"/>
      </a:accent3>
      <a:accent4>
        <a:srgbClr val="15C48F"/>
      </a:accent4>
      <a:accent5>
        <a:srgbClr val="23C651"/>
      </a:accent5>
      <a:accent6>
        <a:srgbClr val="2DC616"/>
      </a:accent6>
      <a:hlink>
        <a:srgbClr val="359F64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267</Words>
  <Application>Microsoft Macintosh PowerPoint</Application>
  <PresentationFormat>Widescreen</PresentationFormat>
  <Paragraphs>17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Arial</vt:lpstr>
      <vt:lpstr>Helvetica</vt:lpstr>
      <vt:lpstr>The Hand Bold</vt:lpstr>
      <vt:lpstr>The Serif Hand Black</vt:lpstr>
      <vt:lpstr>SketchyVTI</vt:lpstr>
      <vt:lpstr>Calwest E-Commerce Performance Summary </vt:lpstr>
      <vt:lpstr>Scenario</vt:lpstr>
      <vt:lpstr>Data Model</vt:lpstr>
      <vt:lpstr>PowerPoint Presentation</vt:lpstr>
      <vt:lpstr>PowerPoint Presentation</vt:lpstr>
      <vt:lpstr>PowerPoint Presentation</vt:lpstr>
      <vt:lpstr>PowerPoint Presentation</vt:lpstr>
      <vt:lpstr>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Harshaanth Thiyagaraja Kumar</dc:creator>
  <cp:lastModifiedBy>Harshaanth Thiyagaraja Kumar</cp:lastModifiedBy>
  <cp:revision>4</cp:revision>
  <dcterms:created xsi:type="dcterms:W3CDTF">2024-12-09T16:31:23Z</dcterms:created>
  <dcterms:modified xsi:type="dcterms:W3CDTF">2024-12-16T21:49:52Z</dcterms:modified>
</cp:coreProperties>
</file>