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Average" panose="020B0604020202020204" charset="0"/>
      <p:regular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d9e47120ff_8_2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d9e47120ff_8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d9e47120ff_8_2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d9e47120ff_8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d9e47120ff_8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d9e47120ff_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d9e47120ff_8_1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d9e47120ff_8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d9e06209dc_0_35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d9e06209dc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Geetha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d9e06209dc_0_35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d9e06209dc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Geetha: best tree, full trre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d9e06209dc_0_36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d9e06209dc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Geetha :Rules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d9e47120ff_6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d9e47120f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9e06209dc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d9e06209d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Geetha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d9e47120ff_6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d9e47120f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Geetha :changing cut off</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d9e06209dc_0_4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d9e06209dc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Charlie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d9e47120ff_7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d9e47120ff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d9e06209dc_0_4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d9e06209dc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Charlie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d9e47120ff_7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d9e47120ff_7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Charlie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d9e47120ff_7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d9e47120ff_7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d9e06209dc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d9e06209dc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Geetha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d9e06209dc_0_4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d9e06209dc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Geetha: Answering the business questions.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d9e47120ff_1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d9e47120ff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d9e06209dc_0_4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d9e06209dc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Charlie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9e06209d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9e06209d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Geetha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9e47120ff_6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d9e47120ff_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Geetha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9e06209dc_0_1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9e06209d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Charlie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d9e06209dc_0_2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d9e06209dc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Charlie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d9e47120ff_8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d9e47120ff_8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susant4learning/holiday-package-purchase-predic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a:t>Holiday Package Purchase Prediction</a:t>
            </a:r>
            <a:endParaRPr sz="3700"/>
          </a:p>
        </p:txBody>
      </p:sp>
      <p:sp>
        <p:nvSpPr>
          <p:cNvPr id="86" name="Google Shape;86;p13"/>
          <p:cNvSpPr txBox="1">
            <a:spLocks noGrp="1"/>
          </p:cNvSpPr>
          <p:nvPr>
            <p:ph type="subTitle" idx="1"/>
          </p:nvPr>
        </p:nvSpPr>
        <p:spPr>
          <a:xfrm>
            <a:off x="598100" y="2715957"/>
            <a:ext cx="8222100" cy="15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ECECEC"/>
                </a:solidFill>
              </a:rPr>
              <a:t>Our objective is to develop a statistical model using supervised machine learning, employing Excel's Analytical Solver to predict the likelihood of a person purchasing a product, while also identifying the factors influencing their buying decision.</a:t>
            </a:r>
            <a:endParaRPr sz="1600">
              <a:solidFill>
                <a:srgbClr val="ECECEC"/>
              </a:solidFill>
            </a:endParaRPr>
          </a:p>
          <a:p>
            <a:pPr marL="0" lvl="0" indent="0" algn="l" rtl="0">
              <a:spcBef>
                <a:spcPts val="0"/>
              </a:spcBef>
              <a:spcAft>
                <a:spcPts val="0"/>
              </a:spcAft>
              <a:buNone/>
            </a:pPr>
            <a:endParaRPr sz="1300">
              <a:solidFill>
                <a:srgbClr val="ECECEC"/>
              </a:solidFill>
            </a:endParaRPr>
          </a:p>
        </p:txBody>
      </p:sp>
      <p:sp>
        <p:nvSpPr>
          <p:cNvPr id="87" name="Google Shape;87;p13"/>
          <p:cNvSpPr txBox="1"/>
          <p:nvPr/>
        </p:nvSpPr>
        <p:spPr>
          <a:xfrm>
            <a:off x="4697300" y="4383275"/>
            <a:ext cx="4122900" cy="4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CECEC"/>
                </a:solidFill>
                <a:latin typeface="Roboto"/>
                <a:ea typeface="Roboto"/>
                <a:cs typeface="Roboto"/>
                <a:sym typeface="Roboto"/>
              </a:rPr>
              <a:t>Group 14 | Charlie | Harsha | Geetha</a:t>
            </a:r>
            <a:endParaRPr sz="1800">
              <a:solidFill>
                <a:srgbClr val="ECECEC"/>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2"/>
          <p:cNvPicPr preferRelativeResize="0"/>
          <p:nvPr/>
        </p:nvPicPr>
        <p:blipFill>
          <a:blip r:embed="rId3">
            <a:alphaModFix/>
          </a:blip>
          <a:stretch>
            <a:fillRect/>
          </a:stretch>
        </p:blipFill>
        <p:spPr>
          <a:xfrm>
            <a:off x="152400" y="152400"/>
            <a:ext cx="3733894" cy="4838701"/>
          </a:xfrm>
          <a:prstGeom prst="rect">
            <a:avLst/>
          </a:prstGeom>
          <a:noFill/>
          <a:ln>
            <a:noFill/>
          </a:ln>
        </p:spPr>
      </p:pic>
      <p:pic>
        <p:nvPicPr>
          <p:cNvPr id="167" name="Google Shape;167;p22"/>
          <p:cNvPicPr preferRelativeResize="0"/>
          <p:nvPr/>
        </p:nvPicPr>
        <p:blipFill>
          <a:blip r:embed="rId4">
            <a:alphaModFix/>
          </a:blip>
          <a:stretch>
            <a:fillRect/>
          </a:stretch>
        </p:blipFill>
        <p:spPr>
          <a:xfrm>
            <a:off x="4709150" y="152400"/>
            <a:ext cx="4314526" cy="2458175"/>
          </a:xfrm>
          <a:prstGeom prst="rect">
            <a:avLst/>
          </a:prstGeom>
          <a:noFill/>
          <a:ln>
            <a:noFill/>
          </a:ln>
        </p:spPr>
      </p:pic>
      <p:sp>
        <p:nvSpPr>
          <p:cNvPr id="168" name="Google Shape;168;p22"/>
          <p:cNvSpPr txBox="1"/>
          <p:nvPr/>
        </p:nvSpPr>
        <p:spPr>
          <a:xfrm>
            <a:off x="4709150" y="2745200"/>
            <a:ext cx="4314600" cy="191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1200">
                <a:solidFill>
                  <a:schemeClr val="lt1"/>
                </a:solidFill>
              </a:rPr>
              <a:t>In Logistic Regression, due to a notably low recall rate when using a 0.5 default cutoff probability for the success class, we opted to adjust it to 0.1506. </a:t>
            </a:r>
            <a:endParaRPr sz="1200">
              <a:solidFill>
                <a:schemeClr val="lt1"/>
              </a:solidFill>
            </a:endParaRPr>
          </a:p>
          <a:p>
            <a:pPr marL="0" lvl="0" indent="0" algn="l" rtl="0">
              <a:lnSpc>
                <a:spcPct val="115000"/>
              </a:lnSpc>
              <a:spcBef>
                <a:spcPts val="1200"/>
              </a:spcBef>
              <a:spcAft>
                <a:spcPts val="1200"/>
              </a:spcAft>
              <a:buNone/>
            </a:pPr>
            <a:r>
              <a:rPr lang="en" sz="1200">
                <a:solidFill>
                  <a:schemeClr val="lt1"/>
                </a:solidFill>
              </a:rPr>
              <a:t>Based on  the decile chart. We decided by arranging the post-probability 1 values in descending order and selecting the probability associated with the 660th record from the entire dataset.</a:t>
            </a:r>
            <a:endParaRPr sz="12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p:nvPr/>
        </p:nvSpPr>
        <p:spPr>
          <a:xfrm>
            <a:off x="4937950" y="340900"/>
            <a:ext cx="3970500" cy="424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700"/>
              </a:spcBef>
              <a:spcAft>
                <a:spcPts val="0"/>
              </a:spcAft>
              <a:buNone/>
            </a:pPr>
            <a:r>
              <a:rPr lang="en" sz="1200">
                <a:solidFill>
                  <a:schemeClr val="lt1"/>
                </a:solidFill>
              </a:rPr>
              <a:t>The Overall Accuracy of the model is 70.68%. The Error rate of Class 0 is 30.66%, The Error rate of Class 1 is 24.12% and the overall error rate is 29.32%.</a:t>
            </a:r>
            <a:endParaRPr sz="1200">
              <a:solidFill>
                <a:schemeClr val="lt1"/>
              </a:solidFill>
            </a:endParaRPr>
          </a:p>
          <a:p>
            <a:pPr marL="0" lvl="0" indent="0" algn="l" rtl="0">
              <a:lnSpc>
                <a:spcPct val="150000"/>
              </a:lnSpc>
              <a:spcBef>
                <a:spcPts val="1200"/>
              </a:spcBef>
              <a:spcAft>
                <a:spcPts val="0"/>
              </a:spcAft>
              <a:buNone/>
            </a:pPr>
            <a:r>
              <a:rPr lang="en" sz="1200">
                <a:solidFill>
                  <a:schemeClr val="lt1"/>
                </a:solidFill>
              </a:rPr>
              <a:t>The Specificity is 0.693, which means that out of all the persons predicted to buy the product 69.3% bought the product.</a:t>
            </a:r>
            <a:endParaRPr sz="1200">
              <a:solidFill>
                <a:schemeClr val="lt1"/>
              </a:solidFill>
            </a:endParaRPr>
          </a:p>
          <a:p>
            <a:pPr marL="0" lvl="0" indent="0" algn="l" rtl="0">
              <a:lnSpc>
                <a:spcPct val="150000"/>
              </a:lnSpc>
              <a:spcBef>
                <a:spcPts val="1200"/>
              </a:spcBef>
              <a:spcAft>
                <a:spcPts val="0"/>
              </a:spcAft>
              <a:buNone/>
            </a:pPr>
            <a:r>
              <a:rPr lang="en" sz="1200">
                <a:solidFill>
                  <a:schemeClr val="lt1"/>
                </a:solidFill>
              </a:rPr>
              <a:t>The Sensitivity (Recall) is 0.7588, which means that out of all the persons who actually bought the product 75.88% were correctly predicted by the model.</a:t>
            </a:r>
            <a:endParaRPr sz="1200">
              <a:solidFill>
                <a:schemeClr val="lt1"/>
              </a:solidFill>
            </a:endParaRPr>
          </a:p>
          <a:p>
            <a:pPr marL="0" lvl="0" indent="0" algn="l" rtl="0">
              <a:lnSpc>
                <a:spcPct val="150000"/>
              </a:lnSpc>
              <a:spcBef>
                <a:spcPts val="1200"/>
              </a:spcBef>
              <a:spcAft>
                <a:spcPts val="0"/>
              </a:spcAft>
              <a:buNone/>
            </a:pPr>
            <a:endParaRPr sz="1200">
              <a:solidFill>
                <a:schemeClr val="lt1"/>
              </a:solidFill>
            </a:endParaRPr>
          </a:p>
          <a:p>
            <a:pPr marL="0" lvl="0" indent="0" algn="l" rtl="0">
              <a:spcBef>
                <a:spcPts val="1200"/>
              </a:spcBef>
              <a:spcAft>
                <a:spcPts val="0"/>
              </a:spcAft>
              <a:buNone/>
            </a:pPr>
            <a:endParaRPr sz="1800">
              <a:solidFill>
                <a:schemeClr val="dk2"/>
              </a:solidFill>
              <a:latin typeface="Roboto"/>
              <a:ea typeface="Roboto"/>
              <a:cs typeface="Roboto"/>
              <a:sym typeface="Roboto"/>
            </a:endParaRPr>
          </a:p>
        </p:txBody>
      </p:sp>
      <p:pic>
        <p:nvPicPr>
          <p:cNvPr id="174" name="Google Shape;174;p23"/>
          <p:cNvPicPr preferRelativeResize="0"/>
          <p:nvPr/>
        </p:nvPicPr>
        <p:blipFill>
          <a:blip r:embed="rId3">
            <a:alphaModFix/>
          </a:blip>
          <a:stretch>
            <a:fillRect/>
          </a:stretch>
        </p:blipFill>
        <p:spPr>
          <a:xfrm>
            <a:off x="134350" y="699338"/>
            <a:ext cx="4328301" cy="374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4"/>
          <p:cNvPicPr preferRelativeResize="0"/>
          <p:nvPr/>
        </p:nvPicPr>
        <p:blipFill>
          <a:blip r:embed="rId3">
            <a:alphaModFix/>
          </a:blip>
          <a:stretch>
            <a:fillRect/>
          </a:stretch>
        </p:blipFill>
        <p:spPr>
          <a:xfrm>
            <a:off x="152400" y="152400"/>
            <a:ext cx="8839199" cy="2094429"/>
          </a:xfrm>
          <a:prstGeom prst="rect">
            <a:avLst/>
          </a:prstGeom>
          <a:noFill/>
          <a:ln>
            <a:noFill/>
          </a:ln>
        </p:spPr>
      </p:pic>
      <p:sp>
        <p:nvSpPr>
          <p:cNvPr id="180" name="Google Shape;180;p24"/>
          <p:cNvSpPr txBox="1"/>
          <p:nvPr/>
        </p:nvSpPr>
        <p:spPr>
          <a:xfrm>
            <a:off x="200525" y="2356175"/>
            <a:ext cx="8791200" cy="278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1200" b="1"/>
              <a:t>Logit (Prodtaken=1)= b0+b1x1+b2x2+b3x3…bqxq</a:t>
            </a:r>
            <a:endParaRPr sz="1200" b="1"/>
          </a:p>
          <a:p>
            <a:pPr marL="0" lvl="0" indent="0" algn="l" rtl="0">
              <a:lnSpc>
                <a:spcPct val="115000"/>
              </a:lnSpc>
              <a:spcBef>
                <a:spcPts val="1200"/>
              </a:spcBef>
              <a:spcAft>
                <a:spcPts val="0"/>
              </a:spcAft>
              <a:buNone/>
            </a:pPr>
            <a:r>
              <a:rPr lang="en" sz="1200"/>
              <a:t>Logit (Prodtaken=1)= -0.65-0.028Age+0.038DurationOfPitch+0.426NumberOfFollowups+0.335PreferredPropertyStar+1.720Passport-0.0001MonthlyIncome-0.396TypeofContact_SelfEnquiry+0.809CityTier_3-0.362Occupation_Salaried-0.588Occupations_SmallBusiness-1.219ProductPitched_Deluxe-1.043MartialStatus_Divorced-0.999MartialStatus_Married</a:t>
            </a:r>
            <a:endParaRPr sz="1200"/>
          </a:p>
          <a:p>
            <a:pPr marL="0" lvl="0" indent="0" algn="l" rtl="0">
              <a:lnSpc>
                <a:spcPct val="115000"/>
              </a:lnSpc>
              <a:spcBef>
                <a:spcPts val="1200"/>
              </a:spcBef>
              <a:spcAft>
                <a:spcPts val="0"/>
              </a:spcAft>
              <a:buNone/>
            </a:pPr>
            <a:r>
              <a:rPr lang="en" sz="1200" b="1"/>
              <a:t>P(Prodtaken=1)=1/(1+</a:t>
            </a:r>
            <a:r>
              <a:rPr lang="en" sz="1200" b="1">
                <a:solidFill>
                  <a:srgbClr val="FF0000"/>
                </a:solidFill>
              </a:rPr>
              <a:t> e^</a:t>
            </a:r>
            <a:r>
              <a:rPr lang="en" sz="1200" b="1">
                <a:solidFill>
                  <a:srgbClr val="FF0000"/>
                </a:solidFill>
                <a:highlight>
                  <a:srgbClr val="FFFF00"/>
                </a:highlight>
              </a:rPr>
              <a:t>-</a:t>
            </a:r>
            <a:r>
              <a:rPr lang="en" sz="1200" b="1">
                <a:solidFill>
                  <a:srgbClr val="FF0000"/>
                </a:solidFill>
              </a:rPr>
              <a:t>(</a:t>
            </a:r>
            <a:r>
              <a:rPr lang="en" sz="1200" b="1"/>
              <a:t> b0+b1x1+b2x2+b3x3…bqxq)</a:t>
            </a:r>
            <a:endParaRPr sz="1200" b="1"/>
          </a:p>
          <a:p>
            <a:pPr marL="0" lvl="0" indent="0" algn="l" rtl="0">
              <a:lnSpc>
                <a:spcPct val="115000"/>
              </a:lnSpc>
              <a:spcBef>
                <a:spcPts val="1200"/>
              </a:spcBef>
              <a:spcAft>
                <a:spcPts val="0"/>
              </a:spcAft>
              <a:buNone/>
            </a:pPr>
            <a:r>
              <a:rPr lang="en" sz="1200"/>
              <a:t>P(Prodtaken=1)=1/(1+</a:t>
            </a:r>
            <a:r>
              <a:rPr lang="en" sz="1200">
                <a:solidFill>
                  <a:srgbClr val="FF0000"/>
                </a:solidFill>
              </a:rPr>
              <a:t>e^</a:t>
            </a:r>
            <a:r>
              <a:rPr lang="en" sz="1200">
                <a:solidFill>
                  <a:srgbClr val="FF0000"/>
                </a:solidFill>
                <a:highlight>
                  <a:srgbClr val="FFFF00"/>
                </a:highlight>
              </a:rPr>
              <a:t>-</a:t>
            </a:r>
            <a:r>
              <a:rPr lang="en" sz="1200">
                <a:solidFill>
                  <a:srgbClr val="FF0000"/>
                </a:solidFill>
              </a:rPr>
              <a:t>(</a:t>
            </a:r>
            <a:r>
              <a:rPr lang="en" sz="1200"/>
              <a:t>-0.65-0.028Age+0.038DurationOfPitch+0.426NumberOfFollowups+0.335PreferredPropertyStar+1.720Passport-0.0001MonthlyIncome-0.396TypeofContact_SelfEnquiry+0.809CityTier_3-0.362Occupation_Salaried-0.588Occupations_SmallBusiness-1.219ProductPitched_Deluxe-1.043MartialStatus_Divorced-0.999MartialStatus_Married</a:t>
            </a:r>
            <a:r>
              <a:rPr lang="en" sz="1200">
                <a:solidFill>
                  <a:srgbClr val="FF0000"/>
                </a:solidFill>
              </a:rPr>
              <a:t>)</a:t>
            </a:r>
            <a:r>
              <a:rPr lang="en" sz="1200"/>
              <a:t>)</a:t>
            </a:r>
            <a:endParaRPr sz="1200"/>
          </a:p>
          <a:p>
            <a:pPr marL="0" lvl="0" indent="0" algn="l" rtl="0">
              <a:lnSpc>
                <a:spcPct val="115000"/>
              </a:lnSpc>
              <a:spcBef>
                <a:spcPts val="1200"/>
              </a:spcBef>
              <a:spcAft>
                <a:spcPts val="0"/>
              </a:spcAft>
              <a:buNone/>
            </a:pPr>
            <a:endParaRPr sz="1200"/>
          </a:p>
          <a:p>
            <a:pPr marL="0" lvl="0" indent="0" algn="l" rtl="0">
              <a:lnSpc>
                <a:spcPct val="115000"/>
              </a:lnSpc>
              <a:spcBef>
                <a:spcPts val="1200"/>
              </a:spcBef>
              <a:spcAft>
                <a:spcPts val="0"/>
              </a:spcAft>
              <a:buNone/>
            </a:pPr>
            <a:endParaRPr sz="1200"/>
          </a:p>
          <a:p>
            <a:pPr marL="0" lvl="0" indent="0" algn="l" rtl="0">
              <a:spcBef>
                <a:spcPts val="120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5"/>
          <p:cNvPicPr preferRelativeResize="0"/>
          <p:nvPr/>
        </p:nvPicPr>
        <p:blipFill>
          <a:blip r:embed="rId3">
            <a:alphaModFix/>
          </a:blip>
          <a:stretch>
            <a:fillRect/>
          </a:stretch>
        </p:blipFill>
        <p:spPr>
          <a:xfrm>
            <a:off x="152400" y="152400"/>
            <a:ext cx="8839199" cy="2094429"/>
          </a:xfrm>
          <a:prstGeom prst="rect">
            <a:avLst/>
          </a:prstGeom>
          <a:noFill/>
          <a:ln>
            <a:noFill/>
          </a:ln>
        </p:spPr>
      </p:pic>
      <p:sp>
        <p:nvSpPr>
          <p:cNvPr id="186" name="Google Shape;186;p25"/>
          <p:cNvSpPr txBox="1"/>
          <p:nvPr/>
        </p:nvSpPr>
        <p:spPr>
          <a:xfrm>
            <a:off x="200525" y="2356175"/>
            <a:ext cx="8791200" cy="278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1200" b="1"/>
              <a:t>Odds(Prodtaken=1)=e^( b0+b1x1+b2x2+b3x3…bqxq)</a:t>
            </a:r>
            <a:endParaRPr sz="1200" b="1"/>
          </a:p>
          <a:p>
            <a:pPr marL="0" lvl="0" indent="0" algn="l" rtl="0">
              <a:lnSpc>
                <a:spcPct val="115000"/>
              </a:lnSpc>
              <a:spcBef>
                <a:spcPts val="1200"/>
              </a:spcBef>
              <a:spcAft>
                <a:spcPts val="0"/>
              </a:spcAft>
              <a:buNone/>
            </a:pPr>
            <a:r>
              <a:rPr lang="en" sz="1200"/>
              <a:t>Odds(Prodtaken=1)=e^(-0.65-0.028Age+0.038DurationOfPitch+0.426NumberOfFollowups+0.335PreferredPropertyStar+1.720Passport-0.0001MonthlyIncome-0.396TypeofContact_SelfEnquiry+0.809CityTier_3-0.362Occupation_Salaried-0.588Occupations_SmallBusiness-1.219ProductPitched_Deluxe-1.043MartialStatus_Divorced-0.999MartialStatus_Married)</a:t>
            </a:r>
            <a:endParaRPr sz="1200"/>
          </a:p>
          <a:p>
            <a:pPr marL="0" lvl="0" indent="0" algn="l" rtl="0">
              <a:lnSpc>
                <a:spcPct val="115000"/>
              </a:lnSpc>
              <a:spcBef>
                <a:spcPts val="1200"/>
              </a:spcBef>
              <a:spcAft>
                <a:spcPts val="0"/>
              </a:spcAft>
              <a:buNone/>
            </a:pPr>
            <a:r>
              <a:rPr lang="en" sz="1200" b="1"/>
              <a:t>Odds(Prodtaken=1)=Odds0*(Odds1)^x1*(Odds2)^x2*(Odds3)^x3*……*(Oddsq)^xq</a:t>
            </a:r>
            <a:endParaRPr sz="1200" b="1"/>
          </a:p>
          <a:p>
            <a:pPr marL="0" lvl="0" indent="0" algn="l" rtl="0">
              <a:lnSpc>
                <a:spcPct val="115000"/>
              </a:lnSpc>
              <a:spcBef>
                <a:spcPts val="1200"/>
              </a:spcBef>
              <a:spcAft>
                <a:spcPts val="0"/>
              </a:spcAft>
              <a:buNone/>
            </a:pPr>
            <a:r>
              <a:rPr lang="en" sz="1200"/>
              <a:t>Odds(Prodtaken=1)=0.522*(0.972)^Age*(1.038)^DurationOfPitch*(1.531)^NoOfFollowups*(1.398)^PrefferedPropertyStar*(5.583)^Passport*(1)^MonthlyIncome*(0.673)^TypeofContact_SelfEnquiry*(2.245)^CityTier_3*(0.7)^Occupation_Salaried*(0.55)^Occupation_SmallBusiness*(0.295)^ProductPitched_Delux*(0.352)^MaritialStatus_Divorced*(0.372)^MaritialStatus_Married</a:t>
            </a:r>
            <a:endParaRPr sz="1200"/>
          </a:p>
          <a:p>
            <a:pPr marL="0" lvl="0" indent="0" algn="l" rtl="0">
              <a:spcBef>
                <a:spcPts val="120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191" name="Google Shape;191;p26"/>
          <p:cNvGrpSpPr/>
          <p:nvPr/>
        </p:nvGrpSpPr>
        <p:grpSpPr>
          <a:xfrm>
            <a:off x="4939500" y="1219611"/>
            <a:ext cx="3837000" cy="2704200"/>
            <a:chOff x="4939500" y="1219611"/>
            <a:chExt cx="3837000" cy="2704200"/>
          </a:xfrm>
        </p:grpSpPr>
        <p:cxnSp>
          <p:nvCxnSpPr>
            <p:cNvPr id="192" name="Google Shape;192;p26"/>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3" name="Google Shape;193;p26"/>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4" name="Google Shape;194;p26"/>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5" name="Google Shape;195;p26"/>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6" name="Google Shape;196;p26"/>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7" name="Google Shape;197;p26"/>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8" name="Google Shape;198;p26"/>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9" name="Google Shape;199;p26"/>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0" name="Google Shape;200;p26"/>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1" name="Google Shape;201;p26"/>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02" name="Google Shape;202;p26"/>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txBox="1">
            <a:spLocks noGrp="1"/>
          </p:cNvSpPr>
          <p:nvPr>
            <p:ph type="title"/>
          </p:nvPr>
        </p:nvSpPr>
        <p:spPr>
          <a:xfrm>
            <a:off x="4835413" y="105275"/>
            <a:ext cx="4045200" cy="67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Impact</a:t>
            </a:r>
            <a:endParaRPr/>
          </a:p>
        </p:txBody>
      </p:sp>
      <p:sp>
        <p:nvSpPr>
          <p:cNvPr id="204" name="Google Shape;204;p26"/>
          <p:cNvSpPr txBox="1">
            <a:spLocks noGrp="1"/>
          </p:cNvSpPr>
          <p:nvPr>
            <p:ph type="subTitle" idx="1"/>
          </p:nvPr>
        </p:nvSpPr>
        <p:spPr>
          <a:xfrm>
            <a:off x="0" y="0"/>
            <a:ext cx="4697400" cy="51435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1200" b="1">
                <a:solidFill>
                  <a:srgbClr val="FF0000"/>
                </a:solidFill>
                <a:latin typeface="Arial"/>
                <a:ea typeface="Arial"/>
                <a:cs typeface="Arial"/>
                <a:sym typeface="Arial"/>
              </a:rPr>
              <a:t>Age:</a:t>
            </a:r>
            <a:r>
              <a:rPr lang="en" sz="1200">
                <a:solidFill>
                  <a:srgbClr val="FF0000"/>
                </a:solidFill>
                <a:latin typeface="Arial"/>
                <a:ea typeface="Arial"/>
                <a:cs typeface="Arial"/>
                <a:sym typeface="Arial"/>
              </a:rPr>
              <a:t> Each additional unit of age decreases the odds of taking the product by about 0.972, all else constant.</a:t>
            </a:r>
            <a:endParaRPr sz="1200">
              <a:solidFill>
                <a:srgbClr val="FF0000"/>
              </a:solidFill>
              <a:latin typeface="Arial"/>
              <a:ea typeface="Arial"/>
              <a:cs typeface="Arial"/>
              <a:sym typeface="Arial"/>
            </a:endParaRPr>
          </a:p>
          <a:p>
            <a:pPr marL="0" lvl="0" indent="0" algn="l" rtl="0">
              <a:lnSpc>
                <a:spcPct val="115000"/>
              </a:lnSpc>
              <a:spcBef>
                <a:spcPts val="1200"/>
              </a:spcBef>
              <a:spcAft>
                <a:spcPts val="0"/>
              </a:spcAft>
              <a:buNone/>
            </a:pPr>
            <a:r>
              <a:rPr lang="en" sz="1200">
                <a:solidFill>
                  <a:schemeClr val="dk1"/>
                </a:solidFill>
                <a:latin typeface="Arial"/>
                <a:ea typeface="Arial"/>
                <a:cs typeface="Arial"/>
                <a:sym typeface="Arial"/>
              </a:rPr>
              <a:t>DurationOfPitch: Increasing pitch duration boosts odds of product uptake by around 1.038 times, keeping other factors constant.</a:t>
            </a:r>
            <a:endParaRPr sz="1200">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200">
                <a:solidFill>
                  <a:schemeClr val="dk1"/>
                </a:solidFill>
                <a:latin typeface="Arial"/>
                <a:ea typeface="Arial"/>
                <a:cs typeface="Arial"/>
                <a:sym typeface="Arial"/>
              </a:rPr>
              <a:t>NumberOfFollowups: Each extra follow-up raises odds of product uptake by roughly 1.531 times, holding other variables steady.</a:t>
            </a:r>
            <a:endParaRPr sz="1200">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200">
                <a:solidFill>
                  <a:schemeClr val="dk1"/>
                </a:solidFill>
                <a:latin typeface="Arial"/>
                <a:ea typeface="Arial"/>
                <a:cs typeface="Arial"/>
                <a:sym typeface="Arial"/>
              </a:rPr>
              <a:t>PreferredPropertyStar: Every increase in star rating preference elevates odds of product uptake by approximately 1.398 times, with other factors held constant.</a:t>
            </a:r>
            <a:endParaRPr sz="1200">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200" b="1">
                <a:solidFill>
                  <a:schemeClr val="dk1"/>
                </a:solidFill>
                <a:latin typeface="Arial"/>
                <a:ea typeface="Arial"/>
                <a:cs typeface="Arial"/>
                <a:sym typeface="Arial"/>
              </a:rPr>
              <a:t>Passport: Holding a passport increases odds of product uptake by about 5.583 times, other variables remaining constant.</a:t>
            </a:r>
            <a:endParaRPr sz="1200" b="1">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200" b="1">
                <a:solidFill>
                  <a:srgbClr val="000000"/>
                </a:solidFill>
                <a:latin typeface="Arial"/>
                <a:ea typeface="Arial"/>
                <a:cs typeface="Arial"/>
                <a:sym typeface="Arial"/>
              </a:rPr>
              <a:t>MonthlyIncome:</a:t>
            </a:r>
            <a:r>
              <a:rPr lang="en" sz="1200">
                <a:solidFill>
                  <a:srgbClr val="000000"/>
                </a:solidFill>
                <a:latin typeface="Arial"/>
                <a:ea typeface="Arial"/>
                <a:cs typeface="Arial"/>
                <a:sym typeface="Arial"/>
              </a:rPr>
              <a:t> Monthly income has minimal impact on product uptake odds, with a coefficient close to zero (0.0001).</a:t>
            </a:r>
            <a:endParaRPr sz="1200">
              <a:solidFill>
                <a:srgbClr val="000000"/>
              </a:solidFill>
              <a:latin typeface="Arial"/>
              <a:ea typeface="Arial"/>
              <a:cs typeface="Arial"/>
              <a:sym typeface="Arial"/>
            </a:endParaRPr>
          </a:p>
          <a:p>
            <a:pPr marL="0" lvl="0" indent="0" algn="l" rtl="0">
              <a:lnSpc>
                <a:spcPct val="115000"/>
              </a:lnSpc>
              <a:spcBef>
                <a:spcPts val="1200"/>
              </a:spcBef>
              <a:spcAft>
                <a:spcPts val="1200"/>
              </a:spcAft>
              <a:buNone/>
            </a:pPr>
            <a:r>
              <a:rPr lang="en" sz="1200" b="1">
                <a:solidFill>
                  <a:srgbClr val="FF0000"/>
                </a:solidFill>
                <a:latin typeface="Arial"/>
                <a:ea typeface="Arial"/>
                <a:cs typeface="Arial"/>
                <a:sym typeface="Arial"/>
              </a:rPr>
              <a:t>TypeofContact_SelfEnquiry:</a:t>
            </a:r>
            <a:r>
              <a:rPr lang="en" sz="1200">
                <a:solidFill>
                  <a:srgbClr val="FF0000"/>
                </a:solidFill>
                <a:latin typeface="Arial"/>
                <a:ea typeface="Arial"/>
                <a:cs typeface="Arial"/>
                <a:sym typeface="Arial"/>
              </a:rPr>
              <a:t> Self-enquiry contacts decrease odds of product uptake by about 0.673 times compared to company-initiated contacts, other variables held constant</a:t>
            </a:r>
            <a:r>
              <a:rPr lang="en" sz="1200">
                <a:solidFill>
                  <a:srgbClr val="000000"/>
                </a:solidFill>
                <a:latin typeface="Arial"/>
                <a:ea typeface="Arial"/>
                <a:cs typeface="Arial"/>
                <a:sym typeface="Arial"/>
              </a:rPr>
              <a:t>.</a:t>
            </a:r>
            <a:endParaRPr/>
          </a:p>
        </p:txBody>
      </p:sp>
      <p:grpSp>
        <p:nvGrpSpPr>
          <p:cNvPr id="205" name="Google Shape;205;p26"/>
          <p:cNvGrpSpPr/>
          <p:nvPr/>
        </p:nvGrpSpPr>
        <p:grpSpPr>
          <a:xfrm>
            <a:off x="4939534" y="2017046"/>
            <a:ext cx="3825543" cy="1573620"/>
            <a:chOff x="1000000" y="2393988"/>
            <a:chExt cx="4144235" cy="1704713"/>
          </a:xfrm>
        </p:grpSpPr>
        <p:sp>
          <p:nvSpPr>
            <p:cNvPr id="206" name="Google Shape;206;p26"/>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txBody>
            <a:bodyPr/>
            <a:lstStyle/>
            <a:p>
              <a:endParaRPr lang="en-US"/>
            </a:p>
          </p:txBody>
        </p:sp>
        <p:sp>
          <p:nvSpPr>
            <p:cNvPr id="207" name="Google Shape;207;p26"/>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4939557" y="1778136"/>
            <a:ext cx="3836911" cy="1503799"/>
            <a:chOff x="1000025" y="2059300"/>
            <a:chExt cx="4156550" cy="1629075"/>
          </a:xfrm>
        </p:grpSpPr>
        <p:sp>
          <p:nvSpPr>
            <p:cNvPr id="216" name="Google Shape;216;p26"/>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txBody>
            <a:bodyPr/>
            <a:lstStyle/>
            <a:p>
              <a:endParaRPr lang="en-US"/>
            </a:p>
          </p:txBody>
        </p:sp>
        <p:sp>
          <p:nvSpPr>
            <p:cNvPr id="217" name="Google Shape;217;p26"/>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6"/>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sp>
        <p:nvSpPr>
          <p:cNvPr id="226" name="Google Shape;226;p26"/>
          <p:cNvSpPr txBox="1"/>
          <p:nvPr/>
        </p:nvSpPr>
        <p:spPr>
          <a:xfrm>
            <a:off x="4832675" y="295775"/>
            <a:ext cx="4045200" cy="4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oboto"/>
                <a:ea typeface="Roboto"/>
                <a:cs typeface="Roboto"/>
                <a:sym typeface="Roboto"/>
              </a:rPr>
              <a:t>Impact of coefficients</a:t>
            </a:r>
            <a:endParaRPr sz="1800">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grpSp>
        <p:nvGrpSpPr>
          <p:cNvPr id="231" name="Google Shape;231;p27"/>
          <p:cNvGrpSpPr/>
          <p:nvPr/>
        </p:nvGrpSpPr>
        <p:grpSpPr>
          <a:xfrm>
            <a:off x="4939500" y="1219611"/>
            <a:ext cx="3837000" cy="2704200"/>
            <a:chOff x="4939500" y="1219611"/>
            <a:chExt cx="3837000" cy="2704200"/>
          </a:xfrm>
        </p:grpSpPr>
        <p:cxnSp>
          <p:nvCxnSpPr>
            <p:cNvPr id="232" name="Google Shape;232;p27"/>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3" name="Google Shape;233;p27"/>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4" name="Google Shape;234;p27"/>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5" name="Google Shape;235;p27"/>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6" name="Google Shape;236;p27"/>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7" name="Google Shape;237;p27"/>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8" name="Google Shape;238;p27"/>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9" name="Google Shape;239;p27"/>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40" name="Google Shape;240;p27"/>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41" name="Google Shape;241;p27"/>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42" name="Google Shape;242;p27"/>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txBox="1">
            <a:spLocks noGrp="1"/>
          </p:cNvSpPr>
          <p:nvPr>
            <p:ph type="title"/>
          </p:nvPr>
        </p:nvSpPr>
        <p:spPr>
          <a:xfrm>
            <a:off x="4835413" y="105275"/>
            <a:ext cx="4045200" cy="67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Impact</a:t>
            </a:r>
            <a:endParaRPr/>
          </a:p>
        </p:txBody>
      </p:sp>
      <p:sp>
        <p:nvSpPr>
          <p:cNvPr id="244" name="Google Shape;244;p27"/>
          <p:cNvSpPr txBox="1">
            <a:spLocks noGrp="1"/>
          </p:cNvSpPr>
          <p:nvPr>
            <p:ph type="subTitle" idx="1"/>
          </p:nvPr>
        </p:nvSpPr>
        <p:spPr>
          <a:xfrm>
            <a:off x="0" y="0"/>
            <a:ext cx="4572000" cy="51435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1200" b="1">
                <a:solidFill>
                  <a:srgbClr val="1C4587"/>
                </a:solidFill>
                <a:latin typeface="Arial"/>
                <a:ea typeface="Arial"/>
                <a:cs typeface="Arial"/>
                <a:sym typeface="Arial"/>
              </a:rPr>
              <a:t>CityTier_3: Being from City Tier 3 boosts odds of product uptake by roughly 2.245 times compared to other tiers, holding other variables constant.</a:t>
            </a:r>
            <a:endParaRPr sz="1200" b="1">
              <a:solidFill>
                <a:srgbClr val="1C4587"/>
              </a:solidFill>
              <a:latin typeface="Arial"/>
              <a:ea typeface="Arial"/>
              <a:cs typeface="Arial"/>
              <a:sym typeface="Arial"/>
            </a:endParaRPr>
          </a:p>
          <a:p>
            <a:pPr marL="0" lvl="0" indent="0" algn="l" rtl="0">
              <a:lnSpc>
                <a:spcPct val="115000"/>
              </a:lnSpc>
              <a:spcBef>
                <a:spcPts val="1200"/>
              </a:spcBef>
              <a:spcAft>
                <a:spcPts val="0"/>
              </a:spcAft>
              <a:buNone/>
            </a:pPr>
            <a:r>
              <a:rPr lang="en" sz="1200" b="1">
                <a:solidFill>
                  <a:srgbClr val="FF0000"/>
                </a:solidFill>
                <a:latin typeface="Arial"/>
                <a:ea typeface="Arial"/>
                <a:cs typeface="Arial"/>
                <a:sym typeface="Arial"/>
              </a:rPr>
              <a:t>Occupation_Salaried:</a:t>
            </a:r>
            <a:r>
              <a:rPr lang="en" sz="1200">
                <a:solidFill>
                  <a:srgbClr val="FF0000"/>
                </a:solidFill>
                <a:latin typeface="Arial"/>
                <a:ea typeface="Arial"/>
                <a:cs typeface="Arial"/>
                <a:sym typeface="Arial"/>
              </a:rPr>
              <a:t> Salaried individuals have lower odds of product uptake, decreasing by around 0.7 times compared to other occupations, all else constant.</a:t>
            </a:r>
            <a:endParaRPr sz="1200">
              <a:solidFill>
                <a:srgbClr val="FF0000"/>
              </a:solidFill>
              <a:latin typeface="Arial"/>
              <a:ea typeface="Arial"/>
              <a:cs typeface="Arial"/>
              <a:sym typeface="Arial"/>
            </a:endParaRPr>
          </a:p>
          <a:p>
            <a:pPr marL="0" lvl="0" indent="0" algn="l" rtl="0">
              <a:lnSpc>
                <a:spcPct val="115000"/>
              </a:lnSpc>
              <a:spcBef>
                <a:spcPts val="1200"/>
              </a:spcBef>
              <a:spcAft>
                <a:spcPts val="0"/>
              </a:spcAft>
              <a:buNone/>
            </a:pPr>
            <a:r>
              <a:rPr lang="en" sz="1200" b="1">
                <a:solidFill>
                  <a:srgbClr val="FF0000"/>
                </a:solidFill>
                <a:latin typeface="Arial"/>
                <a:ea typeface="Arial"/>
                <a:cs typeface="Arial"/>
                <a:sym typeface="Arial"/>
              </a:rPr>
              <a:t>Occupation_SmallBusiness: </a:t>
            </a:r>
            <a:r>
              <a:rPr lang="en" sz="1200">
                <a:solidFill>
                  <a:srgbClr val="FF0000"/>
                </a:solidFill>
                <a:latin typeface="Arial"/>
                <a:ea typeface="Arial"/>
                <a:cs typeface="Arial"/>
                <a:sym typeface="Arial"/>
              </a:rPr>
              <a:t>Small business owners have even lower odds of product uptake, decreasing by about 0.55 times compared to other occupations, all else constant.</a:t>
            </a:r>
            <a:endParaRPr sz="1200">
              <a:solidFill>
                <a:srgbClr val="FF0000"/>
              </a:solidFill>
              <a:latin typeface="Arial"/>
              <a:ea typeface="Arial"/>
              <a:cs typeface="Arial"/>
              <a:sym typeface="Arial"/>
            </a:endParaRPr>
          </a:p>
          <a:p>
            <a:pPr marL="0" lvl="0" indent="0" algn="l" rtl="0">
              <a:lnSpc>
                <a:spcPct val="115000"/>
              </a:lnSpc>
              <a:spcBef>
                <a:spcPts val="1200"/>
              </a:spcBef>
              <a:spcAft>
                <a:spcPts val="0"/>
              </a:spcAft>
              <a:buNone/>
            </a:pPr>
            <a:r>
              <a:rPr lang="en" sz="1200" b="1">
                <a:solidFill>
                  <a:srgbClr val="FF0000"/>
                </a:solidFill>
                <a:latin typeface="Arial"/>
                <a:ea typeface="Arial"/>
                <a:cs typeface="Arial"/>
                <a:sym typeface="Arial"/>
              </a:rPr>
              <a:t>ProductPitched_Deluxe: Pitching the deluxe product significantly decreases odds of product uptake by approximately 0.295 times, holding other variables constant.</a:t>
            </a:r>
            <a:endParaRPr sz="1200" b="1">
              <a:solidFill>
                <a:srgbClr val="FF0000"/>
              </a:solidFill>
              <a:latin typeface="Arial"/>
              <a:ea typeface="Arial"/>
              <a:cs typeface="Arial"/>
              <a:sym typeface="Arial"/>
            </a:endParaRPr>
          </a:p>
          <a:p>
            <a:pPr marL="0" lvl="0" indent="0" algn="l" rtl="0">
              <a:lnSpc>
                <a:spcPct val="115000"/>
              </a:lnSpc>
              <a:spcBef>
                <a:spcPts val="1200"/>
              </a:spcBef>
              <a:spcAft>
                <a:spcPts val="0"/>
              </a:spcAft>
              <a:buNone/>
            </a:pPr>
            <a:r>
              <a:rPr lang="en" sz="1200" b="1">
                <a:solidFill>
                  <a:srgbClr val="FF0000"/>
                </a:solidFill>
                <a:latin typeface="Arial"/>
                <a:ea typeface="Arial"/>
                <a:cs typeface="Arial"/>
                <a:sym typeface="Arial"/>
              </a:rPr>
              <a:t>MartialStatus_Divorced: Divorced individuals have lower odds of product uptake, decreasing by about 0.352 times compared to other marital statuses, holding other variables constant.</a:t>
            </a:r>
            <a:endParaRPr sz="1200" b="1">
              <a:solidFill>
                <a:srgbClr val="FF0000"/>
              </a:solidFill>
              <a:latin typeface="Arial"/>
              <a:ea typeface="Arial"/>
              <a:cs typeface="Arial"/>
              <a:sym typeface="Arial"/>
            </a:endParaRPr>
          </a:p>
          <a:p>
            <a:pPr marL="0" lvl="0" indent="0" algn="l" rtl="0">
              <a:lnSpc>
                <a:spcPct val="115000"/>
              </a:lnSpc>
              <a:spcBef>
                <a:spcPts val="1200"/>
              </a:spcBef>
              <a:spcAft>
                <a:spcPts val="0"/>
              </a:spcAft>
              <a:buNone/>
            </a:pPr>
            <a:r>
              <a:rPr lang="en" sz="1200">
                <a:solidFill>
                  <a:srgbClr val="FF0000"/>
                </a:solidFill>
                <a:latin typeface="Arial"/>
                <a:ea typeface="Arial"/>
                <a:cs typeface="Arial"/>
                <a:sym typeface="Arial"/>
              </a:rPr>
              <a:t>MartialStatus_Married: Married individuals have lower odds of product uptake, decreasing by about 0.372 times compared to other marital statuses, holding other variables constant.</a:t>
            </a:r>
            <a:endParaRPr sz="1200">
              <a:solidFill>
                <a:srgbClr val="FF0000"/>
              </a:solidFill>
              <a:latin typeface="Arial"/>
              <a:ea typeface="Arial"/>
              <a:cs typeface="Arial"/>
              <a:sym typeface="Arial"/>
            </a:endParaRPr>
          </a:p>
          <a:p>
            <a:pPr marL="0" lvl="0" indent="0" algn="ctr" rtl="0">
              <a:spcBef>
                <a:spcPts val="1200"/>
              </a:spcBef>
              <a:spcAft>
                <a:spcPts val="0"/>
              </a:spcAft>
              <a:buNone/>
            </a:pPr>
            <a:endParaRPr/>
          </a:p>
        </p:txBody>
      </p:sp>
      <p:grpSp>
        <p:nvGrpSpPr>
          <p:cNvPr id="245" name="Google Shape;245;p27"/>
          <p:cNvGrpSpPr/>
          <p:nvPr/>
        </p:nvGrpSpPr>
        <p:grpSpPr>
          <a:xfrm>
            <a:off x="4939534" y="2017046"/>
            <a:ext cx="3825543" cy="1573620"/>
            <a:chOff x="1000000" y="2393988"/>
            <a:chExt cx="4144235" cy="1704713"/>
          </a:xfrm>
        </p:grpSpPr>
        <p:sp>
          <p:nvSpPr>
            <p:cNvPr id="246" name="Google Shape;246;p27"/>
            <p:cNvSpPr/>
            <p:nvPr/>
          </p:nvSpPr>
          <p:spPr>
            <a:xfrm>
              <a:off x="1000000" y="2440003"/>
              <a:ext cx="4144235" cy="1631268"/>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txBody>
            <a:bodyPr/>
            <a:lstStyle/>
            <a:p>
              <a:endParaRPr lang="en-US"/>
            </a:p>
          </p:txBody>
        </p:sp>
        <p:sp>
          <p:nvSpPr>
            <p:cNvPr id="247" name="Google Shape;247;p27"/>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27"/>
          <p:cNvGrpSpPr/>
          <p:nvPr/>
        </p:nvGrpSpPr>
        <p:grpSpPr>
          <a:xfrm>
            <a:off x="4939557" y="1778136"/>
            <a:ext cx="3836911" cy="1503799"/>
            <a:chOff x="1000025" y="2059300"/>
            <a:chExt cx="4156550" cy="1629075"/>
          </a:xfrm>
        </p:grpSpPr>
        <p:sp>
          <p:nvSpPr>
            <p:cNvPr id="256" name="Google Shape;256;p27"/>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txBody>
            <a:bodyPr/>
            <a:lstStyle/>
            <a:p>
              <a:endParaRPr lang="en-US"/>
            </a:p>
          </p:txBody>
        </p:sp>
        <p:sp>
          <p:nvSpPr>
            <p:cNvPr id="257" name="Google Shape;257;p27"/>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27"/>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sp>
        <p:nvSpPr>
          <p:cNvPr id="266" name="Google Shape;266;p27"/>
          <p:cNvSpPr txBox="1"/>
          <p:nvPr/>
        </p:nvSpPr>
        <p:spPr>
          <a:xfrm>
            <a:off x="4832675" y="295775"/>
            <a:ext cx="4045200" cy="4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oboto"/>
                <a:ea typeface="Roboto"/>
                <a:cs typeface="Roboto"/>
                <a:sym typeface="Roboto"/>
              </a:rPr>
              <a:t>Impact of coefficients</a:t>
            </a:r>
            <a:endParaRPr sz="18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Classification Tree</a:t>
            </a:r>
            <a:endParaRPr/>
          </a:p>
        </p:txBody>
      </p:sp>
      <p:sp>
        <p:nvSpPr>
          <p:cNvPr id="272" name="Google Shape;272;p28"/>
          <p:cNvSpPr txBox="1"/>
          <p:nvPr/>
        </p:nvSpPr>
        <p:spPr>
          <a:xfrm>
            <a:off x="525700" y="3120900"/>
            <a:ext cx="7940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Since we  have a categorical predictor variable , we used a predictive model that organizes data into a hierarchical structure of decisions based on input features, enabling the classification of new data points into predefined categories.</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t>
            </a:r>
            <a:endParaRPr/>
          </a:p>
        </p:txBody>
      </p:sp>
      <p:sp>
        <p:nvSpPr>
          <p:cNvPr id="278" name="Google Shape;278;p2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279" name="Google Shape;279;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a:t>
            </a:r>
            <a:endParaRPr/>
          </a:p>
        </p:txBody>
      </p:sp>
      <p:pic>
        <p:nvPicPr>
          <p:cNvPr id="280" name="Google Shape;280;p29"/>
          <p:cNvPicPr preferRelativeResize="0"/>
          <p:nvPr/>
        </p:nvPicPr>
        <p:blipFill>
          <a:blip r:embed="rId3">
            <a:alphaModFix/>
          </a:blip>
          <a:stretch>
            <a:fillRect/>
          </a:stretch>
        </p:blipFill>
        <p:spPr>
          <a:xfrm>
            <a:off x="371900" y="521375"/>
            <a:ext cx="3938800" cy="4120801"/>
          </a:xfrm>
          <a:prstGeom prst="rect">
            <a:avLst/>
          </a:prstGeom>
          <a:noFill/>
          <a:ln>
            <a:noFill/>
          </a:ln>
        </p:spPr>
      </p:pic>
      <p:pic>
        <p:nvPicPr>
          <p:cNvPr id="281" name="Google Shape;281;p29"/>
          <p:cNvPicPr preferRelativeResize="0"/>
          <p:nvPr/>
        </p:nvPicPr>
        <p:blipFill>
          <a:blip r:embed="rId4">
            <a:alphaModFix/>
          </a:blip>
          <a:stretch>
            <a:fillRect/>
          </a:stretch>
        </p:blipFill>
        <p:spPr>
          <a:xfrm>
            <a:off x="4732450" y="521375"/>
            <a:ext cx="4240951" cy="439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0"/>
          <p:cNvSpPr txBox="1"/>
          <p:nvPr/>
        </p:nvSpPr>
        <p:spPr>
          <a:xfrm>
            <a:off x="180475" y="282600"/>
            <a:ext cx="8126400" cy="45783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700"/>
              </a:spcBef>
              <a:spcAft>
                <a:spcPts val="0"/>
              </a:spcAft>
              <a:buClr>
                <a:schemeClr val="dk2"/>
              </a:buClr>
              <a:buSzPts val="1100"/>
              <a:buChar char="●"/>
            </a:pPr>
            <a:r>
              <a:rPr lang="en" sz="1100" b="1">
                <a:solidFill>
                  <a:schemeClr val="dk2"/>
                </a:solidFill>
              </a:rPr>
              <a:t>If Passport &lt; 0.5 and Age &gt;= 32.5, class = 0</a:t>
            </a:r>
            <a:endParaRPr sz="1100" b="1">
              <a:solidFill>
                <a:schemeClr val="dk2"/>
              </a:solidFill>
            </a:endParaRPr>
          </a:p>
          <a:p>
            <a:pPr marL="0" lvl="0" indent="0" algn="l" rtl="0">
              <a:lnSpc>
                <a:spcPct val="115000"/>
              </a:lnSpc>
              <a:spcBef>
                <a:spcPts val="1200"/>
              </a:spcBef>
              <a:spcAft>
                <a:spcPts val="0"/>
              </a:spcAft>
              <a:buNone/>
            </a:pPr>
            <a:r>
              <a:rPr lang="en" sz="1100">
                <a:solidFill>
                  <a:schemeClr val="dk2"/>
                </a:solidFill>
              </a:rPr>
              <a:t>This rule states that if a person does not have a passport and their age is greater than or equal to 32.5, they belong to class 0</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 sz="1100" b="1">
                <a:solidFill>
                  <a:schemeClr val="dk2"/>
                </a:solidFill>
              </a:rPr>
              <a:t>If Passport &lt; 0.5 and Age &lt; 32.5 and productpitched_deluxe &gt;= 0.5, class = 0</a:t>
            </a:r>
            <a:endParaRPr sz="1100" b="1">
              <a:solidFill>
                <a:schemeClr val="dk2"/>
              </a:solidFill>
            </a:endParaRPr>
          </a:p>
          <a:p>
            <a:pPr marL="0" lvl="0" indent="0" algn="l" rtl="0">
              <a:lnSpc>
                <a:spcPct val="115000"/>
              </a:lnSpc>
              <a:spcBef>
                <a:spcPts val="1200"/>
              </a:spcBef>
              <a:spcAft>
                <a:spcPts val="0"/>
              </a:spcAft>
              <a:buNone/>
            </a:pPr>
            <a:r>
              <a:rPr lang="en" sz="1100">
                <a:solidFill>
                  <a:schemeClr val="dk2"/>
                </a:solidFill>
              </a:rPr>
              <a:t>This rule applies if a person does not have a passport, their age is less than 32.5, and the product pitched is deluxe. In this case, the class is 0.</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 sz="1100" b="1">
                <a:solidFill>
                  <a:schemeClr val="dk2"/>
                </a:solidFill>
              </a:rPr>
              <a:t>If Passport &lt; 0.5 and Age &lt; 32.5 and productpitched_deluxe &lt; 0.5, class = 1</a:t>
            </a:r>
            <a:endParaRPr sz="1100" b="1">
              <a:solidFill>
                <a:schemeClr val="dk2"/>
              </a:solidFill>
            </a:endParaRPr>
          </a:p>
          <a:p>
            <a:pPr marL="0" lvl="0" indent="0" algn="l" rtl="0">
              <a:lnSpc>
                <a:spcPct val="115000"/>
              </a:lnSpc>
              <a:spcBef>
                <a:spcPts val="1200"/>
              </a:spcBef>
              <a:spcAft>
                <a:spcPts val="0"/>
              </a:spcAft>
              <a:buNone/>
            </a:pPr>
            <a:r>
              <a:rPr lang="en" sz="1100">
                <a:solidFill>
                  <a:schemeClr val="dk2"/>
                </a:solidFill>
              </a:rPr>
              <a:t>Here, if a person lacks a passport, their age is less than 32.5, and the product pitched is not deluxe, the class assigned is 1.</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 sz="1100" b="1">
                <a:solidFill>
                  <a:schemeClr val="dk2"/>
                </a:solidFill>
              </a:rPr>
              <a:t>If Passport &gt;= 0.5 and productpitched_basic &gt;= 0.5 and Age &gt;= 30.5, class = 1</a:t>
            </a:r>
            <a:endParaRPr sz="1100" b="1">
              <a:solidFill>
                <a:schemeClr val="dk2"/>
              </a:solidFill>
            </a:endParaRPr>
          </a:p>
          <a:p>
            <a:pPr marL="0" lvl="0" indent="0" algn="l" rtl="0">
              <a:lnSpc>
                <a:spcPct val="115000"/>
              </a:lnSpc>
              <a:spcBef>
                <a:spcPts val="1200"/>
              </a:spcBef>
              <a:spcAft>
                <a:spcPts val="0"/>
              </a:spcAft>
              <a:buNone/>
            </a:pPr>
            <a:r>
              <a:rPr lang="en" sz="1100">
                <a:solidFill>
                  <a:schemeClr val="dk2"/>
                </a:solidFill>
              </a:rPr>
              <a:t>This rule applies when a person has a passport, the product pitched is basic, and their age is 30.5 or older. In this case, the class is 1.</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 sz="1100" b="1">
                <a:solidFill>
                  <a:schemeClr val="dk2"/>
                </a:solidFill>
              </a:rPr>
              <a:t>If Passport &gt;= 0.5 and productpitched_basic &gt;= 0.5 and Age &lt; 30.5, class = 1</a:t>
            </a:r>
            <a:endParaRPr sz="1100" b="1">
              <a:solidFill>
                <a:schemeClr val="dk2"/>
              </a:solidFill>
            </a:endParaRPr>
          </a:p>
          <a:p>
            <a:pPr marL="0" lvl="0" indent="0" algn="l" rtl="0">
              <a:lnSpc>
                <a:spcPct val="115000"/>
              </a:lnSpc>
              <a:spcBef>
                <a:spcPts val="1200"/>
              </a:spcBef>
              <a:spcAft>
                <a:spcPts val="0"/>
              </a:spcAft>
              <a:buNone/>
            </a:pPr>
            <a:r>
              <a:rPr lang="en" sz="1100">
                <a:solidFill>
                  <a:schemeClr val="dk2"/>
                </a:solidFill>
              </a:rPr>
              <a:t>Similar to the previous rule, but here the age condition is less than 30.5.</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 sz="1100" b="1">
                <a:solidFill>
                  <a:schemeClr val="dk2"/>
                </a:solidFill>
              </a:rPr>
              <a:t>If Passport &gt;= 0.5 and productpitched_basic &lt; 0.5, class = 1</a:t>
            </a:r>
            <a:endParaRPr sz="1100" b="1">
              <a:solidFill>
                <a:schemeClr val="dk2"/>
              </a:solidFill>
            </a:endParaRPr>
          </a:p>
          <a:p>
            <a:pPr marL="0" lvl="0" indent="0" algn="l" rtl="0">
              <a:lnSpc>
                <a:spcPct val="115000"/>
              </a:lnSpc>
              <a:spcBef>
                <a:spcPts val="1200"/>
              </a:spcBef>
              <a:spcAft>
                <a:spcPts val="1200"/>
              </a:spcAft>
              <a:buNone/>
            </a:pPr>
            <a:r>
              <a:rPr lang="en" sz="1100">
                <a:solidFill>
                  <a:schemeClr val="dk2"/>
                </a:solidFill>
              </a:rPr>
              <a:t>This rule applies if a person has a passport and the product pitched is not basic, assigning them to class 1.</a:t>
            </a:r>
            <a:endParaRPr sz="11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Test lift charts</a:t>
            </a:r>
            <a:endParaRPr/>
          </a:p>
        </p:txBody>
      </p:sp>
      <p:pic>
        <p:nvPicPr>
          <p:cNvPr id="292" name="Google Shape;292;p31"/>
          <p:cNvPicPr preferRelativeResize="0"/>
          <p:nvPr/>
        </p:nvPicPr>
        <p:blipFill>
          <a:blip r:embed="rId3">
            <a:alphaModFix/>
          </a:blip>
          <a:stretch>
            <a:fillRect/>
          </a:stretch>
        </p:blipFill>
        <p:spPr>
          <a:xfrm>
            <a:off x="355200" y="280724"/>
            <a:ext cx="3664600" cy="2796275"/>
          </a:xfrm>
          <a:prstGeom prst="rect">
            <a:avLst/>
          </a:prstGeom>
          <a:noFill/>
          <a:ln>
            <a:noFill/>
          </a:ln>
        </p:spPr>
      </p:pic>
      <p:pic>
        <p:nvPicPr>
          <p:cNvPr id="293" name="Google Shape;293;p31"/>
          <p:cNvPicPr preferRelativeResize="0"/>
          <p:nvPr/>
        </p:nvPicPr>
        <p:blipFill>
          <a:blip r:embed="rId4">
            <a:alphaModFix/>
          </a:blip>
          <a:stretch>
            <a:fillRect/>
          </a:stretch>
        </p:blipFill>
        <p:spPr>
          <a:xfrm>
            <a:off x="4479675" y="280725"/>
            <a:ext cx="4205100" cy="2895825"/>
          </a:xfrm>
          <a:prstGeom prst="rect">
            <a:avLst/>
          </a:prstGeom>
          <a:noFill/>
          <a:ln>
            <a:noFill/>
          </a:ln>
        </p:spPr>
      </p:pic>
      <p:pic>
        <p:nvPicPr>
          <p:cNvPr id="294" name="Google Shape;294;p31"/>
          <p:cNvPicPr preferRelativeResize="0"/>
          <p:nvPr/>
        </p:nvPicPr>
        <p:blipFill>
          <a:blip r:embed="rId5">
            <a:alphaModFix/>
          </a:blip>
          <a:stretch>
            <a:fillRect/>
          </a:stretch>
        </p:blipFill>
        <p:spPr>
          <a:xfrm>
            <a:off x="2131500" y="3415950"/>
            <a:ext cx="4663384" cy="166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55400" y="1318025"/>
            <a:ext cx="86538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Business Description</a:t>
            </a:r>
            <a:endParaRPr sz="2500">
              <a:latin typeface="Average"/>
              <a:ea typeface="Average"/>
              <a:cs typeface="Average"/>
              <a:sym typeface="Average"/>
            </a:endParaRPr>
          </a:p>
        </p:txBody>
      </p:sp>
      <p:sp>
        <p:nvSpPr>
          <p:cNvPr id="93" name="Google Shape;93;p14"/>
          <p:cNvSpPr txBox="1">
            <a:spLocks noGrp="1"/>
          </p:cNvSpPr>
          <p:nvPr>
            <p:ph type="subTitle" idx="1"/>
          </p:nvPr>
        </p:nvSpPr>
        <p:spPr>
          <a:xfrm>
            <a:off x="155400" y="2258725"/>
            <a:ext cx="8873100" cy="257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latin typeface="Average"/>
                <a:ea typeface="Average"/>
                <a:cs typeface="Average"/>
                <a:sym typeface="Average"/>
              </a:rPr>
              <a:t>Trips &amp; Travel.Com wants to grow its customer base by offering new packages. Currently, they have five types of packages - Basic, Standard, Deluxe, Super Deluxe, and King. They observed that 18% of customers bought these packages last year, but marketing costs were high because they reached out randomly. Now, they plan to launch a Wellness Tourism Package, focusing on promoting healthy lifestyles. They aim to use customer data to make marketing more efficient.</a:t>
            </a:r>
            <a:endParaRPr sz="1700">
              <a:latin typeface="Average"/>
              <a:ea typeface="Average"/>
              <a:cs typeface="Average"/>
              <a:sym typeface="Average"/>
            </a:endParaRPr>
          </a:p>
          <a:p>
            <a:pPr marL="0" lvl="0" indent="0" algn="just" rtl="0">
              <a:spcBef>
                <a:spcPts val="0"/>
              </a:spcBef>
              <a:spcAft>
                <a:spcPts val="0"/>
              </a:spcAft>
              <a:buNone/>
            </a:pPr>
            <a:endParaRPr>
              <a:latin typeface="Average"/>
              <a:ea typeface="Average"/>
              <a:cs typeface="Average"/>
              <a:sym typeface="Average"/>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just" rtl="0">
              <a:spcBef>
                <a:spcPts val="0"/>
              </a:spcBef>
              <a:spcAft>
                <a:spcPts val="0"/>
              </a:spcAft>
              <a:buNone/>
            </a:pPr>
            <a:r>
              <a:rPr lang="en" sz="1700">
                <a:latin typeface="Average"/>
                <a:ea typeface="Average"/>
                <a:cs typeface="Average"/>
                <a:sym typeface="Average"/>
              </a:rPr>
              <a:t>Dataset: </a:t>
            </a:r>
            <a:r>
              <a:rPr lang="en" sz="1700" u="sng">
                <a:solidFill>
                  <a:schemeClr val="hlink"/>
                </a:solidFill>
                <a:latin typeface="Average"/>
                <a:ea typeface="Average"/>
                <a:cs typeface="Average"/>
                <a:sym typeface="Average"/>
                <a:hlinkClick r:id="rId3"/>
              </a:rPr>
              <a:t>https://www.kaggle.com/datasets/susant4learning/holiday-package-purchase-prediction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2"/>
          <p:cNvPicPr preferRelativeResize="0"/>
          <p:nvPr/>
        </p:nvPicPr>
        <p:blipFill>
          <a:blip r:embed="rId3">
            <a:alphaModFix/>
          </a:blip>
          <a:stretch>
            <a:fillRect/>
          </a:stretch>
        </p:blipFill>
        <p:spPr>
          <a:xfrm>
            <a:off x="152400" y="152400"/>
            <a:ext cx="3702725" cy="4838700"/>
          </a:xfrm>
          <a:prstGeom prst="rect">
            <a:avLst/>
          </a:prstGeom>
          <a:noFill/>
          <a:ln>
            <a:noFill/>
          </a:ln>
        </p:spPr>
      </p:pic>
      <p:sp>
        <p:nvSpPr>
          <p:cNvPr id="300" name="Google Shape;300;p32"/>
          <p:cNvSpPr txBox="1"/>
          <p:nvPr/>
        </p:nvSpPr>
        <p:spPr>
          <a:xfrm>
            <a:off x="4007525" y="76200"/>
            <a:ext cx="5032800" cy="511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0"/>
              </a:spcAft>
              <a:buNone/>
            </a:pPr>
            <a:r>
              <a:rPr lang="en" sz="1200"/>
              <a:t>This model works well; the AUC is larger than 0.5, indicating that the model performs better than the benchmark. Furthermore, the performances are quite similar in both the validation and test datasets, suggesting that it will perform well on new datasets too.</a:t>
            </a:r>
            <a:endParaRPr sz="1200"/>
          </a:p>
          <a:p>
            <a:pPr marL="0" marR="0" lvl="0" indent="0" algn="l" rtl="0">
              <a:lnSpc>
                <a:spcPct val="115000"/>
              </a:lnSpc>
              <a:spcBef>
                <a:spcPts val="1200"/>
              </a:spcBef>
              <a:spcAft>
                <a:spcPts val="0"/>
              </a:spcAft>
              <a:buNone/>
            </a:pPr>
            <a:endParaRPr sz="1200"/>
          </a:p>
          <a:p>
            <a:pPr marL="0" marR="0" lvl="0" indent="0" algn="l" rtl="0">
              <a:lnSpc>
                <a:spcPct val="115000"/>
              </a:lnSpc>
              <a:spcBef>
                <a:spcPts val="1200"/>
              </a:spcBef>
              <a:spcAft>
                <a:spcPts val="0"/>
              </a:spcAft>
              <a:buNone/>
            </a:pPr>
            <a:r>
              <a:rPr lang="en" sz="1200"/>
              <a:t>The validation AUC value of 0.71 and the test AUC of 0.70 are closely aligned, indicating consistency in performance between the training and validation datasets. This similarity suggests no apparent overfitting issues, and that the model exhibits good predictive capability and generalizability to new data.</a:t>
            </a:r>
            <a:endParaRPr sz="1200"/>
          </a:p>
          <a:p>
            <a:pPr marL="0" marR="0" lvl="0" indent="0" algn="l" rtl="0">
              <a:lnSpc>
                <a:spcPct val="115000"/>
              </a:lnSpc>
              <a:spcBef>
                <a:spcPts val="1200"/>
              </a:spcBef>
              <a:spcAft>
                <a:spcPts val="0"/>
              </a:spcAft>
              <a:buNone/>
            </a:pPr>
            <a:endParaRPr sz="1200"/>
          </a:p>
          <a:p>
            <a:pPr marL="0" marR="0" lvl="0" indent="0" algn="l" rtl="0">
              <a:lnSpc>
                <a:spcPct val="115000"/>
              </a:lnSpc>
              <a:spcBef>
                <a:spcPts val="1200"/>
              </a:spcBef>
              <a:spcAft>
                <a:spcPts val="0"/>
              </a:spcAft>
              <a:buNone/>
            </a:pPr>
            <a:r>
              <a:rPr lang="en" sz="1200"/>
              <a:t>The Overall Accuracy of the model is   62.83%. The Error rate of Class 0 is 39.43%, The Error rate of Class 1 is 28% and the overall error rate is 37.17%.</a:t>
            </a:r>
            <a:endParaRPr sz="1200"/>
          </a:p>
          <a:p>
            <a:pPr marL="0" marR="0" lvl="0" indent="0" algn="l" rtl="0">
              <a:lnSpc>
                <a:spcPct val="115000"/>
              </a:lnSpc>
              <a:spcBef>
                <a:spcPts val="1200"/>
              </a:spcBef>
              <a:spcAft>
                <a:spcPts val="0"/>
              </a:spcAft>
              <a:buNone/>
            </a:pPr>
            <a:r>
              <a:rPr lang="en" sz="1200"/>
              <a:t>The Specificity is 0.606, which means that out of all the persons predicted to buy the product 60.6% bought the product.</a:t>
            </a:r>
            <a:endParaRPr sz="1200"/>
          </a:p>
          <a:p>
            <a:pPr marL="0" marR="0" lvl="0" indent="0" algn="l" rtl="0">
              <a:lnSpc>
                <a:spcPct val="115000"/>
              </a:lnSpc>
              <a:spcBef>
                <a:spcPts val="1200"/>
              </a:spcBef>
              <a:spcAft>
                <a:spcPts val="1200"/>
              </a:spcAft>
              <a:buNone/>
            </a:pPr>
            <a:r>
              <a:rPr lang="en" sz="1200"/>
              <a:t>The Sensitivity (Recall) is 0.72, which means that out of all the persons who actually bought the product 72% were correctly predicted by the model.</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Neural Networks</a:t>
            </a:r>
            <a:endParaRPr/>
          </a:p>
        </p:txBody>
      </p:sp>
      <p:sp>
        <p:nvSpPr>
          <p:cNvPr id="306" name="Google Shape;306;p33"/>
          <p:cNvSpPr txBox="1"/>
          <p:nvPr/>
        </p:nvSpPr>
        <p:spPr>
          <a:xfrm>
            <a:off x="598100" y="2991150"/>
            <a:ext cx="8100000" cy="1338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b="1">
                <a:solidFill>
                  <a:schemeClr val="lt1"/>
                </a:solidFill>
              </a:rPr>
              <a:t>Neural Networks describe relationships in data other models can’t and thus work well for classification analysis. Since our target variable is categorical we have employed a neural network for our analysis. </a:t>
            </a:r>
            <a:endParaRPr sz="1200" b="1">
              <a:solidFill>
                <a:schemeClr val="lt1"/>
              </a:solidFill>
            </a:endParaRPr>
          </a:p>
          <a:p>
            <a:pPr marL="0" lvl="0" indent="0" algn="l" rtl="0">
              <a:spcBef>
                <a:spcPts val="120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txBox="1">
            <a:spLocks noGrp="1"/>
          </p:cNvSpPr>
          <p:nvPr>
            <p:ph type="title"/>
          </p:nvPr>
        </p:nvSpPr>
        <p:spPr>
          <a:xfrm>
            <a:off x="108950" y="555700"/>
            <a:ext cx="3687300" cy="85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Immediate Issues</a:t>
            </a:r>
            <a:endParaRPr/>
          </a:p>
        </p:txBody>
      </p:sp>
      <p:sp>
        <p:nvSpPr>
          <p:cNvPr id="312" name="Google Shape;312;p34"/>
          <p:cNvSpPr txBox="1">
            <a:spLocks noGrp="1"/>
          </p:cNvSpPr>
          <p:nvPr>
            <p:ph type="subTitle" idx="1"/>
          </p:nvPr>
        </p:nvSpPr>
        <p:spPr>
          <a:xfrm>
            <a:off x="108950" y="1352475"/>
            <a:ext cx="4272900" cy="3726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212121"/>
              </a:buClr>
              <a:buSzPts val="1600"/>
              <a:buChar char="●"/>
            </a:pPr>
            <a:r>
              <a:rPr lang="en" sz="1600">
                <a:solidFill>
                  <a:srgbClr val="212121"/>
                </a:solidFill>
              </a:rPr>
              <a:t>We initially had issues with the model performance</a:t>
            </a:r>
            <a:endParaRPr sz="1600">
              <a:solidFill>
                <a:srgbClr val="212121"/>
              </a:solidFill>
            </a:endParaRPr>
          </a:p>
          <a:p>
            <a:pPr marL="0" lvl="0" indent="0" algn="l" rtl="0">
              <a:spcBef>
                <a:spcPts val="0"/>
              </a:spcBef>
              <a:spcAft>
                <a:spcPts val="0"/>
              </a:spcAft>
              <a:buNone/>
            </a:pPr>
            <a:endParaRPr sz="1600">
              <a:solidFill>
                <a:srgbClr val="212121"/>
              </a:solidFill>
            </a:endParaRPr>
          </a:p>
          <a:p>
            <a:pPr marL="457200" lvl="0" indent="-330200" algn="l" rtl="0">
              <a:spcBef>
                <a:spcPts val="0"/>
              </a:spcBef>
              <a:spcAft>
                <a:spcPts val="0"/>
              </a:spcAft>
              <a:buClr>
                <a:srgbClr val="212121"/>
              </a:buClr>
              <a:buSzPts val="1600"/>
              <a:buChar char="●"/>
            </a:pPr>
            <a:r>
              <a:rPr lang="en" sz="1600">
                <a:solidFill>
                  <a:srgbClr val="212121"/>
                </a:solidFill>
              </a:rPr>
              <a:t>We would see the model classify no positive values after a run of the neural network</a:t>
            </a:r>
            <a:endParaRPr sz="1600">
              <a:solidFill>
                <a:srgbClr val="212121"/>
              </a:solidFill>
            </a:endParaRPr>
          </a:p>
          <a:p>
            <a:pPr marL="0" lvl="0" indent="0" algn="l" rtl="0">
              <a:spcBef>
                <a:spcPts val="0"/>
              </a:spcBef>
              <a:spcAft>
                <a:spcPts val="0"/>
              </a:spcAft>
              <a:buNone/>
            </a:pPr>
            <a:endParaRPr sz="1600">
              <a:solidFill>
                <a:srgbClr val="212121"/>
              </a:solidFill>
            </a:endParaRPr>
          </a:p>
          <a:p>
            <a:pPr marL="457200" lvl="0" indent="-330200" algn="l" rtl="0">
              <a:spcBef>
                <a:spcPts val="0"/>
              </a:spcBef>
              <a:spcAft>
                <a:spcPts val="0"/>
              </a:spcAft>
              <a:buClr>
                <a:srgbClr val="212121"/>
              </a:buClr>
              <a:buSzPts val="1600"/>
              <a:buChar char="●"/>
            </a:pPr>
            <a:r>
              <a:rPr lang="en" sz="1600">
                <a:solidFill>
                  <a:srgbClr val="212121"/>
                </a:solidFill>
              </a:rPr>
              <a:t>This led to many runs of manual neural networks with different parameters </a:t>
            </a:r>
            <a:endParaRPr sz="1600">
              <a:solidFill>
                <a:srgbClr val="212121"/>
              </a:solidFill>
            </a:endParaRPr>
          </a:p>
          <a:p>
            <a:pPr marL="0" lvl="0" indent="0" algn="l" rtl="0">
              <a:spcBef>
                <a:spcPts val="0"/>
              </a:spcBef>
              <a:spcAft>
                <a:spcPts val="0"/>
              </a:spcAft>
              <a:buNone/>
            </a:pPr>
            <a:endParaRPr sz="1600">
              <a:solidFill>
                <a:srgbClr val="212121"/>
              </a:solidFill>
            </a:endParaRPr>
          </a:p>
          <a:p>
            <a:pPr marL="457200" lvl="0" indent="-330200" algn="l" rtl="0">
              <a:spcBef>
                <a:spcPts val="0"/>
              </a:spcBef>
              <a:spcAft>
                <a:spcPts val="0"/>
              </a:spcAft>
              <a:buClr>
                <a:srgbClr val="212121"/>
              </a:buClr>
              <a:buSzPts val="1600"/>
              <a:buChar char="●"/>
            </a:pPr>
            <a:r>
              <a:rPr lang="en" sz="1600">
                <a:solidFill>
                  <a:srgbClr val="212121"/>
                </a:solidFill>
              </a:rPr>
              <a:t>Settled on one with high ROC score and changed the cutoff value</a:t>
            </a:r>
            <a:endParaRPr sz="1600">
              <a:solidFill>
                <a:srgbClr val="212121"/>
              </a:solidFill>
            </a:endParaRPr>
          </a:p>
          <a:p>
            <a:pPr marL="0" lvl="0" indent="0" algn="l" rtl="0">
              <a:spcBef>
                <a:spcPts val="0"/>
              </a:spcBef>
              <a:spcAft>
                <a:spcPts val="0"/>
              </a:spcAft>
              <a:buNone/>
            </a:pPr>
            <a:endParaRPr sz="1600">
              <a:solidFill>
                <a:srgbClr val="212121"/>
              </a:solidFill>
            </a:endParaRPr>
          </a:p>
        </p:txBody>
      </p:sp>
      <p:sp>
        <p:nvSpPr>
          <p:cNvPr id="313" name="Google Shape;313;p34"/>
          <p:cNvSpPr txBox="1">
            <a:spLocks noGrp="1"/>
          </p:cNvSpPr>
          <p:nvPr>
            <p:ph type="body" idx="2"/>
          </p:nvPr>
        </p:nvSpPr>
        <p:spPr>
          <a:xfrm>
            <a:off x="5717475" y="58575"/>
            <a:ext cx="3339300" cy="202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300" b="1"/>
              <a:t>Network Structures Tested:</a:t>
            </a:r>
            <a:endParaRPr sz="1300" b="1"/>
          </a:p>
          <a:p>
            <a:pPr marL="457200" lvl="0" indent="0" algn="r" rtl="0">
              <a:spcBef>
                <a:spcPts val="0"/>
              </a:spcBef>
              <a:spcAft>
                <a:spcPts val="0"/>
              </a:spcAft>
              <a:buNone/>
            </a:pPr>
            <a:r>
              <a:rPr lang="en" sz="1300"/>
              <a:t>1 hidden layer 5 nodes</a:t>
            </a:r>
            <a:endParaRPr sz="1300"/>
          </a:p>
          <a:p>
            <a:pPr marL="457200" lvl="0" indent="0" algn="r" rtl="0">
              <a:spcBef>
                <a:spcPts val="0"/>
              </a:spcBef>
              <a:spcAft>
                <a:spcPts val="0"/>
              </a:spcAft>
              <a:buNone/>
            </a:pPr>
            <a:r>
              <a:rPr lang="en" sz="1300"/>
              <a:t>1 hidden layer 10 nodes</a:t>
            </a:r>
            <a:endParaRPr sz="1300"/>
          </a:p>
          <a:p>
            <a:pPr marL="457200" lvl="0" indent="0" algn="r" rtl="0">
              <a:spcBef>
                <a:spcPts val="0"/>
              </a:spcBef>
              <a:spcAft>
                <a:spcPts val="0"/>
              </a:spcAft>
              <a:buNone/>
            </a:pPr>
            <a:r>
              <a:rPr lang="en" sz="1300"/>
              <a:t>2 hidden layers each with 5 nodes </a:t>
            </a:r>
            <a:endParaRPr sz="1300"/>
          </a:p>
          <a:p>
            <a:pPr marL="457200" lvl="0" indent="0" algn="r" rtl="0">
              <a:spcBef>
                <a:spcPts val="0"/>
              </a:spcBef>
              <a:spcAft>
                <a:spcPts val="0"/>
              </a:spcAft>
              <a:buNone/>
            </a:pPr>
            <a:r>
              <a:rPr lang="en" sz="1300"/>
              <a:t>1 hidden layer with 2 nodes</a:t>
            </a:r>
            <a:endParaRPr sz="1300"/>
          </a:p>
        </p:txBody>
      </p:sp>
      <p:pic>
        <p:nvPicPr>
          <p:cNvPr id="314" name="Google Shape;314;p34"/>
          <p:cNvPicPr preferRelativeResize="0"/>
          <p:nvPr/>
        </p:nvPicPr>
        <p:blipFill>
          <a:blip r:embed="rId3">
            <a:alphaModFix/>
          </a:blip>
          <a:stretch>
            <a:fillRect/>
          </a:stretch>
        </p:blipFill>
        <p:spPr>
          <a:xfrm>
            <a:off x="4638850" y="1352425"/>
            <a:ext cx="4417924" cy="3726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5"/>
          <p:cNvSpPr txBox="1">
            <a:spLocks noGrp="1"/>
          </p:cNvSpPr>
          <p:nvPr>
            <p:ph type="title"/>
          </p:nvPr>
        </p:nvSpPr>
        <p:spPr>
          <a:xfrm>
            <a:off x="265500" y="829625"/>
            <a:ext cx="40452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Preprocessing</a:t>
            </a:r>
            <a:endParaRPr/>
          </a:p>
        </p:txBody>
      </p:sp>
      <p:sp>
        <p:nvSpPr>
          <p:cNvPr id="320" name="Google Shape;320;p35"/>
          <p:cNvSpPr txBox="1">
            <a:spLocks noGrp="1"/>
          </p:cNvSpPr>
          <p:nvPr>
            <p:ph type="subTitle" idx="1"/>
          </p:nvPr>
        </p:nvSpPr>
        <p:spPr>
          <a:xfrm>
            <a:off x="4893475" y="958198"/>
            <a:ext cx="4045200" cy="32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lt1"/>
                </a:solidFill>
              </a:rPr>
              <a:t>Initially we had problems getting the network to work with our data</a:t>
            </a:r>
            <a:endParaRPr sz="1700" b="1">
              <a:solidFill>
                <a:schemeClr val="lt1"/>
              </a:solidFill>
            </a:endParaRPr>
          </a:p>
          <a:p>
            <a:pPr marL="0" lvl="0" indent="0" algn="l" rtl="0">
              <a:spcBef>
                <a:spcPts val="0"/>
              </a:spcBef>
              <a:spcAft>
                <a:spcPts val="0"/>
              </a:spcAft>
              <a:buNone/>
            </a:pPr>
            <a:endParaRPr sz="1700" b="1">
              <a:solidFill>
                <a:schemeClr val="lt1"/>
              </a:solidFill>
            </a:endParaRPr>
          </a:p>
          <a:p>
            <a:pPr marL="0" lvl="0" indent="0" algn="l" rtl="0">
              <a:spcBef>
                <a:spcPts val="0"/>
              </a:spcBef>
              <a:spcAft>
                <a:spcPts val="0"/>
              </a:spcAft>
              <a:buNone/>
            </a:pPr>
            <a:r>
              <a:rPr lang="en" sz="1700" b="1">
                <a:solidFill>
                  <a:schemeClr val="lt1"/>
                </a:solidFill>
              </a:rPr>
              <a:t>Ultimately for our model we used all the variables in the dataset to construct it</a:t>
            </a:r>
            <a:endParaRPr sz="1700" b="1">
              <a:solidFill>
                <a:schemeClr val="lt1"/>
              </a:solidFill>
            </a:endParaRPr>
          </a:p>
          <a:p>
            <a:pPr marL="0" lvl="0" indent="0" algn="l" rtl="0">
              <a:spcBef>
                <a:spcPts val="0"/>
              </a:spcBef>
              <a:spcAft>
                <a:spcPts val="0"/>
              </a:spcAft>
              <a:buNone/>
            </a:pPr>
            <a:endParaRPr sz="1700" b="1">
              <a:solidFill>
                <a:schemeClr val="lt1"/>
              </a:solidFill>
            </a:endParaRPr>
          </a:p>
          <a:p>
            <a:pPr marL="0" lvl="0" indent="0" algn="l" rtl="0">
              <a:spcBef>
                <a:spcPts val="0"/>
              </a:spcBef>
              <a:spcAft>
                <a:spcPts val="0"/>
              </a:spcAft>
              <a:buNone/>
            </a:pPr>
            <a:r>
              <a:rPr lang="en" sz="1700" b="1">
                <a:solidFill>
                  <a:schemeClr val="lt1"/>
                </a:solidFill>
              </a:rPr>
              <a:t>Split the dataset into 60% training and 40% test variables </a:t>
            </a:r>
            <a:endParaRPr sz="1700" b="1">
              <a:solidFill>
                <a:schemeClr val="lt1"/>
              </a:solidFill>
            </a:endParaRPr>
          </a:p>
          <a:p>
            <a:pPr marL="0" lvl="0" indent="0" algn="l" rtl="0">
              <a:spcBef>
                <a:spcPts val="0"/>
              </a:spcBef>
              <a:spcAft>
                <a:spcPts val="0"/>
              </a:spcAft>
              <a:buNone/>
            </a:pPr>
            <a:endParaRPr sz="1700" b="1">
              <a:solidFill>
                <a:schemeClr val="lt1"/>
              </a:solidFill>
            </a:endParaRPr>
          </a:p>
          <a:p>
            <a:pPr marL="0" lvl="0" indent="0" algn="l" rtl="0">
              <a:spcBef>
                <a:spcPts val="0"/>
              </a:spcBef>
              <a:spcAft>
                <a:spcPts val="0"/>
              </a:spcAft>
              <a:buNone/>
            </a:pPr>
            <a:r>
              <a:rPr lang="en" sz="1700" b="1">
                <a:solidFill>
                  <a:schemeClr val="lt1"/>
                </a:solidFill>
              </a:rPr>
              <a:t>Standardized the variables</a:t>
            </a:r>
            <a:endParaRPr sz="1700" b="1">
              <a:solidFill>
                <a:schemeClr val="lt1"/>
              </a:solidFill>
            </a:endParaRPr>
          </a:p>
        </p:txBody>
      </p:sp>
      <p:pic>
        <p:nvPicPr>
          <p:cNvPr id="321" name="Google Shape;321;p35"/>
          <p:cNvPicPr preferRelativeResize="0"/>
          <p:nvPr/>
        </p:nvPicPr>
        <p:blipFill>
          <a:blip r:embed="rId3">
            <a:alphaModFix/>
          </a:blip>
          <a:stretch>
            <a:fillRect/>
          </a:stretch>
        </p:blipFill>
        <p:spPr>
          <a:xfrm>
            <a:off x="1007688" y="1564925"/>
            <a:ext cx="2560832" cy="34261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title"/>
          </p:nvPr>
        </p:nvSpPr>
        <p:spPr>
          <a:xfrm>
            <a:off x="265500" y="738475"/>
            <a:ext cx="40452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Cutoff </a:t>
            </a:r>
            <a:endParaRPr/>
          </a:p>
          <a:p>
            <a:pPr marL="0" lvl="0" indent="0" algn="l" rtl="0">
              <a:spcBef>
                <a:spcPts val="0"/>
              </a:spcBef>
              <a:spcAft>
                <a:spcPts val="0"/>
              </a:spcAft>
              <a:buNone/>
            </a:pPr>
            <a:r>
              <a:rPr lang="en"/>
              <a:t>Selection</a:t>
            </a:r>
            <a:endParaRPr/>
          </a:p>
        </p:txBody>
      </p:sp>
      <p:sp>
        <p:nvSpPr>
          <p:cNvPr id="327" name="Google Shape;327;p36"/>
          <p:cNvSpPr txBox="1">
            <a:spLocks noGrp="1"/>
          </p:cNvSpPr>
          <p:nvPr>
            <p:ph type="subTitle" idx="1"/>
          </p:nvPr>
        </p:nvSpPr>
        <p:spPr>
          <a:xfrm>
            <a:off x="4870025" y="208348"/>
            <a:ext cx="4045200" cy="3227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sz="1600" b="1">
                <a:solidFill>
                  <a:schemeClr val="lt1"/>
                </a:solidFill>
              </a:rPr>
              <a:t>We decided the best network to use was one with an ROC score of .6636</a:t>
            </a:r>
            <a:endParaRPr sz="1600" b="1">
              <a:solidFill>
                <a:schemeClr val="lt1"/>
              </a:solidFill>
            </a:endParaRPr>
          </a:p>
          <a:p>
            <a:pPr marL="0" lvl="0" indent="0" algn="l" rtl="0">
              <a:spcBef>
                <a:spcPts val="0"/>
              </a:spcBef>
              <a:spcAft>
                <a:spcPts val="0"/>
              </a:spcAft>
              <a:buNone/>
            </a:pPr>
            <a:endParaRPr sz="1600" b="1">
              <a:solidFill>
                <a:schemeClr val="lt1"/>
              </a:solidFill>
            </a:endParaRPr>
          </a:p>
          <a:p>
            <a:pPr marL="457200" lvl="0" indent="-330200" algn="l" rtl="0">
              <a:spcBef>
                <a:spcPts val="0"/>
              </a:spcBef>
              <a:spcAft>
                <a:spcPts val="0"/>
              </a:spcAft>
              <a:buClr>
                <a:schemeClr val="lt1"/>
              </a:buClr>
              <a:buSzPts val="1600"/>
              <a:buChar char="●"/>
            </a:pPr>
            <a:r>
              <a:rPr lang="en" sz="1600" b="1">
                <a:solidFill>
                  <a:schemeClr val="lt1"/>
                </a:solidFill>
              </a:rPr>
              <a:t>To fix the classification issues we were having in earlier runs of the neural network we decided to select a new cutoff value</a:t>
            </a:r>
            <a:endParaRPr sz="1600" b="1">
              <a:solidFill>
                <a:schemeClr val="lt1"/>
              </a:solidFill>
            </a:endParaRPr>
          </a:p>
          <a:p>
            <a:pPr marL="0" lvl="0" indent="0" algn="l" rtl="0">
              <a:spcBef>
                <a:spcPts val="0"/>
              </a:spcBef>
              <a:spcAft>
                <a:spcPts val="0"/>
              </a:spcAft>
              <a:buNone/>
            </a:pPr>
            <a:endParaRPr sz="1600" b="1">
              <a:solidFill>
                <a:schemeClr val="lt1"/>
              </a:solidFill>
            </a:endParaRPr>
          </a:p>
          <a:p>
            <a:pPr marL="457200" lvl="0" indent="-330200" algn="l" rtl="0">
              <a:spcBef>
                <a:spcPts val="0"/>
              </a:spcBef>
              <a:spcAft>
                <a:spcPts val="0"/>
              </a:spcAft>
              <a:buClr>
                <a:schemeClr val="lt1"/>
              </a:buClr>
              <a:buSzPts val="1600"/>
              <a:buChar char="●"/>
            </a:pPr>
            <a:r>
              <a:rPr lang="en" sz="1600" b="1">
                <a:solidFill>
                  <a:schemeClr val="lt1"/>
                </a:solidFill>
              </a:rPr>
              <a:t>There was a massive drop off in the decile charts at decile 2 so we selected the probability of that value as our cutoff</a:t>
            </a:r>
            <a:endParaRPr sz="1600" b="1">
              <a:solidFill>
                <a:schemeClr val="lt1"/>
              </a:solidFill>
            </a:endParaRPr>
          </a:p>
          <a:p>
            <a:pPr marL="0" lvl="0" indent="0" algn="l" rtl="0">
              <a:spcBef>
                <a:spcPts val="0"/>
              </a:spcBef>
              <a:spcAft>
                <a:spcPts val="0"/>
              </a:spcAft>
              <a:buNone/>
            </a:pPr>
            <a:endParaRPr sz="1600" b="1">
              <a:solidFill>
                <a:schemeClr val="lt1"/>
              </a:solidFill>
            </a:endParaRPr>
          </a:p>
          <a:p>
            <a:pPr marL="457200" lvl="0" indent="-330200" algn="l" rtl="0">
              <a:spcBef>
                <a:spcPts val="0"/>
              </a:spcBef>
              <a:spcAft>
                <a:spcPts val="0"/>
              </a:spcAft>
              <a:buClr>
                <a:schemeClr val="lt1"/>
              </a:buClr>
              <a:buSzPts val="1600"/>
              <a:buChar char="●"/>
            </a:pPr>
            <a:r>
              <a:rPr lang="en" sz="1600" b="1">
                <a:solidFill>
                  <a:schemeClr val="lt1"/>
                </a:solidFill>
              </a:rPr>
              <a:t>The new cutoff value selected is: </a:t>
            </a:r>
            <a:r>
              <a:rPr lang="en" sz="1800" b="1">
                <a:solidFill>
                  <a:schemeClr val="lt1"/>
                </a:solidFill>
              </a:rPr>
              <a:t>.3099</a:t>
            </a:r>
            <a:endParaRPr sz="1800" b="1">
              <a:solidFill>
                <a:schemeClr val="lt1"/>
              </a:solidFill>
            </a:endParaRPr>
          </a:p>
          <a:p>
            <a:pPr marL="0" lvl="0" indent="0" algn="l" rtl="0">
              <a:spcBef>
                <a:spcPts val="0"/>
              </a:spcBef>
              <a:spcAft>
                <a:spcPts val="0"/>
              </a:spcAft>
              <a:buNone/>
            </a:pPr>
            <a:endParaRPr sz="1700" b="1">
              <a:solidFill>
                <a:schemeClr val="lt1"/>
              </a:solidFill>
            </a:endParaRPr>
          </a:p>
          <a:p>
            <a:pPr marL="0" lvl="0" indent="0" algn="l" rtl="0">
              <a:spcBef>
                <a:spcPts val="0"/>
              </a:spcBef>
              <a:spcAft>
                <a:spcPts val="0"/>
              </a:spcAft>
              <a:buNone/>
            </a:pPr>
            <a:endParaRPr sz="1700" b="1">
              <a:solidFill>
                <a:schemeClr val="lt1"/>
              </a:solidFill>
            </a:endParaRPr>
          </a:p>
        </p:txBody>
      </p:sp>
      <p:pic>
        <p:nvPicPr>
          <p:cNvPr id="328" name="Google Shape;328;p36"/>
          <p:cNvPicPr preferRelativeResize="0"/>
          <p:nvPr/>
        </p:nvPicPr>
        <p:blipFill>
          <a:blip r:embed="rId3">
            <a:alphaModFix/>
          </a:blip>
          <a:stretch>
            <a:fillRect/>
          </a:stretch>
        </p:blipFill>
        <p:spPr>
          <a:xfrm>
            <a:off x="106775" y="3924975"/>
            <a:ext cx="4362650" cy="976250"/>
          </a:xfrm>
          <a:prstGeom prst="rect">
            <a:avLst/>
          </a:prstGeom>
          <a:noFill/>
          <a:ln>
            <a:noFill/>
          </a:ln>
        </p:spPr>
      </p:pic>
      <p:pic>
        <p:nvPicPr>
          <p:cNvPr id="329" name="Google Shape;329;p36"/>
          <p:cNvPicPr preferRelativeResize="0"/>
          <p:nvPr/>
        </p:nvPicPr>
        <p:blipFill>
          <a:blip r:embed="rId4">
            <a:alphaModFix/>
          </a:blip>
          <a:stretch>
            <a:fillRect/>
          </a:stretch>
        </p:blipFill>
        <p:spPr>
          <a:xfrm>
            <a:off x="265500" y="1473775"/>
            <a:ext cx="2887350" cy="21959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7"/>
          <p:cNvSpPr txBox="1">
            <a:spLocks noGrp="1"/>
          </p:cNvSpPr>
          <p:nvPr>
            <p:ph type="title"/>
          </p:nvPr>
        </p:nvSpPr>
        <p:spPr>
          <a:xfrm>
            <a:off x="265500" y="46875"/>
            <a:ext cx="4045200" cy="86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Results</a:t>
            </a:r>
            <a:endParaRPr/>
          </a:p>
        </p:txBody>
      </p:sp>
      <p:sp>
        <p:nvSpPr>
          <p:cNvPr id="335" name="Google Shape;335;p37"/>
          <p:cNvSpPr txBox="1">
            <a:spLocks noGrp="1"/>
          </p:cNvSpPr>
          <p:nvPr>
            <p:ph type="subTitle" idx="1"/>
          </p:nvPr>
        </p:nvSpPr>
        <p:spPr>
          <a:xfrm>
            <a:off x="4835400" y="173051"/>
            <a:ext cx="4045200" cy="12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rPr>
              <a:t>We had a mixed result running this model on our data</a:t>
            </a:r>
            <a:endParaRPr sz="1600">
              <a:solidFill>
                <a:schemeClr val="lt1"/>
              </a:solidFill>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r>
              <a:rPr lang="en" sz="1600">
                <a:solidFill>
                  <a:schemeClr val="lt1"/>
                </a:solidFill>
              </a:rPr>
              <a:t>The accuracy and specificity of our model are both high, as is the ROC score</a:t>
            </a:r>
            <a:endParaRPr sz="1600">
              <a:solidFill>
                <a:schemeClr val="lt1"/>
              </a:solidFill>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r>
              <a:rPr lang="en" sz="1600">
                <a:solidFill>
                  <a:schemeClr val="lt1"/>
                </a:solidFill>
              </a:rPr>
              <a:t>However, the recall, precision and F1 scores of this model are all very low which shows poor performance of our model </a:t>
            </a:r>
            <a:endParaRPr sz="1600">
              <a:solidFill>
                <a:schemeClr val="lt1"/>
              </a:solidFill>
            </a:endParaRPr>
          </a:p>
        </p:txBody>
      </p:sp>
      <p:pic>
        <p:nvPicPr>
          <p:cNvPr id="336" name="Google Shape;336;p37"/>
          <p:cNvPicPr preferRelativeResize="0"/>
          <p:nvPr/>
        </p:nvPicPr>
        <p:blipFill>
          <a:blip r:embed="rId3">
            <a:alphaModFix/>
          </a:blip>
          <a:stretch>
            <a:fillRect/>
          </a:stretch>
        </p:blipFill>
        <p:spPr>
          <a:xfrm>
            <a:off x="108050" y="1133775"/>
            <a:ext cx="4360100" cy="1654225"/>
          </a:xfrm>
          <a:prstGeom prst="rect">
            <a:avLst/>
          </a:prstGeom>
          <a:noFill/>
          <a:ln>
            <a:noFill/>
          </a:ln>
        </p:spPr>
      </p:pic>
      <p:pic>
        <p:nvPicPr>
          <p:cNvPr id="337" name="Google Shape;337;p37"/>
          <p:cNvPicPr preferRelativeResize="0"/>
          <p:nvPr/>
        </p:nvPicPr>
        <p:blipFill>
          <a:blip r:embed="rId4">
            <a:alphaModFix/>
          </a:blip>
          <a:stretch>
            <a:fillRect/>
          </a:stretch>
        </p:blipFill>
        <p:spPr>
          <a:xfrm>
            <a:off x="108050" y="3361300"/>
            <a:ext cx="4360100" cy="1624414"/>
          </a:xfrm>
          <a:prstGeom prst="rect">
            <a:avLst/>
          </a:prstGeom>
          <a:noFill/>
          <a:ln>
            <a:noFill/>
          </a:ln>
        </p:spPr>
      </p:pic>
      <p:sp>
        <p:nvSpPr>
          <p:cNvPr id="338" name="Google Shape;338;p37"/>
          <p:cNvSpPr txBox="1"/>
          <p:nvPr/>
        </p:nvSpPr>
        <p:spPr>
          <a:xfrm>
            <a:off x="108050" y="782250"/>
            <a:ext cx="12537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Training</a:t>
            </a:r>
            <a:endParaRPr>
              <a:solidFill>
                <a:schemeClr val="dk2"/>
              </a:solidFill>
              <a:latin typeface="Roboto"/>
              <a:ea typeface="Roboto"/>
              <a:cs typeface="Roboto"/>
              <a:sym typeface="Roboto"/>
            </a:endParaRPr>
          </a:p>
        </p:txBody>
      </p:sp>
      <p:sp>
        <p:nvSpPr>
          <p:cNvPr id="339" name="Google Shape;339;p37"/>
          <p:cNvSpPr txBox="1"/>
          <p:nvPr/>
        </p:nvSpPr>
        <p:spPr>
          <a:xfrm>
            <a:off x="108050" y="3010600"/>
            <a:ext cx="12537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Validation</a:t>
            </a:r>
            <a:endParaRPr>
              <a:solidFill>
                <a:schemeClr val="dk2"/>
              </a:solidFill>
              <a:latin typeface="Roboto"/>
              <a:ea typeface="Roboto"/>
              <a:cs typeface="Roboto"/>
              <a:sym typeface="Roboto"/>
            </a:endParaRPr>
          </a:p>
        </p:txBody>
      </p:sp>
      <p:pic>
        <p:nvPicPr>
          <p:cNvPr id="340" name="Google Shape;340;p37"/>
          <p:cNvPicPr preferRelativeResize="0"/>
          <p:nvPr/>
        </p:nvPicPr>
        <p:blipFill>
          <a:blip r:embed="rId5">
            <a:alphaModFix/>
          </a:blip>
          <a:stretch>
            <a:fillRect/>
          </a:stretch>
        </p:blipFill>
        <p:spPr>
          <a:xfrm>
            <a:off x="4630400" y="3192525"/>
            <a:ext cx="2215076" cy="1887250"/>
          </a:xfrm>
          <a:prstGeom prst="rect">
            <a:avLst/>
          </a:prstGeom>
          <a:noFill/>
          <a:ln>
            <a:noFill/>
          </a:ln>
        </p:spPr>
      </p:pic>
      <p:pic>
        <p:nvPicPr>
          <p:cNvPr id="341" name="Google Shape;341;p37"/>
          <p:cNvPicPr preferRelativeResize="0"/>
          <p:nvPr/>
        </p:nvPicPr>
        <p:blipFill>
          <a:blip r:embed="rId6">
            <a:alphaModFix/>
          </a:blip>
          <a:stretch>
            <a:fillRect/>
          </a:stretch>
        </p:blipFill>
        <p:spPr>
          <a:xfrm>
            <a:off x="6889500" y="3179297"/>
            <a:ext cx="2215074" cy="1893277"/>
          </a:xfrm>
          <a:prstGeom prst="rect">
            <a:avLst/>
          </a:prstGeom>
          <a:noFill/>
          <a:ln>
            <a:noFill/>
          </a:ln>
        </p:spPr>
      </p:pic>
      <p:sp>
        <p:nvSpPr>
          <p:cNvPr id="342" name="Google Shape;342;p37"/>
          <p:cNvSpPr txBox="1"/>
          <p:nvPr/>
        </p:nvSpPr>
        <p:spPr>
          <a:xfrm>
            <a:off x="4630400" y="2847125"/>
            <a:ext cx="12537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Training</a:t>
            </a:r>
            <a:endParaRPr sz="1200">
              <a:solidFill>
                <a:schemeClr val="lt1"/>
              </a:solidFill>
              <a:latin typeface="Roboto"/>
              <a:ea typeface="Roboto"/>
              <a:cs typeface="Roboto"/>
              <a:sym typeface="Roboto"/>
            </a:endParaRPr>
          </a:p>
        </p:txBody>
      </p:sp>
      <p:sp>
        <p:nvSpPr>
          <p:cNvPr id="343" name="Google Shape;343;p37"/>
          <p:cNvSpPr txBox="1"/>
          <p:nvPr/>
        </p:nvSpPr>
        <p:spPr>
          <a:xfrm>
            <a:off x="6889500" y="2847125"/>
            <a:ext cx="12537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Validation</a:t>
            </a:r>
            <a:endParaRPr sz="1200">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title"/>
          </p:nvPr>
        </p:nvSpPr>
        <p:spPr>
          <a:xfrm>
            <a:off x="490550" y="649800"/>
            <a:ext cx="8329800" cy="12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Comparison</a:t>
            </a:r>
            <a:endParaRPr/>
          </a:p>
          <a:p>
            <a:pPr marL="0" lvl="0" indent="0" algn="l" rtl="0">
              <a:spcBef>
                <a:spcPts val="0"/>
              </a:spcBef>
              <a:spcAft>
                <a:spcPts val="0"/>
              </a:spcAft>
              <a:buNone/>
            </a:pPr>
            <a:endParaRPr/>
          </a:p>
        </p:txBody>
      </p:sp>
      <p:sp>
        <p:nvSpPr>
          <p:cNvPr id="349" name="Google Shape;349;p38"/>
          <p:cNvSpPr txBox="1"/>
          <p:nvPr/>
        </p:nvSpPr>
        <p:spPr>
          <a:xfrm>
            <a:off x="323650" y="1679400"/>
            <a:ext cx="8604100" cy="3233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700"/>
              </a:spcBef>
              <a:spcAft>
                <a:spcPts val="0"/>
              </a:spcAft>
              <a:buClr>
                <a:schemeClr val="lt1"/>
              </a:buClr>
              <a:buSzPts val="1400"/>
              <a:buChar char="●"/>
            </a:pPr>
            <a:r>
              <a:rPr lang="en-US" dirty="0">
                <a:solidFill>
                  <a:schemeClr val="lt1"/>
                </a:solidFill>
              </a:rPr>
              <a:t>The training AUC of 0.816 and validation AUC of 0.7863 closely align, indicating consistent performance in logistic regression, outperforming the classification tree and neural networks.</a:t>
            </a:r>
          </a:p>
          <a:p>
            <a:pPr marL="457200" lvl="0" indent="-317500" algn="l" rtl="0">
              <a:lnSpc>
                <a:spcPct val="150000"/>
              </a:lnSpc>
              <a:spcBef>
                <a:spcPts val="700"/>
              </a:spcBef>
              <a:spcAft>
                <a:spcPts val="0"/>
              </a:spcAft>
              <a:buClr>
                <a:schemeClr val="lt1"/>
              </a:buClr>
              <a:buSzPts val="1400"/>
              <a:buChar char="●"/>
            </a:pPr>
            <a:r>
              <a:rPr lang="en-US" dirty="0">
                <a:solidFill>
                  <a:schemeClr val="lt1"/>
                </a:solidFill>
              </a:rPr>
              <a:t>The model achieves an overall accuracy of 70.68%, with a Class 0 error rate of 30.66%, a Class 1 error rate of 24.12%, and an overall error rate of 29.32%.</a:t>
            </a:r>
          </a:p>
          <a:p>
            <a:pPr marL="457200" lvl="0" indent="-317500" algn="l" rtl="0">
              <a:lnSpc>
                <a:spcPct val="150000"/>
              </a:lnSpc>
              <a:spcBef>
                <a:spcPts val="700"/>
              </a:spcBef>
              <a:spcAft>
                <a:spcPts val="0"/>
              </a:spcAft>
              <a:buClr>
                <a:schemeClr val="lt1"/>
              </a:buClr>
              <a:buSzPts val="1400"/>
              <a:buChar char="●"/>
            </a:pPr>
            <a:r>
              <a:rPr lang="en-US" dirty="0">
                <a:solidFill>
                  <a:schemeClr val="lt1"/>
                </a:solidFill>
              </a:rPr>
              <a:t>The sensitivity (recall) of 0.7588 indicates that the model correctly identifies 75.88% of actual buyers. The specificity of 69.3% suggests that 69.3% of predicted non-buyers do not purchase the product.</a:t>
            </a:r>
          </a:p>
          <a:p>
            <a:pPr marL="457200" lvl="0" indent="-317500" algn="l" rtl="0">
              <a:lnSpc>
                <a:spcPct val="150000"/>
              </a:lnSpc>
              <a:spcBef>
                <a:spcPts val="700"/>
              </a:spcBef>
              <a:spcAft>
                <a:spcPts val="0"/>
              </a:spcAft>
              <a:buClr>
                <a:schemeClr val="lt1"/>
              </a:buClr>
              <a:buSzPts val="1400"/>
              <a:buChar char="●"/>
            </a:pPr>
            <a:r>
              <a:rPr lang="en-US" dirty="0">
                <a:solidFill>
                  <a:schemeClr val="lt1"/>
                </a:solidFill>
              </a:rPr>
              <a:t>These metrics enable us to make informed decisions on marketing investments, effectively and efficiently targeting specific customer groups.</a:t>
            </a:r>
            <a:endParaRPr dirty="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9"/>
          <p:cNvSpPr txBox="1">
            <a:spLocks noGrp="1"/>
          </p:cNvSpPr>
          <p:nvPr>
            <p:ph type="title"/>
          </p:nvPr>
        </p:nvSpPr>
        <p:spPr>
          <a:xfrm>
            <a:off x="102300" y="491300"/>
            <a:ext cx="4045200" cy="69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Conclusions</a:t>
            </a:r>
            <a:endParaRPr/>
          </a:p>
        </p:txBody>
      </p:sp>
      <p:sp>
        <p:nvSpPr>
          <p:cNvPr id="355" name="Google Shape;355;p39"/>
          <p:cNvSpPr txBox="1">
            <a:spLocks noGrp="1"/>
          </p:cNvSpPr>
          <p:nvPr>
            <p:ph type="subTitle" idx="1"/>
          </p:nvPr>
        </p:nvSpPr>
        <p:spPr>
          <a:xfrm>
            <a:off x="102300" y="1181600"/>
            <a:ext cx="4371600" cy="369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p>
          <a:p>
            <a:pPr marL="0" lvl="0" indent="0" algn="l" rtl="0">
              <a:spcBef>
                <a:spcPts val="0"/>
              </a:spcBef>
              <a:spcAft>
                <a:spcPts val="0"/>
              </a:spcAft>
              <a:buNone/>
            </a:pPr>
            <a:r>
              <a:rPr lang="en" sz="1600"/>
              <a:t>Based on model comparison, we have decided that the logistic regression model is the best choice for our analysis. </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It demonstrates superior performance metrics compared to the other models tested, selects the most relevant variables for analysis, and overall, it is the optimal model for predicting whether any given customer will purchase a travel package from us.</a:t>
            </a:r>
            <a:endParaRPr sz="1600"/>
          </a:p>
        </p:txBody>
      </p:sp>
      <p:sp>
        <p:nvSpPr>
          <p:cNvPr id="356" name="Google Shape;356;p39"/>
          <p:cNvSpPr txBox="1">
            <a:spLocks noGrp="1"/>
          </p:cNvSpPr>
          <p:nvPr>
            <p:ph type="body" idx="2"/>
          </p:nvPr>
        </p:nvSpPr>
        <p:spPr>
          <a:xfrm>
            <a:off x="4804150" y="491300"/>
            <a:ext cx="4045200" cy="4385400"/>
          </a:xfrm>
          <a:prstGeom prst="rect">
            <a:avLst/>
          </a:prstGeom>
        </p:spPr>
        <p:txBody>
          <a:bodyPr spcFirstLastPara="1" wrap="square" lIns="91425" tIns="91425" rIns="91425" bIns="91425" anchor="ctr" anchorCtr="0">
            <a:noAutofit/>
          </a:bodyPr>
          <a:lstStyle/>
          <a:p>
            <a:pPr marL="457200" lvl="0" indent="0" algn="l" rtl="0">
              <a:lnSpc>
                <a:spcPct val="150000"/>
              </a:lnSpc>
              <a:spcBef>
                <a:spcPts val="0"/>
              </a:spcBef>
              <a:spcAft>
                <a:spcPts val="0"/>
              </a:spcAft>
              <a:buNone/>
            </a:pPr>
            <a:r>
              <a:rPr lang="en" sz="1500"/>
              <a:t>Based on Logistic Regression We can answer our Business Questions:</a:t>
            </a:r>
            <a:endParaRPr sz="1500"/>
          </a:p>
          <a:p>
            <a:pPr marL="457200" lvl="0" indent="-323850" algn="l" rtl="0">
              <a:lnSpc>
                <a:spcPct val="150000"/>
              </a:lnSpc>
              <a:spcBef>
                <a:spcPts val="1600"/>
              </a:spcBef>
              <a:spcAft>
                <a:spcPts val="0"/>
              </a:spcAft>
              <a:buClr>
                <a:schemeClr val="lt1"/>
              </a:buClr>
              <a:buSzPts val="1500"/>
              <a:buAutoNum type="arabicPeriod"/>
            </a:pPr>
            <a:r>
              <a:rPr lang="en" sz="1500"/>
              <a:t>Predict whether a specific customer will purchase the tour package.</a:t>
            </a:r>
            <a:endParaRPr sz="1500"/>
          </a:p>
          <a:p>
            <a:pPr marL="457200" lvl="0" indent="-323850" algn="l" rtl="0">
              <a:lnSpc>
                <a:spcPct val="150000"/>
              </a:lnSpc>
              <a:spcBef>
                <a:spcPts val="0"/>
              </a:spcBef>
              <a:spcAft>
                <a:spcPts val="0"/>
              </a:spcAft>
              <a:buClr>
                <a:schemeClr val="lt1"/>
              </a:buClr>
              <a:buSzPts val="1500"/>
              <a:buAutoNum type="arabicPeriod"/>
            </a:pPr>
            <a:r>
              <a:rPr lang="en" sz="1500"/>
              <a:t>Determine which types of customers are most and least likely to buy a travel package. </a:t>
            </a:r>
            <a:endParaRPr sz="1500"/>
          </a:p>
          <a:p>
            <a:pPr marL="457200" lvl="0" indent="-323850" algn="l" rtl="0">
              <a:lnSpc>
                <a:spcPct val="150000"/>
              </a:lnSpc>
              <a:spcBef>
                <a:spcPts val="0"/>
              </a:spcBef>
              <a:spcAft>
                <a:spcPts val="0"/>
              </a:spcAft>
              <a:buClr>
                <a:schemeClr val="lt1"/>
              </a:buClr>
              <a:buSzPts val="1500"/>
              <a:buAutoNum type="arabicPeriod"/>
            </a:pPr>
            <a:r>
              <a:rPr lang="en" sz="1500"/>
              <a:t>Identify groups of people for targeted marketing to reduce marketing costs.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0"/>
          <p:cNvSpPr txBox="1">
            <a:spLocks noGrp="1"/>
          </p:cNvSpPr>
          <p:nvPr>
            <p:ph type="title"/>
          </p:nvPr>
        </p:nvSpPr>
        <p:spPr>
          <a:xfrm>
            <a:off x="4835413" y="105275"/>
            <a:ext cx="4045200" cy="67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Impact</a:t>
            </a:r>
            <a:endParaRPr/>
          </a:p>
        </p:txBody>
      </p:sp>
      <p:sp>
        <p:nvSpPr>
          <p:cNvPr id="362" name="Google Shape;362;p40"/>
          <p:cNvSpPr txBox="1">
            <a:spLocks noGrp="1"/>
          </p:cNvSpPr>
          <p:nvPr>
            <p:ph type="subTitle" idx="1"/>
          </p:nvPr>
        </p:nvSpPr>
        <p:spPr>
          <a:xfrm>
            <a:off x="0" y="0"/>
            <a:ext cx="4572000" cy="32286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1200" b="1">
                <a:solidFill>
                  <a:srgbClr val="000000"/>
                </a:solidFill>
                <a:latin typeface="Arial"/>
                <a:ea typeface="Arial"/>
                <a:cs typeface="Arial"/>
                <a:sym typeface="Arial"/>
              </a:rPr>
              <a:t>Most likely to purchase the product:</a:t>
            </a:r>
            <a:endParaRPr sz="12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200">
                <a:solidFill>
                  <a:srgbClr val="000000"/>
                </a:solidFill>
                <a:latin typeface="Arial"/>
                <a:ea typeface="Arial"/>
                <a:cs typeface="Arial"/>
                <a:sym typeface="Arial"/>
              </a:rPr>
              <a:t>Customers who are younger, have been pitched the product for a longer duration, have been followed up with more times, prefer higher star-rated properties, have a passport, and are from City Tier 3, are more likely to take the product.</a:t>
            </a:r>
            <a:endParaRPr sz="12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200" b="1">
                <a:solidFill>
                  <a:srgbClr val="000000"/>
                </a:solidFill>
                <a:latin typeface="Arial"/>
                <a:ea typeface="Arial"/>
                <a:cs typeface="Arial"/>
                <a:sym typeface="Arial"/>
              </a:rPr>
              <a:t>Least likely to purchase the product:</a:t>
            </a:r>
            <a:endParaRPr sz="12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200">
                <a:solidFill>
                  <a:srgbClr val="000000"/>
                </a:solidFill>
                <a:latin typeface="Arial"/>
                <a:ea typeface="Arial"/>
                <a:cs typeface="Arial"/>
                <a:sym typeface="Arial"/>
              </a:rPr>
              <a:t>Customers who are older, don’t have a passport, who self-enquired, salaried individuals, individuals with small businesses, those who were pitched the deluxe product, and those in a divorced marital status are less likely to take the product. Married individuals, as being married also decreases the odds of taking the product.</a:t>
            </a:r>
            <a:endParaRPr sz="12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200" b="1">
                <a:solidFill>
                  <a:srgbClr val="000000"/>
                </a:solidFill>
                <a:latin typeface="Arial"/>
                <a:ea typeface="Arial"/>
                <a:cs typeface="Arial"/>
                <a:sym typeface="Arial"/>
              </a:rPr>
              <a:t>Example:</a:t>
            </a:r>
            <a:r>
              <a:rPr lang="en" sz="1200">
                <a:solidFill>
                  <a:srgbClr val="000000"/>
                </a:solidFill>
                <a:latin typeface="Arial"/>
                <a:ea typeface="Arial"/>
                <a:cs typeface="Arial"/>
                <a:sym typeface="Arial"/>
              </a:rPr>
              <a:t>If a person is 27 years old, type of contact is self-inquiry, city tier is 2, duration of pitch is 10, occupation is salaried, gender is male, number of person visiting is 3, number of follow-ups is 3, product pitched is basic, preferred property star is 4, marital status is single, number of trips is 2, passport is 0, pitch satisfaction is 5, owns a car is 1, number of children visiting is 0, designation is manager, and monthly income is 30,000. Will the person buy the product?</a:t>
            </a:r>
            <a:endParaRPr sz="1200">
              <a:solidFill>
                <a:srgbClr val="000000"/>
              </a:solidFill>
              <a:latin typeface="Arial"/>
              <a:ea typeface="Arial"/>
              <a:cs typeface="Arial"/>
              <a:sym typeface="Arial"/>
            </a:endParaRPr>
          </a:p>
          <a:p>
            <a:pPr marL="0" lvl="0" indent="0" algn="l" rtl="0">
              <a:lnSpc>
                <a:spcPct val="115000"/>
              </a:lnSpc>
              <a:spcBef>
                <a:spcPts val="1200"/>
              </a:spcBef>
              <a:spcAft>
                <a:spcPts val="1200"/>
              </a:spcAft>
              <a:buNone/>
            </a:pPr>
            <a:endParaRPr sz="1200">
              <a:solidFill>
                <a:srgbClr val="000000"/>
              </a:solidFill>
              <a:latin typeface="Arial"/>
              <a:ea typeface="Arial"/>
              <a:cs typeface="Arial"/>
              <a:sym typeface="Arial"/>
            </a:endParaRPr>
          </a:p>
        </p:txBody>
      </p:sp>
      <p:sp>
        <p:nvSpPr>
          <p:cNvPr id="363" name="Google Shape;363;p40"/>
          <p:cNvSpPr txBox="1"/>
          <p:nvPr/>
        </p:nvSpPr>
        <p:spPr>
          <a:xfrm>
            <a:off x="4712375" y="220575"/>
            <a:ext cx="4301400" cy="46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Odds(Prodtaken=1)=Odds0*(Odds1)^x1*(Odds2)^x2*(Odds3)^x3*……*(Oddsq)^xq</a:t>
            </a: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r>
              <a:rPr lang="en" sz="1200">
                <a:solidFill>
                  <a:schemeClr val="lt1"/>
                </a:solidFill>
              </a:rPr>
              <a:t>Odds(Prodtaken=1)=0.522*(0.972)^Age*(1.038)^DurationOfPitch*(1.531)^NoOfFollowups*(1.398)^PrefferedPropertyStar*(5.583)^Passport*(1)^MonthlyIncome*(0.673)^TypeofContact_SelfEnquiry*(2.245)^CityTier_3*(0.7)^Occupation_Salaried*(0.55)^Occupation_SmallBusiness*(0.295)^ProductPitched_Delux*(0.352)^MaritialStatus_Divorced*(0.372)^MaritialStatus_Married</a:t>
            </a: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r>
              <a:rPr lang="en" sz="1200">
                <a:solidFill>
                  <a:schemeClr val="lt1"/>
                </a:solidFill>
              </a:rPr>
              <a:t>Odds(Prodtaken=1)=0.522*(0.972)^27*(1.038)^10*(1.531)^3*(1.398)^4*(5.583)^0*(1)^30,000*(0.673)^0*(2.245)^0*(0.7)^1*(0.55)^0*(0.295)^0*(0.352)^0*(0.372)^0</a:t>
            </a:r>
            <a:endParaRPr sz="1200">
              <a:solidFill>
                <a:schemeClr val="lt1"/>
              </a:solidFill>
            </a:endParaRPr>
          </a:p>
          <a:p>
            <a:pPr marL="0" lvl="0" indent="0" algn="l" rtl="0">
              <a:spcBef>
                <a:spcPts val="0"/>
              </a:spcBef>
              <a:spcAft>
                <a:spcPts val="0"/>
              </a:spcAft>
              <a:buNone/>
            </a:pPr>
            <a:r>
              <a:rPr lang="en" sz="1200">
                <a:solidFill>
                  <a:schemeClr val="lt1"/>
                </a:solidFill>
              </a:rPr>
              <a:t>Odds(Prodtaken=1)= 2.675</a:t>
            </a: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r>
              <a:rPr lang="en" sz="1200">
                <a:solidFill>
                  <a:schemeClr val="lt1"/>
                </a:solidFill>
              </a:rPr>
              <a:t>P = Odds/1+Odds = 2.675/1+2.675 = 0.727</a:t>
            </a: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r>
              <a:rPr lang="en" sz="1200">
                <a:solidFill>
                  <a:schemeClr val="lt1"/>
                </a:solidFill>
              </a:rPr>
              <a:t>Since predicted Probability (0.727) &gt; Success class cutoff probability (0.1506), Classification 1</a:t>
            </a:r>
            <a:endParaRPr sz="1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r>
              <a:rPr lang="en" sz="1200">
                <a:solidFill>
                  <a:schemeClr val="lt1"/>
                </a:solidFill>
              </a:rPr>
              <a:t>So, the probability of the person taking the product is approximately 0.727. Since this probability is greater than the cutoff probability of 0.1506, the person is predicted to buy the product.</a:t>
            </a:r>
            <a:endParaRPr sz="1200">
              <a:solidFill>
                <a:schemeClr val="lt1"/>
              </a:solidFill>
            </a:endParaRPr>
          </a:p>
          <a:p>
            <a:pPr marL="0" lvl="0" indent="0" algn="l" rtl="0">
              <a:spcBef>
                <a:spcPts val="0"/>
              </a:spcBef>
              <a:spcAft>
                <a:spcPts val="0"/>
              </a:spcAft>
              <a:buNone/>
            </a:pPr>
            <a:endParaRPr sz="12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1"/>
          <p:cNvSpPr txBox="1">
            <a:spLocks noGrp="1"/>
          </p:cNvSpPr>
          <p:nvPr>
            <p:ph type="title"/>
          </p:nvPr>
        </p:nvSpPr>
        <p:spPr>
          <a:xfrm>
            <a:off x="460950" y="-3"/>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Summary</a:t>
            </a:r>
            <a:endParaRPr b="1"/>
          </a:p>
        </p:txBody>
      </p:sp>
      <p:sp>
        <p:nvSpPr>
          <p:cNvPr id="369" name="Google Shape;369;p41"/>
          <p:cNvSpPr txBox="1"/>
          <p:nvPr/>
        </p:nvSpPr>
        <p:spPr>
          <a:xfrm>
            <a:off x="460950" y="838800"/>
            <a:ext cx="6385500" cy="4086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solidFill>
                  <a:schemeClr val="lt1"/>
                </a:solidFill>
                <a:latin typeface="Roboto"/>
                <a:ea typeface="Roboto"/>
                <a:cs typeface="Roboto"/>
                <a:sym typeface="Roboto"/>
              </a:rPr>
              <a:t>In this analysis we learned a few valuable lessons. We learned how to apply the models we’ve studied in class to real, actionable models that will help determine who is most likely to buy a travel package. We learned how to use metric scores to determine which of those models works best for the objectives we are looking to accomplish. We learned how to change models such that if they don’t work in one iteration they can then perform reasonably well in another. When working with this data we also have found a few things we would recommend the authors of the dataset change. They may want to add a few more columns to the dataset to expand their understanding of what drives people to buy travel packages. Perhaps some information about the types of rental properties available or specific details of the vacation plans offered would be helpful.</a:t>
            </a:r>
            <a:endParaRPr sz="1500">
              <a:solidFill>
                <a:schemeClr val="lt1"/>
              </a:solidFill>
              <a:latin typeface="Roboto"/>
              <a:ea typeface="Roboto"/>
              <a:cs typeface="Roboto"/>
              <a:sym typeface="Roboto"/>
            </a:endParaRPr>
          </a:p>
        </p:txBody>
      </p:sp>
      <p:pic>
        <p:nvPicPr>
          <p:cNvPr id="370" name="Google Shape;370;p41"/>
          <p:cNvPicPr preferRelativeResize="0"/>
          <p:nvPr/>
        </p:nvPicPr>
        <p:blipFill>
          <a:blip r:embed="rId3">
            <a:alphaModFix/>
          </a:blip>
          <a:stretch>
            <a:fillRect/>
          </a:stretch>
        </p:blipFill>
        <p:spPr>
          <a:xfrm>
            <a:off x="6814450" y="2448724"/>
            <a:ext cx="2188874" cy="256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12121"/>
                </a:solidFill>
                <a:latin typeface="Arial"/>
                <a:ea typeface="Arial"/>
                <a:cs typeface="Arial"/>
                <a:sym typeface="Arial"/>
              </a:rPr>
              <a:t>Business Questions</a:t>
            </a:r>
            <a:endParaRPr>
              <a:solidFill>
                <a:srgbClr val="212121"/>
              </a:solidFill>
            </a:endParaRPr>
          </a:p>
        </p:txBody>
      </p:sp>
      <p:sp>
        <p:nvSpPr>
          <p:cNvPr id="99" name="Google Shape;99;p15"/>
          <p:cNvSpPr txBox="1">
            <a:spLocks noGrp="1"/>
          </p:cNvSpPr>
          <p:nvPr>
            <p:ph type="body" idx="1"/>
          </p:nvPr>
        </p:nvSpPr>
        <p:spPr>
          <a:xfrm>
            <a:off x="311700" y="1229975"/>
            <a:ext cx="8212200" cy="14121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AutoNum type="arabicPeriod"/>
            </a:pPr>
            <a:r>
              <a:rPr lang="en" sz="1500"/>
              <a:t>Predict whether a specific customer will purchase the tour package. </a:t>
            </a:r>
            <a:endParaRPr sz="1500"/>
          </a:p>
          <a:p>
            <a:pPr marL="457200" lvl="0" indent="-323850" algn="l" rtl="0">
              <a:lnSpc>
                <a:spcPct val="150000"/>
              </a:lnSpc>
              <a:spcBef>
                <a:spcPts val="0"/>
              </a:spcBef>
              <a:spcAft>
                <a:spcPts val="0"/>
              </a:spcAft>
              <a:buSzPts val="1500"/>
              <a:buAutoNum type="arabicPeriod"/>
            </a:pPr>
            <a:r>
              <a:rPr lang="en" sz="1500"/>
              <a:t>Determine which types of customers are most and least likely to buy a travel package. </a:t>
            </a:r>
            <a:endParaRPr sz="1500"/>
          </a:p>
          <a:p>
            <a:pPr marL="457200" lvl="0" indent="-323850" algn="l" rtl="0">
              <a:lnSpc>
                <a:spcPct val="150000"/>
              </a:lnSpc>
              <a:spcBef>
                <a:spcPts val="0"/>
              </a:spcBef>
              <a:spcAft>
                <a:spcPts val="0"/>
              </a:spcAft>
              <a:buSzPts val="1500"/>
              <a:buAutoNum type="arabicPeriod"/>
            </a:pPr>
            <a:r>
              <a:rPr lang="en" sz="1500"/>
              <a:t>Identify groups of people for targeted marketing to reduce marketing costs.</a:t>
            </a:r>
            <a:endParaRPr sz="1500"/>
          </a:p>
          <a:p>
            <a:pPr marL="0" lvl="0" indent="0" algn="l" rtl="0">
              <a:lnSpc>
                <a:spcPct val="150000"/>
              </a:lnSpc>
              <a:spcBef>
                <a:spcPts val="1600"/>
              </a:spcBef>
              <a:spcAft>
                <a:spcPts val="0"/>
              </a:spcAft>
              <a:buNone/>
            </a:pPr>
            <a:endParaRPr sz="1500"/>
          </a:p>
          <a:p>
            <a:pPr marL="0" lvl="0" indent="0" algn="l" rtl="0">
              <a:lnSpc>
                <a:spcPct val="150000"/>
              </a:lnSpc>
              <a:spcBef>
                <a:spcPts val="1600"/>
              </a:spcBef>
              <a:spcAft>
                <a:spcPts val="0"/>
              </a:spcAft>
              <a:buNone/>
            </a:pPr>
            <a:r>
              <a:rPr lang="en" sz="1500"/>
              <a:t>Since our overall goal (Target) is to predict whether a customer will purchase the travel package based on various influencing factors (Predictor Variables), we have determined that we need to work with classification models.</a:t>
            </a:r>
            <a:endParaRPr sz="1500"/>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12121"/>
                </a:solidFill>
                <a:latin typeface="Arial"/>
                <a:ea typeface="Arial"/>
                <a:cs typeface="Arial"/>
                <a:sym typeface="Arial"/>
              </a:rPr>
              <a:t>Missing Data Handling</a:t>
            </a:r>
            <a:endParaRPr>
              <a:solidFill>
                <a:srgbClr val="212121"/>
              </a:solidFill>
            </a:endParaRPr>
          </a:p>
        </p:txBody>
      </p:sp>
      <p:sp>
        <p:nvSpPr>
          <p:cNvPr id="105" name="Google Shape;105;p16"/>
          <p:cNvSpPr txBox="1">
            <a:spLocks noGrp="1"/>
          </p:cNvSpPr>
          <p:nvPr>
            <p:ph type="body" idx="1"/>
          </p:nvPr>
        </p:nvSpPr>
        <p:spPr>
          <a:xfrm>
            <a:off x="311700" y="1229975"/>
            <a:ext cx="8212200" cy="1412100"/>
          </a:xfrm>
          <a:prstGeom prst="rect">
            <a:avLst/>
          </a:prstGeom>
        </p:spPr>
        <p:txBody>
          <a:bodyPr spcFirstLastPara="1" wrap="square" lIns="91425" tIns="91425" rIns="91425" bIns="91425" anchor="t" anchorCtr="0">
            <a:noAutofit/>
          </a:bodyPr>
          <a:lstStyle/>
          <a:p>
            <a:pPr marL="457200" marR="0" lvl="0" indent="-323850" algn="l" rtl="0">
              <a:lnSpc>
                <a:spcPct val="150000"/>
              </a:lnSpc>
              <a:spcBef>
                <a:spcPts val="0"/>
              </a:spcBef>
              <a:spcAft>
                <a:spcPts val="0"/>
              </a:spcAft>
              <a:buSzPts val="1500"/>
              <a:buChar char="●"/>
            </a:pPr>
            <a:r>
              <a:rPr lang="en" sz="1500"/>
              <a:t>Output Records: 4128</a:t>
            </a:r>
            <a:endParaRPr sz="1500"/>
          </a:p>
          <a:p>
            <a:pPr marL="457200" marR="0" lvl="0" indent="-323850" algn="l" rtl="0">
              <a:lnSpc>
                <a:spcPct val="150000"/>
              </a:lnSpc>
              <a:spcBef>
                <a:spcPts val="0"/>
              </a:spcBef>
              <a:spcAft>
                <a:spcPts val="0"/>
              </a:spcAft>
              <a:buSzPts val="1500"/>
              <a:buChar char="●"/>
            </a:pPr>
            <a:r>
              <a:rPr lang="en" sz="1500"/>
              <a:t> Records Deleted:760</a:t>
            </a:r>
            <a:endParaRPr sz="1500"/>
          </a:p>
          <a:p>
            <a:pPr marL="457200" marR="0" lvl="0" indent="-323850" algn="l" rtl="0">
              <a:lnSpc>
                <a:spcPct val="150000"/>
              </a:lnSpc>
              <a:spcBef>
                <a:spcPts val="0"/>
              </a:spcBef>
              <a:spcAft>
                <a:spcPts val="0"/>
              </a:spcAft>
              <a:buSzPts val="1500"/>
              <a:buChar char="●"/>
            </a:pPr>
            <a:r>
              <a:rPr lang="en" sz="1500"/>
              <a:t>760 records had missing values which were deleted.</a:t>
            </a:r>
            <a:endParaRPr sz="1500"/>
          </a:p>
          <a:p>
            <a:pPr marL="0" marR="0" lvl="0" indent="0" algn="l" rtl="0">
              <a:lnSpc>
                <a:spcPct val="150000"/>
              </a:lnSpc>
              <a:spcBef>
                <a:spcPts val="1600"/>
              </a:spcBef>
              <a:spcAft>
                <a:spcPts val="1600"/>
              </a:spcAft>
              <a:buNone/>
            </a:pP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1288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Dependent &amp; Independent Variables:</a:t>
            </a:r>
            <a:endParaRPr/>
          </a:p>
        </p:txBody>
      </p:sp>
      <p:grpSp>
        <p:nvGrpSpPr>
          <p:cNvPr id="111" name="Google Shape;111;p17"/>
          <p:cNvGrpSpPr/>
          <p:nvPr/>
        </p:nvGrpSpPr>
        <p:grpSpPr>
          <a:xfrm>
            <a:off x="311683" y="736600"/>
            <a:ext cx="2679926" cy="4172449"/>
            <a:chOff x="431925" y="1304875"/>
            <a:chExt cx="2628925" cy="3416400"/>
          </a:xfrm>
        </p:grpSpPr>
        <p:sp>
          <p:nvSpPr>
            <p:cNvPr id="112" name="Google Shape;112;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7"/>
          <p:cNvSpPr txBox="1">
            <a:spLocks noGrp="1"/>
          </p:cNvSpPr>
          <p:nvPr>
            <p:ph type="body" idx="4294967295"/>
          </p:nvPr>
        </p:nvSpPr>
        <p:spPr>
          <a:xfrm>
            <a:off x="506425" y="776891"/>
            <a:ext cx="2494500"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Target Variable</a:t>
            </a:r>
            <a:endParaRPr>
              <a:solidFill>
                <a:schemeClr val="lt1"/>
              </a:solidFill>
            </a:endParaRPr>
          </a:p>
        </p:txBody>
      </p:sp>
      <p:grpSp>
        <p:nvGrpSpPr>
          <p:cNvPr id="115" name="Google Shape;115;p17"/>
          <p:cNvGrpSpPr/>
          <p:nvPr/>
        </p:nvGrpSpPr>
        <p:grpSpPr>
          <a:xfrm>
            <a:off x="3001001" y="736600"/>
            <a:ext cx="2679885" cy="4172449"/>
            <a:chOff x="3320450" y="1304875"/>
            <a:chExt cx="2632500" cy="3416400"/>
          </a:xfrm>
        </p:grpSpPr>
        <p:sp>
          <p:nvSpPr>
            <p:cNvPr id="116" name="Google Shape;116;p17"/>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7"/>
          <p:cNvSpPr txBox="1">
            <a:spLocks noGrp="1"/>
          </p:cNvSpPr>
          <p:nvPr>
            <p:ph type="body" idx="4294967295"/>
          </p:nvPr>
        </p:nvSpPr>
        <p:spPr>
          <a:xfrm>
            <a:off x="3059013" y="7750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Numerical - Predictors</a:t>
            </a:r>
            <a:endParaRPr>
              <a:solidFill>
                <a:schemeClr val="lt1"/>
              </a:solidFill>
            </a:endParaRPr>
          </a:p>
        </p:txBody>
      </p:sp>
      <p:sp>
        <p:nvSpPr>
          <p:cNvPr id="119" name="Google Shape;119;p17"/>
          <p:cNvSpPr txBox="1">
            <a:spLocks noGrp="1"/>
          </p:cNvSpPr>
          <p:nvPr>
            <p:ph type="body" idx="4294967295"/>
          </p:nvPr>
        </p:nvSpPr>
        <p:spPr>
          <a:xfrm>
            <a:off x="2991600" y="1274925"/>
            <a:ext cx="2818500" cy="3416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Age </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Duration Of Pitch</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Number Of Person Visiting</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Number Of Follow ups</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Preferred Property Star</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Number Of Trips</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Pitch Satisfaction Score</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Number Of Children Visiting</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Monthly Income</a:t>
            </a:r>
            <a:endParaRPr sz="1400">
              <a:solidFill>
                <a:srgbClr val="000000"/>
              </a:solidFill>
              <a:latin typeface="Arial"/>
              <a:ea typeface="Arial"/>
              <a:cs typeface="Arial"/>
              <a:sym typeface="Arial"/>
            </a:endParaRPr>
          </a:p>
        </p:txBody>
      </p:sp>
      <p:grpSp>
        <p:nvGrpSpPr>
          <p:cNvPr id="120" name="Google Shape;120;p17"/>
          <p:cNvGrpSpPr/>
          <p:nvPr/>
        </p:nvGrpSpPr>
        <p:grpSpPr>
          <a:xfrm>
            <a:off x="5682708" y="736575"/>
            <a:ext cx="3350909" cy="4172449"/>
            <a:chOff x="6212550" y="1304875"/>
            <a:chExt cx="2632500" cy="3416400"/>
          </a:xfrm>
        </p:grpSpPr>
        <p:sp>
          <p:nvSpPr>
            <p:cNvPr id="121" name="Google Shape;121;p1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7"/>
          <p:cNvSpPr txBox="1">
            <a:spLocks noGrp="1"/>
          </p:cNvSpPr>
          <p:nvPr>
            <p:ph type="body" idx="4294967295"/>
          </p:nvPr>
        </p:nvSpPr>
        <p:spPr>
          <a:xfrm>
            <a:off x="5829661" y="749440"/>
            <a:ext cx="30570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Categorical - Predictors</a:t>
            </a:r>
            <a:endParaRPr>
              <a:solidFill>
                <a:schemeClr val="lt1"/>
              </a:solidFill>
            </a:endParaRPr>
          </a:p>
        </p:txBody>
      </p:sp>
      <p:sp>
        <p:nvSpPr>
          <p:cNvPr id="124" name="Google Shape;124;p17"/>
          <p:cNvSpPr txBox="1">
            <a:spLocks noGrp="1"/>
          </p:cNvSpPr>
          <p:nvPr>
            <p:ph type="body" idx="4294967295"/>
          </p:nvPr>
        </p:nvSpPr>
        <p:spPr>
          <a:xfrm>
            <a:off x="5682275" y="1304875"/>
            <a:ext cx="3351300" cy="3604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Passport</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Own Car</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Typeof Contact</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CityTier</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Occupation</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Gender</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Product Pitched</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Marital Status</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Designation</a:t>
            </a:r>
            <a:endParaRPr sz="1500">
              <a:solidFill>
                <a:schemeClr val="dk1"/>
              </a:solidFill>
            </a:endParaRPr>
          </a:p>
          <a:p>
            <a:pPr marL="457200" lvl="0" indent="0" algn="l" rtl="0">
              <a:spcBef>
                <a:spcPts val="0"/>
              </a:spcBef>
              <a:spcAft>
                <a:spcPts val="1600"/>
              </a:spcAft>
              <a:buNone/>
            </a:pPr>
            <a:endParaRPr sz="1600"/>
          </a:p>
        </p:txBody>
      </p:sp>
      <p:sp>
        <p:nvSpPr>
          <p:cNvPr id="125" name="Google Shape;125;p17"/>
          <p:cNvSpPr txBox="1">
            <a:spLocks noGrp="1"/>
          </p:cNvSpPr>
          <p:nvPr>
            <p:ph type="body" idx="4294967295"/>
          </p:nvPr>
        </p:nvSpPr>
        <p:spPr>
          <a:xfrm>
            <a:off x="311688" y="12749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target variable in this case is </a:t>
            </a:r>
            <a:r>
              <a:rPr lang="en" sz="1600" b="1"/>
              <a:t>ProdTaken</a:t>
            </a:r>
            <a:r>
              <a:rPr lang="en" sz="1600"/>
              <a:t>, which is a binary categorical variable describing whether or not the customer would buy the product</a:t>
            </a:r>
            <a:endParaRPr sz="1600"/>
          </a:p>
          <a:p>
            <a:pPr marL="457200" lvl="0" indent="0" algn="l" rtl="0">
              <a:spcBef>
                <a:spcPts val="1600"/>
              </a:spcBef>
              <a:spcAft>
                <a:spcPts val="1600"/>
              </a:spcAft>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 modelling - Classification</a:t>
            </a:r>
            <a:endParaRPr/>
          </a:p>
        </p:txBody>
      </p:sp>
      <p:sp>
        <p:nvSpPr>
          <p:cNvPr id="131" name="Google Shape;131;p18"/>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2" name="Google Shape;132;p18"/>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EDA</a:t>
            </a:r>
            <a:endParaRPr>
              <a:solidFill>
                <a:schemeClr val="lt1"/>
              </a:solidFill>
            </a:endParaRPr>
          </a:p>
        </p:txBody>
      </p:sp>
      <p:sp>
        <p:nvSpPr>
          <p:cNvPr id="133" name="Google Shape;133;p18"/>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solidFill>
                  <a:schemeClr val="dk1"/>
                </a:solidFill>
              </a:rPr>
              <a:t>Missing Data Handling</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Checked distributions of variables with histogram and box plot analysis</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Used scatter plots to measure relationship to the target variable</a:t>
            </a:r>
            <a:endParaRPr sz="1200">
              <a:solidFill>
                <a:schemeClr val="dk1"/>
              </a:solidFill>
            </a:endParaRPr>
          </a:p>
        </p:txBody>
      </p:sp>
      <p:sp>
        <p:nvSpPr>
          <p:cNvPr id="134" name="Google Shape;134;p18"/>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5" name="Google Shape;135;p18"/>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Models Used</a:t>
            </a:r>
            <a:endParaRPr>
              <a:solidFill>
                <a:schemeClr val="lt1"/>
              </a:solidFill>
            </a:endParaRPr>
          </a:p>
        </p:txBody>
      </p:sp>
      <p:sp>
        <p:nvSpPr>
          <p:cNvPr id="136" name="Google Shape;136;p18"/>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7" name="Google Shape;137;p18"/>
          <p:cNvSpPr txBox="1">
            <a:spLocks noGrp="1"/>
          </p:cNvSpPr>
          <p:nvPr>
            <p:ph type="body" idx="4294967295"/>
          </p:nvPr>
        </p:nvSpPr>
        <p:spPr>
          <a:xfrm>
            <a:off x="6254223" y="1451575"/>
            <a:ext cx="29550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Model Validation &amp; Performance</a:t>
            </a:r>
            <a:endParaRPr>
              <a:solidFill>
                <a:schemeClr val="lt1"/>
              </a:solidFill>
            </a:endParaRPr>
          </a:p>
        </p:txBody>
      </p:sp>
      <p:sp>
        <p:nvSpPr>
          <p:cNvPr id="138" name="Google Shape;138;p18"/>
          <p:cNvSpPr txBox="1">
            <a:spLocks noGrp="1"/>
          </p:cNvSpPr>
          <p:nvPr>
            <p:ph type="body" idx="4294967295"/>
          </p:nvPr>
        </p:nvSpPr>
        <p:spPr>
          <a:xfrm>
            <a:off x="3228900" y="2070575"/>
            <a:ext cx="2471700" cy="26508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chemeClr val="dk1"/>
              </a:buClr>
              <a:buSzPts val="1200"/>
              <a:buChar char="●"/>
            </a:pPr>
            <a:r>
              <a:rPr lang="en" sz="1200">
                <a:solidFill>
                  <a:schemeClr val="dk1"/>
                </a:solidFill>
              </a:rPr>
              <a:t>Logistic Regression </a:t>
            </a:r>
            <a:endParaRPr sz="1200">
              <a:solidFill>
                <a:schemeClr val="dk1"/>
              </a:solidFill>
            </a:endParaRPr>
          </a:p>
          <a:p>
            <a:pPr marL="0" lvl="0" indent="0" algn="l" rtl="0">
              <a:lnSpc>
                <a:spcPct val="150000"/>
              </a:lnSpc>
              <a:spcBef>
                <a:spcPts val="0"/>
              </a:spcBef>
              <a:spcAft>
                <a:spcPts val="0"/>
              </a:spcAft>
              <a:buNone/>
            </a:pP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Decision Tree</a:t>
            </a:r>
            <a:endParaRPr sz="1200">
              <a:solidFill>
                <a:schemeClr val="dk1"/>
              </a:solidFill>
            </a:endParaRPr>
          </a:p>
          <a:p>
            <a:pPr marL="0" lvl="0" indent="0" algn="l" rtl="0">
              <a:lnSpc>
                <a:spcPct val="150000"/>
              </a:lnSpc>
              <a:spcBef>
                <a:spcPts val="0"/>
              </a:spcBef>
              <a:spcAft>
                <a:spcPts val="0"/>
              </a:spcAft>
              <a:buNone/>
            </a:pP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Neural Network</a:t>
            </a:r>
            <a:endParaRPr sz="1200">
              <a:solidFill>
                <a:schemeClr val="dk1"/>
              </a:solidFill>
            </a:endParaRPr>
          </a:p>
        </p:txBody>
      </p:sp>
      <p:sp>
        <p:nvSpPr>
          <p:cNvPr id="139" name="Google Shape;139;p18"/>
          <p:cNvSpPr txBox="1">
            <a:spLocks noGrp="1"/>
          </p:cNvSpPr>
          <p:nvPr>
            <p:ph type="body" idx="4294967295"/>
          </p:nvPr>
        </p:nvSpPr>
        <p:spPr>
          <a:xfrm>
            <a:off x="6254225" y="2070575"/>
            <a:ext cx="2471700" cy="26508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chemeClr val="dk1"/>
              </a:buClr>
              <a:buSzPts val="1200"/>
              <a:buChar char="●"/>
            </a:pPr>
            <a:r>
              <a:rPr lang="en" sz="1200">
                <a:solidFill>
                  <a:schemeClr val="dk1"/>
                </a:solidFill>
              </a:rPr>
              <a:t>Precision, Accuracy, Recall, Error rates and F1 Scores </a:t>
            </a:r>
            <a:endParaRPr sz="1200">
              <a:solidFill>
                <a:schemeClr val="dk1"/>
              </a:solidFill>
            </a:endParaRPr>
          </a:p>
          <a:p>
            <a:pPr marL="0" lvl="0" indent="0" algn="l" rtl="0">
              <a:lnSpc>
                <a:spcPct val="150000"/>
              </a:lnSpc>
              <a:spcBef>
                <a:spcPts val="0"/>
              </a:spcBef>
              <a:spcAft>
                <a:spcPts val="0"/>
              </a:spcAft>
              <a:buNone/>
            </a:pP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AUC Score and ROC Curve</a:t>
            </a:r>
            <a:endParaRPr sz="1200">
              <a:solidFill>
                <a:schemeClr val="dk1"/>
              </a:solidFill>
            </a:endParaRPr>
          </a:p>
          <a:p>
            <a:pPr marL="0" lvl="0" indent="0" algn="l" rtl="0">
              <a:lnSpc>
                <a:spcPct val="150000"/>
              </a:lnSpc>
              <a:spcBef>
                <a:spcPts val="0"/>
              </a:spcBef>
              <a:spcAft>
                <a:spcPts val="0"/>
              </a:spcAft>
              <a:buNone/>
            </a:pP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Lift and Decile Charts</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Logistic Regression</a:t>
            </a:r>
            <a:endParaRPr/>
          </a:p>
        </p:txBody>
      </p:sp>
      <p:sp>
        <p:nvSpPr>
          <p:cNvPr id="145" name="Google Shape;145;p19"/>
          <p:cNvSpPr txBox="1"/>
          <p:nvPr/>
        </p:nvSpPr>
        <p:spPr>
          <a:xfrm>
            <a:off x="598100" y="3303675"/>
            <a:ext cx="8100000" cy="1338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b="1">
                <a:solidFill>
                  <a:schemeClr val="lt1"/>
                </a:solidFill>
              </a:rPr>
              <a:t>Our target variable is "product taken," which is a categorical variable. Therefore, we employed logistic regression, classification trees, and neural networks to evaluate and compare model performance in achieving our objective. I'll begin with logistic regression.</a:t>
            </a:r>
            <a:endParaRPr sz="1200" b="1">
              <a:solidFill>
                <a:schemeClr val="lt1"/>
              </a:solidFill>
            </a:endParaRPr>
          </a:p>
          <a:p>
            <a:pPr marL="0" lvl="0" indent="0" algn="l" rtl="0">
              <a:spcBef>
                <a:spcPts val="120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p:nvPr/>
        </p:nvSpPr>
        <p:spPr>
          <a:xfrm>
            <a:off x="5659875" y="347925"/>
            <a:ext cx="2992800" cy="282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212121"/>
                </a:solidFill>
              </a:rPr>
              <a:t>Subsequently, after conducting Logistic Regression, we selected the final model (Subset 13) due to its optimal Mallow's Cp, which closely matched the number of coefficients, and it exhibited the highest probability among all models evaluated..</a:t>
            </a:r>
            <a:endParaRPr sz="1200">
              <a:solidFill>
                <a:srgbClr val="212121"/>
              </a:solidFill>
            </a:endParaRPr>
          </a:p>
          <a:p>
            <a:pPr marL="0" lvl="0" indent="0" algn="l" rtl="0">
              <a:lnSpc>
                <a:spcPct val="115000"/>
              </a:lnSpc>
              <a:spcBef>
                <a:spcPts val="1200"/>
              </a:spcBef>
              <a:spcAft>
                <a:spcPts val="0"/>
              </a:spcAft>
              <a:buNone/>
            </a:pPr>
            <a:r>
              <a:rPr lang="en" sz="1200" b="1">
                <a:solidFill>
                  <a:srgbClr val="212121"/>
                </a:solidFill>
              </a:rPr>
              <a:t>variable selection techniques used: </a:t>
            </a:r>
            <a:endParaRPr sz="1200" b="1">
              <a:solidFill>
                <a:srgbClr val="212121"/>
              </a:solidFill>
            </a:endParaRPr>
          </a:p>
          <a:p>
            <a:pPr marL="457200" lvl="0" indent="-304800" algn="l" rtl="0">
              <a:lnSpc>
                <a:spcPct val="115000"/>
              </a:lnSpc>
              <a:spcBef>
                <a:spcPts val="1200"/>
              </a:spcBef>
              <a:spcAft>
                <a:spcPts val="0"/>
              </a:spcAft>
              <a:buClr>
                <a:srgbClr val="212121"/>
              </a:buClr>
              <a:buSzPts val="1200"/>
              <a:buChar char="●"/>
            </a:pPr>
            <a:r>
              <a:rPr lang="en" sz="1200">
                <a:solidFill>
                  <a:srgbClr val="212121"/>
                </a:solidFill>
              </a:rPr>
              <a:t>Stepwise Selection</a:t>
            </a:r>
            <a:endParaRPr sz="1200">
              <a:solidFill>
                <a:srgbClr val="212121"/>
              </a:solidFill>
            </a:endParaRPr>
          </a:p>
          <a:p>
            <a:pPr marL="457200" lvl="0" indent="-304800" algn="l" rtl="0">
              <a:lnSpc>
                <a:spcPct val="115000"/>
              </a:lnSpc>
              <a:spcBef>
                <a:spcPts val="0"/>
              </a:spcBef>
              <a:spcAft>
                <a:spcPts val="0"/>
              </a:spcAft>
              <a:buClr>
                <a:srgbClr val="212121"/>
              </a:buClr>
              <a:buSzPts val="1200"/>
              <a:buChar char="●"/>
            </a:pPr>
            <a:r>
              <a:rPr lang="en" sz="1200">
                <a:solidFill>
                  <a:srgbClr val="212121"/>
                </a:solidFill>
              </a:rPr>
              <a:t>Significance Based on P-Value</a:t>
            </a:r>
            <a:endParaRPr sz="1200">
              <a:solidFill>
                <a:srgbClr val="212121"/>
              </a:solidFill>
            </a:endParaRPr>
          </a:p>
          <a:p>
            <a:pPr marL="457200" lvl="0" indent="-304800" algn="l" rtl="0">
              <a:lnSpc>
                <a:spcPct val="115000"/>
              </a:lnSpc>
              <a:spcBef>
                <a:spcPts val="0"/>
              </a:spcBef>
              <a:spcAft>
                <a:spcPts val="0"/>
              </a:spcAft>
              <a:buClr>
                <a:srgbClr val="212121"/>
              </a:buClr>
              <a:buSzPts val="1200"/>
              <a:buChar char="●"/>
            </a:pPr>
            <a:r>
              <a:rPr lang="en" sz="1200">
                <a:solidFill>
                  <a:srgbClr val="212121"/>
                </a:solidFill>
              </a:rPr>
              <a:t>Coefficient Close to Zero</a:t>
            </a:r>
            <a:endParaRPr sz="1200">
              <a:solidFill>
                <a:srgbClr val="212121"/>
              </a:solidFill>
            </a:endParaRPr>
          </a:p>
          <a:p>
            <a:pPr marL="0" lvl="0" indent="0" algn="l" rtl="0">
              <a:lnSpc>
                <a:spcPct val="115000"/>
              </a:lnSpc>
              <a:spcBef>
                <a:spcPts val="1200"/>
              </a:spcBef>
              <a:spcAft>
                <a:spcPts val="1200"/>
              </a:spcAft>
              <a:buNone/>
            </a:pPr>
            <a:endParaRPr sz="1200" b="1">
              <a:solidFill>
                <a:srgbClr val="212121"/>
              </a:solidFill>
            </a:endParaRPr>
          </a:p>
        </p:txBody>
      </p:sp>
      <p:pic>
        <p:nvPicPr>
          <p:cNvPr id="151" name="Google Shape;151;p20"/>
          <p:cNvPicPr preferRelativeResize="0"/>
          <p:nvPr/>
        </p:nvPicPr>
        <p:blipFill>
          <a:blip r:embed="rId3">
            <a:alphaModFix/>
          </a:blip>
          <a:stretch>
            <a:fillRect/>
          </a:stretch>
        </p:blipFill>
        <p:spPr>
          <a:xfrm>
            <a:off x="152400" y="152400"/>
            <a:ext cx="5340025" cy="3017705"/>
          </a:xfrm>
          <a:prstGeom prst="rect">
            <a:avLst/>
          </a:prstGeom>
          <a:noFill/>
          <a:ln>
            <a:noFill/>
          </a:ln>
        </p:spPr>
      </p:pic>
      <p:sp>
        <p:nvSpPr>
          <p:cNvPr id="152" name="Google Shape;152;p20"/>
          <p:cNvSpPr txBox="1"/>
          <p:nvPr/>
        </p:nvSpPr>
        <p:spPr>
          <a:xfrm>
            <a:off x="245650" y="3454075"/>
            <a:ext cx="8632800" cy="142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212121"/>
                </a:solidFill>
              </a:rPr>
              <a:t>Following feature selection in logistic regression, we have identified Subset 13, comprising the following selected variables: </a:t>
            </a:r>
            <a:endParaRPr sz="1200">
              <a:solidFill>
                <a:srgbClr val="212121"/>
              </a:solidFill>
            </a:endParaRPr>
          </a:p>
          <a:p>
            <a:pPr marL="0" lvl="0" indent="0" algn="l" rtl="0">
              <a:lnSpc>
                <a:spcPct val="115000"/>
              </a:lnSpc>
              <a:spcBef>
                <a:spcPts val="1200"/>
              </a:spcBef>
              <a:spcAft>
                <a:spcPts val="0"/>
              </a:spcAft>
              <a:buNone/>
            </a:pPr>
            <a:r>
              <a:rPr lang="en" sz="1200">
                <a:solidFill>
                  <a:srgbClr val="212121"/>
                </a:solidFill>
              </a:rPr>
              <a:t>DurationOfPitch, NumberOfFollowups, PreferredPropertyStar, Passport, MonthlyIncome, TypeofContact, CityTier, Occupation_Salaried, Occupation_SmallBusiness, ProductPitched, MaritalStatus_Married, and MaritalStatus_Divorced.</a:t>
            </a:r>
            <a:endParaRPr sz="1000" b="1">
              <a:solidFill>
                <a:srgbClr val="4169E1"/>
              </a:solidFill>
            </a:endParaRPr>
          </a:p>
          <a:p>
            <a:pPr marL="0" lvl="0" indent="0" algn="just" rtl="0">
              <a:lnSpc>
                <a:spcPct val="115000"/>
              </a:lnSpc>
              <a:spcBef>
                <a:spcPts val="1200"/>
              </a:spcBef>
              <a:spcAft>
                <a:spcPts val="0"/>
              </a:spcAft>
              <a:buNone/>
            </a:pPr>
            <a:endParaRPr sz="1000" b="1">
              <a:solidFill>
                <a:srgbClr val="4169E1"/>
              </a:solidFill>
            </a:endParaRPr>
          </a:p>
          <a:p>
            <a:pPr marL="0" lvl="0" indent="0" algn="just" rtl="0">
              <a:lnSpc>
                <a:spcPct val="115000"/>
              </a:lnSpc>
              <a:spcBef>
                <a:spcPts val="1200"/>
              </a:spcBef>
              <a:spcAft>
                <a:spcPts val="0"/>
              </a:spcAft>
              <a:buNone/>
            </a:pPr>
            <a:endParaRPr sz="1000" b="1">
              <a:solidFill>
                <a:srgbClr val="4169E1"/>
              </a:solidFill>
            </a:endParaRPr>
          </a:p>
          <a:p>
            <a:pPr marL="0" lvl="0" indent="0" algn="l" rtl="0">
              <a:spcBef>
                <a:spcPts val="120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p:nvPr/>
        </p:nvSpPr>
        <p:spPr>
          <a:xfrm>
            <a:off x="0" y="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1200"/>
              </a:spcAft>
              <a:buNone/>
            </a:pPr>
            <a:r>
              <a:rPr lang="en" sz="1200" b="1"/>
              <a:t>Training: </a:t>
            </a:r>
            <a:endParaRPr sz="1200" b="1"/>
          </a:p>
        </p:txBody>
      </p:sp>
      <p:pic>
        <p:nvPicPr>
          <p:cNvPr id="158" name="Google Shape;158;p21"/>
          <p:cNvPicPr preferRelativeResize="0"/>
          <p:nvPr/>
        </p:nvPicPr>
        <p:blipFill>
          <a:blip r:embed="rId3">
            <a:alphaModFix/>
          </a:blip>
          <a:stretch>
            <a:fillRect/>
          </a:stretch>
        </p:blipFill>
        <p:spPr>
          <a:xfrm>
            <a:off x="152400" y="521700"/>
            <a:ext cx="4304301" cy="1832350"/>
          </a:xfrm>
          <a:prstGeom prst="rect">
            <a:avLst/>
          </a:prstGeom>
          <a:noFill/>
          <a:ln>
            <a:noFill/>
          </a:ln>
        </p:spPr>
      </p:pic>
      <p:sp>
        <p:nvSpPr>
          <p:cNvPr id="159" name="Google Shape;159;p21"/>
          <p:cNvSpPr txBox="1"/>
          <p:nvPr/>
        </p:nvSpPr>
        <p:spPr>
          <a:xfrm>
            <a:off x="0" y="238710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1200"/>
              </a:spcAft>
              <a:buNone/>
            </a:pPr>
            <a:r>
              <a:rPr lang="en" sz="1200" b="1"/>
              <a:t>Validation:</a:t>
            </a:r>
            <a:endParaRPr sz="1200" b="1"/>
          </a:p>
        </p:txBody>
      </p:sp>
      <p:pic>
        <p:nvPicPr>
          <p:cNvPr id="160" name="Google Shape;160;p21"/>
          <p:cNvPicPr preferRelativeResize="0"/>
          <p:nvPr/>
        </p:nvPicPr>
        <p:blipFill>
          <a:blip r:embed="rId4">
            <a:alphaModFix/>
          </a:blip>
          <a:stretch>
            <a:fillRect/>
          </a:stretch>
        </p:blipFill>
        <p:spPr>
          <a:xfrm>
            <a:off x="152400" y="2899475"/>
            <a:ext cx="4304301" cy="1858272"/>
          </a:xfrm>
          <a:prstGeom prst="rect">
            <a:avLst/>
          </a:prstGeom>
          <a:noFill/>
          <a:ln>
            <a:noFill/>
          </a:ln>
        </p:spPr>
      </p:pic>
      <p:sp>
        <p:nvSpPr>
          <p:cNvPr id="161" name="Google Shape;161;p21"/>
          <p:cNvSpPr txBox="1"/>
          <p:nvPr/>
        </p:nvSpPr>
        <p:spPr>
          <a:xfrm>
            <a:off x="4937950" y="521700"/>
            <a:ext cx="3970500" cy="424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700"/>
              </a:spcBef>
              <a:spcAft>
                <a:spcPts val="0"/>
              </a:spcAft>
              <a:buNone/>
            </a:pPr>
            <a:r>
              <a:rPr lang="en" sz="1200">
                <a:solidFill>
                  <a:schemeClr val="lt1"/>
                </a:solidFill>
                <a:latin typeface="Times New Roman"/>
                <a:ea typeface="Times New Roman"/>
                <a:cs typeface="Times New Roman"/>
                <a:sym typeface="Times New Roman"/>
              </a:rPr>
              <a:t>This model works well; the AUC is larger than 0.5, indicating that the model performs better than the benchmark. Furthermore, the performances are quite similar in both the training and validation datasets, suggesting that it will perform well on new datasets too.</a:t>
            </a:r>
            <a:endParaRPr sz="1200">
              <a:solidFill>
                <a:schemeClr val="lt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1200">
              <a:solidFill>
                <a:schemeClr val="lt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1200">
                <a:solidFill>
                  <a:schemeClr val="lt1"/>
                </a:solidFill>
                <a:latin typeface="Times New Roman"/>
                <a:ea typeface="Times New Roman"/>
                <a:cs typeface="Times New Roman"/>
                <a:sym typeface="Times New Roman"/>
              </a:rPr>
              <a:t>The training AUC value of 0.816 and the validation AUC of 0.7863 are closely aligned, indicating consistency in performance between the training and validation datasets. This similarity suggests no apparent overfitting issues, and that the model exhibits good predictive capability and generalizability to new data.</a:t>
            </a:r>
            <a:endParaRPr sz="1200">
              <a:solidFill>
                <a:schemeClr val="lt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200">
              <a:solidFill>
                <a:srgbClr val="FF0000"/>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1200">
              <a:solidFill>
                <a:schemeClr val="lt1"/>
              </a:solidFill>
            </a:endParaRPr>
          </a:p>
          <a:p>
            <a:pPr marL="0" lvl="0" indent="0" algn="l" rtl="0">
              <a:spcBef>
                <a:spcPts val="120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3061</Words>
  <Application>Microsoft Office PowerPoint</Application>
  <PresentationFormat>On-screen Show (16:9)</PresentationFormat>
  <Paragraphs>235</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Roboto</vt:lpstr>
      <vt:lpstr>Times New Roman</vt:lpstr>
      <vt:lpstr>Average</vt:lpstr>
      <vt:lpstr>Arial</vt:lpstr>
      <vt:lpstr>Geometric</vt:lpstr>
      <vt:lpstr>Holiday Package Purchase Prediction</vt:lpstr>
      <vt:lpstr>Business Description</vt:lpstr>
      <vt:lpstr>Business Questions</vt:lpstr>
      <vt:lpstr>Missing Data Handling</vt:lpstr>
      <vt:lpstr>Dependent &amp; Independent Variables:</vt:lpstr>
      <vt:lpstr>Statistical modelling - Classification</vt:lpstr>
      <vt:lpstr>Logistic Regression</vt:lpstr>
      <vt:lpstr>PowerPoint Presentation</vt:lpstr>
      <vt:lpstr>PowerPoint Presentation</vt:lpstr>
      <vt:lpstr>PowerPoint Presentation</vt:lpstr>
      <vt:lpstr>PowerPoint Presentation</vt:lpstr>
      <vt:lpstr>PowerPoint Presentation</vt:lpstr>
      <vt:lpstr>PowerPoint Presentation</vt:lpstr>
      <vt:lpstr>Impact</vt:lpstr>
      <vt:lpstr>Impact</vt:lpstr>
      <vt:lpstr>Classification Tree</vt:lpstr>
      <vt:lpstr>-</vt:lpstr>
      <vt:lpstr>PowerPoint Presentation</vt:lpstr>
      <vt:lpstr> Test lift charts</vt:lpstr>
      <vt:lpstr>PowerPoint Presentation</vt:lpstr>
      <vt:lpstr>Neural Networks</vt:lpstr>
      <vt:lpstr>Immediate Issues</vt:lpstr>
      <vt:lpstr>Data Preprocessing</vt:lpstr>
      <vt:lpstr>Cutoff  Selection</vt:lpstr>
      <vt:lpstr>Model Results</vt:lpstr>
      <vt:lpstr>Model Comparison </vt:lpstr>
      <vt:lpstr>Conclusions</vt:lpstr>
      <vt:lpstr>Impact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Harshaanth Thiyagaraja Kumar</cp:lastModifiedBy>
  <cp:revision>1</cp:revision>
  <dcterms:modified xsi:type="dcterms:W3CDTF">2024-08-19T17:42:37Z</dcterms:modified>
</cp:coreProperties>
</file>