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0" r:id="rId2"/>
    <p:sldId id="258" r:id="rId3"/>
    <p:sldId id="259" r:id="rId4"/>
    <p:sldId id="262" r:id="rId5"/>
    <p:sldId id="264" r:id="rId6"/>
    <p:sldId id="265" r:id="rId7"/>
    <p:sldId id="267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69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A5DF-1B75-416C-BE6B-964D10AB42E1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6656-67E9-4BA2-B988-B1E52FD65F0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240486" y="4713515"/>
            <a:ext cx="3722914" cy="15022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B69691-EBAD-4B5F-B33B-894F94DB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86" y="4767943"/>
            <a:ext cx="3875314" cy="152400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Agency FB" panose="020B0503020202020204" pitchFamily="34" charset="0"/>
                <a:ea typeface="Cambria" panose="02040503050406030204" pitchFamily="18" charset="0"/>
              </a:rPr>
              <a:t>Under the guidance of </a:t>
            </a:r>
            <a:br>
              <a:rPr lang="en-IN" sz="2400" b="1" dirty="0">
                <a:latin typeface="Agency FB" panose="020B0503020202020204" pitchFamily="34" charset="0"/>
                <a:ea typeface="Cambria" panose="02040503050406030204" pitchFamily="18" charset="0"/>
              </a:rPr>
            </a:br>
            <a:r>
              <a:rPr lang="en-US" sz="2400" b="1" dirty="0">
                <a:latin typeface="Agency FB" panose="020B0503020202020204" pitchFamily="34" charset="0"/>
                <a:ea typeface="Cambria" panose="02040503050406030204" pitchFamily="18" charset="0"/>
              </a:rPr>
              <a:t>Mr. B. </a:t>
            </a:r>
            <a:r>
              <a:rPr lang="en-US" sz="2400" b="1" dirty="0" err="1">
                <a:latin typeface="Agency FB" panose="020B0503020202020204" pitchFamily="34" charset="0"/>
                <a:ea typeface="Cambria" panose="02040503050406030204" pitchFamily="18" charset="0"/>
              </a:rPr>
              <a:t>Srikanth</a:t>
            </a:r>
            <a:br>
              <a:rPr lang="en-US" sz="2400" b="1" dirty="0">
                <a:latin typeface="Agency FB" panose="020B0503020202020204" pitchFamily="34" charset="0"/>
                <a:ea typeface="Cambria" panose="02040503050406030204" pitchFamily="18" charset="0"/>
              </a:rPr>
            </a:br>
            <a:r>
              <a:rPr lang="en-IN" sz="2400" b="1" dirty="0">
                <a:latin typeface="Agency FB" panose="020B0503020202020204" pitchFamily="34" charset="0"/>
                <a:ea typeface="Cambria" panose="02040503050406030204" pitchFamily="18" charset="0"/>
              </a:rPr>
              <a:t>Assistant Professor, Dept. of ECE</a:t>
            </a:r>
            <a:br>
              <a:rPr lang="en-IN" sz="2400" b="1" dirty="0">
                <a:latin typeface="Agency FB" panose="020B0503020202020204" pitchFamily="34" charset="0"/>
              </a:rPr>
            </a:b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02EE-CEF0-4368-B4A0-E7C22018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300739"/>
            <a:ext cx="10384975" cy="711633"/>
          </a:xfrm>
        </p:spPr>
        <p:txBody>
          <a:bodyPr>
            <a:normAutofit fontScale="70000" lnSpcReduction="20000"/>
          </a:bodyPr>
          <a:lstStyle/>
          <a:p>
            <a:pPr marL="724535" marR="51308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CC33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VARDHAMAN COLLEGE OF ENGINEERING, HYDERABAD</a:t>
            </a:r>
            <a:endParaRPr lang="en-IN" b="1" dirty="0">
              <a:solidFill>
                <a:srgbClr val="CC33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4535" marR="513080" algn="ctr">
              <a:lnSpc>
                <a:spcPts val="1625"/>
              </a:lnSpc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99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Autonomous institute, affiliated to JNTUH</a:t>
            </a:r>
            <a:endParaRPr lang="en-IN" sz="2400" b="1" dirty="0">
              <a:solidFill>
                <a:srgbClr val="FF99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7E218-61FB-4BA2-A937-1CCD18B41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80821" y="292736"/>
            <a:ext cx="1110571" cy="7414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0E2818-DC49-47D8-B5B3-9075DF679BA7}"/>
              </a:ext>
            </a:extLst>
          </p:cNvPr>
          <p:cNvSpPr txBox="1">
            <a:spLocks/>
          </p:cNvSpPr>
          <p:nvPr/>
        </p:nvSpPr>
        <p:spPr>
          <a:xfrm>
            <a:off x="990600" y="1942289"/>
            <a:ext cx="10515600" cy="159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9F931F-95E9-4D06-BBD1-3CF9E086CE1D}"/>
              </a:ext>
            </a:extLst>
          </p:cNvPr>
          <p:cNvSpPr txBox="1">
            <a:spLocks/>
          </p:cNvSpPr>
          <p:nvPr/>
        </p:nvSpPr>
        <p:spPr>
          <a:xfrm>
            <a:off x="1344849" y="1942289"/>
            <a:ext cx="9502302" cy="285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71451A-59E9-49C8-BA63-B8F523343BCE}"/>
              </a:ext>
            </a:extLst>
          </p:cNvPr>
          <p:cNvSpPr txBox="1">
            <a:spLocks/>
          </p:cNvSpPr>
          <p:nvPr/>
        </p:nvSpPr>
        <p:spPr>
          <a:xfrm>
            <a:off x="587828" y="1366565"/>
            <a:ext cx="11214370" cy="1714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6600" b="1" dirty="0">
                <a:solidFill>
                  <a:srgbClr val="FF0000"/>
                </a:solidFill>
              </a:rPr>
            </a:br>
            <a:br>
              <a:rPr lang="en-IN" sz="4800" b="1" dirty="0">
                <a:solidFill>
                  <a:srgbClr val="FF0000"/>
                </a:solidFill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 Based contactless  Attendance Management System and Students Monitoring System.</a:t>
            </a:r>
            <a:b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6600" b="1" dirty="0"/>
            </a:br>
            <a:endParaRPr lang="en-IN" sz="6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71451A-59E9-49C8-BA63-B8F523343BCE}"/>
              </a:ext>
            </a:extLst>
          </p:cNvPr>
          <p:cNvSpPr txBox="1">
            <a:spLocks/>
          </p:cNvSpPr>
          <p:nvPr/>
        </p:nvSpPr>
        <p:spPr>
          <a:xfrm>
            <a:off x="968828" y="3135086"/>
            <a:ext cx="6346372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800" dirty="0">
                <a:solidFill>
                  <a:srgbClr val="FF0000"/>
                </a:solidFill>
                <a:latin typeface="Adobe Garamond Pro Bold" pitchFamily="18" charset="0"/>
                <a:cs typeface="Times New Roman" pitchFamily="18" charset="0"/>
              </a:rPr>
              <a:t>21885A0419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 	B. </a:t>
            </a:r>
            <a:r>
              <a:rPr lang="en-IN" sz="2800" dirty="0" err="1">
                <a:latin typeface="Adobe Garamond Pro Bold" pitchFamily="18" charset="0"/>
                <a:cs typeface="Times New Roman" pitchFamily="18" charset="0"/>
              </a:rPr>
              <a:t>Harshath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latin typeface="Adobe Garamond Pro Bold" pitchFamily="18" charset="0"/>
                <a:cs typeface="Times New Roman" pitchFamily="18" charset="0"/>
              </a:rPr>
              <a:t>kumar</a:t>
            </a:r>
            <a:endParaRPr lang="en-IN" sz="2800" dirty="0">
              <a:latin typeface="Adobe Garamond Pro Bold" pitchFamily="18" charset="0"/>
              <a:cs typeface="Times New Roman" pitchFamily="18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dobe Garamond Pro Bold" pitchFamily="18" charset="0"/>
                <a:cs typeface="Times New Roman" pitchFamily="18" charset="0"/>
              </a:rPr>
              <a:t>21885A0420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  	C. </a:t>
            </a:r>
            <a:r>
              <a:rPr lang="en-IN" sz="2800" dirty="0" err="1">
                <a:latin typeface="Adobe Garamond Pro Bold" pitchFamily="18" charset="0"/>
                <a:cs typeface="Times New Roman" pitchFamily="18" charset="0"/>
              </a:rPr>
              <a:t>Vinathi</a:t>
            </a:r>
            <a:endParaRPr lang="en-IN" sz="2800" dirty="0">
              <a:latin typeface="Adobe Garamond Pro Bold" pitchFamily="18" charset="0"/>
              <a:cs typeface="Times New Roman" pitchFamily="18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dobe Garamond Pro Bold" pitchFamily="18" charset="0"/>
                <a:cs typeface="Times New Roman" pitchFamily="18" charset="0"/>
              </a:rPr>
              <a:t>21885A0421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  	K. </a:t>
            </a:r>
            <a:r>
              <a:rPr lang="en-IN" sz="2800" dirty="0" err="1">
                <a:latin typeface="Adobe Garamond Pro Bold" pitchFamily="18" charset="0"/>
                <a:cs typeface="Times New Roman" pitchFamily="18" charset="0"/>
              </a:rPr>
              <a:t>Sai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latin typeface="Adobe Garamond Pro Bold" pitchFamily="18" charset="0"/>
                <a:cs typeface="Times New Roman" pitchFamily="18" charset="0"/>
              </a:rPr>
              <a:t>Nandini</a:t>
            </a:r>
            <a:endParaRPr lang="en-IN" sz="2800" dirty="0">
              <a:latin typeface="Adobe Garamond Pro Bold" pitchFamily="18" charset="0"/>
              <a:cs typeface="Times New Roman" pitchFamily="18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dobe Garamond Pro Bold" pitchFamily="18" charset="0"/>
                <a:cs typeface="Times New Roman" pitchFamily="18" charset="0"/>
              </a:rPr>
              <a:t>21885A0422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  	K. Mahesh</a:t>
            </a:r>
          </a:p>
          <a:p>
            <a:r>
              <a:rPr lang="en-IN" sz="2800" dirty="0">
                <a:solidFill>
                  <a:srgbClr val="FF0000"/>
                </a:solidFill>
                <a:latin typeface="Adobe Garamond Pro Bold" pitchFamily="18" charset="0"/>
                <a:cs typeface="Times New Roman" pitchFamily="18" charset="0"/>
              </a:rPr>
              <a:t>21885A0423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 	V. </a:t>
            </a:r>
            <a:r>
              <a:rPr lang="en-IN" sz="2800" dirty="0" err="1">
                <a:latin typeface="Adobe Garamond Pro Bold" pitchFamily="18" charset="0"/>
                <a:cs typeface="Times New Roman" pitchFamily="18" charset="0"/>
              </a:rPr>
              <a:t>Aakash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latin typeface="Adobe Garamond Pro Bold" pitchFamily="18" charset="0"/>
                <a:cs typeface="Times New Roman" pitchFamily="18" charset="0"/>
              </a:rPr>
              <a:t>chandra</a:t>
            </a:r>
            <a:endParaRPr lang="en-IN" sz="2800" dirty="0">
              <a:latin typeface="Adobe Garamond Pro Bold" pitchFamily="18" charset="0"/>
              <a:cs typeface="Times New Roman" pitchFamily="18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dobe Garamond Pro Bold" pitchFamily="18" charset="0"/>
                <a:cs typeface="Times New Roman" pitchFamily="18" charset="0"/>
              </a:rPr>
              <a:t>21885A0424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 	V. </a:t>
            </a:r>
            <a:r>
              <a:rPr lang="en-IN" sz="2800" dirty="0" err="1">
                <a:latin typeface="Adobe Garamond Pro Bold" pitchFamily="18" charset="0"/>
                <a:cs typeface="Times New Roman" pitchFamily="18" charset="0"/>
              </a:rPr>
              <a:t>Aashritha</a:t>
            </a:r>
            <a:r>
              <a:rPr lang="en-IN" sz="2800" dirty="0">
                <a:latin typeface="Adobe Garamond Pro Bold" pitchFamily="18" charset="0"/>
                <a:cs typeface="Times New Roman" pitchFamily="18" charset="0"/>
              </a:rPr>
              <a:t> raj</a:t>
            </a:r>
          </a:p>
          <a:p>
            <a:endParaRPr lang="en-IN" sz="3200" b="1" i="1" dirty="0">
              <a:solidFill>
                <a:srgbClr val="FF0000"/>
              </a:solidFill>
              <a:latin typeface="Adobe Garamond Pro Bold" pitchFamily="18" charset="0"/>
              <a:cs typeface="Times New Roman" pitchFamily="18" charset="0"/>
            </a:endParaRPr>
          </a:p>
          <a:p>
            <a:endParaRPr lang="en-IN" sz="3200" b="1" i="1" dirty="0">
              <a:solidFill>
                <a:srgbClr val="FF0000"/>
              </a:solidFill>
              <a:latin typeface="Adobe Garamond Pro Bold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0" y="1088571"/>
            <a:ext cx="12192000" cy="326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Subscriber Identity Module (SIM)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• Smart card contains the International Mobile Subscriber Identity (IMSI) </a:t>
            </a:r>
          </a:p>
          <a:p>
            <a:pPr>
              <a:buNone/>
            </a:pPr>
            <a:r>
              <a:rPr lang="en-US" dirty="0"/>
              <a:t>• Allows user to send and receive calls and receive other subscribed services </a:t>
            </a:r>
          </a:p>
          <a:p>
            <a:pPr>
              <a:buNone/>
            </a:pPr>
            <a:r>
              <a:rPr lang="en-US" dirty="0"/>
              <a:t>• Encoded network identification details - Key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Kc</a:t>
            </a:r>
            <a:r>
              <a:rPr lang="en-US" dirty="0"/>
              <a:t> and A3,A5 and A8 algorithms</a:t>
            </a:r>
          </a:p>
          <a:p>
            <a:pPr>
              <a:buNone/>
            </a:pPr>
            <a:r>
              <a:rPr lang="en-US" dirty="0"/>
              <a:t> • Protected by a password or PIN</a:t>
            </a:r>
          </a:p>
          <a:p>
            <a:pPr>
              <a:buNone/>
            </a:pPr>
            <a:r>
              <a:rPr lang="en-US" dirty="0"/>
              <a:t> • Can be moved from phone to phone – contains key information to activate the phone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Base Station Subsystem (BSS)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Station Subsystem is composed of two parts that communicate across the standardized </a:t>
            </a:r>
            <a:r>
              <a:rPr lang="en-US" dirty="0" err="1"/>
              <a:t>Abis</a:t>
            </a:r>
            <a:r>
              <a:rPr lang="en-US" dirty="0"/>
              <a:t> interface allowing operation between components made by different suppliers</a:t>
            </a:r>
          </a:p>
          <a:p>
            <a:pPr lvl="1">
              <a:buNone/>
            </a:pPr>
            <a:r>
              <a:rPr lang="en-US" dirty="0"/>
              <a:t> 1. Base Transceiver Station (BTS)</a:t>
            </a:r>
          </a:p>
          <a:p>
            <a:pPr lvl="1">
              <a:buNone/>
            </a:pPr>
            <a:r>
              <a:rPr lang="en-US" dirty="0"/>
              <a:t> 2. Base Station Controller (BSC)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Base Station Controller (BSC)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Radio resources for BTS </a:t>
            </a:r>
          </a:p>
          <a:p>
            <a:r>
              <a:rPr lang="en-US" dirty="0"/>
              <a:t>Assigns Frequency and time slots for all MS‘s in its area </a:t>
            </a:r>
          </a:p>
          <a:p>
            <a:r>
              <a:rPr lang="en-US" dirty="0"/>
              <a:t> Handles call set up</a:t>
            </a:r>
          </a:p>
          <a:p>
            <a:r>
              <a:rPr lang="en-US" dirty="0" err="1"/>
              <a:t>Transcoding</a:t>
            </a:r>
            <a:r>
              <a:rPr lang="en-US" dirty="0"/>
              <a:t> and rate adaptation functionality </a:t>
            </a:r>
          </a:p>
          <a:p>
            <a:r>
              <a:rPr lang="en-US" dirty="0"/>
              <a:t>Handover for each MS </a:t>
            </a:r>
          </a:p>
          <a:p>
            <a:r>
              <a:rPr lang="en-US" dirty="0"/>
              <a:t> Radio Power control </a:t>
            </a:r>
          </a:p>
          <a:p>
            <a:r>
              <a:rPr lang="en-US" dirty="0"/>
              <a:t>It communicates with MSC and BTS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Network Switching Subsystem(NSS)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Mobile Switching Center (MSC)</a:t>
            </a:r>
          </a:p>
          <a:p>
            <a:r>
              <a:rPr lang="en-US" dirty="0"/>
              <a:t>Heart of the network </a:t>
            </a:r>
          </a:p>
          <a:p>
            <a:r>
              <a:rPr lang="en-US" dirty="0"/>
              <a:t>Manages communication between GSM and other networks </a:t>
            </a:r>
          </a:p>
          <a:p>
            <a:r>
              <a:rPr lang="en-US" dirty="0"/>
              <a:t>Call setup function and basic switching </a:t>
            </a:r>
          </a:p>
          <a:p>
            <a:r>
              <a:rPr lang="en-US" dirty="0"/>
              <a:t>Call routing </a:t>
            </a:r>
          </a:p>
          <a:p>
            <a:r>
              <a:rPr lang="en-US" dirty="0"/>
              <a:t>Billing information and collection </a:t>
            </a:r>
          </a:p>
          <a:p>
            <a:r>
              <a:rPr lang="en-US" dirty="0"/>
              <a:t>Mobility management - Registration - Location Updating - Inter BSS and inter MSC call handoff </a:t>
            </a:r>
          </a:p>
          <a:p>
            <a:r>
              <a:rPr lang="en-US" dirty="0"/>
              <a:t>MSC does gateway function while its customer roams to other network by using HLR/VLR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543"/>
            <a:ext cx="10515600" cy="57524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Home Location Registers (HLR) </a:t>
            </a:r>
          </a:p>
          <a:p>
            <a:r>
              <a:rPr lang="en-US" dirty="0"/>
              <a:t> permanent database about mobile subscribers in a large service area(generally one per GSM network operator) </a:t>
            </a:r>
          </a:p>
          <a:p>
            <a:r>
              <a:rPr lang="en-US" dirty="0"/>
              <a:t> database contains IMSI, MSISDN, prepaid/postpaid, roaming restrictions, supplementary services.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Visitor Location Registers (VLR) </a:t>
            </a:r>
          </a:p>
          <a:p>
            <a:r>
              <a:rPr lang="en-US" dirty="0"/>
              <a:t>Temporary database which updates whenever new MS enters its area, by HLR database - Controls those mobiles roaming in its area </a:t>
            </a:r>
          </a:p>
          <a:p>
            <a:r>
              <a:rPr lang="en-US" dirty="0"/>
              <a:t> Reduces number of queries to HLR - Database contains IMSI, TMSI, MSISDN, MSRN, Location Area, authentication key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OTHER APPLICATIONS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College Bus access control on bus fee payment</a:t>
            </a:r>
          </a:p>
          <a:p>
            <a:r>
              <a:rPr lang="en-IN" dirty="0"/>
              <a:t>Security system</a:t>
            </a:r>
            <a:endParaRPr lang="en-US" dirty="0"/>
          </a:p>
          <a:p>
            <a:r>
              <a:rPr lang="en-IN" dirty="0"/>
              <a:t>Contact less Door lock</a:t>
            </a:r>
          </a:p>
          <a:p>
            <a:r>
              <a:rPr lang="en-IN" dirty="0"/>
              <a:t>Sports inventory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A7B8-BCBA-41F9-983A-AD06BAA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9123-D19E-4046-87BB-F83DD2C2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update it to IOT based.</a:t>
            </a:r>
          </a:p>
          <a:p>
            <a:r>
              <a:rPr lang="en-IN" dirty="0"/>
              <a:t>we can use it for library books management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7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0C841-318A-4AAC-A135-059383F43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4834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8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031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9691-EBAD-4B5F-B33B-894F94DB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" y="352222"/>
            <a:ext cx="11159247" cy="117184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of current attendance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D120-2D3D-46B4-8B5C-4480FDF5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96" y="1699165"/>
            <a:ext cx="664237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Roll call in educational institutions and offices consumes considerable amount is time and resources.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Schools or colleges can overcome this inefficiency and address the problem adopting RFID based attendance.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514EF78-ABF3-450E-9EA9-229AB864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941" y="2110901"/>
            <a:ext cx="5003063" cy="37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8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ACE5-51D1-411B-A6D8-6646C7A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RFID based attendance system with SMS alert?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2C07-B103-4797-A7CB-899D2F70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5357" cy="435133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Radio Frequency Identification</a:t>
            </a:r>
          </a:p>
          <a:p>
            <a:r>
              <a:rPr lang="en-IN" dirty="0"/>
              <a:t>RFID tag serves as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unique identification </a:t>
            </a:r>
            <a:r>
              <a:rPr lang="en-IN" dirty="0"/>
              <a:t>card for every individual student.</a:t>
            </a:r>
          </a:p>
          <a:p>
            <a:r>
              <a:rPr lang="en-IN" dirty="0"/>
              <a:t>RFID makes the attendance process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simple</a:t>
            </a:r>
            <a:r>
              <a:rPr lang="en-IN" dirty="0"/>
              <a:t>.</a:t>
            </a:r>
          </a:p>
          <a:p>
            <a:r>
              <a:rPr lang="en-IN" dirty="0"/>
              <a:t>As soon as the student enter the college premises the attendance marks automatically and sends </a:t>
            </a:r>
            <a:r>
              <a:rPr lang="en-IN" dirty="0" err="1"/>
              <a:t>sms</a:t>
            </a:r>
            <a:r>
              <a:rPr lang="en-IN" dirty="0"/>
              <a:t> alerts.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Image result for rfid">
            <a:extLst>
              <a:ext uri="{FF2B5EF4-FFF2-40B4-BE49-F238E27FC236}">
                <a16:creationId xmlns:a16="http://schemas.microsoft.com/office/drawing/2014/main" id="{E8F6E378-B3EA-4F41-AE2A-0CE89226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71" y="1825625"/>
            <a:ext cx="4831607" cy="38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8AB6-8877-495F-8227-C52662AC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RFID attendance system with SMS alerts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D4FD-0E22-47D8-AF89-FB02B9E4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8257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Capability to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store maximum records </a:t>
            </a:r>
            <a:r>
              <a:rPr lang="en-IN" dirty="0"/>
              <a:t>in real time.</a:t>
            </a:r>
          </a:p>
          <a:p>
            <a:pPr algn="just"/>
            <a:r>
              <a:rPr lang="en-IN" dirty="0"/>
              <a:t>Maximum reading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en-IN" dirty="0"/>
              <a:t>.</a:t>
            </a: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Auto </a:t>
            </a:r>
            <a:r>
              <a:rPr lang="en-IN" dirty="0"/>
              <a:t>attendance</a:t>
            </a: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SMS alerts </a:t>
            </a:r>
            <a:r>
              <a:rPr lang="en-IN" dirty="0"/>
              <a:t>with timings of Enter and Exit.</a:t>
            </a:r>
          </a:p>
          <a:p>
            <a:pPr algn="just"/>
            <a:r>
              <a:rPr lang="en-IN" dirty="0"/>
              <a:t>Keeping records of late arrival and early departure.</a:t>
            </a:r>
          </a:p>
          <a:p>
            <a:pPr algn="just"/>
            <a:r>
              <a:rPr lang="en-IN" dirty="0"/>
              <a:t>It is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contact less </a:t>
            </a:r>
            <a:r>
              <a:rPr lang="en-IN" dirty="0"/>
              <a:t>process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3076" name="Picture 4" descr="Visual search query image">
            <a:extLst>
              <a:ext uri="{FF2B5EF4-FFF2-40B4-BE49-F238E27FC236}">
                <a16:creationId xmlns:a16="http://schemas.microsoft.com/office/drawing/2014/main" id="{4D473133-2483-443A-BC82-91DB3BDFC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/>
          <a:stretch/>
        </p:blipFill>
        <p:spPr bwMode="auto">
          <a:xfrm>
            <a:off x="7612061" y="1690688"/>
            <a:ext cx="4351339" cy="41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2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C609-049D-40B4-AC72-E1769373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665514"/>
            <a:ext cx="6351814" cy="5192486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Radio Frequency Identification</a:t>
            </a:r>
            <a:r>
              <a:rPr lang="en-IN" dirty="0"/>
              <a:t>(MFRC 522)</a:t>
            </a:r>
          </a:p>
          <a:p>
            <a:pPr algn="just"/>
            <a:r>
              <a:rPr lang="en-IN" dirty="0"/>
              <a:t>The reader coil generates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electromagnetic fields</a:t>
            </a:r>
            <a:r>
              <a:rPr lang="en-IN" dirty="0"/>
              <a:t>, which couples into the coil on the RFID tag.</a:t>
            </a:r>
          </a:p>
          <a:p>
            <a:pPr algn="just"/>
            <a:r>
              <a:rPr lang="en-IN" dirty="0"/>
              <a:t>The field generates a current in the transponder, which powers it, and also contains the transmitted data.</a:t>
            </a: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Tag extracts the power </a:t>
            </a:r>
            <a:r>
              <a:rPr lang="en-IN" dirty="0"/>
              <a:t>and transmits the message.</a:t>
            </a:r>
          </a:p>
        </p:txBody>
      </p:sp>
      <p:pic>
        <p:nvPicPr>
          <p:cNvPr id="4" name="Picture 2" descr="Image result for rfid working principle">
            <a:extLst>
              <a:ext uri="{FF2B5EF4-FFF2-40B4-BE49-F238E27FC236}">
                <a16:creationId xmlns:a16="http://schemas.microsoft.com/office/drawing/2014/main" id="{507D3C90-4054-4589-9BDC-D14349979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0" y="1306286"/>
            <a:ext cx="4365173" cy="38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E9FB5A-24A4-4430-A7E4-971D1F89E086}"/>
              </a:ext>
            </a:extLst>
          </p:cNvPr>
          <p:cNvSpPr txBox="1">
            <a:spLocks/>
          </p:cNvSpPr>
          <p:nvPr/>
        </p:nvSpPr>
        <p:spPr>
          <a:xfrm>
            <a:off x="359229" y="93850"/>
            <a:ext cx="10983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principle</a:t>
            </a:r>
          </a:p>
        </p:txBody>
      </p:sp>
    </p:spTree>
    <p:extLst>
      <p:ext uri="{BB962C8B-B14F-4D97-AF65-F5344CB8AC3E}">
        <p14:creationId xmlns:p14="http://schemas.microsoft.com/office/powerpoint/2010/main" val="391531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advantages and limitations">
            <a:extLst>
              <a:ext uri="{FF2B5EF4-FFF2-40B4-BE49-F238E27FC236}">
                <a16:creationId xmlns:a16="http://schemas.microsoft.com/office/drawing/2014/main" id="{CD0C4584-7826-4ECE-AF86-6EDE04C49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47" y="1119261"/>
            <a:ext cx="5231615" cy="26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FD8B3-2B3D-4161-BEA2-45950884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using RFID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E3B8-C5B5-4FA8-A75E-18AB84B8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564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Hard copy paper work can be reduced.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Data can be stored for lifetime period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No Human power included.</a:t>
            </a:r>
          </a:p>
          <a:p>
            <a:pPr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2C58-BCD8-485A-AC13-5113003FC2EB}"/>
              </a:ext>
            </a:extLst>
          </p:cNvPr>
          <p:cNvSpPr txBox="1">
            <a:spLocks/>
          </p:cNvSpPr>
          <p:nvPr/>
        </p:nvSpPr>
        <p:spPr>
          <a:xfrm>
            <a:off x="838200" y="3277053"/>
            <a:ext cx="106516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E78EF6-1742-4F57-B835-8CE2772F6FC6}"/>
              </a:ext>
            </a:extLst>
          </p:cNvPr>
          <p:cNvSpPr txBox="1">
            <a:spLocks/>
          </p:cNvSpPr>
          <p:nvPr/>
        </p:nvSpPr>
        <p:spPr>
          <a:xfrm>
            <a:off x="1028700" y="42567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ym typeface="Wingdings" panose="05000000000000000000" pitchFamily="2" charset="2"/>
              </a:rPr>
              <a:t>One person can give another person attendance using others tags</a:t>
            </a:r>
          </a:p>
        </p:txBody>
      </p:sp>
    </p:spTree>
    <p:extLst>
      <p:ext uri="{BB962C8B-B14F-4D97-AF65-F5344CB8AC3E}">
        <p14:creationId xmlns:p14="http://schemas.microsoft.com/office/powerpoint/2010/main" val="345512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3A1F-5986-4C4C-A800-F99E5B3D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 advantages over BAR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C265-B5FF-42B9-B7B2-4E216560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No manually </a:t>
            </a:r>
            <a:r>
              <a:rPr lang="en-IN" dirty="0"/>
              <a:t>pass item over scanner</a:t>
            </a:r>
          </a:p>
          <a:p>
            <a:r>
              <a:rPr lang="en-IN" dirty="0"/>
              <a:t>More </a:t>
            </a:r>
            <a:r>
              <a:rPr lang="en-IN" dirty="0">
                <a:solidFill>
                  <a:srgbClr val="FF0000"/>
                </a:solidFill>
              </a:rPr>
              <a:t>accurate</a:t>
            </a:r>
          </a:p>
          <a:p>
            <a:r>
              <a:rPr lang="en-IN" dirty="0">
                <a:solidFill>
                  <a:srgbClr val="FF0000"/>
                </a:solidFill>
              </a:rPr>
              <a:t>Time saving </a:t>
            </a:r>
            <a:r>
              <a:rPr lang="en-IN" dirty="0"/>
              <a:t>process</a:t>
            </a:r>
          </a:p>
          <a:p>
            <a:r>
              <a:rPr lang="en-IN" dirty="0"/>
              <a:t>No </a:t>
            </a:r>
            <a:r>
              <a:rPr lang="en-IN" dirty="0">
                <a:solidFill>
                  <a:srgbClr val="FF0000"/>
                </a:solidFill>
              </a:rPr>
              <a:t>human effort</a:t>
            </a:r>
          </a:p>
          <a:p>
            <a:r>
              <a:rPr lang="en-IN" dirty="0">
                <a:solidFill>
                  <a:srgbClr val="FF0000"/>
                </a:solidFill>
              </a:rPr>
              <a:t>No heavy software </a:t>
            </a:r>
            <a:r>
              <a:rPr lang="en-IN" dirty="0"/>
              <a:t>required</a:t>
            </a:r>
          </a:p>
          <a:p>
            <a:r>
              <a:rPr lang="en-IN" dirty="0">
                <a:solidFill>
                  <a:srgbClr val="FF0000"/>
                </a:solidFill>
              </a:rPr>
              <a:t>Less power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consumption</a:t>
            </a:r>
          </a:p>
          <a:p>
            <a:r>
              <a:rPr lang="en-IN" dirty="0"/>
              <a:t>RFID remains for </a:t>
            </a:r>
            <a:r>
              <a:rPr lang="en-IN" dirty="0">
                <a:solidFill>
                  <a:srgbClr val="FF0000"/>
                </a:solidFill>
              </a:rPr>
              <a:t>lifetime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295D3-C8C2-497E-A990-0457ACBC7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66" y="1690688"/>
            <a:ext cx="4636634" cy="38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CD5-DF66-4A9F-AA63-CC950128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F816-C395-40DB-AFB9-AEBEEB62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MFRC – 522 RFID RF IC card sensor module</a:t>
            </a:r>
          </a:p>
          <a:p>
            <a:r>
              <a:rPr lang="en-IN" dirty="0"/>
              <a:t>RFID tags</a:t>
            </a:r>
          </a:p>
          <a:p>
            <a:r>
              <a:rPr lang="en-IN" dirty="0"/>
              <a:t>Atmega328p</a:t>
            </a:r>
          </a:p>
          <a:p>
            <a:r>
              <a:rPr lang="en-IN" dirty="0"/>
              <a:t>RPS[Regulated power supply]</a:t>
            </a:r>
          </a:p>
          <a:p>
            <a:r>
              <a:rPr lang="en-IN" dirty="0"/>
              <a:t>Type B Connector Cable</a:t>
            </a:r>
          </a:p>
          <a:p>
            <a:r>
              <a:rPr lang="en-IN" dirty="0"/>
              <a:t>Personal computer</a:t>
            </a:r>
          </a:p>
          <a:p>
            <a:r>
              <a:rPr lang="en-IN" dirty="0" err="1"/>
              <a:t>Gsm</a:t>
            </a:r>
            <a:r>
              <a:rPr lang="en-IN" dirty="0"/>
              <a:t> </a:t>
            </a:r>
            <a:r>
              <a:rPr lang="en-IN" dirty="0" err="1"/>
              <a:t>sim</a:t>
            </a:r>
            <a:r>
              <a:rPr lang="en-IN" dirty="0"/>
              <a:t> 900A</a:t>
            </a:r>
          </a:p>
          <a:p>
            <a:r>
              <a:rPr lang="en-IN" dirty="0"/>
              <a:t>ESP82366 ( optional for IOT )</a:t>
            </a:r>
          </a:p>
        </p:txBody>
      </p:sp>
      <p:pic>
        <p:nvPicPr>
          <p:cNvPr id="4" name="Picture 4" descr="Visual search query image">
            <a:extLst>
              <a:ext uri="{FF2B5EF4-FFF2-40B4-BE49-F238E27FC236}">
                <a16:creationId xmlns:a16="http://schemas.microsoft.com/office/drawing/2014/main" id="{4D473133-2483-443A-BC82-91DB3BDFC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/>
          <a:stretch/>
        </p:blipFill>
        <p:spPr bwMode="auto">
          <a:xfrm>
            <a:off x="7827872" y="1567542"/>
            <a:ext cx="4135528" cy="389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8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GSM 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(</a:t>
            </a:r>
            <a:r>
              <a:rPr lang="en-US" sz="2800" dirty="0"/>
              <a:t>GLOBAL SYSTEM FOR MOBILE COMMUNICATION)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Global System for Mobile (GSM) is a second generation cellular standard developed to cater voice services and data delivery using digital modulation</a:t>
            </a:r>
          </a:p>
          <a:p>
            <a:r>
              <a:rPr lang="en-US" dirty="0"/>
              <a:t>Developed by </a:t>
            </a:r>
            <a:r>
              <a:rPr lang="en-US"/>
              <a:t>Group Special </a:t>
            </a:r>
            <a:r>
              <a:rPr lang="en-US" dirty="0"/>
              <a:t>Mobile (founded 1982) which was an initiative of CEPT ( Conference of European Post and Telecom ) </a:t>
            </a:r>
          </a:p>
          <a:p>
            <a:r>
              <a:rPr lang="en-US" dirty="0"/>
              <a:t>GSM have 124 duplex channels, each 200Khz wide, are used for FDMA.</a:t>
            </a:r>
          </a:p>
          <a:p>
            <a:r>
              <a:rPr lang="en-US" dirty="0"/>
              <a:t>GSM 900 Mobile to BTS (uplink): 890-915 </a:t>
            </a:r>
            <a:r>
              <a:rPr lang="en-US" dirty="0" err="1"/>
              <a:t>Mhz</a:t>
            </a:r>
            <a:r>
              <a:rPr lang="en-US" dirty="0"/>
              <a:t> BTS to Mobile(downlink):935-960 </a:t>
            </a:r>
            <a:r>
              <a:rPr lang="en-US" dirty="0" err="1"/>
              <a:t>Mhz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831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Garamond Pro Bold</vt:lpstr>
      <vt:lpstr>Agency FB</vt:lpstr>
      <vt:lpstr>Arial</vt:lpstr>
      <vt:lpstr>Calibri</vt:lpstr>
      <vt:lpstr>Trebuchet MS</vt:lpstr>
      <vt:lpstr>Wingdings</vt:lpstr>
      <vt:lpstr>Office Theme</vt:lpstr>
      <vt:lpstr>Under the guidance of  Mr. B. Srikanth Assistant Professor, Dept. of ECE </vt:lpstr>
      <vt:lpstr>Problems of current attendance system</vt:lpstr>
      <vt:lpstr>What is RFID based attendance system with SMS alert?</vt:lpstr>
      <vt:lpstr>Features of RFID attendance system with SMS alerts : </vt:lpstr>
      <vt:lpstr>PowerPoint Presentation</vt:lpstr>
      <vt:lpstr>Advantages of using RFID :</vt:lpstr>
      <vt:lpstr>RFID advantages over BAR Codes</vt:lpstr>
      <vt:lpstr>Components used:</vt:lpstr>
      <vt:lpstr>GSM  (GLOBAL SYSTEM FOR MOBILE COMMUNICATION)</vt:lpstr>
      <vt:lpstr>Subscriber Identity Module (SIM)</vt:lpstr>
      <vt:lpstr>Base Station Subsystem (BSS)</vt:lpstr>
      <vt:lpstr>Base Station Controller (BSC)</vt:lpstr>
      <vt:lpstr>Network Switching Subsystem(NSS)</vt:lpstr>
      <vt:lpstr>PowerPoint Presentation</vt:lpstr>
      <vt:lpstr>OTHER APPLICATIONS</vt:lpstr>
      <vt:lpstr>Future scopes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Harshath Kumar ECE – D Roll number : 21885A0419 Dept. of Electronics and Communication</dc:title>
  <dc:creator>Harsha Bayyaram</dc:creator>
  <cp:lastModifiedBy>Harsha Bayyaram</cp:lastModifiedBy>
  <cp:revision>28</cp:revision>
  <dcterms:created xsi:type="dcterms:W3CDTF">2021-11-11T14:31:36Z</dcterms:created>
  <dcterms:modified xsi:type="dcterms:W3CDTF">2022-02-28T04:09:08Z</dcterms:modified>
</cp:coreProperties>
</file>