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937325-37C1-4824-9932-37C5DD326DB8}">
          <p14:sldIdLst>
            <p14:sldId id="256"/>
            <p14:sldId id="257"/>
            <p14:sldId id="258"/>
            <p14:sldId id="259"/>
            <p14:sldId id="260"/>
            <p14:sldId id="266"/>
          </p14:sldIdLst>
        </p14:section>
        <p14:section name="Untitled Section" id="{C9C36E88-7D77-48E2-AE07-ADD699A5428C}">
          <p14:sldIdLst>
            <p14:sldId id="261"/>
            <p14:sldId id="265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4D569-0A97-44CC-A4F5-AF0492F1A066}" v="84" dt="2025-08-03T17:37:26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6300-3816-D236-9EB9-C0F66524A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IOT SMART OFFICE SIMULATION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EDEA4-1DFD-DD28-963C-8F20730AD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720" y="3722736"/>
            <a:ext cx="6815669" cy="1320802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Algerian" panose="04020705040A02060702" pitchFamily="82" charset="0"/>
              </a:rPr>
              <a:t>PRESENTED BY</a:t>
            </a:r>
          </a:p>
          <a:p>
            <a:r>
              <a:rPr lang="en-US" sz="1800" b="1" dirty="0" err="1">
                <a:latin typeface="Algerian" panose="04020705040A02060702" pitchFamily="82" charset="0"/>
              </a:rPr>
              <a:t>Adusuru</a:t>
            </a:r>
            <a:r>
              <a:rPr lang="en-US" sz="1800" b="1" dirty="0">
                <a:latin typeface="Algerian" panose="04020705040A02060702" pitchFamily="82" charset="0"/>
              </a:rPr>
              <a:t> Harsha Vardhan[192524212]</a:t>
            </a:r>
          </a:p>
          <a:p>
            <a:r>
              <a:rPr lang="en-IN" sz="1800" b="1" dirty="0">
                <a:latin typeface="Algerian" panose="04020705040A02060702" pitchFamily="82" charset="0"/>
              </a:rPr>
              <a:t>Dhanshika[192511139]</a:t>
            </a:r>
          </a:p>
          <a:p>
            <a:r>
              <a:rPr lang="en-IN" sz="1800" b="1" dirty="0">
                <a:latin typeface="Algerian" panose="04020705040A02060702" pitchFamily="82" charset="0"/>
              </a:rPr>
              <a:t>Arshiya[192511137]</a:t>
            </a:r>
          </a:p>
        </p:txBody>
      </p:sp>
    </p:spTree>
    <p:extLst>
      <p:ext uri="{BB962C8B-B14F-4D97-AF65-F5344CB8AC3E}">
        <p14:creationId xmlns:p14="http://schemas.microsoft.com/office/powerpoint/2010/main" val="400615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046F5-9EEC-B57E-CD67-F461DF89C97A}"/>
              </a:ext>
            </a:extLst>
          </p:cNvPr>
          <p:cNvSpPr txBox="1"/>
          <p:nvPr/>
        </p:nvSpPr>
        <p:spPr>
          <a:xfrm>
            <a:off x="1797627" y="859065"/>
            <a:ext cx="89050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Conclusion / Outcome of IoT Smart Office Simulation</a:t>
            </a:r>
          </a:p>
          <a:p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en-US" sz="2000" dirty="0"/>
              <a:t>	</a:t>
            </a:r>
            <a:r>
              <a:rPr lang="en-US" sz="2000" b="1" dirty="0"/>
              <a:t>•</a:t>
            </a:r>
            <a:r>
              <a:rPr lang="en-US" sz="2000" b="1" dirty="0">
                <a:latin typeface="Algerian" panose="04020705040A02060702" pitchFamily="82" charset="0"/>
              </a:rPr>
              <a:t>	Successfully automates and controls office devices (like lights, fans, doors) using IoT.</a:t>
            </a: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r>
              <a:rPr lang="en-US" sz="2000" b="1" dirty="0">
                <a:latin typeface="Algerian" panose="04020705040A02060702" pitchFamily="82" charset="0"/>
              </a:rPr>
              <a:t>	•	Demonstrates energy saving, security, and smart environment management.</a:t>
            </a: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r>
              <a:rPr lang="en-US" sz="2000" b="1" dirty="0">
                <a:latin typeface="Algerian" panose="04020705040A02060702" pitchFamily="82" charset="0"/>
              </a:rPr>
              <a:t>	•	Shows how sensors (LDR, motion, temperature) and controllers (Arduino,     ESP8266) work together.</a:t>
            </a: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r>
              <a:rPr lang="en-US" sz="2000" b="1" dirty="0">
                <a:latin typeface="Algerian" panose="04020705040A02060702" pitchFamily="82" charset="0"/>
              </a:rPr>
              <a:t>	•	Provides a real-time simulation of a smart office using tools like Cisco Packet Tracer, Proteus, or Blynk app.</a:t>
            </a: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r>
              <a:rPr lang="en-US" sz="2000" b="1" dirty="0">
                <a:latin typeface="Algerian" panose="04020705040A02060702" pitchFamily="82" charset="0"/>
              </a:rPr>
              <a:t>	•	Helps understand how IoT improves efficiency, safety, and convenience in modern workplaces.   </a:t>
            </a:r>
            <a:endParaRPr lang="en-IN" sz="2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9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7F71-391E-68CC-E22F-2F535B1A43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2475548"/>
            <a:ext cx="9601200" cy="1303337"/>
          </a:xfrm>
        </p:spPr>
        <p:txBody>
          <a:bodyPr/>
          <a:lstStyle/>
          <a:p>
            <a:r>
              <a:rPr lang="en-US" b="1" dirty="0"/>
              <a:t>Thank you!!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6907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EF8C-A1D9-4581-5DD7-B0F6679717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90274" y="974725"/>
            <a:ext cx="11541125" cy="2538413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700" b="1" dirty="0">
                <a:latin typeface="Algerian" panose="04020705040A02060702" pitchFamily="82" charset="0"/>
              </a:rPr>
              <a:t>IOT</a:t>
            </a:r>
            <a:r>
              <a:rPr lang="en-US" sz="2700" b="1" dirty="0">
                <a:solidFill>
                  <a:srgbClr val="FF0000"/>
                </a:solidFill>
                <a:latin typeface="Algerian" panose="04020705040A02060702" pitchFamily="82" charset="0"/>
              </a:rPr>
              <a:t>    </a:t>
            </a:r>
            <a:r>
              <a:rPr lang="en-US" sz="2700" b="1" dirty="0">
                <a:latin typeface="Algerian" panose="04020705040A02060702" pitchFamily="82" charset="0"/>
              </a:rPr>
              <a:t> INTERNET OF THINGS</a:t>
            </a:r>
            <a:br>
              <a:rPr lang="en-US" sz="3600" b="1" dirty="0">
                <a:latin typeface="Algerian" panose="04020705040A02060702" pitchFamily="82" charset="0"/>
              </a:rPr>
            </a:br>
            <a:br>
              <a:rPr lang="en-US" sz="3600" b="1" dirty="0">
                <a:latin typeface="Algerian" panose="04020705040A02060702" pitchFamily="82" charset="0"/>
              </a:rPr>
            </a:br>
            <a:br>
              <a:rPr lang="en-US" sz="3600" b="1" dirty="0">
                <a:latin typeface="Algerian" panose="04020705040A02060702" pitchFamily="82" charset="0"/>
              </a:rPr>
            </a:br>
            <a:br>
              <a:rPr lang="en-US" sz="3600" b="1" dirty="0">
                <a:latin typeface="Algerian" panose="04020705040A02060702" pitchFamily="82" charset="0"/>
              </a:rPr>
            </a:br>
            <a:br>
              <a:rPr lang="en-US" sz="2400" b="1" dirty="0">
                <a:solidFill>
                  <a:schemeClr val="tx1"/>
                </a:solidFill>
                <a:latin typeface="Harlow Solid Italic" panose="04030604020F02020D02" pitchFamily="82" charset="0"/>
              </a:rPr>
            </a:br>
            <a:br>
              <a:rPr lang="en-US" sz="2400" b="1" dirty="0">
                <a:solidFill>
                  <a:schemeClr val="tx1"/>
                </a:solidFill>
                <a:latin typeface="Bernard MT Condensed" panose="02050806060905020404" pitchFamily="18" charset="0"/>
              </a:rPr>
            </a:br>
            <a:endParaRPr lang="en-IN" sz="2400" b="1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F637AB5-B3A5-3EA3-7E67-C25C726F347A}"/>
              </a:ext>
            </a:extLst>
          </p:cNvPr>
          <p:cNvSpPr/>
          <p:nvPr/>
        </p:nvSpPr>
        <p:spPr>
          <a:xfrm>
            <a:off x="4376122" y="974725"/>
            <a:ext cx="313866" cy="119435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 descr="A diagram of a diagram of a cloud computing process&#10;&#10;AI-generated content may be incorrect.">
            <a:extLst>
              <a:ext uri="{FF2B5EF4-FFF2-40B4-BE49-F238E27FC236}">
                <a16:creationId xmlns:a16="http://schemas.microsoft.com/office/drawing/2014/main" id="{7CD4B542-A2C2-B892-300F-46B1583E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64" r="604" b="15420"/>
          <a:stretch>
            <a:fillRect/>
          </a:stretch>
        </p:blipFill>
        <p:spPr>
          <a:xfrm>
            <a:off x="941149" y="2156053"/>
            <a:ext cx="10309702" cy="4013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6AE127-A7CA-2B4C-5050-16A3F662DFC5}"/>
              </a:ext>
            </a:extLst>
          </p:cNvPr>
          <p:cNvSpPr txBox="1"/>
          <p:nvPr/>
        </p:nvSpPr>
        <p:spPr>
          <a:xfrm>
            <a:off x="1848465" y="1365333"/>
            <a:ext cx="92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lgerian" panose="04020705040A02060702" pitchFamily="82" charset="0"/>
              </a:rPr>
              <a:t>IOT means Physical devices which is connected to the internet</a:t>
            </a:r>
            <a:endParaRPr lang="en-IN" sz="2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79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0E535F-6B5E-5B52-7B3C-B23EA4F520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00162" y="0"/>
            <a:ext cx="9591675" cy="5994401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latin typeface="Algerian" panose="04020705040A02060702" pitchFamily="82" charset="0"/>
              </a:rPr>
            </a:br>
            <a:br>
              <a:rPr lang="en-US" sz="1800" dirty="0">
                <a:latin typeface="Algerian" panose="04020705040A02060702" pitchFamily="82" charset="0"/>
              </a:rPr>
            </a:br>
            <a:r>
              <a:rPr lang="en-US" sz="1800" dirty="0">
                <a:latin typeface="Algerian" panose="04020705040A02060702" pitchFamily="82" charset="0"/>
              </a:rPr>
              <a:t>                  </a:t>
            </a:r>
            <a:r>
              <a:rPr lang="en-US" sz="2000" b="1" dirty="0">
                <a:solidFill>
                  <a:srgbClr val="FF0000"/>
                </a:solidFill>
                <a:latin typeface="Algerian" panose="04020705040A02060702" pitchFamily="82" charset="0"/>
              </a:rPr>
              <a:t>Here are the key points of IoT Smart Office Simulation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:</a:t>
            </a:r>
            <a:b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1800" dirty="0">
                <a:latin typeface="Algerian" panose="04020705040A02060702" pitchFamily="82" charset="0"/>
              </a:rPr>
            </a:br>
            <a:r>
              <a:rPr lang="en-US" sz="1800" dirty="0">
                <a:latin typeface="Algerian" panose="04020705040A02060702" pitchFamily="82" charset="0"/>
              </a:rPr>
              <a:t>	•	🌐 </a:t>
            </a:r>
            <a:r>
              <a:rPr lang="en-US" sz="1800" b="1" dirty="0">
                <a:latin typeface="Algerian" panose="04020705040A02060702" pitchFamily="82" charset="0"/>
              </a:rPr>
              <a:t>Connects smart devices using internet.</a:t>
            </a:r>
            <a:br>
              <a:rPr lang="en-US" sz="1800" b="1" dirty="0">
                <a:latin typeface="Algerian" panose="04020705040A02060702" pitchFamily="82" charset="0"/>
              </a:rPr>
            </a:br>
            <a:br>
              <a:rPr lang="en-US" sz="1800" b="1" dirty="0">
                <a:latin typeface="Algerian" panose="04020705040A02060702" pitchFamily="82" charset="0"/>
              </a:rPr>
            </a:br>
            <a:r>
              <a:rPr lang="en-US" sz="1800" b="1" dirty="0">
                <a:latin typeface="Algerian" panose="04020705040A02060702" pitchFamily="82" charset="0"/>
              </a:rPr>
              <a:t>	•	🧠 Automates office tasks (lighting, AC, access).</a:t>
            </a:r>
            <a:br>
              <a:rPr lang="en-US" sz="1800" b="1" dirty="0">
                <a:latin typeface="Algerian" panose="04020705040A02060702" pitchFamily="82" charset="0"/>
              </a:rPr>
            </a:br>
            <a:br>
              <a:rPr lang="en-US" sz="1800" b="1" dirty="0">
                <a:latin typeface="Algerian" panose="04020705040A02060702" pitchFamily="82" charset="0"/>
              </a:rPr>
            </a:br>
            <a:r>
              <a:rPr lang="en-US" sz="1800" b="1" dirty="0">
                <a:latin typeface="Algerian" panose="04020705040A02060702" pitchFamily="82" charset="0"/>
              </a:rPr>
              <a:t>	•	🖥️ Uses simulation tools (like Cisco Packet Tracer).</a:t>
            </a:r>
            <a:br>
              <a:rPr lang="en-US" sz="1800" b="1" dirty="0">
                <a:latin typeface="Algerian" panose="04020705040A02060702" pitchFamily="82" charset="0"/>
              </a:rPr>
            </a:br>
            <a:br>
              <a:rPr lang="en-US" sz="1800" b="1" dirty="0">
                <a:latin typeface="Algerian" panose="04020705040A02060702" pitchFamily="82" charset="0"/>
              </a:rPr>
            </a:br>
            <a:r>
              <a:rPr lang="en-US" sz="1800" b="1" dirty="0">
                <a:latin typeface="Algerian" panose="04020705040A02060702" pitchFamily="82" charset="0"/>
              </a:rPr>
              <a:t>	•	📊 Improves energy efficiency and productivity.</a:t>
            </a:r>
            <a:br>
              <a:rPr lang="en-US" sz="1800" b="1" dirty="0">
                <a:latin typeface="Algerian" panose="04020705040A02060702" pitchFamily="82" charset="0"/>
              </a:rPr>
            </a:br>
            <a:br>
              <a:rPr lang="en-US" sz="1800" b="1" dirty="0">
                <a:latin typeface="Algerian" panose="04020705040A02060702" pitchFamily="82" charset="0"/>
              </a:rPr>
            </a:br>
            <a:r>
              <a:rPr lang="en-US" sz="1800" b="1" dirty="0">
                <a:latin typeface="Algerian" panose="04020705040A02060702" pitchFamily="82" charset="0"/>
              </a:rPr>
              <a:t>	•	🔒 Includes smart security (e.g., ID card, sensors).</a:t>
            </a:r>
            <a:br>
              <a:rPr lang="en-US" sz="1800" b="1" dirty="0">
                <a:latin typeface="Algerian" panose="04020705040A02060702" pitchFamily="82" charset="0"/>
              </a:rPr>
            </a:br>
            <a:br>
              <a:rPr lang="en-US" sz="1800" b="1" dirty="0">
                <a:latin typeface="Algerian" panose="04020705040A02060702" pitchFamily="82" charset="0"/>
              </a:rPr>
            </a:br>
            <a:r>
              <a:rPr lang="en-US" sz="1800" b="1" dirty="0">
                <a:latin typeface="Algerian" panose="04020705040A02060702" pitchFamily="82" charset="0"/>
              </a:rPr>
              <a:t>	•	📡 Allows remote monitoring and control.</a:t>
            </a:r>
            <a:br>
              <a:rPr lang="en-US" sz="1800" b="1" dirty="0">
                <a:latin typeface="Algerian" panose="04020705040A02060702" pitchFamily="82" charset="0"/>
              </a:rPr>
            </a:br>
            <a:br>
              <a:rPr lang="en-US" sz="1800" b="1" dirty="0">
                <a:latin typeface="Algerian" panose="04020705040A02060702" pitchFamily="82" charset="0"/>
              </a:rPr>
            </a:br>
            <a:r>
              <a:rPr lang="en-US" sz="1800" b="1" dirty="0">
                <a:latin typeface="Algerian" panose="04020705040A02060702" pitchFamily="82" charset="0"/>
              </a:rPr>
              <a:t>	•	🛠️ Tests system performance before real setup.  </a:t>
            </a:r>
            <a:endParaRPr lang="en-IN" sz="1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7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28423D-2400-C117-9FE4-0F13A0727616}"/>
              </a:ext>
            </a:extLst>
          </p:cNvPr>
          <p:cNvSpPr txBox="1"/>
          <p:nvPr/>
        </p:nvSpPr>
        <p:spPr>
          <a:xfrm flipH="1">
            <a:off x="806243" y="1153357"/>
            <a:ext cx="8849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      </a:t>
            </a:r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ACCESS CONTROL AND SECURITY MODULE</a:t>
            </a:r>
          </a:p>
          <a:p>
            <a:r>
              <a:rPr lang="en-US" sz="20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46B00-8C75-C2DD-BCBF-E32CAD0699B5}"/>
              </a:ext>
            </a:extLst>
          </p:cNvPr>
          <p:cNvSpPr txBox="1"/>
          <p:nvPr/>
        </p:nvSpPr>
        <p:spPr>
          <a:xfrm flipH="1">
            <a:off x="2696444" y="1922798"/>
            <a:ext cx="6785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lgerian" panose="04020705040A02060702" pitchFamily="82" charset="0"/>
              </a:rPr>
              <a:t>It will allows only </a:t>
            </a:r>
            <a:r>
              <a:rPr lang="en-US" sz="2000" b="1" dirty="0" err="1">
                <a:latin typeface="Algerian" panose="04020705040A02060702" pitchFamily="82" charset="0"/>
              </a:rPr>
              <a:t>authourized</a:t>
            </a:r>
            <a:r>
              <a:rPr lang="en-US" sz="2000" b="1" dirty="0">
                <a:latin typeface="Algerian" panose="04020705040A02060702" pitchFamily="82" charset="0"/>
              </a:rPr>
              <a:t> people access</a:t>
            </a:r>
            <a:endParaRPr lang="en-IN" sz="2000" b="1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1BEB3-7322-0FF9-FD8E-9BCE8DAF23FA}"/>
              </a:ext>
            </a:extLst>
          </p:cNvPr>
          <p:cNvSpPr txBox="1"/>
          <p:nvPr/>
        </p:nvSpPr>
        <p:spPr>
          <a:xfrm>
            <a:off x="1582681" y="2819354"/>
            <a:ext cx="884934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3175" cmpd="sng">
                  <a:noFill/>
                </a:ln>
                <a:solidFill>
                  <a:srgbClr val="FF0000"/>
                </a:solidFill>
                <a:latin typeface="Algerian" panose="04020705040A02060702" pitchFamily="82" charset="0"/>
                <a:ea typeface="+mj-ea"/>
                <a:cs typeface="+mj-cs"/>
              </a:rPr>
              <a:t>1</a:t>
            </a:r>
            <a:r>
              <a:rPr lang="en-US" sz="2000" b="1" dirty="0">
                <a:ln w="3175" cmpd="sng">
                  <a:noFill/>
                </a:ln>
                <a:solidFill>
                  <a:srgbClr val="FF0000"/>
                </a:solidFill>
                <a:latin typeface="Algerian" panose="04020705040A02060702" pitchFamily="82" charset="0"/>
                <a:ea typeface="+mj-ea"/>
                <a:cs typeface="+mj-cs"/>
              </a:rPr>
              <a:t>.Physical Access Control </a:t>
            </a:r>
            <a:r>
              <a:rPr lang="en-US" sz="20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– Like smart locks, ID card access, fingerprint readers.</a:t>
            </a:r>
          </a:p>
          <a:p>
            <a:endParaRPr lang="en-US" b="1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  <a:ea typeface="+mj-ea"/>
              <a:cs typeface="+mj-cs"/>
            </a:endParaRPr>
          </a:p>
          <a:p>
            <a:endParaRPr lang="en-US" b="1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  <a:ea typeface="+mj-ea"/>
              <a:cs typeface="+mj-cs"/>
            </a:endParaRPr>
          </a:p>
          <a:p>
            <a:r>
              <a:rPr lang="en-US" b="1" dirty="0">
                <a:ln w="3175" cmpd="sng">
                  <a:noFill/>
                </a:ln>
                <a:solidFill>
                  <a:srgbClr val="FF0000"/>
                </a:solidFill>
                <a:latin typeface="Algerian" panose="04020705040A02060702" pitchFamily="82" charset="0"/>
                <a:ea typeface="+mj-ea"/>
                <a:cs typeface="+mj-cs"/>
              </a:rPr>
              <a:t>2</a:t>
            </a:r>
            <a:r>
              <a:rPr lang="en-US" sz="2000" b="1" dirty="0">
                <a:ln w="3175" cmpd="sng">
                  <a:noFill/>
                </a:ln>
                <a:solidFill>
                  <a:srgbClr val="FF0000"/>
                </a:solidFill>
                <a:latin typeface="Algerian" panose="04020705040A02060702" pitchFamily="82" charset="0"/>
                <a:ea typeface="+mj-ea"/>
                <a:cs typeface="+mj-cs"/>
              </a:rPr>
              <a:t>. Logical Access Control </a:t>
            </a:r>
            <a:r>
              <a:rPr lang="en-US" sz="20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– Like usernames, passwords, or admin vs. guest roles in software.</a:t>
            </a:r>
            <a:endParaRPr lang="en-IN" sz="2000" b="1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4E62FD-6BD5-D7EE-158D-128BE746741E}"/>
              </a:ext>
            </a:extLst>
          </p:cNvPr>
          <p:cNvSpPr txBox="1"/>
          <p:nvPr/>
        </p:nvSpPr>
        <p:spPr>
          <a:xfrm>
            <a:off x="4336025" y="561704"/>
            <a:ext cx="609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lgerian" panose="04020705040A02060702" pitchFamily="82" charset="0"/>
              </a:rPr>
              <a:t>Module </a:t>
            </a:r>
            <a:r>
              <a:rPr lang="en-US" sz="2400" b="1" dirty="0" err="1">
                <a:solidFill>
                  <a:srgbClr val="00B050"/>
                </a:solidFill>
                <a:latin typeface="Algerian" panose="04020705040A02060702" pitchFamily="82" charset="0"/>
              </a:rPr>
              <a:t>titleS</a:t>
            </a:r>
            <a:endParaRPr lang="en-IN" sz="2400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8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309955-A310-5E92-1350-59D320619E7E}"/>
              </a:ext>
            </a:extLst>
          </p:cNvPr>
          <p:cNvSpPr txBox="1"/>
          <p:nvPr/>
        </p:nvSpPr>
        <p:spPr>
          <a:xfrm>
            <a:off x="2265218" y="1170067"/>
            <a:ext cx="7535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sz="2000" b="1" dirty="0">
                <a:latin typeface="Algerian" panose="04020705040A02060702" pitchFamily="82" charset="0"/>
              </a:rPr>
              <a:t>It control lights automatically based on presence, time, or daylight</a:t>
            </a:r>
            <a:r>
              <a:rPr lang="en-US" b="1" dirty="0">
                <a:latin typeface="Arial Rounded MT Bold" panose="020F0704030504030204" pitchFamily="34" charset="0"/>
              </a:rPr>
              <a:t>.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06856-FE50-28B1-52BE-AEB90F7AE910}"/>
              </a:ext>
            </a:extLst>
          </p:cNvPr>
          <p:cNvSpPr txBox="1"/>
          <p:nvPr/>
        </p:nvSpPr>
        <p:spPr>
          <a:xfrm>
            <a:off x="1259918" y="2271613"/>
            <a:ext cx="967216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Introduction: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000" b="1" dirty="0">
                <a:latin typeface="Algerian" panose="04020705040A02060702" pitchFamily="82" charset="0"/>
              </a:rPr>
              <a:t>•	IoT-based system to automate lighting based on motion, ambient light, or time</a:t>
            </a: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r>
              <a:rPr lang="en-US" sz="2000" b="1" dirty="0">
                <a:latin typeface="Algerian" panose="04020705040A02060702" pitchFamily="82" charset="0"/>
              </a:rPr>
              <a:t>.	•	Ensures energy efficiency, convenience, and smart control via mobile or sensors.</a:t>
            </a: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r>
              <a:rPr lang="en-US" sz="2000" b="1" dirty="0">
                <a:latin typeface="Algerian" panose="04020705040A02060702" pitchFamily="82" charset="0"/>
              </a:rPr>
              <a:t>	•	Ideal for homes, offices, classrooms, etc.</a:t>
            </a:r>
            <a:endParaRPr lang="en-IN" sz="2000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CD297-494F-75B0-6A13-A67758C9C24E}"/>
              </a:ext>
            </a:extLst>
          </p:cNvPr>
          <p:cNvSpPr txBox="1"/>
          <p:nvPr/>
        </p:nvSpPr>
        <p:spPr>
          <a:xfrm>
            <a:off x="2884440" y="551750"/>
            <a:ext cx="633229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3175" cmpd="sng">
                  <a:noFill/>
                </a:ln>
                <a:solidFill>
                  <a:srgbClr val="FF0000"/>
                </a:solidFill>
                <a:latin typeface="Algerian" panose="04020705040A02060702" pitchFamily="82" charset="0"/>
                <a:ea typeface="+mj-ea"/>
                <a:cs typeface="+mj-cs"/>
              </a:rPr>
              <a:t>   </a:t>
            </a:r>
            <a:r>
              <a:rPr lang="en-US" sz="2400" b="1" dirty="0">
                <a:ln w="3175" cmpd="sng">
                  <a:noFill/>
                </a:ln>
                <a:solidFill>
                  <a:srgbClr val="FF0000"/>
                </a:solidFill>
                <a:latin typeface="Algerian" panose="04020705040A02060702" pitchFamily="82" charset="0"/>
                <a:ea typeface="+mj-ea"/>
                <a:cs typeface="+mj-cs"/>
              </a:rPr>
              <a:t>SMART LIGHTING  AUTOMATION  MODULE</a:t>
            </a:r>
          </a:p>
          <a:p>
            <a:endParaRPr lang="en-US" sz="2400" b="1" dirty="0">
              <a:ln w="3175" cmpd="sng">
                <a:noFill/>
              </a:ln>
              <a:solidFill>
                <a:srgbClr val="FF0000"/>
              </a:solidFill>
              <a:latin typeface="Algerian" panose="04020705040A02060702" pitchFamily="82" charset="0"/>
              <a:ea typeface="+mj-ea"/>
              <a:cs typeface="+mj-cs"/>
            </a:endParaRPr>
          </a:p>
          <a:p>
            <a:r>
              <a:rPr lang="en-US" sz="2000" b="1" dirty="0">
                <a:ln w="3175" cmpd="sng">
                  <a:noFill/>
                </a:ln>
                <a:solidFill>
                  <a:srgbClr val="FF0000"/>
                </a:solidFill>
                <a:latin typeface="Algerian" panose="04020705040A02060702" pitchFamily="82" charset="0"/>
                <a:ea typeface="+mj-ea"/>
                <a:cs typeface="+mj-cs"/>
              </a:rPr>
              <a:t>   </a:t>
            </a:r>
            <a:endParaRPr lang="en-IN" sz="2000" b="1" dirty="0">
              <a:ln w="3175" cmpd="sng">
                <a:noFill/>
              </a:ln>
              <a:solidFill>
                <a:srgbClr val="FF0000"/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36465-A68E-230A-DDFB-B3B4CCE93C91}"/>
              </a:ext>
            </a:extLst>
          </p:cNvPr>
          <p:cNvSpPr txBox="1"/>
          <p:nvPr/>
        </p:nvSpPr>
        <p:spPr>
          <a:xfrm>
            <a:off x="574517" y="782122"/>
            <a:ext cx="986935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lgerian" panose="04020705040A02060702" pitchFamily="82" charset="0"/>
              </a:rPr>
              <a:t>Working Principle:</a:t>
            </a:r>
          </a:p>
          <a:p>
            <a:endParaRPr lang="en-US" sz="2000" b="1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en-US" dirty="0"/>
              <a:t>	</a:t>
            </a:r>
            <a:r>
              <a:rPr lang="en-US" dirty="0">
                <a:latin typeface="Algerian" panose="04020705040A02060702" pitchFamily="82" charset="0"/>
              </a:rPr>
              <a:t>•	</a:t>
            </a:r>
            <a:r>
              <a:rPr lang="en-US" b="1" dirty="0">
                <a:latin typeface="Algerian" panose="04020705040A02060702" pitchFamily="82" charset="0"/>
              </a:rPr>
              <a:t>When motion is detected and ambient light is low → Light turns ON.</a:t>
            </a:r>
          </a:p>
          <a:p>
            <a:endParaRPr lang="en-US" b="1" dirty="0">
              <a:latin typeface="Algerian" panose="04020705040A02060702" pitchFamily="82" charset="0"/>
            </a:endParaRPr>
          </a:p>
          <a:p>
            <a:r>
              <a:rPr lang="en-US" b="1" dirty="0">
                <a:latin typeface="Algerian" panose="04020705040A02060702" pitchFamily="82" charset="0"/>
              </a:rPr>
              <a:t>	•	If no motion is detected for a set time → Light turns OFF.</a:t>
            </a:r>
          </a:p>
          <a:p>
            <a:endParaRPr lang="en-US" b="1" dirty="0">
              <a:latin typeface="Algerian" panose="04020705040A02060702" pitchFamily="82" charset="0"/>
            </a:endParaRPr>
          </a:p>
          <a:p>
            <a:r>
              <a:rPr lang="en-US" b="1" dirty="0">
                <a:latin typeface="Algerian" panose="04020705040A02060702" pitchFamily="82" charset="0"/>
              </a:rPr>
              <a:t>	•	User can override manually via mobile app.</a:t>
            </a:r>
          </a:p>
          <a:p>
            <a:endParaRPr lang="en-US" b="1" dirty="0">
              <a:latin typeface="Algerian" panose="04020705040A02060702" pitchFamily="82" charset="0"/>
            </a:endParaRPr>
          </a:p>
          <a:p>
            <a:r>
              <a:rPr lang="en-US" b="1" dirty="0">
                <a:latin typeface="Algerian" panose="04020705040A02060702" pitchFamily="82" charset="0"/>
              </a:rPr>
              <a:t>	•	All data and control via Wi-Fi.⸻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EEB67-D45D-F82B-5979-E38126BF7452}"/>
              </a:ext>
            </a:extLst>
          </p:cNvPr>
          <p:cNvSpPr txBox="1"/>
          <p:nvPr/>
        </p:nvSpPr>
        <p:spPr>
          <a:xfrm>
            <a:off x="708593" y="3429000"/>
            <a:ext cx="9601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lgerian" panose="04020705040A02060702" pitchFamily="82" charset="0"/>
              </a:rPr>
              <a:t>Advantages: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>
                <a:latin typeface="Algerian" panose="04020705040A02060702" pitchFamily="82" charset="0"/>
              </a:rPr>
              <a:t>•	Saves electricity by avoiding unwanted usage</a:t>
            </a:r>
          </a:p>
          <a:p>
            <a:endParaRPr lang="en-US" b="1" dirty="0">
              <a:latin typeface="Algerian" panose="04020705040A02060702" pitchFamily="82" charset="0"/>
            </a:endParaRPr>
          </a:p>
          <a:p>
            <a:r>
              <a:rPr lang="en-US" b="1" dirty="0">
                <a:latin typeface="Algerian" panose="04020705040A02060702" pitchFamily="82" charset="0"/>
              </a:rPr>
              <a:t>	•	Improves user comfort and safety</a:t>
            </a:r>
          </a:p>
          <a:p>
            <a:endParaRPr lang="en-US" b="1" dirty="0">
              <a:latin typeface="Algerian" panose="04020705040A02060702" pitchFamily="82" charset="0"/>
            </a:endParaRPr>
          </a:p>
          <a:p>
            <a:r>
              <a:rPr lang="en-US" b="1" dirty="0">
                <a:latin typeface="Algerian" panose="04020705040A02060702" pitchFamily="82" charset="0"/>
              </a:rPr>
              <a:t>	•	Touchless operation – ideal for hygiene-sensitive areas</a:t>
            </a:r>
          </a:p>
          <a:p>
            <a:endParaRPr lang="en-US" b="1" dirty="0">
              <a:latin typeface="Algerian" panose="04020705040A02060702" pitchFamily="82" charset="0"/>
            </a:endParaRPr>
          </a:p>
          <a:p>
            <a:r>
              <a:rPr lang="en-US" b="1" dirty="0">
                <a:latin typeface="Algerian" panose="04020705040A02060702" pitchFamily="82" charset="0"/>
              </a:rPr>
              <a:t>	•	Smart integration with other IoT systems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8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27A06-8BB3-9B42-0109-8BD92995BBDC}"/>
              </a:ext>
            </a:extLst>
          </p:cNvPr>
          <p:cNvSpPr txBox="1"/>
          <p:nvPr/>
        </p:nvSpPr>
        <p:spPr>
          <a:xfrm>
            <a:off x="3077497" y="796411"/>
            <a:ext cx="9940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Room automatic system using IOT</a:t>
            </a:r>
            <a:endParaRPr lang="en-IN" sz="24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FCD3B-F1EF-885B-C57C-916B0265E6A1}"/>
              </a:ext>
            </a:extLst>
          </p:cNvPr>
          <p:cNvSpPr txBox="1"/>
          <p:nvPr/>
        </p:nvSpPr>
        <p:spPr>
          <a:xfrm>
            <a:off x="2535870" y="1487575"/>
            <a:ext cx="7380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lgerian" panose="04020705040A02060702" pitchFamily="82" charset="0"/>
              </a:rPr>
              <a:t>It detects the motion, measures , temperature, and controls lights/fans automatically</a:t>
            </a:r>
            <a:endParaRPr lang="en-IN" sz="2000" b="1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AE4A0-369B-EAEC-86C2-F68D38A3AB4E}"/>
              </a:ext>
            </a:extLst>
          </p:cNvPr>
          <p:cNvSpPr txBox="1"/>
          <p:nvPr/>
        </p:nvSpPr>
        <p:spPr>
          <a:xfrm>
            <a:off x="2304436" y="2733773"/>
            <a:ext cx="803476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lgerian" panose="04020705040A02060702" pitchFamily="82" charset="0"/>
              </a:rPr>
              <a:t>Auto light ON/OFF when someone enters/leaves.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lgerian" panose="04020705040A02060702" pitchFamily="82" charset="0"/>
              </a:rPr>
              <a:t>AC turns on if room exceeds 28°C.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lgerian" panose="04020705040A02060702" pitchFamily="82" charset="0"/>
              </a:rPr>
              <a:t>Curtains close automatically in the evening.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lgerian" panose="04020705040A02060702" pitchFamily="82" charset="0"/>
              </a:rPr>
              <a:t>Devices can be controlled using a smartphone from anywhere.</a:t>
            </a:r>
          </a:p>
        </p:txBody>
      </p:sp>
    </p:spTree>
    <p:extLst>
      <p:ext uri="{BB962C8B-B14F-4D97-AF65-F5344CB8AC3E}">
        <p14:creationId xmlns:p14="http://schemas.microsoft.com/office/powerpoint/2010/main" val="345880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7F720-2130-CA40-9C4A-F053E2DE9553}"/>
              </a:ext>
            </a:extLst>
          </p:cNvPr>
          <p:cNvSpPr txBox="1"/>
          <p:nvPr/>
        </p:nvSpPr>
        <p:spPr>
          <a:xfrm>
            <a:off x="760100" y="1035121"/>
            <a:ext cx="720950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Advantages:</a:t>
            </a:r>
          </a:p>
          <a:p>
            <a:endParaRPr lang="en-US" sz="2400" b="1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sz="2000" b="1" dirty="0">
                <a:latin typeface="Algerian" panose="04020705040A02060702" pitchFamily="82" charset="0"/>
              </a:rPr>
              <a:t>• Saves electricity automatically</a:t>
            </a: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r>
              <a:rPr lang="en-US" sz="2000" b="1" dirty="0">
                <a:latin typeface="Algerian" panose="04020705040A02060702" pitchFamily="82" charset="0"/>
              </a:rPr>
              <a:t>	• Touch-free appliance control</a:t>
            </a:r>
          </a:p>
          <a:p>
            <a:r>
              <a:rPr lang="en-US" sz="2000" b="1" dirty="0">
                <a:latin typeface="Algerian" panose="04020705040A02060702" pitchFamily="82" charset="0"/>
              </a:rPr>
              <a:t>	</a:t>
            </a: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r>
              <a:rPr lang="en-US" sz="2000" b="1" dirty="0">
                <a:latin typeface="Algerian" panose="04020705040A02060702" pitchFamily="82" charset="0"/>
              </a:rPr>
              <a:t>        • User-friendly and secure</a:t>
            </a: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r>
              <a:rPr lang="en-US" sz="2000" b="1" dirty="0">
                <a:latin typeface="Algerian" panose="04020705040A02060702" pitchFamily="82" charset="0"/>
              </a:rPr>
              <a:t>	• Can be extended to smart   </a:t>
            </a:r>
            <a:r>
              <a:rPr lang="en-US" sz="2000" b="1" dirty="0"/>
              <a:t>  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BE0D6-E4D6-72BB-6BD6-DD4232947FB9}"/>
              </a:ext>
            </a:extLst>
          </p:cNvPr>
          <p:cNvSpPr txBox="1"/>
          <p:nvPr/>
        </p:nvSpPr>
        <p:spPr>
          <a:xfrm>
            <a:off x="6566941" y="908593"/>
            <a:ext cx="33978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Applications:</a:t>
            </a:r>
          </a:p>
          <a:p>
            <a:endParaRPr lang="en-US" b="1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sz="2000" b="1" dirty="0">
                <a:latin typeface="Algerian" panose="04020705040A02060702" pitchFamily="82" charset="0"/>
              </a:rPr>
              <a:t>•	Smart Homes</a:t>
            </a: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r>
              <a:rPr lang="en-US" sz="2000" b="1" dirty="0">
                <a:latin typeface="Algerian" panose="04020705040A02060702" pitchFamily="82" charset="0"/>
              </a:rPr>
              <a:t>	•	Offices</a:t>
            </a: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r>
              <a:rPr lang="en-US" sz="2000" b="1" dirty="0">
                <a:latin typeface="Algerian" panose="04020705040A02060702" pitchFamily="82" charset="0"/>
              </a:rPr>
              <a:t>	•	Hostels/PGs</a:t>
            </a: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r>
              <a:rPr lang="en-US" sz="2000" b="1" dirty="0">
                <a:latin typeface="Algerian" panose="04020705040A02060702" pitchFamily="82" charset="0"/>
              </a:rPr>
              <a:t>	•  Conference Rooms</a:t>
            </a: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endParaRPr lang="en-US" sz="2000" b="1" dirty="0">
              <a:latin typeface="Algerian" panose="04020705040A02060702" pitchFamily="82" charset="0"/>
            </a:endParaRPr>
          </a:p>
          <a:p>
            <a:r>
              <a:rPr lang="en-US" sz="2000" b="1" dirty="0">
                <a:latin typeface="Algerian" panose="04020705040A02060702" pitchFamily="82" charset="0"/>
              </a:rPr>
              <a:t>	•	Hospitals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8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872CFC-0DBC-6D27-C93E-EDBC612AF09E}"/>
              </a:ext>
            </a:extLst>
          </p:cNvPr>
          <p:cNvSpPr txBox="1"/>
          <p:nvPr/>
        </p:nvSpPr>
        <p:spPr>
          <a:xfrm flipH="1">
            <a:off x="1607131" y="762000"/>
            <a:ext cx="8735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                                         </a:t>
            </a:r>
            <a:r>
              <a:rPr lang="en-US" sz="2400" b="1" dirty="0">
                <a:solidFill>
                  <a:srgbClr val="00B050"/>
                </a:solidFill>
                <a:latin typeface="Algerian" panose="04020705040A02060702" pitchFamily="82" charset="0"/>
              </a:rPr>
              <a:t>COMPONENTS</a:t>
            </a:r>
            <a:endParaRPr lang="en-IN" sz="2400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FBE35-517B-94A4-5885-3DA742FA3565}"/>
              </a:ext>
            </a:extLst>
          </p:cNvPr>
          <p:cNvSpPr txBox="1"/>
          <p:nvPr/>
        </p:nvSpPr>
        <p:spPr>
          <a:xfrm>
            <a:off x="1700981" y="1826952"/>
            <a:ext cx="8967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lgerian" panose="04020705040A02060702" pitchFamily="82" charset="0"/>
              </a:rPr>
              <a:t>PIR sensor</a:t>
            </a:r>
            <a:r>
              <a:rPr lang="en-US" sz="2000" b="1" dirty="0">
                <a:latin typeface="Algerian" panose="04020705040A02060702" pitchFamily="82" charset="0"/>
              </a:rPr>
              <a:t>~ It will detects the motion of the humans</a:t>
            </a:r>
          </a:p>
          <a:p>
            <a:endParaRPr lang="en-US" sz="2000" dirty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lgerian" panose="04020705040A02060702" pitchFamily="82" charset="0"/>
              </a:rPr>
              <a:t>LDR sensor</a:t>
            </a:r>
            <a:r>
              <a:rPr lang="en-US" sz="2000" b="1" dirty="0">
                <a:latin typeface="Algerian" panose="04020705040A02060702" pitchFamily="82" charset="0"/>
              </a:rPr>
              <a:t>~ It will detects the light{Bright </a:t>
            </a:r>
            <a:r>
              <a:rPr lang="en-US" sz="2000" b="1" dirty="0" err="1">
                <a:latin typeface="Algerian" panose="04020705040A02060702" pitchFamily="82" charset="0"/>
              </a:rPr>
              <a:t>light~</a:t>
            </a:r>
            <a:r>
              <a:rPr lang="en-US" sz="2000" b="1" dirty="0" err="1">
                <a:solidFill>
                  <a:srgbClr val="0070C0"/>
                </a:solidFill>
                <a:latin typeface="Algerian" panose="04020705040A02060702" pitchFamily="82" charset="0"/>
              </a:rPr>
              <a:t>Low</a:t>
            </a:r>
            <a:r>
              <a:rPr lang="en-US" sz="2000" b="1" dirty="0">
                <a:solidFill>
                  <a:srgbClr val="0070C0"/>
                </a:solidFill>
                <a:latin typeface="Algerian" panose="04020705040A02060702" pitchFamily="82" charset="0"/>
              </a:rPr>
              <a:t>  resistance, </a:t>
            </a:r>
            <a:r>
              <a:rPr lang="en-US" sz="2000" b="1" dirty="0" err="1">
                <a:solidFill>
                  <a:srgbClr val="0070C0"/>
                </a:solidFill>
                <a:latin typeface="Algerian" panose="04020705040A02060702" pitchFamily="82" charset="0"/>
              </a:rPr>
              <a:t>Darkness~High</a:t>
            </a:r>
            <a:r>
              <a:rPr lang="en-US" sz="2000" b="1" dirty="0">
                <a:solidFill>
                  <a:srgbClr val="0070C0"/>
                </a:solidFill>
                <a:latin typeface="Algerian" panose="04020705040A02060702" pitchFamily="82" charset="0"/>
              </a:rPr>
              <a:t> resistance} </a:t>
            </a:r>
          </a:p>
          <a:p>
            <a:endParaRPr lang="en-US" sz="2000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US" sz="2000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lgerian" panose="04020705040A02060702" pitchFamily="82" charset="0"/>
              </a:rPr>
              <a:t>RFID </a:t>
            </a:r>
            <a:r>
              <a:rPr lang="en-US" sz="2000" b="1" dirty="0" err="1">
                <a:solidFill>
                  <a:srgbClr val="FF0000"/>
                </a:solidFill>
                <a:latin typeface="Algerian" panose="04020705040A02060702" pitchFamily="82" charset="0"/>
              </a:rPr>
              <a:t>sensor</a:t>
            </a:r>
            <a:r>
              <a:rPr lang="en-US" sz="2000" b="1" dirty="0" err="1">
                <a:latin typeface="Algerian" panose="04020705040A02060702" pitchFamily="82" charset="0"/>
              </a:rPr>
              <a:t>~It</a:t>
            </a:r>
            <a:r>
              <a:rPr lang="en-US" sz="2000" b="1" dirty="0">
                <a:latin typeface="Algerian" panose="04020705040A02060702" pitchFamily="82" charset="0"/>
              </a:rPr>
              <a:t> will increases security and keeps attendance records</a:t>
            </a:r>
            <a:endParaRPr lang="en-IN" sz="2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27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2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Words>638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Rounded MT Bold</vt:lpstr>
      <vt:lpstr>Bernard MT Condensed</vt:lpstr>
      <vt:lpstr>Garamond</vt:lpstr>
      <vt:lpstr>Harlow Solid Italic</vt:lpstr>
      <vt:lpstr>Wingdings</vt:lpstr>
      <vt:lpstr>Organic</vt:lpstr>
      <vt:lpstr>IOT SMART OFFICE SIMULATION</vt:lpstr>
      <vt:lpstr>IOT     INTERNET OF THINGS      </vt:lpstr>
      <vt:lpstr>                    Here are the key points of IoT Smart Office Simulation:    • 🌐 Connects smart devices using internet.   • 🧠 Automates office tasks (lighting, AC, access).   • 🖥️ Uses simulation tools (like Cisco Packet Tracer).   • 📊 Improves energy efficiency and productivity.   • 🔒 Includes smart security (e.g., ID card, sensors).   • 📡 Allows remote monitoring and control.   • 🛠️ Tests system performance before real setup.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Dhanshika R A A</dc:creator>
  <cp:lastModifiedBy>Dhanshika R A A</cp:lastModifiedBy>
  <cp:revision>3</cp:revision>
  <dcterms:created xsi:type="dcterms:W3CDTF">2025-07-23T03:20:52Z</dcterms:created>
  <dcterms:modified xsi:type="dcterms:W3CDTF">2025-08-03T19:39:17Z</dcterms:modified>
</cp:coreProperties>
</file>