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64" r:id="rId6"/>
    <p:sldId id="265" r:id="rId7"/>
    <p:sldId id="266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2365" y="1166265"/>
            <a:ext cx="107872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Inter"/>
              </a:rPr>
              <a:t>Assessing the value of energy efficiency improvements can be challenging as there's no way to truly know how much energy a building would have used without the improvements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endParaRPr lang="en-US" dirty="0"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We will build a model on historic usage rates and observed weather. 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The dataset includes one years of hourly meter readings from over one thousand buildings at several different sites around the world.</a:t>
            </a:r>
            <a:endParaRPr lang="en-US" b="0" i="0" dirty="0"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605" y="530860"/>
            <a:ext cx="4902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Overview -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Building Sites Power Consumption</a:t>
            </a:r>
            <a:endParaRPr lang="en-US" dirty="0"/>
          </a:p>
          <a:p>
            <a:endParaRPr 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0086" y="3475903"/>
            <a:ext cx="3339548" cy="246189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      Main data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anose="020B0502040204020203" pitchFamily="18" charset="0"/>
              <a:cs typeface="Aparajita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building_id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- Foreign key for the building metadata.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anose="020B0502040204020203" pitchFamily="18" charset="0"/>
              <a:cs typeface="Aparajita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 meter - The meter id code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anose="020B0502040204020203" pitchFamily="18" charset="0"/>
              <a:cs typeface="Aparajita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 timestamp - When the measurement was taken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anose="020B0502040204020203" pitchFamily="18" charset="0"/>
              <a:cs typeface="Aparajita" panose="020B0502040204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meter_reading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 - The target variable. Energy consumption in kWh (or equivalent).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9265" y="3613150"/>
            <a:ext cx="3773805" cy="227711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400" b="0" i="0" u="none" strike="noStrike" cap="none" normalizeH="0" baseline="0">
                <a:ln>
                  <a:noFill/>
                </a:ln>
                <a:effectLst/>
                <a:latin typeface="Aparajita" panose="020B0502040204020203" pitchFamily="18" charset="0"/>
                <a:cs typeface="Aparajita" panose="020B0502040204020203" pitchFamily="18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b="1" dirty="0"/>
              <a:t>  </a:t>
            </a:r>
            <a:r>
              <a:rPr lang="en-US" altLang="en-US" sz="1000" b="1" dirty="0"/>
              <a:t>   Building Metadata</a:t>
            </a:r>
            <a:endParaRPr lang="en-US" altLang="en-US" sz="1000" b="1" dirty="0"/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site_id</a:t>
            </a:r>
            <a:r>
              <a:rPr lang="en-US" altLang="en-US" sz="1000" dirty="0"/>
              <a:t> - Foreign key for the weather files.</a:t>
            </a:r>
            <a:endParaRPr lang="en-US" altLang="en-US" sz="1000" dirty="0"/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primary_use</a:t>
            </a:r>
            <a:r>
              <a:rPr lang="en-US" altLang="en-US" sz="1000" dirty="0"/>
              <a:t> - Indicator of the primary category of activities for the building</a:t>
            </a:r>
            <a:endParaRPr lang="en-US" altLang="en-US" sz="1000" dirty="0"/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square_feet</a:t>
            </a:r>
            <a:r>
              <a:rPr lang="en-US" altLang="en-US" sz="1000" dirty="0"/>
              <a:t> - Gross floor area of the building</a:t>
            </a:r>
            <a:endParaRPr lang="en-US" altLang="en-US" sz="1000" dirty="0"/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year_built</a:t>
            </a:r>
            <a:r>
              <a:rPr lang="en-US" altLang="en-US" sz="1000" dirty="0"/>
              <a:t> - Year building was opened</a:t>
            </a:r>
            <a:endParaRPr lang="en-US" altLang="en-US" sz="1000" dirty="0"/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floor_count</a:t>
            </a:r>
            <a:r>
              <a:rPr lang="en-US" altLang="en-US" sz="1000" dirty="0"/>
              <a:t> - Number of floors of the building</a:t>
            </a:r>
            <a:endParaRPr lang="en-US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8322368" y="3601666"/>
            <a:ext cx="3458817" cy="258508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400" b="0" i="0" u="none" strike="noStrike" cap="none" normalizeH="0" baseline="0">
                <a:ln>
                  <a:noFill/>
                </a:ln>
                <a:effectLst/>
                <a:latin typeface="Aparajita" panose="020B0502040204020203" pitchFamily="18" charset="0"/>
                <a:cs typeface="Aparajita" panose="020B0502040204020203" pitchFamily="18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b="1" dirty="0"/>
              <a:t>           </a:t>
            </a:r>
            <a:r>
              <a:rPr lang="en-US" altLang="en-US" sz="1000" b="1" dirty="0"/>
              <a:t>      Weather Data</a:t>
            </a:r>
            <a:endParaRPr lang="en-US" altLang="en-US" sz="1000" b="1" dirty="0"/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air_temperature</a:t>
            </a:r>
            <a:r>
              <a:rPr lang="en-US" altLang="en-US" sz="1000" dirty="0"/>
              <a:t> - Degrees Celsius</a:t>
            </a:r>
            <a:endParaRPr lang="en-US" altLang="en-US" sz="1000" dirty="0"/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cloud_coverage</a:t>
            </a:r>
            <a:r>
              <a:rPr lang="en-US" altLang="en-US" sz="1000" dirty="0"/>
              <a:t> - Portion of the sky covered in clouds</a:t>
            </a:r>
            <a:endParaRPr lang="en-US" altLang="en-US" sz="1000" dirty="0"/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dew_temperature</a:t>
            </a:r>
            <a:r>
              <a:rPr lang="en-US" altLang="en-US" sz="1000" dirty="0"/>
              <a:t> - Degrees Celsius</a:t>
            </a:r>
            <a:endParaRPr lang="en-US" altLang="en-US" sz="1000" dirty="0"/>
          </a:p>
          <a:p>
            <a:pPr>
              <a:lnSpc>
                <a:spcPct val="200000"/>
              </a:lnSpc>
            </a:pPr>
            <a:r>
              <a:rPr lang="en-US" altLang="en-US" sz="1000" dirty="0"/>
              <a:t>precip_depth_1_hr - Millimeters</a:t>
            </a:r>
            <a:endParaRPr lang="en-US" altLang="en-US" sz="1000" dirty="0"/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sea_level_pressure</a:t>
            </a:r>
            <a:r>
              <a:rPr lang="en-US" altLang="en-US" sz="1000" dirty="0"/>
              <a:t> - Millibar/hectopascals</a:t>
            </a:r>
            <a:endParaRPr lang="en-US" altLang="en-US" sz="1000" dirty="0"/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wind_direction</a:t>
            </a:r>
            <a:r>
              <a:rPr lang="en-US" altLang="en-US" sz="1000" dirty="0"/>
              <a:t> - Compass direction (0-360)</a:t>
            </a:r>
            <a:endParaRPr lang="en-US" altLang="en-US" sz="1000" dirty="0"/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wind_speed</a:t>
            </a:r>
            <a:r>
              <a:rPr lang="en-US" altLang="en-US" sz="1000" dirty="0"/>
              <a:t> - Meters per second</a:t>
            </a:r>
            <a:endParaRPr lang="en-US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39689" y="3442276"/>
            <a:ext cx="169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data using Kaggle API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9690" y="2645321"/>
            <a:ext cx="11343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Data download   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Amasis MT Pro Medium" panose="02040604050005020304" pitchFamily="18" charset="0"/>
              </a:rPr>
              <a:t>  Data Analysis  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Amasis MT Pro Medium" panose="02040604050005020304" pitchFamily="18" charset="0"/>
              </a:rPr>
              <a:t> Pre-processing   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  Model training </a:t>
            </a:r>
            <a:r>
              <a:rPr lang="en-US" b="1" dirty="0">
                <a:latin typeface="Amasis MT Pro Medium" panose="02040604050005020304" pitchFamily="18" charset="0"/>
              </a:rPr>
              <a:t> 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  Validation </a:t>
            </a:r>
            <a:endParaRPr lang="en-US" b="1" dirty="0">
              <a:latin typeface="Amasis MT Pro Medium" panose="020406040500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2662" y="4480206"/>
            <a:ext cx="2339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Nulls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feature correlation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4793" y="5561449"/>
            <a:ext cx="23390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Nulls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engineering**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Train/Test splits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01081" y="3027905"/>
            <a:ext cx="0" cy="414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94316" y="3058502"/>
            <a:ext cx="0" cy="1391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25210" y="3027905"/>
            <a:ext cx="0" cy="2500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0944" y="462144"/>
            <a:ext cx="214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6598" y="4480206"/>
            <a:ext cx="23390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Keras model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on the model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-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178252" y="3058502"/>
            <a:ext cx="0" cy="1391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91601" y="3492445"/>
            <a:ext cx="169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r2score on test data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786733" y="3078074"/>
            <a:ext cx="0" cy="414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1281" y="1048758"/>
            <a:ext cx="6241774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Type – Supervised ML (Regression)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– r2score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Data(Train) – 80% of 3.7 Million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Data(Test) - 20%  of 3.7 Million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0944" y="462144"/>
            <a:ext cx="214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5862" y="1174329"/>
            <a:ext cx="10919789" cy="2614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Winddirection</a:t>
            </a:r>
            <a:endParaRPr lang="en-US" b="1" dirty="0">
              <a:latin typeface="Amasis MT Pro Medium" panose="02040604050005020304" pitchFamily="18" charset="0"/>
            </a:endParaRPr>
          </a:p>
          <a:p>
            <a:r>
              <a:rPr lang="en-US" b="1" dirty="0">
                <a:latin typeface="Amasis MT Pro Medium" panose="02040604050005020304" pitchFamily="18" charset="0"/>
              </a:rPr>
              <a:t>	– </a:t>
            </a:r>
            <a:r>
              <a:rPr lang="en-US" sz="1400" dirty="0">
                <a:latin typeface="Amasis MT Pro Medium" panose="02040604050005020304" pitchFamily="18" charset="0"/>
              </a:rPr>
              <a:t>Wind is given in degrees 0 – 360. For a ML model it will be better if we  add a sense of direction to it i.e., 200 = - 20 etc.</a:t>
            </a:r>
            <a:endParaRPr lang="en-US" sz="1400" dirty="0">
              <a:latin typeface="Amasis MT Pro Medium" panose="02040604050005020304" pitchFamily="18" charset="0"/>
            </a:endParaRPr>
          </a:p>
          <a:p>
            <a:endParaRPr lang="en-US" b="1" dirty="0">
              <a:latin typeface="Amasis MT Pro Medium" panose="02040604050005020304" pitchFamily="18" charset="0"/>
            </a:endParaRPr>
          </a:p>
          <a:p>
            <a:r>
              <a:rPr lang="en-US" b="1" dirty="0">
                <a:latin typeface="Amasis MT Pro Medium" panose="02040604050005020304" pitchFamily="18" charset="0"/>
              </a:rPr>
              <a:t>Time features</a:t>
            </a:r>
            <a:endParaRPr lang="en-US" b="1" dirty="0">
              <a:latin typeface="Amasis MT Pro Medium" panose="02040604050005020304" pitchFamily="18" charset="0"/>
            </a:endParaRPr>
          </a:p>
          <a:p>
            <a:r>
              <a:rPr lang="en-US" b="1" dirty="0">
                <a:latin typeface="Amasis MT Pro Medium" panose="02040604050005020304" pitchFamily="18" charset="0"/>
              </a:rPr>
              <a:t>	- </a:t>
            </a:r>
            <a:r>
              <a:rPr lang="en-US" sz="1400" dirty="0">
                <a:latin typeface="Amasis MT Pro Medium" panose="02040604050005020304" pitchFamily="18" charset="0"/>
              </a:rPr>
              <a:t>We will extract Hour, Day, Month, Weekdays from the time feature</a:t>
            </a:r>
            <a:endParaRPr lang="en-US" sz="1400" dirty="0">
              <a:latin typeface="Amasis MT Pro Medium" panose="02040604050005020304" pitchFamily="18" charset="0"/>
            </a:endParaRPr>
          </a:p>
          <a:p>
            <a:r>
              <a:rPr lang="en-US" sz="1400" dirty="0">
                <a:latin typeface="Amasis MT Pro Medium" panose="02040604050005020304" pitchFamily="18" charset="0"/>
              </a:rPr>
              <a:t>	- Hour, Day, Month are cyclic features i.e., Day 7 (Sunday) is equally  closer to day 7(Saturday) and Day 0 (Monday)</a:t>
            </a:r>
            <a:endParaRPr lang="en-US" sz="1400" dirty="0">
              <a:latin typeface="Amasis MT Pro Medium" panose="02040604050005020304" pitchFamily="18" charset="0"/>
            </a:endParaRPr>
          </a:p>
          <a:p>
            <a:r>
              <a:rPr lang="en-US" sz="1400" dirty="0">
                <a:latin typeface="Amasis MT Pro Medium" panose="02040604050005020304" pitchFamily="18" charset="0"/>
              </a:rPr>
              <a:t>	- We will convert such features to Sine and Cosine split. It will add a sense of cyclic  direction</a:t>
            </a:r>
            <a:endParaRPr lang="en-US" b="0" dirty="0">
              <a:solidFill>
                <a:schemeClr val="tx2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endParaRPr lang="en-US" b="1" dirty="0">
              <a:latin typeface="Amasis MT Pro Medium" panose="020406040500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42" y="3429000"/>
            <a:ext cx="42005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451118" y="4307820"/>
            <a:ext cx="377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Feature to cyclic encoding 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0944" y="462144"/>
            <a:ext cx="214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0175" y="1041808"/>
            <a:ext cx="106282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Categorical features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 </a:t>
            </a:r>
            <a:endParaRPr lang="en-US" b="1" dirty="0">
              <a:latin typeface="Amasis MT Pro Medium" panose="020406040500050203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	- </a:t>
            </a:r>
            <a:r>
              <a:rPr lang="en-US" sz="1600" b="0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'building_id','site_id','meter','</a:t>
            </a:r>
            <a:r>
              <a:rPr lang="en-US" sz="1600" b="0" dirty="0" err="1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primary_use</a:t>
            </a:r>
            <a:r>
              <a:rPr lang="en-US" sz="1600" b="0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’</a:t>
            </a:r>
            <a:endParaRPr lang="en-US" sz="1600" b="0" dirty="0">
              <a:solidFill>
                <a:schemeClr val="tx2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masis MT Pro Medium" panose="02040604050005020304" pitchFamily="18" charset="0"/>
              </a:rPr>
              <a:t>	- Neural network is nit very good with categorical  feature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Amasis MT Pro Medium" panose="02040604050005020304" pitchFamily="18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masis MT Pro Medium" panose="02040604050005020304" pitchFamily="18" charset="0"/>
              </a:rPr>
              <a:t>	- We will use word-embedding technique to encode above features</a:t>
            </a:r>
            <a:endParaRPr lang="en-US" b="1" dirty="0">
              <a:latin typeface="Amasis MT Pro Medium" panose="020406040500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53" y="2856879"/>
            <a:ext cx="7028208" cy="351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0944" y="462144"/>
            <a:ext cx="214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1276" y="996937"/>
            <a:ext cx="3313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Null values</a:t>
            </a:r>
            <a:endParaRPr lang="en-US" b="1" dirty="0">
              <a:latin typeface="Amasis MT Pro Medium" panose="020406040500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2192" y="1422877"/>
            <a:ext cx="2392125" cy="52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building_id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0%</a:t>
            </a:r>
            <a:endParaRPr lang="en-US" sz="1400" b="0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meter – 0%</a:t>
            </a:r>
            <a:endParaRPr lang="en-US" sz="1400" b="0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timestamp – 0% </a:t>
            </a:r>
            <a:endParaRPr lang="en-US" sz="1400" b="0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meter_reading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0%</a:t>
            </a:r>
            <a:endParaRPr lang="en-US" sz="1400" b="0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site_id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0%</a:t>
            </a:r>
            <a:endParaRPr lang="en-US" sz="1400" b="0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primary_use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0% </a:t>
            </a:r>
            <a:endParaRPr lang="en-US" sz="1400" b="0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square_feet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0%</a:t>
            </a:r>
            <a:endParaRPr lang="en-US" sz="1400" b="0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wind_direction</a:t>
            </a:r>
            <a:r>
              <a:rPr lang="en-US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2.6% </a:t>
            </a:r>
            <a:endParaRPr lang="en-US" sz="14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wind_speed</a:t>
            </a:r>
            <a:r>
              <a:rPr lang="en-US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- 0.</a:t>
            </a:r>
            <a:r>
              <a:rPr lang="en-US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19%</a:t>
            </a:r>
            <a:endParaRPr lang="en-US" sz="14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dew_temperature</a:t>
            </a:r>
            <a:r>
              <a:rPr lang="en-US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- 0.015%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air_temperature</a:t>
            </a:r>
            <a:r>
              <a:rPr lang="en-US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0.15% </a:t>
            </a:r>
            <a:endParaRPr lang="en-US" sz="14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year_built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46.8% </a:t>
            </a:r>
            <a:endParaRPr lang="en-US" sz="14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floor_count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65.7% </a:t>
            </a:r>
            <a:endParaRPr lang="en-US" sz="14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cloud_coverage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51.4% precip_depth_1_hr – 37.4%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sea_level_pressure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21.9%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74" y="1249918"/>
            <a:ext cx="6135964" cy="546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55097" y="1215020"/>
            <a:ext cx="3313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Correlation</a:t>
            </a:r>
            <a:endParaRPr lang="en-US" b="1" dirty="0">
              <a:latin typeface="Amasis MT Pro Medium" panose="020406040500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348" y="5421474"/>
            <a:ext cx="128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Drop these features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2348" y="4044674"/>
            <a:ext cx="128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Fill these features</a:t>
            </a:r>
            <a:endParaRPr lang="en-US" sz="1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03514" y="1934817"/>
            <a:ext cx="1192696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CAT Data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03514" y="3090446"/>
            <a:ext cx="1192696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NUM Data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37723" y="1934817"/>
            <a:ext cx="1192696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Embedding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97216" y="2104094"/>
            <a:ext cx="795131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</a:t>
            </a:r>
            <a:endParaRPr lang="en-US" sz="1600" b="1" dirty="0"/>
          </a:p>
          <a:p>
            <a:pPr algn="ctr"/>
            <a:r>
              <a:rPr lang="en-US" sz="1600" b="1" dirty="0"/>
              <a:t>O</a:t>
            </a:r>
            <a:endParaRPr lang="en-US" sz="1600" b="1" dirty="0"/>
          </a:p>
          <a:p>
            <a:pPr algn="ctr"/>
            <a:r>
              <a:rPr lang="en-US" sz="1600" b="1" dirty="0"/>
              <a:t>N</a:t>
            </a:r>
            <a:endParaRPr lang="en-US" sz="1600" b="1" dirty="0"/>
          </a:p>
          <a:p>
            <a:pPr algn="ctr"/>
            <a:r>
              <a:rPr lang="en-US" sz="1600" b="1" dirty="0"/>
              <a:t>C</a:t>
            </a:r>
            <a:endParaRPr lang="en-US" sz="1600" b="1" dirty="0"/>
          </a:p>
          <a:p>
            <a:pPr algn="ctr"/>
            <a:r>
              <a:rPr lang="en-US" sz="1600" b="1" dirty="0"/>
              <a:t>A</a:t>
            </a:r>
            <a:endParaRPr lang="en-US" sz="1600" b="1" dirty="0"/>
          </a:p>
          <a:p>
            <a:pPr algn="ctr"/>
            <a:r>
              <a:rPr lang="en-US" sz="1600" b="1" dirty="0"/>
              <a:t>T</a:t>
            </a:r>
            <a:endParaRPr lang="en-US" sz="1600" b="1" dirty="0"/>
          </a:p>
        </p:txBody>
      </p:sp>
      <p:cxnSp>
        <p:nvCxnSpPr>
          <p:cNvPr id="4" name="Straight Arrow Connector 3"/>
          <p:cNvCxnSpPr>
            <a:stCxn id="2" idx="3"/>
            <a:endCxn id="8" idx="1"/>
          </p:cNvCxnSpPr>
          <p:nvPr/>
        </p:nvCxnSpPr>
        <p:spPr>
          <a:xfrm>
            <a:off x="2796210" y="2104094"/>
            <a:ext cx="84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30419" y="2104094"/>
            <a:ext cx="1066797" cy="59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96210" y="2703443"/>
            <a:ext cx="3101006" cy="58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27235" y="2534166"/>
            <a:ext cx="1683025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Multiple block of Dense, BN and Dropouts</a:t>
            </a:r>
            <a:endParaRPr lang="en-US" sz="1600" b="1" dirty="0"/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6732104" y="2949665"/>
            <a:ext cx="795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71654" y="2780388"/>
            <a:ext cx="1192696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Output</a:t>
            </a:r>
            <a:endParaRPr lang="en-US" sz="1600" b="1" dirty="0"/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9230141" y="2949665"/>
            <a:ext cx="84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8452" y="4415353"/>
            <a:ext cx="2123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Training </a:t>
            </a:r>
            <a:r>
              <a:rPr lang="en-US" sz="1600" b="1" dirty="0" err="1"/>
              <a:t>Parms</a:t>
            </a:r>
            <a:r>
              <a:rPr lang="en-US" sz="1600" b="1" dirty="0"/>
              <a:t>.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365510" y="5001596"/>
            <a:ext cx="37801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urier New" panose="02070309020205020404" pitchFamily="49" charset="0"/>
              </a:rPr>
              <a:t>learning_rate</a:t>
            </a:r>
            <a:r>
              <a:rPr lang="en-US" b="0" dirty="0">
                <a:effectLst/>
                <a:latin typeface="Courier New" panose="02070309020205020404" pitchFamily="49" charset="0"/>
              </a:rPr>
              <a:t>=0.001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epochs=50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optimizer=‘Adam’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loss='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mse</a:t>
            </a:r>
            <a:r>
              <a:rPr lang="en-US" b="0" dirty="0">
                <a:effectLst/>
                <a:latin typeface="Courier New" panose="02070309020205020404" pitchFamily="49" charset="0"/>
              </a:rPr>
              <a:t>'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endParaRPr lang="en-US" b="0" dirty="0">
              <a:effectLst/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2365" y="1729258"/>
            <a:ext cx="10787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Test r2score -  </a:t>
            </a:r>
            <a:r>
              <a:rPr lang="en-US" b="1" i="0" u="sng" dirty="0">
                <a:effectLst/>
                <a:latin typeface="Courier New" panose="02070309020205020404" pitchFamily="49" charset="0"/>
              </a:rPr>
              <a:t>0.989</a:t>
            </a:r>
            <a:endParaRPr lang="en-US" b="1" u="sng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Performance</a:t>
            </a:r>
            <a:endParaRPr 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535100"/>
            <a:ext cx="110299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2901</Words>
  <Application>WPS Presentation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Inter</vt:lpstr>
      <vt:lpstr>Segoe Print</vt:lpstr>
      <vt:lpstr>-apple-system</vt:lpstr>
      <vt:lpstr>Aparajita</vt:lpstr>
      <vt:lpstr>Times New Roman</vt:lpstr>
      <vt:lpstr>Amasis MT Pro Medium</vt:lpstr>
      <vt:lpstr>Courier New</vt:lpstr>
      <vt:lpstr>Calibri</vt:lpstr>
      <vt:lpstr>Nirmala UI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jha</dc:creator>
  <cp:lastModifiedBy>abhi1</cp:lastModifiedBy>
  <cp:revision>66</cp:revision>
  <dcterms:created xsi:type="dcterms:W3CDTF">2021-10-13T16:33:00Z</dcterms:created>
  <dcterms:modified xsi:type="dcterms:W3CDTF">2021-12-07T03:48:32Z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659D646607264EAF9B16E2CA7F74BF08</vt:lpwstr>
  </property>
  <property fmtid="{D5CDD505-2E9C-101B-9397-08002B2CF9AE}" pid="3" name="KSOProductBuildVer">
    <vt:lpwstr>1033-11.2.0.10382</vt:lpwstr>
  </property>
</Properties>
</file>