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0A2-C787-4148-BAEE-CE6075A28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27A2B-9261-4325-BDC5-0189AE65B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17FC3E-7DAF-48AD-A750-80E31D1F982B}"/>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5" name="Footer Placeholder 4">
            <a:extLst>
              <a:ext uri="{FF2B5EF4-FFF2-40B4-BE49-F238E27FC236}">
                <a16:creationId xmlns:a16="http://schemas.microsoft.com/office/drawing/2014/main" id="{00205405-8687-4D53-AA2C-36F6D2D4F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1BE9-F402-40F2-A132-6FD13DE4004C}"/>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635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2E23-E208-4FC4-9F84-73A64E0B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29FD5-3E07-47EF-B81F-1906846D41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987C8-757B-4C08-B849-3290EA40E28E}"/>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5" name="Footer Placeholder 4">
            <a:extLst>
              <a:ext uri="{FF2B5EF4-FFF2-40B4-BE49-F238E27FC236}">
                <a16:creationId xmlns:a16="http://schemas.microsoft.com/office/drawing/2014/main" id="{4BC869A4-EE5C-4669-B1F9-22D829E6C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29DC1-A086-49EC-8280-40E731AE524E}"/>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6730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6C6DB-BDE0-4307-A673-13B2DC7535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0C157F-B01E-43EA-AD29-B7534B2E3E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DB7BF-2ADA-45DE-A599-B4B153788D7A}"/>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5" name="Footer Placeholder 4">
            <a:extLst>
              <a:ext uri="{FF2B5EF4-FFF2-40B4-BE49-F238E27FC236}">
                <a16:creationId xmlns:a16="http://schemas.microsoft.com/office/drawing/2014/main" id="{CDD122EB-0A06-42AF-8405-1F0E27CDB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76356-E6CD-4187-915A-6DEECE8C757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1032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8B64-3D04-4529-9C9C-C946ECC4E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1F8C6-FC66-41AB-9039-E8D8A7EB7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42D50-DB4A-4AEA-86BC-A948F6107691}"/>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5" name="Footer Placeholder 4">
            <a:extLst>
              <a:ext uri="{FF2B5EF4-FFF2-40B4-BE49-F238E27FC236}">
                <a16:creationId xmlns:a16="http://schemas.microsoft.com/office/drawing/2014/main" id="{CEA7DA0B-C61E-4D8C-8611-413FD994B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A6570-D60D-43F9-AD13-38311B6EF241}"/>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14049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A66-CAEE-4358-9A28-04471F3C3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7AF19-CB7A-4B85-B104-FF96CDBE7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051B8-6427-43CB-95C2-352D3B7C3D95}"/>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5" name="Footer Placeholder 4">
            <a:extLst>
              <a:ext uri="{FF2B5EF4-FFF2-40B4-BE49-F238E27FC236}">
                <a16:creationId xmlns:a16="http://schemas.microsoft.com/office/drawing/2014/main" id="{5DFB3034-0DF8-4451-ABA0-D720DFD25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AF963-BFEE-4621-AAAD-B489A3A54A9A}"/>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8089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B0BC-12A7-4BA9-931D-F107F23E0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DE662-AD9C-4CA4-9A6B-4F9FBF7013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07B33-A5FE-47F6-A5B3-4BFD86280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F5CDE-1F91-4446-ADE1-64C3BA705BB5}"/>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6" name="Footer Placeholder 5">
            <a:extLst>
              <a:ext uri="{FF2B5EF4-FFF2-40B4-BE49-F238E27FC236}">
                <a16:creationId xmlns:a16="http://schemas.microsoft.com/office/drawing/2014/main" id="{94EF3381-6C8C-4E5E-B911-2FDC19D69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A295E-1192-4C76-88F0-BF0596FCEE6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1472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0E9E-CF64-4D4C-9C8C-A90BA0919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00F33-D479-49A0-B737-7D7184752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51278-B409-4BF3-821C-7BDCA4036D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F9A7FA-050D-42E9-9C9A-4D6D3EE7B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3A6F3-AE65-47F9-BD98-EB3F90252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AF5C9E-E0BA-4D3E-A236-9C6B3AE6A48F}"/>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8" name="Footer Placeholder 7">
            <a:extLst>
              <a:ext uri="{FF2B5EF4-FFF2-40B4-BE49-F238E27FC236}">
                <a16:creationId xmlns:a16="http://schemas.microsoft.com/office/drawing/2014/main" id="{3C2D7616-02A2-4822-9685-CD0A29894F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F8BD6-ECD1-428E-9756-78AB04713F31}"/>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9902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2BCD-2F50-44F5-98C4-FFDC917603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80C579-6A6D-46A2-B9DC-2A3A10D482A9}"/>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4" name="Footer Placeholder 3">
            <a:extLst>
              <a:ext uri="{FF2B5EF4-FFF2-40B4-BE49-F238E27FC236}">
                <a16:creationId xmlns:a16="http://schemas.microsoft.com/office/drawing/2014/main" id="{3D5D2736-1B86-4900-98AC-58085C0C9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96F1E-8890-4482-B00C-AF0A1753CF8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4883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2EED2F-5D92-4798-933C-DD4DEA8E46CA}"/>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3" name="Footer Placeholder 2">
            <a:extLst>
              <a:ext uri="{FF2B5EF4-FFF2-40B4-BE49-F238E27FC236}">
                <a16:creationId xmlns:a16="http://schemas.microsoft.com/office/drawing/2014/main" id="{9E11FF95-821E-48F9-9DFB-5FFA9AB14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1F99E0-A26F-4B57-ACAD-809F059479C8}"/>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0192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D8F2-4DE4-44E8-A788-FBB71720A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DA5B86-6165-4FAE-A8AB-5D2DDA88A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461CFC-B01F-4C81-9A79-E414F4399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B0E8-7114-439E-91A2-4BE541A7E797}"/>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6" name="Footer Placeholder 5">
            <a:extLst>
              <a:ext uri="{FF2B5EF4-FFF2-40B4-BE49-F238E27FC236}">
                <a16:creationId xmlns:a16="http://schemas.microsoft.com/office/drawing/2014/main" id="{539728E2-9387-459D-A747-079DB3214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B8AB1-7DD6-4036-9FA0-167272B6BD8C}"/>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9901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C46F-BF34-40A3-B4AF-C94644587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84B624-4E04-4209-A503-082E00C35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84BD72-3473-4449-A345-BD459E882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C5806-E001-4235-8D81-620BC38F533A}"/>
              </a:ext>
            </a:extLst>
          </p:cNvPr>
          <p:cNvSpPr>
            <a:spLocks noGrp="1"/>
          </p:cNvSpPr>
          <p:nvPr>
            <p:ph type="dt" sz="half" idx="10"/>
          </p:nvPr>
        </p:nvSpPr>
        <p:spPr/>
        <p:txBody>
          <a:bodyPr/>
          <a:lstStyle/>
          <a:p>
            <a:fld id="{326951E3-958F-4611-B170-D081BA0250F9}" type="datetimeFigureOut">
              <a:rPr lang="en-US" smtClean="0"/>
              <a:t>4/25/2022</a:t>
            </a:fld>
            <a:endParaRPr lang="en-US"/>
          </a:p>
        </p:txBody>
      </p:sp>
      <p:sp>
        <p:nvSpPr>
          <p:cNvPr id="6" name="Footer Placeholder 5">
            <a:extLst>
              <a:ext uri="{FF2B5EF4-FFF2-40B4-BE49-F238E27FC236}">
                <a16:creationId xmlns:a16="http://schemas.microsoft.com/office/drawing/2014/main" id="{94B93796-5BD3-4482-ACB0-944B08E54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25FF6-EAE0-45D3-B18A-142ABFE8494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5471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EF610-E0D2-4C9D-9168-64BE125F7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85783A-AA14-4FBA-A877-6436C1913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3DB7A-67A9-40BD-8D06-227C254A0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951E3-958F-4611-B170-D081BA0250F9}" type="datetimeFigureOut">
              <a:rPr lang="en-US" smtClean="0"/>
              <a:pPr/>
              <a:t>4/25/2022</a:t>
            </a:fld>
            <a:endParaRPr lang="en-US" dirty="0"/>
          </a:p>
        </p:txBody>
      </p:sp>
      <p:sp>
        <p:nvSpPr>
          <p:cNvPr id="5" name="Footer Placeholder 4">
            <a:extLst>
              <a:ext uri="{FF2B5EF4-FFF2-40B4-BE49-F238E27FC236}">
                <a16:creationId xmlns:a16="http://schemas.microsoft.com/office/drawing/2014/main" id="{7672A850-9C84-4B8E-B615-953AF35C6A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366F78-F53B-46C1-BDF9-323C1DE40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3009610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ussellyates88/suicide-rates-overview-1985-to-20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51">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3">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
            <a:extLst>
              <a:ext uri="{FF2B5EF4-FFF2-40B4-BE49-F238E27FC236}">
                <a16:creationId xmlns:a16="http://schemas.microsoft.com/office/drawing/2014/main" id="{792353E1-C801-9297-88E5-ACCB1C05F24A}"/>
              </a:ext>
            </a:extLst>
          </p:cNvPr>
          <p:cNvPicPr>
            <a:picLocks noChangeAspect="1"/>
          </p:cNvPicPr>
          <p:nvPr/>
        </p:nvPicPr>
        <p:blipFill rotWithShape="1">
          <a:blip r:embed="rId2">
            <a:duotone>
              <a:prstClr val="black"/>
              <a:schemeClr val="bg1">
                <a:tint val="45000"/>
                <a:satMod val="400000"/>
              </a:schemeClr>
            </a:duotone>
            <a:alphaModFix amt="10000"/>
          </a:blip>
          <a:srcRect t="7866" b="7864"/>
          <a:stretch/>
        </p:blipFill>
        <p:spPr>
          <a:xfrm>
            <a:off x="20" y="-1"/>
            <a:ext cx="12191980" cy="6858000"/>
          </a:xfrm>
          <a:prstGeom prst="rect">
            <a:avLst/>
          </a:prstGeom>
        </p:spPr>
      </p:pic>
      <p:sp>
        <p:nvSpPr>
          <p:cNvPr id="2" name="Title 1">
            <a:extLst>
              <a:ext uri="{FF2B5EF4-FFF2-40B4-BE49-F238E27FC236}">
                <a16:creationId xmlns:a16="http://schemas.microsoft.com/office/drawing/2014/main" id="{BFF7B99F-E303-4354-ABCA-D8BBB6BFC2A8}"/>
              </a:ext>
            </a:extLst>
          </p:cNvPr>
          <p:cNvSpPr>
            <a:spLocks noGrp="1"/>
          </p:cNvSpPr>
          <p:nvPr>
            <p:ph type="ctrTitle"/>
          </p:nvPr>
        </p:nvSpPr>
        <p:spPr>
          <a:xfrm>
            <a:off x="732568" y="1169982"/>
            <a:ext cx="10530318" cy="2736390"/>
          </a:xfrm>
        </p:spPr>
        <p:txBody>
          <a:bodyPr anchor="b">
            <a:normAutofit/>
          </a:bodyPr>
          <a:lstStyle/>
          <a:p>
            <a:pPr algn="l"/>
            <a:r>
              <a:rPr lang="en-US" sz="8000">
                <a:solidFill>
                  <a:schemeClr val="tx2"/>
                </a:solidFill>
              </a:rPr>
              <a:t>Suicide Rate Prediction with Machine Learning</a:t>
            </a:r>
          </a:p>
        </p:txBody>
      </p:sp>
      <p:sp>
        <p:nvSpPr>
          <p:cNvPr id="3" name="Subtitle 2">
            <a:extLst>
              <a:ext uri="{FF2B5EF4-FFF2-40B4-BE49-F238E27FC236}">
                <a16:creationId xmlns:a16="http://schemas.microsoft.com/office/drawing/2014/main" id="{CA8F6770-0B6B-4814-8DF2-6A5AC0FA421C}"/>
              </a:ext>
            </a:extLst>
          </p:cNvPr>
          <p:cNvSpPr>
            <a:spLocks noGrp="1"/>
          </p:cNvSpPr>
          <p:nvPr>
            <p:ph type="subTitle" idx="1"/>
          </p:nvPr>
        </p:nvSpPr>
        <p:spPr>
          <a:xfrm>
            <a:off x="732567" y="4067745"/>
            <a:ext cx="10530318" cy="1949813"/>
          </a:xfrm>
        </p:spPr>
        <p:txBody>
          <a:bodyPr anchor="t">
            <a:normAutofit/>
          </a:bodyPr>
          <a:lstStyle/>
          <a:p>
            <a:pPr algn="l"/>
            <a:r>
              <a:rPr lang="en-US" sz="2200">
                <a:solidFill>
                  <a:schemeClr val="tx2"/>
                </a:solidFill>
              </a:rPr>
              <a:t>Harsha Kolla</a:t>
            </a:r>
          </a:p>
        </p:txBody>
      </p:sp>
      <p:cxnSp>
        <p:nvCxnSpPr>
          <p:cNvPr id="51" name="Straight Connector 55">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1" name="Straight Connector 60">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92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36F72-F315-455D-814A-CA6D278926F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Motivation</a:t>
            </a:r>
          </a:p>
        </p:txBody>
      </p:sp>
      <p:sp>
        <p:nvSpPr>
          <p:cNvPr id="3" name="Content Placeholder 2">
            <a:extLst>
              <a:ext uri="{FF2B5EF4-FFF2-40B4-BE49-F238E27FC236}">
                <a16:creationId xmlns:a16="http://schemas.microsoft.com/office/drawing/2014/main" id="{B74CDBCF-0DAB-44EF-8D0D-7A7493FC022C}"/>
              </a:ext>
            </a:extLst>
          </p:cNvPr>
          <p:cNvSpPr>
            <a:spLocks noGrp="1"/>
          </p:cNvSpPr>
          <p:nvPr>
            <p:ph idx="1"/>
          </p:nvPr>
        </p:nvSpPr>
        <p:spPr>
          <a:xfrm>
            <a:off x="634483" y="1891970"/>
            <a:ext cx="10461148" cy="4109585"/>
          </a:xfrm>
        </p:spPr>
        <p:txBody>
          <a:bodyPr anchor="ctr">
            <a:normAutofit/>
          </a:bodyPr>
          <a:lstStyle/>
          <a:p>
            <a:r>
              <a:rPr lang="en-US" sz="2000" dirty="0">
                <a:effectLst/>
                <a:latin typeface="Calibri" panose="020F0502020204030204" pitchFamily="34" charset="0"/>
                <a:ea typeface="MS Mincho" panose="02020609040205080304" pitchFamily="49" charset="-128"/>
              </a:rPr>
              <a:t>Suicides has been a serious global public health issue, suicide rate has become increasingly rigorous and has received more attention in the society.</a:t>
            </a:r>
          </a:p>
          <a:p>
            <a:r>
              <a:rPr lang="en-US" sz="2000" dirty="0">
                <a:effectLst/>
                <a:latin typeface="Calibri" panose="020F0502020204030204" pitchFamily="34" charset="0"/>
                <a:ea typeface="MS Mincho" panose="02020609040205080304" pitchFamily="49" charset="-128"/>
              </a:rPr>
              <a:t>Suicide rates data and economic development indicators during years 1987 to 2016 collected by World Health Organization estimates that every year close to 800000 people take their own life, which is one person every 40 seconds.</a:t>
            </a:r>
            <a:r>
              <a:rPr lang="en-US" sz="2000" dirty="0">
                <a:effectLst/>
                <a:latin typeface="Segoe UI" panose="020B0502040204020203" pitchFamily="34" charset="0"/>
                <a:ea typeface="MS Mincho" panose="02020609040205080304" pitchFamily="49" charset="-128"/>
              </a:rPr>
              <a:t> </a:t>
            </a:r>
          </a:p>
          <a:p>
            <a:r>
              <a:rPr lang="en-US" sz="2000" dirty="0">
                <a:effectLst/>
                <a:latin typeface="Calibri" panose="020F0502020204030204" pitchFamily="34" charset="0"/>
                <a:ea typeface="MS Mincho" panose="02020609040205080304" pitchFamily="49" charset="-128"/>
              </a:rPr>
              <a:t>The suicide data in this research were classified by 101 countries, gender, age group, population, HDI, GDP, Region, and GDP per capita.</a:t>
            </a:r>
          </a:p>
          <a:p>
            <a:r>
              <a:rPr lang="en-US" sz="2000" dirty="0">
                <a:effectLst/>
                <a:latin typeface="Calibri" panose="020F0502020204030204" pitchFamily="34" charset="0"/>
                <a:ea typeface="MS Mincho" panose="02020609040205080304" pitchFamily="49" charset="-128"/>
              </a:rPr>
              <a:t>The main objective of this project is to predict the suicide rates using different Machine learning algorithms. We mainly focus on analyzing what features are responsible for increase in the suicide rates worldwide.</a:t>
            </a:r>
            <a:endParaRPr lang="en-US" sz="2000" dirty="0"/>
          </a:p>
        </p:txBody>
      </p:sp>
    </p:spTree>
    <p:extLst>
      <p:ext uri="{BB962C8B-B14F-4D97-AF65-F5344CB8AC3E}">
        <p14:creationId xmlns:p14="http://schemas.microsoft.com/office/powerpoint/2010/main" val="113365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6E69A-D747-45A8-BF95-67AB1F1681F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Approach</a:t>
            </a:r>
          </a:p>
        </p:txBody>
      </p:sp>
      <p:sp>
        <p:nvSpPr>
          <p:cNvPr id="3" name="Content Placeholder 2">
            <a:extLst>
              <a:ext uri="{FF2B5EF4-FFF2-40B4-BE49-F238E27FC236}">
                <a16:creationId xmlns:a16="http://schemas.microsoft.com/office/drawing/2014/main" id="{B40696E0-4548-4E38-BF43-D631B82C8B3C}"/>
              </a:ext>
            </a:extLst>
          </p:cNvPr>
          <p:cNvSpPr>
            <a:spLocks noGrp="1"/>
          </p:cNvSpPr>
          <p:nvPr>
            <p:ph idx="1"/>
          </p:nvPr>
        </p:nvSpPr>
        <p:spPr>
          <a:xfrm>
            <a:off x="625151" y="1891970"/>
            <a:ext cx="11131420" cy="4415524"/>
          </a:xfrm>
        </p:spPr>
        <p:txBody>
          <a:bodyPr anchor="ctr">
            <a:normAutofit/>
          </a:bodyPr>
          <a:lstStyle/>
          <a:p>
            <a:pPr marL="342900" marR="0" lvl="0" indent="-342900">
              <a:spcBef>
                <a:spcPts val="0"/>
              </a:spcBef>
              <a:spcAft>
                <a:spcPts val="5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Initially download the data from </a:t>
            </a:r>
            <a:r>
              <a:rPr lang="en-US" sz="1800" u="sng" dirty="0">
                <a:effectLst/>
                <a:latin typeface="Calibri" panose="020F0502020204030204" pitchFamily="34" charset="0"/>
                <a:ea typeface="Times New Roman" panose="02020603050405020304" pitchFamily="18" charset="0"/>
                <a:hlinkClick r:id="rId2"/>
              </a:rPr>
              <a:t>Kaggle</a:t>
            </a:r>
            <a:r>
              <a:rPr lang="en-US" sz="1800" dirty="0">
                <a:effectLst/>
                <a:latin typeface="Calibri" panose="020F0502020204030204" pitchFamily="34" charset="0"/>
                <a:ea typeface="Times New Roman" panose="02020603050405020304" pitchFamily="18" charset="0"/>
              </a:rPr>
              <a:t> where the data is collected globally from different sources which has features like country, year, sex, age, suicides_no, population, suicides/100k pop, country-year, HDI for year, gdp_for_year, gdp_per_capita, generation.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In data preprocessing we clean the data apply the techniques to transform the data.</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The next step is visualizing the data to find the relationship between the features and target variables and check how the data is distributed.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After the data preprocessing and visualization, we split the data and fit data to the various classifications models and evaluate the accuracy and Root mean square error.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The Supervised Machine Learning Algorithms used in our project are:</a:t>
            </a:r>
            <a:endParaRPr lang="en-US" sz="18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K- Nearest neighbors</a:t>
            </a:r>
            <a:endParaRPr lang="en-US" sz="18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Linear Regression – Given in paper</a:t>
            </a:r>
            <a:endParaRPr lang="en-US" sz="18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Decision Tree</a:t>
            </a:r>
            <a:endParaRPr lang="en-US" sz="18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Random Forest</a:t>
            </a:r>
            <a:endParaRPr lang="en-US" sz="18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Gradient Boosting</a:t>
            </a:r>
            <a:endParaRPr lang="en-US" sz="18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Bagging Regressor</a:t>
            </a:r>
            <a:endParaRPr lang="en-US" sz="1800" dirty="0">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248360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8264B-9DB8-4B3B-8177-24256930AC5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Results</a:t>
            </a:r>
          </a:p>
        </p:txBody>
      </p:sp>
      <p:graphicFrame>
        <p:nvGraphicFramePr>
          <p:cNvPr id="4" name="Content Placeholder 3">
            <a:extLst>
              <a:ext uri="{FF2B5EF4-FFF2-40B4-BE49-F238E27FC236}">
                <a16:creationId xmlns:a16="http://schemas.microsoft.com/office/drawing/2014/main" id="{82B9598E-4F80-482D-943D-5D5FBA5A9A71}"/>
              </a:ext>
            </a:extLst>
          </p:cNvPr>
          <p:cNvGraphicFramePr>
            <a:graphicFrameLocks noGrp="1"/>
          </p:cNvGraphicFramePr>
          <p:nvPr>
            <p:ph idx="1"/>
            <p:extLst>
              <p:ext uri="{D42A27DB-BD31-4B8C-83A1-F6EECF244321}">
                <p14:modId xmlns:p14="http://schemas.microsoft.com/office/powerpoint/2010/main" val="1685022364"/>
              </p:ext>
            </p:extLst>
          </p:nvPr>
        </p:nvGraphicFramePr>
        <p:xfrm>
          <a:off x="644056" y="2465007"/>
          <a:ext cx="10927831" cy="3487951"/>
        </p:xfrm>
        <a:graphic>
          <a:graphicData uri="http://schemas.openxmlformats.org/drawingml/2006/table">
            <a:tbl>
              <a:tblPr firstRow="1" firstCol="1" bandRow="1">
                <a:tableStyleId>{8799B23B-EC83-4686-B30A-512413B5E67A}</a:tableStyleId>
              </a:tblPr>
              <a:tblGrid>
                <a:gridCol w="3502503">
                  <a:extLst>
                    <a:ext uri="{9D8B030D-6E8A-4147-A177-3AD203B41FA5}">
                      <a16:colId xmlns:a16="http://schemas.microsoft.com/office/drawing/2014/main" val="3653359169"/>
                    </a:ext>
                  </a:extLst>
                </a:gridCol>
                <a:gridCol w="1749470">
                  <a:extLst>
                    <a:ext uri="{9D8B030D-6E8A-4147-A177-3AD203B41FA5}">
                      <a16:colId xmlns:a16="http://schemas.microsoft.com/office/drawing/2014/main" val="4196294239"/>
                    </a:ext>
                  </a:extLst>
                </a:gridCol>
                <a:gridCol w="1655332">
                  <a:extLst>
                    <a:ext uri="{9D8B030D-6E8A-4147-A177-3AD203B41FA5}">
                      <a16:colId xmlns:a16="http://schemas.microsoft.com/office/drawing/2014/main" val="1793246729"/>
                    </a:ext>
                  </a:extLst>
                </a:gridCol>
                <a:gridCol w="2034434">
                  <a:extLst>
                    <a:ext uri="{9D8B030D-6E8A-4147-A177-3AD203B41FA5}">
                      <a16:colId xmlns:a16="http://schemas.microsoft.com/office/drawing/2014/main" val="3141231443"/>
                    </a:ext>
                  </a:extLst>
                </a:gridCol>
                <a:gridCol w="1986092">
                  <a:extLst>
                    <a:ext uri="{9D8B030D-6E8A-4147-A177-3AD203B41FA5}">
                      <a16:colId xmlns:a16="http://schemas.microsoft.com/office/drawing/2014/main" val="2123490973"/>
                    </a:ext>
                  </a:extLst>
                </a:gridCol>
              </a:tblGrid>
              <a:tr h="1084489">
                <a:tc>
                  <a:txBody>
                    <a:bodyPr/>
                    <a:lstStyle/>
                    <a:p>
                      <a:pPr marL="0" marR="0">
                        <a:spcBef>
                          <a:spcPts val="0"/>
                        </a:spcBef>
                        <a:spcAft>
                          <a:spcPts val="0"/>
                        </a:spcAft>
                      </a:pPr>
                      <a:r>
                        <a:rPr lang="en-US" sz="2200">
                          <a:effectLst/>
                        </a:rPr>
                        <a:t>Machine Learning Model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Accuracy of Training data</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Accuracy of Testing data</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Root Mean Square Error of Train Data</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Root Mean Square Error of Test Data</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2728303731"/>
                  </a:ext>
                </a:extLst>
              </a:tr>
              <a:tr h="400577">
                <a:tc>
                  <a:txBody>
                    <a:bodyPr/>
                    <a:lstStyle/>
                    <a:p>
                      <a:pPr marL="0" marR="0">
                        <a:spcBef>
                          <a:spcPts val="0"/>
                        </a:spcBef>
                        <a:spcAft>
                          <a:spcPts val="0"/>
                        </a:spcAft>
                      </a:pPr>
                      <a:r>
                        <a:rPr lang="en-US" sz="2200">
                          <a:effectLst/>
                        </a:rPr>
                        <a:t>K- Nearest Neighbor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0.80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0.29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0.56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3530999919"/>
                  </a:ext>
                </a:extLst>
              </a:tr>
              <a:tr h="400577">
                <a:tc>
                  <a:txBody>
                    <a:bodyPr/>
                    <a:lstStyle/>
                    <a:p>
                      <a:pPr marL="0" marR="0">
                        <a:spcBef>
                          <a:spcPts val="0"/>
                        </a:spcBef>
                        <a:spcAft>
                          <a:spcPts val="0"/>
                        </a:spcAft>
                      </a:pPr>
                      <a:r>
                        <a:rPr lang="en-US" sz="2200">
                          <a:effectLst/>
                        </a:rPr>
                        <a:t>Decision Tree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0.22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3613725661"/>
                  </a:ext>
                </a:extLst>
              </a:tr>
              <a:tr h="400577">
                <a:tc>
                  <a:txBody>
                    <a:bodyPr/>
                    <a:lstStyle/>
                    <a:p>
                      <a:pPr marL="0" marR="0">
                        <a:spcBef>
                          <a:spcPts val="0"/>
                        </a:spcBef>
                        <a:spcAft>
                          <a:spcPts val="0"/>
                        </a:spcAft>
                      </a:pPr>
                      <a:r>
                        <a:rPr lang="en-US" sz="2200">
                          <a:effectLst/>
                        </a:rPr>
                        <a:t>Random Forest</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3989532343"/>
                  </a:ext>
                </a:extLst>
              </a:tr>
              <a:tr h="400577">
                <a:tc>
                  <a:txBody>
                    <a:bodyPr/>
                    <a:lstStyle/>
                    <a:p>
                      <a:pPr marL="0" marR="0">
                        <a:spcBef>
                          <a:spcPts val="0"/>
                        </a:spcBef>
                        <a:spcAft>
                          <a:spcPts val="0"/>
                        </a:spcAft>
                      </a:pPr>
                      <a:r>
                        <a:rPr lang="en-US" sz="2200">
                          <a:effectLst/>
                        </a:rPr>
                        <a:t>Gradient Boosting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3143081907"/>
                  </a:ext>
                </a:extLst>
              </a:tr>
              <a:tr h="400577">
                <a:tc>
                  <a:txBody>
                    <a:bodyPr/>
                    <a:lstStyle/>
                    <a:p>
                      <a:pPr marL="0" marR="0">
                        <a:spcBef>
                          <a:spcPts val="0"/>
                        </a:spcBef>
                        <a:spcAft>
                          <a:spcPts val="0"/>
                        </a:spcAft>
                      </a:pPr>
                      <a:r>
                        <a:rPr lang="en-US" sz="2200">
                          <a:effectLst/>
                        </a:rPr>
                        <a:t>Bagging Regression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0.98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0.18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3444388491"/>
                  </a:ext>
                </a:extLst>
              </a:tr>
              <a:tr h="400577">
                <a:tc>
                  <a:txBody>
                    <a:bodyPr/>
                    <a:lstStyle/>
                    <a:p>
                      <a:pPr marL="0" marR="0">
                        <a:spcBef>
                          <a:spcPts val="0"/>
                        </a:spcBef>
                        <a:spcAft>
                          <a:spcPts val="0"/>
                        </a:spcAft>
                      </a:pPr>
                      <a:r>
                        <a:rPr lang="en-US" sz="2200">
                          <a:effectLst/>
                        </a:rPr>
                        <a:t>Linear Regression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0.29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0.30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1.01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tc>
                  <a:txBody>
                    <a:bodyPr/>
                    <a:lstStyle/>
                    <a:p>
                      <a:pPr marL="0" marR="0">
                        <a:spcBef>
                          <a:spcPts val="0"/>
                        </a:spcBef>
                        <a:spcAft>
                          <a:spcPts val="0"/>
                        </a:spcAft>
                      </a:pPr>
                      <a:r>
                        <a:rPr lang="en-US" sz="2200">
                          <a:effectLst/>
                        </a:rPr>
                        <a:t>1.04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09914" marR="109914" marT="0" marB="0"/>
                </a:tc>
                <a:extLst>
                  <a:ext uri="{0D108BD9-81ED-4DB2-BD59-A6C34878D82A}">
                    <a16:rowId xmlns:a16="http://schemas.microsoft.com/office/drawing/2014/main" val="664339720"/>
                  </a:ext>
                </a:extLst>
              </a:tr>
            </a:tbl>
          </a:graphicData>
        </a:graphic>
      </p:graphicFrame>
    </p:spTree>
    <p:extLst>
      <p:ext uri="{BB962C8B-B14F-4D97-AF65-F5344CB8AC3E}">
        <p14:creationId xmlns:p14="http://schemas.microsoft.com/office/powerpoint/2010/main" val="301690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236E4-384B-4289-8ACD-2A3F94A7105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C8F44E6B-999A-4A55-AFCD-14FA126254F7}"/>
              </a:ext>
            </a:extLst>
          </p:cNvPr>
          <p:cNvSpPr>
            <a:spLocks noGrp="1"/>
          </p:cNvSpPr>
          <p:nvPr>
            <p:ph idx="1"/>
          </p:nvPr>
        </p:nvSpPr>
        <p:spPr>
          <a:xfrm>
            <a:off x="690465" y="1891970"/>
            <a:ext cx="10405165" cy="4109585"/>
          </a:xfrm>
        </p:spPr>
        <p:txBody>
          <a:bodyPr anchor="ctr">
            <a:normAutofit/>
          </a:bodyPr>
          <a:lstStyle/>
          <a:p>
            <a:r>
              <a:rPr lang="en-US" sz="2000" dirty="0">
                <a:effectLst/>
                <a:latin typeface="Calibri" panose="020F0502020204030204" pitchFamily="34" charset="0"/>
                <a:ea typeface="Times New Roman" panose="02020603050405020304" pitchFamily="18" charset="0"/>
              </a:rPr>
              <a:t>Techniques using Machine Learning model in predicting the suicide rates shows that Male population has more suicides than female. That to in age groups of 35-54 years the suicides are more.</a:t>
            </a:r>
          </a:p>
          <a:p>
            <a:r>
              <a:rPr lang="en-US" sz="2000" dirty="0">
                <a:effectLst/>
                <a:latin typeface="Calibri" panose="020F0502020204030204" pitchFamily="34" charset="0"/>
                <a:ea typeface="Times New Roman" panose="02020603050405020304" pitchFamily="18" charset="0"/>
              </a:rPr>
              <a:t>The suicides in developed countries are less than that of the developing countries, this is because of various reasons like happiness index, annual income per person, literacy rate etc. Approximately 79% of suicides globally occur in low and middle-income countries.</a:t>
            </a:r>
          </a:p>
          <a:p>
            <a:r>
              <a:rPr lang="en-US" sz="2000" dirty="0">
                <a:effectLst/>
                <a:latin typeface="Calibri" panose="020F0502020204030204" pitchFamily="34" charset="0"/>
                <a:ea typeface="Times New Roman" panose="02020603050405020304" pitchFamily="18" charset="0"/>
              </a:rPr>
              <a:t>Among the Machine learning techniques used Random Forest is better. It has the better accuracy than the other models.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The accuracy can be further improved by using additional features and good amount of data.</a:t>
            </a:r>
            <a:endParaRPr lang="en-US" sz="2000" dirty="0"/>
          </a:p>
        </p:txBody>
      </p:sp>
    </p:spTree>
    <p:extLst>
      <p:ext uri="{BB962C8B-B14F-4D97-AF65-F5344CB8AC3E}">
        <p14:creationId xmlns:p14="http://schemas.microsoft.com/office/powerpoint/2010/main" val="321756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2516</TotalTime>
  <Words>473</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Segoe UI</vt:lpstr>
      <vt:lpstr>Symbol</vt:lpstr>
      <vt:lpstr>Times New Roman</vt:lpstr>
      <vt:lpstr>Wingdings</vt:lpstr>
      <vt:lpstr>Office Theme</vt:lpstr>
      <vt:lpstr>Suicide Rate Prediction with Machine Learning</vt:lpstr>
      <vt:lpstr>Motivation</vt:lpstr>
      <vt:lpstr>Approach</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 with Machine Learning</dc:title>
  <dc:creator>KOLLA HARSHA</dc:creator>
  <cp:lastModifiedBy>KOLLA HARSHA</cp:lastModifiedBy>
  <cp:revision>1</cp:revision>
  <dcterms:created xsi:type="dcterms:W3CDTF">2022-04-26T01:35:37Z</dcterms:created>
  <dcterms:modified xsi:type="dcterms:W3CDTF">2022-04-27T19:31:39Z</dcterms:modified>
</cp:coreProperties>
</file>