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64" r:id="rId4"/>
    <p:sldId id="259" r:id="rId5"/>
    <p:sldId id="260"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0C21C-B6E9-471C-A1C8-FBD4D0DDD8F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50109AD-1485-4572-AE83-D8D985802C21}">
      <dgm:prSet/>
      <dgm:spPr/>
      <dgm:t>
        <a:bodyPr/>
        <a:lstStyle/>
        <a:p>
          <a:r>
            <a:rPr lang="en-US" dirty="0"/>
            <a:t>Python Code with User interface to interact with the question answer module </a:t>
          </a:r>
        </a:p>
      </dgm:t>
    </dgm:pt>
    <dgm:pt modelId="{40CC0FEE-9FD2-4696-BAAD-2DD191DA5F05}" type="parTrans" cxnId="{1BCAAE6E-0E47-4FAF-ABB2-A6EF2A767700}">
      <dgm:prSet/>
      <dgm:spPr/>
      <dgm:t>
        <a:bodyPr/>
        <a:lstStyle/>
        <a:p>
          <a:endParaRPr lang="en-US"/>
        </a:p>
      </dgm:t>
    </dgm:pt>
    <dgm:pt modelId="{9564C85B-6691-4CF6-92E5-A63BDA40F68A}" type="sibTrans" cxnId="{1BCAAE6E-0E47-4FAF-ABB2-A6EF2A767700}">
      <dgm:prSet/>
      <dgm:spPr/>
      <dgm:t>
        <a:bodyPr/>
        <a:lstStyle/>
        <a:p>
          <a:endParaRPr lang="en-US"/>
        </a:p>
      </dgm:t>
    </dgm:pt>
    <dgm:pt modelId="{04820173-30C9-46B8-9144-BFE1242D99B4}">
      <dgm:prSet/>
      <dgm:spPr/>
      <dgm:t>
        <a:bodyPr/>
        <a:lstStyle/>
        <a:p>
          <a:r>
            <a:rPr lang="en-US"/>
            <a:t>Final Report Pdf File</a:t>
          </a:r>
        </a:p>
      </dgm:t>
    </dgm:pt>
    <dgm:pt modelId="{62858312-45AE-480F-80E2-AAECC293FDA0}" type="parTrans" cxnId="{B4EDD1B0-798C-4024-8FA2-AE536FA164A9}">
      <dgm:prSet/>
      <dgm:spPr/>
      <dgm:t>
        <a:bodyPr/>
        <a:lstStyle/>
        <a:p>
          <a:endParaRPr lang="en-US"/>
        </a:p>
      </dgm:t>
    </dgm:pt>
    <dgm:pt modelId="{3A9C8B7E-E657-4A31-B602-DE082C61AC1C}" type="sibTrans" cxnId="{B4EDD1B0-798C-4024-8FA2-AE536FA164A9}">
      <dgm:prSet/>
      <dgm:spPr/>
      <dgm:t>
        <a:bodyPr/>
        <a:lstStyle/>
        <a:p>
          <a:endParaRPr lang="en-US"/>
        </a:p>
      </dgm:t>
    </dgm:pt>
    <dgm:pt modelId="{BFF29879-C4F3-4551-8652-F45D115379FB}">
      <dgm:prSet/>
      <dgm:spPr/>
      <dgm:t>
        <a:bodyPr/>
        <a:lstStyle/>
        <a:p>
          <a:r>
            <a:rPr lang="en-US"/>
            <a:t>Git Hub repository link</a:t>
          </a:r>
        </a:p>
      </dgm:t>
    </dgm:pt>
    <dgm:pt modelId="{B0814FC9-8F40-4FBD-BDB2-A7C03AD1AF78}" type="parTrans" cxnId="{83F277E4-4D43-412E-A73F-A7F8E317985F}">
      <dgm:prSet/>
      <dgm:spPr/>
      <dgm:t>
        <a:bodyPr/>
        <a:lstStyle/>
        <a:p>
          <a:endParaRPr lang="en-US"/>
        </a:p>
      </dgm:t>
    </dgm:pt>
    <dgm:pt modelId="{3B373A47-B57B-410A-AC53-6D82663AB495}" type="sibTrans" cxnId="{83F277E4-4D43-412E-A73F-A7F8E317985F}">
      <dgm:prSet/>
      <dgm:spPr/>
      <dgm:t>
        <a:bodyPr/>
        <a:lstStyle/>
        <a:p>
          <a:endParaRPr lang="en-US"/>
        </a:p>
      </dgm:t>
    </dgm:pt>
    <dgm:pt modelId="{A99B9CDB-4FBD-49C0-B717-4B3A16EDBB2D}">
      <dgm:prSet/>
      <dgm:spPr/>
      <dgm:t>
        <a:bodyPr/>
        <a:lstStyle/>
        <a:p>
          <a:r>
            <a:rPr lang="en-US" dirty="0"/>
            <a:t>Presentation(</a:t>
          </a:r>
          <a:r>
            <a:rPr lang="en-US" dirty="0" err="1"/>
            <a:t>Youtube</a:t>
          </a:r>
          <a:r>
            <a:rPr lang="en-US" dirty="0"/>
            <a:t> Video)</a:t>
          </a:r>
        </a:p>
      </dgm:t>
    </dgm:pt>
    <dgm:pt modelId="{7B14840B-1D3F-4501-A535-FFC6A97E7FFB}" type="parTrans" cxnId="{EA73AAC9-00E4-440B-9BC5-C5077A2CD099}">
      <dgm:prSet/>
      <dgm:spPr/>
      <dgm:t>
        <a:bodyPr/>
        <a:lstStyle/>
        <a:p>
          <a:endParaRPr lang="en-US"/>
        </a:p>
      </dgm:t>
    </dgm:pt>
    <dgm:pt modelId="{69363F12-9236-41C9-95B3-568020A5AF83}" type="sibTrans" cxnId="{EA73AAC9-00E4-440B-9BC5-C5077A2CD099}">
      <dgm:prSet/>
      <dgm:spPr/>
      <dgm:t>
        <a:bodyPr/>
        <a:lstStyle/>
        <a:p>
          <a:endParaRPr lang="en-US"/>
        </a:p>
      </dgm:t>
    </dgm:pt>
    <dgm:pt modelId="{609DA37A-B573-4179-8AC2-F6852D72D772}">
      <dgm:prSet/>
      <dgm:spPr/>
      <dgm:t>
        <a:bodyPr/>
        <a:lstStyle/>
        <a:p>
          <a:r>
            <a:rPr lang="en-US" dirty="0"/>
            <a:t>Transformer Model for question answering using happy transformer</a:t>
          </a:r>
        </a:p>
      </dgm:t>
    </dgm:pt>
    <dgm:pt modelId="{3D91E46F-C864-41D7-8986-C6F3F8AC0E20}" type="parTrans" cxnId="{D55A7387-154D-4F8E-8A8D-8E4EBED2884E}">
      <dgm:prSet/>
      <dgm:spPr/>
      <dgm:t>
        <a:bodyPr/>
        <a:lstStyle/>
        <a:p>
          <a:endParaRPr lang="en-US"/>
        </a:p>
      </dgm:t>
    </dgm:pt>
    <dgm:pt modelId="{60756E88-D9F1-4D63-BC2F-EBEE4D92938A}" type="sibTrans" cxnId="{D55A7387-154D-4F8E-8A8D-8E4EBED2884E}">
      <dgm:prSet/>
      <dgm:spPr/>
      <dgm:t>
        <a:bodyPr/>
        <a:lstStyle/>
        <a:p>
          <a:endParaRPr lang="en-US"/>
        </a:p>
      </dgm:t>
    </dgm:pt>
    <dgm:pt modelId="{2E96E78D-40D2-40B3-987F-0F76D1974C9D}" type="pres">
      <dgm:prSet presAssocID="{FCD0C21C-B6E9-471C-A1C8-FBD4D0DDD8F2}" presName="linear" presStyleCnt="0">
        <dgm:presLayoutVars>
          <dgm:animLvl val="lvl"/>
          <dgm:resizeHandles val="exact"/>
        </dgm:presLayoutVars>
      </dgm:prSet>
      <dgm:spPr/>
    </dgm:pt>
    <dgm:pt modelId="{DDE261D8-2627-46E6-AAE0-A742BB9C3CDA}" type="pres">
      <dgm:prSet presAssocID="{609DA37A-B573-4179-8AC2-F6852D72D772}" presName="parentText" presStyleLbl="node1" presStyleIdx="0" presStyleCnt="5">
        <dgm:presLayoutVars>
          <dgm:chMax val="0"/>
          <dgm:bulletEnabled val="1"/>
        </dgm:presLayoutVars>
      </dgm:prSet>
      <dgm:spPr/>
    </dgm:pt>
    <dgm:pt modelId="{9A538C8E-100F-416C-B438-04ED4589301E}" type="pres">
      <dgm:prSet presAssocID="{60756E88-D9F1-4D63-BC2F-EBEE4D92938A}" presName="spacer" presStyleCnt="0"/>
      <dgm:spPr/>
    </dgm:pt>
    <dgm:pt modelId="{4183C93D-4A53-40E0-B7CD-9C261C0B2041}" type="pres">
      <dgm:prSet presAssocID="{150109AD-1485-4572-AE83-D8D985802C21}" presName="parentText" presStyleLbl="node1" presStyleIdx="1" presStyleCnt="5">
        <dgm:presLayoutVars>
          <dgm:chMax val="0"/>
          <dgm:bulletEnabled val="1"/>
        </dgm:presLayoutVars>
      </dgm:prSet>
      <dgm:spPr/>
    </dgm:pt>
    <dgm:pt modelId="{089732AC-06DD-476B-8095-E6F3A4613891}" type="pres">
      <dgm:prSet presAssocID="{9564C85B-6691-4CF6-92E5-A63BDA40F68A}" presName="spacer" presStyleCnt="0"/>
      <dgm:spPr/>
    </dgm:pt>
    <dgm:pt modelId="{86C14461-6670-4395-843E-41C9690E402D}" type="pres">
      <dgm:prSet presAssocID="{04820173-30C9-46B8-9144-BFE1242D99B4}" presName="parentText" presStyleLbl="node1" presStyleIdx="2" presStyleCnt="5">
        <dgm:presLayoutVars>
          <dgm:chMax val="0"/>
          <dgm:bulletEnabled val="1"/>
        </dgm:presLayoutVars>
      </dgm:prSet>
      <dgm:spPr/>
    </dgm:pt>
    <dgm:pt modelId="{CB485889-8202-4FBB-9C80-35B6B4DDA6C3}" type="pres">
      <dgm:prSet presAssocID="{3A9C8B7E-E657-4A31-B602-DE082C61AC1C}" presName="spacer" presStyleCnt="0"/>
      <dgm:spPr/>
    </dgm:pt>
    <dgm:pt modelId="{97569713-3706-4A76-B30E-0D8DE7943F98}" type="pres">
      <dgm:prSet presAssocID="{BFF29879-C4F3-4551-8652-F45D115379FB}" presName="parentText" presStyleLbl="node1" presStyleIdx="3" presStyleCnt="5">
        <dgm:presLayoutVars>
          <dgm:chMax val="0"/>
          <dgm:bulletEnabled val="1"/>
        </dgm:presLayoutVars>
      </dgm:prSet>
      <dgm:spPr/>
    </dgm:pt>
    <dgm:pt modelId="{4CCAABCA-5AF0-44C6-B72F-7F8A2EA883EE}" type="pres">
      <dgm:prSet presAssocID="{3B373A47-B57B-410A-AC53-6D82663AB495}" presName="spacer" presStyleCnt="0"/>
      <dgm:spPr/>
    </dgm:pt>
    <dgm:pt modelId="{417225C0-F97E-4A18-81EB-DE1B0EA6747A}" type="pres">
      <dgm:prSet presAssocID="{A99B9CDB-4FBD-49C0-B717-4B3A16EDBB2D}" presName="parentText" presStyleLbl="node1" presStyleIdx="4" presStyleCnt="5">
        <dgm:presLayoutVars>
          <dgm:chMax val="0"/>
          <dgm:bulletEnabled val="1"/>
        </dgm:presLayoutVars>
      </dgm:prSet>
      <dgm:spPr/>
    </dgm:pt>
  </dgm:ptLst>
  <dgm:cxnLst>
    <dgm:cxn modelId="{82B8993E-C61B-4AFC-BFFF-4C34D61BF381}" type="presOf" srcId="{04820173-30C9-46B8-9144-BFE1242D99B4}" destId="{86C14461-6670-4395-843E-41C9690E402D}" srcOrd="0" destOrd="0" presId="urn:microsoft.com/office/officeart/2005/8/layout/vList2"/>
    <dgm:cxn modelId="{1BCAAE6E-0E47-4FAF-ABB2-A6EF2A767700}" srcId="{FCD0C21C-B6E9-471C-A1C8-FBD4D0DDD8F2}" destId="{150109AD-1485-4572-AE83-D8D985802C21}" srcOrd="1" destOrd="0" parTransId="{40CC0FEE-9FD2-4696-BAAD-2DD191DA5F05}" sibTransId="{9564C85B-6691-4CF6-92E5-A63BDA40F68A}"/>
    <dgm:cxn modelId="{CBDCEC4E-45E8-4595-85F5-A975D0DB4AB3}" type="presOf" srcId="{609DA37A-B573-4179-8AC2-F6852D72D772}" destId="{DDE261D8-2627-46E6-AAE0-A742BB9C3CDA}" srcOrd="0" destOrd="0" presId="urn:microsoft.com/office/officeart/2005/8/layout/vList2"/>
    <dgm:cxn modelId="{1959B07F-DC84-4365-9C44-4A8D4E507A22}" type="presOf" srcId="{150109AD-1485-4572-AE83-D8D985802C21}" destId="{4183C93D-4A53-40E0-B7CD-9C261C0B2041}" srcOrd="0" destOrd="0" presId="urn:microsoft.com/office/officeart/2005/8/layout/vList2"/>
    <dgm:cxn modelId="{D55A7387-154D-4F8E-8A8D-8E4EBED2884E}" srcId="{FCD0C21C-B6E9-471C-A1C8-FBD4D0DDD8F2}" destId="{609DA37A-B573-4179-8AC2-F6852D72D772}" srcOrd="0" destOrd="0" parTransId="{3D91E46F-C864-41D7-8986-C6F3F8AC0E20}" sibTransId="{60756E88-D9F1-4D63-BC2F-EBEE4D92938A}"/>
    <dgm:cxn modelId="{897FA296-8A2A-4D95-B9F9-25704B40DA89}" type="presOf" srcId="{FCD0C21C-B6E9-471C-A1C8-FBD4D0DDD8F2}" destId="{2E96E78D-40D2-40B3-987F-0F76D1974C9D}" srcOrd="0" destOrd="0" presId="urn:microsoft.com/office/officeart/2005/8/layout/vList2"/>
    <dgm:cxn modelId="{F95B3398-D40B-4BF1-99D0-BCECCCF33AFA}" type="presOf" srcId="{BFF29879-C4F3-4551-8652-F45D115379FB}" destId="{97569713-3706-4A76-B30E-0D8DE7943F98}" srcOrd="0" destOrd="0" presId="urn:microsoft.com/office/officeart/2005/8/layout/vList2"/>
    <dgm:cxn modelId="{B4EDD1B0-798C-4024-8FA2-AE536FA164A9}" srcId="{FCD0C21C-B6E9-471C-A1C8-FBD4D0DDD8F2}" destId="{04820173-30C9-46B8-9144-BFE1242D99B4}" srcOrd="2" destOrd="0" parTransId="{62858312-45AE-480F-80E2-AAECC293FDA0}" sibTransId="{3A9C8B7E-E657-4A31-B602-DE082C61AC1C}"/>
    <dgm:cxn modelId="{B7AB41B9-5404-4BFB-BA56-AD960DB2E0F8}" type="presOf" srcId="{A99B9CDB-4FBD-49C0-B717-4B3A16EDBB2D}" destId="{417225C0-F97E-4A18-81EB-DE1B0EA6747A}" srcOrd="0" destOrd="0" presId="urn:microsoft.com/office/officeart/2005/8/layout/vList2"/>
    <dgm:cxn modelId="{EA73AAC9-00E4-440B-9BC5-C5077A2CD099}" srcId="{FCD0C21C-B6E9-471C-A1C8-FBD4D0DDD8F2}" destId="{A99B9CDB-4FBD-49C0-B717-4B3A16EDBB2D}" srcOrd="4" destOrd="0" parTransId="{7B14840B-1D3F-4501-A535-FFC6A97E7FFB}" sibTransId="{69363F12-9236-41C9-95B3-568020A5AF83}"/>
    <dgm:cxn modelId="{83F277E4-4D43-412E-A73F-A7F8E317985F}" srcId="{FCD0C21C-B6E9-471C-A1C8-FBD4D0DDD8F2}" destId="{BFF29879-C4F3-4551-8652-F45D115379FB}" srcOrd="3" destOrd="0" parTransId="{B0814FC9-8F40-4FBD-BDB2-A7C03AD1AF78}" sibTransId="{3B373A47-B57B-410A-AC53-6D82663AB495}"/>
    <dgm:cxn modelId="{7726216F-6335-4B28-8631-5C4D16E1BC08}" type="presParOf" srcId="{2E96E78D-40D2-40B3-987F-0F76D1974C9D}" destId="{DDE261D8-2627-46E6-AAE0-A742BB9C3CDA}" srcOrd="0" destOrd="0" presId="urn:microsoft.com/office/officeart/2005/8/layout/vList2"/>
    <dgm:cxn modelId="{3FF6C7DF-778B-4A4D-82D4-B140E5ADC95D}" type="presParOf" srcId="{2E96E78D-40D2-40B3-987F-0F76D1974C9D}" destId="{9A538C8E-100F-416C-B438-04ED4589301E}" srcOrd="1" destOrd="0" presId="urn:microsoft.com/office/officeart/2005/8/layout/vList2"/>
    <dgm:cxn modelId="{C4DBDB27-BAF0-4E78-8A0E-34EDDE59BC8F}" type="presParOf" srcId="{2E96E78D-40D2-40B3-987F-0F76D1974C9D}" destId="{4183C93D-4A53-40E0-B7CD-9C261C0B2041}" srcOrd="2" destOrd="0" presId="urn:microsoft.com/office/officeart/2005/8/layout/vList2"/>
    <dgm:cxn modelId="{06516A89-CCD9-4E77-BA60-B8320C15BE66}" type="presParOf" srcId="{2E96E78D-40D2-40B3-987F-0F76D1974C9D}" destId="{089732AC-06DD-476B-8095-E6F3A4613891}" srcOrd="3" destOrd="0" presId="urn:microsoft.com/office/officeart/2005/8/layout/vList2"/>
    <dgm:cxn modelId="{AE9B2CE6-826D-44CF-8EE0-A2478151CFA7}" type="presParOf" srcId="{2E96E78D-40D2-40B3-987F-0F76D1974C9D}" destId="{86C14461-6670-4395-843E-41C9690E402D}" srcOrd="4" destOrd="0" presId="urn:microsoft.com/office/officeart/2005/8/layout/vList2"/>
    <dgm:cxn modelId="{E026C446-6BD8-493A-BD35-50A3B2B92AA1}" type="presParOf" srcId="{2E96E78D-40D2-40B3-987F-0F76D1974C9D}" destId="{CB485889-8202-4FBB-9C80-35B6B4DDA6C3}" srcOrd="5" destOrd="0" presId="urn:microsoft.com/office/officeart/2005/8/layout/vList2"/>
    <dgm:cxn modelId="{9C46B18E-AE0F-452D-9101-BD19953C3363}" type="presParOf" srcId="{2E96E78D-40D2-40B3-987F-0F76D1974C9D}" destId="{97569713-3706-4A76-B30E-0D8DE7943F98}" srcOrd="6" destOrd="0" presId="urn:microsoft.com/office/officeart/2005/8/layout/vList2"/>
    <dgm:cxn modelId="{F600A521-2E74-4985-AA21-B228AB455787}" type="presParOf" srcId="{2E96E78D-40D2-40B3-987F-0F76D1974C9D}" destId="{4CCAABCA-5AF0-44C6-B72F-7F8A2EA883EE}" srcOrd="7" destOrd="0" presId="urn:microsoft.com/office/officeart/2005/8/layout/vList2"/>
    <dgm:cxn modelId="{B68BE738-8DF6-4EFC-9E70-9E0DBE2DF26D}" type="presParOf" srcId="{2E96E78D-40D2-40B3-987F-0F76D1974C9D}" destId="{417225C0-F97E-4A18-81EB-DE1B0EA6747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261D8-2627-46E6-AAE0-A742BB9C3CDA}">
      <dsp:nvSpPr>
        <dsp:cNvPr id="0" name=""/>
        <dsp:cNvSpPr/>
      </dsp:nvSpPr>
      <dsp:spPr>
        <a:xfrm>
          <a:off x="0" y="49749"/>
          <a:ext cx="5641974" cy="90675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Transformer Model for question answering using happy transformer</a:t>
          </a:r>
        </a:p>
      </dsp:txBody>
      <dsp:txXfrm>
        <a:off x="44264" y="94013"/>
        <a:ext cx="5553446" cy="818222"/>
      </dsp:txXfrm>
    </dsp:sp>
    <dsp:sp modelId="{4183C93D-4A53-40E0-B7CD-9C261C0B2041}">
      <dsp:nvSpPr>
        <dsp:cNvPr id="0" name=""/>
        <dsp:cNvSpPr/>
      </dsp:nvSpPr>
      <dsp:spPr>
        <a:xfrm>
          <a:off x="0" y="1028500"/>
          <a:ext cx="5641974" cy="906750"/>
        </a:xfrm>
        <a:prstGeom prst="roundRect">
          <a:avLst/>
        </a:prstGeom>
        <a:solidFill>
          <a:schemeClr val="accent5">
            <a:hueOff val="589196"/>
            <a:satOff val="-2817"/>
            <a:lumOff val="30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Python Code with User interface to interact with the question answer module </a:t>
          </a:r>
        </a:p>
      </dsp:txBody>
      <dsp:txXfrm>
        <a:off x="44264" y="1072764"/>
        <a:ext cx="5553446" cy="818222"/>
      </dsp:txXfrm>
    </dsp:sp>
    <dsp:sp modelId="{86C14461-6670-4395-843E-41C9690E402D}">
      <dsp:nvSpPr>
        <dsp:cNvPr id="0" name=""/>
        <dsp:cNvSpPr/>
      </dsp:nvSpPr>
      <dsp:spPr>
        <a:xfrm>
          <a:off x="0" y="2007250"/>
          <a:ext cx="5641974" cy="906750"/>
        </a:xfrm>
        <a:prstGeom prst="roundRect">
          <a:avLst/>
        </a:prstGeom>
        <a:solidFill>
          <a:schemeClr val="accent5">
            <a:hueOff val="1178392"/>
            <a:satOff val="-5635"/>
            <a:lumOff val="6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Final Report Pdf File</a:t>
          </a:r>
        </a:p>
      </dsp:txBody>
      <dsp:txXfrm>
        <a:off x="44264" y="2051514"/>
        <a:ext cx="5553446" cy="818222"/>
      </dsp:txXfrm>
    </dsp:sp>
    <dsp:sp modelId="{97569713-3706-4A76-B30E-0D8DE7943F98}">
      <dsp:nvSpPr>
        <dsp:cNvPr id="0" name=""/>
        <dsp:cNvSpPr/>
      </dsp:nvSpPr>
      <dsp:spPr>
        <a:xfrm>
          <a:off x="0" y="2986000"/>
          <a:ext cx="5641974" cy="906750"/>
        </a:xfrm>
        <a:prstGeom prst="roundRect">
          <a:avLst/>
        </a:prstGeom>
        <a:solidFill>
          <a:schemeClr val="accent5">
            <a:hueOff val="1767588"/>
            <a:satOff val="-8452"/>
            <a:lumOff val="92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Git Hub repository link</a:t>
          </a:r>
        </a:p>
      </dsp:txBody>
      <dsp:txXfrm>
        <a:off x="44264" y="3030264"/>
        <a:ext cx="5553446" cy="818222"/>
      </dsp:txXfrm>
    </dsp:sp>
    <dsp:sp modelId="{417225C0-F97E-4A18-81EB-DE1B0EA6747A}">
      <dsp:nvSpPr>
        <dsp:cNvPr id="0" name=""/>
        <dsp:cNvSpPr/>
      </dsp:nvSpPr>
      <dsp:spPr>
        <a:xfrm>
          <a:off x="0" y="3964750"/>
          <a:ext cx="5641974" cy="906750"/>
        </a:xfrm>
        <a:prstGeom prst="round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Presentation(</a:t>
          </a:r>
          <a:r>
            <a:rPr lang="en-US" sz="2500" kern="1200" dirty="0" err="1"/>
            <a:t>Youtube</a:t>
          </a:r>
          <a:r>
            <a:rPr lang="en-US" sz="2500" kern="1200" dirty="0"/>
            <a:t> Video)</a:t>
          </a:r>
        </a:p>
      </dsp:txBody>
      <dsp:txXfrm>
        <a:off x="44264" y="4009014"/>
        <a:ext cx="5553446" cy="8182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1E5808C-584A-4860-8C8E-E903C984633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9D390-80C3-4E2C-980E-86B0F49E0C6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11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5808C-584A-4860-8C8E-E903C984633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9D390-80C3-4E2C-980E-86B0F49E0C6C}" type="slidenum">
              <a:rPr lang="en-US" smtClean="0"/>
              <a:t>‹#›</a:t>
            </a:fld>
            <a:endParaRPr lang="en-US"/>
          </a:p>
        </p:txBody>
      </p:sp>
    </p:spTree>
    <p:extLst>
      <p:ext uri="{BB962C8B-B14F-4D97-AF65-F5344CB8AC3E}">
        <p14:creationId xmlns:p14="http://schemas.microsoft.com/office/powerpoint/2010/main" val="105951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5808C-584A-4860-8C8E-E903C984633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9D390-80C3-4E2C-980E-86B0F49E0C6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4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5808C-584A-4860-8C8E-E903C984633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9D390-80C3-4E2C-980E-86B0F49E0C6C}" type="slidenum">
              <a:rPr lang="en-US" smtClean="0"/>
              <a:t>‹#›</a:t>
            </a:fld>
            <a:endParaRPr lang="en-US"/>
          </a:p>
        </p:txBody>
      </p:sp>
    </p:spTree>
    <p:extLst>
      <p:ext uri="{BB962C8B-B14F-4D97-AF65-F5344CB8AC3E}">
        <p14:creationId xmlns:p14="http://schemas.microsoft.com/office/powerpoint/2010/main" val="177785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E5808C-584A-4860-8C8E-E903C984633D}"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9D390-80C3-4E2C-980E-86B0F49E0C6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34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E5808C-584A-4860-8C8E-E903C984633D}"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9D390-80C3-4E2C-980E-86B0F49E0C6C}" type="slidenum">
              <a:rPr lang="en-US" smtClean="0"/>
              <a:t>‹#›</a:t>
            </a:fld>
            <a:endParaRPr lang="en-US"/>
          </a:p>
        </p:txBody>
      </p:sp>
    </p:spTree>
    <p:extLst>
      <p:ext uri="{BB962C8B-B14F-4D97-AF65-F5344CB8AC3E}">
        <p14:creationId xmlns:p14="http://schemas.microsoft.com/office/powerpoint/2010/main" val="149130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E5808C-584A-4860-8C8E-E903C984633D}"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9D390-80C3-4E2C-980E-86B0F49E0C6C}" type="slidenum">
              <a:rPr lang="en-US" smtClean="0"/>
              <a:t>‹#›</a:t>
            </a:fld>
            <a:endParaRPr lang="en-US"/>
          </a:p>
        </p:txBody>
      </p:sp>
    </p:spTree>
    <p:extLst>
      <p:ext uri="{BB962C8B-B14F-4D97-AF65-F5344CB8AC3E}">
        <p14:creationId xmlns:p14="http://schemas.microsoft.com/office/powerpoint/2010/main" val="5575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E5808C-584A-4860-8C8E-E903C984633D}"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9D390-80C3-4E2C-980E-86B0F49E0C6C}" type="slidenum">
              <a:rPr lang="en-US" smtClean="0"/>
              <a:t>‹#›</a:t>
            </a:fld>
            <a:endParaRPr lang="en-US"/>
          </a:p>
        </p:txBody>
      </p:sp>
    </p:spTree>
    <p:extLst>
      <p:ext uri="{BB962C8B-B14F-4D97-AF65-F5344CB8AC3E}">
        <p14:creationId xmlns:p14="http://schemas.microsoft.com/office/powerpoint/2010/main" val="343012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5808C-584A-4860-8C8E-E903C984633D}"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9D390-80C3-4E2C-980E-86B0F49E0C6C}" type="slidenum">
              <a:rPr lang="en-US" smtClean="0"/>
              <a:t>‹#›</a:t>
            </a:fld>
            <a:endParaRPr lang="en-US"/>
          </a:p>
        </p:txBody>
      </p:sp>
    </p:spTree>
    <p:extLst>
      <p:ext uri="{BB962C8B-B14F-4D97-AF65-F5344CB8AC3E}">
        <p14:creationId xmlns:p14="http://schemas.microsoft.com/office/powerpoint/2010/main" val="33006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E5808C-584A-4860-8C8E-E903C984633D}"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9D390-80C3-4E2C-980E-86B0F49E0C6C}" type="slidenum">
              <a:rPr lang="en-US" smtClean="0"/>
              <a:t>‹#›</a:t>
            </a:fld>
            <a:endParaRPr lang="en-US"/>
          </a:p>
        </p:txBody>
      </p:sp>
    </p:spTree>
    <p:extLst>
      <p:ext uri="{BB962C8B-B14F-4D97-AF65-F5344CB8AC3E}">
        <p14:creationId xmlns:p14="http://schemas.microsoft.com/office/powerpoint/2010/main" val="359134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E5808C-584A-4860-8C8E-E903C984633D}"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9D390-80C3-4E2C-980E-86B0F49E0C6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31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1E5808C-584A-4860-8C8E-E903C984633D}" type="datetimeFigureOut">
              <a:rPr lang="en-US" smtClean="0"/>
              <a:t>12/3/2022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439D390-80C3-4E2C-980E-86B0F49E0C6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8050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unh-proxy01.newhaven.edu/document/9725049" TargetMode="External"/><Relationship Id="rId2" Type="http://schemas.openxmlformats.org/officeDocument/2006/relationships/hyperlink" Target="https://ieeexplore-ieee-org.unh-proxy01.newhaven.edu/document/9663846" TargetMode="External"/><Relationship Id="rId1" Type="http://schemas.openxmlformats.org/officeDocument/2006/relationships/slideLayout" Target="../slideLayouts/slideLayout2.xml"/><Relationship Id="rId5" Type="http://schemas.openxmlformats.org/officeDocument/2006/relationships/hyperlink" Target="https://ieeexplore-ieee-org.unh-proxy01.newhaven.edu/document/8445117" TargetMode="External"/><Relationship Id="rId4" Type="http://schemas.openxmlformats.org/officeDocument/2006/relationships/hyperlink" Target="https://ieeexplore-ieee-org.unh-proxy01.newhaven.edu/document/939601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unh-proxy01.newhaven.edu/document/9909423" TargetMode="External"/><Relationship Id="rId2" Type="http://schemas.openxmlformats.org/officeDocument/2006/relationships/hyperlink" Target="https://medium.com/vennify-ai/question-answering-using-transformer-models-99df4897e6f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7E317-859F-1395-ED63-0BBFDF9578C0}"/>
              </a:ext>
            </a:extLst>
          </p:cNvPr>
          <p:cNvSpPr>
            <a:spLocks noGrp="1"/>
          </p:cNvSpPr>
          <p:nvPr>
            <p:ph type="ctrTitle"/>
          </p:nvPr>
        </p:nvSpPr>
        <p:spPr>
          <a:xfrm>
            <a:off x="634276" y="640080"/>
            <a:ext cx="4208656" cy="3034857"/>
          </a:xfrm>
        </p:spPr>
        <p:txBody>
          <a:bodyPr vert="horz" lIns="91440" tIns="45720" rIns="91440" bIns="45720" rtlCol="0" anchor="b">
            <a:normAutofit/>
          </a:bodyPr>
          <a:lstStyle/>
          <a:p>
            <a:br>
              <a:rPr lang="en-US" sz="2400" kern="1200" cap="all" spc="200" baseline="0">
                <a:solidFill>
                  <a:srgbClr val="FFFFFF"/>
                </a:solidFill>
                <a:latin typeface="+mj-lt"/>
                <a:ea typeface="+mj-ea"/>
                <a:cs typeface="+mj-cs"/>
              </a:rPr>
            </a:br>
            <a:br>
              <a:rPr lang="en-US" sz="2400" kern="1200" cap="all" spc="200" baseline="0">
                <a:solidFill>
                  <a:srgbClr val="FFFFFF"/>
                </a:solidFill>
                <a:latin typeface="+mj-lt"/>
                <a:ea typeface="+mj-ea"/>
                <a:cs typeface="+mj-cs"/>
              </a:rPr>
            </a:br>
            <a:br>
              <a:rPr lang="en-US" sz="2400" kern="1200" cap="all" spc="200" baseline="0">
                <a:solidFill>
                  <a:srgbClr val="FFFFFF"/>
                </a:solidFill>
                <a:latin typeface="+mj-lt"/>
                <a:ea typeface="+mj-ea"/>
                <a:cs typeface="+mj-cs"/>
              </a:rPr>
            </a:br>
            <a:br>
              <a:rPr lang="en-US" sz="2400" kern="1200" cap="all" spc="200" baseline="0">
                <a:solidFill>
                  <a:srgbClr val="FFFFFF"/>
                </a:solidFill>
                <a:latin typeface="+mj-lt"/>
                <a:ea typeface="+mj-ea"/>
                <a:cs typeface="+mj-cs"/>
              </a:rPr>
            </a:br>
            <a:r>
              <a:rPr lang="en-US" sz="2400" kern="1200" cap="all" spc="200" baseline="0">
                <a:solidFill>
                  <a:srgbClr val="FFFFFF"/>
                </a:solidFill>
                <a:latin typeface="+mj-lt"/>
                <a:ea typeface="+mj-ea"/>
                <a:cs typeface="+mj-cs"/>
              </a:rPr>
              <a:t>Team Members-</a:t>
            </a:r>
            <a:br>
              <a:rPr lang="en-US" sz="2400" kern="1200" cap="all" spc="200" baseline="0">
                <a:solidFill>
                  <a:srgbClr val="FFFFFF"/>
                </a:solidFill>
                <a:latin typeface="+mj-lt"/>
                <a:ea typeface="+mj-ea"/>
                <a:cs typeface="+mj-cs"/>
              </a:rPr>
            </a:br>
            <a:r>
              <a:rPr lang="en-US" sz="2400" kern="1200" cap="all" spc="200" baseline="0">
                <a:solidFill>
                  <a:srgbClr val="FFFFFF"/>
                </a:solidFill>
                <a:latin typeface="+mj-lt"/>
                <a:ea typeface="+mj-ea"/>
                <a:cs typeface="+mj-cs"/>
              </a:rPr>
              <a:t>Riz Amatya</a:t>
            </a:r>
            <a:br>
              <a:rPr lang="en-US" sz="2400" kern="1200" cap="all" spc="200" baseline="0">
                <a:solidFill>
                  <a:srgbClr val="FFFFFF"/>
                </a:solidFill>
                <a:latin typeface="+mj-lt"/>
                <a:ea typeface="+mj-ea"/>
                <a:cs typeface="+mj-cs"/>
              </a:rPr>
            </a:br>
            <a:r>
              <a:rPr lang="en-US" sz="2400" kern="1200" cap="all" spc="200" baseline="0">
                <a:solidFill>
                  <a:srgbClr val="FFFFFF"/>
                </a:solidFill>
                <a:latin typeface="+mj-lt"/>
                <a:ea typeface="+mj-ea"/>
                <a:cs typeface="+mj-cs"/>
              </a:rPr>
              <a:t>Harsha Kolla</a:t>
            </a:r>
            <a:br>
              <a:rPr lang="en-US" sz="2400" kern="1200" cap="all" spc="200" baseline="0">
                <a:solidFill>
                  <a:srgbClr val="FFFFFF"/>
                </a:solidFill>
                <a:latin typeface="+mj-lt"/>
                <a:ea typeface="+mj-ea"/>
                <a:cs typeface="+mj-cs"/>
              </a:rPr>
            </a:br>
            <a:r>
              <a:rPr lang="en-US" sz="2400" kern="1200" cap="all" spc="200" baseline="0">
                <a:solidFill>
                  <a:srgbClr val="FFFFFF"/>
                </a:solidFill>
                <a:latin typeface="+mj-lt"/>
                <a:ea typeface="+mj-ea"/>
                <a:cs typeface="+mj-cs"/>
              </a:rPr>
              <a:t>Abhinaya Movva</a:t>
            </a:r>
            <a:br>
              <a:rPr lang="en-US" sz="2400" kern="1200" cap="all" spc="200" baseline="0">
                <a:solidFill>
                  <a:srgbClr val="FFFFFF"/>
                </a:solidFill>
                <a:latin typeface="+mj-lt"/>
                <a:ea typeface="+mj-ea"/>
                <a:cs typeface="+mj-cs"/>
              </a:rPr>
            </a:br>
            <a:br>
              <a:rPr lang="en-US" sz="2400" kern="1200" cap="all" spc="200" baseline="0">
                <a:solidFill>
                  <a:srgbClr val="FFFFFF"/>
                </a:solidFill>
                <a:latin typeface="+mj-lt"/>
                <a:ea typeface="+mj-ea"/>
                <a:cs typeface="+mj-cs"/>
              </a:rPr>
            </a:br>
            <a:endParaRPr lang="en-US" sz="2400" kern="1200" cap="all" spc="200" baseline="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637B7BF-32C4-909D-435C-525AE27B8BF4}"/>
              </a:ext>
            </a:extLst>
          </p:cNvPr>
          <p:cNvSpPr txBox="1"/>
          <p:nvPr/>
        </p:nvSpPr>
        <p:spPr>
          <a:xfrm>
            <a:off x="638921" y="3849539"/>
            <a:ext cx="4204012" cy="2359417"/>
          </a:xfrm>
          <a:prstGeom prst="rect">
            <a:avLst/>
          </a:prstGeom>
        </p:spPr>
        <p:txBody>
          <a:bodyPr vert="horz" lIns="91440" tIns="45720" rIns="91440" bIns="45720" rtlCol="0" anchor="t">
            <a:normAutofit/>
          </a:bodyPr>
          <a:lstStyle/>
          <a:p>
            <a:pPr algn="r" defTabSz="914400">
              <a:spcAft>
                <a:spcPts val="200"/>
              </a:spcAft>
              <a:buClr>
                <a:schemeClr val="accent1"/>
              </a:buClr>
              <a:buSzPct val="100000"/>
            </a:pPr>
            <a:r>
              <a:rPr lang="en-US" sz="1600" spc="200">
                <a:solidFill>
                  <a:srgbClr val="FFFFFF"/>
                </a:solidFill>
              </a:rPr>
              <a:t>Question Answering System</a:t>
            </a:r>
            <a:endParaRPr lang="en-US" sz="1600">
              <a:solidFill>
                <a:srgbClr val="FFFFFF"/>
              </a:solidFill>
            </a:endParaRP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Questions">
            <a:extLst>
              <a:ext uri="{FF2B5EF4-FFF2-40B4-BE49-F238E27FC236}">
                <a16:creationId xmlns:a16="http://schemas.microsoft.com/office/drawing/2014/main" id="{54A1EC78-7E45-3BEF-DE45-D68D444BED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113379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77E5A1-FC27-5B6A-BA4E-63A9E99A52FA}"/>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Statement of project Objectives</a:t>
            </a:r>
          </a:p>
        </p:txBody>
      </p:sp>
      <p:sp>
        <p:nvSpPr>
          <p:cNvPr id="3" name="Content Placeholder 2">
            <a:extLst>
              <a:ext uri="{FF2B5EF4-FFF2-40B4-BE49-F238E27FC236}">
                <a16:creationId xmlns:a16="http://schemas.microsoft.com/office/drawing/2014/main" id="{D039EFEA-77F6-8AD1-E191-690C1E66A6ED}"/>
              </a:ext>
            </a:extLst>
          </p:cNvPr>
          <p:cNvSpPr>
            <a:spLocks noGrp="1"/>
          </p:cNvSpPr>
          <p:nvPr>
            <p:ph idx="1"/>
          </p:nvPr>
        </p:nvSpPr>
        <p:spPr>
          <a:xfrm>
            <a:off x="4951048" y="804333"/>
            <a:ext cx="6796193" cy="5249334"/>
          </a:xfrm>
        </p:spPr>
        <p:txBody>
          <a:bodyPr anchor="ctr">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Question and Answer(QnA) model is one of the most fundamental NLP systems.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will refine the BERT Transformer, which will take a question and a context as inputs, process the context, and then generate a response from it.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be using the happy transformer a library built on top of hugging face transformer library for our model.</a:t>
            </a:r>
            <a:endParaRPr lang="en-US" dirty="0"/>
          </a:p>
        </p:txBody>
      </p:sp>
    </p:spTree>
    <p:extLst>
      <p:ext uri="{BB962C8B-B14F-4D97-AF65-F5344CB8AC3E}">
        <p14:creationId xmlns:p14="http://schemas.microsoft.com/office/powerpoint/2010/main" val="42360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8297-2932-9DBD-3888-96814D9E034D}"/>
              </a:ext>
            </a:extLst>
          </p:cNvPr>
          <p:cNvSpPr>
            <a:spLocks noGrp="1"/>
          </p:cNvSpPr>
          <p:nvPr>
            <p:ph type="title"/>
          </p:nvPr>
        </p:nvSpPr>
        <p:spPr>
          <a:xfrm>
            <a:off x="1024128" y="585216"/>
            <a:ext cx="6066818" cy="1499616"/>
          </a:xfrm>
        </p:spPr>
        <p:txBody>
          <a:bodyPr>
            <a:normAutofit/>
          </a:bodyPr>
          <a:lstStyle/>
          <a:p>
            <a:r>
              <a:rPr lang="en-US" b="0" i="0" dirty="0">
                <a:effectLst/>
                <a:latin typeface="LatoWeb"/>
              </a:rPr>
              <a:t>Statement of value</a:t>
            </a:r>
            <a:endParaRPr lang="en-US" dirty="0"/>
          </a:p>
        </p:txBody>
      </p:sp>
      <p:sp>
        <p:nvSpPr>
          <p:cNvPr id="3" name="Content Placeholder 2">
            <a:extLst>
              <a:ext uri="{FF2B5EF4-FFF2-40B4-BE49-F238E27FC236}">
                <a16:creationId xmlns:a16="http://schemas.microsoft.com/office/drawing/2014/main" id="{998A7A0F-99E6-EE76-FDBF-BE4A019E830C}"/>
              </a:ext>
            </a:extLst>
          </p:cNvPr>
          <p:cNvSpPr>
            <a:spLocks noGrp="1"/>
          </p:cNvSpPr>
          <p:nvPr>
            <p:ph idx="1"/>
          </p:nvPr>
        </p:nvSpPr>
        <p:spPr>
          <a:xfrm>
            <a:off x="1024128" y="2286000"/>
            <a:ext cx="6066818" cy="4023360"/>
          </a:xfrm>
        </p:spPr>
        <p:txBody>
          <a:bodyPr>
            <a:normAutofit/>
          </a:bodyPr>
          <a:lstStyle/>
          <a:p>
            <a:pPr algn="just">
              <a:buFont typeface="Arial" panose="020B0604020202020204" pitchFamily="34" charset="0"/>
              <a:buChar char="•"/>
            </a:pPr>
            <a:r>
              <a:rPr lang="en-US" sz="2000" dirty="0"/>
              <a:t>Squad is a set of question-and-answer pairs that present a strong challenge for NLP models. Squad focuses on the task of question answering. Squad dataset is large it has more than 100K questions. </a:t>
            </a:r>
          </a:p>
          <a:p>
            <a:pPr algn="just">
              <a:buFont typeface="Arial" panose="020B0604020202020204" pitchFamily="34" charset="0"/>
              <a:buChar char="•"/>
            </a:pPr>
            <a:r>
              <a:rPr lang="en-US" sz="2000" dirty="0"/>
              <a:t>We implement the hugging face transformer library for the question answering purpose and utilize the transformer capability within hugging face for our model generation and prediction of the output through the question supplied.</a:t>
            </a:r>
          </a:p>
        </p:txBody>
      </p:sp>
      <p:pic>
        <p:nvPicPr>
          <p:cNvPr id="5" name="Picture 4" descr="Different coloured question marks">
            <a:extLst>
              <a:ext uri="{FF2B5EF4-FFF2-40B4-BE49-F238E27FC236}">
                <a16:creationId xmlns:a16="http://schemas.microsoft.com/office/drawing/2014/main" id="{55F94085-E47F-7EE3-0451-A0031B20F262}"/>
              </a:ext>
            </a:extLst>
          </p:cNvPr>
          <p:cNvPicPr>
            <a:picLocks noChangeAspect="1"/>
          </p:cNvPicPr>
          <p:nvPr/>
        </p:nvPicPr>
        <p:blipFill rotWithShape="1">
          <a:blip r:embed="rId2"/>
          <a:srcRect l="29279" r="32665"/>
          <a:stretch/>
        </p:blipFill>
        <p:spPr>
          <a:xfrm>
            <a:off x="7552266" y="10"/>
            <a:ext cx="4639733" cy="6857990"/>
          </a:xfrm>
          <a:prstGeom prst="rect">
            <a:avLst/>
          </a:prstGeom>
        </p:spPr>
      </p:pic>
    </p:spTree>
    <p:extLst>
      <p:ext uri="{BB962C8B-B14F-4D97-AF65-F5344CB8AC3E}">
        <p14:creationId xmlns:p14="http://schemas.microsoft.com/office/powerpoint/2010/main" val="87515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F0BCE-90B2-B935-2026-05EDC9C60B6E}"/>
              </a:ext>
            </a:extLst>
          </p:cNvPr>
          <p:cNvSpPr>
            <a:spLocks noGrp="1"/>
          </p:cNvSpPr>
          <p:nvPr>
            <p:ph type="title"/>
          </p:nvPr>
        </p:nvSpPr>
        <p:spPr>
          <a:xfrm>
            <a:off x="964788" y="804333"/>
            <a:ext cx="3391900" cy="5249334"/>
          </a:xfrm>
        </p:spPr>
        <p:txBody>
          <a:bodyPr>
            <a:normAutofit/>
          </a:bodyPr>
          <a:lstStyle/>
          <a:p>
            <a:pPr algn="r"/>
            <a:r>
              <a:rPr lang="en-US" b="0" i="0">
                <a:solidFill>
                  <a:srgbClr val="FFFFFF"/>
                </a:solidFill>
                <a:effectLst/>
                <a:latin typeface="LatoWeb"/>
              </a:rPr>
              <a:t>the state of the art and relevant works</a:t>
            </a:r>
            <a:endParaRPr lang="en-US">
              <a:solidFill>
                <a:srgbClr val="FFFFFF"/>
              </a:solidFill>
            </a:endParaRPr>
          </a:p>
        </p:txBody>
      </p:sp>
      <p:sp>
        <p:nvSpPr>
          <p:cNvPr id="3" name="Content Placeholder 2">
            <a:extLst>
              <a:ext uri="{FF2B5EF4-FFF2-40B4-BE49-F238E27FC236}">
                <a16:creationId xmlns:a16="http://schemas.microsoft.com/office/drawing/2014/main" id="{97C5A202-25A2-3879-9148-54536193602D}"/>
              </a:ext>
            </a:extLst>
          </p:cNvPr>
          <p:cNvSpPr>
            <a:spLocks noGrp="1"/>
          </p:cNvSpPr>
          <p:nvPr>
            <p:ph idx="1"/>
          </p:nvPr>
        </p:nvSpPr>
        <p:spPr>
          <a:xfrm>
            <a:off x="4951048" y="804333"/>
            <a:ext cx="6306003" cy="5249334"/>
          </a:xfrm>
        </p:spPr>
        <p:txBody>
          <a:bodyPr anchor="ctr">
            <a:normAutofit/>
          </a:bodyPr>
          <a:lstStyle/>
          <a:p>
            <a:r>
              <a:rPr lang="en-US" sz="1500"/>
              <a:t>There are various relevant work in the field of NLP in context to the Squad Database among which RNN models and transfer learning have been to develop a model and implement the question answering system.</a:t>
            </a:r>
          </a:p>
          <a:p>
            <a:r>
              <a:rPr lang="en-US" sz="1500"/>
              <a:t>The further description of the relevant works can be found out and referred through the following published paper:-</a:t>
            </a:r>
          </a:p>
          <a:p>
            <a:endParaRPr lang="en-US" sz="1500"/>
          </a:p>
          <a:p>
            <a:pPr lvl="1">
              <a:buFont typeface="Wingdings" panose="05000000000000000000" pitchFamily="2" charset="2"/>
              <a:buChar char="v"/>
            </a:pPr>
            <a:r>
              <a:rPr lang="en-US" sz="1500">
                <a:hlinkClick r:id="rId2">
                  <a:extLst>
                    <a:ext uri="{A12FA001-AC4F-418D-AE19-62706E023703}">
                      <ahyp:hlinkClr xmlns:ahyp="http://schemas.microsoft.com/office/drawing/2018/hyperlinkcolor" val="tx"/>
                    </a:ext>
                  </a:extLst>
                </a:hlinkClick>
              </a:rPr>
              <a:t>Question answering model construction by using transfer learning | IEEE Conference Publication | IEEE Xplore (newhaven.edu)</a:t>
            </a:r>
            <a:endParaRPr lang="en-US" sz="1500"/>
          </a:p>
          <a:p>
            <a:pPr lvl="1">
              <a:buFont typeface="Wingdings" panose="05000000000000000000" pitchFamily="2" charset="2"/>
              <a:buChar char="v"/>
            </a:pPr>
            <a:r>
              <a:rPr lang="en-US" sz="1500">
                <a:hlinkClick r:id="rId3">
                  <a:extLst>
                    <a:ext uri="{A12FA001-AC4F-418D-AE19-62706E023703}">
                      <ahyp:hlinkClr xmlns:ahyp="http://schemas.microsoft.com/office/drawing/2018/hyperlinkcolor" val="tx"/>
                    </a:ext>
                  </a:extLst>
                </a:hlinkClick>
              </a:rPr>
              <a:t>An End-to-end Question Answering Model Based on Semantic-enhancing Attention Mechanism | IEEE Conference Publication | IEEE Xplore (newhaven.edu)</a:t>
            </a:r>
            <a:endParaRPr lang="en-US" sz="1500"/>
          </a:p>
          <a:p>
            <a:pPr lvl="1">
              <a:buFont typeface="Wingdings" panose="05000000000000000000" pitchFamily="2" charset="2"/>
              <a:buChar char="v"/>
            </a:pPr>
            <a:r>
              <a:rPr lang="en-US" sz="1500">
                <a:hlinkClick r:id="rId4">
                  <a:extLst>
                    <a:ext uri="{A12FA001-AC4F-418D-AE19-62706E023703}">
                      <ahyp:hlinkClr xmlns:ahyp="http://schemas.microsoft.com/office/drawing/2018/hyperlinkcolor" val="tx"/>
                    </a:ext>
                  </a:extLst>
                </a:hlinkClick>
              </a:rPr>
              <a:t>Comparative Question Answering System based on Natural Language Processing and Machine Learning | IEEE Conference Publication | IEEE Xplore (newhaven.edu)</a:t>
            </a:r>
            <a:endParaRPr lang="en-US" sz="1500"/>
          </a:p>
          <a:p>
            <a:pPr lvl="1">
              <a:buFont typeface="Wingdings" panose="05000000000000000000" pitchFamily="2" charset="2"/>
              <a:buChar char="v"/>
            </a:pPr>
            <a:r>
              <a:rPr lang="en-US" sz="1500">
                <a:hlinkClick r:id="rId5">
                  <a:extLst>
                    <a:ext uri="{A12FA001-AC4F-418D-AE19-62706E023703}">
                      <ahyp:hlinkClr xmlns:ahyp="http://schemas.microsoft.com/office/drawing/2018/hyperlinkcolor" val="tx"/>
                    </a:ext>
                  </a:extLst>
                </a:hlinkClick>
              </a:rPr>
              <a:t>A Reading Comprehension Style Question Answering Model Based On Attention Mechanism | IEEE Conference Publication | IEEE Xplore (newhaven.edu)</a:t>
            </a:r>
            <a:endParaRPr lang="en-US" sz="1500"/>
          </a:p>
          <a:p>
            <a:pPr lvl="1">
              <a:buFont typeface="Wingdings" panose="05000000000000000000" pitchFamily="2" charset="2"/>
              <a:buChar char="v"/>
            </a:pPr>
            <a:endParaRPr lang="en-US" sz="1500"/>
          </a:p>
        </p:txBody>
      </p:sp>
    </p:spTree>
    <p:extLst>
      <p:ext uri="{BB962C8B-B14F-4D97-AF65-F5344CB8AC3E}">
        <p14:creationId xmlns:p14="http://schemas.microsoft.com/office/powerpoint/2010/main" val="247041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7119F-BA99-0CAB-99EE-A12ED3C979B3}"/>
              </a:ext>
            </a:extLst>
          </p:cNvPr>
          <p:cNvSpPr>
            <a:spLocks noGrp="1"/>
          </p:cNvSpPr>
          <p:nvPr>
            <p:ph type="title"/>
          </p:nvPr>
        </p:nvSpPr>
        <p:spPr>
          <a:xfrm>
            <a:off x="964788" y="804333"/>
            <a:ext cx="3391900" cy="5249334"/>
          </a:xfrm>
        </p:spPr>
        <p:txBody>
          <a:bodyPr>
            <a:normAutofit/>
          </a:bodyPr>
          <a:lstStyle/>
          <a:p>
            <a:pPr algn="r"/>
            <a:r>
              <a:rPr lang="en-US" sz="4600" b="0" i="0">
                <a:solidFill>
                  <a:srgbClr val="FFFFFF"/>
                </a:solidFill>
                <a:effectLst/>
                <a:latin typeface="LatoWeb"/>
              </a:rPr>
              <a:t>Approach</a:t>
            </a:r>
            <a:endParaRPr lang="en-US" sz="4600">
              <a:solidFill>
                <a:srgbClr val="FFFFFF"/>
              </a:solidFill>
            </a:endParaRPr>
          </a:p>
        </p:txBody>
      </p:sp>
      <p:sp>
        <p:nvSpPr>
          <p:cNvPr id="3" name="Content Placeholder 2">
            <a:extLst>
              <a:ext uri="{FF2B5EF4-FFF2-40B4-BE49-F238E27FC236}">
                <a16:creationId xmlns:a16="http://schemas.microsoft.com/office/drawing/2014/main" id="{9A4F00C8-0D1B-F879-832D-D4BE4E8DDD29}"/>
              </a:ext>
            </a:extLst>
          </p:cNvPr>
          <p:cNvSpPr>
            <a:spLocks noGrp="1"/>
          </p:cNvSpPr>
          <p:nvPr>
            <p:ph idx="1"/>
          </p:nvPr>
        </p:nvSpPr>
        <p:spPr>
          <a:xfrm>
            <a:off x="4951048" y="804333"/>
            <a:ext cx="6306003" cy="5249334"/>
          </a:xfrm>
        </p:spPr>
        <p:txBody>
          <a:bodyPr anchor="ctr">
            <a:normAutofit/>
          </a:bodyPr>
          <a:lstStyle/>
          <a:p>
            <a:r>
              <a:rPr lang="en-US" sz="2000"/>
              <a:t>Dataset</a:t>
            </a:r>
          </a:p>
          <a:p>
            <a:r>
              <a:rPr lang="en-US" sz="2000"/>
              <a:t>A span of text from the corresponding reading passage serves as the answer to each question in the Stanford Question Answering Dataset (</a:t>
            </a:r>
            <a:r>
              <a:rPr lang="en-US" sz="2000" err="1"/>
              <a:t>SQuAD</a:t>
            </a:r>
            <a:r>
              <a:rPr lang="en-US" sz="2000"/>
              <a:t>), a reading comprehension dataset made up of questions posed by </a:t>
            </a:r>
            <a:r>
              <a:rPr lang="en-US" sz="2000" err="1"/>
              <a:t>crowdworkers</a:t>
            </a:r>
            <a:r>
              <a:rPr lang="en-US" sz="2000"/>
              <a:t> on a collection of Wikipedia articles. The question itself may also be unanswerable.</a:t>
            </a:r>
          </a:p>
          <a:p>
            <a:endParaRPr lang="en-US" sz="2000"/>
          </a:p>
          <a:p>
            <a:r>
              <a:rPr lang="en-US" sz="2000"/>
              <a:t>SQuAD2.0 combines the 100,000 questions from SQuAD1.1 with more than 50,000 questions that cannot be answered but have been crafted by </a:t>
            </a:r>
            <a:r>
              <a:rPr lang="en-US" sz="2000" err="1"/>
              <a:t>crowdworkers</a:t>
            </a:r>
            <a:r>
              <a:rPr lang="en-US" sz="2000"/>
              <a:t> to resemble answers.</a:t>
            </a:r>
          </a:p>
          <a:p>
            <a:r>
              <a:rPr lang="en-US" sz="2000"/>
              <a:t>In order to do effectively on SQuAD2.0, systems must not only respond to questions when they can, but also recognize when there is no answer supported by the paragraph and choose not to respond. </a:t>
            </a:r>
          </a:p>
        </p:txBody>
      </p:sp>
    </p:spTree>
    <p:extLst>
      <p:ext uri="{BB962C8B-B14F-4D97-AF65-F5344CB8AC3E}">
        <p14:creationId xmlns:p14="http://schemas.microsoft.com/office/powerpoint/2010/main" val="309445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7119F-BA99-0CAB-99EE-A12ED3C979B3}"/>
              </a:ext>
            </a:extLst>
          </p:cNvPr>
          <p:cNvSpPr>
            <a:spLocks noGrp="1"/>
          </p:cNvSpPr>
          <p:nvPr>
            <p:ph type="title"/>
          </p:nvPr>
        </p:nvSpPr>
        <p:spPr>
          <a:xfrm>
            <a:off x="964788" y="804333"/>
            <a:ext cx="3391900" cy="5249334"/>
          </a:xfrm>
        </p:spPr>
        <p:txBody>
          <a:bodyPr>
            <a:normAutofit/>
          </a:bodyPr>
          <a:lstStyle/>
          <a:p>
            <a:pPr algn="r"/>
            <a:r>
              <a:rPr lang="en-US" sz="4600" b="0" i="0">
                <a:solidFill>
                  <a:srgbClr val="FFFFFF"/>
                </a:solidFill>
                <a:effectLst/>
                <a:latin typeface="LatoWeb"/>
              </a:rPr>
              <a:t>Approach</a:t>
            </a:r>
            <a:endParaRPr lang="en-US" sz="4600">
              <a:solidFill>
                <a:srgbClr val="FFFFFF"/>
              </a:solidFill>
            </a:endParaRPr>
          </a:p>
        </p:txBody>
      </p:sp>
      <p:sp>
        <p:nvSpPr>
          <p:cNvPr id="3" name="Content Placeholder 2">
            <a:extLst>
              <a:ext uri="{FF2B5EF4-FFF2-40B4-BE49-F238E27FC236}">
                <a16:creationId xmlns:a16="http://schemas.microsoft.com/office/drawing/2014/main" id="{9A4F00C8-0D1B-F879-832D-D4BE4E8DDD29}"/>
              </a:ext>
            </a:extLst>
          </p:cNvPr>
          <p:cNvSpPr>
            <a:spLocks noGrp="1"/>
          </p:cNvSpPr>
          <p:nvPr>
            <p:ph idx="1"/>
          </p:nvPr>
        </p:nvSpPr>
        <p:spPr>
          <a:xfrm>
            <a:off x="4951048" y="804333"/>
            <a:ext cx="6306003" cy="5249334"/>
          </a:xfrm>
        </p:spPr>
        <p:txBody>
          <a:bodyPr anchor="ctr">
            <a:normAutofit/>
          </a:bodyPr>
          <a:lstStyle/>
          <a:p>
            <a:pPr marL="0" indent="0">
              <a:buNone/>
            </a:pPr>
            <a:r>
              <a:rPr lang="en-US" sz="2000" dirty="0"/>
              <a:t>Models</a:t>
            </a:r>
          </a:p>
          <a:p>
            <a:pPr marL="0" indent="0">
              <a:buNone/>
            </a:pPr>
            <a:r>
              <a:rPr lang="en-US" sz="2000" dirty="0"/>
              <a:t>BERT transformer from hugging face with the package of Happy Transformer built on top of Hugging Face’s transformer library that makes it easy to utilize state-of-the-art NLP models.</a:t>
            </a:r>
          </a:p>
          <a:p>
            <a:pPr marL="0"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54514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2C361-92D3-EF94-85A7-4E3FFEACF676}"/>
              </a:ext>
            </a:extLst>
          </p:cNvPr>
          <p:cNvSpPr>
            <a:spLocks noGrp="1"/>
          </p:cNvSpPr>
          <p:nvPr>
            <p:ph type="title"/>
          </p:nvPr>
        </p:nvSpPr>
        <p:spPr>
          <a:xfrm>
            <a:off x="643468" y="643467"/>
            <a:ext cx="3415612" cy="5571066"/>
          </a:xfrm>
        </p:spPr>
        <p:txBody>
          <a:bodyPr>
            <a:normAutofit/>
          </a:bodyPr>
          <a:lstStyle/>
          <a:p>
            <a:r>
              <a:rPr lang="en-US" sz="3500" b="0" i="0">
                <a:solidFill>
                  <a:srgbClr val="FFFFFF"/>
                </a:solidFill>
                <a:effectLst/>
                <a:latin typeface="LatoWeb"/>
              </a:rPr>
              <a:t>Deliverables</a:t>
            </a:r>
            <a:endParaRPr lang="en-US" sz="3500">
              <a:solidFill>
                <a:srgbClr val="FFFFFF"/>
              </a:solidFill>
            </a:endParaRPr>
          </a:p>
        </p:txBody>
      </p:sp>
      <p:graphicFrame>
        <p:nvGraphicFramePr>
          <p:cNvPr id="14" name="Content Placeholder 2">
            <a:extLst>
              <a:ext uri="{FF2B5EF4-FFF2-40B4-BE49-F238E27FC236}">
                <a16:creationId xmlns:a16="http://schemas.microsoft.com/office/drawing/2014/main" id="{9DA431E7-63C6-F75C-319A-E866B82003C7}"/>
              </a:ext>
            </a:extLst>
          </p:cNvPr>
          <p:cNvGraphicFramePr>
            <a:graphicFrameLocks noGrp="1"/>
          </p:cNvGraphicFramePr>
          <p:nvPr>
            <p:ph idx="1"/>
            <p:extLst>
              <p:ext uri="{D42A27DB-BD31-4B8C-83A1-F6EECF244321}">
                <p14:modId xmlns:p14="http://schemas.microsoft.com/office/powerpoint/2010/main" val="222133483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697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69D89-B77F-AC78-28CE-85C8DD1C98E1}"/>
              </a:ext>
            </a:extLst>
          </p:cNvPr>
          <p:cNvSpPr>
            <a:spLocks noGrp="1"/>
          </p:cNvSpPr>
          <p:nvPr>
            <p:ph type="title"/>
          </p:nvPr>
        </p:nvSpPr>
        <p:spPr>
          <a:xfrm>
            <a:off x="964788" y="804333"/>
            <a:ext cx="3391900" cy="5249334"/>
          </a:xfrm>
        </p:spPr>
        <p:txBody>
          <a:bodyPr>
            <a:normAutofit/>
          </a:bodyPr>
          <a:lstStyle/>
          <a:p>
            <a:pPr algn="r"/>
            <a:r>
              <a:rPr lang="en-US" sz="3100" b="0" i="0">
                <a:solidFill>
                  <a:srgbClr val="FFFFFF"/>
                </a:solidFill>
                <a:effectLst/>
                <a:latin typeface="LatoWeb"/>
              </a:rPr>
              <a:t>Evaluation methodology</a:t>
            </a:r>
            <a:endParaRPr lang="en-US" sz="3100">
              <a:solidFill>
                <a:srgbClr val="FFFFFF"/>
              </a:solidFill>
            </a:endParaRPr>
          </a:p>
        </p:txBody>
      </p:sp>
      <p:sp>
        <p:nvSpPr>
          <p:cNvPr id="3" name="Content Placeholder 2">
            <a:extLst>
              <a:ext uri="{FF2B5EF4-FFF2-40B4-BE49-F238E27FC236}">
                <a16:creationId xmlns:a16="http://schemas.microsoft.com/office/drawing/2014/main" id="{74D795EF-9AB2-F929-BBD9-A8BC135BBEF2}"/>
              </a:ext>
            </a:extLst>
          </p:cNvPr>
          <p:cNvSpPr>
            <a:spLocks noGrp="1"/>
          </p:cNvSpPr>
          <p:nvPr>
            <p:ph idx="1"/>
          </p:nvPr>
        </p:nvSpPr>
        <p:spPr>
          <a:xfrm>
            <a:off x="4951048" y="804333"/>
            <a:ext cx="6306003" cy="5249334"/>
          </a:xfrm>
        </p:spPr>
        <p:txBody>
          <a:bodyPr anchor="ctr">
            <a:normAutofit/>
          </a:bodyPr>
          <a:lstStyle/>
          <a:p>
            <a:r>
              <a:rPr lang="en-US" dirty="0"/>
              <a:t>F1 score-This metric calculates the average difference between the expected and actual answers. </a:t>
            </a:r>
          </a:p>
          <a:p>
            <a:r>
              <a:rPr lang="en-US" dirty="0"/>
              <a:t>We try to compare it with various other models and determine how our model behaves in </a:t>
            </a:r>
            <a:r>
              <a:rPr lang="en-US"/>
              <a:t>different scenarios.</a:t>
            </a:r>
            <a:endParaRPr lang="en-US" dirty="0"/>
          </a:p>
        </p:txBody>
      </p:sp>
    </p:spTree>
    <p:extLst>
      <p:ext uri="{BB962C8B-B14F-4D97-AF65-F5344CB8AC3E}">
        <p14:creationId xmlns:p14="http://schemas.microsoft.com/office/powerpoint/2010/main" val="350915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FFAD1-C548-3FB5-0B80-5E3D7DDC33C3}"/>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References</a:t>
            </a:r>
          </a:p>
        </p:txBody>
      </p:sp>
      <p:sp>
        <p:nvSpPr>
          <p:cNvPr id="3" name="Content Placeholder 2">
            <a:extLst>
              <a:ext uri="{FF2B5EF4-FFF2-40B4-BE49-F238E27FC236}">
                <a16:creationId xmlns:a16="http://schemas.microsoft.com/office/drawing/2014/main" id="{4698185D-109E-6118-65C3-C04898FB18D8}"/>
              </a:ext>
            </a:extLst>
          </p:cNvPr>
          <p:cNvSpPr>
            <a:spLocks noGrp="1"/>
          </p:cNvSpPr>
          <p:nvPr>
            <p:ph idx="1"/>
          </p:nvPr>
        </p:nvSpPr>
        <p:spPr>
          <a:xfrm>
            <a:off x="4951048" y="804333"/>
            <a:ext cx="6306003" cy="5249334"/>
          </a:xfrm>
        </p:spPr>
        <p:txBody>
          <a:bodyPr anchor="ctr">
            <a:normAutofit/>
          </a:bodyPr>
          <a:lstStyle/>
          <a:p>
            <a:r>
              <a:rPr lang="en-US" dirty="0">
                <a:hlinkClick r:id="rId2">
                  <a:extLst>
                    <a:ext uri="{A12FA001-AC4F-418D-AE19-62706E023703}">
                      <ahyp:hlinkClr xmlns:ahyp="http://schemas.microsoft.com/office/drawing/2018/hyperlinkcolor" val="tx"/>
                    </a:ext>
                  </a:extLst>
                </a:hlinkClick>
              </a:rPr>
              <a:t>Question Answering Using Transformer Models | by Eric </a:t>
            </a:r>
            <a:r>
              <a:rPr lang="en-US" dirty="0" err="1">
                <a:hlinkClick r:id="rId2">
                  <a:extLst>
                    <a:ext uri="{A12FA001-AC4F-418D-AE19-62706E023703}">
                      <ahyp:hlinkClr xmlns:ahyp="http://schemas.microsoft.com/office/drawing/2018/hyperlinkcolor" val="tx"/>
                    </a:ext>
                  </a:extLst>
                </a:hlinkClick>
              </a:rPr>
              <a:t>Fillion</a:t>
            </a:r>
            <a:r>
              <a:rPr lang="en-US" dirty="0">
                <a:hlinkClick r:id="rId2">
                  <a:extLst>
                    <a:ext uri="{A12FA001-AC4F-418D-AE19-62706E023703}">
                      <ahyp:hlinkClr xmlns:ahyp="http://schemas.microsoft.com/office/drawing/2018/hyperlinkcolor" val="tx"/>
                    </a:ext>
                  </a:extLst>
                </a:hlinkClick>
              </a:rPr>
              <a:t> | Vennify.ai | Medium</a:t>
            </a:r>
            <a:endParaRPr lang="en-US" dirty="0"/>
          </a:p>
          <a:p>
            <a:r>
              <a:rPr lang="en-US" dirty="0">
                <a:hlinkClick r:id="rId3">
                  <a:extLst>
                    <a:ext uri="{A12FA001-AC4F-418D-AE19-62706E023703}">
                      <ahyp:hlinkClr xmlns:ahyp="http://schemas.microsoft.com/office/drawing/2018/hyperlinkcolor" val="tx"/>
                    </a:ext>
                  </a:extLst>
                </a:hlinkClick>
              </a:rPr>
              <a:t>The Transformers’ Ability to Implement for Solving Intricacies of Language Processing | IEEE Conference Publication | IEEE Xplore (newhaven.edu)</a:t>
            </a:r>
            <a:endParaRPr lang="en-US" dirty="0"/>
          </a:p>
        </p:txBody>
      </p:sp>
    </p:spTree>
    <p:extLst>
      <p:ext uri="{BB962C8B-B14F-4D97-AF65-F5344CB8AC3E}">
        <p14:creationId xmlns:p14="http://schemas.microsoft.com/office/powerpoint/2010/main" val="397343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182</TotalTime>
  <Words>577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LatoWeb</vt:lpstr>
      <vt:lpstr>Times New Roman</vt:lpstr>
      <vt:lpstr>Tw Cen MT</vt:lpstr>
      <vt:lpstr>Tw Cen MT Condensed</vt:lpstr>
      <vt:lpstr>Wingdings</vt:lpstr>
      <vt:lpstr>Wingdings 3</vt:lpstr>
      <vt:lpstr>Integral</vt:lpstr>
      <vt:lpstr>    Team Members- Riz Amatya Harsha Kolla Abhinaya Movva  </vt:lpstr>
      <vt:lpstr>Statement of project Objectives</vt:lpstr>
      <vt:lpstr>Statement of value</vt:lpstr>
      <vt:lpstr>the state of the art and relevant works</vt:lpstr>
      <vt:lpstr>Approach</vt:lpstr>
      <vt:lpstr>Approach</vt:lpstr>
      <vt:lpstr>Deliverables</vt:lpstr>
      <vt:lpstr>Evaluation methodology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Riz Amatya Harsha Kolla Abhinaya Movva</dc:title>
  <dc:creator>Amatya, Riz</dc:creator>
  <cp:lastModifiedBy>KOLLA HARSHA</cp:lastModifiedBy>
  <cp:revision>6</cp:revision>
  <dcterms:created xsi:type="dcterms:W3CDTF">2022-11-09T04:01:02Z</dcterms:created>
  <dcterms:modified xsi:type="dcterms:W3CDTF">2022-12-03T05:06:36Z</dcterms:modified>
</cp:coreProperties>
</file>