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2056fa7f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62056fa7f1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2056fa7f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62056fa7f1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2056fa7f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62056fa7f1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2056fa7f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62056fa7f1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2056fa7f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62056fa7f1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2056fa7f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62056fa7f1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2056fa7f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62056fa7f1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2056fa7f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62056fa7f1_0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2056fa7f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62056fa7f1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2056fa7f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62056fa7f1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2056fa7f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62056fa7f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2056fa7f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62056fa7f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2056fa7f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62056fa7f1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2056fa7f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62056fa7f1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2056fa7f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62056fa7f1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2056fa7f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62056fa7f1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2056fa7f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62056fa7f1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29853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rtl="0" algn="l">
              <a:lnSpc>
                <a:spcPct val="130000"/>
              </a:lnSpc>
              <a:spcBef>
                <a:spcPts val="0"/>
              </a:spcBef>
              <a:spcAft>
                <a:spcPts val="0"/>
              </a:spcAft>
              <a:buSzPts val="1100"/>
              <a:buNone/>
            </a:pPr>
            <a:r>
              <a:rPr lang="en-US" sz="4150">
                <a:solidFill>
                  <a:srgbClr val="FF6600"/>
                </a:solidFill>
              </a:rPr>
              <a:t>G2M insight for Cab Investment firm</a:t>
            </a:r>
            <a:endParaRPr sz="4000">
              <a:solidFill>
                <a:srgbClr val="FF6600"/>
              </a:solidFill>
              <a:latin typeface="Calibri"/>
              <a:ea typeface="Calibri"/>
              <a:cs typeface="Calibri"/>
              <a:sym typeface="Calibri"/>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21/11/2023</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ctrTitle"/>
          </p:nvPr>
        </p:nvSpPr>
        <p:spPr>
          <a:xfrm>
            <a:off x="0" y="0"/>
            <a:ext cx="12192000" cy="13527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a:solidFill>
                  <a:srgbClr val="FF6600"/>
                </a:solidFill>
              </a:rPr>
              <a:t>Exploratory Data Analysis</a:t>
            </a:r>
            <a:endParaRPr/>
          </a:p>
        </p:txBody>
      </p:sp>
      <p:sp>
        <p:nvSpPr>
          <p:cNvPr id="159" name="Google Shape;159;p22"/>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60" name="Google Shape;160;p22"/>
          <p:cNvPicPr preferRelativeResize="0"/>
          <p:nvPr/>
        </p:nvPicPr>
        <p:blipFill rotWithShape="1">
          <a:blip r:embed="rId3">
            <a:alphaModFix/>
          </a:blip>
          <a:srcRect b="0" l="0" r="0" t="0"/>
          <a:stretch/>
        </p:blipFill>
        <p:spPr>
          <a:xfrm>
            <a:off x="0" y="6014971"/>
            <a:ext cx="1654627" cy="994232"/>
          </a:xfrm>
          <a:prstGeom prst="rect">
            <a:avLst/>
          </a:prstGeom>
          <a:noFill/>
          <a:ln>
            <a:noFill/>
          </a:ln>
        </p:spPr>
      </p:pic>
      <p:sp>
        <p:nvSpPr>
          <p:cNvPr id="161" name="Google Shape;161;p22"/>
          <p:cNvSpPr txBox="1"/>
          <p:nvPr/>
        </p:nvSpPr>
        <p:spPr>
          <a:xfrm>
            <a:off x="486000" y="3121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162" name="Google Shape;162;p22"/>
          <p:cNvSpPr txBox="1"/>
          <p:nvPr/>
        </p:nvSpPr>
        <p:spPr>
          <a:xfrm>
            <a:off x="7378800" y="289963"/>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63" name="Google Shape;163;p22"/>
          <p:cNvSpPr txBox="1"/>
          <p:nvPr/>
        </p:nvSpPr>
        <p:spPr>
          <a:xfrm>
            <a:off x="650400" y="3035088"/>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highlight>
                  <a:schemeClr val="lt1"/>
                </a:highlight>
                <a:latin typeface="Times New Roman"/>
                <a:ea typeface="Times New Roman"/>
                <a:cs typeface="Times New Roman"/>
                <a:sym typeface="Times New Roman"/>
              </a:rPr>
              <a:t>The Yellow Cab has more number of  users when compared to Pink cab</a:t>
            </a:r>
            <a:endParaRPr>
              <a:solidFill>
                <a:schemeClr val="dk1"/>
              </a:solidFill>
              <a:highlight>
                <a:schemeClr val="lt1"/>
              </a:highlight>
              <a:latin typeface="Times New Roman"/>
              <a:ea typeface="Times New Roman"/>
              <a:cs typeface="Times New Roman"/>
              <a:sym typeface="Times New Roman"/>
            </a:endParaRPr>
          </a:p>
        </p:txBody>
      </p:sp>
      <p:pic>
        <p:nvPicPr>
          <p:cNvPr id="164" name="Google Shape;164;p22"/>
          <p:cNvPicPr preferRelativeResize="0"/>
          <p:nvPr/>
        </p:nvPicPr>
        <p:blipFill>
          <a:blip r:embed="rId4">
            <a:alphaModFix/>
          </a:blip>
          <a:stretch>
            <a:fillRect/>
          </a:stretch>
        </p:blipFill>
        <p:spPr>
          <a:xfrm>
            <a:off x="5733138" y="1987813"/>
            <a:ext cx="5553800" cy="417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ctrTitle"/>
          </p:nvPr>
        </p:nvSpPr>
        <p:spPr>
          <a:xfrm>
            <a:off x="0" y="0"/>
            <a:ext cx="12192000" cy="13527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a:solidFill>
                  <a:srgbClr val="FF6600"/>
                </a:solidFill>
              </a:rPr>
              <a:t>Exploratory Data Analysis</a:t>
            </a:r>
            <a:endParaRPr/>
          </a:p>
        </p:txBody>
      </p:sp>
      <p:sp>
        <p:nvSpPr>
          <p:cNvPr id="170" name="Google Shape;170;p23"/>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71" name="Google Shape;171;p23"/>
          <p:cNvPicPr preferRelativeResize="0"/>
          <p:nvPr/>
        </p:nvPicPr>
        <p:blipFill rotWithShape="1">
          <a:blip r:embed="rId3">
            <a:alphaModFix/>
          </a:blip>
          <a:srcRect b="0" l="0" r="0" t="0"/>
          <a:stretch/>
        </p:blipFill>
        <p:spPr>
          <a:xfrm>
            <a:off x="0" y="6014971"/>
            <a:ext cx="1654627" cy="994232"/>
          </a:xfrm>
          <a:prstGeom prst="rect">
            <a:avLst/>
          </a:prstGeom>
          <a:noFill/>
          <a:ln>
            <a:noFill/>
          </a:ln>
        </p:spPr>
      </p:pic>
      <p:sp>
        <p:nvSpPr>
          <p:cNvPr id="172" name="Google Shape;172;p23"/>
          <p:cNvSpPr txBox="1"/>
          <p:nvPr/>
        </p:nvSpPr>
        <p:spPr>
          <a:xfrm>
            <a:off x="486000" y="3121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173" name="Google Shape;173;p23"/>
          <p:cNvSpPr txBox="1"/>
          <p:nvPr/>
        </p:nvSpPr>
        <p:spPr>
          <a:xfrm>
            <a:off x="7378800" y="289963"/>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74" name="Google Shape;174;p23"/>
          <p:cNvPicPr preferRelativeResize="0"/>
          <p:nvPr/>
        </p:nvPicPr>
        <p:blipFill>
          <a:blip r:embed="rId4">
            <a:alphaModFix/>
          </a:blip>
          <a:stretch>
            <a:fillRect/>
          </a:stretch>
        </p:blipFill>
        <p:spPr>
          <a:xfrm>
            <a:off x="6402487" y="1846980"/>
            <a:ext cx="5334267" cy="4168000"/>
          </a:xfrm>
          <a:prstGeom prst="rect">
            <a:avLst/>
          </a:prstGeom>
          <a:noFill/>
          <a:ln>
            <a:noFill/>
          </a:ln>
        </p:spPr>
      </p:pic>
      <p:sp>
        <p:nvSpPr>
          <p:cNvPr id="175" name="Google Shape;175;p23"/>
          <p:cNvSpPr txBox="1"/>
          <p:nvPr/>
        </p:nvSpPr>
        <p:spPr>
          <a:xfrm>
            <a:off x="542400" y="2591250"/>
            <a:ext cx="4081500" cy="1675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t>We can see that the Yellow cab company travelled more than pink cab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ctrTitle"/>
          </p:nvPr>
        </p:nvSpPr>
        <p:spPr>
          <a:xfrm>
            <a:off x="0" y="0"/>
            <a:ext cx="12192000" cy="13527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a:solidFill>
                  <a:srgbClr val="FF6600"/>
                </a:solidFill>
              </a:rPr>
              <a:t>Exploratory Data Analysis</a:t>
            </a:r>
            <a:endParaRPr/>
          </a:p>
        </p:txBody>
      </p:sp>
      <p:sp>
        <p:nvSpPr>
          <p:cNvPr id="181" name="Google Shape;181;p24"/>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82" name="Google Shape;182;p24"/>
          <p:cNvPicPr preferRelativeResize="0"/>
          <p:nvPr/>
        </p:nvPicPr>
        <p:blipFill rotWithShape="1">
          <a:blip r:embed="rId3">
            <a:alphaModFix/>
          </a:blip>
          <a:srcRect b="0" l="0" r="0" t="0"/>
          <a:stretch/>
        </p:blipFill>
        <p:spPr>
          <a:xfrm>
            <a:off x="0" y="6014971"/>
            <a:ext cx="1654627" cy="994232"/>
          </a:xfrm>
          <a:prstGeom prst="rect">
            <a:avLst/>
          </a:prstGeom>
          <a:noFill/>
          <a:ln>
            <a:noFill/>
          </a:ln>
        </p:spPr>
      </p:pic>
      <p:sp>
        <p:nvSpPr>
          <p:cNvPr id="183" name="Google Shape;183;p24"/>
          <p:cNvSpPr txBox="1"/>
          <p:nvPr/>
        </p:nvSpPr>
        <p:spPr>
          <a:xfrm>
            <a:off x="486000" y="3121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184" name="Google Shape;184;p24"/>
          <p:cNvSpPr txBox="1"/>
          <p:nvPr/>
        </p:nvSpPr>
        <p:spPr>
          <a:xfrm>
            <a:off x="7378800" y="289963"/>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85" name="Google Shape;185;p24"/>
          <p:cNvSpPr txBox="1"/>
          <p:nvPr/>
        </p:nvSpPr>
        <p:spPr>
          <a:xfrm>
            <a:off x="542400" y="2591250"/>
            <a:ext cx="4081500" cy="1675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t>The prices charged by pink cab is less than what the yellow cab charges.</a:t>
            </a:r>
            <a:endParaRPr/>
          </a:p>
        </p:txBody>
      </p:sp>
      <p:pic>
        <p:nvPicPr>
          <p:cNvPr id="186" name="Google Shape;186;p24"/>
          <p:cNvPicPr preferRelativeResize="0"/>
          <p:nvPr/>
        </p:nvPicPr>
        <p:blipFill>
          <a:blip r:embed="rId4">
            <a:alphaModFix/>
          </a:blip>
          <a:stretch>
            <a:fillRect/>
          </a:stretch>
        </p:blipFill>
        <p:spPr>
          <a:xfrm>
            <a:off x="5733154" y="1634700"/>
            <a:ext cx="6115200" cy="4567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ctrTitle"/>
          </p:nvPr>
        </p:nvSpPr>
        <p:spPr>
          <a:xfrm>
            <a:off x="0" y="0"/>
            <a:ext cx="12192000" cy="13527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a:solidFill>
                  <a:srgbClr val="FF6600"/>
                </a:solidFill>
              </a:rPr>
              <a:t>Exploratory Data Analysis</a:t>
            </a:r>
            <a:endParaRPr/>
          </a:p>
        </p:txBody>
      </p:sp>
      <p:sp>
        <p:nvSpPr>
          <p:cNvPr id="192" name="Google Shape;192;p25"/>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93" name="Google Shape;193;p25"/>
          <p:cNvPicPr preferRelativeResize="0"/>
          <p:nvPr/>
        </p:nvPicPr>
        <p:blipFill rotWithShape="1">
          <a:blip r:embed="rId3">
            <a:alphaModFix/>
          </a:blip>
          <a:srcRect b="0" l="0" r="0" t="0"/>
          <a:stretch/>
        </p:blipFill>
        <p:spPr>
          <a:xfrm>
            <a:off x="0" y="6014971"/>
            <a:ext cx="1654627" cy="994232"/>
          </a:xfrm>
          <a:prstGeom prst="rect">
            <a:avLst/>
          </a:prstGeom>
          <a:noFill/>
          <a:ln>
            <a:noFill/>
          </a:ln>
        </p:spPr>
      </p:pic>
      <p:sp>
        <p:nvSpPr>
          <p:cNvPr id="194" name="Google Shape;194;p25"/>
          <p:cNvSpPr txBox="1"/>
          <p:nvPr/>
        </p:nvSpPr>
        <p:spPr>
          <a:xfrm>
            <a:off x="486000" y="3121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195" name="Google Shape;195;p25"/>
          <p:cNvPicPr preferRelativeResize="0"/>
          <p:nvPr/>
        </p:nvPicPr>
        <p:blipFill>
          <a:blip r:embed="rId4">
            <a:alphaModFix/>
          </a:blip>
          <a:stretch>
            <a:fillRect/>
          </a:stretch>
        </p:blipFill>
        <p:spPr>
          <a:xfrm>
            <a:off x="5317731" y="1805200"/>
            <a:ext cx="6505424" cy="4209774"/>
          </a:xfrm>
          <a:prstGeom prst="rect">
            <a:avLst/>
          </a:prstGeom>
          <a:noFill/>
          <a:ln>
            <a:noFill/>
          </a:ln>
        </p:spPr>
      </p:pic>
      <p:sp>
        <p:nvSpPr>
          <p:cNvPr id="196" name="Google Shape;196;p25"/>
          <p:cNvSpPr txBox="1"/>
          <p:nvPr/>
        </p:nvSpPr>
        <p:spPr>
          <a:xfrm>
            <a:off x="693600" y="2662044"/>
            <a:ext cx="3595500" cy="1533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dk1"/>
                </a:solidFill>
                <a:highlight>
                  <a:schemeClr val="lt1"/>
                </a:highlight>
                <a:latin typeface="Times New Roman"/>
                <a:ea typeface="Times New Roman"/>
                <a:cs typeface="Times New Roman"/>
                <a:sym typeface="Times New Roman"/>
              </a:rPr>
              <a:t>The majority of the cab users are from San Francisco, Washington and Boston</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ctrTitle"/>
          </p:nvPr>
        </p:nvSpPr>
        <p:spPr>
          <a:xfrm>
            <a:off x="0" y="0"/>
            <a:ext cx="12192000" cy="13527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a:solidFill>
                  <a:srgbClr val="FF6600"/>
                </a:solidFill>
              </a:rPr>
              <a:t>Exploratory Data Analysis</a:t>
            </a:r>
            <a:endParaRPr/>
          </a:p>
        </p:txBody>
      </p:sp>
      <p:sp>
        <p:nvSpPr>
          <p:cNvPr id="202" name="Google Shape;202;p26"/>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203" name="Google Shape;203;p26"/>
          <p:cNvPicPr preferRelativeResize="0"/>
          <p:nvPr/>
        </p:nvPicPr>
        <p:blipFill rotWithShape="1">
          <a:blip r:embed="rId3">
            <a:alphaModFix/>
          </a:blip>
          <a:srcRect b="0" l="0" r="0" t="0"/>
          <a:stretch/>
        </p:blipFill>
        <p:spPr>
          <a:xfrm>
            <a:off x="0" y="6014971"/>
            <a:ext cx="1654627" cy="994232"/>
          </a:xfrm>
          <a:prstGeom prst="rect">
            <a:avLst/>
          </a:prstGeom>
          <a:noFill/>
          <a:ln>
            <a:noFill/>
          </a:ln>
        </p:spPr>
      </p:pic>
      <p:sp>
        <p:nvSpPr>
          <p:cNvPr id="204" name="Google Shape;204;p26"/>
          <p:cNvSpPr txBox="1"/>
          <p:nvPr/>
        </p:nvSpPr>
        <p:spPr>
          <a:xfrm>
            <a:off x="486000" y="3121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205" name="Google Shape;205;p26"/>
          <p:cNvPicPr preferRelativeResize="0"/>
          <p:nvPr/>
        </p:nvPicPr>
        <p:blipFill>
          <a:blip r:embed="rId4">
            <a:alphaModFix/>
          </a:blip>
          <a:stretch>
            <a:fillRect/>
          </a:stretch>
        </p:blipFill>
        <p:spPr>
          <a:xfrm>
            <a:off x="5733154" y="1856600"/>
            <a:ext cx="6032900" cy="4158376"/>
          </a:xfrm>
          <a:prstGeom prst="rect">
            <a:avLst/>
          </a:prstGeom>
          <a:noFill/>
          <a:ln>
            <a:noFill/>
          </a:ln>
        </p:spPr>
      </p:pic>
      <p:sp>
        <p:nvSpPr>
          <p:cNvPr id="206" name="Google Shape;206;p26"/>
          <p:cNvSpPr txBox="1"/>
          <p:nvPr/>
        </p:nvSpPr>
        <p:spPr>
          <a:xfrm>
            <a:off x="1080000" y="2785338"/>
            <a:ext cx="4289100" cy="179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t>We can see that both the cabs charge the prices linearly along with distance.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Hypothesis</a:t>
            </a:r>
            <a:endParaRPr b="1">
              <a:solidFill>
                <a:srgbClr val="FF6600"/>
              </a:solidFill>
            </a:endParaRPr>
          </a:p>
          <a:p>
            <a:pPr indent="0" lvl="0" marL="0" rtl="0" algn="ctr">
              <a:lnSpc>
                <a:spcPct val="90000"/>
              </a:lnSpc>
              <a:spcBef>
                <a:spcPts val="0"/>
              </a:spcBef>
              <a:spcAft>
                <a:spcPts val="0"/>
              </a:spcAft>
              <a:buClr>
                <a:schemeClr val="dk1"/>
              </a:buClr>
              <a:buSzPts val="6000"/>
              <a:buFont typeface="Calibri"/>
              <a:buNone/>
            </a:pPr>
            <a:r>
              <a:rPr b="1" lang="en-US">
                <a:solidFill>
                  <a:srgbClr val="FF6600"/>
                </a:solidFill>
              </a:rPr>
              <a:t>Tests</a:t>
            </a:r>
            <a:endParaRPr b="1">
              <a:solidFill>
                <a:srgbClr val="FF6600"/>
              </a:solidFill>
            </a:endParaRPr>
          </a:p>
        </p:txBody>
      </p:sp>
      <p:sp>
        <p:nvSpPr>
          <p:cNvPr id="212" name="Google Shape;212;p27"/>
          <p:cNvSpPr txBox="1"/>
          <p:nvPr>
            <p:ph idx="1" type="subTitle"/>
          </p:nvPr>
        </p:nvSpPr>
        <p:spPr>
          <a:xfrm>
            <a:off x="5733143" y="0"/>
            <a:ext cx="6459000" cy="6858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t/>
            </a:r>
            <a:endParaRPr sz="14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rPr lang="en-US" sz="1400">
                <a:latin typeface="Times New Roman"/>
                <a:ea typeface="Times New Roman"/>
                <a:cs typeface="Times New Roman"/>
                <a:sym typeface="Times New Roman"/>
              </a:rPr>
              <a:t>Using the data and EDA, I have come up with the following hypothesis:</a:t>
            </a:r>
            <a:endParaRPr sz="1400">
              <a:latin typeface="Times New Roman"/>
              <a:ea typeface="Times New Roman"/>
              <a:cs typeface="Times New Roman"/>
              <a:sym typeface="Times New Roman"/>
            </a:endParaRPr>
          </a:p>
          <a:p>
            <a:pPr indent="-317500" lvl="0" marL="457200" rtl="0" algn="just">
              <a:lnSpc>
                <a:spcPct val="90000"/>
              </a:lnSpc>
              <a:spcBef>
                <a:spcPts val="1000"/>
              </a:spcBef>
              <a:spcAft>
                <a:spcPts val="0"/>
              </a:spcAft>
              <a:buSzPts val="1400"/>
              <a:buFont typeface="Times New Roman"/>
              <a:buChar char="●"/>
            </a:pPr>
            <a:r>
              <a:rPr b="1" lang="en-US" sz="1400">
                <a:latin typeface="Times New Roman"/>
                <a:ea typeface="Times New Roman"/>
                <a:cs typeface="Times New Roman"/>
                <a:sym typeface="Times New Roman"/>
              </a:rPr>
              <a:t>Hypothesis 1: There is difference in the number of users in the cities that these cabs run</a:t>
            </a:r>
            <a:endParaRPr b="1"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b="1" lang="en-US" sz="1400">
                <a:latin typeface="Times New Roman"/>
                <a:ea typeface="Times New Roman"/>
                <a:cs typeface="Times New Roman"/>
                <a:sym typeface="Times New Roman"/>
              </a:rPr>
              <a:t>Hypothesis 2: There is difference in the gender of users for both the cabs</a:t>
            </a:r>
            <a:endParaRPr b="1"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b="1" lang="en-US" sz="1400">
                <a:latin typeface="Times New Roman"/>
                <a:ea typeface="Times New Roman"/>
                <a:cs typeface="Times New Roman"/>
                <a:sym typeface="Times New Roman"/>
              </a:rPr>
              <a:t>Hypothesis 3: There is difference in the income of users for both the cabs</a:t>
            </a:r>
            <a:endParaRPr b="1" sz="1400">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6600"/>
              </a:buClr>
              <a:buSzPts val="2800"/>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6600"/>
              </a:buClr>
              <a:buSzPts val="2800"/>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3200"/>
              <a:buNone/>
            </a:pPr>
            <a:r>
              <a:t/>
            </a:r>
            <a:endParaRPr sz="1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213" name="Google Shape;213;p2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ctrTitle"/>
          </p:nvPr>
        </p:nvSpPr>
        <p:spPr>
          <a:xfrm>
            <a:off x="0" y="0"/>
            <a:ext cx="12192000" cy="13527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a:solidFill>
                  <a:srgbClr val="FF6600"/>
                </a:solidFill>
              </a:rPr>
              <a:t>Hypothesis Testing</a:t>
            </a:r>
            <a:endParaRPr/>
          </a:p>
        </p:txBody>
      </p:sp>
      <p:sp>
        <p:nvSpPr>
          <p:cNvPr id="219" name="Google Shape;219;p28"/>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220" name="Google Shape;220;p28"/>
          <p:cNvPicPr preferRelativeResize="0"/>
          <p:nvPr/>
        </p:nvPicPr>
        <p:blipFill rotWithShape="1">
          <a:blip r:embed="rId3">
            <a:alphaModFix/>
          </a:blip>
          <a:srcRect b="0" l="0" r="0" t="0"/>
          <a:stretch/>
        </p:blipFill>
        <p:spPr>
          <a:xfrm>
            <a:off x="0" y="6014971"/>
            <a:ext cx="1654627" cy="994232"/>
          </a:xfrm>
          <a:prstGeom prst="rect">
            <a:avLst/>
          </a:prstGeom>
          <a:noFill/>
          <a:ln>
            <a:noFill/>
          </a:ln>
        </p:spPr>
      </p:pic>
      <p:sp>
        <p:nvSpPr>
          <p:cNvPr id="221" name="Google Shape;221;p28"/>
          <p:cNvSpPr txBox="1"/>
          <p:nvPr/>
        </p:nvSpPr>
        <p:spPr>
          <a:xfrm>
            <a:off x="486000" y="3121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222" name="Google Shape;222;p28"/>
          <p:cNvSpPr txBox="1"/>
          <p:nvPr/>
        </p:nvSpPr>
        <p:spPr>
          <a:xfrm>
            <a:off x="86400" y="2530488"/>
            <a:ext cx="4289100" cy="179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highlight>
                  <a:schemeClr val="lt1"/>
                </a:highlight>
                <a:latin typeface="Times New Roman"/>
                <a:ea typeface="Times New Roman"/>
                <a:cs typeface="Times New Roman"/>
                <a:sym typeface="Times New Roman"/>
              </a:rPr>
              <a:t>H</a:t>
            </a:r>
            <a:r>
              <a:rPr baseline="-25000" lang="en-US">
                <a:solidFill>
                  <a:schemeClr val="dk1"/>
                </a:solidFill>
                <a:highlight>
                  <a:schemeClr val="lt1"/>
                </a:highlight>
                <a:latin typeface="Times New Roman"/>
                <a:ea typeface="Times New Roman"/>
                <a:cs typeface="Times New Roman"/>
                <a:sym typeface="Times New Roman"/>
              </a:rPr>
              <a:t>0</a:t>
            </a:r>
            <a:r>
              <a:rPr lang="en-US">
                <a:solidFill>
                  <a:schemeClr val="dk1"/>
                </a:solidFill>
                <a:highlight>
                  <a:schemeClr val="lt1"/>
                </a:highlight>
                <a:latin typeface="Times New Roman"/>
                <a:ea typeface="Times New Roman"/>
                <a:cs typeface="Times New Roman"/>
                <a:sym typeface="Times New Roman"/>
              </a:rPr>
              <a:t>: There is difference in the number of users in the cities that these cabs run </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highlight>
                  <a:schemeClr val="lt1"/>
                </a:highlight>
                <a:latin typeface="Times New Roman"/>
                <a:ea typeface="Times New Roman"/>
                <a:cs typeface="Times New Roman"/>
                <a:sym typeface="Times New Roman"/>
              </a:rPr>
              <a:t>H</a:t>
            </a:r>
            <a:r>
              <a:rPr baseline="-25000" lang="en-US">
                <a:solidFill>
                  <a:schemeClr val="dk1"/>
                </a:solidFill>
                <a:highlight>
                  <a:schemeClr val="lt1"/>
                </a:highlight>
                <a:latin typeface="Times New Roman"/>
                <a:ea typeface="Times New Roman"/>
                <a:cs typeface="Times New Roman"/>
                <a:sym typeface="Times New Roman"/>
              </a:rPr>
              <a:t>1</a:t>
            </a:r>
            <a:r>
              <a:rPr lang="en-US">
                <a:solidFill>
                  <a:schemeClr val="dk1"/>
                </a:solidFill>
                <a:highlight>
                  <a:schemeClr val="lt1"/>
                </a:highlight>
                <a:latin typeface="Times New Roman"/>
                <a:ea typeface="Times New Roman"/>
                <a:cs typeface="Times New Roman"/>
                <a:sym typeface="Times New Roman"/>
              </a:rPr>
              <a:t>: There is no such difference</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p:txBody>
      </p:sp>
      <p:pic>
        <p:nvPicPr>
          <p:cNvPr id="223" name="Google Shape;223;p28"/>
          <p:cNvPicPr preferRelativeResize="0"/>
          <p:nvPr/>
        </p:nvPicPr>
        <p:blipFill>
          <a:blip r:embed="rId4">
            <a:alphaModFix/>
          </a:blip>
          <a:stretch>
            <a:fillRect/>
          </a:stretch>
        </p:blipFill>
        <p:spPr>
          <a:xfrm>
            <a:off x="4230275" y="2530502"/>
            <a:ext cx="7961876" cy="2476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ctrTitle"/>
          </p:nvPr>
        </p:nvSpPr>
        <p:spPr>
          <a:xfrm>
            <a:off x="0" y="0"/>
            <a:ext cx="12192000" cy="13527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a:solidFill>
                  <a:srgbClr val="FF6600"/>
                </a:solidFill>
              </a:rPr>
              <a:t>Hypothesis Testing</a:t>
            </a:r>
            <a:endParaRPr/>
          </a:p>
        </p:txBody>
      </p:sp>
      <p:sp>
        <p:nvSpPr>
          <p:cNvPr id="229" name="Google Shape;229;p29"/>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230" name="Google Shape;230;p29"/>
          <p:cNvPicPr preferRelativeResize="0"/>
          <p:nvPr/>
        </p:nvPicPr>
        <p:blipFill rotWithShape="1">
          <a:blip r:embed="rId3">
            <a:alphaModFix/>
          </a:blip>
          <a:srcRect b="0" l="0" r="0" t="0"/>
          <a:stretch/>
        </p:blipFill>
        <p:spPr>
          <a:xfrm>
            <a:off x="0" y="6014971"/>
            <a:ext cx="1654627" cy="994232"/>
          </a:xfrm>
          <a:prstGeom prst="rect">
            <a:avLst/>
          </a:prstGeom>
          <a:noFill/>
          <a:ln>
            <a:noFill/>
          </a:ln>
        </p:spPr>
      </p:pic>
      <p:sp>
        <p:nvSpPr>
          <p:cNvPr id="231" name="Google Shape;231;p29"/>
          <p:cNvSpPr txBox="1"/>
          <p:nvPr/>
        </p:nvSpPr>
        <p:spPr>
          <a:xfrm>
            <a:off x="486000" y="3121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232" name="Google Shape;232;p29"/>
          <p:cNvSpPr txBox="1"/>
          <p:nvPr/>
        </p:nvSpPr>
        <p:spPr>
          <a:xfrm>
            <a:off x="86400" y="2530488"/>
            <a:ext cx="4289100" cy="179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solidFill>
                  <a:schemeClr val="dk1"/>
                </a:solidFill>
                <a:highlight>
                  <a:schemeClr val="lt1"/>
                </a:highlight>
                <a:latin typeface="Times New Roman"/>
                <a:ea typeface="Times New Roman"/>
                <a:cs typeface="Times New Roman"/>
                <a:sym typeface="Times New Roman"/>
              </a:rPr>
              <a:t>H</a:t>
            </a:r>
            <a:r>
              <a:rPr baseline="-25000" lang="en-US">
                <a:solidFill>
                  <a:schemeClr val="dk1"/>
                </a:solidFill>
                <a:highlight>
                  <a:schemeClr val="lt1"/>
                </a:highlight>
                <a:latin typeface="Times New Roman"/>
                <a:ea typeface="Times New Roman"/>
                <a:cs typeface="Times New Roman"/>
                <a:sym typeface="Times New Roman"/>
              </a:rPr>
              <a:t>0</a:t>
            </a:r>
            <a:r>
              <a:rPr lang="en-US">
                <a:solidFill>
                  <a:schemeClr val="dk1"/>
                </a:solidFill>
                <a:highlight>
                  <a:schemeClr val="lt1"/>
                </a:highlight>
                <a:latin typeface="Times New Roman"/>
                <a:ea typeface="Times New Roman"/>
                <a:cs typeface="Times New Roman"/>
                <a:sym typeface="Times New Roman"/>
              </a:rPr>
              <a:t>: </a:t>
            </a:r>
            <a:r>
              <a:rPr lang="en-US">
                <a:solidFill>
                  <a:schemeClr val="dk1"/>
                </a:solidFill>
                <a:highlight>
                  <a:schemeClr val="lt1"/>
                </a:highlight>
                <a:latin typeface="Times New Roman"/>
                <a:ea typeface="Times New Roman"/>
                <a:cs typeface="Times New Roman"/>
                <a:sym typeface="Times New Roman"/>
              </a:rPr>
              <a:t>There is difference in the gender for the cabs </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solidFill>
                  <a:schemeClr val="dk1"/>
                </a:solidFill>
                <a:highlight>
                  <a:schemeClr val="lt1"/>
                </a:highlight>
                <a:latin typeface="Times New Roman"/>
                <a:ea typeface="Times New Roman"/>
                <a:cs typeface="Times New Roman"/>
                <a:sym typeface="Times New Roman"/>
              </a:rPr>
              <a:t>H</a:t>
            </a:r>
            <a:r>
              <a:rPr baseline="-25000" lang="en-US">
                <a:solidFill>
                  <a:schemeClr val="dk1"/>
                </a:solidFill>
                <a:highlight>
                  <a:schemeClr val="lt1"/>
                </a:highlight>
                <a:latin typeface="Times New Roman"/>
                <a:ea typeface="Times New Roman"/>
                <a:cs typeface="Times New Roman"/>
                <a:sym typeface="Times New Roman"/>
              </a:rPr>
              <a:t>1</a:t>
            </a:r>
            <a:r>
              <a:rPr lang="en-US">
                <a:solidFill>
                  <a:schemeClr val="dk1"/>
                </a:solidFill>
                <a:highlight>
                  <a:schemeClr val="lt1"/>
                </a:highlight>
                <a:latin typeface="Times New Roman"/>
                <a:ea typeface="Times New Roman"/>
                <a:cs typeface="Times New Roman"/>
                <a:sym typeface="Times New Roman"/>
              </a:rPr>
              <a:t>: There is no such difference</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p:txBody>
      </p:sp>
      <p:pic>
        <p:nvPicPr>
          <p:cNvPr id="233" name="Google Shape;233;p29"/>
          <p:cNvPicPr preferRelativeResize="0"/>
          <p:nvPr/>
        </p:nvPicPr>
        <p:blipFill>
          <a:blip r:embed="rId4">
            <a:alphaModFix/>
          </a:blip>
          <a:stretch>
            <a:fillRect/>
          </a:stretch>
        </p:blipFill>
        <p:spPr>
          <a:xfrm>
            <a:off x="4168351" y="2034725"/>
            <a:ext cx="7830548" cy="398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ctrTitle"/>
          </p:nvPr>
        </p:nvSpPr>
        <p:spPr>
          <a:xfrm>
            <a:off x="0" y="0"/>
            <a:ext cx="12192000" cy="13527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a:solidFill>
                  <a:srgbClr val="FF6600"/>
                </a:solidFill>
              </a:rPr>
              <a:t>Hypothesis Testing</a:t>
            </a:r>
            <a:endParaRPr/>
          </a:p>
        </p:txBody>
      </p:sp>
      <p:sp>
        <p:nvSpPr>
          <p:cNvPr id="239" name="Google Shape;239;p30"/>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240" name="Google Shape;240;p30"/>
          <p:cNvPicPr preferRelativeResize="0"/>
          <p:nvPr/>
        </p:nvPicPr>
        <p:blipFill rotWithShape="1">
          <a:blip r:embed="rId3">
            <a:alphaModFix/>
          </a:blip>
          <a:srcRect b="0" l="0" r="0" t="0"/>
          <a:stretch/>
        </p:blipFill>
        <p:spPr>
          <a:xfrm>
            <a:off x="0" y="6014971"/>
            <a:ext cx="1654627" cy="994232"/>
          </a:xfrm>
          <a:prstGeom prst="rect">
            <a:avLst/>
          </a:prstGeom>
          <a:noFill/>
          <a:ln>
            <a:noFill/>
          </a:ln>
        </p:spPr>
      </p:pic>
      <p:sp>
        <p:nvSpPr>
          <p:cNvPr id="241" name="Google Shape;241;p30"/>
          <p:cNvSpPr txBox="1"/>
          <p:nvPr/>
        </p:nvSpPr>
        <p:spPr>
          <a:xfrm>
            <a:off x="486000" y="3121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242" name="Google Shape;242;p30"/>
          <p:cNvSpPr txBox="1"/>
          <p:nvPr/>
        </p:nvSpPr>
        <p:spPr>
          <a:xfrm>
            <a:off x="86400" y="2530488"/>
            <a:ext cx="4289100" cy="179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solidFill>
                  <a:schemeClr val="dk1"/>
                </a:solidFill>
                <a:highlight>
                  <a:schemeClr val="lt1"/>
                </a:highlight>
                <a:latin typeface="Times New Roman"/>
                <a:ea typeface="Times New Roman"/>
                <a:cs typeface="Times New Roman"/>
                <a:sym typeface="Times New Roman"/>
              </a:rPr>
              <a:t>H</a:t>
            </a:r>
            <a:r>
              <a:rPr baseline="-25000" lang="en-US">
                <a:solidFill>
                  <a:schemeClr val="dk1"/>
                </a:solidFill>
                <a:highlight>
                  <a:schemeClr val="lt1"/>
                </a:highlight>
                <a:latin typeface="Times New Roman"/>
                <a:ea typeface="Times New Roman"/>
                <a:cs typeface="Times New Roman"/>
                <a:sym typeface="Times New Roman"/>
              </a:rPr>
              <a:t>0</a:t>
            </a:r>
            <a:r>
              <a:rPr lang="en-US">
                <a:solidFill>
                  <a:schemeClr val="dk1"/>
                </a:solidFill>
                <a:highlight>
                  <a:schemeClr val="lt1"/>
                </a:highlight>
                <a:latin typeface="Times New Roman"/>
                <a:ea typeface="Times New Roman"/>
                <a:cs typeface="Times New Roman"/>
                <a:sym typeface="Times New Roman"/>
              </a:rPr>
              <a:t>: </a:t>
            </a:r>
            <a:r>
              <a:rPr lang="en-US">
                <a:solidFill>
                  <a:schemeClr val="dk1"/>
                </a:solidFill>
                <a:highlight>
                  <a:schemeClr val="lt1"/>
                </a:highlight>
                <a:latin typeface="Times New Roman"/>
                <a:ea typeface="Times New Roman"/>
                <a:cs typeface="Times New Roman"/>
                <a:sym typeface="Times New Roman"/>
              </a:rPr>
              <a:t>There is difference in the income for the users using the cabs </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solidFill>
                  <a:schemeClr val="dk1"/>
                </a:solidFill>
                <a:highlight>
                  <a:schemeClr val="lt1"/>
                </a:highlight>
                <a:latin typeface="Times New Roman"/>
                <a:ea typeface="Times New Roman"/>
                <a:cs typeface="Times New Roman"/>
                <a:sym typeface="Times New Roman"/>
              </a:rPr>
              <a:t>H</a:t>
            </a:r>
            <a:r>
              <a:rPr baseline="-25000" lang="en-US">
                <a:solidFill>
                  <a:schemeClr val="dk1"/>
                </a:solidFill>
                <a:highlight>
                  <a:schemeClr val="lt1"/>
                </a:highlight>
                <a:latin typeface="Times New Roman"/>
                <a:ea typeface="Times New Roman"/>
                <a:cs typeface="Times New Roman"/>
                <a:sym typeface="Times New Roman"/>
              </a:rPr>
              <a:t>1</a:t>
            </a:r>
            <a:r>
              <a:rPr lang="en-US">
                <a:solidFill>
                  <a:schemeClr val="dk1"/>
                </a:solidFill>
                <a:highlight>
                  <a:schemeClr val="lt1"/>
                </a:highlight>
                <a:latin typeface="Times New Roman"/>
                <a:ea typeface="Times New Roman"/>
                <a:cs typeface="Times New Roman"/>
                <a:sym typeface="Times New Roman"/>
              </a:rPr>
              <a:t>: There is no such difference</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p:txBody>
      </p:sp>
      <p:pic>
        <p:nvPicPr>
          <p:cNvPr id="243" name="Google Shape;243;p30"/>
          <p:cNvPicPr preferRelativeResize="0"/>
          <p:nvPr/>
        </p:nvPicPr>
        <p:blipFill>
          <a:blip r:embed="rId4">
            <a:alphaModFix/>
          </a:blip>
          <a:stretch>
            <a:fillRect/>
          </a:stretch>
        </p:blipFill>
        <p:spPr>
          <a:xfrm>
            <a:off x="4332250" y="2367750"/>
            <a:ext cx="7859748" cy="2819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5500"/>
              <a:t>   </a:t>
            </a:r>
            <a:endParaRPr sz="5500"/>
          </a:p>
          <a:p>
            <a:pPr indent="0" lvl="0" marL="0" rtl="0" algn="l">
              <a:lnSpc>
                <a:spcPct val="90000"/>
              </a:lnSpc>
              <a:spcBef>
                <a:spcPts val="0"/>
              </a:spcBef>
              <a:spcAft>
                <a:spcPts val="0"/>
              </a:spcAft>
              <a:buNone/>
            </a:pPr>
            <a:r>
              <a:t/>
            </a:r>
            <a:endParaRPr sz="4800">
              <a:solidFill>
                <a:srgbClr val="FF6600"/>
              </a:solidFill>
            </a:endParaRPr>
          </a:p>
          <a:p>
            <a:pPr indent="0" lvl="0" marL="0" rtl="0" algn="l">
              <a:lnSpc>
                <a:spcPct val="90000"/>
              </a:lnSpc>
              <a:spcBef>
                <a:spcPts val="0"/>
              </a:spcBef>
              <a:spcAft>
                <a:spcPts val="0"/>
              </a:spcAft>
              <a:buNone/>
            </a:pPr>
            <a:r>
              <a:t/>
            </a:r>
            <a:endParaRPr sz="4800">
              <a:solidFill>
                <a:srgbClr val="FF6600"/>
              </a:solidFill>
            </a:endParaRPr>
          </a:p>
          <a:p>
            <a:pPr indent="0" lvl="0" marL="0" rtl="0" algn="l">
              <a:lnSpc>
                <a:spcPct val="90000"/>
              </a:lnSpc>
              <a:spcBef>
                <a:spcPts val="0"/>
              </a:spcBef>
              <a:spcAft>
                <a:spcPts val="0"/>
              </a:spcAft>
              <a:buNone/>
            </a:pPr>
            <a:r>
              <a:t/>
            </a:r>
            <a:endParaRPr sz="4800">
              <a:solidFill>
                <a:srgbClr val="FF6600"/>
              </a:solidFill>
            </a:endParaRPr>
          </a:p>
          <a:p>
            <a:pPr indent="0" lvl="0" marL="0" rtl="0" algn="l">
              <a:lnSpc>
                <a:spcPct val="90000"/>
              </a:lnSpc>
              <a:spcBef>
                <a:spcPts val="0"/>
              </a:spcBef>
              <a:spcAft>
                <a:spcPts val="0"/>
              </a:spcAft>
              <a:buNone/>
            </a:pPr>
            <a:r>
              <a:rPr lang="en-US" sz="4800">
                <a:solidFill>
                  <a:srgbClr val="FF6600"/>
                </a:solidFill>
              </a:rPr>
              <a:t>    </a:t>
            </a:r>
            <a:r>
              <a:rPr lang="en-US" sz="4800">
                <a:solidFill>
                  <a:srgbClr val="FF6600"/>
                </a:solidFill>
              </a:rPr>
              <a:t>Recommendations</a:t>
            </a:r>
            <a:endParaRPr sz="4800"/>
          </a:p>
        </p:txBody>
      </p:sp>
      <p:sp>
        <p:nvSpPr>
          <p:cNvPr id="249" name="Google Shape;249;p31"/>
          <p:cNvSpPr txBox="1"/>
          <p:nvPr>
            <p:ph idx="1" type="subTitle"/>
          </p:nvPr>
        </p:nvSpPr>
        <p:spPr>
          <a:xfrm>
            <a:off x="5733143" y="0"/>
            <a:ext cx="6459000" cy="68580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lang="en-US" sz="1400">
                <a:highlight>
                  <a:schemeClr val="lt1"/>
                </a:highlight>
                <a:latin typeface="Times New Roman"/>
                <a:ea typeface="Times New Roman"/>
                <a:cs typeface="Times New Roman"/>
                <a:sym typeface="Times New Roman"/>
              </a:rPr>
              <a:t>As you can see, Yellow Cab outperforms Pink Cab in most areas. This suggests that Yellow Cab is a more successful company overall.</a:t>
            </a:r>
            <a:endParaRPr sz="1400">
              <a:highlight>
                <a:schemeClr val="lt1"/>
              </a:highlight>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rPr lang="en-US" sz="1400">
                <a:highlight>
                  <a:schemeClr val="lt1"/>
                </a:highlight>
                <a:latin typeface="Times New Roman"/>
                <a:ea typeface="Times New Roman"/>
                <a:cs typeface="Times New Roman"/>
                <a:sym typeface="Times New Roman"/>
              </a:rPr>
              <a:t>Here are some possible explanations for why Yellow Cab performs better than Pink Cab:</a:t>
            </a:r>
            <a:endParaRPr sz="1400">
              <a:highlight>
                <a:schemeClr val="lt1"/>
              </a:highlight>
              <a:latin typeface="Times New Roman"/>
              <a:ea typeface="Times New Roman"/>
              <a:cs typeface="Times New Roman"/>
              <a:sym typeface="Times New Roman"/>
            </a:endParaRPr>
          </a:p>
          <a:p>
            <a:pPr indent="-317500" lvl="0" marL="457200" rtl="0" algn="l">
              <a:lnSpc>
                <a:spcPct val="115000"/>
              </a:lnSpc>
              <a:spcBef>
                <a:spcPts val="1800"/>
              </a:spcBef>
              <a:spcAft>
                <a:spcPts val="0"/>
              </a:spcAft>
              <a:buClr>
                <a:schemeClr val="dk1"/>
              </a:buClr>
              <a:buSzPts val="1400"/>
              <a:buFont typeface="Times New Roman"/>
              <a:buChar char="●"/>
            </a:pPr>
            <a:r>
              <a:rPr lang="en-US" sz="1400">
                <a:highlight>
                  <a:schemeClr val="lt1"/>
                </a:highlight>
                <a:latin typeface="Times New Roman"/>
                <a:ea typeface="Times New Roman"/>
                <a:cs typeface="Times New Roman"/>
                <a:sym typeface="Times New Roman"/>
              </a:rPr>
              <a:t>Yellow Cab may have a larger and more loyal customer base.</a:t>
            </a:r>
            <a:endParaRPr sz="1400">
              <a:highlight>
                <a:schemeClr val="lt1"/>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highlight>
                  <a:schemeClr val="lt1"/>
                </a:highlight>
                <a:latin typeface="Times New Roman"/>
                <a:ea typeface="Times New Roman"/>
                <a:cs typeface="Times New Roman"/>
                <a:sym typeface="Times New Roman"/>
              </a:rPr>
              <a:t>Yellow Cab may have a more efficient operation.</a:t>
            </a:r>
            <a:endParaRPr sz="1400">
              <a:highlight>
                <a:schemeClr val="lt1"/>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highlight>
                  <a:schemeClr val="lt1"/>
                </a:highlight>
                <a:latin typeface="Times New Roman"/>
                <a:ea typeface="Times New Roman"/>
                <a:cs typeface="Times New Roman"/>
                <a:sym typeface="Times New Roman"/>
              </a:rPr>
              <a:t>Yellow Cab may have a more competitive pricing strategy.</a:t>
            </a:r>
            <a:endParaRPr sz="1400">
              <a:highlight>
                <a:schemeClr val="lt1"/>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highlight>
                  <a:schemeClr val="lt1"/>
                </a:highlight>
                <a:latin typeface="Times New Roman"/>
                <a:ea typeface="Times New Roman"/>
                <a:cs typeface="Times New Roman"/>
                <a:sym typeface="Times New Roman"/>
              </a:rPr>
              <a:t>Yellow Cab may have a better brand reputation.</a:t>
            </a:r>
            <a:endParaRPr sz="1400">
              <a:highlight>
                <a:schemeClr val="lt1"/>
              </a:highlight>
              <a:latin typeface="Times New Roman"/>
              <a:ea typeface="Times New Roman"/>
              <a:cs typeface="Times New Roman"/>
              <a:sym typeface="Times New Roman"/>
            </a:endParaRPr>
          </a:p>
          <a:p>
            <a:pPr indent="0" lvl="0" marL="0" rtl="0" algn="ctr">
              <a:lnSpc>
                <a:spcPct val="90000"/>
              </a:lnSpc>
              <a:spcBef>
                <a:spcPts val="1100"/>
              </a:spcBef>
              <a:spcAft>
                <a:spcPts val="0"/>
              </a:spcAft>
              <a:buClr>
                <a:schemeClr val="dk1"/>
              </a:buClr>
              <a:buSzPts val="2400"/>
              <a:buNone/>
            </a:pPr>
            <a:r>
              <a:t/>
            </a:r>
            <a:endParaRPr sz="1400">
              <a:highlight>
                <a:schemeClr val="lt1"/>
              </a:highlight>
              <a:latin typeface="Times New Roman"/>
              <a:ea typeface="Times New Roman"/>
              <a:cs typeface="Times New Roman"/>
              <a:sym typeface="Times New Roman"/>
            </a:endParaRPr>
          </a:p>
        </p:txBody>
      </p:sp>
      <p:pic>
        <p:nvPicPr>
          <p:cNvPr id="250" name="Google Shape;250;p31"/>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Hypothesis Tests</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256" name="Google Shape;256;p3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57" name="Google Shape;257;p32"/>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a:p>
            <a:pPr indent="0" lvl="0" marL="0" rtl="0" algn="ctr">
              <a:lnSpc>
                <a:spcPct val="90000"/>
              </a:lnSpc>
              <a:spcBef>
                <a:spcPts val="0"/>
              </a:spcBef>
              <a:spcAft>
                <a:spcPts val="0"/>
              </a:spcAft>
              <a:buClr>
                <a:schemeClr val="dk1"/>
              </a:buClr>
              <a:buSzPts val="6000"/>
              <a:buFont typeface="Calibri"/>
              <a:buNone/>
            </a:pPr>
            <a:r>
              <a:t/>
            </a:r>
            <a:endParaRPr/>
          </a:p>
          <a:p>
            <a:pPr indent="0" lvl="0" marL="0" rtl="0" algn="ctr">
              <a:lnSpc>
                <a:spcPct val="90000"/>
              </a:lnSpc>
              <a:spcBef>
                <a:spcPts val="0"/>
              </a:spcBef>
              <a:spcAft>
                <a:spcPts val="0"/>
              </a:spcAft>
              <a:buClr>
                <a:schemeClr val="dk1"/>
              </a:buClr>
              <a:buSzPts val="6000"/>
              <a:buFont typeface="Calibri"/>
              <a:buNone/>
            </a:pPr>
            <a:r>
              <a:t/>
            </a:r>
            <a:endParaRPr/>
          </a:p>
          <a:p>
            <a:pPr indent="0" lvl="0" marL="0" rtl="0" algn="ctr">
              <a:spcBef>
                <a:spcPts val="0"/>
              </a:spcBef>
              <a:spcAft>
                <a:spcPts val="0"/>
              </a:spcAft>
              <a:buClr>
                <a:schemeClr val="dk1"/>
              </a:buClr>
              <a:buSzPts val="6000"/>
              <a:buFont typeface="Calibri"/>
              <a:buNone/>
            </a:pPr>
            <a:r>
              <a:rPr b="1" lang="en-US">
                <a:solidFill>
                  <a:srgbClr val="FF6600"/>
                </a:solidFill>
              </a:rPr>
              <a:t>Executive</a:t>
            </a:r>
            <a:endParaRPr b="1">
              <a:solidFill>
                <a:srgbClr val="FF6600"/>
              </a:solidFill>
            </a:endParaRPr>
          </a:p>
          <a:p>
            <a:pPr indent="0" lvl="0" marL="0" rtl="0" algn="ctr">
              <a:spcBef>
                <a:spcPts val="0"/>
              </a:spcBef>
              <a:spcAft>
                <a:spcPts val="0"/>
              </a:spcAft>
              <a:buClr>
                <a:schemeClr val="dk1"/>
              </a:buClr>
              <a:buSzPts val="6000"/>
              <a:buFont typeface="Calibri"/>
              <a:buNone/>
            </a:pPr>
            <a:r>
              <a:rPr b="1" lang="en-US">
                <a:solidFill>
                  <a:srgbClr val="FF6600"/>
                </a:solidFill>
              </a:rPr>
              <a:t>Summary</a:t>
            </a:r>
            <a:endParaRPr b="1">
              <a:solidFill>
                <a:srgbClr val="FF6600"/>
              </a:solidFill>
            </a:endParaRPr>
          </a:p>
          <a:p>
            <a:pPr indent="0" lvl="0" marL="0" rtl="0" algn="just">
              <a:spcBef>
                <a:spcPts val="1000"/>
              </a:spcBef>
              <a:spcAft>
                <a:spcPts val="0"/>
              </a:spcAft>
              <a:buClr>
                <a:srgbClr val="FF6600"/>
              </a:buClr>
              <a:buSzPts val="2800"/>
              <a:buFont typeface="Arial"/>
              <a:buNone/>
            </a:pPr>
            <a:r>
              <a:rPr lang="en-US" sz="2800">
                <a:solidFill>
                  <a:srgbClr val="FF6600"/>
                </a:solidFill>
              </a:rPr>
              <a:t>       </a:t>
            </a:r>
            <a:endParaRPr b="1">
              <a:solidFill>
                <a:srgbClr val="FF6600"/>
              </a:solidFill>
            </a:endParaRPr>
          </a:p>
        </p:txBody>
      </p:sp>
      <p:sp>
        <p:nvSpPr>
          <p:cNvPr id="98" name="Google Shape;98;p15"/>
          <p:cNvSpPr txBox="1"/>
          <p:nvPr>
            <p:ph idx="1" type="subTitle"/>
          </p:nvPr>
        </p:nvSpPr>
        <p:spPr>
          <a:xfrm>
            <a:off x="5733143" y="0"/>
            <a:ext cx="6459000" cy="6858000"/>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chemeClr val="dk1"/>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100000"/>
              <a:buNone/>
            </a:pPr>
            <a:r>
              <a:rPr lang="en-US">
                <a:solidFill>
                  <a:srgbClr val="FF6600"/>
                </a:solidFill>
              </a:rPr>
              <a:t>   </a:t>
            </a:r>
            <a:endParaRPr/>
          </a:p>
          <a:p>
            <a:pPr indent="0" lvl="0" marL="0" rtl="0" algn="just">
              <a:lnSpc>
                <a:spcPct val="90000"/>
              </a:lnSpc>
              <a:spcBef>
                <a:spcPts val="1000"/>
              </a:spcBef>
              <a:spcAft>
                <a:spcPts val="0"/>
              </a:spcAft>
              <a:buClr>
                <a:srgbClr val="FF6600"/>
              </a:buClr>
              <a:buSzPct val="100000"/>
              <a:buNone/>
            </a:pPr>
            <a:r>
              <a:rPr lang="en-US" sz="2800">
                <a:solidFill>
                  <a:srgbClr val="FF6600"/>
                </a:solidFill>
              </a:rPr>
              <a:t>         </a:t>
            </a:r>
            <a:endParaRPr/>
          </a:p>
          <a:p>
            <a:pPr indent="0" lvl="0" marL="0" rtl="0" algn="just">
              <a:lnSpc>
                <a:spcPct val="115000"/>
              </a:lnSpc>
              <a:spcBef>
                <a:spcPts val="1000"/>
              </a:spcBef>
              <a:spcAft>
                <a:spcPts val="0"/>
              </a:spcAft>
              <a:buClr>
                <a:srgbClr val="FF6600"/>
              </a:buClr>
              <a:buSzPct val="186666"/>
              <a:buNone/>
            </a:pPr>
            <a:r>
              <a:rPr lang="en-US" sz="1500">
                <a:latin typeface="Times New Roman"/>
                <a:ea typeface="Times New Roman"/>
                <a:cs typeface="Times New Roman"/>
                <a:sym typeface="Times New Roman"/>
              </a:rPr>
              <a:t>We are considering investing in the cab industry, and I have been tasked with analyzing data from two cab companies to identify the right company to make our investment.</a:t>
            </a:r>
            <a:endParaRPr sz="1500">
              <a:latin typeface="Times New Roman"/>
              <a:ea typeface="Times New Roman"/>
              <a:cs typeface="Times New Roman"/>
              <a:sym typeface="Times New Roman"/>
            </a:endParaRPr>
          </a:p>
          <a:p>
            <a:pPr indent="0" lvl="0" marL="0" rtl="0" algn="just">
              <a:lnSpc>
                <a:spcPct val="115000"/>
              </a:lnSpc>
              <a:spcBef>
                <a:spcPts val="1800"/>
              </a:spcBef>
              <a:spcAft>
                <a:spcPts val="0"/>
              </a:spcAft>
              <a:buClr>
                <a:schemeClr val="dk1"/>
              </a:buClr>
              <a:buSzPct val="73333"/>
              <a:buFont typeface="Arial"/>
              <a:buNone/>
            </a:pPr>
            <a:r>
              <a:rPr lang="en-US" sz="1500">
                <a:latin typeface="Times New Roman"/>
                <a:ea typeface="Times New Roman"/>
                <a:cs typeface="Times New Roman"/>
                <a:sym typeface="Times New Roman"/>
              </a:rPr>
              <a:t>I have been provided with four individual data sets that contain information on cab transactions, customer demographics, transaction-to-customer mapping, and city data. I will need to fully investigate and understand each data set, as well as review the source documentation and perform other analysis.</a:t>
            </a:r>
            <a:endParaRPr sz="1500">
              <a:latin typeface="Times New Roman"/>
              <a:ea typeface="Times New Roman"/>
              <a:cs typeface="Times New Roman"/>
              <a:sym typeface="Times New Roman"/>
            </a:endParaRPr>
          </a:p>
          <a:p>
            <a:pPr indent="0" lvl="0" marL="0" rtl="0" algn="just">
              <a:lnSpc>
                <a:spcPct val="115000"/>
              </a:lnSpc>
              <a:spcBef>
                <a:spcPts val="1800"/>
              </a:spcBef>
              <a:spcAft>
                <a:spcPts val="0"/>
              </a:spcAft>
              <a:buClr>
                <a:schemeClr val="dk1"/>
              </a:buClr>
              <a:buSzPct val="73333"/>
              <a:buFont typeface="Arial"/>
              <a:buNone/>
            </a:pPr>
            <a:r>
              <a:rPr lang="en-US" sz="1500">
                <a:latin typeface="Times New Roman"/>
                <a:ea typeface="Times New Roman"/>
                <a:cs typeface="Times New Roman"/>
                <a:sym typeface="Times New Roman"/>
              </a:rPr>
              <a:t>I will also need to create multiple hypotheses and investigate. For example, I could investigate whether there is any seasonality in the number of customers using the cab service. I will also need to identify which company has maximum cab users at a particular time period, whether margin proportionally increases with an increase in the number of customers, and the attributes of these customer segments.</a:t>
            </a:r>
            <a:endParaRPr sz="1500">
              <a:latin typeface="Times New Roman"/>
              <a:ea typeface="Times New Roman"/>
              <a:cs typeface="Times New Roman"/>
              <a:sym typeface="Times New Roman"/>
            </a:endParaRPr>
          </a:p>
          <a:p>
            <a:pPr indent="0" lvl="0" marL="0" rtl="0" algn="just">
              <a:lnSpc>
                <a:spcPct val="115000"/>
              </a:lnSpc>
              <a:spcBef>
                <a:spcPts val="1800"/>
              </a:spcBef>
              <a:spcAft>
                <a:spcPts val="0"/>
              </a:spcAft>
              <a:buClr>
                <a:schemeClr val="dk1"/>
              </a:buClr>
              <a:buSzPct val="73333"/>
              <a:buFont typeface="Arial"/>
              <a:buNone/>
            </a:pPr>
            <a:r>
              <a:rPr lang="en-US" sz="1500">
                <a:latin typeface="Times New Roman"/>
                <a:ea typeface="Times New Roman"/>
                <a:cs typeface="Times New Roman"/>
                <a:sym typeface="Times New Roman"/>
              </a:rPr>
              <a:t>Finally, I will prepare a presentation that summarizes my analysis and recommendations and identifies which company is performing better and is a better investment opportunity for XYZ.</a:t>
            </a:r>
            <a:endParaRPr sz="1500">
              <a:latin typeface="Times New Roman"/>
              <a:ea typeface="Times New Roman"/>
              <a:cs typeface="Times New Roman"/>
              <a:sym typeface="Times New Roman"/>
            </a:endParaRPr>
          </a:p>
          <a:p>
            <a:pPr indent="0" lvl="0" marL="0" rtl="0" algn="just">
              <a:lnSpc>
                <a:spcPct val="115000"/>
              </a:lnSpc>
              <a:spcBef>
                <a:spcPts val="1800"/>
              </a:spcBef>
              <a:spcAft>
                <a:spcPts val="0"/>
              </a:spcAft>
              <a:buClr>
                <a:srgbClr val="FF6600"/>
              </a:buClr>
              <a:buSzPct val="90322"/>
              <a:buNone/>
            </a:pPr>
            <a:r>
              <a:t/>
            </a:r>
            <a:endParaRPr sz="31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p:txBody>
      </p:sp>
      <p:pic>
        <p:nvPicPr>
          <p:cNvPr id="99" name="Google Shape;99;p1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Problem Statement</a:t>
            </a:r>
            <a:endParaRPr/>
          </a:p>
        </p:txBody>
      </p:sp>
      <p:sp>
        <p:nvSpPr>
          <p:cNvPr id="105" name="Google Shape;105;p16"/>
          <p:cNvSpPr txBox="1"/>
          <p:nvPr>
            <p:ph idx="1" type="subTitle"/>
          </p:nvPr>
        </p:nvSpPr>
        <p:spPr>
          <a:xfrm>
            <a:off x="5733143" y="0"/>
            <a:ext cx="6459000" cy="6858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sz="1400">
                <a:latin typeface="Times New Roman"/>
                <a:ea typeface="Times New Roman"/>
                <a:cs typeface="Times New Roman"/>
                <a:sym typeface="Times New Roman"/>
              </a:rPr>
              <a:t>How can XYZ identify the cab company that is a better investment opportunity based on the provided data sets?</a:t>
            </a:r>
            <a:endParaRPr sz="1400">
              <a:latin typeface="Times New Roman"/>
              <a:ea typeface="Times New Roman"/>
              <a:cs typeface="Times New Roman"/>
              <a:sym typeface="Times New Roman"/>
            </a:endParaRPr>
          </a:p>
          <a:p>
            <a:pPr indent="0" lvl="0" marL="0" rtl="0" algn="just">
              <a:lnSpc>
                <a:spcPct val="115000"/>
              </a:lnSpc>
              <a:spcBef>
                <a:spcPts val="1800"/>
              </a:spcBef>
              <a:spcAft>
                <a:spcPts val="0"/>
              </a:spcAft>
              <a:buClr>
                <a:schemeClr val="dk1"/>
              </a:buClr>
              <a:buSzPts val="1100"/>
              <a:buFont typeface="Arial"/>
              <a:buNone/>
            </a:pPr>
            <a:r>
              <a:rPr lang="en-US" sz="1400">
                <a:latin typeface="Times New Roman"/>
                <a:ea typeface="Times New Roman"/>
                <a:cs typeface="Times New Roman"/>
                <a:sym typeface="Times New Roman"/>
              </a:rPr>
              <a:t>This problem statement is clear, concise, and actionable. It also identifies the key stakeholders in the problem (XYZ) and the desired outcome (identifying the better investment opportunity).</a:t>
            </a:r>
            <a:endParaRPr sz="1400">
              <a:latin typeface="Times New Roman"/>
              <a:ea typeface="Times New Roman"/>
              <a:cs typeface="Times New Roman"/>
              <a:sym typeface="Times New Roman"/>
            </a:endParaRPr>
          </a:p>
          <a:p>
            <a:pPr indent="0" lvl="0" marL="0" rtl="0" algn="just">
              <a:lnSpc>
                <a:spcPct val="115000"/>
              </a:lnSpc>
              <a:spcBef>
                <a:spcPts val="1800"/>
              </a:spcBef>
              <a:spcAft>
                <a:spcPts val="0"/>
              </a:spcAft>
              <a:buClr>
                <a:schemeClr val="dk1"/>
              </a:buClr>
              <a:buSzPts val="1100"/>
              <a:buFont typeface="Arial"/>
              <a:buNone/>
            </a:pPr>
            <a:r>
              <a:rPr lang="en-US" sz="1400">
                <a:latin typeface="Times New Roman"/>
                <a:ea typeface="Times New Roman"/>
                <a:cs typeface="Times New Roman"/>
                <a:sym typeface="Times New Roman"/>
              </a:rPr>
              <a:t>The problem statement could also be broken down into more specific questions, such as:</a:t>
            </a:r>
            <a:endParaRPr sz="1400">
              <a:latin typeface="Times New Roman"/>
              <a:ea typeface="Times New Roman"/>
              <a:cs typeface="Times New Roman"/>
              <a:sym typeface="Times New Roman"/>
            </a:endParaRPr>
          </a:p>
          <a:p>
            <a:pPr indent="-317500" lvl="0" marL="457200" rtl="0" algn="just">
              <a:lnSpc>
                <a:spcPct val="115000"/>
              </a:lnSpc>
              <a:spcBef>
                <a:spcPts val="180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Which company has a higher profit margin?</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Which company has a more loyal customer base?</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Which company is better positioned for future growth?</a:t>
            </a:r>
            <a:endParaRPr sz="1400">
              <a:latin typeface="Times New Roman"/>
              <a:ea typeface="Times New Roman"/>
              <a:cs typeface="Times New Roman"/>
              <a:sym typeface="Times New Roman"/>
            </a:endParaRPr>
          </a:p>
          <a:p>
            <a:pPr indent="0" lvl="0" marL="0" rtl="0" algn="just">
              <a:lnSpc>
                <a:spcPct val="90000"/>
              </a:lnSpc>
              <a:spcBef>
                <a:spcPts val="1100"/>
              </a:spcBef>
              <a:spcAft>
                <a:spcPts val="0"/>
              </a:spcAft>
              <a:buClr>
                <a:srgbClr val="FF6600"/>
              </a:buClr>
              <a:buSzPts val="2800"/>
              <a:buNone/>
            </a:pPr>
            <a:r>
              <a:t/>
            </a:r>
            <a:endParaRPr sz="28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06" name="Google Shape;106;p1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Approach</a:t>
            </a:r>
            <a:endParaRPr/>
          </a:p>
        </p:txBody>
      </p:sp>
      <p:sp>
        <p:nvSpPr>
          <p:cNvPr id="112" name="Google Shape;112;p17"/>
          <p:cNvSpPr txBox="1"/>
          <p:nvPr>
            <p:ph idx="1" type="subTitle"/>
          </p:nvPr>
        </p:nvSpPr>
        <p:spPr>
          <a:xfrm>
            <a:off x="5733143" y="0"/>
            <a:ext cx="6459000" cy="6858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1400">
                <a:latin typeface="Times New Roman"/>
                <a:ea typeface="Times New Roman"/>
                <a:cs typeface="Times New Roman"/>
                <a:sym typeface="Times New Roman"/>
              </a:rPr>
              <a:t>I looked at the data from the two cab companies to understand their performance and potential. I used statistics to test my ideas about the data and to find patterns. I didn't use any machine learning techniques, but I still found some important information that will help XYZ make a decision about which company to invest in.</a:t>
            </a:r>
            <a:endParaRPr sz="1400">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6600"/>
              </a:buClr>
              <a:buSzPts val="2800"/>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13" name="Google Shape;113;p1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0" y="0"/>
            <a:ext cx="12192000" cy="13527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a:solidFill>
                  <a:srgbClr val="FF6600"/>
                </a:solidFill>
              </a:rPr>
              <a:t>Exploratory</a:t>
            </a:r>
            <a:r>
              <a:rPr b="1" lang="en-US">
                <a:solidFill>
                  <a:srgbClr val="FF6600"/>
                </a:solidFill>
              </a:rPr>
              <a:t> Data Analysis</a:t>
            </a:r>
            <a:endParaRPr/>
          </a:p>
        </p:txBody>
      </p:sp>
      <p:sp>
        <p:nvSpPr>
          <p:cNvPr id="119" name="Google Shape;119;p18"/>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20" name="Google Shape;120;p18"/>
          <p:cNvPicPr preferRelativeResize="0"/>
          <p:nvPr/>
        </p:nvPicPr>
        <p:blipFill rotWithShape="1">
          <a:blip r:embed="rId3">
            <a:alphaModFix/>
          </a:blip>
          <a:srcRect b="0" l="0" r="0" t="0"/>
          <a:stretch/>
        </p:blipFill>
        <p:spPr>
          <a:xfrm>
            <a:off x="0" y="6014971"/>
            <a:ext cx="1654627" cy="994232"/>
          </a:xfrm>
          <a:prstGeom prst="rect">
            <a:avLst/>
          </a:prstGeom>
          <a:noFill/>
          <a:ln>
            <a:noFill/>
          </a:ln>
        </p:spPr>
      </p:pic>
      <p:sp>
        <p:nvSpPr>
          <p:cNvPr id="121" name="Google Shape;121;p18"/>
          <p:cNvSpPr txBox="1"/>
          <p:nvPr/>
        </p:nvSpPr>
        <p:spPr>
          <a:xfrm>
            <a:off x="86400" y="1541675"/>
            <a:ext cx="12192000" cy="474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US">
                <a:solidFill>
                  <a:schemeClr val="dk1"/>
                </a:solidFill>
                <a:latin typeface="Times New Roman"/>
                <a:ea typeface="Times New Roman"/>
                <a:cs typeface="Times New Roman"/>
                <a:sym typeface="Times New Roman"/>
              </a:rPr>
              <a:t>Cab Transaction Data</a:t>
            </a:r>
            <a:endParaRPr>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a:solidFill>
                  <a:schemeClr val="dk1"/>
                </a:solidFill>
                <a:latin typeface="Times New Roman"/>
                <a:ea typeface="Times New Roman"/>
                <a:cs typeface="Times New Roman"/>
                <a:sym typeface="Times New Roman"/>
              </a:rPr>
              <a:t>The cab transaction data includes information about each cab ride, such as the transaction ID, date of travel, company, city, KM traveled, price charged, and cost of trip. This data can be used to analyze the performance of each company, such as their ridership trends, revenue, and profit.</a:t>
            </a:r>
            <a:endParaRPr>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a:solidFill>
                  <a:schemeClr val="dk1"/>
                </a:solidFill>
                <a:latin typeface="Times New Roman"/>
                <a:ea typeface="Times New Roman"/>
                <a:cs typeface="Times New Roman"/>
                <a:sym typeface="Times New Roman"/>
              </a:rPr>
              <a:t>Customer Demographic Data</a:t>
            </a:r>
            <a:endParaRPr>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a:solidFill>
                  <a:schemeClr val="dk1"/>
                </a:solidFill>
                <a:latin typeface="Times New Roman"/>
                <a:ea typeface="Times New Roman"/>
                <a:cs typeface="Times New Roman"/>
                <a:sym typeface="Times New Roman"/>
              </a:rPr>
              <a:t>The customer demographic data includes information about each customer, such as their customer ID, gender, age, and income. This data can be used to segment the customer base and identify the most profitable segments.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a:solidFill>
                  <a:schemeClr val="dk1"/>
                </a:solidFill>
                <a:latin typeface="Times New Roman"/>
                <a:ea typeface="Times New Roman"/>
                <a:cs typeface="Times New Roman"/>
                <a:sym typeface="Times New Roman"/>
              </a:rPr>
              <a:t>Transaction-to-Customer Mapping Data</a:t>
            </a:r>
            <a:endParaRPr>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a:solidFill>
                  <a:schemeClr val="dk1"/>
                </a:solidFill>
                <a:latin typeface="Times New Roman"/>
                <a:ea typeface="Times New Roman"/>
                <a:cs typeface="Times New Roman"/>
                <a:sym typeface="Times New Roman"/>
              </a:rPr>
              <a:t>The transaction-to-customer mapping data links each transaction to the corresponding customer ID. This data can be used to identify customer loyalty patterns, such as frequency of use and average spend.</a:t>
            </a:r>
            <a:endParaRPr>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a:solidFill>
                  <a:schemeClr val="dk1"/>
                </a:solidFill>
                <a:latin typeface="Times New Roman"/>
                <a:ea typeface="Times New Roman"/>
                <a:cs typeface="Times New Roman"/>
                <a:sym typeface="Times New Roman"/>
              </a:rPr>
              <a:t>City Data</a:t>
            </a:r>
            <a:endParaRPr>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1800"/>
              </a:spcAft>
              <a:buNone/>
            </a:pPr>
            <a:r>
              <a:rPr lang="en-US">
                <a:solidFill>
                  <a:schemeClr val="dk1"/>
                </a:solidFill>
                <a:latin typeface="Times New Roman"/>
                <a:ea typeface="Times New Roman"/>
                <a:cs typeface="Times New Roman"/>
                <a:sym typeface="Times New Roman"/>
              </a:rPr>
              <a:t>The city data includes information about each city, such as its population and number of cab users. This data can be used to identify factors that may influence the performance of cab companies, such as population density and traffic congestion.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ctrTitle"/>
          </p:nvPr>
        </p:nvSpPr>
        <p:spPr>
          <a:xfrm>
            <a:off x="0" y="0"/>
            <a:ext cx="12192000" cy="13527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a:solidFill>
                  <a:srgbClr val="FF6600"/>
                </a:solidFill>
              </a:rPr>
              <a:t>Exploratory Data Analysis</a:t>
            </a:r>
            <a:endParaRPr/>
          </a:p>
        </p:txBody>
      </p:sp>
      <p:sp>
        <p:nvSpPr>
          <p:cNvPr id="127" name="Google Shape;127;p19"/>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28" name="Google Shape;128;p19"/>
          <p:cNvPicPr preferRelativeResize="0"/>
          <p:nvPr/>
        </p:nvPicPr>
        <p:blipFill rotWithShape="1">
          <a:blip r:embed="rId3">
            <a:alphaModFix/>
          </a:blip>
          <a:srcRect b="0" l="0" r="0" t="0"/>
          <a:stretch/>
        </p:blipFill>
        <p:spPr>
          <a:xfrm>
            <a:off x="0" y="6014971"/>
            <a:ext cx="1654627" cy="994232"/>
          </a:xfrm>
          <a:prstGeom prst="rect">
            <a:avLst/>
          </a:prstGeom>
          <a:noFill/>
          <a:ln>
            <a:noFill/>
          </a:ln>
        </p:spPr>
      </p:pic>
      <p:sp>
        <p:nvSpPr>
          <p:cNvPr id="129" name="Google Shape;129;p19"/>
          <p:cNvSpPr txBox="1"/>
          <p:nvPr/>
        </p:nvSpPr>
        <p:spPr>
          <a:xfrm>
            <a:off x="86400" y="1541675"/>
            <a:ext cx="12192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t/>
            </a:r>
            <a:endParaRPr>
              <a:solidFill>
                <a:schemeClr val="dk1"/>
              </a:solidFill>
              <a:latin typeface="Times New Roman"/>
              <a:ea typeface="Times New Roman"/>
              <a:cs typeface="Times New Roman"/>
              <a:sym typeface="Times New Roman"/>
            </a:endParaRPr>
          </a:p>
        </p:txBody>
      </p:sp>
      <p:pic>
        <p:nvPicPr>
          <p:cNvPr id="130" name="Google Shape;130;p19"/>
          <p:cNvPicPr preferRelativeResize="0"/>
          <p:nvPr/>
        </p:nvPicPr>
        <p:blipFill rotWithShape="1">
          <a:blip r:embed="rId4">
            <a:alphaModFix/>
          </a:blip>
          <a:srcRect b="1293" l="1911" r="2036" t="0"/>
          <a:stretch/>
        </p:blipFill>
        <p:spPr>
          <a:xfrm>
            <a:off x="5595850" y="2094275"/>
            <a:ext cx="6458998" cy="3869876"/>
          </a:xfrm>
          <a:prstGeom prst="rect">
            <a:avLst/>
          </a:prstGeom>
          <a:noFill/>
          <a:ln>
            <a:noFill/>
          </a:ln>
        </p:spPr>
      </p:pic>
      <p:sp>
        <p:nvSpPr>
          <p:cNvPr id="131" name="Google Shape;131;p19"/>
          <p:cNvSpPr txBox="1"/>
          <p:nvPr/>
        </p:nvSpPr>
        <p:spPr>
          <a:xfrm>
            <a:off x="790800" y="32736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Yellow</a:t>
            </a:r>
            <a:r>
              <a:rPr lang="en-US">
                <a:solidFill>
                  <a:schemeClr val="dk1"/>
                </a:solidFill>
                <a:latin typeface="Times New Roman"/>
                <a:ea typeface="Times New Roman"/>
                <a:cs typeface="Times New Roman"/>
                <a:sym typeface="Times New Roman"/>
              </a:rPr>
              <a:t> Cab outperforms Pink Cab in profitability and growth</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ctrTitle"/>
          </p:nvPr>
        </p:nvSpPr>
        <p:spPr>
          <a:xfrm>
            <a:off x="0" y="0"/>
            <a:ext cx="12192000" cy="13527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a:solidFill>
                  <a:srgbClr val="FF6600"/>
                </a:solidFill>
              </a:rPr>
              <a:t>Exploratory Data Analysis</a:t>
            </a:r>
            <a:endParaRPr/>
          </a:p>
        </p:txBody>
      </p:sp>
      <p:sp>
        <p:nvSpPr>
          <p:cNvPr id="137" name="Google Shape;137;p20"/>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38" name="Google Shape;138;p20"/>
          <p:cNvPicPr preferRelativeResize="0"/>
          <p:nvPr/>
        </p:nvPicPr>
        <p:blipFill rotWithShape="1">
          <a:blip r:embed="rId3">
            <a:alphaModFix/>
          </a:blip>
          <a:srcRect b="0" l="0" r="0" t="0"/>
          <a:stretch/>
        </p:blipFill>
        <p:spPr>
          <a:xfrm>
            <a:off x="0" y="6014971"/>
            <a:ext cx="1654627" cy="994232"/>
          </a:xfrm>
          <a:prstGeom prst="rect">
            <a:avLst/>
          </a:prstGeom>
          <a:noFill/>
          <a:ln>
            <a:noFill/>
          </a:ln>
        </p:spPr>
      </p:pic>
      <p:sp>
        <p:nvSpPr>
          <p:cNvPr id="139" name="Google Shape;139;p20"/>
          <p:cNvSpPr txBox="1"/>
          <p:nvPr/>
        </p:nvSpPr>
        <p:spPr>
          <a:xfrm>
            <a:off x="86400" y="1541675"/>
            <a:ext cx="12192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t/>
            </a:r>
            <a:endParaRPr>
              <a:solidFill>
                <a:schemeClr val="dk1"/>
              </a:solidFill>
              <a:latin typeface="Times New Roman"/>
              <a:ea typeface="Times New Roman"/>
              <a:cs typeface="Times New Roman"/>
              <a:sym typeface="Times New Roman"/>
            </a:endParaRPr>
          </a:p>
        </p:txBody>
      </p:sp>
      <p:sp>
        <p:nvSpPr>
          <p:cNvPr id="140" name="Google Shape;140;p20"/>
          <p:cNvSpPr txBox="1"/>
          <p:nvPr/>
        </p:nvSpPr>
        <p:spPr>
          <a:xfrm>
            <a:off x="790800" y="31212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An overall </a:t>
            </a:r>
            <a:r>
              <a:rPr lang="en-US">
                <a:solidFill>
                  <a:schemeClr val="dk1"/>
                </a:solidFill>
                <a:latin typeface="Times New Roman"/>
                <a:ea typeface="Times New Roman"/>
                <a:cs typeface="Times New Roman"/>
                <a:sym typeface="Times New Roman"/>
              </a:rPr>
              <a:t>comparison</a:t>
            </a:r>
            <a:r>
              <a:rPr lang="en-US">
                <a:solidFill>
                  <a:schemeClr val="dk1"/>
                </a:solidFill>
                <a:latin typeface="Times New Roman"/>
                <a:ea typeface="Times New Roman"/>
                <a:cs typeface="Times New Roman"/>
                <a:sym typeface="Times New Roman"/>
              </a:rPr>
              <a:t> of both </a:t>
            </a:r>
            <a:r>
              <a:rPr lang="en-US">
                <a:solidFill>
                  <a:schemeClr val="dk1"/>
                </a:solidFill>
                <a:latin typeface="Times New Roman"/>
                <a:ea typeface="Times New Roman"/>
                <a:cs typeface="Times New Roman"/>
                <a:sym typeface="Times New Roman"/>
              </a:rPr>
              <a:t>companies</a:t>
            </a:r>
            <a:r>
              <a:rPr lang="en-US">
                <a:solidFill>
                  <a:schemeClr val="dk1"/>
                </a:solidFill>
                <a:latin typeface="Times New Roman"/>
                <a:ea typeface="Times New Roman"/>
                <a:cs typeface="Times New Roman"/>
                <a:sym typeface="Times New Roman"/>
              </a:rPr>
              <a:t> to understand more about them</a:t>
            </a:r>
            <a:endParaRPr>
              <a:solidFill>
                <a:schemeClr val="dk1"/>
              </a:solidFill>
              <a:latin typeface="Times New Roman"/>
              <a:ea typeface="Times New Roman"/>
              <a:cs typeface="Times New Roman"/>
              <a:sym typeface="Times New Roman"/>
            </a:endParaRPr>
          </a:p>
        </p:txBody>
      </p:sp>
      <p:pic>
        <p:nvPicPr>
          <p:cNvPr id="141" name="Google Shape;141;p20"/>
          <p:cNvPicPr preferRelativeResize="0"/>
          <p:nvPr/>
        </p:nvPicPr>
        <p:blipFill>
          <a:blip r:embed="rId4">
            <a:alphaModFix/>
          </a:blip>
          <a:stretch>
            <a:fillRect/>
          </a:stretch>
        </p:blipFill>
        <p:spPr>
          <a:xfrm>
            <a:off x="6118296" y="1444475"/>
            <a:ext cx="5688704" cy="53665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ctrTitle"/>
          </p:nvPr>
        </p:nvSpPr>
        <p:spPr>
          <a:xfrm>
            <a:off x="0" y="0"/>
            <a:ext cx="12192000" cy="13527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a:solidFill>
                  <a:srgbClr val="FF6600"/>
                </a:solidFill>
              </a:rPr>
              <a:t>Exploratory Data Analysis</a:t>
            </a:r>
            <a:endParaRPr/>
          </a:p>
        </p:txBody>
      </p:sp>
      <p:sp>
        <p:nvSpPr>
          <p:cNvPr id="147" name="Google Shape;147;p21"/>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48" name="Google Shape;148;p21"/>
          <p:cNvPicPr preferRelativeResize="0"/>
          <p:nvPr/>
        </p:nvPicPr>
        <p:blipFill rotWithShape="1">
          <a:blip r:embed="rId3">
            <a:alphaModFix/>
          </a:blip>
          <a:srcRect b="0" l="0" r="0" t="0"/>
          <a:stretch/>
        </p:blipFill>
        <p:spPr>
          <a:xfrm>
            <a:off x="0" y="6014971"/>
            <a:ext cx="1654627" cy="994232"/>
          </a:xfrm>
          <a:prstGeom prst="rect">
            <a:avLst/>
          </a:prstGeom>
          <a:noFill/>
          <a:ln>
            <a:noFill/>
          </a:ln>
        </p:spPr>
      </p:pic>
      <p:sp>
        <p:nvSpPr>
          <p:cNvPr id="149" name="Google Shape;149;p21"/>
          <p:cNvSpPr txBox="1"/>
          <p:nvPr/>
        </p:nvSpPr>
        <p:spPr>
          <a:xfrm>
            <a:off x="86400" y="1541675"/>
            <a:ext cx="12192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t/>
            </a:r>
            <a:endParaRPr>
              <a:solidFill>
                <a:schemeClr val="dk1"/>
              </a:solidFill>
              <a:latin typeface="Times New Roman"/>
              <a:ea typeface="Times New Roman"/>
              <a:cs typeface="Times New Roman"/>
              <a:sym typeface="Times New Roman"/>
            </a:endParaRPr>
          </a:p>
        </p:txBody>
      </p:sp>
      <p:sp>
        <p:nvSpPr>
          <p:cNvPr id="150" name="Google Shape;150;p21"/>
          <p:cNvSpPr txBox="1"/>
          <p:nvPr/>
        </p:nvSpPr>
        <p:spPr>
          <a:xfrm>
            <a:off x="486000" y="3121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151" name="Google Shape;151;p21"/>
          <p:cNvPicPr preferRelativeResize="0"/>
          <p:nvPr/>
        </p:nvPicPr>
        <p:blipFill>
          <a:blip r:embed="rId4">
            <a:alphaModFix/>
          </a:blip>
          <a:stretch>
            <a:fillRect/>
          </a:stretch>
        </p:blipFill>
        <p:spPr>
          <a:xfrm>
            <a:off x="5196250" y="1411175"/>
            <a:ext cx="6995751" cy="5392825"/>
          </a:xfrm>
          <a:prstGeom prst="rect">
            <a:avLst/>
          </a:prstGeom>
          <a:noFill/>
          <a:ln>
            <a:noFill/>
          </a:ln>
        </p:spPr>
      </p:pic>
      <p:sp>
        <p:nvSpPr>
          <p:cNvPr id="152" name="Google Shape;152;p21"/>
          <p:cNvSpPr txBox="1"/>
          <p:nvPr/>
        </p:nvSpPr>
        <p:spPr>
          <a:xfrm>
            <a:off x="7378800" y="289963"/>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53" name="Google Shape;153;p21"/>
          <p:cNvSpPr txBox="1"/>
          <p:nvPr/>
        </p:nvSpPr>
        <p:spPr>
          <a:xfrm>
            <a:off x="650400" y="3035088"/>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highlight>
                  <a:schemeClr val="lt1"/>
                </a:highlight>
                <a:latin typeface="Times New Roman"/>
                <a:ea typeface="Times New Roman"/>
                <a:cs typeface="Times New Roman"/>
                <a:sym typeface="Times New Roman"/>
              </a:rPr>
              <a:t>There is a huge correlation between Km Travelled and Cost of Trip There is also correlation between Km travelled and Price charged also price charged and profits along with cost of trip</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