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2"/>
            <a:ext cx="5811840" cy="2628902"/>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2;p5"/>
          <p:cNvSpPr txBox="1"/>
          <p:nvPr>
            <p:ph type="body" sz="half" idx="21"/>
          </p:nvPr>
        </p:nvSpPr>
        <p:spPr>
          <a:xfrm>
            <a:off x="6172200" y="1825625"/>
            <a:ext cx="5181600" cy="4351338"/>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839787" y="365125"/>
            <a:ext cx="10515601" cy="1325563"/>
          </a:xfrm>
          <a:prstGeom prst="rect">
            <a:avLst/>
          </a:prstGeom>
        </p:spPr>
        <p:txBody>
          <a:bodyPr/>
          <a:lstStyle/>
          <a:p>
            <a:pPr/>
            <a:r>
              <a:t>Title Text</a:t>
            </a:r>
          </a:p>
        </p:txBody>
      </p:sp>
      <p:sp>
        <p:nvSpPr>
          <p:cNvPr id="49" name="Body Level One…"/>
          <p:cNvSpPr txBox="1"/>
          <p:nvPr>
            <p:ph type="body" sz="quarter" idx="1"/>
          </p:nvPr>
        </p:nvSpPr>
        <p:spPr>
          <a:xfrm>
            <a:off x="839787" y="1681163"/>
            <a:ext cx="5157790" cy="823914"/>
          </a:xfrm>
          <a:prstGeom prst="rect">
            <a:avLst/>
          </a:prstGeom>
        </p:spPr>
        <p:txBody>
          <a:bodyPr anchor="b"/>
          <a:lstStyle>
            <a:lvl1pPr marL="0" indent="228600">
              <a:buClrTx/>
              <a:buSzTx/>
              <a:buFontTx/>
              <a:buNone/>
              <a:defRPr b="1" sz="2400"/>
            </a:lvl1pPr>
            <a:lvl2pPr marL="0" indent="228600">
              <a:buClrTx/>
              <a:buSzTx/>
              <a:buFontTx/>
              <a:buNone/>
              <a:defRPr b="1" sz="2400"/>
            </a:lvl2pPr>
            <a:lvl3pPr marL="0" indent="228600">
              <a:buClrTx/>
              <a:buSzTx/>
              <a:buFontTx/>
              <a:buNone/>
              <a:defRPr b="1" sz="2400"/>
            </a:lvl3pPr>
            <a:lvl4pPr marL="0" indent="228600">
              <a:buClrTx/>
              <a:buSzTx/>
              <a:buFontTx/>
              <a:buNone/>
              <a:defRPr b="1" sz="2400"/>
            </a:lvl4pPr>
            <a:lvl5pPr marL="0" indent="2286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9;p6"/>
          <p:cNvSpPr txBox="1"/>
          <p:nvPr>
            <p:ph type="body" sz="half" idx="21"/>
          </p:nvPr>
        </p:nvSpPr>
        <p:spPr>
          <a:xfrm>
            <a:off x="839787" y="2505075"/>
            <a:ext cx="5157788" cy="3684588"/>
          </a:xfrm>
          <a:prstGeom prst="rect">
            <a:avLst/>
          </a:prstGeom>
        </p:spPr>
        <p:txBody>
          <a:bodyPr/>
          <a:lstStyle/>
          <a:p>
            <a:pPr/>
          </a:p>
        </p:txBody>
      </p:sp>
      <p:sp>
        <p:nvSpPr>
          <p:cNvPr id="51" name="Google Shape;40;p6"/>
          <p:cNvSpPr txBox="1"/>
          <p:nvPr>
            <p:ph type="body" sz="quarter" idx="22"/>
          </p:nvPr>
        </p:nvSpPr>
        <p:spPr>
          <a:xfrm>
            <a:off x="6172200" y="1681163"/>
            <a:ext cx="5183188" cy="823914"/>
          </a:xfrm>
          <a:prstGeom prst="rect">
            <a:avLst/>
          </a:prstGeom>
        </p:spPr>
        <p:txBody>
          <a:bodyPr anchor="b"/>
          <a:lstStyle/>
          <a:p>
            <a:pPr/>
          </a:p>
        </p:txBody>
      </p:sp>
      <p:sp>
        <p:nvSpPr>
          <p:cNvPr id="52" name="Google Shape;41;p6"/>
          <p:cNvSpPr txBox="1"/>
          <p:nvPr>
            <p:ph type="body" sz="half" idx="23"/>
          </p:nvPr>
        </p:nvSpPr>
        <p:spPr>
          <a:xfrm>
            <a:off x="6172200" y="2505075"/>
            <a:ext cx="5183188" cy="3684588"/>
          </a:xfrm>
          <a:prstGeom prst="rect">
            <a:avLst/>
          </a:prstGeom>
        </p:spPr>
        <p:txBody>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2"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57;p9"/>
          <p:cNvSpPr txBox="1"/>
          <p:nvPr>
            <p:ph type="body" sz="quarter" idx="21"/>
          </p:nvPr>
        </p:nvSpPr>
        <p:spPr>
          <a:xfrm>
            <a:off x="839787" y="2057400"/>
            <a:ext cx="3932238" cy="3811588"/>
          </a:xfrm>
          <a:prstGeom prst="rect">
            <a:avLst/>
          </a:prstGeom>
        </p:spPr>
        <p:txBody>
          <a:bodyPr/>
          <a:lstStyle/>
          <a:p>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6" name="Google Shape;63;p10"/>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115" name="Google Shape;84;p13" descr="Google Shape;84;p13"/>
          <p:cNvPicPr>
            <a:picLocks noChangeAspect="1"/>
          </p:cNvPicPr>
          <p:nvPr/>
        </p:nvPicPr>
        <p:blipFill>
          <a:blip r:embed="rId2">
            <a:extLst/>
          </a:blip>
          <a:stretch>
            <a:fillRect/>
          </a:stretch>
        </p:blipFill>
        <p:spPr>
          <a:xfrm>
            <a:off x="1027330" y="0"/>
            <a:ext cx="2325469" cy="2325467"/>
          </a:xfrm>
          <a:prstGeom prst="rect">
            <a:avLst/>
          </a:prstGeom>
          <a:ln w="12700">
            <a:miter lim="400000"/>
          </a:ln>
        </p:spPr>
      </p:pic>
      <p:sp>
        <p:nvSpPr>
          <p:cNvPr id="116" name="Google Shape;85;p13"/>
          <p:cNvSpPr txBox="1"/>
          <p:nvPr/>
        </p:nvSpPr>
        <p:spPr>
          <a:xfrm>
            <a:off x="870856" y="2380343"/>
            <a:ext cx="8873702" cy="3036141"/>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6600">
                <a:solidFill>
                  <a:srgbClr val="FF6600"/>
                </a:solidFill>
                <a:latin typeface="Calibri"/>
                <a:ea typeface="Calibri"/>
                <a:cs typeface="Calibri"/>
                <a:sym typeface="Calibri"/>
              </a:defRPr>
            </a:pPr>
            <a:r>
              <a:t>Exploratory Data Analysis</a:t>
            </a:r>
          </a:p>
          <a:p>
            <a:pPr>
              <a:lnSpc>
                <a:spcPct val="130000"/>
              </a:lnSpc>
              <a:defRPr sz="4100">
                <a:solidFill>
                  <a:srgbClr val="FF6600"/>
                </a:solidFill>
                <a:latin typeface="+mj-lt"/>
                <a:ea typeface="+mj-ea"/>
                <a:cs typeface="+mj-cs"/>
                <a:sym typeface="Arial"/>
              </a:defRPr>
            </a:pPr>
            <a:r>
              <a:t>NLP: Resume Extractor</a:t>
            </a:r>
            <a:endParaRPr sz="4000">
              <a:latin typeface="Calibri"/>
              <a:ea typeface="Calibri"/>
              <a:cs typeface="Calibri"/>
              <a:sym typeface="Calibri"/>
            </a:endParaRPr>
          </a:p>
          <a:p>
            <a:pPr>
              <a:defRPr sz="4000">
                <a:latin typeface="Calibri"/>
                <a:ea typeface="Calibri"/>
                <a:cs typeface="Calibri"/>
                <a:sym typeface="Calibri"/>
              </a:defRPr>
            </a:pPr>
          </a:p>
          <a:p>
            <a:pPr>
              <a:defRPr b="1" sz="4000">
                <a:solidFill>
                  <a:srgbClr val="FFFFFF"/>
                </a:solidFill>
                <a:latin typeface="Calibri"/>
                <a:ea typeface="Calibri"/>
                <a:cs typeface="Calibri"/>
                <a:sym typeface="Calibri"/>
              </a:defRPr>
            </a:pPr>
            <a:r>
              <a:t>16/01/2024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69;p23"/>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61" name="Google Shape;170;p23"/>
          <p:cNvSpPr txBox="1"/>
          <p:nvPr>
            <p:ph type="subTitle" idx="1"/>
          </p:nvPr>
        </p:nvSpPr>
        <p:spPr>
          <a:xfrm>
            <a:off x="5733143" y="0"/>
            <a:ext cx="6459002"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62" name="Google Shape;171;p23" descr="Google Shape;171;p23"/>
          <p:cNvPicPr>
            <a:picLocks noChangeAspect="1"/>
          </p:cNvPicPr>
          <p:nvPr/>
        </p:nvPicPr>
        <p:blipFill>
          <a:blip r:embed="rId2">
            <a:extLst/>
          </a:blip>
          <a:stretch>
            <a:fillRect/>
          </a:stretch>
        </p:blipFill>
        <p:spPr>
          <a:xfrm>
            <a:off x="0" y="6014970"/>
            <a:ext cx="1654627" cy="994234"/>
          </a:xfrm>
          <a:prstGeom prst="rect">
            <a:avLst/>
          </a:prstGeom>
          <a:ln w="12700">
            <a:miter lim="400000"/>
          </a:ln>
        </p:spPr>
      </p:pic>
      <p:sp>
        <p:nvSpPr>
          <p:cNvPr id="163" name="Google Shape;175;p23"/>
          <p:cNvSpPr txBox="1"/>
          <p:nvPr/>
        </p:nvSpPr>
        <p:spPr>
          <a:xfrm>
            <a:off x="542399" y="2773267"/>
            <a:ext cx="4081503" cy="1311463"/>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lnSpc>
                <a:spcPct val="115000"/>
              </a:lnSpc>
              <a:defRPr>
                <a:latin typeface="+mj-lt"/>
                <a:ea typeface="+mj-ea"/>
                <a:cs typeface="+mj-cs"/>
                <a:sym typeface="Arial"/>
              </a:defRPr>
            </a:lvl1pPr>
          </a:lstStyle>
          <a:p>
            <a:pPr/>
            <a:r>
              <a:t>The most commonly used is 'Singular noun,' followed by 'Adjective or numeral,' 'Numeral (cardinal),' 'Proper plural noun,' 'Singular proper noun,' and 'Preposition or conjunction, subordinating' in that order.</a:t>
            </a:r>
          </a:p>
        </p:txBody>
      </p:sp>
      <p:pic>
        <p:nvPicPr>
          <p:cNvPr id="164" name="l9cEiFNVmTVaqh5_mhuMEVDoA4soVIyf_9J9qQf6YIOdFgTRoZ8QdZ_7pcH0MIUbhZc2_xcR6eyobhHjx9jqSVa7lbCuaBbsUz8hKJJmck4XiVIAaemfL1RYyIDo5cF0a64OYVsmIplYwMTYhyMDVKg.png" descr="l9cEiFNVmTVaqh5_mhuMEVDoA4soVIyf_9J9qQf6YIOdFgTRoZ8QdZ_7pcH0MIUbhZc2_xcR6eyobhHjx9jqSVa7lbCuaBbsUz8hKJJmck4XiVIAaemfL1RYyIDo5cF0a64OYVsmIplYwMTYhyMDVKg.png"/>
          <p:cNvPicPr>
            <a:picLocks noChangeAspect="1"/>
          </p:cNvPicPr>
          <p:nvPr/>
        </p:nvPicPr>
        <p:blipFill>
          <a:blip r:embed="rId3">
            <a:extLst/>
          </a:blip>
          <a:stretch>
            <a:fillRect/>
          </a:stretch>
        </p:blipFill>
        <p:spPr>
          <a:xfrm>
            <a:off x="4848997" y="2158022"/>
            <a:ext cx="7139803" cy="387447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248;p31"/>
          <p:cNvSpPr txBox="1"/>
          <p:nvPr>
            <p:ph type="ctrTitle"/>
          </p:nvPr>
        </p:nvSpPr>
        <p:spPr>
          <a:xfrm>
            <a:off x="-3" y="0"/>
            <a:ext cx="5733004" cy="6858000"/>
          </a:xfrm>
          <a:prstGeom prst="rect">
            <a:avLst/>
          </a:prstGeom>
          <a:solidFill>
            <a:srgbClr val="3B3B3B"/>
          </a:solidFill>
        </p:spPr>
        <p:txBody>
          <a:bodyPr anchor="t"/>
          <a:lstStyle/>
          <a:p>
            <a:pPr algn="l">
              <a:defRPr sz="5500"/>
            </a:pPr>
            <a:r>
              <a:t>   </a:t>
            </a:r>
          </a:p>
          <a:p>
            <a:pPr algn="l">
              <a:defRPr sz="4800">
                <a:solidFill>
                  <a:srgbClr val="FF6600"/>
                </a:solidFill>
              </a:defRPr>
            </a:pPr>
          </a:p>
          <a:p>
            <a:pPr algn="l">
              <a:defRPr sz="4800">
                <a:solidFill>
                  <a:srgbClr val="FF6600"/>
                </a:solidFill>
              </a:defRPr>
            </a:pPr>
          </a:p>
          <a:p>
            <a:pPr algn="l">
              <a:defRPr sz="4800">
                <a:solidFill>
                  <a:srgbClr val="FF6600"/>
                </a:solidFill>
              </a:defRPr>
            </a:pPr>
          </a:p>
          <a:p>
            <a:pPr algn="l">
              <a:defRPr sz="4800">
                <a:solidFill>
                  <a:srgbClr val="FF6600"/>
                </a:solidFill>
              </a:defRPr>
            </a:pPr>
            <a:r>
              <a:t>   </a:t>
            </a:r>
          </a:p>
        </p:txBody>
      </p:sp>
      <p:sp>
        <p:nvSpPr>
          <p:cNvPr id="167" name="Google Shape;249;p31"/>
          <p:cNvSpPr txBox="1"/>
          <p:nvPr>
            <p:ph type="subTitle" idx="1"/>
          </p:nvPr>
        </p:nvSpPr>
        <p:spPr>
          <a:xfrm>
            <a:off x="5733143" y="0"/>
            <a:ext cx="6459002" cy="6858000"/>
          </a:xfrm>
          <a:prstGeom prst="rect">
            <a:avLst/>
          </a:prstGeom>
        </p:spPr>
        <p:txBody>
          <a:bodyPr anchor="ctr"/>
          <a:lstStyle/>
          <a:p>
            <a:pPr marL="0" indent="0" algn="l" defTabSz="457200">
              <a:lnSpc>
                <a:spcPct val="100000"/>
              </a:lnSpc>
              <a:spcBef>
                <a:spcPts val="0"/>
              </a:spcBef>
              <a:defRPr sz="1600">
                <a:latin typeface="+mj-lt"/>
                <a:ea typeface="+mj-ea"/>
                <a:cs typeface="+mj-cs"/>
                <a:sym typeface="Arial"/>
              </a:defRPr>
            </a:pPr>
            <a:r>
              <a:t>➢ I plotted the word count distribution and found that my resume, along with most others, contained at most 500 words.</a:t>
            </a:r>
            <a:endParaRPr sz="1200">
              <a:latin typeface="Times Roman"/>
              <a:ea typeface="Times Roman"/>
              <a:cs typeface="Times Roman"/>
              <a:sym typeface="Times Roman"/>
            </a:endParaRPr>
          </a:p>
          <a:p>
            <a:pPr marL="0" indent="0" algn="l" defTabSz="457200">
              <a:lnSpc>
                <a:spcPct val="100000"/>
              </a:lnSpc>
              <a:spcBef>
                <a:spcPts val="0"/>
              </a:spcBef>
              <a:defRPr sz="1200">
                <a:latin typeface="Times Roman"/>
                <a:ea typeface="Times Roman"/>
                <a:cs typeface="Times Roman"/>
                <a:sym typeface="Times Roman"/>
              </a:defRPr>
            </a:pPr>
          </a:p>
          <a:p>
            <a:pPr marL="0" indent="0" algn="l" defTabSz="457200">
              <a:lnSpc>
                <a:spcPct val="100000"/>
              </a:lnSpc>
              <a:spcBef>
                <a:spcPts val="0"/>
              </a:spcBef>
              <a:defRPr sz="1600">
                <a:latin typeface="+mj-lt"/>
                <a:ea typeface="+mj-ea"/>
                <a:cs typeface="+mj-cs"/>
                <a:sym typeface="Arial"/>
              </a:defRPr>
            </a:pPr>
            <a:r>
              <a:t>➢ Next, I wanted to analyze the frequency of each word occurring in the dataset. I created the distribution of Unigram words, Bigram words, and even Trigram words to examine the most frequent words individually, in pairs, and three words at a time, respectively.</a:t>
            </a:r>
            <a:endParaRPr sz="1200">
              <a:latin typeface="Times Roman"/>
              <a:ea typeface="Times Roman"/>
              <a:cs typeface="Times Roman"/>
              <a:sym typeface="Times Roman"/>
            </a:endParaRPr>
          </a:p>
          <a:p>
            <a:pPr marL="0" indent="0" algn="l" defTabSz="457200">
              <a:lnSpc>
                <a:spcPct val="100000"/>
              </a:lnSpc>
              <a:spcBef>
                <a:spcPts val="0"/>
              </a:spcBef>
              <a:defRPr sz="1200">
                <a:latin typeface="Times Roman"/>
                <a:ea typeface="Times Roman"/>
                <a:cs typeface="Times Roman"/>
                <a:sym typeface="Times Roman"/>
              </a:defRPr>
            </a:pPr>
          </a:p>
          <a:p>
            <a:pPr marL="0" indent="0" algn="l" defTabSz="457200">
              <a:lnSpc>
                <a:spcPct val="100000"/>
              </a:lnSpc>
              <a:spcBef>
                <a:spcPts val="0"/>
              </a:spcBef>
              <a:defRPr sz="1600">
                <a:latin typeface="+mj-lt"/>
                <a:ea typeface="+mj-ea"/>
                <a:cs typeface="+mj-cs"/>
                <a:sym typeface="Arial"/>
              </a:defRPr>
            </a:pPr>
            <a:r>
              <a:t>➢ I conducted the distribution of Part of Speech to discover that the majority of words in my resume were singular nouns.</a:t>
            </a:r>
          </a:p>
        </p:txBody>
      </p:sp>
      <p:pic>
        <p:nvPicPr>
          <p:cNvPr id="168" name="Google Shape;250;p31" descr="Google Shape;250;p31"/>
          <p:cNvPicPr>
            <a:picLocks noChangeAspect="1"/>
          </p:cNvPicPr>
          <p:nvPr/>
        </p:nvPicPr>
        <p:blipFill>
          <a:blip r:embed="rId2">
            <a:extLst/>
          </a:blip>
          <a:stretch>
            <a:fillRect/>
          </a:stretch>
        </p:blipFill>
        <p:spPr>
          <a:xfrm>
            <a:off x="0" y="5863771"/>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255;p32"/>
          <p:cNvSpPr txBox="1"/>
          <p:nvPr>
            <p:ph type="ctrTitle"/>
          </p:nvPr>
        </p:nvSpPr>
        <p:spPr>
          <a:xfrm>
            <a:off x="-1" y="-1"/>
            <a:ext cx="5733142" cy="6858004"/>
          </a:xfrm>
          <a:prstGeom prst="rect">
            <a:avLst/>
          </a:prstGeom>
          <a:solidFill>
            <a:srgbClr val="3B3B3B"/>
          </a:solidFill>
        </p:spPr>
        <p:txBody>
          <a:bodyPr anchor="t"/>
          <a:lstStyle/>
          <a:p>
            <a:pPr/>
          </a:p>
        </p:txBody>
      </p:sp>
      <p:pic>
        <p:nvPicPr>
          <p:cNvPr id="171" name="Google Shape;256;p32" descr="Google Shape;256;p32"/>
          <p:cNvPicPr>
            <a:picLocks noChangeAspect="1"/>
          </p:cNvPicPr>
          <p:nvPr/>
        </p:nvPicPr>
        <p:blipFill>
          <a:blip r:embed="rId2">
            <a:extLst/>
          </a:blip>
          <a:stretch>
            <a:fillRect/>
          </a:stretch>
        </p:blipFill>
        <p:spPr>
          <a:xfrm>
            <a:off x="0" y="5863771"/>
            <a:ext cx="1654627" cy="994234"/>
          </a:xfrm>
          <a:prstGeom prst="rect">
            <a:avLst/>
          </a:prstGeom>
          <a:ln w="12700">
            <a:miter lim="400000"/>
          </a:ln>
        </p:spPr>
      </p:pic>
      <p:sp>
        <p:nvSpPr>
          <p:cNvPr id="172" name="Google Shape;257;p32"/>
          <p:cNvSpPr txBox="1"/>
          <p:nvPr>
            <p:ph type="subTitle" sz="quarter" idx="1"/>
          </p:nvPr>
        </p:nvSpPr>
        <p:spPr>
          <a:xfrm>
            <a:off x="5152568" y="2481943"/>
            <a:ext cx="5558976" cy="1655762"/>
          </a:xfrm>
          <a:prstGeom prst="rect">
            <a:avLst/>
          </a:prstGeom>
        </p:spPr>
        <p:txBody>
          <a:bodyPr/>
          <a:lstStyle>
            <a:lvl1pPr marL="0" indent="0">
              <a:spcBef>
                <a:spcPts val="0"/>
              </a:spcBef>
              <a:defRPr sz="6600">
                <a:solidFill>
                  <a:srgbClr val="FF6600"/>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90;p14"/>
          <p:cNvSpPr txBox="1"/>
          <p:nvPr>
            <p:ph type="ctrTitle"/>
          </p:nvPr>
        </p:nvSpPr>
        <p:spPr>
          <a:xfrm>
            <a:off x="-1" y="-1"/>
            <a:ext cx="5733142" cy="6858004"/>
          </a:xfrm>
          <a:prstGeom prst="rect">
            <a:avLst/>
          </a:prstGeom>
          <a:solidFill>
            <a:srgbClr val="3B3B3B"/>
          </a:solidFill>
        </p:spPr>
        <p:txBody>
          <a:bodyPr anchor="t"/>
          <a:lstStyle/>
          <a:p>
            <a:pPr/>
            <a:br/>
            <a:br/>
            <a:br/>
            <a:r>
              <a:rPr b="1">
                <a:solidFill>
                  <a:srgbClr val="FF6600"/>
                </a:solidFill>
              </a:rPr>
              <a:t>Agenda</a:t>
            </a:r>
          </a:p>
        </p:txBody>
      </p:sp>
      <p:sp>
        <p:nvSpPr>
          <p:cNvPr id="119" name="Google Shape;91;p14"/>
          <p:cNvSpPr txBox="1"/>
          <p:nvPr>
            <p:ph type="subTitle" idx="1"/>
          </p:nvPr>
        </p:nvSpPr>
        <p:spPr>
          <a:xfrm>
            <a:off x="5733141" y="0"/>
            <a:ext cx="6458859" cy="6858004"/>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Executive Summary</a:t>
            </a:r>
          </a:p>
          <a:p>
            <a:pPr marL="0" indent="0" algn="just">
              <a:defRPr sz="2800">
                <a:solidFill>
                  <a:srgbClr val="FF6600"/>
                </a:solidFill>
              </a:defRPr>
            </a:pPr>
            <a:r>
              <a:t>         Problem Statement</a:t>
            </a:r>
          </a:p>
          <a:p>
            <a:pPr marL="0" indent="0" algn="just">
              <a:defRPr sz="2800">
                <a:solidFill>
                  <a:srgbClr val="FF6600"/>
                </a:solidFill>
              </a:defRPr>
            </a:pPr>
            <a:r>
              <a:t>         EDA</a:t>
            </a:r>
          </a:p>
          <a:p>
            <a:pPr marL="0" indent="0" algn="just">
              <a:defRPr sz="2800">
                <a:solidFill>
                  <a:srgbClr val="FF6600"/>
                </a:solidFill>
              </a:defRPr>
            </a:pPr>
            <a:r>
              <a:t>         Hypothesis Tests</a:t>
            </a:r>
          </a:p>
          <a:p>
            <a:pPr marL="0" indent="0" algn="just">
              <a:defRPr sz="2800">
                <a:solidFill>
                  <a:srgbClr val="FF6600"/>
                </a:solidFill>
              </a:defRPr>
            </a:pPr>
            <a:r>
              <a:t>       </a:t>
            </a:r>
          </a:p>
        </p:txBody>
      </p:sp>
      <p:pic>
        <p:nvPicPr>
          <p:cNvPr id="120" name="Google Shape;92;p14" descr="Google Shape;92;p14"/>
          <p:cNvPicPr>
            <a:picLocks noChangeAspect="1"/>
          </p:cNvPicPr>
          <p:nvPr/>
        </p:nvPicPr>
        <p:blipFill>
          <a:blip r:embed="rId2">
            <a:extLst/>
          </a:blip>
          <a:stretch>
            <a:fillRect/>
          </a:stretch>
        </p:blipFill>
        <p:spPr>
          <a:xfrm>
            <a:off x="0" y="5863771"/>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97;p15"/>
          <p:cNvSpPr txBox="1"/>
          <p:nvPr>
            <p:ph type="ctrTitle"/>
          </p:nvPr>
        </p:nvSpPr>
        <p:spPr>
          <a:xfrm>
            <a:off x="-3" y="0"/>
            <a:ext cx="5733004" cy="6858000"/>
          </a:xfrm>
          <a:prstGeom prst="rect">
            <a:avLst/>
          </a:prstGeom>
          <a:solidFill>
            <a:srgbClr val="3B3B3B"/>
          </a:solidFill>
        </p:spPr>
        <p:txBody>
          <a:bodyPr anchor="t"/>
          <a:lstStyle/>
          <a:p>
            <a:pPr/>
          </a:p>
          <a:p>
            <a:pPr/>
          </a:p>
          <a:p>
            <a:pPr/>
          </a:p>
          <a:p>
            <a:pPr>
              <a:defRPr b="1">
                <a:solidFill>
                  <a:srgbClr val="FF6600"/>
                </a:solidFill>
              </a:defRPr>
            </a:pPr>
            <a:r>
              <a:t>Executive</a:t>
            </a:r>
          </a:p>
          <a:p>
            <a:pPr>
              <a:defRPr b="1">
                <a:solidFill>
                  <a:srgbClr val="FF6600"/>
                </a:solidFill>
              </a:defRPr>
            </a:pPr>
            <a:r>
              <a:t>Summary</a:t>
            </a:r>
          </a:p>
          <a:p>
            <a:pPr algn="just">
              <a:spcBef>
                <a:spcPts val="1000"/>
              </a:spcBef>
              <a:defRPr sz="2800">
                <a:solidFill>
                  <a:srgbClr val="FF6600"/>
                </a:solidFill>
              </a:defRPr>
            </a:pPr>
            <a:r>
              <a:t>       </a:t>
            </a:r>
          </a:p>
        </p:txBody>
      </p:sp>
      <p:sp>
        <p:nvSpPr>
          <p:cNvPr id="123" name="Google Shape;98;p15"/>
          <p:cNvSpPr txBox="1"/>
          <p:nvPr>
            <p:ph type="subTitle" idx="1"/>
          </p:nvPr>
        </p:nvSpPr>
        <p:spPr>
          <a:xfrm>
            <a:off x="5733143" y="0"/>
            <a:ext cx="6459002" cy="6858000"/>
          </a:xfrm>
          <a:prstGeom prst="rect">
            <a:avLst/>
          </a:prstGeom>
        </p:spPr>
        <p:txBody>
          <a:bodyPr anchor="ctr"/>
          <a:lstStyle>
            <a:lvl1pPr marL="0" indent="0" algn="l">
              <a:lnSpc>
                <a:spcPct val="81000"/>
              </a:lnSpc>
              <a:spcBef>
                <a:spcPts val="0"/>
              </a:spcBef>
              <a:defRPr sz="2200"/>
            </a:lvl1pPr>
          </a:lstStyle>
          <a:p>
            <a:pPr/>
            <a:r>
              <a:t>HR often finds the manual evaluation of resumes in bulk, filled with excessive information, to be a tedious and hectic process. Automating this task by employing various file formats (CV), along with Natural Language Processing techniques such as word parsing, chunking, regex parsing, and/or Named Entity Recognition, can efficiently extract details like name, email address, physical address, educational qualifications, and work experience within seconds from numerous documents.</a:t>
            </a:r>
          </a:p>
        </p:txBody>
      </p:sp>
      <p:pic>
        <p:nvPicPr>
          <p:cNvPr id="124" name="Google Shape;99;p15" descr="Google Shape;99;p15"/>
          <p:cNvPicPr>
            <a:picLocks noChangeAspect="1"/>
          </p:cNvPicPr>
          <p:nvPr/>
        </p:nvPicPr>
        <p:blipFill>
          <a:blip r:embed="rId2">
            <a:extLst/>
          </a:blip>
          <a:stretch>
            <a:fillRect/>
          </a:stretch>
        </p:blipFill>
        <p:spPr>
          <a:xfrm>
            <a:off x="0" y="5863771"/>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104;p16"/>
          <p:cNvSpPr txBox="1"/>
          <p:nvPr>
            <p:ph type="ctrTitle"/>
          </p:nvPr>
        </p:nvSpPr>
        <p:spPr>
          <a:xfrm>
            <a:off x="-3" y="0"/>
            <a:ext cx="5733004" cy="6858000"/>
          </a:xfrm>
          <a:prstGeom prst="rect">
            <a:avLst/>
          </a:prstGeom>
          <a:solidFill>
            <a:srgbClr val="3B3B3B"/>
          </a:solidFill>
        </p:spPr>
        <p:txBody>
          <a:bodyPr anchor="t"/>
          <a:lstStyle/>
          <a:p>
            <a:pPr/>
            <a:br/>
            <a:br/>
            <a:br/>
            <a:r>
              <a:rPr b="1">
                <a:solidFill>
                  <a:srgbClr val="FF6600"/>
                </a:solidFill>
              </a:rPr>
              <a:t>Problem Statement</a:t>
            </a:r>
          </a:p>
        </p:txBody>
      </p:sp>
      <p:sp>
        <p:nvSpPr>
          <p:cNvPr id="127" name="Google Shape;105;p16"/>
          <p:cNvSpPr txBox="1"/>
          <p:nvPr>
            <p:ph type="subTitle" idx="1"/>
          </p:nvPr>
        </p:nvSpPr>
        <p:spPr>
          <a:xfrm>
            <a:off x="5733143" y="0"/>
            <a:ext cx="6459002" cy="6858000"/>
          </a:xfrm>
          <a:prstGeom prst="rect">
            <a:avLst/>
          </a:prstGeom>
        </p:spPr>
        <p:txBody>
          <a:bodyPr anchor="ctr"/>
          <a:lstStyle>
            <a:lvl1pPr marL="0" indent="0" algn="l" defTabSz="457200">
              <a:lnSpc>
                <a:spcPct val="100000"/>
              </a:lnSpc>
              <a:spcBef>
                <a:spcPts val="0"/>
              </a:spcBef>
              <a:defRPr sz="1600">
                <a:latin typeface="+mj-lt"/>
                <a:ea typeface="+mj-ea"/>
                <a:cs typeface="+mj-cs"/>
                <a:sym typeface="Arial"/>
              </a:defRPr>
            </a:lvl1pPr>
          </a:lstStyle>
          <a:p>
            <a:pPr/>
            <a:r>
              <a:t>The challenge arises when HR or hiring managers review resumes, as they often encounter an overwhelming amount of irrelevant information that requires careful examination. This tedious process makes it challenging and time-intensive for them to pinpoint the most qualified candidates. To tackle this issue, a proposed solution involves leveraging Named Entity Recognition (NER) within Natural Language Processing (NLP). This advanced technology can autonomously recognize and categorise key details in resumes, such as the candidate's name, educational history, work experience, and skills. Implementing NER streamlines the candidate shortlisting process, significantly enhancing efficiency for HR professionals and reducing their time and effort investment.</a:t>
            </a:r>
          </a:p>
        </p:txBody>
      </p:sp>
      <p:pic>
        <p:nvPicPr>
          <p:cNvPr id="128" name="Google Shape;106;p16" descr="Google Shape;106;p16"/>
          <p:cNvPicPr>
            <a:picLocks noChangeAspect="1"/>
          </p:cNvPicPr>
          <p:nvPr/>
        </p:nvPicPr>
        <p:blipFill>
          <a:blip r:embed="rId2">
            <a:extLst/>
          </a:blip>
          <a:stretch>
            <a:fillRect/>
          </a:stretch>
        </p:blipFill>
        <p:spPr>
          <a:xfrm>
            <a:off x="0" y="5863771"/>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118;p18"/>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31" name="Google Shape;119;p18"/>
          <p:cNvSpPr txBox="1"/>
          <p:nvPr>
            <p:ph type="subTitle" idx="1"/>
          </p:nvPr>
        </p:nvSpPr>
        <p:spPr>
          <a:xfrm>
            <a:off x="5733143" y="0"/>
            <a:ext cx="6459002"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32" name="Google Shape;120;p18" descr="Google Shape;120;p18"/>
          <p:cNvPicPr>
            <a:picLocks noChangeAspect="1"/>
          </p:cNvPicPr>
          <p:nvPr/>
        </p:nvPicPr>
        <p:blipFill>
          <a:blip r:embed="rId2">
            <a:extLst/>
          </a:blip>
          <a:stretch>
            <a:fillRect/>
          </a:stretch>
        </p:blipFill>
        <p:spPr>
          <a:xfrm>
            <a:off x="0" y="6014970"/>
            <a:ext cx="1654627" cy="994234"/>
          </a:xfrm>
          <a:prstGeom prst="rect">
            <a:avLst/>
          </a:prstGeom>
          <a:ln w="12700">
            <a:miter lim="400000"/>
          </a:ln>
        </p:spPr>
      </p:pic>
      <p:sp>
        <p:nvSpPr>
          <p:cNvPr id="133" name="Google Shape;121;p18"/>
          <p:cNvSpPr txBox="1"/>
          <p:nvPr/>
        </p:nvSpPr>
        <p:spPr>
          <a:xfrm>
            <a:off x="6086797" y="2773600"/>
            <a:ext cx="5547888" cy="8659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nSpc>
                <a:spcPct val="115000"/>
              </a:lnSpc>
              <a:spcBef>
                <a:spcPts val="1800"/>
              </a:spcBef>
              <a:defRPr>
                <a:latin typeface="Times New Roman"/>
                <a:ea typeface="Times New Roman"/>
                <a:cs typeface="Times New Roman"/>
                <a:sym typeface="Times New Roman"/>
              </a:defRPr>
            </a:pPr>
          </a:p>
          <a:p>
            <a:pPr marL="457200" indent="-317500" defTabSz="457200">
              <a:buSzPct val="100000"/>
              <a:buFont typeface="Arial"/>
              <a:buChar char="•"/>
              <a:defRPr sz="1600">
                <a:latin typeface="+mj-lt"/>
                <a:ea typeface="+mj-ea"/>
                <a:cs typeface="+mj-cs"/>
                <a:sym typeface="Arial"/>
              </a:defRPr>
            </a:pPr>
            <a:r>
              <a:t>The plot unmistakably indicates that the average word length is 7 words.</a:t>
            </a:r>
          </a:p>
        </p:txBody>
      </p:sp>
      <p:pic>
        <p:nvPicPr>
          <p:cNvPr id="134" name="PTPPV3Y0etsFkh3qGaEnl_t6UNVi5EXtMlzqtGwP6cPI-7FZ8amzEwzTNrHpkkTAQyCyNhc2MjaAf7uB98AL_tiJGGimfFGdgrZA-IKC-F4eppWoNmTVkt81YBxeOT_7L0k5sxRtgxZ3tomfeMyM0ds.png" descr="PTPPV3Y0etsFkh3qGaEnl_t6UNVi5EXtMlzqtGwP6cPI-7FZ8amzEwzTNrHpkkTAQyCyNhc2MjaAf7uB98AL_tiJGGimfFGdgrZA-IKC-F4eppWoNmTVkt81YBxeOT_7L0k5sxRtgxZ3tomfeMyM0ds.png"/>
          <p:cNvPicPr>
            <a:picLocks noChangeAspect="1"/>
          </p:cNvPicPr>
          <p:nvPr/>
        </p:nvPicPr>
        <p:blipFill>
          <a:blip r:embed="rId3">
            <a:extLst/>
          </a:blip>
          <a:stretch>
            <a:fillRect/>
          </a:stretch>
        </p:blipFill>
        <p:spPr>
          <a:xfrm>
            <a:off x="99273" y="1541674"/>
            <a:ext cx="5143712" cy="410147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26;p19"/>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37" name="Google Shape;127;p19"/>
          <p:cNvSpPr txBox="1"/>
          <p:nvPr>
            <p:ph type="subTitle" idx="1"/>
          </p:nvPr>
        </p:nvSpPr>
        <p:spPr>
          <a:xfrm>
            <a:off x="5733143" y="0"/>
            <a:ext cx="6459002" cy="6858000"/>
          </a:xfrm>
          <a:prstGeom prst="rect">
            <a:avLst/>
          </a:prstGeom>
        </p:spPr>
        <p:txBody>
          <a:bodyPr/>
          <a:lstStyle/>
          <a:p>
            <a:pPr marL="0" indent="0" defTabSz="804672">
              <a:spcBef>
                <a:spcPts val="0"/>
              </a:spcBef>
              <a:defRPr sz="2100">
                <a:solidFill>
                  <a:srgbClr val="FF6600"/>
                </a:solidFill>
              </a:defRPr>
            </a:pPr>
          </a:p>
          <a:p>
            <a:pPr marL="0" indent="0" algn="just" defTabSz="804672">
              <a:spcBef>
                <a:spcPts val="800"/>
              </a:spcBef>
              <a:defRPr sz="2100">
                <a:solidFill>
                  <a:srgbClr val="FF6600"/>
                </a:solidFill>
              </a:defRPr>
            </a:pPr>
            <a:r>
              <a:t>   </a:t>
            </a:r>
          </a:p>
          <a:p>
            <a:pPr marL="0" indent="0" algn="just" defTabSz="804672">
              <a:spcBef>
                <a:spcPts val="800"/>
              </a:spcBef>
              <a:defRPr>
                <a:solidFill>
                  <a:srgbClr val="FF6600"/>
                </a:solidFill>
              </a:defRPr>
            </a:pPr>
            <a:r>
              <a:t>         </a:t>
            </a:r>
          </a:p>
          <a:p>
            <a:pPr marL="0" indent="0" algn="just" defTabSz="804672">
              <a:spcBef>
                <a:spcPts val="800"/>
              </a:spcBef>
              <a:defRPr>
                <a:solidFill>
                  <a:srgbClr val="FF6600"/>
                </a:solidFill>
              </a:defRPr>
            </a:pPr>
            <a:r>
              <a:t>        </a:t>
            </a:r>
          </a:p>
        </p:txBody>
      </p:sp>
      <p:pic>
        <p:nvPicPr>
          <p:cNvPr id="138" name="7pfuxdF1PT0W4jxhn8MRLv1MQ3bWnY7_UyIaZezBsoHMAkftfi105Gy7kGtnaI435ec0n8XiBgxXatVB7EZ9DD6d2AhDn-r9ez1kXxFCmPCBWky7yij_t5i3WuCh4NGwVnIwoQltzVqqNnHjynbFTxw.png" descr="7pfuxdF1PT0W4jxhn8MRLv1MQ3bWnY7_UyIaZezBsoHMAkftfi105Gy7kGtnaI435ec0n8XiBgxXatVB7EZ9DD6d2AhDn-r9ez1kXxFCmPCBWky7yij_t5i3WuCh4NGwVnIwoQltzVqqNnHjynbFTxw.png"/>
          <p:cNvPicPr>
            <a:picLocks noChangeAspect="1"/>
          </p:cNvPicPr>
          <p:nvPr/>
        </p:nvPicPr>
        <p:blipFill>
          <a:blip r:embed="rId2">
            <a:extLst/>
          </a:blip>
          <a:stretch>
            <a:fillRect/>
          </a:stretch>
        </p:blipFill>
        <p:spPr>
          <a:xfrm>
            <a:off x="5733143" y="1447799"/>
            <a:ext cx="6367475" cy="5077272"/>
          </a:xfrm>
          <a:prstGeom prst="rect">
            <a:avLst/>
          </a:prstGeom>
          <a:ln w="12700">
            <a:miter lim="400000"/>
          </a:ln>
        </p:spPr>
      </p:pic>
      <p:pic>
        <p:nvPicPr>
          <p:cNvPr id="139" name="Google Shape;128;p19" descr="Google Shape;128;p19"/>
          <p:cNvPicPr>
            <a:picLocks noChangeAspect="1"/>
          </p:cNvPicPr>
          <p:nvPr/>
        </p:nvPicPr>
        <p:blipFill>
          <a:blip r:embed="rId3">
            <a:extLst/>
          </a:blip>
          <a:stretch>
            <a:fillRect/>
          </a:stretch>
        </p:blipFill>
        <p:spPr>
          <a:xfrm>
            <a:off x="0" y="6014970"/>
            <a:ext cx="1654627" cy="994234"/>
          </a:xfrm>
          <a:prstGeom prst="rect">
            <a:avLst/>
          </a:prstGeom>
          <a:ln w="12700">
            <a:miter lim="400000"/>
          </a:ln>
        </p:spPr>
      </p:pic>
      <p:sp>
        <p:nvSpPr>
          <p:cNvPr id="140" name="Google Shape;131;p19"/>
          <p:cNvSpPr txBox="1"/>
          <p:nvPr/>
        </p:nvSpPr>
        <p:spPr>
          <a:xfrm>
            <a:off x="790799" y="3273600"/>
            <a:ext cx="3000002" cy="131920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marL="457200" indent="-317500" defTabSz="457200">
              <a:buSzPct val="100000"/>
              <a:buFont typeface="Arial"/>
              <a:buChar char="•"/>
              <a:defRPr sz="1600">
                <a:latin typeface="+mj-lt"/>
                <a:ea typeface="+mj-ea"/>
                <a:cs typeface="+mj-cs"/>
                <a:sym typeface="Arial"/>
              </a:defRPr>
            </a:lvl1pPr>
          </a:lstStyle>
          <a:p>
            <a:pPr/>
            <a:r>
              <a:t>Based on the graph provided, it can be inferred that the majority of resumes have fewer than 500 words.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36;p20"/>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43" name="Google Shape;137;p20"/>
          <p:cNvSpPr txBox="1"/>
          <p:nvPr>
            <p:ph type="subTitle" idx="1"/>
          </p:nvPr>
        </p:nvSpPr>
        <p:spPr>
          <a:xfrm>
            <a:off x="5733143" y="0"/>
            <a:ext cx="6459002"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44" name="Google Shape;138;p20" descr="Google Shape;138;p20"/>
          <p:cNvPicPr>
            <a:picLocks noChangeAspect="1"/>
          </p:cNvPicPr>
          <p:nvPr/>
        </p:nvPicPr>
        <p:blipFill>
          <a:blip r:embed="rId2">
            <a:extLst/>
          </a:blip>
          <a:stretch>
            <a:fillRect/>
          </a:stretch>
        </p:blipFill>
        <p:spPr>
          <a:xfrm>
            <a:off x="0" y="6014970"/>
            <a:ext cx="1654627" cy="994234"/>
          </a:xfrm>
          <a:prstGeom prst="rect">
            <a:avLst/>
          </a:prstGeom>
          <a:ln w="12700">
            <a:miter lim="400000"/>
          </a:ln>
        </p:spPr>
      </p:pic>
      <p:sp>
        <p:nvSpPr>
          <p:cNvPr id="145" name="Google Shape;140;p20"/>
          <p:cNvSpPr txBox="1"/>
          <p:nvPr/>
        </p:nvSpPr>
        <p:spPr>
          <a:xfrm>
            <a:off x="790799" y="3121199"/>
            <a:ext cx="3000002" cy="109060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marL="457200" indent="-317500" defTabSz="457200">
              <a:buSzPct val="100000"/>
              <a:buFont typeface="Arial"/>
              <a:buChar char="•"/>
              <a:defRPr sz="1600">
                <a:latin typeface="+mj-lt"/>
                <a:ea typeface="+mj-ea"/>
                <a:cs typeface="+mj-cs"/>
                <a:sym typeface="Arial"/>
              </a:defRPr>
            </a:lvl1pPr>
          </a:lstStyle>
          <a:p>
            <a:pPr/>
            <a:r>
              <a:t>The most common words are 'Indeed,' 'Year,' and 'Management,' ranking as the top three in frequency.</a:t>
            </a:r>
          </a:p>
        </p:txBody>
      </p:sp>
      <p:pic>
        <p:nvPicPr>
          <p:cNvPr id="146" name="tvB3FaBFGXBHnNqXnZzVc7QuJEVzqj1eOElWbV9mJmyxThn1DBT-nm12IUBVzuO6vgpk35TYt2Qp2PHuqrZNzAKZYVczrxw41yMGM2Dziv740hB4BMjaSsU3DAeJvrAMtsE4XZdNd9Z5pp6IUGWPxdM.png" descr="tvB3FaBFGXBHnNqXnZzVc7QuJEVzqj1eOElWbV9mJmyxThn1DBT-nm12IUBVzuO6vgpk35TYt2Qp2PHuqrZNzAKZYVczrxw41yMGM2Dziv740hB4BMjaSsU3DAeJvrAMtsE4XZdNd9Z5pp6IUGWPxdM.png"/>
          <p:cNvPicPr>
            <a:picLocks noChangeAspect="1"/>
          </p:cNvPicPr>
          <p:nvPr/>
        </p:nvPicPr>
        <p:blipFill>
          <a:blip r:embed="rId3">
            <a:extLst/>
          </a:blip>
          <a:stretch>
            <a:fillRect/>
          </a:stretch>
        </p:blipFill>
        <p:spPr>
          <a:xfrm>
            <a:off x="5733143" y="1810315"/>
            <a:ext cx="6459002" cy="402322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46;p21"/>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49" name="Google Shape;147;p21"/>
          <p:cNvSpPr txBox="1"/>
          <p:nvPr>
            <p:ph type="subTitle" idx="1"/>
          </p:nvPr>
        </p:nvSpPr>
        <p:spPr>
          <a:xfrm>
            <a:off x="5733143" y="0"/>
            <a:ext cx="6459002"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50" name="Google Shape;148;p21" descr="Google Shape;148;p21"/>
          <p:cNvPicPr>
            <a:picLocks noChangeAspect="1"/>
          </p:cNvPicPr>
          <p:nvPr/>
        </p:nvPicPr>
        <p:blipFill>
          <a:blip r:embed="rId2">
            <a:extLst/>
          </a:blip>
          <a:stretch>
            <a:fillRect/>
          </a:stretch>
        </p:blipFill>
        <p:spPr>
          <a:xfrm>
            <a:off x="0" y="6014970"/>
            <a:ext cx="1654627" cy="994234"/>
          </a:xfrm>
          <a:prstGeom prst="rect">
            <a:avLst/>
          </a:prstGeom>
          <a:ln w="12700">
            <a:miter lim="400000"/>
          </a:ln>
        </p:spPr>
      </p:pic>
      <p:sp>
        <p:nvSpPr>
          <p:cNvPr id="151" name="Google Shape;153;p21"/>
          <p:cNvSpPr txBox="1"/>
          <p:nvPr/>
        </p:nvSpPr>
        <p:spPr>
          <a:xfrm>
            <a:off x="650399" y="3035087"/>
            <a:ext cx="3000002" cy="98809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latin typeface="Times New Roman"/>
                <a:ea typeface="Times New Roman"/>
                <a:cs typeface="Times New Roman"/>
                <a:sym typeface="Times New Roman"/>
              </a:defRPr>
            </a:lvl1pPr>
          </a:lstStyle>
          <a:p>
            <a:pPr/>
            <a:r>
              <a:t>The most frequently occurring word pairs are 'Work experience,' 'Email indeed,' and 'Additional information,' which could be valuable.</a:t>
            </a:r>
          </a:p>
        </p:txBody>
      </p:sp>
      <p:pic>
        <p:nvPicPr>
          <p:cNvPr id="152" name="bPCkZZLux8d0uthQ3AhFKDlk5UYa9R5pfh0392AT2DUfPUjZcHklsTXfhxvTxOUN5dzXitDmoV8wTQG8gH1a5boKUQ2Hv4nfseHGdPMpAyt6fYzNej7AfGDjbrdoE20ymiu2tsC4h_W7NK71XQjSx0A.png" descr="bPCkZZLux8d0uthQ3AhFKDlk5UYa9R5pfh0392AT2DUfPUjZcHklsTXfhxvTxOUN5dzXitDmoV8wTQG8gH1a5boKUQ2Hv4nfseHGdPMpAyt6fYzNej7AfGDjbrdoE20ymiu2tsC4h_W7NK71XQjSx0A.png"/>
          <p:cNvPicPr>
            <a:picLocks noChangeAspect="1"/>
          </p:cNvPicPr>
          <p:nvPr/>
        </p:nvPicPr>
        <p:blipFill>
          <a:blip r:embed="rId3">
            <a:extLst/>
          </a:blip>
          <a:stretch>
            <a:fillRect/>
          </a:stretch>
        </p:blipFill>
        <p:spPr>
          <a:xfrm>
            <a:off x="5407057" y="1679836"/>
            <a:ext cx="6763778" cy="462359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58;p22"/>
          <p:cNvSpPr txBox="1"/>
          <p:nvPr>
            <p:ph type="ctrTitle"/>
          </p:nvPr>
        </p:nvSpPr>
        <p:spPr>
          <a:xfrm>
            <a:off x="0" y="0"/>
            <a:ext cx="12192000" cy="1352700"/>
          </a:xfrm>
          <a:prstGeom prst="rect">
            <a:avLst/>
          </a:prstGeom>
          <a:solidFill>
            <a:srgbClr val="3B3B3B"/>
          </a:solidFill>
        </p:spPr>
        <p:txBody>
          <a:bodyPr anchor="ctr"/>
          <a:lstStyle>
            <a:lvl1pPr>
              <a:defRPr b="1">
                <a:solidFill>
                  <a:srgbClr val="FF6600"/>
                </a:solidFill>
              </a:defRPr>
            </a:lvl1pPr>
          </a:lstStyle>
          <a:p>
            <a:pPr/>
            <a:r>
              <a:t>Exploratory Data Analysis</a:t>
            </a:r>
          </a:p>
        </p:txBody>
      </p:sp>
      <p:sp>
        <p:nvSpPr>
          <p:cNvPr id="155" name="Google Shape;159;p22"/>
          <p:cNvSpPr txBox="1"/>
          <p:nvPr>
            <p:ph type="subTitle" idx="1"/>
          </p:nvPr>
        </p:nvSpPr>
        <p:spPr>
          <a:xfrm>
            <a:off x="5733143" y="0"/>
            <a:ext cx="6459002" cy="6858000"/>
          </a:xfrm>
          <a:prstGeom prst="rect">
            <a:avLst/>
          </a:prstGeom>
        </p:spPr>
        <p:txBody>
          <a:bodyPr/>
          <a:lstStyle/>
          <a:p>
            <a:pPr marL="0" indent="0">
              <a:spcBef>
                <a:spcPts val="0"/>
              </a:spcBef>
              <a:defRPr>
                <a:solidFill>
                  <a:srgbClr val="FF6600"/>
                </a:solidFill>
              </a:defRPr>
            </a:pPr>
          </a:p>
          <a:p>
            <a:pPr marL="0" indent="0" algn="just">
              <a:defRPr>
                <a:solidFill>
                  <a:srgbClr val="FF6600"/>
                </a:solidFill>
              </a:defRPr>
            </a:pPr>
            <a:r>
              <a:t>   </a:t>
            </a:r>
          </a:p>
          <a:p>
            <a:pPr marL="0" indent="0" algn="just">
              <a:defRPr sz="2800">
                <a:solidFill>
                  <a:srgbClr val="FF6600"/>
                </a:solidFill>
              </a:defRPr>
            </a:pPr>
            <a:r>
              <a:t>         </a:t>
            </a:r>
          </a:p>
          <a:p>
            <a:pPr marL="0" indent="0" algn="just">
              <a:defRPr sz="2800">
                <a:solidFill>
                  <a:srgbClr val="FF6600"/>
                </a:solidFill>
              </a:defRPr>
            </a:pPr>
            <a:r>
              <a:t>        </a:t>
            </a:r>
          </a:p>
        </p:txBody>
      </p:sp>
      <p:pic>
        <p:nvPicPr>
          <p:cNvPr id="156" name="Google Shape;160;p22" descr="Google Shape;160;p22"/>
          <p:cNvPicPr>
            <a:picLocks noChangeAspect="1"/>
          </p:cNvPicPr>
          <p:nvPr/>
        </p:nvPicPr>
        <p:blipFill>
          <a:blip r:embed="rId2">
            <a:extLst/>
          </a:blip>
          <a:stretch>
            <a:fillRect/>
          </a:stretch>
        </p:blipFill>
        <p:spPr>
          <a:xfrm>
            <a:off x="0" y="6014970"/>
            <a:ext cx="1654627" cy="994234"/>
          </a:xfrm>
          <a:prstGeom prst="rect">
            <a:avLst/>
          </a:prstGeom>
          <a:ln w="12700">
            <a:miter lim="400000"/>
          </a:ln>
        </p:spPr>
      </p:pic>
      <p:sp>
        <p:nvSpPr>
          <p:cNvPr id="157" name="Google Shape;163;p22"/>
          <p:cNvSpPr txBox="1"/>
          <p:nvPr/>
        </p:nvSpPr>
        <p:spPr>
          <a:xfrm>
            <a:off x="650399" y="3035087"/>
            <a:ext cx="3000002" cy="119129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latin typeface="Times New Roman"/>
                <a:ea typeface="Times New Roman"/>
                <a:cs typeface="Times New Roman"/>
                <a:sym typeface="Times New Roman"/>
              </a:defRPr>
            </a:lvl1pPr>
          </a:lstStyle>
          <a:p>
            <a:pPr/>
            <a:r>
              <a:t>The top three frequently occurring words together are 'Year additional information,' 'Karnataka email indeed,' and 'Willing relocate to,' which could be beneficial.</a:t>
            </a:r>
          </a:p>
        </p:txBody>
      </p:sp>
      <p:pic>
        <p:nvPicPr>
          <p:cNvPr id="158" name="_4PHLkB5JexQ_zw5rQDHH5OMK5lKN-0Agl0mi9R8xFWrM2-QlYhGloMzNZL9BWzlkC2PzdwqwDkRsKER8mn0R44r-3McvGZwGEf85OFFHEgzCMyXrLQgUiS_uS4x3alCjZ_rTUfxnCKXCOsM5mJA3hY.png" descr="_4PHLkB5JexQ_zw5rQDHH5OMK5lKN-0Agl0mi9R8xFWrM2-QlYhGloMzNZL9BWzlkC2PzdwqwDkRsKER8mn0R44r-3McvGZwGEf85OFFHEgzCMyXrLQgUiS_uS4x3alCjZ_rTUfxnCKXCOsM5mJA3hY.png"/>
          <p:cNvPicPr>
            <a:picLocks noChangeAspect="1"/>
          </p:cNvPicPr>
          <p:nvPr/>
        </p:nvPicPr>
        <p:blipFill>
          <a:blip r:embed="rId3">
            <a:extLst/>
          </a:blip>
          <a:stretch>
            <a:fillRect/>
          </a:stretch>
        </p:blipFill>
        <p:spPr>
          <a:xfrm>
            <a:off x="5092205" y="1569900"/>
            <a:ext cx="7044762" cy="529233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