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5"/>
          </a:xfrm>
          <a:prstGeom prst="rect">
            <a:avLst/>
          </a:prstGeom>
        </p:spPr>
        <p:txBody>
          <a:bodyPr/>
          <a:lstStyle>
            <a:lvl1pPr marL="304800" indent="-254000" algn="ctr">
              <a:buClrTx/>
              <a:buSzTx/>
              <a:buFontTx/>
              <a:buNone/>
              <a:defRPr sz="2400"/>
            </a:lvl1pPr>
            <a:lvl2pPr marL="304800" indent="50800" algn="ctr">
              <a:buClrTx/>
              <a:buSzTx/>
              <a:buFontTx/>
              <a:buNone/>
              <a:defRPr sz="2400"/>
            </a:lvl2pPr>
            <a:lvl3pPr marL="304800" indent="50800" algn="ctr">
              <a:buClrTx/>
              <a:buSzTx/>
              <a:buFontTx/>
              <a:buNone/>
              <a:defRPr sz="2400"/>
            </a:lvl3pPr>
            <a:lvl4pPr marL="304800" indent="50800" algn="ctr">
              <a:buClrTx/>
              <a:buSzTx/>
              <a:buFontTx/>
              <a:buNone/>
              <a:defRPr sz="2400"/>
            </a:lvl4pPr>
            <a:lvl5pPr marL="304800" indent="50800" algn="ctr">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3920330" y="-1256506"/>
            <a:ext cx="4351340" cy="10515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4" name="Title Text"/>
          <p:cNvSpPr txBox="1"/>
          <p:nvPr>
            <p:ph type="title"/>
          </p:nvPr>
        </p:nvSpPr>
        <p:spPr>
          <a:xfrm rot="5400000">
            <a:off x="7133431" y="1956592"/>
            <a:ext cx="5811841" cy="2628902"/>
          </a:xfrm>
          <a:prstGeom prst="rect">
            <a:avLst/>
          </a:prstGeom>
        </p:spPr>
        <p:txBody>
          <a:bodyPr/>
          <a:lstStyle/>
          <a:p>
            <a:pPr/>
            <a:r>
              <a:t>Title Text</a:t>
            </a:r>
          </a:p>
        </p:txBody>
      </p:sp>
      <p:sp>
        <p:nvSpPr>
          <p:cNvPr id="105" name="Body Level One…"/>
          <p:cNvSpPr txBox="1"/>
          <p:nvPr>
            <p:ph type="body" idx="1"/>
          </p:nvPr>
        </p:nvSpPr>
        <p:spPr>
          <a:xfrm rot="5400000">
            <a:off x="1799431" y="-596107"/>
            <a:ext cx="5811838" cy="7734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90"/>
          </a:xfrm>
          <a:prstGeom prst="rect">
            <a:avLst/>
          </a:prstGeom>
        </p:spPr>
        <p:txBody>
          <a:bodyPr/>
          <a:lstStyle>
            <a:lvl1pPr marL="0" indent="228600">
              <a:buClrTx/>
              <a:buSzTx/>
              <a:buFontTx/>
              <a:buNone/>
              <a:defRPr sz="2400">
                <a:solidFill>
                  <a:srgbClr val="888888"/>
                </a:solidFill>
              </a:defRPr>
            </a:lvl1pPr>
            <a:lvl2pPr marL="0" indent="228600">
              <a:buClrTx/>
              <a:buSzTx/>
              <a:buFontTx/>
              <a:buNone/>
              <a:defRPr sz="2400">
                <a:solidFill>
                  <a:srgbClr val="888888"/>
                </a:solidFill>
              </a:defRPr>
            </a:lvl2pPr>
            <a:lvl3pPr marL="0" indent="228600">
              <a:buClrTx/>
              <a:buSzTx/>
              <a:buFontTx/>
              <a:buNone/>
              <a:defRPr sz="2400">
                <a:solidFill>
                  <a:srgbClr val="888888"/>
                </a:solidFill>
              </a:defRPr>
            </a:lvl3pPr>
            <a:lvl4pPr marL="0" indent="228600">
              <a:buClrTx/>
              <a:buSzTx/>
              <a:buFontTx/>
              <a:buNone/>
              <a:defRPr sz="2400">
                <a:solidFill>
                  <a:srgbClr val="888888"/>
                </a:solidFill>
              </a:defRPr>
            </a:lvl4pPr>
            <a:lvl5pPr marL="0" indent="228600">
              <a:buClrTx/>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Google Shape;32;p5"/>
          <p:cNvSpPr txBox="1"/>
          <p:nvPr>
            <p:ph type="body" sz="half" idx="21"/>
          </p:nvPr>
        </p:nvSpPr>
        <p:spPr>
          <a:xfrm>
            <a:off x="6172200" y="1825625"/>
            <a:ext cx="5181600" cy="4351338"/>
          </a:xfrm>
          <a:prstGeom prst="rect">
            <a:avLst/>
          </a:prstGeom>
        </p:spPr>
        <p:txBody>
          <a:bodyPr/>
          <a:lstStyle/>
          <a:p>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48" name="Title Text"/>
          <p:cNvSpPr txBox="1"/>
          <p:nvPr>
            <p:ph type="title"/>
          </p:nvPr>
        </p:nvSpPr>
        <p:spPr>
          <a:xfrm>
            <a:off x="839787" y="365125"/>
            <a:ext cx="10515601" cy="1325563"/>
          </a:xfrm>
          <a:prstGeom prst="rect">
            <a:avLst/>
          </a:prstGeom>
        </p:spPr>
        <p:txBody>
          <a:bodyPr/>
          <a:lstStyle/>
          <a:p>
            <a:pPr/>
            <a:r>
              <a:t>Title Text</a:t>
            </a:r>
          </a:p>
        </p:txBody>
      </p:sp>
      <p:sp>
        <p:nvSpPr>
          <p:cNvPr id="49" name="Body Level One…"/>
          <p:cNvSpPr txBox="1"/>
          <p:nvPr>
            <p:ph type="body" sz="quarter" idx="1"/>
          </p:nvPr>
        </p:nvSpPr>
        <p:spPr>
          <a:xfrm>
            <a:off x="839787" y="1681163"/>
            <a:ext cx="5157790" cy="823915"/>
          </a:xfrm>
          <a:prstGeom prst="rect">
            <a:avLst/>
          </a:prstGeom>
        </p:spPr>
        <p:txBody>
          <a:bodyPr anchor="b"/>
          <a:lstStyle>
            <a:lvl1pPr marL="0" indent="228600">
              <a:buClrTx/>
              <a:buSzTx/>
              <a:buFontTx/>
              <a:buNone/>
              <a:defRPr b="1" sz="2400"/>
            </a:lvl1pPr>
            <a:lvl2pPr marL="0" indent="228600">
              <a:buClrTx/>
              <a:buSzTx/>
              <a:buFontTx/>
              <a:buNone/>
              <a:defRPr b="1" sz="2400"/>
            </a:lvl2pPr>
            <a:lvl3pPr marL="0" indent="228600">
              <a:buClrTx/>
              <a:buSzTx/>
              <a:buFontTx/>
              <a:buNone/>
              <a:defRPr b="1" sz="2400"/>
            </a:lvl3pPr>
            <a:lvl4pPr marL="0" indent="228600">
              <a:buClrTx/>
              <a:buSzTx/>
              <a:buFontTx/>
              <a:buNone/>
              <a:defRPr b="1" sz="2400"/>
            </a:lvl4pPr>
            <a:lvl5pPr marL="0" indent="228600">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0" name="Google Shape;39;p6"/>
          <p:cNvSpPr txBox="1"/>
          <p:nvPr>
            <p:ph type="body" sz="half" idx="21"/>
          </p:nvPr>
        </p:nvSpPr>
        <p:spPr>
          <a:xfrm>
            <a:off x="839787" y="2505075"/>
            <a:ext cx="5157788" cy="3684588"/>
          </a:xfrm>
          <a:prstGeom prst="rect">
            <a:avLst/>
          </a:prstGeom>
        </p:spPr>
        <p:txBody>
          <a:bodyPr/>
          <a:lstStyle/>
          <a:p>
            <a:pPr/>
          </a:p>
        </p:txBody>
      </p:sp>
      <p:sp>
        <p:nvSpPr>
          <p:cNvPr id="51" name="Google Shape;40;p6"/>
          <p:cNvSpPr txBox="1"/>
          <p:nvPr>
            <p:ph type="body" sz="quarter" idx="22"/>
          </p:nvPr>
        </p:nvSpPr>
        <p:spPr>
          <a:xfrm>
            <a:off x="6172200" y="1681163"/>
            <a:ext cx="5183188" cy="823914"/>
          </a:xfrm>
          <a:prstGeom prst="rect">
            <a:avLst/>
          </a:prstGeom>
        </p:spPr>
        <p:txBody>
          <a:bodyPr anchor="b"/>
          <a:lstStyle/>
          <a:p>
            <a:pPr/>
          </a:p>
        </p:txBody>
      </p:sp>
      <p:sp>
        <p:nvSpPr>
          <p:cNvPr id="52" name="Google Shape;41;p6"/>
          <p:cNvSpPr txBox="1"/>
          <p:nvPr>
            <p:ph type="body" sz="half" idx="23"/>
          </p:nvPr>
        </p:nvSpPr>
        <p:spPr>
          <a:xfrm>
            <a:off x="6172200" y="2505075"/>
            <a:ext cx="5183188" cy="3684588"/>
          </a:xfrm>
          <a:prstGeom prst="rect">
            <a:avLst/>
          </a:prstGeom>
        </p:spPr>
        <p:txBody>
          <a:bodyPr/>
          <a:lstStyle/>
          <a:p>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5"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6" name="Body Level One…"/>
          <p:cNvSpPr txBox="1"/>
          <p:nvPr>
            <p:ph type="body" sz="half" idx="1"/>
          </p:nvPr>
        </p:nvSpPr>
        <p:spPr>
          <a:xfrm>
            <a:off x="5183187" y="987425"/>
            <a:ext cx="6172203" cy="4873625"/>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77" name="Google Shape;57;p9"/>
          <p:cNvSpPr txBox="1"/>
          <p:nvPr>
            <p:ph type="body" sz="quarter" idx="21"/>
          </p:nvPr>
        </p:nvSpPr>
        <p:spPr>
          <a:xfrm>
            <a:off x="839787" y="2057400"/>
            <a:ext cx="3932238" cy="3811588"/>
          </a:xfrm>
          <a:prstGeom prst="rect">
            <a:avLst/>
          </a:prstGeom>
        </p:spPr>
        <p:txBody>
          <a:bodyPr/>
          <a:lstStyle/>
          <a:p>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5"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6" name="Google Shape;63;p10"/>
          <p:cNvSpPr/>
          <p:nvPr>
            <p:ph type="pic" sz="half" idx="21"/>
          </p:nvPr>
        </p:nvSpPr>
        <p:spPr>
          <a:xfrm>
            <a:off x="5183187" y="987425"/>
            <a:ext cx="6172203" cy="4873625"/>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839787" y="2057400"/>
            <a:ext cx="3932240" cy="3811588"/>
          </a:xfrm>
          <a:prstGeom prst="rect">
            <a:avLst/>
          </a:prstGeom>
        </p:spPr>
        <p:txBody>
          <a:bodyPr/>
          <a:lstStyle>
            <a:lvl1pPr marL="0" indent="228600">
              <a:buClrTx/>
              <a:buSzTx/>
              <a:buFontTx/>
              <a:buNone/>
              <a:defRPr sz="1600"/>
            </a:lvl1pPr>
            <a:lvl2pPr marL="0" indent="228600">
              <a:buClrTx/>
              <a:buSzTx/>
              <a:buFontTx/>
              <a:buNone/>
              <a:defRPr sz="1600"/>
            </a:lvl2pPr>
            <a:lvl3pPr marL="0" indent="228600">
              <a:buClrTx/>
              <a:buSzTx/>
              <a:buFontTx/>
              <a:buNone/>
              <a:defRPr sz="1600"/>
            </a:lvl3pPr>
            <a:lvl4pPr marL="0" indent="228600">
              <a:buClrTx/>
              <a:buSzTx/>
              <a:buFontTx/>
              <a:buNone/>
              <a:defRPr sz="1600"/>
            </a:lvl4pPr>
            <a:lvl5pPr marL="0" indent="2286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219" y="6414781"/>
            <a:ext cx="258582" cy="248263"/>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3429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1pPr>
      <a:lvl2pPr marL="971550" marR="0" indent="-40005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2pPr>
      <a:lvl3pPr marL="1508760" marR="0" indent="-48006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115" name="Google Shape;84;p13" descr="Google Shape;84;p13"/>
          <p:cNvPicPr>
            <a:picLocks noChangeAspect="1"/>
          </p:cNvPicPr>
          <p:nvPr/>
        </p:nvPicPr>
        <p:blipFill>
          <a:blip r:embed="rId2">
            <a:extLst/>
          </a:blip>
          <a:stretch>
            <a:fillRect/>
          </a:stretch>
        </p:blipFill>
        <p:spPr>
          <a:xfrm>
            <a:off x="1027330" y="0"/>
            <a:ext cx="2325469" cy="2325467"/>
          </a:xfrm>
          <a:prstGeom prst="rect">
            <a:avLst/>
          </a:prstGeom>
          <a:ln w="12700">
            <a:miter lim="400000"/>
          </a:ln>
        </p:spPr>
      </p:pic>
      <p:sp>
        <p:nvSpPr>
          <p:cNvPr id="116" name="Google Shape;85;p13"/>
          <p:cNvSpPr txBox="1"/>
          <p:nvPr/>
        </p:nvSpPr>
        <p:spPr>
          <a:xfrm>
            <a:off x="870856" y="2380343"/>
            <a:ext cx="8873702" cy="3036141"/>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6600">
                <a:solidFill>
                  <a:srgbClr val="FF6600"/>
                </a:solidFill>
                <a:latin typeface="Calibri"/>
                <a:ea typeface="Calibri"/>
                <a:cs typeface="Calibri"/>
                <a:sym typeface="Calibri"/>
              </a:defRPr>
            </a:pPr>
            <a:r>
              <a:t>Exploratory Data Analysis</a:t>
            </a:r>
          </a:p>
          <a:p>
            <a:pPr>
              <a:lnSpc>
                <a:spcPct val="130000"/>
              </a:lnSpc>
              <a:defRPr sz="4100">
                <a:solidFill>
                  <a:srgbClr val="FF6600"/>
                </a:solidFill>
                <a:latin typeface="+mn-lt"/>
                <a:ea typeface="+mn-ea"/>
                <a:cs typeface="+mn-cs"/>
                <a:sym typeface="Arial"/>
              </a:defRPr>
            </a:pPr>
            <a:r>
              <a:t>NLP: Resume Extractor</a:t>
            </a:r>
            <a:endParaRPr sz="4000">
              <a:latin typeface="Calibri"/>
              <a:ea typeface="Calibri"/>
              <a:cs typeface="Calibri"/>
              <a:sym typeface="Calibri"/>
            </a:endParaRPr>
          </a:p>
          <a:p>
            <a:pPr>
              <a:defRPr sz="4000">
                <a:latin typeface="Calibri"/>
                <a:ea typeface="Calibri"/>
                <a:cs typeface="Calibri"/>
                <a:sym typeface="Calibri"/>
              </a:defRPr>
            </a:pPr>
          </a:p>
          <a:p>
            <a:pPr>
              <a:defRPr b="1" sz="4000">
                <a:solidFill>
                  <a:srgbClr val="FFFFFF"/>
                </a:solidFill>
                <a:latin typeface="Calibri"/>
                <a:ea typeface="Calibri"/>
                <a:cs typeface="Calibri"/>
                <a:sym typeface="Calibri"/>
              </a:defRPr>
            </a:pPr>
            <a:r>
              <a:t>31</a:t>
            </a:r>
            <a:r>
              <a:t>/01/2024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169;p23"/>
          <p:cNvSpPr txBox="1"/>
          <p:nvPr>
            <p:ph type="ctrTitle"/>
          </p:nvPr>
        </p:nvSpPr>
        <p:spPr>
          <a:xfrm>
            <a:off x="0" y="0"/>
            <a:ext cx="12192000" cy="1352700"/>
          </a:xfrm>
          <a:prstGeom prst="rect">
            <a:avLst/>
          </a:prstGeom>
          <a:solidFill>
            <a:srgbClr val="3B3B3B"/>
          </a:solidFill>
        </p:spPr>
        <p:txBody>
          <a:bodyPr anchor="ctr"/>
          <a:lstStyle>
            <a:lvl1pPr>
              <a:defRPr b="1">
                <a:solidFill>
                  <a:srgbClr val="FF6600"/>
                </a:solidFill>
              </a:defRPr>
            </a:lvl1pPr>
          </a:lstStyle>
          <a:p>
            <a:pPr/>
            <a:r>
              <a:t>Exploratory Data Analysis</a:t>
            </a:r>
          </a:p>
        </p:txBody>
      </p:sp>
      <p:sp>
        <p:nvSpPr>
          <p:cNvPr id="161" name="Google Shape;170;p23"/>
          <p:cNvSpPr txBox="1"/>
          <p:nvPr>
            <p:ph type="subTitle" idx="1"/>
          </p:nvPr>
        </p:nvSpPr>
        <p:spPr>
          <a:xfrm>
            <a:off x="5733142" y="0"/>
            <a:ext cx="6459004" cy="6858000"/>
          </a:xfrm>
          <a:prstGeom prst="rect">
            <a:avLst/>
          </a:prstGeom>
        </p:spPr>
        <p:txBody>
          <a:bodyPr/>
          <a:lstStyle/>
          <a:p>
            <a:pPr marL="0" indent="0">
              <a:spcBef>
                <a:spcPts val="0"/>
              </a:spcBef>
              <a:defRPr>
                <a:solidFill>
                  <a:srgbClr val="FF6600"/>
                </a:solidFill>
              </a:defRPr>
            </a:pPr>
          </a:p>
          <a:p>
            <a:pPr marL="0" indent="0" algn="just">
              <a:defRPr>
                <a:solidFill>
                  <a:srgbClr val="FF6600"/>
                </a:solidFill>
              </a:defRPr>
            </a:pPr>
            <a:r>
              <a:t>   </a:t>
            </a:r>
          </a:p>
          <a:p>
            <a:pPr marL="0" indent="0" algn="just">
              <a:defRPr sz="2800">
                <a:solidFill>
                  <a:srgbClr val="FF6600"/>
                </a:solidFill>
              </a:defRPr>
            </a:pPr>
            <a:r>
              <a:t>         </a:t>
            </a:r>
          </a:p>
          <a:p>
            <a:pPr marL="0" indent="0" algn="just">
              <a:defRPr sz="2800">
                <a:solidFill>
                  <a:srgbClr val="FF6600"/>
                </a:solidFill>
              </a:defRPr>
            </a:pPr>
            <a:r>
              <a:t>        </a:t>
            </a:r>
          </a:p>
        </p:txBody>
      </p:sp>
      <p:pic>
        <p:nvPicPr>
          <p:cNvPr id="162" name="Google Shape;171;p23" descr="Google Shape;171;p23"/>
          <p:cNvPicPr>
            <a:picLocks noChangeAspect="1"/>
          </p:cNvPicPr>
          <p:nvPr/>
        </p:nvPicPr>
        <p:blipFill>
          <a:blip r:embed="rId2">
            <a:extLst/>
          </a:blip>
          <a:stretch>
            <a:fillRect/>
          </a:stretch>
        </p:blipFill>
        <p:spPr>
          <a:xfrm>
            <a:off x="0" y="6014970"/>
            <a:ext cx="1654627" cy="994235"/>
          </a:xfrm>
          <a:prstGeom prst="rect">
            <a:avLst/>
          </a:prstGeom>
          <a:ln w="12700">
            <a:miter lim="400000"/>
          </a:ln>
        </p:spPr>
      </p:pic>
      <p:sp>
        <p:nvSpPr>
          <p:cNvPr id="163" name="Google Shape;175;p23"/>
          <p:cNvSpPr txBox="1"/>
          <p:nvPr/>
        </p:nvSpPr>
        <p:spPr>
          <a:xfrm>
            <a:off x="542398" y="2773266"/>
            <a:ext cx="4081504" cy="1311461"/>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spAutoFit/>
          </a:bodyPr>
          <a:lstStyle>
            <a:lvl1pPr>
              <a:lnSpc>
                <a:spcPct val="115000"/>
              </a:lnSpc>
              <a:defRPr>
                <a:latin typeface="+mn-lt"/>
                <a:ea typeface="+mn-ea"/>
                <a:cs typeface="+mn-cs"/>
                <a:sym typeface="Arial"/>
              </a:defRPr>
            </a:lvl1pPr>
          </a:lstStyle>
          <a:p>
            <a:pPr/>
            <a:r>
              <a:t>The most commonly used is 'Singular noun,' followed by 'Adjective or numeral,' 'Numeral (cardinal),' 'Proper plural noun,' 'Singular proper noun,' and 'Preposition or conjunction, subordinating' in that order.</a:t>
            </a:r>
          </a:p>
        </p:txBody>
      </p:sp>
      <p:pic>
        <p:nvPicPr>
          <p:cNvPr id="164" name="l9cEiFNVmTVaqh5_mhuMEVDoA4soVIyf_9J9qQf6YIOdFgTRoZ8QdZ_7pcH0MIUbhZc2_xcR6eyobhHjx9jqSVa7lbCuaBbsUz8hKJJmck4XiVIAaemfL1RYyIDo5cF0a64OYVsmIplYwMTYhyMDVKg.png" descr="l9cEiFNVmTVaqh5_mhuMEVDoA4soVIyf_9J9qQf6YIOdFgTRoZ8QdZ_7pcH0MIUbhZc2_xcR6eyobhHjx9jqSVa7lbCuaBbsUz8hKJJmck4XiVIAaemfL1RYyIDo5cF0a64OYVsmIplYwMTYhyMDVKg.png"/>
          <p:cNvPicPr>
            <a:picLocks noChangeAspect="1"/>
          </p:cNvPicPr>
          <p:nvPr/>
        </p:nvPicPr>
        <p:blipFill>
          <a:blip r:embed="rId3">
            <a:extLst/>
          </a:blip>
          <a:stretch>
            <a:fillRect/>
          </a:stretch>
        </p:blipFill>
        <p:spPr>
          <a:xfrm>
            <a:off x="4848997" y="2158021"/>
            <a:ext cx="7139803" cy="387447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248;p31"/>
          <p:cNvSpPr txBox="1"/>
          <p:nvPr>
            <p:ph type="ctrTitle"/>
          </p:nvPr>
        </p:nvSpPr>
        <p:spPr>
          <a:xfrm>
            <a:off x="-3" y="0"/>
            <a:ext cx="5733004" cy="6858000"/>
          </a:xfrm>
          <a:prstGeom prst="rect">
            <a:avLst/>
          </a:prstGeom>
          <a:solidFill>
            <a:srgbClr val="3B3B3B"/>
          </a:solidFill>
        </p:spPr>
        <p:txBody>
          <a:bodyPr anchor="t"/>
          <a:lstStyle/>
          <a:p>
            <a:pPr algn="l">
              <a:defRPr sz="5500"/>
            </a:pPr>
            <a:r>
              <a:t>   </a:t>
            </a:r>
          </a:p>
          <a:p>
            <a:pPr algn="l">
              <a:defRPr sz="4800">
                <a:solidFill>
                  <a:srgbClr val="FF6600"/>
                </a:solidFill>
              </a:defRPr>
            </a:pPr>
          </a:p>
          <a:p>
            <a:pPr algn="l">
              <a:defRPr sz="4800">
                <a:solidFill>
                  <a:srgbClr val="FF6600"/>
                </a:solidFill>
              </a:defRPr>
            </a:pPr>
          </a:p>
          <a:p>
            <a:pPr algn="l">
              <a:defRPr sz="4800">
                <a:solidFill>
                  <a:srgbClr val="FF6600"/>
                </a:solidFill>
              </a:defRPr>
            </a:pPr>
          </a:p>
          <a:p>
            <a:pPr algn="l">
              <a:defRPr sz="4800">
                <a:solidFill>
                  <a:srgbClr val="FF6600"/>
                </a:solidFill>
              </a:defRPr>
            </a:pPr>
            <a:r>
              <a:t>   </a:t>
            </a:r>
          </a:p>
        </p:txBody>
      </p:sp>
      <p:sp>
        <p:nvSpPr>
          <p:cNvPr id="167" name="Google Shape;249;p31"/>
          <p:cNvSpPr txBox="1"/>
          <p:nvPr>
            <p:ph type="subTitle" idx="1"/>
          </p:nvPr>
        </p:nvSpPr>
        <p:spPr>
          <a:xfrm>
            <a:off x="5733142" y="0"/>
            <a:ext cx="6459004" cy="6858000"/>
          </a:xfrm>
          <a:prstGeom prst="rect">
            <a:avLst/>
          </a:prstGeom>
        </p:spPr>
        <p:txBody>
          <a:bodyPr anchor="ctr"/>
          <a:lstStyle/>
          <a:p>
            <a:pPr marL="0" indent="0" algn="l" defTabSz="457200">
              <a:lnSpc>
                <a:spcPct val="100000"/>
              </a:lnSpc>
              <a:spcBef>
                <a:spcPts val="0"/>
              </a:spcBef>
              <a:defRPr sz="1600">
                <a:latin typeface="+mn-lt"/>
                <a:ea typeface="+mn-ea"/>
                <a:cs typeface="+mn-cs"/>
                <a:sym typeface="Arial"/>
              </a:defRPr>
            </a:pPr>
            <a:r>
              <a:t>➢ I plotted the word count distribution and found that my resume, along with most others, contained at most 500 words.</a:t>
            </a:r>
            <a:endParaRPr sz="1200">
              <a:latin typeface="Times Roman"/>
              <a:ea typeface="Times Roman"/>
              <a:cs typeface="Times Roman"/>
              <a:sym typeface="Times Roman"/>
            </a:endParaRPr>
          </a:p>
          <a:p>
            <a:pPr marL="0" indent="0" algn="l" defTabSz="457200">
              <a:lnSpc>
                <a:spcPct val="100000"/>
              </a:lnSpc>
              <a:spcBef>
                <a:spcPts val="0"/>
              </a:spcBef>
              <a:defRPr sz="1200">
                <a:latin typeface="Times Roman"/>
                <a:ea typeface="Times Roman"/>
                <a:cs typeface="Times Roman"/>
                <a:sym typeface="Times Roman"/>
              </a:defRPr>
            </a:pPr>
          </a:p>
          <a:p>
            <a:pPr marL="0" indent="0" algn="l" defTabSz="457200">
              <a:lnSpc>
                <a:spcPct val="100000"/>
              </a:lnSpc>
              <a:spcBef>
                <a:spcPts val="0"/>
              </a:spcBef>
              <a:defRPr sz="1600">
                <a:latin typeface="+mn-lt"/>
                <a:ea typeface="+mn-ea"/>
                <a:cs typeface="+mn-cs"/>
                <a:sym typeface="Arial"/>
              </a:defRPr>
            </a:pPr>
            <a:r>
              <a:t>➢ Next, I wanted to analyze the frequency of each word occurring in the dataset. I created the distribution of Unigram words, Bigram words, and even Trigram words to examine the most frequent words individually, in pairs, and three words at a time, respectively.</a:t>
            </a:r>
            <a:endParaRPr sz="1200">
              <a:latin typeface="Times Roman"/>
              <a:ea typeface="Times Roman"/>
              <a:cs typeface="Times Roman"/>
              <a:sym typeface="Times Roman"/>
            </a:endParaRPr>
          </a:p>
          <a:p>
            <a:pPr marL="0" indent="0" algn="l" defTabSz="457200">
              <a:lnSpc>
                <a:spcPct val="100000"/>
              </a:lnSpc>
              <a:spcBef>
                <a:spcPts val="0"/>
              </a:spcBef>
              <a:defRPr sz="1200">
                <a:latin typeface="Times Roman"/>
                <a:ea typeface="Times Roman"/>
                <a:cs typeface="Times Roman"/>
                <a:sym typeface="Times Roman"/>
              </a:defRPr>
            </a:pPr>
          </a:p>
          <a:p>
            <a:pPr marL="0" indent="0" algn="l" defTabSz="457200">
              <a:lnSpc>
                <a:spcPct val="100000"/>
              </a:lnSpc>
              <a:spcBef>
                <a:spcPts val="0"/>
              </a:spcBef>
              <a:defRPr sz="1600">
                <a:latin typeface="+mn-lt"/>
                <a:ea typeface="+mn-ea"/>
                <a:cs typeface="+mn-cs"/>
                <a:sym typeface="Arial"/>
              </a:defRPr>
            </a:pPr>
            <a:r>
              <a:t>➢ I conducted the distribution of Part of Speech to discover that the majority of words in my resume were singular nouns.</a:t>
            </a:r>
          </a:p>
        </p:txBody>
      </p:sp>
      <p:pic>
        <p:nvPicPr>
          <p:cNvPr id="168" name="Google Shape;250;p31" descr="Google Shape;250;p31"/>
          <p:cNvPicPr>
            <a:picLocks noChangeAspect="1"/>
          </p:cNvPicPr>
          <p:nvPr/>
        </p:nvPicPr>
        <p:blipFill>
          <a:blip r:embed="rId2">
            <a:extLst/>
          </a:blip>
          <a:stretch>
            <a:fillRect/>
          </a:stretch>
        </p:blipFill>
        <p:spPr>
          <a:xfrm>
            <a:off x="0" y="5863771"/>
            <a:ext cx="1654627" cy="99423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248;p31"/>
          <p:cNvSpPr txBox="1"/>
          <p:nvPr>
            <p:ph type="ctrTitle"/>
          </p:nvPr>
        </p:nvSpPr>
        <p:spPr>
          <a:xfrm>
            <a:off x="-3" y="0"/>
            <a:ext cx="5733004" cy="6858000"/>
          </a:xfrm>
          <a:prstGeom prst="rect">
            <a:avLst/>
          </a:prstGeom>
          <a:solidFill>
            <a:srgbClr val="3B3B3B"/>
          </a:solidFill>
        </p:spPr>
        <p:txBody>
          <a:bodyPr anchor="t"/>
          <a:lstStyle/>
          <a:p>
            <a:pPr algn="l">
              <a:defRPr sz="5500"/>
            </a:pPr>
            <a:r>
              <a:t>   </a:t>
            </a:r>
          </a:p>
          <a:p>
            <a:pPr algn="l">
              <a:defRPr sz="4800">
                <a:solidFill>
                  <a:srgbClr val="FF6600"/>
                </a:solidFill>
              </a:defRPr>
            </a:pPr>
          </a:p>
          <a:p>
            <a:pPr algn="l">
              <a:defRPr sz="4800">
                <a:solidFill>
                  <a:srgbClr val="FF6600"/>
                </a:solidFill>
              </a:defRPr>
            </a:pPr>
          </a:p>
          <a:p>
            <a:pPr algn="l">
              <a:defRPr sz="4800">
                <a:solidFill>
                  <a:srgbClr val="FF6600"/>
                </a:solidFill>
              </a:defRPr>
            </a:pPr>
          </a:p>
          <a:p>
            <a:pPr algn="l">
              <a:defRPr sz="4800">
                <a:solidFill>
                  <a:srgbClr val="FF6600"/>
                </a:solidFill>
              </a:defRPr>
            </a:pPr>
            <a:r>
              <a:t>   </a:t>
            </a:r>
          </a:p>
        </p:txBody>
      </p:sp>
      <p:sp>
        <p:nvSpPr>
          <p:cNvPr id="171" name="Google Shape;249;p31"/>
          <p:cNvSpPr txBox="1"/>
          <p:nvPr>
            <p:ph type="subTitle" idx="1"/>
          </p:nvPr>
        </p:nvSpPr>
        <p:spPr>
          <a:xfrm>
            <a:off x="5733143" y="0"/>
            <a:ext cx="6459003" cy="6858000"/>
          </a:xfrm>
          <a:prstGeom prst="rect">
            <a:avLst/>
          </a:prstGeom>
        </p:spPr>
        <p:txBody>
          <a:bodyPr anchor="ctr"/>
          <a:lstStyle/>
          <a:p>
            <a:pPr marL="342900" indent="-342900" algn="l">
              <a:lnSpc>
                <a:spcPct val="100000"/>
              </a:lnSpc>
              <a:spcBef>
                <a:spcPts val="0"/>
              </a:spcBef>
              <a:buSzPct val="100000"/>
              <a:buChar char="▪"/>
              <a:defRPr sz="1800">
                <a:latin typeface="Arial Black"/>
                <a:ea typeface="Arial Black"/>
                <a:cs typeface="Arial Black"/>
                <a:sym typeface="Arial Black"/>
              </a:defRPr>
            </a:pPr>
            <a:r>
              <a:t>The model we selected is the SpaCy NER Model</a:t>
            </a:r>
          </a:p>
          <a:p>
            <a:pPr marL="342900" indent="-342900" algn="l">
              <a:lnSpc>
                <a:spcPct val="100000"/>
              </a:lnSpc>
              <a:spcBef>
                <a:spcPts val="0"/>
              </a:spcBef>
              <a:buSzPct val="100000"/>
              <a:buChar char="▪"/>
              <a:defRPr sz="1800">
                <a:latin typeface="Arial Black"/>
                <a:ea typeface="Arial Black"/>
                <a:cs typeface="Arial Black"/>
                <a:sym typeface="Arial Black"/>
              </a:defRPr>
            </a:pPr>
          </a:p>
          <a:p>
            <a:pPr marL="342900" indent="-342900" algn="l">
              <a:lnSpc>
                <a:spcPct val="100000"/>
              </a:lnSpc>
              <a:spcBef>
                <a:spcPts val="0"/>
              </a:spcBef>
              <a:buSzPct val="100000"/>
              <a:buChar char="▪"/>
              <a:defRPr sz="1800">
                <a:latin typeface="Arial Black"/>
                <a:ea typeface="Arial Black"/>
                <a:cs typeface="Arial Black"/>
                <a:sym typeface="Arial Black"/>
              </a:defRPr>
            </a:pPr>
            <a:r>
              <a:t>Through our analysis and search, we concluded that Linear models are not an option.</a:t>
            </a:r>
          </a:p>
          <a:p>
            <a:pPr marL="0" indent="0" algn="l">
              <a:lnSpc>
                <a:spcPct val="100000"/>
              </a:lnSpc>
              <a:spcBef>
                <a:spcPts val="0"/>
              </a:spcBef>
              <a:defRPr sz="1800">
                <a:latin typeface="Arial Black"/>
                <a:ea typeface="Arial Black"/>
                <a:cs typeface="Arial Black"/>
                <a:sym typeface="Arial Black"/>
              </a:defRPr>
            </a:pPr>
          </a:p>
          <a:p>
            <a:pPr marL="342900" indent="-342900" algn="l">
              <a:lnSpc>
                <a:spcPct val="100000"/>
              </a:lnSpc>
              <a:spcBef>
                <a:spcPts val="0"/>
              </a:spcBef>
              <a:buSzPct val="100000"/>
              <a:buChar char="▪"/>
              <a:defRPr sz="1800">
                <a:latin typeface="Arial Black"/>
                <a:ea typeface="Arial Black"/>
                <a:cs typeface="Arial Black"/>
                <a:sym typeface="Arial Black"/>
              </a:defRPr>
            </a:pPr>
            <a:r>
              <a:t>Due to time constrains, we were not able to delve deep into Deep Learning approaches that could have made of a great alternative for our case.</a:t>
            </a:r>
          </a:p>
          <a:p>
            <a:pPr marL="0" indent="0" algn="l">
              <a:lnSpc>
                <a:spcPct val="100000"/>
              </a:lnSpc>
              <a:spcBef>
                <a:spcPts val="0"/>
              </a:spcBef>
              <a:defRPr sz="1800">
                <a:latin typeface="Arial Black"/>
                <a:ea typeface="Arial Black"/>
                <a:cs typeface="Arial Black"/>
                <a:sym typeface="Arial Black"/>
              </a:defRPr>
            </a:pPr>
          </a:p>
          <a:p>
            <a:pPr marL="342900" indent="-342900" algn="l">
              <a:lnSpc>
                <a:spcPct val="100000"/>
              </a:lnSpc>
              <a:spcBef>
                <a:spcPts val="0"/>
              </a:spcBef>
              <a:buSzPct val="100000"/>
              <a:buChar char="▪"/>
              <a:defRPr sz="1800">
                <a:latin typeface="Arial Black"/>
                <a:ea typeface="Arial Black"/>
                <a:cs typeface="Arial Black"/>
                <a:sym typeface="Arial Black"/>
              </a:defRPr>
            </a:pPr>
            <a:r>
              <a:t>Additionally, other ensemble models such as Bagging and Bootstrapping were not serving our purpose.</a:t>
            </a:r>
          </a:p>
        </p:txBody>
      </p:sp>
      <p:pic>
        <p:nvPicPr>
          <p:cNvPr id="172" name="Google Shape;250;p31" descr="Google Shape;250;p31"/>
          <p:cNvPicPr>
            <a:picLocks noChangeAspect="1"/>
          </p:cNvPicPr>
          <p:nvPr/>
        </p:nvPicPr>
        <p:blipFill>
          <a:blip r:embed="rId2">
            <a:extLst/>
          </a:blip>
          <a:stretch>
            <a:fillRect/>
          </a:stretch>
        </p:blipFill>
        <p:spPr>
          <a:xfrm>
            <a:off x="0" y="5863771"/>
            <a:ext cx="1654627" cy="994235"/>
          </a:xfrm>
          <a:prstGeom prst="rect">
            <a:avLst/>
          </a:prstGeom>
          <a:ln w="12700">
            <a:miter lim="400000"/>
          </a:ln>
        </p:spPr>
      </p:pic>
      <p:sp>
        <p:nvSpPr>
          <p:cNvPr id="173" name="Model Recommendation and Selection:"/>
          <p:cNvSpPr txBox="1"/>
          <p:nvPr/>
        </p:nvSpPr>
        <p:spPr>
          <a:xfrm>
            <a:off x="581984" y="232428"/>
            <a:ext cx="4569030" cy="18135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sz="3600">
                <a:solidFill>
                  <a:schemeClr val="accent2"/>
                </a:solidFill>
                <a:latin typeface="Arial Black"/>
                <a:ea typeface="Arial Black"/>
                <a:cs typeface="Arial Black"/>
                <a:sym typeface="Arial Black"/>
              </a:defRPr>
            </a:lvl1pPr>
          </a:lstStyle>
          <a:p>
            <a:pPr/>
            <a:r>
              <a:t>Model Recommendation and Selection: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248;p31"/>
          <p:cNvSpPr txBox="1"/>
          <p:nvPr>
            <p:ph type="ctrTitle"/>
          </p:nvPr>
        </p:nvSpPr>
        <p:spPr>
          <a:xfrm>
            <a:off x="-3" y="0"/>
            <a:ext cx="5733004" cy="6858000"/>
          </a:xfrm>
          <a:prstGeom prst="rect">
            <a:avLst/>
          </a:prstGeom>
          <a:solidFill>
            <a:srgbClr val="3B3B3B"/>
          </a:solidFill>
        </p:spPr>
        <p:txBody>
          <a:bodyPr anchor="t"/>
          <a:lstStyle/>
          <a:p>
            <a:pPr algn="l">
              <a:defRPr sz="5500"/>
            </a:pPr>
            <a:r>
              <a:t>   </a:t>
            </a:r>
          </a:p>
          <a:p>
            <a:pPr algn="l">
              <a:defRPr sz="4800">
                <a:solidFill>
                  <a:srgbClr val="FF6600"/>
                </a:solidFill>
              </a:defRPr>
            </a:pPr>
          </a:p>
          <a:p>
            <a:pPr algn="l">
              <a:defRPr sz="4800">
                <a:solidFill>
                  <a:srgbClr val="FF6600"/>
                </a:solidFill>
              </a:defRPr>
            </a:pPr>
          </a:p>
          <a:p>
            <a:pPr algn="l">
              <a:defRPr sz="4800">
                <a:solidFill>
                  <a:srgbClr val="FF6600"/>
                </a:solidFill>
              </a:defRPr>
            </a:pPr>
          </a:p>
          <a:p>
            <a:pPr algn="l">
              <a:defRPr sz="4800">
                <a:solidFill>
                  <a:srgbClr val="FF6600"/>
                </a:solidFill>
              </a:defRPr>
            </a:pPr>
            <a:r>
              <a:t>   </a:t>
            </a:r>
          </a:p>
        </p:txBody>
      </p:sp>
      <p:sp>
        <p:nvSpPr>
          <p:cNvPr id="176" name="Google Shape;249;p31"/>
          <p:cNvSpPr txBox="1"/>
          <p:nvPr>
            <p:ph type="subTitle" idx="1"/>
          </p:nvPr>
        </p:nvSpPr>
        <p:spPr>
          <a:xfrm>
            <a:off x="5733143" y="0"/>
            <a:ext cx="6459003" cy="6858000"/>
          </a:xfrm>
          <a:prstGeom prst="rect">
            <a:avLst/>
          </a:prstGeom>
        </p:spPr>
        <p:txBody>
          <a:bodyPr anchor="ctr"/>
          <a:lstStyle/>
          <a:p>
            <a:pPr marL="280035" indent="-280035" algn="l" defTabSz="896111">
              <a:lnSpc>
                <a:spcPct val="100000"/>
              </a:lnSpc>
              <a:spcBef>
                <a:spcPts val="0"/>
              </a:spcBef>
              <a:buSzPct val="100000"/>
              <a:buChar char="▪"/>
              <a:defRPr sz="1764">
                <a:latin typeface="Arial Black"/>
                <a:ea typeface="Arial Black"/>
                <a:cs typeface="Arial Black"/>
                <a:sym typeface="Arial Black"/>
              </a:defRPr>
            </a:pPr>
            <a:r>
              <a:t>We used Python’s SpaCy module for training the NER model. </a:t>
            </a:r>
          </a:p>
          <a:p>
            <a:pPr marL="280035" indent="-280035" algn="l" defTabSz="896111">
              <a:lnSpc>
                <a:spcPct val="100000"/>
              </a:lnSpc>
              <a:spcBef>
                <a:spcPts val="0"/>
              </a:spcBef>
              <a:buSzPct val="100000"/>
              <a:buChar char="▪"/>
              <a:defRPr sz="1764">
                <a:latin typeface="Arial Black"/>
                <a:ea typeface="Arial Black"/>
                <a:cs typeface="Arial Black"/>
                <a:sym typeface="Arial Black"/>
              </a:defRPr>
            </a:pPr>
            <a:r>
              <a:t>SpaCy’s models are statistical and every “decision” they make is a prediction. This prediction is based on the examples the model has seen during training.</a:t>
            </a:r>
          </a:p>
          <a:p>
            <a:pPr marL="280035" indent="-280035" algn="l" defTabSz="896111">
              <a:lnSpc>
                <a:spcPct val="100000"/>
              </a:lnSpc>
              <a:spcBef>
                <a:spcPts val="0"/>
              </a:spcBef>
              <a:buSzPct val="100000"/>
              <a:buChar char="▪"/>
              <a:defRPr sz="1764">
                <a:latin typeface="Arial Black"/>
                <a:ea typeface="Arial Black"/>
                <a:cs typeface="Arial Black"/>
                <a:sym typeface="Arial Black"/>
              </a:defRPr>
            </a:pPr>
            <a:r>
              <a:t>The model is then shown the unlabelled text and will make a prediction.</a:t>
            </a:r>
          </a:p>
          <a:p>
            <a:pPr marL="280035" indent="-280035" algn="l" defTabSz="896111">
              <a:lnSpc>
                <a:spcPct val="100000"/>
              </a:lnSpc>
              <a:spcBef>
                <a:spcPts val="0"/>
              </a:spcBef>
              <a:buSzPct val="100000"/>
              <a:buChar char="▪"/>
              <a:defRPr sz="1764">
                <a:latin typeface="Arial Black"/>
                <a:ea typeface="Arial Black"/>
                <a:cs typeface="Arial Black"/>
                <a:sym typeface="Arial Black"/>
              </a:defRPr>
            </a:pPr>
            <a:r>
              <a:t>Because we know the correct answer, we can give the model feedback on its prediction in the form of an error gradient of the loss function that calculates the difference between the training example and the expected output. The greater the difference, the more significant the gradient and the updates to our model.</a:t>
            </a:r>
          </a:p>
          <a:p>
            <a:pPr marL="280035" indent="-280035" algn="l" defTabSz="896111">
              <a:lnSpc>
                <a:spcPct val="100000"/>
              </a:lnSpc>
              <a:spcBef>
                <a:spcPts val="0"/>
              </a:spcBef>
              <a:buSzPct val="100000"/>
              <a:buChar char="▪"/>
              <a:defRPr sz="1764">
                <a:latin typeface="Arial Black"/>
                <a:ea typeface="Arial Black"/>
                <a:cs typeface="Arial Black"/>
                <a:sym typeface="Arial Black"/>
              </a:defRPr>
            </a:pPr>
            <a:r>
              <a:t>At each iteration, the training data is shuffled to ensure the model doesn’t make any generalisations based on the order of examples.</a:t>
            </a:r>
          </a:p>
          <a:p>
            <a:pPr marL="280035" indent="-280035" algn="l" defTabSz="896111">
              <a:lnSpc>
                <a:spcPct val="100000"/>
              </a:lnSpc>
              <a:spcBef>
                <a:spcPts val="0"/>
              </a:spcBef>
              <a:buSzPct val="100000"/>
              <a:buChar char="▪"/>
              <a:defRPr sz="1764">
                <a:latin typeface="Arial Black"/>
                <a:ea typeface="Arial Black"/>
                <a:cs typeface="Arial Black"/>
                <a:sym typeface="Arial Black"/>
              </a:defRPr>
            </a:pPr>
            <a:r>
              <a:t>The model is tested on and the predicted summarized resumes are stored as separate .txt files for each resume.</a:t>
            </a:r>
          </a:p>
        </p:txBody>
      </p:sp>
      <p:pic>
        <p:nvPicPr>
          <p:cNvPr id="177" name="Google Shape;250;p31" descr="Google Shape;250;p31"/>
          <p:cNvPicPr>
            <a:picLocks noChangeAspect="1"/>
          </p:cNvPicPr>
          <p:nvPr/>
        </p:nvPicPr>
        <p:blipFill>
          <a:blip r:embed="rId2">
            <a:extLst/>
          </a:blip>
          <a:stretch>
            <a:fillRect/>
          </a:stretch>
        </p:blipFill>
        <p:spPr>
          <a:xfrm>
            <a:off x="0" y="5863771"/>
            <a:ext cx="1654627" cy="994235"/>
          </a:xfrm>
          <a:prstGeom prst="rect">
            <a:avLst/>
          </a:prstGeom>
          <a:ln w="12700">
            <a:miter lim="400000"/>
          </a:ln>
        </p:spPr>
      </p:pic>
      <p:sp>
        <p:nvSpPr>
          <p:cNvPr id="178" name="Summarization of Resumes with NER Training Model with SpaCy:"/>
          <p:cNvSpPr txBox="1"/>
          <p:nvPr/>
        </p:nvSpPr>
        <p:spPr>
          <a:xfrm>
            <a:off x="581984" y="232428"/>
            <a:ext cx="4569030" cy="35623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defRPr sz="3600">
                <a:solidFill>
                  <a:schemeClr val="accent2"/>
                </a:solidFill>
                <a:latin typeface="Arial Black"/>
                <a:ea typeface="Arial Black"/>
                <a:cs typeface="Arial Black"/>
                <a:sym typeface="Arial Black"/>
              </a:defRPr>
            </a:pPr>
            <a:r>
              <a:t>Summarization of Resumes with NER Training Model with SpaCy:</a:t>
            </a:r>
            <a:b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Google Shape;255;p32"/>
          <p:cNvSpPr txBox="1"/>
          <p:nvPr>
            <p:ph type="ctrTitle"/>
          </p:nvPr>
        </p:nvSpPr>
        <p:spPr>
          <a:xfrm>
            <a:off x="-1" y="-1"/>
            <a:ext cx="5733142" cy="6858004"/>
          </a:xfrm>
          <a:prstGeom prst="rect">
            <a:avLst/>
          </a:prstGeom>
          <a:solidFill>
            <a:srgbClr val="3B3B3B"/>
          </a:solidFill>
        </p:spPr>
        <p:txBody>
          <a:bodyPr anchor="t"/>
          <a:lstStyle/>
          <a:p>
            <a:pPr/>
          </a:p>
        </p:txBody>
      </p:sp>
      <p:pic>
        <p:nvPicPr>
          <p:cNvPr id="181" name="Google Shape;256;p32" descr="Google Shape;256;p32"/>
          <p:cNvPicPr>
            <a:picLocks noChangeAspect="1"/>
          </p:cNvPicPr>
          <p:nvPr/>
        </p:nvPicPr>
        <p:blipFill>
          <a:blip r:embed="rId2">
            <a:extLst/>
          </a:blip>
          <a:stretch>
            <a:fillRect/>
          </a:stretch>
        </p:blipFill>
        <p:spPr>
          <a:xfrm>
            <a:off x="0" y="5863771"/>
            <a:ext cx="1654627" cy="994235"/>
          </a:xfrm>
          <a:prstGeom prst="rect">
            <a:avLst/>
          </a:prstGeom>
          <a:ln w="12700">
            <a:miter lim="400000"/>
          </a:ln>
        </p:spPr>
      </p:pic>
      <p:sp>
        <p:nvSpPr>
          <p:cNvPr id="182" name="Google Shape;257;p32"/>
          <p:cNvSpPr txBox="1"/>
          <p:nvPr>
            <p:ph type="subTitle" sz="quarter" idx="1"/>
          </p:nvPr>
        </p:nvSpPr>
        <p:spPr>
          <a:xfrm>
            <a:off x="5152567" y="2481943"/>
            <a:ext cx="5558978" cy="1655762"/>
          </a:xfrm>
          <a:prstGeom prst="rect">
            <a:avLst/>
          </a:prstGeom>
        </p:spPr>
        <p:txBody>
          <a:bodyPr/>
          <a:lstStyle>
            <a:lvl1pPr marL="0" indent="0">
              <a:spcBef>
                <a:spcPts val="0"/>
              </a:spcBef>
              <a:defRPr sz="6600">
                <a:solidFill>
                  <a:srgbClr val="FF6600"/>
                </a:solidFil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90;p14"/>
          <p:cNvSpPr txBox="1"/>
          <p:nvPr>
            <p:ph type="ctrTitle"/>
          </p:nvPr>
        </p:nvSpPr>
        <p:spPr>
          <a:xfrm>
            <a:off x="-1" y="-1"/>
            <a:ext cx="5733142" cy="6858004"/>
          </a:xfrm>
          <a:prstGeom prst="rect">
            <a:avLst/>
          </a:prstGeom>
          <a:solidFill>
            <a:srgbClr val="3B3B3B"/>
          </a:solidFill>
        </p:spPr>
        <p:txBody>
          <a:bodyPr anchor="t"/>
          <a:lstStyle/>
          <a:p>
            <a:pPr/>
            <a:br/>
            <a:br/>
            <a:br/>
            <a:r>
              <a:rPr b="1">
                <a:solidFill>
                  <a:srgbClr val="FF6600"/>
                </a:solidFill>
              </a:rPr>
              <a:t>Agenda</a:t>
            </a:r>
          </a:p>
        </p:txBody>
      </p:sp>
      <p:sp>
        <p:nvSpPr>
          <p:cNvPr id="119" name="Google Shape;91;p14"/>
          <p:cNvSpPr txBox="1"/>
          <p:nvPr>
            <p:ph type="subTitle" idx="1"/>
          </p:nvPr>
        </p:nvSpPr>
        <p:spPr>
          <a:xfrm>
            <a:off x="5733141" y="0"/>
            <a:ext cx="6458860" cy="6858004"/>
          </a:xfrm>
          <a:prstGeom prst="rect">
            <a:avLst/>
          </a:prstGeom>
        </p:spPr>
        <p:txBody>
          <a:bodyPr/>
          <a:lstStyle/>
          <a:p>
            <a:pPr marL="0" indent="0">
              <a:spcBef>
                <a:spcPts val="0"/>
              </a:spcBef>
              <a:defRPr>
                <a:solidFill>
                  <a:srgbClr val="FF6600"/>
                </a:solidFill>
              </a:defRPr>
            </a:pPr>
          </a:p>
          <a:p>
            <a:pPr marL="0" indent="0" algn="just">
              <a:defRPr>
                <a:solidFill>
                  <a:srgbClr val="FF6600"/>
                </a:solidFill>
              </a:defRPr>
            </a:pPr>
            <a:r>
              <a:t>   </a:t>
            </a:r>
          </a:p>
          <a:p>
            <a:pPr marL="0" indent="0" algn="just">
              <a:defRPr sz="2800">
                <a:solidFill>
                  <a:srgbClr val="FF6600"/>
                </a:solidFill>
              </a:defRPr>
            </a:pPr>
            <a:r>
              <a:t>         </a:t>
            </a:r>
          </a:p>
          <a:p>
            <a:pPr marL="0" indent="0" algn="just">
              <a:defRPr sz="2800">
                <a:solidFill>
                  <a:srgbClr val="FF6600"/>
                </a:solidFill>
              </a:defRPr>
            </a:pPr>
            <a:r>
              <a:t>         Executive Summary</a:t>
            </a:r>
          </a:p>
          <a:p>
            <a:pPr marL="0" indent="0" algn="just">
              <a:defRPr sz="2800">
                <a:solidFill>
                  <a:srgbClr val="FF6600"/>
                </a:solidFill>
              </a:defRPr>
            </a:pPr>
            <a:r>
              <a:t>         Problem Statement</a:t>
            </a:r>
          </a:p>
          <a:p>
            <a:pPr marL="0" indent="0" algn="just">
              <a:defRPr sz="2800">
                <a:solidFill>
                  <a:srgbClr val="FF6600"/>
                </a:solidFill>
              </a:defRPr>
            </a:pPr>
            <a:r>
              <a:t>         EDA</a:t>
            </a:r>
          </a:p>
          <a:p>
            <a:pPr marL="0" indent="0" algn="just">
              <a:defRPr sz="2800">
                <a:solidFill>
                  <a:srgbClr val="FF6600"/>
                </a:solidFill>
              </a:defRPr>
            </a:pPr>
            <a:r>
              <a:t>         Hypothesis Tests</a:t>
            </a:r>
          </a:p>
          <a:p>
            <a:pPr marL="0" indent="0" algn="just">
              <a:defRPr sz="2800">
                <a:solidFill>
                  <a:srgbClr val="FF6600"/>
                </a:solidFill>
              </a:defRPr>
            </a:pPr>
            <a:r>
              <a:t>       </a:t>
            </a:r>
          </a:p>
        </p:txBody>
      </p:sp>
      <p:pic>
        <p:nvPicPr>
          <p:cNvPr id="120" name="Google Shape;92;p14" descr="Google Shape;92;p14"/>
          <p:cNvPicPr>
            <a:picLocks noChangeAspect="1"/>
          </p:cNvPicPr>
          <p:nvPr/>
        </p:nvPicPr>
        <p:blipFill>
          <a:blip r:embed="rId2">
            <a:extLst/>
          </a:blip>
          <a:stretch>
            <a:fillRect/>
          </a:stretch>
        </p:blipFill>
        <p:spPr>
          <a:xfrm>
            <a:off x="0" y="5863771"/>
            <a:ext cx="1654627" cy="994235"/>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Google Shape;97;p15"/>
          <p:cNvSpPr txBox="1"/>
          <p:nvPr>
            <p:ph type="ctrTitle"/>
          </p:nvPr>
        </p:nvSpPr>
        <p:spPr>
          <a:xfrm>
            <a:off x="-3" y="0"/>
            <a:ext cx="5733004" cy="6858000"/>
          </a:xfrm>
          <a:prstGeom prst="rect">
            <a:avLst/>
          </a:prstGeom>
          <a:solidFill>
            <a:srgbClr val="3B3B3B"/>
          </a:solidFill>
        </p:spPr>
        <p:txBody>
          <a:bodyPr anchor="t"/>
          <a:lstStyle/>
          <a:p>
            <a:pPr/>
          </a:p>
          <a:p>
            <a:pPr/>
          </a:p>
          <a:p>
            <a:pPr/>
          </a:p>
          <a:p>
            <a:pPr>
              <a:defRPr b="1">
                <a:solidFill>
                  <a:srgbClr val="FF6600"/>
                </a:solidFill>
              </a:defRPr>
            </a:pPr>
            <a:r>
              <a:t>Executive</a:t>
            </a:r>
          </a:p>
          <a:p>
            <a:pPr>
              <a:defRPr b="1">
                <a:solidFill>
                  <a:srgbClr val="FF6600"/>
                </a:solidFill>
              </a:defRPr>
            </a:pPr>
            <a:r>
              <a:t>Summary</a:t>
            </a:r>
          </a:p>
          <a:p>
            <a:pPr algn="just">
              <a:spcBef>
                <a:spcPts val="1000"/>
              </a:spcBef>
              <a:defRPr sz="2800">
                <a:solidFill>
                  <a:srgbClr val="FF6600"/>
                </a:solidFill>
              </a:defRPr>
            </a:pPr>
            <a:r>
              <a:t>       </a:t>
            </a:r>
          </a:p>
        </p:txBody>
      </p:sp>
      <p:sp>
        <p:nvSpPr>
          <p:cNvPr id="123" name="Google Shape;98;p15"/>
          <p:cNvSpPr txBox="1"/>
          <p:nvPr>
            <p:ph type="subTitle" idx="1"/>
          </p:nvPr>
        </p:nvSpPr>
        <p:spPr>
          <a:xfrm>
            <a:off x="5733142" y="0"/>
            <a:ext cx="6459004" cy="6858000"/>
          </a:xfrm>
          <a:prstGeom prst="rect">
            <a:avLst/>
          </a:prstGeom>
        </p:spPr>
        <p:txBody>
          <a:bodyPr anchor="ctr"/>
          <a:lstStyle>
            <a:lvl1pPr marL="0" indent="0" algn="l">
              <a:lnSpc>
                <a:spcPct val="81000"/>
              </a:lnSpc>
              <a:spcBef>
                <a:spcPts val="0"/>
              </a:spcBef>
              <a:defRPr sz="2200"/>
            </a:lvl1pPr>
          </a:lstStyle>
          <a:p>
            <a:pPr/>
            <a:r>
              <a:t>HR often finds the manual evaluation of resumes in bulk, filled with excessive information, to be a tedious and hectic process. Automating this task by employing various file formats (CV), along with Natural Language Processing techniques such as word parsing, chunking, regex parsing, and/or Named Entity Recognition, can efficiently extract details like name, email address, physical address, educational qualifications, and work experience within seconds from numerous documents.</a:t>
            </a:r>
          </a:p>
        </p:txBody>
      </p:sp>
      <p:pic>
        <p:nvPicPr>
          <p:cNvPr id="124" name="Google Shape;99;p15" descr="Google Shape;99;p15"/>
          <p:cNvPicPr>
            <a:picLocks noChangeAspect="1"/>
          </p:cNvPicPr>
          <p:nvPr/>
        </p:nvPicPr>
        <p:blipFill>
          <a:blip r:embed="rId2">
            <a:extLst/>
          </a:blip>
          <a:stretch>
            <a:fillRect/>
          </a:stretch>
        </p:blipFill>
        <p:spPr>
          <a:xfrm>
            <a:off x="0" y="5863771"/>
            <a:ext cx="1654627" cy="99423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104;p16"/>
          <p:cNvSpPr txBox="1"/>
          <p:nvPr>
            <p:ph type="ctrTitle"/>
          </p:nvPr>
        </p:nvSpPr>
        <p:spPr>
          <a:xfrm>
            <a:off x="-3" y="0"/>
            <a:ext cx="5733004" cy="6858000"/>
          </a:xfrm>
          <a:prstGeom prst="rect">
            <a:avLst/>
          </a:prstGeom>
          <a:solidFill>
            <a:srgbClr val="3B3B3B"/>
          </a:solidFill>
        </p:spPr>
        <p:txBody>
          <a:bodyPr anchor="t"/>
          <a:lstStyle/>
          <a:p>
            <a:pPr/>
            <a:br/>
            <a:br/>
            <a:br/>
            <a:r>
              <a:rPr b="1">
                <a:solidFill>
                  <a:srgbClr val="FF6600"/>
                </a:solidFill>
              </a:rPr>
              <a:t>Problem Statement</a:t>
            </a:r>
          </a:p>
        </p:txBody>
      </p:sp>
      <p:sp>
        <p:nvSpPr>
          <p:cNvPr id="127" name="Google Shape;105;p16"/>
          <p:cNvSpPr txBox="1"/>
          <p:nvPr>
            <p:ph type="subTitle" idx="1"/>
          </p:nvPr>
        </p:nvSpPr>
        <p:spPr>
          <a:xfrm>
            <a:off x="5733142" y="0"/>
            <a:ext cx="6459004" cy="6858000"/>
          </a:xfrm>
          <a:prstGeom prst="rect">
            <a:avLst/>
          </a:prstGeom>
        </p:spPr>
        <p:txBody>
          <a:bodyPr anchor="ctr"/>
          <a:lstStyle>
            <a:lvl1pPr marL="0" indent="0" algn="l" defTabSz="457200">
              <a:lnSpc>
                <a:spcPct val="100000"/>
              </a:lnSpc>
              <a:spcBef>
                <a:spcPts val="0"/>
              </a:spcBef>
              <a:defRPr sz="1600">
                <a:latin typeface="+mn-lt"/>
                <a:ea typeface="+mn-ea"/>
                <a:cs typeface="+mn-cs"/>
                <a:sym typeface="Arial"/>
              </a:defRPr>
            </a:lvl1pPr>
          </a:lstStyle>
          <a:p>
            <a:pPr/>
            <a:r>
              <a:t>The challenge arises when HR or hiring managers review resumes, as they often encounter an overwhelming amount of irrelevant information that requires careful examination. This tedious process makes it challenging and time-intensive for them to pinpoint the most qualified candidates. To tackle this issue, a proposed solution involves leveraging Named Entity Recognition (NER) within Natural Language Processing (NLP). This advanced technology can autonomously recognize and categorise key details in resumes, such as the candidate's name, educational history, work experience, and skills. Implementing NER streamlines the candidate shortlisting process, significantly enhancing efficiency for HR professionals and reducing their time and effort investment.</a:t>
            </a:r>
          </a:p>
        </p:txBody>
      </p:sp>
      <p:pic>
        <p:nvPicPr>
          <p:cNvPr id="128" name="Google Shape;106;p16" descr="Google Shape;106;p16"/>
          <p:cNvPicPr>
            <a:picLocks noChangeAspect="1"/>
          </p:cNvPicPr>
          <p:nvPr/>
        </p:nvPicPr>
        <p:blipFill>
          <a:blip r:embed="rId2">
            <a:extLst/>
          </a:blip>
          <a:stretch>
            <a:fillRect/>
          </a:stretch>
        </p:blipFill>
        <p:spPr>
          <a:xfrm>
            <a:off x="0" y="5863771"/>
            <a:ext cx="1654627" cy="99423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Google Shape;118;p18"/>
          <p:cNvSpPr txBox="1"/>
          <p:nvPr>
            <p:ph type="ctrTitle"/>
          </p:nvPr>
        </p:nvSpPr>
        <p:spPr>
          <a:xfrm>
            <a:off x="0" y="0"/>
            <a:ext cx="12192000" cy="1352700"/>
          </a:xfrm>
          <a:prstGeom prst="rect">
            <a:avLst/>
          </a:prstGeom>
          <a:solidFill>
            <a:srgbClr val="3B3B3B"/>
          </a:solidFill>
        </p:spPr>
        <p:txBody>
          <a:bodyPr anchor="ctr"/>
          <a:lstStyle>
            <a:lvl1pPr>
              <a:defRPr b="1">
                <a:solidFill>
                  <a:srgbClr val="FF6600"/>
                </a:solidFill>
              </a:defRPr>
            </a:lvl1pPr>
          </a:lstStyle>
          <a:p>
            <a:pPr/>
            <a:r>
              <a:t>Exploratory Data Analysis</a:t>
            </a:r>
          </a:p>
        </p:txBody>
      </p:sp>
      <p:sp>
        <p:nvSpPr>
          <p:cNvPr id="131" name="Google Shape;119;p18"/>
          <p:cNvSpPr txBox="1"/>
          <p:nvPr>
            <p:ph type="subTitle" idx="1"/>
          </p:nvPr>
        </p:nvSpPr>
        <p:spPr>
          <a:xfrm>
            <a:off x="5733142" y="0"/>
            <a:ext cx="6459004" cy="6858000"/>
          </a:xfrm>
          <a:prstGeom prst="rect">
            <a:avLst/>
          </a:prstGeom>
        </p:spPr>
        <p:txBody>
          <a:bodyPr/>
          <a:lstStyle/>
          <a:p>
            <a:pPr marL="0" indent="0">
              <a:spcBef>
                <a:spcPts val="0"/>
              </a:spcBef>
              <a:defRPr>
                <a:solidFill>
                  <a:srgbClr val="FF6600"/>
                </a:solidFill>
              </a:defRPr>
            </a:pPr>
          </a:p>
          <a:p>
            <a:pPr marL="0" indent="0" algn="just">
              <a:defRPr>
                <a:solidFill>
                  <a:srgbClr val="FF6600"/>
                </a:solidFill>
              </a:defRPr>
            </a:pPr>
            <a:r>
              <a:t>   </a:t>
            </a:r>
          </a:p>
          <a:p>
            <a:pPr marL="0" indent="0" algn="just">
              <a:defRPr sz="2800">
                <a:solidFill>
                  <a:srgbClr val="FF6600"/>
                </a:solidFill>
              </a:defRPr>
            </a:pPr>
            <a:r>
              <a:t>         </a:t>
            </a:r>
          </a:p>
          <a:p>
            <a:pPr marL="0" indent="0" algn="just">
              <a:defRPr sz="2800">
                <a:solidFill>
                  <a:srgbClr val="FF6600"/>
                </a:solidFill>
              </a:defRPr>
            </a:pPr>
            <a:r>
              <a:t>        </a:t>
            </a:r>
          </a:p>
        </p:txBody>
      </p:sp>
      <p:pic>
        <p:nvPicPr>
          <p:cNvPr id="132" name="Google Shape;120;p18" descr="Google Shape;120;p18"/>
          <p:cNvPicPr>
            <a:picLocks noChangeAspect="1"/>
          </p:cNvPicPr>
          <p:nvPr/>
        </p:nvPicPr>
        <p:blipFill>
          <a:blip r:embed="rId2">
            <a:extLst/>
          </a:blip>
          <a:stretch>
            <a:fillRect/>
          </a:stretch>
        </p:blipFill>
        <p:spPr>
          <a:xfrm>
            <a:off x="0" y="6014970"/>
            <a:ext cx="1654627" cy="994235"/>
          </a:xfrm>
          <a:prstGeom prst="rect">
            <a:avLst/>
          </a:prstGeom>
          <a:ln w="12700">
            <a:miter lim="400000"/>
          </a:ln>
        </p:spPr>
      </p:pic>
      <p:sp>
        <p:nvSpPr>
          <p:cNvPr id="133" name="Google Shape;121;p18"/>
          <p:cNvSpPr txBox="1"/>
          <p:nvPr/>
        </p:nvSpPr>
        <p:spPr>
          <a:xfrm>
            <a:off x="6086797" y="2773600"/>
            <a:ext cx="5547889" cy="865946"/>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lnSpc>
                <a:spcPct val="115000"/>
              </a:lnSpc>
              <a:spcBef>
                <a:spcPts val="1800"/>
              </a:spcBef>
              <a:defRPr>
                <a:latin typeface="Times New Roman"/>
                <a:ea typeface="Times New Roman"/>
                <a:cs typeface="Times New Roman"/>
                <a:sym typeface="Times New Roman"/>
              </a:defRPr>
            </a:pPr>
          </a:p>
          <a:p>
            <a:pPr marL="457200" indent="-317500" defTabSz="457200">
              <a:buSzPct val="100000"/>
              <a:buFont typeface="Arial"/>
              <a:buChar char="•"/>
              <a:defRPr sz="1600">
                <a:latin typeface="+mn-lt"/>
                <a:ea typeface="+mn-ea"/>
                <a:cs typeface="+mn-cs"/>
                <a:sym typeface="Arial"/>
              </a:defRPr>
            </a:pPr>
            <a:r>
              <a:t>The plot unmistakably indicates that the average word length is 7 words.</a:t>
            </a:r>
          </a:p>
        </p:txBody>
      </p:sp>
      <p:pic>
        <p:nvPicPr>
          <p:cNvPr id="134" name="PTPPV3Y0etsFkh3qGaEnl_t6UNVi5EXtMlzqtGwP6cPI-7FZ8amzEwzTNrHpkkTAQyCyNhc2MjaAf7uB98AL_tiJGGimfFGdgrZA-IKC-F4eppWoNmTVkt81YBxeOT_7L0k5sxRtgxZ3tomfeMyM0ds.png" descr="PTPPV3Y0etsFkh3qGaEnl_t6UNVi5EXtMlzqtGwP6cPI-7FZ8amzEwzTNrHpkkTAQyCyNhc2MjaAf7uB98AL_tiJGGimfFGdgrZA-IKC-F4eppWoNmTVkt81YBxeOT_7L0k5sxRtgxZ3tomfeMyM0ds.png"/>
          <p:cNvPicPr>
            <a:picLocks noChangeAspect="1"/>
          </p:cNvPicPr>
          <p:nvPr/>
        </p:nvPicPr>
        <p:blipFill>
          <a:blip r:embed="rId3">
            <a:extLst/>
          </a:blip>
          <a:stretch>
            <a:fillRect/>
          </a:stretch>
        </p:blipFill>
        <p:spPr>
          <a:xfrm>
            <a:off x="99272" y="1541674"/>
            <a:ext cx="5143714" cy="410147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126;p19"/>
          <p:cNvSpPr txBox="1"/>
          <p:nvPr>
            <p:ph type="ctrTitle"/>
          </p:nvPr>
        </p:nvSpPr>
        <p:spPr>
          <a:xfrm>
            <a:off x="0" y="0"/>
            <a:ext cx="12192000" cy="1352700"/>
          </a:xfrm>
          <a:prstGeom prst="rect">
            <a:avLst/>
          </a:prstGeom>
          <a:solidFill>
            <a:srgbClr val="3B3B3B"/>
          </a:solidFill>
        </p:spPr>
        <p:txBody>
          <a:bodyPr anchor="ctr"/>
          <a:lstStyle>
            <a:lvl1pPr>
              <a:defRPr b="1">
                <a:solidFill>
                  <a:srgbClr val="FF6600"/>
                </a:solidFill>
              </a:defRPr>
            </a:lvl1pPr>
          </a:lstStyle>
          <a:p>
            <a:pPr/>
            <a:r>
              <a:t>Exploratory Data Analysis</a:t>
            </a:r>
          </a:p>
        </p:txBody>
      </p:sp>
      <p:sp>
        <p:nvSpPr>
          <p:cNvPr id="137" name="Google Shape;127;p19"/>
          <p:cNvSpPr txBox="1"/>
          <p:nvPr>
            <p:ph type="subTitle" idx="1"/>
          </p:nvPr>
        </p:nvSpPr>
        <p:spPr>
          <a:xfrm>
            <a:off x="5733142" y="0"/>
            <a:ext cx="6459004" cy="6858000"/>
          </a:xfrm>
          <a:prstGeom prst="rect">
            <a:avLst/>
          </a:prstGeom>
        </p:spPr>
        <p:txBody>
          <a:bodyPr/>
          <a:lstStyle/>
          <a:p>
            <a:pPr marL="0" indent="0" defTabSz="804672">
              <a:spcBef>
                <a:spcPts val="0"/>
              </a:spcBef>
              <a:defRPr sz="2100">
                <a:solidFill>
                  <a:srgbClr val="FF6600"/>
                </a:solidFill>
              </a:defRPr>
            </a:pPr>
          </a:p>
          <a:p>
            <a:pPr marL="0" indent="0" algn="just" defTabSz="804672">
              <a:spcBef>
                <a:spcPts val="800"/>
              </a:spcBef>
              <a:defRPr sz="2100">
                <a:solidFill>
                  <a:srgbClr val="FF6600"/>
                </a:solidFill>
              </a:defRPr>
            </a:pPr>
            <a:r>
              <a:t>   </a:t>
            </a:r>
          </a:p>
          <a:p>
            <a:pPr marL="0" indent="0" algn="just" defTabSz="804672">
              <a:spcBef>
                <a:spcPts val="800"/>
              </a:spcBef>
              <a:defRPr>
                <a:solidFill>
                  <a:srgbClr val="FF6600"/>
                </a:solidFill>
              </a:defRPr>
            </a:pPr>
            <a:r>
              <a:t>         </a:t>
            </a:r>
          </a:p>
          <a:p>
            <a:pPr marL="0" indent="0" algn="just" defTabSz="804672">
              <a:spcBef>
                <a:spcPts val="800"/>
              </a:spcBef>
              <a:defRPr>
                <a:solidFill>
                  <a:srgbClr val="FF6600"/>
                </a:solidFill>
              </a:defRPr>
            </a:pPr>
            <a:r>
              <a:t>        </a:t>
            </a:r>
          </a:p>
        </p:txBody>
      </p:sp>
      <p:pic>
        <p:nvPicPr>
          <p:cNvPr id="138" name="7pfuxdF1PT0W4jxhn8MRLv1MQ3bWnY7_UyIaZezBsoHMAkftfi105Gy7kGtnaI435ec0n8XiBgxXatVB7EZ9DD6d2AhDn-r9ez1kXxFCmPCBWky7yij_t5i3WuCh4NGwVnIwoQltzVqqNnHjynbFTxw.png" descr="7pfuxdF1PT0W4jxhn8MRLv1MQ3bWnY7_UyIaZezBsoHMAkftfi105Gy7kGtnaI435ec0n8XiBgxXatVB7EZ9DD6d2AhDn-r9ez1kXxFCmPCBWky7yij_t5i3WuCh4NGwVnIwoQltzVqqNnHjynbFTxw.png"/>
          <p:cNvPicPr>
            <a:picLocks noChangeAspect="1"/>
          </p:cNvPicPr>
          <p:nvPr/>
        </p:nvPicPr>
        <p:blipFill>
          <a:blip r:embed="rId2">
            <a:extLst/>
          </a:blip>
          <a:stretch>
            <a:fillRect/>
          </a:stretch>
        </p:blipFill>
        <p:spPr>
          <a:xfrm>
            <a:off x="5733143" y="1447799"/>
            <a:ext cx="6367475" cy="5077272"/>
          </a:xfrm>
          <a:prstGeom prst="rect">
            <a:avLst/>
          </a:prstGeom>
          <a:ln w="12700">
            <a:miter lim="400000"/>
          </a:ln>
        </p:spPr>
      </p:pic>
      <p:pic>
        <p:nvPicPr>
          <p:cNvPr id="139" name="Google Shape;128;p19" descr="Google Shape;128;p19"/>
          <p:cNvPicPr>
            <a:picLocks noChangeAspect="1"/>
          </p:cNvPicPr>
          <p:nvPr/>
        </p:nvPicPr>
        <p:blipFill>
          <a:blip r:embed="rId3">
            <a:extLst/>
          </a:blip>
          <a:stretch>
            <a:fillRect/>
          </a:stretch>
        </p:blipFill>
        <p:spPr>
          <a:xfrm>
            <a:off x="0" y="6014970"/>
            <a:ext cx="1654627" cy="994235"/>
          </a:xfrm>
          <a:prstGeom prst="rect">
            <a:avLst/>
          </a:prstGeom>
          <a:ln w="12700">
            <a:miter lim="400000"/>
          </a:ln>
        </p:spPr>
      </p:pic>
      <p:sp>
        <p:nvSpPr>
          <p:cNvPr id="140" name="Google Shape;131;p19"/>
          <p:cNvSpPr txBox="1"/>
          <p:nvPr/>
        </p:nvSpPr>
        <p:spPr>
          <a:xfrm>
            <a:off x="790799" y="3273600"/>
            <a:ext cx="3000002" cy="1319199"/>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marL="457200" indent="-317500" defTabSz="457200">
              <a:buSzPct val="100000"/>
              <a:buFont typeface="Arial"/>
              <a:buChar char="•"/>
              <a:defRPr sz="1600">
                <a:latin typeface="+mn-lt"/>
                <a:ea typeface="+mn-ea"/>
                <a:cs typeface="+mn-cs"/>
                <a:sym typeface="Arial"/>
              </a:defRPr>
            </a:lvl1pPr>
          </a:lstStyle>
          <a:p>
            <a:pPr/>
            <a:r>
              <a:t>Based on the graph provided, it can be inferred that the majority of resumes have fewer than 500 words.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136;p20"/>
          <p:cNvSpPr txBox="1"/>
          <p:nvPr>
            <p:ph type="ctrTitle"/>
          </p:nvPr>
        </p:nvSpPr>
        <p:spPr>
          <a:xfrm>
            <a:off x="0" y="0"/>
            <a:ext cx="12192000" cy="1352700"/>
          </a:xfrm>
          <a:prstGeom prst="rect">
            <a:avLst/>
          </a:prstGeom>
          <a:solidFill>
            <a:srgbClr val="3B3B3B"/>
          </a:solidFill>
        </p:spPr>
        <p:txBody>
          <a:bodyPr anchor="ctr"/>
          <a:lstStyle>
            <a:lvl1pPr>
              <a:defRPr b="1">
                <a:solidFill>
                  <a:srgbClr val="FF6600"/>
                </a:solidFill>
              </a:defRPr>
            </a:lvl1pPr>
          </a:lstStyle>
          <a:p>
            <a:pPr/>
            <a:r>
              <a:t>Exploratory Data Analysis</a:t>
            </a:r>
          </a:p>
        </p:txBody>
      </p:sp>
      <p:sp>
        <p:nvSpPr>
          <p:cNvPr id="143" name="Google Shape;137;p20"/>
          <p:cNvSpPr txBox="1"/>
          <p:nvPr>
            <p:ph type="subTitle" idx="1"/>
          </p:nvPr>
        </p:nvSpPr>
        <p:spPr>
          <a:xfrm>
            <a:off x="5733142" y="0"/>
            <a:ext cx="6459004" cy="6858000"/>
          </a:xfrm>
          <a:prstGeom prst="rect">
            <a:avLst/>
          </a:prstGeom>
        </p:spPr>
        <p:txBody>
          <a:bodyPr/>
          <a:lstStyle/>
          <a:p>
            <a:pPr marL="0" indent="0">
              <a:spcBef>
                <a:spcPts val="0"/>
              </a:spcBef>
              <a:defRPr>
                <a:solidFill>
                  <a:srgbClr val="FF6600"/>
                </a:solidFill>
              </a:defRPr>
            </a:pPr>
          </a:p>
          <a:p>
            <a:pPr marL="0" indent="0" algn="just">
              <a:defRPr>
                <a:solidFill>
                  <a:srgbClr val="FF6600"/>
                </a:solidFill>
              </a:defRPr>
            </a:pPr>
            <a:r>
              <a:t>   </a:t>
            </a:r>
          </a:p>
          <a:p>
            <a:pPr marL="0" indent="0" algn="just">
              <a:defRPr sz="2800">
                <a:solidFill>
                  <a:srgbClr val="FF6600"/>
                </a:solidFill>
              </a:defRPr>
            </a:pPr>
            <a:r>
              <a:t>         </a:t>
            </a:r>
          </a:p>
          <a:p>
            <a:pPr marL="0" indent="0" algn="just">
              <a:defRPr sz="2800">
                <a:solidFill>
                  <a:srgbClr val="FF6600"/>
                </a:solidFill>
              </a:defRPr>
            </a:pPr>
            <a:r>
              <a:t>        </a:t>
            </a:r>
          </a:p>
        </p:txBody>
      </p:sp>
      <p:pic>
        <p:nvPicPr>
          <p:cNvPr id="144" name="Google Shape;138;p20" descr="Google Shape;138;p20"/>
          <p:cNvPicPr>
            <a:picLocks noChangeAspect="1"/>
          </p:cNvPicPr>
          <p:nvPr/>
        </p:nvPicPr>
        <p:blipFill>
          <a:blip r:embed="rId2">
            <a:extLst/>
          </a:blip>
          <a:stretch>
            <a:fillRect/>
          </a:stretch>
        </p:blipFill>
        <p:spPr>
          <a:xfrm>
            <a:off x="0" y="6014970"/>
            <a:ext cx="1654627" cy="994235"/>
          </a:xfrm>
          <a:prstGeom prst="rect">
            <a:avLst/>
          </a:prstGeom>
          <a:ln w="12700">
            <a:miter lim="400000"/>
          </a:ln>
        </p:spPr>
      </p:pic>
      <p:sp>
        <p:nvSpPr>
          <p:cNvPr id="145" name="Google Shape;140;p20"/>
          <p:cNvSpPr txBox="1"/>
          <p:nvPr/>
        </p:nvSpPr>
        <p:spPr>
          <a:xfrm>
            <a:off x="790799" y="3121199"/>
            <a:ext cx="3000002" cy="1090599"/>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marL="457200" indent="-317500" defTabSz="457200">
              <a:buSzPct val="100000"/>
              <a:buFont typeface="Arial"/>
              <a:buChar char="•"/>
              <a:defRPr sz="1600">
                <a:latin typeface="+mn-lt"/>
                <a:ea typeface="+mn-ea"/>
                <a:cs typeface="+mn-cs"/>
                <a:sym typeface="Arial"/>
              </a:defRPr>
            </a:lvl1pPr>
          </a:lstStyle>
          <a:p>
            <a:pPr/>
            <a:r>
              <a:t>The most common words are 'Indeed,' 'Year,' and 'Management,' ranking as the top three in frequency.</a:t>
            </a:r>
          </a:p>
        </p:txBody>
      </p:sp>
      <p:pic>
        <p:nvPicPr>
          <p:cNvPr id="146" name="tvB3FaBFGXBHnNqXnZzVc7QuJEVzqj1eOElWbV9mJmyxThn1DBT-nm12IUBVzuO6vgpk35TYt2Qp2PHuqrZNzAKZYVczrxw41yMGM2Dziv740hB4BMjaSsU3DAeJvrAMtsE4XZdNd9Z5pp6IUGWPxdM.png" descr="tvB3FaBFGXBHnNqXnZzVc7QuJEVzqj1eOElWbV9mJmyxThn1DBT-nm12IUBVzuO6vgpk35TYt2Qp2PHuqrZNzAKZYVczrxw41yMGM2Dziv740hB4BMjaSsU3DAeJvrAMtsE4XZdNd9Z5pp6IUGWPxdM.png"/>
          <p:cNvPicPr>
            <a:picLocks noChangeAspect="1"/>
          </p:cNvPicPr>
          <p:nvPr/>
        </p:nvPicPr>
        <p:blipFill>
          <a:blip r:embed="rId3">
            <a:extLst/>
          </a:blip>
          <a:stretch>
            <a:fillRect/>
          </a:stretch>
        </p:blipFill>
        <p:spPr>
          <a:xfrm>
            <a:off x="5733143" y="1810315"/>
            <a:ext cx="6459002" cy="402322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146;p21"/>
          <p:cNvSpPr txBox="1"/>
          <p:nvPr>
            <p:ph type="ctrTitle"/>
          </p:nvPr>
        </p:nvSpPr>
        <p:spPr>
          <a:xfrm>
            <a:off x="0" y="0"/>
            <a:ext cx="12192000" cy="1352700"/>
          </a:xfrm>
          <a:prstGeom prst="rect">
            <a:avLst/>
          </a:prstGeom>
          <a:solidFill>
            <a:srgbClr val="3B3B3B"/>
          </a:solidFill>
        </p:spPr>
        <p:txBody>
          <a:bodyPr anchor="ctr"/>
          <a:lstStyle>
            <a:lvl1pPr>
              <a:defRPr b="1">
                <a:solidFill>
                  <a:srgbClr val="FF6600"/>
                </a:solidFill>
              </a:defRPr>
            </a:lvl1pPr>
          </a:lstStyle>
          <a:p>
            <a:pPr/>
            <a:r>
              <a:t>Exploratory Data Analysis</a:t>
            </a:r>
          </a:p>
        </p:txBody>
      </p:sp>
      <p:sp>
        <p:nvSpPr>
          <p:cNvPr id="149" name="Google Shape;147;p21"/>
          <p:cNvSpPr txBox="1"/>
          <p:nvPr>
            <p:ph type="subTitle" idx="1"/>
          </p:nvPr>
        </p:nvSpPr>
        <p:spPr>
          <a:xfrm>
            <a:off x="5733142" y="0"/>
            <a:ext cx="6459004" cy="6858000"/>
          </a:xfrm>
          <a:prstGeom prst="rect">
            <a:avLst/>
          </a:prstGeom>
        </p:spPr>
        <p:txBody>
          <a:bodyPr/>
          <a:lstStyle/>
          <a:p>
            <a:pPr marL="0" indent="0">
              <a:spcBef>
                <a:spcPts val="0"/>
              </a:spcBef>
              <a:defRPr>
                <a:solidFill>
                  <a:srgbClr val="FF6600"/>
                </a:solidFill>
              </a:defRPr>
            </a:pPr>
          </a:p>
          <a:p>
            <a:pPr marL="0" indent="0" algn="just">
              <a:defRPr>
                <a:solidFill>
                  <a:srgbClr val="FF6600"/>
                </a:solidFill>
              </a:defRPr>
            </a:pPr>
            <a:r>
              <a:t>   </a:t>
            </a:r>
          </a:p>
          <a:p>
            <a:pPr marL="0" indent="0" algn="just">
              <a:defRPr sz="2800">
                <a:solidFill>
                  <a:srgbClr val="FF6600"/>
                </a:solidFill>
              </a:defRPr>
            </a:pPr>
            <a:r>
              <a:t>         </a:t>
            </a:r>
          </a:p>
          <a:p>
            <a:pPr marL="0" indent="0" algn="just">
              <a:defRPr sz="2800">
                <a:solidFill>
                  <a:srgbClr val="FF6600"/>
                </a:solidFill>
              </a:defRPr>
            </a:pPr>
            <a:r>
              <a:t>        </a:t>
            </a:r>
          </a:p>
        </p:txBody>
      </p:sp>
      <p:pic>
        <p:nvPicPr>
          <p:cNvPr id="150" name="Google Shape;148;p21" descr="Google Shape;148;p21"/>
          <p:cNvPicPr>
            <a:picLocks noChangeAspect="1"/>
          </p:cNvPicPr>
          <p:nvPr/>
        </p:nvPicPr>
        <p:blipFill>
          <a:blip r:embed="rId2">
            <a:extLst/>
          </a:blip>
          <a:stretch>
            <a:fillRect/>
          </a:stretch>
        </p:blipFill>
        <p:spPr>
          <a:xfrm>
            <a:off x="0" y="6014970"/>
            <a:ext cx="1654627" cy="994235"/>
          </a:xfrm>
          <a:prstGeom prst="rect">
            <a:avLst/>
          </a:prstGeom>
          <a:ln w="12700">
            <a:miter lim="400000"/>
          </a:ln>
        </p:spPr>
      </p:pic>
      <p:sp>
        <p:nvSpPr>
          <p:cNvPr id="151" name="Google Shape;153;p21"/>
          <p:cNvSpPr txBox="1"/>
          <p:nvPr/>
        </p:nvSpPr>
        <p:spPr>
          <a:xfrm>
            <a:off x="650399" y="3035087"/>
            <a:ext cx="3000002" cy="98809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latin typeface="Times New Roman"/>
                <a:ea typeface="Times New Roman"/>
                <a:cs typeface="Times New Roman"/>
                <a:sym typeface="Times New Roman"/>
              </a:defRPr>
            </a:lvl1pPr>
          </a:lstStyle>
          <a:p>
            <a:pPr/>
            <a:r>
              <a:t>The most frequently occurring word pairs are 'Work experience,' 'Email indeed,' and 'Additional information,' which could be valuable.</a:t>
            </a:r>
          </a:p>
        </p:txBody>
      </p:sp>
      <p:pic>
        <p:nvPicPr>
          <p:cNvPr id="152" name="bPCkZZLux8d0uthQ3AhFKDlk5UYa9R5pfh0392AT2DUfPUjZcHklsTXfhxvTxOUN5dzXitDmoV8wTQG8gH1a5boKUQ2Hv4nfseHGdPMpAyt6fYzNej7AfGDjbrdoE20ymiu2tsC4h_W7NK71XQjSx0A.png" descr="bPCkZZLux8d0uthQ3AhFKDlk5UYa9R5pfh0392AT2DUfPUjZcHklsTXfhxvTxOUN5dzXitDmoV8wTQG8gH1a5boKUQ2Hv4nfseHGdPMpAyt6fYzNej7AfGDjbrdoE20ymiu2tsC4h_W7NK71XQjSx0A.png"/>
          <p:cNvPicPr>
            <a:picLocks noChangeAspect="1"/>
          </p:cNvPicPr>
          <p:nvPr/>
        </p:nvPicPr>
        <p:blipFill>
          <a:blip r:embed="rId3">
            <a:extLst/>
          </a:blip>
          <a:stretch>
            <a:fillRect/>
          </a:stretch>
        </p:blipFill>
        <p:spPr>
          <a:xfrm>
            <a:off x="5407057" y="1679836"/>
            <a:ext cx="6763779" cy="462359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158;p22"/>
          <p:cNvSpPr txBox="1"/>
          <p:nvPr>
            <p:ph type="ctrTitle"/>
          </p:nvPr>
        </p:nvSpPr>
        <p:spPr>
          <a:xfrm>
            <a:off x="0" y="0"/>
            <a:ext cx="12192000" cy="1352700"/>
          </a:xfrm>
          <a:prstGeom prst="rect">
            <a:avLst/>
          </a:prstGeom>
          <a:solidFill>
            <a:srgbClr val="3B3B3B"/>
          </a:solidFill>
        </p:spPr>
        <p:txBody>
          <a:bodyPr anchor="ctr"/>
          <a:lstStyle>
            <a:lvl1pPr>
              <a:defRPr b="1">
                <a:solidFill>
                  <a:srgbClr val="FF6600"/>
                </a:solidFill>
              </a:defRPr>
            </a:lvl1pPr>
          </a:lstStyle>
          <a:p>
            <a:pPr/>
            <a:r>
              <a:t>Exploratory Data Analysis</a:t>
            </a:r>
          </a:p>
        </p:txBody>
      </p:sp>
      <p:sp>
        <p:nvSpPr>
          <p:cNvPr id="155" name="Google Shape;159;p22"/>
          <p:cNvSpPr txBox="1"/>
          <p:nvPr>
            <p:ph type="subTitle" idx="1"/>
          </p:nvPr>
        </p:nvSpPr>
        <p:spPr>
          <a:xfrm>
            <a:off x="5733142" y="0"/>
            <a:ext cx="6459004" cy="6858000"/>
          </a:xfrm>
          <a:prstGeom prst="rect">
            <a:avLst/>
          </a:prstGeom>
        </p:spPr>
        <p:txBody>
          <a:bodyPr/>
          <a:lstStyle/>
          <a:p>
            <a:pPr marL="0" indent="0">
              <a:spcBef>
                <a:spcPts val="0"/>
              </a:spcBef>
              <a:defRPr>
                <a:solidFill>
                  <a:srgbClr val="FF6600"/>
                </a:solidFill>
              </a:defRPr>
            </a:pPr>
          </a:p>
          <a:p>
            <a:pPr marL="0" indent="0" algn="just">
              <a:defRPr>
                <a:solidFill>
                  <a:srgbClr val="FF6600"/>
                </a:solidFill>
              </a:defRPr>
            </a:pPr>
            <a:r>
              <a:t>   </a:t>
            </a:r>
          </a:p>
          <a:p>
            <a:pPr marL="0" indent="0" algn="just">
              <a:defRPr sz="2800">
                <a:solidFill>
                  <a:srgbClr val="FF6600"/>
                </a:solidFill>
              </a:defRPr>
            </a:pPr>
            <a:r>
              <a:t>         </a:t>
            </a:r>
          </a:p>
          <a:p>
            <a:pPr marL="0" indent="0" algn="just">
              <a:defRPr sz="2800">
                <a:solidFill>
                  <a:srgbClr val="FF6600"/>
                </a:solidFill>
              </a:defRPr>
            </a:pPr>
            <a:r>
              <a:t>        </a:t>
            </a:r>
          </a:p>
        </p:txBody>
      </p:sp>
      <p:pic>
        <p:nvPicPr>
          <p:cNvPr id="156" name="Google Shape;160;p22" descr="Google Shape;160;p22"/>
          <p:cNvPicPr>
            <a:picLocks noChangeAspect="1"/>
          </p:cNvPicPr>
          <p:nvPr/>
        </p:nvPicPr>
        <p:blipFill>
          <a:blip r:embed="rId2">
            <a:extLst/>
          </a:blip>
          <a:stretch>
            <a:fillRect/>
          </a:stretch>
        </p:blipFill>
        <p:spPr>
          <a:xfrm>
            <a:off x="0" y="6014970"/>
            <a:ext cx="1654627" cy="994235"/>
          </a:xfrm>
          <a:prstGeom prst="rect">
            <a:avLst/>
          </a:prstGeom>
          <a:ln w="12700">
            <a:miter lim="400000"/>
          </a:ln>
        </p:spPr>
      </p:pic>
      <p:sp>
        <p:nvSpPr>
          <p:cNvPr id="157" name="Google Shape;163;p22"/>
          <p:cNvSpPr txBox="1"/>
          <p:nvPr/>
        </p:nvSpPr>
        <p:spPr>
          <a:xfrm>
            <a:off x="650399" y="3035087"/>
            <a:ext cx="3000002" cy="119129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latin typeface="Times New Roman"/>
                <a:ea typeface="Times New Roman"/>
                <a:cs typeface="Times New Roman"/>
                <a:sym typeface="Times New Roman"/>
              </a:defRPr>
            </a:lvl1pPr>
          </a:lstStyle>
          <a:p>
            <a:pPr/>
            <a:r>
              <a:t>The top three frequently occurring words together are 'Year additional information,' 'Karnataka email indeed,' and 'Willing relocate to,' which could be beneficial.</a:t>
            </a:r>
          </a:p>
        </p:txBody>
      </p:sp>
      <p:pic>
        <p:nvPicPr>
          <p:cNvPr id="158" name="_4PHLkB5JexQ_zw5rQDHH5OMK5lKN-0Agl0mi9R8xFWrM2-QlYhGloMzNZL9BWzlkC2PzdwqwDkRsKER8mn0R44r-3McvGZwGEf85OFFHEgzCMyXrLQgUiS_uS4x3alCjZ_rTUfxnCKXCOsM5mJA3hY.png" descr="_4PHLkB5JexQ_zw5rQDHH5OMK5lKN-0Agl0mi9R8xFWrM2-QlYhGloMzNZL9BWzlkC2PzdwqwDkRsKER8mn0R44r-3McvGZwGEf85OFFHEgzCMyXrLQgUiS_uS4x3alCjZ_rTUfxnCKXCOsM5mJA3hY.png"/>
          <p:cNvPicPr>
            <a:picLocks noChangeAspect="1"/>
          </p:cNvPicPr>
          <p:nvPr/>
        </p:nvPicPr>
        <p:blipFill>
          <a:blip r:embed="rId3">
            <a:extLst/>
          </a:blip>
          <a:stretch>
            <a:fillRect/>
          </a:stretch>
        </p:blipFill>
        <p:spPr>
          <a:xfrm>
            <a:off x="5092205" y="1569900"/>
            <a:ext cx="7044763" cy="529233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