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05" autoAdjust="0"/>
  </p:normalViewPr>
  <p:slideViewPr>
    <p:cSldViewPr snapToGrid="0">
      <p:cViewPr varScale="1">
        <p:scale>
          <a:sx n="72" d="100"/>
          <a:sy n="72" d="100"/>
        </p:scale>
        <p:origin x="110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1EF7A-CA06-4947-A4F7-DC4DF7C4388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F799-92C6-4EB4-9E55-0AE7E3673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6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DF799-92C6-4EB4-9E55-0AE7E367359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80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CFD7-4D5F-495E-ADAB-0243A2A8B44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058F-DD9C-4F68-9BD5-30D56F4D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26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CFD7-4D5F-495E-ADAB-0243A2A8B44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058F-DD9C-4F68-9BD5-30D56F4D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6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CFD7-4D5F-495E-ADAB-0243A2A8B44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058F-DD9C-4F68-9BD5-30D56F4D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41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CFD7-4D5F-495E-ADAB-0243A2A8B44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058F-DD9C-4F68-9BD5-30D56F4D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9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CFD7-4D5F-495E-ADAB-0243A2A8B44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058F-DD9C-4F68-9BD5-30D56F4D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05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CFD7-4D5F-495E-ADAB-0243A2A8B44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058F-DD9C-4F68-9BD5-30D56F4D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03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CFD7-4D5F-495E-ADAB-0243A2A8B44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058F-DD9C-4F68-9BD5-30D56F4D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67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CFD7-4D5F-495E-ADAB-0243A2A8B44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058F-DD9C-4F68-9BD5-30D56F4D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3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CFD7-4D5F-495E-ADAB-0243A2A8B44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058F-DD9C-4F68-9BD5-30D56F4D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00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CFD7-4D5F-495E-ADAB-0243A2A8B44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058F-DD9C-4F68-9BD5-30D56F4D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55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ECFD7-4D5F-495E-ADAB-0243A2A8B44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058F-DD9C-4F68-9BD5-30D56F4D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9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BECFD7-4D5F-495E-ADAB-0243A2A8B44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449058F-DD9C-4F68-9BD5-30D56F4DA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1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888779-F9FF-125F-8119-E90A74AD3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20" y="-135191"/>
            <a:ext cx="12192000" cy="6912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969E4A-66DB-23E5-6C18-65DE7D151C03}"/>
              </a:ext>
            </a:extLst>
          </p:cNvPr>
          <p:cNvSpPr txBox="1"/>
          <p:nvPr/>
        </p:nvSpPr>
        <p:spPr>
          <a:xfrm>
            <a:off x="2340077" y="2092064"/>
            <a:ext cx="86032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 Price Prediction with Machine Learning</a:t>
            </a:r>
            <a:endParaRPr lang="en-IN" sz="6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E61F3B-982E-FDC4-BD06-34EAE2B94D7C}"/>
              </a:ext>
            </a:extLst>
          </p:cNvPr>
          <p:cNvSpPr txBox="1"/>
          <p:nvPr/>
        </p:nvSpPr>
        <p:spPr>
          <a:xfrm rot="10800000" flipV="1">
            <a:off x="9193161" y="5840361"/>
            <a:ext cx="2598509" cy="1423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Presented By:</a:t>
            </a:r>
            <a:r>
              <a:rPr lang="en-US" sz="2800" dirty="0">
                <a:solidFill>
                  <a:srgbClr val="FFC000"/>
                </a:solidFill>
              </a:rPr>
              <a:t> CH.HARSHA</a:t>
            </a:r>
            <a:br>
              <a:rPr lang="en-US" sz="2800" dirty="0">
                <a:solidFill>
                  <a:srgbClr val="FFC000"/>
                </a:solidFill>
              </a:rPr>
            </a:br>
            <a:endParaRPr lang="en-IN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9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B5C92-1F62-4B7E-EA21-40CC36029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B9D132-372D-EB6C-2EF0-CFDE4BDBD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FE28C-5E73-5E98-B742-8A00EDF63057}"/>
              </a:ext>
            </a:extLst>
          </p:cNvPr>
          <p:cNvSpPr txBox="1"/>
          <p:nvPr/>
        </p:nvSpPr>
        <p:spPr>
          <a:xfrm>
            <a:off x="2509520" y="111761"/>
            <a:ext cx="5862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FFC000"/>
                </a:solidFill>
                <a:highlight>
                  <a:srgbClr val="000000"/>
                </a:highlight>
              </a:rPr>
              <a:t>Model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BECB8-0764-7DE6-27D2-88A838138871}"/>
              </a:ext>
            </a:extLst>
          </p:cNvPr>
          <p:cNvSpPr txBox="1"/>
          <p:nvPr/>
        </p:nvSpPr>
        <p:spPr>
          <a:xfrm>
            <a:off x="-48768" y="573426"/>
            <a:ext cx="12095988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evaluate models to predict laptop prices using and scaled data.</a:t>
            </a:r>
          </a:p>
          <a:p>
            <a:pPr algn="just"/>
            <a:r>
              <a:rPr lang="en-IN" sz="2200" dirty="0">
                <a:solidFill>
                  <a:schemeClr val="bg1"/>
                </a:solidFill>
              </a:rPr>
              <a:t>from </a:t>
            </a:r>
            <a:r>
              <a:rPr lang="en-IN" sz="2200" dirty="0" err="1">
                <a:solidFill>
                  <a:schemeClr val="bg1"/>
                </a:solidFill>
              </a:rPr>
              <a:t>sklearn.preprocessing</a:t>
            </a:r>
            <a:r>
              <a:rPr lang="en-IN" sz="2200" dirty="0">
                <a:solidFill>
                  <a:schemeClr val="bg1"/>
                </a:solidFill>
              </a:rPr>
              <a:t> import StandardScaler 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chemeClr val="bg1"/>
                </a:solidFill>
              </a:rPr>
              <a:t>from </a:t>
            </a:r>
            <a:r>
              <a:rPr lang="en-IN" sz="2200" dirty="0" err="1">
                <a:solidFill>
                  <a:schemeClr val="bg1"/>
                </a:solidFill>
              </a:rPr>
              <a:t>sklearn.model_selection</a:t>
            </a:r>
            <a:r>
              <a:rPr lang="en-IN" sz="2200" dirty="0">
                <a:solidFill>
                  <a:schemeClr val="bg1"/>
                </a:solidFill>
              </a:rPr>
              <a:t> import </a:t>
            </a:r>
            <a:r>
              <a:rPr lang="en-IN" sz="2200" dirty="0" err="1">
                <a:solidFill>
                  <a:schemeClr val="bg1"/>
                </a:solidFill>
              </a:rPr>
              <a:t>train_test_split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>
                <a:solidFill>
                  <a:schemeClr val="bg1"/>
                </a:solidFill>
              </a:rPr>
              <a:t>from </a:t>
            </a:r>
            <a:r>
              <a:rPr lang="en-IN" sz="2200" dirty="0" err="1">
                <a:solidFill>
                  <a:schemeClr val="bg1"/>
                </a:solidFill>
              </a:rPr>
              <a:t>sklearn.linear_model</a:t>
            </a:r>
            <a:r>
              <a:rPr lang="en-IN" sz="2200" dirty="0">
                <a:solidFill>
                  <a:schemeClr val="bg1"/>
                </a:solidFill>
              </a:rPr>
              <a:t> import </a:t>
            </a:r>
            <a:r>
              <a:rPr lang="en-IN" sz="2200" dirty="0" err="1">
                <a:solidFill>
                  <a:schemeClr val="bg1"/>
                </a:solidFill>
              </a:rPr>
              <a:t>LinearRegression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>
                <a:solidFill>
                  <a:schemeClr val="bg1"/>
                </a:solidFill>
              </a:rPr>
              <a:t>from </a:t>
            </a:r>
            <a:r>
              <a:rPr lang="en-IN" sz="2200" dirty="0" err="1">
                <a:solidFill>
                  <a:schemeClr val="bg1"/>
                </a:solidFill>
              </a:rPr>
              <a:t>sklearn.ensemble</a:t>
            </a:r>
            <a:r>
              <a:rPr lang="en-IN" sz="2200" dirty="0">
                <a:solidFill>
                  <a:schemeClr val="bg1"/>
                </a:solidFill>
              </a:rPr>
              <a:t> import </a:t>
            </a:r>
            <a:r>
              <a:rPr lang="en-IN" sz="2200" dirty="0" err="1">
                <a:solidFill>
                  <a:schemeClr val="bg1"/>
                </a:solidFill>
              </a:rPr>
              <a:t>RandomForestRegressor</a:t>
            </a:r>
            <a:endParaRPr lang="en-IN" sz="2200" dirty="0">
              <a:solidFill>
                <a:schemeClr val="bg1"/>
              </a:solidFill>
            </a:endParaRPr>
          </a:p>
          <a:p>
            <a:r>
              <a:rPr lang="en-IN" sz="2200" dirty="0">
                <a:solidFill>
                  <a:schemeClr val="bg1"/>
                </a:solidFill>
              </a:rPr>
              <a:t>from </a:t>
            </a:r>
            <a:r>
              <a:rPr lang="en-IN" sz="2200" dirty="0" err="1">
                <a:solidFill>
                  <a:schemeClr val="bg1"/>
                </a:solidFill>
              </a:rPr>
              <a:t>sklearn.metrics</a:t>
            </a:r>
            <a:r>
              <a:rPr lang="en-IN" sz="2200" dirty="0">
                <a:solidFill>
                  <a:schemeClr val="bg1"/>
                </a:solidFill>
              </a:rPr>
              <a:t> import </a:t>
            </a:r>
            <a:r>
              <a:rPr lang="en-IN" sz="2200" dirty="0" err="1">
                <a:solidFill>
                  <a:schemeClr val="bg1"/>
                </a:solidFill>
              </a:rPr>
              <a:t>mean_squared_error</a:t>
            </a:r>
            <a:r>
              <a:rPr lang="en-IN" sz="2200" dirty="0">
                <a:solidFill>
                  <a:schemeClr val="bg1"/>
                </a:solidFill>
              </a:rPr>
              <a:t>, r2_score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Split data into training (80%) and testing (20%) sets to evaluate model performance.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Applied StandardScaler to ensure consistent scaling of features across models.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Implemented:</a:t>
            </a:r>
          </a:p>
          <a:p>
            <a:pPr algn="just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Baseline model for linear relationships.</a:t>
            </a:r>
          </a:p>
          <a:p>
            <a:pPr algn="just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Robust ensemble model for non-linear patterns.</a:t>
            </a:r>
          </a:p>
          <a:p>
            <a:pPr algn="just"/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 Score: Measures model fit (higher is better).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(MAE): Evaluates prediction accuracy (lower is better).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Performance: Identify the model with the highest R² and lowest MAE.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performed the best, offering high accuracy and better predictions.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EA1E42-872E-F437-B4F3-673825279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89744"/>
              </p:ext>
            </p:extLst>
          </p:nvPr>
        </p:nvGraphicFramePr>
        <p:xfrm>
          <a:off x="8342628" y="3779519"/>
          <a:ext cx="3776982" cy="19202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86604">
                  <a:extLst>
                    <a:ext uri="{9D8B030D-6E8A-4147-A177-3AD203B41FA5}">
                      <a16:colId xmlns:a16="http://schemas.microsoft.com/office/drawing/2014/main" val="1216852090"/>
                    </a:ext>
                  </a:extLst>
                </a:gridCol>
                <a:gridCol w="1045189">
                  <a:extLst>
                    <a:ext uri="{9D8B030D-6E8A-4147-A177-3AD203B41FA5}">
                      <a16:colId xmlns:a16="http://schemas.microsoft.com/office/drawing/2014/main" val="202449684"/>
                    </a:ext>
                  </a:extLst>
                </a:gridCol>
                <a:gridCol w="1045189">
                  <a:extLst>
                    <a:ext uri="{9D8B030D-6E8A-4147-A177-3AD203B41FA5}">
                      <a16:colId xmlns:a16="http://schemas.microsoft.com/office/drawing/2014/main" val="1408501071"/>
                    </a:ext>
                  </a:extLst>
                </a:gridCol>
              </a:tblGrid>
              <a:tr h="572346">
                <a:tc>
                  <a:txBody>
                    <a:bodyPr/>
                    <a:lstStyle/>
                    <a:p>
                      <a:r>
                        <a:rPr lang="en-IN" b="1"/>
                        <a:t>Model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R² Value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MAE Value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351062"/>
                  </a:ext>
                </a:extLst>
              </a:tr>
              <a:tr h="572346">
                <a:tc>
                  <a:txBody>
                    <a:bodyPr/>
                    <a:lstStyle/>
                    <a:p>
                      <a:r>
                        <a:rPr lang="en-IN" b="1"/>
                        <a:t>Linear Regression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389345"/>
                  </a:ext>
                </a:extLst>
              </a:tr>
              <a:tr h="572346">
                <a:tc>
                  <a:txBody>
                    <a:bodyPr/>
                    <a:lstStyle/>
                    <a:p>
                      <a:r>
                        <a:rPr lang="en-IN" b="1"/>
                        <a:t>Random Forest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017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66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26FA0-EC50-4185-BECB-98BAA008C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6BDDEA-B929-151B-E797-63083257D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B00E1B-8CC6-A8E4-0C11-74DE6C787F1B}"/>
              </a:ext>
            </a:extLst>
          </p:cNvPr>
          <p:cNvSpPr txBox="1"/>
          <p:nvPr/>
        </p:nvSpPr>
        <p:spPr>
          <a:xfrm>
            <a:off x="3373120" y="172720"/>
            <a:ext cx="568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FFC000"/>
                </a:solidFill>
                <a:highlight>
                  <a:srgbClr val="000000"/>
                </a:highlight>
              </a:rPr>
              <a:t>Hyperparameter Tuning with </a:t>
            </a:r>
            <a:r>
              <a:rPr lang="en-IN" sz="2400" dirty="0" err="1">
                <a:solidFill>
                  <a:srgbClr val="FFC000"/>
                </a:solidFill>
                <a:highlight>
                  <a:srgbClr val="000000"/>
                </a:highlight>
              </a:rPr>
              <a:t>GridSearchCV</a:t>
            </a:r>
            <a:endParaRPr lang="en-IN" sz="2400" dirty="0">
              <a:solidFill>
                <a:srgbClr val="FFC000"/>
              </a:solidFill>
              <a:highlight>
                <a:srgbClr val="0000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169D2C-82B4-0256-D3FB-ADB2F83B9439}"/>
              </a:ext>
            </a:extLst>
          </p:cNvPr>
          <p:cNvSpPr txBox="1"/>
          <p:nvPr/>
        </p:nvSpPr>
        <p:spPr>
          <a:xfrm>
            <a:off x="-1" y="634386"/>
            <a:ext cx="1219199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Cross-Validation Results: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Cross-Validation R² Scores [0.879, 0.868, 0.882, 0.847, 0.818]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Cross-Validation MAE Scores [0.171, 0.167, 0.159, 0.173, 0.176]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Average R² (Cross-Validation): 0.879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Average MAE (Cross-Validation): 0.0169</a:t>
            </a:r>
          </a:p>
          <a:p>
            <a:endParaRPr lang="en-IN" sz="2000" b="1" dirty="0"/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Hyperparameter Tuning Results: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Best Parameters Found by </a:t>
            </a:r>
            <a:r>
              <a:rPr lang="en-IN" sz="2000" dirty="0" err="1"/>
              <a:t>GridSearchCV</a:t>
            </a:r>
            <a:r>
              <a:rPr lang="en-IN" sz="20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err="1"/>
              <a:t>n_estimators</a:t>
            </a:r>
            <a:r>
              <a:rPr lang="en-IN" sz="2000" dirty="0"/>
              <a:t>: 200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err="1"/>
              <a:t>max_depth</a:t>
            </a:r>
            <a:r>
              <a:rPr lang="en-IN" sz="2000" dirty="0"/>
              <a:t>: 20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err="1"/>
              <a:t>min_samples_split</a:t>
            </a:r>
            <a:r>
              <a:rPr lang="en-IN" sz="2000" dirty="0"/>
              <a:t>: 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err="1"/>
              <a:t>min_samples_leaf</a:t>
            </a:r>
            <a:r>
              <a:rPr lang="en-IN" sz="2000" dirty="0"/>
              <a:t>: 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Model Evaluation after Tuning: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Optimized Random Forest Model: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R²: 0.87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MAE: 0.17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8969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71D51-261B-9EF7-E1D4-D3EA3EE9A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162904-1A15-CCD1-983D-D1850E584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112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C80892-8363-1C1B-AFCA-DB7EE8112E9B}"/>
              </a:ext>
            </a:extLst>
          </p:cNvPr>
          <p:cNvSpPr txBox="1"/>
          <p:nvPr/>
        </p:nvSpPr>
        <p:spPr>
          <a:xfrm>
            <a:off x="0" y="217825"/>
            <a:ext cx="9804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Model Conclusion: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Best Model:</a:t>
            </a:r>
            <a:r>
              <a:rPr lang="en-US" sz="2800" dirty="0"/>
              <a:t> Random Forest Regressor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Reason:</a:t>
            </a:r>
            <a:r>
              <a:rPr lang="en-US" sz="2800" dirty="0"/>
              <a:t> Achieved highest R² value (0.87) and lowest MAE (0.17) compared to other models.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Key Insights:</a:t>
            </a:r>
            <a:endParaRPr lang="en-US" sz="28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Important features include processor type, RAM, storage size, display resolution, and brand reputation.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model performed well, offering SmartTech Co. a reliable tool for strategic pricing.</a:t>
            </a:r>
          </a:p>
        </p:txBody>
      </p:sp>
    </p:spTree>
    <p:extLst>
      <p:ext uri="{BB962C8B-B14F-4D97-AF65-F5344CB8AC3E}">
        <p14:creationId xmlns:p14="http://schemas.microsoft.com/office/powerpoint/2010/main" val="275021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A6FBE-D77F-B7A6-824B-ACDCC83EF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A2EE5B-0D64-B1D1-E6AA-45E13CFA3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112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37A4CF-CF37-DE38-2D21-59CDB8C47623}"/>
              </a:ext>
            </a:extLst>
          </p:cNvPr>
          <p:cNvSpPr txBox="1"/>
          <p:nvPr/>
        </p:nvSpPr>
        <p:spPr>
          <a:xfrm>
            <a:off x="91439" y="-40640"/>
            <a:ext cx="12191999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900" b="1" dirty="0">
                <a:solidFill>
                  <a:schemeClr val="bg1"/>
                </a:solidFill>
              </a:rPr>
              <a:t>Questions to Explore:</a:t>
            </a:r>
            <a:endParaRPr lang="en-US" sz="1900" b="1" dirty="0">
              <a:solidFill>
                <a:schemeClr val="bg1"/>
              </a:solidFill>
            </a:endParaRPr>
          </a:p>
          <a:p>
            <a:pPr algn="just"/>
            <a:r>
              <a:rPr lang="en-US" sz="1900" b="1" dirty="0">
                <a:solidFill>
                  <a:schemeClr val="bg1"/>
                </a:solidFill>
              </a:rPr>
              <a:t>1.Which features have the most significant impact on laptop prices?</a:t>
            </a:r>
          </a:p>
          <a:p>
            <a:pPr algn="just"/>
            <a:r>
              <a:rPr lang="en-US" sz="1900" dirty="0"/>
              <a:t>Key Insight: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900" dirty="0"/>
              <a:t>The most significant features on laptop price are 'Ram' and '</a:t>
            </a:r>
            <a:r>
              <a:rPr lang="en-US" sz="1900" dirty="0" err="1"/>
              <a:t>PPi</a:t>
            </a:r>
            <a:r>
              <a:rPr lang="en-US" sz="1900" dirty="0"/>
              <a:t>', as they have a strong correlation with price.</a:t>
            </a:r>
          </a:p>
          <a:p>
            <a:pPr algn="just"/>
            <a:r>
              <a:rPr lang="en-US" sz="1900" b="1" dirty="0">
                <a:solidFill>
                  <a:schemeClr val="bg1"/>
                </a:solidFill>
              </a:rPr>
              <a:t>2.Can the model accurately predict the prices of laptops from lesser-known brands?</a:t>
            </a:r>
          </a:p>
          <a:p>
            <a:pPr algn="just"/>
            <a:r>
              <a:rPr lang="en-US" sz="1900" dirty="0"/>
              <a:t>Key Insight: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900" dirty="0"/>
              <a:t>The model shows 87.37% accuracy with low prediction errors for laptops from lesser-known brands. This indicates its reliability in predicting prices for these brands.</a:t>
            </a:r>
          </a:p>
          <a:p>
            <a:pPr algn="just"/>
            <a:r>
              <a:rPr lang="en-US" sz="1900" b="1" dirty="0">
                <a:solidFill>
                  <a:schemeClr val="bg1"/>
                </a:solidFill>
              </a:rPr>
              <a:t>3.Does the brand of the laptop significantly influence its price?</a:t>
            </a:r>
          </a:p>
          <a:p>
            <a:pPr algn="just"/>
            <a:r>
              <a:rPr lang="en-US" sz="1900" dirty="0"/>
              <a:t>Key Insight: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900" dirty="0"/>
              <a:t>ANOVA Test suggests that brand significantly influences laptop prices.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900" dirty="0"/>
              <a:t>Conclusion: Brands vary in quality, reputation, and pricing strategies.</a:t>
            </a:r>
          </a:p>
          <a:p>
            <a:pPr algn="just"/>
            <a:r>
              <a:rPr lang="en-US" sz="1900" b="1" dirty="0">
                <a:solidFill>
                  <a:schemeClr val="bg1"/>
                </a:solidFill>
              </a:rPr>
              <a:t>4.How well does the model perform on laptops with high-end specifications compared to budget laptops?</a:t>
            </a:r>
          </a:p>
          <a:p>
            <a:pPr algn="just"/>
            <a:r>
              <a:rPr lang="en-US" sz="1900" dirty="0"/>
              <a:t>Key Insight: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900" dirty="0"/>
              <a:t>The Budget Laptop Model performs better than the High-end Specification Model.</a:t>
            </a:r>
          </a:p>
          <a:p>
            <a:pPr algn="just"/>
            <a:r>
              <a:rPr lang="en-US" sz="1900" b="1" dirty="0">
                <a:solidFill>
                  <a:schemeClr val="bg1"/>
                </a:solidFill>
              </a:rPr>
              <a:t>5.What are the limitations and challenges in predicting laptop prices accurately?</a:t>
            </a:r>
          </a:p>
          <a:p>
            <a:pPr algn="just"/>
            <a:r>
              <a:rPr lang="en-US" sz="1900" dirty="0"/>
              <a:t>Key Insight: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900" dirty="0"/>
              <a:t>Data insufficiency for certain laptop brands leads to challenges in achieving high prediction accuracy for those brands and configurations.</a:t>
            </a:r>
          </a:p>
          <a:p>
            <a:pPr algn="just"/>
            <a:r>
              <a:rPr lang="en-US" sz="1900" b="1" dirty="0">
                <a:solidFill>
                  <a:schemeClr val="bg1"/>
                </a:solidFill>
              </a:rPr>
              <a:t>6.How does the model perform when predicting the prices of newly released laptops not present in the training dataset?</a:t>
            </a:r>
          </a:p>
          <a:p>
            <a:pPr algn="just"/>
            <a:r>
              <a:rPr lang="en-US" sz="1900" dirty="0"/>
              <a:t>Key Insight: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900" dirty="0"/>
              <a:t>The model performs well in predicting prices for newly released laptops, suggesting its adaptability.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970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A5155-AD50-7A23-5407-447BA855B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FC36F2-FA23-9619-FCB6-CC8348C04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062403-4D25-1F48-5F78-967549403C2A}"/>
              </a:ext>
            </a:extLst>
          </p:cNvPr>
          <p:cNvSpPr txBox="1"/>
          <p:nvPr/>
        </p:nvSpPr>
        <p:spPr>
          <a:xfrm rot="10800000" flipV="1">
            <a:off x="3471674" y="1939511"/>
            <a:ext cx="58936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0" dirty="0">
                <a:solidFill>
                  <a:srgbClr val="FFC000"/>
                </a:solidFill>
                <a:highlight>
                  <a:srgbClr val="000000"/>
                </a:highligh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941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6D9A2-9A15-0F4B-3E63-C12A39B21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28C2CF-23FE-3F0F-527E-0320B7679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615AAA-8AF4-FB55-3D02-2DA2FB2DDFD8}"/>
              </a:ext>
            </a:extLst>
          </p:cNvPr>
          <p:cNvSpPr txBox="1"/>
          <p:nvPr/>
        </p:nvSpPr>
        <p:spPr>
          <a:xfrm>
            <a:off x="4385186" y="147484"/>
            <a:ext cx="4090220" cy="1032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rgbClr val="FFC000"/>
                </a:solidFill>
                <a:highlight>
                  <a:srgbClr val="000000"/>
                </a:highlight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0773B-4085-357A-4261-95F7D81D2DFB}"/>
              </a:ext>
            </a:extLst>
          </p:cNvPr>
          <p:cNvSpPr txBox="1"/>
          <p:nvPr/>
        </p:nvSpPr>
        <p:spPr>
          <a:xfrm>
            <a:off x="176981" y="1327356"/>
            <a:ext cx="116708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Project Overview: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SmartTech Co. partners with us to develop a pricing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The model predicts laptop prices using diverse specifications, brand influence, and market trends.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Client Objectives: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800" dirty="0"/>
              <a:t>Accurate pricing.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Strategic market positioning.</a:t>
            </a:r>
          </a:p>
          <a:p>
            <a:r>
              <a:rPr lang="en-US" sz="2800" dirty="0"/>
              <a:t>3.Insights into brand reputation and its impact on pricing.</a:t>
            </a:r>
          </a:p>
        </p:txBody>
      </p:sp>
    </p:spTree>
    <p:extLst>
      <p:ext uri="{BB962C8B-B14F-4D97-AF65-F5344CB8AC3E}">
        <p14:creationId xmlns:p14="http://schemas.microsoft.com/office/powerpoint/2010/main" val="328286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0C15C-2CAD-486A-EADB-1A0023A44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BB9909-EAB0-0A6D-3A2D-2E5C85635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0380CF-D3E3-0FF7-0728-742541833D9E}"/>
              </a:ext>
            </a:extLst>
          </p:cNvPr>
          <p:cNvSpPr txBox="1"/>
          <p:nvPr/>
        </p:nvSpPr>
        <p:spPr>
          <a:xfrm>
            <a:off x="3736258" y="176981"/>
            <a:ext cx="50931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  <a:highlight>
                  <a:srgbClr val="000000"/>
                </a:highlight>
              </a:rPr>
              <a:t>Key Challenges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95AB91-D7FE-7C6C-12EA-A89B12A56EF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5470" y="1857798"/>
            <a:ext cx="734469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Diverse Specifications: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Laptops with varied features and configurations.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Prediction: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Adapting to rapidly changing market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Interpretability: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Transparent, actionable insights for stakeholders.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C40DF-A32C-B6D3-A3C6-05B14306D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BB0CAC-72A1-6174-2B1E-7CCDAC6B3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2" name="Picture 1" descr="05-Laptop_Price_Prediction_Project_Presentation-pptx-5-2048.jpg">
            <a:extLst>
              <a:ext uri="{FF2B5EF4-FFF2-40B4-BE49-F238E27FC236}">
                <a16:creationId xmlns:a16="http://schemas.microsoft.com/office/drawing/2014/main" id="{600B1E0F-947B-D5CD-B750-AD3D9C36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3" y="0"/>
            <a:ext cx="11720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6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87342-DF52-1E82-815B-ADF548BCB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CF771D-DBCA-CAA5-B418-8AE7CA704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670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BC1B76-15F5-822D-FCFD-7BEC356CB2DA}"/>
              </a:ext>
            </a:extLst>
          </p:cNvPr>
          <p:cNvSpPr txBox="1"/>
          <p:nvPr/>
        </p:nvSpPr>
        <p:spPr>
          <a:xfrm>
            <a:off x="1130710" y="90938"/>
            <a:ext cx="10599173" cy="1015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  <a:highlight>
                  <a:srgbClr val="000000"/>
                </a:highlight>
              </a:rPr>
              <a:t>Project Phases and Workflow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DBB002-94B2-D5CD-5F0A-6A74CB094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000008"/>
              </p:ext>
            </p:extLst>
          </p:nvPr>
        </p:nvGraphicFramePr>
        <p:xfrm>
          <a:off x="0" y="1396181"/>
          <a:ext cx="6636774" cy="499985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018503">
                  <a:extLst>
                    <a:ext uri="{9D8B030D-6E8A-4147-A177-3AD203B41FA5}">
                      <a16:colId xmlns:a16="http://schemas.microsoft.com/office/drawing/2014/main" val="1854846289"/>
                    </a:ext>
                  </a:extLst>
                </a:gridCol>
                <a:gridCol w="3618271">
                  <a:extLst>
                    <a:ext uri="{9D8B030D-6E8A-4147-A177-3AD203B41FA5}">
                      <a16:colId xmlns:a16="http://schemas.microsoft.com/office/drawing/2014/main" val="747493921"/>
                    </a:ext>
                  </a:extLst>
                </a:gridCol>
              </a:tblGrid>
              <a:tr h="37734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Activities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275176"/>
                  </a:ext>
                </a:extLst>
              </a:tr>
              <a:tr h="66035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 Exploration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Analyze trends, identify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08098"/>
                  </a:ext>
                </a:extLst>
              </a:tr>
              <a:tr h="94336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Data Preprocessing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Handle missing values, outliers, encode categorical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293394"/>
                  </a:ext>
                </a:extLst>
              </a:tr>
              <a:tr h="66035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Feature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Create new features for performance enhancement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274267"/>
                  </a:ext>
                </a:extLst>
              </a:tr>
              <a:tr h="660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Model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Explore models (Linear Regression, RF, GB)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171445"/>
                  </a:ext>
                </a:extLst>
              </a:tr>
              <a:tr h="377347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Hyperparameter 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Optimize model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09254"/>
                  </a:ext>
                </a:extLst>
              </a:tr>
              <a:tr h="66035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Real-Time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Enable predictions for new laptops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335855"/>
                  </a:ext>
                </a:extLst>
              </a:tr>
              <a:tr h="66035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Interpretability &amp; Insights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Explain predictions, derive 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45172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C26C0F-422D-02E6-C9C1-E3889D2B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986" y="1197537"/>
            <a:ext cx="5342802" cy="538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4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3F4DE-70DF-8356-9CDD-453D45AF9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923BCF-46B4-4E3D-5322-768E6A5DE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" y="0"/>
            <a:ext cx="1216741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8EFDF5-9340-F89F-2AAC-9F047A3AB160}"/>
              </a:ext>
            </a:extLst>
          </p:cNvPr>
          <p:cNvSpPr txBox="1"/>
          <p:nvPr/>
        </p:nvSpPr>
        <p:spPr>
          <a:xfrm>
            <a:off x="1445341" y="-1"/>
            <a:ext cx="9497961" cy="1077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rgbClr val="FFC0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 Exploration and Understanding</a:t>
            </a:r>
            <a:endParaRPr lang="en-IN" sz="3200" b="0" dirty="0">
              <a:solidFill>
                <a:srgbClr val="FFC000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algn="ctr"/>
            <a:endParaRPr lang="en-IN" sz="3200" dirty="0">
              <a:solidFill>
                <a:srgbClr val="FFC000"/>
              </a:solidFill>
              <a:highlight>
                <a:srgbClr val="000000"/>
              </a:highligh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E99A76-7CF8-FCA5-AC27-5CA68F4E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4267"/>
              </p:ext>
            </p:extLst>
          </p:nvPr>
        </p:nvGraphicFramePr>
        <p:xfrm>
          <a:off x="24581" y="580103"/>
          <a:ext cx="12142838" cy="613532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55058">
                  <a:extLst>
                    <a:ext uri="{9D8B030D-6E8A-4147-A177-3AD203B41FA5}">
                      <a16:colId xmlns:a16="http://schemas.microsoft.com/office/drawing/2014/main" val="2281283815"/>
                    </a:ext>
                  </a:extLst>
                </a:gridCol>
                <a:gridCol w="10387780">
                  <a:extLst>
                    <a:ext uri="{9D8B030D-6E8A-4147-A177-3AD203B41FA5}">
                      <a16:colId xmlns:a16="http://schemas.microsoft.com/office/drawing/2014/main" val="3968373626"/>
                    </a:ext>
                  </a:extLst>
                </a:gridCol>
              </a:tblGrid>
              <a:tr h="289486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FFC000"/>
                          </a:solidFill>
                        </a:rPr>
                        <a:t>Column Name</a:t>
                      </a:r>
                      <a:endParaRPr lang="en-IN" sz="16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FFC000"/>
                          </a:solidFill>
                        </a:rPr>
                        <a:t>Description</a:t>
                      </a:r>
                      <a:endParaRPr lang="en-IN" sz="16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extLst>
                  <a:ext uri="{0D108BD9-81ED-4DB2-BD59-A6C34878D82A}">
                    <a16:rowId xmlns:a16="http://schemas.microsoft.com/office/drawing/2014/main" val="3588818434"/>
                  </a:ext>
                </a:extLst>
              </a:tr>
              <a:tr h="534675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Unnamed: 0.1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This seems to be an index or redundant column that might not hold useful data. It can be removed unless it serves a purpose in your analysis.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extLst>
                  <a:ext uri="{0D108BD9-81ED-4DB2-BD59-A6C34878D82A}">
                    <a16:rowId xmlns:a16="http://schemas.microsoft.com/office/drawing/2014/main" val="1438227807"/>
                  </a:ext>
                </a:extLst>
              </a:tr>
              <a:tr h="534675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Unnamed: 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Similar to </a:t>
                      </a:r>
                      <a:r>
                        <a:rPr lang="en-US" sz="1400" b="1" dirty="0"/>
                        <a:t>Unnamed: 0.1</a:t>
                      </a:r>
                      <a:r>
                        <a:rPr lang="en-US" sz="1400" dirty="0"/>
                        <a:t>, this might be an index column or additional identifier that you might not need.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extLst>
                  <a:ext uri="{0D108BD9-81ED-4DB2-BD59-A6C34878D82A}">
                    <a16:rowId xmlns:a16="http://schemas.microsoft.com/office/drawing/2014/main" val="2516713631"/>
                  </a:ext>
                </a:extLst>
              </a:tr>
              <a:tr h="289486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Company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The brand or manufacturer of the laptop (e.g., Apple, HP).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extLst>
                  <a:ext uri="{0D108BD9-81ED-4DB2-BD59-A6C34878D82A}">
                    <a16:rowId xmlns:a16="http://schemas.microsoft.com/office/drawing/2014/main" val="1688278174"/>
                  </a:ext>
                </a:extLst>
              </a:tr>
              <a:tr h="289486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TypeName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 category or type of the laptop, such as Ultrabook, Notebook, etc.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extLst>
                  <a:ext uri="{0D108BD9-81ED-4DB2-BD59-A6C34878D82A}">
                    <a16:rowId xmlns:a16="http://schemas.microsoft.com/office/drawing/2014/main" val="289883760"/>
                  </a:ext>
                </a:extLst>
              </a:tr>
              <a:tr h="427878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Inches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 screen size of the laptop, typically measured diagonally in inches (e.g., 13.3, 15.6).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extLst>
                  <a:ext uri="{0D108BD9-81ED-4DB2-BD59-A6C34878D82A}">
                    <a16:rowId xmlns:a16="http://schemas.microsoft.com/office/drawing/2014/main" val="3335627909"/>
                  </a:ext>
                </a:extLst>
              </a:tr>
              <a:tr h="534675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Screen Resolution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 screen resolution of the laptop display, indicating the width and height in pixels (e.g., 2560x1600, Full HD 1920x1080).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extLst>
                  <a:ext uri="{0D108BD9-81ED-4DB2-BD59-A6C34878D82A}">
                    <a16:rowId xmlns:a16="http://schemas.microsoft.com/office/drawing/2014/main" val="3632256551"/>
                  </a:ext>
                </a:extLst>
              </a:tr>
              <a:tr h="534675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Cpu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The type of processor (CPU) used in the laptop, including the brand (e.g., Intel) and model (e.g., Core i5, Core i7), along with its clock speed (e.g., 2.3GHz, 2.5GHz).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extLst>
                  <a:ext uri="{0D108BD9-81ED-4DB2-BD59-A6C34878D82A}">
                    <a16:rowId xmlns:a16="http://schemas.microsoft.com/office/drawing/2014/main" val="1772332970"/>
                  </a:ext>
                </a:extLst>
              </a:tr>
              <a:tr h="534675">
                <a:tc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Ram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 amount of RAM (Random Access Memory) in the laptop, typically measured in GB (e.g., 8GB, 16GB).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extLst>
                  <a:ext uri="{0D108BD9-81ED-4DB2-BD59-A6C34878D82A}">
                    <a16:rowId xmlns:a16="http://schemas.microsoft.com/office/drawing/2014/main" val="2392819528"/>
                  </a:ext>
                </a:extLst>
              </a:tr>
              <a:tr h="534675">
                <a:tc>
                  <a:txBody>
                    <a:bodyPr/>
                    <a:lstStyle/>
                    <a:p>
                      <a:pPr algn="l"/>
                      <a:r>
                        <a:rPr lang="en-IN" sz="1400" b="1"/>
                        <a:t>Memory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 storage capacity of the laptop, such as an SSD or Flash storage, typically measured in GB (e.g., 128GB SSD, 256GB SSD).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extLst>
                  <a:ext uri="{0D108BD9-81ED-4DB2-BD59-A6C34878D82A}">
                    <a16:rowId xmlns:a16="http://schemas.microsoft.com/office/drawing/2014/main" val="3875043519"/>
                  </a:ext>
                </a:extLst>
              </a:tr>
              <a:tr h="624093">
                <a:tc>
                  <a:txBody>
                    <a:bodyPr/>
                    <a:lstStyle/>
                    <a:p>
                      <a:pPr algn="l"/>
                      <a:r>
                        <a:rPr lang="en-IN" sz="1400" b="1"/>
                        <a:t>Gpu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 graphics processing unit (GPU) used in the laptop, indicating whether it has integrated graphics or a dedicated graphics card (e.g., Intel Iris Plus Graphics 640, AMD Radeon Pro 455).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extLst>
                  <a:ext uri="{0D108BD9-81ED-4DB2-BD59-A6C34878D82A}">
                    <a16:rowId xmlns:a16="http://schemas.microsoft.com/office/drawing/2014/main" val="3144488246"/>
                  </a:ext>
                </a:extLst>
              </a:tr>
              <a:tr h="289486">
                <a:tc>
                  <a:txBody>
                    <a:bodyPr/>
                    <a:lstStyle/>
                    <a:p>
                      <a:pPr algn="l"/>
                      <a:r>
                        <a:rPr lang="en-IN" sz="1400" b="1"/>
                        <a:t>OpSys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 operating system installed on the laptop (e.g., macOS, No OS).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extLst>
                  <a:ext uri="{0D108BD9-81ED-4DB2-BD59-A6C34878D82A}">
                    <a16:rowId xmlns:a16="http://schemas.microsoft.com/office/drawing/2014/main" val="3923309636"/>
                  </a:ext>
                </a:extLst>
              </a:tr>
              <a:tr h="289486">
                <a:tc>
                  <a:txBody>
                    <a:bodyPr/>
                    <a:lstStyle/>
                    <a:p>
                      <a:pPr algn="l"/>
                      <a:r>
                        <a:rPr lang="en-IN" sz="1400" b="1"/>
                        <a:t>Weight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 weight of the laptop, typically measured in kilograms (e.g., 1.37kg, 1.86kg).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extLst>
                  <a:ext uri="{0D108BD9-81ED-4DB2-BD59-A6C34878D82A}">
                    <a16:rowId xmlns:a16="http://schemas.microsoft.com/office/drawing/2014/main" val="2515993032"/>
                  </a:ext>
                </a:extLst>
              </a:tr>
              <a:tr h="427878">
                <a:tc>
                  <a:txBody>
                    <a:bodyPr/>
                    <a:lstStyle/>
                    <a:p>
                      <a:pPr algn="l"/>
                      <a:r>
                        <a:rPr lang="en-IN" sz="1400" b="1"/>
                        <a:t>Price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 price of the laptop, likely measured in the local currency (e.g., 71378.68, 30636.00).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040" marR="33040" marT="16520" marB="16520" anchor="ctr"/>
                </a:tc>
                <a:extLst>
                  <a:ext uri="{0D108BD9-81ED-4DB2-BD59-A6C34878D82A}">
                    <a16:rowId xmlns:a16="http://schemas.microsoft.com/office/drawing/2014/main" val="325618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21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6C3AA-6587-A951-0D6B-516B3655B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6D3DE3-3AA2-AFCF-0B1B-D6A5D0A4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43DC02-4EA3-5BB8-0270-A45346C23A5E}"/>
              </a:ext>
            </a:extLst>
          </p:cNvPr>
          <p:cNvSpPr txBox="1"/>
          <p:nvPr/>
        </p:nvSpPr>
        <p:spPr>
          <a:xfrm>
            <a:off x="2998839" y="176981"/>
            <a:ext cx="64106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>
                <a:solidFill>
                  <a:srgbClr val="FFC000"/>
                </a:solidFill>
                <a:highlight>
                  <a:srgbClr val="000000"/>
                </a:highlight>
              </a:rPr>
              <a:t>Data Preprocessing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97555-09BD-8DF8-E706-C2AA3FAB4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498326"/>
            <a:ext cx="1199535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Dropped Unnecessary Columns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Removed irrelevant columns (e.g.,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Unnamed: 0.1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Unnamed: 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focus on essential features.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Handled Missing Values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the mode (most frequent value) to fill missing categorical data and the median for numerical columns.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Outlier Detection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boxplots to identify outliers in key numerical columns like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Inches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Type Conversion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Converted columns like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Inches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into numeric values for better analysis.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Statistical Summary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Generated a general statistical summary to understand the dataset's distribution and identify areas for further cleaning or transformation. </a:t>
            </a:r>
          </a:p>
        </p:txBody>
      </p:sp>
    </p:spTree>
    <p:extLst>
      <p:ext uri="{BB962C8B-B14F-4D97-AF65-F5344CB8AC3E}">
        <p14:creationId xmlns:p14="http://schemas.microsoft.com/office/powerpoint/2010/main" val="119399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D069F-9E77-457F-99D2-8AB2BD98A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492D56-0676-0935-5E35-79F737DF9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6A1AA6-DB50-DEB4-1790-BAD7A7422C66}"/>
              </a:ext>
            </a:extLst>
          </p:cNvPr>
          <p:cNvSpPr txBox="1"/>
          <p:nvPr/>
        </p:nvSpPr>
        <p:spPr>
          <a:xfrm>
            <a:off x="2520663" y="0"/>
            <a:ext cx="7425977" cy="1011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highlight>
                  <a:srgbClr val="000000"/>
                </a:highlight>
              </a:rPr>
              <a:t>Feature Engineering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9782F8-A66A-FC26-3F92-6EE4D5383BB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1" y="926211"/>
            <a:ext cx="12191999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Univariate Analysis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: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dirty="0"/>
              <a:t>Company Distribution</a:t>
            </a:r>
            <a:r>
              <a:rPr lang="en-US" sz="2200" dirty="0"/>
              <a:t>: Companies like Razer appear to have a higher price range.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dirty="0"/>
              <a:t>Price Distribution</a:t>
            </a:r>
            <a:r>
              <a:rPr lang="en-US" sz="2200" dirty="0"/>
              <a:t>: The price distribution of laptops shows variation, with higher prices observed for premium brands and specifications.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dirty="0"/>
              <a:t>Weight Distribution</a:t>
            </a:r>
            <a:r>
              <a:rPr lang="en-US" sz="2200" dirty="0"/>
              <a:t>: Laptop weight typically ranges from 1 to 3 kg, with some high-end models exceeding this range.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dirty="0"/>
              <a:t>RAM Distribution</a:t>
            </a:r>
            <a:r>
              <a:rPr lang="en-US" sz="2200" dirty="0"/>
              <a:t>: The most common RAM configurations are observed, with a count plot showing the popularity of different RAM sizes.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dirty="0"/>
              <a:t>TypeName Distribution</a:t>
            </a:r>
            <a:r>
              <a:rPr lang="en-US" sz="2200" dirty="0"/>
              <a:t>: Workstations tend to have the highest prices compared to other types of laptops.</a:t>
            </a:r>
          </a:p>
          <a:p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Bivariate Analysis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::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</a:rPr>
              <a:t>Company vs Price</a:t>
            </a:r>
            <a:r>
              <a:rPr lang="en-US" sz="2200" b="1" dirty="0"/>
              <a:t>: Razer </a:t>
            </a:r>
            <a:r>
              <a:rPr lang="en-US" sz="2200" dirty="0"/>
              <a:t>and other high-end companies have laptops with prices above 3 lakhs.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</a:rPr>
              <a:t>Inches vs Price</a:t>
            </a:r>
            <a:r>
              <a:rPr lang="en-US" sz="2200" dirty="0">
                <a:solidFill>
                  <a:schemeClr val="bg1"/>
                </a:solidFill>
              </a:rPr>
              <a:t>: </a:t>
            </a:r>
            <a:r>
              <a:rPr lang="en-US" sz="2200" dirty="0"/>
              <a:t>Larger screens </a:t>
            </a:r>
            <a:r>
              <a:rPr lang="en-US" sz="2200" b="1" dirty="0"/>
              <a:t>(17 inches)</a:t>
            </a:r>
            <a:r>
              <a:rPr lang="en-US" sz="2200" dirty="0"/>
              <a:t> tend to correlate with higher prices.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</a:rPr>
              <a:t>RAM vs Price</a:t>
            </a:r>
            <a:r>
              <a:rPr lang="en-US" sz="2200" dirty="0">
                <a:solidFill>
                  <a:schemeClr val="bg1"/>
                </a:solidFill>
              </a:rPr>
              <a:t>: </a:t>
            </a:r>
            <a:r>
              <a:rPr lang="en-US" sz="2200" dirty="0"/>
              <a:t>Laptops with higher RAM configurations </a:t>
            </a:r>
            <a:r>
              <a:rPr lang="en-US" sz="2200" b="1" dirty="0"/>
              <a:t>(32GB) </a:t>
            </a:r>
            <a:r>
              <a:rPr lang="en-US" sz="2200" dirty="0"/>
              <a:t>generally have higher prices.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</a:rPr>
              <a:t>TypeName vs Price</a:t>
            </a:r>
            <a:r>
              <a:rPr lang="en-US" sz="2200" dirty="0">
                <a:solidFill>
                  <a:schemeClr val="bg1"/>
                </a:solidFill>
              </a:rPr>
              <a:t>: </a:t>
            </a:r>
            <a:r>
              <a:rPr lang="en-US" sz="2200" dirty="0"/>
              <a:t>Workstations have a significantly higher average price.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bg1"/>
                </a:solidFill>
              </a:rPr>
              <a:t>Weight vs Price</a:t>
            </a:r>
            <a:r>
              <a:rPr lang="en-US" sz="2200" dirty="0">
                <a:solidFill>
                  <a:schemeClr val="bg1"/>
                </a:solidFill>
              </a:rPr>
              <a:t>: </a:t>
            </a:r>
            <a:r>
              <a:rPr lang="en-US" sz="2200" dirty="0"/>
              <a:t>Laptops weighing between </a:t>
            </a:r>
            <a:r>
              <a:rPr lang="en-US" sz="2200" b="1" dirty="0"/>
              <a:t>1 to 3 kg </a:t>
            </a:r>
            <a:r>
              <a:rPr lang="en-US" sz="2200" dirty="0"/>
              <a:t>are typically more expensive.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9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3A6D6-9B82-5130-0D70-671BD0261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9DF4C-41A3-85BF-62EA-D411C4104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90FA46-BB81-2D24-6F92-E2E520EDA521}"/>
              </a:ext>
            </a:extLst>
          </p:cNvPr>
          <p:cNvSpPr txBox="1"/>
          <p:nvPr/>
        </p:nvSpPr>
        <p:spPr>
          <a:xfrm>
            <a:off x="137651" y="68827"/>
            <a:ext cx="11641393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solidFill>
                  <a:srgbClr val="FFC000"/>
                </a:solidFill>
                <a:highlight>
                  <a:srgbClr val="000000"/>
                </a:highlight>
              </a:rPr>
              <a:t>Feature Engineering</a:t>
            </a:r>
            <a:r>
              <a:rPr lang="en-US" sz="2200" dirty="0">
                <a:solidFill>
                  <a:srgbClr val="FFC000"/>
                </a:solidFill>
                <a:highlight>
                  <a:srgbClr val="000000"/>
                </a:highlight>
              </a:rPr>
              <a:t>:</a:t>
            </a:r>
          </a:p>
          <a:p>
            <a:pPr algn="just"/>
            <a:r>
              <a:rPr lang="en-IN" sz="2200" b="1" dirty="0">
                <a:solidFill>
                  <a:schemeClr val="bg1">
                    <a:lumMod val="95000"/>
                  </a:schemeClr>
                </a:solidFill>
              </a:rPr>
              <a:t>IPS (In-Plane Switching)</a:t>
            </a:r>
            <a:endParaRPr lang="en-US" sz="2200" b="1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b="1" dirty="0"/>
              <a:t>Touchscreen and IPS</a:t>
            </a:r>
            <a:r>
              <a:rPr lang="en-US" sz="2200" dirty="0"/>
              <a:t>: Laptops with touchscreen functionality and IPS panels tend to be priced higher.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b="1" dirty="0"/>
              <a:t>CPU Brand Analysis</a:t>
            </a:r>
            <a:r>
              <a:rPr lang="en-US" sz="2200" dirty="0"/>
              <a:t>: Intel Core i7 CPUs generally command higher prices compared to Intel Core i5 and AMD processors.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b="1" dirty="0"/>
              <a:t>Memory Transformation</a:t>
            </a:r>
            <a:r>
              <a:rPr lang="en-US" sz="2200" dirty="0"/>
              <a:t>: The transformation of memory into two components (HDD and SSD) allows for more granular analysis of storage types, which correlate with higher prices based on capacity.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b="1" dirty="0"/>
              <a:t>GPU Analysis</a:t>
            </a:r>
            <a:r>
              <a:rPr lang="en-US" sz="2200" dirty="0"/>
              <a:t>: Nvidia GPUs are associated with higher prices compared to other brands.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b="1" dirty="0"/>
              <a:t>Operating System</a:t>
            </a:r>
            <a:r>
              <a:rPr lang="en-US" sz="2200" dirty="0"/>
              <a:t>: Mac OS laptops are the most expensive among the operating systems in the dataset.</a:t>
            </a:r>
          </a:p>
          <a:p>
            <a:pPr algn="just"/>
            <a:endParaRPr lang="en-US" sz="2200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pPr algn="just"/>
            <a:r>
              <a:rPr lang="en-IN" sz="2200" dirty="0">
                <a:solidFill>
                  <a:srgbClr val="FFC000"/>
                </a:solidFill>
                <a:highlight>
                  <a:srgbClr val="000000"/>
                </a:highlight>
              </a:rPr>
              <a:t>Encoding Process</a:t>
            </a:r>
            <a:r>
              <a:rPr lang="en-US" sz="2200" dirty="0">
                <a:solidFill>
                  <a:srgbClr val="FFC000"/>
                </a:solidFill>
                <a:highlight>
                  <a:srgbClr val="000000"/>
                </a:highlight>
              </a:rPr>
              <a:t>  </a:t>
            </a:r>
            <a:endParaRPr lang="en-IN" sz="2200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pPr algn="just"/>
            <a:endParaRPr lang="en-IN" sz="2200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1" dirty="0"/>
              <a:t>Purpose</a:t>
            </a:r>
            <a:r>
              <a:rPr lang="en-US" sz="2200" dirty="0"/>
              <a:t>: Convert categorical data into numerical form for machine learning compatibility.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1" dirty="0"/>
              <a:t>Method</a:t>
            </a:r>
            <a:r>
              <a:rPr lang="en-US" sz="2200" dirty="0"/>
              <a:t>: Applied One-Hot Encoding to columns: Company, TypeName, Cpu brand, </a:t>
            </a:r>
            <a:r>
              <a:rPr lang="en-US" sz="2200" dirty="0" err="1"/>
              <a:t>Gpu_brand</a:t>
            </a:r>
            <a:r>
              <a:rPr lang="en-US" sz="2200" dirty="0"/>
              <a:t>, and </a:t>
            </a:r>
            <a:r>
              <a:rPr lang="en-US" sz="2200" dirty="0" err="1"/>
              <a:t>os</a:t>
            </a:r>
            <a:r>
              <a:rPr lang="en-US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1" dirty="0"/>
              <a:t>Result</a:t>
            </a:r>
            <a:r>
              <a:rPr lang="en-US" sz="2200" dirty="0"/>
              <a:t>: Generated binary features like </a:t>
            </a:r>
            <a:r>
              <a:rPr lang="en-US" sz="2200" dirty="0" err="1"/>
              <a:t>Company_Acer</a:t>
            </a:r>
            <a:r>
              <a:rPr lang="en-US" sz="2200" dirty="0"/>
              <a:t>, </a:t>
            </a:r>
            <a:r>
              <a:rPr lang="en-US" sz="2200" dirty="0" err="1"/>
              <a:t>TypeName_Gaming</a:t>
            </a:r>
            <a:r>
              <a:rPr lang="en-US" sz="2200" dirty="0"/>
              <a:t>, ensuring effective model training.</a:t>
            </a:r>
          </a:p>
          <a:p>
            <a:pPr algn="just"/>
            <a:endParaRPr lang="en-US" sz="2200" dirty="0">
              <a:solidFill>
                <a:srgbClr val="FFC00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71729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162</TotalTime>
  <Words>1579</Words>
  <Application>Microsoft Office PowerPoint</Application>
  <PresentationFormat>Widescreen</PresentationFormat>
  <Paragraphs>169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Unicode MS</vt:lpstr>
      <vt:lpstr>Calibri</vt:lpstr>
      <vt:lpstr>Consolas</vt:lpstr>
      <vt:lpstr>Corbel</vt:lpstr>
      <vt:lpstr>Times New Roman</vt:lpstr>
      <vt:lpstr>Wingdings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chelluri sri harsha</dc:creator>
  <cp:lastModifiedBy>chelluri sri harsha</cp:lastModifiedBy>
  <cp:revision>3</cp:revision>
  <dcterms:created xsi:type="dcterms:W3CDTF">2025-01-11T10:53:39Z</dcterms:created>
  <dcterms:modified xsi:type="dcterms:W3CDTF">2025-01-12T05:28:24Z</dcterms:modified>
</cp:coreProperties>
</file>