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79" r:id="rId4"/>
    <p:sldId id="278" r:id="rId5"/>
    <p:sldId id="260" r:id="rId6"/>
    <p:sldId id="262" r:id="rId7"/>
    <p:sldId id="276"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70402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222422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3052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67623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4672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1287075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2427830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235494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186282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2FFB1-9B44-4B2D-B7DE-D3292F89357A}"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329510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32FFB1-9B44-4B2D-B7DE-D3292F89357A}"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351078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32FFB1-9B44-4B2D-B7DE-D3292F89357A}"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156589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32FFB1-9B44-4B2D-B7DE-D3292F89357A}" type="datetimeFigureOut">
              <a:rPr lang="en-IN" smtClean="0"/>
              <a:t>29-01-2025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5680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2FFB1-9B44-4B2D-B7DE-D3292F89357A}" type="datetimeFigureOut">
              <a:rPr lang="en-IN" smtClean="0"/>
              <a:t>29-01-2025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211465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32FFB1-9B44-4B2D-B7DE-D3292F89357A}"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70823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2FFB1-9B44-4B2D-B7DE-D3292F89357A}"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5635C0-0BBF-4B83-990A-3D2AAC9504D5}" type="slidenum">
              <a:rPr lang="en-IN" smtClean="0"/>
              <a:t>‹#›</a:t>
            </a:fld>
            <a:endParaRPr lang="en-IN"/>
          </a:p>
        </p:txBody>
      </p:sp>
    </p:spTree>
    <p:extLst>
      <p:ext uri="{BB962C8B-B14F-4D97-AF65-F5344CB8AC3E}">
        <p14:creationId xmlns:p14="http://schemas.microsoft.com/office/powerpoint/2010/main" val="306109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32FFB1-9B44-4B2D-B7DE-D3292F89357A}" type="datetimeFigureOut">
              <a:rPr lang="en-IN" smtClean="0"/>
              <a:t>29-01-2025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5635C0-0BBF-4B83-990A-3D2AAC9504D5}" type="slidenum">
              <a:rPr lang="en-IN" smtClean="0"/>
              <a:t>‹#›</a:t>
            </a:fld>
            <a:endParaRPr lang="en-IN"/>
          </a:p>
        </p:txBody>
      </p:sp>
    </p:spTree>
    <p:extLst>
      <p:ext uri="{BB962C8B-B14F-4D97-AF65-F5344CB8AC3E}">
        <p14:creationId xmlns:p14="http://schemas.microsoft.com/office/powerpoint/2010/main" val="34992382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A06B-12C7-D8E8-3358-058D3E62EE0B}"/>
              </a:ext>
            </a:extLst>
          </p:cNvPr>
          <p:cNvSpPr>
            <a:spLocks noGrp="1"/>
          </p:cNvSpPr>
          <p:nvPr>
            <p:ph type="ctrTitle"/>
          </p:nvPr>
        </p:nvSpPr>
        <p:spPr>
          <a:xfrm>
            <a:off x="993058" y="1122363"/>
            <a:ext cx="8406581" cy="2133600"/>
          </a:xfrm>
          <a:solidFill>
            <a:schemeClr val="accent2"/>
          </a:solidFill>
          <a:ln>
            <a:solidFill>
              <a:schemeClr val="tx1"/>
            </a:solidFill>
          </a:ln>
        </p:spPr>
        <p:txBody>
          <a:bodyPr anchor="ctr"/>
          <a:lstStyle/>
          <a:p>
            <a:pPr algn="ctr"/>
            <a:r>
              <a:rPr lang="en-US" b="1" dirty="0">
                <a:solidFill>
                  <a:schemeClr val="tx1"/>
                </a:solidFill>
                <a:latin typeface="Arial Narrow" panose="020B0606020202030204" pitchFamily="34" charset="0"/>
              </a:rPr>
              <a:t>Sentiment Analysis of </a:t>
            </a:r>
            <a:br>
              <a:rPr lang="en-US" b="1" dirty="0">
                <a:solidFill>
                  <a:schemeClr val="tx1"/>
                </a:solidFill>
                <a:latin typeface="Arial Narrow" panose="020B0606020202030204" pitchFamily="34" charset="0"/>
              </a:rPr>
            </a:br>
            <a:r>
              <a:rPr lang="en-US" b="1" dirty="0">
                <a:solidFill>
                  <a:schemeClr val="tx1"/>
                </a:solidFill>
                <a:latin typeface="Arial Narrow" panose="020B0606020202030204" pitchFamily="34" charset="0"/>
              </a:rPr>
              <a:t>Top Engineering Colleges</a:t>
            </a:r>
            <a:endParaRPr lang="en-IN" b="1" dirty="0">
              <a:solidFill>
                <a:schemeClr val="tx1"/>
              </a:solidFill>
              <a:latin typeface="Arial Narrow" panose="020B0606020202030204" pitchFamily="34" charset="0"/>
            </a:endParaRPr>
          </a:p>
        </p:txBody>
      </p:sp>
      <p:sp>
        <p:nvSpPr>
          <p:cNvPr id="3" name="Subtitle 2">
            <a:extLst>
              <a:ext uri="{FF2B5EF4-FFF2-40B4-BE49-F238E27FC236}">
                <a16:creationId xmlns:a16="http://schemas.microsoft.com/office/drawing/2014/main" id="{D0E9859F-541D-8F7A-B922-CA9162A17307}"/>
              </a:ext>
            </a:extLst>
          </p:cNvPr>
          <p:cNvSpPr>
            <a:spLocks noGrp="1"/>
          </p:cNvSpPr>
          <p:nvPr>
            <p:ph type="subTitle" idx="1"/>
          </p:nvPr>
        </p:nvSpPr>
        <p:spPr>
          <a:xfrm>
            <a:off x="5309419" y="3814916"/>
            <a:ext cx="4267201" cy="1920721"/>
          </a:xfrm>
          <a:ln>
            <a:solidFill>
              <a:schemeClr val="tx1"/>
            </a:solidFill>
          </a:ln>
        </p:spPr>
        <p:txBody>
          <a:bodyPr>
            <a:normAutofit fontScale="25000" lnSpcReduction="20000"/>
          </a:bodyPr>
          <a:lstStyle/>
          <a:p>
            <a:endParaRPr lang="en-US" dirty="0"/>
          </a:p>
          <a:p>
            <a:endParaRPr lang="en-US" dirty="0"/>
          </a:p>
          <a:p>
            <a:pPr algn="l"/>
            <a:r>
              <a:rPr lang="en-US" sz="8000" dirty="0"/>
              <a:t>                                    </a:t>
            </a:r>
            <a:r>
              <a:rPr lang="en-US" sz="8000" b="1" dirty="0" err="1">
                <a:solidFill>
                  <a:schemeClr val="tx1"/>
                </a:solidFill>
                <a:latin typeface="Cambria" panose="02040503050406030204" pitchFamily="18" charset="0"/>
                <a:ea typeface="Cambria" panose="02040503050406030204" pitchFamily="18" charset="0"/>
              </a:rPr>
              <a:t>Harrshavardhann</a:t>
            </a:r>
            <a:r>
              <a:rPr lang="en-US" sz="8000" b="1" dirty="0">
                <a:solidFill>
                  <a:schemeClr val="tx1"/>
                </a:solidFill>
                <a:latin typeface="Cambria" panose="02040503050406030204" pitchFamily="18" charset="0"/>
                <a:ea typeface="Cambria" panose="02040503050406030204" pitchFamily="18" charset="0"/>
              </a:rPr>
              <a:t> S 221701018</a:t>
            </a:r>
          </a:p>
          <a:p>
            <a:pPr algn="l"/>
            <a:r>
              <a:rPr lang="en-US" sz="8000" b="1" dirty="0">
                <a:solidFill>
                  <a:schemeClr val="tx1"/>
                </a:solidFill>
                <a:latin typeface="Cambria" panose="02040503050406030204" pitchFamily="18" charset="0"/>
                <a:ea typeface="Cambria" panose="02040503050406030204" pitchFamily="18" charset="0"/>
              </a:rPr>
              <a:t>Ganesh K I    221701015</a:t>
            </a:r>
          </a:p>
          <a:p>
            <a:endParaRPr lang="en-IN" dirty="0"/>
          </a:p>
          <a:p>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106764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5375-A53E-1DDE-AFFF-A1E3D0D672BA}"/>
              </a:ext>
            </a:extLst>
          </p:cNvPr>
          <p:cNvSpPr>
            <a:spLocks noGrp="1"/>
          </p:cNvSpPr>
          <p:nvPr>
            <p:ph type="title"/>
          </p:nvPr>
        </p:nvSpPr>
        <p:spPr>
          <a:xfrm>
            <a:off x="838200" y="365126"/>
            <a:ext cx="2229465" cy="726256"/>
          </a:xfrm>
          <a:solidFill>
            <a:srgbClr val="92D050"/>
          </a:solidFill>
          <a:ln>
            <a:solidFill>
              <a:schemeClr val="tx1"/>
            </a:solidFill>
          </a:ln>
        </p:spPr>
        <p:txBody>
          <a:bodyPr>
            <a:normAutofit/>
          </a:bodyPr>
          <a:lstStyle/>
          <a:p>
            <a:r>
              <a:rPr lang="en-US" b="1" dirty="0">
                <a:solidFill>
                  <a:schemeClr val="tx1"/>
                </a:solidFill>
              </a:rPr>
              <a:t>Abstract</a:t>
            </a:r>
            <a:endParaRPr lang="en-IN" b="1" dirty="0">
              <a:solidFill>
                <a:schemeClr val="tx1"/>
              </a:solidFill>
            </a:endParaRPr>
          </a:p>
        </p:txBody>
      </p:sp>
      <p:sp>
        <p:nvSpPr>
          <p:cNvPr id="3" name="Content Placeholder 2">
            <a:extLst>
              <a:ext uri="{FF2B5EF4-FFF2-40B4-BE49-F238E27FC236}">
                <a16:creationId xmlns:a16="http://schemas.microsoft.com/office/drawing/2014/main" id="{16645C37-261C-D27A-33B0-FEB8A3789183}"/>
              </a:ext>
            </a:extLst>
          </p:cNvPr>
          <p:cNvSpPr>
            <a:spLocks noGrp="1"/>
          </p:cNvSpPr>
          <p:nvPr>
            <p:ph idx="1"/>
          </p:nvPr>
        </p:nvSpPr>
        <p:spPr>
          <a:xfrm>
            <a:off x="353961" y="1386348"/>
            <a:ext cx="9458633" cy="4790615"/>
          </a:xfrm>
          <a:ln>
            <a:solidFill>
              <a:schemeClr val="bg1"/>
            </a:solidFill>
          </a:ln>
        </p:spPr>
        <p:txBody>
          <a:bodyPr>
            <a:normAutofit/>
          </a:bodyPr>
          <a:lstStyle/>
          <a:p>
            <a:pPr marL="0" indent="0">
              <a:buNone/>
            </a:pPr>
            <a:endParaRPr lang="en-US" dirty="0"/>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Sentiment analysis of top engineering colleges in Tamil Nadu, India, helps evaluate public perception using reviews, social media, and forums.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This study analyzes sentiments from students, alumni, and faculty to identify key factors influencing reputation, such as academics, infrastructure, placements, and campus life. Using natural language processing (NLP) techniques, the analysis classifies opinions as positive, negative, or neutral.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The findings provide insights for prospective students, institutions, and policymakers to improve educational standards and address concerns.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This research highlights emerging trends in public perception, aiding better decision-making for stakeholders in the higher education sector.</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309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B631-E459-D9A3-92E4-6D179693FF15}"/>
              </a:ext>
            </a:extLst>
          </p:cNvPr>
          <p:cNvSpPr>
            <a:spLocks noGrp="1"/>
          </p:cNvSpPr>
          <p:nvPr>
            <p:ph type="title"/>
          </p:nvPr>
        </p:nvSpPr>
        <p:spPr>
          <a:xfrm>
            <a:off x="838200" y="365126"/>
            <a:ext cx="2848897" cy="608268"/>
          </a:xfrm>
          <a:solidFill>
            <a:srgbClr val="92D050"/>
          </a:solidFill>
          <a:ln>
            <a:solidFill>
              <a:schemeClr val="tx1"/>
            </a:solidFill>
          </a:ln>
        </p:spPr>
        <p:txBody>
          <a:bodyPr>
            <a:normAutofit fontScale="90000"/>
          </a:bodyPr>
          <a:lstStyle/>
          <a:p>
            <a:pPr algn="ctr"/>
            <a:r>
              <a:rPr lang="en-US" sz="3600" b="1" dirty="0">
                <a:solidFill>
                  <a:schemeClr val="tx1"/>
                </a:solidFill>
              </a:rPr>
              <a:t>Introduction</a:t>
            </a:r>
            <a:endParaRPr lang="en-IN" sz="3600" b="1" dirty="0">
              <a:solidFill>
                <a:schemeClr val="tx1"/>
              </a:solidFill>
            </a:endParaRPr>
          </a:p>
        </p:txBody>
      </p:sp>
      <p:sp>
        <p:nvSpPr>
          <p:cNvPr id="3" name="Content Placeholder 2">
            <a:extLst>
              <a:ext uri="{FF2B5EF4-FFF2-40B4-BE49-F238E27FC236}">
                <a16:creationId xmlns:a16="http://schemas.microsoft.com/office/drawing/2014/main" id="{28FE60E5-08D8-3CAA-1294-1FA93B1570B7}"/>
              </a:ext>
            </a:extLst>
          </p:cNvPr>
          <p:cNvSpPr>
            <a:spLocks noGrp="1"/>
          </p:cNvSpPr>
          <p:nvPr>
            <p:ph idx="1"/>
          </p:nvPr>
        </p:nvSpPr>
        <p:spPr>
          <a:xfrm>
            <a:off x="838200" y="1209368"/>
            <a:ext cx="8708923" cy="4967595"/>
          </a:xfrm>
          <a:ln>
            <a:solidFill>
              <a:schemeClr val="bg1"/>
            </a:solidFill>
          </a:ln>
        </p:spPr>
        <p:txBody>
          <a:bodyPr>
            <a:normAutofit/>
          </a:bodyPr>
          <a:lstStyle/>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Sentiment analysis is a powerful technique used to assess public opinion about top engineering colleges in Tamil Nadu, India. With the rise of online reviews, social media discussions, and student feedback, understanding sentiments helps institutions and stakeholders make informed decisions.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This study leverages Natural Language Processing (NLP) to analyze opinions on factors like academics, placements, infrastructure, and campus life.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By classifying sentiments as positive, negative, or neutral, it provides insights into the overall perception of these institutions.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The findings can help prospective students choose the right college and assist colleges in improving their services.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This research highlights key trends in educational sentiment, aiding continuous development in higher education</a:t>
            </a:r>
            <a:r>
              <a:rPr lang="en-US" sz="2200" dirty="0"/>
              <a:t>.</a:t>
            </a:r>
            <a:endParaRPr lang="en-IN" sz="2200" dirty="0"/>
          </a:p>
        </p:txBody>
      </p:sp>
    </p:spTree>
    <p:extLst>
      <p:ext uri="{BB962C8B-B14F-4D97-AF65-F5344CB8AC3E}">
        <p14:creationId xmlns:p14="http://schemas.microsoft.com/office/powerpoint/2010/main" val="182799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CE97F-2091-CC76-1789-C153892AF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EE1BAB-9150-636C-0266-B0B79A37ADA7}"/>
              </a:ext>
            </a:extLst>
          </p:cNvPr>
          <p:cNvSpPr>
            <a:spLocks noGrp="1"/>
          </p:cNvSpPr>
          <p:nvPr>
            <p:ph type="title"/>
          </p:nvPr>
        </p:nvSpPr>
        <p:spPr>
          <a:xfrm>
            <a:off x="838200" y="365126"/>
            <a:ext cx="2396613" cy="637764"/>
          </a:xfrm>
          <a:solidFill>
            <a:srgbClr val="FFC000"/>
          </a:solidFill>
          <a:ln>
            <a:solidFill>
              <a:schemeClr val="tx1"/>
            </a:solidFill>
          </a:ln>
        </p:spPr>
        <p:txBody>
          <a:bodyPr>
            <a:normAutofit fontScale="90000"/>
          </a:bodyPr>
          <a:lstStyle/>
          <a:p>
            <a:pPr algn="ctr"/>
            <a:r>
              <a:rPr lang="en-US" b="1" dirty="0">
                <a:solidFill>
                  <a:schemeClr val="tx1"/>
                </a:solidFill>
              </a:rPr>
              <a:t>Objective</a:t>
            </a:r>
            <a:r>
              <a:rPr lang="en-US" b="1" dirty="0"/>
              <a:t> </a:t>
            </a:r>
            <a:endParaRPr lang="en-IN" b="1" dirty="0"/>
          </a:p>
        </p:txBody>
      </p:sp>
      <p:sp>
        <p:nvSpPr>
          <p:cNvPr id="4" name="Rectangle 1">
            <a:extLst>
              <a:ext uri="{FF2B5EF4-FFF2-40B4-BE49-F238E27FC236}">
                <a16:creationId xmlns:a16="http://schemas.microsoft.com/office/drawing/2014/main" id="{2453CE9A-9776-ECDA-B798-DABE691E625F}"/>
              </a:ext>
            </a:extLst>
          </p:cNvPr>
          <p:cNvSpPr>
            <a:spLocks noGrp="1" noChangeArrowheads="1"/>
          </p:cNvSpPr>
          <p:nvPr>
            <p:ph idx="1"/>
          </p:nvPr>
        </p:nvSpPr>
        <p:spPr bwMode="auto">
          <a:xfrm>
            <a:off x="452284" y="969740"/>
            <a:ext cx="9311148" cy="59400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Analyze Public Perception</a:t>
            </a:r>
            <a:r>
              <a:rPr kumimoji="0" lang="en-US" altLang="en-US" sz="20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assess the opinions and sentiments of students, alumni, and faculty about top engineering colleges in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Tamil Nadu.</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Calibri" panose="020F0502020204030204" pitchFamily="34" charset="0"/>
              </a:rPr>
              <a:t>Evaluate Key Factors</a:t>
            </a:r>
            <a:r>
              <a:rPr kumimoji="0" lang="en-US" altLang="en-US" sz="20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identify critical aspects such as academics, infrastructure, placements, and campus life influencing college reputation.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5"/>
                </a:solidFill>
                <a:effectLst/>
                <a:latin typeface="Calibri" panose="020F0502020204030204" pitchFamily="34" charset="0"/>
                <a:ea typeface="Calibri" panose="020F0502020204030204" pitchFamily="34" charset="0"/>
                <a:cs typeface="Calibri" panose="020F0502020204030204" pitchFamily="34" charset="0"/>
              </a:rPr>
              <a:t>Utilize NLP Techniques</a:t>
            </a:r>
            <a:r>
              <a:rPr kumimoji="0" lang="en-US" altLang="en-US" sz="2000" b="0" i="0" u="none" strike="noStrike" cap="none" normalizeH="0" baseline="0" dirty="0">
                <a:ln>
                  <a:noFill/>
                </a:ln>
                <a:solidFill>
                  <a:schemeClr val="accent5"/>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employ Natural Language Processing (NLP) for classifying sentiments into positive, negative, or neutral categories.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3"/>
                </a:solidFill>
                <a:effectLst/>
                <a:latin typeface="Calibri" panose="020F0502020204030204" pitchFamily="34" charset="0"/>
                <a:ea typeface="Calibri" panose="020F0502020204030204" pitchFamily="34" charset="0"/>
                <a:cs typeface="Calibri" panose="020F0502020204030204" pitchFamily="34" charset="0"/>
              </a:rPr>
              <a:t>Aid Prospective Students</a:t>
            </a:r>
            <a:r>
              <a:rPr kumimoji="0" lang="en-US" altLang="en-US" sz="2000" b="0" i="0" u="none" strike="noStrike" cap="none" normalizeH="0" baseline="0" dirty="0">
                <a:ln>
                  <a:noFill/>
                </a:ln>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provide data-driven insights that help students make informed decisions when selecting a college.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4">
                    <a:lumMod val="75000"/>
                  </a:schemeClr>
                </a:solidFill>
                <a:effectLst/>
                <a:latin typeface="Calibri" panose="020F0502020204030204" pitchFamily="34" charset="0"/>
                <a:ea typeface="Calibri" panose="020F0502020204030204" pitchFamily="34" charset="0"/>
                <a:cs typeface="Calibri" panose="020F0502020204030204" pitchFamily="34" charset="0"/>
              </a:rPr>
              <a:t>Support Institutional Improvement</a:t>
            </a:r>
            <a:r>
              <a:rPr kumimoji="0" lang="en-US" altLang="en-US" sz="2000" b="0" i="0" u="none" strike="noStrike" cap="none" normalizeH="0" baseline="0" dirty="0">
                <a:ln>
                  <a:noFill/>
                </a:ln>
                <a:solidFill>
                  <a:schemeClr val="accent4">
                    <a:lumMod val="75000"/>
                  </a:schemeClr>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help colleges understand public feedback and enhance their educational and administrative standards.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Calibri" panose="020F0502020204030204" pitchFamily="34" charset="0"/>
              </a:rPr>
              <a:t>Identify Trends in Education</a:t>
            </a:r>
            <a:r>
              <a:rPr kumimoji="0" lang="en-US" altLang="en-US" sz="2000" b="0" i="0"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recognize emerging trends in student expectations and satisfaction for continuous improvement in higher education. </a:t>
            </a:r>
          </a:p>
        </p:txBody>
      </p:sp>
    </p:spTree>
    <p:extLst>
      <p:ext uri="{BB962C8B-B14F-4D97-AF65-F5344CB8AC3E}">
        <p14:creationId xmlns:p14="http://schemas.microsoft.com/office/powerpoint/2010/main" val="62296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2F18D-59B6-E674-0008-FDEEDF831443}"/>
              </a:ext>
            </a:extLst>
          </p:cNvPr>
          <p:cNvSpPr>
            <a:spLocks noGrp="1"/>
          </p:cNvSpPr>
          <p:nvPr>
            <p:ph idx="1"/>
          </p:nvPr>
        </p:nvSpPr>
        <p:spPr>
          <a:xfrm>
            <a:off x="838200" y="1042220"/>
            <a:ext cx="8522110" cy="5722374"/>
          </a:xfrm>
          <a:ln>
            <a:solidFill>
              <a:schemeClr val="bg1"/>
            </a:solidFill>
          </a:ln>
        </p:spPr>
        <p:txBody>
          <a:bodyPr>
            <a:normAutofit/>
          </a:bodyPr>
          <a:lstStyle/>
          <a:p>
            <a:pPr marL="0" indent="0">
              <a:buNone/>
            </a:pPr>
            <a:endParaRPr lang="en-US" dirty="0"/>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Several studies have explored sentiment analysis in higher education to understand student perceptions of engineering colleges in Tamil Nadu.</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 Research has utilized Natural Language Processing (NLP) and machine learning techniques to classify sentiments from reviews, social media, and discussion forums.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Previous works highlight factors like faculty quality, placements, and infrastructure as key determinants of student satisfaction.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However, challenges such as biased data, limited regional language processing, and sarcasm detection impact accuracy.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Most studies focus on structured datasets, overlooking real-time social media insights. </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Addressing these drawbacks can improve sentiment analysis models for better decision-making in the education sector.</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E44E4152-C2E9-41CD-E0FC-2601E9A3137D}"/>
              </a:ext>
            </a:extLst>
          </p:cNvPr>
          <p:cNvSpPr/>
          <p:nvPr/>
        </p:nvSpPr>
        <p:spPr>
          <a:xfrm>
            <a:off x="973395" y="93407"/>
            <a:ext cx="6990734" cy="781664"/>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Literature Survey</a:t>
            </a:r>
            <a:endParaRPr lang="en-IN" sz="5400" dirty="0"/>
          </a:p>
        </p:txBody>
      </p:sp>
    </p:spTree>
    <p:extLst>
      <p:ext uri="{BB962C8B-B14F-4D97-AF65-F5344CB8AC3E}">
        <p14:creationId xmlns:p14="http://schemas.microsoft.com/office/powerpoint/2010/main" val="296956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ABF8-CBFB-078D-7516-DFB4E05C4A55}"/>
              </a:ext>
            </a:extLst>
          </p:cNvPr>
          <p:cNvSpPr>
            <a:spLocks noGrp="1"/>
          </p:cNvSpPr>
          <p:nvPr>
            <p:ph type="title"/>
          </p:nvPr>
        </p:nvSpPr>
        <p:spPr>
          <a:xfrm>
            <a:off x="838199" y="365125"/>
            <a:ext cx="7942007" cy="863907"/>
          </a:xfrm>
          <a:solidFill>
            <a:schemeClr val="accent4">
              <a:lumMod val="60000"/>
              <a:lumOff val="40000"/>
            </a:schemeClr>
          </a:solidFill>
          <a:ln>
            <a:solidFill>
              <a:schemeClr val="tx1"/>
            </a:solidFill>
          </a:ln>
        </p:spPr>
        <p:txBody>
          <a:bodyPr>
            <a:normAutofit/>
          </a:bodyPr>
          <a:lstStyle/>
          <a:p>
            <a:r>
              <a:rPr lang="en-US" b="1" dirty="0">
                <a:solidFill>
                  <a:schemeClr val="tx1"/>
                </a:solidFill>
              </a:rPr>
              <a:t>Methodology for Sentiment Analysis</a:t>
            </a:r>
            <a:endParaRPr lang="en-IN" b="1" dirty="0">
              <a:solidFill>
                <a:schemeClr val="tx1"/>
              </a:solidFill>
            </a:endParaRPr>
          </a:p>
        </p:txBody>
      </p:sp>
      <p:sp>
        <p:nvSpPr>
          <p:cNvPr id="3" name="Content Placeholder 2">
            <a:extLst>
              <a:ext uri="{FF2B5EF4-FFF2-40B4-BE49-F238E27FC236}">
                <a16:creationId xmlns:a16="http://schemas.microsoft.com/office/drawing/2014/main" id="{67FC70EC-741C-4F49-A789-8769B3FAC892}"/>
              </a:ext>
            </a:extLst>
          </p:cNvPr>
          <p:cNvSpPr>
            <a:spLocks noGrp="1"/>
          </p:cNvSpPr>
          <p:nvPr>
            <p:ph idx="1"/>
          </p:nvPr>
        </p:nvSpPr>
        <p:spPr>
          <a:xfrm>
            <a:off x="383459" y="1484671"/>
            <a:ext cx="9360310" cy="5211098"/>
          </a:xfrm>
          <a:ln>
            <a:solidFill>
              <a:schemeClr val="bg1"/>
            </a:solidFill>
          </a:ln>
        </p:spPr>
        <p:txBody>
          <a:bodyPr>
            <a:normAutofit/>
          </a:bodyPr>
          <a:lstStyle/>
          <a:p>
            <a:pPr marL="914400" lvl="1" indent="-457200">
              <a:buAutoNum type="arabicPeriod"/>
            </a:pPr>
            <a:endParaRPr lang="en-US" dirty="0"/>
          </a:p>
          <a:p>
            <a:pPr marL="914400" lvl="1"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The methodology for sentiment analysis of top engineering colleges in Tamil   </a:t>
            </a:r>
          </a:p>
          <a:p>
            <a:pPr marL="457200" lvl="1" indent="0">
              <a:buNone/>
            </a:pPr>
            <a:r>
              <a:rPr lang="en-US" sz="2000" dirty="0">
                <a:latin typeface="Calibri" panose="020F0502020204030204" pitchFamily="34" charset="0"/>
                <a:ea typeface="Calibri" panose="020F0502020204030204" pitchFamily="34" charset="0"/>
                <a:cs typeface="Calibri" panose="020F0502020204030204" pitchFamily="34" charset="0"/>
              </a:rPr>
              <a:t>       Nadu involves data collection from online reviews, social media, and forums.  </a:t>
            </a:r>
          </a:p>
          <a:p>
            <a:pPr marL="457200" lvl="1" indent="0">
              <a:buNone/>
            </a:pPr>
            <a:r>
              <a:rPr lang="en-US" sz="2000" dirty="0">
                <a:latin typeface="Calibri" panose="020F0502020204030204" pitchFamily="34" charset="0"/>
                <a:ea typeface="Calibri" panose="020F0502020204030204" pitchFamily="34" charset="0"/>
                <a:cs typeface="Calibri" panose="020F0502020204030204" pitchFamily="34" charset="0"/>
              </a:rPr>
              <a:t>       Preprocessing techniques such as tokenization, stop-word removal, and </a:t>
            </a:r>
          </a:p>
          <a:p>
            <a:pPr marL="457200" lvl="1" indent="0">
              <a:buNone/>
            </a:pPr>
            <a:r>
              <a:rPr lang="en-US" sz="2000" dirty="0">
                <a:latin typeface="Calibri" panose="020F0502020204030204" pitchFamily="34" charset="0"/>
                <a:ea typeface="Calibri" panose="020F0502020204030204" pitchFamily="34" charset="0"/>
                <a:cs typeface="Calibri" panose="020F0502020204030204" pitchFamily="34" charset="0"/>
              </a:rPr>
              <a:t>       stemming are applied to clean the data. </a:t>
            </a:r>
          </a:p>
          <a:p>
            <a:pPr marL="914400" lvl="1" indent="-457200">
              <a:buAutoNum type="arabicPeriod" startAt="2"/>
            </a:pPr>
            <a:r>
              <a:rPr lang="en-US" sz="2000" dirty="0">
                <a:latin typeface="Calibri" panose="020F0502020204030204" pitchFamily="34" charset="0"/>
                <a:ea typeface="Calibri" panose="020F0502020204030204" pitchFamily="34" charset="0"/>
                <a:cs typeface="Calibri" panose="020F0502020204030204" pitchFamily="34" charset="0"/>
              </a:rPr>
              <a:t>Machine learning and Natural Language Processing (NLP) models, including </a:t>
            </a:r>
          </a:p>
          <a:p>
            <a:pPr marL="457200" lvl="1" indent="0">
              <a:buNone/>
            </a:pPr>
            <a:r>
              <a:rPr lang="en-US" sz="2000" dirty="0">
                <a:latin typeface="Calibri" panose="020F0502020204030204" pitchFamily="34" charset="0"/>
                <a:ea typeface="Calibri" panose="020F0502020204030204" pitchFamily="34" charset="0"/>
                <a:cs typeface="Calibri" panose="020F0502020204030204" pitchFamily="34" charset="0"/>
              </a:rPr>
              <a:t>       Naïve Bayes, SVM, and deep learning, classify sentiments as positive, </a:t>
            </a:r>
          </a:p>
          <a:p>
            <a:pPr marL="457200" lvl="1" indent="0">
              <a:buNone/>
            </a:pPr>
            <a:r>
              <a:rPr lang="en-US" sz="2000" dirty="0">
                <a:latin typeface="Calibri" panose="020F0502020204030204" pitchFamily="34" charset="0"/>
                <a:ea typeface="Calibri" panose="020F0502020204030204" pitchFamily="34" charset="0"/>
                <a:cs typeface="Calibri" panose="020F0502020204030204" pitchFamily="34" charset="0"/>
              </a:rPr>
              <a:t>       negative, or neutral. </a:t>
            </a:r>
          </a:p>
          <a:p>
            <a:pPr marL="914400" lvl="1" indent="-457200">
              <a:buAutoNum type="arabicPeriod" startAt="3"/>
            </a:pPr>
            <a:r>
              <a:rPr lang="en-US" sz="2000" dirty="0">
                <a:latin typeface="Calibri" panose="020F0502020204030204" pitchFamily="34" charset="0"/>
                <a:ea typeface="Calibri" panose="020F0502020204030204" pitchFamily="34" charset="0"/>
                <a:cs typeface="Calibri" panose="020F0502020204030204" pitchFamily="34" charset="0"/>
              </a:rPr>
              <a:t>Sentiment scores and trend analysis help evaluate public perception based on key factors like academics, placements, and infrastructure. </a:t>
            </a:r>
          </a:p>
          <a:p>
            <a:pPr marL="457200" lvl="1" indent="0">
              <a:buNone/>
            </a:pPr>
            <a:r>
              <a:rPr lang="en-US" sz="2000" dirty="0">
                <a:latin typeface="Calibri" panose="020F0502020204030204" pitchFamily="34" charset="0"/>
                <a:ea typeface="Calibri" panose="020F0502020204030204" pitchFamily="34" charset="0"/>
                <a:cs typeface="Calibri" panose="020F0502020204030204" pitchFamily="34" charset="0"/>
              </a:rPr>
              <a:t>However, challenges include handling regional language variations, sarcasm, and fake reviews, which can affect accuracy. Improving multilingual NLP models and refining sentiment classification techniques can enhance analysis reliability.</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01935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B42D-CD63-EEEE-A705-4CCEB8345246}"/>
              </a:ext>
            </a:extLst>
          </p:cNvPr>
          <p:cNvSpPr>
            <a:spLocks noGrp="1"/>
          </p:cNvSpPr>
          <p:nvPr>
            <p:ph type="title"/>
          </p:nvPr>
        </p:nvSpPr>
        <p:spPr>
          <a:xfrm>
            <a:off x="838200" y="89282"/>
            <a:ext cx="6781800" cy="530150"/>
          </a:xfrm>
          <a:solidFill>
            <a:srgbClr val="00B0F0"/>
          </a:solidFill>
          <a:ln>
            <a:solidFill>
              <a:schemeClr val="tx1"/>
            </a:solidFill>
          </a:ln>
        </p:spPr>
        <p:txBody>
          <a:bodyPr>
            <a:normAutofit fontScale="90000"/>
          </a:bodyPr>
          <a:lstStyle/>
          <a:p>
            <a:pPr algn="ctr"/>
            <a:r>
              <a:rPr lang="en-US" b="1" dirty="0">
                <a:solidFill>
                  <a:schemeClr val="tx1"/>
                </a:solidFill>
              </a:rPr>
              <a:t>Sentiment Analysis Use Cases</a:t>
            </a:r>
            <a:endParaRPr lang="en-IN" b="1" dirty="0">
              <a:solidFill>
                <a:schemeClr val="tx1"/>
              </a:solidFill>
            </a:endParaRPr>
          </a:p>
        </p:txBody>
      </p:sp>
      <p:sp>
        <p:nvSpPr>
          <p:cNvPr id="3" name="Content Placeholder 2">
            <a:extLst>
              <a:ext uri="{FF2B5EF4-FFF2-40B4-BE49-F238E27FC236}">
                <a16:creationId xmlns:a16="http://schemas.microsoft.com/office/drawing/2014/main" id="{F5E104C1-AC0F-185E-00EF-EE67BD9FC8E8}"/>
              </a:ext>
            </a:extLst>
          </p:cNvPr>
          <p:cNvSpPr>
            <a:spLocks noGrp="1"/>
          </p:cNvSpPr>
          <p:nvPr>
            <p:ph idx="1"/>
          </p:nvPr>
        </p:nvSpPr>
        <p:spPr>
          <a:xfrm>
            <a:off x="157316" y="679911"/>
            <a:ext cx="11946194" cy="6088807"/>
          </a:xfrm>
          <a:ln>
            <a:noFill/>
          </a:ln>
        </p:spPr>
        <p:txBody>
          <a:bodyPr>
            <a:normAutofit lnSpcReduction="10000"/>
          </a:bodyPr>
          <a:lstStyle/>
          <a:p>
            <a:pPr marL="0" indent="0">
              <a:buNone/>
            </a:pPr>
            <a:endParaRPr lang="en-US" b="1" dirty="0"/>
          </a:p>
          <a:p>
            <a:pPr marL="0" indent="0">
              <a:buNone/>
            </a:pPr>
            <a:r>
              <a:rPr lang="en-US" b="1" dirty="0"/>
              <a:t>                                              </a:t>
            </a:r>
          </a:p>
          <a:p>
            <a:pPr marL="0" indent="0">
              <a:buNone/>
            </a:pPr>
            <a:r>
              <a:rPr lang="en-US" b="1" dirty="0"/>
              <a:t>                         1. Student Feedback on  Campus Facilities</a:t>
            </a:r>
          </a:p>
          <a:p>
            <a:pPr marL="0" indent="0">
              <a:buNone/>
            </a:pPr>
            <a:endParaRPr lang="en-US" b="1" dirty="0"/>
          </a:p>
          <a:p>
            <a:pPr marL="0" indent="0">
              <a:buNone/>
            </a:pPr>
            <a:r>
              <a:rPr lang="en-US" b="1" dirty="0"/>
              <a:t>                                                                         </a:t>
            </a:r>
          </a:p>
          <a:p>
            <a:pPr marL="0" indent="0">
              <a:buNone/>
            </a:pPr>
            <a:r>
              <a:rPr lang="en-US" b="1" dirty="0"/>
              <a:t>                                              2. Course Curriculum Evaluation</a:t>
            </a:r>
          </a:p>
          <a:p>
            <a:pPr marL="0" indent="0">
              <a:buNone/>
            </a:pPr>
            <a:r>
              <a:rPr lang="en-US" b="1" dirty="0"/>
              <a:t>                       </a:t>
            </a:r>
          </a:p>
          <a:p>
            <a:pPr marL="0" indent="0">
              <a:buNone/>
            </a:pPr>
            <a:r>
              <a:rPr lang="en-IN" dirty="0"/>
              <a:t>                                                      </a:t>
            </a:r>
          </a:p>
          <a:p>
            <a:pPr marL="0" indent="0">
              <a:buNone/>
            </a:pPr>
            <a:r>
              <a:rPr lang="en-US" b="1" dirty="0"/>
              <a:t>                                                                        3. Placement Program Analysis</a:t>
            </a:r>
          </a:p>
          <a:p>
            <a:pPr marL="0" indent="0">
              <a:buNone/>
            </a:pPr>
            <a:endParaRPr lang="en-US" b="1" dirty="0"/>
          </a:p>
          <a:p>
            <a:pPr marL="0" indent="0">
              <a:buNone/>
            </a:pPr>
            <a:r>
              <a:rPr lang="en-US" b="1" dirty="0"/>
              <a:t>                                                         </a:t>
            </a:r>
          </a:p>
          <a:p>
            <a:pPr marL="0" indent="0">
              <a:buNone/>
            </a:pPr>
            <a:r>
              <a:rPr lang="en-US" b="1" dirty="0"/>
              <a:t>                                                                                                 4.Faculty and Teaching Quality</a:t>
            </a:r>
          </a:p>
          <a:p>
            <a:pPr marL="0" indent="0">
              <a:buNone/>
            </a:pPr>
            <a:endParaRPr lang="en-US" b="1" dirty="0"/>
          </a:p>
          <a:p>
            <a:pPr marL="0" indent="0">
              <a:buNone/>
            </a:pPr>
            <a:r>
              <a:rPr lang="en-US" b="1" dirty="0"/>
              <a:t>                                                </a:t>
            </a:r>
          </a:p>
          <a:p>
            <a:pPr marL="0" indent="0">
              <a:buNone/>
            </a:pPr>
            <a:r>
              <a:rPr lang="en-US" b="1" dirty="0"/>
              <a:t>                                                                                                                           5. Competitor  Analysis</a:t>
            </a:r>
            <a:r>
              <a:rPr lang="en-US" sz="2600" b="1" dirty="0"/>
              <a:t>                  </a:t>
            </a:r>
            <a:endParaRPr lang="en-US" sz="2100" b="1" dirty="0"/>
          </a:p>
          <a:p>
            <a:pPr marL="0" indent="0">
              <a:buNone/>
            </a:pPr>
            <a:endParaRPr lang="en-US" b="1" dirty="0"/>
          </a:p>
          <a:p>
            <a:pPr marL="0" indent="0">
              <a:buNone/>
            </a:pPr>
            <a:endParaRPr lang="en-IN" dirty="0"/>
          </a:p>
        </p:txBody>
      </p:sp>
      <p:pic>
        <p:nvPicPr>
          <p:cNvPr id="4" name="Picture 3">
            <a:extLst>
              <a:ext uri="{FF2B5EF4-FFF2-40B4-BE49-F238E27FC236}">
                <a16:creationId xmlns:a16="http://schemas.microsoft.com/office/drawing/2014/main" id="{8E42F1F3-AF59-D594-0517-9E5174170B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923" y="1025084"/>
            <a:ext cx="1504335" cy="1070271"/>
          </a:xfrm>
          <a:prstGeom prst="rect">
            <a:avLst/>
          </a:prstGeom>
          <a:noFill/>
          <a:ln>
            <a:solidFill>
              <a:schemeClr val="tx1"/>
            </a:solidFill>
          </a:ln>
        </p:spPr>
      </p:pic>
      <p:pic>
        <p:nvPicPr>
          <p:cNvPr id="5" name="Picture 4">
            <a:extLst>
              <a:ext uri="{FF2B5EF4-FFF2-40B4-BE49-F238E27FC236}">
                <a16:creationId xmlns:a16="http://schemas.microsoft.com/office/drawing/2014/main" id="{BE9549E1-02EE-D7F5-22F1-5A28AB1350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1258" y="2095355"/>
            <a:ext cx="1504336" cy="972309"/>
          </a:xfrm>
          <a:prstGeom prst="rect">
            <a:avLst/>
          </a:prstGeom>
          <a:noFill/>
          <a:ln>
            <a:solidFill>
              <a:schemeClr val="tx1"/>
            </a:solidFill>
          </a:ln>
        </p:spPr>
      </p:pic>
      <p:pic>
        <p:nvPicPr>
          <p:cNvPr id="6" name="Picture 5">
            <a:extLst>
              <a:ext uri="{FF2B5EF4-FFF2-40B4-BE49-F238E27FC236}">
                <a16:creationId xmlns:a16="http://schemas.microsoft.com/office/drawing/2014/main" id="{ABA53E1F-A880-012B-6003-BFA5D71307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4777" y="3067664"/>
            <a:ext cx="1708645" cy="1070271"/>
          </a:xfrm>
          <a:prstGeom prst="rect">
            <a:avLst/>
          </a:prstGeom>
          <a:noFill/>
          <a:ln>
            <a:solidFill>
              <a:schemeClr val="tx1"/>
            </a:solidFill>
          </a:ln>
        </p:spPr>
      </p:pic>
      <p:pic>
        <p:nvPicPr>
          <p:cNvPr id="7" name="Picture 6">
            <a:extLst>
              <a:ext uri="{FF2B5EF4-FFF2-40B4-BE49-F238E27FC236}">
                <a16:creationId xmlns:a16="http://schemas.microsoft.com/office/drawing/2014/main" id="{8928AFD3-09DD-DE71-0133-CF924EAD73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83422" y="4137935"/>
            <a:ext cx="1656858" cy="1029137"/>
          </a:xfrm>
          <a:prstGeom prst="rect">
            <a:avLst/>
          </a:prstGeom>
          <a:noFill/>
          <a:ln>
            <a:solidFill>
              <a:schemeClr val="tx1"/>
            </a:solidFill>
          </a:ln>
        </p:spPr>
      </p:pic>
      <p:pic>
        <p:nvPicPr>
          <p:cNvPr id="8" name="Picture 7">
            <a:extLst>
              <a:ext uri="{FF2B5EF4-FFF2-40B4-BE49-F238E27FC236}">
                <a16:creationId xmlns:a16="http://schemas.microsoft.com/office/drawing/2014/main" id="{F015D9E6-DEE1-967C-DB4A-1132FFA7524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0112" y="5167072"/>
            <a:ext cx="1799303" cy="1135044"/>
          </a:xfrm>
          <a:prstGeom prst="rect">
            <a:avLst/>
          </a:prstGeom>
          <a:noFill/>
          <a:ln>
            <a:solidFill>
              <a:schemeClr val="tx1"/>
            </a:solidFill>
          </a:ln>
        </p:spPr>
      </p:pic>
    </p:spTree>
    <p:extLst>
      <p:ext uri="{BB962C8B-B14F-4D97-AF65-F5344CB8AC3E}">
        <p14:creationId xmlns:p14="http://schemas.microsoft.com/office/powerpoint/2010/main" val="91058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8865-F646-136D-ECDD-74014AB52A1F}"/>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21C1374-B01F-D39E-CE6B-8B69D4E0DE3C}"/>
              </a:ext>
            </a:extLst>
          </p:cNvPr>
          <p:cNvSpPr>
            <a:spLocks noGrp="1"/>
          </p:cNvSpPr>
          <p:nvPr>
            <p:ph type="subTitle" idx="1"/>
          </p:nvPr>
        </p:nvSpPr>
        <p:spPr/>
        <p:txBody>
          <a:bodyPr/>
          <a:lstStyle/>
          <a:p>
            <a:endParaRPr lang="en-IN"/>
          </a:p>
        </p:txBody>
      </p:sp>
      <p:pic>
        <p:nvPicPr>
          <p:cNvPr id="7170" name="Picture 2" descr="How To Write A Thank You Note In Five Easy Steps">
            <a:extLst>
              <a:ext uri="{FF2B5EF4-FFF2-40B4-BE49-F238E27FC236}">
                <a16:creationId xmlns:a16="http://schemas.microsoft.com/office/drawing/2014/main" id="{F5433C2A-709C-3DCC-AC21-75734F6D1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1038"/>
            <a:ext cx="975360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3343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410</TotalTime>
  <Words>682</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Narrow</vt:lpstr>
      <vt:lpstr>Calibri</vt:lpstr>
      <vt:lpstr>Cambria</vt:lpstr>
      <vt:lpstr>Trebuchet MS</vt:lpstr>
      <vt:lpstr>Wingdings 3</vt:lpstr>
      <vt:lpstr>Facet</vt:lpstr>
      <vt:lpstr>Sentiment Analysis of  Top Engineering Colleges</vt:lpstr>
      <vt:lpstr>Abstract</vt:lpstr>
      <vt:lpstr>Introduction</vt:lpstr>
      <vt:lpstr>Objective </vt:lpstr>
      <vt:lpstr>PowerPoint Presentation</vt:lpstr>
      <vt:lpstr>Methodology for Sentiment Analysis</vt:lpstr>
      <vt:lpstr>Sentiment Analysis Use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KALAIVANI SAKTHIDHARAN</dc:creator>
  <cp:lastModifiedBy>KALAIVANI SAKTHIDHARAN</cp:lastModifiedBy>
  <cp:revision>6</cp:revision>
  <dcterms:created xsi:type="dcterms:W3CDTF">2025-01-27T14:09:28Z</dcterms:created>
  <dcterms:modified xsi:type="dcterms:W3CDTF">2025-01-29T15:19:38Z</dcterms:modified>
</cp:coreProperties>
</file>