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9" r:id="rId3"/>
    <p:sldId id="260" r:id="rId4"/>
    <p:sldId id="276" r:id="rId5"/>
    <p:sldId id="259" r:id="rId6"/>
    <p:sldId id="281" r:id="rId7"/>
    <p:sldId id="258" r:id="rId8"/>
    <p:sldId id="284" r:id="rId9"/>
    <p:sldId id="273" r:id="rId10"/>
    <p:sldId id="282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CA69605-6652-4206-8A1F-9AA3D50064FE}">
          <p14:sldIdLst>
            <p14:sldId id="277"/>
          </p14:sldIdLst>
        </p14:section>
        <p14:section name="1" id="{2D94CEEB-6E3F-4195-A4B6-35A1545FBA55}">
          <p14:sldIdLst>
            <p14:sldId id="279"/>
            <p14:sldId id="260"/>
          </p14:sldIdLst>
        </p14:section>
        <p14:section name="4" id="{48A942A3-F21D-4EA5-A1F7-C1C2CFACCE74}">
          <p14:sldIdLst>
            <p14:sldId id="276"/>
            <p14:sldId id="259"/>
          </p14:sldIdLst>
        </p14:section>
        <p14:section name="3" id="{3678D27E-73F1-4478-804F-0A145A4E4434}">
          <p14:sldIdLst>
            <p14:sldId id="281"/>
            <p14:sldId id="258"/>
          </p14:sldIdLst>
        </p14:section>
        <p14:section name="8" id="{DED0E355-EEEF-441E-9BDF-49EDFABB4622}">
          <p14:sldIdLst>
            <p14:sldId id="284"/>
            <p14:sldId id="273"/>
          </p14:sldIdLst>
        </p14:section>
        <p14:section name="5" id="{645601BD-C0AC-432A-A13F-63A64CCC3245}">
          <p14:sldIdLst>
            <p14:sldId id="282"/>
            <p14:sldId id="262"/>
          </p14:sldIdLst>
        </p14:section>
        <p14:section name="4" id="{F789C79A-3386-45AE-918A-E08FCF39893B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94C"/>
    <a:srgbClr val="2F2476"/>
    <a:srgbClr val="2E1267"/>
    <a:srgbClr val="3E0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97626-48F3-420D-8D7C-B0D46482DB38}" v="34" dt="2024-08-02T09:41:0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49DC-DBAF-4CE0-9432-103D6F816F2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09F9-EE51-43DD-B623-639A81D0C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9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5A83-4C92-4485-BC76-7501F2C2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140ED-36DC-4C1C-9947-60372CE2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868E-9E49-4522-B4D9-63674FA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9A2B-C25D-4868-A659-C7D84E17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3B11-9F71-4FF4-A012-364F3C2E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9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532-8117-4006-A31C-8EF3768F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B7E0-D675-45BB-8A87-B1FAD991E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3D5C-1628-40B4-8BC5-523384FF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A3ED-130D-40FE-A52C-9D22E9FA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CD2F-591B-4E31-A823-A535734E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5816D-A754-43D4-8ECC-CE240407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3313-9BC5-455E-B6D0-AFCDE70C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B466-BFAD-4144-8604-404E039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B86C-7948-453B-9915-10D421A2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F7FE-D904-4746-B939-A95D9398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8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4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22D8-76CB-4D1E-912F-116502DC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1BBE-8F96-4C5B-864E-2D3DE496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2C25-EE20-47AF-99C1-6E1352B6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FF65-ACE9-4D72-8776-5162F4DA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1254-CC63-45AB-B49D-BC91D0CF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DF9F-0A61-45E5-B94A-3AE6673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49A9E-ED64-4A98-B30D-1D022C9C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BE8-13A0-441E-A43E-A4C1FD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59C4-AB26-49EC-9A9A-0BE59024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1B93-6979-4037-8A96-FFEB7C6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9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8425-6714-4686-A212-DD30225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8BF5-4A23-4741-B595-8E7CF0B0E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9CF7-C852-4A24-94A5-6755CB75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B0C6-AB8C-46C8-A337-514856EF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28B8-7502-455A-BC26-2FCDD176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E583-B64A-43E4-82E2-C4D8D909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7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D6ED-867E-42E9-987C-B4D221D1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04AC-5D57-4BD2-8F8B-473DDBEF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A99B1-E2F4-49DE-923B-0C63678A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9D6E3-B7BB-4FE9-A79B-3B60A140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734E5-221C-46D1-A016-0AC074B24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96B82-43F9-42EB-8F6F-C9D3A619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830C7-47B5-4256-991B-075C3FB4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74B6D-D54F-461F-ABB6-6680BA06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DECF-C9BE-46CF-AB52-104CBB2D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A7551-A15E-4F5D-95A7-FFA17848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CA417-2676-4525-A9AD-925A7266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94F3-A056-4801-AEF2-B24CFD1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7C7BE-32BB-4C02-8CA6-96FB420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541A4-931A-4743-932A-357B48F3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ACCC2-DB55-4924-93F6-C9D2009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4CBD-0829-4170-B6F0-BCC068B7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1FF-2770-461E-9A81-524B071C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853D-94F2-4C71-A06B-A4C63CE2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98A1-F10F-4622-BF77-B9002055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8DDAA-7039-4C5E-B412-FFD3DEEF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C606-2D2C-4F7E-BE74-7CD8C0C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DFF5-A74D-4121-8023-A7AD16EB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EBD9D-0A82-468A-A1CB-7975741F5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79B4-0482-44D3-A3AF-E7805607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69F2-AC2A-4F42-A7B8-0A6E5B35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0591-C4B5-4CA8-9B89-BCB9537C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68922-2A6E-403F-8E3E-B16B505A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BBAB4-9E4D-4CED-B30D-41B0402F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B4AE-3BA9-474F-B723-2C92662F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EBB4-CA52-4521-AB77-E555CFB78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B4EC-C8F4-400C-977B-145306690444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0114-BFB8-4821-86E6-1DEC24D21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4C14-5EA8-411C-A28B-29B2A313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FC77-52D3-4F35-9C00-6B680D30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slide" Target="slide12.xml"/><Relationship Id="rId4" Type="http://schemas.openxmlformats.org/officeDocument/2006/relationships/slide" Target="slide2.xml"/><Relationship Id="rId9" Type="http://schemas.openxmlformats.org/officeDocument/2006/relationships/image" Target="../media/image5.png"/><Relationship Id="rId1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6B4A88-499A-D7AE-25F0-E785AC65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0F1315-CF37-4BDA-90B2-FEBCECD81BDC}"/>
              </a:ext>
            </a:extLst>
          </p:cNvPr>
          <p:cNvCxnSpPr>
            <a:cxnSpLocks/>
          </p:cNvCxnSpPr>
          <p:nvPr/>
        </p:nvCxnSpPr>
        <p:spPr>
          <a:xfrm flipV="1">
            <a:off x="3128169" y="915977"/>
            <a:ext cx="2069285" cy="1050028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7ED7AB94-5737-480C-B400-BF7154C67A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0036574"/>
                  </p:ext>
                </p:extLst>
              </p:nvPr>
            </p:nvGraphicFramePr>
            <p:xfrm>
              <a:off x="761821" y="1749107"/>
              <a:ext cx="3135489" cy="1645285"/>
            </p:xfrm>
            <a:graphic>
              <a:graphicData uri="http://schemas.microsoft.com/office/powerpoint/2016/sectionzoom">
                <psez:sectionZm>
                  <psez:sectionZmObj sectionId="{2D94CEEB-6E3F-4195-A4B6-35A1545FBA55}">
                    <psez:zmPr id="{811A521E-F835-4AD8-AE10-9AF168CBF451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35489" cy="164528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D7AB94-5737-480C-B400-BF7154C67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821" y="1749107"/>
                <a:ext cx="3135489" cy="1645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CB24B6C6-1370-D61D-0CCA-38130A0AE2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651005"/>
                  </p:ext>
                </p:extLst>
              </p:nvPr>
            </p:nvGraphicFramePr>
            <p:xfrm>
              <a:off x="8566883" y="17145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678D27E-73F1-4478-804F-0A145A4E4434}">
                    <psez:zmPr id="{85292828-6D71-42D3-AE4F-5C58BCB5C297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24B6C6-1370-D61D-0CCA-38130A0AE2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6883" y="17145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EC107B05-876B-C943-DB3F-9D85BE1118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5452224"/>
                  </p:ext>
                </p:extLst>
              </p:nvPr>
            </p:nvGraphicFramePr>
            <p:xfrm>
              <a:off x="4603431" y="12356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8A942A3-F21D-4EA5-A1F7-C1C2CFACCE74}">
                    <psez:zmPr id="{28624FE3-32C5-49B8-8E98-AF7418A36F7A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C107B05-876B-C943-DB3F-9D85BE111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3431" y="12356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6B424B8-8EF0-00B6-73CC-3F49690737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4171997"/>
                  </p:ext>
                </p:extLst>
              </p:nvPr>
            </p:nvGraphicFramePr>
            <p:xfrm>
              <a:off x="8566883" y="484062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89C79A-3386-45AE-918A-E08FCF39893B}">
                    <psez:zmPr id="{3493C9BC-5423-49A4-BF1F-F629CB7F2363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6B424B8-8EF0-00B6-73CC-3F49690737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6883" y="4840623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6E2FBE3A-1E5A-7A4D-64BE-803A2675A8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5781984"/>
                  </p:ext>
                </p:extLst>
              </p:nvPr>
            </p:nvGraphicFramePr>
            <p:xfrm>
              <a:off x="849310" y="484062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45601BD-C0AC-432A-A13F-63A64CCC3245}">
                    <psez:zmPr id="{F5F44300-5D26-4D0A-B25A-5C2D18DBF16D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E2FBE3A-1E5A-7A4D-64BE-803A2675A8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310" y="4840623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5ECCF609-8975-2C29-28FB-D33F34009C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5011140"/>
                  </p:ext>
                </p:extLst>
              </p:nvPr>
            </p:nvGraphicFramePr>
            <p:xfrm>
              <a:off x="4572000" y="484062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ED0E355-EEEF-441E-9BDF-49EDFABB4622}">
                    <psez:zmPr id="{668DBA14-6231-4259-97AE-8627431840E0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ECCF609-8975-2C29-28FB-D33F34009C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72000" y="4840623"/>
                <a:ext cx="3048000" cy="171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DF268B-4B43-47B9-A375-0EDAC515BF1E}"/>
              </a:ext>
            </a:extLst>
          </p:cNvPr>
          <p:cNvCxnSpPr>
            <a:cxnSpLocks/>
          </p:cNvCxnSpPr>
          <p:nvPr/>
        </p:nvCxnSpPr>
        <p:spPr>
          <a:xfrm>
            <a:off x="7025479" y="915977"/>
            <a:ext cx="2535771" cy="922087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492C91-9ECF-4E8E-9EF8-6E739F2865E3}"/>
              </a:ext>
            </a:extLst>
          </p:cNvPr>
          <p:cNvCxnSpPr>
            <a:cxnSpLocks/>
          </p:cNvCxnSpPr>
          <p:nvPr/>
        </p:nvCxnSpPr>
        <p:spPr>
          <a:xfrm>
            <a:off x="3200683" y="5607258"/>
            <a:ext cx="1996771" cy="0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A6C565-FDC1-4C56-8DC3-078C72C089B5}"/>
              </a:ext>
            </a:extLst>
          </p:cNvPr>
          <p:cNvCxnSpPr>
            <a:cxnSpLocks/>
          </p:cNvCxnSpPr>
          <p:nvPr/>
        </p:nvCxnSpPr>
        <p:spPr>
          <a:xfrm>
            <a:off x="7030059" y="5607258"/>
            <a:ext cx="2087308" cy="0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55057-6767-4D07-9A27-E4A189215E11}"/>
              </a:ext>
            </a:extLst>
          </p:cNvPr>
          <p:cNvCxnSpPr>
            <a:cxnSpLocks/>
          </p:cNvCxnSpPr>
          <p:nvPr/>
        </p:nvCxnSpPr>
        <p:spPr>
          <a:xfrm>
            <a:off x="2251324" y="3534396"/>
            <a:ext cx="0" cy="1306227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565290-2DB6-4781-AA23-16DD33D879F1}"/>
              </a:ext>
            </a:extLst>
          </p:cNvPr>
          <p:cNvCxnSpPr>
            <a:cxnSpLocks/>
          </p:cNvCxnSpPr>
          <p:nvPr/>
        </p:nvCxnSpPr>
        <p:spPr>
          <a:xfrm>
            <a:off x="10090883" y="3601230"/>
            <a:ext cx="0" cy="1306227"/>
          </a:xfrm>
          <a:prstGeom prst="line">
            <a:avLst/>
          </a:prstGeom>
          <a:ln w="635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E32F2D-7EBB-2A82-59D5-745D909FC222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0F98-89BB-47C8-A21F-C1F6AB0482F0}"/>
              </a:ext>
            </a:extLst>
          </p:cNvPr>
          <p:cNvSpPr txBox="1"/>
          <p:nvPr/>
        </p:nvSpPr>
        <p:spPr>
          <a:xfrm>
            <a:off x="2165022" y="3469005"/>
            <a:ext cx="78619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Inter Black" panose="02000503000000020004" pitchFamily="2" charset="0"/>
              </a:rPr>
              <a:t>Secure and Private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59F198C-0AC3-0D17-8C09-6F11991D6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592" y="991049"/>
            <a:ext cx="2022815" cy="20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sz="1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1"/>
            <a:ext cx="12192000" cy="2571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20031" y="5006975"/>
            <a:ext cx="3547765" cy="337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657"/>
              </a:lnSpc>
            </a:pPr>
            <a:r>
              <a:rPr lang="en-US" sz="2127" b="1" kern="0" spc="-42" dirty="0">
                <a:solidFill>
                  <a:srgbClr val="E0D6DE"/>
                </a:solidFill>
                <a:latin typeface="Petrona Black" pitchFamily="2" charset="0"/>
                <a:ea typeface="Petrona" pitchFamily="34" charset="-122"/>
                <a:cs typeface="Petrona" pitchFamily="34" charset="-120"/>
              </a:rPr>
              <a:t>User Control &amp; Data Handling</a:t>
            </a:r>
            <a:endParaRPr lang="en-US" sz="2127" dirty="0">
              <a:latin typeface="Petrona Black" pitchFamily="2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720031" y="5467945"/>
            <a:ext cx="10751939" cy="658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20" kern="0" spc="-32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Currently, Alex does not store user data, focusing on providing immediate responses to commands. Users have the ability to customize Alex's privacy settings </a:t>
            </a:r>
            <a:r>
              <a:rPr lang="en-US" sz="1620" kern="0" spc="-3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2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05493031-FD13-4987-9F33-89B465CA73BF}"/>
              </a:ext>
            </a:extLst>
          </p:cNvPr>
          <p:cNvSpPr/>
          <p:nvPr/>
        </p:nvSpPr>
        <p:spPr>
          <a:xfrm>
            <a:off x="720031" y="3160064"/>
            <a:ext cx="6144071" cy="831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316"/>
              </a:lnSpc>
            </a:pPr>
            <a:r>
              <a:rPr lang="en-US" sz="500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Secure and Private</a:t>
            </a: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5B868E98-F1D4-47A9-B04F-7D2338748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46" y="4195591"/>
            <a:ext cx="607430" cy="6074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F39820-EFE9-9076-C6D1-2597C43A0236}"/>
              </a:ext>
            </a:extLst>
          </p:cNvPr>
          <p:cNvSpPr/>
          <p:nvPr/>
        </p:nvSpPr>
        <p:spPr>
          <a:xfrm>
            <a:off x="-1485900" y="-3454400"/>
            <a:ext cx="15163800" cy="13766800"/>
          </a:xfrm>
          <a:prstGeom prst="ellipse">
            <a:avLst/>
          </a:prstGeom>
          <a:solidFill>
            <a:srgbClr val="3E099B">
              <a:alpha val="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0CE8C5-8D17-5055-9AFE-4C5A3314A6F5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0F98-89BB-47C8-A21F-C1F6AB0482F0}"/>
              </a:ext>
            </a:extLst>
          </p:cNvPr>
          <p:cNvSpPr txBox="1"/>
          <p:nvPr/>
        </p:nvSpPr>
        <p:spPr>
          <a:xfrm>
            <a:off x="2165022" y="3203513"/>
            <a:ext cx="7861955" cy="29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Inter Black" panose="02000503000000020004" pitchFamily="2" charset="0"/>
              </a:rPr>
              <a:t>Hands-Free Productivity</a:t>
            </a:r>
          </a:p>
          <a:p>
            <a:pPr indent="0" algn="ctr">
              <a:lnSpc>
                <a:spcPts val="6379"/>
              </a:lnSpc>
              <a:buNone/>
            </a:pPr>
            <a:endParaRPr lang="en-US" sz="6600" dirty="0">
              <a:solidFill>
                <a:schemeClr val="bg1"/>
              </a:solidFill>
              <a:latin typeface="Inter Black" panose="02000503000000020004" pitchFamily="2" charset="0"/>
            </a:endParaRPr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F842B306-51AB-6EC9-59EB-27CC4835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394" y="871478"/>
            <a:ext cx="2147411" cy="21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2000" cy="2438499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767755" y="3914477"/>
            <a:ext cx="3422055" cy="2400102"/>
          </a:xfrm>
          <a:prstGeom prst="roundRect">
            <a:avLst>
              <a:gd name="adj" fmla="val 3414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69170" y="4115892"/>
            <a:ext cx="2707779" cy="320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20"/>
              </a:lnSpc>
            </a:pPr>
            <a:r>
              <a:rPr lang="en-US" sz="2016" b="1" kern="0" spc="-40" dirty="0">
                <a:solidFill>
                  <a:srgbClr val="E0D6DE"/>
                </a:solidFill>
                <a:latin typeface="Petrona Black" pitchFamily="2" charset="0"/>
                <a:ea typeface="Petrona" pitchFamily="34" charset="-122"/>
                <a:cs typeface="Petrona" pitchFamily="34" charset="-120"/>
              </a:rPr>
              <a:t>Multitasking Made Easy</a:t>
            </a:r>
            <a:endParaRPr lang="en-US" sz="2016" dirty="0">
              <a:latin typeface="Petrona Black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69169" y="4552950"/>
            <a:ext cx="3019227" cy="1248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7"/>
              </a:lnSpc>
            </a:pPr>
            <a:r>
              <a:rPr lang="en-US" sz="1536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Alex enables users to juggle multiple tasks simultaneously, freeing their hands for other activities.</a:t>
            </a:r>
            <a:endParaRPr lang="en-US" sz="1536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4384873" y="3914477"/>
            <a:ext cx="3422055" cy="2400102"/>
          </a:xfrm>
          <a:prstGeom prst="roundRect">
            <a:avLst>
              <a:gd name="adj" fmla="val 3414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586288" y="4115892"/>
            <a:ext cx="2560439" cy="320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20"/>
              </a:lnSpc>
            </a:pPr>
            <a:r>
              <a:rPr lang="en-US" sz="2016" b="1" kern="0" spc="-40" dirty="0">
                <a:solidFill>
                  <a:srgbClr val="E0D6DE"/>
                </a:solidFill>
                <a:latin typeface="Petrona Black" pitchFamily="2" charset="0"/>
                <a:ea typeface="Petrona" pitchFamily="34" charset="-122"/>
                <a:cs typeface="Petrona" pitchFamily="34" charset="-120"/>
              </a:rPr>
              <a:t>Increased Productivity</a:t>
            </a:r>
            <a:endParaRPr lang="en-US" sz="2016" dirty="0">
              <a:latin typeface="Petrona Black" pitchFamily="2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586287" y="4552949"/>
            <a:ext cx="3070705" cy="1761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7"/>
              </a:lnSpc>
            </a:pPr>
            <a:r>
              <a:rPr lang="en-US" sz="1600" kern="0" spc="-32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By automating common tasks and enabling hands-free control, Alex helps Linux users boost their overall productivity</a:t>
            </a:r>
            <a:endParaRPr lang="en-US" sz="1536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8001993" y="3914477"/>
            <a:ext cx="3422055" cy="2400102"/>
          </a:xfrm>
          <a:prstGeom prst="roundRect">
            <a:avLst>
              <a:gd name="adj" fmla="val 3414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8203407" y="4115892"/>
            <a:ext cx="2560439" cy="3200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20"/>
              </a:lnSpc>
            </a:pPr>
            <a:r>
              <a:rPr lang="en-US" sz="2016" b="1" kern="0" spc="-40" dirty="0">
                <a:solidFill>
                  <a:srgbClr val="E0D6DE"/>
                </a:solidFill>
                <a:latin typeface="Petrona Black" pitchFamily="2" charset="0"/>
                <a:ea typeface="Petrona" pitchFamily="34" charset="-122"/>
                <a:cs typeface="Petrona" pitchFamily="34" charset="-120"/>
              </a:rPr>
              <a:t>Accessibility for All</a:t>
            </a:r>
            <a:endParaRPr lang="en-US" sz="2016" dirty="0">
              <a:latin typeface="Petrona Black" pitchFamily="2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8203407" y="4552950"/>
            <a:ext cx="3019227" cy="1560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7"/>
              </a:lnSpc>
            </a:pPr>
            <a:r>
              <a:rPr lang="en-US" sz="1536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Alex's voice-based interface makes it an ideal solution for users with disabilities or those who prefer a hands-free approach.</a:t>
            </a:r>
            <a:endParaRPr lang="en-US" sz="1536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51948A24-0543-4756-9F99-CDB1CCDEFFDF}"/>
              </a:ext>
            </a:extLst>
          </p:cNvPr>
          <p:cNvSpPr/>
          <p:nvPr/>
        </p:nvSpPr>
        <p:spPr>
          <a:xfrm>
            <a:off x="722626" y="2885740"/>
            <a:ext cx="6934366" cy="1550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316"/>
              </a:lnSpc>
            </a:pPr>
            <a:r>
              <a:rPr lang="en-US" sz="500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Hands-Free Productivity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410FA4-AE3C-482D-AC2A-CD67133B5FB6}"/>
              </a:ext>
            </a:extLst>
          </p:cNvPr>
          <p:cNvSpPr/>
          <p:nvPr/>
        </p:nvSpPr>
        <p:spPr>
          <a:xfrm>
            <a:off x="-1485900" y="-3454400"/>
            <a:ext cx="15163800" cy="13766800"/>
          </a:xfrm>
          <a:prstGeom prst="ellipse">
            <a:avLst/>
          </a:prstGeom>
          <a:solidFill>
            <a:srgbClr val="3E099B">
              <a:alpha val="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2887A5-961F-7907-38CC-154F49342E3F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FFE24-1B22-4B9E-BA4C-1109F11C47D3}"/>
              </a:ext>
            </a:extLst>
          </p:cNvPr>
          <p:cNvSpPr txBox="1"/>
          <p:nvPr/>
        </p:nvSpPr>
        <p:spPr>
          <a:xfrm>
            <a:off x="2773680" y="3797331"/>
            <a:ext cx="657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Introduction to Alex </a:t>
            </a:r>
            <a:endParaRPr lang="en-IN" sz="5400" dirty="0">
              <a:solidFill>
                <a:schemeClr val="bg1"/>
              </a:solidFill>
              <a:latin typeface="Inter Black" panose="02000503000000020004" pitchFamily="2" charset="0"/>
              <a:ea typeface="Inter Black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22CD2-40BD-4924-AF11-51AC86F6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34" y="1045338"/>
            <a:ext cx="2015332" cy="20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41477"/>
            <a:ext cx="12192000" cy="68580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53467" y="1407957"/>
            <a:ext cx="6966533" cy="1071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336"/>
              </a:lnSpc>
            </a:pPr>
            <a:r>
              <a:rPr lang="en-US" sz="5868" b="1" kern="100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  <a:ea typeface="Petrona" pitchFamily="34" charset="-122"/>
                <a:cs typeface="Petrona" pitchFamily="34" charset="-120"/>
              </a:rPr>
              <a:t>Introduction to Alex </a:t>
            </a:r>
            <a:endParaRPr lang="en-US" sz="5868" kern="1000" dirty="0">
              <a:gradFill>
                <a:gsLst>
                  <a:gs pos="50000">
                    <a:srgbClr val="D486E3"/>
                  </a:gs>
                  <a:gs pos="0">
                    <a:srgbClr val="B181F6"/>
                  </a:gs>
                  <a:gs pos="100000">
                    <a:srgbClr val="FF96A1"/>
                  </a:gs>
                </a:gsLst>
                <a:lin ang="5400000" scaled="1"/>
              </a:gra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20031" y="4577579"/>
            <a:ext cx="6705039" cy="13168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592"/>
              </a:lnSpc>
            </a:pPr>
            <a:r>
              <a:rPr lang="en-US" sz="1667" kern="0" spc="-32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Alex is an innovative voice assistant designed specifically for Linux operating systems. Developed using Python, Alex offers users a hands-free, intuitive way to interact with their devices and access a variety of functionalities.</a:t>
            </a:r>
            <a:endParaRPr lang="en-US" sz="1667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8C1E2032-D85E-4502-9A52-6EE4C916B261}"/>
              </a:ext>
            </a:extLst>
          </p:cNvPr>
          <p:cNvSpPr/>
          <p:nvPr/>
        </p:nvSpPr>
        <p:spPr>
          <a:xfrm>
            <a:off x="589283" y="2280421"/>
            <a:ext cx="6966533" cy="1836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336"/>
              </a:lnSpc>
            </a:pPr>
            <a:r>
              <a:rPr lang="en-US" sz="5868" b="1" kern="100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  <a:ea typeface="Petrona" pitchFamily="34" charset="-122"/>
                <a:cs typeface="Petrona" pitchFamily="34" charset="-120"/>
              </a:rPr>
              <a:t>A Voice Assistant for Linux</a:t>
            </a:r>
            <a:endParaRPr lang="en-US" sz="5868" kern="1000" dirty="0">
              <a:gradFill>
                <a:gsLst>
                  <a:gs pos="50000">
                    <a:srgbClr val="D486E3"/>
                  </a:gs>
                  <a:gs pos="0">
                    <a:srgbClr val="B181F6"/>
                  </a:gs>
                  <a:gs pos="100000">
                    <a:srgbClr val="FF96A1"/>
                  </a:gs>
                </a:gsLst>
                <a:lin ang="5400000" scaled="1"/>
              </a:gradFill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3F6A5090-18F6-4214-8EAB-F37CBB83EFAE}"/>
              </a:ext>
            </a:extLst>
          </p:cNvPr>
          <p:cNvSpPr/>
          <p:nvPr/>
        </p:nvSpPr>
        <p:spPr>
          <a:xfrm>
            <a:off x="7283085" y="1428695"/>
            <a:ext cx="802637" cy="1071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336"/>
              </a:lnSpc>
            </a:pPr>
            <a:r>
              <a:rPr lang="en-US" sz="5868" b="1" kern="100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:</a:t>
            </a:r>
            <a:endParaRPr lang="en-US" sz="5868" kern="1000" dirty="0">
              <a:gradFill>
                <a:gsLst>
                  <a:gs pos="50000">
                    <a:srgbClr val="D486E3"/>
                  </a:gs>
                  <a:gs pos="0">
                    <a:srgbClr val="B181F6"/>
                  </a:gs>
                  <a:gs pos="100000">
                    <a:srgbClr val="FF96A1"/>
                  </a:gs>
                </a:gsLst>
                <a:lin ang="5400000" scaled="1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C10A1-D072-4631-925E-EBA6006DF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16" y="1428695"/>
            <a:ext cx="4668276" cy="4119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68CA38-0297-8409-7AA5-779EA9AB741C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F1F3D-7FE9-0F88-7AC5-B68E57490508}"/>
              </a:ext>
            </a:extLst>
          </p:cNvPr>
          <p:cNvSpPr txBox="1"/>
          <p:nvPr/>
        </p:nvSpPr>
        <p:spPr>
          <a:xfrm>
            <a:off x="2767488" y="3135533"/>
            <a:ext cx="6657023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ts val="6379"/>
              </a:lnSpc>
              <a:buNone/>
            </a:pPr>
            <a:r>
              <a:rPr lang="en-US" sz="6000" dirty="0">
                <a:solidFill>
                  <a:schemeClr val="bg1"/>
                </a:solidFill>
                <a:latin typeface="Inter Black" panose="02000503000000020004" pitchFamily="2" charset="0"/>
              </a:rPr>
              <a:t>User Interaction &amp; </a:t>
            </a:r>
          </a:p>
          <a:p>
            <a:pPr indent="0" algn="ctr">
              <a:lnSpc>
                <a:spcPts val="6379"/>
              </a:lnSpc>
              <a:buNone/>
            </a:pPr>
            <a:r>
              <a:rPr lang="en-US" sz="6000" dirty="0">
                <a:solidFill>
                  <a:schemeClr val="bg1"/>
                </a:solidFill>
                <a:latin typeface="Inter Black" panose="02000503000000020004" pitchFamily="2" charset="0"/>
              </a:rPr>
              <a:t>Development Process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BCD31681-F4AF-B91C-D741-3E437843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952" y="1253609"/>
            <a:ext cx="1780095" cy="17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224" y="2038449"/>
            <a:ext cx="4171454" cy="2781003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560685" y="2039343"/>
            <a:ext cx="360363" cy="360363"/>
          </a:xfrm>
          <a:prstGeom prst="roundRect">
            <a:avLst>
              <a:gd name="adj" fmla="val 1867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89372" y="2093318"/>
            <a:ext cx="102989" cy="25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7"/>
              </a:lnSpc>
            </a:pPr>
            <a:r>
              <a:rPr lang="en-US" sz="1987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1987" dirty="0"/>
          </a:p>
        </p:txBody>
      </p:sp>
      <p:sp>
        <p:nvSpPr>
          <p:cNvPr id="9" name="Text 4"/>
          <p:cNvSpPr/>
          <p:nvPr/>
        </p:nvSpPr>
        <p:spPr>
          <a:xfrm>
            <a:off x="1121272" y="3166268"/>
            <a:ext cx="2102544" cy="26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9"/>
              </a:lnSpc>
            </a:pPr>
            <a:r>
              <a:rPr lang="en-US" sz="2000" b="1" kern="0" spc="-3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User Interaction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1121272" y="3525044"/>
            <a:ext cx="5978128" cy="525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18"/>
              </a:lnSpc>
            </a:pPr>
            <a:r>
              <a:rPr lang="en-US" sz="1500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initiate interaction by saying "Alex," and then they can ask Alex to perform tasks.</a:t>
            </a:r>
            <a:endParaRPr lang="en-US" sz="1500" dirty="0"/>
          </a:p>
        </p:txBody>
      </p:sp>
      <p:sp>
        <p:nvSpPr>
          <p:cNvPr id="11" name="Shape 6"/>
          <p:cNvSpPr/>
          <p:nvPr/>
        </p:nvSpPr>
        <p:spPr>
          <a:xfrm>
            <a:off x="560685" y="3251200"/>
            <a:ext cx="360363" cy="360363"/>
          </a:xfrm>
          <a:prstGeom prst="roundRect">
            <a:avLst>
              <a:gd name="adj" fmla="val 1867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71810" y="3305175"/>
            <a:ext cx="138013" cy="25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7"/>
              </a:lnSpc>
            </a:pPr>
            <a:r>
              <a:rPr lang="en-US" sz="1987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1987" dirty="0"/>
          </a:p>
        </p:txBody>
      </p:sp>
      <p:sp>
        <p:nvSpPr>
          <p:cNvPr id="15" name="Shape 10"/>
          <p:cNvSpPr/>
          <p:nvPr/>
        </p:nvSpPr>
        <p:spPr>
          <a:xfrm>
            <a:off x="560685" y="4402336"/>
            <a:ext cx="360363" cy="360363"/>
          </a:xfrm>
          <a:prstGeom prst="roundRect">
            <a:avLst>
              <a:gd name="adj" fmla="val 1867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72009" y="4456311"/>
            <a:ext cx="137716" cy="25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7"/>
              </a:lnSpc>
            </a:pPr>
            <a:r>
              <a:rPr lang="en-US" sz="1987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1987" dirty="0"/>
          </a:p>
        </p:txBody>
      </p:sp>
      <p:sp>
        <p:nvSpPr>
          <p:cNvPr id="17" name="Text 12"/>
          <p:cNvSpPr/>
          <p:nvPr/>
        </p:nvSpPr>
        <p:spPr>
          <a:xfrm>
            <a:off x="1081187" y="4402336"/>
            <a:ext cx="2461121" cy="26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9"/>
              </a:lnSpc>
            </a:pPr>
            <a:r>
              <a:rPr lang="en-US" sz="2000" b="1" kern="0" spc="-3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Technical Implementation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1081187" y="4761111"/>
            <a:ext cx="5978128" cy="525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18"/>
              </a:lnSpc>
            </a:pPr>
            <a:r>
              <a:rPr lang="en-US" sz="1500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Utilized Python, Vosk, and pyttsx3 to develop Alex, with multiple attempts to refine it.</a:t>
            </a:r>
            <a:endParaRPr lang="en-US" sz="1500" dirty="0"/>
          </a:p>
        </p:txBody>
      </p:sp>
      <p:sp>
        <p:nvSpPr>
          <p:cNvPr id="19" name="Shape 14"/>
          <p:cNvSpPr/>
          <p:nvPr/>
        </p:nvSpPr>
        <p:spPr>
          <a:xfrm>
            <a:off x="560685" y="5614194"/>
            <a:ext cx="360363" cy="360363"/>
          </a:xfrm>
          <a:prstGeom prst="roundRect">
            <a:avLst>
              <a:gd name="adj" fmla="val 1867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75382" y="5668169"/>
            <a:ext cx="130969" cy="25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7"/>
              </a:lnSpc>
            </a:pPr>
            <a:r>
              <a:rPr lang="en-US" sz="1987" b="1" kern="0" spc="-4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1987" dirty="0"/>
          </a:p>
        </p:txBody>
      </p:sp>
      <p:sp>
        <p:nvSpPr>
          <p:cNvPr id="21" name="Text 16"/>
          <p:cNvSpPr/>
          <p:nvPr/>
        </p:nvSpPr>
        <p:spPr>
          <a:xfrm>
            <a:off x="1081187" y="5614193"/>
            <a:ext cx="2102544" cy="26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9"/>
              </a:lnSpc>
            </a:pPr>
            <a:r>
              <a:rPr lang="en-US" sz="2000" b="1" kern="0" spc="-3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Iterative Testing</a:t>
            </a:r>
            <a:endParaRPr lang="en-US" sz="2000" dirty="0"/>
          </a:p>
        </p:txBody>
      </p:sp>
      <p:sp>
        <p:nvSpPr>
          <p:cNvPr id="22" name="Text 17"/>
          <p:cNvSpPr/>
          <p:nvPr/>
        </p:nvSpPr>
        <p:spPr>
          <a:xfrm>
            <a:off x="1081187" y="5972969"/>
            <a:ext cx="5978128" cy="525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18"/>
              </a:lnSpc>
            </a:pPr>
            <a:r>
              <a:rPr lang="en-US" sz="1500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testing to address bugs and enhance performance, though it's still a prototype.</a:t>
            </a:r>
            <a:endParaRPr lang="en-US" sz="1500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084ACD9C-7CE5-46F6-88C7-6ADA0C9958AF}"/>
              </a:ext>
            </a:extLst>
          </p:cNvPr>
          <p:cNvSpPr/>
          <p:nvPr/>
        </p:nvSpPr>
        <p:spPr>
          <a:xfrm>
            <a:off x="672009" y="282364"/>
            <a:ext cx="6144071" cy="1550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316"/>
              </a:lnSpc>
            </a:pPr>
            <a:r>
              <a:rPr lang="en-US" sz="475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User Interaction &amp; </a:t>
            </a:r>
          </a:p>
          <a:p>
            <a:pPr>
              <a:lnSpc>
                <a:spcPts val="5316"/>
              </a:lnSpc>
            </a:pPr>
            <a:r>
              <a:rPr lang="en-US" sz="475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Development Process</a:t>
            </a: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564ED64-576D-4E4D-B00F-99A521E0EE1F}"/>
              </a:ext>
            </a:extLst>
          </p:cNvPr>
          <p:cNvSpPr/>
          <p:nvPr/>
        </p:nvSpPr>
        <p:spPr>
          <a:xfrm>
            <a:off x="1081187" y="1983594"/>
            <a:ext cx="2102544" cy="26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69"/>
              </a:lnSpc>
            </a:pPr>
            <a:r>
              <a:rPr lang="en-US" sz="2000" b="1" kern="0" spc="-3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Initial Planning</a:t>
            </a:r>
            <a:endParaRPr lang="en-US" sz="200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3D5CAD31-1D5D-48A7-A8CC-ED672DC6F383}"/>
              </a:ext>
            </a:extLst>
          </p:cNvPr>
          <p:cNvSpPr/>
          <p:nvPr/>
        </p:nvSpPr>
        <p:spPr>
          <a:xfrm>
            <a:off x="1081187" y="2342369"/>
            <a:ext cx="5978128" cy="2627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18"/>
              </a:lnSpc>
            </a:pPr>
            <a:r>
              <a:rPr lang="en-US" sz="1500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the need for a Linux voice assistant and outlined key </a:t>
            </a:r>
          </a:p>
          <a:p>
            <a:pPr>
              <a:lnSpc>
                <a:spcPts val="2018"/>
              </a:lnSpc>
            </a:pPr>
            <a:r>
              <a:rPr lang="en-US" sz="1500" kern="0" spc="-2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functionalities.</a:t>
            </a:r>
          </a:p>
          <a:p>
            <a:pPr>
              <a:lnSpc>
                <a:spcPts val="2018"/>
              </a:lnSpc>
            </a:pPr>
            <a:endParaRPr lang="en-US" sz="1500" kern="0" spc="-25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2018"/>
              </a:lnSpc>
            </a:pP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63AD0BB-A6CF-767E-9993-394D3BAA3EFC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00F98-89BB-47C8-A21F-C1F6AB0482F0}"/>
              </a:ext>
            </a:extLst>
          </p:cNvPr>
          <p:cNvSpPr txBox="1"/>
          <p:nvPr/>
        </p:nvSpPr>
        <p:spPr>
          <a:xfrm>
            <a:off x="2814320" y="3267076"/>
            <a:ext cx="6563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Technologies Used</a:t>
            </a:r>
            <a:endParaRPr lang="en-IN" sz="6600" dirty="0">
              <a:solidFill>
                <a:schemeClr val="bg1"/>
              </a:solidFill>
              <a:latin typeface="Inter Black" panose="02000503000000020004" pitchFamily="2" charset="0"/>
              <a:ea typeface="Inter Black" panose="02000503000000020004" pitchFamily="2" charset="0"/>
            </a:endParaRPr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338E1E47-E22C-4708-B409-E2331A64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9340" y="830550"/>
            <a:ext cx="2433320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  <p:txBody>
          <a:bodyPr/>
          <a:lstStyle/>
          <a:p>
            <a:endParaRPr lang="en-IN" sz="1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82" y="2280146"/>
            <a:ext cx="4084737" cy="2297708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5254129" y="2000349"/>
            <a:ext cx="438547" cy="438547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5410796" y="2066132"/>
            <a:ext cx="125214" cy="306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417"/>
              </a:lnSpc>
            </a:pPr>
            <a:r>
              <a:rPr lang="en-US" sz="2417" b="1" kern="0" spc="-48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417" dirty="0"/>
          </a:p>
        </p:txBody>
      </p:sp>
      <p:sp>
        <p:nvSpPr>
          <p:cNvPr id="9" name="Text 4"/>
          <p:cNvSpPr/>
          <p:nvPr/>
        </p:nvSpPr>
        <p:spPr>
          <a:xfrm>
            <a:off x="5887542" y="2000349"/>
            <a:ext cx="2558157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8"/>
              </a:lnSpc>
            </a:pPr>
            <a:r>
              <a:rPr lang="en-US" sz="2014" b="1" kern="0" spc="-40" dirty="0">
                <a:solidFill>
                  <a:srgbClr val="E0D6DE"/>
                </a:solidFill>
                <a:latin typeface="Petrona Black" pitchFamily="2" charset="0"/>
                <a:ea typeface="Inter Black" panose="02000503000000020004" pitchFamily="2" charset="0"/>
                <a:cs typeface="Petrona" pitchFamily="34" charset="-120"/>
              </a:rPr>
              <a:t>Python</a:t>
            </a:r>
            <a:endParaRPr lang="en-US" sz="2014" dirty="0">
              <a:latin typeface="Petrona Black" pitchFamily="2" charset="0"/>
              <a:ea typeface="Inter Black" panose="02000503000000020004" pitchFamily="2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887542" y="2436912"/>
            <a:ext cx="5622330" cy="623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6"/>
              </a:lnSpc>
            </a:pPr>
            <a:r>
              <a:rPr lang="en-US" sz="1535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Alex is built on the robust and versatile Python programming language, ensuring reliable and efficient performance.</a:t>
            </a:r>
            <a:endParaRPr lang="en-US" sz="1535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5254129" y="3474542"/>
            <a:ext cx="438547" cy="438547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5389464" y="3540324"/>
            <a:ext cx="167878" cy="306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417"/>
              </a:lnSpc>
            </a:pPr>
            <a:r>
              <a:rPr lang="en-US" sz="2417" b="1" kern="0" spc="-48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417" dirty="0"/>
          </a:p>
        </p:txBody>
      </p:sp>
      <p:sp>
        <p:nvSpPr>
          <p:cNvPr id="13" name="Text 8"/>
          <p:cNvSpPr/>
          <p:nvPr/>
        </p:nvSpPr>
        <p:spPr>
          <a:xfrm>
            <a:off x="5887542" y="3474542"/>
            <a:ext cx="2558157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8"/>
              </a:lnSpc>
            </a:pPr>
            <a:r>
              <a:rPr lang="en-US" sz="2014" b="1" kern="0" spc="-40" dirty="0">
                <a:solidFill>
                  <a:srgbClr val="E0D6DE"/>
                </a:solidFill>
                <a:latin typeface="Petrona Black" pitchFamily="2" charset="0"/>
                <a:ea typeface="Inter Black" panose="02000503000000020004" pitchFamily="2" charset="0"/>
                <a:cs typeface="Petrona" pitchFamily="34" charset="-120"/>
              </a:rPr>
              <a:t>Vosk</a:t>
            </a:r>
            <a:endParaRPr lang="en-US" sz="2014" dirty="0">
              <a:latin typeface="Petrona Black" pitchFamily="2" charset="0"/>
              <a:ea typeface="Inter Black" panose="02000503000000020004" pitchFamily="2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5887542" y="3911105"/>
            <a:ext cx="5622330" cy="623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6"/>
              </a:lnSpc>
            </a:pPr>
            <a:r>
              <a:rPr lang="en-US" sz="1535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The Vosk speech recognition model, a lightweight and offline-capable library, powers Alex's voice recognition capabilities.</a:t>
            </a:r>
            <a:endParaRPr lang="en-US" sz="1535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5254129" y="4948733"/>
            <a:ext cx="438547" cy="438547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5389563" y="5014516"/>
            <a:ext cx="167581" cy="306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417"/>
              </a:lnSpc>
            </a:pPr>
            <a:r>
              <a:rPr lang="en-US" sz="2417" b="1" kern="0" spc="-48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417" dirty="0"/>
          </a:p>
        </p:txBody>
      </p:sp>
      <p:sp>
        <p:nvSpPr>
          <p:cNvPr id="17" name="Text 12"/>
          <p:cNvSpPr/>
          <p:nvPr/>
        </p:nvSpPr>
        <p:spPr>
          <a:xfrm>
            <a:off x="5887542" y="4948734"/>
            <a:ext cx="2558157" cy="319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18"/>
              </a:lnSpc>
            </a:pPr>
            <a:r>
              <a:rPr lang="en-US" sz="2014" b="1" kern="0" spc="-40" dirty="0">
                <a:solidFill>
                  <a:srgbClr val="E0D6DE"/>
                </a:solidFill>
                <a:latin typeface="Petrona Black" pitchFamily="2" charset="0"/>
                <a:ea typeface="Inter Black" panose="02000503000000020004" pitchFamily="2" charset="0"/>
              </a:rPr>
              <a:t>Python Libraries </a:t>
            </a:r>
            <a:endParaRPr lang="en-US" sz="2014" dirty="0">
              <a:latin typeface="Petrona Black" pitchFamily="2" charset="0"/>
              <a:ea typeface="Inter Black" panose="02000503000000020004" pitchFamily="2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5887541" y="5385296"/>
            <a:ext cx="5715573" cy="147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456"/>
              </a:lnSpc>
            </a:pPr>
            <a:r>
              <a:rPr lang="en-US" sz="1535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Python library that allows For custom GUI  , video processing , image handling , concurrent operations , text-to-speech , speech recognition and Various custom modules for different operations (</a:t>
            </a:r>
            <a:r>
              <a:rPr lang="en-US" sz="1535" kern="0" spc="-31" dirty="0" err="1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online_ops</a:t>
            </a:r>
            <a:r>
              <a:rPr lang="en-US" sz="1535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, </a:t>
            </a:r>
            <a:r>
              <a:rPr lang="en-US" sz="1535" kern="0" spc="-31" dirty="0" err="1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os_ops</a:t>
            </a:r>
            <a:r>
              <a:rPr lang="en-US" sz="1535" kern="0" spc="-31" dirty="0">
                <a:solidFill>
                  <a:srgbClr val="E0D6DE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Inter" pitchFamily="34" charset="-120"/>
              </a:rPr>
              <a:t>, etc.).</a:t>
            </a:r>
            <a:endParaRPr lang="en-US" sz="1535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449B9191-BEAE-44C1-B1FE-766274F618AC}"/>
              </a:ext>
            </a:extLst>
          </p:cNvPr>
          <p:cNvSpPr/>
          <p:nvPr/>
        </p:nvSpPr>
        <p:spPr>
          <a:xfrm>
            <a:off x="5254129" y="879426"/>
            <a:ext cx="5400675" cy="6749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316"/>
              </a:lnSpc>
            </a:pPr>
            <a:r>
              <a:rPr lang="en-US" sz="500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Technologies Used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77CCE6-2957-4E87-A1F9-C5BF600565C1}"/>
              </a:ext>
            </a:extLst>
          </p:cNvPr>
          <p:cNvSpPr/>
          <p:nvPr/>
        </p:nvSpPr>
        <p:spPr>
          <a:xfrm>
            <a:off x="-1485900" y="-3454400"/>
            <a:ext cx="15163800" cy="13766800"/>
          </a:xfrm>
          <a:prstGeom prst="ellipse">
            <a:avLst/>
          </a:prstGeom>
          <a:solidFill>
            <a:srgbClr val="3E099B">
              <a:alpha val="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D715BA-F469-F385-7022-86457D3C4475}"/>
              </a:ext>
            </a:extLst>
          </p:cNvPr>
          <p:cNvSpPr/>
          <p:nvPr/>
        </p:nvSpPr>
        <p:spPr>
          <a:xfrm>
            <a:off x="2895600" y="80010"/>
            <a:ext cx="6400800" cy="6777990"/>
          </a:xfrm>
          <a:prstGeom prst="ellipse">
            <a:avLst/>
          </a:prstGeom>
          <a:solidFill>
            <a:srgbClr val="16394C">
              <a:alpha val="3200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00F98-89BB-47C8-A21F-C1F6AB0482F0}"/>
              </a:ext>
            </a:extLst>
          </p:cNvPr>
          <p:cNvSpPr txBox="1"/>
          <p:nvPr/>
        </p:nvSpPr>
        <p:spPr>
          <a:xfrm>
            <a:off x="2230399" y="3318811"/>
            <a:ext cx="78619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Inter Black" panose="02000503000000020004" pitchFamily="2" charset="0"/>
              </a:rPr>
              <a:t>Use Cases &amp; Applications</a:t>
            </a:r>
          </a:p>
        </p:txBody>
      </p:sp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2C6A48EF-5F76-49CD-AFEC-1CE3C768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723" y="756788"/>
            <a:ext cx="2080554" cy="20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7944346"/>
          </a:xfrm>
          <a:prstGeom prst="rect">
            <a:avLst/>
          </a:prstGeom>
          <a:solidFill>
            <a:srgbClr val="0C0524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0"/>
            <a:ext cx="4572000" cy="79443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983" y="2568178"/>
            <a:ext cx="4211935" cy="280799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4031" y="426245"/>
            <a:ext cx="5370458" cy="77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977"/>
              </a:lnSpc>
            </a:pPr>
            <a:r>
              <a:rPr lang="en-US" sz="3600" b="1" kern="0" spc="-117" dirty="0">
                <a:gradFill>
                  <a:gsLst>
                    <a:gs pos="50000">
                      <a:srgbClr val="D486E3"/>
                    </a:gs>
                    <a:gs pos="0">
                      <a:srgbClr val="B181F6"/>
                    </a:gs>
                    <a:gs pos="100000">
                      <a:srgbClr val="FF96A1"/>
                    </a:gs>
                  </a:gsLst>
                  <a:lin ang="5400000" scaled="1"/>
                </a:gradFill>
                <a:latin typeface="Petrona" pitchFamily="34" charset="0"/>
              </a:rPr>
              <a:t>Use Cases &amp; Applications</a:t>
            </a:r>
          </a:p>
        </p:txBody>
      </p:sp>
      <p:sp>
        <p:nvSpPr>
          <p:cNvPr id="7" name="Text 2"/>
          <p:cNvSpPr/>
          <p:nvPr/>
        </p:nvSpPr>
        <p:spPr>
          <a:xfrm>
            <a:off x="504031" y="917972"/>
            <a:ext cx="3780433" cy="4724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21"/>
              </a:lnSpc>
            </a:pPr>
            <a:endParaRPr lang="en-US" sz="2977" dirty="0"/>
          </a:p>
        </p:txBody>
      </p:sp>
      <p:sp>
        <p:nvSpPr>
          <p:cNvPr id="8" name="Shape 3"/>
          <p:cNvSpPr/>
          <p:nvPr/>
        </p:nvSpPr>
        <p:spPr>
          <a:xfrm>
            <a:off x="504031" y="1369014"/>
            <a:ext cx="323949" cy="323949"/>
          </a:xfrm>
          <a:prstGeom prst="roundRect">
            <a:avLst>
              <a:gd name="adj" fmla="val 1867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19720" y="1417532"/>
            <a:ext cx="92571" cy="2268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86"/>
              </a:lnSpc>
            </a:pPr>
            <a:r>
              <a:rPr lang="en-US" sz="1786" b="1" kern="0" spc="-3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1786" dirty="0"/>
          </a:p>
        </p:txBody>
      </p:sp>
      <p:sp>
        <p:nvSpPr>
          <p:cNvPr id="10" name="Text 5"/>
          <p:cNvSpPr/>
          <p:nvPr/>
        </p:nvSpPr>
        <p:spPr>
          <a:xfrm>
            <a:off x="971947" y="1369013"/>
            <a:ext cx="2873375" cy="2362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61"/>
              </a:lnSpc>
            </a:pPr>
            <a:r>
              <a:rPr lang="en-US" sz="1667" b="1" kern="0" spc="-3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Opening and Closing Applications:</a:t>
            </a:r>
            <a:endParaRPr lang="en-US" sz="1667" dirty="0"/>
          </a:p>
        </p:txBody>
      </p:sp>
      <p:sp>
        <p:nvSpPr>
          <p:cNvPr id="11" name="Text 6"/>
          <p:cNvSpPr/>
          <p:nvPr/>
        </p:nvSpPr>
        <p:spPr>
          <a:xfrm>
            <a:off x="971947" y="1691573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Alex allows users to open and close applications through voice commands, streamlining daily operations without the need to manually search for and launch applications.</a:t>
            </a:r>
            <a:endParaRPr lang="en-US" sz="1333" dirty="0"/>
          </a:p>
        </p:txBody>
      </p:sp>
      <p:sp>
        <p:nvSpPr>
          <p:cNvPr id="12" name="Text 7"/>
          <p:cNvSpPr/>
          <p:nvPr/>
        </p:nvSpPr>
        <p:spPr>
          <a:xfrm>
            <a:off x="971947" y="2379259"/>
            <a:ext cx="6144022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333" b="1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"Alex, open the calculator," "Alex, close Firefox."</a:t>
            </a:r>
            <a:endParaRPr lang="en-US" sz="1333" dirty="0"/>
          </a:p>
        </p:txBody>
      </p:sp>
      <p:sp>
        <p:nvSpPr>
          <p:cNvPr id="13" name="Shape 8"/>
          <p:cNvSpPr/>
          <p:nvPr/>
        </p:nvSpPr>
        <p:spPr>
          <a:xfrm>
            <a:off x="504031" y="2775241"/>
            <a:ext cx="323949" cy="323949"/>
          </a:xfrm>
          <a:prstGeom prst="roundRect">
            <a:avLst>
              <a:gd name="adj" fmla="val 1867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03944" y="2823759"/>
            <a:ext cx="124123" cy="2268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86"/>
              </a:lnSpc>
            </a:pPr>
            <a:r>
              <a:rPr lang="en-US" sz="1786" b="1" kern="0" spc="-3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1786" dirty="0"/>
          </a:p>
        </p:txBody>
      </p:sp>
      <p:sp>
        <p:nvSpPr>
          <p:cNvPr id="15" name="Text 10"/>
          <p:cNvSpPr/>
          <p:nvPr/>
        </p:nvSpPr>
        <p:spPr>
          <a:xfrm>
            <a:off x="971947" y="2775241"/>
            <a:ext cx="1890217" cy="2362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61"/>
              </a:lnSpc>
            </a:pPr>
            <a:r>
              <a:rPr lang="en-US" sz="1667" b="1" kern="0" spc="-3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Web Searches:</a:t>
            </a:r>
            <a:endParaRPr lang="en-US" sz="1667" dirty="0"/>
          </a:p>
        </p:txBody>
      </p:sp>
      <p:sp>
        <p:nvSpPr>
          <p:cNvPr id="16" name="Text 11"/>
          <p:cNvSpPr/>
          <p:nvPr/>
        </p:nvSpPr>
        <p:spPr>
          <a:xfrm>
            <a:off x="971947" y="3097801"/>
            <a:ext cx="6144022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ask Alex to search the web on their behalf, saving time and effort.</a:t>
            </a:r>
            <a:endParaRPr lang="en-US" sz="1333" dirty="0"/>
          </a:p>
        </p:txBody>
      </p:sp>
      <p:sp>
        <p:nvSpPr>
          <p:cNvPr id="17" name="Text 12"/>
          <p:cNvSpPr/>
          <p:nvPr/>
        </p:nvSpPr>
        <p:spPr>
          <a:xfrm>
            <a:off x="971947" y="3414606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333" b="1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"Alex, search for the weather in New Delhi," "Alex, look up the latest news on Google."</a:t>
            </a:r>
            <a:endParaRPr lang="en-US" sz="1333" dirty="0"/>
          </a:p>
        </p:txBody>
      </p:sp>
      <p:sp>
        <p:nvSpPr>
          <p:cNvPr id="18" name="Shape 13"/>
          <p:cNvSpPr/>
          <p:nvPr/>
        </p:nvSpPr>
        <p:spPr>
          <a:xfrm>
            <a:off x="504031" y="4181469"/>
            <a:ext cx="323949" cy="323949"/>
          </a:xfrm>
          <a:prstGeom prst="roundRect">
            <a:avLst>
              <a:gd name="adj" fmla="val 1867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9" name="Text 14"/>
          <p:cNvSpPr/>
          <p:nvPr/>
        </p:nvSpPr>
        <p:spPr>
          <a:xfrm>
            <a:off x="604044" y="4229986"/>
            <a:ext cx="123924" cy="2268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86"/>
              </a:lnSpc>
            </a:pPr>
            <a:r>
              <a:rPr lang="en-US" sz="1786" b="1" kern="0" spc="-3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1786" dirty="0"/>
          </a:p>
        </p:txBody>
      </p:sp>
      <p:sp>
        <p:nvSpPr>
          <p:cNvPr id="20" name="Text 15"/>
          <p:cNvSpPr/>
          <p:nvPr/>
        </p:nvSpPr>
        <p:spPr>
          <a:xfrm>
            <a:off x="971947" y="4181468"/>
            <a:ext cx="1890217" cy="2362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61"/>
              </a:lnSpc>
            </a:pPr>
            <a:r>
              <a:rPr lang="en-US" sz="1667" b="1" kern="0" spc="-3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Media Control:</a:t>
            </a:r>
            <a:endParaRPr lang="en-US" sz="1667" dirty="0"/>
          </a:p>
        </p:txBody>
      </p:sp>
      <p:sp>
        <p:nvSpPr>
          <p:cNvPr id="21" name="Text 16"/>
          <p:cNvSpPr/>
          <p:nvPr/>
        </p:nvSpPr>
        <p:spPr>
          <a:xfrm>
            <a:off x="971947" y="4504028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Alex can play videos on YouTube, making it easy to access multimedia content without using the keyboard or mouse.</a:t>
            </a:r>
            <a:endParaRPr lang="en-US" sz="1333" dirty="0"/>
          </a:p>
        </p:txBody>
      </p:sp>
      <p:sp>
        <p:nvSpPr>
          <p:cNvPr id="22" name="Text 17"/>
          <p:cNvSpPr/>
          <p:nvPr/>
        </p:nvSpPr>
        <p:spPr>
          <a:xfrm>
            <a:off x="971947" y="5051319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333" b="1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"Alex, play a tutorial on Python programming on YouTube," "Alex, play relaxing music."</a:t>
            </a:r>
            <a:endParaRPr lang="en-US" sz="1333" dirty="0"/>
          </a:p>
        </p:txBody>
      </p:sp>
      <p:sp>
        <p:nvSpPr>
          <p:cNvPr id="23" name="Shape 18"/>
          <p:cNvSpPr/>
          <p:nvPr/>
        </p:nvSpPr>
        <p:spPr>
          <a:xfrm>
            <a:off x="504031" y="5818181"/>
            <a:ext cx="323949" cy="323949"/>
          </a:xfrm>
          <a:prstGeom prst="roundRect">
            <a:avLst>
              <a:gd name="adj" fmla="val 1867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607119" y="5866699"/>
            <a:ext cx="117773" cy="2268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786"/>
              </a:lnSpc>
            </a:pPr>
            <a:r>
              <a:rPr lang="en-US" sz="1786" b="1" kern="0" spc="-3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1786" dirty="0"/>
          </a:p>
        </p:txBody>
      </p:sp>
      <p:sp>
        <p:nvSpPr>
          <p:cNvPr id="25" name="Text 20"/>
          <p:cNvSpPr/>
          <p:nvPr/>
        </p:nvSpPr>
        <p:spPr>
          <a:xfrm>
            <a:off x="971947" y="5818181"/>
            <a:ext cx="1890217" cy="2362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61"/>
              </a:lnSpc>
            </a:pPr>
            <a:r>
              <a:rPr lang="en-US" sz="1667" b="1" kern="0" spc="-30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Multitasking:</a:t>
            </a:r>
            <a:endParaRPr lang="en-US" sz="1667" dirty="0"/>
          </a:p>
        </p:txBody>
      </p:sp>
      <p:sp>
        <p:nvSpPr>
          <p:cNvPr id="26" name="Text 21"/>
          <p:cNvSpPr/>
          <p:nvPr/>
        </p:nvSpPr>
        <p:spPr>
          <a:xfrm>
            <a:off x="971947" y="6140741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333" b="1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Hands-Free Operation</a:t>
            </a:r>
            <a:r>
              <a:rPr lang="en-US" sz="1333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Alex enables users to perform tasks while their hands are occupied, enhancing productivity.</a:t>
            </a:r>
            <a:endParaRPr lang="en-US" sz="1333" dirty="0"/>
          </a:p>
        </p:txBody>
      </p:sp>
      <p:sp>
        <p:nvSpPr>
          <p:cNvPr id="27" name="Text 22"/>
          <p:cNvSpPr/>
          <p:nvPr/>
        </p:nvSpPr>
        <p:spPr>
          <a:xfrm>
            <a:off x="971947" y="7087394"/>
            <a:ext cx="6144022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b="1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</a:t>
            </a:r>
            <a:r>
              <a:rPr lang="en-US" sz="1134" kern="0" spc="-22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Taking notes during a meeting while instructing Alex to set reminders or search for information.</a:t>
            </a:r>
            <a:endParaRPr lang="en-US" sz="1134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887D9-C9BA-4A79-8B62-42720E146F66}"/>
              </a:ext>
            </a:extLst>
          </p:cNvPr>
          <p:cNvSpPr/>
          <p:nvPr/>
        </p:nvSpPr>
        <p:spPr>
          <a:xfrm>
            <a:off x="-1485900" y="-3454400"/>
            <a:ext cx="15163800" cy="13766800"/>
          </a:xfrm>
          <a:prstGeom prst="ellipse">
            <a:avLst/>
          </a:prstGeom>
          <a:solidFill>
            <a:srgbClr val="3E099B">
              <a:alpha val="0"/>
            </a:srgb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515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Inter Black</vt:lpstr>
      <vt:lpstr>Inter Medium</vt:lpstr>
      <vt:lpstr>Petrona</vt:lpstr>
      <vt:lpstr>Petrona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KADAM</dc:creator>
  <cp:lastModifiedBy>HARSH KADAM</cp:lastModifiedBy>
  <cp:revision>25</cp:revision>
  <dcterms:created xsi:type="dcterms:W3CDTF">2024-07-30T16:39:35Z</dcterms:created>
  <dcterms:modified xsi:type="dcterms:W3CDTF">2024-08-02T17:24:28Z</dcterms:modified>
</cp:coreProperties>
</file>