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5" r:id="rId3"/>
    <p:sldId id="271" r:id="rId4"/>
    <p:sldId id="269" r:id="rId5"/>
    <p:sldId id="1036" r:id="rId6"/>
    <p:sldId id="1034" r:id="rId7"/>
    <p:sldId id="1037" r:id="rId8"/>
    <p:sldId id="1039" r:id="rId9"/>
    <p:sldId id="1040" r:id="rId10"/>
    <p:sldId id="1035" r:id="rId11"/>
    <p:sldId id="1038" r:id="rId12"/>
    <p:sldId id="1041" r:id="rId13"/>
    <p:sldId id="1050" r:id="rId14"/>
    <p:sldId id="1051" r:id="rId15"/>
    <p:sldId id="1049" r:id="rId16"/>
    <p:sldId id="1042" r:id="rId17"/>
    <p:sldId id="1045" r:id="rId18"/>
    <p:sldId id="1043" r:id="rId19"/>
    <p:sldId id="1044" r:id="rId20"/>
    <p:sldId id="1046" r:id="rId21"/>
    <p:sldId id="1047" r:id="rId22"/>
    <p:sldId id="1052" r:id="rId23"/>
    <p:sldId id="270" r:id="rId24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6"/>
      <p:bold r:id="rId27"/>
      <p:italic r:id="rId28"/>
      <p:boldItalic r:id="rId29"/>
    </p:embeddedFont>
    <p:embeddedFont>
      <p:font typeface="Comic Sans MS" panose="030F0702030302020204" pitchFamily="66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9D8"/>
    <a:srgbClr val="000000"/>
    <a:srgbClr val="D17B6D"/>
    <a:srgbClr val="EB2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7" autoAdjust="0"/>
    <p:restoredTop sz="92026" autoAdjust="0"/>
  </p:normalViewPr>
  <p:slideViewPr>
    <p:cSldViewPr snapToGrid="0">
      <p:cViewPr varScale="1">
        <p:scale>
          <a:sx n="96" d="100"/>
          <a:sy n="96" d="100"/>
        </p:scale>
        <p:origin x="41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370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409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657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7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377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447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40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06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996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255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08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88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c834fc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c834fc2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03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943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865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704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6c834fc22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6c834fc22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331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03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876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4390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c834fc2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6c834fc2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90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511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008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86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" y="13675"/>
            <a:ext cx="913664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413" y="2200275"/>
            <a:ext cx="30003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7" y="880252"/>
            <a:ext cx="602341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</a:t>
            </a:r>
            <a:r>
              <a:rPr lang="en-IN" sz="4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 Structure</a:t>
            </a:r>
            <a:endParaRPr lang="en-IN" sz="4800" b="1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66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Types of Data Structure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42F1342-E3D3-FBC8-186C-5BCD606DE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334" y="887899"/>
            <a:ext cx="7102455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0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Primitive Data Structure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184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20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Primitive data structures</a:t>
            </a:r>
          </a:p>
          <a:p>
            <a:pPr marL="809625" lvl="1" indent="-352425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Primitive data structures are basic structures and are directly operated upon by machine instructions.</a:t>
            </a:r>
          </a:p>
          <a:p>
            <a:pPr marL="809625" lvl="1" indent="-352425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8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Integers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, </a:t>
            </a:r>
            <a:r>
              <a:rPr lang="en-IN" sz="18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floats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, </a:t>
            </a:r>
            <a:r>
              <a:rPr lang="en-IN" sz="18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character</a:t>
            </a:r>
            <a:r>
              <a:rPr lang="en-IN" sz="1800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and </a:t>
            </a:r>
            <a:r>
              <a:rPr lang="en-IN" sz="18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pointers</a:t>
            </a:r>
            <a:r>
              <a:rPr lang="en-IN" sz="1800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are examples of primitive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387434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Non-Primitive Data Structure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19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20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Non primitive data structure</a:t>
            </a:r>
          </a:p>
          <a:p>
            <a:pPr marL="809625" lvl="1" indent="-352425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These are derived from primitive data structures.</a:t>
            </a:r>
          </a:p>
          <a:p>
            <a:pPr marL="809625" lvl="1" indent="-352425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 non-primitive data structures emphasize on structuring of a group of homogeneous or heterogeneous  data items.</a:t>
            </a:r>
          </a:p>
          <a:p>
            <a:pPr marL="809625" lvl="1" indent="-352425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Examples of Non-primitive data type are </a:t>
            </a:r>
            <a:r>
              <a:rPr lang="en-IN" sz="18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Array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, </a:t>
            </a:r>
            <a:r>
              <a:rPr lang="en-IN" sz="18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List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, and </a:t>
            </a:r>
            <a:r>
              <a:rPr lang="en-IN" sz="18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File</a:t>
            </a:r>
            <a:r>
              <a:rPr lang="en-IN" sz="1800" b="1" i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744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Non-Primitive Data Structure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4474525" cy="281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84742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Array: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An array is a fixed-size sequenced collection of elements of the same data type.</a:t>
            </a: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84742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List: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An ordered set containing variable number of elements is called as Lists.</a:t>
            </a: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84742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File: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A file is a collection of logically related information. It can be viewed as a large list of records consisting of various fields.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8D175-A321-81FE-1600-13222D3D31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87" t="19649" r="3697" b="13291"/>
          <a:stretch/>
        </p:blipFill>
        <p:spPr>
          <a:xfrm>
            <a:off x="278296" y="3497468"/>
            <a:ext cx="2170705" cy="613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FE721E-20CC-738D-C17A-2B56E86B4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123" y="4154588"/>
            <a:ext cx="2441050" cy="734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EDF21-7108-0E70-FCC4-8DDDFACA3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77" y="3396188"/>
            <a:ext cx="1938136" cy="1224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B5C47-BBF7-D978-97EE-B81C65AB073A}"/>
              </a:ext>
            </a:extLst>
          </p:cNvPr>
          <p:cNvSpPr txBox="1"/>
          <p:nvPr/>
        </p:nvSpPr>
        <p:spPr>
          <a:xfrm>
            <a:off x="2879829" y="46234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File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ABEDB8-D952-CC2E-E665-45F314F8B8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772623"/>
            <a:ext cx="4456127" cy="318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0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Data Structure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3854323" cy="2591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20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Linear data structures</a:t>
            </a:r>
          </a:p>
          <a:p>
            <a:pPr marL="444500" lvl="1" indent="-352425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 data structure is said to be Linear, if its elements are connected in linear fashion by means of logically or in sequence memory locations.</a:t>
            </a:r>
          </a:p>
          <a:p>
            <a:pPr marL="444500" lvl="1" indent="-352425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Examples of Linear Data Structure are </a:t>
            </a:r>
            <a:r>
              <a:rPr lang="en-IN" sz="18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Stack</a:t>
            </a:r>
            <a:r>
              <a:rPr lang="en-IN" sz="1800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and </a:t>
            </a:r>
            <a:r>
              <a:rPr lang="en-IN" sz="18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Queue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.</a:t>
            </a:r>
          </a:p>
        </p:txBody>
      </p:sp>
      <p:pic>
        <p:nvPicPr>
          <p:cNvPr id="2" name="Picture 2" descr="E:\Clients\Darshan\Data Structure\images\Data Structure\391px-Data_stack.svg.png">
            <a:extLst>
              <a:ext uri="{FF2B5EF4-FFF2-40B4-BE49-F238E27FC236}">
                <a16:creationId xmlns:a16="http://schemas.microsoft.com/office/drawing/2014/main" id="{F8215192-4326-9394-06E4-23B9E455F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3" y="3595346"/>
            <a:ext cx="1862137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E:\Clients\Darshan\Data Structure\images\Data Structure\Fifo_queue.svg.png">
            <a:extLst>
              <a:ext uri="{FF2B5EF4-FFF2-40B4-BE49-F238E27FC236}">
                <a16:creationId xmlns:a16="http://schemas.microsoft.com/office/drawing/2014/main" id="{2642DD85-D24F-EC8B-379F-F0CA4E14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07" y="3366709"/>
            <a:ext cx="173840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C5E7D0-F146-810C-FB58-53BD805C1D91}"/>
              </a:ext>
            </a:extLst>
          </p:cNvPr>
          <p:cNvSpPr txBox="1"/>
          <p:nvPr/>
        </p:nvSpPr>
        <p:spPr>
          <a:xfrm>
            <a:off x="81306" y="4659132"/>
            <a:ext cx="717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46F9E-76AD-3756-31F8-7DCEE3C45D57}"/>
              </a:ext>
            </a:extLst>
          </p:cNvPr>
          <p:cNvSpPr txBox="1"/>
          <p:nvPr/>
        </p:nvSpPr>
        <p:spPr>
          <a:xfrm>
            <a:off x="1983820" y="4681451"/>
            <a:ext cx="830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Queue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FC607-4B45-C22A-B59F-A391CC2AF6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7942" y="772623"/>
            <a:ext cx="5100185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7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69F67-DDAF-2B0F-4C48-E8E0B30A3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942" y="772623"/>
            <a:ext cx="5100185" cy="3749365"/>
          </a:xfrm>
          <a:prstGeom prst="rect">
            <a:avLst/>
          </a:prstGeom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Non-linear Data Structure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3583979" cy="298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20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Nonlinear data structures</a:t>
            </a:r>
          </a:p>
          <a:p>
            <a:pPr marL="809625" lvl="1" indent="-352425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Nonlinear data structures are those data structure in which data items are not arranged in a sequence.</a:t>
            </a:r>
          </a:p>
          <a:p>
            <a:pPr marL="809625" lvl="1" indent="-352425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"/>
            </a:pP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Examples of Non-linear Data Structure are </a:t>
            </a:r>
            <a:r>
              <a:rPr lang="en-IN" sz="18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Tree</a:t>
            </a:r>
            <a:r>
              <a:rPr lang="en-IN" sz="1800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IN" sz="18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and </a:t>
            </a:r>
            <a:r>
              <a:rPr lang="en-IN" sz="18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Graph</a:t>
            </a:r>
            <a:r>
              <a:rPr lang="en-IN" sz="1800" b="1" i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.</a:t>
            </a:r>
            <a:endParaRPr lang="en-US" sz="1800" b="1" i="1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715963" lvl="5" indent="-3429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" panose="05000000000000000000" pitchFamily="2" charset="2"/>
              <a:buChar char="§"/>
            </a:pPr>
            <a:endParaRPr lang="en-US" sz="19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2" name="Picture 4" descr="E:\Clients\Darshan\Data Structure\images\Data Structure\Tree.png">
            <a:extLst>
              <a:ext uri="{FF2B5EF4-FFF2-40B4-BE49-F238E27FC236}">
                <a16:creationId xmlns:a16="http://schemas.microsoft.com/office/drawing/2014/main" id="{A8355456-3436-A4C3-71D4-D216EDF1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8" y="3014883"/>
            <a:ext cx="1828800" cy="15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E:\Clients\Darshan\Data Structure\images\Data Structure\440px-6n-graph2.svg.png">
            <a:extLst>
              <a:ext uri="{FF2B5EF4-FFF2-40B4-BE49-F238E27FC236}">
                <a16:creationId xmlns:a16="http://schemas.microsoft.com/office/drawing/2014/main" id="{628D32F8-8394-7CCE-8140-3BF305D1F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47" y="2934576"/>
            <a:ext cx="1485900" cy="16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34A985-38DA-CE49-1546-79BDD2D8F4A0}"/>
              </a:ext>
            </a:extLst>
          </p:cNvPr>
          <p:cNvSpPr txBox="1"/>
          <p:nvPr/>
        </p:nvSpPr>
        <p:spPr>
          <a:xfrm>
            <a:off x="418967" y="4691283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Tree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58EC8-7792-7F78-8CA7-0BE63C4BCFBF}"/>
              </a:ext>
            </a:extLst>
          </p:cNvPr>
          <p:cNvSpPr txBox="1"/>
          <p:nvPr/>
        </p:nvSpPr>
        <p:spPr>
          <a:xfrm>
            <a:off x="2401647" y="469951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465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7" y="880252"/>
            <a:ext cx="602341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 Data Types</a:t>
            </a: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88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 Data Types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77169"/>
            <a:ext cx="8820000" cy="250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1800" b="1" i="1" kern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Abstract </a:t>
            </a:r>
            <a:r>
              <a:rPr lang="en-US" sz="18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Data type (ADT) </a:t>
            </a:r>
            <a:r>
              <a:rPr lang="en-US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is a type (or class) for objects whose behavior is defined by a set of values and a set of operations.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 definition of ADT only mentions what operations are to be performed but not how these operations will be implemented.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It does not specify how data will be organized in memory and what algorithms will be used for implementing the operations. It is called “abstract” because it gives an implementation-independent view.</a:t>
            </a:r>
          </a:p>
        </p:txBody>
      </p:sp>
    </p:spTree>
    <p:extLst>
      <p:ext uri="{BB962C8B-B14F-4D97-AF65-F5344CB8AC3E}">
        <p14:creationId xmlns:p14="http://schemas.microsoft.com/office/powerpoint/2010/main" val="409374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 Data Types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77169"/>
            <a:ext cx="8820000" cy="2460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20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Example: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" panose="05000000000000000000" pitchFamily="2" charset="2"/>
              <a:buChar char="q"/>
            </a:pPr>
            <a:r>
              <a:rPr lang="en-IN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Whenever end user uses Stack, he is concerned about only the type of data and operations that can be performed on it.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" panose="05000000000000000000" pitchFamily="2" charset="2"/>
              <a:buChar char="q"/>
            </a:pPr>
            <a:r>
              <a:rPr lang="en-IN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Fundamentals of how the data is stored is invisible to users.</a:t>
            </a:r>
          </a:p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" panose="05000000000000000000" pitchFamily="2" charset="2"/>
              <a:buChar char="q"/>
            </a:pPr>
            <a:r>
              <a:rPr lang="en-IN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They will have push() and pop() functions only.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endParaRPr lang="en-US" sz="1800" b="1" kern="1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28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5"/>
          <p:cNvSpPr txBox="1"/>
          <p:nvPr/>
        </p:nvSpPr>
        <p:spPr>
          <a:xfrm>
            <a:off x="333812" y="1655725"/>
            <a:ext cx="4830903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Unit - 1</a:t>
            </a:r>
            <a:endParaRPr lang="en-IN" sz="36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r>
              <a:rPr lang="en-US" sz="3600" b="1" dirty="0">
                <a:solidFill>
                  <a:srgbClr val="666666"/>
                </a:solidFill>
                <a:latin typeface="Proxima Nova"/>
              </a:rPr>
              <a:t>Introduction to Data Structure</a:t>
            </a:r>
            <a:endParaRPr sz="3600" b="1" dirty="0">
              <a:solidFill>
                <a:srgbClr val="666666"/>
              </a:solidFill>
              <a:latin typeface="Proxima Nova"/>
            </a:endParaRPr>
          </a:p>
        </p:txBody>
      </p:sp>
      <p:sp>
        <p:nvSpPr>
          <p:cNvPr id="12" name="Google Shape;73;p15"/>
          <p:cNvSpPr txBox="1"/>
          <p:nvPr/>
        </p:nvSpPr>
        <p:spPr>
          <a:xfrm>
            <a:off x="333811" y="4253501"/>
            <a:ext cx="356401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600" dirty="0">
                <a:solidFill>
                  <a:schemeClr val="dk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Prof. Chirag Bhalodia</a:t>
            </a:r>
          </a:p>
          <a:p>
            <a:pPr lvl="0"/>
            <a:r>
              <a:rPr lang="en-US" sz="1600" dirty="0">
                <a:solidFill>
                  <a:schemeClr val="dk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of Computer Engineering</a:t>
            </a:r>
            <a:endParaRPr sz="1600" dirty="0">
              <a:solidFill>
                <a:schemeClr val="dk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Google Shape;71;p15"/>
          <p:cNvSpPr txBox="1"/>
          <p:nvPr/>
        </p:nvSpPr>
        <p:spPr>
          <a:xfrm>
            <a:off x="406433" y="724875"/>
            <a:ext cx="349139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800" b="1" dirty="0">
                <a:solidFill>
                  <a:srgbClr val="6666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01CE1301</a:t>
            </a:r>
            <a:r>
              <a:rPr lang="en-IN" sz="1800" b="1" dirty="0">
                <a:solidFill>
                  <a:srgbClr val="666666"/>
                </a:solidFill>
                <a:latin typeface="Cambria" panose="02040503050406030204" pitchFamily="18" charset="0"/>
                <a:ea typeface="Cambria" panose="02040503050406030204" pitchFamily="18" charset="0"/>
                <a:cs typeface="Proxima Nova"/>
                <a:sym typeface="Proxima Nova"/>
              </a:rPr>
              <a:t> – Data Structure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7" y="880252"/>
            <a:ext cx="602341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 Structure</a:t>
            </a: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66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Data Structure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77169"/>
            <a:ext cx="88200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" panose="05000000000000000000" pitchFamily="2" charset="2"/>
              <a:buChar char="q"/>
            </a:pPr>
            <a:r>
              <a:rPr lang="en-US" sz="20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is Data Structure?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 data structure is a </a:t>
            </a:r>
            <a:r>
              <a:rPr lang="en-IN" sz="20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way of organizing all data items</a:t>
            </a:r>
            <a:r>
              <a:rPr lang="en-IN" sz="2000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IN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that </a:t>
            </a:r>
            <a:r>
              <a:rPr lang="en-IN" sz="20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considers</a:t>
            </a:r>
            <a:r>
              <a:rPr lang="en-IN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not only the </a:t>
            </a:r>
            <a:r>
              <a:rPr lang="en-IN" sz="20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elements stored </a:t>
            </a:r>
            <a:r>
              <a:rPr lang="en-IN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but also their </a:t>
            </a:r>
            <a:r>
              <a:rPr lang="en-IN" sz="20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relationship to each other.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We can also define data structure as a </a:t>
            </a:r>
            <a:r>
              <a:rPr lang="en-IN" sz="20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mathematical or logical model</a:t>
            </a:r>
            <a:r>
              <a:rPr lang="en-IN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of a particular </a:t>
            </a:r>
            <a:r>
              <a:rPr lang="en-IN" sz="20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organization</a:t>
            </a:r>
            <a:r>
              <a:rPr lang="en-IN" sz="2000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IN" sz="20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of </a:t>
            </a:r>
            <a:r>
              <a:rPr lang="en-IN" sz="20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data items.</a:t>
            </a:r>
          </a:p>
        </p:txBody>
      </p:sp>
    </p:spTree>
    <p:extLst>
      <p:ext uri="{BB962C8B-B14F-4D97-AF65-F5344CB8AC3E}">
        <p14:creationId xmlns:p14="http://schemas.microsoft.com/office/powerpoint/2010/main" val="178571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 of Data Structure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4" y="597659"/>
            <a:ext cx="8974963" cy="466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Create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: It results in reserving memory for program elements.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Destroy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: It destroys memory space allocated for specified data structure.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Selection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: It deals with accessing a particular data within a data structure.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b="1" kern="1200" dirty="0" err="1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Updation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: It updates or modifies the data in the data structure.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Searching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: It finds the presence of desired data item in the list of data items.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Sorting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: It is a process of arranging all data items in a data structure in a particular order.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Merging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: It is a process of combining the data items of two different sorted list into a single sorted list.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Splitting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: It is a process of partitioning single list to multiple list.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Traversal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: It is a process of visiting each and every node of a list in systematic manner.</a:t>
            </a:r>
            <a:endParaRPr lang="en-US" sz="19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425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1B4C3-A655-3DF8-0C46-F4245930F0CF}"/>
              </a:ext>
            </a:extLst>
          </p:cNvPr>
          <p:cNvSpPr txBox="1"/>
          <p:nvPr/>
        </p:nvSpPr>
        <p:spPr>
          <a:xfrm rot="20350206">
            <a:off x="5253926" y="2154265"/>
            <a:ext cx="14258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00B0F0"/>
                </a:solidFill>
                <a:latin typeface="Comic Sans MS" panose="030F0702030302020204" pitchFamily="66" charset="0"/>
              </a:rPr>
              <a:t>Thank</a:t>
            </a:r>
          </a:p>
          <a:p>
            <a:pPr algn="ctr"/>
            <a:r>
              <a:rPr lang="en-IN" sz="3200" b="1" dirty="0">
                <a:solidFill>
                  <a:srgbClr val="00B0F0"/>
                </a:solidFill>
                <a:latin typeface="Comic Sans MS" panose="030F0702030302020204" pitchFamily="66" charset="0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</a:rPr>
              <a:t>Data Management concepts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</a:rPr>
              <a:t>Data types – primitive and non-primitive </a:t>
            </a:r>
          </a:p>
          <a:p>
            <a:pPr marL="285750" lvl="2" indent="-285750" fontAlgn="t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</a:rPr>
              <a:t>Types of Data Structure – linear and non-linear</a:t>
            </a:r>
          </a:p>
          <a:p>
            <a:pPr marL="285750" lvl="2" indent="-285750" fontAlgn="t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</a:rPr>
              <a:t>Abstract </a:t>
            </a:r>
            <a:r>
              <a:rPr lang="en-IN" sz="1800">
                <a:latin typeface="Cambria" panose="02040503050406030204" pitchFamily="18" charset="0"/>
              </a:rPr>
              <a:t>Data Types</a:t>
            </a:r>
            <a:endParaRPr lang="en-IN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4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7" y="880252"/>
            <a:ext cx="602341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 Management Concepts</a:t>
            </a: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Management Concepts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3501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What is Data?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Data</a:t>
            </a:r>
            <a:r>
              <a:rPr lang="en-US" sz="1900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is the basic fact or entity that is utilized in calculation or manipulation.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There are two different </a:t>
            </a:r>
            <a:r>
              <a:rPr lang="en-IN" sz="1900" b="1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types of data - </a:t>
            </a:r>
            <a:r>
              <a:rPr lang="en-IN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Numeric</a:t>
            </a:r>
            <a:r>
              <a:rPr lang="en-IN" sz="1900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data and </a:t>
            </a:r>
            <a:r>
              <a:rPr lang="en-IN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Alphanumeric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data.</a:t>
            </a:r>
            <a:endParaRPr lang="en-US" sz="19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When a programmer collects such type of data for </a:t>
            </a:r>
            <a:r>
              <a:rPr lang="en-US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processing</a:t>
            </a: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, he would require </a:t>
            </a:r>
            <a:r>
              <a:rPr lang="en-US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to store them in computer’s main memory</a:t>
            </a: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.</a:t>
            </a: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 process of storing data items in computer’s main memory is called </a:t>
            </a:r>
            <a:r>
              <a:rPr lang="en-IN" sz="1900" b="1" i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representation.</a:t>
            </a:r>
            <a:endParaRPr lang="en-IN" sz="1900" kern="12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65113" lvl="0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Data</a:t>
            </a:r>
            <a:r>
              <a:rPr lang="en-IN" sz="1900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to be processed must be </a:t>
            </a:r>
            <a:r>
              <a:rPr lang="en-IN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organized in a particular fashion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, these organization leads to structuring of data, and hence the mission to study the Data Structures.</a:t>
            </a:r>
            <a:endParaRPr lang="en-US" sz="19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5C908C-5FC5-4DE3-8F83-7D62A7E68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322" y="4260306"/>
            <a:ext cx="765687" cy="7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4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312077" y="880252"/>
            <a:ext cx="602341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4800" b="1" dirty="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224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192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What is Data types?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 </a:t>
            </a:r>
            <a:r>
              <a:rPr lang="en-IN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data type </a:t>
            </a: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is a classification of data, which can store a specific type of information.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endParaRPr lang="en-IN" sz="19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Data Type = Basic Data Type = Primitive Data Type</a:t>
            </a:r>
          </a:p>
        </p:txBody>
      </p:sp>
    </p:spTree>
    <p:extLst>
      <p:ext uri="{BB962C8B-B14F-4D97-AF65-F5344CB8AC3E}">
        <p14:creationId xmlns:p14="http://schemas.microsoft.com/office/powerpoint/2010/main" val="268845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271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Primitive Data Types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primitive data </a:t>
            </a: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 is predefined by the language and is named by a reserved keyword.</a:t>
            </a:r>
            <a:endParaRPr lang="en-IN" sz="19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endParaRPr lang="en-IN" sz="19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</a:pP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Primitive data types are predefined, supported by C language.</a:t>
            </a:r>
          </a:p>
          <a:p>
            <a:pPr marL="715963" lvl="5" indent="-3429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" panose="05000000000000000000" pitchFamily="2" charset="2"/>
              <a:buChar char="§"/>
            </a:pPr>
            <a:r>
              <a:rPr lang="en-IN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int, char, float, double</a:t>
            </a: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.</a:t>
            </a:r>
          </a:p>
          <a:p>
            <a:pPr marL="715963" lvl="5" indent="-3429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" panose="05000000000000000000" pitchFamily="2" charset="2"/>
              <a:buChar char="§"/>
            </a:pPr>
            <a:endParaRPr lang="en-US" sz="19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22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b="1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Types</a:t>
            </a:r>
            <a:endParaRPr sz="2300" b="1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7475" y="621512"/>
            <a:ext cx="8820000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Cambria" panose="02040503050406030204" pitchFamily="18" charset="0"/>
              </a:rPr>
              <a:t>Non-primitive Data Types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  <a:tabLst>
                <a:tab pos="2307590" algn="l"/>
                <a:tab pos="3061970" algn="l"/>
                <a:tab pos="3963035" algn="l"/>
                <a:tab pos="4568190" algn="l"/>
                <a:tab pos="5194300" algn="l"/>
                <a:tab pos="6390005" algn="l"/>
                <a:tab pos="6924675" algn="l"/>
              </a:tabLst>
            </a:pPr>
            <a:r>
              <a:rPr lang="en-US" sz="1900" b="1" kern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Non-Primitive</a:t>
            </a: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data types are not defined by C language, but are created by the programmer.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  <a:tabLst>
                <a:tab pos="2307590" algn="l"/>
                <a:tab pos="3061970" algn="l"/>
                <a:tab pos="3963035" algn="l"/>
                <a:tab pos="4568190" algn="l"/>
                <a:tab pos="5194300" algn="l"/>
                <a:tab pos="6390005" algn="l"/>
                <a:tab pos="6924675" algn="l"/>
              </a:tabLst>
            </a:pPr>
            <a:endParaRPr lang="en-US" sz="19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  <a:tabLst>
                <a:tab pos="2307590" algn="l"/>
                <a:tab pos="3061970" algn="l"/>
                <a:tab pos="3963035" algn="l"/>
                <a:tab pos="4568190" algn="l"/>
                <a:tab pos="5194300" algn="l"/>
                <a:tab pos="6390005" algn="l"/>
                <a:tab pos="6924675" algn="l"/>
              </a:tabLst>
            </a:pP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They are created using the basic data types.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  <a:tabLst>
                <a:tab pos="2307590" algn="l"/>
                <a:tab pos="3061970" algn="l"/>
                <a:tab pos="3963035" algn="l"/>
                <a:tab pos="4568190" algn="l"/>
                <a:tab pos="5194300" algn="l"/>
                <a:tab pos="6390005" algn="l"/>
                <a:tab pos="6924675" algn="l"/>
              </a:tabLst>
            </a:pPr>
            <a:endParaRPr lang="en-US" sz="1900" kern="1200" dirty="0">
              <a:solidFill>
                <a:srgbClr val="21212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Wingdings 3" panose="05040102010807070707" pitchFamily="18" charset="2"/>
              <a:buChar char=""/>
              <a:tabLst>
                <a:tab pos="2307590" algn="l"/>
                <a:tab pos="3061970" algn="l"/>
                <a:tab pos="3963035" algn="l"/>
                <a:tab pos="4568190" algn="l"/>
                <a:tab pos="5194300" algn="l"/>
                <a:tab pos="6390005" algn="l"/>
                <a:tab pos="6924675" algn="l"/>
              </a:tabLst>
            </a:pP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Example:</a:t>
            </a:r>
          </a:p>
          <a:p>
            <a:pPr marL="803275" indent="-4572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+mj-lt"/>
              <a:buAutoNum type="arabicPeriod"/>
              <a:tabLst>
                <a:tab pos="2307590" algn="l"/>
                <a:tab pos="3061970" algn="l"/>
                <a:tab pos="3963035" algn="l"/>
                <a:tab pos="4568190" algn="l"/>
                <a:tab pos="5194300" algn="l"/>
                <a:tab pos="6390005" algn="l"/>
                <a:tab pos="6924675" algn="l"/>
              </a:tabLst>
            </a:pP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Linked List</a:t>
            </a:r>
          </a:p>
          <a:p>
            <a:pPr marL="803275" indent="-4572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+mj-lt"/>
              <a:buAutoNum type="arabicPeriod"/>
              <a:tabLst>
                <a:tab pos="2307590" algn="l"/>
                <a:tab pos="3061970" algn="l"/>
                <a:tab pos="3963035" algn="l"/>
                <a:tab pos="4568190" algn="l"/>
                <a:tab pos="5194300" algn="l"/>
                <a:tab pos="6390005" algn="l"/>
                <a:tab pos="6924675" algn="l"/>
              </a:tabLst>
            </a:pP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Stacks</a:t>
            </a:r>
          </a:p>
          <a:p>
            <a:pPr marL="803275" indent="-4572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+mj-lt"/>
              <a:buAutoNum type="arabicPeriod"/>
              <a:tabLst>
                <a:tab pos="2307590" algn="l"/>
                <a:tab pos="3061970" algn="l"/>
                <a:tab pos="3963035" algn="l"/>
                <a:tab pos="4568190" algn="l"/>
                <a:tab pos="5194300" algn="l"/>
                <a:tab pos="6390005" algn="l"/>
                <a:tab pos="6924675" algn="l"/>
              </a:tabLst>
            </a:pP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Queue</a:t>
            </a:r>
          </a:p>
          <a:p>
            <a:pPr marL="803275" indent="-457200" algn="just">
              <a:lnSpc>
                <a:spcPct val="90000"/>
              </a:lnSpc>
              <a:spcBef>
                <a:spcPts val="1000"/>
              </a:spcBef>
              <a:buClr>
                <a:srgbClr val="B84742"/>
              </a:buClr>
              <a:buFont typeface="+mj-lt"/>
              <a:buAutoNum type="arabicPeriod"/>
              <a:tabLst>
                <a:tab pos="2307590" algn="l"/>
                <a:tab pos="3061970" algn="l"/>
                <a:tab pos="3963035" algn="l"/>
                <a:tab pos="4568190" algn="l"/>
                <a:tab pos="5194300" algn="l"/>
                <a:tab pos="6390005" algn="l"/>
                <a:tab pos="6924675" algn="l"/>
              </a:tabLst>
            </a:pPr>
            <a:r>
              <a:rPr lang="en-US" sz="1900" kern="1200" dirty="0">
                <a:solidFill>
                  <a:srgbClr val="21212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23723692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842</Words>
  <Application>Microsoft Office PowerPoint</Application>
  <PresentationFormat>On-screen Show (16:9)</PresentationFormat>
  <Paragraphs>96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Comic Sans MS</vt:lpstr>
      <vt:lpstr>Cambria</vt:lpstr>
      <vt:lpstr>Wingdings 3</vt:lpstr>
      <vt:lpstr>Proxima Nova</vt:lpstr>
      <vt:lpstr>Wingdings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Chirag Bhalodia</cp:lastModifiedBy>
  <cp:revision>803</cp:revision>
  <dcterms:modified xsi:type="dcterms:W3CDTF">2023-07-17T10:41:18Z</dcterms:modified>
</cp:coreProperties>
</file>