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74" r:id="rId2"/>
    <p:sldId id="256" r:id="rId3"/>
    <p:sldId id="257" r:id="rId4"/>
    <p:sldId id="296" r:id="rId5"/>
    <p:sldId id="293" r:id="rId6"/>
    <p:sldId id="258" r:id="rId7"/>
    <p:sldId id="262" r:id="rId8"/>
    <p:sldId id="268" r:id="rId9"/>
    <p:sldId id="294" r:id="rId10"/>
    <p:sldId id="291" r:id="rId11"/>
    <p:sldId id="281" r:id="rId12"/>
    <p:sldId id="286" r:id="rId13"/>
    <p:sldId id="282" r:id="rId14"/>
    <p:sldId id="284" r:id="rId15"/>
    <p:sldId id="283" r:id="rId16"/>
    <p:sldId id="285" r:id="rId17"/>
    <p:sldId id="288" r:id="rId18"/>
    <p:sldId id="269" r:id="rId19"/>
    <p:sldId id="295" r:id="rId20"/>
    <p:sldId id="290" r:id="rId21"/>
    <p:sldId id="292"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331"/>
    <a:srgbClr val="2A253B"/>
    <a:srgbClr val="A5677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7" d="100"/>
          <a:sy n="77" d="100"/>
        </p:scale>
        <p:origin x="840" y="72"/>
      </p:cViewPr>
      <p:guideLst>
        <p:guide orient="horz" pos="249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EEFB1-4EC7-41E2-BBE6-CB820A919B80}" type="datetimeFigureOut">
              <a:rPr lang="en-US" smtClean="0"/>
              <a:t>2/17/2023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F8884-028C-4A28-A3B5-481ADD8DA087}" type="slidenum">
              <a:rPr lang="en-US" smtClean="0"/>
              <a:t>‹#›</a:t>
            </a:fld>
            <a:endParaRPr lang="en-US"/>
          </a:p>
        </p:txBody>
      </p:sp>
    </p:spTree>
    <p:extLst>
      <p:ext uri="{BB962C8B-B14F-4D97-AF65-F5344CB8AC3E}">
        <p14:creationId xmlns:p14="http://schemas.microsoft.com/office/powerpoint/2010/main" val="318446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F8884-028C-4A28-A3B5-481ADD8DA087}" type="slidenum">
              <a:rPr lang="en-US" smtClean="0"/>
              <a:t>22</a:t>
            </a:fld>
            <a:endParaRPr lang="en-US"/>
          </a:p>
        </p:txBody>
      </p:sp>
    </p:spTree>
    <p:extLst>
      <p:ext uri="{BB962C8B-B14F-4D97-AF65-F5344CB8AC3E}">
        <p14:creationId xmlns:p14="http://schemas.microsoft.com/office/powerpoint/2010/main" val="20736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75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77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3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622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6912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740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4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691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53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596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076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840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578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635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841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673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2/17/2023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99042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mpetitions/electric-motor-temperature/data?select=test.cs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p:nvSpPr>
        <p:spPr>
          <a:xfrm>
            <a:off x="-304800" y="369094"/>
            <a:ext cx="7620001" cy="1877437"/>
          </a:xfrm>
          <a:prstGeom prst="rect">
            <a:avLst/>
          </a:prstGeom>
          <a:noFill/>
        </p:spPr>
        <p:txBody>
          <a:bodyPr wrap="square">
            <a:spAutoFit/>
          </a:bodyPr>
          <a:lstStyle/>
          <a:p>
            <a:pPr algn="ctr"/>
            <a:r>
              <a:rPr lang="en-IN" sz="3600" b="1" dirty="0"/>
              <a:t>Electrical Vehicle Motor Temperature Rise Prediction</a:t>
            </a:r>
          </a:p>
          <a:p>
            <a:pPr algn="ctr"/>
            <a:endParaRPr lang="en-US" sz="4400" dirty="0">
              <a:latin typeface="Tw Cen MT" panose="020B0602020104020603" pitchFamily="34" charset="0"/>
            </a:endParaRPr>
          </a:p>
        </p:txBody>
      </p:sp>
      <p:sp>
        <p:nvSpPr>
          <p:cNvPr id="2" name="TextBox 1">
            <a:extLst>
              <a:ext uri="{FF2B5EF4-FFF2-40B4-BE49-F238E27FC236}">
                <a16:creationId xmlns:a16="http://schemas.microsoft.com/office/drawing/2014/main" id="{C18DD04B-215B-4644-ABB3-73E622329F98}"/>
              </a:ext>
            </a:extLst>
          </p:cNvPr>
          <p:cNvSpPr txBox="1"/>
          <p:nvPr/>
        </p:nvSpPr>
        <p:spPr>
          <a:xfrm>
            <a:off x="5029200" y="5943600"/>
            <a:ext cx="3352800" cy="646331"/>
          </a:xfrm>
          <a:prstGeom prst="rect">
            <a:avLst/>
          </a:prstGeom>
          <a:noFill/>
        </p:spPr>
        <p:txBody>
          <a:bodyPr wrap="square" rtlCol="0">
            <a:spAutoFit/>
          </a:bodyPr>
          <a:lstStyle/>
          <a:p>
            <a:pPr algn="ctr"/>
            <a:r>
              <a:rPr lang="en-US" b="1" dirty="0"/>
              <a:t>By</a:t>
            </a:r>
          </a:p>
          <a:p>
            <a:pPr algn="ctr"/>
            <a:r>
              <a:rPr lang="en-US" b="1" dirty="0"/>
              <a:t>HARSHAD BANDI</a:t>
            </a:r>
          </a:p>
        </p:txBody>
      </p:sp>
    </p:spTree>
    <p:extLst>
      <p:ext uri="{BB962C8B-B14F-4D97-AF65-F5344CB8AC3E}">
        <p14:creationId xmlns:p14="http://schemas.microsoft.com/office/powerpoint/2010/main" val="214674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rot="2794759">
            <a:off x="7293727" y="3230261"/>
            <a:ext cx="1744734" cy="1041638"/>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4"/>
          <p:cNvSpPr/>
          <p:nvPr/>
        </p:nvSpPr>
        <p:spPr>
          <a:xfrm rot="2711784">
            <a:off x="5574790" y="2516170"/>
            <a:ext cx="1703834" cy="1041638"/>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p:cNvSpPr/>
          <p:nvPr/>
        </p:nvSpPr>
        <p:spPr>
          <a:xfrm rot="2794759">
            <a:off x="3942013" y="3261230"/>
            <a:ext cx="1787225" cy="985235"/>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p:cNvSpPr/>
          <p:nvPr/>
        </p:nvSpPr>
        <p:spPr>
          <a:xfrm rot="2761457">
            <a:off x="2288520" y="2603029"/>
            <a:ext cx="1757271" cy="1008620"/>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p:cNvSpPr/>
          <p:nvPr/>
        </p:nvSpPr>
        <p:spPr>
          <a:xfrm rot="2580000">
            <a:off x="490497" y="3462294"/>
            <a:ext cx="1787245" cy="963752"/>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rot="1683477">
            <a:off x="6250207" y="3103974"/>
            <a:ext cx="1504482" cy="158683"/>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p:nvSpPr>
        <p:spPr>
          <a:xfrm rot="19764616">
            <a:off x="4626878" y="3131147"/>
            <a:ext cx="1504482" cy="159969"/>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a:xfrm rot="1683477">
            <a:off x="2964733" y="3188242"/>
            <a:ext cx="1504482" cy="140569"/>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rot="19917985">
            <a:off x="1294616" y="3210500"/>
            <a:ext cx="1504482" cy="139401"/>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Can 13"/>
          <p:cNvSpPr/>
          <p:nvPr/>
        </p:nvSpPr>
        <p:spPr>
          <a:xfrm>
            <a:off x="2455322" y="2307309"/>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2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2455322" y="2307309"/>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p:cNvSpPr txBox="1"/>
          <p:nvPr/>
        </p:nvSpPr>
        <p:spPr>
          <a:xfrm rot="3262242">
            <a:off x="2659670" y="2299872"/>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2</a:t>
            </a:r>
          </a:p>
        </p:txBody>
      </p:sp>
      <p:sp>
        <p:nvSpPr>
          <p:cNvPr id="19" name="Can 18"/>
          <p:cNvSpPr/>
          <p:nvPr/>
        </p:nvSpPr>
        <p:spPr>
          <a:xfrm>
            <a:off x="4133499" y="2986444"/>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4133499" y="2986444"/>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rot="3262242">
            <a:off x="4337847" y="2979007"/>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3</a:t>
            </a:r>
          </a:p>
        </p:txBody>
      </p:sp>
      <p:sp>
        <p:nvSpPr>
          <p:cNvPr id="23" name="Can 22"/>
          <p:cNvSpPr/>
          <p:nvPr/>
        </p:nvSpPr>
        <p:spPr>
          <a:xfrm>
            <a:off x="5723922" y="2240455"/>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p:cNvSpPr/>
          <p:nvPr/>
        </p:nvSpPr>
        <p:spPr>
          <a:xfrm>
            <a:off x="5723922" y="2240455"/>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p:cNvSpPr txBox="1"/>
          <p:nvPr/>
        </p:nvSpPr>
        <p:spPr>
          <a:xfrm rot="3262242">
            <a:off x="5928270" y="2233018"/>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4</a:t>
            </a:r>
          </a:p>
        </p:txBody>
      </p:sp>
      <p:sp>
        <p:nvSpPr>
          <p:cNvPr id="27" name="Can 26"/>
          <p:cNvSpPr/>
          <p:nvPr/>
        </p:nvSpPr>
        <p:spPr>
          <a:xfrm>
            <a:off x="7478381" y="2998224"/>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a:off x="7478381" y="2998224"/>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TextBox 28"/>
          <p:cNvSpPr txBox="1"/>
          <p:nvPr/>
        </p:nvSpPr>
        <p:spPr>
          <a:xfrm rot="3262242">
            <a:off x="7682729" y="2990787"/>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5</a:t>
            </a:r>
          </a:p>
        </p:txBody>
      </p:sp>
      <p:sp>
        <p:nvSpPr>
          <p:cNvPr id="37" name="Can 36"/>
          <p:cNvSpPr/>
          <p:nvPr/>
        </p:nvSpPr>
        <p:spPr>
          <a:xfrm>
            <a:off x="636686" y="3166999"/>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Oval 37"/>
          <p:cNvSpPr/>
          <p:nvPr/>
        </p:nvSpPr>
        <p:spPr>
          <a:xfrm>
            <a:off x="636686" y="3166999"/>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TextBox 38"/>
          <p:cNvSpPr txBox="1"/>
          <p:nvPr/>
        </p:nvSpPr>
        <p:spPr>
          <a:xfrm rot="3473745">
            <a:off x="891970" y="3178186"/>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1</a:t>
            </a:r>
          </a:p>
        </p:txBody>
      </p:sp>
      <p:grpSp>
        <p:nvGrpSpPr>
          <p:cNvPr id="138" name="Group 137"/>
          <p:cNvGrpSpPr/>
          <p:nvPr/>
        </p:nvGrpSpPr>
        <p:grpSpPr>
          <a:xfrm>
            <a:off x="1006494" y="4089804"/>
            <a:ext cx="64451" cy="703804"/>
            <a:chOff x="6129860" y="857221"/>
            <a:chExt cx="122213" cy="1334577"/>
          </a:xfrm>
          <a:solidFill>
            <a:schemeClr val="tx1"/>
          </a:solidFill>
        </p:grpSpPr>
        <p:cxnSp>
          <p:nvCxnSpPr>
            <p:cNvPr id="135" name="Straight Connector 134"/>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val 136"/>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0" name="Group 139"/>
          <p:cNvGrpSpPr/>
          <p:nvPr/>
        </p:nvGrpSpPr>
        <p:grpSpPr>
          <a:xfrm>
            <a:off x="2865500" y="3225562"/>
            <a:ext cx="64451" cy="703804"/>
            <a:chOff x="6129860" y="857221"/>
            <a:chExt cx="122213" cy="1334577"/>
          </a:xfrm>
          <a:solidFill>
            <a:schemeClr val="tx1"/>
          </a:solidFill>
        </p:grpSpPr>
        <p:cxnSp>
          <p:nvCxnSpPr>
            <p:cNvPr id="141" name="Straight Connector 140"/>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val 142"/>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4" name="Group 143"/>
          <p:cNvGrpSpPr/>
          <p:nvPr/>
        </p:nvGrpSpPr>
        <p:grpSpPr>
          <a:xfrm>
            <a:off x="4566802" y="3939229"/>
            <a:ext cx="64451" cy="703804"/>
            <a:chOff x="6129860" y="857221"/>
            <a:chExt cx="122213" cy="1334577"/>
          </a:xfrm>
          <a:solidFill>
            <a:schemeClr val="tx1"/>
          </a:solidFill>
        </p:grpSpPr>
        <p:cxnSp>
          <p:nvCxnSpPr>
            <p:cNvPr id="145" name="Straight Connector 144"/>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146"/>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8" name="Group 147"/>
          <p:cNvGrpSpPr/>
          <p:nvPr/>
        </p:nvGrpSpPr>
        <p:grpSpPr>
          <a:xfrm>
            <a:off x="6159081" y="3165122"/>
            <a:ext cx="64451" cy="703804"/>
            <a:chOff x="6129860" y="857221"/>
            <a:chExt cx="122213" cy="1334577"/>
          </a:xfrm>
          <a:solidFill>
            <a:schemeClr val="tx1"/>
          </a:solidFill>
        </p:grpSpPr>
        <p:cxnSp>
          <p:nvCxnSpPr>
            <p:cNvPr id="149" name="Straight Connector 148"/>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Oval 150"/>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2" name="Group 151"/>
          <p:cNvGrpSpPr/>
          <p:nvPr/>
        </p:nvGrpSpPr>
        <p:grpSpPr>
          <a:xfrm>
            <a:off x="7888792" y="3971454"/>
            <a:ext cx="64451" cy="703804"/>
            <a:chOff x="6129860" y="857221"/>
            <a:chExt cx="122213" cy="1334577"/>
          </a:xfrm>
          <a:solidFill>
            <a:schemeClr val="tx1"/>
          </a:solidFill>
        </p:grpSpPr>
        <p:cxnSp>
          <p:nvCxnSpPr>
            <p:cNvPr id="153" name="Straight Connector 152"/>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val 154"/>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6" name="TextBox 155"/>
          <p:cNvSpPr txBox="1"/>
          <p:nvPr/>
        </p:nvSpPr>
        <p:spPr>
          <a:xfrm>
            <a:off x="411331" y="4859084"/>
            <a:ext cx="1254777" cy="1200329"/>
          </a:xfrm>
          <a:prstGeom prst="rect">
            <a:avLst/>
          </a:prstGeom>
          <a:noFill/>
        </p:spPr>
        <p:txBody>
          <a:bodyPr wrap="square" rtlCol="0">
            <a:spAutoFit/>
          </a:bodyPr>
          <a:lstStyle/>
          <a:p>
            <a:r>
              <a:rPr lang="en-US" b="1" dirty="0">
                <a:latin typeface="Tw Cen MT" panose="020B0602020104020603" pitchFamily="34" charset="0"/>
              </a:rPr>
              <a:t>Understanding the Data</a:t>
            </a:r>
            <a:r>
              <a:rPr lang="en-US" sz="1800" b="1" dirty="0">
                <a:latin typeface="Tw Cen MT" panose="020B0602020104020603" pitchFamily="34" charset="0"/>
              </a:rPr>
              <a:t>.</a:t>
            </a:r>
          </a:p>
          <a:p>
            <a:endParaRPr lang="en-US" b="1" dirty="0">
              <a:solidFill>
                <a:schemeClr val="bg2">
                  <a:lumMod val="50000"/>
                </a:schemeClr>
              </a:solidFill>
              <a:latin typeface="Tw Cen MT" panose="020B0602020104020603" pitchFamily="34" charset="0"/>
            </a:endParaRPr>
          </a:p>
        </p:txBody>
      </p:sp>
      <p:sp>
        <p:nvSpPr>
          <p:cNvPr id="158" name="TextBox 157"/>
          <p:cNvSpPr txBox="1"/>
          <p:nvPr/>
        </p:nvSpPr>
        <p:spPr>
          <a:xfrm>
            <a:off x="2273477" y="3942908"/>
            <a:ext cx="1254777" cy="2031325"/>
          </a:xfrm>
          <a:prstGeom prst="rect">
            <a:avLst/>
          </a:prstGeom>
          <a:noFill/>
        </p:spPr>
        <p:txBody>
          <a:bodyPr wrap="square" rtlCol="0">
            <a:spAutoFit/>
          </a:bodyPr>
          <a:lstStyle/>
          <a:p>
            <a:pPr algn="ctr"/>
            <a:r>
              <a:rPr lang="en-US" b="1" dirty="0">
                <a:latin typeface="Tw Cen MT" panose="020B0602020104020603" pitchFamily="34" charset="0"/>
              </a:rPr>
              <a:t>Visualizing the Data using Seaborn and </a:t>
            </a:r>
            <a:r>
              <a:rPr lang="en-US" b="1" dirty="0" err="1">
                <a:latin typeface="Tw Cen MT" panose="020B0602020104020603" pitchFamily="34" charset="0"/>
              </a:rPr>
              <a:t>Matplot</a:t>
            </a:r>
            <a:r>
              <a:rPr lang="en-US" b="1" dirty="0">
                <a:latin typeface="Tw Cen MT" panose="020B0602020104020603" pitchFamily="34" charset="0"/>
              </a:rPr>
              <a:t> Library</a:t>
            </a:r>
            <a:r>
              <a:rPr lang="en-US" sz="1800" b="1" dirty="0">
                <a:latin typeface="Tw Cen MT" panose="020B0602020104020603" pitchFamily="34" charset="0"/>
              </a:rPr>
              <a:t>. </a:t>
            </a:r>
          </a:p>
        </p:txBody>
      </p:sp>
      <p:sp>
        <p:nvSpPr>
          <p:cNvPr id="160" name="TextBox 159"/>
          <p:cNvSpPr txBox="1"/>
          <p:nvPr/>
        </p:nvSpPr>
        <p:spPr>
          <a:xfrm>
            <a:off x="3923156" y="4650256"/>
            <a:ext cx="1254777" cy="1477328"/>
          </a:xfrm>
          <a:prstGeom prst="rect">
            <a:avLst/>
          </a:prstGeom>
          <a:noFill/>
        </p:spPr>
        <p:txBody>
          <a:bodyPr wrap="square" rtlCol="0">
            <a:spAutoFit/>
          </a:bodyPr>
          <a:lstStyle/>
          <a:p>
            <a:r>
              <a:rPr lang="en-US" b="1" dirty="0">
                <a:latin typeface="Tw Cen MT" panose="020B0602020104020603" pitchFamily="34" charset="0"/>
              </a:rPr>
              <a:t>Statistical Analysis of Variables</a:t>
            </a:r>
            <a:r>
              <a:rPr lang="en-US" sz="1800" b="1" dirty="0">
                <a:latin typeface="Tw Cen MT" panose="020B0602020104020603" pitchFamily="34" charset="0"/>
              </a:rPr>
              <a:t>.</a:t>
            </a:r>
          </a:p>
          <a:p>
            <a:endParaRPr lang="en-US" b="1" dirty="0">
              <a:solidFill>
                <a:schemeClr val="bg2">
                  <a:lumMod val="50000"/>
                </a:schemeClr>
              </a:solidFill>
              <a:latin typeface="Tw Cen MT" panose="020B0602020104020603" pitchFamily="34" charset="0"/>
            </a:endParaRPr>
          </a:p>
        </p:txBody>
      </p:sp>
      <p:sp>
        <p:nvSpPr>
          <p:cNvPr id="162" name="TextBox 161"/>
          <p:cNvSpPr txBox="1"/>
          <p:nvPr/>
        </p:nvSpPr>
        <p:spPr>
          <a:xfrm>
            <a:off x="5525702" y="3893140"/>
            <a:ext cx="1254777" cy="1754326"/>
          </a:xfrm>
          <a:prstGeom prst="rect">
            <a:avLst/>
          </a:prstGeom>
          <a:noFill/>
        </p:spPr>
        <p:txBody>
          <a:bodyPr wrap="square" rtlCol="0">
            <a:spAutoFit/>
          </a:bodyPr>
          <a:lstStyle/>
          <a:p>
            <a:pPr algn="ctr"/>
            <a:r>
              <a:rPr lang="en-US" b="1" dirty="0">
                <a:latin typeface="Tw Cen MT" panose="020B0602020104020603" pitchFamily="34" charset="0"/>
              </a:rPr>
              <a:t>Treating of Outliers and Treating Missing Values</a:t>
            </a:r>
            <a:r>
              <a:rPr lang="en-US" sz="1800" b="1" dirty="0">
                <a:latin typeface="Tw Cen MT" panose="020B0602020104020603" pitchFamily="34" charset="0"/>
              </a:rPr>
              <a:t>.</a:t>
            </a:r>
          </a:p>
        </p:txBody>
      </p:sp>
      <p:sp>
        <p:nvSpPr>
          <p:cNvPr id="164" name="TextBox 163"/>
          <p:cNvSpPr txBox="1"/>
          <p:nvPr/>
        </p:nvSpPr>
        <p:spPr>
          <a:xfrm>
            <a:off x="7315200" y="4571447"/>
            <a:ext cx="1254777" cy="1754326"/>
          </a:xfrm>
          <a:prstGeom prst="rect">
            <a:avLst/>
          </a:prstGeom>
          <a:noFill/>
        </p:spPr>
        <p:txBody>
          <a:bodyPr wrap="square" rtlCol="0">
            <a:spAutoFit/>
          </a:bodyPr>
          <a:lstStyle/>
          <a:p>
            <a:pPr algn="ctr"/>
            <a:r>
              <a:rPr lang="en-US" b="1" dirty="0">
                <a:latin typeface="Tw Cen MT" panose="020B0602020104020603" pitchFamily="34" charset="0"/>
              </a:rPr>
              <a:t>Finding Correlation between the Different Features</a:t>
            </a:r>
            <a:r>
              <a:rPr lang="en-US" sz="1800" b="1" dirty="0">
                <a:latin typeface="Tw Cen MT" panose="020B0602020104020603" pitchFamily="34" charset="0"/>
              </a:rPr>
              <a:t>.</a:t>
            </a:r>
          </a:p>
        </p:txBody>
      </p:sp>
      <p:sp>
        <p:nvSpPr>
          <p:cNvPr id="116" name="TextBox 115">
            <a:extLst>
              <a:ext uri="{FF2B5EF4-FFF2-40B4-BE49-F238E27FC236}">
                <a16:creationId xmlns:a16="http://schemas.microsoft.com/office/drawing/2014/main" id="{F29E8A94-864C-4623-9D22-5255E836DD5F}"/>
              </a:ext>
            </a:extLst>
          </p:cNvPr>
          <p:cNvSpPr txBox="1"/>
          <p:nvPr/>
        </p:nvSpPr>
        <p:spPr>
          <a:xfrm>
            <a:off x="914400" y="685800"/>
            <a:ext cx="7696199" cy="646331"/>
          </a:xfrm>
          <a:prstGeom prst="rect">
            <a:avLst/>
          </a:prstGeom>
          <a:noFill/>
        </p:spPr>
        <p:txBody>
          <a:bodyPr wrap="square" rtlCol="0">
            <a:spAutoFit/>
          </a:bodyPr>
          <a:lstStyle/>
          <a:p>
            <a:pPr algn="ctr"/>
            <a:r>
              <a:rPr lang="en-US" sz="3600" b="1" dirty="0">
                <a:latin typeface="Tw Cen MT" panose="020B0602020104020603" pitchFamily="34" charset="0"/>
              </a:rPr>
              <a:t>STEPS FOLLOWED IN EDA</a:t>
            </a:r>
          </a:p>
        </p:txBody>
      </p:sp>
    </p:spTree>
    <p:extLst>
      <p:ext uri="{BB962C8B-B14F-4D97-AF65-F5344CB8AC3E}">
        <p14:creationId xmlns:p14="http://schemas.microsoft.com/office/powerpoint/2010/main" val="126787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DATA VISUALIZATION </a:t>
            </a:r>
          </a:p>
        </p:txBody>
      </p:sp>
      <p:pic>
        <p:nvPicPr>
          <p:cNvPr id="9" name="Picture 8">
            <a:extLst>
              <a:ext uri="{FF2B5EF4-FFF2-40B4-BE49-F238E27FC236}">
                <a16:creationId xmlns:a16="http://schemas.microsoft.com/office/drawing/2014/main" id="{80F5DC3E-5A0F-409C-B2C9-C29A095BF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14400"/>
            <a:ext cx="3962697" cy="3082098"/>
          </a:xfrm>
          <a:prstGeom prst="rect">
            <a:avLst/>
          </a:prstGeom>
        </p:spPr>
      </p:pic>
      <p:pic>
        <p:nvPicPr>
          <p:cNvPr id="11" name="Picture 10">
            <a:extLst>
              <a:ext uri="{FF2B5EF4-FFF2-40B4-BE49-F238E27FC236}">
                <a16:creationId xmlns:a16="http://schemas.microsoft.com/office/drawing/2014/main" id="{4F78E44F-D66B-4AA9-93E2-A019F70929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2882" y="947530"/>
            <a:ext cx="3776011" cy="2826827"/>
          </a:xfrm>
          <a:prstGeom prst="rect">
            <a:avLst/>
          </a:prstGeom>
        </p:spPr>
      </p:pic>
      <p:sp>
        <p:nvSpPr>
          <p:cNvPr id="14" name="Rectangle: Rounded Corners 13">
            <a:extLst>
              <a:ext uri="{FF2B5EF4-FFF2-40B4-BE49-F238E27FC236}">
                <a16:creationId xmlns:a16="http://schemas.microsoft.com/office/drawing/2014/main" id="{68497968-4865-489F-83D6-582BD9454764}"/>
              </a:ext>
            </a:extLst>
          </p:cNvPr>
          <p:cNvSpPr/>
          <p:nvPr/>
        </p:nvSpPr>
        <p:spPr>
          <a:xfrm>
            <a:off x="914400" y="4191000"/>
            <a:ext cx="7384493"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2E02214-2B64-4123-B390-357FA4E36816}"/>
              </a:ext>
            </a:extLst>
          </p:cNvPr>
          <p:cNvSpPr txBox="1"/>
          <p:nvPr/>
        </p:nvSpPr>
        <p:spPr>
          <a:xfrm>
            <a:off x="1368146" y="4891207"/>
            <a:ext cx="6477000" cy="1661993"/>
          </a:xfrm>
          <a:prstGeom prst="rect">
            <a:avLst/>
          </a:prstGeom>
          <a:noFill/>
        </p:spPr>
        <p:txBody>
          <a:bodyPr wrap="square" rtlCol="0">
            <a:spAutoFit/>
          </a:bodyPr>
          <a:lstStyle/>
          <a:p>
            <a:r>
              <a:rPr lang="en-US" sz="1400" dirty="0"/>
              <a:t>Distributions are not very gaussian</a:t>
            </a:r>
          </a:p>
          <a:p>
            <a:r>
              <a:rPr lang="en-US" sz="1400" dirty="0"/>
              <a:t>we often have multi-modal distributions,</a:t>
            </a:r>
          </a:p>
          <a:p>
            <a:r>
              <a:rPr lang="en-US" sz="1400" dirty="0"/>
              <a:t>Some features show a significant spike in their distribution. This is reasonable as these are the values that are held during no excitation (resting/cooldown phase) target temperatures are less spikey, indicating a slower progress or response to input features (read 'greater time constants')</a:t>
            </a:r>
          </a:p>
          <a:p>
            <a:endParaRPr lang="en-IN" dirty="0"/>
          </a:p>
        </p:txBody>
      </p:sp>
      <p:sp>
        <p:nvSpPr>
          <p:cNvPr id="17" name="Rectangle: Diagonal Corners Rounded 16">
            <a:extLst>
              <a:ext uri="{FF2B5EF4-FFF2-40B4-BE49-F238E27FC236}">
                <a16:creationId xmlns:a16="http://schemas.microsoft.com/office/drawing/2014/main" id="{C05F4275-81BB-4C0E-9BF9-1197F989B758}"/>
              </a:ext>
            </a:extLst>
          </p:cNvPr>
          <p:cNvSpPr/>
          <p:nvPr/>
        </p:nvSpPr>
        <p:spPr>
          <a:xfrm>
            <a:off x="381000" y="4129392"/>
            <a:ext cx="2590800" cy="567498"/>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0247320-AE70-417C-BFA1-0399AC1FDDEF}"/>
              </a:ext>
            </a:extLst>
          </p:cNvPr>
          <p:cNvSpPr txBox="1"/>
          <p:nvPr/>
        </p:nvSpPr>
        <p:spPr>
          <a:xfrm>
            <a:off x="1028848" y="4191000"/>
            <a:ext cx="2209800" cy="400110"/>
          </a:xfrm>
          <a:prstGeom prst="rect">
            <a:avLst/>
          </a:prstGeom>
          <a:noFill/>
        </p:spPr>
        <p:txBody>
          <a:bodyPr wrap="square" rtlCol="0">
            <a:spAutoFit/>
          </a:bodyPr>
          <a:lstStyle/>
          <a:p>
            <a:r>
              <a:rPr lang="en-IN" sz="2000" b="1" dirty="0"/>
              <a:t>INSIGHTS</a:t>
            </a:r>
          </a:p>
        </p:txBody>
      </p:sp>
    </p:spTree>
    <p:extLst>
      <p:ext uri="{BB962C8B-B14F-4D97-AF65-F5344CB8AC3E}">
        <p14:creationId xmlns:p14="http://schemas.microsoft.com/office/powerpoint/2010/main" val="264064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92E55-D625-4B4F-B08E-78A7ECF17E87}"/>
              </a:ext>
            </a:extLst>
          </p:cNvPr>
          <p:cNvSpPr>
            <a:spLocks noGrp="1"/>
          </p:cNvSpPr>
          <p:nvPr>
            <p:ph type="title"/>
          </p:nvPr>
        </p:nvSpPr>
        <p:spPr/>
        <p:txBody>
          <a:bodyPr/>
          <a:lstStyle/>
          <a:p>
            <a:r>
              <a:rPr lang="en-US" dirty="0">
                <a:latin typeface="Tw Cen MT" panose="020B0602020104020603" pitchFamily="34" charset="0"/>
              </a:rPr>
              <a:t>DATA VISUALIZATION </a:t>
            </a:r>
            <a:endParaRPr lang="en-IN" dirty="0"/>
          </a:p>
        </p:txBody>
      </p:sp>
      <p:pic>
        <p:nvPicPr>
          <p:cNvPr id="8" name="Picture 7">
            <a:extLst>
              <a:ext uri="{FF2B5EF4-FFF2-40B4-BE49-F238E27FC236}">
                <a16:creationId xmlns:a16="http://schemas.microsoft.com/office/drawing/2014/main" id="{B3BC1B3B-FF5D-4A47-9EB3-5EA9C2E33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83252"/>
            <a:ext cx="7182228" cy="3104981"/>
          </a:xfrm>
          <a:prstGeom prst="rect">
            <a:avLst/>
          </a:prstGeom>
        </p:spPr>
      </p:pic>
      <p:sp>
        <p:nvSpPr>
          <p:cNvPr id="11" name="Rectangle: Rounded Corners 10">
            <a:extLst>
              <a:ext uri="{FF2B5EF4-FFF2-40B4-BE49-F238E27FC236}">
                <a16:creationId xmlns:a16="http://schemas.microsoft.com/office/drawing/2014/main" id="{4114686E-60C3-4E38-B160-9C730560BA25}"/>
              </a:ext>
            </a:extLst>
          </p:cNvPr>
          <p:cNvSpPr/>
          <p:nvPr/>
        </p:nvSpPr>
        <p:spPr>
          <a:xfrm>
            <a:off x="533400" y="4953000"/>
            <a:ext cx="5638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Diagonal Corners Rounded 11">
            <a:extLst>
              <a:ext uri="{FF2B5EF4-FFF2-40B4-BE49-F238E27FC236}">
                <a16:creationId xmlns:a16="http://schemas.microsoft.com/office/drawing/2014/main" id="{55BBA856-E56F-4F86-A57A-F05CB9D855FD}"/>
              </a:ext>
            </a:extLst>
          </p:cNvPr>
          <p:cNvSpPr/>
          <p:nvPr/>
        </p:nvSpPr>
        <p:spPr>
          <a:xfrm>
            <a:off x="188843" y="4778136"/>
            <a:ext cx="2590800" cy="567498"/>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INSIGHTS</a:t>
            </a:r>
          </a:p>
        </p:txBody>
      </p:sp>
      <p:sp>
        <p:nvSpPr>
          <p:cNvPr id="9" name="TextBox 8">
            <a:extLst>
              <a:ext uri="{FF2B5EF4-FFF2-40B4-BE49-F238E27FC236}">
                <a16:creationId xmlns:a16="http://schemas.microsoft.com/office/drawing/2014/main" id="{39744AFA-1AF9-4DD9-AE08-AD51F67C922F}"/>
              </a:ext>
            </a:extLst>
          </p:cNvPr>
          <p:cNvSpPr txBox="1"/>
          <p:nvPr/>
        </p:nvSpPr>
        <p:spPr>
          <a:xfrm>
            <a:off x="762000" y="5390329"/>
            <a:ext cx="5181600" cy="584775"/>
          </a:xfrm>
          <a:prstGeom prst="rect">
            <a:avLst/>
          </a:prstGeom>
          <a:noFill/>
        </p:spPr>
        <p:txBody>
          <a:bodyPr wrap="square" rtlCol="0">
            <a:spAutoFit/>
          </a:bodyPr>
          <a:lstStyle/>
          <a:p>
            <a:r>
              <a:rPr lang="en-US" sz="1600" dirty="0"/>
              <a:t>As we can see, session ids 65, 6 and 20 have the most number of measurements recorded</a:t>
            </a:r>
            <a:endParaRPr lang="en-IN" sz="1600" dirty="0"/>
          </a:p>
        </p:txBody>
      </p:sp>
    </p:spTree>
    <p:extLst>
      <p:ext uri="{BB962C8B-B14F-4D97-AF65-F5344CB8AC3E}">
        <p14:creationId xmlns:p14="http://schemas.microsoft.com/office/powerpoint/2010/main" val="362606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dirty="0">
                <a:latin typeface="Tw Cen MT" panose="020B0602020104020603" pitchFamily="34" charset="0"/>
              </a:rPr>
              <a:t>DATA VISUALIZATION </a:t>
            </a:r>
            <a:endParaRPr lang="en-US" sz="3600" dirty="0">
              <a:latin typeface="Tw Cen MT" panose="020B0602020104020603" pitchFamily="34" charset="0"/>
            </a:endParaRPr>
          </a:p>
        </p:txBody>
      </p:sp>
      <p:pic>
        <p:nvPicPr>
          <p:cNvPr id="4" name="Picture 3">
            <a:extLst>
              <a:ext uri="{FF2B5EF4-FFF2-40B4-BE49-F238E27FC236}">
                <a16:creationId xmlns:a16="http://schemas.microsoft.com/office/drawing/2014/main" id="{5C15321A-8C00-4022-8555-9F026B069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4942"/>
            <a:ext cx="7924800" cy="2284058"/>
          </a:xfrm>
          <a:prstGeom prst="rect">
            <a:avLst/>
          </a:prstGeom>
        </p:spPr>
      </p:pic>
      <p:sp>
        <p:nvSpPr>
          <p:cNvPr id="8" name="Rectangle: Rounded Corners 7">
            <a:extLst>
              <a:ext uri="{FF2B5EF4-FFF2-40B4-BE49-F238E27FC236}">
                <a16:creationId xmlns:a16="http://schemas.microsoft.com/office/drawing/2014/main" id="{FF0F19CF-0218-4021-B838-C20B74823023}"/>
              </a:ext>
            </a:extLst>
          </p:cNvPr>
          <p:cNvSpPr/>
          <p:nvPr/>
        </p:nvSpPr>
        <p:spPr>
          <a:xfrm>
            <a:off x="914400" y="3729097"/>
            <a:ext cx="7384493" cy="282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20FB2EF-6AA8-4C70-89D7-51502204B5A0}"/>
              </a:ext>
            </a:extLst>
          </p:cNvPr>
          <p:cNvSpPr txBox="1"/>
          <p:nvPr/>
        </p:nvSpPr>
        <p:spPr>
          <a:xfrm>
            <a:off x="1333500" y="4181860"/>
            <a:ext cx="6477000" cy="2523768"/>
          </a:xfrm>
          <a:prstGeom prst="rect">
            <a:avLst/>
          </a:prstGeom>
          <a:noFill/>
        </p:spPr>
        <p:txBody>
          <a:bodyPr wrap="square" rtlCol="0">
            <a:spAutoFit/>
          </a:bodyPr>
          <a:lstStyle/>
          <a:p>
            <a:r>
              <a:rPr lang="en-US" sz="1400" dirty="0"/>
              <a:t>As we can see from the plot, all three stator components follow a similar </a:t>
            </a:r>
            <a:r>
              <a:rPr lang="en-US" sz="1400" dirty="0" err="1"/>
              <a:t>measurment</a:t>
            </a:r>
            <a:r>
              <a:rPr lang="en-US" sz="1400" dirty="0"/>
              <a:t> variance.</a:t>
            </a:r>
          </a:p>
          <a:p>
            <a:r>
              <a:rPr lang="en-US" sz="1400" dirty="0"/>
              <a:t>As the dataset author mentioned, the records in the same profile id have been sorted by time, we can assume that these recordings have been arranged in series of time.</a:t>
            </a:r>
          </a:p>
          <a:p>
            <a:r>
              <a:rPr lang="en-US" sz="1400" dirty="0"/>
              <a:t>Due to this we can infer that there has not been much time given for the motor to cool down in between recording the sensor data as we can see that initially the stator yoke temperature is low as compared to temperature of stator winding but as we progress in time, the stator yoke temperature goes above the temperature of stator winding</a:t>
            </a:r>
          </a:p>
          <a:p>
            <a:endParaRPr lang="en-IN" dirty="0"/>
          </a:p>
        </p:txBody>
      </p:sp>
      <p:sp>
        <p:nvSpPr>
          <p:cNvPr id="12" name="Rectangle: Diagonal Corners Rounded 11">
            <a:extLst>
              <a:ext uri="{FF2B5EF4-FFF2-40B4-BE49-F238E27FC236}">
                <a16:creationId xmlns:a16="http://schemas.microsoft.com/office/drawing/2014/main" id="{B383D040-CB3F-499A-BDCA-FAFEBC124200}"/>
              </a:ext>
            </a:extLst>
          </p:cNvPr>
          <p:cNvSpPr/>
          <p:nvPr/>
        </p:nvSpPr>
        <p:spPr>
          <a:xfrm>
            <a:off x="304800" y="3511301"/>
            <a:ext cx="2590800" cy="567498"/>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D5D09D48-712F-467B-AFBF-CAC82A347E31}"/>
              </a:ext>
            </a:extLst>
          </p:cNvPr>
          <p:cNvSpPr txBox="1"/>
          <p:nvPr/>
        </p:nvSpPr>
        <p:spPr>
          <a:xfrm>
            <a:off x="825229" y="3570967"/>
            <a:ext cx="2209800" cy="400110"/>
          </a:xfrm>
          <a:prstGeom prst="rect">
            <a:avLst/>
          </a:prstGeom>
          <a:noFill/>
        </p:spPr>
        <p:txBody>
          <a:bodyPr wrap="square" rtlCol="0">
            <a:spAutoFit/>
          </a:bodyPr>
          <a:lstStyle/>
          <a:p>
            <a:r>
              <a:rPr lang="en-IN" sz="2000" b="1" dirty="0"/>
              <a:t>INSIGHTS</a:t>
            </a:r>
          </a:p>
        </p:txBody>
      </p:sp>
    </p:spTree>
    <p:extLst>
      <p:ext uri="{BB962C8B-B14F-4D97-AF65-F5344CB8AC3E}">
        <p14:creationId xmlns:p14="http://schemas.microsoft.com/office/powerpoint/2010/main" val="302535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dirty="0">
                <a:latin typeface="Tw Cen MT" panose="020B0602020104020603" pitchFamily="34" charset="0"/>
              </a:rPr>
              <a:t>DATA VISUALIZATION </a:t>
            </a:r>
            <a:endParaRPr lang="en-US" sz="3600" dirty="0">
              <a:latin typeface="Tw Cen MT" panose="020B0602020104020603" pitchFamily="34" charset="0"/>
            </a:endParaRPr>
          </a:p>
        </p:txBody>
      </p:sp>
      <p:pic>
        <p:nvPicPr>
          <p:cNvPr id="4" name="Picture 3">
            <a:extLst>
              <a:ext uri="{FF2B5EF4-FFF2-40B4-BE49-F238E27FC236}">
                <a16:creationId xmlns:a16="http://schemas.microsoft.com/office/drawing/2014/main" id="{02C7C82A-AB00-49C8-A736-4C939247E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56" y="822365"/>
            <a:ext cx="3250199" cy="1936559"/>
          </a:xfrm>
          <a:prstGeom prst="rect">
            <a:avLst/>
          </a:prstGeom>
        </p:spPr>
      </p:pic>
      <p:pic>
        <p:nvPicPr>
          <p:cNvPr id="8" name="Picture 7">
            <a:extLst>
              <a:ext uri="{FF2B5EF4-FFF2-40B4-BE49-F238E27FC236}">
                <a16:creationId xmlns:a16="http://schemas.microsoft.com/office/drawing/2014/main" id="{A483512E-3C8F-49EF-B57E-BBA4B8AC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534" y="760813"/>
            <a:ext cx="3368226" cy="1961668"/>
          </a:xfrm>
          <a:prstGeom prst="rect">
            <a:avLst/>
          </a:prstGeom>
        </p:spPr>
      </p:pic>
      <p:pic>
        <p:nvPicPr>
          <p:cNvPr id="11" name="Picture 10">
            <a:extLst>
              <a:ext uri="{FF2B5EF4-FFF2-40B4-BE49-F238E27FC236}">
                <a16:creationId xmlns:a16="http://schemas.microsoft.com/office/drawing/2014/main" id="{C47C7797-E63E-4F6D-8020-8A88A6250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157" y="2806098"/>
            <a:ext cx="3250199" cy="1866965"/>
          </a:xfrm>
          <a:prstGeom prst="rect">
            <a:avLst/>
          </a:prstGeom>
        </p:spPr>
      </p:pic>
      <p:pic>
        <p:nvPicPr>
          <p:cNvPr id="13" name="Picture 12">
            <a:extLst>
              <a:ext uri="{FF2B5EF4-FFF2-40B4-BE49-F238E27FC236}">
                <a16:creationId xmlns:a16="http://schemas.microsoft.com/office/drawing/2014/main" id="{70EB7007-80DE-4AB6-BDD7-B3D3A2E7CB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156" y="4782334"/>
            <a:ext cx="3250200" cy="1923266"/>
          </a:xfrm>
          <a:prstGeom prst="rect">
            <a:avLst/>
          </a:prstGeom>
        </p:spPr>
      </p:pic>
      <p:sp useBgFill="1">
        <p:nvSpPr>
          <p:cNvPr id="14" name="TextBox 13">
            <a:extLst>
              <a:ext uri="{FF2B5EF4-FFF2-40B4-BE49-F238E27FC236}">
                <a16:creationId xmlns:a16="http://schemas.microsoft.com/office/drawing/2014/main" id="{EEE635BB-F0C4-4556-AE03-B97C671A639B}"/>
              </a:ext>
            </a:extLst>
          </p:cNvPr>
          <p:cNvSpPr txBox="1"/>
          <p:nvPr/>
        </p:nvSpPr>
        <p:spPr>
          <a:xfrm>
            <a:off x="3733800" y="3124200"/>
            <a:ext cx="4953000" cy="3877985"/>
          </a:xfrm>
          <a:prstGeom prst="rect">
            <a:avLst/>
          </a:prstGeom>
        </p:spPr>
        <p:txBody>
          <a:bodyPr wrap="square" rtlCol="0">
            <a:spAutoFit/>
          </a:bodyPr>
          <a:lstStyle/>
          <a:p>
            <a:pPr marL="285750" indent="-285750">
              <a:buFont typeface="Wingdings" panose="05000000000000000000" pitchFamily="2" charset="2"/>
              <a:buChar char="Ø"/>
            </a:pPr>
            <a:r>
              <a:rPr lang="en-US" sz="1400" dirty="0" err="1"/>
              <a:t>pvalue</a:t>
            </a:r>
            <a:r>
              <a:rPr lang="en-US" sz="1400" dirty="0"/>
              <a:t> is less than 0.05. So we reject the null hypothesis and can say that variance for ambient temperature is not equal to the variance of rotor temperature.</a:t>
            </a:r>
          </a:p>
          <a:p>
            <a:pPr marL="285750" indent="-285750">
              <a:buFont typeface="Wingdings" panose="05000000000000000000" pitchFamily="2" charset="2"/>
              <a:buChar char="Ø"/>
            </a:pPr>
            <a:r>
              <a:rPr lang="en-US" sz="1400" dirty="0" err="1"/>
              <a:t>pvalue</a:t>
            </a:r>
            <a:r>
              <a:rPr lang="en-US" sz="1400" dirty="0"/>
              <a:t> is less than 0.05. So we reject the null hypothesis and can say that variance for voltage d-component is not equal to the variance of rotor temperature.</a:t>
            </a:r>
          </a:p>
          <a:p>
            <a:pPr marL="285750" indent="-285750">
              <a:buFont typeface="Wingdings" panose="05000000000000000000" pitchFamily="2" charset="2"/>
              <a:buChar char="Ø"/>
            </a:pPr>
            <a:r>
              <a:rPr lang="en-US" sz="1400" dirty="0" err="1"/>
              <a:t>pvalue</a:t>
            </a:r>
            <a:r>
              <a:rPr lang="en-US" sz="1400" dirty="0"/>
              <a:t> is less than 0.05. So we reject the null hypothesis and can say that variance for voltage q-component is not equal to the variance of rotor temperature.</a:t>
            </a:r>
          </a:p>
          <a:p>
            <a:pPr marL="285750" indent="-285750">
              <a:buFont typeface="Wingdings" panose="05000000000000000000" pitchFamily="2" charset="2"/>
              <a:buChar char="Ø"/>
            </a:pPr>
            <a:r>
              <a:rPr lang="en-US" sz="1400" dirty="0" err="1"/>
              <a:t>pvalue</a:t>
            </a:r>
            <a:r>
              <a:rPr lang="en-US" sz="1400" dirty="0"/>
              <a:t> is less than 0.05. So we reject the null hypothesis and can say that variance of motor speed is not equal to the variance of rotor temperature</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endParaRPr lang="en-IN" sz="1200" dirty="0"/>
          </a:p>
        </p:txBody>
      </p:sp>
    </p:spTree>
    <p:extLst>
      <p:ext uri="{BB962C8B-B14F-4D97-AF65-F5344CB8AC3E}">
        <p14:creationId xmlns:p14="http://schemas.microsoft.com/office/powerpoint/2010/main" val="244014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16565" y="304800"/>
            <a:ext cx="7026965" cy="609600"/>
          </a:xfrm>
        </p:spPr>
        <p:txBody>
          <a:bodyPr>
            <a:normAutofit/>
          </a:bodyPr>
          <a:lstStyle/>
          <a:p>
            <a:r>
              <a:rPr lang="en-US" sz="2800" b="1" dirty="0">
                <a:latin typeface="Tw Cen MT" panose="020B0602020104020603" pitchFamily="34" charset="0"/>
              </a:rPr>
              <a:t>TREATING OUTLIERS AND MISSING VALUES</a:t>
            </a:r>
          </a:p>
        </p:txBody>
      </p:sp>
      <p:pic>
        <p:nvPicPr>
          <p:cNvPr id="5" name="Picture 4">
            <a:extLst>
              <a:ext uri="{FF2B5EF4-FFF2-40B4-BE49-F238E27FC236}">
                <a16:creationId xmlns:a16="http://schemas.microsoft.com/office/drawing/2014/main" id="{32481936-60E9-46F4-A170-A3B8C5F5F3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601881"/>
            <a:ext cx="2299775" cy="1421280"/>
          </a:xfrm>
          <a:prstGeom prst="rect">
            <a:avLst/>
          </a:prstGeom>
        </p:spPr>
      </p:pic>
      <p:pic>
        <p:nvPicPr>
          <p:cNvPr id="9" name="Picture 8">
            <a:extLst>
              <a:ext uri="{FF2B5EF4-FFF2-40B4-BE49-F238E27FC236}">
                <a16:creationId xmlns:a16="http://schemas.microsoft.com/office/drawing/2014/main" id="{A20D4781-32FA-41FA-8893-431C7CB743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1" y="1601881"/>
            <a:ext cx="2438400" cy="1525648"/>
          </a:xfrm>
          <a:prstGeom prst="rect">
            <a:avLst/>
          </a:prstGeom>
        </p:spPr>
      </p:pic>
      <p:sp>
        <p:nvSpPr>
          <p:cNvPr id="12" name="TextBox 11">
            <a:extLst>
              <a:ext uri="{FF2B5EF4-FFF2-40B4-BE49-F238E27FC236}">
                <a16:creationId xmlns:a16="http://schemas.microsoft.com/office/drawing/2014/main" id="{B9B4EA8A-5622-4CC9-A136-E94AF73039FF}"/>
              </a:ext>
            </a:extLst>
          </p:cNvPr>
          <p:cNvSpPr txBox="1"/>
          <p:nvPr/>
        </p:nvSpPr>
        <p:spPr>
          <a:xfrm>
            <a:off x="381000" y="1143000"/>
            <a:ext cx="3733800" cy="369332"/>
          </a:xfrm>
          <a:prstGeom prst="rect">
            <a:avLst/>
          </a:prstGeom>
          <a:noFill/>
        </p:spPr>
        <p:txBody>
          <a:bodyPr wrap="square" rtlCol="0">
            <a:spAutoFit/>
          </a:bodyPr>
          <a:lstStyle/>
          <a:p>
            <a:r>
              <a:rPr lang="en-IN" dirty="0"/>
              <a:t>OUTLIERS DISCOVERY</a:t>
            </a:r>
          </a:p>
        </p:txBody>
      </p:sp>
      <p:sp>
        <p:nvSpPr>
          <p:cNvPr id="13" name="TextBox 12">
            <a:extLst>
              <a:ext uri="{FF2B5EF4-FFF2-40B4-BE49-F238E27FC236}">
                <a16:creationId xmlns:a16="http://schemas.microsoft.com/office/drawing/2014/main" id="{D0DC5ED3-6D7C-45F6-AE46-8F22A8DEF9EA}"/>
              </a:ext>
            </a:extLst>
          </p:cNvPr>
          <p:cNvSpPr txBox="1"/>
          <p:nvPr/>
        </p:nvSpPr>
        <p:spPr>
          <a:xfrm>
            <a:off x="381000" y="3276600"/>
            <a:ext cx="7543279" cy="523220"/>
          </a:xfrm>
          <a:prstGeom prst="rect">
            <a:avLst/>
          </a:prstGeom>
          <a:noFill/>
        </p:spPr>
        <p:txBody>
          <a:bodyPr wrap="square" rtlCol="0">
            <a:spAutoFit/>
          </a:bodyPr>
          <a:lstStyle/>
          <a:p>
            <a:r>
              <a:rPr lang="en-IN" sz="1400" dirty="0"/>
              <a:t>After plotting Boxplot we found some severe Outliers in </a:t>
            </a:r>
            <a:r>
              <a:rPr lang="en-IN" sz="1400" dirty="0" err="1"/>
              <a:t>Current_q</a:t>
            </a:r>
            <a:r>
              <a:rPr lang="en-IN" sz="1400" dirty="0"/>
              <a:t>, Torque and Ambient.</a:t>
            </a:r>
          </a:p>
          <a:p>
            <a:r>
              <a:rPr lang="en-IN" sz="1400" dirty="0"/>
              <a:t>After Finding Outliers the best treatment we did is we removed the Outliers.</a:t>
            </a:r>
          </a:p>
        </p:txBody>
      </p:sp>
      <p:pic>
        <p:nvPicPr>
          <p:cNvPr id="15" name="Picture 14">
            <a:extLst>
              <a:ext uri="{FF2B5EF4-FFF2-40B4-BE49-F238E27FC236}">
                <a16:creationId xmlns:a16="http://schemas.microsoft.com/office/drawing/2014/main" id="{A8788DBC-2631-4CDD-B7BC-031493C1C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891068"/>
            <a:ext cx="3680721" cy="2730102"/>
          </a:xfrm>
          <a:prstGeom prst="rect">
            <a:avLst/>
          </a:prstGeom>
        </p:spPr>
      </p:pic>
      <p:sp>
        <p:nvSpPr>
          <p:cNvPr id="16" name="TextBox 15">
            <a:extLst>
              <a:ext uri="{FF2B5EF4-FFF2-40B4-BE49-F238E27FC236}">
                <a16:creationId xmlns:a16="http://schemas.microsoft.com/office/drawing/2014/main" id="{3226E56E-AE8C-4F68-8835-185539F7BEEA}"/>
              </a:ext>
            </a:extLst>
          </p:cNvPr>
          <p:cNvSpPr txBox="1"/>
          <p:nvPr/>
        </p:nvSpPr>
        <p:spPr>
          <a:xfrm>
            <a:off x="4572000" y="4797623"/>
            <a:ext cx="2971800" cy="1169551"/>
          </a:xfrm>
          <a:prstGeom prst="rect">
            <a:avLst/>
          </a:prstGeom>
          <a:noFill/>
        </p:spPr>
        <p:txBody>
          <a:bodyPr wrap="square" rtlCol="0">
            <a:spAutoFit/>
          </a:bodyPr>
          <a:lstStyle/>
          <a:p>
            <a:r>
              <a:rPr lang="en-IN" sz="1400" dirty="0"/>
              <a:t>From the given Heatmap we can see that there are NO Missing Values which is best for the Model Building </a:t>
            </a:r>
            <a:r>
              <a:rPr lang="en-IN" sz="1400" dirty="0" err="1"/>
              <a:t>i.e</a:t>
            </a:r>
            <a:r>
              <a:rPr lang="en-IN" sz="1400" dirty="0"/>
              <a:t> We will Get good Accuracy.</a:t>
            </a:r>
          </a:p>
        </p:txBody>
      </p:sp>
      <p:pic>
        <p:nvPicPr>
          <p:cNvPr id="18" name="Picture 17">
            <a:extLst>
              <a:ext uri="{FF2B5EF4-FFF2-40B4-BE49-F238E27FC236}">
                <a16:creationId xmlns:a16="http://schemas.microsoft.com/office/drawing/2014/main" id="{DA31CF7F-04C8-4DBF-AD16-66BCB4A0B3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427" y="1580201"/>
            <a:ext cx="2527852" cy="1605151"/>
          </a:xfrm>
          <a:prstGeom prst="rect">
            <a:avLst/>
          </a:prstGeom>
        </p:spPr>
      </p:pic>
    </p:spTree>
    <p:extLst>
      <p:ext uri="{BB962C8B-B14F-4D97-AF65-F5344CB8AC3E}">
        <p14:creationId xmlns:p14="http://schemas.microsoft.com/office/powerpoint/2010/main" val="143545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WORK TYPE</a:t>
            </a:r>
          </a:p>
        </p:txBody>
      </p:sp>
      <p:pic>
        <p:nvPicPr>
          <p:cNvPr id="5" name="Picture 4">
            <a:extLst>
              <a:ext uri="{FF2B5EF4-FFF2-40B4-BE49-F238E27FC236}">
                <a16:creationId xmlns:a16="http://schemas.microsoft.com/office/drawing/2014/main" id="{8BB32EFC-033C-40A1-B3DD-26278C3AD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11087"/>
            <a:ext cx="6858000" cy="3635742"/>
          </a:xfrm>
          <a:prstGeom prst="rect">
            <a:avLst/>
          </a:prstGeom>
        </p:spPr>
      </p:pic>
      <p:sp>
        <p:nvSpPr>
          <p:cNvPr id="6" name="TextBox 5">
            <a:extLst>
              <a:ext uri="{FF2B5EF4-FFF2-40B4-BE49-F238E27FC236}">
                <a16:creationId xmlns:a16="http://schemas.microsoft.com/office/drawing/2014/main" id="{A2125385-87C8-4A41-B5D6-E12E66CFDFBC}"/>
              </a:ext>
            </a:extLst>
          </p:cNvPr>
          <p:cNvSpPr txBox="1"/>
          <p:nvPr/>
        </p:nvSpPr>
        <p:spPr>
          <a:xfrm>
            <a:off x="609600" y="4724400"/>
            <a:ext cx="5562600" cy="1015663"/>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From the above Heatmap we can see that torque is highly co-related with </a:t>
            </a:r>
            <a:r>
              <a:rPr lang="en-US" sz="1400" dirty="0" err="1"/>
              <a:t>Current_q</a:t>
            </a:r>
            <a:endParaRPr lang="en-US" sz="1400" dirty="0"/>
          </a:p>
          <a:p>
            <a:pPr marL="285750" indent="-285750">
              <a:buFont typeface="Wingdings" panose="05000000000000000000" pitchFamily="2" charset="2"/>
              <a:buChar char="q"/>
            </a:pPr>
            <a:r>
              <a:rPr lang="en-US" sz="1400" dirty="0"/>
              <a:t>Also </a:t>
            </a:r>
            <a:r>
              <a:rPr lang="en-US" sz="1400" dirty="0" err="1"/>
              <a:t>Stator_winding</a:t>
            </a:r>
            <a:r>
              <a:rPr lang="en-US" sz="1400" dirty="0"/>
              <a:t> is highly correlated with </a:t>
            </a:r>
            <a:r>
              <a:rPr lang="en-US" sz="1400" dirty="0" err="1"/>
              <a:t>stator_tooth</a:t>
            </a:r>
            <a:endParaRPr lang="en-US" sz="1400" dirty="0"/>
          </a:p>
          <a:p>
            <a:endParaRPr lang="en-IN" dirty="0"/>
          </a:p>
        </p:txBody>
      </p:sp>
    </p:spTree>
    <p:extLst>
      <p:ext uri="{BB962C8B-B14F-4D97-AF65-F5344CB8AC3E}">
        <p14:creationId xmlns:p14="http://schemas.microsoft.com/office/powerpoint/2010/main" val="193475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FB14-4885-47AC-BDD2-5258535FDE85}"/>
              </a:ext>
            </a:extLst>
          </p:cNvPr>
          <p:cNvSpPr>
            <a:spLocks noGrp="1"/>
          </p:cNvSpPr>
          <p:nvPr>
            <p:ph type="title"/>
          </p:nvPr>
        </p:nvSpPr>
        <p:spPr>
          <a:xfrm>
            <a:off x="26504" y="304800"/>
            <a:ext cx="6477000" cy="381000"/>
          </a:xfrm>
        </p:spPr>
        <p:txBody>
          <a:bodyPr>
            <a:normAutofit fontScale="90000"/>
          </a:bodyPr>
          <a:lstStyle/>
          <a:p>
            <a:r>
              <a:rPr lang="en-US" sz="2200" b="1" dirty="0">
                <a:latin typeface="Aharoni" panose="02010803020104030203" pitchFamily="2" charset="-79"/>
                <a:cs typeface="Aharoni" panose="02010803020104030203" pitchFamily="2" charset="-79"/>
              </a:rPr>
              <a:t>Some </a:t>
            </a:r>
            <a:r>
              <a:rPr lang="en-IN" sz="2200" b="1" dirty="0">
                <a:latin typeface="Aharoni" panose="02010803020104030203" pitchFamily="2" charset="-79"/>
                <a:cs typeface="Aharoni" panose="02010803020104030203" pitchFamily="2" charset="-79"/>
              </a:rPr>
              <a:t>Assumptions of Linear Regression</a:t>
            </a:r>
            <a:br>
              <a:rPr lang="en-IN" sz="2200" b="1" dirty="0">
                <a:latin typeface="Aharoni" panose="02010803020104030203" pitchFamily="2" charset="-79"/>
                <a:cs typeface="Aharoni" panose="02010803020104030203" pitchFamily="2" charset="-79"/>
              </a:rPr>
            </a:br>
            <a:br>
              <a:rPr lang="en-IN" sz="2200" b="1" dirty="0">
                <a:latin typeface="Aharoni" panose="02010803020104030203" pitchFamily="2" charset="-79"/>
                <a:cs typeface="Aharoni" panose="02010803020104030203" pitchFamily="2" charset="-79"/>
              </a:rPr>
            </a:br>
            <a:r>
              <a:rPr lang="en-IN" sz="1300" b="1" dirty="0">
                <a:solidFill>
                  <a:schemeClr val="tx1"/>
                </a:solidFill>
              </a:rPr>
              <a:t> </a:t>
            </a:r>
            <a:r>
              <a:rPr lang="en-IN" sz="1600" b="1" dirty="0">
                <a:solidFill>
                  <a:schemeClr val="tx1"/>
                </a:solidFill>
              </a:rPr>
              <a:t>Check for Normality</a:t>
            </a:r>
            <a:br>
              <a:rPr lang="en-IN" b="1" dirty="0"/>
            </a:br>
            <a:endParaRPr lang="en-US" sz="3600" dirty="0">
              <a:latin typeface="Tw Cen MT" panose="020B0602020104020603" pitchFamily="34" charset="0"/>
            </a:endParaRPr>
          </a:p>
        </p:txBody>
      </p:sp>
      <p:pic>
        <p:nvPicPr>
          <p:cNvPr id="5" name="Picture 4">
            <a:extLst>
              <a:ext uri="{FF2B5EF4-FFF2-40B4-BE49-F238E27FC236}">
                <a16:creationId xmlns:a16="http://schemas.microsoft.com/office/drawing/2014/main" id="{24D2E583-A5C2-418C-8ABA-1615DF7A45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652670"/>
            <a:ext cx="2748434" cy="2498035"/>
          </a:xfrm>
          <a:prstGeom prst="rect">
            <a:avLst/>
          </a:prstGeom>
        </p:spPr>
      </p:pic>
      <p:sp>
        <p:nvSpPr>
          <p:cNvPr id="10" name="TextBox 9">
            <a:extLst>
              <a:ext uri="{FF2B5EF4-FFF2-40B4-BE49-F238E27FC236}">
                <a16:creationId xmlns:a16="http://schemas.microsoft.com/office/drawing/2014/main" id="{C5DA1F24-8361-471F-BC49-B5E6E0A41C45}"/>
              </a:ext>
            </a:extLst>
          </p:cNvPr>
          <p:cNvSpPr txBox="1"/>
          <p:nvPr/>
        </p:nvSpPr>
        <p:spPr>
          <a:xfrm>
            <a:off x="228600" y="1295400"/>
            <a:ext cx="5029200" cy="1446550"/>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We can see that the variable '</a:t>
            </a:r>
            <a:r>
              <a:rPr lang="en-US" sz="1400" dirty="0" err="1"/>
              <a:t>Rotor_temperature</a:t>
            </a:r>
            <a:r>
              <a:rPr lang="en-US" sz="1400" dirty="0"/>
              <a:t>' is very </a:t>
            </a:r>
            <a:r>
              <a:rPr lang="en-US" sz="1400" dirty="0" err="1"/>
              <a:t>Sightly</a:t>
            </a:r>
            <a:r>
              <a:rPr lang="en-US" sz="1400" dirty="0"/>
              <a:t> skewed and thus we can say that it is nearly normally distributed.</a:t>
            </a:r>
          </a:p>
          <a:p>
            <a:pPr marL="285750" indent="-285750">
              <a:buFont typeface="Courier New" panose="02070309020205020404" pitchFamily="49" charset="0"/>
              <a:buChar char="o"/>
            </a:pPr>
            <a:r>
              <a:rPr lang="en-US" sz="1400" dirty="0"/>
              <a:t>As in Real life Datasets its impossible to get Perfectly Normally Distributed Datasets</a:t>
            </a:r>
          </a:p>
          <a:p>
            <a:endParaRPr lang="en-IN" dirty="0"/>
          </a:p>
        </p:txBody>
      </p:sp>
      <p:pic>
        <p:nvPicPr>
          <p:cNvPr id="12" name="Picture 11">
            <a:extLst>
              <a:ext uri="{FF2B5EF4-FFF2-40B4-BE49-F238E27FC236}">
                <a16:creationId xmlns:a16="http://schemas.microsoft.com/office/drawing/2014/main" id="{9C585FBA-AB9C-4310-A02A-94B93F720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423171"/>
            <a:ext cx="8418443" cy="2047366"/>
          </a:xfrm>
          <a:prstGeom prst="rect">
            <a:avLst/>
          </a:prstGeom>
        </p:spPr>
      </p:pic>
      <p:sp>
        <p:nvSpPr>
          <p:cNvPr id="13" name="TextBox 12">
            <a:extLst>
              <a:ext uri="{FF2B5EF4-FFF2-40B4-BE49-F238E27FC236}">
                <a16:creationId xmlns:a16="http://schemas.microsoft.com/office/drawing/2014/main" id="{9980553E-C2BA-4798-AC4E-0B59BBF1C5A1}"/>
              </a:ext>
            </a:extLst>
          </p:cNvPr>
          <p:cNvSpPr txBox="1"/>
          <p:nvPr/>
        </p:nvSpPr>
        <p:spPr>
          <a:xfrm>
            <a:off x="238539" y="5671382"/>
            <a:ext cx="7848600" cy="1231106"/>
          </a:xfrm>
          <a:prstGeom prst="rect">
            <a:avLst/>
          </a:prstGeom>
          <a:noFill/>
        </p:spPr>
        <p:txBody>
          <a:bodyPr wrap="square" rtlCol="0">
            <a:spAutoFit/>
          </a:bodyPr>
          <a:lstStyle/>
          <a:p>
            <a:r>
              <a:rPr lang="en-US" sz="1400" dirty="0"/>
              <a:t>From the above plots we can observe that there is no linear relationship between Dependent variables and Independent variable</a:t>
            </a:r>
          </a:p>
          <a:p>
            <a:endParaRPr lang="en-US" sz="1400" dirty="0"/>
          </a:p>
          <a:p>
            <a:r>
              <a:rPr lang="en-US" sz="1400" dirty="0"/>
              <a:t>Followed by </a:t>
            </a:r>
            <a:r>
              <a:rPr lang="en-IN" sz="1600" b="1" dirty="0"/>
              <a:t>Variance Inflation Factor and </a:t>
            </a:r>
            <a:r>
              <a:rPr lang="en-IN" sz="1600" b="1" dirty="0" err="1"/>
              <a:t>Multicollarinity</a:t>
            </a:r>
            <a:r>
              <a:rPr lang="en-IN" sz="1600" b="1" dirty="0"/>
              <a:t>.</a:t>
            </a:r>
            <a:endParaRPr lang="en-US" sz="1600" dirty="0"/>
          </a:p>
          <a:p>
            <a:endParaRPr lang="en-IN" sz="1400" dirty="0"/>
          </a:p>
        </p:txBody>
      </p:sp>
      <p:sp>
        <p:nvSpPr>
          <p:cNvPr id="14" name="TextBox 13">
            <a:extLst>
              <a:ext uri="{FF2B5EF4-FFF2-40B4-BE49-F238E27FC236}">
                <a16:creationId xmlns:a16="http://schemas.microsoft.com/office/drawing/2014/main" id="{0A92DD05-0A30-49C4-8AC7-EF9619FD0973}"/>
              </a:ext>
            </a:extLst>
          </p:cNvPr>
          <p:cNvSpPr txBox="1"/>
          <p:nvPr/>
        </p:nvSpPr>
        <p:spPr>
          <a:xfrm>
            <a:off x="64604" y="3043773"/>
            <a:ext cx="3200400" cy="307777"/>
          </a:xfrm>
          <a:prstGeom prst="rect">
            <a:avLst/>
          </a:prstGeom>
          <a:noFill/>
        </p:spPr>
        <p:txBody>
          <a:bodyPr wrap="square" rtlCol="0">
            <a:spAutoFit/>
          </a:bodyPr>
          <a:lstStyle/>
          <a:p>
            <a:r>
              <a:rPr lang="en-IN" sz="1200" b="1" dirty="0"/>
              <a:t> </a:t>
            </a:r>
            <a:r>
              <a:rPr lang="en-IN" sz="1400" b="1" dirty="0"/>
              <a:t>Linearity</a:t>
            </a:r>
            <a:endParaRPr lang="en-IN" sz="1400" dirty="0"/>
          </a:p>
        </p:txBody>
      </p:sp>
    </p:spTree>
    <p:extLst>
      <p:ext uri="{BB962C8B-B14F-4D97-AF65-F5344CB8AC3E}">
        <p14:creationId xmlns:p14="http://schemas.microsoft.com/office/powerpoint/2010/main" val="240550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65" name="Group 64"/>
          <p:cNvGrpSpPr/>
          <p:nvPr/>
        </p:nvGrpSpPr>
        <p:grpSpPr>
          <a:xfrm>
            <a:off x="4582658" y="1729248"/>
            <a:ext cx="1833197" cy="1432979"/>
            <a:chOff x="4582658" y="1729248"/>
            <a:chExt cx="1833197" cy="1432979"/>
          </a:xfrm>
        </p:grpSpPr>
        <p:sp>
          <p:nvSpPr>
            <p:cNvPr id="6" name="Freeform 94">
              <a:extLst>
                <a:ext uri="{FF2B5EF4-FFF2-40B4-BE49-F238E27FC236}">
                  <a16:creationId xmlns:a16="http://schemas.microsoft.com/office/drawing/2014/main" id="{E7090177-7744-4223-A300-10DE04C7B197}"/>
                </a:ext>
              </a:extLst>
            </p:cNvPr>
            <p:cNvSpPr>
              <a:spLocks/>
            </p:cNvSpPr>
            <p:nvPr/>
          </p:nvSpPr>
          <p:spPr bwMode="auto">
            <a:xfrm>
              <a:off x="4582658" y="1729248"/>
              <a:ext cx="1833197" cy="1432979"/>
            </a:xfrm>
            <a:custGeom>
              <a:avLst/>
              <a:gdLst>
                <a:gd name="T0" fmla="*/ 3 w 742"/>
                <a:gd name="T1" fmla="*/ 0 h 657"/>
                <a:gd name="T2" fmla="*/ 129 w 742"/>
                <a:gd name="T3" fmla="*/ 215 h 657"/>
                <a:gd name="T4" fmla="*/ 0 w 742"/>
                <a:gd name="T5" fmla="*/ 434 h 657"/>
                <a:gd name="T6" fmla="*/ 365 w 742"/>
                <a:gd name="T7" fmla="*/ 655 h 657"/>
                <a:gd name="T8" fmla="*/ 619 w 742"/>
                <a:gd name="T9" fmla="*/ 657 h 657"/>
                <a:gd name="T10" fmla="*/ 742 w 742"/>
                <a:gd name="T11" fmla="*/ 440 h 657"/>
                <a:gd name="T12" fmla="*/ 3 w 742"/>
                <a:gd name="T13" fmla="*/ 0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3" y="0"/>
                  </a:moveTo>
                  <a:cubicBezTo>
                    <a:pt x="129" y="215"/>
                    <a:pt x="129" y="215"/>
                    <a:pt x="129" y="215"/>
                  </a:cubicBezTo>
                  <a:cubicBezTo>
                    <a:pt x="0" y="434"/>
                    <a:pt x="0" y="434"/>
                    <a:pt x="0" y="434"/>
                  </a:cubicBezTo>
                  <a:cubicBezTo>
                    <a:pt x="150" y="445"/>
                    <a:pt x="286" y="527"/>
                    <a:pt x="365" y="655"/>
                  </a:cubicBezTo>
                  <a:cubicBezTo>
                    <a:pt x="619" y="657"/>
                    <a:pt x="619" y="657"/>
                    <a:pt x="619" y="657"/>
                  </a:cubicBezTo>
                  <a:cubicBezTo>
                    <a:pt x="742" y="440"/>
                    <a:pt x="742" y="440"/>
                    <a:pt x="742" y="440"/>
                  </a:cubicBezTo>
                  <a:cubicBezTo>
                    <a:pt x="586" y="178"/>
                    <a:pt x="306" y="12"/>
                    <a:pt x="3" y="0"/>
                  </a:cubicBezTo>
                  <a:close/>
                </a:path>
              </a:pathLst>
            </a:custGeom>
            <a:solidFill>
              <a:srgbClr val="00539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1" name="Rectangle 10">
              <a:extLst>
                <a:ext uri="{FF2B5EF4-FFF2-40B4-BE49-F238E27FC236}">
                  <a16:creationId xmlns:a16="http://schemas.microsoft.com/office/drawing/2014/main" id="{3EAAFEA0-F5D2-43FD-9231-44B9CC7904D0}"/>
                </a:ext>
              </a:extLst>
            </p:cNvPr>
            <p:cNvSpPr/>
            <p:nvPr/>
          </p:nvSpPr>
          <p:spPr>
            <a:xfrm>
              <a:off x="4724400" y="2057400"/>
              <a:ext cx="1617570"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r>
                <a:rPr kumimoji="0" lang="en-US" sz="2800" b="1" i="0" u="none" strike="noStrike" kern="1200" cap="none" spc="0" normalizeH="0" baseline="0" noProof="0" dirty="0">
                  <a:ln>
                    <a:noFill/>
                  </a:ln>
                  <a:effectLst/>
                  <a:uLnTx/>
                  <a:uFillTx/>
                  <a:latin typeface="Tw Cen MT" panose="020B0602020104020603" pitchFamily="34" charset="0"/>
                  <a:ea typeface="Roboto Condensed" pitchFamily="2" charset="0"/>
                </a:rPr>
                <a:t>1.</a:t>
              </a:r>
              <a: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t> </a:t>
              </a:r>
              <a:b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br>
              <a:r>
                <a:rPr kumimoji="0" lang="en-US" sz="1600" b="1" i="0" u="none" strike="noStrike" kern="1200" cap="none" spc="0" normalizeH="0" baseline="0" noProof="0" dirty="0">
                  <a:ln>
                    <a:noFill/>
                  </a:ln>
                  <a:effectLst/>
                  <a:uLnTx/>
                  <a:uFillTx/>
                  <a:latin typeface="Tw Cen MT" panose="020B0602020104020603" pitchFamily="34" charset="0"/>
                  <a:ea typeface="Roboto Condensed Light" pitchFamily="2" charset="0"/>
                </a:rPr>
                <a:t>Linear Regression</a:t>
              </a:r>
              <a:endParaRPr lang="en-US" b="1" dirty="0">
                <a:latin typeface="Tw Cen MT" panose="020B0602020104020603" pitchFamily="34" charset="0"/>
              </a:endParaRPr>
            </a:p>
            <a:p>
              <a:pPr marL="0" marR="0" lvl="0" indent="0" algn="ctr" defTabSz="444500" eaLnBrk="1" fontAlgn="auto" latinLnBrk="0" hangingPunct="1">
                <a:lnSpc>
                  <a:spcPct val="90000"/>
                </a:lnSpc>
                <a:spcBef>
                  <a:spcPct val="0"/>
                </a:spcBef>
                <a:spcAft>
                  <a:spcPct val="35000"/>
                </a:spcAft>
                <a:buClrTx/>
                <a:buSzTx/>
                <a:buFontTx/>
                <a:buNone/>
                <a:tabLst/>
                <a:defRPr/>
              </a:pPr>
              <a:endPar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endParaRPr>
            </a:p>
          </p:txBody>
        </p:sp>
      </p:grpSp>
      <p:grpSp>
        <p:nvGrpSpPr>
          <p:cNvPr id="66" name="Group 65"/>
          <p:cNvGrpSpPr/>
          <p:nvPr/>
        </p:nvGrpSpPr>
        <p:grpSpPr>
          <a:xfrm>
            <a:off x="5486400" y="2776105"/>
            <a:ext cx="1243867" cy="1879921"/>
            <a:chOff x="5486400" y="2776105"/>
            <a:chExt cx="1243867" cy="1879921"/>
          </a:xfrm>
        </p:grpSpPr>
        <p:sp>
          <p:nvSpPr>
            <p:cNvPr id="8" name="Freeform 96">
              <a:extLst>
                <a:ext uri="{FF2B5EF4-FFF2-40B4-BE49-F238E27FC236}">
                  <a16:creationId xmlns:a16="http://schemas.microsoft.com/office/drawing/2014/main" id="{5D4A25B9-E2A3-4F5E-AD06-0634AA686752}"/>
                </a:ext>
              </a:extLst>
            </p:cNvPr>
            <p:cNvSpPr>
              <a:spLocks/>
            </p:cNvSpPr>
            <p:nvPr/>
          </p:nvSpPr>
          <p:spPr bwMode="auto">
            <a:xfrm>
              <a:off x="5518581" y="2776105"/>
              <a:ext cx="1211686" cy="1879921"/>
            </a:xfrm>
            <a:custGeom>
              <a:avLst/>
              <a:gdLst>
                <a:gd name="T0" fmla="*/ 375 w 490"/>
                <a:gd name="T1" fmla="*/ 861 h 862"/>
                <a:gd name="T2" fmla="*/ 490 w 490"/>
                <a:gd name="T3" fmla="*/ 420 h 862"/>
                <a:gd name="T4" fmla="*/ 386 w 490"/>
                <a:gd name="T5" fmla="*/ 0 h 862"/>
                <a:gd name="T6" fmla="*/ 263 w 490"/>
                <a:gd name="T7" fmla="*/ 217 h 862"/>
                <a:gd name="T8" fmla="*/ 9 w 490"/>
                <a:gd name="T9" fmla="*/ 215 h 862"/>
                <a:gd name="T10" fmla="*/ 56 w 490"/>
                <a:gd name="T11" fmla="*/ 420 h 862"/>
                <a:gd name="T12" fmla="*/ 0 w 490"/>
                <a:gd name="T13" fmla="*/ 642 h 862"/>
                <a:gd name="T14" fmla="*/ 125 w 490"/>
                <a:gd name="T15" fmla="*/ 862 h 862"/>
                <a:gd name="T16" fmla="*/ 375 w 490"/>
                <a:gd name="T17" fmla="*/ 861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375" y="861"/>
                  </a:moveTo>
                  <a:cubicBezTo>
                    <a:pt x="450" y="727"/>
                    <a:pt x="490" y="575"/>
                    <a:pt x="490" y="420"/>
                  </a:cubicBezTo>
                  <a:cubicBezTo>
                    <a:pt x="490" y="273"/>
                    <a:pt x="454" y="129"/>
                    <a:pt x="386" y="0"/>
                  </a:cubicBezTo>
                  <a:cubicBezTo>
                    <a:pt x="263" y="217"/>
                    <a:pt x="263" y="217"/>
                    <a:pt x="263" y="217"/>
                  </a:cubicBezTo>
                  <a:cubicBezTo>
                    <a:pt x="9" y="215"/>
                    <a:pt x="9" y="215"/>
                    <a:pt x="9" y="215"/>
                  </a:cubicBezTo>
                  <a:cubicBezTo>
                    <a:pt x="39" y="279"/>
                    <a:pt x="56" y="349"/>
                    <a:pt x="56" y="420"/>
                  </a:cubicBezTo>
                  <a:cubicBezTo>
                    <a:pt x="56" y="498"/>
                    <a:pt x="36" y="574"/>
                    <a:pt x="0" y="642"/>
                  </a:cubicBezTo>
                  <a:cubicBezTo>
                    <a:pt x="125" y="862"/>
                    <a:pt x="125" y="862"/>
                    <a:pt x="125" y="862"/>
                  </a:cubicBezTo>
                  <a:lnTo>
                    <a:pt x="375" y="861"/>
                  </a:lnTo>
                  <a:close/>
                </a:path>
              </a:pathLst>
            </a:custGeom>
            <a:solidFill>
              <a:srgbClr val="6CADD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2" name="Rectangle 11">
              <a:extLst>
                <a:ext uri="{FF2B5EF4-FFF2-40B4-BE49-F238E27FC236}">
                  <a16:creationId xmlns:a16="http://schemas.microsoft.com/office/drawing/2014/main" id="{7BCF6755-2105-4B67-B456-0612C1CC3F16}"/>
                </a:ext>
              </a:extLst>
            </p:cNvPr>
            <p:cNvSpPr/>
            <p:nvPr/>
          </p:nvSpPr>
          <p:spPr>
            <a:xfrm>
              <a:off x="5486400" y="3505200"/>
              <a:ext cx="1211686"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lang="en-US" sz="2800" b="1" kern="1200" dirty="0">
                  <a:latin typeface="Tw Cen MT" panose="020B0602020104020603" pitchFamily="34" charset="0"/>
                  <a:ea typeface="Roboto Condensed" pitchFamily="2" charset="0"/>
                </a:rPr>
                <a:t>2.</a:t>
              </a:r>
            </a:p>
            <a:p>
              <a:pPr lvl="0" algn="ctr" defTabSz="444500">
                <a:lnSpc>
                  <a:spcPct val="90000"/>
                </a:lnSpc>
                <a:spcBef>
                  <a:spcPct val="0"/>
                </a:spcBef>
                <a:spcAft>
                  <a:spcPct val="35000"/>
                </a:spcAft>
                <a:defRPr/>
              </a:pPr>
              <a:r>
                <a:rPr lang="en-US" sz="1100" b="1" dirty="0"/>
                <a:t>Linear Regression with OLS MODEL</a:t>
              </a:r>
              <a:endParaRPr lang="en-US" sz="1100" b="1" dirty="0">
                <a:latin typeface="Tw Cen MT" panose="020B0602020104020603" pitchFamily="34" charset="0"/>
              </a:endParaRPr>
            </a:p>
            <a:p>
              <a:pPr marL="0" marR="0" lvl="0" indent="0" algn="ctr" defTabSz="444500" eaLnBrk="1" fontAlgn="auto" latinLnBrk="0" hangingPunct="1">
                <a:lnSpc>
                  <a:spcPct val="90000"/>
                </a:lnSpc>
                <a:spcBef>
                  <a:spcPct val="0"/>
                </a:spcBef>
                <a:spcAft>
                  <a:spcPct val="35000"/>
                </a:spcAft>
                <a:buClrTx/>
                <a:buSzTx/>
                <a:buFontTx/>
                <a:buNone/>
                <a:tabLst/>
                <a:defRPr/>
              </a:pPr>
              <a:endParaRPr lang="en-US" sz="2000" b="1" kern="1200" dirty="0">
                <a:latin typeface="Tw Cen MT" panose="020B0602020104020603" pitchFamily="34" charset="0"/>
                <a:ea typeface="Roboto Condensed" pitchFamily="2" charset="0"/>
              </a:endParaRPr>
            </a:p>
          </p:txBody>
        </p:sp>
      </p:grpSp>
      <p:grpSp>
        <p:nvGrpSpPr>
          <p:cNvPr id="67" name="Group 66"/>
          <p:cNvGrpSpPr/>
          <p:nvPr/>
        </p:nvGrpSpPr>
        <p:grpSpPr>
          <a:xfrm>
            <a:off x="4211927" y="4240877"/>
            <a:ext cx="2167455" cy="1395196"/>
            <a:chOff x="4211927" y="4240877"/>
            <a:chExt cx="2167455" cy="1395196"/>
          </a:xfrm>
        </p:grpSpPr>
        <p:sp>
          <p:nvSpPr>
            <p:cNvPr id="7" name="Freeform 95">
              <a:extLst>
                <a:ext uri="{FF2B5EF4-FFF2-40B4-BE49-F238E27FC236}">
                  <a16:creationId xmlns:a16="http://schemas.microsoft.com/office/drawing/2014/main" id="{DC1948E3-E9DF-4AF3-B14A-6B6C048FE513}"/>
                </a:ext>
              </a:extLst>
            </p:cNvPr>
            <p:cNvSpPr>
              <a:spLocks/>
            </p:cNvSpPr>
            <p:nvPr/>
          </p:nvSpPr>
          <p:spPr bwMode="auto">
            <a:xfrm>
              <a:off x="4211927" y="4240877"/>
              <a:ext cx="2167455" cy="1395196"/>
            </a:xfrm>
            <a:custGeom>
              <a:avLst/>
              <a:gdLst>
                <a:gd name="T0" fmla="*/ 502 w 877"/>
                <a:gd name="T1" fmla="*/ 0 h 640"/>
                <a:gd name="T2" fmla="*/ 128 w 877"/>
                <a:gd name="T3" fmla="*/ 206 h 640"/>
                <a:gd name="T4" fmla="*/ 0 w 877"/>
                <a:gd name="T5" fmla="*/ 424 h 640"/>
                <a:gd name="T6" fmla="*/ 126 w 877"/>
                <a:gd name="T7" fmla="*/ 640 h 640"/>
                <a:gd name="T8" fmla="*/ 877 w 877"/>
                <a:gd name="T9" fmla="*/ 220 h 640"/>
                <a:gd name="T10" fmla="*/ 628 w 877"/>
                <a:gd name="T11" fmla="*/ 222 h 640"/>
                <a:gd name="T12" fmla="*/ 502 w 87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502" y="0"/>
                  </a:moveTo>
                  <a:cubicBezTo>
                    <a:pt x="418" y="124"/>
                    <a:pt x="278" y="202"/>
                    <a:pt x="128" y="206"/>
                  </a:cubicBezTo>
                  <a:cubicBezTo>
                    <a:pt x="0" y="424"/>
                    <a:pt x="0" y="424"/>
                    <a:pt x="0" y="424"/>
                  </a:cubicBezTo>
                  <a:cubicBezTo>
                    <a:pt x="126" y="640"/>
                    <a:pt x="126" y="640"/>
                    <a:pt x="126" y="640"/>
                  </a:cubicBezTo>
                  <a:cubicBezTo>
                    <a:pt x="431" y="636"/>
                    <a:pt x="714" y="477"/>
                    <a:pt x="877" y="220"/>
                  </a:cubicBezTo>
                  <a:cubicBezTo>
                    <a:pt x="628" y="222"/>
                    <a:pt x="628" y="222"/>
                    <a:pt x="628" y="222"/>
                  </a:cubicBezTo>
                  <a:lnTo>
                    <a:pt x="502" y="0"/>
                  </a:lnTo>
                  <a:close/>
                </a:path>
              </a:pathLst>
            </a:custGeom>
            <a:solidFill>
              <a:srgbClr val="FBB04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3" name="Rectangle 12">
              <a:extLst>
                <a:ext uri="{FF2B5EF4-FFF2-40B4-BE49-F238E27FC236}">
                  <a16:creationId xmlns:a16="http://schemas.microsoft.com/office/drawing/2014/main" id="{ECB53C12-F36A-40EF-B3B4-8DEE58BCD3BD}"/>
                </a:ext>
              </a:extLst>
            </p:cNvPr>
            <p:cNvSpPr/>
            <p:nvPr/>
          </p:nvSpPr>
          <p:spPr>
            <a:xfrm>
              <a:off x="4674897" y="4656027"/>
              <a:ext cx="985865"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lvl="0" algn="ctr" defTabSz="444500">
                <a:lnSpc>
                  <a:spcPct val="90000"/>
                </a:lnSpc>
                <a:spcBef>
                  <a:spcPct val="0"/>
                </a:spcBef>
                <a:spcAft>
                  <a:spcPct val="35000"/>
                </a:spcAft>
                <a:defRPr/>
              </a:pPr>
              <a:r>
                <a:rPr lang="en-US" sz="2800" b="1" kern="1200" dirty="0">
                  <a:latin typeface="Tw Cen MT" panose="020B0602020104020603" pitchFamily="34" charset="0"/>
                  <a:ea typeface="Roboto Condensed" pitchFamily="2" charset="0"/>
                </a:rPr>
                <a:t>3.</a:t>
              </a:r>
              <a:r>
                <a:rPr kumimoji="0" lang="en-US" sz="1000" b="1" i="0" u="none" strike="noStrike" kern="1200" cap="none" spc="0" normalizeH="0" baseline="0" noProof="0" dirty="0">
                  <a:ln>
                    <a:noFill/>
                  </a:ln>
                  <a:effectLst/>
                  <a:uLnTx/>
                  <a:uFillTx/>
                  <a:latin typeface="Tw Cen MT" panose="020B0602020104020603" pitchFamily="34" charset="0"/>
                  <a:ea typeface="Roboto Condensed Light" pitchFamily="2" charset="0"/>
                </a:rPr>
                <a:t> </a:t>
              </a:r>
            </a:p>
            <a:p>
              <a:pPr lvl="0" algn="ctr" defTabSz="444500">
                <a:lnSpc>
                  <a:spcPct val="90000"/>
                </a:lnSpc>
                <a:spcBef>
                  <a:spcPct val="0"/>
                </a:spcBef>
                <a:spcAft>
                  <a:spcPct val="35000"/>
                </a:spcAft>
                <a:defRPr/>
              </a:pPr>
              <a:r>
                <a:rPr lang="en-IN" sz="1100" b="1" dirty="0"/>
                <a:t>Decision </a:t>
              </a:r>
              <a:r>
                <a:rPr lang="en-IN" sz="1100" b="1" dirty="0" err="1"/>
                <a:t>TreeRegressor</a:t>
              </a:r>
              <a:endParaRPr lang="en-US" sz="1100" b="1" dirty="0">
                <a:latin typeface="Tw Cen MT" panose="020B0602020104020603" pitchFamily="34" charset="0"/>
              </a:endParaRPr>
            </a:p>
            <a:p>
              <a:pPr lvl="0" algn="ctr" defTabSz="444500">
                <a:lnSpc>
                  <a:spcPct val="90000"/>
                </a:lnSpc>
                <a:spcBef>
                  <a:spcPct val="0"/>
                </a:spcBef>
                <a:spcAft>
                  <a:spcPct val="35000"/>
                </a:spcAft>
                <a:defRPr/>
              </a:pPr>
              <a:r>
                <a:rPr lang="en-US" sz="1000" b="1" dirty="0">
                  <a:latin typeface="Tw Cen MT" panose="020B0602020104020603" pitchFamily="34" charset="0"/>
                  <a:ea typeface="Roboto Condensed Light" pitchFamily="2" charset="0"/>
                </a:rPr>
                <a:t> </a:t>
              </a:r>
              <a:endParaRPr kumimoji="0" lang="en-US" sz="1000" b="1" i="0" u="none" strike="noStrike" kern="1200" cap="none" spc="0" normalizeH="0" baseline="0" noProof="0" dirty="0">
                <a:ln>
                  <a:noFill/>
                </a:ln>
                <a:effectLst/>
                <a:uLnTx/>
                <a:uFillTx/>
                <a:latin typeface="Tw Cen MT" panose="020B0602020104020603" pitchFamily="34" charset="0"/>
                <a:ea typeface="Roboto Condensed Light" pitchFamily="2" charset="0"/>
              </a:endParaRPr>
            </a:p>
          </p:txBody>
        </p:sp>
      </p:grpSp>
      <p:grpSp>
        <p:nvGrpSpPr>
          <p:cNvPr id="68" name="Group 67"/>
          <p:cNvGrpSpPr/>
          <p:nvPr/>
        </p:nvGrpSpPr>
        <p:grpSpPr>
          <a:xfrm>
            <a:off x="2362200" y="4221986"/>
            <a:ext cx="2209800" cy="1432979"/>
            <a:chOff x="2362200" y="4221986"/>
            <a:chExt cx="2209800" cy="1432979"/>
          </a:xfrm>
        </p:grpSpPr>
        <p:sp>
          <p:nvSpPr>
            <p:cNvPr id="10" name="Freeform 98">
              <a:extLst>
                <a:ext uri="{FF2B5EF4-FFF2-40B4-BE49-F238E27FC236}">
                  <a16:creationId xmlns:a16="http://schemas.microsoft.com/office/drawing/2014/main" id="{5BA86944-6426-48F9-87F1-B61767541CC6}"/>
                </a:ext>
              </a:extLst>
            </p:cNvPr>
            <p:cNvSpPr>
              <a:spLocks/>
            </p:cNvSpPr>
            <p:nvPr/>
          </p:nvSpPr>
          <p:spPr bwMode="auto">
            <a:xfrm>
              <a:off x="2587554" y="4221986"/>
              <a:ext cx="1834242" cy="1432979"/>
            </a:xfrm>
            <a:custGeom>
              <a:avLst/>
              <a:gdLst>
                <a:gd name="T0" fmla="*/ 739 w 742"/>
                <a:gd name="T1" fmla="*/ 657 h 657"/>
                <a:gd name="T2" fmla="*/ 613 w 742"/>
                <a:gd name="T3" fmla="*/ 442 h 657"/>
                <a:gd name="T4" fmla="*/ 742 w 742"/>
                <a:gd name="T5" fmla="*/ 223 h 657"/>
                <a:gd name="T6" fmla="*/ 377 w 742"/>
                <a:gd name="T7" fmla="*/ 2 h 657"/>
                <a:gd name="T8" fmla="*/ 124 w 742"/>
                <a:gd name="T9" fmla="*/ 0 h 657"/>
                <a:gd name="T10" fmla="*/ 0 w 742"/>
                <a:gd name="T11" fmla="*/ 217 h 657"/>
                <a:gd name="T12" fmla="*/ 739 w 742"/>
                <a:gd name="T13" fmla="*/ 657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739" y="657"/>
                  </a:moveTo>
                  <a:cubicBezTo>
                    <a:pt x="613" y="442"/>
                    <a:pt x="613" y="442"/>
                    <a:pt x="613" y="442"/>
                  </a:cubicBezTo>
                  <a:cubicBezTo>
                    <a:pt x="742" y="223"/>
                    <a:pt x="742" y="223"/>
                    <a:pt x="742" y="223"/>
                  </a:cubicBezTo>
                  <a:cubicBezTo>
                    <a:pt x="593" y="212"/>
                    <a:pt x="456" y="130"/>
                    <a:pt x="377" y="2"/>
                  </a:cubicBezTo>
                  <a:cubicBezTo>
                    <a:pt x="124" y="0"/>
                    <a:pt x="124" y="0"/>
                    <a:pt x="124" y="0"/>
                  </a:cubicBezTo>
                  <a:cubicBezTo>
                    <a:pt x="0" y="217"/>
                    <a:pt x="0" y="217"/>
                    <a:pt x="0" y="217"/>
                  </a:cubicBezTo>
                  <a:cubicBezTo>
                    <a:pt x="156" y="479"/>
                    <a:pt x="436" y="645"/>
                    <a:pt x="739" y="657"/>
                  </a:cubicBezTo>
                  <a:close/>
                </a:path>
              </a:pathLst>
            </a:custGeom>
            <a:solidFill>
              <a:srgbClr val="D953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4" name="Rectangle 13">
              <a:extLst>
                <a:ext uri="{FF2B5EF4-FFF2-40B4-BE49-F238E27FC236}">
                  <a16:creationId xmlns:a16="http://schemas.microsoft.com/office/drawing/2014/main" id="{56E9553B-F5D1-4452-9E5C-D234C4904852}"/>
                </a:ext>
              </a:extLst>
            </p:cNvPr>
            <p:cNvSpPr/>
            <p:nvPr/>
          </p:nvSpPr>
          <p:spPr>
            <a:xfrm>
              <a:off x="2362200" y="4495800"/>
              <a:ext cx="2209800" cy="869751"/>
            </a:xfrm>
            <a:prstGeom prst="rect">
              <a:avLst/>
            </a:prstGeom>
            <a:noFill/>
            <a:ln w="25400" cap="flat" cmpd="sng" algn="ctr">
              <a:noFill/>
              <a:prstDash val="solid"/>
            </a:ln>
            <a:effectLst/>
          </p:spPr>
          <p:txBody>
            <a:bodyPr spcFirstLastPara="0" vert="horz" wrap="square" lIns="145106" tIns="124143" rIns="145106" bIns="124143" numCol="1" spcCol="1270" anchor="ctr" anchorCtr="0">
              <a:noAutofit/>
            </a:bodyPr>
            <a:lstStyle/>
            <a:p>
              <a:pPr algn="ctr" defTabSz="444500">
                <a:lnSpc>
                  <a:spcPct val="90000"/>
                </a:lnSpc>
                <a:spcBef>
                  <a:spcPct val="0"/>
                </a:spcBef>
                <a:spcAft>
                  <a:spcPct val="35000"/>
                </a:spcAft>
                <a:defRPr/>
              </a:pPr>
              <a:r>
                <a:rPr lang="en-US" sz="2800" b="1" kern="1200" dirty="0">
                  <a:latin typeface="Tw Cen MT" panose="020B0602020104020603" pitchFamily="34" charset="0"/>
                  <a:ea typeface="Roboto Condensed" pitchFamily="2" charset="0"/>
                </a:rPr>
                <a:t>4. </a:t>
              </a:r>
              <a:br>
                <a:rPr lang="en-US" sz="2000" b="1" kern="1200" dirty="0">
                  <a:latin typeface="Roboto Condensed" pitchFamily="2" charset="0"/>
                  <a:ea typeface="Roboto Condensed" pitchFamily="2" charset="0"/>
                  <a:cs typeface="+mn-cs"/>
                </a:rPr>
              </a:br>
              <a:r>
                <a:rPr lang="en-US" sz="1600" b="1" dirty="0">
                  <a:latin typeface="Tw Cen MT" panose="020B0602020104020603" pitchFamily="34" charset="0"/>
                </a:rPr>
                <a:t>Random</a:t>
              </a:r>
            </a:p>
            <a:p>
              <a:pPr algn="ctr" defTabSz="444500">
                <a:lnSpc>
                  <a:spcPct val="90000"/>
                </a:lnSpc>
                <a:spcBef>
                  <a:spcPct val="0"/>
                </a:spcBef>
                <a:spcAft>
                  <a:spcPct val="35000"/>
                </a:spcAft>
                <a:defRPr/>
              </a:pPr>
              <a:r>
                <a:rPr lang="en-US" sz="1600" b="1" dirty="0">
                  <a:latin typeface="Tw Cen MT" panose="020B0602020104020603" pitchFamily="34" charset="0"/>
                </a:rPr>
                <a:t>Forest</a:t>
              </a:r>
            </a:p>
            <a:p>
              <a:pPr algn="ctr" defTabSz="444500">
                <a:lnSpc>
                  <a:spcPct val="90000"/>
                </a:lnSpc>
                <a:spcBef>
                  <a:spcPct val="0"/>
                </a:spcBef>
                <a:spcAft>
                  <a:spcPct val="35000"/>
                </a:spcAft>
                <a:defRPr/>
              </a:pPr>
              <a:r>
                <a:rPr lang="en-US" sz="1600" b="1" dirty="0">
                  <a:latin typeface="Tw Cen MT" panose="020B0602020104020603" pitchFamily="34" charset="0"/>
                </a:rPr>
                <a:t> </a:t>
              </a:r>
            </a:p>
            <a:p>
              <a:pPr lvl="0" algn="ctr" defTabSz="444500">
                <a:lnSpc>
                  <a:spcPct val="90000"/>
                </a:lnSpc>
                <a:spcBef>
                  <a:spcPct val="0"/>
                </a:spcBef>
                <a:spcAft>
                  <a:spcPct val="35000"/>
                </a:spcAft>
                <a:defRPr/>
              </a:pPr>
              <a:endParaRPr kumimoji="0" lang="en-US" sz="1000" b="1"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grpSp>
      <p:grpSp>
        <p:nvGrpSpPr>
          <p:cNvPr id="69" name="Group 68"/>
          <p:cNvGrpSpPr/>
          <p:nvPr/>
        </p:nvGrpSpPr>
        <p:grpSpPr>
          <a:xfrm>
            <a:off x="2133600" y="2728185"/>
            <a:ext cx="1401883" cy="1879921"/>
            <a:chOff x="2133600" y="2728185"/>
            <a:chExt cx="1401883" cy="1879921"/>
          </a:xfrm>
        </p:grpSpPr>
        <p:sp>
          <p:nvSpPr>
            <p:cNvPr id="9" name="Freeform 97">
              <a:extLst>
                <a:ext uri="{FF2B5EF4-FFF2-40B4-BE49-F238E27FC236}">
                  <a16:creationId xmlns:a16="http://schemas.microsoft.com/office/drawing/2014/main" id="{CA961D74-5757-43F6-9A5A-EE37283A6E63}"/>
                </a:ext>
              </a:extLst>
            </p:cNvPr>
            <p:cNvSpPr>
              <a:spLocks/>
            </p:cNvSpPr>
            <p:nvPr/>
          </p:nvSpPr>
          <p:spPr bwMode="auto">
            <a:xfrm>
              <a:off x="2276277" y="2728185"/>
              <a:ext cx="1210642" cy="1879921"/>
            </a:xfrm>
            <a:custGeom>
              <a:avLst/>
              <a:gdLst>
                <a:gd name="T0" fmla="*/ 115 w 490"/>
                <a:gd name="T1" fmla="*/ 2 h 862"/>
                <a:gd name="T2" fmla="*/ 0 w 490"/>
                <a:gd name="T3" fmla="*/ 442 h 862"/>
                <a:gd name="T4" fmla="*/ 103 w 490"/>
                <a:gd name="T5" fmla="*/ 862 h 862"/>
                <a:gd name="T6" fmla="*/ 226 w 490"/>
                <a:gd name="T7" fmla="*/ 645 h 862"/>
                <a:gd name="T8" fmla="*/ 481 w 490"/>
                <a:gd name="T9" fmla="*/ 647 h 862"/>
                <a:gd name="T10" fmla="*/ 434 w 490"/>
                <a:gd name="T11" fmla="*/ 442 h 862"/>
                <a:gd name="T12" fmla="*/ 490 w 490"/>
                <a:gd name="T13" fmla="*/ 220 h 862"/>
                <a:gd name="T14" fmla="*/ 365 w 490"/>
                <a:gd name="T15" fmla="*/ 0 h 862"/>
                <a:gd name="T16" fmla="*/ 115 w 490"/>
                <a:gd name="T17" fmla="*/ 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115" y="2"/>
                  </a:moveTo>
                  <a:cubicBezTo>
                    <a:pt x="40" y="135"/>
                    <a:pt x="0" y="288"/>
                    <a:pt x="0" y="442"/>
                  </a:cubicBezTo>
                  <a:cubicBezTo>
                    <a:pt x="0" y="589"/>
                    <a:pt x="36" y="733"/>
                    <a:pt x="103" y="862"/>
                  </a:cubicBezTo>
                  <a:cubicBezTo>
                    <a:pt x="226" y="645"/>
                    <a:pt x="226" y="645"/>
                    <a:pt x="226" y="645"/>
                  </a:cubicBezTo>
                  <a:cubicBezTo>
                    <a:pt x="481" y="647"/>
                    <a:pt x="481" y="647"/>
                    <a:pt x="481" y="647"/>
                  </a:cubicBezTo>
                  <a:cubicBezTo>
                    <a:pt x="450" y="583"/>
                    <a:pt x="434" y="513"/>
                    <a:pt x="434" y="442"/>
                  </a:cubicBezTo>
                  <a:cubicBezTo>
                    <a:pt x="434" y="364"/>
                    <a:pt x="453" y="288"/>
                    <a:pt x="490" y="220"/>
                  </a:cubicBezTo>
                  <a:cubicBezTo>
                    <a:pt x="365" y="0"/>
                    <a:pt x="365" y="0"/>
                    <a:pt x="365" y="0"/>
                  </a:cubicBezTo>
                  <a:lnTo>
                    <a:pt x="115" y="2"/>
                  </a:lnTo>
                  <a:close/>
                </a:path>
              </a:pathLst>
            </a:custGeom>
            <a:solidFill>
              <a:srgbClr val="5F8F2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5" name="Rectangle 14">
              <a:extLst>
                <a:ext uri="{FF2B5EF4-FFF2-40B4-BE49-F238E27FC236}">
                  <a16:creationId xmlns:a16="http://schemas.microsoft.com/office/drawing/2014/main" id="{3B171960-5051-4B08-8371-0B8D68DD5C43}"/>
                </a:ext>
              </a:extLst>
            </p:cNvPr>
            <p:cNvSpPr/>
            <p:nvPr/>
          </p:nvSpPr>
          <p:spPr>
            <a:xfrm>
              <a:off x="2133600" y="3124200"/>
              <a:ext cx="1401883" cy="1097786"/>
            </a:xfrm>
            <a:prstGeom prst="rect">
              <a:avLst/>
            </a:prstGeom>
            <a:noFill/>
            <a:ln w="25400" cap="flat" cmpd="sng" algn="ctr">
              <a:noFill/>
              <a:prstDash val="solid"/>
            </a:ln>
            <a:effectLst/>
          </p:spPr>
          <p:txBody>
            <a:bodyPr spcFirstLastPara="0" vert="horz" wrap="square" lIns="152434" tIns="139275" rIns="152434" bIns="139275" numCol="1" spcCol="1270" anchor="ctr" anchorCtr="0">
              <a:noAutofit/>
            </a:bodyPr>
            <a:lstStyle/>
            <a:p>
              <a:pPr lvl="0" algn="ctr" defTabSz="444500">
                <a:lnSpc>
                  <a:spcPct val="90000"/>
                </a:lnSpc>
                <a:spcBef>
                  <a:spcPct val="0"/>
                </a:spcBef>
                <a:spcAft>
                  <a:spcPct val="35000"/>
                </a:spcAft>
                <a:defRPr/>
              </a:pPr>
              <a:r>
                <a:rPr lang="en-US" sz="2000" b="1" kern="1200" dirty="0">
                  <a:latin typeface="Tw Cen MT" panose="020B0602020104020603" pitchFamily="34" charset="0"/>
                  <a:ea typeface="Roboto Condensed" pitchFamily="2" charset="0"/>
                </a:rPr>
                <a:t>5.</a:t>
              </a:r>
            </a:p>
            <a:p>
              <a:pPr algn="ctr" defTabSz="444500">
                <a:lnSpc>
                  <a:spcPct val="90000"/>
                </a:lnSpc>
                <a:spcBef>
                  <a:spcPct val="0"/>
                </a:spcBef>
                <a:spcAft>
                  <a:spcPct val="35000"/>
                </a:spcAft>
                <a:defRPr/>
              </a:pPr>
              <a:r>
                <a:rPr lang="en-US" sz="1400" b="1" dirty="0">
                  <a:latin typeface="Tw Cen MT" panose="020B0602020104020603" pitchFamily="34" charset="0"/>
                </a:rPr>
                <a:t>K-</a:t>
              </a:r>
              <a:r>
                <a:rPr lang="en-US" sz="1400" b="1" dirty="0" err="1">
                  <a:latin typeface="Tw Cen MT" panose="020B0602020104020603" pitchFamily="34" charset="0"/>
                </a:rPr>
                <a:t>Neighbours</a:t>
              </a:r>
              <a:r>
                <a:rPr lang="en-US" sz="1400" b="1" dirty="0">
                  <a:latin typeface="Tw Cen MT" panose="020B0602020104020603" pitchFamily="34" charset="0"/>
                </a:rPr>
                <a:t> </a:t>
              </a:r>
            </a:p>
            <a:p>
              <a:pPr algn="ctr" defTabSz="444500">
                <a:lnSpc>
                  <a:spcPct val="90000"/>
                </a:lnSpc>
                <a:spcBef>
                  <a:spcPct val="0"/>
                </a:spcBef>
                <a:spcAft>
                  <a:spcPct val="35000"/>
                </a:spcAft>
                <a:defRPr/>
              </a:pPr>
              <a:endParaRPr lang="en-US" sz="1600" b="1" dirty="0">
                <a:latin typeface="Tw Cen MT" panose="020B0602020104020603" pitchFamily="34" charset="0"/>
              </a:endParaRPr>
            </a:p>
            <a:p>
              <a:pPr lvl="0" algn="ctr" defTabSz="444500">
                <a:lnSpc>
                  <a:spcPct val="90000"/>
                </a:lnSpc>
                <a:spcBef>
                  <a:spcPct val="0"/>
                </a:spcBef>
                <a:spcAft>
                  <a:spcPct val="35000"/>
                </a:spcAft>
                <a:defRPr/>
              </a:pPr>
              <a:endParaRPr lang="en-US" sz="3600" b="1" dirty="0">
                <a:latin typeface="Tw Cen MT" panose="020B0602020104020603" pitchFamily="34" charset="0"/>
              </a:endParaRPr>
            </a:p>
          </p:txBody>
        </p:sp>
      </p:grpSp>
      <p:grpSp>
        <p:nvGrpSpPr>
          <p:cNvPr id="70" name="Group 69"/>
          <p:cNvGrpSpPr/>
          <p:nvPr/>
        </p:nvGrpSpPr>
        <p:grpSpPr>
          <a:xfrm>
            <a:off x="2619936" y="1600200"/>
            <a:ext cx="2256864" cy="1522400"/>
            <a:chOff x="2619936" y="1600200"/>
            <a:chExt cx="2256864" cy="1522400"/>
          </a:xfrm>
        </p:grpSpPr>
        <p:sp>
          <p:nvSpPr>
            <p:cNvPr id="5" name="Freeform 93">
              <a:extLst>
                <a:ext uri="{FF2B5EF4-FFF2-40B4-BE49-F238E27FC236}">
                  <a16:creationId xmlns:a16="http://schemas.microsoft.com/office/drawing/2014/main" id="{A1273813-8DAC-431B-94F6-2F3D9A437920}"/>
                </a:ext>
              </a:extLst>
            </p:cNvPr>
            <p:cNvSpPr>
              <a:spLocks/>
            </p:cNvSpPr>
            <p:nvPr/>
          </p:nvSpPr>
          <p:spPr bwMode="auto">
            <a:xfrm>
              <a:off x="2619936" y="1727404"/>
              <a:ext cx="2167455" cy="1395196"/>
            </a:xfrm>
            <a:custGeom>
              <a:avLst/>
              <a:gdLst>
                <a:gd name="T0" fmla="*/ 0 w 877"/>
                <a:gd name="T1" fmla="*/ 420 h 640"/>
                <a:gd name="T2" fmla="*/ 249 w 877"/>
                <a:gd name="T3" fmla="*/ 418 h 640"/>
                <a:gd name="T4" fmla="*/ 375 w 877"/>
                <a:gd name="T5" fmla="*/ 640 h 640"/>
                <a:gd name="T6" fmla="*/ 749 w 877"/>
                <a:gd name="T7" fmla="*/ 434 h 640"/>
                <a:gd name="T8" fmla="*/ 877 w 877"/>
                <a:gd name="T9" fmla="*/ 216 h 640"/>
                <a:gd name="T10" fmla="*/ 750 w 877"/>
                <a:gd name="T11" fmla="*/ 0 h 640"/>
                <a:gd name="T12" fmla="*/ 0 w 877"/>
                <a:gd name="T13" fmla="*/ 42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0" y="420"/>
                  </a:moveTo>
                  <a:cubicBezTo>
                    <a:pt x="249" y="418"/>
                    <a:pt x="249" y="418"/>
                    <a:pt x="249" y="418"/>
                  </a:cubicBezTo>
                  <a:cubicBezTo>
                    <a:pt x="375" y="640"/>
                    <a:pt x="375" y="640"/>
                    <a:pt x="375" y="640"/>
                  </a:cubicBezTo>
                  <a:cubicBezTo>
                    <a:pt x="459" y="516"/>
                    <a:pt x="598" y="438"/>
                    <a:pt x="749" y="434"/>
                  </a:cubicBezTo>
                  <a:cubicBezTo>
                    <a:pt x="877" y="216"/>
                    <a:pt x="877" y="216"/>
                    <a:pt x="877" y="216"/>
                  </a:cubicBezTo>
                  <a:cubicBezTo>
                    <a:pt x="750" y="0"/>
                    <a:pt x="750" y="0"/>
                    <a:pt x="750" y="0"/>
                  </a:cubicBezTo>
                  <a:cubicBezTo>
                    <a:pt x="446" y="4"/>
                    <a:pt x="162" y="164"/>
                    <a:pt x="0" y="42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6" name="Rectangle 15">
              <a:extLst>
                <a:ext uri="{FF2B5EF4-FFF2-40B4-BE49-F238E27FC236}">
                  <a16:creationId xmlns:a16="http://schemas.microsoft.com/office/drawing/2014/main" id="{5E619CD3-969B-4D1C-AC06-972688A792CF}"/>
                </a:ext>
              </a:extLst>
            </p:cNvPr>
            <p:cNvSpPr/>
            <p:nvPr/>
          </p:nvSpPr>
          <p:spPr>
            <a:xfrm>
              <a:off x="2819400" y="1600200"/>
              <a:ext cx="2057400" cy="1177945"/>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endParaRPr lang="en-US" sz="11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sz="2400" b="1" kern="1200" dirty="0">
                  <a:latin typeface="Tw Cen MT" panose="020B0602020104020603" pitchFamily="34" charset="0"/>
                  <a:ea typeface="Roboto Condensed" pitchFamily="2" charset="0"/>
                </a:rPr>
                <a:t>      </a:t>
              </a:r>
            </a:p>
            <a:p>
              <a:pPr algn="ctr" defTabSz="444500">
                <a:lnSpc>
                  <a:spcPct val="90000"/>
                </a:lnSpc>
                <a:spcBef>
                  <a:spcPct val="0"/>
                </a:spcBef>
                <a:spcAft>
                  <a:spcPct val="35000"/>
                </a:spcAft>
                <a:defRPr/>
              </a:pPr>
              <a:endParaRPr lang="en-US" sz="24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b="1" kern="1200" dirty="0">
                  <a:latin typeface="Tw Cen MT" panose="020B0602020104020603" pitchFamily="34" charset="0"/>
                  <a:ea typeface="Roboto Condensed" pitchFamily="2" charset="0"/>
                </a:rPr>
                <a:t>6.</a:t>
              </a:r>
              <a:endParaRPr lang="en-US" sz="1200" b="1" dirty="0">
                <a:latin typeface="Tw Cen MT" panose="020B0602020104020603" pitchFamily="34" charset="0"/>
              </a:endParaRPr>
            </a:p>
            <a:p>
              <a:pPr algn="ctr" defTabSz="444500">
                <a:lnSpc>
                  <a:spcPct val="90000"/>
                </a:lnSpc>
                <a:spcBef>
                  <a:spcPct val="0"/>
                </a:spcBef>
                <a:spcAft>
                  <a:spcPct val="35000"/>
                </a:spcAft>
                <a:defRPr/>
              </a:pPr>
              <a:r>
                <a:rPr lang="en-US" sz="1600" b="1" dirty="0">
                  <a:latin typeface="Tw Cen MT" panose="020B0602020104020603" pitchFamily="34" charset="0"/>
                </a:rPr>
                <a:t>XGB</a:t>
              </a:r>
            </a:p>
            <a:p>
              <a:pPr lvl="0" algn="ctr" defTabSz="444500">
                <a:lnSpc>
                  <a:spcPct val="90000"/>
                </a:lnSpc>
                <a:spcBef>
                  <a:spcPct val="0"/>
                </a:spcBef>
                <a:spcAft>
                  <a:spcPct val="35000"/>
                </a:spcAft>
                <a:defRPr/>
              </a:pPr>
              <a:endParaRPr lang="en-US" sz="2400" b="1" dirty="0">
                <a:latin typeface="Tw Cen MT" panose="020B0602020104020603" pitchFamily="34" charset="0"/>
              </a:endParaRPr>
            </a:p>
            <a:p>
              <a:pPr algn="ctr" defTabSz="444500">
                <a:lnSpc>
                  <a:spcPct val="90000"/>
                </a:lnSpc>
                <a:spcBef>
                  <a:spcPct val="0"/>
                </a:spcBef>
                <a:spcAft>
                  <a:spcPct val="35000"/>
                </a:spcAft>
                <a:defRPr/>
              </a:pPr>
              <a:r>
                <a:rPr lang="en-US" sz="1100" b="1" kern="1200" dirty="0">
                  <a:latin typeface="Tw Cen MT" panose="020B0602020104020603" pitchFamily="34" charset="0"/>
                  <a:ea typeface="Roboto Condensed" pitchFamily="2" charset="0"/>
                </a:rPr>
                <a:t> </a:t>
              </a:r>
              <a:br>
                <a:rPr lang="en-US" sz="1000" b="1" kern="1200" dirty="0">
                  <a:latin typeface="Roboto Condensed" pitchFamily="2" charset="0"/>
                  <a:ea typeface="Roboto Condensed" pitchFamily="2" charset="0"/>
                </a:rPr>
              </a:br>
              <a:endParaRPr lang="en-US" sz="800" b="1" dirty="0">
                <a:latin typeface="Tw Cen MT" panose="020B0602020104020603" pitchFamily="34" charset="0"/>
              </a:endParaRPr>
            </a:p>
            <a:p>
              <a:pPr lvl="0" algn="ctr" defTabSz="444500">
                <a:lnSpc>
                  <a:spcPct val="90000"/>
                </a:lnSpc>
                <a:spcBef>
                  <a:spcPct val="0"/>
                </a:spcBef>
                <a:spcAft>
                  <a:spcPct val="35000"/>
                </a:spcAft>
                <a:defRPr/>
              </a:pPr>
              <a:endParaRPr kumimoji="0" lang="en-US" sz="800" b="1" i="0" u="none" strike="noStrike" kern="1200" cap="none" spc="0" normalizeH="0" baseline="0" noProof="0" dirty="0">
                <a:ln>
                  <a:noFill/>
                </a:ln>
                <a:effectLst/>
                <a:uLnTx/>
                <a:uFillTx/>
                <a:latin typeface="Roboto Condensed Light" pitchFamily="2" charset="0"/>
                <a:ea typeface="Roboto Condensed Light" pitchFamily="2" charset="0"/>
              </a:endParaRPr>
            </a:p>
          </p:txBody>
        </p:sp>
      </p:grpSp>
      <p:sp>
        <p:nvSpPr>
          <p:cNvPr id="17" name="TextBox 16">
            <a:extLst>
              <a:ext uri="{FF2B5EF4-FFF2-40B4-BE49-F238E27FC236}">
                <a16:creationId xmlns:a16="http://schemas.microsoft.com/office/drawing/2014/main" id="{FACE3F05-4AFC-48AB-860C-8A5D0DF9909D}"/>
              </a:ext>
            </a:extLst>
          </p:cNvPr>
          <p:cNvSpPr txBox="1"/>
          <p:nvPr/>
        </p:nvSpPr>
        <p:spPr>
          <a:xfrm>
            <a:off x="1387394" y="0"/>
            <a:ext cx="6248400" cy="584775"/>
          </a:xfrm>
          <a:prstGeom prst="rect">
            <a:avLst/>
          </a:prstGeom>
          <a:noFill/>
        </p:spPr>
        <p:txBody>
          <a:bodyPr wrap="square" rtlCol="0">
            <a:spAutoFit/>
          </a:bodyPr>
          <a:lstStyle/>
          <a:p>
            <a:pPr algn="ctr"/>
            <a:r>
              <a:rPr lang="en-US" sz="3200" b="1" dirty="0">
                <a:latin typeface="Tw Cen MT" panose="020B0602020104020603" pitchFamily="34" charset="0"/>
              </a:rPr>
              <a:t>Different  type of models used</a:t>
            </a:r>
            <a:endParaRPr lang="en-IN" sz="3200" b="1" dirty="0">
              <a:latin typeface="Tw Cen MT" panose="020B0602020104020603" pitchFamily="34" charset="0"/>
              <a:ea typeface="ＭＳ Ｐゴシック"/>
            </a:endParaRPr>
          </a:p>
        </p:txBody>
      </p:sp>
      <p:sp>
        <p:nvSpPr>
          <p:cNvPr id="19" name="TextBox 18">
            <a:extLst>
              <a:ext uri="{FF2B5EF4-FFF2-40B4-BE49-F238E27FC236}">
                <a16:creationId xmlns:a16="http://schemas.microsoft.com/office/drawing/2014/main" id="{EC689D5F-2E56-480A-AA41-DAEFA557F33D}"/>
              </a:ext>
            </a:extLst>
          </p:cNvPr>
          <p:cNvSpPr txBox="1"/>
          <p:nvPr/>
        </p:nvSpPr>
        <p:spPr>
          <a:xfrm>
            <a:off x="6019800" y="685800"/>
            <a:ext cx="3019576" cy="1600438"/>
          </a:xfrm>
          <a:prstGeom prst="rect">
            <a:avLst/>
          </a:prstGeom>
          <a:noFill/>
        </p:spPr>
        <p:txBody>
          <a:bodyPr wrap="square" rtlCol="0">
            <a:spAutoFit/>
          </a:bodyPr>
          <a:lstStyle/>
          <a:p>
            <a:pPr algn="ctr"/>
            <a:r>
              <a:rPr lang="en-US" sz="1400" b="1" dirty="0">
                <a:latin typeface="Tw Cen MT" panose="020B0602020104020603" pitchFamily="34" charset="0"/>
                <a:ea typeface="Roboto Condensed Light" pitchFamily="2" charset="0"/>
              </a:rPr>
              <a:t> Linear Regression</a:t>
            </a:r>
            <a:endParaRPr lang="en-US" sz="1400" b="1" dirty="0">
              <a:latin typeface="Tw Cen MT" panose="020B0602020104020603" pitchFamily="34" charset="0"/>
              <a:ea typeface="ＭＳ Ｐゴシック"/>
            </a:endParaRPr>
          </a:p>
          <a:p>
            <a:pPr marL="171450" indent="-171450">
              <a:buFont typeface="Arial" panose="020B0604020202020204" pitchFamily="34" charset="0"/>
              <a:buChar char="•"/>
            </a:pPr>
            <a:r>
              <a:rPr lang="en-US" sz="1200" dirty="0"/>
              <a:t>Linear Regression is </a:t>
            </a:r>
            <a:r>
              <a:rPr lang="en-US" sz="1200" b="1" dirty="0"/>
              <a:t>the supervised Machine Learning model in which the model finds the best fit linear line between the independent and dependent variable</a:t>
            </a:r>
            <a:r>
              <a:rPr lang="en-US" sz="1200" dirty="0"/>
              <a:t> </a:t>
            </a:r>
            <a:r>
              <a:rPr lang="en-US" sz="1200" dirty="0" err="1"/>
              <a:t>i.e</a:t>
            </a:r>
            <a:r>
              <a:rPr lang="en-US" sz="1200" dirty="0"/>
              <a:t> it finds the linear relationship between the dependent and independent variable</a:t>
            </a:r>
            <a:endParaRPr lang="en-US" sz="1200" dirty="0">
              <a:latin typeface="Tw Cen MT" panose="020B0602020104020603" pitchFamily="34" charset="0"/>
              <a:ea typeface="ＭＳ Ｐゴシック"/>
            </a:endParaRPr>
          </a:p>
        </p:txBody>
      </p:sp>
      <p:sp>
        <p:nvSpPr>
          <p:cNvPr id="20" name="TextBox 19">
            <a:extLst>
              <a:ext uri="{FF2B5EF4-FFF2-40B4-BE49-F238E27FC236}">
                <a16:creationId xmlns:a16="http://schemas.microsoft.com/office/drawing/2014/main" id="{AC1BD86E-97A4-4771-96D5-7ED4FF42C80A}"/>
              </a:ext>
            </a:extLst>
          </p:cNvPr>
          <p:cNvSpPr txBox="1"/>
          <p:nvPr/>
        </p:nvSpPr>
        <p:spPr>
          <a:xfrm>
            <a:off x="152400" y="762000"/>
            <a:ext cx="2698459" cy="1415772"/>
          </a:xfrm>
          <a:prstGeom prst="rect">
            <a:avLst/>
          </a:prstGeom>
          <a:noFill/>
        </p:spPr>
        <p:txBody>
          <a:bodyPr wrap="square" rtlCol="0">
            <a:spAutoFit/>
          </a:bodyPr>
          <a:lstStyle/>
          <a:p>
            <a:pPr algn="ctr"/>
            <a:r>
              <a:rPr lang="en-US" sz="1400" b="1" dirty="0">
                <a:ea typeface="ＭＳ Ｐゴシック"/>
              </a:rPr>
              <a:t>XGB</a:t>
            </a:r>
          </a:p>
          <a:p>
            <a:pPr marL="171450" indent="-171450">
              <a:buFont typeface="Arial" panose="020B0604020202020204" pitchFamily="34" charset="0"/>
              <a:buChar char="•"/>
            </a:pPr>
            <a:r>
              <a:rPr lang="en-US" sz="1200" dirty="0" err="1">
                <a:latin typeface="Tw Cen MT" panose="020B0602020104020603" pitchFamily="34" charset="0"/>
              </a:rPr>
              <a:t>XGBoost</a:t>
            </a:r>
            <a:r>
              <a:rPr lang="en-US" sz="1200" dirty="0">
                <a:latin typeface="Tw Cen MT" panose="020B0602020104020603" pitchFamily="34" charset="0"/>
              </a:rPr>
              <a:t>, which stands for Extreme Gradient Boosting, is a scalable, distributed gradient-boosted decision tree (GBDT) machine learning library. </a:t>
            </a:r>
            <a:endParaRPr lang="en-US" sz="1000" dirty="0">
              <a:latin typeface="Tw Cen MT" panose="020B0602020104020603" pitchFamily="34" charset="0"/>
              <a:ea typeface="ＭＳ Ｐゴシック"/>
            </a:endParaRPr>
          </a:p>
          <a:p>
            <a:endParaRPr lang="en-US" sz="1200" dirty="0">
              <a:ea typeface="ＭＳ Ｐゴシック"/>
            </a:endParaRPr>
          </a:p>
          <a:p>
            <a:pPr marL="171450" indent="-171450">
              <a:buFont typeface="Arial" panose="020B0604020202020204" pitchFamily="34" charset="0"/>
              <a:buChar char="•"/>
            </a:pPr>
            <a:endParaRPr lang="en-US" sz="1200" dirty="0">
              <a:ea typeface="ＭＳ Ｐゴシック"/>
            </a:endParaRPr>
          </a:p>
        </p:txBody>
      </p:sp>
      <p:sp>
        <p:nvSpPr>
          <p:cNvPr id="21" name="TextBox 20">
            <a:extLst>
              <a:ext uri="{FF2B5EF4-FFF2-40B4-BE49-F238E27FC236}">
                <a16:creationId xmlns:a16="http://schemas.microsoft.com/office/drawing/2014/main" id="{B02EBF95-0258-4717-AD3E-FB593A3A1E9D}"/>
              </a:ext>
            </a:extLst>
          </p:cNvPr>
          <p:cNvSpPr txBox="1"/>
          <p:nvPr/>
        </p:nvSpPr>
        <p:spPr>
          <a:xfrm>
            <a:off x="-86279" y="2349237"/>
            <a:ext cx="2257576" cy="2208297"/>
          </a:xfrm>
          <a:prstGeom prst="rect">
            <a:avLst/>
          </a:prstGeom>
          <a:noFill/>
        </p:spPr>
        <p:txBody>
          <a:bodyPr wrap="square" rtlCol="0">
            <a:spAutoFit/>
          </a:bodyPr>
          <a:lstStyle/>
          <a:p>
            <a:pPr lvl="0" algn="ctr" defTabSz="444500">
              <a:lnSpc>
                <a:spcPct val="90000"/>
              </a:lnSpc>
              <a:spcBef>
                <a:spcPct val="0"/>
              </a:spcBef>
              <a:spcAft>
                <a:spcPct val="35000"/>
              </a:spcAft>
              <a:defRPr/>
            </a:pPr>
            <a:r>
              <a:rPr lang="en-US" sz="1400" b="1" dirty="0" err="1">
                <a:latin typeface="Tw Cen MT" panose="020B0602020104020603" pitchFamily="34" charset="0"/>
              </a:rPr>
              <a:t>Kneighbors</a:t>
            </a:r>
            <a:r>
              <a:rPr lang="en-US" sz="1400" b="1" dirty="0">
                <a:latin typeface="Tw Cen MT" panose="020B0602020104020603" pitchFamily="34" charset="0"/>
              </a:rPr>
              <a:t> Classifier</a:t>
            </a:r>
            <a:endParaRPr lang="en-US" sz="1400" b="1" dirty="0">
              <a:latin typeface="Tw Cen MT" panose="020B0602020104020603" pitchFamily="34" charset="0"/>
              <a:ea typeface="ＭＳ Ｐゴシック"/>
            </a:endParaRPr>
          </a:p>
          <a:p>
            <a:pPr marL="171450" indent="-171450">
              <a:buFont typeface="Arial" panose="020B0604020202020204" pitchFamily="34" charset="0"/>
              <a:buChar char="•"/>
            </a:pPr>
            <a:r>
              <a:rPr lang="en-US" sz="1200" dirty="0">
                <a:latin typeface="Tw Cen MT" panose="020B0602020104020603" pitchFamily="34" charset="0"/>
              </a:rPr>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lang="en-US" sz="1200" dirty="0">
              <a:latin typeface="Tw Cen MT" panose="020B0602020104020603" pitchFamily="34" charset="0"/>
              <a:ea typeface="ＭＳ Ｐゴシック"/>
            </a:endParaRPr>
          </a:p>
        </p:txBody>
      </p:sp>
      <p:sp>
        <p:nvSpPr>
          <p:cNvPr id="22" name="TextBox 21">
            <a:extLst>
              <a:ext uri="{FF2B5EF4-FFF2-40B4-BE49-F238E27FC236}">
                <a16:creationId xmlns:a16="http://schemas.microsoft.com/office/drawing/2014/main" id="{B6459A37-8DAD-4E30-82F9-0FE355C38E9A}"/>
              </a:ext>
            </a:extLst>
          </p:cNvPr>
          <p:cNvSpPr txBox="1"/>
          <p:nvPr/>
        </p:nvSpPr>
        <p:spPr>
          <a:xfrm>
            <a:off x="6096000" y="4883565"/>
            <a:ext cx="2782165" cy="1862048"/>
          </a:xfrm>
          <a:prstGeom prst="rect">
            <a:avLst/>
          </a:prstGeom>
          <a:noFill/>
        </p:spPr>
        <p:txBody>
          <a:bodyPr wrap="square" rtlCol="0">
            <a:spAutoFit/>
          </a:bodyPr>
          <a:lstStyle/>
          <a:p>
            <a:pPr algn="ctr"/>
            <a:r>
              <a:rPr lang="en-US" sz="1600" b="1" dirty="0">
                <a:latin typeface="Tw Cen MT" panose="020B0602020104020603" pitchFamily="34" charset="0"/>
                <a:ea typeface="ＭＳ Ｐゴシック"/>
              </a:rPr>
              <a:t>Decision Tree </a:t>
            </a:r>
          </a:p>
          <a:p>
            <a:pPr algn="ctr"/>
            <a:r>
              <a:rPr lang="en-US" sz="1100" dirty="0"/>
              <a:t>A decision tree is </a:t>
            </a:r>
            <a:r>
              <a:rPr lang="en-US" sz="1100" b="1" dirty="0"/>
              <a:t>a type of supervised machine learning used to categorize or make predictions based on how a previous set of questions were answered</a:t>
            </a:r>
            <a:r>
              <a:rPr lang="en-US" sz="1100" dirty="0"/>
              <a:t>. The model is a form of supervised learning, meaning that the model is trained and tested on a set of data that contains the desired categorization.</a:t>
            </a:r>
            <a:endParaRPr lang="en-US" sz="1100" b="1" dirty="0">
              <a:latin typeface="Tw Cen MT" panose="020B0602020104020603" pitchFamily="34" charset="0"/>
              <a:ea typeface="ＭＳ Ｐゴシック"/>
            </a:endParaRPr>
          </a:p>
        </p:txBody>
      </p:sp>
      <p:sp>
        <p:nvSpPr>
          <p:cNvPr id="23" name="TextBox 22">
            <a:extLst>
              <a:ext uri="{FF2B5EF4-FFF2-40B4-BE49-F238E27FC236}">
                <a16:creationId xmlns:a16="http://schemas.microsoft.com/office/drawing/2014/main" id="{450E90EA-E323-4710-BF0E-B3CDF16A858B}"/>
              </a:ext>
            </a:extLst>
          </p:cNvPr>
          <p:cNvSpPr txBox="1"/>
          <p:nvPr/>
        </p:nvSpPr>
        <p:spPr>
          <a:xfrm>
            <a:off x="6632449" y="2490540"/>
            <a:ext cx="2260482" cy="2331407"/>
          </a:xfrm>
          <a:prstGeom prst="rect">
            <a:avLst/>
          </a:prstGeom>
          <a:noFill/>
        </p:spPr>
        <p:txBody>
          <a:bodyPr wrap="square" rtlCol="0">
            <a:spAutoFit/>
          </a:bodyPr>
          <a:lstStyle/>
          <a:p>
            <a:pPr algn="ctr"/>
            <a:r>
              <a:rPr lang="en-US" sz="1400" b="1" dirty="0">
                <a:latin typeface="+mj-lt"/>
                <a:ea typeface="ＭＳ Ｐゴシック"/>
              </a:rPr>
              <a:t>Linear Regression(OLS)</a:t>
            </a:r>
          </a:p>
          <a:p>
            <a:pPr marL="171450" indent="-171450">
              <a:buFont typeface="Arial" panose="020B0604020202020204" pitchFamily="34" charset="0"/>
              <a:buChar char="•"/>
            </a:pPr>
            <a:r>
              <a:rPr lang="en-US" sz="1100" dirty="0"/>
              <a:t>Ordinary Least Squares regression (OLS) is a common technique for estimating coefficients of linear regression equations which describe the relationship between one or more independent quantitative variables and a dependent variable (simple or multiple linear regression)</a:t>
            </a:r>
            <a:r>
              <a:rPr lang="en-US" sz="1100" dirty="0">
                <a:latin typeface="Tw Cen MT" panose="020B0602020104020603" pitchFamily="34" charset="0"/>
              </a:rPr>
              <a:t>.</a:t>
            </a:r>
          </a:p>
          <a:p>
            <a:pPr marL="171450" indent="-171450">
              <a:buFont typeface="Arial" panose="020B0604020202020204" pitchFamily="34" charset="0"/>
              <a:buChar char="•"/>
            </a:pPr>
            <a:endParaRPr lang="en-US" sz="1050" dirty="0">
              <a:latin typeface="Tw Cen MT" panose="020B0602020104020603" pitchFamily="34" charset="0"/>
              <a:ea typeface="ＭＳ Ｐゴシック"/>
            </a:endParaRPr>
          </a:p>
        </p:txBody>
      </p:sp>
      <p:sp>
        <p:nvSpPr>
          <p:cNvPr id="24" name="TextBox 23">
            <a:extLst>
              <a:ext uri="{FF2B5EF4-FFF2-40B4-BE49-F238E27FC236}">
                <a16:creationId xmlns:a16="http://schemas.microsoft.com/office/drawing/2014/main" id="{8DF15606-A553-410E-9B19-FE96CB474157}"/>
              </a:ext>
            </a:extLst>
          </p:cNvPr>
          <p:cNvSpPr txBox="1"/>
          <p:nvPr/>
        </p:nvSpPr>
        <p:spPr>
          <a:xfrm>
            <a:off x="304800" y="5029200"/>
            <a:ext cx="2852956" cy="1369606"/>
          </a:xfrm>
          <a:prstGeom prst="rect">
            <a:avLst/>
          </a:prstGeom>
          <a:noFill/>
        </p:spPr>
        <p:txBody>
          <a:bodyPr wrap="square" rtlCol="0">
            <a:spAutoFit/>
          </a:bodyPr>
          <a:lstStyle/>
          <a:p>
            <a:pPr algn="ctr"/>
            <a:r>
              <a:rPr lang="en-US" sz="1600" b="1" dirty="0">
                <a:ea typeface="ＭＳ Ｐゴシック"/>
              </a:rPr>
              <a:t>Random Forest</a:t>
            </a:r>
          </a:p>
          <a:p>
            <a:pPr marL="171450" indent="-171450">
              <a:buFont typeface="Arial" panose="020B0604020202020204" pitchFamily="34" charset="0"/>
              <a:buChar char="•"/>
            </a:pPr>
            <a:r>
              <a:rPr lang="en-US" sz="1100" dirty="0">
                <a:latin typeface="Tw Cen MT" panose="020B0602020104020603" pitchFamily="34" charset="0"/>
              </a:rPr>
              <a:t>Random Forest is a classifier that contains a number of decision trees on various subsets of the given dataset and takes the average to improve the predictive accuracy of that dataset.</a:t>
            </a:r>
            <a:endParaRPr lang="en-US" sz="1100" dirty="0">
              <a:latin typeface="Tw Cen MT" panose="020B0602020104020603" pitchFamily="34" charset="0"/>
              <a:ea typeface="ＭＳ Ｐゴシック"/>
            </a:endParaRPr>
          </a:p>
          <a:p>
            <a:pPr marL="171450" indent="-171450">
              <a:buFont typeface="Arial" panose="020B0604020202020204" pitchFamily="34" charset="0"/>
              <a:buChar char="•"/>
            </a:pPr>
            <a:endParaRPr lang="en-US" sz="1200" dirty="0">
              <a:ea typeface="ＭＳ Ｐゴシック"/>
            </a:endParaRPr>
          </a:p>
        </p:txBody>
      </p:sp>
      <p:grpSp>
        <p:nvGrpSpPr>
          <p:cNvPr id="27" name="Group 26">
            <a:extLst>
              <a:ext uri="{FF2B5EF4-FFF2-40B4-BE49-F238E27FC236}">
                <a16:creationId xmlns:a16="http://schemas.microsoft.com/office/drawing/2014/main" id="{364EFD5E-38C9-45F3-B561-5A12BF2C6253}"/>
              </a:ext>
            </a:extLst>
          </p:cNvPr>
          <p:cNvGrpSpPr/>
          <p:nvPr/>
        </p:nvGrpSpPr>
        <p:grpSpPr>
          <a:xfrm>
            <a:off x="4572000" y="1706207"/>
            <a:ext cx="1833197" cy="1432979"/>
            <a:chOff x="4582658" y="1729248"/>
            <a:chExt cx="1833197" cy="1432979"/>
          </a:xfrm>
        </p:grpSpPr>
        <p:sp>
          <p:nvSpPr>
            <p:cNvPr id="28" name="Freeform 94">
              <a:extLst>
                <a:ext uri="{FF2B5EF4-FFF2-40B4-BE49-F238E27FC236}">
                  <a16:creationId xmlns:a16="http://schemas.microsoft.com/office/drawing/2014/main" id="{70307850-58B2-408B-BA7C-46D9CC7E4C3C}"/>
                </a:ext>
              </a:extLst>
            </p:cNvPr>
            <p:cNvSpPr>
              <a:spLocks/>
            </p:cNvSpPr>
            <p:nvPr/>
          </p:nvSpPr>
          <p:spPr bwMode="auto">
            <a:xfrm>
              <a:off x="4582658" y="1729248"/>
              <a:ext cx="1833197" cy="1432979"/>
            </a:xfrm>
            <a:custGeom>
              <a:avLst/>
              <a:gdLst>
                <a:gd name="T0" fmla="*/ 3 w 742"/>
                <a:gd name="T1" fmla="*/ 0 h 657"/>
                <a:gd name="T2" fmla="*/ 129 w 742"/>
                <a:gd name="T3" fmla="*/ 215 h 657"/>
                <a:gd name="T4" fmla="*/ 0 w 742"/>
                <a:gd name="T5" fmla="*/ 434 h 657"/>
                <a:gd name="T6" fmla="*/ 365 w 742"/>
                <a:gd name="T7" fmla="*/ 655 h 657"/>
                <a:gd name="T8" fmla="*/ 619 w 742"/>
                <a:gd name="T9" fmla="*/ 657 h 657"/>
                <a:gd name="T10" fmla="*/ 742 w 742"/>
                <a:gd name="T11" fmla="*/ 440 h 657"/>
                <a:gd name="T12" fmla="*/ 3 w 742"/>
                <a:gd name="T13" fmla="*/ 0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3" y="0"/>
                  </a:moveTo>
                  <a:cubicBezTo>
                    <a:pt x="129" y="215"/>
                    <a:pt x="129" y="215"/>
                    <a:pt x="129" y="215"/>
                  </a:cubicBezTo>
                  <a:cubicBezTo>
                    <a:pt x="0" y="434"/>
                    <a:pt x="0" y="434"/>
                    <a:pt x="0" y="434"/>
                  </a:cubicBezTo>
                  <a:cubicBezTo>
                    <a:pt x="150" y="445"/>
                    <a:pt x="286" y="527"/>
                    <a:pt x="365" y="655"/>
                  </a:cubicBezTo>
                  <a:cubicBezTo>
                    <a:pt x="619" y="657"/>
                    <a:pt x="619" y="657"/>
                    <a:pt x="619" y="657"/>
                  </a:cubicBezTo>
                  <a:cubicBezTo>
                    <a:pt x="742" y="440"/>
                    <a:pt x="742" y="440"/>
                    <a:pt x="742" y="440"/>
                  </a:cubicBezTo>
                  <a:cubicBezTo>
                    <a:pt x="586" y="178"/>
                    <a:pt x="306" y="12"/>
                    <a:pt x="3" y="0"/>
                  </a:cubicBezTo>
                  <a:close/>
                </a:path>
              </a:pathLst>
            </a:custGeom>
            <a:solidFill>
              <a:srgbClr val="00539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29" name="Rectangle 28">
              <a:extLst>
                <a:ext uri="{FF2B5EF4-FFF2-40B4-BE49-F238E27FC236}">
                  <a16:creationId xmlns:a16="http://schemas.microsoft.com/office/drawing/2014/main" id="{EE3BBF1A-1B05-4F74-9D8A-93C234AAF197}"/>
                </a:ext>
              </a:extLst>
            </p:cNvPr>
            <p:cNvSpPr/>
            <p:nvPr/>
          </p:nvSpPr>
          <p:spPr>
            <a:xfrm>
              <a:off x="4724400" y="2057400"/>
              <a:ext cx="1617570"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r>
                <a:rPr kumimoji="0" lang="en-US" sz="2800" b="1" i="0" u="none" strike="noStrike" kern="1200" cap="none" spc="0" normalizeH="0" baseline="0" noProof="0" dirty="0">
                  <a:ln>
                    <a:noFill/>
                  </a:ln>
                  <a:effectLst/>
                  <a:uLnTx/>
                  <a:uFillTx/>
                  <a:latin typeface="Tw Cen MT" panose="020B0602020104020603" pitchFamily="34" charset="0"/>
                  <a:ea typeface="Roboto Condensed" pitchFamily="2" charset="0"/>
                </a:rPr>
                <a:t>1.</a:t>
              </a:r>
              <a: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t> </a:t>
              </a:r>
              <a:b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br>
              <a:r>
                <a:rPr kumimoji="0" lang="en-US" sz="1600" b="1" i="0" u="none" strike="noStrike" kern="1200" cap="none" spc="0" normalizeH="0" baseline="0" noProof="0" dirty="0">
                  <a:ln>
                    <a:noFill/>
                  </a:ln>
                  <a:effectLst/>
                  <a:uLnTx/>
                  <a:uFillTx/>
                  <a:latin typeface="Tw Cen MT" panose="020B0602020104020603" pitchFamily="34" charset="0"/>
                  <a:ea typeface="Roboto Condensed Light" pitchFamily="2" charset="0"/>
                </a:rPr>
                <a:t>Linear Regression</a:t>
              </a:r>
              <a:endParaRPr lang="en-US" b="1" dirty="0">
                <a:latin typeface="Tw Cen MT" panose="020B0602020104020603" pitchFamily="34" charset="0"/>
              </a:endParaRPr>
            </a:p>
            <a:p>
              <a:pPr marL="0" marR="0" lvl="0" indent="0" algn="ctr" defTabSz="444500" eaLnBrk="1" fontAlgn="auto" latinLnBrk="0" hangingPunct="1">
                <a:lnSpc>
                  <a:spcPct val="90000"/>
                </a:lnSpc>
                <a:spcBef>
                  <a:spcPct val="0"/>
                </a:spcBef>
                <a:spcAft>
                  <a:spcPct val="35000"/>
                </a:spcAft>
                <a:buClrTx/>
                <a:buSzTx/>
                <a:buFontTx/>
                <a:buNone/>
                <a:tabLst/>
                <a:defRPr/>
              </a:pPr>
              <a:endPar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endParaRPr>
            </a:p>
          </p:txBody>
        </p:sp>
      </p:grpSp>
      <p:grpSp>
        <p:nvGrpSpPr>
          <p:cNvPr id="30" name="Group 29">
            <a:extLst>
              <a:ext uri="{FF2B5EF4-FFF2-40B4-BE49-F238E27FC236}">
                <a16:creationId xmlns:a16="http://schemas.microsoft.com/office/drawing/2014/main" id="{8D85D1CF-542F-481A-A489-209993235D61}"/>
              </a:ext>
            </a:extLst>
          </p:cNvPr>
          <p:cNvGrpSpPr/>
          <p:nvPr/>
        </p:nvGrpSpPr>
        <p:grpSpPr>
          <a:xfrm>
            <a:off x="2609278" y="1577159"/>
            <a:ext cx="2256864" cy="1522400"/>
            <a:chOff x="2619936" y="1600200"/>
            <a:chExt cx="2256864" cy="1522400"/>
          </a:xfrm>
        </p:grpSpPr>
        <p:sp>
          <p:nvSpPr>
            <p:cNvPr id="31" name="Freeform 93">
              <a:extLst>
                <a:ext uri="{FF2B5EF4-FFF2-40B4-BE49-F238E27FC236}">
                  <a16:creationId xmlns:a16="http://schemas.microsoft.com/office/drawing/2014/main" id="{E3ED863F-9EAD-4689-A104-2C48BF7AB25F}"/>
                </a:ext>
              </a:extLst>
            </p:cNvPr>
            <p:cNvSpPr>
              <a:spLocks/>
            </p:cNvSpPr>
            <p:nvPr/>
          </p:nvSpPr>
          <p:spPr bwMode="auto">
            <a:xfrm>
              <a:off x="2619936" y="1727404"/>
              <a:ext cx="2167455" cy="1395196"/>
            </a:xfrm>
            <a:custGeom>
              <a:avLst/>
              <a:gdLst>
                <a:gd name="T0" fmla="*/ 0 w 877"/>
                <a:gd name="T1" fmla="*/ 420 h 640"/>
                <a:gd name="T2" fmla="*/ 249 w 877"/>
                <a:gd name="T3" fmla="*/ 418 h 640"/>
                <a:gd name="T4" fmla="*/ 375 w 877"/>
                <a:gd name="T5" fmla="*/ 640 h 640"/>
                <a:gd name="T6" fmla="*/ 749 w 877"/>
                <a:gd name="T7" fmla="*/ 434 h 640"/>
                <a:gd name="T8" fmla="*/ 877 w 877"/>
                <a:gd name="T9" fmla="*/ 216 h 640"/>
                <a:gd name="T10" fmla="*/ 750 w 877"/>
                <a:gd name="T11" fmla="*/ 0 h 640"/>
                <a:gd name="T12" fmla="*/ 0 w 877"/>
                <a:gd name="T13" fmla="*/ 42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0" y="420"/>
                  </a:moveTo>
                  <a:cubicBezTo>
                    <a:pt x="249" y="418"/>
                    <a:pt x="249" y="418"/>
                    <a:pt x="249" y="418"/>
                  </a:cubicBezTo>
                  <a:cubicBezTo>
                    <a:pt x="375" y="640"/>
                    <a:pt x="375" y="640"/>
                    <a:pt x="375" y="640"/>
                  </a:cubicBezTo>
                  <a:cubicBezTo>
                    <a:pt x="459" y="516"/>
                    <a:pt x="598" y="438"/>
                    <a:pt x="749" y="434"/>
                  </a:cubicBezTo>
                  <a:cubicBezTo>
                    <a:pt x="877" y="216"/>
                    <a:pt x="877" y="216"/>
                    <a:pt x="877" y="216"/>
                  </a:cubicBezTo>
                  <a:cubicBezTo>
                    <a:pt x="750" y="0"/>
                    <a:pt x="750" y="0"/>
                    <a:pt x="750" y="0"/>
                  </a:cubicBezTo>
                  <a:cubicBezTo>
                    <a:pt x="446" y="4"/>
                    <a:pt x="162" y="164"/>
                    <a:pt x="0" y="42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32" name="Rectangle 31">
              <a:extLst>
                <a:ext uri="{FF2B5EF4-FFF2-40B4-BE49-F238E27FC236}">
                  <a16:creationId xmlns:a16="http://schemas.microsoft.com/office/drawing/2014/main" id="{4A956677-A71D-40A7-9076-BE9535F5FFF2}"/>
                </a:ext>
              </a:extLst>
            </p:cNvPr>
            <p:cNvSpPr/>
            <p:nvPr/>
          </p:nvSpPr>
          <p:spPr>
            <a:xfrm>
              <a:off x="2819400" y="1600200"/>
              <a:ext cx="2057400" cy="1177945"/>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endParaRPr lang="en-US" sz="11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sz="2400" b="1" kern="1200" dirty="0">
                  <a:latin typeface="Tw Cen MT" panose="020B0602020104020603" pitchFamily="34" charset="0"/>
                  <a:ea typeface="Roboto Condensed" pitchFamily="2" charset="0"/>
                </a:rPr>
                <a:t>      </a:t>
              </a:r>
            </a:p>
            <a:p>
              <a:pPr algn="ctr" defTabSz="444500">
                <a:lnSpc>
                  <a:spcPct val="90000"/>
                </a:lnSpc>
                <a:spcBef>
                  <a:spcPct val="0"/>
                </a:spcBef>
                <a:spcAft>
                  <a:spcPct val="35000"/>
                </a:spcAft>
                <a:defRPr/>
              </a:pPr>
              <a:endParaRPr lang="en-US" sz="24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b="1" kern="1200" dirty="0">
                  <a:latin typeface="Tw Cen MT" panose="020B0602020104020603" pitchFamily="34" charset="0"/>
                  <a:ea typeface="Roboto Condensed" pitchFamily="2" charset="0"/>
                </a:rPr>
                <a:t>6.</a:t>
              </a:r>
              <a:endParaRPr lang="en-US" sz="1200" b="1" dirty="0">
                <a:latin typeface="Tw Cen MT" panose="020B0602020104020603" pitchFamily="34" charset="0"/>
              </a:endParaRPr>
            </a:p>
            <a:p>
              <a:pPr algn="ctr" defTabSz="444500">
                <a:lnSpc>
                  <a:spcPct val="90000"/>
                </a:lnSpc>
                <a:spcBef>
                  <a:spcPct val="0"/>
                </a:spcBef>
                <a:spcAft>
                  <a:spcPct val="35000"/>
                </a:spcAft>
                <a:defRPr/>
              </a:pPr>
              <a:r>
                <a:rPr lang="en-US" sz="1600" b="1" dirty="0">
                  <a:latin typeface="Tw Cen MT" panose="020B0602020104020603" pitchFamily="34" charset="0"/>
                </a:rPr>
                <a:t>XGB</a:t>
              </a:r>
            </a:p>
            <a:p>
              <a:pPr lvl="0" algn="ctr" defTabSz="444500">
                <a:lnSpc>
                  <a:spcPct val="90000"/>
                </a:lnSpc>
                <a:spcBef>
                  <a:spcPct val="0"/>
                </a:spcBef>
                <a:spcAft>
                  <a:spcPct val="35000"/>
                </a:spcAft>
                <a:defRPr/>
              </a:pPr>
              <a:endParaRPr lang="en-US" sz="2400" b="1" dirty="0">
                <a:latin typeface="Tw Cen MT" panose="020B0602020104020603" pitchFamily="34" charset="0"/>
              </a:endParaRPr>
            </a:p>
            <a:p>
              <a:pPr algn="ctr" defTabSz="444500">
                <a:lnSpc>
                  <a:spcPct val="90000"/>
                </a:lnSpc>
                <a:spcBef>
                  <a:spcPct val="0"/>
                </a:spcBef>
                <a:spcAft>
                  <a:spcPct val="35000"/>
                </a:spcAft>
                <a:defRPr/>
              </a:pPr>
              <a:r>
                <a:rPr lang="en-US" sz="1100" b="1" kern="1200" dirty="0">
                  <a:latin typeface="Tw Cen MT" panose="020B0602020104020603" pitchFamily="34" charset="0"/>
                  <a:ea typeface="Roboto Condensed" pitchFamily="2" charset="0"/>
                </a:rPr>
                <a:t> </a:t>
              </a:r>
              <a:br>
                <a:rPr lang="en-US" sz="1000" b="1" kern="1200" dirty="0">
                  <a:latin typeface="Roboto Condensed" pitchFamily="2" charset="0"/>
                  <a:ea typeface="Roboto Condensed" pitchFamily="2" charset="0"/>
                </a:rPr>
              </a:br>
              <a:endParaRPr lang="en-US" sz="800" b="1" dirty="0">
                <a:latin typeface="Tw Cen MT" panose="020B0602020104020603" pitchFamily="34" charset="0"/>
              </a:endParaRPr>
            </a:p>
            <a:p>
              <a:pPr lvl="0" algn="ctr" defTabSz="444500">
                <a:lnSpc>
                  <a:spcPct val="90000"/>
                </a:lnSpc>
                <a:spcBef>
                  <a:spcPct val="0"/>
                </a:spcBef>
                <a:spcAft>
                  <a:spcPct val="35000"/>
                </a:spcAft>
                <a:defRPr/>
              </a:pPr>
              <a:endParaRPr kumimoji="0" lang="en-US" sz="800" b="1" i="0" u="none" strike="noStrike" kern="1200" cap="none" spc="0" normalizeH="0" baseline="0" noProof="0" dirty="0">
                <a:ln>
                  <a:noFill/>
                </a:ln>
                <a:effectLst/>
                <a:uLnTx/>
                <a:uFillTx/>
                <a:latin typeface="Roboto Condensed Light" pitchFamily="2" charset="0"/>
                <a:ea typeface="Roboto Condensed Light" pitchFamily="2" charset="0"/>
              </a:endParaRPr>
            </a:p>
          </p:txBody>
        </p:sp>
      </p:grpSp>
    </p:spTree>
    <p:extLst>
      <p:ext uri="{BB962C8B-B14F-4D97-AF65-F5344CB8AC3E}">
        <p14:creationId xmlns:p14="http://schemas.microsoft.com/office/powerpoint/2010/main" val="2724488262"/>
      </p:ext>
    </p:extLst>
  </p:cSld>
  <p:clrMapOvr>
    <a:masterClrMapping/>
  </p:clrMapOvr>
  <mc:AlternateContent xmlns:mc="http://schemas.openxmlformats.org/markup-compatibility/2006" xmlns:p14="http://schemas.microsoft.com/office/powerpoint/2010/main">
    <mc:Choice Requires="p14">
      <p:transition spd="slow" p14:dur="2000" advTm="687653"/>
    </mc:Choice>
    <mc:Fallback xmlns="">
      <p:transition spd="slow" advTm="68765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BD0BA9E-FE72-4346-8ACC-D311B86D6744}"/>
              </a:ext>
            </a:extLst>
          </p:cNvPr>
          <p:cNvSpPr txBox="1"/>
          <p:nvPr/>
        </p:nvSpPr>
        <p:spPr>
          <a:xfrm>
            <a:off x="152400" y="653312"/>
            <a:ext cx="2133600" cy="338554"/>
          </a:xfrm>
          <a:prstGeom prst="rect">
            <a:avLst/>
          </a:prstGeom>
          <a:noFill/>
        </p:spPr>
        <p:txBody>
          <a:bodyPr wrap="square" rtlCol="0">
            <a:spAutoFit/>
          </a:bodyPr>
          <a:lstStyle/>
          <a:p>
            <a:r>
              <a:rPr lang="en-IN" sz="1600" b="1" dirty="0" err="1">
                <a:solidFill>
                  <a:schemeClr val="bg1"/>
                </a:solidFill>
              </a:rPr>
              <a:t>AdaBoostRegressor</a:t>
            </a:r>
            <a:endParaRPr lang="en-IN" sz="1600" dirty="0">
              <a:solidFill>
                <a:schemeClr val="bg1"/>
              </a:solidFill>
            </a:endParaRPr>
          </a:p>
        </p:txBody>
      </p:sp>
      <p:sp>
        <p:nvSpPr>
          <p:cNvPr id="28" name="Rectangle: Top Corners Rounded 27">
            <a:extLst>
              <a:ext uri="{FF2B5EF4-FFF2-40B4-BE49-F238E27FC236}">
                <a16:creationId xmlns:a16="http://schemas.microsoft.com/office/drawing/2014/main" id="{7EB296FC-C20F-4A0E-8921-E2E909C0D922}"/>
              </a:ext>
            </a:extLst>
          </p:cNvPr>
          <p:cNvSpPr/>
          <p:nvPr/>
        </p:nvSpPr>
        <p:spPr>
          <a:xfrm>
            <a:off x="304800" y="1076428"/>
            <a:ext cx="6400800" cy="804447"/>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9" name="Rectangle: Top Corners Rounded 28">
            <a:extLst>
              <a:ext uri="{FF2B5EF4-FFF2-40B4-BE49-F238E27FC236}">
                <a16:creationId xmlns:a16="http://schemas.microsoft.com/office/drawing/2014/main" id="{1A3CC2C9-C111-4635-B4D2-E4D3B443A14F}"/>
              </a:ext>
            </a:extLst>
          </p:cNvPr>
          <p:cNvSpPr/>
          <p:nvPr/>
        </p:nvSpPr>
        <p:spPr>
          <a:xfrm>
            <a:off x="304800" y="2624553"/>
            <a:ext cx="6400800" cy="804447"/>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0" name="Rectangle: Top Corners Rounded 29">
            <a:extLst>
              <a:ext uri="{FF2B5EF4-FFF2-40B4-BE49-F238E27FC236}">
                <a16:creationId xmlns:a16="http://schemas.microsoft.com/office/drawing/2014/main" id="{C62DB28C-8CBD-47BA-A7C8-A18756A4579D}"/>
              </a:ext>
            </a:extLst>
          </p:cNvPr>
          <p:cNvSpPr/>
          <p:nvPr/>
        </p:nvSpPr>
        <p:spPr>
          <a:xfrm>
            <a:off x="304800" y="4147165"/>
            <a:ext cx="6553200" cy="804447"/>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1" name="Rectangle: Top Corners Rounded 30">
            <a:extLst>
              <a:ext uri="{FF2B5EF4-FFF2-40B4-BE49-F238E27FC236}">
                <a16:creationId xmlns:a16="http://schemas.microsoft.com/office/drawing/2014/main" id="{AB57EE79-E6AB-48DC-9515-F643717D2276}"/>
              </a:ext>
            </a:extLst>
          </p:cNvPr>
          <p:cNvSpPr/>
          <p:nvPr/>
        </p:nvSpPr>
        <p:spPr>
          <a:xfrm>
            <a:off x="304800" y="5607014"/>
            <a:ext cx="6553200" cy="804447"/>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2" name="Speech Bubble: Rectangle with Corners Rounded 31">
            <a:extLst>
              <a:ext uri="{FF2B5EF4-FFF2-40B4-BE49-F238E27FC236}">
                <a16:creationId xmlns:a16="http://schemas.microsoft.com/office/drawing/2014/main" id="{DCE02AC4-CADD-4C0A-BFD8-A3E0859DCEB1}"/>
              </a:ext>
            </a:extLst>
          </p:cNvPr>
          <p:cNvSpPr/>
          <p:nvPr/>
        </p:nvSpPr>
        <p:spPr>
          <a:xfrm>
            <a:off x="271670" y="476979"/>
            <a:ext cx="2133600" cy="47278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42C9B9F6-07BB-437B-A5AA-36343F5D2C28}"/>
              </a:ext>
            </a:extLst>
          </p:cNvPr>
          <p:cNvSpPr txBox="1"/>
          <p:nvPr/>
        </p:nvSpPr>
        <p:spPr>
          <a:xfrm>
            <a:off x="434008" y="554500"/>
            <a:ext cx="1948070" cy="307777"/>
          </a:xfrm>
          <a:prstGeom prst="rect">
            <a:avLst/>
          </a:prstGeom>
          <a:noFill/>
        </p:spPr>
        <p:txBody>
          <a:bodyPr wrap="square" rtlCol="0">
            <a:spAutoFit/>
          </a:bodyPr>
          <a:lstStyle/>
          <a:p>
            <a:r>
              <a:rPr lang="en-IN" sz="1400" b="1" dirty="0"/>
              <a:t>7.AdaBoostRegressor</a:t>
            </a:r>
            <a:endParaRPr lang="en-IN" sz="1400" dirty="0"/>
          </a:p>
        </p:txBody>
      </p:sp>
      <p:sp>
        <p:nvSpPr>
          <p:cNvPr id="38" name="Speech Bubble: Rectangle with Corners Rounded 37">
            <a:extLst>
              <a:ext uri="{FF2B5EF4-FFF2-40B4-BE49-F238E27FC236}">
                <a16:creationId xmlns:a16="http://schemas.microsoft.com/office/drawing/2014/main" id="{AF7413F2-3ED3-41EE-88E4-540B767FFCC3}"/>
              </a:ext>
            </a:extLst>
          </p:cNvPr>
          <p:cNvSpPr/>
          <p:nvPr/>
        </p:nvSpPr>
        <p:spPr>
          <a:xfrm>
            <a:off x="304800" y="2052958"/>
            <a:ext cx="2133600" cy="47278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8.SGD Regressor</a:t>
            </a:r>
          </a:p>
        </p:txBody>
      </p:sp>
      <p:sp>
        <p:nvSpPr>
          <p:cNvPr id="39" name="Speech Bubble: Rectangle with Corners Rounded 38">
            <a:extLst>
              <a:ext uri="{FF2B5EF4-FFF2-40B4-BE49-F238E27FC236}">
                <a16:creationId xmlns:a16="http://schemas.microsoft.com/office/drawing/2014/main" id="{2623D0DA-414C-4D8D-9284-F0D7FF9F26C8}"/>
              </a:ext>
            </a:extLst>
          </p:cNvPr>
          <p:cNvSpPr/>
          <p:nvPr/>
        </p:nvSpPr>
        <p:spPr>
          <a:xfrm>
            <a:off x="304800" y="3583073"/>
            <a:ext cx="2133600" cy="47278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Speech Bubble: Rectangle with Corners Rounded 39">
            <a:extLst>
              <a:ext uri="{FF2B5EF4-FFF2-40B4-BE49-F238E27FC236}">
                <a16:creationId xmlns:a16="http://schemas.microsoft.com/office/drawing/2014/main" id="{ED0668EE-A85B-41E3-8431-C9571E5E9163}"/>
              </a:ext>
            </a:extLst>
          </p:cNvPr>
          <p:cNvSpPr/>
          <p:nvPr/>
        </p:nvSpPr>
        <p:spPr>
          <a:xfrm>
            <a:off x="304800" y="5071647"/>
            <a:ext cx="2362200" cy="45308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TextBox 41">
            <a:extLst>
              <a:ext uri="{FF2B5EF4-FFF2-40B4-BE49-F238E27FC236}">
                <a16:creationId xmlns:a16="http://schemas.microsoft.com/office/drawing/2014/main" id="{8A1156BA-3779-4A11-AC6F-3BFCB0E1657B}"/>
              </a:ext>
            </a:extLst>
          </p:cNvPr>
          <p:cNvSpPr txBox="1"/>
          <p:nvPr/>
        </p:nvSpPr>
        <p:spPr>
          <a:xfrm>
            <a:off x="397565" y="3605613"/>
            <a:ext cx="1948070" cy="307777"/>
          </a:xfrm>
          <a:prstGeom prst="rect">
            <a:avLst/>
          </a:prstGeom>
          <a:noFill/>
        </p:spPr>
        <p:txBody>
          <a:bodyPr wrap="square" rtlCol="0">
            <a:spAutoFit/>
          </a:bodyPr>
          <a:lstStyle/>
          <a:p>
            <a:r>
              <a:rPr lang="en-IN" sz="1400" b="1" dirty="0"/>
              <a:t>9.LGM Regressor</a:t>
            </a:r>
            <a:endParaRPr lang="en-IN" sz="1400" dirty="0"/>
          </a:p>
        </p:txBody>
      </p:sp>
      <p:sp>
        <p:nvSpPr>
          <p:cNvPr id="43" name="TextBox 42">
            <a:extLst>
              <a:ext uri="{FF2B5EF4-FFF2-40B4-BE49-F238E27FC236}">
                <a16:creationId xmlns:a16="http://schemas.microsoft.com/office/drawing/2014/main" id="{707095B9-57A3-4410-81DF-8847EE2EE593}"/>
              </a:ext>
            </a:extLst>
          </p:cNvPr>
          <p:cNvSpPr txBox="1"/>
          <p:nvPr/>
        </p:nvSpPr>
        <p:spPr>
          <a:xfrm>
            <a:off x="397565" y="5132501"/>
            <a:ext cx="2498035" cy="276999"/>
          </a:xfrm>
          <a:prstGeom prst="rect">
            <a:avLst/>
          </a:prstGeom>
          <a:noFill/>
        </p:spPr>
        <p:txBody>
          <a:bodyPr wrap="square" rtlCol="0">
            <a:spAutoFit/>
          </a:bodyPr>
          <a:lstStyle/>
          <a:p>
            <a:r>
              <a:rPr lang="en-IN" sz="1200" b="1" dirty="0"/>
              <a:t>10.GradientBoostingRegresson</a:t>
            </a:r>
            <a:endParaRPr lang="en-IN" sz="1200" dirty="0"/>
          </a:p>
        </p:txBody>
      </p:sp>
      <p:sp>
        <p:nvSpPr>
          <p:cNvPr id="46" name="TextBox 45">
            <a:extLst>
              <a:ext uri="{FF2B5EF4-FFF2-40B4-BE49-F238E27FC236}">
                <a16:creationId xmlns:a16="http://schemas.microsoft.com/office/drawing/2014/main" id="{E7AD1C90-BBBF-42FD-951A-CE1F2D26C819}"/>
              </a:ext>
            </a:extLst>
          </p:cNvPr>
          <p:cNvSpPr txBox="1"/>
          <p:nvPr/>
        </p:nvSpPr>
        <p:spPr>
          <a:xfrm>
            <a:off x="397565" y="4267200"/>
            <a:ext cx="6155635" cy="646331"/>
          </a:xfrm>
          <a:prstGeom prst="rect">
            <a:avLst/>
          </a:prstGeom>
          <a:noFill/>
        </p:spPr>
        <p:txBody>
          <a:bodyPr wrap="square" rtlCol="0">
            <a:spAutoFit/>
          </a:bodyPr>
          <a:lstStyle/>
          <a:p>
            <a:r>
              <a:rPr lang="en-US" sz="1200" dirty="0"/>
              <a:t>Light GBM is a fast, distributed, high-performance gradient boosting framework based on a decision tree algorithm, used for ranking, classification and many other machine learning tasks</a:t>
            </a:r>
            <a:endParaRPr lang="en-IN" sz="1200" dirty="0"/>
          </a:p>
        </p:txBody>
      </p:sp>
      <p:sp>
        <p:nvSpPr>
          <p:cNvPr id="47" name="TextBox 46">
            <a:extLst>
              <a:ext uri="{FF2B5EF4-FFF2-40B4-BE49-F238E27FC236}">
                <a16:creationId xmlns:a16="http://schemas.microsoft.com/office/drawing/2014/main" id="{6085E9B9-FE18-4C76-A550-C1BB788B1E6D}"/>
              </a:ext>
            </a:extLst>
          </p:cNvPr>
          <p:cNvSpPr txBox="1"/>
          <p:nvPr/>
        </p:nvSpPr>
        <p:spPr>
          <a:xfrm>
            <a:off x="434008" y="1168199"/>
            <a:ext cx="5966792" cy="600164"/>
          </a:xfrm>
          <a:prstGeom prst="rect">
            <a:avLst/>
          </a:prstGeom>
          <a:noFill/>
        </p:spPr>
        <p:txBody>
          <a:bodyPr wrap="square" rtlCol="0">
            <a:spAutoFit/>
          </a:bodyPr>
          <a:lstStyle/>
          <a:p>
            <a:r>
              <a:rPr lang="en-US" sz="1100" dirty="0"/>
              <a:t>An 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sz="1100" dirty="0"/>
          </a:p>
        </p:txBody>
      </p:sp>
      <p:sp>
        <p:nvSpPr>
          <p:cNvPr id="48" name="TextBox 47">
            <a:extLst>
              <a:ext uri="{FF2B5EF4-FFF2-40B4-BE49-F238E27FC236}">
                <a16:creationId xmlns:a16="http://schemas.microsoft.com/office/drawing/2014/main" id="{A217C7B9-4A08-49F8-A2E0-3A604D9C8845}"/>
              </a:ext>
            </a:extLst>
          </p:cNvPr>
          <p:cNvSpPr txBox="1"/>
          <p:nvPr/>
        </p:nvSpPr>
        <p:spPr>
          <a:xfrm>
            <a:off x="434008" y="2819400"/>
            <a:ext cx="5966792" cy="600164"/>
          </a:xfrm>
          <a:prstGeom prst="rect">
            <a:avLst/>
          </a:prstGeom>
          <a:noFill/>
        </p:spPr>
        <p:txBody>
          <a:bodyPr wrap="square" rtlCol="0">
            <a:spAutoFit/>
          </a:bodyPr>
          <a:lstStyle/>
          <a:p>
            <a:r>
              <a:rPr lang="en-IN" sz="1100" dirty="0"/>
              <a:t>Stochastic Gradient Descent (SGD) regressor basically </a:t>
            </a:r>
            <a:r>
              <a:rPr lang="en-IN" sz="1100" b="1" dirty="0"/>
              <a:t>implements a plain SGD learning routine supporting various loss functions and penalties to fit linear regression models</a:t>
            </a:r>
            <a:r>
              <a:rPr lang="en-IN" sz="1100" dirty="0"/>
              <a:t>. </a:t>
            </a:r>
            <a:r>
              <a:rPr lang="en-IN" sz="1100" dirty="0" err="1"/>
              <a:t>Scikit</a:t>
            </a:r>
            <a:r>
              <a:rPr lang="en-IN" sz="1100" dirty="0"/>
              <a:t>-learn provides </a:t>
            </a:r>
            <a:r>
              <a:rPr lang="en-IN" sz="1100" dirty="0" err="1"/>
              <a:t>SGDRegressor</a:t>
            </a:r>
            <a:r>
              <a:rPr lang="en-IN" sz="1100" dirty="0"/>
              <a:t> module to implement SGD regression</a:t>
            </a:r>
          </a:p>
        </p:txBody>
      </p:sp>
      <p:sp>
        <p:nvSpPr>
          <p:cNvPr id="49" name="TextBox 48">
            <a:extLst>
              <a:ext uri="{FF2B5EF4-FFF2-40B4-BE49-F238E27FC236}">
                <a16:creationId xmlns:a16="http://schemas.microsoft.com/office/drawing/2014/main" id="{A911B878-5CCE-4780-B1F6-CDB7B5EBAEF0}"/>
              </a:ext>
            </a:extLst>
          </p:cNvPr>
          <p:cNvSpPr txBox="1"/>
          <p:nvPr/>
        </p:nvSpPr>
        <p:spPr>
          <a:xfrm>
            <a:off x="434008" y="5695290"/>
            <a:ext cx="6019800" cy="600164"/>
          </a:xfrm>
          <a:prstGeom prst="rect">
            <a:avLst/>
          </a:prstGeom>
          <a:noFill/>
        </p:spPr>
        <p:txBody>
          <a:bodyPr wrap="square" rtlCol="0">
            <a:spAutoFit/>
          </a:bodyPr>
          <a:lstStyle/>
          <a:p>
            <a:r>
              <a:rPr lang="en-US" sz="1100" b="1" dirty="0"/>
              <a:t>This estimator builds an additive model in a forward stage-wise fashion; it allows for the optimization of arbitrary differentiable loss functions</a:t>
            </a:r>
            <a:r>
              <a:rPr lang="en-US" sz="1100" dirty="0"/>
              <a:t>. In each stage a regression tree is fit on the negative gradient of the given loss function.</a:t>
            </a:r>
            <a:endParaRPr lang="en-IN" sz="1100" dirty="0"/>
          </a:p>
        </p:txBody>
      </p:sp>
    </p:spTree>
    <p:extLst>
      <p:ext uri="{BB962C8B-B14F-4D97-AF65-F5344CB8AC3E}">
        <p14:creationId xmlns:p14="http://schemas.microsoft.com/office/powerpoint/2010/main" val="139724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6200" y="990600"/>
            <a:ext cx="4267200" cy="769441"/>
          </a:xfrm>
          <a:prstGeom prst="rect">
            <a:avLst/>
          </a:prstGeom>
          <a:noFill/>
        </p:spPr>
        <p:txBody>
          <a:bodyPr wrap="square" rtlCol="0">
            <a:spAutoFit/>
          </a:bodyPr>
          <a:lstStyle/>
          <a:p>
            <a:pPr algn="ctr"/>
            <a:r>
              <a:rPr lang="en-US" sz="4400" dirty="0">
                <a:latin typeface="Tw Cen MT" panose="020B0602020104020603" pitchFamily="34" charset="0"/>
              </a:rPr>
              <a:t>INTRODUCTION </a:t>
            </a:r>
          </a:p>
        </p:txBody>
      </p:sp>
      <p:sp>
        <p:nvSpPr>
          <p:cNvPr id="3" name="TextBox 2"/>
          <p:cNvSpPr txBox="1"/>
          <p:nvPr/>
        </p:nvSpPr>
        <p:spPr>
          <a:xfrm>
            <a:off x="228600" y="2743200"/>
            <a:ext cx="5638800" cy="40626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environmental friendly electric vehicles market is advancing in India. New car companies are transforming the car industry, creating innovative new models. </a:t>
            </a:r>
            <a:r>
              <a:rPr lang="en-US" sz="1400" b="1" dirty="0">
                <a:latin typeface="Arial" panose="020B0604020202020204" pitchFamily="34" charset="0"/>
                <a:cs typeface="Arial" panose="020B0604020202020204" pitchFamily="34" charset="0"/>
              </a:rPr>
              <a:t>Interest in the electric vehicles </a:t>
            </a:r>
            <a:r>
              <a:rPr lang="en-US" sz="1400" dirty="0">
                <a:latin typeface="Arial" panose="020B0604020202020204" pitchFamily="34" charset="0"/>
                <a:cs typeface="Arial" panose="020B0604020202020204" pitchFamily="34" charset="0"/>
              </a:rPr>
              <a:t>market is </a:t>
            </a:r>
            <a:r>
              <a:rPr lang="en-US" sz="1400" b="1" dirty="0">
                <a:latin typeface="Arial" panose="020B0604020202020204" pitchFamily="34" charset="0"/>
                <a:cs typeface="Arial" panose="020B0604020202020204" pitchFamily="34" charset="0"/>
              </a:rPr>
              <a:t>growing rapidly </a:t>
            </a:r>
            <a:r>
              <a:rPr lang="en-US" sz="1400" dirty="0">
                <a:latin typeface="Arial" panose="020B0604020202020204" pitchFamily="34" charset="0"/>
                <a:cs typeface="Arial" panose="020B0604020202020204" pitchFamily="34" charset="0"/>
              </a:rPr>
              <a:t>and with new pricing models the growth is predicted to get bigger.</a:t>
            </a:r>
          </a:p>
          <a:p>
            <a:r>
              <a:rPr lang="en-US" sz="1400" dirty="0">
                <a:latin typeface="Arial" panose="020B0604020202020204" pitchFamily="34" charset="0"/>
                <a:cs typeface="Arial" panose="020B0604020202020204" pitchFamily="34" charset="0"/>
              </a:rPr>
              <a:t>India broke into the top three largest car markets in the world in 2022 and continues to grow. With over 40 crores (400 million) people in need of transport solutions, the Government of India is pushing for the adoption of electric vehicles (EVs) </a:t>
            </a:r>
            <a:r>
              <a:rPr lang="en-US" sz="1400" b="1" dirty="0">
                <a:latin typeface="Arial" panose="020B0604020202020204" pitchFamily="34" charset="0"/>
                <a:cs typeface="Arial" panose="020B0604020202020204" pitchFamily="34" charset="0"/>
              </a:rPr>
              <a:t>to reduce fuel consumption and improve the environment.</a:t>
            </a:r>
          </a:p>
          <a:p>
            <a:r>
              <a:rPr lang="en-US" sz="1400" dirty="0">
                <a:latin typeface="Arial" panose="020B0604020202020204" pitchFamily="34" charset="0"/>
                <a:cs typeface="Arial" panose="020B0604020202020204" pitchFamily="34" charset="0"/>
              </a:rPr>
              <a:t>Electric vehicles produce less life cycle emissions than traditional cars. Electricity emissions are lower because creating electricity requires burning less gasoline or diesel. Another reason that electric vehicles are our future is because </a:t>
            </a:r>
            <a:r>
              <a:rPr lang="en-US" sz="1400" b="1" dirty="0">
                <a:latin typeface="Arial" panose="020B0604020202020204" pitchFamily="34" charset="0"/>
                <a:cs typeface="Arial" panose="020B0604020202020204" pitchFamily="34" charset="0"/>
              </a:rPr>
              <a:t>they are more energy efficient than internal combustion engine cars.</a:t>
            </a:r>
            <a:endParaRPr lang="en-US" sz="1400" dirty="0">
              <a:latin typeface="Arial" panose="020B0604020202020204" pitchFamily="34" charset="0"/>
              <a:cs typeface="Arial" panose="020B0604020202020204" pitchFamily="34" charset="0"/>
            </a:endParaRPr>
          </a:p>
          <a:p>
            <a:endParaRPr lang="en-US" sz="1400" dirty="0"/>
          </a:p>
          <a:p>
            <a:endParaRPr lang="en-US" sz="1400" dirty="0"/>
          </a:p>
          <a:p>
            <a:pPr marL="285750" indent="-285750">
              <a:buFont typeface="Arial" panose="020B0604020202020204" pitchFamily="34" charset="0"/>
              <a:buChar char="•"/>
            </a:pPr>
            <a:endParaRPr lang="en-US" sz="2000" dirty="0">
              <a:latin typeface="Tw Cen MT" panose="020B0602020104020603" pitchFamily="34" charset="0"/>
            </a:endParaRPr>
          </a:p>
        </p:txBody>
      </p:sp>
    </p:spTree>
    <p:extLst>
      <p:ext uri="{BB962C8B-B14F-4D97-AF65-F5344CB8AC3E}">
        <p14:creationId xmlns:p14="http://schemas.microsoft.com/office/powerpoint/2010/main" val="318458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15D2D1-340D-4206-96F2-1EBE1EDE1F05}"/>
              </a:ext>
            </a:extLst>
          </p:cNvPr>
          <p:cNvSpPr/>
          <p:nvPr/>
        </p:nvSpPr>
        <p:spPr>
          <a:xfrm rot="10800000">
            <a:off x="3798685" y="4379567"/>
            <a:ext cx="848763" cy="1102851"/>
          </a:xfrm>
          <a:custGeom>
            <a:avLst/>
            <a:gdLst>
              <a:gd name="connsiteX0" fmla="*/ 754456 w 1230099"/>
              <a:gd name="connsiteY0" fmla="*/ 1470468 h 1470468"/>
              <a:gd name="connsiteX1" fmla="*/ 0 w 1230099"/>
              <a:gd name="connsiteY1" fmla="*/ 1470468 h 1470468"/>
              <a:gd name="connsiteX2" fmla="*/ 98415 w 1230099"/>
              <a:gd name="connsiteY2" fmla="*/ 1300786 h 1470468"/>
              <a:gd name="connsiteX3" fmla="*/ 475643 w 1230099"/>
              <a:gd name="connsiteY3" fmla="*/ 650393 h 1470468"/>
              <a:gd name="connsiteX4" fmla="*/ 852871 w 1230099"/>
              <a:gd name="connsiteY4" fmla="*/ 0 h 1470468"/>
              <a:gd name="connsiteX5" fmla="*/ 1230099 w 1230099"/>
              <a:gd name="connsiteY5" fmla="*/ 650393 h 1470468"/>
              <a:gd name="connsiteX0" fmla="*/ 656041 w 1131684"/>
              <a:gd name="connsiteY0" fmla="*/ 1470468 h 1470468"/>
              <a:gd name="connsiteX1" fmla="*/ 0 w 1131684"/>
              <a:gd name="connsiteY1" fmla="*/ 1300786 h 1470468"/>
              <a:gd name="connsiteX2" fmla="*/ 377228 w 1131684"/>
              <a:gd name="connsiteY2" fmla="*/ 650393 h 1470468"/>
              <a:gd name="connsiteX3" fmla="*/ 754456 w 1131684"/>
              <a:gd name="connsiteY3" fmla="*/ 0 h 1470468"/>
              <a:gd name="connsiteX4" fmla="*/ 1131684 w 1131684"/>
              <a:gd name="connsiteY4" fmla="*/ 650393 h 1470468"/>
              <a:gd name="connsiteX5" fmla="*/ 656041 w 1131684"/>
              <a:gd name="connsiteY5" fmla="*/ 1470468 h 147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684" h="1470468">
                <a:moveTo>
                  <a:pt x="656041" y="1470468"/>
                </a:moveTo>
                <a:lnTo>
                  <a:pt x="0" y="1300786"/>
                </a:lnTo>
                <a:lnTo>
                  <a:pt x="377228" y="650393"/>
                </a:lnTo>
                <a:lnTo>
                  <a:pt x="754456" y="0"/>
                </a:lnTo>
                <a:lnTo>
                  <a:pt x="1131684" y="650393"/>
                </a:lnTo>
                <a:lnTo>
                  <a:pt x="656041" y="147046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 name="Freeform: Shape 2">
            <a:extLst>
              <a:ext uri="{FF2B5EF4-FFF2-40B4-BE49-F238E27FC236}">
                <a16:creationId xmlns:a16="http://schemas.microsoft.com/office/drawing/2014/main" id="{D37C8BE2-075A-4B5E-B2F5-F6203AE8B70B}"/>
              </a:ext>
            </a:extLst>
          </p:cNvPr>
          <p:cNvSpPr/>
          <p:nvPr/>
        </p:nvSpPr>
        <p:spPr>
          <a:xfrm rot="10800000">
            <a:off x="3233287" y="3133288"/>
            <a:ext cx="1980002" cy="1246280"/>
          </a:xfrm>
          <a:custGeom>
            <a:avLst/>
            <a:gdLst>
              <a:gd name="connsiteX0" fmla="*/ 585608 w 2640003"/>
              <a:gd name="connsiteY0" fmla="*/ 1661706 h 1661706"/>
              <a:gd name="connsiteX1" fmla="*/ 0 w 2640003"/>
              <a:gd name="connsiteY1" fmla="*/ 1131103 h 1661706"/>
              <a:gd name="connsiteX2" fmla="*/ 1967607 w 2640003"/>
              <a:gd name="connsiteY2" fmla="*/ 0 h 1661706"/>
              <a:gd name="connsiteX3" fmla="*/ 2559340 w 2640003"/>
              <a:gd name="connsiteY3" fmla="*/ 341637 h 1661706"/>
              <a:gd name="connsiteX4" fmla="*/ 2640003 w 2640003"/>
              <a:gd name="connsiteY4" fmla="*/ 480711 h 1661706"/>
              <a:gd name="connsiteX0" fmla="*/ 585608 w 2640003"/>
              <a:gd name="connsiteY0" fmla="*/ 1661706 h 1661706"/>
              <a:gd name="connsiteX1" fmla="*/ 0 w 2640003"/>
              <a:gd name="connsiteY1" fmla="*/ 1131103 h 1661706"/>
              <a:gd name="connsiteX2" fmla="*/ 1967607 w 2640003"/>
              <a:gd name="connsiteY2" fmla="*/ 0 h 1661706"/>
              <a:gd name="connsiteX3" fmla="*/ 2640003 w 2640003"/>
              <a:gd name="connsiteY3" fmla="*/ 480711 h 1661706"/>
              <a:gd name="connsiteX4" fmla="*/ 585608 w 2640003"/>
              <a:gd name="connsiteY4" fmla="*/ 1661706 h 1661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003" h="1661706">
                <a:moveTo>
                  <a:pt x="585608" y="1661706"/>
                </a:moveTo>
                <a:lnTo>
                  <a:pt x="0" y="1131103"/>
                </a:lnTo>
                <a:lnTo>
                  <a:pt x="1967607" y="0"/>
                </a:lnTo>
                <a:lnTo>
                  <a:pt x="2640003" y="480711"/>
                </a:lnTo>
                <a:lnTo>
                  <a:pt x="585608" y="16617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Freeform: Shape 3">
            <a:extLst>
              <a:ext uri="{FF2B5EF4-FFF2-40B4-BE49-F238E27FC236}">
                <a16:creationId xmlns:a16="http://schemas.microsoft.com/office/drawing/2014/main" id="{E6A0D69C-81BB-4380-8C48-0B831AEBADD5}"/>
              </a:ext>
            </a:extLst>
          </p:cNvPr>
          <p:cNvSpPr/>
          <p:nvPr/>
        </p:nvSpPr>
        <p:spPr>
          <a:xfrm rot="10800000">
            <a:off x="2667000" y="2133600"/>
            <a:ext cx="3112132" cy="1301780"/>
          </a:xfrm>
          <a:custGeom>
            <a:avLst/>
            <a:gdLst>
              <a:gd name="connsiteX0" fmla="*/ 631437 w 4149509"/>
              <a:gd name="connsiteY0" fmla="*/ 1735707 h 1735707"/>
              <a:gd name="connsiteX1" fmla="*/ 0 w 4149509"/>
              <a:gd name="connsiteY1" fmla="*/ 1172972 h 1735707"/>
              <a:gd name="connsiteX2" fmla="*/ 3401617 w 4149509"/>
              <a:gd name="connsiteY2" fmla="*/ 0 h 1735707"/>
              <a:gd name="connsiteX3" fmla="*/ 4070347 w 4149509"/>
              <a:gd name="connsiteY3" fmla="*/ 386092 h 1735707"/>
              <a:gd name="connsiteX4" fmla="*/ 4149509 w 4149509"/>
              <a:gd name="connsiteY4" fmla="*/ 522578 h 1735707"/>
              <a:gd name="connsiteX0" fmla="*/ 631437 w 4149509"/>
              <a:gd name="connsiteY0" fmla="*/ 1735707 h 1735707"/>
              <a:gd name="connsiteX1" fmla="*/ 0 w 4149509"/>
              <a:gd name="connsiteY1" fmla="*/ 1172972 h 1735707"/>
              <a:gd name="connsiteX2" fmla="*/ 3401617 w 4149509"/>
              <a:gd name="connsiteY2" fmla="*/ 0 h 1735707"/>
              <a:gd name="connsiteX3" fmla="*/ 4149509 w 4149509"/>
              <a:gd name="connsiteY3" fmla="*/ 522578 h 1735707"/>
              <a:gd name="connsiteX4" fmla="*/ 631437 w 4149509"/>
              <a:gd name="connsiteY4" fmla="*/ 1735707 h 173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509" h="1735707">
                <a:moveTo>
                  <a:pt x="631437" y="1735707"/>
                </a:moveTo>
                <a:lnTo>
                  <a:pt x="0" y="1172972"/>
                </a:lnTo>
                <a:lnTo>
                  <a:pt x="3401617" y="0"/>
                </a:lnTo>
                <a:lnTo>
                  <a:pt x="4149509" y="522578"/>
                </a:lnTo>
                <a:lnTo>
                  <a:pt x="631437" y="173570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 name="TextBox 4">
            <a:extLst>
              <a:ext uri="{FF2B5EF4-FFF2-40B4-BE49-F238E27FC236}">
                <a16:creationId xmlns:a16="http://schemas.microsoft.com/office/drawing/2014/main" id="{54B775B2-603D-4F96-A2FD-650E707245FE}"/>
              </a:ext>
            </a:extLst>
          </p:cNvPr>
          <p:cNvSpPr txBox="1"/>
          <p:nvPr/>
        </p:nvSpPr>
        <p:spPr>
          <a:xfrm>
            <a:off x="220255" y="3059338"/>
            <a:ext cx="2389333" cy="369332"/>
          </a:xfrm>
          <a:prstGeom prst="rect">
            <a:avLst/>
          </a:prstGeom>
          <a:noFill/>
        </p:spPr>
        <p:txBody>
          <a:bodyPr wrap="square" lIns="0" rIns="0" rtlCol="0" anchor="ctr">
            <a:spAutoFit/>
          </a:bodyPr>
          <a:lstStyle/>
          <a:p>
            <a:pPr algn="r"/>
            <a:r>
              <a:rPr lang="en-US" b="1" noProof="1"/>
              <a:t>XGB Regressor  </a:t>
            </a:r>
          </a:p>
        </p:txBody>
      </p:sp>
      <p:sp>
        <p:nvSpPr>
          <p:cNvPr id="6" name="TextBox 5">
            <a:extLst>
              <a:ext uri="{FF2B5EF4-FFF2-40B4-BE49-F238E27FC236}">
                <a16:creationId xmlns:a16="http://schemas.microsoft.com/office/drawing/2014/main" id="{50A451B9-0FB7-400D-A59A-54C6322F90E3}"/>
              </a:ext>
            </a:extLst>
          </p:cNvPr>
          <p:cNvSpPr txBox="1"/>
          <p:nvPr/>
        </p:nvSpPr>
        <p:spPr>
          <a:xfrm>
            <a:off x="-358217" y="2067857"/>
            <a:ext cx="2389333" cy="369332"/>
          </a:xfrm>
          <a:prstGeom prst="rect">
            <a:avLst/>
          </a:prstGeom>
          <a:noFill/>
        </p:spPr>
        <p:txBody>
          <a:bodyPr wrap="square" lIns="0" rIns="0" rtlCol="0" anchor="ctr">
            <a:spAutoFit/>
          </a:bodyPr>
          <a:lstStyle/>
          <a:p>
            <a:pPr algn="r"/>
            <a:r>
              <a:rPr lang="en-IN" b="1" noProof="1"/>
              <a:t>Random Forest</a:t>
            </a:r>
            <a:endParaRPr lang="en-US" b="1" noProof="1"/>
          </a:p>
        </p:txBody>
      </p:sp>
      <p:sp>
        <p:nvSpPr>
          <p:cNvPr id="7" name="TextBox 6">
            <a:extLst>
              <a:ext uri="{FF2B5EF4-FFF2-40B4-BE49-F238E27FC236}">
                <a16:creationId xmlns:a16="http://schemas.microsoft.com/office/drawing/2014/main" id="{0BBD63E0-02CE-432C-A017-096AF1EB82B1}"/>
              </a:ext>
            </a:extLst>
          </p:cNvPr>
          <p:cNvSpPr txBox="1"/>
          <p:nvPr/>
        </p:nvSpPr>
        <p:spPr>
          <a:xfrm>
            <a:off x="751835" y="3939768"/>
            <a:ext cx="2389333" cy="646331"/>
          </a:xfrm>
          <a:prstGeom prst="rect">
            <a:avLst/>
          </a:prstGeom>
          <a:noFill/>
        </p:spPr>
        <p:txBody>
          <a:bodyPr wrap="square" lIns="0" rIns="0" rtlCol="0" anchor="ctr">
            <a:spAutoFit/>
          </a:bodyPr>
          <a:lstStyle/>
          <a:p>
            <a:pPr algn="r"/>
            <a:r>
              <a:rPr lang="en-US" b="1" noProof="1"/>
              <a:t>Linear Regression (OLS)</a:t>
            </a:r>
          </a:p>
        </p:txBody>
      </p:sp>
      <p:sp>
        <p:nvSpPr>
          <p:cNvPr id="8" name="Freeform: Shape 7">
            <a:extLst>
              <a:ext uri="{FF2B5EF4-FFF2-40B4-BE49-F238E27FC236}">
                <a16:creationId xmlns:a16="http://schemas.microsoft.com/office/drawing/2014/main" id="{5A2203CC-E04B-4BCA-9987-1FA0CCCEDF5A}"/>
              </a:ext>
            </a:extLst>
          </p:cNvPr>
          <p:cNvSpPr/>
          <p:nvPr/>
        </p:nvSpPr>
        <p:spPr>
          <a:xfrm rot="10800000">
            <a:off x="5922672" y="2067858"/>
            <a:ext cx="2730935" cy="487794"/>
          </a:xfrm>
          <a:custGeom>
            <a:avLst/>
            <a:gdLst>
              <a:gd name="connsiteX0" fmla="*/ 3264020 w 3641247"/>
              <a:gd name="connsiteY0" fmla="*/ 650392 h 650392"/>
              <a:gd name="connsiteX1" fmla="*/ 0 w 3641247"/>
              <a:gd name="connsiteY1" fmla="*/ 650392 h 650392"/>
              <a:gd name="connsiteX2" fmla="*/ 0 w 3641247"/>
              <a:gd name="connsiteY2" fmla="*/ 0 h 650392"/>
              <a:gd name="connsiteX3" fmla="*/ 3641247 w 3641247"/>
              <a:gd name="connsiteY3" fmla="*/ 0 h 650392"/>
            </a:gdLst>
            <a:ahLst/>
            <a:cxnLst>
              <a:cxn ang="0">
                <a:pos x="connsiteX0" y="connsiteY0"/>
              </a:cxn>
              <a:cxn ang="0">
                <a:pos x="connsiteX1" y="connsiteY1"/>
              </a:cxn>
              <a:cxn ang="0">
                <a:pos x="connsiteX2" y="connsiteY2"/>
              </a:cxn>
              <a:cxn ang="0">
                <a:pos x="connsiteX3" y="connsiteY3"/>
              </a:cxn>
            </a:cxnLst>
            <a:rect l="l" t="t" r="r" b="b"/>
            <a:pathLst>
              <a:path w="3641247" h="650392">
                <a:moveTo>
                  <a:pt x="3264020" y="650392"/>
                </a:moveTo>
                <a:lnTo>
                  <a:pt x="0" y="650392"/>
                </a:lnTo>
                <a:lnTo>
                  <a:pt x="0" y="0"/>
                </a:lnTo>
                <a:lnTo>
                  <a:pt x="364124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9" name="Freeform: Shape 8">
            <a:extLst>
              <a:ext uri="{FF2B5EF4-FFF2-40B4-BE49-F238E27FC236}">
                <a16:creationId xmlns:a16="http://schemas.microsoft.com/office/drawing/2014/main" id="{DD32D1AC-1773-4ABD-92C8-F10AF2C82163}"/>
              </a:ext>
            </a:extLst>
          </p:cNvPr>
          <p:cNvSpPr/>
          <p:nvPr/>
        </p:nvSpPr>
        <p:spPr>
          <a:xfrm>
            <a:off x="5356830" y="3042684"/>
            <a:ext cx="3296777" cy="487795"/>
          </a:xfrm>
          <a:custGeom>
            <a:avLst/>
            <a:gdLst>
              <a:gd name="connsiteX0" fmla="*/ 377228 w 4395703"/>
              <a:gd name="connsiteY0" fmla="*/ 0 h 650393"/>
              <a:gd name="connsiteX1" fmla="*/ 2775553 w 4395703"/>
              <a:gd name="connsiteY1" fmla="*/ 0 h 650393"/>
              <a:gd name="connsiteX2" fmla="*/ 3395050 w 4395703"/>
              <a:gd name="connsiteY2" fmla="*/ 0 h 650393"/>
              <a:gd name="connsiteX3" fmla="*/ 4395703 w 4395703"/>
              <a:gd name="connsiteY3" fmla="*/ 0 h 650393"/>
              <a:gd name="connsiteX4" fmla="*/ 4395703 w 4395703"/>
              <a:gd name="connsiteY4" fmla="*/ 650393 h 650393"/>
              <a:gd name="connsiteX5" fmla="*/ 3772278 w 4395703"/>
              <a:gd name="connsiteY5" fmla="*/ 650393 h 650393"/>
              <a:gd name="connsiteX6" fmla="*/ 2398325 w 4395703"/>
              <a:gd name="connsiteY6" fmla="*/ 650393 h 650393"/>
              <a:gd name="connsiteX7" fmla="*/ 0 w 4395703"/>
              <a:gd name="connsiteY7" fmla="*/ 650393 h 6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703" h="650393">
                <a:moveTo>
                  <a:pt x="377228" y="0"/>
                </a:moveTo>
                <a:lnTo>
                  <a:pt x="2775553" y="0"/>
                </a:lnTo>
                <a:lnTo>
                  <a:pt x="3395050" y="0"/>
                </a:lnTo>
                <a:lnTo>
                  <a:pt x="4395703" y="0"/>
                </a:lnTo>
                <a:lnTo>
                  <a:pt x="4395703" y="650393"/>
                </a:lnTo>
                <a:lnTo>
                  <a:pt x="3772278" y="650393"/>
                </a:lnTo>
                <a:lnTo>
                  <a:pt x="2398325" y="650393"/>
                </a:lnTo>
                <a:lnTo>
                  <a:pt x="0" y="6503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Freeform: Shape 9">
            <a:extLst>
              <a:ext uri="{FF2B5EF4-FFF2-40B4-BE49-F238E27FC236}">
                <a16:creationId xmlns:a16="http://schemas.microsoft.com/office/drawing/2014/main" id="{1D9D219D-9C6F-4D69-9665-307381A3769F}"/>
              </a:ext>
            </a:extLst>
          </p:cNvPr>
          <p:cNvSpPr/>
          <p:nvPr/>
        </p:nvSpPr>
        <p:spPr>
          <a:xfrm>
            <a:off x="4790990" y="4019035"/>
            <a:ext cx="3862618" cy="487795"/>
          </a:xfrm>
          <a:custGeom>
            <a:avLst/>
            <a:gdLst>
              <a:gd name="connsiteX0" fmla="*/ 377228 w 5150157"/>
              <a:gd name="connsiteY0" fmla="*/ 0 h 650393"/>
              <a:gd name="connsiteX1" fmla="*/ 1516488 w 5150157"/>
              <a:gd name="connsiteY1" fmla="*/ 0 h 650393"/>
              <a:gd name="connsiteX2" fmla="*/ 1886140 w 5150157"/>
              <a:gd name="connsiteY2" fmla="*/ 0 h 650393"/>
              <a:gd name="connsiteX3" fmla="*/ 5150157 w 5150157"/>
              <a:gd name="connsiteY3" fmla="*/ 0 h 650393"/>
              <a:gd name="connsiteX4" fmla="*/ 5150157 w 5150157"/>
              <a:gd name="connsiteY4" fmla="*/ 650393 h 650393"/>
              <a:gd name="connsiteX5" fmla="*/ 2263368 w 5150157"/>
              <a:gd name="connsiteY5" fmla="*/ 650393 h 650393"/>
              <a:gd name="connsiteX6" fmla="*/ 499461 w 5150157"/>
              <a:gd name="connsiteY6" fmla="*/ 650393 h 650393"/>
              <a:gd name="connsiteX7" fmla="*/ 0 w 5150157"/>
              <a:gd name="connsiteY7" fmla="*/ 650393 h 6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0157" h="650393">
                <a:moveTo>
                  <a:pt x="377228" y="0"/>
                </a:moveTo>
                <a:lnTo>
                  <a:pt x="1516488" y="0"/>
                </a:lnTo>
                <a:lnTo>
                  <a:pt x="1886140" y="0"/>
                </a:lnTo>
                <a:lnTo>
                  <a:pt x="5150157" y="0"/>
                </a:lnTo>
                <a:lnTo>
                  <a:pt x="5150157" y="650393"/>
                </a:lnTo>
                <a:lnTo>
                  <a:pt x="2263368" y="650393"/>
                </a:lnTo>
                <a:lnTo>
                  <a:pt x="499461" y="650393"/>
                </a:lnTo>
                <a:lnTo>
                  <a:pt x="0" y="6503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1" name="TextBox 10">
            <a:extLst>
              <a:ext uri="{FF2B5EF4-FFF2-40B4-BE49-F238E27FC236}">
                <a16:creationId xmlns:a16="http://schemas.microsoft.com/office/drawing/2014/main" id="{69EDC4AB-2C16-4354-B8F9-DA6840F6EA06}"/>
              </a:ext>
            </a:extLst>
          </p:cNvPr>
          <p:cNvSpPr txBox="1"/>
          <p:nvPr/>
        </p:nvSpPr>
        <p:spPr>
          <a:xfrm>
            <a:off x="6232077" y="2127088"/>
            <a:ext cx="2194560" cy="369332"/>
          </a:xfrm>
          <a:prstGeom prst="rect">
            <a:avLst/>
          </a:prstGeom>
          <a:noFill/>
        </p:spPr>
        <p:txBody>
          <a:bodyPr wrap="square" lIns="0" rIns="0" rtlCol="0" anchor="ctr">
            <a:spAutoFit/>
          </a:bodyPr>
          <a:lstStyle/>
          <a:p>
            <a:pPr algn="ctr"/>
            <a:r>
              <a:rPr lang="en-US" b="1" noProof="1"/>
              <a:t>98%</a:t>
            </a:r>
          </a:p>
        </p:txBody>
      </p:sp>
      <p:sp>
        <p:nvSpPr>
          <p:cNvPr id="14" name="Freeform: Shape 13">
            <a:extLst>
              <a:ext uri="{FF2B5EF4-FFF2-40B4-BE49-F238E27FC236}">
                <a16:creationId xmlns:a16="http://schemas.microsoft.com/office/drawing/2014/main" id="{DF89EF55-FD4D-4138-B4AF-4A702052FCC1}"/>
              </a:ext>
            </a:extLst>
          </p:cNvPr>
          <p:cNvSpPr/>
          <p:nvPr/>
        </p:nvSpPr>
        <p:spPr>
          <a:xfrm rot="21147748">
            <a:off x="2854256" y="2267794"/>
            <a:ext cx="2907644" cy="506773"/>
          </a:xfrm>
          <a:custGeom>
            <a:avLst/>
            <a:gdLst>
              <a:gd name="connsiteX0" fmla="*/ 3324695 w 3876859"/>
              <a:gd name="connsiteY0" fmla="*/ 0 h 675697"/>
              <a:gd name="connsiteX1" fmla="*/ 3876859 w 3876859"/>
              <a:gd name="connsiteY1" fmla="*/ 640702 h 675697"/>
              <a:gd name="connsiteX2" fmla="*/ 3704669 w 3876859"/>
              <a:gd name="connsiteY2" fmla="*/ 675697 h 675697"/>
              <a:gd name="connsiteX3" fmla="*/ 0 w 3876859"/>
              <a:gd name="connsiteY3" fmla="*/ 675697 h 675697"/>
              <a:gd name="connsiteX0" fmla="*/ 3324695 w 3876859"/>
              <a:gd name="connsiteY0" fmla="*/ 0 h 675697"/>
              <a:gd name="connsiteX1" fmla="*/ 3876859 w 3876859"/>
              <a:gd name="connsiteY1" fmla="*/ 640702 h 675697"/>
              <a:gd name="connsiteX2" fmla="*/ 0 w 3876859"/>
              <a:gd name="connsiteY2" fmla="*/ 675697 h 675697"/>
              <a:gd name="connsiteX3" fmla="*/ 3324695 w 3876859"/>
              <a:gd name="connsiteY3" fmla="*/ 0 h 675697"/>
            </a:gdLst>
            <a:ahLst/>
            <a:cxnLst>
              <a:cxn ang="0">
                <a:pos x="connsiteX0" y="connsiteY0"/>
              </a:cxn>
              <a:cxn ang="0">
                <a:pos x="connsiteX1" y="connsiteY1"/>
              </a:cxn>
              <a:cxn ang="0">
                <a:pos x="connsiteX2" y="connsiteY2"/>
              </a:cxn>
              <a:cxn ang="0">
                <a:pos x="connsiteX3" y="connsiteY3"/>
              </a:cxn>
            </a:cxnLst>
            <a:rect l="l" t="t" r="r" b="b"/>
            <a:pathLst>
              <a:path w="3876859" h="675697">
                <a:moveTo>
                  <a:pt x="3324695" y="0"/>
                </a:moveTo>
                <a:lnTo>
                  <a:pt x="3876859" y="640702"/>
                </a:lnTo>
                <a:lnTo>
                  <a:pt x="0" y="675697"/>
                </a:lnTo>
                <a:lnTo>
                  <a:pt x="3324695"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5" name="Freeform: Shape 14">
            <a:extLst>
              <a:ext uri="{FF2B5EF4-FFF2-40B4-BE49-F238E27FC236}">
                <a16:creationId xmlns:a16="http://schemas.microsoft.com/office/drawing/2014/main" id="{EAF72998-63B1-49D4-93FD-FACFAE6BAEF8}"/>
              </a:ext>
            </a:extLst>
          </p:cNvPr>
          <p:cNvSpPr/>
          <p:nvPr/>
        </p:nvSpPr>
        <p:spPr>
          <a:xfrm rot="21147748">
            <a:off x="3665694" y="3181059"/>
            <a:ext cx="1525697" cy="469861"/>
          </a:xfrm>
          <a:custGeom>
            <a:avLst/>
            <a:gdLst>
              <a:gd name="connsiteX0" fmla="*/ 1523317 w 2034263"/>
              <a:gd name="connsiteY0" fmla="*/ 0 h 626481"/>
              <a:gd name="connsiteX1" fmla="*/ 2034263 w 2034263"/>
              <a:gd name="connsiteY1" fmla="*/ 602836 h 626481"/>
              <a:gd name="connsiteX2" fmla="*/ 1976769 w 2034263"/>
              <a:gd name="connsiteY2" fmla="*/ 626481 h 626481"/>
              <a:gd name="connsiteX3" fmla="*/ 0 w 2034263"/>
              <a:gd name="connsiteY3" fmla="*/ 626481 h 626481"/>
              <a:gd name="connsiteX0" fmla="*/ 1523317 w 2034263"/>
              <a:gd name="connsiteY0" fmla="*/ 0 h 626481"/>
              <a:gd name="connsiteX1" fmla="*/ 2034263 w 2034263"/>
              <a:gd name="connsiteY1" fmla="*/ 602836 h 626481"/>
              <a:gd name="connsiteX2" fmla="*/ 0 w 2034263"/>
              <a:gd name="connsiteY2" fmla="*/ 626481 h 626481"/>
              <a:gd name="connsiteX3" fmla="*/ 1523317 w 2034263"/>
              <a:gd name="connsiteY3" fmla="*/ 0 h 626481"/>
            </a:gdLst>
            <a:ahLst/>
            <a:cxnLst>
              <a:cxn ang="0">
                <a:pos x="connsiteX0" y="connsiteY0"/>
              </a:cxn>
              <a:cxn ang="0">
                <a:pos x="connsiteX1" y="connsiteY1"/>
              </a:cxn>
              <a:cxn ang="0">
                <a:pos x="connsiteX2" y="connsiteY2"/>
              </a:cxn>
              <a:cxn ang="0">
                <a:pos x="connsiteX3" y="connsiteY3"/>
              </a:cxn>
            </a:cxnLst>
            <a:rect l="l" t="t" r="r" b="b"/>
            <a:pathLst>
              <a:path w="2034263" h="626481">
                <a:moveTo>
                  <a:pt x="1523317" y="0"/>
                </a:moveTo>
                <a:lnTo>
                  <a:pt x="2034263" y="602836"/>
                </a:lnTo>
                <a:lnTo>
                  <a:pt x="0" y="626481"/>
                </a:lnTo>
                <a:lnTo>
                  <a:pt x="1523317"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6" name="Freeform: Shape 15">
            <a:extLst>
              <a:ext uri="{FF2B5EF4-FFF2-40B4-BE49-F238E27FC236}">
                <a16:creationId xmlns:a16="http://schemas.microsoft.com/office/drawing/2014/main" id="{A2C0DE64-7967-4197-8E33-36BA3A7A5DA8}"/>
              </a:ext>
            </a:extLst>
          </p:cNvPr>
          <p:cNvSpPr/>
          <p:nvPr/>
        </p:nvSpPr>
        <p:spPr>
          <a:xfrm rot="21147748">
            <a:off x="4008351" y="4358224"/>
            <a:ext cx="630344" cy="206420"/>
          </a:xfrm>
          <a:custGeom>
            <a:avLst/>
            <a:gdLst>
              <a:gd name="connsiteX0" fmla="*/ 212345 w 840459"/>
              <a:gd name="connsiteY0" fmla="*/ 0 h 275226"/>
              <a:gd name="connsiteX1" fmla="*/ 840459 w 840459"/>
              <a:gd name="connsiteY1" fmla="*/ 254272 h 275226"/>
              <a:gd name="connsiteX2" fmla="*/ 824292 w 840459"/>
              <a:gd name="connsiteY2" fmla="*/ 275226 h 275226"/>
              <a:gd name="connsiteX3" fmla="*/ 0 w 840459"/>
              <a:gd name="connsiteY3" fmla="*/ 275226 h 275226"/>
              <a:gd name="connsiteX0" fmla="*/ 212345 w 840459"/>
              <a:gd name="connsiteY0" fmla="*/ 0 h 275226"/>
              <a:gd name="connsiteX1" fmla="*/ 840459 w 840459"/>
              <a:gd name="connsiteY1" fmla="*/ 254272 h 275226"/>
              <a:gd name="connsiteX2" fmla="*/ 0 w 840459"/>
              <a:gd name="connsiteY2" fmla="*/ 275226 h 275226"/>
              <a:gd name="connsiteX3" fmla="*/ 212345 w 840459"/>
              <a:gd name="connsiteY3" fmla="*/ 0 h 275226"/>
            </a:gdLst>
            <a:ahLst/>
            <a:cxnLst>
              <a:cxn ang="0">
                <a:pos x="connsiteX0" y="connsiteY0"/>
              </a:cxn>
              <a:cxn ang="0">
                <a:pos x="connsiteX1" y="connsiteY1"/>
              </a:cxn>
              <a:cxn ang="0">
                <a:pos x="connsiteX2" y="connsiteY2"/>
              </a:cxn>
              <a:cxn ang="0">
                <a:pos x="connsiteX3" y="connsiteY3"/>
              </a:cxn>
            </a:cxnLst>
            <a:rect l="l" t="t" r="r" b="b"/>
            <a:pathLst>
              <a:path w="840459" h="275226">
                <a:moveTo>
                  <a:pt x="212345" y="0"/>
                </a:moveTo>
                <a:lnTo>
                  <a:pt x="840459" y="254272"/>
                </a:lnTo>
                <a:lnTo>
                  <a:pt x="0" y="275226"/>
                </a:lnTo>
                <a:lnTo>
                  <a:pt x="212345"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Freeform: Shape 16">
            <a:extLst>
              <a:ext uri="{FF2B5EF4-FFF2-40B4-BE49-F238E27FC236}">
                <a16:creationId xmlns:a16="http://schemas.microsoft.com/office/drawing/2014/main" id="{8035D1CC-01EB-4AD7-8B07-30C811E49427}"/>
              </a:ext>
            </a:extLst>
          </p:cNvPr>
          <p:cNvSpPr/>
          <p:nvPr/>
        </p:nvSpPr>
        <p:spPr>
          <a:xfrm>
            <a:off x="2101164" y="2067857"/>
            <a:ext cx="3960892" cy="487794"/>
          </a:xfrm>
          <a:custGeom>
            <a:avLst/>
            <a:gdLst>
              <a:gd name="connsiteX0" fmla="*/ 0 w 5281189"/>
              <a:gd name="connsiteY0" fmla="*/ 0 h 650392"/>
              <a:gd name="connsiteX1" fmla="*/ 5281189 w 5281189"/>
              <a:gd name="connsiteY1" fmla="*/ 0 h 650392"/>
              <a:gd name="connsiteX2" fmla="*/ 4903962 w 5281189"/>
              <a:gd name="connsiteY2" fmla="*/ 650392 h 650392"/>
              <a:gd name="connsiteX3" fmla="*/ 377228 w 5281189"/>
              <a:gd name="connsiteY3" fmla="*/ 650392 h 650392"/>
            </a:gdLst>
            <a:ahLst/>
            <a:cxnLst>
              <a:cxn ang="0">
                <a:pos x="connsiteX0" y="connsiteY0"/>
              </a:cxn>
              <a:cxn ang="0">
                <a:pos x="connsiteX1" y="connsiteY1"/>
              </a:cxn>
              <a:cxn ang="0">
                <a:pos x="connsiteX2" y="connsiteY2"/>
              </a:cxn>
              <a:cxn ang="0">
                <a:pos x="connsiteX3" y="connsiteY3"/>
              </a:cxn>
            </a:cxnLst>
            <a:rect l="l" t="t" r="r" b="b"/>
            <a:pathLst>
              <a:path w="5281189" h="650392">
                <a:moveTo>
                  <a:pt x="0" y="0"/>
                </a:moveTo>
                <a:lnTo>
                  <a:pt x="5281189" y="0"/>
                </a:lnTo>
                <a:lnTo>
                  <a:pt x="4903962" y="650392"/>
                </a:lnTo>
                <a:lnTo>
                  <a:pt x="377228" y="6503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E25EE201-C614-4531-A1C1-B2BD60058EC1}"/>
              </a:ext>
            </a:extLst>
          </p:cNvPr>
          <p:cNvSpPr txBox="1"/>
          <p:nvPr/>
        </p:nvSpPr>
        <p:spPr>
          <a:xfrm>
            <a:off x="3833783" y="2080922"/>
            <a:ext cx="495649" cy="461665"/>
          </a:xfrm>
          <a:prstGeom prst="rect">
            <a:avLst/>
          </a:prstGeom>
          <a:noFill/>
        </p:spPr>
        <p:txBody>
          <a:bodyPr wrap="none" rtlCol="0" anchor="ctr">
            <a:spAutoFit/>
          </a:bodyPr>
          <a:lstStyle/>
          <a:p>
            <a:pPr algn="ctr"/>
            <a:r>
              <a:rPr lang="en-US" sz="2400" b="1" dirty="0"/>
              <a:t>01</a:t>
            </a:r>
          </a:p>
        </p:txBody>
      </p:sp>
      <p:sp>
        <p:nvSpPr>
          <p:cNvPr id="19" name="Freeform: Shape 18">
            <a:extLst>
              <a:ext uri="{FF2B5EF4-FFF2-40B4-BE49-F238E27FC236}">
                <a16:creationId xmlns:a16="http://schemas.microsoft.com/office/drawing/2014/main" id="{B9AEE57D-2B2C-45C1-91F7-9EF71FB9CF8E}"/>
              </a:ext>
            </a:extLst>
          </p:cNvPr>
          <p:cNvSpPr/>
          <p:nvPr/>
        </p:nvSpPr>
        <p:spPr>
          <a:xfrm rot="10800000">
            <a:off x="2667002" y="3043446"/>
            <a:ext cx="2829209" cy="487795"/>
          </a:xfrm>
          <a:custGeom>
            <a:avLst/>
            <a:gdLst>
              <a:gd name="connsiteX0" fmla="*/ 3772278 w 3772278"/>
              <a:gd name="connsiteY0" fmla="*/ 650393 h 650393"/>
              <a:gd name="connsiteX1" fmla="*/ 0 w 3772278"/>
              <a:gd name="connsiteY1" fmla="*/ 650393 h 650393"/>
              <a:gd name="connsiteX2" fmla="*/ 377228 w 3772278"/>
              <a:gd name="connsiteY2" fmla="*/ 0 h 650393"/>
              <a:gd name="connsiteX3" fmla="*/ 3395050 w 3772278"/>
              <a:gd name="connsiteY3" fmla="*/ 0 h 650393"/>
            </a:gdLst>
            <a:ahLst/>
            <a:cxnLst>
              <a:cxn ang="0">
                <a:pos x="connsiteX0" y="connsiteY0"/>
              </a:cxn>
              <a:cxn ang="0">
                <a:pos x="connsiteX1" y="connsiteY1"/>
              </a:cxn>
              <a:cxn ang="0">
                <a:pos x="connsiteX2" y="connsiteY2"/>
              </a:cxn>
              <a:cxn ang="0">
                <a:pos x="connsiteX3" y="connsiteY3"/>
              </a:cxn>
            </a:cxnLst>
            <a:rect l="l" t="t" r="r" b="b"/>
            <a:pathLst>
              <a:path w="3772278" h="650393">
                <a:moveTo>
                  <a:pt x="3772278" y="650393"/>
                </a:moveTo>
                <a:lnTo>
                  <a:pt x="0" y="650393"/>
                </a:lnTo>
                <a:lnTo>
                  <a:pt x="377228" y="0"/>
                </a:lnTo>
                <a:lnTo>
                  <a:pt x="33950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TextBox 19">
            <a:extLst>
              <a:ext uri="{FF2B5EF4-FFF2-40B4-BE49-F238E27FC236}">
                <a16:creationId xmlns:a16="http://schemas.microsoft.com/office/drawing/2014/main" id="{E21DC405-7129-499F-B797-2186B69D8719}"/>
              </a:ext>
            </a:extLst>
          </p:cNvPr>
          <p:cNvSpPr txBox="1"/>
          <p:nvPr/>
        </p:nvSpPr>
        <p:spPr>
          <a:xfrm>
            <a:off x="3833783" y="3056511"/>
            <a:ext cx="495649" cy="461665"/>
          </a:xfrm>
          <a:prstGeom prst="rect">
            <a:avLst/>
          </a:prstGeom>
          <a:noFill/>
        </p:spPr>
        <p:txBody>
          <a:bodyPr wrap="none" rtlCol="0" anchor="ctr">
            <a:spAutoFit/>
          </a:bodyPr>
          <a:lstStyle/>
          <a:p>
            <a:pPr algn="ctr"/>
            <a:r>
              <a:rPr lang="en-US" sz="2400" b="1" dirty="0"/>
              <a:t>02</a:t>
            </a:r>
          </a:p>
        </p:txBody>
      </p:sp>
      <p:sp>
        <p:nvSpPr>
          <p:cNvPr id="21" name="Freeform: Shape 20">
            <a:extLst>
              <a:ext uri="{FF2B5EF4-FFF2-40B4-BE49-F238E27FC236}">
                <a16:creationId xmlns:a16="http://schemas.microsoft.com/office/drawing/2014/main" id="{1EA03AD4-031C-4F63-B897-576C9BB700BB}"/>
              </a:ext>
            </a:extLst>
          </p:cNvPr>
          <p:cNvSpPr/>
          <p:nvPr/>
        </p:nvSpPr>
        <p:spPr>
          <a:xfrm rot="10800000">
            <a:off x="3232843" y="4019035"/>
            <a:ext cx="1697526" cy="487795"/>
          </a:xfrm>
          <a:custGeom>
            <a:avLst/>
            <a:gdLst>
              <a:gd name="connsiteX0" fmla="*/ 2263368 w 2263368"/>
              <a:gd name="connsiteY0" fmla="*/ 650393 h 650393"/>
              <a:gd name="connsiteX1" fmla="*/ 0 w 2263368"/>
              <a:gd name="connsiteY1" fmla="*/ 650393 h 650393"/>
              <a:gd name="connsiteX2" fmla="*/ 377228 w 2263368"/>
              <a:gd name="connsiteY2" fmla="*/ 0 h 650393"/>
              <a:gd name="connsiteX3" fmla="*/ 1886140 w 2263368"/>
              <a:gd name="connsiteY3" fmla="*/ 0 h 650393"/>
            </a:gdLst>
            <a:ahLst/>
            <a:cxnLst>
              <a:cxn ang="0">
                <a:pos x="connsiteX0" y="connsiteY0"/>
              </a:cxn>
              <a:cxn ang="0">
                <a:pos x="connsiteX1" y="connsiteY1"/>
              </a:cxn>
              <a:cxn ang="0">
                <a:pos x="connsiteX2" y="connsiteY2"/>
              </a:cxn>
              <a:cxn ang="0">
                <a:pos x="connsiteX3" y="connsiteY3"/>
              </a:cxn>
            </a:cxnLst>
            <a:rect l="l" t="t" r="r" b="b"/>
            <a:pathLst>
              <a:path w="2263368" h="650393">
                <a:moveTo>
                  <a:pt x="2263368" y="650393"/>
                </a:moveTo>
                <a:lnTo>
                  <a:pt x="0" y="650393"/>
                </a:lnTo>
                <a:lnTo>
                  <a:pt x="377228" y="0"/>
                </a:lnTo>
                <a:lnTo>
                  <a:pt x="188614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TextBox 21">
            <a:extLst>
              <a:ext uri="{FF2B5EF4-FFF2-40B4-BE49-F238E27FC236}">
                <a16:creationId xmlns:a16="http://schemas.microsoft.com/office/drawing/2014/main" id="{557B1273-684C-4897-A96E-F870C3C400F4}"/>
              </a:ext>
            </a:extLst>
          </p:cNvPr>
          <p:cNvSpPr txBox="1"/>
          <p:nvPr/>
        </p:nvSpPr>
        <p:spPr>
          <a:xfrm>
            <a:off x="3833783" y="4032100"/>
            <a:ext cx="495649" cy="461665"/>
          </a:xfrm>
          <a:prstGeom prst="rect">
            <a:avLst/>
          </a:prstGeom>
          <a:noFill/>
        </p:spPr>
        <p:txBody>
          <a:bodyPr wrap="none" rtlCol="0" anchor="ctr">
            <a:spAutoFit/>
          </a:bodyPr>
          <a:lstStyle/>
          <a:p>
            <a:pPr algn="ctr"/>
            <a:r>
              <a:rPr lang="en-US" sz="2400" b="1" dirty="0"/>
              <a:t>03</a:t>
            </a:r>
          </a:p>
        </p:txBody>
      </p:sp>
      <p:sp>
        <p:nvSpPr>
          <p:cNvPr id="23" name="Oval 22">
            <a:extLst>
              <a:ext uri="{FF2B5EF4-FFF2-40B4-BE49-F238E27FC236}">
                <a16:creationId xmlns:a16="http://schemas.microsoft.com/office/drawing/2014/main" id="{D0B470D7-BFFF-4BB7-9A54-73073E8BB223}"/>
              </a:ext>
            </a:extLst>
          </p:cNvPr>
          <p:cNvSpPr/>
          <p:nvPr/>
        </p:nvSpPr>
        <p:spPr>
          <a:xfrm>
            <a:off x="2886938" y="5543732"/>
            <a:ext cx="2389333" cy="620831"/>
          </a:xfrm>
          <a:prstGeom prst="ellipse">
            <a:avLst/>
          </a:prstGeom>
          <a:gradFill flip="none" rotWithShape="1">
            <a:gsLst>
              <a:gs pos="12000">
                <a:schemeClr val="tx1">
                  <a:lumMod val="65000"/>
                  <a:lumOff val="35000"/>
                  <a:alpha val="43000"/>
                </a:schemeClr>
              </a:gs>
              <a:gs pos="86000">
                <a:schemeClr val="bg2">
                  <a:alpha val="0"/>
                </a:schemeClr>
              </a:gs>
              <a:gs pos="100000">
                <a:schemeClr val="bg1">
                  <a:lumMod val="9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7A5199FD-9A8D-4FF3-826E-00408473381C}"/>
              </a:ext>
            </a:extLst>
          </p:cNvPr>
          <p:cNvSpPr txBox="1">
            <a:spLocks/>
          </p:cNvSpPr>
          <p:nvPr/>
        </p:nvSpPr>
        <p:spPr>
          <a:xfrm>
            <a:off x="304800" y="304800"/>
            <a:ext cx="83820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Tw Cen MT" panose="020B0602020104020603" pitchFamily="34" charset="0"/>
              </a:rPr>
              <a:t>BEST OF MODELS</a:t>
            </a:r>
          </a:p>
        </p:txBody>
      </p:sp>
      <p:sp>
        <p:nvSpPr>
          <p:cNvPr id="25" name="TextBox 24">
            <a:extLst>
              <a:ext uri="{FF2B5EF4-FFF2-40B4-BE49-F238E27FC236}">
                <a16:creationId xmlns:a16="http://schemas.microsoft.com/office/drawing/2014/main" id="{3AC87ADB-26A5-43E1-A4B0-4D9A6F85C162}"/>
              </a:ext>
            </a:extLst>
          </p:cNvPr>
          <p:cNvSpPr txBox="1"/>
          <p:nvPr/>
        </p:nvSpPr>
        <p:spPr>
          <a:xfrm>
            <a:off x="6019800" y="1524000"/>
            <a:ext cx="2389333" cy="369332"/>
          </a:xfrm>
          <a:prstGeom prst="rect">
            <a:avLst/>
          </a:prstGeom>
          <a:noFill/>
        </p:spPr>
        <p:txBody>
          <a:bodyPr wrap="square" lIns="0" rIns="0" rtlCol="0" anchor="ctr">
            <a:spAutoFit/>
          </a:bodyPr>
          <a:lstStyle/>
          <a:p>
            <a:pPr algn="ctr"/>
            <a:r>
              <a:rPr lang="en-US" b="1" noProof="1"/>
              <a:t>Accuracy</a:t>
            </a:r>
          </a:p>
        </p:txBody>
      </p:sp>
      <p:sp>
        <p:nvSpPr>
          <p:cNvPr id="26" name="TextBox 25">
            <a:extLst>
              <a:ext uri="{FF2B5EF4-FFF2-40B4-BE49-F238E27FC236}">
                <a16:creationId xmlns:a16="http://schemas.microsoft.com/office/drawing/2014/main" id="{9EBF83DA-D1BF-4228-8B0D-9F17A1DDD6D1}"/>
              </a:ext>
            </a:extLst>
          </p:cNvPr>
          <p:cNvSpPr txBox="1"/>
          <p:nvPr/>
        </p:nvSpPr>
        <p:spPr>
          <a:xfrm>
            <a:off x="6096000" y="3124200"/>
            <a:ext cx="2194560" cy="369332"/>
          </a:xfrm>
          <a:prstGeom prst="rect">
            <a:avLst/>
          </a:prstGeom>
          <a:noFill/>
        </p:spPr>
        <p:txBody>
          <a:bodyPr wrap="square" lIns="0" rIns="0" rtlCol="0" anchor="ctr">
            <a:spAutoFit/>
          </a:bodyPr>
          <a:lstStyle/>
          <a:p>
            <a:pPr algn="ctr"/>
            <a:r>
              <a:rPr lang="en-US" b="1" noProof="1"/>
              <a:t>96%</a:t>
            </a:r>
          </a:p>
        </p:txBody>
      </p:sp>
      <p:sp>
        <p:nvSpPr>
          <p:cNvPr id="29" name="TextBox 28">
            <a:extLst>
              <a:ext uri="{FF2B5EF4-FFF2-40B4-BE49-F238E27FC236}">
                <a16:creationId xmlns:a16="http://schemas.microsoft.com/office/drawing/2014/main" id="{17C3B317-378D-422B-B6AE-B35A49DF97BB}"/>
              </a:ext>
            </a:extLst>
          </p:cNvPr>
          <p:cNvSpPr txBox="1"/>
          <p:nvPr/>
        </p:nvSpPr>
        <p:spPr>
          <a:xfrm>
            <a:off x="6019800" y="4038600"/>
            <a:ext cx="2194560" cy="369332"/>
          </a:xfrm>
          <a:prstGeom prst="rect">
            <a:avLst/>
          </a:prstGeom>
          <a:noFill/>
        </p:spPr>
        <p:txBody>
          <a:bodyPr wrap="square" lIns="0" rIns="0" rtlCol="0" anchor="ctr">
            <a:spAutoFit/>
          </a:bodyPr>
          <a:lstStyle/>
          <a:p>
            <a:pPr algn="ctr"/>
            <a:r>
              <a:rPr lang="en-US" b="1" noProof="1"/>
              <a:t>96%</a:t>
            </a:r>
          </a:p>
        </p:txBody>
      </p:sp>
    </p:spTree>
    <p:extLst>
      <p:ext uri="{BB962C8B-B14F-4D97-AF65-F5344CB8AC3E}">
        <p14:creationId xmlns:p14="http://schemas.microsoft.com/office/powerpoint/2010/main" val="304946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066800" y="2317932"/>
            <a:ext cx="5459186" cy="553998"/>
          </a:xfrm>
          <a:prstGeom prst="rect">
            <a:avLst/>
          </a:prstGeom>
          <a:solidFill>
            <a:schemeClr val="accent4"/>
          </a:solidFill>
        </p:spPr>
        <p:txBody>
          <a:bodyPr wrap="square" rtlCol="0">
            <a:spAutoFit/>
          </a:bodyPr>
          <a:lstStyle/>
          <a:p>
            <a:pPr algn="ctr"/>
            <a:r>
              <a:rPr lang="en-US" sz="3000" dirty="0">
                <a:latin typeface="Tw Cen MT" panose="020B0602020104020603" pitchFamily="34" charset="0"/>
              </a:rPr>
              <a:t>IMPLEMENTATION IN BUSINESS </a:t>
            </a:r>
          </a:p>
        </p:txBody>
      </p:sp>
      <p:sp>
        <p:nvSpPr>
          <p:cNvPr id="18" name="TextBox 17">
            <a:extLst>
              <a:ext uri="{FF2B5EF4-FFF2-40B4-BE49-F238E27FC236}">
                <a16:creationId xmlns:a16="http://schemas.microsoft.com/office/drawing/2014/main" id="{1B8BB2E1-6BA2-4E61-8899-6ECE6F07FC6D}"/>
              </a:ext>
            </a:extLst>
          </p:cNvPr>
          <p:cNvSpPr txBox="1"/>
          <p:nvPr/>
        </p:nvSpPr>
        <p:spPr>
          <a:xfrm>
            <a:off x="-1447800" y="152400"/>
            <a:ext cx="5459186" cy="553998"/>
          </a:xfrm>
          <a:prstGeom prst="rect">
            <a:avLst/>
          </a:prstGeom>
          <a:noFill/>
        </p:spPr>
        <p:txBody>
          <a:bodyPr wrap="square" rtlCol="0">
            <a:spAutoFit/>
          </a:bodyPr>
          <a:lstStyle/>
          <a:p>
            <a:pPr algn="ctr"/>
            <a:r>
              <a:rPr lang="en-IN" sz="2800" b="1" dirty="0"/>
              <a:t>Conclusions</a:t>
            </a:r>
            <a:r>
              <a:rPr lang="en-US" sz="3000" dirty="0">
                <a:latin typeface="Tw Cen MT" panose="020B0602020104020603" pitchFamily="34" charset="0"/>
              </a:rPr>
              <a:t> </a:t>
            </a:r>
          </a:p>
        </p:txBody>
      </p:sp>
      <p:sp>
        <p:nvSpPr>
          <p:cNvPr id="2" name="TextBox 1">
            <a:extLst>
              <a:ext uri="{FF2B5EF4-FFF2-40B4-BE49-F238E27FC236}">
                <a16:creationId xmlns:a16="http://schemas.microsoft.com/office/drawing/2014/main" id="{71D06F09-9CE2-4943-BF8D-4F9592287984}"/>
              </a:ext>
            </a:extLst>
          </p:cNvPr>
          <p:cNvSpPr txBox="1"/>
          <p:nvPr/>
        </p:nvSpPr>
        <p:spPr>
          <a:xfrm>
            <a:off x="228600" y="838200"/>
            <a:ext cx="6096000" cy="1077218"/>
          </a:xfrm>
          <a:prstGeom prst="rect">
            <a:avLst/>
          </a:prstGeom>
          <a:noFill/>
        </p:spPr>
        <p:txBody>
          <a:bodyPr wrap="square" rtlCol="0">
            <a:spAutoFit/>
          </a:bodyPr>
          <a:lstStyle/>
          <a:p>
            <a:r>
              <a:rPr lang="en-US" sz="1600" dirty="0"/>
              <a:t>It is possible to precisely predict motor temperatures with different machine learning Models. It is possible to precisely predict motor temperatures with different machine learning Models</a:t>
            </a:r>
            <a:endParaRPr lang="en-IN" sz="1600" dirty="0"/>
          </a:p>
        </p:txBody>
      </p:sp>
      <p:sp>
        <p:nvSpPr>
          <p:cNvPr id="3" name="Rectangle: Diagonal Corners Rounded 2">
            <a:extLst>
              <a:ext uri="{FF2B5EF4-FFF2-40B4-BE49-F238E27FC236}">
                <a16:creationId xmlns:a16="http://schemas.microsoft.com/office/drawing/2014/main" id="{30877AEB-E88C-4F17-9066-7CFD75795785}"/>
              </a:ext>
            </a:extLst>
          </p:cNvPr>
          <p:cNvSpPr/>
          <p:nvPr/>
        </p:nvSpPr>
        <p:spPr>
          <a:xfrm>
            <a:off x="821280" y="4748813"/>
            <a:ext cx="1828800" cy="12390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Diagonal Corners Rounded 4">
            <a:extLst>
              <a:ext uri="{FF2B5EF4-FFF2-40B4-BE49-F238E27FC236}">
                <a16:creationId xmlns:a16="http://schemas.microsoft.com/office/drawing/2014/main" id="{16E36BC5-BF51-4115-A704-6B5752B32538}"/>
              </a:ext>
            </a:extLst>
          </p:cNvPr>
          <p:cNvSpPr/>
          <p:nvPr/>
        </p:nvSpPr>
        <p:spPr>
          <a:xfrm>
            <a:off x="2743200" y="3259074"/>
            <a:ext cx="1828800" cy="14478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AE4A5AA-FCE7-4795-B3D8-BE561C02B9E2}"/>
              </a:ext>
            </a:extLst>
          </p:cNvPr>
          <p:cNvSpPr txBox="1"/>
          <p:nvPr/>
        </p:nvSpPr>
        <p:spPr>
          <a:xfrm>
            <a:off x="927652" y="4834235"/>
            <a:ext cx="1828800" cy="923330"/>
          </a:xfrm>
          <a:prstGeom prst="rect">
            <a:avLst/>
          </a:prstGeom>
          <a:noFill/>
        </p:spPr>
        <p:txBody>
          <a:bodyPr wrap="square" rtlCol="0">
            <a:spAutoFit/>
          </a:bodyPr>
          <a:lstStyle/>
          <a:p>
            <a:r>
              <a:rPr lang="en-US" b="1" dirty="0"/>
              <a:t>Motor in Electrical Vehicles(EV's)</a:t>
            </a:r>
            <a:endParaRPr lang="en-IN" dirty="0"/>
          </a:p>
        </p:txBody>
      </p:sp>
      <p:sp>
        <p:nvSpPr>
          <p:cNvPr id="8" name="TextBox 7">
            <a:extLst>
              <a:ext uri="{FF2B5EF4-FFF2-40B4-BE49-F238E27FC236}">
                <a16:creationId xmlns:a16="http://schemas.microsoft.com/office/drawing/2014/main" id="{A29478BB-D895-488A-BFD4-EC15D37A8246}"/>
              </a:ext>
            </a:extLst>
          </p:cNvPr>
          <p:cNvSpPr txBox="1"/>
          <p:nvPr/>
        </p:nvSpPr>
        <p:spPr>
          <a:xfrm>
            <a:off x="2895600" y="3339739"/>
            <a:ext cx="1828800" cy="1200329"/>
          </a:xfrm>
          <a:prstGeom prst="rect">
            <a:avLst/>
          </a:prstGeom>
          <a:noFill/>
        </p:spPr>
        <p:txBody>
          <a:bodyPr wrap="square" rtlCol="0">
            <a:spAutoFit/>
          </a:bodyPr>
          <a:lstStyle/>
          <a:p>
            <a:r>
              <a:rPr lang="en-IN" b="1" dirty="0"/>
              <a:t>Motor Productivity and Maintenance</a:t>
            </a:r>
            <a:endParaRPr lang="en-IN" dirty="0"/>
          </a:p>
        </p:txBody>
      </p:sp>
      <p:sp>
        <p:nvSpPr>
          <p:cNvPr id="25" name="Rectangle: Diagonal Corners Rounded 24">
            <a:extLst>
              <a:ext uri="{FF2B5EF4-FFF2-40B4-BE49-F238E27FC236}">
                <a16:creationId xmlns:a16="http://schemas.microsoft.com/office/drawing/2014/main" id="{5A3A213D-09D2-4D04-820E-64FD29EF1622}"/>
              </a:ext>
            </a:extLst>
          </p:cNvPr>
          <p:cNvSpPr/>
          <p:nvPr/>
        </p:nvSpPr>
        <p:spPr>
          <a:xfrm>
            <a:off x="4591878" y="4540068"/>
            <a:ext cx="1828800" cy="14478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9" name="TextBox 8">
            <a:extLst>
              <a:ext uri="{FF2B5EF4-FFF2-40B4-BE49-F238E27FC236}">
                <a16:creationId xmlns:a16="http://schemas.microsoft.com/office/drawing/2014/main" id="{B5FBC053-4F56-4836-9641-D702D04C2215}"/>
              </a:ext>
            </a:extLst>
          </p:cNvPr>
          <p:cNvSpPr txBox="1"/>
          <p:nvPr/>
        </p:nvSpPr>
        <p:spPr>
          <a:xfrm>
            <a:off x="4777409" y="4691485"/>
            <a:ext cx="1447800" cy="1200329"/>
          </a:xfrm>
          <a:prstGeom prst="rect">
            <a:avLst/>
          </a:prstGeom>
          <a:noFill/>
        </p:spPr>
        <p:txBody>
          <a:bodyPr wrap="square" rtlCol="0">
            <a:spAutoFit/>
          </a:bodyPr>
          <a:lstStyle/>
          <a:p>
            <a:r>
              <a:rPr lang="en-IN" dirty="0"/>
              <a:t>A significant change in Automation Industry</a:t>
            </a:r>
          </a:p>
        </p:txBody>
      </p:sp>
    </p:spTree>
    <p:extLst>
      <p:ext uri="{BB962C8B-B14F-4D97-AF65-F5344CB8AC3E}">
        <p14:creationId xmlns:p14="http://schemas.microsoft.com/office/powerpoint/2010/main" val="164637607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09800" y="5334000"/>
            <a:ext cx="4724400" cy="1107996"/>
          </a:xfrm>
          <a:prstGeom prst="rect">
            <a:avLst/>
          </a:prstGeom>
          <a:noFill/>
        </p:spPr>
        <p:txBody>
          <a:bodyPr wrap="square" rtlCol="0">
            <a:spAutoFit/>
          </a:bodyPr>
          <a:lstStyle/>
          <a:p>
            <a:pPr algn="ctr"/>
            <a:r>
              <a:rPr lang="en-US" sz="6600" b="1" dirty="0">
                <a:latin typeface="Tw Cen MT" panose="020B0602020104020603" pitchFamily="34" charset="0"/>
              </a:rPr>
              <a:t>THANK YOU</a:t>
            </a:r>
          </a:p>
        </p:txBody>
      </p:sp>
    </p:spTree>
    <p:extLst>
      <p:ext uri="{BB962C8B-B14F-4D97-AF65-F5344CB8AC3E}">
        <p14:creationId xmlns:p14="http://schemas.microsoft.com/office/powerpoint/2010/main" val="300827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 Same Side Corner Rectangle 4"/>
          <p:cNvSpPr/>
          <p:nvPr/>
        </p:nvSpPr>
        <p:spPr>
          <a:xfrm>
            <a:off x="609600" y="685800"/>
            <a:ext cx="2590800" cy="2218676"/>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 Same Side Corner Rectangle 1"/>
          <p:cNvSpPr/>
          <p:nvPr/>
        </p:nvSpPr>
        <p:spPr>
          <a:xfrm flipV="1">
            <a:off x="609600" y="2247185"/>
            <a:ext cx="2590800" cy="3888567"/>
          </a:xfrm>
          <a:custGeom>
            <a:avLst/>
            <a:gdLst/>
            <a:ahLst/>
            <a:cxnLst/>
            <a:rect l="l" t="t" r="r" b="b"/>
            <a:pathLst>
              <a:path w="1981200" h="3237875">
                <a:moveTo>
                  <a:pt x="0" y="3237875"/>
                </a:moveTo>
                <a:lnTo>
                  <a:pt x="438150" y="3237875"/>
                </a:lnTo>
                <a:cubicBezTo>
                  <a:pt x="438150" y="2964328"/>
                  <a:pt x="685490" y="2742575"/>
                  <a:pt x="990600" y="2742575"/>
                </a:cubicBezTo>
                <a:cubicBezTo>
                  <a:pt x="1295710" y="2742575"/>
                  <a:pt x="1543050" y="2964328"/>
                  <a:pt x="1543050" y="3237875"/>
                </a:cubicBezTo>
                <a:lnTo>
                  <a:pt x="1981200" y="3237875"/>
                </a:lnTo>
                <a:lnTo>
                  <a:pt x="1981200" y="330207"/>
                </a:lnTo>
                <a:cubicBezTo>
                  <a:pt x="1981200" y="147839"/>
                  <a:pt x="1833361" y="0"/>
                  <a:pt x="1650993" y="0"/>
                </a:cubicBezTo>
                <a:lnTo>
                  <a:pt x="330207" y="0"/>
                </a:lnTo>
                <a:cubicBezTo>
                  <a:pt x="147839" y="0"/>
                  <a:pt x="0" y="147839"/>
                  <a:pt x="0" y="330207"/>
                </a:cubicBezTo>
                <a:close/>
              </a:path>
            </a:pathLst>
          </a:custGeom>
          <a:solidFill>
            <a:schemeClr val="bg1"/>
          </a:solidFill>
          <a:ln>
            <a:solidFill>
              <a:srgbClr val="000000">
                <a:alpha val="23137"/>
              </a:srgbClr>
            </a:solid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TextBox 5"/>
          <p:cNvSpPr txBox="1"/>
          <p:nvPr/>
        </p:nvSpPr>
        <p:spPr>
          <a:xfrm>
            <a:off x="914400" y="1044368"/>
            <a:ext cx="1828800" cy="892552"/>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ea typeface="Tahoma" panose="020B0604030504040204" pitchFamily="34" charset="0"/>
                <a:cs typeface="Aharoni" panose="02010803020104030203" pitchFamily="2" charset="-79"/>
              </a:rPr>
              <a:t>What is </a:t>
            </a:r>
            <a:r>
              <a:rPr lang="en-US" sz="1600" dirty="0">
                <a:solidFill>
                  <a:schemeClr val="bg1"/>
                </a:solidFill>
                <a:latin typeface="Tw Cen MT" panose="020B0602020104020603" pitchFamily="34" charset="0"/>
                <a:cs typeface="Aharoni" panose="02010803020104030203" pitchFamily="2" charset="-79"/>
              </a:rPr>
              <a:t>permanent magnet synchronous motors(PMSM) </a:t>
            </a:r>
            <a:r>
              <a:rPr lang="en-US" sz="2000" dirty="0">
                <a:solidFill>
                  <a:schemeClr val="bg1"/>
                </a:solidFill>
                <a:latin typeface="Tw Cen MT" panose="020B0602020104020603" pitchFamily="34" charset="0"/>
                <a:ea typeface="Tahoma" panose="020B0604030504040204" pitchFamily="34" charset="0"/>
                <a:cs typeface="Tahoma" panose="020B0604030504040204" pitchFamily="34" charset="0"/>
              </a:rPr>
              <a:t>?</a:t>
            </a:r>
          </a:p>
        </p:txBody>
      </p:sp>
      <p:sp>
        <p:nvSpPr>
          <p:cNvPr id="7" name="TextBox 6"/>
          <p:cNvSpPr txBox="1"/>
          <p:nvPr/>
        </p:nvSpPr>
        <p:spPr>
          <a:xfrm>
            <a:off x="685800" y="2904476"/>
            <a:ext cx="2438400" cy="3693319"/>
          </a:xfrm>
          <a:prstGeom prst="rect">
            <a:avLst/>
          </a:prstGeom>
          <a:noFill/>
        </p:spPr>
        <p:txBody>
          <a:bodyPr wrap="square" rtlCol="0">
            <a:spAutoFit/>
          </a:bodyPr>
          <a:lstStyle/>
          <a:p>
            <a:pPr marL="285750" indent="-285750">
              <a:buFont typeface="Arial" panose="020B0604020202020204" pitchFamily="34" charset="0"/>
              <a:buChar char="•"/>
            </a:pPr>
            <a:r>
              <a:rPr lang="en-US" sz="1200" dirty="0"/>
              <a:t>Permanent magnet synchronous motors (PMSM) have </a:t>
            </a:r>
            <a:r>
              <a:rPr lang="en-US" sz="1200" b="1" dirty="0"/>
              <a:t>high power density, stable output torque, low noise, and good speed regulation performance</a:t>
            </a:r>
            <a:r>
              <a:rPr lang="en-US" sz="1200" dirty="0"/>
              <a:t>, making them very suitable for electric vehicle propulsion</a:t>
            </a:r>
            <a:endParaRPr lang="en-US" sz="1200" i="0" dirty="0">
              <a:solidFill>
                <a:srgbClr val="202124"/>
              </a:solidFill>
              <a:effectLst/>
              <a:latin typeface="Tw Cen MT" panose="020B0602020104020603" pitchFamily="34" charset="0"/>
            </a:endParaRPr>
          </a:p>
          <a:p>
            <a:pPr marL="285750" indent="-285750">
              <a:buFont typeface="Arial" panose="020B0604020202020204" pitchFamily="34" charset="0"/>
              <a:buChar char="•"/>
            </a:pPr>
            <a:r>
              <a:rPr lang="en-US" sz="1200" dirty="0"/>
              <a:t>PMSM is widely used in Electrical Vehicles ,robotics, machine tools, actuators, and it is being considered in high-power applications such as industrial drives and vehicular propulsion.</a:t>
            </a:r>
            <a:endParaRPr lang="en-US" sz="1200" i="0" dirty="0">
              <a:solidFill>
                <a:srgbClr val="202124"/>
              </a:solidFill>
              <a:effectLst/>
              <a:latin typeface="Tw Cen MT" panose="020B0602020104020603" pitchFamily="34" charset="0"/>
            </a:endParaRPr>
          </a:p>
          <a:p>
            <a:endParaRPr lang="en-US" sz="1400" i="0" dirty="0">
              <a:solidFill>
                <a:srgbClr val="202124"/>
              </a:solidFill>
              <a:effectLst/>
              <a:latin typeface="Tw Cen MT" panose="020B0602020104020603" pitchFamily="34" charset="0"/>
            </a:endParaRPr>
          </a:p>
          <a:p>
            <a:pPr marL="285750" indent="-285750" algn="ctr">
              <a:buFont typeface="Arial" panose="020B0604020202020204" pitchFamily="34" charset="0"/>
              <a:buChar char="•"/>
            </a:pPr>
            <a:endParaRPr lang="en-US" sz="1400" i="0" dirty="0">
              <a:solidFill>
                <a:srgbClr val="202124"/>
              </a:solidFill>
              <a:effectLst/>
              <a:latin typeface="Tw Cen MT" panose="020B0602020104020603" pitchFamily="34" charset="0"/>
            </a:endParaRPr>
          </a:p>
          <a:p>
            <a:pPr marL="285750" indent="-285750" algn="ctr">
              <a:buFont typeface="Arial" panose="020B0604020202020204" pitchFamily="34" charset="0"/>
              <a:buChar char="•"/>
            </a:pPr>
            <a:endParaRPr lang="en-US" sz="1400" dirty="0">
              <a:solidFill>
                <a:schemeClr val="tx1">
                  <a:lumMod val="95000"/>
                  <a:lumOff val="5000"/>
                </a:schemeClr>
              </a:solidFill>
              <a:latin typeface="Tw Cen MT" panose="020B0602020104020603" pitchFamily="34" charset="0"/>
            </a:endParaRPr>
          </a:p>
        </p:txBody>
      </p:sp>
      <p:sp>
        <p:nvSpPr>
          <p:cNvPr id="8" name="Round Same Side Corner Rectangle 7"/>
          <p:cNvSpPr/>
          <p:nvPr/>
        </p:nvSpPr>
        <p:spPr>
          <a:xfrm>
            <a:off x="4419600" y="685800"/>
            <a:ext cx="2514600" cy="2142476"/>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 Same Side Corner Rectangle 1"/>
          <p:cNvSpPr/>
          <p:nvPr/>
        </p:nvSpPr>
        <p:spPr>
          <a:xfrm flipV="1">
            <a:off x="4419600" y="2208486"/>
            <a:ext cx="2514600" cy="3888565"/>
          </a:xfrm>
          <a:custGeom>
            <a:avLst/>
            <a:gdLst/>
            <a:ahLst/>
            <a:cxnLst/>
            <a:rect l="l" t="t" r="r" b="b"/>
            <a:pathLst>
              <a:path w="1981200" h="3237875">
                <a:moveTo>
                  <a:pt x="0" y="3237875"/>
                </a:moveTo>
                <a:lnTo>
                  <a:pt x="438150" y="3237875"/>
                </a:lnTo>
                <a:cubicBezTo>
                  <a:pt x="438150" y="2964328"/>
                  <a:pt x="685490" y="2742575"/>
                  <a:pt x="990600" y="2742575"/>
                </a:cubicBezTo>
                <a:cubicBezTo>
                  <a:pt x="1295710" y="2742575"/>
                  <a:pt x="1543050" y="2964328"/>
                  <a:pt x="1543050" y="3237875"/>
                </a:cubicBezTo>
                <a:lnTo>
                  <a:pt x="1981200" y="3237875"/>
                </a:lnTo>
                <a:lnTo>
                  <a:pt x="1981200" y="330207"/>
                </a:lnTo>
                <a:cubicBezTo>
                  <a:pt x="1981200" y="147839"/>
                  <a:pt x="1833361" y="0"/>
                  <a:pt x="1650993" y="0"/>
                </a:cubicBezTo>
                <a:lnTo>
                  <a:pt x="330207" y="0"/>
                </a:lnTo>
                <a:cubicBezTo>
                  <a:pt x="147839" y="0"/>
                  <a:pt x="0" y="147839"/>
                  <a:pt x="0" y="330207"/>
                </a:cubicBezTo>
                <a:close/>
              </a:path>
            </a:pathLst>
          </a:custGeom>
          <a:solidFill>
            <a:schemeClr val="bg1"/>
          </a:solidFill>
          <a:ln>
            <a:solidFill>
              <a:srgbClr val="000000">
                <a:alpha val="23137"/>
              </a:srgbClr>
            </a:solid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Box 9"/>
          <p:cNvSpPr txBox="1"/>
          <p:nvPr/>
        </p:nvSpPr>
        <p:spPr>
          <a:xfrm>
            <a:off x="4648200" y="908534"/>
            <a:ext cx="2057400"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ea typeface="Tahoma" panose="020B0604030504040204" pitchFamily="34" charset="0"/>
                <a:cs typeface="Tahoma" panose="020B0604030504040204" pitchFamily="34" charset="0"/>
              </a:rPr>
              <a:t>How </a:t>
            </a:r>
            <a:r>
              <a:rPr lang="en-US" sz="1600" dirty="0">
                <a:solidFill>
                  <a:schemeClr val="bg1"/>
                </a:solidFill>
                <a:latin typeface="Tw Cen MT" panose="020B0602020104020603" pitchFamily="34" charset="0"/>
                <a:cs typeface="Aharoni" panose="02010803020104030203" pitchFamily="2" charset="-79"/>
              </a:rPr>
              <a:t>permanent magnet synchronous motors(PMSM)</a:t>
            </a:r>
            <a:r>
              <a:rPr lang="en-US" sz="1600" dirty="0">
                <a:solidFill>
                  <a:schemeClr val="bg1"/>
                </a:solidFill>
                <a:latin typeface="Tw Cen MT" panose="020B0602020104020603" pitchFamily="34" charset="0"/>
                <a:ea typeface="Tahoma" panose="020B0604030504040204" pitchFamily="34" charset="0"/>
                <a:cs typeface="Tahoma" panose="020B0604030504040204" pitchFamily="34" charset="0"/>
              </a:rPr>
              <a:t> Will increase Efficiency ?</a:t>
            </a:r>
          </a:p>
        </p:txBody>
      </p:sp>
      <p:sp>
        <p:nvSpPr>
          <p:cNvPr id="11" name="TextBox 10"/>
          <p:cNvSpPr txBox="1"/>
          <p:nvPr/>
        </p:nvSpPr>
        <p:spPr>
          <a:xfrm>
            <a:off x="4419600" y="2828276"/>
            <a:ext cx="2286000" cy="2862322"/>
          </a:xfrm>
          <a:prstGeom prst="rect">
            <a:avLst/>
          </a:prstGeom>
          <a:noFill/>
        </p:spPr>
        <p:txBody>
          <a:bodyPr wrap="square" rtlCol="0">
            <a:spAutoFit/>
          </a:bodyPr>
          <a:lstStyle/>
          <a:p>
            <a:pPr marL="285750" indent="-285750">
              <a:buFont typeface="Wingdings" panose="05000000000000000000" pitchFamily="2" charset="2"/>
              <a:buChar char="§"/>
            </a:pPr>
            <a:r>
              <a:rPr lang="en-US" sz="1200" dirty="0"/>
              <a:t>In an electric vehicle, when the driver applies the accelerator, the battery in the car supplies electricity to the stator, causing the rotor to turn, and subsequently </a:t>
            </a:r>
            <a:r>
              <a:rPr lang="en-US" sz="1200" b="1" dirty="0"/>
              <a:t>provide mechanical energy to turn the car's gears</a:t>
            </a:r>
            <a:r>
              <a:rPr lang="en-US" sz="1200" dirty="0"/>
              <a:t>. Once the gears are rotating, the wheels turn too. More the efficiency of the Motor More the Efficiency of the Electric Vehicle.</a:t>
            </a:r>
            <a:endParaRPr lang="en-US" sz="1200" dirty="0">
              <a:solidFill>
                <a:schemeClr val="tx1">
                  <a:lumMod val="95000"/>
                  <a:lumOff val="5000"/>
                </a:schemeClr>
              </a:solidFill>
              <a:latin typeface="Tw Cen MT" panose="020B0602020104020603" pitchFamily="34" charset="0"/>
            </a:endParaRPr>
          </a:p>
        </p:txBody>
      </p:sp>
    </p:spTree>
    <p:extLst>
      <p:ext uri="{BB962C8B-B14F-4D97-AF65-F5344CB8AC3E}">
        <p14:creationId xmlns:p14="http://schemas.microsoft.com/office/powerpoint/2010/main" val="38624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A1D5-FF3B-482E-8BA0-742D9E4E9ED5}"/>
              </a:ext>
            </a:extLst>
          </p:cNvPr>
          <p:cNvSpPr>
            <a:spLocks noGrp="1"/>
          </p:cNvSpPr>
          <p:nvPr>
            <p:ph type="title"/>
          </p:nvPr>
        </p:nvSpPr>
        <p:spPr>
          <a:xfrm>
            <a:off x="609599" y="609600"/>
            <a:ext cx="6347714" cy="533400"/>
          </a:xfrm>
        </p:spPr>
        <p:txBody>
          <a:bodyPr>
            <a:normAutofit fontScale="90000"/>
          </a:bodyPr>
          <a:lstStyle/>
          <a:p>
            <a:r>
              <a:rPr lang="en-US" b="1" dirty="0"/>
              <a:t>Overview</a:t>
            </a:r>
            <a:br>
              <a:rPr lang="en-US" b="1" dirty="0"/>
            </a:br>
            <a:endParaRPr lang="en-IN" dirty="0"/>
          </a:p>
        </p:txBody>
      </p:sp>
      <p:sp>
        <p:nvSpPr>
          <p:cNvPr id="3" name="TextBox 2">
            <a:extLst>
              <a:ext uri="{FF2B5EF4-FFF2-40B4-BE49-F238E27FC236}">
                <a16:creationId xmlns:a16="http://schemas.microsoft.com/office/drawing/2014/main" id="{AE31CB15-95B9-4EA2-A9CC-E70F94B61898}"/>
              </a:ext>
            </a:extLst>
          </p:cNvPr>
          <p:cNvSpPr txBox="1"/>
          <p:nvPr/>
        </p:nvSpPr>
        <p:spPr>
          <a:xfrm>
            <a:off x="357886" y="1905000"/>
            <a:ext cx="6347714" cy="3970318"/>
          </a:xfrm>
          <a:prstGeom prst="rect">
            <a:avLst/>
          </a:prstGeom>
          <a:noFill/>
        </p:spPr>
        <p:txBody>
          <a:bodyPr wrap="square" rtlCol="0">
            <a:spAutoFit/>
          </a:bodyPr>
          <a:lstStyle/>
          <a:p>
            <a:endParaRPr lang="en-US" b="1" dirty="0"/>
          </a:p>
          <a:p>
            <a:r>
              <a:rPr lang="en-US" sz="1200" dirty="0"/>
              <a:t>PMSM is widely used in Electrical Vehicles ,robotics, machine tools, actuators, and it is being considered in high-power applications such as industrial drives and vehicular propulsion.</a:t>
            </a:r>
          </a:p>
          <a:p>
            <a:endParaRPr lang="en-US" sz="1200" dirty="0"/>
          </a:p>
          <a:p>
            <a:r>
              <a:rPr lang="en-US" sz="1200" b="1" dirty="0"/>
              <a:t>Motor in Electrical Vehicles(EV's)</a:t>
            </a:r>
            <a:endParaRPr lang="en-US" sz="1200" dirty="0"/>
          </a:p>
          <a:p>
            <a:r>
              <a:rPr lang="en-US" sz="1200" dirty="0"/>
              <a:t>Research shows that temperature rise in the electric motor is one of the main components of an EV which negatively affects the performance of the EV . It leads to high failure rates, heating problems may catch fire and a shortened life span, which reduce the overall efficiency and performance of EVs.</a:t>
            </a:r>
          </a:p>
          <a:p>
            <a:endParaRPr lang="en-US" sz="1200" b="1" dirty="0"/>
          </a:p>
          <a:p>
            <a:r>
              <a:rPr lang="en-US" sz="1200" b="1" dirty="0"/>
              <a:t>Motor Productivity and Maintenance</a:t>
            </a:r>
            <a:endParaRPr lang="en-US" sz="1200" dirty="0"/>
          </a:p>
          <a:p>
            <a:r>
              <a:rPr lang="en-US" sz="1200" dirty="0"/>
              <a:t>Being able to have strong estimators for the rotor temperature helps the automotive industry to manufacture motors with less material and enables control strategies to utilize the motor to its maximum capability. A precise torque estimate leads to more accurate and adequate control of the motor, reducing power losses and eventually heat build-</a:t>
            </a:r>
            <a:r>
              <a:rPr lang="en-US" sz="1200" dirty="0" err="1"/>
              <a:t>up.On</a:t>
            </a:r>
            <a:r>
              <a:rPr lang="en-US" sz="1200" dirty="0"/>
              <a:t> the rotor part, irreversible demagnetization of the permanent magnets can be caused by overheating, which represents an even more severe instance of motor damage.</a:t>
            </a:r>
          </a:p>
          <a:p>
            <a:endParaRPr lang="en-IN" dirty="0"/>
          </a:p>
        </p:txBody>
      </p:sp>
    </p:spTree>
    <p:extLst>
      <p:ext uri="{BB962C8B-B14F-4D97-AF65-F5344CB8AC3E}">
        <p14:creationId xmlns:p14="http://schemas.microsoft.com/office/powerpoint/2010/main" val="21741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6FC-C54A-4537-AED6-4218440A4603}"/>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EFA67F54-88F0-4B31-997B-865F48CEADF5}"/>
              </a:ext>
            </a:extLst>
          </p:cNvPr>
          <p:cNvSpPr txBox="1"/>
          <p:nvPr/>
        </p:nvSpPr>
        <p:spPr>
          <a:xfrm>
            <a:off x="762000" y="2057400"/>
            <a:ext cx="4343400" cy="3293209"/>
          </a:xfrm>
          <a:prstGeom prst="rect">
            <a:avLst/>
          </a:prstGeom>
          <a:noFill/>
        </p:spPr>
        <p:txBody>
          <a:bodyPr wrap="square" rtlCol="0">
            <a:spAutoFit/>
          </a:bodyPr>
          <a:lstStyle/>
          <a:p>
            <a:r>
              <a:rPr lang="en-US" sz="1600" dirty="0"/>
              <a:t>The aim of this project is to predict the Motor temperature of a permanent magnet synchronous motor (PMSM) using Different Regression models. As suggested in the explanatory notes of the dataset, sensor measuring all the different temperatures of the motor and the torque are not reliable nor economically feasible in commercial applications. A sufficiently accurate prediction model would therefore eliminate the need for sensor measurements to determine the permanent magnet temperature</a:t>
            </a:r>
            <a:endParaRPr lang="en-IN" sz="1600" dirty="0"/>
          </a:p>
        </p:txBody>
      </p:sp>
    </p:spTree>
    <p:extLst>
      <p:ext uri="{BB962C8B-B14F-4D97-AF65-F5344CB8AC3E}">
        <p14:creationId xmlns:p14="http://schemas.microsoft.com/office/powerpoint/2010/main" val="198560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bg1">
                <a:lumMod val="85000"/>
              </a:schemeClr>
            </a:gs>
            <a:gs pos="0">
              <a:schemeClr val="bg1"/>
            </a:gs>
            <a:gs pos="50000">
              <a:schemeClr val="accent1">
                <a:tint val="44500"/>
                <a:satMod val="160000"/>
              </a:schemeClr>
            </a:gs>
            <a:gs pos="100000">
              <a:schemeClr val="accent1">
                <a:tint val="23500"/>
                <a:satMod val="1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Round Same Side Corner Rectangle 4"/>
          <p:cNvSpPr/>
          <p:nvPr/>
        </p:nvSpPr>
        <p:spPr>
          <a:xfrm rot="12600000">
            <a:off x="2740096" y="-386473"/>
            <a:ext cx="3394565" cy="3874044"/>
          </a:xfrm>
          <a:custGeom>
            <a:avLst/>
            <a:gdLst/>
            <a:ahLst/>
            <a:cxnLst/>
            <a:rect l="l" t="t" r="r" b="b"/>
            <a:pathLst>
              <a:path w="3747388" h="4644271">
                <a:moveTo>
                  <a:pt x="731790" y="4472762"/>
                </a:moveTo>
                <a:lnTo>
                  <a:pt x="45997" y="3284933"/>
                </a:lnTo>
                <a:cubicBezTo>
                  <a:pt x="-48694" y="3120924"/>
                  <a:pt x="7500" y="2911205"/>
                  <a:pt x="171510" y="2816514"/>
                </a:cubicBezTo>
                <a:lnTo>
                  <a:pt x="2284883" y="1596357"/>
                </a:lnTo>
                <a:lnTo>
                  <a:pt x="2284883" y="466883"/>
                </a:lnTo>
                <a:cubicBezTo>
                  <a:pt x="2284883" y="209031"/>
                  <a:pt x="2493914" y="0"/>
                  <a:pt x="2751766" y="0"/>
                </a:cubicBezTo>
                <a:lnTo>
                  <a:pt x="2790957" y="0"/>
                </a:lnTo>
                <a:cubicBezTo>
                  <a:pt x="3048809" y="0"/>
                  <a:pt x="3257840" y="209031"/>
                  <a:pt x="3257840" y="466883"/>
                </a:cubicBezTo>
                <a:lnTo>
                  <a:pt x="3257840" y="1990008"/>
                </a:lnTo>
                <a:lnTo>
                  <a:pt x="3701391" y="2758262"/>
                </a:lnTo>
                <a:cubicBezTo>
                  <a:pt x="3796082" y="2922271"/>
                  <a:pt x="3739888" y="3131990"/>
                  <a:pt x="3575879" y="3226681"/>
                </a:cubicBezTo>
                <a:lnTo>
                  <a:pt x="1200210" y="4598274"/>
                </a:lnTo>
                <a:cubicBezTo>
                  <a:pt x="1036200" y="4692965"/>
                  <a:pt x="826481" y="4636771"/>
                  <a:pt x="731790" y="4472762"/>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3179" y="927613"/>
            <a:ext cx="1684200" cy="1325880"/>
          </a:xfrm>
          <a:prstGeom prst="ellipse">
            <a:avLst/>
          </a:prstGeom>
          <a:solidFill>
            <a:schemeClr val="tx1">
              <a:alpha val="60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Same Side Corner Rectangle 4"/>
          <p:cNvSpPr/>
          <p:nvPr/>
        </p:nvSpPr>
        <p:spPr>
          <a:xfrm rot="7200000">
            <a:off x="1388960" y="977732"/>
            <a:ext cx="3747388" cy="4644271"/>
          </a:xfrm>
          <a:custGeom>
            <a:avLst/>
            <a:gdLst/>
            <a:ahLst/>
            <a:cxnLst/>
            <a:rect l="l" t="t" r="r" b="b"/>
            <a:pathLst>
              <a:path w="3747388" h="4644271">
                <a:moveTo>
                  <a:pt x="731790" y="4472762"/>
                </a:moveTo>
                <a:lnTo>
                  <a:pt x="45997" y="3284933"/>
                </a:lnTo>
                <a:cubicBezTo>
                  <a:pt x="-48694" y="3120924"/>
                  <a:pt x="7500" y="2911205"/>
                  <a:pt x="171510" y="2816514"/>
                </a:cubicBezTo>
                <a:lnTo>
                  <a:pt x="2284883" y="1596357"/>
                </a:lnTo>
                <a:lnTo>
                  <a:pt x="2284883" y="466883"/>
                </a:lnTo>
                <a:cubicBezTo>
                  <a:pt x="2284883" y="209031"/>
                  <a:pt x="2493914" y="0"/>
                  <a:pt x="2751766" y="0"/>
                </a:cubicBezTo>
                <a:lnTo>
                  <a:pt x="2790957" y="0"/>
                </a:lnTo>
                <a:cubicBezTo>
                  <a:pt x="3048809" y="0"/>
                  <a:pt x="3257840" y="209031"/>
                  <a:pt x="3257840" y="466883"/>
                </a:cubicBezTo>
                <a:lnTo>
                  <a:pt x="3257840" y="1990008"/>
                </a:lnTo>
                <a:lnTo>
                  <a:pt x="3701391" y="2758262"/>
                </a:lnTo>
                <a:cubicBezTo>
                  <a:pt x="3796082" y="2922271"/>
                  <a:pt x="3739888" y="3131990"/>
                  <a:pt x="3575879" y="3226681"/>
                </a:cubicBezTo>
                <a:lnTo>
                  <a:pt x="1200210" y="4598274"/>
                </a:lnTo>
                <a:cubicBezTo>
                  <a:pt x="1036200" y="4692965"/>
                  <a:pt x="826481" y="4636771"/>
                  <a:pt x="731790" y="4472762"/>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76400" y="3606968"/>
            <a:ext cx="1295400" cy="1015663"/>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02</a:t>
            </a:r>
          </a:p>
        </p:txBody>
      </p:sp>
      <p:sp>
        <p:nvSpPr>
          <p:cNvPr id="22" name="TextBox 21"/>
          <p:cNvSpPr txBox="1"/>
          <p:nvPr/>
        </p:nvSpPr>
        <p:spPr>
          <a:xfrm>
            <a:off x="3262654" y="50061"/>
            <a:ext cx="1219200" cy="1938992"/>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03</a:t>
            </a:r>
          </a:p>
          <a:p>
            <a:endParaRPr lang="en-US" sz="6000" dirty="0">
              <a:latin typeface="Bahnschrift" panose="020B0502040204020203" pitchFamily="34" charset="0"/>
            </a:endParaRPr>
          </a:p>
        </p:txBody>
      </p:sp>
      <p:sp>
        <p:nvSpPr>
          <p:cNvPr id="23" name="TextBox 22"/>
          <p:cNvSpPr txBox="1"/>
          <p:nvPr/>
        </p:nvSpPr>
        <p:spPr>
          <a:xfrm>
            <a:off x="4267200" y="730428"/>
            <a:ext cx="1898853" cy="646331"/>
          </a:xfrm>
          <a:prstGeom prst="rect">
            <a:avLst/>
          </a:prstGeom>
          <a:noFill/>
        </p:spPr>
        <p:txBody>
          <a:bodyPr wrap="square" rtlCol="0">
            <a:spAutoFit/>
          </a:bodyPr>
          <a:lstStyle/>
          <a:p>
            <a:r>
              <a:rPr lang="en-US" b="0" i="0" dirty="0">
                <a:solidFill>
                  <a:srgbClr val="202124"/>
                </a:solidFill>
                <a:effectLst/>
                <a:latin typeface="Bahnschrift" panose="020B0502040204020203" pitchFamily="34" charset="0"/>
              </a:rPr>
              <a:t>Requirements analysis</a:t>
            </a:r>
            <a:endParaRPr lang="en-US" dirty="0">
              <a:latin typeface="Bahnschrift" panose="020B0502040204020203" pitchFamily="34" charset="0"/>
            </a:endParaRPr>
          </a:p>
        </p:txBody>
      </p:sp>
      <p:sp>
        <p:nvSpPr>
          <p:cNvPr id="13" name="Oval 12"/>
          <p:cNvSpPr/>
          <p:nvPr/>
        </p:nvSpPr>
        <p:spPr>
          <a:xfrm>
            <a:off x="2552749" y="5614004"/>
            <a:ext cx="6096000" cy="1066800"/>
          </a:xfrm>
          <a:prstGeom prst="ellipse">
            <a:avLst/>
          </a:prstGeom>
          <a:gradFill>
            <a:gsLst>
              <a:gs pos="64000">
                <a:srgbClr val="95A0B5">
                  <a:alpha val="48000"/>
                </a:srgbClr>
              </a:gs>
              <a:gs pos="39000">
                <a:srgbClr val="686F7D"/>
              </a:gs>
              <a:gs pos="22000">
                <a:schemeClr val="tx1">
                  <a:lumMod val="95000"/>
                  <a:lumOff val="5000"/>
                </a:schemeClr>
              </a:gs>
              <a:gs pos="0">
                <a:schemeClr val="bg1"/>
              </a:gs>
              <a:gs pos="14674">
                <a:srgbClr val="5E5E5E">
                  <a:lumMod val="68000"/>
                </a:srgbClr>
              </a:gs>
              <a:gs pos="79000">
                <a:schemeClr val="accent1">
                  <a:tint val="44500"/>
                  <a:satMod val="160000"/>
                  <a:lumMod val="76000"/>
                </a:schemeClr>
              </a:gs>
              <a:gs pos="100000">
                <a:schemeClr val="accent1">
                  <a:tint val="23500"/>
                  <a:satMod val="16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600779" y="3741933"/>
            <a:ext cx="5226501" cy="2696967"/>
            <a:chOff x="2600779" y="3741933"/>
            <a:chExt cx="5226501" cy="2696967"/>
          </a:xfrm>
        </p:grpSpPr>
        <p:sp>
          <p:nvSpPr>
            <p:cNvPr id="8" name="Oval 7"/>
            <p:cNvSpPr/>
            <p:nvPr/>
          </p:nvSpPr>
          <p:spPr>
            <a:xfrm>
              <a:off x="2600779" y="3741933"/>
              <a:ext cx="1600200" cy="1325880"/>
            </a:xfrm>
            <a:prstGeom prst="ellipse">
              <a:avLst/>
            </a:prstGeom>
            <a:solidFill>
              <a:schemeClr val="tx1">
                <a:alpha val="60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134177" y="4076700"/>
              <a:ext cx="4693103" cy="2362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3134177" y="4253299"/>
              <a:ext cx="4693103" cy="1557608"/>
              <a:chOff x="3134177" y="4253299"/>
              <a:chExt cx="4693103" cy="1557608"/>
            </a:xfrm>
          </p:grpSpPr>
          <p:sp>
            <p:nvSpPr>
              <p:cNvPr id="20" name="TextBox 19"/>
              <p:cNvSpPr txBox="1"/>
              <p:nvPr/>
            </p:nvSpPr>
            <p:spPr>
              <a:xfrm>
                <a:off x="3262654" y="4253299"/>
                <a:ext cx="1219200" cy="1015663"/>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01 </a:t>
                </a:r>
              </a:p>
            </p:txBody>
          </p:sp>
          <p:sp>
            <p:nvSpPr>
              <p:cNvPr id="24" name="TextBox 23"/>
              <p:cNvSpPr txBox="1"/>
              <p:nvPr/>
            </p:nvSpPr>
            <p:spPr>
              <a:xfrm>
                <a:off x="3134177" y="5164576"/>
                <a:ext cx="4693103" cy="646331"/>
              </a:xfrm>
              <a:prstGeom prst="rect">
                <a:avLst/>
              </a:prstGeom>
              <a:noFill/>
            </p:spPr>
            <p:txBody>
              <a:bodyPr wrap="square" rtlCol="0">
                <a:spAutoFit/>
              </a:bodyPr>
              <a:lstStyle/>
              <a:p>
                <a:r>
                  <a:rPr lang="en-US" dirty="0">
                    <a:latin typeface="Bahnschrift" panose="020B0502040204020203" pitchFamily="34" charset="0"/>
                  </a:rPr>
                  <a:t>Machine learning Model to predict Temperature. </a:t>
                </a:r>
              </a:p>
            </p:txBody>
          </p:sp>
        </p:grpSp>
      </p:grpSp>
      <p:sp>
        <p:nvSpPr>
          <p:cNvPr id="25" name="TextBox 24"/>
          <p:cNvSpPr txBox="1"/>
          <p:nvPr/>
        </p:nvSpPr>
        <p:spPr>
          <a:xfrm>
            <a:off x="1704281" y="2340111"/>
            <a:ext cx="1792996" cy="830997"/>
          </a:xfrm>
          <a:prstGeom prst="rect">
            <a:avLst/>
          </a:prstGeom>
          <a:noFill/>
        </p:spPr>
        <p:txBody>
          <a:bodyPr wrap="square" rtlCol="0">
            <a:spAutoFit/>
          </a:bodyPr>
          <a:lstStyle/>
          <a:p>
            <a:r>
              <a:rPr lang="en-US" sz="1600" b="0" i="0" dirty="0">
                <a:solidFill>
                  <a:srgbClr val="202124"/>
                </a:solidFill>
                <a:effectLst/>
                <a:latin typeface="Bahnschrift" panose="020B0502040204020203" pitchFamily="34" charset="0"/>
              </a:rPr>
              <a:t>Exploratory data analysis</a:t>
            </a:r>
            <a:endParaRPr lang="en-US" sz="1600" dirty="0">
              <a:latin typeface="Bahnschrift" panose="020B0502040204020203" pitchFamily="34" charset="0"/>
            </a:endParaRPr>
          </a:p>
          <a:p>
            <a:endParaRPr lang="en-US" sz="1600" dirty="0">
              <a:latin typeface="Bahnschrift" panose="020B0502040204020203" pitchFamily="34" charset="0"/>
            </a:endParaRPr>
          </a:p>
        </p:txBody>
      </p:sp>
      <p:sp>
        <p:nvSpPr>
          <p:cNvPr id="28" name="TextBox 27"/>
          <p:cNvSpPr txBox="1"/>
          <p:nvPr/>
        </p:nvSpPr>
        <p:spPr>
          <a:xfrm>
            <a:off x="4528710" y="2571363"/>
            <a:ext cx="3625993" cy="1200329"/>
          </a:xfrm>
          <a:prstGeom prst="rect">
            <a:avLst/>
          </a:prstGeom>
          <a:noFill/>
        </p:spPr>
        <p:txBody>
          <a:bodyPr wrap="none" rtlCol="0">
            <a:spAutoFit/>
          </a:bodyPr>
          <a:lstStyle/>
          <a:p>
            <a:r>
              <a:rPr lang="en-US" sz="3600" dirty="0">
                <a:latin typeface="Tw Cen MT" panose="020B0602020104020603" pitchFamily="34" charset="0"/>
              </a:rPr>
              <a:t>Contents of Project</a:t>
            </a:r>
          </a:p>
          <a:p>
            <a:endParaRPr lang="en-US" sz="3600" dirty="0">
              <a:latin typeface="Tw Cen MT" panose="020B0602020104020603" pitchFamily="34" charset="0"/>
            </a:endParaRPr>
          </a:p>
        </p:txBody>
      </p:sp>
    </p:spTree>
    <p:extLst>
      <p:ext uri="{BB962C8B-B14F-4D97-AF65-F5344CB8AC3E}">
        <p14:creationId xmlns:p14="http://schemas.microsoft.com/office/powerpoint/2010/main" val="6264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ck Arc 13"/>
          <p:cNvSpPr/>
          <p:nvPr/>
        </p:nvSpPr>
        <p:spPr>
          <a:xfrm flipV="1">
            <a:off x="3086100" y="-457200"/>
            <a:ext cx="2971800" cy="2819400"/>
          </a:xfrm>
          <a:prstGeom prst="blockArc">
            <a:avLst>
              <a:gd name="adj1" fmla="val 10545656"/>
              <a:gd name="adj2" fmla="val 355145"/>
              <a:gd name="adj3" fmla="val 257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3345962" y="281072"/>
            <a:ext cx="2514296" cy="1600200"/>
          </a:xfrm>
          <a:prstGeom prst="ellipse">
            <a:avLst/>
          </a:prstGeom>
          <a:solidFill>
            <a:schemeClr val="bg1"/>
          </a:solidFill>
          <a:ln>
            <a:noFill/>
          </a:ln>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Gothic" panose="020B0502020202020204" pitchFamily="34" charset="0"/>
            </a:endParaRPr>
          </a:p>
          <a:p>
            <a:pPr algn="ctr"/>
            <a:r>
              <a:rPr lang="en-US" sz="1600" b="1" dirty="0">
                <a:solidFill>
                  <a:schemeClr val="tx1"/>
                </a:solidFill>
                <a:latin typeface="Century Gothic" panose="020B0502020202020204" pitchFamily="34" charset="0"/>
              </a:rPr>
              <a:t>METHODOLOGY</a:t>
            </a:r>
          </a:p>
          <a:p>
            <a:pPr algn="ctr"/>
            <a:endParaRPr lang="en-US" dirty="0"/>
          </a:p>
        </p:txBody>
      </p:sp>
      <p:grpSp>
        <p:nvGrpSpPr>
          <p:cNvPr id="59" name="Group 58"/>
          <p:cNvGrpSpPr/>
          <p:nvPr/>
        </p:nvGrpSpPr>
        <p:grpSpPr>
          <a:xfrm>
            <a:off x="5732764" y="1508477"/>
            <a:ext cx="1072806" cy="1699772"/>
            <a:chOff x="5732764" y="1508477"/>
            <a:chExt cx="1072806" cy="1699772"/>
          </a:xfrm>
        </p:grpSpPr>
        <p:grpSp>
          <p:nvGrpSpPr>
            <p:cNvPr id="35" name="Group 34"/>
            <p:cNvGrpSpPr/>
            <p:nvPr/>
          </p:nvGrpSpPr>
          <p:grpSpPr>
            <a:xfrm rot="13500000" flipH="1">
              <a:off x="5416278" y="1824963"/>
              <a:ext cx="1699772" cy="1066800"/>
              <a:chOff x="5925308" y="342900"/>
              <a:chExt cx="1699772" cy="1066800"/>
            </a:xfrm>
          </p:grpSpPr>
          <p:sp>
            <p:nvSpPr>
              <p:cNvPr id="36" name="Oval 35"/>
              <p:cNvSpPr/>
              <p:nvPr/>
            </p:nvSpPr>
            <p:spPr>
              <a:xfrm>
                <a:off x="5925308" y="781050"/>
                <a:ext cx="197359" cy="1905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6248400" y="342900"/>
                <a:ext cx="1376680" cy="1066800"/>
                <a:chOff x="6248400" y="361188"/>
                <a:chExt cx="1376680" cy="1066800"/>
              </a:xfrm>
            </p:grpSpPr>
            <p:sp>
              <p:nvSpPr>
                <p:cNvPr id="38"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17220" y="2327747"/>
              <a:ext cx="688350" cy="458064"/>
            </a:xfrm>
            <a:prstGeom prst="rect">
              <a:avLst/>
            </a:prstGeom>
          </p:spPr>
        </p:pic>
      </p:grpSp>
      <p:grpSp>
        <p:nvGrpSpPr>
          <p:cNvPr id="57" name="Group 56"/>
          <p:cNvGrpSpPr/>
          <p:nvPr/>
        </p:nvGrpSpPr>
        <p:grpSpPr>
          <a:xfrm>
            <a:off x="2090168" y="1872258"/>
            <a:ext cx="1699772" cy="1066800"/>
            <a:chOff x="2090168" y="1872258"/>
            <a:chExt cx="1699772" cy="1066800"/>
          </a:xfrm>
        </p:grpSpPr>
        <p:grpSp>
          <p:nvGrpSpPr>
            <p:cNvPr id="30" name="Group 29"/>
            <p:cNvGrpSpPr/>
            <p:nvPr/>
          </p:nvGrpSpPr>
          <p:grpSpPr>
            <a:xfrm rot="18900000" flipH="1">
              <a:off x="2090168" y="1872258"/>
              <a:ext cx="1699772" cy="1066800"/>
              <a:chOff x="5925308" y="342900"/>
              <a:chExt cx="1699772" cy="1066800"/>
            </a:xfrm>
          </p:grpSpPr>
          <p:sp>
            <p:nvSpPr>
              <p:cNvPr id="31" name="Oval 30"/>
              <p:cNvSpPr/>
              <p:nvPr/>
            </p:nvSpPr>
            <p:spPr>
              <a:xfrm>
                <a:off x="5925308" y="781050"/>
                <a:ext cx="197359" cy="1905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6248400" y="342900"/>
                <a:ext cx="1376680" cy="1066800"/>
                <a:chOff x="6248400" y="361188"/>
                <a:chExt cx="1376680" cy="1066800"/>
              </a:xfrm>
            </p:grpSpPr>
            <p:sp>
              <p:nvSpPr>
                <p:cNvPr id="3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84911" y="2403294"/>
              <a:ext cx="470688" cy="470688"/>
            </a:xfrm>
            <a:prstGeom prst="rect">
              <a:avLst/>
            </a:prstGeom>
          </p:spPr>
        </p:pic>
      </p:grpSp>
      <p:grpSp>
        <p:nvGrpSpPr>
          <p:cNvPr id="58" name="Group 57"/>
          <p:cNvGrpSpPr/>
          <p:nvPr/>
        </p:nvGrpSpPr>
        <p:grpSpPr>
          <a:xfrm>
            <a:off x="4038600" y="2262629"/>
            <a:ext cx="1066800" cy="1699772"/>
            <a:chOff x="4038600" y="2262629"/>
            <a:chExt cx="1066800" cy="1699772"/>
          </a:xfrm>
        </p:grpSpPr>
        <p:grpSp>
          <p:nvGrpSpPr>
            <p:cNvPr id="25" name="Group 24"/>
            <p:cNvGrpSpPr/>
            <p:nvPr/>
          </p:nvGrpSpPr>
          <p:grpSpPr>
            <a:xfrm rot="16200000" flipH="1">
              <a:off x="3722114" y="2579115"/>
              <a:ext cx="1699772" cy="1066800"/>
              <a:chOff x="5925308" y="342900"/>
              <a:chExt cx="1699772" cy="1066800"/>
            </a:xfrm>
          </p:grpSpPr>
          <p:sp>
            <p:nvSpPr>
              <p:cNvPr id="26" name="Oval 25"/>
              <p:cNvSpPr/>
              <p:nvPr/>
            </p:nvSpPr>
            <p:spPr>
              <a:xfrm>
                <a:off x="5925308" y="781050"/>
                <a:ext cx="197359" cy="190500"/>
              </a:xfrm>
              <a:prstGeom prst="ellipse">
                <a:avLst/>
              </a:prstGeom>
              <a:solidFill>
                <a:schemeClr val="bg1"/>
              </a:solidFill>
              <a:ln>
                <a:solidFill>
                  <a:srgbClr val="2A2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248400" y="342900"/>
                <a:ext cx="1376680" cy="1066800"/>
                <a:chOff x="6248400" y="361188"/>
                <a:chExt cx="1376680" cy="1066800"/>
              </a:xfrm>
            </p:grpSpPr>
            <p:sp>
              <p:nvSpPr>
                <p:cNvPr id="28"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7" name="Picture 46"/>
            <p:cNvPicPr>
              <a:picLocks noChangeAspect="1"/>
            </p:cNvPicPr>
            <p:nvPr/>
          </p:nvPicPr>
          <p:blipFill rotWithShape="1">
            <a:blip r:embed="rId4" cstate="print">
              <a:extLst>
                <a:ext uri="{28A0092B-C50C-407E-A947-70E740481C1C}">
                  <a14:useLocalDpi xmlns:a14="http://schemas.microsoft.com/office/drawing/2010/main" val="0"/>
                </a:ext>
              </a:extLst>
            </a:blip>
            <a:srcRect b="9140"/>
            <a:stretch/>
          </p:blipFill>
          <p:spPr>
            <a:xfrm>
              <a:off x="4389120" y="3108625"/>
              <a:ext cx="365760" cy="586903"/>
            </a:xfrm>
            <a:prstGeom prst="rect">
              <a:avLst/>
            </a:prstGeom>
          </p:spPr>
        </p:pic>
      </p:grpSp>
      <p:sp>
        <p:nvSpPr>
          <p:cNvPr id="48" name="TextBox 47"/>
          <p:cNvSpPr txBox="1"/>
          <p:nvPr/>
        </p:nvSpPr>
        <p:spPr>
          <a:xfrm>
            <a:off x="157480" y="950218"/>
            <a:ext cx="1366520" cy="1446550"/>
          </a:xfrm>
          <a:prstGeom prst="rect">
            <a:avLst/>
          </a:prstGeom>
          <a:noFill/>
        </p:spPr>
        <p:txBody>
          <a:bodyPr wrap="square" rtlCol="0">
            <a:spAutoFit/>
          </a:bodyPr>
          <a:lstStyle/>
          <a:p>
            <a:pPr algn="ctr"/>
            <a:r>
              <a:rPr lang="en-US" sz="1600" b="1" dirty="0">
                <a:solidFill>
                  <a:srgbClr val="92D050"/>
                </a:solidFill>
                <a:latin typeface="Bahnschrift" panose="020B0502040204020203" pitchFamily="34" charset="0"/>
              </a:rPr>
              <a:t>Requirement Analysis</a:t>
            </a:r>
          </a:p>
          <a:p>
            <a:pPr algn="ctr"/>
            <a:r>
              <a:rPr lang="en-US" sz="1400" b="1" dirty="0">
                <a:latin typeface="Tw Cen MT" panose="020B0602020104020603" pitchFamily="34" charset="0"/>
              </a:rPr>
              <a:t>Data is collected from various sources.</a:t>
            </a:r>
          </a:p>
        </p:txBody>
      </p:sp>
      <p:sp>
        <p:nvSpPr>
          <p:cNvPr id="51" name="TextBox 50"/>
          <p:cNvSpPr txBox="1"/>
          <p:nvPr/>
        </p:nvSpPr>
        <p:spPr>
          <a:xfrm>
            <a:off x="286512" y="2563114"/>
            <a:ext cx="1819845" cy="1723549"/>
          </a:xfrm>
          <a:prstGeom prst="rect">
            <a:avLst/>
          </a:prstGeom>
          <a:noFill/>
        </p:spPr>
        <p:txBody>
          <a:bodyPr wrap="square" rtlCol="0">
            <a:spAutoFit/>
          </a:bodyPr>
          <a:lstStyle/>
          <a:p>
            <a:pPr algn="ctr"/>
            <a:r>
              <a:rPr lang="en-US" b="1" dirty="0">
                <a:solidFill>
                  <a:srgbClr val="00B0F0"/>
                </a:solidFill>
                <a:latin typeface="Bahnschrift" panose="020B0502040204020203" pitchFamily="34" charset="0"/>
              </a:rPr>
              <a:t>Exploratory Data Analysis</a:t>
            </a:r>
          </a:p>
          <a:p>
            <a:pPr algn="ctr"/>
            <a:r>
              <a:rPr lang="en-US" sz="1400" b="1" dirty="0">
                <a:latin typeface="Tw Cen MT" panose="020B0602020104020603" pitchFamily="34" charset="0"/>
              </a:rPr>
              <a:t>The dataset is being investigated to discover hidden patterns and anomalies. </a:t>
            </a:r>
          </a:p>
        </p:txBody>
      </p:sp>
      <p:sp>
        <p:nvSpPr>
          <p:cNvPr id="52" name="TextBox 51"/>
          <p:cNvSpPr txBox="1"/>
          <p:nvPr/>
        </p:nvSpPr>
        <p:spPr>
          <a:xfrm>
            <a:off x="3360600" y="4191000"/>
            <a:ext cx="2788559" cy="1384995"/>
          </a:xfrm>
          <a:prstGeom prst="rect">
            <a:avLst/>
          </a:prstGeom>
          <a:noFill/>
        </p:spPr>
        <p:txBody>
          <a:bodyPr wrap="square" rtlCol="0">
            <a:spAutoFit/>
          </a:bodyPr>
          <a:lstStyle/>
          <a:p>
            <a:pPr algn="ctr"/>
            <a:r>
              <a:rPr lang="en-US" b="1" dirty="0">
                <a:latin typeface="Bahnschrift" panose="020B0502040204020203" pitchFamily="34" charset="0"/>
              </a:rPr>
              <a:t>Data Preparation </a:t>
            </a:r>
          </a:p>
          <a:p>
            <a:pPr marL="285750" indent="-285750">
              <a:buFont typeface="Arial" panose="020B0604020202020204" pitchFamily="34" charset="0"/>
              <a:buChar char="•"/>
            </a:pPr>
            <a:r>
              <a:rPr lang="en-US" sz="1200" b="1" dirty="0"/>
              <a:t>Data preparation </a:t>
            </a:r>
            <a:r>
              <a:rPr lang="en-US" sz="1200" dirty="0"/>
              <a:t>is </a:t>
            </a:r>
            <a:r>
              <a:rPr lang="en-US" sz="1200" b="1" dirty="0"/>
              <a:t>the process of preparing raw data so that it is suitable for further processing and Model Building.</a:t>
            </a:r>
            <a:endParaRPr lang="en-US" sz="1200" b="1" dirty="0">
              <a:latin typeface="Tw Cen MT" panose="020B0602020104020603" pitchFamily="34" charset="0"/>
            </a:endParaRPr>
          </a:p>
          <a:p>
            <a:endParaRPr lang="en-US" dirty="0"/>
          </a:p>
        </p:txBody>
      </p:sp>
      <p:sp>
        <p:nvSpPr>
          <p:cNvPr id="53" name="TextBox 52"/>
          <p:cNvSpPr txBox="1"/>
          <p:nvPr/>
        </p:nvSpPr>
        <p:spPr>
          <a:xfrm>
            <a:off x="6263460" y="2984803"/>
            <a:ext cx="2829748" cy="1723549"/>
          </a:xfrm>
          <a:prstGeom prst="rect">
            <a:avLst/>
          </a:prstGeom>
          <a:noFill/>
        </p:spPr>
        <p:txBody>
          <a:bodyPr wrap="square" rtlCol="0">
            <a:spAutoFit/>
          </a:bodyPr>
          <a:lstStyle/>
          <a:p>
            <a:pPr algn="ctr"/>
            <a:r>
              <a:rPr lang="en-US" b="1" dirty="0">
                <a:solidFill>
                  <a:srgbClr val="FF0000"/>
                </a:solidFill>
                <a:latin typeface="Bahnschrift" panose="020B0502040204020203" pitchFamily="34" charset="0"/>
              </a:rPr>
              <a:t>Model Building</a:t>
            </a:r>
          </a:p>
          <a:p>
            <a:pPr algn="ctr"/>
            <a:r>
              <a:rPr lang="en-US" sz="1400" b="1" dirty="0">
                <a:latin typeface="Tw Cen MT" panose="020B0602020104020603" pitchFamily="34" charset="0"/>
              </a:rPr>
              <a:t>After Data Preparation we Build Different Regression Models to Predict the Desired Temperature of Motor. </a:t>
            </a:r>
          </a:p>
          <a:p>
            <a:pPr algn="ctr"/>
            <a:endParaRPr lang="en-US" sz="1400" b="1" dirty="0">
              <a:latin typeface="Tw Cen MT" panose="020B0602020104020603" pitchFamily="34" charset="0"/>
            </a:endParaRPr>
          </a:p>
          <a:p>
            <a:endParaRPr lang="en-US" dirty="0"/>
          </a:p>
        </p:txBody>
      </p:sp>
      <p:sp>
        <p:nvSpPr>
          <p:cNvPr id="54" name="TextBox 53"/>
          <p:cNvSpPr txBox="1"/>
          <p:nvPr/>
        </p:nvSpPr>
        <p:spPr>
          <a:xfrm>
            <a:off x="7425337" y="983293"/>
            <a:ext cx="1718663" cy="2277547"/>
          </a:xfrm>
          <a:prstGeom prst="rect">
            <a:avLst/>
          </a:prstGeom>
          <a:noFill/>
        </p:spPr>
        <p:txBody>
          <a:bodyPr wrap="square" rtlCol="0">
            <a:spAutoFit/>
          </a:bodyPr>
          <a:lstStyle/>
          <a:p>
            <a:pPr algn="ctr"/>
            <a:r>
              <a:rPr lang="en-US" b="1" dirty="0">
                <a:solidFill>
                  <a:srgbClr val="FFC000"/>
                </a:solidFill>
                <a:latin typeface="Bahnschrift" panose="020B0502040204020203" pitchFamily="34" charset="0"/>
              </a:rPr>
              <a:t>Conclusion and Interpretation </a:t>
            </a:r>
          </a:p>
          <a:p>
            <a:pPr algn="ctr"/>
            <a:r>
              <a:rPr lang="en-US" sz="1400" b="1" dirty="0">
                <a:latin typeface="Tw Cen MT" panose="020B0602020104020603" pitchFamily="34" charset="0"/>
              </a:rPr>
              <a:t>In the End, after all the Analysis and Model Predictions, the Conclusions are Made</a:t>
            </a:r>
          </a:p>
          <a:p>
            <a:endParaRPr lang="en-US" dirty="0"/>
          </a:p>
        </p:txBody>
      </p:sp>
      <p:grpSp>
        <p:nvGrpSpPr>
          <p:cNvPr id="20" name="Group 19"/>
          <p:cNvGrpSpPr/>
          <p:nvPr/>
        </p:nvGrpSpPr>
        <p:grpSpPr>
          <a:xfrm flipH="1">
            <a:off x="1524000" y="382524"/>
            <a:ext cx="1699772" cy="1066800"/>
            <a:chOff x="5925308" y="342900"/>
            <a:chExt cx="1699772" cy="1066800"/>
          </a:xfrm>
        </p:grpSpPr>
        <p:sp>
          <p:nvSpPr>
            <p:cNvPr id="21" name="Oval 20"/>
            <p:cNvSpPr/>
            <p:nvPr/>
          </p:nvSpPr>
          <p:spPr>
            <a:xfrm>
              <a:off x="5925308" y="781050"/>
              <a:ext cx="197359" cy="190500"/>
            </a:xfrm>
            <a:prstGeom prst="ellipse">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248400" y="342900"/>
              <a:ext cx="1376680" cy="1066800"/>
              <a:chOff x="6248400" y="361188"/>
              <a:chExt cx="1376680" cy="1066800"/>
            </a:xfrm>
          </p:grpSpPr>
          <p:sp>
            <p:nvSpPr>
              <p:cNvPr id="2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5925308" y="342900"/>
            <a:ext cx="1699772" cy="1066800"/>
            <a:chOff x="5925308" y="342900"/>
            <a:chExt cx="1699772" cy="1066800"/>
          </a:xfrm>
        </p:grpSpPr>
        <p:grpSp>
          <p:nvGrpSpPr>
            <p:cNvPr id="19" name="Group 18"/>
            <p:cNvGrpSpPr/>
            <p:nvPr/>
          </p:nvGrpSpPr>
          <p:grpSpPr>
            <a:xfrm>
              <a:off x="5925308" y="342900"/>
              <a:ext cx="1699772" cy="1066800"/>
              <a:chOff x="5925308" y="342900"/>
              <a:chExt cx="1699772" cy="1066800"/>
            </a:xfrm>
          </p:grpSpPr>
          <p:sp>
            <p:nvSpPr>
              <p:cNvPr id="4" name="Oval 3"/>
              <p:cNvSpPr/>
              <p:nvPr/>
            </p:nvSpPr>
            <p:spPr>
              <a:xfrm>
                <a:off x="5925308" y="781050"/>
                <a:ext cx="197359" cy="190500"/>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42900"/>
                <a:ext cx="1376680" cy="1066800"/>
                <a:chOff x="6248400" y="361188"/>
                <a:chExt cx="1376680" cy="1066800"/>
              </a:xfrm>
            </p:grpSpPr>
            <p:sp>
              <p:nvSpPr>
                <p:cNvPr id="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rcRect t="1240" b="1240"/>
            <a:stretch/>
          </p:blipFill>
          <p:spPr>
            <a:xfrm>
              <a:off x="6781525" y="565247"/>
              <a:ext cx="600095" cy="585216"/>
            </a:xfrm>
            <a:prstGeom prst="ellipse">
              <a:avLst/>
            </a:prstGeom>
          </p:spPr>
        </p:pic>
      </p:grpSp>
      <p:pic>
        <p:nvPicPr>
          <p:cNvPr id="46" name="Picture 45">
            <a:extLst>
              <a:ext uri="{FF2B5EF4-FFF2-40B4-BE49-F238E27FC236}">
                <a16:creationId xmlns:a16="http://schemas.microsoft.com/office/drawing/2014/main" id="{07C6CCA4-52D0-48F4-AB22-4CFC001887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5706" y="646224"/>
            <a:ext cx="513441" cy="513441"/>
          </a:xfrm>
          <a:prstGeom prst="rect">
            <a:avLst/>
          </a:prstGeom>
        </p:spPr>
      </p:pic>
    </p:spTree>
    <p:extLst>
      <p:ext uri="{BB962C8B-B14F-4D97-AF65-F5344CB8AC3E}">
        <p14:creationId xmlns:p14="http://schemas.microsoft.com/office/powerpoint/2010/main" val="2731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1475DB48-3E7D-4EE5-850F-8727F44E4416}"/>
              </a:ext>
            </a:extLst>
          </p:cNvPr>
          <p:cNvSpPr/>
          <p:nvPr/>
        </p:nvSpPr>
        <p:spPr>
          <a:xfrm>
            <a:off x="2743201" y="762000"/>
            <a:ext cx="228600" cy="243817"/>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1" name="TextBox 40">
            <a:extLst>
              <a:ext uri="{FF2B5EF4-FFF2-40B4-BE49-F238E27FC236}">
                <a16:creationId xmlns:a16="http://schemas.microsoft.com/office/drawing/2014/main" id="{B6F23DC3-2ACE-4CE7-9835-63DDBBB5DD67}"/>
              </a:ext>
            </a:extLst>
          </p:cNvPr>
          <p:cNvSpPr txBox="1"/>
          <p:nvPr/>
        </p:nvSpPr>
        <p:spPr>
          <a:xfrm>
            <a:off x="1593884" y="583826"/>
            <a:ext cx="5508171" cy="600164"/>
          </a:xfrm>
          <a:prstGeom prst="rect">
            <a:avLst/>
          </a:prstGeom>
          <a:noFill/>
        </p:spPr>
        <p:txBody>
          <a:bodyPr wrap="square" rtlCol="0">
            <a:spAutoFit/>
          </a:bodyPr>
          <a:lstStyle/>
          <a:p>
            <a:pPr algn="ctr"/>
            <a:r>
              <a:rPr lang="en-US" sz="3300" b="1" dirty="0">
                <a:latin typeface="Montserrat" panose="02000505000000020004" pitchFamily="2" charset="0"/>
              </a:rPr>
              <a:t>About Dataset</a:t>
            </a:r>
          </a:p>
        </p:txBody>
      </p:sp>
      <p:sp>
        <p:nvSpPr>
          <p:cNvPr id="42" name="TextBox 41">
            <a:extLst>
              <a:ext uri="{FF2B5EF4-FFF2-40B4-BE49-F238E27FC236}">
                <a16:creationId xmlns:a16="http://schemas.microsoft.com/office/drawing/2014/main" id="{BD05E3D1-C7DD-474E-870D-CAC77DB15E91}"/>
              </a:ext>
            </a:extLst>
          </p:cNvPr>
          <p:cNvSpPr txBox="1"/>
          <p:nvPr/>
        </p:nvSpPr>
        <p:spPr>
          <a:xfrm>
            <a:off x="548855" y="1609577"/>
            <a:ext cx="6553200" cy="1938992"/>
          </a:xfrm>
          <a:prstGeom prst="rect">
            <a:avLst/>
          </a:prstGeom>
          <a:noFill/>
        </p:spPr>
        <p:txBody>
          <a:bodyPr wrap="square" rtlCol="0">
            <a:spAutoFit/>
          </a:bodyPr>
          <a:lstStyle/>
          <a:p>
            <a:r>
              <a:rPr lang="en-US" sz="1400" dirty="0"/>
              <a:t>The data has been downloaded from a dataset in Kaggle provided by Paderborn University (Germany).The model was trained on the Electric Motor Temperature dataset which contains data collected from different testing sessions on the same PMSM with 2Hz sampling </a:t>
            </a:r>
            <a:r>
              <a:rPr lang="en-US" sz="1200" b="1" dirty="0"/>
              <a:t>rate.</a:t>
            </a:r>
            <a:endParaRPr lang="en-US" sz="1200" b="1" dirty="0">
              <a:latin typeface="Montserrat" panose="02000505000000020004" pitchFamily="2" charset="0"/>
            </a:endParaRPr>
          </a:p>
          <a:p>
            <a:endParaRPr lang="en-US" sz="1400" b="1" dirty="0">
              <a:latin typeface="Montserrat" panose="02000505000000020004" pitchFamily="2" charset="0"/>
            </a:endParaRPr>
          </a:p>
          <a:p>
            <a:r>
              <a:rPr lang="en-US" sz="1400" b="1" dirty="0">
                <a:latin typeface="Montserrat" panose="02000505000000020004" pitchFamily="2" charset="0"/>
              </a:rPr>
              <a:t>Here we have 13 features. In which 12 Features are Float values and 1 Feature is  Int.</a:t>
            </a:r>
          </a:p>
          <a:p>
            <a:pPr algn="ctr"/>
            <a:endParaRPr lang="en-US" sz="1200" b="1" dirty="0">
              <a:latin typeface="Montserrat" panose="02000505000000020004" pitchFamily="2" charset="0"/>
            </a:endParaRPr>
          </a:p>
          <a:p>
            <a:pPr algn="ctr"/>
            <a:endParaRPr lang="en-US" sz="1200" b="1" dirty="0">
              <a:latin typeface="Montserrat" panose="02000505000000020004" pitchFamily="2" charset="0"/>
            </a:endParaRPr>
          </a:p>
          <a:p>
            <a:pPr algn="ctr"/>
            <a:endParaRPr lang="en-US" sz="1200" b="1" dirty="0">
              <a:latin typeface="Montserrat" panose="02000505000000020004" pitchFamily="2" charset="0"/>
            </a:endParaRPr>
          </a:p>
        </p:txBody>
      </p:sp>
      <p:sp>
        <p:nvSpPr>
          <p:cNvPr id="2" name="Rectangle: Diagonal Corners Rounded 1">
            <a:extLst>
              <a:ext uri="{FF2B5EF4-FFF2-40B4-BE49-F238E27FC236}">
                <a16:creationId xmlns:a16="http://schemas.microsoft.com/office/drawing/2014/main" id="{19DEAE7B-1226-4A0A-B776-5E71CC63D751}"/>
              </a:ext>
            </a:extLst>
          </p:cNvPr>
          <p:cNvSpPr/>
          <p:nvPr/>
        </p:nvSpPr>
        <p:spPr>
          <a:xfrm>
            <a:off x="2156791" y="3104348"/>
            <a:ext cx="3048000" cy="381000"/>
          </a:xfrm>
          <a:prstGeom prst="round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FC15EC-A667-4BDA-963C-6745131C2A3F}"/>
              </a:ext>
            </a:extLst>
          </p:cNvPr>
          <p:cNvSpPr txBox="1"/>
          <p:nvPr/>
        </p:nvSpPr>
        <p:spPr>
          <a:xfrm>
            <a:off x="2842591" y="3111442"/>
            <a:ext cx="2362200" cy="369332"/>
          </a:xfrm>
          <a:prstGeom prst="rect">
            <a:avLst/>
          </a:prstGeom>
          <a:noFill/>
        </p:spPr>
        <p:txBody>
          <a:bodyPr wrap="square" rtlCol="0">
            <a:spAutoFit/>
          </a:bodyPr>
          <a:lstStyle/>
          <a:p>
            <a:r>
              <a:rPr lang="en-IN" dirty="0">
                <a:solidFill>
                  <a:schemeClr val="bg1"/>
                </a:solidFill>
              </a:rPr>
              <a:t>Data Definition</a:t>
            </a:r>
          </a:p>
        </p:txBody>
      </p:sp>
      <p:sp>
        <p:nvSpPr>
          <p:cNvPr id="6" name="TextBox 5">
            <a:extLst>
              <a:ext uri="{FF2B5EF4-FFF2-40B4-BE49-F238E27FC236}">
                <a16:creationId xmlns:a16="http://schemas.microsoft.com/office/drawing/2014/main" id="{18E8D3BA-7CCD-4E2C-9BF3-E764B167ABC5}"/>
              </a:ext>
            </a:extLst>
          </p:cNvPr>
          <p:cNvSpPr txBox="1"/>
          <p:nvPr/>
        </p:nvSpPr>
        <p:spPr>
          <a:xfrm>
            <a:off x="702918" y="3489921"/>
            <a:ext cx="5697882" cy="3600986"/>
          </a:xfrm>
          <a:prstGeom prst="rect">
            <a:avLst/>
          </a:prstGeom>
          <a:noFill/>
        </p:spPr>
        <p:txBody>
          <a:bodyPr wrap="square" rtlCol="0">
            <a:spAutoFit/>
          </a:bodyPr>
          <a:lstStyle/>
          <a:p>
            <a:pPr marL="285750" indent="-285750">
              <a:buFont typeface="Wingdings" panose="05000000000000000000" pitchFamily="2" charset="2"/>
              <a:buChar char="v"/>
            </a:pPr>
            <a:r>
              <a:rPr lang="en-IN" sz="1400" b="1" dirty="0"/>
              <a:t> Ambient</a:t>
            </a:r>
            <a:r>
              <a:rPr lang="en-IN" sz="1400" dirty="0"/>
              <a:t> - Ambient temperature as measured by a thermal sensor located closely to the stator.</a:t>
            </a:r>
          </a:p>
          <a:p>
            <a:endParaRPr lang="en-IN" sz="1400" dirty="0"/>
          </a:p>
          <a:p>
            <a:pPr marL="285750" indent="-285750">
              <a:buFont typeface="Wingdings" panose="05000000000000000000" pitchFamily="2" charset="2"/>
              <a:buChar char="v"/>
            </a:pPr>
            <a:r>
              <a:rPr lang="en-IN" sz="1400" dirty="0"/>
              <a:t> </a:t>
            </a:r>
            <a:r>
              <a:rPr lang="en-IN" sz="1400" b="1" dirty="0"/>
              <a:t>coolant</a:t>
            </a:r>
            <a:r>
              <a:rPr lang="en-IN" sz="1400" dirty="0"/>
              <a:t> - Coolant temperature. The motor is water cooled. Measurement is taken at outflow.</a:t>
            </a:r>
          </a:p>
          <a:p>
            <a:endParaRPr lang="en-IN" sz="1400" dirty="0"/>
          </a:p>
          <a:p>
            <a:pPr marL="285750" indent="-285750">
              <a:buFont typeface="Wingdings" panose="05000000000000000000" pitchFamily="2" charset="2"/>
              <a:buChar char="v"/>
            </a:pPr>
            <a:r>
              <a:rPr lang="en-IN" sz="1400" dirty="0"/>
              <a:t> </a:t>
            </a:r>
            <a:r>
              <a:rPr lang="en-IN" sz="1400" b="1" dirty="0" err="1"/>
              <a:t>u_d</a:t>
            </a:r>
            <a:r>
              <a:rPr lang="en-IN" sz="1400" dirty="0"/>
              <a:t> - Voltage d-component</a:t>
            </a:r>
          </a:p>
          <a:p>
            <a:endParaRPr lang="en-IN" sz="1400" dirty="0"/>
          </a:p>
          <a:p>
            <a:pPr marL="285750" indent="-285750">
              <a:buFont typeface="Wingdings" panose="05000000000000000000" pitchFamily="2" charset="2"/>
              <a:buChar char="v"/>
            </a:pPr>
            <a:r>
              <a:rPr lang="en-IN" sz="1400" dirty="0"/>
              <a:t> </a:t>
            </a:r>
            <a:r>
              <a:rPr lang="en-IN" sz="1400" b="1" dirty="0" err="1"/>
              <a:t>u_q</a:t>
            </a:r>
            <a:r>
              <a:rPr lang="en-IN" sz="1400" dirty="0"/>
              <a:t> - Voltage q-component</a:t>
            </a:r>
          </a:p>
          <a:p>
            <a:endParaRPr lang="en-IN" sz="1400" dirty="0"/>
          </a:p>
          <a:p>
            <a:pPr marL="285750" indent="-285750">
              <a:buFont typeface="Wingdings" panose="05000000000000000000" pitchFamily="2" charset="2"/>
              <a:buChar char="v"/>
            </a:pPr>
            <a:r>
              <a:rPr lang="en-IN" sz="1400" dirty="0"/>
              <a:t> </a:t>
            </a:r>
            <a:r>
              <a:rPr lang="en-IN" sz="1400" b="1" dirty="0" err="1"/>
              <a:t>motor_speed</a:t>
            </a:r>
            <a:r>
              <a:rPr lang="en-IN" sz="1400" dirty="0"/>
              <a:t> - Motor speed</a:t>
            </a:r>
          </a:p>
          <a:p>
            <a:endParaRPr lang="en-IN" sz="1400" dirty="0"/>
          </a:p>
          <a:p>
            <a:pPr marL="285750" indent="-285750">
              <a:buFont typeface="Wingdings" panose="05000000000000000000" pitchFamily="2" charset="2"/>
              <a:buChar char="v"/>
            </a:pPr>
            <a:r>
              <a:rPr lang="en-IN" sz="1400" dirty="0"/>
              <a:t> </a:t>
            </a:r>
            <a:r>
              <a:rPr lang="en-IN" sz="1400" b="1" dirty="0"/>
              <a:t>torque</a:t>
            </a:r>
            <a:r>
              <a:rPr lang="en-IN" sz="1400" dirty="0"/>
              <a:t> - Torque induced by current.</a:t>
            </a:r>
          </a:p>
          <a:p>
            <a:endParaRPr lang="en-IN" sz="1400" dirty="0"/>
          </a:p>
          <a:p>
            <a:pPr marL="285750" indent="-285750">
              <a:buFont typeface="Wingdings" panose="05000000000000000000" pitchFamily="2" charset="2"/>
              <a:buChar char="v"/>
            </a:pPr>
            <a:r>
              <a:rPr lang="en-IN" sz="1400" dirty="0"/>
              <a:t> </a:t>
            </a:r>
            <a:r>
              <a:rPr lang="en-IN" sz="1400" b="1" dirty="0" err="1"/>
              <a:t>i_d</a:t>
            </a:r>
            <a:r>
              <a:rPr lang="en-IN" sz="1400" dirty="0"/>
              <a:t> - Current d-component</a:t>
            </a:r>
          </a:p>
          <a:p>
            <a:endParaRPr lang="en-IN" dirty="0"/>
          </a:p>
        </p:txBody>
      </p:sp>
    </p:spTree>
    <p:extLst>
      <p:ext uri="{BB962C8B-B14F-4D97-AF65-F5344CB8AC3E}">
        <p14:creationId xmlns:p14="http://schemas.microsoft.com/office/powerpoint/2010/main" val="328159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EC5CD-1FF4-4997-A435-6BFD6B2B4FB7}"/>
              </a:ext>
            </a:extLst>
          </p:cNvPr>
          <p:cNvSpPr txBox="1"/>
          <p:nvPr/>
        </p:nvSpPr>
        <p:spPr>
          <a:xfrm>
            <a:off x="685800" y="609600"/>
            <a:ext cx="4876800" cy="4893647"/>
          </a:xfrm>
          <a:prstGeom prst="rect">
            <a:avLst/>
          </a:prstGeom>
          <a:noFill/>
        </p:spPr>
        <p:txBody>
          <a:bodyPr wrap="square" rtlCol="0">
            <a:spAutoFit/>
          </a:bodyPr>
          <a:lstStyle/>
          <a:p>
            <a:pPr marL="285750" indent="-285750">
              <a:buFont typeface="Wingdings" panose="05000000000000000000" pitchFamily="2" charset="2"/>
              <a:buChar char="v"/>
            </a:pPr>
            <a:r>
              <a:rPr lang="en-US" sz="1400" dirty="0"/>
              <a:t> </a:t>
            </a:r>
            <a:r>
              <a:rPr lang="en-US" sz="1400" b="1" dirty="0" err="1"/>
              <a:t>i_q</a:t>
            </a:r>
            <a:r>
              <a:rPr lang="en-US" sz="1400" dirty="0"/>
              <a:t> - Current q-component</a:t>
            </a:r>
          </a:p>
          <a:p>
            <a:endParaRPr lang="en-US" sz="1400" dirty="0"/>
          </a:p>
          <a:p>
            <a:pPr marL="285750" indent="-285750">
              <a:buFont typeface="Wingdings" panose="05000000000000000000" pitchFamily="2" charset="2"/>
              <a:buChar char="v"/>
            </a:pPr>
            <a:r>
              <a:rPr lang="en-US" sz="1400" dirty="0"/>
              <a:t> </a:t>
            </a:r>
            <a:r>
              <a:rPr lang="en-US" sz="1400" b="1" dirty="0"/>
              <a:t>pm</a:t>
            </a:r>
            <a:r>
              <a:rPr lang="en-US" sz="1400" dirty="0"/>
              <a:t> - Permanent Magnet surface temperature representing the Motor temperature. This was measured with an infrared thermography unit.</a:t>
            </a:r>
          </a:p>
          <a:p>
            <a:endParaRPr lang="en-US" sz="1400" dirty="0"/>
          </a:p>
          <a:p>
            <a:pPr marL="285750" indent="-285750">
              <a:buFont typeface="Wingdings" panose="05000000000000000000" pitchFamily="2" charset="2"/>
              <a:buChar char="v"/>
            </a:pPr>
            <a:r>
              <a:rPr lang="en-US" sz="1400" dirty="0"/>
              <a:t> </a:t>
            </a:r>
            <a:r>
              <a:rPr lang="en-US" sz="1400" b="1" dirty="0" err="1"/>
              <a:t>stator_yoke</a:t>
            </a:r>
            <a:r>
              <a:rPr lang="en-US" sz="1400" dirty="0"/>
              <a:t> - Stator yoke temperature measured with a thermal sensor.</a:t>
            </a:r>
          </a:p>
          <a:p>
            <a:pPr marL="285750" indent="-285750">
              <a:buFont typeface="Wingdings" panose="05000000000000000000" pitchFamily="2" charset="2"/>
              <a:buChar char="v"/>
            </a:pPr>
            <a:endParaRPr lang="en-IN" sz="1400" dirty="0"/>
          </a:p>
          <a:p>
            <a:pPr marL="285750" indent="-285750">
              <a:buFont typeface="Wingdings" panose="05000000000000000000" pitchFamily="2" charset="2"/>
              <a:buChar char="v"/>
            </a:pPr>
            <a:r>
              <a:rPr lang="en-IN" sz="1400" dirty="0"/>
              <a:t> </a:t>
            </a:r>
            <a:r>
              <a:rPr lang="en-IN" sz="1400" b="1" dirty="0" err="1"/>
              <a:t>i_d</a:t>
            </a:r>
            <a:r>
              <a:rPr lang="en-IN" sz="1400" dirty="0"/>
              <a:t> - Current d-component</a:t>
            </a:r>
          </a:p>
          <a:p>
            <a:endParaRPr lang="en-US" sz="1400" dirty="0"/>
          </a:p>
          <a:p>
            <a:endParaRPr lang="en-US" sz="1400" dirty="0"/>
          </a:p>
          <a:p>
            <a:pPr marL="285750" indent="-285750">
              <a:buFont typeface="Wingdings" panose="05000000000000000000" pitchFamily="2" charset="2"/>
              <a:buChar char="v"/>
            </a:pPr>
            <a:r>
              <a:rPr lang="en-US" sz="1400" dirty="0"/>
              <a:t> </a:t>
            </a:r>
            <a:r>
              <a:rPr lang="en-US" sz="1400" b="1" dirty="0" err="1"/>
              <a:t>stator_tooth</a:t>
            </a:r>
            <a:r>
              <a:rPr lang="en-US" sz="1400" dirty="0"/>
              <a:t> - Stator tooth temperature measured with a thermal sensor.</a:t>
            </a:r>
          </a:p>
          <a:p>
            <a:endParaRPr lang="en-US" sz="1400" dirty="0"/>
          </a:p>
          <a:p>
            <a:pPr marL="285750" indent="-285750">
              <a:buFont typeface="Wingdings" panose="05000000000000000000" pitchFamily="2" charset="2"/>
              <a:buChar char="v"/>
            </a:pPr>
            <a:r>
              <a:rPr lang="en-US" sz="1400" dirty="0"/>
              <a:t> </a:t>
            </a:r>
            <a:r>
              <a:rPr lang="en-US" sz="1400" b="1" dirty="0" err="1"/>
              <a:t>stator_winding</a:t>
            </a:r>
            <a:r>
              <a:rPr lang="en-US" sz="1400" dirty="0"/>
              <a:t> - Stator winding temperature measured with a thermal sensor.</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endParaRPr lang="en-US" sz="1400" dirty="0"/>
          </a:p>
          <a:p>
            <a:endParaRPr lang="en-US" sz="1400" dirty="0"/>
          </a:p>
          <a:p>
            <a:endParaRPr lang="en-IN" dirty="0"/>
          </a:p>
        </p:txBody>
      </p:sp>
      <p:sp>
        <p:nvSpPr>
          <p:cNvPr id="3" name="Rectangle: Top Corners Rounded 2">
            <a:extLst>
              <a:ext uri="{FF2B5EF4-FFF2-40B4-BE49-F238E27FC236}">
                <a16:creationId xmlns:a16="http://schemas.microsoft.com/office/drawing/2014/main" id="{C20769D9-2614-4D3D-AE7F-FD00B71D34F9}"/>
              </a:ext>
            </a:extLst>
          </p:cNvPr>
          <p:cNvSpPr/>
          <p:nvPr/>
        </p:nvSpPr>
        <p:spPr>
          <a:xfrm>
            <a:off x="533400" y="5257800"/>
            <a:ext cx="5943600" cy="1219200"/>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EC88538-ADAF-42AB-87E5-B30D5544AFCC}"/>
              </a:ext>
            </a:extLst>
          </p:cNvPr>
          <p:cNvSpPr txBox="1"/>
          <p:nvPr/>
        </p:nvSpPr>
        <p:spPr>
          <a:xfrm>
            <a:off x="990600" y="5486400"/>
            <a:ext cx="5257800" cy="1107996"/>
          </a:xfrm>
          <a:prstGeom prst="rect">
            <a:avLst/>
          </a:prstGeom>
          <a:noFill/>
        </p:spPr>
        <p:txBody>
          <a:bodyPr wrap="square" rtlCol="0">
            <a:spAutoFit/>
          </a:bodyPr>
          <a:lstStyle/>
          <a:p>
            <a:r>
              <a:rPr lang="en-US" sz="1200" dirty="0"/>
              <a:t>The data has been downloaded from a dataset in Kaggle provided by Paderborn University (Germany).</a:t>
            </a:r>
          </a:p>
          <a:p>
            <a:r>
              <a:rPr lang="en-US" sz="1200" dirty="0"/>
              <a:t>Link : </a:t>
            </a:r>
            <a:r>
              <a:rPr lang="en-US" sz="1200" u="sng" dirty="0">
                <a:solidFill>
                  <a:schemeClr val="accent5"/>
                </a:solidFill>
                <a:hlinkClick r:id="rId2">
                  <a:extLst>
                    <a:ext uri="{A12FA001-AC4F-418D-AE19-62706E023703}">
                      <ahyp:hlinkClr xmlns:ahyp="http://schemas.microsoft.com/office/drawing/2018/hyperlinkcolor" val="tx"/>
                    </a:ext>
                  </a:extLst>
                </a:hlinkClick>
              </a:rPr>
              <a:t>https://www.kaggle.com/competitions/electric-motor-temperature/data?select=test.csv</a:t>
            </a:r>
            <a:endParaRPr lang="en-US" sz="1200" dirty="0">
              <a:solidFill>
                <a:schemeClr val="accent5"/>
              </a:solidFill>
            </a:endParaRPr>
          </a:p>
          <a:p>
            <a:endParaRPr lang="en-IN" dirty="0"/>
          </a:p>
        </p:txBody>
      </p:sp>
      <p:sp>
        <p:nvSpPr>
          <p:cNvPr id="5" name="Rectangle: Rounded Corners 4">
            <a:extLst>
              <a:ext uri="{FF2B5EF4-FFF2-40B4-BE49-F238E27FC236}">
                <a16:creationId xmlns:a16="http://schemas.microsoft.com/office/drawing/2014/main" id="{9C79385C-02BA-4A6D-8F3B-EA830909A56D}"/>
              </a:ext>
            </a:extLst>
          </p:cNvPr>
          <p:cNvSpPr/>
          <p:nvPr/>
        </p:nvSpPr>
        <p:spPr>
          <a:xfrm>
            <a:off x="1143000" y="4419600"/>
            <a:ext cx="64008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DD3E33-1230-4C0B-BB00-B0FDF9C0C0A8}"/>
              </a:ext>
            </a:extLst>
          </p:cNvPr>
          <p:cNvSpPr txBox="1"/>
          <p:nvPr/>
        </p:nvSpPr>
        <p:spPr>
          <a:xfrm>
            <a:off x="1371600" y="4495800"/>
            <a:ext cx="6019800" cy="323165"/>
          </a:xfrm>
          <a:prstGeom prst="rect">
            <a:avLst/>
          </a:prstGeom>
          <a:noFill/>
        </p:spPr>
        <p:txBody>
          <a:bodyPr wrap="square" rtlCol="0">
            <a:spAutoFit/>
          </a:bodyPr>
          <a:lstStyle/>
          <a:p>
            <a:r>
              <a:rPr lang="en-US" sz="1500" b="1" dirty="0"/>
              <a:t>This Dataset contains 13,30,801 data points across 13 Features</a:t>
            </a:r>
            <a:endParaRPr lang="en-IN" sz="1500" b="1" dirty="0"/>
          </a:p>
        </p:txBody>
      </p:sp>
    </p:spTree>
    <p:extLst>
      <p:ext uri="{BB962C8B-B14F-4D97-AF65-F5344CB8AC3E}">
        <p14:creationId xmlns:p14="http://schemas.microsoft.com/office/powerpoint/2010/main" val="231940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4657</TotalTime>
  <Words>2053</Words>
  <Application>Microsoft Office PowerPoint</Application>
  <PresentationFormat>On-screen Show (4:3)</PresentationFormat>
  <Paragraphs>193</Paragraphs>
  <Slides>22</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vt:i4>
      </vt:variant>
    </vt:vector>
  </HeadingPairs>
  <TitlesOfParts>
    <vt:vector size="39" baseType="lpstr">
      <vt:lpstr>ＭＳ Ｐゴシック</vt:lpstr>
      <vt:lpstr>Adobe Gothic Std B</vt:lpstr>
      <vt:lpstr>Aharoni</vt:lpstr>
      <vt:lpstr>Arial</vt:lpstr>
      <vt:lpstr>Bahnschrift</vt:lpstr>
      <vt:lpstr>Calibri</vt:lpstr>
      <vt:lpstr>Century Gothic</vt:lpstr>
      <vt:lpstr>Courier New</vt:lpstr>
      <vt:lpstr>Montserrat</vt:lpstr>
      <vt:lpstr>Roboto Condensed</vt:lpstr>
      <vt:lpstr>Roboto Condensed Light</vt:lpstr>
      <vt:lpstr>Tahoma</vt:lpstr>
      <vt:lpstr>Trebuchet MS</vt:lpstr>
      <vt:lpstr>Tw Cen MT</vt:lpstr>
      <vt:lpstr>Wingdings</vt:lpstr>
      <vt:lpstr>Wingdings 3</vt:lpstr>
      <vt:lpstr>Facet</vt:lpstr>
      <vt:lpstr>PowerPoint Presentation</vt:lpstr>
      <vt:lpstr>PowerPoint Presentation</vt:lpstr>
      <vt:lpstr>PowerPoint Presentation</vt:lpstr>
      <vt:lpstr>Overview </vt:lpstr>
      <vt:lpstr>PROBLEM STATEMENT</vt:lpstr>
      <vt:lpstr>PowerPoint Presentation</vt:lpstr>
      <vt:lpstr>PowerPoint Presentation</vt:lpstr>
      <vt:lpstr>PowerPoint Presentation</vt:lpstr>
      <vt:lpstr>PowerPoint Presentation</vt:lpstr>
      <vt:lpstr>PowerPoint Presentation</vt:lpstr>
      <vt:lpstr>DATA VISUALIZATION </vt:lpstr>
      <vt:lpstr>DATA VISUALIZATION </vt:lpstr>
      <vt:lpstr>DATA VISUALIZATION </vt:lpstr>
      <vt:lpstr>DATA VISUALIZATION </vt:lpstr>
      <vt:lpstr>TREATING OUTLIERS AND MISSING VALUES</vt:lpstr>
      <vt:lpstr>COMPARISON ON WORK TYPE</vt:lpstr>
      <vt:lpstr>Some Assumptions of Linear Regression   Check for Normality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Harshad</cp:lastModifiedBy>
  <cp:revision>277</cp:revision>
  <dcterms:created xsi:type="dcterms:W3CDTF">2006-08-16T00:00:00Z</dcterms:created>
  <dcterms:modified xsi:type="dcterms:W3CDTF">2023-02-17T21:09:47Z</dcterms:modified>
</cp:coreProperties>
</file>