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1"/>
  </p:notesMasterIdLst>
  <p:sldIdLst>
    <p:sldId id="274" r:id="rId2"/>
    <p:sldId id="256" r:id="rId3"/>
    <p:sldId id="257" r:id="rId4"/>
    <p:sldId id="262" r:id="rId5"/>
    <p:sldId id="260" r:id="rId6"/>
    <p:sldId id="263" r:id="rId7"/>
    <p:sldId id="268" r:id="rId8"/>
    <p:sldId id="286" r:id="rId9"/>
    <p:sldId id="282" r:id="rId10"/>
    <p:sldId id="284" r:id="rId11"/>
    <p:sldId id="281" r:id="rId12"/>
    <p:sldId id="283" r:id="rId13"/>
    <p:sldId id="285" r:id="rId14"/>
    <p:sldId id="289" r:id="rId15"/>
    <p:sldId id="287" r:id="rId16"/>
    <p:sldId id="258" r:id="rId17"/>
    <p:sldId id="292"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d" initials="H" lastIdx="1" clrIdx="0">
    <p:extLst>
      <p:ext uri="{19B8F6BF-5375-455C-9EA6-DF929625EA0E}">
        <p15:presenceInfo xmlns:p15="http://schemas.microsoft.com/office/powerpoint/2012/main" userId="1284c946113dff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D2D"/>
    <a:srgbClr val="A56779"/>
    <a:srgbClr val="FFFFFF"/>
    <a:srgbClr val="2F2331"/>
    <a:srgbClr val="2A253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7" d="100"/>
          <a:sy n="77" d="100"/>
        </p:scale>
        <p:origin x="1565" y="72"/>
      </p:cViewPr>
      <p:guideLst>
        <p:guide orient="horz" pos="249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EED4F-6DCE-4707-B398-653AF877E8BC}" type="doc">
      <dgm:prSet loTypeId="urn:microsoft.com/office/officeart/2009/3/layout/CircleRelationship" loCatId="relationship" qsTypeId="urn:microsoft.com/office/officeart/2005/8/quickstyle/3d3" qsCatId="3D" csTypeId="urn:microsoft.com/office/officeart/2005/8/colors/accent1_2" csCatId="accent1" phldr="1"/>
      <dgm:spPr/>
      <dgm:t>
        <a:bodyPr/>
        <a:lstStyle/>
        <a:p>
          <a:endParaRPr lang="en-IN"/>
        </a:p>
      </dgm:t>
    </dgm:pt>
    <dgm:pt modelId="{3D399C93-47DE-4AB5-95A0-F24F6A855ACF}">
      <dgm:prSet phldrT="[Text]"/>
      <dgm:spPr>
        <a:solidFill>
          <a:schemeClr val="accent1">
            <a:hueOff val="0"/>
            <a:satOff val="0"/>
            <a:lumOff val="0"/>
            <a:alpha val="91000"/>
          </a:schemeClr>
        </a:solidFill>
      </dgm:spPr>
      <dgm:t>
        <a:bodyPr/>
        <a:lstStyle/>
        <a:p>
          <a:r>
            <a:rPr lang="en-IN" dirty="0"/>
            <a:t>ABOUT</a:t>
          </a:r>
        </a:p>
        <a:p>
          <a:r>
            <a:rPr lang="en-IN" dirty="0"/>
            <a:t>DATASET</a:t>
          </a:r>
        </a:p>
      </dgm:t>
    </dgm:pt>
    <dgm:pt modelId="{B992032E-6809-4FDE-A936-901CE063D5C3}" type="parTrans" cxnId="{30D0EB0F-567A-4BB1-8401-68ECD2F15C8F}">
      <dgm:prSet/>
      <dgm:spPr/>
      <dgm:t>
        <a:bodyPr/>
        <a:lstStyle/>
        <a:p>
          <a:endParaRPr lang="en-IN"/>
        </a:p>
      </dgm:t>
    </dgm:pt>
    <dgm:pt modelId="{FA96CBE2-3321-423E-8BF0-115F4B6E853C}" type="sibTrans" cxnId="{30D0EB0F-567A-4BB1-8401-68ECD2F15C8F}">
      <dgm:prSet/>
      <dgm:spPr/>
      <dgm:t>
        <a:bodyPr/>
        <a:lstStyle/>
        <a:p>
          <a:endParaRPr lang="en-IN"/>
        </a:p>
      </dgm:t>
    </dgm:pt>
    <dgm:pt modelId="{C18D9652-DE34-4682-B00C-2AE7DA1366D2}">
      <dgm:prSet phldrT="[Text]"/>
      <dgm:spPr/>
      <dgm:t>
        <a:bodyPr/>
        <a:lstStyle/>
        <a:p>
          <a:r>
            <a:rPr lang="en-IN" dirty="0"/>
            <a:t>24 Actors</a:t>
          </a:r>
        </a:p>
      </dgm:t>
    </dgm:pt>
    <dgm:pt modelId="{99DCBCA7-8BC0-43BF-B3D8-F832181AA2E8}" type="parTrans" cxnId="{436707CF-BDC1-4F47-9DC9-B64A995BE73A}">
      <dgm:prSet/>
      <dgm:spPr/>
      <dgm:t>
        <a:bodyPr/>
        <a:lstStyle/>
        <a:p>
          <a:endParaRPr lang="en-IN"/>
        </a:p>
      </dgm:t>
    </dgm:pt>
    <dgm:pt modelId="{4F6F9B42-7BD3-4D46-AE3D-7315BF424815}" type="sibTrans" cxnId="{436707CF-BDC1-4F47-9DC9-B64A995BE73A}">
      <dgm:prSet/>
      <dgm:spPr/>
      <dgm:t>
        <a:bodyPr/>
        <a:lstStyle/>
        <a:p>
          <a:endParaRPr lang="en-IN"/>
        </a:p>
      </dgm:t>
    </dgm:pt>
    <dgm:pt modelId="{9B91A7F8-10D5-4641-96C6-5C2EFB0BD9C7}">
      <dgm:prSet phldrT="[Text]"/>
      <dgm:spPr/>
      <dgm:t>
        <a:bodyPr/>
        <a:lstStyle/>
        <a:p>
          <a:r>
            <a:rPr lang="en-IN" dirty="0"/>
            <a:t>7356</a:t>
          </a:r>
        </a:p>
        <a:p>
          <a:r>
            <a:rPr lang="en-IN" dirty="0"/>
            <a:t>Total Files</a:t>
          </a:r>
        </a:p>
      </dgm:t>
    </dgm:pt>
    <dgm:pt modelId="{FFEF2058-1D67-488E-902F-AA0A5981CDC3}" type="parTrans" cxnId="{A380E773-45E9-48D4-A034-E6755924AC40}">
      <dgm:prSet/>
      <dgm:spPr/>
      <dgm:t>
        <a:bodyPr/>
        <a:lstStyle/>
        <a:p>
          <a:endParaRPr lang="en-IN"/>
        </a:p>
      </dgm:t>
    </dgm:pt>
    <dgm:pt modelId="{3D1B1DE7-7E9D-4A7B-A6C4-F4BDCC77D14F}" type="sibTrans" cxnId="{A380E773-45E9-48D4-A034-E6755924AC40}">
      <dgm:prSet/>
      <dgm:spPr/>
      <dgm:t>
        <a:bodyPr/>
        <a:lstStyle/>
        <a:p>
          <a:endParaRPr lang="en-IN"/>
        </a:p>
      </dgm:t>
    </dgm:pt>
    <dgm:pt modelId="{5FE3A7FA-0A0D-4FE7-AA07-C46A6EEEE299}" type="pres">
      <dgm:prSet presAssocID="{402EED4F-6DCE-4707-B398-653AF877E8BC}" presName="Name0" presStyleCnt="0">
        <dgm:presLayoutVars>
          <dgm:chMax val="1"/>
          <dgm:chPref val="1"/>
        </dgm:presLayoutVars>
      </dgm:prSet>
      <dgm:spPr/>
    </dgm:pt>
    <dgm:pt modelId="{0D528FC9-E3C5-4503-A46F-F423BF9E917B}" type="pres">
      <dgm:prSet presAssocID="{3D399C93-47DE-4AB5-95A0-F24F6A855ACF}" presName="Parent" presStyleLbl="node0" presStyleIdx="0" presStyleCnt="1" custLinFactNeighborX="7913" custLinFactNeighborY="3485">
        <dgm:presLayoutVars>
          <dgm:chMax val="5"/>
          <dgm:chPref val="5"/>
        </dgm:presLayoutVars>
      </dgm:prSet>
      <dgm:spPr/>
    </dgm:pt>
    <dgm:pt modelId="{8796D336-7D05-482C-9ED4-13AFFF830A93}" type="pres">
      <dgm:prSet presAssocID="{3D399C93-47DE-4AB5-95A0-F24F6A855ACF}" presName="Accent1" presStyleLbl="node1" presStyleIdx="0" presStyleCnt="13" custLinFactX="251171" custLinFactNeighborX="300000" custLinFactNeighborY="30497"/>
      <dgm:spPr/>
    </dgm:pt>
    <dgm:pt modelId="{D32EDC56-243C-468D-8115-1DD756C27A98}" type="pres">
      <dgm:prSet presAssocID="{3D399C93-47DE-4AB5-95A0-F24F6A855ACF}" presName="Accent2" presStyleLbl="node1" presStyleIdx="1" presStyleCnt="13"/>
      <dgm:spPr/>
    </dgm:pt>
    <dgm:pt modelId="{304A89A7-A7C3-4230-B36C-6A6A5A9BD552}" type="pres">
      <dgm:prSet presAssocID="{3D399C93-47DE-4AB5-95A0-F24F6A855ACF}" presName="Accent3" presStyleLbl="node1" presStyleIdx="2" presStyleCnt="13"/>
      <dgm:spPr/>
    </dgm:pt>
    <dgm:pt modelId="{CC0DE382-0D98-48BE-BB82-C25C00D496ED}" type="pres">
      <dgm:prSet presAssocID="{3D399C93-47DE-4AB5-95A0-F24F6A855ACF}" presName="Accent4" presStyleLbl="node1" presStyleIdx="3" presStyleCnt="13"/>
      <dgm:spPr/>
    </dgm:pt>
    <dgm:pt modelId="{ECA3384F-C227-4390-B0E8-2920566983AB}" type="pres">
      <dgm:prSet presAssocID="{3D399C93-47DE-4AB5-95A0-F24F6A855ACF}" presName="Accent5" presStyleLbl="node1" presStyleIdx="4" presStyleCnt="13"/>
      <dgm:spPr/>
    </dgm:pt>
    <dgm:pt modelId="{0E20BC9E-70AF-4449-8EF5-A43C6CDA8964}" type="pres">
      <dgm:prSet presAssocID="{3D399C93-47DE-4AB5-95A0-F24F6A855ACF}" presName="Accent6" presStyleLbl="node1" presStyleIdx="5" presStyleCnt="13" custScaleX="388685" custScaleY="355149" custLinFactNeighborX="-97228" custLinFactNeighborY="43710"/>
      <dgm:spPr/>
    </dgm:pt>
    <dgm:pt modelId="{65B989FB-AAF3-43CA-96C8-ADB157382D0F}" type="pres">
      <dgm:prSet presAssocID="{C18D9652-DE34-4682-B00C-2AE7DA1366D2}" presName="Child1" presStyleLbl="node1" presStyleIdx="6" presStyleCnt="13" custLinFactNeighborX="30604" custLinFactNeighborY="-35834">
        <dgm:presLayoutVars>
          <dgm:chMax val="0"/>
          <dgm:chPref val="0"/>
        </dgm:presLayoutVars>
      </dgm:prSet>
      <dgm:spPr/>
    </dgm:pt>
    <dgm:pt modelId="{696D8A33-DD0A-4F2A-8F78-C5E77AA746F1}" type="pres">
      <dgm:prSet presAssocID="{C18D9652-DE34-4682-B00C-2AE7DA1366D2}" presName="Accent7" presStyleCnt="0"/>
      <dgm:spPr/>
    </dgm:pt>
    <dgm:pt modelId="{7B5B6D35-CADC-4755-A5FB-4A20AA179960}" type="pres">
      <dgm:prSet presAssocID="{C18D9652-DE34-4682-B00C-2AE7DA1366D2}" presName="AccentHold1" presStyleLbl="node1" presStyleIdx="7" presStyleCnt="13"/>
      <dgm:spPr/>
    </dgm:pt>
    <dgm:pt modelId="{D3A7B7F7-0FD1-4BB1-9C15-630DDADE4186}" type="pres">
      <dgm:prSet presAssocID="{C18D9652-DE34-4682-B00C-2AE7DA1366D2}" presName="Accent8" presStyleCnt="0"/>
      <dgm:spPr/>
    </dgm:pt>
    <dgm:pt modelId="{3BD8EAC1-B4C6-458D-91DD-C3C7F320BDC1}" type="pres">
      <dgm:prSet presAssocID="{C18D9652-DE34-4682-B00C-2AE7DA1366D2}" presName="AccentHold2" presStyleLbl="node1" presStyleIdx="8" presStyleCnt="13" custScaleX="154394" custScaleY="146252" custLinFactY="-43906" custLinFactNeighborX="-30204" custLinFactNeighborY="-100000"/>
      <dgm:spPr/>
    </dgm:pt>
    <dgm:pt modelId="{FA1F8915-7595-4903-B7E5-BB2C4AED083E}" type="pres">
      <dgm:prSet presAssocID="{9B91A7F8-10D5-4641-96C6-5C2EFB0BD9C7}" presName="Child2" presStyleLbl="node1" presStyleIdx="9" presStyleCnt="13" custScaleX="128728" custLinFactNeighborX="-77264" custLinFactNeighborY="-13567">
        <dgm:presLayoutVars>
          <dgm:chMax val="0"/>
          <dgm:chPref val="0"/>
        </dgm:presLayoutVars>
      </dgm:prSet>
      <dgm:spPr/>
    </dgm:pt>
    <dgm:pt modelId="{F19AF436-0249-42FA-9FC2-D8C6024996C3}" type="pres">
      <dgm:prSet presAssocID="{9B91A7F8-10D5-4641-96C6-5C2EFB0BD9C7}" presName="Accent9" presStyleCnt="0"/>
      <dgm:spPr/>
    </dgm:pt>
    <dgm:pt modelId="{EA929A7B-6488-42BC-B739-F91654F6352B}" type="pres">
      <dgm:prSet presAssocID="{9B91A7F8-10D5-4641-96C6-5C2EFB0BD9C7}" presName="AccentHold1" presStyleLbl="node1" presStyleIdx="10" presStyleCnt="13" custFlipVert="1" custScaleY="81163" custLinFactX="119565" custLinFactY="-100000" custLinFactNeighborX="200000" custLinFactNeighborY="-141631"/>
      <dgm:spPr/>
    </dgm:pt>
    <dgm:pt modelId="{27079170-98F6-4725-894A-34566AC8D110}" type="pres">
      <dgm:prSet presAssocID="{9B91A7F8-10D5-4641-96C6-5C2EFB0BD9C7}" presName="Accent10" presStyleCnt="0"/>
      <dgm:spPr/>
    </dgm:pt>
    <dgm:pt modelId="{29325A33-F569-4C4E-ABB9-B024FE902579}" type="pres">
      <dgm:prSet presAssocID="{9B91A7F8-10D5-4641-96C6-5C2EFB0BD9C7}" presName="AccentHold2" presStyleLbl="node1" presStyleIdx="11" presStyleCnt="13" custLinFactX="900000" custLinFactY="-290493" custLinFactNeighborX="955313" custLinFactNeighborY="-300000"/>
      <dgm:spPr/>
    </dgm:pt>
    <dgm:pt modelId="{EEEB2904-E396-4772-96F2-0FEC65E82F7B}" type="pres">
      <dgm:prSet presAssocID="{9B91A7F8-10D5-4641-96C6-5C2EFB0BD9C7}" presName="Accent11" presStyleCnt="0"/>
      <dgm:spPr/>
    </dgm:pt>
    <dgm:pt modelId="{0C75DA92-D20D-4456-AD7B-6ECD93BC815C}" type="pres">
      <dgm:prSet presAssocID="{9B91A7F8-10D5-4641-96C6-5C2EFB0BD9C7}" presName="AccentHold3" presStyleLbl="node1" presStyleIdx="12" presStyleCnt="13"/>
      <dgm:spPr/>
    </dgm:pt>
  </dgm:ptLst>
  <dgm:cxnLst>
    <dgm:cxn modelId="{2CC9C40D-B1E9-4F11-BB27-441CC2BEE7EB}" type="presOf" srcId="{402EED4F-6DCE-4707-B398-653AF877E8BC}" destId="{5FE3A7FA-0A0D-4FE7-AA07-C46A6EEEE299}" srcOrd="0" destOrd="0" presId="urn:microsoft.com/office/officeart/2009/3/layout/CircleRelationship"/>
    <dgm:cxn modelId="{30D0EB0F-567A-4BB1-8401-68ECD2F15C8F}" srcId="{402EED4F-6DCE-4707-B398-653AF877E8BC}" destId="{3D399C93-47DE-4AB5-95A0-F24F6A855ACF}" srcOrd="0" destOrd="0" parTransId="{B992032E-6809-4FDE-A936-901CE063D5C3}" sibTransId="{FA96CBE2-3321-423E-8BF0-115F4B6E853C}"/>
    <dgm:cxn modelId="{A380E773-45E9-48D4-A034-E6755924AC40}" srcId="{3D399C93-47DE-4AB5-95A0-F24F6A855ACF}" destId="{9B91A7F8-10D5-4641-96C6-5C2EFB0BD9C7}" srcOrd="1" destOrd="0" parTransId="{FFEF2058-1D67-488E-902F-AA0A5981CDC3}" sibTransId="{3D1B1DE7-7E9D-4A7B-A6C4-F4BDCC77D14F}"/>
    <dgm:cxn modelId="{B7608C85-878E-4EED-B38F-2C4265CA0E5A}" type="presOf" srcId="{C18D9652-DE34-4682-B00C-2AE7DA1366D2}" destId="{65B989FB-AAF3-43CA-96C8-ADB157382D0F}" srcOrd="0" destOrd="0" presId="urn:microsoft.com/office/officeart/2009/3/layout/CircleRelationship"/>
    <dgm:cxn modelId="{5DA33EB2-DFDD-47B7-9552-44D620F2FFCF}" type="presOf" srcId="{9B91A7F8-10D5-4641-96C6-5C2EFB0BD9C7}" destId="{FA1F8915-7595-4903-B7E5-BB2C4AED083E}" srcOrd="0" destOrd="0" presId="urn:microsoft.com/office/officeart/2009/3/layout/CircleRelationship"/>
    <dgm:cxn modelId="{436707CF-BDC1-4F47-9DC9-B64A995BE73A}" srcId="{3D399C93-47DE-4AB5-95A0-F24F6A855ACF}" destId="{C18D9652-DE34-4682-B00C-2AE7DA1366D2}" srcOrd="0" destOrd="0" parTransId="{99DCBCA7-8BC0-43BF-B3D8-F832181AA2E8}" sibTransId="{4F6F9B42-7BD3-4D46-AE3D-7315BF424815}"/>
    <dgm:cxn modelId="{A88BD4FA-1941-4103-A57C-2764F59AF5DB}" type="presOf" srcId="{3D399C93-47DE-4AB5-95A0-F24F6A855ACF}" destId="{0D528FC9-E3C5-4503-A46F-F423BF9E917B}" srcOrd="0" destOrd="0" presId="urn:microsoft.com/office/officeart/2009/3/layout/CircleRelationship"/>
    <dgm:cxn modelId="{77B29A70-53E3-413A-A78B-02EF42DD0288}" type="presParOf" srcId="{5FE3A7FA-0A0D-4FE7-AA07-C46A6EEEE299}" destId="{0D528FC9-E3C5-4503-A46F-F423BF9E917B}" srcOrd="0" destOrd="0" presId="urn:microsoft.com/office/officeart/2009/3/layout/CircleRelationship"/>
    <dgm:cxn modelId="{C8E78C2F-E129-481C-8803-C56B36B7355F}" type="presParOf" srcId="{5FE3A7FA-0A0D-4FE7-AA07-C46A6EEEE299}" destId="{8796D336-7D05-482C-9ED4-13AFFF830A93}" srcOrd="1" destOrd="0" presId="urn:microsoft.com/office/officeart/2009/3/layout/CircleRelationship"/>
    <dgm:cxn modelId="{80F6E38D-0ED6-4913-B192-F5AD4CA78991}" type="presParOf" srcId="{5FE3A7FA-0A0D-4FE7-AA07-C46A6EEEE299}" destId="{D32EDC56-243C-468D-8115-1DD756C27A98}" srcOrd="2" destOrd="0" presId="urn:microsoft.com/office/officeart/2009/3/layout/CircleRelationship"/>
    <dgm:cxn modelId="{5DFDBCEE-EB8B-4712-9E26-027F690B0B4A}" type="presParOf" srcId="{5FE3A7FA-0A0D-4FE7-AA07-C46A6EEEE299}" destId="{304A89A7-A7C3-4230-B36C-6A6A5A9BD552}" srcOrd="3" destOrd="0" presId="urn:microsoft.com/office/officeart/2009/3/layout/CircleRelationship"/>
    <dgm:cxn modelId="{79B47832-C789-440C-A0A4-FED0FA915116}" type="presParOf" srcId="{5FE3A7FA-0A0D-4FE7-AA07-C46A6EEEE299}" destId="{CC0DE382-0D98-48BE-BB82-C25C00D496ED}" srcOrd="4" destOrd="0" presId="urn:microsoft.com/office/officeart/2009/3/layout/CircleRelationship"/>
    <dgm:cxn modelId="{FE191892-4A59-4BDB-9EB3-2E44ACE141A3}" type="presParOf" srcId="{5FE3A7FA-0A0D-4FE7-AA07-C46A6EEEE299}" destId="{ECA3384F-C227-4390-B0E8-2920566983AB}" srcOrd="5" destOrd="0" presId="urn:microsoft.com/office/officeart/2009/3/layout/CircleRelationship"/>
    <dgm:cxn modelId="{3E512019-3D2F-4AAD-A4B1-DFDA7F953FEF}" type="presParOf" srcId="{5FE3A7FA-0A0D-4FE7-AA07-C46A6EEEE299}" destId="{0E20BC9E-70AF-4449-8EF5-A43C6CDA8964}" srcOrd="6" destOrd="0" presId="urn:microsoft.com/office/officeart/2009/3/layout/CircleRelationship"/>
    <dgm:cxn modelId="{ECC2512E-D89C-43FE-A101-3F1E25CEED3D}" type="presParOf" srcId="{5FE3A7FA-0A0D-4FE7-AA07-C46A6EEEE299}" destId="{65B989FB-AAF3-43CA-96C8-ADB157382D0F}" srcOrd="7" destOrd="0" presId="urn:microsoft.com/office/officeart/2009/3/layout/CircleRelationship"/>
    <dgm:cxn modelId="{14EF78AA-476B-4A70-AC23-7FBF07A31166}" type="presParOf" srcId="{5FE3A7FA-0A0D-4FE7-AA07-C46A6EEEE299}" destId="{696D8A33-DD0A-4F2A-8F78-C5E77AA746F1}" srcOrd="8" destOrd="0" presId="urn:microsoft.com/office/officeart/2009/3/layout/CircleRelationship"/>
    <dgm:cxn modelId="{B6B80E5F-1858-416F-BE2E-EC3E486384BA}" type="presParOf" srcId="{696D8A33-DD0A-4F2A-8F78-C5E77AA746F1}" destId="{7B5B6D35-CADC-4755-A5FB-4A20AA179960}" srcOrd="0" destOrd="0" presId="urn:microsoft.com/office/officeart/2009/3/layout/CircleRelationship"/>
    <dgm:cxn modelId="{5D1619C6-1D36-4B2B-801E-521C9658665E}" type="presParOf" srcId="{5FE3A7FA-0A0D-4FE7-AA07-C46A6EEEE299}" destId="{D3A7B7F7-0FD1-4BB1-9C15-630DDADE4186}" srcOrd="9" destOrd="0" presId="urn:microsoft.com/office/officeart/2009/3/layout/CircleRelationship"/>
    <dgm:cxn modelId="{C5439909-395B-4152-B9A9-B413DCF7B2F3}" type="presParOf" srcId="{D3A7B7F7-0FD1-4BB1-9C15-630DDADE4186}" destId="{3BD8EAC1-B4C6-458D-91DD-C3C7F320BDC1}" srcOrd="0" destOrd="0" presId="urn:microsoft.com/office/officeart/2009/3/layout/CircleRelationship"/>
    <dgm:cxn modelId="{7C92E149-1A01-40B0-82CE-AF14481B514D}" type="presParOf" srcId="{5FE3A7FA-0A0D-4FE7-AA07-C46A6EEEE299}" destId="{FA1F8915-7595-4903-B7E5-BB2C4AED083E}" srcOrd="10" destOrd="0" presId="urn:microsoft.com/office/officeart/2009/3/layout/CircleRelationship"/>
    <dgm:cxn modelId="{4B4BCE0B-E5A5-4F1D-A721-D416BC43E6D5}" type="presParOf" srcId="{5FE3A7FA-0A0D-4FE7-AA07-C46A6EEEE299}" destId="{F19AF436-0249-42FA-9FC2-D8C6024996C3}" srcOrd="11" destOrd="0" presId="urn:microsoft.com/office/officeart/2009/3/layout/CircleRelationship"/>
    <dgm:cxn modelId="{7A8ED92C-583F-41D6-8849-175A7993F133}" type="presParOf" srcId="{F19AF436-0249-42FA-9FC2-D8C6024996C3}" destId="{EA929A7B-6488-42BC-B739-F91654F6352B}" srcOrd="0" destOrd="0" presId="urn:microsoft.com/office/officeart/2009/3/layout/CircleRelationship"/>
    <dgm:cxn modelId="{90C42932-AFA3-4A3B-ABA2-7D8917A9D7F0}" type="presParOf" srcId="{5FE3A7FA-0A0D-4FE7-AA07-C46A6EEEE299}" destId="{27079170-98F6-4725-894A-34566AC8D110}" srcOrd="12" destOrd="0" presId="urn:microsoft.com/office/officeart/2009/3/layout/CircleRelationship"/>
    <dgm:cxn modelId="{8C59C3F0-3B20-446E-882D-A93095832D99}" type="presParOf" srcId="{27079170-98F6-4725-894A-34566AC8D110}" destId="{29325A33-F569-4C4E-ABB9-B024FE902579}" srcOrd="0" destOrd="0" presId="urn:microsoft.com/office/officeart/2009/3/layout/CircleRelationship"/>
    <dgm:cxn modelId="{C4F287CA-4D7E-47D2-ACCC-6A6C6CE94B0C}" type="presParOf" srcId="{5FE3A7FA-0A0D-4FE7-AA07-C46A6EEEE299}" destId="{EEEB2904-E396-4772-96F2-0FEC65E82F7B}" srcOrd="13" destOrd="0" presId="urn:microsoft.com/office/officeart/2009/3/layout/CircleRelationship"/>
    <dgm:cxn modelId="{4D11D423-84D1-4433-8D8D-02629C5A6A08}" type="presParOf" srcId="{EEEB2904-E396-4772-96F2-0FEC65E82F7B}" destId="{0C75DA92-D20D-4456-AD7B-6ECD93BC815C}" srcOrd="0" destOrd="0" presId="urn:microsoft.com/office/officeart/2009/3/layout/CircleRelationship"/>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28FC9-E3C5-4503-A46F-F423BF9E917B}">
      <dsp:nvSpPr>
        <dsp:cNvPr id="0" name=""/>
        <dsp:cNvSpPr/>
      </dsp:nvSpPr>
      <dsp:spPr>
        <a:xfrm>
          <a:off x="1313373" y="380993"/>
          <a:ext cx="3277819" cy="3277748"/>
        </a:xfrm>
        <a:prstGeom prst="ellipse">
          <a:avLst/>
        </a:prstGeom>
        <a:solidFill>
          <a:schemeClr val="accent1">
            <a:hueOff val="0"/>
            <a:satOff val="0"/>
            <a:lumOff val="0"/>
            <a:alpha val="91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ABOUT</a:t>
          </a:r>
        </a:p>
        <a:p>
          <a:pPr marL="0" lvl="0" indent="0" algn="ctr" defTabSz="889000">
            <a:lnSpc>
              <a:spcPct val="90000"/>
            </a:lnSpc>
            <a:spcBef>
              <a:spcPct val="0"/>
            </a:spcBef>
            <a:spcAft>
              <a:spcPct val="35000"/>
            </a:spcAft>
            <a:buNone/>
          </a:pPr>
          <a:r>
            <a:rPr lang="en-IN" sz="2000" kern="1200" dirty="0"/>
            <a:t>DATASET</a:t>
          </a:r>
        </a:p>
      </dsp:txBody>
      <dsp:txXfrm>
        <a:off x="1793398" y="861008"/>
        <a:ext cx="2317769" cy="2317718"/>
      </dsp:txXfrm>
    </dsp:sp>
    <dsp:sp modelId="{8796D336-7D05-482C-9ED4-13AFFF830A93}">
      <dsp:nvSpPr>
        <dsp:cNvPr id="0" name=""/>
        <dsp:cNvSpPr/>
      </dsp:nvSpPr>
      <dsp:spPr>
        <a:xfrm>
          <a:off x="4933495" y="228599"/>
          <a:ext cx="364540" cy="36453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32EDC56-243C-468D-8115-1DD756C27A98}">
      <dsp:nvSpPr>
        <dsp:cNvPr id="0" name=""/>
        <dsp:cNvSpPr/>
      </dsp:nvSpPr>
      <dsp:spPr>
        <a:xfrm>
          <a:off x="2061058" y="3300978"/>
          <a:ext cx="263956" cy="26421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04A89A7-A7C3-4230-B36C-6A6A5A9BD552}">
      <dsp:nvSpPr>
        <dsp:cNvPr id="0" name=""/>
        <dsp:cNvSpPr/>
      </dsp:nvSpPr>
      <dsp:spPr>
        <a:xfrm>
          <a:off x="4542740" y="1597009"/>
          <a:ext cx="263956" cy="26421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C0DE382-0D98-48BE-BB82-C25C00D496ED}">
      <dsp:nvSpPr>
        <dsp:cNvPr id="0" name=""/>
        <dsp:cNvSpPr/>
      </dsp:nvSpPr>
      <dsp:spPr>
        <a:xfrm>
          <a:off x="3279648" y="3582038"/>
          <a:ext cx="364540" cy="36453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CA3384F-C227-4390-B0E8-2920566983AB}">
      <dsp:nvSpPr>
        <dsp:cNvPr id="0" name=""/>
        <dsp:cNvSpPr/>
      </dsp:nvSpPr>
      <dsp:spPr>
        <a:xfrm>
          <a:off x="2136039" y="635510"/>
          <a:ext cx="263956" cy="26421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E20BC9E-70AF-4449-8EF5-A43C6CDA8964}">
      <dsp:nvSpPr>
        <dsp:cNvPr id="0" name=""/>
        <dsp:cNvSpPr/>
      </dsp:nvSpPr>
      <dsp:spPr>
        <a:xfrm>
          <a:off x="666293" y="1925295"/>
          <a:ext cx="1025960" cy="938342"/>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5B989FB-AAF3-43CA-96C8-ADB157382D0F}">
      <dsp:nvSpPr>
        <dsp:cNvPr id="0" name=""/>
        <dsp:cNvSpPr/>
      </dsp:nvSpPr>
      <dsp:spPr>
        <a:xfrm>
          <a:off x="437695" y="381000"/>
          <a:ext cx="1332585" cy="133215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24 Actors</a:t>
          </a:r>
        </a:p>
      </dsp:txBody>
      <dsp:txXfrm>
        <a:off x="632848" y="576090"/>
        <a:ext cx="942279" cy="941979"/>
      </dsp:txXfrm>
    </dsp:sp>
    <dsp:sp modelId="{7B5B6D35-CADC-4755-A5FB-4A20AA179960}">
      <dsp:nvSpPr>
        <dsp:cNvPr id="0" name=""/>
        <dsp:cNvSpPr/>
      </dsp:nvSpPr>
      <dsp:spPr>
        <a:xfrm>
          <a:off x="2555444" y="646997"/>
          <a:ext cx="364540" cy="36453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BD8EAC1-B4C6-458D-91DD-C3C7F320BDC1}">
      <dsp:nvSpPr>
        <dsp:cNvPr id="0" name=""/>
        <dsp:cNvSpPr/>
      </dsp:nvSpPr>
      <dsp:spPr>
        <a:xfrm>
          <a:off x="-24382" y="1480365"/>
          <a:ext cx="1017421" cy="96379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A1F8915-7595-4903-B7E5-BB2C4AED083E}">
      <dsp:nvSpPr>
        <dsp:cNvPr id="0" name=""/>
        <dsp:cNvSpPr/>
      </dsp:nvSpPr>
      <dsp:spPr>
        <a:xfrm>
          <a:off x="3446686" y="50801"/>
          <a:ext cx="1715410" cy="133215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7356</a:t>
          </a:r>
        </a:p>
        <a:p>
          <a:pPr marL="0" lvl="0" indent="0" algn="ctr" defTabSz="889000">
            <a:lnSpc>
              <a:spcPct val="90000"/>
            </a:lnSpc>
            <a:spcBef>
              <a:spcPct val="0"/>
            </a:spcBef>
            <a:spcAft>
              <a:spcPct val="35000"/>
            </a:spcAft>
            <a:buNone/>
          </a:pPr>
          <a:r>
            <a:rPr lang="en-IN" sz="2000" kern="1200" dirty="0"/>
            <a:t>Total Files</a:t>
          </a:r>
        </a:p>
      </dsp:txBody>
      <dsp:txXfrm>
        <a:off x="3697902" y="245891"/>
        <a:ext cx="1212978" cy="941979"/>
      </dsp:txXfrm>
    </dsp:sp>
    <dsp:sp modelId="{EA929A7B-6488-42BC-B739-F91654F6352B}">
      <dsp:nvSpPr>
        <dsp:cNvPr id="0" name=""/>
        <dsp:cNvSpPr/>
      </dsp:nvSpPr>
      <dsp:spPr>
        <a:xfrm flipV="1">
          <a:off x="5238292" y="304801"/>
          <a:ext cx="364540" cy="295867"/>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9325A33-F569-4C4E-ABB9-B024FE902579}">
      <dsp:nvSpPr>
        <dsp:cNvPr id="0" name=""/>
        <dsp:cNvSpPr/>
      </dsp:nvSpPr>
      <dsp:spPr>
        <a:xfrm>
          <a:off x="4801518" y="1805160"/>
          <a:ext cx="263956" cy="26421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C75DA92-D20D-4456-AD7B-6ECD93BC815C}">
      <dsp:nvSpPr>
        <dsp:cNvPr id="0" name=""/>
        <dsp:cNvSpPr/>
      </dsp:nvSpPr>
      <dsp:spPr>
        <a:xfrm>
          <a:off x="2536546" y="2989286"/>
          <a:ext cx="263956" cy="26421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EEFB1-4EC7-41E2-BBE6-CB820A919B80}" type="datetimeFigureOut">
              <a:rPr lang="en-US" smtClean="0"/>
              <a:t>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F8884-028C-4A28-A3B5-481ADD8DA087}" type="slidenum">
              <a:rPr lang="en-US" smtClean="0"/>
              <a:t>‹#›</a:t>
            </a:fld>
            <a:endParaRPr lang="en-US"/>
          </a:p>
        </p:txBody>
      </p:sp>
    </p:spTree>
    <p:extLst>
      <p:ext uri="{BB962C8B-B14F-4D97-AF65-F5344CB8AC3E}">
        <p14:creationId xmlns:p14="http://schemas.microsoft.com/office/powerpoint/2010/main" val="3184461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F8884-028C-4A28-A3B5-481ADD8DA087}" type="slidenum">
              <a:rPr lang="en-US" smtClean="0"/>
              <a:t>5</a:t>
            </a:fld>
            <a:endParaRPr lang="en-US"/>
          </a:p>
        </p:txBody>
      </p:sp>
    </p:spTree>
    <p:extLst>
      <p:ext uri="{BB962C8B-B14F-4D97-AF65-F5344CB8AC3E}">
        <p14:creationId xmlns:p14="http://schemas.microsoft.com/office/powerpoint/2010/main" val="56731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F8884-028C-4A28-A3B5-481ADD8DA087}" type="slidenum">
              <a:rPr lang="en-US" smtClean="0"/>
              <a:t>19</a:t>
            </a:fld>
            <a:endParaRPr lang="en-US"/>
          </a:p>
        </p:txBody>
      </p:sp>
    </p:spTree>
    <p:extLst>
      <p:ext uri="{BB962C8B-B14F-4D97-AF65-F5344CB8AC3E}">
        <p14:creationId xmlns:p14="http://schemas.microsoft.com/office/powerpoint/2010/main" val="20736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5479-7E70-4CA0-9B61-4CF86A62FC9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4C47217-E2DD-4A8D-834B-86952DD3866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A712F2-7FB1-429E-9B87-42C99E92FCD1}"/>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a:extLst>
              <a:ext uri="{FF2B5EF4-FFF2-40B4-BE49-F238E27FC236}">
                <a16:creationId xmlns:a16="http://schemas.microsoft.com/office/drawing/2014/main" id="{6BA2F82A-C6E6-40CE-A582-E5AFC844C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7DF5C-6E78-48EA-8679-BCB6AD1F16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15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E70A-37C6-4D24-A03E-25470ED0F2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0A02E8-0221-4561-BA46-4FB8114CA1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B66D6-F22D-403D-97C3-9EA6EDF5CC96}"/>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a:extLst>
              <a:ext uri="{FF2B5EF4-FFF2-40B4-BE49-F238E27FC236}">
                <a16:creationId xmlns:a16="http://schemas.microsoft.com/office/drawing/2014/main" id="{5FD546D8-2838-4A4C-BA84-0DF3F6976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FC83B-C903-4344-9406-B1592D7B3AA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33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0A507-1B3A-43F0-BF8D-D28E72582CC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D7E6DA-7E1B-4B22-B227-DD72BF5C8E0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68E854-4F17-40B8-AB2F-56DC98152C51}"/>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a:extLst>
              <a:ext uri="{FF2B5EF4-FFF2-40B4-BE49-F238E27FC236}">
                <a16:creationId xmlns:a16="http://schemas.microsoft.com/office/drawing/2014/main" id="{B8B712F6-482A-4ABC-9243-008D845B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69A52-0611-4516-9AC4-01641435173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650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03BA-8271-4334-BAF2-43A581569C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78AEE-055B-4101-8243-D8274FA74C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CEEEBF-E31A-44C6-BE78-882C60F5BBB3}"/>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a:extLst>
              <a:ext uri="{FF2B5EF4-FFF2-40B4-BE49-F238E27FC236}">
                <a16:creationId xmlns:a16="http://schemas.microsoft.com/office/drawing/2014/main" id="{F50ABA76-6D6E-4B16-8456-B915BFF7C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8FDE6-9EAE-4D06-97BD-0EA3373D230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114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3D5C-61F3-4163-92D5-A0F05A53111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71BA07-B407-411F-84E5-C22B83B2DB3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B48129-BF4D-42CA-9A72-CC6FF0774FBD}"/>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a:extLst>
              <a:ext uri="{FF2B5EF4-FFF2-40B4-BE49-F238E27FC236}">
                <a16:creationId xmlns:a16="http://schemas.microsoft.com/office/drawing/2014/main" id="{8BEA8C7F-2695-4464-8229-38133B02F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55AFE-55AE-4A1C-A4CD-C3828F29AF3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363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39E9-ADD9-4DD1-BFD4-3F72192BDF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BDC033-669F-4CAF-AD39-891FD3AA4855}"/>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38C394-7826-4D4B-BA6D-1EB2CBDBA83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FA3DEC-A35F-43CF-A0BC-C3D803FBC4D4}"/>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6" name="Footer Placeholder 5">
            <a:extLst>
              <a:ext uri="{FF2B5EF4-FFF2-40B4-BE49-F238E27FC236}">
                <a16:creationId xmlns:a16="http://schemas.microsoft.com/office/drawing/2014/main" id="{21AF906C-5241-4909-BFEB-1AF03EDD1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73E15-9B24-46CC-8A20-DA14ED2DC78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349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501C-D4D7-4428-B7F3-11183DFB8A1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717460-A2E7-4AA5-A491-892D8CF9494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AF53AF9-1FFF-4575-A3C2-0B63E758E6F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FBA3B9-DCCC-4073-91D6-0C61EF0CE4F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B3E49ED-9CF4-493E-8575-F8FF1700F29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192EAA-0F56-4725-A018-A41E4BEFD4B1}"/>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8" name="Footer Placeholder 7">
            <a:extLst>
              <a:ext uri="{FF2B5EF4-FFF2-40B4-BE49-F238E27FC236}">
                <a16:creationId xmlns:a16="http://schemas.microsoft.com/office/drawing/2014/main" id="{40932BF1-2EC4-482B-957C-F639836DAC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0551F1-1691-4A46-8AAA-D4AE4A31310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07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F0D3-45FE-4D73-AD18-73B1018186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872631-D470-4DF1-BE38-1EC070F355A0}"/>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4" name="Footer Placeholder 3">
            <a:extLst>
              <a:ext uri="{FF2B5EF4-FFF2-40B4-BE49-F238E27FC236}">
                <a16:creationId xmlns:a16="http://schemas.microsoft.com/office/drawing/2014/main" id="{D78BB9D2-665A-4D38-92D4-CD6565E5A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6E2A4C-43A4-4F2A-80C2-72199803987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787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F8240-20F1-4599-A435-374103ACC4FE}"/>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3" name="Footer Placeholder 2">
            <a:extLst>
              <a:ext uri="{FF2B5EF4-FFF2-40B4-BE49-F238E27FC236}">
                <a16:creationId xmlns:a16="http://schemas.microsoft.com/office/drawing/2014/main" id="{3A15A043-D133-4CC2-826B-5AC8BF501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F5466C-BE79-45D5-8F74-263719FC070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47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E5A5-86C4-4132-A433-E6B30572838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46C50D-5CB4-4C67-A837-262D679A87A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8EA72C-40CB-4F67-9BC3-D63ECE51470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4A0624C-7F3C-4448-B7F6-9303A9DF5103}"/>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6" name="Footer Placeholder 5">
            <a:extLst>
              <a:ext uri="{FF2B5EF4-FFF2-40B4-BE49-F238E27FC236}">
                <a16:creationId xmlns:a16="http://schemas.microsoft.com/office/drawing/2014/main" id="{9FAB2ACD-8B36-4063-A974-B2F525180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DA4A6-C379-4B2A-9338-0737F1D5856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183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0667-BAB4-498F-AD97-28C9ED8816A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9896DA-C562-4148-A8A0-DFCE214CDE6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7B3217C-6524-45BF-841E-1E5A7F72416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FCD95EE-441B-48FB-A858-513668FACCA3}"/>
              </a:ext>
            </a:extLst>
          </p:cNvPr>
          <p:cNvSpPr>
            <a:spLocks noGrp="1"/>
          </p:cNvSpPr>
          <p:nvPr>
            <p:ph type="dt" sz="half" idx="10"/>
          </p:nvPr>
        </p:nvSpPr>
        <p:spPr/>
        <p:txBody>
          <a:bodyPr/>
          <a:lstStyle/>
          <a:p>
            <a:fld id="{1D8BD707-D9CF-40AE-B4C6-C98DA3205C09}" type="datetimeFigureOut">
              <a:rPr lang="en-US" smtClean="0"/>
              <a:pPr/>
              <a:t>2/6/2023</a:t>
            </a:fld>
            <a:endParaRPr lang="en-US"/>
          </a:p>
        </p:txBody>
      </p:sp>
      <p:sp>
        <p:nvSpPr>
          <p:cNvPr id="6" name="Footer Placeholder 5">
            <a:extLst>
              <a:ext uri="{FF2B5EF4-FFF2-40B4-BE49-F238E27FC236}">
                <a16:creationId xmlns:a16="http://schemas.microsoft.com/office/drawing/2014/main" id="{4D890CDB-C7B2-4CCF-BFAA-80DFFAB1F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FAA00-9B61-43FE-8126-F1B3EB85A58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554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6684E-8B85-48B5-A044-25CD1794F0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49E0CA-3CDF-4C65-A59D-A3AD4235C9C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39A99-F6C9-409C-8D2C-3EAB7C7215F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2/6/2023</a:t>
            </a:fld>
            <a:endParaRPr lang="en-US"/>
          </a:p>
        </p:txBody>
      </p:sp>
      <p:sp>
        <p:nvSpPr>
          <p:cNvPr id="5" name="Footer Placeholder 4">
            <a:extLst>
              <a:ext uri="{FF2B5EF4-FFF2-40B4-BE49-F238E27FC236}">
                <a16:creationId xmlns:a16="http://schemas.microsoft.com/office/drawing/2014/main" id="{53F4C042-158E-4FD4-BEBB-98BBEDCB3A4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EAFFE-7280-43A4-A3EF-4E973C36198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6044863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Rectangle 2"/>
          <p:cNvSpPr/>
          <p:nvPr/>
        </p:nvSpPr>
        <p:spPr>
          <a:xfrm>
            <a:off x="152400" y="914400"/>
            <a:ext cx="5029200" cy="1446550"/>
          </a:xfrm>
          <a:prstGeom prst="rect">
            <a:avLst/>
          </a:prstGeom>
          <a:noFill/>
        </p:spPr>
        <p:txBody>
          <a:bodyPr wrap="square">
            <a:spAutoFit/>
          </a:bodyPr>
          <a:lstStyle/>
          <a:p>
            <a:pPr algn="ctr"/>
            <a:r>
              <a:rPr lang="en-IN" sz="4400" b="1" dirty="0">
                <a:solidFill>
                  <a:schemeClr val="bg1"/>
                </a:solidFill>
                <a:highlight>
                  <a:srgbClr val="000000"/>
                </a:highlight>
                <a:latin typeface="+mj-lt"/>
              </a:rPr>
              <a:t>SPEECH EMOTION RECOGNITION</a:t>
            </a:r>
            <a:r>
              <a:rPr lang="en-US" sz="4400" b="1" dirty="0">
                <a:solidFill>
                  <a:schemeClr val="bg1"/>
                </a:solidFill>
                <a:highlight>
                  <a:srgbClr val="000000"/>
                </a:highlight>
                <a:latin typeface="+mj-lt"/>
              </a:rPr>
              <a:t> </a:t>
            </a:r>
          </a:p>
        </p:txBody>
      </p:sp>
      <p:sp>
        <p:nvSpPr>
          <p:cNvPr id="2" name="TextBox 1">
            <a:extLst>
              <a:ext uri="{FF2B5EF4-FFF2-40B4-BE49-F238E27FC236}">
                <a16:creationId xmlns:a16="http://schemas.microsoft.com/office/drawing/2014/main" id="{C18DD04B-215B-4644-ABB3-73E622329F98}"/>
              </a:ext>
            </a:extLst>
          </p:cNvPr>
          <p:cNvSpPr txBox="1"/>
          <p:nvPr/>
        </p:nvSpPr>
        <p:spPr>
          <a:xfrm>
            <a:off x="4038600" y="5715000"/>
            <a:ext cx="3352800" cy="830997"/>
          </a:xfrm>
          <a:prstGeom prst="rect">
            <a:avLst/>
          </a:prstGeom>
          <a:noFill/>
        </p:spPr>
        <p:txBody>
          <a:bodyPr wrap="square" rtlCol="0">
            <a:spAutoFit/>
          </a:bodyPr>
          <a:lstStyle/>
          <a:p>
            <a:pPr algn="ctr"/>
            <a:r>
              <a:rPr lang="en-US" sz="2400" b="1" i="1" dirty="0">
                <a:solidFill>
                  <a:schemeClr val="bg1"/>
                </a:solidFill>
              </a:rPr>
              <a:t>By</a:t>
            </a:r>
          </a:p>
          <a:p>
            <a:pPr algn="ctr"/>
            <a:r>
              <a:rPr lang="en-US" sz="2400" b="1" i="1" dirty="0">
                <a:solidFill>
                  <a:schemeClr val="bg1"/>
                </a:solidFill>
              </a:rPr>
              <a:t>HARSHAD BANDI</a:t>
            </a:r>
          </a:p>
        </p:txBody>
      </p:sp>
    </p:spTree>
    <p:extLst>
      <p:ext uri="{BB962C8B-B14F-4D97-AF65-F5344CB8AC3E}">
        <p14:creationId xmlns:p14="http://schemas.microsoft.com/office/powerpoint/2010/main" val="214674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800" y="457200"/>
            <a:ext cx="6629400" cy="182638"/>
          </a:xfrm>
        </p:spPr>
        <p:txBody>
          <a:bodyPr>
            <a:noAutofit/>
          </a:bodyPr>
          <a:lstStyle/>
          <a:p>
            <a:r>
              <a:rPr lang="en-US" sz="2000" dirty="0">
                <a:latin typeface="Tahoma" panose="020B0604030504040204" pitchFamily="34" charset="0"/>
                <a:ea typeface="Tahoma" panose="020B0604030504040204" pitchFamily="34" charset="0"/>
                <a:cs typeface="Tahoma" panose="020B0604030504040204" pitchFamily="34" charset="0"/>
              </a:rPr>
              <a:t>Mel Power Spectrogram Vs Time</a:t>
            </a:r>
          </a:p>
        </p:txBody>
      </p:sp>
      <p:pic>
        <p:nvPicPr>
          <p:cNvPr id="4" name="Picture 3">
            <a:extLst>
              <a:ext uri="{FF2B5EF4-FFF2-40B4-BE49-F238E27FC236}">
                <a16:creationId xmlns:a16="http://schemas.microsoft.com/office/drawing/2014/main" id="{383472A5-80BC-4E7B-9E60-38095705A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91" y="798864"/>
            <a:ext cx="7567316" cy="2789162"/>
          </a:xfrm>
          <a:prstGeom prst="rect">
            <a:avLst/>
          </a:prstGeom>
        </p:spPr>
      </p:pic>
      <p:pic>
        <p:nvPicPr>
          <p:cNvPr id="8" name="Picture 7">
            <a:extLst>
              <a:ext uri="{FF2B5EF4-FFF2-40B4-BE49-F238E27FC236}">
                <a16:creationId xmlns:a16="http://schemas.microsoft.com/office/drawing/2014/main" id="{CD16B142-87EA-435D-9A8F-36D4FBBD1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49" y="3855422"/>
            <a:ext cx="7376799" cy="2789162"/>
          </a:xfrm>
          <a:prstGeom prst="rect">
            <a:avLst/>
          </a:prstGeom>
        </p:spPr>
      </p:pic>
      <p:sp>
        <p:nvSpPr>
          <p:cNvPr id="3" name="TextBox 2">
            <a:extLst>
              <a:ext uri="{FF2B5EF4-FFF2-40B4-BE49-F238E27FC236}">
                <a16:creationId xmlns:a16="http://schemas.microsoft.com/office/drawing/2014/main" id="{7245E39F-BD07-492B-9D5A-A0A06E61345D}"/>
              </a:ext>
            </a:extLst>
          </p:cNvPr>
          <p:cNvSpPr txBox="1"/>
          <p:nvPr/>
        </p:nvSpPr>
        <p:spPr>
          <a:xfrm>
            <a:off x="457200" y="3516868"/>
            <a:ext cx="5867400" cy="338554"/>
          </a:xfrm>
          <a:prstGeom prst="rect">
            <a:avLst/>
          </a:prstGeom>
          <a:noFill/>
        </p:spPr>
        <p:txBody>
          <a:bodyPr wrap="square" rtlCol="0">
            <a:spAutoFit/>
          </a:bodyPr>
          <a:lstStyle/>
          <a:p>
            <a:r>
              <a:rPr lang="en-IN" sz="1600" dirty="0">
                <a:latin typeface="Tahoma" panose="020B0604030504040204" pitchFamily="34" charset="0"/>
                <a:ea typeface="Tahoma" panose="020B0604030504040204" pitchFamily="34" charset="0"/>
                <a:cs typeface="Tahoma" panose="020B0604030504040204" pitchFamily="34" charset="0"/>
              </a:rPr>
              <a:t>MFCC Vs Time</a:t>
            </a:r>
          </a:p>
        </p:txBody>
      </p:sp>
    </p:spTree>
    <p:extLst>
      <p:ext uri="{BB962C8B-B14F-4D97-AF65-F5344CB8AC3E}">
        <p14:creationId xmlns:p14="http://schemas.microsoft.com/office/powerpoint/2010/main" val="244014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Distribution with respect to Gender</a:t>
            </a:r>
          </a:p>
        </p:txBody>
      </p:sp>
      <p:sp>
        <p:nvSpPr>
          <p:cNvPr id="4" name="Round Same Side Corner Rectangle 8">
            <a:extLst>
              <a:ext uri="{FF2B5EF4-FFF2-40B4-BE49-F238E27FC236}">
                <a16:creationId xmlns:a16="http://schemas.microsoft.com/office/drawing/2014/main" id="{90CB3E45-53F0-473A-BF85-9C1C75C1FA44}"/>
              </a:ext>
            </a:extLst>
          </p:cNvPr>
          <p:cNvSpPr/>
          <p:nvPr/>
        </p:nvSpPr>
        <p:spPr>
          <a:xfrm flipH="1">
            <a:off x="3048000" y="1143000"/>
            <a:ext cx="595555" cy="156854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 Same Side Corner Rectangle 20">
            <a:extLst>
              <a:ext uri="{FF2B5EF4-FFF2-40B4-BE49-F238E27FC236}">
                <a16:creationId xmlns:a16="http://schemas.microsoft.com/office/drawing/2014/main" id="{A4835467-A757-49E1-9140-82ADF68E0F65}"/>
              </a:ext>
            </a:extLst>
          </p:cNvPr>
          <p:cNvSpPr/>
          <p:nvPr/>
        </p:nvSpPr>
        <p:spPr>
          <a:xfrm rot="10800000">
            <a:off x="5867400" y="1143000"/>
            <a:ext cx="715581" cy="1526476"/>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 name="Group 5">
            <a:extLst>
              <a:ext uri="{FF2B5EF4-FFF2-40B4-BE49-F238E27FC236}">
                <a16:creationId xmlns:a16="http://schemas.microsoft.com/office/drawing/2014/main" id="{4BA9BC53-AE0E-49C5-98ED-851C5DF3A322}"/>
              </a:ext>
            </a:extLst>
          </p:cNvPr>
          <p:cNvGrpSpPr/>
          <p:nvPr/>
        </p:nvGrpSpPr>
        <p:grpSpPr>
          <a:xfrm>
            <a:off x="152400" y="1219200"/>
            <a:ext cx="2515708" cy="1320463"/>
            <a:chOff x="300361" y="1224282"/>
            <a:chExt cx="3127679" cy="1040513"/>
          </a:xfrm>
        </p:grpSpPr>
        <p:sp>
          <p:nvSpPr>
            <p:cNvPr id="7" name="TextBox 6">
              <a:extLst>
                <a:ext uri="{FF2B5EF4-FFF2-40B4-BE49-F238E27FC236}">
                  <a16:creationId xmlns:a16="http://schemas.microsoft.com/office/drawing/2014/main" id="{D8CF9FDD-C4FD-45A3-AEC3-1CCE859F0451}"/>
                </a:ext>
              </a:extLst>
            </p:cNvPr>
            <p:cNvSpPr txBox="1"/>
            <p:nvPr/>
          </p:nvSpPr>
          <p:spPr>
            <a:xfrm>
              <a:off x="868779" y="1464462"/>
              <a:ext cx="2559261" cy="800333"/>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latin typeface="Tw Cen MT" panose="020B0602020104020603" pitchFamily="34" charset="0"/>
                  <a:cs typeface="Arial" pitchFamily="34" charset="0"/>
                </a:rPr>
                <a:t>We observe that In Male Category there are more count of Negative Emotions compared to Positive Emotions</a:t>
              </a:r>
              <a:r>
                <a:rPr lang="en-US" sz="1200" b="0" i="0" dirty="0">
                  <a:solidFill>
                    <a:srgbClr val="000000"/>
                  </a:solidFill>
                  <a:effectLst/>
                  <a:latin typeface="Tw Cen MT" panose="020B0602020104020603" pitchFamily="34" charset="0"/>
                </a:rPr>
                <a:t>.</a:t>
              </a:r>
              <a:endParaRPr lang="en-US" altLang="ko-KR" sz="1200" dirty="0">
                <a:solidFill>
                  <a:schemeClr val="tx1">
                    <a:lumMod val="75000"/>
                    <a:lumOff val="25000"/>
                  </a:schemeClr>
                </a:solidFill>
                <a:latin typeface="Tw Cen MT" panose="020B0602020104020603" pitchFamily="34" charset="0"/>
                <a:cs typeface="Arial" pitchFamily="34" charset="0"/>
              </a:endParaRPr>
            </a:p>
          </p:txBody>
        </p:sp>
        <p:sp>
          <p:nvSpPr>
            <p:cNvPr id="8" name="TextBox 7">
              <a:extLst>
                <a:ext uri="{FF2B5EF4-FFF2-40B4-BE49-F238E27FC236}">
                  <a16:creationId xmlns:a16="http://schemas.microsoft.com/office/drawing/2014/main" id="{E2E9E199-5C03-4E25-A42D-8240E2C0E15D}"/>
                </a:ext>
              </a:extLst>
            </p:cNvPr>
            <p:cNvSpPr txBox="1"/>
            <p:nvPr/>
          </p:nvSpPr>
          <p:spPr>
            <a:xfrm>
              <a:off x="300361" y="1224282"/>
              <a:ext cx="2936827" cy="218273"/>
            </a:xfrm>
            <a:prstGeom prst="rect">
              <a:avLst/>
            </a:prstGeom>
            <a:noFill/>
          </p:spPr>
          <p:txBody>
            <a:bodyPr wrap="square" rtlCol="0">
              <a:spAutoFit/>
            </a:bodyPr>
            <a:lstStyle/>
            <a:p>
              <a:pPr algn="r"/>
              <a:r>
                <a:rPr lang="en-US" altLang="ko-KR" sz="1200" b="1" dirty="0">
                  <a:solidFill>
                    <a:schemeClr val="tx1">
                      <a:lumMod val="75000"/>
                      <a:lumOff val="25000"/>
                    </a:schemeClr>
                  </a:solidFill>
                  <a:latin typeface="Tw Cen MT" panose="020B0602020104020603" pitchFamily="34" charset="0"/>
                  <a:cs typeface="Arial" pitchFamily="34" charset="0"/>
                </a:rPr>
                <a:t>MALE</a:t>
              </a:r>
              <a:endParaRPr lang="ko-KR" altLang="en-US" sz="1200" b="1" dirty="0">
                <a:solidFill>
                  <a:schemeClr val="tx1">
                    <a:lumMod val="75000"/>
                    <a:lumOff val="25000"/>
                  </a:schemeClr>
                </a:solidFill>
                <a:latin typeface="Tw Cen MT" panose="020B0602020104020603" pitchFamily="34" charset="0"/>
                <a:cs typeface="Arial" pitchFamily="34" charset="0"/>
              </a:endParaRPr>
            </a:p>
          </p:txBody>
        </p:sp>
      </p:grpSp>
      <p:sp>
        <p:nvSpPr>
          <p:cNvPr id="12" name="Rectangle: Rounded Corners 11">
            <a:extLst>
              <a:ext uri="{FF2B5EF4-FFF2-40B4-BE49-F238E27FC236}">
                <a16:creationId xmlns:a16="http://schemas.microsoft.com/office/drawing/2014/main" id="{2625991F-2242-4948-8666-E26B32DED7DE}"/>
              </a:ext>
            </a:extLst>
          </p:cNvPr>
          <p:cNvSpPr/>
          <p:nvPr/>
        </p:nvSpPr>
        <p:spPr>
          <a:xfrm>
            <a:off x="4181031" y="1649468"/>
            <a:ext cx="1077358" cy="5477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C0513A-2A63-429C-A0B1-55FCC4074CF8}"/>
              </a:ext>
            </a:extLst>
          </p:cNvPr>
          <p:cNvSpPr txBox="1"/>
          <p:nvPr/>
        </p:nvSpPr>
        <p:spPr>
          <a:xfrm>
            <a:off x="4267200" y="1600200"/>
            <a:ext cx="905020"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VS</a:t>
            </a:r>
            <a:endParaRPr lang="ko-KR" altLang="en-US" sz="3600" b="1" dirty="0">
              <a:solidFill>
                <a:schemeClr val="bg1"/>
              </a:solidFill>
              <a:cs typeface="Arial" pitchFamily="34" charset="0"/>
            </a:endParaRPr>
          </a:p>
        </p:txBody>
      </p:sp>
      <p:grpSp>
        <p:nvGrpSpPr>
          <p:cNvPr id="18" name="Group 17">
            <a:extLst>
              <a:ext uri="{FF2B5EF4-FFF2-40B4-BE49-F238E27FC236}">
                <a16:creationId xmlns:a16="http://schemas.microsoft.com/office/drawing/2014/main" id="{EA9D0117-F029-4BCE-871C-F610188F9F91}"/>
              </a:ext>
            </a:extLst>
          </p:cNvPr>
          <p:cNvGrpSpPr/>
          <p:nvPr/>
        </p:nvGrpSpPr>
        <p:grpSpPr>
          <a:xfrm>
            <a:off x="6705600" y="990600"/>
            <a:ext cx="2286000" cy="1851738"/>
            <a:chOff x="300361" y="1376682"/>
            <a:chExt cx="3524192" cy="1851738"/>
          </a:xfrm>
        </p:grpSpPr>
        <p:sp>
          <p:nvSpPr>
            <p:cNvPr id="19" name="TextBox 18">
              <a:extLst>
                <a:ext uri="{FF2B5EF4-FFF2-40B4-BE49-F238E27FC236}">
                  <a16:creationId xmlns:a16="http://schemas.microsoft.com/office/drawing/2014/main" id="{6532106B-A9EF-41D4-8B4E-2DF4DE147658}"/>
                </a:ext>
              </a:extLst>
            </p:cNvPr>
            <p:cNvSpPr txBox="1"/>
            <p:nvPr/>
          </p:nvSpPr>
          <p:spPr>
            <a:xfrm>
              <a:off x="300361" y="1658760"/>
              <a:ext cx="3524192"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tx1">
                      <a:lumMod val="75000"/>
                      <a:lumOff val="25000"/>
                    </a:schemeClr>
                  </a:solidFill>
                  <a:latin typeface="Tw Cen MT" panose="020B0602020104020603" pitchFamily="34" charset="0"/>
                  <a:cs typeface="Arial" pitchFamily="34" charset="0"/>
                </a:rPr>
                <a:t> </a:t>
              </a:r>
              <a:r>
                <a:rPr lang="en-US" sz="1200" b="0" i="0" dirty="0">
                  <a:solidFill>
                    <a:schemeClr val="tx1">
                      <a:lumMod val="75000"/>
                      <a:lumOff val="25000"/>
                    </a:schemeClr>
                  </a:solidFill>
                  <a:effectLst/>
                  <a:latin typeface="Tw Cen MT" panose="020B0602020104020603" pitchFamily="34" charset="0"/>
                  <a:cs typeface="Arial" pitchFamily="34" charset="0"/>
                </a:rPr>
                <a:t> We see that in Female Category there are more counts of Negative Emotions compared to Positive Emotions.</a:t>
              </a:r>
            </a:p>
            <a:p>
              <a:pPr marL="171450" indent="-171450">
                <a:buFont typeface="Arial" panose="020B0604020202020204" pitchFamily="34" charset="0"/>
                <a:buChar char="•"/>
              </a:pPr>
              <a:r>
                <a:rPr lang="en-US" altLang="ko-KR" sz="1200" dirty="0">
                  <a:solidFill>
                    <a:schemeClr val="tx1">
                      <a:lumMod val="75000"/>
                      <a:lumOff val="25000"/>
                    </a:schemeClr>
                  </a:solidFill>
                  <a:latin typeface="Tw Cen MT" panose="020B0602020104020603" pitchFamily="34" charset="0"/>
                  <a:cs typeface="Arial" pitchFamily="34" charset="0"/>
                </a:rPr>
                <a:t>We can say there is Slight Difference.</a:t>
              </a:r>
            </a:p>
            <a:p>
              <a:endParaRPr lang="en-US" altLang="ko-KR" sz="1200" dirty="0">
                <a:solidFill>
                  <a:schemeClr val="tx1">
                    <a:lumMod val="75000"/>
                    <a:lumOff val="25000"/>
                  </a:schemeClr>
                </a:solidFill>
                <a:latin typeface="Tw Cen MT" panose="020B0602020104020603" pitchFamily="34" charset="0"/>
                <a:cs typeface="Arial" pitchFamily="34" charset="0"/>
              </a:endParaRPr>
            </a:p>
            <a:p>
              <a:endParaRPr lang="en-US" altLang="ko-KR" sz="1200" dirty="0">
                <a:solidFill>
                  <a:schemeClr val="tx1">
                    <a:lumMod val="75000"/>
                    <a:lumOff val="25000"/>
                  </a:schemeClr>
                </a:solidFill>
                <a:latin typeface="Tw Cen MT" panose="020B0602020104020603" pitchFamily="34" charset="0"/>
                <a:cs typeface="Arial" pitchFamily="34" charset="0"/>
              </a:endParaRPr>
            </a:p>
          </p:txBody>
        </p:sp>
        <p:sp>
          <p:nvSpPr>
            <p:cNvPr id="20" name="TextBox 19">
              <a:extLst>
                <a:ext uri="{FF2B5EF4-FFF2-40B4-BE49-F238E27FC236}">
                  <a16:creationId xmlns:a16="http://schemas.microsoft.com/office/drawing/2014/main" id="{71479DC5-14F4-4891-BF8D-0007DFBE7663}"/>
                </a:ext>
              </a:extLst>
            </p:cNvPr>
            <p:cNvSpPr txBox="1"/>
            <p:nvPr/>
          </p:nvSpPr>
          <p:spPr>
            <a:xfrm>
              <a:off x="300361" y="1376682"/>
              <a:ext cx="2936827" cy="276999"/>
            </a:xfrm>
            <a:prstGeom prst="rect">
              <a:avLst/>
            </a:prstGeom>
            <a:noFill/>
          </p:spPr>
          <p:txBody>
            <a:bodyPr wrap="square" rtlCol="0">
              <a:spAutoFit/>
            </a:bodyPr>
            <a:lstStyle/>
            <a:p>
              <a:r>
                <a:rPr lang="en-US" altLang="ko-KR" sz="1200" b="1" dirty="0">
                  <a:solidFill>
                    <a:schemeClr val="tx1">
                      <a:lumMod val="75000"/>
                      <a:lumOff val="25000"/>
                    </a:schemeClr>
                  </a:solidFill>
                  <a:latin typeface="Tw Cen MT" panose="020B0602020104020603" pitchFamily="34" charset="0"/>
                  <a:cs typeface="Arial" pitchFamily="34" charset="0"/>
                </a:rPr>
                <a:t>FEMALE</a:t>
              </a:r>
              <a:endParaRPr lang="ko-KR" altLang="en-US" sz="1200" b="1" dirty="0">
                <a:solidFill>
                  <a:schemeClr val="tx1">
                    <a:lumMod val="75000"/>
                    <a:lumOff val="25000"/>
                  </a:schemeClr>
                </a:solidFill>
                <a:latin typeface="Tw Cen MT" panose="020B0602020104020603" pitchFamily="34" charset="0"/>
                <a:cs typeface="Arial" pitchFamily="34" charset="0"/>
              </a:endParaRPr>
            </a:p>
          </p:txBody>
        </p:sp>
      </p:grpSp>
      <p:grpSp>
        <p:nvGrpSpPr>
          <p:cNvPr id="25" name="Group 24">
            <a:extLst>
              <a:ext uri="{FF2B5EF4-FFF2-40B4-BE49-F238E27FC236}">
                <a16:creationId xmlns:a16="http://schemas.microsoft.com/office/drawing/2014/main" id="{C7410416-1873-4B8B-8DE9-684C3383971A}"/>
              </a:ext>
            </a:extLst>
          </p:cNvPr>
          <p:cNvGrpSpPr/>
          <p:nvPr/>
        </p:nvGrpSpPr>
        <p:grpSpPr>
          <a:xfrm>
            <a:off x="381000" y="2514601"/>
            <a:ext cx="2362199" cy="1130175"/>
            <a:chOff x="300361" y="1224282"/>
            <a:chExt cx="2936828" cy="890567"/>
          </a:xfrm>
        </p:grpSpPr>
        <p:sp>
          <p:nvSpPr>
            <p:cNvPr id="26" name="TextBox 25">
              <a:extLst>
                <a:ext uri="{FF2B5EF4-FFF2-40B4-BE49-F238E27FC236}">
                  <a16:creationId xmlns:a16="http://schemas.microsoft.com/office/drawing/2014/main" id="{E31744FA-1216-447E-B65B-758B85960CCB}"/>
                </a:ext>
              </a:extLst>
            </p:cNvPr>
            <p:cNvSpPr txBox="1"/>
            <p:nvPr/>
          </p:nvSpPr>
          <p:spPr>
            <a:xfrm>
              <a:off x="677928" y="1460031"/>
              <a:ext cx="2559261" cy="654818"/>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latin typeface="Tw Cen MT" panose="020B0602020104020603" pitchFamily="34" charset="0"/>
                  <a:cs typeface="Arial" pitchFamily="34" charset="0"/>
                </a:rPr>
                <a:t>In None </a:t>
              </a:r>
              <a:r>
                <a:rPr lang="en-US" altLang="ko-KR" sz="1200" dirty="0" err="1">
                  <a:solidFill>
                    <a:schemeClr val="tx1">
                      <a:lumMod val="75000"/>
                      <a:lumOff val="25000"/>
                    </a:schemeClr>
                  </a:solidFill>
                  <a:latin typeface="Tw Cen MT" panose="020B0602020104020603" pitchFamily="34" charset="0"/>
                  <a:cs typeface="Arial" pitchFamily="34" charset="0"/>
                </a:rPr>
                <a:t>i.e</a:t>
              </a:r>
              <a:r>
                <a:rPr lang="en-US" altLang="ko-KR" sz="1200" dirty="0">
                  <a:solidFill>
                    <a:schemeClr val="tx1">
                      <a:lumMod val="75000"/>
                      <a:lumOff val="25000"/>
                    </a:schemeClr>
                  </a:solidFill>
                  <a:latin typeface="Tw Cen MT" panose="020B0602020104020603" pitchFamily="34" charset="0"/>
                  <a:cs typeface="Arial" pitchFamily="34" charset="0"/>
                </a:rPr>
                <a:t> Neutral Emotions the Counts are equally distributed between Male and female.</a:t>
              </a:r>
            </a:p>
          </p:txBody>
        </p:sp>
        <p:sp>
          <p:nvSpPr>
            <p:cNvPr id="27" name="TextBox 26">
              <a:extLst>
                <a:ext uri="{FF2B5EF4-FFF2-40B4-BE49-F238E27FC236}">
                  <a16:creationId xmlns:a16="http://schemas.microsoft.com/office/drawing/2014/main" id="{C5436DE1-5AE3-4525-B7BF-DD5FC684D935}"/>
                </a:ext>
              </a:extLst>
            </p:cNvPr>
            <p:cNvSpPr txBox="1"/>
            <p:nvPr/>
          </p:nvSpPr>
          <p:spPr>
            <a:xfrm>
              <a:off x="300361" y="1224282"/>
              <a:ext cx="2936827" cy="218273"/>
            </a:xfrm>
            <a:prstGeom prst="rect">
              <a:avLst/>
            </a:prstGeom>
            <a:noFill/>
          </p:spPr>
          <p:txBody>
            <a:bodyPr wrap="square" rtlCol="0">
              <a:spAutoFit/>
            </a:bodyPr>
            <a:lstStyle/>
            <a:p>
              <a:pPr algn="r"/>
              <a:r>
                <a:rPr lang="en-US" altLang="ko-KR" sz="1200" b="1" dirty="0">
                  <a:solidFill>
                    <a:schemeClr val="tx1">
                      <a:lumMod val="75000"/>
                      <a:lumOff val="25000"/>
                    </a:schemeClr>
                  </a:solidFill>
                  <a:latin typeface="Tw Cen MT" panose="020B0602020104020603" pitchFamily="34" charset="0"/>
                  <a:cs typeface="Arial" pitchFamily="34" charset="0"/>
                </a:rPr>
                <a:t>None(Neutral)</a:t>
              </a:r>
              <a:endParaRPr lang="ko-KR" altLang="en-US" sz="1200" b="1" dirty="0">
                <a:solidFill>
                  <a:schemeClr val="tx1">
                    <a:lumMod val="75000"/>
                    <a:lumOff val="25000"/>
                  </a:schemeClr>
                </a:solidFill>
                <a:latin typeface="Tw Cen MT" panose="020B0602020104020603" pitchFamily="34" charset="0"/>
                <a:cs typeface="Arial" pitchFamily="34" charset="0"/>
              </a:endParaRPr>
            </a:p>
          </p:txBody>
        </p:sp>
      </p:grpSp>
      <p:pic>
        <p:nvPicPr>
          <p:cNvPr id="23" name="Picture 22">
            <a:extLst>
              <a:ext uri="{FF2B5EF4-FFF2-40B4-BE49-F238E27FC236}">
                <a16:creationId xmlns:a16="http://schemas.microsoft.com/office/drawing/2014/main" id="{E4FDE8A3-C48A-415E-BFC5-C828F9146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049" y="3481215"/>
            <a:ext cx="6407425" cy="3224385"/>
          </a:xfrm>
          <a:prstGeom prst="rect">
            <a:avLst/>
          </a:prstGeom>
        </p:spPr>
      </p:pic>
    </p:spTree>
    <p:extLst>
      <p:ext uri="{BB962C8B-B14F-4D97-AF65-F5344CB8AC3E}">
        <p14:creationId xmlns:p14="http://schemas.microsoft.com/office/powerpoint/2010/main" val="264064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4000">
              <a:schemeClr val="accent1">
                <a:lumMod val="40000"/>
                <a:lumOff val="60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800" y="364436"/>
            <a:ext cx="8382000" cy="361123"/>
          </a:xfrm>
        </p:spPr>
        <p:txBody>
          <a:bodyPr>
            <a:normAutofit fontScale="90000"/>
          </a:bodyPr>
          <a:lstStyle/>
          <a:p>
            <a:r>
              <a:rPr lang="en-IN" sz="4000" b="1" dirty="0">
                <a:ea typeface="Tahoma" panose="020B0604030504040204" pitchFamily="34" charset="0"/>
                <a:cs typeface="Tahoma" panose="020B0604030504040204" pitchFamily="34" charset="0"/>
              </a:rPr>
              <a:t>Data Augmentation</a:t>
            </a:r>
            <a:br>
              <a:rPr lang="en-IN" b="1" dirty="0"/>
            </a:br>
            <a:endParaRPr lang="en-US" sz="3600" dirty="0">
              <a:latin typeface="Tw Cen MT" panose="020B0602020104020603" pitchFamily="34" charset="0"/>
            </a:endParaRPr>
          </a:p>
        </p:txBody>
      </p:sp>
      <p:sp>
        <p:nvSpPr>
          <p:cNvPr id="4" name="Rectangle: Diagonal Corners Rounded 3">
            <a:extLst>
              <a:ext uri="{FF2B5EF4-FFF2-40B4-BE49-F238E27FC236}">
                <a16:creationId xmlns:a16="http://schemas.microsoft.com/office/drawing/2014/main" id="{A443C726-8816-48EA-8AD4-365425E086D7}"/>
              </a:ext>
            </a:extLst>
          </p:cNvPr>
          <p:cNvSpPr/>
          <p:nvPr/>
        </p:nvSpPr>
        <p:spPr>
          <a:xfrm>
            <a:off x="1028700" y="3048000"/>
            <a:ext cx="6972300" cy="1143000"/>
          </a:xfrm>
          <a:prstGeom prst="round2Diag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Alternate Process 5">
            <a:extLst>
              <a:ext uri="{FF2B5EF4-FFF2-40B4-BE49-F238E27FC236}">
                <a16:creationId xmlns:a16="http://schemas.microsoft.com/office/drawing/2014/main" id="{DA91DEBA-8197-458B-BC46-E450D7D34B92}"/>
              </a:ext>
            </a:extLst>
          </p:cNvPr>
          <p:cNvSpPr/>
          <p:nvPr/>
        </p:nvSpPr>
        <p:spPr>
          <a:xfrm>
            <a:off x="609600" y="2286000"/>
            <a:ext cx="30480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C7EAF32-79B7-49C5-B2EB-4C7177FDE5CB}"/>
              </a:ext>
            </a:extLst>
          </p:cNvPr>
          <p:cNvSpPr txBox="1"/>
          <p:nvPr/>
        </p:nvSpPr>
        <p:spPr>
          <a:xfrm>
            <a:off x="838200" y="2511287"/>
            <a:ext cx="2667000" cy="381000"/>
          </a:xfrm>
          <a:prstGeom prst="rect">
            <a:avLst/>
          </a:prstGeom>
          <a:noFill/>
        </p:spPr>
        <p:txBody>
          <a:bodyPr wrap="square" rtlCol="0">
            <a:spAutoFit/>
          </a:bodyPr>
          <a:lstStyle/>
          <a:p>
            <a:r>
              <a:rPr lang="en-IN" b="1" dirty="0">
                <a:solidFill>
                  <a:schemeClr val="bg1"/>
                </a:solidFill>
              </a:rPr>
              <a:t>White Noise Adding</a:t>
            </a:r>
          </a:p>
        </p:txBody>
      </p:sp>
      <p:sp>
        <p:nvSpPr>
          <p:cNvPr id="9" name="TextBox 8">
            <a:extLst>
              <a:ext uri="{FF2B5EF4-FFF2-40B4-BE49-F238E27FC236}">
                <a16:creationId xmlns:a16="http://schemas.microsoft.com/office/drawing/2014/main" id="{9FDAD619-773F-4D4F-9361-4358D0431D8F}"/>
              </a:ext>
            </a:extLst>
          </p:cNvPr>
          <p:cNvSpPr txBox="1"/>
          <p:nvPr/>
        </p:nvSpPr>
        <p:spPr>
          <a:xfrm>
            <a:off x="1447800" y="3429000"/>
            <a:ext cx="6248400" cy="523220"/>
          </a:xfrm>
          <a:prstGeom prst="rect">
            <a:avLst/>
          </a:prstGeom>
          <a:noFill/>
        </p:spPr>
        <p:txBody>
          <a:bodyPr wrap="square" rtlCol="0">
            <a:spAutoFit/>
          </a:bodyPr>
          <a:lstStyle/>
          <a:p>
            <a:r>
              <a:rPr lang="en-US" sz="1400" b="1" dirty="0">
                <a:latin typeface="+mj-lt"/>
              </a:rPr>
              <a:t>Additive white Gaussian noise (AWGN) is a basic noise model used in information theory to mimic the effect of many random processes that occur in nature</a:t>
            </a:r>
            <a:endParaRPr lang="en-IN" sz="1400" dirty="0">
              <a:latin typeface="+mj-lt"/>
            </a:endParaRPr>
          </a:p>
        </p:txBody>
      </p:sp>
      <p:sp>
        <p:nvSpPr>
          <p:cNvPr id="10" name="Rectangle: Diagonal Corners Rounded 9">
            <a:extLst>
              <a:ext uri="{FF2B5EF4-FFF2-40B4-BE49-F238E27FC236}">
                <a16:creationId xmlns:a16="http://schemas.microsoft.com/office/drawing/2014/main" id="{3D1718EE-3613-4205-B927-2DC235E0C9C6}"/>
              </a:ext>
            </a:extLst>
          </p:cNvPr>
          <p:cNvSpPr/>
          <p:nvPr/>
        </p:nvSpPr>
        <p:spPr>
          <a:xfrm>
            <a:off x="1219200" y="5131904"/>
            <a:ext cx="6858000" cy="107011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The process of changing the speed/duration of sound without affecting the pitch of a sound.</a:t>
            </a:r>
            <a:endParaRPr lang="en-IN" sz="1600" dirty="0"/>
          </a:p>
        </p:txBody>
      </p:sp>
      <p:sp>
        <p:nvSpPr>
          <p:cNvPr id="11" name="Flowchart: Alternate Process 10">
            <a:extLst>
              <a:ext uri="{FF2B5EF4-FFF2-40B4-BE49-F238E27FC236}">
                <a16:creationId xmlns:a16="http://schemas.microsoft.com/office/drawing/2014/main" id="{B651A484-FA3C-4CB0-9E3A-34DD8228E7FF}"/>
              </a:ext>
            </a:extLst>
          </p:cNvPr>
          <p:cNvSpPr/>
          <p:nvPr/>
        </p:nvSpPr>
        <p:spPr>
          <a:xfrm>
            <a:off x="457200" y="4509052"/>
            <a:ext cx="3048000" cy="914401"/>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a:solidFill>
                  <a:schemeClr val="bg1"/>
                </a:solidFill>
              </a:rPr>
              <a:t>Stretching the Sound</a:t>
            </a:r>
          </a:p>
        </p:txBody>
      </p:sp>
      <p:sp>
        <p:nvSpPr>
          <p:cNvPr id="18" name="TextBox 17">
            <a:extLst>
              <a:ext uri="{FF2B5EF4-FFF2-40B4-BE49-F238E27FC236}">
                <a16:creationId xmlns:a16="http://schemas.microsoft.com/office/drawing/2014/main" id="{F14F8ADF-C517-40A5-9181-D63EE6D532A8}"/>
              </a:ext>
            </a:extLst>
          </p:cNvPr>
          <p:cNvSpPr txBox="1"/>
          <p:nvPr/>
        </p:nvSpPr>
        <p:spPr>
          <a:xfrm>
            <a:off x="457200" y="725559"/>
            <a:ext cx="7620000" cy="1323439"/>
          </a:xfrm>
          <a:prstGeom prst="rect">
            <a:avLst/>
          </a:prstGeom>
          <a:noFill/>
        </p:spPr>
        <p:txBody>
          <a:bodyPr wrap="square" rtlCol="0">
            <a:spAutoFit/>
          </a:bodyPr>
          <a:lstStyle/>
          <a:p>
            <a:r>
              <a:rPr lang="en-US" sz="1600" dirty="0"/>
              <a:t>After I tuned the model architecture, optimizer and learning rate schedule, I found out the model still cannot converge in the training period. I assumed it is the data size problem since we have 800 samples for train valid set only. Thus, I decided to explore the audio augmentation methods. Let’s take a look at some augmentation method with code. I simply augmented all of the datasets once to double the train / valid set size.</a:t>
            </a:r>
            <a:endParaRPr lang="en-IN" sz="1600" dirty="0"/>
          </a:p>
        </p:txBody>
      </p:sp>
    </p:spTree>
    <p:extLst>
      <p:ext uri="{BB962C8B-B14F-4D97-AF65-F5344CB8AC3E}">
        <p14:creationId xmlns:p14="http://schemas.microsoft.com/office/powerpoint/2010/main" val="143545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46000">
              <a:schemeClr val="accent5">
                <a:lumMod val="40000"/>
                <a:lumOff val="60000"/>
              </a:schemeClr>
            </a:gs>
            <a:gs pos="100000">
              <a:schemeClr val="accent5">
                <a:lumMod val="40000"/>
                <a:lumOff val="60000"/>
              </a:schemeClr>
            </a:gs>
          </a:gsLst>
          <a:lin ang="5400000" scaled="0"/>
        </a:gradFill>
        <a:effectLst/>
      </p:bgPr>
    </p:bg>
    <p:spTree>
      <p:nvGrpSpPr>
        <p:cNvPr id="1" name=""/>
        <p:cNvGrpSpPr/>
        <p:nvPr/>
      </p:nvGrpSpPr>
      <p:grpSpPr>
        <a:xfrm>
          <a:off x="0" y="0"/>
          <a:ext cx="0" cy="0"/>
          <a:chOff x="0" y="0"/>
          <a:chExt cx="0" cy="0"/>
        </a:xfrm>
      </p:grpSpPr>
      <p:sp>
        <p:nvSpPr>
          <p:cNvPr id="9" name="Rectangle: Diagonal Corners Rounded 8">
            <a:extLst>
              <a:ext uri="{FF2B5EF4-FFF2-40B4-BE49-F238E27FC236}">
                <a16:creationId xmlns:a16="http://schemas.microsoft.com/office/drawing/2014/main" id="{540331C9-0DA2-4DEB-BB5A-4E0558DBCB51}"/>
              </a:ext>
            </a:extLst>
          </p:cNvPr>
          <p:cNvSpPr/>
          <p:nvPr/>
        </p:nvSpPr>
        <p:spPr>
          <a:xfrm>
            <a:off x="838200" y="990600"/>
            <a:ext cx="6972300" cy="1143000"/>
          </a:xfrm>
          <a:prstGeom prst="round2Diag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Alternate Process 9">
            <a:extLst>
              <a:ext uri="{FF2B5EF4-FFF2-40B4-BE49-F238E27FC236}">
                <a16:creationId xmlns:a16="http://schemas.microsoft.com/office/drawing/2014/main" id="{1DCE0E5E-79E1-4C1E-8EEA-8CDB333D2484}"/>
              </a:ext>
            </a:extLst>
          </p:cNvPr>
          <p:cNvSpPr/>
          <p:nvPr/>
        </p:nvSpPr>
        <p:spPr>
          <a:xfrm>
            <a:off x="457200" y="377687"/>
            <a:ext cx="3048000" cy="9144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AD360BB-6143-4E42-9E3B-78209ED118B3}"/>
              </a:ext>
            </a:extLst>
          </p:cNvPr>
          <p:cNvSpPr txBox="1"/>
          <p:nvPr/>
        </p:nvSpPr>
        <p:spPr>
          <a:xfrm>
            <a:off x="621196" y="601318"/>
            <a:ext cx="2667000" cy="381000"/>
          </a:xfrm>
          <a:prstGeom prst="rect">
            <a:avLst/>
          </a:prstGeom>
          <a:noFill/>
        </p:spPr>
        <p:txBody>
          <a:bodyPr wrap="square" rtlCol="0">
            <a:spAutoFit/>
          </a:bodyPr>
          <a:lstStyle/>
          <a:p>
            <a:r>
              <a:rPr lang="en-IN" b="1" dirty="0">
                <a:solidFill>
                  <a:schemeClr val="bg1"/>
                </a:solidFill>
              </a:rPr>
              <a:t>Pitch Tuning</a:t>
            </a:r>
          </a:p>
        </p:txBody>
      </p:sp>
      <p:sp>
        <p:nvSpPr>
          <p:cNvPr id="12" name="TextBox 11">
            <a:extLst>
              <a:ext uri="{FF2B5EF4-FFF2-40B4-BE49-F238E27FC236}">
                <a16:creationId xmlns:a16="http://schemas.microsoft.com/office/drawing/2014/main" id="{71599886-98F9-42A1-AEE6-0A27500B4965}"/>
              </a:ext>
            </a:extLst>
          </p:cNvPr>
          <p:cNvSpPr txBox="1"/>
          <p:nvPr/>
        </p:nvSpPr>
        <p:spPr>
          <a:xfrm>
            <a:off x="1257300" y="1371600"/>
            <a:ext cx="6248400" cy="615553"/>
          </a:xfrm>
          <a:prstGeom prst="rect">
            <a:avLst/>
          </a:prstGeom>
          <a:noFill/>
        </p:spPr>
        <p:txBody>
          <a:bodyPr wrap="square" rtlCol="0">
            <a:spAutoFit/>
          </a:bodyPr>
          <a:lstStyle/>
          <a:p>
            <a:r>
              <a:rPr lang="en-US" sz="1600" dirty="0"/>
              <a:t>It is a process of changing the pitch of sound without affect it’s speed. It is an implementation of pitch scaling used in musical instruments</a:t>
            </a:r>
            <a:r>
              <a:rPr lang="en-US" dirty="0"/>
              <a:t>.</a:t>
            </a:r>
            <a:endParaRPr lang="en-IN" sz="1400" dirty="0">
              <a:latin typeface="+mj-lt"/>
            </a:endParaRPr>
          </a:p>
        </p:txBody>
      </p:sp>
      <p:pic>
        <p:nvPicPr>
          <p:cNvPr id="16" name="Picture 15">
            <a:extLst>
              <a:ext uri="{FF2B5EF4-FFF2-40B4-BE49-F238E27FC236}">
                <a16:creationId xmlns:a16="http://schemas.microsoft.com/office/drawing/2014/main" id="{61522797-6103-4D91-808E-E39A19063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3124200"/>
            <a:ext cx="6248400" cy="3539067"/>
          </a:xfrm>
          <a:prstGeom prst="rect">
            <a:avLst/>
          </a:prstGeom>
        </p:spPr>
      </p:pic>
      <p:sp>
        <p:nvSpPr>
          <p:cNvPr id="18" name="TextBox 17">
            <a:extLst>
              <a:ext uri="{FF2B5EF4-FFF2-40B4-BE49-F238E27FC236}">
                <a16:creationId xmlns:a16="http://schemas.microsoft.com/office/drawing/2014/main" id="{5CDCAEE4-5B32-4510-A7D8-F2E7D45A1239}"/>
              </a:ext>
            </a:extLst>
          </p:cNvPr>
          <p:cNvSpPr txBox="1"/>
          <p:nvPr/>
        </p:nvSpPr>
        <p:spPr>
          <a:xfrm>
            <a:off x="1219200" y="2368153"/>
            <a:ext cx="5334000" cy="1292662"/>
          </a:xfrm>
          <a:prstGeom prst="rect">
            <a:avLst/>
          </a:prstGeom>
          <a:noFill/>
        </p:spPr>
        <p:txBody>
          <a:bodyPr wrap="square" rtlCol="0">
            <a:spAutoFit/>
          </a:bodyPr>
          <a:lstStyle/>
          <a:p>
            <a:r>
              <a:rPr lang="en-IN" sz="1400" dirty="0"/>
              <a:t>Visualization of Spectrogram after Augmentation</a:t>
            </a:r>
          </a:p>
          <a:p>
            <a:endParaRPr lang="en-IN" sz="1400" dirty="0"/>
          </a:p>
          <a:p>
            <a:r>
              <a:rPr lang="en-IN" sz="1400" b="1" dirty="0"/>
              <a:t>Raw Wave  Vs Amplitude </a:t>
            </a:r>
          </a:p>
          <a:p>
            <a:endParaRPr lang="en-IN" dirty="0"/>
          </a:p>
          <a:p>
            <a:endParaRPr lang="en-IN" dirty="0"/>
          </a:p>
        </p:txBody>
      </p:sp>
    </p:spTree>
    <p:extLst>
      <p:ext uri="{BB962C8B-B14F-4D97-AF65-F5344CB8AC3E}">
        <p14:creationId xmlns:p14="http://schemas.microsoft.com/office/powerpoint/2010/main" val="193475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69000">
              <a:srgbClr val="FFFFFF"/>
            </a:gs>
            <a:gs pos="100000">
              <a:schemeClr val="accent1">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228600" y="76200"/>
            <a:ext cx="8382000" cy="762000"/>
          </a:xfrm>
        </p:spPr>
        <p:txBody>
          <a:bodyPr>
            <a:normAutofit/>
          </a:bodyPr>
          <a:lstStyle/>
          <a:p>
            <a:r>
              <a:rPr lang="en-US" sz="3600" dirty="0">
                <a:latin typeface="Tw Cen MT" panose="020B0602020104020603" pitchFamily="34" charset="0"/>
              </a:rPr>
              <a:t>MODEL</a:t>
            </a:r>
          </a:p>
        </p:txBody>
      </p:sp>
      <p:grpSp>
        <p:nvGrpSpPr>
          <p:cNvPr id="95" name="Group 94">
            <a:extLst>
              <a:ext uri="{FF2B5EF4-FFF2-40B4-BE49-F238E27FC236}">
                <a16:creationId xmlns:a16="http://schemas.microsoft.com/office/drawing/2014/main" id="{5E36CEE9-DE88-4B42-B9AF-45D5B0FC2FF8}"/>
              </a:ext>
            </a:extLst>
          </p:cNvPr>
          <p:cNvGrpSpPr/>
          <p:nvPr/>
        </p:nvGrpSpPr>
        <p:grpSpPr>
          <a:xfrm>
            <a:off x="2590800" y="1291658"/>
            <a:ext cx="6263476" cy="617084"/>
            <a:chOff x="2500093" y="1710871"/>
            <a:chExt cx="7191813" cy="708545"/>
          </a:xfrm>
        </p:grpSpPr>
        <p:sp>
          <p:nvSpPr>
            <p:cNvPr id="96" name="Shape">
              <a:extLst>
                <a:ext uri="{FF2B5EF4-FFF2-40B4-BE49-F238E27FC236}">
                  <a16:creationId xmlns:a16="http://schemas.microsoft.com/office/drawing/2014/main" id="{BC3C728C-B2BD-4060-93A4-E364D4017DFE}"/>
                </a:ext>
              </a:extLst>
            </p:cNvPr>
            <p:cNvSpPr/>
            <p:nvPr/>
          </p:nvSpPr>
          <p:spPr>
            <a:xfrm>
              <a:off x="2500093" y="2294176"/>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224" y="21600"/>
                  </a:moveTo>
                  <a:lnTo>
                    <a:pt x="376" y="21600"/>
                  </a:lnTo>
                  <a:cubicBezTo>
                    <a:pt x="170" y="21600"/>
                    <a:pt x="0" y="11836"/>
                    <a:pt x="0" y="0"/>
                  </a:cubicBezTo>
                  <a:lnTo>
                    <a:pt x="93" y="0"/>
                  </a:lnTo>
                  <a:cubicBezTo>
                    <a:pt x="93" y="8877"/>
                    <a:pt x="222" y="16274"/>
                    <a:pt x="376" y="16274"/>
                  </a:cubicBezTo>
                  <a:lnTo>
                    <a:pt x="21224" y="16274"/>
                  </a:lnTo>
                  <a:cubicBezTo>
                    <a:pt x="21378" y="16274"/>
                    <a:pt x="21507" y="8877"/>
                    <a:pt x="21507" y="0"/>
                  </a:cubicBezTo>
                  <a:lnTo>
                    <a:pt x="21600" y="0"/>
                  </a:lnTo>
                  <a:cubicBezTo>
                    <a:pt x="21600" y="11836"/>
                    <a:pt x="21435" y="21600"/>
                    <a:pt x="21224"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sp>
          <p:nvSpPr>
            <p:cNvPr id="97" name="Shape">
              <a:extLst>
                <a:ext uri="{FF2B5EF4-FFF2-40B4-BE49-F238E27FC236}">
                  <a16:creationId xmlns:a16="http://schemas.microsoft.com/office/drawing/2014/main" id="{49D576D9-6F72-4B13-B254-AD3FF8132074}"/>
                </a:ext>
              </a:extLst>
            </p:cNvPr>
            <p:cNvSpPr/>
            <p:nvPr/>
          </p:nvSpPr>
          <p:spPr>
            <a:xfrm>
              <a:off x="2500093" y="1710871"/>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07" y="21600"/>
                  </a:lnTo>
                  <a:cubicBezTo>
                    <a:pt x="21507" y="12723"/>
                    <a:pt x="21378" y="5326"/>
                    <a:pt x="21224" y="5326"/>
                  </a:cubicBezTo>
                  <a:lnTo>
                    <a:pt x="376" y="5326"/>
                  </a:lnTo>
                  <a:cubicBezTo>
                    <a:pt x="222" y="5326"/>
                    <a:pt x="93" y="12723"/>
                    <a:pt x="93" y="21600"/>
                  </a:cubicBezTo>
                  <a:lnTo>
                    <a:pt x="0" y="21600"/>
                  </a:lnTo>
                  <a:cubicBezTo>
                    <a:pt x="0" y="9764"/>
                    <a:pt x="170" y="0"/>
                    <a:pt x="376" y="0"/>
                  </a:cubicBezTo>
                  <a:lnTo>
                    <a:pt x="21224" y="0"/>
                  </a:lnTo>
                  <a:cubicBezTo>
                    <a:pt x="21435" y="0"/>
                    <a:pt x="21600" y="9764"/>
                    <a:pt x="21600"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grpSp>
      <p:sp>
        <p:nvSpPr>
          <p:cNvPr id="5" name="Arrow: Chevron 4">
            <a:extLst>
              <a:ext uri="{FF2B5EF4-FFF2-40B4-BE49-F238E27FC236}">
                <a16:creationId xmlns:a16="http://schemas.microsoft.com/office/drawing/2014/main" id="{9F06B837-1927-458B-A7C3-AD24CED50185}"/>
              </a:ext>
            </a:extLst>
          </p:cNvPr>
          <p:cNvSpPr/>
          <p:nvPr/>
        </p:nvSpPr>
        <p:spPr>
          <a:xfrm>
            <a:off x="2438400" y="644198"/>
            <a:ext cx="3685677" cy="1299150"/>
          </a:xfrm>
          <a:prstGeom prst="chevron">
            <a:avLst/>
          </a:prstGeom>
          <a:solidFill>
            <a:srgbClr val="A56779"/>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C94CD38A-DA0C-442A-A97E-D02A414BD492}"/>
              </a:ext>
            </a:extLst>
          </p:cNvPr>
          <p:cNvSpPr txBox="1"/>
          <p:nvPr/>
        </p:nvSpPr>
        <p:spPr>
          <a:xfrm>
            <a:off x="3314700" y="708413"/>
            <a:ext cx="2209800" cy="1200329"/>
          </a:xfrm>
          <a:prstGeom prst="rect">
            <a:avLst/>
          </a:prstGeom>
          <a:solidFill>
            <a:srgbClr val="A56779"/>
          </a:solidFill>
        </p:spPr>
        <p:txBody>
          <a:bodyPr wrap="square" rtlCol="0">
            <a:spAutoFit/>
          </a:bodyPr>
          <a:lstStyle/>
          <a:p>
            <a:pPr algn="ctr"/>
            <a:endParaRPr lang="en-IN" b="1" dirty="0"/>
          </a:p>
          <a:p>
            <a:r>
              <a:rPr lang="en-IN" dirty="0"/>
              <a:t>Convolutional Neural Network (</a:t>
            </a:r>
            <a:r>
              <a:rPr lang="en-IN" b="1" dirty="0"/>
              <a:t>CNN)</a:t>
            </a:r>
          </a:p>
          <a:p>
            <a:endParaRPr lang="en-IN" dirty="0"/>
          </a:p>
        </p:txBody>
      </p:sp>
      <p:sp>
        <p:nvSpPr>
          <p:cNvPr id="8" name="TextBox 7">
            <a:extLst>
              <a:ext uri="{FF2B5EF4-FFF2-40B4-BE49-F238E27FC236}">
                <a16:creationId xmlns:a16="http://schemas.microsoft.com/office/drawing/2014/main" id="{D0945CBA-03EC-42E8-A977-C7C6AFB912C9}"/>
              </a:ext>
            </a:extLst>
          </p:cNvPr>
          <p:cNvSpPr txBox="1"/>
          <p:nvPr/>
        </p:nvSpPr>
        <p:spPr>
          <a:xfrm>
            <a:off x="533400" y="2133600"/>
            <a:ext cx="8077200" cy="1107996"/>
          </a:xfrm>
          <a:prstGeom prst="rect">
            <a:avLst/>
          </a:prstGeom>
          <a:noFill/>
        </p:spPr>
        <p:txBody>
          <a:bodyPr wrap="square" rtlCol="0">
            <a:spAutoFit/>
          </a:bodyPr>
          <a:lstStyle/>
          <a:p>
            <a:r>
              <a:rPr lang="en-US" sz="1600" dirty="0">
                <a:latin typeface="+mj-lt"/>
              </a:rPr>
              <a:t>Within Deep Learning, a Convolutional Neural Network or CNN is a type of artificial neural network, which is widely used for recognition and classification</a:t>
            </a:r>
            <a:r>
              <a:rPr lang="en-US" sz="1600" b="1" dirty="0">
                <a:latin typeface="+mj-lt"/>
              </a:rPr>
              <a:t>.</a:t>
            </a:r>
            <a:r>
              <a:rPr lang="en-US" sz="1600" dirty="0">
                <a:latin typeface="+mj-lt"/>
              </a:rPr>
              <a:t> It consists of multiple layers, including Convolutional layers, Pooling layers, and fully connected layers. The network learns the optimal filters through backpropagation and gradient descent.</a:t>
            </a:r>
            <a:endParaRPr lang="en-IN" sz="1600" dirty="0">
              <a:latin typeface="+mj-lt"/>
            </a:endParaRPr>
          </a:p>
        </p:txBody>
      </p:sp>
      <p:sp>
        <p:nvSpPr>
          <p:cNvPr id="9" name="TextBox 8">
            <a:extLst>
              <a:ext uri="{FF2B5EF4-FFF2-40B4-BE49-F238E27FC236}">
                <a16:creationId xmlns:a16="http://schemas.microsoft.com/office/drawing/2014/main" id="{3145D9A4-1847-4520-B4E8-84C0D9985EC1}"/>
              </a:ext>
            </a:extLst>
          </p:cNvPr>
          <p:cNvSpPr txBox="1"/>
          <p:nvPr/>
        </p:nvSpPr>
        <p:spPr>
          <a:xfrm>
            <a:off x="1295400" y="3484894"/>
            <a:ext cx="6096000" cy="338554"/>
          </a:xfrm>
          <a:prstGeom prst="rect">
            <a:avLst/>
          </a:prstGeom>
          <a:noFill/>
        </p:spPr>
        <p:txBody>
          <a:bodyPr wrap="square" rtlCol="0">
            <a:spAutoFit/>
          </a:bodyPr>
          <a:lstStyle/>
          <a:p>
            <a:r>
              <a:rPr lang="en-IN" sz="1600" dirty="0"/>
              <a:t>After Running for 500 Epochs</a:t>
            </a:r>
          </a:p>
        </p:txBody>
      </p:sp>
      <p:pic>
        <p:nvPicPr>
          <p:cNvPr id="11" name="Picture 10">
            <a:extLst>
              <a:ext uri="{FF2B5EF4-FFF2-40B4-BE49-F238E27FC236}">
                <a16:creationId xmlns:a16="http://schemas.microsoft.com/office/drawing/2014/main" id="{C9330199-B019-46E8-A625-0E4159555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437" y="3823448"/>
            <a:ext cx="3924640" cy="2781541"/>
          </a:xfrm>
          <a:prstGeom prst="rect">
            <a:avLst/>
          </a:prstGeom>
        </p:spPr>
      </p:pic>
    </p:spTree>
    <p:extLst>
      <p:ext uri="{BB962C8B-B14F-4D97-AF65-F5344CB8AC3E}">
        <p14:creationId xmlns:p14="http://schemas.microsoft.com/office/powerpoint/2010/main" val="31285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228600" y="76200"/>
            <a:ext cx="8382000" cy="762000"/>
          </a:xfrm>
        </p:spPr>
        <p:txBody>
          <a:bodyPr>
            <a:normAutofit/>
          </a:bodyPr>
          <a:lstStyle/>
          <a:p>
            <a:r>
              <a:rPr lang="en-US" sz="3600" dirty="0">
                <a:latin typeface="Tw Cen MT" panose="020B0602020104020603" pitchFamily="34" charset="0"/>
              </a:rPr>
              <a:t>RESULTS</a:t>
            </a:r>
          </a:p>
        </p:txBody>
      </p:sp>
      <p:pic>
        <p:nvPicPr>
          <p:cNvPr id="5" name="Picture 4">
            <a:extLst>
              <a:ext uri="{FF2B5EF4-FFF2-40B4-BE49-F238E27FC236}">
                <a16:creationId xmlns:a16="http://schemas.microsoft.com/office/drawing/2014/main" id="{1EA848FB-8652-4EB9-B426-2300F5714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053570"/>
            <a:ext cx="1257409" cy="2987299"/>
          </a:xfrm>
          <a:prstGeom prst="rect">
            <a:avLst/>
          </a:prstGeom>
        </p:spPr>
      </p:pic>
      <p:pic>
        <p:nvPicPr>
          <p:cNvPr id="27" name="Picture 26">
            <a:extLst>
              <a:ext uri="{FF2B5EF4-FFF2-40B4-BE49-F238E27FC236}">
                <a16:creationId xmlns:a16="http://schemas.microsoft.com/office/drawing/2014/main" id="{B76765DA-6B4C-4148-BF98-B4D22FFAB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020" y="861390"/>
            <a:ext cx="2560423" cy="5844209"/>
          </a:xfrm>
          <a:prstGeom prst="rect">
            <a:avLst/>
          </a:prstGeom>
        </p:spPr>
      </p:pic>
      <p:pic>
        <p:nvPicPr>
          <p:cNvPr id="32" name="Picture 31">
            <a:extLst>
              <a:ext uri="{FF2B5EF4-FFF2-40B4-BE49-F238E27FC236}">
                <a16:creationId xmlns:a16="http://schemas.microsoft.com/office/drawing/2014/main" id="{10E3D3DD-610E-4556-9AE8-9336E08B8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2793393"/>
            <a:ext cx="4206577" cy="3024683"/>
          </a:xfrm>
          <a:prstGeom prst="rect">
            <a:avLst/>
          </a:prstGeom>
        </p:spPr>
      </p:pic>
      <p:sp>
        <p:nvSpPr>
          <p:cNvPr id="33" name="Rectangle: Diagonal Corners Rounded 32">
            <a:extLst>
              <a:ext uri="{FF2B5EF4-FFF2-40B4-BE49-F238E27FC236}">
                <a16:creationId xmlns:a16="http://schemas.microsoft.com/office/drawing/2014/main" id="{2870F1DC-919F-4088-8B45-8D43B00C16CC}"/>
              </a:ext>
            </a:extLst>
          </p:cNvPr>
          <p:cNvSpPr/>
          <p:nvPr/>
        </p:nvSpPr>
        <p:spPr>
          <a:xfrm>
            <a:off x="76200" y="1446464"/>
            <a:ext cx="1752600" cy="369332"/>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300FECE8-2F3D-49C6-964C-5609FC23B2F8}"/>
              </a:ext>
            </a:extLst>
          </p:cNvPr>
          <p:cNvSpPr txBox="1"/>
          <p:nvPr/>
        </p:nvSpPr>
        <p:spPr>
          <a:xfrm>
            <a:off x="190500" y="1473018"/>
            <a:ext cx="1524000" cy="307777"/>
          </a:xfrm>
          <a:prstGeom prst="rect">
            <a:avLst/>
          </a:prstGeom>
          <a:noFill/>
        </p:spPr>
        <p:txBody>
          <a:bodyPr wrap="square" rtlCol="0">
            <a:spAutoFit/>
          </a:bodyPr>
          <a:lstStyle/>
          <a:p>
            <a:r>
              <a:rPr lang="en-IN" sz="1400" dirty="0"/>
              <a:t>Predicted Values</a:t>
            </a:r>
          </a:p>
        </p:txBody>
      </p:sp>
      <p:sp>
        <p:nvSpPr>
          <p:cNvPr id="36" name="Rectangle: Diagonal Corners Rounded 35">
            <a:extLst>
              <a:ext uri="{FF2B5EF4-FFF2-40B4-BE49-F238E27FC236}">
                <a16:creationId xmlns:a16="http://schemas.microsoft.com/office/drawing/2014/main" id="{99A29C52-BD77-4540-9227-5918DA60CD31}"/>
              </a:ext>
            </a:extLst>
          </p:cNvPr>
          <p:cNvSpPr/>
          <p:nvPr/>
        </p:nvSpPr>
        <p:spPr>
          <a:xfrm>
            <a:off x="2727195" y="2307286"/>
            <a:ext cx="2560423" cy="354993"/>
          </a:xfrm>
          <a:prstGeom prst="round2Diag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DAAF4512-93EF-47AA-B9B6-896795AC11F6}"/>
              </a:ext>
            </a:extLst>
          </p:cNvPr>
          <p:cNvSpPr txBox="1"/>
          <p:nvPr/>
        </p:nvSpPr>
        <p:spPr>
          <a:xfrm>
            <a:off x="2995876" y="2260359"/>
            <a:ext cx="2124219" cy="369332"/>
          </a:xfrm>
          <a:prstGeom prst="rect">
            <a:avLst/>
          </a:prstGeom>
          <a:noFill/>
        </p:spPr>
        <p:txBody>
          <a:bodyPr wrap="square" rtlCol="0">
            <a:spAutoFit/>
          </a:bodyPr>
          <a:lstStyle/>
          <a:p>
            <a:r>
              <a:rPr lang="en-IN" b="1" dirty="0">
                <a:solidFill>
                  <a:schemeClr val="bg1"/>
                </a:solidFill>
              </a:rPr>
              <a:t>Confusion Matrix</a:t>
            </a:r>
          </a:p>
        </p:txBody>
      </p:sp>
      <p:sp>
        <p:nvSpPr>
          <p:cNvPr id="39" name="Rectangle: Diagonal Corners Rounded 38">
            <a:extLst>
              <a:ext uri="{FF2B5EF4-FFF2-40B4-BE49-F238E27FC236}">
                <a16:creationId xmlns:a16="http://schemas.microsoft.com/office/drawing/2014/main" id="{E46793AB-A9CA-4B58-A11B-EEA18AE127F0}"/>
              </a:ext>
            </a:extLst>
          </p:cNvPr>
          <p:cNvSpPr/>
          <p:nvPr/>
        </p:nvSpPr>
        <p:spPr>
          <a:xfrm>
            <a:off x="5867400" y="457200"/>
            <a:ext cx="3200400" cy="404190"/>
          </a:xfrm>
          <a:prstGeom prst="round2DiagRect">
            <a:avLst/>
          </a:prstGeom>
          <a:solidFill>
            <a:srgbClr val="D33D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E36D7A1F-5636-47AE-9C51-BDC2E3CA609C}"/>
              </a:ext>
            </a:extLst>
          </p:cNvPr>
          <p:cNvSpPr txBox="1"/>
          <p:nvPr/>
        </p:nvSpPr>
        <p:spPr>
          <a:xfrm>
            <a:off x="6355754" y="486224"/>
            <a:ext cx="2880023" cy="369332"/>
          </a:xfrm>
          <a:prstGeom prst="rect">
            <a:avLst/>
          </a:prstGeom>
          <a:noFill/>
        </p:spPr>
        <p:txBody>
          <a:bodyPr wrap="square" rtlCol="0">
            <a:spAutoFit/>
          </a:bodyPr>
          <a:lstStyle/>
          <a:p>
            <a:r>
              <a:rPr lang="en-IN" b="1" dirty="0">
                <a:solidFill>
                  <a:schemeClr val="bg1"/>
                </a:solidFill>
              </a:rPr>
              <a:t>Actual Vs Predicted</a:t>
            </a:r>
          </a:p>
        </p:txBody>
      </p:sp>
    </p:spTree>
    <p:extLst>
      <p:ext uri="{BB962C8B-B14F-4D97-AF65-F5344CB8AC3E}">
        <p14:creationId xmlns:p14="http://schemas.microsoft.com/office/powerpoint/2010/main" val="292057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Oval 10"/>
          <p:cNvSpPr/>
          <p:nvPr/>
        </p:nvSpPr>
        <p:spPr>
          <a:xfrm>
            <a:off x="2753179" y="927613"/>
            <a:ext cx="1684200" cy="1325880"/>
          </a:xfrm>
          <a:prstGeom prst="ellipse">
            <a:avLst/>
          </a:prstGeom>
          <a:solidFill>
            <a:schemeClr val="tx1">
              <a:alpha val="60000"/>
            </a:scheme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52749" y="5614004"/>
            <a:ext cx="6096000" cy="1066800"/>
          </a:xfrm>
          <a:prstGeom prst="ellipse">
            <a:avLst/>
          </a:prstGeom>
          <a:gradFill>
            <a:gsLst>
              <a:gs pos="64000">
                <a:srgbClr val="95A0B5">
                  <a:alpha val="48000"/>
                </a:srgbClr>
              </a:gs>
              <a:gs pos="39000">
                <a:srgbClr val="686F7D"/>
              </a:gs>
              <a:gs pos="22000">
                <a:schemeClr val="tx1">
                  <a:lumMod val="95000"/>
                  <a:lumOff val="5000"/>
                </a:schemeClr>
              </a:gs>
              <a:gs pos="0">
                <a:schemeClr val="bg1"/>
              </a:gs>
              <a:gs pos="14674">
                <a:srgbClr val="5E5E5E">
                  <a:lumMod val="68000"/>
                </a:srgbClr>
              </a:gs>
              <a:gs pos="79000">
                <a:schemeClr val="accent1">
                  <a:tint val="44500"/>
                  <a:satMod val="160000"/>
                  <a:lumMod val="76000"/>
                </a:schemeClr>
              </a:gs>
              <a:gs pos="100000">
                <a:schemeClr val="accent1">
                  <a:tint val="23500"/>
                  <a:satMod val="16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441010" y="2253493"/>
            <a:ext cx="4102405" cy="2031325"/>
          </a:xfrm>
          <a:prstGeom prst="rect">
            <a:avLst/>
          </a:prstGeom>
          <a:noFill/>
        </p:spPr>
        <p:txBody>
          <a:bodyPr wrap="none" rtlCol="0">
            <a:spAutoFit/>
          </a:bodyPr>
          <a:lstStyle/>
          <a:p>
            <a:r>
              <a:rPr lang="en-US" sz="3600" dirty="0">
                <a:latin typeface="Tw Cen MT" panose="020B0602020104020603" pitchFamily="34" charset="0"/>
              </a:rPr>
              <a:t>Business Applications </a:t>
            </a:r>
          </a:p>
          <a:p>
            <a:r>
              <a:rPr lang="en-US" b="1" i="1" dirty="0"/>
              <a:t>01. Voice Assistant</a:t>
            </a:r>
          </a:p>
          <a:p>
            <a:r>
              <a:rPr lang="en-US" b="1" i="1" dirty="0"/>
              <a:t>02.</a:t>
            </a:r>
            <a:r>
              <a:rPr lang="en-US" b="1" i="1" dirty="0">
                <a:solidFill>
                  <a:srgbClr val="202124"/>
                </a:solidFill>
              </a:rPr>
              <a:t> Business Marketing</a:t>
            </a:r>
            <a:endParaRPr lang="en-US" b="1" i="1" dirty="0"/>
          </a:p>
          <a:p>
            <a:r>
              <a:rPr lang="en-US" b="1" i="1" dirty="0">
                <a:latin typeface="Tw Cen MT" panose="020B0602020104020603" pitchFamily="34" charset="0"/>
              </a:rPr>
              <a:t>03.</a:t>
            </a:r>
            <a:r>
              <a:rPr lang="en-IN" b="1" i="1" dirty="0"/>
              <a:t> Stress monitoring and Lie Detection</a:t>
            </a:r>
          </a:p>
          <a:p>
            <a:r>
              <a:rPr lang="en-IN" b="1" i="1" dirty="0"/>
              <a:t>04. Chaos Alert System. </a:t>
            </a:r>
          </a:p>
          <a:p>
            <a:endParaRPr lang="en-US" i="1" dirty="0">
              <a:latin typeface="Tw Cen MT" panose="020B0602020104020603" pitchFamily="34" charset="0"/>
            </a:endParaRPr>
          </a:p>
        </p:txBody>
      </p:sp>
      <p:pic>
        <p:nvPicPr>
          <p:cNvPr id="7" name="Picture 6">
            <a:extLst>
              <a:ext uri="{FF2B5EF4-FFF2-40B4-BE49-F238E27FC236}">
                <a16:creationId xmlns:a16="http://schemas.microsoft.com/office/drawing/2014/main" id="{55C6A26E-3D85-41A4-8E83-C25ECB417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284" y="4357395"/>
            <a:ext cx="3531315" cy="2094362"/>
          </a:xfrm>
          <a:prstGeom prst="rect">
            <a:avLst/>
          </a:prstGeom>
          <a:effectLst>
            <a:outerShdw dist="50800" dir="5400000" algn="ctr" rotWithShape="0">
              <a:schemeClr val="bg1">
                <a:alpha val="64000"/>
              </a:schemeClr>
            </a:outerShdw>
          </a:effectLst>
        </p:spPr>
      </p:pic>
      <p:pic>
        <p:nvPicPr>
          <p:cNvPr id="12" name="Picture 11">
            <a:extLst>
              <a:ext uri="{FF2B5EF4-FFF2-40B4-BE49-F238E27FC236}">
                <a16:creationId xmlns:a16="http://schemas.microsoft.com/office/drawing/2014/main" id="{10040CF5-8D2C-4065-BFE8-31396BB88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76442"/>
            <a:ext cx="2619375" cy="1743075"/>
          </a:xfrm>
          <a:prstGeom prst="rect">
            <a:avLst/>
          </a:prstGeom>
        </p:spPr>
      </p:pic>
      <p:pic>
        <p:nvPicPr>
          <p:cNvPr id="15" name="Picture 14">
            <a:extLst>
              <a:ext uri="{FF2B5EF4-FFF2-40B4-BE49-F238E27FC236}">
                <a16:creationId xmlns:a16="http://schemas.microsoft.com/office/drawing/2014/main" id="{B94DECAF-5550-43E7-A32E-78743CB512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6099" y="409300"/>
            <a:ext cx="2857500" cy="1600200"/>
          </a:xfrm>
          <a:prstGeom prst="rect">
            <a:avLst/>
          </a:prstGeom>
        </p:spPr>
      </p:pic>
      <p:pic>
        <p:nvPicPr>
          <p:cNvPr id="17" name="Picture 16">
            <a:extLst>
              <a:ext uri="{FF2B5EF4-FFF2-40B4-BE49-F238E27FC236}">
                <a16:creationId xmlns:a16="http://schemas.microsoft.com/office/drawing/2014/main" id="{A59EC5BC-617A-4178-AB5F-DB85583DA4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327" y="399140"/>
            <a:ext cx="3076575" cy="1485900"/>
          </a:xfrm>
          <a:prstGeom prst="rect">
            <a:avLst/>
          </a:prstGeom>
        </p:spPr>
      </p:pic>
      <p:pic>
        <p:nvPicPr>
          <p:cNvPr id="3" name="Picture 2">
            <a:extLst>
              <a:ext uri="{FF2B5EF4-FFF2-40B4-BE49-F238E27FC236}">
                <a16:creationId xmlns:a16="http://schemas.microsoft.com/office/drawing/2014/main" id="{F9286107-98B2-4E07-8B76-6C93CAF3B5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136" y="2205189"/>
            <a:ext cx="2466975" cy="1847850"/>
          </a:xfrm>
          <a:prstGeom prst="rect">
            <a:avLst/>
          </a:prstGeom>
        </p:spPr>
      </p:pic>
    </p:spTree>
    <p:extLst>
      <p:ext uri="{BB962C8B-B14F-4D97-AF65-F5344CB8AC3E}">
        <p14:creationId xmlns:p14="http://schemas.microsoft.com/office/powerpoint/2010/main" val="6264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1154889"/>
            <a:ext cx="5459186" cy="553998"/>
          </a:xfrm>
          <a:prstGeom prst="rect">
            <a:avLst/>
          </a:prstGeom>
          <a:noFill/>
        </p:spPr>
        <p:txBody>
          <a:bodyPr wrap="square" rtlCol="0">
            <a:spAutoFit/>
          </a:bodyPr>
          <a:lstStyle/>
          <a:p>
            <a:pPr algn="ctr"/>
            <a:r>
              <a:rPr lang="en-US" sz="3000" dirty="0">
                <a:latin typeface="Tw Cen MT" panose="020B0602020104020603" pitchFamily="34" charset="0"/>
              </a:rPr>
              <a:t>FUTURE ENHANCEMENT</a:t>
            </a:r>
          </a:p>
        </p:txBody>
      </p:sp>
      <p:grpSp>
        <p:nvGrpSpPr>
          <p:cNvPr id="74" name="Group 73">
            <a:extLst>
              <a:ext uri="{FF2B5EF4-FFF2-40B4-BE49-F238E27FC236}">
                <a16:creationId xmlns:a16="http://schemas.microsoft.com/office/drawing/2014/main" id="{B2F3F2F8-33FF-4102-862E-20DAD0C71447}"/>
              </a:ext>
            </a:extLst>
          </p:cNvPr>
          <p:cNvGrpSpPr/>
          <p:nvPr/>
        </p:nvGrpSpPr>
        <p:grpSpPr>
          <a:xfrm>
            <a:off x="6746081" y="2463267"/>
            <a:ext cx="2083180" cy="2248216"/>
            <a:chOff x="764723" y="4833186"/>
            <a:chExt cx="2777573" cy="2997617"/>
          </a:xfrm>
        </p:grpSpPr>
        <p:sp>
          <p:nvSpPr>
            <p:cNvPr id="22" name="Oval 21">
              <a:extLst>
                <a:ext uri="{FF2B5EF4-FFF2-40B4-BE49-F238E27FC236}">
                  <a16:creationId xmlns:a16="http://schemas.microsoft.com/office/drawing/2014/main" id="{6CF3200F-183A-45CC-B5B7-D8308D13ACF8}"/>
                </a:ext>
              </a:extLst>
            </p:cNvPr>
            <p:cNvSpPr/>
            <p:nvPr/>
          </p:nvSpPr>
          <p:spPr>
            <a:xfrm>
              <a:off x="764723" y="4833186"/>
              <a:ext cx="662056" cy="662056"/>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A2AB67DC-CB88-4E99-AD30-CE7DAEB362F9}"/>
                </a:ext>
              </a:extLst>
            </p:cNvPr>
            <p:cNvSpPr txBox="1"/>
            <p:nvPr/>
          </p:nvSpPr>
          <p:spPr>
            <a:xfrm>
              <a:off x="1505407" y="4895705"/>
              <a:ext cx="1713948" cy="451405"/>
            </a:xfrm>
            <a:prstGeom prst="rect">
              <a:avLst/>
            </a:prstGeom>
            <a:noFill/>
          </p:spPr>
          <p:txBody>
            <a:bodyPr wrap="square" rtlCol="0">
              <a:spAutoFit/>
            </a:bodyPr>
            <a:lstStyle/>
            <a:p>
              <a:r>
                <a:rPr lang="en-US" sz="1600" dirty="0">
                  <a:solidFill>
                    <a:srgbClr val="EE9524"/>
                  </a:solidFill>
                  <a:latin typeface="Tw Cen MT" panose="020B0602020104020603" pitchFamily="34" charset="0"/>
                </a:rPr>
                <a:t>Research</a:t>
              </a:r>
            </a:p>
          </p:txBody>
        </p:sp>
        <p:sp>
          <p:nvSpPr>
            <p:cNvPr id="24" name="TextBox 23">
              <a:extLst>
                <a:ext uri="{FF2B5EF4-FFF2-40B4-BE49-F238E27FC236}">
                  <a16:creationId xmlns:a16="http://schemas.microsoft.com/office/drawing/2014/main" id="{214B4AC9-C9D9-4ECB-83A5-16AAB51319DF}"/>
                </a:ext>
              </a:extLst>
            </p:cNvPr>
            <p:cNvSpPr txBox="1"/>
            <p:nvPr/>
          </p:nvSpPr>
          <p:spPr>
            <a:xfrm>
              <a:off x="1015548" y="5409630"/>
              <a:ext cx="2526748" cy="2421173"/>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We can perform more deep research on this topic and develop </a:t>
              </a:r>
            </a:p>
            <a:p>
              <a:r>
                <a:rPr lang="en-US" sz="1600" dirty="0">
                  <a:solidFill>
                    <a:schemeClr val="tx1">
                      <a:lumMod val="75000"/>
                      <a:lumOff val="25000"/>
                    </a:schemeClr>
                  </a:solidFill>
                  <a:latin typeface="Tw Cen MT" panose="020B0602020104020603" pitchFamily="34" charset="0"/>
                </a:rPr>
                <a:t>more accurate model using advanced algorithms.</a:t>
              </a:r>
            </a:p>
          </p:txBody>
        </p:sp>
        <p:pic>
          <p:nvPicPr>
            <p:cNvPr id="27" name="Picture 26">
              <a:extLst>
                <a:ext uri="{FF2B5EF4-FFF2-40B4-BE49-F238E27FC236}">
                  <a16:creationId xmlns:a16="http://schemas.microsoft.com/office/drawing/2014/main" id="{2A11449D-6E14-4A83-AB6C-68833A2878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54" y="4977083"/>
              <a:ext cx="398396" cy="398396"/>
            </a:xfrm>
            <a:prstGeom prst="rect">
              <a:avLst/>
            </a:prstGeom>
          </p:spPr>
        </p:pic>
      </p:grpSp>
      <p:grpSp>
        <p:nvGrpSpPr>
          <p:cNvPr id="76" name="Group 75">
            <a:extLst>
              <a:ext uri="{FF2B5EF4-FFF2-40B4-BE49-F238E27FC236}">
                <a16:creationId xmlns:a16="http://schemas.microsoft.com/office/drawing/2014/main" id="{40AC08DE-C855-47D6-9290-C91ED3A860ED}"/>
              </a:ext>
            </a:extLst>
          </p:cNvPr>
          <p:cNvGrpSpPr/>
          <p:nvPr/>
        </p:nvGrpSpPr>
        <p:grpSpPr>
          <a:xfrm>
            <a:off x="3352800" y="2362199"/>
            <a:ext cx="2866196" cy="2917923"/>
            <a:chOff x="4504627" y="3420415"/>
            <a:chExt cx="3821595" cy="3890566"/>
          </a:xfrm>
        </p:grpSpPr>
        <p:sp>
          <p:nvSpPr>
            <p:cNvPr id="32" name="Oval 31">
              <a:extLst>
                <a:ext uri="{FF2B5EF4-FFF2-40B4-BE49-F238E27FC236}">
                  <a16:creationId xmlns:a16="http://schemas.microsoft.com/office/drawing/2014/main" id="{198DFD76-A9E6-4659-BD43-E0F5CFD080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50A4B6B9-C18C-46F5-ACBE-D1DDEB526AFA}"/>
                </a:ext>
              </a:extLst>
            </p:cNvPr>
            <p:cNvSpPr txBox="1"/>
            <p:nvPr/>
          </p:nvSpPr>
          <p:spPr>
            <a:xfrm>
              <a:off x="5175103" y="3420415"/>
              <a:ext cx="3151119" cy="779700"/>
            </a:xfrm>
            <a:prstGeom prst="rect">
              <a:avLst/>
            </a:prstGeom>
            <a:noFill/>
          </p:spPr>
          <p:txBody>
            <a:bodyPr wrap="square" rtlCol="0">
              <a:spAutoFit/>
            </a:bodyPr>
            <a:lstStyle/>
            <a:p>
              <a:r>
                <a:rPr lang="en-US" sz="1600" dirty="0">
                  <a:solidFill>
                    <a:srgbClr val="03A1A4"/>
                  </a:solidFill>
                  <a:latin typeface="Tw Cen MT" panose="020B0602020104020603" pitchFamily="34" charset="0"/>
                </a:rPr>
                <a:t>Develop an application for various organizations.</a:t>
              </a:r>
            </a:p>
          </p:txBody>
        </p:sp>
        <p:sp>
          <p:nvSpPr>
            <p:cNvPr id="34" name="TextBox 33">
              <a:extLst>
                <a:ext uri="{FF2B5EF4-FFF2-40B4-BE49-F238E27FC236}">
                  <a16:creationId xmlns:a16="http://schemas.microsoft.com/office/drawing/2014/main" id="{9F8B27DD-1608-4F45-9776-BCDFB5432B42}"/>
                </a:ext>
              </a:extLst>
            </p:cNvPr>
            <p:cNvSpPr txBox="1"/>
            <p:nvPr/>
          </p:nvSpPr>
          <p:spPr>
            <a:xfrm>
              <a:off x="5215827" y="4233215"/>
              <a:ext cx="2526748" cy="3077766"/>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With the data of various institutions, we can develop speaking bots which can make human interactions with Emotions and react according to their Emotions.</a:t>
              </a:r>
            </a:p>
          </p:txBody>
        </p:sp>
        <p:pic>
          <p:nvPicPr>
            <p:cNvPr id="53" name="Picture 52">
              <a:extLst>
                <a:ext uri="{FF2B5EF4-FFF2-40B4-BE49-F238E27FC236}">
                  <a16:creationId xmlns:a16="http://schemas.microsoft.com/office/drawing/2014/main" id="{D902FE03-8A1B-427E-B590-87E36B7001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28038" y="3678575"/>
              <a:ext cx="415236" cy="415236"/>
            </a:xfrm>
            <a:prstGeom prst="rect">
              <a:avLst/>
            </a:prstGeom>
          </p:spPr>
        </p:pic>
      </p:grpSp>
      <p:grpSp>
        <p:nvGrpSpPr>
          <p:cNvPr id="75" name="Group 74">
            <a:extLst>
              <a:ext uri="{FF2B5EF4-FFF2-40B4-BE49-F238E27FC236}">
                <a16:creationId xmlns:a16="http://schemas.microsoft.com/office/drawing/2014/main" id="{02F6E9D7-0EA4-48A5-8A6E-DB9CA4C69AF6}"/>
              </a:ext>
            </a:extLst>
          </p:cNvPr>
          <p:cNvGrpSpPr/>
          <p:nvPr/>
        </p:nvGrpSpPr>
        <p:grpSpPr>
          <a:xfrm>
            <a:off x="304800" y="2362200"/>
            <a:ext cx="2514600" cy="2671703"/>
            <a:chOff x="4504627" y="2142394"/>
            <a:chExt cx="3352800" cy="3562271"/>
          </a:xfrm>
        </p:grpSpPr>
        <p:sp>
          <p:nvSpPr>
            <p:cNvPr id="28" name="Oval 27">
              <a:extLst>
                <a:ext uri="{FF2B5EF4-FFF2-40B4-BE49-F238E27FC236}">
                  <a16:creationId xmlns:a16="http://schemas.microsoft.com/office/drawing/2014/main" id="{9302E03A-C9B9-4D44-8C23-6AF41033A7CE}"/>
                </a:ext>
              </a:extLst>
            </p:cNvPr>
            <p:cNvSpPr/>
            <p:nvPr/>
          </p:nvSpPr>
          <p:spPr>
            <a:xfrm>
              <a:off x="4504627" y="2277144"/>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227367A5-7D6B-4AE6-B3B0-603F081EF5BF}"/>
                </a:ext>
              </a:extLst>
            </p:cNvPr>
            <p:cNvSpPr txBox="1"/>
            <p:nvPr/>
          </p:nvSpPr>
          <p:spPr>
            <a:xfrm>
              <a:off x="5175104" y="2142394"/>
              <a:ext cx="2682323" cy="861775"/>
            </a:xfrm>
            <a:prstGeom prst="rect">
              <a:avLst/>
            </a:prstGeom>
            <a:noFill/>
          </p:spPr>
          <p:txBody>
            <a:bodyPr wrap="square" rtlCol="0">
              <a:spAutoFit/>
            </a:bodyPr>
            <a:lstStyle/>
            <a:p>
              <a:r>
                <a:rPr lang="en-US" dirty="0">
                  <a:solidFill>
                    <a:srgbClr val="EF3078"/>
                  </a:solidFill>
                  <a:latin typeface="Tw Cen MT" panose="020B0602020104020603" pitchFamily="34" charset="0"/>
                </a:rPr>
                <a:t>Develop a mobile app</a:t>
              </a:r>
            </a:p>
          </p:txBody>
        </p:sp>
        <p:sp>
          <p:nvSpPr>
            <p:cNvPr id="31" name="TextBox 30">
              <a:extLst>
                <a:ext uri="{FF2B5EF4-FFF2-40B4-BE49-F238E27FC236}">
                  <a16:creationId xmlns:a16="http://schemas.microsoft.com/office/drawing/2014/main" id="{E7E69C04-C485-4D56-AA46-D02C5A0AF07A}"/>
                </a:ext>
              </a:extLst>
            </p:cNvPr>
            <p:cNvSpPr txBox="1"/>
            <p:nvPr/>
          </p:nvSpPr>
          <p:spPr>
            <a:xfrm>
              <a:off x="5114227" y="2955194"/>
              <a:ext cx="2526748" cy="2749471"/>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 We can integrate our model with the IOT and android app which keeps on tracking our Emotions and give the best Suggestions based on our Emotions.</a:t>
              </a:r>
            </a:p>
          </p:txBody>
        </p:sp>
        <p:pic>
          <p:nvPicPr>
            <p:cNvPr id="66" name="Picture 65">
              <a:extLst>
                <a:ext uri="{FF2B5EF4-FFF2-40B4-BE49-F238E27FC236}">
                  <a16:creationId xmlns:a16="http://schemas.microsoft.com/office/drawing/2014/main" id="{EED512B6-1D25-4DB4-ACBB-D350235B87B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67162" y="2447925"/>
              <a:ext cx="320495" cy="320495"/>
            </a:xfrm>
            <a:prstGeom prst="rect">
              <a:avLst/>
            </a:prstGeom>
          </p:spPr>
        </p:pic>
      </p:grpSp>
    </p:spTree>
    <p:extLst>
      <p:ext uri="{BB962C8B-B14F-4D97-AF65-F5344CB8AC3E}">
        <p14:creationId xmlns:p14="http://schemas.microsoft.com/office/powerpoint/2010/main" val="1646376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 calcmode="lin" valueType="num">
                                      <p:cBhvr>
                                        <p:cTn id="9" dur="500" fill="hold"/>
                                        <p:tgtEl>
                                          <p:spTgt spid="74"/>
                                        </p:tgtEl>
                                        <p:attrNameLst>
                                          <p:attrName>style.rotation</p:attrName>
                                        </p:attrNameLst>
                                      </p:cBhvr>
                                      <p:tavLst>
                                        <p:tav tm="0">
                                          <p:val>
                                            <p:fltVal val="90"/>
                                          </p:val>
                                        </p:tav>
                                        <p:tav tm="100000">
                                          <p:val>
                                            <p:fltVal val="0"/>
                                          </p:val>
                                        </p:tav>
                                      </p:tavLst>
                                    </p:anim>
                                    <p:animEffect transition="in" filter="fade">
                                      <p:cBhvr>
                                        <p:cTn id="10" dur="500"/>
                                        <p:tgtEl>
                                          <p:spTgt spid="74"/>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75"/>
                                        </p:tgtEl>
                                        <p:attrNameLst>
                                          <p:attrName>style.visibility</p:attrName>
                                        </p:attrNameLst>
                                      </p:cBhvr>
                                      <p:to>
                                        <p:strVal val="visible"/>
                                      </p:to>
                                    </p:set>
                                    <p:anim calcmode="lin" valueType="num">
                                      <p:cBhvr>
                                        <p:cTn id="14" dur="500" fill="hold"/>
                                        <p:tgtEl>
                                          <p:spTgt spid="75"/>
                                        </p:tgtEl>
                                        <p:attrNameLst>
                                          <p:attrName>ppt_w</p:attrName>
                                        </p:attrNameLst>
                                      </p:cBhvr>
                                      <p:tavLst>
                                        <p:tav tm="0">
                                          <p:val>
                                            <p:fltVal val="0"/>
                                          </p:val>
                                        </p:tav>
                                        <p:tav tm="100000">
                                          <p:val>
                                            <p:strVal val="#ppt_w"/>
                                          </p:val>
                                        </p:tav>
                                      </p:tavLst>
                                    </p:anim>
                                    <p:anim calcmode="lin" valueType="num">
                                      <p:cBhvr>
                                        <p:cTn id="15" dur="500" fill="hold"/>
                                        <p:tgtEl>
                                          <p:spTgt spid="75"/>
                                        </p:tgtEl>
                                        <p:attrNameLst>
                                          <p:attrName>ppt_h</p:attrName>
                                        </p:attrNameLst>
                                      </p:cBhvr>
                                      <p:tavLst>
                                        <p:tav tm="0">
                                          <p:val>
                                            <p:fltVal val="0"/>
                                          </p:val>
                                        </p:tav>
                                        <p:tav tm="100000">
                                          <p:val>
                                            <p:strVal val="#ppt_h"/>
                                          </p:val>
                                        </p:tav>
                                      </p:tavLst>
                                    </p:anim>
                                    <p:anim calcmode="lin" valueType="num">
                                      <p:cBhvr>
                                        <p:cTn id="16" dur="500" fill="hold"/>
                                        <p:tgtEl>
                                          <p:spTgt spid="75"/>
                                        </p:tgtEl>
                                        <p:attrNameLst>
                                          <p:attrName>style.rotation</p:attrName>
                                        </p:attrNameLst>
                                      </p:cBhvr>
                                      <p:tavLst>
                                        <p:tav tm="0">
                                          <p:val>
                                            <p:fltVal val="90"/>
                                          </p:val>
                                        </p:tav>
                                        <p:tav tm="100000">
                                          <p:val>
                                            <p:fltVal val="0"/>
                                          </p:val>
                                        </p:tav>
                                      </p:tavLst>
                                    </p:anim>
                                    <p:animEffect transition="in" filter="fade">
                                      <p:cBhvr>
                                        <p:cTn id="17" dur="500"/>
                                        <p:tgtEl>
                                          <p:spTgt spid="75"/>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p:cTn id="21" dur="500" fill="hold"/>
                                        <p:tgtEl>
                                          <p:spTgt spid="76"/>
                                        </p:tgtEl>
                                        <p:attrNameLst>
                                          <p:attrName>ppt_w</p:attrName>
                                        </p:attrNameLst>
                                      </p:cBhvr>
                                      <p:tavLst>
                                        <p:tav tm="0">
                                          <p:val>
                                            <p:fltVal val="0"/>
                                          </p:val>
                                        </p:tav>
                                        <p:tav tm="100000">
                                          <p:val>
                                            <p:strVal val="#ppt_w"/>
                                          </p:val>
                                        </p:tav>
                                      </p:tavLst>
                                    </p:anim>
                                    <p:anim calcmode="lin" valueType="num">
                                      <p:cBhvr>
                                        <p:cTn id="22" dur="500" fill="hold"/>
                                        <p:tgtEl>
                                          <p:spTgt spid="76"/>
                                        </p:tgtEl>
                                        <p:attrNameLst>
                                          <p:attrName>ppt_h</p:attrName>
                                        </p:attrNameLst>
                                      </p:cBhvr>
                                      <p:tavLst>
                                        <p:tav tm="0">
                                          <p:val>
                                            <p:fltVal val="0"/>
                                          </p:val>
                                        </p:tav>
                                        <p:tav tm="100000">
                                          <p:val>
                                            <p:strVal val="#ppt_h"/>
                                          </p:val>
                                        </p:tav>
                                      </p:tavLst>
                                    </p:anim>
                                    <p:anim calcmode="lin" valueType="num">
                                      <p:cBhvr>
                                        <p:cTn id="23" dur="500" fill="hold"/>
                                        <p:tgtEl>
                                          <p:spTgt spid="76"/>
                                        </p:tgtEl>
                                        <p:attrNameLst>
                                          <p:attrName>style.rotation</p:attrName>
                                        </p:attrNameLst>
                                      </p:cBhvr>
                                      <p:tavLst>
                                        <p:tav tm="0">
                                          <p:val>
                                            <p:fltVal val="90"/>
                                          </p:val>
                                        </p:tav>
                                        <p:tav tm="100000">
                                          <p:val>
                                            <p:fltVal val="0"/>
                                          </p:val>
                                        </p:tav>
                                      </p:tavLst>
                                    </p:anim>
                                    <p:animEffect transition="in" filter="fade">
                                      <p:cBhvr>
                                        <p:cTn id="2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4" name="Group 3"/>
          <p:cNvGrpSpPr/>
          <p:nvPr/>
        </p:nvGrpSpPr>
        <p:grpSpPr>
          <a:xfrm>
            <a:off x="3204742" y="2176041"/>
            <a:ext cx="2734517" cy="2430682"/>
            <a:chOff x="3669176" y="2176041"/>
            <a:chExt cx="3646023" cy="2430682"/>
          </a:xfrm>
        </p:grpSpPr>
        <p:sp>
          <p:nvSpPr>
            <p:cNvPr id="2" name="Circular Arrow 1"/>
            <p:cNvSpPr/>
            <p:nvPr/>
          </p:nvSpPr>
          <p:spPr>
            <a:xfrm>
              <a:off x="3669176" y="2176041"/>
              <a:ext cx="2430682" cy="2430682"/>
            </a:xfrm>
            <a:prstGeom prst="circularArrow">
              <a:avLst>
                <a:gd name="adj1" fmla="val 12500"/>
                <a:gd name="adj2" fmla="val 1142319"/>
                <a:gd name="adj3" fmla="val 20457681"/>
                <a:gd name="adj4" fmla="val 4714701"/>
                <a:gd name="adj5" fmla="val 14184"/>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3" name="Circular Arrow 2"/>
            <p:cNvSpPr/>
            <p:nvPr/>
          </p:nvSpPr>
          <p:spPr>
            <a:xfrm flipH="1" flipV="1">
              <a:off x="4884517" y="2176041"/>
              <a:ext cx="2430682" cy="2430682"/>
            </a:xfrm>
            <a:prstGeom prst="circularArrow">
              <a:avLst>
                <a:gd name="adj1" fmla="val 12500"/>
                <a:gd name="adj2" fmla="val 1067182"/>
                <a:gd name="adj3" fmla="val 20457681"/>
                <a:gd name="adj4" fmla="val 4627388"/>
                <a:gd name="adj5" fmla="val 12500"/>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grpSp>
      <p:sp>
        <p:nvSpPr>
          <p:cNvPr id="5" name="Rectangle 4"/>
          <p:cNvSpPr/>
          <p:nvPr/>
        </p:nvSpPr>
        <p:spPr>
          <a:xfrm>
            <a:off x="329879" y="2047754"/>
            <a:ext cx="243068" cy="3681618"/>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Rectangle 5"/>
          <p:cNvSpPr/>
          <p:nvPr/>
        </p:nvSpPr>
        <p:spPr>
          <a:xfrm>
            <a:off x="8550798" y="2037145"/>
            <a:ext cx="243068" cy="3685446"/>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 name="TextBox 6"/>
          <p:cNvSpPr txBox="1"/>
          <p:nvPr/>
        </p:nvSpPr>
        <p:spPr>
          <a:xfrm>
            <a:off x="593202" y="2025856"/>
            <a:ext cx="2476500" cy="4801314"/>
          </a:xfrm>
          <a:prstGeom prst="rect">
            <a:avLst/>
          </a:prstGeom>
          <a:noFill/>
        </p:spPr>
        <p:txBody>
          <a:bodyPr wrap="square" rtlCol="0">
            <a:spAutoFit/>
          </a:bodyPr>
          <a:lstStyle/>
          <a:p>
            <a:pPr algn="ctr"/>
            <a:r>
              <a:rPr lang="en-IN" b="1" dirty="0">
                <a:latin typeface="Century Gothic" panose="020B0502020202020204" pitchFamily="34" charset="0"/>
              </a:rPr>
              <a:t>Advantages</a:t>
            </a:r>
          </a:p>
          <a:p>
            <a:endParaRPr lang="en-IN" b="1" dirty="0">
              <a:latin typeface="Century Gothic" panose="020B0502020202020204" pitchFamily="34" charset="0"/>
            </a:endParaRPr>
          </a:p>
          <a:p>
            <a:pPr marL="285750" indent="-285750">
              <a:buFont typeface="Arial" panose="020B0604020202020204" pitchFamily="34" charset="0"/>
              <a:buChar char="•"/>
            </a:pPr>
            <a:r>
              <a:rPr lang="en-US" sz="1400" dirty="0">
                <a:latin typeface="+mj-lt"/>
              </a:rPr>
              <a:t>Will help companies establish deep emotional connections with their consumers and bring productive change in Customer Relationship management</a:t>
            </a:r>
            <a:r>
              <a:rPr lang="en-IN" sz="1400" dirty="0">
                <a:latin typeface="+mj-lt"/>
              </a:rPr>
              <a:t>.</a:t>
            </a:r>
          </a:p>
          <a:p>
            <a:pPr marL="285750" indent="-285750">
              <a:buFont typeface="Arial" panose="020B0604020202020204" pitchFamily="34" charset="0"/>
              <a:buChar char="•"/>
            </a:pPr>
            <a:r>
              <a:rPr lang="en-IN" sz="1400" dirty="0">
                <a:latin typeface="+mj-lt"/>
              </a:rPr>
              <a:t>Can bring a remarkable change in the field of Security Systems and Alert systems.</a:t>
            </a:r>
          </a:p>
          <a:p>
            <a:pPr marL="285750" indent="-285750">
              <a:buFont typeface="Arial" panose="020B0604020202020204" pitchFamily="34" charset="0"/>
              <a:buChar char="•"/>
            </a:pPr>
            <a:r>
              <a:rPr lang="en-IN" sz="1400" dirty="0">
                <a:latin typeface="+mj-lt"/>
              </a:rPr>
              <a:t>Will be helpful for improving the lifestyle of people and keeping their routine balanced</a:t>
            </a:r>
          </a:p>
          <a:p>
            <a:r>
              <a:rPr lang="en-IN" sz="1400" dirty="0">
                <a:latin typeface="+mj-lt"/>
              </a:rPr>
              <a:t>      and Healthy.</a:t>
            </a:r>
          </a:p>
          <a:p>
            <a:pPr marL="285750" indent="-285750">
              <a:buFont typeface="Arial" panose="020B0604020202020204" pitchFamily="34" charset="0"/>
              <a:buChar char="•"/>
            </a:pPr>
            <a:endParaRPr lang="en-IN" sz="1400" dirty="0">
              <a:latin typeface="Century Gothic" panose="020B0502020202020204" pitchFamily="34" charset="0"/>
            </a:endParaRPr>
          </a:p>
          <a:p>
            <a:endParaRPr lang="en-IN" sz="1400" dirty="0">
              <a:latin typeface="Century Gothic" panose="020B0502020202020204" pitchFamily="34" charset="0"/>
            </a:endParaRPr>
          </a:p>
          <a:p>
            <a:endParaRPr lang="en-GB" dirty="0">
              <a:latin typeface="Century Gothic" panose="020B0502020202020204" pitchFamily="34" charset="0"/>
            </a:endParaRPr>
          </a:p>
        </p:txBody>
      </p:sp>
      <p:sp>
        <p:nvSpPr>
          <p:cNvPr id="8" name="TextBox 7"/>
          <p:cNvSpPr txBox="1"/>
          <p:nvPr/>
        </p:nvSpPr>
        <p:spPr>
          <a:xfrm>
            <a:off x="5867399" y="2214406"/>
            <a:ext cx="2683399" cy="3231654"/>
          </a:xfrm>
          <a:prstGeom prst="rect">
            <a:avLst/>
          </a:prstGeom>
          <a:noFill/>
        </p:spPr>
        <p:txBody>
          <a:bodyPr wrap="square" rtlCol="0">
            <a:spAutoFit/>
          </a:bodyPr>
          <a:lstStyle/>
          <a:p>
            <a:pPr algn="ctr"/>
            <a:r>
              <a:rPr lang="en-IN" b="1" dirty="0">
                <a:latin typeface="Century Gothic" panose="020B0502020202020204" pitchFamily="34" charset="0"/>
              </a:rPr>
              <a:t>Disadvantages </a:t>
            </a:r>
          </a:p>
          <a:p>
            <a:pPr algn="r"/>
            <a:endParaRPr lang="en-IN" dirty="0">
              <a:latin typeface="Century Gothic" panose="020B0502020202020204" pitchFamily="34" charset="0"/>
            </a:endParaRPr>
          </a:p>
          <a:p>
            <a:pPr marL="285750" indent="-285750">
              <a:buFont typeface="Arial" panose="020B0604020202020204" pitchFamily="34" charset="0"/>
              <a:buChar char="•"/>
            </a:pPr>
            <a:r>
              <a:rPr lang="en-IN" sz="1400" dirty="0">
                <a:latin typeface="Century Gothic" panose="020B0502020202020204" pitchFamily="34" charset="0"/>
              </a:rPr>
              <a:t> It’s very difficult for one to get a continuous record of Speech or voice from the user to predict the overall emotions.</a:t>
            </a:r>
          </a:p>
          <a:p>
            <a:pPr marL="285750" indent="-285750">
              <a:buFont typeface="Arial" panose="020B0604020202020204" pitchFamily="34" charset="0"/>
              <a:buChar char="•"/>
            </a:pPr>
            <a:r>
              <a:rPr lang="en-IN" sz="1400" dirty="0">
                <a:latin typeface="Century Gothic" panose="020B0502020202020204" pitchFamily="34" charset="0"/>
              </a:rPr>
              <a:t>Recording Voice without user permission or listening to other’s conversations may break </a:t>
            </a:r>
          </a:p>
          <a:p>
            <a:r>
              <a:rPr lang="en-GB" sz="1400" dirty="0">
                <a:latin typeface="Century Gothic" panose="020B0502020202020204" pitchFamily="34" charset="0"/>
              </a:rPr>
              <a:t>      or dishonour Privacy term</a:t>
            </a:r>
          </a:p>
          <a:p>
            <a:r>
              <a:rPr lang="en-GB" sz="1400" dirty="0">
                <a:latin typeface="Century Gothic" panose="020B0502020202020204" pitchFamily="34" charset="0"/>
              </a:rPr>
              <a:t>      s and Conditions.</a:t>
            </a:r>
          </a:p>
        </p:txBody>
      </p:sp>
      <p:sp>
        <p:nvSpPr>
          <p:cNvPr id="9" name="TextBox 8"/>
          <p:cNvSpPr txBox="1"/>
          <p:nvPr/>
        </p:nvSpPr>
        <p:spPr>
          <a:xfrm>
            <a:off x="451413" y="728825"/>
            <a:ext cx="8439150" cy="646331"/>
          </a:xfrm>
          <a:prstGeom prst="rect">
            <a:avLst/>
          </a:prstGeom>
          <a:noFill/>
        </p:spPr>
        <p:txBody>
          <a:bodyPr wrap="square" rtlCol="0">
            <a:spAutoFit/>
          </a:bodyPr>
          <a:lstStyle/>
          <a:p>
            <a:pPr algn="ctr"/>
            <a:r>
              <a:rPr lang="en-GB" sz="3600" b="1" dirty="0">
                <a:solidFill>
                  <a:srgbClr val="92D050"/>
                </a:solidFill>
                <a:latin typeface="Century Gothic" panose="020B0502020202020204" pitchFamily="34" charset="0"/>
              </a:rPr>
              <a:t>Advantages</a:t>
            </a:r>
            <a:r>
              <a:rPr lang="en-GB" sz="3600" b="1" dirty="0">
                <a:latin typeface="Century Gothic" panose="020B0502020202020204" pitchFamily="34" charset="0"/>
              </a:rPr>
              <a:t> &amp; </a:t>
            </a:r>
            <a:r>
              <a:rPr lang="en-GB" sz="3600" b="1" dirty="0">
                <a:solidFill>
                  <a:srgbClr val="FF0000"/>
                </a:solidFill>
                <a:latin typeface="Century Gothic" panose="020B0502020202020204" pitchFamily="34" charset="0"/>
              </a:rPr>
              <a:t>Disadvantages</a:t>
            </a:r>
          </a:p>
        </p:txBody>
      </p:sp>
    </p:spTree>
    <p:extLst>
      <p:ext uri="{BB962C8B-B14F-4D97-AF65-F5344CB8AC3E}">
        <p14:creationId xmlns:p14="http://schemas.microsoft.com/office/powerpoint/2010/main" val="152747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8000" r="-28000"/>
          </a:stretch>
        </a:blipFill>
        <a:effectLst/>
      </p:bgPr>
    </p:bg>
    <p:spTree>
      <p:nvGrpSpPr>
        <p:cNvPr id="1" name=""/>
        <p:cNvGrpSpPr/>
        <p:nvPr/>
      </p:nvGrpSpPr>
      <p:grpSpPr>
        <a:xfrm>
          <a:off x="0" y="0"/>
          <a:ext cx="0" cy="0"/>
          <a:chOff x="0" y="0"/>
          <a:chExt cx="0" cy="0"/>
        </a:xfrm>
      </p:grpSpPr>
      <p:sp>
        <p:nvSpPr>
          <p:cNvPr id="2" name="TextBox 1"/>
          <p:cNvSpPr txBox="1"/>
          <p:nvPr/>
        </p:nvSpPr>
        <p:spPr>
          <a:xfrm>
            <a:off x="4191000" y="3657600"/>
            <a:ext cx="4114800" cy="1107996"/>
          </a:xfrm>
          <a:prstGeom prst="rect">
            <a:avLst/>
          </a:prstGeom>
          <a:noFill/>
        </p:spPr>
        <p:txBody>
          <a:bodyPr wrap="square" rtlCol="0">
            <a:spAutoFit/>
          </a:bodyPr>
          <a:lstStyle/>
          <a:p>
            <a:pPr algn="ctr"/>
            <a:r>
              <a:rPr lang="en-US" sz="6600" b="1" dirty="0">
                <a:solidFill>
                  <a:schemeClr val="bg1"/>
                </a:solidFill>
                <a:latin typeface="Tw Cen MT" panose="020B0602020104020603" pitchFamily="34" charset="0"/>
              </a:rPr>
              <a:t>Thank you</a:t>
            </a:r>
          </a:p>
        </p:txBody>
      </p:sp>
    </p:spTree>
    <p:extLst>
      <p:ext uri="{BB962C8B-B14F-4D97-AF65-F5344CB8AC3E}">
        <p14:creationId xmlns:p14="http://schemas.microsoft.com/office/powerpoint/2010/main" val="300827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extBox 1"/>
          <p:cNvSpPr txBox="1"/>
          <p:nvPr/>
        </p:nvSpPr>
        <p:spPr>
          <a:xfrm>
            <a:off x="76200" y="1447800"/>
            <a:ext cx="388620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INTRODUCTION</a:t>
            </a:r>
          </a:p>
        </p:txBody>
      </p:sp>
      <p:sp>
        <p:nvSpPr>
          <p:cNvPr id="3" name="TextBox 2"/>
          <p:cNvSpPr txBox="1"/>
          <p:nvPr/>
        </p:nvSpPr>
        <p:spPr>
          <a:xfrm>
            <a:off x="76200" y="2286000"/>
            <a:ext cx="6248400" cy="4832092"/>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latin typeface="Tw Cen MT" panose="020B0602020104020603" pitchFamily="34" charset="0"/>
              </a:rPr>
              <a:t>As human beings speech is amongst the most natural way to express ourselves. We depend so much on it that we recognize its importance when resorting to other communication forms like emails and text messages where we often use emojis to express the emotions associated with the messages. As emotion plays a vital role in communication, the detection and analysis of the same are of vital importance in today’s digital world of remote communication.</a:t>
            </a:r>
          </a:p>
          <a:p>
            <a:pPr marL="342900" indent="-342900">
              <a:buFont typeface="Arial" panose="020B0604020202020204" pitchFamily="34" charset="0"/>
              <a:buChar char="•"/>
            </a:pPr>
            <a:r>
              <a:rPr lang="en-US" sz="1600" dirty="0">
                <a:solidFill>
                  <a:schemeClr val="bg1"/>
                </a:solidFill>
                <a:latin typeface="Tw Cen MT" panose="020B0602020104020603" pitchFamily="34" charset="0"/>
              </a:rPr>
              <a:t>Human-machine interaction is widely used nowadays in many applications. One of the mediums of interaction is speech. The main challenge in human-machine interaction is the detection of emotion from speech.</a:t>
            </a:r>
          </a:p>
          <a:p>
            <a:pPr marL="342900" indent="-342900">
              <a:buFont typeface="Arial" panose="020B0604020202020204" pitchFamily="34" charset="0"/>
              <a:buChar char="•"/>
            </a:pPr>
            <a:r>
              <a:rPr lang="en-US" sz="1600" dirty="0">
                <a:solidFill>
                  <a:schemeClr val="bg1"/>
                </a:solidFill>
                <a:latin typeface="Tw Cen MT" panose="020B0602020104020603" pitchFamily="34" charset="0"/>
              </a:rPr>
              <a:t>Emotions can be detected from different physiological signal also. If emotion can be recognized properly from speech then a system can act accordingly. Identification of emotion can be done by extracting the features or different characteristics from the speech and training needed for a large number of speech database to make a system accurate.</a:t>
            </a:r>
          </a:p>
          <a:p>
            <a:pPr marL="342900" indent="-342900">
              <a:buFont typeface="Arial" panose="020B0604020202020204" pitchFamily="34" charset="0"/>
              <a:buChar char="•"/>
            </a:pPr>
            <a:endParaRPr lang="en-US" sz="1600" dirty="0">
              <a:solidFill>
                <a:schemeClr val="bg1"/>
              </a:solidFill>
              <a:latin typeface="Tw Cen MT" panose="020B0602020104020603" pitchFamily="34" charset="0"/>
            </a:endParaRPr>
          </a:p>
          <a:p>
            <a:pPr marL="285750" indent="-285750">
              <a:buFont typeface="Arial" panose="020B0604020202020204" pitchFamily="34" charset="0"/>
              <a:buChar char="•"/>
            </a:pPr>
            <a:endParaRPr lang="en-US" sz="2000" dirty="0">
              <a:latin typeface="Tw Cen MT" panose="020B0602020104020603" pitchFamily="34" charset="0"/>
            </a:endParaRPr>
          </a:p>
        </p:txBody>
      </p:sp>
    </p:spTree>
    <p:extLst>
      <p:ext uri="{BB962C8B-B14F-4D97-AF65-F5344CB8AC3E}">
        <p14:creationId xmlns:p14="http://schemas.microsoft.com/office/powerpoint/2010/main" val="318458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2F4320B-F34F-42C5-960D-7B42918661BE}"/>
              </a:ext>
            </a:extLst>
          </p:cNvPr>
          <p:cNvSpPr txBox="1"/>
          <p:nvPr/>
        </p:nvSpPr>
        <p:spPr>
          <a:xfrm>
            <a:off x="457201" y="1554481"/>
            <a:ext cx="2819400" cy="369332"/>
          </a:xfrm>
          <a:prstGeom prst="rect">
            <a:avLst/>
          </a:prstGeom>
          <a:noFill/>
        </p:spPr>
        <p:txBody>
          <a:bodyPr wrap="square" rtlCol="0">
            <a:spAutoFit/>
          </a:bodyPr>
          <a:lstStyle/>
          <a:p>
            <a:r>
              <a:rPr lang="en-IN" b="1" dirty="0">
                <a:solidFill>
                  <a:schemeClr val="bg1"/>
                </a:solidFill>
              </a:rPr>
              <a:t>PROBLEM STATEMENT</a:t>
            </a:r>
          </a:p>
        </p:txBody>
      </p:sp>
      <p:sp>
        <p:nvSpPr>
          <p:cNvPr id="13" name="TextBox 12">
            <a:extLst>
              <a:ext uri="{FF2B5EF4-FFF2-40B4-BE49-F238E27FC236}">
                <a16:creationId xmlns:a16="http://schemas.microsoft.com/office/drawing/2014/main" id="{7A255C52-61BC-4D8C-A79F-0939BD5A963E}"/>
              </a:ext>
            </a:extLst>
          </p:cNvPr>
          <p:cNvSpPr txBox="1"/>
          <p:nvPr/>
        </p:nvSpPr>
        <p:spPr>
          <a:xfrm>
            <a:off x="304800" y="2286000"/>
            <a:ext cx="4267200" cy="4247317"/>
          </a:xfrm>
          <a:prstGeom prst="rect">
            <a:avLst/>
          </a:prstGeom>
          <a:noFill/>
          <a:effectLst>
            <a:outerShdw blurRad="50800" dist="50800" dir="5400000" algn="ctr" rotWithShape="0">
              <a:srgbClr val="000000"/>
            </a:outerShdw>
          </a:effectLst>
        </p:spPr>
        <p:txBody>
          <a:bodyPr wrap="square" rtlCol="0">
            <a:spAutoFit/>
          </a:bodyPr>
          <a:lstStyle/>
          <a:p>
            <a:pPr marL="285750" indent="-285750">
              <a:buFont typeface="Arial" panose="020B0604020202020204" pitchFamily="34" charset="0"/>
              <a:buChar char="•"/>
            </a:pPr>
            <a:r>
              <a:rPr lang="en-US" dirty="0">
                <a:solidFill>
                  <a:schemeClr val="bg1"/>
                </a:solidFill>
              </a:rPr>
              <a:t>To build a model to recognize emotion from speech using the </a:t>
            </a:r>
            <a:r>
              <a:rPr lang="en-US" dirty="0" err="1">
                <a:solidFill>
                  <a:schemeClr val="bg1"/>
                </a:solidFill>
              </a:rPr>
              <a:t>librosa</a:t>
            </a:r>
            <a:r>
              <a:rPr lang="en-US" dirty="0">
                <a:solidFill>
                  <a:schemeClr val="bg1"/>
                </a:solidFill>
              </a:rPr>
              <a:t> and </a:t>
            </a:r>
            <a:r>
              <a:rPr lang="en-US" dirty="0" err="1">
                <a:solidFill>
                  <a:schemeClr val="bg1"/>
                </a:solidFill>
              </a:rPr>
              <a:t>sklearn</a:t>
            </a:r>
            <a:r>
              <a:rPr lang="en-US" dirty="0">
                <a:solidFill>
                  <a:schemeClr val="bg1"/>
                </a:solidFill>
              </a:rPr>
              <a:t> libraries and the RAVDESS dataset.</a:t>
            </a:r>
          </a:p>
          <a:p>
            <a:pPr marL="285750" indent="-285750">
              <a:buFont typeface="Arial" panose="020B0604020202020204" pitchFamily="34" charset="0"/>
              <a:buChar char="•"/>
            </a:pPr>
            <a:r>
              <a:rPr lang="en-US" dirty="0">
                <a:solidFill>
                  <a:schemeClr val="bg1"/>
                </a:solidFill>
              </a:rPr>
              <a:t>To present a classification model of emotion elicited by speeches based on deep neural network MLP Classification based on acoustic features such as Mel Frequency Cepstral Coefficient (MFCC). The model has been trained to classify eight different emotions (calm, happy, fearful, disgusted, angry, neutral, surprised and sad.)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86247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Oval 12"/>
          <p:cNvSpPr/>
          <p:nvPr/>
        </p:nvSpPr>
        <p:spPr>
          <a:xfrm>
            <a:off x="2142531" y="185016"/>
            <a:ext cx="4701868" cy="800219"/>
          </a:xfrm>
          <a:prstGeom prst="ellipse">
            <a:avLst/>
          </a:prstGeom>
          <a:solidFill>
            <a:schemeClr val="bg1"/>
          </a:solidFill>
          <a:ln>
            <a:noFill/>
          </a:ln>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entury Gothic" panose="020B0502020202020204" pitchFamily="34" charset="0"/>
            </a:endParaRPr>
          </a:p>
          <a:p>
            <a:pPr algn="ctr"/>
            <a:r>
              <a:rPr lang="en-US" sz="2000" b="1" dirty="0">
                <a:solidFill>
                  <a:schemeClr val="tx1"/>
                </a:solidFill>
                <a:latin typeface="Century Gothic" panose="020B0502020202020204" pitchFamily="34" charset="0"/>
              </a:rPr>
              <a:t>Methodology of Project</a:t>
            </a:r>
            <a:endParaRPr lang="en-US" dirty="0"/>
          </a:p>
        </p:txBody>
      </p:sp>
      <p:grpSp>
        <p:nvGrpSpPr>
          <p:cNvPr id="59" name="Group 58"/>
          <p:cNvGrpSpPr/>
          <p:nvPr/>
        </p:nvGrpSpPr>
        <p:grpSpPr>
          <a:xfrm rot="8436897">
            <a:off x="3270719" y="5067213"/>
            <a:ext cx="1066800" cy="1376680"/>
            <a:chOff x="5846994" y="1784252"/>
            <a:chExt cx="1066800" cy="1376680"/>
          </a:xfrm>
        </p:grpSpPr>
        <p:grpSp>
          <p:nvGrpSpPr>
            <p:cNvPr id="37" name="Group 36"/>
            <p:cNvGrpSpPr/>
            <p:nvPr/>
          </p:nvGrpSpPr>
          <p:grpSpPr>
            <a:xfrm rot="13500000" flipH="1">
              <a:off x="5692054" y="1939192"/>
              <a:ext cx="1376680" cy="1066800"/>
              <a:chOff x="6248400" y="361188"/>
              <a:chExt cx="1376680" cy="1066800"/>
            </a:xfrm>
          </p:grpSpPr>
          <p:sp>
            <p:nvSpPr>
              <p:cNvPr id="38"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117220" y="2327747"/>
              <a:ext cx="688350" cy="458064"/>
            </a:xfrm>
            <a:prstGeom prst="rect">
              <a:avLst/>
            </a:prstGeom>
          </p:spPr>
        </p:pic>
      </p:grpSp>
      <p:grpSp>
        <p:nvGrpSpPr>
          <p:cNvPr id="57" name="Group 56"/>
          <p:cNvGrpSpPr/>
          <p:nvPr/>
        </p:nvGrpSpPr>
        <p:grpSpPr>
          <a:xfrm rot="2613762">
            <a:off x="1250018" y="2637276"/>
            <a:ext cx="1376680" cy="1066800"/>
            <a:chOff x="2137484" y="1986489"/>
            <a:chExt cx="1376680" cy="1066800"/>
          </a:xfrm>
        </p:grpSpPr>
        <p:grpSp>
          <p:nvGrpSpPr>
            <p:cNvPr id="32" name="Group 31"/>
            <p:cNvGrpSpPr/>
            <p:nvPr/>
          </p:nvGrpSpPr>
          <p:grpSpPr>
            <a:xfrm rot="18900000" flipH="1">
              <a:off x="2137484" y="1986489"/>
              <a:ext cx="1376680" cy="1066800"/>
              <a:chOff x="6248400" y="361188"/>
              <a:chExt cx="1376680" cy="1066800"/>
            </a:xfrm>
          </p:grpSpPr>
          <p:sp>
            <p:nvSpPr>
              <p:cNvPr id="3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rot="18986238">
              <a:off x="2484911" y="2403294"/>
              <a:ext cx="470688" cy="470688"/>
            </a:xfrm>
            <a:prstGeom prst="rect">
              <a:avLst/>
            </a:prstGeom>
          </p:spPr>
        </p:pic>
      </p:grpSp>
      <p:sp>
        <p:nvSpPr>
          <p:cNvPr id="48" name="TextBox 47"/>
          <p:cNvSpPr txBox="1"/>
          <p:nvPr/>
        </p:nvSpPr>
        <p:spPr>
          <a:xfrm>
            <a:off x="1963448" y="1608692"/>
            <a:ext cx="3130975" cy="553998"/>
          </a:xfrm>
          <a:prstGeom prst="rect">
            <a:avLst/>
          </a:prstGeom>
          <a:noFill/>
        </p:spPr>
        <p:txBody>
          <a:bodyPr wrap="square" rtlCol="0">
            <a:spAutoFit/>
          </a:bodyPr>
          <a:lstStyle/>
          <a:p>
            <a:pPr algn="ctr"/>
            <a:r>
              <a:rPr lang="en-US" sz="1600" b="1" dirty="0">
                <a:solidFill>
                  <a:srgbClr val="92D050"/>
                </a:solidFill>
                <a:latin typeface="Bahnschrift" panose="020B0502040204020203" pitchFamily="34" charset="0"/>
              </a:rPr>
              <a:t>Requirement Analysis</a:t>
            </a:r>
          </a:p>
          <a:p>
            <a:pPr algn="ctr"/>
            <a:r>
              <a:rPr lang="en-US" sz="1400" b="1" dirty="0">
                <a:latin typeface="Tw Cen MT" panose="020B0602020104020603" pitchFamily="34" charset="0"/>
              </a:rPr>
              <a:t>Collection and Understanding Dataset.</a:t>
            </a:r>
          </a:p>
        </p:txBody>
      </p:sp>
      <p:sp>
        <p:nvSpPr>
          <p:cNvPr id="51" name="TextBox 50"/>
          <p:cNvSpPr txBox="1"/>
          <p:nvPr/>
        </p:nvSpPr>
        <p:spPr>
          <a:xfrm>
            <a:off x="2895411" y="2848436"/>
            <a:ext cx="3353177" cy="800219"/>
          </a:xfrm>
          <a:prstGeom prst="rect">
            <a:avLst/>
          </a:prstGeom>
          <a:noFill/>
        </p:spPr>
        <p:txBody>
          <a:bodyPr wrap="square" rtlCol="0">
            <a:spAutoFit/>
          </a:bodyPr>
          <a:lstStyle/>
          <a:p>
            <a:pPr algn="ctr"/>
            <a:r>
              <a:rPr lang="en-US" b="1" dirty="0">
                <a:solidFill>
                  <a:srgbClr val="00B0F0"/>
                </a:solidFill>
                <a:latin typeface="Bahnschrift" panose="020B0502040204020203" pitchFamily="34" charset="0"/>
              </a:rPr>
              <a:t>Exploratory Data Analysis</a:t>
            </a:r>
          </a:p>
          <a:p>
            <a:pPr algn="ctr"/>
            <a:r>
              <a:rPr lang="en-US" sz="1400" b="1" dirty="0">
                <a:latin typeface="Tw Cen MT" panose="020B0602020104020603" pitchFamily="34" charset="0"/>
              </a:rPr>
              <a:t>The dataset is being investigated to discover hidden patterns and anomalies. </a:t>
            </a:r>
          </a:p>
        </p:txBody>
      </p:sp>
      <p:sp>
        <p:nvSpPr>
          <p:cNvPr id="53" name="TextBox 52"/>
          <p:cNvSpPr txBox="1"/>
          <p:nvPr/>
        </p:nvSpPr>
        <p:spPr>
          <a:xfrm>
            <a:off x="4952994" y="5249308"/>
            <a:ext cx="4191006" cy="1292662"/>
          </a:xfrm>
          <a:prstGeom prst="rect">
            <a:avLst/>
          </a:prstGeom>
          <a:noFill/>
        </p:spPr>
        <p:txBody>
          <a:bodyPr wrap="square" rtlCol="0">
            <a:spAutoFit/>
          </a:bodyPr>
          <a:lstStyle/>
          <a:p>
            <a:pPr algn="ctr"/>
            <a:r>
              <a:rPr lang="en-US" b="1" dirty="0">
                <a:solidFill>
                  <a:srgbClr val="FF0000"/>
                </a:solidFill>
                <a:latin typeface="Bahnschrift" panose="020B0502040204020203" pitchFamily="34" charset="0"/>
              </a:rPr>
              <a:t>Performance Testing</a:t>
            </a:r>
          </a:p>
          <a:p>
            <a:pPr algn="ctr"/>
            <a:r>
              <a:rPr lang="en-US" sz="1400" b="1" dirty="0">
                <a:latin typeface="Tw Cen MT" panose="020B0602020104020603" pitchFamily="34" charset="0"/>
              </a:rPr>
              <a:t>After creating the model the performance of the model is being tested.</a:t>
            </a:r>
          </a:p>
          <a:p>
            <a:pPr algn="ctr"/>
            <a:endParaRPr lang="en-US" sz="1400" b="1" dirty="0">
              <a:latin typeface="Tw Cen MT" panose="020B0602020104020603" pitchFamily="34" charset="0"/>
            </a:endParaRPr>
          </a:p>
          <a:p>
            <a:endParaRPr lang="en-US" dirty="0"/>
          </a:p>
        </p:txBody>
      </p:sp>
      <p:sp>
        <p:nvSpPr>
          <p:cNvPr id="54" name="TextBox 53"/>
          <p:cNvSpPr txBox="1"/>
          <p:nvPr/>
        </p:nvSpPr>
        <p:spPr>
          <a:xfrm>
            <a:off x="3810000" y="4016504"/>
            <a:ext cx="3810000" cy="1077218"/>
          </a:xfrm>
          <a:prstGeom prst="rect">
            <a:avLst/>
          </a:prstGeom>
          <a:noFill/>
        </p:spPr>
        <p:txBody>
          <a:bodyPr wrap="square" rtlCol="0">
            <a:spAutoFit/>
          </a:bodyPr>
          <a:lstStyle/>
          <a:p>
            <a:pPr algn="ctr"/>
            <a:r>
              <a:rPr lang="en-US" b="1" dirty="0">
                <a:solidFill>
                  <a:srgbClr val="FFC000"/>
                </a:solidFill>
                <a:latin typeface="Bahnschrift" panose="020B0502040204020203" pitchFamily="34" charset="0"/>
              </a:rPr>
              <a:t>Enhancing  performance </a:t>
            </a:r>
          </a:p>
          <a:p>
            <a:pPr algn="ctr"/>
            <a:r>
              <a:rPr lang="en-US" sz="1400" b="1" dirty="0">
                <a:latin typeface="Tw Cen MT" panose="020B0602020104020603" pitchFamily="34" charset="0"/>
              </a:rPr>
              <a:t>The performance of model is improved by again refining the data and building the model again.</a:t>
            </a:r>
          </a:p>
          <a:p>
            <a:endParaRPr lang="en-US" dirty="0"/>
          </a:p>
        </p:txBody>
      </p:sp>
      <p:grpSp>
        <p:nvGrpSpPr>
          <p:cNvPr id="22" name="Group 21"/>
          <p:cNvGrpSpPr/>
          <p:nvPr/>
        </p:nvGrpSpPr>
        <p:grpSpPr>
          <a:xfrm flipH="1">
            <a:off x="271577" y="1309726"/>
            <a:ext cx="1376680" cy="1066800"/>
            <a:chOff x="6248400" y="361188"/>
            <a:chExt cx="1376680" cy="1066800"/>
          </a:xfrm>
        </p:grpSpPr>
        <p:sp>
          <p:nvSpPr>
            <p:cNvPr id="2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rot="10619872">
            <a:off x="2115327" y="3916420"/>
            <a:ext cx="1376680" cy="1066800"/>
            <a:chOff x="6248400" y="342900"/>
            <a:chExt cx="1376680" cy="1066800"/>
          </a:xfrm>
        </p:grpSpPr>
        <p:grpSp>
          <p:nvGrpSpPr>
            <p:cNvPr id="9" name="Group 8"/>
            <p:cNvGrpSpPr/>
            <p:nvPr/>
          </p:nvGrpSpPr>
          <p:grpSpPr>
            <a:xfrm>
              <a:off x="6248400" y="342900"/>
              <a:ext cx="1376680" cy="1066800"/>
              <a:chOff x="6248400" y="361188"/>
              <a:chExt cx="1376680" cy="1066800"/>
            </a:xfrm>
          </p:grpSpPr>
          <p:sp>
            <p:nvSpPr>
              <p:cNvPr id="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rcRect t="1240" b="1240"/>
            <a:stretch/>
          </p:blipFill>
          <p:spPr>
            <a:xfrm>
              <a:off x="6781525" y="565247"/>
              <a:ext cx="600095" cy="585216"/>
            </a:xfrm>
            <a:prstGeom prst="ellipse">
              <a:avLst/>
            </a:prstGeom>
          </p:spPr>
        </p:pic>
      </p:grpSp>
      <p:pic>
        <p:nvPicPr>
          <p:cNvPr id="46" name="Picture 45">
            <a:extLst>
              <a:ext uri="{FF2B5EF4-FFF2-40B4-BE49-F238E27FC236}">
                <a16:creationId xmlns:a16="http://schemas.microsoft.com/office/drawing/2014/main" id="{07C6CCA4-52D0-48F4-AB22-4CFC001887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577847"/>
            <a:ext cx="513441" cy="513441"/>
          </a:xfrm>
          <a:prstGeom prst="rect">
            <a:avLst/>
          </a:prstGeom>
        </p:spPr>
      </p:pic>
    </p:spTree>
    <p:extLst>
      <p:ext uri="{BB962C8B-B14F-4D97-AF65-F5344CB8AC3E}">
        <p14:creationId xmlns:p14="http://schemas.microsoft.com/office/powerpoint/2010/main" val="27316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4" name="Group 13"/>
          <p:cNvGrpSpPr/>
          <p:nvPr/>
        </p:nvGrpSpPr>
        <p:grpSpPr>
          <a:xfrm>
            <a:off x="4648200" y="3141784"/>
            <a:ext cx="3805964" cy="1641231"/>
            <a:chOff x="4648200" y="3141784"/>
            <a:chExt cx="3805964" cy="1641231"/>
          </a:xfrm>
        </p:grpSpPr>
        <p:sp>
          <p:nvSpPr>
            <p:cNvPr id="4" name="Oval 1"/>
            <p:cNvSpPr/>
            <p:nvPr/>
          </p:nvSpPr>
          <p:spPr>
            <a:xfrm flipV="1">
              <a:off x="4648200" y="3141784"/>
              <a:ext cx="3805964" cy="1641231"/>
            </a:xfrm>
            <a:custGeom>
              <a:avLst/>
              <a:gdLst/>
              <a:ahLst/>
              <a:cxnLst/>
              <a:rect l="l" t="t" r="r" b="b"/>
              <a:pathLst>
                <a:path w="3805964" h="1641231">
                  <a:moveTo>
                    <a:pt x="1902982" y="0"/>
                  </a:moveTo>
                  <a:cubicBezTo>
                    <a:pt x="2941716" y="0"/>
                    <a:pt x="3786275" y="731598"/>
                    <a:pt x="3805964" y="1641231"/>
                  </a:cubicBezTo>
                  <a:lnTo>
                    <a:pt x="0" y="1641231"/>
                  </a:lnTo>
                  <a:cubicBezTo>
                    <a:pt x="19689" y="731598"/>
                    <a:pt x="864249" y="0"/>
                    <a:pt x="190298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903482" y="3230995"/>
              <a:ext cx="1295400" cy="1200329"/>
            </a:xfrm>
            <a:prstGeom prst="rect">
              <a:avLst/>
            </a:prstGeom>
            <a:noFill/>
          </p:spPr>
          <p:txBody>
            <a:bodyPr wrap="square" rtlCol="0">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2  </a:t>
              </a:r>
            </a:p>
          </p:txBody>
        </p:sp>
      </p:grpSp>
      <p:grpSp>
        <p:nvGrpSpPr>
          <p:cNvPr id="13" name="Group 12"/>
          <p:cNvGrpSpPr/>
          <p:nvPr/>
        </p:nvGrpSpPr>
        <p:grpSpPr>
          <a:xfrm>
            <a:off x="621323" y="1547447"/>
            <a:ext cx="3805964" cy="1641231"/>
            <a:chOff x="621323" y="1547447"/>
            <a:chExt cx="3805964" cy="1641231"/>
          </a:xfrm>
        </p:grpSpPr>
        <p:sp>
          <p:nvSpPr>
            <p:cNvPr id="2" name="Oval 1"/>
            <p:cNvSpPr/>
            <p:nvPr/>
          </p:nvSpPr>
          <p:spPr>
            <a:xfrm>
              <a:off x="621323" y="1547447"/>
              <a:ext cx="3805964" cy="1641231"/>
            </a:xfrm>
            <a:custGeom>
              <a:avLst/>
              <a:gdLst/>
              <a:ahLst/>
              <a:cxnLst/>
              <a:rect l="l" t="t" r="r" b="b"/>
              <a:pathLst>
                <a:path w="3805964" h="1641231">
                  <a:moveTo>
                    <a:pt x="1902982" y="0"/>
                  </a:moveTo>
                  <a:cubicBezTo>
                    <a:pt x="2941716" y="0"/>
                    <a:pt x="3786275" y="731598"/>
                    <a:pt x="3805964" y="1641231"/>
                  </a:cubicBezTo>
                  <a:lnTo>
                    <a:pt x="0" y="1641231"/>
                  </a:lnTo>
                  <a:cubicBezTo>
                    <a:pt x="19689" y="731598"/>
                    <a:pt x="864249" y="0"/>
                    <a:pt x="1902982"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752600" y="1843096"/>
              <a:ext cx="1295400" cy="1200329"/>
            </a:xfrm>
            <a:prstGeom prst="rect">
              <a:avLst/>
            </a:prstGeom>
            <a:noFill/>
          </p:spPr>
          <p:txBody>
            <a:bodyPr wrap="square" rtlCol="0">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1  </a:t>
              </a:r>
            </a:p>
          </p:txBody>
        </p:sp>
      </p:grpSp>
      <p:sp>
        <p:nvSpPr>
          <p:cNvPr id="7" name="TextBox 6"/>
          <p:cNvSpPr txBox="1"/>
          <p:nvPr/>
        </p:nvSpPr>
        <p:spPr>
          <a:xfrm>
            <a:off x="621323" y="3320534"/>
            <a:ext cx="3805964" cy="369332"/>
          </a:xfrm>
          <a:prstGeom prst="rect">
            <a:avLst/>
          </a:prstGeom>
          <a:noFill/>
        </p:spPr>
        <p:txBody>
          <a:bodyPr wrap="square" rtlCol="0">
            <a:spAutoFit/>
          </a:bodyPr>
          <a:lstStyle/>
          <a:p>
            <a:pPr algn="ctr"/>
            <a:r>
              <a:rPr lang="en-IN" b="1" dirty="0"/>
              <a:t>MFCC Feature Extraction</a:t>
            </a:r>
            <a:r>
              <a:rPr lang="en-US" b="1" dirty="0">
                <a:solidFill>
                  <a:srgbClr val="FF0000"/>
                </a:solidFill>
                <a:latin typeface="Tw Cen MT" panose="020B0602020104020603" pitchFamily="34" charset="0"/>
              </a:rPr>
              <a:t> </a:t>
            </a:r>
          </a:p>
        </p:txBody>
      </p:sp>
      <p:sp>
        <p:nvSpPr>
          <p:cNvPr id="9" name="TextBox 8"/>
          <p:cNvSpPr txBox="1"/>
          <p:nvPr/>
        </p:nvSpPr>
        <p:spPr>
          <a:xfrm>
            <a:off x="621323" y="3962400"/>
            <a:ext cx="3805964" cy="1569660"/>
          </a:xfrm>
          <a:prstGeom prst="rect">
            <a:avLst/>
          </a:prstGeom>
          <a:noFill/>
        </p:spPr>
        <p:txBody>
          <a:bodyPr wrap="square" rtlCol="0">
            <a:spAutoFit/>
          </a:bodyPr>
          <a:lstStyle/>
          <a:p>
            <a:pPr algn="ctr"/>
            <a:r>
              <a:rPr lang="en-US" sz="1600" dirty="0"/>
              <a:t>The MFCC feature extraction technique basically includes </a:t>
            </a:r>
            <a:r>
              <a:rPr lang="en-US" sz="1600" b="1" dirty="0"/>
              <a:t>windowing the signal, applying the DFT, taking the log of the magnitude, and then warping the frequencies on a Mel scale, followed by applying the inverse DCT</a:t>
            </a:r>
            <a:r>
              <a:rPr lang="en-US" sz="1600" b="1" dirty="0">
                <a:latin typeface="Tw Cen MT" panose="020B0602020104020603" pitchFamily="34" charset="0"/>
              </a:rPr>
              <a:t> </a:t>
            </a:r>
          </a:p>
        </p:txBody>
      </p:sp>
      <p:sp>
        <p:nvSpPr>
          <p:cNvPr id="12" name="TextBox 11"/>
          <p:cNvSpPr txBox="1"/>
          <p:nvPr/>
        </p:nvSpPr>
        <p:spPr>
          <a:xfrm>
            <a:off x="1142999" y="422031"/>
            <a:ext cx="7010400" cy="523220"/>
          </a:xfrm>
          <a:prstGeom prst="rect">
            <a:avLst/>
          </a:prstGeom>
          <a:noFill/>
        </p:spPr>
        <p:txBody>
          <a:bodyPr wrap="square" rtlCol="0">
            <a:spAutoFit/>
          </a:bodyPr>
          <a:lstStyle/>
          <a:p>
            <a:pPr algn="ctr"/>
            <a:r>
              <a:rPr lang="en-US" sz="2800" b="1" dirty="0">
                <a:latin typeface="Tw Cen MT" panose="020B0602020104020603" pitchFamily="34" charset="0"/>
              </a:rPr>
              <a:t>TECHNIQUES USED BY PROJECT</a:t>
            </a:r>
          </a:p>
        </p:txBody>
      </p:sp>
      <p:grpSp>
        <p:nvGrpSpPr>
          <p:cNvPr id="19" name="Group 18"/>
          <p:cNvGrpSpPr/>
          <p:nvPr/>
        </p:nvGrpSpPr>
        <p:grpSpPr>
          <a:xfrm>
            <a:off x="4648200" y="1547447"/>
            <a:ext cx="3962400" cy="1446550"/>
            <a:chOff x="4648200" y="1547447"/>
            <a:chExt cx="3962400" cy="1446550"/>
          </a:xfrm>
        </p:grpSpPr>
        <p:sp>
          <p:nvSpPr>
            <p:cNvPr id="8" name="Rectangle 7"/>
            <p:cNvSpPr/>
            <p:nvPr/>
          </p:nvSpPr>
          <p:spPr>
            <a:xfrm>
              <a:off x="4648200" y="2590800"/>
              <a:ext cx="3805963" cy="369332"/>
            </a:xfrm>
            <a:prstGeom prst="rect">
              <a:avLst/>
            </a:prstGeom>
          </p:spPr>
          <p:txBody>
            <a:bodyPr wrap="square">
              <a:spAutoFit/>
            </a:bodyPr>
            <a:lstStyle/>
            <a:p>
              <a:pPr algn="ctr"/>
              <a:r>
                <a:rPr lang="en-IN" b="1" dirty="0"/>
                <a:t>Data augmentation</a:t>
              </a:r>
              <a:r>
                <a:rPr lang="en-US" b="1" dirty="0">
                  <a:solidFill>
                    <a:srgbClr val="FFC000"/>
                  </a:solidFill>
                  <a:latin typeface="Tw Cen MT" panose="020B0602020104020603" pitchFamily="34" charset="0"/>
                </a:rPr>
                <a:t> </a:t>
              </a:r>
            </a:p>
          </p:txBody>
        </p:sp>
        <p:sp>
          <p:nvSpPr>
            <p:cNvPr id="18" name="TextBox 17"/>
            <p:cNvSpPr txBox="1"/>
            <p:nvPr/>
          </p:nvSpPr>
          <p:spPr>
            <a:xfrm>
              <a:off x="4648200" y="1547447"/>
              <a:ext cx="3962400" cy="1446550"/>
            </a:xfrm>
            <a:prstGeom prst="rect">
              <a:avLst/>
            </a:prstGeom>
            <a:noFill/>
          </p:spPr>
          <p:txBody>
            <a:bodyPr wrap="square" rtlCol="0">
              <a:spAutoFit/>
            </a:bodyPr>
            <a:lstStyle/>
            <a:p>
              <a:pPr algn="ctr"/>
              <a:r>
                <a:rPr lang="en-US" sz="1400" dirty="0"/>
                <a:t>Data augmentation is a set of techniques to artificially increase the amount of data by generating new data points from existing data. This includes making small changes to data or using deep learning models to generate new data points</a:t>
              </a:r>
              <a:endParaRPr lang="en-US" sz="1400" b="1" dirty="0">
                <a:latin typeface="Tw Cen MT" panose="020B0602020104020603" pitchFamily="34" charset="0"/>
              </a:endParaRPr>
            </a:p>
            <a:p>
              <a:pPr algn="ctr"/>
              <a:endParaRPr lang="en-US" b="1" dirty="0">
                <a:latin typeface="Tw Cen MT" panose="020B0602020104020603" pitchFamily="34" charset="0"/>
              </a:endParaRPr>
            </a:p>
          </p:txBody>
        </p:sp>
      </p:grpSp>
    </p:spTree>
    <p:extLst>
      <p:ext uri="{BB962C8B-B14F-4D97-AF65-F5344CB8AC3E}">
        <p14:creationId xmlns:p14="http://schemas.microsoft.com/office/powerpoint/2010/main" val="349835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B743909D-E6FD-433E-B4C2-D31E0B258EDB}"/>
              </a:ext>
            </a:extLst>
          </p:cNvPr>
          <p:cNvGraphicFramePr/>
          <p:nvPr>
            <p:extLst>
              <p:ext uri="{D42A27DB-BD31-4B8C-83A1-F6EECF244321}">
                <p14:modId xmlns:p14="http://schemas.microsoft.com/office/powerpoint/2010/main" val="758303968"/>
              </p:ext>
            </p:extLst>
          </p:nvPr>
        </p:nvGraphicFramePr>
        <p:xfrm>
          <a:off x="1524000" y="-152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4233FBC3-1EA7-43F4-A498-A79C36D851A9}"/>
              </a:ext>
            </a:extLst>
          </p:cNvPr>
          <p:cNvSpPr txBox="1"/>
          <p:nvPr/>
        </p:nvSpPr>
        <p:spPr>
          <a:xfrm>
            <a:off x="2286000" y="2101429"/>
            <a:ext cx="1066800" cy="369332"/>
          </a:xfrm>
          <a:prstGeom prst="rect">
            <a:avLst/>
          </a:prstGeom>
          <a:noFill/>
        </p:spPr>
        <p:txBody>
          <a:bodyPr wrap="square" rtlCol="0">
            <a:spAutoFit/>
          </a:bodyPr>
          <a:lstStyle/>
          <a:p>
            <a:r>
              <a:rPr lang="en-IN" dirty="0">
                <a:solidFill>
                  <a:schemeClr val="bg1"/>
                </a:solidFill>
              </a:rPr>
              <a:t>12 Male</a:t>
            </a:r>
          </a:p>
        </p:txBody>
      </p:sp>
      <p:sp>
        <p:nvSpPr>
          <p:cNvPr id="23" name="TextBox 22">
            <a:extLst>
              <a:ext uri="{FF2B5EF4-FFF2-40B4-BE49-F238E27FC236}">
                <a16:creationId xmlns:a16="http://schemas.microsoft.com/office/drawing/2014/main" id="{31290BB6-6857-49ED-93BE-B10EBA7EE834}"/>
              </a:ext>
            </a:extLst>
          </p:cNvPr>
          <p:cNvSpPr txBox="1"/>
          <p:nvPr/>
        </p:nvSpPr>
        <p:spPr>
          <a:xfrm>
            <a:off x="457200" y="4057471"/>
            <a:ext cx="7696200" cy="2954655"/>
          </a:xfrm>
          <a:prstGeom prst="rect">
            <a:avLst/>
          </a:prstGeom>
          <a:noFill/>
        </p:spPr>
        <p:txBody>
          <a:bodyPr wrap="square" rtlCol="0">
            <a:spAutoFit/>
          </a:bodyPr>
          <a:lstStyle/>
          <a:p>
            <a:r>
              <a:rPr lang="en-US" sz="2400" dirty="0"/>
              <a:t>The Ryerson Audio-Visual Database of Emotional Speech and Song </a:t>
            </a:r>
            <a:r>
              <a:rPr lang="en-US" sz="2400" b="1" dirty="0"/>
              <a:t>(RAVDESS)</a:t>
            </a:r>
          </a:p>
          <a:p>
            <a:endParaRPr lang="en-US" sz="1600" dirty="0"/>
          </a:p>
          <a:p>
            <a:r>
              <a:rPr lang="en-US" sz="1600" dirty="0"/>
              <a:t>The Ryerson Audio-Visual Database of Emotional Speech and Song (RAVDESS) contains 7356 files. The database contains 24 professional actors (12 female, 12 male), vocalizing two lexically-matched statements in a neutral North American accent. Speech includes calm, happy, sad, angry, fearful, surprised, and disgusted expressions and the song contains calm, happy, sad, angry, and fearful emotions.</a:t>
            </a:r>
            <a:endParaRPr lang="en-US" sz="1600" b="1" dirty="0"/>
          </a:p>
          <a:p>
            <a:endParaRPr lang="en-US" b="1" dirty="0"/>
          </a:p>
          <a:p>
            <a:endParaRPr lang="en-IN" dirty="0"/>
          </a:p>
        </p:txBody>
      </p:sp>
      <p:sp>
        <p:nvSpPr>
          <p:cNvPr id="25" name="TextBox 24">
            <a:extLst>
              <a:ext uri="{FF2B5EF4-FFF2-40B4-BE49-F238E27FC236}">
                <a16:creationId xmlns:a16="http://schemas.microsoft.com/office/drawing/2014/main" id="{6AAD4A6C-612F-4CFB-AE4E-C541DCA72460}"/>
              </a:ext>
            </a:extLst>
          </p:cNvPr>
          <p:cNvSpPr txBox="1"/>
          <p:nvPr/>
        </p:nvSpPr>
        <p:spPr>
          <a:xfrm>
            <a:off x="1447800" y="1613307"/>
            <a:ext cx="1143000" cy="369332"/>
          </a:xfrm>
          <a:prstGeom prst="rect">
            <a:avLst/>
          </a:prstGeom>
          <a:noFill/>
        </p:spPr>
        <p:txBody>
          <a:bodyPr wrap="square" rtlCol="0">
            <a:spAutoFit/>
          </a:bodyPr>
          <a:lstStyle/>
          <a:p>
            <a:r>
              <a:rPr lang="en-IN" dirty="0">
                <a:solidFill>
                  <a:schemeClr val="bg1"/>
                </a:solidFill>
              </a:rPr>
              <a:t>12 Female</a:t>
            </a:r>
          </a:p>
        </p:txBody>
      </p:sp>
    </p:spTree>
    <p:extLst>
      <p:ext uri="{BB962C8B-B14F-4D97-AF65-F5344CB8AC3E}">
        <p14:creationId xmlns:p14="http://schemas.microsoft.com/office/powerpoint/2010/main" val="420386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4BEB8FE6-ED50-4D0B-AC03-8E074295E66A}"/>
              </a:ext>
            </a:extLst>
          </p:cNvPr>
          <p:cNvSpPr/>
          <p:nvPr/>
        </p:nvSpPr>
        <p:spPr>
          <a:xfrm>
            <a:off x="8084275" y="483304"/>
            <a:ext cx="522513" cy="522513"/>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4" name="Oval 33">
            <a:extLst>
              <a:ext uri="{FF2B5EF4-FFF2-40B4-BE49-F238E27FC236}">
                <a16:creationId xmlns:a16="http://schemas.microsoft.com/office/drawing/2014/main" id="{1686267D-A7D5-4460-8289-D9349F14CC16}"/>
              </a:ext>
            </a:extLst>
          </p:cNvPr>
          <p:cNvSpPr/>
          <p:nvPr/>
        </p:nvSpPr>
        <p:spPr>
          <a:xfrm>
            <a:off x="442382" y="1503268"/>
            <a:ext cx="522513" cy="522513"/>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400" y="552429"/>
            <a:ext cx="384264" cy="384264"/>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594286"/>
            <a:ext cx="340478" cy="340478"/>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1861456" y="444479"/>
            <a:ext cx="5508171" cy="600164"/>
          </a:xfrm>
          <a:prstGeom prst="rect">
            <a:avLst/>
          </a:prstGeom>
          <a:noFill/>
        </p:spPr>
        <p:txBody>
          <a:bodyPr wrap="square" rtlCol="0">
            <a:spAutoFit/>
          </a:bodyPr>
          <a:lstStyle/>
          <a:p>
            <a:pPr algn="ctr"/>
            <a:r>
              <a:rPr lang="en-US" sz="3300" b="1" dirty="0">
                <a:latin typeface="Montserrat" panose="02000505000000020004" pitchFamily="2" charset="0"/>
              </a:rPr>
              <a:t>FEATURE DETAILS</a:t>
            </a:r>
          </a:p>
        </p:txBody>
      </p:sp>
      <p:sp>
        <p:nvSpPr>
          <p:cNvPr id="42" name="TextBox 41">
            <a:extLst>
              <a:ext uri="{FF2B5EF4-FFF2-40B4-BE49-F238E27FC236}">
                <a16:creationId xmlns:a16="http://schemas.microsoft.com/office/drawing/2014/main" id="{BD05E3D1-C7DD-474E-870D-CAC77DB15E91}"/>
              </a:ext>
            </a:extLst>
          </p:cNvPr>
          <p:cNvSpPr txBox="1"/>
          <p:nvPr/>
        </p:nvSpPr>
        <p:spPr>
          <a:xfrm>
            <a:off x="1295400" y="1395193"/>
            <a:ext cx="6553200" cy="738664"/>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12 Actors &amp; 12 Actresses recorded speech and song versions respectively.</a:t>
            </a:r>
          </a:p>
          <a:p>
            <a:pPr marL="285750" indent="-285750">
              <a:buFont typeface="Wingdings" panose="05000000000000000000" pitchFamily="2" charset="2"/>
              <a:buChar char="Ø"/>
            </a:pPr>
            <a:r>
              <a:rPr lang="en-US" sz="1400" dirty="0"/>
              <a:t>Actor no.18 does not have song version data.</a:t>
            </a:r>
          </a:p>
          <a:p>
            <a:pPr marL="285750" indent="-285750">
              <a:buFont typeface="Wingdings" panose="05000000000000000000" pitchFamily="2" charset="2"/>
              <a:buChar char="Ø"/>
            </a:pPr>
            <a:r>
              <a:rPr lang="en-US" sz="1400" dirty="0"/>
              <a:t>Emotion Disgust, Neutral and Surprised are not included in the Song Version Data.</a:t>
            </a:r>
          </a:p>
        </p:txBody>
      </p:sp>
      <p:pic>
        <p:nvPicPr>
          <p:cNvPr id="5" name="Picture 4">
            <a:extLst>
              <a:ext uri="{FF2B5EF4-FFF2-40B4-BE49-F238E27FC236}">
                <a16:creationId xmlns:a16="http://schemas.microsoft.com/office/drawing/2014/main" id="{90839219-3B93-4FAB-BA45-8D2704D02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895600"/>
            <a:ext cx="6774657" cy="3792251"/>
          </a:xfrm>
          <a:prstGeom prst="rect">
            <a:avLst/>
          </a:prstGeom>
        </p:spPr>
      </p:pic>
      <p:sp>
        <p:nvSpPr>
          <p:cNvPr id="7" name="TextBox 6">
            <a:extLst>
              <a:ext uri="{FF2B5EF4-FFF2-40B4-BE49-F238E27FC236}">
                <a16:creationId xmlns:a16="http://schemas.microsoft.com/office/drawing/2014/main" id="{2F65F276-26E0-425F-A961-0B13855D1700}"/>
              </a:ext>
            </a:extLst>
          </p:cNvPr>
          <p:cNvSpPr txBox="1"/>
          <p:nvPr/>
        </p:nvSpPr>
        <p:spPr>
          <a:xfrm>
            <a:off x="533400" y="2419587"/>
            <a:ext cx="5257800" cy="369332"/>
          </a:xfrm>
          <a:prstGeom prst="rect">
            <a:avLst/>
          </a:prstGeom>
          <a:noFill/>
        </p:spPr>
        <p:txBody>
          <a:bodyPr wrap="square" rtlCol="0">
            <a:spAutoFit/>
          </a:bodyPr>
          <a:lstStyle/>
          <a:p>
            <a:r>
              <a:rPr lang="en-US" dirty="0"/>
              <a:t>Here is the emotion class distribution bar chart</a:t>
            </a:r>
            <a:endParaRPr lang="en-IN" dirty="0"/>
          </a:p>
        </p:txBody>
      </p:sp>
    </p:spTree>
    <p:extLst>
      <p:ext uri="{BB962C8B-B14F-4D97-AF65-F5344CB8AC3E}">
        <p14:creationId xmlns:p14="http://schemas.microsoft.com/office/powerpoint/2010/main" val="328159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799" y="1066800"/>
            <a:ext cx="8382000" cy="1066800"/>
          </a:xfrm>
        </p:spPr>
        <p:txBody>
          <a:bodyPr>
            <a:normAutofit/>
          </a:bodyPr>
          <a:lstStyle/>
          <a:p>
            <a:r>
              <a:rPr lang="en-US" sz="1600" dirty="0"/>
              <a:t>Exploratory Data Analysis refers to the critical process of performing initial investigations on data so as to discover patterns, to spot anomalies, test hypothesis and to check assumptions with the help of summary statistics and graphical representations</a:t>
            </a:r>
            <a:endParaRPr lang="en-US" sz="1600" dirty="0">
              <a:latin typeface="Tw Cen MT" panose="020B0602020104020603" pitchFamily="34" charset="0"/>
            </a:endParaRPr>
          </a:p>
        </p:txBody>
      </p:sp>
      <p:sp>
        <p:nvSpPr>
          <p:cNvPr id="3" name="TextBox 2">
            <a:extLst>
              <a:ext uri="{FF2B5EF4-FFF2-40B4-BE49-F238E27FC236}">
                <a16:creationId xmlns:a16="http://schemas.microsoft.com/office/drawing/2014/main" id="{CDD8EC85-D7AC-4DD2-A184-065FCA940542}"/>
              </a:ext>
            </a:extLst>
          </p:cNvPr>
          <p:cNvSpPr txBox="1"/>
          <p:nvPr/>
        </p:nvSpPr>
        <p:spPr>
          <a:xfrm>
            <a:off x="304799" y="585257"/>
            <a:ext cx="5334000" cy="461665"/>
          </a:xfrm>
          <a:prstGeom prst="rect">
            <a:avLst/>
          </a:prstGeom>
          <a:noFill/>
        </p:spPr>
        <p:txBody>
          <a:bodyPr wrap="square" rtlCol="0">
            <a:spAutoFit/>
          </a:bodyPr>
          <a:lstStyle/>
          <a:p>
            <a:r>
              <a:rPr lang="en-US" sz="2400" b="1" dirty="0"/>
              <a:t>Exploratory Data Analysis(EDA)</a:t>
            </a:r>
            <a:endParaRPr lang="en-IN" sz="2400" b="1" dirty="0"/>
          </a:p>
        </p:txBody>
      </p:sp>
      <p:sp>
        <p:nvSpPr>
          <p:cNvPr id="4" name="Rectangle: Top Corners Rounded 3">
            <a:extLst>
              <a:ext uri="{FF2B5EF4-FFF2-40B4-BE49-F238E27FC236}">
                <a16:creationId xmlns:a16="http://schemas.microsoft.com/office/drawing/2014/main" id="{BBC982AF-CE75-4430-AF3B-7480C581B6C0}"/>
              </a:ext>
            </a:extLst>
          </p:cNvPr>
          <p:cNvSpPr/>
          <p:nvPr/>
        </p:nvSpPr>
        <p:spPr>
          <a:xfrm>
            <a:off x="304799" y="585257"/>
            <a:ext cx="4267201" cy="461665"/>
          </a:xfrm>
          <a:prstGeom prst="round2Same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1B0A14E-CB34-4C79-988D-9F374C8A7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47" y="2438400"/>
            <a:ext cx="8382000" cy="2133600"/>
          </a:xfrm>
          <a:prstGeom prst="rect">
            <a:avLst/>
          </a:prstGeom>
        </p:spPr>
      </p:pic>
      <p:pic>
        <p:nvPicPr>
          <p:cNvPr id="11" name="Picture 10">
            <a:extLst>
              <a:ext uri="{FF2B5EF4-FFF2-40B4-BE49-F238E27FC236}">
                <a16:creationId xmlns:a16="http://schemas.microsoft.com/office/drawing/2014/main" id="{870771F1-ECDC-4CEE-9119-BCAD17DCA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47" y="4724400"/>
            <a:ext cx="8329449" cy="2057400"/>
          </a:xfrm>
          <a:prstGeom prst="rect">
            <a:avLst/>
          </a:prstGeom>
        </p:spPr>
      </p:pic>
    </p:spTree>
    <p:extLst>
      <p:ext uri="{BB962C8B-B14F-4D97-AF65-F5344CB8AC3E}">
        <p14:creationId xmlns:p14="http://schemas.microsoft.com/office/powerpoint/2010/main" val="362606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8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800" y="152400"/>
            <a:ext cx="8382000" cy="762000"/>
          </a:xfrm>
        </p:spPr>
        <p:txBody>
          <a:bodyPr>
            <a:normAutofit/>
          </a:bodyPr>
          <a:lstStyle/>
          <a:p>
            <a:r>
              <a:rPr lang="en-US" sz="3600" dirty="0">
                <a:solidFill>
                  <a:schemeClr val="bg1"/>
                </a:solidFill>
                <a:latin typeface="Tw Cen MT" panose="020B0602020104020603" pitchFamily="34" charset="0"/>
              </a:rPr>
              <a:t>Analysis</a:t>
            </a:r>
          </a:p>
        </p:txBody>
      </p:sp>
      <p:sp>
        <p:nvSpPr>
          <p:cNvPr id="7" name="TextBox 6">
            <a:extLst>
              <a:ext uri="{FF2B5EF4-FFF2-40B4-BE49-F238E27FC236}">
                <a16:creationId xmlns:a16="http://schemas.microsoft.com/office/drawing/2014/main" id="{D8CF9FDD-C4FD-45A3-AEC3-1CCE859F0451}"/>
              </a:ext>
            </a:extLst>
          </p:cNvPr>
          <p:cNvSpPr txBox="1"/>
          <p:nvPr/>
        </p:nvSpPr>
        <p:spPr>
          <a:xfrm>
            <a:off x="762000" y="914400"/>
            <a:ext cx="8229600" cy="5940088"/>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 the RADVESS dataset, each actor has to perform 8 emotions by saying and singing two sentences and two times for each. As a result, each actor would induce 4 samples for each emotion except neutral, disgust and surprised since there is no singing data for these emotions. Each audio wave is around 4 second, the first and last second are most likely silenced.</a:t>
            </a:r>
          </a:p>
          <a:p>
            <a:pPr marL="171450" indent="-171450">
              <a:buFont typeface="Arial" panose="020B0604020202020204" pitchFamily="34" charset="0"/>
              <a:buChar char="•"/>
            </a:pPr>
            <a:r>
              <a:rPr lang="en-IN" sz="1600" b="1" dirty="0"/>
              <a:t>The standard sentences are:</a:t>
            </a:r>
          </a:p>
          <a:p>
            <a:r>
              <a:rPr lang="en-IN" sz="1600" b="1" dirty="0">
                <a:latin typeface="Tw Cen MT" panose="020B0602020104020603" pitchFamily="34" charset="0"/>
              </a:rPr>
              <a:t>          </a:t>
            </a:r>
          </a:p>
          <a:p>
            <a:r>
              <a:rPr lang="en-IN" sz="1600" b="1" dirty="0">
                <a:latin typeface="Tw Cen MT" panose="020B0602020104020603" pitchFamily="34" charset="0"/>
              </a:rPr>
              <a:t>                                       </a:t>
            </a:r>
            <a:r>
              <a:rPr lang="en-US" sz="1600" b="1" dirty="0"/>
              <a:t>1. Kids are talking by the door.</a:t>
            </a:r>
          </a:p>
          <a:p>
            <a:r>
              <a:rPr lang="en-US" sz="1600" b="1" dirty="0">
                <a:latin typeface="Tw Cen MT" panose="020B0602020104020603" pitchFamily="34" charset="0"/>
              </a:rPr>
              <a:t>                                       </a:t>
            </a:r>
            <a:r>
              <a:rPr lang="en-US" sz="1600" b="1" dirty="0"/>
              <a:t>2. Dogs are sitting by the door.</a:t>
            </a:r>
            <a:endParaRPr lang="en-US" sz="1600" b="1" dirty="0">
              <a:latin typeface="Tw Cen MT" panose="020B0602020104020603" pitchFamily="34" charset="0"/>
            </a:endParaRPr>
          </a:p>
          <a:p>
            <a:pPr marL="171450" indent="-171450">
              <a:buFont typeface="Arial" panose="020B0604020202020204" pitchFamily="34" charset="0"/>
              <a:buChar char="•"/>
            </a:pPr>
            <a:endParaRPr lang="en-US" sz="1600" b="1" i="0" dirty="0">
              <a:effectLst/>
              <a:latin typeface="Tw Cen MT" panose="020B0602020104020603" pitchFamily="34" charset="0"/>
            </a:endParaRPr>
          </a:p>
          <a:p>
            <a:pPr marL="171450" indent="-171450">
              <a:buFont typeface="Arial" panose="020B0604020202020204" pitchFamily="34" charset="0"/>
              <a:buChar char="•"/>
            </a:pPr>
            <a:r>
              <a:rPr lang="en-US" sz="1600" b="1" dirty="0"/>
              <a:t>After I selected 1 actor and 1 actress’s dataset and listened to all of them. I found out male and female are expressing their emotions in different way. Here are some findings:</a:t>
            </a:r>
          </a:p>
          <a:p>
            <a:r>
              <a:rPr lang="en-US" sz="1600" b="1" i="0" dirty="0">
                <a:effectLst/>
                <a:latin typeface="Tw Cen MT" panose="020B0602020104020603" pitchFamily="34" charset="0"/>
              </a:rPr>
              <a:t>           </a:t>
            </a:r>
          </a:p>
          <a:p>
            <a:r>
              <a:rPr lang="en-US" sz="1600" b="1" dirty="0">
                <a:latin typeface="Tw Cen MT" panose="020B0602020104020603" pitchFamily="34" charset="0"/>
              </a:rPr>
              <a:t>               </a:t>
            </a:r>
            <a:r>
              <a:rPr lang="en-US" sz="1600" b="1" dirty="0"/>
              <a:t>Male’s </a:t>
            </a:r>
            <a:r>
              <a:rPr lang="en-US" sz="1600" b="1" i="1" dirty="0"/>
              <a:t>Angry</a:t>
            </a:r>
            <a:r>
              <a:rPr lang="en-US" sz="1600" b="1" dirty="0"/>
              <a:t> is simply increased in volume.</a:t>
            </a:r>
            <a:endParaRPr lang="en-US" sz="1600" b="1" i="0" dirty="0">
              <a:effectLst/>
              <a:latin typeface="Tw Cen MT" panose="020B0602020104020603" pitchFamily="34" charset="0"/>
            </a:endParaRPr>
          </a:p>
          <a:p>
            <a:r>
              <a:rPr lang="en-US" sz="1600" b="1" i="0" dirty="0">
                <a:effectLst/>
                <a:latin typeface="Tw Cen MT" panose="020B0602020104020603" pitchFamily="34" charset="0"/>
              </a:rPr>
              <a:t>               </a:t>
            </a:r>
          </a:p>
          <a:p>
            <a:r>
              <a:rPr lang="en-US" sz="1600" b="1" dirty="0">
                <a:latin typeface="Tw Cen MT" panose="020B0602020104020603" pitchFamily="34" charset="0"/>
              </a:rPr>
              <a:t>               </a:t>
            </a:r>
            <a:r>
              <a:rPr lang="en-US" sz="1600" b="1" dirty="0"/>
              <a:t>Male’s </a:t>
            </a:r>
            <a:r>
              <a:rPr lang="en-US" sz="1600" b="1" i="1" dirty="0"/>
              <a:t>Happy</a:t>
            </a:r>
            <a:r>
              <a:rPr lang="en-US" sz="1600" b="1" dirty="0"/>
              <a:t> and </a:t>
            </a:r>
            <a:r>
              <a:rPr lang="en-US" sz="1600" b="1" i="1" dirty="0"/>
              <a:t>Sad</a:t>
            </a:r>
            <a:r>
              <a:rPr lang="en-US" sz="1600" b="1" dirty="0"/>
              <a:t> significant features were laughing and crying tone in the                   silenced </a:t>
            </a:r>
          </a:p>
          <a:p>
            <a:r>
              <a:rPr lang="en-US" sz="1600" b="1" i="0" dirty="0">
                <a:effectLst/>
                <a:latin typeface="Tw Cen MT" panose="020B0602020104020603" pitchFamily="34" charset="0"/>
              </a:rPr>
              <a:t>               </a:t>
            </a:r>
            <a:r>
              <a:rPr lang="en-US" sz="1600" b="1" dirty="0">
                <a:latin typeface="Tw Cen MT" panose="020B0602020104020603" pitchFamily="34" charset="0"/>
              </a:rPr>
              <a:t>period into the Audio.</a:t>
            </a:r>
          </a:p>
          <a:p>
            <a:endParaRPr lang="en-US" sz="1600" b="1" i="0" dirty="0">
              <a:effectLst/>
              <a:latin typeface="Tw Cen MT" panose="020B0602020104020603" pitchFamily="34" charset="0"/>
            </a:endParaRPr>
          </a:p>
          <a:p>
            <a:r>
              <a:rPr lang="en-US" sz="1600" b="1" dirty="0">
                <a:latin typeface="Tw Cen MT" panose="020B0602020104020603" pitchFamily="34" charset="0"/>
              </a:rPr>
              <a:t>               </a:t>
            </a:r>
            <a:r>
              <a:rPr lang="en-US" sz="1600" b="1" dirty="0"/>
              <a:t>Female’s </a:t>
            </a:r>
            <a:r>
              <a:rPr lang="en-US" sz="1600" b="1" i="1" dirty="0"/>
              <a:t>Happy</a:t>
            </a:r>
            <a:r>
              <a:rPr lang="en-US" sz="1600" b="1" dirty="0"/>
              <a:t>, </a:t>
            </a:r>
            <a:r>
              <a:rPr lang="en-US" sz="1600" b="1" i="1" dirty="0"/>
              <a:t>Angry</a:t>
            </a:r>
            <a:r>
              <a:rPr lang="en-US" sz="1600" b="1" dirty="0"/>
              <a:t> and </a:t>
            </a:r>
            <a:r>
              <a:rPr lang="en-US" sz="1600" b="1" i="1" dirty="0"/>
              <a:t>Sad</a:t>
            </a:r>
            <a:r>
              <a:rPr lang="en-US" sz="1600" b="1" dirty="0"/>
              <a:t> are increased in volume.</a:t>
            </a:r>
          </a:p>
          <a:p>
            <a:r>
              <a:rPr lang="en-US" sz="1600" b="1" i="0" dirty="0">
                <a:effectLst/>
                <a:latin typeface="Tw Cen MT" panose="020B0602020104020603" pitchFamily="34" charset="0"/>
              </a:rPr>
              <a:t>   </a:t>
            </a:r>
          </a:p>
          <a:p>
            <a:r>
              <a:rPr lang="en-US" sz="1600" b="1" dirty="0">
                <a:latin typeface="Tw Cen MT" panose="020B0602020104020603" pitchFamily="34" charset="0"/>
              </a:rPr>
              <a:t>               </a:t>
            </a:r>
            <a:r>
              <a:rPr lang="en-US" sz="1600" b="1" dirty="0"/>
              <a:t>Female’s </a:t>
            </a:r>
            <a:r>
              <a:rPr lang="en-US" sz="1600" b="1" i="1" dirty="0"/>
              <a:t>Disgust</a:t>
            </a:r>
            <a:r>
              <a:rPr lang="en-US" sz="1600" b="1" dirty="0"/>
              <a:t> would add vomiting sound inside.</a:t>
            </a:r>
          </a:p>
          <a:p>
            <a:endParaRPr lang="en-US" sz="1400" b="0" i="0" dirty="0">
              <a:solidFill>
                <a:srgbClr val="000000"/>
              </a:solidFill>
              <a:effectLst/>
              <a:latin typeface="Tw Cen MT" panose="020B0602020104020603" pitchFamily="34" charset="0"/>
            </a:endParaRPr>
          </a:p>
          <a:p>
            <a:pPr marL="171450" indent="-171450">
              <a:buFont typeface="Arial" panose="020B0604020202020204" pitchFamily="34" charset="0"/>
              <a:buChar char="•"/>
            </a:pPr>
            <a:endParaRPr lang="en-US" altLang="ko-KR" sz="1400" dirty="0">
              <a:solidFill>
                <a:schemeClr val="tx1">
                  <a:lumMod val="75000"/>
                  <a:lumOff val="25000"/>
                </a:schemeClr>
              </a:solidFill>
              <a:latin typeface="Tw Cen MT" panose="020B0602020104020603" pitchFamily="34" charset="0"/>
              <a:cs typeface="Arial" pitchFamily="34" charset="0"/>
            </a:endParaRPr>
          </a:p>
        </p:txBody>
      </p:sp>
    </p:spTree>
    <p:extLst>
      <p:ext uri="{BB962C8B-B14F-4D97-AF65-F5344CB8AC3E}">
        <p14:creationId xmlns:p14="http://schemas.microsoft.com/office/powerpoint/2010/main" val="302535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6724</TotalTime>
  <Words>1383</Words>
  <Application>Microsoft Office PowerPoint</Application>
  <PresentationFormat>On-screen Show (4:3)</PresentationFormat>
  <Paragraphs>122</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맑은 고딕</vt:lpstr>
      <vt:lpstr>Arial</vt:lpstr>
      <vt:lpstr>Bahnschrift</vt:lpstr>
      <vt:lpstr>Calibri</vt:lpstr>
      <vt:lpstr>Calibri Light</vt:lpstr>
      <vt:lpstr>Century Gothic</vt:lpstr>
      <vt:lpstr>Montserrat</vt:lpstr>
      <vt:lpstr>Tahoma</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 refers to the critical process of performing initial investigations on data so as to discover patterns, to spot anomalies, test hypothesis and to check assumptions with the help of summary statistics and graphical representations</vt:lpstr>
      <vt:lpstr>Analysis</vt:lpstr>
      <vt:lpstr>Mel Power Spectrogram Vs Time</vt:lpstr>
      <vt:lpstr>Distribution with respect to Gender</vt:lpstr>
      <vt:lpstr>Data Augmentation </vt:lpstr>
      <vt:lpstr>PowerPoint Presentation</vt:lpstr>
      <vt:lpstr>MODEL</vt:lpstr>
      <vt:lpstr>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dc:creator>
  <cp:lastModifiedBy>Harshad</cp:lastModifiedBy>
  <cp:revision>323</cp:revision>
  <dcterms:created xsi:type="dcterms:W3CDTF">2006-08-16T00:00:00Z</dcterms:created>
  <dcterms:modified xsi:type="dcterms:W3CDTF">2023-02-06T11:12:44Z</dcterms:modified>
</cp:coreProperties>
</file>