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88" r:id="rId9"/>
    <p:sldId id="261" r:id="rId10"/>
    <p:sldId id="287" r:id="rId11"/>
    <p:sldId id="289" r:id="rId12"/>
    <p:sldId id="290" r:id="rId13"/>
    <p:sldId id="29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Advanced Java Programming(22517) </a:t>
            </a:r>
          </a:p>
          <a:p>
            <a:pPr marL="0" indent="0">
              <a:buNone/>
            </a:pPr>
            <a:r>
              <a:rPr lang="en-US" dirty="0"/>
              <a:t>Micro-Project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Outputs</a:t>
            </a:r>
            <a:r>
              <a:rPr lang="en-US" sz="4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n-US" sz="48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US" sz="4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Micro</a:t>
            </a:r>
            <a:r>
              <a:rPr lang="en-US" sz="48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Project:</a:t>
            </a:r>
            <a:endParaRPr lang="en-US" sz="1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F35FC3B-E1C2-434B-8B9B-906492CB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2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FEC9820-5565-417B-86A2-688E71D5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40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D052266-D088-4F71-8992-E03EF334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308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8154FD1-B047-45B3-9281-59F7489C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40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FE52E2C-8F7F-4C45-816F-721503F6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74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60F391F8-4724-41D5-B01B-9AAB3088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2089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5E9B5186-3925-4433-A324-5B52C95D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33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CE56770-D59D-4FE6-84A3-3A5F5BAD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905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FF0BD96C-CDE1-45E1-9986-41CB3E99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77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1F99680C-E0DF-4F89-A46E-8D25C13E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63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CF8194DC-772C-4E51-A78C-0802F172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63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11CF63E1-9A56-4A63-B4E2-B17174D6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7350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4B676802-D91C-49F4-9AB1-878E451F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736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1F2F83-A1C7-4917-9811-BD4367E0D439}"/>
              </a:ext>
            </a:extLst>
          </p:cNvPr>
          <p:cNvPicPr/>
          <p:nvPr/>
        </p:nvPicPr>
        <p:blipFill rotWithShape="1">
          <a:blip r:embed="rId2"/>
          <a:srcRect t="3717" r="56716" b="19823"/>
          <a:stretch/>
        </p:blipFill>
        <p:spPr bwMode="auto">
          <a:xfrm>
            <a:off x="157991" y="1579329"/>
            <a:ext cx="3829050" cy="3905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5AA22E-8F55-48B8-9C7F-2B84A50BD167}"/>
              </a:ext>
            </a:extLst>
          </p:cNvPr>
          <p:cNvPicPr/>
          <p:nvPr/>
        </p:nvPicPr>
        <p:blipFill rotWithShape="1">
          <a:blip r:embed="rId3"/>
          <a:srcRect l="895" t="3717" r="57313" b="19823"/>
          <a:stretch/>
        </p:blipFill>
        <p:spPr bwMode="auto">
          <a:xfrm>
            <a:off x="4285112" y="1227946"/>
            <a:ext cx="3621776" cy="4411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F2BB14-AD10-4594-B677-ED0DB9D4D8FD}"/>
              </a:ext>
            </a:extLst>
          </p:cNvPr>
          <p:cNvSpPr/>
          <p:nvPr/>
        </p:nvSpPr>
        <p:spPr>
          <a:xfrm>
            <a:off x="1454841" y="3896138"/>
            <a:ext cx="371061" cy="19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2A01D8-1B71-4AF4-8A7D-CEF5F6B1C069}"/>
              </a:ext>
            </a:extLst>
          </p:cNvPr>
          <p:cNvPicPr/>
          <p:nvPr/>
        </p:nvPicPr>
        <p:blipFill rotWithShape="1">
          <a:blip r:embed="rId4"/>
          <a:srcRect l="7314" t="15133" r="56866" b="20354"/>
          <a:stretch/>
        </p:blipFill>
        <p:spPr bwMode="auto">
          <a:xfrm>
            <a:off x="8201025" y="1511701"/>
            <a:ext cx="3990975" cy="4040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ECE255-5FC9-478D-A511-FF9D4AAC1707}"/>
              </a:ext>
            </a:extLst>
          </p:cNvPr>
          <p:cNvSpPr/>
          <p:nvPr/>
        </p:nvSpPr>
        <p:spPr>
          <a:xfrm>
            <a:off x="4926842" y="2251081"/>
            <a:ext cx="9007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139" y="2807208"/>
            <a:ext cx="3519721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78608"/>
            <a:ext cx="7781544" cy="859055"/>
          </a:xfrm>
        </p:spPr>
        <p:txBody>
          <a:bodyPr/>
          <a:lstStyle/>
          <a:p>
            <a:r>
              <a:rPr lang="en-US" dirty="0"/>
              <a:t>Group Member’s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20337"/>
            <a:ext cx="6803136" cy="74843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Kaushik Shigavan - 19203A0003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Harshad Raurale - 19203A0029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26" y="1126021"/>
            <a:ext cx="11214100" cy="757130"/>
          </a:xfrm>
        </p:spPr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Brief</a:t>
            </a:r>
            <a:r>
              <a:rPr lang="en-US" sz="4800" spc="-2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Introduction:</a:t>
            </a:r>
            <a:endParaRPr lang="en-US" sz="7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91548" y="2221832"/>
            <a:ext cx="8693425" cy="4093243"/>
          </a:xfrm>
        </p:spPr>
        <p:txBody>
          <a:bodyPr/>
          <a:lstStyle/>
          <a:p>
            <a:pPr marR="0" lvl="2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JAVA was developed by James Gosling at Sun Microsystems Inc in the year 1991, later acquired by Oracle Corporation.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2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is a simple programming language. Java makes writing, compiling, and debugging programming easy. It helps to create reusable code and modular programs.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2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is an advanced technology or advance version of Java specially designed to develop web-based, network-centric or enterprise applications, it includes the concepts like Servlet, JSP, JDBC, RMI, Socket programming, etc.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2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text editor is a tool that allows a user to create and revise documents in a computer. Though this task can be carried out in other modes.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2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word text editor commonly refers to the tool that does this interactively.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2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</a:t>
            </a:r>
            <a:r>
              <a:rPr lang="en-US" sz="1800" spc="-2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project,</a:t>
            </a:r>
            <a:r>
              <a:rPr lang="en-US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</a:t>
            </a:r>
            <a:r>
              <a:rPr lang="en-US" sz="1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are using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jdk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1.8 and sublime editor</a:t>
            </a:r>
            <a:r>
              <a:rPr lang="en-US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Aim</a:t>
            </a:r>
            <a:r>
              <a:rPr lang="en-US" sz="48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 the Micro</a:t>
            </a:r>
            <a:r>
              <a:rPr lang="en-US" sz="4800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Project:</a:t>
            </a:r>
            <a:endParaRPr lang="en-US" sz="36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3146" y="2697480"/>
            <a:ext cx="1776140" cy="146304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User should able to write text in this text editor.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0416" y="2697480"/>
            <a:ext cx="1776140" cy="1463040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User should able to new blank editor.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3480" y="2696877"/>
            <a:ext cx="1776140" cy="146304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User should able to save the typing text file.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25444" y="2696877"/>
            <a:ext cx="1776140" cy="146304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4. User should also able to open the file.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87408" y="2696877"/>
            <a:ext cx="1776140" cy="146304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5. User should able to change the font color, font size and font styles.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Actual</a:t>
            </a:r>
            <a:r>
              <a:rPr lang="en-US" sz="48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Resources</a:t>
            </a:r>
            <a:r>
              <a:rPr lang="en-US" sz="4800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Used:</a:t>
            </a:r>
            <a:endParaRPr lang="en-US" sz="1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E45D4-62ED-4AB7-B713-787F5879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97611"/>
              </p:ext>
            </p:extLst>
          </p:nvPr>
        </p:nvGraphicFramePr>
        <p:xfrm>
          <a:off x="444500" y="2093533"/>
          <a:ext cx="8858525" cy="27689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3132">
                  <a:extLst>
                    <a:ext uri="{9D8B030D-6E8A-4147-A177-3AD203B41FA5}">
                      <a16:colId xmlns:a16="http://schemas.microsoft.com/office/drawing/2014/main" val="3190784857"/>
                    </a:ext>
                  </a:extLst>
                </a:gridCol>
                <a:gridCol w="3412766">
                  <a:extLst>
                    <a:ext uri="{9D8B030D-6E8A-4147-A177-3AD203B41FA5}">
                      <a16:colId xmlns:a16="http://schemas.microsoft.com/office/drawing/2014/main" val="3483019259"/>
                    </a:ext>
                  </a:extLst>
                </a:gridCol>
                <a:gridCol w="2493239">
                  <a:extLst>
                    <a:ext uri="{9D8B030D-6E8A-4147-A177-3AD203B41FA5}">
                      <a16:colId xmlns:a16="http://schemas.microsoft.com/office/drawing/2014/main" val="3336331691"/>
                    </a:ext>
                  </a:extLst>
                </a:gridCol>
                <a:gridCol w="748743">
                  <a:extLst>
                    <a:ext uri="{9D8B030D-6E8A-4147-A177-3AD203B41FA5}">
                      <a16:colId xmlns:a16="http://schemas.microsoft.com/office/drawing/2014/main" val="3084883583"/>
                    </a:ext>
                  </a:extLst>
                </a:gridCol>
                <a:gridCol w="1520645">
                  <a:extLst>
                    <a:ext uri="{9D8B030D-6E8A-4147-A177-3AD203B41FA5}">
                      <a16:colId xmlns:a16="http://schemas.microsoft.com/office/drawing/2014/main" val="1531409102"/>
                    </a:ext>
                  </a:extLst>
                </a:gridCol>
              </a:tblGrid>
              <a:tr h="775635">
                <a:tc>
                  <a:txBody>
                    <a:bodyPr/>
                    <a:lstStyle/>
                    <a:p>
                      <a:pPr marL="176530" marR="0">
                        <a:lnSpc>
                          <a:spcPts val="137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</a:t>
                      </a:r>
                    </a:p>
                    <a:p>
                      <a:pPr marL="149225" marR="0">
                        <a:lnSpc>
                          <a:spcPts val="1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>
                        <a:lnSpc>
                          <a:spcPct val="107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Resource/Material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568325" marR="0">
                        <a:lnSpc>
                          <a:spcPct val="107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Specifications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07950" marR="107315" algn="ctr">
                        <a:lnSpc>
                          <a:spcPct val="107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Qty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5120" marR="0">
                        <a:lnSpc>
                          <a:spcPct val="107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06957"/>
                  </a:ext>
                </a:extLst>
              </a:tr>
              <a:tr h="763200">
                <a:tc>
                  <a:txBody>
                    <a:bodyPr/>
                    <a:lstStyle/>
                    <a:p>
                      <a:pPr marL="13970" marR="0" algn="ctr">
                        <a:lnSpc>
                          <a:spcPct val="107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27025" marR="0">
                        <a:lnSpc>
                          <a:spcPct val="107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Notes and useful websites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4605" marR="0" algn="ctr">
                        <a:lnSpc>
                          <a:spcPct val="107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collecting information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88866"/>
                  </a:ext>
                </a:extLst>
              </a:tr>
              <a:tr h="568571">
                <a:tc>
                  <a:txBody>
                    <a:bodyPr/>
                    <a:lstStyle/>
                    <a:p>
                      <a:pPr marL="13970" marR="0" algn="ctr">
                        <a:lnSpc>
                          <a:spcPct val="10700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746125" marR="742950" algn="ctr">
                        <a:lnSpc>
                          <a:spcPct val="10700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JKD 1.8 and Sublime Editor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41605" marR="0" algn="ctr">
                        <a:lnSpc>
                          <a:spcPct val="10700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write the Code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624726"/>
                  </a:ext>
                </a:extLst>
              </a:tr>
              <a:tr h="592302">
                <a:tc>
                  <a:txBody>
                    <a:bodyPr/>
                    <a:lstStyle/>
                    <a:p>
                      <a:pPr marL="13970" marR="0" algn="ctr">
                        <a:lnSpc>
                          <a:spcPct val="107000"/>
                        </a:lnSpc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29285" marR="0">
                        <a:lnSpc>
                          <a:spcPct val="107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Microsoft Word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9885" marR="0">
                        <a:lnSpc>
                          <a:spcPct val="107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make report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29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4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Course</a:t>
            </a:r>
            <a:r>
              <a:rPr lang="en-US" sz="4800" b="1" kern="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Outcomes: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093533"/>
            <a:ext cx="7029726" cy="3684588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Develop programs using GUI Framework (AWT and Swing).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Handle events of AWT and Swings components.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Develop programs to handle events in Java Programming.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925"/>
            <a:ext cx="11214100" cy="757130"/>
          </a:xfrm>
        </p:spPr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Actual</a:t>
            </a:r>
            <a:r>
              <a:rPr lang="en-US" sz="48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Procedure</a:t>
            </a:r>
            <a:r>
              <a:rPr lang="en-US" sz="4800" spc="-2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Followed:</a:t>
            </a:r>
            <a:endParaRPr lang="en-US" sz="10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269" y="1382378"/>
            <a:ext cx="8627165" cy="517744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First, we created the class such as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My_Notepad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 and extend to frame and implements the ActionListener.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Then we created all the components such as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TextArea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”,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MenuItem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”, “Menu”,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MenuBar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”,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MenuShortcut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 in private.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Then we created the constructor of class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My_Notepad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assign all the components.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that we add all the component in the frame sequence wise.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Then we assigned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addActionListener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 to all components by using “this” keyword.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By using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setTitle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 and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setSize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 we assign the frame title and frame size.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we used the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addWindowListener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close the frame.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Then we created a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actionPerformed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ActionEvent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ae)” function to assign all the action and event to all the components.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Then we created the class named “Notepad” and in main function we call the constructor of class “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My_Notepad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Outputs</a:t>
            </a:r>
            <a:r>
              <a:rPr lang="en-US" sz="4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n-US" sz="48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US" sz="4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Micro</a:t>
            </a:r>
            <a:r>
              <a:rPr lang="en-US" sz="48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Project:</a:t>
            </a:r>
            <a:endParaRPr lang="en-US" sz="1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60" name="Picture 9">
            <a:extLst>
              <a:ext uri="{FF2B5EF4-FFF2-40B4-BE49-F238E27FC236}">
                <a16:creationId xmlns:a16="http://schemas.microsoft.com/office/drawing/2014/main" id="{AE523D3E-4516-4DEB-A003-044963038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13274" r="56418" b="22214"/>
          <a:stretch>
            <a:fillRect/>
          </a:stretch>
        </p:blipFill>
        <p:spPr bwMode="auto">
          <a:xfrm>
            <a:off x="76224" y="1466278"/>
            <a:ext cx="3883053" cy="39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0">
            <a:extLst>
              <a:ext uri="{FF2B5EF4-FFF2-40B4-BE49-F238E27FC236}">
                <a16:creationId xmlns:a16="http://schemas.microsoft.com/office/drawing/2014/main" id="{E5CA50B0-D1E8-4D25-B4D2-17A80F9B0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t="12743" r="56866" b="23805"/>
          <a:stretch>
            <a:fillRect/>
          </a:stretch>
        </p:blipFill>
        <p:spPr bwMode="auto">
          <a:xfrm>
            <a:off x="4381398" y="1416887"/>
            <a:ext cx="3851327" cy="39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3">
            <a:extLst>
              <a:ext uri="{FF2B5EF4-FFF2-40B4-BE49-F238E27FC236}">
                <a16:creationId xmlns:a16="http://schemas.microsoft.com/office/drawing/2014/main" id="{7F35FC3B-E1C2-434B-8B9B-906492CB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2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FEC9820-5565-417B-86A2-688E71D5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40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D052266-D088-4F71-8992-E03EF334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308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8154FD1-B047-45B3-9281-59F7489C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40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FE52E2C-8F7F-4C45-816F-721503F6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74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60F391F8-4724-41D5-B01B-9AAB3088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2089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5E9B5186-3925-4433-A324-5B52C95D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33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CE56770-D59D-4FE6-84A3-3A5F5BAD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905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FF0BD96C-CDE1-45E1-9986-41CB3E99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77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1F99680C-E0DF-4F89-A46E-8D25C13E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63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CF8194DC-772C-4E51-A78C-0802F172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63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11CF63E1-9A56-4A63-B4E2-B17174D6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7350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4B676802-D91C-49F4-9AB1-878E451F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736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B32E51-724A-40AA-A820-D2161825A544}"/>
              </a:ext>
            </a:extLst>
          </p:cNvPr>
          <p:cNvPicPr/>
          <p:nvPr/>
        </p:nvPicPr>
        <p:blipFill rotWithShape="1">
          <a:blip r:embed="rId4"/>
          <a:srcRect l="7612" t="12744" r="56567" b="23274"/>
          <a:stretch/>
        </p:blipFill>
        <p:spPr bwMode="auto">
          <a:xfrm>
            <a:off x="8710586" y="1381016"/>
            <a:ext cx="3405189" cy="3996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18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Outputs</a:t>
            </a:r>
            <a:r>
              <a:rPr lang="en-US" sz="4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n-US" sz="4800" spc="-1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US" sz="4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Micro</a:t>
            </a:r>
            <a:r>
              <a:rPr lang="en-US" sz="48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Project:</a:t>
            </a:r>
            <a:endParaRPr lang="en-US" sz="1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F35FC3B-E1C2-434B-8B9B-906492CB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2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FEC9820-5565-417B-86A2-688E71D5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40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D052266-D088-4F71-8992-E03EF334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308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8154FD1-B047-45B3-9281-59F7489C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40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FE52E2C-8F7F-4C45-816F-721503F6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74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60F391F8-4724-41D5-B01B-9AAB3088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2089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5E9B5186-3925-4433-A324-5B52C95D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33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DCE56770-D59D-4FE6-84A3-3A5F5BAD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905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FF0BD96C-CDE1-45E1-9986-41CB3E99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77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1F99680C-E0DF-4F89-A46E-8D25C13E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63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CF8194DC-772C-4E51-A78C-0802F172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63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11CF63E1-9A56-4A63-B4E2-B17174D6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7350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4B676802-D91C-49F4-9AB1-878E451F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736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547924-0D20-4366-AF1C-0108C8514087}"/>
              </a:ext>
            </a:extLst>
          </p:cNvPr>
          <p:cNvPicPr/>
          <p:nvPr/>
        </p:nvPicPr>
        <p:blipFill rotWithShape="1">
          <a:blip r:embed="rId2"/>
          <a:srcRect l="7910" t="13275" r="56716" b="22743"/>
          <a:stretch/>
        </p:blipFill>
        <p:spPr bwMode="auto">
          <a:xfrm>
            <a:off x="177870" y="1546778"/>
            <a:ext cx="3824288" cy="3764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7714AF-790A-48B3-BEDF-033076E19777}"/>
              </a:ext>
            </a:extLst>
          </p:cNvPr>
          <p:cNvPicPr/>
          <p:nvPr/>
        </p:nvPicPr>
        <p:blipFill rotWithShape="1">
          <a:blip r:embed="rId3"/>
          <a:srcRect l="7911" t="13009" r="56567" b="22213"/>
          <a:stretch/>
        </p:blipFill>
        <p:spPr bwMode="auto">
          <a:xfrm>
            <a:off x="4180029" y="1546776"/>
            <a:ext cx="4009816" cy="3791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64C3B0-CF8B-48EC-B243-E0E3D087A267}"/>
              </a:ext>
            </a:extLst>
          </p:cNvPr>
          <p:cNvPicPr/>
          <p:nvPr/>
        </p:nvPicPr>
        <p:blipFill rotWithShape="1">
          <a:blip r:embed="rId4"/>
          <a:srcRect l="7612" t="12743" r="56866" b="22478"/>
          <a:stretch/>
        </p:blipFill>
        <p:spPr bwMode="auto">
          <a:xfrm>
            <a:off x="8367716" y="1559615"/>
            <a:ext cx="3646414" cy="3779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4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46</TotalTime>
  <Words>514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Trade Gothic LT Pro</vt:lpstr>
      <vt:lpstr>Trebuchet MS</vt:lpstr>
      <vt:lpstr>Wingdings</vt:lpstr>
      <vt:lpstr>Office Theme</vt:lpstr>
      <vt:lpstr>Text Editor</vt:lpstr>
      <vt:lpstr>Group Member’s</vt:lpstr>
      <vt:lpstr>Brief Introduction:</vt:lpstr>
      <vt:lpstr>Aim of the Micro Project:</vt:lpstr>
      <vt:lpstr>Actual Resources Used:</vt:lpstr>
      <vt:lpstr>Course Outcomes:</vt:lpstr>
      <vt:lpstr>Actual Procedure Followed:</vt:lpstr>
      <vt:lpstr>Outputs of the Micro Project:</vt:lpstr>
      <vt:lpstr>Outputs of the Micro Project:</vt:lpstr>
      <vt:lpstr>Outputs of the Micro Project: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</dc:title>
  <dc:creator>Reshma Raurale</dc:creator>
  <cp:lastModifiedBy>Reshma Raurale</cp:lastModifiedBy>
  <cp:revision>5</cp:revision>
  <dcterms:created xsi:type="dcterms:W3CDTF">2021-12-22T10:18:25Z</dcterms:created>
  <dcterms:modified xsi:type="dcterms:W3CDTF">2021-12-22T11:04:54Z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