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Big Shoulders Display Bold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Playfair Display" panose="00000500000000000000" pitchFamily="2" charset="0"/>
      <p:regular r:id="rId11"/>
    </p:embeddedFont>
    <p:embeddedFont>
      <p:font typeface="Playfair Display Bold" panose="020B0604020202020204" charset="0"/>
      <p:regular r:id="rId12"/>
    </p:embeddedFont>
    <p:embeddedFont>
      <p:font typeface="Public Sans" panose="020B0604020202020204" charset="0"/>
      <p:regular r:id="rId13"/>
    </p:embeddedFont>
    <p:embeddedFont>
      <p:font typeface="Public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57367"/>
            <a:ext cx="16230600" cy="1810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2214" b="1" spc="50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MODERN SOLUTION FOR CALL CENTER OPTIMIZATION THAT ENHANCES AGENT EFFECTIVENESS, CUSTOMER SATISFACTION, ENSURES REGULATORY COMPLIANCE, AND MITIGATES RISK.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  <a:endParaRPr lang="en-US" sz="2214" b="1" spc="502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74" y="1056317"/>
            <a:ext cx="16408332" cy="3360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8"/>
              </a:lnSpc>
            </a:pPr>
            <a:r>
              <a:rPr lang="en-US" sz="9360" spc="46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Real-Time Agent Monitoring System - Problem Statement 1</a:t>
            </a:r>
          </a:p>
          <a:p>
            <a:pPr algn="l">
              <a:lnSpc>
                <a:spcPts val="8791"/>
              </a:lnSpc>
            </a:pPr>
            <a:endParaRPr lang="en-US" sz="9360" spc="46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6407" y="8479155"/>
            <a:ext cx="7862435" cy="86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Meet, Priyanshu, Vedant, Harshad</a:t>
            </a:r>
          </a:p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A. P. Shah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693624"/>
            <a:ext cx="7948537" cy="349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907" b="1" spc="2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Instant Transcription:</a:t>
            </a:r>
          </a:p>
          <a:p>
            <a:pPr algn="l">
              <a:lnSpc>
                <a:spcPts val="6500"/>
              </a:lnSpc>
            </a:pPr>
            <a:r>
              <a:rPr lang="en-US" sz="5000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Converts speech to text instantly with 95%+ accuracy.</a:t>
            </a:r>
          </a:p>
          <a:p>
            <a:pPr algn="l">
              <a:lnSpc>
                <a:spcPts val="191"/>
              </a:lnSpc>
            </a:pPr>
            <a:endParaRPr lang="en-US" sz="5000" spc="2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4605004" y="880327"/>
            <a:ext cx="18062340" cy="4052266"/>
            <a:chOff x="0" y="0"/>
            <a:chExt cx="24083120" cy="5403021"/>
          </a:xfrm>
        </p:grpSpPr>
        <p:sp>
          <p:nvSpPr>
            <p:cNvPr id="4" name="TextBox 4"/>
            <p:cNvSpPr txBox="1"/>
            <p:nvPr/>
          </p:nvSpPr>
          <p:spPr>
            <a:xfrm>
              <a:off x="10154861" y="190500"/>
              <a:ext cx="13928259" cy="521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4"/>
                </a:lnSpc>
              </a:pPr>
              <a:r>
                <a:rPr lang="en-US" sz="9984" b="1" spc="-199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Real-Time Transcription: Capture Every Interaction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16"/>
              <a:ext cx="9064112" cy="2573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71"/>
                </a:lnSpc>
              </a:pPr>
              <a:r>
                <a:rPr lang="en-US" sz="14071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1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80055" y="5693624"/>
            <a:ext cx="7279245" cy="411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3"/>
              </a:lnSpc>
            </a:pPr>
            <a:r>
              <a:rPr lang="en-US" sz="5909" b="1" spc="2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Live Review:</a:t>
            </a:r>
          </a:p>
          <a:p>
            <a:pPr algn="l">
              <a:lnSpc>
                <a:spcPts val="6500"/>
              </a:lnSpc>
            </a:pPr>
            <a:r>
              <a:rPr lang="en-US" sz="5000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Enables live review of agent-customer conversations.</a:t>
            </a:r>
          </a:p>
          <a:p>
            <a:pPr algn="l">
              <a:lnSpc>
                <a:spcPts val="5537"/>
              </a:lnSpc>
            </a:pPr>
            <a:endParaRPr lang="en-US" sz="5000" spc="2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7328"/>
            <a:ext cx="7948537" cy="394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907" b="1" spc="2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Speaker Distinction:</a:t>
            </a:r>
          </a:p>
          <a:p>
            <a:pPr algn="l">
              <a:lnSpc>
                <a:spcPts val="7680"/>
              </a:lnSpc>
            </a:pPr>
            <a:r>
              <a:rPr lang="en-US" sz="5907" spc="2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Distinguishes between speakers (agent, customer, others).</a:t>
            </a:r>
          </a:p>
          <a:p>
            <a:pPr algn="l">
              <a:lnSpc>
                <a:spcPts val="191"/>
              </a:lnSpc>
            </a:pPr>
            <a:endParaRPr lang="en-US" sz="5907" spc="29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4605004" y="880327"/>
            <a:ext cx="18062340" cy="2844232"/>
            <a:chOff x="0" y="0"/>
            <a:chExt cx="24083120" cy="3792309"/>
          </a:xfrm>
        </p:grpSpPr>
        <p:sp>
          <p:nvSpPr>
            <p:cNvPr id="4" name="TextBox 4"/>
            <p:cNvSpPr txBox="1"/>
            <p:nvPr/>
          </p:nvSpPr>
          <p:spPr>
            <a:xfrm>
              <a:off x="10154861" y="190500"/>
              <a:ext cx="13928259" cy="3524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4"/>
                </a:lnSpc>
              </a:pPr>
              <a:r>
                <a:rPr lang="en-US" sz="9984" b="1" spc="-199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Speaker Diarization: Identify Key Participants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16"/>
              <a:ext cx="9064112" cy="2573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71"/>
                </a:lnSpc>
              </a:pPr>
              <a:r>
                <a:rPr lang="en-US" sz="14071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2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99885" y="5476853"/>
            <a:ext cx="6959415" cy="43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5"/>
              </a:lnSpc>
            </a:pPr>
            <a:r>
              <a:rPr lang="en-US" sz="5650" b="1" spc="2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 Accuracy:</a:t>
            </a:r>
          </a:p>
          <a:p>
            <a:pPr algn="l">
              <a:lnSpc>
                <a:spcPts val="7345"/>
              </a:lnSpc>
            </a:pPr>
            <a:r>
              <a:rPr lang="en-US" sz="56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Improves data analysis and reporting accuracy.</a:t>
            </a:r>
          </a:p>
          <a:p>
            <a:pPr algn="l">
              <a:lnSpc>
                <a:spcPts val="5294"/>
              </a:lnSpc>
            </a:pPr>
            <a:endParaRPr lang="en-US" sz="5650" spc="2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7328"/>
            <a:ext cx="7948537" cy="394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907" b="1" spc="2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Real-Time Detection:</a:t>
            </a:r>
          </a:p>
          <a:p>
            <a:pPr algn="l">
              <a:lnSpc>
                <a:spcPts val="7680"/>
              </a:lnSpc>
            </a:pPr>
            <a:r>
              <a:rPr lang="en-US" sz="5907" spc="2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Detects positive, negative, and neutral sentiment in real-time.</a:t>
            </a:r>
          </a:p>
          <a:p>
            <a:pPr algn="l">
              <a:lnSpc>
                <a:spcPts val="191"/>
              </a:lnSpc>
            </a:pPr>
            <a:endParaRPr lang="en-US" sz="5907" spc="29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4605004" y="880327"/>
            <a:ext cx="18062340" cy="2844232"/>
            <a:chOff x="0" y="0"/>
            <a:chExt cx="24083120" cy="3792309"/>
          </a:xfrm>
        </p:grpSpPr>
        <p:sp>
          <p:nvSpPr>
            <p:cNvPr id="4" name="TextBox 4"/>
            <p:cNvSpPr txBox="1"/>
            <p:nvPr/>
          </p:nvSpPr>
          <p:spPr>
            <a:xfrm>
              <a:off x="10154861" y="190500"/>
              <a:ext cx="13928259" cy="3524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4"/>
                </a:lnSpc>
              </a:pPr>
              <a:r>
                <a:rPr lang="en-US" sz="9984" b="1" spc="-199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Sentiment Analysis: Gauge Emotional Tone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16"/>
              <a:ext cx="9064112" cy="2573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71"/>
                </a:lnSpc>
              </a:pPr>
              <a:r>
                <a:rPr lang="en-US" sz="14071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3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99885" y="5476853"/>
            <a:ext cx="6959415" cy="459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5"/>
              </a:lnSpc>
            </a:pPr>
            <a:r>
              <a:rPr lang="en-US" sz="5650" b="1" spc="2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Alert Triggers:</a:t>
            </a:r>
          </a:p>
          <a:p>
            <a:pPr algn="l">
              <a:lnSpc>
                <a:spcPts val="7345"/>
              </a:lnSpc>
            </a:pPr>
            <a:r>
              <a:rPr lang="en-US" sz="56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Triggers alerts for immediate action and support.</a:t>
            </a:r>
          </a:p>
          <a:p>
            <a:pPr algn="l">
              <a:lnSpc>
                <a:spcPts val="7345"/>
              </a:lnSpc>
            </a:pPr>
            <a:endParaRPr lang="en-US" sz="5650" spc="2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7328"/>
            <a:ext cx="7948537" cy="296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907" spc="2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Flags inappropriate language and policy violations instantly.</a:t>
            </a:r>
          </a:p>
          <a:p>
            <a:pPr algn="l">
              <a:lnSpc>
                <a:spcPts val="191"/>
              </a:lnSpc>
            </a:pPr>
            <a:endParaRPr lang="en-US" sz="5907" spc="29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4605004" y="880327"/>
            <a:ext cx="18062340" cy="2844232"/>
            <a:chOff x="0" y="0"/>
            <a:chExt cx="24083120" cy="3792309"/>
          </a:xfrm>
        </p:grpSpPr>
        <p:sp>
          <p:nvSpPr>
            <p:cNvPr id="4" name="TextBox 4"/>
            <p:cNvSpPr txBox="1"/>
            <p:nvPr/>
          </p:nvSpPr>
          <p:spPr>
            <a:xfrm>
              <a:off x="10154861" y="190500"/>
              <a:ext cx="13928259" cy="3524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4"/>
                </a:lnSpc>
              </a:pPr>
              <a:r>
                <a:rPr lang="en-US" sz="9984" b="1" spc="-199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Profanity Detection: Ensure Brand Safety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16"/>
              <a:ext cx="9064112" cy="2573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71"/>
                </a:lnSpc>
              </a:pPr>
              <a:r>
                <a:rPr lang="en-US" sz="14071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4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45358" y="5476853"/>
            <a:ext cx="7555448" cy="459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5"/>
              </a:lnSpc>
            </a:pPr>
            <a:r>
              <a:rPr lang="en-US" sz="56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Protects brand reputation and maintains professional standards.</a:t>
            </a:r>
          </a:p>
          <a:p>
            <a:pPr algn="l">
              <a:lnSpc>
                <a:spcPts val="7345"/>
              </a:lnSpc>
            </a:pPr>
            <a:endParaRPr lang="en-US" sz="5650" spc="2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76224" y="4116999"/>
            <a:ext cx="5141301" cy="5141301"/>
          </a:xfrm>
          <a:custGeom>
            <a:avLst/>
            <a:gdLst/>
            <a:ahLst/>
            <a:cxnLst/>
            <a:rect l="l" t="t" r="r" b="b"/>
            <a:pathLst>
              <a:path w="5141301" h="5141301">
                <a:moveTo>
                  <a:pt x="0" y="0"/>
                </a:moveTo>
                <a:lnTo>
                  <a:pt x="5141301" y="0"/>
                </a:lnTo>
                <a:lnTo>
                  <a:pt x="5141301" y="5141301"/>
                </a:lnTo>
                <a:lnTo>
                  <a:pt x="0" y="514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757691" y="6331146"/>
            <a:ext cx="713006" cy="71300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642542" y="744954"/>
            <a:ext cx="20276395" cy="2667910"/>
            <a:chOff x="0" y="0"/>
            <a:chExt cx="27035194" cy="3557213"/>
          </a:xfrm>
        </p:grpSpPr>
        <p:sp>
          <p:nvSpPr>
            <p:cNvPr id="7" name="TextBox 7"/>
            <p:cNvSpPr txBox="1"/>
            <p:nvPr/>
          </p:nvSpPr>
          <p:spPr>
            <a:xfrm>
              <a:off x="11399629" y="152400"/>
              <a:ext cx="15635564" cy="2965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79"/>
                </a:lnSpc>
              </a:pPr>
              <a:r>
                <a:rPr lang="en-US" sz="8379" b="1" spc="-167">
                  <a:solidFill>
                    <a:srgbClr val="000000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Unified Dashboard: Centralized Monitoring &amp; Insights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41425"/>
              <a:ext cx="10175177" cy="2415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199"/>
                </a:lnSpc>
              </a:pPr>
              <a:r>
                <a:rPr lang="en-US" sz="13199">
                  <a:solidFill>
                    <a:srgbClr val="88D499"/>
                  </a:solidFill>
                  <a:latin typeface="Anton"/>
                  <a:ea typeface="Anton"/>
                  <a:cs typeface="Anton"/>
                  <a:sym typeface="Anton"/>
                </a:rPr>
                <a:t>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25271" y="6331146"/>
            <a:ext cx="713006" cy="71300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12560" y="4514991"/>
            <a:ext cx="5183126" cy="4590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8"/>
              </a:lnSpc>
            </a:pPr>
            <a:r>
              <a:rPr lang="en-US" sz="4599" b="1" spc="22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Real-Time: </a:t>
            </a:r>
            <a:r>
              <a:rPr lang="en-US" sz="4599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Tracking</a:t>
            </a:r>
          </a:p>
          <a:p>
            <a:pPr algn="l">
              <a:lnSpc>
                <a:spcPts val="5978"/>
              </a:lnSpc>
            </a:pPr>
            <a:r>
              <a:rPr lang="en-US" sz="4599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Intuitive interface for real-time performance tracking.</a:t>
            </a:r>
          </a:p>
          <a:p>
            <a:pPr algn="l">
              <a:lnSpc>
                <a:spcPts val="148"/>
              </a:lnSpc>
            </a:pPr>
            <a:endParaRPr lang="en-US" sz="4599" spc="22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46961" y="6348055"/>
            <a:ext cx="1334466" cy="61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63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14541" y="6348055"/>
            <a:ext cx="1334466" cy="61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63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49008" y="4514991"/>
            <a:ext cx="4941311" cy="388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1"/>
              </a:lnSpc>
            </a:pPr>
            <a:r>
              <a:rPr lang="en-US" sz="4662" b="1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Role-Based Access:</a:t>
            </a:r>
          </a:p>
          <a:p>
            <a:pPr algn="l">
              <a:lnSpc>
                <a:spcPts val="6061"/>
              </a:lnSpc>
            </a:pPr>
            <a:r>
              <a:rPr lang="en-US" sz="4662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Role-based access control for data security.</a:t>
            </a:r>
          </a:p>
          <a:p>
            <a:pPr algn="l">
              <a:lnSpc>
                <a:spcPts val="150"/>
              </a:lnSpc>
            </a:pPr>
            <a:endParaRPr lang="en-US" sz="4662" spc="23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Playfair Display Bold</vt:lpstr>
      <vt:lpstr>Public Sans</vt:lpstr>
      <vt:lpstr>Arial</vt:lpstr>
      <vt:lpstr>Big Shoulders Display Bold</vt:lpstr>
      <vt:lpstr>Canva Sans Bold</vt:lpstr>
      <vt:lpstr>Calibri</vt:lpstr>
      <vt:lpstr>Public Sans Bold</vt:lpstr>
      <vt:lpstr>Playfair Display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Harshad Raurale</cp:lastModifiedBy>
  <cp:revision>2</cp:revision>
  <dcterms:created xsi:type="dcterms:W3CDTF">2006-08-16T00:00:00Z</dcterms:created>
  <dcterms:modified xsi:type="dcterms:W3CDTF">2025-03-10T08:27:23Z</dcterms:modified>
  <dc:identifier>DAGhMoYjy24</dc:identifier>
</cp:coreProperties>
</file>