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76" d="100"/>
          <a:sy n="76" d="100"/>
        </p:scale>
        <p:origin x="456" y="8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10/7/2025</a:t>
            </a:fld>
            <a:endParaRPr lang="en-US" dirty="0"/>
          </a:p>
        </p:txBody>
      </p:sp>
      <p:sp>
        <p:nvSpPr>
          <p:cNvPr id="4" name="Footer Placeholder 3">
            <a:extLst>
              <a:ext uri="{FF2B5EF4-FFF2-40B4-BE49-F238E27FC236}">
                <a16:creationId xmlns=""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10/7/2025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10/7/2025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10/7/2025</a:t>
            </a:fld>
            <a:endParaRPr lang="en-US" sz="1100" dirty="0">
              <a:solidFill>
                <a:schemeClr val="accent2"/>
              </a:solidFill>
            </a:endParaRPr>
          </a:p>
        </p:txBody>
      </p:sp>
      <p:sp>
        <p:nvSpPr>
          <p:cNvPr id="29" name="Footer Placeholder 4">
            <a:extLst>
              <a:ext uri="{FF2B5EF4-FFF2-40B4-BE49-F238E27FC236}">
                <a16:creationId xmlns=""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7201737A-B873-4D1D-8A41-5ABF5184BC8F}"/>
              </a:ext>
            </a:extLst>
          </p:cNvPr>
          <p:cNvSpPr>
            <a:spLocks noGrp="1"/>
          </p:cNvSpPr>
          <p:nvPr>
            <p:ph type="body" sz="quarter" idx="11"/>
          </p:nvPr>
        </p:nvSpPr>
        <p:spPr>
          <a:xfrm>
            <a:off x="5242242" y="4332499"/>
            <a:ext cx="4353560" cy="861497"/>
          </a:xfrm>
        </p:spPr>
        <p:txBody>
          <a:bodyPr>
            <a:normAutofit fontScale="85000" lnSpcReduction="10000"/>
          </a:bodyPr>
          <a:lstStyle/>
          <a:p>
            <a:pPr algn="r"/>
            <a:r>
              <a:rPr lang="en-US" b="0" dirty="0" smtClean="0">
                <a:solidFill>
                  <a:schemeClr val="tx1"/>
                </a:solidFill>
              </a:rPr>
              <a:t>Harshada </a:t>
            </a:r>
            <a:r>
              <a:rPr lang="en-US" b="0" dirty="0" err="1" smtClean="0">
                <a:solidFill>
                  <a:schemeClr val="tx1"/>
                </a:solidFill>
              </a:rPr>
              <a:t>Bhikaji</a:t>
            </a:r>
            <a:r>
              <a:rPr lang="en-US" b="0" dirty="0" smtClean="0">
                <a:solidFill>
                  <a:schemeClr val="tx1"/>
                </a:solidFill>
              </a:rPr>
              <a:t> Pathak</a:t>
            </a:r>
            <a:endParaRPr lang="en-US" b="0" dirty="0">
              <a:solidFill>
                <a:schemeClr val="tx1"/>
              </a:solidFill>
            </a:endParaRPr>
          </a:p>
          <a:p>
            <a:pPr algn="r"/>
            <a:r>
              <a:rPr lang="en-US" b="0" dirty="0" smtClean="0">
                <a:solidFill>
                  <a:schemeClr val="tx1"/>
                </a:solidFill>
              </a:rPr>
              <a:t>NTERNSHIP_17546440516895be537820f</a:t>
            </a:r>
            <a:endParaRPr lang="en-IN" b="0" dirty="0">
              <a:solidFill>
                <a:schemeClr val="tx1"/>
              </a:solidFill>
            </a:endParaRPr>
          </a:p>
        </p:txBody>
      </p:sp>
      <p:sp>
        <p:nvSpPr>
          <p:cNvPr id="15" name="Text Placeholder 1">
            <a:extLst>
              <a:ext uri="{FF2B5EF4-FFF2-40B4-BE49-F238E27FC236}">
                <a16:creationId xmlns=""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7" name="Title 3">
            <a:extLst>
              <a:ext uri="{FF2B5EF4-FFF2-40B4-BE49-F238E27FC236}">
                <a16:creationId xmlns:a16="http://schemas.microsoft.com/office/drawing/2014/main" xmlns="" id="{92056599-CDAA-4367-BEF8-31D6E32518C8}"/>
              </a:ext>
            </a:extLst>
          </p:cNvPr>
          <p:cNvSpPr txBox="1">
            <a:spLocks/>
          </p:cNvSpPr>
          <p:nvPr/>
        </p:nvSpPr>
        <p:spPr>
          <a:xfrm>
            <a:off x="2695257" y="3224749"/>
            <a:ext cx="8582343" cy="1048725"/>
          </a:xfrm>
          <a:prstGeom prst="rect">
            <a:avLst/>
          </a:prstGeom>
        </p:spPr>
        <p:txBody>
          <a:bodyPr vert="horz" lIns="91440" tIns="45720" rIns="91440" bIns="45720" rtlCol="0" anchor="t">
            <a:normAutofit fontScale="82500" lnSpcReduction="20000"/>
          </a:bodyPr>
          <a:lstStyle>
            <a:lvl1pPr algn="l" defTabSz="457200" rtl="0" eaLnBrk="1" latinLnBrk="0" hangingPunct="1">
              <a:spcBef>
                <a:spcPct val="0"/>
              </a:spcBef>
              <a:buNone/>
              <a:defRPr sz="2800" kern="1200">
                <a:solidFill>
                  <a:schemeClr val="tx1"/>
                </a:solidFill>
                <a:latin typeface="+mn-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sz="3200" dirty="0" smtClean="0"/>
              <a:t>Project Title –</a:t>
            </a:r>
            <a:r>
              <a:rPr lang="en-US" sz="3200" b="1" dirty="0" smtClean="0"/>
              <a:t> </a:t>
            </a:r>
          </a:p>
          <a:p>
            <a:r>
              <a:rPr lang="en-US" sz="3200" b="1" dirty="0" smtClean="0"/>
              <a:t/>
            </a:r>
            <a:br>
              <a:rPr lang="en-US" sz="3200" b="1" dirty="0" smtClean="0"/>
            </a:br>
            <a:r>
              <a:rPr lang="en-US" sz="3200" b="1" dirty="0" smtClean="0"/>
              <a:t>AIRBNB HOTEL BOOKING ANALYSYS PROJECT</a:t>
            </a:r>
            <a:endParaRPr lang="en-IN" sz="3200" dirty="0"/>
          </a:p>
        </p:txBody>
      </p:sp>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nodePh="1">
                                  <p:stCondLst>
                                    <p:cond delay="0"/>
                                  </p:stCondLst>
                                  <p:endCondLst>
                                    <p:cond evt="begin" delay="0">
                                      <p:tn val="5"/>
                                    </p:cond>
                                  </p:endCondLst>
                                  <p:childTnLst>
                                    <p:set>
                                      <p:cBhvr>
                                        <p:cTn id="6" dur="1" fill="hold">
                                          <p:stCondLst>
                                            <p:cond delay="0"/>
                                          </p:stCondLst>
                                        </p:cTn>
                                        <p:tgtEl>
                                          <p:spTgt spid="15"/>
                                        </p:tgtEl>
                                        <p:attrNameLst>
                                          <p:attrName>style.visibility</p:attrName>
                                        </p:attrNameLst>
                                      </p:cBhvr>
                                      <p:to>
                                        <p:strVal val="visible"/>
                                      </p:to>
                                    </p:set>
                                    <p:anim calcmode="lin" valueType="num">
                                      <p:cBhvr>
                                        <p:cTn id="7" dur="500" fill="hold"/>
                                        <p:tgtEl>
                                          <p:spTgt spid="15"/>
                                        </p:tgtEl>
                                        <p:attrNameLst>
                                          <p:attrName>ppt_w</p:attrName>
                                        </p:attrNameLst>
                                      </p:cBhvr>
                                      <p:tavLst>
                                        <p:tav tm="0">
                                          <p:val>
                                            <p:fltVal val="0"/>
                                          </p:val>
                                        </p:tav>
                                        <p:tav tm="100000">
                                          <p:val>
                                            <p:strVal val="#ppt_w"/>
                                          </p:val>
                                        </p:tav>
                                      </p:tavLst>
                                    </p:anim>
                                    <p:anim calcmode="lin" valueType="num">
                                      <p:cBhvr>
                                        <p:cTn id="8" dur="500" fill="hold"/>
                                        <p:tgtEl>
                                          <p:spTgt spid="15"/>
                                        </p:tgtEl>
                                        <p:attrNameLst>
                                          <p:attrName>ppt_h</p:attrName>
                                        </p:attrNameLst>
                                      </p:cBhvr>
                                      <p:tavLst>
                                        <p:tav tm="0">
                                          <p:val>
                                            <p:fltVal val="0"/>
                                          </p:val>
                                        </p:tav>
                                        <p:tav tm="100000">
                                          <p:val>
                                            <p:strVal val="#ppt_h"/>
                                          </p:val>
                                        </p:tav>
                                      </p:tavLst>
                                    </p:anim>
                                    <p:animEffect transition="in" filter="fade">
                                      <p:cBhvr>
                                        <p:cTn id="9" dur="500"/>
                                        <p:tgtEl>
                                          <p:spTgt spid="15"/>
                                        </p:tgtEl>
                                      </p:cBhvr>
                                    </p:animEffect>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randombar(horizontal)">
                                      <p:cBhvr>
                                        <p:cTn id="14" dur="500"/>
                                        <p:tgtEl>
                                          <p:spTgt spid="2">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4" presetClass="entr" presetSubtype="10" fill="hold" grpId="0" nodeType="clickEffect">
                                  <p:stCondLst>
                                    <p:cond delay="0"/>
                                  </p:stCondLst>
                                  <p:childTnLst>
                                    <p:set>
                                      <p:cBhvr>
                                        <p:cTn id="18" dur="1" fill="hold">
                                          <p:stCondLst>
                                            <p:cond delay="0"/>
                                          </p:stCondLst>
                                        </p:cTn>
                                        <p:tgtEl>
                                          <p:spTgt spid="2">
                                            <p:txEl>
                                              <p:pRg st="1" end="1"/>
                                            </p:txEl>
                                          </p:spTgt>
                                        </p:tgtEl>
                                        <p:attrNameLst>
                                          <p:attrName>style.visibility</p:attrName>
                                        </p:attrNameLst>
                                      </p:cBhvr>
                                      <p:to>
                                        <p:strVal val="visible"/>
                                      </p:to>
                                    </p:set>
                                    <p:animEffect transition="in" filter="randombar(horizontal)">
                                      <p:cBhvr>
                                        <p:cTn id="19" dur="500"/>
                                        <p:tgtEl>
                                          <p:spTgt spid="2">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wipe(down)">
                                      <p:cBhvr>
                                        <p:cTn id="24" dur="580">
                                          <p:stCondLst>
                                            <p:cond delay="0"/>
                                          </p:stCondLst>
                                        </p:cTn>
                                        <p:tgtEl>
                                          <p:spTgt spid="7"/>
                                        </p:tgtEl>
                                      </p:cBhvr>
                                    </p:animEffect>
                                    <p:anim calcmode="lin" valueType="num">
                                      <p:cBhvr>
                                        <p:cTn id="25"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30" dur="26">
                                          <p:stCondLst>
                                            <p:cond delay="650"/>
                                          </p:stCondLst>
                                        </p:cTn>
                                        <p:tgtEl>
                                          <p:spTgt spid="7"/>
                                        </p:tgtEl>
                                      </p:cBhvr>
                                      <p:to x="100000" y="60000"/>
                                    </p:animScale>
                                    <p:animScale>
                                      <p:cBhvr>
                                        <p:cTn id="31" dur="166" decel="50000">
                                          <p:stCondLst>
                                            <p:cond delay="676"/>
                                          </p:stCondLst>
                                        </p:cTn>
                                        <p:tgtEl>
                                          <p:spTgt spid="7"/>
                                        </p:tgtEl>
                                      </p:cBhvr>
                                      <p:to x="100000" y="100000"/>
                                    </p:animScale>
                                    <p:animScale>
                                      <p:cBhvr>
                                        <p:cTn id="32" dur="26">
                                          <p:stCondLst>
                                            <p:cond delay="1312"/>
                                          </p:stCondLst>
                                        </p:cTn>
                                        <p:tgtEl>
                                          <p:spTgt spid="7"/>
                                        </p:tgtEl>
                                      </p:cBhvr>
                                      <p:to x="100000" y="80000"/>
                                    </p:animScale>
                                    <p:animScale>
                                      <p:cBhvr>
                                        <p:cTn id="33" dur="166" decel="50000">
                                          <p:stCondLst>
                                            <p:cond delay="1338"/>
                                          </p:stCondLst>
                                        </p:cTn>
                                        <p:tgtEl>
                                          <p:spTgt spid="7"/>
                                        </p:tgtEl>
                                      </p:cBhvr>
                                      <p:to x="100000" y="100000"/>
                                    </p:animScale>
                                    <p:animScale>
                                      <p:cBhvr>
                                        <p:cTn id="34" dur="26">
                                          <p:stCondLst>
                                            <p:cond delay="1642"/>
                                          </p:stCondLst>
                                        </p:cTn>
                                        <p:tgtEl>
                                          <p:spTgt spid="7"/>
                                        </p:tgtEl>
                                      </p:cBhvr>
                                      <p:to x="100000" y="90000"/>
                                    </p:animScale>
                                    <p:animScale>
                                      <p:cBhvr>
                                        <p:cTn id="35" dur="166" decel="50000">
                                          <p:stCondLst>
                                            <p:cond delay="1668"/>
                                          </p:stCondLst>
                                        </p:cTn>
                                        <p:tgtEl>
                                          <p:spTgt spid="7"/>
                                        </p:tgtEl>
                                      </p:cBhvr>
                                      <p:to x="100000" y="100000"/>
                                    </p:animScale>
                                    <p:animScale>
                                      <p:cBhvr>
                                        <p:cTn id="36" dur="26">
                                          <p:stCondLst>
                                            <p:cond delay="1808"/>
                                          </p:stCondLst>
                                        </p:cTn>
                                        <p:tgtEl>
                                          <p:spTgt spid="7"/>
                                        </p:tgtEl>
                                      </p:cBhvr>
                                      <p:to x="100000" y="95000"/>
                                    </p:animScale>
                                    <p:animScale>
                                      <p:cBhvr>
                                        <p:cTn id="37" dur="166" decel="50000">
                                          <p:stCondLst>
                                            <p:cond delay="1834"/>
                                          </p:stCondLst>
                                        </p:cTn>
                                        <p:tgtEl>
                                          <p:spTgt spid="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15"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043" y="1094254"/>
            <a:ext cx="7282257" cy="5206888"/>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3043" y="1183154"/>
            <a:ext cx="7342976" cy="5224222"/>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 xmlns:a16="http://schemas.microsoft.com/office/drawing/2014/main" id="{D88C20CF-C1EE-4092-B52D-FD4AB2AB2508}"/>
              </a:ext>
            </a:extLst>
          </p:cNvPr>
          <p:cNvSpPr>
            <a:spLocks noGrp="1"/>
          </p:cNvSpPr>
          <p:nvPr>
            <p:ph type="title"/>
          </p:nvPr>
        </p:nvSpPr>
        <p:spPr>
          <a:xfrm>
            <a:off x="0" y="1551445"/>
            <a:ext cx="11340000" cy="700114"/>
          </a:xfrm>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E46E4DD1-270B-4C80-AFF0-EB26F132AF36}"/>
              </a:ext>
            </a:extLst>
          </p:cNvPr>
          <p:cNvSpPr>
            <a:spLocks noGrp="1"/>
          </p:cNvSpPr>
          <p:nvPr>
            <p:ph type="body" sz="quarter" idx="12"/>
          </p:nvPr>
        </p:nvSpPr>
        <p:spPr>
          <a:xfrm>
            <a:off x="1046480" y="1875556"/>
            <a:ext cx="7627620" cy="3607987"/>
          </a:xfrm>
        </p:spPr>
        <p:txBody>
          <a:bodyPr/>
          <a:lstStyle/>
          <a:p>
            <a:pPr>
              <a:lnSpc>
                <a:spcPct val="150000"/>
              </a:lnSpc>
            </a:pPr>
            <a:r>
              <a:rPr lang="en-US" sz="2800" b="1" dirty="0" smtClean="0"/>
              <a:t>AIRBNB HOTEL BOOKING ANALYSYS</a:t>
            </a:r>
            <a:endParaRPr lang="en-IN" sz="2800" b="1" dirty="0"/>
          </a:p>
        </p:txBody>
      </p:sp>
      <p:sp>
        <p:nvSpPr>
          <p:cNvPr id="4" name="Title 3">
            <a:extLst>
              <a:ext uri="{FF2B5EF4-FFF2-40B4-BE49-F238E27FC236}">
                <a16:creationId xmlns=""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 xmlns:a16="http://schemas.microsoft.com/office/drawing/2014/main" id="{EBF2FBC7-3552-4F01-BB27-8BEEE74F7277}"/>
              </a:ext>
            </a:extLst>
          </p:cNvPr>
          <p:cNvSpPr>
            <a:spLocks noGrp="1"/>
          </p:cNvSpPr>
          <p:nvPr>
            <p:ph type="title"/>
          </p:nvPr>
        </p:nvSpPr>
        <p:spPr>
          <a:xfrm>
            <a:off x="467359" y="713253"/>
            <a:ext cx="6276109" cy="830997"/>
          </a:xfrm>
        </p:spPr>
        <p:txBody>
          <a:bodyPr>
            <a:normAutofit fontScale="90000"/>
          </a:bodyPr>
          <a:lstStyle/>
          <a:p>
            <a:r>
              <a:rPr lang="en-GB" dirty="0"/>
              <a:t>Project Description</a:t>
            </a:r>
            <a:br>
              <a:rPr lang="en-GB" dirty="0"/>
            </a:br>
            <a:r>
              <a:rPr lang="en-GB" dirty="0"/>
              <a:t/>
            </a:r>
            <a:br>
              <a:rPr lang="en-GB" dirty="0"/>
            </a:br>
            <a:endParaRPr lang="en-IN" dirty="0"/>
          </a:p>
        </p:txBody>
      </p:sp>
      <p:pic>
        <p:nvPicPr>
          <p:cNvPr id="5" name="Picture 4">
            <a:extLst>
              <a:ext uri="{FF2B5EF4-FFF2-40B4-BE49-F238E27FC236}">
                <a16:creationId xmlns=""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TextBox 1"/>
          <p:cNvSpPr txBox="1"/>
          <p:nvPr/>
        </p:nvSpPr>
        <p:spPr>
          <a:xfrm>
            <a:off x="467359" y="1922681"/>
            <a:ext cx="8356601" cy="2806987"/>
          </a:xfrm>
          <a:prstGeom prst="rect">
            <a:avLst/>
          </a:prstGeom>
          <a:noFill/>
        </p:spPr>
        <p:txBody>
          <a:bodyPr wrap="square" rtlCol="0">
            <a:spAutoFit/>
          </a:bodyPr>
          <a:lstStyle/>
          <a:p>
            <a:pPr algn="just">
              <a:lnSpc>
                <a:spcPct val="150000"/>
              </a:lnSpc>
            </a:pPr>
            <a:r>
              <a:rPr lang="en-US" sz="2000" dirty="0">
                <a:latin typeface="Times New Roman" panose="02020603050405020304" pitchFamily="18" charset="0"/>
                <a:cs typeface="Times New Roman" panose="02020603050405020304" pitchFamily="18" charset="0"/>
              </a:rPr>
              <a:t>Airbnb has revolutionized the hospitality industry by providing an online marketplace for short-term lodging, connecting hosts and guests without owning any properties itself. This research analyzes the New York City Airbnb dataset to uncover key patterns in listing availability, pricing, and customer satisfaction, helping stakeholders better understand and navigate the city's dynamic accommodation market.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 xmlns:a16="http://schemas.microsoft.com/office/drawing/2014/main" id="{664E3B60-2780-459A-8583-F095D5E7463A}"/>
              </a:ext>
            </a:extLst>
          </p:cNvPr>
          <p:cNvSpPr>
            <a:spLocks noGrp="1"/>
          </p:cNvSpPr>
          <p:nvPr>
            <p:ph type="body" sz="quarter" idx="12"/>
          </p:nvPr>
        </p:nvSpPr>
        <p:spPr>
          <a:xfrm>
            <a:off x="721359" y="1679258"/>
            <a:ext cx="7904481" cy="3990023"/>
          </a:xfrm>
        </p:spPr>
        <p:txBody>
          <a:bodyPr>
            <a:normAutofit lnSpcReduction="10000"/>
          </a:bodyPr>
          <a:lstStyle/>
          <a:p>
            <a:pPr marL="0" indent="0">
              <a:buNone/>
            </a:pPr>
            <a:r>
              <a:rPr lang="en-US" sz="1400" dirty="0"/>
              <a:t>The primary end users for the research analysis of the New York City Airbnb dataset described above are:</a:t>
            </a:r>
          </a:p>
          <a:p>
            <a:r>
              <a:rPr lang="en-US" sz="1400" b="1" dirty="0"/>
              <a:t>Travelers and Tourists:</a:t>
            </a:r>
            <a:r>
              <a:rPr lang="en-US" sz="1400" dirty="0"/>
              <a:t> Individuals seeking short-term accommodations in New York City benefit by understanding availability, pricing, and customer satisfaction insights.</a:t>
            </a:r>
          </a:p>
          <a:p>
            <a:r>
              <a:rPr lang="en-US" sz="1400" b="1" dirty="0"/>
              <a:t>Airbnb Hosts and Property Owners: </a:t>
            </a:r>
            <a:r>
              <a:rPr lang="en-US" sz="1400" dirty="0"/>
              <a:t>Those listing properties on Airbnb use the findings to optimize pricing, improve listing strategies, and enhance guest experiences.</a:t>
            </a:r>
          </a:p>
          <a:p>
            <a:r>
              <a:rPr lang="en-US" sz="1400" b="1" dirty="0"/>
              <a:t>Hospitality Industry Stakeholders: </a:t>
            </a:r>
            <a:r>
              <a:rPr lang="en-US" sz="1400" dirty="0"/>
              <a:t>Hotel operators, property managers, and real estate professionals utilize the data to analyze market dynamics and competitive strategies.</a:t>
            </a:r>
          </a:p>
          <a:p>
            <a:r>
              <a:rPr lang="en-US" sz="1400" b="1" dirty="0"/>
              <a:t>Urban Planners and Local Government: </a:t>
            </a:r>
            <a:r>
              <a:rPr lang="en-US" sz="1400" dirty="0"/>
              <a:t>City officials and policymakers leverage these insights to understand the impact of short-term rentals on housing, tourism, and local communities.</a:t>
            </a:r>
          </a:p>
          <a:p>
            <a:r>
              <a:rPr lang="en-US" sz="1400" b="1" dirty="0"/>
              <a:t>Researchers and Analysts: </a:t>
            </a:r>
            <a:r>
              <a:rPr lang="en-US" sz="1400" dirty="0"/>
              <a:t>Academics, data scientists, and industry analysts employ the dataset for trend analysis, forecasting, and further study on urban lodging patterns.</a:t>
            </a:r>
          </a:p>
          <a:p>
            <a:pPr marL="0" indent="0">
              <a:buNone/>
            </a:pPr>
            <a:r>
              <a:rPr lang="en-US" sz="1400" dirty="0"/>
              <a:t>These groups use the research to make informed decisions, improve operations, adapt to market trends, and foster a better accommodation environment in New York City.</a:t>
            </a:r>
          </a:p>
          <a:p>
            <a:pPr algn="just">
              <a:lnSpc>
                <a:spcPct val="150000"/>
              </a:lnSpc>
            </a:pPr>
            <a:endParaRPr lang="en-IN" sz="1400" dirty="0"/>
          </a:p>
        </p:txBody>
      </p:sp>
      <p:sp>
        <p:nvSpPr>
          <p:cNvPr id="4" name="Title 3">
            <a:extLst>
              <a:ext uri="{FF2B5EF4-FFF2-40B4-BE49-F238E27FC236}">
                <a16:creationId xmlns=""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 xmlns:a16="http://schemas.microsoft.com/office/drawing/2014/main" id="{B21C28F5-3CA3-4B78-B5C9-550C00BB3174}"/>
              </a:ext>
            </a:extLst>
          </p:cNvPr>
          <p:cNvSpPr>
            <a:spLocks noGrp="1"/>
          </p:cNvSpPr>
          <p:nvPr>
            <p:ph type="body" sz="quarter" idx="12"/>
          </p:nvPr>
        </p:nvSpPr>
        <p:spPr>
          <a:xfrm>
            <a:off x="1520918" y="1425005"/>
            <a:ext cx="7864382" cy="3921695"/>
          </a:xfrm>
        </p:spPr>
        <p:txBody>
          <a:bodyPr>
            <a:normAutofit fontScale="70000" lnSpcReduction="20000"/>
          </a:bodyPr>
          <a:lstStyle/>
          <a:p>
            <a:pPr marL="0" indent="0">
              <a:buNone/>
            </a:pPr>
            <a:r>
              <a:rPr lang="en-US" dirty="0"/>
              <a:t>The analysis of the New York City Airbnb dataset typically involves several technologies and tools for data cleaning, analysis, and visualization. Commonly used technologies include:</a:t>
            </a:r>
          </a:p>
          <a:p>
            <a:r>
              <a:rPr lang="en-US" dirty="0"/>
              <a:t>Programming Languages: Python </a:t>
            </a:r>
            <a:r>
              <a:rPr lang="en-US" dirty="0" smtClean="0"/>
              <a:t>for </a:t>
            </a:r>
            <a:r>
              <a:rPr lang="en-US" dirty="0"/>
              <a:t>data manipulation, analysis, and visualization.</a:t>
            </a:r>
          </a:p>
          <a:p>
            <a:r>
              <a:rPr lang="en-US" dirty="0"/>
              <a:t>Libraries/Tools: Pandas, </a:t>
            </a:r>
            <a:r>
              <a:rPr lang="en-US" dirty="0" err="1"/>
              <a:t>NumPy</a:t>
            </a:r>
            <a:r>
              <a:rPr lang="en-US" dirty="0"/>
              <a:t>, </a:t>
            </a:r>
            <a:r>
              <a:rPr lang="en-US" dirty="0" err="1"/>
              <a:t>Matplotlib</a:t>
            </a:r>
            <a:r>
              <a:rPr lang="en-US" dirty="0"/>
              <a:t>, </a:t>
            </a:r>
            <a:r>
              <a:rPr lang="en-US" dirty="0" err="1"/>
              <a:t>Seaborn</a:t>
            </a:r>
            <a:r>
              <a:rPr lang="en-US" dirty="0"/>
              <a:t>, or </a:t>
            </a:r>
            <a:r>
              <a:rPr lang="en-US" dirty="0" err="1"/>
              <a:t>Plotly</a:t>
            </a:r>
            <a:r>
              <a:rPr lang="en-US" dirty="0"/>
              <a:t> in </a:t>
            </a:r>
            <a:r>
              <a:rPr lang="en-US" dirty="0" smtClean="0"/>
              <a:t>Python; </a:t>
            </a:r>
          </a:p>
          <a:p>
            <a:r>
              <a:rPr lang="en-US" dirty="0" smtClean="0"/>
              <a:t>Data Storage/Processing: CSV dataset management.</a:t>
            </a:r>
          </a:p>
          <a:p>
            <a:r>
              <a:rPr lang="en-US" dirty="0" smtClean="0"/>
              <a:t>Data </a:t>
            </a:r>
            <a:r>
              <a:rPr lang="en-US" dirty="0"/>
              <a:t>Visualization</a:t>
            </a:r>
            <a:r>
              <a:rPr lang="en-US" dirty="0" smtClean="0"/>
              <a:t>: in JUPYTER NOTEBOOK</a:t>
            </a:r>
            <a:endParaRPr lang="en-US" dirty="0"/>
          </a:p>
          <a:p>
            <a:r>
              <a:rPr lang="en-US" dirty="0"/>
              <a:t>Data Cleaning &amp; Preparation: Techniques like data wrangling, missing data handling, and feature engineering primarily through scripting in </a:t>
            </a:r>
            <a:r>
              <a:rPr lang="en-US" dirty="0" smtClean="0"/>
              <a:t>Python.</a:t>
            </a:r>
            <a:endParaRPr lang="en-US" dirty="0"/>
          </a:p>
          <a:p>
            <a:r>
              <a:rPr lang="en-US" dirty="0"/>
              <a:t>The precise technology stack can vary depending on the user's preference or specific project requirements.</a:t>
            </a:r>
          </a:p>
          <a:p>
            <a:pPr lvl="1">
              <a:lnSpc>
                <a:spcPct val="150000"/>
              </a:lnSpc>
            </a:pPr>
            <a:endParaRPr lang="en-IN" sz="1100" dirty="0"/>
          </a:p>
        </p:txBody>
      </p:sp>
      <p:sp>
        <p:nvSpPr>
          <p:cNvPr id="9" name="Title 8">
            <a:extLst>
              <a:ext uri="{FF2B5EF4-FFF2-40B4-BE49-F238E27FC236}">
                <a16:creationId xmlns=""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7">
                                            <p:txEl>
                                              <p:pRg st="6" end="6"/>
                                            </p:txEl>
                                          </p:spTgt>
                                        </p:tgtEl>
                                        <p:attrNameLst>
                                          <p:attrName>style.visibility</p:attrName>
                                        </p:attrNameLst>
                                      </p:cBhvr>
                                      <p:to>
                                        <p:strVal val="visible"/>
                                      </p:to>
                                    </p:set>
                                    <p:animEffect transition="in" filter="fade">
                                      <p:cBhvr>
                                        <p:cTn id="56" dur="1000"/>
                                        <p:tgtEl>
                                          <p:spTgt spid="7">
                                            <p:txEl>
                                              <p:pRg st="6" end="6"/>
                                            </p:txEl>
                                          </p:spTgt>
                                        </p:tgtEl>
                                      </p:cBhvr>
                                    </p:animEffect>
                                    <p:anim calcmode="lin" valueType="num">
                                      <p:cBhvr>
                                        <p:cTn id="57"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2" name="Picture 1"/>
          <p:cNvPicPr>
            <a:picLocks noChangeAspect="1"/>
          </p:cNvPicPr>
          <p:nvPr/>
        </p:nvPicPr>
        <p:blipFill>
          <a:blip r:embed="rId4"/>
          <a:stretch>
            <a:fillRect/>
          </a:stretch>
        </p:blipFill>
        <p:spPr>
          <a:xfrm>
            <a:off x="807164" y="1224198"/>
            <a:ext cx="7413943" cy="4960702"/>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11" name="Picture 10"/>
          <p:cNvPicPr>
            <a:picLocks noChangeAspect="1"/>
          </p:cNvPicPr>
          <p:nvPr/>
        </p:nvPicPr>
        <p:blipFill>
          <a:blip r:embed="rId4"/>
          <a:stretch>
            <a:fillRect/>
          </a:stretch>
        </p:blipFill>
        <p:spPr>
          <a:xfrm>
            <a:off x="807164" y="1275371"/>
            <a:ext cx="7219236" cy="5133438"/>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2" name="Picture 1"/>
          <p:cNvPicPr>
            <a:picLocks noChangeAspect="1"/>
          </p:cNvPicPr>
          <p:nvPr/>
        </p:nvPicPr>
        <p:blipFill>
          <a:blip r:embed="rId4"/>
          <a:stretch>
            <a:fillRect/>
          </a:stretch>
        </p:blipFill>
        <p:spPr>
          <a:xfrm>
            <a:off x="2414073" y="1433234"/>
            <a:ext cx="7363853" cy="3991532"/>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 xmlns:a16="http://schemas.microsoft.com/office/drawing/2014/main" id="{9B11EDF8-3FD7-C9FE-2AA8-09208B3BEFC2}"/>
              </a:ext>
            </a:extLst>
          </p:cNvPr>
          <p:cNvSpPr txBox="1">
            <a:spLocks/>
          </p:cNvSpPr>
          <p:nvPr/>
        </p:nvSpPr>
        <p:spPr>
          <a:xfrm>
            <a:off x="422959" y="1282103"/>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 xmlns:ahyp="http://schemas.microsoft.com/office/drawing/2018/hyperlinkcolor" val="tx"/>
                    </a:ext>
                  </a:extLst>
                </a:hlinkClick>
              </a:rPr>
              <a:t>Demo Link</a:t>
            </a:r>
            <a:endParaRPr lang="en-IN" b="0" u="sng" dirty="0">
              <a:solidFill>
                <a:srgbClr val="0070C0"/>
              </a:solidFill>
            </a:endParaRPr>
          </a:p>
        </p:txBody>
      </p:sp>
      <p:sp>
        <p:nvSpPr>
          <p:cNvPr id="8" name="Text Placeholder 1">
            <a:extLst>
              <a:ext uri="{FF2B5EF4-FFF2-40B4-BE49-F238E27FC236}">
                <a16:creationId xmlns:a16="http://schemas.microsoft.com/office/drawing/2014/main" xmlns="" id="{8935B953-0B74-DF35-9464-45E8CB01D89D}"/>
              </a:ext>
            </a:extLst>
          </p:cNvPr>
          <p:cNvSpPr txBox="1">
            <a:spLocks/>
          </p:cNvSpPr>
          <p:nvPr/>
        </p:nvSpPr>
        <p:spPr>
          <a:xfrm>
            <a:off x="675957" y="2273727"/>
            <a:ext cx="9423400" cy="2553970"/>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4"/>
              </a:buClr>
              <a:buSzPct val="80000"/>
              <a:buFont typeface="Wingdings" panose="05000000000000000000" pitchFamily="2" charset="2"/>
              <a:buChar char="§"/>
              <a:defRPr sz="20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4"/>
              </a:buClr>
              <a:buSzPct val="80000"/>
              <a:buFont typeface="Wingdings" panose="05000000000000000000" pitchFamily="2" charset="2"/>
              <a:buChar char="§"/>
              <a:defRPr sz="18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4"/>
              </a:buClr>
              <a:buSzPct val="80000"/>
              <a:buFont typeface="Wingdings" panose="05000000000000000000" pitchFamily="2" charset="2"/>
              <a:buChar char="§"/>
              <a:defRPr sz="16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Font typeface="Wingdings" panose="05000000000000000000" pitchFamily="2" charset="2"/>
              <a:buNone/>
            </a:pPr>
            <a:r>
              <a:rPr lang="en-US" sz="2800" b="1" dirty="0" smtClean="0">
                <a:latin typeface="Times New Roman" panose="02020603050405020304" pitchFamily="18" charset="0"/>
                <a:cs typeface="Times New Roman" panose="02020603050405020304" pitchFamily="18" charset="0"/>
              </a:rPr>
              <a:t>URL:-</a:t>
            </a:r>
            <a:endParaRPr lang="en-US" b="1"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https://</a:t>
            </a:r>
            <a:r>
              <a:rPr lang="en-US" dirty="0" smtClean="0">
                <a:latin typeface="Times New Roman" panose="02020603050405020304" pitchFamily="18" charset="0"/>
                <a:cs typeface="Times New Roman" panose="02020603050405020304" pitchFamily="18" charset="0"/>
              </a:rPr>
              <a:t>github.com/Harshada-202/VOIS_AICTE_Oct2025_HARSHADA_PATHAK.git</a:t>
            </a:r>
          </a:p>
          <a:p>
            <a:pPr marL="0" indent="0">
              <a:buFont typeface="Wingdings" panose="05000000000000000000" pitchFamily="2" charset="2"/>
              <a:buNone/>
            </a:pPr>
            <a:endParaRPr lang="en-US" sz="2800" b="1" dirty="0" smtClean="0">
              <a:latin typeface="Times New Roman" panose="02020603050405020304" pitchFamily="18" charset="0"/>
              <a:cs typeface="Times New Roman" panose="02020603050405020304" pitchFamily="18" charset="0"/>
            </a:endParaRPr>
          </a:p>
          <a:p>
            <a:pPr marL="0" indent="0">
              <a:buFont typeface="Wingdings" panose="05000000000000000000" pitchFamily="2" charset="2"/>
              <a:buNone/>
            </a:pPr>
            <a:r>
              <a:rPr lang="en-US" sz="2800" b="1" dirty="0" err="1" smtClean="0">
                <a:latin typeface="Times New Roman" panose="02020603050405020304" pitchFamily="18" charset="0"/>
                <a:cs typeface="Times New Roman" panose="02020603050405020304" pitchFamily="18" charset="0"/>
              </a:rPr>
              <a:t>github</a:t>
            </a:r>
            <a:r>
              <a:rPr lang="en-US" sz="2800" b="1" dirty="0" smtClean="0">
                <a:latin typeface="Times New Roman" panose="02020603050405020304" pitchFamily="18" charset="0"/>
                <a:cs typeface="Times New Roman" panose="02020603050405020304" pitchFamily="18" charset="0"/>
              </a:rPr>
              <a:t> repository:- </a:t>
            </a:r>
          </a:p>
          <a:p>
            <a:pPr marL="0" indent="0">
              <a:buNone/>
            </a:pPr>
            <a:r>
              <a:rPr lang="en-US" dirty="0">
                <a:latin typeface="Times New Roman" panose="02020603050405020304" pitchFamily="18" charset="0"/>
                <a:cs typeface="Times New Roman" panose="02020603050405020304" pitchFamily="18" charset="0"/>
              </a:rPr>
              <a:t>VOIS_AICTE_Oct2025_HARSHADA_PATHAK</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8">
                                            <p:txEl>
                                              <p:pRg st="0" end="0"/>
                                            </p:txEl>
                                          </p:spTgt>
                                        </p:tgtEl>
                                        <p:attrNameLst>
                                          <p:attrName>style.visibility</p:attrName>
                                        </p:attrNameLst>
                                      </p:cBhvr>
                                      <p:to>
                                        <p:strVal val="visible"/>
                                      </p:to>
                                    </p:set>
                                    <p:animEffect transition="in" filter="fade">
                                      <p:cBhvr>
                                        <p:cTn id="21" dur="1000"/>
                                        <p:tgtEl>
                                          <p:spTgt spid="8">
                                            <p:txEl>
                                              <p:pRg st="0" end="0"/>
                                            </p:txEl>
                                          </p:spTgt>
                                        </p:tgtEl>
                                      </p:cBhvr>
                                    </p:animEffect>
                                    <p:anim calcmode="lin" valueType="num">
                                      <p:cBhvr>
                                        <p:cTn id="22"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fade">
                                      <p:cBhvr>
                                        <p:cTn id="28" dur="1000"/>
                                        <p:tgtEl>
                                          <p:spTgt spid="8">
                                            <p:txEl>
                                              <p:pRg st="3" end="3"/>
                                            </p:txEl>
                                          </p:spTgt>
                                        </p:tgtEl>
                                      </p:cBhvr>
                                    </p:animEffect>
                                    <p:anim calcmode="lin" valueType="num">
                                      <p:cBhvr>
                                        <p:cTn id="29" dur="1000" fill="hold"/>
                                        <p:tgtEl>
                                          <p:spTgt spid="8">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purl.org/dc/dcmitype/"/>
    <ds:schemaRef ds:uri="http://purl.org/dc/terms/"/>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16c05727-aa75-4e4a-9b5f-8a80a1165891"/>
    <ds:schemaRef ds:uri="http://schemas.openxmlformats.org/package/2006/metadata/core-properties"/>
    <ds:schemaRef ds:uri="71af3243-3dd4-4a8d-8c0d-dd76da1f02a5"/>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Facet</Template>
  <TotalTime>618</TotalTime>
  <Words>460</Words>
  <Application>Microsoft Office PowerPoint</Application>
  <PresentationFormat>Widescreen</PresentationFormat>
  <Paragraphs>48</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Times New Roman</vt:lpstr>
      <vt:lpstr>Trebuchet MS</vt:lpstr>
      <vt:lpstr>Wingdings</vt:lpstr>
      <vt:lpstr>Wingdings 3</vt:lpstr>
      <vt:lpstr>Facet</vt:lpstr>
      <vt:lpstr>PowerPoint Presentation</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Microsoft account</cp:lastModifiedBy>
  <cp:revision>126</cp:revision>
  <dcterms:created xsi:type="dcterms:W3CDTF">2021-07-11T13:13:15Z</dcterms:created>
  <dcterms:modified xsi:type="dcterms:W3CDTF">2025-10-07T17:51:20Z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