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8" r:id="rId4"/>
    <p:sldId id="259" r:id="rId5"/>
    <p:sldId id="260" r:id="rId6"/>
    <p:sldId id="273" r:id="rId7"/>
    <p:sldId id="262" r:id="rId8"/>
    <p:sldId id="270" r:id="rId9"/>
    <p:sldId id="271" r:id="rId10"/>
    <p:sldId id="263" r:id="rId11"/>
    <p:sldId id="268" r:id="rId12"/>
    <p:sldId id="269" r:id="rId13"/>
    <p:sldId id="266" r:id="rId14"/>
    <p:sldId id="267" r:id="rId15"/>
    <p:sldId id="264" r:id="rId16"/>
    <p:sldId id="26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C1FD-8922-4656-84DB-D97A97658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1580D6-74B1-4451-9C74-BC3F26C898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0B9D4D-F82F-4765-848B-E5A5EDEBF1FD}"/>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3893AB94-4A04-40B2-A2BA-6E74550CD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A0BFF-03C9-45D7-9DD4-14E775DCD568}"/>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390357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0BE7-3CF1-4C24-A62D-D632743CBE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3ADB95-88F2-41C6-B4CB-76A803F63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07180-FC3F-4CB2-9770-453B6CED6EDD}"/>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A9B24C41-7462-4E0D-BD6E-4A0FF88C2C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ABE1A-679E-4337-A6CF-B6278097029B}"/>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260235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BEAF-1504-41A9-97B8-3D94A4F15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435B22-8D05-44DF-8BB6-78E6FBAF6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21E7E-BAF3-40B1-BB6D-CA596CC3FC44}"/>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E7A81FB3-D30F-48A9-9315-DA9CB6565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67DAC-E86D-49EE-8AAF-1A638EF707F8}"/>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188244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A0EB-D2C1-473F-AAAC-5522F06E38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78586E-50A1-4E16-A4B0-D212421F68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5C7A78-95E9-479E-AD75-276E75C17C80}"/>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8E19BDDA-6451-4168-9692-E4C6D5E5F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4618E-94EB-4ADE-92D2-A74EEADCE25D}"/>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228844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A494-A2F6-44EF-A05F-07BE7314B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52F2D-B615-471A-A21B-BFD3BBE542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B63B8-68E8-4D76-B404-3E6BF6C72FCB}"/>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10C68B22-9444-4D00-84C5-69203F310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E83F7-7194-4477-B88D-33EBEE9C9DF7}"/>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43018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A172-5FCB-4CEA-907E-1B1FDAB0B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433941-3C63-41B9-BF35-31605EE02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4E9F64-3FD2-4B39-8080-F6671471A2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5CDF66-F96E-49AD-AD37-41F35BC4ABB9}"/>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6" name="Footer Placeholder 5">
            <a:extLst>
              <a:ext uri="{FF2B5EF4-FFF2-40B4-BE49-F238E27FC236}">
                <a16:creationId xmlns:a16="http://schemas.microsoft.com/office/drawing/2014/main" id="{5CBEDD85-5A7A-461F-9FCC-434BE3F98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D9E828-E16A-4DCD-8898-00D4A9524764}"/>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94306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04D3-7FBC-4E9E-A33B-8D1C921D9D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B0AAE3-49B2-41D2-B083-DC0E21558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324643-6052-4668-8260-31D721D35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43BD3C-1C7A-4D7A-910C-03D5089E5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FFA42-CC5C-4A2D-860E-911DFF251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D71C7E-8538-4040-9F25-C99E80D5DB41}"/>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8" name="Footer Placeholder 7">
            <a:extLst>
              <a:ext uri="{FF2B5EF4-FFF2-40B4-BE49-F238E27FC236}">
                <a16:creationId xmlns:a16="http://schemas.microsoft.com/office/drawing/2014/main" id="{1AFB9C11-79EF-4FCA-9BD0-E93570B779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E1F9F9-F00E-4236-AC50-08160DACBE8D}"/>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245499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299C-023E-42AD-ADD8-A4EBFC5C3A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843A67-43E8-4734-8F13-68634A4E9BCE}"/>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4" name="Footer Placeholder 3">
            <a:extLst>
              <a:ext uri="{FF2B5EF4-FFF2-40B4-BE49-F238E27FC236}">
                <a16:creationId xmlns:a16="http://schemas.microsoft.com/office/drawing/2014/main" id="{E455B3CE-FA54-4733-B493-EFD0D7D38B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3556AB-72F1-4652-83C6-B33EDA298699}"/>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47772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FA92C6-4839-4B4C-BE0C-B3D91D833A57}"/>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3" name="Footer Placeholder 2">
            <a:extLst>
              <a:ext uri="{FF2B5EF4-FFF2-40B4-BE49-F238E27FC236}">
                <a16:creationId xmlns:a16="http://schemas.microsoft.com/office/drawing/2014/main" id="{11C12B7A-FEAD-4532-A1F0-0C128B7899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0662CB-8297-4720-BADB-B450A80D501F}"/>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426550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956-EBA1-478F-BA0F-F363D29A8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E33299-9553-4ACF-BEF8-4EAF935A0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08AC86-6CBC-4948-97CA-2A57BAD32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316A7-ED2B-44D3-AA06-FBBE5BE6A5D3}"/>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6" name="Footer Placeholder 5">
            <a:extLst>
              <a:ext uri="{FF2B5EF4-FFF2-40B4-BE49-F238E27FC236}">
                <a16:creationId xmlns:a16="http://schemas.microsoft.com/office/drawing/2014/main" id="{5BD43596-5ABE-4195-BA77-F322F4139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1076D-DCE6-43F7-81E2-E894BFAE5B65}"/>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368007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3FBB-9938-405D-9A85-BB506B58D6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ACAFD5-DFE2-420F-AD72-4D15E229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38843-BC4F-425C-B55A-0C510161A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84020-33EF-4FB1-978A-E9F4EBDF6BF5}"/>
              </a:ext>
            </a:extLst>
          </p:cNvPr>
          <p:cNvSpPr>
            <a:spLocks noGrp="1"/>
          </p:cNvSpPr>
          <p:nvPr>
            <p:ph type="dt" sz="half" idx="10"/>
          </p:nvPr>
        </p:nvSpPr>
        <p:spPr/>
        <p:txBody>
          <a:bodyPr/>
          <a:lstStyle/>
          <a:p>
            <a:fld id="{053569B0-0FA8-4708-9DE5-42B3E516D905}" type="datetimeFigureOut">
              <a:rPr lang="en-IN" smtClean="0"/>
              <a:t>10-03-2021</a:t>
            </a:fld>
            <a:endParaRPr lang="en-IN"/>
          </a:p>
        </p:txBody>
      </p:sp>
      <p:sp>
        <p:nvSpPr>
          <p:cNvPr id="6" name="Footer Placeholder 5">
            <a:extLst>
              <a:ext uri="{FF2B5EF4-FFF2-40B4-BE49-F238E27FC236}">
                <a16:creationId xmlns:a16="http://schemas.microsoft.com/office/drawing/2014/main" id="{0BE27AC4-4A52-4862-AA8A-C64522AF7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081D59-016C-4BC5-B0DE-68B44D2F85C0}"/>
              </a:ext>
            </a:extLst>
          </p:cNvPr>
          <p:cNvSpPr>
            <a:spLocks noGrp="1"/>
          </p:cNvSpPr>
          <p:nvPr>
            <p:ph type="sldNum" sz="quarter" idx="12"/>
          </p:nvPr>
        </p:nvSpPr>
        <p:spPr/>
        <p:txBody>
          <a:bodyPr/>
          <a:lstStyle/>
          <a:p>
            <a:fld id="{0BEB2BA6-FADB-4A17-BB56-5015BE6CE338}" type="slidenum">
              <a:rPr lang="en-IN" smtClean="0"/>
              <a:t>‹#›</a:t>
            </a:fld>
            <a:endParaRPr lang="en-IN"/>
          </a:p>
        </p:txBody>
      </p:sp>
    </p:spTree>
    <p:extLst>
      <p:ext uri="{BB962C8B-B14F-4D97-AF65-F5344CB8AC3E}">
        <p14:creationId xmlns:p14="http://schemas.microsoft.com/office/powerpoint/2010/main" val="167579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09C3E-8798-409A-8980-90C179296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E54B18-443C-4376-890D-C9922C89D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3F2AA0-FC26-498E-AA4F-B057A49D3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569B0-0FA8-4708-9DE5-42B3E516D905}" type="datetimeFigureOut">
              <a:rPr lang="en-IN" smtClean="0"/>
              <a:t>10-03-2021</a:t>
            </a:fld>
            <a:endParaRPr lang="en-IN"/>
          </a:p>
        </p:txBody>
      </p:sp>
      <p:sp>
        <p:nvSpPr>
          <p:cNvPr id="5" name="Footer Placeholder 4">
            <a:extLst>
              <a:ext uri="{FF2B5EF4-FFF2-40B4-BE49-F238E27FC236}">
                <a16:creationId xmlns:a16="http://schemas.microsoft.com/office/drawing/2014/main" id="{DC28BCF6-CBA2-4A23-8D8A-8384D2C22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2E9386-975D-4689-BD3F-EC5ECB203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B2BA6-FADB-4A17-BB56-5015BE6CE338}" type="slidenum">
              <a:rPr lang="en-IN" smtClean="0"/>
              <a:t>‹#›</a:t>
            </a:fld>
            <a:endParaRPr lang="en-IN"/>
          </a:p>
        </p:txBody>
      </p:sp>
    </p:spTree>
    <p:extLst>
      <p:ext uri="{BB962C8B-B14F-4D97-AF65-F5344CB8AC3E}">
        <p14:creationId xmlns:p14="http://schemas.microsoft.com/office/powerpoint/2010/main" val="3124795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irjet.net/archives/V5/i3/IRJET-V5I3910.pdf" TargetMode="External"/><Relationship Id="rId2" Type="http://schemas.openxmlformats.org/officeDocument/2006/relationships/hyperlink" Target="https://ieeexplore.ieee.org/document/8095716" TargetMode="External"/><Relationship Id="rId1" Type="http://schemas.openxmlformats.org/officeDocument/2006/relationships/slideLayout" Target="../slideLayouts/slideLayout7.xml"/><Relationship Id="rId4" Type="http://schemas.openxmlformats.org/officeDocument/2006/relationships/hyperlink" Target="https://data-flair.training/blogs/cloud-computing-tutoria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99AF-7C19-4988-83E1-C1264204B7EE}"/>
              </a:ext>
            </a:extLst>
          </p:cNvPr>
          <p:cNvSpPr>
            <a:spLocks noGrp="1"/>
          </p:cNvSpPr>
          <p:nvPr>
            <p:ph type="title"/>
          </p:nvPr>
        </p:nvSpPr>
        <p:spPr>
          <a:xfrm>
            <a:off x="0" y="188144"/>
            <a:ext cx="14527161" cy="1325563"/>
          </a:xfrm>
        </p:spPr>
        <p:txBody>
          <a:bodyPr>
            <a:normAutofit fontScale="90000"/>
          </a:bodyPr>
          <a:lstStyle/>
          <a:p>
            <a:pPr lvl="5" algn="ctr"/>
            <a:r>
              <a:rPr lang="en-US" sz="2200" b="1" dirty="0">
                <a:latin typeface="Times New Roman" panose="02020603050405020304" pitchFamily="18" charset="0"/>
                <a:cs typeface="Times New Roman" panose="02020603050405020304" pitchFamily="18" charset="0"/>
              </a:rPr>
              <a:t>                  Gokhale Education Society’s</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R. H. </a:t>
            </a:r>
            <a:r>
              <a:rPr lang="en-US" sz="2200" b="1" dirty="0" err="1">
                <a:latin typeface="Times New Roman" panose="02020603050405020304" pitchFamily="18" charset="0"/>
                <a:cs typeface="Times New Roman" panose="02020603050405020304" pitchFamily="18" charset="0"/>
              </a:rPr>
              <a:t>Sapat</a:t>
            </a:r>
            <a:r>
              <a:rPr lang="en-US" sz="2200" b="1" dirty="0">
                <a:latin typeface="Times New Roman" panose="02020603050405020304" pitchFamily="18" charset="0"/>
                <a:cs typeface="Times New Roman" panose="02020603050405020304" pitchFamily="18" charset="0"/>
              </a:rPr>
              <a:t> College of Engineering, Management Studies and</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Research,</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                 Nashik - 422 005, (M.S.), INDIA</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C6956D-11DD-450B-92B3-4D3EEA205D88}"/>
              </a:ext>
            </a:extLst>
          </p:cNvPr>
          <p:cNvSpPr>
            <a:spLocks noGrp="1"/>
          </p:cNvSpPr>
          <p:nvPr>
            <p:ph idx="1"/>
          </p:nvPr>
        </p:nvSpPr>
        <p:spPr>
          <a:xfrm>
            <a:off x="838200" y="1825624"/>
            <a:ext cx="10515600" cy="5032375"/>
          </a:xfrm>
        </p:spPr>
        <p:txBody>
          <a:bodyPr>
            <a:normAutofit lnSpcReduction="10000"/>
          </a:bodyPr>
          <a:lstStyle/>
          <a:p>
            <a:pPr marL="3657600" lvl="8" indent="0">
              <a:buNone/>
            </a:pPr>
            <a:r>
              <a:rPr lang="en-IN" sz="2800" dirty="0">
                <a:latin typeface="Times New Roman" panose="02020603050405020304" pitchFamily="18" charset="0"/>
                <a:cs typeface="Times New Roman" panose="02020603050405020304" pitchFamily="18" charset="0"/>
              </a:rPr>
              <a:t>     Seminar on,</a:t>
            </a:r>
          </a:p>
          <a:p>
            <a:pPr marL="3671888" lvl="8" indent="-898525">
              <a:buNone/>
            </a:pPr>
            <a:r>
              <a:rPr lang="en-IN" sz="3600" b="1" dirty="0">
                <a:latin typeface="Times New Roman" panose="02020603050405020304" pitchFamily="18" charset="0"/>
                <a:cs typeface="Times New Roman" panose="02020603050405020304" pitchFamily="18" charset="0"/>
              </a:rPr>
              <a:t>Mobile Cloud Computing</a:t>
            </a:r>
          </a:p>
          <a:p>
            <a:pPr marL="3657600" lvl="8" indent="-2227263">
              <a:buNone/>
            </a:pPr>
            <a:r>
              <a:rPr lang="en-IN" sz="2800" dirty="0">
                <a:latin typeface="Times New Roman" panose="02020603050405020304" pitchFamily="18" charset="0"/>
                <a:cs typeface="Times New Roman" panose="02020603050405020304" pitchFamily="18" charset="0"/>
              </a:rPr>
              <a:t>In partial fulfilment of requirement for the degree</a:t>
            </a:r>
          </a:p>
          <a:p>
            <a:pPr marL="3657600" lvl="8" indent="-781050">
              <a:buNone/>
            </a:pPr>
            <a:r>
              <a:rPr lang="en-IN" sz="2800" dirty="0">
                <a:latin typeface="Times New Roman" panose="02020603050405020304" pitchFamily="18" charset="0"/>
                <a:cs typeface="Times New Roman" panose="02020603050405020304" pitchFamily="18" charset="0"/>
              </a:rPr>
              <a:t>Third Year Computer Engineering</a:t>
            </a:r>
          </a:p>
          <a:p>
            <a:pPr marL="3657600" lvl="8" indent="-781050">
              <a:buNone/>
            </a:pPr>
            <a:r>
              <a:rPr lang="en-IN" sz="2800" dirty="0">
                <a:latin typeface="Times New Roman" panose="02020603050405020304" pitchFamily="18" charset="0"/>
                <a:cs typeface="Times New Roman" panose="02020603050405020304" pitchFamily="18" charset="0"/>
              </a:rPr>
              <a:t>	</a:t>
            </a:r>
          </a:p>
          <a:p>
            <a:pPr marL="3657600" lvl="8" indent="-781050">
              <a:buNone/>
            </a:pPr>
            <a:r>
              <a:rPr lang="en-IN" sz="2800" dirty="0">
                <a:latin typeface="Times New Roman" panose="02020603050405020304" pitchFamily="18" charset="0"/>
                <a:cs typeface="Times New Roman" panose="02020603050405020304" pitchFamily="18" charset="0"/>
              </a:rPr>
              <a:t>		By</a:t>
            </a:r>
          </a:p>
          <a:p>
            <a:pPr marL="3657600" lvl="8" indent="-973138">
              <a:buNone/>
            </a:pPr>
            <a:r>
              <a:rPr lang="en-IN" sz="2800" dirty="0" err="1">
                <a:latin typeface="Times New Roman" panose="02020603050405020304" pitchFamily="18" charset="0"/>
                <a:cs typeface="Times New Roman" panose="02020603050405020304" pitchFamily="18" charset="0"/>
              </a:rPr>
              <a:t>Name:Shinde</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Harshada</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Bhausaheb</a:t>
            </a:r>
            <a:endParaRPr lang="en-IN" sz="2800" dirty="0">
              <a:latin typeface="Times New Roman" panose="02020603050405020304" pitchFamily="18" charset="0"/>
              <a:cs typeface="Times New Roman" panose="02020603050405020304" pitchFamily="18" charset="0"/>
            </a:endParaRPr>
          </a:p>
          <a:p>
            <a:pPr marL="3657600" lvl="8" indent="-973138">
              <a:buNone/>
            </a:pPr>
            <a:r>
              <a:rPr lang="en-IN" sz="2800" dirty="0">
                <a:latin typeface="Times New Roman" panose="02020603050405020304" pitchFamily="18" charset="0"/>
                <a:cs typeface="Times New Roman" panose="02020603050405020304" pitchFamily="18" charset="0"/>
              </a:rPr>
              <a:t>Exam Seat no:71837760F</a:t>
            </a:r>
          </a:p>
          <a:p>
            <a:pPr marL="3657600" lvl="8" indent="-973138">
              <a:buNone/>
            </a:pPr>
            <a:r>
              <a:rPr lang="en-IN" sz="2800" dirty="0">
                <a:latin typeface="Times New Roman" panose="02020603050405020304" pitchFamily="18" charset="0"/>
                <a:cs typeface="Times New Roman" panose="02020603050405020304" pitchFamily="18" charset="0"/>
              </a:rPr>
              <a:t>Roll no:49</a:t>
            </a:r>
          </a:p>
          <a:p>
            <a:pPr marL="3657600" lvl="8" indent="-973138">
              <a:buNone/>
            </a:pPr>
            <a:endParaRPr lang="en-IN" sz="2800" dirty="0">
              <a:latin typeface="Times New Roman" panose="02020603050405020304" pitchFamily="18" charset="0"/>
              <a:cs typeface="Times New Roman" panose="02020603050405020304" pitchFamily="18" charset="0"/>
            </a:endParaRPr>
          </a:p>
          <a:p>
            <a:pPr marL="3657600" lvl="8" indent="-781050">
              <a:buNone/>
            </a:pPr>
            <a:r>
              <a:rPr lang="en-IN" sz="2800" dirty="0">
                <a:latin typeface="Times New Roman" panose="02020603050405020304" pitchFamily="18" charset="0"/>
                <a:cs typeface="Times New Roman" panose="02020603050405020304" pitchFamily="18" charset="0"/>
              </a:rPr>
              <a:t>      Under the guidance of,</a:t>
            </a:r>
          </a:p>
          <a:p>
            <a:pPr marL="3657600" lvl="8" indent="-781050">
              <a:buNone/>
            </a:pPr>
            <a:r>
              <a:rPr lang="en-IN" sz="2800" dirty="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Prof.Mandlik</a:t>
            </a:r>
            <a:r>
              <a:rPr lang="en-IN" sz="2800" b="1" dirty="0">
                <a:latin typeface="Times New Roman" panose="02020603050405020304" pitchFamily="18" charset="0"/>
                <a:cs typeface="Times New Roman" panose="02020603050405020304" pitchFamily="18" charset="0"/>
              </a:rPr>
              <a:t> Sir</a:t>
            </a:r>
          </a:p>
          <a:p>
            <a:pPr marL="3657600" lvl="8" indent="-781050">
              <a:buNone/>
            </a:pPr>
            <a:endParaRPr lang="en-IN" sz="2800" b="1" dirty="0">
              <a:latin typeface="Times New Roman" panose="02020603050405020304" pitchFamily="18" charset="0"/>
              <a:cs typeface="Times New Roman" panose="02020603050405020304" pitchFamily="18" charset="0"/>
            </a:endParaRPr>
          </a:p>
          <a:p>
            <a:pPr marL="3657600" lvl="8" indent="-781050">
              <a:buNone/>
            </a:pPr>
            <a:endParaRPr lang="en-IN" sz="2800" dirty="0">
              <a:latin typeface="Times New Roman" panose="02020603050405020304" pitchFamily="18" charset="0"/>
              <a:cs typeface="Times New Roman" panose="02020603050405020304" pitchFamily="18" charset="0"/>
            </a:endParaRPr>
          </a:p>
        </p:txBody>
      </p:sp>
      <p:pic>
        <p:nvPicPr>
          <p:cNvPr id="4" name="Picture 2" descr="Welcome to GESCOE's MCA Department. - Gescoe MCA Department. | Facebook">
            <a:extLst>
              <a:ext uri="{FF2B5EF4-FFF2-40B4-BE49-F238E27FC236}">
                <a16:creationId xmlns:a16="http://schemas.microsoft.com/office/drawing/2014/main" id="{06844037-9C0C-40E5-AFED-D43DD5C95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061" y="80386"/>
            <a:ext cx="2343150" cy="1745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17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C557C-B5C2-47EF-9B4F-9ED9B1000B80}"/>
              </a:ext>
            </a:extLst>
          </p:cNvPr>
          <p:cNvSpPr txBox="1"/>
          <p:nvPr/>
        </p:nvSpPr>
        <p:spPr>
          <a:xfrm>
            <a:off x="280219" y="100641"/>
            <a:ext cx="10653251" cy="7325082"/>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Application:</a:t>
            </a:r>
          </a:p>
          <a:p>
            <a:r>
              <a:rPr lang="en-IN" sz="2800" dirty="0">
                <a:latin typeface="Times New Roman" panose="02020603050405020304" pitchFamily="18" charset="0"/>
                <a:cs typeface="Times New Roman" panose="02020603050405020304" pitchFamily="18" charset="0"/>
              </a:rPr>
              <a:t>- Sensing capability</a:t>
            </a:r>
          </a:p>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Maintaining privacy and security of user data</a:t>
            </a:r>
          </a:p>
          <a:p>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Data storage and reliability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Biometric Application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Mobile Vehicular Cloud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Application in Social Cloud</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Mobile Multimedia Storage</a:t>
            </a:r>
          </a:p>
          <a:p>
            <a:pPr lvl="5"/>
            <a:endParaRPr lang="en-IN" sz="2800" b="1" dirty="0">
              <a:latin typeface="Times New Roman" panose="02020603050405020304" pitchFamily="18" charset="0"/>
              <a:cs typeface="Times New Roman" panose="02020603050405020304" pitchFamily="18" charset="0"/>
            </a:endParaRPr>
          </a:p>
          <a:p>
            <a:pPr lvl="5"/>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a:p>
            <a:pPr marL="457200" indent="-457200">
              <a:buFontTx/>
              <a:buChar char="-"/>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36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830057-C889-4D60-9CC3-BB13AFAB913D}"/>
              </a:ext>
            </a:extLst>
          </p:cNvPr>
          <p:cNvSpPr txBox="1"/>
          <p:nvPr/>
        </p:nvSpPr>
        <p:spPr>
          <a:xfrm>
            <a:off x="221226" y="412955"/>
            <a:ext cx="7787148" cy="6801862"/>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Challenges:</a:t>
            </a:r>
          </a:p>
          <a:p>
            <a:endParaRPr lang="en-IN" sz="3600" b="1" dirty="0">
              <a:latin typeface="Times New Roman" panose="02020603050405020304" pitchFamily="18" charset="0"/>
              <a:cs typeface="Times New Roman" panose="02020603050405020304" pitchFamily="18" charset="0"/>
            </a:endParaRPr>
          </a:p>
          <a:p>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-Low bandwidth</a:t>
            </a:r>
          </a:p>
          <a:p>
            <a:endParaRPr lang="en-IN" sz="2800" spc="1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-Security and Privacy</a:t>
            </a:r>
          </a:p>
          <a:p>
            <a:endParaRPr lang="en-IN" sz="2800" spc="10" dirty="0">
              <a:latin typeface="Times New Roman" panose="02020603050405020304" pitchFamily="18" charset="0"/>
              <a:ea typeface="Calibri" panose="020F0502020204030204" pitchFamily="34" charset="0"/>
              <a:cs typeface="Times New Roman" panose="02020603050405020304" pitchFamily="18" charset="0"/>
            </a:endParaRPr>
          </a:p>
          <a:p>
            <a:r>
              <a:rPr lang="en-IN" sz="2800" spc="10" dirty="0">
                <a:latin typeface="Times New Roman" panose="02020603050405020304" pitchFamily="18" charset="0"/>
                <a:ea typeface="Calibri" panose="020F0502020204030204" pitchFamily="34" charset="0"/>
                <a:cs typeface="Times New Roman" panose="02020603050405020304" pitchFamily="18" charset="0"/>
              </a:rPr>
              <a:t>-</a:t>
            </a:r>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Service Availability</a:t>
            </a:r>
          </a:p>
          <a:p>
            <a:endParaRPr lang="en-IN" sz="2800" spc="1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-Alteration of Networks</a:t>
            </a:r>
          </a:p>
          <a:p>
            <a:endParaRPr lang="en-IN" sz="2800" spc="10" dirty="0">
              <a:latin typeface="Times New Roman" panose="02020603050405020304" pitchFamily="18" charset="0"/>
              <a:ea typeface="Calibri" panose="020F0502020204030204" pitchFamily="34" charset="0"/>
              <a:cs typeface="Times New Roman" panose="02020603050405020304" pitchFamily="18" charset="0"/>
            </a:endParaRPr>
          </a:p>
          <a:p>
            <a:r>
              <a:rPr lang="en-IN" sz="2800" spc="10" dirty="0">
                <a:effectLst/>
                <a:latin typeface="Times New Roman" panose="02020603050405020304" pitchFamily="18" charset="0"/>
                <a:ea typeface="Calibri" panose="020F0502020204030204" pitchFamily="34" charset="0"/>
                <a:cs typeface="Times New Roman" panose="02020603050405020304" pitchFamily="18" charset="0"/>
              </a:rPr>
              <a:t>-Limited Energy source</a:t>
            </a:r>
          </a:p>
          <a:p>
            <a:endParaRPr lang="en-IN" sz="2800" b="1" spc="10" dirty="0">
              <a:latin typeface="Times New Roman" panose="02020603050405020304" pitchFamily="18" charset="0"/>
              <a:cs typeface="Times New Roman" panose="02020603050405020304" pitchFamily="18" charset="0"/>
            </a:endParaRPr>
          </a:p>
          <a:p>
            <a:endParaRPr lang="en-IN" sz="2800" b="1" spc="10" dirty="0">
              <a:latin typeface="Times New Roman" panose="02020603050405020304" pitchFamily="18" charset="0"/>
              <a:cs typeface="Times New Roman" panose="02020603050405020304" pitchFamily="18" charset="0"/>
            </a:endParaRPr>
          </a:p>
          <a:p>
            <a:endParaRPr lang="en-IN" sz="2800" b="1" spc="1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p:txBody>
      </p:sp>
    </p:spTree>
    <p:extLst>
      <p:ext uri="{BB962C8B-B14F-4D97-AF65-F5344CB8AC3E}">
        <p14:creationId xmlns:p14="http://schemas.microsoft.com/office/powerpoint/2010/main" val="419897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CDE45-455A-4CBF-A2A3-2176CD81E20F}"/>
              </a:ext>
            </a:extLst>
          </p:cNvPr>
          <p:cNvSpPr txBox="1"/>
          <p:nvPr/>
        </p:nvSpPr>
        <p:spPr>
          <a:xfrm>
            <a:off x="309716" y="265472"/>
            <a:ext cx="10205883" cy="7596951"/>
          </a:xfrm>
          <a:prstGeom prst="rect">
            <a:avLst/>
          </a:prstGeom>
          <a:noFill/>
        </p:spPr>
        <p:txBody>
          <a:bodyPr wrap="square" rtlCol="0">
            <a:spAutoFit/>
          </a:bodyPr>
          <a:lstStyle/>
          <a:p>
            <a:pPr>
              <a:spcBef>
                <a:spcPts val="1500"/>
              </a:spcBef>
              <a:spcAft>
                <a:spcPts val="750"/>
              </a:spcAft>
            </a:pPr>
            <a:r>
              <a:rPr lang="en-IN" sz="36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Mobile Cloud Computing</a:t>
            </a: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-Longer Battery Life</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-Massive Storage Space</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-Evolved techniques for synching data</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-Improved Facilities for Processing</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-Exceptional User Experience</a:t>
            </a:r>
            <a:endParaRPr lang="en-IN" sz="28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r>
              <a:rPr lang="en-IN" sz="2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-Opportunity to Adopt New Technology</a:t>
            </a:r>
          </a:p>
          <a:p>
            <a:pPr>
              <a:spcBef>
                <a:spcPts val="1500"/>
              </a:spcBef>
              <a:spcAft>
                <a:spcPts val="750"/>
              </a:spcAft>
            </a:pPr>
            <a:endParaRPr lang="en-IN" sz="2800" b="1" dirty="0">
              <a:solidFill>
                <a:srgbClr val="333333"/>
              </a:solidFill>
              <a:latin typeface="Times New Roman" panose="02020603050405020304" pitchFamily="18" charset="0"/>
              <a:cs typeface="Times New Roman" panose="02020603050405020304" pitchFamily="18" charset="0"/>
            </a:endParaRPr>
          </a:p>
          <a:p>
            <a:pPr>
              <a:spcBef>
                <a:spcPts val="1500"/>
              </a:spcBef>
              <a:spcAft>
                <a:spcPts val="750"/>
              </a:spcAft>
            </a:pPr>
            <a:r>
              <a:rPr lang="en-IN" sz="1400" b="1" dirty="0">
                <a:latin typeface="Times New Roman" panose="02020603050405020304" pitchFamily="18" charset="0"/>
                <a:cs typeface="Times New Roman" panose="02020603050405020304" pitchFamily="18" charset="0"/>
              </a:rPr>
              <a:t> 				</a:t>
            </a:r>
          </a:p>
          <a:p>
            <a:pPr>
              <a:spcBef>
                <a:spcPts val="1500"/>
              </a:spcBef>
              <a:spcAft>
                <a:spcPts val="750"/>
              </a:spcAft>
            </a:pPr>
            <a:r>
              <a:rPr lang="en-IN" sz="1400" b="1" dirty="0">
                <a:solidFill>
                  <a:schemeClr val="bg1">
                    <a:lumMod val="50000"/>
                  </a:schemeClr>
                </a:solidFill>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endParaRPr lang="en-IN" sz="1400" dirty="0">
              <a:solidFill>
                <a:schemeClr val="bg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500"/>
              </a:spcBef>
              <a:spcAft>
                <a:spcPts val="750"/>
              </a:spcAft>
            </a:pPr>
            <a:endPar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15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0741A-1110-4340-AF78-D3FB5B2795EA}"/>
              </a:ext>
            </a:extLst>
          </p:cNvPr>
          <p:cNvSpPr txBox="1"/>
          <p:nvPr/>
        </p:nvSpPr>
        <p:spPr>
          <a:xfrm>
            <a:off x="221225" y="176981"/>
            <a:ext cx="10087897" cy="7048083"/>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Advantage:</a:t>
            </a:r>
          </a:p>
          <a:p>
            <a:endParaRPr lang="en-IN" sz="36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-Flexibility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-Multiple platform Support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-Cost efficient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-Real time Data Availability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-Backup and Recovery</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p:txBody>
      </p:sp>
    </p:spTree>
    <p:extLst>
      <p:ext uri="{BB962C8B-B14F-4D97-AF65-F5344CB8AC3E}">
        <p14:creationId xmlns:p14="http://schemas.microsoft.com/office/powerpoint/2010/main" val="101040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1B6CED-A3EF-4470-BD82-008C77349482}"/>
              </a:ext>
            </a:extLst>
          </p:cNvPr>
          <p:cNvSpPr txBox="1"/>
          <p:nvPr/>
        </p:nvSpPr>
        <p:spPr>
          <a:xfrm>
            <a:off x="117987" y="280221"/>
            <a:ext cx="7669162" cy="7017306"/>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Disadvantage:</a:t>
            </a:r>
          </a:p>
          <a:p>
            <a:endParaRPr lang="en-IN" sz="3200" b="1"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-Data Security</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-Connectivity and Performance Issue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-Dependency</a:t>
            </a:r>
          </a:p>
          <a:p>
            <a:endParaRPr lang="en-IN" dirty="0"/>
          </a:p>
          <a:p>
            <a:r>
              <a:rPr lang="en-IN" sz="2800" dirty="0">
                <a:latin typeface="Times New Roman" panose="02020603050405020304" pitchFamily="18" charset="0"/>
                <a:cs typeface="Times New Roman" panose="02020603050405020304" pitchFamily="18" charset="0"/>
              </a:rPr>
              <a:t>-Internet Connection Required</a:t>
            </a: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a:p>
            <a:endParaRPr lang="en-IN" dirty="0"/>
          </a:p>
        </p:txBody>
      </p:sp>
    </p:spTree>
    <p:extLst>
      <p:ext uri="{BB962C8B-B14F-4D97-AF65-F5344CB8AC3E}">
        <p14:creationId xmlns:p14="http://schemas.microsoft.com/office/powerpoint/2010/main" val="3434947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9051A-F975-42EC-8A8D-0F52646F1E46}"/>
              </a:ext>
            </a:extLst>
          </p:cNvPr>
          <p:cNvSpPr txBox="1"/>
          <p:nvPr/>
        </p:nvSpPr>
        <p:spPr>
          <a:xfrm>
            <a:off x="0" y="-132735"/>
            <a:ext cx="10707329" cy="7140416"/>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a:t>
            </a:r>
          </a:p>
          <a:p>
            <a:endParaRPr lang="en-IN" sz="3600" b="1" dirty="0">
              <a:latin typeface="Times New Roman" panose="02020603050405020304" pitchFamily="18" charset="0"/>
              <a:cs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Mobile Cloud is integrating a lot and it is helping many companies. Generating high and hardware is expensive and mobile Cloud eliminates the cost of it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With the help of mobile Cloud, the efforts save and the work is done in the time limit cloud computing stretch to reduce the maintenance cost and enhance data safety and privacy. In mobile Cloud reducing resource consumption achieve by programming architecture and supporting cloud and mashup. This leads to the fact that the future generation of the mobile application is highly dependent on the cloud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r>
              <a:rPr lang="en-IN" sz="1400" dirty="0">
                <a:solidFill>
                  <a:schemeClr val="bg1">
                    <a:lumMod val="50000"/>
                  </a:schemeClr>
                </a:solidFill>
                <a:latin typeface="Times New Roman" panose="02020603050405020304" pitchFamily="18" charset="0"/>
                <a:cs typeface="Times New Roman" panose="02020603050405020304" pitchFamily="18" charset="0"/>
              </a:rPr>
              <a:t>                                                                                         </a:t>
            </a:r>
          </a:p>
          <a:p>
            <a:r>
              <a:rPr lang="en-IN" sz="1400" dirty="0">
                <a:solidFill>
                  <a:schemeClr val="bg1">
                    <a:lumMod val="50000"/>
                  </a:schemeClr>
                </a:solidFill>
                <a:latin typeface="Times New Roman" panose="02020603050405020304" pitchFamily="18" charset="0"/>
                <a:cs typeface="Times New Roman" panose="02020603050405020304" pitchFamily="18" charset="0"/>
              </a:rPr>
              <a:t>					</a:t>
            </a:r>
          </a:p>
          <a:p>
            <a:endParaRPr lang="en-IN" sz="1400" dirty="0">
              <a:solidFill>
                <a:schemeClr val="bg1">
                  <a:lumMod val="50000"/>
                </a:schemeClr>
              </a:solidFill>
              <a:latin typeface="Times New Roman" panose="02020603050405020304" pitchFamily="18" charset="0"/>
              <a:cs typeface="Times New Roman" panose="02020603050405020304" pitchFamily="18" charset="0"/>
            </a:endParaRPr>
          </a:p>
          <a:p>
            <a:endParaRPr lang="en-IN" sz="1400" dirty="0">
              <a:solidFill>
                <a:schemeClr val="bg1">
                  <a:lumMod val="50000"/>
                </a:schemeClr>
              </a:solidFill>
              <a:latin typeface="Times New Roman" panose="02020603050405020304" pitchFamily="18" charset="0"/>
              <a:cs typeface="Times New Roman" panose="02020603050405020304" pitchFamily="18" charset="0"/>
            </a:endParaRPr>
          </a:p>
          <a:p>
            <a:r>
              <a:rPr lang="en-IN" sz="1400" dirty="0">
                <a:solidFill>
                  <a:schemeClr val="bg1">
                    <a:lumMod val="50000"/>
                  </a:schemeClr>
                </a:solidFill>
                <a:latin typeface="Times New Roman" panose="02020603050405020304" pitchFamily="18" charset="0"/>
                <a:cs typeface="Times New Roman" panose="02020603050405020304" pitchFamily="18" charset="0"/>
              </a:rPr>
              <a:t>			                                         GESCOE Department of Computer</a:t>
            </a:r>
          </a:p>
        </p:txBody>
      </p:sp>
    </p:spTree>
    <p:extLst>
      <p:ext uri="{BB962C8B-B14F-4D97-AF65-F5344CB8AC3E}">
        <p14:creationId xmlns:p14="http://schemas.microsoft.com/office/powerpoint/2010/main" val="91914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11055-0BE1-468F-988D-66BBA8BB9F58}"/>
              </a:ext>
            </a:extLst>
          </p:cNvPr>
          <p:cNvSpPr txBox="1"/>
          <p:nvPr/>
        </p:nvSpPr>
        <p:spPr>
          <a:xfrm>
            <a:off x="412956" y="191729"/>
            <a:ext cx="9969910" cy="6771084"/>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References:</a:t>
            </a:r>
          </a:p>
          <a:p>
            <a:r>
              <a:rPr lang="en-IN" sz="2800" dirty="0">
                <a:latin typeface="Times New Roman" panose="02020603050405020304" pitchFamily="18" charset="0"/>
                <a:cs typeface="Times New Roman" panose="02020603050405020304" pitchFamily="18" charset="0"/>
                <a:hlinkClick r:id="rId2"/>
              </a:rPr>
              <a:t>https://ieeexplore.ieee.org/document/8095716</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hlinkClick r:id="rId3"/>
              </a:rPr>
              <a:t>https://www.irjet.net/archives/V5/i3/IRJET-V5I3910.pdf</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hlinkClick r:id="rId4"/>
              </a:rPr>
              <a:t>https://data-flair.training/blogs/cloud-computing-tutorial/</a:t>
            </a:r>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p:txBody>
      </p:sp>
    </p:spTree>
    <p:extLst>
      <p:ext uri="{BB962C8B-B14F-4D97-AF65-F5344CB8AC3E}">
        <p14:creationId xmlns:p14="http://schemas.microsoft.com/office/powerpoint/2010/main" val="344844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DFF2AE-D296-46BE-957E-720C8421B488}"/>
              </a:ext>
            </a:extLst>
          </p:cNvPr>
          <p:cNvSpPr txBox="1"/>
          <p:nvPr/>
        </p:nvSpPr>
        <p:spPr>
          <a:xfrm>
            <a:off x="1755057" y="2971800"/>
            <a:ext cx="7197213"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Thank You</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1400" dirty="0">
              <a:solidFill>
                <a:schemeClr val="bg1">
                  <a:lumMod val="50000"/>
                </a:schemeClr>
              </a:solidFill>
              <a:latin typeface="Times New Roman" panose="02020603050405020304" pitchFamily="18" charset="0"/>
              <a:cs typeface="Times New Roman" panose="02020603050405020304" pitchFamily="18" charset="0"/>
            </a:endParaRPr>
          </a:p>
          <a:p>
            <a:r>
              <a:rPr lang="en-IN" sz="1400" dirty="0">
                <a:solidFill>
                  <a:schemeClr val="bg1">
                    <a:lumMod val="50000"/>
                  </a:schemeClr>
                </a:solidFill>
                <a:latin typeface="Times New Roman" panose="02020603050405020304" pitchFamily="18" charset="0"/>
                <a:cs typeface="Times New Roman" panose="02020603050405020304" pitchFamily="18" charset="0"/>
              </a:rPr>
              <a:t>			GESCOE Department of Computer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9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CF40B-4E82-4B4A-9FD9-94BB2F7AA6C5}"/>
              </a:ext>
            </a:extLst>
          </p:cNvPr>
          <p:cNvSpPr txBox="1"/>
          <p:nvPr/>
        </p:nvSpPr>
        <p:spPr>
          <a:xfrm>
            <a:off x="324465" y="117988"/>
            <a:ext cx="8008374" cy="7817525"/>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Index</a:t>
            </a:r>
          </a:p>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-Literature review</a:t>
            </a:r>
          </a:p>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-What is MCC</a:t>
            </a:r>
          </a:p>
          <a:p>
            <a:r>
              <a:rPr lang="en-IN" sz="2800" dirty="0">
                <a:latin typeface="Times New Roman" panose="02020603050405020304" pitchFamily="18" charset="0"/>
                <a:cs typeface="Times New Roman" panose="02020603050405020304" pitchFamily="18" charset="0"/>
              </a:rPr>
              <a:t>-Architecture</a:t>
            </a:r>
          </a:p>
          <a:p>
            <a:r>
              <a:rPr lang="en-IN" sz="2800" dirty="0">
                <a:latin typeface="Times New Roman" panose="02020603050405020304" pitchFamily="18" charset="0"/>
                <a:cs typeface="Times New Roman" panose="02020603050405020304" pitchFamily="18" charset="0"/>
              </a:rPr>
              <a:t>-Why choosing MCC</a:t>
            </a:r>
          </a:p>
          <a:p>
            <a:r>
              <a:rPr lang="en-IN" sz="2800" dirty="0">
                <a:latin typeface="Times New Roman" panose="02020603050405020304" pitchFamily="18" charset="0"/>
                <a:cs typeface="Times New Roman" panose="02020603050405020304" pitchFamily="18" charset="0"/>
              </a:rPr>
              <a:t>-Support to MCC</a:t>
            </a:r>
          </a:p>
          <a:p>
            <a:r>
              <a:rPr lang="en-IN" sz="2800" dirty="0">
                <a:latin typeface="Times New Roman" panose="02020603050405020304" pitchFamily="18" charset="0"/>
                <a:cs typeface="Times New Roman" panose="02020603050405020304" pitchFamily="18" charset="0"/>
              </a:rPr>
              <a:t>-Application</a:t>
            </a:r>
          </a:p>
          <a:p>
            <a:r>
              <a:rPr lang="en-IN" sz="2800" dirty="0">
                <a:latin typeface="Times New Roman" panose="02020603050405020304" pitchFamily="18" charset="0"/>
                <a:cs typeface="Times New Roman" panose="02020603050405020304" pitchFamily="18" charset="0"/>
              </a:rPr>
              <a:t>-Challenges</a:t>
            </a:r>
          </a:p>
          <a:p>
            <a:r>
              <a:rPr lang="en-IN" sz="2800" dirty="0">
                <a:latin typeface="Times New Roman" panose="02020603050405020304" pitchFamily="18" charset="0"/>
                <a:cs typeface="Times New Roman" panose="02020603050405020304" pitchFamily="18" charset="0"/>
              </a:rPr>
              <a:t>-The Future of MCC</a:t>
            </a:r>
          </a:p>
          <a:p>
            <a:r>
              <a:rPr lang="en-IN" sz="2800" dirty="0">
                <a:latin typeface="Times New Roman" panose="02020603050405020304" pitchFamily="18" charset="0"/>
                <a:cs typeface="Times New Roman" panose="02020603050405020304" pitchFamily="18" charset="0"/>
              </a:rPr>
              <a:t>-Advantage</a:t>
            </a:r>
          </a:p>
          <a:p>
            <a:r>
              <a:rPr lang="en-IN" sz="2800" dirty="0">
                <a:latin typeface="Times New Roman" panose="02020603050405020304" pitchFamily="18" charset="0"/>
                <a:cs typeface="Times New Roman" panose="02020603050405020304" pitchFamily="18" charset="0"/>
              </a:rPr>
              <a:t>-Disadvantage</a:t>
            </a:r>
          </a:p>
          <a:p>
            <a:r>
              <a:rPr lang="en-IN" sz="2800"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-Reference</a:t>
            </a:r>
          </a:p>
          <a:p>
            <a:pPr lvl="8"/>
            <a:r>
              <a:rPr lang="en-IN" sz="1400" dirty="0">
                <a:solidFill>
                  <a:schemeClr val="bg1">
                    <a:lumMod val="50000"/>
                  </a:schemeClr>
                </a:solidFill>
                <a:latin typeface="Times New Roman" panose="02020603050405020304" pitchFamily="18" charset="0"/>
                <a:cs typeface="Times New Roman" panose="02020603050405020304" pitchFamily="18" charset="0"/>
              </a:rPr>
              <a:t>                GESCOE Department of Computer</a:t>
            </a:r>
          </a:p>
          <a:p>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271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F4AA-9286-4E45-B1CC-FFD86D8067DB}"/>
              </a:ext>
            </a:extLst>
          </p:cNvPr>
          <p:cNvSpPr>
            <a:spLocks noGrp="1"/>
          </p:cNvSpPr>
          <p:nvPr>
            <p:ph type="title"/>
          </p:nvPr>
        </p:nvSpPr>
        <p:spPr>
          <a:xfrm>
            <a:off x="280219" y="176981"/>
            <a:ext cx="11073581" cy="663677"/>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r>
              <a:rPr lang="en-IN" sz="3600" b="1" dirty="0"/>
              <a:t>:</a:t>
            </a:r>
          </a:p>
        </p:txBody>
      </p:sp>
      <p:sp>
        <p:nvSpPr>
          <p:cNvPr id="3" name="Content Placeholder 2">
            <a:extLst>
              <a:ext uri="{FF2B5EF4-FFF2-40B4-BE49-F238E27FC236}">
                <a16:creationId xmlns:a16="http://schemas.microsoft.com/office/drawing/2014/main" id="{586C5CF2-6546-453C-A3CA-D2C48B007206}"/>
              </a:ext>
            </a:extLst>
          </p:cNvPr>
          <p:cNvSpPr>
            <a:spLocks noGrp="1"/>
          </p:cNvSpPr>
          <p:nvPr>
            <p:ph idx="1"/>
          </p:nvPr>
        </p:nvSpPr>
        <p:spPr>
          <a:xfrm>
            <a:off x="838200" y="958645"/>
            <a:ext cx="10515600" cy="6017342"/>
          </a:xfrm>
        </p:spPr>
        <p:txBody>
          <a:bodyPr>
            <a:noAutofit/>
          </a:bodyPr>
          <a:lstStyle/>
          <a:p>
            <a:pPr marL="0" indent="0">
              <a:buNone/>
            </a:pPr>
            <a:r>
              <a:rPr lang="en-US" i="0" dirty="0">
                <a:effectLst/>
                <a:latin typeface="Times New Roman" panose="02020603050405020304" pitchFamily="18" charset="0"/>
                <a:cs typeface="Times New Roman" panose="02020603050405020304" pitchFamily="18" charset="0"/>
              </a:rPr>
              <a:t>-Cloud computing provides on-demand, scalable, device-independent and reliable services to its users. </a:t>
            </a:r>
          </a:p>
          <a:p>
            <a:pPr marL="0" indent="0">
              <a:buNone/>
            </a:pPr>
            <a:r>
              <a:rPr lang="en-US" i="0" dirty="0">
                <a:effectLst/>
                <a:latin typeface="Times New Roman" panose="02020603050405020304" pitchFamily="18" charset="0"/>
                <a:cs typeface="Times New Roman" panose="02020603050405020304" pitchFamily="18" charset="0"/>
              </a:rPr>
              <a:t>-The aim of mobile cloud computing (MCC) is to use cloud computing techniques for storage and processing of data on mobile devices, and hence to reduce their limitations.</a:t>
            </a:r>
          </a:p>
          <a:p>
            <a:pPr marL="0" indent="0">
              <a:buNone/>
            </a:pPr>
            <a:r>
              <a:rPr lang="en-US" i="0" dirty="0">
                <a:effectLst/>
                <a:latin typeface="Times New Roman" panose="02020603050405020304" pitchFamily="18" charset="0"/>
                <a:cs typeface="Times New Roman" panose="02020603050405020304" pitchFamily="18" charset="0"/>
              </a:rPr>
              <a:t>- The term MCC was introduced just after the concept of cloud computing that was launched in mid-2007. </a:t>
            </a:r>
          </a:p>
          <a:p>
            <a:pPr marL="0" indent="0">
              <a:buNone/>
            </a:pPr>
            <a:r>
              <a:rPr lang="en-US" i="0" dirty="0">
                <a:effectLst/>
                <a:latin typeface="Times New Roman" panose="02020603050405020304" pitchFamily="18" charset="0"/>
                <a:cs typeface="Times New Roman" panose="02020603050405020304" pitchFamily="18" charset="0"/>
              </a:rPr>
              <a:t>-Since then, it has been drawing attention of organizations to reduce the development cost of mobile applications. </a:t>
            </a:r>
          </a:p>
          <a:p>
            <a:pPr marL="0" indent="0">
              <a:buNone/>
            </a:pPr>
            <a:r>
              <a:rPr lang="en-US" i="0" dirty="0">
                <a:effectLst/>
                <a:latin typeface="Times New Roman" panose="02020603050405020304" pitchFamily="18" charset="0"/>
                <a:cs typeface="Times New Roman" panose="02020603050405020304" pitchFamily="18" charset="0"/>
              </a:rPr>
              <a:t>-It provides the mobile users and researchers a variety of mobile services at low cost. </a:t>
            </a:r>
          </a:p>
          <a:p>
            <a:endParaRPr lang="en-US" b="1" dirty="0">
              <a:latin typeface="Times New Roman" panose="02020603050405020304" pitchFamily="18" charset="0"/>
              <a:cs typeface="Times New Roman" panose="02020603050405020304" pitchFamily="18" charset="0"/>
            </a:endParaRPr>
          </a:p>
          <a:p>
            <a:pPr marL="457200" lvl="1" indent="0">
              <a:buNone/>
            </a:pPr>
            <a:endParaRPr lang="en-IN" b="1" dirty="0">
              <a:latin typeface="Times New Roman" panose="02020603050405020304" pitchFamily="18" charset="0"/>
              <a:cs typeface="Times New Roman" panose="02020603050405020304" pitchFamily="18" charset="0"/>
            </a:endParaRPr>
          </a:p>
          <a:p>
            <a:pPr marL="2743200" lvl="6" indent="0">
              <a:buNone/>
            </a:pPr>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 </a:t>
            </a:r>
            <a:endParaRPr lang="en-US" sz="14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68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028E17-A13A-404C-8376-45E59288060B}"/>
              </a:ext>
            </a:extLst>
          </p:cNvPr>
          <p:cNvSpPr txBox="1"/>
          <p:nvPr/>
        </p:nvSpPr>
        <p:spPr>
          <a:xfrm>
            <a:off x="0" y="326733"/>
            <a:ext cx="10722076" cy="6894195"/>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Literature Review:</a:t>
            </a:r>
          </a:p>
          <a:p>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Mobile Cloud Computing is a computing technology that user uses resources of different clouds and network technologies to provide mobile user with high computational power and storage capacity at back end with limited resources at front end that is, on mobile devices.</a:t>
            </a: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          </a:t>
            </a: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 </a:t>
            </a:r>
          </a:p>
        </p:txBody>
      </p:sp>
    </p:spTree>
    <p:extLst>
      <p:ext uri="{BB962C8B-B14F-4D97-AF65-F5344CB8AC3E}">
        <p14:creationId xmlns:p14="http://schemas.microsoft.com/office/powerpoint/2010/main" val="3885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77C01F-A016-4403-8D3F-7B8C0F91C53E}"/>
              </a:ext>
            </a:extLst>
          </p:cNvPr>
          <p:cNvSpPr txBox="1"/>
          <p:nvPr/>
        </p:nvSpPr>
        <p:spPr>
          <a:xfrm>
            <a:off x="196645" y="132734"/>
            <a:ext cx="11798709" cy="6832640"/>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Problem Statement:</a:t>
            </a:r>
          </a:p>
          <a:p>
            <a:endParaRPr lang="en-IN" sz="3600" b="1" dirty="0">
              <a:latin typeface="Times New Roman" panose="02020603050405020304" pitchFamily="18" charset="0"/>
              <a:cs typeface="Times New Roman" panose="02020603050405020304" pitchFamily="18" charset="0"/>
            </a:endParaRPr>
          </a:p>
          <a:p>
            <a:pPr algn="ctr"/>
            <a:r>
              <a:rPr lang="en-US" sz="3600" i="0" dirty="0">
                <a:solidFill>
                  <a:srgbClr val="000000"/>
                </a:solidFill>
                <a:effectLst/>
                <a:latin typeface="Times New Roman" panose="02020603050405020304" pitchFamily="18" charset="0"/>
                <a:cs typeface="Times New Roman" panose="02020603050405020304" pitchFamily="18" charset="0"/>
              </a:rPr>
              <a:t>Mobile cloud computing </a:t>
            </a:r>
          </a:p>
          <a:p>
            <a:r>
              <a:rPr lang="en-US" sz="3600" i="0" dirty="0">
                <a:solidFill>
                  <a:srgbClr val="000000"/>
                </a:solidFill>
                <a:effectLst/>
                <a:latin typeface="Times New Roman" panose="02020603050405020304" pitchFamily="18" charset="0"/>
                <a:cs typeface="Times New Roman" panose="02020603050405020304" pitchFamily="18" charset="0"/>
              </a:rPr>
              <a:t>						And</a:t>
            </a:r>
          </a:p>
          <a:p>
            <a:pPr algn="ctr"/>
            <a:r>
              <a:rPr lang="en-US" sz="3600" i="0" dirty="0">
                <a:solidFill>
                  <a:srgbClr val="000000"/>
                </a:solidFill>
                <a:effectLst/>
                <a:latin typeface="Times New Roman" panose="02020603050405020304" pitchFamily="18" charset="0"/>
                <a:cs typeface="Times New Roman" panose="02020603050405020304" pitchFamily="18" charset="0"/>
              </a:rPr>
              <a:t> we should adopt it!</a:t>
            </a:r>
          </a:p>
          <a:p>
            <a:pPr algn="ctr"/>
            <a:endParaRPr lang="en-US" sz="3600" b="1" dirty="0">
              <a:solidFill>
                <a:srgbClr val="000000"/>
              </a:solidFill>
              <a:latin typeface="Times New Roman" panose="02020603050405020304" pitchFamily="18" charset="0"/>
              <a:cs typeface="Times New Roman" panose="02020603050405020304" pitchFamily="18" charset="0"/>
            </a:endParaRPr>
          </a:p>
          <a:p>
            <a:pPr algn="ctr"/>
            <a:endParaRPr lang="en-US" sz="3600" b="1" dirty="0">
              <a:solidFill>
                <a:srgbClr val="000000"/>
              </a:solidFill>
              <a:latin typeface="Times New Roman" panose="02020603050405020304" pitchFamily="18" charset="0"/>
              <a:cs typeface="Times New Roman" panose="02020603050405020304" pitchFamily="18" charset="0"/>
            </a:endParaRPr>
          </a:p>
          <a:p>
            <a:pPr algn="ctr"/>
            <a:endParaRPr lang="en-US" sz="3600" b="1" dirty="0">
              <a:solidFill>
                <a:srgbClr val="000000"/>
              </a:solidFill>
              <a:latin typeface="Times New Roman" panose="02020603050405020304" pitchFamily="18" charset="0"/>
              <a:cs typeface="Times New Roman" panose="02020603050405020304" pitchFamily="18" charset="0"/>
            </a:endParaRPr>
          </a:p>
          <a:p>
            <a:pPr algn="ctr"/>
            <a:br>
              <a:rPr lang="en-US" sz="3600" dirty="0"/>
            </a:br>
            <a:br>
              <a:rPr lang="en-US" sz="3600" dirty="0"/>
            </a:br>
            <a:endParaRPr lang="en-IN" sz="36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p:txBody>
      </p:sp>
    </p:spTree>
    <p:extLst>
      <p:ext uri="{BB962C8B-B14F-4D97-AF65-F5344CB8AC3E}">
        <p14:creationId xmlns:p14="http://schemas.microsoft.com/office/powerpoint/2010/main" val="126574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BB523-D118-4AC9-B345-5EC7512ADFEF}"/>
              </a:ext>
            </a:extLst>
          </p:cNvPr>
          <p:cNvSpPr txBox="1"/>
          <p:nvPr/>
        </p:nvSpPr>
        <p:spPr>
          <a:xfrm>
            <a:off x="309717" y="176980"/>
            <a:ext cx="11474244" cy="2800767"/>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What is MCC?</a:t>
            </a:r>
          </a:p>
          <a:p>
            <a:r>
              <a:rPr lang="en-US" sz="2800" dirty="0">
                <a:latin typeface="Times New Roman" panose="02020603050405020304" pitchFamily="18" charset="0"/>
                <a:cs typeface="Times New Roman" panose="02020603050405020304" pitchFamily="18" charset="0"/>
              </a:rPr>
              <a:t>-Improvement in data storage capacity and processing power.</a:t>
            </a:r>
          </a:p>
          <a:p>
            <a:r>
              <a:rPr lang="en-US" sz="2800" dirty="0">
                <a:latin typeface="Times New Roman" panose="02020603050405020304" pitchFamily="18" charset="0"/>
                <a:cs typeface="Times New Roman" panose="02020603050405020304" pitchFamily="18" charset="0"/>
              </a:rPr>
              <a:t>-Improved synchronization of data due to “store in one </a:t>
            </a:r>
            <a:r>
              <a:rPr lang="en-US" sz="2800" dirty="0" err="1">
                <a:latin typeface="Times New Roman" panose="02020603050405020304" pitchFamily="18" charset="0"/>
                <a:cs typeface="Times New Roman" panose="02020603050405020304" pitchFamily="18" charset="0"/>
              </a:rPr>
              <a:t>place,accessible</a:t>
            </a:r>
            <a:r>
              <a:rPr lang="en-US" sz="2800" dirty="0">
                <a:latin typeface="Times New Roman" panose="02020603050405020304" pitchFamily="18" charset="0"/>
                <a:cs typeface="Times New Roman" panose="02020603050405020304" pitchFamily="18" charset="0"/>
              </a:rPr>
              <a:t> from anywhere”.</a:t>
            </a:r>
          </a:p>
          <a:p>
            <a:r>
              <a:rPr lang="en-US" sz="2800" dirty="0">
                <a:latin typeface="Times New Roman" panose="02020603050405020304" pitchFamily="18" charset="0"/>
                <a:cs typeface="Times New Roman" panose="02020603050405020304" pitchFamily="18" charset="0"/>
              </a:rPr>
              <a:t>-Improved reliability and scalability.</a:t>
            </a:r>
          </a:p>
          <a:p>
            <a:r>
              <a:rPr lang="en-US" sz="2800" dirty="0">
                <a:latin typeface="Times New Roman" panose="02020603050405020304" pitchFamily="18" charset="0"/>
                <a:cs typeface="Times New Roman" panose="02020603050405020304" pitchFamily="18" charset="0"/>
              </a:rPr>
              <a:t>-Ease of integration.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91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9CD10-C66D-4081-B52C-5EC8FD042610}"/>
              </a:ext>
            </a:extLst>
          </p:cNvPr>
          <p:cNvSpPr txBox="1"/>
          <p:nvPr/>
        </p:nvSpPr>
        <p:spPr>
          <a:xfrm>
            <a:off x="-22637" y="132244"/>
            <a:ext cx="11721027"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Architecture:</a:t>
            </a:r>
          </a:p>
          <a:p>
            <a:endParaRPr lang="en-IN" sz="3600" b="1" dirty="0">
              <a:latin typeface="Times New Roman" panose="02020603050405020304" pitchFamily="18" charset="0"/>
              <a:cs typeface="Times New Roman" panose="02020603050405020304" pitchFamily="18" charset="0"/>
            </a:endParaRPr>
          </a:p>
        </p:txBody>
      </p:sp>
      <p:pic>
        <p:nvPicPr>
          <p:cNvPr id="1026" name="Picture 2" descr="Image for post">
            <a:extLst>
              <a:ext uri="{FF2B5EF4-FFF2-40B4-BE49-F238E27FC236}">
                <a16:creationId xmlns:a16="http://schemas.microsoft.com/office/drawing/2014/main" id="{6C1F454B-CC2B-436A-888E-FB23607F7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080" y="761904"/>
            <a:ext cx="6903720" cy="58601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0996C9-1EC4-447B-BFB9-3CBE3D6C4C89}"/>
              </a:ext>
            </a:extLst>
          </p:cNvPr>
          <p:cNvSpPr txBox="1"/>
          <p:nvPr/>
        </p:nvSpPr>
        <p:spPr>
          <a:xfrm>
            <a:off x="4436806" y="6592529"/>
            <a:ext cx="3318387" cy="307777"/>
          </a:xfrm>
          <a:prstGeom prst="rect">
            <a:avLst/>
          </a:prstGeom>
          <a:noFill/>
        </p:spPr>
        <p:txBody>
          <a:bodyPr wrap="square" rtlCol="0">
            <a:spAutoFit/>
          </a:bodyPr>
          <a:lstStyle/>
          <a:p>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endParaRPr lang="en-IN" sz="1400" dirty="0">
              <a:solidFill>
                <a:schemeClr val="bg1">
                  <a:lumMod val="50000"/>
                </a:schemeClr>
              </a:solidFill>
            </a:endParaRPr>
          </a:p>
        </p:txBody>
      </p:sp>
    </p:spTree>
    <p:extLst>
      <p:ext uri="{BB962C8B-B14F-4D97-AF65-F5344CB8AC3E}">
        <p14:creationId xmlns:p14="http://schemas.microsoft.com/office/powerpoint/2010/main" val="6542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1E39C1-16E3-4AA1-907E-DC3A09C3A40E}"/>
              </a:ext>
            </a:extLst>
          </p:cNvPr>
          <p:cNvSpPr txBox="1"/>
          <p:nvPr/>
        </p:nvSpPr>
        <p:spPr>
          <a:xfrm>
            <a:off x="294968" y="324464"/>
            <a:ext cx="8229600" cy="6617196"/>
          </a:xfrm>
          <a:prstGeom prst="rect">
            <a:avLst/>
          </a:prstGeom>
          <a:noFill/>
        </p:spPr>
        <p:txBody>
          <a:bodyPr wrap="square" rtlCol="0">
            <a:spAutoFit/>
          </a:bodyPr>
          <a:lstStyle/>
          <a:p>
            <a:r>
              <a:rPr lang="en-IN" sz="3600" b="1" spc="-55" dirty="0">
                <a:effectLst/>
                <a:latin typeface="Times New Roman" panose="02020603050405020304" pitchFamily="18" charset="0"/>
                <a:ea typeface="Times New Roman" panose="02020603050405020304" pitchFamily="18" charset="0"/>
                <a:cs typeface="Times New Roman" panose="02020603050405020304" pitchFamily="18" charset="0"/>
              </a:rPr>
              <a:t>Why Choosing MCC?</a:t>
            </a:r>
          </a:p>
          <a:p>
            <a:r>
              <a:rPr lang="en-IN" sz="2800" spc="-25"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800" spc="-25" dirty="0">
                <a:effectLst/>
                <a:latin typeface="Times New Roman" panose="02020603050405020304" pitchFamily="18" charset="0"/>
                <a:ea typeface="Times New Roman" panose="02020603050405020304" pitchFamily="18" charset="0"/>
                <a:cs typeface="Times New Roman" panose="02020603050405020304" pitchFamily="18" charset="0"/>
              </a:rPr>
              <a:t>. Rapid Development</a:t>
            </a:r>
          </a:p>
          <a:p>
            <a:pPr marL="571500" indent="-571500">
              <a:buAutoNum type="romanLcPeriod"/>
            </a:pPr>
            <a:endParaRPr lang="en-IN" sz="2800" spc="-25" dirty="0">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spc="-25" dirty="0">
                <a:effectLst/>
                <a:latin typeface="Times New Roman" panose="02020603050405020304" pitchFamily="18" charset="0"/>
                <a:ea typeface="Times New Roman" panose="02020603050405020304" pitchFamily="18" charset="0"/>
                <a:cs typeface="Times New Roman" panose="02020603050405020304" pitchFamily="18" charset="0"/>
              </a:rPr>
              <a:t>ii. Flexible</a:t>
            </a:r>
          </a:p>
          <a:p>
            <a:endParaRPr lang="en-IN" sz="2800" spc="-25" dirty="0">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spc="-25" dirty="0">
                <a:effectLst/>
                <a:latin typeface="Times New Roman" panose="02020603050405020304" pitchFamily="18" charset="0"/>
                <a:ea typeface="Times New Roman" panose="02020603050405020304" pitchFamily="18" charset="0"/>
                <a:cs typeface="Times New Roman" panose="02020603050405020304" pitchFamily="18" charset="0"/>
              </a:rPr>
              <a:t>iii. Secure</a:t>
            </a:r>
          </a:p>
          <a:p>
            <a:endParaRPr lang="en-IN" sz="2800" b="1" spc="-25" dirty="0">
              <a:solidFill>
                <a:srgbClr val="444444"/>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                                                                                       </a:t>
            </a:r>
          </a:p>
          <a:p>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p>
        </p:txBody>
      </p:sp>
    </p:spTree>
    <p:extLst>
      <p:ext uri="{BB962C8B-B14F-4D97-AF65-F5344CB8AC3E}">
        <p14:creationId xmlns:p14="http://schemas.microsoft.com/office/powerpoint/2010/main" val="380522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A9900-266B-41A6-BC63-C9CD757D9E50}"/>
              </a:ext>
            </a:extLst>
          </p:cNvPr>
          <p:cNvSpPr txBox="1"/>
          <p:nvPr/>
        </p:nvSpPr>
        <p:spPr>
          <a:xfrm>
            <a:off x="383458" y="412955"/>
            <a:ext cx="7565922" cy="6601102"/>
          </a:xfrm>
          <a:prstGeom prst="rect">
            <a:avLst/>
          </a:prstGeom>
          <a:noFill/>
        </p:spPr>
        <p:txBody>
          <a:bodyPr wrap="square" rtlCol="0">
            <a:spAutoFit/>
          </a:bodyPr>
          <a:lstStyle/>
          <a:p>
            <a:pPr fontAlgn="base">
              <a:lnSpc>
                <a:spcPct val="107000"/>
              </a:lnSpc>
              <a:spcAft>
                <a:spcPts val="1050"/>
              </a:spcAft>
            </a:pPr>
            <a:r>
              <a:rPr lang="en-IN" sz="3600" b="1" spc="-55" dirty="0">
                <a:effectLst/>
                <a:latin typeface="Times New Roman" panose="02020603050405020304" pitchFamily="18" charset="0"/>
                <a:ea typeface="Times New Roman" panose="02020603050405020304" pitchFamily="18" charset="0"/>
                <a:cs typeface="Times New Roman" panose="02020603050405020304" pitchFamily="18" charset="0"/>
              </a:rPr>
              <a:t>Support to Mobile Cloud Computing?</a:t>
            </a:r>
          </a:p>
          <a:p>
            <a:pPr fontAlgn="base">
              <a:lnSpc>
                <a:spcPct val="107000"/>
              </a:lnSpc>
              <a:spcAft>
                <a:spcPts val="105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-Hosting Services</a:t>
            </a:r>
          </a:p>
          <a:p>
            <a:pPr fontAlgn="base">
              <a:lnSpc>
                <a:spcPct val="107000"/>
              </a:lnSpc>
              <a:spcAft>
                <a:spcPts val="105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05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-Functionality Outsourcing</a:t>
            </a:r>
          </a:p>
          <a:p>
            <a:pPr fontAlgn="base">
              <a:lnSpc>
                <a:spcPct val="107000"/>
              </a:lnSpc>
              <a:spcAft>
                <a:spcPts val="105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05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-Web Analytics</a:t>
            </a:r>
          </a:p>
          <a:p>
            <a:pPr fontAlgn="base">
              <a:lnSpc>
                <a:spcPct val="107000"/>
              </a:lnSpc>
              <a:spcAft>
                <a:spcPts val="105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050"/>
              </a:spcAf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-Hardware Augmentation</a:t>
            </a:r>
          </a:p>
          <a:p>
            <a:pPr fontAlgn="base">
              <a:lnSpc>
                <a:spcPct val="107000"/>
              </a:lnSpc>
              <a:spcAft>
                <a:spcPts val="1050"/>
              </a:spcAft>
            </a:pP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050"/>
              </a:spcAft>
            </a:pPr>
            <a:endParaRPr lang="en-IN" sz="1400" b="1" dirty="0">
              <a:latin typeface="Times New Roman" panose="02020603050405020304" pitchFamily="18" charset="0"/>
              <a:cs typeface="Times New Roman" panose="02020603050405020304" pitchFamily="18" charset="0"/>
            </a:endParaRPr>
          </a:p>
          <a:p>
            <a:pPr fontAlgn="base">
              <a:lnSpc>
                <a:spcPct val="107000"/>
              </a:lnSpc>
              <a:spcAft>
                <a:spcPts val="1050"/>
              </a:spcAft>
            </a:pPr>
            <a:endParaRPr lang="en-IN" sz="1400" b="1" dirty="0">
              <a:latin typeface="Times New Roman" panose="02020603050405020304" pitchFamily="18" charset="0"/>
              <a:cs typeface="Times New Roman" panose="02020603050405020304" pitchFamily="18" charset="0"/>
            </a:endParaRPr>
          </a:p>
          <a:p>
            <a:pPr fontAlgn="base">
              <a:lnSpc>
                <a:spcPct val="107000"/>
              </a:lnSpc>
              <a:spcAft>
                <a:spcPts val="1050"/>
              </a:spcAft>
            </a:pPr>
            <a:r>
              <a:rPr lang="en-IN" sz="1400" b="1" dirty="0">
                <a:latin typeface="Times New Roman" panose="02020603050405020304" pitchFamily="18" charset="0"/>
                <a:cs typeface="Times New Roman" panose="02020603050405020304" pitchFamily="18" charset="0"/>
              </a:rPr>
              <a:t>                                                                                                 </a:t>
            </a:r>
            <a:r>
              <a:rPr lang="en-IN" sz="1400" dirty="0">
                <a:solidFill>
                  <a:schemeClr val="bg1">
                    <a:lumMod val="50000"/>
                  </a:schemeClr>
                </a:solidFill>
                <a:latin typeface="Times New Roman" panose="02020603050405020304" pitchFamily="18" charset="0"/>
                <a:cs typeface="Times New Roman" panose="02020603050405020304" pitchFamily="18" charset="0"/>
              </a:rPr>
              <a:t>GESCOE Department of Computer</a:t>
            </a:r>
            <a:endParaRPr lang="en-IN" sz="14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3247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760</Words>
  <Application>Microsoft Office PowerPoint</Application>
  <PresentationFormat>Widescreen</PresentationFormat>
  <Paragraphs>209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                  Gokhale Education Society’s                               R. H. Sapat College of Engineering, Management Studies and                Research,                  Nashik - 422 005, (M.S.), INDIA </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Roshan</dc:creator>
  <cp:lastModifiedBy>Roshan</cp:lastModifiedBy>
  <cp:revision>72</cp:revision>
  <dcterms:created xsi:type="dcterms:W3CDTF">2021-03-07T14:17:33Z</dcterms:created>
  <dcterms:modified xsi:type="dcterms:W3CDTF">2021-03-10T04:05:12Z</dcterms:modified>
</cp:coreProperties>
</file>