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3" r:id="rId15"/>
    <p:sldId id="269" r:id="rId16"/>
    <p:sldId id="270" r:id="rId17"/>
    <p:sldId id="271" r:id="rId18"/>
    <p:sldId id="272" r:id="rId19"/>
    <p:sldId id="274" r:id="rId20"/>
    <p:sldId id="275" r:id="rId21"/>
    <p:sldId id="276" r:id="rId22"/>
    <p:sldId id="277" r:id="rId23"/>
    <p:sldId id="278" r:id="rId24"/>
    <p:sldId id="280" r:id="rId25"/>
    <p:sldId id="281" r:id="rId26"/>
    <p:sldId id="279" r:id="rId27"/>
    <p:sldId id="282" r:id="rId28"/>
    <p:sldId id="283" r:id="rId29"/>
    <p:sldId id="284" r:id="rId30"/>
    <p:sldId id="285" r:id="rId31"/>
  </p:sldIdLst>
  <p:sldSz cx="9144000" cy="5143500" type="screen16x9"/>
  <p:notesSz cx="6858000" cy="9144000"/>
  <p:embeddedFontLst>
    <p:embeddedFont>
      <p:font typeface="Montserrat"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typHFbzT+4VvrItSJ2BuRG1GB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4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3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3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3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4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3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mudita.garg.99@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harshada1442@gmail.com" TargetMode="External"/><Relationship Id="rId4" Type="http://schemas.openxmlformats.org/officeDocument/2006/relationships/hyperlink" Target="mailto:pankajkumaryadav1500420@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4200" b="1">
                <a:solidFill>
                  <a:srgbClr val="CC0000"/>
                </a:solidFill>
                <a:latin typeface="Montserrat"/>
                <a:ea typeface="Montserrat"/>
                <a:cs typeface="Montserrat"/>
                <a:sym typeface="Montserrat"/>
              </a:rPr>
              <a:t> Capstone Project-1</a:t>
            </a:r>
            <a:br>
              <a:rPr lang="en-US" sz="4200" b="1">
                <a:solidFill>
                  <a:srgbClr val="CC0000"/>
                </a:solidFill>
                <a:latin typeface="Montserrat"/>
                <a:ea typeface="Montserrat"/>
                <a:cs typeface="Montserrat"/>
                <a:sym typeface="Montserrat"/>
              </a:rPr>
            </a:br>
            <a:r>
              <a:rPr lang="en-US" sz="2400" b="1" i="0">
                <a:solidFill>
                  <a:srgbClr val="9F5900"/>
                </a:solidFill>
                <a:latin typeface="Arial"/>
                <a:ea typeface="Arial"/>
                <a:cs typeface="Arial"/>
                <a:sym typeface="Arial"/>
              </a:rPr>
              <a:t>(Exploratory Data Analysis)</a:t>
            </a:r>
            <a:br>
              <a:rPr lang="en-US" sz="1400" b="1" i="0">
                <a:solidFill>
                  <a:srgbClr val="36394D"/>
                </a:solidFill>
                <a:latin typeface="Arial"/>
                <a:ea typeface="Arial"/>
                <a:cs typeface="Arial"/>
                <a:sym typeface="Arial"/>
              </a:rPr>
            </a:br>
            <a:br>
              <a:rPr lang="en-US" sz="4200" b="1" i="0">
                <a:solidFill>
                  <a:srgbClr val="CC0000"/>
                </a:solidFill>
                <a:latin typeface="Montserrat"/>
                <a:ea typeface="Montserrat"/>
                <a:cs typeface="Montserrat"/>
                <a:sym typeface="Montserrat"/>
              </a:rPr>
            </a:br>
            <a:r>
              <a:rPr lang="en-US" sz="3200" b="1">
                <a:solidFill>
                  <a:schemeClr val="lt1"/>
                </a:solidFill>
                <a:latin typeface="Montserrat"/>
                <a:ea typeface="Montserrat"/>
                <a:cs typeface="Montserrat"/>
                <a:sym typeface="Montserrat"/>
              </a:rPr>
              <a:t>World Bank Global Education Analysis</a:t>
            </a:r>
            <a:endParaRPr sz="32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0"/>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16" name="Google Shape;116;p10"/>
          <p:cNvPicPr preferRelativeResize="0"/>
          <p:nvPr/>
        </p:nvPicPr>
        <p:blipFill rotWithShape="1">
          <a:blip r:embed="rId3">
            <a:alphaModFix/>
          </a:blip>
          <a:srcRect/>
          <a:stretch/>
        </p:blipFill>
        <p:spPr>
          <a:xfrm>
            <a:off x="393334" y="1162124"/>
            <a:ext cx="3881760" cy="2515647"/>
          </a:xfrm>
          <a:prstGeom prst="rect">
            <a:avLst/>
          </a:prstGeom>
          <a:noFill/>
          <a:ln>
            <a:noFill/>
          </a:ln>
        </p:spPr>
      </p:pic>
      <p:sp>
        <p:nvSpPr>
          <p:cNvPr id="117" name="Google Shape;117;p10"/>
          <p:cNvSpPr txBox="1"/>
          <p:nvPr/>
        </p:nvSpPr>
        <p:spPr>
          <a:xfrm>
            <a:off x="4572000" y="1577582"/>
            <a:ext cx="4475572" cy="210018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7C0000"/>
                </a:solidFill>
                <a:latin typeface="Arial"/>
                <a:ea typeface="Arial"/>
                <a:cs typeface="Arial"/>
                <a:sym typeface="Arial"/>
              </a:rPr>
              <a:t>According to World Bank Global Education 60.7% countries across in the world are Developed Countries</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7C0000"/>
                </a:solidFill>
                <a:latin typeface="Arial"/>
                <a:ea typeface="Arial"/>
                <a:cs typeface="Arial"/>
                <a:sym typeface="Arial"/>
              </a:rPr>
              <a:t>According to World Bank Global Education 39.3% countries across in the world are Developing Countries</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23" name="Google Shape;123;p11"/>
          <p:cNvPicPr preferRelativeResize="0"/>
          <p:nvPr/>
        </p:nvPicPr>
        <p:blipFill rotWithShape="1">
          <a:blip r:embed="rId3">
            <a:alphaModFix/>
          </a:blip>
          <a:srcRect/>
          <a:stretch/>
        </p:blipFill>
        <p:spPr>
          <a:xfrm>
            <a:off x="154169" y="192938"/>
            <a:ext cx="4579196" cy="2963304"/>
          </a:xfrm>
          <a:prstGeom prst="rect">
            <a:avLst/>
          </a:prstGeom>
          <a:noFill/>
          <a:ln>
            <a:noFill/>
          </a:ln>
        </p:spPr>
      </p:pic>
      <p:pic>
        <p:nvPicPr>
          <p:cNvPr id="124" name="Google Shape;124;p11"/>
          <p:cNvPicPr preferRelativeResize="0"/>
          <p:nvPr/>
        </p:nvPicPr>
        <p:blipFill rotWithShape="1">
          <a:blip r:embed="rId4">
            <a:alphaModFix/>
          </a:blip>
          <a:srcRect/>
          <a:stretch/>
        </p:blipFill>
        <p:spPr>
          <a:xfrm>
            <a:off x="4117322" y="606887"/>
            <a:ext cx="4872509" cy="2963305"/>
          </a:xfrm>
          <a:prstGeom prst="rect">
            <a:avLst/>
          </a:prstGeom>
          <a:noFill/>
          <a:ln>
            <a:noFill/>
          </a:ln>
        </p:spPr>
      </p:pic>
      <p:sp>
        <p:nvSpPr>
          <p:cNvPr id="125" name="Google Shape;125;p11"/>
          <p:cNvSpPr txBox="1"/>
          <p:nvPr/>
        </p:nvSpPr>
        <p:spPr>
          <a:xfrm>
            <a:off x="828208" y="3555375"/>
            <a:ext cx="7353039" cy="138499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7C0000"/>
                </a:solidFill>
                <a:latin typeface="Arial"/>
                <a:ea typeface="Arial"/>
                <a:cs typeface="Arial"/>
                <a:sym typeface="Arial"/>
              </a:rPr>
              <a:t>India is a part of developing nations.</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7C0000"/>
                </a:solidFill>
                <a:latin typeface="Arial"/>
                <a:ea typeface="Arial"/>
                <a:cs typeface="Arial"/>
                <a:sym typeface="Arial"/>
              </a:rPr>
              <a:t>GDP analysis for both developed and developing sections has been made to show the highest and lowest GDP countries in both sections. Qatar (exceeding 120000) has the highest GDP in 2020(developed nation).</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38" name="Google Shape;138;p13" descr="Books on shelf with solid fill"/>
          <p:cNvPicPr preferRelativeResize="0"/>
          <p:nvPr/>
        </p:nvPicPr>
        <p:blipFill rotWithShape="1">
          <a:blip r:embed="rId3">
            <a:alphaModFix/>
          </a:blip>
          <a:srcRect/>
          <a:stretch/>
        </p:blipFill>
        <p:spPr>
          <a:xfrm>
            <a:off x="410135" y="190294"/>
            <a:ext cx="1631782" cy="1631782"/>
          </a:xfrm>
          <a:prstGeom prst="rect">
            <a:avLst/>
          </a:prstGeom>
          <a:noFill/>
          <a:ln>
            <a:noFill/>
          </a:ln>
          <a:effectLst>
            <a:outerShdw blurRad="50800" dist="38100" dir="8100000" algn="tr" rotWithShape="0">
              <a:srgbClr val="000000">
                <a:alpha val="40000"/>
              </a:srgbClr>
            </a:outerShdw>
          </a:effectLst>
        </p:spPr>
      </p:pic>
      <p:sp>
        <p:nvSpPr>
          <p:cNvPr id="139" name="Google Shape;139;p13"/>
          <p:cNvSpPr txBox="1"/>
          <p:nvPr/>
        </p:nvSpPr>
        <p:spPr>
          <a:xfrm>
            <a:off x="199380" y="2141282"/>
            <a:ext cx="8875868" cy="3046988"/>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3200"/>
              <a:buFont typeface="Noto Sans Symbols"/>
              <a:buChar char="✔"/>
            </a:pPr>
            <a:r>
              <a:rPr lang="en-US" sz="3200" b="0" i="0" u="none" strike="noStrike" cap="none">
                <a:solidFill>
                  <a:schemeClr val="dk1"/>
                </a:solidFill>
                <a:latin typeface="Roboto"/>
                <a:ea typeface="Roboto"/>
                <a:cs typeface="Roboto"/>
                <a:sym typeface="Roboto"/>
              </a:rPr>
              <a:t>Now, lets focus on the </a:t>
            </a:r>
            <a:r>
              <a:rPr lang="en-US" sz="3200" b="1" i="0" u="none" strike="noStrike" cap="none">
                <a:solidFill>
                  <a:schemeClr val="dk1"/>
                </a:solidFill>
                <a:latin typeface="Roboto"/>
                <a:ea typeface="Roboto"/>
                <a:cs typeface="Roboto"/>
                <a:sym typeface="Roboto"/>
              </a:rPr>
              <a:t>Education of Young Generation (Age: 20 to 40) </a:t>
            </a:r>
            <a:r>
              <a:rPr lang="en-US" sz="3200" b="0" i="0" u="none" strike="noStrike" cap="none">
                <a:solidFill>
                  <a:schemeClr val="dk1"/>
                </a:solidFill>
                <a:latin typeface="Roboto"/>
                <a:ea typeface="Roboto"/>
                <a:cs typeface="Roboto"/>
                <a:sym typeface="Roboto"/>
              </a:rPr>
              <a:t>for even years from the past two decades</a:t>
            </a:r>
            <a:endParaRPr/>
          </a:p>
          <a:p>
            <a:pPr marL="457200" marR="0" lvl="2" indent="-457200" algn="l" rtl="0">
              <a:lnSpc>
                <a:spcPct val="100000"/>
              </a:lnSpc>
              <a:spcBef>
                <a:spcPts val="0"/>
              </a:spcBef>
              <a:spcAft>
                <a:spcPts val="0"/>
              </a:spcAft>
              <a:buClr>
                <a:srgbClr val="000000"/>
              </a:buClr>
              <a:buSzPts val="3200"/>
              <a:buFont typeface="Noto Sans Symbols"/>
              <a:buChar char="✔"/>
            </a:pPr>
            <a:r>
              <a:rPr lang="en-US" sz="3200" b="0" i="0" u="sng" strike="noStrike" cap="none">
                <a:solidFill>
                  <a:srgbClr val="EF8600"/>
                </a:solidFill>
                <a:latin typeface="Roboto"/>
                <a:ea typeface="Roboto"/>
                <a:cs typeface="Roboto"/>
                <a:sym typeface="Roboto"/>
              </a:rPr>
              <a:t>Barro-Lee</a:t>
            </a:r>
            <a:r>
              <a:rPr lang="en-US" sz="3200" b="0" i="0" u="none" strike="noStrike" cap="none">
                <a:solidFill>
                  <a:srgbClr val="EF8600"/>
                </a:solidFill>
                <a:latin typeface="Roboto"/>
                <a:ea typeface="Roboto"/>
                <a:cs typeface="Roboto"/>
                <a:sym typeface="Roboto"/>
              </a:rPr>
              <a:t>: Age Group Education Analysis</a:t>
            </a:r>
            <a:endParaRPr/>
          </a:p>
          <a:p>
            <a:pPr marL="457200" marR="0" lvl="2" indent="-254000" algn="l" rtl="0">
              <a:lnSpc>
                <a:spcPct val="100000"/>
              </a:lnSpc>
              <a:spcBef>
                <a:spcPts val="0"/>
              </a:spcBef>
              <a:spcAft>
                <a:spcPts val="0"/>
              </a:spcAft>
              <a:buClr>
                <a:srgbClr val="000000"/>
              </a:buClr>
              <a:buSzPts val="3200"/>
              <a:buFont typeface="Noto Sans Symbols"/>
              <a:buNone/>
            </a:pPr>
            <a:endParaRPr sz="3200" b="0" i="0" u="none" strike="noStrike" cap="none">
              <a:solidFill>
                <a:schemeClr val="dk1"/>
              </a:solidFill>
              <a:latin typeface="Roboto"/>
              <a:ea typeface="Roboto"/>
              <a:cs typeface="Roboto"/>
              <a:sym typeface="Roboto"/>
            </a:endParaRPr>
          </a:p>
          <a:p>
            <a:pPr marL="457200" marR="0" lvl="0" indent="-254000" algn="l" rtl="0">
              <a:lnSpc>
                <a:spcPct val="100000"/>
              </a:lnSpc>
              <a:spcBef>
                <a:spcPts val="0"/>
              </a:spcBef>
              <a:spcAft>
                <a:spcPts val="0"/>
              </a:spcAft>
              <a:buClr>
                <a:srgbClr val="000000"/>
              </a:buClr>
              <a:buSzPts val="3200"/>
              <a:buFont typeface="Noto Sans Symbols"/>
              <a:buNone/>
            </a:pPr>
            <a:endParaRPr sz="3200" b="0" i="0" u="none" strike="noStrike" cap="none">
              <a:solidFill>
                <a:schemeClr val="dk1"/>
              </a:solidFill>
              <a:latin typeface="Arial"/>
              <a:ea typeface="Arial"/>
              <a:cs typeface="Arial"/>
              <a:sym typeface="Arial"/>
            </a:endParaRPr>
          </a:p>
        </p:txBody>
      </p:sp>
      <p:pic>
        <p:nvPicPr>
          <p:cNvPr id="140" name="Google Shape;140;p13" descr="Graduation cap with solid fill"/>
          <p:cNvPicPr preferRelativeResize="0"/>
          <p:nvPr/>
        </p:nvPicPr>
        <p:blipFill rotWithShape="1">
          <a:blip r:embed="rId4">
            <a:alphaModFix/>
          </a:blip>
          <a:srcRect/>
          <a:stretch/>
        </p:blipFill>
        <p:spPr>
          <a:xfrm>
            <a:off x="6916439" y="520260"/>
            <a:ext cx="1454103" cy="14541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31" name="Google Shape;131;p12"/>
          <p:cNvPicPr preferRelativeResize="0"/>
          <p:nvPr/>
        </p:nvPicPr>
        <p:blipFill rotWithShape="1">
          <a:blip r:embed="rId3">
            <a:alphaModFix/>
          </a:blip>
          <a:srcRect/>
          <a:stretch/>
        </p:blipFill>
        <p:spPr>
          <a:xfrm>
            <a:off x="451483" y="134471"/>
            <a:ext cx="7677264" cy="3899647"/>
          </a:xfrm>
          <a:prstGeom prst="rect">
            <a:avLst/>
          </a:prstGeom>
          <a:noFill/>
          <a:ln>
            <a:noFill/>
          </a:ln>
        </p:spPr>
      </p:pic>
      <p:sp>
        <p:nvSpPr>
          <p:cNvPr id="132" name="Google Shape;132;p12"/>
          <p:cNvSpPr txBox="1"/>
          <p:nvPr/>
        </p:nvSpPr>
        <p:spPr>
          <a:xfrm>
            <a:off x="248770" y="4215653"/>
            <a:ext cx="8353404" cy="7386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7C0000"/>
                </a:solidFill>
                <a:latin typeface="Roboto"/>
                <a:ea typeface="Roboto"/>
                <a:cs typeface="Roboto"/>
                <a:sym typeface="Roboto"/>
              </a:rPr>
              <a:t>Adjusted net enrolment rate calculated by dividing the number of children in the official primary school age who are enrolled in primary or secondary education by the population of the same age group and multiplying by 100.</a:t>
            </a:r>
            <a:endParaRPr sz="1400" b="0" i="0" u="none" strike="noStrike" cap="none">
              <a:solidFill>
                <a:srgbClr val="7C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70" name="Google Shape;170;p18"/>
          <p:cNvSpPr txBox="1"/>
          <p:nvPr/>
        </p:nvSpPr>
        <p:spPr>
          <a:xfrm>
            <a:off x="129264" y="498088"/>
            <a:ext cx="9233975" cy="437042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7C0000"/>
                </a:solidFill>
                <a:latin typeface="Arial"/>
                <a:ea typeface="Arial"/>
                <a:cs typeface="Arial"/>
                <a:sym typeface="Arial"/>
              </a:rPr>
              <a:t>GDP analysis is also done by observing the factors influencing it directly and indirectly. </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7C0000"/>
                </a:solidFill>
                <a:latin typeface="Arial"/>
                <a:ea typeface="Arial"/>
                <a:cs typeface="Arial"/>
                <a:sym typeface="Arial"/>
              </a:rPr>
              <a:t>Expenditure analysis on these various categories is also performed to gather insights with respect to the peer countries. Capital Expenditure trends have also been compared in the proceeding sections . Analysis of Adjusted net enrolment rate calculated on the Barro-Lee Dataset is performed on the following age groups.</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7C0000"/>
                </a:solidFill>
                <a:latin typeface="Arial"/>
                <a:ea typeface="Arial"/>
                <a:cs typeface="Arial"/>
                <a:sym typeface="Arial"/>
              </a:rPr>
              <a:t>Barro-Lee: 20-24 age group education analysis</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7C0000"/>
                </a:solidFill>
                <a:latin typeface="Arial"/>
                <a:ea typeface="Arial"/>
                <a:cs typeface="Arial"/>
                <a:sym typeface="Arial"/>
              </a:rPr>
              <a:t>Barro-Lee: 25-29 age group education analysis</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7C0000"/>
                </a:solidFill>
                <a:latin typeface="Arial"/>
                <a:ea typeface="Arial"/>
                <a:cs typeface="Arial"/>
                <a:sym typeface="Arial"/>
              </a:rPr>
              <a:t>Barro-Lee: 30-34 age group education analysis</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7C0000"/>
                </a:solidFill>
                <a:latin typeface="Arial"/>
                <a:ea typeface="Arial"/>
                <a:cs typeface="Arial"/>
                <a:sym typeface="Arial"/>
              </a:rPr>
              <a:t>Barro-Lee: 35-39 age group education analysis.</a:t>
            </a:r>
            <a:endParaRPr sz="1400" b="0" i="0" u="none" strike="noStrike" cap="none">
              <a:solidFill>
                <a:srgbClr val="7C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7C0000"/>
                </a:solidFill>
                <a:latin typeface="Arial"/>
                <a:ea typeface="Arial"/>
                <a:cs typeface="Arial"/>
                <a:sym typeface="Arial"/>
              </a:rPr>
            </a:br>
            <a:endParaRPr sz="1400" b="0" i="0" u="none" strike="noStrike" cap="none">
              <a:solidFill>
                <a:srgbClr val="7C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46" name="Google Shape;146;p14"/>
          <p:cNvPicPr preferRelativeResize="0"/>
          <p:nvPr/>
        </p:nvPicPr>
        <p:blipFill rotWithShape="1">
          <a:blip r:embed="rId3">
            <a:alphaModFix/>
          </a:blip>
          <a:srcRect/>
          <a:stretch/>
        </p:blipFill>
        <p:spPr>
          <a:xfrm>
            <a:off x="134471" y="53789"/>
            <a:ext cx="7893424" cy="4908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52" name="Google Shape;152;p15"/>
          <p:cNvPicPr preferRelativeResize="0"/>
          <p:nvPr/>
        </p:nvPicPr>
        <p:blipFill rotWithShape="1">
          <a:blip r:embed="rId3">
            <a:alphaModFix/>
          </a:blip>
          <a:srcRect/>
          <a:stretch/>
        </p:blipFill>
        <p:spPr>
          <a:xfrm>
            <a:off x="147918" y="47508"/>
            <a:ext cx="7947212" cy="50959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58" name="Google Shape;158;p16"/>
          <p:cNvPicPr preferRelativeResize="0"/>
          <p:nvPr/>
        </p:nvPicPr>
        <p:blipFill rotWithShape="1">
          <a:blip r:embed="rId3">
            <a:alphaModFix/>
          </a:blip>
          <a:srcRect/>
          <a:stretch/>
        </p:blipFill>
        <p:spPr>
          <a:xfrm>
            <a:off x="2989" y="0"/>
            <a:ext cx="809214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64" name="Google Shape;164;p17"/>
          <p:cNvPicPr preferRelativeResize="0"/>
          <p:nvPr/>
        </p:nvPicPr>
        <p:blipFill rotWithShape="1">
          <a:blip r:embed="rId3">
            <a:alphaModFix/>
          </a:blip>
          <a:srcRect/>
          <a:stretch/>
        </p:blipFill>
        <p:spPr>
          <a:xfrm>
            <a:off x="134471" y="0"/>
            <a:ext cx="7684994"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76" name="Google Shape;176;p19"/>
          <p:cNvPicPr preferRelativeResize="0"/>
          <p:nvPr/>
        </p:nvPicPr>
        <p:blipFill rotWithShape="1">
          <a:blip r:embed="rId3">
            <a:alphaModFix/>
          </a:blip>
          <a:srcRect/>
          <a:stretch/>
        </p:blipFill>
        <p:spPr>
          <a:xfrm>
            <a:off x="-1" y="0"/>
            <a:ext cx="5385547" cy="5143500"/>
          </a:xfrm>
          <a:prstGeom prst="rect">
            <a:avLst/>
          </a:prstGeom>
          <a:noFill/>
          <a:ln>
            <a:noFill/>
          </a:ln>
        </p:spPr>
      </p:pic>
      <p:sp>
        <p:nvSpPr>
          <p:cNvPr id="177" name="Google Shape;177;p19"/>
          <p:cNvSpPr txBox="1"/>
          <p:nvPr/>
        </p:nvSpPr>
        <p:spPr>
          <a:xfrm>
            <a:off x="5293896" y="1233894"/>
            <a:ext cx="3671350" cy="107721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7C0000"/>
                </a:solidFill>
                <a:latin typeface="Arial"/>
                <a:ea typeface="Arial"/>
                <a:cs typeface="Arial"/>
                <a:sym typeface="Arial"/>
              </a:rPr>
              <a:t>Capital expenditure on public institutes at various levels show that it is very less for the tertiary section.</a:t>
            </a:r>
            <a:endParaRPr sz="1600" b="0" i="0" u="none" strike="noStrike" cap="none">
              <a:solidFill>
                <a:srgbClr val="7C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1" name="Google Shape;61;p2"/>
          <p:cNvSpPr txBox="1"/>
          <p:nvPr/>
        </p:nvSpPr>
        <p:spPr>
          <a:xfrm>
            <a:off x="241791" y="1186182"/>
            <a:ext cx="7954446" cy="29238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sng" strike="noStrike" cap="none">
                <a:solidFill>
                  <a:srgbClr val="EF8600"/>
                </a:solidFill>
                <a:latin typeface="Arial"/>
                <a:ea typeface="Arial"/>
                <a:cs typeface="Arial"/>
                <a:sym typeface="Arial"/>
              </a:rPr>
              <a:t>Team Member</a:t>
            </a:r>
            <a:endParaRPr/>
          </a:p>
          <a:p>
            <a:pPr marL="0" marR="0" lvl="0" indent="0" algn="ctr" rtl="0">
              <a:lnSpc>
                <a:spcPct val="100000"/>
              </a:lnSpc>
              <a:spcBef>
                <a:spcPts val="0"/>
              </a:spcBef>
              <a:spcAft>
                <a:spcPts val="0"/>
              </a:spcAft>
              <a:buNone/>
            </a:pPr>
            <a:endParaRPr sz="3200" b="1" i="0" u="sng" strike="noStrike" cap="none">
              <a:solidFill>
                <a:srgbClr val="EF8600"/>
              </a:solidFill>
              <a:latin typeface="Arial"/>
              <a:ea typeface="Arial"/>
              <a:cs typeface="Arial"/>
              <a:sym typeface="Arial"/>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Er. Mudita Garg(</a:t>
            </a:r>
            <a:r>
              <a:rPr lang="en-US" sz="1400" b="0" i="0" u="sng" strike="noStrike" cap="none">
                <a:solidFill>
                  <a:srgbClr val="00637D"/>
                </a:solidFill>
                <a:latin typeface="Roboto"/>
                <a:ea typeface="Roboto"/>
                <a:cs typeface="Roboto"/>
                <a:sym typeface="Roboto"/>
                <a:hlinkClick r:id="rId3">
                  <a:extLst>
                    <a:ext uri="{A12FA001-AC4F-418D-AE19-62706E023703}">
                      <ahyp:hlinkClr xmlns:ahyp="http://schemas.microsoft.com/office/drawing/2018/hyperlinkcolor" val="tx"/>
                    </a:ext>
                  </a:extLst>
                </a:hlinkClick>
              </a:rPr>
              <a:t>mudita.garg.99@gmail.com</a:t>
            </a:r>
            <a:r>
              <a:rPr lang="en-US" sz="20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Pankaj Kumar Yadav</a:t>
            </a:r>
            <a:r>
              <a:rPr lang="en-US" sz="1400" b="0" i="0" u="none" strike="noStrike" cap="none">
                <a:solidFill>
                  <a:srgbClr val="000000"/>
                </a:solidFill>
                <a:latin typeface="Arial"/>
                <a:ea typeface="Arial"/>
                <a:cs typeface="Arial"/>
                <a:sym typeface="Arial"/>
              </a:rPr>
              <a:t> </a:t>
            </a:r>
            <a:r>
              <a:rPr lang="en-US" sz="1800" b="0" i="0" u="none" strike="noStrike" cap="none">
                <a:solidFill>
                  <a:srgbClr val="000000"/>
                </a:solidFill>
                <a:latin typeface="Arial"/>
                <a:ea typeface="Arial"/>
                <a:cs typeface="Arial"/>
                <a:sym typeface="Arial"/>
              </a:rPr>
              <a:t>(</a:t>
            </a:r>
            <a:r>
              <a:rPr lang="en-US" sz="1400" b="0" i="0" u="none" strike="noStrike" cap="none">
                <a:solidFill>
                  <a:srgbClr val="000000"/>
                </a:solidFill>
                <a:latin typeface="Arial"/>
                <a:ea typeface="Arial"/>
                <a:cs typeface="Arial"/>
                <a:sym typeface="Arial"/>
              </a:rPr>
              <a:t> </a:t>
            </a:r>
            <a:r>
              <a:rPr lang="en-US" sz="1400" b="0" i="0" u="sng" strike="noStrike" cap="none">
                <a:solidFill>
                  <a:srgbClr val="09272E"/>
                </a:solidFill>
                <a:latin typeface="Arial"/>
                <a:ea typeface="Arial"/>
                <a:cs typeface="Arial"/>
                <a:sym typeface="Arial"/>
                <a:hlinkClick r:id="rId4">
                  <a:extLst>
                    <a:ext uri="{A12FA001-AC4F-418D-AE19-62706E023703}">
                      <ahyp:hlinkClr xmlns:ahyp="http://schemas.microsoft.com/office/drawing/2018/hyperlinkcolor" val="tx"/>
                    </a:ext>
                  </a:extLst>
                </a:hlinkClick>
              </a:rPr>
              <a:t>pankajkumaryadav1500420@gmail.com</a:t>
            </a:r>
            <a:r>
              <a:rPr lang="en-US" sz="1800" b="0" i="0" u="none" strike="noStrike" cap="none">
                <a:solidFill>
                  <a:srgbClr val="09272E"/>
                </a:solidFill>
                <a:latin typeface="Arial"/>
                <a:ea typeface="Arial"/>
                <a:cs typeface="Arial"/>
                <a:sym typeface="Arial"/>
              </a:rPr>
              <a:t>)</a:t>
            </a:r>
            <a:r>
              <a:rPr lang="en-US" sz="1800" b="0" i="0" u="none" strike="noStrike" cap="none">
                <a:solidFill>
                  <a:srgbClr val="00637D"/>
                </a:solidFill>
                <a:latin typeface="Arial"/>
                <a:ea typeface="Arial"/>
                <a:cs typeface="Arial"/>
                <a:sym typeface="Arial"/>
              </a:rPr>
              <a:t>,</a:t>
            </a:r>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Harshada Gore(</a:t>
            </a:r>
            <a:r>
              <a:rPr lang="en-US" sz="1400" b="0" i="0" u="sng" strike="noStrike" cap="none">
                <a:solidFill>
                  <a:srgbClr val="00637D"/>
                </a:solidFill>
                <a:latin typeface="Roboto"/>
                <a:ea typeface="Roboto"/>
                <a:cs typeface="Roboto"/>
                <a:sym typeface="Roboto"/>
                <a:hlinkClick r:id="rId5">
                  <a:extLst>
                    <a:ext uri="{A12FA001-AC4F-418D-AE19-62706E023703}">
                      <ahyp:hlinkClr xmlns:ahyp="http://schemas.microsoft.com/office/drawing/2018/hyperlinkcolor" val="tx"/>
                    </a:ext>
                  </a:extLst>
                </a:hlinkClick>
              </a:rPr>
              <a:t>harshada1442@gmail.com</a:t>
            </a:r>
            <a:r>
              <a:rPr lang="en-US" sz="20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br>
              <a:rPr lang="en-US" sz="2000" b="0" i="0" u="none" strike="noStrike" cap="none">
                <a:solidFill>
                  <a:srgbClr val="000000"/>
                </a:solidFill>
                <a:latin typeface="Arial"/>
                <a:ea typeface="Arial"/>
                <a:cs typeface="Arial"/>
                <a:sym typeface="Arial"/>
              </a:rPr>
            </a:br>
            <a:endParaRPr sz="2000" b="1" i="0" u="none" strike="noStrike" cap="none">
              <a:solidFill>
                <a:srgbClr val="FF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ctrTitle"/>
          </p:nvPr>
        </p:nvSpPr>
        <p:spPr>
          <a:xfrm>
            <a:off x="-329709" y="4061012"/>
            <a:ext cx="8391221" cy="77117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83" name="Google Shape;183;p20"/>
          <p:cNvPicPr preferRelativeResize="0"/>
          <p:nvPr/>
        </p:nvPicPr>
        <p:blipFill rotWithShape="1">
          <a:blip r:embed="rId3">
            <a:alphaModFix/>
          </a:blip>
          <a:srcRect/>
          <a:stretch/>
        </p:blipFill>
        <p:spPr>
          <a:xfrm>
            <a:off x="0" y="100853"/>
            <a:ext cx="7215747" cy="3784800"/>
          </a:xfrm>
          <a:prstGeom prst="rect">
            <a:avLst/>
          </a:prstGeom>
          <a:noFill/>
          <a:ln>
            <a:noFill/>
          </a:ln>
        </p:spPr>
      </p:pic>
      <p:sp>
        <p:nvSpPr>
          <p:cNvPr id="184" name="Google Shape;184;p20"/>
          <p:cNvSpPr txBox="1"/>
          <p:nvPr/>
        </p:nvSpPr>
        <p:spPr>
          <a:xfrm>
            <a:off x="460638" y="4022771"/>
            <a:ext cx="7810078" cy="86177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7C0000"/>
                </a:solidFill>
                <a:latin typeface="Arial"/>
                <a:ea typeface="Arial"/>
                <a:cs typeface="Arial"/>
                <a:sym typeface="Arial"/>
              </a:rPr>
              <a:t>Heatmap shows GDP is inversely proportional to ‘no education’ and population growth and its directly proportional to the technology.</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90" name="Google Shape;190;p21"/>
          <p:cNvPicPr preferRelativeResize="0"/>
          <p:nvPr/>
        </p:nvPicPr>
        <p:blipFill rotWithShape="1">
          <a:blip r:embed="rId3">
            <a:alphaModFix/>
          </a:blip>
          <a:srcRect/>
          <a:stretch/>
        </p:blipFill>
        <p:spPr>
          <a:xfrm>
            <a:off x="0" y="100853"/>
            <a:ext cx="7994276" cy="3594008"/>
          </a:xfrm>
          <a:prstGeom prst="rect">
            <a:avLst/>
          </a:prstGeom>
          <a:noFill/>
          <a:ln>
            <a:noFill/>
          </a:ln>
        </p:spPr>
      </p:pic>
      <p:sp>
        <p:nvSpPr>
          <p:cNvPr id="191" name="Google Shape;191;p21"/>
          <p:cNvSpPr txBox="1"/>
          <p:nvPr/>
        </p:nvSpPr>
        <p:spPr>
          <a:xfrm>
            <a:off x="315750" y="4103508"/>
            <a:ext cx="8427363" cy="92333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7C0000"/>
                </a:solidFill>
                <a:latin typeface="Arial"/>
                <a:ea typeface="Arial"/>
                <a:cs typeface="Arial"/>
                <a:sym typeface="Arial"/>
              </a:rPr>
              <a:t>Gross Enrollment Ratio for Bangladesh, China, Nepal, India and Pakistan has been plotted for 2010. It shows that all the countries, especially Nepal, are focusing on Primary Education.</a:t>
            </a:r>
            <a:endParaRPr sz="1400" b="0" i="0" u="none" strike="noStrike" cap="none">
              <a:solidFill>
                <a:srgbClr val="7C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97" name="Google Shape;197;p22"/>
          <p:cNvPicPr preferRelativeResize="0"/>
          <p:nvPr/>
        </p:nvPicPr>
        <p:blipFill rotWithShape="1">
          <a:blip r:embed="rId3">
            <a:alphaModFix/>
          </a:blip>
          <a:srcRect/>
          <a:stretch/>
        </p:blipFill>
        <p:spPr>
          <a:xfrm>
            <a:off x="116762" y="509499"/>
            <a:ext cx="4181921" cy="3784801"/>
          </a:xfrm>
          <a:prstGeom prst="rect">
            <a:avLst/>
          </a:prstGeom>
          <a:noFill/>
          <a:ln>
            <a:noFill/>
          </a:ln>
        </p:spPr>
      </p:pic>
      <p:sp>
        <p:nvSpPr>
          <p:cNvPr id="198" name="Google Shape;198;p22"/>
          <p:cNvSpPr txBox="1"/>
          <p:nvPr/>
        </p:nvSpPr>
        <p:spPr>
          <a:xfrm>
            <a:off x="4572000" y="1447792"/>
            <a:ext cx="4377574" cy="116955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7C0000"/>
                </a:solidFill>
                <a:latin typeface="arial"/>
                <a:ea typeface="arial"/>
                <a:cs typeface="arial"/>
                <a:sym typeface="arial"/>
              </a:rPr>
              <a:t>The </a:t>
            </a:r>
            <a:r>
              <a:rPr lang="en-US" sz="1400" b="1" i="0" u="none" strike="noStrike" cap="none">
                <a:solidFill>
                  <a:srgbClr val="7C0000"/>
                </a:solidFill>
                <a:latin typeface="arial"/>
                <a:ea typeface="arial"/>
                <a:cs typeface="arial"/>
                <a:sym typeface="arial"/>
              </a:rPr>
              <a:t>Program for International Student Assessment</a:t>
            </a:r>
            <a:r>
              <a:rPr lang="en-US" sz="1400" b="0" i="0" u="none" strike="noStrike" cap="none">
                <a:solidFill>
                  <a:srgbClr val="7C0000"/>
                </a:solidFill>
                <a:latin typeface="arial"/>
                <a:ea typeface="arial"/>
                <a:cs typeface="arial"/>
                <a:sym typeface="arial"/>
              </a:rPr>
              <a:t> (PISA) is an international assessment that measures 15-year-old students' reading, mathematics, and science literacy every 3 years.</a:t>
            </a:r>
            <a:endParaRPr sz="1400" b="0" i="0" u="none" strike="noStrike" cap="none">
              <a:solidFill>
                <a:srgbClr val="7C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04" name="Google Shape;204;p23"/>
          <p:cNvPicPr preferRelativeResize="0"/>
          <p:nvPr/>
        </p:nvPicPr>
        <p:blipFill rotWithShape="1">
          <a:blip r:embed="rId3">
            <a:alphaModFix/>
          </a:blip>
          <a:srcRect/>
          <a:stretch/>
        </p:blipFill>
        <p:spPr>
          <a:xfrm>
            <a:off x="170653" y="141889"/>
            <a:ext cx="8265802" cy="2429861"/>
          </a:xfrm>
          <a:prstGeom prst="rect">
            <a:avLst/>
          </a:prstGeom>
          <a:noFill/>
          <a:ln>
            <a:noFill/>
          </a:ln>
        </p:spPr>
      </p:pic>
      <p:sp>
        <p:nvSpPr>
          <p:cNvPr id="205" name="Google Shape;205;p23"/>
          <p:cNvSpPr txBox="1"/>
          <p:nvPr/>
        </p:nvSpPr>
        <p:spPr>
          <a:xfrm>
            <a:off x="248771" y="2723030"/>
            <a:ext cx="7829575" cy="1815882"/>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sng" strike="noStrike" cap="none">
                <a:solidFill>
                  <a:srgbClr val="7C0000"/>
                </a:solidFill>
                <a:latin typeface="Arial"/>
                <a:ea typeface="Arial"/>
                <a:cs typeface="Arial"/>
                <a:sym typeface="Arial"/>
              </a:rPr>
              <a:t>PISA Mathematics</a:t>
            </a:r>
            <a:r>
              <a:rPr lang="en-US" sz="1400" b="0" i="0" u="none" strike="noStrike" cap="none">
                <a:solidFill>
                  <a:srgbClr val="7C0000"/>
                </a:solidFill>
                <a:latin typeface="Arial"/>
                <a:ea typeface="Arial"/>
                <a:cs typeface="Arial"/>
                <a:sym typeface="Arial"/>
              </a:rPr>
              <a:t>: Male at higher side and female at lower side, shows the vast difference between them.</a:t>
            </a:r>
            <a:endParaRPr sz="1400" b="0" i="0" u="none" strike="noStrike" cap="none">
              <a:solidFill>
                <a:srgbClr val="7C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sng" strike="noStrike" cap="none">
                <a:solidFill>
                  <a:srgbClr val="7C0000"/>
                </a:solidFill>
                <a:latin typeface="Arial"/>
                <a:ea typeface="Arial"/>
                <a:cs typeface="Arial"/>
                <a:sym typeface="Arial"/>
              </a:rPr>
              <a:t>PISA Science</a:t>
            </a:r>
            <a:r>
              <a:rPr lang="en-US" sz="1400" b="0" i="0" u="none" strike="noStrike" cap="none">
                <a:solidFill>
                  <a:srgbClr val="7C0000"/>
                </a:solidFill>
                <a:latin typeface="Arial"/>
                <a:ea typeface="Arial"/>
                <a:cs typeface="Arial"/>
                <a:sym typeface="Arial"/>
              </a:rPr>
              <a:t>: Male and female performed equally same, but going lower in 2015.</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sng" strike="noStrike" cap="none">
                <a:solidFill>
                  <a:srgbClr val="7C0000"/>
                </a:solidFill>
                <a:latin typeface="Arial"/>
                <a:ea typeface="Arial"/>
                <a:cs typeface="Arial"/>
                <a:sym typeface="Arial"/>
              </a:rPr>
              <a:t>PISA Reading </a:t>
            </a:r>
            <a:r>
              <a:rPr lang="en-US" sz="1400" b="0" i="0" u="none" strike="noStrike" cap="none">
                <a:solidFill>
                  <a:srgbClr val="7C0000"/>
                </a:solidFill>
                <a:latin typeface="Arial"/>
                <a:ea typeface="Arial"/>
                <a:cs typeface="Arial"/>
                <a:sym typeface="Arial"/>
              </a:rPr>
              <a:t>: Female at higher side and male at lower side, shows the vast difference between them.</a:t>
            </a:r>
            <a:endParaRPr sz="1400" b="0" i="0" u="none" strike="noStrike" cap="none">
              <a:solidFill>
                <a:srgbClr val="7C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18" name="Google Shape;218;p25"/>
          <p:cNvPicPr preferRelativeResize="0"/>
          <p:nvPr/>
        </p:nvPicPr>
        <p:blipFill rotWithShape="1">
          <a:blip r:embed="rId3">
            <a:alphaModFix/>
          </a:blip>
          <a:srcRect/>
          <a:stretch/>
        </p:blipFill>
        <p:spPr>
          <a:xfrm>
            <a:off x="47904" y="67236"/>
            <a:ext cx="8423743" cy="3104743"/>
          </a:xfrm>
          <a:prstGeom prst="rect">
            <a:avLst/>
          </a:prstGeom>
          <a:noFill/>
          <a:ln>
            <a:noFill/>
          </a:ln>
        </p:spPr>
      </p:pic>
      <p:sp>
        <p:nvSpPr>
          <p:cNvPr id="219" name="Google Shape;219;p25"/>
          <p:cNvSpPr txBox="1"/>
          <p:nvPr/>
        </p:nvSpPr>
        <p:spPr>
          <a:xfrm>
            <a:off x="315751" y="3828417"/>
            <a:ext cx="8912390" cy="113877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7C0000"/>
                </a:solidFill>
                <a:latin typeface="Arial"/>
                <a:ea typeface="Arial"/>
                <a:cs typeface="Arial"/>
                <a:sym typeface="Arial"/>
              </a:rPr>
              <a:t>Science Performance PISA Analysis</a:t>
            </a:r>
            <a:r>
              <a:rPr lang="en-US" sz="1800" b="0" i="0" u="none" strike="noStrike" cap="none">
                <a:solidFill>
                  <a:srgbClr val="7C0000"/>
                </a:solidFill>
                <a:latin typeface="Arial"/>
                <a:ea typeface="Arial"/>
                <a:cs typeface="Arial"/>
                <a:sym typeface="Arial"/>
              </a:rPr>
              <a:t> for top and bottom ten countries is done in Mathematics and Science. Singapore is at the top and Egypt, Arab Rep. is at the bottom.</a:t>
            </a:r>
            <a:endParaRPr sz="1800" b="0" i="0" u="none" strike="noStrike" cap="none">
              <a:solidFill>
                <a:srgbClr val="7C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25" name="Google Shape;225;p26"/>
          <p:cNvPicPr preferRelativeResize="0"/>
          <p:nvPr/>
        </p:nvPicPr>
        <p:blipFill rotWithShape="1">
          <a:blip r:embed="rId3">
            <a:alphaModFix/>
          </a:blip>
          <a:srcRect/>
          <a:stretch/>
        </p:blipFill>
        <p:spPr>
          <a:xfrm>
            <a:off x="0" y="327691"/>
            <a:ext cx="4424694" cy="4148418"/>
          </a:xfrm>
          <a:prstGeom prst="rect">
            <a:avLst/>
          </a:prstGeom>
          <a:noFill/>
          <a:ln>
            <a:noFill/>
          </a:ln>
        </p:spPr>
      </p:pic>
      <p:sp>
        <p:nvSpPr>
          <p:cNvPr id="226" name="Google Shape;226;p26"/>
          <p:cNvSpPr txBox="1"/>
          <p:nvPr/>
        </p:nvSpPr>
        <p:spPr>
          <a:xfrm>
            <a:off x="4516999" y="1694329"/>
            <a:ext cx="4627002" cy="64633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7C0000"/>
                </a:solidFill>
                <a:latin typeface="arial"/>
                <a:ea typeface="arial"/>
                <a:cs typeface="arial"/>
                <a:sym typeface="arial"/>
              </a:rPr>
              <a:t>Trends in International Mathematics and Science Study</a:t>
            </a:r>
            <a:r>
              <a:rPr lang="en-US" sz="1800" b="0" i="0" u="none" strike="noStrike" cap="none">
                <a:solidFill>
                  <a:srgbClr val="7C0000"/>
                </a:solidFill>
                <a:latin typeface="arial"/>
                <a:ea typeface="arial"/>
                <a:cs typeface="arial"/>
                <a:sym typeface="arial"/>
              </a:rPr>
              <a:t> (TIMSS)</a:t>
            </a:r>
            <a:endParaRPr sz="1800" b="0" i="0" u="none" strike="noStrike" cap="none">
              <a:solidFill>
                <a:srgbClr val="7C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11" name="Google Shape;211;p24"/>
          <p:cNvPicPr preferRelativeResize="0"/>
          <p:nvPr/>
        </p:nvPicPr>
        <p:blipFill rotWithShape="1">
          <a:blip r:embed="rId3">
            <a:alphaModFix/>
          </a:blip>
          <a:srcRect/>
          <a:stretch/>
        </p:blipFill>
        <p:spPr>
          <a:xfrm>
            <a:off x="140938" y="116774"/>
            <a:ext cx="8149174" cy="2927531"/>
          </a:xfrm>
          <a:prstGeom prst="rect">
            <a:avLst/>
          </a:prstGeom>
          <a:noFill/>
          <a:ln>
            <a:noFill/>
          </a:ln>
        </p:spPr>
      </p:pic>
      <p:sp>
        <p:nvSpPr>
          <p:cNvPr id="212" name="Google Shape;212;p24"/>
          <p:cNvSpPr txBox="1"/>
          <p:nvPr/>
        </p:nvSpPr>
        <p:spPr>
          <a:xfrm>
            <a:off x="242047" y="3798794"/>
            <a:ext cx="8686799" cy="92333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7C0000"/>
                </a:solidFill>
                <a:latin typeface="Arial"/>
                <a:ea typeface="Arial"/>
                <a:cs typeface="Arial"/>
                <a:sym typeface="Arial"/>
              </a:rPr>
              <a:t>Mathematics Performance PISA Analysis</a:t>
            </a:r>
            <a:r>
              <a:rPr lang="en-US" sz="1800" b="0" i="0" u="none" strike="noStrike" cap="none">
                <a:solidFill>
                  <a:srgbClr val="7C0000"/>
                </a:solidFill>
                <a:latin typeface="Arial"/>
                <a:ea typeface="Arial"/>
                <a:cs typeface="Arial"/>
                <a:sym typeface="Arial"/>
              </a:rPr>
              <a:t> for top and bottom ten countries is done in Mathematics and Science. </a:t>
            </a:r>
            <a:r>
              <a:rPr lang="en-US" sz="1800">
                <a:solidFill>
                  <a:srgbClr val="7C0000"/>
                </a:solidFill>
              </a:rPr>
              <a:t>Hong Kong</a:t>
            </a:r>
            <a:r>
              <a:rPr lang="en-US" sz="1800" b="0" i="0" u="none" strike="noStrike" cap="none">
                <a:solidFill>
                  <a:srgbClr val="7C0000"/>
                </a:solidFill>
                <a:latin typeface="Arial"/>
                <a:ea typeface="Arial"/>
                <a:cs typeface="Arial"/>
                <a:sym typeface="Arial"/>
              </a:rPr>
              <a:t> SAR, China is at the top and Brazil is at the bottom.</a:t>
            </a:r>
            <a:endParaRPr sz="1400" b="0" i="0" u="none" strike="noStrike" cap="none">
              <a:solidFill>
                <a:srgbClr val="7C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32" name="Google Shape;232;p27"/>
          <p:cNvPicPr preferRelativeResize="0"/>
          <p:nvPr/>
        </p:nvPicPr>
        <p:blipFill rotWithShape="1">
          <a:blip r:embed="rId3">
            <a:alphaModFix/>
          </a:blip>
          <a:srcRect/>
          <a:stretch/>
        </p:blipFill>
        <p:spPr>
          <a:xfrm>
            <a:off x="-8089" y="451494"/>
            <a:ext cx="9152089" cy="42405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38" name="Google Shape;238;p28"/>
          <p:cNvPicPr preferRelativeResize="0"/>
          <p:nvPr/>
        </p:nvPicPr>
        <p:blipFill rotWithShape="1">
          <a:blip r:embed="rId3">
            <a:alphaModFix/>
          </a:blip>
          <a:srcRect/>
          <a:stretch/>
        </p:blipFill>
        <p:spPr>
          <a:xfrm>
            <a:off x="114299" y="0"/>
            <a:ext cx="8314070" cy="3691218"/>
          </a:xfrm>
          <a:prstGeom prst="rect">
            <a:avLst/>
          </a:prstGeom>
          <a:noFill/>
          <a:ln>
            <a:noFill/>
          </a:ln>
        </p:spPr>
      </p:pic>
      <p:sp>
        <p:nvSpPr>
          <p:cNvPr id="239" name="Google Shape;239;p28"/>
          <p:cNvSpPr txBox="1"/>
          <p:nvPr/>
        </p:nvSpPr>
        <p:spPr>
          <a:xfrm>
            <a:off x="315750" y="3892924"/>
            <a:ext cx="8384497" cy="64633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7C0000"/>
                </a:solidFill>
                <a:latin typeface="Arial"/>
                <a:ea typeface="Arial"/>
                <a:cs typeface="Arial"/>
                <a:sym typeface="Arial"/>
              </a:rPr>
              <a:t>TIMSS Analysis </a:t>
            </a:r>
            <a:r>
              <a:rPr lang="en-US" sz="1800" b="0" i="0" u="none" strike="noStrike" cap="none">
                <a:solidFill>
                  <a:srgbClr val="7C0000"/>
                </a:solidFill>
                <a:latin typeface="Arial"/>
                <a:ea typeface="Arial"/>
                <a:cs typeface="Arial"/>
                <a:sym typeface="Arial"/>
              </a:rPr>
              <a:t>for top and bottom ten countries is done in </a:t>
            </a:r>
            <a:r>
              <a:rPr lang="en-US" sz="1800" b="1" i="0" u="none" strike="noStrike" cap="none">
                <a:solidFill>
                  <a:srgbClr val="7C0000"/>
                </a:solidFill>
                <a:latin typeface="Arial"/>
                <a:ea typeface="Arial"/>
                <a:cs typeface="Arial"/>
                <a:sym typeface="Arial"/>
              </a:rPr>
              <a:t>Mathematics</a:t>
            </a:r>
            <a:r>
              <a:rPr lang="en-US" sz="1800" b="0" i="0" u="none" strike="noStrike" cap="none">
                <a:solidFill>
                  <a:srgbClr val="7C0000"/>
                </a:solidFill>
                <a:latin typeface="Arial"/>
                <a:ea typeface="Arial"/>
                <a:cs typeface="Arial"/>
                <a:sym typeface="Arial"/>
              </a:rPr>
              <a:t> and </a:t>
            </a:r>
            <a:r>
              <a:rPr lang="en-US" sz="1800" b="1" i="0" u="none" strike="noStrike" cap="none">
                <a:solidFill>
                  <a:srgbClr val="7C0000"/>
                </a:solidFill>
                <a:latin typeface="Arial"/>
                <a:ea typeface="Arial"/>
                <a:cs typeface="Arial"/>
                <a:sym typeface="Arial"/>
              </a:rPr>
              <a:t>Science</a:t>
            </a:r>
            <a:r>
              <a:rPr lang="en-US" sz="1800" b="0" i="0" u="none" strike="noStrike" cap="none">
                <a:solidFill>
                  <a:srgbClr val="7C0000"/>
                </a:solidFill>
                <a:latin typeface="Arial"/>
                <a:ea typeface="Arial"/>
                <a:cs typeface="Arial"/>
                <a:sym typeface="Arial"/>
              </a:rPr>
              <a:t>. Singapore is at the top and Kuwait is at the bottom.</a:t>
            </a:r>
            <a:endParaRPr sz="1400" b="0" i="0" u="none" strike="noStrike" cap="none">
              <a:solidFill>
                <a:srgbClr val="7C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45" name="Google Shape;245;p29"/>
          <p:cNvSpPr txBox="1"/>
          <p:nvPr/>
        </p:nvSpPr>
        <p:spPr>
          <a:xfrm>
            <a:off x="584947" y="289112"/>
            <a:ext cx="17379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sng" strike="noStrike" cap="none">
                <a:solidFill>
                  <a:srgbClr val="7C0000"/>
                </a:solidFill>
                <a:latin typeface="Arial"/>
                <a:ea typeface="Arial"/>
                <a:cs typeface="Arial"/>
                <a:sym typeface="Arial"/>
              </a:rPr>
              <a:t>Conclusion</a:t>
            </a:r>
            <a:r>
              <a:rPr lang="en-US" sz="2000" b="1" i="0" u="none" strike="noStrike" cap="none">
                <a:solidFill>
                  <a:srgbClr val="7C0000"/>
                </a:solidFill>
                <a:latin typeface="Arial"/>
                <a:ea typeface="Arial"/>
                <a:cs typeface="Arial"/>
                <a:sym typeface="Arial"/>
              </a:rPr>
              <a:t> :</a:t>
            </a:r>
            <a:endParaRPr sz="2000" b="1" i="0" u="sng" strike="noStrike" cap="none">
              <a:solidFill>
                <a:srgbClr val="7C0000"/>
              </a:solidFill>
              <a:latin typeface="Arial"/>
              <a:ea typeface="Arial"/>
              <a:cs typeface="Arial"/>
              <a:sym typeface="Arial"/>
            </a:endParaRPr>
          </a:p>
        </p:txBody>
      </p:sp>
      <p:sp>
        <p:nvSpPr>
          <p:cNvPr id="246" name="Google Shape;246;p29"/>
          <p:cNvSpPr txBox="1"/>
          <p:nvPr/>
        </p:nvSpPr>
        <p:spPr>
          <a:xfrm>
            <a:off x="584947" y="640657"/>
            <a:ext cx="7691700" cy="41559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1200"/>
              <a:buFont typeface="Arial"/>
              <a:buAutoNum type="alphaLcParenR"/>
            </a:pPr>
            <a:r>
              <a:rPr lang="en-US" sz="1200" b="0" i="0" u="none" strike="noStrike" cap="none">
                <a:solidFill>
                  <a:srgbClr val="002060"/>
                </a:solidFill>
                <a:latin typeface="Arial"/>
                <a:ea typeface="Arial"/>
                <a:cs typeface="Arial"/>
                <a:sym typeface="Arial"/>
              </a:rPr>
              <a:t>This study shows that most of the countries, whether developed and developing, are part of the World Bank, that's why the region with a high number of countries has high involvement. </a:t>
            </a:r>
            <a:endParaRPr/>
          </a:p>
          <a:p>
            <a:pPr marL="342900" marR="0" lvl="0" indent="-342900" algn="l" rtl="0">
              <a:lnSpc>
                <a:spcPct val="150000"/>
              </a:lnSpc>
              <a:spcBef>
                <a:spcPts val="0"/>
              </a:spcBef>
              <a:spcAft>
                <a:spcPts val="0"/>
              </a:spcAft>
              <a:buClr>
                <a:srgbClr val="000000"/>
              </a:buClr>
              <a:buSzPts val="1200"/>
              <a:buFont typeface="Arial"/>
              <a:buAutoNum type="alphaLcParenR"/>
            </a:pPr>
            <a:r>
              <a:rPr lang="en-US" sz="1200" b="0" i="0" u="none" strike="noStrike" cap="none">
                <a:solidFill>
                  <a:srgbClr val="002060"/>
                </a:solidFill>
                <a:latin typeface="Arial"/>
                <a:ea typeface="Arial"/>
                <a:cs typeface="Arial"/>
                <a:sym typeface="Arial"/>
              </a:rPr>
              <a:t>The population growth analysis, based on income, indicates that the country's government of low, middle wages should implement some laws to control the  population growth.</a:t>
            </a:r>
            <a:endParaRPr/>
          </a:p>
          <a:p>
            <a:pPr marL="342900" marR="0" lvl="0" indent="-342900" algn="l" rtl="0">
              <a:lnSpc>
                <a:spcPct val="150000"/>
              </a:lnSpc>
              <a:spcBef>
                <a:spcPts val="0"/>
              </a:spcBef>
              <a:spcAft>
                <a:spcPts val="0"/>
              </a:spcAft>
              <a:buClr>
                <a:srgbClr val="000000"/>
              </a:buClr>
              <a:buSzPts val="1200"/>
              <a:buFont typeface="Arial"/>
              <a:buAutoNum type="alphaLcParenR"/>
            </a:pPr>
            <a:r>
              <a:rPr lang="en-US" sz="1200" b="0" i="0" u="none" strike="noStrike" cap="none">
                <a:solidFill>
                  <a:srgbClr val="002060"/>
                </a:solidFill>
                <a:latin typeface="Arial"/>
                <a:ea typeface="Arial"/>
                <a:cs typeface="Arial"/>
                <a:sym typeface="Arial"/>
              </a:rPr>
              <a:t>GDP bars show that highly developed countries have GDP exceeding 120000 and  top developing countries have GDP exceeding 12000. This indicates a very vast difference in terms of economics of the country.</a:t>
            </a:r>
            <a:endParaRPr/>
          </a:p>
          <a:p>
            <a:pPr marL="342900" marR="0" lvl="0" indent="-342900" algn="l" rtl="0">
              <a:lnSpc>
                <a:spcPct val="150000"/>
              </a:lnSpc>
              <a:spcBef>
                <a:spcPts val="0"/>
              </a:spcBef>
              <a:spcAft>
                <a:spcPts val="0"/>
              </a:spcAft>
              <a:buClr>
                <a:srgbClr val="000000"/>
              </a:buClr>
              <a:buSzPts val="1200"/>
              <a:buFont typeface="Arial"/>
              <a:buAutoNum type="alphaLcParenR"/>
            </a:pPr>
            <a:r>
              <a:rPr lang="en-US" sz="1200" b="0" i="0" u="none" strike="noStrike" cap="none">
                <a:solidFill>
                  <a:srgbClr val="002060"/>
                </a:solidFill>
                <a:latin typeface="Arial"/>
                <a:ea typeface="Arial"/>
                <a:cs typeface="Arial"/>
                <a:sym typeface="Arial"/>
              </a:rPr>
              <a:t>Education analysis of the youth shows that literacy rate is increasing over the years but still females are lacking behind compared to the total population literacy. Government and individuals should pay attention to education.</a:t>
            </a:r>
            <a:endParaRPr/>
          </a:p>
          <a:p>
            <a:pPr marL="342900" marR="0" lvl="0" indent="-342900" algn="l" rtl="0">
              <a:lnSpc>
                <a:spcPct val="150000"/>
              </a:lnSpc>
              <a:spcBef>
                <a:spcPts val="0"/>
              </a:spcBef>
              <a:spcAft>
                <a:spcPts val="0"/>
              </a:spcAft>
              <a:buClr>
                <a:srgbClr val="000000"/>
              </a:buClr>
              <a:buSzPts val="1200"/>
              <a:buFont typeface="Arial"/>
              <a:buAutoNum type="alphaLcParenR"/>
            </a:pPr>
            <a:r>
              <a:rPr lang="en-US" sz="1200" b="0" i="0" u="none" strike="noStrike" cap="none">
                <a:solidFill>
                  <a:srgbClr val="002060"/>
                </a:solidFill>
                <a:latin typeface="Arial"/>
                <a:ea typeface="Arial"/>
                <a:cs typeface="Arial"/>
                <a:sym typeface="Arial"/>
              </a:rPr>
              <a:t>Literacy rate and technical advancement, directly influencing the GDP of the Country, should be increased. </a:t>
            </a:r>
            <a:endParaRPr/>
          </a:p>
          <a:p>
            <a:pPr marL="342900" marR="0" lvl="0" indent="-342900" algn="l" rtl="0">
              <a:lnSpc>
                <a:spcPct val="150000"/>
              </a:lnSpc>
              <a:spcBef>
                <a:spcPts val="0"/>
              </a:spcBef>
              <a:spcAft>
                <a:spcPts val="0"/>
              </a:spcAft>
              <a:buClr>
                <a:srgbClr val="000000"/>
              </a:buClr>
              <a:buSzPts val="1200"/>
              <a:buFont typeface="Arial"/>
              <a:buAutoNum type="alphaLcParenR"/>
            </a:pPr>
            <a:r>
              <a:rPr lang="en-US" sz="1200" b="0" i="0" u="none" strike="noStrike" cap="none">
                <a:solidFill>
                  <a:srgbClr val="002060"/>
                </a:solidFill>
                <a:latin typeface="Arial"/>
                <a:ea typeface="Arial"/>
                <a:cs typeface="Arial"/>
                <a:sym typeface="Arial"/>
              </a:rPr>
              <a:t>PIS</a:t>
            </a:r>
            <a:r>
              <a:rPr lang="en-US" sz="1200">
                <a:solidFill>
                  <a:srgbClr val="002060"/>
                </a:solidFill>
              </a:rPr>
              <a:t>A</a:t>
            </a:r>
            <a:r>
              <a:rPr lang="en-US" sz="1200" b="0" i="0" u="none" strike="noStrike" cap="none">
                <a:solidFill>
                  <a:srgbClr val="002060"/>
                </a:solidFill>
                <a:latin typeface="Arial"/>
                <a:ea typeface="Arial"/>
                <a:cs typeface="Arial"/>
                <a:sym typeface="Arial"/>
              </a:rPr>
              <a:t> and TIMSS analysis show that it's quite different for male and females in the Mathematics and Reading field.</a:t>
            </a:r>
            <a:endParaRPr/>
          </a:p>
          <a:p>
            <a:pPr marL="0" marR="0" lvl="0" indent="0" algn="l" rtl="0">
              <a:lnSpc>
                <a:spcPct val="150000"/>
              </a:lnSpc>
              <a:spcBef>
                <a:spcPts val="0"/>
              </a:spcBef>
              <a:spcAft>
                <a:spcPts val="0"/>
              </a:spcAft>
              <a:buNone/>
            </a:pPr>
            <a:endParaRPr sz="1200" b="0" i="0" u="none" strike="noStrike" cap="none">
              <a:solidFill>
                <a:srgbClr val="00206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7" name="Google Shape;67;p3"/>
          <p:cNvSpPr txBox="1"/>
          <p:nvPr/>
        </p:nvSpPr>
        <p:spPr>
          <a:xfrm>
            <a:off x="504265" y="194982"/>
            <a:ext cx="34290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sng" strike="noStrike" cap="none">
                <a:solidFill>
                  <a:srgbClr val="7C0000"/>
                </a:solidFill>
                <a:latin typeface="Arial"/>
                <a:ea typeface="Arial"/>
                <a:cs typeface="Arial"/>
                <a:sym typeface="Arial"/>
              </a:rPr>
              <a:t>Points for Discussion :</a:t>
            </a:r>
            <a:endParaRPr/>
          </a:p>
        </p:txBody>
      </p:sp>
      <p:sp>
        <p:nvSpPr>
          <p:cNvPr id="68" name="Google Shape;68;p3"/>
          <p:cNvSpPr txBox="1"/>
          <p:nvPr/>
        </p:nvSpPr>
        <p:spPr>
          <a:xfrm>
            <a:off x="443497" y="509500"/>
            <a:ext cx="7571100" cy="4833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637D"/>
                </a:solidFill>
                <a:latin typeface="Arial"/>
                <a:ea typeface="Arial"/>
                <a:cs typeface="Arial"/>
                <a:sym typeface="Arial"/>
              </a:rPr>
              <a:t>Data Summary</a:t>
            </a:r>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637D"/>
                </a:solidFill>
                <a:latin typeface="Arial"/>
                <a:ea typeface="Arial"/>
                <a:cs typeface="Arial"/>
                <a:sym typeface="Arial"/>
              </a:rPr>
              <a:t>Showing Null Values</a:t>
            </a:r>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637D"/>
                </a:solidFill>
                <a:latin typeface="Roboto"/>
                <a:ea typeface="Roboto"/>
                <a:cs typeface="Roboto"/>
                <a:sym typeface="Roboto"/>
              </a:rPr>
              <a:t>No. of country in Region and Various Income Group.</a:t>
            </a:r>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637D"/>
                </a:solidFill>
                <a:latin typeface="Roboto"/>
                <a:ea typeface="Roboto"/>
                <a:cs typeface="Roboto"/>
                <a:sym typeface="Roboto"/>
              </a:rPr>
              <a:t>Population growth % of various countries categories by Income Group.</a:t>
            </a:r>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637D"/>
                </a:solidFill>
                <a:latin typeface="Roboto"/>
                <a:ea typeface="Roboto"/>
                <a:cs typeface="Roboto"/>
                <a:sym typeface="Roboto"/>
              </a:rPr>
              <a:t>Percentage ratio of "Developed Countries" and "Developing countries“</a:t>
            </a:r>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1" u="none" strike="noStrike" cap="none">
                <a:solidFill>
                  <a:srgbClr val="00637D"/>
                </a:solidFill>
                <a:latin typeface="Roboto"/>
                <a:ea typeface="Roboto"/>
                <a:cs typeface="Roboto"/>
                <a:sym typeface="Roboto"/>
              </a:rPr>
              <a:t>GDP (Gross domestic product) of 3 top and bottom countries of "Developed Countries" and "Developing countries“</a:t>
            </a:r>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637D"/>
                </a:solidFill>
                <a:latin typeface="Roboto"/>
                <a:ea typeface="Roboto"/>
                <a:cs typeface="Roboto"/>
                <a:sym typeface="Roboto"/>
              </a:rPr>
              <a:t>Deep analysis of education scenario in India</a:t>
            </a:r>
            <a:endParaRPr sz="1400" b="0" i="1" u="none" strike="noStrike" cap="none">
              <a:solidFill>
                <a:srgbClr val="00637D"/>
              </a:solidFill>
              <a:latin typeface="Roboto"/>
              <a:ea typeface="Roboto"/>
              <a:cs typeface="Roboto"/>
              <a:sym typeface="Roboto"/>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637D"/>
                </a:solidFill>
                <a:latin typeface="Roboto"/>
                <a:ea typeface="Roboto"/>
                <a:cs typeface="Roboto"/>
                <a:sym typeface="Roboto"/>
              </a:rPr>
              <a:t>Analysis of Adjusted net enrolment rate calculated</a:t>
            </a:r>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637D"/>
                </a:solidFill>
                <a:latin typeface="Roboto"/>
                <a:ea typeface="Roboto"/>
                <a:cs typeface="Roboto"/>
                <a:sym typeface="Roboto"/>
              </a:rPr>
              <a:t>Find the </a:t>
            </a:r>
            <a:r>
              <a:rPr lang="en-US">
                <a:solidFill>
                  <a:srgbClr val="00637D"/>
                </a:solidFill>
                <a:latin typeface="Roboto"/>
                <a:ea typeface="Roboto"/>
                <a:cs typeface="Roboto"/>
                <a:sym typeface="Roboto"/>
              </a:rPr>
              <a:t>correlation</a:t>
            </a:r>
            <a:r>
              <a:rPr lang="en-US" sz="1400" b="0" i="0" u="none" strike="noStrike" cap="none">
                <a:solidFill>
                  <a:srgbClr val="00637D"/>
                </a:solidFill>
                <a:latin typeface="Roboto"/>
                <a:ea typeface="Roboto"/>
                <a:cs typeface="Roboto"/>
                <a:sym typeface="Roboto"/>
              </a:rPr>
              <a:t> between factors on affecting the GDP of India</a:t>
            </a:r>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637D"/>
                </a:solidFill>
                <a:latin typeface="Roboto"/>
                <a:ea typeface="Roboto"/>
                <a:cs typeface="Roboto"/>
                <a:sym typeface="Roboto"/>
              </a:rPr>
              <a:t>Comparing India with neighboring countries - Pakistan, Nepal, Bhutan, China, Sri Lanka in Gross Enrolment Ratio </a:t>
            </a:r>
            <a:r>
              <a:rPr lang="en-US" sz="1400" b="1" i="0" u="none" strike="noStrike" cap="none">
                <a:solidFill>
                  <a:srgbClr val="00637D"/>
                </a:solidFill>
                <a:latin typeface="Roboto"/>
                <a:ea typeface="Roboto"/>
                <a:cs typeface="Roboto"/>
                <a:sym typeface="Roboto"/>
              </a:rPr>
              <a:t>(2010)</a:t>
            </a:r>
            <a:endParaRPr sz="1400" b="0" i="0" u="none" strike="noStrike" cap="none">
              <a:solidFill>
                <a:srgbClr val="00637D"/>
              </a:solidFill>
              <a:latin typeface="Roboto"/>
              <a:ea typeface="Roboto"/>
              <a:cs typeface="Roboto"/>
              <a:sym typeface="Roboto"/>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637D"/>
                </a:solidFill>
                <a:latin typeface="Roboto"/>
                <a:ea typeface="Roboto"/>
                <a:cs typeface="Roboto"/>
                <a:sym typeface="Roboto"/>
              </a:rPr>
              <a:t>Variation in performance of Females and Males in PISA and TIMSS</a:t>
            </a:r>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637D"/>
                </a:solidFill>
                <a:latin typeface="Roboto"/>
                <a:ea typeface="Roboto"/>
                <a:cs typeface="Roboto"/>
                <a:sym typeface="Roboto"/>
              </a:rPr>
              <a:t>Conclusion</a:t>
            </a:r>
            <a:endParaRPr/>
          </a:p>
          <a:p>
            <a:pPr marL="285750" marR="0" lvl="0" indent="-196850" algn="l" rtl="0">
              <a:lnSpc>
                <a:spcPct val="150000"/>
              </a:lnSpc>
              <a:spcBef>
                <a:spcPts val="0"/>
              </a:spcBef>
              <a:spcAft>
                <a:spcPts val="0"/>
              </a:spcAft>
              <a:buClr>
                <a:srgbClr val="000000"/>
              </a:buClr>
              <a:buSzPts val="1400"/>
              <a:buFont typeface="Noto Sans Symbols"/>
              <a:buNone/>
            </a:pPr>
            <a:endParaRPr sz="1400" b="0" i="0" u="none" strike="noStrike" cap="none">
              <a:solidFill>
                <a:srgbClr val="00637D"/>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52" name="Google Shape;252;p30"/>
          <p:cNvPicPr preferRelativeResize="0"/>
          <p:nvPr/>
        </p:nvPicPr>
        <p:blipFill>
          <a:blip r:embed="rId3">
            <a:alphaModFix/>
          </a:blip>
          <a:stretch>
            <a:fillRect/>
          </a:stretch>
        </p:blipFill>
        <p:spPr>
          <a:xfrm>
            <a:off x="2819400" y="1295400"/>
            <a:ext cx="3810000" cy="2857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74" name="Google Shape;74;p4"/>
          <p:cNvSpPr txBox="1"/>
          <p:nvPr/>
        </p:nvSpPr>
        <p:spPr>
          <a:xfrm>
            <a:off x="369795" y="213664"/>
            <a:ext cx="213552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sng" strike="noStrike" cap="none">
                <a:solidFill>
                  <a:srgbClr val="7C0000"/>
                </a:solidFill>
                <a:latin typeface="Arial"/>
                <a:ea typeface="Arial"/>
                <a:cs typeface="Arial"/>
                <a:sym typeface="Arial"/>
              </a:rPr>
              <a:t>Data Summary</a:t>
            </a:r>
            <a:r>
              <a:rPr lang="en-US" sz="2000" b="1" i="0" u="none" strike="noStrike" cap="none">
                <a:solidFill>
                  <a:srgbClr val="7C0000"/>
                </a:solidFill>
                <a:latin typeface="Arial"/>
                <a:ea typeface="Arial"/>
                <a:cs typeface="Arial"/>
                <a:sym typeface="Arial"/>
              </a:rPr>
              <a:t> :</a:t>
            </a:r>
            <a:endParaRPr sz="2000" b="1" i="0" u="sng" strike="noStrike" cap="none">
              <a:solidFill>
                <a:srgbClr val="7C0000"/>
              </a:solidFill>
              <a:latin typeface="Arial"/>
              <a:ea typeface="Arial"/>
              <a:cs typeface="Arial"/>
              <a:sym typeface="Arial"/>
            </a:endParaRPr>
          </a:p>
        </p:txBody>
      </p:sp>
      <p:sp>
        <p:nvSpPr>
          <p:cNvPr id="75" name="Google Shape;75;p4"/>
          <p:cNvSpPr txBox="1"/>
          <p:nvPr/>
        </p:nvSpPr>
        <p:spPr>
          <a:xfrm>
            <a:off x="446021" y="761794"/>
            <a:ext cx="8382229" cy="407291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1800"/>
              <a:buFont typeface="Noto Sans Symbols"/>
              <a:buChar char="▪"/>
            </a:pPr>
            <a:r>
              <a:rPr lang="en-US" sz="1800" b="1" i="0" u="sng" strike="noStrike" cap="none" dirty="0">
                <a:solidFill>
                  <a:srgbClr val="002732"/>
                </a:solidFill>
                <a:latin typeface="Roboto"/>
                <a:ea typeface="Roboto"/>
                <a:cs typeface="Roboto"/>
                <a:sym typeface="Roboto"/>
              </a:rPr>
              <a:t>"EdStatsCountry.csv" data</a:t>
            </a:r>
            <a:r>
              <a:rPr lang="en-US" sz="1800" b="1" i="0" u="none" strike="noStrike" cap="none" dirty="0">
                <a:solidFill>
                  <a:srgbClr val="002732"/>
                </a:solidFill>
                <a:latin typeface="Roboto"/>
                <a:ea typeface="Roboto"/>
                <a:cs typeface="Roboto"/>
                <a:sym typeface="Roboto"/>
              </a:rPr>
              <a:t> : </a:t>
            </a:r>
            <a:r>
              <a:rPr lang="en-US" sz="1400" b="0" i="0" u="none" strike="noStrike" cap="none" dirty="0">
                <a:solidFill>
                  <a:srgbClr val="00637D"/>
                </a:solidFill>
                <a:latin typeface="Roboto"/>
                <a:ea typeface="Roboto"/>
                <a:cs typeface="Roboto"/>
                <a:sym typeface="Roboto"/>
              </a:rPr>
              <a:t>contains list of all countries that are present in the data (total of 241 countries) - along with other features specific to the country like - Region, Income Group specific to the country etc.</a:t>
            </a:r>
            <a:endParaRPr dirty="0"/>
          </a:p>
          <a:p>
            <a:pPr marL="342900" marR="0" lvl="0" indent="-342900" algn="l" rtl="0">
              <a:lnSpc>
                <a:spcPct val="150000"/>
              </a:lnSpc>
              <a:spcBef>
                <a:spcPts val="0"/>
              </a:spcBef>
              <a:spcAft>
                <a:spcPts val="0"/>
              </a:spcAft>
              <a:buClr>
                <a:srgbClr val="000000"/>
              </a:buClr>
              <a:buSzPts val="1800"/>
              <a:buFont typeface="Noto Sans Symbols"/>
              <a:buChar char="▪"/>
            </a:pPr>
            <a:r>
              <a:rPr lang="en-US" sz="1800" b="1" i="0" u="sng" strike="noStrike" cap="none" dirty="0">
                <a:solidFill>
                  <a:srgbClr val="002732"/>
                </a:solidFill>
                <a:latin typeface="Roboto"/>
                <a:ea typeface="Roboto"/>
                <a:cs typeface="Roboto"/>
                <a:sym typeface="Roboto"/>
              </a:rPr>
              <a:t>"EdStatsData.csv" data</a:t>
            </a:r>
            <a:r>
              <a:rPr lang="en-US" sz="1800" b="1" i="0" u="none" strike="noStrike" cap="none" dirty="0">
                <a:solidFill>
                  <a:srgbClr val="002732"/>
                </a:solidFill>
                <a:latin typeface="Roboto"/>
                <a:ea typeface="Roboto"/>
                <a:cs typeface="Roboto"/>
                <a:sym typeface="Roboto"/>
              </a:rPr>
              <a:t> : </a:t>
            </a:r>
            <a:r>
              <a:rPr lang="en-US" sz="1400" b="0" i="0" u="none" strike="noStrike" cap="none" dirty="0">
                <a:solidFill>
                  <a:srgbClr val="00637D"/>
                </a:solidFill>
                <a:latin typeface="Roboto"/>
                <a:ea typeface="Roboto"/>
                <a:cs typeface="Roboto"/>
                <a:sym typeface="Roboto"/>
              </a:rPr>
              <a:t>contains each country, with list of indicators (3665 unique indicators); contains measurement value for each indicator from years 1970 to 2017; from 2020 to 2100 - contains projections</a:t>
            </a:r>
            <a:endParaRPr dirty="0"/>
          </a:p>
          <a:p>
            <a:pPr marL="342900" marR="0" lvl="0" indent="-342900" algn="l" rtl="0">
              <a:lnSpc>
                <a:spcPct val="150000"/>
              </a:lnSpc>
              <a:spcBef>
                <a:spcPts val="0"/>
              </a:spcBef>
              <a:spcAft>
                <a:spcPts val="0"/>
              </a:spcAft>
              <a:buClr>
                <a:srgbClr val="000000"/>
              </a:buClr>
              <a:buSzPts val="1800"/>
              <a:buFont typeface="Noto Sans Symbols"/>
              <a:buChar char="▪"/>
            </a:pPr>
            <a:r>
              <a:rPr lang="en-US" sz="1800" b="1" i="0" u="sng" strike="noStrike" cap="none" dirty="0">
                <a:solidFill>
                  <a:srgbClr val="09272E"/>
                </a:solidFill>
                <a:latin typeface="Roboto"/>
                <a:ea typeface="Roboto"/>
                <a:cs typeface="Roboto"/>
                <a:sym typeface="Roboto"/>
              </a:rPr>
              <a:t>"EdStatsSeries.csv" data</a:t>
            </a:r>
            <a:r>
              <a:rPr lang="en-US" sz="1800" b="1" i="0" u="none" strike="noStrike" cap="none" dirty="0">
                <a:solidFill>
                  <a:srgbClr val="09272E"/>
                </a:solidFill>
                <a:latin typeface="Roboto"/>
                <a:ea typeface="Roboto"/>
                <a:cs typeface="Roboto"/>
                <a:sym typeface="Roboto"/>
              </a:rPr>
              <a:t> : </a:t>
            </a:r>
            <a:r>
              <a:rPr lang="en-US" sz="1400" b="0" i="0" u="none" strike="noStrike" cap="none" dirty="0">
                <a:solidFill>
                  <a:srgbClr val="00637D"/>
                </a:solidFill>
                <a:latin typeface="Roboto"/>
                <a:ea typeface="Roboto"/>
                <a:cs typeface="Roboto"/>
                <a:sym typeface="Roboto"/>
              </a:rPr>
              <a:t>contains list of all indicators and the definition of each indicator</a:t>
            </a:r>
            <a:endParaRPr dirty="0"/>
          </a:p>
          <a:p>
            <a:pPr marL="342900" marR="0" lvl="0" indent="-342900" algn="l" rtl="0">
              <a:lnSpc>
                <a:spcPct val="150000"/>
              </a:lnSpc>
              <a:spcBef>
                <a:spcPts val="0"/>
              </a:spcBef>
              <a:spcAft>
                <a:spcPts val="0"/>
              </a:spcAft>
              <a:buClr>
                <a:srgbClr val="000000"/>
              </a:buClr>
              <a:buSzPts val="1800"/>
              <a:buFont typeface="Noto Sans Symbols"/>
              <a:buChar char="▪"/>
            </a:pPr>
            <a:r>
              <a:rPr lang="en-US" sz="1800" b="1" i="0" u="sng" strike="noStrike" cap="none" dirty="0">
                <a:solidFill>
                  <a:srgbClr val="09272E"/>
                </a:solidFill>
                <a:latin typeface="Roboto"/>
                <a:ea typeface="Roboto"/>
                <a:cs typeface="Roboto"/>
                <a:sym typeface="Roboto"/>
              </a:rPr>
              <a:t>"EdStatsFootNote.csv" data</a:t>
            </a:r>
            <a:r>
              <a:rPr lang="en-US" sz="1800" b="1" i="0" u="none" strike="noStrike" cap="none" dirty="0">
                <a:solidFill>
                  <a:srgbClr val="09272E"/>
                </a:solidFill>
                <a:latin typeface="Roboto"/>
                <a:ea typeface="Roboto"/>
                <a:cs typeface="Roboto"/>
                <a:sym typeface="Roboto"/>
              </a:rPr>
              <a:t> : </a:t>
            </a:r>
            <a:r>
              <a:rPr lang="en-US" sz="1400" b="0" i="0" u="none" strike="noStrike" cap="none" dirty="0">
                <a:solidFill>
                  <a:srgbClr val="00637D"/>
                </a:solidFill>
                <a:latin typeface="Roboto"/>
                <a:ea typeface="Roboto"/>
                <a:cs typeface="Roboto"/>
                <a:sym typeface="Roboto"/>
              </a:rPr>
              <a:t>It contains the estimations and uncertainty bounds for each year - looks like some years are missing</a:t>
            </a:r>
            <a:endParaRPr dirty="0"/>
          </a:p>
          <a:p>
            <a:pPr marL="342900" marR="0" lvl="0" indent="-342900" algn="l" rtl="0">
              <a:lnSpc>
                <a:spcPct val="150000"/>
              </a:lnSpc>
              <a:spcBef>
                <a:spcPts val="0"/>
              </a:spcBef>
              <a:spcAft>
                <a:spcPts val="0"/>
              </a:spcAft>
              <a:buClr>
                <a:srgbClr val="000000"/>
              </a:buClr>
              <a:buSzPts val="1800"/>
              <a:buFont typeface="Noto Sans Symbols"/>
              <a:buChar char="▪"/>
            </a:pPr>
            <a:r>
              <a:rPr lang="en-US" sz="1800" b="1" i="0" u="sng" strike="noStrike" cap="none" dirty="0">
                <a:solidFill>
                  <a:srgbClr val="09272E"/>
                </a:solidFill>
                <a:latin typeface="Roboto"/>
                <a:ea typeface="Roboto"/>
                <a:cs typeface="Roboto"/>
                <a:sym typeface="Roboto"/>
              </a:rPr>
              <a:t>"EdStatsCountry-Series.csv" data</a:t>
            </a:r>
            <a:r>
              <a:rPr lang="en-US" sz="1800" b="1" i="0" u="none" strike="noStrike" cap="none" dirty="0">
                <a:solidFill>
                  <a:srgbClr val="09272E"/>
                </a:solidFill>
                <a:latin typeface="Roboto"/>
                <a:ea typeface="Roboto"/>
                <a:cs typeface="Roboto"/>
                <a:sym typeface="Roboto"/>
              </a:rPr>
              <a:t> : </a:t>
            </a:r>
            <a:r>
              <a:rPr lang="en-US" sz="1400" b="0" i="0" u="none" strike="noStrike" cap="none" dirty="0">
                <a:solidFill>
                  <a:srgbClr val="00637D"/>
                </a:solidFill>
                <a:latin typeface="Roboto"/>
                <a:ea typeface="Roboto"/>
                <a:cs typeface="Roboto"/>
                <a:sym typeface="Roboto"/>
              </a:rPr>
              <a:t>It contains indicators and data sources for certain countries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81" name="Google Shape;81;p5"/>
          <p:cNvPicPr preferRelativeResize="0"/>
          <p:nvPr/>
        </p:nvPicPr>
        <p:blipFill rotWithShape="1">
          <a:blip r:embed="rId3">
            <a:alphaModFix/>
          </a:blip>
          <a:srcRect/>
          <a:stretch/>
        </p:blipFill>
        <p:spPr>
          <a:xfrm>
            <a:off x="163980" y="849200"/>
            <a:ext cx="7729443" cy="4193447"/>
          </a:xfrm>
          <a:prstGeom prst="rect">
            <a:avLst/>
          </a:prstGeom>
          <a:noFill/>
          <a:ln>
            <a:noFill/>
          </a:ln>
        </p:spPr>
      </p:pic>
      <p:sp>
        <p:nvSpPr>
          <p:cNvPr id="82" name="Google Shape;82;p5"/>
          <p:cNvSpPr txBox="1"/>
          <p:nvPr/>
        </p:nvSpPr>
        <p:spPr>
          <a:xfrm>
            <a:off x="163980" y="238182"/>
            <a:ext cx="2848857"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en-US" sz="1600" b="0" i="0" u="sng" strike="noStrike" cap="none">
                <a:solidFill>
                  <a:schemeClr val="dk1"/>
                </a:solidFill>
                <a:latin typeface="Roboto"/>
                <a:ea typeface="Roboto"/>
                <a:cs typeface="Roboto"/>
                <a:sym typeface="Roboto"/>
              </a:rPr>
              <a:t>"EdStatsCountry.csv"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88" name="Google Shape;88;p6"/>
          <p:cNvPicPr preferRelativeResize="0"/>
          <p:nvPr/>
        </p:nvPicPr>
        <p:blipFill rotWithShape="1">
          <a:blip r:embed="rId3">
            <a:alphaModFix/>
          </a:blip>
          <a:srcRect/>
          <a:stretch/>
        </p:blipFill>
        <p:spPr>
          <a:xfrm>
            <a:off x="194728" y="888053"/>
            <a:ext cx="7865124" cy="4222377"/>
          </a:xfrm>
          <a:prstGeom prst="rect">
            <a:avLst/>
          </a:prstGeom>
          <a:noFill/>
          <a:ln>
            <a:noFill/>
          </a:ln>
        </p:spPr>
      </p:pic>
      <p:sp>
        <p:nvSpPr>
          <p:cNvPr id="89" name="Google Shape;89;p6"/>
          <p:cNvSpPr txBox="1"/>
          <p:nvPr/>
        </p:nvSpPr>
        <p:spPr>
          <a:xfrm>
            <a:off x="194728" y="217112"/>
            <a:ext cx="2563522" cy="5847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en-US" sz="1600" b="0" i="0" u="sng" strike="noStrike" cap="none">
                <a:solidFill>
                  <a:schemeClr val="dk1"/>
                </a:solidFill>
                <a:latin typeface="Roboto"/>
                <a:ea typeface="Roboto"/>
                <a:cs typeface="Roboto"/>
                <a:sym typeface="Roboto"/>
              </a:rPr>
              <a:t>"EdStatsData.csv" data</a:t>
            </a:r>
            <a:endParaRPr/>
          </a:p>
          <a:p>
            <a:pPr marL="285750" marR="0" lvl="0" indent="-184150" algn="l" rtl="0">
              <a:lnSpc>
                <a:spcPct val="100000"/>
              </a:lnSpc>
              <a:spcBef>
                <a:spcPts val="0"/>
              </a:spcBef>
              <a:spcAft>
                <a:spcPts val="0"/>
              </a:spcAft>
              <a:buClr>
                <a:srgbClr val="000000"/>
              </a:buClr>
              <a:buSzPts val="1600"/>
              <a:buFont typeface="Noto Sans Symbols"/>
              <a:buNone/>
            </a:pPr>
            <a:endParaRPr sz="1600" b="0" i="0" u="sng"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95" name="Google Shape;95;p7"/>
          <p:cNvPicPr preferRelativeResize="0"/>
          <p:nvPr/>
        </p:nvPicPr>
        <p:blipFill rotWithShape="1">
          <a:blip r:embed="rId3">
            <a:alphaModFix/>
          </a:blip>
          <a:srcRect/>
          <a:stretch/>
        </p:blipFill>
        <p:spPr>
          <a:xfrm>
            <a:off x="181534" y="153519"/>
            <a:ext cx="7349887" cy="3557870"/>
          </a:xfrm>
          <a:prstGeom prst="rect">
            <a:avLst/>
          </a:prstGeom>
          <a:noFill/>
          <a:ln>
            <a:noFill/>
          </a:ln>
        </p:spPr>
      </p:pic>
      <p:sp>
        <p:nvSpPr>
          <p:cNvPr id="96" name="Google Shape;96;p7"/>
          <p:cNvSpPr txBox="1"/>
          <p:nvPr/>
        </p:nvSpPr>
        <p:spPr>
          <a:xfrm>
            <a:off x="80682" y="3953435"/>
            <a:ext cx="8747568" cy="92333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7C0000"/>
                </a:solidFill>
                <a:latin typeface="Arial"/>
                <a:ea typeface="Arial"/>
                <a:cs typeface="Arial"/>
                <a:sym typeface="Arial"/>
              </a:rPr>
              <a:t>In this section the countries, which are part of the World Bank, have been counted based on the region. Europe and central Asia have the highest participation (57 countries).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02" name="Google Shape;102;p8"/>
          <p:cNvPicPr preferRelativeResize="0"/>
          <p:nvPr/>
        </p:nvPicPr>
        <p:blipFill rotWithShape="1">
          <a:blip r:embed="rId3">
            <a:alphaModFix/>
          </a:blip>
          <a:srcRect/>
          <a:stretch/>
        </p:blipFill>
        <p:spPr>
          <a:xfrm>
            <a:off x="571499" y="193542"/>
            <a:ext cx="6684253" cy="3450611"/>
          </a:xfrm>
          <a:prstGeom prst="rect">
            <a:avLst/>
          </a:prstGeom>
          <a:noFill/>
          <a:ln>
            <a:noFill/>
          </a:ln>
        </p:spPr>
      </p:pic>
      <p:sp>
        <p:nvSpPr>
          <p:cNvPr id="103" name="Google Shape;103;p8"/>
          <p:cNvSpPr txBox="1"/>
          <p:nvPr/>
        </p:nvSpPr>
        <p:spPr>
          <a:xfrm>
            <a:off x="268685" y="3995851"/>
            <a:ext cx="8176068" cy="9541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7C0000"/>
                </a:solidFill>
                <a:latin typeface="Arial"/>
                <a:ea typeface="Arial"/>
                <a:cs typeface="Arial"/>
                <a:sym typeface="Arial"/>
              </a:rPr>
              <a:t>Next task is to count the number of countries falling in various income groups. </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Roboto"/>
              <a:ea typeface="Roboto"/>
              <a:cs typeface="Roboto"/>
              <a:sym typeface="Roboto"/>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7C0000"/>
                </a:solidFill>
                <a:latin typeface="Roboto"/>
                <a:ea typeface="Roboto"/>
                <a:cs typeface="Roboto"/>
                <a:sym typeface="Roboto"/>
              </a:rPr>
              <a:t>Here we can easily found that how many countries belongs from which 'Income Group'.</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09" name="Google Shape;109;p9"/>
          <p:cNvPicPr preferRelativeResize="0"/>
          <p:nvPr/>
        </p:nvPicPr>
        <p:blipFill rotWithShape="1">
          <a:blip r:embed="rId3">
            <a:alphaModFix/>
          </a:blip>
          <a:srcRect/>
          <a:stretch/>
        </p:blipFill>
        <p:spPr>
          <a:xfrm>
            <a:off x="87406" y="84191"/>
            <a:ext cx="8068235" cy="4319721"/>
          </a:xfrm>
          <a:prstGeom prst="rect">
            <a:avLst/>
          </a:prstGeom>
          <a:noFill/>
          <a:ln>
            <a:noFill/>
          </a:ln>
        </p:spPr>
      </p:pic>
      <p:sp>
        <p:nvSpPr>
          <p:cNvPr id="110" name="Google Shape;110;p9"/>
          <p:cNvSpPr txBox="1"/>
          <p:nvPr/>
        </p:nvSpPr>
        <p:spPr>
          <a:xfrm>
            <a:off x="214897" y="4403912"/>
            <a:ext cx="9351961" cy="9541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7C0000"/>
                </a:solidFill>
                <a:latin typeface="Arial"/>
                <a:ea typeface="Arial"/>
                <a:cs typeface="Arial"/>
                <a:sym typeface="Arial"/>
              </a:rPr>
              <a:t>Based on the income group, last five years data of percentage population growth has been analyzed for selected/renowned countries. Countries fall in ‘Lower and Lower-middle Income’ needs to worry about their population growth (example: Afghanistan, Zimbabwe).</a:t>
            </a:r>
            <a:endParaRPr sz="1400" b="0" i="0" u="none" strike="noStrike" cap="none">
              <a:solidFill>
                <a:srgbClr val="7C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7C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1125</Words>
  <Application>Microsoft Office PowerPoint</Application>
  <PresentationFormat>On-screen Show (16:9)</PresentationFormat>
  <Paragraphs>136</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Montserrat</vt:lpstr>
      <vt:lpstr>Noto Sans Symbols</vt:lpstr>
      <vt:lpstr>Roboto</vt:lpstr>
      <vt:lpstr>Arial</vt:lpstr>
      <vt:lpstr>Simple Light</vt:lpstr>
      <vt:lpstr> Capstone Project-1 (Exploratory Data Analysis)  World Bank Global Education Analysis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Project-1 (Exploratory Data Analysis)  World Bank Global Education Analysis   </dc:title>
  <dc:creator>Pankaj Kumar Yadav</dc:creator>
  <cp:lastModifiedBy>Harshada Gore</cp:lastModifiedBy>
  <cp:revision>1</cp:revision>
  <dcterms:modified xsi:type="dcterms:W3CDTF">2022-06-26T11:43:26Z</dcterms:modified>
</cp:coreProperties>
</file>