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75" d="100"/>
          <a:sy n="75" d="100"/>
        </p:scale>
        <p:origin x="284" y="-5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1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1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43"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7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2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7"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91"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1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39"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1/4/2023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95"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55"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jennifer.mekala@capgemini.com" TargetMode="External"/><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www.linkedin.com/in/divyanshu-jha-26607b20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894287750"/>
              </p:ext>
            </p:extLst>
          </p:nvPr>
        </p:nvGraphicFramePr>
        <p:xfrm>
          <a:off x="9192130" y="1200313"/>
          <a:ext cx="3038686" cy="5124286"/>
        </p:xfrm>
        <a:graphic>
          <a:graphicData uri="http://schemas.openxmlformats.org/drawingml/2006/table">
            <a:tbl>
              <a:tblPr firstRow="1" bandRow="1">
                <a:tableStyleId>{0E3FDE45-AF77-4B5C-9715-49D594BDF05E}</a:tableStyleId>
              </a:tblPr>
              <a:tblGrid>
                <a:gridCol w="942470">
                  <a:extLst>
                    <a:ext uri="{9D8B030D-6E8A-4147-A177-3AD203B41FA5}">
                      <a16:colId xmlns:a16="http://schemas.microsoft.com/office/drawing/2014/main" val="3331298770"/>
                    </a:ext>
                  </a:extLst>
                </a:gridCol>
                <a:gridCol w="2096216">
                  <a:extLst>
                    <a:ext uri="{9D8B030D-6E8A-4147-A177-3AD203B41FA5}">
                      <a16:colId xmlns:a16="http://schemas.microsoft.com/office/drawing/2014/main" val="879084521"/>
                    </a:ext>
                  </a:extLst>
                </a:gridCol>
              </a:tblGrid>
              <a:tr h="790783">
                <a:tc>
                  <a:txBody>
                    <a:bodyPr/>
                    <a:lstStyle/>
                    <a:p>
                      <a:r>
                        <a:rPr kumimoji="0" lang="en-US" altLang="en-US" sz="1000" b="0" u="none" strike="noStrike" kern="1200" cap="none" spc="0" normalizeH="0" baseline="0" noProof="0" dirty="0">
                          <a:ln>
                            <a:noFill/>
                          </a:ln>
                          <a:effectLst/>
                          <a:uLnTx/>
                          <a:uFillTx/>
                        </a:rPr>
                        <a:t>Java 8 /J2EE</a:t>
                      </a:r>
                      <a:r>
                        <a:rPr kumimoji="0" lang="en-US" sz="1000" b="0" u="none" strike="noStrike" kern="1200" cap="none" spc="0" normalizeH="0" baseline="0" dirty="0">
                          <a:ln>
                            <a:noFill/>
                          </a:ln>
                          <a:effectLst/>
                          <a:uLnTx/>
                          <a:uFillTx/>
                        </a:rPr>
                        <a:t> </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dirty="0">
                          <a:ln>
                            <a:noFill/>
                          </a:ln>
                          <a:effectLst/>
                          <a:uLnTx/>
                          <a:uFillTx/>
                        </a:rPr>
                        <a:t>Java Basics, OOPS, Generics, Collections, Arrays, Loops </a:t>
                      </a:r>
                      <a:r>
                        <a:rPr kumimoji="0" lang="en-US" sz="1000" b="0" u="none" strike="noStrike" kern="1200" cap="none" spc="0" normalizeH="0" baseline="0" dirty="0">
                          <a:ln>
                            <a:noFill/>
                          </a:ln>
                          <a:effectLst/>
                          <a:uLnTx/>
                          <a:uFillTx/>
                        </a:rPr>
                        <a:t>Junit. </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695890">
                <a:tc>
                  <a:txBody>
                    <a:bodyPr/>
                    <a:lstStyle/>
                    <a:p>
                      <a:r>
                        <a:rPr kumimoji="0" lang="en-US" sz="1000" u="none" strike="noStrike" kern="1200" cap="none" spc="0" normalizeH="0" baseline="0" dirty="0">
                          <a:ln>
                            <a:noFill/>
                          </a:ln>
                          <a:effectLst/>
                          <a:uLnTx/>
                          <a:uFillTx/>
                        </a:rPr>
                        <a:t>Spring Data JPA</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Implement DAO layer using spring Data repositories, Transaction Management</a:t>
                      </a:r>
                      <a:endParaRPr lang="en-US" sz="1000" dirty="0">
                        <a:solidFill>
                          <a:schemeClr val="tx1"/>
                        </a:solidFill>
                      </a:endParaRPr>
                    </a:p>
                  </a:txBody>
                  <a:tcPr/>
                </a:tc>
                <a:extLst>
                  <a:ext uri="{0D108BD9-81ED-4DB2-BD59-A6C34878D82A}">
                    <a16:rowId xmlns:a16="http://schemas.microsoft.com/office/drawing/2014/main" val="668073409"/>
                  </a:ext>
                </a:extLst>
              </a:tr>
              <a:tr h="632628">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42839">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MySQL</a:t>
                      </a:r>
                    </a:p>
                  </a:txBody>
                  <a:tcPr/>
                </a:tc>
                <a:extLst>
                  <a:ext uri="{0D108BD9-81ED-4DB2-BD59-A6C34878D82A}">
                    <a16:rowId xmlns:a16="http://schemas.microsoft.com/office/drawing/2014/main" val="2298680090"/>
                  </a:ext>
                </a:extLst>
              </a:tr>
              <a:tr h="854048">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Reusable templates, Optimized UI Designed</a:t>
                      </a:r>
                    </a:p>
                  </a:txBody>
                  <a:tcPr/>
                </a:tc>
                <a:extLst>
                  <a:ext uri="{0D108BD9-81ED-4DB2-BD59-A6C34878D82A}">
                    <a16:rowId xmlns:a16="http://schemas.microsoft.com/office/drawing/2014/main" val="9512774"/>
                  </a:ext>
                </a:extLst>
              </a:tr>
              <a:tr h="632628">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a:t>
                      </a:r>
                      <a:r>
                        <a:rPr kumimoji="0" lang="en-US" sz="1000" b="0" i="0" u="none" strike="noStrike" kern="1200" cap="none" spc="0" normalizeH="0" baseline="0">
                          <a:ln>
                            <a:noFill/>
                          </a:ln>
                          <a:solidFill>
                            <a:prstClr val="black"/>
                          </a:solidFill>
                          <a:effectLst/>
                          <a:uLnTx/>
                          <a:uFillTx/>
                          <a:latin typeface="Verdana" panose="020B0604030504040204" pitchFamily="34" charset="0"/>
                          <a:ea typeface="+mn-ea"/>
                          <a:cs typeface="+mn-cs"/>
                        </a:rPr>
                        <a:t>, Postman, </a:t>
                      </a: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MS Office</a:t>
                      </a:r>
                    </a:p>
                  </a:txBody>
                  <a:tcPr/>
                </a:tc>
                <a:extLst>
                  <a:ext uri="{0D108BD9-81ED-4DB2-BD59-A6C34878D82A}">
                    <a16:rowId xmlns:a16="http://schemas.microsoft.com/office/drawing/2014/main" val="645317192"/>
                  </a:ext>
                </a:extLst>
              </a:tr>
              <a:tr h="1075470">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Fluent Communications, Team management, Time management, Leadership Skills, Adaptive Learning </a:t>
                      </a:r>
                    </a:p>
                    <a:p>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240564"/>
            <a:ext cx="4008437" cy="2185987"/>
          </a:xfrm>
        </p:spPr>
        <p:txBody>
          <a:bodyPr/>
          <a:lstStyle/>
          <a:p>
            <a:pPr eaLnBrk="1" hangingPunct="1">
              <a:lnSpc>
                <a:spcPct val="114000"/>
              </a:lnSpc>
            </a:pPr>
            <a:r>
              <a:rPr lang="en-US" altLang="en-US" sz="1100" b="1" dirty="0"/>
              <a:t>Online Food Delivery Application</a:t>
            </a:r>
          </a:p>
          <a:p>
            <a:pPr eaLnBrk="1" hangingPunct="1">
              <a:lnSpc>
                <a:spcPct val="114000"/>
              </a:lnSpc>
            </a:pPr>
            <a:r>
              <a:rPr lang="en-IN" altLang="en-US" sz="1100" dirty="0"/>
              <a:t>Completed the case study of Online Food Delivery Application using spring boot microservice architecture along with Swagger, Junit for testing, responsive UI using React Framework, Bootstrap and CSS</a:t>
            </a:r>
            <a:r>
              <a:rPr lang="en-US" altLang="en-US" sz="1100" dirty="0"/>
              <a:t>. Also, best practices are implemented in the application.</a:t>
            </a:r>
          </a:p>
          <a:p>
            <a:pPr eaLnBrk="1" hangingPunct="1">
              <a:lnSpc>
                <a:spcPct val="114000"/>
              </a:lnSpc>
            </a:pPr>
            <a:r>
              <a:rPr lang="en-US" altLang="en-US" dirty="0"/>
              <a:t> </a:t>
            </a:r>
            <a:endParaRPr lang="en-US"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0566"/>
            <a:ext cx="2374900" cy="295275"/>
          </a:xfrm>
        </p:spPr>
        <p:txBody>
          <a:bodyPr/>
          <a:lstStyle/>
          <a:p>
            <a:pPr eaLnBrk="1" hangingPunct="1"/>
            <a:r>
              <a:rPr lang="nl-NL" altLang="nl-NL" dirty="0"/>
              <a:t>Pune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08120" y="1568580"/>
            <a:ext cx="4245607" cy="209374"/>
          </a:xfrm>
        </p:spPr>
        <p:txBody>
          <a:bodyPr/>
          <a:lstStyle/>
          <a:p>
            <a:pPr eaLnBrk="1" hangingPunct="1"/>
            <a:r>
              <a:rPr lang="nl-NL" altLang="nl-NL" dirty="0"/>
              <a:t> </a:t>
            </a:r>
            <a:r>
              <a:rPr lang="nl-NL" altLang="nl-NL" dirty="0">
                <a:hlinkClick r:id="rId3"/>
              </a:rPr>
              <a:t>harshada.khandu-gangane@capgemini.com</a:t>
            </a:r>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32488" y="1837135"/>
            <a:ext cx="2382837" cy="330200"/>
          </a:xfrm>
        </p:spPr>
        <p:txBody>
          <a:bodyPr/>
          <a:lstStyle/>
          <a:p>
            <a:pPr eaLnBrk="1" hangingPunct="1"/>
            <a:r>
              <a:rPr lang="nl-NL" altLang="nl-NL" dirty="0"/>
              <a:t>+919158203488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17894" y="3133382"/>
            <a:ext cx="4154105" cy="3434105"/>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Web Application</a:t>
            </a:r>
            <a:r>
              <a:rPr lang="en-US" dirty="0"/>
              <a:t> with </a:t>
            </a:r>
            <a:r>
              <a:rPr lang="en-US" b="1" dirty="0"/>
              <a:t>Spring boot, React</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React</a:t>
            </a:r>
            <a:r>
              <a:rPr lang="en-US" dirty="0"/>
              <a:t> with Authentication with route guards, Angular template driven forms, react routing, CSS, bootstrap</a:t>
            </a:r>
          </a:p>
          <a:p>
            <a:pPr marL="171450" indent="-171450">
              <a:buFont typeface="Arial" panose="020B0604020202020204" pitchFamily="34" charset="0"/>
              <a:buChar char="•"/>
            </a:pPr>
            <a:r>
              <a:rPr lang="en-US" dirty="0"/>
              <a:t>Understanding of </a:t>
            </a:r>
            <a:r>
              <a:rPr lang="en-US" b="1" dirty="0"/>
              <a:t>deploying spring boot</a:t>
            </a:r>
            <a:r>
              <a:rPr lang="en-US" dirty="0"/>
              <a:t> applications in </a:t>
            </a:r>
            <a:r>
              <a:rPr lang="en-US" b="1" dirty="0"/>
              <a:t>React</a:t>
            </a:r>
            <a:r>
              <a:rPr lang="en-US" dirty="0"/>
              <a:t> environment on an intermediate level.</a:t>
            </a:r>
          </a:p>
          <a:p>
            <a:pPr marL="171450" indent="-171450">
              <a:buFont typeface="Arial" panose="020B0604020202020204" pitchFamily="34" charset="0"/>
              <a:buChar char="•"/>
            </a:pPr>
            <a:r>
              <a:rPr lang="en-IN" b="0" i="0" dirty="0">
                <a:effectLst/>
                <a:latin typeface="Verdana (Headings)"/>
              </a:rPr>
              <a:t>Willingness to learn new technologies and implement them to further improve my knowledge.</a:t>
            </a: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HARSHADA GANGANE</a:t>
            </a:r>
          </a:p>
        </p:txBody>
      </p:sp>
      <p:pic>
        <p:nvPicPr>
          <p:cNvPr id="7182" name="Picture 4" descr="Free icon download | Linkedin">
            <a:hlinkClick r:id="rId4"/>
            <a:extLst>
              <a:ext uri="{FF2B5EF4-FFF2-40B4-BE49-F238E27FC236}">
                <a16:creationId xmlns:a16="http://schemas.microsoft.com/office/drawing/2014/main" id="{89622B52-B834-40D0-9BA5-24EF14F2A61E}"/>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848600" y="1989932"/>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6505"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689767" y="457749"/>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a:t>
            </a:r>
            <a:endParaRPr lang="en-US" altLang="nl-NL" sz="1000" noProof="0" dirty="0">
              <a:solidFill>
                <a:prstClr val="black"/>
              </a:solidFill>
              <a:latin typeface="Verdana" panose="020B0604030504040204" pitchFamily="34" charset="0"/>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noProof="0" dirty="0">
                <a:solidFill>
                  <a:prstClr val="black"/>
                </a:solidFill>
                <a:latin typeface="Verdana" panose="020B0604030504040204" pitchFamily="34" charset="0"/>
              </a:rPr>
              <a:t>C</a:t>
            </a:r>
            <a:r>
              <a:rPr lang="en-US" altLang="nl-NL" sz="1000" dirty="0" err="1">
                <a:solidFill>
                  <a:prstClr val="black"/>
                </a:solidFill>
                <a:latin typeface="Verdana" panose="020B0604030504040204" pitchFamily="34" charset="0"/>
              </a:rPr>
              <a:t>omputer</a:t>
            </a:r>
            <a:r>
              <a:rPr lang="en-US" altLang="nl-NL" sz="1000" dirty="0">
                <a:solidFill>
                  <a:prstClr val="black"/>
                </a:solidFill>
                <a:latin typeface="Verdana" panose="020B0604030504040204" pitchFamily="34" charset="0"/>
              </a:rPr>
              <a:t> Science</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2016 - 2021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5" name="Picture Placeholder 14" descr="A person in a blue shirt&#10;&#10;Description automatically generated with medium confidence">
            <a:extLst>
              <a:ext uri="{FF2B5EF4-FFF2-40B4-BE49-F238E27FC236}">
                <a16:creationId xmlns:a16="http://schemas.microsoft.com/office/drawing/2014/main" id="{6A72DCEE-C445-417D-8221-B4A7A64AEBC2}"/>
              </a:ext>
            </a:extLst>
          </p:cNvPr>
          <p:cNvPicPr>
            <a:picLocks noGrp="1" noChangeAspect="1"/>
          </p:cNvPicPr>
          <p:nvPr>
            <p:ph type="pic" sz="quarter" idx="46"/>
          </p:nvPr>
        </p:nvPicPr>
        <p:blipFill>
          <a:blip r:embed="rId6">
            <a:extLst>
              <a:ext uri="{BEBA8EAE-BF5A-486C-A8C5-ECC9F3942E4B}">
                <a14:imgProps xmlns:a14="http://schemas.microsoft.com/office/drawing/2010/main">
                  <a14:imgLayer r:embed="rId7">
                    <a14:imgEffect>
                      <a14:backgroundRemoval t="4902" b="89916" l="4792" r="92173">
                        <a14:foregroundMark x1="32268" y1="15686" x2="57987" y2="6022"/>
                        <a14:foregroundMark x1="57987" y1="6022" x2="32268" y2="15686"/>
                        <a14:foregroundMark x1="32268" y1="15686" x2="32268" y2="15686"/>
                        <a14:foregroundMark x1="72364" y1="80392" x2="72364" y2="80392"/>
                        <a14:foregroundMark x1="72364" y1="80392" x2="72364" y2="80392"/>
                        <a14:foregroundMark x1="72364" y1="80392" x2="72364" y2="80392"/>
                        <a14:foregroundMark x1="72364" y1="80392" x2="72364" y2="80392"/>
                        <a14:foregroundMark x1="65495" y1="64286" x2="65495" y2="64286"/>
                        <a14:foregroundMark x1="65495" y1="64286" x2="65495" y2="64286"/>
                        <a14:foregroundMark x1="65495" y1="64286" x2="65495" y2="64286"/>
                        <a14:foregroundMark x1="29553" y1="76190" x2="29553" y2="76190"/>
                        <a14:foregroundMark x1="29553" y1="76190" x2="29553" y2="76190"/>
                        <a14:foregroundMark x1="29073" y1="78992" x2="29073" y2="78992"/>
                        <a14:foregroundMark x1="29073" y1="78992" x2="29073" y2="78992"/>
                        <a14:foregroundMark x1="29073" y1="78992" x2="31789" y2="73950"/>
                        <a14:foregroundMark x1="31789" y1="73950" x2="31789" y2="73950"/>
                        <a14:foregroundMark x1="40735" y1="90056" x2="40735" y2="90056"/>
                        <a14:foregroundMark x1="40735" y1="90056" x2="40735" y2="90056"/>
                        <a14:foregroundMark x1="40735" y1="90056" x2="40735" y2="90056"/>
                        <a14:foregroundMark x1="40735" y1="90056" x2="40735" y2="90056"/>
                        <a14:foregroundMark x1="34824" y1="78571" x2="34824" y2="78571"/>
                        <a14:foregroundMark x1="34824" y1="78571" x2="34824" y2="78571"/>
                        <a14:foregroundMark x1="34824" y1="78571" x2="34824" y2="78571"/>
                        <a14:foregroundMark x1="32748" y1="85434" x2="15016" y2="64146"/>
                        <a14:foregroundMark x1="15016" y1="64146" x2="30192" y2="74790"/>
                        <a14:foregroundMark x1="77636" y1="82213" x2="76038" y2="74790"/>
                        <a14:foregroundMark x1="84505" y1="74790" x2="58626" y2="61485"/>
                        <a14:foregroundMark x1="58626" y1="61485" x2="73962" y2="68347"/>
                        <a14:foregroundMark x1="92332" y1="73529" x2="92332" y2="73529"/>
                        <a14:foregroundMark x1="92332" y1="73529" x2="92332" y2="73529"/>
                        <a14:foregroundMark x1="9105" y1="70728" x2="9105" y2="70728"/>
                        <a14:foregroundMark x1="4792" y1="68908" x2="4792" y2="68908"/>
                        <a14:backgroundMark x1="95527" y1="31933" x2="97444" y2="56583"/>
                        <a14:backgroundMark x1="97444" y1="56583" x2="95048" y2="35994"/>
                      </a14:backgroundRemoval>
                    </a14:imgEffect>
                  </a14:imgLayer>
                </a14:imgProps>
              </a:ext>
              <a:ext uri="{28A0092B-C50C-407E-A947-70E740481C1C}">
                <a14:useLocalDpi xmlns:a14="http://schemas.microsoft.com/office/drawing/2010/main" val="0"/>
              </a:ext>
            </a:extLst>
          </a:blip>
          <a:srcRect t="6162" b="6162"/>
          <a:stretch>
            <a:fillRect/>
          </a:stretch>
        </p:blipFill>
        <p:spPr>
          <a:xfrm>
            <a:off x="382576" y="286260"/>
            <a:ext cx="1734208" cy="1735628"/>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25289c4b-8fd1-4155-b56f-82d6fa13afd3"/>
    <ds:schemaRef ds:uri="http://purl.org/dc/terms/"/>
    <ds:schemaRef ds:uri="c43bfbf7-b5f8-4451-8464-ef79a2e28ca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5288</TotalTime>
  <Words>234</Words>
  <Application>Microsoft Office PowerPoint</Application>
  <PresentationFormat>Widescreen</PresentationFormat>
  <Paragraphs>47</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Verdana</vt:lpstr>
      <vt:lpstr>Verdana (Headings)</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Gangane, Harshada</cp:lastModifiedBy>
  <cp:revision>129</cp:revision>
  <dcterms:created xsi:type="dcterms:W3CDTF">2020-09-22T06:24:34Z</dcterms:created>
  <dcterms:modified xsi:type="dcterms:W3CDTF">2023-01-04T09:31:08Z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