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 id="370" r:id="rId71"/>
    <p:sldId id="371" r:id="rId72"/>
    <p:sldId id="372"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4" r:id="rId94"/>
    <p:sldId id="395" r:id="rId95"/>
    <p:sldId id="396" r:id="rId96"/>
    <p:sldId id="393" r:id="rId97"/>
    <p:sldId id="397" r:id="rId98"/>
    <p:sldId id="398" r:id="rId99"/>
    <p:sldId id="399" r:id="rId100"/>
    <p:sldId id="400" r:id="rId101"/>
    <p:sldId id="401" r:id="rId102"/>
    <p:sldId id="402" r:id="rId103"/>
    <p:sldId id="406" r:id="rId104"/>
    <p:sldId id="407" r:id="rId105"/>
    <p:sldId id="408" r:id="rId106"/>
    <p:sldId id="409" r:id="rId107"/>
    <p:sldId id="410" r:id="rId108"/>
    <p:sldId id="411" r:id="rId109"/>
    <p:sldId id="412" r:id="rId110"/>
    <p:sldId id="413" r:id="rId111"/>
    <p:sldId id="414" r:id="rId112"/>
    <p:sldId id="426" r:id="rId113"/>
    <p:sldId id="427" r:id="rId114"/>
    <p:sldId id="428" r:id="rId115"/>
    <p:sldId id="429" r:id="rId116"/>
    <p:sldId id="430" r:id="rId117"/>
    <p:sldId id="431" r:id="rId118"/>
    <p:sldId id="432" r:id="rId119"/>
    <p:sldId id="433" r:id="rId120"/>
    <p:sldId id="434" r:id="rId121"/>
    <p:sldId id="435" r:id="rId122"/>
    <p:sldId id="436" r:id="rId123"/>
    <p:sldId id="437" r:id="rId124"/>
    <p:sldId id="438" r:id="rId125"/>
    <p:sldId id="439" r:id="rId126"/>
    <p:sldId id="440" r:id="rId127"/>
    <p:sldId id="441" r:id="rId128"/>
    <p:sldId id="442" r:id="rId129"/>
    <p:sldId id="443" r:id="rId130"/>
    <p:sldId id="444" r:id="rId131"/>
    <p:sldId id="445" r:id="rId132"/>
    <p:sldId id="446" r:id="rId133"/>
    <p:sldId id="447" r:id="rId134"/>
    <p:sldId id="453" r:id="rId135"/>
    <p:sldId id="454" r:id="rId136"/>
    <p:sldId id="455" r:id="rId137"/>
    <p:sldId id="456" r:id="rId138"/>
    <p:sldId id="457" r:id="rId139"/>
    <p:sldId id="462" r:id="rId140"/>
    <p:sldId id="463" r:id="rId141"/>
    <p:sldId id="464" r:id="rId142"/>
    <p:sldId id="467" r:id="rId143"/>
    <p:sldId id="468" r:id="rId144"/>
    <p:sldId id="469" r:id="rId145"/>
    <p:sldId id="470" r:id="rId146"/>
    <p:sldId id="471" r:id="rId147"/>
    <p:sldId id="472" r:id="rId148"/>
    <p:sldId id="473" r:id="rId149"/>
    <p:sldId id="466" r:id="rId150"/>
    <p:sldId id="474" r:id="rId151"/>
    <p:sldId id="465" r:id="rId152"/>
    <p:sldId id="475" r:id="rId153"/>
    <p:sldId id="476" r:id="rId154"/>
    <p:sldId id="477" r:id="rId155"/>
    <p:sldId id="478" r:id="rId156"/>
    <p:sldId id="497" r:id="rId157"/>
    <p:sldId id="498" r:id="rId158"/>
    <p:sldId id="499" r:id="rId159"/>
    <p:sldId id="500" r:id="rId160"/>
    <p:sldId id="501" r:id="rId161"/>
    <p:sldId id="502" r:id="rId162"/>
    <p:sldId id="503" r:id="rId163"/>
    <p:sldId id="504" r:id="rId164"/>
    <p:sldId id="505" r:id="rId165"/>
    <p:sldId id="506" r:id="rId166"/>
    <p:sldId id="507" r:id="rId167"/>
    <p:sldId id="508" r:id="rId168"/>
    <p:sldId id="509" r:id="rId169"/>
    <p:sldId id="510" r:id="rId170"/>
    <p:sldId id="511" r:id="rId171"/>
    <p:sldId id="512" r:id="rId172"/>
    <p:sldId id="513" r:id="rId173"/>
    <p:sldId id="514" r:id="rId174"/>
    <p:sldId id="515" r:id="rId175"/>
    <p:sldId id="519" r:id="rId176"/>
    <p:sldId id="520" r:id="rId177"/>
    <p:sldId id="521" r:id="rId178"/>
    <p:sldId id="522" r:id="rId179"/>
    <p:sldId id="523" r:id="rId180"/>
    <p:sldId id="524" r:id="rId181"/>
    <p:sldId id="525" r:id="rId182"/>
    <p:sldId id="526" r:id="rId183"/>
    <p:sldId id="527" r:id="rId184"/>
    <p:sldId id="528" r:id="rId185"/>
    <p:sldId id="529" r:id="rId186"/>
    <p:sldId id="530" r:id="rId187"/>
    <p:sldId id="531" r:id="rId188"/>
    <p:sldId id="532" r:id="rId189"/>
    <p:sldId id="533" r:id="rId190"/>
    <p:sldId id="534" r:id="rId191"/>
    <p:sldId id="535" r:id="rId192"/>
    <p:sldId id="536" r:id="rId193"/>
    <p:sldId id="537" r:id="rId194"/>
    <p:sldId id="538" r:id="rId195"/>
    <p:sldId id="539" r:id="rId196"/>
    <p:sldId id="540" r:id="rId197"/>
    <p:sldId id="541" r:id="rId198"/>
    <p:sldId id="542" r:id="rId199"/>
    <p:sldId id="543" r:id="rId200"/>
    <p:sldId id="544" r:id="rId201"/>
    <p:sldId id="545" r:id="rId202"/>
    <p:sldId id="546" r:id="rId203"/>
    <p:sldId id="547" r:id="rId204"/>
    <p:sldId id="548" r:id="rId205"/>
    <p:sldId id="549" r:id="rId206"/>
    <p:sldId id="550" r:id="rId207"/>
    <p:sldId id="551" r:id="rId208"/>
    <p:sldId id="560" r:id="rId209"/>
    <p:sldId id="561" r:id="rId210"/>
    <p:sldId id="562" r:id="rId211"/>
    <p:sldId id="563" r:id="rId212"/>
    <p:sldId id="564" r:id="rId213"/>
    <p:sldId id="565" r:id="rId214"/>
    <p:sldId id="566" r:id="rId215"/>
    <p:sldId id="567" r:id="rId216"/>
    <p:sldId id="575" r:id="rId217"/>
    <p:sldId id="576" r:id="rId218"/>
    <p:sldId id="577" r:id="rId219"/>
    <p:sldId id="578" r:id="rId220"/>
    <p:sldId id="579" r:id="rId221"/>
    <p:sldId id="580" r:id="rId222"/>
    <p:sldId id="581" r:id="rId223"/>
    <p:sldId id="582" r:id="rId224"/>
    <p:sldId id="583" r:id="rId225"/>
    <p:sldId id="584" r:id="rId226"/>
    <p:sldId id="585" r:id="rId227"/>
    <p:sldId id="592" r:id="rId228"/>
    <p:sldId id="593" r:id="rId229"/>
    <p:sldId id="591" r:id="rId230"/>
    <p:sldId id="594" r:id="rId231"/>
    <p:sldId id="595" r:id="rId232"/>
    <p:sldId id="596" r:id="rId233"/>
    <p:sldId id="598" r:id="rId234"/>
    <p:sldId id="599" r:id="rId235"/>
    <p:sldId id="600" r:id="rId236"/>
    <p:sldId id="602" r:id="rId237"/>
    <p:sldId id="603" r:id="rId238"/>
    <p:sldId id="601" r:id="rId239"/>
    <p:sldId id="604" r:id="rId240"/>
    <p:sldId id="605" r:id="rId241"/>
    <p:sldId id="606" r:id="rId242"/>
    <p:sldId id="607" r:id="rId243"/>
    <p:sldId id="608" r:id="rId244"/>
    <p:sldId id="609" r:id="rId245"/>
    <p:sldId id="610" r:id="rId246"/>
    <p:sldId id="611" r:id="rId247"/>
    <p:sldId id="612" r:id="rId248"/>
    <p:sldId id="613" r:id="rId249"/>
    <p:sldId id="614" r:id="rId250"/>
    <p:sldId id="615" r:id="rId251"/>
    <p:sldId id="616" r:id="rId252"/>
    <p:sldId id="617" r:id="rId253"/>
    <p:sldId id="618" r:id="rId254"/>
    <p:sldId id="619" r:id="rId255"/>
    <p:sldId id="620" r:id="rId256"/>
    <p:sldId id="621" r:id="rId257"/>
    <p:sldId id="622" r:id="rId258"/>
    <p:sldId id="623" r:id="rId259"/>
    <p:sldId id="624" r:id="rId260"/>
    <p:sldId id="625" r:id="rId261"/>
    <p:sldId id="626" r:id="rId262"/>
    <p:sldId id="627" r:id="rId263"/>
    <p:sldId id="628" r:id="rId264"/>
    <p:sldId id="629" r:id="rId265"/>
    <p:sldId id="630" r:id="rId266"/>
    <p:sldId id="631" r:id="rId267"/>
    <p:sldId id="632" r:id="rId268"/>
    <p:sldId id="633" r:id="rId269"/>
    <p:sldId id="634" r:id="rId270"/>
    <p:sldId id="635" r:id="rId271"/>
    <p:sldId id="636" r:id="rId272"/>
    <p:sldId id="637" r:id="rId273"/>
    <p:sldId id="638" r:id="rId274"/>
    <p:sldId id="639" r:id="rId275"/>
    <p:sldId id="640" r:id="rId276"/>
    <p:sldId id="641" r:id="rId277"/>
    <p:sldId id="642" r:id="rId278"/>
    <p:sldId id="643" r:id="rId279"/>
    <p:sldId id="644" r:id="rId280"/>
    <p:sldId id="645" r:id="rId281"/>
    <p:sldId id="646" r:id="rId282"/>
    <p:sldId id="647" r:id="rId2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30-11-2022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30-11-2022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30-11-2022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30-11-2022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30-11-2022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30-11-2022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30-11-2022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30-11-2022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30-11-2022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30-11-2022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30-11-2022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30-11-2022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9.gi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77.gif"/><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81.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DE07BF-93C1-5E4F-ECC9-56AF72E31E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EC7040-75B2-3A7F-B2E8-F7AA4C3EC300}"/>
              </a:ext>
            </a:extLst>
          </p:cNvPr>
          <p:cNvSpPr>
            <a:spLocks noGrp="1"/>
          </p:cNvSpPr>
          <p:nvPr>
            <p:ph type="sldNum" sz="quarter" idx="12"/>
          </p:nvPr>
        </p:nvSpPr>
        <p:spPr/>
        <p:txBody>
          <a:bodyPr/>
          <a:lstStyle/>
          <a:p>
            <a:fld id="{4A777409-9C5A-4B07-8E32-19F22F7D558C}" type="slidenum">
              <a:rPr lang="en-IN" smtClean="0"/>
              <a:t>100</a:t>
            </a:fld>
            <a:endParaRPr lang="en-IN" dirty="0"/>
          </a:p>
        </p:txBody>
      </p:sp>
      <p:sp>
        <p:nvSpPr>
          <p:cNvPr id="5" name="TextBox 4">
            <a:extLst>
              <a:ext uri="{FF2B5EF4-FFF2-40B4-BE49-F238E27FC236}">
                <a16:creationId xmlns:a16="http://schemas.microsoft.com/office/drawing/2014/main" id="{DFE6B549-9913-4048-E594-451657C8A4A5}"/>
              </a:ext>
            </a:extLst>
          </p:cNvPr>
          <p:cNvSpPr txBox="1"/>
          <p:nvPr/>
        </p:nvSpPr>
        <p:spPr>
          <a:xfrm>
            <a:off x="989029" y="547002"/>
            <a:ext cx="7621571"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7" name="TextBox 6">
            <a:extLst>
              <a:ext uri="{FF2B5EF4-FFF2-40B4-BE49-F238E27FC236}">
                <a16:creationId xmlns:a16="http://schemas.microsoft.com/office/drawing/2014/main" id="{581F3C82-826F-719B-4068-4044D4A2000C}"/>
              </a:ext>
            </a:extLst>
          </p:cNvPr>
          <p:cNvSpPr txBox="1"/>
          <p:nvPr/>
        </p:nvSpPr>
        <p:spPr>
          <a:xfrm>
            <a:off x="494908" y="1644133"/>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BB869CF9-F5BF-91FC-CA2C-170B14544FFC}"/>
              </a:ext>
            </a:extLst>
          </p:cNvPr>
          <p:cNvSpPr txBox="1"/>
          <p:nvPr/>
        </p:nvSpPr>
        <p:spPr>
          <a:xfrm>
            <a:off x="434505" y="2120711"/>
            <a:ext cx="10732417" cy="2308324"/>
          </a:xfrm>
          <a:prstGeom prst="rect">
            <a:avLst/>
          </a:prstGeom>
          <a:noFill/>
        </p:spPr>
        <p:txBody>
          <a:bodyPr wrap="square">
            <a:spAutoFit/>
          </a:bodyPr>
          <a:lstStyle/>
          <a:p>
            <a:r>
              <a:rPr lang="en-IN" dirty="0"/>
              <a:t>{{ 25000 | currency }} will display $25,000.00&lt;</a:t>
            </a:r>
            <a:r>
              <a:rPr lang="en-IN" dirty="0" err="1"/>
              <a:t>br</a:t>
            </a:r>
            <a:r>
              <a:rPr lang="en-IN" dirty="0"/>
              <a:t>&gt;</a:t>
            </a:r>
          </a:p>
          <a:p>
            <a:r>
              <a:rPr lang="en-IN" dirty="0"/>
              <a:t>{{ 25000 | </a:t>
            </a:r>
            <a:r>
              <a:rPr lang="en-IN" dirty="0" err="1"/>
              <a:t>currency:'CAD</a:t>
            </a:r>
            <a:r>
              <a:rPr lang="en-IN" dirty="0"/>
              <a:t>' }} will display CA$25,000.00&lt;</a:t>
            </a:r>
            <a:r>
              <a:rPr lang="en-IN" dirty="0" err="1"/>
              <a:t>br</a:t>
            </a:r>
            <a:r>
              <a:rPr lang="en-IN" dirty="0"/>
              <a:t>&gt;</a:t>
            </a:r>
          </a:p>
          <a:p>
            <a:r>
              <a:rPr lang="en-IN" dirty="0"/>
              <a:t>{{ 25000 | </a:t>
            </a:r>
            <a:r>
              <a:rPr lang="en-IN" dirty="0" err="1"/>
              <a:t>currency:'CAD':'code</a:t>
            </a:r>
            <a:r>
              <a:rPr lang="en-IN" dirty="0"/>
              <a:t>' }} will display CAD25,000.00&lt;</a:t>
            </a:r>
            <a:r>
              <a:rPr lang="en-IN" dirty="0" err="1"/>
              <a:t>br</a:t>
            </a:r>
            <a:r>
              <a:rPr lang="en-IN" dirty="0"/>
              <a:t>&gt;</a:t>
            </a:r>
          </a:p>
          <a:p>
            <a:r>
              <a:rPr lang="en-IN" dirty="0"/>
              <a:t>{{ 25000 | currency:'CAD':'symbol':'6.2-3'}} will display CA$025,000.00&lt;</a:t>
            </a:r>
            <a:r>
              <a:rPr lang="en-IN" dirty="0" err="1"/>
              <a:t>br</a:t>
            </a:r>
            <a:r>
              <a:rPr lang="en-IN" dirty="0"/>
              <a:t>&gt;</a:t>
            </a:r>
          </a:p>
          <a:p>
            <a:r>
              <a:rPr lang="en-IN" dirty="0"/>
              <a:t>{{ 25000 | </a:t>
            </a:r>
            <a:r>
              <a:rPr lang="en-IN" dirty="0" err="1"/>
              <a:t>currency:'CAD</a:t>
            </a:r>
            <a:r>
              <a:rPr lang="en-IN" dirty="0"/>
              <a:t>': 'symbol-narrow':'1.3'}} will display $25,000.000&lt;</a:t>
            </a:r>
            <a:r>
              <a:rPr lang="en-IN" dirty="0" err="1"/>
              <a:t>br</a:t>
            </a:r>
            <a:r>
              <a:rPr lang="en-IN" dirty="0"/>
              <a:t>&gt;</a:t>
            </a:r>
          </a:p>
          <a:p>
            <a:r>
              <a:rPr lang="en-IN" dirty="0"/>
              <a:t>{{ 250000 | currency:'CAD':'symbol':'6.3'}} will display CA$250,000.000&lt;</a:t>
            </a:r>
            <a:r>
              <a:rPr lang="en-IN" dirty="0" err="1"/>
              <a:t>br</a:t>
            </a:r>
            <a:r>
              <a:rPr lang="en-IN" dirty="0"/>
              <a:t>&gt;</a:t>
            </a:r>
          </a:p>
          <a:p>
            <a:r>
              <a:rPr lang="en-IN" dirty="0"/>
              <a:t>{{ 250000 | currency:'CAD':'symbol':'6.3':'fr'}} will display 250 000,000 CA$&lt;</a:t>
            </a:r>
            <a:r>
              <a:rPr lang="en-IN" dirty="0" err="1"/>
              <a:t>br</a:t>
            </a:r>
            <a:r>
              <a:rPr lang="en-IN" dirty="0"/>
              <a:t>&gt;</a:t>
            </a:r>
          </a:p>
          <a:p>
            <a:endParaRPr lang="en-IN" dirty="0"/>
          </a:p>
        </p:txBody>
      </p:sp>
      <p:sp>
        <p:nvSpPr>
          <p:cNvPr id="11" name="TextBox 10">
            <a:extLst>
              <a:ext uri="{FF2B5EF4-FFF2-40B4-BE49-F238E27FC236}">
                <a16:creationId xmlns:a16="http://schemas.microsoft.com/office/drawing/2014/main" id="{E3B94AF8-0316-E94C-3496-52F0A368C30C}"/>
              </a:ext>
            </a:extLst>
          </p:cNvPr>
          <p:cNvSpPr txBox="1"/>
          <p:nvPr/>
        </p:nvSpPr>
        <p:spPr>
          <a:xfrm>
            <a:off x="494908" y="4307780"/>
            <a:ext cx="11156622" cy="1015663"/>
          </a:xfrm>
          <a:prstGeom prst="rect">
            <a:avLst/>
          </a:prstGeom>
          <a:noFill/>
        </p:spPr>
        <p:txBody>
          <a:bodyPr wrap="square">
            <a:spAutoFit/>
          </a:bodyPr>
          <a:lstStyle/>
          <a:p>
            <a:r>
              <a:rPr lang="en-US" sz="2000" b="1" u="sng" dirty="0">
                <a:solidFill>
                  <a:schemeClr val="tx1">
                    <a:lumMod val="65000"/>
                    <a:lumOff val="35000"/>
                  </a:schemeClr>
                </a:solidFill>
                <a:effectLst/>
              </a:rPr>
              <a:t>date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can be used to display the date in the required format</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3" name="TextBox 12">
            <a:extLst>
              <a:ext uri="{FF2B5EF4-FFF2-40B4-BE49-F238E27FC236}">
                <a16:creationId xmlns:a16="http://schemas.microsoft.com/office/drawing/2014/main" id="{60F30825-2CE9-CC5A-F80F-1B3142E06599}"/>
              </a:ext>
            </a:extLst>
          </p:cNvPr>
          <p:cNvSpPr txBox="1"/>
          <p:nvPr/>
        </p:nvSpPr>
        <p:spPr>
          <a:xfrm>
            <a:off x="570321" y="5470564"/>
            <a:ext cx="6099142" cy="369332"/>
          </a:xfrm>
          <a:prstGeom prst="rect">
            <a:avLst/>
          </a:prstGeom>
          <a:noFill/>
        </p:spPr>
        <p:txBody>
          <a:bodyPr wrap="square">
            <a:spAutoFit/>
          </a:bodyPr>
          <a:lstStyle/>
          <a:p>
            <a:r>
              <a:rPr lang="en-IN" dirty="0"/>
              <a:t>{{ expression | </a:t>
            </a:r>
            <a:r>
              <a:rPr lang="en-IN" dirty="0" err="1"/>
              <a:t>date:format:timezone:locale</a:t>
            </a:r>
            <a:r>
              <a:rPr lang="en-IN" dirty="0"/>
              <a:t> }}</a:t>
            </a:r>
          </a:p>
        </p:txBody>
      </p:sp>
    </p:spTree>
    <p:extLst>
      <p:ext uri="{BB962C8B-B14F-4D97-AF65-F5344CB8AC3E}">
        <p14:creationId xmlns:p14="http://schemas.microsoft.com/office/powerpoint/2010/main" val="13475656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8F52B8-A658-6901-A8BA-B269AD20F5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CA26935-1FE6-8C95-9597-4AA80730695D}"/>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93C5C1DB-5DED-C2B9-2C3B-E72DFBB99B9C}"/>
              </a:ext>
            </a:extLst>
          </p:cNvPr>
          <p:cNvSpPr txBox="1"/>
          <p:nvPr/>
        </p:nvSpPr>
        <p:spPr>
          <a:xfrm>
            <a:off x="0" y="851617"/>
            <a:ext cx="11651530" cy="5632311"/>
          </a:xfrm>
          <a:prstGeom prst="rect">
            <a:avLst/>
          </a:prstGeom>
          <a:noFill/>
        </p:spPr>
        <p:txBody>
          <a:bodyPr wrap="square">
            <a:spAutoFit/>
          </a:bodyPr>
          <a:lstStyle/>
          <a:p>
            <a:r>
              <a:rPr lang="en-US" sz="2000" dirty="0">
                <a:solidFill>
                  <a:schemeClr val="tx1">
                    <a:lumMod val="65000"/>
                    <a:lumOff val="35000"/>
                  </a:schemeClr>
                </a:solidFill>
                <a:effectLst/>
              </a:rPr>
              <a:t>An</a:t>
            </a:r>
            <a:r>
              <a:rPr lang="en-US" sz="2000" b="1" dirty="0">
                <a:solidFill>
                  <a:schemeClr val="tx1">
                    <a:lumMod val="65000"/>
                    <a:lumOff val="35000"/>
                  </a:schemeClr>
                </a:solidFill>
                <a:effectLst/>
              </a:rPr>
              <a:t> expression </a:t>
            </a:r>
            <a:r>
              <a:rPr lang="en-US" sz="2000" dirty="0">
                <a:solidFill>
                  <a:schemeClr val="tx1">
                    <a:lumMod val="65000"/>
                    <a:lumOff val="35000"/>
                  </a:schemeClr>
                </a:solidFill>
                <a:effectLst/>
              </a:rPr>
              <a:t>is a date or number in milliseconds</a:t>
            </a:r>
          </a:p>
          <a:p>
            <a:r>
              <a:rPr lang="en-US" sz="2000" dirty="0">
                <a:solidFill>
                  <a:schemeClr val="tx1">
                    <a:lumMod val="65000"/>
                    <a:lumOff val="35000"/>
                  </a:schemeClr>
                </a:solidFill>
                <a:effectLst/>
              </a:rPr>
              <a:t>The</a:t>
            </a:r>
            <a:r>
              <a:rPr lang="en-US" sz="2000" b="1" dirty="0">
                <a:solidFill>
                  <a:schemeClr val="tx1">
                    <a:lumMod val="65000"/>
                    <a:lumOff val="35000"/>
                  </a:schemeClr>
                </a:solidFill>
                <a:effectLst/>
              </a:rPr>
              <a:t> format </a:t>
            </a:r>
            <a:r>
              <a:rPr lang="en-US" sz="2000" dirty="0">
                <a:solidFill>
                  <a:schemeClr val="tx1">
                    <a:lumMod val="65000"/>
                    <a:lumOff val="35000"/>
                  </a:schemeClr>
                </a:solidFill>
                <a:effectLst/>
              </a:rPr>
              <a:t>indicates in which form the date/time should be displayed. Following are the pre-defined options for it.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'medium' :equivalent to 'MMM d, y, h:mm:ss a' (e.g. Jan 31, 2018, 11:05:04 AM)</a:t>
            </a:r>
          </a:p>
          <a:p>
            <a:pPr>
              <a:buFont typeface="Arial" panose="020B0604020202020204" pitchFamily="34" charset="0"/>
              <a:buChar char="•"/>
            </a:pPr>
            <a:r>
              <a:rPr lang="en-US" sz="2000" dirty="0">
                <a:solidFill>
                  <a:schemeClr val="tx1">
                    <a:lumMod val="65000"/>
                    <a:lumOff val="35000"/>
                  </a:schemeClr>
                </a:solidFill>
                <a:effectLst/>
              </a:rPr>
              <a:t>'short':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h:mm a' (e.g. 1/31/2018, 11:05 AM)</a:t>
            </a:r>
          </a:p>
          <a:p>
            <a:pPr>
              <a:buFont typeface="Arial" panose="020B0604020202020204" pitchFamily="34" charset="0"/>
              <a:buChar char="•"/>
            </a:pPr>
            <a:r>
              <a:rPr lang="en-US" sz="2000" dirty="0">
                <a:solidFill>
                  <a:schemeClr val="tx1">
                    <a:lumMod val="65000"/>
                    <a:lumOff val="35000"/>
                  </a:schemeClr>
                </a:solidFill>
                <a:effectLst/>
              </a:rPr>
              <a:t>'long': equivalent to 'MMMM d, y, h:mm:ss a z' (e.g. January 31, 2018 at 11:05:04 AM GMT+5)</a:t>
            </a:r>
          </a:p>
          <a:p>
            <a:pPr>
              <a:buFont typeface="Arial" panose="020B0604020202020204" pitchFamily="34" charset="0"/>
              <a:buChar char="•"/>
            </a:pPr>
            <a:r>
              <a:rPr lang="en-US" sz="2000" dirty="0">
                <a:solidFill>
                  <a:schemeClr val="tx1">
                    <a:lumMod val="65000"/>
                    <a:lumOff val="35000"/>
                  </a:schemeClr>
                </a:solidFill>
                <a:effectLst/>
              </a:rPr>
              <a:t>'full': equivalent to 'EEEE, MMMM d, y, h:mm:ss a zzzz' (e.g. Wednesday, January 31, 2018 at 11:05:04 AM GMT+05:30)</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fullDate</a:t>
            </a:r>
            <a:r>
              <a:rPr lang="en-US" sz="2000" dirty="0">
                <a:solidFill>
                  <a:schemeClr val="tx1">
                    <a:lumMod val="65000"/>
                    <a:lumOff val="35000"/>
                  </a:schemeClr>
                </a:solidFill>
                <a:effectLst/>
              </a:rPr>
              <a:t>' : equivalent to 'EEEE, MMMM d, y' (e.g. Wednesday,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longDate</a:t>
            </a:r>
            <a:r>
              <a:rPr lang="en-US" sz="2000" dirty="0">
                <a:solidFill>
                  <a:schemeClr val="tx1">
                    <a:lumMod val="65000"/>
                    <a:lumOff val="35000"/>
                  </a:schemeClr>
                </a:solidFill>
                <a:effectLst/>
              </a:rPr>
              <a:t>' : equivalent to 'MMMM d, y' (e.g. January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mediumDate</a:t>
            </a:r>
            <a:r>
              <a:rPr lang="en-US" sz="2000" dirty="0">
                <a:solidFill>
                  <a:schemeClr val="tx1">
                    <a:lumMod val="65000"/>
                    <a:lumOff val="35000"/>
                  </a:schemeClr>
                </a:solidFill>
                <a:effectLst/>
              </a:rPr>
              <a:t>' : equivalent to 'MMM d, y' (e.g. Jan 31, 2018)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shortDate</a:t>
            </a:r>
            <a:r>
              <a:rPr lang="en-US" sz="2000" dirty="0">
                <a:solidFill>
                  <a:schemeClr val="tx1">
                    <a:lumMod val="65000"/>
                    <a:lumOff val="35000"/>
                  </a:schemeClr>
                </a:solidFill>
                <a:effectLst/>
              </a:rPr>
              <a:t>' : equivalent to 'M/d/</a:t>
            </a:r>
            <a:r>
              <a:rPr lang="en-US" sz="2000" dirty="0" err="1">
                <a:solidFill>
                  <a:schemeClr val="tx1">
                    <a:lumMod val="65000"/>
                    <a:lumOff val="35000"/>
                  </a:schemeClr>
                </a:solidFill>
                <a:effectLst/>
              </a:rPr>
              <a:t>yy</a:t>
            </a:r>
            <a:r>
              <a:rPr lang="en-US" sz="2000" dirty="0">
                <a:solidFill>
                  <a:schemeClr val="tx1">
                    <a:lumMod val="65000"/>
                    <a:lumOff val="35000"/>
                  </a:schemeClr>
                </a:solidFill>
                <a:effectLst/>
              </a:rPr>
              <a:t>' (e.g. 1/31/18)</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mediumTime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(e.g. 11:05:04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shortTime</a:t>
            </a:r>
            <a:r>
              <a:rPr lang="en-US" sz="2000" dirty="0">
                <a:solidFill>
                  <a:schemeClr val="tx1">
                    <a:lumMod val="65000"/>
                    <a:lumOff val="35000"/>
                  </a:schemeClr>
                </a:solidFill>
                <a:effectLst/>
              </a:rPr>
              <a:t>' :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 AM)</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longTime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a:t>
            </a:r>
            <a:r>
              <a:rPr lang="en-US" sz="2000" dirty="0">
                <a:solidFill>
                  <a:schemeClr val="tx1">
                    <a:lumMod val="65000"/>
                    <a:lumOff val="35000"/>
                  </a:schemeClr>
                </a:solidFill>
                <a:effectLst/>
              </a:rPr>
              <a:t> a' (e.g. 11:05:04 AM GMT+5)</a:t>
            </a:r>
          </a:p>
          <a:p>
            <a:pPr>
              <a:buFont typeface="Arial" panose="020B0604020202020204" pitchFamily="34" charset="0"/>
              <a:buChar char="•"/>
            </a:pP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fullTime</a:t>
            </a:r>
            <a:r>
              <a:rPr lang="en-US" sz="2000" dirty="0">
                <a:solidFill>
                  <a:schemeClr val="tx1">
                    <a:lumMod val="65000"/>
                    <a:lumOff val="35000"/>
                  </a:schemeClr>
                </a:solidFill>
                <a:effectLst/>
              </a:rPr>
              <a:t>': equivalent to '</a:t>
            </a:r>
            <a:r>
              <a:rPr lang="en-US" sz="2000" dirty="0" err="1">
                <a:solidFill>
                  <a:schemeClr val="tx1">
                    <a:lumMod val="65000"/>
                    <a:lumOff val="35000"/>
                  </a:schemeClr>
                </a:solidFill>
                <a:effectLst/>
              </a:rPr>
              <a:t>h:mm:ss</a:t>
            </a:r>
            <a:r>
              <a:rPr lang="en-US" sz="2000" dirty="0">
                <a:solidFill>
                  <a:schemeClr val="tx1">
                    <a:lumMod val="65000"/>
                    <a:lumOff val="35000"/>
                  </a:schemeClr>
                </a:solidFill>
                <a:effectLst/>
              </a:rPr>
              <a:t> a zzzz' (e.g. 11:05:04 AM GMT+05:30)</a:t>
            </a:r>
          </a:p>
          <a:p>
            <a:pPr>
              <a:buFont typeface="Arial" panose="020B0604020202020204" pitchFamily="34" charset="0"/>
              <a:buChar char="•"/>
            </a:pP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321219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2083B9-36D9-6C1A-874A-3AD5C4B3FC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07A9DB-5373-4A2E-E3D5-9456961FA8B8}"/>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5" name="TextBox 4">
            <a:extLst>
              <a:ext uri="{FF2B5EF4-FFF2-40B4-BE49-F238E27FC236}">
                <a16:creationId xmlns:a16="http://schemas.microsoft.com/office/drawing/2014/main" id="{C948E445-E18E-4CD8-2E32-FAF29A242CE5}"/>
              </a:ext>
            </a:extLst>
          </p:cNvPr>
          <p:cNvSpPr txBox="1"/>
          <p:nvPr/>
        </p:nvSpPr>
        <p:spPr>
          <a:xfrm>
            <a:off x="136688" y="1035758"/>
            <a:ext cx="11769366" cy="923330"/>
          </a:xfrm>
          <a:prstGeom prst="rect">
            <a:avLst/>
          </a:prstGeom>
          <a:noFill/>
        </p:spPr>
        <p:txBody>
          <a:bodyPr wrap="square">
            <a:spAutoFit/>
          </a:bodyPr>
          <a:lstStyle/>
          <a:p>
            <a:r>
              <a:rPr lang="en-US" sz="1800" b="1" dirty="0" err="1">
                <a:solidFill>
                  <a:schemeClr val="tx1">
                    <a:lumMod val="65000"/>
                    <a:lumOff val="35000"/>
                  </a:schemeClr>
                </a:solidFill>
                <a:effectLst/>
              </a:rPr>
              <a:t>Timezone</a:t>
            </a:r>
            <a:r>
              <a:rPr lang="en-US" sz="1800" dirty="0">
                <a:solidFill>
                  <a:schemeClr val="tx1">
                    <a:lumMod val="65000"/>
                    <a:lumOff val="35000"/>
                  </a:schemeClr>
                </a:solidFill>
                <a:effectLst/>
              </a:rPr>
              <a:t> to be used for formatting. For example, ’+0430’ (4 hours, 30 minutes east of the Greenwich meridian) If not specified, the local system </a:t>
            </a:r>
            <a:r>
              <a:rPr lang="en-US" sz="1800" dirty="0" err="1">
                <a:solidFill>
                  <a:schemeClr val="tx1">
                    <a:lumMod val="65000"/>
                    <a:lumOff val="35000"/>
                  </a:schemeClr>
                </a:solidFill>
                <a:effectLst/>
              </a:rPr>
              <a:t>timezone</a:t>
            </a:r>
            <a:r>
              <a:rPr lang="en-US" sz="1800" dirty="0">
                <a:solidFill>
                  <a:schemeClr val="tx1">
                    <a:lumMod val="65000"/>
                    <a:lumOff val="35000"/>
                  </a:schemeClr>
                </a:solidFill>
                <a:effectLst/>
              </a:rPr>
              <a:t> of the end-user's browser will be used.</a:t>
            </a:r>
          </a:p>
          <a:p>
            <a:endParaRPr lang="en-US" sz="18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7B3628-55D2-C92F-72AD-24A9E671C8DA}"/>
              </a:ext>
            </a:extLst>
          </p:cNvPr>
          <p:cNvSpPr txBox="1"/>
          <p:nvPr/>
        </p:nvSpPr>
        <p:spPr>
          <a:xfrm>
            <a:off x="136687" y="2505670"/>
            <a:ext cx="9978273" cy="923330"/>
          </a:xfrm>
          <a:prstGeom prst="rect">
            <a:avLst/>
          </a:prstGeom>
          <a:noFill/>
        </p:spPr>
        <p:txBody>
          <a:bodyPr wrap="square">
            <a:spAutoFit/>
          </a:bodyPr>
          <a:lstStyle/>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p:txBody>
      </p:sp>
      <p:sp>
        <p:nvSpPr>
          <p:cNvPr id="9" name="TextBox 8">
            <a:extLst>
              <a:ext uri="{FF2B5EF4-FFF2-40B4-BE49-F238E27FC236}">
                <a16:creationId xmlns:a16="http://schemas.microsoft.com/office/drawing/2014/main" id="{2289E660-F038-EFDB-D3D6-B023E188BD65}"/>
              </a:ext>
            </a:extLst>
          </p:cNvPr>
          <p:cNvSpPr txBox="1"/>
          <p:nvPr/>
        </p:nvSpPr>
        <p:spPr>
          <a:xfrm>
            <a:off x="136687" y="3607429"/>
            <a:ext cx="6099142" cy="400110"/>
          </a:xfrm>
          <a:prstGeom prst="rect">
            <a:avLst/>
          </a:prstGeom>
          <a:noFill/>
        </p:spPr>
        <p:txBody>
          <a:bodyPr wrap="square">
            <a:spAutoFit/>
          </a:bodyPr>
          <a:lstStyle/>
          <a:p>
            <a:r>
              <a:rPr lang="en-IN" sz="2000" b="1" dirty="0">
                <a:solidFill>
                  <a:schemeClr val="tx1">
                    <a:lumMod val="65000"/>
                    <a:lumOff val="35000"/>
                  </a:schemeClr>
                </a:solidFill>
              </a:rPr>
              <a:t>Examples</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A71FA72F-F312-34C4-F994-970E54BE5D3A}"/>
              </a:ext>
            </a:extLst>
          </p:cNvPr>
          <p:cNvSpPr txBox="1"/>
          <p:nvPr/>
        </p:nvSpPr>
        <p:spPr>
          <a:xfrm>
            <a:off x="310298" y="4424773"/>
            <a:ext cx="11571404" cy="923330"/>
          </a:xfrm>
          <a:prstGeom prst="rect">
            <a:avLst/>
          </a:prstGeom>
          <a:noFill/>
        </p:spPr>
        <p:txBody>
          <a:bodyPr wrap="square">
            <a:spAutoFit/>
          </a:bodyPr>
          <a:lstStyle>
            <a:defPPr>
              <a:defRPr lang="en-US"/>
            </a:defPPr>
            <a:lvl1pPr>
              <a:defRPr b="0">
                <a:solidFill>
                  <a:srgbClr val="D4D4D4"/>
                </a:solidFill>
                <a:effectLst/>
                <a:latin typeface="Consolas" panose="020B0609020204030204" pitchFamily="49" charset="0"/>
              </a:defRPr>
            </a:lvl1pPr>
          </a:lstStyle>
          <a:p>
            <a:r>
              <a:rPr lang="en-IN" dirty="0">
                <a:solidFill>
                  <a:schemeClr val="tx1"/>
                </a:solidFill>
                <a:latin typeface="+mn-lt"/>
              </a:rPr>
              <a:t>{{ "6/2/2017" | date }} will display Jun 2, 2017&lt;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a:t>
            </a:r>
            <a:r>
              <a:rPr lang="en-IN" dirty="0" err="1">
                <a:solidFill>
                  <a:schemeClr val="tx1"/>
                </a:solidFill>
                <a:latin typeface="+mn-lt"/>
              </a:rPr>
              <a:t>date:'medium</a:t>
            </a:r>
            <a:r>
              <a:rPr lang="en-IN" dirty="0">
                <a:solidFill>
                  <a:schemeClr val="tx1"/>
                </a:solidFill>
                <a:latin typeface="+mn-lt"/>
              </a:rPr>
              <a:t>' }} will display Jun 2, 2017, 11:30:45 AM&lt;</a:t>
            </a:r>
            <a:r>
              <a:rPr lang="en-IN" dirty="0" err="1">
                <a:solidFill>
                  <a:schemeClr val="tx1"/>
                </a:solidFill>
                <a:latin typeface="+mn-lt"/>
              </a:rPr>
              <a:t>br</a:t>
            </a:r>
            <a:r>
              <a:rPr lang="en-IN" dirty="0">
                <a:solidFill>
                  <a:schemeClr val="tx1"/>
                </a:solidFill>
                <a:latin typeface="+mn-lt"/>
              </a:rPr>
              <a:t>&gt;</a:t>
            </a:r>
          </a:p>
          <a:p>
            <a:r>
              <a:rPr lang="en-IN" dirty="0">
                <a:solidFill>
                  <a:schemeClr val="tx1"/>
                </a:solidFill>
                <a:latin typeface="+mn-lt"/>
              </a:rPr>
              <a:t>{{ "6/2/2017, 11:30:45 AM" | date:'</a:t>
            </a:r>
            <a:r>
              <a:rPr lang="en-IN" dirty="0" err="1">
                <a:solidFill>
                  <a:schemeClr val="tx1"/>
                </a:solidFill>
                <a:latin typeface="+mn-lt"/>
              </a:rPr>
              <a:t>mmss</a:t>
            </a:r>
            <a:r>
              <a:rPr lang="en-IN" dirty="0">
                <a:solidFill>
                  <a:schemeClr val="tx1"/>
                </a:solidFill>
                <a:latin typeface="+mn-lt"/>
              </a:rPr>
              <a:t>' }} will display 3045&lt;</a:t>
            </a:r>
            <a:r>
              <a:rPr lang="en-IN" dirty="0" err="1">
                <a:solidFill>
                  <a:schemeClr val="tx1"/>
                </a:solidFill>
                <a:latin typeface="+mn-lt"/>
              </a:rPr>
              <a:t>br</a:t>
            </a:r>
            <a:r>
              <a:rPr lang="en-IN" dirty="0">
                <a:solidFill>
                  <a:schemeClr val="tx1"/>
                </a:solidFill>
                <a:latin typeface="+mn-lt"/>
              </a:rPr>
              <a:t>&gt;</a:t>
            </a:r>
            <a:endParaRPr lang="en-IN" dirty="0"/>
          </a:p>
        </p:txBody>
      </p:sp>
    </p:spTree>
    <p:extLst>
      <p:ext uri="{BB962C8B-B14F-4D97-AF65-F5344CB8AC3E}">
        <p14:creationId xmlns:p14="http://schemas.microsoft.com/office/powerpoint/2010/main" val="2050638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FFF376-D81F-41AB-BC52-23CF341847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40499C-AD96-C1F4-B74B-03CAD32E1BB1}"/>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7" name="TextBox 6">
            <a:extLst>
              <a:ext uri="{FF2B5EF4-FFF2-40B4-BE49-F238E27FC236}">
                <a16:creationId xmlns:a16="http://schemas.microsoft.com/office/drawing/2014/main" id="{D5E8F09D-7D79-F2F7-A497-5A66C1C69C5B}"/>
              </a:ext>
            </a:extLst>
          </p:cNvPr>
          <p:cNvSpPr txBox="1"/>
          <p:nvPr/>
        </p:nvSpPr>
        <p:spPr>
          <a:xfrm>
            <a:off x="410065" y="1653560"/>
            <a:ext cx="9054445" cy="523220"/>
          </a:xfrm>
          <a:prstGeom prst="rect">
            <a:avLst/>
          </a:prstGeom>
          <a:noFill/>
        </p:spPr>
        <p:txBody>
          <a:bodyPr wrap="square">
            <a:spAutoFit/>
          </a:bodyPr>
          <a:lstStyle/>
          <a:p>
            <a:r>
              <a:rPr lang="en-US" sz="2800" b="1" dirty="0"/>
              <a:t>Demo : Passing Parameters to Angular Pipes</a:t>
            </a:r>
          </a:p>
        </p:txBody>
      </p:sp>
      <p:sp>
        <p:nvSpPr>
          <p:cNvPr id="9" name="TextBox 8">
            <a:extLst>
              <a:ext uri="{FF2B5EF4-FFF2-40B4-BE49-F238E27FC236}">
                <a16:creationId xmlns:a16="http://schemas.microsoft.com/office/drawing/2014/main" id="{6F294961-8058-44A7-8E02-99959C4032DF}"/>
              </a:ext>
            </a:extLst>
          </p:cNvPr>
          <p:cNvSpPr txBox="1"/>
          <p:nvPr/>
        </p:nvSpPr>
        <p:spPr>
          <a:xfrm>
            <a:off x="410064" y="2271389"/>
            <a:ext cx="1143000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Built-in Pipes</a:t>
            </a:r>
          </a:p>
          <a:p>
            <a:pPr>
              <a:buFont typeface="Arial" panose="020B0604020202020204" pitchFamily="34" charset="0"/>
              <a:buChar char="•"/>
            </a:pPr>
            <a:r>
              <a:rPr lang="en-US" sz="2000" dirty="0">
                <a:solidFill>
                  <a:schemeClr val="tx1">
                    <a:lumMod val="65000"/>
                    <a:lumOff val="35000"/>
                  </a:schemeClr>
                </a:solidFill>
                <a:effectLst/>
              </a:rPr>
              <a:t>Passing parameters to built-in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built-in pipes with parameters to display product details. The output is as shown below</a:t>
            </a:r>
          </a:p>
        </p:txBody>
      </p:sp>
      <p:pic>
        <p:nvPicPr>
          <p:cNvPr id="11" name="Picture 10">
            <a:extLst>
              <a:ext uri="{FF2B5EF4-FFF2-40B4-BE49-F238E27FC236}">
                <a16:creationId xmlns:a16="http://schemas.microsoft.com/office/drawing/2014/main" id="{9B4C2064-A408-7298-F53D-DE370605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918" y="4347070"/>
            <a:ext cx="3496163" cy="1714739"/>
          </a:xfrm>
          <a:prstGeom prst="rect">
            <a:avLst/>
          </a:prstGeom>
        </p:spPr>
      </p:pic>
    </p:spTree>
    <p:extLst>
      <p:ext uri="{BB962C8B-B14F-4D97-AF65-F5344CB8AC3E}">
        <p14:creationId xmlns:p14="http://schemas.microsoft.com/office/powerpoint/2010/main" val="2078810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11C7A6-82D5-461E-F714-622317DBDD7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397907-BE66-FCBD-A035-9A3EC6AC02AF}"/>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8E3121C5-91CC-C496-8CEA-1DA5CC9FDD1B}"/>
              </a:ext>
            </a:extLst>
          </p:cNvPr>
          <p:cNvSpPr txBox="1"/>
          <p:nvPr/>
        </p:nvSpPr>
        <p:spPr>
          <a:xfrm>
            <a:off x="860982" y="574564"/>
            <a:ext cx="10492818" cy="1631216"/>
          </a:xfrm>
          <a:prstGeom prst="rect">
            <a:avLst/>
          </a:prstGeom>
          <a:noFill/>
        </p:spPr>
        <p:txBody>
          <a:bodyPr wrap="square">
            <a:spAutoFit/>
          </a:bodyPr>
          <a:lstStyle/>
          <a:p>
            <a:r>
              <a:rPr lang="en-US" sz="2000" dirty="0">
                <a:solidFill>
                  <a:schemeClr val="tx1">
                    <a:lumMod val="65000"/>
                    <a:lumOff val="35000"/>
                  </a:schemeClr>
                </a:solidFill>
                <a:effectLst/>
              </a:rPr>
              <a:t>We have applied currency pipe to product price with locale setting as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i.e., French. According to the French locale, the currency symbol will be displayed at the end of the price as shown in the above output.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EDFDE6E-F57C-B343-B9E2-78CEF561B029}"/>
              </a:ext>
            </a:extLst>
          </p:cNvPr>
          <p:cNvSpPr txBox="1"/>
          <p:nvPr/>
        </p:nvSpPr>
        <p:spPr>
          <a:xfrm>
            <a:off x="989028" y="2205780"/>
            <a:ext cx="10049759" cy="4524315"/>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'Apple MPTT2 MacBook Pro';</a:t>
            </a:r>
          </a:p>
          <a:p>
            <a:r>
              <a:rPr lang="en-IN" dirty="0"/>
              <a:t>  </a:t>
            </a:r>
            <a:r>
              <a:rPr lang="en-IN" dirty="0" err="1"/>
              <a:t>productPrice</a:t>
            </a:r>
            <a:r>
              <a:rPr lang="en-IN" dirty="0"/>
              <a:t> = 217021;</a:t>
            </a:r>
          </a:p>
          <a:p>
            <a:r>
              <a:rPr lang="en-IN" dirty="0"/>
              <a:t>  </a:t>
            </a:r>
            <a:r>
              <a:rPr lang="en-IN" dirty="0" err="1"/>
              <a:t>purchaseDate</a:t>
            </a:r>
            <a:r>
              <a:rPr lang="en-IN" dirty="0"/>
              <a:t> = '1/17/2018';</a:t>
            </a:r>
          </a:p>
          <a:p>
            <a:r>
              <a:rPr lang="en-IN" dirty="0"/>
              <a:t>  </a:t>
            </a:r>
            <a:r>
              <a:rPr lang="en-IN" dirty="0" err="1"/>
              <a:t>productTax</a:t>
            </a:r>
            <a:r>
              <a:rPr lang="en-IN" dirty="0"/>
              <a:t> = '0.1';</a:t>
            </a:r>
          </a:p>
          <a:p>
            <a:r>
              <a:rPr lang="en-IN" dirty="0"/>
              <a:t>  </a:t>
            </a:r>
            <a:r>
              <a:rPr lang="en-IN" dirty="0" err="1"/>
              <a:t>productRating</a:t>
            </a:r>
            <a:r>
              <a:rPr lang="en-IN" dirty="0"/>
              <a:t> = 4.92;</a:t>
            </a:r>
          </a:p>
          <a:p>
            <a:r>
              <a:rPr lang="en-IN" dirty="0"/>
              <a:t>}</a:t>
            </a:r>
          </a:p>
          <a:p>
            <a:r>
              <a:rPr lang="en-IN" dirty="0"/>
              <a:t> </a:t>
            </a:r>
          </a:p>
        </p:txBody>
      </p:sp>
    </p:spTree>
    <p:extLst>
      <p:ext uri="{BB962C8B-B14F-4D97-AF65-F5344CB8AC3E}">
        <p14:creationId xmlns:p14="http://schemas.microsoft.com/office/powerpoint/2010/main" val="41188949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F39CDE-F68E-BC42-C15B-63088F5521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B28136-17E7-00F4-95EF-BDB944D9D01F}"/>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9063BCB1-3594-7BE7-B386-FD3988C61469}"/>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0D926FD-F0B1-966F-019F-9E22BD5E829A}"/>
              </a:ext>
            </a:extLst>
          </p:cNvPr>
          <p:cNvSpPr txBox="1"/>
          <p:nvPr/>
        </p:nvSpPr>
        <p:spPr>
          <a:xfrm>
            <a:off x="367646" y="960161"/>
            <a:ext cx="11632676" cy="5355312"/>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slice:5:9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    &lt;tr&gt;</a:t>
            </a:r>
          </a:p>
          <a:p>
            <a:r>
              <a:rPr lang="en-IN" dirty="0"/>
              <a:t>        &lt;</a:t>
            </a:r>
            <a:r>
              <a:rPr lang="en-IN" dirty="0" err="1"/>
              <a:t>th</a:t>
            </a:r>
            <a:r>
              <a:rPr lang="en-IN" dirty="0"/>
              <a:t>&gt; Product Price &lt;/</a:t>
            </a:r>
            <a:r>
              <a:rPr lang="en-IN" dirty="0" err="1"/>
              <a:t>th</a:t>
            </a:r>
            <a:r>
              <a:rPr lang="en-IN" dirty="0"/>
              <a:t>&gt;</a:t>
            </a:r>
          </a:p>
          <a:p>
            <a:r>
              <a:rPr lang="en-IN" dirty="0"/>
              <a:t>        &lt;td&gt; {{ </a:t>
            </a:r>
            <a:r>
              <a:rPr lang="en-IN" dirty="0" err="1"/>
              <a:t>productPrice</a:t>
            </a:r>
            <a:r>
              <a:rPr lang="en-IN" dirty="0"/>
              <a:t> | currency: '</a:t>
            </a:r>
            <a:r>
              <a:rPr lang="en-IN" dirty="0" err="1"/>
              <a:t>INR':'symbol</a:t>
            </a:r>
            <a:r>
              <a:rPr lang="en-IN" dirty="0"/>
              <a:t>':'':'</a:t>
            </a:r>
            <a:r>
              <a:rPr lang="en-IN" dirty="0" err="1"/>
              <a:t>fr</a:t>
            </a:r>
            <a:r>
              <a:rPr lang="en-IN" dirty="0"/>
              <a:t>' }} &lt;/td&gt;</a:t>
            </a:r>
          </a:p>
          <a:p>
            <a:r>
              <a:rPr lang="en-IN" dirty="0"/>
              <a:t>    &lt;/tr&gt;</a:t>
            </a:r>
          </a:p>
          <a:p>
            <a:r>
              <a:rPr lang="en-IN" dirty="0"/>
              <a:t>    &lt;tr&gt;</a:t>
            </a:r>
          </a:p>
          <a:p>
            <a:r>
              <a:rPr lang="en-IN" dirty="0"/>
              <a:t>        &lt;</a:t>
            </a:r>
            <a:r>
              <a:rPr lang="en-IN" dirty="0" err="1"/>
              <a:t>th</a:t>
            </a:r>
            <a:r>
              <a:rPr lang="en-IN" dirty="0"/>
              <a:t>&gt; Purchase Date &lt;/</a:t>
            </a:r>
            <a:r>
              <a:rPr lang="en-IN" dirty="0" err="1"/>
              <a:t>th</a:t>
            </a:r>
            <a:r>
              <a:rPr lang="en-IN" dirty="0"/>
              <a:t>&gt;</a:t>
            </a:r>
          </a:p>
          <a:p>
            <a:r>
              <a:rPr lang="en-IN" dirty="0"/>
              <a:t>        &lt;td&gt; {{ </a:t>
            </a:r>
            <a:r>
              <a:rPr lang="en-IN" dirty="0" err="1"/>
              <a:t>purchaseDate</a:t>
            </a:r>
            <a:r>
              <a:rPr lang="en-IN" dirty="0"/>
              <a:t> | date:'</a:t>
            </a:r>
            <a:r>
              <a:rPr lang="en-IN" dirty="0" err="1"/>
              <a:t>fullDate</a:t>
            </a:r>
            <a:r>
              <a:rPr lang="en-IN" dirty="0"/>
              <a:t>' | lowercase}} &lt;/td&gt;</a:t>
            </a:r>
          </a:p>
          <a:p>
            <a:r>
              <a:rPr lang="en-IN" dirty="0"/>
              <a:t>    &lt;/tr&gt;</a:t>
            </a:r>
          </a:p>
          <a:p>
            <a:r>
              <a:rPr lang="en-IN" dirty="0"/>
              <a:t>    </a:t>
            </a:r>
          </a:p>
        </p:txBody>
      </p:sp>
    </p:spTree>
    <p:extLst>
      <p:ext uri="{BB962C8B-B14F-4D97-AF65-F5344CB8AC3E}">
        <p14:creationId xmlns:p14="http://schemas.microsoft.com/office/powerpoint/2010/main" val="402790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95CD5A-902C-27F4-D4BD-E14FA70467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D8B104A-943B-2E87-21ED-F30E4C2C7820}"/>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6183EE61-4FB7-487D-EA51-0BB83B4E0C82}"/>
              </a:ext>
            </a:extLst>
          </p:cNvPr>
          <p:cNvSpPr txBox="1"/>
          <p:nvPr/>
        </p:nvSpPr>
        <p:spPr>
          <a:xfrm>
            <a:off x="909686" y="506362"/>
            <a:ext cx="9242982" cy="2585323"/>
          </a:xfrm>
          <a:prstGeom prst="rect">
            <a:avLst/>
          </a:prstGeom>
          <a:noFill/>
        </p:spPr>
        <p:txBody>
          <a:bodyPr wrap="square">
            <a:spAutoFit/>
          </a:bodyPr>
          <a:lstStyle/>
          <a:p>
            <a:r>
              <a:rPr lang="en-IN" dirty="0"/>
              <a:t>&lt;tr&gt;</a:t>
            </a:r>
          </a:p>
          <a:p>
            <a:r>
              <a:rPr lang="en-IN" dirty="0"/>
              <a:t>        &lt;</a:t>
            </a:r>
            <a:r>
              <a:rPr lang="en-IN" dirty="0" err="1"/>
              <a:t>th</a:t>
            </a:r>
            <a:r>
              <a:rPr lang="en-IN" dirty="0"/>
              <a:t>&gt; Product Tax &lt;/</a:t>
            </a:r>
            <a:r>
              <a:rPr lang="en-IN" dirty="0" err="1"/>
              <a:t>th</a:t>
            </a:r>
            <a:r>
              <a:rPr lang="en-IN" dirty="0"/>
              <a:t>&gt;</a:t>
            </a:r>
          </a:p>
          <a:p>
            <a:r>
              <a:rPr lang="en-IN" dirty="0"/>
              <a:t>        &lt;td&gt; {{ </a:t>
            </a:r>
            <a:r>
              <a:rPr lang="en-IN" dirty="0" err="1"/>
              <a:t>productTax</a:t>
            </a:r>
            <a:r>
              <a:rPr lang="en-IN" dirty="0"/>
              <a:t> | percent : '.2' }} &lt;/td&gt;</a:t>
            </a:r>
          </a:p>
          <a:p>
            <a:r>
              <a:rPr lang="en-IN" dirty="0"/>
              <a:t>    &lt;/tr&gt;</a:t>
            </a:r>
          </a:p>
          <a:p>
            <a:r>
              <a:rPr lang="en-IN" dirty="0"/>
              <a:t>    &lt;tr&gt;</a:t>
            </a:r>
          </a:p>
          <a:p>
            <a:r>
              <a:rPr lang="en-IN" dirty="0"/>
              <a:t>        &lt;</a:t>
            </a:r>
            <a:r>
              <a:rPr lang="en-IN" dirty="0" err="1"/>
              <a:t>th</a:t>
            </a:r>
            <a:r>
              <a:rPr lang="en-IN" dirty="0"/>
              <a:t>&gt; Product Rating &lt;/</a:t>
            </a:r>
            <a:r>
              <a:rPr lang="en-IN" dirty="0" err="1"/>
              <a:t>th</a:t>
            </a:r>
            <a:r>
              <a:rPr lang="en-IN" dirty="0"/>
              <a:t>&gt;</a:t>
            </a:r>
          </a:p>
          <a:p>
            <a:r>
              <a:rPr lang="en-IN" dirty="0"/>
              <a:t>        &lt;td&gt;{{ </a:t>
            </a:r>
            <a:r>
              <a:rPr lang="en-IN" dirty="0" err="1"/>
              <a:t>productRating</a:t>
            </a:r>
            <a:r>
              <a:rPr lang="en-IN" dirty="0"/>
              <a:t> | number:'1.3-5'}} &lt;/td&gt;</a:t>
            </a:r>
          </a:p>
          <a:p>
            <a:r>
              <a:rPr lang="en-IN" dirty="0"/>
              <a:t>    &lt;/tr&gt;</a:t>
            </a:r>
          </a:p>
          <a:p>
            <a:r>
              <a:rPr lang="en-IN" dirty="0"/>
              <a:t>&lt;/table&gt;</a:t>
            </a:r>
          </a:p>
        </p:txBody>
      </p:sp>
      <p:sp>
        <p:nvSpPr>
          <p:cNvPr id="7" name="TextBox 6">
            <a:extLst>
              <a:ext uri="{FF2B5EF4-FFF2-40B4-BE49-F238E27FC236}">
                <a16:creationId xmlns:a16="http://schemas.microsoft.com/office/drawing/2014/main" id="{6AC8603D-3847-7D8F-B529-E91DB2729879}"/>
              </a:ext>
            </a:extLst>
          </p:cNvPr>
          <p:cNvSpPr txBox="1"/>
          <p:nvPr/>
        </p:nvSpPr>
        <p:spPr>
          <a:xfrm>
            <a:off x="306371" y="3429000"/>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83E063-B0E7-CF7F-EC85-F94004CD33C7}"/>
              </a:ext>
            </a:extLst>
          </p:cNvPr>
          <p:cNvSpPr txBox="1"/>
          <p:nvPr/>
        </p:nvSpPr>
        <p:spPr>
          <a:xfrm>
            <a:off x="1060515" y="3950981"/>
            <a:ext cx="10553308" cy="2031325"/>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registerLocaleData</a:t>
            </a:r>
            <a:r>
              <a:rPr lang="en-IN" dirty="0"/>
              <a:t> } from '@angular/common';</a:t>
            </a:r>
          </a:p>
          <a:p>
            <a:r>
              <a:rPr lang="en-IN" dirty="0"/>
              <a:t>import </a:t>
            </a:r>
            <a:r>
              <a:rPr lang="en-IN" dirty="0" err="1"/>
              <a:t>localeFrench</a:t>
            </a:r>
            <a:r>
              <a:rPr lang="en-IN" dirty="0"/>
              <a:t> from '@angular/common/locales/</a:t>
            </a:r>
            <a:r>
              <a:rPr lang="en-IN" dirty="0" err="1"/>
              <a:t>fr</a:t>
            </a:r>
            <a:r>
              <a:rPr lang="en-IN" dirty="0"/>
              <a:t>';</a:t>
            </a:r>
          </a:p>
          <a:p>
            <a:r>
              <a:rPr lang="en-IN" dirty="0" err="1"/>
              <a:t>registerLocaleData</a:t>
            </a:r>
            <a:r>
              <a:rPr lang="en-IN" dirty="0"/>
              <a:t>(</a:t>
            </a:r>
            <a:r>
              <a:rPr lang="en-IN" dirty="0" err="1"/>
              <a:t>localeFrench</a:t>
            </a:r>
            <a:r>
              <a:rPr lang="en-IN" dirty="0"/>
              <a:t>);</a:t>
            </a:r>
          </a:p>
          <a:p>
            <a:endParaRPr lang="en-IN" dirty="0"/>
          </a:p>
        </p:txBody>
      </p:sp>
    </p:spTree>
    <p:extLst>
      <p:ext uri="{BB962C8B-B14F-4D97-AF65-F5344CB8AC3E}">
        <p14:creationId xmlns:p14="http://schemas.microsoft.com/office/powerpoint/2010/main" val="2772189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A97CDD-E7B2-8885-C0EA-4350AB9CD0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BE28DF-EE6D-1A8C-FDEA-E13B34169040}"/>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99AFB9E9-4EC0-67E4-6119-A28756AD9C54}"/>
              </a:ext>
            </a:extLst>
          </p:cNvPr>
          <p:cNvSpPr txBox="1"/>
          <p:nvPr/>
        </p:nvSpPr>
        <p:spPr>
          <a:xfrm>
            <a:off x="989029" y="645638"/>
            <a:ext cx="9880076" cy="3139321"/>
          </a:xfrm>
          <a:prstGeom prst="rect">
            <a:avLst/>
          </a:prstGeom>
          <a:noFill/>
        </p:spPr>
        <p:txBody>
          <a:bodyPr wrap="square">
            <a:spAutoFit/>
          </a:bodyPr>
          <a:lstStyle/>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38725A97-630E-EE98-31B3-BE15C8243A7A}"/>
              </a:ext>
            </a:extLst>
          </p:cNvPr>
          <p:cNvSpPr txBox="1"/>
          <p:nvPr/>
        </p:nvSpPr>
        <p:spPr>
          <a:xfrm>
            <a:off x="476053" y="4311919"/>
            <a:ext cx="609914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488059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78DE07-F284-2FF5-4202-89654997323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D145B9-51A4-10EB-E63C-16AD5457AF46}"/>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D8599727-5CAC-DF87-1A98-C304D96C5338}"/>
              </a:ext>
            </a:extLst>
          </p:cNvPr>
          <p:cNvSpPr txBox="1"/>
          <p:nvPr/>
        </p:nvSpPr>
        <p:spPr>
          <a:xfrm>
            <a:off x="989029" y="569478"/>
            <a:ext cx="6099142" cy="461665"/>
          </a:xfrm>
          <a:prstGeom prst="rect">
            <a:avLst/>
          </a:prstGeom>
          <a:noFill/>
        </p:spPr>
        <p:txBody>
          <a:bodyPr wrap="square">
            <a:spAutoFit/>
          </a:bodyPr>
          <a:lstStyle/>
          <a:p>
            <a:r>
              <a:rPr lang="en-IN" sz="2400" b="1" dirty="0"/>
              <a:t>Custom Pipes</a:t>
            </a:r>
          </a:p>
        </p:txBody>
      </p:sp>
      <p:sp>
        <p:nvSpPr>
          <p:cNvPr id="7" name="TextBox 6">
            <a:extLst>
              <a:ext uri="{FF2B5EF4-FFF2-40B4-BE49-F238E27FC236}">
                <a16:creationId xmlns:a16="http://schemas.microsoft.com/office/drawing/2014/main" id="{AFEFF0D3-6997-C354-213E-0D30E89435D7}"/>
              </a:ext>
            </a:extLst>
          </p:cNvPr>
          <p:cNvSpPr txBox="1"/>
          <p:nvPr/>
        </p:nvSpPr>
        <p:spPr>
          <a:xfrm>
            <a:off x="202675" y="1120676"/>
            <a:ext cx="11373439" cy="2246769"/>
          </a:xfrm>
          <a:prstGeom prst="rect">
            <a:avLst/>
          </a:prstGeom>
          <a:noFill/>
        </p:spPr>
        <p:txBody>
          <a:bodyPr wrap="square">
            <a:spAutoFit/>
          </a:bodyPr>
          <a:lstStyle/>
          <a:p>
            <a:r>
              <a:rPr lang="en-US" sz="2000" dirty="0">
                <a:solidFill>
                  <a:schemeClr val="tx1">
                    <a:lumMod val="65000"/>
                    <a:lumOff val="35000"/>
                  </a:schemeClr>
                </a:solidFill>
                <a:effectLst/>
              </a:rPr>
              <a:t>If you want to implement data transformations which are not offered by built-in pipes, such as displaying sorted data, displaying filtered data, etc., you can create  custom pipes.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your own custom pipe, inherit the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a:t>
            </a:r>
            <a:r>
              <a:rPr lang="en-US" sz="2000" dirty="0" err="1">
                <a:solidFill>
                  <a:schemeClr val="tx1">
                    <a:lumMod val="65000"/>
                    <a:lumOff val="35000"/>
                  </a:schemeClr>
                </a:solidFill>
                <a:effectLst/>
              </a:rPr>
              <a:t>PipeTransform</a:t>
            </a:r>
            <a:r>
              <a:rPr lang="en-US" sz="2000" dirty="0">
                <a:solidFill>
                  <a:schemeClr val="tx1">
                    <a:lumMod val="65000"/>
                    <a:lumOff val="35000"/>
                  </a:schemeClr>
                </a:solidFill>
                <a:effectLst/>
              </a:rPr>
              <a:t> interface has a transform method where custom pipe functionality needs to be written.</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F5CFB14B-F292-7F33-525D-3F6B998B9EA2}"/>
              </a:ext>
            </a:extLst>
          </p:cNvPr>
          <p:cNvSpPr txBox="1"/>
          <p:nvPr/>
        </p:nvSpPr>
        <p:spPr>
          <a:xfrm>
            <a:off x="202675" y="3430774"/>
            <a:ext cx="10119676" cy="4555093"/>
          </a:xfrm>
          <a:prstGeom prst="rect">
            <a:avLst/>
          </a:prstGeom>
          <a:noFill/>
        </p:spPr>
        <p:txBody>
          <a:bodyPr wrap="square">
            <a:spAutoFit/>
          </a:bodyPr>
          <a:lstStyle/>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unknown, ...</a:t>
            </a:r>
            <a:r>
              <a:rPr lang="en-IN" sz="2000" dirty="0" err="1">
                <a:solidFill>
                  <a:schemeClr val="tx1">
                    <a:lumMod val="65000"/>
                    <a:lumOff val="35000"/>
                  </a:schemeClr>
                </a:solidFill>
              </a:rPr>
              <a:t>args</a:t>
            </a:r>
            <a:r>
              <a:rPr lang="en-IN" sz="2000" dirty="0">
                <a:solidFill>
                  <a:schemeClr val="tx1">
                    <a:lumMod val="65000"/>
                    <a:lumOff val="35000"/>
                  </a:schemeClr>
                </a:solidFill>
              </a:rPr>
              <a:t>: unknown[]): unknown {</a:t>
            </a:r>
          </a:p>
          <a:p>
            <a:r>
              <a:rPr lang="en-IN" sz="2000" dirty="0">
                <a:solidFill>
                  <a:schemeClr val="tx1">
                    <a:lumMod val="65000"/>
                    <a:lumOff val="35000"/>
                  </a:schemeClr>
                </a:solidFill>
              </a:rPr>
              <a:t>    return null;</a:t>
            </a:r>
          </a:p>
          <a:p>
            <a:r>
              <a:rPr lang="en-IN" sz="2000" dirty="0">
                <a:solidFill>
                  <a:schemeClr val="tx1">
                    <a:lumMod val="65000"/>
                    <a:lumOff val="35000"/>
                  </a:schemeClr>
                </a:solidFill>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8691867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997A50-086D-3E9C-D97F-6BD9CDB75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95B698-2DCB-1BAB-B01A-1015C5271D96}"/>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2AC805FF-8B7C-922E-DE5C-73CED2D0A58F}"/>
              </a:ext>
            </a:extLst>
          </p:cNvPr>
          <p:cNvSpPr txBox="1"/>
          <p:nvPr/>
        </p:nvSpPr>
        <p:spPr>
          <a:xfrm>
            <a:off x="146115" y="1003857"/>
            <a:ext cx="11609110" cy="2246769"/>
          </a:xfrm>
          <a:prstGeom prst="rect">
            <a:avLst/>
          </a:prstGeom>
          <a:noFill/>
        </p:spPr>
        <p:txBody>
          <a:bodyPr wrap="square">
            <a:spAutoFit/>
          </a:bodyPr>
          <a:lstStyle/>
          <a:p>
            <a:r>
              <a:rPr lang="en-US" sz="2000" dirty="0">
                <a:solidFill>
                  <a:schemeClr val="tx1">
                    <a:lumMod val="65000"/>
                    <a:lumOff val="35000"/>
                  </a:schemeClr>
                </a:solidFill>
                <a:effectLst/>
              </a:rPr>
              <a:t>transform method has two arguments, the first one is the value of the expression passed to the pipe which needs to be </a:t>
            </a:r>
            <a:r>
              <a:rPr lang="en-US" sz="2000" dirty="0" err="1">
                <a:solidFill>
                  <a:schemeClr val="tx1">
                    <a:lumMod val="65000"/>
                    <a:lumOff val="35000"/>
                  </a:schemeClr>
                </a:solidFill>
                <a:effectLst/>
              </a:rPr>
              <a:t>tranformed</a:t>
            </a:r>
            <a:r>
              <a:rPr lang="en-US" sz="2000" dirty="0">
                <a:solidFill>
                  <a:schemeClr val="tx1">
                    <a:lumMod val="65000"/>
                    <a:lumOff val="35000"/>
                  </a:schemeClr>
                </a:solidFill>
                <a:effectLst/>
              </a:rPr>
              <a:t> and the second is the variable arguments. The pipe can have multiple arguments based on the number of parameters passed to the pipe. The transform method should return the final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Create a custom pipe called sort which can sort the product details based on name or price.</a:t>
            </a:r>
          </a:p>
          <a:p>
            <a:r>
              <a:rPr lang="en-US" sz="2000" dirty="0">
                <a:solidFill>
                  <a:schemeClr val="tx1">
                    <a:lumMod val="65000"/>
                    <a:lumOff val="35000"/>
                  </a:schemeClr>
                </a:solidFill>
                <a:effectLst/>
              </a:rPr>
              <a:t>Create a pipe using the following CLI command</a:t>
            </a:r>
          </a:p>
        </p:txBody>
      </p:sp>
      <p:sp>
        <p:nvSpPr>
          <p:cNvPr id="7" name="TextBox 6">
            <a:extLst>
              <a:ext uri="{FF2B5EF4-FFF2-40B4-BE49-F238E27FC236}">
                <a16:creationId xmlns:a16="http://schemas.microsoft.com/office/drawing/2014/main" id="{5724CEBA-B68C-2F10-D58E-A4027D7B655C}"/>
              </a:ext>
            </a:extLst>
          </p:cNvPr>
          <p:cNvSpPr txBox="1"/>
          <p:nvPr/>
        </p:nvSpPr>
        <p:spPr>
          <a:xfrm>
            <a:off x="146115" y="3277285"/>
            <a:ext cx="6099142" cy="369332"/>
          </a:xfrm>
          <a:prstGeom prst="rect">
            <a:avLst/>
          </a:prstGeom>
          <a:noFill/>
        </p:spPr>
        <p:txBody>
          <a:bodyPr wrap="square">
            <a:spAutoFit/>
          </a:bodyPr>
          <a:lstStyle/>
          <a:p>
            <a:r>
              <a:rPr lang="en-IN" dirty="0"/>
              <a:t>D:\MyApp&gt; ng g pipe pipes/</a:t>
            </a:r>
            <a:r>
              <a:rPr lang="en-IN" dirty="0" err="1"/>
              <a:t>usdInr</a:t>
            </a:r>
            <a:endParaRPr lang="en-IN" dirty="0"/>
          </a:p>
        </p:txBody>
      </p:sp>
    </p:spTree>
    <p:extLst>
      <p:ext uri="{BB962C8B-B14F-4D97-AF65-F5344CB8AC3E}">
        <p14:creationId xmlns:p14="http://schemas.microsoft.com/office/powerpoint/2010/main" val="164315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855B2-9292-2864-8F16-4EA63FAEA6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80AE96-0AEB-2E65-83EE-55153B153E3C}"/>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B066D595-E5D8-C0DF-A763-6B0A702F1BE3}"/>
              </a:ext>
            </a:extLst>
          </p:cNvPr>
          <p:cNvSpPr txBox="1"/>
          <p:nvPr/>
        </p:nvSpPr>
        <p:spPr>
          <a:xfrm>
            <a:off x="956036" y="521678"/>
            <a:ext cx="10397764" cy="5909310"/>
          </a:xfrm>
          <a:prstGeom prst="rect">
            <a:avLst/>
          </a:prstGeom>
          <a:noFill/>
        </p:spPr>
        <p:txBody>
          <a:bodyPr wrap="square">
            <a:spAutoFit/>
          </a:bodyPr>
          <a:lstStyle/>
          <a:p>
            <a:r>
              <a:rPr lang="en-IN" sz="2000" dirty="0" err="1">
                <a:solidFill>
                  <a:schemeClr val="tx1">
                    <a:lumMod val="65000"/>
                    <a:lumOff val="35000"/>
                  </a:schemeClr>
                </a:solidFill>
              </a:rPr>
              <a:t>Usd-inr.pipe.ts</a:t>
            </a:r>
            <a:r>
              <a:rPr lang="en-IN" sz="2000" dirty="0">
                <a:solidFill>
                  <a:schemeClr val="tx1">
                    <a:lumMod val="65000"/>
                    <a:lumOff val="35000"/>
                  </a:schemeClr>
                </a:solidFill>
              </a:rPr>
              <a:t> file</a:t>
            </a:r>
          </a:p>
          <a:p>
            <a:endParaRPr lang="en-IN" sz="2000" dirty="0">
              <a:solidFill>
                <a:schemeClr val="tx1">
                  <a:lumMod val="65000"/>
                  <a:lumOff val="35000"/>
                </a:schemeClr>
              </a:solidFill>
            </a:endParaRPr>
          </a:p>
          <a:p>
            <a:r>
              <a:rPr lang="en-IN" sz="2000" dirty="0">
                <a:solidFill>
                  <a:schemeClr val="tx1">
                    <a:lumMod val="65000"/>
                    <a:lumOff val="35000"/>
                  </a:schemeClr>
                </a:solidFill>
              </a:rPr>
              <a:t>import { Pipe, </a:t>
            </a:r>
            <a:r>
              <a:rPr lang="en-IN" sz="2000" dirty="0" err="1">
                <a:solidFill>
                  <a:schemeClr val="tx1">
                    <a:lumMod val="65000"/>
                    <a:lumOff val="35000"/>
                  </a:schemeClr>
                </a:solidFill>
              </a:rPr>
              <a:t>PipeTransform</a:t>
            </a:r>
            <a:r>
              <a:rPr lang="en-IN" sz="2000" dirty="0">
                <a:solidFill>
                  <a:schemeClr val="tx1">
                    <a:lumMod val="65000"/>
                    <a:lumOff val="35000"/>
                  </a:schemeClr>
                </a:solidFill>
              </a:rPr>
              <a:t> } from '@angular/core';</a:t>
            </a:r>
          </a:p>
          <a:p>
            <a:br>
              <a:rPr lang="en-IN" sz="2000" dirty="0">
                <a:solidFill>
                  <a:schemeClr val="tx1">
                    <a:lumMod val="65000"/>
                    <a:lumOff val="35000"/>
                  </a:schemeClr>
                </a:solidFill>
              </a:rPr>
            </a:br>
            <a:r>
              <a:rPr lang="en-IN" sz="2000" dirty="0">
                <a:solidFill>
                  <a:schemeClr val="tx1">
                    <a:lumMod val="65000"/>
                    <a:lumOff val="35000"/>
                  </a:schemeClr>
                </a:solidFill>
              </a:rPr>
              <a:t>@Pipe({</a:t>
            </a:r>
          </a:p>
          <a:p>
            <a:r>
              <a:rPr lang="en-IN" sz="2000" dirty="0">
                <a:solidFill>
                  <a:schemeClr val="tx1">
                    <a:lumMod val="65000"/>
                    <a:lumOff val="35000"/>
                  </a:schemeClr>
                </a:solidFill>
              </a:rPr>
              <a:t>  name: '</a:t>
            </a:r>
            <a:r>
              <a:rPr lang="en-IN" sz="2000" dirty="0" err="1">
                <a:solidFill>
                  <a:schemeClr val="tx1">
                    <a:lumMod val="65000"/>
                    <a:lumOff val="35000"/>
                  </a:schemeClr>
                </a:solidFill>
              </a:rPr>
              <a:t>usdInr</a:t>
            </a:r>
            <a:r>
              <a:rPr lang="en-IN" sz="2000" dirty="0">
                <a:solidFill>
                  <a:schemeClr val="tx1">
                    <a:lumMod val="65000"/>
                    <a:lumOff val="35000"/>
                  </a:schemeClr>
                </a:solidFill>
              </a:rPr>
              <a:t>'</a:t>
            </a:r>
          </a:p>
          <a:p>
            <a:r>
              <a:rPr lang="en-IN" sz="2000" dirty="0">
                <a:solidFill>
                  <a:schemeClr val="tx1">
                    <a:lumMod val="65000"/>
                    <a:lumOff val="35000"/>
                  </a:schemeClr>
                </a:solidFill>
              </a:rPr>
              <a:t>})</a:t>
            </a:r>
          </a:p>
          <a:p>
            <a:r>
              <a:rPr lang="en-IN" sz="2000" dirty="0">
                <a:solidFill>
                  <a:schemeClr val="tx1">
                    <a:lumMod val="65000"/>
                    <a:lumOff val="35000"/>
                  </a:schemeClr>
                </a:solidFill>
              </a:rPr>
              <a:t>export class </a:t>
            </a:r>
            <a:r>
              <a:rPr lang="en-IN" sz="2000" dirty="0" err="1">
                <a:solidFill>
                  <a:schemeClr val="tx1">
                    <a:lumMod val="65000"/>
                    <a:lumOff val="35000"/>
                  </a:schemeClr>
                </a:solidFill>
              </a:rPr>
              <a:t>UsdInrPipe</a:t>
            </a:r>
            <a:r>
              <a:rPr lang="en-IN" sz="2000" dirty="0">
                <a:solidFill>
                  <a:schemeClr val="tx1">
                    <a:lumMod val="65000"/>
                    <a:lumOff val="35000"/>
                  </a:schemeClr>
                </a:solidFill>
              </a:rPr>
              <a:t> implements </a:t>
            </a:r>
            <a:r>
              <a:rPr lang="en-IN" sz="2000" dirty="0" err="1">
                <a:solidFill>
                  <a:schemeClr val="tx1">
                    <a:lumMod val="65000"/>
                    <a:lumOff val="35000"/>
                  </a:schemeClr>
                </a:solidFill>
              </a:rPr>
              <a:t>PipeTransform</a:t>
            </a:r>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  transform(value: number, ...</a:t>
            </a:r>
            <a:r>
              <a:rPr lang="en-IN" sz="2000" dirty="0" err="1">
                <a:solidFill>
                  <a:schemeClr val="tx1">
                    <a:lumMod val="65000"/>
                    <a:lumOff val="35000"/>
                  </a:schemeClr>
                </a:solidFill>
              </a:rPr>
              <a:t>args</a:t>
            </a:r>
            <a:r>
              <a:rPr lang="en-IN" sz="2000" dirty="0">
                <a:solidFill>
                  <a:schemeClr val="tx1">
                    <a:lumMod val="65000"/>
                    <a:lumOff val="35000"/>
                  </a:schemeClr>
                </a:solidFill>
              </a:rPr>
              <a:t>: number[]): unknown {</a:t>
            </a:r>
          </a:p>
          <a:p>
            <a:r>
              <a:rPr lang="en-IN" sz="2000" dirty="0">
                <a:solidFill>
                  <a:schemeClr val="tx1">
                    <a:lumMod val="65000"/>
                    <a:lumOff val="35000"/>
                  </a:schemeClr>
                </a:solidFill>
              </a:rPr>
              <a:t>    </a:t>
            </a:r>
            <a:r>
              <a:rPr lang="en-IN" sz="2000" dirty="0" err="1">
                <a:solidFill>
                  <a:schemeClr val="tx1">
                    <a:lumMod val="65000"/>
                    <a:lumOff val="35000"/>
                  </a:schemeClr>
                </a:solidFill>
              </a:rPr>
              <a:t>const</a:t>
            </a:r>
            <a:r>
              <a:rPr lang="en-IN" sz="2000" dirty="0">
                <a:solidFill>
                  <a:schemeClr val="tx1">
                    <a:lumMod val="65000"/>
                    <a:lumOff val="35000"/>
                  </a:schemeClr>
                </a:solidFill>
              </a:rPr>
              <a:t> [price] = </a:t>
            </a:r>
            <a:r>
              <a:rPr lang="en-IN" sz="2000" dirty="0" err="1">
                <a:solidFill>
                  <a:schemeClr val="tx1">
                    <a:lumMod val="65000"/>
                    <a:lumOff val="35000"/>
                  </a:schemeClr>
                </a:solidFill>
              </a:rPr>
              <a:t>args</a:t>
            </a:r>
            <a:r>
              <a:rPr lang="en-IN" sz="2000" dirty="0">
                <a:solidFill>
                  <a:schemeClr val="tx1">
                    <a:lumMod val="65000"/>
                    <a:lumOff val="35000"/>
                  </a:schemeClr>
                </a:solidFill>
              </a:rPr>
              <a:t>;</a:t>
            </a:r>
          </a:p>
          <a:p>
            <a:r>
              <a:rPr lang="en-IN" sz="2000" dirty="0">
                <a:solidFill>
                  <a:schemeClr val="tx1">
                    <a:lumMod val="65000"/>
                    <a:lumOff val="35000"/>
                  </a:schemeClr>
                </a:solidFill>
              </a:rPr>
              <a:t>    return value*</a:t>
            </a:r>
            <a:r>
              <a:rPr lang="en-IN" sz="2000" dirty="0" err="1">
                <a:solidFill>
                  <a:schemeClr val="tx1">
                    <a:lumMod val="65000"/>
                    <a:lumOff val="35000"/>
                  </a:schemeClr>
                </a:solidFill>
              </a:rPr>
              <a:t>args</a:t>
            </a:r>
            <a:r>
              <a:rPr lang="en-IN" sz="2000" dirty="0">
                <a:solidFill>
                  <a:schemeClr val="tx1">
                    <a:lumMod val="65000"/>
                    <a:lumOff val="35000"/>
                  </a:schemeClr>
                </a:solidFill>
              </a:rPr>
              <a:t>[0];</a:t>
            </a:r>
          </a:p>
          <a:p>
            <a:r>
              <a:rPr lang="en-IN" sz="2000" dirty="0">
                <a:solidFill>
                  <a:schemeClr val="tx1">
                    <a:lumMod val="65000"/>
                    <a:lumOff val="35000"/>
                  </a:schemeClr>
                </a:solidFill>
              </a:rPr>
              <a:t>  }</a:t>
            </a:r>
          </a:p>
          <a:p>
            <a:br>
              <a:rPr lang="en-IN" sz="2000" dirty="0">
                <a:solidFill>
                  <a:schemeClr val="tx1">
                    <a:lumMod val="65000"/>
                    <a:lumOff val="35000"/>
                  </a:schemeClr>
                </a:solidFill>
              </a:rPr>
            </a:br>
            <a:r>
              <a:rPr lang="en-IN" sz="2000" dirty="0">
                <a:solidFill>
                  <a:schemeClr val="tx1">
                    <a:lumMod val="65000"/>
                    <a:lumOff val="35000"/>
                  </a:schemeClr>
                </a:solidFill>
              </a:rPr>
              <a:t>}</a:t>
            </a:r>
          </a:p>
          <a:p>
            <a:endParaRPr lang="en-IN" sz="2000" dirty="0">
              <a:solidFill>
                <a:schemeClr val="tx1">
                  <a:lumMod val="65000"/>
                  <a:lumOff val="35000"/>
                </a:schemeClr>
              </a:solidFill>
            </a:endParaRPr>
          </a:p>
          <a:p>
            <a:r>
              <a:rPr lang="en-IN" sz="2000" dirty="0">
                <a:solidFill>
                  <a:schemeClr val="tx1">
                    <a:lumMod val="65000"/>
                    <a:lumOff val="35000"/>
                  </a:schemeClr>
                </a:solidFill>
              </a:rPr>
              <a:t>App.component.html</a:t>
            </a:r>
          </a:p>
          <a:p>
            <a:r>
              <a:rPr lang="pt-BR" sz="2000" dirty="0">
                <a:solidFill>
                  <a:schemeClr val="tx1">
                    <a:lumMod val="65000"/>
                    <a:lumOff val="35000"/>
                  </a:schemeClr>
                </a:solidFill>
              </a:rPr>
              <a:t> &lt;h2&gt;{{30|usdInr:30}}&lt;/h2&gt;</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04497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40D001-1348-C627-7167-8AC83CC5D5C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1DA8B47-F49F-5F25-5C37-83E6315B91E4}"/>
              </a:ext>
            </a:extLst>
          </p:cNvPr>
          <p:cNvSpPr>
            <a:spLocks noGrp="1"/>
          </p:cNvSpPr>
          <p:nvPr>
            <p:ph type="sldNum" sz="quarter" idx="12"/>
          </p:nvPr>
        </p:nvSpPr>
        <p:spPr/>
        <p:txBody>
          <a:bodyPr/>
          <a:lstStyle/>
          <a:p>
            <a:fld id="{4A777409-9C5A-4B07-8E32-19F22F7D558C}" type="slidenum">
              <a:rPr lang="en-IN" smtClean="0"/>
              <a:t>111</a:t>
            </a:fld>
            <a:endParaRPr lang="en-IN" dirty="0"/>
          </a:p>
        </p:txBody>
      </p:sp>
      <p:pic>
        <p:nvPicPr>
          <p:cNvPr id="7" name="Picture 6">
            <a:extLst>
              <a:ext uri="{FF2B5EF4-FFF2-40B4-BE49-F238E27FC236}">
                <a16:creationId xmlns:a16="http://schemas.microsoft.com/office/drawing/2014/main" id="{F5DD0CEF-C335-447C-95F5-A4F97D739E1D}"/>
              </a:ext>
            </a:extLst>
          </p:cNvPr>
          <p:cNvPicPr>
            <a:picLocks noChangeAspect="1"/>
          </p:cNvPicPr>
          <p:nvPr/>
        </p:nvPicPr>
        <p:blipFill>
          <a:blip r:embed="rId2"/>
          <a:stretch>
            <a:fillRect/>
          </a:stretch>
        </p:blipFill>
        <p:spPr>
          <a:xfrm>
            <a:off x="1718470" y="998597"/>
            <a:ext cx="4961463" cy="1561723"/>
          </a:xfrm>
          <a:prstGeom prst="rect">
            <a:avLst/>
          </a:prstGeom>
        </p:spPr>
      </p:pic>
    </p:spTree>
    <p:extLst>
      <p:ext uri="{BB962C8B-B14F-4D97-AF65-F5344CB8AC3E}">
        <p14:creationId xmlns:p14="http://schemas.microsoft.com/office/powerpoint/2010/main" val="2405858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EE6299-2F80-9429-C525-6550B2E6A20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B51928-3534-B126-3B8D-2E7185693426}"/>
              </a:ext>
            </a:extLst>
          </p:cNvPr>
          <p:cNvSpPr>
            <a:spLocks noGrp="1"/>
          </p:cNvSpPr>
          <p:nvPr>
            <p:ph type="sldNum" sz="quarter" idx="12"/>
          </p:nvPr>
        </p:nvSpPr>
        <p:spPr/>
        <p:txBody>
          <a:bodyPr/>
          <a:lstStyle/>
          <a:p>
            <a:fld id="{4A777409-9C5A-4B07-8E32-19F22F7D558C}" type="slidenum">
              <a:rPr lang="en-IN" smtClean="0"/>
              <a:t>112</a:t>
            </a:fld>
            <a:endParaRPr lang="en-IN" dirty="0"/>
          </a:p>
        </p:txBody>
      </p:sp>
      <p:sp>
        <p:nvSpPr>
          <p:cNvPr id="5" name="TextBox 4">
            <a:extLst>
              <a:ext uri="{FF2B5EF4-FFF2-40B4-BE49-F238E27FC236}">
                <a16:creationId xmlns:a16="http://schemas.microsoft.com/office/drawing/2014/main" id="{47EC67E0-9660-4CAE-A339-36CCB549A352}"/>
              </a:ext>
            </a:extLst>
          </p:cNvPr>
          <p:cNvSpPr txBox="1"/>
          <p:nvPr/>
        </p:nvSpPr>
        <p:spPr>
          <a:xfrm>
            <a:off x="989029" y="616612"/>
            <a:ext cx="6099142" cy="523220"/>
          </a:xfrm>
          <a:prstGeom prst="rect">
            <a:avLst/>
          </a:prstGeom>
          <a:noFill/>
        </p:spPr>
        <p:txBody>
          <a:bodyPr wrap="square">
            <a:spAutoFit/>
          </a:bodyPr>
          <a:lstStyle/>
          <a:p>
            <a:r>
              <a:rPr lang="en-IN" sz="2800" b="1" dirty="0"/>
              <a:t>Nested Components Basics</a:t>
            </a:r>
          </a:p>
        </p:txBody>
      </p:sp>
      <p:pic>
        <p:nvPicPr>
          <p:cNvPr id="7" name="Picture 6">
            <a:extLst>
              <a:ext uri="{FF2B5EF4-FFF2-40B4-BE49-F238E27FC236}">
                <a16:creationId xmlns:a16="http://schemas.microsoft.com/office/drawing/2014/main" id="{E6841215-8697-8032-8E51-D3A3A9A5C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96" y="1476494"/>
            <a:ext cx="6563387" cy="3905011"/>
          </a:xfrm>
          <a:prstGeom prst="rect">
            <a:avLst/>
          </a:prstGeom>
        </p:spPr>
      </p:pic>
    </p:spTree>
    <p:extLst>
      <p:ext uri="{BB962C8B-B14F-4D97-AF65-F5344CB8AC3E}">
        <p14:creationId xmlns:p14="http://schemas.microsoft.com/office/powerpoint/2010/main" val="2803097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D492F3-CA39-F9E9-0EA0-DAED644F91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E0AC8FF-DC8E-F5BE-7BA3-FBE34D7CC958}"/>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549D619D-3D75-56E7-9B55-1FBCBA36A3CC}"/>
              </a:ext>
            </a:extLst>
          </p:cNvPr>
          <p:cNvSpPr txBox="1"/>
          <p:nvPr/>
        </p:nvSpPr>
        <p:spPr>
          <a:xfrm>
            <a:off x="183822" y="1028343"/>
            <a:ext cx="11684523"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Nested component is a component that is loaded into another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component where another component is loaded onto is called a container component/parent component.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root component is loaded in the index.html page using its selector name. Similarly, to load one component into a parent component, use the selector name of the component in the template i.e., the HTML page of the container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Example for creating multiple components and load one into another:</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displays a button to view courses list on click of it and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displays courses list. When the user clicks on the button in the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it should load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within it to show the courses list.</a:t>
            </a:r>
          </a:p>
        </p:txBody>
      </p:sp>
    </p:spTree>
    <p:extLst>
      <p:ext uri="{BB962C8B-B14F-4D97-AF65-F5344CB8AC3E}">
        <p14:creationId xmlns:p14="http://schemas.microsoft.com/office/powerpoint/2010/main" val="20156889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D31A8-A50D-9E3C-3A94-852527E6A5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1BD78B-C1BF-2CA7-65F9-248305465836}"/>
              </a:ext>
            </a:extLst>
          </p:cNvPr>
          <p:cNvSpPr>
            <a:spLocks noGrp="1"/>
          </p:cNvSpPr>
          <p:nvPr>
            <p:ph type="sldNum" sz="quarter" idx="12"/>
          </p:nvPr>
        </p:nvSpPr>
        <p:spPr/>
        <p:txBody>
          <a:bodyPr/>
          <a:lstStyle/>
          <a:p>
            <a:fld id="{4A777409-9C5A-4B07-8E32-19F22F7D558C}" type="slidenum">
              <a:rPr lang="en-IN" smtClean="0"/>
              <a:t>114</a:t>
            </a:fld>
            <a:endParaRPr lang="en-IN" dirty="0"/>
          </a:p>
        </p:txBody>
      </p:sp>
      <p:pic>
        <p:nvPicPr>
          <p:cNvPr id="4" name="Picture 3">
            <a:extLst>
              <a:ext uri="{FF2B5EF4-FFF2-40B4-BE49-F238E27FC236}">
                <a16:creationId xmlns:a16="http://schemas.microsoft.com/office/drawing/2014/main" id="{0271E2C9-6AF4-C8C7-72FC-E25B2DFDE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751" y="716290"/>
            <a:ext cx="7591425" cy="2314575"/>
          </a:xfrm>
          <a:prstGeom prst="rect">
            <a:avLst/>
          </a:prstGeom>
        </p:spPr>
      </p:pic>
      <p:sp>
        <p:nvSpPr>
          <p:cNvPr id="6" name="TextBox 5">
            <a:extLst>
              <a:ext uri="{FF2B5EF4-FFF2-40B4-BE49-F238E27FC236}">
                <a16:creationId xmlns:a16="http://schemas.microsoft.com/office/drawing/2014/main" id="{2A3CD50B-E2BA-B171-C6E2-B0F7E8ADB558}"/>
              </a:ext>
            </a:extLst>
          </p:cNvPr>
          <p:cNvSpPr txBox="1"/>
          <p:nvPr/>
        </p:nvSpPr>
        <p:spPr>
          <a:xfrm>
            <a:off x="334651" y="3315581"/>
            <a:ext cx="10817257" cy="400110"/>
          </a:xfrm>
          <a:prstGeom prst="rect">
            <a:avLst/>
          </a:prstGeom>
          <a:noFill/>
        </p:spPr>
        <p:txBody>
          <a:bodyPr wrap="square">
            <a:spAutoFit/>
          </a:bodyPr>
          <a:lstStyle/>
          <a:p>
            <a:r>
              <a:rPr lang="en-US" sz="2000" dirty="0">
                <a:solidFill>
                  <a:schemeClr val="tx1">
                    <a:lumMod val="65000"/>
                    <a:lumOff val="35000"/>
                  </a:schemeClr>
                </a:solidFill>
              </a:rPr>
              <a:t>Create a component called the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8" name="TextBox 7">
            <a:extLst>
              <a:ext uri="{FF2B5EF4-FFF2-40B4-BE49-F238E27FC236}">
                <a16:creationId xmlns:a16="http://schemas.microsoft.com/office/drawing/2014/main" id="{F3276C02-566A-66AA-E467-E9DFAA5F3E91}"/>
              </a:ext>
            </a:extLst>
          </p:cNvPr>
          <p:cNvSpPr txBox="1"/>
          <p:nvPr/>
        </p:nvSpPr>
        <p:spPr>
          <a:xfrm>
            <a:off x="334651" y="3815741"/>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10" name="TextBox 9">
            <a:extLst>
              <a:ext uri="{FF2B5EF4-FFF2-40B4-BE49-F238E27FC236}">
                <a16:creationId xmlns:a16="http://schemas.microsoft.com/office/drawing/2014/main" id="{C673241F-BC64-BD0C-F2E9-94156C7AAC16}"/>
              </a:ext>
            </a:extLst>
          </p:cNvPr>
          <p:cNvSpPr txBox="1"/>
          <p:nvPr/>
        </p:nvSpPr>
        <p:spPr>
          <a:xfrm>
            <a:off x="334650" y="4409640"/>
            <a:ext cx="11580829" cy="1015663"/>
          </a:xfrm>
          <a:prstGeom prst="rect">
            <a:avLst/>
          </a:prstGeom>
          <a:noFill/>
        </p:spPr>
        <p:txBody>
          <a:bodyPr wrap="square">
            <a:spAutoFit/>
          </a:bodyPr>
          <a:lstStyle/>
          <a:p>
            <a:r>
              <a:rPr lang="en-IN" sz="2000" dirty="0">
                <a:solidFill>
                  <a:schemeClr val="tx1">
                    <a:lumMod val="65000"/>
                    <a:lumOff val="35000"/>
                  </a:schemeClr>
                </a:solidFill>
              </a:rPr>
              <a:t>This command will create four files called courses-</a:t>
            </a:r>
            <a:r>
              <a:rPr lang="en-IN" sz="2000" dirty="0" err="1">
                <a:solidFill>
                  <a:schemeClr val="tx1">
                    <a:lumMod val="65000"/>
                    <a:lumOff val="35000"/>
                  </a:schemeClr>
                </a:solidFill>
              </a:rPr>
              <a:t>list.component.ts</a:t>
            </a:r>
            <a:r>
              <a:rPr lang="en-IN" sz="2000" dirty="0">
                <a:solidFill>
                  <a:schemeClr val="tx1">
                    <a:lumMod val="65000"/>
                    <a:lumOff val="35000"/>
                  </a:schemeClr>
                </a:solidFill>
              </a:rPr>
              <a:t>, courses-list.component.html,courses-list.component.css, courses-</a:t>
            </a:r>
            <a:r>
              <a:rPr lang="en-IN" sz="2000" dirty="0" err="1">
                <a:solidFill>
                  <a:schemeClr val="tx1">
                    <a:lumMod val="65000"/>
                    <a:lumOff val="35000"/>
                  </a:schemeClr>
                </a:solidFill>
              </a:rPr>
              <a:t>list.component.spec.ts</a:t>
            </a:r>
            <a:r>
              <a:rPr lang="en-IN" sz="2000" dirty="0">
                <a:solidFill>
                  <a:schemeClr val="tx1">
                    <a:lumMod val="65000"/>
                    <a:lumOff val="35000"/>
                  </a:schemeClr>
                </a:solidFill>
              </a:rPr>
              <a:t> and places them inside a folder called courses-list under the app folder as shown below</a:t>
            </a:r>
          </a:p>
        </p:txBody>
      </p:sp>
    </p:spTree>
    <p:extLst>
      <p:ext uri="{BB962C8B-B14F-4D97-AF65-F5344CB8AC3E}">
        <p14:creationId xmlns:p14="http://schemas.microsoft.com/office/powerpoint/2010/main" val="3119943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7DC893-5009-8515-FD81-08166AE69D6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C60C4F-7B1B-BE21-D7A5-98C804281F80}"/>
              </a:ext>
            </a:extLst>
          </p:cNvPr>
          <p:cNvSpPr>
            <a:spLocks noGrp="1"/>
          </p:cNvSpPr>
          <p:nvPr>
            <p:ph type="sldNum" sz="quarter" idx="12"/>
          </p:nvPr>
        </p:nvSpPr>
        <p:spPr/>
        <p:txBody>
          <a:bodyPr/>
          <a:lstStyle/>
          <a:p>
            <a:fld id="{4A777409-9C5A-4B07-8E32-19F22F7D558C}" type="slidenum">
              <a:rPr lang="en-IN" smtClean="0"/>
              <a:t>115</a:t>
            </a:fld>
            <a:endParaRPr lang="en-IN" dirty="0"/>
          </a:p>
        </p:txBody>
      </p:sp>
      <p:pic>
        <p:nvPicPr>
          <p:cNvPr id="5" name="Picture 4">
            <a:extLst>
              <a:ext uri="{FF2B5EF4-FFF2-40B4-BE49-F238E27FC236}">
                <a16:creationId xmlns:a16="http://schemas.microsoft.com/office/drawing/2014/main" id="{A939280C-EEB2-CB32-52D3-56DF05DC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464" y="843951"/>
            <a:ext cx="3063711" cy="1607018"/>
          </a:xfrm>
          <a:prstGeom prst="rect">
            <a:avLst/>
          </a:prstGeom>
        </p:spPr>
      </p:pic>
      <p:sp>
        <p:nvSpPr>
          <p:cNvPr id="7" name="TextBox 6">
            <a:extLst>
              <a:ext uri="{FF2B5EF4-FFF2-40B4-BE49-F238E27FC236}">
                <a16:creationId xmlns:a16="http://schemas.microsoft.com/office/drawing/2014/main" id="{C1B5A383-3618-0DD7-2E79-BF508C3D9239}"/>
              </a:ext>
            </a:extLst>
          </p:cNvPr>
          <p:cNvSpPr txBox="1"/>
          <p:nvPr/>
        </p:nvSpPr>
        <p:spPr>
          <a:xfrm>
            <a:off x="315798" y="2670936"/>
            <a:ext cx="11038002" cy="1015663"/>
          </a:xfrm>
          <a:prstGeom prst="rect">
            <a:avLst/>
          </a:prstGeom>
          <a:noFill/>
        </p:spPr>
        <p:txBody>
          <a:bodyPr wrap="square">
            <a:spAutoFit/>
          </a:bodyPr>
          <a:lstStyle/>
          <a:p>
            <a:r>
              <a:rPr lang="en-US" sz="2000" dirty="0">
                <a:solidFill>
                  <a:schemeClr val="tx1">
                    <a:lumMod val="65000"/>
                    <a:lumOff val="35000"/>
                  </a:schemeClr>
                </a:solidFill>
                <a:effectLst/>
              </a:rPr>
              <a:t>This command will also add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to the root module.</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89AA9B1E-C409-931D-90B2-FF07A42DC00C}"/>
              </a:ext>
            </a:extLst>
          </p:cNvPr>
          <p:cNvSpPr txBox="1"/>
          <p:nvPr/>
        </p:nvSpPr>
        <p:spPr>
          <a:xfrm>
            <a:off x="315798" y="3676590"/>
            <a:ext cx="10147955" cy="2862322"/>
          </a:xfrm>
          <a:prstGeom prst="rect">
            <a:avLst/>
          </a:prstGeom>
          <a:noFill/>
        </p:spPr>
        <p:txBody>
          <a:bodyPr wrap="square">
            <a:spAutoFit/>
          </a:bodyPr>
          <a:lstStyle/>
          <a:p>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1083370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C1D8DA-10DE-40AA-740B-6FD8CFA21DF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98057B-D95B-2B03-A8E3-2D5B737873ED}"/>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F9A12A12-4191-2806-F620-8CB5A7E9D8E0}"/>
              </a:ext>
            </a:extLst>
          </p:cNvPr>
          <p:cNvSpPr txBox="1"/>
          <p:nvPr/>
        </p:nvSpPr>
        <p:spPr>
          <a:xfrm>
            <a:off x="989028" y="641346"/>
            <a:ext cx="9955491" cy="1323439"/>
          </a:xfrm>
          <a:prstGeom prst="rect">
            <a:avLst/>
          </a:prstGeom>
          <a:noFill/>
        </p:spPr>
        <p:txBody>
          <a:bodyPr wrap="square">
            <a:spAutoFit/>
          </a:bodyPr>
          <a:lstStyle/>
          <a:p>
            <a:r>
              <a:rPr lang="en-US" sz="2000" dirty="0">
                <a:solidFill>
                  <a:schemeClr val="tx1">
                    <a:lumMod val="65000"/>
                    <a:lumOff val="35000"/>
                  </a:schemeClr>
                </a:solidFill>
                <a:effectLst/>
              </a:rPr>
              <a:t>Line 7: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is added to the declarations property to make it available to all other components in the module.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ED8B59D9-4D32-431A-F38C-43FFFAE68C37}"/>
              </a:ext>
            </a:extLst>
          </p:cNvPr>
          <p:cNvSpPr txBox="1"/>
          <p:nvPr/>
        </p:nvSpPr>
        <p:spPr>
          <a:xfrm>
            <a:off x="989027" y="1964785"/>
            <a:ext cx="9031665" cy="2585323"/>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9" name="TextBox 8">
            <a:extLst>
              <a:ext uri="{FF2B5EF4-FFF2-40B4-BE49-F238E27FC236}">
                <a16:creationId xmlns:a16="http://schemas.microsoft.com/office/drawing/2014/main" id="{40A1608D-503C-C6EC-E578-997BC0B9EAA5}"/>
              </a:ext>
            </a:extLst>
          </p:cNvPr>
          <p:cNvSpPr txBox="1"/>
          <p:nvPr/>
        </p:nvSpPr>
        <p:spPr>
          <a:xfrm>
            <a:off x="989027" y="4853064"/>
            <a:ext cx="10624796" cy="1323439"/>
          </a:xfrm>
          <a:prstGeom prst="rect">
            <a:avLst/>
          </a:prstGeom>
          <a:noFill/>
        </p:spPr>
        <p:txBody>
          <a:bodyPr wrap="square">
            <a:spAutoFit/>
          </a:bodyPr>
          <a:lstStyle/>
          <a:p>
            <a:r>
              <a:rPr lang="en-US" sz="2000" dirty="0">
                <a:solidFill>
                  <a:schemeClr val="tx1">
                    <a:lumMod val="65000"/>
                    <a:lumOff val="35000"/>
                  </a:schemeClr>
                </a:solidFill>
                <a:effectLst/>
              </a:rPr>
              <a:t>Line 3-8: courses is an array of objects where each object has properties called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2665558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57783-691D-4C74-D1E2-6657A9D5C0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C687EA-0731-CA42-3E65-9D1ABBFC9FC4}"/>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8C326A98-6A01-F0B6-DCA9-8557B4DCEC5B}"/>
              </a:ext>
            </a:extLst>
          </p:cNvPr>
          <p:cNvSpPr txBox="1"/>
          <p:nvPr/>
        </p:nvSpPr>
        <p:spPr>
          <a:xfrm>
            <a:off x="1147103" y="663888"/>
            <a:ext cx="7885522" cy="2585323"/>
          </a:xfrm>
          <a:prstGeom prst="rect">
            <a:avLst/>
          </a:prstGeom>
          <a:noFill/>
        </p:spPr>
        <p:txBody>
          <a:bodyPr wrap="square">
            <a:spAutoFit/>
          </a:bodyPr>
          <a:lstStyle/>
          <a:p>
            <a:r>
              <a:rPr lang="en-IN" dirty="0"/>
              <a:t>&lt;table border="1"&gt;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8181CC7F-EAB0-B1FD-F86C-7690685BBCCF}"/>
              </a:ext>
            </a:extLst>
          </p:cNvPr>
          <p:cNvSpPr txBox="1"/>
          <p:nvPr/>
        </p:nvSpPr>
        <p:spPr>
          <a:xfrm>
            <a:off x="372358" y="3429000"/>
            <a:ext cx="11260318"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over courses array and renders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courses-list.component.css</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0BDEBB06-FA44-05C1-A698-E108A0D2DA9F}"/>
              </a:ext>
            </a:extLst>
          </p:cNvPr>
          <p:cNvSpPr txBox="1"/>
          <p:nvPr/>
        </p:nvSpPr>
        <p:spPr>
          <a:xfrm>
            <a:off x="372358" y="4639081"/>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Tree>
    <p:extLst>
      <p:ext uri="{BB962C8B-B14F-4D97-AF65-F5344CB8AC3E}">
        <p14:creationId xmlns:p14="http://schemas.microsoft.com/office/powerpoint/2010/main" val="21727641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C95006-1DA9-C810-E77A-20B8FB6C4CC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49B266-5997-48FB-FFFA-9F00D30A0D3F}"/>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80430135-19FF-2BD5-703F-DF7BA83B262A}"/>
              </a:ext>
            </a:extLst>
          </p:cNvPr>
          <p:cNvSpPr txBox="1"/>
          <p:nvPr/>
        </p:nvSpPr>
        <p:spPr>
          <a:xfrm>
            <a:off x="989029" y="575283"/>
            <a:ext cx="9012810" cy="1015663"/>
          </a:xfrm>
          <a:prstGeom prst="rect">
            <a:avLst/>
          </a:prstGeom>
          <a:noFill/>
        </p:spPr>
        <p:txBody>
          <a:bodyPr wrap="square">
            <a:spAutoFit/>
          </a:bodyPr>
          <a:lstStyle/>
          <a:p>
            <a:r>
              <a:rPr lang="en-US" sz="2000" dirty="0">
                <a:solidFill>
                  <a:schemeClr val="tx1">
                    <a:lumMod val="65000"/>
                    <a:lumOff val="35000"/>
                  </a:schemeClr>
                </a:solidFill>
                <a:effectLst/>
              </a:rPr>
              <a:t>Line 1-3: adds center alignment to a table row in an HTML page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1A6C6057-5E39-3CB0-FDCE-4E982DA93F35}"/>
              </a:ext>
            </a:extLst>
          </p:cNvPr>
          <p:cNvSpPr txBox="1"/>
          <p:nvPr/>
        </p:nvSpPr>
        <p:spPr>
          <a:xfrm>
            <a:off x="989028" y="1762341"/>
            <a:ext cx="10002625" cy="1477328"/>
          </a:xfrm>
          <a:prstGeom prst="rect">
            <a:avLst/>
          </a:prstGeom>
          <a:noFill/>
        </p:spPr>
        <p:txBody>
          <a:bodyPr wrap="square">
            <a:spAutoFit/>
          </a:bodyPr>
          <a:lstStyle/>
          <a:p>
            <a:r>
              <a:rPr lang="en-IN" dirty="0"/>
              <a:t>...</a:t>
            </a:r>
          </a:p>
          <a:p>
            <a:r>
              <a:rPr lang="en-IN" dirty="0"/>
              <a:t>&lt;button (click)="show=true"&gt;View Courses list&lt;/button&gt;&lt;</a:t>
            </a:r>
            <a:r>
              <a:rPr lang="en-IN" dirty="0" err="1"/>
              <a:t>br</a:t>
            </a:r>
            <a:r>
              <a:rPr lang="en-IN" dirty="0"/>
              <a:t>/&gt;&lt;</a:t>
            </a:r>
            <a:r>
              <a:rPr lang="en-IN" dirty="0" err="1"/>
              <a:t>br</a:t>
            </a:r>
            <a:r>
              <a:rPr lang="en-IN" dirty="0"/>
              <a:t>/&gt;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9" name="TextBox 8">
            <a:extLst>
              <a:ext uri="{FF2B5EF4-FFF2-40B4-BE49-F238E27FC236}">
                <a16:creationId xmlns:a16="http://schemas.microsoft.com/office/drawing/2014/main" id="{019FB747-CC76-CDC4-FD61-EBBF02F58C10}"/>
              </a:ext>
            </a:extLst>
          </p:cNvPr>
          <p:cNvSpPr txBox="1"/>
          <p:nvPr/>
        </p:nvSpPr>
        <p:spPr>
          <a:xfrm>
            <a:off x="228206" y="3759734"/>
            <a:ext cx="11524268" cy="2246769"/>
          </a:xfrm>
          <a:prstGeom prst="rect">
            <a:avLst/>
          </a:prstGeom>
          <a:noFill/>
        </p:spPr>
        <p:txBody>
          <a:bodyPr wrap="square">
            <a:spAutoFit/>
          </a:bodyPr>
          <a:lstStyle/>
          <a:p>
            <a:r>
              <a:rPr lang="en-US" sz="2000" dirty="0">
                <a:solidFill>
                  <a:schemeClr val="tx1">
                    <a:lumMod val="65000"/>
                    <a:lumOff val="35000"/>
                  </a:schemeClr>
                </a:solidFill>
                <a:effectLst/>
              </a:rPr>
              <a:t>Line 2: click event is bounded to button which will initialize show property to true when it is clicked</a:t>
            </a:r>
          </a:p>
          <a:p>
            <a:r>
              <a:rPr lang="en-US" sz="2000" dirty="0">
                <a:solidFill>
                  <a:schemeClr val="tx1">
                    <a:lumMod val="65000"/>
                    <a:lumOff val="35000"/>
                  </a:schemeClr>
                </a:solidFill>
                <a:effectLst/>
              </a:rPr>
              <a:t>Line 4: It loads the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only if the show property value is true.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Here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called Parent component or container component as we are loading another component in it.</a:t>
            </a:r>
          </a:p>
          <a:p>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is called child component as it is being loaded in another component.</a:t>
            </a:r>
          </a:p>
        </p:txBody>
      </p:sp>
    </p:spTree>
    <p:extLst>
      <p:ext uri="{BB962C8B-B14F-4D97-AF65-F5344CB8AC3E}">
        <p14:creationId xmlns:p14="http://schemas.microsoft.com/office/powerpoint/2010/main" val="4169629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30383-3EA0-102A-0E16-C3AE7D45C12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1D328D-BB5A-2A96-9886-895FEBC2939F}"/>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7399DBCE-4CF6-23E7-8E73-51D09AE97539}"/>
              </a:ext>
            </a:extLst>
          </p:cNvPr>
          <p:cNvSpPr txBox="1"/>
          <p:nvPr/>
        </p:nvSpPr>
        <p:spPr>
          <a:xfrm>
            <a:off x="989029" y="560051"/>
            <a:ext cx="6099142" cy="461665"/>
          </a:xfrm>
          <a:prstGeom prst="rect">
            <a:avLst/>
          </a:prstGeom>
          <a:noFill/>
        </p:spPr>
        <p:txBody>
          <a:bodyPr wrap="square">
            <a:spAutoFit/>
          </a:bodyPr>
          <a:lstStyle/>
          <a:p>
            <a:r>
              <a:rPr lang="en-IN" sz="2400" b="1" dirty="0"/>
              <a:t>Demo : Nested Components </a:t>
            </a:r>
          </a:p>
        </p:txBody>
      </p:sp>
      <p:sp>
        <p:nvSpPr>
          <p:cNvPr id="7" name="TextBox 6">
            <a:extLst>
              <a:ext uri="{FF2B5EF4-FFF2-40B4-BE49-F238E27FC236}">
                <a16:creationId xmlns:a16="http://schemas.microsoft.com/office/drawing/2014/main" id="{AE1F3F51-2762-B5B2-7E21-0CB3DE37A08B}"/>
              </a:ext>
            </a:extLst>
          </p:cNvPr>
          <p:cNvSpPr txBox="1"/>
          <p:nvPr/>
        </p:nvSpPr>
        <p:spPr>
          <a:xfrm>
            <a:off x="240384" y="1152502"/>
            <a:ext cx="11533694"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nested component</a:t>
            </a:r>
          </a:p>
          <a:p>
            <a:pPr>
              <a:buFont typeface="Arial" panose="020B0604020202020204" pitchFamily="34" charset="0"/>
              <a:buChar char="•"/>
            </a:pPr>
            <a:r>
              <a:rPr lang="en-US" sz="2000" dirty="0">
                <a:solidFill>
                  <a:schemeClr val="tx1">
                    <a:lumMod val="65000"/>
                    <a:lumOff val="35000"/>
                  </a:schemeClr>
                </a:solidFill>
                <a:effectLst/>
              </a:rPr>
              <a:t>Loading nested component in a container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Loading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in the root component when a user clicks on the View courses list button as shown below</a:t>
            </a:r>
          </a:p>
        </p:txBody>
      </p:sp>
      <p:pic>
        <p:nvPicPr>
          <p:cNvPr id="9" name="Picture 8">
            <a:extLst>
              <a:ext uri="{FF2B5EF4-FFF2-40B4-BE49-F238E27FC236}">
                <a16:creationId xmlns:a16="http://schemas.microsoft.com/office/drawing/2014/main" id="{A88CDAA4-1B0F-B3CC-B586-FF734A938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413" y="3592239"/>
            <a:ext cx="2362200" cy="2057400"/>
          </a:xfrm>
          <a:prstGeom prst="rect">
            <a:avLst/>
          </a:prstGeom>
        </p:spPr>
      </p:pic>
    </p:spTree>
    <p:extLst>
      <p:ext uri="{BB962C8B-B14F-4D97-AF65-F5344CB8AC3E}">
        <p14:creationId xmlns:p14="http://schemas.microsoft.com/office/powerpoint/2010/main" val="34882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562DC5-15F6-D6A0-C062-0FFD232B35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23D3F9D-905A-8974-EF52-D4DC75DC74EF}"/>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A130969E-1AFC-040B-7C49-1A542443866D}"/>
              </a:ext>
            </a:extLst>
          </p:cNvPr>
          <p:cNvSpPr txBox="1"/>
          <p:nvPr/>
        </p:nvSpPr>
        <p:spPr>
          <a:xfrm>
            <a:off x="989029" y="553527"/>
            <a:ext cx="9484150" cy="400110"/>
          </a:xfrm>
          <a:prstGeom prst="rect">
            <a:avLst/>
          </a:prstGeom>
          <a:noFill/>
        </p:spPr>
        <p:txBody>
          <a:bodyPr wrap="square">
            <a:spAutoFit/>
          </a:bodyPr>
          <a:lstStyle/>
          <a:p>
            <a:r>
              <a:rPr lang="en-US" sz="2000" dirty="0">
                <a:solidFill>
                  <a:schemeClr val="tx1">
                    <a:lumMod val="65000"/>
                    <a:lumOff val="35000"/>
                  </a:schemeClr>
                </a:solidFill>
              </a:rPr>
              <a:t>1. Create a component called </a:t>
            </a:r>
            <a:r>
              <a:rPr lang="en-US" sz="2000" dirty="0" err="1">
                <a:solidFill>
                  <a:schemeClr val="tx1">
                    <a:lumMod val="65000"/>
                    <a:lumOff val="35000"/>
                  </a:schemeClr>
                </a:solidFill>
              </a:rPr>
              <a:t>coursesList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337E83D-59CB-4C2F-D877-C3BF18340573}"/>
              </a:ext>
            </a:extLst>
          </p:cNvPr>
          <p:cNvSpPr txBox="1"/>
          <p:nvPr/>
        </p:nvSpPr>
        <p:spPr>
          <a:xfrm>
            <a:off x="989029" y="1021964"/>
            <a:ext cx="6099142" cy="369332"/>
          </a:xfrm>
          <a:prstGeom prst="rect">
            <a:avLst/>
          </a:prstGeom>
          <a:noFill/>
        </p:spPr>
        <p:txBody>
          <a:bodyPr wrap="square">
            <a:spAutoFit/>
          </a:bodyPr>
          <a:lstStyle/>
          <a:p>
            <a:r>
              <a:rPr lang="en-IN" dirty="0"/>
              <a:t>D:\MyApp&gt;ng generate component </a:t>
            </a:r>
            <a:r>
              <a:rPr lang="en-IN" dirty="0" err="1"/>
              <a:t>coursesList</a:t>
            </a:r>
            <a:endParaRPr lang="en-IN" dirty="0"/>
          </a:p>
        </p:txBody>
      </p:sp>
      <p:sp>
        <p:nvSpPr>
          <p:cNvPr id="9" name="TextBox 8">
            <a:extLst>
              <a:ext uri="{FF2B5EF4-FFF2-40B4-BE49-F238E27FC236}">
                <a16:creationId xmlns:a16="http://schemas.microsoft.com/office/drawing/2014/main" id="{ABD01CA7-DEBB-169D-D02A-AA9FAD1BACC6}"/>
              </a:ext>
            </a:extLst>
          </p:cNvPr>
          <p:cNvSpPr txBox="1"/>
          <p:nvPr/>
        </p:nvSpPr>
        <p:spPr>
          <a:xfrm>
            <a:off x="400639" y="1648502"/>
            <a:ext cx="11213184" cy="2246769"/>
          </a:xfrm>
          <a:prstGeom prst="rect">
            <a:avLst/>
          </a:prstGeom>
          <a:noFill/>
        </p:spPr>
        <p:txBody>
          <a:bodyPr wrap="square">
            <a:spAutoFit/>
          </a:bodyPr>
          <a:lstStyle/>
          <a:p>
            <a:r>
              <a:rPr lang="en-IN" sz="2000" dirty="0">
                <a:solidFill>
                  <a:schemeClr val="tx1">
                    <a:lumMod val="65000"/>
                    <a:lumOff val="35000"/>
                  </a:schemeClr>
                </a:solidFill>
                <a:effectLst/>
              </a:rPr>
              <a:t>The above command will create a folder with name courses-list with the following files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list.component.ts</a:t>
            </a:r>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courses-list.component.html</a:t>
            </a:r>
          </a:p>
          <a:p>
            <a:pPr>
              <a:buFont typeface="Arial" panose="020B0604020202020204" pitchFamily="34" charset="0"/>
              <a:buChar char="•"/>
            </a:pPr>
            <a:r>
              <a:rPr lang="en-IN" sz="2000" dirty="0">
                <a:solidFill>
                  <a:schemeClr val="tx1">
                    <a:lumMod val="65000"/>
                    <a:lumOff val="35000"/>
                  </a:schemeClr>
                </a:solidFill>
                <a:effectLst/>
              </a:rPr>
              <a:t>courses-list.component.css</a:t>
            </a:r>
          </a:p>
          <a:p>
            <a:pPr>
              <a:buFont typeface="Arial" panose="020B0604020202020204" pitchFamily="34" charset="0"/>
              <a:buChar char="•"/>
            </a:pPr>
            <a:r>
              <a:rPr lang="en-IN" sz="2000" dirty="0">
                <a:solidFill>
                  <a:schemeClr val="tx1">
                    <a:lumMod val="65000"/>
                    <a:lumOff val="35000"/>
                  </a:schemeClr>
                </a:solidFill>
                <a:effectLst/>
              </a:rPr>
              <a:t>courses-</a:t>
            </a:r>
            <a:r>
              <a:rPr lang="en-IN" sz="2000" dirty="0" err="1">
                <a:solidFill>
                  <a:schemeClr val="tx1">
                    <a:lumMod val="65000"/>
                    <a:lumOff val="35000"/>
                  </a:schemeClr>
                </a:solidFill>
                <a:effectLst/>
              </a:rPr>
              <a:t>list.component.spec.ts</a:t>
            </a:r>
            <a:endParaRPr lang="en-IN" sz="2000" dirty="0">
              <a:solidFill>
                <a:schemeClr val="tx1">
                  <a:lumMod val="65000"/>
                  <a:lumOff val="35000"/>
                </a:schemeClr>
              </a:solidFill>
              <a:effectLst/>
            </a:endParaRPr>
          </a:p>
          <a:p>
            <a:r>
              <a:rPr lang="en-IN" sz="2000" dirty="0">
                <a:solidFill>
                  <a:schemeClr val="tx1">
                    <a:lumMod val="65000"/>
                    <a:lumOff val="35000"/>
                  </a:schemeClr>
                </a:solidFill>
                <a:effectLst/>
              </a:rPr>
              <a:t> </a:t>
            </a:r>
          </a:p>
          <a:p>
            <a:r>
              <a:rPr lang="en-IN" sz="2000" dirty="0">
                <a:solidFill>
                  <a:schemeClr val="tx1">
                    <a:lumMod val="65000"/>
                    <a:lumOff val="35000"/>
                  </a:schemeClr>
                </a:solidFill>
                <a:effectLst/>
              </a:rPr>
              <a:t>2. </a:t>
            </a:r>
            <a:r>
              <a:rPr lang="en-IN" sz="2000" dirty="0" err="1">
                <a:solidFill>
                  <a:schemeClr val="tx1">
                    <a:lumMod val="65000"/>
                    <a:lumOff val="35000"/>
                  </a:schemeClr>
                </a:solidFill>
                <a:effectLst/>
              </a:rPr>
              <a:t>CoursesListComponent</a:t>
            </a:r>
            <a:r>
              <a:rPr lang="en-IN" sz="2000" dirty="0">
                <a:solidFill>
                  <a:schemeClr val="tx1">
                    <a:lumMod val="65000"/>
                    <a:lumOff val="35000"/>
                  </a:schemeClr>
                </a:solidFill>
                <a:effectLst/>
              </a:rPr>
              <a:t> class will be added in the </a:t>
            </a:r>
            <a:r>
              <a:rPr lang="en-IN" sz="2000" b="1" dirty="0" err="1">
                <a:solidFill>
                  <a:schemeClr val="tx1">
                    <a:lumMod val="65000"/>
                    <a:lumOff val="35000"/>
                  </a:schemeClr>
                </a:solidFill>
                <a:effectLst/>
              </a:rPr>
              <a:t>app.module.ts</a:t>
            </a:r>
            <a:r>
              <a:rPr lang="en-IN" sz="2000" b="1" dirty="0">
                <a:solidFill>
                  <a:schemeClr val="tx1">
                    <a:lumMod val="65000"/>
                    <a:lumOff val="35000"/>
                  </a:schemeClr>
                </a:solidFill>
                <a:effectLst/>
              </a:rPr>
              <a:t> </a:t>
            </a:r>
            <a:r>
              <a:rPr lang="en-IN" sz="2000" dirty="0">
                <a:solidFill>
                  <a:schemeClr val="tx1">
                    <a:lumMod val="65000"/>
                    <a:lumOff val="35000"/>
                  </a:schemeClr>
                </a:solidFill>
                <a:effectLst/>
              </a:rPr>
              <a:t>file</a:t>
            </a:r>
          </a:p>
        </p:txBody>
      </p:sp>
      <p:sp>
        <p:nvSpPr>
          <p:cNvPr id="11" name="TextBox 10">
            <a:extLst>
              <a:ext uri="{FF2B5EF4-FFF2-40B4-BE49-F238E27FC236}">
                <a16:creationId xmlns:a16="http://schemas.microsoft.com/office/drawing/2014/main" id="{6BFC5563-1B77-17C0-5ED2-B0952EAA4CF9}"/>
              </a:ext>
            </a:extLst>
          </p:cNvPr>
          <p:cNvSpPr txBox="1"/>
          <p:nvPr/>
        </p:nvSpPr>
        <p:spPr>
          <a:xfrm>
            <a:off x="400639" y="3955693"/>
            <a:ext cx="11213184" cy="1754326"/>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CoursesListComponent</a:t>
            </a:r>
            <a:r>
              <a:rPr lang="en-IN" dirty="0"/>
              <a:t> } from './courses-list/courses-</a:t>
            </a:r>
            <a:r>
              <a:rPr lang="en-IN" dirty="0" err="1"/>
              <a:t>list.component</a:t>
            </a:r>
            <a:r>
              <a:rPr lang="en-IN" dirty="0"/>
              <a:t>';</a:t>
            </a:r>
          </a:p>
          <a:p>
            <a:r>
              <a:rPr lang="en-IN" dirty="0"/>
              <a:t>@NgModule({</a:t>
            </a:r>
          </a:p>
          <a:p>
            <a:r>
              <a:rPr lang="en-IN" dirty="0"/>
              <a:t>  </a:t>
            </a:r>
          </a:p>
        </p:txBody>
      </p:sp>
    </p:spTree>
    <p:extLst>
      <p:ext uri="{BB962C8B-B14F-4D97-AF65-F5344CB8AC3E}">
        <p14:creationId xmlns:p14="http://schemas.microsoft.com/office/powerpoint/2010/main" val="2849779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FF89C-C7CF-EC5D-8103-C1355A28E3F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C313A8-E52F-1197-26AB-0645C8CE73FB}"/>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5" name="TextBox 4">
            <a:extLst>
              <a:ext uri="{FF2B5EF4-FFF2-40B4-BE49-F238E27FC236}">
                <a16:creationId xmlns:a16="http://schemas.microsoft.com/office/drawing/2014/main" id="{F2C00773-AC9C-F564-BE2E-CCF140D18E21}"/>
              </a:ext>
            </a:extLst>
          </p:cNvPr>
          <p:cNvSpPr txBox="1"/>
          <p:nvPr/>
        </p:nvSpPr>
        <p:spPr>
          <a:xfrm>
            <a:off x="989029" y="673919"/>
            <a:ext cx="8211532" cy="3139321"/>
          </a:xfrm>
          <a:prstGeom prst="rect">
            <a:avLst/>
          </a:prstGeom>
          <a:noFill/>
        </p:spPr>
        <p:txBody>
          <a:bodyPr wrap="square">
            <a:spAutoFit/>
          </a:bodyPr>
          <a:lstStyle/>
          <a:p>
            <a:r>
              <a:rPr lang="en-IN" dirty="0"/>
              <a:t>declarations: [</a:t>
            </a:r>
          </a:p>
          <a:p>
            <a:r>
              <a:rPr lang="en-IN" dirty="0"/>
              <a:t>    </a:t>
            </a:r>
            <a:r>
              <a:rPr lang="en-IN" dirty="0" err="1"/>
              <a:t>AppComponent</a:t>
            </a:r>
            <a:r>
              <a:rPr lang="en-IN" dirty="0"/>
              <a:t>,</a:t>
            </a:r>
          </a:p>
          <a:p>
            <a:r>
              <a:rPr lang="en-IN" dirty="0"/>
              <a:t>    </a:t>
            </a:r>
            <a:r>
              <a:rPr lang="en-IN" dirty="0" err="1"/>
              <a:t>CoursesListComponent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D27E87FE-ACFF-14E9-BC12-7E53DB0CDBC4}"/>
              </a:ext>
            </a:extLst>
          </p:cNvPr>
          <p:cNvSpPr txBox="1"/>
          <p:nvPr/>
        </p:nvSpPr>
        <p:spPr>
          <a:xfrm>
            <a:off x="249810" y="4151663"/>
            <a:ext cx="10091394"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courses-</a:t>
            </a:r>
            <a:r>
              <a:rPr lang="en-US" sz="2000" b="1" dirty="0" err="1">
                <a:solidFill>
                  <a:schemeClr val="tx1">
                    <a:lumMod val="65000"/>
                    <a:lumOff val="35000"/>
                  </a:schemeClr>
                </a:solidFill>
              </a:rPr>
              <a:t>list.component.ts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0119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8F33B9-1E85-9A7A-CF8C-E76EC13668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45C472-5CF5-0423-D12A-5008BDB81867}"/>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E4D1F63E-F22D-B515-9B58-95CFB598B94C}"/>
              </a:ext>
            </a:extLst>
          </p:cNvPr>
          <p:cNvSpPr txBox="1"/>
          <p:nvPr/>
        </p:nvSpPr>
        <p:spPr>
          <a:xfrm>
            <a:off x="1164209" y="682626"/>
            <a:ext cx="9723749" cy="3970318"/>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a:t>
            </a:r>
          </a:p>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a:t>
            </a:r>
          </a:p>
        </p:txBody>
      </p:sp>
      <p:sp>
        <p:nvSpPr>
          <p:cNvPr id="7" name="TextBox 6">
            <a:extLst>
              <a:ext uri="{FF2B5EF4-FFF2-40B4-BE49-F238E27FC236}">
                <a16:creationId xmlns:a16="http://schemas.microsoft.com/office/drawing/2014/main" id="{DF773B4D-E6EB-BBB2-ECB5-21F7C35AE39F}"/>
              </a:ext>
            </a:extLst>
          </p:cNvPr>
          <p:cNvSpPr txBox="1"/>
          <p:nvPr/>
        </p:nvSpPr>
        <p:spPr>
          <a:xfrm>
            <a:off x="391212" y="5135315"/>
            <a:ext cx="10647576"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courses-list.component.html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4154926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9E7072-0A8A-D00A-DD28-4F20DECCC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E14C7E-A674-E8C5-A980-D77871FECBAA}"/>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2BEA1589-D7CE-6881-32B0-7AF78E96025B}"/>
              </a:ext>
            </a:extLst>
          </p:cNvPr>
          <p:cNvSpPr txBox="1"/>
          <p:nvPr/>
        </p:nvSpPr>
        <p:spPr>
          <a:xfrm>
            <a:off x="989029" y="654345"/>
            <a:ext cx="8541470" cy="3970318"/>
          </a:xfrm>
          <a:prstGeom prst="rect">
            <a:avLst/>
          </a:prstGeom>
          <a:noFill/>
        </p:spPr>
        <p:txBody>
          <a:bodyPr wrap="square">
            <a:spAutoFit/>
          </a:bodyPr>
          <a:lstStyle/>
          <a:p>
            <a:r>
              <a:rPr lang="en-IN" dirty="0"/>
              <a:t>&lt;table border="1"&gt;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 </a:t>
            </a:r>
            <a:r>
              <a:rPr lang="en-IN" dirty="0" err="1"/>
              <a:t>course.courseId</a:t>
            </a:r>
            <a:r>
              <a:rPr lang="en-IN" dirty="0"/>
              <a:t> }}&lt;/td&gt;</a:t>
            </a:r>
          </a:p>
          <a:p>
            <a:r>
              <a:rPr lang="en-IN" dirty="0"/>
              <a:t>      &lt;td&gt;{{ </a:t>
            </a:r>
            <a:r>
              <a:rPr lang="en-IN" dirty="0" err="1"/>
              <a:t>course.courseName</a:t>
            </a:r>
            <a:r>
              <a:rPr lang="en-IN" dirty="0"/>
              <a:t> }}&lt;/td&gt;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7EA6B0D1-D1B0-AE50-1AF4-24A193F6215C}"/>
              </a:ext>
            </a:extLst>
          </p:cNvPr>
          <p:cNvSpPr txBox="1"/>
          <p:nvPr/>
        </p:nvSpPr>
        <p:spPr>
          <a:xfrm>
            <a:off x="372358" y="5121174"/>
            <a:ext cx="9242981"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courses-list.component.css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207773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3C960-2BD2-E557-50F8-220E24452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540EA3-2C7B-65D9-B7FB-6ED175D19DF5}"/>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3B09AE8B-B379-F634-2C33-394A565FBFFD}"/>
              </a:ext>
            </a:extLst>
          </p:cNvPr>
          <p:cNvSpPr txBox="1"/>
          <p:nvPr/>
        </p:nvSpPr>
        <p:spPr>
          <a:xfrm>
            <a:off x="1173637" y="716685"/>
            <a:ext cx="6099142" cy="923330"/>
          </a:xfrm>
          <a:prstGeom prst="rect">
            <a:avLst/>
          </a:prstGeom>
          <a:noFill/>
        </p:spPr>
        <p:txBody>
          <a:bodyPr wrap="square">
            <a:spAutoFit/>
          </a:bodyPr>
          <a:lstStyle/>
          <a:p>
            <a:r>
              <a:rPr lang="en-IN" dirty="0"/>
              <a:t>tr{</a:t>
            </a:r>
          </a:p>
          <a:p>
            <a:r>
              <a:rPr lang="en-IN" dirty="0"/>
              <a:t>    </a:t>
            </a:r>
            <a:r>
              <a:rPr lang="en-IN" dirty="0" err="1"/>
              <a:t>text-align:center</a:t>
            </a:r>
            <a:r>
              <a:rPr lang="en-IN" dirty="0"/>
              <a:t>;</a:t>
            </a:r>
          </a:p>
          <a:p>
            <a:r>
              <a:rPr lang="en-IN" dirty="0"/>
              <a:t>}</a:t>
            </a:r>
          </a:p>
        </p:txBody>
      </p:sp>
      <p:sp>
        <p:nvSpPr>
          <p:cNvPr id="7" name="TextBox 6">
            <a:extLst>
              <a:ext uri="{FF2B5EF4-FFF2-40B4-BE49-F238E27FC236}">
                <a16:creationId xmlns:a16="http://schemas.microsoft.com/office/drawing/2014/main" id="{D9AA9C58-9EE4-85D1-F1F0-A96C6D3B7A03}"/>
              </a:ext>
            </a:extLst>
          </p:cNvPr>
          <p:cNvSpPr txBox="1"/>
          <p:nvPr/>
        </p:nvSpPr>
        <p:spPr>
          <a:xfrm>
            <a:off x="263164" y="1688989"/>
            <a:ext cx="6099142" cy="400110"/>
          </a:xfrm>
          <a:prstGeom prst="rect">
            <a:avLst/>
          </a:prstGeom>
          <a:noFill/>
        </p:spPr>
        <p:txBody>
          <a:bodyPr wrap="square">
            <a:spAutoFit/>
          </a:bodyPr>
          <a:lstStyle/>
          <a:p>
            <a:r>
              <a:rPr lang="en-US" sz="2000" dirty="0">
                <a:solidFill>
                  <a:schemeClr val="tx1">
                    <a:lumMod val="65000"/>
                    <a:lumOff val="35000"/>
                  </a:schemeClr>
                </a:solidFill>
              </a:rPr>
              <a:t>6.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AA31048-3B25-58CE-A91A-68AB179E7DD2}"/>
              </a:ext>
            </a:extLst>
          </p:cNvPr>
          <p:cNvSpPr txBox="1"/>
          <p:nvPr/>
        </p:nvSpPr>
        <p:spPr>
          <a:xfrm>
            <a:off x="263164" y="2108485"/>
            <a:ext cx="9780309" cy="1477328"/>
          </a:xfrm>
          <a:prstGeom prst="rect">
            <a:avLst/>
          </a:prstGeom>
          <a:noFill/>
        </p:spPr>
        <p:txBody>
          <a:bodyPr wrap="square">
            <a:spAutoFit/>
          </a:bodyPr>
          <a:lstStyle/>
          <a:p>
            <a:r>
              <a:rPr lang="en-IN" dirty="0"/>
              <a:t>&lt;h2&gt;Popular Courses&lt;/h2&gt;</a:t>
            </a:r>
          </a:p>
          <a:p>
            <a:r>
              <a:rPr lang="en-IN" dirty="0"/>
              <a:t>&lt;button (click)="show = true"&gt;View Courses list&lt;/button&gt;&lt;</a:t>
            </a:r>
            <a:r>
              <a:rPr lang="en-IN" dirty="0" err="1"/>
              <a:t>br</a:t>
            </a:r>
            <a:r>
              <a:rPr lang="en-IN" dirty="0"/>
              <a:t> /&gt;&lt;</a:t>
            </a:r>
            <a:r>
              <a:rPr lang="en-IN" dirty="0" err="1"/>
              <a:t>br</a:t>
            </a:r>
            <a:r>
              <a:rPr lang="en-IN" dirty="0"/>
              <a:t> /&gt;</a:t>
            </a:r>
          </a:p>
          <a:p>
            <a:r>
              <a:rPr lang="en-IN" dirty="0"/>
              <a:t>&lt;div *</a:t>
            </a:r>
            <a:r>
              <a:rPr lang="en-IN" dirty="0" err="1"/>
              <a:t>ngIf</a:t>
            </a:r>
            <a:r>
              <a:rPr lang="en-IN" dirty="0"/>
              <a:t>="show"&gt;</a:t>
            </a:r>
          </a:p>
          <a:p>
            <a:r>
              <a:rPr lang="en-IN" dirty="0"/>
              <a:t>  &lt;app-courses-list&gt;&lt;/app-courses-list&gt;</a:t>
            </a:r>
          </a:p>
          <a:p>
            <a:r>
              <a:rPr lang="en-IN" dirty="0"/>
              <a:t>&lt;/div&gt;</a:t>
            </a:r>
          </a:p>
        </p:txBody>
      </p:sp>
      <p:sp>
        <p:nvSpPr>
          <p:cNvPr id="11" name="TextBox 10">
            <a:extLst>
              <a:ext uri="{FF2B5EF4-FFF2-40B4-BE49-F238E27FC236}">
                <a16:creationId xmlns:a16="http://schemas.microsoft.com/office/drawing/2014/main" id="{80640D6C-5DEE-009E-4065-22BEEF74FC2D}"/>
              </a:ext>
            </a:extLst>
          </p:cNvPr>
          <p:cNvSpPr txBox="1"/>
          <p:nvPr/>
        </p:nvSpPr>
        <p:spPr>
          <a:xfrm>
            <a:off x="278090" y="3654173"/>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E970E4BF-7137-7DD8-C1EE-8B49E7EFC518}"/>
              </a:ext>
            </a:extLst>
          </p:cNvPr>
          <p:cNvSpPr txBox="1"/>
          <p:nvPr/>
        </p:nvSpPr>
        <p:spPr>
          <a:xfrm>
            <a:off x="263164" y="4122643"/>
            <a:ext cx="1067585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show!: </a:t>
            </a:r>
            <a:r>
              <a:rPr lang="en-IN" dirty="0" err="1"/>
              <a:t>boolean</a:t>
            </a:r>
            <a:r>
              <a:rPr lang="en-IN" dirty="0"/>
              <a:t>;</a:t>
            </a:r>
          </a:p>
          <a:p>
            <a:r>
              <a:rPr lang="en-IN" dirty="0"/>
              <a:t>}</a:t>
            </a:r>
          </a:p>
        </p:txBody>
      </p:sp>
    </p:spTree>
    <p:extLst>
      <p:ext uri="{BB962C8B-B14F-4D97-AF65-F5344CB8AC3E}">
        <p14:creationId xmlns:p14="http://schemas.microsoft.com/office/powerpoint/2010/main" val="155936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E3485-118D-F70C-F5A8-778383D62C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0FAE19-3D0C-FBD8-6F26-11AB99247635}"/>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EFD89D8E-9BD3-3246-AE17-C5156674B32F}"/>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8.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213E6B4-F02D-DD98-3D59-99EBAB2757B9}"/>
              </a:ext>
            </a:extLst>
          </p:cNvPr>
          <p:cNvSpPr txBox="1"/>
          <p:nvPr/>
        </p:nvSpPr>
        <p:spPr>
          <a:xfrm>
            <a:off x="353505" y="1304769"/>
            <a:ext cx="6099142" cy="461665"/>
          </a:xfrm>
          <a:prstGeom prst="rect">
            <a:avLst/>
          </a:prstGeom>
          <a:noFill/>
        </p:spPr>
        <p:txBody>
          <a:bodyPr wrap="square">
            <a:spAutoFit/>
          </a:bodyPr>
          <a:lstStyle/>
          <a:p>
            <a:r>
              <a:rPr lang="en-IN" sz="2400" b="1" dirty="0"/>
              <a:t>Nested Components - </a:t>
            </a:r>
            <a:r>
              <a:rPr lang="en-IN" sz="2400" b="1" dirty="0" err="1"/>
              <a:t>exportAs</a:t>
            </a:r>
            <a:r>
              <a:rPr lang="en-IN" sz="2400" b="1" dirty="0"/>
              <a:t> Property</a:t>
            </a:r>
          </a:p>
        </p:txBody>
      </p:sp>
      <p:sp>
        <p:nvSpPr>
          <p:cNvPr id="9" name="TextBox 8">
            <a:extLst>
              <a:ext uri="{FF2B5EF4-FFF2-40B4-BE49-F238E27FC236}">
                <a16:creationId xmlns:a16="http://schemas.microsoft.com/office/drawing/2014/main" id="{F5A1224F-4E73-AEE9-FF94-263D82588492}"/>
              </a:ext>
            </a:extLst>
          </p:cNvPr>
          <p:cNvSpPr txBox="1"/>
          <p:nvPr/>
        </p:nvSpPr>
        <p:spPr>
          <a:xfrm>
            <a:off x="353504" y="1912451"/>
            <a:ext cx="11561975" cy="193899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It is possible to access child component properties and methods in a container component by exporting child components using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a:solidFill>
                  <a:schemeClr val="tx1">
                    <a:lumMod val="65000"/>
                    <a:lumOff val="35000"/>
                  </a:schemeClr>
                </a:solidFill>
                <a:effectLst/>
              </a:rPr>
              <a:t>As discussed in the directives concept, </a:t>
            </a:r>
            <a:r>
              <a:rPr lang="en-US" sz="2000" dirty="0" err="1">
                <a:solidFill>
                  <a:schemeClr val="tx1">
                    <a:lumMod val="65000"/>
                    <a:lumOff val="35000"/>
                  </a:schemeClr>
                </a:solidFill>
                <a:effectLst/>
              </a:rPr>
              <a:t>exportAs</a:t>
            </a:r>
            <a:r>
              <a:rPr lang="en-US" sz="2000" dirty="0">
                <a:solidFill>
                  <a:schemeClr val="tx1">
                    <a:lumMod val="65000"/>
                    <a:lumOff val="35000"/>
                  </a:schemeClr>
                </a:solidFill>
                <a:effectLst/>
              </a:rPr>
              <a:t> property can be applied to components and directives.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example of the nested components, modify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as shown below:</a:t>
            </a:r>
          </a:p>
        </p:txBody>
      </p:sp>
      <p:sp>
        <p:nvSpPr>
          <p:cNvPr id="11" name="TextBox 10">
            <a:extLst>
              <a:ext uri="{FF2B5EF4-FFF2-40B4-BE49-F238E27FC236}">
                <a16:creationId xmlns:a16="http://schemas.microsoft.com/office/drawing/2014/main" id="{EB1B922F-EDCE-AE62-5771-6CD39C828A4E}"/>
              </a:ext>
            </a:extLst>
          </p:cNvPr>
          <p:cNvSpPr txBox="1"/>
          <p:nvPr/>
        </p:nvSpPr>
        <p:spPr>
          <a:xfrm>
            <a:off x="353504" y="3851443"/>
            <a:ext cx="10731631" cy="203132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'app-courses-list',</a:t>
            </a:r>
          </a:p>
          <a:p>
            <a:r>
              <a:rPr lang="en-IN" dirty="0"/>
              <a:t>  </a:t>
            </a:r>
            <a:r>
              <a:rPr lang="en-IN" dirty="0" err="1"/>
              <a:t>templateUrl</a:t>
            </a:r>
            <a:r>
              <a:rPr lang="en-IN" dirty="0"/>
              <a:t>: './courses-list.component.html',</a:t>
            </a:r>
          </a:p>
          <a:p>
            <a:r>
              <a:rPr lang="en-IN" dirty="0"/>
              <a:t>  </a:t>
            </a:r>
            <a:r>
              <a:rPr lang="en-IN" dirty="0" err="1"/>
              <a:t>styleUrls</a:t>
            </a:r>
            <a:r>
              <a:rPr lang="en-IN" dirty="0"/>
              <a:t>: ['./courses-list.component.css'],</a:t>
            </a:r>
          </a:p>
          <a:p>
            <a:r>
              <a:rPr lang="en-IN" dirty="0"/>
              <a:t>  </a:t>
            </a:r>
            <a:r>
              <a:rPr lang="en-IN" dirty="0" err="1"/>
              <a:t>exportAs</a:t>
            </a:r>
            <a:r>
              <a:rPr lang="en-IN" dirty="0"/>
              <a:t>: '</a:t>
            </a:r>
            <a:r>
              <a:rPr lang="en-IN" dirty="0" err="1"/>
              <a:t>courselist</a:t>
            </a:r>
            <a:r>
              <a:rPr lang="en-IN" dirty="0"/>
              <a:t>'</a:t>
            </a:r>
          </a:p>
          <a:p>
            <a:r>
              <a:rPr lang="en-IN" dirty="0"/>
              <a:t>})</a:t>
            </a:r>
          </a:p>
        </p:txBody>
      </p:sp>
    </p:spTree>
    <p:extLst>
      <p:ext uri="{BB962C8B-B14F-4D97-AF65-F5344CB8AC3E}">
        <p14:creationId xmlns:p14="http://schemas.microsoft.com/office/powerpoint/2010/main" val="38347415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3B7A5F-0ED7-91F2-B070-C2FBA1C82E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E0D04B-64C6-0B0D-21CD-6A9A1325B4FC}"/>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AFC69C1E-54FB-42E8-D68E-072295837A8C}"/>
              </a:ext>
            </a:extLst>
          </p:cNvPr>
          <p:cNvSpPr txBox="1"/>
          <p:nvPr/>
        </p:nvSpPr>
        <p:spPr>
          <a:xfrm>
            <a:off x="772212" y="477421"/>
            <a:ext cx="9691540" cy="5078313"/>
          </a:xfrm>
          <a:prstGeom prst="rect">
            <a:avLst/>
          </a:prstGeom>
          <a:noFill/>
        </p:spPr>
        <p:txBody>
          <a:bodyPr wrap="square">
            <a:spAutoFit/>
          </a:bodyPr>
          <a:lstStyle/>
          <a:p>
            <a:r>
              <a:rPr lang="en-IN" dirty="0"/>
              <a:t>export class </a:t>
            </a:r>
            <a:r>
              <a:rPr lang="en-IN" dirty="0" err="1"/>
              <a:t>CoursesListComponent</a:t>
            </a:r>
            <a:r>
              <a:rPr lang="en-IN" dirty="0"/>
              <a:t> {</a:t>
            </a:r>
          </a:p>
          <a:p>
            <a:r>
              <a:rPr lang="en-IN" dirty="0"/>
              <a:t>  courses = [</a:t>
            </a:r>
          </a:p>
          <a:p>
            <a:r>
              <a:rPr lang="en-IN" dirty="0"/>
              <a:t>    { </a:t>
            </a:r>
            <a:r>
              <a:rPr lang="en-IN" dirty="0" err="1"/>
              <a:t>courseId</a:t>
            </a:r>
            <a:r>
              <a:rPr lang="en-IN" dirty="0"/>
              <a:t>: 1, </a:t>
            </a:r>
            <a:r>
              <a:rPr lang="en-IN" dirty="0" err="1"/>
              <a:t>courseName</a:t>
            </a:r>
            <a:r>
              <a:rPr lang="en-IN" dirty="0"/>
              <a:t>: 'Node JS' },</a:t>
            </a:r>
          </a:p>
          <a:p>
            <a:r>
              <a:rPr lang="en-IN" dirty="0"/>
              <a:t>    { </a:t>
            </a:r>
            <a:r>
              <a:rPr lang="en-IN" dirty="0" err="1"/>
              <a:t>courseId</a:t>
            </a:r>
            <a:r>
              <a:rPr lang="en-IN" dirty="0"/>
              <a:t>: 2, </a:t>
            </a:r>
            <a:r>
              <a:rPr lang="en-IN" dirty="0" err="1"/>
              <a:t>courseName</a:t>
            </a:r>
            <a:r>
              <a:rPr lang="en-IN" dirty="0"/>
              <a:t>: 'Typescript' },</a:t>
            </a:r>
          </a:p>
          <a:p>
            <a:r>
              <a:rPr lang="en-IN" dirty="0"/>
              <a:t>    { </a:t>
            </a:r>
            <a:r>
              <a:rPr lang="en-IN" dirty="0" err="1"/>
              <a:t>courseId</a:t>
            </a:r>
            <a:r>
              <a:rPr lang="en-IN" dirty="0"/>
              <a:t>: 3, </a:t>
            </a:r>
            <a:r>
              <a:rPr lang="en-IN" dirty="0" err="1"/>
              <a:t>courseName</a:t>
            </a:r>
            <a:r>
              <a:rPr lang="en-IN" dirty="0"/>
              <a:t>: 'Angular' },</a:t>
            </a:r>
          </a:p>
          <a:p>
            <a:r>
              <a:rPr lang="en-IN" dirty="0"/>
              <a:t>    { </a:t>
            </a:r>
            <a:r>
              <a:rPr lang="en-IN" dirty="0" err="1"/>
              <a:t>courseId</a:t>
            </a:r>
            <a:r>
              <a:rPr lang="en-IN" dirty="0"/>
              <a:t>: 4, </a:t>
            </a:r>
            <a:r>
              <a:rPr lang="en-IN" dirty="0" err="1"/>
              <a:t>courseName</a:t>
            </a:r>
            <a:r>
              <a:rPr lang="en-IN" dirty="0"/>
              <a:t>: 'React JS' }</a:t>
            </a:r>
          </a:p>
          <a:p>
            <a:r>
              <a:rPr lang="en-IN" dirty="0"/>
              <a:t>  ];</a:t>
            </a:r>
          </a:p>
          <a:p>
            <a:r>
              <a:rPr lang="en-IN" dirty="0"/>
              <a:t>  course!: any[];</a:t>
            </a:r>
          </a:p>
          <a:p>
            <a:r>
              <a:rPr lang="en-IN" dirty="0"/>
              <a:t>  </a:t>
            </a:r>
            <a:r>
              <a:rPr lang="en-IN" dirty="0" err="1"/>
              <a:t>changeCourse</a:t>
            </a:r>
            <a:r>
              <a:rPr lang="en-IN" dirty="0"/>
              <a:t>(name: string) {</a:t>
            </a:r>
          </a:p>
          <a:p>
            <a:r>
              <a:rPr lang="en-IN" dirty="0"/>
              <a:t>    </a:t>
            </a:r>
            <a:r>
              <a:rPr lang="en-IN" dirty="0" err="1"/>
              <a:t>this.course</a:t>
            </a:r>
            <a:r>
              <a:rPr lang="en-IN" dirty="0"/>
              <a:t> = [];</a:t>
            </a:r>
          </a:p>
          <a:p>
            <a:r>
              <a:rPr lang="en-IN" dirty="0"/>
              <a:t>    for (let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a:p>
            <a:r>
              <a:rPr lang="en-IN" dirty="0"/>
              <a:t> </a:t>
            </a:r>
          </a:p>
        </p:txBody>
      </p:sp>
      <p:sp>
        <p:nvSpPr>
          <p:cNvPr id="7" name="TextBox 6">
            <a:extLst>
              <a:ext uri="{FF2B5EF4-FFF2-40B4-BE49-F238E27FC236}">
                <a16:creationId xmlns:a16="http://schemas.microsoft.com/office/drawing/2014/main" id="{3CA79F9F-3698-7726-166B-F1F28C012E58}"/>
              </a:ext>
            </a:extLst>
          </p:cNvPr>
          <p:cNvSpPr txBox="1"/>
          <p:nvPr/>
        </p:nvSpPr>
        <p:spPr>
          <a:xfrm>
            <a:off x="178324" y="5244147"/>
            <a:ext cx="11835352" cy="1477328"/>
          </a:xfrm>
          <a:prstGeom prst="rect">
            <a:avLst/>
          </a:prstGeom>
          <a:noFill/>
        </p:spPr>
        <p:txBody>
          <a:bodyPr wrap="square">
            <a:spAutoFit/>
          </a:bodyPr>
          <a:lstStyle/>
          <a:p>
            <a:r>
              <a:rPr lang="en-US" dirty="0" err="1">
                <a:solidFill>
                  <a:schemeClr val="tx1">
                    <a:lumMod val="65000"/>
                    <a:lumOff val="35000"/>
                  </a:schemeClr>
                </a:solidFill>
                <a:effectLst/>
              </a:rPr>
              <a:t>ine</a:t>
            </a:r>
            <a:r>
              <a:rPr lang="en-US" dirty="0">
                <a:solidFill>
                  <a:schemeClr val="tx1">
                    <a:lumMod val="65000"/>
                    <a:lumOff val="35000"/>
                  </a:schemeClr>
                </a:solidFill>
                <a:effectLst/>
              </a:rPr>
              <a:t> 7: </a:t>
            </a:r>
            <a:r>
              <a:rPr lang="en-US" dirty="0" err="1">
                <a:solidFill>
                  <a:schemeClr val="tx1">
                    <a:lumMod val="65000"/>
                    <a:lumOff val="35000"/>
                  </a:schemeClr>
                </a:solidFill>
                <a:effectLst/>
              </a:rPr>
              <a:t>CoursesListComponent</a:t>
            </a:r>
            <a:r>
              <a:rPr lang="en-US" dirty="0">
                <a:solidFill>
                  <a:schemeClr val="tx1">
                    <a:lumMod val="65000"/>
                    <a:lumOff val="35000"/>
                  </a:schemeClr>
                </a:solidFill>
                <a:effectLst/>
              </a:rPr>
              <a:t> is exported with '</a:t>
            </a:r>
            <a:r>
              <a:rPr lang="en-US" dirty="0" err="1">
                <a:solidFill>
                  <a:schemeClr val="tx1">
                    <a:lumMod val="65000"/>
                    <a:lumOff val="35000"/>
                  </a:schemeClr>
                </a:solidFill>
                <a:effectLst/>
              </a:rPr>
              <a:t>courselist</a:t>
            </a:r>
            <a:r>
              <a:rPr lang="en-US" dirty="0">
                <a:solidFill>
                  <a:schemeClr val="tx1">
                    <a:lumMod val="65000"/>
                    <a:lumOff val="35000"/>
                  </a:schemeClr>
                </a:solidFill>
                <a:effectLst/>
              </a:rPr>
              <a:t>' name</a:t>
            </a:r>
          </a:p>
          <a:p>
            <a:r>
              <a:rPr lang="en-US" dirty="0">
                <a:solidFill>
                  <a:schemeClr val="tx1">
                    <a:lumMod val="65000"/>
                    <a:lumOff val="35000"/>
                  </a:schemeClr>
                </a:solidFill>
                <a:effectLst/>
              </a:rPr>
              <a:t>Line 19: </a:t>
            </a:r>
            <a:r>
              <a:rPr lang="en-US" dirty="0" err="1">
                <a:solidFill>
                  <a:schemeClr val="tx1">
                    <a:lumMod val="65000"/>
                    <a:lumOff val="35000"/>
                  </a:schemeClr>
                </a:solidFill>
                <a:effectLst/>
              </a:rPr>
              <a:t>changeCourse</a:t>
            </a:r>
            <a:r>
              <a:rPr lang="en-US" dirty="0">
                <a:solidFill>
                  <a:schemeClr val="tx1">
                    <a:lumMod val="65000"/>
                    <a:lumOff val="35000"/>
                  </a:schemeClr>
                </a:solidFill>
                <a:effectLst/>
              </a:rPr>
              <a:t>() method will take course name as an input, fetches the course details, and assigns it to the course array</a:t>
            </a:r>
          </a:p>
          <a:p>
            <a:r>
              <a:rPr lang="en-US" dirty="0">
                <a:solidFill>
                  <a:schemeClr val="tx1">
                    <a:lumMod val="65000"/>
                    <a:lumOff val="35000"/>
                  </a:schemeClr>
                </a:solidFill>
                <a:effectLst/>
              </a:rPr>
              <a:t> </a:t>
            </a:r>
          </a:p>
          <a:p>
            <a:r>
              <a:rPr lang="en-US" dirty="0">
                <a:solidFill>
                  <a:schemeClr val="tx1">
                    <a:lumMod val="65000"/>
                    <a:lumOff val="35000"/>
                  </a:schemeClr>
                </a:solidFill>
                <a:effectLst/>
              </a:rPr>
              <a:t>Modify </a:t>
            </a:r>
            <a:r>
              <a:rPr lang="en-US" b="1" dirty="0">
                <a:solidFill>
                  <a:schemeClr val="tx1">
                    <a:lumMod val="65000"/>
                    <a:lumOff val="35000"/>
                  </a:schemeClr>
                </a:solidFill>
                <a:effectLst/>
              </a:rPr>
              <a:t>courses-list.component.html</a:t>
            </a:r>
            <a:r>
              <a:rPr lang="en-US" dirty="0">
                <a:solidFill>
                  <a:schemeClr val="tx1">
                    <a:lumMod val="65000"/>
                    <a:lumOff val="35000"/>
                  </a:schemeClr>
                </a:solidFill>
                <a:effectLst/>
              </a:rPr>
              <a:t> as shown below</a:t>
            </a:r>
          </a:p>
        </p:txBody>
      </p:sp>
    </p:spTree>
    <p:extLst>
      <p:ext uri="{BB962C8B-B14F-4D97-AF65-F5344CB8AC3E}">
        <p14:creationId xmlns:p14="http://schemas.microsoft.com/office/powerpoint/2010/main" val="350294680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65AA50-4FE5-4662-66E7-69F6EC4839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3DFF673-EAAA-809E-DC65-9EFA7C2D9258}"/>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0307143A-6FEB-3AB5-AF5C-EE0C0985F062}"/>
              </a:ext>
            </a:extLst>
          </p:cNvPr>
          <p:cNvSpPr txBox="1"/>
          <p:nvPr/>
        </p:nvSpPr>
        <p:spPr>
          <a:xfrm>
            <a:off x="1223302" y="665519"/>
            <a:ext cx="9563493" cy="3970318"/>
          </a:xfrm>
          <a:prstGeom prst="rect">
            <a:avLst/>
          </a:prstGeom>
          <a:noFill/>
        </p:spPr>
        <p:txBody>
          <a:bodyPr wrap="square">
            <a:spAutoFit/>
          </a:bodyPr>
          <a:lstStyle/>
          <a:p>
            <a:r>
              <a:rPr lang="en-IN" dirty="0"/>
              <a:t>&lt;table border="1" *</a:t>
            </a:r>
            <a:r>
              <a:rPr lang="en-IN" dirty="0" err="1"/>
              <a:t>ngIf</a:t>
            </a:r>
            <a:r>
              <a:rPr lang="en-IN" dirty="0"/>
              <a:t>="course"&gt;</a:t>
            </a:r>
          </a:p>
          <a:p>
            <a:r>
              <a:rPr lang="en-IN" dirty="0"/>
              <a:t>  &lt;</a:t>
            </a:r>
            <a:r>
              <a:rPr lang="en-IN" dirty="0" err="1"/>
              <a:t>thead</a:t>
            </a:r>
            <a:r>
              <a:rPr lang="en-IN" dirty="0"/>
              <a:t>&gt;</a:t>
            </a:r>
          </a:p>
          <a:p>
            <a:r>
              <a:rPr lang="en-IN" dirty="0"/>
              <a:t>    &lt;tr&gt;</a:t>
            </a:r>
          </a:p>
          <a:p>
            <a:r>
              <a:rPr lang="en-IN" dirty="0"/>
              <a:t>      &lt;</a:t>
            </a:r>
            <a:r>
              <a:rPr lang="en-IN" dirty="0" err="1"/>
              <a:t>th</a:t>
            </a:r>
            <a:r>
              <a:rPr lang="en-IN" dirty="0"/>
              <a:t>&gt;Course ID&lt;/</a:t>
            </a:r>
            <a:r>
              <a:rPr lang="en-IN" dirty="0" err="1"/>
              <a:t>th</a:t>
            </a:r>
            <a:r>
              <a:rPr lang="en-IN" dirty="0"/>
              <a:t>&gt;</a:t>
            </a:r>
          </a:p>
          <a:p>
            <a:r>
              <a:rPr lang="en-IN" dirty="0"/>
              <a:t>      &lt;</a:t>
            </a:r>
            <a:r>
              <a:rPr lang="en-IN" dirty="0" err="1"/>
              <a:t>th</a:t>
            </a:r>
            <a:r>
              <a:rPr lang="en-IN" dirty="0"/>
              <a:t>&gt;Course Name&lt;/</a:t>
            </a:r>
            <a:r>
              <a:rPr lang="en-IN" dirty="0" err="1"/>
              <a:t>th</a:t>
            </a:r>
            <a:r>
              <a:rPr lang="en-IN" dirty="0"/>
              <a:t>&gt;</a:t>
            </a:r>
          </a:p>
          <a:p>
            <a:r>
              <a:rPr lang="en-IN" dirty="0"/>
              <a:t>    &lt;/tr&gt;</a:t>
            </a:r>
          </a:p>
          <a:p>
            <a:r>
              <a:rPr lang="en-IN" dirty="0"/>
              <a:t>  &lt;/</a:t>
            </a:r>
            <a:r>
              <a:rPr lang="en-IN" dirty="0" err="1"/>
              <a:t>thead</a:t>
            </a:r>
            <a:r>
              <a:rPr lang="en-IN" dirty="0"/>
              <a:t>&gt;</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7" name="TextBox 6">
            <a:extLst>
              <a:ext uri="{FF2B5EF4-FFF2-40B4-BE49-F238E27FC236}">
                <a16:creationId xmlns:a16="http://schemas.microsoft.com/office/drawing/2014/main" id="{5A357423-4F83-93DC-C415-59B912519322}"/>
              </a:ext>
            </a:extLst>
          </p:cNvPr>
          <p:cNvSpPr txBox="1"/>
          <p:nvPr/>
        </p:nvSpPr>
        <p:spPr>
          <a:xfrm>
            <a:off x="372359" y="4807918"/>
            <a:ext cx="9563492" cy="1015663"/>
          </a:xfrm>
          <a:prstGeom prst="rect">
            <a:avLst/>
          </a:prstGeom>
          <a:noFill/>
        </p:spPr>
        <p:txBody>
          <a:bodyPr wrap="square">
            <a:spAutoFit/>
          </a:bodyPr>
          <a:lstStyle/>
          <a:p>
            <a:r>
              <a:rPr lang="en-US" sz="2000" dirty="0">
                <a:solidFill>
                  <a:schemeClr val="tx1">
                    <a:lumMod val="65000"/>
                    <a:lumOff val="35000"/>
                  </a:schemeClr>
                </a:solidFill>
                <a:effectLst/>
              </a:rPr>
              <a:t>Line 9: course array is rendered on the page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973558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46C48D-D4E7-45DC-309A-7E5A7D28DE3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A70379-4303-C0EF-D5AC-47B53AE3BEA8}"/>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2604E7FF-54A7-2D1C-1A98-D3EDAC8745A4}"/>
              </a:ext>
            </a:extLst>
          </p:cNvPr>
          <p:cNvSpPr txBox="1"/>
          <p:nvPr/>
        </p:nvSpPr>
        <p:spPr>
          <a:xfrm>
            <a:off x="989028" y="485383"/>
            <a:ext cx="9210773" cy="3139321"/>
          </a:xfrm>
          <a:prstGeom prst="rect">
            <a:avLst/>
          </a:prstGeom>
          <a:noFill/>
        </p:spPr>
        <p:txBody>
          <a:bodyPr wrap="square">
            <a:spAutoFit/>
          </a:bodyPr>
          <a:lstStyle/>
          <a:p>
            <a:r>
              <a:rPr lang="en-IN" dirty="0"/>
              <a:t>&lt;h2&gt; Popular Courses &lt;/h2&gt;</a:t>
            </a:r>
          </a:p>
          <a:p>
            <a:r>
              <a:rPr lang="en-IN" dirty="0"/>
              <a:t>Select a course to view</a:t>
            </a:r>
          </a:p>
          <a:p>
            <a:r>
              <a:rPr lang="en-IN" dirty="0"/>
              <a:t>&lt;select #course (change)="</a:t>
            </a:r>
            <a:r>
              <a:rPr lang="en-IN" dirty="0" err="1"/>
              <a:t>cl.changeCourse</a:t>
            </a:r>
            <a:r>
              <a:rPr lang="en-IN" dirty="0"/>
              <a:t>(</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a:t>
            </a:r>
          </a:p>
          <a:p>
            <a:r>
              <a:rPr lang="en-IN" dirty="0"/>
              <a:t>&lt;/select&gt;</a:t>
            </a:r>
          </a:p>
          <a:p>
            <a:r>
              <a:rPr lang="en-IN" dirty="0"/>
              <a:t>&lt;</a:t>
            </a:r>
            <a:r>
              <a:rPr lang="en-IN" dirty="0" err="1"/>
              <a:t>br</a:t>
            </a:r>
            <a:r>
              <a:rPr lang="en-IN" dirty="0"/>
              <a:t>/&gt;</a:t>
            </a:r>
          </a:p>
          <a:p>
            <a:r>
              <a:rPr lang="en-IN" dirty="0"/>
              <a:t>&lt;</a:t>
            </a:r>
            <a:r>
              <a:rPr lang="en-IN" dirty="0" err="1"/>
              <a:t>br</a:t>
            </a:r>
            <a:r>
              <a:rPr lang="en-IN" dirty="0"/>
              <a:t>/&gt;</a:t>
            </a:r>
          </a:p>
          <a:p>
            <a:r>
              <a:rPr lang="en-IN" dirty="0"/>
              <a:t>&lt;app-courses-list #cl="courselist"&gt;&lt;/app-courses-list&gt;</a:t>
            </a:r>
          </a:p>
        </p:txBody>
      </p:sp>
      <p:sp>
        <p:nvSpPr>
          <p:cNvPr id="7" name="TextBox 6">
            <a:extLst>
              <a:ext uri="{FF2B5EF4-FFF2-40B4-BE49-F238E27FC236}">
                <a16:creationId xmlns:a16="http://schemas.microsoft.com/office/drawing/2014/main" id="{7CAE0F88-878C-FB0B-2986-E51A52F4BDD0}"/>
              </a:ext>
            </a:extLst>
          </p:cNvPr>
          <p:cNvSpPr txBox="1"/>
          <p:nvPr/>
        </p:nvSpPr>
        <p:spPr>
          <a:xfrm>
            <a:off x="120191" y="4058336"/>
            <a:ext cx="11951617" cy="2246769"/>
          </a:xfrm>
          <a:prstGeom prst="rect">
            <a:avLst/>
          </a:prstGeom>
          <a:noFill/>
        </p:spPr>
        <p:txBody>
          <a:bodyPr wrap="square">
            <a:spAutoFit/>
          </a:bodyPr>
          <a:lstStyle/>
          <a:p>
            <a:r>
              <a:rPr lang="en-US" sz="2000" dirty="0">
                <a:solidFill>
                  <a:schemeClr val="tx1">
                    <a:lumMod val="65000"/>
                    <a:lumOff val="35000"/>
                  </a:schemeClr>
                </a:solidFill>
                <a:effectLst/>
              </a:rPr>
              <a:t>Line 4-9: A drop down will be displayed with course names. When a course is selected, it invokes </a:t>
            </a:r>
            <a:r>
              <a:rPr lang="en-US" sz="2000" dirty="0" err="1">
                <a:solidFill>
                  <a:schemeClr val="tx1">
                    <a:lumMod val="65000"/>
                    <a:lumOff val="35000"/>
                  </a:schemeClr>
                </a:solidFill>
                <a:effectLst/>
              </a:rPr>
              <a:t>changeCourse</a:t>
            </a:r>
            <a:r>
              <a:rPr lang="en-US" sz="2000" dirty="0">
                <a:solidFill>
                  <a:schemeClr val="tx1">
                    <a:lumMod val="65000"/>
                    <a:lumOff val="35000"/>
                  </a:schemeClr>
                </a:solidFill>
                <a:effectLst/>
              </a:rPr>
              <a:t>() method of child component using the template variable 'cl'.</a:t>
            </a:r>
          </a:p>
          <a:p>
            <a:r>
              <a:rPr lang="en-US" sz="2000" dirty="0">
                <a:solidFill>
                  <a:schemeClr val="tx1">
                    <a:lumMod val="65000"/>
                    <a:lumOff val="35000"/>
                  </a:schemeClr>
                </a:solidFill>
                <a:effectLst/>
              </a:rPr>
              <a:t>Line 13: It loads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where the exported name </a:t>
            </a:r>
            <a:r>
              <a:rPr lang="en-US" sz="2000" dirty="0" err="1">
                <a:solidFill>
                  <a:schemeClr val="tx1">
                    <a:lumMod val="65000"/>
                    <a:lumOff val="35000"/>
                  </a:schemeClr>
                </a:solidFill>
                <a:effectLst/>
              </a:rPr>
              <a:t>courselist</a:t>
            </a:r>
            <a:r>
              <a:rPr lang="en-US" sz="2000" dirty="0">
                <a:solidFill>
                  <a:schemeClr val="tx1">
                    <a:lumMod val="65000"/>
                    <a:lumOff val="35000"/>
                  </a:schemeClr>
                </a:solidFill>
                <a:effectLst/>
              </a:rPr>
              <a:t> is bound to template variable called cl. Now using cl, the properties and methods of child component i.e.,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can be accessed in the parent component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641184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8DFE2E-D27B-C1D4-BD5B-A9B89F1C96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97589E-5A94-B130-D2EF-B265B4DD6C9F}"/>
              </a:ext>
            </a:extLst>
          </p:cNvPr>
          <p:cNvSpPr>
            <a:spLocks noGrp="1"/>
          </p:cNvSpPr>
          <p:nvPr>
            <p:ph type="sldNum" sz="quarter" idx="12"/>
          </p:nvPr>
        </p:nvSpPr>
        <p:spPr/>
        <p:txBody>
          <a:bodyPr/>
          <a:lstStyle/>
          <a:p>
            <a:fld id="{4A777409-9C5A-4B07-8E32-19F22F7D558C}" type="slidenum">
              <a:rPr lang="en-IN" smtClean="0"/>
              <a:t>129</a:t>
            </a:fld>
            <a:endParaRPr lang="en-IN" dirty="0"/>
          </a:p>
        </p:txBody>
      </p:sp>
      <p:pic>
        <p:nvPicPr>
          <p:cNvPr id="5" name="Picture 4">
            <a:extLst>
              <a:ext uri="{FF2B5EF4-FFF2-40B4-BE49-F238E27FC236}">
                <a16:creationId xmlns:a16="http://schemas.microsoft.com/office/drawing/2014/main" id="{D4D4B44E-111A-CBB9-61EB-6242BEA64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012" y="813780"/>
            <a:ext cx="2400635" cy="1667108"/>
          </a:xfrm>
          <a:prstGeom prst="rect">
            <a:avLst/>
          </a:prstGeom>
        </p:spPr>
      </p:pic>
      <p:sp>
        <p:nvSpPr>
          <p:cNvPr id="7" name="TextBox 6">
            <a:extLst>
              <a:ext uri="{FF2B5EF4-FFF2-40B4-BE49-F238E27FC236}">
                <a16:creationId xmlns:a16="http://schemas.microsoft.com/office/drawing/2014/main" id="{207BF091-865E-B664-203F-D43A1DAEDCBA}"/>
              </a:ext>
            </a:extLst>
          </p:cNvPr>
          <p:cNvSpPr txBox="1"/>
          <p:nvPr/>
        </p:nvSpPr>
        <p:spPr>
          <a:xfrm>
            <a:off x="372358" y="2910228"/>
            <a:ext cx="11260318" cy="400110"/>
          </a:xfrm>
          <a:prstGeom prst="rect">
            <a:avLst/>
          </a:prstGeom>
          <a:noFill/>
        </p:spPr>
        <p:txBody>
          <a:bodyPr wrap="square">
            <a:spAutoFit/>
          </a:bodyPr>
          <a:lstStyle/>
          <a:p>
            <a:r>
              <a:rPr lang="en-US" sz="2000" dirty="0">
                <a:solidFill>
                  <a:schemeClr val="tx1">
                    <a:lumMod val="65000"/>
                    <a:lumOff val="35000"/>
                  </a:schemeClr>
                </a:solidFill>
              </a:rPr>
              <a:t>When a user selects an Angular course from the drop-down, it renders the below 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A2E35326-7E50-97F3-458A-8C7DABE33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223" y="3692367"/>
            <a:ext cx="2324424" cy="1286054"/>
          </a:xfrm>
          <a:prstGeom prst="rect">
            <a:avLst/>
          </a:prstGeom>
        </p:spPr>
      </p:pic>
    </p:spTree>
    <p:extLst>
      <p:ext uri="{BB962C8B-B14F-4D97-AF65-F5344CB8AC3E}">
        <p14:creationId xmlns:p14="http://schemas.microsoft.com/office/powerpoint/2010/main" val="218816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25D9C-757E-899D-8E27-253AD57FD47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3CDAFB-0F23-18F0-0867-DF6C65B2100B}"/>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009FD840-D384-86A3-7D93-FF326B06C7A8}"/>
              </a:ext>
            </a:extLst>
          </p:cNvPr>
          <p:cNvSpPr txBox="1"/>
          <p:nvPr/>
        </p:nvSpPr>
        <p:spPr>
          <a:xfrm>
            <a:off x="989028" y="588331"/>
            <a:ext cx="9559565" cy="461665"/>
          </a:xfrm>
          <a:prstGeom prst="rect">
            <a:avLst/>
          </a:prstGeom>
          <a:noFill/>
        </p:spPr>
        <p:txBody>
          <a:bodyPr wrap="square">
            <a:spAutoFit/>
          </a:bodyPr>
          <a:lstStyle/>
          <a:p>
            <a:r>
              <a:rPr lang="en-US" sz="2400" b="1" dirty="0"/>
              <a:t>Passing data from Container Component to Child Component</a:t>
            </a:r>
          </a:p>
        </p:txBody>
      </p:sp>
      <p:sp>
        <p:nvSpPr>
          <p:cNvPr id="7" name="TextBox 6">
            <a:extLst>
              <a:ext uri="{FF2B5EF4-FFF2-40B4-BE49-F238E27FC236}">
                <a16:creationId xmlns:a16="http://schemas.microsoft.com/office/drawing/2014/main" id="{BAEFD783-E4F8-AFA6-B5D1-C0D1A6662140}"/>
              </a:ext>
            </a:extLst>
          </p:cNvPr>
          <p:cNvSpPr txBox="1"/>
          <p:nvPr/>
        </p:nvSpPr>
        <p:spPr>
          <a:xfrm>
            <a:off x="259237" y="1191356"/>
            <a:ext cx="11712804" cy="4708981"/>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Component communication is needed if data needs to be shared between the components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In order to pass data from container/parent component to child component, @Input decorator can be used.</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child component can use @Input decorator on any property type like arrays, objects, etc. making it a data-bound input property.</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parent component can pass value to the data-bound input property when rendering the child within it.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displays a dropdown with a list of courses as values in it. Create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and load it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should display the course details. When a user selects a course from the dropdown,  corresponding course details should be loaded</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5775141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F7669E-CAF3-0B70-4813-FADD6733504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138B807-7987-DEDD-65A2-43E404F67DE4}"/>
              </a:ext>
            </a:extLst>
          </p:cNvPr>
          <p:cNvSpPr>
            <a:spLocks noGrp="1"/>
          </p:cNvSpPr>
          <p:nvPr>
            <p:ph type="sldNum" sz="quarter" idx="12"/>
          </p:nvPr>
        </p:nvSpPr>
        <p:spPr/>
        <p:txBody>
          <a:bodyPr/>
          <a:lstStyle/>
          <a:p>
            <a:fld id="{4A777409-9C5A-4B07-8E32-19F22F7D558C}" type="slidenum">
              <a:rPr lang="en-IN" smtClean="0"/>
              <a:t>131</a:t>
            </a:fld>
            <a:endParaRPr lang="en-IN" dirty="0"/>
          </a:p>
        </p:txBody>
      </p:sp>
      <p:pic>
        <p:nvPicPr>
          <p:cNvPr id="5" name="Picture 4">
            <a:extLst>
              <a:ext uri="{FF2B5EF4-FFF2-40B4-BE49-F238E27FC236}">
                <a16:creationId xmlns:a16="http://schemas.microsoft.com/office/drawing/2014/main" id="{42DB543E-7174-140A-07DD-4F1207D08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97" y="652560"/>
            <a:ext cx="10210800" cy="1876425"/>
          </a:xfrm>
          <a:prstGeom prst="rect">
            <a:avLst/>
          </a:prstGeom>
        </p:spPr>
      </p:pic>
      <p:sp>
        <p:nvSpPr>
          <p:cNvPr id="7" name="TextBox 6">
            <a:extLst>
              <a:ext uri="{FF2B5EF4-FFF2-40B4-BE49-F238E27FC236}">
                <a16:creationId xmlns:a16="http://schemas.microsoft.com/office/drawing/2014/main" id="{0993231A-D669-14FB-58D3-9EC21D9A5B46}"/>
              </a:ext>
            </a:extLst>
          </p:cNvPr>
          <p:cNvSpPr txBox="1"/>
          <p:nvPr/>
        </p:nvSpPr>
        <p:spPr>
          <a:xfrm>
            <a:off x="240384" y="2649726"/>
            <a:ext cx="11113416" cy="707886"/>
          </a:xfrm>
          <a:prstGeom prst="rect">
            <a:avLst/>
          </a:prstGeom>
          <a:noFill/>
        </p:spPr>
        <p:txBody>
          <a:bodyPr wrap="square">
            <a:spAutoFit/>
          </a:bodyPr>
          <a:lstStyle/>
          <a:p>
            <a:r>
              <a:rPr lang="en-US" sz="2000" dirty="0">
                <a:solidFill>
                  <a:schemeClr val="tx1">
                    <a:lumMod val="65000"/>
                    <a:lumOff val="35000"/>
                  </a:schemeClr>
                </a:solidFill>
                <a:effectLst/>
              </a:rPr>
              <a:t>Open the </a:t>
            </a:r>
            <a:r>
              <a:rPr lang="en-US" sz="2000" b="1" dirty="0">
                <a:solidFill>
                  <a:schemeClr val="tx1">
                    <a:lumMod val="65000"/>
                    <a:lumOff val="35000"/>
                  </a:schemeClr>
                </a:solidFill>
                <a:effectLst/>
              </a:rPr>
              <a:t>courses-</a:t>
            </a:r>
            <a:r>
              <a:rPr lang="en-US" sz="2000" b="1" dirty="0" err="1">
                <a:solidFill>
                  <a:schemeClr val="tx1">
                    <a:lumMod val="65000"/>
                    <a:lumOff val="35000"/>
                  </a:schemeClr>
                </a:solidFill>
                <a:effectLst/>
              </a:rPr>
              <a:t>list.component.ts</a:t>
            </a:r>
            <a:r>
              <a:rPr lang="en-US" sz="2000" dirty="0">
                <a:solidFill>
                  <a:schemeClr val="tx1">
                    <a:lumMod val="65000"/>
                    <a:lumOff val="35000"/>
                  </a:schemeClr>
                </a:solidFill>
                <a:effectLst/>
              </a:rPr>
              <a:t> file used in the previous example</a:t>
            </a:r>
          </a:p>
          <a:p>
            <a:r>
              <a:rPr lang="en-US" sz="2000" dirty="0">
                <a:solidFill>
                  <a:schemeClr val="tx1">
                    <a:lumMod val="65000"/>
                    <a:lumOff val="35000"/>
                  </a:schemeClr>
                </a:solidFill>
                <a:effectLst/>
              </a:rPr>
              <a:t>Add input setter method for property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in the component as shown below in Line 18</a:t>
            </a:r>
          </a:p>
        </p:txBody>
      </p:sp>
      <p:sp>
        <p:nvSpPr>
          <p:cNvPr id="9" name="TextBox 8">
            <a:extLst>
              <a:ext uri="{FF2B5EF4-FFF2-40B4-BE49-F238E27FC236}">
                <a16:creationId xmlns:a16="http://schemas.microsoft.com/office/drawing/2014/main" id="{F3DCA6C1-BF45-9431-3E14-4E4C8AD09521}"/>
              </a:ext>
            </a:extLst>
          </p:cNvPr>
          <p:cNvSpPr txBox="1"/>
          <p:nvPr/>
        </p:nvSpPr>
        <p:spPr>
          <a:xfrm>
            <a:off x="240384" y="3290949"/>
            <a:ext cx="8573678" cy="3693319"/>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a:t>
            </a:r>
          </a:p>
          <a:p>
            <a:r>
              <a:rPr lang="en-IN" dirty="0"/>
              <a:t>  course!: any[];</a:t>
            </a:r>
          </a:p>
          <a:p>
            <a:r>
              <a:rPr lang="en-IN" dirty="0"/>
              <a:t>  @Input() set </a:t>
            </a:r>
            <a:r>
              <a:rPr lang="en-IN" dirty="0" err="1"/>
              <a:t>cName</a:t>
            </a:r>
            <a:r>
              <a:rPr lang="en-IN" dirty="0"/>
              <a:t>(name: string) {</a:t>
            </a:r>
          </a:p>
          <a:p>
            <a:r>
              <a:rPr lang="en-IN" dirty="0"/>
              <a:t>    </a:t>
            </a:r>
            <a:r>
              <a:rPr lang="en-IN" dirty="0" err="1"/>
              <a:t>this.course</a:t>
            </a:r>
            <a:r>
              <a:rPr lang="en-IN" dirty="0"/>
              <a:t> = [];</a:t>
            </a:r>
          </a:p>
          <a:p>
            <a:r>
              <a:rPr lang="en-IN" dirty="0"/>
              <a:t>    for (var </a:t>
            </a:r>
            <a:r>
              <a:rPr lang="en-IN" dirty="0" err="1"/>
              <a:t>i</a:t>
            </a:r>
            <a:r>
              <a:rPr lang="en-IN" dirty="0"/>
              <a:t> = 0; </a:t>
            </a:r>
            <a:r>
              <a:rPr lang="en-IN" dirty="0" err="1"/>
              <a:t>i</a:t>
            </a:r>
            <a:r>
              <a:rPr lang="en-IN" dirty="0"/>
              <a:t> &lt; </a:t>
            </a:r>
            <a:r>
              <a:rPr lang="en-IN" dirty="0" err="1"/>
              <a:t>this.courses.length</a:t>
            </a:r>
            <a:r>
              <a:rPr lang="en-IN" dirty="0"/>
              <a:t>; </a:t>
            </a:r>
            <a:r>
              <a:rPr lang="en-IN" dirty="0" err="1"/>
              <a:t>i</a:t>
            </a:r>
            <a:r>
              <a:rPr lang="en-IN" dirty="0"/>
              <a:t>++) {</a:t>
            </a:r>
          </a:p>
          <a:p>
            <a:r>
              <a:rPr lang="en-IN" dirty="0"/>
              <a:t>      if (</a:t>
            </a:r>
            <a:r>
              <a:rPr lang="en-IN" dirty="0" err="1"/>
              <a:t>this.courses</a:t>
            </a:r>
            <a:r>
              <a:rPr lang="en-IN" dirty="0"/>
              <a:t>[</a:t>
            </a:r>
            <a:r>
              <a:rPr lang="en-IN" dirty="0" err="1"/>
              <a:t>i</a:t>
            </a:r>
            <a:r>
              <a:rPr lang="en-IN" dirty="0"/>
              <a:t>].</a:t>
            </a:r>
            <a:r>
              <a:rPr lang="en-IN" dirty="0" err="1"/>
              <a:t>courseName</a:t>
            </a:r>
            <a:r>
              <a:rPr lang="en-IN" dirty="0"/>
              <a:t> === name) {</a:t>
            </a:r>
          </a:p>
          <a:p>
            <a:r>
              <a:rPr lang="en-IN" dirty="0"/>
              <a:t>        </a:t>
            </a:r>
            <a:r>
              <a:rPr lang="en-IN" dirty="0" err="1"/>
              <a:t>this.course.push</a:t>
            </a:r>
            <a:r>
              <a:rPr lang="en-IN" dirty="0"/>
              <a:t>(</a:t>
            </a:r>
            <a:r>
              <a:rPr lang="en-IN" dirty="0" err="1"/>
              <a:t>this.courses</a:t>
            </a:r>
            <a:r>
              <a:rPr lang="en-IN" dirty="0"/>
              <a:t>[</a:t>
            </a:r>
            <a:r>
              <a:rPr lang="en-IN" dirty="0" err="1"/>
              <a:t>i</a:t>
            </a:r>
            <a:r>
              <a:rPr lang="en-IN" dirty="0"/>
              <a:t>]);</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299953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119903-BCF7-D664-26F4-05E273A374E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21D264-8199-D327-00C2-FDF23C22DFF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3C0BEBBC-739B-7105-2A41-1E38E856F81C}"/>
              </a:ext>
            </a:extLst>
          </p:cNvPr>
          <p:cNvSpPr txBox="1"/>
          <p:nvPr/>
        </p:nvSpPr>
        <p:spPr>
          <a:xfrm>
            <a:off x="900260" y="615174"/>
            <a:ext cx="10453540" cy="1631216"/>
          </a:xfrm>
          <a:prstGeom prst="rect">
            <a:avLst/>
          </a:prstGeom>
          <a:noFill/>
        </p:spPr>
        <p:txBody>
          <a:bodyPr wrap="square">
            <a:spAutoFit/>
          </a:bodyPr>
          <a:lstStyle/>
          <a:p>
            <a:r>
              <a:rPr lang="en-US" sz="2000" dirty="0">
                <a:solidFill>
                  <a:schemeClr val="tx1">
                    <a:lumMod val="65000"/>
                    <a:lumOff val="35000"/>
                  </a:schemeClr>
                </a:solidFill>
                <a:effectLst/>
              </a:rPr>
              <a:t>Line 7: @Input() specifies that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will receive value from its container component</a:t>
            </a:r>
          </a:p>
          <a:p>
            <a:r>
              <a:rPr lang="en-US" sz="2000" dirty="0">
                <a:solidFill>
                  <a:schemeClr val="tx1">
                    <a:lumMod val="65000"/>
                    <a:lumOff val="35000"/>
                  </a:schemeClr>
                </a:solidFill>
                <a:effectLst/>
              </a:rPr>
              <a:t>Line 9-13: for loop will iterate over courses array and it checks for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validity. If it matches, it adds that object to the course array</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6BED10C-CB35-3BE6-8ED5-6C3D997F5884}"/>
              </a:ext>
            </a:extLst>
          </p:cNvPr>
          <p:cNvSpPr txBox="1"/>
          <p:nvPr/>
        </p:nvSpPr>
        <p:spPr>
          <a:xfrm>
            <a:off x="989029" y="2327231"/>
            <a:ext cx="6099142" cy="2585323"/>
          </a:xfrm>
          <a:prstGeom prst="rect">
            <a:avLst/>
          </a:prstGeom>
          <a:noFill/>
        </p:spPr>
        <p:txBody>
          <a:bodyPr wrap="square">
            <a:spAutoFit/>
          </a:bodyPr>
          <a:lstStyle/>
          <a:p>
            <a:r>
              <a:rPr lang="en-IN" dirty="0"/>
              <a:t>&lt;table border="1" *</a:t>
            </a:r>
            <a:r>
              <a:rPr lang="en-IN" dirty="0" err="1"/>
              <a:t>ngIf</a:t>
            </a:r>
            <a:r>
              <a:rPr lang="en-IN" dirty="0"/>
              <a:t>="</a:t>
            </a:r>
            <a:r>
              <a:rPr lang="en-IN" dirty="0" err="1"/>
              <a:t>course.length</a:t>
            </a:r>
            <a:r>
              <a:rPr lang="en-IN" dirty="0"/>
              <a:t>&gt;0"&gt;</a:t>
            </a:r>
          </a:p>
          <a:p>
            <a:r>
              <a:rPr lang="en-IN" dirty="0"/>
              <a:t> ...</a:t>
            </a:r>
          </a:p>
          <a:p>
            <a:r>
              <a:rPr lang="en-IN" dirty="0"/>
              <a:t>  &lt;</a:t>
            </a:r>
            <a:r>
              <a:rPr lang="en-IN" dirty="0" err="1"/>
              <a:t>tbody</a:t>
            </a:r>
            <a:r>
              <a:rPr lang="en-IN" dirty="0"/>
              <a:t>&gt;</a:t>
            </a:r>
          </a:p>
          <a:p>
            <a:r>
              <a:rPr lang="en-IN" dirty="0"/>
              <a:t>    &lt;tr *</a:t>
            </a:r>
            <a:r>
              <a:rPr lang="en-IN" dirty="0" err="1"/>
              <a:t>ngFor</a:t>
            </a:r>
            <a:r>
              <a:rPr lang="en-IN" dirty="0"/>
              <a:t>="let c of course"&gt;</a:t>
            </a:r>
          </a:p>
          <a:p>
            <a:r>
              <a:rPr lang="en-IN" dirty="0"/>
              <a:t>      &lt;td&gt;{{</a:t>
            </a:r>
            <a:r>
              <a:rPr lang="en-IN" dirty="0" err="1"/>
              <a:t>c.courseId</a:t>
            </a:r>
            <a:r>
              <a:rPr lang="en-IN" dirty="0"/>
              <a:t>}}&lt;/td&gt;</a:t>
            </a:r>
          </a:p>
          <a:p>
            <a:r>
              <a:rPr lang="en-IN" dirty="0"/>
              <a:t>      &lt;td&gt;{{</a:t>
            </a:r>
            <a:r>
              <a:rPr lang="en-IN" dirty="0" err="1"/>
              <a:t>c.courseName</a:t>
            </a:r>
            <a:r>
              <a:rPr lang="en-IN" dirty="0"/>
              <a:t>}}&lt;/td&gt;</a:t>
            </a:r>
          </a:p>
          <a:p>
            <a:r>
              <a:rPr lang="en-IN" dirty="0"/>
              <a:t>    &lt;/tr&gt;</a:t>
            </a:r>
          </a:p>
          <a:p>
            <a:r>
              <a:rPr lang="en-IN" dirty="0"/>
              <a:t>  &lt;/</a:t>
            </a:r>
            <a:r>
              <a:rPr lang="en-IN" dirty="0" err="1"/>
              <a:t>tbody</a:t>
            </a:r>
            <a:r>
              <a:rPr lang="en-IN" dirty="0"/>
              <a:t>&gt;</a:t>
            </a:r>
          </a:p>
          <a:p>
            <a:r>
              <a:rPr lang="en-IN" dirty="0"/>
              <a:t>&lt;/table&gt;</a:t>
            </a:r>
          </a:p>
        </p:txBody>
      </p:sp>
      <p:sp>
        <p:nvSpPr>
          <p:cNvPr id="9" name="TextBox 8">
            <a:extLst>
              <a:ext uri="{FF2B5EF4-FFF2-40B4-BE49-F238E27FC236}">
                <a16:creationId xmlns:a16="http://schemas.microsoft.com/office/drawing/2014/main" id="{F95F3E32-54F5-7388-8CE6-766566555862}"/>
              </a:ext>
            </a:extLst>
          </p:cNvPr>
          <p:cNvSpPr txBox="1"/>
          <p:nvPr/>
        </p:nvSpPr>
        <p:spPr>
          <a:xfrm>
            <a:off x="989029" y="5126620"/>
            <a:ext cx="10822757" cy="1015663"/>
          </a:xfrm>
          <a:prstGeom prst="rect">
            <a:avLst/>
          </a:prstGeom>
          <a:noFill/>
        </p:spPr>
        <p:txBody>
          <a:bodyPr wrap="square">
            <a:spAutoFit/>
          </a:bodyPr>
          <a:lstStyle/>
          <a:p>
            <a:r>
              <a:rPr lang="en-US" sz="2000" dirty="0">
                <a:solidFill>
                  <a:schemeClr val="tx1">
                    <a:lumMod val="65000"/>
                    <a:lumOff val="35000"/>
                  </a:schemeClr>
                </a:solidFill>
                <a:effectLst/>
              </a:rPr>
              <a:t>Line 4-7: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course array and displays </a:t>
            </a:r>
            <a:r>
              <a:rPr lang="en-US" sz="2000" dirty="0" err="1">
                <a:solidFill>
                  <a:schemeClr val="tx1">
                    <a:lumMod val="65000"/>
                    <a:lumOff val="35000"/>
                  </a:schemeClr>
                </a:solidFill>
                <a:effectLst/>
              </a:rPr>
              <a:t>courseId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properties in a table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55241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8BBB28-501A-D023-98D8-094CC27D93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6234CBB-1782-6E08-3C3B-BE32DCF19EBD}"/>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47404B8-0CF2-6B40-8410-2F5B1D607ACB}"/>
              </a:ext>
            </a:extLst>
          </p:cNvPr>
          <p:cNvSpPr txBox="1"/>
          <p:nvPr/>
        </p:nvSpPr>
        <p:spPr>
          <a:xfrm>
            <a:off x="1141429" y="760722"/>
            <a:ext cx="9031664" cy="2585323"/>
          </a:xfrm>
          <a:prstGeom prst="rect">
            <a:avLst/>
          </a:prstGeom>
          <a:noFill/>
        </p:spPr>
        <p:txBody>
          <a:bodyPr wrap="square">
            <a:spAutoFit/>
          </a:bodyPr>
          <a:lstStyle/>
          <a:p>
            <a:r>
              <a:rPr lang="en-IN" dirty="0"/>
              <a:t>&lt;h2&gt;Course Details&lt;/h2&gt;</a:t>
            </a:r>
          </a:p>
          <a:p>
            <a:r>
              <a:rPr lang="en-IN" dirty="0"/>
              <a:t>Select a course to view</a:t>
            </a:r>
          </a:p>
          <a:p>
            <a:r>
              <a:rPr lang="en-IN" dirty="0"/>
              <a:t>&lt;select #course (change)="name = </a:t>
            </a:r>
            <a:r>
              <a:rPr lang="en-IN" dirty="0" err="1"/>
              <a:t>course.value</a:t>
            </a:r>
            <a:r>
              <a:rPr lang="en-IN" dirty="0"/>
              <a:t>"&gt;</a:t>
            </a:r>
          </a:p>
          <a:p>
            <a:r>
              <a:rPr lang="en-IN" dirty="0"/>
              <a:t>  &lt;option value="Node JS"&gt;Node JS&lt;/option&gt;</a:t>
            </a:r>
          </a:p>
          <a:p>
            <a:r>
              <a:rPr lang="en-IN" dirty="0"/>
              <a:t>  &lt;option value="Typescript"&gt;Typescript&lt;/option&gt;</a:t>
            </a:r>
          </a:p>
          <a:p>
            <a:r>
              <a:rPr lang="en-IN" dirty="0"/>
              <a:t>  &lt;option value="Angular"&gt;Angular&lt;/option&gt;</a:t>
            </a:r>
          </a:p>
          <a:p>
            <a:r>
              <a:rPr lang="en-IN" dirty="0"/>
              <a:t>  &lt;option value="React JS"&gt;React JS&lt;/option&gt;&lt;/select</a:t>
            </a:r>
          </a:p>
          <a:p>
            <a:r>
              <a:rPr lang="en-IN" dirty="0"/>
              <a:t>&gt;&lt;</a:t>
            </a:r>
            <a:r>
              <a:rPr lang="en-IN" dirty="0" err="1"/>
              <a:t>br</a:t>
            </a:r>
            <a:r>
              <a:rPr lang="en-IN" dirty="0"/>
              <a:t> /&gt;&lt;</a:t>
            </a:r>
            <a:r>
              <a:rPr lang="en-IN" dirty="0" err="1"/>
              <a:t>br</a:t>
            </a:r>
            <a:r>
              <a:rPr lang="en-IN" dirty="0"/>
              <a:t> /&gt;</a:t>
            </a:r>
          </a:p>
          <a:p>
            <a:r>
              <a:rPr lang="en-IN" dirty="0"/>
              <a:t>&lt;app-courses-list [</a:t>
            </a:r>
            <a:r>
              <a:rPr lang="en-IN" dirty="0" err="1"/>
              <a:t>cName</a:t>
            </a:r>
            <a:r>
              <a:rPr lang="en-IN" dirty="0"/>
              <a:t>]="name"&gt;&lt;/app-courses-list&gt;</a:t>
            </a:r>
          </a:p>
        </p:txBody>
      </p:sp>
      <p:sp>
        <p:nvSpPr>
          <p:cNvPr id="7" name="TextBox 6">
            <a:extLst>
              <a:ext uri="{FF2B5EF4-FFF2-40B4-BE49-F238E27FC236}">
                <a16:creationId xmlns:a16="http://schemas.microsoft.com/office/drawing/2014/main" id="{5BBC9B92-EFB3-BF20-BE7A-D068E2F37FEA}"/>
              </a:ext>
            </a:extLst>
          </p:cNvPr>
          <p:cNvSpPr txBox="1"/>
          <p:nvPr/>
        </p:nvSpPr>
        <p:spPr>
          <a:xfrm>
            <a:off x="249810" y="3346045"/>
            <a:ext cx="11759937" cy="4093428"/>
          </a:xfrm>
          <a:prstGeom prst="rect">
            <a:avLst/>
          </a:prstGeom>
          <a:noFill/>
        </p:spPr>
        <p:txBody>
          <a:bodyPr wrap="square">
            <a:spAutoFit/>
          </a:bodyPr>
          <a:lstStyle/>
          <a:p>
            <a:r>
              <a:rPr lang="en-US" sz="2000" dirty="0">
                <a:solidFill>
                  <a:schemeClr val="tx1">
                    <a:lumMod val="65000"/>
                    <a:lumOff val="35000"/>
                  </a:schemeClr>
                </a:solidFill>
                <a:effectLst/>
              </a:rPr>
              <a:t>Line 2-7: It displays a drop-down to select a course to display its details. When the user selects a value, it assigns the selected value to the name property.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9: This will load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and passes the name property value to the </a:t>
            </a:r>
            <a:r>
              <a:rPr lang="en-US" sz="2000" dirty="0" err="1">
                <a:solidFill>
                  <a:schemeClr val="tx1">
                    <a:lumMod val="65000"/>
                    <a:lumOff val="35000"/>
                  </a:schemeClr>
                </a:solidFill>
                <a:effectLst/>
              </a:rPr>
              <a:t>cName</a:t>
            </a:r>
            <a:r>
              <a:rPr lang="en-US" sz="2000" dirty="0">
                <a:solidFill>
                  <a:schemeClr val="tx1">
                    <a:lumMod val="65000"/>
                    <a:lumOff val="35000"/>
                  </a:schemeClr>
                </a:solidFill>
                <a:effectLst/>
              </a:rPr>
              <a:t> property of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class.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In </a:t>
            </a:r>
            <a:r>
              <a:rPr lang="en-US" sz="2000"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a:p>
            <a:r>
              <a:rPr lang="en-US" dirty="0"/>
              <a:t>export class </a:t>
            </a:r>
            <a:r>
              <a:rPr lang="en-US" dirty="0" err="1"/>
              <a:t>AppComponent</a:t>
            </a:r>
            <a:r>
              <a:rPr lang="en-US" dirty="0"/>
              <a:t> {</a:t>
            </a:r>
          </a:p>
          <a:p>
            <a:r>
              <a:rPr lang="en-US" dirty="0"/>
              <a:t>name! : string;</a:t>
            </a:r>
          </a:p>
          <a:p>
            <a:r>
              <a:rPr lang="en-US" dirty="0"/>
              <a:t>}</a:t>
            </a:r>
          </a:p>
          <a:p>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5070294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0774A0-3F41-12FD-DAA8-2D14DFE8AB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4E3C9F-8C21-6FA9-D6DC-111DE43555C8}"/>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F92F8E66-7599-20C8-AACD-D2E7D993EBA7}"/>
              </a:ext>
            </a:extLst>
          </p:cNvPr>
          <p:cNvSpPr txBox="1"/>
          <p:nvPr/>
        </p:nvSpPr>
        <p:spPr>
          <a:xfrm>
            <a:off x="989029" y="597758"/>
            <a:ext cx="8305800" cy="461665"/>
          </a:xfrm>
          <a:prstGeom prst="rect">
            <a:avLst/>
          </a:prstGeom>
          <a:noFill/>
        </p:spPr>
        <p:txBody>
          <a:bodyPr wrap="square">
            <a:spAutoFit/>
          </a:bodyPr>
          <a:lstStyle/>
          <a:p>
            <a:r>
              <a:rPr lang="en-US" sz="2400" b="1" dirty="0"/>
              <a:t>Passing data from Child Component to Container Component</a:t>
            </a:r>
          </a:p>
        </p:txBody>
      </p:sp>
      <p:sp>
        <p:nvSpPr>
          <p:cNvPr id="7" name="TextBox 6">
            <a:extLst>
              <a:ext uri="{FF2B5EF4-FFF2-40B4-BE49-F238E27FC236}">
                <a16:creationId xmlns:a16="http://schemas.microsoft.com/office/drawing/2014/main" id="{8ED88843-FC09-D5F4-46BC-D4273CD88028}"/>
              </a:ext>
            </a:extLst>
          </p:cNvPr>
          <p:cNvSpPr txBox="1"/>
          <p:nvPr/>
        </p:nvSpPr>
        <p:spPr>
          <a:xfrm>
            <a:off x="183823" y="1178626"/>
            <a:ext cx="11477134" cy="3785652"/>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If a child component wants to send data to its parent component, then it must create a property with @Output decorator.</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only method for the child component to pass data to its parent component is through events. The property must be of type </a:t>
            </a:r>
            <a:r>
              <a:rPr lang="en-US" sz="2000" dirty="0" err="1">
                <a:solidFill>
                  <a:schemeClr val="tx1">
                    <a:lumMod val="65000"/>
                    <a:lumOff val="35000"/>
                  </a:schemeClr>
                </a:solidFill>
                <a:effectLst/>
              </a:rPr>
              <a:t>EventEmitter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that loads another component called </a:t>
            </a:r>
            <a:r>
              <a:rPr lang="en-US" sz="2000" dirty="0" err="1">
                <a:solidFill>
                  <a:schemeClr val="tx1">
                    <a:lumMod val="65000"/>
                    <a:lumOff val="35000"/>
                  </a:schemeClr>
                </a:solidFill>
                <a:effectLst/>
              </a:rPr>
              <a:t>CoursesList</a:t>
            </a:r>
            <a:r>
              <a:rPr lang="en-US" sz="2000" dirty="0">
                <a:solidFill>
                  <a:schemeClr val="tx1">
                    <a:lumMod val="65000"/>
                    <a:lumOff val="35000"/>
                  </a:schemeClr>
                </a:solidFill>
                <a:effectLst/>
              </a:rPr>
              <a:t> component. Create another component called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which should display the courses list in a table along with a register button in each row. When a user clicks on the register button, it should send that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where it should display the registration successful message along with </a:t>
            </a:r>
            <a:r>
              <a:rPr lang="en-US" sz="2000" dirty="0" err="1">
                <a:solidFill>
                  <a:schemeClr val="tx1">
                    <a:lumMod val="65000"/>
                    <a:lumOff val="35000"/>
                  </a:schemeClr>
                </a:solidFill>
                <a:effectLst/>
              </a:rPr>
              <a:t>courseName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1672359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10742F-1E8E-DE2D-6608-75C22D2D61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93ED27A-42B4-5A4C-CE24-B34893E2980E}"/>
              </a:ext>
            </a:extLst>
          </p:cNvPr>
          <p:cNvSpPr>
            <a:spLocks noGrp="1"/>
          </p:cNvSpPr>
          <p:nvPr>
            <p:ph type="sldNum" sz="quarter" idx="12"/>
          </p:nvPr>
        </p:nvSpPr>
        <p:spPr/>
        <p:txBody>
          <a:bodyPr/>
          <a:lstStyle/>
          <a:p>
            <a:fld id="{4A777409-9C5A-4B07-8E32-19F22F7D558C}" type="slidenum">
              <a:rPr lang="en-IN" smtClean="0"/>
              <a:t>135</a:t>
            </a:fld>
            <a:endParaRPr lang="en-IN" dirty="0"/>
          </a:p>
        </p:txBody>
      </p:sp>
      <p:pic>
        <p:nvPicPr>
          <p:cNvPr id="5" name="Picture 4">
            <a:extLst>
              <a:ext uri="{FF2B5EF4-FFF2-40B4-BE49-F238E27FC236}">
                <a16:creationId xmlns:a16="http://schemas.microsoft.com/office/drawing/2014/main" id="{2DFCB130-3344-AFCF-4C77-A9B89CA26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01" y="742950"/>
            <a:ext cx="9505950" cy="2686050"/>
          </a:xfrm>
          <a:prstGeom prst="rect">
            <a:avLst/>
          </a:prstGeom>
        </p:spPr>
      </p:pic>
      <p:sp>
        <p:nvSpPr>
          <p:cNvPr id="7" name="TextBox 6">
            <a:extLst>
              <a:ext uri="{FF2B5EF4-FFF2-40B4-BE49-F238E27FC236}">
                <a16:creationId xmlns:a16="http://schemas.microsoft.com/office/drawing/2014/main" id="{EC02E018-A109-79D4-DEC6-6D709E648885}"/>
              </a:ext>
            </a:extLst>
          </p:cNvPr>
          <p:cNvSpPr txBox="1"/>
          <p:nvPr/>
        </p:nvSpPr>
        <p:spPr>
          <a:xfrm>
            <a:off x="419492" y="3765164"/>
            <a:ext cx="6099142" cy="400110"/>
          </a:xfrm>
          <a:prstGeom prst="rect">
            <a:avLst/>
          </a:prstGeom>
          <a:noFill/>
        </p:spPr>
        <p:txBody>
          <a:bodyPr wrap="square">
            <a:spAutoFit/>
          </a:bodyPr>
          <a:lstStyle/>
          <a:p>
            <a:r>
              <a:rPr lang="en-IN" sz="2000" b="1" dirty="0">
                <a:solidFill>
                  <a:schemeClr val="tx1">
                    <a:lumMod val="65000"/>
                    <a:lumOff val="35000"/>
                  </a:schemeClr>
                </a:solidFill>
              </a:rPr>
              <a:t>courses-</a:t>
            </a:r>
            <a:r>
              <a:rPr lang="en-IN" sz="2000" b="1" dirty="0" err="1">
                <a:solidFill>
                  <a:schemeClr val="tx1">
                    <a:lumMod val="65000"/>
                    <a:lumOff val="35000"/>
                  </a:schemeClr>
                </a:solidFill>
              </a:rPr>
              <a:t>list.component.ts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ED23EA8-3974-F1EC-4A2E-86EADE1D73BA}"/>
              </a:ext>
            </a:extLst>
          </p:cNvPr>
          <p:cNvSpPr txBox="1"/>
          <p:nvPr/>
        </p:nvSpPr>
        <p:spPr>
          <a:xfrm>
            <a:off x="419492" y="4106650"/>
            <a:ext cx="8979032" cy="2308324"/>
          </a:xfrm>
          <a:prstGeom prst="rect">
            <a:avLst/>
          </a:prstGeom>
          <a:noFill/>
        </p:spPr>
        <p:txBody>
          <a:bodyPr wrap="square">
            <a:spAutoFit/>
          </a:bodyPr>
          <a:lstStyle/>
          <a:p>
            <a:r>
              <a:rPr lang="en-IN" dirty="0"/>
              <a:t>...</a:t>
            </a:r>
          </a:p>
          <a:p>
            <a:r>
              <a:rPr lang="en-IN" dirty="0"/>
              <a:t>export class </a:t>
            </a:r>
            <a:r>
              <a:rPr lang="en-IN" dirty="0" err="1"/>
              <a:t>CoursesListComponent</a:t>
            </a:r>
            <a:r>
              <a:rPr lang="en-IN" dirty="0"/>
              <a:t> {</a:t>
            </a:r>
          </a:p>
          <a:p>
            <a:r>
              <a:rPr lang="en-IN" dirty="0"/>
              <a:t>  @Output() </a:t>
            </a:r>
            <a:r>
              <a:rPr lang="en-IN" dirty="0" err="1"/>
              <a:t>onRegister</a:t>
            </a:r>
            <a:r>
              <a:rPr lang="en-IN" dirty="0"/>
              <a:t> = new </a:t>
            </a:r>
            <a:r>
              <a:rPr lang="en-IN" dirty="0" err="1"/>
              <a:t>EventEmitter</a:t>
            </a:r>
            <a:r>
              <a:rPr lang="en-IN" dirty="0"/>
              <a:t>&lt;string&gt;();</a:t>
            </a:r>
          </a:p>
          <a:p>
            <a:r>
              <a:rPr lang="en-IN" dirty="0"/>
              <a:t>  ...</a:t>
            </a:r>
          </a:p>
          <a:p>
            <a:r>
              <a:rPr lang="en-IN" dirty="0"/>
              <a:t>  register(</a:t>
            </a:r>
            <a:r>
              <a:rPr lang="en-IN" dirty="0" err="1"/>
              <a:t>courseName</a:t>
            </a:r>
            <a:r>
              <a:rPr lang="en-IN" dirty="0"/>
              <a:t>: string) {</a:t>
            </a:r>
          </a:p>
          <a:p>
            <a:r>
              <a:rPr lang="en-IN" dirty="0"/>
              <a:t>    </a:t>
            </a:r>
            <a:r>
              <a:rPr lang="en-IN" dirty="0" err="1"/>
              <a:t>this.onRegister.emit</a:t>
            </a:r>
            <a:r>
              <a:rPr lang="en-IN" dirty="0"/>
              <a:t>(</a:t>
            </a:r>
            <a:r>
              <a:rPr lang="en-IN" dirty="0" err="1"/>
              <a:t>courseName</a:t>
            </a:r>
            <a:r>
              <a:rPr lang="en-IN" dirty="0"/>
              <a:t>);</a:t>
            </a:r>
          </a:p>
          <a:p>
            <a:r>
              <a:rPr lang="en-IN" dirty="0"/>
              <a:t>  }</a:t>
            </a:r>
          </a:p>
          <a:p>
            <a:r>
              <a:rPr lang="en-IN" dirty="0"/>
              <a:t>}</a:t>
            </a:r>
          </a:p>
        </p:txBody>
      </p:sp>
    </p:spTree>
    <p:extLst>
      <p:ext uri="{BB962C8B-B14F-4D97-AF65-F5344CB8AC3E}">
        <p14:creationId xmlns:p14="http://schemas.microsoft.com/office/powerpoint/2010/main" val="411601220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65F589-373D-9616-C916-6CB924D37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C8D781-F9F1-A027-F1B5-88E144EBE191}"/>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987899CF-CF78-91DA-C73D-0EF3B59BCBB0}"/>
              </a:ext>
            </a:extLst>
          </p:cNvPr>
          <p:cNvSpPr txBox="1"/>
          <p:nvPr/>
        </p:nvSpPr>
        <p:spPr>
          <a:xfrm>
            <a:off x="772212" y="671735"/>
            <a:ext cx="10436257" cy="2246769"/>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EventEmitter</a:t>
            </a:r>
            <a:r>
              <a:rPr lang="en-US" sz="2000" dirty="0">
                <a:solidFill>
                  <a:schemeClr val="tx1">
                    <a:lumMod val="65000"/>
                    <a:lumOff val="35000"/>
                  </a:schemeClr>
                </a:solidFill>
                <a:effectLst/>
              </a:rPr>
              <a:t> and attach @Output decorator which makes the property to send the data from child to parent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7: this line emits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a:t>
            </a:r>
            <a:r>
              <a:rPr lang="en-US" sz="2000" dirty="0" err="1">
                <a:solidFill>
                  <a:schemeClr val="tx1">
                    <a:lumMod val="65000"/>
                    <a:lumOff val="35000"/>
                  </a:schemeClr>
                </a:solidFill>
                <a:effectLst/>
              </a:rPr>
              <a:t>i.e</a:t>
            </a:r>
            <a:r>
              <a:rPr lang="en-US" sz="2000" dirty="0">
                <a:solidFill>
                  <a:schemeClr val="tx1">
                    <a:lumMod val="65000"/>
                    <a:lumOff val="35000"/>
                  </a:schemeClr>
                </a:solidFill>
                <a:effectLst/>
              </a:rPr>
              <a:t>, send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 back to parent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courses-list.component.html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11D972-E063-FCC6-47F2-B9D7D96B3AF1}"/>
              </a:ext>
            </a:extLst>
          </p:cNvPr>
          <p:cNvSpPr txBox="1"/>
          <p:nvPr/>
        </p:nvSpPr>
        <p:spPr>
          <a:xfrm>
            <a:off x="843698" y="3067766"/>
            <a:ext cx="10289357" cy="2862322"/>
          </a:xfrm>
          <a:prstGeom prst="rect">
            <a:avLst/>
          </a:prstGeom>
          <a:noFill/>
        </p:spPr>
        <p:txBody>
          <a:bodyPr wrap="square">
            <a:spAutoFit/>
          </a:bodyPr>
          <a:lstStyle/>
          <a:p>
            <a:r>
              <a:rPr lang="en-IN" dirty="0"/>
              <a:t>&lt;table border="1"&gt;</a:t>
            </a:r>
          </a:p>
          <a:p>
            <a:r>
              <a:rPr lang="en-IN" dirty="0"/>
              <a:t>...</a:t>
            </a:r>
          </a:p>
          <a:p>
            <a:r>
              <a:rPr lang="en-IN" dirty="0"/>
              <a:t>  &lt;</a:t>
            </a:r>
            <a:r>
              <a:rPr lang="en-IN" dirty="0" err="1"/>
              <a:t>tbody</a:t>
            </a:r>
            <a:r>
              <a:rPr lang="en-IN" dirty="0"/>
              <a:t>&gt;</a:t>
            </a:r>
          </a:p>
          <a:p>
            <a:r>
              <a:rPr lang="en-IN" dirty="0"/>
              <a:t>    &lt;tr *</a:t>
            </a:r>
            <a:r>
              <a:rPr lang="en-IN" dirty="0" err="1"/>
              <a:t>ngFor</a:t>
            </a:r>
            <a:r>
              <a:rPr lang="en-IN" dirty="0"/>
              <a:t>="let course of courses"&gt;</a:t>
            </a:r>
          </a:p>
          <a:p>
            <a:r>
              <a:rPr lang="en-IN" dirty="0"/>
              <a:t>      &lt;td&gt;{{</a:t>
            </a:r>
            <a:r>
              <a:rPr lang="en-IN" dirty="0" err="1"/>
              <a:t>course.courseId</a:t>
            </a:r>
            <a:r>
              <a:rPr lang="en-IN" dirty="0"/>
              <a:t>}}&lt;/td&gt;</a:t>
            </a:r>
          </a:p>
          <a:p>
            <a:r>
              <a:rPr lang="en-IN" dirty="0"/>
              <a:t>      &lt;td&gt;{{</a:t>
            </a:r>
            <a:r>
              <a:rPr lang="en-IN" dirty="0" err="1"/>
              <a:t>course.courseName</a:t>
            </a:r>
            <a:r>
              <a:rPr lang="en-IN" dirty="0"/>
              <a:t>}}&lt;/td&gt;</a:t>
            </a:r>
          </a:p>
          <a:p>
            <a:r>
              <a:rPr lang="en-IN" dirty="0"/>
              <a:t>      &lt;td&gt;&lt;button (click)="register(</a:t>
            </a:r>
            <a:r>
              <a:rPr lang="en-IN" dirty="0" err="1"/>
              <a:t>course.courseName</a:t>
            </a:r>
            <a:r>
              <a:rPr lang="en-IN" dirty="0"/>
              <a:t>)"&gt;Register&lt;/button&gt;&lt;/td&gt;</a:t>
            </a:r>
          </a:p>
          <a:p>
            <a:r>
              <a:rPr lang="en-IN" dirty="0"/>
              <a:t>    &lt;/tr&gt;</a:t>
            </a:r>
          </a:p>
          <a:p>
            <a:r>
              <a:rPr lang="en-IN" dirty="0"/>
              <a:t>  &lt;/</a:t>
            </a:r>
            <a:r>
              <a:rPr lang="en-IN" dirty="0" err="1"/>
              <a:t>tbody</a:t>
            </a:r>
            <a:r>
              <a:rPr lang="en-IN" dirty="0"/>
              <a:t>&gt;</a:t>
            </a:r>
          </a:p>
          <a:p>
            <a:r>
              <a:rPr lang="en-IN" dirty="0"/>
              <a:t>&lt;/table&gt;</a:t>
            </a:r>
          </a:p>
        </p:txBody>
      </p:sp>
    </p:spTree>
    <p:extLst>
      <p:ext uri="{BB962C8B-B14F-4D97-AF65-F5344CB8AC3E}">
        <p14:creationId xmlns:p14="http://schemas.microsoft.com/office/powerpoint/2010/main" val="12087292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B63E01-C91E-C74C-9971-1C851D36F0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1B0F32-40F8-DBD5-CF62-D7BD3EC83D88}"/>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2C11D6A0-9BA1-BF49-79DC-015C98416D6F}"/>
              </a:ext>
            </a:extLst>
          </p:cNvPr>
          <p:cNvSpPr txBox="1"/>
          <p:nvPr/>
        </p:nvSpPr>
        <p:spPr>
          <a:xfrm>
            <a:off x="989028" y="644174"/>
            <a:ext cx="10364771" cy="1323439"/>
          </a:xfrm>
          <a:prstGeom prst="rect">
            <a:avLst/>
          </a:prstGeom>
          <a:noFill/>
        </p:spPr>
        <p:txBody>
          <a:bodyPr wrap="square">
            <a:spAutoFit/>
          </a:bodyPr>
          <a:lstStyle/>
          <a:p>
            <a:r>
              <a:rPr lang="en-US" sz="2000" dirty="0">
                <a:solidFill>
                  <a:schemeClr val="tx1">
                    <a:lumMod val="65000"/>
                    <a:lumOff val="35000"/>
                  </a:schemeClr>
                </a:solidFill>
                <a:effectLst/>
              </a:rPr>
              <a:t>Line 7: When the user clicks this button, it invokes the register method by passing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60EACAB-526E-F558-3FA1-142814D6F9AB}"/>
              </a:ext>
            </a:extLst>
          </p:cNvPr>
          <p:cNvSpPr txBox="1"/>
          <p:nvPr/>
        </p:nvSpPr>
        <p:spPr>
          <a:xfrm>
            <a:off x="989029" y="2073426"/>
            <a:ext cx="10364770" cy="1477328"/>
          </a:xfrm>
          <a:prstGeom prst="rect">
            <a:avLst/>
          </a:prstGeom>
          <a:noFill/>
        </p:spPr>
        <p:txBody>
          <a:bodyPr wrap="square">
            <a:spAutoFit/>
          </a:bodyPr>
          <a:lstStyle/>
          <a:p>
            <a:r>
              <a:rPr lang="en-IN" dirty="0"/>
              <a:t>&lt;h2&gt; Courses List &lt;/h2&gt;</a:t>
            </a:r>
          </a:p>
          <a:p>
            <a:r>
              <a:rPr lang="en-IN" dirty="0"/>
              <a:t>&lt;app-courses-list (</a:t>
            </a:r>
            <a:r>
              <a:rPr lang="en-IN" dirty="0" err="1"/>
              <a:t>onRegister</a:t>
            </a:r>
            <a:r>
              <a:rPr lang="en-IN" dirty="0"/>
              <a:t>)="</a:t>
            </a:r>
            <a:r>
              <a:rPr lang="en-IN" dirty="0" err="1"/>
              <a:t>courseReg</a:t>
            </a:r>
            <a:r>
              <a:rPr lang="en-IN" dirty="0"/>
              <a:t>($event)"&gt;&lt;/app-courses-list&gt;</a:t>
            </a:r>
          </a:p>
          <a:p>
            <a:r>
              <a:rPr lang="en-IN" dirty="0"/>
              <a:t>&lt;</a:t>
            </a:r>
            <a:r>
              <a:rPr lang="en-IN" dirty="0" err="1"/>
              <a:t>br</a:t>
            </a:r>
            <a:r>
              <a:rPr lang="en-IN" dirty="0"/>
              <a:t>/&gt;&lt;</a:t>
            </a:r>
            <a:r>
              <a:rPr lang="en-IN" dirty="0" err="1"/>
              <a:t>br</a:t>
            </a:r>
            <a:r>
              <a:rPr lang="en-IN" dirty="0"/>
              <a:t>/&gt;</a:t>
            </a:r>
          </a:p>
          <a:p>
            <a:r>
              <a:rPr lang="en-IN" dirty="0"/>
              <a:t>&lt;div *</a:t>
            </a:r>
            <a:r>
              <a:rPr lang="en-IN" dirty="0" err="1"/>
              <a:t>ngIf</a:t>
            </a:r>
            <a:r>
              <a:rPr lang="en-IN" dirty="0"/>
              <a:t>="message"&gt;{{message}}&lt;/div&gt;</a:t>
            </a:r>
          </a:p>
          <a:p>
            <a:r>
              <a:rPr lang="en-IN" dirty="0"/>
              <a:t> </a:t>
            </a:r>
          </a:p>
        </p:txBody>
      </p:sp>
      <p:sp>
        <p:nvSpPr>
          <p:cNvPr id="9" name="TextBox 8">
            <a:extLst>
              <a:ext uri="{FF2B5EF4-FFF2-40B4-BE49-F238E27FC236}">
                <a16:creationId xmlns:a16="http://schemas.microsoft.com/office/drawing/2014/main" id="{522748B3-4295-113D-80E8-6E60E45C8C00}"/>
              </a:ext>
            </a:extLst>
          </p:cNvPr>
          <p:cNvSpPr txBox="1"/>
          <p:nvPr/>
        </p:nvSpPr>
        <p:spPr>
          <a:xfrm>
            <a:off x="325224" y="3597726"/>
            <a:ext cx="11675098" cy="2246769"/>
          </a:xfrm>
          <a:prstGeom prst="rect">
            <a:avLst/>
          </a:prstGeom>
          <a:noFill/>
        </p:spPr>
        <p:txBody>
          <a:bodyPr wrap="square">
            <a:spAutoFit/>
          </a:bodyPr>
          <a:lstStyle/>
          <a:p>
            <a:r>
              <a:rPr lang="en-US" sz="2000" dirty="0">
                <a:solidFill>
                  <a:schemeClr val="tx1">
                    <a:lumMod val="65000"/>
                    <a:lumOff val="35000"/>
                  </a:schemeClr>
                </a:solidFill>
                <a:effectLst/>
              </a:rPr>
              <a:t>Line 3: Binds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with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of the parent component. When </a:t>
            </a:r>
            <a:r>
              <a:rPr lang="en-US" sz="2000" dirty="0" err="1">
                <a:solidFill>
                  <a:schemeClr val="tx1">
                    <a:lumMod val="65000"/>
                    <a:lumOff val="35000"/>
                  </a:schemeClr>
                </a:solidFill>
                <a:effectLst/>
              </a:rPr>
              <a:t>CoursesListComponent</a:t>
            </a:r>
            <a:r>
              <a:rPr lang="en-US" sz="2000" dirty="0">
                <a:solidFill>
                  <a:schemeClr val="tx1">
                    <a:lumMod val="65000"/>
                    <a:lumOff val="35000"/>
                  </a:schemeClr>
                </a:solidFill>
                <a:effectLst/>
              </a:rPr>
              <a:t> emits the value,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is triggered and it invokes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$event holds the value emitted by </a:t>
            </a:r>
            <a:r>
              <a:rPr lang="en-US" sz="2000" dirty="0" err="1">
                <a:solidFill>
                  <a:schemeClr val="tx1">
                    <a:lumMod val="65000"/>
                    <a:lumOff val="35000"/>
                  </a:schemeClr>
                </a:solidFill>
                <a:effectLst/>
              </a:rPr>
              <a:t>CoursesListComponent</a:t>
            </a:r>
            <a:endParaRPr lang="en-US" sz="2000" dirty="0">
              <a:solidFill>
                <a:schemeClr val="tx1">
                  <a:lumMod val="65000"/>
                  <a:lumOff val="35000"/>
                </a:schemeClr>
              </a:solidFill>
              <a:effectLst/>
            </a:endParaRP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6: This renders the message property value which holds the value emitted</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955269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316403-5650-80D4-3D70-BF19349343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07E85E-90FA-DA2E-0048-D6EB3E715C7D}"/>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456459F2-0F5F-3F1B-B642-515B3583381A}"/>
              </a:ext>
            </a:extLst>
          </p:cNvPr>
          <p:cNvSpPr txBox="1"/>
          <p:nvPr/>
        </p:nvSpPr>
        <p:spPr>
          <a:xfrm>
            <a:off x="1145356" y="655784"/>
            <a:ext cx="8884763"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message!: string;</a:t>
            </a:r>
          </a:p>
          <a:p>
            <a:r>
              <a:rPr lang="en-IN" dirty="0"/>
              <a:t>  </a:t>
            </a:r>
            <a:r>
              <a:rPr lang="en-IN" dirty="0" err="1"/>
              <a:t>courseReg</a:t>
            </a:r>
            <a:r>
              <a:rPr lang="en-IN" dirty="0"/>
              <a:t>(</a:t>
            </a:r>
            <a:r>
              <a:rPr lang="en-IN" dirty="0" err="1"/>
              <a:t>courseName</a:t>
            </a:r>
            <a:r>
              <a:rPr lang="en-IN"/>
              <a:t>: any) </a:t>
            </a:r>
            <a:r>
              <a:rPr lang="en-IN" dirty="0"/>
              <a:t>{</a:t>
            </a:r>
          </a:p>
          <a:p>
            <a:r>
              <a:rPr lang="en-IN" dirty="0"/>
              <a:t>    </a:t>
            </a:r>
            <a:r>
              <a:rPr lang="en-IN" dirty="0" err="1"/>
              <a:t>this.message</a:t>
            </a:r>
            <a:r>
              <a:rPr lang="en-IN" dirty="0"/>
              <a:t> = `Your registration for ${</a:t>
            </a:r>
            <a:r>
              <a:rPr lang="en-IN" dirty="0" err="1"/>
              <a:t>courseName</a:t>
            </a:r>
            <a:r>
              <a:rPr lang="en-IN" dirty="0"/>
              <a:t>} is successful`;</a:t>
            </a:r>
          </a:p>
          <a:p>
            <a:r>
              <a:rPr lang="en-IN" dirty="0"/>
              <a:t>  }</a:t>
            </a:r>
          </a:p>
          <a:p>
            <a:r>
              <a:rPr lang="en-IN" dirty="0"/>
              <a:t>}</a:t>
            </a:r>
          </a:p>
        </p:txBody>
      </p:sp>
      <p:sp>
        <p:nvSpPr>
          <p:cNvPr id="9" name="TextBox 8">
            <a:extLst>
              <a:ext uri="{FF2B5EF4-FFF2-40B4-BE49-F238E27FC236}">
                <a16:creationId xmlns:a16="http://schemas.microsoft.com/office/drawing/2014/main" id="{BEE1A46B-C2D8-71C8-9AFB-C0112D08D0E2}"/>
              </a:ext>
            </a:extLst>
          </p:cNvPr>
          <p:cNvSpPr txBox="1"/>
          <p:nvPr/>
        </p:nvSpPr>
        <p:spPr>
          <a:xfrm>
            <a:off x="287518" y="3155229"/>
            <a:ext cx="11194330" cy="1015663"/>
          </a:xfrm>
          <a:prstGeom prst="rect">
            <a:avLst/>
          </a:prstGeom>
          <a:noFill/>
        </p:spPr>
        <p:txBody>
          <a:bodyPr wrap="square">
            <a:spAutoFit/>
          </a:bodyPr>
          <a:lstStyle/>
          <a:p>
            <a:r>
              <a:rPr lang="en-US" sz="2000" dirty="0">
                <a:solidFill>
                  <a:schemeClr val="tx1">
                    <a:lumMod val="65000"/>
                    <a:lumOff val="35000"/>
                  </a:schemeClr>
                </a:solidFill>
                <a:effectLst/>
              </a:rPr>
              <a:t>Line 6: </a:t>
            </a:r>
            <a:r>
              <a:rPr lang="en-US" sz="2000" dirty="0" err="1">
                <a:solidFill>
                  <a:schemeClr val="tx1">
                    <a:lumMod val="65000"/>
                    <a:lumOff val="35000"/>
                  </a:schemeClr>
                </a:solidFill>
                <a:effectLst/>
              </a:rPr>
              <a:t>courseReg</a:t>
            </a:r>
            <a:r>
              <a:rPr lang="en-US" sz="2000" dirty="0">
                <a:solidFill>
                  <a:schemeClr val="tx1">
                    <a:lumMod val="65000"/>
                    <a:lumOff val="35000"/>
                  </a:schemeClr>
                </a:solidFill>
                <a:effectLst/>
              </a:rPr>
              <a:t> method is invoked when </a:t>
            </a:r>
            <a:r>
              <a:rPr lang="en-US" sz="2000" dirty="0" err="1">
                <a:solidFill>
                  <a:schemeClr val="tx1">
                    <a:lumMod val="65000"/>
                    <a:lumOff val="35000"/>
                  </a:schemeClr>
                </a:solidFill>
                <a:effectLst/>
              </a:rPr>
              <a:t>onRegister</a:t>
            </a:r>
            <a:r>
              <a:rPr lang="en-US" sz="2000" dirty="0">
                <a:solidFill>
                  <a:schemeClr val="tx1">
                    <a:lumMod val="65000"/>
                    <a:lumOff val="35000"/>
                  </a:schemeClr>
                </a:solidFill>
                <a:effectLst/>
              </a:rPr>
              <a:t> event emits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Line 7: Assigns the string to message property which will be rendered in the template</a:t>
            </a:r>
          </a:p>
        </p:txBody>
      </p:sp>
    </p:spTree>
    <p:extLst>
      <p:ext uri="{BB962C8B-B14F-4D97-AF65-F5344CB8AC3E}">
        <p14:creationId xmlns:p14="http://schemas.microsoft.com/office/powerpoint/2010/main" val="9543668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CAA3B6-521C-9E88-BDB8-A9D48FAF8A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FE2E740-D463-63F0-DC1D-5B78B47532A8}"/>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80308345-D7D7-B0D1-ECEF-83145F260CA7}"/>
              </a:ext>
            </a:extLst>
          </p:cNvPr>
          <p:cNvSpPr txBox="1"/>
          <p:nvPr/>
        </p:nvSpPr>
        <p:spPr>
          <a:xfrm>
            <a:off x="989029" y="601183"/>
            <a:ext cx="6099142" cy="461665"/>
          </a:xfrm>
          <a:prstGeom prst="rect">
            <a:avLst/>
          </a:prstGeom>
          <a:noFill/>
        </p:spPr>
        <p:txBody>
          <a:bodyPr wrap="square">
            <a:spAutoFit/>
          </a:bodyPr>
          <a:lstStyle/>
          <a:p>
            <a:r>
              <a:rPr lang="en-IN" sz="2400" b="1" dirty="0"/>
              <a:t>Component Styling</a:t>
            </a:r>
          </a:p>
        </p:txBody>
      </p:sp>
      <p:sp>
        <p:nvSpPr>
          <p:cNvPr id="6" name="TextBox 5">
            <a:extLst>
              <a:ext uri="{FF2B5EF4-FFF2-40B4-BE49-F238E27FC236}">
                <a16:creationId xmlns:a16="http://schemas.microsoft.com/office/drawing/2014/main" id="{44B9108F-0342-2CDC-13F0-AEB77F8F3956}"/>
              </a:ext>
            </a:extLst>
          </p:cNvPr>
          <p:cNvSpPr txBox="1"/>
          <p:nvPr/>
        </p:nvSpPr>
        <p:spPr>
          <a:xfrm>
            <a:off x="181535" y="1319243"/>
            <a:ext cx="11311218" cy="4062651"/>
          </a:xfrm>
          <a:prstGeom prst="rect">
            <a:avLst/>
          </a:prstGeom>
          <a:noFill/>
        </p:spPr>
        <p:txBody>
          <a:bodyPr wrap="square">
            <a:spAutoFit/>
          </a:bodyPr>
          <a:lstStyle/>
          <a:p>
            <a:r>
              <a:rPr lang="en-US" sz="2000" dirty="0">
                <a:solidFill>
                  <a:schemeClr val="tx1">
                    <a:lumMod val="65000"/>
                    <a:lumOff val="35000"/>
                  </a:schemeClr>
                </a:solidFill>
                <a:effectLst/>
              </a:rPr>
              <a:t>Angular provides a mechanism for specifying component-specific styles which do not leak out into the rest of the page.</a:t>
            </a:r>
          </a:p>
          <a:p>
            <a:r>
              <a:rPr lang="en-US" sz="2000" dirty="0">
                <a:solidFill>
                  <a:schemeClr val="tx1">
                    <a:lumMod val="65000"/>
                    <a:lumOff val="35000"/>
                  </a:schemeClr>
                </a:solidFill>
                <a:effectLst/>
              </a:rPr>
              <a:t>The following are the different ways to add styles to a component:</a:t>
            </a:r>
          </a:p>
          <a:p>
            <a:pPr>
              <a:buFont typeface="Arial" panose="020B0604020202020204" pitchFamily="34" charset="0"/>
              <a:buChar char="•"/>
            </a:pPr>
            <a:r>
              <a:rPr lang="en-US" sz="2000" dirty="0">
                <a:solidFill>
                  <a:schemeClr val="tx1">
                    <a:lumMod val="65000"/>
                    <a:lumOff val="35000"/>
                  </a:schemeClr>
                </a:solidFill>
                <a:effectLst/>
              </a:rPr>
              <a:t>By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metadata</a:t>
            </a:r>
          </a:p>
          <a:p>
            <a:pPr>
              <a:buFont typeface="Arial" panose="020B0604020202020204" pitchFamily="34" charset="0"/>
              <a:buChar char="•"/>
            </a:pPr>
            <a:r>
              <a:rPr lang="en-US" sz="2000" dirty="0">
                <a:solidFill>
                  <a:schemeClr val="tx1">
                    <a:lumMod val="65000"/>
                    <a:lumOff val="35000"/>
                  </a:schemeClr>
                </a:solidFill>
                <a:effectLst/>
              </a:rPr>
              <a:t>By using styles metadata</a:t>
            </a:r>
          </a:p>
          <a:p>
            <a:pPr>
              <a:buFont typeface="Arial" panose="020B0604020202020204" pitchFamily="34" charset="0"/>
              <a:buChar char="•"/>
            </a:pPr>
            <a:r>
              <a:rPr lang="en-US" sz="2000" dirty="0">
                <a:solidFill>
                  <a:schemeClr val="tx1">
                    <a:lumMod val="65000"/>
                    <a:lumOff val="35000"/>
                  </a:schemeClr>
                </a:solidFill>
                <a:effectLst/>
              </a:rPr>
              <a:t>Inline into the template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Using </a:t>
            </a:r>
            <a:r>
              <a:rPr lang="en-US" sz="2000" b="1" dirty="0" err="1">
                <a:solidFill>
                  <a:schemeClr val="tx1">
                    <a:lumMod val="65000"/>
                    <a:lumOff val="35000"/>
                  </a:schemeClr>
                </a:solidFill>
                <a:effectLst/>
              </a:rPr>
              <a:t>styleUrls</a:t>
            </a:r>
            <a:r>
              <a:rPr lang="en-US" sz="2000" b="1" dirty="0">
                <a:solidFill>
                  <a:schemeClr val="tx1">
                    <a:lumMod val="65000"/>
                    <a:lumOff val="35000"/>
                  </a:schemeClr>
                </a:solidFill>
                <a:effectLst/>
              </a:rPr>
              <a:t>  property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CSS styles declared in external files can be loaded into a component by using the </a:t>
            </a:r>
            <a:r>
              <a:rPr lang="en-US" sz="2000" dirty="0" err="1">
                <a:solidFill>
                  <a:schemeClr val="tx1">
                    <a:lumMod val="65000"/>
                    <a:lumOff val="35000"/>
                  </a:schemeClr>
                </a:solidFill>
                <a:effectLst/>
              </a:rPr>
              <a:t>stylesUrls</a:t>
            </a:r>
            <a:r>
              <a:rPr lang="en-US" sz="2000" dirty="0">
                <a:solidFill>
                  <a:schemeClr val="tx1">
                    <a:lumMod val="65000"/>
                    <a:lumOff val="35000"/>
                  </a:schemeClr>
                </a:solidFill>
                <a:effectLst/>
              </a:rPr>
              <a:t> property.</a:t>
            </a:r>
          </a:p>
          <a:p>
            <a:pPr>
              <a:buFont typeface="Arial" panose="020B0604020202020204" pitchFamily="34" charset="0"/>
              <a:buChar char="•"/>
            </a:pP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is an array property where multiple CSS files can be loaded into a component.</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4055519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1FCE8E-630E-AD9D-4682-385FBE410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B35B1B-834C-95AD-BEC3-943B0F57A949}"/>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5" name="TextBox 4">
            <a:extLst>
              <a:ext uri="{FF2B5EF4-FFF2-40B4-BE49-F238E27FC236}">
                <a16:creationId xmlns:a16="http://schemas.microsoft.com/office/drawing/2014/main" id="{08A73B12-C000-0DC1-D737-3BE2B11604CB}"/>
              </a:ext>
            </a:extLst>
          </p:cNvPr>
          <p:cNvSpPr txBox="1"/>
          <p:nvPr/>
        </p:nvSpPr>
        <p:spPr>
          <a:xfrm>
            <a:off x="907676" y="560766"/>
            <a:ext cx="7447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7" name="TextBox 6">
            <a:extLst>
              <a:ext uri="{FF2B5EF4-FFF2-40B4-BE49-F238E27FC236}">
                <a16:creationId xmlns:a16="http://schemas.microsoft.com/office/drawing/2014/main" id="{2B621DF0-5FB8-0129-1FE3-5D8F6976DF11}"/>
              </a:ext>
            </a:extLst>
          </p:cNvPr>
          <p:cNvSpPr txBox="1"/>
          <p:nvPr/>
        </p:nvSpPr>
        <p:spPr>
          <a:xfrm>
            <a:off x="907676" y="1899628"/>
            <a:ext cx="6100482" cy="400110"/>
          </a:xfrm>
          <a:prstGeom prst="rect">
            <a:avLst/>
          </a:prstGeom>
          <a:noFill/>
        </p:spPr>
        <p:txBody>
          <a:bodyPr wrap="square">
            <a:spAutoFit/>
          </a:bodyPr>
          <a:lstStyle/>
          <a:p>
            <a:r>
              <a:rPr lang="en-IN"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E7511A5-E14D-C0A2-E25F-15672FF8CF2F}"/>
              </a:ext>
            </a:extLst>
          </p:cNvPr>
          <p:cNvSpPr txBox="1"/>
          <p:nvPr/>
        </p:nvSpPr>
        <p:spPr>
          <a:xfrm>
            <a:off x="907676" y="2438271"/>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
        <p:nvSpPr>
          <p:cNvPr id="11" name="TextBox 10">
            <a:extLst>
              <a:ext uri="{FF2B5EF4-FFF2-40B4-BE49-F238E27FC236}">
                <a16:creationId xmlns:a16="http://schemas.microsoft.com/office/drawing/2014/main" id="{F901D76F-596C-F7DA-39CB-89B83D925C6B}"/>
              </a:ext>
            </a:extLst>
          </p:cNvPr>
          <p:cNvSpPr txBox="1"/>
          <p:nvPr/>
        </p:nvSpPr>
        <p:spPr>
          <a:xfrm>
            <a:off x="907676" y="4127989"/>
            <a:ext cx="610048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9998F97-32AB-ADB5-FDCC-736112AD6577}"/>
              </a:ext>
            </a:extLst>
          </p:cNvPr>
          <p:cNvSpPr txBox="1"/>
          <p:nvPr/>
        </p:nvSpPr>
        <p:spPr>
          <a:xfrm>
            <a:off x="907676" y="4549676"/>
            <a:ext cx="8030136"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16365341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5" name="TextBox 4">
            <a:extLst>
              <a:ext uri="{FF2B5EF4-FFF2-40B4-BE49-F238E27FC236}">
                <a16:creationId xmlns:a16="http://schemas.microsoft.com/office/drawing/2014/main" id="{62858E2A-94FC-DBDB-C188-365B33A4C1CD}"/>
              </a:ext>
            </a:extLst>
          </p:cNvPr>
          <p:cNvSpPr txBox="1"/>
          <p:nvPr/>
        </p:nvSpPr>
        <p:spPr>
          <a:xfrm>
            <a:off x="925604" y="556736"/>
            <a:ext cx="10428195" cy="1323439"/>
          </a:xfrm>
          <a:prstGeom prst="rect">
            <a:avLst/>
          </a:prstGeom>
          <a:noFill/>
        </p:spPr>
        <p:txBody>
          <a:bodyPr wrap="square">
            <a:spAutoFit/>
          </a:bodyPr>
          <a:lstStyle/>
          <a:p>
            <a:r>
              <a:rPr lang="en-US" sz="2000" dirty="0">
                <a:solidFill>
                  <a:schemeClr val="tx1">
                    <a:lumMod val="65000"/>
                    <a:lumOff val="35000"/>
                  </a:schemeClr>
                </a:solidFill>
                <a:effectLst/>
              </a:rPr>
              <a:t>Line 6: Specify the CSS styles in an external stylesheet and bind it to the component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another component called </a:t>
            </a:r>
            <a:r>
              <a:rPr lang="en-US" sz="2000" b="1" dirty="0" err="1">
                <a:solidFill>
                  <a:schemeClr val="tx1">
                    <a:lumMod val="65000"/>
                    <a:lumOff val="35000"/>
                  </a:schemeClr>
                </a:solidFill>
                <a:effectLst/>
              </a:rPr>
              <a:t>ChildComponent</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C4A0C45-BB93-BE80-861B-96D48809E22C}"/>
              </a:ext>
            </a:extLst>
          </p:cNvPr>
          <p:cNvSpPr txBox="1"/>
          <p:nvPr/>
        </p:nvSpPr>
        <p:spPr>
          <a:xfrm>
            <a:off x="925604" y="2016169"/>
            <a:ext cx="6100482" cy="369332"/>
          </a:xfrm>
          <a:prstGeom prst="rect">
            <a:avLst/>
          </a:prstGeom>
          <a:noFill/>
        </p:spPr>
        <p:txBody>
          <a:bodyPr wrap="square">
            <a:spAutoFit/>
          </a:bodyPr>
          <a:lstStyle/>
          <a:p>
            <a:r>
              <a:rPr lang="en-IN" dirty="0"/>
              <a:t>D:\MyApp&gt;ng generate component Child</a:t>
            </a:r>
          </a:p>
        </p:txBody>
      </p:sp>
      <p:sp>
        <p:nvSpPr>
          <p:cNvPr id="9" name="TextBox 8">
            <a:extLst>
              <a:ext uri="{FF2B5EF4-FFF2-40B4-BE49-F238E27FC236}">
                <a16:creationId xmlns:a16="http://schemas.microsoft.com/office/drawing/2014/main" id="{984BCE18-EEA5-BF65-A693-456931F899B8}"/>
              </a:ext>
            </a:extLst>
          </p:cNvPr>
          <p:cNvSpPr txBox="1"/>
          <p:nvPr/>
        </p:nvSpPr>
        <p:spPr>
          <a:xfrm>
            <a:off x="925604" y="2521495"/>
            <a:ext cx="6100482" cy="400110"/>
          </a:xfrm>
          <a:prstGeom prst="rect">
            <a:avLst/>
          </a:prstGeom>
          <a:noFill/>
        </p:spPr>
        <p:txBody>
          <a:bodyPr wrap="square">
            <a:spAutoFit/>
          </a:bodyPr>
          <a:lstStyle/>
          <a:p>
            <a:r>
              <a:rPr lang="en-IN"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4B8C92-1E05-FEC0-D9EF-47B0FC5F94AE}"/>
              </a:ext>
            </a:extLst>
          </p:cNvPr>
          <p:cNvSpPr txBox="1"/>
          <p:nvPr/>
        </p:nvSpPr>
        <p:spPr>
          <a:xfrm>
            <a:off x="925604" y="3057599"/>
            <a:ext cx="8845925"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 </a:t>
            </a:r>
          </a:p>
          <a:p>
            <a:r>
              <a:rPr lang="en-IN" dirty="0"/>
              <a:t>}</a:t>
            </a:r>
          </a:p>
        </p:txBody>
      </p:sp>
      <p:sp>
        <p:nvSpPr>
          <p:cNvPr id="13" name="TextBox 12">
            <a:extLst>
              <a:ext uri="{FF2B5EF4-FFF2-40B4-BE49-F238E27FC236}">
                <a16:creationId xmlns:a16="http://schemas.microsoft.com/office/drawing/2014/main" id="{46568ECF-192C-F8C6-7BB5-909A5259501E}"/>
              </a:ext>
            </a:extLst>
          </p:cNvPr>
          <p:cNvSpPr txBox="1"/>
          <p:nvPr/>
        </p:nvSpPr>
        <p:spPr>
          <a:xfrm>
            <a:off x="925604" y="5676470"/>
            <a:ext cx="10737478" cy="707886"/>
          </a:xfrm>
          <a:prstGeom prst="rect">
            <a:avLst/>
          </a:prstGeom>
          <a:noFill/>
        </p:spPr>
        <p:txBody>
          <a:bodyPr wrap="square">
            <a:spAutoFit/>
          </a:bodyPr>
          <a:lstStyle/>
          <a:p>
            <a:r>
              <a:rPr lang="en-US" sz="2000" dirty="0">
                <a:solidFill>
                  <a:schemeClr val="tx1">
                    <a:lumMod val="65000"/>
                    <a:lumOff val="35000"/>
                  </a:schemeClr>
                </a:solidFill>
              </a:rPr>
              <a:t>Line 6: External stylesheet called child.component.css is bound with the component using </a:t>
            </a:r>
            <a:r>
              <a:rPr lang="en-US" sz="2000" dirty="0" err="1">
                <a:solidFill>
                  <a:schemeClr val="tx1">
                    <a:lumMod val="65000"/>
                    <a:lumOff val="35000"/>
                  </a:schemeClr>
                </a:solidFill>
              </a:rPr>
              <a:t>styleUrls</a:t>
            </a:r>
            <a:r>
              <a:rPr lang="en-US" sz="2000" dirty="0">
                <a:solidFill>
                  <a:schemeClr val="tx1">
                    <a:lumMod val="65000"/>
                    <a:lumOff val="35000"/>
                  </a:schemeClr>
                </a:solidFill>
              </a:rPr>
              <a:t> property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7060634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8D77-2372-8907-CCD0-9DE87BC5B1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5BBA089-135B-C106-E641-8C236117AE02}"/>
              </a:ext>
            </a:extLst>
          </p:cNvPr>
          <p:cNvSpPr>
            <a:spLocks noGrp="1"/>
          </p:cNvSpPr>
          <p:nvPr>
            <p:ph type="sldNum" sz="quarter" idx="12"/>
          </p:nvPr>
        </p:nvSpPr>
        <p:spPr/>
        <p:txBody>
          <a:bodyPr/>
          <a:lstStyle/>
          <a:p>
            <a:fld id="{4A777409-9C5A-4B07-8E32-19F22F7D558C}" type="slidenum">
              <a:rPr lang="en-IN" smtClean="0"/>
              <a:t>142</a:t>
            </a:fld>
            <a:endParaRPr lang="en-IN" dirty="0"/>
          </a:p>
        </p:txBody>
      </p:sp>
      <p:sp>
        <p:nvSpPr>
          <p:cNvPr id="5" name="TextBox 4">
            <a:extLst>
              <a:ext uri="{FF2B5EF4-FFF2-40B4-BE49-F238E27FC236}">
                <a16:creationId xmlns:a16="http://schemas.microsoft.com/office/drawing/2014/main" id="{483809B0-1625-F000-A78F-D2936B7D0234}"/>
              </a:ext>
            </a:extLst>
          </p:cNvPr>
          <p:cNvSpPr txBox="1"/>
          <p:nvPr/>
        </p:nvSpPr>
        <p:spPr>
          <a:xfrm>
            <a:off x="988359" y="554922"/>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2050C6A-3E98-C7B4-452A-5331382B7DE6}"/>
              </a:ext>
            </a:extLst>
          </p:cNvPr>
          <p:cNvSpPr txBox="1"/>
          <p:nvPr/>
        </p:nvSpPr>
        <p:spPr>
          <a:xfrm>
            <a:off x="988359" y="1024202"/>
            <a:ext cx="6100482" cy="1754326"/>
          </a:xfrm>
          <a:prstGeom prst="rect">
            <a:avLst/>
          </a:prstGeom>
          <a:noFill/>
        </p:spPr>
        <p:txBody>
          <a:bodyPr wrap="square">
            <a:spAutoFit/>
          </a:bodyPr>
          <a:lstStyle/>
          <a:p>
            <a:r>
              <a:rPr lang="en-IN" dirty="0"/>
              <a:t>.highlight {</a:t>
            </a:r>
          </a:p>
          <a:p>
            <a:r>
              <a:rPr lang="en-IN" dirty="0"/>
              <a:t>  border: 2px solid violet;</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a:t>
            </a:r>
          </a:p>
        </p:txBody>
      </p:sp>
      <p:sp>
        <p:nvSpPr>
          <p:cNvPr id="9" name="TextBox 8">
            <a:extLst>
              <a:ext uri="{FF2B5EF4-FFF2-40B4-BE49-F238E27FC236}">
                <a16:creationId xmlns:a16="http://schemas.microsoft.com/office/drawing/2014/main" id="{B0E0F0AE-EF93-BEDC-9941-33B75DB3B17B}"/>
              </a:ext>
            </a:extLst>
          </p:cNvPr>
          <p:cNvSpPr txBox="1"/>
          <p:nvPr/>
        </p:nvSpPr>
        <p:spPr>
          <a:xfrm>
            <a:off x="988359" y="2939534"/>
            <a:ext cx="6100482" cy="400110"/>
          </a:xfrm>
          <a:prstGeom prst="rect">
            <a:avLst/>
          </a:prstGeom>
          <a:noFill/>
        </p:spPr>
        <p:txBody>
          <a:bodyPr wrap="square">
            <a:spAutoFit/>
          </a:bodyPr>
          <a:lstStyle/>
          <a:p>
            <a:r>
              <a:rPr lang="en-IN"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06413C6-2A0B-12D2-9FAA-540C5E8379FE}"/>
              </a:ext>
            </a:extLst>
          </p:cNvPr>
          <p:cNvSpPr txBox="1"/>
          <p:nvPr/>
        </p:nvSpPr>
        <p:spPr>
          <a:xfrm>
            <a:off x="988359" y="3518357"/>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3" name="TextBox 12">
            <a:extLst>
              <a:ext uri="{FF2B5EF4-FFF2-40B4-BE49-F238E27FC236}">
                <a16:creationId xmlns:a16="http://schemas.microsoft.com/office/drawing/2014/main" id="{3365E3C5-9937-233C-D31E-C96C459E57B7}"/>
              </a:ext>
            </a:extLst>
          </p:cNvPr>
          <p:cNvSpPr txBox="1"/>
          <p:nvPr/>
        </p:nvSpPr>
        <p:spPr>
          <a:xfrm>
            <a:off x="988359" y="462040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5" name="Picture 14">
            <a:extLst>
              <a:ext uri="{FF2B5EF4-FFF2-40B4-BE49-F238E27FC236}">
                <a16:creationId xmlns:a16="http://schemas.microsoft.com/office/drawing/2014/main" id="{54CACFBE-BE1C-6CC1-3687-ED13069AD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769" y="4859638"/>
            <a:ext cx="2429214" cy="828791"/>
          </a:xfrm>
          <a:prstGeom prst="rect">
            <a:avLst/>
          </a:prstGeom>
        </p:spPr>
      </p:pic>
    </p:spTree>
    <p:extLst>
      <p:ext uri="{BB962C8B-B14F-4D97-AF65-F5344CB8AC3E}">
        <p14:creationId xmlns:p14="http://schemas.microsoft.com/office/powerpoint/2010/main" val="910059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2DB8F-7B61-7580-6FC0-ACF963CD5F9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A6D9C24-B255-B6A2-B8EE-01553DB47AF3}"/>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BC5CD569-AEED-4F15-701D-1D905C109908}"/>
              </a:ext>
            </a:extLst>
          </p:cNvPr>
          <p:cNvSpPr txBox="1"/>
          <p:nvPr/>
        </p:nvSpPr>
        <p:spPr>
          <a:xfrm>
            <a:off x="916641" y="590781"/>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92DAE556-9777-C7B3-B81C-901AC8307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91" y="986625"/>
            <a:ext cx="5325218" cy="5734850"/>
          </a:xfrm>
          <a:prstGeom prst="rect">
            <a:avLst/>
          </a:prstGeom>
        </p:spPr>
      </p:pic>
    </p:spTree>
    <p:extLst>
      <p:ext uri="{BB962C8B-B14F-4D97-AF65-F5344CB8AC3E}">
        <p14:creationId xmlns:p14="http://schemas.microsoft.com/office/powerpoint/2010/main" val="17598342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4B626E-75E9-7AC8-2E45-013AFDA9E8B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840B62-5F55-AD5E-E2C9-C6D90AC4318B}"/>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9C9A68D7-AEEF-A47B-C131-413372B148CA}"/>
              </a:ext>
            </a:extLst>
          </p:cNvPr>
          <p:cNvSpPr txBox="1"/>
          <p:nvPr/>
        </p:nvSpPr>
        <p:spPr>
          <a:xfrm>
            <a:off x="988358" y="611432"/>
            <a:ext cx="10365441" cy="1631216"/>
          </a:xfrm>
          <a:prstGeom prst="rect">
            <a:avLst/>
          </a:prstGeom>
          <a:noFill/>
        </p:spPr>
        <p:txBody>
          <a:bodyPr wrap="square">
            <a:spAutoFit/>
          </a:bodyPr>
          <a:lstStyle/>
          <a:p>
            <a:r>
              <a:rPr lang="en-US" sz="2000" dirty="0">
                <a:solidFill>
                  <a:schemeClr val="tx1">
                    <a:lumMod val="65000"/>
                    <a:lumOff val="35000"/>
                  </a:schemeClr>
                </a:solidFill>
                <a:effectLst/>
              </a:rPr>
              <a:t>CSS styles can be added to a component by adding styles property to the component metadata. Styles is an array property where multiple CSS classes for a component can be defined.</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622267B4-16A2-D9C5-D52A-34155AAFF213}"/>
              </a:ext>
            </a:extLst>
          </p:cNvPr>
          <p:cNvSpPr txBox="1"/>
          <p:nvPr/>
        </p:nvSpPr>
        <p:spPr>
          <a:xfrm>
            <a:off x="916641" y="2372142"/>
            <a:ext cx="8594912" cy="4247317"/>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styles: [`</a:t>
            </a:r>
          </a:p>
          <a:p>
            <a:r>
              <a:rPr lang="en-IN" dirty="0"/>
              <a:t>  .highlight {</a:t>
            </a:r>
          </a:p>
          <a:p>
            <a:r>
              <a:rPr lang="en-IN" dirty="0"/>
              <a:t>      border: 2px solid red;</a:t>
            </a:r>
          </a:p>
          <a:p>
            <a:r>
              <a:rPr lang="en-IN" dirty="0"/>
              <a:t>      </a:t>
            </a:r>
            <a:r>
              <a:rPr lang="en-IN" dirty="0" err="1"/>
              <a:t>background-color:AliceBlue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a:t>
            </a:r>
          </a:p>
          <a:p>
            <a:r>
              <a:rPr lang="en-IN" dirty="0"/>
              <a:t>})</a:t>
            </a:r>
          </a:p>
          <a:p>
            <a:r>
              <a:rPr lang="en-IN" dirty="0"/>
              <a:t>export class </a:t>
            </a:r>
            <a:r>
              <a:rPr lang="en-IN" dirty="0" err="1"/>
              <a:t>AppComponent</a:t>
            </a:r>
            <a:r>
              <a:rPr lang="en-IN" dirty="0"/>
              <a:t> {</a:t>
            </a:r>
          </a:p>
          <a:p>
            <a:r>
              <a:rPr lang="en-IN" dirty="0"/>
              <a:t>}</a:t>
            </a:r>
          </a:p>
        </p:txBody>
      </p:sp>
    </p:spTree>
    <p:extLst>
      <p:ext uri="{BB962C8B-B14F-4D97-AF65-F5344CB8AC3E}">
        <p14:creationId xmlns:p14="http://schemas.microsoft.com/office/powerpoint/2010/main" val="396964519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59F412-A6D7-A64B-CB10-236F9234F17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0CFB64-AE62-D666-4818-9EFCD96D9E1A}"/>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67CE6C0F-6A64-AB77-5917-A3AC15DC90F6}"/>
              </a:ext>
            </a:extLst>
          </p:cNvPr>
          <p:cNvSpPr txBox="1"/>
          <p:nvPr/>
        </p:nvSpPr>
        <p:spPr>
          <a:xfrm>
            <a:off x="880782" y="578694"/>
            <a:ext cx="8469406"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212CDCF-B44F-4A87-27CA-AE65785A8D35}"/>
              </a:ext>
            </a:extLst>
          </p:cNvPr>
          <p:cNvSpPr txBox="1"/>
          <p:nvPr/>
        </p:nvSpPr>
        <p:spPr>
          <a:xfrm>
            <a:off x="880782" y="1699284"/>
            <a:ext cx="8209430"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ABEFC698-F77A-9859-4E4D-B3C30A59A1C3}"/>
              </a:ext>
            </a:extLst>
          </p:cNvPr>
          <p:cNvSpPr txBox="1"/>
          <p:nvPr/>
        </p:nvSpPr>
        <p:spPr>
          <a:xfrm>
            <a:off x="880781" y="3035058"/>
            <a:ext cx="7823947" cy="1015663"/>
          </a:xfrm>
          <a:prstGeom prst="rect">
            <a:avLst/>
          </a:prstGeom>
          <a:noFill/>
        </p:spPr>
        <p:txBody>
          <a:bodyPr wrap="square">
            <a:spAutoFit/>
          </a:bodyPr>
          <a:lstStyle/>
          <a:p>
            <a:r>
              <a:rPr lang="en-US" sz="2000" dirty="0">
                <a:solidFill>
                  <a:schemeClr val="tx1">
                    <a:lumMod val="65000"/>
                    <a:lumOff val="35000"/>
                  </a:schemeClr>
                </a:solidFill>
                <a:effectLst/>
              </a:rPr>
              <a:t>Line 1: CSS class i.e., the highlight is applied to the div tag</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538572A9-9947-FBD1-C632-5B6B2418396B}"/>
              </a:ext>
            </a:extLst>
          </p:cNvPr>
          <p:cNvSpPr txBox="1"/>
          <p:nvPr/>
        </p:nvSpPr>
        <p:spPr>
          <a:xfrm>
            <a:off x="880781" y="4043819"/>
            <a:ext cx="8550090" cy="3139321"/>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styles: [</a:t>
            </a:r>
          </a:p>
          <a:p>
            <a:r>
              <a:rPr lang="en-IN" dirty="0"/>
              <a:t>    `</a:t>
            </a:r>
          </a:p>
          <a:p>
            <a:r>
              <a:rPr lang="en-IN" dirty="0"/>
              <a:t>      .highlight {</a:t>
            </a:r>
          </a:p>
          <a:p>
            <a:r>
              <a:rPr lang="en-IN" dirty="0"/>
              <a:t>        border: 2px solid yellow;</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a:t>
            </a:r>
          </a:p>
        </p:txBody>
      </p:sp>
    </p:spTree>
    <p:extLst>
      <p:ext uri="{BB962C8B-B14F-4D97-AF65-F5344CB8AC3E}">
        <p14:creationId xmlns:p14="http://schemas.microsoft.com/office/powerpoint/2010/main" val="28380621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CF441-1F4C-5FC5-DA3B-4D425AFA6F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67EAB7-F153-6156-57B4-3B9D6D558ED6}"/>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05C90269-9361-D9F6-36D5-9348AB468A84}"/>
              </a:ext>
            </a:extLst>
          </p:cNvPr>
          <p:cNvSpPr txBox="1"/>
          <p:nvPr/>
        </p:nvSpPr>
        <p:spPr>
          <a:xfrm>
            <a:off x="1086970" y="648198"/>
            <a:ext cx="8281148" cy="2585323"/>
          </a:xfrm>
          <a:prstGeom prst="rect">
            <a:avLst/>
          </a:prstGeom>
          <a:noFill/>
        </p:spPr>
        <p:txBody>
          <a:bodyPr wrap="square">
            <a:spAutoFit/>
          </a:bodyPr>
          <a:lstStyle/>
          <a:p>
            <a:r>
              <a:rPr lang="en-IN" dirty="0"/>
              <a:t>margin-bottom: 20px;</a:t>
            </a:r>
          </a:p>
          <a:p>
            <a:r>
              <a:rPr lang="en-IN" dirty="0"/>
              <a:t>      }</a:t>
            </a:r>
          </a:p>
          <a:p>
            <a:r>
              <a:rPr lang="en-IN" dirty="0"/>
              <a:t>    `,</a:t>
            </a:r>
          </a:p>
          <a:p>
            <a:r>
              <a:rPr lang="en-IN" dirty="0"/>
              <a:t>  ],</a:t>
            </a:r>
          </a:p>
          <a:p>
            <a:r>
              <a:rPr lang="en-IN" dirty="0"/>
              <a:t>})</a:t>
            </a:r>
          </a:p>
          <a:p>
            <a:r>
              <a:rPr lang="en-IN" dirty="0"/>
              <a:t>export class </a:t>
            </a:r>
            <a:r>
              <a:rPr lang="en-IN" dirty="0" err="1"/>
              <a:t>ChildComponent</a:t>
            </a:r>
            <a:r>
              <a:rPr lang="en-IN" dirty="0"/>
              <a:t> {</a:t>
            </a:r>
          </a:p>
          <a:p>
            <a:r>
              <a:rPr lang="en-IN" dirty="0"/>
              <a:t>  constructor() { }</a:t>
            </a:r>
          </a:p>
          <a:p>
            <a:r>
              <a:rPr lang="en-IN" dirty="0"/>
              <a:t>}</a:t>
            </a:r>
          </a:p>
          <a:p>
            <a:r>
              <a:rPr lang="en-IN" dirty="0"/>
              <a:t> </a:t>
            </a:r>
          </a:p>
        </p:txBody>
      </p:sp>
      <p:sp>
        <p:nvSpPr>
          <p:cNvPr id="7" name="TextBox 6">
            <a:extLst>
              <a:ext uri="{FF2B5EF4-FFF2-40B4-BE49-F238E27FC236}">
                <a16:creationId xmlns:a16="http://schemas.microsoft.com/office/drawing/2014/main" id="{512580D5-15F2-1040-B58A-FFF3C5A084B3}"/>
              </a:ext>
            </a:extLst>
          </p:cNvPr>
          <p:cNvSpPr txBox="1"/>
          <p:nvPr/>
        </p:nvSpPr>
        <p:spPr>
          <a:xfrm>
            <a:off x="405652" y="3233521"/>
            <a:ext cx="10948147" cy="1015663"/>
          </a:xfrm>
          <a:prstGeom prst="rect">
            <a:avLst/>
          </a:prstGeom>
          <a:noFill/>
        </p:spPr>
        <p:txBody>
          <a:bodyPr wrap="square">
            <a:spAutoFit/>
          </a:bodyPr>
          <a:lstStyle/>
          <a:p>
            <a:r>
              <a:rPr lang="en-US" sz="2000" dirty="0">
                <a:solidFill>
                  <a:schemeClr val="tx1">
                    <a:lumMod val="65000"/>
                    <a:lumOff val="35000"/>
                  </a:schemeClr>
                </a:solidFill>
                <a:effectLst/>
              </a:rPr>
              <a:t>Line 6-13: Add CSS styles specific to this component in the styles property.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952DDD2B-1930-DA81-3D2C-67DBA944A229}"/>
              </a:ext>
            </a:extLst>
          </p:cNvPr>
          <p:cNvSpPr txBox="1"/>
          <p:nvPr/>
        </p:nvSpPr>
        <p:spPr>
          <a:xfrm>
            <a:off x="405652" y="4482370"/>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Tree>
    <p:extLst>
      <p:ext uri="{BB962C8B-B14F-4D97-AF65-F5344CB8AC3E}">
        <p14:creationId xmlns:p14="http://schemas.microsoft.com/office/powerpoint/2010/main" val="34522672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BA4126-EA97-EF9B-3039-3B7F3D1063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8861A1A-8C80-E68C-9D2C-269C47E87192}"/>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B85F7105-91A1-D22F-60D1-F88081F40C7C}"/>
              </a:ext>
            </a:extLst>
          </p:cNvPr>
          <p:cNvSpPr txBox="1"/>
          <p:nvPr/>
        </p:nvSpPr>
        <p:spPr>
          <a:xfrm>
            <a:off x="988359" y="608710"/>
            <a:ext cx="610048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7" name="Picture 6">
            <a:extLst>
              <a:ext uri="{FF2B5EF4-FFF2-40B4-BE49-F238E27FC236}">
                <a16:creationId xmlns:a16="http://schemas.microsoft.com/office/drawing/2014/main" id="{0B0AC17A-B4A3-A8F2-1BBD-FC9D9C067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574" y="1207374"/>
            <a:ext cx="4715533" cy="857370"/>
          </a:xfrm>
          <a:prstGeom prst="rect">
            <a:avLst/>
          </a:prstGeom>
        </p:spPr>
      </p:pic>
      <p:sp>
        <p:nvSpPr>
          <p:cNvPr id="9" name="TextBox 8">
            <a:extLst>
              <a:ext uri="{FF2B5EF4-FFF2-40B4-BE49-F238E27FC236}">
                <a16:creationId xmlns:a16="http://schemas.microsoft.com/office/drawing/2014/main" id="{C5A08157-F253-2280-F423-9B2EAD88474B}"/>
              </a:ext>
            </a:extLst>
          </p:cNvPr>
          <p:cNvSpPr txBox="1"/>
          <p:nvPr/>
        </p:nvSpPr>
        <p:spPr>
          <a:xfrm>
            <a:off x="253252" y="2410616"/>
            <a:ext cx="6100482" cy="400110"/>
          </a:xfrm>
          <a:prstGeom prst="rect">
            <a:avLst/>
          </a:prstGeom>
          <a:noFill/>
        </p:spPr>
        <p:txBody>
          <a:bodyPr wrap="square">
            <a:spAutoFit/>
          </a:bodyPr>
          <a:lstStyle/>
          <a:p>
            <a:r>
              <a:rPr lang="en-US" sz="2000" b="1" dirty="0">
                <a:solidFill>
                  <a:schemeClr val="tx1">
                    <a:lumMod val="65000"/>
                    <a:lumOff val="35000"/>
                  </a:schemeClr>
                </a:solidFill>
              </a:rPr>
              <a:t>Browser Console(Press F12 inside the browser)</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44549656-D497-CB7B-4D82-E8A7AF3EA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545" y="2151529"/>
            <a:ext cx="5334744" cy="4706471"/>
          </a:xfrm>
          <a:prstGeom prst="rect">
            <a:avLst/>
          </a:prstGeom>
        </p:spPr>
      </p:pic>
    </p:spTree>
    <p:extLst>
      <p:ext uri="{BB962C8B-B14F-4D97-AF65-F5344CB8AC3E}">
        <p14:creationId xmlns:p14="http://schemas.microsoft.com/office/powerpoint/2010/main" val="7112493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308B0B-76A6-7413-49BC-DFF09774AD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656301D-B2D0-E5BC-3421-63D1C1E3DA1C}"/>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5" name="TextBox 4">
            <a:extLst>
              <a:ext uri="{FF2B5EF4-FFF2-40B4-BE49-F238E27FC236}">
                <a16:creationId xmlns:a16="http://schemas.microsoft.com/office/drawing/2014/main" id="{E0B2A6AF-4CDB-B10F-7987-060FF76760F1}"/>
              </a:ext>
            </a:extLst>
          </p:cNvPr>
          <p:cNvSpPr txBox="1"/>
          <p:nvPr/>
        </p:nvSpPr>
        <p:spPr>
          <a:xfrm>
            <a:off x="813547" y="607403"/>
            <a:ext cx="10540253" cy="1938992"/>
          </a:xfrm>
          <a:prstGeom prst="rect">
            <a:avLst/>
          </a:prstGeom>
          <a:noFill/>
        </p:spPr>
        <p:txBody>
          <a:bodyPr wrap="square">
            <a:spAutoFit/>
          </a:bodyPr>
          <a:lstStyle/>
          <a:p>
            <a:r>
              <a:rPr lang="en-US" sz="2000" dirty="0">
                <a:solidFill>
                  <a:schemeClr val="tx1">
                    <a:lumMod val="65000"/>
                    <a:lumOff val="35000"/>
                  </a:schemeClr>
                </a:solidFill>
                <a:effectLst/>
              </a:rPr>
              <a:t>Another option to add CSS styles to the component is by using inline-style. The styles can be directly embedded in the HTML template using &lt;style&gt; tag.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Remove the highlight CSS class from the styles property in the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and add it to the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D77EF3FE-1C92-99E8-EA0F-34060A0D2DEE}"/>
              </a:ext>
            </a:extLst>
          </p:cNvPr>
          <p:cNvSpPr txBox="1"/>
          <p:nvPr/>
        </p:nvSpPr>
        <p:spPr>
          <a:xfrm>
            <a:off x="813547" y="2880445"/>
            <a:ext cx="7707407" cy="2862322"/>
          </a:xfrm>
          <a:prstGeom prst="rect">
            <a:avLst/>
          </a:prstGeom>
          <a:noFill/>
        </p:spPr>
        <p:txBody>
          <a:bodyPr wrap="square">
            <a:spAutoFit/>
          </a:bodyPr>
          <a:lstStyle/>
          <a:p>
            <a:r>
              <a:rPr lang="en-IN" dirty="0"/>
              <a:t>&lt;style&gt;</a:t>
            </a:r>
          </a:p>
          <a:p>
            <a:r>
              <a:rPr lang="en-IN" dirty="0"/>
              <a:t>  .highlight {</a:t>
            </a:r>
          </a:p>
          <a:p>
            <a:r>
              <a:rPr lang="en-IN" dirty="0"/>
              <a:t>    border: 2px solid green;</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class="highlight"&gt;Container Component&lt;/div&gt;</a:t>
            </a:r>
          </a:p>
          <a:p>
            <a:r>
              <a:rPr lang="en-IN" dirty="0"/>
              <a:t>&lt;app-child&gt;&lt;/app-child&gt;</a:t>
            </a:r>
          </a:p>
        </p:txBody>
      </p:sp>
    </p:spTree>
    <p:extLst>
      <p:ext uri="{BB962C8B-B14F-4D97-AF65-F5344CB8AC3E}">
        <p14:creationId xmlns:p14="http://schemas.microsoft.com/office/powerpoint/2010/main" val="271409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8A1B616E-8CDD-D8D1-F660-EAC64890C925}"/>
              </a:ext>
            </a:extLst>
          </p:cNvPr>
          <p:cNvSpPr txBox="1"/>
          <p:nvPr/>
        </p:nvSpPr>
        <p:spPr>
          <a:xfrm>
            <a:off x="925606" y="642355"/>
            <a:ext cx="10428194" cy="1631216"/>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the style tag. These styles will be specific to this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Similarly, remove CSS highlight class from styles property of </a:t>
            </a:r>
            <a:r>
              <a:rPr lang="en-US" sz="2000" dirty="0" err="1">
                <a:solidFill>
                  <a:schemeClr val="tx1">
                    <a:lumMod val="65000"/>
                    <a:lumOff val="35000"/>
                  </a:schemeClr>
                </a:solidFill>
                <a:effectLst/>
              </a:rPr>
              <a:t>child.component.ts</a:t>
            </a:r>
            <a:r>
              <a:rPr lang="en-US" sz="2000" dirty="0">
                <a:solidFill>
                  <a:schemeClr val="tx1">
                    <a:lumMod val="65000"/>
                    <a:lumOff val="35000"/>
                  </a:schemeClr>
                </a:solidFill>
                <a:effectLst/>
              </a:rPr>
              <a:t> file and add it to </a:t>
            </a:r>
            <a:r>
              <a:rPr lang="en-US" sz="2000" b="1" dirty="0">
                <a:solidFill>
                  <a:schemeClr val="tx1">
                    <a:lumMod val="65000"/>
                    <a:lumOff val="35000"/>
                  </a:schemeClr>
                </a:solidFill>
                <a:effectLst/>
              </a:rPr>
              <a:t>child.component.html</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9982FAB7-1C9C-ED29-5FB3-399DE6BF54D1}"/>
              </a:ext>
            </a:extLst>
          </p:cNvPr>
          <p:cNvSpPr txBox="1"/>
          <p:nvPr/>
        </p:nvSpPr>
        <p:spPr>
          <a:xfrm>
            <a:off x="925606" y="2342527"/>
            <a:ext cx="8406653" cy="2585323"/>
          </a:xfrm>
          <a:prstGeom prst="rect">
            <a:avLst/>
          </a:prstGeom>
          <a:noFill/>
        </p:spPr>
        <p:txBody>
          <a:bodyPr wrap="square">
            <a:spAutoFit/>
          </a:bodyPr>
          <a:lstStyle/>
          <a:p>
            <a:r>
              <a:rPr lang="en-IN" dirty="0"/>
              <a:t>&lt;style&gt;</a:t>
            </a:r>
          </a:p>
          <a:p>
            <a:r>
              <a:rPr lang="en-IN" dirty="0"/>
              <a:t>  .highlight {</a:t>
            </a:r>
          </a:p>
          <a:p>
            <a:r>
              <a:rPr lang="en-IN" dirty="0"/>
              <a:t>    border: 2px solid blue;</a:t>
            </a:r>
          </a:p>
          <a:p>
            <a:r>
              <a:rPr lang="en-IN" dirty="0"/>
              <a:t>    background-</a:t>
            </a:r>
            <a:r>
              <a:rPr lang="en-IN" dirty="0" err="1"/>
              <a:t>color</a:t>
            </a:r>
            <a:r>
              <a:rPr lang="en-IN" dirty="0"/>
              <a:t>: cornsilk;</a:t>
            </a:r>
          </a:p>
          <a:p>
            <a:r>
              <a:rPr lang="en-IN" dirty="0"/>
              <a:t>    text-align: </a:t>
            </a:r>
            <a:r>
              <a:rPr lang="en-IN" dirty="0" err="1"/>
              <a:t>center</a:t>
            </a:r>
            <a:r>
              <a:rPr lang="en-IN" dirty="0"/>
              <a:t>;</a:t>
            </a:r>
          </a:p>
          <a:p>
            <a:r>
              <a:rPr lang="en-IN" dirty="0"/>
              <a:t>    margin-bottom: 20px;</a:t>
            </a:r>
          </a:p>
          <a:p>
            <a:r>
              <a:rPr lang="en-IN" dirty="0"/>
              <a:t>  }</a:t>
            </a:r>
          </a:p>
          <a:p>
            <a:r>
              <a:rPr lang="en-IN" dirty="0"/>
              <a:t>&lt;/style&gt;</a:t>
            </a:r>
          </a:p>
          <a:p>
            <a:r>
              <a:rPr lang="en-IN" dirty="0"/>
              <a:t>&lt;div class="highlight"&gt;Child Component&lt;/div&gt;</a:t>
            </a:r>
          </a:p>
        </p:txBody>
      </p:sp>
      <p:sp>
        <p:nvSpPr>
          <p:cNvPr id="9" name="TextBox 8">
            <a:extLst>
              <a:ext uri="{FF2B5EF4-FFF2-40B4-BE49-F238E27FC236}">
                <a16:creationId xmlns:a16="http://schemas.microsoft.com/office/drawing/2014/main" id="{A26D5FF7-153C-AA77-34C4-4BD576FC2F05}"/>
              </a:ext>
            </a:extLst>
          </p:cNvPr>
          <p:cNvSpPr txBox="1"/>
          <p:nvPr/>
        </p:nvSpPr>
        <p:spPr>
          <a:xfrm>
            <a:off x="988359" y="5015316"/>
            <a:ext cx="10683688" cy="1323439"/>
          </a:xfrm>
          <a:prstGeom prst="rect">
            <a:avLst/>
          </a:prstGeom>
          <a:noFill/>
        </p:spPr>
        <p:txBody>
          <a:bodyPr wrap="square">
            <a:spAutoFit/>
          </a:bodyPr>
          <a:lstStyle/>
          <a:p>
            <a:r>
              <a:rPr lang="en-US" sz="2000" dirty="0">
                <a:solidFill>
                  <a:schemeClr val="tx1">
                    <a:lumMod val="65000"/>
                    <a:lumOff val="35000"/>
                  </a:schemeClr>
                </a:solidFill>
                <a:effectLst/>
              </a:rPr>
              <a:t>Line 1-8: Add CSS styles inside the template using a style tag. These styles will be specific to this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79943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0F5835-CECB-73D3-FEEA-D6A6852457C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91DE90E-8E50-2723-086A-C79222BEE248}"/>
              </a:ext>
            </a:extLst>
          </p:cNvPr>
          <p:cNvSpPr>
            <a:spLocks noGrp="1"/>
          </p:cNvSpPr>
          <p:nvPr>
            <p:ph type="sldNum" sz="quarter" idx="12"/>
          </p:nvPr>
        </p:nvSpPr>
        <p:spPr/>
        <p:txBody>
          <a:bodyPr/>
          <a:lstStyle/>
          <a:p>
            <a:fld id="{4A777409-9C5A-4B07-8E32-19F22F7D558C}" type="slidenum">
              <a:rPr lang="en-IN" smtClean="0"/>
              <a:t>150</a:t>
            </a:fld>
            <a:endParaRPr lang="en-IN" dirty="0"/>
          </a:p>
        </p:txBody>
      </p:sp>
      <p:pic>
        <p:nvPicPr>
          <p:cNvPr id="5" name="Picture 4">
            <a:extLst>
              <a:ext uri="{FF2B5EF4-FFF2-40B4-BE49-F238E27FC236}">
                <a16:creationId xmlns:a16="http://schemas.microsoft.com/office/drawing/2014/main" id="{F7CF2041-28C8-2331-4902-86C70FEE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119" y="904259"/>
            <a:ext cx="2410161" cy="800212"/>
          </a:xfrm>
          <a:prstGeom prst="rect">
            <a:avLst/>
          </a:prstGeom>
        </p:spPr>
      </p:pic>
      <p:sp>
        <p:nvSpPr>
          <p:cNvPr id="7" name="TextBox 6">
            <a:extLst>
              <a:ext uri="{FF2B5EF4-FFF2-40B4-BE49-F238E27FC236}">
                <a16:creationId xmlns:a16="http://schemas.microsoft.com/office/drawing/2014/main" id="{822AAF8E-D392-5065-CC9B-8858E77492B7}"/>
              </a:ext>
            </a:extLst>
          </p:cNvPr>
          <p:cNvSpPr txBox="1"/>
          <p:nvPr/>
        </p:nvSpPr>
        <p:spPr>
          <a:xfrm>
            <a:off x="324971" y="2030070"/>
            <a:ext cx="6100482" cy="707886"/>
          </a:xfrm>
          <a:prstGeom prst="rect">
            <a:avLst/>
          </a:prstGeom>
          <a:noFill/>
        </p:spPr>
        <p:txBody>
          <a:bodyPr wrap="square">
            <a:spAutoFit/>
          </a:bodyPr>
          <a:lstStyle/>
          <a:p>
            <a:r>
              <a:rPr lang="en-US" sz="2000" b="1" dirty="0">
                <a:solidFill>
                  <a:schemeClr val="tx1">
                    <a:lumMod val="65000"/>
                    <a:lumOff val="35000"/>
                  </a:schemeClr>
                </a:solidFill>
                <a:effectLst/>
              </a:rPr>
              <a:t>Browser Console(Press F12 inside the browser)</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p:txBody>
      </p:sp>
      <p:pic>
        <p:nvPicPr>
          <p:cNvPr id="9" name="Picture 8">
            <a:extLst>
              <a:ext uri="{FF2B5EF4-FFF2-40B4-BE49-F238E27FC236}">
                <a16:creationId xmlns:a16="http://schemas.microsoft.com/office/drawing/2014/main" id="{9CCC8932-B638-8D23-E91D-A2D0950C8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352" y="2563906"/>
            <a:ext cx="9173855" cy="4348219"/>
          </a:xfrm>
          <a:prstGeom prst="rect">
            <a:avLst/>
          </a:prstGeom>
        </p:spPr>
      </p:pic>
    </p:spTree>
    <p:extLst>
      <p:ext uri="{BB962C8B-B14F-4D97-AF65-F5344CB8AC3E}">
        <p14:creationId xmlns:p14="http://schemas.microsoft.com/office/powerpoint/2010/main" val="1223180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248294-CC4B-EBA0-886B-5BEEC815645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96CF87B-F1B0-38BB-266A-032216C84FA5}"/>
              </a:ext>
            </a:extLst>
          </p:cNvPr>
          <p:cNvSpPr>
            <a:spLocks noGrp="1"/>
          </p:cNvSpPr>
          <p:nvPr>
            <p:ph type="sldNum" sz="quarter" idx="12"/>
          </p:nvPr>
        </p:nvSpPr>
        <p:spPr/>
        <p:txBody>
          <a:bodyPr/>
          <a:lstStyle/>
          <a:p>
            <a:fld id="{4A777409-9C5A-4B07-8E32-19F22F7D558C}" type="slidenum">
              <a:rPr lang="en-IN" smtClean="0"/>
              <a:t>151</a:t>
            </a:fld>
            <a:endParaRPr lang="en-IN" dirty="0"/>
          </a:p>
        </p:txBody>
      </p:sp>
      <p:sp>
        <p:nvSpPr>
          <p:cNvPr id="5" name="TextBox 4">
            <a:extLst>
              <a:ext uri="{FF2B5EF4-FFF2-40B4-BE49-F238E27FC236}">
                <a16:creationId xmlns:a16="http://schemas.microsoft.com/office/drawing/2014/main" id="{F3051C63-E792-5047-D65D-E55399885C58}"/>
              </a:ext>
            </a:extLst>
          </p:cNvPr>
          <p:cNvSpPr txBox="1"/>
          <p:nvPr/>
        </p:nvSpPr>
        <p:spPr>
          <a:xfrm>
            <a:off x="916641" y="563887"/>
            <a:ext cx="6100482" cy="400110"/>
          </a:xfrm>
          <a:prstGeom prst="rect">
            <a:avLst/>
          </a:prstGeom>
          <a:noFill/>
        </p:spPr>
        <p:txBody>
          <a:bodyPr wrap="square">
            <a:spAutoFit/>
          </a:bodyPr>
          <a:lstStyle/>
          <a:p>
            <a:r>
              <a:rPr lang="en-IN" sz="2000" b="1" dirty="0">
                <a:solidFill>
                  <a:schemeClr val="tx1">
                    <a:lumMod val="65000"/>
                    <a:lumOff val="35000"/>
                  </a:schemeClr>
                </a:solidFill>
              </a:rPr>
              <a:t>Demo : Component Styling</a:t>
            </a:r>
          </a:p>
        </p:txBody>
      </p:sp>
      <p:sp>
        <p:nvSpPr>
          <p:cNvPr id="7" name="TextBox 6">
            <a:extLst>
              <a:ext uri="{FF2B5EF4-FFF2-40B4-BE49-F238E27FC236}">
                <a16:creationId xmlns:a16="http://schemas.microsoft.com/office/drawing/2014/main" id="{31D9BA61-C917-B3AD-4DE3-1FBB215B0099}"/>
              </a:ext>
            </a:extLst>
          </p:cNvPr>
          <p:cNvSpPr txBox="1"/>
          <p:nvPr/>
        </p:nvSpPr>
        <p:spPr>
          <a:xfrm>
            <a:off x="916641" y="1063696"/>
            <a:ext cx="10871947"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Adding CSS styles to components</a:t>
            </a:r>
          </a:p>
          <a:p>
            <a:pPr>
              <a:buFont typeface="Arial" panose="020B0604020202020204" pitchFamily="34" charset="0"/>
              <a:buChar char="•"/>
            </a:pPr>
            <a:r>
              <a:rPr lang="en-US" sz="2000" dirty="0">
                <a:solidFill>
                  <a:schemeClr val="tx1">
                    <a:lumMod val="65000"/>
                    <a:lumOff val="35000"/>
                  </a:schemeClr>
                </a:solidFill>
                <a:effectLst/>
              </a:rPr>
              <a:t>Understanding the usage of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in applying a style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Applying CSS styles to components using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property. The output is as shown below:</a:t>
            </a:r>
          </a:p>
        </p:txBody>
      </p:sp>
      <p:pic>
        <p:nvPicPr>
          <p:cNvPr id="9" name="Picture 8">
            <a:extLst>
              <a:ext uri="{FF2B5EF4-FFF2-40B4-BE49-F238E27FC236}">
                <a16:creationId xmlns:a16="http://schemas.microsoft.com/office/drawing/2014/main" id="{571AF0EB-B769-5928-986F-36016305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09" y="3622862"/>
            <a:ext cx="6057900" cy="2247900"/>
          </a:xfrm>
          <a:prstGeom prst="rect">
            <a:avLst/>
          </a:prstGeom>
        </p:spPr>
      </p:pic>
    </p:spTree>
    <p:extLst>
      <p:ext uri="{BB962C8B-B14F-4D97-AF65-F5344CB8AC3E}">
        <p14:creationId xmlns:p14="http://schemas.microsoft.com/office/powerpoint/2010/main" val="33732782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BB6669-32E3-AB2C-B2A4-CD7769680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06CFB54-258F-FB04-48E5-B98514BF9532}"/>
              </a:ext>
            </a:extLst>
          </p:cNvPr>
          <p:cNvSpPr>
            <a:spLocks noGrp="1"/>
          </p:cNvSpPr>
          <p:nvPr>
            <p:ph type="sldNum" sz="quarter" idx="12"/>
          </p:nvPr>
        </p:nvSpPr>
        <p:spPr/>
        <p:txBody>
          <a:bodyPr/>
          <a:lstStyle/>
          <a:p>
            <a:fld id="{4A777409-9C5A-4B07-8E32-19F22F7D558C}" type="slidenum">
              <a:rPr lang="en-IN" smtClean="0"/>
              <a:t>152</a:t>
            </a:fld>
            <a:endParaRPr lang="en-IN" dirty="0"/>
          </a:p>
        </p:txBody>
      </p:sp>
      <p:sp>
        <p:nvSpPr>
          <p:cNvPr id="5" name="TextBox 4">
            <a:extLst>
              <a:ext uri="{FF2B5EF4-FFF2-40B4-BE49-F238E27FC236}">
                <a16:creationId xmlns:a16="http://schemas.microsoft.com/office/drawing/2014/main" id="{E555BF01-D60D-DB48-D240-C5CF6C7F6717}"/>
              </a:ext>
            </a:extLst>
          </p:cNvPr>
          <p:cNvSpPr txBox="1"/>
          <p:nvPr/>
        </p:nvSpPr>
        <p:spPr>
          <a:xfrm>
            <a:off x="988359" y="608710"/>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379E5D2-A686-9402-ECD7-3B4580AAE98F}"/>
              </a:ext>
            </a:extLst>
          </p:cNvPr>
          <p:cNvSpPr txBox="1"/>
          <p:nvPr/>
        </p:nvSpPr>
        <p:spPr>
          <a:xfrm>
            <a:off x="988358" y="1120676"/>
            <a:ext cx="9123829"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a:t>
            </a:r>
          </a:p>
        </p:txBody>
      </p:sp>
      <p:sp>
        <p:nvSpPr>
          <p:cNvPr id="9" name="TextBox 8">
            <a:extLst>
              <a:ext uri="{FF2B5EF4-FFF2-40B4-BE49-F238E27FC236}">
                <a16:creationId xmlns:a16="http://schemas.microsoft.com/office/drawing/2014/main" id="{51C08227-1B89-0AD7-66A7-D5537D586E99}"/>
              </a:ext>
            </a:extLst>
          </p:cNvPr>
          <p:cNvSpPr txBox="1"/>
          <p:nvPr/>
        </p:nvSpPr>
        <p:spPr>
          <a:xfrm>
            <a:off x="988358" y="3566838"/>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app.component.css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8A681387-97BF-14B0-F20E-DC6FCEA36CCE}"/>
              </a:ext>
            </a:extLst>
          </p:cNvPr>
          <p:cNvSpPr txBox="1"/>
          <p:nvPr/>
        </p:nvSpPr>
        <p:spPr>
          <a:xfrm>
            <a:off x="988358" y="4284486"/>
            <a:ext cx="6100482" cy="1754326"/>
          </a:xfrm>
          <a:prstGeom prst="rect">
            <a:avLst/>
          </a:prstGeom>
          <a:noFill/>
        </p:spPr>
        <p:txBody>
          <a:bodyPr wrap="square">
            <a:spAutoFit/>
          </a:bodyPr>
          <a:lstStyle/>
          <a:p>
            <a:r>
              <a:rPr lang="en-IN" dirty="0"/>
              <a:t>.highlight {</a:t>
            </a:r>
          </a:p>
          <a:p>
            <a:r>
              <a:rPr lang="en-IN" dirty="0"/>
              <a:t>  border: 2px solid coral;</a:t>
            </a:r>
          </a:p>
          <a:p>
            <a:r>
              <a:rPr lang="en-IN" dirty="0"/>
              <a:t>  background-</a:t>
            </a:r>
            <a:r>
              <a:rPr lang="en-IN" dirty="0" err="1"/>
              <a:t>color</a:t>
            </a:r>
            <a:r>
              <a:rPr lang="en-IN" dirty="0"/>
              <a:t>: </a:t>
            </a:r>
            <a:r>
              <a:rPr lang="en-IN" dirty="0" err="1"/>
              <a:t>aliceblue</a:t>
            </a:r>
            <a:r>
              <a:rPr lang="en-IN" dirty="0"/>
              <a:t>;</a:t>
            </a:r>
          </a:p>
          <a:p>
            <a:r>
              <a:rPr lang="en-IN" dirty="0"/>
              <a:t>  text-align: </a:t>
            </a:r>
            <a:r>
              <a:rPr lang="en-IN" dirty="0" err="1"/>
              <a:t>center</a:t>
            </a:r>
            <a:r>
              <a:rPr lang="en-IN" dirty="0"/>
              <a:t>;</a:t>
            </a:r>
          </a:p>
          <a:p>
            <a:r>
              <a:rPr lang="en-IN" dirty="0"/>
              <a:t>  margin-bottom: 20px;</a:t>
            </a:r>
          </a:p>
          <a:p>
            <a:r>
              <a:rPr lang="en-IN" dirty="0"/>
              <a:t>}</a:t>
            </a:r>
          </a:p>
        </p:txBody>
      </p:sp>
    </p:spTree>
    <p:extLst>
      <p:ext uri="{BB962C8B-B14F-4D97-AF65-F5344CB8AC3E}">
        <p14:creationId xmlns:p14="http://schemas.microsoft.com/office/powerpoint/2010/main" val="9698436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683E02-0FF5-4E17-2F0A-0848DD8FCF0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6BF1810-6FC8-8257-EEEF-B6B3256D5E30}"/>
              </a:ext>
            </a:extLst>
          </p:cNvPr>
          <p:cNvSpPr>
            <a:spLocks noGrp="1"/>
          </p:cNvSpPr>
          <p:nvPr>
            <p:ph type="sldNum" sz="quarter" idx="12"/>
          </p:nvPr>
        </p:nvSpPr>
        <p:spPr/>
        <p:txBody>
          <a:bodyPr/>
          <a:lstStyle/>
          <a:p>
            <a:fld id="{4A777409-9C5A-4B07-8E32-19F22F7D558C}" type="slidenum">
              <a:rPr lang="en-IN" smtClean="0"/>
              <a:t>153</a:t>
            </a:fld>
            <a:endParaRPr lang="en-IN" dirty="0"/>
          </a:p>
        </p:txBody>
      </p:sp>
      <p:sp>
        <p:nvSpPr>
          <p:cNvPr id="5" name="TextBox 4">
            <a:extLst>
              <a:ext uri="{FF2B5EF4-FFF2-40B4-BE49-F238E27FC236}">
                <a16:creationId xmlns:a16="http://schemas.microsoft.com/office/drawing/2014/main" id="{DA9166B1-96EF-8311-C6F2-9EC266AFCF04}"/>
              </a:ext>
            </a:extLst>
          </p:cNvPr>
          <p:cNvSpPr txBox="1"/>
          <p:nvPr/>
        </p:nvSpPr>
        <p:spPr>
          <a:xfrm>
            <a:off x="988359" y="57285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2A6C3FEF-CCC6-83AD-7DDE-FE7C6639D777}"/>
              </a:ext>
            </a:extLst>
          </p:cNvPr>
          <p:cNvSpPr txBox="1"/>
          <p:nvPr/>
        </p:nvSpPr>
        <p:spPr>
          <a:xfrm>
            <a:off x="988359" y="1071753"/>
            <a:ext cx="6100482" cy="1200329"/>
          </a:xfrm>
          <a:prstGeom prst="rect">
            <a:avLst/>
          </a:prstGeom>
          <a:noFill/>
        </p:spPr>
        <p:txBody>
          <a:bodyPr wrap="square">
            <a:spAutoFit/>
          </a:bodyPr>
          <a:lstStyle/>
          <a:p>
            <a:r>
              <a:rPr lang="en-IN" dirty="0"/>
              <a:t>&lt;div class="highlight"&gt;</a:t>
            </a:r>
          </a:p>
          <a:p>
            <a:r>
              <a:rPr lang="en-IN" dirty="0"/>
              <a:t>  Container Component</a:t>
            </a:r>
          </a:p>
          <a:p>
            <a:r>
              <a:rPr lang="en-IN" dirty="0"/>
              <a:t>&lt;/div&gt;</a:t>
            </a:r>
          </a:p>
          <a:p>
            <a:r>
              <a:rPr lang="en-IN" dirty="0"/>
              <a:t>&lt;app-child&gt;&lt;/app-child&gt;</a:t>
            </a:r>
          </a:p>
        </p:txBody>
      </p:sp>
      <p:sp>
        <p:nvSpPr>
          <p:cNvPr id="9" name="TextBox 8">
            <a:extLst>
              <a:ext uri="{FF2B5EF4-FFF2-40B4-BE49-F238E27FC236}">
                <a16:creationId xmlns:a16="http://schemas.microsoft.com/office/drawing/2014/main" id="{658768D3-6175-FBEB-B75A-7BE214FD5F4D}"/>
              </a:ext>
            </a:extLst>
          </p:cNvPr>
          <p:cNvSpPr txBox="1"/>
          <p:nvPr/>
        </p:nvSpPr>
        <p:spPr>
          <a:xfrm>
            <a:off x="988358" y="2523129"/>
            <a:ext cx="10952629" cy="400110"/>
          </a:xfrm>
          <a:prstGeom prst="rect">
            <a:avLst/>
          </a:prstGeom>
          <a:noFill/>
        </p:spPr>
        <p:txBody>
          <a:bodyPr wrap="square">
            <a:spAutoFit/>
          </a:bodyPr>
          <a:lstStyle/>
          <a:p>
            <a:r>
              <a:rPr lang="en-US" sz="2000" dirty="0">
                <a:solidFill>
                  <a:schemeClr val="tx1">
                    <a:lumMod val="65000"/>
                    <a:lumOff val="35000"/>
                  </a:schemeClr>
                </a:solidFill>
              </a:rPr>
              <a:t>4. Create another component called </a:t>
            </a:r>
            <a:r>
              <a:rPr lang="en-US" sz="2000" b="1" dirty="0" err="1">
                <a:solidFill>
                  <a:schemeClr val="tx1">
                    <a:lumMod val="65000"/>
                    <a:lumOff val="35000"/>
                  </a:schemeClr>
                </a:solidFill>
              </a:rPr>
              <a:t>ChildComponent</a:t>
            </a:r>
            <a:r>
              <a:rPr lang="en-US" sz="2000" dirty="0">
                <a:solidFill>
                  <a:schemeClr val="tx1">
                    <a:lumMod val="65000"/>
                    <a:lumOff val="35000"/>
                  </a:schemeClr>
                </a:solidFill>
              </a:rPr>
              <a:t> using the following CLI command</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7048AEA-DCC9-F55E-FF8C-6989FAB2663B}"/>
              </a:ext>
            </a:extLst>
          </p:cNvPr>
          <p:cNvSpPr txBox="1"/>
          <p:nvPr/>
        </p:nvSpPr>
        <p:spPr>
          <a:xfrm>
            <a:off x="988358" y="2989620"/>
            <a:ext cx="6100482" cy="369332"/>
          </a:xfrm>
          <a:prstGeom prst="rect">
            <a:avLst/>
          </a:prstGeom>
          <a:noFill/>
        </p:spPr>
        <p:txBody>
          <a:bodyPr wrap="square">
            <a:spAutoFit/>
          </a:bodyPr>
          <a:lstStyle/>
          <a:p>
            <a:r>
              <a:rPr lang="en-IN" dirty="0"/>
              <a:t>D:\MyApp&gt;ng generate component Child</a:t>
            </a:r>
          </a:p>
        </p:txBody>
      </p:sp>
      <p:sp>
        <p:nvSpPr>
          <p:cNvPr id="13" name="TextBox 12">
            <a:extLst>
              <a:ext uri="{FF2B5EF4-FFF2-40B4-BE49-F238E27FC236}">
                <a16:creationId xmlns:a16="http://schemas.microsoft.com/office/drawing/2014/main" id="{C5E5F78E-5AD3-DDA7-927F-C02BE7676448}"/>
              </a:ext>
            </a:extLst>
          </p:cNvPr>
          <p:cNvSpPr txBox="1"/>
          <p:nvPr/>
        </p:nvSpPr>
        <p:spPr>
          <a:xfrm>
            <a:off x="988358" y="3452918"/>
            <a:ext cx="6100482" cy="400110"/>
          </a:xfrm>
          <a:prstGeom prst="rect">
            <a:avLst/>
          </a:prstGeom>
          <a:noFill/>
        </p:spPr>
        <p:txBody>
          <a:bodyPr wrap="square">
            <a:spAutoFit/>
          </a:bodyPr>
          <a:lstStyle/>
          <a:p>
            <a:r>
              <a:rPr lang="en-US" sz="2000" dirty="0">
                <a:solidFill>
                  <a:schemeClr val="tx1">
                    <a:lumMod val="65000"/>
                    <a:lumOff val="35000"/>
                  </a:schemeClr>
                </a:solidFill>
              </a:rPr>
              <a:t>5.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8E0DA71F-A371-159F-B114-2215BDA41F30}"/>
              </a:ext>
            </a:extLst>
          </p:cNvPr>
          <p:cNvSpPr txBox="1"/>
          <p:nvPr/>
        </p:nvSpPr>
        <p:spPr>
          <a:xfrm>
            <a:off x="988358" y="4048026"/>
            <a:ext cx="6100482" cy="2308324"/>
          </a:xfrm>
          <a:prstGeom prst="rect">
            <a:avLst/>
          </a:prstGeom>
          <a:noFill/>
        </p:spPr>
        <p:txBody>
          <a:bodyPr wrap="square">
            <a:spAutoFit/>
          </a:bodyPr>
          <a:lstStyle/>
          <a:p>
            <a:r>
              <a:rPr lang="en-IN" dirty="0"/>
              <a:t>import { Component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a:t>
            </a:r>
          </a:p>
          <a:p>
            <a:r>
              <a:rPr lang="en-IN" dirty="0"/>
              <a:t>}</a:t>
            </a:r>
          </a:p>
        </p:txBody>
      </p:sp>
    </p:spTree>
    <p:extLst>
      <p:ext uri="{BB962C8B-B14F-4D97-AF65-F5344CB8AC3E}">
        <p14:creationId xmlns:p14="http://schemas.microsoft.com/office/powerpoint/2010/main" val="16667627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5432B2-688B-5177-844F-331EAC39E68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4B6560E-7EC8-20CE-7676-52DD09E76994}"/>
              </a:ext>
            </a:extLst>
          </p:cNvPr>
          <p:cNvSpPr>
            <a:spLocks noGrp="1"/>
          </p:cNvSpPr>
          <p:nvPr>
            <p:ph type="sldNum" sz="quarter" idx="12"/>
          </p:nvPr>
        </p:nvSpPr>
        <p:spPr/>
        <p:txBody>
          <a:bodyPr/>
          <a:lstStyle/>
          <a:p>
            <a:fld id="{4A777409-9C5A-4B07-8E32-19F22F7D558C}" type="slidenum">
              <a:rPr lang="en-IN" smtClean="0"/>
              <a:t>154</a:t>
            </a:fld>
            <a:endParaRPr lang="en-IN" dirty="0"/>
          </a:p>
        </p:txBody>
      </p:sp>
      <p:sp>
        <p:nvSpPr>
          <p:cNvPr id="5" name="TextBox 4">
            <a:extLst>
              <a:ext uri="{FF2B5EF4-FFF2-40B4-BE49-F238E27FC236}">
                <a16:creationId xmlns:a16="http://schemas.microsoft.com/office/drawing/2014/main" id="{E6FE1831-9D3D-9013-8D60-58DE16B29895}"/>
              </a:ext>
            </a:extLst>
          </p:cNvPr>
          <p:cNvSpPr txBox="1"/>
          <p:nvPr/>
        </p:nvSpPr>
        <p:spPr>
          <a:xfrm>
            <a:off x="988359" y="554922"/>
            <a:ext cx="6100482" cy="400110"/>
          </a:xfrm>
          <a:prstGeom prst="rect">
            <a:avLst/>
          </a:prstGeom>
          <a:noFill/>
        </p:spPr>
        <p:txBody>
          <a:bodyPr wrap="square">
            <a:spAutoFit/>
          </a:bodyPr>
          <a:lstStyle/>
          <a:p>
            <a:r>
              <a:rPr lang="en-US" sz="2000">
                <a:solidFill>
                  <a:schemeClr val="tx1">
                    <a:lumMod val="65000"/>
                    <a:lumOff val="35000"/>
                  </a:schemeClr>
                </a:solidFill>
              </a:rPr>
              <a:t>6. Write the below-given code in </a:t>
            </a:r>
            <a:r>
              <a:rPr lang="en-US" sz="2000" b="1">
                <a:solidFill>
                  <a:schemeClr val="tx1">
                    <a:lumMod val="65000"/>
                    <a:lumOff val="35000"/>
                  </a:schemeClr>
                </a:solidFill>
              </a:rPr>
              <a:t>child.component.css</a:t>
            </a:r>
            <a:endParaRPr lang="en-IN" sz="2000" dirty="0">
              <a:solidFill>
                <a:schemeClr val="tx1">
                  <a:lumMod val="65000"/>
                  <a:lumOff val="35000"/>
                </a:schemeClr>
              </a:solidFill>
            </a:endParaRPr>
          </a:p>
        </p:txBody>
      </p:sp>
      <p:sp>
        <p:nvSpPr>
          <p:cNvPr id="6" name="TextBox 5">
            <a:extLst>
              <a:ext uri="{FF2B5EF4-FFF2-40B4-BE49-F238E27FC236}">
                <a16:creationId xmlns:a16="http://schemas.microsoft.com/office/drawing/2014/main" id="{C227D270-0EF2-298E-14E6-DC86F1D0B9D0}"/>
              </a:ext>
            </a:extLst>
          </p:cNvPr>
          <p:cNvSpPr txBox="1"/>
          <p:nvPr/>
        </p:nvSpPr>
        <p:spPr>
          <a:xfrm>
            <a:off x="925606" y="1146593"/>
            <a:ext cx="6100482" cy="1938992"/>
          </a:xfrm>
          <a:prstGeom prst="rect">
            <a:avLst/>
          </a:prstGeom>
          <a:noFill/>
        </p:spPr>
        <p:txBody>
          <a:bodyPr wrap="square">
            <a:spAutoFit/>
          </a:bodyPr>
          <a:lstStyle/>
          <a:p>
            <a:r>
              <a:rPr lang="en-US" sz="2000"/>
              <a:t>.highlight {</a:t>
            </a:r>
          </a:p>
          <a:p>
            <a:r>
              <a:rPr lang="en-US" sz="2000"/>
              <a:t>  border: 2px solid violet;</a:t>
            </a:r>
          </a:p>
          <a:p>
            <a:r>
              <a:rPr lang="en-US" sz="2000"/>
              <a:t>  background-color: cornsilk;</a:t>
            </a:r>
          </a:p>
          <a:p>
            <a:r>
              <a:rPr lang="en-US" sz="2000"/>
              <a:t>  text-align: center;</a:t>
            </a:r>
          </a:p>
          <a:p>
            <a:r>
              <a:rPr lang="en-US" sz="2000"/>
              <a:t>  margin-bottom: 20px;</a:t>
            </a:r>
          </a:p>
          <a:p>
            <a:r>
              <a:rPr lang="en-US" sz="2000"/>
              <a:t>}</a:t>
            </a:r>
            <a:endParaRPr lang="en-US" sz="2000" dirty="0"/>
          </a:p>
        </p:txBody>
      </p:sp>
      <p:sp>
        <p:nvSpPr>
          <p:cNvPr id="8" name="TextBox 7">
            <a:extLst>
              <a:ext uri="{FF2B5EF4-FFF2-40B4-BE49-F238E27FC236}">
                <a16:creationId xmlns:a16="http://schemas.microsoft.com/office/drawing/2014/main" id="{4AE81EDE-348E-0940-F001-6C32FEA178BD}"/>
              </a:ext>
            </a:extLst>
          </p:cNvPr>
          <p:cNvSpPr txBox="1"/>
          <p:nvPr/>
        </p:nvSpPr>
        <p:spPr>
          <a:xfrm>
            <a:off x="988359" y="3172616"/>
            <a:ext cx="6100482" cy="400110"/>
          </a:xfrm>
          <a:prstGeom prst="rect">
            <a:avLst/>
          </a:prstGeom>
          <a:noFill/>
        </p:spPr>
        <p:txBody>
          <a:bodyPr wrap="square">
            <a:spAutoFit/>
          </a:bodyPr>
          <a:lstStyle/>
          <a:p>
            <a:r>
              <a:rPr lang="en-US" sz="2000" dirty="0">
                <a:solidFill>
                  <a:schemeClr val="tx1">
                    <a:lumMod val="65000"/>
                    <a:lumOff val="35000"/>
                  </a:schemeClr>
                </a:solidFill>
              </a:rPr>
              <a:t>7.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EA93BF46-5057-CC50-1718-E5D73F41EE4B}"/>
              </a:ext>
            </a:extLst>
          </p:cNvPr>
          <p:cNvSpPr txBox="1"/>
          <p:nvPr/>
        </p:nvSpPr>
        <p:spPr>
          <a:xfrm>
            <a:off x="925606" y="3818982"/>
            <a:ext cx="6100482" cy="923330"/>
          </a:xfrm>
          <a:prstGeom prst="rect">
            <a:avLst/>
          </a:prstGeom>
          <a:noFill/>
        </p:spPr>
        <p:txBody>
          <a:bodyPr wrap="square">
            <a:spAutoFit/>
          </a:bodyPr>
          <a:lstStyle/>
          <a:p>
            <a:r>
              <a:rPr lang="en-IN" dirty="0"/>
              <a:t>&lt;div class="highlight"&gt;</a:t>
            </a:r>
          </a:p>
          <a:p>
            <a:r>
              <a:rPr lang="en-IN" dirty="0"/>
              <a:t>  Child Component</a:t>
            </a:r>
          </a:p>
          <a:p>
            <a:r>
              <a:rPr lang="en-IN" dirty="0"/>
              <a:t>&lt;/div&gt;</a:t>
            </a:r>
          </a:p>
        </p:txBody>
      </p:sp>
      <p:sp>
        <p:nvSpPr>
          <p:cNvPr id="12" name="TextBox 11">
            <a:extLst>
              <a:ext uri="{FF2B5EF4-FFF2-40B4-BE49-F238E27FC236}">
                <a16:creationId xmlns:a16="http://schemas.microsoft.com/office/drawing/2014/main" id="{570E4C04-6CB1-777A-18FA-126ECF83E395}"/>
              </a:ext>
            </a:extLst>
          </p:cNvPr>
          <p:cNvSpPr txBox="1"/>
          <p:nvPr/>
        </p:nvSpPr>
        <p:spPr>
          <a:xfrm>
            <a:off x="925606" y="4949166"/>
            <a:ext cx="10916770" cy="1015663"/>
          </a:xfrm>
          <a:prstGeom prst="rect">
            <a:avLst/>
          </a:prstGeom>
          <a:noFill/>
        </p:spPr>
        <p:txBody>
          <a:bodyPr wrap="square">
            <a:spAutoFit/>
          </a:bodyPr>
          <a:lstStyle/>
          <a:p>
            <a:r>
              <a:rPr lang="en-US" sz="2000" dirty="0">
                <a:solidFill>
                  <a:schemeClr val="tx1">
                    <a:lumMod val="65000"/>
                    <a:lumOff val="35000"/>
                  </a:schemeClr>
                </a:solidFill>
                <a:effectLst/>
              </a:rPr>
              <a:t>8. Save the files and check the output in the browser</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9. Open developer tools in your chrome browser and go to the </a:t>
            </a:r>
            <a:r>
              <a:rPr lang="en-US" sz="2000" b="1" dirty="0">
                <a:solidFill>
                  <a:schemeClr val="tx1">
                    <a:lumMod val="65000"/>
                    <a:lumOff val="35000"/>
                  </a:schemeClr>
                </a:solidFill>
                <a:effectLst/>
              </a:rPr>
              <a:t>Elements</a:t>
            </a:r>
            <a:r>
              <a:rPr lang="en-US" sz="2000" dirty="0">
                <a:solidFill>
                  <a:schemeClr val="tx1">
                    <a:lumMod val="65000"/>
                    <a:lumOff val="35000"/>
                  </a:schemeClr>
                </a:solidFill>
                <a:effectLst/>
              </a:rPr>
              <a:t> tab</a:t>
            </a:r>
          </a:p>
        </p:txBody>
      </p:sp>
    </p:spTree>
    <p:extLst>
      <p:ext uri="{BB962C8B-B14F-4D97-AF65-F5344CB8AC3E}">
        <p14:creationId xmlns:p14="http://schemas.microsoft.com/office/powerpoint/2010/main" val="14592405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E7BAB-D443-BCD0-B75E-184499B78B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4A85031-E64C-A31F-4155-FD8C77797CD5}"/>
              </a:ext>
            </a:extLst>
          </p:cNvPr>
          <p:cNvSpPr>
            <a:spLocks noGrp="1"/>
          </p:cNvSpPr>
          <p:nvPr>
            <p:ph type="sldNum" sz="quarter" idx="12"/>
          </p:nvPr>
        </p:nvSpPr>
        <p:spPr/>
        <p:txBody>
          <a:bodyPr/>
          <a:lstStyle/>
          <a:p>
            <a:fld id="{4A777409-9C5A-4B07-8E32-19F22F7D558C}" type="slidenum">
              <a:rPr lang="en-IN" smtClean="0"/>
              <a:t>155</a:t>
            </a:fld>
            <a:endParaRPr lang="en-IN" dirty="0"/>
          </a:p>
        </p:txBody>
      </p:sp>
      <p:pic>
        <p:nvPicPr>
          <p:cNvPr id="5" name="Picture 4">
            <a:extLst>
              <a:ext uri="{FF2B5EF4-FFF2-40B4-BE49-F238E27FC236}">
                <a16:creationId xmlns:a16="http://schemas.microsoft.com/office/drawing/2014/main" id="{16CF3B9A-9890-5EAB-9C10-C7FB4B883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82" y="486577"/>
            <a:ext cx="8004235" cy="5869773"/>
          </a:xfrm>
          <a:prstGeom prst="rect">
            <a:avLst/>
          </a:prstGeom>
        </p:spPr>
      </p:pic>
    </p:spTree>
    <p:extLst>
      <p:ext uri="{BB962C8B-B14F-4D97-AF65-F5344CB8AC3E}">
        <p14:creationId xmlns:p14="http://schemas.microsoft.com/office/powerpoint/2010/main" val="4848466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0F8C35-E988-211D-3087-232ABE93F2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218097-3120-EB35-5717-5E9E8B58862A}"/>
              </a:ext>
            </a:extLst>
          </p:cNvPr>
          <p:cNvSpPr>
            <a:spLocks noGrp="1"/>
          </p:cNvSpPr>
          <p:nvPr>
            <p:ph type="sldNum" sz="quarter" idx="12"/>
          </p:nvPr>
        </p:nvSpPr>
        <p:spPr/>
        <p:txBody>
          <a:bodyPr/>
          <a:lstStyle/>
          <a:p>
            <a:fld id="{4A777409-9C5A-4B07-8E32-19F22F7D558C}" type="slidenum">
              <a:rPr lang="en-IN" smtClean="0"/>
              <a:t>156</a:t>
            </a:fld>
            <a:endParaRPr lang="en-IN" dirty="0"/>
          </a:p>
        </p:txBody>
      </p:sp>
      <p:sp>
        <p:nvSpPr>
          <p:cNvPr id="5" name="TextBox 4">
            <a:extLst>
              <a:ext uri="{FF2B5EF4-FFF2-40B4-BE49-F238E27FC236}">
                <a16:creationId xmlns:a16="http://schemas.microsoft.com/office/drawing/2014/main" id="{9A5B28B5-1E81-C949-96D8-65AB159A5BB2}"/>
              </a:ext>
            </a:extLst>
          </p:cNvPr>
          <p:cNvSpPr txBox="1"/>
          <p:nvPr/>
        </p:nvSpPr>
        <p:spPr>
          <a:xfrm>
            <a:off x="907677" y="536993"/>
            <a:ext cx="6100482" cy="461665"/>
          </a:xfrm>
          <a:prstGeom prst="rect">
            <a:avLst/>
          </a:prstGeom>
          <a:noFill/>
        </p:spPr>
        <p:txBody>
          <a:bodyPr wrap="square">
            <a:spAutoFit/>
          </a:bodyPr>
          <a:lstStyle/>
          <a:p>
            <a:r>
              <a:rPr lang="en-IN" sz="2400" b="1" dirty="0"/>
              <a:t>Component Life Cycle</a:t>
            </a:r>
          </a:p>
        </p:txBody>
      </p:sp>
      <p:sp>
        <p:nvSpPr>
          <p:cNvPr id="7" name="TextBox 6">
            <a:extLst>
              <a:ext uri="{FF2B5EF4-FFF2-40B4-BE49-F238E27FC236}">
                <a16:creationId xmlns:a16="http://schemas.microsoft.com/office/drawing/2014/main" id="{7F7197B2-29BF-CE06-F9CF-2ED1BEC44B57}"/>
              </a:ext>
            </a:extLst>
          </p:cNvPr>
          <p:cNvSpPr txBox="1"/>
          <p:nvPr/>
        </p:nvSpPr>
        <p:spPr>
          <a:xfrm>
            <a:off x="143436" y="1092403"/>
            <a:ext cx="11732559" cy="2862322"/>
          </a:xfrm>
          <a:prstGeom prst="rect">
            <a:avLst/>
          </a:prstGeom>
          <a:noFill/>
        </p:spPr>
        <p:txBody>
          <a:bodyPr wrap="square">
            <a:spAutoFit/>
          </a:bodyPr>
          <a:lstStyle/>
          <a:p>
            <a:r>
              <a:rPr lang="en-US" sz="2000" dirty="0">
                <a:solidFill>
                  <a:schemeClr val="tx1">
                    <a:lumMod val="65000"/>
                    <a:lumOff val="35000"/>
                  </a:schemeClr>
                </a:solidFill>
                <a:effectLst/>
              </a:rPr>
              <a:t>A component has a life cycle that is managed by Angular. It includes creating a component, rendering it, creating and rendering its child components, checks when its data-bound properties change, and destroy it before removing it from the DOM.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has some methods/hooks which provide visibility into these key life moments of a component and the ability to act when they occur.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Following are the lifecycle hooks of a component. The methods are invoked in the same order as mentioned in the table below:</a:t>
            </a:r>
          </a:p>
        </p:txBody>
      </p:sp>
    </p:spTree>
    <p:extLst>
      <p:ext uri="{BB962C8B-B14F-4D97-AF65-F5344CB8AC3E}">
        <p14:creationId xmlns:p14="http://schemas.microsoft.com/office/powerpoint/2010/main" val="7295974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07CE73-244C-8D6F-B055-EDCB402D9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DEAC13-B8B9-6E48-6624-C614A3CAE608}"/>
              </a:ext>
            </a:extLst>
          </p:cNvPr>
          <p:cNvSpPr>
            <a:spLocks noGrp="1"/>
          </p:cNvSpPr>
          <p:nvPr>
            <p:ph type="sldNum" sz="quarter" idx="12"/>
          </p:nvPr>
        </p:nvSpPr>
        <p:spPr/>
        <p:txBody>
          <a:bodyPr/>
          <a:lstStyle/>
          <a:p>
            <a:fld id="{4A777409-9C5A-4B07-8E32-19F22F7D558C}" type="slidenum">
              <a:rPr lang="en-IN" smtClean="0"/>
              <a:t>157</a:t>
            </a:fld>
            <a:endParaRPr lang="en-IN" dirty="0"/>
          </a:p>
        </p:txBody>
      </p:sp>
      <p:pic>
        <p:nvPicPr>
          <p:cNvPr id="5" name="Picture 4">
            <a:extLst>
              <a:ext uri="{FF2B5EF4-FFF2-40B4-BE49-F238E27FC236}">
                <a16:creationId xmlns:a16="http://schemas.microsoft.com/office/drawing/2014/main" id="{6FE485ED-6C60-8478-714F-986937ECB62F}"/>
              </a:ext>
            </a:extLst>
          </p:cNvPr>
          <p:cNvPicPr>
            <a:picLocks noChangeAspect="1"/>
          </p:cNvPicPr>
          <p:nvPr/>
        </p:nvPicPr>
        <p:blipFill>
          <a:blip r:embed="rId2"/>
          <a:stretch>
            <a:fillRect/>
          </a:stretch>
        </p:blipFill>
        <p:spPr>
          <a:xfrm>
            <a:off x="2524125" y="538162"/>
            <a:ext cx="7143750" cy="6000750"/>
          </a:xfrm>
          <a:prstGeom prst="rect">
            <a:avLst/>
          </a:prstGeom>
        </p:spPr>
      </p:pic>
    </p:spTree>
    <p:extLst>
      <p:ext uri="{BB962C8B-B14F-4D97-AF65-F5344CB8AC3E}">
        <p14:creationId xmlns:p14="http://schemas.microsoft.com/office/powerpoint/2010/main" val="199964129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BACC4F-4489-F720-DBC4-BC8A91BA48F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127132-9509-6627-D3ED-97C9C7A3CC72}"/>
              </a:ext>
            </a:extLst>
          </p:cNvPr>
          <p:cNvSpPr>
            <a:spLocks noGrp="1"/>
          </p:cNvSpPr>
          <p:nvPr>
            <p:ph type="sldNum" sz="quarter" idx="12"/>
          </p:nvPr>
        </p:nvSpPr>
        <p:spPr/>
        <p:txBody>
          <a:bodyPr/>
          <a:lstStyle/>
          <a:p>
            <a:fld id="{4A777409-9C5A-4B07-8E32-19F22F7D558C}" type="slidenum">
              <a:rPr lang="en-IN" smtClean="0"/>
              <a:t>158</a:t>
            </a:fld>
            <a:endParaRPr lang="en-IN" dirty="0"/>
          </a:p>
        </p:txBody>
      </p:sp>
      <p:sp>
        <p:nvSpPr>
          <p:cNvPr id="5" name="TextBox 4">
            <a:extLst>
              <a:ext uri="{FF2B5EF4-FFF2-40B4-BE49-F238E27FC236}">
                <a16:creationId xmlns:a16="http://schemas.microsoft.com/office/drawing/2014/main" id="{C2F42104-EA48-4BC6-84F4-9520523A8A92}"/>
              </a:ext>
            </a:extLst>
          </p:cNvPr>
          <p:cNvSpPr txBox="1"/>
          <p:nvPr/>
        </p:nvSpPr>
        <p:spPr>
          <a:xfrm>
            <a:off x="925606" y="528028"/>
            <a:ext cx="6100482" cy="369332"/>
          </a:xfrm>
          <a:prstGeom prst="rect">
            <a:avLst/>
          </a:prstGeom>
          <a:noFill/>
        </p:spPr>
        <p:txBody>
          <a:bodyPr wrap="square">
            <a:spAutoFit/>
          </a:bodyPr>
          <a:lstStyle/>
          <a:p>
            <a:r>
              <a:rPr lang="en-IN" b="1" dirty="0">
                <a:solidFill>
                  <a:schemeClr val="tx1">
                    <a:lumMod val="65000"/>
                    <a:lumOff val="35000"/>
                  </a:schemeClr>
                </a:solidFill>
              </a:rPr>
              <a:t>Syntax</a:t>
            </a:r>
            <a:r>
              <a:rPr lang="en-IN" dirty="0">
                <a:solidFill>
                  <a:schemeClr val="tx1">
                    <a:lumMod val="65000"/>
                    <a:lumOff val="35000"/>
                  </a:schemeClr>
                </a:solidFill>
              </a:rPr>
              <a:t>:</a:t>
            </a:r>
          </a:p>
        </p:txBody>
      </p:sp>
      <p:sp>
        <p:nvSpPr>
          <p:cNvPr id="7" name="TextBox 6">
            <a:extLst>
              <a:ext uri="{FF2B5EF4-FFF2-40B4-BE49-F238E27FC236}">
                <a16:creationId xmlns:a16="http://schemas.microsoft.com/office/drawing/2014/main" id="{C978249F-D29B-2CCF-B461-E914E73BC709}"/>
              </a:ext>
            </a:extLst>
          </p:cNvPr>
          <p:cNvSpPr txBox="1"/>
          <p:nvPr/>
        </p:nvSpPr>
        <p:spPr>
          <a:xfrm>
            <a:off x="838200" y="906601"/>
            <a:ext cx="10952629" cy="5632311"/>
          </a:xfrm>
          <a:prstGeom prst="rect">
            <a:avLst/>
          </a:prstGeom>
          <a:noFill/>
        </p:spPr>
        <p:txBody>
          <a:bodyPr wrap="square">
            <a:spAutoFit/>
          </a:bodyPr>
          <a:lstStyle/>
          <a:p>
            <a:r>
              <a:rPr lang="en-IN" dirty="0"/>
              <a:t>import {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 from '@angular/core';</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  </a:t>
            </a:r>
            <a:r>
              <a:rPr lang="en-IN" dirty="0" err="1"/>
              <a:t>OnDestroy</a:t>
            </a:r>
            <a:r>
              <a:rPr lang="en-IN" dirty="0"/>
              <a:t> {</a:t>
            </a:r>
          </a:p>
          <a:p>
            <a:r>
              <a:rPr lang="en-IN" dirty="0"/>
              <a:t>        </a:t>
            </a:r>
          </a:p>
          <a:p>
            <a:r>
              <a:rPr lang="en-IN" dirty="0"/>
              <a:t>    </a:t>
            </a:r>
            <a:r>
              <a:rPr lang="en-IN" dirty="0" err="1"/>
              <a:t>ngOnInit</a:t>
            </a:r>
            <a:r>
              <a:rPr lang="en-IN" dirty="0"/>
              <a:t>() {  }</a:t>
            </a:r>
          </a:p>
          <a:p>
            <a:r>
              <a:rPr lang="en-IN" dirty="0"/>
              <a:t>    </a:t>
            </a:r>
          </a:p>
          <a:p>
            <a:r>
              <a:rPr lang="en-IN" dirty="0"/>
              <a:t>    </a:t>
            </a:r>
            <a:r>
              <a:rPr lang="en-IN" dirty="0" err="1"/>
              <a:t>ngDoCheck</a:t>
            </a:r>
            <a:r>
              <a:rPr lang="en-IN" dirty="0"/>
              <a:t>() {  }</a:t>
            </a:r>
          </a:p>
          <a:p>
            <a:r>
              <a:rPr lang="en-IN" dirty="0"/>
              <a:t>    </a:t>
            </a:r>
          </a:p>
          <a:p>
            <a:r>
              <a:rPr lang="en-IN" dirty="0"/>
              <a:t>    </a:t>
            </a:r>
            <a:r>
              <a:rPr lang="en-IN" dirty="0" err="1"/>
              <a:t>ngAfterContentInit</a:t>
            </a:r>
            <a:r>
              <a:rPr lang="en-IN" dirty="0"/>
              <a:t>() { }</a:t>
            </a:r>
          </a:p>
          <a:p>
            <a:r>
              <a:rPr lang="en-IN" dirty="0"/>
              <a:t>    </a:t>
            </a:r>
          </a:p>
          <a:p>
            <a:r>
              <a:rPr lang="en-IN" dirty="0"/>
              <a:t>    </a:t>
            </a:r>
            <a:r>
              <a:rPr lang="en-IN" dirty="0" err="1"/>
              <a:t>ngAfterContentChecked</a:t>
            </a:r>
            <a:r>
              <a:rPr lang="en-IN" dirty="0"/>
              <a:t>() { }</a:t>
            </a:r>
          </a:p>
          <a:p>
            <a:r>
              <a:rPr lang="en-IN" dirty="0"/>
              <a:t>    </a:t>
            </a:r>
          </a:p>
          <a:p>
            <a:r>
              <a:rPr lang="en-IN" dirty="0"/>
              <a:t>    </a:t>
            </a:r>
            <a:r>
              <a:rPr lang="en-IN" dirty="0" err="1"/>
              <a:t>ngAfterViewInit</a:t>
            </a:r>
            <a:r>
              <a:rPr lang="en-IN" dirty="0"/>
              <a:t>() {  }</a:t>
            </a:r>
          </a:p>
          <a:p>
            <a:r>
              <a:rPr lang="en-IN" dirty="0"/>
              <a:t>    </a:t>
            </a:r>
          </a:p>
          <a:p>
            <a:r>
              <a:rPr lang="en-IN" dirty="0"/>
              <a:t>    </a:t>
            </a:r>
            <a:r>
              <a:rPr lang="en-IN" dirty="0" err="1"/>
              <a:t>ngAfterViewChecked</a:t>
            </a:r>
            <a:r>
              <a:rPr lang="en-IN" dirty="0"/>
              <a:t>() {   }</a:t>
            </a:r>
          </a:p>
          <a:p>
            <a:r>
              <a:rPr lang="en-IN" dirty="0"/>
              <a:t>    </a:t>
            </a:r>
          </a:p>
          <a:p>
            <a:r>
              <a:rPr lang="en-IN" dirty="0"/>
              <a:t>     </a:t>
            </a:r>
            <a:r>
              <a:rPr lang="en-IN" dirty="0" err="1"/>
              <a:t>ngOnDestroy</a:t>
            </a:r>
            <a:r>
              <a:rPr lang="en-IN" dirty="0"/>
              <a:t>() {  }</a:t>
            </a:r>
          </a:p>
          <a:p>
            <a:r>
              <a:rPr lang="en-IN" dirty="0"/>
              <a:t>}</a:t>
            </a:r>
          </a:p>
        </p:txBody>
      </p:sp>
    </p:spTree>
    <p:extLst>
      <p:ext uri="{BB962C8B-B14F-4D97-AF65-F5344CB8AC3E}">
        <p14:creationId xmlns:p14="http://schemas.microsoft.com/office/powerpoint/2010/main" val="24453371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03867-E6B5-64EF-A30A-B2C0833B4EB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3C5B99-0F03-DF49-3F5B-673ED84F1E63}"/>
              </a:ext>
            </a:extLst>
          </p:cNvPr>
          <p:cNvSpPr>
            <a:spLocks noGrp="1"/>
          </p:cNvSpPr>
          <p:nvPr>
            <p:ph type="sldNum" sz="quarter" idx="12"/>
          </p:nvPr>
        </p:nvSpPr>
        <p:spPr/>
        <p:txBody>
          <a:bodyPr/>
          <a:lstStyle/>
          <a:p>
            <a:fld id="{4A777409-9C5A-4B07-8E32-19F22F7D558C}" type="slidenum">
              <a:rPr lang="en-IN" smtClean="0"/>
              <a:t>159</a:t>
            </a:fld>
            <a:endParaRPr lang="en-IN" dirty="0"/>
          </a:p>
        </p:txBody>
      </p:sp>
      <p:sp>
        <p:nvSpPr>
          <p:cNvPr id="5" name="TextBox 4">
            <a:extLst>
              <a:ext uri="{FF2B5EF4-FFF2-40B4-BE49-F238E27FC236}">
                <a16:creationId xmlns:a16="http://schemas.microsoft.com/office/drawing/2014/main" id="{2BF93050-AFD7-B9C8-78D6-2247DC491F7D}"/>
              </a:ext>
            </a:extLst>
          </p:cNvPr>
          <p:cNvSpPr txBox="1"/>
          <p:nvPr/>
        </p:nvSpPr>
        <p:spPr>
          <a:xfrm>
            <a:off x="121023" y="968712"/>
            <a:ext cx="10999695" cy="4678204"/>
          </a:xfrm>
          <a:prstGeom prst="rect">
            <a:avLst/>
          </a:prstGeom>
          <a:noFill/>
        </p:spPr>
        <p:txBody>
          <a:bodyPr wrap="square">
            <a:spAutoFit/>
          </a:bodyPr>
          <a:lstStyle/>
          <a:p>
            <a:r>
              <a:rPr lang="en-US" sz="2000" dirty="0">
                <a:solidFill>
                  <a:schemeClr val="tx1">
                    <a:lumMod val="65000"/>
                    <a:lumOff val="35000"/>
                  </a:schemeClr>
                </a:solidFill>
                <a:effectLst/>
              </a:rPr>
              <a:t>Line 1: Import the interfaces of lifecycle hooks</a:t>
            </a:r>
          </a:p>
          <a:p>
            <a:r>
              <a:rPr lang="en-US" sz="2000" dirty="0">
                <a:solidFill>
                  <a:schemeClr val="tx1">
                    <a:lumMod val="65000"/>
                    <a:lumOff val="35000"/>
                  </a:schemeClr>
                </a:solidFill>
                <a:effectLst/>
              </a:rPr>
              <a:t>Line 5-6: Inherit interfaces that have life cycle methods to override</a:t>
            </a:r>
          </a:p>
          <a:p>
            <a:r>
              <a:rPr lang="en-US" sz="2000" dirty="0">
                <a:solidFill>
                  <a:schemeClr val="tx1">
                    <a:lumMod val="65000"/>
                    <a:lumOff val="35000"/>
                  </a:schemeClr>
                </a:solidFill>
                <a:effectLst/>
              </a:rPr>
              <a:t>Line 8-20: Override all lifecycle hooks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Lifecycle Hooks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 It gets invoked when Angular sets data-bound input property i.e., the property attached with @Input(). This will be invoked whenever input property changes its value</a:t>
            </a:r>
          </a:p>
          <a:p>
            <a:pPr>
              <a:buFont typeface="Arial" panose="020B0604020202020204" pitchFamily="34" charset="0"/>
              <a:buChar char="•"/>
            </a:pP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 It gets  invoked when Angular initializes the directive or component</a:t>
            </a:r>
          </a:p>
          <a:p>
            <a:pPr>
              <a:buFont typeface="Arial" panose="020B0604020202020204" pitchFamily="34" charset="0"/>
              <a:buChar char="•"/>
            </a:pP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  It will be invoked for every change detection in the application</a:t>
            </a:r>
          </a:p>
          <a:p>
            <a:pPr>
              <a:buFont typeface="Arial" panose="020B0604020202020204" pitchFamily="34" charset="0"/>
              <a:buChar char="•"/>
            </a:pPr>
            <a:r>
              <a:rPr lang="en-US" sz="2000" dirty="0" err="1">
                <a:solidFill>
                  <a:schemeClr val="tx1">
                    <a:lumMod val="65000"/>
                    <a:lumOff val="35000"/>
                  </a:schemeClr>
                </a:solidFill>
                <a:effectLst/>
              </a:rPr>
              <a:t>ngAfterContentInit</a:t>
            </a:r>
            <a:r>
              <a:rPr lang="en-US" sz="2000" dirty="0">
                <a:solidFill>
                  <a:schemeClr val="tx1">
                    <a:lumMod val="65000"/>
                    <a:lumOff val="35000"/>
                  </a:schemeClr>
                </a:solidFill>
                <a:effectLst/>
              </a:rPr>
              <a:t> – It gets invoked after Angular projects content into its view</a:t>
            </a:r>
          </a:p>
          <a:p>
            <a:pPr>
              <a:buFont typeface="Arial" panose="020B0604020202020204" pitchFamily="34" charset="0"/>
              <a:buChar char="•"/>
            </a:pP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 It gets invoked after Angular checks the bindings of the content it projected into its view</a:t>
            </a:r>
          </a:p>
          <a:p>
            <a:pPr>
              <a:buFont typeface="Arial" panose="020B0604020202020204" pitchFamily="34" charset="0"/>
              <a:buChar char="•"/>
            </a:pPr>
            <a:r>
              <a:rPr lang="en-US" sz="2000" dirty="0" err="1">
                <a:solidFill>
                  <a:schemeClr val="tx1">
                    <a:lumMod val="65000"/>
                    <a:lumOff val="35000"/>
                  </a:schemeClr>
                </a:solidFill>
                <a:effectLst/>
              </a:rPr>
              <a:t>ngAfterViewInit</a:t>
            </a:r>
            <a:r>
              <a:rPr lang="en-US" sz="2000" dirty="0">
                <a:solidFill>
                  <a:schemeClr val="tx1">
                    <a:lumMod val="65000"/>
                    <a:lumOff val="35000"/>
                  </a:schemeClr>
                </a:solidFill>
                <a:effectLst/>
              </a:rPr>
              <a:t> – It gets invoked after Angular creates component’s views</a:t>
            </a:r>
          </a:p>
          <a:p>
            <a:pPr>
              <a:buFont typeface="Arial" panose="020B0604020202020204" pitchFamily="34" charset="0"/>
              <a:buChar char="•"/>
            </a:pP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 It gets invoked after Angular checks the bindings of the component’s views</a:t>
            </a:r>
          </a:p>
          <a:p>
            <a:pPr>
              <a:buFont typeface="Arial" panose="020B0604020202020204" pitchFamily="34" charset="0"/>
              <a:buChar char="•"/>
            </a:pPr>
            <a:r>
              <a:rPr lang="en-US" sz="2000" dirty="0" err="1">
                <a:solidFill>
                  <a:schemeClr val="tx1">
                    <a:lumMod val="65000"/>
                    <a:lumOff val="35000"/>
                  </a:schemeClr>
                </a:solidFill>
                <a:effectLst/>
              </a:rPr>
              <a:t>ngOnDestroy</a:t>
            </a:r>
            <a:r>
              <a:rPr lang="en-US" sz="2000" dirty="0">
                <a:solidFill>
                  <a:schemeClr val="tx1">
                    <a:lumMod val="65000"/>
                    <a:lumOff val="35000"/>
                  </a:schemeClr>
                </a:solidFill>
                <a:effectLst/>
              </a:rPr>
              <a:t> – It gets invoked before Angular destroys directive or component</a:t>
            </a:r>
          </a:p>
        </p:txBody>
      </p:sp>
    </p:spTree>
    <p:extLst>
      <p:ext uri="{BB962C8B-B14F-4D97-AF65-F5344CB8AC3E}">
        <p14:creationId xmlns:p14="http://schemas.microsoft.com/office/powerpoint/2010/main" val="280314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91B8FA-41F7-F567-FD7F-52BF5AADB8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F0020B-5D38-DA0F-5296-B23004F08DC4}"/>
              </a:ext>
            </a:extLst>
          </p:cNvPr>
          <p:cNvSpPr>
            <a:spLocks noGrp="1"/>
          </p:cNvSpPr>
          <p:nvPr>
            <p:ph type="sldNum" sz="quarter" idx="12"/>
          </p:nvPr>
        </p:nvSpPr>
        <p:spPr/>
        <p:txBody>
          <a:bodyPr/>
          <a:lstStyle/>
          <a:p>
            <a:fld id="{4A777409-9C5A-4B07-8E32-19F22F7D558C}" type="slidenum">
              <a:rPr lang="en-IN" smtClean="0"/>
              <a:t>160</a:t>
            </a:fld>
            <a:endParaRPr lang="en-IN" dirty="0"/>
          </a:p>
        </p:txBody>
      </p:sp>
      <p:sp>
        <p:nvSpPr>
          <p:cNvPr id="5" name="TextBox 4">
            <a:extLst>
              <a:ext uri="{FF2B5EF4-FFF2-40B4-BE49-F238E27FC236}">
                <a16:creationId xmlns:a16="http://schemas.microsoft.com/office/drawing/2014/main" id="{E672B1E5-90D2-719E-A3AF-695D1997CB08}"/>
              </a:ext>
            </a:extLst>
          </p:cNvPr>
          <p:cNvSpPr txBox="1"/>
          <p:nvPr/>
        </p:nvSpPr>
        <p:spPr>
          <a:xfrm>
            <a:off x="988359" y="532964"/>
            <a:ext cx="6100482" cy="707886"/>
          </a:xfrm>
          <a:prstGeom prst="rect">
            <a:avLst/>
          </a:prstGeom>
          <a:noFill/>
        </p:spPr>
        <p:txBody>
          <a:bodyPr wrap="square">
            <a:spAutoFit/>
          </a:bodyPr>
          <a:lstStyle/>
          <a:p>
            <a:r>
              <a:rPr lang="en-IN" sz="2000" b="1" dirty="0">
                <a:solidFill>
                  <a:schemeClr val="tx1">
                    <a:lumMod val="65000"/>
                    <a:lumOff val="35000"/>
                  </a:schemeClr>
                </a:solidFill>
                <a:effectLst/>
              </a:rPr>
              <a:t>Example:</a:t>
            </a:r>
            <a:endParaRPr lang="en-IN" sz="2000" dirty="0">
              <a:solidFill>
                <a:schemeClr val="tx1">
                  <a:lumMod val="65000"/>
                  <a:lumOff val="35000"/>
                </a:schemeClr>
              </a:solidFill>
              <a:effectLst/>
            </a:endParaRP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7378A92A-5B05-425D-4D23-1064BFAA8B7F}"/>
              </a:ext>
            </a:extLst>
          </p:cNvPr>
          <p:cNvSpPr txBox="1"/>
          <p:nvPr/>
        </p:nvSpPr>
        <p:spPr>
          <a:xfrm>
            <a:off x="988359" y="1320255"/>
            <a:ext cx="11049000" cy="5355312"/>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p>
        </p:txBody>
      </p:sp>
    </p:spTree>
    <p:extLst>
      <p:ext uri="{BB962C8B-B14F-4D97-AF65-F5344CB8AC3E}">
        <p14:creationId xmlns:p14="http://schemas.microsoft.com/office/powerpoint/2010/main" val="320108070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B12EA2-F71E-FFCE-494B-2486C0F9473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0AA2C28-A1C7-EE00-85AD-AE45369AC672}"/>
              </a:ext>
            </a:extLst>
          </p:cNvPr>
          <p:cNvSpPr>
            <a:spLocks noGrp="1"/>
          </p:cNvSpPr>
          <p:nvPr>
            <p:ph type="sldNum" sz="quarter" idx="12"/>
          </p:nvPr>
        </p:nvSpPr>
        <p:spPr/>
        <p:txBody>
          <a:bodyPr/>
          <a:lstStyle/>
          <a:p>
            <a:fld id="{4A777409-9C5A-4B07-8E32-19F22F7D558C}" type="slidenum">
              <a:rPr lang="en-IN" smtClean="0"/>
              <a:t>161</a:t>
            </a:fld>
            <a:endParaRPr lang="en-IN" dirty="0"/>
          </a:p>
        </p:txBody>
      </p:sp>
      <p:sp>
        <p:nvSpPr>
          <p:cNvPr id="5" name="TextBox 4">
            <a:extLst>
              <a:ext uri="{FF2B5EF4-FFF2-40B4-BE49-F238E27FC236}">
                <a16:creationId xmlns:a16="http://schemas.microsoft.com/office/drawing/2014/main" id="{E111FEEC-1B22-9ECC-E916-C5AD3626C6AB}"/>
              </a:ext>
            </a:extLst>
          </p:cNvPr>
          <p:cNvSpPr txBox="1"/>
          <p:nvPr/>
        </p:nvSpPr>
        <p:spPr>
          <a:xfrm>
            <a:off x="1075765" y="867885"/>
            <a:ext cx="8550088" cy="5355312"/>
          </a:xfrm>
          <a:prstGeom prst="rect">
            <a:avLst/>
          </a:prstGeom>
          <a:noFill/>
        </p:spPr>
        <p:txBody>
          <a:bodyPr wrap="square">
            <a:spAutoFit/>
          </a:bodyPr>
          <a:lstStyle/>
          <a:p>
            <a:r>
              <a:rPr lang="en-IN" dirty="0" err="1"/>
              <a:t>ngDoCheck</a:t>
            </a:r>
            <a:r>
              <a:rPr lang="en-IN" dirty="0"/>
              <a:t>(): void {</a:t>
            </a:r>
          </a:p>
          <a:p>
            <a:r>
              <a:rPr lang="en-IN" dirty="0"/>
              <a:t>        console.log('Change detected');</a:t>
            </a:r>
          </a:p>
          <a:p>
            <a:r>
              <a:rPr lang="en-IN" dirty="0"/>
              <a:t>    }</a:t>
            </a:r>
          </a:p>
          <a:p>
            <a:r>
              <a:rPr lang="en-IN" dirty="0"/>
              <a:t>    </a:t>
            </a:r>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Tree>
    <p:extLst>
      <p:ext uri="{BB962C8B-B14F-4D97-AF65-F5344CB8AC3E}">
        <p14:creationId xmlns:p14="http://schemas.microsoft.com/office/powerpoint/2010/main" val="41736360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7B84DC-6796-0A2A-4BF0-44B2E35DAD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2C183A-7B95-6193-3007-DD8D783A5F30}"/>
              </a:ext>
            </a:extLst>
          </p:cNvPr>
          <p:cNvSpPr>
            <a:spLocks noGrp="1"/>
          </p:cNvSpPr>
          <p:nvPr>
            <p:ph type="sldNum" sz="quarter" idx="12"/>
          </p:nvPr>
        </p:nvSpPr>
        <p:spPr/>
        <p:txBody>
          <a:bodyPr/>
          <a:lstStyle/>
          <a:p>
            <a:fld id="{4A777409-9C5A-4B07-8E32-19F22F7D558C}" type="slidenum">
              <a:rPr lang="en-IN" smtClean="0"/>
              <a:t>162</a:t>
            </a:fld>
            <a:endParaRPr lang="en-IN" dirty="0"/>
          </a:p>
        </p:txBody>
      </p:sp>
      <p:sp>
        <p:nvSpPr>
          <p:cNvPr id="5" name="TextBox 4">
            <a:extLst>
              <a:ext uri="{FF2B5EF4-FFF2-40B4-BE49-F238E27FC236}">
                <a16:creationId xmlns:a16="http://schemas.microsoft.com/office/drawing/2014/main" id="{E6EA303E-7ADB-EC1A-1DA7-8ADE7243F3D2}"/>
              </a:ext>
            </a:extLst>
          </p:cNvPr>
          <p:cNvSpPr txBox="1"/>
          <p:nvPr/>
        </p:nvSpPr>
        <p:spPr>
          <a:xfrm>
            <a:off x="988358" y="769674"/>
            <a:ext cx="10468535" cy="2862322"/>
          </a:xfrm>
          <a:prstGeom prst="rect">
            <a:avLst/>
          </a:prstGeom>
          <a:noFill/>
        </p:spPr>
        <p:txBody>
          <a:bodyPr wrap="square">
            <a:spAutoFit/>
          </a:bodyPr>
          <a:lstStyle/>
          <a:p>
            <a:r>
              <a:rPr lang="en-US" sz="2000" b="1" dirty="0">
                <a:solidFill>
                  <a:schemeClr val="tx1">
                    <a:lumMod val="65000"/>
                    <a:lumOff val="35000"/>
                  </a:schemeClr>
                </a:solidFill>
                <a:effectLst/>
              </a:rPr>
              <a:t>Line 11-14:</a:t>
            </a:r>
            <a:r>
              <a:rPr lang="en-US" sz="2000" dirty="0">
                <a:solidFill>
                  <a:schemeClr val="tx1">
                    <a:lumMod val="65000"/>
                    <a:lumOff val="35000"/>
                  </a:schemeClr>
                </a:solidFill>
                <a:effectLst/>
              </a:rPr>
              <a:t> Inherit all lifecycle interfaces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Line 16-36:</a:t>
            </a:r>
            <a:r>
              <a:rPr lang="en-US" sz="2000" dirty="0">
                <a:solidFill>
                  <a:schemeClr val="tx1">
                    <a:lumMod val="65000"/>
                    <a:lumOff val="35000"/>
                  </a:schemeClr>
                </a:solidFill>
                <a:effectLst/>
              </a:rPr>
              <a:t> Override all the lifecycle methods and logging a message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ngOnInit</a:t>
            </a:r>
            <a:r>
              <a:rPr lang="en-US" sz="2000" dirty="0">
                <a:solidFill>
                  <a:schemeClr val="tx1">
                    <a:lumMod val="65000"/>
                    <a:lumOff val="35000"/>
                  </a:schemeClr>
                </a:solidFill>
                <a:effectLst/>
              </a:rPr>
              <a:t>() is the first method to be invoked for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Whenever data property value changes it invokes the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method. All Init methods gets invoked only once at the beginning and from later whenever a change happens Angular invokes </a:t>
            </a:r>
            <a:r>
              <a:rPr lang="en-US" sz="2000" dirty="0" err="1">
                <a:solidFill>
                  <a:schemeClr val="tx1">
                    <a:lumMod val="65000"/>
                    <a:lumOff val="35000"/>
                  </a:schemeClr>
                </a:solidFill>
                <a:effectLst/>
              </a:rPr>
              <a:t>ngDoCheck</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ngAfterContentChecked</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ngAfterViewChecked</a:t>
            </a:r>
            <a:r>
              <a:rPr lang="en-US" sz="2000" dirty="0">
                <a:solidFill>
                  <a:schemeClr val="tx1">
                    <a:lumMod val="65000"/>
                    <a:lumOff val="35000"/>
                  </a:schemeClr>
                </a:solidFill>
                <a:effectLst/>
              </a:rPr>
              <a:t> methods</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B7B9152-D2F9-406B-89DF-578E4A30F8A2}"/>
              </a:ext>
            </a:extLst>
          </p:cNvPr>
          <p:cNvSpPr txBox="1"/>
          <p:nvPr/>
        </p:nvSpPr>
        <p:spPr>
          <a:xfrm>
            <a:off x="988358" y="3772575"/>
            <a:ext cx="9885829" cy="1477328"/>
          </a:xfrm>
          <a:prstGeom prst="rect">
            <a:avLst/>
          </a:prstGeom>
          <a:noFill/>
        </p:spPr>
        <p:txBody>
          <a:bodyPr wrap="square">
            <a:spAutoFit/>
          </a:bodyPr>
          <a:lstStyle/>
          <a:p>
            <a:r>
              <a:rPr lang="en-IN" dirty="0"/>
              <a:t>&lt;div&gt;  </a:t>
            </a:r>
          </a:p>
          <a:p>
            <a:r>
              <a:rPr lang="en-IN" dirty="0"/>
              <a:t>  &lt;h1&gt;I'm a container component&lt;/h1&gt;</a:t>
            </a:r>
          </a:p>
          <a:p>
            <a:r>
              <a:rPr lang="en-IN" dirty="0"/>
              <a:t>  &lt;input type="text" [(</a:t>
            </a:r>
            <a:r>
              <a:rPr lang="en-IN" dirty="0" err="1"/>
              <a:t>ngModel</a:t>
            </a:r>
            <a:r>
              <a:rPr lang="en-IN" dirty="0"/>
              <a:t>)]='data'&gt; </a:t>
            </a:r>
          </a:p>
          <a:p>
            <a:r>
              <a:rPr lang="en-IN" dirty="0"/>
              <a:t>  &lt;app-child [title]='data'&gt;&lt;/app-child&gt;</a:t>
            </a:r>
          </a:p>
          <a:p>
            <a:r>
              <a:rPr lang="en-IN" dirty="0"/>
              <a:t>&lt;/div&gt;</a:t>
            </a:r>
          </a:p>
        </p:txBody>
      </p:sp>
    </p:spTree>
    <p:extLst>
      <p:ext uri="{BB962C8B-B14F-4D97-AF65-F5344CB8AC3E}">
        <p14:creationId xmlns:p14="http://schemas.microsoft.com/office/powerpoint/2010/main" val="99445112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39A218-4FA4-9F7C-6083-25B1984EA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4C744DE-CB65-C352-8A46-5B329CAC5D04}"/>
              </a:ext>
            </a:extLst>
          </p:cNvPr>
          <p:cNvSpPr>
            <a:spLocks noGrp="1"/>
          </p:cNvSpPr>
          <p:nvPr>
            <p:ph type="sldNum" sz="quarter" idx="12"/>
          </p:nvPr>
        </p:nvSpPr>
        <p:spPr/>
        <p:txBody>
          <a:bodyPr/>
          <a:lstStyle/>
          <a:p>
            <a:fld id="{4A777409-9C5A-4B07-8E32-19F22F7D558C}" type="slidenum">
              <a:rPr lang="en-IN" smtClean="0"/>
              <a:t>163</a:t>
            </a:fld>
            <a:endParaRPr lang="en-IN" dirty="0"/>
          </a:p>
        </p:txBody>
      </p:sp>
      <p:sp>
        <p:nvSpPr>
          <p:cNvPr id="5" name="TextBox 4">
            <a:extLst>
              <a:ext uri="{FF2B5EF4-FFF2-40B4-BE49-F238E27FC236}">
                <a16:creationId xmlns:a16="http://schemas.microsoft.com/office/drawing/2014/main" id="{49A4DE43-B9EF-020E-AC3B-2AD868DAB7A4}"/>
              </a:ext>
            </a:extLst>
          </p:cNvPr>
          <p:cNvSpPr txBox="1"/>
          <p:nvPr/>
        </p:nvSpPr>
        <p:spPr>
          <a:xfrm>
            <a:off x="988358" y="601559"/>
            <a:ext cx="10365441" cy="1631216"/>
          </a:xfrm>
          <a:prstGeom prst="rect">
            <a:avLst/>
          </a:prstGeom>
          <a:noFill/>
        </p:spPr>
        <p:txBody>
          <a:bodyPr wrap="square">
            <a:spAutoFit/>
          </a:bodyPr>
          <a:lstStyle/>
          <a:p>
            <a:r>
              <a:rPr lang="en-US" sz="2000" b="1" dirty="0">
                <a:solidFill>
                  <a:schemeClr val="tx1">
                    <a:lumMod val="65000"/>
                    <a:lumOff val="35000"/>
                  </a:schemeClr>
                </a:solidFill>
                <a:effectLst/>
              </a:rPr>
              <a:t>Line 3:</a:t>
            </a:r>
            <a:r>
              <a:rPr lang="en-US" sz="2000" dirty="0">
                <a:solidFill>
                  <a:schemeClr val="tx1">
                    <a:lumMod val="65000"/>
                    <a:lumOff val="35000"/>
                  </a:schemeClr>
                </a:solidFill>
                <a:effectLst/>
              </a:rPr>
              <a:t> textbox is bound with the data property</a:t>
            </a:r>
          </a:p>
          <a:p>
            <a:r>
              <a:rPr lang="en-US" sz="2000" b="1" dirty="0">
                <a:solidFill>
                  <a:schemeClr val="tx1">
                    <a:lumMod val="65000"/>
                    <a:lumOff val="35000"/>
                  </a:schemeClr>
                </a:solidFill>
                <a:effectLst/>
              </a:rPr>
              <a:t>Line 4:</a:t>
            </a:r>
            <a:r>
              <a:rPr lang="en-US" sz="2000" dirty="0">
                <a:solidFill>
                  <a:schemeClr val="tx1">
                    <a:lumMod val="65000"/>
                    <a:lumOff val="35000"/>
                  </a:schemeClr>
                </a:solidFill>
                <a:effectLst/>
              </a:rPr>
              <a:t> Loads child component and data property is bound with the title property of the child component</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child.component.ts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969C3F3E-28A0-7A0B-D301-6F129B8FACAD}"/>
              </a:ext>
            </a:extLst>
          </p:cNvPr>
          <p:cNvSpPr txBox="1"/>
          <p:nvPr/>
        </p:nvSpPr>
        <p:spPr>
          <a:xfrm>
            <a:off x="988359" y="2119801"/>
            <a:ext cx="9643782" cy="2031325"/>
          </a:xfrm>
          <a:prstGeom prst="rect">
            <a:avLst/>
          </a:prstGeom>
          <a:noFill/>
        </p:spPr>
        <p:txBody>
          <a:bodyPr wrap="square">
            <a:spAutoFit/>
          </a:bodyPr>
          <a:lstStyle/>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 = 'I\'m a nested component';</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
        <p:nvSpPr>
          <p:cNvPr id="9" name="TextBox 8">
            <a:extLst>
              <a:ext uri="{FF2B5EF4-FFF2-40B4-BE49-F238E27FC236}">
                <a16:creationId xmlns:a16="http://schemas.microsoft.com/office/drawing/2014/main" id="{A9D15325-1A84-0848-06B4-AECD80BCD772}"/>
              </a:ext>
            </a:extLst>
          </p:cNvPr>
          <p:cNvSpPr txBox="1"/>
          <p:nvPr/>
        </p:nvSpPr>
        <p:spPr>
          <a:xfrm>
            <a:off x="207309" y="4437999"/>
            <a:ext cx="11777382" cy="1938992"/>
          </a:xfrm>
          <a:prstGeom prst="rect">
            <a:avLst/>
          </a:prstGeom>
          <a:noFill/>
        </p:spPr>
        <p:txBody>
          <a:bodyPr wrap="square">
            <a:spAutoFit/>
          </a:bodyPr>
          <a:lstStyle/>
          <a:p>
            <a:r>
              <a:rPr lang="en-US" sz="2000" b="1" dirty="0">
                <a:solidFill>
                  <a:schemeClr val="tx1">
                    <a:lumMod val="65000"/>
                    <a:lumOff val="35000"/>
                  </a:schemeClr>
                </a:solidFill>
                <a:effectLst/>
              </a:rPr>
              <a:t>Line 4: </a:t>
            </a:r>
            <a:r>
              <a:rPr lang="en-US" sz="2000" dirty="0">
                <a:solidFill>
                  <a:schemeClr val="tx1">
                    <a:lumMod val="65000"/>
                    <a:lumOff val="35000"/>
                  </a:schemeClr>
                </a:solidFill>
                <a:effectLst/>
              </a:rPr>
              <a:t>title is an input property that receives value from App component</a:t>
            </a:r>
          </a:p>
          <a:p>
            <a:r>
              <a:rPr lang="en-US" sz="2000" b="1" dirty="0">
                <a:solidFill>
                  <a:schemeClr val="tx1">
                    <a:lumMod val="65000"/>
                    <a:lumOff val="35000"/>
                  </a:schemeClr>
                </a:solidFill>
                <a:effectLst/>
              </a:rPr>
              <a:t>Line 6:</a:t>
            </a:r>
            <a:r>
              <a:rPr lang="en-US" sz="2000" dirty="0">
                <a:solidFill>
                  <a:schemeClr val="tx1">
                    <a:lumMod val="65000"/>
                    <a:lumOff val="35000"/>
                  </a:schemeClr>
                </a:solidFill>
                <a:effectLst/>
              </a:rPr>
              <a:t> Override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gets invoked whenever input property changes its value.</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Whenever the input property called title changes its value, Angular invokes </a:t>
            </a:r>
            <a:r>
              <a:rPr lang="en-US" sz="2000" dirty="0" err="1">
                <a:solidFill>
                  <a:schemeClr val="tx1">
                    <a:lumMod val="65000"/>
                    <a:lumOff val="35000"/>
                  </a:schemeClr>
                </a:solidFill>
                <a:effectLst/>
              </a:rPr>
              <a:t>ngOnChanges</a:t>
            </a:r>
            <a:r>
              <a:rPr lang="en-US" sz="2000" dirty="0">
                <a:solidFill>
                  <a:schemeClr val="tx1">
                    <a:lumMod val="65000"/>
                    <a:lumOff val="35000"/>
                  </a:schemeClr>
                </a:solidFill>
                <a:effectLst/>
              </a:rPr>
              <a:t>() method which takes the changes as a JSON object. The 'changes' parameter will have the previous value and the current value of the input property</a:t>
            </a:r>
          </a:p>
          <a:p>
            <a:r>
              <a:rPr lang="en-US" sz="2000" b="1" dirty="0">
                <a:solidFill>
                  <a:schemeClr val="tx1">
                    <a:lumMod val="65000"/>
                    <a:lumOff val="35000"/>
                  </a:schemeClr>
                </a:solidFill>
                <a:effectLst/>
              </a:rPr>
              <a:t>child.component.html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9545250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7AF8BB-2345-1E46-94C1-3C30A3B0B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BCEC48-B5B1-B1B9-6187-F9D4B7C424E0}"/>
              </a:ext>
            </a:extLst>
          </p:cNvPr>
          <p:cNvSpPr>
            <a:spLocks noGrp="1"/>
          </p:cNvSpPr>
          <p:nvPr>
            <p:ph type="sldNum" sz="quarter" idx="12"/>
          </p:nvPr>
        </p:nvSpPr>
        <p:spPr/>
        <p:txBody>
          <a:bodyPr/>
          <a:lstStyle/>
          <a:p>
            <a:fld id="{4A777409-9C5A-4B07-8E32-19F22F7D558C}" type="slidenum">
              <a:rPr lang="en-IN" smtClean="0"/>
              <a:t>164</a:t>
            </a:fld>
            <a:endParaRPr lang="en-IN" dirty="0"/>
          </a:p>
        </p:txBody>
      </p:sp>
      <p:sp>
        <p:nvSpPr>
          <p:cNvPr id="5" name="TextBox 4">
            <a:extLst>
              <a:ext uri="{FF2B5EF4-FFF2-40B4-BE49-F238E27FC236}">
                <a16:creationId xmlns:a16="http://schemas.microsoft.com/office/drawing/2014/main" id="{5A99DF82-1C34-9663-681F-F52E2D8CDA64}"/>
              </a:ext>
            </a:extLst>
          </p:cNvPr>
          <p:cNvSpPr txBox="1"/>
          <p:nvPr/>
        </p:nvSpPr>
        <p:spPr>
          <a:xfrm>
            <a:off x="988359" y="595717"/>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7" name="TextBox 6">
            <a:extLst>
              <a:ext uri="{FF2B5EF4-FFF2-40B4-BE49-F238E27FC236}">
                <a16:creationId xmlns:a16="http://schemas.microsoft.com/office/drawing/2014/main" id="{1BAFFAC2-57F5-F2B8-FDEB-0873D210F21A}"/>
              </a:ext>
            </a:extLst>
          </p:cNvPr>
          <p:cNvSpPr txBox="1"/>
          <p:nvPr/>
        </p:nvSpPr>
        <p:spPr>
          <a:xfrm>
            <a:off x="5103159" y="595717"/>
            <a:ext cx="6100482" cy="400110"/>
          </a:xfrm>
          <a:prstGeom prst="rect">
            <a:avLst/>
          </a:prstGeom>
          <a:noFill/>
        </p:spPr>
        <p:txBody>
          <a:bodyPr wrap="square">
            <a:spAutoFit/>
          </a:bodyPr>
          <a:lstStyle/>
          <a:p>
            <a:r>
              <a:rPr lang="en-IN" sz="2000" b="1" dirty="0">
                <a:solidFill>
                  <a:schemeClr val="tx1">
                    <a:lumMod val="65000"/>
                    <a:lumOff val="35000"/>
                  </a:schemeClr>
                </a:solidFill>
              </a:rPr>
              <a:t>Output:</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915F4E84-55CE-E363-AAEC-30D0DC563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492" y="595717"/>
            <a:ext cx="3696216" cy="1781424"/>
          </a:xfrm>
          <a:prstGeom prst="rect">
            <a:avLst/>
          </a:prstGeom>
        </p:spPr>
      </p:pic>
      <p:sp>
        <p:nvSpPr>
          <p:cNvPr id="11" name="TextBox 10">
            <a:extLst>
              <a:ext uri="{FF2B5EF4-FFF2-40B4-BE49-F238E27FC236}">
                <a16:creationId xmlns:a16="http://schemas.microsoft.com/office/drawing/2014/main" id="{DE8A2472-322D-C2D0-3DE2-D4AB923FCD8D}"/>
              </a:ext>
            </a:extLst>
          </p:cNvPr>
          <p:cNvSpPr txBox="1"/>
          <p:nvPr/>
        </p:nvSpPr>
        <p:spPr>
          <a:xfrm>
            <a:off x="511468" y="2177086"/>
            <a:ext cx="6100482" cy="400110"/>
          </a:xfrm>
          <a:prstGeom prst="rect">
            <a:avLst/>
          </a:prstGeom>
          <a:noFill/>
        </p:spPr>
        <p:txBody>
          <a:bodyPr wrap="square">
            <a:spAutoFit/>
          </a:bodyPr>
          <a:lstStyle/>
          <a:p>
            <a:r>
              <a:rPr lang="en-IN" sz="2000" b="1" dirty="0">
                <a:solidFill>
                  <a:schemeClr val="tx1">
                    <a:lumMod val="65000"/>
                    <a:lumOff val="35000"/>
                  </a:schemeClr>
                </a:solidFill>
              </a:rPr>
              <a:t>Browser Console:</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C20F1A79-CA92-0765-B322-2D64360B0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468" y="2667688"/>
            <a:ext cx="9183382" cy="3581900"/>
          </a:xfrm>
          <a:prstGeom prst="rect">
            <a:avLst/>
          </a:prstGeom>
        </p:spPr>
      </p:pic>
    </p:spTree>
    <p:extLst>
      <p:ext uri="{BB962C8B-B14F-4D97-AF65-F5344CB8AC3E}">
        <p14:creationId xmlns:p14="http://schemas.microsoft.com/office/powerpoint/2010/main" val="1712432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86A435-FBC3-089B-1247-95081C839A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5286B9-5610-E2B6-C424-8D7AF9D27C70}"/>
              </a:ext>
            </a:extLst>
          </p:cNvPr>
          <p:cNvSpPr>
            <a:spLocks noGrp="1"/>
          </p:cNvSpPr>
          <p:nvPr>
            <p:ph type="sldNum" sz="quarter" idx="12"/>
          </p:nvPr>
        </p:nvSpPr>
        <p:spPr/>
        <p:txBody>
          <a:bodyPr/>
          <a:lstStyle/>
          <a:p>
            <a:fld id="{4A777409-9C5A-4B07-8E32-19F22F7D558C}" type="slidenum">
              <a:rPr lang="en-IN" smtClean="0"/>
              <a:t>165</a:t>
            </a:fld>
            <a:endParaRPr lang="en-IN" dirty="0"/>
          </a:p>
        </p:txBody>
      </p:sp>
      <p:sp>
        <p:nvSpPr>
          <p:cNvPr id="5" name="TextBox 4">
            <a:extLst>
              <a:ext uri="{FF2B5EF4-FFF2-40B4-BE49-F238E27FC236}">
                <a16:creationId xmlns:a16="http://schemas.microsoft.com/office/drawing/2014/main" id="{737CEFC0-7B04-852D-8863-1FEF42FF1B54}"/>
              </a:ext>
            </a:extLst>
          </p:cNvPr>
          <p:cNvSpPr txBox="1"/>
          <p:nvPr/>
        </p:nvSpPr>
        <p:spPr>
          <a:xfrm>
            <a:off x="916641" y="563887"/>
            <a:ext cx="6100482" cy="461665"/>
          </a:xfrm>
          <a:prstGeom prst="rect">
            <a:avLst/>
          </a:prstGeom>
          <a:noFill/>
        </p:spPr>
        <p:txBody>
          <a:bodyPr wrap="square">
            <a:spAutoFit/>
          </a:bodyPr>
          <a:lstStyle/>
          <a:p>
            <a:r>
              <a:rPr lang="en-IN" sz="2400" b="1" dirty="0">
                <a:solidFill>
                  <a:schemeClr val="tx1">
                    <a:lumMod val="65000"/>
                    <a:lumOff val="35000"/>
                  </a:schemeClr>
                </a:solidFill>
              </a:rPr>
              <a:t>Demo : Component Life Cycle</a:t>
            </a:r>
          </a:p>
        </p:txBody>
      </p:sp>
      <p:sp>
        <p:nvSpPr>
          <p:cNvPr id="7" name="TextBox 6">
            <a:extLst>
              <a:ext uri="{FF2B5EF4-FFF2-40B4-BE49-F238E27FC236}">
                <a16:creationId xmlns:a16="http://schemas.microsoft.com/office/drawing/2014/main" id="{1D563995-320F-565E-4F52-0F73824A49ED}"/>
              </a:ext>
            </a:extLst>
          </p:cNvPr>
          <p:cNvSpPr txBox="1"/>
          <p:nvPr/>
        </p:nvSpPr>
        <p:spPr>
          <a:xfrm>
            <a:off x="136712" y="1185172"/>
            <a:ext cx="11750488"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 lifecycle</a:t>
            </a:r>
          </a:p>
          <a:p>
            <a:pPr>
              <a:buFont typeface="Arial" panose="020B0604020202020204" pitchFamily="34" charset="0"/>
              <a:buChar char="•"/>
            </a:pPr>
            <a:r>
              <a:rPr lang="en-US" sz="2000" dirty="0">
                <a:solidFill>
                  <a:schemeClr val="tx1">
                    <a:lumMod val="65000"/>
                    <a:lumOff val="35000"/>
                  </a:schemeClr>
                </a:solidFill>
                <a:effectLst/>
              </a:rPr>
              <a:t>Various lifecycle hooks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Overriding component life-cycle hooks and logging the corresponding messages to understand the flow. The output is as shown below</a:t>
            </a:r>
          </a:p>
        </p:txBody>
      </p:sp>
      <p:pic>
        <p:nvPicPr>
          <p:cNvPr id="9" name="Picture 8">
            <a:extLst>
              <a:ext uri="{FF2B5EF4-FFF2-40B4-BE49-F238E27FC236}">
                <a16:creationId xmlns:a16="http://schemas.microsoft.com/office/drawing/2014/main" id="{71704B8B-80BF-6D10-CEC9-F03641503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885" y="3429000"/>
            <a:ext cx="7686675" cy="3429000"/>
          </a:xfrm>
          <a:prstGeom prst="rect">
            <a:avLst/>
          </a:prstGeom>
        </p:spPr>
      </p:pic>
    </p:spTree>
    <p:extLst>
      <p:ext uri="{BB962C8B-B14F-4D97-AF65-F5344CB8AC3E}">
        <p14:creationId xmlns:p14="http://schemas.microsoft.com/office/powerpoint/2010/main" val="31576310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4B292F-5461-3A0B-049D-8372EC8618A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89780B-63A6-61CF-C839-4B5CF4981245}"/>
              </a:ext>
            </a:extLst>
          </p:cNvPr>
          <p:cNvSpPr>
            <a:spLocks noGrp="1"/>
          </p:cNvSpPr>
          <p:nvPr>
            <p:ph type="sldNum" sz="quarter" idx="12"/>
          </p:nvPr>
        </p:nvSpPr>
        <p:spPr/>
        <p:txBody>
          <a:bodyPr/>
          <a:lstStyle/>
          <a:p>
            <a:fld id="{4A777409-9C5A-4B07-8E32-19F22F7D558C}" type="slidenum">
              <a:rPr lang="en-IN" smtClean="0"/>
              <a:t>166</a:t>
            </a:fld>
            <a:endParaRPr lang="en-IN" dirty="0"/>
          </a:p>
        </p:txBody>
      </p:sp>
      <p:sp>
        <p:nvSpPr>
          <p:cNvPr id="5" name="TextBox 4">
            <a:extLst>
              <a:ext uri="{FF2B5EF4-FFF2-40B4-BE49-F238E27FC236}">
                <a16:creationId xmlns:a16="http://schemas.microsoft.com/office/drawing/2014/main" id="{FA50608A-D9A2-0BD9-CCC3-BFA14FD4B9F5}"/>
              </a:ext>
            </a:extLst>
          </p:cNvPr>
          <p:cNvSpPr txBox="1"/>
          <p:nvPr/>
        </p:nvSpPr>
        <p:spPr>
          <a:xfrm>
            <a:off x="880782" y="536993"/>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7EC6127-063F-EB19-45DE-623C09CF7AF7}"/>
              </a:ext>
            </a:extLst>
          </p:cNvPr>
          <p:cNvSpPr txBox="1"/>
          <p:nvPr/>
        </p:nvSpPr>
        <p:spPr>
          <a:xfrm>
            <a:off x="880782" y="937103"/>
            <a:ext cx="11456894" cy="6186309"/>
          </a:xfrm>
          <a:prstGeom prst="rect">
            <a:avLst/>
          </a:prstGeom>
          <a:noFill/>
        </p:spPr>
        <p:txBody>
          <a:bodyPr wrap="square">
            <a:spAutoFit/>
          </a:bodyPr>
          <a:lstStyle/>
          <a:p>
            <a:r>
              <a:rPr lang="en-IN" dirty="0"/>
              <a:t>import {</a:t>
            </a:r>
          </a:p>
          <a:p>
            <a:r>
              <a:rPr lang="en-IN" dirty="0"/>
              <a:t>    Component, </a:t>
            </a:r>
            <a:r>
              <a:rPr lang="en-IN" dirty="0" err="1"/>
              <a:t>OnInit</a:t>
            </a:r>
            <a:r>
              <a:rPr lang="en-IN" dirty="0"/>
              <a:t>, </a:t>
            </a:r>
            <a:r>
              <a:rPr lang="en-IN" dirty="0" err="1"/>
              <a:t>DoCheck</a:t>
            </a:r>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endParaRPr lang="en-IN" dirty="0"/>
          </a:p>
          <a:p>
            <a:r>
              <a:rPr lang="en-IN" dirty="0"/>
              <a:t>} from '@angular/core';</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implements </a:t>
            </a:r>
            <a:r>
              <a:rPr lang="en-IN" dirty="0" err="1"/>
              <a:t>OnInit</a:t>
            </a:r>
            <a:r>
              <a:rPr lang="en-IN" dirty="0"/>
              <a:t>, </a:t>
            </a:r>
            <a:r>
              <a:rPr lang="en-IN" dirty="0" err="1"/>
              <a:t>DoCheck</a:t>
            </a:r>
            <a:r>
              <a:rPr lang="en-IN" dirty="0"/>
              <a:t>,</a:t>
            </a:r>
          </a:p>
          <a:p>
            <a:r>
              <a:rPr lang="en-IN" dirty="0"/>
              <a:t>    </a:t>
            </a:r>
            <a:r>
              <a:rPr lang="en-IN" dirty="0" err="1"/>
              <a:t>AfterContentInit</a:t>
            </a:r>
            <a:r>
              <a:rPr lang="en-IN" dirty="0"/>
              <a:t>, </a:t>
            </a:r>
            <a:r>
              <a:rPr lang="en-IN" dirty="0" err="1"/>
              <a:t>AfterContentChecked</a:t>
            </a:r>
            <a:r>
              <a:rPr lang="en-IN" dirty="0"/>
              <a:t>,</a:t>
            </a:r>
          </a:p>
          <a:p>
            <a:r>
              <a:rPr lang="en-IN" dirty="0"/>
              <a:t>    </a:t>
            </a:r>
            <a:r>
              <a:rPr lang="en-IN" dirty="0" err="1"/>
              <a:t>AfterViewInit</a:t>
            </a:r>
            <a:r>
              <a:rPr lang="en-IN" dirty="0"/>
              <a:t>, </a:t>
            </a:r>
            <a:r>
              <a:rPr lang="en-IN" dirty="0" err="1"/>
              <a:t>AfterViewChecked</a:t>
            </a:r>
            <a:r>
              <a:rPr lang="en-IN" dirty="0"/>
              <a:t>,</a:t>
            </a:r>
          </a:p>
          <a:p>
            <a:r>
              <a:rPr lang="en-IN" dirty="0"/>
              <a:t>    </a:t>
            </a:r>
            <a:r>
              <a:rPr lang="en-IN" dirty="0" err="1"/>
              <a:t>OnDestroy</a:t>
            </a:r>
            <a:r>
              <a:rPr lang="en-IN" dirty="0"/>
              <a:t> {</a:t>
            </a:r>
          </a:p>
          <a:p>
            <a:r>
              <a:rPr lang="en-IN" dirty="0"/>
              <a:t>    data = 'Angular';</a:t>
            </a:r>
          </a:p>
          <a:p>
            <a:r>
              <a:rPr lang="en-IN" dirty="0"/>
              <a:t>    </a:t>
            </a:r>
            <a:r>
              <a:rPr lang="en-IN" dirty="0" err="1"/>
              <a:t>ngOnInit</a:t>
            </a:r>
            <a:r>
              <a:rPr lang="en-IN" dirty="0"/>
              <a:t>() {</a:t>
            </a:r>
          </a:p>
          <a:p>
            <a:r>
              <a:rPr lang="en-IN" dirty="0"/>
              <a:t>        console.log('Init');</a:t>
            </a:r>
          </a:p>
          <a:p>
            <a:r>
              <a:rPr lang="en-IN" dirty="0"/>
              <a:t>    }</a:t>
            </a:r>
          </a:p>
          <a:p>
            <a:r>
              <a:rPr lang="en-IN" dirty="0"/>
              <a:t>    </a:t>
            </a:r>
            <a:r>
              <a:rPr lang="en-IN" dirty="0" err="1"/>
              <a:t>ngDoCheck</a:t>
            </a:r>
            <a:r>
              <a:rPr lang="en-IN" dirty="0"/>
              <a:t>(): void {</a:t>
            </a:r>
          </a:p>
          <a:p>
            <a:r>
              <a:rPr lang="en-IN" dirty="0"/>
              <a:t>        console.log('Change detected');</a:t>
            </a:r>
          </a:p>
          <a:p>
            <a:r>
              <a:rPr lang="en-IN" dirty="0"/>
              <a:t>    }</a:t>
            </a:r>
          </a:p>
          <a:p>
            <a:r>
              <a:rPr lang="en-IN" dirty="0"/>
              <a:t>    </a:t>
            </a:r>
          </a:p>
        </p:txBody>
      </p:sp>
    </p:spTree>
    <p:extLst>
      <p:ext uri="{BB962C8B-B14F-4D97-AF65-F5344CB8AC3E}">
        <p14:creationId xmlns:p14="http://schemas.microsoft.com/office/powerpoint/2010/main" val="21277908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A90AC9-E4B3-3BA9-E729-4618ABE5C59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8D01BC-7716-8FF0-4B8B-F9CE5AA8D60F}"/>
              </a:ext>
            </a:extLst>
          </p:cNvPr>
          <p:cNvSpPr>
            <a:spLocks noGrp="1"/>
          </p:cNvSpPr>
          <p:nvPr>
            <p:ph type="sldNum" sz="quarter" idx="12"/>
          </p:nvPr>
        </p:nvSpPr>
        <p:spPr/>
        <p:txBody>
          <a:bodyPr/>
          <a:lstStyle/>
          <a:p>
            <a:fld id="{4A777409-9C5A-4B07-8E32-19F22F7D558C}" type="slidenum">
              <a:rPr lang="en-IN" smtClean="0"/>
              <a:t>167</a:t>
            </a:fld>
            <a:endParaRPr lang="en-IN" dirty="0"/>
          </a:p>
        </p:txBody>
      </p:sp>
      <p:sp>
        <p:nvSpPr>
          <p:cNvPr id="5" name="TextBox 4">
            <a:extLst>
              <a:ext uri="{FF2B5EF4-FFF2-40B4-BE49-F238E27FC236}">
                <a16:creationId xmlns:a16="http://schemas.microsoft.com/office/drawing/2014/main" id="{94F1834E-3B10-5FED-5AD9-9F76DFC88CF6}"/>
              </a:ext>
            </a:extLst>
          </p:cNvPr>
          <p:cNvSpPr txBox="1"/>
          <p:nvPr/>
        </p:nvSpPr>
        <p:spPr>
          <a:xfrm>
            <a:off x="932330" y="602066"/>
            <a:ext cx="10892118" cy="4524315"/>
          </a:xfrm>
          <a:prstGeom prst="rect">
            <a:avLst/>
          </a:prstGeom>
          <a:noFill/>
        </p:spPr>
        <p:txBody>
          <a:bodyPr wrap="square">
            <a:spAutoFit/>
          </a:bodyPr>
          <a:lstStyle/>
          <a:p>
            <a:r>
              <a:rPr lang="en-IN" dirty="0" err="1"/>
              <a:t>ngAfterContentInit</a:t>
            </a:r>
            <a:r>
              <a:rPr lang="en-IN" dirty="0"/>
              <a:t>(): void {</a:t>
            </a:r>
          </a:p>
          <a:p>
            <a:r>
              <a:rPr lang="en-IN" dirty="0"/>
              <a:t>        console.log('After content </a:t>
            </a:r>
            <a:r>
              <a:rPr lang="en-IN" dirty="0" err="1"/>
              <a:t>init</a:t>
            </a:r>
            <a:r>
              <a:rPr lang="en-IN" dirty="0"/>
              <a:t>');</a:t>
            </a:r>
          </a:p>
          <a:p>
            <a:r>
              <a:rPr lang="en-IN" dirty="0"/>
              <a:t>    }</a:t>
            </a:r>
          </a:p>
          <a:p>
            <a:r>
              <a:rPr lang="en-IN" dirty="0"/>
              <a:t>    </a:t>
            </a:r>
            <a:r>
              <a:rPr lang="en-IN" dirty="0" err="1"/>
              <a:t>ngAfterContentChecked</a:t>
            </a:r>
            <a:r>
              <a:rPr lang="en-IN" dirty="0"/>
              <a:t>(): void {</a:t>
            </a:r>
          </a:p>
          <a:p>
            <a:r>
              <a:rPr lang="en-IN" dirty="0"/>
              <a:t>        console.log('After content checked');</a:t>
            </a:r>
          </a:p>
          <a:p>
            <a:r>
              <a:rPr lang="en-IN" dirty="0"/>
              <a:t>    }</a:t>
            </a:r>
          </a:p>
          <a:p>
            <a:r>
              <a:rPr lang="en-IN" dirty="0"/>
              <a:t>    </a:t>
            </a:r>
            <a:r>
              <a:rPr lang="en-IN" dirty="0" err="1"/>
              <a:t>ngAfterViewInit</a:t>
            </a:r>
            <a:r>
              <a:rPr lang="en-IN" dirty="0"/>
              <a:t>(): void {</a:t>
            </a:r>
          </a:p>
          <a:p>
            <a:r>
              <a:rPr lang="en-IN" dirty="0"/>
              <a:t>        console.log('After view </a:t>
            </a:r>
            <a:r>
              <a:rPr lang="en-IN" dirty="0" err="1"/>
              <a:t>init</a:t>
            </a:r>
            <a:r>
              <a:rPr lang="en-IN" dirty="0"/>
              <a:t>');</a:t>
            </a:r>
          </a:p>
          <a:p>
            <a:r>
              <a:rPr lang="en-IN" dirty="0"/>
              <a:t>    }</a:t>
            </a:r>
          </a:p>
          <a:p>
            <a:r>
              <a:rPr lang="en-IN" dirty="0"/>
              <a:t>    </a:t>
            </a:r>
            <a:r>
              <a:rPr lang="en-IN" dirty="0" err="1"/>
              <a:t>ngAfterViewChecked</a:t>
            </a:r>
            <a:r>
              <a:rPr lang="en-IN" dirty="0"/>
              <a:t>(): void {</a:t>
            </a:r>
          </a:p>
          <a:p>
            <a:r>
              <a:rPr lang="en-IN" dirty="0"/>
              <a:t>        console.log('After view checked');</a:t>
            </a:r>
          </a:p>
          <a:p>
            <a:r>
              <a:rPr lang="en-IN" dirty="0"/>
              <a:t>    }</a:t>
            </a:r>
          </a:p>
          <a:p>
            <a:r>
              <a:rPr lang="en-IN" dirty="0"/>
              <a:t>    </a:t>
            </a:r>
            <a:r>
              <a:rPr lang="en-IN" dirty="0" err="1"/>
              <a:t>ngOnDestroy</a:t>
            </a:r>
            <a:r>
              <a:rPr lang="en-IN" dirty="0"/>
              <a:t>(): void {</a:t>
            </a:r>
          </a:p>
          <a:p>
            <a:r>
              <a:rPr lang="en-IN" dirty="0"/>
              <a:t>        console.log('Destroy');</a:t>
            </a:r>
          </a:p>
          <a:p>
            <a:r>
              <a:rPr lang="en-IN" dirty="0"/>
              <a:t>    }</a:t>
            </a:r>
          </a:p>
          <a:p>
            <a:r>
              <a:rPr lang="en-IN" dirty="0"/>
              <a:t>}</a:t>
            </a:r>
          </a:p>
        </p:txBody>
      </p:sp>
      <p:sp>
        <p:nvSpPr>
          <p:cNvPr id="7" name="TextBox 6">
            <a:extLst>
              <a:ext uri="{FF2B5EF4-FFF2-40B4-BE49-F238E27FC236}">
                <a16:creationId xmlns:a16="http://schemas.microsoft.com/office/drawing/2014/main" id="{72E4D7EB-C159-DEA1-C7D0-520A269F3965}"/>
              </a:ext>
            </a:extLst>
          </p:cNvPr>
          <p:cNvSpPr txBox="1"/>
          <p:nvPr/>
        </p:nvSpPr>
        <p:spPr>
          <a:xfrm>
            <a:off x="932330" y="5297252"/>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6096650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C70730-A7C1-48CA-C173-B5C2D6F34E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A09ADB7-4453-C567-BCE7-E47CF87BDA2C}"/>
              </a:ext>
            </a:extLst>
          </p:cNvPr>
          <p:cNvSpPr>
            <a:spLocks noGrp="1"/>
          </p:cNvSpPr>
          <p:nvPr>
            <p:ph type="sldNum" sz="quarter" idx="12"/>
          </p:nvPr>
        </p:nvSpPr>
        <p:spPr/>
        <p:txBody>
          <a:bodyPr/>
          <a:lstStyle/>
          <a:p>
            <a:fld id="{4A777409-9C5A-4B07-8E32-19F22F7D558C}" type="slidenum">
              <a:rPr lang="en-IN" smtClean="0"/>
              <a:t>168</a:t>
            </a:fld>
            <a:endParaRPr lang="en-IN" dirty="0"/>
          </a:p>
        </p:txBody>
      </p:sp>
      <p:sp>
        <p:nvSpPr>
          <p:cNvPr id="5" name="TextBox 4">
            <a:extLst>
              <a:ext uri="{FF2B5EF4-FFF2-40B4-BE49-F238E27FC236}">
                <a16:creationId xmlns:a16="http://schemas.microsoft.com/office/drawing/2014/main" id="{FC5B85E9-317A-52D5-421A-39BE4DAD8B5B}"/>
              </a:ext>
            </a:extLst>
          </p:cNvPr>
          <p:cNvSpPr txBox="1"/>
          <p:nvPr/>
        </p:nvSpPr>
        <p:spPr>
          <a:xfrm>
            <a:off x="988359" y="663869"/>
            <a:ext cx="9285194" cy="1477328"/>
          </a:xfrm>
          <a:prstGeom prst="rect">
            <a:avLst/>
          </a:prstGeom>
          <a:noFill/>
        </p:spPr>
        <p:txBody>
          <a:bodyPr wrap="square">
            <a:spAutoFit/>
          </a:bodyPr>
          <a:lstStyle/>
          <a:p>
            <a:r>
              <a:rPr lang="en-IN" dirty="0"/>
              <a:t>&lt;div&gt;</a:t>
            </a:r>
          </a:p>
          <a:p>
            <a:r>
              <a:rPr lang="en-IN" dirty="0"/>
              <a:t>  &lt;h1&gt;I'm a container component&lt;/h1&gt;</a:t>
            </a:r>
          </a:p>
          <a:p>
            <a:r>
              <a:rPr lang="en-IN" dirty="0"/>
              <a:t>  &lt;input type="text" [(</a:t>
            </a:r>
            <a:r>
              <a:rPr lang="en-IN" dirty="0" err="1"/>
              <a:t>ngModel</a:t>
            </a:r>
            <a:r>
              <a:rPr lang="en-IN" dirty="0"/>
              <a:t>)]="data" /&gt;</a:t>
            </a:r>
          </a:p>
          <a:p>
            <a:r>
              <a:rPr lang="en-IN" dirty="0"/>
              <a:t>  &lt;app-child [title]="data"&gt;&lt;/app-child&gt;</a:t>
            </a:r>
          </a:p>
          <a:p>
            <a:r>
              <a:rPr lang="en-IN" dirty="0"/>
              <a:t>&lt;/div&gt;</a:t>
            </a:r>
          </a:p>
        </p:txBody>
      </p:sp>
      <p:sp>
        <p:nvSpPr>
          <p:cNvPr id="7" name="TextBox 6">
            <a:extLst>
              <a:ext uri="{FF2B5EF4-FFF2-40B4-BE49-F238E27FC236}">
                <a16:creationId xmlns:a16="http://schemas.microsoft.com/office/drawing/2014/main" id="{84DFBC93-AC50-EC2F-4466-4BEA16EEEF84}"/>
              </a:ext>
            </a:extLst>
          </p:cNvPr>
          <p:cNvSpPr txBox="1"/>
          <p:nvPr/>
        </p:nvSpPr>
        <p:spPr>
          <a:xfrm>
            <a:off x="351865" y="24195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below-given code in </a:t>
            </a:r>
            <a:r>
              <a:rPr lang="en-US" sz="2000" b="1" dirty="0" err="1">
                <a:solidFill>
                  <a:schemeClr val="tx1">
                    <a:lumMod val="65000"/>
                    <a:lumOff val="35000"/>
                  </a:schemeClr>
                </a:solidFill>
              </a:rPr>
              <a:t>child.component.ts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AEEC9D2-93B4-C467-C8DE-5DA13DEDFFF6}"/>
              </a:ext>
            </a:extLst>
          </p:cNvPr>
          <p:cNvSpPr txBox="1"/>
          <p:nvPr/>
        </p:nvSpPr>
        <p:spPr>
          <a:xfrm>
            <a:off x="351865" y="2940030"/>
            <a:ext cx="9921688" cy="3416320"/>
          </a:xfrm>
          <a:prstGeom prst="rect">
            <a:avLst/>
          </a:prstGeom>
          <a:noFill/>
        </p:spPr>
        <p:txBody>
          <a:bodyPr wrap="square">
            <a:spAutoFit/>
          </a:bodyPr>
          <a:lstStyle/>
          <a:p>
            <a:r>
              <a:rPr lang="en-IN" dirty="0"/>
              <a:t>import { Component, </a:t>
            </a:r>
            <a:r>
              <a:rPr lang="en-IN" dirty="0" err="1"/>
              <a:t>OnChanges</a:t>
            </a:r>
            <a:r>
              <a:rPr lang="en-IN" dirty="0"/>
              <a:t>, Input } from '@angular/core';</a:t>
            </a:r>
          </a:p>
          <a:p>
            <a:r>
              <a:rPr lang="en-IN" dirty="0"/>
              <a:t>@Component({</a:t>
            </a:r>
          </a:p>
          <a:p>
            <a:r>
              <a:rPr lang="en-IN" dirty="0"/>
              <a:t>  selector: 'app-child',</a:t>
            </a:r>
          </a:p>
          <a:p>
            <a:r>
              <a:rPr lang="en-IN" dirty="0"/>
              <a:t>  </a:t>
            </a:r>
            <a:r>
              <a:rPr lang="en-IN" dirty="0" err="1"/>
              <a:t>templateUrl</a:t>
            </a:r>
            <a:r>
              <a:rPr lang="en-IN" dirty="0"/>
              <a:t>: './child.component.html',</a:t>
            </a:r>
          </a:p>
          <a:p>
            <a:r>
              <a:rPr lang="en-IN" dirty="0"/>
              <a:t>  </a:t>
            </a:r>
            <a:r>
              <a:rPr lang="en-IN" dirty="0" err="1"/>
              <a:t>styleUrls</a:t>
            </a:r>
            <a:r>
              <a:rPr lang="en-IN" dirty="0"/>
              <a:t>: ['./child.component.css']</a:t>
            </a:r>
          </a:p>
          <a:p>
            <a:r>
              <a:rPr lang="en-IN" dirty="0"/>
              <a:t>})</a:t>
            </a:r>
          </a:p>
          <a:p>
            <a:r>
              <a:rPr lang="en-IN" dirty="0"/>
              <a:t>export class </a:t>
            </a:r>
            <a:r>
              <a:rPr lang="en-IN" dirty="0" err="1"/>
              <a:t>ChildComponent</a:t>
            </a:r>
            <a:r>
              <a:rPr lang="en-IN" dirty="0"/>
              <a:t> implements </a:t>
            </a:r>
            <a:r>
              <a:rPr lang="en-IN" dirty="0" err="1"/>
              <a:t>OnChanges</a:t>
            </a:r>
            <a:r>
              <a:rPr lang="en-IN" dirty="0"/>
              <a:t> {</a:t>
            </a:r>
          </a:p>
          <a:p>
            <a:r>
              <a:rPr lang="en-IN" dirty="0"/>
              <a:t>  @Input() title!: string;</a:t>
            </a:r>
          </a:p>
          <a:p>
            <a:r>
              <a:rPr lang="en-IN" dirty="0"/>
              <a:t>  </a:t>
            </a:r>
            <a:r>
              <a:rPr lang="en-IN" dirty="0" err="1"/>
              <a:t>ngOnChanges</a:t>
            </a:r>
            <a:r>
              <a:rPr lang="en-IN" dirty="0"/>
              <a:t>(changes: any): void {</a:t>
            </a:r>
          </a:p>
          <a:p>
            <a:r>
              <a:rPr lang="en-IN" dirty="0"/>
              <a:t>    console.log('changes in child:' + </a:t>
            </a:r>
            <a:r>
              <a:rPr lang="en-IN" dirty="0" err="1"/>
              <a:t>JSON.stringify</a:t>
            </a:r>
            <a:r>
              <a:rPr lang="en-IN" dirty="0"/>
              <a:t>(changes));</a:t>
            </a:r>
          </a:p>
          <a:p>
            <a:r>
              <a:rPr lang="en-IN" dirty="0"/>
              <a:t>  }</a:t>
            </a:r>
          </a:p>
          <a:p>
            <a:r>
              <a:rPr lang="en-IN" dirty="0"/>
              <a:t>}</a:t>
            </a:r>
          </a:p>
        </p:txBody>
      </p:sp>
    </p:spTree>
    <p:extLst>
      <p:ext uri="{BB962C8B-B14F-4D97-AF65-F5344CB8AC3E}">
        <p14:creationId xmlns:p14="http://schemas.microsoft.com/office/powerpoint/2010/main" val="3578478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DCDC72-1D13-D1F2-2373-17FE206524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DDDEE2D-B3E9-A1CD-4E21-02C209AB9718}"/>
              </a:ext>
            </a:extLst>
          </p:cNvPr>
          <p:cNvSpPr>
            <a:spLocks noGrp="1"/>
          </p:cNvSpPr>
          <p:nvPr>
            <p:ph type="sldNum" sz="quarter" idx="12"/>
          </p:nvPr>
        </p:nvSpPr>
        <p:spPr/>
        <p:txBody>
          <a:bodyPr/>
          <a:lstStyle/>
          <a:p>
            <a:fld id="{4A777409-9C5A-4B07-8E32-19F22F7D558C}" type="slidenum">
              <a:rPr lang="en-IN" smtClean="0"/>
              <a:t>169</a:t>
            </a:fld>
            <a:endParaRPr lang="en-IN" dirty="0"/>
          </a:p>
        </p:txBody>
      </p:sp>
      <p:sp>
        <p:nvSpPr>
          <p:cNvPr id="5" name="TextBox 4">
            <a:extLst>
              <a:ext uri="{FF2B5EF4-FFF2-40B4-BE49-F238E27FC236}">
                <a16:creationId xmlns:a16="http://schemas.microsoft.com/office/drawing/2014/main" id="{3D846332-F816-23E3-B081-3072C8D74110}"/>
              </a:ext>
            </a:extLst>
          </p:cNvPr>
          <p:cNvSpPr txBox="1"/>
          <p:nvPr/>
        </p:nvSpPr>
        <p:spPr>
          <a:xfrm>
            <a:off x="925606" y="608711"/>
            <a:ext cx="6100482" cy="400110"/>
          </a:xfrm>
          <a:prstGeom prst="rect">
            <a:avLst/>
          </a:prstGeom>
          <a:noFill/>
        </p:spPr>
        <p:txBody>
          <a:bodyPr wrap="square">
            <a:spAutoFit/>
          </a:bodyPr>
          <a:lstStyle/>
          <a:p>
            <a:r>
              <a:rPr lang="en-US" sz="2000" dirty="0">
                <a:solidFill>
                  <a:schemeClr val="tx1">
                    <a:lumMod val="65000"/>
                    <a:lumOff val="35000"/>
                  </a:schemeClr>
                </a:solidFill>
              </a:rPr>
              <a:t>4. Write the below-given code in </a:t>
            </a:r>
            <a:r>
              <a:rPr lang="en-US" sz="2000" b="1" dirty="0">
                <a:solidFill>
                  <a:schemeClr val="tx1">
                    <a:lumMod val="65000"/>
                    <a:lumOff val="35000"/>
                  </a:schemeClr>
                </a:solidFill>
              </a:rPr>
              <a:t>child.component.html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465FC49-49A7-4689-B505-152D1D9EF236}"/>
              </a:ext>
            </a:extLst>
          </p:cNvPr>
          <p:cNvSpPr txBox="1"/>
          <p:nvPr/>
        </p:nvSpPr>
        <p:spPr>
          <a:xfrm>
            <a:off x="925606" y="1160494"/>
            <a:ext cx="6100482" cy="646331"/>
          </a:xfrm>
          <a:prstGeom prst="rect">
            <a:avLst/>
          </a:prstGeom>
          <a:noFill/>
        </p:spPr>
        <p:txBody>
          <a:bodyPr wrap="square">
            <a:spAutoFit/>
          </a:bodyPr>
          <a:lstStyle/>
          <a:p>
            <a:r>
              <a:rPr lang="en-IN" dirty="0"/>
              <a:t>&lt;h2&gt;Child Component&lt;/h2&gt;</a:t>
            </a:r>
          </a:p>
          <a:p>
            <a:r>
              <a:rPr lang="en-IN" dirty="0"/>
              <a:t>&lt;h2&gt;{{title}}&lt;/h2&gt;  </a:t>
            </a:r>
          </a:p>
        </p:txBody>
      </p:sp>
      <p:sp>
        <p:nvSpPr>
          <p:cNvPr id="9" name="TextBox 8">
            <a:extLst>
              <a:ext uri="{FF2B5EF4-FFF2-40B4-BE49-F238E27FC236}">
                <a16:creationId xmlns:a16="http://schemas.microsoft.com/office/drawing/2014/main" id="{1CFAC48C-02BA-299F-AE3A-D816444726A7}"/>
              </a:ext>
            </a:extLst>
          </p:cNvPr>
          <p:cNvSpPr txBox="1"/>
          <p:nvPr/>
        </p:nvSpPr>
        <p:spPr>
          <a:xfrm>
            <a:off x="925606" y="2043970"/>
            <a:ext cx="9841006" cy="707886"/>
          </a:xfrm>
          <a:prstGeom prst="rect">
            <a:avLst/>
          </a:prstGeom>
          <a:noFill/>
        </p:spPr>
        <p:txBody>
          <a:bodyPr wrap="square">
            <a:spAutoFit/>
          </a:bodyPr>
          <a:lstStyle/>
          <a:p>
            <a:r>
              <a:rPr lang="en-US" sz="2000" dirty="0">
                <a:solidFill>
                  <a:schemeClr val="tx1">
                    <a:lumMod val="65000"/>
                    <a:lumOff val="35000"/>
                  </a:schemeClr>
                </a:solidFill>
                <a:effectLst/>
              </a:rPr>
              <a:t>5. Ensure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is present in the imports section of the </a:t>
            </a:r>
            <a:r>
              <a:rPr lang="en-US" sz="2000" dirty="0" err="1">
                <a:solidFill>
                  <a:schemeClr val="tx1">
                    <a:lumMod val="65000"/>
                    <a:lumOff val="35000"/>
                  </a:schemeClr>
                </a:solidFill>
                <a:effectLst/>
              </a:rPr>
              <a:t>AppModule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6. Save the files and check the output in the browser</a:t>
            </a:r>
          </a:p>
        </p:txBody>
      </p:sp>
    </p:spTree>
    <p:extLst>
      <p:ext uri="{BB962C8B-B14F-4D97-AF65-F5344CB8AC3E}">
        <p14:creationId xmlns:p14="http://schemas.microsoft.com/office/powerpoint/2010/main" val="27835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A53685-DFF5-93C3-32C9-31B055C1C0A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C17678-EC79-1861-60A5-3EA7D86B4E70}"/>
              </a:ext>
            </a:extLst>
          </p:cNvPr>
          <p:cNvSpPr>
            <a:spLocks noGrp="1"/>
          </p:cNvSpPr>
          <p:nvPr>
            <p:ph type="sldNum" sz="quarter" idx="12"/>
          </p:nvPr>
        </p:nvSpPr>
        <p:spPr/>
        <p:txBody>
          <a:bodyPr/>
          <a:lstStyle/>
          <a:p>
            <a:fld id="{4A777409-9C5A-4B07-8E32-19F22F7D558C}" type="slidenum">
              <a:rPr lang="en-IN" smtClean="0"/>
              <a:t>170</a:t>
            </a:fld>
            <a:endParaRPr lang="en-IN" dirty="0"/>
          </a:p>
        </p:txBody>
      </p:sp>
      <p:sp>
        <p:nvSpPr>
          <p:cNvPr id="5" name="TextBox 4">
            <a:extLst>
              <a:ext uri="{FF2B5EF4-FFF2-40B4-BE49-F238E27FC236}">
                <a16:creationId xmlns:a16="http://schemas.microsoft.com/office/drawing/2014/main" id="{195EEEA5-AE8F-A3E1-00F8-1879F75A1893}"/>
              </a:ext>
            </a:extLst>
          </p:cNvPr>
          <p:cNvSpPr txBox="1"/>
          <p:nvPr/>
        </p:nvSpPr>
        <p:spPr>
          <a:xfrm>
            <a:off x="916641" y="545957"/>
            <a:ext cx="6100482" cy="461665"/>
          </a:xfrm>
          <a:prstGeom prst="rect">
            <a:avLst/>
          </a:prstGeom>
          <a:noFill/>
        </p:spPr>
        <p:txBody>
          <a:bodyPr wrap="square">
            <a:spAutoFit/>
          </a:bodyPr>
          <a:lstStyle/>
          <a:p>
            <a:r>
              <a:rPr lang="en-IN" sz="2400" b="1" dirty="0"/>
              <a:t>@ViewChild Decorator</a:t>
            </a:r>
          </a:p>
        </p:txBody>
      </p:sp>
      <p:sp>
        <p:nvSpPr>
          <p:cNvPr id="7" name="TextBox 6">
            <a:extLst>
              <a:ext uri="{FF2B5EF4-FFF2-40B4-BE49-F238E27FC236}">
                <a16:creationId xmlns:a16="http://schemas.microsoft.com/office/drawing/2014/main" id="{93CD18C9-8946-112A-13B4-6C0F3D0552BD}"/>
              </a:ext>
            </a:extLst>
          </p:cNvPr>
          <p:cNvSpPr txBox="1"/>
          <p:nvPr/>
        </p:nvSpPr>
        <p:spPr>
          <a:xfrm>
            <a:off x="190500" y="1178688"/>
            <a:ext cx="11517406" cy="3447098"/>
          </a:xfrm>
          <a:prstGeom prst="rect">
            <a:avLst/>
          </a:prstGeom>
          <a:noFill/>
        </p:spPr>
        <p:txBody>
          <a:bodyPr wrap="square">
            <a:spAutoFit/>
          </a:bodyPr>
          <a:lstStyle/>
          <a:p>
            <a:r>
              <a:rPr lang="en-US" sz="2000" b="1" dirty="0">
                <a:solidFill>
                  <a:schemeClr val="tx1">
                    <a:lumMod val="65000"/>
                    <a:lumOff val="35000"/>
                  </a:schemeClr>
                </a:solidFill>
                <a:effectLst/>
              </a:rPr>
              <a:t>@ViewChild Decorator</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helps in accessing properties/methods of a child component, directive, or DOM element. </a:t>
            </a: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returns the first element or directive matching the selector from the DOM.</a:t>
            </a:r>
          </a:p>
          <a:p>
            <a:pPr>
              <a:buFont typeface="Arial" panose="020B0604020202020204" pitchFamily="34" charset="0"/>
              <a:buChar char="•"/>
            </a:pPr>
            <a:r>
              <a:rPr lang="en-US" sz="2000" dirty="0" err="1">
                <a:solidFill>
                  <a:schemeClr val="tx1">
                    <a:lumMod val="65000"/>
                    <a:lumOff val="35000"/>
                  </a:schemeClr>
                </a:solidFill>
                <a:effectLst/>
              </a:rPr>
              <a:t>ViewChild</a:t>
            </a:r>
            <a:r>
              <a:rPr lang="en-US" sz="2000" dirty="0">
                <a:solidFill>
                  <a:schemeClr val="tx1">
                    <a:lumMod val="65000"/>
                    <a:lumOff val="35000"/>
                  </a:schemeClr>
                </a:solidFill>
                <a:effectLst/>
              </a:rPr>
              <a:t> decorator creates an instance of a component/directive class in the parent component to access the properties or methods of that component /directive.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Accessing a child component using @ViewChild</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@ViewChild allows the parent component to access the properties and methods of the child component.</a:t>
            </a:r>
          </a:p>
          <a:p>
            <a:pPr>
              <a:buFont typeface="Arial" panose="020B0604020202020204" pitchFamily="34" charset="0"/>
              <a:buChar char="•"/>
            </a:pPr>
            <a:r>
              <a:rPr lang="en-US" sz="2000" dirty="0">
                <a:solidFill>
                  <a:schemeClr val="tx1">
                    <a:lumMod val="65000"/>
                    <a:lumOff val="35000"/>
                  </a:schemeClr>
                </a:solidFill>
                <a:effectLst/>
              </a:rPr>
              <a:t>@ViewChild decorator creates an instance of a child component in the parent component and the selector of the child component should be used in the parent component's template.</a:t>
            </a:r>
          </a:p>
          <a:p>
            <a:r>
              <a:rPr lang="en-US" sz="2000" dirty="0">
                <a:solidFill>
                  <a:schemeClr val="tx1">
                    <a:lumMod val="65000"/>
                    <a:lumOff val="35000"/>
                  </a:schemeClr>
                </a:solidFill>
                <a:effectLst/>
              </a:rPr>
              <a:t>Add the below code in </a:t>
            </a:r>
            <a:r>
              <a:rPr lang="en-US" sz="2000" b="1" dirty="0" err="1">
                <a:solidFill>
                  <a:schemeClr val="tx1">
                    <a:lumMod val="65000"/>
                    <a:lumOff val="35000"/>
                  </a:schemeClr>
                </a:solidFill>
                <a:effectLst/>
              </a:rPr>
              <a:t>app.module.ts</a:t>
            </a:r>
            <a:r>
              <a:rPr lang="en-US" sz="2000" dirty="0">
                <a:solidFill>
                  <a:schemeClr val="tx1">
                    <a:lumMod val="65000"/>
                    <a:lumOff val="35000"/>
                  </a:schemeClr>
                </a:solidFill>
                <a:effectLst/>
              </a:rPr>
              <a:t> for loading child and container components.</a:t>
            </a:r>
          </a:p>
        </p:txBody>
      </p:sp>
    </p:spTree>
    <p:extLst>
      <p:ext uri="{BB962C8B-B14F-4D97-AF65-F5344CB8AC3E}">
        <p14:creationId xmlns:p14="http://schemas.microsoft.com/office/powerpoint/2010/main" val="17357590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CAE8F3-3620-74B3-D94F-851DA6ACA2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696E99-2AF6-4022-D2B8-05908F9D8FE6}"/>
              </a:ext>
            </a:extLst>
          </p:cNvPr>
          <p:cNvSpPr>
            <a:spLocks noGrp="1"/>
          </p:cNvSpPr>
          <p:nvPr>
            <p:ph type="sldNum" sz="quarter" idx="12"/>
          </p:nvPr>
        </p:nvSpPr>
        <p:spPr/>
        <p:txBody>
          <a:bodyPr/>
          <a:lstStyle/>
          <a:p>
            <a:fld id="{4A777409-9C5A-4B07-8E32-19F22F7D558C}" type="slidenum">
              <a:rPr lang="en-IN" smtClean="0"/>
              <a:t>171</a:t>
            </a:fld>
            <a:endParaRPr lang="en-IN" dirty="0"/>
          </a:p>
        </p:txBody>
      </p:sp>
      <p:sp>
        <p:nvSpPr>
          <p:cNvPr id="5" name="TextBox 4">
            <a:extLst>
              <a:ext uri="{FF2B5EF4-FFF2-40B4-BE49-F238E27FC236}">
                <a16:creationId xmlns:a16="http://schemas.microsoft.com/office/drawing/2014/main" id="{AF19B085-CEA3-F801-7B67-416742234577}"/>
              </a:ext>
            </a:extLst>
          </p:cNvPr>
          <p:cNvSpPr txBox="1"/>
          <p:nvPr/>
        </p:nvSpPr>
        <p:spPr>
          <a:xfrm>
            <a:off x="1060075" y="479682"/>
            <a:ext cx="9545171" cy="3693319"/>
          </a:xfrm>
          <a:prstGeom prst="rect">
            <a:avLst/>
          </a:prstGeom>
          <a:noFill/>
        </p:spPr>
        <p:txBody>
          <a:bodyPr wrap="square">
            <a:spAutoFit/>
          </a:bodyPr>
          <a:lstStyle/>
          <a:p>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89EE1AB6-6C79-1755-B467-C9960FA50A57}"/>
              </a:ext>
            </a:extLst>
          </p:cNvPr>
          <p:cNvSpPr txBox="1"/>
          <p:nvPr/>
        </p:nvSpPr>
        <p:spPr>
          <a:xfrm>
            <a:off x="1060075" y="4710677"/>
            <a:ext cx="6100482" cy="400110"/>
          </a:xfrm>
          <a:prstGeom prst="rect">
            <a:avLst/>
          </a:prstGeom>
          <a:noFill/>
        </p:spPr>
        <p:txBody>
          <a:bodyPr wrap="square">
            <a:spAutoFit/>
          </a:bodyPr>
          <a:lstStyle/>
          <a:p>
            <a:r>
              <a:rPr lang="en-US" sz="2000" dirty="0">
                <a:solidFill>
                  <a:schemeClr val="tx1">
                    <a:lumMod val="65000"/>
                    <a:lumOff val="35000"/>
                  </a:schemeClr>
                </a:solidFill>
              </a:rPr>
              <a:t>Add the following code to </a:t>
            </a:r>
            <a:r>
              <a:rPr lang="en-US" sz="2000" b="1" dirty="0" err="1">
                <a:solidFill>
                  <a:schemeClr val="tx1">
                    <a:lumMod val="65000"/>
                    <a:lumOff val="35000"/>
                  </a:schemeClr>
                </a:solidFill>
              </a:rPr>
              <a:t>timer.component.ts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9463799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0D7470-BA14-AFFC-C24E-8BDD202702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5FCF39D-6EFF-1CFF-EF88-874A7E001B41}"/>
              </a:ext>
            </a:extLst>
          </p:cNvPr>
          <p:cNvSpPr>
            <a:spLocks noGrp="1"/>
          </p:cNvSpPr>
          <p:nvPr>
            <p:ph type="sldNum" sz="quarter" idx="12"/>
          </p:nvPr>
        </p:nvSpPr>
        <p:spPr/>
        <p:txBody>
          <a:bodyPr/>
          <a:lstStyle/>
          <a:p>
            <a:fld id="{4A777409-9C5A-4B07-8E32-19F22F7D558C}" type="slidenum">
              <a:rPr lang="en-IN" smtClean="0"/>
              <a:t>172</a:t>
            </a:fld>
            <a:endParaRPr lang="en-IN" dirty="0"/>
          </a:p>
        </p:txBody>
      </p:sp>
      <p:sp>
        <p:nvSpPr>
          <p:cNvPr id="5" name="TextBox 4">
            <a:extLst>
              <a:ext uri="{FF2B5EF4-FFF2-40B4-BE49-F238E27FC236}">
                <a16:creationId xmlns:a16="http://schemas.microsoft.com/office/drawing/2014/main" id="{75F3BAC6-FCA7-B4BE-681A-7A597E560958}"/>
              </a:ext>
            </a:extLst>
          </p:cNvPr>
          <p:cNvSpPr txBox="1"/>
          <p:nvPr/>
        </p:nvSpPr>
        <p:spPr>
          <a:xfrm>
            <a:off x="918883" y="520076"/>
            <a:ext cx="10636624"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909889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549C1F-4A22-002F-F686-29D9CA4BA7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E27917-2953-8CFB-9514-305963F73BFB}"/>
              </a:ext>
            </a:extLst>
          </p:cNvPr>
          <p:cNvSpPr>
            <a:spLocks noGrp="1"/>
          </p:cNvSpPr>
          <p:nvPr>
            <p:ph type="sldNum" sz="quarter" idx="12"/>
          </p:nvPr>
        </p:nvSpPr>
        <p:spPr/>
        <p:txBody>
          <a:bodyPr/>
          <a:lstStyle/>
          <a:p>
            <a:fld id="{4A777409-9C5A-4B07-8E32-19F22F7D558C}" type="slidenum">
              <a:rPr lang="en-IN" smtClean="0"/>
              <a:t>173</a:t>
            </a:fld>
            <a:endParaRPr lang="en-IN" dirty="0"/>
          </a:p>
        </p:txBody>
      </p:sp>
      <p:sp>
        <p:nvSpPr>
          <p:cNvPr id="5" name="TextBox 4">
            <a:extLst>
              <a:ext uri="{FF2B5EF4-FFF2-40B4-BE49-F238E27FC236}">
                <a16:creationId xmlns:a16="http://schemas.microsoft.com/office/drawing/2014/main" id="{30819A31-861D-EA74-C183-9178DCFA21CF}"/>
              </a:ext>
            </a:extLst>
          </p:cNvPr>
          <p:cNvSpPr txBox="1"/>
          <p:nvPr/>
        </p:nvSpPr>
        <p:spPr>
          <a:xfrm>
            <a:off x="939053" y="559858"/>
            <a:ext cx="10414747" cy="400110"/>
          </a:xfrm>
          <a:prstGeom prst="rect">
            <a:avLst/>
          </a:prstGeom>
          <a:noFill/>
        </p:spPr>
        <p:txBody>
          <a:bodyPr wrap="square">
            <a:spAutoFit/>
          </a:bodyPr>
          <a:lstStyle/>
          <a:p>
            <a:r>
              <a:rPr lang="en-US" sz="2000" dirty="0">
                <a:solidFill>
                  <a:schemeClr val="tx1">
                    <a:lumMod val="65000"/>
                    <a:lumOff val="35000"/>
                  </a:schemeClr>
                </a:solidFill>
              </a:rPr>
              <a:t>Now instantiate </a:t>
            </a:r>
            <a:r>
              <a:rPr lang="en-US" sz="2000" b="1" dirty="0" err="1">
                <a:solidFill>
                  <a:schemeClr val="tx1">
                    <a:lumMod val="65000"/>
                    <a:lumOff val="35000"/>
                  </a:schemeClr>
                </a:solidFill>
              </a:rPr>
              <a:t>timer.component.ts</a:t>
            </a:r>
            <a:r>
              <a:rPr lang="en-US" sz="2000" dirty="0">
                <a:solidFill>
                  <a:schemeClr val="tx1">
                    <a:lumMod val="65000"/>
                    <a:lumOff val="35000"/>
                  </a:schemeClr>
                </a:solidFill>
              </a:rPr>
              <a:t> in the parent component using </a:t>
            </a:r>
            <a:r>
              <a:rPr lang="en-US" sz="2000" dirty="0" err="1">
                <a:solidFill>
                  <a:schemeClr val="tx1">
                    <a:lumMod val="65000"/>
                    <a:lumOff val="35000"/>
                  </a:schemeClr>
                </a:solidFill>
              </a:rPr>
              <a:t>ViewChild</a:t>
            </a:r>
            <a:r>
              <a:rPr lang="en-US" sz="2000" dirty="0">
                <a:solidFill>
                  <a:schemeClr val="tx1">
                    <a:lumMod val="65000"/>
                    <a:lumOff val="35000"/>
                  </a:schemeClr>
                </a:solidFill>
              </a:rPr>
              <a:t> decorator.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AB17B23-26CC-AF78-9B95-D7223B3631FA}"/>
              </a:ext>
            </a:extLst>
          </p:cNvPr>
          <p:cNvSpPr txBox="1"/>
          <p:nvPr/>
        </p:nvSpPr>
        <p:spPr>
          <a:xfrm>
            <a:off x="307040" y="1126955"/>
            <a:ext cx="10737477"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Tree>
    <p:extLst>
      <p:ext uri="{BB962C8B-B14F-4D97-AF65-F5344CB8AC3E}">
        <p14:creationId xmlns:p14="http://schemas.microsoft.com/office/powerpoint/2010/main" val="37263370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F3C8B-E54C-EBD0-1745-8983EF3FDD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D09C131-0B02-5C2F-6F1A-10AB4D0EF4D2}"/>
              </a:ext>
            </a:extLst>
          </p:cNvPr>
          <p:cNvSpPr>
            <a:spLocks noGrp="1"/>
          </p:cNvSpPr>
          <p:nvPr>
            <p:ph type="sldNum" sz="quarter" idx="12"/>
          </p:nvPr>
        </p:nvSpPr>
        <p:spPr/>
        <p:txBody>
          <a:bodyPr/>
          <a:lstStyle/>
          <a:p>
            <a:fld id="{4A777409-9C5A-4B07-8E32-19F22F7D558C}" type="slidenum">
              <a:rPr lang="en-IN" smtClean="0"/>
              <a:t>174</a:t>
            </a:fld>
            <a:endParaRPr lang="en-IN" dirty="0"/>
          </a:p>
        </p:txBody>
      </p:sp>
      <p:sp>
        <p:nvSpPr>
          <p:cNvPr id="5" name="TextBox 4">
            <a:extLst>
              <a:ext uri="{FF2B5EF4-FFF2-40B4-BE49-F238E27FC236}">
                <a16:creationId xmlns:a16="http://schemas.microsoft.com/office/drawing/2014/main" id="{4709B00A-5CBC-1283-0B0D-3E0D9A9600FC}"/>
              </a:ext>
            </a:extLst>
          </p:cNvPr>
          <p:cNvSpPr txBox="1"/>
          <p:nvPr/>
        </p:nvSpPr>
        <p:spPr>
          <a:xfrm>
            <a:off x="988358" y="634297"/>
            <a:ext cx="10365441" cy="1631216"/>
          </a:xfrm>
          <a:prstGeom prst="rect">
            <a:avLst/>
          </a:prstGeom>
          <a:noFill/>
        </p:spPr>
        <p:txBody>
          <a:bodyPr wrap="square">
            <a:spAutoFit/>
          </a:bodyPr>
          <a:lstStyle/>
          <a:p>
            <a:r>
              <a:rPr lang="en-US" sz="2000" dirty="0">
                <a:solidFill>
                  <a:schemeClr val="tx1">
                    <a:lumMod val="65000"/>
                    <a:lumOff val="35000"/>
                  </a:schemeClr>
                </a:solidFill>
                <a:effectLst/>
              </a:rPr>
              <a:t>Line 12: @ViewChild decorator creates an instance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Line 14-19: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can now access the properties/methods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after loading the selector of </a:t>
            </a:r>
            <a:r>
              <a:rPr lang="en-US" sz="2000" dirty="0" err="1">
                <a:solidFill>
                  <a:schemeClr val="tx1">
                    <a:lumMod val="65000"/>
                    <a:lumOff val="35000"/>
                  </a:schemeClr>
                </a:solidFill>
                <a:effectLst/>
              </a:rPr>
              <a:t>TimerComponent</a:t>
            </a:r>
            <a:r>
              <a:rPr lang="en-US" sz="2000" dirty="0">
                <a:solidFill>
                  <a:schemeClr val="tx1">
                    <a:lumMod val="65000"/>
                    <a:lumOff val="35000"/>
                  </a:schemeClr>
                </a:solidFill>
                <a:effectLst/>
              </a:rPr>
              <a:t> in the template of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timer.component.html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8436AE76-299F-F577-6ADC-6F938537BAB1}"/>
              </a:ext>
            </a:extLst>
          </p:cNvPr>
          <p:cNvSpPr txBox="1"/>
          <p:nvPr/>
        </p:nvSpPr>
        <p:spPr>
          <a:xfrm>
            <a:off x="1259292" y="2297921"/>
            <a:ext cx="6100482" cy="369332"/>
          </a:xfrm>
          <a:prstGeom prst="rect">
            <a:avLst/>
          </a:prstGeom>
          <a:noFill/>
        </p:spPr>
        <p:txBody>
          <a:bodyPr wrap="square">
            <a:spAutoFit/>
          </a:bodyPr>
          <a:lstStyle/>
          <a:p>
            <a:r>
              <a:rPr lang="en-IN" dirty="0"/>
              <a:t>&lt;p&gt;{{ count }}&lt;/p&gt;</a:t>
            </a:r>
          </a:p>
        </p:txBody>
      </p:sp>
      <p:sp>
        <p:nvSpPr>
          <p:cNvPr id="9" name="TextBox 8">
            <a:extLst>
              <a:ext uri="{FF2B5EF4-FFF2-40B4-BE49-F238E27FC236}">
                <a16:creationId xmlns:a16="http://schemas.microsoft.com/office/drawing/2014/main" id="{4CD43B6F-9D92-F860-98C6-6B30C66D4849}"/>
              </a:ext>
            </a:extLst>
          </p:cNvPr>
          <p:cNvSpPr txBox="1"/>
          <p:nvPr/>
        </p:nvSpPr>
        <p:spPr>
          <a:xfrm>
            <a:off x="988358" y="2853333"/>
            <a:ext cx="6100482" cy="400110"/>
          </a:xfrm>
          <a:prstGeom prst="rect">
            <a:avLst/>
          </a:prstGeom>
          <a:noFill/>
        </p:spPr>
        <p:txBody>
          <a:bodyPr wrap="square">
            <a:spAutoFit/>
          </a:bodyPr>
          <a:lstStyle/>
          <a:p>
            <a:r>
              <a:rPr lang="en-US" sz="2000" dirty="0">
                <a:solidFill>
                  <a:schemeClr val="tx1">
                    <a:lumMod val="65000"/>
                    <a:lumOff val="35000"/>
                  </a:schemeClr>
                </a:solidFill>
                <a:effectLst/>
              </a:rPr>
              <a:t>Add the following code in </a:t>
            </a:r>
            <a:r>
              <a:rPr lang="en-US" sz="2000" b="1" dirty="0">
                <a:solidFill>
                  <a:schemeClr val="tx1">
                    <a:lumMod val="65000"/>
                    <a:lumOff val="35000"/>
                  </a:schemeClr>
                </a:solidFill>
                <a:effectLst/>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0FF994A-DFCB-530C-C967-96F7C133277E}"/>
              </a:ext>
            </a:extLst>
          </p:cNvPr>
          <p:cNvSpPr txBox="1"/>
          <p:nvPr/>
        </p:nvSpPr>
        <p:spPr>
          <a:xfrm>
            <a:off x="988357" y="3438326"/>
            <a:ext cx="9285195"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Tree>
    <p:extLst>
      <p:ext uri="{BB962C8B-B14F-4D97-AF65-F5344CB8AC3E}">
        <p14:creationId xmlns:p14="http://schemas.microsoft.com/office/powerpoint/2010/main" val="16524855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7D45A1-D178-B34F-7BBA-B8A556DD4B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25423E2-89EA-8B1D-F352-14765EC33BDC}"/>
              </a:ext>
            </a:extLst>
          </p:cNvPr>
          <p:cNvSpPr>
            <a:spLocks noGrp="1"/>
          </p:cNvSpPr>
          <p:nvPr>
            <p:ph type="sldNum" sz="quarter" idx="12"/>
          </p:nvPr>
        </p:nvSpPr>
        <p:spPr/>
        <p:txBody>
          <a:bodyPr/>
          <a:lstStyle/>
          <a:p>
            <a:fld id="{4A777409-9C5A-4B07-8E32-19F22F7D558C}" type="slidenum">
              <a:rPr lang="en-IN" smtClean="0"/>
              <a:t>175</a:t>
            </a:fld>
            <a:endParaRPr lang="en-IN" dirty="0"/>
          </a:p>
        </p:txBody>
      </p:sp>
      <p:sp>
        <p:nvSpPr>
          <p:cNvPr id="5" name="TextBox 4">
            <a:extLst>
              <a:ext uri="{FF2B5EF4-FFF2-40B4-BE49-F238E27FC236}">
                <a16:creationId xmlns:a16="http://schemas.microsoft.com/office/drawing/2014/main" id="{DEF5BEAA-F6F0-C3D4-1309-96F6589443AC}"/>
              </a:ext>
            </a:extLst>
          </p:cNvPr>
          <p:cNvSpPr txBox="1"/>
          <p:nvPr/>
        </p:nvSpPr>
        <p:spPr>
          <a:xfrm>
            <a:off x="867210" y="616366"/>
            <a:ext cx="10728512" cy="1938992"/>
          </a:xfrm>
          <a:prstGeom prst="rect">
            <a:avLst/>
          </a:prstGeom>
          <a:noFill/>
        </p:spPr>
        <p:txBody>
          <a:bodyPr wrap="square">
            <a:spAutoFit/>
          </a:bodyPr>
          <a:lstStyle/>
          <a:p>
            <a:r>
              <a:rPr lang="en-US" sz="2000" b="1" dirty="0">
                <a:solidFill>
                  <a:schemeClr val="tx1">
                    <a:lumMod val="65000"/>
                    <a:lumOff val="35000"/>
                  </a:schemeClr>
                </a:solidFill>
                <a:effectLst/>
              </a:rPr>
              <a:t>Accessing a native element using @ViewChild</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template reference variable can be accessed only in that template. If it's required to access it inside a component class, the @ViewChild decorator can be used.</a:t>
            </a:r>
          </a:p>
          <a:p>
            <a:r>
              <a:rPr lang="en-US" sz="2000" dirty="0">
                <a:solidFill>
                  <a:schemeClr val="tx1">
                    <a:lumMod val="65000"/>
                    <a:lumOff val="35000"/>
                  </a:schemeClr>
                </a:solidFill>
                <a:effectLst/>
              </a:rPr>
              <a:t>@ViewChild requires the template variable name to be passed as its argument and allows the component to change the appearance or behavior of a given template element.</a:t>
            </a:r>
          </a:p>
          <a:p>
            <a:r>
              <a:rPr lang="en-US" sz="2000" dirty="0">
                <a:solidFill>
                  <a:schemeClr val="tx1">
                    <a:lumMod val="65000"/>
                    <a:lumOff val="35000"/>
                  </a:schemeClr>
                </a:solidFill>
                <a:effectLst/>
              </a:rPr>
              <a:t>Observe the following code in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ECA497DB-BA99-59B8-F936-01FD56530F43}"/>
              </a:ext>
            </a:extLst>
          </p:cNvPr>
          <p:cNvSpPr txBox="1"/>
          <p:nvPr/>
        </p:nvSpPr>
        <p:spPr>
          <a:xfrm>
            <a:off x="731744" y="2664349"/>
            <a:ext cx="9739032" cy="2031325"/>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Employee Name :</a:t>
            </a:r>
          </a:p>
          <a:p>
            <a:r>
              <a:rPr lang="en-IN" dirty="0"/>
              <a:t>    &lt;input type='text' #empname&gt;</a:t>
            </a:r>
          </a:p>
          <a:p>
            <a:r>
              <a:rPr lang="en-IN" dirty="0"/>
              <a:t>    &lt;</a:t>
            </a:r>
            <a:r>
              <a:rPr lang="en-IN" dirty="0" err="1"/>
              <a:t>br</a:t>
            </a:r>
            <a:r>
              <a:rPr lang="en-IN" dirty="0"/>
              <a:t>/&gt; Employee Number :</a:t>
            </a:r>
          </a:p>
          <a:p>
            <a:r>
              <a:rPr lang="en-IN" dirty="0"/>
              <a:t>    &lt;input type='number' #empnumber&gt;</a:t>
            </a:r>
          </a:p>
          <a:p>
            <a:r>
              <a:rPr lang="en-IN" dirty="0"/>
              <a:t>&lt;/div&gt;</a:t>
            </a:r>
          </a:p>
        </p:txBody>
      </p:sp>
      <p:sp>
        <p:nvSpPr>
          <p:cNvPr id="9" name="TextBox 8">
            <a:extLst>
              <a:ext uri="{FF2B5EF4-FFF2-40B4-BE49-F238E27FC236}">
                <a16:creationId xmlns:a16="http://schemas.microsoft.com/office/drawing/2014/main" id="{E180CE08-2817-6476-2E71-29F2E32C89B4}"/>
              </a:ext>
            </a:extLst>
          </p:cNvPr>
          <p:cNvSpPr txBox="1"/>
          <p:nvPr/>
        </p:nvSpPr>
        <p:spPr>
          <a:xfrm>
            <a:off x="731744" y="4804665"/>
            <a:ext cx="11361644" cy="1015663"/>
          </a:xfrm>
          <a:prstGeom prst="rect">
            <a:avLst/>
          </a:prstGeom>
          <a:noFill/>
        </p:spPr>
        <p:txBody>
          <a:bodyPr wrap="square">
            <a:spAutoFit/>
          </a:bodyPr>
          <a:lstStyle/>
          <a:p>
            <a:r>
              <a:rPr lang="en-US" sz="2000" dirty="0">
                <a:solidFill>
                  <a:schemeClr val="tx1">
                    <a:lumMod val="65000"/>
                    <a:lumOff val="35000"/>
                  </a:schemeClr>
                </a:solidFill>
                <a:effectLst/>
              </a:rPr>
              <a:t>Line 5-7: There are two input boxes in the above template with '</a:t>
            </a:r>
            <a:r>
              <a:rPr lang="en-US" sz="2000" dirty="0" err="1">
                <a:solidFill>
                  <a:schemeClr val="tx1">
                    <a:lumMod val="65000"/>
                    <a:lumOff val="35000"/>
                  </a:schemeClr>
                </a:solidFill>
                <a:effectLst/>
              </a:rPr>
              <a:t>empname</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empnumber</a:t>
            </a:r>
            <a:r>
              <a:rPr lang="en-US" sz="2000" dirty="0">
                <a:solidFill>
                  <a:schemeClr val="tx1">
                    <a:lumMod val="65000"/>
                    <a:lumOff val="35000"/>
                  </a:schemeClr>
                </a:solidFill>
                <a:effectLst/>
              </a:rPr>
              <a:t>' as their respective template reference variables.</a:t>
            </a:r>
          </a:p>
          <a:p>
            <a:r>
              <a:rPr lang="en-US" sz="2000" dirty="0">
                <a:solidFill>
                  <a:schemeClr val="tx1">
                    <a:lumMod val="65000"/>
                    <a:lumOff val="35000"/>
                  </a:schemeClr>
                </a:solidFill>
                <a:effectLst/>
              </a:rPr>
              <a:t>Add the below code to </a:t>
            </a:r>
            <a:r>
              <a:rPr lang="en-US" sz="2000" b="1" dirty="0" err="1">
                <a:solidFill>
                  <a:schemeClr val="tx1">
                    <a:lumMod val="65000"/>
                    <a:lumOff val="35000"/>
                  </a:schemeClr>
                </a:solidFill>
                <a:effectLst/>
              </a:rPr>
              <a:t>app.component.ts</a:t>
            </a:r>
            <a:r>
              <a:rPr lang="en-US" sz="2000" dirty="0">
                <a:solidFill>
                  <a:schemeClr val="tx1">
                    <a:lumMod val="65000"/>
                    <a:lumOff val="35000"/>
                  </a:schemeClr>
                </a:solidFill>
                <a:effectLst/>
              </a:rPr>
              <a:t> as shown below to access the native elements.</a:t>
            </a:r>
          </a:p>
        </p:txBody>
      </p:sp>
    </p:spTree>
    <p:extLst>
      <p:ext uri="{BB962C8B-B14F-4D97-AF65-F5344CB8AC3E}">
        <p14:creationId xmlns:p14="http://schemas.microsoft.com/office/powerpoint/2010/main" val="71022829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EAD4CA-8454-776C-A876-58C65BA2BA7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38732B0-ADEC-87A3-0386-FADCBDBEDEBF}"/>
              </a:ext>
            </a:extLst>
          </p:cNvPr>
          <p:cNvSpPr>
            <a:spLocks noGrp="1"/>
          </p:cNvSpPr>
          <p:nvPr>
            <p:ph type="sldNum" sz="quarter" idx="12"/>
          </p:nvPr>
        </p:nvSpPr>
        <p:spPr/>
        <p:txBody>
          <a:bodyPr/>
          <a:lstStyle/>
          <a:p>
            <a:fld id="{4A777409-9C5A-4B07-8E32-19F22F7D558C}" type="slidenum">
              <a:rPr lang="en-IN" smtClean="0"/>
              <a:t>176</a:t>
            </a:fld>
            <a:endParaRPr lang="en-IN" dirty="0"/>
          </a:p>
        </p:txBody>
      </p:sp>
      <p:sp>
        <p:nvSpPr>
          <p:cNvPr id="5" name="TextBox 4">
            <a:extLst>
              <a:ext uri="{FF2B5EF4-FFF2-40B4-BE49-F238E27FC236}">
                <a16:creationId xmlns:a16="http://schemas.microsoft.com/office/drawing/2014/main" id="{BEB29906-E8B6-CD1D-4F95-3DA0B8E01D6F}"/>
              </a:ext>
            </a:extLst>
          </p:cNvPr>
          <p:cNvSpPr txBox="1"/>
          <p:nvPr/>
        </p:nvSpPr>
        <p:spPr>
          <a:xfrm>
            <a:off x="1086971" y="738751"/>
            <a:ext cx="10585076" cy="2862322"/>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A4C7E96E-61E8-D395-E6B3-A4363428F657}"/>
              </a:ext>
            </a:extLst>
          </p:cNvPr>
          <p:cNvSpPr txBox="1"/>
          <p:nvPr/>
        </p:nvSpPr>
        <p:spPr>
          <a:xfrm>
            <a:off x="208429" y="4160548"/>
            <a:ext cx="11768418" cy="1323439"/>
          </a:xfrm>
          <a:prstGeom prst="rect">
            <a:avLst/>
          </a:prstGeom>
          <a:noFill/>
        </p:spPr>
        <p:txBody>
          <a:bodyPr wrap="square">
            <a:spAutoFit/>
          </a:bodyPr>
          <a:lstStyle/>
          <a:p>
            <a:r>
              <a:rPr lang="en-US" sz="2000" dirty="0">
                <a:solidFill>
                  <a:schemeClr val="tx1">
                    <a:lumMod val="65000"/>
                    <a:lumOff val="35000"/>
                  </a:schemeClr>
                </a:solidFill>
                <a:effectLst/>
              </a:rPr>
              <a:t>Line 5-6: The corresponding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needs to be instantiated using @ViewChild as shown above in the component to access the native element.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a:t>
            </a:r>
            <a:r>
              <a:rPr lang="en-US" sz="2000" dirty="0" err="1">
                <a:solidFill>
                  <a:schemeClr val="tx1">
                    <a:lumMod val="65000"/>
                    <a:lumOff val="35000"/>
                  </a:schemeClr>
                </a:solidFill>
                <a:effectLst/>
              </a:rPr>
              <a:t>AfterViewInit</a:t>
            </a:r>
            <a:r>
              <a:rPr lang="en-US" sz="2000" dirty="0">
                <a:solidFill>
                  <a:schemeClr val="tx1">
                    <a:lumMod val="65000"/>
                    <a:lumOff val="35000"/>
                  </a:schemeClr>
                </a:solidFill>
                <a:effectLst/>
              </a:rPr>
              <a:t> hook is used to execute statements after a component view is fully initialized.</a:t>
            </a:r>
          </a:p>
        </p:txBody>
      </p:sp>
    </p:spTree>
    <p:extLst>
      <p:ext uri="{BB962C8B-B14F-4D97-AF65-F5344CB8AC3E}">
        <p14:creationId xmlns:p14="http://schemas.microsoft.com/office/powerpoint/2010/main" val="243180012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50AF3E-DBF1-046F-A7B1-D2216414D5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F27C47-578F-8FDC-4204-CA383C65A862}"/>
              </a:ext>
            </a:extLst>
          </p:cNvPr>
          <p:cNvSpPr>
            <a:spLocks noGrp="1"/>
          </p:cNvSpPr>
          <p:nvPr>
            <p:ph type="sldNum" sz="quarter" idx="12"/>
          </p:nvPr>
        </p:nvSpPr>
        <p:spPr/>
        <p:txBody>
          <a:bodyPr/>
          <a:lstStyle/>
          <a:p>
            <a:fld id="{4A777409-9C5A-4B07-8E32-19F22F7D558C}" type="slidenum">
              <a:rPr lang="en-IN" smtClean="0"/>
              <a:t>177</a:t>
            </a:fld>
            <a:endParaRPr lang="en-IN" dirty="0"/>
          </a:p>
        </p:txBody>
      </p:sp>
      <p:sp>
        <p:nvSpPr>
          <p:cNvPr id="5" name="TextBox 4">
            <a:extLst>
              <a:ext uri="{FF2B5EF4-FFF2-40B4-BE49-F238E27FC236}">
                <a16:creationId xmlns:a16="http://schemas.microsoft.com/office/drawing/2014/main" id="{D64BEFBD-D54A-590F-1357-B6FB77C1716B}"/>
              </a:ext>
            </a:extLst>
          </p:cNvPr>
          <p:cNvSpPr txBox="1"/>
          <p:nvPr/>
        </p:nvSpPr>
        <p:spPr>
          <a:xfrm>
            <a:off x="988359" y="581816"/>
            <a:ext cx="6100482" cy="461665"/>
          </a:xfrm>
          <a:prstGeom prst="rect">
            <a:avLst/>
          </a:prstGeom>
          <a:noFill/>
        </p:spPr>
        <p:txBody>
          <a:bodyPr wrap="square">
            <a:spAutoFit/>
          </a:bodyPr>
          <a:lstStyle/>
          <a:p>
            <a:r>
              <a:rPr lang="en-IN" sz="2400" b="1" dirty="0"/>
              <a:t>Demo : @ViewChild Decorator</a:t>
            </a:r>
          </a:p>
        </p:txBody>
      </p:sp>
      <p:sp>
        <p:nvSpPr>
          <p:cNvPr id="7" name="TextBox 6">
            <a:extLst>
              <a:ext uri="{FF2B5EF4-FFF2-40B4-BE49-F238E27FC236}">
                <a16:creationId xmlns:a16="http://schemas.microsoft.com/office/drawing/2014/main" id="{E04716D3-7881-E2AF-2014-2B5C617DF375}"/>
              </a:ext>
            </a:extLst>
          </p:cNvPr>
          <p:cNvSpPr txBox="1"/>
          <p:nvPr/>
        </p:nvSpPr>
        <p:spPr>
          <a:xfrm>
            <a:off x="253253" y="1278849"/>
            <a:ext cx="1132018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properties and methods of a child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child component using @ViewChild. The output is as shown below:</a:t>
            </a:r>
          </a:p>
        </p:txBody>
      </p:sp>
      <p:pic>
        <p:nvPicPr>
          <p:cNvPr id="9" name="Picture 8">
            <a:extLst>
              <a:ext uri="{FF2B5EF4-FFF2-40B4-BE49-F238E27FC236}">
                <a16:creationId xmlns:a16="http://schemas.microsoft.com/office/drawing/2014/main" id="{7467E302-CD1E-D64D-94A4-C099F2700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559851"/>
            <a:ext cx="5715000" cy="2019300"/>
          </a:xfrm>
          <a:prstGeom prst="rect">
            <a:avLst/>
          </a:prstGeom>
        </p:spPr>
      </p:pic>
    </p:spTree>
    <p:extLst>
      <p:ext uri="{BB962C8B-B14F-4D97-AF65-F5344CB8AC3E}">
        <p14:creationId xmlns:p14="http://schemas.microsoft.com/office/powerpoint/2010/main" val="17574467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3237B04-994B-9717-F972-E93802EE7C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4754C6-7220-3F9C-7BBB-311EABAC6A1C}"/>
              </a:ext>
            </a:extLst>
          </p:cNvPr>
          <p:cNvSpPr>
            <a:spLocks noGrp="1"/>
          </p:cNvSpPr>
          <p:nvPr>
            <p:ph type="sldNum" sz="quarter" idx="12"/>
          </p:nvPr>
        </p:nvSpPr>
        <p:spPr/>
        <p:txBody>
          <a:bodyPr/>
          <a:lstStyle/>
          <a:p>
            <a:fld id="{4A777409-9C5A-4B07-8E32-19F22F7D558C}" type="slidenum">
              <a:rPr lang="en-IN" smtClean="0"/>
              <a:t>178</a:t>
            </a:fld>
            <a:endParaRPr lang="en-IN" dirty="0"/>
          </a:p>
        </p:txBody>
      </p:sp>
      <p:sp>
        <p:nvSpPr>
          <p:cNvPr id="5" name="TextBox 4">
            <a:extLst>
              <a:ext uri="{FF2B5EF4-FFF2-40B4-BE49-F238E27FC236}">
                <a16:creationId xmlns:a16="http://schemas.microsoft.com/office/drawing/2014/main" id="{A61566F2-064A-65EE-F92F-3CB328965F11}"/>
              </a:ext>
            </a:extLst>
          </p:cNvPr>
          <p:cNvSpPr txBox="1"/>
          <p:nvPr/>
        </p:nvSpPr>
        <p:spPr>
          <a:xfrm>
            <a:off x="925606" y="572851"/>
            <a:ext cx="6100482" cy="400110"/>
          </a:xfrm>
          <a:prstGeom prst="rect">
            <a:avLst/>
          </a:prstGeom>
          <a:noFill/>
        </p:spPr>
        <p:txBody>
          <a:bodyPr wrap="square">
            <a:spAutoFit/>
          </a:bodyPr>
          <a:lstStyle/>
          <a:p>
            <a:r>
              <a:rPr lang="en-US" sz="2000" dirty="0">
                <a:solidFill>
                  <a:schemeClr val="tx1">
                    <a:lumMod val="65000"/>
                    <a:lumOff val="35000"/>
                  </a:schemeClr>
                </a:solidFill>
              </a:rPr>
              <a:t>1. Write the below code in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EFD80C6-835E-675E-D2EB-5FDEFC814691}"/>
              </a:ext>
            </a:extLst>
          </p:cNvPr>
          <p:cNvSpPr txBox="1"/>
          <p:nvPr/>
        </p:nvSpPr>
        <p:spPr>
          <a:xfrm>
            <a:off x="925606" y="1041337"/>
            <a:ext cx="9204512"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TimerComponent</a:t>
            </a:r>
            <a:r>
              <a:rPr lang="en-IN" dirty="0"/>
              <a:t> } from './timer/</a:t>
            </a:r>
            <a:r>
              <a:rPr lang="en-IN" dirty="0" err="1"/>
              <a:t>timer.component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TimerComponent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4FD82DE1-5CDE-20C9-B9B8-9AFD39BF3CE9}"/>
              </a:ext>
            </a:extLst>
          </p:cNvPr>
          <p:cNvSpPr txBox="1"/>
          <p:nvPr/>
        </p:nvSpPr>
        <p:spPr>
          <a:xfrm>
            <a:off x="925606" y="5816663"/>
            <a:ext cx="6100482" cy="400110"/>
          </a:xfrm>
          <a:prstGeom prst="rect">
            <a:avLst/>
          </a:prstGeom>
          <a:noFill/>
        </p:spPr>
        <p:txBody>
          <a:bodyPr wrap="square">
            <a:spAutoFit/>
          </a:bodyPr>
          <a:lstStyle/>
          <a:p>
            <a:r>
              <a:rPr lang="en-US" sz="2000" dirty="0">
                <a:solidFill>
                  <a:schemeClr val="tx1">
                    <a:lumMod val="65000"/>
                    <a:lumOff val="35000"/>
                  </a:schemeClr>
                </a:solidFill>
              </a:rPr>
              <a:t>2. Write the below code in </a:t>
            </a:r>
            <a:r>
              <a:rPr lang="en-US" sz="2000" b="1" dirty="0" err="1">
                <a:solidFill>
                  <a:schemeClr val="tx1">
                    <a:lumMod val="65000"/>
                    <a:lumOff val="35000"/>
                  </a:schemeClr>
                </a:solidFill>
              </a:rPr>
              <a:t>timer.component.ts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084420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C8159B-02E9-D469-475D-AE1379AFEB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9917C0-7FC8-3EE8-087F-DFE595863F96}"/>
              </a:ext>
            </a:extLst>
          </p:cNvPr>
          <p:cNvSpPr>
            <a:spLocks noGrp="1"/>
          </p:cNvSpPr>
          <p:nvPr>
            <p:ph type="sldNum" sz="quarter" idx="12"/>
          </p:nvPr>
        </p:nvSpPr>
        <p:spPr/>
        <p:txBody>
          <a:bodyPr/>
          <a:lstStyle/>
          <a:p>
            <a:fld id="{4A777409-9C5A-4B07-8E32-19F22F7D558C}" type="slidenum">
              <a:rPr lang="en-IN" smtClean="0"/>
              <a:t>179</a:t>
            </a:fld>
            <a:endParaRPr lang="en-IN" dirty="0"/>
          </a:p>
        </p:txBody>
      </p:sp>
      <p:sp>
        <p:nvSpPr>
          <p:cNvPr id="5" name="TextBox 4">
            <a:extLst>
              <a:ext uri="{FF2B5EF4-FFF2-40B4-BE49-F238E27FC236}">
                <a16:creationId xmlns:a16="http://schemas.microsoft.com/office/drawing/2014/main" id="{8F0AEBC9-9EC7-7E95-6322-36F77F2A05CE}"/>
              </a:ext>
            </a:extLst>
          </p:cNvPr>
          <p:cNvSpPr txBox="1"/>
          <p:nvPr/>
        </p:nvSpPr>
        <p:spPr>
          <a:xfrm>
            <a:off x="968187" y="493182"/>
            <a:ext cx="8612841" cy="6463308"/>
          </a:xfrm>
          <a:prstGeom prst="rect">
            <a:avLst/>
          </a:prstGeom>
          <a:noFill/>
        </p:spPr>
        <p:txBody>
          <a:bodyPr wrap="square">
            <a:spAutoFit/>
          </a:bodyPr>
          <a:lstStyle/>
          <a:p>
            <a:r>
              <a:rPr lang="en-IN" dirty="0"/>
              <a:t>import { Component } from '@angular/core';</a:t>
            </a:r>
          </a:p>
          <a:p>
            <a:r>
              <a:rPr lang="en-IN" dirty="0"/>
              <a:t>@Component({</a:t>
            </a:r>
          </a:p>
          <a:p>
            <a:r>
              <a:rPr lang="en-IN" dirty="0"/>
              <a:t>  selector: 'app-timer',</a:t>
            </a:r>
          </a:p>
          <a:p>
            <a:r>
              <a:rPr lang="en-IN" dirty="0"/>
              <a:t>  </a:t>
            </a:r>
            <a:r>
              <a:rPr lang="en-IN" dirty="0" err="1"/>
              <a:t>templateUrl</a:t>
            </a:r>
            <a:r>
              <a:rPr lang="en-IN" dirty="0"/>
              <a:t>: './timer.component.html',</a:t>
            </a:r>
          </a:p>
          <a:p>
            <a:r>
              <a:rPr lang="en-IN" dirty="0"/>
              <a:t>  </a:t>
            </a:r>
            <a:r>
              <a:rPr lang="en-IN" dirty="0" err="1"/>
              <a:t>styleUrls</a:t>
            </a:r>
            <a:r>
              <a:rPr lang="en-IN" dirty="0"/>
              <a:t>: ['./timer.component.css'],</a:t>
            </a:r>
          </a:p>
          <a:p>
            <a:r>
              <a:rPr lang="en-IN" dirty="0"/>
              <a:t>})</a:t>
            </a:r>
          </a:p>
          <a:p>
            <a:r>
              <a:rPr lang="en-IN" dirty="0"/>
              <a:t>export class </a:t>
            </a:r>
            <a:r>
              <a:rPr lang="en-IN" dirty="0" err="1"/>
              <a:t>TimerComponent</a:t>
            </a:r>
            <a:r>
              <a:rPr lang="en-IN" dirty="0"/>
              <a:t> {</a:t>
            </a:r>
          </a:p>
          <a:p>
            <a:r>
              <a:rPr lang="en-IN" dirty="0"/>
              <a:t>  constructor() { }</a:t>
            </a:r>
          </a:p>
          <a:p>
            <a:r>
              <a:rPr lang="en-IN" dirty="0"/>
              <a:t>  flag = false;</a:t>
            </a:r>
          </a:p>
          <a:p>
            <a:r>
              <a:rPr lang="en-IN" dirty="0"/>
              <a:t>  count = 1;</a:t>
            </a:r>
          </a:p>
          <a:p>
            <a:r>
              <a:rPr lang="en-IN" dirty="0"/>
              <a:t>  begin() {</a:t>
            </a:r>
          </a:p>
          <a:p>
            <a:r>
              <a:rPr lang="en-IN" dirty="0"/>
              <a:t>    </a:t>
            </a:r>
            <a:r>
              <a:rPr lang="en-IN" dirty="0" err="1"/>
              <a:t>this.flag</a:t>
            </a:r>
            <a:r>
              <a:rPr lang="en-IN" dirty="0"/>
              <a:t> = true;</a:t>
            </a:r>
          </a:p>
          <a:p>
            <a:r>
              <a:rPr lang="en-IN" dirty="0"/>
              <a:t>    </a:t>
            </a:r>
            <a:r>
              <a:rPr lang="en-IN" dirty="0" err="1"/>
              <a:t>const</a:t>
            </a:r>
            <a:r>
              <a:rPr lang="en-IN" dirty="0"/>
              <a:t> start = </a:t>
            </a:r>
            <a:r>
              <a:rPr lang="en-IN" dirty="0" err="1"/>
              <a:t>setInterval</a:t>
            </a:r>
            <a:r>
              <a:rPr lang="en-IN" dirty="0"/>
              <a:t>(() =&gt; {</a:t>
            </a:r>
          </a:p>
          <a:p>
            <a:r>
              <a:rPr lang="en-IN" dirty="0"/>
              <a:t>      if (</a:t>
            </a:r>
            <a:r>
              <a:rPr lang="en-IN" dirty="0" err="1"/>
              <a:t>this.flag</a:t>
            </a:r>
            <a:r>
              <a:rPr lang="en-IN" dirty="0"/>
              <a:t> === false) {</a:t>
            </a:r>
          </a:p>
          <a:p>
            <a:r>
              <a:rPr lang="en-IN" dirty="0"/>
              <a:t>        </a:t>
            </a:r>
            <a:r>
              <a:rPr lang="en-IN" dirty="0" err="1"/>
              <a:t>clearInterval</a:t>
            </a:r>
            <a:r>
              <a:rPr lang="en-IN" dirty="0"/>
              <a:t>(start);</a:t>
            </a:r>
          </a:p>
          <a:p>
            <a:r>
              <a:rPr lang="en-IN" dirty="0"/>
              <a:t>      }</a:t>
            </a:r>
          </a:p>
          <a:p>
            <a:r>
              <a:rPr lang="en-IN" dirty="0"/>
              <a:t>      </a:t>
            </a:r>
            <a:r>
              <a:rPr lang="en-IN" dirty="0" err="1"/>
              <a:t>this.count</a:t>
            </a:r>
            <a:r>
              <a:rPr lang="en-IN" dirty="0"/>
              <a:t> += 1;</a:t>
            </a:r>
          </a:p>
          <a:p>
            <a:r>
              <a:rPr lang="en-IN" dirty="0"/>
              <a:t>    }, 1000);</a:t>
            </a:r>
          </a:p>
          <a:p>
            <a:r>
              <a:rPr lang="en-IN" dirty="0"/>
              <a:t>  }</a:t>
            </a:r>
          </a:p>
          <a:p>
            <a:r>
              <a:rPr lang="en-IN" dirty="0"/>
              <a:t>  end() {</a:t>
            </a:r>
          </a:p>
          <a:p>
            <a:r>
              <a:rPr lang="en-IN" dirty="0"/>
              <a:t>    </a:t>
            </a:r>
            <a:r>
              <a:rPr lang="en-IN" dirty="0" err="1"/>
              <a:t>this.flag</a:t>
            </a:r>
            <a:r>
              <a:rPr lang="en-IN" dirty="0"/>
              <a:t> = false;</a:t>
            </a:r>
          </a:p>
          <a:p>
            <a:r>
              <a:rPr lang="en-IN" dirty="0"/>
              <a:t>  }</a:t>
            </a:r>
          </a:p>
          <a:p>
            <a:r>
              <a:rPr lang="en-IN" dirty="0"/>
              <a:t>}</a:t>
            </a:r>
          </a:p>
        </p:txBody>
      </p:sp>
    </p:spTree>
    <p:extLst>
      <p:ext uri="{BB962C8B-B14F-4D97-AF65-F5344CB8AC3E}">
        <p14:creationId xmlns:p14="http://schemas.microsoft.com/office/powerpoint/2010/main" val="342272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8B9232-9212-78B0-EFCB-A40D32779DC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6358C5-8632-1C6D-42A5-3FFBBFE58A51}"/>
              </a:ext>
            </a:extLst>
          </p:cNvPr>
          <p:cNvSpPr>
            <a:spLocks noGrp="1"/>
          </p:cNvSpPr>
          <p:nvPr>
            <p:ph type="sldNum" sz="quarter" idx="12"/>
          </p:nvPr>
        </p:nvSpPr>
        <p:spPr/>
        <p:txBody>
          <a:bodyPr/>
          <a:lstStyle/>
          <a:p>
            <a:fld id="{4A777409-9C5A-4B07-8E32-19F22F7D558C}" type="slidenum">
              <a:rPr lang="en-IN" smtClean="0"/>
              <a:t>180</a:t>
            </a:fld>
            <a:endParaRPr lang="en-IN" dirty="0"/>
          </a:p>
        </p:txBody>
      </p:sp>
      <p:sp>
        <p:nvSpPr>
          <p:cNvPr id="5" name="TextBox 4">
            <a:extLst>
              <a:ext uri="{FF2B5EF4-FFF2-40B4-BE49-F238E27FC236}">
                <a16:creationId xmlns:a16="http://schemas.microsoft.com/office/drawing/2014/main" id="{DF596714-B8B1-B9E4-503A-12ACDC2F203A}"/>
              </a:ext>
            </a:extLst>
          </p:cNvPr>
          <p:cNvSpPr txBox="1"/>
          <p:nvPr/>
        </p:nvSpPr>
        <p:spPr>
          <a:xfrm>
            <a:off x="898712" y="590781"/>
            <a:ext cx="6100482" cy="400110"/>
          </a:xfrm>
          <a:prstGeom prst="rect">
            <a:avLst/>
          </a:prstGeom>
          <a:noFill/>
        </p:spPr>
        <p:txBody>
          <a:bodyPr wrap="square">
            <a:spAutoFit/>
          </a:bodyPr>
          <a:lstStyle/>
          <a:p>
            <a:r>
              <a:rPr lang="en-US" sz="2000" dirty="0">
                <a:solidFill>
                  <a:schemeClr val="tx1">
                    <a:lumMod val="65000"/>
                    <a:lumOff val="35000"/>
                  </a:schemeClr>
                </a:solidFill>
              </a:rPr>
              <a:t>3. Write the below code in </a:t>
            </a:r>
            <a:r>
              <a:rPr lang="en-US" sz="2000" b="1" dirty="0" err="1">
                <a:solidFill>
                  <a:schemeClr val="tx1">
                    <a:lumMod val="65000"/>
                    <a:lumOff val="35000"/>
                  </a:schemeClr>
                </a:solidFill>
              </a:rPr>
              <a:t>app.component.ts</a:t>
            </a:r>
            <a:r>
              <a:rPr lang="en-US" sz="2000" b="1" dirty="0">
                <a:solidFill>
                  <a:schemeClr val="tx1">
                    <a:lumMod val="65000"/>
                    <a:lumOff val="35000"/>
                  </a:schemeClr>
                </a:solidFill>
              </a:rPr>
              <a:t>.</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7B10FAF-8BC6-D18E-A195-39E4447906C6}"/>
              </a:ext>
            </a:extLst>
          </p:cNvPr>
          <p:cNvSpPr txBox="1"/>
          <p:nvPr/>
        </p:nvSpPr>
        <p:spPr>
          <a:xfrm>
            <a:off x="898712" y="1028343"/>
            <a:ext cx="10576112" cy="4524315"/>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TimerComponent</a:t>
            </a:r>
            <a:r>
              <a:rPr lang="en-IN" dirty="0"/>
              <a:t> } from './timer/</a:t>
            </a:r>
            <a:r>
              <a:rPr lang="en-IN" dirty="0" err="1"/>
              <a:t>timer.component</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@ViewChild(TimerComponent) </a:t>
            </a:r>
            <a:r>
              <a:rPr lang="en-IN" dirty="0" err="1"/>
              <a:t>timerComponent</a:t>
            </a:r>
            <a:r>
              <a:rPr lang="en-IN" dirty="0"/>
              <a:t>!: </a:t>
            </a:r>
            <a:r>
              <a:rPr lang="en-IN" dirty="0" err="1"/>
              <a:t>TimerComponent</a:t>
            </a:r>
            <a:r>
              <a:rPr lang="en-IN" dirty="0"/>
              <a:t>;</a:t>
            </a:r>
          </a:p>
          <a:p>
            <a:r>
              <a:rPr lang="en-IN" dirty="0"/>
              <a:t>  </a:t>
            </a:r>
            <a:r>
              <a:rPr lang="en-IN" dirty="0" err="1"/>
              <a:t>startTimer</a:t>
            </a:r>
            <a:r>
              <a:rPr lang="en-IN" dirty="0"/>
              <a:t>() {</a:t>
            </a:r>
          </a:p>
          <a:p>
            <a:r>
              <a:rPr lang="en-IN" dirty="0"/>
              <a:t>    </a:t>
            </a:r>
            <a:r>
              <a:rPr lang="en-IN" dirty="0" err="1"/>
              <a:t>this.timerComponent.begin</a:t>
            </a:r>
            <a:r>
              <a:rPr lang="en-IN" dirty="0"/>
              <a:t>();</a:t>
            </a:r>
          </a:p>
          <a:p>
            <a:r>
              <a:rPr lang="en-IN" dirty="0"/>
              <a:t>  }</a:t>
            </a:r>
          </a:p>
          <a:p>
            <a:r>
              <a:rPr lang="en-IN" dirty="0"/>
              <a:t>  </a:t>
            </a:r>
            <a:r>
              <a:rPr lang="en-IN" dirty="0" err="1"/>
              <a:t>stopTimer</a:t>
            </a:r>
            <a:r>
              <a:rPr lang="en-IN" dirty="0"/>
              <a:t>() {</a:t>
            </a:r>
          </a:p>
          <a:p>
            <a:r>
              <a:rPr lang="en-IN" dirty="0"/>
              <a:t>    </a:t>
            </a:r>
            <a:r>
              <a:rPr lang="en-IN" dirty="0" err="1"/>
              <a:t>this.timerComponent.end</a:t>
            </a:r>
            <a:r>
              <a:rPr lang="en-IN" dirty="0"/>
              <a:t>();</a:t>
            </a:r>
          </a:p>
          <a:p>
            <a:r>
              <a:rPr lang="en-IN" dirty="0"/>
              <a:t>  }</a:t>
            </a:r>
          </a:p>
          <a:p>
            <a:r>
              <a:rPr lang="en-IN" dirty="0"/>
              <a:t>}</a:t>
            </a:r>
          </a:p>
        </p:txBody>
      </p:sp>
      <p:sp>
        <p:nvSpPr>
          <p:cNvPr id="9" name="TextBox 8">
            <a:extLst>
              <a:ext uri="{FF2B5EF4-FFF2-40B4-BE49-F238E27FC236}">
                <a16:creationId xmlns:a16="http://schemas.microsoft.com/office/drawing/2014/main" id="{64DF4918-4B91-3B9D-2117-B425F8032C36}"/>
              </a:ext>
            </a:extLst>
          </p:cNvPr>
          <p:cNvSpPr txBox="1"/>
          <p:nvPr/>
        </p:nvSpPr>
        <p:spPr>
          <a:xfrm>
            <a:off x="898712" y="5644991"/>
            <a:ext cx="6100482" cy="400110"/>
          </a:xfrm>
          <a:prstGeom prst="rect">
            <a:avLst/>
          </a:prstGeom>
          <a:noFill/>
        </p:spPr>
        <p:txBody>
          <a:bodyPr wrap="square">
            <a:spAutoFit/>
          </a:bodyPr>
          <a:lstStyle/>
          <a:p>
            <a:r>
              <a:rPr lang="en-US" sz="2000" dirty="0">
                <a:solidFill>
                  <a:schemeClr val="tx1">
                    <a:lumMod val="65000"/>
                    <a:lumOff val="35000"/>
                  </a:schemeClr>
                </a:solidFill>
              </a:rPr>
              <a:t>4.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555960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05D6024-9DBD-C045-DFD8-9D5917030B7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4FE848-B41D-762E-20FD-C92475616F7B}"/>
              </a:ext>
            </a:extLst>
          </p:cNvPr>
          <p:cNvSpPr>
            <a:spLocks noGrp="1"/>
          </p:cNvSpPr>
          <p:nvPr>
            <p:ph type="sldNum" sz="quarter" idx="12"/>
          </p:nvPr>
        </p:nvSpPr>
        <p:spPr/>
        <p:txBody>
          <a:bodyPr/>
          <a:lstStyle/>
          <a:p>
            <a:fld id="{4A777409-9C5A-4B07-8E32-19F22F7D558C}" type="slidenum">
              <a:rPr lang="en-IN" smtClean="0"/>
              <a:t>181</a:t>
            </a:fld>
            <a:endParaRPr lang="en-IN" dirty="0"/>
          </a:p>
        </p:txBody>
      </p:sp>
      <p:sp>
        <p:nvSpPr>
          <p:cNvPr id="5" name="TextBox 4">
            <a:extLst>
              <a:ext uri="{FF2B5EF4-FFF2-40B4-BE49-F238E27FC236}">
                <a16:creationId xmlns:a16="http://schemas.microsoft.com/office/drawing/2014/main" id="{F6073C8E-AA50-1CEA-7AA2-0D4552EB50AB}"/>
              </a:ext>
            </a:extLst>
          </p:cNvPr>
          <p:cNvSpPr txBox="1"/>
          <p:nvPr/>
        </p:nvSpPr>
        <p:spPr>
          <a:xfrm>
            <a:off x="988359" y="643261"/>
            <a:ext cx="9589994" cy="2308324"/>
          </a:xfrm>
          <a:prstGeom prst="rect">
            <a:avLst/>
          </a:prstGeom>
          <a:noFill/>
        </p:spPr>
        <p:txBody>
          <a:bodyPr wrap="square">
            <a:spAutoFit/>
          </a:bodyPr>
          <a:lstStyle/>
          <a:p>
            <a:r>
              <a:rPr lang="en-IN" dirty="0"/>
              <a:t>&lt;h3&gt;Accessing component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Timer Example :</a:t>
            </a:r>
          </a:p>
          <a:p>
            <a:r>
              <a:rPr lang="en-IN" dirty="0"/>
              <a:t>&lt;button type="button" (click)="</a:t>
            </a:r>
            <a:r>
              <a:rPr lang="en-IN" dirty="0" err="1"/>
              <a:t>startTimer</a:t>
            </a:r>
            <a:r>
              <a:rPr lang="en-IN" dirty="0"/>
              <a:t>()"&gt;Begin&lt;/button&gt;</a:t>
            </a:r>
          </a:p>
          <a:p>
            <a:r>
              <a:rPr lang="en-IN" dirty="0"/>
              <a:t>&lt;button type="button" (click)="</a:t>
            </a:r>
            <a:r>
              <a:rPr lang="en-IN" dirty="0" err="1"/>
              <a:t>stopTimer</a:t>
            </a:r>
            <a:r>
              <a:rPr lang="en-IN" dirty="0"/>
              <a:t>()"&gt;End&lt;/button&gt;</a:t>
            </a:r>
          </a:p>
          <a:p>
            <a:r>
              <a:rPr lang="en-IN" dirty="0"/>
              <a:t>&lt;</a:t>
            </a:r>
            <a:r>
              <a:rPr lang="en-IN" dirty="0" err="1"/>
              <a:t>br</a:t>
            </a:r>
            <a:r>
              <a:rPr lang="en-IN" dirty="0"/>
              <a:t> /&gt;</a:t>
            </a:r>
          </a:p>
          <a:p>
            <a:r>
              <a:rPr lang="en-IN" dirty="0"/>
              <a:t>&lt;app-timer&gt;&lt;/app-timer&gt;</a:t>
            </a:r>
          </a:p>
        </p:txBody>
      </p:sp>
      <p:sp>
        <p:nvSpPr>
          <p:cNvPr id="7" name="TextBox 6">
            <a:extLst>
              <a:ext uri="{FF2B5EF4-FFF2-40B4-BE49-F238E27FC236}">
                <a16:creationId xmlns:a16="http://schemas.microsoft.com/office/drawing/2014/main" id="{69DD1878-43AB-6562-F629-3121A9C5EE33}"/>
              </a:ext>
            </a:extLst>
          </p:cNvPr>
          <p:cNvSpPr txBox="1"/>
          <p:nvPr/>
        </p:nvSpPr>
        <p:spPr>
          <a:xfrm>
            <a:off x="916641" y="3316051"/>
            <a:ext cx="6100482"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a:solidFill>
                  <a:schemeClr val="tx1">
                    <a:lumMod val="65000"/>
                    <a:lumOff val="35000"/>
                  </a:schemeClr>
                </a:solidFill>
              </a:rPr>
              <a:t>timer.component.html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222C70A7-BC63-3A0D-6538-90D782654389}"/>
              </a:ext>
            </a:extLst>
          </p:cNvPr>
          <p:cNvSpPr txBox="1"/>
          <p:nvPr/>
        </p:nvSpPr>
        <p:spPr>
          <a:xfrm>
            <a:off x="916641" y="3895961"/>
            <a:ext cx="6100482" cy="369332"/>
          </a:xfrm>
          <a:prstGeom prst="rect">
            <a:avLst/>
          </a:prstGeom>
          <a:noFill/>
        </p:spPr>
        <p:txBody>
          <a:bodyPr wrap="square">
            <a:spAutoFit/>
          </a:bodyPr>
          <a:lstStyle/>
          <a:p>
            <a:r>
              <a:rPr lang="en-IN" dirty="0"/>
              <a:t>&lt;p&gt; {{ count }} &lt;/p&gt;</a:t>
            </a:r>
          </a:p>
        </p:txBody>
      </p:sp>
      <p:sp>
        <p:nvSpPr>
          <p:cNvPr id="11" name="TextBox 10">
            <a:extLst>
              <a:ext uri="{FF2B5EF4-FFF2-40B4-BE49-F238E27FC236}">
                <a16:creationId xmlns:a16="http://schemas.microsoft.com/office/drawing/2014/main" id="{FE949EAD-4E7F-69D3-EA0F-092C725D3847}"/>
              </a:ext>
            </a:extLst>
          </p:cNvPr>
          <p:cNvSpPr txBox="1"/>
          <p:nvPr/>
        </p:nvSpPr>
        <p:spPr>
          <a:xfrm>
            <a:off x="916641" y="4577023"/>
            <a:ext cx="6100482" cy="369332"/>
          </a:xfrm>
          <a:prstGeom prst="rect">
            <a:avLst/>
          </a:prstGeom>
          <a:noFill/>
        </p:spPr>
        <p:txBody>
          <a:bodyPr wrap="square">
            <a:spAutoFit/>
          </a:bodyPr>
          <a:lstStyle/>
          <a:p>
            <a:r>
              <a:rPr lang="en-US" dirty="0"/>
              <a:t>6. Save the files and check the output in the browser.</a:t>
            </a:r>
            <a:endParaRPr lang="en-IN" dirty="0"/>
          </a:p>
        </p:txBody>
      </p:sp>
    </p:spTree>
    <p:extLst>
      <p:ext uri="{BB962C8B-B14F-4D97-AF65-F5344CB8AC3E}">
        <p14:creationId xmlns:p14="http://schemas.microsoft.com/office/powerpoint/2010/main" val="316103950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D781C6-3077-5950-42FB-727D573D63B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AA65A7-A905-9834-65F6-E37ADC146547}"/>
              </a:ext>
            </a:extLst>
          </p:cNvPr>
          <p:cNvSpPr>
            <a:spLocks noGrp="1"/>
          </p:cNvSpPr>
          <p:nvPr>
            <p:ph type="sldNum" sz="quarter" idx="12"/>
          </p:nvPr>
        </p:nvSpPr>
        <p:spPr/>
        <p:txBody>
          <a:bodyPr/>
          <a:lstStyle/>
          <a:p>
            <a:fld id="{4A777409-9C5A-4B07-8E32-19F22F7D558C}" type="slidenum">
              <a:rPr lang="en-IN" smtClean="0"/>
              <a:t>182</a:t>
            </a:fld>
            <a:endParaRPr lang="en-IN" dirty="0"/>
          </a:p>
        </p:txBody>
      </p:sp>
      <p:sp>
        <p:nvSpPr>
          <p:cNvPr id="6" name="TextBox 5">
            <a:extLst>
              <a:ext uri="{FF2B5EF4-FFF2-40B4-BE49-F238E27FC236}">
                <a16:creationId xmlns:a16="http://schemas.microsoft.com/office/drawing/2014/main" id="{80CE47DE-34FD-167D-ADFC-8FA5DD94B052}"/>
              </a:ext>
            </a:extLst>
          </p:cNvPr>
          <p:cNvSpPr txBox="1"/>
          <p:nvPr/>
        </p:nvSpPr>
        <p:spPr>
          <a:xfrm>
            <a:off x="916641" y="624425"/>
            <a:ext cx="10271312"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methods of a directive class in a component.</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methods of a directive using @ViewChild. The output is as shown below:</a:t>
            </a:r>
          </a:p>
        </p:txBody>
      </p:sp>
      <p:pic>
        <p:nvPicPr>
          <p:cNvPr id="8" name="Picture 7">
            <a:extLst>
              <a:ext uri="{FF2B5EF4-FFF2-40B4-BE49-F238E27FC236}">
                <a16:creationId xmlns:a16="http://schemas.microsoft.com/office/drawing/2014/main" id="{C39FFA04-9AEF-5F13-030C-8C852CDDB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4797" y="2715185"/>
            <a:ext cx="5715000" cy="2019300"/>
          </a:xfrm>
          <a:prstGeom prst="rect">
            <a:avLst/>
          </a:prstGeom>
        </p:spPr>
      </p:pic>
      <p:sp>
        <p:nvSpPr>
          <p:cNvPr id="10" name="TextBox 9">
            <a:extLst>
              <a:ext uri="{FF2B5EF4-FFF2-40B4-BE49-F238E27FC236}">
                <a16:creationId xmlns:a16="http://schemas.microsoft.com/office/drawing/2014/main" id="{30561C20-B72F-D34A-A34E-D85AF050C3C6}"/>
              </a:ext>
            </a:extLst>
          </p:cNvPr>
          <p:cNvSpPr txBox="1"/>
          <p:nvPr/>
        </p:nvSpPr>
        <p:spPr>
          <a:xfrm>
            <a:off x="916641" y="5252429"/>
            <a:ext cx="6100482" cy="707886"/>
          </a:xfrm>
          <a:prstGeom prst="rect">
            <a:avLst/>
          </a:prstGeom>
          <a:noFill/>
        </p:spPr>
        <p:txBody>
          <a:bodyPr wrap="square">
            <a:spAutoFit/>
          </a:bodyPr>
          <a:lstStyle/>
          <a:p>
            <a:pPr marL="457200" indent="-457200">
              <a:buAutoNum type="arabicPeriod"/>
            </a:pPr>
            <a:r>
              <a:rPr lang="en-US" sz="2000" dirty="0">
                <a:solidFill>
                  <a:schemeClr val="tx1">
                    <a:lumMod val="65000"/>
                    <a:lumOff val="35000"/>
                  </a:schemeClr>
                </a:solidFill>
              </a:rPr>
              <a:t>Write the below code in </a:t>
            </a:r>
            <a:r>
              <a:rPr lang="en-US" sz="2000" b="1" dirty="0" err="1">
                <a:solidFill>
                  <a:schemeClr val="tx1">
                    <a:lumMod val="65000"/>
                    <a:lumOff val="35000"/>
                  </a:schemeClr>
                </a:solidFill>
              </a:rPr>
              <a:t>app.module.ts</a:t>
            </a:r>
            <a:endParaRPr lang="en-US" sz="2000" b="1" dirty="0">
              <a:solidFill>
                <a:schemeClr val="tx1">
                  <a:lumMod val="65000"/>
                  <a:lumOff val="35000"/>
                </a:schemeClr>
              </a:solidFill>
            </a:endParaRPr>
          </a:p>
          <a:p>
            <a:pPr marL="457200" indent="-457200">
              <a:buAutoNum type="arabicPeriod"/>
            </a:pPr>
            <a:r>
              <a:rPr lang="en-US" sz="2000" b="1" dirty="0">
                <a:solidFill>
                  <a:schemeClr val="tx1">
                    <a:lumMod val="65000"/>
                    <a:lumOff val="35000"/>
                  </a:schemeClr>
                </a:solidFill>
              </a:rPr>
              <a:t>D:\My_app&gt;ng generate directive color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1466882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DD369E-FB31-4850-7BD6-12D6D0D26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2A13B57-E299-FB1A-126D-8FC38D762776}"/>
              </a:ext>
            </a:extLst>
          </p:cNvPr>
          <p:cNvSpPr>
            <a:spLocks noGrp="1"/>
          </p:cNvSpPr>
          <p:nvPr>
            <p:ph type="sldNum" sz="quarter" idx="12"/>
          </p:nvPr>
        </p:nvSpPr>
        <p:spPr/>
        <p:txBody>
          <a:bodyPr/>
          <a:lstStyle/>
          <a:p>
            <a:fld id="{4A777409-9C5A-4B07-8E32-19F22F7D558C}" type="slidenum">
              <a:rPr lang="en-IN" smtClean="0"/>
              <a:t>183</a:t>
            </a:fld>
            <a:endParaRPr lang="en-IN" dirty="0"/>
          </a:p>
        </p:txBody>
      </p:sp>
      <p:sp>
        <p:nvSpPr>
          <p:cNvPr id="5" name="TextBox 4">
            <a:extLst>
              <a:ext uri="{FF2B5EF4-FFF2-40B4-BE49-F238E27FC236}">
                <a16:creationId xmlns:a16="http://schemas.microsoft.com/office/drawing/2014/main" id="{6E35F23B-3D77-746A-BB99-F0BEFC1E862D}"/>
              </a:ext>
            </a:extLst>
          </p:cNvPr>
          <p:cNvSpPr txBox="1"/>
          <p:nvPr/>
        </p:nvSpPr>
        <p:spPr>
          <a:xfrm>
            <a:off x="898711" y="673784"/>
            <a:ext cx="10109948" cy="4524315"/>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ColorDirective</a:t>
            </a:r>
            <a:r>
              <a:rPr lang="en-IN" dirty="0"/>
              <a:t> } from './</a:t>
            </a:r>
            <a:r>
              <a:rPr lang="en-IN" dirty="0" err="1"/>
              <a:t>color.directive</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ColorDirective</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7D3EEBAE-BC8E-F93F-AE81-9C71C61BEC59}"/>
              </a:ext>
            </a:extLst>
          </p:cNvPr>
          <p:cNvSpPr txBox="1"/>
          <p:nvPr/>
        </p:nvSpPr>
        <p:spPr>
          <a:xfrm>
            <a:off x="898711" y="5407892"/>
            <a:ext cx="6100482" cy="400110"/>
          </a:xfrm>
          <a:prstGeom prst="rect">
            <a:avLst/>
          </a:prstGeom>
          <a:noFill/>
        </p:spPr>
        <p:txBody>
          <a:bodyPr wrap="square">
            <a:spAutoFit/>
          </a:bodyPr>
          <a:lstStyle/>
          <a:p>
            <a:r>
              <a:rPr lang="en-US" sz="2000" dirty="0">
                <a:solidFill>
                  <a:schemeClr val="tx1">
                    <a:lumMod val="65000"/>
                    <a:lumOff val="35000"/>
                  </a:schemeClr>
                </a:solidFill>
              </a:rPr>
              <a:t>2. Add the following code in </a:t>
            </a:r>
            <a:r>
              <a:rPr lang="en-US" sz="2000" b="1" dirty="0" err="1">
                <a:solidFill>
                  <a:schemeClr val="tx1">
                    <a:lumMod val="65000"/>
                    <a:lumOff val="35000"/>
                  </a:schemeClr>
                </a:solidFill>
              </a:rPr>
              <a:t>color.directive.ts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471689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428C95-32D2-F3EC-447F-E561CB685D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6E102D8-E8B4-FABD-BF11-C95F0AC25CD4}"/>
              </a:ext>
            </a:extLst>
          </p:cNvPr>
          <p:cNvSpPr>
            <a:spLocks noGrp="1"/>
          </p:cNvSpPr>
          <p:nvPr>
            <p:ph type="sldNum" sz="quarter" idx="12"/>
          </p:nvPr>
        </p:nvSpPr>
        <p:spPr/>
        <p:txBody>
          <a:bodyPr/>
          <a:lstStyle/>
          <a:p>
            <a:fld id="{4A777409-9C5A-4B07-8E32-19F22F7D558C}" type="slidenum">
              <a:rPr lang="en-IN" smtClean="0"/>
              <a:t>184</a:t>
            </a:fld>
            <a:endParaRPr lang="en-IN" dirty="0"/>
          </a:p>
        </p:txBody>
      </p:sp>
      <p:sp>
        <p:nvSpPr>
          <p:cNvPr id="5" name="TextBox 4">
            <a:extLst>
              <a:ext uri="{FF2B5EF4-FFF2-40B4-BE49-F238E27FC236}">
                <a16:creationId xmlns:a16="http://schemas.microsoft.com/office/drawing/2014/main" id="{2E1A556F-9C06-A053-C368-15935FBC0618}"/>
              </a:ext>
            </a:extLst>
          </p:cNvPr>
          <p:cNvSpPr txBox="1"/>
          <p:nvPr/>
        </p:nvSpPr>
        <p:spPr>
          <a:xfrm>
            <a:off x="988358" y="690806"/>
            <a:ext cx="10468535" cy="3693319"/>
          </a:xfrm>
          <a:prstGeom prst="rect">
            <a:avLst/>
          </a:prstGeom>
          <a:noFill/>
        </p:spPr>
        <p:txBody>
          <a:bodyPr wrap="square">
            <a:spAutoFit/>
          </a:bodyPr>
          <a:lstStyle/>
          <a:p>
            <a:r>
              <a:rPr lang="en-IN" dirty="0"/>
              <a:t>import { Directive, </a:t>
            </a:r>
            <a:r>
              <a:rPr lang="en-IN" dirty="0" err="1"/>
              <a:t>ElementRef</a:t>
            </a:r>
            <a:r>
              <a:rPr lang="en-IN" dirty="0"/>
              <a:t>, </a:t>
            </a:r>
            <a:r>
              <a:rPr lang="en-IN" dirty="0" err="1"/>
              <a:t>AfterViewInit</a:t>
            </a:r>
            <a:r>
              <a:rPr lang="en-IN" dirty="0"/>
              <a:t> } from '@angular/core';</a:t>
            </a:r>
          </a:p>
          <a:p>
            <a:r>
              <a:rPr lang="en-IN" dirty="0"/>
              <a:t>@Directive({</a:t>
            </a:r>
          </a:p>
          <a:p>
            <a:r>
              <a:rPr lang="en-IN" dirty="0"/>
              <a:t>  selector: '[</a:t>
            </a:r>
            <a:r>
              <a:rPr lang="en-IN" dirty="0" err="1"/>
              <a:t>appColor</a:t>
            </a:r>
            <a:r>
              <a:rPr lang="en-IN" dirty="0"/>
              <a:t>]'</a:t>
            </a:r>
          </a:p>
          <a:p>
            <a:r>
              <a:rPr lang="en-IN" dirty="0"/>
              <a:t>})</a:t>
            </a:r>
          </a:p>
          <a:p>
            <a:r>
              <a:rPr lang="en-IN" dirty="0"/>
              <a:t>export class </a:t>
            </a:r>
            <a:r>
              <a:rPr lang="en-IN" dirty="0" err="1"/>
              <a:t>ColorDirective</a:t>
            </a:r>
            <a:r>
              <a:rPr lang="en-IN" dirty="0"/>
              <a:t> implements </a:t>
            </a:r>
            <a:r>
              <a:rPr lang="en-IN" dirty="0" err="1"/>
              <a:t>AfterViewInit</a:t>
            </a:r>
            <a:r>
              <a:rPr lang="en-IN" dirty="0"/>
              <a:t> {</a:t>
            </a:r>
          </a:p>
          <a:p>
            <a:r>
              <a:rPr lang="en-IN" dirty="0"/>
              <a:t>  constructor(private </a:t>
            </a:r>
            <a:r>
              <a:rPr lang="en-IN" dirty="0" err="1"/>
              <a:t>elementRef</a:t>
            </a:r>
            <a:r>
              <a:rPr lang="en-IN" dirty="0"/>
              <a:t>: </a:t>
            </a:r>
            <a:r>
              <a:rPr lang="en-IN" dirty="0" err="1"/>
              <a:t>ElementRef</a:t>
            </a:r>
            <a:r>
              <a:rPr lang="en-IN" dirty="0"/>
              <a:t>) { }</a:t>
            </a:r>
          </a:p>
          <a:p>
            <a:r>
              <a:rPr lang="en-IN" dirty="0"/>
              <a:t>  </a:t>
            </a:r>
            <a:r>
              <a:rPr lang="en-IN" dirty="0" err="1"/>
              <a:t>ngAfterViewInit</a:t>
            </a:r>
            <a:r>
              <a:rPr lang="en-IN" dirty="0"/>
              <a:t>() {</a:t>
            </a:r>
          </a:p>
          <a:p>
            <a:r>
              <a:rPr lang="en-IN" dirty="0"/>
              <a:t>    </a:t>
            </a:r>
            <a:r>
              <a:rPr lang="en-IN" dirty="0" err="1"/>
              <a:t>this.elementRef.nativeElement.style.color</a:t>
            </a:r>
            <a:r>
              <a:rPr lang="en-IN" dirty="0"/>
              <a:t> = 'green';</a:t>
            </a:r>
          </a:p>
          <a:p>
            <a:r>
              <a:rPr lang="en-IN" dirty="0"/>
              <a:t>  }</a:t>
            </a:r>
          </a:p>
          <a:p>
            <a:r>
              <a:rPr lang="en-IN" dirty="0"/>
              <a:t>  modify(</a:t>
            </a:r>
            <a:r>
              <a:rPr lang="en-IN" dirty="0" err="1"/>
              <a:t>color</a:t>
            </a:r>
            <a:r>
              <a:rPr lang="en-IN" dirty="0"/>
              <a:t>: string) {</a:t>
            </a:r>
          </a:p>
          <a:p>
            <a:r>
              <a:rPr lang="en-IN" dirty="0"/>
              <a:t>    </a:t>
            </a:r>
            <a:r>
              <a:rPr lang="en-IN" dirty="0" err="1"/>
              <a:t>this.elementRef.nativeElement.style.color</a:t>
            </a:r>
            <a:r>
              <a:rPr lang="en-IN" dirty="0"/>
              <a:t> = </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5D7DCD2-A1AC-582A-6865-65ADA8572365}"/>
              </a:ext>
            </a:extLst>
          </p:cNvPr>
          <p:cNvSpPr txBox="1"/>
          <p:nvPr/>
        </p:nvSpPr>
        <p:spPr>
          <a:xfrm>
            <a:off x="844924" y="4750404"/>
            <a:ext cx="6100482" cy="400110"/>
          </a:xfrm>
          <a:prstGeom prst="rect">
            <a:avLst/>
          </a:prstGeom>
          <a:noFill/>
        </p:spPr>
        <p:txBody>
          <a:bodyPr wrap="square">
            <a:spAutoFit/>
          </a:bodyPr>
          <a:lstStyle/>
          <a:p>
            <a:r>
              <a:rPr lang="en-US" sz="2000" dirty="0">
                <a:solidFill>
                  <a:schemeClr val="tx1">
                    <a:lumMod val="65000"/>
                    <a:lumOff val="35000"/>
                  </a:schemeClr>
                </a:solidFill>
              </a:rPr>
              <a:t>3. Add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303313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EE3C6B-0063-79A6-DF7D-1F73F9069F9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A241AEE-DBE4-2F51-B080-F0D94C9A3977}"/>
              </a:ext>
            </a:extLst>
          </p:cNvPr>
          <p:cNvSpPr>
            <a:spLocks noGrp="1"/>
          </p:cNvSpPr>
          <p:nvPr>
            <p:ph type="sldNum" sz="quarter" idx="12"/>
          </p:nvPr>
        </p:nvSpPr>
        <p:spPr/>
        <p:txBody>
          <a:bodyPr/>
          <a:lstStyle/>
          <a:p>
            <a:fld id="{4A777409-9C5A-4B07-8E32-19F22F7D558C}" type="slidenum">
              <a:rPr lang="en-IN" smtClean="0"/>
              <a:t>185</a:t>
            </a:fld>
            <a:endParaRPr lang="en-IN" dirty="0"/>
          </a:p>
        </p:txBody>
      </p:sp>
      <p:sp>
        <p:nvSpPr>
          <p:cNvPr id="5" name="TextBox 4">
            <a:extLst>
              <a:ext uri="{FF2B5EF4-FFF2-40B4-BE49-F238E27FC236}">
                <a16:creationId xmlns:a16="http://schemas.microsoft.com/office/drawing/2014/main" id="{4C20933F-6B2F-1631-6FD0-0F0A2EF474A5}"/>
              </a:ext>
            </a:extLst>
          </p:cNvPr>
          <p:cNvSpPr txBox="1"/>
          <p:nvPr/>
        </p:nvSpPr>
        <p:spPr>
          <a:xfrm>
            <a:off x="988358" y="641046"/>
            <a:ext cx="10109947" cy="3693319"/>
          </a:xfrm>
          <a:prstGeom prst="rect">
            <a:avLst/>
          </a:prstGeom>
          <a:noFill/>
        </p:spPr>
        <p:txBody>
          <a:bodyPr wrap="square">
            <a:spAutoFit/>
          </a:bodyPr>
          <a:lstStyle/>
          <a:p>
            <a:r>
              <a:rPr lang="en-IN" dirty="0"/>
              <a:t>import { Component, </a:t>
            </a:r>
            <a:r>
              <a:rPr lang="en-IN" dirty="0" err="1"/>
              <a:t>ViewChild</a:t>
            </a:r>
            <a:r>
              <a:rPr lang="en-IN" dirty="0"/>
              <a:t> } from '@angular/core';</a:t>
            </a:r>
          </a:p>
          <a:p>
            <a:r>
              <a:rPr lang="en-IN" dirty="0"/>
              <a:t>import { </a:t>
            </a:r>
            <a:r>
              <a:rPr lang="en-IN" dirty="0" err="1"/>
              <a:t>ColorDirective</a:t>
            </a:r>
            <a:r>
              <a:rPr lang="en-IN" dirty="0"/>
              <a:t> } from './</a:t>
            </a:r>
            <a:r>
              <a:rPr lang="en-IN" dirty="0" err="1"/>
              <a:t>color.directive</a:t>
            </a:r>
            <a:r>
              <a:rPr lang="en-IN" dirty="0"/>
              <a:t>';</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@ViewChild(ColorDirective) </a:t>
            </a:r>
            <a:r>
              <a:rPr lang="en-IN" dirty="0" err="1"/>
              <a:t>colorDirective</a:t>
            </a:r>
            <a:r>
              <a:rPr lang="en-IN" dirty="0"/>
              <a:t>!: </a:t>
            </a:r>
            <a:r>
              <a:rPr lang="en-IN" dirty="0" err="1"/>
              <a:t>ColorDirective</a:t>
            </a:r>
            <a:r>
              <a:rPr lang="en-IN" dirty="0"/>
              <a:t>;</a:t>
            </a:r>
          </a:p>
          <a:p>
            <a:r>
              <a:rPr lang="en-IN" dirty="0"/>
              <a:t>  </a:t>
            </a:r>
            <a:r>
              <a:rPr lang="en-IN" dirty="0" err="1"/>
              <a:t>modifyColor</a:t>
            </a:r>
            <a:r>
              <a:rPr lang="en-IN" dirty="0"/>
              <a:t>(</a:t>
            </a:r>
            <a:r>
              <a:rPr lang="en-IN" dirty="0" err="1"/>
              <a:t>color</a:t>
            </a:r>
            <a:r>
              <a:rPr lang="en-IN" dirty="0"/>
              <a:t>: string) {</a:t>
            </a:r>
          </a:p>
          <a:p>
            <a:r>
              <a:rPr lang="en-IN" dirty="0"/>
              <a:t>    </a:t>
            </a:r>
            <a:r>
              <a:rPr lang="en-IN" dirty="0" err="1"/>
              <a:t>this.colorDirective.modify</a:t>
            </a:r>
            <a:r>
              <a:rPr lang="en-IN" dirty="0"/>
              <a:t>(</a:t>
            </a:r>
            <a:r>
              <a:rPr lang="en-IN" dirty="0" err="1"/>
              <a:t>color</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6D6ECAEF-22D5-D7EB-6E3C-5C7FC36AA957}"/>
              </a:ext>
            </a:extLst>
          </p:cNvPr>
          <p:cNvSpPr txBox="1"/>
          <p:nvPr/>
        </p:nvSpPr>
        <p:spPr>
          <a:xfrm>
            <a:off x="880782" y="4490428"/>
            <a:ext cx="6100482" cy="400110"/>
          </a:xfrm>
          <a:prstGeom prst="rect">
            <a:avLst/>
          </a:prstGeom>
          <a:noFill/>
        </p:spPr>
        <p:txBody>
          <a:bodyPr wrap="square">
            <a:spAutoFit/>
          </a:bodyPr>
          <a:lstStyle/>
          <a:p>
            <a:r>
              <a:rPr lang="en-US" sz="2000" dirty="0">
                <a:solidFill>
                  <a:schemeClr val="tx1">
                    <a:lumMod val="65000"/>
                    <a:lumOff val="35000"/>
                  </a:schemeClr>
                </a:solidFill>
              </a:rPr>
              <a:t>4. Add the below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483205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D68795-3A66-635E-E417-C9AD9E22A2E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24E951-5DEE-2712-5AFC-06B73F857F9F}"/>
              </a:ext>
            </a:extLst>
          </p:cNvPr>
          <p:cNvSpPr>
            <a:spLocks noGrp="1"/>
          </p:cNvSpPr>
          <p:nvPr>
            <p:ph type="sldNum" sz="quarter" idx="12"/>
          </p:nvPr>
        </p:nvSpPr>
        <p:spPr/>
        <p:txBody>
          <a:bodyPr/>
          <a:lstStyle/>
          <a:p>
            <a:fld id="{4A777409-9C5A-4B07-8E32-19F22F7D558C}" type="slidenum">
              <a:rPr lang="en-IN" smtClean="0"/>
              <a:t>186</a:t>
            </a:fld>
            <a:endParaRPr lang="en-IN" dirty="0"/>
          </a:p>
        </p:txBody>
      </p:sp>
      <p:sp>
        <p:nvSpPr>
          <p:cNvPr id="5" name="TextBox 4">
            <a:extLst>
              <a:ext uri="{FF2B5EF4-FFF2-40B4-BE49-F238E27FC236}">
                <a16:creationId xmlns:a16="http://schemas.microsoft.com/office/drawing/2014/main" id="{A7DF04B7-3030-2051-92CD-387E216B3899}"/>
              </a:ext>
            </a:extLst>
          </p:cNvPr>
          <p:cNvSpPr txBox="1"/>
          <p:nvPr/>
        </p:nvSpPr>
        <p:spPr>
          <a:xfrm>
            <a:off x="862854" y="682749"/>
            <a:ext cx="10002370" cy="3693319"/>
          </a:xfrm>
          <a:prstGeom prst="rect">
            <a:avLst/>
          </a:prstGeom>
          <a:noFill/>
        </p:spPr>
        <p:txBody>
          <a:bodyPr wrap="square">
            <a:spAutoFit/>
          </a:bodyPr>
          <a:lstStyle/>
          <a:p>
            <a:r>
              <a:rPr lang="en-IN" dirty="0"/>
              <a:t>&lt;h3&gt;Accessing Directive using @ViewChild&lt;/h3&gt;</a:t>
            </a:r>
          </a:p>
          <a:p>
            <a:r>
              <a:rPr lang="en-IN" dirty="0"/>
              <a:t>&lt;</a:t>
            </a:r>
            <a:r>
              <a:rPr lang="en-IN" dirty="0" err="1"/>
              <a:t>br</a:t>
            </a:r>
            <a:r>
              <a:rPr lang="en-IN" dirty="0"/>
              <a:t> /&gt;</a:t>
            </a:r>
          </a:p>
          <a:p>
            <a:r>
              <a:rPr lang="en-IN" dirty="0"/>
              <a:t>&lt;</a:t>
            </a:r>
            <a:r>
              <a:rPr lang="en-IN" dirty="0" err="1"/>
              <a:t>br</a:t>
            </a:r>
            <a:r>
              <a:rPr lang="en-IN" dirty="0"/>
              <a:t> /&gt;</a:t>
            </a:r>
          </a:p>
          <a:p>
            <a:r>
              <a:rPr lang="en-IN" dirty="0"/>
              <a:t>@ViewChild Example :</a:t>
            </a:r>
          </a:p>
          <a:p>
            <a:r>
              <a:rPr lang="en-IN" dirty="0"/>
              <a:t>&lt;div </a:t>
            </a:r>
            <a:r>
              <a:rPr lang="en-IN" dirty="0" err="1"/>
              <a:t>appColor</a:t>
            </a:r>
            <a:r>
              <a:rPr lang="en-IN" dirty="0"/>
              <a:t>&gt;Modify </a:t>
            </a:r>
            <a:r>
              <a:rPr lang="en-IN" dirty="0" err="1"/>
              <a:t>Color</a:t>
            </a:r>
            <a:r>
              <a:rPr lang="en-IN" dirty="0"/>
              <a:t> of this Content&lt;/div&gt;</a:t>
            </a:r>
          </a:p>
          <a:p>
            <a:r>
              <a:rPr lang="en-IN" dirty="0"/>
              <a:t>&lt;</a:t>
            </a:r>
            <a:r>
              <a:rPr lang="en-IN" dirty="0" err="1"/>
              <a:t>br</a:t>
            </a:r>
            <a:r>
              <a:rPr lang="en-IN" dirty="0"/>
              <a:t> /&gt;</a:t>
            </a:r>
          </a:p>
          <a:p>
            <a:r>
              <a:rPr lang="en-IN" dirty="0"/>
              <a:t>&lt;</a:t>
            </a:r>
            <a:r>
              <a:rPr lang="en-IN" dirty="0" err="1"/>
              <a:t>br</a:t>
            </a:r>
            <a:r>
              <a:rPr lang="en-IN" dirty="0"/>
              <a:t> /&gt;</a:t>
            </a:r>
          </a:p>
          <a:p>
            <a:r>
              <a:rPr lang="en-IN" dirty="0"/>
              <a:t>&lt;div&gt;</a:t>
            </a:r>
          </a:p>
          <a:p>
            <a:r>
              <a:rPr lang="en-IN" dirty="0"/>
              <a:t>  Modify </a:t>
            </a:r>
            <a:r>
              <a:rPr lang="en-IN" dirty="0" err="1"/>
              <a:t>Color</a:t>
            </a:r>
            <a:r>
              <a:rPr lang="en-IN" dirty="0"/>
              <a:t> :</a:t>
            </a:r>
          </a:p>
          <a:p>
            <a:r>
              <a:rPr lang="en-IN" dirty="0"/>
              <a:t>  &lt;input type="radio" name="</a:t>
            </a:r>
            <a:r>
              <a:rPr lang="en-IN" dirty="0" err="1"/>
              <a:t>color</a:t>
            </a:r>
            <a:r>
              <a:rPr lang="en-IN" dirty="0"/>
              <a:t>" (click)="</a:t>
            </a:r>
            <a:r>
              <a:rPr lang="en-IN" dirty="0" err="1"/>
              <a:t>modifyColor</a:t>
            </a:r>
            <a:r>
              <a:rPr lang="en-IN" dirty="0"/>
              <a:t>('blue')" /&gt;Blue</a:t>
            </a:r>
          </a:p>
          <a:p>
            <a:r>
              <a:rPr lang="en-IN" dirty="0"/>
              <a:t>  &lt;input type="radio" name="</a:t>
            </a:r>
            <a:r>
              <a:rPr lang="en-IN" dirty="0" err="1"/>
              <a:t>color</a:t>
            </a:r>
            <a:r>
              <a:rPr lang="en-IN" dirty="0"/>
              <a:t>" (click)="</a:t>
            </a:r>
            <a:r>
              <a:rPr lang="en-IN" dirty="0" err="1"/>
              <a:t>modifyColor</a:t>
            </a:r>
            <a:r>
              <a:rPr lang="en-IN" dirty="0"/>
              <a:t>('yellow')" /&gt;Yellow</a:t>
            </a:r>
          </a:p>
          <a:p>
            <a:r>
              <a:rPr lang="en-IN" dirty="0"/>
              <a:t>  &lt;input type="radio" name="</a:t>
            </a:r>
            <a:r>
              <a:rPr lang="en-IN" dirty="0" err="1"/>
              <a:t>color</a:t>
            </a:r>
            <a:r>
              <a:rPr lang="en-IN" dirty="0"/>
              <a:t>" (click)="</a:t>
            </a:r>
            <a:r>
              <a:rPr lang="en-IN" dirty="0" err="1"/>
              <a:t>modifyColor</a:t>
            </a:r>
            <a:r>
              <a:rPr lang="en-IN" dirty="0"/>
              <a:t>('cyan')" /&gt;Cyan</a:t>
            </a:r>
          </a:p>
          <a:p>
            <a:r>
              <a:rPr lang="en-IN" dirty="0"/>
              <a:t>&lt;/div&gt;</a:t>
            </a:r>
          </a:p>
        </p:txBody>
      </p:sp>
      <p:sp>
        <p:nvSpPr>
          <p:cNvPr id="7" name="TextBox 6">
            <a:extLst>
              <a:ext uri="{FF2B5EF4-FFF2-40B4-BE49-F238E27FC236}">
                <a16:creationId xmlns:a16="http://schemas.microsoft.com/office/drawing/2014/main" id="{B0E3B3C0-C160-A392-7B0B-3506AC211E0C}"/>
              </a:ext>
            </a:extLst>
          </p:cNvPr>
          <p:cNvSpPr txBox="1"/>
          <p:nvPr/>
        </p:nvSpPr>
        <p:spPr>
          <a:xfrm>
            <a:off x="862854" y="4834623"/>
            <a:ext cx="6100482" cy="400110"/>
          </a:xfrm>
          <a:prstGeom prst="rect">
            <a:avLst/>
          </a:prstGeom>
          <a:noFill/>
        </p:spPr>
        <p:txBody>
          <a:bodyPr wrap="square">
            <a:spAutoFit/>
          </a:bodyPr>
          <a:lstStyle/>
          <a:p>
            <a:r>
              <a:rPr lang="en-US" sz="2000" dirty="0">
                <a:solidFill>
                  <a:schemeClr val="tx1">
                    <a:lumMod val="65000"/>
                    <a:lumOff val="35000"/>
                  </a:schemeClr>
                </a:solidFill>
              </a:rPr>
              <a:t>5.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470627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5B0836-AC61-76F7-4F94-15F9D19B39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27D1020-578A-F7DD-EAD7-E6F9EFF01186}"/>
              </a:ext>
            </a:extLst>
          </p:cNvPr>
          <p:cNvSpPr>
            <a:spLocks noGrp="1"/>
          </p:cNvSpPr>
          <p:nvPr>
            <p:ph type="sldNum" sz="quarter" idx="12"/>
          </p:nvPr>
        </p:nvSpPr>
        <p:spPr/>
        <p:txBody>
          <a:bodyPr/>
          <a:lstStyle/>
          <a:p>
            <a:fld id="{4A777409-9C5A-4B07-8E32-19F22F7D558C}" type="slidenum">
              <a:rPr lang="en-IN" smtClean="0"/>
              <a:t>187</a:t>
            </a:fld>
            <a:endParaRPr lang="en-IN" dirty="0"/>
          </a:p>
        </p:txBody>
      </p:sp>
      <p:sp>
        <p:nvSpPr>
          <p:cNvPr id="5" name="TextBox 4">
            <a:extLst>
              <a:ext uri="{FF2B5EF4-FFF2-40B4-BE49-F238E27FC236}">
                <a16:creationId xmlns:a16="http://schemas.microsoft.com/office/drawing/2014/main" id="{84878467-0D5C-594E-2188-692504DA9067}"/>
              </a:ext>
            </a:extLst>
          </p:cNvPr>
          <p:cNvSpPr txBox="1"/>
          <p:nvPr/>
        </p:nvSpPr>
        <p:spPr>
          <a:xfrm>
            <a:off x="988358" y="575573"/>
            <a:ext cx="10217523"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@ViewChild to access native elements using the </a:t>
            </a:r>
            <a:r>
              <a:rPr lang="en-US" sz="2000" dirty="0" err="1">
                <a:solidFill>
                  <a:schemeClr val="tx1">
                    <a:lumMod val="65000"/>
                    <a:lumOff val="35000"/>
                  </a:schemeClr>
                </a:solidFill>
                <a:effectLst/>
              </a:rPr>
              <a:t>ElementRef</a:t>
            </a:r>
            <a:r>
              <a:rPr lang="en-US" sz="2000" dirty="0">
                <a:solidFill>
                  <a:schemeClr val="tx1">
                    <a:lumMod val="65000"/>
                    <a:lumOff val="35000"/>
                  </a:schemeClr>
                </a:solidFill>
                <a:effectLst/>
              </a:rPr>
              <a:t> property.</a:t>
            </a:r>
          </a:p>
          <a:p>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Accessing Native Element in a component class using @ViewChild and modifying its properties. The output is as shown below:</a:t>
            </a:r>
          </a:p>
        </p:txBody>
      </p:sp>
      <p:pic>
        <p:nvPicPr>
          <p:cNvPr id="7" name="Picture 6">
            <a:extLst>
              <a:ext uri="{FF2B5EF4-FFF2-40B4-BE49-F238E27FC236}">
                <a16:creationId xmlns:a16="http://schemas.microsoft.com/office/drawing/2014/main" id="{5082206A-94CA-C607-B303-662FCEBE6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2831726"/>
            <a:ext cx="5715000" cy="2019300"/>
          </a:xfrm>
          <a:prstGeom prst="rect">
            <a:avLst/>
          </a:prstGeom>
        </p:spPr>
      </p:pic>
      <p:sp>
        <p:nvSpPr>
          <p:cNvPr id="9" name="TextBox 8">
            <a:extLst>
              <a:ext uri="{FF2B5EF4-FFF2-40B4-BE49-F238E27FC236}">
                <a16:creationId xmlns:a16="http://schemas.microsoft.com/office/drawing/2014/main" id="{96F13D02-84E2-76CF-732A-091C69C9F599}"/>
              </a:ext>
            </a:extLst>
          </p:cNvPr>
          <p:cNvSpPr txBox="1"/>
          <p:nvPr/>
        </p:nvSpPr>
        <p:spPr>
          <a:xfrm>
            <a:off x="1037664" y="5315181"/>
            <a:ext cx="6100482"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2102124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AD048B-43A8-EB60-EB97-EF65497A55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AF9C38-7824-CB1D-2C5A-BC9B96D31F28}"/>
              </a:ext>
            </a:extLst>
          </p:cNvPr>
          <p:cNvSpPr>
            <a:spLocks noGrp="1"/>
          </p:cNvSpPr>
          <p:nvPr>
            <p:ph type="sldNum" sz="quarter" idx="12"/>
          </p:nvPr>
        </p:nvSpPr>
        <p:spPr/>
        <p:txBody>
          <a:bodyPr/>
          <a:lstStyle/>
          <a:p>
            <a:fld id="{4A777409-9C5A-4B07-8E32-19F22F7D558C}" type="slidenum">
              <a:rPr lang="en-IN" smtClean="0"/>
              <a:t>188</a:t>
            </a:fld>
            <a:endParaRPr lang="en-IN" dirty="0"/>
          </a:p>
        </p:txBody>
      </p:sp>
      <p:sp>
        <p:nvSpPr>
          <p:cNvPr id="5" name="TextBox 4">
            <a:extLst>
              <a:ext uri="{FF2B5EF4-FFF2-40B4-BE49-F238E27FC236}">
                <a16:creationId xmlns:a16="http://schemas.microsoft.com/office/drawing/2014/main" id="{C3828BC4-74D3-D781-B2D5-301F14B5FE4C}"/>
              </a:ext>
            </a:extLst>
          </p:cNvPr>
          <p:cNvSpPr txBox="1"/>
          <p:nvPr/>
        </p:nvSpPr>
        <p:spPr>
          <a:xfrm>
            <a:off x="925606" y="672876"/>
            <a:ext cx="9643782" cy="3970318"/>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9BEEAD3A-A91D-E113-C6FC-7C0266D658F2}"/>
              </a:ext>
            </a:extLst>
          </p:cNvPr>
          <p:cNvSpPr txBox="1"/>
          <p:nvPr/>
        </p:nvSpPr>
        <p:spPr>
          <a:xfrm>
            <a:off x="925606" y="5019346"/>
            <a:ext cx="6100482" cy="400110"/>
          </a:xfrm>
          <a:prstGeom prst="rect">
            <a:avLst/>
          </a:prstGeom>
          <a:noFill/>
        </p:spPr>
        <p:txBody>
          <a:bodyPr wrap="square">
            <a:spAutoFit/>
          </a:bodyPr>
          <a:lstStyle/>
          <a:p>
            <a:r>
              <a:rPr lang="en-US" sz="2000" dirty="0">
                <a:solidFill>
                  <a:schemeClr val="tx1">
                    <a:lumMod val="65000"/>
                    <a:lumOff val="35000"/>
                  </a:schemeClr>
                </a:solidFill>
              </a:rPr>
              <a:t>2. Write the following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6462601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C220D3-E9AC-2124-A112-E6B2805E8F4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F4AC41-A338-0A24-49D9-9998F8C81A97}"/>
              </a:ext>
            </a:extLst>
          </p:cNvPr>
          <p:cNvSpPr>
            <a:spLocks noGrp="1"/>
          </p:cNvSpPr>
          <p:nvPr>
            <p:ph type="sldNum" sz="quarter" idx="12"/>
          </p:nvPr>
        </p:nvSpPr>
        <p:spPr/>
        <p:txBody>
          <a:bodyPr/>
          <a:lstStyle/>
          <a:p>
            <a:fld id="{4A777409-9C5A-4B07-8E32-19F22F7D558C}" type="slidenum">
              <a:rPr lang="en-IN" smtClean="0"/>
              <a:t>189</a:t>
            </a:fld>
            <a:endParaRPr lang="en-IN" dirty="0"/>
          </a:p>
        </p:txBody>
      </p:sp>
      <p:sp>
        <p:nvSpPr>
          <p:cNvPr id="5" name="TextBox 4">
            <a:extLst>
              <a:ext uri="{FF2B5EF4-FFF2-40B4-BE49-F238E27FC236}">
                <a16:creationId xmlns:a16="http://schemas.microsoft.com/office/drawing/2014/main" id="{ED094557-9858-C77C-F10A-758D95C9C219}"/>
              </a:ext>
            </a:extLst>
          </p:cNvPr>
          <p:cNvSpPr txBox="1"/>
          <p:nvPr/>
        </p:nvSpPr>
        <p:spPr>
          <a:xfrm>
            <a:off x="907676" y="620903"/>
            <a:ext cx="10737477" cy="5078313"/>
          </a:xfrm>
          <a:prstGeom prst="rect">
            <a:avLst/>
          </a:prstGeom>
          <a:noFill/>
        </p:spPr>
        <p:txBody>
          <a:bodyPr wrap="square">
            <a:spAutoFit/>
          </a:bodyPr>
          <a:lstStyle/>
          <a:p>
            <a:r>
              <a:rPr lang="en-IN" dirty="0"/>
              <a:t>&lt;h3&gt;Accessing Template variable using @ViewChild&lt;/h3&gt;</a:t>
            </a:r>
          </a:p>
          <a:p>
            <a:r>
              <a:rPr lang="en-IN" dirty="0"/>
              <a:t>&lt;div&gt;</a:t>
            </a:r>
          </a:p>
          <a:p>
            <a:r>
              <a:rPr lang="en-IN" dirty="0"/>
              <a:t>  &lt;table&gt;</a:t>
            </a:r>
          </a:p>
          <a:p>
            <a:r>
              <a:rPr lang="en-IN" dirty="0"/>
              <a:t>    &lt;tr&gt;</a:t>
            </a:r>
          </a:p>
          <a:p>
            <a:r>
              <a:rPr lang="en-IN" dirty="0"/>
              <a:t>      &lt;td&gt;Employee Name :&lt;/td&gt;</a:t>
            </a:r>
          </a:p>
          <a:p>
            <a:r>
              <a:rPr lang="en-IN" dirty="0"/>
              <a:t>      &lt;td&gt;</a:t>
            </a:r>
          </a:p>
          <a:p>
            <a:r>
              <a:rPr lang="en-IN" dirty="0"/>
              <a:t>        &lt;input type="text" #empname /&gt;</a:t>
            </a:r>
          </a:p>
          <a:p>
            <a:r>
              <a:rPr lang="en-IN" dirty="0"/>
              <a:t>      &lt;/td&gt;</a:t>
            </a:r>
          </a:p>
          <a:p>
            <a:r>
              <a:rPr lang="en-IN" dirty="0"/>
              <a:t>    &lt;/tr&gt;</a:t>
            </a:r>
          </a:p>
          <a:p>
            <a:r>
              <a:rPr lang="en-IN" dirty="0"/>
              <a:t>    &lt;</a:t>
            </a:r>
            <a:r>
              <a:rPr lang="en-IN" dirty="0" err="1"/>
              <a:t>br</a:t>
            </a:r>
            <a:r>
              <a:rPr lang="en-IN" dirty="0"/>
              <a:t> /&gt;</a:t>
            </a:r>
          </a:p>
          <a:p>
            <a:r>
              <a:rPr lang="en-IN" dirty="0"/>
              <a:t>    &lt;tr&gt;</a:t>
            </a:r>
          </a:p>
          <a:p>
            <a:r>
              <a:rPr lang="en-IN" dirty="0"/>
              <a:t>      &lt;td&gt;Employee Number :&lt;/td&gt;</a:t>
            </a:r>
          </a:p>
          <a:p>
            <a:r>
              <a:rPr lang="en-IN" dirty="0"/>
              <a:t>      &lt;td&gt;</a:t>
            </a:r>
          </a:p>
          <a:p>
            <a:r>
              <a:rPr lang="en-IN" dirty="0"/>
              <a:t>        &lt;input type=“text" #empnumber /&gt;</a:t>
            </a:r>
          </a:p>
          <a:p>
            <a:r>
              <a:rPr lang="en-IN" dirty="0"/>
              <a:t>      &lt;/td&gt;</a:t>
            </a:r>
          </a:p>
          <a:p>
            <a:r>
              <a:rPr lang="en-IN" dirty="0"/>
              <a:t>    &lt;/tr&gt;</a:t>
            </a:r>
          </a:p>
          <a:p>
            <a:r>
              <a:rPr lang="en-IN" dirty="0"/>
              <a:t>  &lt;/table&gt;</a:t>
            </a:r>
          </a:p>
          <a:p>
            <a:r>
              <a:rPr lang="en-IN" dirty="0"/>
              <a:t>&lt;/div&gt;</a:t>
            </a:r>
          </a:p>
        </p:txBody>
      </p:sp>
      <p:sp>
        <p:nvSpPr>
          <p:cNvPr id="7" name="TextBox 6">
            <a:extLst>
              <a:ext uri="{FF2B5EF4-FFF2-40B4-BE49-F238E27FC236}">
                <a16:creationId xmlns:a16="http://schemas.microsoft.com/office/drawing/2014/main" id="{7300E882-4503-669C-8DCA-1EB5EC1E98D1}"/>
              </a:ext>
            </a:extLst>
          </p:cNvPr>
          <p:cNvSpPr txBox="1"/>
          <p:nvPr/>
        </p:nvSpPr>
        <p:spPr>
          <a:xfrm>
            <a:off x="907676" y="5843117"/>
            <a:ext cx="6100482" cy="400110"/>
          </a:xfrm>
          <a:prstGeom prst="rect">
            <a:avLst/>
          </a:prstGeom>
          <a:noFill/>
        </p:spPr>
        <p:txBody>
          <a:bodyPr wrap="square">
            <a:spAutoFit/>
          </a:bodyPr>
          <a:lstStyle/>
          <a:p>
            <a:r>
              <a:rPr lang="en-US" sz="2000" dirty="0">
                <a:solidFill>
                  <a:schemeClr val="tx1">
                    <a:lumMod val="65000"/>
                    <a:lumOff val="35000"/>
                  </a:schemeClr>
                </a:solidFill>
              </a:rPr>
              <a:t>3. Write the following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2580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C0F31A-2648-204C-D568-523EFBBFC7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B4E98F-06E1-0FFB-CC22-B39178A305AD}"/>
              </a:ext>
            </a:extLst>
          </p:cNvPr>
          <p:cNvSpPr>
            <a:spLocks noGrp="1"/>
          </p:cNvSpPr>
          <p:nvPr>
            <p:ph type="sldNum" sz="quarter" idx="12"/>
          </p:nvPr>
        </p:nvSpPr>
        <p:spPr/>
        <p:txBody>
          <a:bodyPr/>
          <a:lstStyle/>
          <a:p>
            <a:fld id="{4A777409-9C5A-4B07-8E32-19F22F7D558C}" type="slidenum">
              <a:rPr lang="en-IN" smtClean="0"/>
              <a:t>190</a:t>
            </a:fld>
            <a:endParaRPr lang="en-IN" dirty="0"/>
          </a:p>
        </p:txBody>
      </p:sp>
      <p:sp>
        <p:nvSpPr>
          <p:cNvPr id="5" name="TextBox 4">
            <a:extLst>
              <a:ext uri="{FF2B5EF4-FFF2-40B4-BE49-F238E27FC236}">
                <a16:creationId xmlns:a16="http://schemas.microsoft.com/office/drawing/2014/main" id="{522900EF-BF0B-D24A-603F-07C0D16C65E9}"/>
              </a:ext>
            </a:extLst>
          </p:cNvPr>
          <p:cNvSpPr txBox="1"/>
          <p:nvPr/>
        </p:nvSpPr>
        <p:spPr>
          <a:xfrm>
            <a:off x="988358" y="650919"/>
            <a:ext cx="10836089" cy="3970318"/>
          </a:xfrm>
          <a:prstGeom prst="rect">
            <a:avLst/>
          </a:prstGeom>
          <a:noFill/>
        </p:spPr>
        <p:txBody>
          <a:bodyPr wrap="square">
            <a:spAutoFit/>
          </a:bodyPr>
          <a:lstStyle/>
          <a:p>
            <a:r>
              <a:rPr lang="en-IN" dirty="0"/>
              <a:t>import { Component, </a:t>
            </a:r>
            <a:r>
              <a:rPr lang="en-IN" dirty="0" err="1"/>
              <a:t>ViewChild</a:t>
            </a:r>
            <a:r>
              <a:rPr lang="en-IN" dirty="0"/>
              <a:t>, </a:t>
            </a:r>
            <a:r>
              <a:rPr lang="en-IN" dirty="0" err="1"/>
              <a:t>AfterViewInit</a:t>
            </a:r>
            <a:r>
              <a:rPr lang="en-IN" dirty="0"/>
              <a:t>, </a:t>
            </a:r>
            <a:r>
              <a:rPr lang="en-IN" dirty="0" err="1"/>
              <a:t>ElementRef</a:t>
            </a:r>
            <a:r>
              <a:rPr lang="en-IN" dirty="0"/>
              <a: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implements </a:t>
            </a:r>
            <a:r>
              <a:rPr lang="en-IN" dirty="0" err="1"/>
              <a:t>AfterViewInit</a:t>
            </a:r>
            <a:r>
              <a:rPr lang="en-IN" dirty="0"/>
              <a:t> {</a:t>
            </a:r>
          </a:p>
          <a:p>
            <a:r>
              <a:rPr lang="en-IN" dirty="0"/>
              <a:t>  @ViewChild('empname') </a:t>
            </a:r>
            <a:r>
              <a:rPr lang="en-IN" dirty="0" err="1"/>
              <a:t>empName</a:t>
            </a:r>
            <a:r>
              <a:rPr lang="en-IN" dirty="0"/>
              <a:t>!: </a:t>
            </a:r>
            <a:r>
              <a:rPr lang="en-IN" dirty="0" err="1"/>
              <a:t>ElementRef</a:t>
            </a:r>
            <a:r>
              <a:rPr lang="en-IN" dirty="0"/>
              <a:t>;</a:t>
            </a:r>
          </a:p>
          <a:p>
            <a:r>
              <a:rPr lang="en-IN" dirty="0"/>
              <a:t>  @ViewChild('empnumber') </a:t>
            </a:r>
            <a:r>
              <a:rPr lang="en-IN" dirty="0" err="1"/>
              <a:t>empNumber</a:t>
            </a:r>
            <a:r>
              <a:rPr lang="en-IN" dirty="0"/>
              <a:t>!: </a:t>
            </a:r>
            <a:r>
              <a:rPr lang="en-IN" dirty="0" err="1"/>
              <a:t>ElementRef</a:t>
            </a:r>
            <a:r>
              <a:rPr lang="en-IN" dirty="0"/>
              <a:t>;</a:t>
            </a:r>
          </a:p>
          <a:p>
            <a:r>
              <a:rPr lang="en-IN" dirty="0"/>
              <a:t>  </a:t>
            </a:r>
            <a:r>
              <a:rPr lang="en-IN" dirty="0" err="1"/>
              <a:t>ngAfterViewInit</a:t>
            </a:r>
            <a:r>
              <a:rPr lang="en-IN" dirty="0"/>
              <a:t>() {</a:t>
            </a:r>
          </a:p>
          <a:p>
            <a:r>
              <a:rPr lang="en-IN" dirty="0"/>
              <a:t>    </a:t>
            </a:r>
            <a:r>
              <a:rPr lang="en-IN" dirty="0" err="1"/>
              <a:t>this.empName.nativeElement.style.color</a:t>
            </a:r>
            <a:r>
              <a:rPr lang="en-IN" dirty="0"/>
              <a:t> = 'blue';</a:t>
            </a:r>
          </a:p>
          <a:p>
            <a:r>
              <a:rPr lang="en-IN" dirty="0"/>
              <a:t>    </a:t>
            </a:r>
            <a:r>
              <a:rPr lang="en-IN" dirty="0" err="1"/>
              <a:t>this.empNumber.nativeElement.style.color</a:t>
            </a:r>
            <a:r>
              <a:rPr lang="en-IN" dirty="0"/>
              <a:t> = 'red';</a:t>
            </a:r>
          </a:p>
          <a:p>
            <a:r>
              <a:rPr lang="en-IN" dirty="0"/>
              <a:t>  }</a:t>
            </a:r>
          </a:p>
          <a:p>
            <a:r>
              <a:rPr lang="en-IN" dirty="0"/>
              <a:t>}</a:t>
            </a:r>
          </a:p>
        </p:txBody>
      </p:sp>
      <p:sp>
        <p:nvSpPr>
          <p:cNvPr id="7" name="TextBox 6">
            <a:extLst>
              <a:ext uri="{FF2B5EF4-FFF2-40B4-BE49-F238E27FC236}">
                <a16:creationId xmlns:a16="http://schemas.microsoft.com/office/drawing/2014/main" id="{00DD46F6-CDAB-B9C5-7DD4-EFB3C89F1ADB}"/>
              </a:ext>
            </a:extLst>
          </p:cNvPr>
          <p:cNvSpPr txBox="1"/>
          <p:nvPr/>
        </p:nvSpPr>
        <p:spPr>
          <a:xfrm>
            <a:off x="988358" y="4934795"/>
            <a:ext cx="610048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11334412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ED72DB-20A4-42FE-1873-8FFDE8BAA1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671713-51EB-4CB3-4C4A-6463AD830873}"/>
              </a:ext>
            </a:extLst>
          </p:cNvPr>
          <p:cNvSpPr>
            <a:spLocks noGrp="1"/>
          </p:cNvSpPr>
          <p:nvPr>
            <p:ph type="sldNum" sz="quarter" idx="12"/>
          </p:nvPr>
        </p:nvSpPr>
        <p:spPr/>
        <p:txBody>
          <a:bodyPr/>
          <a:lstStyle/>
          <a:p>
            <a:fld id="{4A777409-9C5A-4B07-8E32-19F22F7D558C}" type="slidenum">
              <a:rPr lang="en-IN" smtClean="0"/>
              <a:t>191</a:t>
            </a:fld>
            <a:endParaRPr lang="en-IN" dirty="0"/>
          </a:p>
        </p:txBody>
      </p:sp>
      <p:sp>
        <p:nvSpPr>
          <p:cNvPr id="5" name="TextBox 4">
            <a:extLst>
              <a:ext uri="{FF2B5EF4-FFF2-40B4-BE49-F238E27FC236}">
                <a16:creationId xmlns:a16="http://schemas.microsoft.com/office/drawing/2014/main" id="{B80AABB8-BFC2-8A1A-38C8-40CA593E026D}"/>
              </a:ext>
            </a:extLst>
          </p:cNvPr>
          <p:cNvSpPr txBox="1"/>
          <p:nvPr/>
        </p:nvSpPr>
        <p:spPr>
          <a:xfrm>
            <a:off x="988359" y="599746"/>
            <a:ext cx="6100482" cy="523220"/>
          </a:xfrm>
          <a:prstGeom prst="rect">
            <a:avLst/>
          </a:prstGeom>
          <a:noFill/>
        </p:spPr>
        <p:txBody>
          <a:bodyPr wrap="square">
            <a:spAutoFit/>
          </a:bodyPr>
          <a:lstStyle/>
          <a:p>
            <a:r>
              <a:rPr lang="en-US" sz="2800" b="1" dirty="0"/>
              <a:t>Model Driven Forms or Reactive Forms</a:t>
            </a:r>
          </a:p>
        </p:txBody>
      </p:sp>
      <p:pic>
        <p:nvPicPr>
          <p:cNvPr id="7" name="Picture 6">
            <a:extLst>
              <a:ext uri="{FF2B5EF4-FFF2-40B4-BE49-F238E27FC236}">
                <a16:creationId xmlns:a16="http://schemas.microsoft.com/office/drawing/2014/main" id="{2C0F1DE1-CDA2-97BD-DC13-9A89B9778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866" y="1628523"/>
            <a:ext cx="5258534" cy="4126818"/>
          </a:xfrm>
          <a:prstGeom prst="rect">
            <a:avLst/>
          </a:prstGeom>
        </p:spPr>
      </p:pic>
    </p:spTree>
    <p:extLst>
      <p:ext uri="{BB962C8B-B14F-4D97-AF65-F5344CB8AC3E}">
        <p14:creationId xmlns:p14="http://schemas.microsoft.com/office/powerpoint/2010/main" val="226022199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45EB6A-8362-CFFC-6211-2A29F11D7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5C76B88-7C0C-4367-44F2-AE41DCFCE8E4}"/>
              </a:ext>
            </a:extLst>
          </p:cNvPr>
          <p:cNvSpPr>
            <a:spLocks noGrp="1"/>
          </p:cNvSpPr>
          <p:nvPr>
            <p:ph type="sldNum" sz="quarter" idx="12"/>
          </p:nvPr>
        </p:nvSpPr>
        <p:spPr/>
        <p:txBody>
          <a:bodyPr/>
          <a:lstStyle/>
          <a:p>
            <a:fld id="{4A777409-9C5A-4B07-8E32-19F22F7D558C}" type="slidenum">
              <a:rPr lang="en-IN" smtClean="0"/>
              <a:t>192</a:t>
            </a:fld>
            <a:endParaRPr lang="en-IN" dirty="0"/>
          </a:p>
        </p:txBody>
      </p:sp>
      <p:sp>
        <p:nvSpPr>
          <p:cNvPr id="5" name="TextBox 4">
            <a:extLst>
              <a:ext uri="{FF2B5EF4-FFF2-40B4-BE49-F238E27FC236}">
                <a16:creationId xmlns:a16="http://schemas.microsoft.com/office/drawing/2014/main" id="{04CC4DD4-F9C5-99FB-528D-C6D196A1F445}"/>
              </a:ext>
            </a:extLst>
          </p:cNvPr>
          <p:cNvSpPr txBox="1"/>
          <p:nvPr/>
        </p:nvSpPr>
        <p:spPr>
          <a:xfrm>
            <a:off x="197962" y="906601"/>
            <a:ext cx="11626392" cy="5632311"/>
          </a:xfrm>
          <a:prstGeom prst="rect">
            <a:avLst/>
          </a:prstGeom>
          <a:noFill/>
        </p:spPr>
        <p:txBody>
          <a:bodyPr wrap="square">
            <a:spAutoFit/>
          </a:bodyPr>
          <a:lstStyle/>
          <a:p>
            <a:r>
              <a:rPr lang="en-US" b="1" dirty="0">
                <a:solidFill>
                  <a:schemeClr val="tx1">
                    <a:lumMod val="65000"/>
                    <a:lumOff val="35000"/>
                  </a:schemeClr>
                </a:solidFill>
                <a:effectLst/>
              </a:rPr>
              <a:t>Introduction to Forms in Angular:</a:t>
            </a:r>
            <a:endParaRPr lang="en-US" dirty="0">
              <a:solidFill>
                <a:schemeClr val="tx1">
                  <a:lumMod val="65000"/>
                  <a:lumOff val="35000"/>
                </a:schemeClr>
              </a:solidFill>
              <a:effectLst/>
            </a:endParaRPr>
          </a:p>
          <a:p>
            <a:r>
              <a:rPr lang="en-US" dirty="0">
                <a:solidFill>
                  <a:schemeClr val="tx1">
                    <a:lumMod val="65000"/>
                    <a:lumOff val="35000"/>
                  </a:schemeClr>
                </a:solidFill>
                <a:effectLst/>
              </a:rPr>
              <a:t>Forms are crucial part of web applications. Forms enable users to provide data input into the application in contexts like performing user registration, user sign-in, updating profile, entering sensitive information like payment information and for performing other data-entry based tasks.</a:t>
            </a:r>
          </a:p>
          <a:p>
            <a:r>
              <a:rPr lang="en-US" dirty="0">
                <a:solidFill>
                  <a:schemeClr val="tx1">
                    <a:lumMod val="65000"/>
                    <a:lumOff val="35000"/>
                  </a:schemeClr>
                </a:solidFill>
                <a:effectLst/>
              </a:rPr>
              <a:t> </a:t>
            </a:r>
          </a:p>
          <a:p>
            <a:r>
              <a:rPr lang="en-US" b="1" dirty="0">
                <a:solidFill>
                  <a:schemeClr val="tx1">
                    <a:lumMod val="65000"/>
                    <a:lumOff val="35000"/>
                  </a:schemeClr>
                </a:solidFill>
                <a:effectLst/>
              </a:rPr>
              <a:t>Forms in Angular:</a:t>
            </a:r>
            <a:endParaRPr lang="en-US" dirty="0">
              <a:solidFill>
                <a:schemeClr val="tx1">
                  <a:lumMod val="65000"/>
                  <a:lumOff val="35000"/>
                </a:schemeClr>
              </a:solidFill>
              <a:effectLst/>
            </a:endParaRPr>
          </a:p>
          <a:p>
            <a:r>
              <a:rPr lang="en-US" dirty="0">
                <a:solidFill>
                  <a:schemeClr val="tx1">
                    <a:lumMod val="65000"/>
                    <a:lumOff val="35000"/>
                  </a:schemeClr>
                </a:solidFill>
                <a:effectLst/>
              </a:rPr>
              <a:t>Angular has two different approaches in dealing with forms: </a:t>
            </a:r>
            <a:r>
              <a:rPr lang="en-US" i="1" dirty="0">
                <a:solidFill>
                  <a:schemeClr val="tx1">
                    <a:lumMod val="65000"/>
                    <a:lumOff val="35000"/>
                  </a:schemeClr>
                </a:solidFill>
                <a:effectLst/>
              </a:rPr>
              <a:t>reactive forms</a:t>
            </a:r>
            <a:r>
              <a:rPr lang="en-US" dirty="0">
                <a:solidFill>
                  <a:schemeClr val="tx1">
                    <a:lumMod val="65000"/>
                    <a:lumOff val="35000"/>
                  </a:schemeClr>
                </a:solidFill>
                <a:effectLst/>
              </a:rPr>
              <a:t> and </a:t>
            </a:r>
            <a:r>
              <a:rPr lang="en-US" i="1" dirty="0">
                <a:solidFill>
                  <a:schemeClr val="tx1">
                    <a:lumMod val="65000"/>
                    <a:lumOff val="35000"/>
                  </a:schemeClr>
                </a:solidFill>
                <a:effectLst/>
              </a:rPr>
              <a:t>template-driven forms</a:t>
            </a:r>
            <a:r>
              <a:rPr lang="en-US" dirty="0">
                <a:solidFill>
                  <a:schemeClr val="tx1">
                    <a:lumMod val="65000"/>
                    <a:lumOff val="35000"/>
                  </a:schemeClr>
                </a:solidFill>
                <a:effectLst/>
              </a:rPr>
              <a:t>. </a:t>
            </a:r>
          </a:p>
          <a:p>
            <a:r>
              <a:rPr lang="en-US" dirty="0">
                <a:solidFill>
                  <a:schemeClr val="tx1">
                    <a:lumMod val="65000"/>
                    <a:lumOff val="35000"/>
                  </a:schemeClr>
                </a:solidFill>
                <a:effectLst/>
              </a:rPr>
              <a:t>Both reactive forms and template-driven forms:</a:t>
            </a:r>
          </a:p>
          <a:p>
            <a:pPr>
              <a:buFont typeface="Arial" panose="020B0604020202020204" pitchFamily="34" charset="0"/>
              <a:buChar char="•"/>
            </a:pPr>
            <a:r>
              <a:rPr lang="en-US" dirty="0">
                <a:solidFill>
                  <a:schemeClr val="tx1">
                    <a:lumMod val="65000"/>
                    <a:lumOff val="35000"/>
                  </a:schemeClr>
                </a:solidFill>
                <a:effectLst/>
              </a:rPr>
              <a:t>can capture user-provided data, </a:t>
            </a:r>
          </a:p>
          <a:p>
            <a:pPr>
              <a:buFont typeface="Arial" panose="020B0604020202020204" pitchFamily="34" charset="0"/>
              <a:buChar char="•"/>
            </a:pPr>
            <a:r>
              <a:rPr lang="en-US" dirty="0">
                <a:solidFill>
                  <a:schemeClr val="tx1">
                    <a:lumMod val="65000"/>
                    <a:lumOff val="35000"/>
                  </a:schemeClr>
                </a:solidFill>
                <a:effectLst/>
              </a:rPr>
              <a:t>can capture user input events, </a:t>
            </a:r>
          </a:p>
          <a:p>
            <a:pPr>
              <a:buFont typeface="Arial" panose="020B0604020202020204" pitchFamily="34" charset="0"/>
              <a:buChar char="•"/>
            </a:pPr>
            <a:r>
              <a:rPr lang="en-US" dirty="0">
                <a:solidFill>
                  <a:schemeClr val="tx1">
                    <a:lumMod val="65000"/>
                    <a:lumOff val="35000"/>
                  </a:schemeClr>
                </a:solidFill>
                <a:effectLst/>
              </a:rPr>
              <a:t>can validate the user input, etc. </a:t>
            </a:r>
          </a:p>
          <a:p>
            <a:pPr>
              <a:buFont typeface="Arial" panose="020B0604020202020204" pitchFamily="34" charset="0"/>
              <a:buChar char="•"/>
            </a:pPr>
            <a:r>
              <a:rPr lang="en-US" dirty="0">
                <a:solidFill>
                  <a:schemeClr val="tx1">
                    <a:lumMod val="65000"/>
                    <a:lumOff val="35000"/>
                  </a:schemeClr>
                </a:solidFill>
                <a:effectLst/>
              </a:rPr>
              <a:t>have their own approaches of processing and managing the form data: </a:t>
            </a:r>
          </a:p>
          <a:p>
            <a:pPr marL="742950" lvl="1" indent="-285750">
              <a:buFont typeface="Arial" panose="020B0604020202020204" pitchFamily="34" charset="0"/>
              <a:buChar char="•"/>
            </a:pPr>
            <a:r>
              <a:rPr lang="en-US" dirty="0">
                <a:solidFill>
                  <a:schemeClr val="tx1">
                    <a:lumMod val="65000"/>
                    <a:lumOff val="35000"/>
                  </a:schemeClr>
                </a:solidFill>
                <a:effectLst/>
              </a:rPr>
              <a:t>In template-driven forms, you will create the form completely in the template and need to rely on directives to create and manipulate the underlying form object model. Since the template-driven forms do not scale that well, they are more suitable only when you want to add a simple small form to the application. For example: a signup form.</a:t>
            </a:r>
          </a:p>
          <a:p>
            <a:pPr marL="742950" lvl="1" indent="-285750">
              <a:buFont typeface="Arial" panose="020B0604020202020204" pitchFamily="34" charset="0"/>
              <a:buChar char="•"/>
            </a:pPr>
            <a:r>
              <a:rPr lang="en-US" dirty="0">
                <a:solidFill>
                  <a:schemeClr val="tx1">
                    <a:lumMod val="65000"/>
                    <a:lumOff val="35000"/>
                  </a:schemeClr>
                </a:solidFill>
                <a:effectLst/>
              </a:rPr>
              <a:t>In reactive forms, you can control the form completely from the component class and hence you will get direct, explicit access to the underlying forms object model. Hence, reactive forms are also known as </a:t>
            </a:r>
            <a:r>
              <a:rPr lang="en-US" i="1" dirty="0">
                <a:solidFill>
                  <a:schemeClr val="tx1">
                    <a:lumMod val="65000"/>
                    <a:lumOff val="35000"/>
                  </a:schemeClr>
                </a:solidFill>
                <a:effectLst/>
              </a:rPr>
              <a:t>'model-driven forms'</a:t>
            </a:r>
            <a:r>
              <a:rPr lang="en-US" dirty="0">
                <a:solidFill>
                  <a:schemeClr val="tx1">
                    <a:lumMod val="65000"/>
                    <a:lumOff val="35000"/>
                  </a:schemeClr>
                </a:solidFill>
                <a:effectLst/>
              </a:rPr>
              <a:t>. As reactive forms are more robust and scalable, they are more suitable for creating all kind of forms in an application, irrespective of the size of form.</a:t>
            </a:r>
          </a:p>
        </p:txBody>
      </p:sp>
    </p:spTree>
    <p:extLst>
      <p:ext uri="{BB962C8B-B14F-4D97-AF65-F5344CB8AC3E}">
        <p14:creationId xmlns:p14="http://schemas.microsoft.com/office/powerpoint/2010/main" val="5385178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1F11B5-7007-2F2D-EAB5-FDB78958B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82E5C03-CA25-1739-8B95-96DCC38A3CD5}"/>
              </a:ext>
            </a:extLst>
          </p:cNvPr>
          <p:cNvSpPr>
            <a:spLocks noGrp="1"/>
          </p:cNvSpPr>
          <p:nvPr>
            <p:ph type="sldNum" sz="quarter" idx="12"/>
          </p:nvPr>
        </p:nvSpPr>
        <p:spPr/>
        <p:txBody>
          <a:bodyPr/>
          <a:lstStyle/>
          <a:p>
            <a:fld id="{4A777409-9C5A-4B07-8E32-19F22F7D558C}" type="slidenum">
              <a:rPr lang="en-IN" smtClean="0"/>
              <a:t>193</a:t>
            </a:fld>
            <a:endParaRPr lang="en-IN" dirty="0"/>
          </a:p>
        </p:txBody>
      </p:sp>
      <p:sp>
        <p:nvSpPr>
          <p:cNvPr id="5" name="TextBox 4">
            <a:extLst>
              <a:ext uri="{FF2B5EF4-FFF2-40B4-BE49-F238E27FC236}">
                <a16:creationId xmlns:a16="http://schemas.microsoft.com/office/drawing/2014/main" id="{32ECCCB0-47D6-D662-A80F-9710E3F0C836}"/>
              </a:ext>
            </a:extLst>
          </p:cNvPr>
          <p:cNvSpPr txBox="1"/>
          <p:nvPr/>
        </p:nvSpPr>
        <p:spPr>
          <a:xfrm>
            <a:off x="989029" y="621698"/>
            <a:ext cx="10445684" cy="2246769"/>
          </a:xfrm>
          <a:prstGeom prst="rect">
            <a:avLst/>
          </a:prstGeom>
          <a:noFill/>
        </p:spPr>
        <p:txBody>
          <a:bodyPr wrap="square">
            <a:spAutoFit/>
          </a:bodyPr>
          <a:lstStyle/>
          <a:p>
            <a:r>
              <a:rPr lang="en-US" sz="2000" dirty="0">
                <a:solidFill>
                  <a:schemeClr val="tx1">
                    <a:lumMod val="65000"/>
                    <a:lumOff val="35000"/>
                  </a:schemeClr>
                </a:solidFill>
                <a:effectLst/>
              </a:rPr>
              <a:t>Angular automatically tracks the changes happening to the form and form controls as and when user provides input and thereby controls the state and the validity of the form/form controls. Angular does this by associating respective keywords automatically for the forms/form controls depending on the context. The below table describes the details:</a:t>
            </a:r>
          </a:p>
          <a:p>
            <a:endParaRPr lang="en-US" sz="2000" dirty="0">
              <a:solidFill>
                <a:schemeClr val="tx1">
                  <a:lumMod val="65000"/>
                  <a:lumOff val="35000"/>
                </a:schemeClr>
              </a:solidFill>
            </a:endParaRPr>
          </a:p>
          <a:p>
            <a:r>
              <a:rPr lang="en-US" sz="2000" dirty="0">
                <a:solidFill>
                  <a:schemeClr val="tx1">
                    <a:lumMod val="65000"/>
                    <a:lumOff val="35000"/>
                  </a:schemeClr>
                </a:solidFill>
              </a:rPr>
              <a:t>Install </a:t>
            </a:r>
          </a:p>
          <a:p>
            <a:r>
              <a:rPr lang="en-US" sz="2000" dirty="0">
                <a:solidFill>
                  <a:schemeClr val="tx1">
                    <a:lumMod val="65000"/>
                    <a:lumOff val="35000"/>
                  </a:schemeClr>
                </a:solidFill>
              </a:rPr>
              <a:t>D:\&gt;my_app&gt;npm install –g @angular/cli@14.0.0</a:t>
            </a:r>
          </a:p>
        </p:txBody>
      </p:sp>
    </p:spTree>
    <p:extLst>
      <p:ext uri="{BB962C8B-B14F-4D97-AF65-F5344CB8AC3E}">
        <p14:creationId xmlns:p14="http://schemas.microsoft.com/office/powerpoint/2010/main" val="111960180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BDEA70-020D-A194-12D8-51749FBC22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2C30AC7-EBD4-3A31-D1A3-13FF834E76C1}"/>
              </a:ext>
            </a:extLst>
          </p:cNvPr>
          <p:cNvSpPr>
            <a:spLocks noGrp="1"/>
          </p:cNvSpPr>
          <p:nvPr>
            <p:ph type="sldNum" sz="quarter" idx="12"/>
          </p:nvPr>
        </p:nvSpPr>
        <p:spPr/>
        <p:txBody>
          <a:bodyPr/>
          <a:lstStyle/>
          <a:p>
            <a:fld id="{4A777409-9C5A-4B07-8E32-19F22F7D558C}" type="slidenum">
              <a:rPr lang="en-IN" smtClean="0"/>
              <a:t>194</a:t>
            </a:fld>
            <a:endParaRPr lang="en-IN" dirty="0"/>
          </a:p>
        </p:txBody>
      </p:sp>
      <p:pic>
        <p:nvPicPr>
          <p:cNvPr id="4" name="Picture 3">
            <a:extLst>
              <a:ext uri="{FF2B5EF4-FFF2-40B4-BE49-F238E27FC236}">
                <a16:creationId xmlns:a16="http://schemas.microsoft.com/office/drawing/2014/main" id="{E3B45990-A715-5F44-702C-9D6395F4311E}"/>
              </a:ext>
            </a:extLst>
          </p:cNvPr>
          <p:cNvPicPr>
            <a:picLocks noChangeAspect="1"/>
          </p:cNvPicPr>
          <p:nvPr/>
        </p:nvPicPr>
        <p:blipFill>
          <a:blip r:embed="rId2"/>
          <a:stretch>
            <a:fillRect/>
          </a:stretch>
        </p:blipFill>
        <p:spPr>
          <a:xfrm>
            <a:off x="2454768" y="452486"/>
            <a:ext cx="7282464" cy="6405513"/>
          </a:xfrm>
          <a:prstGeom prst="rect">
            <a:avLst/>
          </a:prstGeom>
        </p:spPr>
      </p:pic>
    </p:spTree>
    <p:extLst>
      <p:ext uri="{BB962C8B-B14F-4D97-AF65-F5344CB8AC3E}">
        <p14:creationId xmlns:p14="http://schemas.microsoft.com/office/powerpoint/2010/main" val="5898186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A3D676-EE16-2638-D6F4-6E6ED1B8E9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BE92BD-99E7-0CF3-D932-3FBA2E82321C}"/>
              </a:ext>
            </a:extLst>
          </p:cNvPr>
          <p:cNvSpPr>
            <a:spLocks noGrp="1"/>
          </p:cNvSpPr>
          <p:nvPr>
            <p:ph type="sldNum" sz="quarter" idx="12"/>
          </p:nvPr>
        </p:nvSpPr>
        <p:spPr/>
        <p:txBody>
          <a:bodyPr/>
          <a:lstStyle/>
          <a:p>
            <a:fld id="{4A777409-9C5A-4B07-8E32-19F22F7D558C}" type="slidenum">
              <a:rPr lang="en-IN" smtClean="0"/>
              <a:t>195</a:t>
            </a:fld>
            <a:endParaRPr lang="en-IN" dirty="0"/>
          </a:p>
        </p:txBody>
      </p:sp>
      <p:sp>
        <p:nvSpPr>
          <p:cNvPr id="5" name="TextBox 4">
            <a:extLst>
              <a:ext uri="{FF2B5EF4-FFF2-40B4-BE49-F238E27FC236}">
                <a16:creationId xmlns:a16="http://schemas.microsoft.com/office/drawing/2014/main" id="{BFDA2FCE-2CBE-7948-5F85-2388800D3DBF}"/>
              </a:ext>
            </a:extLst>
          </p:cNvPr>
          <p:cNvSpPr txBox="1"/>
          <p:nvPr/>
        </p:nvSpPr>
        <p:spPr>
          <a:xfrm>
            <a:off x="913614" y="531052"/>
            <a:ext cx="10364771" cy="1015663"/>
          </a:xfrm>
          <a:prstGeom prst="rect">
            <a:avLst/>
          </a:prstGeom>
          <a:noFill/>
        </p:spPr>
        <p:txBody>
          <a:bodyPr wrap="square">
            <a:spAutoFit/>
          </a:bodyPr>
          <a:lstStyle/>
          <a:p>
            <a:r>
              <a:rPr lang="en-US" sz="2000" dirty="0">
                <a:solidFill>
                  <a:schemeClr val="tx1">
                    <a:lumMod val="65000"/>
                    <a:lumOff val="35000"/>
                  </a:schemeClr>
                </a:solidFill>
                <a:effectLst/>
              </a:rPr>
              <a:t>Angular also has the following built-in CSS classes which get auto-applied depending on the state. Code can be written inside these CSS classes which can change the appearance of the control suitably as per context.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77119CD-22F2-C75B-BF0A-6E55AB4ACA3F}"/>
              </a:ext>
            </a:extLst>
          </p:cNvPr>
          <p:cNvPicPr>
            <a:picLocks noChangeAspect="1"/>
          </p:cNvPicPr>
          <p:nvPr/>
        </p:nvPicPr>
        <p:blipFill>
          <a:blip r:embed="rId2"/>
          <a:stretch>
            <a:fillRect/>
          </a:stretch>
        </p:blipFill>
        <p:spPr>
          <a:xfrm>
            <a:off x="2252662" y="1546715"/>
            <a:ext cx="7686675" cy="5174760"/>
          </a:xfrm>
          <a:prstGeom prst="rect">
            <a:avLst/>
          </a:prstGeom>
        </p:spPr>
      </p:pic>
    </p:spTree>
    <p:extLst>
      <p:ext uri="{BB962C8B-B14F-4D97-AF65-F5344CB8AC3E}">
        <p14:creationId xmlns:p14="http://schemas.microsoft.com/office/powerpoint/2010/main" val="31610603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95C30B-F669-50D8-ECF6-AA45BF7E3EE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D90BDB-425C-1D45-1B93-BEC5E6C7F78D}"/>
              </a:ext>
            </a:extLst>
          </p:cNvPr>
          <p:cNvSpPr>
            <a:spLocks noGrp="1"/>
          </p:cNvSpPr>
          <p:nvPr>
            <p:ph type="sldNum" sz="quarter" idx="12"/>
          </p:nvPr>
        </p:nvSpPr>
        <p:spPr/>
        <p:txBody>
          <a:bodyPr/>
          <a:lstStyle/>
          <a:p>
            <a:fld id="{4A777409-9C5A-4B07-8E32-19F22F7D558C}" type="slidenum">
              <a:rPr lang="en-IN" smtClean="0"/>
              <a:t>196</a:t>
            </a:fld>
            <a:endParaRPr lang="en-IN" dirty="0"/>
          </a:p>
        </p:txBody>
      </p:sp>
      <p:sp>
        <p:nvSpPr>
          <p:cNvPr id="5" name="TextBox 4">
            <a:extLst>
              <a:ext uri="{FF2B5EF4-FFF2-40B4-BE49-F238E27FC236}">
                <a16:creationId xmlns:a16="http://schemas.microsoft.com/office/drawing/2014/main" id="{51BC83E3-6777-AFFA-9105-E59229D5C3D1}"/>
              </a:ext>
            </a:extLst>
          </p:cNvPr>
          <p:cNvSpPr txBox="1"/>
          <p:nvPr/>
        </p:nvSpPr>
        <p:spPr>
          <a:xfrm>
            <a:off x="230956" y="937150"/>
            <a:ext cx="11684524" cy="2862322"/>
          </a:xfrm>
          <a:prstGeom prst="rect">
            <a:avLst/>
          </a:prstGeom>
          <a:noFill/>
        </p:spPr>
        <p:txBody>
          <a:bodyPr wrap="square">
            <a:spAutoFit/>
          </a:bodyPr>
          <a:lstStyle/>
          <a:p>
            <a:r>
              <a:rPr lang="en-US" sz="2000" b="1" dirty="0">
                <a:solidFill>
                  <a:schemeClr val="tx1">
                    <a:lumMod val="65000"/>
                    <a:lumOff val="35000"/>
                  </a:schemeClr>
                </a:solidFill>
                <a:effectLst/>
              </a:rPr>
              <a:t>Following are the advantages of Reactive Forms/Model Driven Forms:</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Unit testing(using the Jasmine framework) on the validation logic can be performed, as it is written inside the component class.</a:t>
            </a:r>
          </a:p>
          <a:p>
            <a:pPr>
              <a:buFont typeface="Arial" panose="020B0604020202020204" pitchFamily="34" charset="0"/>
              <a:buChar char="•"/>
            </a:pPr>
            <a:r>
              <a:rPr lang="en-US" sz="2000" dirty="0">
                <a:solidFill>
                  <a:schemeClr val="tx1">
                    <a:lumMod val="65000"/>
                    <a:lumOff val="35000"/>
                  </a:schemeClr>
                </a:solidFill>
                <a:effectLst/>
              </a:rPr>
              <a:t>Form changes or events can be heard easily using reactive forms. Each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or </a:t>
            </a:r>
            <a:r>
              <a:rPr lang="en-US" sz="2000" dirty="0" err="1">
                <a:solidFill>
                  <a:schemeClr val="tx1">
                    <a:lumMod val="65000"/>
                    <a:lumOff val="35000"/>
                  </a:schemeClr>
                </a:solidFill>
                <a:effectLst/>
              </a:rPr>
              <a:t>FormControl</a:t>
            </a:r>
            <a:r>
              <a:rPr lang="en-US" sz="2000" dirty="0">
                <a:solidFill>
                  <a:schemeClr val="tx1">
                    <a:lumMod val="65000"/>
                    <a:lumOff val="35000"/>
                  </a:schemeClr>
                </a:solidFill>
                <a:effectLst/>
              </a:rPr>
              <a:t> has few events like </a:t>
            </a:r>
            <a:r>
              <a:rPr lang="en-US" sz="2000" dirty="0" err="1">
                <a:solidFill>
                  <a:schemeClr val="tx1">
                    <a:lumMod val="65000"/>
                    <a:lumOff val="35000"/>
                  </a:schemeClr>
                </a:solidFill>
                <a:effectLst/>
              </a:rPr>
              <a:t>valueChanges</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statusChanges</a:t>
            </a:r>
            <a:r>
              <a:rPr lang="en-US" sz="2000" dirty="0">
                <a:solidFill>
                  <a:schemeClr val="tx1">
                    <a:lumMod val="65000"/>
                    <a:lumOff val="35000"/>
                  </a:schemeClr>
                </a:solidFill>
                <a:effectLst/>
              </a:rPr>
              <a:t>, etc.,  which can be subscribed to.</a:t>
            </a:r>
          </a:p>
          <a:p>
            <a:pPr>
              <a:buFont typeface="Arial" panose="020B0604020202020204" pitchFamily="34" charset="0"/>
              <a:buChar char="•"/>
            </a:pPr>
            <a:r>
              <a:rPr lang="en-US" sz="2000" dirty="0">
                <a:solidFill>
                  <a:schemeClr val="tx1">
                    <a:lumMod val="65000"/>
                    <a:lumOff val="35000"/>
                  </a:schemeClr>
                </a:solidFill>
                <a:effectLst/>
              </a:rPr>
              <a:t>Reactive forms are used in creating medium to large scale applications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Due to the advantages of Reactive forms, in most Angular applications, Reactive Forms Approach is chosen when creating forms.</a:t>
            </a:r>
          </a:p>
        </p:txBody>
      </p:sp>
      <p:sp>
        <p:nvSpPr>
          <p:cNvPr id="7" name="TextBox 6">
            <a:extLst>
              <a:ext uri="{FF2B5EF4-FFF2-40B4-BE49-F238E27FC236}">
                <a16:creationId xmlns:a16="http://schemas.microsoft.com/office/drawing/2014/main" id="{5A956AA8-AC06-597D-2CFA-5325AD75AC75}"/>
              </a:ext>
            </a:extLst>
          </p:cNvPr>
          <p:cNvSpPr txBox="1"/>
          <p:nvPr/>
        </p:nvSpPr>
        <p:spPr>
          <a:xfrm>
            <a:off x="230955" y="3889525"/>
            <a:ext cx="11788219" cy="1323439"/>
          </a:xfrm>
          <a:prstGeom prst="rect">
            <a:avLst/>
          </a:prstGeom>
          <a:noFill/>
        </p:spPr>
        <p:txBody>
          <a:bodyPr wrap="square">
            <a:spAutoFit/>
          </a:bodyPr>
          <a:lstStyle/>
          <a:p>
            <a:r>
              <a:rPr lang="en-US" sz="2000" u="sng" dirty="0">
                <a:solidFill>
                  <a:schemeClr val="tx1">
                    <a:lumMod val="65000"/>
                    <a:lumOff val="35000"/>
                  </a:schemeClr>
                </a:solidFill>
                <a:effectLst/>
              </a:rPr>
              <a:t>Step1:</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a reactive form in Angular, </a:t>
            </a:r>
            <a:r>
              <a:rPr lang="en-US" sz="2000" b="1" dirty="0" err="1">
                <a:solidFill>
                  <a:schemeClr val="tx1">
                    <a:lumMod val="65000"/>
                    <a:lumOff val="35000"/>
                  </a:schemeClr>
                </a:solidFill>
                <a:effectLst/>
              </a:rPr>
              <a:t>FormBuilder</a:t>
            </a:r>
            <a:r>
              <a:rPr lang="en-US" sz="2000" dirty="0">
                <a:solidFill>
                  <a:schemeClr val="tx1">
                    <a:lumMod val="65000"/>
                    <a:lumOff val="35000"/>
                  </a:schemeClr>
                </a:solidFill>
                <a:effectLst/>
              </a:rPr>
              <a:t> class must be used. To make the </a:t>
            </a: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class available, </a:t>
            </a:r>
            <a:r>
              <a:rPr lang="en-US" sz="2000" b="1" dirty="0" err="1">
                <a:solidFill>
                  <a:schemeClr val="tx1">
                    <a:lumMod val="65000"/>
                    <a:lumOff val="35000"/>
                  </a:schemeClr>
                </a:solidFill>
                <a:effectLst/>
              </a:rPr>
              <a:t>ReactiveFormsModule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has to be imported in the root module.</a:t>
            </a:r>
          </a:p>
          <a:p>
            <a:r>
              <a:rPr lang="en-US" sz="2000" dirty="0">
                <a:solidFill>
                  <a:schemeClr val="tx1">
                    <a:lumMod val="65000"/>
                    <a:lumOff val="35000"/>
                  </a:schemeClr>
                </a:solidFill>
                <a:effectLst/>
              </a:rPr>
              <a:t>Register the </a:t>
            </a:r>
            <a:r>
              <a:rPr lang="en-US" sz="2000" dirty="0" err="1">
                <a:solidFill>
                  <a:schemeClr val="tx1">
                    <a:lumMod val="65000"/>
                    <a:lumOff val="35000"/>
                  </a:schemeClr>
                </a:solidFill>
                <a:effectLst/>
              </a:rPr>
              <a:t>ReactiveFormsModule</a:t>
            </a:r>
            <a:r>
              <a:rPr lang="en-US" sz="2000" dirty="0">
                <a:solidFill>
                  <a:schemeClr val="tx1">
                    <a:lumMod val="65000"/>
                    <a:lumOff val="35000"/>
                  </a:schemeClr>
                </a:solidFill>
                <a:effectLst/>
              </a:rPr>
              <a:t> during bootstrapping, in the </a:t>
            </a:r>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466170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E62509-3CCD-7ECE-6063-BD59A6A2D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63A3F21-AE20-54AC-3113-4586A5716942}"/>
              </a:ext>
            </a:extLst>
          </p:cNvPr>
          <p:cNvSpPr>
            <a:spLocks noGrp="1"/>
          </p:cNvSpPr>
          <p:nvPr>
            <p:ph type="sldNum" sz="quarter" idx="12"/>
          </p:nvPr>
        </p:nvSpPr>
        <p:spPr/>
        <p:txBody>
          <a:bodyPr/>
          <a:lstStyle/>
          <a:p>
            <a:fld id="{4A777409-9C5A-4B07-8E32-19F22F7D558C}" type="slidenum">
              <a:rPr lang="en-IN" smtClean="0"/>
              <a:t>197</a:t>
            </a:fld>
            <a:endParaRPr lang="en-IN" dirty="0"/>
          </a:p>
        </p:txBody>
      </p:sp>
      <p:sp>
        <p:nvSpPr>
          <p:cNvPr id="5" name="TextBox 4">
            <a:extLst>
              <a:ext uri="{FF2B5EF4-FFF2-40B4-BE49-F238E27FC236}">
                <a16:creationId xmlns:a16="http://schemas.microsoft.com/office/drawing/2014/main" id="{F6671B4D-FB19-D313-B3FF-0F7C20CCACCD}"/>
              </a:ext>
            </a:extLst>
          </p:cNvPr>
          <p:cNvSpPr txBox="1"/>
          <p:nvPr/>
        </p:nvSpPr>
        <p:spPr>
          <a:xfrm>
            <a:off x="999242" y="527457"/>
            <a:ext cx="8658519" cy="5355312"/>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ReactiveFormsModule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RegistrationFormComponent</a:t>
            </a:r>
            <a:r>
              <a:rPr lang="en-IN" dirty="0"/>
              <a:t> } from './registration-form/registration-</a:t>
            </a:r>
            <a:r>
              <a:rPr lang="en-IN" dirty="0" err="1"/>
              <a:t>form.component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RegistrationFormComponent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ReactiveFormsModule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369476139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65FA2B-9C8E-FA93-2051-00221DBF3C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F2F7CDA-7657-104A-8F77-FE9C87C39A72}"/>
              </a:ext>
            </a:extLst>
          </p:cNvPr>
          <p:cNvSpPr>
            <a:spLocks noGrp="1"/>
          </p:cNvSpPr>
          <p:nvPr>
            <p:ph type="sldNum" sz="quarter" idx="12"/>
          </p:nvPr>
        </p:nvSpPr>
        <p:spPr/>
        <p:txBody>
          <a:bodyPr/>
          <a:lstStyle/>
          <a:p>
            <a:fld id="{4A777409-9C5A-4B07-8E32-19F22F7D558C}" type="slidenum">
              <a:rPr lang="en-IN" smtClean="0"/>
              <a:t>198</a:t>
            </a:fld>
            <a:endParaRPr lang="en-IN" dirty="0"/>
          </a:p>
        </p:txBody>
      </p:sp>
      <p:sp>
        <p:nvSpPr>
          <p:cNvPr id="5" name="TextBox 4">
            <a:extLst>
              <a:ext uri="{FF2B5EF4-FFF2-40B4-BE49-F238E27FC236}">
                <a16:creationId xmlns:a16="http://schemas.microsoft.com/office/drawing/2014/main" id="{FFF0475A-CD04-B0E9-167A-94E19A9B1949}"/>
              </a:ext>
            </a:extLst>
          </p:cNvPr>
          <p:cNvSpPr txBox="1"/>
          <p:nvPr/>
        </p:nvSpPr>
        <p:spPr>
          <a:xfrm>
            <a:off x="212103" y="941567"/>
            <a:ext cx="11571402" cy="1631216"/>
          </a:xfrm>
          <a:prstGeom prst="rect">
            <a:avLst/>
          </a:prstGeom>
          <a:noFill/>
        </p:spPr>
        <p:txBody>
          <a:bodyPr wrap="square">
            <a:spAutoFit/>
          </a:bodyPr>
          <a:lstStyle/>
          <a:p>
            <a:r>
              <a:rPr lang="en-US" sz="2000" dirty="0">
                <a:solidFill>
                  <a:schemeClr val="tx1">
                    <a:lumMod val="65000"/>
                    <a:lumOff val="35000"/>
                  </a:schemeClr>
                </a:solidFill>
                <a:effectLst/>
              </a:rPr>
              <a:t>Line 3: Import </a:t>
            </a:r>
            <a:r>
              <a:rPr lang="en-US" sz="2000" dirty="0" err="1">
                <a:solidFill>
                  <a:schemeClr val="tx1">
                    <a:lumMod val="65000"/>
                    <a:lumOff val="35000"/>
                  </a:schemeClr>
                </a:solidFill>
                <a:effectLst/>
              </a:rPr>
              <a:t>ReactiveFormsModule</a:t>
            </a:r>
            <a:r>
              <a:rPr lang="en-US" sz="2000" dirty="0">
                <a:solidFill>
                  <a:schemeClr val="tx1">
                    <a:lumMod val="65000"/>
                    <a:lumOff val="35000"/>
                  </a:schemeClr>
                </a:solidFill>
                <a:effectLst/>
              </a:rPr>
              <a:t> from @angular/forms module</a:t>
            </a:r>
          </a:p>
          <a:p>
            <a:r>
              <a:rPr lang="en-US" sz="2000" dirty="0">
                <a:solidFill>
                  <a:schemeClr val="tx1">
                    <a:lumMod val="65000"/>
                    <a:lumOff val="35000"/>
                  </a:schemeClr>
                </a:solidFill>
                <a:effectLst/>
              </a:rPr>
              <a:t>Line 15: Add </a:t>
            </a:r>
            <a:r>
              <a:rPr lang="en-US" sz="2000" dirty="0" err="1">
                <a:solidFill>
                  <a:schemeClr val="tx1">
                    <a:lumMod val="65000"/>
                    <a:lumOff val="35000"/>
                  </a:schemeClr>
                </a:solidFill>
                <a:effectLst/>
              </a:rPr>
              <a:t>ReactiveFormsModule</a:t>
            </a:r>
            <a:r>
              <a:rPr lang="en-US" sz="2000" dirty="0">
                <a:solidFill>
                  <a:schemeClr val="tx1">
                    <a:lumMod val="65000"/>
                    <a:lumOff val="35000"/>
                  </a:schemeClr>
                </a:solidFill>
                <a:effectLst/>
              </a:rPr>
              <a:t> in the imports declaration to create reactive forms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Step 2:</a:t>
            </a:r>
          </a:p>
          <a:p>
            <a:r>
              <a:rPr lang="en-US" sz="2000" dirty="0">
                <a:solidFill>
                  <a:schemeClr val="tx1">
                    <a:lumMod val="65000"/>
                    <a:lumOff val="35000"/>
                  </a:schemeClr>
                </a:solidFill>
                <a:effectLst/>
              </a:rPr>
              <a:t>Create a component called </a:t>
            </a:r>
            <a:r>
              <a:rPr lang="en-US" sz="2000" b="1" dirty="0" err="1">
                <a:solidFill>
                  <a:schemeClr val="tx1">
                    <a:lumMod val="65000"/>
                    <a:lumOff val="35000"/>
                  </a:schemeClr>
                </a:solidFill>
                <a:effectLst/>
              </a:rPr>
              <a:t>RegistrationForm</a:t>
            </a:r>
            <a:r>
              <a:rPr lang="en-US" sz="2000" dirty="0">
                <a:solidFill>
                  <a:schemeClr val="tx1">
                    <a:lumMod val="65000"/>
                    <a:lumOff val="35000"/>
                  </a:schemeClr>
                </a:solidFill>
                <a:effectLst/>
              </a:rPr>
              <a:t> using the following CLI command</a:t>
            </a:r>
          </a:p>
        </p:txBody>
      </p:sp>
      <p:sp>
        <p:nvSpPr>
          <p:cNvPr id="7" name="TextBox 6">
            <a:extLst>
              <a:ext uri="{FF2B5EF4-FFF2-40B4-BE49-F238E27FC236}">
                <a16:creationId xmlns:a16="http://schemas.microsoft.com/office/drawing/2014/main" id="{7D11275B-C33C-0EC5-A01C-30ADCAA98320}"/>
              </a:ext>
            </a:extLst>
          </p:cNvPr>
          <p:cNvSpPr txBox="1"/>
          <p:nvPr/>
        </p:nvSpPr>
        <p:spPr>
          <a:xfrm>
            <a:off x="271370" y="2650165"/>
            <a:ext cx="6099142" cy="369332"/>
          </a:xfrm>
          <a:prstGeom prst="rect">
            <a:avLst/>
          </a:prstGeom>
          <a:noFill/>
        </p:spPr>
        <p:txBody>
          <a:bodyPr wrap="square">
            <a:spAutoFit/>
          </a:bodyPr>
          <a:lstStyle/>
          <a:p>
            <a:r>
              <a:rPr lang="en-IN" dirty="0"/>
              <a:t>ng generate component </a:t>
            </a:r>
            <a:r>
              <a:rPr lang="en-IN" dirty="0" err="1"/>
              <a:t>RegistrationForm</a:t>
            </a:r>
            <a:endParaRPr lang="en-IN" dirty="0"/>
          </a:p>
        </p:txBody>
      </p:sp>
      <p:sp>
        <p:nvSpPr>
          <p:cNvPr id="9" name="TextBox 8">
            <a:extLst>
              <a:ext uri="{FF2B5EF4-FFF2-40B4-BE49-F238E27FC236}">
                <a16:creationId xmlns:a16="http://schemas.microsoft.com/office/drawing/2014/main" id="{CC38636E-61E6-DB94-34D9-7E1B3415FE1B}"/>
              </a:ext>
            </a:extLst>
          </p:cNvPr>
          <p:cNvSpPr txBox="1"/>
          <p:nvPr/>
        </p:nvSpPr>
        <p:spPr>
          <a:xfrm>
            <a:off x="212103" y="3180843"/>
            <a:ext cx="6099142" cy="707886"/>
          </a:xfrm>
          <a:prstGeom prst="rect">
            <a:avLst/>
          </a:prstGeom>
          <a:noFill/>
        </p:spPr>
        <p:txBody>
          <a:bodyPr wrap="square">
            <a:spAutoFit/>
          </a:bodyPr>
          <a:lstStyle/>
          <a:p>
            <a:r>
              <a:rPr lang="en-US" sz="2000" dirty="0">
                <a:solidFill>
                  <a:schemeClr val="tx1">
                    <a:lumMod val="65000"/>
                    <a:lumOff val="35000"/>
                  </a:schemeClr>
                </a:solidFill>
                <a:effectLst/>
              </a:rPr>
              <a:t>Step 3:</a:t>
            </a:r>
          </a:p>
          <a:p>
            <a:r>
              <a:rPr lang="en-US" sz="2000" dirty="0">
                <a:solidFill>
                  <a:schemeClr val="tx1">
                    <a:lumMod val="65000"/>
                    <a:lumOff val="35000"/>
                  </a:schemeClr>
                </a:solidFill>
                <a:effectLst/>
              </a:rPr>
              <a:t>Add the below to </a:t>
            </a:r>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0A5115BE-3683-5CA3-53F7-BEE9A0887479}"/>
              </a:ext>
            </a:extLst>
          </p:cNvPr>
          <p:cNvSpPr txBox="1"/>
          <p:nvPr/>
        </p:nvSpPr>
        <p:spPr>
          <a:xfrm>
            <a:off x="212103" y="4023169"/>
            <a:ext cx="6099142" cy="369332"/>
          </a:xfrm>
          <a:prstGeom prst="rect">
            <a:avLst/>
          </a:prstGeom>
          <a:noFill/>
        </p:spPr>
        <p:txBody>
          <a:bodyPr wrap="square">
            <a:spAutoFit/>
          </a:bodyPr>
          <a:lstStyle/>
          <a:p>
            <a:r>
              <a:rPr lang="en-IN" dirty="0"/>
              <a:t>&lt;app-registration-form&gt;&lt;/app-registration-form&gt;</a:t>
            </a:r>
          </a:p>
        </p:txBody>
      </p:sp>
      <p:sp>
        <p:nvSpPr>
          <p:cNvPr id="13" name="TextBox 12">
            <a:extLst>
              <a:ext uri="{FF2B5EF4-FFF2-40B4-BE49-F238E27FC236}">
                <a16:creationId xmlns:a16="http://schemas.microsoft.com/office/drawing/2014/main" id="{4B3695AC-F269-DB25-1184-92B1B87D94C7}"/>
              </a:ext>
            </a:extLst>
          </p:cNvPr>
          <p:cNvSpPr txBox="1"/>
          <p:nvPr/>
        </p:nvSpPr>
        <p:spPr>
          <a:xfrm>
            <a:off x="212103" y="4520258"/>
            <a:ext cx="11910767" cy="1938992"/>
          </a:xfrm>
          <a:prstGeom prst="rect">
            <a:avLst/>
          </a:prstGeom>
          <a:noFill/>
        </p:spPr>
        <p:txBody>
          <a:bodyPr wrap="square">
            <a:spAutoFit/>
          </a:bodyPr>
          <a:lstStyle/>
          <a:p>
            <a:r>
              <a:rPr lang="en-US" sz="2000" dirty="0">
                <a:solidFill>
                  <a:schemeClr val="tx1">
                    <a:lumMod val="65000"/>
                    <a:lumOff val="35000"/>
                  </a:schemeClr>
                </a:solidFill>
                <a:effectLst/>
              </a:rPr>
              <a:t>Line 1: Loads </a:t>
            </a:r>
            <a:r>
              <a:rPr lang="en-US" sz="2000" dirty="0" err="1">
                <a:solidFill>
                  <a:schemeClr val="tx1">
                    <a:lumMod val="65000"/>
                    <a:lumOff val="35000"/>
                  </a:schemeClr>
                </a:solidFill>
                <a:effectLst/>
              </a:rPr>
              <a:t>RegistrationFormComponent</a:t>
            </a:r>
            <a:r>
              <a:rPr lang="en-US" sz="2000" dirty="0">
                <a:solidFill>
                  <a:schemeClr val="tx1">
                    <a:lumMod val="65000"/>
                    <a:lumOff val="35000"/>
                  </a:schemeClr>
                </a:solidFill>
                <a:effectLst/>
              </a:rPr>
              <a:t> in the root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Step 4:</a:t>
            </a:r>
          </a:p>
          <a:p>
            <a:r>
              <a:rPr lang="en-US" sz="2000" dirty="0">
                <a:solidFill>
                  <a:schemeClr val="tx1">
                    <a:lumMod val="65000"/>
                    <a:lumOff val="35000"/>
                  </a:schemeClr>
                </a:solidFill>
                <a:effectLst/>
              </a:rPr>
              <a:t>Bootstrap CSS framework (v3) is commonly used for adding basic structural layout and style for web applications. For structuring the </a:t>
            </a:r>
            <a:r>
              <a:rPr lang="en-US" sz="2000" dirty="0" err="1">
                <a:solidFill>
                  <a:schemeClr val="tx1">
                    <a:lumMod val="65000"/>
                    <a:lumOff val="35000"/>
                  </a:schemeClr>
                </a:solidFill>
                <a:effectLst/>
              </a:rPr>
              <a:t>RegistrationForm</a:t>
            </a:r>
            <a:r>
              <a:rPr lang="en-US" sz="2000" dirty="0">
                <a:solidFill>
                  <a:schemeClr val="tx1">
                    <a:lumMod val="65000"/>
                    <a:lumOff val="35000"/>
                  </a:schemeClr>
                </a:solidFill>
                <a:effectLst/>
              </a:rPr>
              <a:t> in this example, CSS classes from the Bootstrap CSS framework can be used.</a:t>
            </a:r>
          </a:p>
          <a:p>
            <a:r>
              <a:rPr lang="en-US" sz="2000" dirty="0">
                <a:solidFill>
                  <a:schemeClr val="tx1">
                    <a:lumMod val="65000"/>
                    <a:lumOff val="35000"/>
                  </a:schemeClr>
                </a:solidFill>
                <a:effectLst/>
              </a:rPr>
              <a:t>To add Bootstrap CSS library to the application, install </a:t>
            </a:r>
            <a:r>
              <a:rPr lang="en-US" sz="2000" b="1" dirty="0">
                <a:solidFill>
                  <a:schemeClr val="tx1">
                    <a:lumMod val="65000"/>
                    <a:lumOff val="35000"/>
                  </a:schemeClr>
                </a:solidFill>
                <a:effectLst/>
              </a:rPr>
              <a:t>bootstrap</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6900551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90AF6-FD53-9ED1-698D-9BA3351BC1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B66DCC-1C39-D7E9-34A1-F2E006BD7825}"/>
              </a:ext>
            </a:extLst>
          </p:cNvPr>
          <p:cNvSpPr>
            <a:spLocks noGrp="1"/>
          </p:cNvSpPr>
          <p:nvPr>
            <p:ph type="sldNum" sz="quarter" idx="12"/>
          </p:nvPr>
        </p:nvSpPr>
        <p:spPr/>
        <p:txBody>
          <a:bodyPr/>
          <a:lstStyle/>
          <a:p>
            <a:fld id="{4A777409-9C5A-4B07-8E32-19F22F7D558C}" type="slidenum">
              <a:rPr lang="en-IN" smtClean="0"/>
              <a:t>199</a:t>
            </a:fld>
            <a:endParaRPr lang="en-IN" dirty="0"/>
          </a:p>
        </p:txBody>
      </p:sp>
      <p:sp>
        <p:nvSpPr>
          <p:cNvPr id="5" name="TextBox 4">
            <a:extLst>
              <a:ext uri="{FF2B5EF4-FFF2-40B4-BE49-F238E27FC236}">
                <a16:creationId xmlns:a16="http://schemas.microsoft.com/office/drawing/2014/main" id="{FD504E74-CEAC-764B-66D9-C6A285C465C3}"/>
              </a:ext>
            </a:extLst>
          </p:cNvPr>
          <p:cNvSpPr txBox="1"/>
          <p:nvPr/>
        </p:nvSpPr>
        <p:spPr>
          <a:xfrm>
            <a:off x="989029" y="512442"/>
            <a:ext cx="6099142" cy="646331"/>
          </a:xfrm>
          <a:prstGeom prst="rect">
            <a:avLst/>
          </a:prstGeom>
          <a:noFill/>
        </p:spPr>
        <p:txBody>
          <a:bodyPr wrap="square">
            <a:spAutoFit/>
          </a:bodyPr>
          <a:lstStyle/>
          <a:p>
            <a:r>
              <a:rPr kumimoji="0" lang="en-US" altLang="en-US" sz="1800" b="0" i="0" u="none" strike="noStrike" cap="none" normalizeH="0" baseline="0" dirty="0">
                <a:ln>
                  <a:noFill/>
                </a:ln>
                <a:solidFill>
                  <a:srgbClr val="000000"/>
                </a:solidFill>
                <a:effectLst/>
                <a:latin typeface="Consolas" panose="020B0609020204030204" pitchFamily="49" charset="0"/>
              </a:rPr>
              <a:t>ng add @ng</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bootstrap</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ng</a:t>
            </a:r>
            <a:r>
              <a:rPr kumimoji="0" lang="en-US" altLang="en-US" sz="1800" b="0" i="0" u="none" strike="noStrike" cap="none" normalizeH="0" baseline="0" dirty="0">
                <a:ln>
                  <a:noFill/>
                </a:ln>
                <a:solidFill>
                  <a:srgbClr val="9A6E3A"/>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Consolas" panose="020B0609020204030204" pitchFamily="49" charset="0"/>
              </a:rPr>
              <a:t>bootstrap</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5A1AD245-B161-C316-51A5-4F310208BADF}"/>
              </a:ext>
            </a:extLst>
          </p:cNvPr>
          <p:cNvSpPr txBox="1"/>
          <p:nvPr/>
        </p:nvSpPr>
        <p:spPr>
          <a:xfrm>
            <a:off x="296944" y="1213403"/>
            <a:ext cx="10977513" cy="400110"/>
          </a:xfrm>
          <a:prstGeom prst="rect">
            <a:avLst/>
          </a:prstGeom>
          <a:noFill/>
        </p:spPr>
        <p:txBody>
          <a:bodyPr wrap="square">
            <a:spAutoFit/>
          </a:bodyPr>
          <a:lstStyle/>
          <a:p>
            <a:r>
              <a:rPr lang="en-US" sz="2000" dirty="0">
                <a:solidFill>
                  <a:schemeClr val="tx1">
                    <a:lumMod val="65000"/>
                    <a:lumOff val="35000"/>
                  </a:schemeClr>
                </a:solidFill>
                <a:effectLst/>
              </a:rPr>
              <a:t>Then, include boostrap.min.css file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 file as shown below:</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2813601-E861-5F7C-8F71-F5085EFB534D}"/>
              </a:ext>
            </a:extLst>
          </p:cNvPr>
          <p:cNvSpPr txBox="1"/>
          <p:nvPr/>
        </p:nvSpPr>
        <p:spPr>
          <a:xfrm>
            <a:off x="296943" y="1613513"/>
            <a:ext cx="10006553" cy="2585323"/>
          </a:xfrm>
          <a:prstGeom prst="rect">
            <a:avLst/>
          </a:prstGeom>
          <a:noFill/>
        </p:spPr>
        <p:txBody>
          <a:bodyPr wrap="square">
            <a:spAutoFit/>
          </a:bodyPr>
          <a:lstStyle/>
          <a:p>
            <a:r>
              <a:rPr lang="en-IN" dirty="0"/>
              <a:t>...</a:t>
            </a:r>
          </a:p>
          <a:p>
            <a:r>
              <a:rPr lang="en-IN" dirty="0"/>
              <a:t>"styles": [</a:t>
            </a:r>
          </a:p>
          <a:p>
            <a:r>
              <a:rPr lang="en-IN" dirty="0"/>
              <a:t>              "</a:t>
            </a:r>
            <a:r>
              <a:rPr lang="en-IN" dirty="0" err="1"/>
              <a:t>src</a:t>
            </a:r>
            <a:r>
              <a:rPr lang="en-IN" dirty="0"/>
              <a:t>/styles.css",</a:t>
            </a:r>
          </a:p>
          <a:p>
            <a:r>
              <a:rPr lang="en-IN" dirty="0"/>
              <a:t>              "</a:t>
            </a:r>
            <a:r>
              <a:rPr lang="en-IN" dirty="0" err="1"/>
              <a:t>node_modules</a:t>
            </a:r>
            <a:r>
              <a:rPr lang="en-IN" dirty="0"/>
              <a:t>/bootstrap/</a:t>
            </a:r>
            <a:r>
              <a:rPr lang="en-IN" dirty="0" err="1"/>
              <a:t>dist</a:t>
            </a:r>
            <a:r>
              <a:rPr lang="en-IN" dirty="0"/>
              <a:t>/</a:t>
            </a:r>
            <a:r>
              <a:rPr lang="en-IN" dirty="0" err="1"/>
              <a:t>css</a:t>
            </a:r>
            <a:r>
              <a:rPr lang="en-IN" dirty="0"/>
              <a:t>/bootstrap.min.css"</a:t>
            </a:r>
          </a:p>
          <a:p>
            <a:r>
              <a:rPr lang="en-IN" dirty="0"/>
              <a:t>            ],</a:t>
            </a:r>
          </a:p>
          <a:p>
            <a:r>
              <a:rPr lang="en-IN" dirty="0"/>
              <a:t>            "scripts": [</a:t>
            </a:r>
          </a:p>
          <a:p>
            <a:r>
              <a:rPr lang="en-IN"/>
              <a:t>	"</a:t>
            </a:r>
            <a:r>
              <a:rPr lang="en-IN" dirty="0" err="1"/>
              <a:t>node_modules</a:t>
            </a:r>
            <a:r>
              <a:rPr lang="en-IN" dirty="0"/>
              <a:t>/bootstrap/</a:t>
            </a:r>
            <a:r>
              <a:rPr lang="en-IN" dirty="0" err="1"/>
              <a:t>dist</a:t>
            </a:r>
            <a:r>
              <a:rPr lang="en-IN" dirty="0"/>
              <a:t>/</a:t>
            </a:r>
            <a:r>
              <a:rPr lang="en-IN" dirty="0" err="1"/>
              <a:t>js</a:t>
            </a:r>
            <a:r>
              <a:rPr lang="en-IN" dirty="0"/>
              <a:t>/bootstrap.min.js"</a:t>
            </a:r>
          </a:p>
          <a:p>
            <a:r>
              <a:rPr lang="en-IN" dirty="0"/>
              <a:t>            ]</a:t>
            </a:r>
          </a:p>
          <a:p>
            <a:r>
              <a:rPr lang="en-IN" dirty="0"/>
              <a:t>...</a:t>
            </a:r>
          </a:p>
        </p:txBody>
      </p:sp>
      <p:sp>
        <p:nvSpPr>
          <p:cNvPr id="11" name="TextBox 10">
            <a:extLst>
              <a:ext uri="{FF2B5EF4-FFF2-40B4-BE49-F238E27FC236}">
                <a16:creationId xmlns:a16="http://schemas.microsoft.com/office/drawing/2014/main" id="{748FE7B8-0275-2609-ED74-799AC04E1DE9}"/>
              </a:ext>
            </a:extLst>
          </p:cNvPr>
          <p:cNvSpPr txBox="1"/>
          <p:nvPr/>
        </p:nvSpPr>
        <p:spPr>
          <a:xfrm>
            <a:off x="296943" y="4677428"/>
            <a:ext cx="11128344" cy="1323439"/>
          </a:xfrm>
          <a:prstGeom prst="rect">
            <a:avLst/>
          </a:prstGeom>
          <a:noFill/>
        </p:spPr>
        <p:txBody>
          <a:bodyPr wrap="square">
            <a:spAutoFit/>
          </a:bodyPr>
          <a:lstStyle/>
          <a:p>
            <a:r>
              <a:rPr lang="en-US" sz="2000" b="1" dirty="0">
                <a:solidFill>
                  <a:schemeClr val="tx1">
                    <a:lumMod val="65000"/>
                    <a:lumOff val="35000"/>
                  </a:schemeClr>
                </a:solidFill>
                <a:effectLst/>
              </a:rPr>
              <a:t>Note: </a:t>
            </a:r>
            <a:r>
              <a:rPr lang="en-US" sz="2000" dirty="0">
                <a:solidFill>
                  <a:schemeClr val="tx1">
                    <a:lumMod val="65000"/>
                    <a:lumOff val="35000"/>
                  </a:schemeClr>
                </a:solidFill>
                <a:effectLst/>
              </a:rPr>
              <a:t>When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 is modified, restart the server to see the changes reflected.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Step 5:</a:t>
            </a:r>
          </a:p>
          <a:p>
            <a:r>
              <a:rPr lang="en-US" sz="2000" dirty="0">
                <a:solidFill>
                  <a:schemeClr val="tx1">
                    <a:lumMod val="65000"/>
                    <a:lumOff val="35000"/>
                  </a:schemeClr>
                </a:solidFill>
                <a:effectLst/>
              </a:rPr>
              <a:t>Include the below code to </a:t>
            </a:r>
            <a:r>
              <a:rPr lang="en-US" sz="2000" b="1" dirty="0">
                <a:solidFill>
                  <a:schemeClr val="tx1">
                    <a:lumMod val="65000"/>
                    <a:lumOff val="35000"/>
                  </a:schemeClr>
                </a:solidFill>
                <a:effectLst/>
              </a:rPr>
              <a:t>registration-form.component.css</a:t>
            </a:r>
            <a:endParaRPr lang="en-US" sz="2000" dirty="0">
              <a:solidFill>
                <a:schemeClr val="tx1">
                  <a:lumMod val="65000"/>
                  <a:lumOff val="35000"/>
                </a:schemeClr>
              </a:solidFill>
              <a:effectLst/>
            </a:endParaRPr>
          </a:p>
        </p:txBody>
      </p:sp>
      <p:sp>
        <p:nvSpPr>
          <p:cNvPr id="4" name="Rectangle 2">
            <a:extLst>
              <a:ext uri="{FF2B5EF4-FFF2-40B4-BE49-F238E27FC236}">
                <a16:creationId xmlns:a16="http://schemas.microsoft.com/office/drawing/2014/main" id="{9ED69B19-EBA2-6BA9-47C6-C873CF404EC5}"/>
              </a:ext>
            </a:extLst>
          </p:cNvPr>
          <p:cNvSpPr>
            <a:spLocks noChangeArrowheads="1"/>
          </p:cNvSpPr>
          <p:nvPr/>
        </p:nvSpPr>
        <p:spPr bwMode="auto">
          <a:xfrm>
            <a:off x="0" y="9975"/>
            <a:ext cx="65" cy="43724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561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3B59D4-DB4B-BA70-D7D0-1FDDCF87B47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3831B9-A90B-6C36-F303-449CBB64ED18}"/>
              </a:ext>
            </a:extLst>
          </p:cNvPr>
          <p:cNvSpPr>
            <a:spLocks noGrp="1"/>
          </p:cNvSpPr>
          <p:nvPr>
            <p:ph type="sldNum" sz="quarter" idx="12"/>
          </p:nvPr>
        </p:nvSpPr>
        <p:spPr/>
        <p:txBody>
          <a:bodyPr/>
          <a:lstStyle/>
          <a:p>
            <a:fld id="{4A777409-9C5A-4B07-8E32-19F22F7D558C}" type="slidenum">
              <a:rPr lang="en-IN" smtClean="0"/>
              <a:t>200</a:t>
            </a:fld>
            <a:endParaRPr lang="en-IN" dirty="0"/>
          </a:p>
        </p:txBody>
      </p:sp>
      <p:sp>
        <p:nvSpPr>
          <p:cNvPr id="5" name="TextBox 4">
            <a:extLst>
              <a:ext uri="{FF2B5EF4-FFF2-40B4-BE49-F238E27FC236}">
                <a16:creationId xmlns:a16="http://schemas.microsoft.com/office/drawing/2014/main" id="{D358BF66-C2E1-6CE8-7AA3-33A980DD5053}"/>
              </a:ext>
            </a:extLst>
          </p:cNvPr>
          <p:cNvSpPr txBox="1"/>
          <p:nvPr/>
        </p:nvSpPr>
        <p:spPr>
          <a:xfrm>
            <a:off x="989029" y="612271"/>
            <a:ext cx="7834460" cy="923330"/>
          </a:xfrm>
          <a:prstGeom prst="rect">
            <a:avLst/>
          </a:prstGeom>
          <a:noFill/>
        </p:spPr>
        <p:txBody>
          <a:bodyPr wrap="square">
            <a:spAutoFit/>
          </a:bodyPr>
          <a:lstStyle/>
          <a:p>
            <a:r>
              <a:rPr lang="en-IN" dirty="0"/>
              <a:t>.</a:t>
            </a:r>
            <a:r>
              <a:rPr lang="en-IN" dirty="0" err="1"/>
              <a:t>ng-invalid:not</a:t>
            </a:r>
            <a:r>
              <a:rPr lang="en-IN" dirty="0"/>
              <a:t>(form)  {</a:t>
            </a:r>
          </a:p>
          <a:p>
            <a:r>
              <a:rPr lang="en-IN" dirty="0"/>
              <a:t>  border-left: 5px solid #a94442; /* red */</a:t>
            </a:r>
          </a:p>
          <a:p>
            <a:r>
              <a:rPr lang="en-IN" dirty="0"/>
              <a:t>}</a:t>
            </a:r>
          </a:p>
        </p:txBody>
      </p:sp>
      <p:sp>
        <p:nvSpPr>
          <p:cNvPr id="7" name="TextBox 6">
            <a:extLst>
              <a:ext uri="{FF2B5EF4-FFF2-40B4-BE49-F238E27FC236}">
                <a16:creationId xmlns:a16="http://schemas.microsoft.com/office/drawing/2014/main" id="{640DB9DE-B835-89FF-BAB7-1B5D1507E930}"/>
              </a:ext>
            </a:extLst>
          </p:cNvPr>
          <p:cNvSpPr txBox="1"/>
          <p:nvPr/>
        </p:nvSpPr>
        <p:spPr>
          <a:xfrm>
            <a:off x="362932" y="2828835"/>
            <a:ext cx="11316878" cy="707886"/>
          </a:xfrm>
          <a:prstGeom prst="rect">
            <a:avLst/>
          </a:prstGeom>
          <a:noFill/>
        </p:spPr>
        <p:txBody>
          <a:bodyPr wrap="square">
            <a:spAutoFit/>
          </a:bodyPr>
          <a:lstStyle/>
          <a:p>
            <a:r>
              <a:rPr lang="en-US" sz="2000" dirty="0">
                <a:solidFill>
                  <a:schemeClr val="tx1">
                    <a:lumMod val="65000"/>
                    <a:lumOff val="35000"/>
                  </a:schemeClr>
                </a:solidFill>
                <a:effectLst/>
              </a:rPr>
              <a:t>Line 1-3: ng-valid CSS class changes left border of the textbox to green if form control has valid input</a:t>
            </a:r>
          </a:p>
          <a:p>
            <a:r>
              <a:rPr lang="en-US" sz="2000" dirty="0">
                <a:solidFill>
                  <a:schemeClr val="tx1">
                    <a:lumMod val="65000"/>
                    <a:lumOff val="35000"/>
                  </a:schemeClr>
                </a:solidFill>
                <a:effectLst/>
              </a:rPr>
              <a:t>Line 5-7: ng-invalid CSS class changes left border of the textbox to red if form control has invalid data</a:t>
            </a:r>
          </a:p>
        </p:txBody>
      </p:sp>
    </p:spTree>
    <p:extLst>
      <p:ext uri="{BB962C8B-B14F-4D97-AF65-F5344CB8AC3E}">
        <p14:creationId xmlns:p14="http://schemas.microsoft.com/office/powerpoint/2010/main" val="157563260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AC3276-844F-C753-0E8D-6C20A560102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BA20FD2-FC06-D2F7-E079-199BDFD4F416}"/>
              </a:ext>
            </a:extLst>
          </p:cNvPr>
          <p:cNvSpPr>
            <a:spLocks noGrp="1"/>
          </p:cNvSpPr>
          <p:nvPr>
            <p:ph type="sldNum" sz="quarter" idx="12"/>
          </p:nvPr>
        </p:nvSpPr>
        <p:spPr/>
        <p:txBody>
          <a:bodyPr/>
          <a:lstStyle/>
          <a:p>
            <a:fld id="{4A777409-9C5A-4B07-8E32-19F22F7D558C}" type="slidenum">
              <a:rPr lang="en-IN" smtClean="0"/>
              <a:t>201</a:t>
            </a:fld>
            <a:endParaRPr lang="en-IN" dirty="0"/>
          </a:p>
        </p:txBody>
      </p:sp>
      <p:sp>
        <p:nvSpPr>
          <p:cNvPr id="5" name="TextBox 4">
            <a:extLst>
              <a:ext uri="{FF2B5EF4-FFF2-40B4-BE49-F238E27FC236}">
                <a16:creationId xmlns:a16="http://schemas.microsoft.com/office/drawing/2014/main" id="{2BC68D1C-7CE9-8EBA-27E4-24FCE44BE779}"/>
              </a:ext>
            </a:extLst>
          </p:cNvPr>
          <p:cNvSpPr txBox="1"/>
          <p:nvPr/>
        </p:nvSpPr>
        <p:spPr>
          <a:xfrm>
            <a:off x="989028" y="669551"/>
            <a:ext cx="9795235" cy="707886"/>
          </a:xfrm>
          <a:prstGeom prst="rect">
            <a:avLst/>
          </a:prstGeom>
          <a:noFill/>
        </p:spPr>
        <p:txBody>
          <a:bodyPr wrap="square">
            <a:spAutoFit/>
          </a:bodyPr>
          <a:lstStyle/>
          <a:p>
            <a:r>
              <a:rPr lang="en-US" sz="2000" b="1" u="sng" dirty="0">
                <a:solidFill>
                  <a:schemeClr val="tx1">
                    <a:lumMod val="65000"/>
                    <a:lumOff val="35000"/>
                  </a:schemeClr>
                </a:solidFill>
                <a:effectLst/>
              </a:rPr>
              <a:t>Building Reactive Forms (Angular v13)</a:t>
            </a:r>
            <a:endParaRPr lang="en-US" sz="2000" dirty="0">
              <a:solidFill>
                <a:schemeClr val="tx1">
                  <a:lumMod val="65000"/>
                  <a:lumOff val="35000"/>
                </a:schemeClr>
              </a:solidFill>
            </a:endParaRPr>
          </a:p>
          <a:p>
            <a:r>
              <a:rPr lang="en-US" sz="2000" dirty="0">
                <a:solidFill>
                  <a:schemeClr val="tx1">
                    <a:lumMod val="65000"/>
                    <a:lumOff val="35000"/>
                  </a:schemeClr>
                </a:solidFill>
                <a:effectLst/>
              </a:rPr>
              <a:t>Add the following code in the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dirty="0">
                <a:solidFill>
                  <a:schemeClr val="tx1">
                    <a:lumMod val="65000"/>
                    <a:lumOff val="35000"/>
                  </a:schemeClr>
                </a:solidFill>
                <a:effectLst/>
              </a:rPr>
              <a:t> file</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761A72C-36C5-A254-4A6C-37FCB10320F2}"/>
              </a:ext>
            </a:extLst>
          </p:cNvPr>
          <p:cNvSpPr txBox="1"/>
          <p:nvPr/>
        </p:nvSpPr>
        <p:spPr>
          <a:xfrm>
            <a:off x="875906" y="1743235"/>
            <a:ext cx="10642861"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p>
        </p:txBody>
      </p:sp>
    </p:spTree>
    <p:extLst>
      <p:ext uri="{BB962C8B-B14F-4D97-AF65-F5344CB8AC3E}">
        <p14:creationId xmlns:p14="http://schemas.microsoft.com/office/powerpoint/2010/main" val="39213273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86A3A5-BA6E-2055-B1F1-759DA590CE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B11F282-EA47-37BA-8759-75FF7BBBBA87}"/>
              </a:ext>
            </a:extLst>
          </p:cNvPr>
          <p:cNvSpPr>
            <a:spLocks noGrp="1"/>
          </p:cNvSpPr>
          <p:nvPr>
            <p:ph type="sldNum" sz="quarter" idx="12"/>
          </p:nvPr>
        </p:nvSpPr>
        <p:spPr/>
        <p:txBody>
          <a:bodyPr/>
          <a:lstStyle/>
          <a:p>
            <a:fld id="{4A777409-9C5A-4B07-8E32-19F22F7D558C}" type="slidenum">
              <a:rPr lang="en-IN" smtClean="0"/>
              <a:t>202</a:t>
            </a:fld>
            <a:endParaRPr lang="en-IN" dirty="0"/>
          </a:p>
        </p:txBody>
      </p:sp>
      <p:sp>
        <p:nvSpPr>
          <p:cNvPr id="5" name="TextBox 4">
            <a:extLst>
              <a:ext uri="{FF2B5EF4-FFF2-40B4-BE49-F238E27FC236}">
                <a16:creationId xmlns:a16="http://schemas.microsoft.com/office/drawing/2014/main" id="{CBE487F4-6E04-2DCE-27BB-43FD3795865D}"/>
              </a:ext>
            </a:extLst>
          </p:cNvPr>
          <p:cNvSpPr txBox="1"/>
          <p:nvPr/>
        </p:nvSpPr>
        <p:spPr>
          <a:xfrm>
            <a:off x="989028" y="689869"/>
            <a:ext cx="8277519" cy="2862322"/>
          </a:xfrm>
          <a:prstGeom prst="rect">
            <a:avLst/>
          </a:prstGeom>
          <a:noFill/>
        </p:spPr>
        <p:txBody>
          <a:bodyPr wrap="square">
            <a:spAutoFit/>
          </a:bodyPr>
          <a:lstStyle/>
          <a:p>
            <a:r>
              <a:rPr lang="en-IN" dirty="0" err="1"/>
              <a:t>firstName</a:t>
            </a:r>
            <a:r>
              <a:rPr lang="en-IN" dirty="0"/>
              <a:t>: ['',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address: </a:t>
            </a:r>
            <a:r>
              <a:rPr lang="en-IN" dirty="0" err="1"/>
              <a:t>this.formBuilder.group</a:t>
            </a:r>
            <a:r>
              <a:rPr lang="en-IN" dirty="0"/>
              <a:t>({</a:t>
            </a:r>
          </a:p>
          <a:p>
            <a:r>
              <a:rPr lang="en-IN" dirty="0"/>
              <a:t>        street: [],</a:t>
            </a:r>
          </a:p>
          <a:p>
            <a:r>
              <a:rPr lang="en-IN" dirty="0"/>
              <a:t>        zip: [],</a:t>
            </a:r>
          </a:p>
          <a:p>
            <a:r>
              <a:rPr lang="en-IN" dirty="0"/>
              <a:t>        city: []</a:t>
            </a:r>
          </a:p>
          <a:p>
            <a:r>
              <a:rPr lang="en-IN" dirty="0"/>
              <a:t>      })</a:t>
            </a:r>
          </a:p>
          <a:p>
            <a:r>
              <a:rPr lang="en-IN" dirty="0"/>
              <a:t>    });</a:t>
            </a:r>
          </a:p>
          <a:p>
            <a:r>
              <a:rPr lang="en-IN" dirty="0"/>
              <a:t>  }</a:t>
            </a:r>
          </a:p>
          <a:p>
            <a:r>
              <a:rPr lang="en-IN" dirty="0"/>
              <a:t>} </a:t>
            </a:r>
          </a:p>
        </p:txBody>
      </p:sp>
      <p:sp>
        <p:nvSpPr>
          <p:cNvPr id="7" name="TextBox 6">
            <a:extLst>
              <a:ext uri="{FF2B5EF4-FFF2-40B4-BE49-F238E27FC236}">
                <a16:creationId xmlns:a16="http://schemas.microsoft.com/office/drawing/2014/main" id="{CAC9A44B-D126-21B0-3D68-39FA09733373}"/>
              </a:ext>
            </a:extLst>
          </p:cNvPr>
          <p:cNvSpPr txBox="1"/>
          <p:nvPr/>
        </p:nvSpPr>
        <p:spPr>
          <a:xfrm>
            <a:off x="103694" y="3674876"/>
            <a:ext cx="11679811" cy="2862322"/>
          </a:xfrm>
          <a:prstGeom prst="rect">
            <a:avLst/>
          </a:prstGeom>
          <a:noFill/>
        </p:spPr>
        <p:txBody>
          <a:bodyPr wrap="square">
            <a:spAutoFit/>
          </a:bodyPr>
          <a:lstStyle/>
          <a:p>
            <a:r>
              <a:rPr lang="en-US" sz="2000" dirty="0">
                <a:solidFill>
                  <a:schemeClr val="tx1">
                    <a:lumMod val="65000"/>
                    <a:lumOff val="35000"/>
                  </a:schemeClr>
                </a:solidFill>
                <a:effectLst/>
              </a:rPr>
              <a:t>Line 2: Import </a:t>
            </a: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class to create a reactive form. Also, import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class to create a group of form controls and Validators for validation</a:t>
            </a:r>
          </a:p>
          <a:p>
            <a:r>
              <a:rPr lang="en-US" sz="2000" dirty="0">
                <a:solidFill>
                  <a:schemeClr val="tx1">
                    <a:lumMod val="65000"/>
                    <a:lumOff val="35000"/>
                  </a:schemeClr>
                </a:solidFill>
                <a:effectLst/>
              </a:rPr>
              <a:t>Line 11: Create a property </a:t>
            </a:r>
            <a:r>
              <a:rPr lang="en-US" sz="2000" dirty="0" err="1">
                <a:solidFill>
                  <a:schemeClr val="tx1">
                    <a:lumMod val="65000"/>
                    <a:lumOff val="35000"/>
                  </a:schemeClr>
                </a:solidFill>
                <a:effectLst/>
              </a:rPr>
              <a:t>registerForm</a:t>
            </a:r>
            <a:r>
              <a:rPr lang="en-US" sz="2000" dirty="0">
                <a:solidFill>
                  <a:schemeClr val="tx1">
                    <a:lumMod val="65000"/>
                    <a:lumOff val="35000"/>
                  </a:schemeClr>
                </a:solidFill>
                <a:effectLst/>
              </a:rPr>
              <a:t> of type </a:t>
            </a:r>
            <a:r>
              <a:rPr lang="en-US" sz="2000" dirty="0" err="1">
                <a:solidFill>
                  <a:schemeClr val="tx1">
                    <a:lumMod val="65000"/>
                    <a:lumOff val="35000"/>
                  </a:schemeClr>
                </a:solidFill>
                <a:effectLst/>
              </a:rPr>
              <a:t>FormGroup</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14: Inject a </a:t>
            </a: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instance using constructor</a:t>
            </a:r>
          </a:p>
          <a:p>
            <a:r>
              <a:rPr lang="en-US" sz="2000" dirty="0">
                <a:solidFill>
                  <a:schemeClr val="tx1">
                    <a:lumMod val="65000"/>
                    <a:lumOff val="35000"/>
                  </a:schemeClr>
                </a:solidFill>
                <a:effectLst/>
              </a:rPr>
              <a:t>Line 17: </a:t>
            </a:r>
            <a:r>
              <a:rPr lang="en-US" sz="2000" dirty="0" err="1">
                <a:solidFill>
                  <a:schemeClr val="tx1">
                    <a:lumMod val="65000"/>
                    <a:lumOff val="35000"/>
                  </a:schemeClr>
                </a:solidFill>
                <a:effectLst/>
              </a:rPr>
              <a:t>formBuilder.group</a:t>
            </a:r>
            <a:r>
              <a:rPr lang="en-US" sz="2000" dirty="0">
                <a:solidFill>
                  <a:schemeClr val="tx1">
                    <a:lumMod val="65000"/>
                    <a:lumOff val="35000"/>
                  </a:schemeClr>
                </a:solidFill>
                <a:effectLst/>
              </a:rPr>
              <a:t>() method creates a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It takes an object whose keys are </a:t>
            </a:r>
            <a:r>
              <a:rPr lang="en-US" sz="2000" dirty="0" err="1">
                <a:solidFill>
                  <a:schemeClr val="tx1">
                    <a:lumMod val="65000"/>
                    <a:lumOff val="35000"/>
                  </a:schemeClr>
                </a:solidFill>
                <a:effectLst/>
              </a:rPr>
              <a:t>FormControl</a:t>
            </a:r>
            <a:r>
              <a:rPr lang="en-US" sz="2000" dirty="0">
                <a:solidFill>
                  <a:schemeClr val="tx1">
                    <a:lumMod val="65000"/>
                    <a:lumOff val="35000"/>
                  </a:schemeClr>
                </a:solidFill>
                <a:effectLst/>
              </a:rPr>
              <a:t> names and values are their definitions</a:t>
            </a:r>
          </a:p>
          <a:p>
            <a:r>
              <a:rPr lang="en-US" sz="2000" dirty="0">
                <a:solidFill>
                  <a:schemeClr val="tx1">
                    <a:lumMod val="65000"/>
                    <a:lumOff val="35000"/>
                  </a:schemeClr>
                </a:solidFill>
                <a:effectLst/>
              </a:rPr>
              <a:t>Line 18-24: Create form controls such as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a:t>
            </a:r>
            <a:r>
              <a:rPr lang="en-US" sz="2000" dirty="0" err="1">
                <a:solidFill>
                  <a:schemeClr val="tx1">
                    <a:lumMod val="65000"/>
                    <a:lumOff val="35000"/>
                  </a:schemeClr>
                </a:solidFill>
                <a:effectLst/>
              </a:rPr>
              <a:t>lastName</a:t>
            </a:r>
            <a:r>
              <a:rPr lang="en-US" sz="2000" dirty="0">
                <a:solidFill>
                  <a:schemeClr val="tx1">
                    <a:lumMod val="65000"/>
                    <a:lumOff val="35000"/>
                  </a:schemeClr>
                </a:solidFill>
                <a:effectLst/>
              </a:rPr>
              <a:t>, and address as a subgroup with fields street, zip, and city. These fields are form controls. </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8390966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F2E688-0B39-4682-850C-04109BAE3E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D8FA5D0-48E7-EB6E-218E-646771D69B59}"/>
              </a:ext>
            </a:extLst>
          </p:cNvPr>
          <p:cNvSpPr>
            <a:spLocks noGrp="1"/>
          </p:cNvSpPr>
          <p:nvPr>
            <p:ph type="sldNum" sz="quarter" idx="12"/>
          </p:nvPr>
        </p:nvSpPr>
        <p:spPr/>
        <p:txBody>
          <a:bodyPr/>
          <a:lstStyle/>
          <a:p>
            <a:fld id="{4A777409-9C5A-4B07-8E32-19F22F7D558C}" type="slidenum">
              <a:rPr lang="en-IN" smtClean="0"/>
              <a:t>203</a:t>
            </a:fld>
            <a:endParaRPr lang="en-IN" dirty="0"/>
          </a:p>
        </p:txBody>
      </p:sp>
      <p:sp>
        <p:nvSpPr>
          <p:cNvPr id="5" name="TextBox 4">
            <a:extLst>
              <a:ext uri="{FF2B5EF4-FFF2-40B4-BE49-F238E27FC236}">
                <a16:creationId xmlns:a16="http://schemas.microsoft.com/office/drawing/2014/main" id="{EE69152D-CA03-B36F-F024-03F2D5DC2194}"/>
              </a:ext>
            </a:extLst>
          </p:cNvPr>
          <p:cNvSpPr txBox="1"/>
          <p:nvPr/>
        </p:nvSpPr>
        <p:spPr>
          <a:xfrm>
            <a:off x="787138" y="655065"/>
            <a:ext cx="11222610" cy="2308324"/>
          </a:xfrm>
          <a:prstGeom prst="rect">
            <a:avLst/>
          </a:prstGeom>
          <a:noFill/>
        </p:spPr>
        <p:txBody>
          <a:bodyPr wrap="square">
            <a:spAutoFit/>
          </a:bodyPr>
          <a:lstStyle/>
          <a:p>
            <a:r>
              <a:rPr lang="en-US" sz="1800" dirty="0">
                <a:solidFill>
                  <a:schemeClr val="tx1">
                    <a:lumMod val="65000"/>
                    <a:lumOff val="35000"/>
                  </a:schemeClr>
                </a:solidFill>
                <a:effectLst/>
              </a:rPr>
              <a:t>For each form control:</a:t>
            </a:r>
          </a:p>
          <a:p>
            <a:pPr>
              <a:buFont typeface="Arial" panose="020B0604020202020204" pitchFamily="34" charset="0"/>
              <a:buChar char="•"/>
            </a:pPr>
            <a:r>
              <a:rPr lang="en-US" sz="1800" dirty="0">
                <a:solidFill>
                  <a:schemeClr val="tx1">
                    <a:lumMod val="65000"/>
                    <a:lumOff val="35000"/>
                  </a:schemeClr>
                </a:solidFill>
                <a:effectLst/>
              </a:rPr>
              <a:t>you can mention the default value as the first argument and </a:t>
            </a:r>
          </a:p>
          <a:p>
            <a:pPr>
              <a:buFont typeface="Arial" panose="020B0604020202020204" pitchFamily="34" charset="0"/>
              <a:buChar char="•"/>
            </a:pPr>
            <a:r>
              <a:rPr lang="en-US" sz="1800" dirty="0">
                <a:solidFill>
                  <a:schemeClr val="tx1">
                    <a:lumMod val="65000"/>
                    <a:lumOff val="35000"/>
                  </a:schemeClr>
                </a:solidFill>
                <a:effectLst/>
              </a:rPr>
              <a:t>the list of validators as the second argument:</a:t>
            </a:r>
          </a:p>
          <a:p>
            <a:pPr>
              <a:buFont typeface="Arial" panose="020B0604020202020204" pitchFamily="34" charset="0"/>
              <a:buChar char="•"/>
            </a:pPr>
            <a:r>
              <a:rPr lang="en-US" sz="1800" dirty="0">
                <a:solidFill>
                  <a:schemeClr val="tx1">
                    <a:lumMod val="65000"/>
                    <a:lumOff val="35000"/>
                  </a:schemeClr>
                </a:solidFill>
                <a:effectLst/>
              </a:rPr>
              <a:t>Validations can be added to the form controls using the built-in validators supplied by the Validators class. </a:t>
            </a:r>
          </a:p>
          <a:p>
            <a:pPr>
              <a:buFont typeface="Arial" panose="020B0604020202020204" pitchFamily="34" charset="0"/>
              <a:buChar char="•"/>
            </a:pPr>
            <a:r>
              <a:rPr lang="en-US" sz="1800" dirty="0">
                <a:solidFill>
                  <a:schemeClr val="tx1">
                    <a:lumMod val="65000"/>
                    <a:lumOff val="35000"/>
                  </a:schemeClr>
                </a:solidFill>
                <a:effectLst/>
              </a:rPr>
              <a:t>For example: Configure built-in required validator for each control using [' ', </a:t>
            </a:r>
            <a:r>
              <a:rPr lang="en-US" sz="1800" dirty="0" err="1">
                <a:solidFill>
                  <a:schemeClr val="tx1">
                    <a:lumMod val="65000"/>
                    <a:lumOff val="35000"/>
                  </a:schemeClr>
                </a:solidFill>
                <a:effectLst/>
              </a:rPr>
              <a:t>Validators.required</a:t>
            </a:r>
            <a:r>
              <a:rPr lang="en-US" sz="1800" dirty="0">
                <a:solidFill>
                  <a:schemeClr val="tx1">
                    <a:lumMod val="65000"/>
                    <a:lumOff val="35000"/>
                  </a:schemeClr>
                </a:solidFill>
                <a:effectLst/>
              </a:rPr>
              <a:t>] syntax. </a:t>
            </a:r>
          </a:p>
          <a:p>
            <a:pPr>
              <a:buFont typeface="Arial" panose="020B0604020202020204" pitchFamily="34" charset="0"/>
              <a:buChar char="•"/>
            </a:pPr>
            <a:r>
              <a:rPr lang="en-US" sz="1800" dirty="0">
                <a:solidFill>
                  <a:schemeClr val="tx1">
                    <a:lumMod val="65000"/>
                    <a:lumOff val="35000"/>
                  </a:schemeClr>
                </a:solidFill>
                <a:effectLst/>
              </a:rPr>
              <a:t>If multiple validators are to be applied, then use the syntax [' ', [</a:t>
            </a:r>
            <a:r>
              <a:rPr lang="en-US" sz="1800" dirty="0" err="1">
                <a:solidFill>
                  <a:schemeClr val="tx1">
                    <a:lumMod val="65000"/>
                    <a:lumOff val="35000"/>
                  </a:schemeClr>
                </a:solidFill>
                <a:effectLst/>
              </a:rPr>
              <a:t>Validators.required</a:t>
            </a:r>
            <a:r>
              <a:rPr lang="en-US" sz="1800" dirty="0">
                <a:solidFill>
                  <a:schemeClr val="tx1">
                    <a:lumMod val="65000"/>
                    <a:lumOff val="35000"/>
                  </a:schemeClr>
                </a:solidFill>
                <a:effectLst/>
              </a:rPr>
              <a:t>, </a:t>
            </a:r>
            <a:r>
              <a:rPr lang="en-US" sz="1800" dirty="0" err="1">
                <a:solidFill>
                  <a:schemeClr val="tx1">
                    <a:lumMod val="65000"/>
                    <a:lumOff val="35000"/>
                  </a:schemeClr>
                </a:solidFill>
                <a:effectLst/>
              </a:rPr>
              <a:t>Validators.maxlength</a:t>
            </a:r>
            <a:r>
              <a:rPr lang="en-US" sz="1800" dirty="0">
                <a:solidFill>
                  <a:schemeClr val="tx1">
                    <a:lumMod val="65000"/>
                    <a:lumOff val="35000"/>
                  </a:schemeClr>
                </a:solidFill>
                <a:effectLst/>
              </a:rPr>
              <a:t>(10)]].</a:t>
            </a:r>
          </a:p>
          <a:p>
            <a:r>
              <a:rPr lang="en-US" sz="1800" dirty="0">
                <a:solidFill>
                  <a:schemeClr val="tx1">
                    <a:lumMod val="65000"/>
                    <a:lumOff val="35000"/>
                  </a:schemeClr>
                </a:solidFill>
                <a:effectLst/>
              </a:rPr>
              <a:t> </a:t>
            </a:r>
          </a:p>
          <a:p>
            <a:r>
              <a:rPr lang="en-US" sz="1800" b="1" dirty="0">
                <a:solidFill>
                  <a:schemeClr val="tx1">
                    <a:lumMod val="65000"/>
                    <a:lumOff val="35000"/>
                  </a:schemeClr>
                </a:solidFill>
                <a:effectLst/>
              </a:rPr>
              <a:t>registration-form.component.html</a:t>
            </a:r>
            <a:endParaRPr lang="en-IN" dirty="0"/>
          </a:p>
        </p:txBody>
      </p:sp>
      <p:sp>
        <p:nvSpPr>
          <p:cNvPr id="7" name="TextBox 6">
            <a:extLst>
              <a:ext uri="{FF2B5EF4-FFF2-40B4-BE49-F238E27FC236}">
                <a16:creationId xmlns:a16="http://schemas.microsoft.com/office/drawing/2014/main" id="{C1EB6F34-C4DD-78BA-56DD-5BDC46BEBF7F}"/>
              </a:ext>
            </a:extLst>
          </p:cNvPr>
          <p:cNvSpPr txBox="1"/>
          <p:nvPr/>
        </p:nvSpPr>
        <p:spPr>
          <a:xfrm>
            <a:off x="539684" y="3031445"/>
            <a:ext cx="11717517" cy="3970318"/>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       </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a:t>
            </a:r>
          </a:p>
        </p:txBody>
      </p:sp>
    </p:spTree>
    <p:extLst>
      <p:ext uri="{BB962C8B-B14F-4D97-AF65-F5344CB8AC3E}">
        <p14:creationId xmlns:p14="http://schemas.microsoft.com/office/powerpoint/2010/main" val="40414471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266A65-9848-1A8D-8DF7-AF40E23D990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DEFB94-4846-5280-5B72-1EBF7DA41675}"/>
              </a:ext>
            </a:extLst>
          </p:cNvPr>
          <p:cNvSpPr>
            <a:spLocks noGrp="1"/>
          </p:cNvSpPr>
          <p:nvPr>
            <p:ph type="sldNum" sz="quarter" idx="12"/>
          </p:nvPr>
        </p:nvSpPr>
        <p:spPr/>
        <p:txBody>
          <a:bodyPr/>
          <a:lstStyle/>
          <a:p>
            <a:fld id="{4A777409-9C5A-4B07-8E32-19F22F7D558C}" type="slidenum">
              <a:rPr lang="en-IN" smtClean="0"/>
              <a:t>204</a:t>
            </a:fld>
            <a:endParaRPr lang="en-IN" dirty="0"/>
          </a:p>
        </p:txBody>
      </p:sp>
      <p:sp>
        <p:nvSpPr>
          <p:cNvPr id="5" name="TextBox 4">
            <a:extLst>
              <a:ext uri="{FF2B5EF4-FFF2-40B4-BE49-F238E27FC236}">
                <a16:creationId xmlns:a16="http://schemas.microsoft.com/office/drawing/2014/main" id="{DB40ED32-F89A-1E69-7971-99B82889A990}"/>
              </a:ext>
            </a:extLst>
          </p:cNvPr>
          <p:cNvSpPr txBox="1"/>
          <p:nvPr/>
        </p:nvSpPr>
        <p:spPr>
          <a:xfrm>
            <a:off x="838200" y="562315"/>
            <a:ext cx="11953188" cy="6186309"/>
          </a:xfrm>
          <a:prstGeom prst="rect">
            <a:avLst/>
          </a:prstGeom>
          <a:noFill/>
        </p:spPr>
        <p:txBody>
          <a:bodyPr wrap="square">
            <a:spAutoFit/>
          </a:bodyPr>
          <a:lstStyle/>
          <a:p>
            <a:r>
              <a:rPr lang="en-IN" dirty="0"/>
              <a:t>&lt;div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        </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a:t>
            </a:r>
          </a:p>
        </p:txBody>
      </p:sp>
    </p:spTree>
    <p:extLst>
      <p:ext uri="{BB962C8B-B14F-4D97-AF65-F5344CB8AC3E}">
        <p14:creationId xmlns:p14="http://schemas.microsoft.com/office/powerpoint/2010/main" val="290566486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76F820-9148-37F3-362A-0390DC8EF03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0C37DB-B1E3-31D9-30AD-62820B5FB0EC}"/>
              </a:ext>
            </a:extLst>
          </p:cNvPr>
          <p:cNvSpPr>
            <a:spLocks noGrp="1"/>
          </p:cNvSpPr>
          <p:nvPr>
            <p:ph type="sldNum" sz="quarter" idx="12"/>
          </p:nvPr>
        </p:nvSpPr>
        <p:spPr/>
        <p:txBody>
          <a:bodyPr/>
          <a:lstStyle/>
          <a:p>
            <a:fld id="{4A777409-9C5A-4B07-8E32-19F22F7D558C}" type="slidenum">
              <a:rPr lang="en-IN" smtClean="0"/>
              <a:t>205</a:t>
            </a:fld>
            <a:endParaRPr lang="en-IN" dirty="0"/>
          </a:p>
        </p:txBody>
      </p:sp>
      <p:sp>
        <p:nvSpPr>
          <p:cNvPr id="5" name="TextBox 4">
            <a:extLst>
              <a:ext uri="{FF2B5EF4-FFF2-40B4-BE49-F238E27FC236}">
                <a16:creationId xmlns:a16="http://schemas.microsoft.com/office/drawing/2014/main" id="{ADB3B551-838A-3E2E-0577-474873B6C37C}"/>
              </a:ext>
            </a:extLst>
          </p:cNvPr>
          <p:cNvSpPr txBox="1"/>
          <p:nvPr/>
        </p:nvSpPr>
        <p:spPr>
          <a:xfrm>
            <a:off x="763571" y="625347"/>
            <a:ext cx="11118130" cy="3693319"/>
          </a:xfrm>
          <a:prstGeom prst="rect">
            <a:avLst/>
          </a:prstGeom>
          <a:noFill/>
        </p:spPr>
        <p:txBody>
          <a:bodyPr wrap="square">
            <a:spAutoFit/>
          </a:bodyPr>
          <a:lstStyle/>
          <a:p>
            <a:r>
              <a:rPr lang="en-IN" dirty="0"/>
              <a:t>&lt;button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&lt;/div&gt;</a:t>
            </a:r>
          </a:p>
          <a:p>
            <a:r>
              <a:rPr lang="en-IN" dirty="0"/>
              <a:t>  &lt;/div&gt;</a:t>
            </a:r>
          </a:p>
          <a:p>
            <a:r>
              <a:rPr lang="en-IN" dirty="0"/>
              <a:t>    </a:t>
            </a:r>
          </a:p>
        </p:txBody>
      </p:sp>
      <p:sp>
        <p:nvSpPr>
          <p:cNvPr id="7" name="TextBox 6">
            <a:extLst>
              <a:ext uri="{FF2B5EF4-FFF2-40B4-BE49-F238E27FC236}">
                <a16:creationId xmlns:a16="http://schemas.microsoft.com/office/drawing/2014/main" id="{B133758A-8361-A793-FD7D-F9DDB1AB5774}"/>
              </a:ext>
            </a:extLst>
          </p:cNvPr>
          <p:cNvSpPr txBox="1"/>
          <p:nvPr/>
        </p:nvSpPr>
        <p:spPr>
          <a:xfrm>
            <a:off x="395140" y="4171136"/>
            <a:ext cx="11255605" cy="224676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is a directive that binds HTML form with the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property created inside a component class. A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has been created in component with the name </a:t>
            </a:r>
            <a:r>
              <a:rPr lang="en-US" sz="2000" dirty="0" err="1">
                <a:solidFill>
                  <a:schemeClr val="tx1">
                    <a:lumMod val="65000"/>
                    <a:lumOff val="35000"/>
                  </a:schemeClr>
                </a:solidFill>
                <a:effectLst/>
              </a:rPr>
              <a:t>registerForm</a:t>
            </a:r>
            <a:r>
              <a:rPr lang="en-US" sz="2000" dirty="0">
                <a:solidFill>
                  <a:schemeClr val="tx1">
                    <a:lumMod val="65000"/>
                    <a:lumOff val="35000"/>
                  </a:schemeClr>
                </a:solidFill>
                <a:effectLst/>
              </a:rPr>
              <a:t>. Here form tag is bound with </a:t>
            </a:r>
            <a:r>
              <a:rPr lang="en-US" sz="2000" dirty="0" err="1">
                <a:solidFill>
                  <a:schemeClr val="tx1">
                    <a:lumMod val="65000"/>
                    <a:lumOff val="35000"/>
                  </a:schemeClr>
                </a:solidFill>
                <a:effectLst/>
              </a:rPr>
              <a:t>FormGroup</a:t>
            </a:r>
            <a:r>
              <a:rPr lang="en-US" sz="2000" dirty="0">
                <a:solidFill>
                  <a:schemeClr val="tx1">
                    <a:lumMod val="65000"/>
                    <a:lumOff val="35000"/>
                  </a:schemeClr>
                </a:solidFill>
                <a:effectLst/>
              </a:rPr>
              <a:t> name called </a:t>
            </a:r>
            <a:r>
              <a:rPr lang="en-US" sz="2000" dirty="0" err="1">
                <a:solidFill>
                  <a:schemeClr val="tx1">
                    <a:lumMod val="65000"/>
                    <a:lumOff val="35000"/>
                  </a:schemeClr>
                </a:solidFill>
                <a:effectLst/>
              </a:rPr>
              <a:t>registerForm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6, 16: Two text boxes for first name and last name are bound with the form controls created in the component using </a:t>
            </a:r>
            <a:r>
              <a:rPr lang="en-US" sz="2000" dirty="0" err="1">
                <a:solidFill>
                  <a:schemeClr val="tx1">
                    <a:lumMod val="65000"/>
                    <a:lumOff val="35000"/>
                  </a:schemeClr>
                </a:solidFill>
                <a:effectLst/>
              </a:rPr>
              <a:t>formControlName</a:t>
            </a:r>
            <a:r>
              <a:rPr lang="en-US" sz="2000" dirty="0">
                <a:solidFill>
                  <a:schemeClr val="tx1">
                    <a:lumMod val="65000"/>
                    <a:lumOff val="35000"/>
                  </a:schemeClr>
                </a:solidFill>
                <a:effectLst/>
              </a:rPr>
              <a:t> directive</a:t>
            </a:r>
          </a:p>
          <a:p>
            <a:r>
              <a:rPr lang="en-US" sz="2000" dirty="0">
                <a:solidFill>
                  <a:schemeClr val="tx1">
                    <a:lumMod val="65000"/>
                    <a:lumOff val="35000"/>
                  </a:schemeClr>
                </a:solidFill>
                <a:effectLst/>
              </a:rPr>
              <a:t>Line 7-13:  A validation error message is displayed when the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is modified and has validation errors. </a:t>
            </a:r>
          </a:p>
        </p:txBody>
      </p:sp>
    </p:spTree>
    <p:extLst>
      <p:ext uri="{BB962C8B-B14F-4D97-AF65-F5344CB8AC3E}">
        <p14:creationId xmlns:p14="http://schemas.microsoft.com/office/powerpoint/2010/main" val="13728997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9C5FC5-8937-74D2-8806-360E6F3E304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FC014E9-C5D6-66EB-C8D5-F9EB3B6EC8F4}"/>
              </a:ext>
            </a:extLst>
          </p:cNvPr>
          <p:cNvSpPr>
            <a:spLocks noGrp="1"/>
          </p:cNvSpPr>
          <p:nvPr>
            <p:ph type="sldNum" sz="quarter" idx="12"/>
          </p:nvPr>
        </p:nvSpPr>
        <p:spPr/>
        <p:txBody>
          <a:bodyPr/>
          <a:lstStyle/>
          <a:p>
            <a:fld id="{4A777409-9C5A-4B07-8E32-19F22F7D558C}" type="slidenum">
              <a:rPr lang="en-IN" smtClean="0"/>
              <a:t>206</a:t>
            </a:fld>
            <a:endParaRPr lang="en-IN" dirty="0"/>
          </a:p>
        </p:txBody>
      </p:sp>
      <p:sp>
        <p:nvSpPr>
          <p:cNvPr id="5" name="TextBox 4">
            <a:extLst>
              <a:ext uri="{FF2B5EF4-FFF2-40B4-BE49-F238E27FC236}">
                <a16:creationId xmlns:a16="http://schemas.microsoft.com/office/drawing/2014/main" id="{C812150E-470A-3928-0179-4796B5D01F42}"/>
              </a:ext>
            </a:extLst>
          </p:cNvPr>
          <p:cNvSpPr txBox="1"/>
          <p:nvPr/>
        </p:nvSpPr>
        <p:spPr>
          <a:xfrm>
            <a:off x="768284" y="743528"/>
            <a:ext cx="10585516" cy="1754326"/>
          </a:xfrm>
          <a:prstGeom prst="rect">
            <a:avLst/>
          </a:prstGeom>
          <a:noFill/>
        </p:spPr>
        <p:txBody>
          <a:bodyPr wrap="square">
            <a:spAutoFit/>
          </a:bodyPr>
          <a:lstStyle/>
          <a:p>
            <a:r>
              <a:rPr lang="en-US" sz="1800" dirty="0">
                <a:solidFill>
                  <a:schemeClr val="tx1">
                    <a:lumMod val="65000"/>
                    <a:lumOff val="35000"/>
                  </a:schemeClr>
                </a:solidFill>
                <a:effectLst/>
              </a:rPr>
              <a:t>Line 17-22:  A validation error message is displayed when the </a:t>
            </a:r>
            <a:r>
              <a:rPr lang="en-US" sz="1800" dirty="0" err="1">
                <a:solidFill>
                  <a:schemeClr val="tx1">
                    <a:lumMod val="65000"/>
                    <a:lumOff val="35000"/>
                  </a:schemeClr>
                </a:solidFill>
                <a:effectLst/>
              </a:rPr>
              <a:t>lastName</a:t>
            </a:r>
            <a:r>
              <a:rPr lang="en-US" sz="1800" dirty="0">
                <a:solidFill>
                  <a:schemeClr val="tx1">
                    <a:lumMod val="65000"/>
                    <a:lumOff val="35000"/>
                  </a:schemeClr>
                </a:solidFill>
                <a:effectLst/>
              </a:rPr>
              <a:t> is modified and has validation errors. </a:t>
            </a:r>
          </a:p>
          <a:p>
            <a:r>
              <a:rPr lang="en-US" sz="1800" dirty="0">
                <a:solidFill>
                  <a:schemeClr val="tx1">
                    <a:lumMod val="65000"/>
                    <a:lumOff val="35000"/>
                  </a:schemeClr>
                </a:solidFill>
                <a:effectLst/>
              </a:rPr>
              <a:t>Line 35: When the submit button is clicked, it initializes the submitted property value to true</a:t>
            </a:r>
          </a:p>
          <a:p>
            <a:r>
              <a:rPr lang="en-US" sz="1800" dirty="0">
                <a:solidFill>
                  <a:schemeClr val="tx1">
                    <a:lumMod val="65000"/>
                    <a:lumOff val="35000"/>
                  </a:schemeClr>
                </a:solidFill>
                <a:effectLst/>
              </a:rPr>
              <a:t>Line 38: div tag will be hidden if the form is not submitted</a:t>
            </a:r>
          </a:p>
          <a:p>
            <a:r>
              <a:rPr lang="en-US" sz="1800" dirty="0">
                <a:solidFill>
                  <a:schemeClr val="tx1">
                    <a:lumMod val="65000"/>
                    <a:lumOff val="35000"/>
                  </a:schemeClr>
                </a:solidFill>
                <a:effectLst/>
              </a:rPr>
              <a:t>Line 39-44: Using the get() method of </a:t>
            </a:r>
            <a:r>
              <a:rPr lang="en-US" sz="1800" dirty="0" err="1">
                <a:solidFill>
                  <a:schemeClr val="tx1">
                    <a:lumMod val="65000"/>
                    <a:lumOff val="35000"/>
                  </a:schemeClr>
                </a:solidFill>
                <a:effectLst/>
              </a:rPr>
              <a:t>FormGroup</a:t>
            </a:r>
            <a:r>
              <a:rPr lang="en-US" sz="1800" dirty="0">
                <a:solidFill>
                  <a:schemeClr val="tx1">
                    <a:lumMod val="65000"/>
                    <a:lumOff val="35000"/>
                  </a:schemeClr>
                </a:solidFill>
                <a:effectLst/>
              </a:rPr>
              <a:t>, each </a:t>
            </a:r>
            <a:r>
              <a:rPr lang="en-US" sz="1800" dirty="0" err="1">
                <a:solidFill>
                  <a:schemeClr val="tx1">
                    <a:lumMod val="65000"/>
                    <a:lumOff val="35000"/>
                  </a:schemeClr>
                </a:solidFill>
                <a:effectLst/>
              </a:rPr>
              <a:t>FormControl</a:t>
            </a:r>
            <a:r>
              <a:rPr lang="en-US" sz="1800" dirty="0">
                <a:solidFill>
                  <a:schemeClr val="tx1">
                    <a:lumMod val="65000"/>
                    <a:lumOff val="35000"/>
                  </a:schemeClr>
                </a:solidFill>
                <a:effectLst/>
              </a:rPr>
              <a:t> value is fetched and rendered.</a:t>
            </a:r>
          </a:p>
          <a:p>
            <a:r>
              <a:rPr lang="en-US" sz="1800" dirty="0">
                <a:solidFill>
                  <a:schemeClr val="tx1">
                    <a:lumMod val="65000"/>
                    <a:lumOff val="35000"/>
                  </a:schemeClr>
                </a:solidFill>
                <a:effectLst/>
              </a:rPr>
              <a:t> </a:t>
            </a:r>
          </a:p>
          <a:p>
            <a:r>
              <a:rPr lang="en-US" sz="1800" b="1" dirty="0">
                <a:solidFill>
                  <a:schemeClr val="tx1">
                    <a:lumMod val="65000"/>
                    <a:lumOff val="35000"/>
                  </a:schemeClr>
                </a:solidFill>
                <a:effectLst/>
              </a:rPr>
              <a:t>Save all the files and observe the output:</a:t>
            </a:r>
            <a:endParaRPr lang="en-US" sz="1800" dirty="0">
              <a:solidFill>
                <a:schemeClr val="tx1">
                  <a:lumMod val="65000"/>
                  <a:lumOff val="35000"/>
                </a:schemeClr>
              </a:solidFill>
              <a:effectLst/>
            </a:endParaRPr>
          </a:p>
        </p:txBody>
      </p:sp>
      <p:pic>
        <p:nvPicPr>
          <p:cNvPr id="7" name="Picture 6">
            <a:extLst>
              <a:ext uri="{FF2B5EF4-FFF2-40B4-BE49-F238E27FC236}">
                <a16:creationId xmlns:a16="http://schemas.microsoft.com/office/drawing/2014/main" id="{CD9BB9D0-A620-BED2-BA1E-0DFF592A8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060" y="1999736"/>
            <a:ext cx="5352381" cy="4854732"/>
          </a:xfrm>
          <a:prstGeom prst="rect">
            <a:avLst/>
          </a:prstGeom>
        </p:spPr>
      </p:pic>
    </p:spTree>
    <p:extLst>
      <p:ext uri="{BB962C8B-B14F-4D97-AF65-F5344CB8AC3E}">
        <p14:creationId xmlns:p14="http://schemas.microsoft.com/office/powerpoint/2010/main" val="338808377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80A568-5D8D-2EC4-1398-0533B12E66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24AFDAB-1A4A-5BD8-2C49-051559A4B405}"/>
              </a:ext>
            </a:extLst>
          </p:cNvPr>
          <p:cNvSpPr>
            <a:spLocks noGrp="1"/>
          </p:cNvSpPr>
          <p:nvPr>
            <p:ph type="sldNum" sz="quarter" idx="12"/>
          </p:nvPr>
        </p:nvSpPr>
        <p:spPr/>
        <p:txBody>
          <a:bodyPr/>
          <a:lstStyle/>
          <a:p>
            <a:fld id="{4A777409-9C5A-4B07-8E32-19F22F7D558C}" type="slidenum">
              <a:rPr lang="en-IN" smtClean="0"/>
              <a:t>207</a:t>
            </a:fld>
            <a:endParaRPr lang="en-IN" dirty="0"/>
          </a:p>
        </p:txBody>
      </p:sp>
      <p:pic>
        <p:nvPicPr>
          <p:cNvPr id="5" name="Picture 4">
            <a:extLst>
              <a:ext uri="{FF2B5EF4-FFF2-40B4-BE49-F238E27FC236}">
                <a16:creationId xmlns:a16="http://schemas.microsoft.com/office/drawing/2014/main" id="{D805E460-1271-DC48-B45F-AD465DEA5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397" y="826603"/>
            <a:ext cx="5517205" cy="5393330"/>
          </a:xfrm>
          <a:prstGeom prst="rect">
            <a:avLst/>
          </a:prstGeom>
        </p:spPr>
      </p:pic>
    </p:spTree>
    <p:extLst>
      <p:ext uri="{BB962C8B-B14F-4D97-AF65-F5344CB8AC3E}">
        <p14:creationId xmlns:p14="http://schemas.microsoft.com/office/powerpoint/2010/main" val="235555163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8B8A45-04FC-87E7-AAF7-C92839A3180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B2D4DE-3ED4-D14B-AB69-E1C7847120B5}"/>
              </a:ext>
            </a:extLst>
          </p:cNvPr>
          <p:cNvSpPr>
            <a:spLocks noGrp="1"/>
          </p:cNvSpPr>
          <p:nvPr>
            <p:ph type="sldNum" sz="quarter" idx="12"/>
          </p:nvPr>
        </p:nvSpPr>
        <p:spPr/>
        <p:txBody>
          <a:bodyPr/>
          <a:lstStyle/>
          <a:p>
            <a:fld id="{4A777409-9C5A-4B07-8E32-19F22F7D558C}" type="slidenum">
              <a:rPr lang="en-IN" smtClean="0"/>
              <a:t>208</a:t>
            </a:fld>
            <a:endParaRPr lang="en-IN" dirty="0"/>
          </a:p>
        </p:txBody>
      </p:sp>
      <p:sp>
        <p:nvSpPr>
          <p:cNvPr id="5" name="TextBox 4">
            <a:extLst>
              <a:ext uri="{FF2B5EF4-FFF2-40B4-BE49-F238E27FC236}">
                <a16:creationId xmlns:a16="http://schemas.microsoft.com/office/drawing/2014/main" id="{6E8031B2-3D50-B3BD-5376-5FFAE115F1BE}"/>
              </a:ext>
            </a:extLst>
          </p:cNvPr>
          <p:cNvSpPr txBox="1"/>
          <p:nvPr/>
        </p:nvSpPr>
        <p:spPr>
          <a:xfrm>
            <a:off x="249809" y="1267062"/>
            <a:ext cx="6099142" cy="523220"/>
          </a:xfrm>
          <a:prstGeom prst="rect">
            <a:avLst/>
          </a:prstGeom>
          <a:noFill/>
        </p:spPr>
        <p:txBody>
          <a:bodyPr wrap="square">
            <a:spAutoFit/>
          </a:bodyPr>
          <a:lstStyle/>
          <a:p>
            <a:r>
              <a:rPr lang="en-IN" sz="2800" b="1" dirty="0"/>
              <a:t>Demo : Reactive Forms</a:t>
            </a:r>
          </a:p>
        </p:txBody>
      </p:sp>
      <p:sp>
        <p:nvSpPr>
          <p:cNvPr id="7" name="TextBox 6">
            <a:extLst>
              <a:ext uri="{FF2B5EF4-FFF2-40B4-BE49-F238E27FC236}">
                <a16:creationId xmlns:a16="http://schemas.microsoft.com/office/drawing/2014/main" id="{E423B578-5607-E61C-58C2-6B978833318A}"/>
              </a:ext>
            </a:extLst>
          </p:cNvPr>
          <p:cNvSpPr txBox="1"/>
          <p:nvPr/>
        </p:nvSpPr>
        <p:spPr>
          <a:xfrm>
            <a:off x="249809" y="2069741"/>
            <a:ext cx="11335733" cy="1631216"/>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Reactive forms (Angular v13)</a:t>
            </a:r>
          </a:p>
          <a:p>
            <a:pPr>
              <a:buFont typeface="Arial" panose="020B0604020202020204" pitchFamily="34" charset="0"/>
              <a:buChar char="•"/>
            </a:pPr>
            <a:r>
              <a:rPr lang="en-US" sz="2000" dirty="0" err="1">
                <a:solidFill>
                  <a:schemeClr val="tx1">
                    <a:lumMod val="65000"/>
                    <a:lumOff val="35000"/>
                  </a:schemeClr>
                </a:solidFill>
                <a:effectLst/>
              </a:rPr>
              <a:t>FormBuilder</a:t>
            </a:r>
            <a:r>
              <a:rPr lang="en-US" sz="2000" dirty="0">
                <a:solidFill>
                  <a:schemeClr val="tx1">
                    <a:lumMod val="65000"/>
                    <a:lumOff val="35000"/>
                  </a:schemeClr>
                </a:solidFill>
                <a:effectLst/>
              </a:rPr>
              <a:t> in creating a reactive form</a:t>
            </a: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Creating an employee registration form as a reactive form as shown below </a:t>
            </a:r>
          </a:p>
        </p:txBody>
      </p:sp>
    </p:spTree>
    <p:extLst>
      <p:ext uri="{BB962C8B-B14F-4D97-AF65-F5344CB8AC3E}">
        <p14:creationId xmlns:p14="http://schemas.microsoft.com/office/powerpoint/2010/main" val="31507772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24C6C-C9D7-7098-5EED-2CD9D5BA715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4C4CA40-0965-C493-4850-DCDCE595B094}"/>
              </a:ext>
            </a:extLst>
          </p:cNvPr>
          <p:cNvSpPr>
            <a:spLocks noGrp="1"/>
          </p:cNvSpPr>
          <p:nvPr>
            <p:ph type="sldNum" sz="quarter" idx="12"/>
          </p:nvPr>
        </p:nvSpPr>
        <p:spPr/>
        <p:txBody>
          <a:bodyPr/>
          <a:lstStyle/>
          <a:p>
            <a:fld id="{4A777409-9C5A-4B07-8E32-19F22F7D558C}" type="slidenum">
              <a:rPr lang="en-IN" smtClean="0"/>
              <a:t>209</a:t>
            </a:fld>
            <a:endParaRPr lang="en-IN" dirty="0"/>
          </a:p>
        </p:txBody>
      </p:sp>
      <p:pic>
        <p:nvPicPr>
          <p:cNvPr id="4" name="Picture 3">
            <a:extLst>
              <a:ext uri="{FF2B5EF4-FFF2-40B4-BE49-F238E27FC236}">
                <a16:creationId xmlns:a16="http://schemas.microsoft.com/office/drawing/2014/main" id="{F3165F4C-9735-524E-AE10-595D67832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791851"/>
            <a:ext cx="6096000" cy="5484043"/>
          </a:xfrm>
          <a:prstGeom prst="rect">
            <a:avLst/>
          </a:prstGeom>
        </p:spPr>
      </p:pic>
    </p:spTree>
    <p:extLst>
      <p:ext uri="{BB962C8B-B14F-4D97-AF65-F5344CB8AC3E}">
        <p14:creationId xmlns:p14="http://schemas.microsoft.com/office/powerpoint/2010/main" val="26987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F9DD9D-D932-CC80-C8C5-CAB5B14D59D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E282CE4-3ABF-47E1-DDE1-9092CA1201BF}"/>
              </a:ext>
            </a:extLst>
          </p:cNvPr>
          <p:cNvSpPr>
            <a:spLocks noGrp="1"/>
          </p:cNvSpPr>
          <p:nvPr>
            <p:ph type="sldNum" sz="quarter" idx="12"/>
          </p:nvPr>
        </p:nvSpPr>
        <p:spPr/>
        <p:txBody>
          <a:bodyPr/>
          <a:lstStyle/>
          <a:p>
            <a:fld id="{4A777409-9C5A-4B07-8E32-19F22F7D558C}" type="slidenum">
              <a:rPr lang="en-IN" smtClean="0"/>
              <a:t>210</a:t>
            </a:fld>
            <a:endParaRPr lang="en-IN" dirty="0"/>
          </a:p>
        </p:txBody>
      </p:sp>
      <p:sp>
        <p:nvSpPr>
          <p:cNvPr id="5" name="TextBox 4">
            <a:extLst>
              <a:ext uri="{FF2B5EF4-FFF2-40B4-BE49-F238E27FC236}">
                <a16:creationId xmlns:a16="http://schemas.microsoft.com/office/drawing/2014/main" id="{B14B1B90-E8F9-E0F9-6EC3-17C5196BC242}"/>
              </a:ext>
            </a:extLst>
          </p:cNvPr>
          <p:cNvSpPr txBox="1"/>
          <p:nvPr/>
        </p:nvSpPr>
        <p:spPr>
          <a:xfrm>
            <a:off x="989029" y="560051"/>
            <a:ext cx="6099142" cy="400110"/>
          </a:xfrm>
          <a:prstGeom prst="rect">
            <a:avLst/>
          </a:prstGeom>
          <a:noFill/>
        </p:spPr>
        <p:txBody>
          <a:bodyPr wrap="square">
            <a:spAutoFit/>
          </a:bodyPr>
          <a:lstStyle/>
          <a:p>
            <a:r>
              <a:rPr lang="en-US" sz="2000" dirty="0">
                <a:solidFill>
                  <a:schemeClr val="tx1">
                    <a:lumMod val="65000"/>
                    <a:lumOff val="35000"/>
                  </a:schemeClr>
                </a:solidFill>
                <a:effectLst/>
              </a:rPr>
              <a:t>1. Write the below-given code in </a:t>
            </a:r>
            <a:r>
              <a:rPr lang="en-US" sz="2000" b="1" dirty="0" err="1">
                <a:solidFill>
                  <a:schemeClr val="tx1">
                    <a:lumMod val="65000"/>
                    <a:lumOff val="35000"/>
                  </a:schemeClr>
                </a:solidFill>
                <a:effectLst/>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2007C14-C619-D957-C2A5-B64B41C15A5A}"/>
              </a:ext>
            </a:extLst>
          </p:cNvPr>
          <p:cNvSpPr txBox="1"/>
          <p:nvPr/>
        </p:nvSpPr>
        <p:spPr>
          <a:xfrm>
            <a:off x="442274" y="1119099"/>
            <a:ext cx="11307451" cy="5078313"/>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ReactiveFormsModule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RegistrationFormComponent</a:t>
            </a:r>
            <a:r>
              <a:rPr lang="en-IN" dirty="0"/>
              <a:t> } from './registration-form/registration-</a:t>
            </a:r>
            <a:r>
              <a:rPr lang="en-IN" dirty="0" err="1"/>
              <a:t>form.component</a:t>
            </a:r>
            <a:r>
              <a:rPr lang="en-IN" dirty="0"/>
              <a:t>';</a:t>
            </a:r>
          </a:p>
          <a:p>
            <a:r>
              <a:rPr lang="en-IN" dirty="0"/>
              <a:t>@NgModule({</a:t>
            </a:r>
          </a:p>
          <a:p>
            <a:r>
              <a:rPr lang="en-IN" dirty="0"/>
              <a:t>  declarations: [</a:t>
            </a:r>
          </a:p>
          <a:p>
            <a:r>
              <a:rPr lang="en-IN" dirty="0"/>
              <a:t>    </a:t>
            </a:r>
            <a:r>
              <a:rPr lang="en-IN" dirty="0" err="1"/>
              <a:t>AppComponent</a:t>
            </a:r>
            <a:r>
              <a:rPr lang="en-IN" dirty="0"/>
              <a:t>,</a:t>
            </a:r>
          </a:p>
          <a:p>
            <a:r>
              <a:rPr lang="en-IN" dirty="0"/>
              <a:t>    </a:t>
            </a:r>
            <a:r>
              <a:rPr lang="en-IN" dirty="0" err="1"/>
              <a:t>RegistrationFormComponent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ReactiveFormsModule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p:txBody>
      </p:sp>
    </p:spTree>
    <p:extLst>
      <p:ext uri="{BB962C8B-B14F-4D97-AF65-F5344CB8AC3E}">
        <p14:creationId xmlns:p14="http://schemas.microsoft.com/office/powerpoint/2010/main" val="83768881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9FDC98-9291-3091-9D32-28884E398B0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39CB336-3CE8-2E31-CEA6-A51EEB0F4E2C}"/>
              </a:ext>
            </a:extLst>
          </p:cNvPr>
          <p:cNvSpPr>
            <a:spLocks noGrp="1"/>
          </p:cNvSpPr>
          <p:nvPr>
            <p:ph type="sldNum" sz="quarter" idx="12"/>
          </p:nvPr>
        </p:nvSpPr>
        <p:spPr/>
        <p:txBody>
          <a:bodyPr/>
          <a:lstStyle/>
          <a:p>
            <a:fld id="{4A777409-9C5A-4B07-8E32-19F22F7D558C}" type="slidenum">
              <a:rPr lang="en-IN" smtClean="0"/>
              <a:t>211</a:t>
            </a:fld>
            <a:endParaRPr lang="en-IN" dirty="0"/>
          </a:p>
        </p:txBody>
      </p:sp>
      <p:sp>
        <p:nvSpPr>
          <p:cNvPr id="5" name="TextBox 4">
            <a:extLst>
              <a:ext uri="{FF2B5EF4-FFF2-40B4-BE49-F238E27FC236}">
                <a16:creationId xmlns:a16="http://schemas.microsoft.com/office/drawing/2014/main" id="{8E91701A-6EE5-7662-0475-15548E0AEC83}"/>
              </a:ext>
            </a:extLst>
          </p:cNvPr>
          <p:cNvSpPr txBox="1"/>
          <p:nvPr/>
        </p:nvSpPr>
        <p:spPr>
          <a:xfrm>
            <a:off x="989029" y="610088"/>
            <a:ext cx="9880076" cy="400110"/>
          </a:xfrm>
          <a:prstGeom prst="rect">
            <a:avLst/>
          </a:prstGeom>
          <a:noFill/>
        </p:spPr>
        <p:txBody>
          <a:bodyPr wrap="square">
            <a:spAutoFit/>
          </a:bodyPr>
          <a:lstStyle/>
          <a:p>
            <a:r>
              <a:rPr lang="en-US" sz="2000" dirty="0">
                <a:solidFill>
                  <a:schemeClr val="tx1">
                    <a:lumMod val="65000"/>
                    <a:lumOff val="35000"/>
                  </a:schemeClr>
                </a:solidFill>
                <a:effectLst/>
              </a:rPr>
              <a:t>2. Create a component called </a:t>
            </a:r>
            <a:r>
              <a:rPr lang="en-US" sz="2000" b="1" dirty="0" err="1">
                <a:solidFill>
                  <a:schemeClr val="tx1">
                    <a:lumMod val="65000"/>
                    <a:lumOff val="35000"/>
                  </a:schemeClr>
                </a:solidFill>
                <a:effectLst/>
              </a:rPr>
              <a:t>RegistrationForm</a:t>
            </a:r>
            <a:r>
              <a:rPr lang="en-US" sz="2000" dirty="0">
                <a:solidFill>
                  <a:schemeClr val="tx1">
                    <a:lumMod val="65000"/>
                    <a:lumOff val="35000"/>
                  </a:schemeClr>
                </a:solidFill>
                <a:effectLst/>
              </a:rPr>
              <a:t>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5FF04E1-77CA-C463-8BCE-9C40073D534C}"/>
              </a:ext>
            </a:extLst>
          </p:cNvPr>
          <p:cNvSpPr txBox="1"/>
          <p:nvPr/>
        </p:nvSpPr>
        <p:spPr>
          <a:xfrm>
            <a:off x="989029" y="1144513"/>
            <a:ext cx="6099142" cy="369332"/>
          </a:xfrm>
          <a:prstGeom prst="rect">
            <a:avLst/>
          </a:prstGeom>
          <a:noFill/>
        </p:spPr>
        <p:txBody>
          <a:bodyPr wrap="square">
            <a:spAutoFit/>
          </a:bodyPr>
          <a:lstStyle/>
          <a:p>
            <a:r>
              <a:rPr lang="en-IN" dirty="0"/>
              <a:t>ng generate component </a:t>
            </a:r>
            <a:r>
              <a:rPr lang="en-IN" dirty="0" err="1"/>
              <a:t>RegistrationForm</a:t>
            </a:r>
            <a:endParaRPr lang="en-IN" dirty="0"/>
          </a:p>
        </p:txBody>
      </p:sp>
      <p:sp>
        <p:nvSpPr>
          <p:cNvPr id="9" name="TextBox 8">
            <a:extLst>
              <a:ext uri="{FF2B5EF4-FFF2-40B4-BE49-F238E27FC236}">
                <a16:creationId xmlns:a16="http://schemas.microsoft.com/office/drawing/2014/main" id="{A2AA7B91-2839-22DC-874B-9481255FBCF1}"/>
              </a:ext>
            </a:extLst>
          </p:cNvPr>
          <p:cNvSpPr txBox="1"/>
          <p:nvPr/>
        </p:nvSpPr>
        <p:spPr>
          <a:xfrm>
            <a:off x="989028" y="1722451"/>
            <a:ext cx="10364771" cy="400110"/>
          </a:xfrm>
          <a:prstGeom prst="rect">
            <a:avLst/>
          </a:prstGeom>
          <a:noFill/>
        </p:spPr>
        <p:txBody>
          <a:bodyPr wrap="square">
            <a:spAutoFit/>
          </a:bodyPr>
          <a:lstStyle/>
          <a:p>
            <a:r>
              <a:rPr lang="en-US" sz="2000" dirty="0">
                <a:solidFill>
                  <a:schemeClr val="tx1">
                    <a:lumMod val="65000"/>
                    <a:lumOff val="35000"/>
                  </a:schemeClr>
                </a:solidFill>
                <a:effectLst/>
              </a:rPr>
              <a:t>3. Add the following code in the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dirty="0">
                <a:solidFill>
                  <a:schemeClr val="tx1">
                    <a:lumMod val="65000"/>
                    <a:lumOff val="35000"/>
                  </a:schemeClr>
                </a:solidFill>
                <a:effectLst/>
              </a:rPr>
              <a:t> file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551DACE-AD59-3B37-CA32-FF22C733A7DF}"/>
              </a:ext>
            </a:extLst>
          </p:cNvPr>
          <p:cNvSpPr txBox="1"/>
          <p:nvPr/>
        </p:nvSpPr>
        <p:spPr>
          <a:xfrm>
            <a:off x="989028" y="2122561"/>
            <a:ext cx="11048214"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p>
        </p:txBody>
      </p:sp>
    </p:spTree>
    <p:extLst>
      <p:ext uri="{BB962C8B-B14F-4D97-AF65-F5344CB8AC3E}">
        <p14:creationId xmlns:p14="http://schemas.microsoft.com/office/powerpoint/2010/main" val="272499208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610A06-7206-BB7A-675F-6804F58806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4CEC026-B588-B870-8E8A-E491D2DA87C4}"/>
              </a:ext>
            </a:extLst>
          </p:cNvPr>
          <p:cNvSpPr>
            <a:spLocks noGrp="1"/>
          </p:cNvSpPr>
          <p:nvPr>
            <p:ph type="sldNum" sz="quarter" idx="12"/>
          </p:nvPr>
        </p:nvSpPr>
        <p:spPr/>
        <p:txBody>
          <a:bodyPr/>
          <a:lstStyle/>
          <a:p>
            <a:fld id="{4A777409-9C5A-4B07-8E32-19F22F7D558C}" type="slidenum">
              <a:rPr lang="en-IN" smtClean="0"/>
              <a:t>212</a:t>
            </a:fld>
            <a:endParaRPr lang="en-IN" dirty="0"/>
          </a:p>
        </p:txBody>
      </p:sp>
      <p:sp>
        <p:nvSpPr>
          <p:cNvPr id="5" name="TextBox 4">
            <a:extLst>
              <a:ext uri="{FF2B5EF4-FFF2-40B4-BE49-F238E27FC236}">
                <a16:creationId xmlns:a16="http://schemas.microsoft.com/office/drawing/2014/main" id="{3DE0F01B-9A4C-46D3-F34F-19A746BFB168}"/>
              </a:ext>
            </a:extLst>
          </p:cNvPr>
          <p:cNvSpPr txBox="1"/>
          <p:nvPr/>
        </p:nvSpPr>
        <p:spPr>
          <a:xfrm>
            <a:off x="1126502" y="699296"/>
            <a:ext cx="8724507" cy="2862322"/>
          </a:xfrm>
          <a:prstGeom prst="rect">
            <a:avLst/>
          </a:prstGeom>
          <a:noFill/>
        </p:spPr>
        <p:txBody>
          <a:bodyPr wrap="square">
            <a:spAutoFit/>
          </a:bodyPr>
          <a:lstStyle/>
          <a:p>
            <a:r>
              <a:rPr lang="en-IN" dirty="0" err="1"/>
              <a:t>firstName</a:t>
            </a:r>
            <a:r>
              <a:rPr lang="en-IN" dirty="0"/>
              <a:t>: ['',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address: </a:t>
            </a:r>
            <a:r>
              <a:rPr lang="en-IN" dirty="0" err="1"/>
              <a:t>this.formBuilder.group</a:t>
            </a:r>
            <a:r>
              <a:rPr lang="en-IN" dirty="0"/>
              <a:t>({</a:t>
            </a:r>
          </a:p>
          <a:p>
            <a:r>
              <a:rPr lang="en-IN" dirty="0"/>
              <a:t>        street: [],</a:t>
            </a:r>
          </a:p>
          <a:p>
            <a:r>
              <a:rPr lang="en-IN" dirty="0"/>
              <a:t>        zip: [],</a:t>
            </a:r>
          </a:p>
          <a:p>
            <a:r>
              <a:rPr lang="en-IN" dirty="0"/>
              <a:t>        city: []</a:t>
            </a:r>
          </a:p>
          <a:p>
            <a:r>
              <a:rPr lang="en-IN" dirty="0"/>
              <a:t>      })</a:t>
            </a:r>
          </a:p>
          <a:p>
            <a:r>
              <a:rPr lang="en-IN" dirty="0"/>
              <a:t>    });</a:t>
            </a:r>
          </a:p>
          <a:p>
            <a:r>
              <a:rPr lang="en-IN" dirty="0"/>
              <a:t>  }</a:t>
            </a:r>
          </a:p>
          <a:p>
            <a:r>
              <a:rPr lang="en-IN" dirty="0"/>
              <a:t>} </a:t>
            </a:r>
          </a:p>
        </p:txBody>
      </p:sp>
      <p:sp>
        <p:nvSpPr>
          <p:cNvPr id="7" name="TextBox 6">
            <a:extLst>
              <a:ext uri="{FF2B5EF4-FFF2-40B4-BE49-F238E27FC236}">
                <a16:creationId xmlns:a16="http://schemas.microsoft.com/office/drawing/2014/main" id="{7007A2B7-0464-ADFA-D89D-513B15969639}"/>
              </a:ext>
            </a:extLst>
          </p:cNvPr>
          <p:cNvSpPr txBox="1"/>
          <p:nvPr/>
        </p:nvSpPr>
        <p:spPr>
          <a:xfrm>
            <a:off x="306370" y="3881189"/>
            <a:ext cx="10449613" cy="400110"/>
          </a:xfrm>
          <a:prstGeom prst="rect">
            <a:avLst/>
          </a:prstGeom>
          <a:noFill/>
        </p:spPr>
        <p:txBody>
          <a:bodyPr wrap="square">
            <a:spAutoFit/>
          </a:bodyPr>
          <a:lstStyle/>
          <a:p>
            <a:r>
              <a:rPr lang="en-US" sz="2000" dirty="0">
                <a:solidFill>
                  <a:schemeClr val="tx1">
                    <a:lumMod val="65000"/>
                    <a:lumOff val="35000"/>
                  </a:schemeClr>
                </a:solidFill>
                <a:effectLst/>
              </a:rPr>
              <a:t>4. Write the below-given code in </a:t>
            </a:r>
            <a:r>
              <a:rPr lang="en-US" sz="2000" b="1" dirty="0">
                <a:solidFill>
                  <a:schemeClr val="tx1">
                    <a:lumMod val="65000"/>
                    <a:lumOff val="35000"/>
                  </a:schemeClr>
                </a:solidFill>
                <a:effectLst/>
              </a:rPr>
              <a:t>registration-form.component.html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2835C56-038E-1C82-4DDD-384257579975}"/>
              </a:ext>
            </a:extLst>
          </p:cNvPr>
          <p:cNvSpPr txBox="1"/>
          <p:nvPr/>
        </p:nvSpPr>
        <p:spPr>
          <a:xfrm>
            <a:off x="243524" y="4281299"/>
            <a:ext cx="10575304" cy="2585323"/>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endParaRPr lang="en-IN" dirty="0"/>
          </a:p>
        </p:txBody>
      </p:sp>
    </p:spTree>
    <p:extLst>
      <p:ext uri="{BB962C8B-B14F-4D97-AF65-F5344CB8AC3E}">
        <p14:creationId xmlns:p14="http://schemas.microsoft.com/office/powerpoint/2010/main" val="58264512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A3B709-84F3-0198-365D-D6225430C62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71C0F8-8510-57F1-F0A9-156D7409CE3D}"/>
              </a:ext>
            </a:extLst>
          </p:cNvPr>
          <p:cNvSpPr>
            <a:spLocks noGrp="1"/>
          </p:cNvSpPr>
          <p:nvPr>
            <p:ph type="sldNum" sz="quarter" idx="12"/>
          </p:nvPr>
        </p:nvSpPr>
        <p:spPr/>
        <p:txBody>
          <a:bodyPr/>
          <a:lstStyle/>
          <a:p>
            <a:fld id="{4A777409-9C5A-4B07-8E32-19F22F7D558C}" type="slidenum">
              <a:rPr lang="en-IN" smtClean="0"/>
              <a:t>213</a:t>
            </a:fld>
            <a:endParaRPr lang="en-IN" dirty="0"/>
          </a:p>
        </p:txBody>
      </p:sp>
      <p:sp>
        <p:nvSpPr>
          <p:cNvPr id="5" name="TextBox 4">
            <a:extLst>
              <a:ext uri="{FF2B5EF4-FFF2-40B4-BE49-F238E27FC236}">
                <a16:creationId xmlns:a16="http://schemas.microsoft.com/office/drawing/2014/main" id="{113FED73-839E-91E1-21BD-E05E1ACBE1BD}"/>
              </a:ext>
            </a:extLst>
          </p:cNvPr>
          <p:cNvSpPr txBox="1"/>
          <p:nvPr/>
        </p:nvSpPr>
        <p:spPr>
          <a:xfrm>
            <a:off x="838200" y="539121"/>
            <a:ext cx="11802359" cy="6186309"/>
          </a:xfrm>
          <a:prstGeom prst="rect">
            <a:avLst/>
          </a:prstGeom>
          <a:noFill/>
        </p:spPr>
        <p:txBody>
          <a:bodyPr wrap="square">
            <a:spAutoFit/>
          </a:bodyPr>
          <a:lstStyle/>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a:t>
            </a:r>
          </a:p>
        </p:txBody>
      </p:sp>
    </p:spTree>
    <p:extLst>
      <p:ext uri="{BB962C8B-B14F-4D97-AF65-F5344CB8AC3E}">
        <p14:creationId xmlns:p14="http://schemas.microsoft.com/office/powerpoint/2010/main" val="3584906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1C8A25-A4D8-FF0F-89DE-5ABF9BD128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5E0F9AA-2B63-EA98-770E-CD218D8A1E13}"/>
              </a:ext>
            </a:extLst>
          </p:cNvPr>
          <p:cNvSpPr>
            <a:spLocks noGrp="1"/>
          </p:cNvSpPr>
          <p:nvPr>
            <p:ph type="sldNum" sz="quarter" idx="12"/>
          </p:nvPr>
        </p:nvSpPr>
        <p:spPr/>
        <p:txBody>
          <a:bodyPr/>
          <a:lstStyle/>
          <a:p>
            <a:fld id="{4A777409-9C5A-4B07-8E32-19F22F7D558C}" type="slidenum">
              <a:rPr lang="en-IN" smtClean="0"/>
              <a:t>214</a:t>
            </a:fld>
            <a:endParaRPr lang="en-IN" dirty="0"/>
          </a:p>
        </p:txBody>
      </p:sp>
      <p:sp>
        <p:nvSpPr>
          <p:cNvPr id="5" name="TextBox 4">
            <a:extLst>
              <a:ext uri="{FF2B5EF4-FFF2-40B4-BE49-F238E27FC236}">
                <a16:creationId xmlns:a16="http://schemas.microsoft.com/office/drawing/2014/main" id="{14B344DF-4187-2493-F7A4-8668624DD772}"/>
              </a:ext>
            </a:extLst>
          </p:cNvPr>
          <p:cNvSpPr txBox="1"/>
          <p:nvPr/>
        </p:nvSpPr>
        <p:spPr>
          <a:xfrm>
            <a:off x="452486" y="1028343"/>
            <a:ext cx="10693924" cy="4801314"/>
          </a:xfrm>
          <a:prstGeom prst="rect">
            <a:avLst/>
          </a:prstGeom>
          <a:noFill/>
        </p:spPr>
        <p:txBody>
          <a:bodyPr wrap="square">
            <a:spAutoFit/>
          </a:bodyPr>
          <a:lstStyle/>
          <a:p>
            <a:r>
              <a:rPr lang="en-IN" dirty="0"/>
              <a:t>&lt;input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&lt;/div&gt;</a:t>
            </a:r>
          </a:p>
          <a:p>
            <a:r>
              <a:rPr lang="en-IN" dirty="0"/>
              <a:t>  &lt;/div&gt;</a:t>
            </a:r>
          </a:p>
        </p:txBody>
      </p:sp>
    </p:spTree>
    <p:extLst>
      <p:ext uri="{BB962C8B-B14F-4D97-AF65-F5344CB8AC3E}">
        <p14:creationId xmlns:p14="http://schemas.microsoft.com/office/powerpoint/2010/main" val="114030610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457E41-2270-9566-7E5A-C970CAD297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2790578-7B9C-5735-5AC0-B5A71B6248FB}"/>
              </a:ext>
            </a:extLst>
          </p:cNvPr>
          <p:cNvSpPr>
            <a:spLocks noGrp="1"/>
          </p:cNvSpPr>
          <p:nvPr>
            <p:ph type="sldNum" sz="quarter" idx="12"/>
          </p:nvPr>
        </p:nvSpPr>
        <p:spPr/>
        <p:txBody>
          <a:bodyPr/>
          <a:lstStyle/>
          <a:p>
            <a:fld id="{4A777409-9C5A-4B07-8E32-19F22F7D558C}" type="slidenum">
              <a:rPr lang="en-IN" smtClean="0"/>
              <a:t>215</a:t>
            </a:fld>
            <a:endParaRPr lang="en-IN" dirty="0"/>
          </a:p>
        </p:txBody>
      </p:sp>
      <p:sp>
        <p:nvSpPr>
          <p:cNvPr id="5" name="TextBox 4">
            <a:extLst>
              <a:ext uri="{FF2B5EF4-FFF2-40B4-BE49-F238E27FC236}">
                <a16:creationId xmlns:a16="http://schemas.microsoft.com/office/drawing/2014/main" id="{AC1F6350-8C05-B3F6-9804-37B3E49E8708}"/>
              </a:ext>
            </a:extLst>
          </p:cNvPr>
          <p:cNvSpPr txBox="1"/>
          <p:nvPr/>
        </p:nvSpPr>
        <p:spPr>
          <a:xfrm>
            <a:off x="989028" y="610088"/>
            <a:ext cx="9795235" cy="400110"/>
          </a:xfrm>
          <a:prstGeom prst="rect">
            <a:avLst/>
          </a:prstGeom>
          <a:noFill/>
        </p:spPr>
        <p:txBody>
          <a:bodyPr wrap="square">
            <a:spAutoFit/>
          </a:bodyPr>
          <a:lstStyle/>
          <a:p>
            <a:r>
              <a:rPr lang="en-US" sz="2000" dirty="0">
                <a:solidFill>
                  <a:schemeClr val="tx1">
                    <a:lumMod val="65000"/>
                    <a:lumOff val="35000"/>
                  </a:schemeClr>
                </a:solidFill>
                <a:effectLst/>
              </a:rPr>
              <a:t>5. Write the below-given code in </a:t>
            </a:r>
            <a:r>
              <a:rPr lang="en-US" sz="2000" b="1" dirty="0">
                <a:solidFill>
                  <a:schemeClr val="tx1">
                    <a:lumMod val="65000"/>
                    <a:lumOff val="35000"/>
                  </a:schemeClr>
                </a:solidFill>
                <a:effectLst/>
              </a:rPr>
              <a:t>registration-form.component.css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5DB73F52-F7F1-B13B-6C9B-EBE2A2C6358C}"/>
              </a:ext>
            </a:extLst>
          </p:cNvPr>
          <p:cNvSpPr txBox="1"/>
          <p:nvPr/>
        </p:nvSpPr>
        <p:spPr>
          <a:xfrm>
            <a:off x="989028" y="1051785"/>
            <a:ext cx="8315227" cy="923330"/>
          </a:xfrm>
          <a:prstGeom prst="rect">
            <a:avLst/>
          </a:prstGeom>
          <a:noFill/>
        </p:spPr>
        <p:txBody>
          <a:bodyPr wrap="square">
            <a:spAutoFit/>
          </a:bodyPr>
          <a:lstStyle/>
          <a:p>
            <a:r>
              <a:rPr lang="en-IN" dirty="0"/>
              <a:t>.</a:t>
            </a:r>
            <a:r>
              <a:rPr lang="en-IN" dirty="0" err="1"/>
              <a:t>ng-invalid:not</a:t>
            </a:r>
            <a:r>
              <a:rPr lang="en-IN" dirty="0"/>
              <a:t>(form)  {</a:t>
            </a:r>
          </a:p>
          <a:p>
            <a:r>
              <a:rPr lang="en-IN" dirty="0"/>
              <a:t>  border-left: 5px solid #a94442; /* red */</a:t>
            </a:r>
          </a:p>
          <a:p>
            <a:r>
              <a:rPr lang="en-IN" dirty="0"/>
              <a:t>}</a:t>
            </a:r>
          </a:p>
        </p:txBody>
      </p:sp>
      <p:sp>
        <p:nvSpPr>
          <p:cNvPr id="9" name="TextBox 8">
            <a:extLst>
              <a:ext uri="{FF2B5EF4-FFF2-40B4-BE49-F238E27FC236}">
                <a16:creationId xmlns:a16="http://schemas.microsoft.com/office/drawing/2014/main" id="{1463D0DF-D681-5560-646E-E6CF5FAA04B0}"/>
              </a:ext>
            </a:extLst>
          </p:cNvPr>
          <p:cNvSpPr txBox="1"/>
          <p:nvPr/>
        </p:nvSpPr>
        <p:spPr>
          <a:xfrm>
            <a:off x="989029" y="3067744"/>
            <a:ext cx="6099142" cy="400110"/>
          </a:xfrm>
          <a:prstGeom prst="rect">
            <a:avLst/>
          </a:prstGeom>
          <a:noFill/>
        </p:spPr>
        <p:txBody>
          <a:bodyPr wrap="square">
            <a:spAutoFit/>
          </a:bodyPr>
          <a:lstStyle/>
          <a:p>
            <a:r>
              <a:rPr lang="en-US" sz="2000" dirty="0">
                <a:solidFill>
                  <a:schemeClr val="tx1">
                    <a:lumMod val="65000"/>
                    <a:lumOff val="35000"/>
                  </a:schemeClr>
                </a:solidFill>
                <a:effectLst/>
              </a:rPr>
              <a:t>6. Write the below-given code in </a:t>
            </a:r>
            <a:r>
              <a:rPr lang="en-US" sz="2000" b="1" dirty="0">
                <a:solidFill>
                  <a:schemeClr val="tx1">
                    <a:lumMod val="65000"/>
                    <a:lumOff val="35000"/>
                  </a:schemeClr>
                </a:solidFill>
                <a:effectLst/>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D9AA098-A1D9-F153-35D4-3028E1313739}"/>
              </a:ext>
            </a:extLst>
          </p:cNvPr>
          <p:cNvSpPr txBox="1"/>
          <p:nvPr/>
        </p:nvSpPr>
        <p:spPr>
          <a:xfrm>
            <a:off x="989028" y="3529362"/>
            <a:ext cx="6099142" cy="369332"/>
          </a:xfrm>
          <a:prstGeom prst="rect">
            <a:avLst/>
          </a:prstGeom>
          <a:noFill/>
        </p:spPr>
        <p:txBody>
          <a:bodyPr wrap="square">
            <a:spAutoFit/>
          </a:bodyPr>
          <a:lstStyle/>
          <a:p>
            <a:r>
              <a:rPr lang="en-IN" dirty="0"/>
              <a:t>&lt;app-registration-form&gt;&lt;/app-registration-form&gt;</a:t>
            </a:r>
          </a:p>
        </p:txBody>
      </p:sp>
      <p:sp>
        <p:nvSpPr>
          <p:cNvPr id="13" name="TextBox 12">
            <a:extLst>
              <a:ext uri="{FF2B5EF4-FFF2-40B4-BE49-F238E27FC236}">
                <a16:creationId xmlns:a16="http://schemas.microsoft.com/office/drawing/2014/main" id="{C6E53719-234C-F5A2-0823-1A31D24205AC}"/>
              </a:ext>
            </a:extLst>
          </p:cNvPr>
          <p:cNvSpPr txBox="1"/>
          <p:nvPr/>
        </p:nvSpPr>
        <p:spPr>
          <a:xfrm>
            <a:off x="989028" y="4071818"/>
            <a:ext cx="6099142" cy="400110"/>
          </a:xfrm>
          <a:prstGeom prst="rect">
            <a:avLst/>
          </a:prstGeom>
          <a:noFill/>
        </p:spPr>
        <p:txBody>
          <a:bodyPr wrap="square">
            <a:spAutoFit/>
          </a:bodyPr>
          <a:lstStyle/>
          <a:p>
            <a:r>
              <a:rPr lang="en-US" sz="2000" dirty="0">
                <a:solidFill>
                  <a:schemeClr val="tx1">
                    <a:lumMod val="65000"/>
                    <a:lumOff val="35000"/>
                  </a:schemeClr>
                </a:solidFill>
                <a:effectLst/>
              </a:rPr>
              <a:t>7.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3841883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9D6FC6-19E3-7898-8305-E31D1ED4631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32217-0092-FE9B-0BE7-A6F8D402B87D}"/>
              </a:ext>
            </a:extLst>
          </p:cNvPr>
          <p:cNvSpPr>
            <a:spLocks noGrp="1"/>
          </p:cNvSpPr>
          <p:nvPr>
            <p:ph type="sldNum" sz="quarter" idx="12"/>
          </p:nvPr>
        </p:nvSpPr>
        <p:spPr/>
        <p:txBody>
          <a:bodyPr/>
          <a:lstStyle/>
          <a:p>
            <a:fld id="{4A777409-9C5A-4B07-8E32-19F22F7D558C}" type="slidenum">
              <a:rPr lang="en-IN" smtClean="0"/>
              <a:t>216</a:t>
            </a:fld>
            <a:endParaRPr lang="en-IN" dirty="0"/>
          </a:p>
        </p:txBody>
      </p:sp>
      <p:sp>
        <p:nvSpPr>
          <p:cNvPr id="5" name="TextBox 4">
            <a:extLst>
              <a:ext uri="{FF2B5EF4-FFF2-40B4-BE49-F238E27FC236}">
                <a16:creationId xmlns:a16="http://schemas.microsoft.com/office/drawing/2014/main" id="{C24829BA-41EC-3582-3EC2-84A68D83053C}"/>
              </a:ext>
            </a:extLst>
          </p:cNvPr>
          <p:cNvSpPr txBox="1"/>
          <p:nvPr/>
        </p:nvSpPr>
        <p:spPr>
          <a:xfrm>
            <a:off x="989029" y="607185"/>
            <a:ext cx="6099142" cy="461665"/>
          </a:xfrm>
          <a:prstGeom prst="rect">
            <a:avLst/>
          </a:prstGeom>
          <a:noFill/>
        </p:spPr>
        <p:txBody>
          <a:bodyPr wrap="square">
            <a:spAutoFit/>
          </a:bodyPr>
          <a:lstStyle/>
          <a:p>
            <a:r>
              <a:rPr lang="en-IN" sz="2400" b="1" dirty="0"/>
              <a:t>Reactive Forms - </a:t>
            </a:r>
            <a:r>
              <a:rPr lang="en-IN" sz="2400" b="1" dirty="0" err="1"/>
              <a:t>updateOn</a:t>
            </a:r>
            <a:r>
              <a:rPr lang="en-IN" sz="2400" b="1" dirty="0"/>
              <a:t> Option</a:t>
            </a:r>
          </a:p>
        </p:txBody>
      </p:sp>
      <p:sp>
        <p:nvSpPr>
          <p:cNvPr id="7" name="TextBox 6">
            <a:extLst>
              <a:ext uri="{FF2B5EF4-FFF2-40B4-BE49-F238E27FC236}">
                <a16:creationId xmlns:a16="http://schemas.microsoft.com/office/drawing/2014/main" id="{A56E199C-B6C9-AA42-EA78-FFCBC8B5B7C5}"/>
              </a:ext>
            </a:extLst>
          </p:cNvPr>
          <p:cNvSpPr txBox="1"/>
          <p:nvPr/>
        </p:nvSpPr>
        <p:spPr>
          <a:xfrm>
            <a:off x="150829" y="1068850"/>
            <a:ext cx="11491274" cy="532453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runs the control validation process whenever a form control value changes. For example, if you have an input bounded to a form control, Angular runs the control validation for every keystroke.</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 form with heavy validation requirements, updating on every keystroke can sometimes be too expensive.</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Angular provides a new option that improves performance by delaying form control updates until </a:t>
            </a:r>
            <a:r>
              <a:rPr lang="en-US" sz="2000" i="1" dirty="0">
                <a:solidFill>
                  <a:schemeClr val="tx1">
                    <a:lumMod val="65000"/>
                    <a:lumOff val="35000"/>
                  </a:schemeClr>
                </a:solidFill>
                <a:effectLst/>
              </a:rPr>
              <a:t>blur</a:t>
            </a:r>
            <a:r>
              <a:rPr lang="en-US" sz="2000" dirty="0">
                <a:solidFill>
                  <a:schemeClr val="tx1">
                    <a:lumMod val="65000"/>
                    <a:lumOff val="35000"/>
                  </a:schemeClr>
                </a:solidFill>
                <a:effectLst/>
              </a:rPr>
              <a:t> or </a:t>
            </a:r>
            <a:r>
              <a:rPr lang="en-US" sz="2000" i="1" dirty="0">
                <a:solidFill>
                  <a:schemeClr val="tx1">
                    <a:lumMod val="65000"/>
                    <a:lumOff val="35000"/>
                  </a:schemeClr>
                </a:solidFill>
                <a:effectLst/>
              </a:rPr>
              <a:t>submit</a:t>
            </a:r>
            <a:r>
              <a:rPr lang="en-US" sz="2000" dirty="0">
                <a:solidFill>
                  <a:schemeClr val="tx1">
                    <a:lumMod val="65000"/>
                    <a:lumOff val="35000"/>
                  </a:schemeClr>
                </a:solidFill>
                <a:effectLst/>
              </a:rPr>
              <a:t> event.</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 possible values for </a:t>
            </a:r>
            <a:r>
              <a:rPr lang="en-US" sz="2000" dirty="0" err="1">
                <a:solidFill>
                  <a:schemeClr val="tx1">
                    <a:lumMod val="65000"/>
                    <a:lumOff val="35000"/>
                  </a:schemeClr>
                </a:solidFill>
                <a:effectLst/>
              </a:rPr>
              <a:t>updateOn</a:t>
            </a:r>
            <a:r>
              <a:rPr lang="en-US" sz="2000" dirty="0">
                <a:solidFill>
                  <a:schemeClr val="tx1">
                    <a:lumMod val="65000"/>
                    <a:lumOff val="35000"/>
                  </a:schemeClr>
                </a:solidFill>
                <a:effectLst/>
              </a:rPr>
              <a:t> are:</a:t>
            </a:r>
            <a:endParaRPr lang="en-US" sz="2000" dirty="0">
              <a:solidFill>
                <a:schemeClr val="tx1">
                  <a:lumMod val="65000"/>
                  <a:lumOff val="35000"/>
                </a:schemeClr>
              </a:solidFill>
            </a:endParaRPr>
          </a:p>
          <a:p>
            <a:r>
              <a:rPr lang="en-US" sz="2000" dirty="0">
                <a:solidFill>
                  <a:schemeClr val="tx1">
                    <a:lumMod val="65000"/>
                    <a:lumOff val="35000"/>
                  </a:schemeClr>
                </a:solidFill>
                <a:effectLst/>
              </a:rPr>
              <a:t>      1) change: Default. The value updates on every change.</a:t>
            </a:r>
            <a:endParaRPr lang="en-US" sz="2000" dirty="0">
              <a:solidFill>
                <a:schemeClr val="tx1">
                  <a:lumMod val="65000"/>
                  <a:lumOff val="35000"/>
                </a:schemeClr>
              </a:solidFill>
            </a:endParaRPr>
          </a:p>
          <a:p>
            <a:r>
              <a:rPr lang="en-US" sz="2000" dirty="0">
                <a:solidFill>
                  <a:schemeClr val="tx1">
                    <a:lumMod val="65000"/>
                    <a:lumOff val="35000"/>
                  </a:schemeClr>
                </a:solidFill>
                <a:effectLst/>
              </a:rPr>
              <a:t>      2) blur: The value updates once the form lost its focus.</a:t>
            </a:r>
            <a:endParaRPr lang="en-US" sz="2000" dirty="0">
              <a:solidFill>
                <a:schemeClr val="tx1">
                  <a:lumMod val="65000"/>
                  <a:lumOff val="35000"/>
                </a:schemeClr>
              </a:solidFill>
            </a:endParaRPr>
          </a:p>
          <a:p>
            <a:r>
              <a:rPr lang="en-US" sz="2000" dirty="0">
                <a:solidFill>
                  <a:schemeClr val="tx1">
                    <a:lumMod val="65000"/>
                    <a:lumOff val="35000"/>
                  </a:schemeClr>
                </a:solidFill>
                <a:effectLst/>
              </a:rPr>
              <a:t>      3) submit: The value updates once the form is submitted.</a:t>
            </a:r>
          </a:p>
          <a:p>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These validations can be used on both types of forms at the input level or at the form level using </a:t>
            </a:r>
            <a:r>
              <a:rPr lang="en-US" sz="2000" dirty="0" err="1">
                <a:solidFill>
                  <a:schemeClr val="tx1">
                    <a:lumMod val="65000"/>
                    <a:lumOff val="35000"/>
                  </a:schemeClr>
                </a:solidFill>
                <a:effectLst/>
              </a:rPr>
              <a:t>updateOn</a:t>
            </a:r>
            <a:r>
              <a:rPr lang="en-US" sz="2000" dirty="0">
                <a:solidFill>
                  <a:schemeClr val="tx1">
                    <a:lumMod val="65000"/>
                    <a:lumOff val="35000"/>
                  </a:schemeClr>
                </a:solidFill>
                <a:effectLst/>
              </a:rPr>
              <a:t> property.</a:t>
            </a:r>
            <a:endParaRPr lang="en-US" sz="2000" dirty="0">
              <a:solidFill>
                <a:schemeClr val="tx1">
                  <a:lumMod val="65000"/>
                  <a:lumOff val="35000"/>
                </a:schemeClr>
              </a:solidFill>
            </a:endParaRP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In reactive form demo, modify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dirty="0">
                <a:solidFill>
                  <a:schemeClr val="tx1">
                    <a:lumMod val="65000"/>
                    <a:lumOff val="35000"/>
                  </a:schemeClr>
                </a:solidFill>
                <a:effectLst/>
              </a:rPr>
              <a:t> as shown below</a:t>
            </a:r>
          </a:p>
        </p:txBody>
      </p:sp>
    </p:spTree>
    <p:extLst>
      <p:ext uri="{BB962C8B-B14F-4D97-AF65-F5344CB8AC3E}">
        <p14:creationId xmlns:p14="http://schemas.microsoft.com/office/powerpoint/2010/main" val="382071963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FDC2E0-1AC3-C39C-98C3-65FA9BFE409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E62308-9D0E-0C71-4306-D8AE18A60C56}"/>
              </a:ext>
            </a:extLst>
          </p:cNvPr>
          <p:cNvSpPr>
            <a:spLocks noGrp="1"/>
          </p:cNvSpPr>
          <p:nvPr>
            <p:ph type="sldNum" sz="quarter" idx="12"/>
          </p:nvPr>
        </p:nvSpPr>
        <p:spPr/>
        <p:txBody>
          <a:bodyPr/>
          <a:lstStyle/>
          <a:p>
            <a:fld id="{4A777409-9C5A-4B07-8E32-19F22F7D558C}" type="slidenum">
              <a:rPr lang="en-IN" smtClean="0"/>
              <a:t>217</a:t>
            </a:fld>
            <a:endParaRPr lang="en-IN" dirty="0"/>
          </a:p>
        </p:txBody>
      </p:sp>
      <p:sp>
        <p:nvSpPr>
          <p:cNvPr id="5" name="TextBox 4">
            <a:extLst>
              <a:ext uri="{FF2B5EF4-FFF2-40B4-BE49-F238E27FC236}">
                <a16:creationId xmlns:a16="http://schemas.microsoft.com/office/drawing/2014/main" id="{AD497885-B298-03BB-D775-4B8ACDD0FEAB}"/>
              </a:ext>
            </a:extLst>
          </p:cNvPr>
          <p:cNvSpPr txBox="1"/>
          <p:nvPr/>
        </p:nvSpPr>
        <p:spPr>
          <a:xfrm>
            <a:off x="897903" y="512971"/>
            <a:ext cx="11302738" cy="6463308"/>
          </a:xfrm>
          <a:prstGeom prst="rect">
            <a:avLst/>
          </a:prstGeom>
          <a:noFill/>
        </p:spPr>
        <p:txBody>
          <a:bodyPr wrap="square">
            <a:spAutoFit/>
          </a:bodyPr>
          <a:lstStyle/>
          <a:p>
            <a:r>
              <a:rPr lang="en-IN" sz="1600" dirty="0"/>
              <a:t>import { Component, </a:t>
            </a:r>
            <a:r>
              <a:rPr lang="en-IN" sz="1600" dirty="0" err="1"/>
              <a:t>OnInit</a:t>
            </a:r>
            <a:r>
              <a:rPr lang="en-IN" sz="1600" dirty="0"/>
              <a:t> } from '@angular/core';</a:t>
            </a:r>
          </a:p>
          <a:p>
            <a:r>
              <a:rPr lang="en-IN" sz="1600" dirty="0"/>
              <a:t>import { </a:t>
            </a:r>
            <a:r>
              <a:rPr lang="en-IN" sz="1600" dirty="0" err="1"/>
              <a:t>FormBuilder</a:t>
            </a:r>
            <a:r>
              <a:rPr lang="en-IN" sz="1600" dirty="0"/>
              <a:t>, </a:t>
            </a:r>
            <a:r>
              <a:rPr lang="en-IN" sz="1600" dirty="0" err="1"/>
              <a:t>FormGroup</a:t>
            </a:r>
            <a:r>
              <a:rPr lang="en-IN" sz="1600" dirty="0"/>
              <a:t>, Validators } from '@angular/forms';</a:t>
            </a:r>
          </a:p>
          <a:p>
            <a:r>
              <a:rPr lang="en-IN" sz="1600" dirty="0"/>
              <a:t>@Component({</a:t>
            </a:r>
          </a:p>
          <a:p>
            <a:r>
              <a:rPr lang="en-IN" sz="1600" dirty="0"/>
              <a:t>  selector: 'app-registration-form',</a:t>
            </a:r>
          </a:p>
          <a:p>
            <a:r>
              <a:rPr lang="en-IN" sz="1600" dirty="0"/>
              <a:t>  </a:t>
            </a:r>
            <a:r>
              <a:rPr lang="en-IN" sz="1600" dirty="0" err="1"/>
              <a:t>templateUrl</a:t>
            </a:r>
            <a:r>
              <a:rPr lang="en-IN" sz="1600" dirty="0"/>
              <a:t>: './registration-form.component.html',</a:t>
            </a:r>
          </a:p>
          <a:p>
            <a:r>
              <a:rPr lang="en-IN" sz="1600" dirty="0"/>
              <a:t>  </a:t>
            </a:r>
            <a:r>
              <a:rPr lang="en-IN" sz="1600" dirty="0" err="1"/>
              <a:t>styleUrls</a:t>
            </a:r>
            <a:r>
              <a:rPr lang="en-IN" sz="1600" dirty="0"/>
              <a:t>: ['./registration-form.component.css']</a:t>
            </a:r>
          </a:p>
          <a:p>
            <a:r>
              <a:rPr lang="en-IN" sz="1600" dirty="0"/>
              <a:t>})</a:t>
            </a:r>
          </a:p>
          <a:p>
            <a:r>
              <a:rPr lang="en-IN" sz="1600" dirty="0"/>
              <a:t>export class </a:t>
            </a:r>
            <a:r>
              <a:rPr lang="en-IN" sz="1600" dirty="0" err="1"/>
              <a:t>RegistrationFormComponent</a:t>
            </a:r>
            <a:r>
              <a:rPr lang="en-IN" sz="1600" dirty="0"/>
              <a:t> implements </a:t>
            </a:r>
            <a:r>
              <a:rPr lang="en-IN" sz="1600" dirty="0" err="1"/>
              <a:t>OnInit</a:t>
            </a:r>
            <a:r>
              <a:rPr lang="en-IN" sz="1600" dirty="0"/>
              <a:t> {</a:t>
            </a:r>
          </a:p>
          <a:p>
            <a:r>
              <a:rPr lang="en-IN" sz="1600" dirty="0"/>
              <a:t>  </a:t>
            </a:r>
            <a:r>
              <a:rPr lang="en-IN" sz="1600" dirty="0" err="1"/>
              <a:t>registerForm</a:t>
            </a:r>
            <a:r>
              <a:rPr lang="en-IN" sz="1600" dirty="0"/>
              <a:t>!: </a:t>
            </a:r>
            <a:r>
              <a:rPr lang="en-IN" sz="1600" dirty="0" err="1"/>
              <a:t>FormGroup</a:t>
            </a:r>
            <a:r>
              <a:rPr lang="en-IN" sz="1600" dirty="0"/>
              <a:t>;</a:t>
            </a:r>
          </a:p>
          <a:p>
            <a:r>
              <a:rPr lang="en-IN" sz="1600" dirty="0"/>
              <a:t>  submitted!:</a:t>
            </a:r>
            <a:r>
              <a:rPr lang="en-IN" sz="1600" dirty="0" err="1"/>
              <a:t>boolean</a:t>
            </a:r>
            <a:r>
              <a:rPr lang="en-IN" sz="1600" dirty="0"/>
              <a:t>;</a:t>
            </a:r>
          </a:p>
          <a:p>
            <a:r>
              <a:rPr lang="en-IN" sz="1600" dirty="0"/>
              <a:t>  </a:t>
            </a:r>
          </a:p>
          <a:p>
            <a:r>
              <a:rPr lang="en-IN" sz="1600" dirty="0"/>
              <a:t>  constructor(private </a:t>
            </a:r>
            <a:r>
              <a:rPr lang="en-IN" sz="1600" dirty="0" err="1"/>
              <a:t>formBuilder</a:t>
            </a:r>
            <a:r>
              <a:rPr lang="en-IN" sz="1600" dirty="0"/>
              <a:t>: </a:t>
            </a:r>
            <a:r>
              <a:rPr lang="en-IN" sz="1600" dirty="0" err="1"/>
              <a:t>FormBuilder</a:t>
            </a:r>
            <a:r>
              <a:rPr lang="en-IN" sz="1600" dirty="0"/>
              <a:t>) { }</a:t>
            </a:r>
          </a:p>
          <a:p>
            <a:r>
              <a:rPr lang="en-IN" sz="1600" dirty="0"/>
              <a:t>  </a:t>
            </a:r>
            <a:r>
              <a:rPr lang="en-IN" sz="1600" dirty="0" err="1"/>
              <a:t>ngOnInit</a:t>
            </a:r>
            <a:r>
              <a:rPr lang="en-IN" sz="1600" dirty="0"/>
              <a:t>() {</a:t>
            </a:r>
          </a:p>
          <a:p>
            <a:r>
              <a:rPr lang="en-IN" sz="1600" dirty="0"/>
              <a:t>    </a:t>
            </a:r>
            <a:r>
              <a:rPr lang="en-IN" sz="1600" dirty="0" err="1"/>
              <a:t>this.registerForm</a:t>
            </a:r>
            <a:r>
              <a:rPr lang="en-IN" sz="1600" dirty="0"/>
              <a:t> = </a:t>
            </a:r>
            <a:r>
              <a:rPr lang="en-IN" sz="1600" dirty="0" err="1"/>
              <a:t>this.formBuilder.group</a:t>
            </a:r>
            <a:r>
              <a:rPr lang="en-IN" sz="1600" dirty="0"/>
              <a:t>({</a:t>
            </a:r>
          </a:p>
          <a:p>
            <a:r>
              <a:rPr lang="en-IN" sz="1600" dirty="0"/>
              <a:t>      </a:t>
            </a:r>
            <a:r>
              <a:rPr lang="en-IN" sz="1600" dirty="0" err="1"/>
              <a:t>firstName</a:t>
            </a:r>
            <a:r>
              <a:rPr lang="en-IN" sz="1600" dirty="0"/>
              <a:t>: ['', { </a:t>
            </a:r>
            <a:r>
              <a:rPr lang="en-IN" sz="1600" dirty="0" err="1"/>
              <a:t>updateOn</a:t>
            </a:r>
            <a:r>
              <a:rPr lang="en-IN" sz="1600" dirty="0"/>
              <a:t>: 'blur', validators: [</a:t>
            </a:r>
            <a:r>
              <a:rPr lang="en-IN" sz="1600" dirty="0" err="1"/>
              <a:t>Validators.required</a:t>
            </a:r>
            <a:r>
              <a:rPr lang="en-IN" sz="1600" dirty="0"/>
              <a:t>] }],</a:t>
            </a:r>
          </a:p>
          <a:p>
            <a:r>
              <a:rPr lang="en-IN" sz="1600" dirty="0"/>
              <a:t>      </a:t>
            </a:r>
            <a:r>
              <a:rPr lang="en-IN" sz="1600" dirty="0" err="1"/>
              <a:t>lastName</a:t>
            </a:r>
            <a:r>
              <a:rPr lang="en-IN" sz="1600" dirty="0"/>
              <a:t>: ['', </a:t>
            </a:r>
            <a:r>
              <a:rPr lang="en-IN" sz="1600" dirty="0" err="1"/>
              <a:t>Validators.required</a:t>
            </a:r>
            <a:r>
              <a:rPr lang="en-IN" sz="1600" dirty="0"/>
              <a:t>],</a:t>
            </a:r>
          </a:p>
          <a:p>
            <a:r>
              <a:rPr lang="en-IN" sz="1600" dirty="0"/>
              <a:t>      address: </a:t>
            </a:r>
            <a:r>
              <a:rPr lang="en-IN" sz="1600" dirty="0" err="1"/>
              <a:t>this.formBuilder.group</a:t>
            </a:r>
            <a:r>
              <a:rPr lang="en-IN" sz="1600" dirty="0"/>
              <a:t>({</a:t>
            </a:r>
          </a:p>
          <a:p>
            <a:r>
              <a:rPr lang="en-IN" sz="1600" dirty="0"/>
              <a:t>        street: [],</a:t>
            </a:r>
          </a:p>
          <a:p>
            <a:r>
              <a:rPr lang="en-IN" sz="1600" dirty="0"/>
              <a:t>        zip: [],</a:t>
            </a:r>
          </a:p>
          <a:p>
            <a:r>
              <a:rPr lang="en-IN" sz="1600" dirty="0"/>
              <a:t>        city: []</a:t>
            </a:r>
          </a:p>
          <a:p>
            <a:r>
              <a:rPr lang="en-IN" sz="1600" dirty="0"/>
              <a:t>      })</a:t>
            </a:r>
          </a:p>
          <a:p>
            <a:r>
              <a:rPr lang="en-IN" sz="1600" dirty="0"/>
              <a:t>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6860168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323725-1D8C-287E-9578-D3757C5882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8A54A33-5D0A-1106-FE95-99D96AFEB550}"/>
              </a:ext>
            </a:extLst>
          </p:cNvPr>
          <p:cNvSpPr>
            <a:spLocks noGrp="1"/>
          </p:cNvSpPr>
          <p:nvPr>
            <p:ph type="sldNum" sz="quarter" idx="12"/>
          </p:nvPr>
        </p:nvSpPr>
        <p:spPr/>
        <p:txBody>
          <a:bodyPr/>
          <a:lstStyle/>
          <a:p>
            <a:fld id="{4A777409-9C5A-4B07-8E32-19F22F7D558C}" type="slidenum">
              <a:rPr lang="en-IN" smtClean="0"/>
              <a:t>218</a:t>
            </a:fld>
            <a:endParaRPr lang="en-IN" dirty="0"/>
          </a:p>
        </p:txBody>
      </p:sp>
      <p:sp>
        <p:nvSpPr>
          <p:cNvPr id="5" name="TextBox 4">
            <a:extLst>
              <a:ext uri="{FF2B5EF4-FFF2-40B4-BE49-F238E27FC236}">
                <a16:creationId xmlns:a16="http://schemas.microsoft.com/office/drawing/2014/main" id="{5DA2A35D-9415-0273-E3AE-6CEA04B90D8E}"/>
              </a:ext>
            </a:extLst>
          </p:cNvPr>
          <p:cNvSpPr txBox="1"/>
          <p:nvPr/>
        </p:nvSpPr>
        <p:spPr>
          <a:xfrm>
            <a:off x="989029" y="599941"/>
            <a:ext cx="10068612" cy="1323439"/>
          </a:xfrm>
          <a:prstGeom prst="rect">
            <a:avLst/>
          </a:prstGeom>
          <a:noFill/>
        </p:spPr>
        <p:txBody>
          <a:bodyPr wrap="square">
            <a:spAutoFit/>
          </a:bodyPr>
          <a:lstStyle/>
          <a:p>
            <a:r>
              <a:rPr lang="en-US" sz="2000" dirty="0">
                <a:solidFill>
                  <a:schemeClr val="tx1">
                    <a:lumMod val="65000"/>
                    <a:lumOff val="35000"/>
                  </a:schemeClr>
                </a:solidFill>
                <a:effectLst/>
              </a:rPr>
              <a:t>Line 14: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will be updated with new value only on blur event.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shown below, the </a:t>
            </a:r>
            <a:r>
              <a:rPr lang="en-US" sz="2000" dirty="0" err="1">
                <a:solidFill>
                  <a:schemeClr val="tx1">
                    <a:lumMod val="65000"/>
                    <a:lumOff val="35000"/>
                  </a:schemeClr>
                </a:solidFill>
                <a:effectLst/>
              </a:rPr>
              <a:t>firstName</a:t>
            </a:r>
            <a:r>
              <a:rPr lang="en-US" sz="2000" dirty="0">
                <a:solidFill>
                  <a:schemeClr val="tx1">
                    <a:lumMod val="65000"/>
                    <a:lumOff val="35000"/>
                  </a:schemeClr>
                </a:solidFill>
                <a:effectLst/>
              </a:rPr>
              <a:t> will be updated on blur event.</a:t>
            </a:r>
          </a:p>
        </p:txBody>
      </p:sp>
      <p:pic>
        <p:nvPicPr>
          <p:cNvPr id="7" name="Picture 6">
            <a:extLst>
              <a:ext uri="{FF2B5EF4-FFF2-40B4-BE49-F238E27FC236}">
                <a16:creationId xmlns:a16="http://schemas.microsoft.com/office/drawing/2014/main" id="{E2BE08B7-FF85-4D24-97C4-D8BF32CD6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470" y="1923379"/>
            <a:ext cx="5449060" cy="5005321"/>
          </a:xfrm>
          <a:prstGeom prst="rect">
            <a:avLst/>
          </a:prstGeom>
        </p:spPr>
      </p:pic>
    </p:spTree>
    <p:extLst>
      <p:ext uri="{BB962C8B-B14F-4D97-AF65-F5344CB8AC3E}">
        <p14:creationId xmlns:p14="http://schemas.microsoft.com/office/powerpoint/2010/main" val="396423698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7C2347-ACA6-405B-F1DB-DD02E3DB7B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9B0627-57B2-15F4-41BD-532EE288C84B}"/>
              </a:ext>
            </a:extLst>
          </p:cNvPr>
          <p:cNvSpPr>
            <a:spLocks noGrp="1"/>
          </p:cNvSpPr>
          <p:nvPr>
            <p:ph type="sldNum" sz="quarter" idx="12"/>
          </p:nvPr>
        </p:nvSpPr>
        <p:spPr/>
        <p:txBody>
          <a:bodyPr/>
          <a:lstStyle/>
          <a:p>
            <a:fld id="{4A777409-9C5A-4B07-8E32-19F22F7D558C}" type="slidenum">
              <a:rPr lang="en-IN" smtClean="0"/>
              <a:t>219</a:t>
            </a:fld>
            <a:endParaRPr lang="en-IN" dirty="0"/>
          </a:p>
        </p:txBody>
      </p:sp>
      <p:sp>
        <p:nvSpPr>
          <p:cNvPr id="5" name="TextBox 4">
            <a:extLst>
              <a:ext uri="{FF2B5EF4-FFF2-40B4-BE49-F238E27FC236}">
                <a16:creationId xmlns:a16="http://schemas.microsoft.com/office/drawing/2014/main" id="{2D8A406D-E301-7646-1160-1387DF7AA8E5}"/>
              </a:ext>
            </a:extLst>
          </p:cNvPr>
          <p:cNvSpPr txBox="1"/>
          <p:nvPr/>
        </p:nvSpPr>
        <p:spPr>
          <a:xfrm>
            <a:off x="919114" y="541198"/>
            <a:ext cx="6099142" cy="461665"/>
          </a:xfrm>
          <a:prstGeom prst="rect">
            <a:avLst/>
          </a:prstGeom>
          <a:noFill/>
        </p:spPr>
        <p:txBody>
          <a:bodyPr wrap="square">
            <a:spAutoFit/>
          </a:bodyPr>
          <a:lstStyle/>
          <a:p>
            <a:r>
              <a:rPr lang="en-US" sz="2400" b="1" dirty="0"/>
              <a:t>Custom Validators in Reactive Forms</a:t>
            </a:r>
          </a:p>
        </p:txBody>
      </p:sp>
      <p:sp>
        <p:nvSpPr>
          <p:cNvPr id="7" name="TextBox 6">
            <a:extLst>
              <a:ext uri="{FF2B5EF4-FFF2-40B4-BE49-F238E27FC236}">
                <a16:creationId xmlns:a16="http://schemas.microsoft.com/office/drawing/2014/main" id="{5D9181AF-B216-4B3E-A600-F78CC8B67555}"/>
              </a:ext>
            </a:extLst>
          </p:cNvPr>
          <p:cNvSpPr txBox="1"/>
          <p:nvPr/>
        </p:nvSpPr>
        <p:spPr>
          <a:xfrm>
            <a:off x="69130" y="1031815"/>
            <a:ext cx="12122870" cy="5324535"/>
          </a:xfrm>
          <a:prstGeom prst="rect">
            <a:avLst/>
          </a:prstGeom>
          <a:noFill/>
        </p:spPr>
        <p:txBody>
          <a:bodyPr wrap="square">
            <a:spAutoFit/>
          </a:bodyPr>
          <a:lstStyle/>
          <a:p>
            <a:r>
              <a:rPr lang="en-US" sz="2000" u="sng" dirty="0">
                <a:solidFill>
                  <a:schemeClr val="tx1">
                    <a:lumMod val="65000"/>
                    <a:lumOff val="35000"/>
                  </a:schemeClr>
                </a:solidFill>
                <a:effectLst/>
              </a:rPr>
              <a:t>Need for custom validation:</a:t>
            </a:r>
            <a:endParaRPr lang="en-US" sz="2000" dirty="0">
              <a:solidFill>
                <a:schemeClr val="tx1">
                  <a:lumMod val="65000"/>
                  <a:lumOff val="35000"/>
                </a:schemeClr>
              </a:solidFill>
            </a:endParaRPr>
          </a:p>
          <a:p>
            <a:r>
              <a:rPr lang="en-US" sz="2000" dirty="0">
                <a:solidFill>
                  <a:schemeClr val="tx1">
                    <a:lumMod val="65000"/>
                    <a:lumOff val="35000"/>
                  </a:schemeClr>
                </a:solidFill>
                <a:effectLst/>
              </a:rPr>
              <a:t>While creating forms, there can be situations for which built-in validators are not available. Few such examples include validating a phone number, validating if the password and confirm password fields matches or not, etc.. In such situations, custom validators can be created to implement the required validation functionality.</a:t>
            </a:r>
            <a:endParaRPr lang="en-US" sz="2000" dirty="0">
              <a:solidFill>
                <a:schemeClr val="tx1">
                  <a:lumMod val="65000"/>
                  <a:lumOff val="35000"/>
                </a:schemeClr>
              </a:solidFill>
            </a:endParaRPr>
          </a:p>
          <a:p>
            <a:r>
              <a:rPr lang="en-US" sz="2000" dirty="0">
                <a:solidFill>
                  <a:schemeClr val="tx1">
                    <a:lumMod val="65000"/>
                    <a:lumOff val="35000"/>
                  </a:schemeClr>
                </a:solidFill>
              </a:rPr>
              <a:t> </a:t>
            </a:r>
          </a:p>
          <a:p>
            <a:r>
              <a:rPr lang="en-US" sz="2000" u="sng" dirty="0">
                <a:solidFill>
                  <a:schemeClr val="tx1">
                    <a:lumMod val="65000"/>
                    <a:lumOff val="35000"/>
                  </a:schemeClr>
                </a:solidFill>
                <a:effectLst/>
              </a:rPr>
              <a:t>Custom validation in Reactive Forms of Angular:</a:t>
            </a:r>
            <a:endParaRPr lang="en-US" sz="2000" dirty="0">
              <a:solidFill>
                <a:schemeClr val="tx1">
                  <a:lumMod val="65000"/>
                  <a:lumOff val="35000"/>
                </a:schemeClr>
              </a:solidFill>
            </a:endParaRPr>
          </a:p>
          <a:p>
            <a:r>
              <a:rPr lang="en-US" sz="2000" dirty="0">
                <a:solidFill>
                  <a:schemeClr val="tx1">
                    <a:lumMod val="65000"/>
                    <a:lumOff val="35000"/>
                  </a:schemeClr>
                </a:solidFill>
                <a:effectLst/>
              </a:rPr>
              <a:t>Custom validation can be applied to form controls of a Reactive Form in Angular.</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Custom validators are implemented as separate functions inside the </a:t>
            </a:r>
            <a:r>
              <a:rPr lang="en-US" sz="2000" dirty="0" err="1">
                <a:solidFill>
                  <a:schemeClr val="tx1">
                    <a:lumMod val="65000"/>
                    <a:lumOff val="35000"/>
                  </a:schemeClr>
                </a:solidFill>
                <a:effectLst/>
              </a:rPr>
              <a:t>component.ts</a:t>
            </a:r>
            <a:r>
              <a:rPr lang="en-US" sz="2000" dirty="0">
                <a:solidFill>
                  <a:schemeClr val="tx1">
                    <a:lumMod val="65000"/>
                    <a:lumOff val="35000"/>
                  </a:schemeClr>
                </a:solidFill>
                <a:effectLst/>
              </a:rPr>
              <a:t> file. </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these functions can be added to the list of other validators configured for a form control. </a:t>
            </a:r>
            <a:endParaRPr lang="en-US" sz="2000" dirty="0">
              <a:solidFill>
                <a:schemeClr val="tx1">
                  <a:lumMod val="65000"/>
                  <a:lumOff val="35000"/>
                </a:schemeClr>
              </a:solidFill>
            </a:endParaRPr>
          </a:p>
          <a:p>
            <a:r>
              <a:rPr lang="en-US" sz="2000" dirty="0">
                <a:solidFill>
                  <a:schemeClr val="tx1">
                    <a:lumMod val="65000"/>
                    <a:lumOff val="35000"/>
                  </a:schemeClr>
                </a:solidFill>
              </a:rPr>
              <a:t> </a:t>
            </a:r>
          </a:p>
          <a:p>
            <a:r>
              <a:rPr lang="en-US" sz="2000" u="sng" dirty="0">
                <a:solidFill>
                  <a:schemeClr val="tx1">
                    <a:lumMod val="65000"/>
                    <a:lumOff val="35000"/>
                  </a:schemeClr>
                </a:solidFill>
                <a:effectLst/>
              </a:rPr>
              <a:t>Implementing custom validation in Reactive Forms of Angular:</a:t>
            </a:r>
            <a:endParaRPr lang="en-US" sz="2000" dirty="0">
              <a:solidFill>
                <a:schemeClr val="tx1">
                  <a:lumMod val="65000"/>
                  <a:lumOff val="35000"/>
                </a:schemeClr>
              </a:solidFill>
            </a:endParaRPr>
          </a:p>
          <a:p>
            <a:r>
              <a:rPr lang="en-US" sz="2000" dirty="0">
                <a:solidFill>
                  <a:schemeClr val="tx1">
                    <a:lumMod val="65000"/>
                    <a:lumOff val="35000"/>
                  </a:schemeClr>
                </a:solidFill>
                <a:effectLst/>
              </a:rPr>
              <a:t>Add one more field called email inside the example used for </a:t>
            </a:r>
            <a:r>
              <a:rPr lang="en-US" sz="2000" dirty="0" err="1">
                <a:solidFill>
                  <a:schemeClr val="tx1">
                    <a:lumMod val="65000"/>
                    <a:lumOff val="35000"/>
                  </a:schemeClr>
                </a:solidFill>
                <a:effectLst/>
              </a:rPr>
              <a:t>ReactiveForms</a:t>
            </a:r>
            <a:r>
              <a:rPr lang="en-US" sz="2000" dirty="0">
                <a:solidFill>
                  <a:schemeClr val="tx1">
                    <a:lumMod val="65000"/>
                    <a:lumOff val="35000"/>
                  </a:schemeClr>
                </a:solidFill>
                <a:effectLst/>
              </a:rPr>
              <a:t> previously. The below are the validations to be applied to the 'email' field: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required,</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checks for standard email pattern, for example: abc@something.com, abc@something.co.in, etc.</a:t>
            </a:r>
            <a:endParaRPr lang="en-US" sz="2000" dirty="0">
              <a:solidFill>
                <a:schemeClr val="tx1">
                  <a:lumMod val="65000"/>
                  <a:lumOff val="35000"/>
                </a:schemeClr>
              </a:solidFill>
            </a:endParaRPr>
          </a:p>
          <a:p>
            <a:r>
              <a:rPr lang="en-US" sz="2000" dirty="0">
                <a:solidFill>
                  <a:schemeClr val="tx1">
                    <a:lumMod val="65000"/>
                    <a:lumOff val="35000"/>
                  </a:schemeClr>
                </a:solidFill>
                <a:effectLst/>
              </a:rPr>
              <a:t>For implementing the for custom validation, add a separate function which checks for standard email pattern inside </a:t>
            </a:r>
            <a:r>
              <a:rPr lang="en-US" sz="2000" b="1" dirty="0">
                <a:solidFill>
                  <a:schemeClr val="tx1">
                    <a:lumMod val="65000"/>
                    <a:lumOff val="35000"/>
                  </a:schemeClr>
                </a:solidFill>
                <a:effectLst/>
              </a:rPr>
              <a:t>registration-</a:t>
            </a:r>
            <a:r>
              <a:rPr lang="en-US" sz="2000" b="1" dirty="0" err="1">
                <a:solidFill>
                  <a:schemeClr val="tx1">
                    <a:lumMod val="65000"/>
                    <a:lumOff val="35000"/>
                  </a:schemeClr>
                </a:solidFill>
                <a:effectLst/>
              </a:rPr>
              <a:t>form.component.ts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as shown below:</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71746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36C15E-6076-DB61-76D4-FF52449EAF1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9E6D6B-6501-8751-FD25-2D436274C817}"/>
              </a:ext>
            </a:extLst>
          </p:cNvPr>
          <p:cNvSpPr>
            <a:spLocks noGrp="1"/>
          </p:cNvSpPr>
          <p:nvPr>
            <p:ph type="sldNum" sz="quarter" idx="12"/>
          </p:nvPr>
        </p:nvSpPr>
        <p:spPr/>
        <p:txBody>
          <a:bodyPr/>
          <a:lstStyle/>
          <a:p>
            <a:fld id="{4A777409-9C5A-4B07-8E32-19F22F7D558C}" type="slidenum">
              <a:rPr lang="en-IN" smtClean="0"/>
              <a:t>220</a:t>
            </a:fld>
            <a:endParaRPr lang="en-IN" dirty="0"/>
          </a:p>
        </p:txBody>
      </p:sp>
      <p:sp>
        <p:nvSpPr>
          <p:cNvPr id="5" name="TextBox 4">
            <a:extLst>
              <a:ext uri="{FF2B5EF4-FFF2-40B4-BE49-F238E27FC236}">
                <a16:creationId xmlns:a16="http://schemas.microsoft.com/office/drawing/2014/main" id="{776E2446-F3C9-50BD-7C58-48A53EE78EEB}"/>
              </a:ext>
            </a:extLst>
          </p:cNvPr>
          <p:cNvSpPr txBox="1"/>
          <p:nvPr/>
        </p:nvSpPr>
        <p:spPr>
          <a:xfrm>
            <a:off x="915971" y="545618"/>
            <a:ext cx="10360058" cy="674030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FormControl</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r>
              <a:rPr lang="en-IN" dirty="0" err="1"/>
              <a:t>firstName</a:t>
            </a:r>
            <a:r>
              <a:rPr lang="en-IN" dirty="0"/>
              <a:t>: ['',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address: </a:t>
            </a:r>
            <a:r>
              <a:rPr lang="en-IN" dirty="0" err="1"/>
              <a:t>this.formBuilder.group</a:t>
            </a:r>
            <a:r>
              <a:rPr lang="en-IN" dirty="0"/>
              <a:t>({</a:t>
            </a:r>
          </a:p>
          <a:p>
            <a:r>
              <a:rPr lang="en-IN" dirty="0"/>
              <a:t>        street: [],</a:t>
            </a:r>
          </a:p>
          <a:p>
            <a:r>
              <a:rPr lang="en-IN" dirty="0"/>
              <a:t>        zip: [],</a:t>
            </a:r>
          </a:p>
          <a:p>
            <a:r>
              <a:rPr lang="en-IN" dirty="0"/>
              <a:t>        city: []</a:t>
            </a:r>
          </a:p>
          <a:p>
            <a:r>
              <a:rPr lang="en-IN" dirty="0"/>
              <a:t>      }),</a:t>
            </a:r>
          </a:p>
          <a:p>
            <a:r>
              <a:rPr lang="en-IN" dirty="0"/>
              <a:t>      email: ['', </a:t>
            </a:r>
            <a:r>
              <a:rPr lang="en-IN" dirty="0" err="1"/>
              <a:t>validateEmail</a:t>
            </a:r>
            <a:r>
              <a:rPr lang="en-IN" dirty="0"/>
              <a:t>]</a:t>
            </a:r>
          </a:p>
          <a:p>
            <a:r>
              <a:rPr lang="en-IN" dirty="0"/>
              <a:t>    });</a:t>
            </a:r>
          </a:p>
          <a:p>
            <a:r>
              <a:rPr lang="en-IN" dirty="0"/>
              <a:t>  </a:t>
            </a:r>
          </a:p>
        </p:txBody>
      </p:sp>
    </p:spTree>
    <p:extLst>
      <p:ext uri="{BB962C8B-B14F-4D97-AF65-F5344CB8AC3E}">
        <p14:creationId xmlns:p14="http://schemas.microsoft.com/office/powerpoint/2010/main" val="1541820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2C5B14-BF8C-A7C5-2FC1-9B3807F47D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B1F6E7F-DEEA-FF8D-511D-1ED68B617287}"/>
              </a:ext>
            </a:extLst>
          </p:cNvPr>
          <p:cNvSpPr>
            <a:spLocks noGrp="1"/>
          </p:cNvSpPr>
          <p:nvPr>
            <p:ph type="sldNum" sz="quarter" idx="12"/>
          </p:nvPr>
        </p:nvSpPr>
        <p:spPr/>
        <p:txBody>
          <a:bodyPr/>
          <a:lstStyle/>
          <a:p>
            <a:fld id="{4A777409-9C5A-4B07-8E32-19F22F7D558C}" type="slidenum">
              <a:rPr lang="en-IN" smtClean="0"/>
              <a:t>221</a:t>
            </a:fld>
            <a:endParaRPr lang="en-IN" dirty="0"/>
          </a:p>
        </p:txBody>
      </p:sp>
      <p:sp>
        <p:nvSpPr>
          <p:cNvPr id="5" name="TextBox 4">
            <a:extLst>
              <a:ext uri="{FF2B5EF4-FFF2-40B4-BE49-F238E27FC236}">
                <a16:creationId xmlns:a16="http://schemas.microsoft.com/office/drawing/2014/main" id="{2C0B444A-C878-A88F-0883-626BB52EB949}"/>
              </a:ext>
            </a:extLst>
          </p:cNvPr>
          <p:cNvSpPr txBox="1"/>
          <p:nvPr/>
        </p:nvSpPr>
        <p:spPr>
          <a:xfrm>
            <a:off x="989028" y="664492"/>
            <a:ext cx="10266575" cy="2862322"/>
          </a:xfrm>
          <a:prstGeom prst="rect">
            <a:avLst/>
          </a:prstGeom>
          <a:noFill/>
        </p:spPr>
        <p:txBody>
          <a:bodyPr wrap="square">
            <a:spAutoFit/>
          </a:bodyPr>
          <a:lstStyle/>
          <a:p>
            <a:r>
              <a:rPr lang="en-IN" dirty="0"/>
              <a:t>}</a:t>
            </a:r>
          </a:p>
          <a:p>
            <a:r>
              <a:rPr lang="en-IN" dirty="0"/>
              <a:t>}</a:t>
            </a:r>
          </a:p>
          <a:p>
            <a:r>
              <a:rPr lang="en-IN" dirty="0"/>
              <a:t>function </a:t>
            </a:r>
            <a:r>
              <a:rPr lang="en-IN" dirty="0" err="1"/>
              <a:t>validateEmail</a:t>
            </a:r>
            <a:r>
              <a:rPr lang="en-IN" dirty="0"/>
              <a:t>(c: </a:t>
            </a:r>
            <a:r>
              <a:rPr lang="en-IN" dirty="0" err="1"/>
              <a:t>FormControl</a:t>
            </a:r>
            <a:r>
              <a:rPr lang="en-IN" dirty="0"/>
              <a:t>): any {</a:t>
            </a:r>
          </a:p>
          <a:p>
            <a:r>
              <a:rPr lang="en-IN" dirty="0"/>
              <a:t>  let EMAIL_REGEXP = /^([a-zA-Z0-9_\-\.]+)@([a-zA-Z0-9_\-\.]+)\.([a-zA-Z]{2,5})$/;</a:t>
            </a:r>
          </a:p>
          <a:p>
            <a:r>
              <a:rPr lang="en-IN" dirty="0"/>
              <a:t>  return </a:t>
            </a:r>
            <a:r>
              <a:rPr lang="en-IN" dirty="0" err="1"/>
              <a:t>EMAIL_REGEXP.test</a:t>
            </a:r>
            <a:r>
              <a:rPr lang="en-IN" dirty="0"/>
              <a:t>(</a:t>
            </a:r>
            <a:r>
              <a:rPr lang="en-IN" dirty="0" err="1"/>
              <a:t>c.value</a:t>
            </a:r>
            <a:r>
              <a:rPr lang="en-IN" dirty="0"/>
              <a:t>) ? null : {</a:t>
            </a:r>
          </a:p>
          <a:p>
            <a:r>
              <a:rPr lang="en-IN" dirty="0"/>
              <a:t>    </a:t>
            </a:r>
            <a:r>
              <a:rPr lang="en-IN" dirty="0" err="1"/>
              <a:t>emailInvalid</a:t>
            </a:r>
            <a:r>
              <a:rPr lang="en-IN" dirty="0"/>
              <a:t>: {</a:t>
            </a:r>
          </a:p>
          <a:p>
            <a:r>
              <a:rPr lang="en-IN" dirty="0"/>
              <a:t>      message: "Invalid Format!"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6C2B5A3C-EE2B-7E43-B3CE-85416F130D1D}"/>
              </a:ext>
            </a:extLst>
          </p:cNvPr>
          <p:cNvSpPr txBox="1"/>
          <p:nvPr/>
        </p:nvSpPr>
        <p:spPr>
          <a:xfrm>
            <a:off x="181466" y="3912870"/>
            <a:ext cx="11829068" cy="1631216"/>
          </a:xfrm>
          <a:prstGeom prst="rect">
            <a:avLst/>
          </a:prstGeom>
          <a:noFill/>
        </p:spPr>
        <p:txBody>
          <a:bodyPr wrap="square">
            <a:spAutoFit/>
          </a:bodyPr>
          <a:lstStyle/>
          <a:p>
            <a:r>
              <a:rPr lang="en-US" sz="2000" dirty="0">
                <a:solidFill>
                  <a:schemeClr val="tx1">
                    <a:lumMod val="65000"/>
                    <a:lumOff val="35000"/>
                  </a:schemeClr>
                </a:solidFill>
                <a:effectLst/>
              </a:rPr>
              <a:t>Line 30-37: In this function, a regular expression pattern is taken for email and the input value of the form control is tested against the mentioned pattern. If the pattern matches, it means the entered input is valid and hence, the validation function returns null.  Otherwise, the function returns an object with name '</a:t>
            </a:r>
            <a:r>
              <a:rPr lang="en-US" sz="2000" dirty="0" err="1">
                <a:solidFill>
                  <a:schemeClr val="tx1">
                    <a:lumMod val="65000"/>
                    <a:lumOff val="35000"/>
                  </a:schemeClr>
                </a:solidFill>
                <a:effectLst/>
              </a:rPr>
              <a:t>emailInvalid</a:t>
            </a:r>
            <a:r>
              <a:rPr lang="en-US" sz="2000" dirty="0">
                <a:solidFill>
                  <a:schemeClr val="tx1">
                    <a:lumMod val="65000"/>
                    <a:lumOff val="35000"/>
                  </a:schemeClr>
                </a:solidFill>
                <a:effectLst/>
              </a:rPr>
              <a:t>' with one property called 'message' set to appropriate string message.</a:t>
            </a:r>
            <a:endParaRPr lang="en-US" sz="2000" dirty="0">
              <a:solidFill>
                <a:schemeClr val="tx1">
                  <a:lumMod val="65000"/>
                  <a:lumOff val="35000"/>
                </a:schemeClr>
              </a:solidFill>
            </a:endParaRPr>
          </a:p>
          <a:p>
            <a:r>
              <a:rPr lang="en-US" sz="2000" dirty="0">
                <a:solidFill>
                  <a:schemeClr val="tx1">
                    <a:lumMod val="65000"/>
                    <a:lumOff val="35000"/>
                  </a:schemeClr>
                </a:solidFill>
                <a:effectLst/>
              </a:rPr>
              <a:t>Line 21: Binds the required validator and the custom validator named </a:t>
            </a:r>
            <a:r>
              <a:rPr lang="en-US" sz="2000" dirty="0" err="1">
                <a:solidFill>
                  <a:schemeClr val="tx1">
                    <a:lumMod val="65000"/>
                    <a:lumOff val="35000"/>
                  </a:schemeClr>
                </a:solidFill>
                <a:effectLst/>
              </a:rPr>
              <a:t>validateEmail</a:t>
            </a:r>
            <a:r>
              <a:rPr lang="en-US" sz="2000" dirty="0">
                <a:solidFill>
                  <a:schemeClr val="tx1">
                    <a:lumMod val="65000"/>
                    <a:lumOff val="35000"/>
                  </a:schemeClr>
                </a:solidFill>
                <a:effectLst/>
              </a:rPr>
              <a:t> to the email field.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41662662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D884A7-9511-F583-D941-D429D3DE75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9A86D2-A7A1-DF31-8CDF-378A91EDFB00}"/>
              </a:ext>
            </a:extLst>
          </p:cNvPr>
          <p:cNvSpPr>
            <a:spLocks noGrp="1"/>
          </p:cNvSpPr>
          <p:nvPr>
            <p:ph type="sldNum" sz="quarter" idx="12"/>
          </p:nvPr>
        </p:nvSpPr>
        <p:spPr/>
        <p:txBody>
          <a:bodyPr/>
          <a:lstStyle/>
          <a:p>
            <a:fld id="{4A777409-9C5A-4B07-8E32-19F22F7D558C}" type="slidenum">
              <a:rPr lang="en-IN" smtClean="0"/>
              <a:t>222</a:t>
            </a:fld>
            <a:endParaRPr lang="en-IN" dirty="0"/>
          </a:p>
        </p:txBody>
      </p:sp>
      <p:sp>
        <p:nvSpPr>
          <p:cNvPr id="5" name="TextBox 4">
            <a:extLst>
              <a:ext uri="{FF2B5EF4-FFF2-40B4-BE49-F238E27FC236}">
                <a16:creationId xmlns:a16="http://schemas.microsoft.com/office/drawing/2014/main" id="{F030CBFD-388B-7669-0689-D669EDE4A19B}"/>
              </a:ext>
            </a:extLst>
          </p:cNvPr>
          <p:cNvSpPr txBox="1"/>
          <p:nvPr/>
        </p:nvSpPr>
        <p:spPr>
          <a:xfrm>
            <a:off x="890831" y="603564"/>
            <a:ext cx="10138529" cy="707886"/>
          </a:xfrm>
          <a:prstGeom prst="rect">
            <a:avLst/>
          </a:prstGeom>
          <a:noFill/>
        </p:spPr>
        <p:txBody>
          <a:bodyPr wrap="square">
            <a:spAutoFit/>
          </a:bodyPr>
          <a:lstStyle/>
          <a:p>
            <a:r>
              <a:rPr lang="en-US" sz="2000" dirty="0">
                <a:solidFill>
                  <a:schemeClr val="tx1">
                    <a:lumMod val="65000"/>
                    <a:lumOff val="35000"/>
                  </a:schemeClr>
                </a:solidFill>
                <a:effectLst/>
              </a:rPr>
              <a:t>For tracking the custom validators in the Reactive Form's template (Angular v13), add HTML controls for the email field in the registration-form.component.html file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7E277E2-97BB-3B6E-245A-BD17A803753A}"/>
              </a:ext>
            </a:extLst>
          </p:cNvPr>
          <p:cNvSpPr txBox="1"/>
          <p:nvPr/>
        </p:nvSpPr>
        <p:spPr>
          <a:xfrm>
            <a:off x="838200" y="1311450"/>
            <a:ext cx="11821213" cy="5355312"/>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a:t>
            </a:r>
          </a:p>
        </p:txBody>
      </p:sp>
    </p:spTree>
    <p:extLst>
      <p:ext uri="{BB962C8B-B14F-4D97-AF65-F5344CB8AC3E}">
        <p14:creationId xmlns:p14="http://schemas.microsoft.com/office/powerpoint/2010/main" val="152844418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48DDDF-DCBB-1842-CFB0-C93E92227C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457A7B-58CF-DA5E-D60D-186597F6C69D}"/>
              </a:ext>
            </a:extLst>
          </p:cNvPr>
          <p:cNvSpPr>
            <a:spLocks noGrp="1"/>
          </p:cNvSpPr>
          <p:nvPr>
            <p:ph type="sldNum" sz="quarter" idx="12"/>
          </p:nvPr>
        </p:nvSpPr>
        <p:spPr/>
        <p:txBody>
          <a:bodyPr/>
          <a:lstStyle/>
          <a:p>
            <a:fld id="{4A777409-9C5A-4B07-8E32-19F22F7D558C}" type="slidenum">
              <a:rPr lang="en-IN" smtClean="0"/>
              <a:t>223</a:t>
            </a:fld>
            <a:endParaRPr lang="en-IN" dirty="0"/>
          </a:p>
        </p:txBody>
      </p:sp>
      <p:sp>
        <p:nvSpPr>
          <p:cNvPr id="5" name="TextBox 4">
            <a:extLst>
              <a:ext uri="{FF2B5EF4-FFF2-40B4-BE49-F238E27FC236}">
                <a16:creationId xmlns:a16="http://schemas.microsoft.com/office/drawing/2014/main" id="{B24C2D62-D1E5-8138-7F76-D700FDF2281C}"/>
              </a:ext>
            </a:extLst>
          </p:cNvPr>
          <p:cNvSpPr txBox="1"/>
          <p:nvPr/>
        </p:nvSpPr>
        <p:spPr>
          <a:xfrm>
            <a:off x="923826" y="508682"/>
            <a:ext cx="11868346" cy="6186309"/>
          </a:xfrm>
          <a:prstGeom prst="rect">
            <a:avLst/>
          </a:prstGeom>
          <a:noFill/>
        </p:spPr>
        <p:txBody>
          <a:bodyPr wrap="square">
            <a:spAutoFit/>
          </a:bodyPr>
          <a:lstStyle/>
          <a:p>
            <a:r>
              <a:rPr lang="en-IN" dirty="0"/>
              <a:t>&lt;p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&lt;div class="form-group"&gt;</a:t>
            </a:r>
          </a:p>
          <a:p>
            <a:r>
              <a:rPr lang="en-IN" dirty="0"/>
              <a:t>        &lt;label&gt;Email&lt;/label&gt;</a:t>
            </a:r>
          </a:p>
          <a:p>
            <a:r>
              <a:rPr lang="en-IN" dirty="0"/>
              <a:t>        &lt;input type="text" class="form-control" </a:t>
            </a:r>
            <a:r>
              <a:rPr lang="en-IN" dirty="0" err="1"/>
              <a:t>formControlName</a:t>
            </a:r>
            <a:r>
              <a:rPr lang="en-IN" dirty="0"/>
              <a:t>="email" /&gt;   </a:t>
            </a:r>
          </a:p>
          <a:p>
            <a:r>
              <a:rPr lang="en-IN" dirty="0"/>
              <a:t>        &lt;div *</a:t>
            </a:r>
            <a:r>
              <a:rPr lang="en-IN" dirty="0" err="1"/>
              <a:t>ngIf</a:t>
            </a:r>
            <a:r>
              <a:rPr lang="en-IN" dirty="0"/>
              <a:t>="</a:t>
            </a:r>
            <a:r>
              <a:rPr lang="en-IN" dirty="0" err="1"/>
              <a:t>registerForm.controls</a:t>
            </a:r>
            <a:r>
              <a:rPr lang="en-IN" dirty="0"/>
              <a:t>['email'].errors" class="alert alert-danger"&gt;</a:t>
            </a:r>
          </a:p>
          <a:p>
            <a:r>
              <a:rPr lang="en-IN" dirty="0"/>
              <a:t>          Email field is invalid.</a:t>
            </a:r>
          </a:p>
          <a:p>
            <a:r>
              <a:rPr lang="en-IN" dirty="0"/>
              <a:t>          </a:t>
            </a:r>
          </a:p>
        </p:txBody>
      </p:sp>
    </p:spTree>
    <p:extLst>
      <p:ext uri="{BB962C8B-B14F-4D97-AF65-F5344CB8AC3E}">
        <p14:creationId xmlns:p14="http://schemas.microsoft.com/office/powerpoint/2010/main" val="122413540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9FFD3A-44E2-BAF8-E44D-14809338BB3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BD2C51-C2D6-3BDD-20B2-723F7C09054A}"/>
              </a:ext>
            </a:extLst>
          </p:cNvPr>
          <p:cNvSpPr>
            <a:spLocks noGrp="1"/>
          </p:cNvSpPr>
          <p:nvPr>
            <p:ph type="sldNum" sz="quarter" idx="12"/>
          </p:nvPr>
        </p:nvSpPr>
        <p:spPr/>
        <p:txBody>
          <a:bodyPr/>
          <a:lstStyle/>
          <a:p>
            <a:fld id="{4A777409-9C5A-4B07-8E32-19F22F7D558C}" type="slidenum">
              <a:rPr lang="en-IN" smtClean="0"/>
              <a:t>224</a:t>
            </a:fld>
            <a:endParaRPr lang="en-IN" dirty="0"/>
          </a:p>
        </p:txBody>
      </p:sp>
      <p:sp>
        <p:nvSpPr>
          <p:cNvPr id="5" name="TextBox 4">
            <a:extLst>
              <a:ext uri="{FF2B5EF4-FFF2-40B4-BE49-F238E27FC236}">
                <a16:creationId xmlns:a16="http://schemas.microsoft.com/office/drawing/2014/main" id="{5445B63B-5091-08D1-8235-45E03938E3B3}"/>
              </a:ext>
            </a:extLst>
          </p:cNvPr>
          <p:cNvSpPr txBox="1"/>
          <p:nvPr/>
        </p:nvSpPr>
        <p:spPr>
          <a:xfrm>
            <a:off x="838200" y="691360"/>
            <a:ext cx="11353800" cy="6463308"/>
          </a:xfrm>
          <a:prstGeom prst="rect">
            <a:avLst/>
          </a:prstGeom>
          <a:noFill/>
        </p:spPr>
        <p:txBody>
          <a:bodyPr wrap="square">
            <a:spAutoFit/>
          </a:bodyPr>
          <a:lstStyle/>
          <a:p>
            <a:r>
              <a:rPr lang="en-IN" dirty="0"/>
              <a:t>&lt;p *</a:t>
            </a:r>
            <a:r>
              <a:rPr lang="en-IN" dirty="0" err="1"/>
              <a:t>ngIf</a:t>
            </a:r>
            <a:r>
              <a:rPr lang="en-IN" dirty="0"/>
              <a:t>="</a:t>
            </a:r>
            <a:r>
              <a:rPr lang="en-IN" dirty="0" err="1"/>
              <a:t>registerForm.controls</a:t>
            </a:r>
            <a:r>
              <a:rPr lang="en-IN" dirty="0"/>
              <a:t>['email'].errors?.['required']"&gt;</a:t>
            </a:r>
          </a:p>
          <a:p>
            <a:r>
              <a:rPr lang="en-IN" dirty="0"/>
              <a:t>            This field is required!</a:t>
            </a:r>
          </a:p>
          <a:p>
            <a:r>
              <a:rPr lang="en-IN" dirty="0"/>
              <a:t>          &lt;/p&gt;     </a:t>
            </a:r>
          </a:p>
          <a:p>
            <a:r>
              <a:rPr lang="en-IN" dirty="0"/>
              <a:t>          &lt;p *</a:t>
            </a:r>
            <a:r>
              <a:rPr lang="en-IN" dirty="0" err="1"/>
              <a:t>ngIf</a:t>
            </a:r>
            <a:r>
              <a:rPr lang="en-IN" dirty="0"/>
              <a:t>="</a:t>
            </a:r>
            <a:r>
              <a:rPr lang="en-IN" dirty="0" err="1"/>
              <a:t>registerForm.controls</a:t>
            </a:r>
            <a:r>
              <a:rPr lang="en-IN" dirty="0"/>
              <a:t>['email'].errors?.['</a:t>
            </a:r>
            <a:r>
              <a:rPr lang="en-IN" dirty="0" err="1"/>
              <a:t>emailInvalid</a:t>
            </a:r>
            <a:r>
              <a:rPr lang="en-IN" dirty="0"/>
              <a:t>']"&gt;</a:t>
            </a:r>
          </a:p>
          <a:p>
            <a:r>
              <a:rPr lang="en-IN" dirty="0"/>
              <a:t>            {{ </a:t>
            </a:r>
            <a:r>
              <a:rPr lang="en-IN" dirty="0" err="1"/>
              <a:t>registerForm.controls</a:t>
            </a:r>
            <a:r>
              <a:rPr lang="en-IN" dirty="0"/>
              <a:t>['email'].errors?.['</a:t>
            </a:r>
            <a:r>
              <a:rPr lang="en-IN" dirty="0" err="1"/>
              <a:t>emailInvalid</a:t>
            </a:r>
            <a:r>
              <a:rPr lang="en-IN" dirty="0"/>
              <a:t>'].message }}</a:t>
            </a:r>
          </a:p>
          <a:p>
            <a:r>
              <a:rPr lang="en-IN" dirty="0"/>
              <a:t>          &lt;/p&gt;            </a:t>
            </a:r>
          </a:p>
          <a:p>
            <a:r>
              <a:rPr lang="en-IN" dirty="0"/>
              <a:t>      &lt;/div&gt;</a:t>
            </a:r>
          </a:p>
          <a:p>
            <a:r>
              <a:rPr lang="en-IN" dirty="0"/>
              <a:t>      &lt;/div&gt;</a:t>
            </a:r>
          </a:p>
          <a:p>
            <a:r>
              <a:rPr lang="en-IN" dirty="0"/>
              <a:t>      &lt;button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&lt;p&gt;Email: {{ </a:t>
            </a:r>
            <a:r>
              <a:rPr lang="en-IN" dirty="0" err="1"/>
              <a:t>registerForm.get</a:t>
            </a:r>
            <a:r>
              <a:rPr lang="en-IN" dirty="0"/>
              <a:t>('email')?.value }}&lt;/p&gt;</a:t>
            </a:r>
          </a:p>
          <a:p>
            <a:r>
              <a:rPr lang="en-IN" dirty="0"/>
              <a:t>    &lt;/div&gt;</a:t>
            </a:r>
          </a:p>
          <a:p>
            <a:r>
              <a:rPr lang="en-IN" dirty="0"/>
              <a:t>  &lt;/div&gt;</a:t>
            </a:r>
          </a:p>
          <a:p>
            <a:r>
              <a:rPr lang="en-IN" dirty="0"/>
              <a:t>    </a:t>
            </a:r>
          </a:p>
          <a:p>
            <a:r>
              <a:rPr lang="en-IN" dirty="0"/>
              <a:t> </a:t>
            </a:r>
          </a:p>
        </p:txBody>
      </p:sp>
    </p:spTree>
    <p:extLst>
      <p:ext uri="{BB962C8B-B14F-4D97-AF65-F5344CB8AC3E}">
        <p14:creationId xmlns:p14="http://schemas.microsoft.com/office/powerpoint/2010/main" val="127093618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B9055F-DCB6-A943-71A9-26C2D99F38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89F6EE4-7425-64F0-74C1-0CE6235093B9}"/>
              </a:ext>
            </a:extLst>
          </p:cNvPr>
          <p:cNvSpPr>
            <a:spLocks noGrp="1"/>
          </p:cNvSpPr>
          <p:nvPr>
            <p:ph type="sldNum" sz="quarter" idx="12"/>
          </p:nvPr>
        </p:nvSpPr>
        <p:spPr/>
        <p:txBody>
          <a:bodyPr/>
          <a:lstStyle/>
          <a:p>
            <a:fld id="{4A777409-9C5A-4B07-8E32-19F22F7D558C}" type="slidenum">
              <a:rPr lang="en-IN" smtClean="0"/>
              <a:t>225</a:t>
            </a:fld>
            <a:endParaRPr lang="en-IN" dirty="0"/>
          </a:p>
        </p:txBody>
      </p:sp>
      <p:sp>
        <p:nvSpPr>
          <p:cNvPr id="5" name="TextBox 4">
            <a:extLst>
              <a:ext uri="{FF2B5EF4-FFF2-40B4-BE49-F238E27FC236}">
                <a16:creationId xmlns:a16="http://schemas.microsoft.com/office/drawing/2014/main" id="{3BC9D241-5528-8680-8D7F-7F84F610E795}"/>
              </a:ext>
            </a:extLst>
          </p:cNvPr>
          <p:cNvSpPr txBox="1"/>
          <p:nvPr/>
        </p:nvSpPr>
        <p:spPr>
          <a:xfrm>
            <a:off x="989028" y="587612"/>
            <a:ext cx="10030905" cy="1323439"/>
          </a:xfrm>
          <a:prstGeom prst="rect">
            <a:avLst/>
          </a:prstGeom>
          <a:noFill/>
        </p:spPr>
        <p:txBody>
          <a:bodyPr wrap="square">
            <a:spAutoFit/>
          </a:bodyPr>
          <a:lstStyle/>
          <a:p>
            <a:r>
              <a:rPr lang="en-US" sz="2000" dirty="0">
                <a:solidFill>
                  <a:schemeClr val="tx1">
                    <a:lumMod val="65000"/>
                    <a:lumOff val="35000"/>
                  </a:schemeClr>
                </a:solidFill>
                <a:effectLst/>
              </a:rPr>
              <a:t>Line 44: Displays error message if email validation fails. errors object holds the error messages of all form controls</a:t>
            </a:r>
            <a:endParaRPr lang="en-US" sz="2000" dirty="0">
              <a:solidFill>
                <a:schemeClr val="tx1">
                  <a:lumMod val="65000"/>
                  <a:lumOff val="35000"/>
                </a:schemeClr>
              </a:solidFill>
            </a:endParaRPr>
          </a:p>
          <a:p>
            <a:r>
              <a:rPr lang="en-US" sz="2000" dirty="0">
                <a:solidFill>
                  <a:schemeClr val="tx1">
                    <a:lumMod val="65000"/>
                    <a:lumOff val="35000"/>
                  </a:schemeClr>
                </a:solidFill>
              </a:rPr>
              <a:t> </a:t>
            </a:r>
          </a:p>
          <a:p>
            <a:r>
              <a:rPr lang="en-US" sz="2000" dirty="0">
                <a:solidFill>
                  <a:schemeClr val="tx1">
                    <a:lumMod val="65000"/>
                    <a:lumOff val="35000"/>
                  </a:schemeClr>
                </a:solidFill>
                <a:effectLst/>
              </a:rPr>
              <a:t>Output:</a:t>
            </a:r>
            <a:endParaRPr lang="en-US"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E75147B-05A8-8AD4-2C5B-FF6635F76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71" y="1433701"/>
            <a:ext cx="6142857" cy="5400000"/>
          </a:xfrm>
          <a:prstGeom prst="rect">
            <a:avLst/>
          </a:prstGeom>
        </p:spPr>
      </p:pic>
    </p:spTree>
    <p:extLst>
      <p:ext uri="{BB962C8B-B14F-4D97-AF65-F5344CB8AC3E}">
        <p14:creationId xmlns:p14="http://schemas.microsoft.com/office/powerpoint/2010/main" val="117830999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0E17D1-2595-3F51-D1A5-E5E7078BF23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6927182-B12A-B213-FBAB-21E0949A3DBC}"/>
              </a:ext>
            </a:extLst>
          </p:cNvPr>
          <p:cNvSpPr>
            <a:spLocks noGrp="1"/>
          </p:cNvSpPr>
          <p:nvPr>
            <p:ph type="sldNum" sz="quarter" idx="12"/>
          </p:nvPr>
        </p:nvSpPr>
        <p:spPr/>
        <p:txBody>
          <a:bodyPr/>
          <a:lstStyle/>
          <a:p>
            <a:fld id="{4A777409-9C5A-4B07-8E32-19F22F7D558C}" type="slidenum">
              <a:rPr lang="en-IN" smtClean="0"/>
              <a:t>226</a:t>
            </a:fld>
            <a:endParaRPr lang="en-IN" dirty="0"/>
          </a:p>
        </p:txBody>
      </p:sp>
      <p:pic>
        <p:nvPicPr>
          <p:cNvPr id="5" name="Picture 4">
            <a:extLst>
              <a:ext uri="{FF2B5EF4-FFF2-40B4-BE49-F238E27FC236}">
                <a16:creationId xmlns:a16="http://schemas.microsoft.com/office/drawing/2014/main" id="{68D3CB41-97D0-D05D-3CCD-250F37349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952" y="681381"/>
            <a:ext cx="6238095" cy="5495238"/>
          </a:xfrm>
          <a:prstGeom prst="rect">
            <a:avLst/>
          </a:prstGeom>
        </p:spPr>
      </p:pic>
    </p:spTree>
    <p:extLst>
      <p:ext uri="{BB962C8B-B14F-4D97-AF65-F5344CB8AC3E}">
        <p14:creationId xmlns:p14="http://schemas.microsoft.com/office/powerpoint/2010/main" val="294950638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B3D31E-A64F-C1C6-E064-0FCF3BC0D8A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08E70DE-21B9-1F14-1C76-FDB06EE53789}"/>
              </a:ext>
            </a:extLst>
          </p:cNvPr>
          <p:cNvSpPr>
            <a:spLocks noGrp="1"/>
          </p:cNvSpPr>
          <p:nvPr>
            <p:ph type="sldNum" sz="quarter" idx="12"/>
          </p:nvPr>
        </p:nvSpPr>
        <p:spPr/>
        <p:txBody>
          <a:bodyPr/>
          <a:lstStyle/>
          <a:p>
            <a:fld id="{4A777409-9C5A-4B07-8E32-19F22F7D558C}" type="slidenum">
              <a:rPr lang="en-IN" smtClean="0"/>
              <a:t>227</a:t>
            </a:fld>
            <a:endParaRPr lang="en-IN" dirty="0"/>
          </a:p>
        </p:txBody>
      </p:sp>
      <p:sp>
        <p:nvSpPr>
          <p:cNvPr id="5" name="TextBox 4">
            <a:extLst>
              <a:ext uri="{FF2B5EF4-FFF2-40B4-BE49-F238E27FC236}">
                <a16:creationId xmlns:a16="http://schemas.microsoft.com/office/drawing/2014/main" id="{B540D834-0CB3-010F-3C3F-B951546DCCAF}"/>
              </a:ext>
            </a:extLst>
          </p:cNvPr>
          <p:cNvSpPr txBox="1"/>
          <p:nvPr/>
        </p:nvSpPr>
        <p:spPr>
          <a:xfrm>
            <a:off x="989029" y="531770"/>
            <a:ext cx="6099142" cy="461665"/>
          </a:xfrm>
          <a:prstGeom prst="rect">
            <a:avLst/>
          </a:prstGeom>
          <a:noFill/>
        </p:spPr>
        <p:txBody>
          <a:bodyPr wrap="square">
            <a:spAutoFit/>
          </a:bodyPr>
          <a:lstStyle/>
          <a:p>
            <a:r>
              <a:rPr lang="en-US" sz="2400" b="1" dirty="0"/>
              <a:t>Demo : Custom Validators in Reactive Forms</a:t>
            </a:r>
          </a:p>
        </p:txBody>
      </p:sp>
      <p:sp>
        <p:nvSpPr>
          <p:cNvPr id="7" name="TextBox 6">
            <a:extLst>
              <a:ext uri="{FF2B5EF4-FFF2-40B4-BE49-F238E27FC236}">
                <a16:creationId xmlns:a16="http://schemas.microsoft.com/office/drawing/2014/main" id="{5ECA5B24-AE7B-C4F8-0EF3-9FA57D00F9DF}"/>
              </a:ext>
            </a:extLst>
          </p:cNvPr>
          <p:cNvSpPr txBox="1"/>
          <p:nvPr/>
        </p:nvSpPr>
        <p:spPr>
          <a:xfrm>
            <a:off x="164968" y="1095942"/>
            <a:ext cx="11392293"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Custom validator for a reactive form (Angular v13)</a:t>
            </a:r>
          </a:p>
          <a:p>
            <a:pPr>
              <a:buFont typeface="Arial" panose="020B0604020202020204" pitchFamily="34" charset="0"/>
              <a:buChar char="•"/>
            </a:pPr>
            <a:r>
              <a:rPr lang="en-US" sz="2000" dirty="0">
                <a:solidFill>
                  <a:schemeClr val="tx1">
                    <a:lumMod val="65000"/>
                    <a:lumOff val="35000"/>
                  </a:schemeClr>
                </a:solidFill>
                <a:effectLst/>
              </a:rPr>
              <a:t>Custom validator to an HTML field</a:t>
            </a: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Creating a custom validator for an email field in the employee registration form ( reactive form) as shown below​​​​​​​</a:t>
            </a:r>
          </a:p>
        </p:txBody>
      </p:sp>
    </p:spTree>
    <p:extLst>
      <p:ext uri="{BB962C8B-B14F-4D97-AF65-F5344CB8AC3E}">
        <p14:creationId xmlns:p14="http://schemas.microsoft.com/office/powerpoint/2010/main" val="10899656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8DD86F-0FF0-B09E-928C-9690BE0B2D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29C5CCB-ECA2-62F0-13B1-5876816C669E}"/>
              </a:ext>
            </a:extLst>
          </p:cNvPr>
          <p:cNvSpPr>
            <a:spLocks noGrp="1"/>
          </p:cNvSpPr>
          <p:nvPr>
            <p:ph type="sldNum" sz="quarter" idx="12"/>
          </p:nvPr>
        </p:nvSpPr>
        <p:spPr/>
        <p:txBody>
          <a:bodyPr/>
          <a:lstStyle/>
          <a:p>
            <a:fld id="{4A777409-9C5A-4B07-8E32-19F22F7D558C}" type="slidenum">
              <a:rPr lang="en-IN" smtClean="0"/>
              <a:t>228</a:t>
            </a:fld>
            <a:endParaRPr lang="en-IN" dirty="0"/>
          </a:p>
        </p:txBody>
      </p:sp>
      <p:pic>
        <p:nvPicPr>
          <p:cNvPr id="4" name="Picture 3">
            <a:extLst>
              <a:ext uri="{FF2B5EF4-FFF2-40B4-BE49-F238E27FC236}">
                <a16:creationId xmlns:a16="http://schemas.microsoft.com/office/drawing/2014/main" id="{CBC4A5A9-BA1F-C1C5-F4FB-CEB7FFCAD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582" y="838985"/>
            <a:ext cx="5734836" cy="5410986"/>
          </a:xfrm>
          <a:prstGeom prst="rect">
            <a:avLst/>
          </a:prstGeom>
        </p:spPr>
      </p:pic>
    </p:spTree>
    <p:extLst>
      <p:ext uri="{BB962C8B-B14F-4D97-AF65-F5344CB8AC3E}">
        <p14:creationId xmlns:p14="http://schemas.microsoft.com/office/powerpoint/2010/main" val="37873125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968C3F-F098-3330-BBE4-E1F4F8598ED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34AF5D-5C9A-519D-93E4-E5651FAE8B5F}"/>
              </a:ext>
            </a:extLst>
          </p:cNvPr>
          <p:cNvSpPr>
            <a:spLocks noGrp="1"/>
          </p:cNvSpPr>
          <p:nvPr>
            <p:ph type="sldNum" sz="quarter" idx="12"/>
          </p:nvPr>
        </p:nvSpPr>
        <p:spPr/>
        <p:txBody>
          <a:bodyPr/>
          <a:lstStyle/>
          <a:p>
            <a:fld id="{4A777409-9C5A-4B07-8E32-19F22F7D558C}" type="slidenum">
              <a:rPr lang="en-IN" smtClean="0"/>
              <a:t>229</a:t>
            </a:fld>
            <a:endParaRPr lang="en-IN" dirty="0"/>
          </a:p>
        </p:txBody>
      </p:sp>
      <p:sp>
        <p:nvSpPr>
          <p:cNvPr id="5" name="TextBox 4">
            <a:extLst>
              <a:ext uri="{FF2B5EF4-FFF2-40B4-BE49-F238E27FC236}">
                <a16:creationId xmlns:a16="http://schemas.microsoft.com/office/drawing/2014/main" id="{4B539627-A8F2-0A0C-6DBE-3A2F1A541852}"/>
              </a:ext>
            </a:extLst>
          </p:cNvPr>
          <p:cNvSpPr txBox="1"/>
          <p:nvPr/>
        </p:nvSpPr>
        <p:spPr>
          <a:xfrm>
            <a:off x="913614" y="581807"/>
            <a:ext cx="9757527" cy="707886"/>
          </a:xfrm>
          <a:prstGeom prst="rect">
            <a:avLst/>
          </a:prstGeom>
          <a:noFill/>
        </p:spPr>
        <p:txBody>
          <a:bodyPr wrap="square">
            <a:spAutoFit/>
          </a:bodyPr>
          <a:lstStyle/>
          <a:p>
            <a:r>
              <a:rPr lang="en-US" sz="2000" dirty="0">
                <a:solidFill>
                  <a:schemeClr val="tx1">
                    <a:lumMod val="65000"/>
                    <a:lumOff val="35000"/>
                  </a:schemeClr>
                </a:solidFill>
              </a:rPr>
              <a:t>1. Write a separate function in </a:t>
            </a:r>
            <a:r>
              <a:rPr lang="en-US" sz="2000" b="1" dirty="0">
                <a:solidFill>
                  <a:schemeClr val="tx1">
                    <a:lumMod val="65000"/>
                    <a:lumOff val="35000"/>
                  </a:schemeClr>
                </a:solidFill>
              </a:rPr>
              <a:t>registration-</a:t>
            </a:r>
            <a:r>
              <a:rPr lang="en-US" sz="2000" b="1" dirty="0" err="1">
                <a:solidFill>
                  <a:schemeClr val="tx1">
                    <a:lumMod val="65000"/>
                    <a:lumOff val="35000"/>
                  </a:schemeClr>
                </a:solidFill>
              </a:rPr>
              <a:t>form.component.ts</a:t>
            </a:r>
            <a:r>
              <a:rPr lang="en-US" sz="2000" dirty="0">
                <a:solidFill>
                  <a:schemeClr val="tx1">
                    <a:lumMod val="65000"/>
                    <a:lumOff val="35000"/>
                  </a:schemeClr>
                </a:solidFill>
              </a:rPr>
              <a:t> for custom validation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B5472F7-DC3E-6018-1082-63348F6713C9}"/>
              </a:ext>
            </a:extLst>
          </p:cNvPr>
          <p:cNvSpPr txBox="1"/>
          <p:nvPr/>
        </p:nvSpPr>
        <p:spPr>
          <a:xfrm>
            <a:off x="913614" y="1289693"/>
            <a:ext cx="11076495" cy="4801314"/>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a:t>
            </a:r>
            <a:r>
              <a:rPr lang="en-IN" dirty="0" err="1"/>
              <a:t>FormBuilder</a:t>
            </a:r>
            <a:r>
              <a:rPr lang="en-IN" dirty="0"/>
              <a:t>, </a:t>
            </a:r>
            <a:r>
              <a:rPr lang="en-IN" dirty="0" err="1"/>
              <a:t>FormControl</a:t>
            </a:r>
            <a:r>
              <a:rPr lang="en-IN" dirty="0"/>
              <a:t>, </a:t>
            </a:r>
            <a:r>
              <a:rPr lang="en-IN" dirty="0" err="1"/>
              <a:t>FormGroup</a:t>
            </a:r>
            <a:r>
              <a:rPr lang="en-IN" dirty="0"/>
              <a:t>, Validators } from '@angular/forms';</a:t>
            </a:r>
          </a:p>
          <a:p>
            <a:r>
              <a:rPr lang="en-IN" dirty="0"/>
              <a:t>@Component({</a:t>
            </a:r>
          </a:p>
          <a:p>
            <a:r>
              <a:rPr lang="en-IN" dirty="0"/>
              <a:t>  selector: 'app-registration-form',</a:t>
            </a:r>
          </a:p>
          <a:p>
            <a:r>
              <a:rPr lang="en-IN" dirty="0"/>
              <a:t>  </a:t>
            </a:r>
            <a:r>
              <a:rPr lang="en-IN" dirty="0" err="1"/>
              <a:t>templateUrl</a:t>
            </a:r>
            <a:r>
              <a:rPr lang="en-IN" dirty="0"/>
              <a:t>: './registration-form.component.html',</a:t>
            </a:r>
          </a:p>
          <a:p>
            <a:r>
              <a:rPr lang="en-IN" dirty="0"/>
              <a:t>  </a:t>
            </a:r>
            <a:r>
              <a:rPr lang="en-IN" dirty="0" err="1"/>
              <a:t>styleUrls</a:t>
            </a:r>
            <a:r>
              <a:rPr lang="en-IN" dirty="0"/>
              <a:t>: ['./registration-form.component.css']</a:t>
            </a:r>
          </a:p>
          <a:p>
            <a:r>
              <a:rPr lang="en-IN" dirty="0"/>
              <a:t>})</a:t>
            </a:r>
          </a:p>
          <a:p>
            <a:r>
              <a:rPr lang="en-IN" dirty="0"/>
              <a:t>export class </a:t>
            </a:r>
            <a:r>
              <a:rPr lang="en-IN" dirty="0" err="1"/>
              <a:t>RegistrationFormComponent</a:t>
            </a:r>
            <a:r>
              <a:rPr lang="en-IN" dirty="0"/>
              <a:t> implements </a:t>
            </a:r>
            <a:r>
              <a:rPr lang="en-IN" dirty="0" err="1"/>
              <a:t>OnInit</a:t>
            </a:r>
            <a:r>
              <a:rPr lang="en-IN" dirty="0"/>
              <a:t> {</a:t>
            </a:r>
          </a:p>
          <a:p>
            <a:r>
              <a:rPr lang="en-IN" dirty="0"/>
              <a:t>  </a:t>
            </a:r>
            <a:r>
              <a:rPr lang="en-IN" dirty="0" err="1"/>
              <a:t>registerForm</a:t>
            </a:r>
            <a:r>
              <a:rPr lang="en-IN" dirty="0"/>
              <a:t>!: </a:t>
            </a:r>
            <a:r>
              <a:rPr lang="en-IN" dirty="0" err="1"/>
              <a:t>FormGroup</a:t>
            </a:r>
            <a:r>
              <a:rPr lang="en-IN" dirty="0"/>
              <a:t>;</a:t>
            </a:r>
          </a:p>
          <a:p>
            <a:r>
              <a:rPr lang="en-IN" dirty="0"/>
              <a:t>  submitted!:</a:t>
            </a:r>
            <a:r>
              <a:rPr lang="en-IN" dirty="0" err="1"/>
              <a:t>boolean</a:t>
            </a:r>
            <a:r>
              <a:rPr lang="en-IN" dirty="0"/>
              <a:t>;</a:t>
            </a:r>
          </a:p>
          <a:p>
            <a:r>
              <a:rPr lang="en-IN" dirty="0"/>
              <a:t>  </a:t>
            </a:r>
          </a:p>
          <a:p>
            <a:r>
              <a:rPr lang="en-IN" dirty="0"/>
              <a:t>  constructor(private </a:t>
            </a:r>
            <a:r>
              <a:rPr lang="en-IN" dirty="0" err="1"/>
              <a:t>formBuilder</a:t>
            </a:r>
            <a:r>
              <a:rPr lang="en-IN" dirty="0"/>
              <a:t>: </a:t>
            </a:r>
            <a:r>
              <a:rPr lang="en-IN" dirty="0" err="1"/>
              <a:t>FormBuilder</a:t>
            </a:r>
            <a:r>
              <a:rPr lang="en-IN" dirty="0"/>
              <a:t>) { }</a:t>
            </a:r>
          </a:p>
          <a:p>
            <a:r>
              <a:rPr lang="en-IN" dirty="0"/>
              <a:t>  </a:t>
            </a:r>
            <a:r>
              <a:rPr lang="en-IN" dirty="0" err="1"/>
              <a:t>ngOnInit</a:t>
            </a:r>
            <a:r>
              <a:rPr lang="en-IN" dirty="0"/>
              <a:t>() {</a:t>
            </a:r>
          </a:p>
          <a:p>
            <a:r>
              <a:rPr lang="en-IN" dirty="0"/>
              <a:t>    </a:t>
            </a:r>
            <a:r>
              <a:rPr lang="en-IN" dirty="0" err="1"/>
              <a:t>this.registerForm</a:t>
            </a:r>
            <a:r>
              <a:rPr lang="en-IN" dirty="0"/>
              <a:t> = </a:t>
            </a:r>
            <a:r>
              <a:rPr lang="en-IN" dirty="0" err="1"/>
              <a:t>this.formBuilder.group</a:t>
            </a:r>
            <a:r>
              <a:rPr lang="en-IN" dirty="0"/>
              <a:t>({</a:t>
            </a:r>
          </a:p>
          <a:p>
            <a:r>
              <a:rPr lang="en-IN" dirty="0"/>
              <a:t>      </a:t>
            </a:r>
            <a:r>
              <a:rPr lang="en-IN" dirty="0" err="1"/>
              <a:t>firstName</a:t>
            </a:r>
            <a:r>
              <a:rPr lang="en-IN" dirty="0"/>
              <a:t>: ['',</a:t>
            </a:r>
            <a:r>
              <a:rPr lang="en-IN" dirty="0" err="1"/>
              <a:t>Validators.required</a:t>
            </a:r>
            <a:r>
              <a:rPr lang="en-IN" dirty="0"/>
              <a:t>],</a:t>
            </a:r>
          </a:p>
          <a:p>
            <a:r>
              <a:rPr lang="en-IN" dirty="0"/>
              <a:t>      </a:t>
            </a:r>
            <a:r>
              <a:rPr lang="en-IN" dirty="0" err="1"/>
              <a:t>lastName</a:t>
            </a:r>
            <a:r>
              <a:rPr lang="en-IN" dirty="0"/>
              <a:t>: ['', </a:t>
            </a:r>
            <a:r>
              <a:rPr lang="en-IN" dirty="0" err="1"/>
              <a:t>Validators.required</a:t>
            </a:r>
            <a:r>
              <a:rPr lang="en-IN" dirty="0"/>
              <a:t>],</a:t>
            </a:r>
          </a:p>
          <a:p>
            <a:r>
              <a:rPr lang="en-IN" dirty="0"/>
              <a:t>      </a:t>
            </a:r>
          </a:p>
        </p:txBody>
      </p:sp>
    </p:spTree>
    <p:extLst>
      <p:ext uri="{BB962C8B-B14F-4D97-AF65-F5344CB8AC3E}">
        <p14:creationId xmlns:p14="http://schemas.microsoft.com/office/powerpoint/2010/main" val="56163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494101-6B24-B859-B5D0-B0ABBC29F9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19DFE-1186-DD99-4BF3-4C766F4FDFF0}"/>
              </a:ext>
            </a:extLst>
          </p:cNvPr>
          <p:cNvSpPr>
            <a:spLocks noGrp="1"/>
          </p:cNvSpPr>
          <p:nvPr>
            <p:ph type="sldNum" sz="quarter" idx="12"/>
          </p:nvPr>
        </p:nvSpPr>
        <p:spPr/>
        <p:txBody>
          <a:bodyPr/>
          <a:lstStyle/>
          <a:p>
            <a:fld id="{4A777409-9C5A-4B07-8E32-19F22F7D558C}" type="slidenum">
              <a:rPr lang="en-IN" smtClean="0"/>
              <a:t>230</a:t>
            </a:fld>
            <a:endParaRPr lang="en-IN" dirty="0"/>
          </a:p>
        </p:txBody>
      </p:sp>
      <p:sp>
        <p:nvSpPr>
          <p:cNvPr id="5" name="TextBox 4">
            <a:extLst>
              <a:ext uri="{FF2B5EF4-FFF2-40B4-BE49-F238E27FC236}">
                <a16:creationId xmlns:a16="http://schemas.microsoft.com/office/drawing/2014/main" id="{8BE0FECB-03FD-D3F6-EAB4-CAAC8A5845D2}"/>
              </a:ext>
            </a:extLst>
          </p:cNvPr>
          <p:cNvSpPr txBox="1"/>
          <p:nvPr/>
        </p:nvSpPr>
        <p:spPr>
          <a:xfrm>
            <a:off x="942680" y="590542"/>
            <a:ext cx="10048973" cy="4801314"/>
          </a:xfrm>
          <a:prstGeom prst="rect">
            <a:avLst/>
          </a:prstGeom>
          <a:noFill/>
        </p:spPr>
        <p:txBody>
          <a:bodyPr wrap="square">
            <a:spAutoFit/>
          </a:bodyPr>
          <a:lstStyle/>
          <a:p>
            <a:r>
              <a:rPr lang="en-IN" dirty="0"/>
              <a:t>address: </a:t>
            </a:r>
            <a:r>
              <a:rPr lang="en-IN" dirty="0" err="1"/>
              <a:t>this.formBuilder.group</a:t>
            </a:r>
            <a:r>
              <a:rPr lang="en-IN" dirty="0"/>
              <a:t>({</a:t>
            </a:r>
          </a:p>
          <a:p>
            <a:r>
              <a:rPr lang="en-IN" dirty="0"/>
              <a:t>        street: [],</a:t>
            </a:r>
          </a:p>
          <a:p>
            <a:r>
              <a:rPr lang="en-IN" dirty="0"/>
              <a:t>        zip: [],</a:t>
            </a:r>
          </a:p>
          <a:p>
            <a:r>
              <a:rPr lang="en-IN" dirty="0"/>
              <a:t>        city: []       </a:t>
            </a:r>
          </a:p>
          <a:p>
            <a:r>
              <a:rPr lang="en-IN" dirty="0"/>
              <a:t>      }),</a:t>
            </a:r>
          </a:p>
          <a:p>
            <a:r>
              <a:rPr lang="en-IN" dirty="0"/>
              <a:t>      email: ['',[</a:t>
            </a:r>
            <a:r>
              <a:rPr lang="en-IN" dirty="0" err="1"/>
              <a:t>Validators.required,validateEmail</a:t>
            </a:r>
            <a:r>
              <a:rPr lang="en-IN" dirty="0"/>
              <a:t>]]</a:t>
            </a:r>
          </a:p>
          <a:p>
            <a:r>
              <a:rPr lang="en-IN" dirty="0"/>
              <a:t>    });</a:t>
            </a:r>
          </a:p>
          <a:p>
            <a:r>
              <a:rPr lang="en-IN" dirty="0"/>
              <a:t>  }</a:t>
            </a:r>
          </a:p>
          <a:p>
            <a:r>
              <a:rPr lang="en-IN" dirty="0"/>
              <a:t>}  </a:t>
            </a:r>
          </a:p>
          <a:p>
            <a:r>
              <a:rPr lang="en-IN" dirty="0"/>
              <a:t>function </a:t>
            </a:r>
            <a:r>
              <a:rPr lang="en-IN" dirty="0" err="1"/>
              <a:t>validateEmail</a:t>
            </a:r>
            <a:r>
              <a:rPr lang="en-IN" dirty="0"/>
              <a:t>(c: </a:t>
            </a:r>
            <a:r>
              <a:rPr lang="en-IN" dirty="0" err="1"/>
              <a:t>FormControl</a:t>
            </a:r>
            <a:r>
              <a:rPr lang="en-IN" dirty="0"/>
              <a:t>): any {</a:t>
            </a:r>
          </a:p>
          <a:p>
            <a:r>
              <a:rPr lang="en-IN" dirty="0"/>
              <a:t>  let EMAIL_REGEXP = /^([a-zA-Z0-9_\-\.]+)@([a-zA-Z0-9_\-\.]+)\.([a-zA-Z]{2,5})$/;</a:t>
            </a:r>
          </a:p>
          <a:p>
            <a:r>
              <a:rPr lang="en-IN" dirty="0"/>
              <a:t>  return </a:t>
            </a:r>
            <a:r>
              <a:rPr lang="en-IN" dirty="0" err="1"/>
              <a:t>EMAIL_REGEXP.test</a:t>
            </a:r>
            <a:r>
              <a:rPr lang="en-IN" dirty="0"/>
              <a:t>(</a:t>
            </a:r>
            <a:r>
              <a:rPr lang="en-IN" dirty="0" err="1"/>
              <a:t>c.value</a:t>
            </a:r>
            <a:r>
              <a:rPr lang="en-IN" dirty="0"/>
              <a:t>) ? null : {</a:t>
            </a:r>
          </a:p>
          <a:p>
            <a:r>
              <a:rPr lang="en-IN" dirty="0"/>
              <a:t>    </a:t>
            </a:r>
            <a:r>
              <a:rPr lang="en-IN" dirty="0" err="1"/>
              <a:t>emailInvalid</a:t>
            </a:r>
            <a:r>
              <a:rPr lang="en-IN" dirty="0"/>
              <a:t>: {</a:t>
            </a:r>
          </a:p>
          <a:p>
            <a:r>
              <a:rPr lang="en-IN" dirty="0"/>
              <a:t>      message: "Invalid Format!"</a:t>
            </a:r>
          </a:p>
          <a:p>
            <a:r>
              <a:rPr lang="en-IN" dirty="0"/>
              <a:t>    }</a:t>
            </a:r>
          </a:p>
          <a:p>
            <a:r>
              <a:rPr lang="en-IN" dirty="0"/>
              <a:t>  };</a:t>
            </a:r>
          </a:p>
          <a:p>
            <a:r>
              <a:rPr lang="en-IN" dirty="0"/>
              <a:t>}</a:t>
            </a:r>
          </a:p>
        </p:txBody>
      </p:sp>
      <p:sp>
        <p:nvSpPr>
          <p:cNvPr id="7" name="TextBox 6">
            <a:extLst>
              <a:ext uri="{FF2B5EF4-FFF2-40B4-BE49-F238E27FC236}">
                <a16:creationId xmlns:a16="http://schemas.microsoft.com/office/drawing/2014/main" id="{94203C56-DD00-DE77-4B38-610D2BA0ED48}"/>
              </a:ext>
            </a:extLst>
          </p:cNvPr>
          <p:cNvSpPr txBox="1"/>
          <p:nvPr/>
        </p:nvSpPr>
        <p:spPr>
          <a:xfrm>
            <a:off x="362931" y="5550937"/>
            <a:ext cx="11156624" cy="400110"/>
          </a:xfrm>
          <a:prstGeom prst="rect">
            <a:avLst/>
          </a:prstGeom>
          <a:noFill/>
        </p:spPr>
        <p:txBody>
          <a:bodyPr wrap="square">
            <a:spAutoFit/>
          </a:bodyPr>
          <a:lstStyle/>
          <a:p>
            <a:r>
              <a:rPr lang="en-US" sz="2000" dirty="0">
                <a:solidFill>
                  <a:schemeClr val="tx1">
                    <a:lumMod val="65000"/>
                    <a:lumOff val="35000"/>
                  </a:schemeClr>
                </a:solidFill>
              </a:rPr>
              <a:t>2. Add HTML controls for the email field in the </a:t>
            </a:r>
            <a:r>
              <a:rPr lang="en-US" sz="2000" b="1" dirty="0">
                <a:solidFill>
                  <a:schemeClr val="tx1">
                    <a:lumMod val="65000"/>
                    <a:lumOff val="35000"/>
                  </a:schemeClr>
                </a:solidFill>
              </a:rPr>
              <a:t>registration-form.component.html</a:t>
            </a:r>
            <a:r>
              <a:rPr lang="en-US" sz="2000" dirty="0">
                <a:solidFill>
                  <a:schemeClr val="tx1">
                    <a:lumMod val="65000"/>
                    <a:lumOff val="35000"/>
                  </a:schemeClr>
                </a:solidFill>
              </a:rPr>
              <a:t> file as shown below</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4086871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A9D08F-9F14-2999-BCC9-8C60A5DC85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D0D5A47-3FFF-EC87-217F-4DE6F4E6D6B8}"/>
              </a:ext>
            </a:extLst>
          </p:cNvPr>
          <p:cNvSpPr>
            <a:spLocks noGrp="1"/>
          </p:cNvSpPr>
          <p:nvPr>
            <p:ph type="sldNum" sz="quarter" idx="12"/>
          </p:nvPr>
        </p:nvSpPr>
        <p:spPr/>
        <p:txBody>
          <a:bodyPr/>
          <a:lstStyle/>
          <a:p>
            <a:fld id="{4A777409-9C5A-4B07-8E32-19F22F7D558C}" type="slidenum">
              <a:rPr lang="en-IN" smtClean="0"/>
              <a:t>231</a:t>
            </a:fld>
            <a:endParaRPr lang="en-IN" dirty="0"/>
          </a:p>
        </p:txBody>
      </p:sp>
      <p:sp>
        <p:nvSpPr>
          <p:cNvPr id="5" name="TextBox 4">
            <a:extLst>
              <a:ext uri="{FF2B5EF4-FFF2-40B4-BE49-F238E27FC236}">
                <a16:creationId xmlns:a16="http://schemas.microsoft.com/office/drawing/2014/main" id="{FE4BFEDF-2910-8CC1-A40E-8B2B3A9BE355}"/>
              </a:ext>
            </a:extLst>
          </p:cNvPr>
          <p:cNvSpPr txBox="1"/>
          <p:nvPr/>
        </p:nvSpPr>
        <p:spPr>
          <a:xfrm>
            <a:off x="923825" y="452894"/>
            <a:ext cx="11538409" cy="6740307"/>
          </a:xfrm>
          <a:prstGeom prst="rect">
            <a:avLst/>
          </a:prstGeom>
          <a:noFill/>
        </p:spPr>
        <p:txBody>
          <a:bodyPr wrap="square">
            <a:spAutoFit/>
          </a:bodyPr>
          <a:lstStyle/>
          <a:p>
            <a:r>
              <a:rPr lang="en-IN" dirty="0"/>
              <a:t>&lt;div class="container"&gt;</a:t>
            </a:r>
          </a:p>
          <a:p>
            <a:r>
              <a:rPr lang="en-IN" dirty="0"/>
              <a:t>    &lt;h1&gt;Registration Form&lt;/h1&gt;</a:t>
            </a:r>
          </a:p>
          <a:p>
            <a:r>
              <a:rPr lang="en-IN" dirty="0"/>
              <a:t>    &lt;form [</a:t>
            </a:r>
            <a:r>
              <a:rPr lang="en-IN" dirty="0" err="1"/>
              <a:t>formGroup</a:t>
            </a:r>
            <a:r>
              <a:rPr lang="en-IN" dirty="0"/>
              <a:t>]="</a:t>
            </a:r>
            <a:r>
              <a:rPr lang="en-IN" dirty="0" err="1"/>
              <a:t>registerForm</a:t>
            </a:r>
            <a:r>
              <a:rPr lang="en-IN" dirty="0"/>
              <a:t>"&gt;</a:t>
            </a:r>
          </a:p>
          <a:p>
            <a:r>
              <a:rPr lang="en-IN" dirty="0"/>
              <a:t>      &lt;div class="form-group"&gt;</a:t>
            </a:r>
          </a:p>
          <a:p>
            <a:r>
              <a:rPr lang="en-IN" dirty="0"/>
              <a:t>        &lt;label&gt;First Name&lt;/label&gt;</a:t>
            </a:r>
          </a:p>
          <a:p>
            <a:r>
              <a:rPr lang="en-IN" dirty="0"/>
              <a:t>        &lt;input type="text" class="form-control" </a:t>
            </a:r>
            <a:r>
              <a:rPr lang="en-IN" dirty="0" err="1"/>
              <a:t>formControlName</a:t>
            </a:r>
            <a:r>
              <a:rPr lang="en-IN" dirty="0"/>
              <a:t>="</a:t>
            </a:r>
            <a:r>
              <a:rPr lang="en-IN" dirty="0" err="1"/>
              <a:t>firstName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firstName</a:t>
            </a:r>
            <a:r>
              <a:rPr lang="en-IN" dirty="0"/>
              <a:t>'].errors" class="alert alert-danger"&gt;</a:t>
            </a:r>
          </a:p>
          <a:p>
            <a:r>
              <a:rPr lang="en-IN" dirty="0"/>
              <a:t>            </a:t>
            </a:r>
            <a:r>
              <a:rPr lang="en-IN" dirty="0" err="1"/>
              <a:t>Firstname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firstName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&lt;div class="form-group"&gt;</a:t>
            </a:r>
          </a:p>
          <a:p>
            <a:r>
              <a:rPr lang="en-IN" dirty="0"/>
              <a:t>        &lt;label&gt;Last Name&lt;/label&gt;</a:t>
            </a:r>
          </a:p>
          <a:p>
            <a:r>
              <a:rPr lang="en-IN" dirty="0"/>
              <a:t>        &lt;input type="text" class="form-control" </a:t>
            </a:r>
            <a:r>
              <a:rPr lang="en-IN" dirty="0" err="1"/>
              <a:t>formControlName</a:t>
            </a:r>
            <a:r>
              <a:rPr lang="en-IN" dirty="0"/>
              <a:t>="</a:t>
            </a:r>
            <a:r>
              <a:rPr lang="en-IN" dirty="0" err="1"/>
              <a:t>lastName</a:t>
            </a:r>
            <a:r>
              <a:rPr lang="en-IN" dirty="0"/>
              <a:t>"&gt;</a:t>
            </a:r>
          </a:p>
          <a:p>
            <a:r>
              <a:rPr lang="en-IN" dirty="0"/>
              <a:t>       &lt;div *</a:t>
            </a:r>
            <a:r>
              <a:rPr lang="en-IN" dirty="0" err="1"/>
              <a:t>ngIf</a:t>
            </a:r>
            <a:r>
              <a:rPr lang="en-IN" dirty="0"/>
              <a:t>="</a:t>
            </a:r>
            <a:r>
              <a:rPr lang="en-IN" dirty="0" err="1"/>
              <a:t>registerForm.controls</a:t>
            </a:r>
            <a:r>
              <a:rPr lang="en-IN" dirty="0"/>
              <a:t>['</a:t>
            </a:r>
            <a:r>
              <a:rPr lang="en-IN" dirty="0" err="1"/>
              <a:t>lastName</a:t>
            </a:r>
            <a:r>
              <a:rPr lang="en-IN" dirty="0"/>
              <a:t>'].errors" class="alert alert-danger"&gt;</a:t>
            </a:r>
          </a:p>
          <a:p>
            <a:r>
              <a:rPr lang="en-IN" dirty="0"/>
              <a:t>            </a:t>
            </a:r>
            <a:r>
              <a:rPr lang="en-IN" dirty="0" err="1"/>
              <a:t>Lastname</a:t>
            </a:r>
            <a:r>
              <a:rPr lang="en-IN" dirty="0"/>
              <a:t> field is invalid.</a:t>
            </a:r>
          </a:p>
          <a:p>
            <a:r>
              <a:rPr lang="en-IN" dirty="0"/>
              <a:t>            &lt;p *</a:t>
            </a:r>
            <a:r>
              <a:rPr lang="en-IN" dirty="0" err="1"/>
              <a:t>ngIf</a:t>
            </a:r>
            <a:r>
              <a:rPr lang="en-IN" dirty="0"/>
              <a:t>="</a:t>
            </a:r>
            <a:r>
              <a:rPr lang="en-IN" dirty="0" err="1"/>
              <a:t>registerForm.controls</a:t>
            </a:r>
            <a:r>
              <a:rPr lang="en-IN" dirty="0"/>
              <a:t>['</a:t>
            </a:r>
            <a:r>
              <a:rPr lang="en-IN" dirty="0" err="1"/>
              <a:t>lastName</a:t>
            </a:r>
            <a:r>
              <a:rPr lang="en-IN" dirty="0"/>
              <a:t>'].errors?.['required']"&gt;</a:t>
            </a:r>
          </a:p>
          <a:p>
            <a:r>
              <a:rPr lang="en-IN" dirty="0"/>
              <a:t>                This field is required!</a:t>
            </a:r>
          </a:p>
          <a:p>
            <a:r>
              <a:rPr lang="en-IN" dirty="0"/>
              <a:t>            &lt;/p&gt;                </a:t>
            </a:r>
          </a:p>
          <a:p>
            <a:r>
              <a:rPr lang="en-IN" dirty="0"/>
              <a:t>        &lt;/div&gt;</a:t>
            </a:r>
          </a:p>
          <a:p>
            <a:r>
              <a:rPr lang="en-IN" dirty="0"/>
              <a:t>      &lt;/div&gt;</a:t>
            </a:r>
          </a:p>
          <a:p>
            <a:r>
              <a:rPr lang="en-IN" dirty="0"/>
              <a:t>      </a:t>
            </a:r>
          </a:p>
        </p:txBody>
      </p:sp>
    </p:spTree>
    <p:extLst>
      <p:ext uri="{BB962C8B-B14F-4D97-AF65-F5344CB8AC3E}">
        <p14:creationId xmlns:p14="http://schemas.microsoft.com/office/powerpoint/2010/main" val="15790208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0B5020-E865-1E43-317C-BA75BFDCD36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5E58C6-F376-28BF-3CD3-468A56D6BFA6}"/>
              </a:ext>
            </a:extLst>
          </p:cNvPr>
          <p:cNvSpPr>
            <a:spLocks noGrp="1"/>
          </p:cNvSpPr>
          <p:nvPr>
            <p:ph type="sldNum" sz="quarter" idx="12"/>
          </p:nvPr>
        </p:nvSpPr>
        <p:spPr/>
        <p:txBody>
          <a:bodyPr/>
          <a:lstStyle/>
          <a:p>
            <a:fld id="{4A777409-9C5A-4B07-8E32-19F22F7D558C}" type="slidenum">
              <a:rPr lang="en-IN" smtClean="0"/>
              <a:t>232</a:t>
            </a:fld>
            <a:endParaRPr lang="en-IN" dirty="0"/>
          </a:p>
        </p:txBody>
      </p:sp>
      <p:sp>
        <p:nvSpPr>
          <p:cNvPr id="5" name="TextBox 4">
            <a:extLst>
              <a:ext uri="{FF2B5EF4-FFF2-40B4-BE49-F238E27FC236}">
                <a16:creationId xmlns:a16="http://schemas.microsoft.com/office/drawing/2014/main" id="{D08AA13D-8ADA-094B-6781-A99CCAE81D21}"/>
              </a:ext>
            </a:extLst>
          </p:cNvPr>
          <p:cNvSpPr txBox="1"/>
          <p:nvPr/>
        </p:nvSpPr>
        <p:spPr>
          <a:xfrm>
            <a:off x="832702" y="481840"/>
            <a:ext cx="11359298" cy="6740307"/>
          </a:xfrm>
          <a:prstGeom prst="rect">
            <a:avLst/>
          </a:prstGeom>
          <a:noFill/>
        </p:spPr>
        <p:txBody>
          <a:bodyPr wrap="square">
            <a:spAutoFit/>
          </a:bodyPr>
          <a:lstStyle/>
          <a:p>
            <a:r>
              <a:rPr lang="en-IN" dirty="0"/>
              <a:t>&lt;div class="form-group"&gt;</a:t>
            </a:r>
          </a:p>
          <a:p>
            <a:r>
              <a:rPr lang="en-IN" dirty="0"/>
              <a:t>        &lt;</a:t>
            </a:r>
            <a:r>
              <a:rPr lang="en-IN" dirty="0" err="1"/>
              <a:t>fieldset</a:t>
            </a:r>
            <a:r>
              <a:rPr lang="en-IN" dirty="0"/>
              <a:t> </a:t>
            </a:r>
            <a:r>
              <a:rPr lang="en-IN" dirty="0" err="1"/>
              <a:t>formGroupName</a:t>
            </a:r>
            <a:r>
              <a:rPr lang="en-IN" dirty="0"/>
              <a:t>="address"&gt;</a:t>
            </a:r>
          </a:p>
          <a:p>
            <a:r>
              <a:rPr lang="en-IN" dirty="0"/>
              <a:t>          &lt;legend&gt;Address:&lt;/legend&gt;</a:t>
            </a:r>
          </a:p>
          <a:p>
            <a:r>
              <a:rPr lang="en-IN" dirty="0"/>
              <a:t>          &lt;label&gt;Street&lt;/label&gt;</a:t>
            </a:r>
          </a:p>
          <a:p>
            <a:r>
              <a:rPr lang="en-IN" dirty="0"/>
              <a:t>          &lt;input type="text" class="form-control" </a:t>
            </a:r>
            <a:r>
              <a:rPr lang="en-IN" dirty="0" err="1"/>
              <a:t>formControlName</a:t>
            </a:r>
            <a:r>
              <a:rPr lang="en-IN" dirty="0"/>
              <a:t>="street"&gt;</a:t>
            </a:r>
          </a:p>
          <a:p>
            <a:r>
              <a:rPr lang="en-IN" dirty="0"/>
              <a:t>          &lt;label&gt;Zip&lt;/label&gt;</a:t>
            </a:r>
          </a:p>
          <a:p>
            <a:r>
              <a:rPr lang="en-IN" dirty="0"/>
              <a:t>          &lt;input type="text" class="form-control" </a:t>
            </a:r>
            <a:r>
              <a:rPr lang="en-IN" dirty="0" err="1"/>
              <a:t>formControlName</a:t>
            </a:r>
            <a:r>
              <a:rPr lang="en-IN" dirty="0"/>
              <a:t>="zip"&gt;</a:t>
            </a:r>
          </a:p>
          <a:p>
            <a:r>
              <a:rPr lang="en-IN" dirty="0"/>
              <a:t>          &lt;label&gt;City&lt;/label&gt;</a:t>
            </a:r>
          </a:p>
          <a:p>
            <a:r>
              <a:rPr lang="en-IN" dirty="0"/>
              <a:t>          &lt;input type="text" class="form-control" </a:t>
            </a:r>
            <a:r>
              <a:rPr lang="en-IN" dirty="0" err="1"/>
              <a:t>formControlName</a:t>
            </a:r>
            <a:r>
              <a:rPr lang="en-IN" dirty="0"/>
              <a:t>="city"&gt;</a:t>
            </a:r>
          </a:p>
          <a:p>
            <a:r>
              <a:rPr lang="en-IN" dirty="0"/>
              <a:t>        &lt;/</a:t>
            </a:r>
            <a:r>
              <a:rPr lang="en-IN" dirty="0" err="1"/>
              <a:t>fieldset</a:t>
            </a:r>
            <a:r>
              <a:rPr lang="en-IN" dirty="0"/>
              <a:t>&gt;</a:t>
            </a:r>
          </a:p>
          <a:p>
            <a:r>
              <a:rPr lang="en-IN" dirty="0"/>
              <a:t>      &lt;/div&gt;</a:t>
            </a:r>
          </a:p>
          <a:p>
            <a:r>
              <a:rPr lang="en-IN" dirty="0"/>
              <a:t>      &lt;div class="form-group"&gt;</a:t>
            </a:r>
          </a:p>
          <a:p>
            <a:r>
              <a:rPr lang="en-IN" dirty="0"/>
              <a:t>        &lt;label&gt;Email&lt;/label&gt;</a:t>
            </a:r>
          </a:p>
          <a:p>
            <a:r>
              <a:rPr lang="en-IN" dirty="0"/>
              <a:t>        &lt;input type="text" class="form-control" </a:t>
            </a:r>
            <a:r>
              <a:rPr lang="en-IN" dirty="0" err="1"/>
              <a:t>formControlName</a:t>
            </a:r>
            <a:r>
              <a:rPr lang="en-IN" dirty="0"/>
              <a:t>="email" /&gt;   </a:t>
            </a:r>
          </a:p>
          <a:p>
            <a:r>
              <a:rPr lang="en-IN" dirty="0"/>
              <a:t>        &lt;div *</a:t>
            </a:r>
            <a:r>
              <a:rPr lang="en-IN" dirty="0" err="1"/>
              <a:t>ngIf</a:t>
            </a:r>
            <a:r>
              <a:rPr lang="en-IN" dirty="0"/>
              <a:t>="</a:t>
            </a:r>
            <a:r>
              <a:rPr lang="en-IN" dirty="0" err="1"/>
              <a:t>registerForm.controls</a:t>
            </a:r>
            <a:r>
              <a:rPr lang="en-IN" dirty="0"/>
              <a:t>['email'].errors" class="alert alert-danger"&gt;</a:t>
            </a:r>
          </a:p>
          <a:p>
            <a:r>
              <a:rPr lang="en-IN" dirty="0"/>
              <a:t>          Email field is invalid.</a:t>
            </a:r>
          </a:p>
          <a:p>
            <a:r>
              <a:rPr lang="en-IN" dirty="0"/>
              <a:t>          &lt;p *</a:t>
            </a:r>
            <a:r>
              <a:rPr lang="en-IN" dirty="0" err="1"/>
              <a:t>ngIf</a:t>
            </a:r>
            <a:r>
              <a:rPr lang="en-IN" dirty="0"/>
              <a:t>="</a:t>
            </a:r>
            <a:r>
              <a:rPr lang="en-IN" dirty="0" err="1"/>
              <a:t>registerForm.controls</a:t>
            </a:r>
            <a:r>
              <a:rPr lang="en-IN" dirty="0"/>
              <a:t>['email'].errors?.['required']"&gt;</a:t>
            </a:r>
          </a:p>
          <a:p>
            <a:r>
              <a:rPr lang="en-IN" dirty="0"/>
              <a:t>            This field is required!</a:t>
            </a:r>
          </a:p>
          <a:p>
            <a:r>
              <a:rPr lang="en-IN" dirty="0"/>
              <a:t>          &lt;/p&gt;     </a:t>
            </a:r>
          </a:p>
          <a:p>
            <a:r>
              <a:rPr lang="en-IN" dirty="0"/>
              <a:t>          &lt;p *</a:t>
            </a:r>
            <a:r>
              <a:rPr lang="en-IN" dirty="0" err="1"/>
              <a:t>ngIf</a:t>
            </a:r>
            <a:r>
              <a:rPr lang="en-IN" dirty="0"/>
              <a:t>="</a:t>
            </a:r>
            <a:r>
              <a:rPr lang="en-IN" dirty="0" err="1"/>
              <a:t>registerForm.controls</a:t>
            </a:r>
            <a:r>
              <a:rPr lang="en-IN" dirty="0"/>
              <a:t>['email'].errors?.['</a:t>
            </a:r>
            <a:r>
              <a:rPr lang="en-IN" dirty="0" err="1"/>
              <a:t>emailInvalid</a:t>
            </a:r>
            <a:r>
              <a:rPr lang="en-IN" dirty="0"/>
              <a:t>']"&gt;</a:t>
            </a:r>
          </a:p>
          <a:p>
            <a:r>
              <a:rPr lang="en-IN" dirty="0"/>
              <a:t>            {{ </a:t>
            </a:r>
            <a:r>
              <a:rPr lang="en-IN" dirty="0" err="1"/>
              <a:t>registerForm.controls</a:t>
            </a:r>
            <a:r>
              <a:rPr lang="en-IN" dirty="0"/>
              <a:t>['email'].errors?.['</a:t>
            </a:r>
            <a:r>
              <a:rPr lang="en-IN" dirty="0" err="1"/>
              <a:t>emailInvalid</a:t>
            </a:r>
            <a:r>
              <a:rPr lang="en-IN" dirty="0"/>
              <a:t>'].message }}</a:t>
            </a:r>
          </a:p>
          <a:p>
            <a:r>
              <a:rPr lang="en-IN" dirty="0"/>
              <a:t>          &lt;/p&gt;            </a:t>
            </a:r>
          </a:p>
          <a:p>
            <a:r>
              <a:rPr lang="en-IN" dirty="0"/>
              <a:t>      &lt;/div&gt;</a:t>
            </a:r>
          </a:p>
          <a:p>
            <a:r>
              <a:rPr lang="en-IN" dirty="0"/>
              <a:t>       </a:t>
            </a:r>
          </a:p>
        </p:txBody>
      </p:sp>
    </p:spTree>
    <p:extLst>
      <p:ext uri="{BB962C8B-B14F-4D97-AF65-F5344CB8AC3E}">
        <p14:creationId xmlns:p14="http://schemas.microsoft.com/office/powerpoint/2010/main" val="427802492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8DF7A6-14A9-FBD8-08C8-052E34CFDB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DDCC54-F61D-864F-A9AF-302D79A357F9}"/>
              </a:ext>
            </a:extLst>
          </p:cNvPr>
          <p:cNvSpPr>
            <a:spLocks noGrp="1"/>
          </p:cNvSpPr>
          <p:nvPr>
            <p:ph type="sldNum" sz="quarter" idx="12"/>
          </p:nvPr>
        </p:nvSpPr>
        <p:spPr/>
        <p:txBody>
          <a:bodyPr/>
          <a:lstStyle/>
          <a:p>
            <a:fld id="{4A777409-9C5A-4B07-8E32-19F22F7D558C}" type="slidenum">
              <a:rPr lang="en-IN" smtClean="0"/>
              <a:t>233</a:t>
            </a:fld>
            <a:endParaRPr lang="en-IN" dirty="0"/>
          </a:p>
        </p:txBody>
      </p:sp>
      <p:sp>
        <p:nvSpPr>
          <p:cNvPr id="5" name="TextBox 4">
            <a:extLst>
              <a:ext uri="{FF2B5EF4-FFF2-40B4-BE49-F238E27FC236}">
                <a16:creationId xmlns:a16="http://schemas.microsoft.com/office/drawing/2014/main" id="{BAEE509B-B9DB-543E-5DBA-70B58F3C6B57}"/>
              </a:ext>
            </a:extLst>
          </p:cNvPr>
          <p:cNvSpPr txBox="1"/>
          <p:nvPr/>
        </p:nvSpPr>
        <p:spPr>
          <a:xfrm>
            <a:off x="1024379" y="489749"/>
            <a:ext cx="10143241" cy="4247317"/>
          </a:xfrm>
          <a:prstGeom prst="rect">
            <a:avLst/>
          </a:prstGeom>
          <a:noFill/>
        </p:spPr>
        <p:txBody>
          <a:bodyPr wrap="square">
            <a:spAutoFit/>
          </a:bodyPr>
          <a:lstStyle/>
          <a:p>
            <a:r>
              <a:rPr lang="en-IN" dirty="0"/>
              <a:t>&lt;/div&gt;</a:t>
            </a:r>
          </a:p>
          <a:p>
            <a:r>
              <a:rPr lang="en-IN" dirty="0"/>
              <a:t>      &lt;button type="submit" class="</a:t>
            </a:r>
            <a:r>
              <a:rPr lang="en-IN" dirty="0" err="1"/>
              <a:t>btn</a:t>
            </a:r>
            <a:r>
              <a:rPr lang="en-IN" dirty="0"/>
              <a:t> </a:t>
            </a:r>
            <a:r>
              <a:rPr lang="en-IN" dirty="0" err="1"/>
              <a:t>btn</a:t>
            </a:r>
            <a:r>
              <a:rPr lang="en-IN" dirty="0"/>
              <a:t>-primary" (click)="submitted=true"&gt;Submit&lt;/button&gt;</a:t>
            </a:r>
          </a:p>
          <a:p>
            <a:r>
              <a:rPr lang="en-IN" dirty="0"/>
              <a:t>    &lt;/form&gt;</a:t>
            </a:r>
          </a:p>
          <a:p>
            <a:r>
              <a:rPr lang="en-IN" dirty="0"/>
              <a:t>  &lt;</a:t>
            </a:r>
            <a:r>
              <a:rPr lang="en-IN" dirty="0" err="1"/>
              <a:t>br</a:t>
            </a:r>
            <a:r>
              <a:rPr lang="en-IN" dirty="0"/>
              <a:t>/&gt;</a:t>
            </a:r>
          </a:p>
          <a:p>
            <a:r>
              <a:rPr lang="en-IN" dirty="0"/>
              <a:t>    &lt;div [hidden]="!submitted"&gt;</a:t>
            </a:r>
          </a:p>
          <a:p>
            <a:r>
              <a:rPr lang="en-IN" dirty="0"/>
              <a:t>      &lt;h3&gt; Employee Details &lt;/h3&gt;</a:t>
            </a:r>
          </a:p>
          <a:p>
            <a:r>
              <a:rPr lang="en-IN" dirty="0"/>
              <a:t>      &lt;p&gt;First Name: {{ </a:t>
            </a:r>
            <a:r>
              <a:rPr lang="en-IN" dirty="0" err="1"/>
              <a:t>registerForm.get</a:t>
            </a:r>
            <a:r>
              <a:rPr lang="en-IN" dirty="0"/>
              <a:t>('</a:t>
            </a:r>
            <a:r>
              <a:rPr lang="en-IN" dirty="0" err="1"/>
              <a:t>firstName</a:t>
            </a:r>
            <a:r>
              <a:rPr lang="en-IN" dirty="0"/>
              <a:t>')?.value }} &lt;/p&gt;</a:t>
            </a:r>
          </a:p>
          <a:p>
            <a:r>
              <a:rPr lang="en-IN" dirty="0"/>
              <a:t>      &lt;p&gt; Last Name: {{ </a:t>
            </a:r>
            <a:r>
              <a:rPr lang="en-IN" dirty="0" err="1"/>
              <a:t>registerForm.get</a:t>
            </a:r>
            <a:r>
              <a:rPr lang="en-IN" dirty="0"/>
              <a:t>('</a:t>
            </a:r>
            <a:r>
              <a:rPr lang="en-IN" dirty="0" err="1"/>
              <a:t>lastName</a:t>
            </a:r>
            <a:r>
              <a:rPr lang="en-IN" dirty="0"/>
              <a:t>')?.value }} &lt;/p&gt;</a:t>
            </a:r>
          </a:p>
          <a:p>
            <a:r>
              <a:rPr lang="en-IN" dirty="0"/>
              <a:t>      &lt;p&gt; Street: {{ </a:t>
            </a:r>
            <a:r>
              <a:rPr lang="en-IN" dirty="0" err="1"/>
              <a:t>registerForm.get</a:t>
            </a:r>
            <a:r>
              <a:rPr lang="en-IN" dirty="0"/>
              <a:t>('</a:t>
            </a:r>
            <a:r>
              <a:rPr lang="en-IN" dirty="0" err="1"/>
              <a:t>address.street</a:t>
            </a:r>
            <a:r>
              <a:rPr lang="en-IN" dirty="0"/>
              <a:t>')?.value }}&lt;/p&gt;</a:t>
            </a:r>
          </a:p>
          <a:p>
            <a:r>
              <a:rPr lang="en-IN" dirty="0"/>
              <a:t>      &lt;p&gt; Zip: {{ </a:t>
            </a:r>
            <a:r>
              <a:rPr lang="en-IN" dirty="0" err="1"/>
              <a:t>registerForm.get</a:t>
            </a:r>
            <a:r>
              <a:rPr lang="en-IN" dirty="0"/>
              <a:t>('address.zip')?.value }} &lt;/p&gt;</a:t>
            </a:r>
          </a:p>
          <a:p>
            <a:r>
              <a:rPr lang="en-IN" dirty="0"/>
              <a:t>      &lt;p&gt; City: {{ </a:t>
            </a:r>
            <a:r>
              <a:rPr lang="en-IN" dirty="0" err="1"/>
              <a:t>registerForm.get</a:t>
            </a:r>
            <a:r>
              <a:rPr lang="en-IN" dirty="0"/>
              <a:t>('</a:t>
            </a:r>
            <a:r>
              <a:rPr lang="en-IN" dirty="0" err="1"/>
              <a:t>address.city</a:t>
            </a:r>
            <a:r>
              <a:rPr lang="en-IN" dirty="0"/>
              <a:t>')?.value }}&lt;/p&gt;</a:t>
            </a:r>
          </a:p>
          <a:p>
            <a:r>
              <a:rPr lang="en-IN" dirty="0"/>
              <a:t>      &lt;p&gt;Email: {{ </a:t>
            </a:r>
            <a:r>
              <a:rPr lang="en-IN" dirty="0" err="1"/>
              <a:t>registerForm.get</a:t>
            </a:r>
            <a:r>
              <a:rPr lang="en-IN" dirty="0"/>
              <a:t>('email')?.value }}&lt;/p&gt;</a:t>
            </a:r>
          </a:p>
          <a:p>
            <a:r>
              <a:rPr lang="en-IN" dirty="0"/>
              <a:t>    &lt;/div&gt;</a:t>
            </a:r>
          </a:p>
          <a:p>
            <a:r>
              <a:rPr lang="en-IN" dirty="0"/>
              <a:t>  &lt;/div&gt;</a:t>
            </a:r>
          </a:p>
          <a:p>
            <a:r>
              <a:rPr lang="en-IN" dirty="0"/>
              <a:t>    </a:t>
            </a:r>
          </a:p>
        </p:txBody>
      </p:sp>
      <p:sp>
        <p:nvSpPr>
          <p:cNvPr id="7" name="TextBox 6">
            <a:extLst>
              <a:ext uri="{FF2B5EF4-FFF2-40B4-BE49-F238E27FC236}">
                <a16:creationId xmlns:a16="http://schemas.microsoft.com/office/drawing/2014/main" id="{C827065A-7E20-FF0E-AB1D-E534C8538E33}"/>
              </a:ext>
            </a:extLst>
          </p:cNvPr>
          <p:cNvSpPr txBox="1"/>
          <p:nvPr/>
        </p:nvSpPr>
        <p:spPr>
          <a:xfrm>
            <a:off x="1098222" y="490580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145226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11B07A-385A-AAD8-7DE4-329114A087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07543F-3223-3DA8-F512-18FFBDA538E1}"/>
              </a:ext>
            </a:extLst>
          </p:cNvPr>
          <p:cNvSpPr>
            <a:spLocks noGrp="1"/>
          </p:cNvSpPr>
          <p:nvPr>
            <p:ph type="sldNum" sz="quarter" idx="12"/>
          </p:nvPr>
        </p:nvSpPr>
        <p:spPr/>
        <p:txBody>
          <a:bodyPr/>
          <a:lstStyle/>
          <a:p>
            <a:fld id="{4A777409-9C5A-4B07-8E32-19F22F7D558C}" type="slidenum">
              <a:rPr lang="en-IN" smtClean="0"/>
              <a:t>234</a:t>
            </a:fld>
            <a:endParaRPr lang="en-IN" dirty="0"/>
          </a:p>
        </p:txBody>
      </p:sp>
      <p:sp>
        <p:nvSpPr>
          <p:cNvPr id="11" name="TextBox 10">
            <a:extLst>
              <a:ext uri="{FF2B5EF4-FFF2-40B4-BE49-F238E27FC236}">
                <a16:creationId xmlns:a16="http://schemas.microsoft.com/office/drawing/2014/main" id="{E4EE53CC-00DD-6088-E0F1-DE7157819E2B}"/>
              </a:ext>
            </a:extLst>
          </p:cNvPr>
          <p:cNvSpPr txBox="1"/>
          <p:nvPr/>
        </p:nvSpPr>
        <p:spPr>
          <a:xfrm>
            <a:off x="989029" y="541197"/>
            <a:ext cx="6099142" cy="523220"/>
          </a:xfrm>
          <a:prstGeom prst="rect">
            <a:avLst/>
          </a:prstGeom>
          <a:noFill/>
        </p:spPr>
        <p:txBody>
          <a:bodyPr wrap="square">
            <a:spAutoFit/>
          </a:bodyPr>
          <a:lstStyle/>
          <a:p>
            <a:r>
              <a:rPr lang="en-IN" sz="2800" b="1" dirty="0"/>
              <a:t>Dependency Injection</a:t>
            </a:r>
          </a:p>
        </p:txBody>
      </p:sp>
      <p:pic>
        <p:nvPicPr>
          <p:cNvPr id="13" name="Picture 12">
            <a:extLst>
              <a:ext uri="{FF2B5EF4-FFF2-40B4-BE49-F238E27FC236}">
                <a16:creationId xmlns:a16="http://schemas.microsoft.com/office/drawing/2014/main" id="{05219C3B-7CF3-23F3-7E5F-28170207C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29" y="1242024"/>
            <a:ext cx="5258534" cy="3600953"/>
          </a:xfrm>
          <a:prstGeom prst="rect">
            <a:avLst/>
          </a:prstGeom>
        </p:spPr>
      </p:pic>
    </p:spTree>
    <p:extLst>
      <p:ext uri="{BB962C8B-B14F-4D97-AF65-F5344CB8AC3E}">
        <p14:creationId xmlns:p14="http://schemas.microsoft.com/office/powerpoint/2010/main" val="93133200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A624C4-26F0-261C-CDED-DEB90779B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BE2921-4413-DE6A-2BFD-E90F960D1B98}"/>
              </a:ext>
            </a:extLst>
          </p:cNvPr>
          <p:cNvSpPr>
            <a:spLocks noGrp="1"/>
          </p:cNvSpPr>
          <p:nvPr>
            <p:ph type="sldNum" sz="quarter" idx="12"/>
          </p:nvPr>
        </p:nvSpPr>
        <p:spPr/>
        <p:txBody>
          <a:bodyPr/>
          <a:lstStyle/>
          <a:p>
            <a:fld id="{4A777409-9C5A-4B07-8E32-19F22F7D558C}" type="slidenum">
              <a:rPr lang="en-IN" smtClean="0"/>
              <a:t>235</a:t>
            </a:fld>
            <a:endParaRPr lang="en-IN" dirty="0"/>
          </a:p>
        </p:txBody>
      </p:sp>
      <p:sp>
        <p:nvSpPr>
          <p:cNvPr id="5" name="TextBox 4">
            <a:extLst>
              <a:ext uri="{FF2B5EF4-FFF2-40B4-BE49-F238E27FC236}">
                <a16:creationId xmlns:a16="http://schemas.microsoft.com/office/drawing/2014/main" id="{F56A32A3-6614-45A5-F70C-7FB79327BFBB}"/>
              </a:ext>
            </a:extLst>
          </p:cNvPr>
          <p:cNvSpPr txBox="1"/>
          <p:nvPr/>
        </p:nvSpPr>
        <p:spPr>
          <a:xfrm>
            <a:off x="353505" y="990809"/>
            <a:ext cx="11543122" cy="3477875"/>
          </a:xfrm>
          <a:prstGeom prst="rect">
            <a:avLst/>
          </a:prstGeom>
          <a:noFill/>
        </p:spPr>
        <p:txBody>
          <a:bodyPr wrap="square">
            <a:spAutoFit/>
          </a:bodyPr>
          <a:lstStyle/>
          <a:p>
            <a:r>
              <a:rPr lang="en-US" sz="2000" dirty="0">
                <a:solidFill>
                  <a:schemeClr val="tx1">
                    <a:lumMod val="65000"/>
                    <a:lumOff val="35000"/>
                  </a:schemeClr>
                </a:solidFill>
                <a:effectLst/>
              </a:rPr>
              <a:t>Dependency Injection (DI) is a mechanism where the required resources will be injected into the code automatically.</a:t>
            </a:r>
          </a:p>
          <a:p>
            <a:r>
              <a:rPr lang="en-US" sz="2000" dirty="0">
                <a:solidFill>
                  <a:schemeClr val="tx1">
                    <a:lumMod val="65000"/>
                    <a:lumOff val="35000"/>
                  </a:schemeClr>
                </a:solidFill>
                <a:effectLst/>
              </a:rPr>
              <a:t>Angular comes with an in-built dependency injection subsystem.</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Dependency Injection?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It is because DI:</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allows developers to reuse the code across applications.</a:t>
            </a:r>
          </a:p>
          <a:p>
            <a:pPr>
              <a:buFont typeface="Arial" panose="020B0604020202020204" pitchFamily="34" charset="0"/>
              <a:buChar char="•"/>
            </a:pPr>
            <a:r>
              <a:rPr lang="en-US" sz="2000" dirty="0">
                <a:solidFill>
                  <a:schemeClr val="tx1">
                    <a:lumMod val="65000"/>
                    <a:lumOff val="35000"/>
                  </a:schemeClr>
                </a:solidFill>
                <a:effectLst/>
              </a:rPr>
              <a:t>makes the code loosely coupled.</a:t>
            </a:r>
          </a:p>
          <a:p>
            <a:pPr>
              <a:buFont typeface="Arial" panose="020B0604020202020204" pitchFamily="34" charset="0"/>
              <a:buChar char="•"/>
            </a:pPr>
            <a:r>
              <a:rPr lang="en-US" sz="2000" dirty="0">
                <a:solidFill>
                  <a:schemeClr val="tx1">
                    <a:lumMod val="65000"/>
                    <a:lumOff val="35000"/>
                  </a:schemeClr>
                </a:solidFill>
                <a:effectLst/>
              </a:rPr>
              <a:t>makes application development and testing much easier.</a:t>
            </a:r>
          </a:p>
          <a:p>
            <a:pPr>
              <a:buFont typeface="Arial" panose="020B0604020202020204" pitchFamily="34" charset="0"/>
              <a:buChar char="•"/>
            </a:pPr>
            <a:r>
              <a:rPr lang="en-US" sz="2000" dirty="0">
                <a:solidFill>
                  <a:schemeClr val="tx1">
                    <a:lumMod val="65000"/>
                    <a:lumOff val="35000"/>
                  </a:schemeClr>
                </a:solidFill>
                <a:effectLst/>
              </a:rPr>
              <a:t>allows the developer to ask for the dependencies from Angular. There is no need for the developer to explicitly create/instantiate them.</a:t>
            </a:r>
          </a:p>
        </p:txBody>
      </p:sp>
    </p:spTree>
    <p:extLst>
      <p:ext uri="{BB962C8B-B14F-4D97-AF65-F5344CB8AC3E}">
        <p14:creationId xmlns:p14="http://schemas.microsoft.com/office/powerpoint/2010/main" val="375266573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51D5E9-3F9A-2016-CD2A-252FB90304E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BDFF7B-BA60-9ED2-3809-973705BEFCA8}"/>
              </a:ext>
            </a:extLst>
          </p:cNvPr>
          <p:cNvSpPr>
            <a:spLocks noGrp="1"/>
          </p:cNvSpPr>
          <p:nvPr>
            <p:ph type="sldNum" sz="quarter" idx="12"/>
          </p:nvPr>
        </p:nvSpPr>
        <p:spPr/>
        <p:txBody>
          <a:bodyPr/>
          <a:lstStyle/>
          <a:p>
            <a:fld id="{4A777409-9C5A-4B07-8E32-19F22F7D558C}" type="slidenum">
              <a:rPr lang="en-IN" smtClean="0"/>
              <a:t>236</a:t>
            </a:fld>
            <a:endParaRPr lang="en-IN" dirty="0"/>
          </a:p>
        </p:txBody>
      </p:sp>
      <p:sp>
        <p:nvSpPr>
          <p:cNvPr id="5" name="TextBox 4">
            <a:extLst>
              <a:ext uri="{FF2B5EF4-FFF2-40B4-BE49-F238E27FC236}">
                <a16:creationId xmlns:a16="http://schemas.microsoft.com/office/drawing/2014/main" id="{1DED183B-6A0E-8541-6897-FE4B076EC9B6}"/>
              </a:ext>
            </a:extLst>
          </p:cNvPr>
          <p:cNvSpPr txBox="1"/>
          <p:nvPr/>
        </p:nvSpPr>
        <p:spPr>
          <a:xfrm>
            <a:off x="989029" y="503489"/>
            <a:ext cx="6099142" cy="523220"/>
          </a:xfrm>
          <a:prstGeom prst="rect">
            <a:avLst/>
          </a:prstGeom>
          <a:noFill/>
        </p:spPr>
        <p:txBody>
          <a:bodyPr wrap="square">
            <a:spAutoFit/>
          </a:bodyPr>
          <a:lstStyle/>
          <a:p>
            <a:r>
              <a:rPr lang="en-IN" sz="2800" b="1" dirty="0"/>
              <a:t>Services Basics</a:t>
            </a:r>
          </a:p>
        </p:txBody>
      </p:sp>
      <p:sp>
        <p:nvSpPr>
          <p:cNvPr id="7" name="TextBox 6">
            <a:extLst>
              <a:ext uri="{FF2B5EF4-FFF2-40B4-BE49-F238E27FC236}">
                <a16:creationId xmlns:a16="http://schemas.microsoft.com/office/drawing/2014/main" id="{B32F5774-ECA7-C95B-94FF-CF085847E45F}"/>
              </a:ext>
            </a:extLst>
          </p:cNvPr>
          <p:cNvSpPr txBox="1"/>
          <p:nvPr/>
        </p:nvSpPr>
        <p:spPr>
          <a:xfrm>
            <a:off x="221530" y="1096686"/>
            <a:ext cx="11552548" cy="4093428"/>
          </a:xfrm>
          <a:prstGeom prst="rect">
            <a:avLst/>
          </a:prstGeom>
          <a:noFill/>
        </p:spPr>
        <p:txBody>
          <a:bodyPr wrap="square">
            <a:spAutoFit/>
          </a:bodyPr>
          <a:lstStyle/>
          <a:p>
            <a:r>
              <a:rPr lang="en-US" sz="2000" dirty="0">
                <a:solidFill>
                  <a:schemeClr val="tx1">
                    <a:lumMod val="65000"/>
                    <a:lumOff val="35000"/>
                  </a:schemeClr>
                </a:solidFill>
                <a:effectLst/>
              </a:rPr>
              <a:t>A service in Angular is a class that contains some functionality that can be reused across the application. A service is a singleton object. Angular services are a mechanism of abstracting shared code and functionality throughout the application.</a:t>
            </a:r>
          </a:p>
          <a:p>
            <a:r>
              <a:rPr lang="en-US" sz="2000" dirty="0">
                <a:solidFill>
                  <a:schemeClr val="tx1">
                    <a:lumMod val="65000"/>
                    <a:lumOff val="35000"/>
                  </a:schemeClr>
                </a:solidFill>
                <a:effectLst/>
              </a:rPr>
              <a:t>Angular Services come as objects which are wired together using dependency injection.</a:t>
            </a:r>
          </a:p>
          <a:p>
            <a:r>
              <a:rPr lang="en-US" sz="2000" dirty="0">
                <a:solidFill>
                  <a:schemeClr val="tx1">
                    <a:lumMod val="65000"/>
                    <a:lumOff val="35000"/>
                  </a:schemeClr>
                </a:solidFill>
                <a:effectLst/>
              </a:rPr>
              <a:t>Angular provides a few inbuilt services also can create custom services.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Services?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Services can be used to:</a:t>
            </a: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share the code across components of an application. </a:t>
            </a:r>
          </a:p>
          <a:p>
            <a:pPr>
              <a:buFont typeface="Arial" panose="020B0604020202020204" pitchFamily="34" charset="0"/>
              <a:buChar char="•"/>
            </a:pPr>
            <a:r>
              <a:rPr lang="en-US" sz="2000" dirty="0">
                <a:solidFill>
                  <a:schemeClr val="tx1">
                    <a:lumMod val="65000"/>
                    <a:lumOff val="35000"/>
                  </a:schemeClr>
                </a:solidFill>
                <a:effectLst/>
              </a:rPr>
              <a:t>make HTTP requests.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Service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create a service class, use the following command:</a:t>
            </a:r>
          </a:p>
        </p:txBody>
      </p:sp>
      <p:sp>
        <p:nvSpPr>
          <p:cNvPr id="9" name="TextBox 8">
            <a:extLst>
              <a:ext uri="{FF2B5EF4-FFF2-40B4-BE49-F238E27FC236}">
                <a16:creationId xmlns:a16="http://schemas.microsoft.com/office/drawing/2014/main" id="{A00FE428-007B-3285-08E6-AABB7BD200A9}"/>
              </a:ext>
            </a:extLst>
          </p:cNvPr>
          <p:cNvSpPr txBox="1"/>
          <p:nvPr/>
        </p:nvSpPr>
        <p:spPr>
          <a:xfrm>
            <a:off x="221530" y="5260091"/>
            <a:ext cx="6099142" cy="369332"/>
          </a:xfrm>
          <a:prstGeom prst="rect">
            <a:avLst/>
          </a:prstGeom>
          <a:noFill/>
        </p:spPr>
        <p:txBody>
          <a:bodyPr wrap="square">
            <a:spAutoFit/>
          </a:bodyPr>
          <a:lstStyle/>
          <a:p>
            <a:r>
              <a:rPr lang="en-IN" dirty="0"/>
              <a:t>ng generate service book</a:t>
            </a:r>
          </a:p>
        </p:txBody>
      </p:sp>
    </p:spTree>
    <p:extLst>
      <p:ext uri="{BB962C8B-B14F-4D97-AF65-F5344CB8AC3E}">
        <p14:creationId xmlns:p14="http://schemas.microsoft.com/office/powerpoint/2010/main" val="34459556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C46088-9737-3C79-0737-1C01E3B6AB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F9927BD-4AF5-7241-7E2E-ADA767B85798}"/>
              </a:ext>
            </a:extLst>
          </p:cNvPr>
          <p:cNvSpPr>
            <a:spLocks noGrp="1"/>
          </p:cNvSpPr>
          <p:nvPr>
            <p:ph type="sldNum" sz="quarter" idx="12"/>
          </p:nvPr>
        </p:nvSpPr>
        <p:spPr/>
        <p:txBody>
          <a:bodyPr/>
          <a:lstStyle/>
          <a:p>
            <a:fld id="{4A777409-9C5A-4B07-8E32-19F22F7D558C}" type="slidenum">
              <a:rPr lang="en-IN" smtClean="0"/>
              <a:t>237</a:t>
            </a:fld>
            <a:endParaRPr lang="en-IN" dirty="0"/>
          </a:p>
        </p:txBody>
      </p:sp>
      <p:sp>
        <p:nvSpPr>
          <p:cNvPr id="5" name="TextBox 4">
            <a:extLst>
              <a:ext uri="{FF2B5EF4-FFF2-40B4-BE49-F238E27FC236}">
                <a16:creationId xmlns:a16="http://schemas.microsoft.com/office/drawing/2014/main" id="{4F4D4C62-F9F5-3F89-2B8A-121026A59C68}"/>
              </a:ext>
            </a:extLst>
          </p:cNvPr>
          <p:cNvSpPr txBox="1"/>
          <p:nvPr/>
        </p:nvSpPr>
        <p:spPr>
          <a:xfrm>
            <a:off x="989028" y="588331"/>
            <a:ext cx="8692299" cy="400110"/>
          </a:xfrm>
          <a:prstGeom prst="rect">
            <a:avLst/>
          </a:prstGeom>
          <a:noFill/>
        </p:spPr>
        <p:txBody>
          <a:bodyPr wrap="square">
            <a:spAutoFit/>
          </a:bodyPr>
          <a:lstStyle/>
          <a:p>
            <a:r>
              <a:rPr lang="en-US" sz="2000" dirty="0">
                <a:solidFill>
                  <a:schemeClr val="tx1">
                    <a:lumMod val="65000"/>
                    <a:lumOff val="35000"/>
                  </a:schemeClr>
                </a:solidFill>
              </a:rPr>
              <a:t>The above command will create a service class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174F878-0470-EC72-BF5C-F48C4B9C9C9E}"/>
              </a:ext>
            </a:extLst>
          </p:cNvPr>
          <p:cNvSpPr txBox="1"/>
          <p:nvPr/>
        </p:nvSpPr>
        <p:spPr>
          <a:xfrm>
            <a:off x="989028" y="1040906"/>
            <a:ext cx="8899689" cy="1754326"/>
          </a:xfrm>
          <a:prstGeom prst="rect">
            <a:avLst/>
          </a:prstGeom>
          <a:noFill/>
        </p:spPr>
        <p:txBody>
          <a:bodyPr wrap="square">
            <a:spAutoFit/>
          </a:bodyPr>
          <a:lstStyle/>
          <a:p>
            <a:r>
              <a:rPr lang="en-IN" dirty="0"/>
              <a:t>@Injectable({</a:t>
            </a:r>
          </a:p>
          <a:p>
            <a:r>
              <a:rPr lang="en-IN" dirty="0"/>
              <a:t>   </a:t>
            </a:r>
            <a:r>
              <a:rPr lang="en-IN" dirty="0" err="1"/>
              <a:t>providedIn</a:t>
            </a:r>
            <a:r>
              <a:rPr lang="en-IN" dirty="0"/>
              <a:t>:'root'</a:t>
            </a:r>
          </a:p>
          <a:p>
            <a:r>
              <a:rPr lang="en-IN" dirty="0"/>
              <a:t>})</a:t>
            </a:r>
          </a:p>
          <a:p>
            <a:r>
              <a:rPr lang="en-IN" dirty="0"/>
              <a:t>export class </a:t>
            </a:r>
            <a:r>
              <a:rPr lang="en-IN" dirty="0" err="1"/>
              <a:t>BookService</a:t>
            </a:r>
            <a:endParaRPr lang="en-IN" dirty="0"/>
          </a:p>
          <a:p>
            <a:r>
              <a:rPr lang="en-IN" dirty="0"/>
              <a:t>{</a:t>
            </a:r>
          </a:p>
          <a:p>
            <a:r>
              <a:rPr lang="en-IN" dirty="0"/>
              <a:t>}</a:t>
            </a:r>
          </a:p>
        </p:txBody>
      </p:sp>
      <p:sp>
        <p:nvSpPr>
          <p:cNvPr id="9" name="TextBox 8">
            <a:extLst>
              <a:ext uri="{FF2B5EF4-FFF2-40B4-BE49-F238E27FC236}">
                <a16:creationId xmlns:a16="http://schemas.microsoft.com/office/drawing/2014/main" id="{29F16F89-98C3-4713-9E18-D46EACFD913B}"/>
              </a:ext>
            </a:extLst>
          </p:cNvPr>
          <p:cNvSpPr txBox="1"/>
          <p:nvPr/>
        </p:nvSpPr>
        <p:spPr>
          <a:xfrm>
            <a:off x="315797" y="3024814"/>
            <a:ext cx="11580829" cy="1938992"/>
          </a:xfrm>
          <a:prstGeom prst="rect">
            <a:avLst/>
          </a:prstGeom>
          <a:noFill/>
        </p:spPr>
        <p:txBody>
          <a:bodyPr wrap="square">
            <a:spAutoFit/>
          </a:bodyPr>
          <a:lstStyle/>
          <a:p>
            <a:r>
              <a:rPr lang="en-US" sz="2000" dirty="0">
                <a:solidFill>
                  <a:schemeClr val="tx1">
                    <a:lumMod val="65000"/>
                    <a:lumOff val="35000"/>
                  </a:schemeClr>
                </a:solidFill>
                <a:effectLst/>
              </a:rPr>
              <a:t>@Injectable() decorator makes the class injectable into application components.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Providing a Service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Following are the ways to provide services in an Angular application: </a:t>
            </a:r>
          </a:p>
          <a:p>
            <a:r>
              <a:rPr lang="en-US" sz="2000" dirty="0">
                <a:solidFill>
                  <a:schemeClr val="tx1">
                    <a:lumMod val="65000"/>
                    <a:lumOff val="35000"/>
                  </a:schemeClr>
                </a:solidFill>
                <a:effectLst/>
              </a:rPr>
              <a:t>1. The first way to register service is to specify </a:t>
            </a:r>
            <a:r>
              <a:rPr lang="en-US" sz="2000" dirty="0" err="1">
                <a:solidFill>
                  <a:schemeClr val="tx1">
                    <a:lumMod val="65000"/>
                    <a:lumOff val="35000"/>
                  </a:schemeClr>
                </a:solidFill>
                <a:effectLst/>
              </a:rPr>
              <a:t>providedIn</a:t>
            </a:r>
            <a:r>
              <a:rPr lang="en-US" sz="2000" dirty="0">
                <a:solidFill>
                  <a:schemeClr val="tx1">
                    <a:lumMod val="65000"/>
                    <a:lumOff val="35000"/>
                  </a:schemeClr>
                </a:solidFill>
                <a:effectLst/>
              </a:rPr>
              <a:t> property using @Injectable decorator. This property is added by default when you generate a service using Angular CLI. </a:t>
            </a:r>
          </a:p>
        </p:txBody>
      </p:sp>
      <p:sp>
        <p:nvSpPr>
          <p:cNvPr id="11" name="TextBox 10">
            <a:extLst>
              <a:ext uri="{FF2B5EF4-FFF2-40B4-BE49-F238E27FC236}">
                <a16:creationId xmlns:a16="http://schemas.microsoft.com/office/drawing/2014/main" id="{0934A2B3-D271-5F34-7593-8926BB8AA3E8}"/>
              </a:ext>
            </a:extLst>
          </p:cNvPr>
          <p:cNvSpPr txBox="1"/>
          <p:nvPr/>
        </p:nvSpPr>
        <p:spPr>
          <a:xfrm>
            <a:off x="315797" y="5078430"/>
            <a:ext cx="9365530" cy="1477328"/>
          </a:xfrm>
          <a:prstGeom prst="rect">
            <a:avLst/>
          </a:prstGeom>
          <a:noFill/>
        </p:spPr>
        <p:txBody>
          <a:bodyPr wrap="square">
            <a:spAutoFit/>
          </a:bodyPr>
          <a:lstStyle/>
          <a:p>
            <a:r>
              <a:rPr lang="en-IN" dirty="0"/>
              <a:t>import { Injectable } from '@angular/core';</a:t>
            </a:r>
          </a:p>
          <a:p>
            <a:r>
              <a:rPr lang="en-IN" dirty="0"/>
              <a:t>@Injectable({</a:t>
            </a:r>
          </a:p>
          <a:p>
            <a:r>
              <a:rPr lang="en-IN" dirty="0"/>
              <a:t>     </a:t>
            </a:r>
            <a:r>
              <a:rPr lang="en-IN" dirty="0" err="1"/>
              <a:t>providedIn</a:t>
            </a:r>
            <a:r>
              <a:rPr lang="en-IN" dirty="0"/>
              <a:t>: 'root'</a:t>
            </a:r>
          </a:p>
          <a:p>
            <a:r>
              <a:rPr lang="en-IN" dirty="0"/>
              <a:t>})</a:t>
            </a:r>
          </a:p>
          <a:p>
            <a:r>
              <a:rPr lang="en-IN" dirty="0"/>
              <a:t>export class </a:t>
            </a:r>
            <a:r>
              <a:rPr lang="en-IN" dirty="0" err="1"/>
              <a:t>BookService</a:t>
            </a:r>
            <a:r>
              <a:rPr lang="en-IN" dirty="0"/>
              <a:t> {}</a:t>
            </a:r>
          </a:p>
        </p:txBody>
      </p:sp>
    </p:spTree>
    <p:extLst>
      <p:ext uri="{BB962C8B-B14F-4D97-AF65-F5344CB8AC3E}">
        <p14:creationId xmlns:p14="http://schemas.microsoft.com/office/powerpoint/2010/main" val="13462906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1B68B1-8359-BB35-6C21-913902DEDE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14682F-C860-B1ED-86C3-746B40BE77DE}"/>
              </a:ext>
            </a:extLst>
          </p:cNvPr>
          <p:cNvSpPr>
            <a:spLocks noGrp="1"/>
          </p:cNvSpPr>
          <p:nvPr>
            <p:ph type="sldNum" sz="quarter" idx="12"/>
          </p:nvPr>
        </p:nvSpPr>
        <p:spPr/>
        <p:txBody>
          <a:bodyPr/>
          <a:lstStyle/>
          <a:p>
            <a:fld id="{4A777409-9C5A-4B07-8E32-19F22F7D558C}" type="slidenum">
              <a:rPr lang="en-IN" smtClean="0"/>
              <a:t>238</a:t>
            </a:fld>
            <a:endParaRPr lang="en-IN" dirty="0"/>
          </a:p>
        </p:txBody>
      </p:sp>
      <p:sp>
        <p:nvSpPr>
          <p:cNvPr id="5" name="TextBox 4">
            <a:extLst>
              <a:ext uri="{FF2B5EF4-FFF2-40B4-BE49-F238E27FC236}">
                <a16:creationId xmlns:a16="http://schemas.microsoft.com/office/drawing/2014/main" id="{875F3E0E-B0E1-2172-8E52-A0297B1A38D9}"/>
              </a:ext>
            </a:extLst>
          </p:cNvPr>
          <p:cNvSpPr txBox="1"/>
          <p:nvPr/>
        </p:nvSpPr>
        <p:spPr>
          <a:xfrm>
            <a:off x="202677" y="959624"/>
            <a:ext cx="11505414" cy="2554545"/>
          </a:xfrm>
          <a:prstGeom prst="rect">
            <a:avLst/>
          </a:prstGeom>
          <a:noFill/>
        </p:spPr>
        <p:txBody>
          <a:bodyPr wrap="square">
            <a:spAutoFit/>
          </a:bodyPr>
          <a:lstStyle/>
          <a:p>
            <a:r>
              <a:rPr lang="en-US" sz="2000" dirty="0">
                <a:solidFill>
                  <a:schemeClr val="tx1">
                    <a:lumMod val="65000"/>
                    <a:lumOff val="35000"/>
                  </a:schemeClr>
                </a:solidFill>
                <a:effectLst/>
              </a:rPr>
              <a:t>Line 4: </a:t>
            </a:r>
            <a:r>
              <a:rPr lang="en-US" sz="2000" dirty="0" err="1">
                <a:solidFill>
                  <a:schemeClr val="tx1">
                    <a:lumMod val="65000"/>
                    <a:lumOff val="35000"/>
                  </a:schemeClr>
                </a:solidFill>
                <a:effectLst/>
              </a:rPr>
              <a:t>providedIn</a:t>
            </a:r>
            <a:r>
              <a:rPr lang="en-US" sz="2000" dirty="0">
                <a:solidFill>
                  <a:schemeClr val="tx1">
                    <a:lumMod val="65000"/>
                    <a:lumOff val="35000"/>
                  </a:schemeClr>
                </a:solidFill>
                <a:effectLst/>
              </a:rPr>
              <a:t> property registers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at the root level  (app module).</a:t>
            </a:r>
          </a:p>
          <a:p>
            <a:r>
              <a:rPr lang="en-US" sz="2000" dirty="0">
                <a:solidFill>
                  <a:schemeClr val="tx1">
                    <a:lumMod val="65000"/>
                    <a:lumOff val="35000"/>
                  </a:schemeClr>
                </a:solidFill>
                <a:effectLst/>
              </a:rPr>
              <a:t>When the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is provided at the root level, Angular creates a singleton instance of the service class and injects the same instance into any class that uses this service class. In addition, Angular also optimizes the application if registered through </a:t>
            </a:r>
            <a:r>
              <a:rPr lang="en-US" sz="2000" dirty="0" err="1">
                <a:solidFill>
                  <a:schemeClr val="tx1">
                    <a:lumMod val="65000"/>
                    <a:lumOff val="35000"/>
                  </a:schemeClr>
                </a:solidFill>
                <a:effectLst/>
              </a:rPr>
              <a:t>providedIn</a:t>
            </a:r>
            <a:r>
              <a:rPr lang="en-US" sz="2000" dirty="0">
                <a:solidFill>
                  <a:schemeClr val="tx1">
                    <a:lumMod val="65000"/>
                    <a:lumOff val="35000"/>
                  </a:schemeClr>
                </a:solidFill>
                <a:effectLst/>
              </a:rPr>
              <a:t> property by removing the service class if none of the components use it.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2. Services can also be provided across the application by registering it using the providers property in the @Ngmodule decorator of any module.</a:t>
            </a:r>
          </a:p>
        </p:txBody>
      </p:sp>
      <p:sp>
        <p:nvSpPr>
          <p:cNvPr id="7" name="TextBox 6">
            <a:extLst>
              <a:ext uri="{FF2B5EF4-FFF2-40B4-BE49-F238E27FC236}">
                <a16:creationId xmlns:a16="http://schemas.microsoft.com/office/drawing/2014/main" id="{7B1FF90A-FB04-C874-6381-CF177B38F08C}"/>
              </a:ext>
            </a:extLst>
          </p:cNvPr>
          <p:cNvSpPr txBox="1"/>
          <p:nvPr/>
        </p:nvSpPr>
        <p:spPr>
          <a:xfrm>
            <a:off x="202676" y="3826812"/>
            <a:ext cx="8913043" cy="1754326"/>
          </a:xfrm>
          <a:prstGeom prst="rect">
            <a:avLst/>
          </a:prstGeom>
          <a:noFill/>
        </p:spPr>
        <p:txBody>
          <a:bodyPr wrap="square">
            <a:spAutoFit/>
          </a:bodyPr>
          <a:lstStyle/>
          <a:p>
            <a:r>
              <a:rPr lang="en-IN" dirty="0"/>
              <a:t>@NgModule({</a:t>
            </a:r>
          </a:p>
          <a:p>
            <a:r>
              <a:rPr lang="en-IN" dirty="0"/>
              <a:t>   imports: [</a:t>
            </a:r>
            <a:r>
              <a:rPr lang="en-IN" dirty="0" err="1"/>
              <a:t>BrowserModule</a:t>
            </a:r>
            <a:r>
              <a:rPr lang="en-IN" dirty="0"/>
              <a:t>],</a:t>
            </a:r>
          </a:p>
          <a:p>
            <a:r>
              <a:rPr lang="en-IN" dirty="0"/>
              <a:t>   declarations: [</a:t>
            </a:r>
            <a:r>
              <a:rPr lang="en-IN" dirty="0" err="1"/>
              <a:t>AppComponent</a:t>
            </a:r>
            <a:r>
              <a:rPr lang="en-IN" dirty="0"/>
              <a:t>, </a:t>
            </a:r>
            <a:r>
              <a:rPr lang="en-IN" dirty="0" err="1"/>
              <a:t>BookComponent</a:t>
            </a:r>
            <a:r>
              <a:rPr lang="en-IN" dirty="0"/>
              <a:t>],</a:t>
            </a:r>
          </a:p>
          <a:p>
            <a:r>
              <a:rPr lang="en-IN" dirty="0"/>
              <a:t>   providers: [</a:t>
            </a:r>
            <a:r>
              <a:rPr lang="en-IN" dirty="0" err="1"/>
              <a:t>BookService</a:t>
            </a:r>
            <a:r>
              <a:rPr lang="en-IN" dirty="0"/>
              <a:t>],</a:t>
            </a:r>
          </a:p>
          <a:p>
            <a:r>
              <a:rPr lang="en-IN" dirty="0"/>
              <a:t>   bootstrap: [</a:t>
            </a:r>
            <a:r>
              <a:rPr lang="en-IN" dirty="0" err="1"/>
              <a:t>AppComponent</a:t>
            </a:r>
            <a:r>
              <a:rPr lang="en-IN" dirty="0"/>
              <a:t>]</a:t>
            </a:r>
          </a:p>
          <a:p>
            <a:r>
              <a:rPr lang="en-IN" dirty="0"/>
              <a:t>})</a:t>
            </a:r>
          </a:p>
        </p:txBody>
      </p:sp>
    </p:spTree>
    <p:extLst>
      <p:ext uri="{BB962C8B-B14F-4D97-AF65-F5344CB8AC3E}">
        <p14:creationId xmlns:p14="http://schemas.microsoft.com/office/powerpoint/2010/main" val="326120618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C48DE-AB94-C0E0-1B45-22B15289BF7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6D780B-4D0C-AACD-6F6A-BB203673DF22}"/>
              </a:ext>
            </a:extLst>
          </p:cNvPr>
          <p:cNvSpPr>
            <a:spLocks noGrp="1"/>
          </p:cNvSpPr>
          <p:nvPr>
            <p:ph type="sldNum" sz="quarter" idx="12"/>
          </p:nvPr>
        </p:nvSpPr>
        <p:spPr/>
        <p:txBody>
          <a:bodyPr/>
          <a:lstStyle/>
          <a:p>
            <a:fld id="{4A777409-9C5A-4B07-8E32-19F22F7D558C}" type="slidenum">
              <a:rPr lang="en-IN" smtClean="0"/>
              <a:t>239</a:t>
            </a:fld>
            <a:endParaRPr lang="en-IN" dirty="0"/>
          </a:p>
        </p:txBody>
      </p:sp>
      <p:sp>
        <p:nvSpPr>
          <p:cNvPr id="5" name="TextBox 4">
            <a:extLst>
              <a:ext uri="{FF2B5EF4-FFF2-40B4-BE49-F238E27FC236}">
                <a16:creationId xmlns:a16="http://schemas.microsoft.com/office/drawing/2014/main" id="{FF5F3A15-E10D-3801-FA60-76354371B57D}"/>
              </a:ext>
            </a:extLst>
          </p:cNvPr>
          <p:cNvSpPr txBox="1"/>
          <p:nvPr/>
        </p:nvSpPr>
        <p:spPr>
          <a:xfrm>
            <a:off x="136688" y="1038661"/>
            <a:ext cx="11448854" cy="2246769"/>
          </a:xfrm>
          <a:prstGeom prst="rect">
            <a:avLst/>
          </a:prstGeom>
          <a:noFill/>
        </p:spPr>
        <p:txBody>
          <a:bodyPr wrap="square">
            <a:spAutoFit/>
          </a:bodyPr>
          <a:lstStyle/>
          <a:p>
            <a:r>
              <a:rPr lang="en-US" sz="2000" dirty="0">
                <a:solidFill>
                  <a:schemeClr val="tx1">
                    <a:lumMod val="65000"/>
                    <a:lumOff val="35000"/>
                  </a:schemeClr>
                </a:solidFill>
                <a:effectLst/>
              </a:rPr>
              <a:t>Line 4: When the service class is added in the providers property of the root module, all the directives and components will have access to the same instance of the service.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3. There is also a way to limit the scope of the service class by registering it in the providers' property inside the @Component decorator. Providers in component decorator and module decorator are independent. Providing a service class inside a component creates a separate instance for that component and its nested components.</a:t>
            </a:r>
          </a:p>
        </p:txBody>
      </p:sp>
      <p:sp>
        <p:nvSpPr>
          <p:cNvPr id="7" name="TextBox 6">
            <a:extLst>
              <a:ext uri="{FF2B5EF4-FFF2-40B4-BE49-F238E27FC236}">
                <a16:creationId xmlns:a16="http://schemas.microsoft.com/office/drawing/2014/main" id="{75007BC7-3291-3461-1826-235DFED1A299}"/>
              </a:ext>
            </a:extLst>
          </p:cNvPr>
          <p:cNvSpPr txBox="1"/>
          <p:nvPr/>
        </p:nvSpPr>
        <p:spPr>
          <a:xfrm>
            <a:off x="136688" y="3429000"/>
            <a:ext cx="11217112" cy="2031325"/>
          </a:xfrm>
          <a:prstGeom prst="rect">
            <a:avLst/>
          </a:prstGeom>
          <a:noFill/>
        </p:spPr>
        <p:txBody>
          <a:bodyPr wrap="square">
            <a:spAutoFit/>
          </a:bodyPr>
          <a:lstStyle/>
          <a:p>
            <a:r>
              <a:rPr lang="en-IN" dirty="0"/>
              <a:t>import { </a:t>
            </a:r>
            <a:r>
              <a:rPr lang="en-IN" dirty="0" err="1"/>
              <a:t>BookService</a:t>
            </a:r>
            <a:r>
              <a:rPr lang="en-IN" dirty="0"/>
              <a:t> } from './book/</a:t>
            </a:r>
            <a:r>
              <a:rPr lang="en-IN" dirty="0" err="1"/>
              <a:t>book.service</a:t>
            </a:r>
            <a:r>
              <a:rPr lang="en-IN" dirty="0"/>
              <a:t>';</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   providers:[</a:t>
            </a:r>
            <a:r>
              <a:rPr lang="en-IN" dirty="0" err="1"/>
              <a:t>BookService</a:t>
            </a:r>
            <a:r>
              <a:rPr lang="en-IN" dirty="0"/>
              <a:t>]</a:t>
            </a:r>
          </a:p>
          <a:p>
            <a:r>
              <a:rPr lang="en-IN" dirty="0"/>
              <a:t>})</a:t>
            </a:r>
          </a:p>
        </p:txBody>
      </p:sp>
    </p:spTree>
    <p:extLst>
      <p:ext uri="{BB962C8B-B14F-4D97-AF65-F5344CB8AC3E}">
        <p14:creationId xmlns:p14="http://schemas.microsoft.com/office/powerpoint/2010/main" val="3337477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0993BA-1EE2-32D0-20DA-A979AF8C3DC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E08574D-1194-D7D9-96E8-266A72E70625}"/>
              </a:ext>
            </a:extLst>
          </p:cNvPr>
          <p:cNvSpPr>
            <a:spLocks noGrp="1"/>
          </p:cNvSpPr>
          <p:nvPr>
            <p:ph type="sldNum" sz="quarter" idx="12"/>
          </p:nvPr>
        </p:nvSpPr>
        <p:spPr/>
        <p:txBody>
          <a:bodyPr/>
          <a:lstStyle/>
          <a:p>
            <a:fld id="{4A777409-9C5A-4B07-8E32-19F22F7D558C}" type="slidenum">
              <a:rPr lang="en-IN" smtClean="0"/>
              <a:t>240</a:t>
            </a:fld>
            <a:endParaRPr lang="en-IN" dirty="0"/>
          </a:p>
        </p:txBody>
      </p:sp>
      <p:sp>
        <p:nvSpPr>
          <p:cNvPr id="5" name="TextBox 4">
            <a:extLst>
              <a:ext uri="{FF2B5EF4-FFF2-40B4-BE49-F238E27FC236}">
                <a16:creationId xmlns:a16="http://schemas.microsoft.com/office/drawing/2014/main" id="{9F7A6865-3E46-8C8C-C4F7-E4106EA44227}"/>
              </a:ext>
            </a:extLst>
          </p:cNvPr>
          <p:cNvSpPr txBox="1"/>
          <p:nvPr/>
        </p:nvSpPr>
        <p:spPr>
          <a:xfrm>
            <a:off x="989028" y="571661"/>
            <a:ext cx="10364771" cy="1938992"/>
          </a:xfrm>
          <a:prstGeom prst="rect">
            <a:avLst/>
          </a:prstGeom>
          <a:noFill/>
        </p:spPr>
        <p:txBody>
          <a:bodyPr wrap="square">
            <a:spAutoFit/>
          </a:bodyPr>
          <a:lstStyle/>
          <a:p>
            <a:r>
              <a:rPr lang="en-US" sz="2000" b="1" dirty="0">
                <a:solidFill>
                  <a:schemeClr val="tx1">
                    <a:lumMod val="65000"/>
                    <a:lumOff val="35000"/>
                  </a:schemeClr>
                </a:solidFill>
                <a:effectLst/>
              </a:rPr>
              <a:t>Injecting a Service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only way to inject a service into a component/directive or any other class is through a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a constructor in a component class with service class as an argument as shown below:</a:t>
            </a:r>
          </a:p>
        </p:txBody>
      </p:sp>
      <p:sp>
        <p:nvSpPr>
          <p:cNvPr id="7" name="TextBox 6">
            <a:extLst>
              <a:ext uri="{FF2B5EF4-FFF2-40B4-BE49-F238E27FC236}">
                <a16:creationId xmlns:a16="http://schemas.microsoft.com/office/drawing/2014/main" id="{ECC9D30B-5A9E-0D9D-9909-EEC04D10DA15}"/>
              </a:ext>
            </a:extLst>
          </p:cNvPr>
          <p:cNvSpPr txBox="1"/>
          <p:nvPr/>
        </p:nvSpPr>
        <p:spPr>
          <a:xfrm>
            <a:off x="989029" y="2652801"/>
            <a:ext cx="6099142" cy="369332"/>
          </a:xfrm>
          <a:prstGeom prst="rect">
            <a:avLst/>
          </a:prstGeom>
          <a:noFill/>
        </p:spPr>
        <p:txBody>
          <a:bodyPr wrap="square">
            <a:spAutoFit/>
          </a:bodyPr>
          <a:lstStyle/>
          <a:p>
            <a:r>
              <a:rPr lang="en-IN" dirty="0"/>
              <a:t>constructor(private </a:t>
            </a:r>
            <a:r>
              <a:rPr lang="en-IN" dirty="0" err="1"/>
              <a:t>bookService</a:t>
            </a:r>
            <a:r>
              <a:rPr lang="en-IN" dirty="0"/>
              <a:t>: </a:t>
            </a:r>
            <a:r>
              <a:rPr lang="en-IN" dirty="0" err="1"/>
              <a:t>BookService</a:t>
            </a:r>
            <a:r>
              <a:rPr lang="en-IN" dirty="0"/>
              <a:t>){ }</a:t>
            </a:r>
          </a:p>
        </p:txBody>
      </p:sp>
      <p:sp>
        <p:nvSpPr>
          <p:cNvPr id="9" name="TextBox 8">
            <a:extLst>
              <a:ext uri="{FF2B5EF4-FFF2-40B4-BE49-F238E27FC236}">
                <a16:creationId xmlns:a16="http://schemas.microsoft.com/office/drawing/2014/main" id="{8B9BADAF-AC4E-D3FD-DF51-40E410A4E36C}"/>
              </a:ext>
            </a:extLst>
          </p:cNvPr>
          <p:cNvSpPr txBox="1"/>
          <p:nvPr/>
        </p:nvSpPr>
        <p:spPr>
          <a:xfrm>
            <a:off x="997670" y="3189537"/>
            <a:ext cx="10814116" cy="400110"/>
          </a:xfrm>
          <a:prstGeom prst="rect">
            <a:avLst/>
          </a:prstGeom>
          <a:noFill/>
        </p:spPr>
        <p:txBody>
          <a:bodyPr wrap="square">
            <a:spAutoFit/>
          </a:bodyPr>
          <a:lstStyle/>
          <a:p>
            <a:r>
              <a:rPr lang="en-US" sz="2000" dirty="0" err="1">
                <a:solidFill>
                  <a:schemeClr val="tx1">
                    <a:lumMod val="65000"/>
                    <a:lumOff val="35000"/>
                  </a:schemeClr>
                </a:solidFill>
              </a:rPr>
              <a:t>BookService</a:t>
            </a:r>
            <a:r>
              <a:rPr lang="en-US" sz="2000" dirty="0">
                <a:solidFill>
                  <a:schemeClr val="tx1">
                    <a:lumMod val="65000"/>
                    <a:lumOff val="35000"/>
                  </a:schemeClr>
                </a:solidFill>
              </a:rPr>
              <a:t> will then be injected into the component through constructor injection by the framework.</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B018F7D-ECB5-DA8D-3DD3-FB44B1E8F9AF}"/>
              </a:ext>
            </a:extLst>
          </p:cNvPr>
          <p:cNvSpPr txBox="1"/>
          <p:nvPr/>
        </p:nvSpPr>
        <p:spPr>
          <a:xfrm>
            <a:off x="989028" y="3921079"/>
            <a:ext cx="10973586" cy="1631216"/>
          </a:xfrm>
          <a:prstGeom prst="rect">
            <a:avLst/>
          </a:prstGeom>
          <a:noFill/>
        </p:spPr>
        <p:txBody>
          <a:bodyPr wrap="square">
            <a:spAutoFit/>
          </a:bodyPr>
          <a:lstStyle/>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 Book Component which fetches book details like id, name and displays them on the page in a list format. Store the book details in an array and fetch the data using a custom service.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t>
            </a:r>
            <a:r>
              <a:rPr lang="en-US" sz="2000" b="1" dirty="0" err="1">
                <a:solidFill>
                  <a:schemeClr val="tx1">
                    <a:lumMod val="65000"/>
                    <a:lumOff val="35000"/>
                  </a:schemeClr>
                </a:solidFill>
                <a:effectLst/>
              </a:rPr>
              <a:t>BookComponent</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by using the following CLI command.</a:t>
            </a:r>
          </a:p>
        </p:txBody>
      </p:sp>
      <p:sp>
        <p:nvSpPr>
          <p:cNvPr id="13" name="TextBox 12">
            <a:extLst>
              <a:ext uri="{FF2B5EF4-FFF2-40B4-BE49-F238E27FC236}">
                <a16:creationId xmlns:a16="http://schemas.microsoft.com/office/drawing/2014/main" id="{5BFA49F9-4C44-0173-3CFC-1E8A01626E93}"/>
              </a:ext>
            </a:extLst>
          </p:cNvPr>
          <p:cNvSpPr txBox="1"/>
          <p:nvPr/>
        </p:nvSpPr>
        <p:spPr>
          <a:xfrm>
            <a:off x="997670" y="5699061"/>
            <a:ext cx="6099142" cy="369332"/>
          </a:xfrm>
          <a:prstGeom prst="rect">
            <a:avLst/>
          </a:prstGeom>
          <a:noFill/>
        </p:spPr>
        <p:txBody>
          <a:bodyPr wrap="square">
            <a:spAutoFit/>
          </a:bodyPr>
          <a:lstStyle/>
          <a:p>
            <a:r>
              <a:rPr lang="en-IN" dirty="0"/>
              <a:t>D:\MyApp&gt;ng generate component book</a:t>
            </a:r>
          </a:p>
        </p:txBody>
      </p:sp>
    </p:spTree>
    <p:extLst>
      <p:ext uri="{BB962C8B-B14F-4D97-AF65-F5344CB8AC3E}">
        <p14:creationId xmlns:p14="http://schemas.microsoft.com/office/powerpoint/2010/main" val="376358517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4E24B6-5C52-C7B2-4FF4-2BB8E12DD33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9DBFC80-B039-052E-DD25-53A90CD80365}"/>
              </a:ext>
            </a:extLst>
          </p:cNvPr>
          <p:cNvSpPr>
            <a:spLocks noGrp="1"/>
          </p:cNvSpPr>
          <p:nvPr>
            <p:ph type="sldNum" sz="quarter" idx="12"/>
          </p:nvPr>
        </p:nvSpPr>
        <p:spPr/>
        <p:txBody>
          <a:bodyPr/>
          <a:lstStyle/>
          <a:p>
            <a:fld id="{4A777409-9C5A-4B07-8E32-19F22F7D558C}" type="slidenum">
              <a:rPr lang="en-IN" smtClean="0"/>
              <a:t>241</a:t>
            </a:fld>
            <a:endParaRPr lang="en-IN" dirty="0"/>
          </a:p>
        </p:txBody>
      </p:sp>
      <p:sp>
        <p:nvSpPr>
          <p:cNvPr id="5" name="TextBox 4">
            <a:extLst>
              <a:ext uri="{FF2B5EF4-FFF2-40B4-BE49-F238E27FC236}">
                <a16:creationId xmlns:a16="http://schemas.microsoft.com/office/drawing/2014/main" id="{9C3D6946-AC84-5A11-4F67-ABF003FFDE5A}"/>
              </a:ext>
            </a:extLst>
          </p:cNvPr>
          <p:cNvSpPr txBox="1"/>
          <p:nvPr/>
        </p:nvSpPr>
        <p:spPr>
          <a:xfrm>
            <a:off x="989028" y="591234"/>
            <a:ext cx="9908357" cy="400110"/>
          </a:xfrm>
          <a:prstGeom prst="rect">
            <a:avLst/>
          </a:prstGeom>
          <a:noFill/>
        </p:spPr>
        <p:txBody>
          <a:bodyPr wrap="square">
            <a:spAutoFit/>
          </a:bodyPr>
          <a:lstStyle/>
          <a:p>
            <a:r>
              <a:rPr lang="en-US" sz="2000" dirty="0">
                <a:solidFill>
                  <a:schemeClr val="tx1">
                    <a:lumMod val="65000"/>
                    <a:lumOff val="35000"/>
                  </a:schemeClr>
                </a:solidFill>
              </a:rPr>
              <a:t>Create a file with the name</a:t>
            </a:r>
            <a:r>
              <a:rPr lang="en-US" sz="2000" b="1" dirty="0">
                <a:solidFill>
                  <a:schemeClr val="tx1">
                    <a:lumMod val="65000"/>
                    <a:lumOff val="35000"/>
                  </a:schemeClr>
                </a:solidFill>
              </a:rPr>
              <a:t> </a:t>
            </a:r>
            <a:r>
              <a:rPr lang="en-US" sz="2000" b="1" dirty="0" err="1">
                <a:solidFill>
                  <a:schemeClr val="tx1">
                    <a:lumMod val="65000"/>
                    <a:lumOff val="35000"/>
                  </a:schemeClr>
                </a:solidFill>
              </a:rPr>
              <a:t>book.ts</a:t>
            </a:r>
            <a:r>
              <a:rPr lang="en-US" sz="2000" dirty="0">
                <a:solidFill>
                  <a:schemeClr val="tx1">
                    <a:lumMod val="65000"/>
                    <a:lumOff val="35000"/>
                  </a:schemeClr>
                </a:solidFill>
              </a:rPr>
              <a:t> under the book folder and add the following code.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8F3B4B2-4ECD-561E-5B30-8DDBD65DD284}"/>
              </a:ext>
            </a:extLst>
          </p:cNvPr>
          <p:cNvSpPr txBox="1"/>
          <p:nvPr/>
        </p:nvSpPr>
        <p:spPr>
          <a:xfrm>
            <a:off x="989029" y="1030840"/>
            <a:ext cx="6099142" cy="1200329"/>
          </a:xfrm>
          <a:prstGeom prst="rect">
            <a:avLst/>
          </a:prstGeom>
          <a:noFill/>
        </p:spPr>
        <p:txBody>
          <a:bodyPr wrap="square">
            <a:spAutoFit/>
          </a:bodyPr>
          <a:lstStyle/>
          <a:p>
            <a:r>
              <a:rPr lang="en-IN" dirty="0"/>
              <a:t>export class Book {</a:t>
            </a:r>
          </a:p>
          <a:p>
            <a:r>
              <a:rPr lang="en-IN" dirty="0"/>
              <a:t>    id!: number;</a:t>
            </a:r>
          </a:p>
          <a:p>
            <a:r>
              <a:rPr lang="en-IN" dirty="0"/>
              <a:t>    name!: string;</a:t>
            </a:r>
          </a:p>
          <a:p>
            <a:r>
              <a:rPr lang="en-IN" dirty="0"/>
              <a:t>}</a:t>
            </a:r>
          </a:p>
        </p:txBody>
      </p:sp>
      <p:sp>
        <p:nvSpPr>
          <p:cNvPr id="9" name="TextBox 8">
            <a:extLst>
              <a:ext uri="{FF2B5EF4-FFF2-40B4-BE49-F238E27FC236}">
                <a16:creationId xmlns:a16="http://schemas.microsoft.com/office/drawing/2014/main" id="{A42C92BE-64F7-BC5E-F69B-42FC0EA1A538}"/>
              </a:ext>
            </a:extLst>
          </p:cNvPr>
          <p:cNvSpPr txBox="1"/>
          <p:nvPr/>
        </p:nvSpPr>
        <p:spPr>
          <a:xfrm>
            <a:off x="315796" y="2194794"/>
            <a:ext cx="11467707" cy="1015663"/>
          </a:xfrm>
          <a:prstGeom prst="rect">
            <a:avLst/>
          </a:prstGeom>
          <a:noFill/>
        </p:spPr>
        <p:txBody>
          <a:bodyPr wrap="square">
            <a:spAutoFit/>
          </a:bodyPr>
          <a:lstStyle/>
          <a:p>
            <a:r>
              <a:rPr lang="en-US" sz="2000" dirty="0">
                <a:solidFill>
                  <a:schemeClr val="tx1">
                    <a:lumMod val="65000"/>
                    <a:lumOff val="35000"/>
                  </a:schemeClr>
                </a:solidFill>
                <a:effectLst/>
              </a:rPr>
              <a:t>Line 1-4: Create a Book class with two properties id and name to store book id and book name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 file with the name </a:t>
            </a:r>
            <a:r>
              <a:rPr lang="en-US" sz="2000" b="1" dirty="0">
                <a:solidFill>
                  <a:schemeClr val="tx1">
                    <a:lumMod val="65000"/>
                    <a:lumOff val="35000"/>
                  </a:schemeClr>
                </a:solidFill>
                <a:effectLst/>
              </a:rPr>
              <a:t>books-</a:t>
            </a:r>
            <a:r>
              <a:rPr lang="en-US" sz="2000" b="1" dirty="0" err="1">
                <a:solidFill>
                  <a:schemeClr val="tx1">
                    <a:lumMod val="65000"/>
                    <a:lumOff val="35000"/>
                  </a:schemeClr>
                </a:solidFill>
                <a:effectLst/>
              </a:rPr>
              <a:t>data.ts</a:t>
            </a:r>
            <a:r>
              <a:rPr lang="en-US" sz="2000" dirty="0">
                <a:solidFill>
                  <a:schemeClr val="tx1">
                    <a:lumMod val="65000"/>
                    <a:lumOff val="35000"/>
                  </a:schemeClr>
                </a:solidFill>
                <a:effectLst/>
              </a:rPr>
              <a:t> under the book folder and add the following code.</a:t>
            </a:r>
          </a:p>
        </p:txBody>
      </p:sp>
      <p:sp>
        <p:nvSpPr>
          <p:cNvPr id="11" name="TextBox 10">
            <a:extLst>
              <a:ext uri="{FF2B5EF4-FFF2-40B4-BE49-F238E27FC236}">
                <a16:creationId xmlns:a16="http://schemas.microsoft.com/office/drawing/2014/main" id="{0ED9FDB6-D566-621D-9388-16D44DFCA00B}"/>
              </a:ext>
            </a:extLst>
          </p:cNvPr>
          <p:cNvSpPr txBox="1"/>
          <p:nvPr/>
        </p:nvSpPr>
        <p:spPr>
          <a:xfrm>
            <a:off x="315796" y="3174081"/>
            <a:ext cx="9176995" cy="3693319"/>
          </a:xfrm>
          <a:prstGeom prst="rect">
            <a:avLst/>
          </a:prstGeom>
          <a:noFill/>
        </p:spPr>
        <p:txBody>
          <a:bodyPr wrap="square">
            <a:spAutoFit/>
          </a:bodyPr>
          <a:lstStyle/>
          <a:p>
            <a:r>
              <a:rPr lang="en-IN" dirty="0"/>
              <a:t>import { Book } from './book';</a:t>
            </a:r>
          </a:p>
          <a:p>
            <a:r>
              <a:rPr lang="en-IN" dirty="0"/>
              <a:t>export var BOOKS: Book[] = [</a:t>
            </a:r>
          </a:p>
          <a:p>
            <a:r>
              <a:rPr lang="en-IN" dirty="0"/>
              <a:t>    { "id": 1, "name": "HTML 5" },</a:t>
            </a:r>
          </a:p>
          <a:p>
            <a:r>
              <a:rPr lang="en-IN" dirty="0"/>
              <a:t>    { "id": 2, "name": "CSS 3" },</a:t>
            </a:r>
          </a:p>
          <a:p>
            <a:r>
              <a:rPr lang="en-IN" dirty="0"/>
              <a:t>    { "id": 3, "name": "Java Script" },</a:t>
            </a:r>
          </a:p>
          <a:p>
            <a:r>
              <a:rPr lang="en-IN" dirty="0"/>
              <a:t>    { "id": 4, "name": "Ajax Programming" },</a:t>
            </a:r>
          </a:p>
          <a:p>
            <a:r>
              <a:rPr lang="en-IN" dirty="0"/>
              <a:t>    { "id": 5, "name": "jQuery" },</a:t>
            </a:r>
          </a:p>
          <a:p>
            <a:r>
              <a:rPr lang="en-IN" dirty="0"/>
              <a:t>    { "id": 6, "name": "Mastering Node.js" },</a:t>
            </a:r>
          </a:p>
          <a:p>
            <a:r>
              <a:rPr lang="en-IN" dirty="0"/>
              <a:t>    { "id": 7, "name": "Angular JS 1.x" },</a:t>
            </a:r>
          </a:p>
          <a:p>
            <a:r>
              <a:rPr lang="en-IN" dirty="0"/>
              <a:t>    { "id": 8, "name": "ng-book 2" },</a:t>
            </a:r>
          </a:p>
          <a:p>
            <a:r>
              <a:rPr lang="en-IN" dirty="0"/>
              <a:t>    { "id": 9, "name": "Backbone JS" },</a:t>
            </a:r>
          </a:p>
          <a:p>
            <a:r>
              <a:rPr lang="en-IN" dirty="0"/>
              <a:t>    { "id": 10, "name": "Yeoman" }</a:t>
            </a:r>
          </a:p>
          <a:p>
            <a:r>
              <a:rPr lang="en-IN" dirty="0"/>
              <a:t>];</a:t>
            </a:r>
          </a:p>
        </p:txBody>
      </p:sp>
    </p:spTree>
    <p:extLst>
      <p:ext uri="{BB962C8B-B14F-4D97-AF65-F5344CB8AC3E}">
        <p14:creationId xmlns:p14="http://schemas.microsoft.com/office/powerpoint/2010/main" val="299318919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66FB07-9CC6-E1E2-6D67-13545AF4DA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39E5B6F-71B0-3F86-18B9-3A3A787A87DF}"/>
              </a:ext>
            </a:extLst>
          </p:cNvPr>
          <p:cNvSpPr>
            <a:spLocks noGrp="1"/>
          </p:cNvSpPr>
          <p:nvPr>
            <p:ph type="sldNum" sz="quarter" idx="12"/>
          </p:nvPr>
        </p:nvSpPr>
        <p:spPr/>
        <p:txBody>
          <a:bodyPr/>
          <a:lstStyle/>
          <a:p>
            <a:fld id="{4A777409-9C5A-4B07-8E32-19F22F7D558C}" type="slidenum">
              <a:rPr lang="en-IN" smtClean="0"/>
              <a:t>242</a:t>
            </a:fld>
            <a:endParaRPr lang="en-IN" dirty="0"/>
          </a:p>
        </p:txBody>
      </p:sp>
      <p:sp>
        <p:nvSpPr>
          <p:cNvPr id="5" name="TextBox 4">
            <a:extLst>
              <a:ext uri="{FF2B5EF4-FFF2-40B4-BE49-F238E27FC236}">
                <a16:creationId xmlns:a16="http://schemas.microsoft.com/office/drawing/2014/main" id="{CCFD554C-1BCF-9E48-C7C2-DFCE3B042E13}"/>
              </a:ext>
            </a:extLst>
          </p:cNvPr>
          <p:cNvSpPr txBox="1"/>
          <p:nvPr/>
        </p:nvSpPr>
        <p:spPr>
          <a:xfrm>
            <a:off x="240382" y="1005294"/>
            <a:ext cx="11430001" cy="1323439"/>
          </a:xfrm>
          <a:prstGeom prst="rect">
            <a:avLst/>
          </a:prstGeom>
          <a:noFill/>
        </p:spPr>
        <p:txBody>
          <a:bodyPr wrap="square">
            <a:spAutoFit/>
          </a:bodyPr>
          <a:lstStyle/>
          <a:p>
            <a:r>
              <a:rPr lang="en-US" sz="2000" dirty="0">
                <a:solidFill>
                  <a:schemeClr val="tx1">
                    <a:lumMod val="65000"/>
                    <a:lumOff val="35000"/>
                  </a:schemeClr>
                </a:solidFill>
                <a:effectLst/>
              </a:rPr>
              <a:t>Line 3-14: Books is an array of type Book class which holds books objects where each object has id and name properties.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Create a service called </a:t>
            </a:r>
            <a:r>
              <a:rPr lang="en-US" sz="2000" b="1" dirty="0" err="1">
                <a:solidFill>
                  <a:schemeClr val="tx1">
                    <a:lumMod val="65000"/>
                    <a:lumOff val="35000"/>
                  </a:schemeClr>
                </a:solidFill>
                <a:effectLst/>
              </a:rPr>
              <a:t>BookService</a:t>
            </a:r>
            <a:r>
              <a:rPr lang="en-US" sz="2000" dirty="0">
                <a:solidFill>
                  <a:schemeClr val="tx1">
                    <a:lumMod val="65000"/>
                    <a:lumOff val="35000"/>
                  </a:schemeClr>
                </a:solidFill>
                <a:effectLst/>
              </a:rPr>
              <a:t> under the book folder using the following CLI command</a:t>
            </a:r>
          </a:p>
        </p:txBody>
      </p:sp>
      <p:sp>
        <p:nvSpPr>
          <p:cNvPr id="7" name="TextBox 6">
            <a:extLst>
              <a:ext uri="{FF2B5EF4-FFF2-40B4-BE49-F238E27FC236}">
                <a16:creationId xmlns:a16="http://schemas.microsoft.com/office/drawing/2014/main" id="{9CBE86B3-42EB-30C3-39ED-9423892DCE87}"/>
              </a:ext>
            </a:extLst>
          </p:cNvPr>
          <p:cNvSpPr txBox="1"/>
          <p:nvPr/>
        </p:nvSpPr>
        <p:spPr>
          <a:xfrm>
            <a:off x="240382" y="2407704"/>
            <a:ext cx="6099142" cy="369332"/>
          </a:xfrm>
          <a:prstGeom prst="rect">
            <a:avLst/>
          </a:prstGeom>
          <a:noFill/>
        </p:spPr>
        <p:txBody>
          <a:bodyPr wrap="square">
            <a:spAutoFit/>
          </a:bodyPr>
          <a:lstStyle/>
          <a:p>
            <a:r>
              <a:rPr lang="en-IN" dirty="0"/>
              <a:t>D:\MyApp\src\app\book&gt;ng generate service book</a:t>
            </a:r>
          </a:p>
        </p:txBody>
      </p:sp>
      <p:sp>
        <p:nvSpPr>
          <p:cNvPr id="9" name="TextBox 8">
            <a:extLst>
              <a:ext uri="{FF2B5EF4-FFF2-40B4-BE49-F238E27FC236}">
                <a16:creationId xmlns:a16="http://schemas.microsoft.com/office/drawing/2014/main" id="{CA80213F-D61F-2284-D4F7-1CB74B5925BB}"/>
              </a:ext>
            </a:extLst>
          </p:cNvPr>
          <p:cNvSpPr txBox="1"/>
          <p:nvPr/>
        </p:nvSpPr>
        <p:spPr>
          <a:xfrm>
            <a:off x="240382" y="2938508"/>
            <a:ext cx="11203758" cy="400110"/>
          </a:xfrm>
          <a:prstGeom prst="rect">
            <a:avLst/>
          </a:prstGeom>
          <a:noFill/>
        </p:spPr>
        <p:txBody>
          <a:bodyPr wrap="square">
            <a:spAutoFit/>
          </a:bodyPr>
          <a:lstStyle/>
          <a:p>
            <a:r>
              <a:rPr lang="en-US" sz="2000" dirty="0">
                <a:solidFill>
                  <a:schemeClr val="tx1">
                    <a:lumMod val="65000"/>
                    <a:lumOff val="35000"/>
                  </a:schemeClr>
                </a:solidFill>
              </a:rPr>
              <a:t>This will create two files called </a:t>
            </a:r>
            <a:r>
              <a:rPr lang="en-US" sz="2000" dirty="0" err="1">
                <a:solidFill>
                  <a:schemeClr val="tx1">
                    <a:lumMod val="65000"/>
                    <a:lumOff val="35000"/>
                  </a:schemeClr>
                </a:solidFill>
              </a:rPr>
              <a:t>book.service.ts</a:t>
            </a:r>
            <a:r>
              <a:rPr lang="en-US" sz="2000" dirty="0">
                <a:solidFill>
                  <a:schemeClr val="tx1">
                    <a:lumMod val="65000"/>
                    <a:lumOff val="35000"/>
                  </a:schemeClr>
                </a:solidFill>
              </a:rPr>
              <a:t> and </a:t>
            </a:r>
            <a:r>
              <a:rPr lang="en-US" sz="2000" dirty="0" err="1">
                <a:solidFill>
                  <a:schemeClr val="tx1">
                    <a:lumMod val="65000"/>
                    <a:lumOff val="35000"/>
                  </a:schemeClr>
                </a:solidFill>
              </a:rPr>
              <a:t>book.service.spec.ts</a:t>
            </a:r>
            <a:r>
              <a:rPr lang="en-US" sz="2000" dirty="0">
                <a:solidFill>
                  <a:schemeClr val="tx1">
                    <a:lumMod val="65000"/>
                    <a:lumOff val="35000"/>
                  </a:schemeClr>
                </a:solidFill>
              </a:rPr>
              <a:t> as shown below </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F74EDC57-D14E-51FC-7917-973362F65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087" y="3613925"/>
            <a:ext cx="2950589" cy="2467118"/>
          </a:xfrm>
          <a:prstGeom prst="rect">
            <a:avLst/>
          </a:prstGeom>
        </p:spPr>
      </p:pic>
    </p:spTree>
    <p:extLst>
      <p:ext uri="{BB962C8B-B14F-4D97-AF65-F5344CB8AC3E}">
        <p14:creationId xmlns:p14="http://schemas.microsoft.com/office/powerpoint/2010/main" val="52224172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7A7FF8-71DC-5571-5D2D-84331A175E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32017-0B45-6734-B6F3-EB3F938C13F2}"/>
              </a:ext>
            </a:extLst>
          </p:cNvPr>
          <p:cNvSpPr>
            <a:spLocks noGrp="1"/>
          </p:cNvSpPr>
          <p:nvPr>
            <p:ph type="sldNum" sz="quarter" idx="12"/>
          </p:nvPr>
        </p:nvSpPr>
        <p:spPr/>
        <p:txBody>
          <a:bodyPr/>
          <a:lstStyle/>
          <a:p>
            <a:fld id="{4A777409-9C5A-4B07-8E32-19F22F7D558C}" type="slidenum">
              <a:rPr lang="en-IN" smtClean="0"/>
              <a:t>243</a:t>
            </a:fld>
            <a:endParaRPr lang="en-IN" dirty="0"/>
          </a:p>
        </p:txBody>
      </p:sp>
      <p:sp>
        <p:nvSpPr>
          <p:cNvPr id="5" name="TextBox 4">
            <a:extLst>
              <a:ext uri="{FF2B5EF4-FFF2-40B4-BE49-F238E27FC236}">
                <a16:creationId xmlns:a16="http://schemas.microsoft.com/office/drawing/2014/main" id="{733FA6BB-9F8B-D07C-9583-DD67959EA346}"/>
              </a:ext>
            </a:extLst>
          </p:cNvPr>
          <p:cNvSpPr txBox="1"/>
          <p:nvPr/>
        </p:nvSpPr>
        <p:spPr>
          <a:xfrm>
            <a:off x="989029" y="588331"/>
            <a:ext cx="6099142" cy="400110"/>
          </a:xfrm>
          <a:prstGeom prst="rect">
            <a:avLst/>
          </a:prstGeom>
          <a:noFill/>
        </p:spPr>
        <p:txBody>
          <a:bodyPr wrap="square">
            <a:spAutoFit/>
          </a:bodyPr>
          <a:lstStyle/>
          <a:p>
            <a:r>
              <a:rPr lang="en-US" sz="2000" dirty="0">
                <a:solidFill>
                  <a:schemeClr val="tx1">
                    <a:lumMod val="65000"/>
                    <a:lumOff val="35000"/>
                  </a:schemeClr>
                </a:solidFill>
              </a:rPr>
              <a:t>Add the following code in </a:t>
            </a:r>
            <a:r>
              <a:rPr lang="en-US" sz="2000" b="1" dirty="0" err="1">
                <a:solidFill>
                  <a:schemeClr val="tx1">
                    <a:lumMod val="65000"/>
                    <a:lumOff val="35000"/>
                  </a:schemeClr>
                </a:solidFill>
              </a:rPr>
              <a:t>book.service.ts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45D93588-89D4-9EDB-F477-89808F42FDCF}"/>
              </a:ext>
            </a:extLst>
          </p:cNvPr>
          <p:cNvSpPr txBox="1"/>
          <p:nvPr/>
        </p:nvSpPr>
        <p:spPr>
          <a:xfrm>
            <a:off x="989029" y="1079271"/>
            <a:ext cx="8145544" cy="3139321"/>
          </a:xfrm>
          <a:prstGeom prst="rect">
            <a:avLst/>
          </a:prstGeom>
          <a:noFill/>
        </p:spPr>
        <p:txBody>
          <a:bodyPr wrap="square">
            <a:spAutoFit/>
          </a:bodyPr>
          <a:lstStyle/>
          <a:p>
            <a:r>
              <a:rPr lang="en-IN" dirty="0"/>
              <a:t>import { Injectable } from '@angular/core';</a:t>
            </a:r>
          </a:p>
          <a:p>
            <a:r>
              <a:rPr lang="en-IN" dirty="0"/>
              <a:t>import { Book } from './book';</a:t>
            </a:r>
          </a:p>
          <a:p>
            <a:r>
              <a:rPr lang="en-IN" dirty="0"/>
              <a:t>import { BOOKS } from './books-data';</a:t>
            </a:r>
          </a:p>
          <a:p>
            <a:r>
              <a:rPr lang="en-IN" dirty="0"/>
              <a:t>@Injectable({</a:t>
            </a:r>
          </a:p>
          <a:p>
            <a:r>
              <a:rPr lang="en-IN" dirty="0"/>
              <a:t>      </a:t>
            </a:r>
            <a:r>
              <a:rPr lang="en-IN" dirty="0" err="1"/>
              <a:t>providedIn</a:t>
            </a:r>
            <a:r>
              <a:rPr lang="en-IN" dirty="0"/>
              <a:t>:'root'</a:t>
            </a:r>
          </a:p>
          <a:p>
            <a:r>
              <a:rPr lang="en-IN" dirty="0"/>
              <a:t>})</a:t>
            </a:r>
          </a:p>
          <a:p>
            <a:r>
              <a:rPr lang="en-IN" dirty="0"/>
              <a:t>export class </a:t>
            </a:r>
            <a:r>
              <a:rPr lang="en-IN" dirty="0" err="1"/>
              <a:t>BookService</a:t>
            </a:r>
            <a:r>
              <a:rPr lang="en-IN" dirty="0"/>
              <a:t> {</a:t>
            </a:r>
          </a:p>
          <a:p>
            <a:r>
              <a:rPr lang="en-IN" dirty="0"/>
              <a:t>  </a:t>
            </a:r>
            <a:r>
              <a:rPr lang="en-IN" dirty="0" err="1"/>
              <a:t>getBooks</a:t>
            </a:r>
            <a:r>
              <a:rPr lang="en-IN" dirty="0"/>
              <a:t>() {</a:t>
            </a:r>
          </a:p>
          <a:p>
            <a:r>
              <a:rPr lang="en-IN" dirty="0"/>
              <a:t>    return BOOKS;</a:t>
            </a:r>
          </a:p>
          <a:p>
            <a:r>
              <a:rPr lang="en-IN" dirty="0"/>
              <a:t>  }</a:t>
            </a:r>
          </a:p>
          <a:p>
            <a:r>
              <a:rPr lang="en-IN" dirty="0"/>
              <a:t>}</a:t>
            </a:r>
          </a:p>
        </p:txBody>
      </p:sp>
      <p:sp>
        <p:nvSpPr>
          <p:cNvPr id="9" name="TextBox 8">
            <a:extLst>
              <a:ext uri="{FF2B5EF4-FFF2-40B4-BE49-F238E27FC236}">
                <a16:creationId xmlns:a16="http://schemas.microsoft.com/office/drawing/2014/main" id="{0105E9A7-DEC9-CD35-5D60-3BE2908EB1FB}"/>
              </a:ext>
            </a:extLst>
          </p:cNvPr>
          <p:cNvSpPr txBox="1"/>
          <p:nvPr/>
        </p:nvSpPr>
        <p:spPr>
          <a:xfrm>
            <a:off x="291445" y="4471863"/>
            <a:ext cx="11609109" cy="1631216"/>
          </a:xfrm>
          <a:prstGeom prst="rect">
            <a:avLst/>
          </a:prstGeom>
          <a:noFill/>
        </p:spPr>
        <p:txBody>
          <a:bodyPr wrap="square">
            <a:spAutoFit/>
          </a:bodyPr>
          <a:lstStyle/>
          <a:p>
            <a:r>
              <a:rPr lang="en-US" sz="2000" dirty="0">
                <a:solidFill>
                  <a:schemeClr val="tx1">
                    <a:lumMod val="65000"/>
                    <a:lumOff val="35000"/>
                  </a:schemeClr>
                </a:solidFill>
                <a:effectLst/>
              </a:rPr>
              <a:t>Line 5-7: @Injectable() decorator makes the class as a service which can be injected into components of an application</a:t>
            </a:r>
          </a:p>
          <a:p>
            <a:r>
              <a:rPr lang="en-US" sz="2000" dirty="0">
                <a:solidFill>
                  <a:schemeClr val="tx1">
                    <a:lumMod val="65000"/>
                    <a:lumOff val="35000"/>
                  </a:schemeClr>
                </a:solidFill>
                <a:effectLst/>
              </a:rPr>
              <a:t>Line 10-12: </a:t>
            </a:r>
            <a:r>
              <a:rPr lang="en-US" sz="2000" dirty="0" err="1">
                <a:solidFill>
                  <a:schemeClr val="tx1">
                    <a:lumMod val="65000"/>
                    <a:lumOff val="35000"/>
                  </a:schemeClr>
                </a:solidFill>
                <a:effectLst/>
              </a:rPr>
              <a:t>getBooks</a:t>
            </a:r>
            <a:r>
              <a:rPr lang="en-US" sz="2000" dirty="0">
                <a:solidFill>
                  <a:schemeClr val="tx1">
                    <a:lumMod val="65000"/>
                    <a:lumOff val="35000"/>
                  </a:schemeClr>
                </a:solidFill>
                <a:effectLst/>
              </a:rPr>
              <a:t>() method returns Books data.</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 the </a:t>
            </a:r>
            <a:r>
              <a:rPr lang="en-US" sz="2000" b="1" dirty="0" err="1">
                <a:solidFill>
                  <a:schemeClr val="tx1">
                    <a:lumMod val="65000"/>
                    <a:lumOff val="35000"/>
                  </a:schemeClr>
                </a:solidFill>
                <a:effectLst/>
              </a:rPr>
              <a:t>book.component.ts</a:t>
            </a:r>
            <a:r>
              <a:rPr lang="en-US" sz="2000" dirty="0">
                <a:solidFill>
                  <a:schemeClr val="tx1">
                    <a:lumMod val="65000"/>
                    <a:lumOff val="35000"/>
                  </a:schemeClr>
                </a:solidFill>
                <a:effectLst/>
              </a:rPr>
              <a:t> file</a:t>
            </a:r>
          </a:p>
        </p:txBody>
      </p:sp>
    </p:spTree>
    <p:extLst>
      <p:ext uri="{BB962C8B-B14F-4D97-AF65-F5344CB8AC3E}">
        <p14:creationId xmlns:p14="http://schemas.microsoft.com/office/powerpoint/2010/main" val="236912324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9E37CC-5A43-F8A5-E7C0-BD897275EEE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0F8F7B4-238E-51F7-7D2D-50B9C38C4EDB}"/>
              </a:ext>
            </a:extLst>
          </p:cNvPr>
          <p:cNvSpPr>
            <a:spLocks noGrp="1"/>
          </p:cNvSpPr>
          <p:nvPr>
            <p:ph type="sldNum" sz="quarter" idx="12"/>
          </p:nvPr>
        </p:nvSpPr>
        <p:spPr/>
        <p:txBody>
          <a:bodyPr/>
          <a:lstStyle/>
          <a:p>
            <a:fld id="{4A777409-9C5A-4B07-8E32-19F22F7D558C}" type="slidenum">
              <a:rPr lang="en-IN" smtClean="0"/>
              <a:t>244</a:t>
            </a:fld>
            <a:endParaRPr lang="en-IN" dirty="0"/>
          </a:p>
        </p:txBody>
      </p:sp>
      <p:sp>
        <p:nvSpPr>
          <p:cNvPr id="5" name="TextBox 4">
            <a:extLst>
              <a:ext uri="{FF2B5EF4-FFF2-40B4-BE49-F238E27FC236}">
                <a16:creationId xmlns:a16="http://schemas.microsoft.com/office/drawing/2014/main" id="{EE497621-1E52-9FCC-ACD2-6808F66B3DD7}"/>
              </a:ext>
            </a:extLst>
          </p:cNvPr>
          <p:cNvSpPr txBox="1"/>
          <p:nvPr/>
        </p:nvSpPr>
        <p:spPr>
          <a:xfrm>
            <a:off x="989028" y="418675"/>
            <a:ext cx="8739433" cy="3970318"/>
          </a:xfrm>
          <a:prstGeom prst="rect">
            <a:avLst/>
          </a:prstGeom>
          <a:noFill/>
        </p:spPr>
        <p:txBody>
          <a:bodyPr wrap="square">
            <a:spAutoFit/>
          </a:bodyPr>
          <a:lstStyle/>
          <a:p>
            <a:r>
              <a:rPr lang="en-IN" dirty="0"/>
              <a:t>...</a:t>
            </a:r>
          </a:p>
          <a:p>
            <a:r>
              <a:rPr lang="en-IN" dirty="0"/>
              <a:t>import { </a:t>
            </a:r>
            <a:r>
              <a:rPr lang="en-IN" dirty="0" err="1"/>
              <a:t>BookService</a:t>
            </a:r>
            <a:r>
              <a:rPr lang="en-IN" dirty="0"/>
              <a:t> } from './</a:t>
            </a:r>
            <a:r>
              <a:rPr lang="en-IN" dirty="0" err="1"/>
              <a:t>book.service</a:t>
            </a:r>
            <a:r>
              <a:rPr lang="en-IN" dirty="0"/>
              <a:t>';</a:t>
            </a:r>
          </a:p>
          <a:p>
            <a:r>
              <a:rPr lang="en-IN" dirty="0"/>
              <a:t>import { Book } from './book';</a:t>
            </a:r>
          </a:p>
          <a:p>
            <a:r>
              <a:rPr lang="en-IN" dirty="0"/>
              <a:t>...</a:t>
            </a:r>
          </a:p>
          <a:p>
            <a:r>
              <a:rPr lang="en-IN" dirty="0"/>
              <a:t>export class </a:t>
            </a:r>
            <a:r>
              <a:rPr lang="en-IN" dirty="0" err="1"/>
              <a:t>BookComponent</a:t>
            </a:r>
            <a:r>
              <a:rPr lang="en-IN" dirty="0"/>
              <a:t> implements </a:t>
            </a:r>
            <a:r>
              <a:rPr lang="en-IN" dirty="0" err="1"/>
              <a:t>OnInit</a:t>
            </a:r>
            <a:r>
              <a:rPr lang="en-IN" dirty="0"/>
              <a:t> {</a:t>
            </a:r>
          </a:p>
          <a:p>
            <a:r>
              <a:rPr lang="en-IN" dirty="0"/>
              <a:t>  books!: Book[];</a:t>
            </a:r>
          </a:p>
          <a:p>
            <a:r>
              <a:rPr lang="en-IN" dirty="0"/>
              <a:t>  constructor(private </a:t>
            </a:r>
            <a:r>
              <a:rPr lang="en-IN" dirty="0" err="1"/>
              <a:t>bookService</a:t>
            </a:r>
            <a:r>
              <a:rPr lang="en-IN" dirty="0"/>
              <a:t>: </a:t>
            </a:r>
            <a:r>
              <a:rPr lang="en-IN" dirty="0" err="1"/>
              <a:t>BookService</a:t>
            </a:r>
            <a:r>
              <a:rPr lang="en-IN" dirty="0"/>
              <a:t>) { }</a:t>
            </a:r>
          </a:p>
          <a:p>
            <a:r>
              <a:rPr lang="en-IN" dirty="0"/>
              <a:t>  </a:t>
            </a:r>
            <a:r>
              <a:rPr lang="en-IN" dirty="0" err="1"/>
              <a:t>getBooks</a:t>
            </a:r>
            <a:r>
              <a:rPr lang="en-IN" dirty="0"/>
              <a:t>() {</a:t>
            </a:r>
          </a:p>
          <a:p>
            <a:r>
              <a:rPr lang="en-IN" dirty="0"/>
              <a:t>    </a:t>
            </a:r>
            <a:r>
              <a:rPr lang="en-IN" dirty="0" err="1"/>
              <a:t>this.books</a:t>
            </a:r>
            <a:r>
              <a:rPr lang="en-IN" dirty="0"/>
              <a:t> = </a:t>
            </a:r>
            <a:r>
              <a:rPr lang="en-IN" dirty="0" err="1"/>
              <a:t>this.bookService.getBooks</a:t>
            </a:r>
            <a:r>
              <a:rPr lang="en-IN" dirty="0"/>
              <a:t>();</a:t>
            </a:r>
          </a:p>
          <a:p>
            <a:r>
              <a:rPr lang="en-IN" dirty="0"/>
              <a:t>  }</a:t>
            </a:r>
          </a:p>
          <a:p>
            <a:r>
              <a:rPr lang="en-IN" dirty="0"/>
              <a:t>  </a:t>
            </a:r>
            <a:r>
              <a:rPr lang="en-IN" dirty="0" err="1"/>
              <a:t>ngOnInit</a:t>
            </a:r>
            <a:r>
              <a:rPr lang="en-IN" dirty="0"/>
              <a:t>() {</a:t>
            </a:r>
          </a:p>
          <a:p>
            <a:r>
              <a:rPr lang="en-IN" dirty="0"/>
              <a:t>    </a:t>
            </a:r>
            <a:r>
              <a:rPr lang="en-IN" dirty="0" err="1"/>
              <a:t>this.getBooks</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AF6D6344-648F-B588-D7BB-F6091C623275}"/>
              </a:ext>
            </a:extLst>
          </p:cNvPr>
          <p:cNvSpPr txBox="1"/>
          <p:nvPr/>
        </p:nvSpPr>
        <p:spPr>
          <a:xfrm>
            <a:off x="306370" y="4495508"/>
            <a:ext cx="11646817" cy="1631216"/>
          </a:xfrm>
          <a:prstGeom prst="rect">
            <a:avLst/>
          </a:prstGeom>
          <a:noFill/>
        </p:spPr>
        <p:txBody>
          <a:bodyPr wrap="square">
            <a:spAutoFit/>
          </a:bodyPr>
          <a:lstStyle/>
          <a:p>
            <a:r>
              <a:rPr lang="en-US" sz="2000" dirty="0">
                <a:solidFill>
                  <a:schemeClr val="tx1">
                    <a:lumMod val="65000"/>
                    <a:lumOff val="35000"/>
                  </a:schemeClr>
                </a:solidFill>
                <a:effectLst/>
              </a:rPr>
              <a:t>Line 2,3: Imports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Book class into a component</a:t>
            </a:r>
          </a:p>
          <a:p>
            <a:r>
              <a:rPr lang="en-US" sz="2000" dirty="0">
                <a:solidFill>
                  <a:schemeClr val="tx1">
                    <a:lumMod val="65000"/>
                    <a:lumOff val="35000"/>
                  </a:schemeClr>
                </a:solidFill>
                <a:effectLst/>
              </a:rPr>
              <a:t>Line 10: Inject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using a constructor</a:t>
            </a:r>
          </a:p>
          <a:p>
            <a:r>
              <a:rPr lang="en-US" sz="2000" dirty="0">
                <a:solidFill>
                  <a:schemeClr val="tx1">
                    <a:lumMod val="65000"/>
                    <a:lumOff val="35000"/>
                  </a:schemeClr>
                </a:solidFill>
                <a:effectLst/>
              </a:rPr>
              <a:t>Line 12: Invokes </a:t>
            </a:r>
            <a:r>
              <a:rPr lang="en-US" sz="2000" dirty="0" err="1">
                <a:solidFill>
                  <a:schemeClr val="tx1">
                    <a:lumMod val="65000"/>
                    <a:lumOff val="35000"/>
                  </a:schemeClr>
                </a:solidFill>
                <a:effectLst/>
              </a:rPr>
              <a:t>getBooks</a:t>
            </a:r>
            <a:r>
              <a:rPr lang="en-US" sz="2000" dirty="0">
                <a:solidFill>
                  <a:schemeClr val="tx1">
                    <a:lumMod val="65000"/>
                    <a:lumOff val="35000"/>
                  </a:schemeClr>
                </a:solidFill>
                <a:effectLst/>
              </a:rPr>
              <a:t>() method from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which in turn returns the books data.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book.component.html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376447311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F7FE02-2A86-38DA-CA9C-64F939467FA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740703-C83F-C2A4-E8A8-521E840769EB}"/>
              </a:ext>
            </a:extLst>
          </p:cNvPr>
          <p:cNvSpPr>
            <a:spLocks noGrp="1"/>
          </p:cNvSpPr>
          <p:nvPr>
            <p:ph type="sldNum" sz="quarter" idx="12"/>
          </p:nvPr>
        </p:nvSpPr>
        <p:spPr/>
        <p:txBody>
          <a:bodyPr/>
          <a:lstStyle/>
          <a:p>
            <a:fld id="{4A777409-9C5A-4B07-8E32-19F22F7D558C}" type="slidenum">
              <a:rPr lang="en-IN" smtClean="0"/>
              <a:t>245</a:t>
            </a:fld>
            <a:endParaRPr lang="en-IN" dirty="0"/>
          </a:p>
        </p:txBody>
      </p:sp>
      <p:sp>
        <p:nvSpPr>
          <p:cNvPr id="5" name="TextBox 4">
            <a:extLst>
              <a:ext uri="{FF2B5EF4-FFF2-40B4-BE49-F238E27FC236}">
                <a16:creationId xmlns:a16="http://schemas.microsoft.com/office/drawing/2014/main" id="{DB479A95-2D85-5F1E-3C32-2D9BBAAC0DEE}"/>
              </a:ext>
            </a:extLst>
          </p:cNvPr>
          <p:cNvSpPr txBox="1"/>
          <p:nvPr/>
        </p:nvSpPr>
        <p:spPr>
          <a:xfrm>
            <a:off x="989029" y="593418"/>
            <a:ext cx="9672686" cy="1754326"/>
          </a:xfrm>
          <a:prstGeom prst="rect">
            <a:avLst/>
          </a:prstGeom>
          <a:noFill/>
        </p:spPr>
        <p:txBody>
          <a:bodyPr wrap="square">
            <a:spAutoFit/>
          </a:bodyPr>
          <a:lstStyle/>
          <a:p>
            <a:r>
              <a:rPr lang="en-IN" dirty="0"/>
              <a:t>&lt;h2&gt;My Books&lt;/h2&gt;</a:t>
            </a:r>
          </a:p>
          <a:p>
            <a:r>
              <a:rPr lang="en-IN" dirty="0"/>
              <a:t>&lt;</a:t>
            </a:r>
            <a:r>
              <a:rPr lang="en-IN" dirty="0" err="1"/>
              <a:t>ul</a:t>
            </a:r>
            <a:r>
              <a:rPr lang="en-IN" dirty="0"/>
              <a:t> class="books"&gt;</a:t>
            </a:r>
          </a:p>
          <a:p>
            <a:r>
              <a:rPr lang="en-IN" dirty="0"/>
              <a:t>  &lt;li *</a:t>
            </a:r>
            <a:r>
              <a:rPr lang="en-IN" dirty="0" err="1"/>
              <a:t>ngFor</a:t>
            </a:r>
            <a:r>
              <a:rPr lang="en-IN" dirty="0"/>
              <a:t>="let book of books"&gt;</a:t>
            </a:r>
          </a:p>
          <a:p>
            <a:r>
              <a:rPr lang="en-IN" dirty="0"/>
              <a:t>    &lt;span class="badge"&gt;{{book.id}}&lt;/span&gt; {{book.name}}</a:t>
            </a:r>
          </a:p>
          <a:p>
            <a:r>
              <a:rPr lang="en-IN" dirty="0"/>
              <a:t>  &lt;/li&gt;</a:t>
            </a:r>
          </a:p>
          <a:p>
            <a:r>
              <a:rPr lang="en-IN" dirty="0"/>
              <a:t>&lt;/</a:t>
            </a:r>
            <a:r>
              <a:rPr lang="en-IN" dirty="0" err="1"/>
              <a:t>ul</a:t>
            </a:r>
            <a:r>
              <a:rPr lang="en-IN" dirty="0"/>
              <a:t>&gt;</a:t>
            </a:r>
          </a:p>
        </p:txBody>
      </p:sp>
      <p:sp>
        <p:nvSpPr>
          <p:cNvPr id="7" name="TextBox 6">
            <a:extLst>
              <a:ext uri="{FF2B5EF4-FFF2-40B4-BE49-F238E27FC236}">
                <a16:creationId xmlns:a16="http://schemas.microsoft.com/office/drawing/2014/main" id="{B5E09026-BCB4-7C98-3987-D31C121E5C27}"/>
              </a:ext>
            </a:extLst>
          </p:cNvPr>
          <p:cNvSpPr txBox="1"/>
          <p:nvPr/>
        </p:nvSpPr>
        <p:spPr>
          <a:xfrm>
            <a:off x="353504" y="2570143"/>
            <a:ext cx="11000295" cy="1015663"/>
          </a:xfrm>
          <a:prstGeom prst="rect">
            <a:avLst/>
          </a:prstGeom>
          <a:noFill/>
        </p:spPr>
        <p:txBody>
          <a:bodyPr wrap="square">
            <a:spAutoFit/>
          </a:bodyPr>
          <a:lstStyle/>
          <a:p>
            <a:r>
              <a:rPr lang="en-US" sz="2000" dirty="0">
                <a:solidFill>
                  <a:schemeClr val="tx1">
                    <a:lumMod val="65000"/>
                    <a:lumOff val="35000"/>
                  </a:schemeClr>
                </a:solidFill>
                <a:effectLst/>
              </a:rPr>
              <a:t>Line 3 - 5: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iterates on books array and displays book id and  name on the page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code in</a:t>
            </a:r>
            <a:r>
              <a:rPr lang="en-US" sz="2000" b="1" dirty="0">
                <a:solidFill>
                  <a:schemeClr val="tx1">
                    <a:lumMod val="65000"/>
                    <a:lumOff val="35000"/>
                  </a:schemeClr>
                </a:solidFill>
                <a:effectLst/>
              </a:rPr>
              <a:t> book.component.css</a:t>
            </a:r>
            <a:r>
              <a:rPr lang="en-US" sz="2000" dirty="0">
                <a:solidFill>
                  <a:schemeClr val="tx1">
                    <a:lumMod val="65000"/>
                    <a:lumOff val="35000"/>
                  </a:schemeClr>
                </a:solidFill>
                <a:effectLst/>
              </a:rPr>
              <a:t>  which has styles for books</a:t>
            </a:r>
          </a:p>
        </p:txBody>
      </p:sp>
      <p:sp>
        <p:nvSpPr>
          <p:cNvPr id="9" name="TextBox 8">
            <a:extLst>
              <a:ext uri="{FF2B5EF4-FFF2-40B4-BE49-F238E27FC236}">
                <a16:creationId xmlns:a16="http://schemas.microsoft.com/office/drawing/2014/main" id="{90FDFBBE-263A-74B5-1D5D-7F7B5BEDDC55}"/>
              </a:ext>
            </a:extLst>
          </p:cNvPr>
          <p:cNvSpPr txBox="1"/>
          <p:nvPr/>
        </p:nvSpPr>
        <p:spPr>
          <a:xfrm>
            <a:off x="353504" y="3656464"/>
            <a:ext cx="10534455" cy="2585323"/>
          </a:xfrm>
          <a:prstGeom prst="rect">
            <a:avLst/>
          </a:prstGeom>
          <a:noFill/>
        </p:spPr>
        <p:txBody>
          <a:bodyPr wrap="square">
            <a:spAutoFit/>
          </a:bodyPr>
          <a:lstStyle/>
          <a:p>
            <a:r>
              <a:rPr lang="en-IN" dirty="0"/>
              <a:t>.books {</a:t>
            </a:r>
          </a:p>
          <a:p>
            <a:r>
              <a:rPr lang="en-IN" dirty="0"/>
              <a:t>    margin: 0 0 2em 0;</a:t>
            </a:r>
          </a:p>
          <a:p>
            <a:r>
              <a:rPr lang="en-IN" dirty="0"/>
              <a:t>    list-style-type: none;</a:t>
            </a:r>
          </a:p>
          <a:p>
            <a:r>
              <a:rPr lang="en-IN" dirty="0"/>
              <a:t>    padding: 0;</a:t>
            </a:r>
          </a:p>
          <a:p>
            <a:r>
              <a:rPr lang="en-IN" dirty="0"/>
              <a:t>    width: 15em;</a:t>
            </a:r>
          </a:p>
          <a:p>
            <a:r>
              <a:rPr lang="en-IN" dirty="0"/>
              <a:t>}</a:t>
            </a:r>
          </a:p>
          <a:p>
            <a:r>
              <a:rPr lang="en-IN" dirty="0"/>
              <a:t>.books li {</a:t>
            </a:r>
          </a:p>
          <a:p>
            <a:r>
              <a:rPr lang="en-IN" dirty="0"/>
              <a:t>    cursor: pointer;</a:t>
            </a:r>
          </a:p>
          <a:p>
            <a:r>
              <a:rPr lang="en-IN" dirty="0"/>
              <a:t>    position: relative;</a:t>
            </a:r>
          </a:p>
        </p:txBody>
      </p:sp>
    </p:spTree>
    <p:extLst>
      <p:ext uri="{BB962C8B-B14F-4D97-AF65-F5344CB8AC3E}">
        <p14:creationId xmlns:p14="http://schemas.microsoft.com/office/powerpoint/2010/main" val="287416234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FEC576-4E5C-4843-6D97-AF96E3707E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532DABD-8B95-794C-ACBF-9379713A15CD}"/>
              </a:ext>
            </a:extLst>
          </p:cNvPr>
          <p:cNvSpPr>
            <a:spLocks noGrp="1"/>
          </p:cNvSpPr>
          <p:nvPr>
            <p:ph type="sldNum" sz="quarter" idx="12"/>
          </p:nvPr>
        </p:nvSpPr>
        <p:spPr/>
        <p:txBody>
          <a:bodyPr/>
          <a:lstStyle/>
          <a:p>
            <a:fld id="{4A777409-9C5A-4B07-8E32-19F22F7D558C}" type="slidenum">
              <a:rPr lang="en-IN" smtClean="0"/>
              <a:t>246</a:t>
            </a:fld>
            <a:endParaRPr lang="en-IN" dirty="0"/>
          </a:p>
        </p:txBody>
      </p:sp>
      <p:sp>
        <p:nvSpPr>
          <p:cNvPr id="5" name="TextBox 4">
            <a:extLst>
              <a:ext uri="{FF2B5EF4-FFF2-40B4-BE49-F238E27FC236}">
                <a16:creationId xmlns:a16="http://schemas.microsoft.com/office/drawing/2014/main" id="{9B0D0F77-82F3-0B5D-7592-0C96FEF9DD00}"/>
              </a:ext>
            </a:extLst>
          </p:cNvPr>
          <p:cNvSpPr txBox="1"/>
          <p:nvPr/>
        </p:nvSpPr>
        <p:spPr>
          <a:xfrm>
            <a:off x="1005525" y="538349"/>
            <a:ext cx="10180949" cy="5909310"/>
          </a:xfrm>
          <a:prstGeom prst="rect">
            <a:avLst/>
          </a:prstGeom>
          <a:noFill/>
        </p:spPr>
        <p:txBody>
          <a:bodyPr wrap="square">
            <a:spAutoFit/>
          </a:bodyPr>
          <a:lstStyle/>
          <a:p>
            <a:r>
              <a:rPr lang="en-IN" dirty="0"/>
              <a:t> left: 0;</a:t>
            </a:r>
          </a:p>
          <a:p>
            <a:r>
              <a:rPr lang="en-IN" dirty="0"/>
              <a:t>    background-</a:t>
            </a:r>
            <a:r>
              <a:rPr lang="en-IN" dirty="0" err="1"/>
              <a:t>color</a:t>
            </a:r>
            <a:r>
              <a:rPr lang="en-IN" dirty="0"/>
              <a:t>: #EEE;</a:t>
            </a:r>
          </a:p>
          <a:p>
            <a:r>
              <a:rPr lang="en-IN" dirty="0"/>
              <a:t>    margin: .5em;</a:t>
            </a:r>
          </a:p>
          <a:p>
            <a:r>
              <a:rPr lang="en-IN" dirty="0"/>
              <a:t>    padding: .3em 0;</a:t>
            </a:r>
          </a:p>
          <a:p>
            <a:r>
              <a:rPr lang="en-IN" dirty="0"/>
              <a:t>    height: 1.6em;</a:t>
            </a:r>
          </a:p>
          <a:p>
            <a:r>
              <a:rPr lang="en-IN" dirty="0"/>
              <a:t>    border-radius: 4px;</a:t>
            </a:r>
          </a:p>
          <a:p>
            <a:r>
              <a:rPr lang="en-IN" dirty="0"/>
              <a:t>}</a:t>
            </a:r>
          </a:p>
          <a:p>
            <a:r>
              <a:rPr lang="en-IN" dirty="0"/>
              <a:t>.books </a:t>
            </a:r>
            <a:r>
              <a:rPr lang="en-IN" dirty="0" err="1"/>
              <a:t>li:hover</a:t>
            </a:r>
            <a:r>
              <a:rPr lang="en-IN" dirty="0"/>
              <a:t> {</a:t>
            </a:r>
          </a:p>
          <a:p>
            <a:r>
              <a:rPr lang="en-IN" dirty="0"/>
              <a:t>    </a:t>
            </a:r>
            <a:r>
              <a:rPr lang="en-IN" dirty="0" err="1"/>
              <a:t>color</a:t>
            </a:r>
            <a:r>
              <a:rPr lang="en-IN" dirty="0"/>
              <a:t>: #607D8B;</a:t>
            </a:r>
          </a:p>
          <a:p>
            <a:r>
              <a:rPr lang="en-IN" dirty="0"/>
              <a:t>    background-</a:t>
            </a:r>
            <a:r>
              <a:rPr lang="en-IN" dirty="0" err="1"/>
              <a:t>color</a:t>
            </a:r>
            <a:r>
              <a:rPr lang="en-IN" dirty="0"/>
              <a:t>: #DDD;</a:t>
            </a:r>
          </a:p>
          <a:p>
            <a:r>
              <a:rPr lang="en-IN" dirty="0"/>
              <a:t>    left: .1em;</a:t>
            </a:r>
          </a:p>
          <a:p>
            <a:r>
              <a:rPr lang="en-IN" dirty="0"/>
              <a:t>}</a:t>
            </a:r>
          </a:p>
          <a:p>
            <a:r>
              <a:rPr lang="en-IN" dirty="0"/>
              <a:t>.books .badge {</a:t>
            </a:r>
          </a:p>
          <a:p>
            <a:r>
              <a:rPr lang="en-IN" dirty="0"/>
              <a:t>    display: inline-block;</a:t>
            </a:r>
          </a:p>
          <a:p>
            <a:r>
              <a:rPr lang="en-IN" dirty="0"/>
              <a:t>    font-size: small;</a:t>
            </a:r>
          </a:p>
          <a:p>
            <a:r>
              <a:rPr lang="en-IN" dirty="0"/>
              <a:t>    </a:t>
            </a:r>
            <a:r>
              <a:rPr lang="en-IN" dirty="0" err="1"/>
              <a:t>color</a:t>
            </a:r>
            <a:r>
              <a:rPr lang="en-IN" dirty="0"/>
              <a:t>: white;</a:t>
            </a:r>
          </a:p>
          <a:p>
            <a:r>
              <a:rPr lang="en-IN" dirty="0"/>
              <a:t>    padding: 0.8em 0.7em 0 0.7em;</a:t>
            </a:r>
          </a:p>
          <a:p>
            <a:r>
              <a:rPr lang="en-IN" dirty="0"/>
              <a:t>    background-</a:t>
            </a:r>
            <a:r>
              <a:rPr lang="en-IN" dirty="0" err="1"/>
              <a:t>color</a:t>
            </a:r>
            <a:r>
              <a:rPr lang="en-IN" dirty="0"/>
              <a:t>: #607D8B;</a:t>
            </a:r>
          </a:p>
          <a:p>
            <a:r>
              <a:rPr lang="en-IN" dirty="0"/>
              <a:t>    line-height: 1em;</a:t>
            </a:r>
          </a:p>
          <a:p>
            <a:r>
              <a:rPr lang="en-IN" dirty="0"/>
              <a:t>    position: relative;</a:t>
            </a:r>
          </a:p>
          <a:p>
            <a:r>
              <a:rPr lang="en-IN" dirty="0"/>
              <a:t>    </a:t>
            </a:r>
          </a:p>
        </p:txBody>
      </p:sp>
    </p:spTree>
    <p:extLst>
      <p:ext uri="{BB962C8B-B14F-4D97-AF65-F5344CB8AC3E}">
        <p14:creationId xmlns:p14="http://schemas.microsoft.com/office/powerpoint/2010/main" val="424105876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7591BB-A40C-EA0D-2348-C3F74FCA47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1144A1F-BC32-D7B2-8785-5B1EDDA2F1D5}"/>
              </a:ext>
            </a:extLst>
          </p:cNvPr>
          <p:cNvSpPr>
            <a:spLocks noGrp="1"/>
          </p:cNvSpPr>
          <p:nvPr>
            <p:ph type="sldNum" sz="quarter" idx="12"/>
          </p:nvPr>
        </p:nvSpPr>
        <p:spPr/>
        <p:txBody>
          <a:bodyPr/>
          <a:lstStyle/>
          <a:p>
            <a:fld id="{4A777409-9C5A-4B07-8E32-19F22F7D558C}" type="slidenum">
              <a:rPr lang="en-IN" smtClean="0"/>
              <a:t>247</a:t>
            </a:fld>
            <a:endParaRPr lang="en-IN" dirty="0"/>
          </a:p>
        </p:txBody>
      </p:sp>
      <p:sp>
        <p:nvSpPr>
          <p:cNvPr id="5" name="TextBox 4">
            <a:extLst>
              <a:ext uri="{FF2B5EF4-FFF2-40B4-BE49-F238E27FC236}">
                <a16:creationId xmlns:a16="http://schemas.microsoft.com/office/drawing/2014/main" id="{C428F15C-CC02-24A7-8429-69E659569B31}"/>
              </a:ext>
            </a:extLst>
          </p:cNvPr>
          <p:cNvSpPr txBox="1"/>
          <p:nvPr/>
        </p:nvSpPr>
        <p:spPr>
          <a:xfrm>
            <a:off x="1230198" y="640552"/>
            <a:ext cx="6099142" cy="1754326"/>
          </a:xfrm>
          <a:prstGeom prst="rect">
            <a:avLst/>
          </a:prstGeom>
          <a:noFill/>
        </p:spPr>
        <p:txBody>
          <a:bodyPr wrap="square">
            <a:spAutoFit/>
          </a:bodyPr>
          <a:lstStyle/>
          <a:p>
            <a:r>
              <a:rPr lang="en-IN" dirty="0"/>
              <a:t>left: -1px;</a:t>
            </a:r>
          </a:p>
          <a:p>
            <a:r>
              <a:rPr lang="en-IN" dirty="0"/>
              <a:t>    top: -4px;</a:t>
            </a:r>
          </a:p>
          <a:p>
            <a:r>
              <a:rPr lang="en-IN" dirty="0"/>
              <a:t>    height: 1.8em;</a:t>
            </a:r>
          </a:p>
          <a:p>
            <a:r>
              <a:rPr lang="en-IN" dirty="0"/>
              <a:t>    margin-right: .8em;</a:t>
            </a:r>
          </a:p>
          <a:p>
            <a:r>
              <a:rPr lang="en-IN" dirty="0"/>
              <a:t>    border-radius: 4px 0 0 4px;</a:t>
            </a:r>
          </a:p>
          <a:p>
            <a:r>
              <a:rPr lang="en-IN" dirty="0"/>
              <a:t>}</a:t>
            </a:r>
          </a:p>
        </p:txBody>
      </p:sp>
      <p:sp>
        <p:nvSpPr>
          <p:cNvPr id="7" name="TextBox 6">
            <a:extLst>
              <a:ext uri="{FF2B5EF4-FFF2-40B4-BE49-F238E27FC236}">
                <a16:creationId xmlns:a16="http://schemas.microsoft.com/office/drawing/2014/main" id="{D048C09E-5279-5A0C-3AED-717CDFECA313}"/>
              </a:ext>
            </a:extLst>
          </p:cNvPr>
          <p:cNvSpPr txBox="1"/>
          <p:nvPr/>
        </p:nvSpPr>
        <p:spPr>
          <a:xfrm>
            <a:off x="296944" y="2567960"/>
            <a:ext cx="6099142" cy="400110"/>
          </a:xfrm>
          <a:prstGeom prst="rect">
            <a:avLst/>
          </a:prstGeom>
          <a:noFill/>
        </p:spPr>
        <p:txBody>
          <a:bodyPr wrap="square">
            <a:spAutoFit/>
          </a:bodyPr>
          <a:lstStyle/>
          <a:p>
            <a:r>
              <a:rPr lang="en-US" sz="2000" dirty="0">
                <a:solidFill>
                  <a:schemeClr val="tx1">
                    <a:lumMod val="65000"/>
                    <a:lumOff val="35000"/>
                  </a:schemeClr>
                </a:solidFill>
                <a:effectLst/>
              </a:rPr>
              <a:t>Update app.component.html to contain below code: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E7CBF22-6FB4-1FA9-7CB4-63F74467246D}"/>
              </a:ext>
            </a:extLst>
          </p:cNvPr>
          <p:cNvSpPr txBox="1"/>
          <p:nvPr/>
        </p:nvSpPr>
        <p:spPr>
          <a:xfrm>
            <a:off x="296944" y="2968070"/>
            <a:ext cx="6099142" cy="369332"/>
          </a:xfrm>
          <a:prstGeom prst="rect">
            <a:avLst/>
          </a:prstGeom>
          <a:noFill/>
        </p:spPr>
        <p:txBody>
          <a:bodyPr wrap="square">
            <a:spAutoFit/>
          </a:bodyPr>
          <a:lstStyle/>
          <a:p>
            <a:r>
              <a:rPr lang="en-IN" dirty="0"/>
              <a:t>&lt;app-book&gt;&lt;/app-book&gt;</a:t>
            </a:r>
          </a:p>
        </p:txBody>
      </p:sp>
      <p:sp>
        <p:nvSpPr>
          <p:cNvPr id="11" name="TextBox 10">
            <a:extLst>
              <a:ext uri="{FF2B5EF4-FFF2-40B4-BE49-F238E27FC236}">
                <a16:creationId xmlns:a16="http://schemas.microsoft.com/office/drawing/2014/main" id="{D846FC03-CD43-1C6F-339A-360ECBD82C52}"/>
              </a:ext>
            </a:extLst>
          </p:cNvPr>
          <p:cNvSpPr txBox="1"/>
          <p:nvPr/>
        </p:nvSpPr>
        <p:spPr>
          <a:xfrm>
            <a:off x="296944" y="3735155"/>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3" name="Picture 12">
            <a:extLst>
              <a:ext uri="{FF2B5EF4-FFF2-40B4-BE49-F238E27FC236}">
                <a16:creationId xmlns:a16="http://schemas.microsoft.com/office/drawing/2014/main" id="{BEF9BD2D-1EEE-027B-DA03-6830EA15D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734" y="3213111"/>
            <a:ext cx="2038635" cy="3267531"/>
          </a:xfrm>
          <a:prstGeom prst="rect">
            <a:avLst/>
          </a:prstGeom>
        </p:spPr>
      </p:pic>
    </p:spTree>
    <p:extLst>
      <p:ext uri="{BB962C8B-B14F-4D97-AF65-F5344CB8AC3E}">
        <p14:creationId xmlns:p14="http://schemas.microsoft.com/office/powerpoint/2010/main" val="66882339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61858-E964-211E-6717-DB23008DDF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2C2F69-B7D1-E76F-CAF4-EF50AA6A42BA}"/>
              </a:ext>
            </a:extLst>
          </p:cNvPr>
          <p:cNvSpPr>
            <a:spLocks noGrp="1"/>
          </p:cNvSpPr>
          <p:nvPr>
            <p:ph type="sldNum" sz="quarter" idx="12"/>
          </p:nvPr>
        </p:nvSpPr>
        <p:spPr/>
        <p:txBody>
          <a:bodyPr/>
          <a:lstStyle/>
          <a:p>
            <a:fld id="{4A777409-9C5A-4B07-8E32-19F22F7D558C}" type="slidenum">
              <a:rPr lang="en-IN" smtClean="0"/>
              <a:t>248</a:t>
            </a:fld>
            <a:endParaRPr lang="en-IN" dirty="0"/>
          </a:p>
        </p:txBody>
      </p:sp>
      <p:sp>
        <p:nvSpPr>
          <p:cNvPr id="5" name="TextBox 4">
            <a:extLst>
              <a:ext uri="{FF2B5EF4-FFF2-40B4-BE49-F238E27FC236}">
                <a16:creationId xmlns:a16="http://schemas.microsoft.com/office/drawing/2014/main" id="{A16521AF-D433-1959-5DCD-D54A333F04D6}"/>
              </a:ext>
            </a:extLst>
          </p:cNvPr>
          <p:cNvSpPr txBox="1"/>
          <p:nvPr/>
        </p:nvSpPr>
        <p:spPr>
          <a:xfrm>
            <a:off x="146114" y="1176441"/>
            <a:ext cx="11364013" cy="4093428"/>
          </a:xfrm>
          <a:prstGeom prst="rect">
            <a:avLst/>
          </a:prstGeom>
          <a:noFill/>
        </p:spPr>
        <p:txBody>
          <a:bodyPr wrap="square">
            <a:spAutoFit/>
          </a:bodyPr>
          <a:lstStyle/>
          <a:p>
            <a:r>
              <a:rPr lang="en-US" sz="2000" dirty="0">
                <a:solidFill>
                  <a:schemeClr val="tx1">
                    <a:lumMod val="65000"/>
                    <a:lumOff val="35000"/>
                  </a:schemeClr>
                </a:solidFill>
              </a:rPr>
              <a:t> </a:t>
            </a:r>
            <a:r>
              <a:rPr lang="en-US" sz="2000" dirty="0">
                <a:solidFill>
                  <a:schemeClr val="tx1">
                    <a:lumMod val="65000"/>
                    <a:lumOff val="35000"/>
                  </a:schemeClr>
                </a:solidFill>
                <a:effectLst/>
              </a:rPr>
              <a:t>Use Services to share the data and functionality only as they are ideal for sharing them across the app.</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Always create a service with single responsibility as if it has multiple responsibilities, it will become difficult to test.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Always use @Injectable() decorator, as Angular injector is hierarchical and when it is provided to a root injector, it will be shared among all the classes that need a service.</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If @Injectable() decorator is used, optimization tools used by Angular CLI production builds will be able to perform tree shaking and remove the unused services from the app.</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When two different components need different instances of a service, provide the service at the component level.</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96995429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0E08B-254E-F60A-BB98-A3B4F85B62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0EFF797-B3DC-17A7-13C2-EC3CA3A54676}"/>
              </a:ext>
            </a:extLst>
          </p:cNvPr>
          <p:cNvSpPr>
            <a:spLocks noGrp="1"/>
          </p:cNvSpPr>
          <p:nvPr>
            <p:ph type="sldNum" sz="quarter" idx="12"/>
          </p:nvPr>
        </p:nvSpPr>
        <p:spPr/>
        <p:txBody>
          <a:bodyPr/>
          <a:lstStyle/>
          <a:p>
            <a:fld id="{4A777409-9C5A-4B07-8E32-19F22F7D558C}" type="slidenum">
              <a:rPr lang="en-IN" smtClean="0"/>
              <a:t>249</a:t>
            </a:fld>
            <a:endParaRPr lang="en-IN" dirty="0"/>
          </a:p>
        </p:txBody>
      </p:sp>
      <p:sp>
        <p:nvSpPr>
          <p:cNvPr id="5" name="TextBox 4">
            <a:extLst>
              <a:ext uri="{FF2B5EF4-FFF2-40B4-BE49-F238E27FC236}">
                <a16:creationId xmlns:a16="http://schemas.microsoft.com/office/drawing/2014/main" id="{F778224B-6B7A-A4F2-3609-94CED57004D1}"/>
              </a:ext>
            </a:extLst>
          </p:cNvPr>
          <p:cNvSpPr txBox="1"/>
          <p:nvPr/>
        </p:nvSpPr>
        <p:spPr>
          <a:xfrm>
            <a:off x="913615" y="541197"/>
            <a:ext cx="6099142" cy="461665"/>
          </a:xfrm>
          <a:prstGeom prst="rect">
            <a:avLst/>
          </a:prstGeom>
          <a:noFill/>
        </p:spPr>
        <p:txBody>
          <a:bodyPr wrap="square">
            <a:spAutoFit/>
          </a:bodyPr>
          <a:lstStyle/>
          <a:p>
            <a:r>
              <a:rPr lang="en-IN" sz="2400" b="1" dirty="0"/>
              <a:t>Demo : Services</a:t>
            </a:r>
          </a:p>
        </p:txBody>
      </p:sp>
      <p:sp>
        <p:nvSpPr>
          <p:cNvPr id="7" name="TextBox 6">
            <a:extLst>
              <a:ext uri="{FF2B5EF4-FFF2-40B4-BE49-F238E27FC236}">
                <a16:creationId xmlns:a16="http://schemas.microsoft.com/office/drawing/2014/main" id="{E2755AE2-CEE9-8502-EEBA-EF283F43F562}"/>
              </a:ext>
            </a:extLst>
          </p:cNvPr>
          <p:cNvSpPr txBox="1"/>
          <p:nvPr/>
        </p:nvSpPr>
        <p:spPr>
          <a:xfrm>
            <a:off x="183822" y="1048117"/>
            <a:ext cx="11684524"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service</a:t>
            </a:r>
          </a:p>
          <a:p>
            <a:pPr>
              <a:buFont typeface="Arial" panose="020B0604020202020204" pitchFamily="34" charset="0"/>
              <a:buChar char="•"/>
            </a:pPr>
            <a:r>
              <a:rPr lang="en-US" sz="2000" dirty="0">
                <a:solidFill>
                  <a:schemeClr val="tx1">
                    <a:lumMod val="65000"/>
                    <a:lumOff val="35000"/>
                  </a:schemeClr>
                </a:solidFill>
                <a:effectLst/>
              </a:rPr>
              <a:t>Injecting a service into a component</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Create a Book Component which fetches book details like id, name and displays them on the page in a list format. Store the book details in an array and fetch the data using a custom service. The output is as shown below</a:t>
            </a:r>
          </a:p>
        </p:txBody>
      </p:sp>
      <p:pic>
        <p:nvPicPr>
          <p:cNvPr id="9" name="Picture 8">
            <a:extLst>
              <a:ext uri="{FF2B5EF4-FFF2-40B4-BE49-F238E27FC236}">
                <a16:creationId xmlns:a16="http://schemas.microsoft.com/office/drawing/2014/main" id="{796B1433-0C36-012E-6933-D3ED8E6BF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682" y="3409890"/>
            <a:ext cx="2038635" cy="3267531"/>
          </a:xfrm>
          <a:prstGeom prst="rect">
            <a:avLst/>
          </a:prstGeom>
        </p:spPr>
      </p:pic>
    </p:spTree>
    <p:extLst>
      <p:ext uri="{BB962C8B-B14F-4D97-AF65-F5344CB8AC3E}">
        <p14:creationId xmlns:p14="http://schemas.microsoft.com/office/powerpoint/2010/main" val="388493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9879E3-26EB-ECA5-7C9F-D0C0862834E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E440EFE-57A7-F422-3EB6-C6386AAB62A3}"/>
              </a:ext>
            </a:extLst>
          </p:cNvPr>
          <p:cNvSpPr>
            <a:spLocks noGrp="1"/>
          </p:cNvSpPr>
          <p:nvPr>
            <p:ph type="sldNum" sz="quarter" idx="12"/>
          </p:nvPr>
        </p:nvSpPr>
        <p:spPr/>
        <p:txBody>
          <a:bodyPr/>
          <a:lstStyle/>
          <a:p>
            <a:fld id="{4A777409-9C5A-4B07-8E32-19F22F7D558C}" type="slidenum">
              <a:rPr lang="en-IN" smtClean="0"/>
              <a:t>250</a:t>
            </a:fld>
            <a:endParaRPr lang="en-IN" dirty="0"/>
          </a:p>
        </p:txBody>
      </p:sp>
      <p:sp>
        <p:nvSpPr>
          <p:cNvPr id="5" name="TextBox 4">
            <a:extLst>
              <a:ext uri="{FF2B5EF4-FFF2-40B4-BE49-F238E27FC236}">
                <a16:creationId xmlns:a16="http://schemas.microsoft.com/office/drawing/2014/main" id="{33EA6648-AF3B-7D61-3FF0-D1EFE5632292}"/>
              </a:ext>
            </a:extLst>
          </p:cNvPr>
          <p:cNvSpPr txBox="1"/>
          <p:nvPr/>
        </p:nvSpPr>
        <p:spPr>
          <a:xfrm>
            <a:off x="989029" y="578904"/>
            <a:ext cx="9333322" cy="400110"/>
          </a:xfrm>
          <a:prstGeom prst="rect">
            <a:avLst/>
          </a:prstGeom>
          <a:noFill/>
        </p:spPr>
        <p:txBody>
          <a:bodyPr wrap="square">
            <a:spAutoFit/>
          </a:bodyPr>
          <a:lstStyle/>
          <a:p>
            <a:r>
              <a:rPr lang="en-US" sz="2000" dirty="0">
                <a:solidFill>
                  <a:schemeClr val="tx1">
                    <a:lumMod val="65000"/>
                    <a:lumOff val="35000"/>
                  </a:schemeClr>
                </a:solidFill>
              </a:rPr>
              <a:t>1. Create </a:t>
            </a:r>
            <a:r>
              <a:rPr lang="en-US" sz="2000" b="1" dirty="0" err="1">
                <a:solidFill>
                  <a:schemeClr val="tx1">
                    <a:lumMod val="65000"/>
                    <a:lumOff val="35000"/>
                  </a:schemeClr>
                </a:solidFill>
              </a:rPr>
              <a:t>BookComponent</a:t>
            </a:r>
            <a:r>
              <a:rPr lang="en-US" sz="2000" b="1" dirty="0">
                <a:solidFill>
                  <a:schemeClr val="tx1">
                    <a:lumMod val="65000"/>
                    <a:lumOff val="35000"/>
                  </a:schemeClr>
                </a:solidFill>
              </a:rPr>
              <a:t> </a:t>
            </a:r>
            <a:r>
              <a:rPr lang="en-US" sz="2000" dirty="0">
                <a:solidFill>
                  <a:schemeClr val="tx1">
                    <a:lumMod val="65000"/>
                    <a:lumOff val="35000"/>
                  </a:schemeClr>
                </a:solidFill>
              </a:rPr>
              <a:t>by using the following CLI command</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78BBC9D-A36F-36AE-23F9-489550F514C0}"/>
              </a:ext>
            </a:extLst>
          </p:cNvPr>
          <p:cNvSpPr txBox="1"/>
          <p:nvPr/>
        </p:nvSpPr>
        <p:spPr>
          <a:xfrm>
            <a:off x="989029" y="1097378"/>
            <a:ext cx="6099142" cy="369332"/>
          </a:xfrm>
          <a:prstGeom prst="rect">
            <a:avLst/>
          </a:prstGeom>
          <a:noFill/>
        </p:spPr>
        <p:txBody>
          <a:bodyPr wrap="square">
            <a:spAutoFit/>
          </a:bodyPr>
          <a:lstStyle/>
          <a:p>
            <a:r>
              <a:rPr lang="en-IN" dirty="0"/>
              <a:t>D:\MyApp&gt;ng generate component book</a:t>
            </a:r>
          </a:p>
        </p:txBody>
      </p:sp>
      <p:sp>
        <p:nvSpPr>
          <p:cNvPr id="9" name="TextBox 8">
            <a:extLst>
              <a:ext uri="{FF2B5EF4-FFF2-40B4-BE49-F238E27FC236}">
                <a16:creationId xmlns:a16="http://schemas.microsoft.com/office/drawing/2014/main" id="{A1AE7957-EA53-A9A4-64B3-4242D52A2DB1}"/>
              </a:ext>
            </a:extLst>
          </p:cNvPr>
          <p:cNvSpPr txBox="1"/>
          <p:nvPr/>
        </p:nvSpPr>
        <p:spPr>
          <a:xfrm>
            <a:off x="268663" y="1807292"/>
            <a:ext cx="11392293" cy="400110"/>
          </a:xfrm>
          <a:prstGeom prst="rect">
            <a:avLst/>
          </a:prstGeom>
          <a:noFill/>
        </p:spPr>
        <p:txBody>
          <a:bodyPr wrap="square">
            <a:spAutoFit/>
          </a:bodyPr>
          <a:lstStyle/>
          <a:p>
            <a:r>
              <a:rPr lang="en-US" sz="2000" dirty="0">
                <a:solidFill>
                  <a:schemeClr val="tx1">
                    <a:lumMod val="65000"/>
                    <a:lumOff val="35000"/>
                  </a:schemeClr>
                </a:solidFill>
              </a:rPr>
              <a:t>2. Create a file with the name</a:t>
            </a:r>
            <a:r>
              <a:rPr lang="en-US" sz="2000" b="1" dirty="0">
                <a:solidFill>
                  <a:schemeClr val="tx1">
                    <a:lumMod val="65000"/>
                    <a:lumOff val="35000"/>
                  </a:schemeClr>
                </a:solidFill>
              </a:rPr>
              <a:t> </a:t>
            </a:r>
            <a:r>
              <a:rPr lang="en-US" sz="2000" b="1" dirty="0" err="1">
                <a:solidFill>
                  <a:schemeClr val="tx1">
                    <a:lumMod val="65000"/>
                    <a:lumOff val="35000"/>
                  </a:schemeClr>
                </a:solidFill>
              </a:rPr>
              <a:t>book.ts</a:t>
            </a:r>
            <a:r>
              <a:rPr lang="en-US" sz="2000" dirty="0">
                <a:solidFill>
                  <a:schemeClr val="tx1">
                    <a:lumMod val="65000"/>
                    <a:lumOff val="35000"/>
                  </a:schemeClr>
                </a:solidFill>
              </a:rPr>
              <a:t> under the book folder and add the following code.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90B85B01-C21A-6B17-2629-193BB511FF17}"/>
              </a:ext>
            </a:extLst>
          </p:cNvPr>
          <p:cNvSpPr txBox="1"/>
          <p:nvPr/>
        </p:nvSpPr>
        <p:spPr>
          <a:xfrm>
            <a:off x="268663" y="2294988"/>
            <a:ext cx="6099142" cy="1200329"/>
          </a:xfrm>
          <a:prstGeom prst="rect">
            <a:avLst/>
          </a:prstGeom>
          <a:noFill/>
        </p:spPr>
        <p:txBody>
          <a:bodyPr wrap="square">
            <a:spAutoFit/>
          </a:bodyPr>
          <a:lstStyle/>
          <a:p>
            <a:r>
              <a:rPr lang="en-IN" dirty="0"/>
              <a:t>export class Book {</a:t>
            </a:r>
          </a:p>
          <a:p>
            <a:r>
              <a:rPr lang="en-IN" dirty="0"/>
              <a:t>    id!: number;</a:t>
            </a:r>
          </a:p>
          <a:p>
            <a:r>
              <a:rPr lang="en-IN" dirty="0"/>
              <a:t>    name!: string;</a:t>
            </a:r>
          </a:p>
          <a:p>
            <a:r>
              <a:rPr lang="en-IN" dirty="0"/>
              <a:t>}</a:t>
            </a:r>
          </a:p>
        </p:txBody>
      </p:sp>
      <p:sp>
        <p:nvSpPr>
          <p:cNvPr id="13" name="TextBox 12">
            <a:extLst>
              <a:ext uri="{FF2B5EF4-FFF2-40B4-BE49-F238E27FC236}">
                <a16:creationId xmlns:a16="http://schemas.microsoft.com/office/drawing/2014/main" id="{B3AB6F18-48E2-CF5A-FDB5-FF402BE5CC94}"/>
              </a:ext>
            </a:extLst>
          </p:cNvPr>
          <p:cNvSpPr txBox="1"/>
          <p:nvPr/>
        </p:nvSpPr>
        <p:spPr>
          <a:xfrm>
            <a:off x="268663" y="3643954"/>
            <a:ext cx="11260318" cy="400110"/>
          </a:xfrm>
          <a:prstGeom prst="rect">
            <a:avLst/>
          </a:prstGeom>
          <a:noFill/>
        </p:spPr>
        <p:txBody>
          <a:bodyPr wrap="square">
            <a:spAutoFit/>
          </a:bodyPr>
          <a:lstStyle/>
          <a:p>
            <a:r>
              <a:rPr lang="en-US" sz="2000" dirty="0">
                <a:solidFill>
                  <a:schemeClr val="tx1">
                    <a:lumMod val="65000"/>
                    <a:lumOff val="35000"/>
                  </a:schemeClr>
                </a:solidFill>
              </a:rPr>
              <a:t>3. Create a file with the name </a:t>
            </a:r>
            <a:r>
              <a:rPr lang="en-US" sz="2000" b="1" dirty="0">
                <a:solidFill>
                  <a:schemeClr val="tx1">
                    <a:lumMod val="65000"/>
                    <a:lumOff val="35000"/>
                  </a:schemeClr>
                </a:solidFill>
              </a:rPr>
              <a:t>books-</a:t>
            </a:r>
            <a:r>
              <a:rPr lang="en-US" sz="2000" b="1" dirty="0" err="1">
                <a:solidFill>
                  <a:schemeClr val="tx1">
                    <a:lumMod val="65000"/>
                    <a:lumOff val="35000"/>
                  </a:schemeClr>
                </a:solidFill>
              </a:rPr>
              <a:t>data.ts</a:t>
            </a:r>
            <a:r>
              <a:rPr lang="en-US" sz="2000" dirty="0">
                <a:solidFill>
                  <a:schemeClr val="tx1">
                    <a:lumMod val="65000"/>
                    <a:lumOff val="35000"/>
                  </a:schemeClr>
                </a:solidFill>
              </a:rPr>
              <a:t> under the book folder and add the following code.</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6004D128-DF72-D468-DC58-70B2C53347FA}"/>
              </a:ext>
            </a:extLst>
          </p:cNvPr>
          <p:cNvSpPr txBox="1"/>
          <p:nvPr/>
        </p:nvSpPr>
        <p:spPr>
          <a:xfrm>
            <a:off x="267877" y="4044064"/>
            <a:ext cx="6099142" cy="2308324"/>
          </a:xfrm>
          <a:prstGeom prst="rect">
            <a:avLst/>
          </a:prstGeom>
          <a:noFill/>
        </p:spPr>
        <p:txBody>
          <a:bodyPr wrap="square">
            <a:spAutoFit/>
          </a:bodyPr>
          <a:lstStyle/>
          <a:p>
            <a:r>
              <a:rPr lang="en-IN" dirty="0"/>
              <a:t>import { Book } from './book';</a:t>
            </a:r>
          </a:p>
          <a:p>
            <a:r>
              <a:rPr lang="en-IN" dirty="0"/>
              <a:t>export let BOOKS: Book[] = [</a:t>
            </a:r>
          </a:p>
          <a:p>
            <a:r>
              <a:rPr lang="en-IN" dirty="0"/>
              <a:t>    { id: 1, name: 'HTML 5' },</a:t>
            </a:r>
          </a:p>
          <a:p>
            <a:r>
              <a:rPr lang="en-IN" dirty="0"/>
              <a:t>    { id: 2, name: 'CSS 3' },</a:t>
            </a:r>
          </a:p>
          <a:p>
            <a:r>
              <a:rPr lang="en-IN" dirty="0"/>
              <a:t>    { id: 3, name: 'Java Script' },</a:t>
            </a:r>
          </a:p>
          <a:p>
            <a:r>
              <a:rPr lang="en-IN" dirty="0"/>
              <a:t>    { id: 4, name: 'Ajax Programming' },</a:t>
            </a:r>
          </a:p>
          <a:p>
            <a:r>
              <a:rPr lang="en-IN" dirty="0"/>
              <a:t>    { id: 5, name: 'jQuery' },</a:t>
            </a:r>
          </a:p>
          <a:p>
            <a:r>
              <a:rPr lang="en-IN" dirty="0"/>
              <a:t>    { id: 6, name: 'Mastering Node.js' },</a:t>
            </a:r>
          </a:p>
        </p:txBody>
      </p:sp>
    </p:spTree>
    <p:extLst>
      <p:ext uri="{BB962C8B-B14F-4D97-AF65-F5344CB8AC3E}">
        <p14:creationId xmlns:p14="http://schemas.microsoft.com/office/powerpoint/2010/main" val="97821577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086578-8D1C-4698-0DB8-861F45C0ED2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10E80-51AD-1680-BFC5-D3B3AA365078}"/>
              </a:ext>
            </a:extLst>
          </p:cNvPr>
          <p:cNvSpPr>
            <a:spLocks noGrp="1"/>
          </p:cNvSpPr>
          <p:nvPr>
            <p:ph type="sldNum" sz="quarter" idx="12"/>
          </p:nvPr>
        </p:nvSpPr>
        <p:spPr/>
        <p:txBody>
          <a:bodyPr/>
          <a:lstStyle/>
          <a:p>
            <a:fld id="{4A777409-9C5A-4B07-8E32-19F22F7D558C}" type="slidenum">
              <a:rPr lang="en-IN" smtClean="0"/>
              <a:t>251</a:t>
            </a:fld>
            <a:endParaRPr lang="en-IN" dirty="0"/>
          </a:p>
        </p:txBody>
      </p:sp>
      <p:sp>
        <p:nvSpPr>
          <p:cNvPr id="5" name="TextBox 4">
            <a:extLst>
              <a:ext uri="{FF2B5EF4-FFF2-40B4-BE49-F238E27FC236}">
                <a16:creationId xmlns:a16="http://schemas.microsoft.com/office/drawing/2014/main" id="{CC446A6C-A477-8A0E-007C-E705E5A4DDFD}"/>
              </a:ext>
            </a:extLst>
          </p:cNvPr>
          <p:cNvSpPr txBox="1"/>
          <p:nvPr/>
        </p:nvSpPr>
        <p:spPr>
          <a:xfrm>
            <a:off x="989029" y="628222"/>
            <a:ext cx="6099142" cy="1477328"/>
          </a:xfrm>
          <a:prstGeom prst="rect">
            <a:avLst/>
          </a:prstGeom>
          <a:noFill/>
        </p:spPr>
        <p:txBody>
          <a:bodyPr wrap="square">
            <a:spAutoFit/>
          </a:bodyPr>
          <a:lstStyle/>
          <a:p>
            <a:r>
              <a:rPr lang="en-IN" dirty="0"/>
              <a:t> { id: 7, name: 'Angular JS 1.x' },</a:t>
            </a:r>
          </a:p>
          <a:p>
            <a:r>
              <a:rPr lang="en-IN" dirty="0"/>
              <a:t>    { id: 8, name: 'ng-book 2' },</a:t>
            </a:r>
          </a:p>
          <a:p>
            <a:r>
              <a:rPr lang="en-IN" dirty="0"/>
              <a:t>    { id: 9, name: 'Backbone JS' },</a:t>
            </a:r>
          </a:p>
          <a:p>
            <a:r>
              <a:rPr lang="en-IN" dirty="0"/>
              <a:t>    { id: 10, name: 'Yeoman' }</a:t>
            </a:r>
          </a:p>
          <a:p>
            <a:r>
              <a:rPr lang="en-IN" dirty="0"/>
              <a:t>];</a:t>
            </a:r>
          </a:p>
        </p:txBody>
      </p:sp>
      <p:sp>
        <p:nvSpPr>
          <p:cNvPr id="7" name="TextBox 6">
            <a:extLst>
              <a:ext uri="{FF2B5EF4-FFF2-40B4-BE49-F238E27FC236}">
                <a16:creationId xmlns:a16="http://schemas.microsoft.com/office/drawing/2014/main" id="{7614C12C-44C3-6061-AD7F-DEF3A02AFE57}"/>
              </a:ext>
            </a:extLst>
          </p:cNvPr>
          <p:cNvSpPr txBox="1"/>
          <p:nvPr/>
        </p:nvSpPr>
        <p:spPr>
          <a:xfrm>
            <a:off x="428919" y="2259779"/>
            <a:ext cx="10600441" cy="400110"/>
          </a:xfrm>
          <a:prstGeom prst="rect">
            <a:avLst/>
          </a:prstGeom>
          <a:noFill/>
        </p:spPr>
        <p:txBody>
          <a:bodyPr wrap="square">
            <a:spAutoFit/>
          </a:bodyPr>
          <a:lstStyle/>
          <a:p>
            <a:r>
              <a:rPr lang="en-US" sz="2000" dirty="0">
                <a:solidFill>
                  <a:schemeClr val="tx1">
                    <a:lumMod val="65000"/>
                    <a:lumOff val="35000"/>
                  </a:schemeClr>
                </a:solidFill>
              </a:rPr>
              <a:t>4. Create a service called </a:t>
            </a:r>
            <a:r>
              <a:rPr lang="en-US" sz="2000" b="1" dirty="0" err="1">
                <a:solidFill>
                  <a:schemeClr val="tx1">
                    <a:lumMod val="65000"/>
                    <a:lumOff val="35000"/>
                  </a:schemeClr>
                </a:solidFill>
              </a:rPr>
              <a:t>BookService</a:t>
            </a:r>
            <a:r>
              <a:rPr lang="en-US" sz="2000" dirty="0">
                <a:solidFill>
                  <a:schemeClr val="tx1">
                    <a:lumMod val="65000"/>
                    <a:lumOff val="35000"/>
                  </a:schemeClr>
                </a:solidFill>
              </a:rPr>
              <a:t> under the book folder using the following CLI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686FEB5B-90E0-93D8-1288-FBA060A277BD}"/>
              </a:ext>
            </a:extLst>
          </p:cNvPr>
          <p:cNvSpPr txBox="1"/>
          <p:nvPr/>
        </p:nvSpPr>
        <p:spPr>
          <a:xfrm>
            <a:off x="428919" y="2812768"/>
            <a:ext cx="6099142" cy="369332"/>
          </a:xfrm>
          <a:prstGeom prst="rect">
            <a:avLst/>
          </a:prstGeom>
          <a:noFill/>
        </p:spPr>
        <p:txBody>
          <a:bodyPr wrap="square">
            <a:spAutoFit/>
          </a:bodyPr>
          <a:lstStyle/>
          <a:p>
            <a:r>
              <a:rPr lang="en-IN" dirty="0"/>
              <a:t>D:\MyApp\src\app\book&gt;ng generate service book</a:t>
            </a:r>
          </a:p>
        </p:txBody>
      </p:sp>
      <p:sp>
        <p:nvSpPr>
          <p:cNvPr id="11" name="TextBox 10">
            <a:extLst>
              <a:ext uri="{FF2B5EF4-FFF2-40B4-BE49-F238E27FC236}">
                <a16:creationId xmlns:a16="http://schemas.microsoft.com/office/drawing/2014/main" id="{CA996208-45D9-C936-451D-B117013DBF42}"/>
              </a:ext>
            </a:extLst>
          </p:cNvPr>
          <p:cNvSpPr txBox="1"/>
          <p:nvPr/>
        </p:nvSpPr>
        <p:spPr>
          <a:xfrm>
            <a:off x="428919" y="3334979"/>
            <a:ext cx="6099142" cy="400110"/>
          </a:xfrm>
          <a:prstGeom prst="rect">
            <a:avLst/>
          </a:prstGeom>
          <a:noFill/>
        </p:spPr>
        <p:txBody>
          <a:bodyPr wrap="square">
            <a:spAutoFit/>
          </a:bodyPr>
          <a:lstStyle/>
          <a:p>
            <a:r>
              <a:rPr lang="en-US" sz="2000" dirty="0">
                <a:solidFill>
                  <a:schemeClr val="tx1">
                    <a:lumMod val="65000"/>
                    <a:lumOff val="35000"/>
                  </a:schemeClr>
                </a:solidFill>
              </a:rPr>
              <a:t>5. Add the following code in </a:t>
            </a:r>
            <a:r>
              <a:rPr lang="en-US" sz="2000" b="1" dirty="0" err="1">
                <a:solidFill>
                  <a:schemeClr val="tx1">
                    <a:lumMod val="65000"/>
                    <a:lumOff val="35000"/>
                  </a:schemeClr>
                </a:solidFill>
              </a:rPr>
              <a:t>book.service.ts</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4D8846A9-6FD8-7415-E207-BD48E5566666}"/>
              </a:ext>
            </a:extLst>
          </p:cNvPr>
          <p:cNvSpPr txBox="1"/>
          <p:nvPr/>
        </p:nvSpPr>
        <p:spPr>
          <a:xfrm>
            <a:off x="428919" y="3767494"/>
            <a:ext cx="9968846" cy="2862322"/>
          </a:xfrm>
          <a:prstGeom prst="rect">
            <a:avLst/>
          </a:prstGeom>
          <a:noFill/>
        </p:spPr>
        <p:txBody>
          <a:bodyPr wrap="square">
            <a:spAutoFit/>
          </a:bodyPr>
          <a:lstStyle/>
          <a:p>
            <a:r>
              <a:rPr lang="en-IN" dirty="0"/>
              <a:t>import { Injectable } from '@angular/core';</a:t>
            </a:r>
          </a:p>
          <a:p>
            <a:r>
              <a:rPr lang="en-IN" dirty="0"/>
              <a:t>import { BOOKS } from './books-data';</a:t>
            </a:r>
          </a:p>
          <a:p>
            <a:r>
              <a:rPr lang="en-IN" dirty="0"/>
              <a:t>@Injectable({</a:t>
            </a:r>
          </a:p>
          <a:p>
            <a:r>
              <a:rPr lang="en-IN" dirty="0"/>
              <a:t>  </a:t>
            </a:r>
            <a:r>
              <a:rPr lang="en-IN" dirty="0" err="1"/>
              <a:t>providedIn</a:t>
            </a:r>
            <a:r>
              <a:rPr lang="en-IN" dirty="0"/>
              <a:t>: 'root'</a:t>
            </a:r>
          </a:p>
          <a:p>
            <a:r>
              <a:rPr lang="en-IN" dirty="0"/>
              <a:t>})</a:t>
            </a:r>
          </a:p>
          <a:p>
            <a:r>
              <a:rPr lang="en-IN" dirty="0"/>
              <a:t>export class </a:t>
            </a:r>
            <a:r>
              <a:rPr lang="en-IN" dirty="0" err="1"/>
              <a:t>BookService</a:t>
            </a:r>
            <a:r>
              <a:rPr lang="en-IN" dirty="0"/>
              <a:t> {</a:t>
            </a:r>
          </a:p>
          <a:p>
            <a:r>
              <a:rPr lang="en-IN" dirty="0"/>
              <a:t>  </a:t>
            </a:r>
            <a:r>
              <a:rPr lang="en-IN" dirty="0" err="1"/>
              <a:t>getBooks</a:t>
            </a:r>
            <a:r>
              <a:rPr lang="en-IN" dirty="0"/>
              <a:t>() {</a:t>
            </a:r>
          </a:p>
          <a:p>
            <a:r>
              <a:rPr lang="en-IN" dirty="0"/>
              <a:t>    return BOOKS;</a:t>
            </a:r>
          </a:p>
          <a:p>
            <a:r>
              <a:rPr lang="en-IN" dirty="0"/>
              <a:t>  }</a:t>
            </a:r>
          </a:p>
          <a:p>
            <a:r>
              <a:rPr lang="en-IN" dirty="0"/>
              <a:t>}</a:t>
            </a:r>
          </a:p>
        </p:txBody>
      </p:sp>
    </p:spTree>
    <p:extLst>
      <p:ext uri="{BB962C8B-B14F-4D97-AF65-F5344CB8AC3E}">
        <p14:creationId xmlns:p14="http://schemas.microsoft.com/office/powerpoint/2010/main" val="329612059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4192BD-F5E2-3A92-C786-598B164AA82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DFE3FF3-F693-1A5E-E1E2-9F5E7C32CCE9}"/>
              </a:ext>
            </a:extLst>
          </p:cNvPr>
          <p:cNvSpPr>
            <a:spLocks noGrp="1"/>
          </p:cNvSpPr>
          <p:nvPr>
            <p:ph type="sldNum" sz="quarter" idx="12"/>
          </p:nvPr>
        </p:nvSpPr>
        <p:spPr/>
        <p:txBody>
          <a:bodyPr/>
          <a:lstStyle/>
          <a:p>
            <a:fld id="{4A777409-9C5A-4B07-8E32-19F22F7D558C}" type="slidenum">
              <a:rPr lang="en-IN" smtClean="0"/>
              <a:t>252</a:t>
            </a:fld>
            <a:endParaRPr lang="en-IN" dirty="0"/>
          </a:p>
        </p:txBody>
      </p:sp>
      <p:sp>
        <p:nvSpPr>
          <p:cNvPr id="5" name="TextBox 4">
            <a:extLst>
              <a:ext uri="{FF2B5EF4-FFF2-40B4-BE49-F238E27FC236}">
                <a16:creationId xmlns:a16="http://schemas.microsoft.com/office/drawing/2014/main" id="{91877463-EA0A-0BB7-EC1E-1C02E6DC1CEE}"/>
              </a:ext>
            </a:extLst>
          </p:cNvPr>
          <p:cNvSpPr txBox="1"/>
          <p:nvPr/>
        </p:nvSpPr>
        <p:spPr>
          <a:xfrm>
            <a:off x="919112" y="588332"/>
            <a:ext cx="7480169" cy="400110"/>
          </a:xfrm>
          <a:prstGeom prst="rect">
            <a:avLst/>
          </a:prstGeom>
          <a:noFill/>
        </p:spPr>
        <p:txBody>
          <a:bodyPr wrap="square">
            <a:spAutoFit/>
          </a:bodyPr>
          <a:lstStyle/>
          <a:p>
            <a:r>
              <a:rPr lang="en-US" sz="2000" dirty="0">
                <a:solidFill>
                  <a:schemeClr val="tx1">
                    <a:lumMod val="65000"/>
                    <a:lumOff val="35000"/>
                  </a:schemeClr>
                </a:solidFill>
              </a:rPr>
              <a:t>6. Add the following code in the </a:t>
            </a:r>
            <a:r>
              <a:rPr lang="en-US" sz="2000" b="1" dirty="0" err="1">
                <a:solidFill>
                  <a:schemeClr val="tx1">
                    <a:lumMod val="65000"/>
                    <a:lumOff val="35000"/>
                  </a:schemeClr>
                </a:solidFill>
              </a:rPr>
              <a:t>book.component.ts</a:t>
            </a:r>
            <a:r>
              <a:rPr lang="en-US" sz="2000" dirty="0">
                <a:solidFill>
                  <a:schemeClr val="tx1">
                    <a:lumMod val="65000"/>
                    <a:lumOff val="35000"/>
                  </a:schemeClr>
                </a:solidFill>
              </a:rPr>
              <a:t> file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A02835-D169-C9BD-EBB3-7D82CDAE8BAA}"/>
              </a:ext>
            </a:extLst>
          </p:cNvPr>
          <p:cNvSpPr txBox="1"/>
          <p:nvPr/>
        </p:nvSpPr>
        <p:spPr>
          <a:xfrm>
            <a:off x="919112" y="1133239"/>
            <a:ext cx="9214702" cy="5078313"/>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import { Book } from './book';</a:t>
            </a:r>
          </a:p>
          <a:p>
            <a:r>
              <a:rPr lang="en-IN" dirty="0"/>
              <a:t>import { </a:t>
            </a:r>
            <a:r>
              <a:rPr lang="en-IN" dirty="0" err="1"/>
              <a:t>BookService</a:t>
            </a:r>
            <a:r>
              <a:rPr lang="en-IN" dirty="0"/>
              <a:t> } from './</a:t>
            </a:r>
            <a:r>
              <a:rPr lang="en-IN" dirty="0" err="1"/>
              <a:t>book.service</a:t>
            </a:r>
            <a:r>
              <a:rPr lang="en-IN" dirty="0"/>
              <a:t>';</a:t>
            </a:r>
          </a:p>
          <a:p>
            <a:r>
              <a:rPr lang="en-IN" dirty="0"/>
              <a:t>@Component({</a:t>
            </a:r>
          </a:p>
          <a:p>
            <a:r>
              <a:rPr lang="en-IN" dirty="0"/>
              <a:t>  selector: 'app-book',</a:t>
            </a:r>
          </a:p>
          <a:p>
            <a:r>
              <a:rPr lang="en-IN" dirty="0"/>
              <a:t>  </a:t>
            </a:r>
            <a:r>
              <a:rPr lang="en-IN" dirty="0" err="1"/>
              <a:t>templateUrl</a:t>
            </a:r>
            <a:r>
              <a:rPr lang="en-IN" dirty="0"/>
              <a:t>: './book.component.html',</a:t>
            </a:r>
          </a:p>
          <a:p>
            <a:r>
              <a:rPr lang="en-IN" dirty="0"/>
              <a:t>  </a:t>
            </a:r>
            <a:r>
              <a:rPr lang="en-IN" dirty="0" err="1"/>
              <a:t>styleUrls</a:t>
            </a:r>
            <a:r>
              <a:rPr lang="en-IN" dirty="0"/>
              <a:t>: ['./book.component.css']</a:t>
            </a:r>
          </a:p>
          <a:p>
            <a:r>
              <a:rPr lang="en-IN" dirty="0"/>
              <a:t>})</a:t>
            </a:r>
          </a:p>
          <a:p>
            <a:r>
              <a:rPr lang="en-IN" dirty="0"/>
              <a:t>export class </a:t>
            </a:r>
            <a:r>
              <a:rPr lang="en-IN" dirty="0" err="1"/>
              <a:t>BookComponent</a:t>
            </a:r>
            <a:r>
              <a:rPr lang="en-IN" dirty="0"/>
              <a:t> implements </a:t>
            </a:r>
            <a:r>
              <a:rPr lang="en-IN" dirty="0" err="1"/>
              <a:t>OnInit</a:t>
            </a:r>
            <a:r>
              <a:rPr lang="en-IN" dirty="0"/>
              <a:t> {</a:t>
            </a:r>
          </a:p>
          <a:p>
            <a:r>
              <a:rPr lang="en-IN" dirty="0"/>
              <a:t>  books!: Book[];</a:t>
            </a:r>
          </a:p>
          <a:p>
            <a:r>
              <a:rPr lang="en-IN" dirty="0"/>
              <a:t>  constructor(private </a:t>
            </a:r>
            <a:r>
              <a:rPr lang="en-IN" dirty="0" err="1"/>
              <a:t>bookService</a:t>
            </a:r>
            <a:r>
              <a:rPr lang="en-IN" dirty="0"/>
              <a:t>: </a:t>
            </a:r>
            <a:r>
              <a:rPr lang="en-IN" dirty="0" err="1"/>
              <a:t>BookService</a:t>
            </a:r>
            <a:r>
              <a:rPr lang="en-IN" dirty="0"/>
              <a:t>) { }</a:t>
            </a:r>
          </a:p>
          <a:p>
            <a:r>
              <a:rPr lang="en-IN" dirty="0"/>
              <a:t>  </a:t>
            </a:r>
            <a:r>
              <a:rPr lang="en-IN" dirty="0" err="1"/>
              <a:t>getBooks</a:t>
            </a:r>
            <a:r>
              <a:rPr lang="en-IN" dirty="0"/>
              <a:t>() {</a:t>
            </a:r>
          </a:p>
          <a:p>
            <a:r>
              <a:rPr lang="en-IN" dirty="0"/>
              <a:t>    </a:t>
            </a:r>
            <a:r>
              <a:rPr lang="en-IN" dirty="0" err="1"/>
              <a:t>this.books</a:t>
            </a:r>
            <a:r>
              <a:rPr lang="en-IN" dirty="0"/>
              <a:t> = </a:t>
            </a:r>
            <a:r>
              <a:rPr lang="en-IN" dirty="0" err="1"/>
              <a:t>this.bookService.getBooks</a:t>
            </a:r>
            <a:r>
              <a:rPr lang="en-IN" dirty="0"/>
              <a:t>();</a:t>
            </a:r>
          </a:p>
          <a:p>
            <a:r>
              <a:rPr lang="en-IN" dirty="0"/>
              <a:t>  }</a:t>
            </a:r>
          </a:p>
          <a:p>
            <a:r>
              <a:rPr lang="en-IN" dirty="0"/>
              <a:t>  </a:t>
            </a:r>
            <a:r>
              <a:rPr lang="en-IN" dirty="0" err="1"/>
              <a:t>ngOnInit</a:t>
            </a:r>
            <a:r>
              <a:rPr lang="en-IN" dirty="0"/>
              <a:t>() {</a:t>
            </a:r>
          </a:p>
          <a:p>
            <a:r>
              <a:rPr lang="en-IN" dirty="0"/>
              <a:t>    </a:t>
            </a:r>
            <a:r>
              <a:rPr lang="en-IN" dirty="0" err="1"/>
              <a:t>this.getBooks</a:t>
            </a:r>
            <a:r>
              <a:rPr lang="en-IN" dirty="0"/>
              <a:t>();</a:t>
            </a:r>
          </a:p>
          <a:p>
            <a:r>
              <a:rPr lang="en-IN" dirty="0"/>
              <a:t>  }</a:t>
            </a:r>
          </a:p>
          <a:p>
            <a:r>
              <a:rPr lang="en-IN" dirty="0"/>
              <a:t>}</a:t>
            </a:r>
          </a:p>
        </p:txBody>
      </p:sp>
    </p:spTree>
    <p:extLst>
      <p:ext uri="{BB962C8B-B14F-4D97-AF65-F5344CB8AC3E}">
        <p14:creationId xmlns:p14="http://schemas.microsoft.com/office/powerpoint/2010/main" val="69454871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CE8922-00D4-DC7C-C82D-AAAD0F90E8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80E4FB4-D1FC-9A0A-BC96-FA6AE2777CCF}"/>
              </a:ext>
            </a:extLst>
          </p:cNvPr>
          <p:cNvSpPr>
            <a:spLocks noGrp="1"/>
          </p:cNvSpPr>
          <p:nvPr>
            <p:ph type="sldNum" sz="quarter" idx="12"/>
          </p:nvPr>
        </p:nvSpPr>
        <p:spPr/>
        <p:txBody>
          <a:bodyPr/>
          <a:lstStyle/>
          <a:p>
            <a:fld id="{4A777409-9C5A-4B07-8E32-19F22F7D558C}" type="slidenum">
              <a:rPr lang="en-IN" smtClean="0"/>
              <a:t>253</a:t>
            </a:fld>
            <a:endParaRPr lang="en-IN" dirty="0"/>
          </a:p>
        </p:txBody>
      </p:sp>
      <p:sp>
        <p:nvSpPr>
          <p:cNvPr id="5" name="TextBox 4">
            <a:extLst>
              <a:ext uri="{FF2B5EF4-FFF2-40B4-BE49-F238E27FC236}">
                <a16:creationId xmlns:a16="http://schemas.microsoft.com/office/drawing/2014/main" id="{8AD3DE9D-92AB-A218-7D5A-F3DFE8D813D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7. Write the below-given code in</a:t>
            </a:r>
            <a:r>
              <a:rPr lang="en-US" sz="2000" b="1" dirty="0">
                <a:solidFill>
                  <a:schemeClr val="tx1">
                    <a:lumMod val="65000"/>
                    <a:lumOff val="35000"/>
                  </a:schemeClr>
                </a:solidFill>
              </a:rPr>
              <a:t> book.component.html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53E077F-8DDF-F23E-C6E6-9370263E239B}"/>
              </a:ext>
            </a:extLst>
          </p:cNvPr>
          <p:cNvSpPr txBox="1"/>
          <p:nvPr/>
        </p:nvSpPr>
        <p:spPr>
          <a:xfrm>
            <a:off x="989028" y="969588"/>
            <a:ext cx="9559565" cy="1754326"/>
          </a:xfrm>
          <a:prstGeom prst="rect">
            <a:avLst/>
          </a:prstGeom>
          <a:noFill/>
        </p:spPr>
        <p:txBody>
          <a:bodyPr wrap="square">
            <a:spAutoFit/>
          </a:bodyPr>
          <a:lstStyle/>
          <a:p>
            <a:r>
              <a:rPr lang="en-IN" dirty="0"/>
              <a:t>&lt;h2&gt;My Books&lt;/h2&gt;</a:t>
            </a:r>
          </a:p>
          <a:p>
            <a:r>
              <a:rPr lang="en-IN" dirty="0"/>
              <a:t>&lt;</a:t>
            </a:r>
            <a:r>
              <a:rPr lang="en-IN" dirty="0" err="1"/>
              <a:t>ul</a:t>
            </a:r>
            <a:r>
              <a:rPr lang="en-IN" dirty="0"/>
              <a:t> class="books"&gt;</a:t>
            </a:r>
          </a:p>
          <a:p>
            <a:r>
              <a:rPr lang="en-IN" dirty="0"/>
              <a:t>  &lt;li *</a:t>
            </a:r>
            <a:r>
              <a:rPr lang="en-IN" dirty="0" err="1"/>
              <a:t>ngFor</a:t>
            </a:r>
            <a:r>
              <a:rPr lang="en-IN" dirty="0"/>
              <a:t>="let book of books"&gt;</a:t>
            </a:r>
          </a:p>
          <a:p>
            <a:r>
              <a:rPr lang="en-IN" dirty="0"/>
              <a:t>    &lt;span class="badge"&gt;{{book.id}}&lt;/span&gt; {{book.name}}</a:t>
            </a:r>
          </a:p>
          <a:p>
            <a:r>
              <a:rPr lang="en-IN" dirty="0"/>
              <a:t>  &lt;/li&gt;</a:t>
            </a:r>
          </a:p>
          <a:p>
            <a:r>
              <a:rPr lang="en-IN" dirty="0"/>
              <a:t>&lt;/</a:t>
            </a:r>
            <a:r>
              <a:rPr lang="en-IN" dirty="0" err="1"/>
              <a:t>ul</a:t>
            </a:r>
            <a:r>
              <a:rPr lang="en-IN" dirty="0"/>
              <a:t>&gt;</a:t>
            </a:r>
          </a:p>
        </p:txBody>
      </p:sp>
      <p:sp>
        <p:nvSpPr>
          <p:cNvPr id="9" name="TextBox 8">
            <a:extLst>
              <a:ext uri="{FF2B5EF4-FFF2-40B4-BE49-F238E27FC236}">
                <a16:creationId xmlns:a16="http://schemas.microsoft.com/office/drawing/2014/main" id="{4DA5FB29-DD06-575F-1B6F-515A836D3EF1}"/>
              </a:ext>
            </a:extLst>
          </p:cNvPr>
          <p:cNvSpPr txBox="1"/>
          <p:nvPr/>
        </p:nvSpPr>
        <p:spPr>
          <a:xfrm>
            <a:off x="989027" y="2872521"/>
            <a:ext cx="10813331" cy="400110"/>
          </a:xfrm>
          <a:prstGeom prst="rect">
            <a:avLst/>
          </a:prstGeom>
          <a:noFill/>
        </p:spPr>
        <p:txBody>
          <a:bodyPr wrap="square">
            <a:spAutoFit/>
          </a:bodyPr>
          <a:lstStyle/>
          <a:p>
            <a:r>
              <a:rPr lang="en-US" sz="2000" dirty="0">
                <a:solidFill>
                  <a:schemeClr val="tx1">
                    <a:lumMod val="65000"/>
                    <a:lumOff val="35000"/>
                  </a:schemeClr>
                </a:solidFill>
              </a:rPr>
              <a:t>8. Add the following code in</a:t>
            </a:r>
            <a:r>
              <a:rPr lang="en-US" sz="2000" b="1" dirty="0">
                <a:solidFill>
                  <a:schemeClr val="tx1">
                    <a:lumMod val="65000"/>
                    <a:lumOff val="35000"/>
                  </a:schemeClr>
                </a:solidFill>
              </a:rPr>
              <a:t> book.component.css</a:t>
            </a:r>
            <a:r>
              <a:rPr lang="en-US" sz="2000" dirty="0">
                <a:solidFill>
                  <a:schemeClr val="tx1">
                    <a:lumMod val="65000"/>
                    <a:lumOff val="35000"/>
                  </a:schemeClr>
                </a:solidFill>
              </a:rPr>
              <a:t>  which has styles for books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3F15963-8EAC-7847-958E-7E90350455F3}"/>
              </a:ext>
            </a:extLst>
          </p:cNvPr>
          <p:cNvSpPr txBox="1"/>
          <p:nvPr/>
        </p:nvSpPr>
        <p:spPr>
          <a:xfrm>
            <a:off x="989027" y="3272631"/>
            <a:ext cx="10262647" cy="3416320"/>
          </a:xfrm>
          <a:prstGeom prst="rect">
            <a:avLst/>
          </a:prstGeom>
          <a:noFill/>
        </p:spPr>
        <p:txBody>
          <a:bodyPr wrap="square">
            <a:spAutoFit/>
          </a:bodyPr>
          <a:lstStyle/>
          <a:p>
            <a:r>
              <a:rPr lang="en-IN" dirty="0"/>
              <a:t>.books {</a:t>
            </a:r>
          </a:p>
          <a:p>
            <a:r>
              <a:rPr lang="en-IN" dirty="0"/>
              <a:t>  margin: 0 0 2em 0;</a:t>
            </a:r>
          </a:p>
          <a:p>
            <a:r>
              <a:rPr lang="en-IN" dirty="0"/>
              <a:t>  list-style-type: none;</a:t>
            </a:r>
          </a:p>
          <a:p>
            <a:r>
              <a:rPr lang="en-IN" dirty="0"/>
              <a:t>  padding: 0;</a:t>
            </a:r>
          </a:p>
          <a:p>
            <a:r>
              <a:rPr lang="en-IN" dirty="0"/>
              <a:t>  width: 13em;</a:t>
            </a:r>
          </a:p>
          <a:p>
            <a:r>
              <a:rPr lang="en-IN" dirty="0"/>
              <a:t>}</a:t>
            </a:r>
          </a:p>
          <a:p>
            <a:r>
              <a:rPr lang="en-IN" dirty="0"/>
              <a:t>.books li {</a:t>
            </a:r>
          </a:p>
          <a:p>
            <a:r>
              <a:rPr lang="en-IN" dirty="0"/>
              <a:t>  cursor: pointer;</a:t>
            </a:r>
          </a:p>
          <a:p>
            <a:r>
              <a:rPr lang="en-IN" dirty="0"/>
              <a:t>  position: relative;</a:t>
            </a:r>
          </a:p>
          <a:p>
            <a:r>
              <a:rPr lang="en-IN" dirty="0"/>
              <a:t>  left: 0;</a:t>
            </a:r>
          </a:p>
          <a:p>
            <a:r>
              <a:rPr lang="en-IN" dirty="0"/>
              <a:t>  background-</a:t>
            </a:r>
            <a:r>
              <a:rPr lang="en-IN" dirty="0" err="1"/>
              <a:t>color</a:t>
            </a:r>
            <a:r>
              <a:rPr lang="en-IN" dirty="0"/>
              <a:t>: #eee;</a:t>
            </a:r>
          </a:p>
          <a:p>
            <a:r>
              <a:rPr lang="en-IN" dirty="0"/>
              <a:t>  </a:t>
            </a:r>
          </a:p>
        </p:txBody>
      </p:sp>
    </p:spTree>
    <p:extLst>
      <p:ext uri="{BB962C8B-B14F-4D97-AF65-F5344CB8AC3E}">
        <p14:creationId xmlns:p14="http://schemas.microsoft.com/office/powerpoint/2010/main" val="338694870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2BE1A8-ECCC-44C0-EEDA-E070F463EA9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176A73-5A91-CD87-D682-D6A1B7DC4D11}"/>
              </a:ext>
            </a:extLst>
          </p:cNvPr>
          <p:cNvSpPr>
            <a:spLocks noGrp="1"/>
          </p:cNvSpPr>
          <p:nvPr>
            <p:ph type="sldNum" sz="quarter" idx="12"/>
          </p:nvPr>
        </p:nvSpPr>
        <p:spPr/>
        <p:txBody>
          <a:bodyPr/>
          <a:lstStyle/>
          <a:p>
            <a:fld id="{4A777409-9C5A-4B07-8E32-19F22F7D558C}" type="slidenum">
              <a:rPr lang="en-IN" smtClean="0"/>
              <a:t>254</a:t>
            </a:fld>
            <a:endParaRPr lang="en-IN" dirty="0"/>
          </a:p>
        </p:txBody>
      </p:sp>
      <p:sp>
        <p:nvSpPr>
          <p:cNvPr id="5" name="TextBox 4">
            <a:extLst>
              <a:ext uri="{FF2B5EF4-FFF2-40B4-BE49-F238E27FC236}">
                <a16:creationId xmlns:a16="http://schemas.microsoft.com/office/drawing/2014/main" id="{D7610E56-62A5-A1EA-223A-D57C9297DB72}"/>
              </a:ext>
            </a:extLst>
          </p:cNvPr>
          <p:cNvSpPr txBox="1"/>
          <p:nvPr/>
        </p:nvSpPr>
        <p:spPr>
          <a:xfrm>
            <a:off x="942680" y="671691"/>
            <a:ext cx="7904375" cy="6186309"/>
          </a:xfrm>
          <a:prstGeom prst="rect">
            <a:avLst/>
          </a:prstGeom>
          <a:noFill/>
        </p:spPr>
        <p:txBody>
          <a:bodyPr wrap="square">
            <a:spAutoFit/>
          </a:bodyPr>
          <a:lstStyle/>
          <a:p>
            <a:r>
              <a:rPr lang="en-IN" sz="1600" dirty="0"/>
              <a:t>margin: 0.5em;</a:t>
            </a:r>
          </a:p>
          <a:p>
            <a:r>
              <a:rPr lang="en-IN" sz="1600" dirty="0"/>
              <a:t>  padding: 0.3em 0;</a:t>
            </a:r>
          </a:p>
          <a:p>
            <a:r>
              <a:rPr lang="en-IN" sz="1600" dirty="0"/>
              <a:t>  height: 1.5em;</a:t>
            </a:r>
          </a:p>
          <a:p>
            <a:r>
              <a:rPr lang="en-IN" sz="1600" dirty="0"/>
              <a:t>  border-radius: 4px;</a:t>
            </a:r>
          </a:p>
          <a:p>
            <a:r>
              <a:rPr lang="en-IN" sz="1600" dirty="0"/>
              <a:t>}</a:t>
            </a:r>
          </a:p>
          <a:p>
            <a:r>
              <a:rPr lang="en-IN" sz="1600" dirty="0"/>
              <a:t>.books </a:t>
            </a:r>
            <a:r>
              <a:rPr lang="en-IN" sz="1600" dirty="0" err="1"/>
              <a:t>li:hover</a:t>
            </a:r>
            <a:r>
              <a:rPr lang="en-IN" sz="1600" dirty="0"/>
              <a:t> {</a:t>
            </a:r>
          </a:p>
          <a:p>
            <a:r>
              <a:rPr lang="en-IN" sz="1600" dirty="0"/>
              <a:t>  </a:t>
            </a:r>
            <a:r>
              <a:rPr lang="en-IN" sz="1600" dirty="0" err="1"/>
              <a:t>color</a:t>
            </a:r>
            <a:r>
              <a:rPr lang="en-IN" sz="1600" dirty="0"/>
              <a:t>: #607d8b;</a:t>
            </a:r>
          </a:p>
          <a:p>
            <a:r>
              <a:rPr lang="en-IN" sz="1600" dirty="0"/>
              <a:t>  background-</a:t>
            </a:r>
            <a:r>
              <a:rPr lang="en-IN" sz="1600" dirty="0" err="1"/>
              <a:t>color</a:t>
            </a:r>
            <a:r>
              <a:rPr lang="en-IN" sz="1600" dirty="0"/>
              <a:t>: #ddd;</a:t>
            </a:r>
          </a:p>
          <a:p>
            <a:r>
              <a:rPr lang="en-IN" sz="1600" dirty="0"/>
              <a:t>  left: 0.1em;</a:t>
            </a:r>
          </a:p>
          <a:p>
            <a:r>
              <a:rPr lang="en-IN" sz="1600" dirty="0"/>
              <a:t>}</a:t>
            </a:r>
          </a:p>
          <a:p>
            <a:r>
              <a:rPr lang="en-IN" sz="1600" dirty="0"/>
              <a:t>.books .badge {</a:t>
            </a:r>
          </a:p>
          <a:p>
            <a:r>
              <a:rPr lang="en-IN" sz="1600" dirty="0"/>
              <a:t>  display: inline-block;</a:t>
            </a:r>
          </a:p>
          <a:p>
            <a:r>
              <a:rPr lang="en-IN" sz="1600" dirty="0"/>
              <a:t>  font-size: small;</a:t>
            </a:r>
          </a:p>
          <a:p>
            <a:r>
              <a:rPr lang="en-IN" sz="1600" dirty="0"/>
              <a:t>  </a:t>
            </a:r>
            <a:r>
              <a:rPr lang="en-IN" sz="1600" dirty="0" err="1"/>
              <a:t>color</a:t>
            </a:r>
            <a:r>
              <a:rPr lang="en-IN" sz="1600" dirty="0"/>
              <a:t>: white;</a:t>
            </a:r>
          </a:p>
          <a:p>
            <a:r>
              <a:rPr lang="en-IN" sz="1600" dirty="0"/>
              <a:t>  padding: 0.8em 0.7em 0 0.7em;</a:t>
            </a:r>
          </a:p>
          <a:p>
            <a:r>
              <a:rPr lang="en-IN" sz="1600" dirty="0"/>
              <a:t>  background-</a:t>
            </a:r>
            <a:r>
              <a:rPr lang="en-IN" sz="1600" dirty="0" err="1"/>
              <a:t>color</a:t>
            </a:r>
            <a:r>
              <a:rPr lang="en-IN" sz="1600" dirty="0"/>
              <a:t>: #607d8b;</a:t>
            </a:r>
          </a:p>
          <a:p>
            <a:r>
              <a:rPr lang="en-IN" sz="1600" dirty="0"/>
              <a:t>  line-height: 0.5em;</a:t>
            </a:r>
          </a:p>
          <a:p>
            <a:r>
              <a:rPr lang="en-IN" sz="1600" dirty="0"/>
              <a:t>  position: relative;</a:t>
            </a:r>
          </a:p>
          <a:p>
            <a:r>
              <a:rPr lang="en-IN" sz="1600" dirty="0"/>
              <a:t>  left: -1px;</a:t>
            </a:r>
          </a:p>
          <a:p>
            <a:r>
              <a:rPr lang="en-IN" sz="1600" dirty="0"/>
              <a:t>  top: -4px;</a:t>
            </a:r>
          </a:p>
          <a:p>
            <a:r>
              <a:rPr lang="en-IN" sz="1600" dirty="0"/>
              <a:t>  height: 1.8em;</a:t>
            </a:r>
          </a:p>
          <a:p>
            <a:r>
              <a:rPr lang="en-IN" sz="1600" dirty="0"/>
              <a:t>  margin-right: 0.8em;</a:t>
            </a:r>
          </a:p>
          <a:p>
            <a:r>
              <a:rPr lang="en-IN" sz="1600" dirty="0"/>
              <a:t>  border-radius: 4px 0 0 4px;</a:t>
            </a:r>
          </a:p>
          <a:p>
            <a:r>
              <a:rPr lang="en-IN" sz="1600" dirty="0"/>
              <a:t>}</a:t>
            </a:r>
          </a:p>
        </p:txBody>
      </p:sp>
    </p:spTree>
    <p:extLst>
      <p:ext uri="{BB962C8B-B14F-4D97-AF65-F5344CB8AC3E}">
        <p14:creationId xmlns:p14="http://schemas.microsoft.com/office/powerpoint/2010/main" val="401450623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6FC21-582E-7D6D-D747-7B137FEE69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E101DA5-1A8A-C232-3411-2A7A6CA5D940}"/>
              </a:ext>
            </a:extLst>
          </p:cNvPr>
          <p:cNvSpPr>
            <a:spLocks noGrp="1"/>
          </p:cNvSpPr>
          <p:nvPr>
            <p:ph type="sldNum" sz="quarter" idx="12"/>
          </p:nvPr>
        </p:nvSpPr>
        <p:spPr/>
        <p:txBody>
          <a:bodyPr/>
          <a:lstStyle/>
          <a:p>
            <a:fld id="{4A777409-9C5A-4B07-8E32-19F22F7D558C}" type="slidenum">
              <a:rPr lang="en-IN" smtClean="0"/>
              <a:t>255</a:t>
            </a:fld>
            <a:endParaRPr lang="en-IN" dirty="0"/>
          </a:p>
        </p:txBody>
      </p:sp>
      <p:sp>
        <p:nvSpPr>
          <p:cNvPr id="5" name="TextBox 4">
            <a:extLst>
              <a:ext uri="{FF2B5EF4-FFF2-40B4-BE49-F238E27FC236}">
                <a16:creationId xmlns:a16="http://schemas.microsoft.com/office/drawing/2014/main" id="{AEBB4C1D-B1B4-1912-3484-B5416F149AF4}"/>
              </a:ext>
            </a:extLst>
          </p:cNvPr>
          <p:cNvSpPr txBox="1"/>
          <p:nvPr/>
        </p:nvSpPr>
        <p:spPr>
          <a:xfrm>
            <a:off x="900260" y="607185"/>
            <a:ext cx="6099142" cy="400110"/>
          </a:xfrm>
          <a:prstGeom prst="rect">
            <a:avLst/>
          </a:prstGeom>
          <a:noFill/>
        </p:spPr>
        <p:txBody>
          <a:bodyPr wrap="square">
            <a:spAutoFit/>
          </a:bodyPr>
          <a:lstStyle/>
          <a:p>
            <a:r>
              <a:rPr lang="en-US" sz="2000" dirty="0">
                <a:solidFill>
                  <a:schemeClr val="tx1">
                    <a:lumMod val="65000"/>
                    <a:lumOff val="35000"/>
                  </a:schemeClr>
                </a:solidFill>
              </a:rPr>
              <a:t>9. Add the following code in app.component.html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4BF1A38-2787-2AF1-6BBA-B812B3B96C9B}"/>
              </a:ext>
            </a:extLst>
          </p:cNvPr>
          <p:cNvSpPr txBox="1"/>
          <p:nvPr/>
        </p:nvSpPr>
        <p:spPr>
          <a:xfrm>
            <a:off x="900260" y="1078525"/>
            <a:ext cx="6099142" cy="369332"/>
          </a:xfrm>
          <a:prstGeom prst="rect">
            <a:avLst/>
          </a:prstGeom>
          <a:noFill/>
        </p:spPr>
        <p:txBody>
          <a:bodyPr wrap="square">
            <a:spAutoFit/>
          </a:bodyPr>
          <a:lstStyle/>
          <a:p>
            <a:r>
              <a:rPr lang="en-IN" dirty="0"/>
              <a:t>&lt;app-book&gt;&lt;/app-book&gt;</a:t>
            </a:r>
          </a:p>
        </p:txBody>
      </p:sp>
      <p:sp>
        <p:nvSpPr>
          <p:cNvPr id="9" name="TextBox 8">
            <a:extLst>
              <a:ext uri="{FF2B5EF4-FFF2-40B4-BE49-F238E27FC236}">
                <a16:creationId xmlns:a16="http://schemas.microsoft.com/office/drawing/2014/main" id="{B0D46B5A-3688-6CC5-D23F-A7DD0EFA7C38}"/>
              </a:ext>
            </a:extLst>
          </p:cNvPr>
          <p:cNvSpPr txBox="1"/>
          <p:nvPr/>
        </p:nvSpPr>
        <p:spPr>
          <a:xfrm>
            <a:off x="900260" y="1757255"/>
            <a:ext cx="6099142" cy="400110"/>
          </a:xfrm>
          <a:prstGeom prst="rect">
            <a:avLst/>
          </a:prstGeom>
          <a:noFill/>
        </p:spPr>
        <p:txBody>
          <a:bodyPr wrap="square">
            <a:spAutoFit/>
          </a:bodyPr>
          <a:lstStyle/>
          <a:p>
            <a:r>
              <a:rPr lang="en-US" sz="2000" dirty="0">
                <a:solidFill>
                  <a:schemeClr val="tx1">
                    <a:lumMod val="65000"/>
                    <a:lumOff val="35000"/>
                  </a:schemeClr>
                </a:solidFill>
              </a:rPr>
              <a:t>10.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74546868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5FFD94-88DF-6BF9-1BAA-0BBAC43848D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BCF1D5-89DC-AC92-DD38-146D9B4524BF}"/>
              </a:ext>
            </a:extLst>
          </p:cNvPr>
          <p:cNvSpPr>
            <a:spLocks noGrp="1"/>
          </p:cNvSpPr>
          <p:nvPr>
            <p:ph type="sldNum" sz="quarter" idx="12"/>
          </p:nvPr>
        </p:nvSpPr>
        <p:spPr/>
        <p:txBody>
          <a:bodyPr/>
          <a:lstStyle/>
          <a:p>
            <a:fld id="{4A777409-9C5A-4B07-8E32-19F22F7D558C}" type="slidenum">
              <a:rPr lang="en-IN" smtClean="0"/>
              <a:t>256</a:t>
            </a:fld>
            <a:endParaRPr lang="en-IN" dirty="0"/>
          </a:p>
        </p:txBody>
      </p:sp>
      <p:sp>
        <p:nvSpPr>
          <p:cNvPr id="5" name="TextBox 4">
            <a:extLst>
              <a:ext uri="{FF2B5EF4-FFF2-40B4-BE49-F238E27FC236}">
                <a16:creationId xmlns:a16="http://schemas.microsoft.com/office/drawing/2014/main" id="{62EF3632-B75E-E1AB-EA1F-49B01A34DC06}"/>
              </a:ext>
            </a:extLst>
          </p:cNvPr>
          <p:cNvSpPr txBox="1"/>
          <p:nvPr/>
        </p:nvSpPr>
        <p:spPr>
          <a:xfrm>
            <a:off x="989029" y="560050"/>
            <a:ext cx="6099142" cy="461665"/>
          </a:xfrm>
          <a:prstGeom prst="rect">
            <a:avLst/>
          </a:prstGeom>
          <a:noFill/>
        </p:spPr>
        <p:txBody>
          <a:bodyPr wrap="square">
            <a:spAutoFit/>
          </a:bodyPr>
          <a:lstStyle/>
          <a:p>
            <a:r>
              <a:rPr lang="en-IN" sz="2400" b="1" dirty="0" err="1"/>
              <a:t>RxJS</a:t>
            </a:r>
            <a:r>
              <a:rPr lang="en-IN" sz="2400" b="1" dirty="0"/>
              <a:t> Observables</a:t>
            </a:r>
          </a:p>
        </p:txBody>
      </p:sp>
      <p:sp>
        <p:nvSpPr>
          <p:cNvPr id="7" name="TextBox 6">
            <a:extLst>
              <a:ext uri="{FF2B5EF4-FFF2-40B4-BE49-F238E27FC236}">
                <a16:creationId xmlns:a16="http://schemas.microsoft.com/office/drawing/2014/main" id="{C9B8C966-AE8F-A326-46BB-8BEF6197F395}"/>
              </a:ext>
            </a:extLst>
          </p:cNvPr>
          <p:cNvSpPr txBox="1"/>
          <p:nvPr/>
        </p:nvSpPr>
        <p:spPr>
          <a:xfrm>
            <a:off x="117834" y="1115983"/>
            <a:ext cx="11656243" cy="4062651"/>
          </a:xfrm>
          <a:prstGeom prst="rect">
            <a:avLst/>
          </a:prstGeom>
          <a:noFill/>
        </p:spPr>
        <p:txBody>
          <a:bodyPr wrap="square">
            <a:spAutoFit/>
          </a:bodyPr>
          <a:lstStyle/>
          <a:p>
            <a:r>
              <a:rPr lang="en-US" sz="2000" b="1" dirty="0" err="1">
                <a:solidFill>
                  <a:schemeClr val="tx1">
                    <a:lumMod val="65000"/>
                    <a:lumOff val="35000"/>
                  </a:schemeClr>
                </a:solidFill>
                <a:effectLst/>
              </a:rPr>
              <a:t>RxJS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Reactive Extensions for JavaScript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is a third-party library used by the Angular team.</a:t>
            </a:r>
          </a:p>
          <a:p>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is a reactive streams library used to work with asynchronous streams of data.</a:t>
            </a:r>
          </a:p>
          <a:p>
            <a:r>
              <a:rPr lang="en-US" sz="2000" dirty="0">
                <a:solidFill>
                  <a:schemeClr val="tx1">
                    <a:lumMod val="65000"/>
                    <a:lumOff val="35000"/>
                  </a:schemeClr>
                </a:solidFill>
                <a:effectLst/>
              </a:rPr>
              <a:t>Observables, in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are used to represent asynchronous streams of data. Observables are a more advanced version of Promises in JavaScript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a:t>
            </a:r>
            <a:r>
              <a:rPr lang="en-US" sz="2000" b="1" dirty="0" err="1">
                <a:solidFill>
                  <a:schemeClr val="tx1">
                    <a:lumMod val="65000"/>
                    <a:lumOff val="35000"/>
                  </a:schemeClr>
                </a:solidFill>
                <a:effectLst/>
              </a:rPr>
              <a:t>RxJS</a:t>
            </a:r>
            <a:r>
              <a:rPr lang="en-US" sz="2000" b="1" dirty="0">
                <a:solidFill>
                  <a:schemeClr val="tx1">
                    <a:lumMod val="65000"/>
                    <a:lumOff val="35000"/>
                  </a:schemeClr>
                </a:solidFill>
                <a:effectLst/>
              </a:rPr>
              <a:t> Observables?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team has recommended Observables for asynchronous calls because of the following reasons:</a:t>
            </a:r>
          </a:p>
          <a:p>
            <a:pPr>
              <a:buFont typeface="+mj-lt"/>
              <a:buAutoNum type="arabicPeriod"/>
            </a:pPr>
            <a:r>
              <a:rPr lang="en-US" sz="2000" dirty="0">
                <a:solidFill>
                  <a:schemeClr val="tx1">
                    <a:lumMod val="65000"/>
                    <a:lumOff val="35000"/>
                  </a:schemeClr>
                </a:solidFill>
                <a:effectLst/>
              </a:rPr>
              <a:t>Promises emit a single value whereas observables (streams) emit many values</a:t>
            </a:r>
          </a:p>
          <a:p>
            <a:pPr>
              <a:buFont typeface="+mj-lt"/>
              <a:buAutoNum type="arabicPeriod"/>
            </a:pPr>
            <a:r>
              <a:rPr lang="en-US" sz="2000" dirty="0">
                <a:solidFill>
                  <a:schemeClr val="tx1">
                    <a:lumMod val="65000"/>
                    <a:lumOff val="35000"/>
                  </a:schemeClr>
                </a:solidFill>
                <a:effectLst/>
              </a:rPr>
              <a:t>Observables can be cancellable where Promises are not cancellable. If an HTTP response is not required, observables allow us to cancel the subscription whereas promises execute either success or failure callback even if the results are not required.</a:t>
            </a:r>
          </a:p>
          <a:p>
            <a:pPr>
              <a:buFont typeface="+mj-lt"/>
              <a:buAutoNum type="arabicPeriod"/>
            </a:pPr>
            <a:r>
              <a:rPr lang="en-US" sz="2000" dirty="0">
                <a:solidFill>
                  <a:schemeClr val="tx1">
                    <a:lumMod val="65000"/>
                    <a:lumOff val="35000"/>
                  </a:schemeClr>
                </a:solidFill>
                <a:effectLst/>
              </a:rPr>
              <a:t>Observables support functional operators such as map, filter, reduce, etc.,</a:t>
            </a:r>
          </a:p>
        </p:txBody>
      </p:sp>
      <p:sp>
        <p:nvSpPr>
          <p:cNvPr id="9" name="TextBox 8">
            <a:extLst>
              <a:ext uri="{FF2B5EF4-FFF2-40B4-BE49-F238E27FC236}">
                <a16:creationId xmlns:a16="http://schemas.microsoft.com/office/drawing/2014/main" id="{69491F9E-81C2-2B31-2A0F-DEB4C1A58006}"/>
              </a:ext>
            </a:extLst>
          </p:cNvPr>
          <p:cNvSpPr txBox="1"/>
          <p:nvPr/>
        </p:nvSpPr>
        <p:spPr>
          <a:xfrm>
            <a:off x="117834" y="5305827"/>
            <a:ext cx="9497506" cy="1015663"/>
          </a:xfrm>
          <a:prstGeom prst="rect">
            <a:avLst/>
          </a:prstGeom>
          <a:noFill/>
        </p:spPr>
        <p:txBody>
          <a:bodyPr wrap="square">
            <a:spAutoFit/>
          </a:bodyPr>
          <a:lstStyle/>
          <a:p>
            <a:r>
              <a:rPr lang="en-US" sz="2000" u="sng" dirty="0">
                <a:solidFill>
                  <a:schemeClr val="tx1">
                    <a:lumMod val="65000"/>
                    <a:lumOff val="35000"/>
                  </a:schemeClr>
                </a:solidFill>
                <a:effectLst/>
              </a:rPr>
              <a:t>Create and use an observable in Angular</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0523424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BC3BE5-8221-C13C-D466-D5CF6EF862C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96469BC-A843-0988-29E8-F0D94F1A4ED1}"/>
              </a:ext>
            </a:extLst>
          </p:cNvPr>
          <p:cNvSpPr>
            <a:spLocks noGrp="1"/>
          </p:cNvSpPr>
          <p:nvPr>
            <p:ph type="sldNum" sz="quarter" idx="12"/>
          </p:nvPr>
        </p:nvSpPr>
        <p:spPr/>
        <p:txBody>
          <a:bodyPr/>
          <a:lstStyle/>
          <a:p>
            <a:fld id="{4A777409-9C5A-4B07-8E32-19F22F7D558C}" type="slidenum">
              <a:rPr lang="en-IN" smtClean="0"/>
              <a:t>257</a:t>
            </a:fld>
            <a:endParaRPr lang="en-IN" dirty="0"/>
          </a:p>
        </p:txBody>
      </p:sp>
      <p:sp>
        <p:nvSpPr>
          <p:cNvPr id="5" name="TextBox 4">
            <a:extLst>
              <a:ext uri="{FF2B5EF4-FFF2-40B4-BE49-F238E27FC236}">
                <a16:creationId xmlns:a16="http://schemas.microsoft.com/office/drawing/2014/main" id="{1458FBE7-FA6B-E1CA-818B-2C84F3250107}"/>
              </a:ext>
            </a:extLst>
          </p:cNvPr>
          <p:cNvSpPr txBox="1"/>
          <p:nvPr/>
        </p:nvSpPr>
        <p:spPr>
          <a:xfrm>
            <a:off x="999241" y="473079"/>
            <a:ext cx="9869864" cy="6463308"/>
          </a:xfrm>
          <a:prstGeom prst="rect">
            <a:avLst/>
          </a:prstGeom>
          <a:noFill/>
        </p:spPr>
        <p:txBody>
          <a:bodyPr wrap="square">
            <a:spAutoFit/>
          </a:bodyPr>
          <a:lstStyle/>
          <a:p>
            <a:r>
              <a:rPr lang="en-IN" dirty="0"/>
              <a:t>import { Component } from '@angular/core';</a:t>
            </a:r>
          </a:p>
          <a:p>
            <a:r>
              <a:rPr lang="en-IN" dirty="0"/>
              <a:t>import { Observable } from '</a:t>
            </a:r>
            <a:r>
              <a:rPr lang="en-IN" dirty="0" err="1"/>
              <a:t>rxjs</a:t>
            </a:r>
            <a:r>
              <a:rPr lang="en-IN" dirty="0"/>
              <a:t>';</a:t>
            </a:r>
          </a:p>
          <a:p>
            <a:r>
              <a:rPr lang="en-IN" dirty="0"/>
              <a:t>@Component({</a:t>
            </a:r>
          </a:p>
          <a:p>
            <a:r>
              <a:rPr lang="en-IN" dirty="0"/>
              <a:t>  selector: 'app-root',</a:t>
            </a:r>
          </a:p>
          <a:p>
            <a:r>
              <a:rPr lang="en-IN" dirty="0"/>
              <a:t>  </a:t>
            </a:r>
            <a:r>
              <a:rPr lang="en-IN" dirty="0" err="1"/>
              <a:t>styleUrls</a:t>
            </a:r>
            <a:r>
              <a:rPr lang="en-IN" dirty="0"/>
              <a:t>: ['./app.component.css'],</a:t>
            </a:r>
          </a:p>
          <a:p>
            <a:r>
              <a:rPr lang="en-IN" dirty="0"/>
              <a:t>  </a:t>
            </a:r>
            <a:r>
              <a:rPr lang="en-IN" dirty="0" err="1"/>
              <a:t>templateUrl</a:t>
            </a:r>
            <a:r>
              <a:rPr lang="en-IN" dirty="0"/>
              <a:t>: './app.component.html'</a:t>
            </a:r>
          </a:p>
          <a:p>
            <a:r>
              <a:rPr lang="en-IN" dirty="0"/>
              <a:t>})</a:t>
            </a:r>
          </a:p>
          <a:p>
            <a:r>
              <a:rPr lang="en-IN" dirty="0"/>
              <a:t>export class </a:t>
            </a:r>
            <a:r>
              <a:rPr lang="en-IN" dirty="0" err="1"/>
              <a:t>AppComponent</a:t>
            </a:r>
            <a:r>
              <a:rPr lang="en-IN" dirty="0"/>
              <a:t> {</a:t>
            </a:r>
          </a:p>
          <a:p>
            <a:r>
              <a:rPr lang="en-IN" dirty="0"/>
              <a:t>  data!: Observable&lt;number&gt;;</a:t>
            </a:r>
          </a:p>
          <a:p>
            <a:r>
              <a:rPr lang="en-IN" dirty="0"/>
              <a:t>  </a:t>
            </a:r>
            <a:r>
              <a:rPr lang="en-IN" dirty="0" err="1"/>
              <a:t>myArray</a:t>
            </a:r>
            <a:r>
              <a:rPr lang="en-IN" dirty="0"/>
              <a:t>: number[] = [];</a:t>
            </a:r>
          </a:p>
          <a:p>
            <a:r>
              <a:rPr lang="en-IN" dirty="0"/>
              <a:t>  errors!: </a:t>
            </a:r>
            <a:r>
              <a:rPr lang="en-IN" dirty="0" err="1"/>
              <a:t>boolean</a:t>
            </a:r>
            <a:r>
              <a:rPr lang="en-IN" dirty="0"/>
              <a:t>;</a:t>
            </a:r>
          </a:p>
          <a:p>
            <a:r>
              <a:rPr lang="en-IN" dirty="0"/>
              <a:t>  finished!: </a:t>
            </a:r>
            <a:r>
              <a:rPr lang="en-IN" dirty="0" err="1"/>
              <a:t>boolean</a:t>
            </a:r>
            <a:r>
              <a:rPr lang="en-IN" dirty="0"/>
              <a:t>;</a:t>
            </a:r>
          </a:p>
          <a:p>
            <a:r>
              <a:rPr lang="en-IN" dirty="0"/>
              <a:t>  </a:t>
            </a:r>
            <a:r>
              <a:rPr lang="en-IN" dirty="0" err="1"/>
              <a:t>fetchData</a:t>
            </a:r>
            <a:r>
              <a:rPr lang="en-IN" dirty="0"/>
              <a:t>(): void {</a:t>
            </a:r>
          </a:p>
          <a:p>
            <a:r>
              <a:rPr lang="en-IN" dirty="0"/>
              <a:t>    </a:t>
            </a:r>
            <a:r>
              <a:rPr lang="en-IN" dirty="0" err="1"/>
              <a:t>this.data</a:t>
            </a:r>
            <a:r>
              <a:rPr lang="en-IN" dirty="0"/>
              <a:t> = new Observable(observer =&gt; {</a:t>
            </a:r>
          </a:p>
          <a:p>
            <a:r>
              <a:rPr lang="en-IN" dirty="0"/>
              <a:t>      </a:t>
            </a:r>
            <a:r>
              <a:rPr lang="en-IN" dirty="0" err="1"/>
              <a:t>setTimeout</a:t>
            </a:r>
            <a:r>
              <a:rPr lang="en-IN" dirty="0"/>
              <a:t>(() =&gt; { </a:t>
            </a:r>
            <a:r>
              <a:rPr lang="en-IN" dirty="0" err="1"/>
              <a:t>observer.next</a:t>
            </a:r>
            <a:r>
              <a:rPr lang="en-IN" dirty="0"/>
              <a:t>(11); }, 1000),</a:t>
            </a:r>
          </a:p>
          <a:p>
            <a:r>
              <a:rPr lang="en-IN" dirty="0"/>
              <a:t>      </a:t>
            </a:r>
            <a:r>
              <a:rPr lang="en-IN" dirty="0" err="1"/>
              <a:t>setTimeout</a:t>
            </a:r>
            <a:r>
              <a:rPr lang="en-IN" dirty="0"/>
              <a:t>(() =&gt; { </a:t>
            </a:r>
            <a:r>
              <a:rPr lang="en-IN" dirty="0" err="1"/>
              <a:t>observer.next</a:t>
            </a:r>
            <a:r>
              <a:rPr lang="en-IN" dirty="0"/>
              <a:t>(22); }, 2000),</a:t>
            </a:r>
          </a:p>
          <a:p>
            <a:r>
              <a:rPr lang="en-IN" dirty="0"/>
              <a:t>      </a:t>
            </a:r>
            <a:r>
              <a:rPr lang="en-IN" dirty="0" err="1"/>
              <a:t>setTimeout</a:t>
            </a:r>
            <a:r>
              <a:rPr lang="en-IN" dirty="0"/>
              <a:t>(() =&gt; { </a:t>
            </a:r>
            <a:r>
              <a:rPr lang="en-IN" dirty="0" err="1"/>
              <a:t>observer.complete</a:t>
            </a:r>
            <a:r>
              <a:rPr lang="en-IN" dirty="0"/>
              <a:t>(); }, 3000);</a:t>
            </a:r>
          </a:p>
          <a:p>
            <a:r>
              <a:rPr lang="en-IN" dirty="0"/>
              <a:t>    });</a:t>
            </a:r>
          </a:p>
          <a:p>
            <a:r>
              <a:rPr lang="en-IN" dirty="0"/>
              <a:t>    </a:t>
            </a:r>
            <a:r>
              <a:rPr lang="en-IN" dirty="0" err="1"/>
              <a:t>this.data.subscribe</a:t>
            </a:r>
            <a:r>
              <a:rPr lang="en-IN" dirty="0"/>
              <a:t>((value) =&gt; </a:t>
            </a:r>
            <a:r>
              <a:rPr lang="en-IN" dirty="0" err="1"/>
              <a:t>this.myArray.push</a:t>
            </a:r>
            <a:r>
              <a:rPr lang="en-IN" dirty="0"/>
              <a:t>(value),</a:t>
            </a:r>
          </a:p>
          <a:p>
            <a:r>
              <a:rPr lang="en-IN" dirty="0"/>
              <a:t>      error =&gt; </a:t>
            </a:r>
            <a:r>
              <a:rPr lang="en-IN" dirty="0" err="1"/>
              <a:t>this.errors</a:t>
            </a:r>
            <a:r>
              <a:rPr lang="en-IN" dirty="0"/>
              <a:t> = true,</a:t>
            </a:r>
          </a:p>
          <a:p>
            <a:r>
              <a:rPr lang="en-IN" dirty="0"/>
              <a:t>      () =&gt; </a:t>
            </a:r>
            <a:r>
              <a:rPr lang="en-IN" dirty="0" err="1"/>
              <a:t>this.finished</a:t>
            </a:r>
            <a:r>
              <a:rPr lang="en-IN" dirty="0"/>
              <a:t> = true);</a:t>
            </a:r>
          </a:p>
          <a:p>
            <a:r>
              <a:rPr lang="en-IN" dirty="0"/>
              <a:t>  }</a:t>
            </a:r>
          </a:p>
          <a:p>
            <a:r>
              <a:rPr lang="en-IN" dirty="0"/>
              <a:t>}</a:t>
            </a:r>
          </a:p>
        </p:txBody>
      </p:sp>
    </p:spTree>
    <p:extLst>
      <p:ext uri="{BB962C8B-B14F-4D97-AF65-F5344CB8AC3E}">
        <p14:creationId xmlns:p14="http://schemas.microsoft.com/office/powerpoint/2010/main" val="417722616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73020B-6230-BF48-7933-316B24BDC7B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8E0059C-D433-A692-2CC9-82911692EB76}"/>
              </a:ext>
            </a:extLst>
          </p:cNvPr>
          <p:cNvSpPr>
            <a:spLocks noGrp="1"/>
          </p:cNvSpPr>
          <p:nvPr>
            <p:ph type="sldNum" sz="quarter" idx="12"/>
          </p:nvPr>
        </p:nvSpPr>
        <p:spPr/>
        <p:txBody>
          <a:bodyPr/>
          <a:lstStyle/>
          <a:p>
            <a:fld id="{4A777409-9C5A-4B07-8E32-19F22F7D558C}" type="slidenum">
              <a:rPr lang="en-IN" smtClean="0"/>
              <a:t>258</a:t>
            </a:fld>
            <a:endParaRPr lang="en-IN" dirty="0"/>
          </a:p>
        </p:txBody>
      </p:sp>
      <p:sp>
        <p:nvSpPr>
          <p:cNvPr id="5" name="TextBox 4">
            <a:extLst>
              <a:ext uri="{FF2B5EF4-FFF2-40B4-BE49-F238E27FC236}">
                <a16:creationId xmlns:a16="http://schemas.microsoft.com/office/drawing/2014/main" id="{D5C7E936-410D-FDAF-4625-96748DF88B29}"/>
              </a:ext>
            </a:extLst>
          </p:cNvPr>
          <p:cNvSpPr txBox="1"/>
          <p:nvPr/>
        </p:nvSpPr>
        <p:spPr>
          <a:xfrm>
            <a:off x="122549" y="1098151"/>
            <a:ext cx="11462994" cy="5324535"/>
          </a:xfrm>
          <a:prstGeom prst="rect">
            <a:avLst/>
          </a:prstGeom>
          <a:noFill/>
        </p:spPr>
        <p:txBody>
          <a:bodyPr wrap="square">
            <a:spAutoFit/>
          </a:bodyPr>
          <a:lstStyle/>
          <a:p>
            <a:r>
              <a:rPr lang="en-US" sz="2000" dirty="0">
                <a:solidFill>
                  <a:schemeClr val="tx1">
                    <a:lumMod val="65000"/>
                    <a:lumOff val="35000"/>
                  </a:schemeClr>
                </a:solidFill>
                <a:effectLst/>
              </a:rPr>
              <a:t>Line 2: imports Observable class from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module</a:t>
            </a:r>
          </a:p>
          <a:p>
            <a:r>
              <a:rPr lang="en-US" sz="2000" dirty="0">
                <a:solidFill>
                  <a:schemeClr val="tx1">
                    <a:lumMod val="65000"/>
                    <a:lumOff val="35000"/>
                  </a:schemeClr>
                </a:solidFill>
                <a:effectLst/>
              </a:rPr>
              <a:t>Line 11: data is of type Observable which holds numeric values</a:t>
            </a:r>
          </a:p>
          <a:p>
            <a:r>
              <a:rPr lang="en-US" sz="2000" dirty="0">
                <a:solidFill>
                  <a:schemeClr val="tx1">
                    <a:lumMod val="65000"/>
                    <a:lumOff val="35000"/>
                  </a:schemeClr>
                </a:solidFill>
                <a:effectLst/>
              </a:rPr>
              <a:t>Line 16: </a:t>
            </a:r>
            <a:r>
              <a:rPr lang="en-US" sz="2000" dirty="0" err="1">
                <a:solidFill>
                  <a:schemeClr val="tx1">
                    <a:lumMod val="65000"/>
                    <a:lumOff val="35000"/>
                  </a:schemeClr>
                </a:solidFill>
                <a:effectLst/>
              </a:rPr>
              <a:t>fetchData</a:t>
            </a:r>
            <a:r>
              <a:rPr lang="en-US" sz="2000" dirty="0">
                <a:solidFill>
                  <a:schemeClr val="tx1">
                    <a:lumMod val="65000"/>
                    <a:lumOff val="35000"/>
                  </a:schemeClr>
                </a:solidFill>
                <a:effectLst/>
              </a:rPr>
              <a:t>() is invoked on click of a button</a:t>
            </a:r>
          </a:p>
          <a:p>
            <a:r>
              <a:rPr lang="en-US" sz="2000" dirty="0">
                <a:solidFill>
                  <a:schemeClr val="tx1">
                    <a:lumMod val="65000"/>
                    <a:lumOff val="35000"/>
                  </a:schemeClr>
                </a:solidFill>
                <a:effectLst/>
              </a:rPr>
              <a:t>Line 17: A new Observable is created and stored in the variable data</a:t>
            </a:r>
          </a:p>
          <a:p>
            <a:r>
              <a:rPr lang="en-US" sz="2000" dirty="0">
                <a:solidFill>
                  <a:schemeClr val="tx1">
                    <a:lumMod val="65000"/>
                    <a:lumOff val="35000"/>
                  </a:schemeClr>
                </a:solidFill>
                <a:effectLst/>
              </a:rPr>
              <a:t>Line 18-20: next() method of Observable sends the given data through the stream. With a delay of 1,2 and 3 seconds, a stream of numeric values will be sent. Complete() method completes the Observable stream i.e., closes the stream.</a:t>
            </a:r>
          </a:p>
          <a:p>
            <a:r>
              <a:rPr lang="en-US" sz="2000" dirty="0">
                <a:solidFill>
                  <a:schemeClr val="tx1">
                    <a:lumMod val="65000"/>
                    <a:lumOff val="35000"/>
                  </a:schemeClr>
                </a:solidFill>
                <a:effectLst/>
              </a:rPr>
              <a:t>Line 22: Observable has another method called subscribe which listens to the data coming through the stream. Subscribe() method has three parameters. The first parameter is a success callback which will be invoked upon receiving successful data from the stream. The second parameter is an error callback which will be invoked when Observable returns an error and the third parameter is a complete callback which will be invoked upon successful streaming of values from Observable i.e., once complete() is invoked. After which the successful response, the data is pushed to the local array called </a:t>
            </a:r>
            <a:r>
              <a:rPr lang="en-US" sz="2000" dirty="0" err="1">
                <a:solidFill>
                  <a:schemeClr val="tx1">
                    <a:lumMod val="65000"/>
                    <a:lumOff val="35000"/>
                  </a:schemeClr>
                </a:solidFill>
                <a:effectLst/>
              </a:rPr>
              <a:t>myArray</a:t>
            </a:r>
            <a:r>
              <a:rPr lang="en-US" sz="2000" dirty="0">
                <a:solidFill>
                  <a:schemeClr val="tx1">
                    <a:lumMod val="65000"/>
                    <a:lumOff val="35000"/>
                  </a:schemeClr>
                </a:solidFill>
                <a:effectLst/>
              </a:rPr>
              <a:t>, if any error occurs, a Boolean value called true is stored in the errors variable and upon complete() will assign a Boolean value true in a finished variable.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81284967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7BD12D-6EF2-A7D5-D432-060515F0EA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15C7E3C-EDBC-65A2-F785-8F9F2C529656}"/>
              </a:ext>
            </a:extLst>
          </p:cNvPr>
          <p:cNvSpPr>
            <a:spLocks noGrp="1"/>
          </p:cNvSpPr>
          <p:nvPr>
            <p:ph type="sldNum" sz="quarter" idx="12"/>
          </p:nvPr>
        </p:nvSpPr>
        <p:spPr/>
        <p:txBody>
          <a:bodyPr/>
          <a:lstStyle/>
          <a:p>
            <a:fld id="{4A777409-9C5A-4B07-8E32-19F22F7D558C}" type="slidenum">
              <a:rPr lang="en-IN" smtClean="0"/>
              <a:t>259</a:t>
            </a:fld>
            <a:endParaRPr lang="en-IN" dirty="0"/>
          </a:p>
        </p:txBody>
      </p:sp>
      <p:sp>
        <p:nvSpPr>
          <p:cNvPr id="5" name="TextBox 4">
            <a:extLst>
              <a:ext uri="{FF2B5EF4-FFF2-40B4-BE49-F238E27FC236}">
                <a16:creationId xmlns:a16="http://schemas.microsoft.com/office/drawing/2014/main" id="{5246A952-4228-86DF-92F9-0A2CB4C017CE}"/>
              </a:ext>
            </a:extLst>
          </p:cNvPr>
          <p:cNvSpPr txBox="1"/>
          <p:nvPr/>
        </p:nvSpPr>
        <p:spPr>
          <a:xfrm>
            <a:off x="909686" y="596321"/>
            <a:ext cx="9393811" cy="1754326"/>
          </a:xfrm>
          <a:prstGeom prst="rect">
            <a:avLst/>
          </a:prstGeom>
          <a:noFill/>
        </p:spPr>
        <p:txBody>
          <a:bodyPr wrap="square">
            <a:spAutoFit/>
          </a:bodyPr>
          <a:lstStyle/>
          <a:p>
            <a:r>
              <a:rPr lang="en-IN" dirty="0"/>
              <a:t>&lt;b&gt; Using Observables!&lt;/b&gt;</a:t>
            </a:r>
          </a:p>
          <a:p>
            <a:r>
              <a:rPr lang="en-IN" dirty="0"/>
              <a:t>&lt;h6 style="margin-bottom: 0"&gt;VALUES:&lt;/h6&gt;</a:t>
            </a:r>
          </a:p>
          <a:p>
            <a:r>
              <a:rPr lang="en-IN" dirty="0"/>
              <a:t>&lt;div *</a:t>
            </a:r>
            <a:r>
              <a:rPr lang="en-IN" dirty="0" err="1"/>
              <a:t>ngFor</a:t>
            </a:r>
            <a:r>
              <a:rPr lang="en-IN" dirty="0"/>
              <a:t>="let value of </a:t>
            </a:r>
            <a:r>
              <a:rPr lang="en-IN" dirty="0" err="1"/>
              <a:t>myArray</a:t>
            </a:r>
            <a:r>
              <a:rPr lang="en-IN" dirty="0"/>
              <a:t>"&gt;{{ value }}&lt;/div&gt;</a:t>
            </a:r>
          </a:p>
          <a:p>
            <a:r>
              <a:rPr lang="en-IN" dirty="0"/>
              <a:t>&lt;div style="margin-bottom: 0"&gt;ERRORS: {{ errors }}&lt;/div&gt;</a:t>
            </a:r>
          </a:p>
          <a:p>
            <a:r>
              <a:rPr lang="en-IN" dirty="0"/>
              <a:t>&lt;div style="margin-bottom: 0"&gt;FINISHED: {{ finished }}&lt;/div&gt;</a:t>
            </a:r>
          </a:p>
          <a:p>
            <a:r>
              <a:rPr lang="en-IN" dirty="0"/>
              <a:t>&lt;button style="margin-top: 2rem" (click)="</a:t>
            </a:r>
            <a:r>
              <a:rPr lang="en-IN" dirty="0" err="1"/>
              <a:t>fetchData</a:t>
            </a:r>
            <a:r>
              <a:rPr lang="en-IN" dirty="0"/>
              <a:t>()"&gt;Fetch Data&lt;/button&gt;</a:t>
            </a:r>
          </a:p>
        </p:txBody>
      </p:sp>
      <p:sp>
        <p:nvSpPr>
          <p:cNvPr id="8" name="TextBox 7">
            <a:extLst>
              <a:ext uri="{FF2B5EF4-FFF2-40B4-BE49-F238E27FC236}">
                <a16:creationId xmlns:a16="http://schemas.microsoft.com/office/drawing/2014/main" id="{A7E9E67D-CF48-6D17-2E3C-F3E28170803F}"/>
              </a:ext>
            </a:extLst>
          </p:cNvPr>
          <p:cNvSpPr txBox="1"/>
          <p:nvPr/>
        </p:nvSpPr>
        <p:spPr>
          <a:xfrm>
            <a:off x="249810" y="2480962"/>
            <a:ext cx="11637390" cy="2246769"/>
          </a:xfrm>
          <a:prstGeom prst="rect">
            <a:avLst/>
          </a:prstGeom>
          <a:noFill/>
        </p:spPr>
        <p:txBody>
          <a:bodyPr wrap="square">
            <a:spAutoFit/>
          </a:bodyPr>
          <a:lstStyle/>
          <a:p>
            <a:r>
              <a:rPr lang="en-US" sz="2000" dirty="0">
                <a:solidFill>
                  <a:schemeClr val="tx1">
                    <a:lumMod val="65000"/>
                    <a:lumOff val="35000"/>
                  </a:schemeClr>
                </a:solidFill>
                <a:effectLst/>
              </a:rPr>
              <a:t>Line 4: </a:t>
            </a:r>
            <a:r>
              <a:rPr lang="en-US" sz="2000" dirty="0" err="1">
                <a:solidFill>
                  <a:schemeClr val="tx1">
                    <a:lumMod val="65000"/>
                    <a:lumOff val="35000"/>
                  </a:schemeClr>
                </a:solidFill>
                <a:effectLst/>
              </a:rPr>
              <a:t>ngFor</a:t>
            </a:r>
            <a:r>
              <a:rPr lang="en-US" sz="2000" dirty="0">
                <a:solidFill>
                  <a:schemeClr val="tx1">
                    <a:lumMod val="65000"/>
                    <a:lumOff val="35000"/>
                  </a:schemeClr>
                </a:solidFill>
                <a:effectLst/>
              </a:rPr>
              <a:t> loop is iterated on </a:t>
            </a:r>
            <a:r>
              <a:rPr lang="en-US" sz="2000" dirty="0" err="1">
                <a:solidFill>
                  <a:schemeClr val="tx1">
                    <a:lumMod val="65000"/>
                    <a:lumOff val="35000"/>
                  </a:schemeClr>
                </a:solidFill>
                <a:effectLst/>
              </a:rPr>
              <a:t>myArray</a:t>
            </a:r>
            <a:r>
              <a:rPr lang="en-US" sz="2000" dirty="0">
                <a:solidFill>
                  <a:schemeClr val="tx1">
                    <a:lumMod val="65000"/>
                    <a:lumOff val="35000"/>
                  </a:schemeClr>
                </a:solidFill>
                <a:effectLst/>
              </a:rPr>
              <a:t> which will display the values on the page</a:t>
            </a:r>
          </a:p>
          <a:p>
            <a:r>
              <a:rPr lang="en-US" sz="2000" dirty="0">
                <a:solidFill>
                  <a:schemeClr val="tx1">
                    <a:lumMod val="65000"/>
                    <a:lumOff val="35000"/>
                  </a:schemeClr>
                </a:solidFill>
                <a:effectLst/>
              </a:rPr>
              <a:t>Line 6: {{ errors }} will render the value of errors property if any</a:t>
            </a:r>
          </a:p>
          <a:p>
            <a:r>
              <a:rPr lang="en-US" sz="2000" dirty="0">
                <a:solidFill>
                  <a:schemeClr val="tx1">
                    <a:lumMod val="65000"/>
                    <a:lumOff val="35000"/>
                  </a:schemeClr>
                </a:solidFill>
                <a:effectLst/>
              </a:rPr>
              <a:t>Line 8: Displays finished property value when complete() method of Observable is executed</a:t>
            </a:r>
          </a:p>
          <a:p>
            <a:r>
              <a:rPr lang="en-US" sz="2000" dirty="0">
                <a:solidFill>
                  <a:schemeClr val="tx1">
                    <a:lumMod val="65000"/>
                    <a:lumOff val="35000"/>
                  </a:schemeClr>
                </a:solidFill>
                <a:effectLst/>
              </a:rPr>
              <a:t>Line 10: Button click event is bound with </a:t>
            </a:r>
            <a:r>
              <a:rPr lang="en-US" sz="2000" dirty="0" err="1">
                <a:solidFill>
                  <a:schemeClr val="tx1">
                    <a:lumMod val="65000"/>
                    <a:lumOff val="35000"/>
                  </a:schemeClr>
                </a:solidFill>
                <a:effectLst/>
              </a:rPr>
              <a:t>fetchData</a:t>
            </a:r>
            <a:r>
              <a:rPr lang="en-US" sz="2000" dirty="0">
                <a:solidFill>
                  <a:schemeClr val="tx1">
                    <a:lumMod val="65000"/>
                    <a:lumOff val="35000"/>
                  </a:schemeClr>
                </a:solidFill>
                <a:effectLst/>
              </a:rPr>
              <a:t>() method which is invoked and creates an observable with a stream of numeric values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10" name="Picture 9">
            <a:extLst>
              <a:ext uri="{FF2B5EF4-FFF2-40B4-BE49-F238E27FC236}">
                <a16:creationId xmlns:a16="http://schemas.microsoft.com/office/drawing/2014/main" id="{A25D0EDE-02E1-AB3F-FB65-4CC8A810B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594" y="4287428"/>
            <a:ext cx="2590800" cy="1714500"/>
          </a:xfrm>
          <a:prstGeom prst="rect">
            <a:avLst/>
          </a:prstGeom>
        </p:spPr>
      </p:pic>
    </p:spTree>
    <p:extLst>
      <p:ext uri="{BB962C8B-B14F-4D97-AF65-F5344CB8AC3E}">
        <p14:creationId xmlns:p14="http://schemas.microsoft.com/office/powerpoint/2010/main" val="57658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B7BABD-FFBD-4846-7893-DDCD9DB9D8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A2EC001-438D-017E-61E4-D1B5ADBA617E}"/>
              </a:ext>
            </a:extLst>
          </p:cNvPr>
          <p:cNvSpPr>
            <a:spLocks noGrp="1"/>
          </p:cNvSpPr>
          <p:nvPr>
            <p:ph type="sldNum" sz="quarter" idx="12"/>
          </p:nvPr>
        </p:nvSpPr>
        <p:spPr/>
        <p:txBody>
          <a:bodyPr/>
          <a:lstStyle/>
          <a:p>
            <a:fld id="{4A777409-9C5A-4B07-8E32-19F22F7D558C}" type="slidenum">
              <a:rPr lang="en-IN" smtClean="0"/>
              <a:t>260</a:t>
            </a:fld>
            <a:endParaRPr lang="en-IN" dirty="0"/>
          </a:p>
        </p:txBody>
      </p:sp>
      <p:sp>
        <p:nvSpPr>
          <p:cNvPr id="5" name="TextBox 4">
            <a:extLst>
              <a:ext uri="{FF2B5EF4-FFF2-40B4-BE49-F238E27FC236}">
                <a16:creationId xmlns:a16="http://schemas.microsoft.com/office/drawing/2014/main" id="{13DFC97D-B661-B316-DFA3-A583AB886E3D}"/>
              </a:ext>
            </a:extLst>
          </p:cNvPr>
          <p:cNvSpPr txBox="1"/>
          <p:nvPr/>
        </p:nvSpPr>
        <p:spPr>
          <a:xfrm>
            <a:off x="919113" y="550624"/>
            <a:ext cx="6099142" cy="461665"/>
          </a:xfrm>
          <a:prstGeom prst="rect">
            <a:avLst/>
          </a:prstGeom>
          <a:noFill/>
        </p:spPr>
        <p:txBody>
          <a:bodyPr wrap="square">
            <a:spAutoFit/>
          </a:bodyPr>
          <a:lstStyle/>
          <a:p>
            <a:r>
              <a:rPr lang="en-IN" sz="2400" b="1" dirty="0"/>
              <a:t>Server Communication using </a:t>
            </a:r>
            <a:r>
              <a:rPr lang="en-IN" sz="2400" b="1" dirty="0" err="1"/>
              <a:t>HttpClient</a:t>
            </a:r>
            <a:endParaRPr lang="en-IN" sz="2400" b="1" dirty="0"/>
          </a:p>
        </p:txBody>
      </p:sp>
      <p:sp>
        <p:nvSpPr>
          <p:cNvPr id="7" name="TextBox 6">
            <a:extLst>
              <a:ext uri="{FF2B5EF4-FFF2-40B4-BE49-F238E27FC236}">
                <a16:creationId xmlns:a16="http://schemas.microsoft.com/office/drawing/2014/main" id="{999BCF27-F4BB-DE77-BFDB-9C3E1ADC7486}"/>
              </a:ext>
            </a:extLst>
          </p:cNvPr>
          <p:cNvSpPr txBox="1"/>
          <p:nvPr/>
        </p:nvSpPr>
        <p:spPr>
          <a:xfrm>
            <a:off x="180680" y="1105849"/>
            <a:ext cx="11830639" cy="440120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Most front-end applications communicate with backend services using HTTP Protocol</a:t>
            </a:r>
          </a:p>
          <a:p>
            <a:pPr>
              <a:buFont typeface="Arial" panose="020B0604020202020204" pitchFamily="34" charset="0"/>
              <a:buChar char="•"/>
            </a:pPr>
            <a:r>
              <a:rPr lang="en-US" sz="2000" dirty="0">
                <a:solidFill>
                  <a:schemeClr val="tx1">
                    <a:lumMod val="65000"/>
                    <a:lumOff val="35000"/>
                  </a:schemeClr>
                </a:solidFill>
                <a:effectLst/>
              </a:rPr>
              <a:t>While making calls to an external server, the users must continue to be able to interact with the page. That is, the page should not freeze until the HTTP request returns from the external server. So, all HTTP requests are asynchronous.</a:t>
            </a:r>
          </a:p>
          <a:p>
            <a:pPr>
              <a:buFont typeface="Arial" panose="020B0604020202020204" pitchFamily="34" charset="0"/>
              <a:buChar char="•"/>
            </a:pPr>
            <a:r>
              <a:rPr lang="en-US" sz="2000" b="1" dirty="0" err="1">
                <a:solidFill>
                  <a:schemeClr val="tx1">
                    <a:lumMod val="65000"/>
                    <a:lumOff val="35000"/>
                  </a:schemeClr>
                </a:solidFill>
                <a:effectLst/>
              </a:rPr>
              <a:t>HttpClient</a:t>
            </a:r>
            <a:r>
              <a:rPr lang="en-US" sz="2000" dirty="0">
                <a:solidFill>
                  <a:schemeClr val="tx1">
                    <a:lumMod val="65000"/>
                    <a:lumOff val="35000"/>
                  </a:schemeClr>
                </a:solidFill>
                <a:effectLst/>
              </a:rPr>
              <a:t> from @angular/common/http to communicate must be used with backend services.</a:t>
            </a:r>
          </a:p>
          <a:p>
            <a:pPr>
              <a:buFont typeface="Arial" panose="020B0604020202020204" pitchFamily="34" charset="0"/>
              <a:buChar char="•"/>
            </a:pPr>
            <a:r>
              <a:rPr lang="en-US" sz="2000" dirty="0">
                <a:solidFill>
                  <a:schemeClr val="tx1">
                    <a:lumMod val="65000"/>
                    <a:lumOff val="35000"/>
                  </a:schemeClr>
                </a:solidFill>
                <a:effectLst/>
              </a:rPr>
              <a:t>Additional benefits of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include testability features, typed request and response objects, request and response interception, Observable APIs, and streamlined error handling.</a:t>
            </a:r>
          </a:p>
          <a:p>
            <a:pPr>
              <a:buFont typeface="Arial" panose="020B0604020202020204" pitchFamily="34" charset="0"/>
              <a:buChar char="•"/>
            </a:pPr>
            <a:r>
              <a:rPr lang="en-US" sz="2000" b="1" dirty="0" err="1">
                <a:solidFill>
                  <a:schemeClr val="tx1">
                    <a:lumMod val="65000"/>
                    <a:lumOff val="35000"/>
                  </a:schemeClr>
                </a:solidFill>
                <a:effectLst/>
              </a:rPr>
              <a:t>HttpClientModule</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must be imported from @angular/common/http in the module class to make HTTP service available to the entire module. Import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service class into a component’s constructor. HTTP methods like get, post, put, and delete are made used off.</a:t>
            </a:r>
          </a:p>
          <a:p>
            <a:pPr>
              <a:buFont typeface="Arial" panose="020B0604020202020204" pitchFamily="34" charset="0"/>
              <a:buChar char="•"/>
            </a:pPr>
            <a:r>
              <a:rPr lang="en-US" sz="2000" dirty="0">
                <a:solidFill>
                  <a:schemeClr val="tx1">
                    <a:lumMod val="65000"/>
                    <a:lumOff val="35000"/>
                  </a:schemeClr>
                </a:solidFill>
                <a:effectLst/>
              </a:rPr>
              <a:t>JSON is the default response type for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Making a GET request: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statement is used to fetch data from a server</a:t>
            </a:r>
          </a:p>
        </p:txBody>
      </p:sp>
      <p:sp>
        <p:nvSpPr>
          <p:cNvPr id="9" name="TextBox 8">
            <a:extLst>
              <a:ext uri="{FF2B5EF4-FFF2-40B4-BE49-F238E27FC236}">
                <a16:creationId xmlns:a16="http://schemas.microsoft.com/office/drawing/2014/main" id="{2C74BCF5-6196-1716-A55C-B6AA6C021992}"/>
              </a:ext>
            </a:extLst>
          </p:cNvPr>
          <p:cNvSpPr txBox="1"/>
          <p:nvPr/>
        </p:nvSpPr>
        <p:spPr>
          <a:xfrm>
            <a:off x="180680" y="5562370"/>
            <a:ext cx="6099142" cy="369332"/>
          </a:xfrm>
          <a:prstGeom prst="rect">
            <a:avLst/>
          </a:prstGeom>
          <a:noFill/>
        </p:spPr>
        <p:txBody>
          <a:bodyPr wrap="square">
            <a:spAutoFit/>
          </a:bodyPr>
          <a:lstStyle/>
          <a:p>
            <a:r>
              <a:rPr lang="en-IN" dirty="0" err="1"/>
              <a:t>this.http.get</a:t>
            </a:r>
            <a:r>
              <a:rPr lang="en-IN" dirty="0"/>
              <a:t>(</a:t>
            </a:r>
            <a:r>
              <a:rPr lang="en-IN" dirty="0" err="1"/>
              <a:t>url</a:t>
            </a:r>
            <a:r>
              <a:rPr lang="en-IN" dirty="0"/>
              <a:t>)</a:t>
            </a:r>
          </a:p>
        </p:txBody>
      </p:sp>
    </p:spTree>
    <p:extLst>
      <p:ext uri="{BB962C8B-B14F-4D97-AF65-F5344CB8AC3E}">
        <p14:creationId xmlns:p14="http://schemas.microsoft.com/office/powerpoint/2010/main" val="377932500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9BED9-B708-45D5-3C39-EB109579EB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E52CF9D-3354-E065-1FC7-7748856D6ED1}"/>
              </a:ext>
            </a:extLst>
          </p:cNvPr>
          <p:cNvSpPr>
            <a:spLocks noGrp="1"/>
          </p:cNvSpPr>
          <p:nvPr>
            <p:ph type="sldNum" sz="quarter" idx="12"/>
          </p:nvPr>
        </p:nvSpPr>
        <p:spPr/>
        <p:txBody>
          <a:bodyPr/>
          <a:lstStyle/>
          <a:p>
            <a:fld id="{4A777409-9C5A-4B07-8E32-19F22F7D558C}" type="slidenum">
              <a:rPr lang="en-IN" smtClean="0"/>
              <a:t>261</a:t>
            </a:fld>
            <a:endParaRPr lang="en-IN" dirty="0"/>
          </a:p>
        </p:txBody>
      </p:sp>
      <p:sp>
        <p:nvSpPr>
          <p:cNvPr id="5" name="TextBox 4">
            <a:extLst>
              <a:ext uri="{FF2B5EF4-FFF2-40B4-BE49-F238E27FC236}">
                <a16:creationId xmlns:a16="http://schemas.microsoft.com/office/drawing/2014/main" id="{F106219B-AA4B-4C90-94F9-EDEF05987AC6}"/>
              </a:ext>
            </a:extLst>
          </p:cNvPr>
          <p:cNvSpPr txBox="1"/>
          <p:nvPr/>
        </p:nvSpPr>
        <p:spPr>
          <a:xfrm>
            <a:off x="956820" y="555711"/>
            <a:ext cx="9874578" cy="1323439"/>
          </a:xfrm>
          <a:prstGeom prst="rect">
            <a:avLst/>
          </a:prstGeom>
          <a:noFill/>
        </p:spPr>
        <p:txBody>
          <a:bodyPr wrap="square">
            <a:spAutoFit/>
          </a:bodyPr>
          <a:lstStyle/>
          <a:p>
            <a:r>
              <a:rPr lang="en-US" sz="2000" dirty="0" err="1">
                <a:solidFill>
                  <a:schemeClr val="tx1">
                    <a:lumMod val="65000"/>
                    <a:lumOff val="35000"/>
                  </a:schemeClr>
                </a:solidFill>
                <a:effectLst/>
              </a:rPr>
              <a:t>http.get</a:t>
            </a:r>
            <a:r>
              <a:rPr lang="en-US" sz="2000" dirty="0">
                <a:solidFill>
                  <a:schemeClr val="tx1">
                    <a:lumMod val="65000"/>
                    <a:lumOff val="35000"/>
                  </a:schemeClr>
                </a:solidFill>
                <a:effectLst/>
              </a:rPr>
              <a:t> by default returns an observable</a:t>
            </a:r>
          </a:p>
          <a:p>
            <a:r>
              <a:rPr lang="en-US" sz="2000" dirty="0">
                <a:solidFill>
                  <a:schemeClr val="tx1">
                    <a:lumMod val="65000"/>
                    <a:lumOff val="35000"/>
                  </a:schemeClr>
                </a:solidFill>
                <a:effectLst/>
              </a:rPr>
              <a:t> </a:t>
            </a:r>
          </a:p>
          <a:p>
            <a:r>
              <a:rPr lang="en-US" sz="2000" u="sng" dirty="0">
                <a:solidFill>
                  <a:schemeClr val="tx1">
                    <a:lumMod val="65000"/>
                    <a:lumOff val="35000"/>
                  </a:schemeClr>
                </a:solidFill>
                <a:effectLst/>
              </a:rPr>
              <a:t>Using Server communication in the example used for custom services: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Add </a:t>
            </a:r>
            <a:r>
              <a:rPr lang="en-US" sz="2000" dirty="0" err="1">
                <a:solidFill>
                  <a:schemeClr val="tx1">
                    <a:lumMod val="65000"/>
                    <a:lumOff val="35000"/>
                  </a:schemeClr>
                </a:solidFill>
                <a:effectLst/>
              </a:rPr>
              <a:t>HttpClientModule</a:t>
            </a:r>
            <a:r>
              <a:rPr lang="en-US" sz="2000" dirty="0">
                <a:solidFill>
                  <a:schemeClr val="tx1">
                    <a:lumMod val="65000"/>
                    <a:lumOff val="35000"/>
                  </a:schemeClr>
                </a:solidFill>
                <a:effectLst/>
              </a:rPr>
              <a:t> to the </a:t>
            </a:r>
            <a:r>
              <a:rPr lang="en-US" sz="2000" b="1" dirty="0" err="1">
                <a:solidFill>
                  <a:schemeClr val="tx1">
                    <a:lumMod val="65000"/>
                    <a:lumOff val="35000"/>
                  </a:schemeClr>
                </a:solidFill>
                <a:effectLst/>
              </a:rPr>
              <a:t>app.module.ts</a:t>
            </a:r>
            <a:r>
              <a:rPr lang="en-US" sz="2000" dirty="0">
                <a:solidFill>
                  <a:schemeClr val="tx1">
                    <a:lumMod val="65000"/>
                    <a:lumOff val="35000"/>
                  </a:schemeClr>
                </a:solidFill>
                <a:effectLst/>
              </a:rPr>
              <a:t> to make use of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class</a:t>
            </a:r>
          </a:p>
        </p:txBody>
      </p:sp>
      <p:sp>
        <p:nvSpPr>
          <p:cNvPr id="7" name="TextBox 6">
            <a:extLst>
              <a:ext uri="{FF2B5EF4-FFF2-40B4-BE49-F238E27FC236}">
                <a16:creationId xmlns:a16="http://schemas.microsoft.com/office/drawing/2014/main" id="{5DD5A763-B3B0-2AE7-BA12-E37E52692C88}"/>
              </a:ext>
            </a:extLst>
          </p:cNvPr>
          <p:cNvSpPr txBox="1"/>
          <p:nvPr/>
        </p:nvSpPr>
        <p:spPr>
          <a:xfrm>
            <a:off x="989028" y="1879150"/>
            <a:ext cx="8598031" cy="2308324"/>
          </a:xfrm>
          <a:prstGeom prst="rect">
            <a:avLst/>
          </a:prstGeom>
          <a:noFill/>
        </p:spPr>
        <p:txBody>
          <a:bodyPr wrap="square">
            <a:spAutoFit/>
          </a:bodyPr>
          <a:lstStyle/>
          <a:p>
            <a:r>
              <a:rPr lang="en-IN" dirty="0"/>
              <a:t>...</a:t>
            </a:r>
          </a:p>
          <a:p>
            <a:r>
              <a:rPr lang="en-IN" dirty="0"/>
              <a:t>import { </a:t>
            </a:r>
            <a:r>
              <a:rPr lang="en-IN" dirty="0" err="1"/>
              <a:t>HttpClientModule</a:t>
            </a:r>
            <a:r>
              <a:rPr lang="en-IN" dirty="0"/>
              <a:t> } from '@angular/common/http';</a:t>
            </a:r>
          </a:p>
          <a:p>
            <a:r>
              <a:rPr lang="en-IN" dirty="0"/>
              <a:t>...</a:t>
            </a:r>
          </a:p>
          <a:p>
            <a:r>
              <a:rPr lang="en-IN" dirty="0"/>
              <a:t>@NgModule({</a:t>
            </a:r>
          </a:p>
          <a:p>
            <a:r>
              <a:rPr lang="en-IN" dirty="0"/>
              <a:t>  imports: [</a:t>
            </a:r>
            <a:r>
              <a:rPr lang="en-IN" dirty="0" err="1"/>
              <a:t>BrowserModule</a:t>
            </a:r>
            <a:r>
              <a:rPr lang="en-IN" dirty="0"/>
              <a:t>, </a:t>
            </a:r>
            <a:r>
              <a:rPr lang="en-IN" dirty="0" err="1"/>
              <a:t>HttpClientModule</a:t>
            </a:r>
            <a:r>
              <a:rPr lang="en-IN" dirty="0"/>
              <a:t>],</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34365B7C-0485-3956-F4A0-DAB085223417}"/>
              </a:ext>
            </a:extLst>
          </p:cNvPr>
          <p:cNvSpPr txBox="1"/>
          <p:nvPr/>
        </p:nvSpPr>
        <p:spPr>
          <a:xfrm>
            <a:off x="989028" y="4428720"/>
            <a:ext cx="10521886" cy="1323439"/>
          </a:xfrm>
          <a:prstGeom prst="rect">
            <a:avLst/>
          </a:prstGeom>
          <a:noFill/>
        </p:spPr>
        <p:txBody>
          <a:bodyPr wrap="square">
            <a:spAutoFit/>
          </a:bodyPr>
          <a:lstStyle/>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HttpClientModule</a:t>
            </a:r>
            <a:r>
              <a:rPr lang="en-US" sz="2000" dirty="0">
                <a:solidFill>
                  <a:schemeClr val="tx1">
                    <a:lumMod val="65000"/>
                    <a:lumOff val="35000"/>
                  </a:schemeClr>
                </a:solidFill>
                <a:effectLst/>
              </a:rPr>
              <a:t> from @angular/common/http module</a:t>
            </a:r>
          </a:p>
          <a:p>
            <a:r>
              <a:rPr lang="en-US" sz="2000" dirty="0">
                <a:solidFill>
                  <a:schemeClr val="tx1">
                    <a:lumMod val="65000"/>
                    <a:lumOff val="35000"/>
                  </a:schemeClr>
                </a:solidFill>
                <a:effectLst/>
              </a:rPr>
              <a:t>Line 6: Includes </a:t>
            </a:r>
            <a:r>
              <a:rPr lang="en-US" sz="2000" dirty="0" err="1">
                <a:solidFill>
                  <a:schemeClr val="tx1">
                    <a:lumMod val="65000"/>
                    <a:lumOff val="35000"/>
                  </a:schemeClr>
                </a:solidFill>
                <a:effectLst/>
              </a:rPr>
              <a:t>HttpClientModule</a:t>
            </a:r>
            <a:r>
              <a:rPr lang="en-US" sz="2000" dirty="0">
                <a:solidFill>
                  <a:schemeClr val="tx1">
                    <a:lumMod val="65000"/>
                    <a:lumOff val="35000"/>
                  </a:schemeClr>
                </a:solidFill>
                <a:effectLst/>
              </a:rPr>
              <a:t> class to make use of HTTP calls</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a:t>
            </a:r>
            <a:r>
              <a:rPr lang="en-US" sz="2000" dirty="0" err="1">
                <a:solidFill>
                  <a:schemeClr val="tx1">
                    <a:lumMod val="65000"/>
                    <a:lumOff val="35000"/>
                  </a:schemeClr>
                </a:solidFill>
                <a:effectLst/>
              </a:rPr>
              <a:t>getBooks</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in </a:t>
            </a:r>
            <a:r>
              <a:rPr lang="en-US" sz="2000" b="1" dirty="0" err="1">
                <a:solidFill>
                  <a:schemeClr val="tx1">
                    <a:lumMod val="65000"/>
                    <a:lumOff val="35000"/>
                  </a:schemeClr>
                </a:solidFill>
                <a:effectLst/>
              </a:rPr>
              <a:t>book.service.ts</a:t>
            </a:r>
            <a:r>
              <a:rPr lang="en-US" sz="2000" dirty="0">
                <a:solidFill>
                  <a:schemeClr val="tx1">
                    <a:lumMod val="65000"/>
                    <a:lumOff val="35000"/>
                  </a:schemeClr>
                </a:solidFill>
                <a:effectLst/>
              </a:rPr>
              <a:t> file as shown below</a:t>
            </a:r>
          </a:p>
        </p:txBody>
      </p:sp>
    </p:spTree>
    <p:extLst>
      <p:ext uri="{BB962C8B-B14F-4D97-AF65-F5344CB8AC3E}">
        <p14:creationId xmlns:p14="http://schemas.microsoft.com/office/powerpoint/2010/main" val="198680016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D21797-B25E-F645-0267-AC441521248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7324C9E-6AB7-0DF8-C50B-706178B9C0D4}"/>
              </a:ext>
            </a:extLst>
          </p:cNvPr>
          <p:cNvSpPr>
            <a:spLocks noGrp="1"/>
          </p:cNvSpPr>
          <p:nvPr>
            <p:ph type="sldNum" sz="quarter" idx="12"/>
          </p:nvPr>
        </p:nvSpPr>
        <p:spPr/>
        <p:txBody>
          <a:bodyPr/>
          <a:lstStyle/>
          <a:p>
            <a:fld id="{4A777409-9C5A-4B07-8E32-19F22F7D558C}" type="slidenum">
              <a:rPr lang="en-IN" smtClean="0"/>
              <a:t>262</a:t>
            </a:fld>
            <a:endParaRPr lang="en-IN" dirty="0"/>
          </a:p>
        </p:txBody>
      </p:sp>
      <p:sp>
        <p:nvSpPr>
          <p:cNvPr id="5" name="TextBox 4">
            <a:extLst>
              <a:ext uri="{FF2B5EF4-FFF2-40B4-BE49-F238E27FC236}">
                <a16:creationId xmlns:a16="http://schemas.microsoft.com/office/drawing/2014/main" id="{82A62D2C-2D48-A22E-CA56-0D4657DFC765}"/>
              </a:ext>
            </a:extLst>
          </p:cNvPr>
          <p:cNvSpPr txBox="1"/>
          <p:nvPr/>
        </p:nvSpPr>
        <p:spPr>
          <a:xfrm>
            <a:off x="127262" y="1152529"/>
            <a:ext cx="11937476" cy="4801314"/>
          </a:xfrm>
          <a:prstGeom prst="rect">
            <a:avLst/>
          </a:prstGeom>
          <a:noFill/>
        </p:spPr>
        <p:txBody>
          <a:bodyPr wrap="square">
            <a:spAutoFit/>
          </a:bodyPr>
          <a:lstStyle/>
          <a:p>
            <a:r>
              <a:rPr lang="en-IN" dirty="0"/>
              <a:t>import { Injectable } from '@angular/core';</a:t>
            </a:r>
          </a:p>
          <a:p>
            <a:r>
              <a:rPr lang="en-IN" dirty="0"/>
              <a:t>import { </a:t>
            </a:r>
            <a:r>
              <a:rPr lang="en-IN" dirty="0" err="1"/>
              <a:t>HttpClient</a:t>
            </a:r>
            <a:r>
              <a:rPr lang="en-IN" dirty="0"/>
              <a:t>, </a:t>
            </a:r>
            <a:r>
              <a:rPr lang="en-IN" dirty="0" err="1"/>
              <a:t>HttpErrorResponse</a:t>
            </a:r>
            <a:r>
              <a:rPr lang="en-IN" dirty="0"/>
              <a:t>, </a:t>
            </a:r>
            <a:r>
              <a:rPr lang="en-IN" dirty="0" err="1"/>
              <a:t>HttpHeaders</a:t>
            </a:r>
            <a:r>
              <a:rPr lang="en-IN" dirty="0"/>
              <a:t> } from '@angular/common/http';</a:t>
            </a:r>
          </a:p>
          <a:p>
            <a:r>
              <a:rPr lang="en-IN" dirty="0"/>
              <a:t>import { Observable, </a:t>
            </a:r>
            <a:r>
              <a:rPr lang="en-IN" dirty="0" err="1"/>
              <a:t>throwError</a:t>
            </a:r>
            <a:r>
              <a:rPr lang="en-IN" dirty="0"/>
              <a:t> } from '</a:t>
            </a:r>
            <a:r>
              <a:rPr lang="en-IN" dirty="0" err="1"/>
              <a:t>rxjs</a:t>
            </a:r>
            <a:r>
              <a:rPr lang="en-IN" dirty="0"/>
              <a:t>';</a:t>
            </a:r>
          </a:p>
          <a:p>
            <a:r>
              <a:rPr lang="en-IN" dirty="0"/>
              <a:t>import { </a:t>
            </a:r>
            <a:r>
              <a:rPr lang="en-IN" dirty="0" err="1"/>
              <a:t>catchError</a:t>
            </a:r>
            <a:r>
              <a:rPr lang="en-IN" dirty="0"/>
              <a:t>, tap } from '</a:t>
            </a:r>
            <a:r>
              <a:rPr lang="en-IN" dirty="0" err="1"/>
              <a:t>rxjs</a:t>
            </a:r>
            <a:r>
              <a:rPr lang="en-IN" dirty="0"/>
              <a:t>/operators';</a:t>
            </a:r>
          </a:p>
          <a:p>
            <a:r>
              <a:rPr lang="en-IN" dirty="0"/>
              <a:t>import { Book } from './book';</a:t>
            </a:r>
          </a:p>
          <a:p>
            <a:r>
              <a:rPr lang="en-IN" dirty="0"/>
              <a:t>@Injectable({</a:t>
            </a:r>
          </a:p>
          <a:p>
            <a:r>
              <a:rPr lang="en-IN" dirty="0"/>
              <a:t>    </a:t>
            </a:r>
            <a:r>
              <a:rPr lang="en-IN" dirty="0" err="1"/>
              <a:t>providedIn</a:t>
            </a:r>
            <a:r>
              <a:rPr lang="en-IN" dirty="0"/>
              <a:t>:'root'</a:t>
            </a:r>
          </a:p>
          <a:p>
            <a:r>
              <a:rPr lang="en-IN" dirty="0"/>
              <a:t>})</a:t>
            </a:r>
          </a:p>
          <a:p>
            <a:r>
              <a:rPr lang="en-IN" dirty="0"/>
              <a:t>export class </a:t>
            </a:r>
            <a:r>
              <a:rPr lang="en-IN" dirty="0" err="1"/>
              <a:t>BookService</a:t>
            </a:r>
            <a:r>
              <a:rPr lang="en-IN" dirty="0"/>
              <a:t> {</a:t>
            </a:r>
          </a:p>
          <a:p>
            <a:r>
              <a:rPr lang="en-IN" dirty="0"/>
              <a:t>  constructor(private http: </a:t>
            </a:r>
            <a:r>
              <a:rPr lang="en-IN" dirty="0" err="1"/>
              <a:t>HttpClient</a:t>
            </a:r>
            <a:r>
              <a:rPr lang="en-IN" dirty="0"/>
              <a:t>) { }</a:t>
            </a:r>
          </a:p>
          <a:p>
            <a:r>
              <a:rPr lang="en-IN" dirty="0"/>
              <a:t>  </a:t>
            </a:r>
            <a:r>
              <a:rPr lang="en-IN" dirty="0" err="1"/>
              <a:t>getBooks</a:t>
            </a:r>
            <a:r>
              <a:rPr lang="en-IN" dirty="0"/>
              <a:t>(): Observable&lt;Book[]&gt; {</a:t>
            </a:r>
          </a:p>
          <a:p>
            <a:r>
              <a:rPr lang="en-IN" dirty="0"/>
              <a:t>    return </a:t>
            </a:r>
            <a:r>
              <a:rPr lang="en-IN" dirty="0" err="1"/>
              <a:t>this.http.get</a:t>
            </a:r>
            <a:r>
              <a:rPr lang="en-IN" dirty="0"/>
              <a:t>&lt;Book[]&gt;('http://localhost:3020/</a:t>
            </a:r>
            <a:r>
              <a:rPr lang="en-IN" dirty="0" err="1"/>
              <a:t>bookList</a:t>
            </a:r>
            <a:r>
              <a:rPr lang="en-IN" dirty="0"/>
              <a:t>').pipe(</a:t>
            </a:r>
          </a:p>
          <a:p>
            <a:r>
              <a:rPr lang="en-IN" dirty="0"/>
              <a:t>      tap((data: any) =&gt; console.log('Data Fetched:' + </a:t>
            </a:r>
            <a:r>
              <a:rPr lang="en-IN" dirty="0" err="1"/>
              <a:t>JSON.stringify</a:t>
            </a:r>
            <a:r>
              <a:rPr lang="en-IN" dirty="0"/>
              <a:t>(data))),</a:t>
            </a:r>
          </a:p>
          <a:p>
            <a:r>
              <a:rPr lang="en-IN" dirty="0"/>
              <a:t>      </a:t>
            </a:r>
            <a:r>
              <a:rPr lang="en-IN" dirty="0" err="1"/>
              <a:t>catchError</a:t>
            </a:r>
            <a:r>
              <a:rPr lang="en-IN" dirty="0"/>
              <a:t>(</a:t>
            </a:r>
            <a:r>
              <a:rPr lang="en-IN" dirty="0" err="1"/>
              <a:t>this.handleError</a:t>
            </a:r>
            <a:r>
              <a:rPr lang="en-IN" dirty="0"/>
              <a:t>));</a:t>
            </a:r>
          </a:p>
          <a:p>
            <a:r>
              <a:rPr lang="en-IN" dirty="0"/>
              <a:t>  }</a:t>
            </a:r>
          </a:p>
          <a:p>
            <a:r>
              <a:rPr lang="en-IN" dirty="0"/>
              <a:t>...</a:t>
            </a:r>
          </a:p>
          <a:p>
            <a:r>
              <a:rPr lang="en-IN" dirty="0"/>
              <a:t>}</a:t>
            </a:r>
          </a:p>
        </p:txBody>
      </p:sp>
    </p:spTree>
    <p:extLst>
      <p:ext uri="{BB962C8B-B14F-4D97-AF65-F5344CB8AC3E}">
        <p14:creationId xmlns:p14="http://schemas.microsoft.com/office/powerpoint/2010/main" val="21983216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9ED6E3-32B8-CEEC-4B76-8D3A545BE3E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DB60A0-5C15-5212-66A9-D65BD661D65F}"/>
              </a:ext>
            </a:extLst>
          </p:cNvPr>
          <p:cNvSpPr>
            <a:spLocks noGrp="1"/>
          </p:cNvSpPr>
          <p:nvPr>
            <p:ph type="sldNum" sz="quarter" idx="12"/>
          </p:nvPr>
        </p:nvSpPr>
        <p:spPr/>
        <p:txBody>
          <a:bodyPr/>
          <a:lstStyle/>
          <a:p>
            <a:fld id="{4A777409-9C5A-4B07-8E32-19F22F7D558C}" type="slidenum">
              <a:rPr lang="en-IN" smtClean="0"/>
              <a:t>263</a:t>
            </a:fld>
            <a:endParaRPr lang="en-IN" dirty="0"/>
          </a:p>
        </p:txBody>
      </p:sp>
      <p:sp>
        <p:nvSpPr>
          <p:cNvPr id="5" name="TextBox 4">
            <a:extLst>
              <a:ext uri="{FF2B5EF4-FFF2-40B4-BE49-F238E27FC236}">
                <a16:creationId xmlns:a16="http://schemas.microsoft.com/office/drawing/2014/main" id="{D234E4D4-C512-A3F6-A886-7654D5D9C198}"/>
              </a:ext>
            </a:extLst>
          </p:cNvPr>
          <p:cNvSpPr txBox="1"/>
          <p:nvPr/>
        </p:nvSpPr>
        <p:spPr>
          <a:xfrm>
            <a:off x="103695" y="868313"/>
            <a:ext cx="12088305" cy="5632311"/>
          </a:xfrm>
          <a:prstGeom prst="rect">
            <a:avLst/>
          </a:prstGeom>
          <a:noFill/>
        </p:spPr>
        <p:txBody>
          <a:bodyPr wrap="square">
            <a:spAutoFit/>
          </a:bodyPr>
          <a:lstStyle/>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class from @angular/common/http module.</a:t>
            </a:r>
          </a:p>
          <a:p>
            <a:r>
              <a:rPr lang="en-US" sz="2000" dirty="0">
                <a:solidFill>
                  <a:schemeClr val="tx1">
                    <a:lumMod val="65000"/>
                    <a:lumOff val="35000"/>
                  </a:schemeClr>
                </a:solidFill>
                <a:effectLst/>
              </a:rPr>
              <a:t>Line 3: Imports Observable class from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module</a:t>
            </a:r>
          </a:p>
          <a:p>
            <a:r>
              <a:rPr lang="en-US" sz="2000" dirty="0">
                <a:solidFill>
                  <a:schemeClr val="tx1">
                    <a:lumMod val="65000"/>
                    <a:lumOff val="35000"/>
                  </a:schemeClr>
                </a:solidFill>
                <a:effectLst/>
              </a:rPr>
              <a:t>Line 4: Imports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operators</a:t>
            </a:r>
          </a:p>
          <a:p>
            <a:r>
              <a:rPr lang="en-US" sz="2000" dirty="0">
                <a:solidFill>
                  <a:schemeClr val="tx1">
                    <a:lumMod val="65000"/>
                    <a:lumOff val="35000"/>
                  </a:schemeClr>
                </a:solidFill>
                <a:effectLst/>
              </a:rPr>
              <a:t>Line 13: Injects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class into a service class</a:t>
            </a:r>
          </a:p>
          <a:p>
            <a:r>
              <a:rPr lang="en-US" sz="2000" dirty="0">
                <a:solidFill>
                  <a:schemeClr val="tx1">
                    <a:lumMod val="65000"/>
                    <a:lumOff val="35000"/>
                  </a:schemeClr>
                </a:solidFill>
                <a:effectLst/>
              </a:rPr>
              <a:t>Line 16-18: Makes an asynchronous call (ajax call) by using the get() method of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class. This method makes an asynchronous call to the server URL and fetches the data.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receives the JSON response as of type object. To know the actual structure of the response, an interface must be created and specified that interface name as a type parameter i.e., get&lt;Book[]&gt;. The </a:t>
            </a:r>
            <a:r>
              <a:rPr lang="en-US" sz="2000" b="1" dirty="0">
                <a:solidFill>
                  <a:schemeClr val="tx1">
                    <a:lumMod val="65000"/>
                    <a:lumOff val="35000"/>
                  </a:schemeClr>
                </a:solidFill>
                <a:effectLst/>
              </a:rPr>
              <a:t>pipe</a:t>
            </a:r>
            <a:r>
              <a:rPr lang="en-US" sz="2000" dirty="0">
                <a:solidFill>
                  <a:schemeClr val="tx1">
                    <a:lumMod val="65000"/>
                    <a:lumOff val="35000"/>
                  </a:schemeClr>
                </a:solidFill>
                <a:effectLst/>
              </a:rPr>
              <a:t> function defines a comma-separated sequence of operators. Here a sequence of observables is defined by listing operators as arguments to pipe function instead of dot operator chaining. The </a:t>
            </a:r>
            <a:r>
              <a:rPr lang="en-US" sz="2000" b="1" dirty="0">
                <a:solidFill>
                  <a:schemeClr val="tx1">
                    <a:lumMod val="65000"/>
                    <a:lumOff val="35000"/>
                  </a:schemeClr>
                </a:solidFill>
                <a:effectLst/>
              </a:rPr>
              <a:t>tap</a:t>
            </a:r>
            <a:r>
              <a:rPr lang="en-US" sz="2000" dirty="0">
                <a:solidFill>
                  <a:schemeClr val="tx1">
                    <a:lumMod val="65000"/>
                    <a:lumOff val="35000"/>
                  </a:schemeClr>
                </a:solidFill>
                <a:effectLst/>
              </a:rPr>
              <a:t> operator is to execute some statements once a response is ready which is mostly used for debugging purposes and </a:t>
            </a:r>
            <a:r>
              <a:rPr lang="en-US" sz="2000" b="1" dirty="0" err="1">
                <a:solidFill>
                  <a:schemeClr val="tx1">
                    <a:lumMod val="65000"/>
                    <a:lumOff val="35000"/>
                  </a:schemeClr>
                </a:solidFill>
                <a:effectLst/>
              </a:rPr>
              <a:t>catchError</a:t>
            </a:r>
            <a:r>
              <a:rPr lang="en-US" sz="2000" dirty="0">
                <a:solidFill>
                  <a:schemeClr val="tx1">
                    <a:lumMod val="65000"/>
                    <a:lumOff val="35000"/>
                  </a:schemeClr>
                </a:solidFill>
                <a:effectLst/>
              </a:rPr>
              <a:t> operator is used to handling the errors.</a:t>
            </a:r>
          </a:p>
          <a:p>
            <a:r>
              <a:rPr lang="en-US" sz="2000" dirty="0">
                <a:solidFill>
                  <a:schemeClr val="tx1">
                    <a:lumMod val="65000"/>
                    <a:lumOff val="35000"/>
                  </a:schemeClr>
                </a:solidFill>
                <a:effectLst/>
              </a:rPr>
              <a:t>Line 18: </a:t>
            </a:r>
            <a:r>
              <a:rPr lang="en-US" sz="2000" dirty="0" err="1">
                <a:solidFill>
                  <a:schemeClr val="tx1">
                    <a:lumMod val="65000"/>
                    <a:lumOff val="35000"/>
                  </a:schemeClr>
                </a:solidFill>
                <a:effectLst/>
              </a:rPr>
              <a:t>handleError</a:t>
            </a:r>
            <a:r>
              <a:rPr lang="en-US" sz="2000" dirty="0">
                <a:solidFill>
                  <a:schemeClr val="tx1">
                    <a:lumMod val="65000"/>
                    <a:lumOff val="35000"/>
                  </a:schemeClr>
                </a:solidFill>
                <a:effectLst/>
              </a:rPr>
              <a:t> is an error-handling method that throws the error message back to the component</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Error handling</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What happens if the request fails on the server, or if a poor network connection prevents it from even reaching the server?</a:t>
            </a:r>
          </a:p>
          <a:p>
            <a:pPr>
              <a:buFont typeface="Arial" panose="020B0604020202020204" pitchFamily="34" charset="0"/>
              <a:buChar char="•"/>
            </a:pPr>
            <a:r>
              <a:rPr lang="en-US" sz="2000" dirty="0">
                <a:solidFill>
                  <a:schemeClr val="tx1">
                    <a:lumMod val="65000"/>
                    <a:lumOff val="35000"/>
                  </a:schemeClr>
                </a:solidFill>
                <a:effectLst/>
              </a:rPr>
              <a:t>There are two types of errors that can occur. The server might reject the request, returning an HTTP response with a status code such as 404 or 500. These are error responses.</a:t>
            </a:r>
          </a:p>
        </p:txBody>
      </p:sp>
    </p:spTree>
    <p:extLst>
      <p:ext uri="{BB962C8B-B14F-4D97-AF65-F5344CB8AC3E}">
        <p14:creationId xmlns:p14="http://schemas.microsoft.com/office/powerpoint/2010/main" val="147814901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54B6DD-8471-D797-2CB5-DBFF07A057D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BE0A61-4060-7D4E-D8B8-CEE17DA995B3}"/>
              </a:ext>
            </a:extLst>
          </p:cNvPr>
          <p:cNvSpPr>
            <a:spLocks noGrp="1"/>
          </p:cNvSpPr>
          <p:nvPr>
            <p:ph type="sldNum" sz="quarter" idx="12"/>
          </p:nvPr>
        </p:nvSpPr>
        <p:spPr/>
        <p:txBody>
          <a:bodyPr/>
          <a:lstStyle/>
          <a:p>
            <a:fld id="{4A777409-9C5A-4B07-8E32-19F22F7D558C}" type="slidenum">
              <a:rPr lang="en-IN" smtClean="0"/>
              <a:t>264</a:t>
            </a:fld>
            <a:endParaRPr lang="en-IN" dirty="0"/>
          </a:p>
        </p:txBody>
      </p:sp>
      <p:sp>
        <p:nvSpPr>
          <p:cNvPr id="5" name="TextBox 4">
            <a:extLst>
              <a:ext uri="{FF2B5EF4-FFF2-40B4-BE49-F238E27FC236}">
                <a16:creationId xmlns:a16="http://schemas.microsoft.com/office/drawing/2014/main" id="{F233CABE-926E-203F-F220-E4A82375BEB1}"/>
              </a:ext>
            </a:extLst>
          </p:cNvPr>
          <p:cNvSpPr txBox="1"/>
          <p:nvPr/>
        </p:nvSpPr>
        <p:spPr>
          <a:xfrm>
            <a:off x="230956" y="959625"/>
            <a:ext cx="11420573"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Or something could go wrong on the client-side such as a network error that prevents the request from completing successfully or an exception thrown in an </a:t>
            </a:r>
            <a:r>
              <a:rPr lang="en-US" sz="2000" dirty="0" err="1">
                <a:solidFill>
                  <a:schemeClr val="tx1">
                    <a:lumMod val="65000"/>
                    <a:lumOff val="35000"/>
                  </a:schemeClr>
                </a:solidFill>
                <a:effectLst/>
              </a:rPr>
              <a:t>RxJS</a:t>
            </a:r>
            <a:r>
              <a:rPr lang="en-US" sz="2000" dirty="0">
                <a:solidFill>
                  <a:schemeClr val="tx1">
                    <a:lumMod val="65000"/>
                    <a:lumOff val="35000"/>
                  </a:schemeClr>
                </a:solidFill>
                <a:effectLst/>
              </a:rPr>
              <a:t> operator. These errors produce JavaScript </a:t>
            </a:r>
            <a:r>
              <a:rPr lang="en-US" sz="2000" dirty="0" err="1">
                <a:solidFill>
                  <a:schemeClr val="tx1">
                    <a:lumMod val="65000"/>
                    <a:lumOff val="35000"/>
                  </a:schemeClr>
                </a:solidFill>
                <a:effectLst/>
              </a:rPr>
              <a:t>ErrorEvent</a:t>
            </a:r>
            <a:r>
              <a:rPr lang="en-US" sz="2000" dirty="0">
                <a:solidFill>
                  <a:schemeClr val="tx1">
                    <a:lumMod val="65000"/>
                    <a:lumOff val="35000"/>
                  </a:schemeClr>
                </a:solidFill>
                <a:effectLst/>
              </a:rPr>
              <a:t> objects.</a:t>
            </a:r>
          </a:p>
          <a:p>
            <a:pPr>
              <a:buFont typeface="Arial" panose="020B0604020202020204" pitchFamily="34" charset="0"/>
              <a:buChar char="•"/>
            </a:pP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captures both kinds of errors in its </a:t>
            </a:r>
            <a:r>
              <a:rPr lang="en-US" sz="2000" dirty="0" err="1">
                <a:solidFill>
                  <a:schemeClr val="tx1">
                    <a:lumMod val="65000"/>
                    <a:lumOff val="35000"/>
                  </a:schemeClr>
                </a:solidFill>
                <a:effectLst/>
              </a:rPr>
              <a:t>HttpErrorResponse</a:t>
            </a:r>
            <a:r>
              <a:rPr lang="en-US" sz="2000" dirty="0">
                <a:solidFill>
                  <a:schemeClr val="tx1">
                    <a:lumMod val="65000"/>
                    <a:lumOff val="35000"/>
                  </a:schemeClr>
                </a:solidFill>
                <a:effectLst/>
              </a:rPr>
              <a:t> and it can be inspected for the response to find out what really happened.</a:t>
            </a:r>
          </a:p>
          <a:p>
            <a:pPr>
              <a:buFont typeface="Arial" panose="020B0604020202020204" pitchFamily="34" charset="0"/>
              <a:buChar char="•"/>
            </a:pPr>
            <a:r>
              <a:rPr lang="en-US" sz="2000" dirty="0">
                <a:solidFill>
                  <a:schemeClr val="tx1">
                    <a:lumMod val="65000"/>
                    <a:lumOff val="35000"/>
                  </a:schemeClr>
                </a:solidFill>
                <a:effectLst/>
              </a:rPr>
              <a:t>There must be error inspection, interpretation, and resolution in service not in the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the following error handling code in the </a:t>
            </a:r>
            <a:r>
              <a:rPr lang="en-US" sz="2000" b="1" dirty="0" err="1">
                <a:solidFill>
                  <a:schemeClr val="tx1">
                    <a:lumMod val="65000"/>
                    <a:lumOff val="35000"/>
                  </a:schemeClr>
                </a:solidFill>
                <a:effectLst/>
              </a:rPr>
              <a:t>book.service.ts</a:t>
            </a:r>
            <a:r>
              <a:rPr lang="en-US" sz="2000" dirty="0">
                <a:solidFill>
                  <a:schemeClr val="tx1">
                    <a:lumMod val="65000"/>
                    <a:lumOff val="35000"/>
                  </a:schemeClr>
                </a:solidFill>
                <a:effectLst/>
              </a:rPr>
              <a:t> file</a:t>
            </a:r>
          </a:p>
        </p:txBody>
      </p:sp>
      <p:sp>
        <p:nvSpPr>
          <p:cNvPr id="7" name="TextBox 6">
            <a:extLst>
              <a:ext uri="{FF2B5EF4-FFF2-40B4-BE49-F238E27FC236}">
                <a16:creationId xmlns:a16="http://schemas.microsoft.com/office/drawing/2014/main" id="{CE9B928B-BB08-0F5A-0273-E473AB1ED343}"/>
              </a:ext>
            </a:extLst>
          </p:cNvPr>
          <p:cNvSpPr txBox="1"/>
          <p:nvPr/>
        </p:nvSpPr>
        <p:spPr>
          <a:xfrm>
            <a:off x="230956" y="3514170"/>
            <a:ext cx="11651530" cy="2862322"/>
          </a:xfrm>
          <a:prstGeom prst="rect">
            <a:avLst/>
          </a:prstGeom>
          <a:noFill/>
        </p:spPr>
        <p:txBody>
          <a:bodyPr wrap="square">
            <a:spAutoFit/>
          </a:bodyPr>
          <a:lstStyle/>
          <a:p>
            <a:r>
              <a:rPr lang="en-IN" dirty="0"/>
              <a:t>import { Injectable } from '@angular/core';</a:t>
            </a:r>
          </a:p>
          <a:p>
            <a:r>
              <a:rPr lang="en-IN" dirty="0"/>
              <a:t>import { </a:t>
            </a:r>
            <a:r>
              <a:rPr lang="en-IN" dirty="0" err="1"/>
              <a:t>HttpClient</a:t>
            </a:r>
            <a:r>
              <a:rPr lang="en-IN" dirty="0"/>
              <a:t>, </a:t>
            </a:r>
            <a:r>
              <a:rPr lang="en-IN" dirty="0" err="1"/>
              <a:t>HttpErrorResponse</a:t>
            </a:r>
            <a:r>
              <a:rPr lang="en-IN" dirty="0"/>
              <a:t>, </a:t>
            </a:r>
            <a:r>
              <a:rPr lang="en-IN" dirty="0" err="1"/>
              <a:t>HttpHeaders</a:t>
            </a:r>
            <a:r>
              <a:rPr lang="en-IN" dirty="0"/>
              <a:t> } from '@angular/common/http';</a:t>
            </a:r>
          </a:p>
          <a:p>
            <a:r>
              <a:rPr lang="en-IN" dirty="0"/>
              <a:t>import { </a:t>
            </a:r>
            <a:r>
              <a:rPr lang="en-IN" dirty="0" err="1"/>
              <a:t>catchError</a:t>
            </a:r>
            <a:r>
              <a:rPr lang="en-IN" dirty="0"/>
              <a:t>, tap } from '</a:t>
            </a:r>
            <a:r>
              <a:rPr lang="en-IN" dirty="0" err="1"/>
              <a:t>rxjs</a:t>
            </a:r>
            <a:r>
              <a:rPr lang="en-IN" dirty="0"/>
              <a:t>/operators';</a:t>
            </a:r>
          </a:p>
          <a:p>
            <a:r>
              <a:rPr lang="en-IN" dirty="0"/>
              <a:t>import { Observable, </a:t>
            </a:r>
            <a:r>
              <a:rPr lang="en-IN" dirty="0" err="1"/>
              <a:t>throwError</a:t>
            </a:r>
            <a:r>
              <a:rPr lang="en-IN" dirty="0"/>
              <a:t> } from '</a:t>
            </a:r>
            <a:r>
              <a:rPr lang="en-IN" dirty="0" err="1"/>
              <a:t>rxjs</a:t>
            </a:r>
            <a:r>
              <a:rPr lang="en-IN" dirty="0"/>
              <a:t>';</a:t>
            </a:r>
          </a:p>
          <a:p>
            <a:r>
              <a:rPr lang="en-IN" dirty="0"/>
              <a:t>import { </a:t>
            </a:r>
            <a:r>
              <a:rPr lang="en-IN" dirty="0" err="1"/>
              <a:t>HttpErrorResponse</a:t>
            </a:r>
            <a:r>
              <a:rPr lang="en-IN" dirty="0"/>
              <a:t> } from '@angular/common/http';</a:t>
            </a:r>
          </a:p>
          <a:p>
            <a:r>
              <a:rPr lang="en-IN" dirty="0"/>
              <a:t>import { Book } from './book';</a:t>
            </a:r>
          </a:p>
          <a:p>
            <a:r>
              <a:rPr lang="en-IN" dirty="0"/>
              <a:t>@Injectable({</a:t>
            </a:r>
          </a:p>
          <a:p>
            <a:r>
              <a:rPr lang="en-IN" dirty="0"/>
              <a:t>    </a:t>
            </a:r>
            <a:r>
              <a:rPr lang="en-IN" dirty="0" err="1"/>
              <a:t>providedIn</a:t>
            </a:r>
            <a:r>
              <a:rPr lang="en-IN" dirty="0"/>
              <a:t>: 'root'</a:t>
            </a:r>
          </a:p>
          <a:p>
            <a:r>
              <a:rPr lang="en-IN" dirty="0"/>
              <a:t>})</a:t>
            </a:r>
          </a:p>
          <a:p>
            <a:endParaRPr lang="en-IN" dirty="0"/>
          </a:p>
        </p:txBody>
      </p:sp>
    </p:spTree>
    <p:extLst>
      <p:ext uri="{BB962C8B-B14F-4D97-AF65-F5344CB8AC3E}">
        <p14:creationId xmlns:p14="http://schemas.microsoft.com/office/powerpoint/2010/main" val="204642120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FF75FC6-9CD4-4054-3D91-B4B4AFCD567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E3DC3C-F9C0-7247-30C8-52A58BF56235}"/>
              </a:ext>
            </a:extLst>
          </p:cNvPr>
          <p:cNvSpPr>
            <a:spLocks noGrp="1"/>
          </p:cNvSpPr>
          <p:nvPr>
            <p:ph type="sldNum" sz="quarter" idx="12"/>
          </p:nvPr>
        </p:nvSpPr>
        <p:spPr/>
        <p:txBody>
          <a:bodyPr/>
          <a:lstStyle/>
          <a:p>
            <a:fld id="{4A777409-9C5A-4B07-8E32-19F22F7D558C}" type="slidenum">
              <a:rPr lang="en-IN" smtClean="0"/>
              <a:t>265</a:t>
            </a:fld>
            <a:endParaRPr lang="en-IN" dirty="0"/>
          </a:p>
        </p:txBody>
      </p:sp>
      <p:sp>
        <p:nvSpPr>
          <p:cNvPr id="5" name="TextBox 4">
            <a:extLst>
              <a:ext uri="{FF2B5EF4-FFF2-40B4-BE49-F238E27FC236}">
                <a16:creationId xmlns:a16="http://schemas.microsoft.com/office/drawing/2014/main" id="{B1D9C29D-F2F3-36AB-E61E-CABBA024C249}"/>
              </a:ext>
            </a:extLst>
          </p:cNvPr>
          <p:cNvSpPr txBox="1"/>
          <p:nvPr/>
        </p:nvSpPr>
        <p:spPr>
          <a:xfrm>
            <a:off x="103695" y="1028343"/>
            <a:ext cx="11048214" cy="4801314"/>
          </a:xfrm>
          <a:prstGeom prst="rect">
            <a:avLst/>
          </a:prstGeom>
          <a:noFill/>
        </p:spPr>
        <p:txBody>
          <a:bodyPr wrap="square">
            <a:spAutoFit/>
          </a:bodyPr>
          <a:lstStyle/>
          <a:p>
            <a:r>
              <a:rPr lang="en-IN" dirty="0"/>
              <a:t>export class </a:t>
            </a:r>
            <a:r>
              <a:rPr lang="en-IN" dirty="0" err="1"/>
              <a:t>BookService</a:t>
            </a:r>
            <a:r>
              <a:rPr lang="en-IN" dirty="0"/>
              <a:t> {</a:t>
            </a:r>
          </a:p>
          <a:p>
            <a:r>
              <a:rPr lang="en-IN" dirty="0"/>
              <a:t>  ... </a:t>
            </a:r>
          </a:p>
          <a:p>
            <a:r>
              <a:rPr lang="en-IN" dirty="0"/>
              <a:t>  private </a:t>
            </a:r>
            <a:r>
              <a:rPr lang="en-IN" dirty="0" err="1"/>
              <a:t>handleError</a:t>
            </a:r>
            <a:r>
              <a:rPr lang="en-IN" dirty="0"/>
              <a:t>(err: </a:t>
            </a:r>
            <a:r>
              <a:rPr lang="en-IN" dirty="0" err="1"/>
              <a:t>HttpErrorResponse</a:t>
            </a:r>
            <a:r>
              <a:rPr lang="en-IN" dirty="0"/>
              <a:t>): Observable&lt;any&gt; {</a:t>
            </a:r>
          </a:p>
          <a:p>
            <a:r>
              <a:rPr lang="en-IN" dirty="0"/>
              <a:t>    let </a:t>
            </a:r>
            <a:r>
              <a:rPr lang="en-IN" dirty="0" err="1"/>
              <a:t>errMsg</a:t>
            </a:r>
            <a:r>
              <a:rPr lang="en-IN" dirty="0"/>
              <a:t> = '';</a:t>
            </a:r>
          </a:p>
          <a:p>
            <a:r>
              <a:rPr lang="en-IN" dirty="0"/>
              <a:t>    if (</a:t>
            </a:r>
            <a:r>
              <a:rPr lang="en-IN" dirty="0" err="1"/>
              <a:t>err.error</a:t>
            </a:r>
            <a:r>
              <a:rPr lang="en-IN" dirty="0"/>
              <a:t> </a:t>
            </a:r>
            <a:r>
              <a:rPr lang="en-IN" dirty="0" err="1"/>
              <a:t>instanceof</a:t>
            </a:r>
            <a:r>
              <a:rPr lang="en-IN" dirty="0"/>
              <a:t> Error) {</a:t>
            </a:r>
          </a:p>
          <a:p>
            <a:r>
              <a:rPr lang="en-IN" dirty="0"/>
              <a:t>      // A client-side or network error occurred. Handle it accordingly.</a:t>
            </a:r>
          </a:p>
          <a:p>
            <a:r>
              <a:rPr lang="en-IN" dirty="0"/>
              <a:t>      console.log('An error occurred:', </a:t>
            </a:r>
            <a:r>
              <a:rPr lang="en-IN" dirty="0" err="1"/>
              <a:t>err.error.message</a:t>
            </a:r>
            <a:r>
              <a:rPr lang="en-IN" dirty="0"/>
              <a:t>);</a:t>
            </a:r>
          </a:p>
          <a:p>
            <a:r>
              <a:rPr lang="en-IN" dirty="0"/>
              <a:t>      </a:t>
            </a:r>
            <a:r>
              <a:rPr lang="en-IN" dirty="0" err="1"/>
              <a:t>errMsg</a:t>
            </a:r>
            <a:r>
              <a:rPr lang="en-IN" dirty="0"/>
              <a:t> = </a:t>
            </a:r>
            <a:r>
              <a:rPr lang="en-IN" dirty="0" err="1"/>
              <a:t>err.error.message</a:t>
            </a:r>
            <a:r>
              <a:rPr lang="en-IN" dirty="0"/>
              <a:t>;</a:t>
            </a:r>
          </a:p>
          <a:p>
            <a:r>
              <a:rPr lang="en-IN" dirty="0"/>
              <a:t>    } else {</a:t>
            </a:r>
          </a:p>
          <a:p>
            <a:r>
              <a:rPr lang="en-IN" dirty="0"/>
              <a:t>      // The backend returned an unsuccessful response code.</a:t>
            </a:r>
          </a:p>
          <a:p>
            <a:r>
              <a:rPr lang="en-IN" dirty="0"/>
              <a:t>      // The response body may contain clues as to what went wrong,</a:t>
            </a:r>
          </a:p>
          <a:p>
            <a:r>
              <a:rPr lang="en-IN" dirty="0"/>
              <a:t>      console.log(`Backend returned code ${</a:t>
            </a:r>
            <a:r>
              <a:rPr lang="en-IN" dirty="0" err="1"/>
              <a:t>err.status</a:t>
            </a:r>
            <a:r>
              <a:rPr lang="en-IN" dirty="0"/>
              <a:t>}`);</a:t>
            </a:r>
          </a:p>
          <a:p>
            <a:r>
              <a:rPr lang="en-IN" dirty="0"/>
              <a:t>      </a:t>
            </a:r>
            <a:r>
              <a:rPr lang="en-IN" dirty="0" err="1"/>
              <a:t>errMsg</a:t>
            </a:r>
            <a:r>
              <a:rPr lang="en-IN" dirty="0"/>
              <a:t> = </a:t>
            </a:r>
            <a:r>
              <a:rPr lang="en-IN" dirty="0" err="1"/>
              <a:t>err.error.status</a:t>
            </a:r>
            <a:r>
              <a:rPr lang="en-IN" dirty="0"/>
              <a:t>;</a:t>
            </a:r>
          </a:p>
          <a:p>
            <a:r>
              <a:rPr lang="en-IN" dirty="0"/>
              <a:t>    }</a:t>
            </a:r>
          </a:p>
          <a:p>
            <a:r>
              <a:rPr lang="en-IN" dirty="0"/>
              <a:t>    return </a:t>
            </a:r>
            <a:r>
              <a:rPr lang="en-IN" dirty="0" err="1"/>
              <a:t>throwError</a:t>
            </a:r>
            <a:r>
              <a:rPr lang="en-IN" dirty="0"/>
              <a:t>(()=&gt;</a:t>
            </a:r>
            <a:r>
              <a:rPr lang="en-IN" dirty="0" err="1"/>
              <a:t>errMsg</a:t>
            </a:r>
            <a:r>
              <a:rPr lang="en-IN" dirty="0"/>
              <a:t>);</a:t>
            </a:r>
          </a:p>
          <a:p>
            <a:r>
              <a:rPr lang="en-IN" dirty="0"/>
              <a:t>  }</a:t>
            </a:r>
          </a:p>
          <a:p>
            <a:r>
              <a:rPr lang="en-IN" dirty="0"/>
              <a:t>}</a:t>
            </a:r>
          </a:p>
        </p:txBody>
      </p:sp>
    </p:spTree>
    <p:extLst>
      <p:ext uri="{BB962C8B-B14F-4D97-AF65-F5344CB8AC3E}">
        <p14:creationId xmlns:p14="http://schemas.microsoft.com/office/powerpoint/2010/main" val="236123477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398404-A5B9-7E9F-F48F-9A988F1023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E0E4418-EB8F-D7C5-FC06-6CD9D165A907}"/>
              </a:ext>
            </a:extLst>
          </p:cNvPr>
          <p:cNvSpPr>
            <a:spLocks noGrp="1"/>
          </p:cNvSpPr>
          <p:nvPr>
            <p:ph type="sldNum" sz="quarter" idx="12"/>
          </p:nvPr>
        </p:nvSpPr>
        <p:spPr/>
        <p:txBody>
          <a:bodyPr/>
          <a:lstStyle/>
          <a:p>
            <a:fld id="{4A777409-9C5A-4B07-8E32-19F22F7D558C}" type="slidenum">
              <a:rPr lang="en-IN" smtClean="0"/>
              <a:t>266</a:t>
            </a:fld>
            <a:endParaRPr lang="en-IN" dirty="0"/>
          </a:p>
        </p:txBody>
      </p:sp>
      <p:sp>
        <p:nvSpPr>
          <p:cNvPr id="5" name="TextBox 4">
            <a:extLst>
              <a:ext uri="{FF2B5EF4-FFF2-40B4-BE49-F238E27FC236}">
                <a16:creationId xmlns:a16="http://schemas.microsoft.com/office/drawing/2014/main" id="{7F973389-0465-6F3D-6B49-F3FA2303E2D7}"/>
              </a:ext>
            </a:extLst>
          </p:cNvPr>
          <p:cNvSpPr txBox="1"/>
          <p:nvPr/>
        </p:nvSpPr>
        <p:spPr>
          <a:xfrm>
            <a:off x="146114" y="938587"/>
            <a:ext cx="11769365" cy="1631216"/>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HttpErrorResponse</a:t>
            </a:r>
            <a:r>
              <a:rPr lang="en-US" sz="2000" dirty="0">
                <a:solidFill>
                  <a:schemeClr val="tx1">
                    <a:lumMod val="65000"/>
                    <a:lumOff val="35000"/>
                  </a:schemeClr>
                </a:solidFill>
                <a:effectLst/>
              </a:rPr>
              <a:t> module class should be imported to understand the nature of the error thrown</a:t>
            </a:r>
          </a:p>
          <a:p>
            <a:r>
              <a:rPr lang="en-US" sz="2000" dirty="0">
                <a:solidFill>
                  <a:schemeClr val="tx1">
                    <a:lumMod val="65000"/>
                    <a:lumOff val="35000"/>
                  </a:schemeClr>
                </a:solidFill>
                <a:effectLst/>
              </a:rPr>
              <a:t>Line 18-21: An instance of Error object will be thrown if any network or client-side error is thrown</a:t>
            </a:r>
          </a:p>
          <a:p>
            <a:r>
              <a:rPr lang="en-US" sz="2000" dirty="0">
                <a:solidFill>
                  <a:schemeClr val="tx1">
                    <a:lumMod val="65000"/>
                    <a:lumOff val="35000"/>
                  </a:schemeClr>
                </a:solidFill>
                <a:effectLst/>
              </a:rPr>
              <a:t>Line 22-26: Handling of errors due to unsuccessful response codes from the backend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the code in the </a:t>
            </a:r>
            <a:r>
              <a:rPr lang="en-US" sz="2000" b="1" dirty="0" err="1">
                <a:solidFill>
                  <a:schemeClr val="tx1">
                    <a:lumMod val="65000"/>
                    <a:lumOff val="35000"/>
                  </a:schemeClr>
                </a:solidFill>
                <a:effectLst/>
              </a:rPr>
              <a:t>book.component.ts</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038F9517-C323-56E0-7302-9075B0EBA17C}"/>
              </a:ext>
            </a:extLst>
          </p:cNvPr>
          <p:cNvSpPr txBox="1"/>
          <p:nvPr/>
        </p:nvSpPr>
        <p:spPr>
          <a:xfrm>
            <a:off x="146114" y="2569803"/>
            <a:ext cx="8790494" cy="4247317"/>
          </a:xfrm>
          <a:prstGeom prst="rect">
            <a:avLst/>
          </a:prstGeom>
          <a:noFill/>
        </p:spPr>
        <p:txBody>
          <a:bodyPr wrap="square">
            <a:spAutoFit/>
          </a:bodyPr>
          <a:lstStyle/>
          <a:p>
            <a:r>
              <a:rPr lang="en-IN" dirty="0"/>
              <a:t>...</a:t>
            </a:r>
          </a:p>
          <a:p>
            <a:r>
              <a:rPr lang="en-IN" dirty="0"/>
              <a:t>export class </a:t>
            </a:r>
            <a:r>
              <a:rPr lang="en-IN" dirty="0" err="1"/>
              <a:t>BookComponent</a:t>
            </a:r>
            <a:r>
              <a:rPr lang="en-IN" dirty="0"/>
              <a:t> implements </a:t>
            </a:r>
            <a:r>
              <a:rPr lang="en-IN" dirty="0" err="1"/>
              <a:t>OnInit</a:t>
            </a:r>
            <a:r>
              <a:rPr lang="en-IN" dirty="0"/>
              <a:t> {</a:t>
            </a:r>
          </a:p>
          <a:p>
            <a:r>
              <a:rPr lang="en-IN" dirty="0"/>
              <a:t>  books!: Book[];</a:t>
            </a:r>
          </a:p>
          <a:p>
            <a:r>
              <a:rPr lang="en-IN" dirty="0"/>
              <a:t>  </a:t>
            </a:r>
            <a:r>
              <a:rPr lang="en-IN" dirty="0" err="1"/>
              <a:t>errorMessage</a:t>
            </a:r>
            <a:r>
              <a:rPr lang="en-IN" dirty="0"/>
              <a:t>!: string;</a:t>
            </a:r>
          </a:p>
          <a:p>
            <a:r>
              <a:rPr lang="en-IN" dirty="0"/>
              <a:t>  constructor(private </a:t>
            </a:r>
            <a:r>
              <a:rPr lang="en-IN" dirty="0" err="1"/>
              <a:t>bookService</a:t>
            </a:r>
            <a:r>
              <a:rPr lang="en-IN" dirty="0"/>
              <a:t>: </a:t>
            </a:r>
            <a:r>
              <a:rPr lang="en-IN" dirty="0" err="1"/>
              <a:t>BookService</a:t>
            </a:r>
            <a:r>
              <a:rPr lang="en-IN" dirty="0"/>
              <a:t>) { }</a:t>
            </a:r>
          </a:p>
          <a:p>
            <a:r>
              <a:rPr lang="en-IN" dirty="0"/>
              <a:t>  </a:t>
            </a:r>
            <a:r>
              <a:rPr lang="en-IN" dirty="0" err="1"/>
              <a:t>getBooks</a:t>
            </a:r>
            <a:r>
              <a:rPr lang="en-IN" dirty="0"/>
              <a:t>() {</a:t>
            </a:r>
          </a:p>
          <a:p>
            <a:r>
              <a:rPr lang="en-IN" dirty="0"/>
              <a:t>   </a:t>
            </a:r>
            <a:r>
              <a:rPr lang="en-IN" dirty="0" err="1"/>
              <a:t>this.bookService.getBooks</a:t>
            </a:r>
            <a:r>
              <a:rPr lang="en-IN" dirty="0"/>
              <a:t>().subscribe({</a:t>
            </a:r>
          </a:p>
          <a:p>
            <a:r>
              <a:rPr lang="en-IN" dirty="0"/>
              <a:t>      next:  books =&gt; </a:t>
            </a:r>
            <a:r>
              <a:rPr lang="en-IN" dirty="0" err="1"/>
              <a:t>this.books</a:t>
            </a:r>
            <a:r>
              <a:rPr lang="en-IN" dirty="0"/>
              <a:t> = books,</a:t>
            </a:r>
          </a:p>
          <a:p>
            <a:r>
              <a:rPr lang="en-IN" dirty="0"/>
              <a:t>      </a:t>
            </a:r>
            <a:r>
              <a:rPr lang="en-IN" dirty="0" err="1"/>
              <a:t>error:error</a:t>
            </a:r>
            <a:r>
              <a:rPr lang="en-IN" dirty="0"/>
              <a:t> =&gt; </a:t>
            </a:r>
            <a:r>
              <a:rPr lang="en-IN" dirty="0" err="1"/>
              <a:t>this.errorMessage</a:t>
            </a:r>
            <a:r>
              <a:rPr lang="en-IN" dirty="0"/>
              <a:t> = error</a:t>
            </a:r>
          </a:p>
          <a:p>
            <a:r>
              <a:rPr lang="en-IN" dirty="0"/>
              <a:t>    })</a:t>
            </a:r>
          </a:p>
          <a:p>
            <a:r>
              <a:rPr lang="en-IN" dirty="0"/>
              <a:t>  }</a:t>
            </a:r>
          </a:p>
          <a:p>
            <a:r>
              <a:rPr lang="en-IN" dirty="0"/>
              <a:t>  </a:t>
            </a:r>
            <a:r>
              <a:rPr lang="en-IN" dirty="0" err="1"/>
              <a:t>ngOnInit</a:t>
            </a:r>
            <a:r>
              <a:rPr lang="en-IN" dirty="0"/>
              <a:t>() {</a:t>
            </a:r>
          </a:p>
          <a:p>
            <a:r>
              <a:rPr lang="en-IN" dirty="0"/>
              <a:t>    </a:t>
            </a:r>
            <a:r>
              <a:rPr lang="en-IN" dirty="0" err="1"/>
              <a:t>this.getBooks</a:t>
            </a:r>
            <a:r>
              <a:rPr lang="en-IN" dirty="0"/>
              <a:t>();</a:t>
            </a:r>
          </a:p>
          <a:p>
            <a:r>
              <a:rPr lang="en-IN" dirty="0"/>
              <a:t>  }</a:t>
            </a:r>
          </a:p>
          <a:p>
            <a:r>
              <a:rPr lang="en-IN" dirty="0"/>
              <a:t>}</a:t>
            </a:r>
          </a:p>
        </p:txBody>
      </p:sp>
    </p:spTree>
    <p:extLst>
      <p:ext uri="{BB962C8B-B14F-4D97-AF65-F5344CB8AC3E}">
        <p14:creationId xmlns:p14="http://schemas.microsoft.com/office/powerpoint/2010/main" val="273196068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9DDC65-E02D-9E9A-20D1-CFFF66CADF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B47E28F-5F49-C345-1402-5C601DB51DD2}"/>
              </a:ext>
            </a:extLst>
          </p:cNvPr>
          <p:cNvSpPr>
            <a:spLocks noGrp="1"/>
          </p:cNvSpPr>
          <p:nvPr>
            <p:ph type="sldNum" sz="quarter" idx="12"/>
          </p:nvPr>
        </p:nvSpPr>
        <p:spPr/>
        <p:txBody>
          <a:bodyPr/>
          <a:lstStyle/>
          <a:p>
            <a:fld id="{4A777409-9C5A-4B07-8E32-19F22F7D558C}" type="slidenum">
              <a:rPr lang="en-IN" smtClean="0"/>
              <a:t>267</a:t>
            </a:fld>
            <a:endParaRPr lang="en-IN" dirty="0"/>
          </a:p>
        </p:txBody>
      </p:sp>
      <p:sp>
        <p:nvSpPr>
          <p:cNvPr id="4" name="Rectangle 1">
            <a:extLst>
              <a:ext uri="{FF2B5EF4-FFF2-40B4-BE49-F238E27FC236}">
                <a16:creationId xmlns:a16="http://schemas.microsoft.com/office/drawing/2014/main" id="{BD26BD83-51CB-55C7-5F2C-8FE55CFA75B5}"/>
              </a:ext>
            </a:extLst>
          </p:cNvPr>
          <p:cNvSpPr>
            <a:spLocks noChangeArrowheads="1"/>
          </p:cNvSpPr>
          <p:nvPr/>
        </p:nvSpPr>
        <p:spPr bwMode="auto">
          <a:xfrm>
            <a:off x="179109" y="871337"/>
            <a:ext cx="1092416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Line 7: Inject the  </a:t>
            </a:r>
            <a:r>
              <a:rPr kumimoji="0" lang="en-US" altLang="en-US" sz="2000" b="0" i="0" u="none" strike="noStrike" cap="none" normalizeH="0" baseline="0" dirty="0" err="1">
                <a:ln>
                  <a:noFill/>
                </a:ln>
                <a:solidFill>
                  <a:schemeClr val="tx1">
                    <a:lumMod val="65000"/>
                    <a:lumOff val="35000"/>
                  </a:schemeClr>
                </a:solidFill>
                <a:effectLst/>
              </a:rPr>
              <a:t>BookService</a:t>
            </a:r>
            <a:r>
              <a:rPr kumimoji="0" lang="en-US" altLang="en-US" sz="2000" b="0" i="0" u="none" strike="noStrike" cap="none" normalizeH="0" baseline="0" dirty="0">
                <a:ln>
                  <a:noFill/>
                </a:ln>
                <a:solidFill>
                  <a:schemeClr val="tx1">
                    <a:lumMod val="65000"/>
                    <a:lumOff val="35000"/>
                  </a:schemeClr>
                </a:solidFill>
                <a:effectLst/>
              </a:rPr>
              <a:t> class into the component class through the constructor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Line 9-14: Invokes the service class method </a:t>
            </a:r>
            <a:r>
              <a:rPr kumimoji="0" lang="en-US" altLang="en-US" sz="2000" b="0" i="0" u="none" strike="noStrike" cap="none" normalizeH="0" baseline="0" dirty="0" err="1">
                <a:ln>
                  <a:noFill/>
                </a:ln>
                <a:solidFill>
                  <a:schemeClr val="tx1">
                    <a:lumMod val="65000"/>
                    <a:lumOff val="35000"/>
                  </a:schemeClr>
                </a:solidFill>
                <a:effectLst/>
              </a:rPr>
              <a:t>getBooks</a:t>
            </a:r>
            <a:r>
              <a:rPr kumimoji="0" lang="en-US" altLang="en-US" sz="2000" b="0" i="0" u="none" strike="noStrike" cap="none" normalizeH="0" baseline="0" dirty="0">
                <a:ln>
                  <a:noFill/>
                </a:ln>
                <a:solidFill>
                  <a:schemeClr val="tx1">
                    <a:lumMod val="65000"/>
                    <a:lumOff val="35000"/>
                  </a:schemeClr>
                </a:solidFill>
                <a:effectLst/>
              </a:rPr>
              <a:t>() which makes an HTTP call to the </a:t>
            </a:r>
            <a:r>
              <a:rPr kumimoji="0" lang="en-US" altLang="en-US" sz="2000" b="0" i="0" u="none" strike="noStrike" cap="none" normalizeH="0" baseline="0" dirty="0" err="1">
                <a:ln>
                  <a:noFill/>
                </a:ln>
                <a:solidFill>
                  <a:schemeClr val="tx1">
                    <a:lumMod val="65000"/>
                    <a:lumOff val="35000"/>
                  </a:schemeClr>
                </a:solidFill>
                <a:effectLst/>
              </a:rPr>
              <a:t>books.json</a:t>
            </a:r>
            <a:r>
              <a:rPr kumimoji="0" lang="en-US" altLang="en-US" sz="2000" b="0" i="0" u="none" strike="noStrike" cap="none" normalizeH="0" baseline="0" dirty="0">
                <a:ln>
                  <a:noFill/>
                </a:ln>
                <a:solidFill>
                  <a:schemeClr val="tx1">
                    <a:lumMod val="65000"/>
                    <a:lumOff val="35000"/>
                  </a:schemeClr>
                </a:solidFill>
                <a:effectLst/>
              </a:rPr>
              <a:t> file. The </a:t>
            </a:r>
            <a:r>
              <a:rPr kumimoji="0" lang="en-US" altLang="en-US" sz="2000" b="0" i="0" u="none" strike="noStrike" cap="none" normalizeH="0" baseline="0" dirty="0" err="1">
                <a:ln>
                  <a:noFill/>
                </a:ln>
                <a:solidFill>
                  <a:schemeClr val="tx1">
                    <a:lumMod val="65000"/>
                    <a:lumOff val="35000"/>
                  </a:schemeClr>
                </a:solidFill>
                <a:effectLst/>
              </a:rPr>
              <a:t>getBooks</a:t>
            </a:r>
            <a:r>
              <a:rPr kumimoji="0" lang="en-US" altLang="en-US" sz="2000" b="0" i="0" u="none" strike="noStrike" cap="none" normalizeH="0" baseline="0" dirty="0">
                <a:ln>
                  <a:noFill/>
                </a:ln>
                <a:solidFill>
                  <a:schemeClr val="tx1">
                    <a:lumMod val="65000"/>
                    <a:lumOff val="35000"/>
                  </a:schemeClr>
                </a:solidFill>
                <a:effectLst/>
              </a:rPr>
              <a:t>() of the service class returns an Observable.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65000"/>
                  <a:lumOff val="3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rPr>
              <a:t>An observable in Angular begins to publish values only when someone has subscribed to it. To retrieve the value contained in the Observable returned by </a:t>
            </a:r>
            <a:r>
              <a:rPr kumimoji="0" lang="en-US" altLang="en-US" sz="2000" b="0" i="0" u="none" strike="noStrike" cap="none" normalizeH="0" baseline="0" dirty="0" err="1">
                <a:ln>
                  <a:noFill/>
                </a:ln>
                <a:solidFill>
                  <a:schemeClr val="tx1">
                    <a:lumMod val="65000"/>
                    <a:lumOff val="35000"/>
                  </a:schemeClr>
                </a:solidFill>
                <a:effectLst/>
              </a:rPr>
              <a:t>getBooks</a:t>
            </a:r>
            <a:r>
              <a:rPr kumimoji="0" lang="en-US" altLang="en-US" sz="2000" b="0" i="0" u="none" strike="noStrike" cap="none" normalizeH="0" baseline="0" dirty="0">
                <a:ln>
                  <a:noFill/>
                </a:ln>
                <a:solidFill>
                  <a:schemeClr val="tx1">
                    <a:lumMod val="65000"/>
                    <a:lumOff val="35000"/>
                  </a:schemeClr>
                </a:solidFill>
                <a:effectLst/>
              </a:rPr>
              <a:t>() of service, subscribe to the observable by calling the subscribe() method and pass an observer object which can listen to the three types of notifications that an observable can send: next, error and complete. </a:t>
            </a:r>
          </a:p>
        </p:txBody>
      </p:sp>
    </p:spTree>
    <p:extLst>
      <p:ext uri="{BB962C8B-B14F-4D97-AF65-F5344CB8AC3E}">
        <p14:creationId xmlns:p14="http://schemas.microsoft.com/office/powerpoint/2010/main" val="183608462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1ED410-2B6B-BB5D-B743-D7B6DD82E1A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69B722-B87F-9E42-B53B-3758BF40228C}"/>
              </a:ext>
            </a:extLst>
          </p:cNvPr>
          <p:cNvSpPr>
            <a:spLocks noGrp="1"/>
          </p:cNvSpPr>
          <p:nvPr>
            <p:ph type="sldNum" sz="quarter" idx="12"/>
          </p:nvPr>
        </p:nvSpPr>
        <p:spPr/>
        <p:txBody>
          <a:bodyPr/>
          <a:lstStyle/>
          <a:p>
            <a:fld id="{4A777409-9C5A-4B07-8E32-19F22F7D558C}" type="slidenum">
              <a:rPr lang="en-IN" smtClean="0"/>
              <a:t>268</a:t>
            </a:fld>
            <a:endParaRPr lang="en-IN" dirty="0"/>
          </a:p>
        </p:txBody>
      </p:sp>
      <p:pic>
        <p:nvPicPr>
          <p:cNvPr id="4" name="Picture 3">
            <a:extLst>
              <a:ext uri="{FF2B5EF4-FFF2-40B4-BE49-F238E27FC236}">
                <a16:creationId xmlns:a16="http://schemas.microsoft.com/office/drawing/2014/main" id="{991C3655-D6A7-C861-3439-ECF680B0B62B}"/>
              </a:ext>
            </a:extLst>
          </p:cNvPr>
          <p:cNvPicPr>
            <a:picLocks noChangeAspect="1"/>
          </p:cNvPicPr>
          <p:nvPr/>
        </p:nvPicPr>
        <p:blipFill>
          <a:blip r:embed="rId2"/>
          <a:stretch>
            <a:fillRect/>
          </a:stretch>
        </p:blipFill>
        <p:spPr>
          <a:xfrm>
            <a:off x="0" y="1310326"/>
            <a:ext cx="12192000" cy="4807669"/>
          </a:xfrm>
          <a:prstGeom prst="rect">
            <a:avLst/>
          </a:prstGeom>
        </p:spPr>
      </p:pic>
    </p:spTree>
    <p:extLst>
      <p:ext uri="{BB962C8B-B14F-4D97-AF65-F5344CB8AC3E}">
        <p14:creationId xmlns:p14="http://schemas.microsoft.com/office/powerpoint/2010/main" val="322383174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95360B-4660-C9D5-4F8C-449C2EF50E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61D6DB-AF29-997E-73E1-172B46A3D063}"/>
              </a:ext>
            </a:extLst>
          </p:cNvPr>
          <p:cNvSpPr>
            <a:spLocks noGrp="1"/>
          </p:cNvSpPr>
          <p:nvPr>
            <p:ph type="sldNum" sz="quarter" idx="12"/>
          </p:nvPr>
        </p:nvSpPr>
        <p:spPr/>
        <p:txBody>
          <a:bodyPr/>
          <a:lstStyle/>
          <a:p>
            <a:fld id="{4A777409-9C5A-4B07-8E32-19F22F7D558C}" type="slidenum">
              <a:rPr lang="en-IN" smtClean="0"/>
              <a:t>269</a:t>
            </a:fld>
            <a:endParaRPr lang="en-IN" dirty="0"/>
          </a:p>
        </p:txBody>
      </p:sp>
      <p:sp>
        <p:nvSpPr>
          <p:cNvPr id="5" name="TextBox 4">
            <a:extLst>
              <a:ext uri="{FF2B5EF4-FFF2-40B4-BE49-F238E27FC236}">
                <a16:creationId xmlns:a16="http://schemas.microsoft.com/office/drawing/2014/main" id="{A520039F-3D45-770C-7E46-75A316574C6A}"/>
              </a:ext>
            </a:extLst>
          </p:cNvPr>
          <p:cNvSpPr txBox="1"/>
          <p:nvPr/>
        </p:nvSpPr>
        <p:spPr>
          <a:xfrm>
            <a:off x="989029" y="578904"/>
            <a:ext cx="6099142" cy="400110"/>
          </a:xfrm>
          <a:prstGeom prst="rect">
            <a:avLst/>
          </a:prstGeom>
          <a:noFill/>
        </p:spPr>
        <p:txBody>
          <a:bodyPr wrap="square">
            <a:spAutoFit/>
          </a:bodyPr>
          <a:lstStyle/>
          <a:p>
            <a:r>
              <a:rPr lang="en-IN" sz="2000" b="1" dirty="0">
                <a:solidFill>
                  <a:schemeClr val="tx1">
                    <a:lumMod val="65000"/>
                    <a:lumOff val="35000"/>
                  </a:schemeClr>
                </a:solidFill>
              </a:rPr>
              <a:t>book.component.html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33E3523-F495-D9EE-6FD3-C239ADDAB563}"/>
              </a:ext>
            </a:extLst>
          </p:cNvPr>
          <p:cNvSpPr txBox="1"/>
          <p:nvPr/>
        </p:nvSpPr>
        <p:spPr>
          <a:xfrm>
            <a:off x="989028" y="1120676"/>
            <a:ext cx="8437775" cy="2031325"/>
          </a:xfrm>
          <a:prstGeom prst="rect">
            <a:avLst/>
          </a:prstGeom>
          <a:noFill/>
        </p:spPr>
        <p:txBody>
          <a:bodyPr wrap="square">
            <a:spAutoFit/>
          </a:bodyPr>
          <a:lstStyle/>
          <a:p>
            <a:r>
              <a:rPr lang="en-IN" dirty="0"/>
              <a:t>...</a:t>
            </a:r>
          </a:p>
          <a:p>
            <a:r>
              <a:rPr lang="en-IN" dirty="0"/>
              <a:t>&lt;</a:t>
            </a:r>
            <a:r>
              <a:rPr lang="en-IN" dirty="0" err="1"/>
              <a:t>ul</a:t>
            </a:r>
            <a:r>
              <a:rPr lang="en-IN" dirty="0"/>
              <a:t> class="books"&gt;</a:t>
            </a:r>
          </a:p>
          <a:p>
            <a:r>
              <a:rPr lang="en-IN" dirty="0"/>
              <a:t>  &lt;li *</a:t>
            </a:r>
            <a:r>
              <a:rPr lang="en-IN" dirty="0" err="1"/>
              <a:t>ngFor</a:t>
            </a:r>
            <a:r>
              <a:rPr lang="en-IN" dirty="0"/>
              <a:t>="let book of books"&gt;</a:t>
            </a:r>
          </a:p>
          <a:p>
            <a:r>
              <a:rPr lang="en-IN" dirty="0"/>
              <a:t>    &lt;span class="badge"&gt;{{book.id}}&lt;/span&gt; {{book.name}}</a:t>
            </a:r>
          </a:p>
          <a:p>
            <a:r>
              <a:rPr lang="en-IN" dirty="0"/>
              <a:t>  &lt;/li&gt;</a:t>
            </a:r>
          </a:p>
          <a:p>
            <a:r>
              <a:rPr lang="en-IN" dirty="0"/>
              <a:t>&lt;/</a:t>
            </a:r>
            <a:r>
              <a:rPr lang="en-IN" dirty="0" err="1"/>
              <a:t>ul</a:t>
            </a:r>
            <a:r>
              <a:rPr lang="en-IN" dirty="0"/>
              <a:t>&gt;</a:t>
            </a:r>
          </a:p>
          <a:p>
            <a:r>
              <a:rPr lang="en-IN" dirty="0"/>
              <a:t>&lt;div class="error" *</a:t>
            </a:r>
            <a:r>
              <a:rPr lang="en-IN" dirty="0" err="1"/>
              <a:t>ngIf</a:t>
            </a:r>
            <a:r>
              <a:rPr lang="en-IN" dirty="0"/>
              <a:t>="</a:t>
            </a:r>
            <a:r>
              <a:rPr lang="en-IN" dirty="0" err="1"/>
              <a:t>errorMessage</a:t>
            </a:r>
            <a:r>
              <a:rPr lang="en-IN" dirty="0"/>
              <a:t>"&gt;{{</a:t>
            </a:r>
            <a:r>
              <a:rPr lang="en-IN" dirty="0" err="1"/>
              <a:t>errorMessage</a:t>
            </a:r>
            <a:r>
              <a:rPr lang="en-IN" dirty="0"/>
              <a:t>}}&lt;/div&gt;</a:t>
            </a:r>
          </a:p>
        </p:txBody>
      </p:sp>
      <p:sp>
        <p:nvSpPr>
          <p:cNvPr id="9" name="TextBox 8">
            <a:extLst>
              <a:ext uri="{FF2B5EF4-FFF2-40B4-BE49-F238E27FC236}">
                <a16:creationId xmlns:a16="http://schemas.microsoft.com/office/drawing/2014/main" id="{2589988A-0FCA-A169-AEE8-177569513B05}"/>
              </a:ext>
            </a:extLst>
          </p:cNvPr>
          <p:cNvSpPr txBox="1"/>
          <p:nvPr/>
        </p:nvSpPr>
        <p:spPr>
          <a:xfrm>
            <a:off x="174396" y="3293663"/>
            <a:ext cx="10779550" cy="1323439"/>
          </a:xfrm>
          <a:prstGeom prst="rect">
            <a:avLst/>
          </a:prstGeom>
          <a:noFill/>
        </p:spPr>
        <p:txBody>
          <a:bodyPr wrap="square">
            <a:spAutoFit/>
          </a:bodyPr>
          <a:lstStyle/>
          <a:p>
            <a:r>
              <a:rPr lang="en-US" sz="2000" dirty="0">
                <a:solidFill>
                  <a:schemeClr val="tx1">
                    <a:lumMod val="65000"/>
                    <a:lumOff val="35000"/>
                  </a:schemeClr>
                </a:solidFill>
                <a:effectLst/>
              </a:rPr>
              <a:t>Line 2-6: Displays books details</a:t>
            </a:r>
          </a:p>
          <a:p>
            <a:r>
              <a:rPr lang="en-US" sz="2000" dirty="0">
                <a:solidFill>
                  <a:schemeClr val="tx1">
                    <a:lumMod val="65000"/>
                    <a:lumOff val="35000"/>
                  </a:schemeClr>
                </a:solidFill>
                <a:effectLst/>
              </a:rPr>
              <a:t>Line 8: Displays error message when HTTP get operation fails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11" name="Picture 10">
            <a:extLst>
              <a:ext uri="{FF2B5EF4-FFF2-40B4-BE49-F238E27FC236}">
                <a16:creationId xmlns:a16="http://schemas.microsoft.com/office/drawing/2014/main" id="{013D30E3-0A9F-47B4-B092-F17EC5B65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37" y="1896924"/>
            <a:ext cx="2381582" cy="4553585"/>
          </a:xfrm>
          <a:prstGeom prst="rect">
            <a:avLst/>
          </a:prstGeom>
        </p:spPr>
      </p:pic>
    </p:spTree>
    <p:extLst>
      <p:ext uri="{BB962C8B-B14F-4D97-AF65-F5344CB8AC3E}">
        <p14:creationId xmlns:p14="http://schemas.microsoft.com/office/powerpoint/2010/main" val="198350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FCB46E-B217-CBCC-B8B0-CD3F569F01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B9BA14C-57AA-D534-005C-EAB3590CC7D9}"/>
              </a:ext>
            </a:extLst>
          </p:cNvPr>
          <p:cNvSpPr>
            <a:spLocks noGrp="1"/>
          </p:cNvSpPr>
          <p:nvPr>
            <p:ph type="sldNum" sz="quarter" idx="12"/>
          </p:nvPr>
        </p:nvSpPr>
        <p:spPr/>
        <p:txBody>
          <a:bodyPr/>
          <a:lstStyle/>
          <a:p>
            <a:fld id="{4A777409-9C5A-4B07-8E32-19F22F7D558C}" type="slidenum">
              <a:rPr lang="en-IN" smtClean="0"/>
              <a:t>270</a:t>
            </a:fld>
            <a:endParaRPr lang="en-IN" dirty="0"/>
          </a:p>
        </p:txBody>
      </p:sp>
      <p:sp>
        <p:nvSpPr>
          <p:cNvPr id="5" name="TextBox 4">
            <a:extLst>
              <a:ext uri="{FF2B5EF4-FFF2-40B4-BE49-F238E27FC236}">
                <a16:creationId xmlns:a16="http://schemas.microsoft.com/office/drawing/2014/main" id="{2F85B89F-7238-E635-BAAC-0799FAFF13C2}"/>
              </a:ext>
            </a:extLst>
          </p:cNvPr>
          <p:cNvSpPr txBox="1"/>
          <p:nvPr/>
        </p:nvSpPr>
        <p:spPr>
          <a:xfrm>
            <a:off x="155542" y="1035758"/>
            <a:ext cx="11043501" cy="1938992"/>
          </a:xfrm>
          <a:prstGeom prst="rect">
            <a:avLst/>
          </a:prstGeom>
          <a:noFill/>
        </p:spPr>
        <p:txBody>
          <a:bodyPr wrap="square">
            <a:spAutoFit/>
          </a:bodyPr>
          <a:lstStyle/>
          <a:p>
            <a:r>
              <a:rPr lang="en-US" sz="2000" b="1" dirty="0">
                <a:solidFill>
                  <a:schemeClr val="tx1">
                    <a:lumMod val="65000"/>
                    <a:lumOff val="35000"/>
                  </a:schemeClr>
                </a:solidFill>
                <a:effectLst/>
              </a:rPr>
              <a:t>Making a POST request:</a:t>
            </a:r>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HttpClient.post</a:t>
            </a:r>
            <a:r>
              <a:rPr lang="en-US" sz="2000" dirty="0">
                <a:solidFill>
                  <a:schemeClr val="tx1">
                    <a:lumMod val="65000"/>
                    <a:lumOff val="35000"/>
                  </a:schemeClr>
                </a:solidFill>
                <a:effectLst/>
              </a:rPr>
              <a:t>() method posts data to the server. It takes two parameters.</a:t>
            </a:r>
          </a:p>
          <a:p>
            <a:pPr>
              <a:buFont typeface="Arial" panose="020B0604020202020204" pitchFamily="34" charset="0"/>
              <a:buChar char="•"/>
            </a:pPr>
            <a:r>
              <a:rPr lang="en-US" sz="2000" dirty="0">
                <a:solidFill>
                  <a:schemeClr val="tx1">
                    <a:lumMod val="65000"/>
                    <a:lumOff val="35000"/>
                  </a:schemeClr>
                </a:solidFill>
                <a:effectLst/>
              </a:rPr>
              <a:t>Data - data to be sent to the server</a:t>
            </a:r>
          </a:p>
          <a:p>
            <a:pPr>
              <a:buFont typeface="Arial" panose="020B0604020202020204" pitchFamily="34" charset="0"/>
              <a:buChar char="•"/>
            </a:pPr>
            <a:r>
              <a:rPr lang="en-US" sz="2000" dirty="0" err="1">
                <a:solidFill>
                  <a:schemeClr val="tx1">
                    <a:lumMod val="65000"/>
                    <a:lumOff val="35000"/>
                  </a:schemeClr>
                </a:solidFill>
                <a:effectLst/>
              </a:rPr>
              <a:t>HttpOptions</a:t>
            </a:r>
            <a:r>
              <a:rPr lang="en-US" sz="2000" dirty="0">
                <a:solidFill>
                  <a:schemeClr val="tx1">
                    <a:lumMod val="65000"/>
                    <a:lumOff val="35000"/>
                  </a:schemeClr>
                </a:solidFill>
                <a:effectLst/>
              </a:rPr>
              <a:t> - to specify the required headers to be sent along with the request.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a:t>
            </a:r>
            <a:r>
              <a:rPr lang="en-US" sz="2000" dirty="0" err="1">
                <a:solidFill>
                  <a:schemeClr val="tx1">
                    <a:lumMod val="65000"/>
                    <a:lumOff val="35000"/>
                  </a:schemeClr>
                </a:solidFill>
                <a:effectLst/>
              </a:rPr>
              <a:t>addBook</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in </a:t>
            </a:r>
            <a:r>
              <a:rPr lang="en-US" sz="2000" b="1" dirty="0" err="1">
                <a:solidFill>
                  <a:schemeClr val="tx1">
                    <a:lumMod val="65000"/>
                    <a:lumOff val="35000"/>
                  </a:schemeClr>
                </a:solidFill>
                <a:effectLst/>
              </a:rPr>
              <a:t>book.service.ts</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D2BFBF7C-AC7F-E002-B215-5659E65E1FCC}"/>
              </a:ext>
            </a:extLst>
          </p:cNvPr>
          <p:cNvSpPr txBox="1"/>
          <p:nvPr/>
        </p:nvSpPr>
        <p:spPr>
          <a:xfrm>
            <a:off x="155542" y="3276408"/>
            <a:ext cx="10350631" cy="2308324"/>
          </a:xfrm>
          <a:prstGeom prst="rect">
            <a:avLst/>
          </a:prstGeom>
          <a:noFill/>
        </p:spPr>
        <p:txBody>
          <a:bodyPr wrap="square">
            <a:spAutoFit/>
          </a:bodyPr>
          <a:lstStyle/>
          <a:p>
            <a:r>
              <a:rPr lang="en-IN" dirty="0"/>
              <a:t>import { Injectable } from '@angular/core';</a:t>
            </a:r>
          </a:p>
          <a:p>
            <a:r>
              <a:rPr lang="en-IN" dirty="0"/>
              <a:t>import { </a:t>
            </a:r>
            <a:r>
              <a:rPr lang="en-IN" dirty="0" err="1"/>
              <a:t>HttpClient</a:t>
            </a:r>
            <a:r>
              <a:rPr lang="en-IN" dirty="0"/>
              <a:t> } from '@angular/common/http';</a:t>
            </a:r>
          </a:p>
          <a:p>
            <a:r>
              <a:rPr lang="en-IN" dirty="0"/>
              <a:t>import { Observable, </a:t>
            </a:r>
            <a:r>
              <a:rPr lang="en-IN" dirty="0" err="1"/>
              <a:t>throwError</a:t>
            </a:r>
            <a:r>
              <a:rPr lang="en-IN" dirty="0"/>
              <a:t> } from '</a:t>
            </a:r>
            <a:r>
              <a:rPr lang="en-IN" dirty="0" err="1"/>
              <a:t>rxjs</a:t>
            </a:r>
            <a:r>
              <a:rPr lang="en-IN" dirty="0"/>
              <a:t>';</a:t>
            </a:r>
          </a:p>
          <a:p>
            <a:r>
              <a:rPr lang="en-IN" dirty="0"/>
              <a:t>import { </a:t>
            </a:r>
            <a:r>
              <a:rPr lang="en-IN" dirty="0" err="1"/>
              <a:t>catchError</a:t>
            </a:r>
            <a:r>
              <a:rPr lang="en-IN" dirty="0"/>
              <a:t>, tap } from '</a:t>
            </a:r>
            <a:r>
              <a:rPr lang="en-IN" dirty="0" err="1"/>
              <a:t>rxjs</a:t>
            </a:r>
            <a:r>
              <a:rPr lang="en-IN" dirty="0"/>
              <a:t>/operators';</a:t>
            </a:r>
          </a:p>
          <a:p>
            <a:r>
              <a:rPr lang="en-IN" dirty="0"/>
              <a:t>import { Book } from './book';</a:t>
            </a:r>
          </a:p>
          <a:p>
            <a:r>
              <a:rPr lang="en-IN" dirty="0"/>
              <a:t>@Injectable({</a:t>
            </a:r>
          </a:p>
          <a:p>
            <a:r>
              <a:rPr lang="en-IN" dirty="0"/>
              <a:t>    </a:t>
            </a:r>
            <a:r>
              <a:rPr lang="en-IN" dirty="0" err="1"/>
              <a:t>providedIn</a:t>
            </a:r>
            <a:r>
              <a:rPr lang="en-IN" dirty="0"/>
              <a:t>: 'root'</a:t>
            </a:r>
          </a:p>
          <a:p>
            <a:r>
              <a:rPr lang="en-IN" dirty="0"/>
              <a:t>})</a:t>
            </a:r>
          </a:p>
        </p:txBody>
      </p:sp>
    </p:spTree>
    <p:extLst>
      <p:ext uri="{BB962C8B-B14F-4D97-AF65-F5344CB8AC3E}">
        <p14:creationId xmlns:p14="http://schemas.microsoft.com/office/powerpoint/2010/main" val="323897326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3F7769-E83B-E6E8-9DCE-D27F4785D0D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FEDE938-18C8-03CD-94A4-39850F08E106}"/>
              </a:ext>
            </a:extLst>
          </p:cNvPr>
          <p:cNvSpPr>
            <a:spLocks noGrp="1"/>
          </p:cNvSpPr>
          <p:nvPr>
            <p:ph type="sldNum" sz="quarter" idx="12"/>
          </p:nvPr>
        </p:nvSpPr>
        <p:spPr/>
        <p:txBody>
          <a:bodyPr/>
          <a:lstStyle/>
          <a:p>
            <a:fld id="{4A777409-9C5A-4B07-8E32-19F22F7D558C}" type="slidenum">
              <a:rPr lang="en-IN" smtClean="0"/>
              <a:t>271</a:t>
            </a:fld>
            <a:endParaRPr lang="en-IN" dirty="0"/>
          </a:p>
        </p:txBody>
      </p:sp>
      <p:sp>
        <p:nvSpPr>
          <p:cNvPr id="5" name="TextBox 4">
            <a:extLst>
              <a:ext uri="{FF2B5EF4-FFF2-40B4-BE49-F238E27FC236}">
                <a16:creationId xmlns:a16="http://schemas.microsoft.com/office/drawing/2014/main" id="{25239D6B-5DAC-04B5-756C-1BB3359C28EA}"/>
              </a:ext>
            </a:extLst>
          </p:cNvPr>
          <p:cNvSpPr txBox="1"/>
          <p:nvPr/>
        </p:nvSpPr>
        <p:spPr>
          <a:xfrm>
            <a:off x="989029" y="657967"/>
            <a:ext cx="10492818" cy="2862322"/>
          </a:xfrm>
          <a:prstGeom prst="rect">
            <a:avLst/>
          </a:prstGeom>
          <a:noFill/>
        </p:spPr>
        <p:txBody>
          <a:bodyPr wrap="square">
            <a:spAutoFit/>
          </a:bodyPr>
          <a:lstStyle/>
          <a:p>
            <a:r>
              <a:rPr lang="en-IN" dirty="0"/>
              <a:t>export class </a:t>
            </a:r>
            <a:r>
              <a:rPr lang="en-IN" dirty="0" err="1"/>
              <a:t>BookService</a:t>
            </a:r>
            <a:r>
              <a:rPr lang="en-IN" dirty="0"/>
              <a:t> {</a:t>
            </a:r>
          </a:p>
          <a:p>
            <a:r>
              <a:rPr lang="en-IN" dirty="0"/>
              <a:t>  constructor(private http: </a:t>
            </a:r>
            <a:r>
              <a:rPr lang="en-IN" dirty="0" err="1"/>
              <a:t>HttpClient</a:t>
            </a:r>
            <a:r>
              <a:rPr lang="en-IN" dirty="0"/>
              <a:t>) { }</a:t>
            </a:r>
          </a:p>
          <a:p>
            <a:r>
              <a:rPr lang="en-IN" dirty="0"/>
              <a:t>  ...</a:t>
            </a:r>
          </a:p>
          <a:p>
            <a:r>
              <a:rPr lang="en-IN" dirty="0"/>
              <a:t>  </a:t>
            </a:r>
            <a:r>
              <a:rPr lang="en-IN" dirty="0" err="1"/>
              <a:t>addBook</a:t>
            </a:r>
            <a:r>
              <a:rPr lang="en-IN" dirty="0"/>
              <a:t>(book: Book): Observable&lt;any&gt; {</a:t>
            </a:r>
          </a:p>
          <a:p>
            <a:r>
              <a:rPr lang="en-IN" dirty="0"/>
              <a:t>    </a:t>
            </a:r>
            <a:r>
              <a:rPr lang="en-IN" dirty="0" err="1"/>
              <a:t>const</a:t>
            </a:r>
            <a:r>
              <a:rPr lang="en-IN" dirty="0"/>
              <a:t> options = new </a:t>
            </a:r>
            <a:r>
              <a:rPr lang="en-IN" dirty="0" err="1"/>
              <a:t>HttpHeaders</a:t>
            </a:r>
            <a:r>
              <a:rPr lang="en-IN" dirty="0"/>
              <a:t>({ 'Content-Type': 'application/</a:t>
            </a:r>
            <a:r>
              <a:rPr lang="en-IN" dirty="0" err="1"/>
              <a:t>json</a:t>
            </a:r>
            <a:r>
              <a:rPr lang="en-IN" dirty="0"/>
              <a:t>' });</a:t>
            </a:r>
          </a:p>
          <a:p>
            <a:r>
              <a:rPr lang="en-IN" dirty="0"/>
              <a:t>    return </a:t>
            </a:r>
            <a:r>
              <a:rPr lang="en-IN" dirty="0" err="1"/>
              <a:t>this.http.post</a:t>
            </a:r>
            <a:r>
              <a:rPr lang="en-IN" dirty="0"/>
              <a:t>('http://localhost:3020/</a:t>
            </a:r>
            <a:r>
              <a:rPr lang="en-IN" dirty="0" err="1"/>
              <a:t>addBook</a:t>
            </a:r>
            <a:r>
              <a:rPr lang="en-IN" dirty="0"/>
              <a:t>', book, { headers: options }).pipe(</a:t>
            </a:r>
          </a:p>
          <a:p>
            <a:r>
              <a:rPr lang="en-IN" dirty="0"/>
              <a:t>      </a:t>
            </a:r>
            <a:r>
              <a:rPr lang="en-IN" dirty="0" err="1"/>
              <a:t>catchError</a:t>
            </a:r>
            <a:r>
              <a:rPr lang="en-IN" dirty="0"/>
              <a:t>(</a:t>
            </a:r>
            <a:r>
              <a:rPr lang="en-IN" dirty="0" err="1"/>
              <a:t>this.handleError</a:t>
            </a:r>
            <a:r>
              <a:rPr lang="en-IN" dirty="0"/>
              <a:t>));</a:t>
            </a:r>
          </a:p>
          <a:p>
            <a:r>
              <a:rPr lang="en-IN" dirty="0"/>
              <a:t>  }</a:t>
            </a:r>
          </a:p>
          <a:p>
            <a:r>
              <a:rPr lang="en-IN" dirty="0"/>
              <a:t>...</a:t>
            </a:r>
          </a:p>
          <a:p>
            <a:r>
              <a:rPr lang="en-IN" dirty="0"/>
              <a:t>}</a:t>
            </a:r>
          </a:p>
        </p:txBody>
      </p:sp>
      <p:sp>
        <p:nvSpPr>
          <p:cNvPr id="7" name="TextBox 6">
            <a:extLst>
              <a:ext uri="{FF2B5EF4-FFF2-40B4-BE49-F238E27FC236}">
                <a16:creationId xmlns:a16="http://schemas.microsoft.com/office/drawing/2014/main" id="{65FAFABC-0BE9-3235-19E1-DCB5A2DDFABC}"/>
              </a:ext>
            </a:extLst>
          </p:cNvPr>
          <p:cNvSpPr txBox="1"/>
          <p:nvPr/>
        </p:nvSpPr>
        <p:spPr>
          <a:xfrm>
            <a:off x="141403" y="3661047"/>
            <a:ext cx="11679809" cy="2554545"/>
          </a:xfrm>
          <a:prstGeom prst="rect">
            <a:avLst/>
          </a:prstGeom>
          <a:noFill/>
        </p:spPr>
        <p:txBody>
          <a:bodyPr wrap="square">
            <a:spAutoFit/>
          </a:bodyPr>
          <a:lstStyle/>
          <a:p>
            <a:r>
              <a:rPr lang="en-US" sz="2000" dirty="0">
                <a:solidFill>
                  <a:schemeClr val="tx1">
                    <a:lumMod val="65000"/>
                    <a:lumOff val="35000"/>
                  </a:schemeClr>
                </a:solidFill>
                <a:effectLst/>
              </a:rPr>
              <a:t>Line 16-20: Makes an asynchronous call (ajax call) by using the post() method of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class. This method makes an asynchronous call to the server URL and sends the data along with the headers.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receives the JSON response as of type object. The Pipe function lets you define a comma-separated sequence of operators. Here, a sequence of observables is defined by listing operators as arguments to pipe function instead of dot operator chaining. </a:t>
            </a:r>
            <a:r>
              <a:rPr lang="en-US" sz="2000" dirty="0" err="1">
                <a:solidFill>
                  <a:schemeClr val="tx1">
                    <a:lumMod val="65000"/>
                    <a:lumOff val="35000"/>
                  </a:schemeClr>
                </a:solidFill>
                <a:effectLst/>
              </a:rPr>
              <a:t>catchError</a:t>
            </a:r>
            <a:r>
              <a:rPr lang="en-US" sz="2000" dirty="0">
                <a:solidFill>
                  <a:schemeClr val="tx1">
                    <a:lumMod val="65000"/>
                    <a:lumOff val="35000"/>
                  </a:schemeClr>
                </a:solidFill>
                <a:effectLst/>
              </a:rPr>
              <a:t> operator is used to handle the errors.</a:t>
            </a:r>
          </a:p>
          <a:p>
            <a:r>
              <a:rPr lang="en-US" sz="2000" dirty="0">
                <a:solidFill>
                  <a:schemeClr val="tx1">
                    <a:lumMod val="65000"/>
                    <a:lumOff val="35000"/>
                  </a:schemeClr>
                </a:solidFill>
                <a:effectLst/>
              </a:rPr>
              <a:t>Line 19: </a:t>
            </a:r>
            <a:r>
              <a:rPr lang="en-US" sz="2000" dirty="0" err="1">
                <a:solidFill>
                  <a:schemeClr val="tx1">
                    <a:lumMod val="65000"/>
                    <a:lumOff val="35000"/>
                  </a:schemeClr>
                </a:solidFill>
                <a:effectLst/>
              </a:rPr>
              <a:t>handleError</a:t>
            </a:r>
            <a:r>
              <a:rPr lang="en-US" sz="2000" dirty="0">
                <a:solidFill>
                  <a:schemeClr val="tx1">
                    <a:lumMod val="65000"/>
                    <a:lumOff val="35000"/>
                  </a:schemeClr>
                </a:solidFill>
                <a:effectLst/>
              </a:rPr>
              <a:t> is an error-handling method that throws the error message back to the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the code in the </a:t>
            </a:r>
            <a:r>
              <a:rPr lang="en-US" sz="2000" b="1" dirty="0" err="1">
                <a:solidFill>
                  <a:schemeClr val="tx1">
                    <a:lumMod val="65000"/>
                    <a:lumOff val="35000"/>
                  </a:schemeClr>
                </a:solidFill>
                <a:effectLst/>
              </a:rPr>
              <a:t>book.component.ts</a:t>
            </a:r>
            <a:r>
              <a:rPr lang="en-US" sz="2000" dirty="0">
                <a:solidFill>
                  <a:schemeClr val="tx1">
                    <a:lumMod val="65000"/>
                    <a:lumOff val="35000"/>
                  </a:schemeClr>
                </a:solidFill>
                <a:effectLst/>
              </a:rPr>
              <a:t> file as shown below</a:t>
            </a:r>
          </a:p>
        </p:txBody>
      </p:sp>
    </p:spTree>
    <p:extLst>
      <p:ext uri="{BB962C8B-B14F-4D97-AF65-F5344CB8AC3E}">
        <p14:creationId xmlns:p14="http://schemas.microsoft.com/office/powerpoint/2010/main" val="36907648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9D9F8C-6F69-749A-09C3-D364C76937D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D277265-2E5F-1941-FC76-70BF81715F5C}"/>
              </a:ext>
            </a:extLst>
          </p:cNvPr>
          <p:cNvSpPr>
            <a:spLocks noGrp="1"/>
          </p:cNvSpPr>
          <p:nvPr>
            <p:ph type="sldNum" sz="quarter" idx="12"/>
          </p:nvPr>
        </p:nvSpPr>
        <p:spPr/>
        <p:txBody>
          <a:bodyPr/>
          <a:lstStyle/>
          <a:p>
            <a:fld id="{4A777409-9C5A-4B07-8E32-19F22F7D558C}" type="slidenum">
              <a:rPr lang="en-IN" smtClean="0"/>
              <a:t>272</a:t>
            </a:fld>
            <a:endParaRPr lang="en-IN" dirty="0"/>
          </a:p>
        </p:txBody>
      </p:sp>
      <p:sp>
        <p:nvSpPr>
          <p:cNvPr id="5" name="TextBox 4">
            <a:extLst>
              <a:ext uri="{FF2B5EF4-FFF2-40B4-BE49-F238E27FC236}">
                <a16:creationId xmlns:a16="http://schemas.microsoft.com/office/drawing/2014/main" id="{6EF04925-F9F5-44DF-1FBA-DF34408E1C7F}"/>
              </a:ext>
            </a:extLst>
          </p:cNvPr>
          <p:cNvSpPr txBox="1"/>
          <p:nvPr/>
        </p:nvSpPr>
        <p:spPr>
          <a:xfrm>
            <a:off x="980387" y="612844"/>
            <a:ext cx="9964132" cy="5632311"/>
          </a:xfrm>
          <a:prstGeom prst="rect">
            <a:avLst/>
          </a:prstGeom>
          <a:noFill/>
        </p:spPr>
        <p:txBody>
          <a:bodyPr wrap="square">
            <a:spAutoFit/>
          </a:bodyPr>
          <a:lstStyle/>
          <a:p>
            <a:r>
              <a:rPr lang="en-IN" dirty="0"/>
              <a:t>...</a:t>
            </a:r>
          </a:p>
          <a:p>
            <a:r>
              <a:rPr lang="en-IN" dirty="0"/>
              <a:t>export class </a:t>
            </a:r>
            <a:r>
              <a:rPr lang="en-IN" dirty="0" err="1"/>
              <a:t>BookComponent</a:t>
            </a:r>
            <a:r>
              <a:rPr lang="en-IN" dirty="0"/>
              <a:t> implements </a:t>
            </a:r>
            <a:r>
              <a:rPr lang="en-IN" dirty="0" err="1"/>
              <a:t>OnInit</a:t>
            </a:r>
            <a:r>
              <a:rPr lang="en-IN" dirty="0"/>
              <a:t> {</a:t>
            </a:r>
          </a:p>
          <a:p>
            <a:r>
              <a:rPr lang="en-IN" dirty="0"/>
              <a:t>  books!: Book[];</a:t>
            </a:r>
          </a:p>
          <a:p>
            <a:r>
              <a:rPr lang="en-IN" dirty="0"/>
              <a:t>  </a:t>
            </a:r>
            <a:r>
              <a:rPr lang="en-IN" dirty="0" err="1"/>
              <a:t>errorMessage</a:t>
            </a:r>
            <a:r>
              <a:rPr lang="en-IN" dirty="0"/>
              <a:t>!: string;</a:t>
            </a:r>
          </a:p>
          <a:p>
            <a:r>
              <a:rPr lang="en-IN" dirty="0"/>
              <a:t>  constructor(private </a:t>
            </a:r>
            <a:r>
              <a:rPr lang="en-IN" dirty="0" err="1"/>
              <a:t>bookService</a:t>
            </a:r>
            <a:r>
              <a:rPr lang="en-IN" dirty="0"/>
              <a:t>: </a:t>
            </a:r>
            <a:r>
              <a:rPr lang="en-IN" dirty="0" err="1"/>
              <a:t>BookService</a:t>
            </a:r>
            <a:r>
              <a:rPr lang="en-IN" dirty="0"/>
              <a:t>) { }</a:t>
            </a:r>
          </a:p>
          <a:p>
            <a:r>
              <a:rPr lang="en-IN" dirty="0"/>
              <a:t>  </a:t>
            </a:r>
            <a:r>
              <a:rPr lang="en-IN" dirty="0" err="1"/>
              <a:t>getBooks</a:t>
            </a:r>
            <a:r>
              <a:rPr lang="en-IN" dirty="0"/>
              <a:t>() {</a:t>
            </a:r>
          </a:p>
          <a:p>
            <a:r>
              <a:rPr lang="en-IN" dirty="0"/>
              <a:t>    </a:t>
            </a:r>
            <a:r>
              <a:rPr lang="en-IN" dirty="0" err="1"/>
              <a:t>this.bookService.getBooks</a:t>
            </a:r>
            <a:r>
              <a:rPr lang="en-IN" dirty="0"/>
              <a:t>().subscribe({</a:t>
            </a:r>
          </a:p>
          <a:p>
            <a:r>
              <a:rPr lang="en-IN" dirty="0"/>
              <a:t>      next:  books =&gt; </a:t>
            </a:r>
            <a:r>
              <a:rPr lang="en-IN" dirty="0" err="1"/>
              <a:t>this.books</a:t>
            </a:r>
            <a:r>
              <a:rPr lang="en-IN" dirty="0"/>
              <a:t> = books,</a:t>
            </a:r>
          </a:p>
          <a:p>
            <a:r>
              <a:rPr lang="en-IN" dirty="0"/>
              <a:t>      </a:t>
            </a:r>
            <a:r>
              <a:rPr lang="en-IN" dirty="0" err="1"/>
              <a:t>error:error</a:t>
            </a:r>
            <a:r>
              <a:rPr lang="en-IN" dirty="0"/>
              <a:t> =&gt; </a:t>
            </a:r>
            <a:r>
              <a:rPr lang="en-IN" dirty="0" err="1"/>
              <a:t>this.errorMessage</a:t>
            </a:r>
            <a:r>
              <a:rPr lang="en-IN" dirty="0"/>
              <a:t> = &lt;any&gt;error</a:t>
            </a:r>
          </a:p>
          <a:p>
            <a:r>
              <a:rPr lang="en-IN" dirty="0"/>
              <a:t>    })</a:t>
            </a:r>
          </a:p>
          <a:p>
            <a:r>
              <a:rPr lang="en-IN" dirty="0"/>
              <a:t>  }</a:t>
            </a:r>
          </a:p>
          <a:p>
            <a:r>
              <a:rPr lang="en-IN" dirty="0"/>
              <a:t>  </a:t>
            </a:r>
            <a:r>
              <a:rPr lang="en-IN" dirty="0" err="1"/>
              <a:t>addBook</a:t>
            </a:r>
            <a:r>
              <a:rPr lang="en-IN" dirty="0"/>
              <a:t>(</a:t>
            </a:r>
            <a:r>
              <a:rPr lang="en-IN" dirty="0" err="1"/>
              <a:t>bookId</a:t>
            </a:r>
            <a:r>
              <a:rPr lang="en-IN" dirty="0"/>
              <a:t>: string, name: string): void {</a:t>
            </a:r>
          </a:p>
          <a:p>
            <a:r>
              <a:rPr lang="en-IN" dirty="0"/>
              <a:t>    let id=</a:t>
            </a:r>
            <a:r>
              <a:rPr lang="en-IN" dirty="0" err="1"/>
              <a:t>parseInt</a:t>
            </a:r>
            <a:r>
              <a:rPr lang="en-IN" dirty="0"/>
              <a:t>(</a:t>
            </a:r>
            <a:r>
              <a:rPr lang="en-IN" dirty="0" err="1"/>
              <a:t>bookId</a:t>
            </a:r>
            <a:r>
              <a:rPr lang="en-IN" dirty="0"/>
              <a:t>)</a:t>
            </a:r>
          </a:p>
          <a:p>
            <a:r>
              <a:rPr lang="en-IN" dirty="0"/>
              <a:t>    </a:t>
            </a:r>
            <a:r>
              <a:rPr lang="en-IN" dirty="0" err="1"/>
              <a:t>this.bookService.addBook</a:t>
            </a:r>
            <a:r>
              <a:rPr lang="en-IN" dirty="0"/>
              <a:t>({id, name })</a:t>
            </a:r>
          </a:p>
          <a:p>
            <a:r>
              <a:rPr lang="en-IN" dirty="0"/>
              <a:t>      .subscribe({next:(book: any) =&gt; </a:t>
            </a:r>
            <a:r>
              <a:rPr lang="en-IN" dirty="0" err="1"/>
              <a:t>this.books.push</a:t>
            </a:r>
            <a:r>
              <a:rPr lang="en-IN" dirty="0"/>
              <a:t>(book)});</a:t>
            </a:r>
          </a:p>
          <a:p>
            <a:r>
              <a:rPr lang="en-IN" dirty="0"/>
              <a:t>  }  </a:t>
            </a:r>
          </a:p>
          <a:p>
            <a:r>
              <a:rPr lang="en-IN" dirty="0"/>
              <a:t>  </a:t>
            </a:r>
            <a:r>
              <a:rPr lang="en-IN" dirty="0" err="1"/>
              <a:t>ngOnInit</a:t>
            </a:r>
            <a:r>
              <a:rPr lang="en-IN" dirty="0"/>
              <a:t>(): void {</a:t>
            </a:r>
          </a:p>
          <a:p>
            <a:r>
              <a:rPr lang="en-IN" dirty="0"/>
              <a:t>    </a:t>
            </a:r>
            <a:r>
              <a:rPr lang="en-IN" dirty="0" err="1"/>
              <a:t>this.getBooks</a:t>
            </a:r>
            <a:r>
              <a:rPr lang="en-IN" dirty="0"/>
              <a:t>();</a:t>
            </a:r>
          </a:p>
          <a:p>
            <a:r>
              <a:rPr lang="en-IN" dirty="0"/>
              <a:t>  }</a:t>
            </a:r>
          </a:p>
          <a:p>
            <a:r>
              <a:rPr lang="en-IN" dirty="0"/>
              <a:t>}</a:t>
            </a:r>
          </a:p>
        </p:txBody>
      </p:sp>
    </p:spTree>
    <p:extLst>
      <p:ext uri="{BB962C8B-B14F-4D97-AF65-F5344CB8AC3E}">
        <p14:creationId xmlns:p14="http://schemas.microsoft.com/office/powerpoint/2010/main" val="4069036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CE06-B798-838D-E4D5-FEFA9122D3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1845D0-250B-32E9-504A-BA9DCFB15CEF}"/>
              </a:ext>
            </a:extLst>
          </p:cNvPr>
          <p:cNvSpPr>
            <a:spLocks noGrp="1"/>
          </p:cNvSpPr>
          <p:nvPr>
            <p:ph type="sldNum" sz="quarter" idx="12"/>
          </p:nvPr>
        </p:nvSpPr>
        <p:spPr/>
        <p:txBody>
          <a:bodyPr/>
          <a:lstStyle/>
          <a:p>
            <a:fld id="{4A777409-9C5A-4B07-8E32-19F22F7D558C}" type="slidenum">
              <a:rPr lang="en-IN" smtClean="0"/>
              <a:t>273</a:t>
            </a:fld>
            <a:endParaRPr lang="en-IN" dirty="0"/>
          </a:p>
        </p:txBody>
      </p:sp>
      <p:sp>
        <p:nvSpPr>
          <p:cNvPr id="5" name="TextBox 4">
            <a:extLst>
              <a:ext uri="{FF2B5EF4-FFF2-40B4-BE49-F238E27FC236}">
                <a16:creationId xmlns:a16="http://schemas.microsoft.com/office/drawing/2014/main" id="{3CF75A3B-3556-ADEA-DCE7-636FF69AFB64}"/>
              </a:ext>
            </a:extLst>
          </p:cNvPr>
          <p:cNvSpPr txBox="1"/>
          <p:nvPr/>
        </p:nvSpPr>
        <p:spPr>
          <a:xfrm>
            <a:off x="174394" y="1086514"/>
            <a:ext cx="11665671" cy="1631216"/>
          </a:xfrm>
          <a:prstGeom prst="rect">
            <a:avLst/>
          </a:prstGeom>
          <a:noFill/>
        </p:spPr>
        <p:txBody>
          <a:bodyPr wrap="square">
            <a:spAutoFit/>
          </a:bodyPr>
          <a:lstStyle/>
          <a:p>
            <a:r>
              <a:rPr lang="en-US" sz="2000" dirty="0">
                <a:solidFill>
                  <a:schemeClr val="tx1">
                    <a:lumMod val="65000"/>
                    <a:lumOff val="35000"/>
                  </a:schemeClr>
                </a:solidFill>
                <a:effectLst/>
              </a:rPr>
              <a:t>Line 7: Inject the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into the component class through the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15-19: Invokes the service class method </a:t>
            </a:r>
            <a:r>
              <a:rPr lang="en-US" sz="2000" dirty="0" err="1">
                <a:solidFill>
                  <a:schemeClr val="tx1">
                    <a:lumMod val="65000"/>
                    <a:lumOff val="35000"/>
                  </a:schemeClr>
                </a:solidFill>
                <a:effectLst/>
              </a:rPr>
              <a:t>addBook</a:t>
            </a:r>
            <a:r>
              <a:rPr lang="en-US" sz="2000" dirty="0">
                <a:solidFill>
                  <a:schemeClr val="tx1">
                    <a:lumMod val="65000"/>
                    <a:lumOff val="35000"/>
                  </a:schemeClr>
                </a:solidFill>
                <a:effectLst/>
              </a:rPr>
              <a:t>() which makes an HTTP call to server URL and the Observable containing the response is returned. You can subscribe to the observable and use the 'next' callback to handle the successfully returned value, as needed.</a:t>
            </a:r>
          </a:p>
        </p:txBody>
      </p:sp>
      <p:sp>
        <p:nvSpPr>
          <p:cNvPr id="7" name="TextBox 6">
            <a:extLst>
              <a:ext uri="{FF2B5EF4-FFF2-40B4-BE49-F238E27FC236}">
                <a16:creationId xmlns:a16="http://schemas.microsoft.com/office/drawing/2014/main" id="{F6A3946F-35F5-58C8-E205-2181D3E23899}"/>
              </a:ext>
            </a:extLst>
          </p:cNvPr>
          <p:cNvSpPr txBox="1"/>
          <p:nvPr/>
        </p:nvSpPr>
        <p:spPr>
          <a:xfrm>
            <a:off x="174394" y="3028437"/>
            <a:ext cx="11665670" cy="1631216"/>
          </a:xfrm>
          <a:prstGeom prst="rect">
            <a:avLst/>
          </a:prstGeom>
          <a:noFill/>
        </p:spPr>
        <p:txBody>
          <a:bodyPr wrap="square">
            <a:spAutoFit/>
          </a:bodyPr>
          <a:lstStyle/>
          <a:p>
            <a:r>
              <a:rPr lang="en-US" sz="2000" b="1" dirty="0">
                <a:solidFill>
                  <a:schemeClr val="tx1">
                    <a:lumMod val="65000"/>
                    <a:lumOff val="35000"/>
                  </a:schemeClr>
                </a:solidFill>
                <a:effectLst/>
              </a:rPr>
              <a:t>Making a PUT request</a:t>
            </a:r>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HttpClient.put</a:t>
            </a:r>
            <a:r>
              <a:rPr lang="en-US" sz="2000" dirty="0">
                <a:solidFill>
                  <a:schemeClr val="tx1">
                    <a:lumMod val="65000"/>
                    <a:lumOff val="35000"/>
                  </a:schemeClr>
                </a:solidFill>
                <a:effectLst/>
              </a:rPr>
              <a:t>() method completely replaces the resource with the updated data. It is like POST requests except for updating an existing resource.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a:t>
            </a:r>
            <a:r>
              <a:rPr lang="en-US" sz="2000" dirty="0" err="1">
                <a:solidFill>
                  <a:schemeClr val="tx1">
                    <a:lumMod val="65000"/>
                    <a:lumOff val="35000"/>
                  </a:schemeClr>
                </a:solidFill>
                <a:effectLst/>
              </a:rPr>
              <a:t>updateBook</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in </a:t>
            </a:r>
            <a:r>
              <a:rPr lang="en-US" sz="2000" b="1" dirty="0" err="1">
                <a:solidFill>
                  <a:schemeClr val="tx1">
                    <a:lumMod val="65000"/>
                    <a:lumOff val="35000"/>
                  </a:schemeClr>
                </a:solidFill>
                <a:effectLst/>
              </a:rPr>
              <a:t>book.service.ts</a:t>
            </a:r>
            <a:r>
              <a:rPr lang="en-US" sz="2000" dirty="0">
                <a:solidFill>
                  <a:schemeClr val="tx1">
                    <a:lumMod val="65000"/>
                    <a:lumOff val="35000"/>
                  </a:schemeClr>
                </a:solidFill>
                <a:effectLst/>
              </a:rPr>
              <a:t> file as shown below:</a:t>
            </a:r>
          </a:p>
        </p:txBody>
      </p:sp>
    </p:spTree>
    <p:extLst>
      <p:ext uri="{BB962C8B-B14F-4D97-AF65-F5344CB8AC3E}">
        <p14:creationId xmlns:p14="http://schemas.microsoft.com/office/powerpoint/2010/main" val="121131821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A7579C-B40F-44DE-B7A0-78B54DAB13B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2699D53-ACBF-637B-5FFF-1898A3473B06}"/>
              </a:ext>
            </a:extLst>
          </p:cNvPr>
          <p:cNvSpPr>
            <a:spLocks noGrp="1"/>
          </p:cNvSpPr>
          <p:nvPr>
            <p:ph type="sldNum" sz="quarter" idx="12"/>
          </p:nvPr>
        </p:nvSpPr>
        <p:spPr/>
        <p:txBody>
          <a:bodyPr/>
          <a:lstStyle/>
          <a:p>
            <a:fld id="{4A777409-9C5A-4B07-8E32-19F22F7D558C}" type="slidenum">
              <a:rPr lang="en-IN" smtClean="0"/>
              <a:t>274</a:t>
            </a:fld>
            <a:endParaRPr lang="en-IN" dirty="0"/>
          </a:p>
        </p:txBody>
      </p:sp>
      <p:sp>
        <p:nvSpPr>
          <p:cNvPr id="5" name="TextBox 4">
            <a:extLst>
              <a:ext uri="{FF2B5EF4-FFF2-40B4-BE49-F238E27FC236}">
                <a16:creationId xmlns:a16="http://schemas.microsoft.com/office/drawing/2014/main" id="{94520AEA-D27E-0309-8E47-EEE4241FA328}"/>
              </a:ext>
            </a:extLst>
          </p:cNvPr>
          <p:cNvSpPr txBox="1"/>
          <p:nvPr/>
        </p:nvSpPr>
        <p:spPr>
          <a:xfrm>
            <a:off x="970960" y="724039"/>
            <a:ext cx="11048215" cy="5632311"/>
          </a:xfrm>
          <a:prstGeom prst="rect">
            <a:avLst/>
          </a:prstGeom>
          <a:noFill/>
        </p:spPr>
        <p:txBody>
          <a:bodyPr wrap="square">
            <a:spAutoFit/>
          </a:bodyPr>
          <a:lstStyle/>
          <a:p>
            <a:r>
              <a:rPr lang="en-IN" dirty="0"/>
              <a:t>import { Injectable } from '@angular/core';</a:t>
            </a:r>
          </a:p>
          <a:p>
            <a:r>
              <a:rPr lang="en-IN" dirty="0"/>
              <a:t>import { </a:t>
            </a:r>
            <a:r>
              <a:rPr lang="en-IN" dirty="0" err="1"/>
              <a:t>HttpClient</a:t>
            </a:r>
            <a:r>
              <a:rPr lang="en-IN" dirty="0"/>
              <a:t> } from '@angular/common/http';</a:t>
            </a:r>
          </a:p>
          <a:p>
            <a:r>
              <a:rPr lang="en-IN" dirty="0"/>
              <a:t>import { Observable, </a:t>
            </a:r>
            <a:r>
              <a:rPr lang="en-IN" dirty="0" err="1"/>
              <a:t>throwError</a:t>
            </a:r>
            <a:r>
              <a:rPr lang="en-IN" dirty="0"/>
              <a:t> } from '</a:t>
            </a:r>
            <a:r>
              <a:rPr lang="en-IN" dirty="0" err="1"/>
              <a:t>rxjs</a:t>
            </a:r>
            <a:r>
              <a:rPr lang="en-IN" dirty="0"/>
              <a:t>';</a:t>
            </a:r>
          </a:p>
          <a:p>
            <a:r>
              <a:rPr lang="en-IN" dirty="0"/>
              <a:t>import { </a:t>
            </a:r>
            <a:r>
              <a:rPr lang="en-IN" dirty="0" err="1"/>
              <a:t>catchError</a:t>
            </a:r>
            <a:r>
              <a:rPr lang="en-IN" dirty="0"/>
              <a:t>, tap } from '</a:t>
            </a:r>
            <a:r>
              <a:rPr lang="en-IN" dirty="0" err="1"/>
              <a:t>rxjs</a:t>
            </a:r>
            <a:r>
              <a:rPr lang="en-IN" dirty="0"/>
              <a:t>/operators';</a:t>
            </a:r>
          </a:p>
          <a:p>
            <a:r>
              <a:rPr lang="en-IN" dirty="0"/>
              <a:t>import { Book } from './book';</a:t>
            </a:r>
          </a:p>
          <a:p>
            <a:r>
              <a:rPr lang="en-IN" dirty="0"/>
              <a:t>@Injectable({</a:t>
            </a:r>
          </a:p>
          <a:p>
            <a:r>
              <a:rPr lang="en-IN" dirty="0"/>
              <a:t>   </a:t>
            </a:r>
            <a:r>
              <a:rPr lang="en-IN" dirty="0" err="1"/>
              <a:t>providedIn</a:t>
            </a:r>
            <a:r>
              <a:rPr lang="en-IN" dirty="0"/>
              <a:t>: 'root'</a:t>
            </a:r>
          </a:p>
          <a:p>
            <a:r>
              <a:rPr lang="en-IN" dirty="0"/>
              <a:t>})</a:t>
            </a:r>
          </a:p>
          <a:p>
            <a:r>
              <a:rPr lang="en-IN" dirty="0"/>
              <a:t>export class </a:t>
            </a:r>
            <a:r>
              <a:rPr lang="en-IN" dirty="0" err="1"/>
              <a:t>BookService</a:t>
            </a:r>
            <a:r>
              <a:rPr lang="en-IN" dirty="0"/>
              <a:t> {</a:t>
            </a:r>
          </a:p>
          <a:p>
            <a:r>
              <a:rPr lang="en-IN" dirty="0"/>
              <a:t>  constructor(private http: </a:t>
            </a:r>
            <a:r>
              <a:rPr lang="en-IN" dirty="0" err="1"/>
              <a:t>HttpClient</a:t>
            </a:r>
            <a:r>
              <a:rPr lang="en-IN" dirty="0"/>
              <a:t>) { }</a:t>
            </a:r>
          </a:p>
          <a:p>
            <a:r>
              <a:rPr lang="en-IN" dirty="0"/>
              <a:t>  ...</a:t>
            </a:r>
          </a:p>
          <a:p>
            <a:r>
              <a:rPr lang="en-IN" dirty="0"/>
              <a:t>  </a:t>
            </a:r>
            <a:r>
              <a:rPr lang="en-IN" dirty="0" err="1"/>
              <a:t>updateBook</a:t>
            </a:r>
            <a:r>
              <a:rPr lang="en-IN" dirty="0"/>
              <a:t>(book: Book): Observable&lt;any&gt; {</a:t>
            </a:r>
          </a:p>
          <a:p>
            <a:r>
              <a:rPr lang="en-IN" dirty="0"/>
              <a:t>    </a:t>
            </a:r>
            <a:r>
              <a:rPr lang="en-IN" dirty="0" err="1"/>
              <a:t>const</a:t>
            </a:r>
            <a:r>
              <a:rPr lang="en-IN" dirty="0"/>
              <a:t> options = new </a:t>
            </a:r>
            <a:r>
              <a:rPr lang="en-IN" dirty="0" err="1"/>
              <a:t>HttpHeaders</a:t>
            </a:r>
            <a:r>
              <a:rPr lang="en-IN" dirty="0"/>
              <a:t>({ 'Content-Type': 'application/</a:t>
            </a:r>
            <a:r>
              <a:rPr lang="en-IN" dirty="0" err="1"/>
              <a:t>json</a:t>
            </a:r>
            <a:r>
              <a:rPr lang="en-IN" dirty="0"/>
              <a:t>' });</a:t>
            </a:r>
          </a:p>
          <a:p>
            <a:r>
              <a:rPr lang="en-IN" dirty="0"/>
              <a:t>    return </a:t>
            </a:r>
            <a:r>
              <a:rPr lang="en-IN" dirty="0" err="1"/>
              <a:t>this.http.put</a:t>
            </a:r>
            <a:r>
              <a:rPr lang="en-IN" dirty="0"/>
              <a:t>&lt;any&gt;('http://localhost:3020/update', book, { headers: options }).pipe(</a:t>
            </a:r>
          </a:p>
          <a:p>
            <a:r>
              <a:rPr lang="en-IN" dirty="0"/>
              <a:t>      tap((_: any) =&gt; console.log(`updated hero id=${book.id}`)),</a:t>
            </a:r>
          </a:p>
          <a:p>
            <a:r>
              <a:rPr lang="en-IN" dirty="0"/>
              <a:t>      </a:t>
            </a:r>
            <a:r>
              <a:rPr lang="en-IN" dirty="0" err="1"/>
              <a:t>catchError</a:t>
            </a:r>
            <a:r>
              <a:rPr lang="en-IN" dirty="0"/>
              <a:t>(</a:t>
            </a:r>
            <a:r>
              <a:rPr lang="en-IN" dirty="0" err="1"/>
              <a:t>this.handleError</a:t>
            </a:r>
            <a:r>
              <a:rPr lang="en-IN" dirty="0"/>
              <a:t>)</a:t>
            </a:r>
          </a:p>
          <a:p>
            <a:r>
              <a:rPr lang="en-IN" dirty="0"/>
              <a:t>    );</a:t>
            </a:r>
          </a:p>
          <a:p>
            <a:r>
              <a:rPr lang="en-IN" dirty="0"/>
              <a:t>  }</a:t>
            </a:r>
          </a:p>
          <a:p>
            <a:r>
              <a:rPr lang="en-IN" dirty="0"/>
              <a:t>...</a:t>
            </a:r>
          </a:p>
          <a:p>
            <a:r>
              <a:rPr lang="en-IN" dirty="0"/>
              <a:t>}</a:t>
            </a:r>
          </a:p>
        </p:txBody>
      </p:sp>
    </p:spTree>
    <p:extLst>
      <p:ext uri="{BB962C8B-B14F-4D97-AF65-F5344CB8AC3E}">
        <p14:creationId xmlns:p14="http://schemas.microsoft.com/office/powerpoint/2010/main" val="72847326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3F3712-04EA-D503-40FC-DD06C7E610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D8EFD3-104A-4DC2-DC9B-E75575AF87BF}"/>
              </a:ext>
            </a:extLst>
          </p:cNvPr>
          <p:cNvSpPr>
            <a:spLocks noGrp="1"/>
          </p:cNvSpPr>
          <p:nvPr>
            <p:ph type="sldNum" sz="quarter" idx="12"/>
          </p:nvPr>
        </p:nvSpPr>
        <p:spPr/>
        <p:txBody>
          <a:bodyPr/>
          <a:lstStyle/>
          <a:p>
            <a:fld id="{4A777409-9C5A-4B07-8E32-19F22F7D558C}" type="slidenum">
              <a:rPr lang="en-IN" smtClean="0"/>
              <a:t>275</a:t>
            </a:fld>
            <a:endParaRPr lang="en-IN" dirty="0"/>
          </a:p>
        </p:txBody>
      </p:sp>
      <p:sp>
        <p:nvSpPr>
          <p:cNvPr id="5" name="TextBox 4">
            <a:extLst>
              <a:ext uri="{FF2B5EF4-FFF2-40B4-BE49-F238E27FC236}">
                <a16:creationId xmlns:a16="http://schemas.microsoft.com/office/drawing/2014/main" id="{5AE8257C-B0D6-934A-BB96-8E96240FA764}"/>
              </a:ext>
            </a:extLst>
          </p:cNvPr>
          <p:cNvSpPr txBox="1"/>
          <p:nvPr/>
        </p:nvSpPr>
        <p:spPr>
          <a:xfrm>
            <a:off x="146114" y="1006041"/>
            <a:ext cx="11769365" cy="3170099"/>
          </a:xfrm>
          <a:prstGeom prst="rect">
            <a:avLst/>
          </a:prstGeom>
          <a:noFill/>
        </p:spPr>
        <p:txBody>
          <a:bodyPr wrap="square">
            <a:spAutoFit/>
          </a:bodyPr>
          <a:lstStyle/>
          <a:p>
            <a:r>
              <a:rPr lang="en-US" sz="2000" dirty="0">
                <a:solidFill>
                  <a:schemeClr val="tx1">
                    <a:lumMod val="65000"/>
                    <a:lumOff val="35000"/>
                  </a:schemeClr>
                </a:solidFill>
                <a:effectLst/>
              </a:rPr>
              <a:t>Line 16-20: Makes an asynchronous call (ajax call) by using the put() method of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class. This method makes an asynchronous call to the server URL and sends the data along with the headers as that of POST requests.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receives the JSON response as of type object. Pipe function defines a comma-separated sequence of operators. Here a sequence of observables is defined by listing operators as arguments to pipe function instead of dot operator chaining. </a:t>
            </a:r>
            <a:r>
              <a:rPr lang="en-US" sz="2000" b="1" dirty="0">
                <a:solidFill>
                  <a:schemeClr val="tx1">
                    <a:lumMod val="65000"/>
                    <a:lumOff val="35000"/>
                  </a:schemeClr>
                </a:solidFill>
                <a:effectLst/>
              </a:rPr>
              <a:t>tap </a:t>
            </a:r>
            <a:r>
              <a:rPr lang="en-US" sz="2000" dirty="0">
                <a:solidFill>
                  <a:schemeClr val="tx1">
                    <a:lumMod val="65000"/>
                    <a:lumOff val="35000"/>
                  </a:schemeClr>
                </a:solidFill>
                <a:effectLst/>
              </a:rPr>
              <a:t>operator is to execute some statements once a response is ready which is mostly used for debugging purposes and </a:t>
            </a:r>
            <a:r>
              <a:rPr lang="en-US" sz="2000" b="1" dirty="0" err="1">
                <a:solidFill>
                  <a:schemeClr val="tx1">
                    <a:lumMod val="65000"/>
                    <a:lumOff val="35000"/>
                  </a:schemeClr>
                </a:solidFill>
                <a:effectLst/>
              </a:rPr>
              <a:t>catchError</a:t>
            </a:r>
            <a:r>
              <a:rPr lang="en-US" sz="2000" dirty="0">
                <a:solidFill>
                  <a:schemeClr val="tx1">
                    <a:lumMod val="65000"/>
                    <a:lumOff val="35000"/>
                  </a:schemeClr>
                </a:solidFill>
                <a:effectLst/>
              </a:rPr>
              <a:t> operator is used to handle the errors.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20: </a:t>
            </a:r>
            <a:r>
              <a:rPr lang="en-US" sz="2000" dirty="0" err="1">
                <a:solidFill>
                  <a:schemeClr val="tx1">
                    <a:lumMod val="65000"/>
                    <a:lumOff val="35000"/>
                  </a:schemeClr>
                </a:solidFill>
                <a:effectLst/>
              </a:rPr>
              <a:t>handleError</a:t>
            </a:r>
            <a:r>
              <a:rPr lang="en-US" sz="2000" dirty="0">
                <a:solidFill>
                  <a:schemeClr val="tx1">
                    <a:lumMod val="65000"/>
                    <a:lumOff val="35000"/>
                  </a:schemeClr>
                </a:solidFill>
                <a:effectLst/>
              </a:rPr>
              <a:t> is an error-handling method that throws the error message back to the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the code in the </a:t>
            </a:r>
            <a:r>
              <a:rPr lang="en-US" sz="2000" b="1" dirty="0" err="1">
                <a:solidFill>
                  <a:schemeClr val="tx1">
                    <a:lumMod val="65000"/>
                    <a:lumOff val="35000"/>
                  </a:schemeClr>
                </a:solidFill>
                <a:effectLst/>
              </a:rPr>
              <a:t>book.component.ts</a:t>
            </a:r>
            <a:r>
              <a:rPr lang="en-US" sz="2000" b="1" dirty="0">
                <a:solidFill>
                  <a:schemeClr val="tx1">
                    <a:lumMod val="65000"/>
                    <a:lumOff val="35000"/>
                  </a:schemeClr>
                </a:solidFill>
                <a:effectLst/>
              </a:rPr>
              <a:t> </a:t>
            </a:r>
            <a:r>
              <a:rPr lang="en-US" sz="2000" dirty="0">
                <a:solidFill>
                  <a:schemeClr val="tx1">
                    <a:lumMod val="65000"/>
                    <a:lumOff val="35000"/>
                  </a:schemeClr>
                </a:solidFill>
                <a:effectLst/>
              </a:rPr>
              <a:t>file as shown below</a:t>
            </a:r>
          </a:p>
        </p:txBody>
      </p:sp>
    </p:spTree>
    <p:extLst>
      <p:ext uri="{BB962C8B-B14F-4D97-AF65-F5344CB8AC3E}">
        <p14:creationId xmlns:p14="http://schemas.microsoft.com/office/powerpoint/2010/main" val="97018809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69B2C7-C02F-3A06-4974-2A70BE10996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1D2E105-1CF5-644C-D6F0-8CE2ED824284}"/>
              </a:ext>
            </a:extLst>
          </p:cNvPr>
          <p:cNvSpPr>
            <a:spLocks noGrp="1"/>
          </p:cNvSpPr>
          <p:nvPr>
            <p:ph type="sldNum" sz="quarter" idx="12"/>
          </p:nvPr>
        </p:nvSpPr>
        <p:spPr/>
        <p:txBody>
          <a:bodyPr/>
          <a:lstStyle/>
          <a:p>
            <a:fld id="{4A777409-9C5A-4B07-8E32-19F22F7D558C}" type="slidenum">
              <a:rPr lang="en-IN" smtClean="0"/>
              <a:t>276</a:t>
            </a:fld>
            <a:endParaRPr lang="en-IN" dirty="0"/>
          </a:p>
        </p:txBody>
      </p:sp>
      <p:sp>
        <p:nvSpPr>
          <p:cNvPr id="5" name="TextBox 4">
            <a:extLst>
              <a:ext uri="{FF2B5EF4-FFF2-40B4-BE49-F238E27FC236}">
                <a16:creationId xmlns:a16="http://schemas.microsoft.com/office/drawing/2014/main" id="{0F38A0E3-EF8C-3CA6-2BBC-3683ED88C05F}"/>
              </a:ext>
            </a:extLst>
          </p:cNvPr>
          <p:cNvSpPr txBox="1"/>
          <p:nvPr/>
        </p:nvSpPr>
        <p:spPr>
          <a:xfrm>
            <a:off x="952107" y="497738"/>
            <a:ext cx="11538408" cy="6463308"/>
          </a:xfrm>
          <a:prstGeom prst="rect">
            <a:avLst/>
          </a:prstGeom>
          <a:noFill/>
        </p:spPr>
        <p:txBody>
          <a:bodyPr wrap="square">
            <a:spAutoFit/>
          </a:bodyPr>
          <a:lstStyle/>
          <a:p>
            <a:r>
              <a:rPr lang="en-IN" sz="1600" dirty="0"/>
              <a:t>...</a:t>
            </a:r>
          </a:p>
          <a:p>
            <a:r>
              <a:rPr lang="en-IN" sz="1600" dirty="0"/>
              <a:t>export class </a:t>
            </a:r>
            <a:r>
              <a:rPr lang="en-IN" sz="1600" dirty="0" err="1"/>
              <a:t>BookComponent</a:t>
            </a:r>
            <a:r>
              <a:rPr lang="en-IN" sz="1600" dirty="0"/>
              <a:t> </a:t>
            </a:r>
            <a:r>
              <a:rPr lang="en-IN" sz="1400" dirty="0"/>
              <a:t>implements</a:t>
            </a:r>
            <a:r>
              <a:rPr lang="en-IN" sz="1600" dirty="0"/>
              <a:t> </a:t>
            </a:r>
            <a:r>
              <a:rPr lang="en-IN" sz="1600" dirty="0" err="1"/>
              <a:t>OnInit</a:t>
            </a:r>
            <a:r>
              <a:rPr lang="en-IN" sz="1600" dirty="0"/>
              <a:t> {</a:t>
            </a:r>
          </a:p>
          <a:p>
            <a:r>
              <a:rPr lang="en-IN" sz="1600" dirty="0"/>
              <a:t>  books!: Book[];</a:t>
            </a:r>
          </a:p>
          <a:p>
            <a:r>
              <a:rPr lang="en-IN" sz="1600" dirty="0"/>
              <a:t>  </a:t>
            </a:r>
            <a:r>
              <a:rPr lang="en-IN" sz="1600" dirty="0" err="1"/>
              <a:t>errorMessage</a:t>
            </a:r>
            <a:r>
              <a:rPr lang="en-IN" sz="1600" dirty="0"/>
              <a:t>!: string;</a:t>
            </a:r>
          </a:p>
          <a:p>
            <a:r>
              <a:rPr lang="en-IN" sz="1600" dirty="0"/>
              <a:t>  constructor(private </a:t>
            </a:r>
            <a:r>
              <a:rPr lang="en-IN" sz="1600" dirty="0" err="1"/>
              <a:t>bookService</a:t>
            </a:r>
            <a:r>
              <a:rPr lang="en-IN" sz="1600" dirty="0"/>
              <a:t>: </a:t>
            </a:r>
            <a:r>
              <a:rPr lang="en-IN" sz="1600" dirty="0" err="1"/>
              <a:t>BookService</a:t>
            </a:r>
            <a:r>
              <a:rPr lang="en-IN" sz="1600" dirty="0"/>
              <a:t>) { }</a:t>
            </a:r>
          </a:p>
          <a:p>
            <a:r>
              <a:rPr lang="en-IN" sz="1600" dirty="0"/>
              <a:t>  </a:t>
            </a:r>
            <a:r>
              <a:rPr lang="en-IN" sz="1600" dirty="0" err="1"/>
              <a:t>getBooks</a:t>
            </a:r>
            <a:r>
              <a:rPr lang="en-IN" sz="1600" dirty="0"/>
              <a:t>() {</a:t>
            </a:r>
          </a:p>
          <a:p>
            <a:r>
              <a:rPr lang="en-IN" sz="1600" dirty="0"/>
              <a:t>    </a:t>
            </a:r>
            <a:r>
              <a:rPr lang="en-IN" sz="1600" dirty="0" err="1"/>
              <a:t>this.bookService.getBooks</a:t>
            </a:r>
            <a:r>
              <a:rPr lang="en-IN" sz="1600" dirty="0"/>
              <a:t>().subscribe({</a:t>
            </a:r>
          </a:p>
          <a:p>
            <a:r>
              <a:rPr lang="en-IN" sz="1600" dirty="0"/>
              <a:t>      next:  books =&gt; </a:t>
            </a:r>
            <a:r>
              <a:rPr lang="en-IN" sz="1600" dirty="0" err="1"/>
              <a:t>this.books</a:t>
            </a:r>
            <a:r>
              <a:rPr lang="en-IN" sz="1600" dirty="0"/>
              <a:t> = books,</a:t>
            </a:r>
          </a:p>
          <a:p>
            <a:r>
              <a:rPr lang="en-IN" sz="1600" dirty="0"/>
              <a:t>      </a:t>
            </a:r>
            <a:r>
              <a:rPr lang="en-IN" sz="1600" dirty="0" err="1"/>
              <a:t>error:error</a:t>
            </a:r>
            <a:r>
              <a:rPr lang="en-IN" sz="1600" dirty="0"/>
              <a:t> =&gt; </a:t>
            </a:r>
            <a:r>
              <a:rPr lang="en-IN" sz="1600" dirty="0" err="1"/>
              <a:t>this.errorMessage</a:t>
            </a:r>
            <a:r>
              <a:rPr lang="en-IN" sz="1600" dirty="0"/>
              <a:t> = &lt;any&gt;error</a:t>
            </a:r>
          </a:p>
          <a:p>
            <a:r>
              <a:rPr lang="en-IN" sz="1600" dirty="0"/>
              <a:t>    })</a:t>
            </a:r>
          </a:p>
          <a:p>
            <a:r>
              <a:rPr lang="en-IN" sz="1600" dirty="0"/>
              <a:t>  }</a:t>
            </a:r>
          </a:p>
          <a:p>
            <a:r>
              <a:rPr lang="en-IN" sz="1600" dirty="0"/>
              <a:t>  </a:t>
            </a:r>
            <a:r>
              <a:rPr lang="en-IN" sz="1600" dirty="0" err="1"/>
              <a:t>addBook</a:t>
            </a:r>
            <a:r>
              <a:rPr lang="en-IN" sz="1600" dirty="0"/>
              <a:t>(</a:t>
            </a:r>
            <a:r>
              <a:rPr lang="en-IN" sz="1600" dirty="0" err="1"/>
              <a:t>bookId</a:t>
            </a:r>
            <a:r>
              <a:rPr lang="en-IN" sz="1600" dirty="0"/>
              <a:t>: string, name: string): void {</a:t>
            </a:r>
          </a:p>
          <a:p>
            <a:r>
              <a:rPr lang="en-IN" sz="1600" dirty="0"/>
              <a:t>    let id=</a:t>
            </a:r>
            <a:r>
              <a:rPr lang="en-IN" sz="1600" dirty="0" err="1"/>
              <a:t>parseInt</a:t>
            </a:r>
            <a:r>
              <a:rPr lang="en-IN" sz="1600" dirty="0"/>
              <a:t>(</a:t>
            </a:r>
            <a:r>
              <a:rPr lang="en-IN" sz="1600" dirty="0" err="1"/>
              <a:t>bookId</a:t>
            </a:r>
            <a:r>
              <a:rPr lang="en-IN" sz="1600" dirty="0"/>
              <a:t>)</a:t>
            </a:r>
          </a:p>
          <a:p>
            <a:r>
              <a:rPr lang="en-IN" sz="1600" dirty="0"/>
              <a:t>    </a:t>
            </a:r>
            <a:r>
              <a:rPr lang="en-IN" sz="1600" dirty="0" err="1"/>
              <a:t>this.bookService.addBook</a:t>
            </a:r>
            <a:r>
              <a:rPr lang="en-IN" sz="1600" dirty="0"/>
              <a:t>({id, name })</a:t>
            </a:r>
          </a:p>
          <a:p>
            <a:r>
              <a:rPr lang="en-IN" sz="1600" dirty="0"/>
              <a:t>      .subscribe({next:(book: any) =&gt; </a:t>
            </a:r>
            <a:r>
              <a:rPr lang="en-IN" sz="1600" dirty="0" err="1"/>
              <a:t>this.books.push</a:t>
            </a:r>
            <a:r>
              <a:rPr lang="en-IN" sz="1600" dirty="0"/>
              <a:t>(book)});</a:t>
            </a:r>
          </a:p>
          <a:p>
            <a:r>
              <a:rPr lang="en-IN" sz="1600" dirty="0"/>
              <a:t>  }</a:t>
            </a:r>
          </a:p>
          <a:p>
            <a:r>
              <a:rPr lang="en-IN" sz="1600" dirty="0"/>
              <a:t>  </a:t>
            </a:r>
            <a:r>
              <a:rPr lang="en-IN" sz="1600" dirty="0" err="1"/>
              <a:t>updateBook</a:t>
            </a:r>
            <a:r>
              <a:rPr lang="en-IN" sz="1600" dirty="0"/>
              <a:t>(</a:t>
            </a:r>
            <a:r>
              <a:rPr lang="en-IN" sz="1600" dirty="0" err="1"/>
              <a:t>bookId</a:t>
            </a:r>
            <a:r>
              <a:rPr lang="en-IN" sz="1600" dirty="0"/>
              <a:t>: string, name: string): void {</a:t>
            </a:r>
          </a:p>
          <a:p>
            <a:r>
              <a:rPr lang="en-IN" sz="1600" dirty="0"/>
              <a:t>    let id=</a:t>
            </a:r>
            <a:r>
              <a:rPr lang="en-IN" sz="1600" dirty="0" err="1"/>
              <a:t>parseInt</a:t>
            </a:r>
            <a:r>
              <a:rPr lang="en-IN" sz="1600" dirty="0"/>
              <a:t>(</a:t>
            </a:r>
            <a:r>
              <a:rPr lang="en-IN" sz="1600" dirty="0" err="1"/>
              <a:t>bookId</a:t>
            </a:r>
            <a:r>
              <a:rPr lang="en-IN" sz="1600" dirty="0"/>
              <a:t>)</a:t>
            </a:r>
          </a:p>
          <a:p>
            <a:r>
              <a:rPr lang="en-IN" sz="1600" dirty="0"/>
              <a:t>    </a:t>
            </a:r>
            <a:r>
              <a:rPr lang="en-IN" sz="1600" dirty="0" err="1"/>
              <a:t>this.bookService.updateBook</a:t>
            </a:r>
            <a:r>
              <a:rPr lang="en-IN" sz="1600" dirty="0"/>
              <a:t>({ id, name })</a:t>
            </a:r>
          </a:p>
          <a:p>
            <a:r>
              <a:rPr lang="en-IN" sz="1600" dirty="0"/>
              <a:t>      .subscribe({next:(book: any) =&gt; </a:t>
            </a:r>
            <a:r>
              <a:rPr lang="en-IN" sz="1600" dirty="0" err="1"/>
              <a:t>this.books</a:t>
            </a:r>
            <a:r>
              <a:rPr lang="en-IN" sz="1600" dirty="0"/>
              <a:t> = book});</a:t>
            </a:r>
          </a:p>
          <a:p>
            <a:r>
              <a:rPr lang="en-IN" sz="1600" dirty="0"/>
              <a:t>  }</a:t>
            </a:r>
          </a:p>
          <a:p>
            <a:r>
              <a:rPr lang="en-IN" sz="1600" dirty="0"/>
              <a:t>  </a:t>
            </a:r>
            <a:r>
              <a:rPr lang="en-IN" sz="1600" dirty="0" err="1"/>
              <a:t>ngOnInit</a:t>
            </a:r>
            <a:r>
              <a:rPr lang="en-IN" sz="1600" dirty="0"/>
              <a:t>(): void {</a:t>
            </a:r>
          </a:p>
          <a:p>
            <a:r>
              <a:rPr lang="en-IN" sz="1600" dirty="0"/>
              <a:t>    </a:t>
            </a:r>
            <a:r>
              <a:rPr lang="en-IN" sz="1600" dirty="0" err="1"/>
              <a:t>this.getBooks</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41269544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CB009F-4633-794C-58A4-8A470A52B5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7982563-87FF-57F0-4FC4-A57BBF621C27}"/>
              </a:ext>
            </a:extLst>
          </p:cNvPr>
          <p:cNvSpPr>
            <a:spLocks noGrp="1"/>
          </p:cNvSpPr>
          <p:nvPr>
            <p:ph type="sldNum" sz="quarter" idx="12"/>
          </p:nvPr>
        </p:nvSpPr>
        <p:spPr/>
        <p:txBody>
          <a:bodyPr/>
          <a:lstStyle/>
          <a:p>
            <a:fld id="{4A777409-9C5A-4B07-8E32-19F22F7D558C}" type="slidenum">
              <a:rPr lang="en-IN" smtClean="0"/>
              <a:t>277</a:t>
            </a:fld>
            <a:endParaRPr lang="en-IN" dirty="0"/>
          </a:p>
        </p:txBody>
      </p:sp>
      <p:sp>
        <p:nvSpPr>
          <p:cNvPr id="5" name="TextBox 4">
            <a:extLst>
              <a:ext uri="{FF2B5EF4-FFF2-40B4-BE49-F238E27FC236}">
                <a16:creationId xmlns:a16="http://schemas.microsoft.com/office/drawing/2014/main" id="{D4DB083E-44DD-F4C1-3B4B-3F132716C953}"/>
              </a:ext>
            </a:extLst>
          </p:cNvPr>
          <p:cNvSpPr txBox="1"/>
          <p:nvPr/>
        </p:nvSpPr>
        <p:spPr>
          <a:xfrm>
            <a:off x="843699" y="700016"/>
            <a:ext cx="10355344" cy="1631216"/>
          </a:xfrm>
          <a:prstGeom prst="rect">
            <a:avLst/>
          </a:prstGeom>
          <a:noFill/>
        </p:spPr>
        <p:txBody>
          <a:bodyPr wrap="square">
            <a:spAutoFit/>
          </a:bodyPr>
          <a:lstStyle/>
          <a:p>
            <a:r>
              <a:rPr lang="en-US" sz="2000" dirty="0">
                <a:solidFill>
                  <a:schemeClr val="tx1">
                    <a:lumMod val="65000"/>
                    <a:lumOff val="35000"/>
                  </a:schemeClr>
                </a:solidFill>
                <a:effectLst/>
              </a:rPr>
              <a:t>Line 7: Inject the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into the component class through the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20-24: Invokes the service class method </a:t>
            </a:r>
            <a:r>
              <a:rPr lang="en-US" sz="2000" dirty="0" err="1">
                <a:solidFill>
                  <a:schemeClr val="tx1">
                    <a:lumMod val="65000"/>
                    <a:lumOff val="35000"/>
                  </a:schemeClr>
                </a:solidFill>
                <a:effectLst/>
              </a:rPr>
              <a:t>updateBook</a:t>
            </a:r>
            <a:r>
              <a:rPr lang="en-US" sz="2000" dirty="0">
                <a:solidFill>
                  <a:schemeClr val="tx1">
                    <a:lumMod val="65000"/>
                    <a:lumOff val="35000"/>
                  </a:schemeClr>
                </a:solidFill>
                <a:effectLst/>
              </a:rPr>
              <a:t>() which makes an HTTP call to server URL and the Observable containing the response is returned. You can subscribe to the observable and use the 'next' callback to handle the successfully returned value, as needed.</a:t>
            </a:r>
          </a:p>
        </p:txBody>
      </p:sp>
    </p:spTree>
    <p:extLst>
      <p:ext uri="{BB962C8B-B14F-4D97-AF65-F5344CB8AC3E}">
        <p14:creationId xmlns:p14="http://schemas.microsoft.com/office/powerpoint/2010/main" val="99206384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5BA17-E74A-F22C-FC95-EFF614A004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D973330-7E6C-0519-7BEA-4B39A820AC6F}"/>
              </a:ext>
            </a:extLst>
          </p:cNvPr>
          <p:cNvSpPr>
            <a:spLocks noGrp="1"/>
          </p:cNvSpPr>
          <p:nvPr>
            <p:ph type="sldNum" sz="quarter" idx="12"/>
          </p:nvPr>
        </p:nvSpPr>
        <p:spPr/>
        <p:txBody>
          <a:bodyPr/>
          <a:lstStyle/>
          <a:p>
            <a:fld id="{4A777409-9C5A-4B07-8E32-19F22F7D558C}" type="slidenum">
              <a:rPr lang="en-IN" smtClean="0"/>
              <a:t>278</a:t>
            </a:fld>
            <a:endParaRPr lang="en-IN" dirty="0"/>
          </a:p>
        </p:txBody>
      </p:sp>
      <p:sp>
        <p:nvSpPr>
          <p:cNvPr id="5" name="TextBox 4">
            <a:extLst>
              <a:ext uri="{FF2B5EF4-FFF2-40B4-BE49-F238E27FC236}">
                <a16:creationId xmlns:a16="http://schemas.microsoft.com/office/drawing/2014/main" id="{B03934ED-F24E-0346-CB2A-C6A9B0F62766}"/>
              </a:ext>
            </a:extLst>
          </p:cNvPr>
          <p:cNvSpPr txBox="1"/>
          <p:nvPr/>
        </p:nvSpPr>
        <p:spPr>
          <a:xfrm>
            <a:off x="928540" y="565136"/>
            <a:ext cx="10854965" cy="1323439"/>
          </a:xfrm>
          <a:prstGeom prst="rect">
            <a:avLst/>
          </a:prstGeom>
          <a:noFill/>
        </p:spPr>
        <p:txBody>
          <a:bodyPr wrap="square">
            <a:spAutoFit/>
          </a:bodyPr>
          <a:lstStyle/>
          <a:p>
            <a:r>
              <a:rPr lang="en-US" sz="2000" b="1" dirty="0">
                <a:solidFill>
                  <a:schemeClr val="tx1">
                    <a:lumMod val="65000"/>
                    <a:lumOff val="35000"/>
                  </a:schemeClr>
                </a:solidFill>
                <a:effectLst/>
              </a:rPr>
              <a:t>Making a DELETE request :</a:t>
            </a:r>
            <a:endParaRPr lang="en-US" sz="2000" dirty="0">
              <a:solidFill>
                <a:schemeClr val="tx1">
                  <a:lumMod val="65000"/>
                  <a:lumOff val="35000"/>
                </a:schemeClr>
              </a:solidFill>
              <a:effectLst/>
            </a:endParaRPr>
          </a:p>
          <a:p>
            <a:r>
              <a:rPr lang="en-US" sz="2000" dirty="0" err="1">
                <a:solidFill>
                  <a:schemeClr val="tx1">
                    <a:lumMod val="65000"/>
                    <a:lumOff val="35000"/>
                  </a:schemeClr>
                </a:solidFill>
                <a:effectLst/>
              </a:rPr>
              <a:t>HttpClient.delete</a:t>
            </a:r>
            <a:r>
              <a:rPr lang="en-US" sz="2000" dirty="0">
                <a:solidFill>
                  <a:schemeClr val="tx1">
                    <a:lumMod val="65000"/>
                    <a:lumOff val="35000"/>
                  </a:schemeClr>
                </a:solidFill>
                <a:effectLst/>
              </a:rPr>
              <a:t>() method deletes the resource by passing the </a:t>
            </a:r>
            <a:r>
              <a:rPr lang="en-US" sz="2000" dirty="0" err="1">
                <a:solidFill>
                  <a:schemeClr val="tx1">
                    <a:lumMod val="65000"/>
                    <a:lumOff val="35000"/>
                  </a:schemeClr>
                </a:solidFill>
                <a:effectLst/>
              </a:rPr>
              <a:t>bookId</a:t>
            </a:r>
            <a:r>
              <a:rPr lang="en-US" sz="2000" dirty="0">
                <a:solidFill>
                  <a:schemeClr val="tx1">
                    <a:lumMod val="65000"/>
                    <a:lumOff val="35000"/>
                  </a:schemeClr>
                </a:solidFill>
                <a:effectLst/>
              </a:rPr>
              <a:t> parameter in the request URL.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Add </a:t>
            </a:r>
            <a:r>
              <a:rPr lang="en-US" sz="2000" dirty="0" err="1">
                <a:solidFill>
                  <a:schemeClr val="tx1">
                    <a:lumMod val="65000"/>
                    <a:lumOff val="35000"/>
                  </a:schemeClr>
                </a:solidFill>
                <a:effectLst/>
              </a:rPr>
              <a:t>deleteBook</a:t>
            </a:r>
            <a:r>
              <a:rPr lang="en-US" sz="2000" dirty="0">
                <a:solidFill>
                  <a:schemeClr val="tx1">
                    <a:lumMod val="65000"/>
                    <a:lumOff val="35000"/>
                  </a:schemeClr>
                </a:solidFill>
                <a:effectLst/>
              </a:rPr>
              <a:t>() method to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in </a:t>
            </a:r>
            <a:r>
              <a:rPr lang="en-US" sz="2000" dirty="0" err="1">
                <a:solidFill>
                  <a:schemeClr val="tx1">
                    <a:lumMod val="65000"/>
                    <a:lumOff val="35000"/>
                  </a:schemeClr>
                </a:solidFill>
                <a:effectLst/>
              </a:rPr>
              <a:t>b</a:t>
            </a:r>
            <a:r>
              <a:rPr lang="en-US" sz="2000" b="1" dirty="0" err="1">
                <a:solidFill>
                  <a:schemeClr val="tx1">
                    <a:lumMod val="65000"/>
                    <a:lumOff val="35000"/>
                  </a:schemeClr>
                </a:solidFill>
                <a:effectLst/>
              </a:rPr>
              <a:t>ook.service.ts</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981309DE-FB19-8D02-E9BF-86AC925724E4}"/>
              </a:ext>
            </a:extLst>
          </p:cNvPr>
          <p:cNvSpPr txBox="1"/>
          <p:nvPr/>
        </p:nvSpPr>
        <p:spPr>
          <a:xfrm>
            <a:off x="408495" y="2020550"/>
            <a:ext cx="10451183" cy="4924425"/>
          </a:xfrm>
          <a:prstGeom prst="rect">
            <a:avLst/>
          </a:prstGeom>
          <a:noFill/>
        </p:spPr>
        <p:txBody>
          <a:bodyPr wrap="square">
            <a:spAutoFit/>
          </a:bodyPr>
          <a:lstStyle/>
          <a:p>
            <a:r>
              <a:rPr lang="en-IN" sz="1600" dirty="0"/>
              <a:t>import { Injectable } from '@angular/core';</a:t>
            </a:r>
          </a:p>
          <a:p>
            <a:r>
              <a:rPr lang="en-IN" sz="1600" dirty="0"/>
              <a:t>import { </a:t>
            </a:r>
            <a:r>
              <a:rPr lang="en-IN" sz="1600" dirty="0" err="1"/>
              <a:t>HttpClient</a:t>
            </a:r>
            <a:r>
              <a:rPr lang="en-IN" sz="1600" dirty="0"/>
              <a:t> } from '@angular/common/http';</a:t>
            </a:r>
          </a:p>
          <a:p>
            <a:r>
              <a:rPr lang="en-IN" sz="1600" dirty="0"/>
              <a:t>import { Observable, </a:t>
            </a:r>
            <a:r>
              <a:rPr lang="en-IN" sz="1600" dirty="0" err="1"/>
              <a:t>throwError</a:t>
            </a:r>
            <a:r>
              <a:rPr lang="en-IN" sz="1600" dirty="0"/>
              <a:t> } from '</a:t>
            </a:r>
            <a:r>
              <a:rPr lang="en-IN" sz="1600" dirty="0" err="1"/>
              <a:t>rxjs</a:t>
            </a:r>
            <a:r>
              <a:rPr lang="en-IN" sz="1600" dirty="0"/>
              <a:t>';</a:t>
            </a:r>
          </a:p>
          <a:p>
            <a:r>
              <a:rPr lang="en-IN" sz="1600" dirty="0"/>
              <a:t>import { </a:t>
            </a:r>
            <a:r>
              <a:rPr lang="en-IN" sz="1600" dirty="0" err="1"/>
              <a:t>catchError</a:t>
            </a:r>
            <a:r>
              <a:rPr lang="en-IN" sz="1600" dirty="0"/>
              <a:t>, tap } from '</a:t>
            </a:r>
            <a:r>
              <a:rPr lang="en-IN" sz="1600" dirty="0" err="1"/>
              <a:t>rxjs</a:t>
            </a:r>
            <a:r>
              <a:rPr lang="en-IN" sz="1600" dirty="0"/>
              <a:t>/operators';</a:t>
            </a:r>
          </a:p>
          <a:p>
            <a:r>
              <a:rPr lang="en-IN" sz="1600" dirty="0"/>
              <a:t>import { Book } from './book';</a:t>
            </a:r>
          </a:p>
          <a:p>
            <a:r>
              <a:rPr lang="en-IN" sz="1600" dirty="0"/>
              <a:t>@Injectable({</a:t>
            </a:r>
          </a:p>
          <a:p>
            <a:r>
              <a:rPr lang="en-IN" sz="1600" dirty="0"/>
              <a:t>     </a:t>
            </a:r>
            <a:r>
              <a:rPr lang="en-IN" sz="1600" dirty="0" err="1"/>
              <a:t>providedIn</a:t>
            </a:r>
            <a:r>
              <a:rPr lang="en-IN" sz="1600" dirty="0"/>
              <a:t>: 'root'</a:t>
            </a:r>
          </a:p>
          <a:p>
            <a:r>
              <a:rPr lang="en-IN" sz="1600" dirty="0"/>
              <a:t>})</a:t>
            </a:r>
          </a:p>
          <a:p>
            <a:r>
              <a:rPr lang="en-IN" sz="1600" dirty="0"/>
              <a:t>export class </a:t>
            </a:r>
            <a:r>
              <a:rPr lang="en-IN" sz="1600" dirty="0" err="1"/>
              <a:t>BookService</a:t>
            </a:r>
            <a:r>
              <a:rPr lang="en-IN" sz="1600" dirty="0"/>
              <a:t> {</a:t>
            </a:r>
          </a:p>
          <a:p>
            <a:r>
              <a:rPr lang="en-IN" sz="1600" dirty="0"/>
              <a:t>  constructor(private http: </a:t>
            </a:r>
            <a:r>
              <a:rPr lang="en-IN" sz="1600" dirty="0" err="1"/>
              <a:t>HttpClient</a:t>
            </a:r>
            <a:r>
              <a:rPr lang="en-IN" sz="1600" dirty="0"/>
              <a:t>) { }</a:t>
            </a:r>
          </a:p>
          <a:p>
            <a:r>
              <a:rPr lang="en-IN" sz="1600" dirty="0"/>
              <a:t>  </a:t>
            </a:r>
            <a:r>
              <a:rPr lang="en-IN" sz="1600" dirty="0" err="1"/>
              <a:t>booksUrl</a:t>
            </a:r>
            <a:r>
              <a:rPr lang="en-IN" sz="1600" dirty="0"/>
              <a:t> = 'http://localhost:3020/</a:t>
            </a:r>
            <a:r>
              <a:rPr lang="en-IN" sz="1600" dirty="0" err="1"/>
              <a:t>bookList</a:t>
            </a:r>
            <a:r>
              <a:rPr lang="en-IN" sz="1600" dirty="0"/>
              <a:t>';</a:t>
            </a:r>
          </a:p>
          <a:p>
            <a:r>
              <a:rPr lang="en-IN" sz="1600" dirty="0"/>
              <a:t>  ...</a:t>
            </a:r>
          </a:p>
          <a:p>
            <a:r>
              <a:rPr lang="en-IN" sz="1600" dirty="0"/>
              <a:t>  </a:t>
            </a:r>
            <a:r>
              <a:rPr lang="en-IN" sz="1600" dirty="0" err="1"/>
              <a:t>deleteBook</a:t>
            </a:r>
            <a:r>
              <a:rPr lang="en-IN" sz="1600" dirty="0"/>
              <a:t>(</a:t>
            </a:r>
            <a:r>
              <a:rPr lang="en-IN" sz="1600" dirty="0" err="1"/>
              <a:t>bookId</a:t>
            </a:r>
            <a:r>
              <a:rPr lang="en-IN" sz="1600" dirty="0"/>
              <a:t>: number): Observable&lt;any&gt; {</a:t>
            </a:r>
          </a:p>
          <a:p>
            <a:r>
              <a:rPr lang="en-IN" sz="1600" dirty="0"/>
              <a:t>    </a:t>
            </a:r>
            <a:r>
              <a:rPr lang="en-IN" sz="1600" dirty="0" err="1"/>
              <a:t>const</a:t>
            </a:r>
            <a:r>
              <a:rPr lang="en-IN" sz="1600" dirty="0"/>
              <a:t> </a:t>
            </a:r>
            <a:r>
              <a:rPr lang="en-IN" sz="1600" dirty="0" err="1"/>
              <a:t>url</a:t>
            </a:r>
            <a:r>
              <a:rPr lang="en-IN" sz="1600" dirty="0"/>
              <a:t> = `${</a:t>
            </a:r>
            <a:r>
              <a:rPr lang="en-IN" sz="1600" dirty="0" err="1"/>
              <a:t>this.booksUrl</a:t>
            </a:r>
            <a:r>
              <a:rPr lang="en-IN" sz="1600" dirty="0"/>
              <a:t>}/${</a:t>
            </a:r>
            <a:r>
              <a:rPr lang="en-IN" sz="1600" dirty="0" err="1"/>
              <a:t>bookId</a:t>
            </a:r>
            <a:r>
              <a:rPr lang="en-IN" sz="1600" dirty="0"/>
              <a:t>}`;</a:t>
            </a:r>
          </a:p>
          <a:p>
            <a:r>
              <a:rPr lang="en-IN" sz="1600" dirty="0"/>
              <a:t>    return </a:t>
            </a:r>
            <a:r>
              <a:rPr lang="en-IN" sz="1600" dirty="0" err="1"/>
              <a:t>this.http.delete</a:t>
            </a:r>
            <a:r>
              <a:rPr lang="en-IN" sz="1600" dirty="0"/>
              <a:t>(</a:t>
            </a:r>
            <a:r>
              <a:rPr lang="en-IN" sz="1600" dirty="0" err="1"/>
              <a:t>url</a:t>
            </a:r>
            <a:r>
              <a:rPr lang="en-IN" sz="1600" dirty="0"/>
              <a:t>).pipe(</a:t>
            </a:r>
          </a:p>
          <a:p>
            <a:r>
              <a:rPr lang="en-IN" sz="1600" dirty="0"/>
              <a:t>      </a:t>
            </a:r>
            <a:r>
              <a:rPr lang="en-IN" sz="1600" dirty="0" err="1"/>
              <a:t>catchError</a:t>
            </a:r>
            <a:r>
              <a:rPr lang="en-IN" sz="1600" dirty="0"/>
              <a:t>(</a:t>
            </a:r>
            <a:r>
              <a:rPr lang="en-IN" sz="1600" dirty="0" err="1"/>
              <a:t>this.handleError</a:t>
            </a:r>
            <a:r>
              <a:rPr lang="en-IN" sz="1600" dirty="0"/>
              <a:t>));</a:t>
            </a:r>
          </a:p>
          <a:p>
            <a:r>
              <a:rPr lang="en-IN" sz="1600" dirty="0"/>
              <a:t>  }</a:t>
            </a:r>
          </a:p>
          <a:p>
            <a:r>
              <a:rPr lang="en-IN" sz="1600" dirty="0"/>
              <a:t>...</a:t>
            </a:r>
          </a:p>
          <a:p>
            <a:r>
              <a:rPr lang="en-IN" sz="1600" dirty="0"/>
              <a:t>}</a:t>
            </a:r>
          </a:p>
        </p:txBody>
      </p:sp>
    </p:spTree>
    <p:extLst>
      <p:ext uri="{BB962C8B-B14F-4D97-AF65-F5344CB8AC3E}">
        <p14:creationId xmlns:p14="http://schemas.microsoft.com/office/powerpoint/2010/main" val="367719969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21139A-3A03-8F9A-B9F4-54999AEBD65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69BCA9-130F-75CA-8733-3D113EE9BAA7}"/>
              </a:ext>
            </a:extLst>
          </p:cNvPr>
          <p:cNvSpPr>
            <a:spLocks noGrp="1"/>
          </p:cNvSpPr>
          <p:nvPr>
            <p:ph type="sldNum" sz="quarter" idx="12"/>
          </p:nvPr>
        </p:nvSpPr>
        <p:spPr/>
        <p:txBody>
          <a:bodyPr/>
          <a:lstStyle/>
          <a:p>
            <a:fld id="{4A777409-9C5A-4B07-8E32-19F22F7D558C}" type="slidenum">
              <a:rPr lang="en-IN" smtClean="0"/>
              <a:t>279</a:t>
            </a:fld>
            <a:endParaRPr lang="en-IN" dirty="0"/>
          </a:p>
        </p:txBody>
      </p:sp>
      <p:sp>
        <p:nvSpPr>
          <p:cNvPr id="5" name="TextBox 4">
            <a:extLst>
              <a:ext uri="{FF2B5EF4-FFF2-40B4-BE49-F238E27FC236}">
                <a16:creationId xmlns:a16="http://schemas.microsoft.com/office/drawing/2014/main" id="{FB5E7696-9ECC-98B5-0603-299D97188904}"/>
              </a:ext>
            </a:extLst>
          </p:cNvPr>
          <p:cNvSpPr txBox="1"/>
          <p:nvPr/>
        </p:nvSpPr>
        <p:spPr>
          <a:xfrm>
            <a:off x="230957" y="979198"/>
            <a:ext cx="11316878" cy="2246769"/>
          </a:xfrm>
          <a:prstGeom prst="rect">
            <a:avLst/>
          </a:prstGeom>
          <a:noFill/>
        </p:spPr>
        <p:txBody>
          <a:bodyPr wrap="square">
            <a:spAutoFit/>
          </a:bodyPr>
          <a:lstStyle/>
          <a:p>
            <a:r>
              <a:rPr lang="en-US" sz="2000" dirty="0">
                <a:solidFill>
                  <a:schemeClr val="tx1">
                    <a:lumMod val="65000"/>
                    <a:lumOff val="35000"/>
                  </a:schemeClr>
                </a:solidFill>
                <a:effectLst/>
              </a:rPr>
              <a:t>Line 18-21: Makes an asynchronous call (ajax call) by using delete() method of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class. </a:t>
            </a:r>
            <a:r>
              <a:rPr lang="en-US" sz="2000" dirty="0" err="1">
                <a:solidFill>
                  <a:schemeClr val="tx1">
                    <a:lumMod val="65000"/>
                    <a:lumOff val="35000"/>
                  </a:schemeClr>
                </a:solidFill>
                <a:effectLst/>
              </a:rPr>
              <a:t>HttpClient</a:t>
            </a:r>
            <a:r>
              <a:rPr lang="en-US" sz="2000" dirty="0">
                <a:solidFill>
                  <a:schemeClr val="tx1">
                    <a:lumMod val="65000"/>
                    <a:lumOff val="35000"/>
                  </a:schemeClr>
                </a:solidFill>
                <a:effectLst/>
              </a:rPr>
              <a:t> receives the JSON response as of type object. Pipe function defines a comma-separated sequence of operators. </a:t>
            </a:r>
            <a:r>
              <a:rPr lang="en-US" sz="2000" dirty="0" err="1">
                <a:solidFill>
                  <a:schemeClr val="tx1">
                    <a:lumMod val="65000"/>
                    <a:lumOff val="35000"/>
                  </a:schemeClr>
                </a:solidFill>
                <a:effectLst/>
              </a:rPr>
              <a:t>catchError</a:t>
            </a:r>
            <a:r>
              <a:rPr lang="en-US" sz="2000" dirty="0">
                <a:solidFill>
                  <a:schemeClr val="tx1">
                    <a:lumMod val="65000"/>
                    <a:lumOff val="35000"/>
                  </a:schemeClr>
                </a:solidFill>
                <a:effectLst/>
              </a:rPr>
              <a:t> operator is used to handle the errors.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21: </a:t>
            </a:r>
            <a:r>
              <a:rPr lang="en-US" sz="2000" dirty="0" err="1">
                <a:solidFill>
                  <a:schemeClr val="tx1">
                    <a:lumMod val="65000"/>
                    <a:lumOff val="35000"/>
                  </a:schemeClr>
                </a:solidFill>
                <a:effectLst/>
              </a:rPr>
              <a:t>handleError</a:t>
            </a:r>
            <a:r>
              <a:rPr lang="en-US" sz="2000" dirty="0">
                <a:solidFill>
                  <a:schemeClr val="tx1">
                    <a:lumMod val="65000"/>
                    <a:lumOff val="35000"/>
                  </a:schemeClr>
                </a:solidFill>
                <a:effectLst/>
              </a:rPr>
              <a:t> is an error-handling method that throws the error message back to the component.</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Modify the code in the </a:t>
            </a:r>
            <a:r>
              <a:rPr lang="en-US" sz="2000" b="1" dirty="0" err="1">
                <a:solidFill>
                  <a:schemeClr val="tx1">
                    <a:lumMod val="65000"/>
                    <a:lumOff val="35000"/>
                  </a:schemeClr>
                </a:solidFill>
                <a:effectLst/>
              </a:rPr>
              <a:t>book.component.ts</a:t>
            </a:r>
            <a:r>
              <a:rPr lang="en-US" sz="2000" dirty="0">
                <a:solidFill>
                  <a:schemeClr val="tx1">
                    <a:lumMod val="65000"/>
                    <a:lumOff val="35000"/>
                  </a:schemeClr>
                </a:solidFill>
                <a:effectLst/>
              </a:rPr>
              <a:t> file as shown below</a:t>
            </a:r>
          </a:p>
        </p:txBody>
      </p:sp>
      <p:sp>
        <p:nvSpPr>
          <p:cNvPr id="7" name="TextBox 6">
            <a:extLst>
              <a:ext uri="{FF2B5EF4-FFF2-40B4-BE49-F238E27FC236}">
                <a16:creationId xmlns:a16="http://schemas.microsoft.com/office/drawing/2014/main" id="{236CCCD2-25C4-BCF3-3926-D8B75B19050A}"/>
              </a:ext>
            </a:extLst>
          </p:cNvPr>
          <p:cNvSpPr txBox="1"/>
          <p:nvPr/>
        </p:nvSpPr>
        <p:spPr>
          <a:xfrm>
            <a:off x="230957" y="3076342"/>
            <a:ext cx="11764652" cy="3416320"/>
          </a:xfrm>
          <a:prstGeom prst="rect">
            <a:avLst/>
          </a:prstGeom>
          <a:noFill/>
        </p:spPr>
        <p:txBody>
          <a:bodyPr wrap="square">
            <a:spAutoFit/>
          </a:bodyPr>
          <a:lstStyle/>
          <a:p>
            <a:r>
              <a:rPr lang="en-IN" dirty="0"/>
              <a:t>...</a:t>
            </a:r>
          </a:p>
          <a:p>
            <a:r>
              <a:rPr lang="en-IN" dirty="0"/>
              <a:t>export class </a:t>
            </a:r>
            <a:r>
              <a:rPr lang="en-IN" dirty="0" err="1"/>
              <a:t>BookComponent</a:t>
            </a:r>
            <a:r>
              <a:rPr lang="en-IN" dirty="0"/>
              <a:t> implements </a:t>
            </a:r>
            <a:r>
              <a:rPr lang="en-IN" dirty="0" err="1"/>
              <a:t>OnInit</a:t>
            </a:r>
            <a:r>
              <a:rPr lang="en-IN" dirty="0"/>
              <a:t> {</a:t>
            </a:r>
          </a:p>
          <a:p>
            <a:r>
              <a:rPr lang="en-IN" dirty="0"/>
              <a:t>  books!: Book[];</a:t>
            </a:r>
          </a:p>
          <a:p>
            <a:r>
              <a:rPr lang="en-IN" dirty="0"/>
              <a:t>  </a:t>
            </a:r>
            <a:r>
              <a:rPr lang="en-IN" dirty="0" err="1"/>
              <a:t>errorMessage</a:t>
            </a:r>
            <a:r>
              <a:rPr lang="en-IN" dirty="0"/>
              <a:t>!: string;</a:t>
            </a:r>
          </a:p>
          <a:p>
            <a:r>
              <a:rPr lang="en-IN" dirty="0"/>
              <a:t>  constructor(private </a:t>
            </a:r>
            <a:r>
              <a:rPr lang="en-IN" dirty="0" err="1"/>
              <a:t>bookService</a:t>
            </a:r>
            <a:r>
              <a:rPr lang="en-IN" dirty="0"/>
              <a:t>: </a:t>
            </a:r>
            <a:r>
              <a:rPr lang="en-IN" dirty="0" err="1"/>
              <a:t>BookService</a:t>
            </a:r>
            <a:r>
              <a:rPr lang="en-IN" dirty="0"/>
              <a:t>) { }</a:t>
            </a:r>
          </a:p>
          <a:p>
            <a:r>
              <a:rPr lang="en-IN" dirty="0"/>
              <a:t>  </a:t>
            </a:r>
            <a:r>
              <a:rPr lang="en-IN" dirty="0" err="1"/>
              <a:t>getBooks</a:t>
            </a:r>
            <a:r>
              <a:rPr lang="en-IN" dirty="0"/>
              <a:t>() {</a:t>
            </a:r>
          </a:p>
          <a:p>
            <a:r>
              <a:rPr lang="en-IN" dirty="0"/>
              <a:t>    </a:t>
            </a:r>
            <a:r>
              <a:rPr lang="en-IN" dirty="0" err="1"/>
              <a:t>this.bookService.getBooks</a:t>
            </a:r>
            <a:r>
              <a:rPr lang="en-IN" dirty="0"/>
              <a:t>().subscribe({</a:t>
            </a:r>
          </a:p>
          <a:p>
            <a:r>
              <a:rPr lang="en-IN" dirty="0"/>
              <a:t>      next:  books =&gt; </a:t>
            </a:r>
            <a:r>
              <a:rPr lang="en-IN" dirty="0" err="1"/>
              <a:t>this.books</a:t>
            </a:r>
            <a:r>
              <a:rPr lang="en-IN" dirty="0"/>
              <a:t> = books,</a:t>
            </a:r>
          </a:p>
          <a:p>
            <a:r>
              <a:rPr lang="en-IN" dirty="0"/>
              <a:t>      </a:t>
            </a:r>
            <a:r>
              <a:rPr lang="en-IN" dirty="0" err="1"/>
              <a:t>error:error</a:t>
            </a:r>
            <a:r>
              <a:rPr lang="en-IN" dirty="0"/>
              <a:t> =&gt; </a:t>
            </a:r>
            <a:r>
              <a:rPr lang="en-IN" dirty="0" err="1"/>
              <a:t>this.errorMessage</a:t>
            </a:r>
            <a:r>
              <a:rPr lang="en-IN" dirty="0"/>
              <a:t> = &lt;any&gt;error</a:t>
            </a:r>
          </a:p>
          <a:p>
            <a:r>
              <a:rPr lang="en-IN" dirty="0"/>
              <a:t>    })</a:t>
            </a:r>
          </a:p>
          <a:p>
            <a:r>
              <a:rPr lang="en-IN" dirty="0"/>
              <a:t>  }</a:t>
            </a:r>
          </a:p>
          <a:p>
            <a:r>
              <a:rPr lang="en-IN" dirty="0"/>
              <a:t>  </a:t>
            </a:r>
          </a:p>
        </p:txBody>
      </p:sp>
    </p:spTree>
    <p:extLst>
      <p:ext uri="{BB962C8B-B14F-4D97-AF65-F5344CB8AC3E}">
        <p14:creationId xmlns:p14="http://schemas.microsoft.com/office/powerpoint/2010/main" val="2990119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BCC3B9-9A5A-93F8-966C-86C65845FFF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B64679-FD14-FCB9-319F-51EE8D5D4B02}"/>
              </a:ext>
            </a:extLst>
          </p:cNvPr>
          <p:cNvSpPr>
            <a:spLocks noGrp="1"/>
          </p:cNvSpPr>
          <p:nvPr>
            <p:ph type="sldNum" sz="quarter" idx="12"/>
          </p:nvPr>
        </p:nvSpPr>
        <p:spPr/>
        <p:txBody>
          <a:bodyPr/>
          <a:lstStyle/>
          <a:p>
            <a:fld id="{4A777409-9C5A-4B07-8E32-19F22F7D558C}" type="slidenum">
              <a:rPr lang="en-IN" smtClean="0"/>
              <a:t>280</a:t>
            </a:fld>
            <a:endParaRPr lang="en-IN" dirty="0"/>
          </a:p>
        </p:txBody>
      </p:sp>
      <p:sp>
        <p:nvSpPr>
          <p:cNvPr id="5" name="TextBox 4">
            <a:extLst>
              <a:ext uri="{FF2B5EF4-FFF2-40B4-BE49-F238E27FC236}">
                <a16:creationId xmlns:a16="http://schemas.microsoft.com/office/drawing/2014/main" id="{0A3A7383-0495-03E3-1EB5-069B76693252}"/>
              </a:ext>
            </a:extLst>
          </p:cNvPr>
          <p:cNvSpPr txBox="1"/>
          <p:nvPr/>
        </p:nvSpPr>
        <p:spPr>
          <a:xfrm>
            <a:off x="934824" y="751344"/>
            <a:ext cx="10322351" cy="5355312"/>
          </a:xfrm>
          <a:prstGeom prst="rect">
            <a:avLst/>
          </a:prstGeom>
          <a:noFill/>
        </p:spPr>
        <p:txBody>
          <a:bodyPr wrap="square">
            <a:spAutoFit/>
          </a:bodyPr>
          <a:lstStyle/>
          <a:p>
            <a:r>
              <a:rPr lang="en-IN" dirty="0" err="1"/>
              <a:t>addBook</a:t>
            </a:r>
            <a:r>
              <a:rPr lang="en-IN" dirty="0"/>
              <a:t>(</a:t>
            </a:r>
            <a:r>
              <a:rPr lang="en-IN" dirty="0" err="1"/>
              <a:t>bookId</a:t>
            </a:r>
            <a:r>
              <a:rPr lang="en-IN" dirty="0"/>
              <a:t>: string, name: string): void {</a:t>
            </a:r>
          </a:p>
          <a:p>
            <a:r>
              <a:rPr lang="en-IN" dirty="0"/>
              <a:t>    let id=</a:t>
            </a:r>
            <a:r>
              <a:rPr lang="en-IN" dirty="0" err="1"/>
              <a:t>parseInt</a:t>
            </a:r>
            <a:r>
              <a:rPr lang="en-IN" dirty="0"/>
              <a:t>(</a:t>
            </a:r>
            <a:r>
              <a:rPr lang="en-IN" dirty="0" err="1"/>
              <a:t>bookId</a:t>
            </a:r>
            <a:r>
              <a:rPr lang="en-IN" dirty="0"/>
              <a:t>)</a:t>
            </a:r>
          </a:p>
          <a:p>
            <a:r>
              <a:rPr lang="en-IN" dirty="0"/>
              <a:t>    </a:t>
            </a:r>
            <a:r>
              <a:rPr lang="en-IN" dirty="0" err="1"/>
              <a:t>this.bookService.addBook</a:t>
            </a:r>
            <a:r>
              <a:rPr lang="en-IN" dirty="0"/>
              <a:t>({id, name })</a:t>
            </a:r>
          </a:p>
          <a:p>
            <a:r>
              <a:rPr lang="en-IN" dirty="0"/>
              <a:t>      .subscribe({next:(book: any) =&gt; </a:t>
            </a:r>
            <a:r>
              <a:rPr lang="en-IN" dirty="0" err="1"/>
              <a:t>this.books.push</a:t>
            </a:r>
            <a:r>
              <a:rPr lang="en-IN" dirty="0"/>
              <a:t>(book)});</a:t>
            </a:r>
          </a:p>
          <a:p>
            <a:r>
              <a:rPr lang="en-IN" dirty="0"/>
              <a:t>  }</a:t>
            </a:r>
          </a:p>
          <a:p>
            <a:r>
              <a:rPr lang="en-IN" dirty="0"/>
              <a:t>  </a:t>
            </a:r>
            <a:r>
              <a:rPr lang="en-IN" dirty="0" err="1"/>
              <a:t>updateBook</a:t>
            </a:r>
            <a:r>
              <a:rPr lang="en-IN" dirty="0"/>
              <a:t>(</a:t>
            </a:r>
            <a:r>
              <a:rPr lang="en-IN" dirty="0" err="1"/>
              <a:t>bookId</a:t>
            </a:r>
            <a:r>
              <a:rPr lang="en-IN" dirty="0"/>
              <a:t>: string, name: string): void {</a:t>
            </a:r>
          </a:p>
          <a:p>
            <a:r>
              <a:rPr lang="en-IN" dirty="0"/>
              <a:t>    let id=</a:t>
            </a:r>
            <a:r>
              <a:rPr lang="en-IN" dirty="0" err="1"/>
              <a:t>parseInt</a:t>
            </a:r>
            <a:r>
              <a:rPr lang="en-IN" dirty="0"/>
              <a:t>(</a:t>
            </a:r>
            <a:r>
              <a:rPr lang="en-IN" dirty="0" err="1"/>
              <a:t>bookId</a:t>
            </a:r>
            <a:r>
              <a:rPr lang="en-IN" dirty="0"/>
              <a:t>)</a:t>
            </a:r>
          </a:p>
          <a:p>
            <a:r>
              <a:rPr lang="en-IN" dirty="0"/>
              <a:t>    </a:t>
            </a:r>
            <a:r>
              <a:rPr lang="en-IN" dirty="0" err="1"/>
              <a:t>this.bookService.updateBook</a:t>
            </a:r>
            <a:r>
              <a:rPr lang="en-IN" dirty="0"/>
              <a:t>({ id, name })</a:t>
            </a:r>
          </a:p>
          <a:p>
            <a:r>
              <a:rPr lang="en-IN" dirty="0"/>
              <a:t>      .subscribe({next:(book: any) =&gt; </a:t>
            </a:r>
            <a:r>
              <a:rPr lang="en-IN" dirty="0" err="1"/>
              <a:t>this.books</a:t>
            </a:r>
            <a:r>
              <a:rPr lang="en-IN" dirty="0"/>
              <a:t> = book});</a:t>
            </a:r>
          </a:p>
          <a:p>
            <a:r>
              <a:rPr lang="en-IN" dirty="0"/>
              <a:t>  }</a:t>
            </a:r>
          </a:p>
          <a:p>
            <a:r>
              <a:rPr lang="en-IN" dirty="0"/>
              <a:t>  </a:t>
            </a:r>
            <a:r>
              <a:rPr lang="en-IN" dirty="0" err="1"/>
              <a:t>deleteBook</a:t>
            </a:r>
            <a:r>
              <a:rPr lang="en-IN" dirty="0"/>
              <a:t>(</a:t>
            </a:r>
            <a:r>
              <a:rPr lang="en-IN" dirty="0" err="1"/>
              <a:t>bookId</a:t>
            </a:r>
            <a:r>
              <a:rPr lang="en-IN" dirty="0"/>
              <a:t>: string): void {</a:t>
            </a:r>
          </a:p>
          <a:p>
            <a:r>
              <a:rPr lang="en-IN" dirty="0"/>
              <a:t>    let id=</a:t>
            </a:r>
            <a:r>
              <a:rPr lang="en-IN" dirty="0" err="1"/>
              <a:t>parseInt</a:t>
            </a:r>
            <a:r>
              <a:rPr lang="en-IN" dirty="0"/>
              <a:t>(</a:t>
            </a:r>
            <a:r>
              <a:rPr lang="en-IN" dirty="0" err="1"/>
              <a:t>bookId</a:t>
            </a:r>
            <a:r>
              <a:rPr lang="en-IN" dirty="0"/>
              <a:t>)</a:t>
            </a:r>
          </a:p>
          <a:p>
            <a:r>
              <a:rPr lang="en-IN" dirty="0"/>
              <a:t>    </a:t>
            </a:r>
            <a:r>
              <a:rPr lang="en-IN" dirty="0" err="1"/>
              <a:t>this.bookService.deleteBook</a:t>
            </a:r>
            <a:r>
              <a:rPr lang="en-IN" dirty="0"/>
              <a:t>(id)</a:t>
            </a:r>
          </a:p>
          <a:p>
            <a:r>
              <a:rPr lang="en-IN" dirty="0"/>
              <a:t>      .subscribe({next:(book: any) =&gt; </a:t>
            </a:r>
            <a:r>
              <a:rPr lang="en-IN" dirty="0" err="1"/>
              <a:t>this.books</a:t>
            </a:r>
            <a:r>
              <a:rPr lang="en-IN" dirty="0"/>
              <a:t> = book});</a:t>
            </a:r>
          </a:p>
          <a:p>
            <a:r>
              <a:rPr lang="en-IN" dirty="0"/>
              <a:t>  } </a:t>
            </a:r>
          </a:p>
          <a:p>
            <a:r>
              <a:rPr lang="en-IN" dirty="0"/>
              <a:t>  </a:t>
            </a:r>
            <a:r>
              <a:rPr lang="en-IN" dirty="0" err="1"/>
              <a:t>ngOnInit</a:t>
            </a:r>
            <a:r>
              <a:rPr lang="en-IN" dirty="0"/>
              <a:t>(): void {</a:t>
            </a:r>
          </a:p>
          <a:p>
            <a:r>
              <a:rPr lang="en-IN" dirty="0"/>
              <a:t>    </a:t>
            </a:r>
            <a:r>
              <a:rPr lang="en-IN" dirty="0" err="1"/>
              <a:t>this.getBooks</a:t>
            </a:r>
            <a:r>
              <a:rPr lang="en-IN" dirty="0"/>
              <a:t>();</a:t>
            </a:r>
          </a:p>
          <a:p>
            <a:r>
              <a:rPr lang="en-IN" dirty="0"/>
              <a:t>  }</a:t>
            </a:r>
          </a:p>
          <a:p>
            <a:r>
              <a:rPr lang="en-IN" dirty="0"/>
              <a:t>}</a:t>
            </a:r>
          </a:p>
        </p:txBody>
      </p:sp>
    </p:spTree>
    <p:extLst>
      <p:ext uri="{BB962C8B-B14F-4D97-AF65-F5344CB8AC3E}">
        <p14:creationId xmlns:p14="http://schemas.microsoft.com/office/powerpoint/2010/main" val="253008421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C0904E-7CA9-5E4F-8C70-2C629E9280A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493E23-18A4-D5DE-9D80-2A8F091080E8}"/>
              </a:ext>
            </a:extLst>
          </p:cNvPr>
          <p:cNvSpPr>
            <a:spLocks noGrp="1"/>
          </p:cNvSpPr>
          <p:nvPr>
            <p:ph type="sldNum" sz="quarter" idx="12"/>
          </p:nvPr>
        </p:nvSpPr>
        <p:spPr/>
        <p:txBody>
          <a:bodyPr/>
          <a:lstStyle/>
          <a:p>
            <a:fld id="{4A777409-9C5A-4B07-8E32-19F22F7D558C}" type="slidenum">
              <a:rPr lang="en-IN" smtClean="0"/>
              <a:t>281</a:t>
            </a:fld>
            <a:endParaRPr lang="en-IN" dirty="0"/>
          </a:p>
        </p:txBody>
      </p:sp>
      <p:sp>
        <p:nvSpPr>
          <p:cNvPr id="5" name="TextBox 4">
            <a:extLst>
              <a:ext uri="{FF2B5EF4-FFF2-40B4-BE49-F238E27FC236}">
                <a16:creationId xmlns:a16="http://schemas.microsoft.com/office/drawing/2014/main" id="{25A5784F-7B26-8A2E-97D2-11384EB37B77}"/>
              </a:ext>
            </a:extLst>
          </p:cNvPr>
          <p:cNvSpPr txBox="1"/>
          <p:nvPr/>
        </p:nvSpPr>
        <p:spPr>
          <a:xfrm>
            <a:off x="296944" y="1077088"/>
            <a:ext cx="11561976" cy="1631216"/>
          </a:xfrm>
          <a:prstGeom prst="rect">
            <a:avLst/>
          </a:prstGeom>
          <a:noFill/>
        </p:spPr>
        <p:txBody>
          <a:bodyPr wrap="square">
            <a:spAutoFit/>
          </a:bodyPr>
          <a:lstStyle/>
          <a:p>
            <a:r>
              <a:rPr lang="en-US" sz="2000" dirty="0">
                <a:solidFill>
                  <a:schemeClr val="tx1">
                    <a:lumMod val="65000"/>
                    <a:lumOff val="35000"/>
                  </a:schemeClr>
                </a:solidFill>
                <a:effectLst/>
              </a:rPr>
              <a:t>Line 7: Inject the  </a:t>
            </a:r>
            <a:r>
              <a:rPr lang="en-US" sz="2000" dirty="0" err="1">
                <a:solidFill>
                  <a:schemeClr val="tx1">
                    <a:lumMod val="65000"/>
                    <a:lumOff val="35000"/>
                  </a:schemeClr>
                </a:solidFill>
                <a:effectLst/>
              </a:rPr>
              <a:t>BookService</a:t>
            </a:r>
            <a:r>
              <a:rPr lang="en-US" sz="2000" dirty="0">
                <a:solidFill>
                  <a:schemeClr val="tx1">
                    <a:lumMod val="65000"/>
                    <a:lumOff val="35000"/>
                  </a:schemeClr>
                </a:solidFill>
                <a:effectLst/>
              </a:rPr>
              <a:t> class into the component class through the constructor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25-29: Invokes the service class method </a:t>
            </a:r>
            <a:r>
              <a:rPr lang="en-US" sz="2000" dirty="0" err="1">
                <a:solidFill>
                  <a:schemeClr val="tx1">
                    <a:lumMod val="65000"/>
                    <a:lumOff val="35000"/>
                  </a:schemeClr>
                </a:solidFill>
                <a:effectLst/>
              </a:rPr>
              <a:t>deleteBook</a:t>
            </a:r>
            <a:r>
              <a:rPr lang="en-US" sz="2000" dirty="0">
                <a:solidFill>
                  <a:schemeClr val="tx1">
                    <a:lumMod val="65000"/>
                    <a:lumOff val="35000"/>
                  </a:schemeClr>
                </a:solidFill>
                <a:effectLst/>
              </a:rPr>
              <a:t>() which makes an HTTP call to server URL and the Observable containing the response is returned. You can subscribe to the observable and use the 'next' callback to handle the successfully returned value, as needed.</a:t>
            </a:r>
          </a:p>
        </p:txBody>
      </p:sp>
    </p:spTree>
    <p:extLst>
      <p:ext uri="{BB962C8B-B14F-4D97-AF65-F5344CB8AC3E}">
        <p14:creationId xmlns:p14="http://schemas.microsoft.com/office/powerpoint/2010/main" val="65486198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D723A0-A44A-E47B-5B7E-17A19E6ED0C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76524B1-2EE8-E419-CA53-6A4137B38B1A}"/>
              </a:ext>
            </a:extLst>
          </p:cNvPr>
          <p:cNvSpPr>
            <a:spLocks noGrp="1"/>
          </p:cNvSpPr>
          <p:nvPr>
            <p:ph type="sldNum" sz="quarter" idx="12"/>
          </p:nvPr>
        </p:nvSpPr>
        <p:spPr/>
        <p:txBody>
          <a:bodyPr/>
          <a:lstStyle/>
          <a:p>
            <a:fld id="{4A777409-9C5A-4B07-8E32-19F22F7D558C}" type="slidenum">
              <a:rPr lang="en-IN" smtClean="0"/>
              <a:t>282</a:t>
            </a:fld>
            <a:endParaRPr lang="en-IN" dirty="0"/>
          </a:p>
        </p:txBody>
      </p:sp>
      <p:sp>
        <p:nvSpPr>
          <p:cNvPr id="5" name="TextBox 4">
            <a:extLst>
              <a:ext uri="{FF2B5EF4-FFF2-40B4-BE49-F238E27FC236}">
                <a16:creationId xmlns:a16="http://schemas.microsoft.com/office/drawing/2014/main" id="{06F88674-D5B0-7639-0994-E089AE7F3181}"/>
              </a:ext>
            </a:extLst>
          </p:cNvPr>
          <p:cNvSpPr txBox="1"/>
          <p:nvPr/>
        </p:nvSpPr>
        <p:spPr>
          <a:xfrm>
            <a:off x="146114" y="1103931"/>
            <a:ext cx="11533695" cy="3170099"/>
          </a:xfrm>
          <a:prstGeom prst="rect">
            <a:avLst/>
          </a:prstGeom>
          <a:noFill/>
        </p:spPr>
        <p:txBody>
          <a:bodyPr wrap="square">
            <a:spAutoFit/>
          </a:bodyPr>
          <a:lstStyle/>
          <a:p>
            <a:r>
              <a:rPr lang="en-US" sz="2000" dirty="0">
                <a:solidFill>
                  <a:schemeClr val="tx1">
                    <a:lumMod val="65000"/>
                    <a:lumOff val="35000"/>
                  </a:schemeClr>
                </a:solidFill>
                <a:effectLst/>
              </a:rPr>
              <a:t>Some of the best practices of server communication are:</a:t>
            </a:r>
            <a:endParaRPr lang="en-US" sz="2000" dirty="0">
              <a:solidFill>
                <a:schemeClr val="tx1">
                  <a:lumMod val="65000"/>
                  <a:lumOff val="35000"/>
                </a:schemeClr>
              </a:solidFill>
            </a:endParaRPr>
          </a:p>
          <a:p>
            <a:br>
              <a:rPr lang="en-US" sz="2000" dirty="0">
                <a:solidFill>
                  <a:schemeClr val="tx1">
                    <a:lumMod val="65000"/>
                    <a:lumOff val="35000"/>
                  </a:schemeClr>
                </a:solidFill>
              </a:rPr>
            </a:br>
            <a:r>
              <a:rPr lang="en-US" sz="2000" dirty="0">
                <a:solidFill>
                  <a:schemeClr val="tx1">
                    <a:lumMod val="65000"/>
                    <a:lumOff val="35000"/>
                  </a:schemeClr>
                </a:solidFill>
              </a:rPr>
              <a:t> </a:t>
            </a:r>
            <a:r>
              <a:rPr lang="en-US" sz="2000" dirty="0">
                <a:solidFill>
                  <a:schemeClr val="tx1">
                    <a:lumMod val="65000"/>
                    <a:lumOff val="35000"/>
                  </a:schemeClr>
                </a:solidFill>
                <a:effectLst/>
              </a:rPr>
              <a:t>Always use services to talk to the server as components' responsibility is only to present the data. </a:t>
            </a:r>
            <a:endParaRPr lang="en-US" sz="2000" dirty="0">
              <a:solidFill>
                <a:schemeClr val="tx1">
                  <a:lumMod val="65000"/>
                  <a:lumOff val="35000"/>
                </a:schemeClr>
              </a:solidFill>
            </a:endParaRPr>
          </a:p>
          <a:p>
            <a:r>
              <a:rPr lang="en-US" sz="2000" dirty="0">
                <a:solidFill>
                  <a:schemeClr val="tx1">
                    <a:lumMod val="65000"/>
                    <a:lumOff val="35000"/>
                  </a:schemeClr>
                </a:solidFill>
                <a:effectLst/>
              </a:rPr>
              <a:t> Data services should be responsible for asynchronous calls, local storage, or any other data operations as it will become easier to test the data calls.</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The information like headers, HTTP methods, caching, error handling, etc., are irrelevant to components and they need to be in a service class. A service encapsulates these details and it will be easier to test the components with mock service implementations.</a:t>
            </a:r>
            <a:endParaRPr lang="en-US" sz="2000" dirty="0">
              <a:solidFill>
                <a:schemeClr val="tx1">
                  <a:lumMod val="65000"/>
                  <a:lumOff val="35000"/>
                </a:schemeClr>
              </a:solidFill>
            </a:endParaRPr>
          </a:p>
          <a:p>
            <a:r>
              <a:rPr lang="en-US" sz="2000" dirty="0">
                <a:solidFill>
                  <a:schemeClr val="tx1">
                    <a:lumMod val="65000"/>
                    <a:lumOff val="35000"/>
                  </a:schemeClr>
                </a:solidFill>
              </a:rPr>
              <a:t> </a:t>
            </a:r>
          </a:p>
        </p:txBody>
      </p:sp>
    </p:spTree>
    <p:extLst>
      <p:ext uri="{BB962C8B-B14F-4D97-AF65-F5344CB8AC3E}">
        <p14:creationId xmlns:p14="http://schemas.microsoft.com/office/powerpoint/2010/main" val="121289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3ED5CA-2EF3-2B11-E886-3F0FF03825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A0CFA2E-4DC7-42A5-FC7B-C88E86B99B7F}"/>
              </a:ext>
            </a:extLst>
          </p:cNvPr>
          <p:cNvSpPr>
            <a:spLocks noGrp="1"/>
          </p:cNvSpPr>
          <p:nvPr>
            <p:ph type="sldNum" sz="quarter" idx="12"/>
          </p:nvPr>
        </p:nvSpPr>
        <p:spPr/>
        <p:txBody>
          <a:bodyPr/>
          <a:lstStyle/>
          <a:p>
            <a:fld id="{4A777409-9C5A-4B07-8E32-19F22F7D558C}" type="slidenum">
              <a:rPr lang="en-IN" smtClean="0"/>
              <a:t>70</a:t>
            </a:fld>
            <a:endParaRPr lang="en-IN" dirty="0"/>
          </a:p>
        </p:txBody>
      </p:sp>
      <p:sp>
        <p:nvSpPr>
          <p:cNvPr id="5" name="TextBox 4">
            <a:extLst>
              <a:ext uri="{FF2B5EF4-FFF2-40B4-BE49-F238E27FC236}">
                <a16:creationId xmlns:a16="http://schemas.microsoft.com/office/drawing/2014/main" id="{56AA635B-A36E-5547-192A-ABFD2BD4813C}"/>
              </a:ext>
            </a:extLst>
          </p:cNvPr>
          <p:cNvSpPr txBox="1"/>
          <p:nvPr/>
        </p:nvSpPr>
        <p:spPr>
          <a:xfrm>
            <a:off x="909687" y="522344"/>
            <a:ext cx="6099142" cy="461665"/>
          </a:xfrm>
          <a:prstGeom prst="rect">
            <a:avLst/>
          </a:prstGeom>
          <a:noFill/>
        </p:spPr>
        <p:txBody>
          <a:bodyPr wrap="square">
            <a:spAutoFit/>
          </a:bodyPr>
          <a:lstStyle/>
          <a:p>
            <a:r>
              <a:rPr lang="en-IN" sz="2400" b="1" dirty="0"/>
              <a:t>Property Binding</a:t>
            </a:r>
          </a:p>
        </p:txBody>
      </p:sp>
      <p:pic>
        <p:nvPicPr>
          <p:cNvPr id="7" name="Picture 6">
            <a:extLst>
              <a:ext uri="{FF2B5EF4-FFF2-40B4-BE49-F238E27FC236}">
                <a16:creationId xmlns:a16="http://schemas.microsoft.com/office/drawing/2014/main" id="{40A740B8-4C14-5978-9300-E940E95E0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87" y="1317439"/>
            <a:ext cx="5258534" cy="3600953"/>
          </a:xfrm>
          <a:prstGeom prst="rect">
            <a:avLst/>
          </a:prstGeom>
        </p:spPr>
      </p:pic>
    </p:spTree>
    <p:extLst>
      <p:ext uri="{BB962C8B-B14F-4D97-AF65-F5344CB8AC3E}">
        <p14:creationId xmlns:p14="http://schemas.microsoft.com/office/powerpoint/2010/main" val="7105414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7ED599-5002-797E-AB5A-66FDA75A491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0491233-1438-8DA1-B223-C353DB3793D5}"/>
              </a:ext>
            </a:extLst>
          </p:cNvPr>
          <p:cNvSpPr>
            <a:spLocks noGrp="1"/>
          </p:cNvSpPr>
          <p:nvPr>
            <p:ph type="sldNum" sz="quarter" idx="12"/>
          </p:nvPr>
        </p:nvSpPr>
        <p:spPr/>
        <p:txBody>
          <a:bodyPr/>
          <a:lstStyle/>
          <a:p>
            <a:fld id="{4A777409-9C5A-4B07-8E32-19F22F7D558C}" type="slidenum">
              <a:rPr lang="en-IN" smtClean="0"/>
              <a:t>71</a:t>
            </a:fld>
            <a:endParaRPr lang="en-IN" dirty="0"/>
          </a:p>
        </p:txBody>
      </p:sp>
      <p:sp>
        <p:nvSpPr>
          <p:cNvPr id="5" name="TextBox 4">
            <a:extLst>
              <a:ext uri="{FF2B5EF4-FFF2-40B4-BE49-F238E27FC236}">
                <a16:creationId xmlns:a16="http://schemas.microsoft.com/office/drawing/2014/main" id="{70114E43-4212-9094-05DA-7BE63411EA74}"/>
              </a:ext>
            </a:extLst>
          </p:cNvPr>
          <p:cNvSpPr txBox="1"/>
          <p:nvPr/>
        </p:nvSpPr>
        <p:spPr>
          <a:xfrm>
            <a:off x="909686" y="620979"/>
            <a:ext cx="10600442" cy="2862322"/>
          </a:xfrm>
          <a:prstGeom prst="rect">
            <a:avLst/>
          </a:prstGeom>
          <a:noFill/>
        </p:spPr>
        <p:txBody>
          <a:bodyPr wrap="square">
            <a:spAutoFit/>
          </a:bodyPr>
          <a:lstStyle/>
          <a:p>
            <a:r>
              <a:rPr lang="en-US" sz="2000" dirty="0">
                <a:solidFill>
                  <a:schemeClr val="tx1">
                    <a:lumMod val="65000"/>
                    <a:lumOff val="35000"/>
                  </a:schemeClr>
                </a:solidFill>
                <a:effectLst/>
              </a:rPr>
              <a:t>Data Binding is a mechanism where data in view and model are in sync. Users should be able to see the same data in a view which the model contains.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As a developer, you need to bind the model data in a template such that the actual data reflects in the view.</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two types of data bindings based on the direction in which data flows. </a:t>
            </a:r>
          </a:p>
          <a:p>
            <a:pPr>
              <a:buFont typeface="Arial" panose="020B0604020202020204" pitchFamily="34" charset="0"/>
              <a:buChar char="•"/>
            </a:pPr>
            <a:r>
              <a:rPr lang="en-US" sz="2000" dirty="0">
                <a:solidFill>
                  <a:schemeClr val="tx1">
                    <a:lumMod val="65000"/>
                    <a:lumOff val="35000"/>
                  </a:schemeClr>
                </a:solidFill>
                <a:effectLst/>
              </a:rPr>
              <a:t>One-way Data Binding</a:t>
            </a:r>
          </a:p>
          <a:p>
            <a:pPr>
              <a:buFont typeface="Arial" panose="020B0604020202020204" pitchFamily="34" charset="0"/>
              <a:buChar char="•"/>
            </a:pPr>
            <a:r>
              <a:rPr lang="en-US" sz="2000" dirty="0">
                <a:solidFill>
                  <a:schemeClr val="tx1">
                    <a:lumMod val="65000"/>
                    <a:lumOff val="35000"/>
                  </a:schemeClr>
                </a:solidFill>
                <a:effectLst/>
              </a:rPr>
              <a:t>Two-way Data Binding</a:t>
            </a:r>
          </a:p>
        </p:txBody>
      </p:sp>
    </p:spTree>
    <p:extLst>
      <p:ext uri="{BB962C8B-B14F-4D97-AF65-F5344CB8AC3E}">
        <p14:creationId xmlns:p14="http://schemas.microsoft.com/office/powerpoint/2010/main" val="1273447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3E0C7F-175B-9860-2DFC-3C8B1924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D6D9BE-0EF9-52B6-1124-FD18C773289C}"/>
              </a:ext>
            </a:extLst>
          </p:cNvPr>
          <p:cNvSpPr>
            <a:spLocks noGrp="1"/>
          </p:cNvSpPr>
          <p:nvPr>
            <p:ph type="sldNum" sz="quarter" idx="12"/>
          </p:nvPr>
        </p:nvSpPr>
        <p:spPr/>
        <p:txBody>
          <a:bodyPr/>
          <a:lstStyle/>
          <a:p>
            <a:fld id="{4A777409-9C5A-4B07-8E32-19F22F7D558C}" type="slidenum">
              <a:rPr lang="en-IN" smtClean="0"/>
              <a:t>72</a:t>
            </a:fld>
            <a:endParaRPr lang="en-IN" dirty="0"/>
          </a:p>
        </p:txBody>
      </p:sp>
      <p:pic>
        <p:nvPicPr>
          <p:cNvPr id="5" name="Picture 4">
            <a:extLst>
              <a:ext uri="{FF2B5EF4-FFF2-40B4-BE49-F238E27FC236}">
                <a16:creationId xmlns:a16="http://schemas.microsoft.com/office/drawing/2014/main" id="{97E852F8-8793-F5EC-4B8B-E5F0CFBEBD5B}"/>
              </a:ext>
            </a:extLst>
          </p:cNvPr>
          <p:cNvPicPr>
            <a:picLocks noChangeAspect="1"/>
          </p:cNvPicPr>
          <p:nvPr/>
        </p:nvPicPr>
        <p:blipFill>
          <a:blip r:embed="rId2"/>
          <a:stretch>
            <a:fillRect/>
          </a:stretch>
        </p:blipFill>
        <p:spPr>
          <a:xfrm>
            <a:off x="2012672" y="781050"/>
            <a:ext cx="8524875" cy="5295900"/>
          </a:xfrm>
          <a:prstGeom prst="rect">
            <a:avLst/>
          </a:prstGeom>
        </p:spPr>
      </p:pic>
    </p:spTree>
    <p:extLst>
      <p:ext uri="{BB962C8B-B14F-4D97-AF65-F5344CB8AC3E}">
        <p14:creationId xmlns:p14="http://schemas.microsoft.com/office/powerpoint/2010/main" val="2244783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A1419B-22A7-29F9-A1FB-1ACE066F329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E632E47-C2B1-375C-1705-481AE463B97D}"/>
              </a:ext>
            </a:extLst>
          </p:cNvPr>
          <p:cNvSpPr>
            <a:spLocks noGrp="1"/>
          </p:cNvSpPr>
          <p:nvPr>
            <p:ph type="sldNum" sz="quarter" idx="12"/>
          </p:nvPr>
        </p:nvSpPr>
        <p:spPr/>
        <p:txBody>
          <a:bodyPr/>
          <a:lstStyle/>
          <a:p>
            <a:fld id="{4A777409-9C5A-4B07-8E32-19F22F7D558C}" type="slidenum">
              <a:rPr lang="en-IN" smtClean="0"/>
              <a:t>73</a:t>
            </a:fld>
            <a:endParaRPr lang="en-IN" dirty="0"/>
          </a:p>
        </p:txBody>
      </p:sp>
      <p:sp>
        <p:nvSpPr>
          <p:cNvPr id="5" name="TextBox 4">
            <a:extLst>
              <a:ext uri="{FF2B5EF4-FFF2-40B4-BE49-F238E27FC236}">
                <a16:creationId xmlns:a16="http://schemas.microsoft.com/office/drawing/2014/main" id="{A27E5BC5-0D86-B58D-8271-FF781EE04ACE}"/>
              </a:ext>
            </a:extLst>
          </p:cNvPr>
          <p:cNvSpPr txBox="1"/>
          <p:nvPr/>
        </p:nvSpPr>
        <p:spPr>
          <a:xfrm>
            <a:off x="193248" y="969051"/>
            <a:ext cx="11316879" cy="3477875"/>
          </a:xfrm>
          <a:prstGeom prst="rect">
            <a:avLst/>
          </a:prstGeom>
          <a:noFill/>
        </p:spPr>
        <p:txBody>
          <a:bodyPr wrap="square">
            <a:spAutoFit/>
          </a:bodyPr>
          <a:lstStyle/>
          <a:p>
            <a:r>
              <a:rPr lang="en-US" sz="2000" dirty="0">
                <a:solidFill>
                  <a:schemeClr val="tx1">
                    <a:lumMod val="65000"/>
                    <a:lumOff val="35000"/>
                  </a:schemeClr>
                </a:solidFill>
                <a:effectLst/>
              </a:rPr>
              <a:t>target in the above table refers to a property/event/attribute-name(rarely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One-way Data Binding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one-way data binding types:</a:t>
            </a:r>
          </a:p>
          <a:p>
            <a:pPr>
              <a:buFont typeface="+mj-lt"/>
              <a:buAutoNum type="arabicPeriod"/>
            </a:pPr>
            <a:r>
              <a:rPr lang="en-US" sz="2000" dirty="0">
                <a:solidFill>
                  <a:schemeClr val="tx1">
                    <a:lumMod val="65000"/>
                    <a:lumOff val="35000"/>
                  </a:schemeClr>
                </a:solidFill>
                <a:effectLst/>
              </a:rPr>
              <a:t>Property Binding</a:t>
            </a:r>
          </a:p>
          <a:p>
            <a:pPr>
              <a:buFont typeface="+mj-lt"/>
              <a:buAutoNum type="arabicPeriod"/>
            </a:pPr>
            <a:r>
              <a:rPr lang="en-US" sz="2000" dirty="0">
                <a:solidFill>
                  <a:schemeClr val="tx1">
                    <a:lumMod val="65000"/>
                    <a:lumOff val="35000"/>
                  </a:schemeClr>
                </a:solidFill>
                <a:effectLst/>
              </a:rPr>
              <a:t>Attribute Binding</a:t>
            </a:r>
          </a:p>
          <a:p>
            <a:pPr>
              <a:buFont typeface="+mj-lt"/>
              <a:buAutoNum type="arabicPeriod"/>
            </a:pPr>
            <a:r>
              <a:rPr lang="en-US" sz="2000" dirty="0">
                <a:solidFill>
                  <a:schemeClr val="tx1">
                    <a:lumMod val="65000"/>
                    <a:lumOff val="35000"/>
                  </a:schemeClr>
                </a:solidFill>
                <a:effectLst/>
              </a:rPr>
              <a:t>Class Binding</a:t>
            </a:r>
          </a:p>
          <a:p>
            <a:pPr>
              <a:buFont typeface="+mj-lt"/>
              <a:buAutoNum type="arabicPeriod"/>
            </a:pPr>
            <a:r>
              <a:rPr lang="en-US" sz="2000" dirty="0">
                <a:solidFill>
                  <a:schemeClr val="tx1">
                    <a:lumMod val="65000"/>
                    <a:lumOff val="35000"/>
                  </a:schemeClr>
                </a:solidFill>
                <a:effectLst/>
              </a:rPr>
              <a:t>Style Binding</a:t>
            </a:r>
          </a:p>
          <a:p>
            <a:pPr>
              <a:buFont typeface="+mj-lt"/>
              <a:buAutoNum type="arabicPeriod"/>
            </a:pPr>
            <a:r>
              <a:rPr lang="en-US" sz="2000" dirty="0">
                <a:solidFill>
                  <a:schemeClr val="tx1">
                    <a:lumMod val="65000"/>
                    <a:lumOff val="35000"/>
                  </a:schemeClr>
                </a:solidFill>
                <a:effectLst/>
              </a:rPr>
              <a:t>Event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Let us now understand each type of binding with examples.</a:t>
            </a:r>
          </a:p>
        </p:txBody>
      </p:sp>
      <p:sp>
        <p:nvSpPr>
          <p:cNvPr id="7" name="TextBox 6">
            <a:extLst>
              <a:ext uri="{FF2B5EF4-FFF2-40B4-BE49-F238E27FC236}">
                <a16:creationId xmlns:a16="http://schemas.microsoft.com/office/drawing/2014/main" id="{BA261275-D6CC-EA46-05EE-0B2F6C55DED3}"/>
              </a:ext>
            </a:extLst>
          </p:cNvPr>
          <p:cNvSpPr txBox="1"/>
          <p:nvPr/>
        </p:nvSpPr>
        <p:spPr>
          <a:xfrm>
            <a:off x="154756" y="4446926"/>
            <a:ext cx="11882488" cy="1015663"/>
          </a:xfrm>
          <a:prstGeom prst="rect">
            <a:avLst/>
          </a:prstGeom>
          <a:noFill/>
        </p:spPr>
        <p:txBody>
          <a:bodyPr wrap="square">
            <a:spAutoFit/>
          </a:bodyPr>
          <a:lstStyle/>
          <a:p>
            <a:r>
              <a:rPr lang="en-US" sz="2000" dirty="0">
                <a:solidFill>
                  <a:schemeClr val="tx1">
                    <a:lumMod val="65000"/>
                    <a:lumOff val="35000"/>
                  </a:schemeClr>
                </a:solidFill>
                <a:effectLst/>
              </a:rPr>
              <a:t>Property binding is used when its </a:t>
            </a:r>
            <a:r>
              <a:rPr lang="en-US" sz="2000" dirty="0" err="1">
                <a:solidFill>
                  <a:schemeClr val="tx1">
                    <a:lumMod val="65000"/>
                    <a:lumOff val="35000"/>
                  </a:schemeClr>
                </a:solidFill>
                <a:effectLst/>
              </a:rPr>
              <a:t>requried</a:t>
            </a:r>
            <a:r>
              <a:rPr lang="en-US" sz="2000" dirty="0">
                <a:solidFill>
                  <a:schemeClr val="tx1">
                    <a:lumMod val="65000"/>
                    <a:lumOff val="35000"/>
                  </a:schemeClr>
                </a:solidFill>
                <a:effectLst/>
              </a:rPr>
              <a:t> to set the property of a class with the property of an element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7033E3C2-5EB8-37E2-2629-2E97D8F6D270}"/>
              </a:ext>
            </a:extLst>
          </p:cNvPr>
          <p:cNvSpPr txBox="1"/>
          <p:nvPr/>
        </p:nvSpPr>
        <p:spPr>
          <a:xfrm>
            <a:off x="1682684" y="5000924"/>
            <a:ext cx="6099142" cy="923330"/>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 = '</a:t>
            </a:r>
            <a:r>
              <a:rPr lang="en-IN" dirty="0" err="1"/>
              <a:t>imageUrl</a:t>
            </a:r>
            <a:r>
              <a:rPr lang="en-IN" dirty="0"/>
              <a:t>' /&gt;</a:t>
            </a:r>
          </a:p>
          <a:p>
            <a:r>
              <a:rPr lang="en-IN" dirty="0"/>
              <a:t>or</a:t>
            </a:r>
          </a:p>
          <a:p>
            <a:r>
              <a:rPr lang="en-IN" dirty="0"/>
              <a:t>&lt;</a:t>
            </a:r>
            <a:r>
              <a:rPr lang="en-IN" dirty="0" err="1"/>
              <a:t>img</a:t>
            </a:r>
            <a:r>
              <a:rPr lang="en-IN" dirty="0"/>
              <a:t> bind-</a:t>
            </a:r>
            <a:r>
              <a:rPr lang="en-IN" dirty="0" err="1"/>
              <a:t>src</a:t>
            </a:r>
            <a:r>
              <a:rPr lang="en-IN" dirty="0"/>
              <a:t> = '</a:t>
            </a:r>
            <a:r>
              <a:rPr lang="en-IN" dirty="0" err="1"/>
              <a:t>imageUrl</a:t>
            </a:r>
            <a:r>
              <a:rPr lang="en-IN" dirty="0"/>
              <a:t>' /&gt;</a:t>
            </a:r>
          </a:p>
        </p:txBody>
      </p:sp>
    </p:spTree>
    <p:extLst>
      <p:ext uri="{BB962C8B-B14F-4D97-AF65-F5344CB8AC3E}">
        <p14:creationId xmlns:p14="http://schemas.microsoft.com/office/powerpoint/2010/main" val="2353891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07CB8A-57BA-8794-D60F-001EF3434FB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EC294F-1D7B-FB35-F7D1-E01CE6665FF5}"/>
              </a:ext>
            </a:extLst>
          </p:cNvPr>
          <p:cNvSpPr>
            <a:spLocks noGrp="1"/>
          </p:cNvSpPr>
          <p:nvPr>
            <p:ph type="sldNum" sz="quarter" idx="12"/>
          </p:nvPr>
        </p:nvSpPr>
        <p:spPr/>
        <p:txBody>
          <a:bodyPr/>
          <a:lstStyle/>
          <a:p>
            <a:fld id="{4A777409-9C5A-4B07-8E32-19F22F7D558C}" type="slidenum">
              <a:rPr lang="en-IN" smtClean="0"/>
              <a:t>74</a:t>
            </a:fld>
            <a:endParaRPr lang="en-IN" dirty="0"/>
          </a:p>
        </p:txBody>
      </p:sp>
      <p:sp>
        <p:nvSpPr>
          <p:cNvPr id="5" name="TextBox 4">
            <a:extLst>
              <a:ext uri="{FF2B5EF4-FFF2-40B4-BE49-F238E27FC236}">
                <a16:creationId xmlns:a16="http://schemas.microsoft.com/office/drawing/2014/main" id="{A7DCCB64-1F76-C6BE-2078-2BCCFDE6E11E}"/>
              </a:ext>
            </a:extLst>
          </p:cNvPr>
          <p:cNvSpPr txBox="1"/>
          <p:nvPr/>
        </p:nvSpPr>
        <p:spPr>
          <a:xfrm>
            <a:off x="871979" y="683345"/>
            <a:ext cx="10883246" cy="2554545"/>
          </a:xfrm>
          <a:prstGeom prst="rect">
            <a:avLst/>
          </a:prstGeom>
          <a:noFill/>
        </p:spPr>
        <p:txBody>
          <a:bodyPr wrap="square">
            <a:spAutoFit/>
          </a:bodyPr>
          <a:lstStyle/>
          <a:p>
            <a:r>
              <a:rPr lang="en-US" sz="2000" dirty="0">
                <a:solidFill>
                  <a:schemeClr val="tx1">
                    <a:lumMod val="65000"/>
                    <a:lumOff val="35000"/>
                  </a:schemeClr>
                </a:solidFill>
                <a:effectLst/>
              </a:rPr>
              <a:t>Here the component's </a:t>
            </a:r>
            <a:r>
              <a:rPr lang="en-US" sz="2000" dirty="0" err="1">
                <a:solidFill>
                  <a:schemeClr val="tx1">
                    <a:lumMod val="65000"/>
                    <a:lumOff val="35000"/>
                  </a:schemeClr>
                </a:solidFill>
                <a:effectLst/>
              </a:rPr>
              <a:t>imageUrl</a:t>
            </a:r>
            <a:r>
              <a:rPr lang="en-US" sz="2000" dirty="0">
                <a:solidFill>
                  <a:schemeClr val="tx1">
                    <a:lumMod val="65000"/>
                    <a:lumOff val="35000"/>
                  </a:schemeClr>
                </a:solidFill>
                <a:effectLst/>
              </a:rPr>
              <a:t> property is bound to the value to the image element's property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Interpolation can be used as an alternative to property binding. Property binding is mostly used when it is required to set a non-string value.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First, create a folder called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under the assets folder and copy any image into that folder.</a:t>
            </a:r>
          </a:p>
          <a:p>
            <a:r>
              <a:rPr lang="en-US" sz="2000" dirty="0">
                <a:solidFill>
                  <a:schemeClr val="tx1">
                    <a:lumMod val="65000"/>
                    <a:lumOff val="35000"/>
                  </a:schemeClr>
                </a:solidFill>
                <a:effectLst/>
              </a:rPr>
              <a:t> </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365D87D3-6E7D-D990-26C2-E6CC6312C7AF}"/>
              </a:ext>
            </a:extLst>
          </p:cNvPr>
          <p:cNvSpPr txBox="1"/>
          <p:nvPr/>
        </p:nvSpPr>
        <p:spPr>
          <a:xfrm>
            <a:off x="871979" y="3237890"/>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imgUrl</a:t>
            </a:r>
            <a:r>
              <a:rPr lang="en-IN" dirty="0"/>
              <a:t>: string = 'assets/</a:t>
            </a:r>
            <a:r>
              <a:rPr lang="en-IN" dirty="0" err="1"/>
              <a:t>imgs</a:t>
            </a:r>
            <a:r>
              <a:rPr lang="en-IN" dirty="0"/>
              <a:t>/logo.jpg';</a:t>
            </a:r>
          </a:p>
          <a:p>
            <a:r>
              <a:rPr lang="en-IN" dirty="0"/>
              <a:t>}</a:t>
            </a:r>
          </a:p>
        </p:txBody>
      </p:sp>
      <p:sp>
        <p:nvSpPr>
          <p:cNvPr id="9" name="TextBox 8">
            <a:extLst>
              <a:ext uri="{FF2B5EF4-FFF2-40B4-BE49-F238E27FC236}">
                <a16:creationId xmlns:a16="http://schemas.microsoft.com/office/drawing/2014/main" id="{A1635B12-9AE6-50FF-35CF-50AF36857F8D}"/>
              </a:ext>
            </a:extLst>
          </p:cNvPr>
          <p:cNvSpPr txBox="1"/>
          <p:nvPr/>
        </p:nvSpPr>
        <p:spPr>
          <a:xfrm>
            <a:off x="513761" y="4648189"/>
            <a:ext cx="1049674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and initialize it to the image path</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960150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1F17F7-5C87-C9AE-EF69-CE0809A706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3F48BD-69DA-7D67-F6AF-99E1CBEFD40B}"/>
              </a:ext>
            </a:extLst>
          </p:cNvPr>
          <p:cNvSpPr>
            <a:spLocks noGrp="1"/>
          </p:cNvSpPr>
          <p:nvPr>
            <p:ph type="sldNum" sz="quarter" idx="12"/>
          </p:nvPr>
        </p:nvSpPr>
        <p:spPr/>
        <p:txBody>
          <a:bodyPr/>
          <a:lstStyle/>
          <a:p>
            <a:fld id="{4A777409-9C5A-4B07-8E32-19F22F7D558C}" type="slidenum">
              <a:rPr lang="en-IN" smtClean="0"/>
              <a:t>75</a:t>
            </a:fld>
            <a:endParaRPr lang="en-IN" dirty="0"/>
          </a:p>
        </p:txBody>
      </p:sp>
      <p:sp>
        <p:nvSpPr>
          <p:cNvPr id="5" name="TextBox 4">
            <a:extLst>
              <a:ext uri="{FF2B5EF4-FFF2-40B4-BE49-F238E27FC236}">
                <a16:creationId xmlns:a16="http://schemas.microsoft.com/office/drawing/2014/main" id="{2C5EF405-B568-18BD-F4D3-CC2CFC70672E}"/>
              </a:ext>
            </a:extLst>
          </p:cNvPr>
          <p:cNvSpPr txBox="1"/>
          <p:nvPr/>
        </p:nvSpPr>
        <p:spPr>
          <a:xfrm>
            <a:off x="989029" y="569478"/>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 width=200 height=100&gt;</a:t>
            </a:r>
          </a:p>
        </p:txBody>
      </p:sp>
      <p:sp>
        <p:nvSpPr>
          <p:cNvPr id="7" name="TextBox 6">
            <a:extLst>
              <a:ext uri="{FF2B5EF4-FFF2-40B4-BE49-F238E27FC236}">
                <a16:creationId xmlns:a16="http://schemas.microsoft.com/office/drawing/2014/main" id="{6A7B4524-D179-9637-29EF-E5467880D8F5}"/>
              </a:ext>
            </a:extLst>
          </p:cNvPr>
          <p:cNvSpPr txBox="1"/>
          <p:nvPr/>
        </p:nvSpPr>
        <p:spPr>
          <a:xfrm>
            <a:off x="240382" y="1190928"/>
            <a:ext cx="11599683" cy="1015663"/>
          </a:xfrm>
          <a:prstGeom prst="rect">
            <a:avLst/>
          </a:prstGeom>
          <a:noFill/>
        </p:spPr>
        <p:txBody>
          <a:bodyPr wrap="square">
            <a:spAutoFit/>
          </a:bodyPr>
          <a:lstStyle/>
          <a:p>
            <a:r>
              <a:rPr lang="en-US" sz="2000" dirty="0">
                <a:solidFill>
                  <a:schemeClr val="tx1">
                    <a:lumMod val="65000"/>
                    <a:lumOff val="35000"/>
                  </a:schemeClr>
                </a:solidFill>
                <a:effectLst/>
              </a:rPr>
              <a:t>Line 1: Bind </a:t>
            </a:r>
            <a:r>
              <a:rPr lang="en-US" sz="2000" dirty="0" err="1">
                <a:solidFill>
                  <a:schemeClr val="tx1">
                    <a:lumMod val="65000"/>
                    <a:lumOff val="35000"/>
                  </a:schemeClr>
                </a:solidFill>
                <a:effectLst/>
              </a:rPr>
              <a:t>imgUrl</a:t>
            </a:r>
            <a:r>
              <a:rPr lang="en-US" sz="2000" dirty="0">
                <a:solidFill>
                  <a:schemeClr val="tx1">
                    <a:lumMod val="65000"/>
                    <a:lumOff val="35000"/>
                  </a:schemeClr>
                </a:solidFill>
                <a:effectLst/>
              </a:rPr>
              <a:t> property with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property. This is called property binding</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Note: this can also be written as: </a:t>
            </a:r>
          </a:p>
        </p:txBody>
      </p:sp>
      <p:sp>
        <p:nvSpPr>
          <p:cNvPr id="9" name="TextBox 8">
            <a:extLst>
              <a:ext uri="{FF2B5EF4-FFF2-40B4-BE49-F238E27FC236}">
                <a16:creationId xmlns:a16="http://schemas.microsoft.com/office/drawing/2014/main" id="{A659100D-0FEF-AA9C-82EA-6DC00B512A0E}"/>
              </a:ext>
            </a:extLst>
          </p:cNvPr>
          <p:cNvSpPr txBox="1"/>
          <p:nvPr/>
        </p:nvSpPr>
        <p:spPr>
          <a:xfrm>
            <a:off x="240382" y="2351144"/>
            <a:ext cx="6099142" cy="369332"/>
          </a:xfrm>
          <a:prstGeom prst="rect">
            <a:avLst/>
          </a:prstGeom>
          <a:noFill/>
        </p:spPr>
        <p:txBody>
          <a:bodyPr wrap="square">
            <a:spAutoFit/>
          </a:bodyPr>
          <a:lstStyle/>
          <a:p>
            <a:r>
              <a:rPr lang="en-IN" dirty="0"/>
              <a:t>&lt;</a:t>
            </a:r>
            <a:r>
              <a:rPr lang="en-IN" dirty="0" err="1"/>
              <a:t>img</a:t>
            </a:r>
            <a:r>
              <a:rPr lang="en-IN" dirty="0"/>
              <a:t> bind-</a:t>
            </a:r>
            <a:r>
              <a:rPr lang="en-IN" dirty="0" err="1"/>
              <a:t>src</a:t>
            </a:r>
            <a:r>
              <a:rPr lang="en-IN" dirty="0"/>
              <a:t>='</a:t>
            </a:r>
            <a:r>
              <a:rPr lang="en-IN" dirty="0" err="1"/>
              <a:t>imgUrl</a:t>
            </a:r>
            <a:r>
              <a:rPr lang="en-IN" dirty="0"/>
              <a:t>' width=200 height=100&gt;</a:t>
            </a:r>
          </a:p>
        </p:txBody>
      </p:sp>
    </p:spTree>
    <p:extLst>
      <p:ext uri="{BB962C8B-B14F-4D97-AF65-F5344CB8AC3E}">
        <p14:creationId xmlns:p14="http://schemas.microsoft.com/office/powerpoint/2010/main" val="32748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774288-C7D2-1A63-E38B-9A382C6DFA7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44D83CB-8584-6778-2D44-81DA6B2B9328}"/>
              </a:ext>
            </a:extLst>
          </p:cNvPr>
          <p:cNvSpPr>
            <a:spLocks noGrp="1"/>
          </p:cNvSpPr>
          <p:nvPr>
            <p:ph type="sldNum" sz="quarter" idx="12"/>
          </p:nvPr>
        </p:nvSpPr>
        <p:spPr/>
        <p:txBody>
          <a:bodyPr/>
          <a:lstStyle/>
          <a:p>
            <a:fld id="{4A777409-9C5A-4B07-8E32-19F22F7D558C}" type="slidenum">
              <a:rPr lang="en-IN" smtClean="0"/>
              <a:t>76</a:t>
            </a:fld>
            <a:endParaRPr lang="en-IN" dirty="0"/>
          </a:p>
        </p:txBody>
      </p:sp>
      <p:sp>
        <p:nvSpPr>
          <p:cNvPr id="5" name="TextBox 4">
            <a:extLst>
              <a:ext uri="{FF2B5EF4-FFF2-40B4-BE49-F238E27FC236}">
                <a16:creationId xmlns:a16="http://schemas.microsoft.com/office/drawing/2014/main" id="{F90E02EC-5627-54E6-B9FB-809FE90F92B0}"/>
              </a:ext>
            </a:extLst>
          </p:cNvPr>
          <p:cNvSpPr txBox="1"/>
          <p:nvPr/>
        </p:nvSpPr>
        <p:spPr>
          <a:xfrm>
            <a:off x="989029" y="541197"/>
            <a:ext cx="6099142" cy="461665"/>
          </a:xfrm>
          <a:prstGeom prst="rect">
            <a:avLst/>
          </a:prstGeom>
          <a:noFill/>
        </p:spPr>
        <p:txBody>
          <a:bodyPr wrap="square">
            <a:spAutoFit/>
          </a:bodyPr>
          <a:lstStyle/>
          <a:p>
            <a:r>
              <a:rPr lang="en-IN" sz="2400" b="1" dirty="0"/>
              <a:t>Demo : Property Binding</a:t>
            </a:r>
          </a:p>
        </p:txBody>
      </p:sp>
      <p:sp>
        <p:nvSpPr>
          <p:cNvPr id="7" name="TextBox 6">
            <a:extLst>
              <a:ext uri="{FF2B5EF4-FFF2-40B4-BE49-F238E27FC236}">
                <a16:creationId xmlns:a16="http://schemas.microsoft.com/office/drawing/2014/main" id="{4B51A5E1-44C2-4EB9-C5B8-999C844AF2A8}"/>
              </a:ext>
            </a:extLst>
          </p:cNvPr>
          <p:cNvSpPr txBox="1"/>
          <p:nvPr/>
        </p:nvSpPr>
        <p:spPr>
          <a:xfrm>
            <a:off x="278090" y="1206160"/>
            <a:ext cx="11260318"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Property Binding</a:t>
            </a:r>
          </a:p>
          <a:p>
            <a:pPr>
              <a:buFont typeface="Arial" panose="020B0604020202020204" pitchFamily="34" charset="0"/>
              <a:buChar char="•"/>
            </a:pPr>
            <a:r>
              <a:rPr lang="en-US" sz="2000" dirty="0">
                <a:solidFill>
                  <a:schemeClr val="tx1">
                    <a:lumMod val="65000"/>
                    <a:lumOff val="35000"/>
                  </a:schemeClr>
                </a:solidFill>
                <a:effectLst/>
              </a:rPr>
              <a:t>Binding element property with class property</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image with class property using property binding. </a:t>
            </a:r>
          </a:p>
        </p:txBody>
      </p:sp>
      <p:pic>
        <p:nvPicPr>
          <p:cNvPr id="9" name="Picture 8">
            <a:extLst>
              <a:ext uri="{FF2B5EF4-FFF2-40B4-BE49-F238E27FC236}">
                <a16:creationId xmlns:a16="http://schemas.microsoft.com/office/drawing/2014/main" id="{784E6AD1-9200-EB31-EDD3-67AAAAD91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145152"/>
            <a:ext cx="4531151" cy="3340489"/>
          </a:xfrm>
          <a:prstGeom prst="rect">
            <a:avLst/>
          </a:prstGeom>
        </p:spPr>
      </p:pic>
    </p:spTree>
    <p:extLst>
      <p:ext uri="{BB962C8B-B14F-4D97-AF65-F5344CB8AC3E}">
        <p14:creationId xmlns:p14="http://schemas.microsoft.com/office/powerpoint/2010/main" val="31413383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14DDD-0C60-3B0A-A9C4-F1E1DE1995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9F310E0-ACD4-28C4-E3E0-A5CB6048991B}"/>
              </a:ext>
            </a:extLst>
          </p:cNvPr>
          <p:cNvSpPr>
            <a:spLocks noGrp="1"/>
          </p:cNvSpPr>
          <p:nvPr>
            <p:ph type="sldNum" sz="quarter" idx="12"/>
          </p:nvPr>
        </p:nvSpPr>
        <p:spPr/>
        <p:txBody>
          <a:bodyPr/>
          <a:lstStyle/>
          <a:p>
            <a:fld id="{4A777409-9C5A-4B07-8E32-19F22F7D558C}" type="slidenum">
              <a:rPr lang="en-IN" smtClean="0"/>
              <a:t>77</a:t>
            </a:fld>
            <a:endParaRPr lang="en-IN" dirty="0"/>
          </a:p>
        </p:txBody>
      </p:sp>
      <p:sp>
        <p:nvSpPr>
          <p:cNvPr id="5" name="TextBox 4">
            <a:extLst>
              <a:ext uri="{FF2B5EF4-FFF2-40B4-BE49-F238E27FC236}">
                <a16:creationId xmlns:a16="http://schemas.microsoft.com/office/drawing/2014/main" id="{5F1C16AF-511D-77A8-915B-1AD482EBCF30}"/>
              </a:ext>
            </a:extLst>
          </p:cNvPr>
          <p:cNvSpPr txBox="1"/>
          <p:nvPr/>
        </p:nvSpPr>
        <p:spPr>
          <a:xfrm>
            <a:off x="989028" y="572381"/>
            <a:ext cx="9418163" cy="400110"/>
          </a:xfrm>
          <a:prstGeom prst="rect">
            <a:avLst/>
          </a:prstGeom>
          <a:noFill/>
        </p:spPr>
        <p:txBody>
          <a:bodyPr wrap="square">
            <a:spAutoFit/>
          </a:bodyPr>
          <a:lstStyle/>
          <a:p>
            <a:r>
              <a:rPr lang="en-US" sz="2000" dirty="0">
                <a:solidFill>
                  <a:schemeClr val="tx1">
                    <a:lumMod val="65000"/>
                    <a:lumOff val="35000"/>
                  </a:schemeClr>
                </a:solidFill>
              </a:rPr>
              <a:t>1. Write the following code in </a:t>
            </a:r>
            <a:r>
              <a:rPr lang="en-US" sz="2000" b="1" dirty="0" err="1">
                <a:solidFill>
                  <a:schemeClr val="tx1">
                    <a:lumMod val="65000"/>
                    <a:lumOff val="35000"/>
                  </a:schemeClr>
                </a:solidFill>
              </a:rPr>
              <a:t>app.component.ts</a:t>
            </a:r>
            <a:r>
              <a:rPr lang="en-US" sz="2000" dirty="0">
                <a:solidFill>
                  <a:schemeClr val="tx1">
                    <a:lumMod val="65000"/>
                    <a:lumOff val="35000"/>
                  </a:schemeClr>
                </a:solidFill>
              </a:rPr>
              <a:t>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95FF436-184C-61E6-C52D-7F9E0353734F}"/>
              </a:ext>
            </a:extLst>
          </p:cNvPr>
          <p:cNvSpPr txBox="1"/>
          <p:nvPr/>
        </p:nvSpPr>
        <p:spPr>
          <a:xfrm>
            <a:off x="989028" y="1132929"/>
            <a:ext cx="8211532"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imgUrl</a:t>
            </a:r>
            <a:r>
              <a:rPr lang="en-IN" dirty="0"/>
              <a:t> = 'assets/</a:t>
            </a:r>
            <a:r>
              <a:rPr lang="en-IN" dirty="0" err="1"/>
              <a:t>imgs</a:t>
            </a:r>
            <a:r>
              <a:rPr lang="en-IN" dirty="0"/>
              <a:t>/logo.png';</a:t>
            </a:r>
          </a:p>
          <a:p>
            <a:r>
              <a:rPr lang="en-IN" dirty="0"/>
              <a:t>}</a:t>
            </a:r>
          </a:p>
          <a:p>
            <a:r>
              <a:rPr lang="en-IN" dirty="0"/>
              <a:t> </a:t>
            </a:r>
          </a:p>
        </p:txBody>
      </p:sp>
      <p:sp>
        <p:nvSpPr>
          <p:cNvPr id="9" name="TextBox 8">
            <a:extLst>
              <a:ext uri="{FF2B5EF4-FFF2-40B4-BE49-F238E27FC236}">
                <a16:creationId xmlns:a16="http://schemas.microsoft.com/office/drawing/2014/main" id="{CA61B5D2-2010-5D10-716D-F915DA2B214F}"/>
              </a:ext>
            </a:extLst>
          </p:cNvPr>
          <p:cNvSpPr txBox="1"/>
          <p:nvPr/>
        </p:nvSpPr>
        <p:spPr>
          <a:xfrm>
            <a:off x="296943" y="3877567"/>
            <a:ext cx="11486561" cy="707886"/>
          </a:xfrm>
          <a:prstGeom prst="rect">
            <a:avLst/>
          </a:prstGeom>
          <a:noFill/>
        </p:spPr>
        <p:txBody>
          <a:bodyPr wrap="square">
            <a:spAutoFit/>
          </a:bodyPr>
          <a:lstStyle/>
          <a:p>
            <a:r>
              <a:rPr lang="en-US" sz="2000" dirty="0">
                <a:solidFill>
                  <a:schemeClr val="tx1">
                    <a:lumMod val="65000"/>
                    <a:lumOff val="35000"/>
                  </a:schemeClr>
                </a:solidFill>
                <a:effectLst/>
              </a:rPr>
              <a:t>Create a folder named "</a:t>
            </a:r>
            <a:r>
              <a:rPr lang="en-US" sz="2000" dirty="0" err="1">
                <a:solidFill>
                  <a:schemeClr val="tx1">
                    <a:lumMod val="65000"/>
                    <a:lumOff val="35000"/>
                  </a:schemeClr>
                </a:solidFill>
                <a:effectLst/>
              </a:rPr>
              <a:t>imgs</a:t>
            </a:r>
            <a:r>
              <a:rPr lang="en-US" sz="2000" dirty="0">
                <a:solidFill>
                  <a:schemeClr val="tx1">
                    <a:lumMod val="65000"/>
                    <a:lumOff val="35000"/>
                  </a:schemeClr>
                </a:solidFill>
                <a:effectLst/>
              </a:rPr>
              <a:t>" inside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/assets and place a logo.png file inside it.</a:t>
            </a:r>
          </a:p>
          <a:p>
            <a:r>
              <a:rPr lang="en-US" sz="2000" dirty="0">
                <a:solidFill>
                  <a:schemeClr val="tx1">
                    <a:lumMod val="65000"/>
                    <a:lumOff val="35000"/>
                  </a:schemeClr>
                </a:solidFill>
                <a:effectLst/>
              </a:rPr>
              <a:t>2. Write the following code in </a:t>
            </a:r>
            <a:r>
              <a:rPr lang="en-US" sz="2000" b="1" dirty="0">
                <a:solidFill>
                  <a:schemeClr val="tx1">
                    <a:lumMod val="65000"/>
                    <a:lumOff val="35000"/>
                  </a:schemeClr>
                </a:solidFill>
                <a:effectLst/>
              </a:rPr>
              <a:t>app.component.html</a:t>
            </a:r>
            <a:r>
              <a:rPr lang="en-US" sz="2000" dirty="0">
                <a:solidFill>
                  <a:schemeClr val="tx1">
                    <a:lumMod val="65000"/>
                    <a:lumOff val="35000"/>
                  </a:schemeClr>
                </a:solidFill>
                <a:effectLst/>
              </a:rPr>
              <a:t> as shown below</a:t>
            </a:r>
          </a:p>
        </p:txBody>
      </p:sp>
      <p:sp>
        <p:nvSpPr>
          <p:cNvPr id="11" name="TextBox 10">
            <a:extLst>
              <a:ext uri="{FF2B5EF4-FFF2-40B4-BE49-F238E27FC236}">
                <a16:creationId xmlns:a16="http://schemas.microsoft.com/office/drawing/2014/main" id="{04F1516A-E750-8613-162E-BFE885BC9303}"/>
              </a:ext>
            </a:extLst>
          </p:cNvPr>
          <p:cNvSpPr txBox="1"/>
          <p:nvPr/>
        </p:nvSpPr>
        <p:spPr>
          <a:xfrm>
            <a:off x="296943" y="4585453"/>
            <a:ext cx="6099142" cy="369332"/>
          </a:xfrm>
          <a:prstGeom prst="rect">
            <a:avLst/>
          </a:prstGeom>
          <a:noFill/>
        </p:spPr>
        <p:txBody>
          <a:bodyPr wrap="square">
            <a:spAutoFit/>
          </a:bodyPr>
          <a:lstStyle/>
          <a:p>
            <a:r>
              <a:rPr lang="en-IN" dirty="0"/>
              <a:t>&lt;</a:t>
            </a:r>
            <a:r>
              <a:rPr lang="en-IN" dirty="0" err="1"/>
              <a:t>img</a:t>
            </a:r>
            <a:r>
              <a:rPr lang="en-IN" dirty="0"/>
              <a:t> [</a:t>
            </a:r>
            <a:r>
              <a:rPr lang="en-IN" dirty="0" err="1"/>
              <a:t>src</a:t>
            </a:r>
            <a:r>
              <a:rPr lang="en-IN" dirty="0"/>
              <a:t>]='</a:t>
            </a:r>
            <a:r>
              <a:rPr lang="en-IN" dirty="0" err="1"/>
              <a:t>imgUrl</a:t>
            </a:r>
            <a:r>
              <a:rPr lang="en-IN" dirty="0"/>
              <a:t>'&gt;</a:t>
            </a:r>
          </a:p>
        </p:txBody>
      </p:sp>
      <p:sp>
        <p:nvSpPr>
          <p:cNvPr id="13" name="TextBox 12">
            <a:extLst>
              <a:ext uri="{FF2B5EF4-FFF2-40B4-BE49-F238E27FC236}">
                <a16:creationId xmlns:a16="http://schemas.microsoft.com/office/drawing/2014/main" id="{49FD3BFA-531A-B67F-203F-2B16974C4B7C}"/>
              </a:ext>
            </a:extLst>
          </p:cNvPr>
          <p:cNvSpPr txBox="1"/>
          <p:nvPr/>
        </p:nvSpPr>
        <p:spPr>
          <a:xfrm>
            <a:off x="372358" y="5334514"/>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279220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AFF1C-C7A7-4A80-439B-E781EA1561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388D31-6EE5-0294-808E-D6C282438ED3}"/>
              </a:ext>
            </a:extLst>
          </p:cNvPr>
          <p:cNvSpPr>
            <a:spLocks noGrp="1"/>
          </p:cNvSpPr>
          <p:nvPr>
            <p:ph type="sldNum" sz="quarter" idx="12"/>
          </p:nvPr>
        </p:nvSpPr>
        <p:spPr/>
        <p:txBody>
          <a:bodyPr/>
          <a:lstStyle/>
          <a:p>
            <a:fld id="{4A777409-9C5A-4B07-8E32-19F22F7D558C}" type="slidenum">
              <a:rPr lang="en-IN" smtClean="0"/>
              <a:t>78</a:t>
            </a:fld>
            <a:endParaRPr lang="en-IN" dirty="0"/>
          </a:p>
        </p:txBody>
      </p:sp>
      <p:sp>
        <p:nvSpPr>
          <p:cNvPr id="5" name="TextBox 4">
            <a:extLst>
              <a:ext uri="{FF2B5EF4-FFF2-40B4-BE49-F238E27FC236}">
                <a16:creationId xmlns:a16="http://schemas.microsoft.com/office/drawing/2014/main" id="{2F2674E0-2B62-B2ED-7F96-2774E4131435}"/>
              </a:ext>
            </a:extLst>
          </p:cNvPr>
          <p:cNvSpPr txBox="1"/>
          <p:nvPr/>
        </p:nvSpPr>
        <p:spPr>
          <a:xfrm>
            <a:off x="834272" y="503490"/>
            <a:ext cx="6099142" cy="461665"/>
          </a:xfrm>
          <a:prstGeom prst="rect">
            <a:avLst/>
          </a:prstGeom>
          <a:noFill/>
        </p:spPr>
        <p:txBody>
          <a:bodyPr wrap="square">
            <a:spAutoFit/>
          </a:bodyPr>
          <a:lstStyle/>
          <a:p>
            <a:r>
              <a:rPr lang="en-IN" sz="2400" b="1" dirty="0"/>
              <a:t>Attribute Binding</a:t>
            </a:r>
          </a:p>
        </p:txBody>
      </p:sp>
      <p:sp>
        <p:nvSpPr>
          <p:cNvPr id="7" name="TextBox 6">
            <a:extLst>
              <a:ext uri="{FF2B5EF4-FFF2-40B4-BE49-F238E27FC236}">
                <a16:creationId xmlns:a16="http://schemas.microsoft.com/office/drawing/2014/main" id="{202C29DE-C6D1-2230-D5B0-BB10A15E3013}"/>
              </a:ext>
            </a:extLst>
          </p:cNvPr>
          <p:cNvSpPr txBox="1"/>
          <p:nvPr/>
        </p:nvSpPr>
        <p:spPr>
          <a:xfrm>
            <a:off x="93482" y="965155"/>
            <a:ext cx="11260318"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Property binding will not work for a few elements/pure attributes like ARIA, SVG, and COLSPAN. In such cases, you need to go for attribute binding.</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Attribute binding can be used to</a:t>
            </a:r>
            <a:r>
              <a:rPr lang="en-US" sz="2000" b="1" dirty="0">
                <a:solidFill>
                  <a:schemeClr val="tx1">
                    <a:lumMod val="65000"/>
                    <a:lumOff val="35000"/>
                  </a:schemeClr>
                </a:solidFill>
                <a:effectLst/>
              </a:rPr>
              <a:t> bind a component property to the attribute directly</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For example,</a:t>
            </a:r>
          </a:p>
        </p:txBody>
      </p:sp>
      <p:sp>
        <p:nvSpPr>
          <p:cNvPr id="9" name="TextBox 8">
            <a:extLst>
              <a:ext uri="{FF2B5EF4-FFF2-40B4-BE49-F238E27FC236}">
                <a16:creationId xmlns:a16="http://schemas.microsoft.com/office/drawing/2014/main" id="{3747BFF5-FDFE-9C85-0B9E-7DC7CF6165FF}"/>
              </a:ext>
            </a:extLst>
          </p:cNvPr>
          <p:cNvSpPr txBox="1"/>
          <p:nvPr/>
        </p:nvSpPr>
        <p:spPr>
          <a:xfrm>
            <a:off x="93482" y="2660478"/>
            <a:ext cx="6099142" cy="369332"/>
          </a:xfrm>
          <a:prstGeom prst="rect">
            <a:avLst/>
          </a:prstGeom>
          <a:noFill/>
        </p:spPr>
        <p:txBody>
          <a:bodyPr wrap="square">
            <a:spAutoFit/>
          </a:bodyPr>
          <a:lstStyle/>
          <a:p>
            <a:r>
              <a:rPr lang="en-IN" dirty="0"/>
              <a:t>&lt;td </a:t>
            </a:r>
            <a:r>
              <a:rPr lang="en-IN" dirty="0" err="1"/>
              <a:t>colspan</a:t>
            </a:r>
            <a:r>
              <a:rPr lang="en-IN" dirty="0"/>
              <a:t> = "{{ 2+3 }}"&gt;Hello&lt;/td&gt;</a:t>
            </a:r>
          </a:p>
        </p:txBody>
      </p:sp>
      <p:sp>
        <p:nvSpPr>
          <p:cNvPr id="11" name="TextBox 10">
            <a:extLst>
              <a:ext uri="{FF2B5EF4-FFF2-40B4-BE49-F238E27FC236}">
                <a16:creationId xmlns:a16="http://schemas.microsoft.com/office/drawing/2014/main" id="{8814A476-A43D-FFE9-5BE1-5C5363B84557}"/>
              </a:ext>
            </a:extLst>
          </p:cNvPr>
          <p:cNvSpPr txBox="1"/>
          <p:nvPr/>
        </p:nvSpPr>
        <p:spPr>
          <a:xfrm>
            <a:off x="86019" y="3251776"/>
            <a:ext cx="12019961"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The above example gives an error as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not a property. Even if you use property binding/interpolation, it will not work as it is a pure attribute. For such cases, use attribute binding.</a:t>
            </a:r>
          </a:p>
          <a:p>
            <a:pPr>
              <a:buFont typeface="Arial" panose="020B0604020202020204" pitchFamily="34" charset="0"/>
              <a:buChar char="•"/>
            </a:pPr>
            <a:endParaRPr lang="en-US" sz="2000" dirty="0">
              <a:solidFill>
                <a:schemeClr val="tx1">
                  <a:lumMod val="65000"/>
                  <a:lumOff val="35000"/>
                </a:schemeClr>
              </a:solidFill>
            </a:endParaRPr>
          </a:p>
          <a:p>
            <a:pPr>
              <a:buFont typeface="Arial" panose="020B0604020202020204" pitchFamily="34" charset="0"/>
              <a:buChar char="•"/>
            </a:pPr>
            <a:r>
              <a:rPr lang="en-US" sz="2000" dirty="0">
                <a:solidFill>
                  <a:schemeClr val="tx1">
                    <a:lumMod val="65000"/>
                    <a:lumOff val="35000"/>
                  </a:schemeClr>
                </a:solidFill>
                <a:effectLst/>
              </a:rPr>
              <a:t>Attribute binding syntax starts with prefix </a:t>
            </a:r>
            <a:r>
              <a:rPr lang="en-US" sz="2000" dirty="0" err="1">
                <a:solidFill>
                  <a:schemeClr val="tx1">
                    <a:lumMod val="65000"/>
                    <a:lumOff val="35000"/>
                  </a:schemeClr>
                </a:solidFill>
                <a:effectLst/>
              </a:rPr>
              <a:t>attr</a:t>
            </a:r>
            <a:r>
              <a:rPr lang="en-US" sz="2000" dirty="0">
                <a:solidFill>
                  <a:schemeClr val="tx1">
                    <a:lumMod val="65000"/>
                    <a:lumOff val="35000"/>
                  </a:schemeClr>
                </a:solidFill>
                <a:effectLst/>
              </a:rPr>
              <a:t>. followed by a dot sign and the name of an attribute. And then set the attribute value to an expression.</a:t>
            </a:r>
          </a:p>
        </p:txBody>
      </p:sp>
      <p:sp>
        <p:nvSpPr>
          <p:cNvPr id="13" name="TextBox 12">
            <a:extLst>
              <a:ext uri="{FF2B5EF4-FFF2-40B4-BE49-F238E27FC236}">
                <a16:creationId xmlns:a16="http://schemas.microsoft.com/office/drawing/2014/main" id="{6256F565-D8E6-AF0B-877C-6F89709E88FE}"/>
              </a:ext>
            </a:extLst>
          </p:cNvPr>
          <p:cNvSpPr txBox="1"/>
          <p:nvPr/>
        </p:nvSpPr>
        <p:spPr>
          <a:xfrm>
            <a:off x="86019" y="5085633"/>
            <a:ext cx="6099142" cy="369332"/>
          </a:xfrm>
          <a:prstGeom prst="rect">
            <a:avLst/>
          </a:prstGeom>
          <a:noFill/>
        </p:spPr>
        <p:txBody>
          <a:bodyPr wrap="square">
            <a:spAutoFit/>
          </a:bodyPr>
          <a:lstStyle/>
          <a:p>
            <a:r>
              <a:rPr lang="en-IN" dirty="0"/>
              <a:t>&lt;td [</a:t>
            </a:r>
            <a:r>
              <a:rPr lang="en-IN" dirty="0" err="1"/>
              <a:t>attr.colspan</a:t>
            </a:r>
            <a:r>
              <a:rPr lang="en-IN" dirty="0"/>
              <a:t>] = "2+3"&gt;Hello&lt;/td&gt;</a:t>
            </a:r>
          </a:p>
        </p:txBody>
      </p:sp>
    </p:spTree>
    <p:extLst>
      <p:ext uri="{BB962C8B-B14F-4D97-AF65-F5344CB8AC3E}">
        <p14:creationId xmlns:p14="http://schemas.microsoft.com/office/powerpoint/2010/main" val="396911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169D86-3D96-2C9A-24D1-13D2CB20AB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A365769-7B20-5EC3-A7B2-A84ED6097032}"/>
              </a:ext>
            </a:extLst>
          </p:cNvPr>
          <p:cNvSpPr>
            <a:spLocks noGrp="1"/>
          </p:cNvSpPr>
          <p:nvPr>
            <p:ph type="sldNum" sz="quarter" idx="12"/>
          </p:nvPr>
        </p:nvSpPr>
        <p:spPr/>
        <p:txBody>
          <a:bodyPr/>
          <a:lstStyle/>
          <a:p>
            <a:fld id="{4A777409-9C5A-4B07-8E32-19F22F7D558C}" type="slidenum">
              <a:rPr lang="en-IN" smtClean="0"/>
              <a:t>79</a:t>
            </a:fld>
            <a:endParaRPr lang="en-IN" dirty="0"/>
          </a:p>
        </p:txBody>
      </p:sp>
      <p:sp>
        <p:nvSpPr>
          <p:cNvPr id="5" name="TextBox 4">
            <a:extLst>
              <a:ext uri="{FF2B5EF4-FFF2-40B4-BE49-F238E27FC236}">
                <a16:creationId xmlns:a16="http://schemas.microsoft.com/office/drawing/2014/main" id="{10A7C8F0-929C-0EC5-E9A1-D46271AF3108}"/>
              </a:ext>
            </a:extLst>
          </p:cNvPr>
          <p:cNvSpPr txBox="1"/>
          <p:nvPr/>
        </p:nvSpPr>
        <p:spPr>
          <a:xfrm>
            <a:off x="989029" y="572380"/>
            <a:ext cx="6099142" cy="707886"/>
          </a:xfrm>
          <a:prstGeom prst="rect">
            <a:avLst/>
          </a:prstGeom>
          <a:noFill/>
        </p:spPr>
        <p:txBody>
          <a:bodyPr wrap="square">
            <a:spAutoFit/>
          </a:bodyPr>
          <a:lstStyle/>
          <a:p>
            <a:r>
              <a:rPr lang="en-IN" sz="2000" b="1" dirty="0">
                <a:solidFill>
                  <a:schemeClr val="tx1">
                    <a:lumMod val="65000"/>
                    <a:lumOff val="35000"/>
                  </a:schemeClr>
                </a:solidFill>
                <a:effectLst/>
              </a:rPr>
              <a:t>Example</a:t>
            </a:r>
            <a:r>
              <a:rPr lang="en-IN" sz="2000" dirty="0">
                <a:solidFill>
                  <a:schemeClr val="tx1">
                    <a:lumMod val="65000"/>
                    <a:lumOff val="35000"/>
                  </a:schemeClr>
                </a:solidFill>
                <a:effectLst/>
              </a:rPr>
              <a:t>:</a:t>
            </a:r>
          </a:p>
          <a:p>
            <a:r>
              <a:rPr lang="en-IN" sz="2000" b="1" dirty="0" err="1">
                <a:solidFill>
                  <a:schemeClr val="tx1">
                    <a:lumMod val="65000"/>
                    <a:lumOff val="35000"/>
                  </a:schemeClr>
                </a:solidFill>
                <a:effectLst/>
              </a:rPr>
              <a:t>app.component.ts</a:t>
            </a:r>
            <a:endParaRPr lang="en-IN"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C9771F44-8C1C-5873-277D-CCBD9435FE5F}"/>
              </a:ext>
            </a:extLst>
          </p:cNvPr>
          <p:cNvSpPr txBox="1"/>
          <p:nvPr/>
        </p:nvSpPr>
        <p:spPr>
          <a:xfrm>
            <a:off x="989029" y="1280266"/>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string ="2";</a:t>
            </a:r>
          </a:p>
          <a:p>
            <a:r>
              <a:rPr lang="en-IN" dirty="0"/>
              <a:t>}</a:t>
            </a:r>
          </a:p>
        </p:txBody>
      </p:sp>
      <p:sp>
        <p:nvSpPr>
          <p:cNvPr id="9" name="TextBox 8">
            <a:extLst>
              <a:ext uri="{FF2B5EF4-FFF2-40B4-BE49-F238E27FC236}">
                <a16:creationId xmlns:a16="http://schemas.microsoft.com/office/drawing/2014/main" id="{995F911C-FC57-D3A6-365F-D6011A97B38D}"/>
              </a:ext>
            </a:extLst>
          </p:cNvPr>
          <p:cNvSpPr txBox="1"/>
          <p:nvPr/>
        </p:nvSpPr>
        <p:spPr>
          <a:xfrm>
            <a:off x="278089" y="2710312"/>
            <a:ext cx="9129861"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value and initialize to 2</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BFBC57DF-039A-5E85-F481-608303282E6D}"/>
              </a:ext>
            </a:extLst>
          </p:cNvPr>
          <p:cNvSpPr txBox="1"/>
          <p:nvPr/>
        </p:nvSpPr>
        <p:spPr>
          <a:xfrm>
            <a:off x="278089" y="3863359"/>
            <a:ext cx="9224130" cy="2585323"/>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a:t>
            </a:r>
          </a:p>
          <a:p>
            <a:r>
              <a:rPr lang="en-IN" dirty="0"/>
              <a:t>    &lt;/tr&gt;</a:t>
            </a:r>
          </a:p>
          <a:p>
            <a:r>
              <a:rPr lang="en-IN" dirty="0"/>
              <a:t>&lt;/table&gt;</a:t>
            </a:r>
          </a:p>
        </p:txBody>
      </p:sp>
    </p:spTree>
    <p:extLst>
      <p:ext uri="{BB962C8B-B14F-4D97-AF65-F5344CB8AC3E}">
        <p14:creationId xmlns:p14="http://schemas.microsoft.com/office/powerpoint/2010/main" val="133748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EC0B68-81DC-A4B5-72D4-99E68C2ACC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57215CA-9B8E-8C2E-D41C-FD1B5BC4CECE}"/>
              </a:ext>
            </a:extLst>
          </p:cNvPr>
          <p:cNvSpPr>
            <a:spLocks noGrp="1"/>
          </p:cNvSpPr>
          <p:nvPr>
            <p:ph type="sldNum" sz="quarter" idx="12"/>
          </p:nvPr>
        </p:nvSpPr>
        <p:spPr/>
        <p:txBody>
          <a:bodyPr/>
          <a:lstStyle/>
          <a:p>
            <a:fld id="{4A777409-9C5A-4B07-8E32-19F22F7D558C}" type="slidenum">
              <a:rPr lang="en-IN" smtClean="0"/>
              <a:t>80</a:t>
            </a:fld>
            <a:endParaRPr lang="en-IN" dirty="0"/>
          </a:p>
        </p:txBody>
      </p:sp>
      <p:sp>
        <p:nvSpPr>
          <p:cNvPr id="5" name="TextBox 4">
            <a:extLst>
              <a:ext uri="{FF2B5EF4-FFF2-40B4-BE49-F238E27FC236}">
                <a16:creationId xmlns:a16="http://schemas.microsoft.com/office/drawing/2014/main" id="{B10A50A4-43D4-F13E-D6E1-F4920D13B26B}"/>
              </a:ext>
            </a:extLst>
          </p:cNvPr>
          <p:cNvSpPr txBox="1"/>
          <p:nvPr/>
        </p:nvSpPr>
        <p:spPr>
          <a:xfrm>
            <a:off x="909686" y="599942"/>
            <a:ext cx="10534454"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attr.colspan</a:t>
            </a:r>
            <a:r>
              <a:rPr lang="en-US" sz="2000" dirty="0">
                <a:solidFill>
                  <a:schemeClr val="tx1">
                    <a:lumMod val="65000"/>
                    <a:lumOff val="35000"/>
                  </a:schemeClr>
                </a:solidFill>
                <a:effectLst/>
              </a:rPr>
              <a:t> will inform Angular that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is an attribute so that the given expression is evaluated and assigned to it. This is called attribute binding.</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A07DD781-7EAF-A4E2-35FA-2BAAB5705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619" y="2020822"/>
            <a:ext cx="2203185" cy="910914"/>
          </a:xfrm>
          <a:prstGeom prst="rect">
            <a:avLst/>
          </a:prstGeom>
        </p:spPr>
      </p:pic>
    </p:spTree>
    <p:extLst>
      <p:ext uri="{BB962C8B-B14F-4D97-AF65-F5344CB8AC3E}">
        <p14:creationId xmlns:p14="http://schemas.microsoft.com/office/powerpoint/2010/main" val="417604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8F62E9-B47C-E288-3BFA-B9607F91A8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42F0814-8FA9-F349-4CA4-64570CB14D73}"/>
              </a:ext>
            </a:extLst>
          </p:cNvPr>
          <p:cNvSpPr>
            <a:spLocks noGrp="1"/>
          </p:cNvSpPr>
          <p:nvPr>
            <p:ph type="sldNum" sz="quarter" idx="12"/>
          </p:nvPr>
        </p:nvSpPr>
        <p:spPr/>
        <p:txBody>
          <a:bodyPr/>
          <a:lstStyle/>
          <a:p>
            <a:fld id="{4A777409-9C5A-4B07-8E32-19F22F7D558C}" type="slidenum">
              <a:rPr lang="en-IN" smtClean="0"/>
              <a:t>81</a:t>
            </a:fld>
            <a:endParaRPr lang="en-IN" dirty="0"/>
          </a:p>
        </p:txBody>
      </p:sp>
      <p:sp>
        <p:nvSpPr>
          <p:cNvPr id="5" name="TextBox 4">
            <a:extLst>
              <a:ext uri="{FF2B5EF4-FFF2-40B4-BE49-F238E27FC236}">
                <a16:creationId xmlns:a16="http://schemas.microsoft.com/office/drawing/2014/main" id="{B7D3F19D-9115-68E3-32E3-6B3B5B80EF3B}"/>
              </a:ext>
            </a:extLst>
          </p:cNvPr>
          <p:cNvSpPr txBox="1"/>
          <p:nvPr/>
        </p:nvSpPr>
        <p:spPr>
          <a:xfrm>
            <a:off x="989029" y="578905"/>
            <a:ext cx="6099142" cy="461665"/>
          </a:xfrm>
          <a:prstGeom prst="rect">
            <a:avLst/>
          </a:prstGeom>
          <a:noFill/>
        </p:spPr>
        <p:txBody>
          <a:bodyPr wrap="square">
            <a:spAutoFit/>
          </a:bodyPr>
          <a:lstStyle/>
          <a:p>
            <a:r>
              <a:rPr lang="en-IN" sz="2400" b="1" dirty="0"/>
              <a:t>Demo : Attribute Binding</a:t>
            </a:r>
          </a:p>
        </p:txBody>
      </p:sp>
      <p:sp>
        <p:nvSpPr>
          <p:cNvPr id="7" name="TextBox 6">
            <a:extLst>
              <a:ext uri="{FF2B5EF4-FFF2-40B4-BE49-F238E27FC236}">
                <a16:creationId xmlns:a16="http://schemas.microsoft.com/office/drawing/2014/main" id="{B82DFED9-466E-1647-988F-F95001DFB052}"/>
              </a:ext>
            </a:extLst>
          </p:cNvPr>
          <p:cNvSpPr txBox="1"/>
          <p:nvPr/>
        </p:nvSpPr>
        <p:spPr>
          <a:xfrm>
            <a:off x="240383" y="1243868"/>
            <a:ext cx="1154312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attribute directive</a:t>
            </a:r>
          </a:p>
          <a:p>
            <a:pPr>
              <a:buFont typeface="Arial" panose="020B0604020202020204" pitchFamily="34" charset="0"/>
              <a:buChar char="•"/>
            </a:pPr>
            <a:r>
              <a:rPr lang="en-US" sz="2000" dirty="0">
                <a:solidFill>
                  <a:schemeClr val="tx1">
                    <a:lumMod val="65000"/>
                    <a:lumOff val="35000"/>
                  </a:schemeClr>
                </a:solidFill>
                <a:effectLst/>
              </a:rPr>
              <a:t>Setting the value of an attribute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t>
            </a:r>
            <a:r>
              <a:rPr lang="en-US" sz="2000" dirty="0" err="1">
                <a:solidFill>
                  <a:schemeClr val="tx1">
                    <a:lumMod val="65000"/>
                    <a:lumOff val="35000"/>
                  </a:schemeClr>
                </a:solidFill>
                <a:effectLst/>
              </a:rPr>
              <a:t>colspan</a:t>
            </a:r>
            <a:r>
              <a:rPr lang="en-US" sz="2000" dirty="0">
                <a:solidFill>
                  <a:schemeClr val="tx1">
                    <a:lumMod val="65000"/>
                    <a:lumOff val="35000"/>
                  </a:schemeClr>
                </a:solidFill>
                <a:effectLst/>
              </a:rPr>
              <a:t> attribute of a table element to the class property to display the following output</a:t>
            </a:r>
          </a:p>
        </p:txBody>
      </p:sp>
      <p:pic>
        <p:nvPicPr>
          <p:cNvPr id="9" name="Picture 8">
            <a:extLst>
              <a:ext uri="{FF2B5EF4-FFF2-40B4-BE49-F238E27FC236}">
                <a16:creationId xmlns:a16="http://schemas.microsoft.com/office/drawing/2014/main" id="{C1BEDEB3-A1C0-7BFC-4425-710C94A8D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028" y="3490636"/>
            <a:ext cx="2159192" cy="892827"/>
          </a:xfrm>
          <a:prstGeom prst="rect">
            <a:avLst/>
          </a:prstGeom>
        </p:spPr>
      </p:pic>
      <p:sp>
        <p:nvSpPr>
          <p:cNvPr id="11" name="TextBox 10">
            <a:extLst>
              <a:ext uri="{FF2B5EF4-FFF2-40B4-BE49-F238E27FC236}">
                <a16:creationId xmlns:a16="http://schemas.microsoft.com/office/drawing/2014/main" id="{59161566-C7F5-178F-4249-B35630CD1043}"/>
              </a:ext>
            </a:extLst>
          </p:cNvPr>
          <p:cNvSpPr txBox="1"/>
          <p:nvPr/>
        </p:nvSpPr>
        <p:spPr>
          <a:xfrm>
            <a:off x="240383" y="4934088"/>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754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AFB60-BD13-0746-6748-1B8C7CBD56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A13E507-89E7-F085-5EFF-F4F46D81438A}"/>
              </a:ext>
            </a:extLst>
          </p:cNvPr>
          <p:cNvSpPr>
            <a:spLocks noGrp="1"/>
          </p:cNvSpPr>
          <p:nvPr>
            <p:ph type="sldNum" sz="quarter" idx="12"/>
          </p:nvPr>
        </p:nvSpPr>
        <p:spPr/>
        <p:txBody>
          <a:bodyPr/>
          <a:lstStyle/>
          <a:p>
            <a:fld id="{4A777409-9C5A-4B07-8E32-19F22F7D558C}" type="slidenum">
              <a:rPr lang="en-IN" smtClean="0"/>
              <a:t>82</a:t>
            </a:fld>
            <a:endParaRPr lang="en-IN" dirty="0"/>
          </a:p>
        </p:txBody>
      </p:sp>
      <p:sp>
        <p:nvSpPr>
          <p:cNvPr id="5" name="TextBox 4">
            <a:extLst>
              <a:ext uri="{FF2B5EF4-FFF2-40B4-BE49-F238E27FC236}">
                <a16:creationId xmlns:a16="http://schemas.microsoft.com/office/drawing/2014/main" id="{E322BD7E-C44D-AFBF-78A9-4E2B446FF0EC}"/>
              </a:ext>
            </a:extLst>
          </p:cNvPr>
          <p:cNvSpPr txBox="1"/>
          <p:nvPr/>
        </p:nvSpPr>
        <p:spPr>
          <a:xfrm>
            <a:off x="989028" y="566678"/>
            <a:ext cx="9908357"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colspanValue</a:t>
            </a:r>
            <a:r>
              <a:rPr lang="en-IN" dirty="0"/>
              <a:t> = '2';</a:t>
            </a:r>
          </a:p>
          <a:p>
            <a:r>
              <a:rPr lang="en-IN" dirty="0"/>
              <a:t>}</a:t>
            </a:r>
          </a:p>
          <a:p>
            <a:r>
              <a:rPr lang="en-IN" dirty="0"/>
              <a:t> </a:t>
            </a:r>
          </a:p>
        </p:txBody>
      </p:sp>
      <p:sp>
        <p:nvSpPr>
          <p:cNvPr id="7" name="TextBox 6">
            <a:extLst>
              <a:ext uri="{FF2B5EF4-FFF2-40B4-BE49-F238E27FC236}">
                <a16:creationId xmlns:a16="http://schemas.microsoft.com/office/drawing/2014/main" id="{444B3368-3F6F-DA5D-B2DF-BF493A12084C}"/>
              </a:ext>
            </a:extLst>
          </p:cNvPr>
          <p:cNvSpPr txBox="1"/>
          <p:nvPr/>
        </p:nvSpPr>
        <p:spPr>
          <a:xfrm>
            <a:off x="212102" y="3228945"/>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1DA4FBD-1B0E-2A9D-5225-73531675C87E}"/>
              </a:ext>
            </a:extLst>
          </p:cNvPr>
          <p:cNvSpPr txBox="1"/>
          <p:nvPr/>
        </p:nvSpPr>
        <p:spPr>
          <a:xfrm>
            <a:off x="212102" y="3718679"/>
            <a:ext cx="10195089" cy="3139321"/>
          </a:xfrm>
          <a:prstGeom prst="rect">
            <a:avLst/>
          </a:prstGeom>
          <a:noFill/>
        </p:spPr>
        <p:txBody>
          <a:bodyPr wrap="square">
            <a:spAutoFit/>
          </a:bodyPr>
          <a:lstStyle/>
          <a:p>
            <a:r>
              <a:rPr lang="en-IN" dirty="0"/>
              <a:t>&lt;table border=1&gt;</a:t>
            </a:r>
          </a:p>
          <a:p>
            <a:r>
              <a:rPr lang="en-IN" dirty="0"/>
              <a:t>    &lt;tr&gt;</a:t>
            </a:r>
          </a:p>
          <a:p>
            <a:r>
              <a:rPr lang="en-IN" dirty="0"/>
              <a:t>        &lt;td [</a:t>
            </a:r>
            <a:r>
              <a:rPr lang="en-IN" dirty="0" err="1"/>
              <a:t>attr.colspan</a:t>
            </a:r>
            <a:r>
              <a:rPr lang="en-IN" dirty="0"/>
              <a:t>]="</a:t>
            </a:r>
            <a:r>
              <a:rPr lang="en-IN" dirty="0" err="1"/>
              <a:t>colspanValue</a:t>
            </a:r>
            <a:r>
              <a:rPr lang="en-IN" dirty="0"/>
              <a:t>"&gt; First &lt;/td&gt;</a:t>
            </a:r>
          </a:p>
          <a:p>
            <a:r>
              <a:rPr lang="en-IN" dirty="0"/>
              <a:t>        &lt;td&gt;Second&lt;/td&gt;</a:t>
            </a:r>
          </a:p>
          <a:p>
            <a:r>
              <a:rPr lang="en-IN" dirty="0"/>
              <a:t>    &lt;/tr&gt;</a:t>
            </a:r>
          </a:p>
          <a:p>
            <a:r>
              <a:rPr lang="en-IN" dirty="0"/>
              <a:t>    &lt;tr&gt;</a:t>
            </a:r>
          </a:p>
          <a:p>
            <a:r>
              <a:rPr lang="en-IN" dirty="0"/>
              <a:t>        &lt;td&gt;Third&lt;/td&gt;</a:t>
            </a:r>
          </a:p>
          <a:p>
            <a:r>
              <a:rPr lang="en-IN" dirty="0"/>
              <a:t>        &lt;td&gt;Fourth&lt;/td&gt;</a:t>
            </a:r>
          </a:p>
          <a:p>
            <a:r>
              <a:rPr lang="en-IN" dirty="0"/>
              <a:t>        &lt;td&gt;Fifth&lt;/td&gt;</a:t>
            </a:r>
          </a:p>
          <a:p>
            <a:r>
              <a:rPr lang="en-IN" dirty="0"/>
              <a:t>    &lt;/tr&gt;</a:t>
            </a:r>
          </a:p>
          <a:p>
            <a:r>
              <a:rPr lang="en-IN" dirty="0"/>
              <a:t>&lt;/table&gt;</a:t>
            </a:r>
          </a:p>
        </p:txBody>
      </p:sp>
    </p:spTree>
    <p:extLst>
      <p:ext uri="{BB962C8B-B14F-4D97-AF65-F5344CB8AC3E}">
        <p14:creationId xmlns:p14="http://schemas.microsoft.com/office/powerpoint/2010/main" val="38651678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0F3A1-00CE-0ABA-EED9-6621E0257DE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8A0AD0C-29AA-B457-BE82-82EEB3183BEB}"/>
              </a:ext>
            </a:extLst>
          </p:cNvPr>
          <p:cNvSpPr>
            <a:spLocks noGrp="1"/>
          </p:cNvSpPr>
          <p:nvPr>
            <p:ph type="sldNum" sz="quarter" idx="12"/>
          </p:nvPr>
        </p:nvSpPr>
        <p:spPr/>
        <p:txBody>
          <a:bodyPr/>
          <a:lstStyle/>
          <a:p>
            <a:fld id="{4A777409-9C5A-4B07-8E32-19F22F7D558C}" type="slidenum">
              <a:rPr lang="en-IN" smtClean="0"/>
              <a:t>83</a:t>
            </a:fld>
            <a:endParaRPr lang="en-IN" dirty="0"/>
          </a:p>
        </p:txBody>
      </p:sp>
      <p:sp>
        <p:nvSpPr>
          <p:cNvPr id="5" name="TextBox 4">
            <a:extLst>
              <a:ext uri="{FF2B5EF4-FFF2-40B4-BE49-F238E27FC236}">
                <a16:creationId xmlns:a16="http://schemas.microsoft.com/office/drawing/2014/main" id="{51DC12D8-8F17-135D-D540-9DCBD9F531FB}"/>
              </a:ext>
            </a:extLst>
          </p:cNvPr>
          <p:cNvSpPr txBox="1"/>
          <p:nvPr/>
        </p:nvSpPr>
        <p:spPr>
          <a:xfrm>
            <a:off x="919113" y="569478"/>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355CC98-6677-5940-27EE-7D84137A3E61}"/>
              </a:ext>
            </a:extLst>
          </p:cNvPr>
          <p:cNvSpPr txBox="1"/>
          <p:nvPr/>
        </p:nvSpPr>
        <p:spPr>
          <a:xfrm>
            <a:off x="316930" y="1295196"/>
            <a:ext cx="6099142" cy="461665"/>
          </a:xfrm>
          <a:prstGeom prst="rect">
            <a:avLst/>
          </a:prstGeom>
          <a:noFill/>
        </p:spPr>
        <p:txBody>
          <a:bodyPr wrap="square">
            <a:spAutoFit/>
          </a:bodyPr>
          <a:lstStyle/>
          <a:p>
            <a:r>
              <a:rPr lang="en-IN" sz="2400" b="1" dirty="0"/>
              <a:t>Style and Event Binding</a:t>
            </a:r>
          </a:p>
        </p:txBody>
      </p:sp>
      <p:sp>
        <p:nvSpPr>
          <p:cNvPr id="9" name="TextBox 8">
            <a:extLst>
              <a:ext uri="{FF2B5EF4-FFF2-40B4-BE49-F238E27FC236}">
                <a16:creationId xmlns:a16="http://schemas.microsoft.com/office/drawing/2014/main" id="{E6FE4BF6-537A-3733-374B-1D8273303808}"/>
              </a:ext>
            </a:extLst>
          </p:cNvPr>
          <p:cNvSpPr txBox="1"/>
          <p:nvPr/>
        </p:nvSpPr>
        <p:spPr>
          <a:xfrm>
            <a:off x="410065" y="1862475"/>
            <a:ext cx="11326305" cy="1323439"/>
          </a:xfrm>
          <a:prstGeom prst="rect">
            <a:avLst/>
          </a:prstGeom>
          <a:noFill/>
        </p:spPr>
        <p:txBody>
          <a:bodyPr wrap="square">
            <a:spAutoFit/>
          </a:bodyPr>
          <a:lstStyle/>
          <a:p>
            <a:r>
              <a:rPr lang="en-US" sz="2000" dirty="0">
                <a:solidFill>
                  <a:schemeClr val="tx1">
                    <a:lumMod val="65000"/>
                    <a:lumOff val="35000"/>
                  </a:schemeClr>
                </a:solidFill>
                <a:effectLst/>
              </a:rPr>
              <a:t>Style binding is used to set inline styles. Syntax starts with prefix style, followed by a dot and the name of a CSS style property.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11" name="TextBox 10">
            <a:extLst>
              <a:ext uri="{FF2B5EF4-FFF2-40B4-BE49-F238E27FC236}">
                <a16:creationId xmlns:a16="http://schemas.microsoft.com/office/drawing/2014/main" id="{E082757D-953D-4EA6-910E-C2EF7556A4B8}"/>
              </a:ext>
            </a:extLst>
          </p:cNvPr>
          <p:cNvSpPr txBox="1"/>
          <p:nvPr/>
        </p:nvSpPr>
        <p:spPr>
          <a:xfrm>
            <a:off x="410065" y="3185914"/>
            <a:ext cx="6099142" cy="369332"/>
          </a:xfrm>
          <a:prstGeom prst="rect">
            <a:avLst/>
          </a:prstGeom>
          <a:noFill/>
        </p:spPr>
        <p:txBody>
          <a:bodyPr wrap="square">
            <a:spAutoFit/>
          </a:bodyPr>
          <a:lstStyle/>
          <a:p>
            <a:r>
              <a:rPr lang="en-IN" dirty="0"/>
              <a:t>[</a:t>
            </a:r>
            <a:r>
              <a:rPr lang="en-IN" dirty="0" err="1"/>
              <a:t>style.styleproperty</a:t>
            </a:r>
            <a:r>
              <a:rPr lang="en-IN" dirty="0"/>
              <a:t>]</a:t>
            </a:r>
          </a:p>
        </p:txBody>
      </p:sp>
      <p:sp>
        <p:nvSpPr>
          <p:cNvPr id="13" name="TextBox 12">
            <a:extLst>
              <a:ext uri="{FF2B5EF4-FFF2-40B4-BE49-F238E27FC236}">
                <a16:creationId xmlns:a16="http://schemas.microsoft.com/office/drawing/2014/main" id="{162DF42C-AB90-2117-DBF8-A805410DE1B1}"/>
              </a:ext>
            </a:extLst>
          </p:cNvPr>
          <p:cNvSpPr txBox="1"/>
          <p:nvPr/>
        </p:nvSpPr>
        <p:spPr>
          <a:xfrm>
            <a:off x="410065" y="364384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5" name="TextBox 14">
            <a:extLst>
              <a:ext uri="{FF2B5EF4-FFF2-40B4-BE49-F238E27FC236}">
                <a16:creationId xmlns:a16="http://schemas.microsoft.com/office/drawing/2014/main" id="{3A5D78E8-9090-5053-4575-7316D826AC0A}"/>
              </a:ext>
            </a:extLst>
          </p:cNvPr>
          <p:cNvSpPr txBox="1"/>
          <p:nvPr/>
        </p:nvSpPr>
        <p:spPr>
          <a:xfrm>
            <a:off x="316930" y="4114475"/>
            <a:ext cx="6099142" cy="1569660"/>
          </a:xfrm>
          <a:prstGeom prst="rect">
            <a:avLst/>
          </a:prstGeom>
          <a:noFill/>
        </p:spPr>
        <p:txBody>
          <a:bodyPr wrap="square">
            <a:spAutoFit/>
          </a:bodyPr>
          <a:lstStyle/>
          <a:p>
            <a:r>
              <a:rPr lang="en-IN" dirty="0"/>
              <a:t>&lt;button [</a:t>
            </a:r>
            <a:r>
              <a:rPr lang="en-IN" dirty="0" err="1"/>
              <a:t>style.color</a:t>
            </a:r>
            <a:r>
              <a:rPr lang="en-IN" dirty="0"/>
              <a:t>] = "</a:t>
            </a:r>
            <a:r>
              <a:rPr lang="en-IN" dirty="0" err="1"/>
              <a:t>isValid</a:t>
            </a:r>
            <a:r>
              <a:rPr lang="en-IN" dirty="0"/>
              <a:t> ? 'blue' : 'red' "&gt;Hello&lt;/button&gt; </a:t>
            </a:r>
          </a:p>
          <a:p>
            <a:r>
              <a:rPr lang="en-IN" sz="2000" dirty="0">
                <a:solidFill>
                  <a:schemeClr val="tx1">
                    <a:lumMod val="65000"/>
                    <a:lumOff val="35000"/>
                  </a:schemeClr>
                </a:solidFill>
              </a:rPr>
              <a:t>In </a:t>
            </a:r>
            <a:r>
              <a:rPr lang="en-IN" sz="2000" dirty="0" err="1">
                <a:solidFill>
                  <a:schemeClr val="tx1">
                    <a:lumMod val="65000"/>
                    <a:lumOff val="35000"/>
                  </a:schemeClr>
                </a:solidFill>
              </a:rPr>
              <a:t>component.ts</a:t>
            </a:r>
            <a:r>
              <a:rPr lang="en-IN" sz="2000" dirty="0">
                <a:solidFill>
                  <a:schemeClr val="tx1">
                    <a:lumMod val="65000"/>
                    <a:lumOff val="35000"/>
                  </a:schemeClr>
                </a:solidFill>
              </a:rPr>
              <a:t> file</a:t>
            </a:r>
          </a:p>
          <a:p>
            <a:r>
              <a:rPr lang="en-IN" dirty="0" err="1"/>
              <a:t>isValid</a:t>
            </a:r>
            <a:r>
              <a:rPr lang="en-IN" dirty="0"/>
              <a:t>=false;</a:t>
            </a:r>
          </a:p>
          <a:p>
            <a:endParaRPr lang="en-IN" sz="2000" dirty="0">
              <a:solidFill>
                <a:schemeClr val="tx1">
                  <a:lumMod val="65000"/>
                  <a:lumOff val="35000"/>
                </a:schemeClr>
              </a:solidFill>
            </a:endParaRPr>
          </a:p>
          <a:p>
            <a:endParaRPr lang="en-IN" dirty="0"/>
          </a:p>
        </p:txBody>
      </p:sp>
      <p:sp>
        <p:nvSpPr>
          <p:cNvPr id="17" name="TextBox 16">
            <a:extLst>
              <a:ext uri="{FF2B5EF4-FFF2-40B4-BE49-F238E27FC236}">
                <a16:creationId xmlns:a16="http://schemas.microsoft.com/office/drawing/2014/main" id="{390FE8A5-1A3C-04F4-48C1-4FCAE2098E04}"/>
              </a:ext>
            </a:extLst>
          </p:cNvPr>
          <p:cNvSpPr txBox="1"/>
          <p:nvPr/>
        </p:nvSpPr>
        <p:spPr>
          <a:xfrm>
            <a:off x="316930" y="5268637"/>
            <a:ext cx="11326305" cy="1631216"/>
          </a:xfrm>
          <a:prstGeom prst="rect">
            <a:avLst/>
          </a:prstGeom>
          <a:noFill/>
        </p:spPr>
        <p:txBody>
          <a:bodyPr wrap="square">
            <a:spAutoFit/>
          </a:bodyPr>
          <a:lstStyle/>
          <a:p>
            <a:r>
              <a:rPr lang="en-US" sz="2000" dirty="0">
                <a:solidFill>
                  <a:schemeClr val="tx1">
                    <a:lumMod val="65000"/>
                    <a:lumOff val="35000"/>
                  </a:schemeClr>
                </a:solidFill>
                <a:effectLst/>
              </a:rPr>
              <a:t>Here button text color will be set to blue if the expression is true, otherwise red.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Some style bindings will have a unit extension.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2897088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F67B13-CF14-0045-D368-53CF445F9F7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02A2DF1-39BE-63F9-7F75-BDD8388A7BA1}"/>
              </a:ext>
            </a:extLst>
          </p:cNvPr>
          <p:cNvSpPr>
            <a:spLocks noGrp="1"/>
          </p:cNvSpPr>
          <p:nvPr>
            <p:ph type="sldNum" sz="quarter" idx="12"/>
          </p:nvPr>
        </p:nvSpPr>
        <p:spPr/>
        <p:txBody>
          <a:bodyPr/>
          <a:lstStyle/>
          <a:p>
            <a:fld id="{4A777409-9C5A-4B07-8E32-19F22F7D558C}" type="slidenum">
              <a:rPr lang="en-IN" smtClean="0"/>
              <a:t>84</a:t>
            </a:fld>
            <a:endParaRPr lang="en-IN" dirty="0"/>
          </a:p>
        </p:txBody>
      </p:sp>
      <p:sp>
        <p:nvSpPr>
          <p:cNvPr id="5" name="TextBox 4">
            <a:extLst>
              <a:ext uri="{FF2B5EF4-FFF2-40B4-BE49-F238E27FC236}">
                <a16:creationId xmlns:a16="http://schemas.microsoft.com/office/drawing/2014/main" id="{E043AA0F-6E00-6DFC-D563-563992192431}"/>
              </a:ext>
            </a:extLst>
          </p:cNvPr>
          <p:cNvSpPr txBox="1"/>
          <p:nvPr/>
        </p:nvSpPr>
        <p:spPr>
          <a:xfrm>
            <a:off x="989029" y="569478"/>
            <a:ext cx="6099142" cy="369332"/>
          </a:xfrm>
          <a:prstGeom prst="rect">
            <a:avLst/>
          </a:prstGeom>
          <a:noFill/>
        </p:spPr>
        <p:txBody>
          <a:bodyPr wrap="square">
            <a:spAutoFit/>
          </a:bodyPr>
          <a:lstStyle/>
          <a:p>
            <a:r>
              <a:rPr lang="en-IN" dirty="0"/>
              <a:t>&lt;button [</a:t>
            </a:r>
            <a:r>
              <a:rPr lang="en-IN" dirty="0" err="1"/>
              <a:t>style.font-size.px</a:t>
            </a:r>
            <a:r>
              <a:rPr lang="en-IN" dirty="0"/>
              <a:t>] = "</a:t>
            </a:r>
            <a:r>
              <a:rPr lang="en-IN" dirty="0" err="1"/>
              <a:t>isValid</a:t>
            </a:r>
            <a:r>
              <a:rPr lang="en-IN" dirty="0"/>
              <a:t> ? 3 : 6"&gt;Hello&lt;/button&gt;</a:t>
            </a:r>
          </a:p>
        </p:txBody>
      </p:sp>
      <p:sp>
        <p:nvSpPr>
          <p:cNvPr id="7" name="TextBox 6">
            <a:extLst>
              <a:ext uri="{FF2B5EF4-FFF2-40B4-BE49-F238E27FC236}">
                <a16:creationId xmlns:a16="http://schemas.microsoft.com/office/drawing/2014/main" id="{51719E7B-24F1-91E5-D336-D8343C24CC9F}"/>
              </a:ext>
            </a:extLst>
          </p:cNvPr>
          <p:cNvSpPr txBox="1"/>
          <p:nvPr/>
        </p:nvSpPr>
        <p:spPr>
          <a:xfrm>
            <a:off x="344077" y="1278671"/>
            <a:ext cx="11458281" cy="1015663"/>
          </a:xfrm>
          <a:prstGeom prst="rect">
            <a:avLst/>
          </a:prstGeom>
          <a:noFill/>
        </p:spPr>
        <p:txBody>
          <a:bodyPr wrap="square">
            <a:spAutoFit/>
          </a:bodyPr>
          <a:lstStyle/>
          <a:p>
            <a:r>
              <a:rPr lang="en-US" sz="2000" dirty="0">
                <a:solidFill>
                  <a:schemeClr val="tx1">
                    <a:lumMod val="65000"/>
                    <a:lumOff val="35000"/>
                  </a:schemeClr>
                </a:solidFill>
                <a:effectLst/>
              </a:rPr>
              <a:t>Here text font size will be set to 3 </a:t>
            </a:r>
            <a:r>
              <a:rPr lang="en-US" sz="2000" dirty="0" err="1">
                <a:solidFill>
                  <a:schemeClr val="tx1">
                    <a:lumMod val="65000"/>
                    <a:lumOff val="35000"/>
                  </a:schemeClr>
                </a:solidFill>
                <a:effectLst/>
              </a:rPr>
              <a:t>px</a:t>
            </a:r>
            <a:r>
              <a:rPr lang="en-US" sz="2000" dirty="0">
                <a:solidFill>
                  <a:schemeClr val="tx1">
                    <a:lumMod val="65000"/>
                    <a:lumOff val="35000"/>
                  </a:schemeClr>
                </a:solidFill>
                <a:effectLst/>
              </a:rPr>
              <a:t> if the expression </a:t>
            </a:r>
            <a:r>
              <a:rPr lang="en-US" sz="2000" dirty="0" err="1">
                <a:solidFill>
                  <a:schemeClr val="tx1">
                    <a:lumMod val="65000"/>
                    <a:lumOff val="35000"/>
                  </a:schemeClr>
                </a:solidFill>
                <a:effectLst/>
              </a:rPr>
              <a:t>isValid</a:t>
            </a:r>
            <a:r>
              <a:rPr lang="en-US" sz="2000" dirty="0">
                <a:solidFill>
                  <a:schemeClr val="tx1">
                    <a:lumMod val="65000"/>
                    <a:lumOff val="35000"/>
                  </a:schemeClr>
                </a:solidFill>
                <a:effectLst/>
              </a:rPr>
              <a:t> is true, otherwise, it will be set to 6px.</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The </a:t>
            </a:r>
            <a:r>
              <a:rPr lang="en-US" sz="2000" dirty="0" err="1">
                <a:solidFill>
                  <a:schemeClr val="tx1">
                    <a:lumMod val="65000"/>
                    <a:lumOff val="35000"/>
                  </a:schemeClr>
                </a:solidFill>
                <a:effectLst/>
              </a:rPr>
              <a:t>ngStyle</a:t>
            </a:r>
            <a:r>
              <a:rPr lang="en-US" sz="2000" dirty="0">
                <a:solidFill>
                  <a:schemeClr val="tx1">
                    <a:lumMod val="65000"/>
                    <a:lumOff val="35000"/>
                  </a:schemeClr>
                </a:solidFill>
                <a:effectLst/>
              </a:rPr>
              <a:t> directive is preferred when it is required to set multiple inline styles at the same time.</a:t>
            </a:r>
          </a:p>
        </p:txBody>
      </p:sp>
      <p:sp>
        <p:nvSpPr>
          <p:cNvPr id="9" name="TextBox 8">
            <a:extLst>
              <a:ext uri="{FF2B5EF4-FFF2-40B4-BE49-F238E27FC236}">
                <a16:creationId xmlns:a16="http://schemas.microsoft.com/office/drawing/2014/main" id="{3817CE91-E89C-BED5-758A-0588D021D2F6}"/>
              </a:ext>
            </a:extLst>
          </p:cNvPr>
          <p:cNvSpPr txBox="1"/>
          <p:nvPr/>
        </p:nvSpPr>
        <p:spPr>
          <a:xfrm>
            <a:off x="344076" y="2551290"/>
            <a:ext cx="11524269" cy="1631216"/>
          </a:xfrm>
          <a:prstGeom prst="rect">
            <a:avLst/>
          </a:prstGeom>
          <a:noFill/>
        </p:spPr>
        <p:txBody>
          <a:bodyPr wrap="square">
            <a:spAutoFit/>
          </a:bodyPr>
          <a:lstStyle/>
          <a:p>
            <a:r>
              <a:rPr lang="en-US" sz="2000" dirty="0">
                <a:solidFill>
                  <a:schemeClr val="tx1">
                    <a:lumMod val="65000"/>
                    <a:lumOff val="35000"/>
                  </a:schemeClr>
                </a:solidFill>
                <a:effectLst/>
              </a:rPr>
              <a:t>User actions such as entering text in input boxes, picking items from lists, button clicks may result in a flow of data in the opposite direction: from an element to the component.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Event binding syntax consists of a target event with ( ) on the left of an equal sign and a template statement on the right.</a:t>
            </a:r>
          </a:p>
        </p:txBody>
      </p:sp>
      <p:sp>
        <p:nvSpPr>
          <p:cNvPr id="11" name="TextBox 10">
            <a:extLst>
              <a:ext uri="{FF2B5EF4-FFF2-40B4-BE49-F238E27FC236}">
                <a16:creationId xmlns:a16="http://schemas.microsoft.com/office/drawing/2014/main" id="{C63AD919-3AAF-88F8-2A99-9B40888E448F}"/>
              </a:ext>
            </a:extLst>
          </p:cNvPr>
          <p:cNvSpPr txBox="1"/>
          <p:nvPr/>
        </p:nvSpPr>
        <p:spPr>
          <a:xfrm>
            <a:off x="344076" y="4283512"/>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A41B2645-112D-5FEE-F1B8-7178A7805238}"/>
              </a:ext>
            </a:extLst>
          </p:cNvPr>
          <p:cNvSpPr txBox="1"/>
          <p:nvPr/>
        </p:nvSpPr>
        <p:spPr>
          <a:xfrm>
            <a:off x="344075" y="4706939"/>
            <a:ext cx="11646819" cy="369332"/>
          </a:xfrm>
          <a:prstGeom prst="rect">
            <a:avLst/>
          </a:prstGeom>
          <a:noFill/>
        </p:spPr>
        <p:txBody>
          <a:bodyPr wrap="square">
            <a:spAutoFit/>
          </a:bodyPr>
          <a:lstStyle/>
          <a:p>
            <a:r>
              <a:rPr lang="en-IN" dirty="0"/>
              <a:t>&lt;button (click) ="</a:t>
            </a:r>
            <a:r>
              <a:rPr lang="en-IN" dirty="0" err="1"/>
              <a:t>onSubmit</a:t>
            </a:r>
            <a:r>
              <a:rPr lang="en-IN" dirty="0"/>
              <a:t>(</a:t>
            </a:r>
            <a:r>
              <a:rPr lang="en-IN" dirty="0" err="1"/>
              <a:t>username.value,password.value</a:t>
            </a:r>
            <a:r>
              <a:rPr lang="en-IN" dirty="0"/>
              <a:t>)"&gt;Login&lt;/button&gt;</a:t>
            </a:r>
          </a:p>
        </p:txBody>
      </p:sp>
      <p:sp>
        <p:nvSpPr>
          <p:cNvPr id="15" name="TextBox 14">
            <a:extLst>
              <a:ext uri="{FF2B5EF4-FFF2-40B4-BE49-F238E27FC236}">
                <a16:creationId xmlns:a16="http://schemas.microsoft.com/office/drawing/2014/main" id="{30B681B8-F66F-9652-15B7-B921E648D842}"/>
              </a:ext>
            </a:extLst>
          </p:cNvPr>
          <p:cNvSpPr txBox="1"/>
          <p:nvPr/>
        </p:nvSpPr>
        <p:spPr>
          <a:xfrm>
            <a:off x="410066" y="5099588"/>
            <a:ext cx="6099142" cy="369332"/>
          </a:xfrm>
          <a:prstGeom prst="rect">
            <a:avLst/>
          </a:prstGeom>
          <a:noFill/>
        </p:spPr>
        <p:txBody>
          <a:bodyPr wrap="square">
            <a:spAutoFit/>
          </a:bodyPr>
          <a:lstStyle/>
          <a:p>
            <a:r>
              <a:rPr lang="en-IN" dirty="0">
                <a:solidFill>
                  <a:schemeClr val="tx1">
                    <a:lumMod val="65000"/>
                    <a:lumOff val="35000"/>
                  </a:schemeClr>
                </a:solidFill>
              </a:rPr>
              <a:t>OR</a:t>
            </a:r>
          </a:p>
        </p:txBody>
      </p:sp>
      <p:sp>
        <p:nvSpPr>
          <p:cNvPr id="17" name="TextBox 16">
            <a:extLst>
              <a:ext uri="{FF2B5EF4-FFF2-40B4-BE49-F238E27FC236}">
                <a16:creationId xmlns:a16="http://schemas.microsoft.com/office/drawing/2014/main" id="{A60025FB-75AE-791E-28A0-F0A600D3BA69}"/>
              </a:ext>
            </a:extLst>
          </p:cNvPr>
          <p:cNvSpPr txBox="1"/>
          <p:nvPr/>
        </p:nvSpPr>
        <p:spPr>
          <a:xfrm>
            <a:off x="410065" y="5636528"/>
            <a:ext cx="11203757" cy="369332"/>
          </a:xfrm>
          <a:prstGeom prst="rect">
            <a:avLst/>
          </a:prstGeom>
          <a:noFill/>
        </p:spPr>
        <p:txBody>
          <a:bodyPr wrap="square">
            <a:spAutoFit/>
          </a:bodyPr>
          <a:lstStyle/>
          <a:p>
            <a:r>
              <a:rPr lang="en-IN" dirty="0"/>
              <a:t>&lt;button on-click = "</a:t>
            </a:r>
            <a:r>
              <a:rPr lang="en-IN" dirty="0" err="1"/>
              <a:t>onSubmit</a:t>
            </a:r>
            <a:r>
              <a:rPr lang="en-IN" dirty="0"/>
              <a:t>(</a:t>
            </a:r>
            <a:r>
              <a:rPr lang="en-IN" dirty="0" err="1"/>
              <a:t>username.value,password.value</a:t>
            </a:r>
            <a:r>
              <a:rPr lang="en-IN" dirty="0"/>
              <a:t>)"&gt;Login&lt;/button&gt;</a:t>
            </a:r>
          </a:p>
        </p:txBody>
      </p:sp>
    </p:spTree>
    <p:extLst>
      <p:ext uri="{BB962C8B-B14F-4D97-AF65-F5344CB8AC3E}">
        <p14:creationId xmlns:p14="http://schemas.microsoft.com/office/powerpoint/2010/main" val="20592387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508EB1-1509-C87A-544E-2DF60493766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08544AD-0E60-B42E-2068-689BC1D101A6}"/>
              </a:ext>
            </a:extLst>
          </p:cNvPr>
          <p:cNvSpPr>
            <a:spLocks noGrp="1"/>
          </p:cNvSpPr>
          <p:nvPr>
            <p:ph type="sldNum" sz="quarter" idx="12"/>
          </p:nvPr>
        </p:nvSpPr>
        <p:spPr/>
        <p:txBody>
          <a:bodyPr/>
          <a:lstStyle/>
          <a:p>
            <a:fld id="{4A777409-9C5A-4B07-8E32-19F22F7D558C}" type="slidenum">
              <a:rPr lang="en-IN" smtClean="0"/>
              <a:t>85</a:t>
            </a:fld>
            <a:endParaRPr lang="en-IN" dirty="0"/>
          </a:p>
        </p:txBody>
      </p:sp>
      <p:sp>
        <p:nvSpPr>
          <p:cNvPr id="5" name="TextBox 4">
            <a:extLst>
              <a:ext uri="{FF2B5EF4-FFF2-40B4-BE49-F238E27FC236}">
                <a16:creationId xmlns:a16="http://schemas.microsoft.com/office/drawing/2014/main" id="{5C1BE79A-E272-D6AC-E7E8-457968E5C61D}"/>
              </a:ext>
            </a:extLst>
          </p:cNvPr>
          <p:cNvSpPr txBox="1"/>
          <p:nvPr/>
        </p:nvSpPr>
        <p:spPr>
          <a:xfrm>
            <a:off x="989029" y="607185"/>
            <a:ext cx="6099142" cy="461665"/>
          </a:xfrm>
          <a:prstGeom prst="rect">
            <a:avLst/>
          </a:prstGeom>
          <a:noFill/>
        </p:spPr>
        <p:txBody>
          <a:bodyPr wrap="square">
            <a:spAutoFit/>
          </a:bodyPr>
          <a:lstStyle/>
          <a:p>
            <a:r>
              <a:rPr lang="en-IN" sz="2400" b="1" dirty="0"/>
              <a:t>Two Way Data Binding</a:t>
            </a:r>
          </a:p>
        </p:txBody>
      </p:sp>
      <p:sp>
        <p:nvSpPr>
          <p:cNvPr id="7" name="TextBox 6">
            <a:extLst>
              <a:ext uri="{FF2B5EF4-FFF2-40B4-BE49-F238E27FC236}">
                <a16:creationId xmlns:a16="http://schemas.microsoft.com/office/drawing/2014/main" id="{00C87470-01AD-F326-BB06-DF4CD3B82985}"/>
              </a:ext>
            </a:extLst>
          </p:cNvPr>
          <p:cNvSpPr txBox="1"/>
          <p:nvPr/>
        </p:nvSpPr>
        <p:spPr>
          <a:xfrm>
            <a:off x="315798" y="1068850"/>
            <a:ext cx="11260318" cy="1323439"/>
          </a:xfrm>
          <a:prstGeom prst="rect">
            <a:avLst/>
          </a:prstGeom>
          <a:noFill/>
        </p:spPr>
        <p:txBody>
          <a:bodyPr wrap="square">
            <a:spAutoFit/>
          </a:bodyPr>
          <a:lstStyle/>
          <a:p>
            <a:r>
              <a:rPr lang="en-US" sz="2000" dirty="0">
                <a:solidFill>
                  <a:schemeClr val="tx1">
                    <a:lumMod val="65000"/>
                    <a:lumOff val="35000"/>
                  </a:schemeClr>
                </a:solidFill>
                <a:effectLst/>
              </a:rPr>
              <a:t>Two-way data binding is a mechanism where if model property value changes, it updates the element to which the property is bound and vice versa. It uses [()] (banana in a box) syntax.</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9EF0AE68-8C91-8408-8326-4FF5C8065098}"/>
              </a:ext>
            </a:extLst>
          </p:cNvPr>
          <p:cNvSpPr txBox="1"/>
          <p:nvPr/>
        </p:nvSpPr>
        <p:spPr>
          <a:xfrm>
            <a:off x="315798" y="2496882"/>
            <a:ext cx="6099142" cy="369332"/>
          </a:xfrm>
          <a:prstGeom prst="rect">
            <a:avLst/>
          </a:prstGeom>
          <a:noFill/>
        </p:spPr>
        <p:txBody>
          <a:bodyPr wrap="square">
            <a:spAutoFit/>
          </a:bodyPr>
          <a:lstStyle/>
          <a:p>
            <a:r>
              <a:rPr lang="en-IN" dirty="0"/>
              <a:t>[(</a:t>
            </a:r>
            <a:r>
              <a:rPr lang="en-IN" dirty="0" err="1"/>
              <a:t>ngModel</a:t>
            </a:r>
            <a:r>
              <a:rPr lang="en-IN" dirty="0"/>
              <a:t>)]</a:t>
            </a:r>
          </a:p>
        </p:txBody>
      </p:sp>
      <p:sp>
        <p:nvSpPr>
          <p:cNvPr id="11" name="TextBox 10">
            <a:extLst>
              <a:ext uri="{FF2B5EF4-FFF2-40B4-BE49-F238E27FC236}">
                <a16:creationId xmlns:a16="http://schemas.microsoft.com/office/drawing/2014/main" id="{F4E3FD2C-55D1-718D-8C10-2E6947857C35}"/>
              </a:ext>
            </a:extLst>
          </p:cNvPr>
          <p:cNvSpPr txBox="1"/>
          <p:nvPr/>
        </p:nvSpPr>
        <p:spPr>
          <a:xfrm>
            <a:off x="315798" y="30596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3" name="TextBox 12">
            <a:extLst>
              <a:ext uri="{FF2B5EF4-FFF2-40B4-BE49-F238E27FC236}">
                <a16:creationId xmlns:a16="http://schemas.microsoft.com/office/drawing/2014/main" id="{D066540D-63E8-976B-4665-02CA9EF862EA}"/>
              </a:ext>
            </a:extLst>
          </p:cNvPr>
          <p:cNvSpPr txBox="1"/>
          <p:nvPr/>
        </p:nvSpPr>
        <p:spPr>
          <a:xfrm>
            <a:off x="240383" y="3468566"/>
            <a:ext cx="6099142" cy="369332"/>
          </a:xfrm>
          <a:prstGeom prst="rect">
            <a:avLst/>
          </a:prstGeom>
          <a:noFill/>
        </p:spPr>
        <p:txBody>
          <a:bodyPr wrap="square">
            <a:spAutoFit/>
          </a:bodyPr>
          <a:lstStyle/>
          <a:p>
            <a:r>
              <a:rPr lang="en-IN" dirty="0"/>
              <a:t>&lt;input [(</a:t>
            </a:r>
            <a:r>
              <a:rPr lang="en-IN" dirty="0" err="1"/>
              <a:t>ngModel</a:t>
            </a:r>
            <a:r>
              <a:rPr lang="en-IN" dirty="0"/>
              <a:t>)] = "</a:t>
            </a:r>
            <a:r>
              <a:rPr lang="en-IN" dirty="0" err="1"/>
              <a:t>course.courseName</a:t>
            </a:r>
            <a:r>
              <a:rPr lang="en-IN" dirty="0"/>
              <a:t>"&gt;</a:t>
            </a:r>
          </a:p>
        </p:txBody>
      </p:sp>
      <p:sp>
        <p:nvSpPr>
          <p:cNvPr id="15" name="TextBox 14">
            <a:extLst>
              <a:ext uri="{FF2B5EF4-FFF2-40B4-BE49-F238E27FC236}">
                <a16:creationId xmlns:a16="http://schemas.microsoft.com/office/drawing/2014/main" id="{440ECEA3-F430-C0DC-A2E5-5FC110CD3788}"/>
              </a:ext>
            </a:extLst>
          </p:cNvPr>
          <p:cNvSpPr txBox="1"/>
          <p:nvPr/>
        </p:nvSpPr>
        <p:spPr>
          <a:xfrm>
            <a:off x="315798" y="4004987"/>
            <a:ext cx="6099142" cy="400110"/>
          </a:xfrm>
          <a:prstGeom prst="rect">
            <a:avLst/>
          </a:prstGeom>
          <a:noFill/>
        </p:spPr>
        <p:txBody>
          <a:bodyPr wrap="square">
            <a:spAutoFit/>
          </a:bodyPr>
          <a:lstStyle/>
          <a:p>
            <a:r>
              <a:rPr lang="en-US" sz="2000" dirty="0">
                <a:solidFill>
                  <a:schemeClr val="tx1">
                    <a:lumMod val="65000"/>
                    <a:lumOff val="35000"/>
                  </a:schemeClr>
                </a:solidFill>
              </a:rPr>
              <a:t>Behind the scenes, this is equivalent to</a:t>
            </a:r>
            <a:endParaRPr lang="en-IN" sz="2000" dirty="0">
              <a:solidFill>
                <a:schemeClr val="tx1">
                  <a:lumMod val="65000"/>
                  <a:lumOff val="35000"/>
                </a:schemeClr>
              </a:solidFill>
            </a:endParaRPr>
          </a:p>
        </p:txBody>
      </p:sp>
      <p:sp>
        <p:nvSpPr>
          <p:cNvPr id="17" name="TextBox 16">
            <a:extLst>
              <a:ext uri="{FF2B5EF4-FFF2-40B4-BE49-F238E27FC236}">
                <a16:creationId xmlns:a16="http://schemas.microsoft.com/office/drawing/2014/main" id="{15C987E8-0648-352A-E364-AAC600AAB06C}"/>
              </a:ext>
            </a:extLst>
          </p:cNvPr>
          <p:cNvSpPr txBox="1"/>
          <p:nvPr/>
        </p:nvSpPr>
        <p:spPr>
          <a:xfrm>
            <a:off x="286730" y="4465712"/>
            <a:ext cx="11067069" cy="369332"/>
          </a:xfrm>
          <a:prstGeom prst="rect">
            <a:avLst/>
          </a:prstGeom>
          <a:noFill/>
        </p:spPr>
        <p:txBody>
          <a:bodyPr wrap="square">
            <a:spAutoFit/>
          </a:bodyPr>
          <a:lstStyle/>
          <a:p>
            <a:r>
              <a:rPr lang="en-IN" dirty="0"/>
              <a:t>&lt;input [</a:t>
            </a:r>
            <a:r>
              <a:rPr lang="en-IN" dirty="0" err="1"/>
              <a:t>ngModel</a:t>
            </a:r>
            <a:r>
              <a:rPr lang="en-IN" dirty="0"/>
              <a:t>]="</a:t>
            </a:r>
            <a:r>
              <a:rPr lang="en-IN" dirty="0" err="1"/>
              <a:t>course.courseName</a:t>
            </a:r>
            <a:r>
              <a:rPr lang="en-IN" dirty="0"/>
              <a:t>" (</a:t>
            </a:r>
            <a:r>
              <a:rPr lang="en-IN" dirty="0" err="1"/>
              <a:t>ngModelChange</a:t>
            </a:r>
            <a:r>
              <a:rPr lang="en-IN" dirty="0"/>
              <a:t>)="</a:t>
            </a:r>
            <a:r>
              <a:rPr lang="en-IN" dirty="0" err="1"/>
              <a:t>course.courseName</a:t>
            </a:r>
            <a:r>
              <a:rPr lang="en-IN" dirty="0"/>
              <a:t>=$event"&gt;</a:t>
            </a:r>
          </a:p>
        </p:txBody>
      </p:sp>
    </p:spTree>
    <p:extLst>
      <p:ext uri="{BB962C8B-B14F-4D97-AF65-F5344CB8AC3E}">
        <p14:creationId xmlns:p14="http://schemas.microsoft.com/office/powerpoint/2010/main" val="27907829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19B21E-1039-DBBB-2815-E34EAB7A46A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7F9075-6D26-0780-C350-CC0D8BE1F8D4}"/>
              </a:ext>
            </a:extLst>
          </p:cNvPr>
          <p:cNvSpPr>
            <a:spLocks noGrp="1"/>
          </p:cNvSpPr>
          <p:nvPr>
            <p:ph type="sldNum" sz="quarter" idx="12"/>
          </p:nvPr>
        </p:nvSpPr>
        <p:spPr/>
        <p:txBody>
          <a:bodyPr/>
          <a:lstStyle/>
          <a:p>
            <a:fld id="{4A777409-9C5A-4B07-8E32-19F22F7D558C}" type="slidenum">
              <a:rPr lang="en-IN" smtClean="0"/>
              <a:t>86</a:t>
            </a:fld>
            <a:endParaRPr lang="en-IN" dirty="0"/>
          </a:p>
        </p:txBody>
      </p:sp>
      <p:sp>
        <p:nvSpPr>
          <p:cNvPr id="5" name="TextBox 4">
            <a:extLst>
              <a:ext uri="{FF2B5EF4-FFF2-40B4-BE49-F238E27FC236}">
                <a16:creationId xmlns:a16="http://schemas.microsoft.com/office/drawing/2014/main" id="{BE46C8FE-1D5D-1E79-23B9-16B38C88C494}"/>
              </a:ext>
            </a:extLst>
          </p:cNvPr>
          <p:cNvSpPr txBox="1"/>
          <p:nvPr/>
        </p:nvSpPr>
        <p:spPr>
          <a:xfrm>
            <a:off x="919113" y="522344"/>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A7F1F2F-517A-6FBE-DD1B-C979D90DC4E3}"/>
              </a:ext>
            </a:extLst>
          </p:cNvPr>
          <p:cNvSpPr txBox="1"/>
          <p:nvPr/>
        </p:nvSpPr>
        <p:spPr>
          <a:xfrm>
            <a:off x="919113" y="1011819"/>
            <a:ext cx="6099142" cy="1200329"/>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name: string = "Angular";</a:t>
            </a:r>
          </a:p>
          <a:p>
            <a:r>
              <a:rPr lang="en-IN" dirty="0"/>
              <a:t>}</a:t>
            </a:r>
          </a:p>
        </p:txBody>
      </p:sp>
      <p:sp>
        <p:nvSpPr>
          <p:cNvPr id="9" name="TextBox 8">
            <a:extLst>
              <a:ext uri="{FF2B5EF4-FFF2-40B4-BE49-F238E27FC236}">
                <a16:creationId xmlns:a16="http://schemas.microsoft.com/office/drawing/2014/main" id="{23BE5D80-AAE0-0296-2479-4557AECAE407}"/>
              </a:ext>
            </a:extLst>
          </p:cNvPr>
          <p:cNvSpPr txBox="1"/>
          <p:nvPr/>
        </p:nvSpPr>
        <p:spPr>
          <a:xfrm>
            <a:off x="202677" y="2486723"/>
            <a:ext cx="11590256" cy="1015663"/>
          </a:xfrm>
          <a:prstGeom prst="rect">
            <a:avLst/>
          </a:prstGeom>
          <a:noFill/>
        </p:spPr>
        <p:txBody>
          <a:bodyPr wrap="square">
            <a:spAutoFit/>
          </a:bodyPr>
          <a:lstStyle/>
          <a:p>
            <a:r>
              <a:rPr lang="en-US" sz="2000" dirty="0">
                <a:solidFill>
                  <a:schemeClr val="tx1">
                    <a:lumMod val="65000"/>
                    <a:lumOff val="35000"/>
                  </a:schemeClr>
                </a:solidFill>
                <a:effectLst/>
              </a:rPr>
              <a:t>Line 3: Create a property called name and initialize it to value 'Angular'</a:t>
            </a:r>
          </a:p>
          <a:p>
            <a:r>
              <a:rPr lang="en-US" sz="2000" dirty="0">
                <a:solidFill>
                  <a:schemeClr val="tx1">
                    <a:lumMod val="65000"/>
                    <a:lumOff val="35000"/>
                  </a:schemeClr>
                </a:solidFill>
              </a:rPr>
              <a:t> </a:t>
            </a: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11" name="TextBox 10">
            <a:extLst>
              <a:ext uri="{FF2B5EF4-FFF2-40B4-BE49-F238E27FC236}">
                <a16:creationId xmlns:a16="http://schemas.microsoft.com/office/drawing/2014/main" id="{201AC880-A742-247E-6A30-CCCDFDF0BD20}"/>
              </a:ext>
            </a:extLst>
          </p:cNvPr>
          <p:cNvSpPr txBox="1"/>
          <p:nvPr/>
        </p:nvSpPr>
        <p:spPr>
          <a:xfrm>
            <a:off x="202677" y="3636092"/>
            <a:ext cx="9120432" cy="646331"/>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p:txBody>
      </p:sp>
      <p:sp>
        <p:nvSpPr>
          <p:cNvPr id="13" name="TextBox 12">
            <a:extLst>
              <a:ext uri="{FF2B5EF4-FFF2-40B4-BE49-F238E27FC236}">
                <a16:creationId xmlns:a16="http://schemas.microsoft.com/office/drawing/2014/main" id="{7A4E7588-1B66-1366-5FA4-E2520C775B5F}"/>
              </a:ext>
            </a:extLst>
          </p:cNvPr>
          <p:cNvSpPr txBox="1"/>
          <p:nvPr/>
        </p:nvSpPr>
        <p:spPr>
          <a:xfrm>
            <a:off x="202676" y="4416129"/>
            <a:ext cx="11844779" cy="2246769"/>
          </a:xfrm>
          <a:prstGeom prst="rect">
            <a:avLst/>
          </a:prstGeom>
          <a:noFill/>
        </p:spPr>
        <p:txBody>
          <a:bodyPr wrap="square">
            <a:spAutoFit/>
          </a:bodyPr>
          <a:lstStyle/>
          <a:p>
            <a:r>
              <a:rPr lang="en-US" sz="2000" dirty="0">
                <a:solidFill>
                  <a:schemeClr val="tx1">
                    <a:lumMod val="65000"/>
                    <a:lumOff val="35000"/>
                  </a:schemeClr>
                </a:solidFill>
                <a:effectLst/>
              </a:rPr>
              <a:t>Line 1: Bind name property with text box using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placed in [()] which is a representation of two-way data binding. Here whatever is typed in the textbox at run time will be assigned to the property name and when there is a change for the name property value, it will be auto-reflected in the textbox.</a:t>
            </a:r>
          </a:p>
          <a:p>
            <a:r>
              <a:rPr lang="en-US" sz="2000" dirty="0">
                <a:solidFill>
                  <a:schemeClr val="tx1">
                    <a:lumMod val="65000"/>
                    <a:lumOff val="35000"/>
                  </a:schemeClr>
                </a:solidFill>
              </a:rPr>
              <a:t> </a:t>
            </a:r>
          </a:p>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Tree>
    <p:extLst>
      <p:ext uri="{BB962C8B-B14F-4D97-AF65-F5344CB8AC3E}">
        <p14:creationId xmlns:p14="http://schemas.microsoft.com/office/powerpoint/2010/main" val="32836223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8AE0CC-13B2-0252-B6E6-9C01E174F15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753E5D0-5BDC-E58A-36F9-4085FDFD532A}"/>
              </a:ext>
            </a:extLst>
          </p:cNvPr>
          <p:cNvSpPr>
            <a:spLocks noGrp="1"/>
          </p:cNvSpPr>
          <p:nvPr>
            <p:ph type="sldNum" sz="quarter" idx="12"/>
          </p:nvPr>
        </p:nvSpPr>
        <p:spPr/>
        <p:txBody>
          <a:bodyPr/>
          <a:lstStyle/>
          <a:p>
            <a:fld id="{4A777409-9C5A-4B07-8E32-19F22F7D558C}" type="slidenum">
              <a:rPr lang="en-IN" smtClean="0"/>
              <a:t>87</a:t>
            </a:fld>
            <a:endParaRPr lang="en-IN" dirty="0"/>
          </a:p>
        </p:txBody>
      </p:sp>
      <p:sp>
        <p:nvSpPr>
          <p:cNvPr id="5" name="TextBox 4">
            <a:extLst>
              <a:ext uri="{FF2B5EF4-FFF2-40B4-BE49-F238E27FC236}">
                <a16:creationId xmlns:a16="http://schemas.microsoft.com/office/drawing/2014/main" id="{D851CA66-6A4E-E0CD-E87E-90C6DF9AC647}"/>
              </a:ext>
            </a:extLst>
          </p:cNvPr>
          <p:cNvSpPr txBox="1"/>
          <p:nvPr/>
        </p:nvSpPr>
        <p:spPr>
          <a:xfrm>
            <a:off x="917542" y="518722"/>
            <a:ext cx="10436258" cy="1015663"/>
          </a:xfrm>
          <a:prstGeom prst="rect">
            <a:avLst/>
          </a:prstGeom>
          <a:noFill/>
        </p:spPr>
        <p:txBody>
          <a:bodyPr wrap="square">
            <a:spAutoFit/>
          </a:bodyPr>
          <a:lstStyle/>
          <a:p>
            <a:r>
              <a:rPr lang="en-US" sz="2000" b="1" dirty="0" err="1">
                <a:solidFill>
                  <a:schemeClr val="tx1">
                    <a:lumMod val="65000"/>
                    <a:lumOff val="35000"/>
                  </a:schemeClr>
                </a:solidFill>
                <a:effectLst/>
              </a:rPr>
              <a:t>app.module.ts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make two-way data binding i.e., [(</a:t>
            </a:r>
            <a:r>
              <a:rPr lang="en-US" sz="2000" dirty="0" err="1">
                <a:solidFill>
                  <a:schemeClr val="tx1">
                    <a:lumMod val="65000"/>
                    <a:lumOff val="35000"/>
                  </a:schemeClr>
                </a:solidFill>
                <a:effectLst/>
              </a:rPr>
              <a:t>ngModel</a:t>
            </a:r>
            <a:r>
              <a:rPr lang="en-US" sz="2000" dirty="0">
                <a:solidFill>
                  <a:schemeClr val="tx1">
                    <a:lumMod val="65000"/>
                    <a:lumOff val="35000"/>
                  </a:schemeClr>
                </a:solidFill>
                <a:effectLst/>
              </a:rPr>
              <a:t>)] work, import </a:t>
            </a:r>
            <a:r>
              <a:rPr lang="en-US" sz="2000" dirty="0" err="1">
                <a:solidFill>
                  <a:schemeClr val="tx1">
                    <a:lumMod val="65000"/>
                    <a:lumOff val="35000"/>
                  </a:schemeClr>
                </a:solidFill>
                <a:effectLst/>
              </a:rPr>
              <a:t>FormsModule</a:t>
            </a:r>
            <a:r>
              <a:rPr lang="en-US" sz="2000" dirty="0">
                <a:solidFill>
                  <a:schemeClr val="tx1">
                    <a:lumMod val="65000"/>
                    <a:lumOff val="35000"/>
                  </a:schemeClr>
                </a:solidFill>
                <a:effectLst/>
              </a:rPr>
              <a:t> class to the root module as shown below</a:t>
            </a:r>
          </a:p>
        </p:txBody>
      </p:sp>
      <p:sp>
        <p:nvSpPr>
          <p:cNvPr id="7" name="TextBox 6">
            <a:extLst>
              <a:ext uri="{FF2B5EF4-FFF2-40B4-BE49-F238E27FC236}">
                <a16:creationId xmlns:a16="http://schemas.microsoft.com/office/drawing/2014/main" id="{948402BB-FF19-A7E6-9DD4-5B94AC3ADE24}"/>
              </a:ext>
            </a:extLst>
          </p:cNvPr>
          <p:cNvSpPr txBox="1"/>
          <p:nvPr/>
        </p:nvSpPr>
        <p:spPr>
          <a:xfrm>
            <a:off x="917542" y="1534385"/>
            <a:ext cx="8414994" cy="2862322"/>
          </a:xfrm>
          <a:prstGeom prst="rect">
            <a:avLst/>
          </a:prstGeom>
          <a:noFill/>
        </p:spPr>
        <p:txBody>
          <a:bodyPr wrap="square">
            <a:spAutoFit/>
          </a:bodyPr>
          <a:lstStyle/>
          <a:p>
            <a:r>
              <a:rPr lang="en-IN" dirty="0"/>
              <a:t>import { </a:t>
            </a:r>
            <a:r>
              <a:rPr lang="en-IN" dirty="0" err="1"/>
              <a:t>FormsModule</a:t>
            </a:r>
            <a:r>
              <a:rPr lang="en-IN" dirty="0"/>
              <a:t> } from '@angular/forms';</a:t>
            </a:r>
          </a:p>
          <a:p>
            <a:r>
              <a:rPr lang="en-IN" dirty="0"/>
              <a:t>...</a:t>
            </a:r>
          </a:p>
          <a:p>
            <a:r>
              <a:rPr lang="en-IN" dirty="0"/>
              <a:t>@NgModule({</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a:t>
            </a:r>
          </a:p>
          <a:p>
            <a:r>
              <a:rPr lang="en-IN" dirty="0"/>
              <a:t>})</a:t>
            </a:r>
          </a:p>
          <a:p>
            <a:r>
              <a:rPr lang="en-IN" dirty="0"/>
              <a:t>export class </a:t>
            </a:r>
            <a:r>
              <a:rPr lang="en-IN" dirty="0" err="1"/>
              <a:t>AppModule</a:t>
            </a:r>
            <a:r>
              <a:rPr lang="en-IN" dirty="0"/>
              <a:t> { }</a:t>
            </a:r>
          </a:p>
        </p:txBody>
      </p:sp>
      <p:sp>
        <p:nvSpPr>
          <p:cNvPr id="9" name="TextBox 8">
            <a:extLst>
              <a:ext uri="{FF2B5EF4-FFF2-40B4-BE49-F238E27FC236}">
                <a16:creationId xmlns:a16="http://schemas.microsoft.com/office/drawing/2014/main" id="{85813338-E959-106E-38E6-35EFE4EE0CE4}"/>
              </a:ext>
            </a:extLst>
          </p:cNvPr>
          <p:cNvSpPr txBox="1"/>
          <p:nvPr/>
        </p:nvSpPr>
        <p:spPr>
          <a:xfrm>
            <a:off x="917542" y="4670138"/>
            <a:ext cx="6099142" cy="400110"/>
          </a:xfrm>
          <a:prstGeom prst="rect">
            <a:avLst/>
          </a:prstGeom>
          <a:noFill/>
        </p:spPr>
        <p:txBody>
          <a:bodyPr wrap="square">
            <a:spAutoFit/>
          </a:bodyPr>
          <a:lstStyle/>
          <a:p>
            <a:r>
              <a:rPr lang="en-IN" sz="2000" b="1" dirty="0">
                <a:solidFill>
                  <a:schemeClr val="tx1">
                    <a:lumMod val="65000"/>
                    <a:lumOff val="35000"/>
                  </a:schemeClr>
                </a:solidFill>
              </a:rPr>
              <a:t>Output</a:t>
            </a:r>
            <a:r>
              <a:rPr lang="en-IN" sz="2000"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FED44875-44CB-49EA-1D67-0B2118DF2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755" y="5343679"/>
            <a:ext cx="2081731" cy="689476"/>
          </a:xfrm>
          <a:prstGeom prst="rect">
            <a:avLst/>
          </a:prstGeom>
        </p:spPr>
      </p:pic>
    </p:spTree>
    <p:extLst>
      <p:ext uri="{BB962C8B-B14F-4D97-AF65-F5344CB8AC3E}">
        <p14:creationId xmlns:p14="http://schemas.microsoft.com/office/powerpoint/2010/main" val="1168995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0A785-637D-8124-48A9-CC6249D5970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E2EAD0B-E38E-E009-F937-2E42906301E3}"/>
              </a:ext>
            </a:extLst>
          </p:cNvPr>
          <p:cNvSpPr>
            <a:spLocks noGrp="1"/>
          </p:cNvSpPr>
          <p:nvPr>
            <p:ph type="sldNum" sz="quarter" idx="12"/>
          </p:nvPr>
        </p:nvSpPr>
        <p:spPr/>
        <p:txBody>
          <a:bodyPr/>
          <a:lstStyle/>
          <a:p>
            <a:fld id="{4A777409-9C5A-4B07-8E32-19F22F7D558C}" type="slidenum">
              <a:rPr lang="en-IN" smtClean="0"/>
              <a:t>88</a:t>
            </a:fld>
            <a:endParaRPr lang="en-IN" dirty="0"/>
          </a:p>
        </p:txBody>
      </p:sp>
      <p:sp>
        <p:nvSpPr>
          <p:cNvPr id="5" name="TextBox 4">
            <a:extLst>
              <a:ext uri="{FF2B5EF4-FFF2-40B4-BE49-F238E27FC236}">
                <a16:creationId xmlns:a16="http://schemas.microsoft.com/office/drawing/2014/main" id="{1378E0A1-DC46-3AA7-5DFE-47E3420DCB20}"/>
              </a:ext>
            </a:extLst>
          </p:cNvPr>
          <p:cNvSpPr txBox="1"/>
          <p:nvPr/>
        </p:nvSpPr>
        <p:spPr>
          <a:xfrm>
            <a:off x="919114" y="569477"/>
            <a:ext cx="6099142" cy="461665"/>
          </a:xfrm>
          <a:prstGeom prst="rect">
            <a:avLst/>
          </a:prstGeom>
          <a:noFill/>
        </p:spPr>
        <p:txBody>
          <a:bodyPr wrap="square">
            <a:spAutoFit/>
          </a:bodyPr>
          <a:lstStyle/>
          <a:p>
            <a:r>
              <a:rPr lang="en-US" sz="2400" b="1" dirty="0"/>
              <a:t>Demo : Two Way Data Binding</a:t>
            </a:r>
          </a:p>
        </p:txBody>
      </p:sp>
      <p:sp>
        <p:nvSpPr>
          <p:cNvPr id="7" name="TextBox 6">
            <a:extLst>
              <a:ext uri="{FF2B5EF4-FFF2-40B4-BE49-F238E27FC236}">
                <a16:creationId xmlns:a16="http://schemas.microsoft.com/office/drawing/2014/main" id="{11E0C8DD-E589-C7EF-09F5-66D9CFDB8084}"/>
              </a:ext>
            </a:extLst>
          </p:cNvPr>
          <p:cNvSpPr txBox="1"/>
          <p:nvPr/>
        </p:nvSpPr>
        <p:spPr>
          <a:xfrm>
            <a:off x="240382" y="1182231"/>
            <a:ext cx="11250891"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Working with two-way data binding</a:t>
            </a:r>
          </a:p>
          <a:p>
            <a:pPr>
              <a:buFont typeface="Arial" panose="020B0604020202020204" pitchFamily="34" charset="0"/>
              <a:buChar char="•"/>
            </a:pPr>
            <a:r>
              <a:rPr lang="en-US" sz="2000" dirty="0">
                <a:solidFill>
                  <a:schemeClr val="tx1">
                    <a:lumMod val="65000"/>
                    <a:lumOff val="35000"/>
                  </a:schemeClr>
                </a:solidFill>
                <a:effectLst/>
              </a:rPr>
              <a:t>Updating the element in action</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Binding a textbox with a property using two-way data binding. The output is as shown below</a:t>
            </a:r>
          </a:p>
        </p:txBody>
      </p:sp>
      <p:pic>
        <p:nvPicPr>
          <p:cNvPr id="9" name="Picture 8">
            <a:extLst>
              <a:ext uri="{FF2B5EF4-FFF2-40B4-BE49-F238E27FC236}">
                <a16:creationId xmlns:a16="http://schemas.microsoft.com/office/drawing/2014/main" id="{687644EF-2520-45FE-6E3E-2C52A4627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685" y="3549712"/>
            <a:ext cx="3619892" cy="1682164"/>
          </a:xfrm>
          <a:prstGeom prst="rect">
            <a:avLst/>
          </a:prstGeom>
        </p:spPr>
      </p:pic>
    </p:spTree>
    <p:extLst>
      <p:ext uri="{BB962C8B-B14F-4D97-AF65-F5344CB8AC3E}">
        <p14:creationId xmlns:p14="http://schemas.microsoft.com/office/powerpoint/2010/main" val="1679697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3AEDB2-41F7-2DFF-DA3D-9C8F8D87A5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A0D8CD-1D81-2D4B-47F6-26E4D09745CA}"/>
              </a:ext>
            </a:extLst>
          </p:cNvPr>
          <p:cNvSpPr>
            <a:spLocks noGrp="1"/>
          </p:cNvSpPr>
          <p:nvPr>
            <p:ph type="sldNum" sz="quarter" idx="12"/>
          </p:nvPr>
        </p:nvSpPr>
        <p:spPr/>
        <p:txBody>
          <a:bodyPr/>
          <a:lstStyle/>
          <a:p>
            <a:fld id="{4A777409-9C5A-4B07-8E32-19F22F7D558C}" type="slidenum">
              <a:rPr lang="en-IN" smtClean="0"/>
              <a:t>89</a:t>
            </a:fld>
            <a:endParaRPr lang="en-IN" dirty="0"/>
          </a:p>
        </p:txBody>
      </p:sp>
      <p:sp>
        <p:nvSpPr>
          <p:cNvPr id="5" name="TextBox 4">
            <a:extLst>
              <a:ext uri="{FF2B5EF4-FFF2-40B4-BE49-F238E27FC236}">
                <a16:creationId xmlns:a16="http://schemas.microsoft.com/office/drawing/2014/main" id="{46B07A50-8F2F-E962-ABB0-3953F3A0E539}"/>
              </a:ext>
            </a:extLst>
          </p:cNvPr>
          <p:cNvSpPr txBox="1"/>
          <p:nvPr/>
        </p:nvSpPr>
        <p:spPr>
          <a:xfrm>
            <a:off x="989029" y="644892"/>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203BCF0-935B-BF7E-83F6-D83458F45F72}"/>
              </a:ext>
            </a:extLst>
          </p:cNvPr>
          <p:cNvSpPr txBox="1"/>
          <p:nvPr/>
        </p:nvSpPr>
        <p:spPr>
          <a:xfrm>
            <a:off x="989028" y="1236624"/>
            <a:ext cx="9917783" cy="2862322"/>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name = 'Angular';</a:t>
            </a:r>
          </a:p>
          <a:p>
            <a:r>
              <a:rPr lang="en-IN" dirty="0"/>
              <a:t>}</a:t>
            </a:r>
          </a:p>
          <a:p>
            <a:r>
              <a:rPr lang="en-IN" dirty="0"/>
              <a:t> </a:t>
            </a:r>
          </a:p>
        </p:txBody>
      </p:sp>
      <p:sp>
        <p:nvSpPr>
          <p:cNvPr id="9" name="TextBox 8">
            <a:extLst>
              <a:ext uri="{FF2B5EF4-FFF2-40B4-BE49-F238E27FC236}">
                <a16:creationId xmlns:a16="http://schemas.microsoft.com/office/drawing/2014/main" id="{D6656AF7-06FA-D239-484E-635670F8545C}"/>
              </a:ext>
            </a:extLst>
          </p:cNvPr>
          <p:cNvSpPr txBox="1"/>
          <p:nvPr/>
        </p:nvSpPr>
        <p:spPr>
          <a:xfrm>
            <a:off x="989028" y="399140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a:t>
            </a:r>
            <a:r>
              <a:rPr lang="en-US" sz="2000" b="1" dirty="0">
                <a:solidFill>
                  <a:schemeClr val="tx1">
                    <a:lumMod val="65000"/>
                    <a:lumOff val="35000"/>
                  </a:schemeClr>
                </a:solidFill>
              </a:rPr>
              <a:t> app.component.html</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FDD8CF1-E6F8-F1AE-0D15-33EDD8A6FFEB}"/>
              </a:ext>
            </a:extLst>
          </p:cNvPr>
          <p:cNvSpPr txBox="1"/>
          <p:nvPr/>
        </p:nvSpPr>
        <p:spPr>
          <a:xfrm>
            <a:off x="988242" y="4660088"/>
            <a:ext cx="7854100" cy="923330"/>
          </a:xfrm>
          <a:prstGeom prst="rect">
            <a:avLst/>
          </a:prstGeom>
          <a:noFill/>
        </p:spPr>
        <p:txBody>
          <a:bodyPr wrap="square">
            <a:spAutoFit/>
          </a:bodyPr>
          <a:lstStyle/>
          <a:p>
            <a:r>
              <a:rPr lang="en-IN" dirty="0"/>
              <a:t>&lt;input type="text" [(</a:t>
            </a:r>
            <a:r>
              <a:rPr lang="en-IN" dirty="0" err="1"/>
              <a:t>ngModel</a:t>
            </a:r>
            <a:r>
              <a:rPr lang="en-IN" dirty="0"/>
              <a:t>)]="name"&gt; &lt;</a:t>
            </a:r>
            <a:r>
              <a:rPr lang="en-IN" dirty="0" err="1"/>
              <a:t>br</a:t>
            </a:r>
            <a:r>
              <a:rPr lang="en-IN" dirty="0"/>
              <a:t>/&gt;</a:t>
            </a:r>
          </a:p>
          <a:p>
            <a:r>
              <a:rPr lang="en-IN" dirty="0"/>
              <a:t>&lt;div&gt;Hello , {{ name }}&lt;/div&gt;</a:t>
            </a:r>
          </a:p>
          <a:p>
            <a:r>
              <a:rPr lang="en-IN" dirty="0"/>
              <a:t> </a:t>
            </a:r>
          </a:p>
        </p:txBody>
      </p:sp>
    </p:spTree>
    <p:extLst>
      <p:ext uri="{BB962C8B-B14F-4D97-AF65-F5344CB8AC3E}">
        <p14:creationId xmlns:p14="http://schemas.microsoft.com/office/powerpoint/2010/main" val="61409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D11D17-9A30-EC2F-AAF4-D62BDB95BA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17D160-1A08-E927-800B-B5847DAF6515}"/>
              </a:ext>
            </a:extLst>
          </p:cNvPr>
          <p:cNvSpPr>
            <a:spLocks noGrp="1"/>
          </p:cNvSpPr>
          <p:nvPr>
            <p:ph type="sldNum" sz="quarter" idx="12"/>
          </p:nvPr>
        </p:nvSpPr>
        <p:spPr/>
        <p:txBody>
          <a:bodyPr/>
          <a:lstStyle/>
          <a:p>
            <a:fld id="{4A777409-9C5A-4B07-8E32-19F22F7D558C}" type="slidenum">
              <a:rPr lang="en-IN" smtClean="0"/>
              <a:t>90</a:t>
            </a:fld>
            <a:endParaRPr lang="en-IN" dirty="0"/>
          </a:p>
        </p:txBody>
      </p:sp>
      <p:sp>
        <p:nvSpPr>
          <p:cNvPr id="5" name="TextBox 4">
            <a:extLst>
              <a:ext uri="{FF2B5EF4-FFF2-40B4-BE49-F238E27FC236}">
                <a16:creationId xmlns:a16="http://schemas.microsoft.com/office/drawing/2014/main" id="{A9D518B0-2458-49EC-EF53-C0C9008D40A2}"/>
              </a:ext>
            </a:extLst>
          </p:cNvPr>
          <p:cNvSpPr txBox="1"/>
          <p:nvPr/>
        </p:nvSpPr>
        <p:spPr>
          <a:xfrm>
            <a:off x="989029" y="569478"/>
            <a:ext cx="6099142" cy="400110"/>
          </a:xfrm>
          <a:prstGeom prst="rect">
            <a:avLst/>
          </a:prstGeom>
          <a:noFill/>
        </p:spPr>
        <p:txBody>
          <a:bodyPr wrap="square">
            <a:spAutoFit/>
          </a:bodyPr>
          <a:lstStyle/>
          <a:p>
            <a:r>
              <a:rPr lang="en-US" sz="2000" dirty="0">
                <a:solidFill>
                  <a:schemeClr val="tx1">
                    <a:lumMod val="65000"/>
                    <a:lumOff val="35000"/>
                  </a:schemeClr>
                </a:solidFill>
              </a:rPr>
              <a:t>3. Write the below-given code in</a:t>
            </a:r>
            <a:r>
              <a:rPr lang="en-US" sz="2000" b="1" dirty="0">
                <a:solidFill>
                  <a:schemeClr val="tx1">
                    <a:lumMod val="65000"/>
                    <a:lumOff val="35000"/>
                  </a:schemeClr>
                </a:solidFill>
              </a:rPr>
              <a:t> </a:t>
            </a:r>
            <a:r>
              <a:rPr lang="en-US" sz="2000" b="1" dirty="0" err="1">
                <a:solidFill>
                  <a:schemeClr val="tx1">
                    <a:lumMod val="65000"/>
                    <a:lumOff val="35000"/>
                  </a:schemeClr>
                </a:solidFill>
              </a:rPr>
              <a:t>app.module.ts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6D295BDA-B693-81B2-564C-96A9ED53573C}"/>
              </a:ext>
            </a:extLst>
          </p:cNvPr>
          <p:cNvSpPr txBox="1"/>
          <p:nvPr/>
        </p:nvSpPr>
        <p:spPr>
          <a:xfrm>
            <a:off x="989028" y="1028343"/>
            <a:ext cx="11294097"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FormsModule</a:t>
            </a:r>
            <a:r>
              <a:rPr lang="en-IN" dirty="0"/>
              <a:t> } from '@angular/forms';</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FormsModule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
        <p:nvSpPr>
          <p:cNvPr id="9" name="TextBox 8">
            <a:extLst>
              <a:ext uri="{FF2B5EF4-FFF2-40B4-BE49-F238E27FC236}">
                <a16:creationId xmlns:a16="http://schemas.microsoft.com/office/drawing/2014/main" id="{0E9C9795-2641-7707-166F-B640EAB6595C}"/>
              </a:ext>
            </a:extLst>
          </p:cNvPr>
          <p:cNvSpPr txBox="1"/>
          <p:nvPr/>
        </p:nvSpPr>
        <p:spPr>
          <a:xfrm>
            <a:off x="946609" y="5703746"/>
            <a:ext cx="6141562" cy="400110"/>
          </a:xfrm>
          <a:prstGeom prst="rect">
            <a:avLst/>
          </a:prstGeom>
          <a:noFill/>
        </p:spPr>
        <p:txBody>
          <a:bodyPr wrap="square">
            <a:spAutoFit/>
          </a:bodyPr>
          <a:lstStyle/>
          <a:p>
            <a:r>
              <a:rPr lang="en-US" sz="2000" dirty="0">
                <a:solidFill>
                  <a:schemeClr val="tx1">
                    <a:lumMod val="65000"/>
                    <a:lumOff val="35000"/>
                  </a:schemeClr>
                </a:solidFill>
              </a:rPr>
              <a:t>4.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3088863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F7763B-3015-21E4-F4CB-F1E6A78E4B7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7E97DC4-6289-D135-66C0-CDF58C71CE26}"/>
              </a:ext>
            </a:extLst>
          </p:cNvPr>
          <p:cNvSpPr>
            <a:spLocks noGrp="1"/>
          </p:cNvSpPr>
          <p:nvPr>
            <p:ph type="sldNum" sz="quarter" idx="12"/>
          </p:nvPr>
        </p:nvSpPr>
        <p:spPr/>
        <p:txBody>
          <a:bodyPr/>
          <a:lstStyle/>
          <a:p>
            <a:fld id="{4A777409-9C5A-4B07-8E32-19F22F7D558C}" type="slidenum">
              <a:rPr lang="en-IN" smtClean="0"/>
              <a:t>91</a:t>
            </a:fld>
            <a:endParaRPr lang="en-IN" dirty="0"/>
          </a:p>
        </p:txBody>
      </p:sp>
      <p:sp>
        <p:nvSpPr>
          <p:cNvPr id="5" name="TextBox 4">
            <a:extLst>
              <a:ext uri="{FF2B5EF4-FFF2-40B4-BE49-F238E27FC236}">
                <a16:creationId xmlns:a16="http://schemas.microsoft.com/office/drawing/2014/main" id="{8B65EA35-F536-6BD1-613B-9CB5B5991DA0}"/>
              </a:ext>
            </a:extLst>
          </p:cNvPr>
          <p:cNvSpPr txBox="1"/>
          <p:nvPr/>
        </p:nvSpPr>
        <p:spPr>
          <a:xfrm>
            <a:off x="919114" y="560051"/>
            <a:ext cx="6099142" cy="461665"/>
          </a:xfrm>
          <a:prstGeom prst="rect">
            <a:avLst/>
          </a:prstGeom>
          <a:noFill/>
        </p:spPr>
        <p:txBody>
          <a:bodyPr wrap="square">
            <a:spAutoFit/>
          </a:bodyPr>
          <a:lstStyle/>
          <a:p>
            <a:r>
              <a:rPr lang="en-IN" sz="2400" b="1" dirty="0"/>
              <a:t>Built-in Pipes</a:t>
            </a:r>
          </a:p>
        </p:txBody>
      </p:sp>
      <p:pic>
        <p:nvPicPr>
          <p:cNvPr id="7" name="Picture 6">
            <a:extLst>
              <a:ext uri="{FF2B5EF4-FFF2-40B4-BE49-F238E27FC236}">
                <a16:creationId xmlns:a16="http://schemas.microsoft.com/office/drawing/2014/main" id="{C034FF50-38DE-BA7E-36AB-C3FD93E98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4" y="1298585"/>
            <a:ext cx="5258534" cy="3600953"/>
          </a:xfrm>
          <a:prstGeom prst="rect">
            <a:avLst/>
          </a:prstGeom>
        </p:spPr>
      </p:pic>
    </p:spTree>
    <p:extLst>
      <p:ext uri="{BB962C8B-B14F-4D97-AF65-F5344CB8AC3E}">
        <p14:creationId xmlns:p14="http://schemas.microsoft.com/office/powerpoint/2010/main" val="4142842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C104C1-A782-108D-46F0-CADB9D145BC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F3DB4B8-3BB3-FC19-693A-1CC4484A935B}"/>
              </a:ext>
            </a:extLst>
          </p:cNvPr>
          <p:cNvSpPr>
            <a:spLocks noGrp="1"/>
          </p:cNvSpPr>
          <p:nvPr>
            <p:ph type="sldNum" sz="quarter" idx="12"/>
          </p:nvPr>
        </p:nvSpPr>
        <p:spPr/>
        <p:txBody>
          <a:bodyPr/>
          <a:lstStyle/>
          <a:p>
            <a:fld id="{4A777409-9C5A-4B07-8E32-19F22F7D558C}" type="slidenum">
              <a:rPr lang="en-IN" smtClean="0"/>
              <a:t>92</a:t>
            </a:fld>
            <a:endParaRPr lang="en-IN" dirty="0"/>
          </a:p>
        </p:txBody>
      </p:sp>
      <p:sp>
        <p:nvSpPr>
          <p:cNvPr id="5" name="TextBox 4">
            <a:extLst>
              <a:ext uri="{FF2B5EF4-FFF2-40B4-BE49-F238E27FC236}">
                <a16:creationId xmlns:a16="http://schemas.microsoft.com/office/drawing/2014/main" id="{CE4A0720-E576-4739-2B6A-FAC2F8C89F2B}"/>
              </a:ext>
            </a:extLst>
          </p:cNvPr>
          <p:cNvSpPr txBox="1"/>
          <p:nvPr/>
        </p:nvSpPr>
        <p:spPr>
          <a:xfrm>
            <a:off x="989028" y="667394"/>
            <a:ext cx="10756769" cy="2862322"/>
          </a:xfrm>
          <a:prstGeom prst="rect">
            <a:avLst/>
          </a:prstGeom>
          <a:noFill/>
        </p:spPr>
        <p:txBody>
          <a:bodyPr wrap="square">
            <a:spAutoFit/>
          </a:bodyPr>
          <a:lstStyle/>
          <a:p>
            <a:r>
              <a:rPr lang="en-US" sz="2000" b="1" dirty="0">
                <a:solidFill>
                  <a:schemeClr val="tx1">
                    <a:lumMod val="65000"/>
                    <a:lumOff val="35000"/>
                  </a:schemeClr>
                </a:solidFill>
                <a:effectLst/>
              </a:rPr>
              <a:t>Why Pipes?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provide a beautiful way of transforming the data inside templates, for the purpose of display.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Pipes in Angular</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Pipes in Angular take an expression value as an input and transform it into the desired output before displaying it to the user. It provides a clean and structured code as you can reuse the pipes throughout the application, while declaring each pipe just once.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7" name="TextBox 6">
            <a:extLst>
              <a:ext uri="{FF2B5EF4-FFF2-40B4-BE49-F238E27FC236}">
                <a16:creationId xmlns:a16="http://schemas.microsoft.com/office/drawing/2014/main" id="{E7941B5F-68B2-844A-0D9F-1003D268F3EA}"/>
              </a:ext>
            </a:extLst>
          </p:cNvPr>
          <p:cNvSpPr txBox="1"/>
          <p:nvPr/>
        </p:nvSpPr>
        <p:spPr>
          <a:xfrm>
            <a:off x="989029" y="3566073"/>
            <a:ext cx="6099142" cy="369332"/>
          </a:xfrm>
          <a:prstGeom prst="rect">
            <a:avLst/>
          </a:prstGeom>
          <a:noFill/>
        </p:spPr>
        <p:txBody>
          <a:bodyPr wrap="square">
            <a:spAutoFit/>
          </a:bodyPr>
          <a:lstStyle/>
          <a:p>
            <a:r>
              <a:rPr lang="en-IN" dirty="0"/>
              <a:t>{{ expression | pipe }}</a:t>
            </a:r>
          </a:p>
        </p:txBody>
      </p:sp>
      <p:sp>
        <p:nvSpPr>
          <p:cNvPr id="9" name="TextBox 8">
            <a:extLst>
              <a:ext uri="{FF2B5EF4-FFF2-40B4-BE49-F238E27FC236}">
                <a16:creationId xmlns:a16="http://schemas.microsoft.com/office/drawing/2014/main" id="{6AA19541-A79F-B631-5667-9565850292F7}"/>
              </a:ext>
            </a:extLst>
          </p:cNvPr>
          <p:cNvSpPr txBox="1"/>
          <p:nvPr/>
        </p:nvSpPr>
        <p:spPr>
          <a:xfrm>
            <a:off x="989028" y="4020868"/>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CDFD83B0-E1CF-474A-A0CD-617FADEA7404}"/>
              </a:ext>
            </a:extLst>
          </p:cNvPr>
          <p:cNvSpPr txBox="1"/>
          <p:nvPr/>
        </p:nvSpPr>
        <p:spPr>
          <a:xfrm>
            <a:off x="989028" y="4589739"/>
            <a:ext cx="6099142" cy="369332"/>
          </a:xfrm>
          <a:prstGeom prst="rect">
            <a:avLst/>
          </a:prstGeom>
          <a:noFill/>
        </p:spPr>
        <p:txBody>
          <a:bodyPr wrap="square">
            <a:spAutoFit/>
          </a:bodyPr>
          <a:lstStyle/>
          <a:p>
            <a:r>
              <a:rPr lang="en-IN" dirty="0"/>
              <a:t>{{ "Angular" | uppercase }} </a:t>
            </a:r>
          </a:p>
        </p:txBody>
      </p:sp>
      <p:sp>
        <p:nvSpPr>
          <p:cNvPr id="13" name="TextBox 12">
            <a:extLst>
              <a:ext uri="{FF2B5EF4-FFF2-40B4-BE49-F238E27FC236}">
                <a16:creationId xmlns:a16="http://schemas.microsoft.com/office/drawing/2014/main" id="{A1EF1F4E-36F0-445C-4C5A-95C042D21559}"/>
              </a:ext>
            </a:extLst>
          </p:cNvPr>
          <p:cNvSpPr txBox="1"/>
          <p:nvPr/>
        </p:nvSpPr>
        <p:spPr>
          <a:xfrm>
            <a:off x="989028" y="5203998"/>
            <a:ext cx="6099142" cy="400110"/>
          </a:xfrm>
          <a:prstGeom prst="rect">
            <a:avLst/>
          </a:prstGeom>
          <a:noFill/>
        </p:spPr>
        <p:txBody>
          <a:bodyPr wrap="square">
            <a:spAutoFit/>
          </a:bodyPr>
          <a:lstStyle/>
          <a:p>
            <a:r>
              <a:rPr lang="en-IN" sz="2000" dirty="0">
                <a:solidFill>
                  <a:schemeClr val="tx1">
                    <a:lumMod val="65000"/>
                    <a:lumOff val="35000"/>
                  </a:schemeClr>
                </a:solidFill>
              </a:rPr>
              <a:t>This will display ANGULAR </a:t>
            </a:r>
          </a:p>
        </p:txBody>
      </p:sp>
    </p:spTree>
    <p:extLst>
      <p:ext uri="{BB962C8B-B14F-4D97-AF65-F5344CB8AC3E}">
        <p14:creationId xmlns:p14="http://schemas.microsoft.com/office/powerpoint/2010/main" val="1901917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395444-7467-1888-3110-D043E48F625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3C9B1C3-F95A-9FD9-2124-B0A2BA64CCAD}"/>
              </a:ext>
            </a:extLst>
          </p:cNvPr>
          <p:cNvSpPr>
            <a:spLocks noGrp="1"/>
          </p:cNvSpPr>
          <p:nvPr>
            <p:ph type="sldNum" sz="quarter" idx="12"/>
          </p:nvPr>
        </p:nvSpPr>
        <p:spPr/>
        <p:txBody>
          <a:bodyPr/>
          <a:lstStyle/>
          <a:p>
            <a:fld id="{4A777409-9C5A-4B07-8E32-19F22F7D558C}" type="slidenum">
              <a:rPr lang="en-IN" smtClean="0"/>
              <a:t>93</a:t>
            </a:fld>
            <a:endParaRPr lang="en-IN" dirty="0"/>
          </a:p>
        </p:txBody>
      </p:sp>
      <p:sp>
        <p:nvSpPr>
          <p:cNvPr id="5" name="TextBox 4">
            <a:extLst>
              <a:ext uri="{FF2B5EF4-FFF2-40B4-BE49-F238E27FC236}">
                <a16:creationId xmlns:a16="http://schemas.microsoft.com/office/drawing/2014/main" id="{AFEAAB64-E543-1F22-2194-AB7299468C80}"/>
              </a:ext>
            </a:extLst>
          </p:cNvPr>
          <p:cNvSpPr txBox="1"/>
          <p:nvPr/>
        </p:nvSpPr>
        <p:spPr>
          <a:xfrm>
            <a:off x="400638" y="1081454"/>
            <a:ext cx="11298025" cy="4401205"/>
          </a:xfrm>
          <a:prstGeom prst="rect">
            <a:avLst/>
          </a:prstGeom>
          <a:noFill/>
        </p:spPr>
        <p:txBody>
          <a:bodyPr wrap="square">
            <a:spAutoFit/>
          </a:bodyPr>
          <a:lstStyle/>
          <a:p>
            <a:r>
              <a:rPr lang="en-US" sz="2000" dirty="0">
                <a:solidFill>
                  <a:schemeClr val="tx1">
                    <a:lumMod val="65000"/>
                    <a:lumOff val="35000"/>
                  </a:schemeClr>
                </a:solidFill>
                <a:effectLst/>
              </a:rPr>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following are commonly used built-in pipes for data formatting:</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uppercase</a:t>
            </a:r>
          </a:p>
          <a:p>
            <a:pPr>
              <a:buFont typeface="+mj-lt"/>
              <a:buAutoNum type="arabicPeriod"/>
            </a:pPr>
            <a:r>
              <a:rPr lang="en-US" sz="2000" dirty="0">
                <a:solidFill>
                  <a:schemeClr val="tx1">
                    <a:lumMod val="65000"/>
                    <a:lumOff val="35000"/>
                  </a:schemeClr>
                </a:solidFill>
                <a:effectLst/>
              </a:rPr>
              <a:t>lowercase</a:t>
            </a:r>
          </a:p>
          <a:p>
            <a:pPr>
              <a:buFont typeface="+mj-lt"/>
              <a:buAutoNum type="arabicPeriod"/>
            </a:pPr>
            <a:r>
              <a:rPr lang="en-US" sz="2000"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currency</a:t>
            </a:r>
          </a:p>
          <a:p>
            <a:pPr>
              <a:buFont typeface="+mj-lt"/>
              <a:buAutoNum type="arabicPeriod"/>
            </a:pPr>
            <a:r>
              <a:rPr lang="en-US" sz="2000" dirty="0">
                <a:solidFill>
                  <a:schemeClr val="tx1">
                    <a:lumMod val="65000"/>
                    <a:lumOff val="35000"/>
                  </a:schemeClr>
                </a:solidFill>
                <a:effectLst/>
              </a:rPr>
              <a:t>date</a:t>
            </a:r>
          </a:p>
          <a:p>
            <a:pPr>
              <a:buFont typeface="+mj-lt"/>
              <a:buAutoNum type="arabicPeriod"/>
            </a:pPr>
            <a:r>
              <a:rPr lang="en-US" sz="2000" dirty="0">
                <a:solidFill>
                  <a:schemeClr val="tx1">
                    <a:lumMod val="65000"/>
                    <a:lumOff val="35000"/>
                  </a:schemeClr>
                </a:solidFill>
                <a:effectLst/>
              </a:rPr>
              <a:t>percent</a:t>
            </a:r>
          </a:p>
          <a:p>
            <a:pPr>
              <a:buFont typeface="+mj-lt"/>
              <a:buAutoNum type="arabicPeriod"/>
            </a:pPr>
            <a:r>
              <a:rPr lang="en-US" sz="2000" dirty="0">
                <a:solidFill>
                  <a:schemeClr val="tx1">
                    <a:lumMod val="65000"/>
                    <a:lumOff val="35000"/>
                  </a:schemeClr>
                </a:solidFill>
                <a:effectLst/>
              </a:rPr>
              <a:t>slice</a:t>
            </a:r>
          </a:p>
          <a:p>
            <a:pPr>
              <a:buFont typeface="+mj-lt"/>
              <a:buAutoNum type="arabicPeriod"/>
            </a:pPr>
            <a:r>
              <a:rPr lang="en-US" sz="2000" dirty="0">
                <a:solidFill>
                  <a:schemeClr val="tx1">
                    <a:lumMod val="65000"/>
                    <a:lumOff val="35000"/>
                  </a:schemeClr>
                </a:solidFill>
                <a:effectLst/>
              </a:rPr>
              <a:t>decimal</a:t>
            </a:r>
          </a:p>
        </p:txBody>
      </p:sp>
    </p:spTree>
    <p:extLst>
      <p:ext uri="{BB962C8B-B14F-4D97-AF65-F5344CB8AC3E}">
        <p14:creationId xmlns:p14="http://schemas.microsoft.com/office/powerpoint/2010/main" val="3304938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B11E0B-6D2B-9991-404A-84FD09C669D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5BE1512-8C5F-C26B-EC93-6034B7489A06}"/>
              </a:ext>
            </a:extLst>
          </p:cNvPr>
          <p:cNvSpPr>
            <a:spLocks noGrp="1"/>
          </p:cNvSpPr>
          <p:nvPr>
            <p:ph type="sldNum" sz="quarter" idx="12"/>
          </p:nvPr>
        </p:nvSpPr>
        <p:spPr/>
        <p:txBody>
          <a:bodyPr/>
          <a:lstStyle/>
          <a:p>
            <a:fld id="{4A777409-9C5A-4B07-8E32-19F22F7D558C}" type="slidenum">
              <a:rPr lang="en-IN" smtClean="0"/>
              <a:t>94</a:t>
            </a:fld>
            <a:endParaRPr lang="en-IN" dirty="0"/>
          </a:p>
        </p:txBody>
      </p:sp>
      <p:sp>
        <p:nvSpPr>
          <p:cNvPr id="5" name="TextBox 4">
            <a:extLst>
              <a:ext uri="{FF2B5EF4-FFF2-40B4-BE49-F238E27FC236}">
                <a16:creationId xmlns:a16="http://schemas.microsoft.com/office/drawing/2014/main" id="{08304E0A-691E-E3E9-B21F-5C5492292BCF}"/>
              </a:ext>
            </a:extLst>
          </p:cNvPr>
          <p:cNvSpPr txBox="1"/>
          <p:nvPr/>
        </p:nvSpPr>
        <p:spPr>
          <a:xfrm>
            <a:off x="900259" y="622417"/>
            <a:ext cx="10015980" cy="1015663"/>
          </a:xfrm>
          <a:prstGeom prst="rect">
            <a:avLst/>
          </a:prstGeom>
          <a:noFill/>
        </p:spPr>
        <p:txBody>
          <a:bodyPr wrap="square">
            <a:spAutoFit/>
          </a:bodyPr>
          <a:lstStyle/>
          <a:p>
            <a:r>
              <a:rPr lang="en-US" sz="2000" b="1" u="sng" dirty="0">
                <a:solidFill>
                  <a:schemeClr val="tx1">
                    <a:lumMod val="65000"/>
                    <a:lumOff val="35000"/>
                  </a:schemeClr>
                </a:solidFill>
                <a:effectLst/>
              </a:rPr>
              <a:t>uppercase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uppercase.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7" name="TextBox 6">
            <a:extLst>
              <a:ext uri="{FF2B5EF4-FFF2-40B4-BE49-F238E27FC236}">
                <a16:creationId xmlns:a16="http://schemas.microsoft.com/office/drawing/2014/main" id="{F0E8172B-8E83-EEBE-57D6-0F486E1E1F5D}"/>
              </a:ext>
            </a:extLst>
          </p:cNvPr>
          <p:cNvSpPr txBox="1"/>
          <p:nvPr/>
        </p:nvSpPr>
        <p:spPr>
          <a:xfrm>
            <a:off x="989029" y="1683864"/>
            <a:ext cx="6099142" cy="369332"/>
          </a:xfrm>
          <a:prstGeom prst="rect">
            <a:avLst/>
          </a:prstGeom>
          <a:noFill/>
        </p:spPr>
        <p:txBody>
          <a:bodyPr wrap="square">
            <a:spAutoFit/>
          </a:bodyPr>
          <a:lstStyle/>
          <a:p>
            <a:r>
              <a:rPr lang="en-IN" dirty="0"/>
              <a:t>{{ expression | uppercase }}</a:t>
            </a:r>
          </a:p>
        </p:txBody>
      </p:sp>
      <p:sp>
        <p:nvSpPr>
          <p:cNvPr id="9" name="TextBox 8">
            <a:extLst>
              <a:ext uri="{FF2B5EF4-FFF2-40B4-BE49-F238E27FC236}">
                <a16:creationId xmlns:a16="http://schemas.microsoft.com/office/drawing/2014/main" id="{4420EC01-70C7-9578-F731-7D8AB28093DD}"/>
              </a:ext>
            </a:extLst>
          </p:cNvPr>
          <p:cNvSpPr txBox="1"/>
          <p:nvPr/>
        </p:nvSpPr>
        <p:spPr>
          <a:xfrm>
            <a:off x="989029" y="220031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11" name="TextBox 10">
            <a:extLst>
              <a:ext uri="{FF2B5EF4-FFF2-40B4-BE49-F238E27FC236}">
                <a16:creationId xmlns:a16="http://schemas.microsoft.com/office/drawing/2014/main" id="{B7FDD96B-E796-BABF-85D8-C7A05F449956}"/>
              </a:ext>
            </a:extLst>
          </p:cNvPr>
          <p:cNvSpPr txBox="1"/>
          <p:nvPr/>
        </p:nvSpPr>
        <p:spPr>
          <a:xfrm>
            <a:off x="989029" y="2747544"/>
            <a:ext cx="6099142" cy="369332"/>
          </a:xfrm>
          <a:prstGeom prst="rect">
            <a:avLst/>
          </a:prstGeom>
          <a:noFill/>
        </p:spPr>
        <p:txBody>
          <a:bodyPr wrap="square">
            <a:spAutoFit/>
          </a:bodyPr>
          <a:lstStyle/>
          <a:p>
            <a:r>
              <a:rPr lang="en-IN" dirty="0"/>
              <a:t>{{ "Laptop" | uppercase }}</a:t>
            </a:r>
          </a:p>
        </p:txBody>
      </p:sp>
      <p:sp>
        <p:nvSpPr>
          <p:cNvPr id="13" name="TextBox 12">
            <a:extLst>
              <a:ext uri="{FF2B5EF4-FFF2-40B4-BE49-F238E27FC236}">
                <a16:creationId xmlns:a16="http://schemas.microsoft.com/office/drawing/2014/main" id="{6874F779-66AE-5AC8-B4FF-38C189C08108}"/>
              </a:ext>
            </a:extLst>
          </p:cNvPr>
          <p:cNvSpPr txBox="1"/>
          <p:nvPr/>
        </p:nvSpPr>
        <p:spPr>
          <a:xfrm>
            <a:off x="989028" y="3388760"/>
            <a:ext cx="10803903"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a:solidFill>
                  <a:schemeClr val="tx1">
                    <a:lumMod val="65000"/>
                    <a:lumOff val="35000"/>
                  </a:schemeClr>
                </a:solidFill>
                <a:effectLst/>
              </a:rPr>
              <a:t>lowercase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template expression into lowercase.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5" name="TextBox 14">
            <a:extLst>
              <a:ext uri="{FF2B5EF4-FFF2-40B4-BE49-F238E27FC236}">
                <a16:creationId xmlns:a16="http://schemas.microsoft.com/office/drawing/2014/main" id="{C38ED29E-D673-8EBB-500B-E09F5B07CBFC}"/>
              </a:ext>
            </a:extLst>
          </p:cNvPr>
          <p:cNvSpPr txBox="1"/>
          <p:nvPr/>
        </p:nvSpPr>
        <p:spPr>
          <a:xfrm>
            <a:off x="989028" y="5472719"/>
            <a:ext cx="6099142" cy="369332"/>
          </a:xfrm>
          <a:prstGeom prst="rect">
            <a:avLst/>
          </a:prstGeom>
          <a:noFill/>
        </p:spPr>
        <p:txBody>
          <a:bodyPr wrap="square">
            <a:spAutoFit/>
          </a:bodyPr>
          <a:lstStyle/>
          <a:p>
            <a:r>
              <a:rPr lang="en-IN" dirty="0"/>
              <a:t>{{ expression | lowercase }}</a:t>
            </a:r>
          </a:p>
        </p:txBody>
      </p:sp>
    </p:spTree>
    <p:extLst>
      <p:ext uri="{BB962C8B-B14F-4D97-AF65-F5344CB8AC3E}">
        <p14:creationId xmlns:p14="http://schemas.microsoft.com/office/powerpoint/2010/main" val="23611155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F6A789B-57D9-6FFD-8348-38DAA45C36F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FF45AA2-3230-843B-B494-9B38BF5840AD}"/>
              </a:ext>
            </a:extLst>
          </p:cNvPr>
          <p:cNvSpPr>
            <a:spLocks noGrp="1"/>
          </p:cNvSpPr>
          <p:nvPr>
            <p:ph type="sldNum" sz="quarter" idx="12"/>
          </p:nvPr>
        </p:nvSpPr>
        <p:spPr/>
        <p:txBody>
          <a:bodyPr/>
          <a:lstStyle/>
          <a:p>
            <a:fld id="{4A777409-9C5A-4B07-8E32-19F22F7D558C}" type="slidenum">
              <a:rPr lang="en-IN" smtClean="0"/>
              <a:t>95</a:t>
            </a:fld>
            <a:endParaRPr lang="en-IN" dirty="0"/>
          </a:p>
        </p:txBody>
      </p:sp>
      <p:sp>
        <p:nvSpPr>
          <p:cNvPr id="5" name="TextBox 4">
            <a:extLst>
              <a:ext uri="{FF2B5EF4-FFF2-40B4-BE49-F238E27FC236}">
                <a16:creationId xmlns:a16="http://schemas.microsoft.com/office/drawing/2014/main" id="{14699EDA-FE57-FAB0-C323-677EC0994FF5}"/>
              </a:ext>
            </a:extLst>
          </p:cNvPr>
          <p:cNvSpPr txBox="1"/>
          <p:nvPr/>
        </p:nvSpPr>
        <p:spPr>
          <a:xfrm>
            <a:off x="989029" y="635465"/>
            <a:ext cx="6099142" cy="400110"/>
          </a:xfrm>
          <a:prstGeom prst="rect">
            <a:avLst/>
          </a:prstGeom>
          <a:noFill/>
        </p:spPr>
        <p:txBody>
          <a:bodyPr wrap="square">
            <a:spAutoFit/>
          </a:bodyPr>
          <a:lstStyle/>
          <a:p>
            <a:r>
              <a:rPr lang="en-IN" sz="2000" b="1" dirty="0">
                <a:solidFill>
                  <a:schemeClr val="tx1">
                    <a:lumMod val="65000"/>
                    <a:lumOff val="35000"/>
                  </a:schemeClr>
                </a:solidFill>
              </a:rPr>
              <a:t>Example</a:t>
            </a:r>
            <a:r>
              <a:rPr lang="en-IN" sz="2000" dirty="0">
                <a:solidFill>
                  <a:schemeClr val="tx1">
                    <a:lumMod val="65000"/>
                    <a:lumOff val="35000"/>
                  </a:schemeClr>
                </a:solidFill>
              </a:rPr>
              <a:t>:</a:t>
            </a:r>
          </a:p>
        </p:txBody>
      </p:sp>
      <p:sp>
        <p:nvSpPr>
          <p:cNvPr id="7" name="TextBox 6">
            <a:extLst>
              <a:ext uri="{FF2B5EF4-FFF2-40B4-BE49-F238E27FC236}">
                <a16:creationId xmlns:a16="http://schemas.microsoft.com/office/drawing/2014/main" id="{F15B307B-D7E3-F9D2-3CF2-8F017BCDAD1C}"/>
              </a:ext>
            </a:extLst>
          </p:cNvPr>
          <p:cNvSpPr txBox="1"/>
          <p:nvPr/>
        </p:nvSpPr>
        <p:spPr>
          <a:xfrm>
            <a:off x="989029" y="1135086"/>
            <a:ext cx="6099142" cy="369332"/>
          </a:xfrm>
          <a:prstGeom prst="rect">
            <a:avLst/>
          </a:prstGeom>
          <a:noFill/>
        </p:spPr>
        <p:txBody>
          <a:bodyPr wrap="square">
            <a:spAutoFit/>
          </a:bodyPr>
          <a:lstStyle/>
          <a:p>
            <a:r>
              <a:rPr lang="en-IN" dirty="0"/>
              <a:t>{{ "LAPTOP" | lowercase }}</a:t>
            </a:r>
          </a:p>
        </p:txBody>
      </p:sp>
      <p:sp>
        <p:nvSpPr>
          <p:cNvPr id="9" name="TextBox 8">
            <a:extLst>
              <a:ext uri="{FF2B5EF4-FFF2-40B4-BE49-F238E27FC236}">
                <a16:creationId xmlns:a16="http://schemas.microsoft.com/office/drawing/2014/main" id="{57767AC6-10E8-783E-FFDA-C8CDDDB4C56F}"/>
              </a:ext>
            </a:extLst>
          </p:cNvPr>
          <p:cNvSpPr txBox="1"/>
          <p:nvPr/>
        </p:nvSpPr>
        <p:spPr>
          <a:xfrm>
            <a:off x="989028" y="1736965"/>
            <a:ext cx="10364771" cy="1938992"/>
          </a:xfrm>
          <a:prstGeom prst="rect">
            <a:avLst/>
          </a:prstGeom>
          <a:noFill/>
        </p:spPr>
        <p:txBody>
          <a:bodyPr wrap="square">
            <a:spAutoFit/>
          </a:bodyPr>
          <a:lstStyle/>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a:p>
            <a:r>
              <a:rPr lang="en-US" sz="2000" dirty="0">
                <a:solidFill>
                  <a:schemeClr val="tx1">
                    <a:lumMod val="65000"/>
                    <a:lumOff val="35000"/>
                  </a:schemeClr>
                </a:solidFill>
                <a:effectLst/>
              </a:rPr>
              <a:t>laptop</a:t>
            </a:r>
          </a:p>
          <a:p>
            <a:r>
              <a:rPr lang="en-US" sz="2000" dirty="0">
                <a:solidFill>
                  <a:schemeClr val="tx1">
                    <a:lumMod val="65000"/>
                    <a:lumOff val="35000"/>
                  </a:schemeClr>
                </a:solidFill>
                <a:effectLst/>
              </a:rPr>
              <a:t> </a:t>
            </a:r>
          </a:p>
          <a:p>
            <a:r>
              <a:rPr lang="en-US" sz="2000" b="1" u="sng" dirty="0" err="1">
                <a:solidFill>
                  <a:schemeClr val="tx1">
                    <a:lumMod val="65000"/>
                    <a:lumOff val="35000"/>
                  </a:schemeClr>
                </a:solidFill>
                <a:effectLst/>
              </a:rPr>
              <a:t>titlecase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converts the first character in each word of the given expression into a capital letter.</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547EB736-573A-0883-4DC3-994394823CF4}"/>
              </a:ext>
            </a:extLst>
          </p:cNvPr>
          <p:cNvSpPr txBox="1"/>
          <p:nvPr/>
        </p:nvSpPr>
        <p:spPr>
          <a:xfrm>
            <a:off x="989028" y="3715968"/>
            <a:ext cx="6099142" cy="369332"/>
          </a:xfrm>
          <a:prstGeom prst="rect">
            <a:avLst/>
          </a:prstGeom>
          <a:noFill/>
        </p:spPr>
        <p:txBody>
          <a:bodyPr wrap="square">
            <a:spAutoFit/>
          </a:bodyPr>
          <a:lstStyle/>
          <a:p>
            <a:r>
              <a:rPr lang="en-IN" dirty="0"/>
              <a:t>{{ expression | </a:t>
            </a:r>
            <a:r>
              <a:rPr lang="en-IN" dirty="0" err="1"/>
              <a:t>titlecase</a:t>
            </a:r>
            <a:r>
              <a:rPr lang="en-IN" dirty="0"/>
              <a:t> }}</a:t>
            </a:r>
          </a:p>
        </p:txBody>
      </p:sp>
      <p:sp>
        <p:nvSpPr>
          <p:cNvPr id="13" name="TextBox 12">
            <a:extLst>
              <a:ext uri="{FF2B5EF4-FFF2-40B4-BE49-F238E27FC236}">
                <a16:creationId xmlns:a16="http://schemas.microsoft.com/office/drawing/2014/main" id="{F29BE1C8-BFB6-4DA3-0A08-DF4E6B992670}"/>
              </a:ext>
            </a:extLst>
          </p:cNvPr>
          <p:cNvSpPr txBox="1"/>
          <p:nvPr/>
        </p:nvSpPr>
        <p:spPr>
          <a:xfrm>
            <a:off x="989028" y="4131937"/>
            <a:ext cx="6099142" cy="369332"/>
          </a:xfrm>
          <a:prstGeom prst="rect">
            <a:avLst/>
          </a:prstGeom>
          <a:noFill/>
        </p:spPr>
        <p:txBody>
          <a:bodyPr wrap="square">
            <a:spAutoFit/>
          </a:bodyPr>
          <a:lstStyle/>
          <a:p>
            <a:r>
              <a:rPr lang="en-IN" b="1" dirty="0">
                <a:solidFill>
                  <a:schemeClr val="tx1">
                    <a:lumMod val="65000"/>
                    <a:lumOff val="35000"/>
                  </a:schemeClr>
                </a:solidFill>
              </a:rPr>
              <a:t>Example</a:t>
            </a:r>
            <a:r>
              <a:rPr lang="en-IN" dirty="0">
                <a:solidFill>
                  <a:schemeClr val="tx1">
                    <a:lumMod val="65000"/>
                    <a:lumOff val="35000"/>
                  </a:schemeClr>
                </a:solidFill>
              </a:rPr>
              <a:t>:</a:t>
            </a:r>
          </a:p>
        </p:txBody>
      </p:sp>
      <p:sp>
        <p:nvSpPr>
          <p:cNvPr id="15" name="TextBox 14">
            <a:extLst>
              <a:ext uri="{FF2B5EF4-FFF2-40B4-BE49-F238E27FC236}">
                <a16:creationId xmlns:a16="http://schemas.microsoft.com/office/drawing/2014/main" id="{A571935D-8F2C-6614-4F82-EE7EA7C2130E}"/>
              </a:ext>
            </a:extLst>
          </p:cNvPr>
          <p:cNvSpPr txBox="1"/>
          <p:nvPr/>
        </p:nvSpPr>
        <p:spPr>
          <a:xfrm>
            <a:off x="989028" y="4578491"/>
            <a:ext cx="6099142" cy="369332"/>
          </a:xfrm>
          <a:prstGeom prst="rect">
            <a:avLst/>
          </a:prstGeom>
          <a:noFill/>
        </p:spPr>
        <p:txBody>
          <a:bodyPr wrap="square">
            <a:spAutoFit/>
          </a:bodyPr>
          <a:lstStyle/>
          <a:p>
            <a:r>
              <a:rPr lang="en-IN" dirty="0"/>
              <a:t>{{ "product details" | </a:t>
            </a:r>
            <a:r>
              <a:rPr lang="en-IN" dirty="0" err="1"/>
              <a:t>titlecase</a:t>
            </a:r>
            <a:r>
              <a:rPr lang="en-IN" dirty="0"/>
              <a:t> }}</a:t>
            </a:r>
          </a:p>
        </p:txBody>
      </p:sp>
      <p:sp>
        <p:nvSpPr>
          <p:cNvPr id="17" name="TextBox 16">
            <a:extLst>
              <a:ext uri="{FF2B5EF4-FFF2-40B4-BE49-F238E27FC236}">
                <a16:creationId xmlns:a16="http://schemas.microsoft.com/office/drawing/2014/main" id="{96BCF7FB-7382-2F67-AE1A-827B04424E7D}"/>
              </a:ext>
            </a:extLst>
          </p:cNvPr>
          <p:cNvSpPr txBox="1"/>
          <p:nvPr/>
        </p:nvSpPr>
        <p:spPr>
          <a:xfrm>
            <a:off x="989028" y="5116878"/>
            <a:ext cx="6099142" cy="707886"/>
          </a:xfrm>
          <a:prstGeom prst="rect">
            <a:avLst/>
          </a:prstGeom>
          <a:noFill/>
        </p:spPr>
        <p:txBody>
          <a:bodyPr wrap="square">
            <a:spAutoFit/>
          </a:bodyPr>
          <a:lstStyle/>
          <a:p>
            <a:r>
              <a:rPr lang="en-IN" sz="2000" b="1" dirty="0">
                <a:solidFill>
                  <a:schemeClr val="tx1">
                    <a:lumMod val="65000"/>
                    <a:lumOff val="35000"/>
                  </a:schemeClr>
                </a:solidFill>
                <a:effectLst/>
              </a:rPr>
              <a:t>Output</a:t>
            </a:r>
            <a:r>
              <a:rPr lang="en-IN" sz="2000" dirty="0">
                <a:solidFill>
                  <a:schemeClr val="tx1">
                    <a:lumMod val="65000"/>
                    <a:lumOff val="35000"/>
                  </a:schemeClr>
                </a:solidFill>
                <a:effectLst/>
              </a:rPr>
              <a:t>:</a:t>
            </a:r>
          </a:p>
          <a:p>
            <a:r>
              <a:rPr lang="en-IN" sz="2000" dirty="0">
                <a:solidFill>
                  <a:schemeClr val="tx1">
                    <a:lumMod val="65000"/>
                    <a:lumOff val="35000"/>
                  </a:schemeClr>
                </a:solidFill>
                <a:effectLst/>
              </a:rPr>
              <a:t>Product Details</a:t>
            </a:r>
          </a:p>
        </p:txBody>
      </p:sp>
    </p:spTree>
    <p:extLst>
      <p:ext uri="{BB962C8B-B14F-4D97-AF65-F5344CB8AC3E}">
        <p14:creationId xmlns:p14="http://schemas.microsoft.com/office/powerpoint/2010/main" val="7472206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76BF17-B173-4FCA-BB4A-E3EEE53A415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0F9CF5E-C206-C83E-5EEC-A4FBCE44C0CD}"/>
              </a:ext>
            </a:extLst>
          </p:cNvPr>
          <p:cNvSpPr>
            <a:spLocks noGrp="1"/>
          </p:cNvSpPr>
          <p:nvPr>
            <p:ph type="sldNum" sz="quarter" idx="12"/>
          </p:nvPr>
        </p:nvSpPr>
        <p:spPr/>
        <p:txBody>
          <a:bodyPr/>
          <a:lstStyle/>
          <a:p>
            <a:fld id="{4A777409-9C5A-4B07-8E32-19F22F7D558C}" type="slidenum">
              <a:rPr lang="en-IN" smtClean="0"/>
              <a:t>96</a:t>
            </a:fld>
            <a:endParaRPr lang="en-IN" dirty="0"/>
          </a:p>
        </p:txBody>
      </p:sp>
      <p:sp>
        <p:nvSpPr>
          <p:cNvPr id="5" name="TextBox 4">
            <a:extLst>
              <a:ext uri="{FF2B5EF4-FFF2-40B4-BE49-F238E27FC236}">
                <a16:creationId xmlns:a16="http://schemas.microsoft.com/office/drawing/2014/main" id="{001AC361-1FF9-1134-53BC-71D5614A064D}"/>
              </a:ext>
            </a:extLst>
          </p:cNvPr>
          <p:cNvSpPr txBox="1"/>
          <p:nvPr/>
        </p:nvSpPr>
        <p:spPr>
          <a:xfrm>
            <a:off x="871979" y="569478"/>
            <a:ext cx="6099142" cy="461665"/>
          </a:xfrm>
          <a:prstGeom prst="rect">
            <a:avLst/>
          </a:prstGeom>
          <a:noFill/>
        </p:spPr>
        <p:txBody>
          <a:bodyPr wrap="square">
            <a:spAutoFit/>
          </a:bodyPr>
          <a:lstStyle/>
          <a:p>
            <a:r>
              <a:rPr lang="en-IN" sz="2400" b="1" dirty="0"/>
              <a:t>Demo : Built-in Pipes</a:t>
            </a:r>
          </a:p>
        </p:txBody>
      </p:sp>
      <p:sp>
        <p:nvSpPr>
          <p:cNvPr id="7" name="TextBox 6">
            <a:extLst>
              <a:ext uri="{FF2B5EF4-FFF2-40B4-BE49-F238E27FC236}">
                <a16:creationId xmlns:a16="http://schemas.microsoft.com/office/drawing/2014/main" id="{3713AA8E-1027-3FF0-A9F9-B4702C4B8195}"/>
              </a:ext>
            </a:extLst>
          </p:cNvPr>
          <p:cNvSpPr txBox="1"/>
          <p:nvPr/>
        </p:nvSpPr>
        <p:spPr>
          <a:xfrm>
            <a:off x="155542" y="1182231"/>
            <a:ext cx="11665670"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Exploring some of the built-in pipes</a:t>
            </a:r>
          </a:p>
          <a:p>
            <a:pPr>
              <a:buFont typeface="Arial" panose="020B0604020202020204" pitchFamily="34" charset="0"/>
              <a:buChar char="•"/>
            </a:pPr>
            <a:r>
              <a:rPr lang="en-US" sz="2000" dirty="0">
                <a:solidFill>
                  <a:schemeClr val="tx1">
                    <a:lumMod val="65000"/>
                    <a:lumOff val="35000"/>
                  </a:schemeClr>
                </a:solidFill>
                <a:effectLst/>
              </a:rPr>
              <a:t>Applying the pipes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Displaying the product code in lowercase and product name in uppercase using built-in pipes. The output is as shown below</a:t>
            </a:r>
          </a:p>
        </p:txBody>
      </p:sp>
      <p:pic>
        <p:nvPicPr>
          <p:cNvPr id="9" name="Picture 8">
            <a:extLst>
              <a:ext uri="{FF2B5EF4-FFF2-40B4-BE49-F238E27FC236}">
                <a16:creationId xmlns:a16="http://schemas.microsoft.com/office/drawing/2014/main" id="{3D65EE02-7FB5-C5A1-76A2-062209968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0088"/>
            <a:ext cx="3135198" cy="1463252"/>
          </a:xfrm>
          <a:prstGeom prst="rect">
            <a:avLst/>
          </a:prstGeom>
        </p:spPr>
      </p:pic>
      <p:sp>
        <p:nvSpPr>
          <p:cNvPr id="11" name="TextBox 10">
            <a:extLst>
              <a:ext uri="{FF2B5EF4-FFF2-40B4-BE49-F238E27FC236}">
                <a16:creationId xmlns:a16="http://schemas.microsoft.com/office/drawing/2014/main" id="{95CDDE94-199D-FE2E-8E34-8A424452D427}"/>
              </a:ext>
            </a:extLst>
          </p:cNvPr>
          <p:cNvSpPr txBox="1"/>
          <p:nvPr/>
        </p:nvSpPr>
        <p:spPr>
          <a:xfrm>
            <a:off x="155542" y="5515179"/>
            <a:ext cx="6099142" cy="400110"/>
          </a:xfrm>
          <a:prstGeom prst="rect">
            <a:avLst/>
          </a:prstGeom>
          <a:noFill/>
        </p:spPr>
        <p:txBody>
          <a:bodyPr wrap="square">
            <a:spAutoFit/>
          </a:bodyPr>
          <a:lstStyle/>
          <a:p>
            <a:r>
              <a:rPr lang="en-US" sz="2000" dirty="0">
                <a:solidFill>
                  <a:schemeClr val="tx1">
                    <a:lumMod val="65000"/>
                    <a:lumOff val="35000"/>
                  </a:schemeClr>
                </a:solidFill>
              </a:rPr>
              <a:t>1. Write the below-given code in </a:t>
            </a:r>
            <a:r>
              <a:rPr lang="en-US"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4834084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AC9262-FF21-7FFE-A1C0-4BB30FBC024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94DA8BE-2D83-6C06-7955-E1C09FE6EDFB}"/>
              </a:ext>
            </a:extLst>
          </p:cNvPr>
          <p:cNvSpPr>
            <a:spLocks noGrp="1"/>
          </p:cNvSpPr>
          <p:nvPr>
            <p:ph type="sldNum" sz="quarter" idx="12"/>
          </p:nvPr>
        </p:nvSpPr>
        <p:spPr/>
        <p:txBody>
          <a:bodyPr/>
          <a:lstStyle/>
          <a:p>
            <a:fld id="{4A777409-9C5A-4B07-8E32-19F22F7D558C}" type="slidenum">
              <a:rPr lang="en-IN" smtClean="0"/>
              <a:t>97</a:t>
            </a:fld>
            <a:endParaRPr lang="en-IN" dirty="0"/>
          </a:p>
        </p:txBody>
      </p:sp>
      <p:sp>
        <p:nvSpPr>
          <p:cNvPr id="5" name="TextBox 4">
            <a:extLst>
              <a:ext uri="{FF2B5EF4-FFF2-40B4-BE49-F238E27FC236}">
                <a16:creationId xmlns:a16="http://schemas.microsoft.com/office/drawing/2014/main" id="{BC8D18B6-ED69-EDA8-6FE1-317107D9EC1D}"/>
              </a:ext>
            </a:extLst>
          </p:cNvPr>
          <p:cNvSpPr txBox="1"/>
          <p:nvPr/>
        </p:nvSpPr>
        <p:spPr>
          <a:xfrm>
            <a:off x="941894" y="427918"/>
            <a:ext cx="955956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 './app.component.html',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title = 'product details';</a:t>
            </a:r>
          </a:p>
          <a:p>
            <a:r>
              <a:rPr lang="en-IN" dirty="0"/>
              <a:t>  </a:t>
            </a:r>
            <a:r>
              <a:rPr lang="en-IN" dirty="0" err="1"/>
              <a:t>productCode</a:t>
            </a:r>
            <a:r>
              <a:rPr lang="en-IN" dirty="0"/>
              <a:t> = 'PROD_P001';</a:t>
            </a:r>
          </a:p>
          <a:p>
            <a:r>
              <a:rPr lang="en-IN" dirty="0"/>
              <a:t>  </a:t>
            </a:r>
            <a:r>
              <a:rPr lang="en-IN" dirty="0" err="1"/>
              <a:t>productName</a:t>
            </a:r>
            <a:r>
              <a:rPr lang="en-IN" dirty="0"/>
              <a:t> = 'Laptop';</a:t>
            </a:r>
          </a:p>
          <a:p>
            <a:r>
              <a:rPr lang="en-IN" dirty="0"/>
              <a:t>}</a:t>
            </a:r>
          </a:p>
          <a:p>
            <a:r>
              <a:rPr lang="en-IN" dirty="0"/>
              <a:t> </a:t>
            </a:r>
          </a:p>
        </p:txBody>
      </p:sp>
      <p:sp>
        <p:nvSpPr>
          <p:cNvPr id="7" name="TextBox 6">
            <a:extLst>
              <a:ext uri="{FF2B5EF4-FFF2-40B4-BE49-F238E27FC236}">
                <a16:creationId xmlns:a16="http://schemas.microsoft.com/office/drawing/2014/main" id="{9382EAFD-6127-0DD9-A46F-4AC70F91A66B}"/>
              </a:ext>
            </a:extLst>
          </p:cNvPr>
          <p:cNvSpPr txBox="1"/>
          <p:nvPr/>
        </p:nvSpPr>
        <p:spPr>
          <a:xfrm>
            <a:off x="221530" y="3444128"/>
            <a:ext cx="6099142" cy="400110"/>
          </a:xfrm>
          <a:prstGeom prst="rect">
            <a:avLst/>
          </a:prstGeom>
          <a:noFill/>
        </p:spPr>
        <p:txBody>
          <a:bodyPr wrap="square">
            <a:spAutoFit/>
          </a:bodyPr>
          <a:lstStyle/>
          <a:p>
            <a:r>
              <a:rPr lang="en-US" sz="2000" dirty="0">
                <a:solidFill>
                  <a:schemeClr val="tx1">
                    <a:lumMod val="65000"/>
                    <a:lumOff val="35000"/>
                  </a:schemeClr>
                </a:solidFill>
              </a:rPr>
              <a:t>2. Write the below-given code in </a:t>
            </a:r>
            <a:r>
              <a:rPr lang="en-US"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1724E1AC-436A-AD40-BFC0-64AE1826C66A}"/>
              </a:ext>
            </a:extLst>
          </p:cNvPr>
          <p:cNvSpPr txBox="1"/>
          <p:nvPr/>
        </p:nvSpPr>
        <p:spPr>
          <a:xfrm>
            <a:off x="221530" y="3726208"/>
            <a:ext cx="10685282" cy="3139321"/>
          </a:xfrm>
          <a:prstGeom prst="rect">
            <a:avLst/>
          </a:prstGeom>
          <a:noFill/>
        </p:spPr>
        <p:txBody>
          <a:bodyPr wrap="square">
            <a:spAutoFit/>
          </a:bodyPr>
          <a:lstStyle/>
          <a:p>
            <a:r>
              <a:rPr lang="en-IN" dirty="0"/>
              <a:t>&lt;h3&gt; {{ title | </a:t>
            </a:r>
            <a:r>
              <a:rPr lang="en-IN" dirty="0" err="1"/>
              <a:t>titlecase</a:t>
            </a:r>
            <a:r>
              <a:rPr lang="en-IN" dirty="0"/>
              <a:t>}} &lt;/h3&gt;</a:t>
            </a:r>
          </a:p>
          <a:p>
            <a:r>
              <a:rPr lang="en-IN" dirty="0"/>
              <a:t>&lt;table style="</a:t>
            </a:r>
            <a:r>
              <a:rPr lang="en-IN" dirty="0" err="1"/>
              <a:t>text-align:left</a:t>
            </a:r>
            <a:r>
              <a:rPr lang="en-IN" dirty="0"/>
              <a:t>"&gt;</a:t>
            </a:r>
          </a:p>
          <a:p>
            <a:r>
              <a:rPr lang="en-IN" dirty="0"/>
              <a:t>    &lt;tr&gt;</a:t>
            </a:r>
          </a:p>
          <a:p>
            <a:r>
              <a:rPr lang="en-IN" dirty="0"/>
              <a:t>        &lt;</a:t>
            </a:r>
            <a:r>
              <a:rPr lang="en-IN" dirty="0" err="1"/>
              <a:t>th</a:t>
            </a:r>
            <a:r>
              <a:rPr lang="en-IN" dirty="0"/>
              <a:t>&gt; Product Code &lt;/</a:t>
            </a:r>
            <a:r>
              <a:rPr lang="en-IN" dirty="0" err="1"/>
              <a:t>th</a:t>
            </a:r>
            <a:r>
              <a:rPr lang="en-IN" dirty="0"/>
              <a:t>&gt;</a:t>
            </a:r>
          </a:p>
          <a:p>
            <a:r>
              <a:rPr lang="en-IN" dirty="0"/>
              <a:t>        &lt;td&gt; {{ </a:t>
            </a:r>
            <a:r>
              <a:rPr lang="en-IN" dirty="0" err="1"/>
              <a:t>productCode</a:t>
            </a:r>
            <a:r>
              <a:rPr lang="en-IN" dirty="0"/>
              <a:t> | lowercase }} &lt;/td&gt;</a:t>
            </a:r>
          </a:p>
          <a:p>
            <a:r>
              <a:rPr lang="en-IN" dirty="0"/>
              <a:t>    &lt;/tr&gt;</a:t>
            </a:r>
          </a:p>
          <a:p>
            <a:r>
              <a:rPr lang="en-IN" dirty="0"/>
              <a:t>    &lt;tr&gt;</a:t>
            </a:r>
          </a:p>
          <a:p>
            <a:r>
              <a:rPr lang="en-IN" dirty="0"/>
              <a:t>        &lt;</a:t>
            </a:r>
            <a:r>
              <a:rPr lang="en-IN" dirty="0" err="1"/>
              <a:t>th</a:t>
            </a:r>
            <a:r>
              <a:rPr lang="en-IN" dirty="0"/>
              <a:t>&gt; Product Name &lt;/</a:t>
            </a:r>
            <a:r>
              <a:rPr lang="en-IN" dirty="0" err="1"/>
              <a:t>th</a:t>
            </a:r>
            <a:r>
              <a:rPr lang="en-IN" dirty="0"/>
              <a:t>&gt;</a:t>
            </a:r>
          </a:p>
          <a:p>
            <a:r>
              <a:rPr lang="en-IN" dirty="0"/>
              <a:t>        &lt;td&gt; {{ </a:t>
            </a:r>
            <a:r>
              <a:rPr lang="en-IN" dirty="0" err="1"/>
              <a:t>productName</a:t>
            </a:r>
            <a:r>
              <a:rPr lang="en-IN" dirty="0"/>
              <a:t> | uppercase }} &lt;/td&gt;</a:t>
            </a:r>
          </a:p>
          <a:p>
            <a:r>
              <a:rPr lang="en-IN" dirty="0"/>
              <a:t>    &lt;/tr&gt;</a:t>
            </a:r>
          </a:p>
          <a:p>
            <a:r>
              <a:rPr lang="en-IN" dirty="0"/>
              <a:t>&lt;/table&gt;</a:t>
            </a:r>
          </a:p>
        </p:txBody>
      </p:sp>
    </p:spTree>
    <p:extLst>
      <p:ext uri="{BB962C8B-B14F-4D97-AF65-F5344CB8AC3E}">
        <p14:creationId xmlns:p14="http://schemas.microsoft.com/office/powerpoint/2010/main" val="6264292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96D393-2432-86FF-1467-275F2079CEB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A3E7036-BD80-45BD-14D6-3B3E4DD56B83}"/>
              </a:ext>
            </a:extLst>
          </p:cNvPr>
          <p:cNvSpPr>
            <a:spLocks noGrp="1"/>
          </p:cNvSpPr>
          <p:nvPr>
            <p:ph type="sldNum" sz="quarter" idx="12"/>
          </p:nvPr>
        </p:nvSpPr>
        <p:spPr/>
        <p:txBody>
          <a:bodyPr/>
          <a:lstStyle/>
          <a:p>
            <a:fld id="{4A777409-9C5A-4B07-8E32-19F22F7D558C}" type="slidenum">
              <a:rPr lang="en-IN" smtClean="0"/>
              <a:t>98</a:t>
            </a:fld>
            <a:endParaRPr lang="en-IN" dirty="0"/>
          </a:p>
        </p:txBody>
      </p:sp>
      <p:sp>
        <p:nvSpPr>
          <p:cNvPr id="5" name="TextBox 4">
            <a:extLst>
              <a:ext uri="{FF2B5EF4-FFF2-40B4-BE49-F238E27FC236}">
                <a16:creationId xmlns:a16="http://schemas.microsoft.com/office/drawing/2014/main" id="{7DD45F91-B4BB-B9D1-3780-0D5C6C66C898}"/>
              </a:ext>
            </a:extLst>
          </p:cNvPr>
          <p:cNvSpPr txBox="1"/>
          <p:nvPr/>
        </p:nvSpPr>
        <p:spPr>
          <a:xfrm>
            <a:off x="989029" y="607185"/>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0E7224B-2AF5-8DB3-35EF-F8F249ED461A}"/>
              </a:ext>
            </a:extLst>
          </p:cNvPr>
          <p:cNvSpPr txBox="1"/>
          <p:nvPr/>
        </p:nvSpPr>
        <p:spPr>
          <a:xfrm>
            <a:off x="334652" y="1135085"/>
            <a:ext cx="6099142" cy="523220"/>
          </a:xfrm>
          <a:prstGeom prst="rect">
            <a:avLst/>
          </a:prstGeom>
          <a:noFill/>
        </p:spPr>
        <p:txBody>
          <a:bodyPr wrap="square">
            <a:spAutoFit/>
          </a:bodyPr>
          <a:lstStyle/>
          <a:p>
            <a:r>
              <a:rPr lang="en-US" sz="2800" b="1" dirty="0"/>
              <a:t>Passing Parameters to Angular Pipes</a:t>
            </a:r>
          </a:p>
        </p:txBody>
      </p:sp>
      <p:sp>
        <p:nvSpPr>
          <p:cNvPr id="9" name="TextBox 8">
            <a:extLst>
              <a:ext uri="{FF2B5EF4-FFF2-40B4-BE49-F238E27FC236}">
                <a16:creationId xmlns:a16="http://schemas.microsoft.com/office/drawing/2014/main" id="{B862ED0F-493B-A40C-ACB0-AC3E525A256F}"/>
              </a:ext>
            </a:extLst>
          </p:cNvPr>
          <p:cNvSpPr txBox="1"/>
          <p:nvPr/>
        </p:nvSpPr>
        <p:spPr>
          <a:xfrm>
            <a:off x="334651" y="1723634"/>
            <a:ext cx="11184903" cy="1015663"/>
          </a:xfrm>
          <a:prstGeom prst="rect">
            <a:avLst/>
          </a:prstGeom>
          <a:noFill/>
        </p:spPr>
        <p:txBody>
          <a:bodyPr wrap="square">
            <a:spAutoFit/>
          </a:bodyPr>
          <a:lstStyle/>
          <a:p>
            <a:r>
              <a:rPr lang="en-US" sz="2000" dirty="0">
                <a:solidFill>
                  <a:schemeClr val="tx1">
                    <a:lumMod val="65000"/>
                    <a:lumOff val="35000"/>
                  </a:schemeClr>
                </a:solidFill>
                <a:effectLst/>
              </a:rPr>
              <a:t>A pipe can also have optional parameters to change the output. To pass parameters, after a pipe name add a colon( : ) followed by the parameter value.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C0552A8-FD24-4C5D-845F-4F907FFB709D}"/>
              </a:ext>
            </a:extLst>
          </p:cNvPr>
          <p:cNvSpPr txBox="1"/>
          <p:nvPr/>
        </p:nvSpPr>
        <p:spPr>
          <a:xfrm>
            <a:off x="334651" y="2831556"/>
            <a:ext cx="6099142" cy="369332"/>
          </a:xfrm>
          <a:prstGeom prst="rect">
            <a:avLst/>
          </a:prstGeom>
          <a:noFill/>
        </p:spPr>
        <p:txBody>
          <a:bodyPr wrap="square">
            <a:spAutoFit/>
          </a:bodyPr>
          <a:lstStyle/>
          <a:p>
            <a:r>
              <a:rPr lang="en-IN" dirty="0" err="1"/>
              <a:t>pipename</a:t>
            </a:r>
            <a:r>
              <a:rPr lang="en-IN" dirty="0"/>
              <a:t> : </a:t>
            </a:r>
            <a:r>
              <a:rPr lang="en-IN" dirty="0" err="1"/>
              <a:t>parametervalue</a:t>
            </a:r>
            <a:endParaRPr lang="en-IN" dirty="0"/>
          </a:p>
        </p:txBody>
      </p:sp>
      <p:sp>
        <p:nvSpPr>
          <p:cNvPr id="13" name="TextBox 12">
            <a:extLst>
              <a:ext uri="{FF2B5EF4-FFF2-40B4-BE49-F238E27FC236}">
                <a16:creationId xmlns:a16="http://schemas.microsoft.com/office/drawing/2014/main" id="{6CD3D74B-DF2A-0BB1-ECA1-8B77360E6D8F}"/>
              </a:ext>
            </a:extLst>
          </p:cNvPr>
          <p:cNvSpPr txBox="1"/>
          <p:nvPr/>
        </p:nvSpPr>
        <p:spPr>
          <a:xfrm>
            <a:off x="334650" y="3323065"/>
            <a:ext cx="10289357" cy="400110"/>
          </a:xfrm>
          <a:prstGeom prst="rect">
            <a:avLst/>
          </a:prstGeom>
          <a:noFill/>
        </p:spPr>
        <p:txBody>
          <a:bodyPr wrap="square">
            <a:spAutoFit/>
          </a:bodyPr>
          <a:lstStyle/>
          <a:p>
            <a:r>
              <a:rPr lang="en-US" sz="2000" dirty="0">
                <a:solidFill>
                  <a:schemeClr val="tx1">
                    <a:lumMod val="65000"/>
                    <a:lumOff val="35000"/>
                  </a:schemeClr>
                </a:solidFill>
              </a:rPr>
              <a:t>A pipe can also have multiple parameters as shown below</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D217A7D-4F24-7439-88ED-4068948C4061}"/>
              </a:ext>
            </a:extLst>
          </p:cNvPr>
          <p:cNvSpPr txBox="1"/>
          <p:nvPr/>
        </p:nvSpPr>
        <p:spPr>
          <a:xfrm>
            <a:off x="334650" y="3769672"/>
            <a:ext cx="6099142" cy="369332"/>
          </a:xfrm>
          <a:prstGeom prst="rect">
            <a:avLst/>
          </a:prstGeom>
          <a:noFill/>
        </p:spPr>
        <p:txBody>
          <a:bodyPr wrap="square">
            <a:spAutoFit/>
          </a:bodyPr>
          <a:lstStyle/>
          <a:p>
            <a:r>
              <a:rPr lang="en-IN" dirty="0" err="1"/>
              <a:t>pipename</a:t>
            </a:r>
            <a:r>
              <a:rPr lang="en-IN" dirty="0"/>
              <a:t> : parametervalue1:parametervalue2</a:t>
            </a:r>
          </a:p>
        </p:txBody>
      </p:sp>
      <p:sp>
        <p:nvSpPr>
          <p:cNvPr id="17" name="TextBox 16">
            <a:extLst>
              <a:ext uri="{FF2B5EF4-FFF2-40B4-BE49-F238E27FC236}">
                <a16:creationId xmlns:a16="http://schemas.microsoft.com/office/drawing/2014/main" id="{B8912E8A-1B0E-1D4C-F004-9E9787C94CF2}"/>
              </a:ext>
            </a:extLst>
          </p:cNvPr>
          <p:cNvSpPr txBox="1"/>
          <p:nvPr/>
        </p:nvSpPr>
        <p:spPr>
          <a:xfrm>
            <a:off x="334649" y="4233773"/>
            <a:ext cx="11703379" cy="1938992"/>
          </a:xfrm>
          <a:prstGeom prst="rect">
            <a:avLst/>
          </a:prstGeom>
          <a:noFill/>
        </p:spPr>
        <p:txBody>
          <a:bodyPr wrap="square">
            <a:spAutoFit/>
          </a:bodyPr>
          <a:lstStyle/>
          <a:p>
            <a:r>
              <a:rPr lang="en-US" sz="2000" dirty="0">
                <a:solidFill>
                  <a:schemeClr val="tx1">
                    <a:lumMod val="65000"/>
                    <a:lumOff val="35000"/>
                  </a:schemeClr>
                </a:solidFill>
                <a:effectLst/>
              </a:rPr>
              <a:t>Below are the built-in pipes present in Angular, which accept optional parameters using which the pipe's output can be fine-tuned.</a:t>
            </a:r>
          </a:p>
          <a:p>
            <a:r>
              <a:rPr lang="en-US" sz="2000" dirty="0">
                <a:solidFill>
                  <a:schemeClr val="tx1">
                    <a:lumMod val="65000"/>
                    <a:lumOff val="35000"/>
                  </a:schemeClr>
                </a:solidFill>
              </a:rPr>
              <a:t> </a:t>
            </a:r>
          </a:p>
          <a:p>
            <a:r>
              <a:rPr lang="en-US" sz="2000" b="1" u="sng" dirty="0">
                <a:solidFill>
                  <a:schemeClr val="tx1">
                    <a:lumMod val="65000"/>
                    <a:lumOff val="35000"/>
                  </a:schemeClr>
                </a:solidFill>
                <a:effectLst/>
              </a:rPr>
              <a:t>currency</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This pipe displays a currency symbol before the expression. By default, it displays the currency symbol $</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Tree>
    <p:extLst>
      <p:ext uri="{BB962C8B-B14F-4D97-AF65-F5344CB8AC3E}">
        <p14:creationId xmlns:p14="http://schemas.microsoft.com/office/powerpoint/2010/main" val="6621428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8F63A6-E64F-A59A-C34F-AFA5E4C9517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932B9F9-6BE0-214B-2A39-3378D13A9EC7}"/>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D28597B7-ACFB-5047-ACFF-0503EBB7CE8F}"/>
              </a:ext>
            </a:extLst>
          </p:cNvPr>
          <p:cNvSpPr txBox="1"/>
          <p:nvPr/>
        </p:nvSpPr>
        <p:spPr>
          <a:xfrm>
            <a:off x="989029" y="607185"/>
            <a:ext cx="6099142" cy="369332"/>
          </a:xfrm>
          <a:prstGeom prst="rect">
            <a:avLst/>
          </a:prstGeom>
          <a:noFill/>
        </p:spPr>
        <p:txBody>
          <a:bodyPr wrap="square">
            <a:spAutoFit/>
          </a:bodyPr>
          <a:lstStyle/>
          <a:p>
            <a:r>
              <a:rPr lang="en-IN" dirty="0"/>
              <a:t>{{ expression | </a:t>
            </a:r>
            <a:r>
              <a:rPr lang="en-IN" dirty="0" err="1"/>
              <a:t>currency:currencyCode:symbol:digitInfo:locale</a:t>
            </a:r>
            <a:r>
              <a:rPr lang="en-IN" dirty="0"/>
              <a:t> }}</a:t>
            </a:r>
          </a:p>
        </p:txBody>
      </p:sp>
      <p:sp>
        <p:nvSpPr>
          <p:cNvPr id="7" name="TextBox 6">
            <a:extLst>
              <a:ext uri="{FF2B5EF4-FFF2-40B4-BE49-F238E27FC236}">
                <a16:creationId xmlns:a16="http://schemas.microsoft.com/office/drawing/2014/main" id="{40D4406B-C171-7B30-1790-CE0EC7DCF0DD}"/>
              </a:ext>
            </a:extLst>
          </p:cNvPr>
          <p:cNvSpPr txBox="1"/>
          <p:nvPr/>
        </p:nvSpPr>
        <p:spPr>
          <a:xfrm>
            <a:off x="155542" y="1089164"/>
            <a:ext cx="11880915" cy="5632311"/>
          </a:xfrm>
          <a:prstGeom prst="rect">
            <a:avLst/>
          </a:prstGeom>
          <a:noFill/>
        </p:spPr>
        <p:txBody>
          <a:bodyPr wrap="square">
            <a:spAutoFit/>
          </a:bodyPr>
          <a:lstStyle/>
          <a:p>
            <a:r>
              <a:rPr lang="en-US" sz="2000" b="1" dirty="0" err="1">
                <a:solidFill>
                  <a:schemeClr val="tx1">
                    <a:lumMod val="65000"/>
                    <a:lumOff val="35000"/>
                  </a:schemeClr>
                </a:solidFill>
                <a:effectLst/>
              </a:rPr>
              <a:t>currencyCode</a:t>
            </a:r>
            <a:r>
              <a:rPr lang="en-US" sz="2000" dirty="0">
                <a:solidFill>
                  <a:schemeClr val="tx1">
                    <a:lumMod val="65000"/>
                    <a:lumOff val="35000"/>
                  </a:schemeClr>
                </a:solidFill>
                <a:effectLst/>
              </a:rPr>
              <a:t> is the code to display such as INR for the rupee, EUR for the euro, etc.</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is a Boolean value that represents whether to display currency symbol or code.</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code</a:t>
            </a:r>
            <a:r>
              <a:rPr lang="en-US" sz="2000" dirty="0">
                <a:solidFill>
                  <a:schemeClr val="tx1">
                    <a:lumMod val="65000"/>
                    <a:lumOff val="35000"/>
                  </a:schemeClr>
                </a:solidFill>
                <a:effectLst/>
              </a:rPr>
              <a:t>: displays code instead of a symbol such as USD, EUR, etc.</a:t>
            </a:r>
          </a:p>
          <a:p>
            <a:pPr>
              <a:buFont typeface="Arial" panose="020B0604020202020204" pitchFamily="34" charset="0"/>
              <a:buChar char="•"/>
            </a:pPr>
            <a:r>
              <a:rPr lang="en-US" sz="2000" b="1" dirty="0">
                <a:solidFill>
                  <a:schemeClr val="tx1">
                    <a:lumMod val="65000"/>
                    <a:lumOff val="35000"/>
                  </a:schemeClr>
                </a:solidFill>
                <a:effectLst/>
              </a:rPr>
              <a:t>symbol</a:t>
            </a:r>
            <a:r>
              <a:rPr lang="en-US" sz="2000" dirty="0">
                <a:solidFill>
                  <a:schemeClr val="tx1">
                    <a:lumMod val="65000"/>
                    <a:lumOff val="35000"/>
                  </a:schemeClr>
                </a:solidFill>
                <a:effectLst/>
              </a:rPr>
              <a:t> (default): displays symbol such as $ etc.</a:t>
            </a:r>
          </a:p>
          <a:p>
            <a:pPr>
              <a:buFont typeface="Arial" panose="020B0604020202020204" pitchFamily="34" charset="0"/>
              <a:buChar char="•"/>
            </a:pPr>
            <a:r>
              <a:rPr lang="en-US" sz="2000" b="1" dirty="0">
                <a:solidFill>
                  <a:schemeClr val="tx1">
                    <a:lumMod val="65000"/>
                    <a:lumOff val="35000"/>
                  </a:schemeClr>
                </a:solidFill>
                <a:effectLst/>
              </a:rPr>
              <a:t>symbol-narrow</a:t>
            </a:r>
            <a:r>
              <a:rPr lang="en-US" sz="2000" dirty="0">
                <a:solidFill>
                  <a:schemeClr val="tx1">
                    <a:lumMod val="65000"/>
                    <a:lumOff val="35000"/>
                  </a:schemeClr>
                </a:solidFill>
                <a:effectLst/>
              </a:rPr>
              <a:t>: displays the narrow symbol of currency. Some countries have two symbols for their currency, regular and narrow. For example, the Canadian Dollar CAD has the symbol as CA$ and symbol-narrow as $.</a:t>
            </a:r>
          </a:p>
          <a:p>
            <a:r>
              <a:rPr lang="en-US" sz="2000" b="1" dirty="0" err="1">
                <a:solidFill>
                  <a:schemeClr val="tx1">
                    <a:lumMod val="65000"/>
                    <a:lumOff val="35000"/>
                  </a:schemeClr>
                </a:solidFill>
                <a:effectLst/>
              </a:rPr>
              <a:t>digitInfo</a:t>
            </a:r>
            <a:r>
              <a:rPr lang="en-US" sz="2000" dirty="0">
                <a:solidFill>
                  <a:schemeClr val="tx1">
                    <a:lumMod val="65000"/>
                    <a:lumOff val="35000"/>
                  </a:schemeClr>
                </a:solidFill>
                <a:effectLst/>
              </a:rPr>
              <a:t> is a string in the following format</a:t>
            </a:r>
          </a:p>
          <a:p>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a:t>
            </a: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a:t>
            </a:r>
          </a:p>
          <a:p>
            <a:pPr>
              <a:buFont typeface="Arial" panose="020B0604020202020204" pitchFamily="34" charset="0"/>
              <a:buChar char="•"/>
            </a:pPr>
            <a:r>
              <a:rPr lang="en-US" sz="2000" dirty="0" err="1">
                <a:solidFill>
                  <a:schemeClr val="tx1">
                    <a:lumMod val="65000"/>
                    <a:lumOff val="35000"/>
                  </a:schemeClr>
                </a:solidFill>
                <a:effectLst/>
              </a:rPr>
              <a:t>minIntegerDigits</a:t>
            </a:r>
            <a:r>
              <a:rPr lang="en-US" sz="2000" dirty="0">
                <a:solidFill>
                  <a:schemeClr val="tx1">
                    <a:lumMod val="65000"/>
                    <a:lumOff val="35000"/>
                  </a:schemeClr>
                </a:solidFill>
                <a:effectLst/>
              </a:rPr>
              <a:t> is the minimum integer digits to display. The default value is 1</a:t>
            </a:r>
          </a:p>
          <a:p>
            <a:pPr>
              <a:buFont typeface="Arial" panose="020B0604020202020204" pitchFamily="34" charset="0"/>
              <a:buChar char="•"/>
            </a:pPr>
            <a:r>
              <a:rPr lang="en-US" sz="2000" dirty="0" err="1">
                <a:solidFill>
                  <a:schemeClr val="tx1">
                    <a:lumMod val="65000"/>
                    <a:lumOff val="35000"/>
                  </a:schemeClr>
                </a:solidFill>
                <a:effectLst/>
              </a:rPr>
              <a:t>minFractionDigits</a:t>
            </a:r>
            <a:r>
              <a:rPr lang="en-US" sz="2000" dirty="0">
                <a:solidFill>
                  <a:schemeClr val="tx1">
                    <a:lumMod val="65000"/>
                    <a:lumOff val="35000"/>
                  </a:schemeClr>
                </a:solidFill>
                <a:effectLst/>
              </a:rPr>
              <a:t> is the minimum number of digits to display after the fraction. The default value is 0</a:t>
            </a:r>
          </a:p>
          <a:p>
            <a:pPr>
              <a:buFont typeface="Arial" panose="020B0604020202020204" pitchFamily="34" charset="0"/>
              <a:buChar char="•"/>
            </a:pPr>
            <a:r>
              <a:rPr lang="en-US" sz="2000" dirty="0" err="1">
                <a:solidFill>
                  <a:schemeClr val="tx1">
                    <a:lumMod val="65000"/>
                    <a:lumOff val="35000"/>
                  </a:schemeClr>
                </a:solidFill>
                <a:effectLst/>
              </a:rPr>
              <a:t>maxFractionDigits</a:t>
            </a:r>
            <a:r>
              <a:rPr lang="en-US" sz="2000" dirty="0">
                <a:solidFill>
                  <a:schemeClr val="tx1">
                    <a:lumMod val="65000"/>
                    <a:lumOff val="35000"/>
                  </a:schemeClr>
                </a:solidFill>
                <a:effectLst/>
              </a:rPr>
              <a:t> is the maximum number of digits to display after the fraction. The default value is 3</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locale </a:t>
            </a:r>
            <a:r>
              <a:rPr lang="en-US" sz="2000" dirty="0">
                <a:solidFill>
                  <a:schemeClr val="tx1">
                    <a:lumMod val="65000"/>
                    <a:lumOff val="35000"/>
                  </a:schemeClr>
                </a:solidFill>
                <a:effectLst/>
              </a:rPr>
              <a:t>is used to set the format followed by a country/language. To use a locale,  the locale needs to be registered in the root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a:t>
            </a:r>
            <a:r>
              <a:rPr lang="en-US" sz="2000" dirty="0" err="1">
                <a:solidFill>
                  <a:schemeClr val="tx1">
                    <a:lumMod val="65000"/>
                    <a:lumOff val="35000"/>
                  </a:schemeClr>
                </a:solidFill>
                <a:effectLst/>
              </a:rPr>
              <a:t>Example,to</a:t>
            </a:r>
            <a:r>
              <a:rPr lang="en-US" sz="2000" dirty="0">
                <a:solidFill>
                  <a:schemeClr val="tx1">
                    <a:lumMod val="65000"/>
                    <a:lumOff val="35000"/>
                  </a:schemeClr>
                </a:solidFill>
                <a:effectLst/>
              </a:rPr>
              <a:t> set locale to French (</a:t>
            </a:r>
            <a:r>
              <a:rPr lang="en-US" sz="2000" dirty="0" err="1">
                <a:solidFill>
                  <a:schemeClr val="tx1">
                    <a:lumMod val="65000"/>
                    <a:lumOff val="35000"/>
                  </a:schemeClr>
                </a:solidFill>
                <a:effectLst/>
              </a:rPr>
              <a:t>fr</a:t>
            </a:r>
            <a:r>
              <a:rPr lang="en-US" sz="2000" dirty="0">
                <a:solidFill>
                  <a:schemeClr val="tx1">
                    <a:lumMod val="65000"/>
                    <a:lumOff val="35000"/>
                  </a:schemeClr>
                </a:solidFill>
                <a:effectLst/>
              </a:rPr>
              <a:t>), add the below statements in </a:t>
            </a:r>
            <a:r>
              <a:rPr lang="en-US" sz="2000" dirty="0" err="1">
                <a:solidFill>
                  <a:schemeClr val="tx1">
                    <a:lumMod val="65000"/>
                    <a:lumOff val="35000"/>
                  </a:schemeClr>
                </a:solidFill>
                <a:effectLst/>
              </a:rPr>
              <a:t>app.module.ts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960310783"/>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TotalTime>
  <Words>29736</Words>
  <Application>Microsoft Office PowerPoint</Application>
  <PresentationFormat>Widescreen</PresentationFormat>
  <Paragraphs>3898</Paragraphs>
  <Slides>282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282</vt:i4>
      </vt:variant>
    </vt:vector>
  </HeadingPairs>
  <TitlesOfParts>
    <vt:vector size="291"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42</cp:revision>
  <dcterms:created xsi:type="dcterms:W3CDTF">2022-11-21T05:35:02Z</dcterms:created>
  <dcterms:modified xsi:type="dcterms:W3CDTF">2022-11-30T08:46:58Z</dcterms:modified>
</cp:coreProperties>
</file>