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4" r:id="rId26"/>
    <p:sldId id="285" r:id="rId27"/>
    <p:sldId id="286" r:id="rId28"/>
    <p:sldId id="287" r:id="rId29"/>
    <p:sldId id="288" r:id="rId30"/>
    <p:sldId id="289" r:id="rId31"/>
    <p:sldId id="331" r:id="rId32"/>
    <p:sldId id="332" r:id="rId33"/>
    <p:sldId id="290" r:id="rId34"/>
    <p:sldId id="291" r:id="rId35"/>
    <p:sldId id="292" r:id="rId36"/>
    <p:sldId id="293" r:id="rId37"/>
    <p:sldId id="294" r:id="rId38"/>
    <p:sldId id="340" r:id="rId39"/>
    <p:sldId id="295" r:id="rId40"/>
    <p:sldId id="296" r:id="rId41"/>
    <p:sldId id="297" r:id="rId42"/>
    <p:sldId id="298" r:id="rId43"/>
    <p:sldId id="299" r:id="rId44"/>
    <p:sldId id="300" r:id="rId45"/>
    <p:sldId id="301" r:id="rId46"/>
    <p:sldId id="302" r:id="rId47"/>
    <p:sldId id="303" r:id="rId48"/>
    <p:sldId id="304" r:id="rId49"/>
    <p:sldId id="305" r:id="rId50"/>
    <p:sldId id="318" r:id="rId51"/>
    <p:sldId id="319" r:id="rId52"/>
    <p:sldId id="320" r:id="rId53"/>
    <p:sldId id="322" r:id="rId54"/>
    <p:sldId id="323" r:id="rId55"/>
    <p:sldId id="321" r:id="rId56"/>
    <p:sldId id="324" r:id="rId57"/>
    <p:sldId id="325" r:id="rId58"/>
    <p:sldId id="326" r:id="rId59"/>
    <p:sldId id="327" r:id="rId60"/>
    <p:sldId id="328" r:id="rId61"/>
    <p:sldId id="329" r:id="rId62"/>
    <p:sldId id="330" r:id="rId63"/>
    <p:sldId id="333" r:id="rId64"/>
    <p:sldId id="334" r:id="rId65"/>
    <p:sldId id="335" r:id="rId66"/>
    <p:sldId id="336" r:id="rId67"/>
    <p:sldId id="337" r:id="rId68"/>
    <p:sldId id="338" r:id="rId69"/>
    <p:sldId id="339"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22-11-2022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678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22-11-2022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8531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22-11-2022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965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22-11-2022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6900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22-11-2022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565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22-11-2022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773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22-11-2022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0301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22-11-2022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190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22-11-2022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6882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22-11-2022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1268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22-11-2022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721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22-11-2022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07101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ANGULAR</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B4AD5-89CC-6543-3F48-DD17C2335F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CDCD2-D7F6-7343-4975-26D18EFB32C3}"/>
              </a:ext>
            </a:extLst>
          </p:cNvPr>
          <p:cNvSpPr>
            <a:spLocks noGrp="1"/>
          </p:cNvSpPr>
          <p:nvPr>
            <p:ph type="sldNum" sz="quarter" idx="12"/>
          </p:nvPr>
        </p:nvSpPr>
        <p:spPr/>
        <p:txBody>
          <a:bodyPr/>
          <a:lstStyle/>
          <a:p>
            <a:fld id="{4A777409-9C5A-4B07-8E32-19F22F7D558C}" type="slidenum">
              <a:rPr lang="en-IN" smtClean="0"/>
              <a:t>10</a:t>
            </a:fld>
            <a:endParaRPr lang="en-IN" dirty="0"/>
          </a:p>
        </p:txBody>
      </p:sp>
      <p:pic>
        <p:nvPicPr>
          <p:cNvPr id="5" name="Picture 4">
            <a:extLst>
              <a:ext uri="{FF2B5EF4-FFF2-40B4-BE49-F238E27FC236}">
                <a16:creationId xmlns:a16="http://schemas.microsoft.com/office/drawing/2014/main" id="{3B79BC76-4E91-F2AD-7F20-075D83CB6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351" y="789538"/>
            <a:ext cx="5258534" cy="3600953"/>
          </a:xfrm>
          <a:prstGeom prst="rect">
            <a:avLst/>
          </a:prstGeom>
        </p:spPr>
      </p:pic>
    </p:spTree>
    <p:extLst>
      <p:ext uri="{BB962C8B-B14F-4D97-AF65-F5344CB8AC3E}">
        <p14:creationId xmlns:p14="http://schemas.microsoft.com/office/powerpoint/2010/main" val="17208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C9ECC1-6806-BEB8-C18D-283601F759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FAF98C-B8A5-0CBF-E1E7-58EA0E231876}"/>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062E7AB2-BA90-F903-1139-037B2AB03C23}"/>
              </a:ext>
            </a:extLst>
          </p:cNvPr>
          <p:cNvSpPr txBox="1"/>
          <p:nvPr/>
        </p:nvSpPr>
        <p:spPr>
          <a:xfrm>
            <a:off x="193248" y="981381"/>
            <a:ext cx="11430001" cy="3477875"/>
          </a:xfrm>
          <a:prstGeom prst="rect">
            <a:avLst/>
          </a:prstGeom>
          <a:noFill/>
        </p:spPr>
        <p:txBody>
          <a:bodyPr wrap="square">
            <a:spAutoFit/>
          </a:bodyPr>
          <a:lstStyle/>
          <a:p>
            <a:r>
              <a:rPr lang="en-US" sz="2000" dirty="0">
                <a:solidFill>
                  <a:schemeClr val="tx1">
                    <a:lumMod val="65000"/>
                    <a:lumOff val="35000"/>
                  </a:schemeClr>
                </a:solidFill>
                <a:effectLst/>
              </a:rPr>
              <a:t>To develop an application using Angular on a local system, you need to set up a development environment that includes the installation of:</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Node.js (^12.20.2 || ^14.15.5 || ^16.10.0) and </a:t>
            </a:r>
            <a:r>
              <a:rPr lang="en-US" sz="2000" dirty="0" err="1">
                <a:solidFill>
                  <a:schemeClr val="tx1">
                    <a:lumMod val="65000"/>
                    <a:lumOff val="35000"/>
                  </a:schemeClr>
                </a:solidFill>
                <a:effectLst/>
              </a:rPr>
              <a:t>npm</a:t>
            </a:r>
            <a:r>
              <a:rPr lang="en-US" sz="2000" dirty="0">
                <a:solidFill>
                  <a:schemeClr val="tx1">
                    <a:lumMod val="65000"/>
                    <a:lumOff val="35000"/>
                  </a:schemeClr>
                </a:solidFill>
                <a:effectLst/>
              </a:rPr>
              <a:t> (min version required 6.13.4)</a:t>
            </a:r>
          </a:p>
          <a:p>
            <a:pPr>
              <a:buFont typeface="Arial" panose="020B0604020202020204" pitchFamily="34" charset="0"/>
              <a:buChar char="•"/>
            </a:pPr>
            <a:r>
              <a:rPr lang="en-US" sz="2000" dirty="0">
                <a:solidFill>
                  <a:schemeClr val="tx1">
                    <a:lumMod val="65000"/>
                    <a:lumOff val="35000"/>
                  </a:schemeClr>
                </a:solidFill>
                <a:effectLst/>
              </a:rPr>
              <a:t>Angular CLI</a:t>
            </a:r>
          </a:p>
          <a:p>
            <a:pPr>
              <a:buFont typeface="Arial" panose="020B0604020202020204" pitchFamily="34" charset="0"/>
              <a:buChar char="•"/>
            </a:pPr>
            <a:r>
              <a:rPr lang="en-US" sz="2000" dirty="0">
                <a:solidFill>
                  <a:schemeClr val="tx1">
                    <a:lumMod val="65000"/>
                    <a:lumOff val="35000"/>
                  </a:schemeClr>
                </a:solidFill>
                <a:effectLst/>
              </a:rPr>
              <a:t>Visual Studio Code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Install Node.js and Visual Studio Code from their respective official websites.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Steps to install Angular CLI</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CLI can be installed using Node package manager using the command shown below</a:t>
            </a:r>
          </a:p>
        </p:txBody>
      </p:sp>
      <p:sp>
        <p:nvSpPr>
          <p:cNvPr id="7" name="TextBox 6">
            <a:extLst>
              <a:ext uri="{FF2B5EF4-FFF2-40B4-BE49-F238E27FC236}">
                <a16:creationId xmlns:a16="http://schemas.microsoft.com/office/drawing/2014/main" id="{BF96AF52-2E83-B454-E940-EE5EF228D4CF}"/>
              </a:ext>
            </a:extLst>
          </p:cNvPr>
          <p:cNvSpPr txBox="1"/>
          <p:nvPr/>
        </p:nvSpPr>
        <p:spPr>
          <a:xfrm>
            <a:off x="498048" y="4492273"/>
            <a:ext cx="6099142" cy="369332"/>
          </a:xfrm>
          <a:prstGeom prst="rect">
            <a:avLst/>
          </a:prstGeom>
          <a:noFill/>
        </p:spPr>
        <p:txBody>
          <a:bodyPr wrap="square">
            <a:spAutoFit/>
          </a:bodyPr>
          <a:lstStyle/>
          <a:p>
            <a:r>
              <a:rPr lang="en-IN" dirty="0"/>
              <a:t>D:\&gt; </a:t>
            </a:r>
            <a:r>
              <a:rPr lang="en-IN" dirty="0" err="1"/>
              <a:t>npm</a:t>
            </a:r>
            <a:r>
              <a:rPr lang="en-IN" dirty="0"/>
              <a:t> install -g @angular/cli</a:t>
            </a:r>
          </a:p>
        </p:txBody>
      </p:sp>
      <p:sp>
        <p:nvSpPr>
          <p:cNvPr id="9" name="TextBox 8">
            <a:extLst>
              <a:ext uri="{FF2B5EF4-FFF2-40B4-BE49-F238E27FC236}">
                <a16:creationId xmlns:a16="http://schemas.microsoft.com/office/drawing/2014/main" id="{DA889E8B-7C68-4403-9DDB-A78B3A2E7E09}"/>
              </a:ext>
            </a:extLst>
          </p:cNvPr>
          <p:cNvSpPr txBox="1"/>
          <p:nvPr/>
        </p:nvSpPr>
        <p:spPr>
          <a:xfrm>
            <a:off x="193248" y="5101146"/>
            <a:ext cx="11646818" cy="1015663"/>
          </a:xfrm>
          <a:prstGeom prst="rect">
            <a:avLst/>
          </a:prstGeom>
          <a:noFill/>
        </p:spPr>
        <p:txBody>
          <a:bodyPr wrap="square">
            <a:spAutoFit/>
          </a:bodyPr>
          <a:lstStyle/>
          <a:p>
            <a:r>
              <a:rPr lang="en-US" sz="2000" dirty="0">
                <a:solidFill>
                  <a:schemeClr val="tx1">
                    <a:lumMod val="65000"/>
                    <a:lumOff val="35000"/>
                  </a:schemeClr>
                </a:solidFill>
                <a:effectLst/>
              </a:rPr>
              <a:t>Test successful installation of Angular CLI using the following command</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Sometimes additional dependencies might throw an error during CLI installation but still check whether CLI is installed or not using the following command. If the version gets displayed, you can ignore the errors.</a:t>
            </a:r>
          </a:p>
        </p:txBody>
      </p:sp>
    </p:spTree>
    <p:extLst>
      <p:ext uri="{BB962C8B-B14F-4D97-AF65-F5344CB8AC3E}">
        <p14:creationId xmlns:p14="http://schemas.microsoft.com/office/powerpoint/2010/main" val="201387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EC68A1-BDC3-600A-CAFB-98A108AD44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FA3AB2-15DA-F303-8408-41007CC4EA3A}"/>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A81CF7B5-37E1-AE47-B10D-71BB9C16E87D}"/>
              </a:ext>
            </a:extLst>
          </p:cNvPr>
          <p:cNvSpPr txBox="1"/>
          <p:nvPr/>
        </p:nvSpPr>
        <p:spPr>
          <a:xfrm>
            <a:off x="989029" y="550624"/>
            <a:ext cx="6099142" cy="369332"/>
          </a:xfrm>
          <a:prstGeom prst="rect">
            <a:avLst/>
          </a:prstGeom>
          <a:noFill/>
        </p:spPr>
        <p:txBody>
          <a:bodyPr wrap="square">
            <a:spAutoFit/>
          </a:bodyPr>
          <a:lstStyle/>
          <a:p>
            <a:r>
              <a:rPr lang="en-IN" dirty="0"/>
              <a:t>D:\&gt; ng v</a:t>
            </a:r>
          </a:p>
        </p:txBody>
      </p:sp>
      <p:pic>
        <p:nvPicPr>
          <p:cNvPr id="7" name="Picture 6">
            <a:extLst>
              <a:ext uri="{FF2B5EF4-FFF2-40B4-BE49-F238E27FC236}">
                <a16:creationId xmlns:a16="http://schemas.microsoft.com/office/drawing/2014/main" id="{AC23F970-0B58-1179-699E-6A639E42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760" y="550624"/>
            <a:ext cx="7802064" cy="6477904"/>
          </a:xfrm>
          <a:prstGeom prst="rect">
            <a:avLst/>
          </a:prstGeom>
        </p:spPr>
      </p:pic>
    </p:spTree>
    <p:extLst>
      <p:ext uri="{BB962C8B-B14F-4D97-AF65-F5344CB8AC3E}">
        <p14:creationId xmlns:p14="http://schemas.microsoft.com/office/powerpoint/2010/main" val="424604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23BE94-C3F6-EEE9-9B39-A81CED34B1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23E1A-8C82-BA2A-759C-2C34FCE3651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08E0C17-F963-7F17-16C2-79C8E4DC69BD}"/>
              </a:ext>
            </a:extLst>
          </p:cNvPr>
          <p:cNvSpPr txBox="1"/>
          <p:nvPr/>
        </p:nvSpPr>
        <p:spPr>
          <a:xfrm>
            <a:off x="885334" y="527430"/>
            <a:ext cx="10568233" cy="1631216"/>
          </a:xfrm>
          <a:prstGeom prst="rect">
            <a:avLst/>
          </a:prstGeom>
          <a:noFill/>
        </p:spPr>
        <p:txBody>
          <a:bodyPr wrap="square">
            <a:spAutoFit/>
          </a:bodyPr>
          <a:lstStyle/>
          <a:p>
            <a:r>
              <a:rPr lang="en-US" sz="2000" dirty="0">
                <a:solidFill>
                  <a:schemeClr val="tx1">
                    <a:lumMod val="65000"/>
                    <a:lumOff val="35000"/>
                  </a:schemeClr>
                </a:solidFill>
                <a:effectLst/>
              </a:rPr>
              <a:t>Angular CLI is a command-line interface tool to build Angular applications. It makes application development faster and easier to maintain.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CLI, you can create projects, add files to them, and perform development tasks such as testing, bundling, and deployment of applications.</a:t>
            </a:r>
          </a:p>
        </p:txBody>
      </p:sp>
      <p:pic>
        <p:nvPicPr>
          <p:cNvPr id="7" name="Picture 6">
            <a:extLst>
              <a:ext uri="{FF2B5EF4-FFF2-40B4-BE49-F238E27FC236}">
                <a16:creationId xmlns:a16="http://schemas.microsoft.com/office/drawing/2014/main" id="{51EA523D-344A-CE38-7460-F0FB967531C1}"/>
              </a:ext>
            </a:extLst>
          </p:cNvPr>
          <p:cNvPicPr>
            <a:picLocks noChangeAspect="1"/>
          </p:cNvPicPr>
          <p:nvPr/>
        </p:nvPicPr>
        <p:blipFill>
          <a:blip r:embed="rId2"/>
          <a:stretch>
            <a:fillRect/>
          </a:stretch>
        </p:blipFill>
        <p:spPr>
          <a:xfrm>
            <a:off x="0" y="2183392"/>
            <a:ext cx="12192000" cy="4674608"/>
          </a:xfrm>
          <a:prstGeom prst="rect">
            <a:avLst/>
          </a:prstGeom>
        </p:spPr>
      </p:pic>
    </p:spTree>
    <p:extLst>
      <p:ext uri="{BB962C8B-B14F-4D97-AF65-F5344CB8AC3E}">
        <p14:creationId xmlns:p14="http://schemas.microsoft.com/office/powerpoint/2010/main" val="28318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E4B7B4-7F34-8FBF-D7C9-FF20BDAFFD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C28F24-818F-F25C-3B08-2957D7D27724}"/>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4BBF2758-9E9E-4F34-F75F-587DE51DDD5E}"/>
              </a:ext>
            </a:extLst>
          </p:cNvPr>
          <p:cNvSpPr txBox="1"/>
          <p:nvPr/>
        </p:nvSpPr>
        <p:spPr>
          <a:xfrm>
            <a:off x="900260" y="550624"/>
            <a:ext cx="6099142" cy="523220"/>
          </a:xfrm>
          <a:prstGeom prst="rect">
            <a:avLst/>
          </a:prstGeom>
          <a:noFill/>
        </p:spPr>
        <p:txBody>
          <a:bodyPr wrap="square">
            <a:spAutoFit/>
          </a:bodyPr>
          <a:lstStyle/>
          <a:p>
            <a:r>
              <a:rPr lang="en-US" sz="2800" b="1" dirty="0"/>
              <a:t>Demo : Creating an Angular Application</a:t>
            </a:r>
          </a:p>
        </p:txBody>
      </p:sp>
      <p:sp>
        <p:nvSpPr>
          <p:cNvPr id="7" name="TextBox 6">
            <a:extLst>
              <a:ext uri="{FF2B5EF4-FFF2-40B4-BE49-F238E27FC236}">
                <a16:creationId xmlns:a16="http://schemas.microsoft.com/office/drawing/2014/main" id="{7B912F28-E3D5-C1A8-A3C9-A2ED5BCF2CA4}"/>
              </a:ext>
            </a:extLst>
          </p:cNvPr>
          <p:cNvSpPr txBox="1"/>
          <p:nvPr/>
        </p:nvSpPr>
        <p:spPr>
          <a:xfrm>
            <a:off x="240383" y="1243867"/>
            <a:ext cx="11467707"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an Angular application using Angular CLI</a:t>
            </a:r>
          </a:p>
          <a:p>
            <a:pPr>
              <a:buFont typeface="Arial" panose="020B0604020202020204" pitchFamily="34" charset="0"/>
              <a:buChar char="•"/>
            </a:pPr>
            <a:r>
              <a:rPr lang="en-US" sz="2000" dirty="0">
                <a:solidFill>
                  <a:schemeClr val="tx1">
                    <a:lumMod val="65000"/>
                    <a:lumOff val="35000"/>
                  </a:schemeClr>
                </a:solidFill>
                <a:effectLst/>
              </a:rPr>
              <a:t>Exploring the Angular folder structure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Create an application with the name '</a:t>
            </a:r>
            <a:r>
              <a:rPr lang="en-US" sz="2000" dirty="0" err="1">
                <a:solidFill>
                  <a:schemeClr val="tx1">
                    <a:lumMod val="65000"/>
                    <a:lumOff val="35000"/>
                  </a:schemeClr>
                </a:solidFill>
                <a:effectLst/>
              </a:rPr>
              <a:t>MyApp</a:t>
            </a:r>
            <a:r>
              <a:rPr lang="en-US" sz="2000" dirty="0">
                <a:solidFill>
                  <a:schemeClr val="tx1">
                    <a:lumMod val="65000"/>
                    <a:lumOff val="35000"/>
                  </a:schemeClr>
                </a:solidFill>
                <a:effectLst/>
              </a:rPr>
              <a:t>' using the following CLI command</a:t>
            </a:r>
          </a:p>
        </p:txBody>
      </p:sp>
      <p:sp>
        <p:nvSpPr>
          <p:cNvPr id="9" name="TextBox 8">
            <a:extLst>
              <a:ext uri="{FF2B5EF4-FFF2-40B4-BE49-F238E27FC236}">
                <a16:creationId xmlns:a16="http://schemas.microsoft.com/office/drawing/2014/main" id="{CCFFC344-C8B3-3F0A-1997-F9B7388D90E2}"/>
              </a:ext>
            </a:extLst>
          </p:cNvPr>
          <p:cNvSpPr txBox="1"/>
          <p:nvPr/>
        </p:nvSpPr>
        <p:spPr>
          <a:xfrm>
            <a:off x="240383" y="3337108"/>
            <a:ext cx="6099142" cy="369332"/>
          </a:xfrm>
          <a:prstGeom prst="rect">
            <a:avLst/>
          </a:prstGeom>
          <a:noFill/>
        </p:spPr>
        <p:txBody>
          <a:bodyPr wrap="square">
            <a:spAutoFit/>
          </a:bodyPr>
          <a:lstStyle/>
          <a:p>
            <a:r>
              <a:rPr lang="en-IN" dirty="0"/>
              <a:t>D:\&gt;ng new </a:t>
            </a:r>
            <a:r>
              <a:rPr lang="en-IN" dirty="0" err="1"/>
              <a:t>MyApp</a:t>
            </a:r>
            <a:endParaRPr lang="en-IN" dirty="0"/>
          </a:p>
        </p:txBody>
      </p:sp>
      <p:sp>
        <p:nvSpPr>
          <p:cNvPr id="11" name="TextBox 10">
            <a:extLst>
              <a:ext uri="{FF2B5EF4-FFF2-40B4-BE49-F238E27FC236}">
                <a16:creationId xmlns:a16="http://schemas.microsoft.com/office/drawing/2014/main" id="{94BE3D03-8232-D945-4A43-23AFFAD76EAC}"/>
              </a:ext>
            </a:extLst>
          </p:cNvPr>
          <p:cNvSpPr txBox="1"/>
          <p:nvPr/>
        </p:nvSpPr>
        <p:spPr>
          <a:xfrm>
            <a:off x="240383" y="3785670"/>
            <a:ext cx="11731658" cy="707886"/>
          </a:xfrm>
          <a:prstGeom prst="rect">
            <a:avLst/>
          </a:prstGeom>
          <a:noFill/>
        </p:spPr>
        <p:txBody>
          <a:bodyPr wrap="square">
            <a:spAutoFit/>
          </a:bodyPr>
          <a:lstStyle/>
          <a:p>
            <a:r>
              <a:rPr lang="en-US" sz="2000" dirty="0">
                <a:solidFill>
                  <a:schemeClr val="tx1">
                    <a:lumMod val="65000"/>
                    <a:lumOff val="35000"/>
                  </a:schemeClr>
                </a:solidFill>
              </a:rPr>
              <a:t>2. The above command will display two questions. The first question is as shown below. Typing 'y' will create a routing module file (app-</a:t>
            </a:r>
            <a:r>
              <a:rPr lang="en-US" sz="2000" dirty="0" err="1">
                <a:solidFill>
                  <a:schemeClr val="tx1">
                    <a:lumMod val="65000"/>
                    <a:lumOff val="35000"/>
                  </a:schemeClr>
                </a:solidFill>
              </a:rPr>
              <a:t>routing.module.ts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3FC69F51-D087-7E56-7324-8DA1A671F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502" y="4706467"/>
            <a:ext cx="8068801" cy="1495634"/>
          </a:xfrm>
          <a:prstGeom prst="rect">
            <a:avLst/>
          </a:prstGeom>
        </p:spPr>
      </p:pic>
    </p:spTree>
    <p:extLst>
      <p:ext uri="{BB962C8B-B14F-4D97-AF65-F5344CB8AC3E}">
        <p14:creationId xmlns:p14="http://schemas.microsoft.com/office/powerpoint/2010/main" val="1851635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FEEFF4-EE45-246E-680E-DC214BB389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76AEC0-4DA4-0CC9-AD38-2E6FB94FC745}"/>
              </a:ext>
            </a:extLst>
          </p:cNvPr>
          <p:cNvSpPr>
            <a:spLocks noGrp="1"/>
          </p:cNvSpPr>
          <p:nvPr>
            <p:ph type="sldNum" sz="quarter" idx="12"/>
          </p:nvPr>
        </p:nvSpPr>
        <p:spPr/>
        <p:txBody>
          <a:bodyPr/>
          <a:lstStyle/>
          <a:p>
            <a:fld id="{4A777409-9C5A-4B07-8E32-19F22F7D558C}" type="slidenum">
              <a:rPr lang="en-IN" smtClean="0"/>
              <a:t>15</a:t>
            </a:fld>
            <a:endParaRPr lang="en-IN" dirty="0"/>
          </a:p>
        </p:txBody>
      </p:sp>
      <p:sp>
        <p:nvSpPr>
          <p:cNvPr id="5" name="TextBox 4">
            <a:extLst>
              <a:ext uri="{FF2B5EF4-FFF2-40B4-BE49-F238E27FC236}">
                <a16:creationId xmlns:a16="http://schemas.microsoft.com/office/drawing/2014/main" id="{AE7E0213-2277-8428-9505-764FD610CC39}"/>
              </a:ext>
            </a:extLst>
          </p:cNvPr>
          <p:cNvSpPr txBox="1"/>
          <p:nvPr/>
        </p:nvSpPr>
        <p:spPr>
          <a:xfrm>
            <a:off x="989029" y="631843"/>
            <a:ext cx="10539952" cy="1323439"/>
          </a:xfrm>
          <a:prstGeom prst="rect">
            <a:avLst/>
          </a:prstGeom>
          <a:noFill/>
        </p:spPr>
        <p:txBody>
          <a:bodyPr wrap="square">
            <a:spAutoFit/>
          </a:bodyPr>
          <a:lstStyle/>
          <a:p>
            <a:r>
              <a:rPr lang="en-US" sz="2000" dirty="0">
                <a:solidFill>
                  <a:schemeClr val="tx1">
                    <a:lumMod val="65000"/>
                    <a:lumOff val="35000"/>
                  </a:schemeClr>
                </a:solidFill>
                <a:effectLst/>
              </a:rPr>
              <a:t>Next, you will learn about the app-</a:t>
            </a:r>
            <a:r>
              <a:rPr lang="en-US" sz="2000" dirty="0" err="1">
                <a:solidFill>
                  <a:schemeClr val="tx1">
                    <a:lumMod val="65000"/>
                    <a:lumOff val="35000"/>
                  </a:schemeClr>
                </a:solidFill>
                <a:effectLst/>
              </a:rPr>
              <a:t>routing.module.ts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3. The next question is to select the stylesheet to use in the application. Select CSS and press Enter as shown below:</a:t>
            </a:r>
          </a:p>
        </p:txBody>
      </p:sp>
      <p:pic>
        <p:nvPicPr>
          <p:cNvPr id="7" name="Picture 6">
            <a:extLst>
              <a:ext uri="{FF2B5EF4-FFF2-40B4-BE49-F238E27FC236}">
                <a16:creationId xmlns:a16="http://schemas.microsoft.com/office/drawing/2014/main" id="{FB9CC7EB-8CC8-6733-DE1D-DB693CF9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310" y="2228682"/>
            <a:ext cx="8097380" cy="2400635"/>
          </a:xfrm>
          <a:prstGeom prst="rect">
            <a:avLst/>
          </a:prstGeom>
        </p:spPr>
      </p:pic>
      <p:sp>
        <p:nvSpPr>
          <p:cNvPr id="9" name="TextBox 8">
            <a:extLst>
              <a:ext uri="{FF2B5EF4-FFF2-40B4-BE49-F238E27FC236}">
                <a16:creationId xmlns:a16="http://schemas.microsoft.com/office/drawing/2014/main" id="{84DEE68C-0D20-88E8-0B26-129603D7F7D0}"/>
              </a:ext>
            </a:extLst>
          </p:cNvPr>
          <p:cNvSpPr txBox="1"/>
          <p:nvPr/>
        </p:nvSpPr>
        <p:spPr>
          <a:xfrm>
            <a:off x="286732" y="5092723"/>
            <a:ext cx="11618536" cy="400110"/>
          </a:xfrm>
          <a:prstGeom prst="rect">
            <a:avLst/>
          </a:prstGeom>
          <a:noFill/>
        </p:spPr>
        <p:txBody>
          <a:bodyPr wrap="square">
            <a:spAutoFit/>
          </a:bodyPr>
          <a:lstStyle/>
          <a:p>
            <a:r>
              <a:rPr lang="en-US" sz="2000" dirty="0">
                <a:solidFill>
                  <a:schemeClr val="tx1">
                    <a:lumMod val="65000"/>
                    <a:lumOff val="35000"/>
                  </a:schemeClr>
                </a:solidFill>
              </a:rPr>
              <a:t>This will create the following folder structure with the dependencies installed inside the </a:t>
            </a:r>
            <a:r>
              <a:rPr lang="en-US" sz="2000" dirty="0" err="1">
                <a:solidFill>
                  <a:schemeClr val="tx1">
                    <a:lumMod val="65000"/>
                    <a:lumOff val="35000"/>
                  </a:schemeClr>
                </a:solidFill>
              </a:rPr>
              <a:t>node_modules</a:t>
            </a:r>
            <a:r>
              <a:rPr lang="en-US" sz="2000" dirty="0">
                <a:solidFill>
                  <a:schemeClr val="tx1">
                    <a:lumMod val="65000"/>
                    <a:lumOff val="35000"/>
                  </a:schemeClr>
                </a:solidFill>
              </a:rPr>
              <a:t> folder.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01566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A3D8B-8D83-D266-4A21-D520DCEE0A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7AF60E-6BF8-F1BD-B234-C44653FCEFA3}"/>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ADCD50E0-5FAA-BD82-44AD-BB6FF294C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952" y="688516"/>
            <a:ext cx="1905266" cy="3991532"/>
          </a:xfrm>
          <a:prstGeom prst="rect">
            <a:avLst/>
          </a:prstGeom>
        </p:spPr>
      </p:pic>
      <p:sp>
        <p:nvSpPr>
          <p:cNvPr id="7" name="TextBox 6">
            <a:extLst>
              <a:ext uri="{FF2B5EF4-FFF2-40B4-BE49-F238E27FC236}">
                <a16:creationId xmlns:a16="http://schemas.microsoft.com/office/drawing/2014/main" id="{8E2D2438-C914-FFA9-1215-F2F5C10B3A6E}"/>
              </a:ext>
            </a:extLst>
          </p:cNvPr>
          <p:cNvSpPr txBox="1"/>
          <p:nvPr/>
        </p:nvSpPr>
        <p:spPr>
          <a:xfrm>
            <a:off x="168897" y="5044570"/>
            <a:ext cx="11854206" cy="707886"/>
          </a:xfrm>
          <a:prstGeom prst="rect">
            <a:avLst/>
          </a:prstGeom>
          <a:noFill/>
        </p:spPr>
        <p:txBody>
          <a:bodyPr wrap="square">
            <a:spAutoFit/>
          </a:bodyPr>
          <a:lstStyle/>
          <a:p>
            <a:r>
              <a:rPr lang="en-US" sz="2000" dirty="0">
                <a:solidFill>
                  <a:schemeClr val="tx1">
                    <a:lumMod val="65000"/>
                    <a:lumOff val="35000"/>
                  </a:schemeClr>
                </a:solidFill>
              </a:rPr>
              <a:t>Note: If the above command gives errors while installing dependencies, navigate to the project folder in the Node command prompt and run "</a:t>
            </a:r>
            <a:r>
              <a:rPr lang="en-US" sz="2000" dirty="0" err="1">
                <a:solidFill>
                  <a:schemeClr val="tx1">
                    <a:lumMod val="65000"/>
                    <a:lumOff val="35000"/>
                  </a:schemeClr>
                </a:solidFill>
              </a:rPr>
              <a:t>npm</a:t>
            </a:r>
            <a:r>
              <a:rPr lang="en-US" sz="2000" dirty="0">
                <a:solidFill>
                  <a:schemeClr val="tx1">
                    <a:lumMod val="65000"/>
                    <a:lumOff val="35000"/>
                  </a:schemeClr>
                </a:solidFill>
              </a:rPr>
              <a:t> install" to install the dependencies manually.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68397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AD6F16-D949-309D-1FFB-5586B21A7B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590422-0182-A10E-DCF9-015BE0D12433}"/>
              </a:ext>
            </a:extLst>
          </p:cNvPr>
          <p:cNvSpPr>
            <a:spLocks noGrp="1"/>
          </p:cNvSpPr>
          <p:nvPr>
            <p:ph type="sldNum" sz="quarter" idx="12"/>
          </p:nvPr>
        </p:nvSpPr>
        <p:spPr/>
        <p:txBody>
          <a:bodyPr/>
          <a:lstStyle/>
          <a:p>
            <a:fld id="{4A777409-9C5A-4B07-8E32-19F22F7D558C}" type="slidenum">
              <a:rPr lang="en-IN" smtClean="0"/>
              <a:t>17</a:t>
            </a:fld>
            <a:endParaRPr lang="en-IN" dirty="0"/>
          </a:p>
        </p:txBody>
      </p:sp>
      <p:pic>
        <p:nvPicPr>
          <p:cNvPr id="5" name="Picture 4">
            <a:extLst>
              <a:ext uri="{FF2B5EF4-FFF2-40B4-BE49-F238E27FC236}">
                <a16:creationId xmlns:a16="http://schemas.microsoft.com/office/drawing/2014/main" id="{26846518-7D92-D46A-58F8-C9EE7BC27C4C}"/>
              </a:ext>
            </a:extLst>
          </p:cNvPr>
          <p:cNvPicPr>
            <a:picLocks noChangeAspect="1"/>
          </p:cNvPicPr>
          <p:nvPr/>
        </p:nvPicPr>
        <p:blipFill>
          <a:blip r:embed="rId2"/>
          <a:stretch>
            <a:fillRect/>
          </a:stretch>
        </p:blipFill>
        <p:spPr>
          <a:xfrm>
            <a:off x="0" y="1176295"/>
            <a:ext cx="12192000" cy="5114067"/>
          </a:xfrm>
          <a:prstGeom prst="rect">
            <a:avLst/>
          </a:prstGeom>
        </p:spPr>
      </p:pic>
    </p:spTree>
    <p:extLst>
      <p:ext uri="{BB962C8B-B14F-4D97-AF65-F5344CB8AC3E}">
        <p14:creationId xmlns:p14="http://schemas.microsoft.com/office/powerpoint/2010/main" val="273672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DC1E5B-F83D-FE25-015B-85E3C2D64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45396E-F672-B171-0496-7111BE229237}"/>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3EAF9339-9578-BDFB-E0D5-2B95F84D2105}"/>
              </a:ext>
            </a:extLst>
          </p:cNvPr>
          <p:cNvSpPr txBox="1"/>
          <p:nvPr/>
        </p:nvSpPr>
        <p:spPr>
          <a:xfrm>
            <a:off x="919113" y="569477"/>
            <a:ext cx="6099142" cy="461665"/>
          </a:xfrm>
          <a:prstGeom prst="rect">
            <a:avLst/>
          </a:prstGeom>
          <a:noFill/>
        </p:spPr>
        <p:txBody>
          <a:bodyPr wrap="square">
            <a:spAutoFit/>
          </a:bodyPr>
          <a:lstStyle/>
          <a:p>
            <a:r>
              <a:rPr lang="en-IN" sz="2400" b="1" dirty="0"/>
              <a:t>Components</a:t>
            </a:r>
          </a:p>
        </p:txBody>
      </p:sp>
      <p:pic>
        <p:nvPicPr>
          <p:cNvPr id="7" name="Picture 6">
            <a:extLst>
              <a:ext uri="{FF2B5EF4-FFF2-40B4-BE49-F238E27FC236}">
                <a16:creationId xmlns:a16="http://schemas.microsoft.com/office/drawing/2014/main" id="{FF485B77-546B-60EB-999B-3CB80124D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3" y="1308012"/>
            <a:ext cx="5258534" cy="3600953"/>
          </a:xfrm>
          <a:prstGeom prst="rect">
            <a:avLst/>
          </a:prstGeom>
        </p:spPr>
      </p:pic>
    </p:spTree>
    <p:extLst>
      <p:ext uri="{BB962C8B-B14F-4D97-AF65-F5344CB8AC3E}">
        <p14:creationId xmlns:p14="http://schemas.microsoft.com/office/powerpoint/2010/main" val="151318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2BE9F-6239-567D-4098-F36A24B459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4F2D53-9678-F66D-D12B-10815378D7D3}"/>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3D40A68-B665-713F-6DD6-388D88408326}"/>
              </a:ext>
            </a:extLst>
          </p:cNvPr>
          <p:cNvSpPr txBox="1"/>
          <p:nvPr/>
        </p:nvSpPr>
        <p:spPr>
          <a:xfrm>
            <a:off x="287516" y="959624"/>
            <a:ext cx="11430001" cy="3170099"/>
          </a:xfrm>
          <a:prstGeom prst="rect">
            <a:avLst/>
          </a:prstGeom>
          <a:noFill/>
        </p:spPr>
        <p:txBody>
          <a:bodyPr wrap="square">
            <a:spAutoFit/>
          </a:bodyPr>
          <a:lstStyle/>
          <a:p>
            <a:r>
              <a:rPr lang="en-US" sz="2000" b="1" dirty="0">
                <a:solidFill>
                  <a:schemeClr val="tx1">
                    <a:lumMod val="65000"/>
                    <a:lumOff val="35000"/>
                  </a:schemeClr>
                </a:solidFill>
                <a:effectLst/>
              </a:rPr>
              <a:t>Why Components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component is the basic building block of an Angular application</a:t>
            </a:r>
          </a:p>
          <a:p>
            <a:pPr>
              <a:buFont typeface="Arial" panose="020B0604020202020204" pitchFamily="34" charset="0"/>
              <a:buChar char="•"/>
            </a:pPr>
            <a:r>
              <a:rPr lang="en-US" sz="2000" dirty="0">
                <a:solidFill>
                  <a:schemeClr val="tx1">
                    <a:lumMod val="65000"/>
                    <a:lumOff val="35000"/>
                  </a:schemeClr>
                </a:solidFill>
                <a:effectLst/>
              </a:rPr>
              <a:t>It emphasize the separation of concerns and each part of the Angular application can be written independently of one another</a:t>
            </a:r>
          </a:p>
          <a:p>
            <a:pPr>
              <a:buFont typeface="Arial" panose="020B0604020202020204" pitchFamily="34" charset="0"/>
              <a:buChar char="•"/>
            </a:pPr>
            <a:r>
              <a:rPr lang="en-US" sz="2000" dirty="0">
                <a:solidFill>
                  <a:schemeClr val="tx1">
                    <a:lumMod val="65000"/>
                    <a:lumOff val="35000"/>
                  </a:schemeClr>
                </a:solidFill>
                <a:effectLst/>
              </a:rPr>
              <a:t>It is reusable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For example, observe in the </a:t>
            </a:r>
            <a:r>
              <a:rPr lang="en-US" sz="2000" b="1" dirty="0" err="1">
                <a:solidFill>
                  <a:schemeClr val="tx1">
                    <a:lumMod val="65000"/>
                    <a:lumOff val="35000"/>
                  </a:schemeClr>
                </a:solidFill>
                <a:effectLst/>
              </a:rPr>
              <a:t>mCart</a:t>
            </a:r>
            <a:r>
              <a:rPr lang="en-US" sz="2000" dirty="0">
                <a:solidFill>
                  <a:schemeClr val="tx1">
                    <a:lumMod val="65000"/>
                    <a:lumOff val="35000"/>
                  </a:schemeClr>
                </a:solidFill>
                <a:effectLst/>
              </a:rPr>
              <a:t> application the topmost component is the </a:t>
            </a:r>
            <a:r>
              <a:rPr lang="en-US" sz="2000" dirty="0" err="1">
                <a:solidFill>
                  <a:schemeClr val="tx1">
                    <a:lumMod val="65000"/>
                    <a:lumOff val="35000"/>
                  </a:schemeClr>
                </a:solidFill>
                <a:effectLst/>
              </a:rPr>
              <a:t>mCart</a:t>
            </a:r>
            <a:r>
              <a:rPr lang="en-US" sz="2000" dirty="0">
                <a:solidFill>
                  <a:schemeClr val="tx1">
                    <a:lumMod val="65000"/>
                    <a:lumOff val="35000"/>
                  </a:schemeClr>
                </a:solidFill>
                <a:effectLst/>
              </a:rPr>
              <a:t> component(</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consists of child components called Welcome component, Login component, etc.</a:t>
            </a:r>
          </a:p>
        </p:txBody>
      </p:sp>
      <p:pic>
        <p:nvPicPr>
          <p:cNvPr id="7" name="Picture 6">
            <a:extLst>
              <a:ext uri="{FF2B5EF4-FFF2-40B4-BE49-F238E27FC236}">
                <a16:creationId xmlns:a16="http://schemas.microsoft.com/office/drawing/2014/main" id="{BD74D1E0-FAB7-7A4E-20B7-841DD49D6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784" y="4030993"/>
            <a:ext cx="3810532" cy="2057687"/>
          </a:xfrm>
          <a:prstGeom prst="rect">
            <a:avLst/>
          </a:prstGeom>
        </p:spPr>
      </p:pic>
    </p:spTree>
    <p:extLst>
      <p:ext uri="{BB962C8B-B14F-4D97-AF65-F5344CB8AC3E}">
        <p14:creationId xmlns:p14="http://schemas.microsoft.com/office/powerpoint/2010/main" val="173187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C62411-5585-99D8-DE09-9811A8A1E1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FFF936-218E-0E04-767F-934DAB60E6DB}"/>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89E7F83D-104F-D136-040C-3176EDBDD425}"/>
              </a:ext>
            </a:extLst>
          </p:cNvPr>
          <p:cNvSpPr txBox="1"/>
          <p:nvPr/>
        </p:nvSpPr>
        <p:spPr>
          <a:xfrm>
            <a:off x="989029" y="494063"/>
            <a:ext cx="6099142" cy="523220"/>
          </a:xfrm>
          <a:prstGeom prst="rect">
            <a:avLst/>
          </a:prstGeom>
          <a:noFill/>
        </p:spPr>
        <p:txBody>
          <a:bodyPr wrap="square">
            <a:spAutoFit/>
          </a:bodyPr>
          <a:lstStyle/>
          <a:p>
            <a:r>
              <a:rPr lang="en-IN" sz="2800" b="1" dirty="0"/>
              <a:t>Why Angular? </a:t>
            </a:r>
          </a:p>
        </p:txBody>
      </p:sp>
      <p:sp>
        <p:nvSpPr>
          <p:cNvPr id="7" name="TextBox 6">
            <a:extLst>
              <a:ext uri="{FF2B5EF4-FFF2-40B4-BE49-F238E27FC236}">
                <a16:creationId xmlns:a16="http://schemas.microsoft.com/office/drawing/2014/main" id="{9B9CD3EA-9B91-844A-583E-BA07C923A22B}"/>
              </a:ext>
            </a:extLst>
          </p:cNvPr>
          <p:cNvSpPr txBox="1"/>
          <p:nvPr/>
        </p:nvSpPr>
        <p:spPr>
          <a:xfrm>
            <a:off x="150043" y="1017283"/>
            <a:ext cx="11891914" cy="6247864"/>
          </a:xfrm>
          <a:prstGeom prst="rect">
            <a:avLst/>
          </a:prstGeom>
          <a:noFill/>
        </p:spPr>
        <p:txBody>
          <a:bodyPr wrap="square">
            <a:spAutoFit/>
          </a:bodyPr>
          <a:lstStyle/>
          <a:p>
            <a:r>
              <a:rPr lang="en-US" sz="2000" dirty="0">
                <a:solidFill>
                  <a:schemeClr val="tx1">
                    <a:lumMod val="65000"/>
                    <a:lumOff val="35000"/>
                  </a:schemeClr>
                </a:solidFill>
                <a:effectLst/>
              </a:rPr>
              <a:t>Angular 1 is a JavaScript framework from Google which was used for the development of web applications.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Following are the reasons to migrate from Angular 1 to the latest version of Angular: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Cross-Browser Compliant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Internet has evolved significantly from the time Angular 1.x was designed. Creating a web application that is cross-browser compliant was difficult with Angular 1.x framework. Developers had to come up with various workarounds to overcome the issues. Angular helps to create cross-browser compliant applications easily.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Typescript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is written in Typescript and allows the user to build applications using Typescript. Typescript is a superset of JavaScript and more powerful language. The use of Typescript in application development improves productivity significantly.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Web Components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Component-based development is pretty much the future of web development. Angular is focused on component-based development. The use of components helps in creating loosely coupled units of application that can be developed, maintained, and tested easily.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15107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A0A3F8-9CAE-6D26-A674-ECFE536F40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2DAFE8-A1EB-5B52-A0C6-7BBAA67BE22F}"/>
              </a:ext>
            </a:extLst>
          </p:cNvPr>
          <p:cNvSpPr>
            <a:spLocks noGrp="1"/>
          </p:cNvSpPr>
          <p:nvPr>
            <p:ph type="sldNum" sz="quarter" idx="12"/>
          </p:nvPr>
        </p:nvSpPr>
        <p:spPr/>
        <p:txBody>
          <a:bodyPr/>
          <a:lstStyle/>
          <a:p>
            <a:fld id="{4A777409-9C5A-4B07-8E32-19F22F7D558C}" type="slidenum">
              <a:rPr lang="en-IN" smtClean="0"/>
              <a:t>20</a:t>
            </a:fld>
            <a:endParaRPr lang="en-IN" dirty="0"/>
          </a:p>
        </p:txBody>
      </p:sp>
      <p:pic>
        <p:nvPicPr>
          <p:cNvPr id="5" name="Picture 4">
            <a:extLst>
              <a:ext uri="{FF2B5EF4-FFF2-40B4-BE49-F238E27FC236}">
                <a16:creationId xmlns:a16="http://schemas.microsoft.com/office/drawing/2014/main" id="{E2BC01D7-1908-9D3E-9A93-11FA1CE6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71" y="947021"/>
            <a:ext cx="9011908" cy="3229426"/>
          </a:xfrm>
          <a:prstGeom prst="rect">
            <a:avLst/>
          </a:prstGeom>
        </p:spPr>
      </p:pic>
    </p:spTree>
    <p:extLst>
      <p:ext uri="{BB962C8B-B14F-4D97-AF65-F5344CB8AC3E}">
        <p14:creationId xmlns:p14="http://schemas.microsoft.com/office/powerpoint/2010/main" val="152175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C0CAD4-D22A-9FBB-9BE5-E65B7141C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918C56-2F1E-9FC3-B208-74153B537577}"/>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FC6C4D2B-61B9-02AF-68C1-2ABE68A4A812}"/>
              </a:ext>
            </a:extLst>
          </p:cNvPr>
          <p:cNvSpPr txBox="1"/>
          <p:nvPr/>
        </p:nvSpPr>
        <p:spPr>
          <a:xfrm>
            <a:off x="989029" y="588331"/>
            <a:ext cx="6099142" cy="461665"/>
          </a:xfrm>
          <a:prstGeom prst="rect">
            <a:avLst/>
          </a:prstGeom>
          <a:noFill/>
        </p:spPr>
        <p:txBody>
          <a:bodyPr wrap="square">
            <a:spAutoFit/>
          </a:bodyPr>
          <a:lstStyle/>
          <a:p>
            <a:r>
              <a:rPr lang="en-IN" sz="2400" b="1" dirty="0"/>
              <a:t>Modules</a:t>
            </a:r>
          </a:p>
        </p:txBody>
      </p:sp>
      <p:sp>
        <p:nvSpPr>
          <p:cNvPr id="7" name="TextBox 6">
            <a:extLst>
              <a:ext uri="{FF2B5EF4-FFF2-40B4-BE49-F238E27FC236}">
                <a16:creationId xmlns:a16="http://schemas.microsoft.com/office/drawing/2014/main" id="{421C22B9-38B8-2AA7-BA48-D9BE8B4836C9}"/>
              </a:ext>
            </a:extLst>
          </p:cNvPr>
          <p:cNvSpPr txBox="1"/>
          <p:nvPr/>
        </p:nvSpPr>
        <p:spPr>
          <a:xfrm>
            <a:off x="212103" y="1049996"/>
            <a:ext cx="11477134" cy="317009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Modules in Angular are used to </a:t>
            </a:r>
            <a:r>
              <a:rPr lang="en-US" sz="2000" b="1" dirty="0">
                <a:solidFill>
                  <a:schemeClr val="tx1">
                    <a:lumMod val="65000"/>
                    <a:lumOff val="35000"/>
                  </a:schemeClr>
                </a:solidFill>
                <a:effectLst/>
              </a:rPr>
              <a:t>organize the application</a:t>
            </a:r>
            <a:r>
              <a:rPr lang="en-US" sz="2000" dirty="0">
                <a:solidFill>
                  <a:schemeClr val="tx1">
                    <a:lumMod val="65000"/>
                    <a:lumOff val="35000"/>
                  </a:schemeClr>
                </a:solidFill>
                <a:effectLst/>
              </a:rPr>
              <a:t>. It sets the execution context of an Angular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module in Angular is a class with the </a:t>
            </a:r>
            <a:r>
              <a:rPr lang="en-US" sz="2000" b="1" dirty="0">
                <a:solidFill>
                  <a:schemeClr val="tx1">
                    <a:lumMod val="65000"/>
                    <a:lumOff val="35000"/>
                  </a:schemeClr>
                </a:solidFill>
                <a:effectLst/>
              </a:rPr>
              <a:t>@NgModule</a:t>
            </a:r>
            <a:r>
              <a:rPr lang="en-US" sz="2000" dirty="0">
                <a:solidFill>
                  <a:schemeClr val="tx1">
                    <a:lumMod val="65000"/>
                    <a:lumOff val="35000"/>
                  </a:schemeClr>
                </a:solidFill>
                <a:effectLst/>
              </a:rPr>
              <a:t> decorator added to it. @NgModule metadata will contain the declarations of components, pipes, directives, services that are to be used across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Every Angular application should have one root module which is loaded first to launch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Submodules should be configured in the root module.</a:t>
            </a:r>
          </a:p>
          <a:p>
            <a:r>
              <a:rPr lang="en-US"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89E35F96-4316-1DEE-F883-671C99981EBD}"/>
              </a:ext>
            </a:extLst>
          </p:cNvPr>
          <p:cNvSpPr txBox="1"/>
          <p:nvPr/>
        </p:nvSpPr>
        <p:spPr>
          <a:xfrm>
            <a:off x="212102" y="4220095"/>
            <a:ext cx="11345159" cy="1323439"/>
          </a:xfrm>
          <a:prstGeom prst="rect">
            <a:avLst/>
          </a:prstGeom>
          <a:noFill/>
        </p:spPr>
        <p:txBody>
          <a:bodyPr wrap="square">
            <a:spAutoFit/>
          </a:bodyPr>
          <a:lstStyle/>
          <a:p>
            <a:r>
              <a:rPr lang="en-US" sz="2000" dirty="0">
                <a:solidFill>
                  <a:schemeClr val="tx1">
                    <a:lumMod val="65000"/>
                    <a:lumOff val="35000"/>
                  </a:schemeClr>
                </a:solidFill>
              </a:rPr>
              <a:t>In the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placed under the app folder, you have the following code:</a:t>
            </a:r>
          </a:p>
          <a:p>
            <a:endParaRPr lang="en-US" sz="2000" dirty="0">
              <a:solidFill>
                <a:schemeClr val="tx1">
                  <a:lumMod val="65000"/>
                  <a:lumOff val="35000"/>
                </a:schemeClr>
              </a:solidFill>
            </a:endParaRPr>
          </a:p>
          <a:p>
            <a:r>
              <a:rPr lang="en-US" sz="2000" dirty="0">
                <a:solidFill>
                  <a:schemeClr val="tx1">
                    <a:lumMod val="65000"/>
                    <a:lumOff val="35000"/>
                  </a:schemeClr>
                </a:solidFill>
              </a:rPr>
              <a:t>To Generate Module write below command</a:t>
            </a:r>
          </a:p>
          <a:p>
            <a:r>
              <a:rPr lang="en-US" sz="2000" dirty="0">
                <a:solidFill>
                  <a:schemeClr val="tx1">
                    <a:lumMod val="65000"/>
                    <a:lumOff val="35000"/>
                  </a:schemeClr>
                </a:solidFill>
              </a:rPr>
              <a:t>Ng generate module &lt;</a:t>
            </a:r>
            <a:r>
              <a:rPr lang="en-US" sz="2000" dirty="0" err="1">
                <a:solidFill>
                  <a:schemeClr val="tx1">
                    <a:lumMod val="65000"/>
                    <a:lumOff val="35000"/>
                  </a:schemeClr>
                </a:solidFill>
              </a:rPr>
              <a:t>module_name</a:t>
            </a:r>
            <a:r>
              <a:rPr lang="en-US" sz="2000" dirty="0">
                <a:solidFill>
                  <a:schemeClr val="tx1">
                    <a:lumMod val="65000"/>
                    <a:lumOff val="35000"/>
                  </a:schemeClr>
                </a:solidFill>
              </a:rPr>
              <a:t>&gt;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59624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B416AC-21A5-2D29-0A16-3A64DAAAFB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48BCFA-314E-58C4-C39B-3F57CFE4374F}"/>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448B0E87-B716-7B52-95E3-12FB2496BC37}"/>
              </a:ext>
            </a:extLst>
          </p:cNvPr>
          <p:cNvSpPr txBox="1"/>
          <p:nvPr/>
        </p:nvSpPr>
        <p:spPr>
          <a:xfrm>
            <a:off x="989029" y="813883"/>
            <a:ext cx="10483392"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AppRoutingModule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Tree>
    <p:extLst>
      <p:ext uri="{BB962C8B-B14F-4D97-AF65-F5344CB8AC3E}">
        <p14:creationId xmlns:p14="http://schemas.microsoft.com/office/powerpoint/2010/main" val="64889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8C50AD-580B-B19A-53C0-5D0416F1D4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67248-2732-2459-6036-67FB9B842E6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09196959-C197-EADC-C0F1-ED120EFC2BDC}"/>
              </a:ext>
            </a:extLst>
          </p:cNvPr>
          <p:cNvSpPr txBox="1"/>
          <p:nvPr/>
        </p:nvSpPr>
        <p:spPr>
          <a:xfrm>
            <a:off x="146114" y="1031815"/>
            <a:ext cx="11609109" cy="5324535"/>
          </a:xfrm>
          <a:prstGeom prst="rect">
            <a:avLst/>
          </a:prstGeom>
          <a:noFill/>
        </p:spPr>
        <p:txBody>
          <a:bodyPr wrap="square">
            <a:spAutoFit/>
          </a:bodyPr>
          <a:lstStyle/>
          <a:p>
            <a:r>
              <a:rPr lang="en-US" sz="2000" dirty="0">
                <a:solidFill>
                  <a:schemeClr val="tx1">
                    <a:lumMod val="65000"/>
                    <a:lumOff val="35000"/>
                  </a:schemeClr>
                </a:solidFill>
                <a:effectLst/>
              </a:rPr>
              <a:t>Line 1: imports </a:t>
            </a:r>
            <a:r>
              <a:rPr lang="en-US" sz="2000" dirty="0" err="1">
                <a:solidFill>
                  <a:schemeClr val="tx1">
                    <a:lumMod val="65000"/>
                    <a:lumOff val="35000"/>
                  </a:schemeClr>
                </a:solidFill>
                <a:effectLst/>
              </a:rPr>
              <a:t>BrowserModule</a:t>
            </a:r>
            <a:r>
              <a:rPr lang="en-US" sz="2000" dirty="0">
                <a:solidFill>
                  <a:schemeClr val="tx1">
                    <a:lumMod val="65000"/>
                    <a:lumOff val="35000"/>
                  </a:schemeClr>
                </a:solidFill>
                <a:effectLst/>
              </a:rPr>
              <a:t> class which is needed to run the application inside the browser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 imports </a:t>
            </a:r>
            <a:r>
              <a:rPr lang="en-US" sz="2000" dirty="0" err="1">
                <a:solidFill>
                  <a:schemeClr val="tx1">
                    <a:lumMod val="65000"/>
                    <a:lumOff val="35000"/>
                  </a:schemeClr>
                </a:solidFill>
                <a:effectLst/>
              </a:rPr>
              <a:t>NgModule</a:t>
            </a:r>
            <a:r>
              <a:rPr lang="en-US" sz="2000" dirty="0">
                <a:solidFill>
                  <a:schemeClr val="tx1">
                    <a:lumMod val="65000"/>
                    <a:lumOff val="35000"/>
                  </a:schemeClr>
                </a:solidFill>
                <a:effectLst/>
              </a:rPr>
              <a:t> class to define metadata of the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5: imports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from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No need to mention the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extension as Angular by default considers the file as a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declarations property should contain all user-defined components, directives, pipes classes to be used across the application. We have added our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here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imports property should contain all module classes to be used across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15: providers' property should contain all service classes. You will learn about the services later in this course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16: bootstrap declaration should contain the root component to load. In this example,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the root component that will be loaded in the HTML page</a:t>
            </a:r>
          </a:p>
        </p:txBody>
      </p:sp>
    </p:spTree>
    <p:extLst>
      <p:ext uri="{BB962C8B-B14F-4D97-AF65-F5344CB8AC3E}">
        <p14:creationId xmlns:p14="http://schemas.microsoft.com/office/powerpoint/2010/main" val="3408514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0584C0-5A53-320D-8318-63C7FC2E09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97B0D-8229-F9A4-53DF-527572B751AA}"/>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11" name="TextBox 10">
            <a:extLst>
              <a:ext uri="{FF2B5EF4-FFF2-40B4-BE49-F238E27FC236}">
                <a16:creationId xmlns:a16="http://schemas.microsoft.com/office/drawing/2014/main" id="{CB663D31-A05A-78C2-3D76-BE52725254E1}"/>
              </a:ext>
            </a:extLst>
          </p:cNvPr>
          <p:cNvSpPr txBox="1"/>
          <p:nvPr/>
        </p:nvSpPr>
        <p:spPr>
          <a:xfrm>
            <a:off x="98982" y="936404"/>
            <a:ext cx="11392292" cy="400110"/>
          </a:xfrm>
          <a:prstGeom prst="rect">
            <a:avLst/>
          </a:prstGeom>
          <a:noFill/>
        </p:spPr>
        <p:txBody>
          <a:bodyPr wrap="square">
            <a:spAutoFit/>
          </a:bodyPr>
          <a:lstStyle/>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2B4B94AF-9770-C21C-5BAC-C08D800FB236}"/>
              </a:ext>
            </a:extLst>
          </p:cNvPr>
          <p:cNvSpPr txBox="1"/>
          <p:nvPr/>
        </p:nvSpPr>
        <p:spPr>
          <a:xfrm>
            <a:off x="98982" y="1767401"/>
            <a:ext cx="6099142" cy="400110"/>
          </a:xfrm>
          <a:prstGeom prst="rect">
            <a:avLst/>
          </a:prstGeom>
          <a:noFill/>
        </p:spPr>
        <p:txBody>
          <a:bodyPr wrap="square">
            <a:spAutoFit/>
          </a:bodyPr>
          <a:lstStyle/>
          <a:p>
            <a:r>
              <a:rPr lang="en-IN" sz="2000" b="1" dirty="0"/>
              <a:t>Executing Angular Application</a:t>
            </a:r>
          </a:p>
        </p:txBody>
      </p:sp>
      <p:sp>
        <p:nvSpPr>
          <p:cNvPr id="15" name="TextBox 14">
            <a:extLst>
              <a:ext uri="{FF2B5EF4-FFF2-40B4-BE49-F238E27FC236}">
                <a16:creationId xmlns:a16="http://schemas.microsoft.com/office/drawing/2014/main" id="{CB5D2119-B05C-2A6D-EFA5-569805A8BF56}"/>
              </a:ext>
            </a:extLst>
          </p:cNvPr>
          <p:cNvSpPr txBox="1"/>
          <p:nvPr/>
        </p:nvSpPr>
        <p:spPr>
          <a:xfrm>
            <a:off x="98982" y="2065695"/>
            <a:ext cx="11580828" cy="1323439"/>
          </a:xfrm>
          <a:prstGeom prst="rect">
            <a:avLst/>
          </a:prstGeom>
          <a:noFill/>
        </p:spPr>
        <p:txBody>
          <a:bodyPr wrap="square">
            <a:spAutoFit/>
          </a:bodyPr>
          <a:lstStyle/>
          <a:p>
            <a:r>
              <a:rPr lang="en-US" sz="2000" dirty="0">
                <a:solidFill>
                  <a:schemeClr val="tx1">
                    <a:lumMod val="65000"/>
                    <a:lumOff val="35000"/>
                  </a:schemeClr>
                </a:solidFill>
                <a:effectLst/>
              </a:rPr>
              <a:t>Execute the application and check the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Open terminal in Visual Studio Code IDE by selecting View Menu -&gt; Integrated Terminal. </a:t>
            </a:r>
          </a:p>
          <a:p>
            <a:pPr>
              <a:buFont typeface="Arial" panose="020B0604020202020204" pitchFamily="34" charset="0"/>
              <a:buChar char="•"/>
            </a:pPr>
            <a:r>
              <a:rPr lang="en-US" sz="2000" dirty="0">
                <a:solidFill>
                  <a:schemeClr val="tx1">
                    <a:lumMod val="65000"/>
                    <a:lumOff val="35000"/>
                  </a:schemeClr>
                </a:solidFill>
                <a:effectLst/>
              </a:rPr>
              <a:t>Type the following command to run the application</a:t>
            </a:r>
          </a:p>
        </p:txBody>
      </p:sp>
      <p:sp>
        <p:nvSpPr>
          <p:cNvPr id="17" name="TextBox 16">
            <a:extLst>
              <a:ext uri="{FF2B5EF4-FFF2-40B4-BE49-F238E27FC236}">
                <a16:creationId xmlns:a16="http://schemas.microsoft.com/office/drawing/2014/main" id="{A582AAE5-D5D5-5130-1C92-9DE5E389AE02}"/>
              </a:ext>
            </a:extLst>
          </p:cNvPr>
          <p:cNvSpPr txBox="1"/>
          <p:nvPr/>
        </p:nvSpPr>
        <p:spPr>
          <a:xfrm>
            <a:off x="98982" y="3644048"/>
            <a:ext cx="6099142" cy="369332"/>
          </a:xfrm>
          <a:prstGeom prst="rect">
            <a:avLst/>
          </a:prstGeom>
          <a:noFill/>
        </p:spPr>
        <p:txBody>
          <a:bodyPr wrap="square">
            <a:spAutoFit/>
          </a:bodyPr>
          <a:lstStyle/>
          <a:p>
            <a:r>
              <a:rPr lang="en-IN" dirty="0"/>
              <a:t>D:\MyApp&gt;ng serve --open</a:t>
            </a:r>
          </a:p>
        </p:txBody>
      </p:sp>
      <p:sp>
        <p:nvSpPr>
          <p:cNvPr id="19" name="TextBox 18">
            <a:extLst>
              <a:ext uri="{FF2B5EF4-FFF2-40B4-BE49-F238E27FC236}">
                <a16:creationId xmlns:a16="http://schemas.microsoft.com/office/drawing/2014/main" id="{8EA40C71-88B6-7DFC-19B6-D3784EA4CEAF}"/>
              </a:ext>
            </a:extLst>
          </p:cNvPr>
          <p:cNvSpPr txBox="1"/>
          <p:nvPr/>
        </p:nvSpPr>
        <p:spPr>
          <a:xfrm>
            <a:off x="98982" y="4268294"/>
            <a:ext cx="11873059" cy="1938992"/>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ng serve</a:t>
            </a:r>
            <a:r>
              <a:rPr lang="en-US" sz="2000" dirty="0">
                <a:solidFill>
                  <a:schemeClr val="tx1">
                    <a:lumMod val="65000"/>
                    <a:lumOff val="35000"/>
                  </a:schemeClr>
                </a:solidFill>
                <a:effectLst/>
              </a:rPr>
              <a:t> will build and run the application</a:t>
            </a:r>
          </a:p>
          <a:p>
            <a:pPr>
              <a:buFont typeface="Arial" panose="020B0604020202020204" pitchFamily="34" charset="0"/>
              <a:buChar char="•"/>
            </a:pPr>
            <a:r>
              <a:rPr lang="en-US" sz="2000" b="1" dirty="0">
                <a:solidFill>
                  <a:schemeClr val="tx1">
                    <a:lumMod val="65000"/>
                    <a:lumOff val="35000"/>
                  </a:schemeClr>
                </a:solidFill>
                <a:effectLst/>
              </a:rPr>
              <a:t>--open </a:t>
            </a:r>
            <a:r>
              <a:rPr lang="en-US" sz="2000" dirty="0">
                <a:solidFill>
                  <a:schemeClr val="tx1">
                    <a:lumMod val="65000"/>
                    <a:lumOff val="35000"/>
                  </a:schemeClr>
                </a:solidFill>
                <a:effectLst/>
              </a:rPr>
              <a:t>option will show the output by opening a browser automatically with the default port.</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If you get an error in the terminal like 'ng is not recognized', use the Node.js command prompt to run this command.</a:t>
            </a:r>
          </a:p>
          <a:p>
            <a:pPr>
              <a:buFont typeface="Arial" panose="020B0604020202020204" pitchFamily="34" charset="0"/>
              <a:buChar char="•"/>
            </a:pPr>
            <a:r>
              <a:rPr lang="en-US" sz="2000" dirty="0">
                <a:solidFill>
                  <a:schemeClr val="tx1">
                    <a:lumMod val="65000"/>
                    <a:lumOff val="35000"/>
                  </a:schemeClr>
                </a:solidFill>
                <a:effectLst/>
              </a:rPr>
              <a:t>Use the following command to change the port number if another application is running on the default port(4200) </a:t>
            </a:r>
          </a:p>
        </p:txBody>
      </p:sp>
    </p:spTree>
    <p:extLst>
      <p:ext uri="{BB962C8B-B14F-4D97-AF65-F5344CB8AC3E}">
        <p14:creationId xmlns:p14="http://schemas.microsoft.com/office/powerpoint/2010/main" val="1499063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99752F-6B8C-DFA9-7D28-66DB786FE2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C1A4EB-56D4-450F-2F31-66EF812459DC}"/>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22EF30B3-08E5-215A-64BF-362B2D3DCECE}"/>
              </a:ext>
            </a:extLst>
          </p:cNvPr>
          <p:cNvSpPr txBox="1"/>
          <p:nvPr/>
        </p:nvSpPr>
        <p:spPr>
          <a:xfrm>
            <a:off x="862552" y="616611"/>
            <a:ext cx="6099142" cy="369332"/>
          </a:xfrm>
          <a:prstGeom prst="rect">
            <a:avLst/>
          </a:prstGeom>
          <a:noFill/>
        </p:spPr>
        <p:txBody>
          <a:bodyPr wrap="square">
            <a:spAutoFit/>
          </a:bodyPr>
          <a:lstStyle/>
          <a:p>
            <a:r>
              <a:rPr lang="en-IN" dirty="0"/>
              <a:t>D:\MyApp&gt;ng serve --open --port 3000</a:t>
            </a:r>
          </a:p>
        </p:txBody>
      </p:sp>
      <p:sp>
        <p:nvSpPr>
          <p:cNvPr id="7" name="TextBox 6">
            <a:extLst>
              <a:ext uri="{FF2B5EF4-FFF2-40B4-BE49-F238E27FC236}">
                <a16:creationId xmlns:a16="http://schemas.microsoft.com/office/drawing/2014/main" id="{FA4DB76C-3B92-20B7-BFD8-DEBD7F9432B5}"/>
              </a:ext>
            </a:extLst>
          </p:cNvPr>
          <p:cNvSpPr txBox="1"/>
          <p:nvPr/>
        </p:nvSpPr>
        <p:spPr>
          <a:xfrm>
            <a:off x="221529" y="1276488"/>
            <a:ext cx="6099142" cy="400110"/>
          </a:xfrm>
          <a:prstGeom prst="rect">
            <a:avLst/>
          </a:prstGeom>
          <a:noFill/>
        </p:spPr>
        <p:txBody>
          <a:bodyPr wrap="square">
            <a:spAutoFit/>
          </a:bodyPr>
          <a:lstStyle/>
          <a:p>
            <a:r>
              <a:rPr lang="en-US" sz="2000" dirty="0">
                <a:solidFill>
                  <a:schemeClr val="tx1">
                    <a:lumMod val="65000"/>
                    <a:lumOff val="35000"/>
                  </a:schemeClr>
                </a:solidFill>
              </a:rPr>
              <a:t>Following is the output of the </a:t>
            </a:r>
            <a:r>
              <a:rPr lang="en-US" sz="2000" dirty="0" err="1">
                <a:solidFill>
                  <a:schemeClr val="tx1">
                    <a:lumMod val="65000"/>
                    <a:lumOff val="35000"/>
                  </a:schemeClr>
                </a:solidFill>
              </a:rPr>
              <a:t>MyApp</a:t>
            </a:r>
            <a:r>
              <a:rPr lang="en-US" sz="2000" dirty="0">
                <a:solidFill>
                  <a:schemeClr val="tx1">
                    <a:lumMod val="65000"/>
                    <a:lumOff val="35000"/>
                  </a:schemeClr>
                </a:solidFill>
              </a:rPr>
              <a:t> Application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5A9BFAA-5663-0777-B7AB-358CA79E4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17" y="1677684"/>
            <a:ext cx="9004765" cy="4678666"/>
          </a:xfrm>
          <a:prstGeom prst="rect">
            <a:avLst/>
          </a:prstGeom>
        </p:spPr>
      </p:pic>
    </p:spTree>
    <p:extLst>
      <p:ext uri="{BB962C8B-B14F-4D97-AF65-F5344CB8AC3E}">
        <p14:creationId xmlns:p14="http://schemas.microsoft.com/office/powerpoint/2010/main" val="168109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31BF7C-958A-075B-689A-33952996D8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48113B-2079-D885-0ED1-B80E66FAB00E}"/>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69731DF6-75FF-CA02-F3A4-F8BDA4DD7CDA}"/>
              </a:ext>
            </a:extLst>
          </p:cNvPr>
          <p:cNvSpPr txBox="1"/>
          <p:nvPr/>
        </p:nvSpPr>
        <p:spPr>
          <a:xfrm>
            <a:off x="923041" y="569478"/>
            <a:ext cx="6099142" cy="461665"/>
          </a:xfrm>
          <a:prstGeom prst="rect">
            <a:avLst/>
          </a:prstGeom>
          <a:noFill/>
        </p:spPr>
        <p:txBody>
          <a:bodyPr wrap="square">
            <a:spAutoFit/>
          </a:bodyPr>
          <a:lstStyle/>
          <a:p>
            <a:r>
              <a:rPr lang="en-IN" sz="2400" b="1" dirty="0"/>
              <a:t>Demo : Creating a Component</a:t>
            </a:r>
          </a:p>
        </p:txBody>
      </p:sp>
      <p:sp>
        <p:nvSpPr>
          <p:cNvPr id="8" name="TextBox 7">
            <a:extLst>
              <a:ext uri="{FF2B5EF4-FFF2-40B4-BE49-F238E27FC236}">
                <a16:creationId xmlns:a16="http://schemas.microsoft.com/office/drawing/2014/main" id="{FE193D09-1C43-711F-E74B-FEB7D82ABA3C}"/>
              </a:ext>
            </a:extLst>
          </p:cNvPr>
          <p:cNvSpPr txBox="1"/>
          <p:nvPr/>
        </p:nvSpPr>
        <p:spPr>
          <a:xfrm>
            <a:off x="296944" y="1159026"/>
            <a:ext cx="11561975" cy="2554545"/>
          </a:xfrm>
          <a:prstGeom prst="rect">
            <a:avLst/>
          </a:prstGeom>
          <a:noFill/>
        </p:spPr>
        <p:txBody>
          <a:bodyPr wrap="square">
            <a:spAutoFit/>
          </a:bodyPr>
          <a:lstStyle/>
          <a:p>
            <a:r>
              <a:rPr lang="en-US" sz="2000" b="1" dirty="0">
                <a:solidFill>
                  <a:schemeClr val="tx1">
                    <a:lumMod val="65000"/>
                    <a:lumOff val="35000"/>
                  </a:schemeClr>
                </a:solidFill>
                <a:effectLst/>
              </a:rPr>
              <a:t>Highlights: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component using Angular CLI</a:t>
            </a:r>
          </a:p>
          <a:p>
            <a:pPr>
              <a:buFont typeface="Arial" panose="020B0604020202020204" pitchFamily="34" charset="0"/>
              <a:buChar char="•"/>
            </a:pPr>
            <a:r>
              <a:rPr lang="en-US" sz="2000" dirty="0">
                <a:solidFill>
                  <a:schemeClr val="tx1">
                    <a:lumMod val="65000"/>
                    <a:lumOff val="35000"/>
                  </a:schemeClr>
                </a:solidFill>
                <a:effectLst/>
              </a:rPr>
              <a:t>Exploring the files created</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Creating a new component called hello and rendering Hello Angular on the page as shown below</a:t>
            </a:r>
          </a:p>
        </p:txBody>
      </p:sp>
      <p:pic>
        <p:nvPicPr>
          <p:cNvPr id="10" name="Picture 9">
            <a:extLst>
              <a:ext uri="{FF2B5EF4-FFF2-40B4-BE49-F238E27FC236}">
                <a16:creationId xmlns:a16="http://schemas.microsoft.com/office/drawing/2014/main" id="{2B45F33F-1859-CEE7-890D-F7A60B922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72" y="3641401"/>
            <a:ext cx="1305107" cy="400106"/>
          </a:xfrm>
          <a:prstGeom prst="rect">
            <a:avLst/>
          </a:prstGeom>
        </p:spPr>
      </p:pic>
      <p:sp>
        <p:nvSpPr>
          <p:cNvPr id="12" name="TextBox 11">
            <a:extLst>
              <a:ext uri="{FF2B5EF4-FFF2-40B4-BE49-F238E27FC236}">
                <a16:creationId xmlns:a16="http://schemas.microsoft.com/office/drawing/2014/main" id="{DA74E3DA-5F05-DE04-C165-07D7620B3E4B}"/>
              </a:ext>
            </a:extLst>
          </p:cNvPr>
          <p:cNvSpPr txBox="1"/>
          <p:nvPr/>
        </p:nvSpPr>
        <p:spPr>
          <a:xfrm>
            <a:off x="296944" y="4327074"/>
            <a:ext cx="11759938" cy="707886"/>
          </a:xfrm>
          <a:prstGeom prst="rect">
            <a:avLst/>
          </a:prstGeom>
          <a:noFill/>
        </p:spPr>
        <p:txBody>
          <a:bodyPr wrap="square">
            <a:spAutoFit/>
          </a:bodyPr>
          <a:lstStyle/>
          <a:p>
            <a:r>
              <a:rPr lang="en-US" sz="2000" dirty="0">
                <a:solidFill>
                  <a:schemeClr val="tx1">
                    <a:lumMod val="65000"/>
                    <a:lumOff val="35000"/>
                  </a:schemeClr>
                </a:solidFill>
              </a:rPr>
              <a:t>1. In the same </a:t>
            </a:r>
            <a:r>
              <a:rPr lang="en-US" sz="2000" b="1" dirty="0" err="1">
                <a:solidFill>
                  <a:schemeClr val="tx1">
                    <a:lumMod val="65000"/>
                    <a:lumOff val="35000"/>
                  </a:schemeClr>
                </a:solidFill>
              </a:rPr>
              <a:t>MyApp</a:t>
            </a:r>
            <a:r>
              <a:rPr lang="en-US" sz="2000" dirty="0">
                <a:solidFill>
                  <a:schemeClr val="tx1">
                    <a:lumMod val="65000"/>
                    <a:lumOff val="35000"/>
                  </a:schemeClr>
                </a:solidFill>
              </a:rPr>
              <a:t> application created earlier, create a new component called hello using the following CLI command</a:t>
            </a:r>
            <a:endParaRPr lang="en-IN" sz="2000" dirty="0">
              <a:solidFill>
                <a:schemeClr val="tx1">
                  <a:lumMod val="65000"/>
                  <a:lumOff val="35000"/>
                </a:schemeClr>
              </a:solidFill>
            </a:endParaRPr>
          </a:p>
        </p:txBody>
      </p:sp>
      <p:sp>
        <p:nvSpPr>
          <p:cNvPr id="14" name="TextBox 13">
            <a:extLst>
              <a:ext uri="{FF2B5EF4-FFF2-40B4-BE49-F238E27FC236}">
                <a16:creationId xmlns:a16="http://schemas.microsoft.com/office/drawing/2014/main" id="{1DF65F49-63B3-F213-8A80-2B7C8FF1F9F4}"/>
              </a:ext>
            </a:extLst>
          </p:cNvPr>
          <p:cNvSpPr txBox="1"/>
          <p:nvPr/>
        </p:nvSpPr>
        <p:spPr>
          <a:xfrm>
            <a:off x="296944" y="5393832"/>
            <a:ext cx="6099142" cy="369332"/>
          </a:xfrm>
          <a:prstGeom prst="rect">
            <a:avLst/>
          </a:prstGeom>
          <a:noFill/>
        </p:spPr>
        <p:txBody>
          <a:bodyPr wrap="square">
            <a:spAutoFit/>
          </a:bodyPr>
          <a:lstStyle/>
          <a:p>
            <a:r>
              <a:rPr lang="en-IN" dirty="0"/>
              <a:t>D:\MyApp&gt; ng generate component hello</a:t>
            </a:r>
          </a:p>
        </p:txBody>
      </p:sp>
    </p:spTree>
    <p:extLst>
      <p:ext uri="{BB962C8B-B14F-4D97-AF65-F5344CB8AC3E}">
        <p14:creationId xmlns:p14="http://schemas.microsoft.com/office/powerpoint/2010/main" val="327329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C0CCC9-D29D-4A2B-5CA2-66538D1BA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6B9E7-5A55-4ED7-FE12-CCF84C0866AA}"/>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1128110C-43D1-6E49-6BD5-0284BE1A95EA}"/>
              </a:ext>
            </a:extLst>
          </p:cNvPr>
          <p:cNvSpPr txBox="1"/>
          <p:nvPr/>
        </p:nvSpPr>
        <p:spPr>
          <a:xfrm>
            <a:off x="989028" y="581808"/>
            <a:ext cx="9729247" cy="707886"/>
          </a:xfrm>
          <a:prstGeom prst="rect">
            <a:avLst/>
          </a:prstGeom>
          <a:noFill/>
        </p:spPr>
        <p:txBody>
          <a:bodyPr wrap="square">
            <a:spAutoFit/>
          </a:bodyPr>
          <a:lstStyle/>
          <a:p>
            <a:r>
              <a:rPr lang="en-US" sz="2000" dirty="0">
                <a:solidFill>
                  <a:schemeClr val="tx1">
                    <a:lumMod val="65000"/>
                    <a:lumOff val="35000"/>
                  </a:schemeClr>
                </a:solidFill>
              </a:rPr>
              <a:t>2. This command will create a new folder with the name hello with the following files placed inside it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C09AF6D-BC85-EACE-C162-3B7E3422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025601"/>
            <a:ext cx="1838582" cy="1305107"/>
          </a:xfrm>
          <a:prstGeom prst="rect">
            <a:avLst/>
          </a:prstGeom>
        </p:spPr>
      </p:pic>
      <p:sp>
        <p:nvSpPr>
          <p:cNvPr id="9" name="TextBox 8">
            <a:extLst>
              <a:ext uri="{FF2B5EF4-FFF2-40B4-BE49-F238E27FC236}">
                <a16:creationId xmlns:a16="http://schemas.microsoft.com/office/drawing/2014/main" id="{FCF4ECB8-9645-6324-FD79-25C90AB6162F}"/>
              </a:ext>
            </a:extLst>
          </p:cNvPr>
          <p:cNvSpPr txBox="1"/>
          <p:nvPr/>
        </p:nvSpPr>
        <p:spPr>
          <a:xfrm>
            <a:off x="296159" y="2420558"/>
            <a:ext cx="11599682" cy="707886"/>
          </a:xfrm>
          <a:prstGeom prst="rect">
            <a:avLst/>
          </a:prstGeom>
          <a:noFill/>
        </p:spPr>
        <p:txBody>
          <a:bodyPr wrap="square">
            <a:spAutoFit/>
          </a:bodyPr>
          <a:lstStyle/>
          <a:p>
            <a:r>
              <a:rPr lang="en-US" sz="2000" dirty="0">
                <a:solidFill>
                  <a:schemeClr val="tx1">
                    <a:lumMod val="65000"/>
                    <a:lumOff val="35000"/>
                  </a:schemeClr>
                </a:solidFill>
              </a:rPr>
              <a:t>3.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file and create a property called </a:t>
            </a:r>
            <a:r>
              <a:rPr lang="en-US" sz="2000" dirty="0" err="1">
                <a:solidFill>
                  <a:schemeClr val="tx1">
                    <a:lumMod val="65000"/>
                    <a:lumOff val="35000"/>
                  </a:schemeClr>
                </a:solidFill>
              </a:rPr>
              <a:t>courseName</a:t>
            </a:r>
            <a:r>
              <a:rPr lang="en-US" sz="2000" dirty="0">
                <a:solidFill>
                  <a:schemeClr val="tx1">
                    <a:lumMod val="65000"/>
                    <a:lumOff val="35000"/>
                  </a:schemeClr>
                </a:solidFill>
              </a:rPr>
              <a:t> of type string and initialize it to "Angular" as shown below in Line number 9</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1F41608-FA84-A438-F267-919F5D065CC4}"/>
              </a:ext>
            </a:extLst>
          </p:cNvPr>
          <p:cNvSpPr txBox="1"/>
          <p:nvPr/>
        </p:nvSpPr>
        <p:spPr>
          <a:xfrm>
            <a:off x="296159" y="3218294"/>
            <a:ext cx="10704922" cy="3416320"/>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string = "Angular";</a:t>
            </a:r>
          </a:p>
          <a:p>
            <a:r>
              <a:rPr lang="en-IN" dirty="0"/>
              <a:t>  constructor() { }</a:t>
            </a:r>
          </a:p>
          <a:p>
            <a:r>
              <a:rPr lang="en-IN" dirty="0"/>
              <a:t>  </a:t>
            </a:r>
            <a:r>
              <a:rPr lang="en-IN" dirty="0" err="1"/>
              <a:t>ngOnInit</a:t>
            </a:r>
            <a:r>
              <a:rPr lang="en-IN" dirty="0"/>
              <a:t>() {</a:t>
            </a:r>
          </a:p>
          <a:p>
            <a:r>
              <a:rPr lang="en-IN" dirty="0"/>
              <a:t>  }</a:t>
            </a:r>
          </a:p>
          <a:p>
            <a:r>
              <a:rPr lang="en-IN" dirty="0"/>
              <a:t>}</a:t>
            </a:r>
          </a:p>
        </p:txBody>
      </p:sp>
    </p:spTree>
    <p:extLst>
      <p:ext uri="{BB962C8B-B14F-4D97-AF65-F5344CB8AC3E}">
        <p14:creationId xmlns:p14="http://schemas.microsoft.com/office/powerpoint/2010/main" val="215661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722E93-CEA3-5ABD-D066-74750369C0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29C32F-157E-1E98-4052-89A8B540553A}"/>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3EFAAE29-4AF8-F29A-8D66-B148256BA466}"/>
              </a:ext>
            </a:extLst>
          </p:cNvPr>
          <p:cNvSpPr txBox="1"/>
          <p:nvPr/>
        </p:nvSpPr>
        <p:spPr>
          <a:xfrm>
            <a:off x="909685" y="581808"/>
            <a:ext cx="9818017" cy="400110"/>
          </a:xfrm>
          <a:prstGeom prst="rect">
            <a:avLst/>
          </a:prstGeom>
          <a:noFill/>
        </p:spPr>
        <p:txBody>
          <a:bodyPr wrap="square">
            <a:spAutoFit/>
          </a:bodyPr>
          <a:lstStyle/>
          <a:p>
            <a:r>
              <a:rPr lang="en-US" sz="2000" dirty="0">
                <a:solidFill>
                  <a:schemeClr val="tx1">
                    <a:lumMod val="65000"/>
                    <a:lumOff val="35000"/>
                  </a:schemeClr>
                </a:solidFill>
              </a:rPr>
              <a:t>4. Open</a:t>
            </a:r>
            <a:r>
              <a:rPr lang="en-US" sz="2000" b="1" dirty="0">
                <a:solidFill>
                  <a:schemeClr val="tx1">
                    <a:lumMod val="65000"/>
                    <a:lumOff val="35000"/>
                  </a:schemeClr>
                </a:solidFill>
              </a:rPr>
              <a:t> hello.component.html</a:t>
            </a:r>
            <a:r>
              <a:rPr lang="en-US" sz="2000" dirty="0">
                <a:solidFill>
                  <a:schemeClr val="tx1">
                    <a:lumMod val="65000"/>
                    <a:lumOff val="35000"/>
                  </a:schemeClr>
                </a:solidFill>
              </a:rPr>
              <a:t> and display the </a:t>
            </a:r>
            <a:r>
              <a:rPr lang="en-US" sz="2000" dirty="0" err="1">
                <a:solidFill>
                  <a:schemeClr val="tx1">
                    <a:lumMod val="65000"/>
                    <a:lumOff val="35000"/>
                  </a:schemeClr>
                </a:solidFill>
              </a:rPr>
              <a:t>courseName</a:t>
            </a:r>
            <a:r>
              <a:rPr lang="en-US" sz="2000" dirty="0">
                <a:solidFill>
                  <a:schemeClr val="tx1">
                    <a:lumMod val="65000"/>
                    <a:lumOff val="35000"/>
                  </a:schemeClr>
                </a:solidFill>
              </a:rPr>
              <a:t> as shown below in Line 2</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F60DF0D-D492-99F1-C0E4-9B84F7C825D6}"/>
              </a:ext>
            </a:extLst>
          </p:cNvPr>
          <p:cNvSpPr txBox="1"/>
          <p:nvPr/>
        </p:nvSpPr>
        <p:spPr>
          <a:xfrm>
            <a:off x="909685" y="1093757"/>
            <a:ext cx="6099142" cy="923330"/>
          </a:xfrm>
          <a:prstGeom prst="rect">
            <a:avLst/>
          </a:prstGeom>
          <a:noFill/>
        </p:spPr>
        <p:txBody>
          <a:bodyPr wrap="square">
            <a:spAutoFit/>
          </a:bodyPr>
          <a:lstStyle/>
          <a:p>
            <a:r>
              <a:rPr lang="en-IN" dirty="0"/>
              <a:t>&lt;p&gt;</a:t>
            </a:r>
          </a:p>
          <a:p>
            <a:r>
              <a:rPr lang="en-IN" dirty="0"/>
              <a:t>  Hello {{ </a:t>
            </a:r>
            <a:r>
              <a:rPr lang="en-IN" dirty="0" err="1"/>
              <a:t>courseName</a:t>
            </a:r>
            <a:r>
              <a:rPr lang="en-IN" dirty="0"/>
              <a:t> }}</a:t>
            </a:r>
          </a:p>
          <a:p>
            <a:r>
              <a:rPr lang="en-IN" dirty="0"/>
              <a:t>&lt;/p&gt;</a:t>
            </a:r>
          </a:p>
        </p:txBody>
      </p:sp>
      <p:sp>
        <p:nvSpPr>
          <p:cNvPr id="9" name="TextBox 8">
            <a:extLst>
              <a:ext uri="{FF2B5EF4-FFF2-40B4-BE49-F238E27FC236}">
                <a16:creationId xmlns:a16="http://schemas.microsoft.com/office/drawing/2014/main" id="{CF47A415-2843-F4C3-E43C-0C43D45AD0E8}"/>
              </a:ext>
            </a:extLst>
          </p:cNvPr>
          <p:cNvSpPr txBox="1"/>
          <p:nvPr/>
        </p:nvSpPr>
        <p:spPr>
          <a:xfrm>
            <a:off x="909684" y="2382327"/>
            <a:ext cx="10722991" cy="400110"/>
          </a:xfrm>
          <a:prstGeom prst="rect">
            <a:avLst/>
          </a:prstGeom>
          <a:noFill/>
        </p:spPr>
        <p:txBody>
          <a:bodyPr wrap="square">
            <a:spAutoFit/>
          </a:bodyPr>
          <a:lstStyle/>
          <a:p>
            <a:r>
              <a:rPr lang="en-US" sz="2000" dirty="0">
                <a:solidFill>
                  <a:schemeClr val="tx1">
                    <a:lumMod val="65000"/>
                    <a:lumOff val="35000"/>
                  </a:schemeClr>
                </a:solidFill>
              </a:rPr>
              <a:t>5. Open </a:t>
            </a:r>
            <a:r>
              <a:rPr lang="en-US" sz="2000" b="1" dirty="0">
                <a:solidFill>
                  <a:schemeClr val="tx1">
                    <a:lumMod val="65000"/>
                    <a:lumOff val="35000"/>
                  </a:schemeClr>
                </a:solidFill>
              </a:rPr>
              <a:t>hello.component.css</a:t>
            </a:r>
            <a:r>
              <a:rPr lang="en-US" sz="2000" dirty="0">
                <a:solidFill>
                  <a:schemeClr val="tx1">
                    <a:lumMod val="65000"/>
                    <a:lumOff val="35000"/>
                  </a:schemeClr>
                </a:solidFill>
              </a:rPr>
              <a:t> and add the following styles for the paragraph element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4006A3A-2D4C-7611-F102-6D98A9CEC2D9}"/>
              </a:ext>
            </a:extLst>
          </p:cNvPr>
          <p:cNvSpPr txBox="1"/>
          <p:nvPr/>
        </p:nvSpPr>
        <p:spPr>
          <a:xfrm>
            <a:off x="909685" y="2934980"/>
            <a:ext cx="6099142" cy="1200329"/>
          </a:xfrm>
          <a:prstGeom prst="rect">
            <a:avLst/>
          </a:prstGeom>
          <a:noFill/>
        </p:spPr>
        <p:txBody>
          <a:bodyPr wrap="square">
            <a:spAutoFit/>
          </a:bodyPr>
          <a:lstStyle/>
          <a:p>
            <a:r>
              <a:rPr lang="en-IN" dirty="0"/>
              <a:t>p {</a:t>
            </a:r>
          </a:p>
          <a:p>
            <a:r>
              <a:rPr lang="en-IN" dirty="0"/>
              <a:t>    </a:t>
            </a:r>
            <a:r>
              <a:rPr lang="en-IN" dirty="0" err="1"/>
              <a:t>color:blue</a:t>
            </a:r>
            <a:r>
              <a:rPr lang="en-IN" dirty="0"/>
              <a:t>;</a:t>
            </a:r>
          </a:p>
          <a:p>
            <a:r>
              <a:rPr lang="en-IN" dirty="0"/>
              <a:t>    font-size:20px;</a:t>
            </a:r>
          </a:p>
          <a:p>
            <a:r>
              <a:rPr lang="en-IN" dirty="0"/>
              <a:t>}</a:t>
            </a:r>
          </a:p>
        </p:txBody>
      </p:sp>
      <p:sp>
        <p:nvSpPr>
          <p:cNvPr id="13" name="TextBox 12">
            <a:extLst>
              <a:ext uri="{FF2B5EF4-FFF2-40B4-BE49-F238E27FC236}">
                <a16:creationId xmlns:a16="http://schemas.microsoft.com/office/drawing/2014/main" id="{04EC9AF9-405C-B292-34E2-40F84DE5C618}"/>
              </a:ext>
            </a:extLst>
          </p:cNvPr>
          <p:cNvSpPr txBox="1"/>
          <p:nvPr/>
        </p:nvSpPr>
        <p:spPr>
          <a:xfrm>
            <a:off x="909684" y="4407340"/>
            <a:ext cx="11282315" cy="707886"/>
          </a:xfrm>
          <a:prstGeom prst="rect">
            <a:avLst/>
          </a:prstGeom>
          <a:noFill/>
        </p:spPr>
        <p:txBody>
          <a:bodyPr wrap="square">
            <a:spAutoFit/>
          </a:bodyPr>
          <a:lstStyle/>
          <a:p>
            <a:r>
              <a:rPr lang="en-US" sz="2000" dirty="0">
                <a:solidFill>
                  <a:schemeClr val="tx1">
                    <a:lumMod val="65000"/>
                    <a:lumOff val="35000"/>
                  </a:schemeClr>
                </a:solidFill>
              </a:rPr>
              <a:t>6. Open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and add </a:t>
            </a:r>
            <a:r>
              <a:rPr lang="en-US" sz="2000" dirty="0" err="1">
                <a:solidFill>
                  <a:schemeClr val="tx1">
                    <a:lumMod val="65000"/>
                    <a:lumOff val="35000"/>
                  </a:schemeClr>
                </a:solidFill>
              </a:rPr>
              <a:t>HelloComponent</a:t>
            </a:r>
            <a:r>
              <a:rPr lang="en-US" sz="2000" dirty="0">
                <a:solidFill>
                  <a:schemeClr val="tx1">
                    <a:lumMod val="65000"/>
                    <a:lumOff val="35000"/>
                  </a:schemeClr>
                </a:solidFill>
              </a:rPr>
              <a:t> to bootstrap property as shown below in Line 11 to load it for execution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0852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83637C-16E1-185A-461D-5F08CFB741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104382-813C-A95E-6493-C4A1F2335526}"/>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F98B41E6-0205-0E6D-F9D1-A3435FDBBDDE}"/>
              </a:ext>
            </a:extLst>
          </p:cNvPr>
          <p:cNvSpPr txBox="1"/>
          <p:nvPr/>
        </p:nvSpPr>
        <p:spPr>
          <a:xfrm>
            <a:off x="989029" y="639114"/>
            <a:ext cx="8381214" cy="3416320"/>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HelloComponent</a:t>
            </a:r>
            <a:r>
              <a:rPr lang="en-IN" dirty="0"/>
              <a:t> } from './hello/</a:t>
            </a:r>
            <a:r>
              <a:rPr lang="en-IN" dirty="0" err="1"/>
              <a:t>hello.component</a:t>
            </a:r>
            <a:r>
              <a:rPr lang="en-IN" dirty="0"/>
              <a:t>';</a:t>
            </a:r>
          </a:p>
          <a:p>
            <a:r>
              <a:rPr lang="en-IN" dirty="0"/>
              <a:t>@NgModule({</a:t>
            </a:r>
          </a:p>
          <a:p>
            <a:r>
              <a:rPr lang="en-IN" dirty="0"/>
              <a:t>  imports: [</a:t>
            </a:r>
            <a:r>
              <a:rPr lang="en-IN" dirty="0" err="1"/>
              <a:t>BrowserModule,AppRoutingModule</a:t>
            </a:r>
            <a:r>
              <a:rPr lang="en-IN" dirty="0"/>
              <a:t>],</a:t>
            </a:r>
          </a:p>
          <a:p>
            <a:r>
              <a:rPr lang="en-IN" dirty="0"/>
              <a:t>  declarations: [</a:t>
            </a:r>
            <a:r>
              <a:rPr lang="en-IN" dirty="0" err="1"/>
              <a:t>AppComponent</a:t>
            </a:r>
            <a:r>
              <a:rPr lang="en-IN" dirty="0"/>
              <a:t>, </a:t>
            </a:r>
            <a:r>
              <a:rPr lang="en-IN" dirty="0" err="1"/>
              <a:t>HelloComponent</a:t>
            </a:r>
            <a:r>
              <a:rPr lang="en-IN" dirty="0"/>
              <a:t>],</a:t>
            </a:r>
          </a:p>
          <a:p>
            <a:r>
              <a:rPr lang="en-IN" dirty="0"/>
              <a:t>  providers: [],</a:t>
            </a:r>
          </a:p>
          <a:p>
            <a:r>
              <a:rPr lang="en-IN" dirty="0"/>
              <a:t>  bootstrap: [</a:t>
            </a:r>
            <a:r>
              <a:rPr lang="en-IN" dirty="0" err="1"/>
              <a:t>HelloComponent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534FD4B2-852D-ABED-6DC2-FF5FD3E4C3F9}"/>
              </a:ext>
            </a:extLst>
          </p:cNvPr>
          <p:cNvSpPr txBox="1"/>
          <p:nvPr/>
        </p:nvSpPr>
        <p:spPr>
          <a:xfrm>
            <a:off x="362932" y="4236395"/>
            <a:ext cx="11524268" cy="707886"/>
          </a:xfrm>
          <a:prstGeom prst="rect">
            <a:avLst/>
          </a:prstGeom>
          <a:noFill/>
        </p:spPr>
        <p:txBody>
          <a:bodyPr wrap="square">
            <a:spAutoFit/>
          </a:bodyPr>
          <a:lstStyle/>
          <a:p>
            <a:r>
              <a:rPr lang="en-US" sz="2000" dirty="0">
                <a:solidFill>
                  <a:schemeClr val="tx1">
                    <a:lumMod val="65000"/>
                    <a:lumOff val="35000"/>
                  </a:schemeClr>
                </a:solidFill>
              </a:rPr>
              <a:t>7. Open </a:t>
            </a:r>
            <a:r>
              <a:rPr lang="en-US" sz="2000" b="1" dirty="0">
                <a:solidFill>
                  <a:schemeClr val="tx1">
                    <a:lumMod val="65000"/>
                    <a:lumOff val="35000"/>
                  </a:schemeClr>
                </a:solidFill>
              </a:rPr>
              <a:t>index.html</a:t>
            </a:r>
            <a:r>
              <a:rPr lang="en-US" sz="2000" dirty="0">
                <a:solidFill>
                  <a:schemeClr val="tx1">
                    <a:lumMod val="65000"/>
                    <a:lumOff val="35000"/>
                  </a:schemeClr>
                </a:solidFill>
              </a:rPr>
              <a:t> and load the hello component by using its selector name i.e., app-hello as shown below in Line 11</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1535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38D83-A3CF-03D9-53DA-D5FD963799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B7382E-212B-D5A7-C6C5-6B35F150BCC6}"/>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B4BC5132-49A8-FD37-59C1-5BD5B4B81127}"/>
              </a:ext>
            </a:extLst>
          </p:cNvPr>
          <p:cNvSpPr txBox="1"/>
          <p:nvPr/>
        </p:nvSpPr>
        <p:spPr>
          <a:xfrm>
            <a:off x="843698" y="519468"/>
            <a:ext cx="11052928" cy="3170099"/>
          </a:xfrm>
          <a:prstGeom prst="rect">
            <a:avLst/>
          </a:prstGeom>
          <a:noFill/>
        </p:spPr>
        <p:txBody>
          <a:bodyPr wrap="square">
            <a:spAutoFit/>
          </a:bodyPr>
          <a:lstStyle/>
          <a:p>
            <a:r>
              <a:rPr lang="en-US" sz="2000" b="1" dirty="0">
                <a:solidFill>
                  <a:schemeClr val="tx1">
                    <a:lumMod val="65000"/>
                    <a:lumOff val="35000"/>
                  </a:schemeClr>
                </a:solidFill>
                <a:effectLst/>
              </a:rPr>
              <a:t>Better support for Mobile App Development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Desktop and mobile applications have separate concerns and addressing these concerns using a single framework becomes a challenge. Angular 1 had to address the concerns of a mobile application using additional plugins. However, the Angular framework, addresses the concerns of both mobile as well as desktop applications.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Better performance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Angular framework is better in its performance in terms of browser rendering, animation, and accessibility across all the components. This is due to the modern approach of handling issues compared to earlier Angular version 1.x.</a:t>
            </a:r>
          </a:p>
        </p:txBody>
      </p:sp>
      <p:sp>
        <p:nvSpPr>
          <p:cNvPr id="7" name="TextBox 6">
            <a:extLst>
              <a:ext uri="{FF2B5EF4-FFF2-40B4-BE49-F238E27FC236}">
                <a16:creationId xmlns:a16="http://schemas.microsoft.com/office/drawing/2014/main" id="{C8E7E7F0-647D-6856-F876-45F8265AE0F8}"/>
              </a:ext>
            </a:extLst>
          </p:cNvPr>
          <p:cNvSpPr txBox="1"/>
          <p:nvPr/>
        </p:nvSpPr>
        <p:spPr>
          <a:xfrm>
            <a:off x="843698" y="4095103"/>
            <a:ext cx="6099142" cy="400110"/>
          </a:xfrm>
          <a:prstGeom prst="rect">
            <a:avLst/>
          </a:prstGeom>
          <a:noFill/>
        </p:spPr>
        <p:txBody>
          <a:bodyPr wrap="square">
            <a:spAutoFit/>
          </a:bodyPr>
          <a:lstStyle/>
          <a:p>
            <a:r>
              <a:rPr lang="en-IN" sz="2000" b="1" dirty="0">
                <a:solidFill>
                  <a:schemeClr val="tx1">
                    <a:lumMod val="65000"/>
                    <a:lumOff val="35000"/>
                  </a:schemeClr>
                </a:solidFill>
              </a:rPr>
              <a:t>Evolution of Angular Framework: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4760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FF37C4-E041-29F5-26A9-1CDFE87F36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CF8667-F21E-98D2-12FE-69F96DF81D3A}"/>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40274F60-3F61-701B-61F6-63B073E7C8B5}"/>
              </a:ext>
            </a:extLst>
          </p:cNvPr>
          <p:cNvSpPr txBox="1"/>
          <p:nvPr/>
        </p:nvSpPr>
        <p:spPr>
          <a:xfrm>
            <a:off x="989029" y="654345"/>
            <a:ext cx="9663260" cy="3693319"/>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r>
              <a:rPr lang="en-IN" dirty="0"/>
              <a:t>&lt;head&gt;</a:t>
            </a:r>
          </a:p>
          <a:p>
            <a:r>
              <a:rPr lang="en-IN" dirty="0"/>
              <a:t>  &lt;meta charset="utf-8"&gt;</a:t>
            </a:r>
          </a:p>
          <a:p>
            <a:r>
              <a:rPr lang="en-IN" dirty="0"/>
              <a:t>  &lt;title&gt;</a:t>
            </a:r>
            <a:r>
              <a:rPr lang="en-IN" dirty="0" err="1"/>
              <a:t>MyApp</a:t>
            </a:r>
            <a:r>
              <a:rPr lang="en-IN" dirty="0"/>
              <a:t>&lt;/title&gt;</a:t>
            </a:r>
          </a:p>
          <a:p>
            <a:r>
              <a:rPr lang="en-IN" dirty="0"/>
              <a:t>  &lt;base </a:t>
            </a:r>
            <a:r>
              <a:rPr lang="en-IN" dirty="0" err="1"/>
              <a:t>href</a:t>
            </a:r>
            <a:r>
              <a:rPr lang="en-IN" dirty="0"/>
              <a:t>="/"&gt;</a:t>
            </a:r>
          </a:p>
          <a:p>
            <a:r>
              <a:rPr lang="en-IN" dirty="0"/>
              <a:t>  &lt;meta name="viewport" content="width=device-width, initial-scale=1"&gt;</a:t>
            </a:r>
          </a:p>
          <a:p>
            <a:r>
              <a:rPr lang="en-IN" dirty="0"/>
              <a:t>  &lt;link </a:t>
            </a:r>
            <a:r>
              <a:rPr lang="en-IN" dirty="0" err="1"/>
              <a:t>rel</a:t>
            </a:r>
            <a:r>
              <a:rPr lang="en-IN" dirty="0"/>
              <a:t>="icon" type="image/x-icon" </a:t>
            </a:r>
            <a:r>
              <a:rPr lang="en-IN" dirty="0" err="1"/>
              <a:t>href</a:t>
            </a:r>
            <a:r>
              <a:rPr lang="en-IN" dirty="0"/>
              <a:t>="favicon.ico"&gt;</a:t>
            </a:r>
          </a:p>
          <a:p>
            <a:r>
              <a:rPr lang="en-IN" dirty="0"/>
              <a:t>&lt;/head&gt;</a:t>
            </a:r>
          </a:p>
          <a:p>
            <a:r>
              <a:rPr lang="en-IN" dirty="0"/>
              <a:t>&lt;body&gt;</a:t>
            </a:r>
          </a:p>
          <a:p>
            <a:r>
              <a:rPr lang="en-IN" dirty="0"/>
              <a:t>  &lt;app-hello&gt;&lt;/app-hello&gt;</a:t>
            </a:r>
          </a:p>
          <a:p>
            <a:r>
              <a:rPr lang="en-IN" dirty="0"/>
              <a:t>&lt;/body&gt;</a:t>
            </a:r>
          </a:p>
          <a:p>
            <a:r>
              <a:rPr lang="en-IN" dirty="0"/>
              <a:t>&lt;/html&gt;</a:t>
            </a:r>
          </a:p>
        </p:txBody>
      </p:sp>
      <p:sp>
        <p:nvSpPr>
          <p:cNvPr id="7" name="TextBox 6">
            <a:extLst>
              <a:ext uri="{FF2B5EF4-FFF2-40B4-BE49-F238E27FC236}">
                <a16:creationId xmlns:a16="http://schemas.microsoft.com/office/drawing/2014/main" id="{EEFB4DB6-667B-E8E6-4A4C-58B81C52529E}"/>
              </a:ext>
            </a:extLst>
          </p:cNvPr>
          <p:cNvSpPr txBox="1"/>
          <p:nvPr/>
        </p:nvSpPr>
        <p:spPr>
          <a:xfrm>
            <a:off x="315798" y="4623003"/>
            <a:ext cx="10704136" cy="400110"/>
          </a:xfrm>
          <a:prstGeom prst="rect">
            <a:avLst/>
          </a:prstGeom>
          <a:noFill/>
        </p:spPr>
        <p:txBody>
          <a:bodyPr wrap="square">
            <a:spAutoFit/>
          </a:bodyPr>
          <a:lstStyle/>
          <a:p>
            <a:r>
              <a:rPr lang="en-US" sz="2000" dirty="0">
                <a:solidFill>
                  <a:schemeClr val="tx1">
                    <a:lumMod val="65000"/>
                    <a:lumOff val="35000"/>
                  </a:schemeClr>
                </a:solidFill>
              </a:rPr>
              <a:t>8. Now run the application by giving the following command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5B79CD-A372-9C29-CDFA-0C6F1739C348}"/>
              </a:ext>
            </a:extLst>
          </p:cNvPr>
          <p:cNvSpPr txBox="1"/>
          <p:nvPr/>
        </p:nvSpPr>
        <p:spPr>
          <a:xfrm>
            <a:off x="315798" y="5298452"/>
            <a:ext cx="6099142" cy="369332"/>
          </a:xfrm>
          <a:prstGeom prst="rect">
            <a:avLst/>
          </a:prstGeom>
          <a:noFill/>
        </p:spPr>
        <p:txBody>
          <a:bodyPr wrap="square">
            <a:spAutoFit/>
          </a:bodyPr>
          <a:lstStyle/>
          <a:p>
            <a:r>
              <a:rPr lang="en-IN" dirty="0"/>
              <a:t>D:\MyApp&gt;ng serve --open</a:t>
            </a:r>
          </a:p>
        </p:txBody>
      </p:sp>
    </p:spTree>
    <p:extLst>
      <p:ext uri="{BB962C8B-B14F-4D97-AF65-F5344CB8AC3E}">
        <p14:creationId xmlns:p14="http://schemas.microsoft.com/office/powerpoint/2010/main" val="1280059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A7B112-5E6A-C05D-032C-F84C4BCA7275}"/>
              </a:ext>
            </a:extLst>
          </p:cNvPr>
          <p:cNvSpPr>
            <a:spLocks noGrp="1"/>
          </p:cNvSpPr>
          <p:nvPr>
            <p:ph type="subTitle" idx="1"/>
          </p:nvPr>
        </p:nvSpPr>
        <p:spPr>
          <a:xfrm>
            <a:off x="1295400" y="951970"/>
            <a:ext cx="9144000" cy="5296429"/>
          </a:xfrm>
        </p:spPr>
        <p:txBody>
          <a:bodyPr>
            <a:normAutofit fontScale="25000" lnSpcReduction="20000"/>
          </a:bodyPr>
          <a:lstStyle/>
          <a:p>
            <a:pPr algn="l"/>
            <a:r>
              <a:rPr lang="en-IN" sz="6400" dirty="0">
                <a:latin typeface="+mj-lt"/>
              </a:rPr>
              <a:t> ng g module admin</a:t>
            </a:r>
          </a:p>
          <a:p>
            <a:pPr algn="l"/>
            <a:r>
              <a:rPr lang="en-IN" sz="6400" dirty="0">
                <a:latin typeface="+mj-lt"/>
              </a:rPr>
              <a:t>ng g component admin/user</a:t>
            </a:r>
          </a:p>
          <a:p>
            <a:pPr algn="l"/>
            <a:r>
              <a:rPr lang="en-IN" sz="6400" dirty="0">
                <a:latin typeface="+mj-lt"/>
              </a:rPr>
              <a:t>import { </a:t>
            </a:r>
            <a:r>
              <a:rPr lang="en-IN" sz="6400" dirty="0" err="1">
                <a:latin typeface="+mj-lt"/>
              </a:rPr>
              <a:t>NgModule</a:t>
            </a:r>
            <a:r>
              <a:rPr lang="en-IN" sz="6400" dirty="0">
                <a:latin typeface="+mj-lt"/>
              </a:rPr>
              <a:t> } from '@angular/core';</a:t>
            </a:r>
          </a:p>
          <a:p>
            <a:pPr algn="l"/>
            <a:r>
              <a:rPr lang="en-IN" sz="6400" dirty="0">
                <a:latin typeface="+mj-lt"/>
              </a:rPr>
              <a:t>import { </a:t>
            </a:r>
            <a:r>
              <a:rPr lang="en-IN" sz="6400" dirty="0" err="1">
                <a:latin typeface="+mj-lt"/>
              </a:rPr>
              <a:t>CommonModule</a:t>
            </a:r>
            <a:r>
              <a:rPr lang="en-IN" sz="6400" dirty="0">
                <a:latin typeface="+mj-lt"/>
              </a:rPr>
              <a:t> } from '@angular/common';</a:t>
            </a:r>
          </a:p>
          <a:p>
            <a:pPr algn="l"/>
            <a:r>
              <a:rPr lang="en-IN" sz="6400" dirty="0">
                <a:highlight>
                  <a:srgbClr val="FFFF00"/>
                </a:highlight>
                <a:latin typeface="+mj-lt"/>
              </a:rPr>
              <a:t>import { </a:t>
            </a:r>
            <a:r>
              <a:rPr lang="en-IN" sz="6400" dirty="0" err="1">
                <a:highlight>
                  <a:srgbClr val="FFFF00"/>
                </a:highlight>
                <a:latin typeface="+mj-lt"/>
              </a:rPr>
              <a:t>UserComponent</a:t>
            </a:r>
            <a:r>
              <a:rPr lang="en-IN" sz="6400" dirty="0">
                <a:highlight>
                  <a:srgbClr val="FFFF00"/>
                </a:highlight>
                <a:latin typeface="+mj-lt"/>
              </a:rPr>
              <a:t> } from './user/</a:t>
            </a:r>
            <a:r>
              <a:rPr lang="en-IN" sz="6400" dirty="0" err="1">
                <a:highlight>
                  <a:srgbClr val="FFFF00"/>
                </a:highlight>
                <a:latin typeface="+mj-lt"/>
              </a:rPr>
              <a:t>user.component</a:t>
            </a:r>
            <a:r>
              <a:rPr lang="en-IN" sz="6400" dirty="0">
                <a:highlight>
                  <a:srgbClr val="FFFF00"/>
                </a:highlight>
                <a:latin typeface="+mj-lt"/>
              </a:rPr>
              <a:t>';</a:t>
            </a:r>
          </a:p>
          <a:p>
            <a:pPr algn="l"/>
            <a:br>
              <a:rPr lang="en-IN" sz="6400" dirty="0">
                <a:latin typeface="+mj-lt"/>
              </a:rPr>
            </a:br>
            <a:br>
              <a:rPr lang="en-IN" sz="6400" dirty="0">
                <a:latin typeface="+mj-lt"/>
              </a:rPr>
            </a:br>
            <a:br>
              <a:rPr lang="en-IN" sz="6400" dirty="0">
                <a:latin typeface="+mj-lt"/>
              </a:rPr>
            </a:br>
            <a:r>
              <a:rPr lang="en-IN" sz="6400" dirty="0">
                <a:latin typeface="+mj-lt"/>
              </a:rPr>
              <a:t>@NgModule({</a:t>
            </a:r>
          </a:p>
          <a:p>
            <a:pPr algn="l"/>
            <a:r>
              <a:rPr lang="en-IN" sz="6400" dirty="0">
                <a:latin typeface="+mj-lt"/>
              </a:rPr>
              <a:t>  declarations: [</a:t>
            </a:r>
          </a:p>
          <a:p>
            <a:pPr algn="l"/>
            <a:r>
              <a:rPr lang="en-IN" sz="6400" dirty="0">
                <a:latin typeface="+mj-lt"/>
              </a:rPr>
              <a:t>    </a:t>
            </a:r>
            <a:r>
              <a:rPr lang="en-IN" sz="6400" dirty="0" err="1">
                <a:latin typeface="+mj-lt"/>
              </a:rPr>
              <a:t>UserComponent</a:t>
            </a:r>
            <a:endParaRPr lang="en-IN" sz="6400" dirty="0">
              <a:latin typeface="+mj-lt"/>
            </a:endParaRPr>
          </a:p>
          <a:p>
            <a:pPr algn="l"/>
            <a:r>
              <a:rPr lang="en-IN" sz="6400" dirty="0">
                <a:latin typeface="+mj-lt"/>
              </a:rPr>
              <a:t>  ],</a:t>
            </a:r>
          </a:p>
          <a:p>
            <a:pPr algn="l"/>
            <a:r>
              <a:rPr lang="en-IN" sz="6400" dirty="0">
                <a:latin typeface="+mj-lt"/>
              </a:rPr>
              <a:t>  imports: [</a:t>
            </a:r>
          </a:p>
          <a:p>
            <a:pPr algn="l"/>
            <a:r>
              <a:rPr lang="en-IN" sz="6400" dirty="0">
                <a:latin typeface="+mj-lt"/>
              </a:rPr>
              <a:t>    </a:t>
            </a:r>
            <a:r>
              <a:rPr lang="en-IN" sz="6400" dirty="0" err="1">
                <a:latin typeface="+mj-lt"/>
              </a:rPr>
              <a:t>CommonModule</a:t>
            </a:r>
            <a:endParaRPr lang="en-IN" sz="6400" dirty="0">
              <a:latin typeface="+mj-lt"/>
            </a:endParaRPr>
          </a:p>
          <a:p>
            <a:pPr algn="l"/>
            <a:r>
              <a:rPr lang="en-IN" sz="6400" dirty="0">
                <a:latin typeface="+mj-lt"/>
              </a:rPr>
              <a:t>  ],</a:t>
            </a:r>
          </a:p>
          <a:p>
            <a:pPr algn="l"/>
            <a:r>
              <a:rPr lang="en-IN" sz="6400" dirty="0">
                <a:latin typeface="+mj-lt"/>
              </a:rPr>
              <a:t>  </a:t>
            </a:r>
            <a:r>
              <a:rPr lang="en-IN" sz="6400" dirty="0">
                <a:highlight>
                  <a:srgbClr val="FFFF00"/>
                </a:highlight>
                <a:latin typeface="+mj-lt"/>
              </a:rPr>
              <a:t>exports: [</a:t>
            </a:r>
          </a:p>
          <a:p>
            <a:pPr algn="l"/>
            <a:r>
              <a:rPr lang="en-IN" sz="6400" dirty="0">
                <a:highlight>
                  <a:srgbClr val="FFFF00"/>
                </a:highlight>
                <a:latin typeface="+mj-lt"/>
              </a:rPr>
              <a:t>    </a:t>
            </a:r>
            <a:r>
              <a:rPr lang="en-IN" sz="6400" dirty="0" err="1">
                <a:highlight>
                  <a:srgbClr val="FFFF00"/>
                </a:highlight>
                <a:latin typeface="+mj-lt"/>
              </a:rPr>
              <a:t>UserComponent</a:t>
            </a:r>
            <a:endParaRPr lang="en-IN" sz="6400" dirty="0">
              <a:highlight>
                <a:srgbClr val="FFFF00"/>
              </a:highlight>
              <a:latin typeface="+mj-lt"/>
            </a:endParaRPr>
          </a:p>
          <a:p>
            <a:pPr algn="l"/>
            <a:r>
              <a:rPr lang="en-IN" sz="6400" dirty="0">
                <a:highlight>
                  <a:srgbClr val="FFFF00"/>
                </a:highlight>
                <a:latin typeface="+mj-lt"/>
              </a:rPr>
              <a:t>  ]</a:t>
            </a:r>
          </a:p>
          <a:p>
            <a:pPr algn="l"/>
            <a:r>
              <a:rPr lang="en-IN" sz="6400" dirty="0">
                <a:latin typeface="+mj-lt"/>
              </a:rPr>
              <a:t>})</a:t>
            </a:r>
          </a:p>
          <a:p>
            <a:pPr algn="l"/>
            <a:r>
              <a:rPr lang="en-IN" sz="6400" dirty="0">
                <a:latin typeface="+mj-lt"/>
              </a:rPr>
              <a:t>export class </a:t>
            </a:r>
            <a:r>
              <a:rPr lang="en-IN" sz="6400" dirty="0" err="1">
                <a:latin typeface="+mj-lt"/>
              </a:rPr>
              <a:t>AdminModule</a:t>
            </a:r>
            <a:r>
              <a:rPr lang="en-IN" sz="6400" dirty="0">
                <a:latin typeface="+mj-lt"/>
              </a:rPr>
              <a:t> { }</a:t>
            </a:r>
          </a:p>
          <a:p>
            <a:br>
              <a:rPr lang="en-IN" sz="6400" b="0" dirty="0">
                <a:solidFill>
                  <a:srgbClr val="D4D4D4"/>
                </a:solidFill>
                <a:effectLst/>
                <a:latin typeface="+mj-lt"/>
              </a:rPr>
            </a:br>
            <a:endParaRPr lang="en-IN" sz="6400" b="0" dirty="0">
              <a:solidFill>
                <a:srgbClr val="D4D4D4"/>
              </a:solidFill>
              <a:effectLst/>
              <a:latin typeface="+mj-lt"/>
            </a:endParaRPr>
          </a:p>
          <a:p>
            <a:pPr algn="l"/>
            <a:endParaRPr lang="en-IN" dirty="0"/>
          </a:p>
        </p:txBody>
      </p:sp>
      <p:sp>
        <p:nvSpPr>
          <p:cNvPr id="4" name="Footer Placeholder 3">
            <a:extLst>
              <a:ext uri="{FF2B5EF4-FFF2-40B4-BE49-F238E27FC236}">
                <a16:creationId xmlns:a16="http://schemas.microsoft.com/office/drawing/2014/main" id="{2A23765D-5CC5-9C19-19EF-F141A12EF00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DF7A7FB-62DB-ED0E-67FA-014F17A0BD6D}"/>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65447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D1A98A-F8EF-838E-90A7-BF1BA5793515}"/>
              </a:ext>
            </a:extLst>
          </p:cNvPr>
          <p:cNvSpPr>
            <a:spLocks noGrp="1"/>
          </p:cNvSpPr>
          <p:nvPr>
            <p:ph type="subTitle" idx="1"/>
          </p:nvPr>
        </p:nvSpPr>
        <p:spPr>
          <a:xfrm>
            <a:off x="1524000" y="1075267"/>
            <a:ext cx="9144000" cy="4182533"/>
          </a:xfrm>
        </p:spPr>
        <p:txBody>
          <a:bodyPr>
            <a:normAutofit fontScale="40000" lnSpcReduction="20000"/>
          </a:bodyPr>
          <a:lstStyle/>
          <a:p>
            <a:pPr algn="l"/>
            <a:r>
              <a:rPr lang="en-IN" sz="3300" dirty="0"/>
              <a:t>Add below line in to </a:t>
            </a:r>
            <a:r>
              <a:rPr lang="en-IN" sz="3300" dirty="0" err="1"/>
              <a:t>app.module</a:t>
            </a:r>
            <a:endParaRPr lang="en-IN" sz="3300" dirty="0"/>
          </a:p>
          <a:p>
            <a:pPr algn="l"/>
            <a:r>
              <a:rPr lang="en-US" sz="3300" dirty="0">
                <a:highlight>
                  <a:srgbClr val="FFFF00"/>
                </a:highlight>
              </a:rPr>
              <a:t>import { </a:t>
            </a:r>
            <a:r>
              <a:rPr lang="en-US" sz="3300" dirty="0" err="1">
                <a:highlight>
                  <a:srgbClr val="FFFF00"/>
                </a:highlight>
              </a:rPr>
              <a:t>AdminModule</a:t>
            </a:r>
            <a:r>
              <a:rPr lang="en-US" sz="3300" dirty="0">
                <a:highlight>
                  <a:srgbClr val="FFFF00"/>
                </a:highlight>
              </a:rPr>
              <a:t> } from './admin/</a:t>
            </a:r>
            <a:r>
              <a:rPr lang="en-US" sz="3300" dirty="0" err="1">
                <a:highlight>
                  <a:srgbClr val="FFFF00"/>
                </a:highlight>
              </a:rPr>
              <a:t>admin.module</a:t>
            </a:r>
            <a:r>
              <a:rPr lang="en-US" sz="3300" dirty="0">
                <a:highlight>
                  <a:srgbClr val="FFFF00"/>
                </a:highlight>
              </a:rPr>
              <a:t>';</a:t>
            </a:r>
          </a:p>
          <a:p>
            <a:pPr algn="l"/>
            <a:r>
              <a:rPr lang="en-IN" sz="3300" dirty="0"/>
              <a:t>@NgModule({</a:t>
            </a:r>
          </a:p>
          <a:p>
            <a:pPr algn="l"/>
            <a:r>
              <a:rPr lang="en-IN" sz="3300" dirty="0"/>
              <a:t>    declarations: [</a:t>
            </a:r>
          </a:p>
          <a:p>
            <a:pPr algn="l"/>
            <a:r>
              <a:rPr lang="en-IN" sz="3300" dirty="0"/>
              <a:t>        </a:t>
            </a:r>
            <a:r>
              <a:rPr lang="en-IN" sz="3300" dirty="0" err="1"/>
              <a:t>AppComponent</a:t>
            </a:r>
            <a:r>
              <a:rPr lang="en-IN" sz="3300" dirty="0"/>
              <a:t>,</a:t>
            </a:r>
          </a:p>
          <a:p>
            <a:pPr algn="l"/>
            <a:r>
              <a:rPr lang="en-IN" sz="3300" dirty="0"/>
              <a:t>        </a:t>
            </a:r>
            <a:r>
              <a:rPr lang="en-IN" sz="3300" dirty="0" err="1"/>
              <a:t>DirectivesComponent</a:t>
            </a:r>
            <a:endParaRPr lang="en-IN" sz="3300" dirty="0"/>
          </a:p>
          <a:p>
            <a:pPr algn="l"/>
            <a:r>
              <a:rPr lang="en-IN" sz="3300" dirty="0"/>
              <a:t>    ],</a:t>
            </a:r>
          </a:p>
          <a:p>
            <a:pPr algn="l"/>
            <a:r>
              <a:rPr lang="en-IN" sz="3300" dirty="0"/>
              <a:t>    providers: [],</a:t>
            </a:r>
          </a:p>
          <a:p>
            <a:pPr algn="l"/>
            <a:r>
              <a:rPr lang="en-IN" sz="3300" dirty="0"/>
              <a:t>    bootstrap: [</a:t>
            </a:r>
            <a:r>
              <a:rPr lang="en-IN" sz="3300" dirty="0" err="1"/>
              <a:t>AppComponent</a:t>
            </a:r>
            <a:r>
              <a:rPr lang="en-IN" sz="3300" dirty="0"/>
              <a:t>],</a:t>
            </a:r>
          </a:p>
          <a:p>
            <a:pPr algn="l"/>
            <a:r>
              <a:rPr lang="en-IN" sz="3300" dirty="0"/>
              <a:t>    imports: [</a:t>
            </a:r>
          </a:p>
          <a:p>
            <a:pPr algn="l"/>
            <a:r>
              <a:rPr lang="en-IN" sz="3300" dirty="0"/>
              <a:t>        </a:t>
            </a:r>
            <a:r>
              <a:rPr lang="en-IN" sz="3300" dirty="0" err="1"/>
              <a:t>BrowserModule</a:t>
            </a:r>
            <a:r>
              <a:rPr lang="en-IN" sz="3300" dirty="0"/>
              <a:t>,</a:t>
            </a:r>
          </a:p>
          <a:p>
            <a:pPr algn="l"/>
            <a:r>
              <a:rPr lang="en-IN" sz="3300" dirty="0"/>
              <a:t>        </a:t>
            </a:r>
            <a:r>
              <a:rPr lang="en-IN" sz="3300" dirty="0" err="1"/>
              <a:t>AppRoutingModule</a:t>
            </a:r>
            <a:r>
              <a:rPr lang="en-IN" sz="3300" dirty="0"/>
              <a:t>,</a:t>
            </a:r>
          </a:p>
          <a:p>
            <a:pPr algn="l"/>
            <a:r>
              <a:rPr lang="en-IN" sz="3300" dirty="0"/>
              <a:t>        </a:t>
            </a:r>
            <a:r>
              <a:rPr lang="en-IN" sz="3300" dirty="0" err="1">
                <a:highlight>
                  <a:srgbClr val="FFFF00"/>
                </a:highlight>
              </a:rPr>
              <a:t>AdminModule</a:t>
            </a:r>
            <a:endParaRPr lang="en-IN" sz="3300" dirty="0">
              <a:highlight>
                <a:srgbClr val="FFFF00"/>
              </a:highlight>
            </a:endParaRPr>
          </a:p>
          <a:p>
            <a:pPr algn="l"/>
            <a:r>
              <a:rPr lang="en-IN" sz="3300" dirty="0"/>
              <a:t>    ]</a:t>
            </a:r>
          </a:p>
          <a:p>
            <a:pPr algn="l"/>
            <a:r>
              <a:rPr lang="en-IN" sz="3300" dirty="0"/>
              <a:t>})</a:t>
            </a:r>
          </a:p>
          <a:p>
            <a:endParaRPr lang="en-IN" dirty="0"/>
          </a:p>
        </p:txBody>
      </p:sp>
      <p:sp>
        <p:nvSpPr>
          <p:cNvPr id="4" name="Footer Placeholder 3">
            <a:extLst>
              <a:ext uri="{FF2B5EF4-FFF2-40B4-BE49-F238E27FC236}">
                <a16:creationId xmlns:a16="http://schemas.microsoft.com/office/drawing/2014/main" id="{5F28BC8A-409A-0B62-A6C9-EAF5E8B6014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B89908C-6C5A-CCD7-6D1C-A55091468EF3}"/>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2953785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02DB39-4B6D-A258-241E-F28DEB9AAE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DC6BA0-0BD2-C8C9-82F0-D3D84C5E9F78}"/>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54CA5B65-7ECD-F377-D2EE-A1B7FEA67045}"/>
              </a:ext>
            </a:extLst>
          </p:cNvPr>
          <p:cNvSpPr txBox="1"/>
          <p:nvPr/>
        </p:nvSpPr>
        <p:spPr>
          <a:xfrm>
            <a:off x="919114" y="531770"/>
            <a:ext cx="6099142" cy="461665"/>
          </a:xfrm>
          <a:prstGeom prst="rect">
            <a:avLst/>
          </a:prstGeom>
          <a:noFill/>
        </p:spPr>
        <p:txBody>
          <a:bodyPr wrap="square">
            <a:spAutoFit/>
          </a:bodyPr>
          <a:lstStyle/>
          <a:p>
            <a:r>
              <a:rPr lang="en-IN" sz="2400" b="1" dirty="0"/>
              <a:t>Templates Basics</a:t>
            </a:r>
          </a:p>
        </p:txBody>
      </p:sp>
      <p:sp>
        <p:nvSpPr>
          <p:cNvPr id="7" name="TextBox 6">
            <a:extLst>
              <a:ext uri="{FF2B5EF4-FFF2-40B4-BE49-F238E27FC236}">
                <a16:creationId xmlns:a16="http://schemas.microsoft.com/office/drawing/2014/main" id="{1F5184B8-3D34-B7B7-FF14-01A7FE8FA86F}"/>
              </a:ext>
            </a:extLst>
          </p:cNvPr>
          <p:cNvSpPr txBox="1"/>
          <p:nvPr/>
        </p:nvSpPr>
        <p:spPr>
          <a:xfrm>
            <a:off x="164969" y="1207626"/>
            <a:ext cx="11458280" cy="3477875"/>
          </a:xfrm>
          <a:prstGeom prst="rect">
            <a:avLst/>
          </a:prstGeom>
          <a:noFill/>
        </p:spPr>
        <p:txBody>
          <a:bodyPr wrap="square">
            <a:spAutoFit/>
          </a:bodyPr>
          <a:lstStyle/>
          <a:p>
            <a:r>
              <a:rPr lang="en-US" sz="2000" b="1" dirty="0">
                <a:solidFill>
                  <a:schemeClr val="tx1">
                    <a:lumMod val="65000"/>
                    <a:lumOff val="35000"/>
                  </a:schemeClr>
                </a:solidFill>
                <a:effectLst/>
              </a:rPr>
              <a:t>Introduction to Templates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Templates separate the view layer from the rest of the framework. </a:t>
            </a:r>
          </a:p>
          <a:p>
            <a:pPr>
              <a:buFont typeface="Arial" panose="020B0604020202020204" pitchFamily="34" charset="0"/>
              <a:buChar char="•"/>
            </a:pPr>
            <a:r>
              <a:rPr lang="en-US" sz="2000" dirty="0">
                <a:solidFill>
                  <a:schemeClr val="tx1">
                    <a:lumMod val="65000"/>
                    <a:lumOff val="35000"/>
                  </a:schemeClr>
                </a:solidFill>
                <a:effectLst/>
              </a:rPr>
              <a:t>You can change the view layer without breaking the application.</a:t>
            </a:r>
          </a:p>
          <a:p>
            <a:pPr>
              <a:buFont typeface="Arial" panose="020B0604020202020204" pitchFamily="34" charset="0"/>
              <a:buChar char="•"/>
            </a:pPr>
            <a:r>
              <a:rPr lang="en-US" sz="2000" dirty="0">
                <a:solidFill>
                  <a:schemeClr val="tx1">
                    <a:lumMod val="65000"/>
                    <a:lumOff val="35000"/>
                  </a:schemeClr>
                </a:solidFill>
                <a:effectLst/>
              </a:rPr>
              <a:t>Templates in Angular represents a view and its role is to display data and change the data whenever an event occurs</a:t>
            </a:r>
          </a:p>
          <a:p>
            <a:pPr>
              <a:buFont typeface="Arial" panose="020B0604020202020204" pitchFamily="34" charset="0"/>
              <a:buChar char="•"/>
            </a:pPr>
            <a:r>
              <a:rPr lang="en-US" sz="2000" dirty="0">
                <a:solidFill>
                  <a:schemeClr val="tx1">
                    <a:lumMod val="65000"/>
                    <a:lumOff val="35000"/>
                  </a:schemeClr>
                </a:solidFill>
                <a:effectLst/>
              </a:rPr>
              <a:t>The default language for templates is HTML</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Creating a template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Template can be defined in two ways:</a:t>
            </a:r>
          </a:p>
          <a:p>
            <a:pPr>
              <a:buFont typeface="Arial" panose="020B0604020202020204" pitchFamily="34" charset="0"/>
              <a:buChar char="•"/>
            </a:pPr>
            <a:r>
              <a:rPr lang="en-US" sz="2000" dirty="0">
                <a:solidFill>
                  <a:schemeClr val="tx1">
                    <a:lumMod val="65000"/>
                    <a:lumOff val="35000"/>
                  </a:schemeClr>
                </a:solidFill>
                <a:effectLst/>
              </a:rPr>
              <a:t>Inline Template</a:t>
            </a:r>
          </a:p>
          <a:p>
            <a:pPr>
              <a:buFont typeface="Arial" panose="020B0604020202020204" pitchFamily="34" charset="0"/>
              <a:buChar char="•"/>
            </a:pPr>
            <a:r>
              <a:rPr lang="en-US" sz="2000" dirty="0">
                <a:solidFill>
                  <a:schemeClr val="tx1">
                    <a:lumMod val="65000"/>
                    <a:lumOff val="35000"/>
                  </a:schemeClr>
                </a:solidFill>
                <a:effectLst/>
              </a:rPr>
              <a:t>External Template</a:t>
            </a:r>
          </a:p>
        </p:txBody>
      </p:sp>
      <p:sp>
        <p:nvSpPr>
          <p:cNvPr id="9" name="TextBox 8">
            <a:extLst>
              <a:ext uri="{FF2B5EF4-FFF2-40B4-BE49-F238E27FC236}">
                <a16:creationId xmlns:a16="http://schemas.microsoft.com/office/drawing/2014/main" id="{429F2E5E-DD01-FCB5-DDBB-77A4BC17C286}"/>
              </a:ext>
            </a:extLst>
          </p:cNvPr>
          <p:cNvSpPr txBox="1"/>
          <p:nvPr/>
        </p:nvSpPr>
        <p:spPr>
          <a:xfrm>
            <a:off x="164969" y="4867385"/>
            <a:ext cx="11807072" cy="1323439"/>
          </a:xfrm>
          <a:prstGeom prst="rect">
            <a:avLst/>
          </a:prstGeom>
          <a:noFill/>
        </p:spPr>
        <p:txBody>
          <a:bodyPr wrap="square">
            <a:spAutoFit/>
          </a:bodyPr>
          <a:lstStyle/>
          <a:p>
            <a:r>
              <a:rPr lang="en-US" sz="2000" dirty="0">
                <a:solidFill>
                  <a:schemeClr val="tx1">
                    <a:lumMod val="65000"/>
                    <a:lumOff val="35000"/>
                  </a:schemeClr>
                </a:solidFill>
                <a:effectLst/>
              </a:rPr>
              <a:t>You can create an inline template in a component class itself using the template property of the @Component decorator.</a:t>
            </a:r>
          </a:p>
          <a:p>
            <a:r>
              <a:rPr lang="en-US" sz="2000" b="1" dirty="0" err="1">
                <a:solidFill>
                  <a:schemeClr val="tx1">
                    <a:lumMod val="65000"/>
                    <a:lumOff val="35000"/>
                  </a:schemeClr>
                </a:solidFill>
                <a:effectLst/>
              </a:rPr>
              <a:t>app.component.ts</a:t>
            </a:r>
            <a:endParaRPr lang="en-US" sz="2000" b="1" dirty="0">
              <a:solidFill>
                <a:schemeClr val="tx1">
                  <a:lumMod val="65000"/>
                  <a:lumOff val="35000"/>
                </a:schemeClr>
              </a:solidFill>
              <a:effectLst/>
            </a:endParaRPr>
          </a:p>
          <a:p>
            <a:r>
              <a:rPr lang="en-US" sz="2000" b="1" dirty="0">
                <a:solidFill>
                  <a:schemeClr val="tx1">
                    <a:lumMod val="65000"/>
                    <a:lumOff val="35000"/>
                  </a:schemeClr>
                </a:solidFill>
              </a:rPr>
              <a:t>Ng g c </a:t>
            </a:r>
            <a:r>
              <a:rPr lang="en-US" sz="2000" b="1" dirty="0" err="1">
                <a:solidFill>
                  <a:schemeClr val="tx1">
                    <a:lumMod val="65000"/>
                    <a:lumOff val="35000"/>
                  </a:schemeClr>
                </a:solidFill>
              </a:rPr>
              <a:t>comp_name</a:t>
            </a:r>
            <a:r>
              <a:rPr lang="en-US" sz="2000" b="1" dirty="0">
                <a:solidFill>
                  <a:schemeClr val="tx1">
                    <a:lumMod val="65000"/>
                    <a:lumOff val="35000"/>
                  </a:schemeClr>
                </a:solidFill>
              </a:rPr>
              <a:t> --inline-template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180414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1AF3A-C1DD-2046-5B5D-E68C49B5F3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9E7640-AB83-AEE2-B515-EDF758242400}"/>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6E7673B7-6BEB-6867-C0C8-526C8FAC38A9}"/>
              </a:ext>
            </a:extLst>
          </p:cNvPr>
          <p:cNvSpPr txBox="1"/>
          <p:nvPr/>
        </p:nvSpPr>
        <p:spPr>
          <a:xfrm>
            <a:off x="989028" y="582552"/>
            <a:ext cx="932389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template: ` </a:t>
            </a:r>
          </a:p>
          <a:p>
            <a:r>
              <a:rPr lang="en-IN" dirty="0"/>
              <a:t>        &lt;h1&gt; Welcome &lt;/h1&gt;</a:t>
            </a:r>
          </a:p>
          <a:p>
            <a:r>
              <a:rPr lang="en-IN" dirty="0"/>
              <a:t>        &lt;h2&gt; Course Name: {{ </a:t>
            </a:r>
            <a:r>
              <a:rPr lang="en-IN" dirty="0" err="1"/>
              <a:t>courseName</a:t>
            </a:r>
            <a:r>
              <a:rPr lang="en-IN" dirty="0"/>
              <a:t> }}&lt;/h2&gt;</a:t>
            </a:r>
          </a:p>
          <a:p>
            <a:r>
              <a:rPr lang="en-IN" dirty="0"/>
              <a:t>    `,</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
        <p:nvSpPr>
          <p:cNvPr id="7" name="TextBox 6">
            <a:extLst>
              <a:ext uri="{FF2B5EF4-FFF2-40B4-BE49-F238E27FC236}">
                <a16:creationId xmlns:a16="http://schemas.microsoft.com/office/drawing/2014/main" id="{84AB5820-50C7-7B49-319E-DBF6BD796961}"/>
              </a:ext>
            </a:extLst>
          </p:cNvPr>
          <p:cNvSpPr txBox="1"/>
          <p:nvPr/>
        </p:nvSpPr>
        <p:spPr>
          <a:xfrm>
            <a:off x="310299" y="4075172"/>
            <a:ext cx="11571402" cy="707886"/>
          </a:xfrm>
          <a:prstGeom prst="rect">
            <a:avLst/>
          </a:prstGeom>
          <a:noFill/>
        </p:spPr>
        <p:txBody>
          <a:bodyPr wrap="square">
            <a:spAutoFit/>
          </a:bodyPr>
          <a:lstStyle/>
          <a:p>
            <a:r>
              <a:rPr lang="en-US" sz="2000" dirty="0">
                <a:solidFill>
                  <a:schemeClr val="tx1">
                    <a:lumMod val="65000"/>
                    <a:lumOff val="35000"/>
                  </a:schemeClr>
                </a:solidFill>
              </a:rPr>
              <a:t>Line 5-8: You can even write HTML code inside the component using the template property. Use backtick character (`) for multi-line strings.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948ECCA-5A9B-A69E-3E26-465F8C9877A3}"/>
              </a:ext>
            </a:extLst>
          </p:cNvPr>
          <p:cNvSpPr txBox="1"/>
          <p:nvPr/>
        </p:nvSpPr>
        <p:spPr>
          <a:xfrm>
            <a:off x="310299" y="4859358"/>
            <a:ext cx="6099142" cy="369332"/>
          </a:xfrm>
          <a:prstGeom prst="rect">
            <a:avLst/>
          </a:prstGeom>
          <a:noFill/>
        </p:spPr>
        <p:txBody>
          <a:bodyPr wrap="square">
            <a:spAutoFit/>
          </a:bodyPr>
          <a:lstStyle/>
          <a:p>
            <a:r>
              <a:rPr lang="en-IN" b="1" dirty="0">
                <a:solidFill>
                  <a:schemeClr val="tx1">
                    <a:lumMod val="65000"/>
                    <a:lumOff val="35000"/>
                  </a:schemeClr>
                </a:solidFill>
              </a:rPr>
              <a:t>Output</a:t>
            </a:r>
            <a:r>
              <a:rPr lang="en-IN"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104204D3-5356-55EA-115C-D08B8692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99" y="4875334"/>
            <a:ext cx="2362530" cy="943107"/>
          </a:xfrm>
          <a:prstGeom prst="rect">
            <a:avLst/>
          </a:prstGeom>
        </p:spPr>
      </p:pic>
    </p:spTree>
    <p:extLst>
      <p:ext uri="{BB962C8B-B14F-4D97-AF65-F5344CB8AC3E}">
        <p14:creationId xmlns:p14="http://schemas.microsoft.com/office/powerpoint/2010/main" val="303261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2EA2D6-8ADC-DA6A-88EA-F4DCE66345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36FC3F-DC39-F036-B5B7-E907D54BA582}"/>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991C7EA0-3D08-2465-8D35-DE4D69F7AF79}"/>
              </a:ext>
            </a:extLst>
          </p:cNvPr>
          <p:cNvSpPr txBox="1"/>
          <p:nvPr/>
        </p:nvSpPr>
        <p:spPr>
          <a:xfrm>
            <a:off x="787138" y="583991"/>
            <a:ext cx="10566662"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By default, Angular CLI uses the external template.</a:t>
            </a:r>
          </a:p>
          <a:p>
            <a:pPr>
              <a:buFont typeface="Arial" panose="020B0604020202020204" pitchFamily="34" charset="0"/>
              <a:buChar char="•"/>
            </a:pPr>
            <a:r>
              <a:rPr lang="en-US" sz="2000" dirty="0">
                <a:solidFill>
                  <a:schemeClr val="tx1">
                    <a:lumMod val="65000"/>
                    <a:lumOff val="35000"/>
                  </a:schemeClr>
                </a:solidFill>
                <a:effectLst/>
              </a:rPr>
              <a:t>It binds the external template with a component using </a:t>
            </a:r>
            <a:r>
              <a:rPr lang="en-US" sz="2000" b="1" dirty="0" err="1">
                <a:solidFill>
                  <a:schemeClr val="tx1">
                    <a:lumMod val="65000"/>
                    <a:lumOff val="35000"/>
                  </a:schemeClr>
                </a:solidFill>
                <a:effectLst/>
              </a:rPr>
              <a:t>templateUrl</a:t>
            </a:r>
            <a:r>
              <a:rPr lang="en-US" sz="2000" dirty="0">
                <a:solidFill>
                  <a:schemeClr val="tx1">
                    <a:lumMod val="65000"/>
                    <a:lumOff val="35000"/>
                  </a:schemeClr>
                </a:solidFill>
                <a:effectLst/>
              </a:rPr>
              <a:t> option.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7D76A7F-5463-7A99-A33C-95561775245B}"/>
              </a:ext>
            </a:extLst>
          </p:cNvPr>
          <p:cNvSpPr txBox="1"/>
          <p:nvPr/>
        </p:nvSpPr>
        <p:spPr>
          <a:xfrm>
            <a:off x="787138" y="2297486"/>
            <a:ext cx="6099142" cy="646331"/>
          </a:xfrm>
          <a:prstGeom prst="rect">
            <a:avLst/>
          </a:prstGeom>
          <a:noFill/>
        </p:spPr>
        <p:txBody>
          <a:bodyPr wrap="square">
            <a:spAutoFit/>
          </a:bodyPr>
          <a:lstStyle/>
          <a:p>
            <a:r>
              <a:rPr lang="en-IN" dirty="0"/>
              <a:t>&lt;h1&gt; Welcome &lt;/h1&gt; </a:t>
            </a:r>
          </a:p>
          <a:p>
            <a:r>
              <a:rPr lang="en-IN" dirty="0"/>
              <a:t>&lt;h2&gt; Course Name: {{ </a:t>
            </a:r>
            <a:r>
              <a:rPr lang="en-IN" dirty="0" err="1"/>
              <a:t>courseName</a:t>
            </a:r>
            <a:r>
              <a:rPr lang="en-IN" dirty="0"/>
              <a:t> }}&lt;/h2&gt;</a:t>
            </a:r>
          </a:p>
        </p:txBody>
      </p:sp>
      <p:sp>
        <p:nvSpPr>
          <p:cNvPr id="9" name="TextBox 8">
            <a:extLst>
              <a:ext uri="{FF2B5EF4-FFF2-40B4-BE49-F238E27FC236}">
                <a16:creationId xmlns:a16="http://schemas.microsoft.com/office/drawing/2014/main" id="{EE9E81D4-CB03-13B2-B704-C2A0C40BD231}"/>
              </a:ext>
            </a:extLst>
          </p:cNvPr>
          <p:cNvSpPr txBox="1"/>
          <p:nvPr/>
        </p:nvSpPr>
        <p:spPr>
          <a:xfrm>
            <a:off x="787138" y="3059668"/>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FD7124F-39E6-4ECC-4A7F-8E45A927FA15}"/>
              </a:ext>
            </a:extLst>
          </p:cNvPr>
          <p:cNvSpPr txBox="1"/>
          <p:nvPr/>
        </p:nvSpPr>
        <p:spPr>
          <a:xfrm>
            <a:off x="787138" y="3615402"/>
            <a:ext cx="9384384"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Tree>
    <p:extLst>
      <p:ext uri="{BB962C8B-B14F-4D97-AF65-F5344CB8AC3E}">
        <p14:creationId xmlns:p14="http://schemas.microsoft.com/office/powerpoint/2010/main" val="415198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20B410-503A-1AF0-BE7D-7AA2EF103A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0D7339-D2AE-C6F7-0382-C64F527DA60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DC15C059-C09F-6D56-6733-CBF758F3A82A}"/>
              </a:ext>
            </a:extLst>
          </p:cNvPr>
          <p:cNvSpPr txBox="1"/>
          <p:nvPr/>
        </p:nvSpPr>
        <p:spPr>
          <a:xfrm>
            <a:off x="989028" y="681881"/>
            <a:ext cx="9814089" cy="1015663"/>
          </a:xfrm>
          <a:prstGeom prst="rect">
            <a:avLst/>
          </a:prstGeom>
          <a:noFill/>
        </p:spPr>
        <p:txBody>
          <a:bodyPr wrap="square">
            <a:spAutoFit/>
          </a:bodyPr>
          <a:lstStyle/>
          <a:p>
            <a:r>
              <a:rPr lang="en-US" sz="2000" dirty="0">
                <a:solidFill>
                  <a:schemeClr val="tx1">
                    <a:lumMod val="65000"/>
                    <a:lumOff val="35000"/>
                  </a:schemeClr>
                </a:solidFill>
                <a:effectLst/>
              </a:rPr>
              <a:t>Line 5: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property is used to bind an external template file with the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380AB243-4CC1-AB1C-33CF-0A4F4EB1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679" y="1336036"/>
            <a:ext cx="2362530" cy="943107"/>
          </a:xfrm>
          <a:prstGeom prst="rect">
            <a:avLst/>
          </a:prstGeom>
        </p:spPr>
      </p:pic>
      <p:sp>
        <p:nvSpPr>
          <p:cNvPr id="9" name="TextBox 8">
            <a:extLst>
              <a:ext uri="{FF2B5EF4-FFF2-40B4-BE49-F238E27FC236}">
                <a16:creationId xmlns:a16="http://schemas.microsoft.com/office/drawing/2014/main" id="{F6D8BDDF-F206-6CB1-0739-ECA78354FC79}"/>
              </a:ext>
            </a:extLst>
          </p:cNvPr>
          <p:cNvSpPr txBox="1"/>
          <p:nvPr/>
        </p:nvSpPr>
        <p:spPr>
          <a:xfrm>
            <a:off x="282018" y="2702465"/>
            <a:ext cx="6099142" cy="461665"/>
          </a:xfrm>
          <a:prstGeom prst="rect">
            <a:avLst/>
          </a:prstGeom>
          <a:noFill/>
        </p:spPr>
        <p:txBody>
          <a:bodyPr wrap="square">
            <a:spAutoFit/>
          </a:bodyPr>
          <a:lstStyle/>
          <a:p>
            <a:r>
              <a:rPr lang="en-IN" sz="2400" b="1" dirty="0"/>
              <a:t>Demo : Templates</a:t>
            </a:r>
          </a:p>
        </p:txBody>
      </p:sp>
      <p:sp>
        <p:nvSpPr>
          <p:cNvPr id="11" name="TextBox 10">
            <a:extLst>
              <a:ext uri="{FF2B5EF4-FFF2-40B4-BE49-F238E27FC236}">
                <a16:creationId xmlns:a16="http://schemas.microsoft.com/office/drawing/2014/main" id="{7AF42460-CB83-5D4C-0215-4D83157B3B54}"/>
              </a:ext>
            </a:extLst>
          </p:cNvPr>
          <p:cNvSpPr txBox="1"/>
          <p:nvPr/>
        </p:nvSpPr>
        <p:spPr>
          <a:xfrm>
            <a:off x="282018" y="3284064"/>
            <a:ext cx="11627963" cy="317009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inline template</a:t>
            </a:r>
          </a:p>
          <a:p>
            <a:pPr>
              <a:buFont typeface="Arial" panose="020B0604020202020204" pitchFamily="34" charset="0"/>
              <a:buChar char="•"/>
            </a:pPr>
            <a:r>
              <a:rPr lang="en-US" sz="2000" dirty="0">
                <a:solidFill>
                  <a:schemeClr val="tx1">
                    <a:lumMod val="65000"/>
                    <a:lumOff val="35000"/>
                  </a:schemeClr>
                </a:solidFill>
                <a:effectLst/>
              </a:rPr>
              <a:t>Exploring the syntax of the inline template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created in the previous demo. Angular CLI has used external template option. Now use the inline template option.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Moving HTML code of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to the component class using an inline template which should display the following output</a:t>
            </a:r>
          </a:p>
        </p:txBody>
      </p:sp>
    </p:spTree>
    <p:extLst>
      <p:ext uri="{BB962C8B-B14F-4D97-AF65-F5344CB8AC3E}">
        <p14:creationId xmlns:p14="http://schemas.microsoft.com/office/powerpoint/2010/main" val="133010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A8E94-9614-9DB4-623F-5BFD6CE8DB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958810-6F3F-C664-D81F-7325AD770560}"/>
              </a:ext>
            </a:extLst>
          </p:cNvPr>
          <p:cNvSpPr>
            <a:spLocks noGrp="1"/>
          </p:cNvSpPr>
          <p:nvPr>
            <p:ph type="sldNum" sz="quarter" idx="12"/>
          </p:nvPr>
        </p:nvSpPr>
        <p:spPr/>
        <p:txBody>
          <a:bodyPr/>
          <a:lstStyle/>
          <a:p>
            <a:fld id="{4A777409-9C5A-4B07-8E32-19F22F7D558C}" type="slidenum">
              <a:rPr lang="en-IN" smtClean="0"/>
              <a:t>37</a:t>
            </a:fld>
            <a:endParaRPr lang="en-IN" dirty="0"/>
          </a:p>
        </p:txBody>
      </p:sp>
      <p:pic>
        <p:nvPicPr>
          <p:cNvPr id="5" name="Picture 4">
            <a:extLst>
              <a:ext uri="{FF2B5EF4-FFF2-40B4-BE49-F238E27FC236}">
                <a16:creationId xmlns:a16="http://schemas.microsoft.com/office/drawing/2014/main" id="{6A45A194-1DF6-E439-9026-3DE24B1C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71" y="646003"/>
            <a:ext cx="1778524" cy="513494"/>
          </a:xfrm>
          <a:prstGeom prst="rect">
            <a:avLst/>
          </a:prstGeom>
        </p:spPr>
      </p:pic>
      <p:sp>
        <p:nvSpPr>
          <p:cNvPr id="7" name="TextBox 6">
            <a:extLst>
              <a:ext uri="{FF2B5EF4-FFF2-40B4-BE49-F238E27FC236}">
                <a16:creationId xmlns:a16="http://schemas.microsoft.com/office/drawing/2014/main" id="{539B2896-70C9-FC4D-743F-E7503A4A91DD}"/>
              </a:ext>
            </a:extLst>
          </p:cNvPr>
          <p:cNvSpPr txBox="1"/>
          <p:nvPr/>
        </p:nvSpPr>
        <p:spPr>
          <a:xfrm>
            <a:off x="358219" y="1235186"/>
            <a:ext cx="11475561" cy="452431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template:`</a:t>
            </a:r>
          </a:p>
          <a:p>
            <a:r>
              <a:rPr lang="en-IN" dirty="0"/>
              <a:t>            &lt;p&gt;</a:t>
            </a:r>
          </a:p>
          <a:p>
            <a:r>
              <a:rPr lang="en-IN" dirty="0"/>
              <a:t>              Hello {{ </a:t>
            </a:r>
            <a:r>
              <a:rPr lang="en-IN" dirty="0" err="1"/>
              <a:t>courseName</a:t>
            </a:r>
            <a:r>
              <a:rPr lang="en-IN" dirty="0"/>
              <a:t> }}</a:t>
            </a:r>
          </a:p>
          <a:p>
            <a:r>
              <a:rPr lang="en-IN" dirty="0"/>
              <a:t>            &lt;/p&gt;</a:t>
            </a:r>
          </a:p>
          <a:p>
            <a:r>
              <a:rPr lang="en-IN" dirty="0"/>
              <a:t>          `,</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F0332773-2A16-99B1-3308-BC0281363571}"/>
              </a:ext>
            </a:extLst>
          </p:cNvPr>
          <p:cNvSpPr txBox="1"/>
          <p:nvPr/>
        </p:nvSpPr>
        <p:spPr>
          <a:xfrm>
            <a:off x="230957" y="5857870"/>
            <a:ext cx="6099142" cy="400110"/>
          </a:xfrm>
          <a:prstGeom prst="rect">
            <a:avLst/>
          </a:prstGeom>
          <a:noFill/>
        </p:spPr>
        <p:txBody>
          <a:bodyPr wrap="square">
            <a:spAutoFit/>
          </a:bodyPr>
          <a:lstStyle/>
          <a:p>
            <a:r>
              <a:rPr lang="en-US" sz="2000" dirty="0">
                <a:solidFill>
                  <a:schemeClr val="tx1">
                    <a:lumMod val="65000"/>
                    <a:lumOff val="35000"/>
                  </a:schemeClr>
                </a:solidFill>
              </a:rPr>
              <a:t>2. Save the file and observe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53898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CE44-AF2D-BC48-DECB-F1163BEE7EE8}"/>
              </a:ext>
            </a:extLst>
          </p:cNvPr>
          <p:cNvSpPr>
            <a:spLocks noGrp="1"/>
          </p:cNvSpPr>
          <p:nvPr>
            <p:ph type="ctrTitle"/>
          </p:nvPr>
        </p:nvSpPr>
        <p:spPr>
          <a:xfrm>
            <a:off x="1337734" y="2145771"/>
            <a:ext cx="9144000" cy="4575704"/>
          </a:xfrm>
        </p:spPr>
        <p:txBody>
          <a:bodyPr>
            <a:normAutofit fontScale="90000"/>
          </a:bodyPr>
          <a:lstStyle/>
          <a:p>
            <a:pPr algn="l"/>
            <a:r>
              <a:rPr lang="en-IN" sz="2400" dirty="0">
                <a:latin typeface="Calibri "/>
              </a:rPr>
              <a:t>Inline style:</a:t>
            </a:r>
            <a:br>
              <a:rPr lang="en-IN" sz="2400" dirty="0">
                <a:latin typeface="Calibri "/>
              </a:rPr>
            </a:br>
            <a:r>
              <a:rPr lang="en-IN" sz="2400" dirty="0">
                <a:latin typeface="Calibri "/>
              </a:rPr>
              <a:t>command to create inline Style:</a:t>
            </a:r>
            <a:br>
              <a:rPr lang="en-IN" sz="2400" dirty="0">
                <a:latin typeface="Calibri "/>
              </a:rPr>
            </a:br>
            <a:br>
              <a:rPr lang="en-IN" sz="2400" dirty="0">
                <a:latin typeface="Calibri "/>
              </a:rPr>
            </a:br>
            <a:r>
              <a:rPr lang="en-IN" sz="2400" dirty="0">
                <a:latin typeface="Calibri "/>
              </a:rPr>
              <a:t>ng g c </a:t>
            </a:r>
            <a:r>
              <a:rPr lang="en-IN" sz="2400" dirty="0" err="1">
                <a:latin typeface="Calibri "/>
              </a:rPr>
              <a:t>comp_name</a:t>
            </a:r>
            <a:r>
              <a:rPr lang="en-IN" sz="2400" dirty="0">
                <a:latin typeface="Calibri "/>
              </a:rPr>
              <a:t> --inline-style</a:t>
            </a:r>
            <a:br>
              <a:rPr lang="en-IN" sz="2400" dirty="0">
                <a:latin typeface="Calibri "/>
              </a:rPr>
            </a:br>
            <a:br>
              <a:rPr lang="en-IN" sz="2400" dirty="0">
                <a:latin typeface="Calibri "/>
              </a:rPr>
            </a:br>
            <a:r>
              <a:rPr lang="en-IN" sz="2400" dirty="0">
                <a:latin typeface="Calibri "/>
              </a:rPr>
              <a:t>only 3 files will create. .</a:t>
            </a:r>
            <a:r>
              <a:rPr lang="en-IN" sz="2400" dirty="0" err="1">
                <a:latin typeface="Calibri "/>
              </a:rPr>
              <a:t>css</a:t>
            </a:r>
            <a:r>
              <a:rPr lang="en-IN" sz="2400" dirty="0">
                <a:latin typeface="Calibri "/>
              </a:rPr>
              <a:t> file will not create</a:t>
            </a:r>
            <a:br>
              <a:rPr lang="en-IN" sz="2400" dirty="0">
                <a:latin typeface="Calibri "/>
              </a:rPr>
            </a:br>
            <a:br>
              <a:rPr lang="en-IN" sz="2400" dirty="0">
                <a:latin typeface="Calibri "/>
              </a:rPr>
            </a:br>
            <a:r>
              <a:rPr lang="en-IN" sz="2400" dirty="0">
                <a:latin typeface="Calibri "/>
              </a:rPr>
              <a:t>@Component({</a:t>
            </a:r>
            <a:br>
              <a:rPr lang="en-IN" sz="2400" dirty="0">
                <a:latin typeface="Calibri "/>
              </a:rPr>
            </a:br>
            <a:r>
              <a:rPr lang="en-IN" sz="2400" dirty="0">
                <a:latin typeface="Calibri "/>
              </a:rPr>
              <a:t>  selector: 'app-footer1',</a:t>
            </a:r>
            <a:br>
              <a:rPr lang="en-IN" sz="2400" dirty="0">
                <a:latin typeface="Calibri "/>
              </a:rPr>
            </a:br>
            <a:r>
              <a:rPr lang="en-IN" sz="2400" dirty="0">
                <a:latin typeface="Calibri "/>
              </a:rPr>
              <a:t>  </a:t>
            </a:r>
            <a:r>
              <a:rPr lang="en-IN" sz="2400" dirty="0" err="1">
                <a:latin typeface="Calibri "/>
              </a:rPr>
              <a:t>templateUrl</a:t>
            </a:r>
            <a:r>
              <a:rPr lang="en-IN" sz="2400" dirty="0">
                <a:latin typeface="Calibri "/>
              </a:rPr>
              <a:t>: './footer1.component.html',</a:t>
            </a:r>
            <a:br>
              <a:rPr lang="en-IN" sz="2400" dirty="0">
                <a:latin typeface="Calibri "/>
              </a:rPr>
            </a:br>
            <a:r>
              <a:rPr lang="en-IN" sz="2400" dirty="0">
                <a:latin typeface="Calibri "/>
              </a:rPr>
              <a:t>  styles: [</a:t>
            </a:r>
            <a:br>
              <a:rPr lang="en-IN" sz="2400" dirty="0">
                <a:latin typeface="Calibri "/>
              </a:rPr>
            </a:br>
            <a:r>
              <a:rPr lang="en-IN" sz="2400" dirty="0">
                <a:latin typeface="Calibri "/>
              </a:rPr>
              <a:t>    ` p{</a:t>
            </a:r>
            <a:r>
              <a:rPr lang="en-IN" sz="2400" dirty="0" err="1">
                <a:latin typeface="Calibri "/>
              </a:rPr>
              <a:t>color:red</a:t>
            </a:r>
            <a:r>
              <a:rPr lang="en-IN" sz="2400" dirty="0">
                <a:latin typeface="Calibri "/>
              </a:rPr>
              <a:t>}`</a:t>
            </a:r>
            <a:br>
              <a:rPr lang="en-IN" sz="2400" dirty="0">
                <a:latin typeface="Calibri "/>
              </a:rPr>
            </a:br>
            <a:r>
              <a:rPr lang="en-IN" sz="2400" dirty="0">
                <a:latin typeface="Calibri "/>
              </a:rPr>
              <a:t>  ]</a:t>
            </a:r>
            <a:br>
              <a:rPr lang="en-IN" sz="2400" dirty="0">
                <a:latin typeface="Calibri "/>
              </a:rPr>
            </a:br>
            <a:r>
              <a:rPr lang="en-IN" sz="2400" dirty="0">
                <a:latin typeface="Calibri "/>
              </a:rPr>
              <a:t>})</a:t>
            </a:r>
            <a:br>
              <a:rPr lang="en-IN" sz="2400" dirty="0">
                <a:latin typeface="Calibri "/>
              </a:rPr>
            </a:br>
            <a:br>
              <a:rPr lang="en-IN" sz="2400" dirty="0">
                <a:latin typeface="Calibri "/>
              </a:rPr>
            </a:br>
            <a:r>
              <a:rPr lang="en-IN" sz="2400" dirty="0">
                <a:latin typeface="Calibri "/>
              </a:rPr>
              <a:t>.html file</a:t>
            </a:r>
            <a:br>
              <a:rPr lang="en-IN" sz="2400" dirty="0">
                <a:latin typeface="Calibri "/>
              </a:rPr>
            </a:br>
            <a:br>
              <a:rPr lang="en-IN" sz="2400" dirty="0">
                <a:latin typeface="Calibri "/>
              </a:rPr>
            </a:br>
            <a:r>
              <a:rPr lang="en-IN" sz="2400" dirty="0">
                <a:latin typeface="Calibri "/>
              </a:rPr>
              <a:t>&lt;p&gt;footer1 works!&lt;/p&gt;</a:t>
            </a:r>
            <a:br>
              <a:rPr lang="en-IN" sz="2400" dirty="0">
                <a:latin typeface="Calibri "/>
              </a:rPr>
            </a:br>
            <a:br>
              <a:rPr lang="en-IN" sz="800" b="0" dirty="0">
                <a:solidFill>
                  <a:srgbClr val="D4D4D4"/>
                </a:solidFill>
                <a:effectLst/>
                <a:latin typeface="Consolas" panose="020B0609020204030204" pitchFamily="49" charset="0"/>
              </a:rPr>
            </a:br>
            <a:br>
              <a:rPr lang="en-IN" sz="800" b="0" dirty="0">
                <a:solidFill>
                  <a:srgbClr val="D4D4D4"/>
                </a:solidFill>
                <a:effectLst/>
                <a:latin typeface="Consolas" panose="020B0609020204030204" pitchFamily="49" charset="0"/>
              </a:rPr>
            </a:br>
            <a:br>
              <a:rPr lang="en-IN" sz="2400" dirty="0">
                <a:latin typeface="Calibri "/>
              </a:rPr>
            </a:br>
            <a:endParaRPr lang="en-IN" sz="2400" dirty="0">
              <a:latin typeface="Calibri "/>
            </a:endParaRPr>
          </a:p>
        </p:txBody>
      </p:sp>
      <p:sp>
        <p:nvSpPr>
          <p:cNvPr id="4" name="Footer Placeholder 3">
            <a:extLst>
              <a:ext uri="{FF2B5EF4-FFF2-40B4-BE49-F238E27FC236}">
                <a16:creationId xmlns:a16="http://schemas.microsoft.com/office/drawing/2014/main" id="{DB7F0B30-0090-E0B9-C607-35301D3B504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F0D8844-76C0-82C8-09F6-E24385004A11}"/>
              </a:ext>
            </a:extLst>
          </p:cNvPr>
          <p:cNvSpPr>
            <a:spLocks noGrp="1"/>
          </p:cNvSpPr>
          <p:nvPr>
            <p:ph type="sldNum" sz="quarter" idx="12"/>
          </p:nvPr>
        </p:nvSpPr>
        <p:spPr/>
        <p:txBody>
          <a:bodyPr/>
          <a:lstStyle/>
          <a:p>
            <a:fld id="{4A777409-9C5A-4B07-8E32-19F22F7D558C}" type="slidenum">
              <a:rPr lang="en-IN" smtClean="0"/>
              <a:t>38</a:t>
            </a:fld>
            <a:endParaRPr lang="en-IN" dirty="0"/>
          </a:p>
        </p:txBody>
      </p:sp>
    </p:spTree>
    <p:extLst>
      <p:ext uri="{BB962C8B-B14F-4D97-AF65-F5344CB8AC3E}">
        <p14:creationId xmlns:p14="http://schemas.microsoft.com/office/powerpoint/2010/main" val="3825712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19C7C-6257-5782-6847-C25368A22F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FBB176-D3F6-72C8-25AC-C94A2A844DBC}"/>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F1BBF93D-7AC2-6A71-901B-D6E30CBCF12A}"/>
              </a:ext>
            </a:extLst>
          </p:cNvPr>
          <p:cNvSpPr txBox="1"/>
          <p:nvPr/>
        </p:nvSpPr>
        <p:spPr>
          <a:xfrm>
            <a:off x="919113" y="541197"/>
            <a:ext cx="6099142" cy="461665"/>
          </a:xfrm>
          <a:prstGeom prst="rect">
            <a:avLst/>
          </a:prstGeom>
          <a:noFill/>
        </p:spPr>
        <p:txBody>
          <a:bodyPr wrap="square">
            <a:spAutoFit/>
          </a:bodyPr>
          <a:lstStyle/>
          <a:p>
            <a:r>
              <a:rPr lang="en-IN" sz="2400" b="1" dirty="0"/>
              <a:t>Elements of Template</a:t>
            </a:r>
          </a:p>
        </p:txBody>
      </p:sp>
      <p:sp>
        <p:nvSpPr>
          <p:cNvPr id="7" name="TextBox 6">
            <a:extLst>
              <a:ext uri="{FF2B5EF4-FFF2-40B4-BE49-F238E27FC236}">
                <a16:creationId xmlns:a16="http://schemas.microsoft.com/office/drawing/2014/main" id="{B06622F4-D2ED-3565-98FD-A7800C9533DA}"/>
              </a:ext>
            </a:extLst>
          </p:cNvPr>
          <p:cNvSpPr txBox="1"/>
          <p:nvPr/>
        </p:nvSpPr>
        <p:spPr>
          <a:xfrm>
            <a:off x="240384" y="1167734"/>
            <a:ext cx="10873818" cy="2862322"/>
          </a:xfrm>
          <a:prstGeom prst="rect">
            <a:avLst/>
          </a:prstGeom>
          <a:noFill/>
        </p:spPr>
        <p:txBody>
          <a:bodyPr wrap="square">
            <a:spAutoFit/>
          </a:bodyPr>
          <a:lstStyle/>
          <a:p>
            <a:r>
              <a:rPr lang="en-US" sz="2000" dirty="0">
                <a:solidFill>
                  <a:schemeClr val="tx1">
                    <a:lumMod val="65000"/>
                    <a:lumOff val="35000"/>
                  </a:schemeClr>
                </a:solidFill>
                <a:effectLst/>
              </a:rPr>
              <a:t>The basic elements of template syntax:</a:t>
            </a:r>
          </a:p>
          <a:p>
            <a:pPr>
              <a:buFont typeface="Arial" panose="020B0604020202020204" pitchFamily="34" charset="0"/>
              <a:buChar char="•"/>
            </a:pPr>
            <a:r>
              <a:rPr lang="en-US" sz="2000" dirty="0">
                <a:solidFill>
                  <a:schemeClr val="tx1">
                    <a:lumMod val="65000"/>
                    <a:lumOff val="35000"/>
                  </a:schemeClr>
                </a:solidFill>
                <a:effectLst/>
              </a:rPr>
              <a:t>HTML</a:t>
            </a:r>
          </a:p>
          <a:p>
            <a:pPr>
              <a:buFont typeface="Arial" panose="020B0604020202020204" pitchFamily="34" charset="0"/>
              <a:buChar char="•"/>
            </a:pPr>
            <a:r>
              <a:rPr lang="en-US" sz="2000" dirty="0">
                <a:solidFill>
                  <a:schemeClr val="tx1">
                    <a:lumMod val="65000"/>
                    <a:lumOff val="35000"/>
                  </a:schemeClr>
                </a:solidFill>
                <a:effectLst/>
              </a:rPr>
              <a:t>Interpolation</a:t>
            </a:r>
          </a:p>
          <a:p>
            <a:pPr>
              <a:buFont typeface="Arial" panose="020B0604020202020204" pitchFamily="34" charset="0"/>
              <a:buChar char="•"/>
            </a:pPr>
            <a:r>
              <a:rPr lang="en-US" sz="2000" dirty="0">
                <a:solidFill>
                  <a:schemeClr val="tx1">
                    <a:lumMod val="65000"/>
                    <a:lumOff val="35000"/>
                  </a:schemeClr>
                </a:solidFill>
                <a:effectLst/>
              </a:rPr>
              <a:t>Template Expressions</a:t>
            </a:r>
          </a:p>
          <a:p>
            <a:pPr>
              <a:buFont typeface="Arial" panose="020B0604020202020204" pitchFamily="34" charset="0"/>
              <a:buChar char="•"/>
            </a:pPr>
            <a:r>
              <a:rPr lang="en-US" sz="2000" dirty="0">
                <a:solidFill>
                  <a:schemeClr val="tx1">
                    <a:lumMod val="65000"/>
                    <a:lumOff val="35000"/>
                  </a:schemeClr>
                </a:solidFill>
                <a:effectLst/>
              </a:rPr>
              <a:t>Template Statements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HTML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HTML as a template language. In the below example, the template contains pure HTML code.</a:t>
            </a:r>
          </a:p>
        </p:txBody>
      </p:sp>
      <p:sp>
        <p:nvSpPr>
          <p:cNvPr id="9" name="TextBox 8">
            <a:extLst>
              <a:ext uri="{FF2B5EF4-FFF2-40B4-BE49-F238E27FC236}">
                <a16:creationId xmlns:a16="http://schemas.microsoft.com/office/drawing/2014/main" id="{0E938000-5A84-F6C3-562D-80F3579174D9}"/>
              </a:ext>
            </a:extLst>
          </p:cNvPr>
          <p:cNvSpPr txBox="1"/>
          <p:nvPr/>
        </p:nvSpPr>
        <p:spPr>
          <a:xfrm>
            <a:off x="240383" y="4194928"/>
            <a:ext cx="11467707" cy="1938992"/>
          </a:xfrm>
          <a:prstGeom prst="rect">
            <a:avLst/>
          </a:prstGeom>
          <a:noFill/>
        </p:spPr>
        <p:txBody>
          <a:bodyPr wrap="square">
            <a:spAutoFit/>
          </a:bodyPr>
          <a:lstStyle/>
          <a:p>
            <a:r>
              <a:rPr lang="en-US" sz="2000" b="1" dirty="0">
                <a:solidFill>
                  <a:schemeClr val="tx1">
                    <a:lumMod val="65000"/>
                    <a:lumOff val="35000"/>
                  </a:schemeClr>
                </a:solidFill>
                <a:effectLst/>
              </a:rPr>
              <a:t>Interpolation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Interpolation is one of the forms of data binding where component’s data can be accessed in a template. For interpolation, double curly braces </a:t>
            </a:r>
            <a:r>
              <a:rPr lang="en-US" sz="2000" b="1" dirty="0">
                <a:solidFill>
                  <a:schemeClr val="tx1">
                    <a:lumMod val="65000"/>
                    <a:lumOff val="35000"/>
                  </a:schemeClr>
                </a:solidFill>
                <a:effectLst/>
              </a:rPr>
              <a:t>{{ }} </a:t>
            </a:r>
            <a:r>
              <a:rPr lang="en-US" sz="2000" dirty="0">
                <a:solidFill>
                  <a:schemeClr val="tx1">
                    <a:lumMod val="65000"/>
                    <a:lumOff val="35000"/>
                  </a:schemeClr>
                </a:solidFill>
                <a:effectLst/>
              </a:rPr>
              <a:t>is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Expressions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text inside {{ }} is called as template expression.</a:t>
            </a:r>
          </a:p>
        </p:txBody>
      </p:sp>
    </p:spTree>
    <p:extLst>
      <p:ext uri="{BB962C8B-B14F-4D97-AF65-F5344CB8AC3E}">
        <p14:creationId xmlns:p14="http://schemas.microsoft.com/office/powerpoint/2010/main" val="256180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6E81E5-8D94-9CFD-1A74-106B3ACDEB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C17491-9E75-280F-44C5-10CE044457E6}"/>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D70B3BF1-8DF9-BE9E-FDAF-FC5648458653}"/>
              </a:ext>
            </a:extLst>
          </p:cNvPr>
          <p:cNvSpPr txBox="1"/>
          <p:nvPr/>
        </p:nvSpPr>
        <p:spPr>
          <a:xfrm>
            <a:off x="178323" y="1069844"/>
            <a:ext cx="11835353" cy="2246769"/>
          </a:xfrm>
          <a:prstGeom prst="rect">
            <a:avLst/>
          </a:prstGeom>
          <a:noFill/>
        </p:spPr>
        <p:txBody>
          <a:bodyPr wrap="square">
            <a:spAutoFit/>
          </a:bodyPr>
          <a:lstStyle/>
          <a:p>
            <a:r>
              <a:rPr lang="en-US" sz="2000" b="1" dirty="0">
                <a:solidFill>
                  <a:schemeClr val="tx1">
                    <a:lumMod val="65000"/>
                    <a:lumOff val="35000"/>
                  </a:schemeClr>
                </a:solidFill>
                <a:effectLst/>
              </a:rPr>
              <a:t>Let us now understand what is Angular and what kind of applications can be built using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an open-source </a:t>
            </a:r>
            <a:r>
              <a:rPr lang="en-US" sz="2000" b="1" dirty="0">
                <a:solidFill>
                  <a:schemeClr val="tx1">
                    <a:lumMod val="65000"/>
                    <a:lumOff val="35000"/>
                  </a:schemeClr>
                </a:solidFill>
                <a:effectLst/>
              </a:rPr>
              <a:t>JavaScript </a:t>
            </a:r>
            <a:r>
              <a:rPr lang="en-US" sz="2000" dirty="0">
                <a:solidFill>
                  <a:schemeClr val="tx1">
                    <a:lumMod val="65000"/>
                    <a:lumOff val="35000"/>
                  </a:schemeClr>
                </a:solidFill>
                <a:effectLst/>
              </a:rPr>
              <a:t>framework for building both mobile and desktop web applications.</a:t>
            </a:r>
          </a:p>
          <a:p>
            <a:pPr>
              <a:buFont typeface="Arial" panose="020B0604020202020204" pitchFamily="34" charset="0"/>
              <a:buChar char="•"/>
            </a:pPr>
            <a:r>
              <a:rPr lang="en-US" sz="2000" dirty="0">
                <a:solidFill>
                  <a:schemeClr val="tx1">
                    <a:lumMod val="65000"/>
                    <a:lumOff val="35000"/>
                  </a:schemeClr>
                </a:solidFill>
                <a:effectLst/>
              </a:rPr>
              <a:t>Angular is exclusively used to build </a:t>
            </a:r>
            <a:r>
              <a:rPr lang="en-US" sz="2000" b="1" dirty="0">
                <a:solidFill>
                  <a:schemeClr val="tx1">
                    <a:lumMod val="65000"/>
                    <a:lumOff val="35000"/>
                  </a:schemeClr>
                </a:solidFill>
                <a:effectLst/>
              </a:rPr>
              <a:t>Single Page Applications (SPA).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completely rewritten and is not an upgrade to Angular 1.</a:t>
            </a:r>
          </a:p>
          <a:p>
            <a:pPr>
              <a:buFont typeface="Arial" panose="020B0604020202020204" pitchFamily="34" charset="0"/>
              <a:buChar char="•"/>
            </a:pPr>
            <a:r>
              <a:rPr lang="en-US" sz="2000" dirty="0">
                <a:solidFill>
                  <a:schemeClr val="tx1">
                    <a:lumMod val="65000"/>
                    <a:lumOff val="35000"/>
                  </a:schemeClr>
                </a:solidFill>
                <a:effectLst/>
              </a:rPr>
              <a:t>Developers prefer TypeScript to write Angular code. But other than TypeScript, you can also write code using JavaScript (ES5 or ECMAScript 5).</a:t>
            </a:r>
          </a:p>
        </p:txBody>
      </p:sp>
      <p:sp>
        <p:nvSpPr>
          <p:cNvPr id="7" name="TextBox 6">
            <a:extLst>
              <a:ext uri="{FF2B5EF4-FFF2-40B4-BE49-F238E27FC236}">
                <a16:creationId xmlns:a16="http://schemas.microsoft.com/office/drawing/2014/main" id="{508F4552-AC01-0ED6-57F5-0EC56813D59B}"/>
              </a:ext>
            </a:extLst>
          </p:cNvPr>
          <p:cNvSpPr txBox="1"/>
          <p:nvPr/>
        </p:nvSpPr>
        <p:spPr>
          <a:xfrm>
            <a:off x="89160" y="3663937"/>
            <a:ext cx="12013677" cy="2554545"/>
          </a:xfrm>
          <a:prstGeom prst="rect">
            <a:avLst/>
          </a:prstGeom>
          <a:noFill/>
        </p:spPr>
        <p:txBody>
          <a:bodyPr wrap="square">
            <a:spAutoFit/>
          </a:bodyPr>
          <a:lstStyle/>
          <a:p>
            <a:r>
              <a:rPr lang="en-IN" sz="2000" b="1" dirty="0">
                <a:solidFill>
                  <a:schemeClr val="tx1">
                    <a:lumMod val="65000"/>
                    <a:lumOff val="35000"/>
                  </a:schemeClr>
                </a:solidFill>
                <a:effectLst/>
              </a:rPr>
              <a:t>Why most developers prefer TypeScript for Angular?</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TypeScript is Microsoft’s extension for JavaScript which supports object-oriented features and has a strong typing system that enhances productivity.</a:t>
            </a:r>
          </a:p>
          <a:p>
            <a:pPr>
              <a:buFont typeface="Arial" panose="020B0604020202020204" pitchFamily="34" charset="0"/>
              <a:buChar char="•"/>
            </a:pPr>
            <a:r>
              <a:rPr lang="en-IN" sz="2000" dirty="0">
                <a:solidFill>
                  <a:schemeClr val="tx1">
                    <a:lumMod val="65000"/>
                    <a:lumOff val="35000"/>
                  </a:schemeClr>
                </a:solidFill>
                <a:effectLst/>
              </a:rPr>
              <a:t>TypeScript supports many features like annotations, decorators, generics, etc. A very good number of IDE’s like Sublime Text, Visual Studio Code, </a:t>
            </a:r>
            <a:r>
              <a:rPr lang="en-IN" sz="2000" dirty="0" err="1">
                <a:solidFill>
                  <a:schemeClr val="tx1">
                    <a:lumMod val="65000"/>
                    <a:lumOff val="35000"/>
                  </a:schemeClr>
                </a:solidFill>
                <a:effectLst/>
              </a:rPr>
              <a:t>Nodeclipse</a:t>
            </a:r>
            <a:r>
              <a:rPr lang="en-IN" sz="2000" dirty="0">
                <a:solidFill>
                  <a:schemeClr val="tx1">
                    <a:lumMod val="65000"/>
                    <a:lumOff val="35000"/>
                  </a:schemeClr>
                </a:solidFill>
                <a:effectLst/>
              </a:rPr>
              <a:t>, etc., are available with TypeScript support.</a:t>
            </a:r>
          </a:p>
          <a:p>
            <a:pPr>
              <a:buFont typeface="Arial" panose="020B0604020202020204" pitchFamily="34" charset="0"/>
              <a:buChar char="•"/>
            </a:pPr>
            <a:r>
              <a:rPr lang="en-IN" sz="2000" dirty="0">
                <a:solidFill>
                  <a:schemeClr val="tx1">
                    <a:lumMod val="65000"/>
                    <a:lumOff val="35000"/>
                  </a:schemeClr>
                </a:solidFill>
                <a:effectLst/>
              </a:rPr>
              <a:t>TypeScript code is compiled to JavaScript code using build tools like </a:t>
            </a:r>
            <a:r>
              <a:rPr lang="en-IN" sz="2000" dirty="0" err="1">
                <a:solidFill>
                  <a:schemeClr val="tx1">
                    <a:lumMod val="65000"/>
                    <a:lumOff val="35000"/>
                  </a:schemeClr>
                </a:solidFill>
                <a:effectLst/>
              </a:rPr>
              <a:t>npm</a:t>
            </a:r>
            <a:r>
              <a:rPr lang="en-IN" sz="2000" dirty="0">
                <a:solidFill>
                  <a:schemeClr val="tx1">
                    <a:lumMod val="65000"/>
                    <a:lumOff val="35000"/>
                  </a:schemeClr>
                </a:solidFill>
                <a:effectLst/>
              </a:rPr>
              <a:t>, bower, gulp, webpack, etc., to make the browser understand the code.</a:t>
            </a:r>
          </a:p>
        </p:txBody>
      </p:sp>
    </p:spTree>
    <p:extLst>
      <p:ext uri="{BB962C8B-B14F-4D97-AF65-F5344CB8AC3E}">
        <p14:creationId xmlns:p14="http://schemas.microsoft.com/office/powerpoint/2010/main" val="3235409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17297F-2602-67CC-D487-1E7C5E5955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CF443B-BE17-AF4B-49D4-2609133A23BD}"/>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381A7533-7DE0-7882-0119-26D0430C6F9E}"/>
              </a:ext>
            </a:extLst>
          </p:cNvPr>
          <p:cNvSpPr txBox="1"/>
          <p:nvPr/>
        </p:nvSpPr>
        <p:spPr>
          <a:xfrm>
            <a:off x="919114" y="607184"/>
            <a:ext cx="6099142" cy="369332"/>
          </a:xfrm>
          <a:prstGeom prst="rect">
            <a:avLst/>
          </a:prstGeom>
          <a:noFill/>
        </p:spPr>
        <p:txBody>
          <a:bodyPr wrap="square">
            <a:spAutoFit/>
          </a:bodyPr>
          <a:lstStyle/>
          <a:p>
            <a:r>
              <a:rPr lang="en-IN" dirty="0"/>
              <a:t>{{ expression }}</a:t>
            </a:r>
          </a:p>
        </p:txBody>
      </p:sp>
      <p:sp>
        <p:nvSpPr>
          <p:cNvPr id="7" name="TextBox 6">
            <a:extLst>
              <a:ext uri="{FF2B5EF4-FFF2-40B4-BE49-F238E27FC236}">
                <a16:creationId xmlns:a16="http://schemas.microsoft.com/office/drawing/2014/main" id="{2521334B-97B7-7897-99BE-70891E524044}"/>
              </a:ext>
            </a:extLst>
          </p:cNvPr>
          <p:cNvSpPr txBox="1"/>
          <p:nvPr/>
        </p:nvSpPr>
        <p:spPr>
          <a:xfrm>
            <a:off x="202676" y="1114076"/>
            <a:ext cx="11665670" cy="255454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first evaluates the expression and returns the result as a string. The scope of a template expression is a component instance.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That means, if you write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should be the property of the component to which this template is bound.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Statement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 Statements are the statements that respond to a user event.</a:t>
            </a:r>
          </a:p>
        </p:txBody>
      </p:sp>
      <p:sp>
        <p:nvSpPr>
          <p:cNvPr id="9" name="TextBox 8">
            <a:extLst>
              <a:ext uri="{FF2B5EF4-FFF2-40B4-BE49-F238E27FC236}">
                <a16:creationId xmlns:a16="http://schemas.microsoft.com/office/drawing/2014/main" id="{7E51EBB1-5E3D-AD4F-8420-B65923A827D6}"/>
              </a:ext>
            </a:extLst>
          </p:cNvPr>
          <p:cNvSpPr txBox="1"/>
          <p:nvPr/>
        </p:nvSpPr>
        <p:spPr>
          <a:xfrm>
            <a:off x="202676" y="3806181"/>
            <a:ext cx="6099142" cy="369332"/>
          </a:xfrm>
          <a:prstGeom prst="rect">
            <a:avLst/>
          </a:prstGeom>
          <a:noFill/>
        </p:spPr>
        <p:txBody>
          <a:bodyPr wrap="square">
            <a:spAutoFit/>
          </a:bodyPr>
          <a:lstStyle/>
          <a:p>
            <a:r>
              <a:rPr lang="en-IN" dirty="0"/>
              <a:t>(event) = statement</a:t>
            </a:r>
          </a:p>
        </p:txBody>
      </p:sp>
      <p:sp>
        <p:nvSpPr>
          <p:cNvPr id="11" name="TextBox 10">
            <a:extLst>
              <a:ext uri="{FF2B5EF4-FFF2-40B4-BE49-F238E27FC236}">
                <a16:creationId xmlns:a16="http://schemas.microsoft.com/office/drawing/2014/main" id="{8889D23D-06CE-1649-DE7F-37EDD7620CF4}"/>
              </a:ext>
            </a:extLst>
          </p:cNvPr>
          <p:cNvSpPr txBox="1"/>
          <p:nvPr/>
        </p:nvSpPr>
        <p:spPr>
          <a:xfrm>
            <a:off x="202676" y="4388768"/>
            <a:ext cx="11665670"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For example (click) =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This is called event binding. In Angular, all events should be placed in (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391497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05B2F-A8E2-FB59-77DC-DA09940589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01B94-2E75-2F5B-BA51-08701282562D}"/>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05FF2D83-EB47-0086-ACD3-DA20B657ACED}"/>
              </a:ext>
            </a:extLst>
          </p:cNvPr>
          <p:cNvSpPr txBox="1"/>
          <p:nvPr/>
        </p:nvSpPr>
        <p:spPr>
          <a:xfrm>
            <a:off x="989028" y="568040"/>
            <a:ext cx="8814847"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
        <p:nvSpPr>
          <p:cNvPr id="7" name="TextBox 6">
            <a:extLst>
              <a:ext uri="{FF2B5EF4-FFF2-40B4-BE49-F238E27FC236}">
                <a16:creationId xmlns:a16="http://schemas.microsoft.com/office/drawing/2014/main" id="{27853749-CD3A-BF86-DD14-0AAE0412D41D}"/>
              </a:ext>
            </a:extLst>
          </p:cNvPr>
          <p:cNvSpPr txBox="1"/>
          <p:nvPr/>
        </p:nvSpPr>
        <p:spPr>
          <a:xfrm>
            <a:off x="296944" y="2771728"/>
            <a:ext cx="11561976" cy="707886"/>
          </a:xfrm>
          <a:prstGeom prst="rect">
            <a:avLst/>
          </a:prstGeom>
          <a:noFill/>
        </p:spPr>
        <p:txBody>
          <a:bodyPr wrap="square">
            <a:spAutoFit/>
          </a:bodyPr>
          <a:lstStyle/>
          <a:p>
            <a:r>
              <a:rPr lang="en-US" sz="2000" dirty="0">
                <a:solidFill>
                  <a:schemeClr val="tx1">
                    <a:lumMod val="65000"/>
                    <a:lumOff val="35000"/>
                  </a:schemeClr>
                </a:solidFill>
              </a:rPr>
              <a:t>Line 5-7: </a:t>
            </a:r>
            <a:r>
              <a:rPr lang="en-US" sz="2000" dirty="0" err="1">
                <a:solidFill>
                  <a:schemeClr val="tx1">
                    <a:lumMod val="65000"/>
                    <a:lumOff val="35000"/>
                  </a:schemeClr>
                </a:solidFill>
              </a:rPr>
              <a:t>changeName</a:t>
            </a:r>
            <a:r>
              <a:rPr lang="en-US" sz="2000" dirty="0">
                <a:solidFill>
                  <a:schemeClr val="tx1">
                    <a:lumMod val="65000"/>
                    <a:lumOff val="35000"/>
                  </a:schemeClr>
                </a:solidFill>
              </a:rPr>
              <a:t> is a method of </a:t>
            </a:r>
            <a:r>
              <a:rPr lang="en-US" sz="2000" dirty="0" err="1">
                <a:solidFill>
                  <a:schemeClr val="tx1">
                    <a:lumMod val="65000"/>
                    <a:lumOff val="35000"/>
                  </a:schemeClr>
                </a:solidFill>
              </a:rPr>
              <a:t>AppComponent</a:t>
            </a:r>
            <a:r>
              <a:rPr lang="en-US" sz="2000" dirty="0">
                <a:solidFill>
                  <a:schemeClr val="tx1">
                    <a:lumMod val="65000"/>
                    <a:lumOff val="35000"/>
                  </a:schemeClr>
                </a:solidFill>
              </a:rPr>
              <a:t> class where you are changing </a:t>
            </a:r>
            <a:r>
              <a:rPr lang="en-US" sz="2000" dirty="0" err="1">
                <a:solidFill>
                  <a:schemeClr val="tx1">
                    <a:lumMod val="65000"/>
                    <a:lumOff val="35000"/>
                  </a:schemeClr>
                </a:solidFill>
              </a:rPr>
              <a:t>courseName</a:t>
            </a:r>
            <a:r>
              <a:rPr lang="en-US" sz="2000" dirty="0">
                <a:solidFill>
                  <a:schemeClr val="tx1">
                    <a:lumMod val="65000"/>
                    <a:lumOff val="35000"/>
                  </a:schemeClr>
                </a:solidFill>
              </a:rPr>
              <a:t> property value to "TypeScript"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7F49C97-35BF-EF9D-0F3A-77896FA918C0}"/>
              </a:ext>
            </a:extLst>
          </p:cNvPr>
          <p:cNvSpPr txBox="1"/>
          <p:nvPr/>
        </p:nvSpPr>
        <p:spPr>
          <a:xfrm>
            <a:off x="296944" y="3483735"/>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343AD32-D44C-3EE7-45FF-B02228341A66}"/>
              </a:ext>
            </a:extLst>
          </p:cNvPr>
          <p:cNvSpPr txBox="1"/>
          <p:nvPr/>
        </p:nvSpPr>
        <p:spPr>
          <a:xfrm>
            <a:off x="296944" y="3994652"/>
            <a:ext cx="7856456" cy="923330"/>
          </a:xfrm>
          <a:prstGeom prst="rect">
            <a:avLst/>
          </a:prstGeom>
          <a:noFill/>
        </p:spPr>
        <p:txBody>
          <a:bodyPr wrap="square">
            <a:spAutoFit/>
          </a:bodyPr>
          <a:lstStyle/>
          <a:p>
            <a:r>
              <a:rPr lang="en-IN" dirty="0"/>
              <a:t>&lt;h1&gt; Welcome &lt;/h1&gt;</a:t>
            </a:r>
          </a:p>
          <a:p>
            <a:r>
              <a:rPr lang="en-IN" dirty="0"/>
              <a:t>&lt;h2&gt; Course Name: {{ </a:t>
            </a:r>
            <a:r>
              <a:rPr lang="en-IN" dirty="0" err="1"/>
              <a:t>courseName</a:t>
            </a:r>
            <a:r>
              <a:rPr lang="en-IN" dirty="0"/>
              <a:t> }}&lt;/h2&gt;</a:t>
            </a:r>
          </a:p>
          <a:p>
            <a:r>
              <a:rPr lang="en-IN" dirty="0"/>
              <a:t>&lt;p (click)="</a:t>
            </a:r>
            <a:r>
              <a:rPr lang="en-IN" dirty="0" err="1"/>
              <a:t>changeName</a:t>
            </a:r>
            <a:r>
              <a:rPr lang="en-IN" dirty="0"/>
              <a:t>()"&gt;Click here to change&lt;/p&gt;</a:t>
            </a:r>
          </a:p>
        </p:txBody>
      </p:sp>
    </p:spTree>
    <p:extLst>
      <p:ext uri="{BB962C8B-B14F-4D97-AF65-F5344CB8AC3E}">
        <p14:creationId xmlns:p14="http://schemas.microsoft.com/office/powerpoint/2010/main" val="156616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421510-F638-6E1E-DBAC-9C6D6EC958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2CAD65-2DBB-D1CF-C91E-D025A4FEC778}"/>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792B244A-1166-8B14-2490-72FA3835ADE3}"/>
              </a:ext>
            </a:extLst>
          </p:cNvPr>
          <p:cNvSpPr txBox="1"/>
          <p:nvPr/>
        </p:nvSpPr>
        <p:spPr>
          <a:xfrm>
            <a:off x="989029" y="628222"/>
            <a:ext cx="10294856"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 method is bound to click event which will be invoked on click of a paragraph at run time. This is called event binding.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0C2573B1-F5A5-1437-25D6-5338BE230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182" y="1569716"/>
            <a:ext cx="2457793" cy="1324160"/>
          </a:xfrm>
          <a:prstGeom prst="rect">
            <a:avLst/>
          </a:prstGeom>
        </p:spPr>
      </p:pic>
      <p:sp>
        <p:nvSpPr>
          <p:cNvPr id="9" name="TextBox 8">
            <a:extLst>
              <a:ext uri="{FF2B5EF4-FFF2-40B4-BE49-F238E27FC236}">
                <a16:creationId xmlns:a16="http://schemas.microsoft.com/office/drawing/2014/main" id="{7183D3B5-2FE2-A648-DF3B-324FF98E814F}"/>
              </a:ext>
            </a:extLst>
          </p:cNvPr>
          <p:cNvSpPr txBox="1"/>
          <p:nvPr/>
        </p:nvSpPr>
        <p:spPr>
          <a:xfrm>
            <a:off x="740004" y="3317794"/>
            <a:ext cx="11166050" cy="400110"/>
          </a:xfrm>
          <a:prstGeom prst="rect">
            <a:avLst/>
          </a:prstGeom>
          <a:noFill/>
        </p:spPr>
        <p:txBody>
          <a:bodyPr wrap="square">
            <a:spAutoFit/>
          </a:bodyPr>
          <a:lstStyle/>
          <a:p>
            <a:r>
              <a:rPr lang="en-US" sz="2000" dirty="0">
                <a:solidFill>
                  <a:schemeClr val="tx1">
                    <a:lumMod val="65000"/>
                    <a:lumOff val="35000"/>
                  </a:schemeClr>
                </a:solidFill>
              </a:rPr>
              <a:t>When a user clicks on the paragraph, the course name will be changed to 'Typescript'.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27B80D8B-E09C-1A9E-A264-91FADB85A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127" y="4169661"/>
            <a:ext cx="2629267" cy="1305107"/>
          </a:xfrm>
          <a:prstGeom prst="rect">
            <a:avLst/>
          </a:prstGeom>
        </p:spPr>
      </p:pic>
    </p:spTree>
    <p:extLst>
      <p:ext uri="{BB962C8B-B14F-4D97-AF65-F5344CB8AC3E}">
        <p14:creationId xmlns:p14="http://schemas.microsoft.com/office/powerpoint/2010/main" val="684256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5011C7-DF62-9663-47DC-D0FB597E3F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75FC9D-B303-8301-7F38-CABD70779963}"/>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8E916D18-1190-A724-3D30-4DD3690FCE87}"/>
              </a:ext>
            </a:extLst>
          </p:cNvPr>
          <p:cNvSpPr txBox="1"/>
          <p:nvPr/>
        </p:nvSpPr>
        <p:spPr>
          <a:xfrm>
            <a:off x="919113" y="569477"/>
            <a:ext cx="6099142" cy="461665"/>
          </a:xfrm>
          <a:prstGeom prst="rect">
            <a:avLst/>
          </a:prstGeom>
          <a:noFill/>
        </p:spPr>
        <p:txBody>
          <a:bodyPr wrap="square">
            <a:spAutoFit/>
          </a:bodyPr>
          <a:lstStyle/>
          <a:p>
            <a:r>
              <a:rPr lang="en-IN" sz="2400" b="1" dirty="0"/>
              <a:t>Demo : Elements of Template</a:t>
            </a:r>
          </a:p>
        </p:txBody>
      </p:sp>
      <p:sp>
        <p:nvSpPr>
          <p:cNvPr id="7" name="TextBox 6">
            <a:extLst>
              <a:ext uri="{FF2B5EF4-FFF2-40B4-BE49-F238E27FC236}">
                <a16:creationId xmlns:a16="http://schemas.microsoft.com/office/drawing/2014/main" id="{ABAF275C-1AC9-893F-43E0-6FA7A8FA7119}"/>
              </a:ext>
            </a:extLst>
          </p:cNvPr>
          <p:cNvSpPr txBox="1"/>
          <p:nvPr/>
        </p:nvSpPr>
        <p:spPr>
          <a:xfrm>
            <a:off x="212102" y="1105368"/>
            <a:ext cx="11288599"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the template elements</a:t>
            </a:r>
          </a:p>
          <a:p>
            <a:pPr>
              <a:buFont typeface="Arial" panose="020B0604020202020204" pitchFamily="34" charset="0"/>
              <a:buChar char="•"/>
            </a:pPr>
            <a:r>
              <a:rPr lang="en-US" sz="2000" dirty="0">
                <a:solidFill>
                  <a:schemeClr val="tx1">
                    <a:lumMod val="65000"/>
                    <a:lumOff val="35000"/>
                  </a:schemeClr>
                </a:solidFill>
                <a:effectLst/>
              </a:rPr>
              <a:t>Responding to user actions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Adding an event to the hello component template and when it is clicked, it should change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as shown below</a:t>
            </a:r>
          </a:p>
        </p:txBody>
      </p:sp>
      <p:pic>
        <p:nvPicPr>
          <p:cNvPr id="9" name="Picture 8">
            <a:extLst>
              <a:ext uri="{FF2B5EF4-FFF2-40B4-BE49-F238E27FC236}">
                <a16:creationId xmlns:a16="http://schemas.microsoft.com/office/drawing/2014/main" id="{4DB1CD16-4206-11E6-7382-B321840DC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362" y="3617143"/>
            <a:ext cx="3619500" cy="1905000"/>
          </a:xfrm>
          <a:prstGeom prst="rect">
            <a:avLst/>
          </a:prstGeom>
        </p:spPr>
      </p:pic>
    </p:spTree>
    <p:extLst>
      <p:ext uri="{BB962C8B-B14F-4D97-AF65-F5344CB8AC3E}">
        <p14:creationId xmlns:p14="http://schemas.microsoft.com/office/powerpoint/2010/main" val="520436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C4952-4221-B7CB-37B1-C75ADCD0106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60AAA8-471F-CA81-A466-3EFB352F740B}"/>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76E7DB03-B24C-1548-B41E-C0F86AE314BD}"/>
              </a:ext>
            </a:extLst>
          </p:cNvPr>
          <p:cNvSpPr txBox="1"/>
          <p:nvPr/>
        </p:nvSpPr>
        <p:spPr>
          <a:xfrm>
            <a:off x="859803" y="565856"/>
            <a:ext cx="10472394" cy="707886"/>
          </a:xfrm>
          <a:prstGeom prst="rect">
            <a:avLst/>
          </a:prstGeom>
          <a:noFill/>
        </p:spPr>
        <p:txBody>
          <a:bodyPr wrap="square">
            <a:spAutoFit/>
          </a:bodyPr>
          <a:lstStyle/>
          <a:p>
            <a:r>
              <a:rPr lang="en-US" sz="2000" dirty="0">
                <a:solidFill>
                  <a:schemeClr val="tx1">
                    <a:lumMod val="65000"/>
                    <a:lumOff val="35000"/>
                  </a:schemeClr>
                </a:solidFill>
              </a:rPr>
              <a:t>1.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add a method called </a:t>
            </a:r>
            <a:r>
              <a:rPr lang="en-US" sz="2000" dirty="0" err="1">
                <a:solidFill>
                  <a:schemeClr val="tx1">
                    <a:lumMod val="65000"/>
                    <a:lumOff val="35000"/>
                  </a:schemeClr>
                </a:solidFill>
              </a:rPr>
              <a:t>changeName</a:t>
            </a:r>
            <a:r>
              <a:rPr lang="en-US" sz="2000" dirty="0">
                <a:solidFill>
                  <a:schemeClr val="tx1">
                    <a:lumMod val="65000"/>
                    <a:lumOff val="35000"/>
                  </a:schemeClr>
                </a:solidFill>
              </a:rPr>
              <a:t>() as shown below in Line 12-14. Also, use external template hello.component.html.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2AB0C8E-B681-1FDA-6702-D0B84612E1DF}"/>
              </a:ext>
            </a:extLst>
          </p:cNvPr>
          <p:cNvSpPr txBox="1"/>
          <p:nvPr/>
        </p:nvSpPr>
        <p:spPr>
          <a:xfrm>
            <a:off x="859803" y="1401966"/>
            <a:ext cx="9094902"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Tree>
    <p:extLst>
      <p:ext uri="{BB962C8B-B14F-4D97-AF65-F5344CB8AC3E}">
        <p14:creationId xmlns:p14="http://schemas.microsoft.com/office/powerpoint/2010/main" val="2548001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0F3566-7867-31E5-D671-F03C3C3965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0C8E9-6566-6BC9-AAB5-2D6DB54E340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3A9AFE93-0641-A66E-39D4-6FEA6E3A9491}"/>
              </a:ext>
            </a:extLst>
          </p:cNvPr>
          <p:cNvSpPr txBox="1"/>
          <p:nvPr/>
        </p:nvSpPr>
        <p:spPr>
          <a:xfrm>
            <a:off x="989029" y="657222"/>
            <a:ext cx="10040332" cy="707886"/>
          </a:xfrm>
          <a:prstGeom prst="rect">
            <a:avLst/>
          </a:prstGeom>
          <a:noFill/>
        </p:spPr>
        <p:txBody>
          <a:bodyPr wrap="square">
            <a:spAutoFit/>
          </a:bodyPr>
          <a:lstStyle/>
          <a:p>
            <a:r>
              <a:rPr lang="en-US" sz="2000" dirty="0">
                <a:solidFill>
                  <a:schemeClr val="tx1">
                    <a:lumMod val="65000"/>
                    <a:lumOff val="35000"/>
                  </a:schemeClr>
                </a:solidFill>
              </a:rPr>
              <a:t>2. Open </a:t>
            </a:r>
            <a:r>
              <a:rPr lang="en-US" sz="2000" b="1" dirty="0">
                <a:solidFill>
                  <a:schemeClr val="tx1">
                    <a:lumMod val="65000"/>
                    <a:lumOff val="35000"/>
                  </a:schemeClr>
                </a:solidFill>
              </a:rPr>
              <a:t>hello.component.html </a:t>
            </a:r>
            <a:r>
              <a:rPr lang="en-US" sz="2000" dirty="0">
                <a:solidFill>
                  <a:schemeClr val="tx1">
                    <a:lumMod val="65000"/>
                    <a:lumOff val="35000"/>
                  </a:schemeClr>
                </a:solidFill>
              </a:rPr>
              <a:t>and add a paragraph and bind it with </a:t>
            </a:r>
            <a:r>
              <a:rPr lang="en-US" sz="2000" dirty="0" err="1">
                <a:solidFill>
                  <a:schemeClr val="tx1">
                    <a:lumMod val="65000"/>
                    <a:lumOff val="35000"/>
                  </a:schemeClr>
                </a:solidFill>
              </a:rPr>
              <a:t>changeName</a:t>
            </a:r>
            <a:r>
              <a:rPr lang="en-US" sz="2000" dirty="0">
                <a:solidFill>
                  <a:schemeClr val="tx1">
                    <a:lumMod val="65000"/>
                    <a:lumOff val="35000"/>
                  </a:schemeClr>
                </a:solidFill>
              </a:rPr>
              <a:t>() method as shown in Line 3</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F41D246-733C-F98D-614F-080CB99AD2DB}"/>
              </a:ext>
            </a:extLst>
          </p:cNvPr>
          <p:cNvSpPr txBox="1"/>
          <p:nvPr/>
        </p:nvSpPr>
        <p:spPr>
          <a:xfrm>
            <a:off x="989029" y="1461403"/>
            <a:ext cx="6099142" cy="923330"/>
          </a:xfrm>
          <a:prstGeom prst="rect">
            <a:avLst/>
          </a:prstGeom>
          <a:noFill/>
        </p:spPr>
        <p:txBody>
          <a:bodyPr wrap="square">
            <a:spAutoFit/>
          </a:bodyPr>
          <a:lstStyle/>
          <a:p>
            <a:r>
              <a:rPr lang="en-IN" dirty="0"/>
              <a:t>&lt;h1&gt;Welcome&lt;/h1&gt;</a:t>
            </a:r>
          </a:p>
          <a:p>
            <a:r>
              <a:rPr lang="en-IN" dirty="0"/>
              <a:t>&lt;h2&gt;Course Name: {{ </a:t>
            </a:r>
            <a:r>
              <a:rPr lang="en-IN" dirty="0" err="1"/>
              <a:t>courseName</a:t>
            </a:r>
            <a:r>
              <a:rPr lang="en-IN" dirty="0"/>
              <a:t> }}&lt;/h2&gt;</a:t>
            </a:r>
          </a:p>
          <a:p>
            <a:r>
              <a:rPr lang="en-IN" dirty="0"/>
              <a:t>&lt;p (click)="</a:t>
            </a:r>
            <a:r>
              <a:rPr lang="en-IN" dirty="0" err="1"/>
              <a:t>changeName</a:t>
            </a:r>
            <a:r>
              <a:rPr lang="en-IN" dirty="0"/>
              <a:t>()"&gt;Click here to change&lt;/p&gt;</a:t>
            </a:r>
          </a:p>
        </p:txBody>
      </p:sp>
      <p:sp>
        <p:nvSpPr>
          <p:cNvPr id="9" name="TextBox 8">
            <a:extLst>
              <a:ext uri="{FF2B5EF4-FFF2-40B4-BE49-F238E27FC236}">
                <a16:creationId xmlns:a16="http://schemas.microsoft.com/office/drawing/2014/main" id="{4E7223EF-16AE-754E-B63A-4091BB3EFE15}"/>
              </a:ext>
            </a:extLst>
          </p:cNvPr>
          <p:cNvSpPr txBox="1"/>
          <p:nvPr/>
        </p:nvSpPr>
        <p:spPr>
          <a:xfrm>
            <a:off x="989029" y="2739201"/>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968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B12EEC-CD7E-F98B-7E98-B8CF484BE95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B0A647-6A57-046D-5407-DEF1C7C3B005}"/>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B6FE08E1-B896-D0A1-0D9E-867570F67E7A}"/>
              </a:ext>
            </a:extLst>
          </p:cNvPr>
          <p:cNvSpPr txBox="1"/>
          <p:nvPr/>
        </p:nvSpPr>
        <p:spPr>
          <a:xfrm>
            <a:off x="989029" y="569478"/>
            <a:ext cx="6099142" cy="523220"/>
          </a:xfrm>
          <a:prstGeom prst="rect">
            <a:avLst/>
          </a:prstGeom>
          <a:noFill/>
        </p:spPr>
        <p:txBody>
          <a:bodyPr wrap="square">
            <a:spAutoFit/>
          </a:bodyPr>
          <a:lstStyle/>
          <a:p>
            <a:r>
              <a:rPr lang="en-IN" sz="2800" b="1" dirty="0"/>
              <a:t>Change Detection</a:t>
            </a:r>
          </a:p>
        </p:txBody>
      </p:sp>
      <p:sp>
        <p:nvSpPr>
          <p:cNvPr id="7" name="TextBox 6">
            <a:extLst>
              <a:ext uri="{FF2B5EF4-FFF2-40B4-BE49-F238E27FC236}">
                <a16:creationId xmlns:a16="http://schemas.microsoft.com/office/drawing/2014/main" id="{24E6541D-DD14-107D-B503-CFD77CFE6A6D}"/>
              </a:ext>
            </a:extLst>
          </p:cNvPr>
          <p:cNvSpPr txBox="1"/>
          <p:nvPr/>
        </p:nvSpPr>
        <p:spPr>
          <a:xfrm>
            <a:off x="117836" y="1347557"/>
            <a:ext cx="11618536" cy="4370427"/>
          </a:xfrm>
          <a:prstGeom prst="rect">
            <a:avLst/>
          </a:prstGeom>
          <a:noFill/>
        </p:spPr>
        <p:txBody>
          <a:bodyPr wrap="square">
            <a:spAutoFit/>
          </a:bodyPr>
          <a:lstStyle/>
          <a:p>
            <a:r>
              <a:rPr lang="en-US" sz="2000" b="1" dirty="0">
                <a:solidFill>
                  <a:schemeClr val="tx1">
                    <a:lumMod val="65000"/>
                    <a:lumOff val="35000"/>
                  </a:schemeClr>
                </a:solidFill>
                <a:effectLst/>
              </a:rPr>
              <a:t>How does Angular detect the changes and update the application at the respective places?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its change detection mechanism to detect the changes and update the application at the respective places. Angular applications </a:t>
            </a:r>
            <a:r>
              <a:rPr lang="en-US" sz="2000" b="1" dirty="0">
                <a:solidFill>
                  <a:schemeClr val="tx1">
                    <a:lumMod val="65000"/>
                    <a:lumOff val="35000"/>
                  </a:schemeClr>
                </a:solidFill>
                <a:effectLst/>
              </a:rPr>
              <a:t>run faster</a:t>
            </a:r>
            <a:r>
              <a:rPr lang="en-US" sz="2000" dirty="0">
                <a:solidFill>
                  <a:schemeClr val="tx1">
                    <a:lumMod val="65000"/>
                    <a:lumOff val="35000"/>
                  </a:schemeClr>
                </a:solidFill>
                <a:effectLst/>
              </a:rPr>
              <a:t> than Angular 1.x applications due to the improved </a:t>
            </a:r>
            <a:r>
              <a:rPr lang="en-US" sz="2000" b="1" dirty="0">
                <a:solidFill>
                  <a:schemeClr val="tx1">
                    <a:lumMod val="65000"/>
                    <a:lumOff val="35000"/>
                  </a:schemeClr>
                </a:solidFill>
                <a:effectLst/>
              </a:rPr>
              <a:t>change detection mechanism.</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What is the change detection mechanism, and how it helps to run Angular applications so fast?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Change Detection is a process in Angular that keeps views in sync with the models.</a:t>
            </a:r>
          </a:p>
          <a:p>
            <a:pPr>
              <a:buFont typeface="Arial" panose="020B0604020202020204" pitchFamily="34" charset="0"/>
              <a:buChar char="•"/>
            </a:pPr>
            <a:r>
              <a:rPr lang="en-US" sz="2000" dirty="0">
                <a:solidFill>
                  <a:schemeClr val="tx1">
                    <a:lumMod val="65000"/>
                    <a:lumOff val="35000"/>
                  </a:schemeClr>
                </a:solidFill>
                <a:effectLst/>
              </a:rPr>
              <a:t>In Angular, the flow is unidirectional from top to bottom in a component tree. A change in a web application can be caused by events, Ajax calls, and timers which are all asynchronous.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Who informs Angular about the changes?</a:t>
            </a: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Zones</a:t>
            </a:r>
            <a:r>
              <a:rPr lang="en-US" sz="2000" dirty="0">
                <a:solidFill>
                  <a:schemeClr val="tx1">
                    <a:lumMod val="65000"/>
                    <a:lumOff val="35000"/>
                  </a:schemeClr>
                </a:solidFill>
                <a:effectLst/>
              </a:rPr>
              <a:t> inform Angular about the changes in the application. It automatically detects all asynchronous actions at run time in the application.</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4224016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C55A9D-259F-D4E5-FAFC-607FF3B679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E9511B-0E47-D384-DD26-2364A5E65B39}"/>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48ABC92C-2AFE-D819-7143-E9E36E917F29}"/>
              </a:ext>
            </a:extLst>
          </p:cNvPr>
          <p:cNvSpPr txBox="1"/>
          <p:nvPr/>
        </p:nvSpPr>
        <p:spPr>
          <a:xfrm>
            <a:off x="815418" y="566678"/>
            <a:ext cx="10788977" cy="2862322"/>
          </a:xfrm>
          <a:prstGeom prst="rect">
            <a:avLst/>
          </a:prstGeom>
          <a:noFill/>
        </p:spPr>
        <p:txBody>
          <a:bodyPr wrap="square">
            <a:spAutoFit/>
          </a:bodyPr>
          <a:lstStyle/>
          <a:p>
            <a:r>
              <a:rPr lang="en-US" sz="2000" b="1" dirty="0">
                <a:solidFill>
                  <a:schemeClr val="tx1">
                    <a:lumMod val="65000"/>
                    <a:lumOff val="35000"/>
                  </a:schemeClr>
                </a:solidFill>
                <a:effectLst/>
              </a:rPr>
              <a:t>What does Angular do when a change is detected?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runs a change detector algorithm on each component from top to bottom in the component tree. This change detector algorithm is automatically generated at run time which will check and update the changes at appropriate places in the component tree.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very fast though it goes through all components from top to bottom for every single event as it generates VM-friendly code. Due to this, Angular can perform hundreds of thousands of checks in a few milliseconds.</a:t>
            </a:r>
          </a:p>
        </p:txBody>
      </p:sp>
      <p:pic>
        <p:nvPicPr>
          <p:cNvPr id="7" name="Picture 6">
            <a:extLst>
              <a:ext uri="{FF2B5EF4-FFF2-40B4-BE49-F238E27FC236}">
                <a16:creationId xmlns:a16="http://schemas.microsoft.com/office/drawing/2014/main" id="{8A61155D-C601-6CC9-8298-BB04F349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80" y="3136451"/>
            <a:ext cx="5658640" cy="3219899"/>
          </a:xfrm>
          <a:prstGeom prst="rect">
            <a:avLst/>
          </a:prstGeom>
        </p:spPr>
      </p:pic>
    </p:spTree>
    <p:extLst>
      <p:ext uri="{BB962C8B-B14F-4D97-AF65-F5344CB8AC3E}">
        <p14:creationId xmlns:p14="http://schemas.microsoft.com/office/powerpoint/2010/main" val="2720768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9ED440-202E-6518-3E1C-192D33507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E1C60F-A356-F98B-923C-5EBB595B4D6B}"/>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5993E711-B54C-B3DA-1711-D37962B57B44}"/>
              </a:ext>
            </a:extLst>
          </p:cNvPr>
          <p:cNvSpPr txBox="1"/>
          <p:nvPr/>
        </p:nvSpPr>
        <p:spPr>
          <a:xfrm>
            <a:off x="989028" y="690589"/>
            <a:ext cx="10144027"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This welcome screen is created in the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You can find the files related to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in the welcome folder present inside the app folder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--&gt; app --&gt; welcome).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is present in the file </a:t>
            </a:r>
            <a:r>
              <a:rPr lang="en-US" sz="2000" b="1" dirty="0" err="1">
                <a:solidFill>
                  <a:schemeClr val="tx1">
                    <a:lumMod val="65000"/>
                    <a:lumOff val="35000"/>
                  </a:schemeClr>
                </a:solidFill>
                <a:effectLst/>
              </a:rPr>
              <a:t>welcome.component.ts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F2905EC3-5BD6-A634-1A88-0F89BA18385A}"/>
              </a:ext>
            </a:extLst>
          </p:cNvPr>
          <p:cNvSpPr txBox="1"/>
          <p:nvPr/>
        </p:nvSpPr>
        <p:spPr>
          <a:xfrm>
            <a:off x="989029" y="2449060"/>
            <a:ext cx="9484150" cy="3416320"/>
          </a:xfrm>
          <a:prstGeom prst="rect">
            <a:avLst/>
          </a:prstGeom>
          <a:noFill/>
        </p:spPr>
        <p:txBody>
          <a:bodyPr wrap="square">
            <a:spAutoFit/>
          </a:bodyPr>
          <a:lstStyle/>
          <a:p>
            <a:r>
              <a:rPr lang="en-IN" dirty="0"/>
              <a:t>import { Component } from '@angular/core';</a:t>
            </a:r>
          </a:p>
          <a:p>
            <a:r>
              <a:rPr lang="en-IN" dirty="0"/>
              <a:t>@Component({</a:t>
            </a:r>
          </a:p>
          <a:p>
            <a:r>
              <a:rPr lang="en-IN" dirty="0"/>
              <a:t>    </a:t>
            </a:r>
            <a:r>
              <a:rPr lang="en-IN" dirty="0" err="1"/>
              <a:t>templateUrl</a:t>
            </a:r>
            <a:r>
              <a:rPr lang="en-IN" dirty="0"/>
              <a:t>: 'welcome.component.html',</a:t>
            </a:r>
          </a:p>
          <a:p>
            <a:r>
              <a:rPr lang="en-IN" dirty="0"/>
              <a:t>    </a:t>
            </a:r>
            <a:r>
              <a:rPr lang="en-IN" dirty="0" err="1"/>
              <a:t>styleUrls</a:t>
            </a:r>
            <a:r>
              <a:rPr lang="en-IN" dirty="0"/>
              <a:t>: ['welcome.component.css']</a:t>
            </a:r>
          </a:p>
          <a:p>
            <a:r>
              <a:rPr lang="en-IN" dirty="0"/>
              <a:t>})</a:t>
            </a:r>
          </a:p>
          <a:p>
            <a:r>
              <a:rPr lang="en-IN" dirty="0"/>
              <a:t>export class </a:t>
            </a:r>
            <a:r>
              <a:rPr lang="en-IN" dirty="0" err="1"/>
              <a:t>WelcomeComponent</a:t>
            </a:r>
            <a:r>
              <a:rPr lang="en-IN" dirty="0"/>
              <a:t> {</a:t>
            </a:r>
          </a:p>
          <a:p>
            <a:r>
              <a:rPr lang="en-IN" dirty="0"/>
              <a:t>    public </a:t>
            </a:r>
            <a:r>
              <a:rPr lang="en-IN" dirty="0" err="1"/>
              <a:t>pageTitle</a:t>
            </a:r>
            <a:r>
              <a:rPr lang="en-IN" dirty="0"/>
              <a:t> = 'Welcome';</a:t>
            </a:r>
          </a:p>
          <a:p>
            <a:r>
              <a:rPr lang="en-IN" dirty="0"/>
              <a:t>    constructor() {</a:t>
            </a:r>
          </a:p>
          <a:p>
            <a:r>
              <a:rPr lang="en-IN" dirty="0"/>
              <a:t>   </a:t>
            </a:r>
          </a:p>
          <a:p>
            <a:r>
              <a:rPr lang="en-IN" dirty="0"/>
              <a:t>    }</a:t>
            </a:r>
          </a:p>
          <a:p>
            <a:r>
              <a:rPr lang="en-IN" dirty="0"/>
              <a:t>}</a:t>
            </a:r>
          </a:p>
          <a:p>
            <a:r>
              <a:rPr lang="en-IN" dirty="0"/>
              <a:t> </a:t>
            </a:r>
          </a:p>
        </p:txBody>
      </p:sp>
    </p:spTree>
    <p:extLst>
      <p:ext uri="{BB962C8B-B14F-4D97-AF65-F5344CB8AC3E}">
        <p14:creationId xmlns:p14="http://schemas.microsoft.com/office/powerpoint/2010/main" val="1398373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3DFD0F-463E-89EC-16AD-5B4482B1D1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FFEBC0-B515-1560-0B0A-11FF99237D4D}"/>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32519F8B-1C14-4720-3A3C-78DEED2EEC65}"/>
              </a:ext>
            </a:extLst>
          </p:cNvPr>
          <p:cNvSpPr txBox="1"/>
          <p:nvPr/>
        </p:nvSpPr>
        <p:spPr>
          <a:xfrm>
            <a:off x="881405" y="633309"/>
            <a:ext cx="10685283" cy="2554545"/>
          </a:xfrm>
          <a:prstGeom prst="rect">
            <a:avLst/>
          </a:prstGeom>
          <a:noFill/>
        </p:spPr>
        <p:txBody>
          <a:bodyPr wrap="square">
            <a:spAutoFit/>
          </a:bodyPr>
          <a:lstStyle/>
          <a:p>
            <a:r>
              <a:rPr lang="en-US" sz="2000" dirty="0">
                <a:solidFill>
                  <a:schemeClr val="tx1">
                    <a:lumMod val="65000"/>
                    <a:lumOff val="35000"/>
                  </a:schemeClr>
                </a:solidFill>
                <a:effectLst/>
              </a:rPr>
              <a:t>Line 3-6: @Component marks the class as component and the component is bound with template and CSS file using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properties respectively.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Creates a property called </a:t>
            </a:r>
            <a:r>
              <a:rPr lang="en-US" sz="2000" dirty="0" err="1">
                <a:solidFill>
                  <a:schemeClr val="tx1">
                    <a:lumMod val="65000"/>
                    <a:lumOff val="35000"/>
                  </a:schemeClr>
                </a:solidFill>
                <a:effectLst/>
              </a:rPr>
              <a:t>pageTitle</a:t>
            </a:r>
            <a:r>
              <a:rPr lang="en-US" sz="2000" dirty="0">
                <a:solidFill>
                  <a:schemeClr val="tx1">
                    <a:lumMod val="65000"/>
                    <a:lumOff val="35000"/>
                  </a:schemeClr>
                </a:solidFill>
                <a:effectLst/>
              </a:rPr>
              <a:t> and initialized it to “welcome”.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This statement displays the login button at the top right corner of the page.</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2.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template is present in the </a:t>
            </a:r>
            <a:r>
              <a:rPr lang="en-US" sz="2000" b="1" dirty="0">
                <a:solidFill>
                  <a:schemeClr val="tx1">
                    <a:lumMod val="65000"/>
                    <a:lumOff val="35000"/>
                  </a:schemeClr>
                </a:solidFill>
                <a:effectLst/>
              </a:rPr>
              <a:t>welcome.component.html </a:t>
            </a:r>
            <a:r>
              <a:rPr lang="en-US" sz="2000" dirty="0">
                <a:solidFill>
                  <a:schemeClr val="tx1">
                    <a:lumMod val="65000"/>
                    <a:lumOff val="35000"/>
                  </a:schemeClr>
                </a:solidFill>
                <a:effectLst/>
              </a:rPr>
              <a:t>file.</a:t>
            </a:r>
          </a:p>
        </p:txBody>
      </p:sp>
    </p:spTree>
    <p:extLst>
      <p:ext uri="{BB962C8B-B14F-4D97-AF65-F5344CB8AC3E}">
        <p14:creationId xmlns:p14="http://schemas.microsoft.com/office/powerpoint/2010/main" val="115302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5AC455-21D5-C2CB-5F70-825957AC78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9E9D46-109A-E9B3-265D-6ADBDD0B0F0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423C77FE-45E7-97E5-EB38-94C1D390E92B}"/>
              </a:ext>
            </a:extLst>
          </p:cNvPr>
          <p:cNvSpPr txBox="1"/>
          <p:nvPr/>
        </p:nvSpPr>
        <p:spPr>
          <a:xfrm>
            <a:off x="989029" y="512917"/>
            <a:ext cx="6099142" cy="523220"/>
          </a:xfrm>
          <a:prstGeom prst="rect">
            <a:avLst/>
          </a:prstGeom>
          <a:noFill/>
        </p:spPr>
        <p:txBody>
          <a:bodyPr wrap="square">
            <a:spAutoFit/>
          </a:bodyPr>
          <a:lstStyle/>
          <a:p>
            <a:r>
              <a:rPr lang="en-IN" sz="2800" b="1" dirty="0"/>
              <a:t>Features of Angular</a:t>
            </a:r>
          </a:p>
        </p:txBody>
      </p:sp>
      <p:sp>
        <p:nvSpPr>
          <p:cNvPr id="7" name="TextBox 6">
            <a:extLst>
              <a:ext uri="{FF2B5EF4-FFF2-40B4-BE49-F238E27FC236}">
                <a16:creationId xmlns:a16="http://schemas.microsoft.com/office/drawing/2014/main" id="{9EA0F720-E695-4023-ECF3-AB135A328C2C}"/>
              </a:ext>
            </a:extLst>
          </p:cNvPr>
          <p:cNvSpPr txBox="1"/>
          <p:nvPr/>
        </p:nvSpPr>
        <p:spPr>
          <a:xfrm>
            <a:off x="245097" y="1036137"/>
            <a:ext cx="11946903" cy="5632311"/>
          </a:xfrm>
          <a:prstGeom prst="rect">
            <a:avLst/>
          </a:prstGeom>
          <a:noFill/>
        </p:spPr>
        <p:txBody>
          <a:bodyPr wrap="square">
            <a:spAutoFit/>
          </a:bodyPr>
          <a:lstStyle/>
          <a:p>
            <a:r>
              <a:rPr lang="en-US" sz="2000" dirty="0">
                <a:solidFill>
                  <a:schemeClr val="tx1">
                    <a:lumMod val="65000"/>
                    <a:lumOff val="35000"/>
                  </a:schemeClr>
                </a:solidFill>
                <a:effectLst/>
              </a:rPr>
              <a:t>Let us look at the features of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Easier to learn</a:t>
            </a:r>
            <a:r>
              <a:rPr lang="en-US" sz="2000" dirty="0">
                <a:solidFill>
                  <a:schemeClr val="tx1">
                    <a:lumMod val="65000"/>
                    <a:lumOff val="35000"/>
                  </a:schemeClr>
                </a:solidFill>
                <a:effectLst/>
              </a:rPr>
              <a:t>: Angular is more modern and easier for developers to learn. It is a more streamlined framework where developers will be focusing on writing JavaScript classes.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Good IDE support</a:t>
            </a:r>
            <a:r>
              <a:rPr lang="en-US" sz="2000" dirty="0">
                <a:solidFill>
                  <a:schemeClr val="tx1">
                    <a:lumMod val="65000"/>
                    <a:lumOff val="35000"/>
                  </a:schemeClr>
                </a:solidFill>
                <a:effectLst/>
              </a:rPr>
              <a:t>: Angular is written in TypeScript which is a superset of JavaScript and supports all ECMAScript 6 features. Many IDEs like Eclipse, Microsoft Visual Studio, Sublime Text, etc., have good support for TypeScript.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Familiar</a:t>
            </a:r>
            <a:r>
              <a:rPr lang="en-US" sz="2000" dirty="0">
                <a:solidFill>
                  <a:schemeClr val="tx1">
                    <a:lumMod val="65000"/>
                    <a:lumOff val="35000"/>
                  </a:schemeClr>
                </a:solidFill>
                <a:effectLst/>
              </a:rPr>
              <a:t>: Angular has retained many of its core concepts from the earlier version (Angular 1), though it is a complete re-write. This means developers who are already proficient in Angular 1 will find it easy to migrate to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Cross-Platform</a:t>
            </a:r>
            <a:r>
              <a:rPr lang="en-US" sz="2000" dirty="0">
                <a:solidFill>
                  <a:schemeClr val="tx1">
                    <a:lumMod val="65000"/>
                    <a:lumOff val="35000"/>
                  </a:schemeClr>
                </a:solidFill>
                <a:effectLst/>
              </a:rPr>
              <a:t>: Angular is a single platform that can be used to develop applications for multiple devices.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Performance:</a:t>
            </a:r>
            <a:r>
              <a:rPr lang="en-US" sz="2000" dirty="0">
                <a:solidFill>
                  <a:schemeClr val="tx1">
                    <a:lumMod val="65000"/>
                    <a:lumOff val="35000"/>
                  </a:schemeClr>
                </a:solidFill>
                <a:effectLst/>
              </a:rPr>
              <a:t> Angular performance has been improved a lot in the latest version. This has been done by automatically adding or removing reflect metadata from the </a:t>
            </a:r>
            <a:r>
              <a:rPr lang="en-US" sz="2000" dirty="0" err="1">
                <a:solidFill>
                  <a:schemeClr val="tx1">
                    <a:lumMod val="65000"/>
                    <a:lumOff val="35000"/>
                  </a:schemeClr>
                </a:solidFill>
                <a:effectLst/>
              </a:rPr>
              <a:t>polyfills.ts</a:t>
            </a:r>
            <a:r>
              <a:rPr lang="en-US" sz="2000" dirty="0">
                <a:solidFill>
                  <a:schemeClr val="tx1">
                    <a:lumMod val="65000"/>
                    <a:lumOff val="35000"/>
                  </a:schemeClr>
                </a:solidFill>
                <a:effectLst/>
              </a:rPr>
              <a:t> file which makes the application smaller in production.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8771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8D7073-D8AD-FEB5-78AF-0CEF062A1F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246231-2DFA-C44E-986A-28A8D3077CF8}"/>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4155BABA-D091-6D7D-16B7-74E7F16773A1}"/>
              </a:ext>
            </a:extLst>
          </p:cNvPr>
          <p:cNvSpPr txBox="1"/>
          <p:nvPr/>
        </p:nvSpPr>
        <p:spPr>
          <a:xfrm>
            <a:off x="900259" y="550625"/>
            <a:ext cx="6099142" cy="461665"/>
          </a:xfrm>
          <a:prstGeom prst="rect">
            <a:avLst/>
          </a:prstGeom>
          <a:noFill/>
        </p:spPr>
        <p:txBody>
          <a:bodyPr wrap="square">
            <a:spAutoFit/>
          </a:bodyPr>
          <a:lstStyle/>
          <a:p>
            <a:r>
              <a:rPr lang="en-IN" sz="2400" b="1" dirty="0"/>
              <a:t>Structural Directives</a:t>
            </a:r>
          </a:p>
        </p:txBody>
      </p:sp>
      <p:pic>
        <p:nvPicPr>
          <p:cNvPr id="7" name="Picture 6">
            <a:extLst>
              <a:ext uri="{FF2B5EF4-FFF2-40B4-BE49-F238E27FC236}">
                <a16:creationId xmlns:a16="http://schemas.microsoft.com/office/drawing/2014/main" id="{A85B4C36-5A6B-D59F-7F5D-29CAA65BC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36" y="1270304"/>
            <a:ext cx="7034727" cy="4008706"/>
          </a:xfrm>
          <a:prstGeom prst="rect">
            <a:avLst/>
          </a:prstGeom>
        </p:spPr>
      </p:pic>
    </p:spTree>
    <p:extLst>
      <p:ext uri="{BB962C8B-B14F-4D97-AF65-F5344CB8AC3E}">
        <p14:creationId xmlns:p14="http://schemas.microsoft.com/office/powerpoint/2010/main" val="77235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5D5503-7E98-39BB-B61C-073D43AE2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0B9FC5-DC29-E1AD-7231-ECDEBEE27E4D}"/>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28264875-6CAC-E4AB-17C8-14F362DFD385}"/>
              </a:ext>
            </a:extLst>
          </p:cNvPr>
          <p:cNvSpPr txBox="1"/>
          <p:nvPr/>
        </p:nvSpPr>
        <p:spPr>
          <a:xfrm>
            <a:off x="687371" y="647822"/>
            <a:ext cx="10666429" cy="4401205"/>
          </a:xfrm>
          <a:prstGeom prst="rect">
            <a:avLst/>
          </a:prstGeom>
          <a:noFill/>
        </p:spPr>
        <p:txBody>
          <a:bodyPr wrap="square">
            <a:spAutoFit/>
          </a:bodyPr>
          <a:lstStyle/>
          <a:p>
            <a:r>
              <a:rPr lang="en-US" sz="2000" dirty="0">
                <a:solidFill>
                  <a:schemeClr val="tx1">
                    <a:lumMod val="65000"/>
                    <a:lumOff val="35000"/>
                  </a:schemeClr>
                </a:solidFill>
                <a:effectLst/>
              </a:rPr>
              <a:t>Now that you are familiar with the concept of templates, let us now understand directives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Directives are used to change the behavior of components or elements. It can be used </a:t>
            </a:r>
            <a:r>
              <a:rPr lang="en-US" sz="2000" b="1" dirty="0">
                <a:solidFill>
                  <a:schemeClr val="tx1">
                    <a:lumMod val="65000"/>
                    <a:lumOff val="35000"/>
                  </a:schemeClr>
                </a:solidFill>
                <a:effectLst/>
              </a:rPr>
              <a:t>in the form of HTML attributes</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You can create directives using classes attached with @Directive decorator which adds metadata to the class.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modify the DOM elements</a:t>
            </a:r>
          </a:p>
          <a:p>
            <a:pPr>
              <a:buFont typeface="Arial" panose="020B0604020202020204" pitchFamily="34" charset="0"/>
              <a:buChar char="•"/>
            </a:pPr>
            <a:r>
              <a:rPr lang="en-US" sz="2000" dirty="0">
                <a:solidFill>
                  <a:schemeClr val="tx1">
                    <a:lumMod val="65000"/>
                    <a:lumOff val="35000"/>
                  </a:schemeClr>
                </a:solidFill>
                <a:effectLst/>
              </a:rPr>
              <a:t>It creates reusable and independent code</a:t>
            </a:r>
          </a:p>
          <a:p>
            <a:pPr>
              <a:buFont typeface="Arial" panose="020B0604020202020204" pitchFamily="34" charset="0"/>
              <a:buChar char="•"/>
            </a:pPr>
            <a:r>
              <a:rPr lang="en-US" sz="2000" dirty="0">
                <a:solidFill>
                  <a:schemeClr val="tx1">
                    <a:lumMod val="65000"/>
                    <a:lumOff val="35000"/>
                  </a:schemeClr>
                </a:solidFill>
                <a:effectLst/>
              </a:rPr>
              <a:t>It is used to create custom elements to implement the required functionality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 of Directives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types of directives available in Angular</a:t>
            </a:r>
          </a:p>
        </p:txBody>
      </p:sp>
    </p:spTree>
    <p:extLst>
      <p:ext uri="{BB962C8B-B14F-4D97-AF65-F5344CB8AC3E}">
        <p14:creationId xmlns:p14="http://schemas.microsoft.com/office/powerpoint/2010/main" val="2751215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9CE80-B904-4D7C-A7CE-36FCF2C66E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285489-35AD-8AF3-3439-FC219EC59B05}"/>
              </a:ext>
            </a:extLst>
          </p:cNvPr>
          <p:cNvSpPr>
            <a:spLocks noGrp="1"/>
          </p:cNvSpPr>
          <p:nvPr>
            <p:ph type="sldNum" sz="quarter" idx="12"/>
          </p:nvPr>
        </p:nvSpPr>
        <p:spPr/>
        <p:txBody>
          <a:bodyPr/>
          <a:lstStyle/>
          <a:p>
            <a:fld id="{4A777409-9C5A-4B07-8E32-19F22F7D558C}" type="slidenum">
              <a:rPr lang="en-IN" smtClean="0"/>
              <a:t>52</a:t>
            </a:fld>
            <a:endParaRPr lang="en-IN" dirty="0"/>
          </a:p>
        </p:txBody>
      </p:sp>
      <p:pic>
        <p:nvPicPr>
          <p:cNvPr id="5" name="Picture 4">
            <a:extLst>
              <a:ext uri="{FF2B5EF4-FFF2-40B4-BE49-F238E27FC236}">
                <a16:creationId xmlns:a16="http://schemas.microsoft.com/office/drawing/2014/main" id="{88EAE151-F4EC-14D0-7DBB-8C0C2EF5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170" y="826278"/>
            <a:ext cx="4982270" cy="1981477"/>
          </a:xfrm>
          <a:prstGeom prst="rect">
            <a:avLst/>
          </a:prstGeom>
        </p:spPr>
      </p:pic>
      <p:sp>
        <p:nvSpPr>
          <p:cNvPr id="7" name="TextBox 6">
            <a:extLst>
              <a:ext uri="{FF2B5EF4-FFF2-40B4-BE49-F238E27FC236}">
                <a16:creationId xmlns:a16="http://schemas.microsoft.com/office/drawing/2014/main" id="{770E3179-F75A-4AE1-8405-50AD2198A4C4}"/>
              </a:ext>
            </a:extLst>
          </p:cNvPr>
          <p:cNvSpPr txBox="1"/>
          <p:nvPr/>
        </p:nvSpPr>
        <p:spPr>
          <a:xfrm>
            <a:off x="238710" y="3184445"/>
            <a:ext cx="11115090" cy="1938992"/>
          </a:xfrm>
          <a:prstGeom prst="rect">
            <a:avLst/>
          </a:prstGeom>
          <a:noFill/>
        </p:spPr>
        <p:txBody>
          <a:bodyPr wrap="square">
            <a:spAutoFit/>
          </a:bodyPr>
          <a:lstStyle/>
          <a:p>
            <a:r>
              <a:rPr lang="en-US" sz="2000" b="1" dirty="0">
                <a:solidFill>
                  <a:schemeClr val="tx1">
                    <a:lumMod val="65000"/>
                    <a:lumOff val="35000"/>
                  </a:schemeClr>
                </a:solidFill>
                <a:effectLst/>
              </a:rPr>
              <a:t>Components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 are directives with a template or view.</a:t>
            </a:r>
          </a:p>
          <a:p>
            <a:pPr>
              <a:buFont typeface="Arial" panose="020B0604020202020204" pitchFamily="34" charset="0"/>
              <a:buChar char="•"/>
            </a:pPr>
            <a:r>
              <a:rPr lang="en-US" sz="2000" dirty="0">
                <a:solidFill>
                  <a:schemeClr val="tx1">
                    <a:lumMod val="65000"/>
                    <a:lumOff val="35000"/>
                  </a:schemeClr>
                </a:solidFill>
                <a:effectLst/>
              </a:rPr>
              <a:t>@Component decorator is actually @Directive with templates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Structural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Structural directive changes the DOM layout by adding and removing DOM elements.</a:t>
            </a:r>
          </a:p>
        </p:txBody>
      </p:sp>
      <p:sp>
        <p:nvSpPr>
          <p:cNvPr id="9" name="TextBox 8">
            <a:extLst>
              <a:ext uri="{FF2B5EF4-FFF2-40B4-BE49-F238E27FC236}">
                <a16:creationId xmlns:a16="http://schemas.microsoft.com/office/drawing/2014/main" id="{CAAD92A9-5173-E022-9A4F-43C0A4CE87A9}"/>
              </a:ext>
            </a:extLst>
          </p:cNvPr>
          <p:cNvSpPr txBox="1"/>
          <p:nvPr/>
        </p:nvSpPr>
        <p:spPr>
          <a:xfrm>
            <a:off x="238710" y="5315461"/>
            <a:ext cx="6099142" cy="369332"/>
          </a:xfrm>
          <a:prstGeom prst="rect">
            <a:avLst/>
          </a:prstGeom>
          <a:noFill/>
        </p:spPr>
        <p:txBody>
          <a:bodyPr wrap="square">
            <a:spAutoFit/>
          </a:bodyPr>
          <a:lstStyle/>
          <a:p>
            <a:r>
              <a:rPr lang="en-IN" dirty="0"/>
              <a:t>*directive-name = expression</a:t>
            </a:r>
          </a:p>
        </p:txBody>
      </p:sp>
    </p:spTree>
    <p:extLst>
      <p:ext uri="{BB962C8B-B14F-4D97-AF65-F5344CB8AC3E}">
        <p14:creationId xmlns:p14="http://schemas.microsoft.com/office/powerpoint/2010/main" val="3355267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46C396-43E0-E190-B5A6-A562C6EFDB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ECC15A-29F9-EE97-A40A-89662F92134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5DA47D5C-C4AF-CF95-288B-0793BDD5F1C1}"/>
              </a:ext>
            </a:extLst>
          </p:cNvPr>
          <p:cNvSpPr txBox="1"/>
          <p:nvPr/>
        </p:nvSpPr>
        <p:spPr>
          <a:xfrm>
            <a:off x="909685" y="568759"/>
            <a:ext cx="9582347" cy="132343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has few built-in structural directives such as:</a:t>
            </a:r>
          </a:p>
          <a:p>
            <a:pPr marL="742950" lvl="1" indent="-285750">
              <a:buFont typeface="Arial" panose="020B0604020202020204" pitchFamily="34" charset="0"/>
              <a:buChar char="•"/>
            </a:pPr>
            <a:r>
              <a:rPr lang="en-US" sz="2000" dirty="0" err="1">
                <a:solidFill>
                  <a:schemeClr val="tx1">
                    <a:lumMod val="65000"/>
                    <a:lumOff val="35000"/>
                  </a:schemeClr>
                </a:solidFill>
                <a:effectLst/>
              </a:rPr>
              <a:t>ngIf</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ngFor</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ngSwitch</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7828BE1-E320-97A1-C20B-FCA6497C836C}"/>
              </a:ext>
            </a:extLst>
          </p:cNvPr>
          <p:cNvSpPr txBox="1"/>
          <p:nvPr/>
        </p:nvSpPr>
        <p:spPr>
          <a:xfrm>
            <a:off x="193249" y="2121279"/>
            <a:ext cx="11825926" cy="1015663"/>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renders components or elements conditionally based on whether or not an expression is true or false.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EB3ECF51-61CB-1F3F-F3EC-80771A64FC71}"/>
              </a:ext>
            </a:extLst>
          </p:cNvPr>
          <p:cNvSpPr txBox="1"/>
          <p:nvPr/>
        </p:nvSpPr>
        <p:spPr>
          <a:xfrm>
            <a:off x="172825" y="3181357"/>
            <a:ext cx="6099142" cy="369332"/>
          </a:xfrm>
          <a:prstGeom prst="rect">
            <a:avLst/>
          </a:prstGeom>
          <a:noFill/>
        </p:spPr>
        <p:txBody>
          <a:bodyPr wrap="square">
            <a:spAutoFit/>
          </a:bodyPr>
          <a:lstStyle/>
          <a:p>
            <a:r>
              <a:rPr lang="en-IN" dirty="0"/>
              <a:t>*</a:t>
            </a:r>
            <a:r>
              <a:rPr lang="en-IN" dirty="0" err="1"/>
              <a:t>ngIf</a:t>
            </a:r>
            <a:r>
              <a:rPr lang="en-IN" dirty="0"/>
              <a:t> = "expression"</a:t>
            </a:r>
          </a:p>
        </p:txBody>
      </p:sp>
      <p:sp>
        <p:nvSpPr>
          <p:cNvPr id="11" name="TextBox 10">
            <a:extLst>
              <a:ext uri="{FF2B5EF4-FFF2-40B4-BE49-F238E27FC236}">
                <a16:creationId xmlns:a16="http://schemas.microsoft.com/office/drawing/2014/main" id="{AF3FFB34-1577-AE29-DA49-94E5A8124044}"/>
              </a:ext>
            </a:extLst>
          </p:cNvPr>
          <p:cNvSpPr txBox="1"/>
          <p:nvPr/>
        </p:nvSpPr>
        <p:spPr>
          <a:xfrm>
            <a:off x="193248" y="3753190"/>
            <a:ext cx="11646817" cy="1323439"/>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a:t>
            </a:r>
            <a:r>
              <a:rPr lang="en-US" sz="2000" b="1" dirty="0">
                <a:solidFill>
                  <a:schemeClr val="tx1">
                    <a:lumMod val="65000"/>
                    <a:lumOff val="35000"/>
                  </a:schemeClr>
                </a:solidFill>
                <a:effectLst/>
              </a:rPr>
              <a:t>removes the element from the DOM </a:t>
            </a:r>
            <a:r>
              <a:rPr lang="en-US" sz="2000" dirty="0">
                <a:solidFill>
                  <a:schemeClr val="tx1">
                    <a:lumMod val="65000"/>
                    <a:lumOff val="35000"/>
                  </a:schemeClr>
                </a:solidFill>
                <a:effectLst/>
              </a:rPr>
              <a:t>tree.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762695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7FBCDA-5B63-AB4C-1918-3F2679532C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E29333-4DA6-A41D-C77B-EDD59F195F2B}"/>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BB5E046-5207-43A7-E195-EF458310D6B4}"/>
              </a:ext>
            </a:extLst>
          </p:cNvPr>
          <p:cNvSpPr txBox="1"/>
          <p:nvPr/>
        </p:nvSpPr>
        <p:spPr>
          <a:xfrm>
            <a:off x="989028" y="515846"/>
            <a:ext cx="9323895" cy="6186309"/>
          </a:xfrm>
          <a:prstGeom prst="rect">
            <a:avLst/>
          </a:prstGeom>
          <a:noFill/>
        </p:spPr>
        <p:txBody>
          <a:bodyPr wrap="square">
            <a:spAutoFit/>
          </a:bodyPr>
          <a:lstStyle/>
          <a:p>
            <a:r>
              <a:rPr lang="en-IN" b="0" dirty="0" err="1">
                <a:effectLst/>
                <a:latin typeface="Calibri" panose="020F0502020204030204" pitchFamily="34" charset="0"/>
                <a:ea typeface="Calibri" panose="020F0502020204030204" pitchFamily="34" charset="0"/>
                <a:cs typeface="Calibri" panose="020F0502020204030204" pitchFamily="34" charset="0"/>
              </a:rPr>
              <a:t>App.component.ts</a:t>
            </a:r>
            <a:endParaRPr lang="en-IN" b="0" dirty="0">
              <a:effectLst/>
              <a:latin typeface="Calibri" panose="020F0502020204030204" pitchFamily="34" charset="0"/>
              <a:ea typeface="Calibri" panose="020F0502020204030204" pitchFamily="34" charset="0"/>
              <a:cs typeface="Calibri" panose="020F0502020204030204" pitchFamily="34" charset="0"/>
            </a:endParaRP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import { Component } from '@angular/core';</a:t>
            </a:r>
          </a:p>
          <a:p>
            <a:br>
              <a:rPr lang="en-IN" b="0" dirty="0">
                <a:effectLst/>
                <a:latin typeface="Calibri" panose="020F0502020204030204" pitchFamily="34" charset="0"/>
                <a:ea typeface="Calibri" panose="020F0502020204030204" pitchFamily="34" charset="0"/>
                <a:cs typeface="Calibri" panose="020F0502020204030204" pitchFamily="34" charset="0"/>
              </a:rPr>
            </a:br>
            <a:r>
              <a:rPr lang="en-IN" b="0" dirty="0">
                <a:effectLst/>
                <a:latin typeface="Calibri" panose="020F0502020204030204" pitchFamily="34" charset="0"/>
                <a:ea typeface="Calibri" panose="020F0502020204030204" pitchFamily="34" charset="0"/>
                <a:cs typeface="Calibri" panose="020F0502020204030204" pitchFamily="34" charset="0"/>
              </a:rPr>
              <a:t>@Component({</a:t>
            </a:r>
          </a:p>
          <a:p>
            <a:r>
              <a:rPr lang="en-IN" b="0" dirty="0">
                <a:effectLst/>
                <a:latin typeface="Calibri" panose="020F0502020204030204" pitchFamily="34" charset="0"/>
                <a:ea typeface="Calibri" panose="020F0502020204030204" pitchFamily="34" charset="0"/>
                <a:cs typeface="Calibri" panose="020F0502020204030204" pitchFamily="34" charset="0"/>
              </a:rPr>
              <a:t>  selector: 'app-root',</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templateUrl</a:t>
            </a:r>
            <a:r>
              <a:rPr lang="en-IN" b="0" dirty="0">
                <a:effectLst/>
                <a:latin typeface="Calibri" panose="020F0502020204030204" pitchFamily="34" charset="0"/>
                <a:ea typeface="Calibri" panose="020F0502020204030204" pitchFamily="34" charset="0"/>
                <a:cs typeface="Calibri" panose="020F0502020204030204" pitchFamily="34" charset="0"/>
              </a:rPr>
              <a:t>: './app.component.html',</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styleUrls</a:t>
            </a:r>
            <a:r>
              <a:rPr lang="en-IN" b="0" dirty="0">
                <a:effectLst/>
                <a:latin typeface="Calibri" panose="020F0502020204030204" pitchFamily="34" charset="0"/>
                <a:ea typeface="Calibri" panose="020F0502020204030204" pitchFamily="34" charset="0"/>
                <a:cs typeface="Calibri" panose="020F0502020204030204" pitchFamily="34" charset="0"/>
              </a:rPr>
              <a:t>: ['./app.component.css']</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r>
              <a:rPr lang="en-IN" b="0" dirty="0">
                <a:effectLst/>
                <a:latin typeface="Calibri" panose="020F0502020204030204" pitchFamily="34" charset="0"/>
                <a:ea typeface="Calibri" panose="020F0502020204030204" pitchFamily="34" charset="0"/>
                <a:cs typeface="Calibri" panose="020F0502020204030204" pitchFamily="34" charset="0"/>
              </a:rPr>
              <a:t>export class </a:t>
            </a:r>
            <a:r>
              <a:rPr lang="en-IN" b="0" dirty="0" err="1">
                <a:effectLst/>
                <a:latin typeface="Calibri" panose="020F0502020204030204" pitchFamily="34" charset="0"/>
                <a:ea typeface="Calibri" panose="020F0502020204030204" pitchFamily="34" charset="0"/>
                <a:cs typeface="Calibri" panose="020F0502020204030204" pitchFamily="34" charset="0"/>
              </a:rPr>
              <a:t>AppComponent</a:t>
            </a:r>
            <a:r>
              <a:rPr lang="en-IN" b="0" dirty="0">
                <a:effectLst/>
                <a:latin typeface="Calibri" panose="020F0502020204030204" pitchFamily="34" charset="0"/>
                <a:ea typeface="Calibri" panose="020F0502020204030204" pitchFamily="34" charset="0"/>
                <a:cs typeface="Calibri" panose="020F0502020204030204" pitchFamily="34" charset="0"/>
              </a:rPr>
              <a:t> {</a:t>
            </a:r>
          </a:p>
          <a:p>
            <a:r>
              <a:rPr lang="en-IN" b="0" dirty="0">
                <a:effectLst/>
                <a:latin typeface="Calibri" panose="020F0502020204030204" pitchFamily="34" charset="0"/>
                <a:ea typeface="Calibri" panose="020F0502020204030204" pitchFamily="34" charset="0"/>
                <a:cs typeface="Calibri" panose="020F0502020204030204" pitchFamily="34" charset="0"/>
              </a:rPr>
              <a:t>  show = true;</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App.html</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r>
              <a:rPr lang="en-US" b="0" dirty="0">
                <a:effectLst/>
                <a:latin typeface="Calibri" panose="020F0502020204030204" pitchFamily="34" charset="0"/>
                <a:ea typeface="Calibri" panose="020F0502020204030204" pitchFamily="34" charset="0"/>
                <a:cs typeface="Calibri" panose="020F0502020204030204" pitchFamily="34" charset="0"/>
              </a:rPr>
              <a:t>show = {{show}}</a:t>
            </a:r>
          </a:p>
          <a:p>
            <a:r>
              <a:rPr lang="en-US" b="0" dirty="0">
                <a:effectLst/>
                <a:latin typeface="Calibri" panose="020F0502020204030204" pitchFamily="34" charset="0"/>
                <a:ea typeface="Calibri" panose="020F0502020204030204" pitchFamily="34" charset="0"/>
                <a:cs typeface="Calibri" panose="020F0502020204030204" pitchFamily="34" charset="0"/>
              </a:rPr>
              <a:t>&lt;</a:t>
            </a:r>
            <a:r>
              <a:rPr lang="en-US" b="0" dirty="0" err="1">
                <a:effectLst/>
                <a:latin typeface="Calibri" panose="020F0502020204030204" pitchFamily="34" charset="0"/>
                <a:ea typeface="Calibri" panose="020F0502020204030204" pitchFamily="34" charset="0"/>
                <a:cs typeface="Calibri" panose="020F0502020204030204" pitchFamily="34" charset="0"/>
              </a:rPr>
              <a:t>br</a:t>
            </a:r>
            <a:r>
              <a:rPr lang="en-US" b="0" dirty="0">
                <a:effectLst/>
                <a:latin typeface="Calibri" panose="020F0502020204030204" pitchFamily="34" charset="0"/>
                <a:ea typeface="Calibri" panose="020F0502020204030204" pitchFamily="34" charset="0"/>
                <a:cs typeface="Calibri" panose="020F0502020204030204" pitchFamily="34" charset="0"/>
              </a:rPr>
              <a:t>&gt;</a:t>
            </a:r>
          </a:p>
          <a:p>
            <a:r>
              <a:rPr lang="en-US" b="0" dirty="0">
                <a:effectLst/>
                <a:latin typeface="Calibri" panose="020F0502020204030204" pitchFamily="34" charset="0"/>
                <a:ea typeface="Calibri" panose="020F0502020204030204" pitchFamily="34" charset="0"/>
                <a:cs typeface="Calibri" panose="020F0502020204030204" pitchFamily="34" charset="0"/>
              </a:rPr>
              <a:t>&lt;div *</a:t>
            </a:r>
            <a:r>
              <a:rPr lang="en-US" b="0" dirty="0" err="1">
                <a:effectLst/>
                <a:latin typeface="Calibri" panose="020F0502020204030204" pitchFamily="34" charset="0"/>
                <a:ea typeface="Calibri" panose="020F0502020204030204" pitchFamily="34" charset="0"/>
                <a:cs typeface="Calibri" panose="020F0502020204030204" pitchFamily="34" charset="0"/>
              </a:rPr>
              <a:t>ngIf</a:t>
            </a:r>
            <a:r>
              <a:rPr lang="en-US" b="0" dirty="0">
                <a:effectLst/>
                <a:latin typeface="Calibri" panose="020F0502020204030204" pitchFamily="34" charset="0"/>
                <a:ea typeface="Calibri" panose="020F0502020204030204" pitchFamily="34" charset="0"/>
                <a:cs typeface="Calibri" panose="020F0502020204030204" pitchFamily="34" charset="0"/>
              </a:rPr>
              <a:t>="show"&gt;Text to show&lt;/div&gt;</a:t>
            </a: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br>
              <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rPr>
            </a:br>
            <a:endPar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036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C05D19-A824-9D4E-C7B3-1C647B069D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DF1CCF-33C5-8BFF-1511-DD734C13A914}"/>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E7B2A930-FF00-046F-601B-1E301DE474AA}"/>
              </a:ext>
            </a:extLst>
          </p:cNvPr>
          <p:cNvSpPr txBox="1"/>
          <p:nvPr/>
        </p:nvSpPr>
        <p:spPr>
          <a:xfrm>
            <a:off x="989029" y="541198"/>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40A3790D-5DC5-964F-3F53-91A3D84242EF}"/>
              </a:ext>
            </a:extLst>
          </p:cNvPr>
          <p:cNvSpPr txBox="1"/>
          <p:nvPr/>
        </p:nvSpPr>
        <p:spPr>
          <a:xfrm>
            <a:off x="620598" y="3525772"/>
            <a:ext cx="11571402" cy="1015663"/>
          </a:xfrm>
          <a:prstGeom prst="rect">
            <a:avLst/>
          </a:prstGeom>
          <a:noFill/>
        </p:spPr>
        <p:txBody>
          <a:bodyPr wrap="square">
            <a:spAutoFit/>
          </a:bodyPr>
          <a:lstStyle/>
          <a:p>
            <a:r>
              <a:rPr lang="en-US" sz="2000" dirty="0">
                <a:solidFill>
                  <a:schemeClr val="tx1">
                    <a:lumMod val="65000"/>
                    <a:lumOff val="35000"/>
                  </a:schemeClr>
                </a:solidFill>
                <a:effectLst/>
              </a:rPr>
              <a:t>After click on hide button</a:t>
            </a: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pic>
        <p:nvPicPr>
          <p:cNvPr id="6" name="Picture 5">
            <a:extLst>
              <a:ext uri="{FF2B5EF4-FFF2-40B4-BE49-F238E27FC236}">
                <a16:creationId xmlns:a16="http://schemas.microsoft.com/office/drawing/2014/main" id="{9063C841-709C-1F13-5157-428CC3C0E9B0}"/>
              </a:ext>
            </a:extLst>
          </p:cNvPr>
          <p:cNvPicPr>
            <a:picLocks noChangeAspect="1"/>
          </p:cNvPicPr>
          <p:nvPr/>
        </p:nvPicPr>
        <p:blipFill>
          <a:blip r:embed="rId2"/>
          <a:stretch>
            <a:fillRect/>
          </a:stretch>
        </p:blipFill>
        <p:spPr>
          <a:xfrm>
            <a:off x="932729" y="1053946"/>
            <a:ext cx="5163271" cy="2210108"/>
          </a:xfrm>
          <a:prstGeom prst="rect">
            <a:avLst/>
          </a:prstGeom>
        </p:spPr>
      </p:pic>
      <p:pic>
        <p:nvPicPr>
          <p:cNvPr id="10" name="Picture 9">
            <a:extLst>
              <a:ext uri="{FF2B5EF4-FFF2-40B4-BE49-F238E27FC236}">
                <a16:creationId xmlns:a16="http://schemas.microsoft.com/office/drawing/2014/main" id="{34873739-38D1-5093-8E52-E2A6ED169CC5}"/>
              </a:ext>
            </a:extLst>
          </p:cNvPr>
          <p:cNvPicPr>
            <a:picLocks noChangeAspect="1"/>
          </p:cNvPicPr>
          <p:nvPr/>
        </p:nvPicPr>
        <p:blipFill>
          <a:blip r:embed="rId3"/>
          <a:stretch>
            <a:fillRect/>
          </a:stretch>
        </p:blipFill>
        <p:spPr>
          <a:xfrm>
            <a:off x="860595" y="4235889"/>
            <a:ext cx="5153744" cy="1686160"/>
          </a:xfrm>
          <a:prstGeom prst="rect">
            <a:avLst/>
          </a:prstGeom>
        </p:spPr>
      </p:pic>
    </p:spTree>
    <p:extLst>
      <p:ext uri="{BB962C8B-B14F-4D97-AF65-F5344CB8AC3E}">
        <p14:creationId xmlns:p14="http://schemas.microsoft.com/office/powerpoint/2010/main" val="1388848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89BBA7-DD3B-77A6-EF7E-FB1011D90C0B}"/>
              </a:ext>
            </a:extLst>
          </p:cNvPr>
          <p:cNvSpPr>
            <a:spLocks noGrp="1"/>
          </p:cNvSpPr>
          <p:nvPr>
            <p:ph type="subTitle" idx="1"/>
          </p:nvPr>
        </p:nvSpPr>
        <p:spPr>
          <a:xfrm>
            <a:off x="1524000" y="1566333"/>
            <a:ext cx="9144000" cy="3691467"/>
          </a:xfrm>
        </p:spPr>
        <p:txBody>
          <a:bodyPr>
            <a:normAutofit/>
          </a:bodyPr>
          <a:lstStyle/>
          <a:p>
            <a:pPr algn="l"/>
            <a:r>
              <a:rPr lang="en-IN"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show = {{show}}</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a:t>
            </a:r>
            <a:r>
              <a:rPr lang="en-IN" b="0" dirty="0" err="1">
                <a:effectLst/>
                <a:latin typeface="Calibri" panose="020F0502020204030204" pitchFamily="34" charset="0"/>
                <a:ea typeface="Calibri" panose="020F0502020204030204" pitchFamily="34" charset="0"/>
                <a:cs typeface="Calibri" panose="020F0502020204030204" pitchFamily="34" charset="0"/>
              </a:rPr>
              <a:t>br</a:t>
            </a:r>
            <a:r>
              <a:rPr lang="en-IN" b="0" dirty="0">
                <a:effectLst/>
                <a:latin typeface="Calibri" panose="020F0502020204030204" pitchFamily="34" charset="0"/>
                <a:ea typeface="Calibri" panose="020F0502020204030204" pitchFamily="34" charset="0"/>
                <a:cs typeface="Calibri" panose="020F0502020204030204" pitchFamily="34" charset="0"/>
              </a:rPr>
              <a:t>&gt;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&lt;div *</a:t>
            </a:r>
            <a:r>
              <a:rPr lang="en-IN" b="0" dirty="0" err="1">
                <a:effectLst/>
                <a:latin typeface="Calibri" panose="020F0502020204030204" pitchFamily="34" charset="0"/>
                <a:ea typeface="Calibri" panose="020F0502020204030204" pitchFamily="34" charset="0"/>
                <a:cs typeface="Calibri" panose="020F0502020204030204" pitchFamily="34" charset="0"/>
              </a:rPr>
              <a:t>ngIf</a:t>
            </a:r>
            <a:r>
              <a:rPr lang="en-IN" b="0" dirty="0">
                <a:effectLst/>
                <a:latin typeface="Calibri" panose="020F0502020204030204" pitchFamily="34" charset="0"/>
                <a:ea typeface="Calibri" panose="020F0502020204030204" pitchFamily="34" charset="0"/>
                <a:cs typeface="Calibri" panose="020F0502020204030204" pitchFamily="34" charset="0"/>
              </a:rPr>
              <a:t>="show; else </a:t>
            </a:r>
            <a:r>
              <a:rPr lang="en-IN" b="0" dirty="0" err="1">
                <a:effectLst/>
                <a:latin typeface="Calibri" panose="020F0502020204030204" pitchFamily="34" charset="0"/>
                <a:ea typeface="Calibri" panose="020F0502020204030204" pitchFamily="34" charset="0"/>
                <a:cs typeface="Calibri" panose="020F0502020204030204" pitchFamily="34" charset="0"/>
              </a:rPr>
              <a:t>elseBlock</a:t>
            </a:r>
            <a:r>
              <a:rPr lang="en-IN" b="0" dirty="0">
                <a:effectLst/>
                <a:latin typeface="Calibri" panose="020F0502020204030204" pitchFamily="34" charset="0"/>
                <a:ea typeface="Calibri" panose="020F0502020204030204" pitchFamily="34" charset="0"/>
                <a:cs typeface="Calibri" panose="020F0502020204030204" pitchFamily="34" charset="0"/>
              </a:rPr>
              <a:t>"&gt;Text to show&lt;/div&gt;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&lt;ng-template #elseBlock&gt;Alternate text while primary text is hidden&lt;/ng-template&gt;</a:t>
            </a:r>
          </a:p>
          <a:p>
            <a:pPr algn="l"/>
            <a:endParaRPr lang="en-IN" dirty="0">
              <a:solidFill>
                <a:srgbClr val="808080"/>
              </a:solidFill>
              <a:latin typeface="Consolas" panose="020B0609020204030204" pitchFamily="49" charset="0"/>
            </a:endParaRPr>
          </a:p>
          <a:p>
            <a:pPr algn="l"/>
            <a:endParaRPr lang="en-IN" b="0" dirty="0">
              <a:solidFill>
                <a:srgbClr val="D4D4D4"/>
              </a:solidFill>
              <a:effectLst/>
              <a:latin typeface="Consolas" panose="020B0609020204030204" pitchFamily="49" charset="0"/>
            </a:endParaRPr>
          </a:p>
          <a:p>
            <a:pPr algn="l"/>
            <a:endParaRPr lang="en-IN" dirty="0"/>
          </a:p>
        </p:txBody>
      </p:sp>
      <p:sp>
        <p:nvSpPr>
          <p:cNvPr id="4" name="Footer Placeholder 3">
            <a:extLst>
              <a:ext uri="{FF2B5EF4-FFF2-40B4-BE49-F238E27FC236}">
                <a16:creationId xmlns:a16="http://schemas.microsoft.com/office/drawing/2014/main" id="{4FBD38AE-3BA8-33A6-5739-88F8546FB4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A045103-07D3-8CF0-6320-7E711A078FC8}"/>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6" name="Rectangle 1">
            <a:extLst>
              <a:ext uri="{FF2B5EF4-FFF2-40B4-BE49-F238E27FC236}">
                <a16:creationId xmlns:a16="http://schemas.microsoft.com/office/drawing/2014/main" id="{9AF0242B-6DB3-924F-98BC-A478D898DF86}"/>
              </a:ext>
            </a:extLst>
          </p:cNvPr>
          <p:cNvSpPr>
            <a:spLocks noGrp="1" noChangeArrowheads="1"/>
          </p:cNvSpPr>
          <p:nvPr>
            <p:ph type="ctrTitle"/>
          </p:nvPr>
        </p:nvSpPr>
        <p:spPr bwMode="auto">
          <a:xfrm>
            <a:off x="1524000" y="899617"/>
            <a:ext cx="49391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Roboto" panose="02000000000000000000" pitchFamily="2" charset="0"/>
              </a:rPr>
              <a:t> The </a:t>
            </a:r>
            <a:r>
              <a:rPr kumimoji="0" lang="en-US" altLang="en-US" sz="1000" b="0" i="0" u="none" strike="noStrike" cap="none" normalizeH="0" baseline="0" dirty="0">
                <a:ln>
                  <a:noFill/>
                </a:ln>
                <a:solidFill>
                  <a:srgbClr val="444444"/>
                </a:solidFill>
                <a:effectLst/>
                <a:latin typeface="Roboto Mono"/>
              </a:rPr>
              <a:t>else</a:t>
            </a:r>
            <a:r>
              <a:rPr kumimoji="0" lang="en-US" altLang="en-US" sz="1200" b="0" i="0" u="none" strike="noStrike" cap="none" normalizeH="0" baseline="0" dirty="0">
                <a:ln>
                  <a:noFill/>
                </a:ln>
                <a:solidFill>
                  <a:srgbClr val="444444"/>
                </a:solidFill>
                <a:effectLst/>
                <a:latin typeface="Roboto" panose="02000000000000000000" pitchFamily="2" charset="0"/>
              </a:rPr>
              <a:t> binding points to an&lt;ng-template&gt; element labeled </a:t>
            </a:r>
            <a:r>
              <a:rPr kumimoji="0" lang="en-US" altLang="en-US" sz="1000" b="0" i="0" u="none" strike="noStrike" cap="none" normalizeH="0" baseline="0" dirty="0">
                <a:ln>
                  <a:noFill/>
                </a:ln>
                <a:solidFill>
                  <a:srgbClr val="444444"/>
                </a:solidFill>
                <a:effectLst/>
                <a:latin typeface="Roboto Mono"/>
              </a:rPr>
              <a:t>#elseBlock</a:t>
            </a:r>
            <a:r>
              <a:rPr kumimoji="0" lang="en-US" altLang="en-US" sz="1200" b="0" i="0" u="none" strike="noStrike" cap="none" normalizeH="0" baseline="0" dirty="0">
                <a:ln>
                  <a:noFill/>
                </a:ln>
                <a:solidFill>
                  <a:srgbClr val="444444"/>
                </a:solidFill>
                <a:effectLst/>
                <a:latin typeface="Roboto" panose="02000000000000000000" pitchFamily="2" charset="0"/>
              </a:rPr>
              <a:t>.</a:t>
            </a:r>
            <a:br>
              <a:rPr kumimoji="0" lang="en-US" altLang="en-US" sz="1200" b="0" i="0" u="none" strike="noStrike" cap="none" normalizeH="0" baseline="0" dirty="0">
                <a:ln>
                  <a:noFill/>
                </a:ln>
                <a:solidFill>
                  <a:srgbClr val="444444"/>
                </a:solidFill>
                <a:effectLst/>
                <a:latin typeface="Roboto" panose="02000000000000000000" pitchFamily="2" charset="0"/>
              </a:rPr>
            </a:br>
            <a:br>
              <a:rPr lang="en-US" altLang="en-US" sz="1200" dirty="0">
                <a:solidFill>
                  <a:srgbClr val="444444"/>
                </a:solidFill>
                <a:latin typeface="Roboto" panose="02000000000000000000" pitchFamily="2" charset="0"/>
              </a:rPr>
            </a:br>
            <a:r>
              <a:rPr kumimoji="0" lang="en-US" altLang="en-US" sz="1200" b="0" i="0" u="none" strike="noStrike" cap="none" normalizeH="0" baseline="0" dirty="0">
                <a:ln>
                  <a:noFill/>
                </a:ln>
                <a:solidFill>
                  <a:srgbClr val="444444"/>
                </a:solidFill>
                <a:effectLst/>
                <a:latin typeface="Roboto" panose="02000000000000000000" pitchFamily="2" charset="0"/>
              </a:rPr>
              <a:t> The template can be defined anywhere in the component view</a:t>
            </a:r>
            <a:r>
              <a:rPr kumimoji="0" lang="en-US" altLang="en-US" sz="800" b="0" i="0" u="none" strike="noStrike" cap="none" normalizeH="0" baseline="0" dirty="0">
                <a:ln>
                  <a:noFill/>
                </a:ln>
                <a:solidFill>
                  <a:schemeClr val="tx1"/>
                </a:solidFill>
                <a:effectLst/>
              </a:rPr>
              <a:t> </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3721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68398D-3EC2-9791-3C34-21C37433934D}"/>
              </a:ext>
            </a:extLst>
          </p:cNvPr>
          <p:cNvSpPr>
            <a:spLocks noGrp="1"/>
          </p:cNvSpPr>
          <p:nvPr>
            <p:ph type="subTitle" idx="1"/>
          </p:nvPr>
        </p:nvSpPr>
        <p:spPr/>
        <p:txBody>
          <a:bodyPr/>
          <a:lstStyle/>
          <a:p>
            <a:pPr algn="l"/>
            <a:r>
              <a:rPr lang="en-IN" dirty="0"/>
              <a:t>After click on hide button</a:t>
            </a:r>
          </a:p>
          <a:p>
            <a:pPr algn="l"/>
            <a:endParaRPr lang="en-IN" dirty="0"/>
          </a:p>
        </p:txBody>
      </p:sp>
      <p:sp>
        <p:nvSpPr>
          <p:cNvPr id="4" name="Footer Placeholder 3">
            <a:extLst>
              <a:ext uri="{FF2B5EF4-FFF2-40B4-BE49-F238E27FC236}">
                <a16:creationId xmlns:a16="http://schemas.microsoft.com/office/drawing/2014/main" id="{D019147A-7761-4DF1-3240-47967C412BE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F96C873-1DBA-EBF0-E936-8C27FE7612F0}"/>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6" name="Picture 5">
            <a:extLst>
              <a:ext uri="{FF2B5EF4-FFF2-40B4-BE49-F238E27FC236}">
                <a16:creationId xmlns:a16="http://schemas.microsoft.com/office/drawing/2014/main" id="{ADC98331-1BAB-F462-512D-83CCC5F8CEAA}"/>
              </a:ext>
            </a:extLst>
          </p:cNvPr>
          <p:cNvPicPr>
            <a:picLocks noChangeAspect="1"/>
          </p:cNvPicPr>
          <p:nvPr/>
        </p:nvPicPr>
        <p:blipFill>
          <a:blip r:embed="rId2"/>
          <a:stretch>
            <a:fillRect/>
          </a:stretch>
        </p:blipFill>
        <p:spPr>
          <a:xfrm>
            <a:off x="1524000" y="766079"/>
            <a:ext cx="5163271" cy="2210108"/>
          </a:xfrm>
          <a:prstGeom prst="rect">
            <a:avLst/>
          </a:prstGeom>
        </p:spPr>
      </p:pic>
      <p:pic>
        <p:nvPicPr>
          <p:cNvPr id="8" name="Picture 7">
            <a:extLst>
              <a:ext uri="{FF2B5EF4-FFF2-40B4-BE49-F238E27FC236}">
                <a16:creationId xmlns:a16="http://schemas.microsoft.com/office/drawing/2014/main" id="{8E77C44E-2F93-EEDE-5E5E-9AD7FF2B3FD5}"/>
              </a:ext>
            </a:extLst>
          </p:cNvPr>
          <p:cNvPicPr>
            <a:picLocks noChangeAspect="1"/>
          </p:cNvPicPr>
          <p:nvPr/>
        </p:nvPicPr>
        <p:blipFill>
          <a:blip r:embed="rId3"/>
          <a:stretch>
            <a:fillRect/>
          </a:stretch>
        </p:blipFill>
        <p:spPr>
          <a:xfrm>
            <a:off x="1615176" y="4367489"/>
            <a:ext cx="5287113" cy="1943371"/>
          </a:xfrm>
          <a:prstGeom prst="rect">
            <a:avLst/>
          </a:prstGeom>
        </p:spPr>
      </p:pic>
    </p:spTree>
    <p:extLst>
      <p:ext uri="{BB962C8B-B14F-4D97-AF65-F5344CB8AC3E}">
        <p14:creationId xmlns:p14="http://schemas.microsoft.com/office/powerpoint/2010/main" val="3934167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F13C-AB8D-D79D-EA3B-5C1DFD165992}"/>
              </a:ext>
            </a:extLst>
          </p:cNvPr>
          <p:cNvSpPr>
            <a:spLocks noGrp="1"/>
          </p:cNvSpPr>
          <p:nvPr>
            <p:ph type="ctrTitle"/>
          </p:nvPr>
        </p:nvSpPr>
        <p:spPr>
          <a:xfrm>
            <a:off x="1524000" y="1122363"/>
            <a:ext cx="9144000" cy="731837"/>
          </a:xfrm>
        </p:spPr>
        <p:txBody>
          <a:bodyPr>
            <a:normAutofit fontScale="90000"/>
          </a:bodyPr>
          <a:lstStyle/>
          <a:p>
            <a:pPr algn="l"/>
            <a:r>
              <a:rPr lang="en-IN" sz="2400" b="0" i="0" dirty="0">
                <a:effectLst/>
                <a:latin typeface="+mn-lt"/>
              </a:rPr>
              <a:t>*</a:t>
            </a:r>
            <a:r>
              <a:rPr lang="en-IN" sz="2400" b="0" i="0" dirty="0" err="1">
                <a:effectLst/>
                <a:latin typeface="+mn-lt"/>
              </a:rPr>
              <a:t>ngFor</a:t>
            </a:r>
            <a:r>
              <a:rPr lang="en-IN" sz="2400" b="0" i="0" dirty="0">
                <a:effectLst/>
                <a:latin typeface="+mn-lt"/>
              </a:rPr>
              <a:t> Directive</a:t>
            </a:r>
            <a:br>
              <a:rPr lang="en-IN" sz="2400" b="0" i="0" dirty="0">
                <a:effectLst/>
                <a:latin typeface="+mn-lt"/>
              </a:rPr>
            </a:br>
            <a:br>
              <a:rPr lang="en-IN" sz="2400" b="0" i="0" dirty="0">
                <a:solidFill>
                  <a:srgbClr val="610B38"/>
                </a:solidFill>
                <a:effectLst/>
                <a:latin typeface="+mn-lt"/>
              </a:rPr>
            </a:br>
            <a:endParaRPr lang="en-IN" sz="2400" dirty="0">
              <a:latin typeface="+mn-lt"/>
            </a:endParaRPr>
          </a:p>
        </p:txBody>
      </p:sp>
      <p:sp>
        <p:nvSpPr>
          <p:cNvPr id="3" name="Subtitle 2">
            <a:extLst>
              <a:ext uri="{FF2B5EF4-FFF2-40B4-BE49-F238E27FC236}">
                <a16:creationId xmlns:a16="http://schemas.microsoft.com/office/drawing/2014/main" id="{D95459D9-BFF1-2AFB-5D36-7BCEC0AC5C39}"/>
              </a:ext>
            </a:extLst>
          </p:cNvPr>
          <p:cNvSpPr>
            <a:spLocks noGrp="1"/>
          </p:cNvSpPr>
          <p:nvPr>
            <p:ph type="subTitle" idx="1"/>
          </p:nvPr>
        </p:nvSpPr>
        <p:spPr>
          <a:xfrm>
            <a:off x="1524000" y="1583267"/>
            <a:ext cx="9144000" cy="3674533"/>
          </a:xfrm>
        </p:spPr>
        <p:txBody>
          <a:bodyPr>
            <a:normAutofit fontScale="25000" lnSpcReduction="20000"/>
          </a:bodyPr>
          <a:lstStyle/>
          <a:p>
            <a:pPr algn="l"/>
            <a:r>
              <a:rPr lang="en-IN" sz="6000" b="0" dirty="0">
                <a:effectLst/>
              </a:rPr>
              <a:t>export class </a:t>
            </a:r>
            <a:r>
              <a:rPr lang="en-IN" sz="6000" b="0" dirty="0" err="1">
                <a:effectLst/>
              </a:rPr>
              <a:t>DirectivesComponent</a:t>
            </a:r>
            <a:endParaRPr lang="en-IN" sz="6000" b="0" dirty="0">
              <a:effectLst/>
            </a:endParaRPr>
          </a:p>
          <a:p>
            <a:pPr algn="l"/>
            <a:r>
              <a:rPr lang="en-IN" sz="6000" b="0" dirty="0">
                <a:effectLst/>
              </a:rPr>
              <a:t>  {</a:t>
            </a:r>
          </a:p>
          <a:p>
            <a:pPr algn="l"/>
            <a:r>
              <a:rPr lang="en-IN" sz="6000" b="0" dirty="0">
                <a:effectLst/>
              </a:rPr>
              <a:t>    title: string ="Top 10 Movies" ;</a:t>
            </a:r>
          </a:p>
          <a:p>
            <a:pPr algn="l"/>
            <a:r>
              <a:rPr lang="en-IN" sz="6000" b="0" dirty="0">
                <a:effectLst/>
              </a:rPr>
              <a:t>    movies: Movie[] =[</a:t>
            </a:r>
          </a:p>
          <a:p>
            <a:pPr algn="l"/>
            <a:r>
              <a:rPr lang="en-IN" sz="6000" b="0" dirty="0">
                <a:effectLst/>
              </a:rPr>
              <a:t>        {</a:t>
            </a:r>
            <a:r>
              <a:rPr lang="en-IN" sz="6000" b="0" dirty="0" err="1">
                <a:effectLst/>
              </a:rPr>
              <a:t>title:'Zootopia',director:'Byron</a:t>
            </a:r>
            <a:r>
              <a:rPr lang="en-IN" sz="6000" b="0" dirty="0">
                <a:effectLst/>
              </a:rPr>
              <a:t> Howard, Rich </a:t>
            </a:r>
            <a:r>
              <a:rPr lang="en-IN" sz="6000" b="0" dirty="0" err="1">
                <a:effectLst/>
              </a:rPr>
              <a:t>Moore',cast:'Idris</a:t>
            </a:r>
            <a:r>
              <a:rPr lang="en-IN" sz="6000" b="0" dirty="0">
                <a:effectLst/>
              </a:rPr>
              <a:t> Elba, </a:t>
            </a:r>
            <a:r>
              <a:rPr lang="en-IN" sz="6000" b="0" dirty="0" err="1">
                <a:effectLst/>
              </a:rPr>
              <a:t>Ginnifer</a:t>
            </a:r>
            <a:r>
              <a:rPr lang="en-IN" sz="6000" b="0" dirty="0">
                <a:effectLst/>
              </a:rPr>
              <a:t> Goodwin, Jason Bateman',</a:t>
            </a:r>
            <a:r>
              <a:rPr lang="en-IN" sz="6000" b="0" dirty="0" err="1">
                <a:effectLst/>
              </a:rPr>
              <a:t>releaseDate</a:t>
            </a:r>
            <a:r>
              <a:rPr lang="en-IN" sz="6000" b="0" dirty="0">
                <a:effectLst/>
              </a:rPr>
              <a:t>:'March 4, 2016'},</a:t>
            </a:r>
          </a:p>
          <a:p>
            <a:pPr algn="l"/>
            <a:r>
              <a:rPr lang="en-IN" sz="6000" b="0" dirty="0">
                <a:effectLst/>
              </a:rPr>
              <a:t>        {</a:t>
            </a:r>
            <a:r>
              <a:rPr lang="en-IN" sz="6000" b="0" dirty="0" err="1">
                <a:effectLst/>
              </a:rPr>
              <a:t>title:'Batman</a:t>
            </a:r>
            <a:r>
              <a:rPr lang="en-IN" sz="6000" b="0" dirty="0">
                <a:effectLst/>
              </a:rPr>
              <a:t> v Superman: Dawn of </a:t>
            </a:r>
            <a:r>
              <a:rPr lang="en-IN" sz="6000" b="0" dirty="0" err="1">
                <a:effectLst/>
              </a:rPr>
              <a:t>Justice',director:'Zack</a:t>
            </a:r>
            <a:r>
              <a:rPr lang="en-IN" sz="6000" b="0" dirty="0">
                <a:effectLst/>
              </a:rPr>
              <a:t> </a:t>
            </a:r>
            <a:r>
              <a:rPr lang="en-IN" sz="6000" b="0" dirty="0" err="1">
                <a:effectLst/>
              </a:rPr>
              <a:t>Snyder',cast:'Ben</a:t>
            </a:r>
            <a:r>
              <a:rPr lang="en-IN" sz="6000" b="0" dirty="0">
                <a:effectLst/>
              </a:rPr>
              <a:t> Affleck, Henry </a:t>
            </a:r>
            <a:r>
              <a:rPr lang="en-IN" sz="6000" b="0" dirty="0" err="1">
                <a:effectLst/>
              </a:rPr>
              <a:t>Cavill</a:t>
            </a:r>
            <a:r>
              <a:rPr lang="en-IN" sz="6000" b="0" dirty="0">
                <a:effectLst/>
              </a:rPr>
              <a:t>, Amy Adams',</a:t>
            </a:r>
            <a:r>
              <a:rPr lang="en-IN" sz="6000" b="0" dirty="0" err="1">
                <a:effectLst/>
              </a:rPr>
              <a:t>releaseDate</a:t>
            </a:r>
            <a:r>
              <a:rPr lang="en-IN" sz="6000" b="0" dirty="0">
                <a:effectLst/>
              </a:rPr>
              <a:t>:'March 25, 2016'},</a:t>
            </a:r>
          </a:p>
          <a:p>
            <a:pPr algn="l"/>
            <a:r>
              <a:rPr lang="en-IN" sz="6000" b="0" dirty="0">
                <a:effectLst/>
              </a:rPr>
              <a:t>        {</a:t>
            </a:r>
            <a:r>
              <a:rPr lang="en-IN" sz="6000" b="0" dirty="0" err="1">
                <a:effectLst/>
              </a:rPr>
              <a:t>title:'Captain</a:t>
            </a:r>
            <a:r>
              <a:rPr lang="en-IN" sz="6000" b="0" dirty="0">
                <a:effectLst/>
              </a:rPr>
              <a:t> America: Civil </a:t>
            </a:r>
            <a:r>
              <a:rPr lang="en-IN" sz="6000" b="0" dirty="0" err="1">
                <a:effectLst/>
              </a:rPr>
              <a:t>War',director:'Anthony</a:t>
            </a:r>
            <a:r>
              <a:rPr lang="en-IN" sz="6000" b="0" dirty="0">
                <a:effectLst/>
              </a:rPr>
              <a:t> Russo, Joe </a:t>
            </a:r>
            <a:r>
              <a:rPr lang="en-IN" sz="6000" b="0" dirty="0" err="1">
                <a:effectLst/>
              </a:rPr>
              <a:t>Russo',cast:'Scarlett</a:t>
            </a:r>
            <a:r>
              <a:rPr lang="en-IN" sz="6000" b="0" dirty="0">
                <a:effectLst/>
              </a:rPr>
              <a:t> Johansson, Elizabeth Olsen, Chris Evans',</a:t>
            </a:r>
            <a:r>
              <a:rPr lang="en-IN" sz="6000" b="0" dirty="0" err="1">
                <a:effectLst/>
              </a:rPr>
              <a:t>releaseDate</a:t>
            </a:r>
            <a:r>
              <a:rPr lang="en-IN" sz="6000" b="0" dirty="0">
                <a:effectLst/>
              </a:rPr>
              <a:t>:'May 6, 2016'},</a:t>
            </a:r>
          </a:p>
          <a:p>
            <a:pPr algn="l"/>
            <a:r>
              <a:rPr lang="en-IN" sz="6000" b="0" dirty="0">
                <a:effectLst/>
              </a:rPr>
              <a:t>        {</a:t>
            </a:r>
            <a:r>
              <a:rPr lang="en-IN" sz="6000" b="0" dirty="0" err="1">
                <a:effectLst/>
              </a:rPr>
              <a:t>title:'X-Men</a:t>
            </a:r>
            <a:r>
              <a:rPr lang="en-IN" sz="6000" b="0" dirty="0">
                <a:effectLst/>
              </a:rPr>
              <a:t>: </a:t>
            </a:r>
            <a:r>
              <a:rPr lang="en-IN" sz="6000" b="0" dirty="0" err="1">
                <a:effectLst/>
              </a:rPr>
              <a:t>Apocalypse',director:'Bryan</a:t>
            </a:r>
            <a:r>
              <a:rPr lang="en-IN" sz="6000" b="0" dirty="0">
                <a:effectLst/>
              </a:rPr>
              <a:t> </a:t>
            </a:r>
            <a:r>
              <a:rPr lang="en-IN" sz="6000" b="0" dirty="0" err="1">
                <a:effectLst/>
              </a:rPr>
              <a:t>Singer',cast:'Jennifer</a:t>
            </a:r>
            <a:r>
              <a:rPr lang="en-IN" sz="6000" b="0" dirty="0">
                <a:effectLst/>
              </a:rPr>
              <a:t> Lawrence, Olivia Munn, Oscar Isaac',</a:t>
            </a:r>
            <a:r>
              <a:rPr lang="en-IN" sz="6000" b="0" dirty="0" err="1">
                <a:effectLst/>
              </a:rPr>
              <a:t>releaseDate</a:t>
            </a:r>
            <a:r>
              <a:rPr lang="en-IN" sz="6000" b="0" dirty="0">
                <a:effectLst/>
              </a:rPr>
              <a:t>:'May 27, 2016'},</a:t>
            </a:r>
          </a:p>
          <a:p>
            <a:pPr algn="l"/>
            <a:r>
              <a:rPr lang="en-IN" sz="6000" b="0" dirty="0">
                <a:effectLst/>
              </a:rPr>
              <a:t>    ]</a:t>
            </a:r>
          </a:p>
          <a:p>
            <a:pPr algn="l"/>
            <a:r>
              <a:rPr lang="en-IN" sz="6000" b="0" dirty="0">
                <a:effectLst/>
              </a:rPr>
              <a:t>}</a:t>
            </a:r>
          </a:p>
          <a:p>
            <a:pPr algn="l"/>
            <a:br>
              <a:rPr lang="en-IN" sz="6000" b="0" dirty="0">
                <a:effectLst/>
              </a:rPr>
            </a:br>
            <a:r>
              <a:rPr lang="en-IN" sz="6000" b="0" dirty="0">
                <a:effectLst/>
              </a:rPr>
              <a:t>class Movie {</a:t>
            </a:r>
          </a:p>
          <a:p>
            <a:pPr algn="l"/>
            <a:r>
              <a:rPr lang="en-IN" sz="6000" b="0" dirty="0">
                <a:effectLst/>
              </a:rPr>
              <a:t>  title! : string;</a:t>
            </a:r>
          </a:p>
          <a:p>
            <a:pPr algn="l"/>
            <a:r>
              <a:rPr lang="en-IN" sz="6000" b="0" dirty="0">
                <a:effectLst/>
              </a:rPr>
              <a:t>  director! : string;</a:t>
            </a:r>
          </a:p>
          <a:p>
            <a:pPr algn="l"/>
            <a:r>
              <a:rPr lang="en-IN" sz="6000" b="0" dirty="0">
                <a:effectLst/>
              </a:rPr>
              <a:t>  cast! : string;</a:t>
            </a:r>
          </a:p>
          <a:p>
            <a:pPr algn="l"/>
            <a:r>
              <a:rPr lang="en-IN" sz="6000" b="0" dirty="0">
                <a:effectLst/>
              </a:rPr>
              <a:t>  </a:t>
            </a:r>
            <a:r>
              <a:rPr lang="en-IN" sz="6000" b="0" dirty="0" err="1">
                <a:effectLst/>
              </a:rPr>
              <a:t>releaseDate</a:t>
            </a:r>
            <a:r>
              <a:rPr lang="en-IN" sz="6000" b="0" dirty="0">
                <a:effectLst/>
              </a:rPr>
              <a:t>! : string;</a:t>
            </a:r>
          </a:p>
          <a:p>
            <a:pPr algn="l"/>
            <a:r>
              <a:rPr lang="en-IN" sz="6000" b="0" dirty="0">
                <a:effectLst/>
              </a:rPr>
              <a:t>}</a:t>
            </a:r>
          </a:p>
          <a:p>
            <a:pPr algn="l"/>
            <a:endParaRPr lang="en-IN" dirty="0"/>
          </a:p>
        </p:txBody>
      </p:sp>
      <p:sp>
        <p:nvSpPr>
          <p:cNvPr id="4" name="Footer Placeholder 3">
            <a:extLst>
              <a:ext uri="{FF2B5EF4-FFF2-40B4-BE49-F238E27FC236}">
                <a16:creationId xmlns:a16="http://schemas.microsoft.com/office/drawing/2014/main" id="{E063DB6E-0B96-49B8-0314-C1C132FEDB9A}"/>
              </a:ext>
            </a:extLst>
          </p:cNvPr>
          <p:cNvSpPr>
            <a:spLocks noGrp="1"/>
          </p:cNvSpPr>
          <p:nvPr>
            <p:ph type="ftr" sz="quarter" idx="11"/>
          </p:nvPr>
        </p:nvSpPr>
        <p:spPr/>
        <p:txBody>
          <a:bodyPr/>
          <a:lstStyle/>
          <a:p>
            <a:r>
              <a:rPr lang="en-IN" dirty="0"/>
              <a:t>H&amp;D IT Solution</a:t>
            </a:r>
          </a:p>
        </p:txBody>
      </p:sp>
      <p:sp>
        <p:nvSpPr>
          <p:cNvPr id="5" name="Slide Number Placeholder 4">
            <a:extLst>
              <a:ext uri="{FF2B5EF4-FFF2-40B4-BE49-F238E27FC236}">
                <a16:creationId xmlns:a16="http://schemas.microsoft.com/office/drawing/2014/main" id="{DF1CE93A-14BD-4A46-75F9-51ED224DAC63}"/>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18108524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D43DC1-F2F0-FFFB-5E41-D58697C924F3}"/>
              </a:ext>
            </a:extLst>
          </p:cNvPr>
          <p:cNvSpPr>
            <a:spLocks noGrp="1"/>
          </p:cNvSpPr>
          <p:nvPr>
            <p:ph type="subTitle" idx="1"/>
          </p:nvPr>
        </p:nvSpPr>
        <p:spPr>
          <a:xfrm>
            <a:off x="1524000" y="440267"/>
            <a:ext cx="9144000" cy="5791200"/>
          </a:xfrm>
        </p:spPr>
        <p:txBody>
          <a:bodyPr>
            <a:noAutofit/>
          </a:bodyPr>
          <a:lstStyle/>
          <a:p>
            <a:pPr algn="l"/>
            <a:r>
              <a:rPr lang="en-IN" sz="800" b="0" dirty="0">
                <a:effectLst/>
                <a:latin typeface="Consolas" panose="020B0609020204030204" pitchFamily="49" charset="0"/>
              </a:rPr>
              <a:t>&lt;div class='panel panel-primary'&gt;</a:t>
            </a:r>
          </a:p>
          <a:p>
            <a:pPr algn="l"/>
            <a:r>
              <a:rPr lang="en-IN" sz="800" b="0" dirty="0">
                <a:effectLst/>
                <a:latin typeface="Consolas" panose="020B0609020204030204" pitchFamily="49" charset="0"/>
              </a:rPr>
              <a:t>    &lt;div class='panel-heading'&gt;</a:t>
            </a:r>
          </a:p>
          <a:p>
            <a:pPr algn="l"/>
            <a:r>
              <a:rPr lang="en-IN" sz="800" b="0" dirty="0">
                <a:effectLst/>
                <a:latin typeface="Consolas" panose="020B0609020204030204" pitchFamily="49" charset="0"/>
              </a:rPr>
              <a:t>        {{title}}</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 class='panel-body'&gt;</a:t>
            </a:r>
          </a:p>
          <a:p>
            <a:pPr algn="l"/>
            <a:r>
              <a:rPr lang="en-IN" sz="800" b="0" dirty="0">
                <a:effectLst/>
                <a:latin typeface="Consolas" panose="020B0609020204030204" pitchFamily="49" charset="0"/>
              </a:rPr>
              <a:t>        &lt;div class='table-responsive'&gt;</a:t>
            </a:r>
          </a:p>
          <a:p>
            <a:pPr algn="l"/>
            <a:r>
              <a:rPr lang="en-IN" sz="800" b="0" dirty="0">
                <a:effectLst/>
                <a:latin typeface="Consolas" panose="020B0609020204030204" pitchFamily="49" charset="0"/>
              </a:rPr>
              <a:t>            &lt;table class='table'&gt;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&gt;Title&lt;/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&gt;Director&lt;/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&gt;Cast&lt;/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&gt;Release Date&lt;/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US" sz="800" b="0" dirty="0">
                <a:solidFill>
                  <a:srgbClr val="D4D4D4"/>
                </a:solidFill>
                <a:effectLst/>
                <a:latin typeface="Consolas" panose="020B0609020204030204" pitchFamily="49" charset="0"/>
              </a:rPr>
              <a:t> 	</a:t>
            </a:r>
            <a:r>
              <a:rPr lang="en-US" sz="800" dirty="0">
                <a:latin typeface="Consolas" panose="020B0609020204030204" pitchFamily="49" charset="0"/>
              </a:rPr>
              <a:t>&lt;tr *</a:t>
            </a:r>
            <a:r>
              <a:rPr lang="en-US" sz="800" dirty="0" err="1">
                <a:latin typeface="Consolas" panose="020B0609020204030204" pitchFamily="49" charset="0"/>
              </a:rPr>
              <a:t>ngFor</a:t>
            </a:r>
            <a:r>
              <a:rPr lang="en-US" sz="800" dirty="0">
                <a:latin typeface="Consolas" panose="020B0609020204030204" pitchFamily="49" charset="0"/>
              </a:rPr>
              <a:t>="let movie of movies; let </a:t>
            </a:r>
            <a:r>
              <a:rPr lang="en-US" sz="800" dirty="0" err="1">
                <a:latin typeface="Consolas" panose="020B0609020204030204" pitchFamily="49" charset="0"/>
              </a:rPr>
              <a:t>i</a:t>
            </a:r>
            <a:r>
              <a:rPr lang="en-US" sz="800" dirty="0">
                <a:latin typeface="Consolas" panose="020B0609020204030204" pitchFamily="49" charset="0"/>
              </a:rPr>
              <a:t> = index"&gt;</a:t>
            </a:r>
          </a:p>
          <a:p>
            <a:pPr algn="l"/>
            <a:r>
              <a:rPr lang="en-US" sz="800" dirty="0">
                <a:latin typeface="Consolas" panose="020B0609020204030204" pitchFamily="49" charset="0"/>
              </a:rPr>
              <a:t>                        &lt;td&gt;{{i+1}}-{{</a:t>
            </a:r>
            <a:r>
              <a:rPr lang="en-US" sz="800" dirty="0" err="1">
                <a:latin typeface="Consolas" panose="020B0609020204030204" pitchFamily="49" charset="0"/>
              </a:rPr>
              <a:t>movie.title</a:t>
            </a:r>
            <a:r>
              <a:rPr lang="en-US" sz="800" dirty="0">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movie.director</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movie.cast</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movie.releaseDate</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&lt;/table&gt;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&lt;/div&gt;</a:t>
            </a:r>
          </a:p>
          <a:p>
            <a:pPr algn="l"/>
            <a:endParaRPr lang="en-IN" sz="800" dirty="0"/>
          </a:p>
        </p:txBody>
      </p:sp>
      <p:sp>
        <p:nvSpPr>
          <p:cNvPr id="4" name="Footer Placeholder 3">
            <a:extLst>
              <a:ext uri="{FF2B5EF4-FFF2-40B4-BE49-F238E27FC236}">
                <a16:creationId xmlns:a16="http://schemas.microsoft.com/office/drawing/2014/main" id="{45099302-83DA-40E3-F7CA-263695C3B00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1C4B56C-8A18-9146-5672-F353A935CE53}"/>
              </a:ext>
            </a:extLst>
          </p:cNvPr>
          <p:cNvSpPr>
            <a:spLocks noGrp="1"/>
          </p:cNvSpPr>
          <p:nvPr>
            <p:ph type="sldNum" sz="quarter" idx="12"/>
          </p:nvPr>
        </p:nvSpPr>
        <p:spPr/>
        <p:txBody>
          <a:bodyPr/>
          <a:lstStyle/>
          <a:p>
            <a:fld id="{4A777409-9C5A-4B07-8E32-19F22F7D558C}" type="slidenum">
              <a:rPr lang="en-IN" smtClean="0"/>
              <a:t>59</a:t>
            </a:fld>
            <a:endParaRPr lang="en-IN" dirty="0"/>
          </a:p>
        </p:txBody>
      </p:sp>
    </p:spTree>
    <p:extLst>
      <p:ext uri="{BB962C8B-B14F-4D97-AF65-F5344CB8AC3E}">
        <p14:creationId xmlns:p14="http://schemas.microsoft.com/office/powerpoint/2010/main" val="22351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089DC4-3095-57C3-BEF6-5E50D8B915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29FD9B-F911-931B-2225-31F203D269EB}"/>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A41F4827-6659-21A4-FCCB-E246ABD6F880}"/>
              </a:ext>
            </a:extLst>
          </p:cNvPr>
          <p:cNvSpPr txBox="1"/>
          <p:nvPr/>
        </p:nvSpPr>
        <p:spPr>
          <a:xfrm>
            <a:off x="150828" y="964489"/>
            <a:ext cx="11642103" cy="5016758"/>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Lean and Fast</a:t>
            </a:r>
            <a:r>
              <a:rPr lang="en-US" sz="2000" dirty="0">
                <a:solidFill>
                  <a:schemeClr val="tx1">
                    <a:lumMod val="65000"/>
                    <a:lumOff val="35000"/>
                  </a:schemeClr>
                </a:solidFill>
                <a:effectLst/>
              </a:rPr>
              <a:t>: Angular application's production bundle size is reduced by 100s of kilobytes due to which it loads faster during execution.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Bundle Budgets:</a:t>
            </a:r>
            <a:r>
              <a:rPr lang="en-US" sz="2000" dirty="0">
                <a:solidFill>
                  <a:schemeClr val="tx1">
                    <a:lumMod val="65000"/>
                    <a:lumOff val="35000"/>
                  </a:schemeClr>
                </a:solidFill>
                <a:effectLst/>
              </a:rPr>
              <a:t> Angular will take advantage of the bundle budgets feature in CLI which will warn if the application size exceeds 2MB and will give errors if it exceeds 5MB. Developers can change this in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Simplicity</a:t>
            </a:r>
            <a:r>
              <a:rPr lang="en-US" sz="2000" dirty="0">
                <a:solidFill>
                  <a:schemeClr val="tx1">
                    <a:lumMod val="65000"/>
                    <a:lumOff val="35000"/>
                  </a:schemeClr>
                </a:solidFill>
                <a:effectLst/>
              </a:rPr>
              <a:t>: Angular 1 had 70+ directives like ng-if, ng-model, etc., whereas Angular has a very less number of directives as you use [ ] and ( ) for bindings in HTML elements.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Component-based:</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a:solidFill>
                  <a:schemeClr val="tx1">
                    <a:lumMod val="65000"/>
                    <a:lumOff val="35000"/>
                  </a:schemeClr>
                </a:solidFill>
                <a:effectLst/>
              </a:rPr>
              <a:t>Angular follows component-based programming which is the future of web development. Each component created is isolated from every other part of our application. This kind of programming allows us to use components written using other frameworks.</a:t>
            </a:r>
          </a:p>
          <a:p>
            <a:pPr marL="742950" lvl="1" indent="-285750">
              <a:buFont typeface="Arial" panose="020B0604020202020204" pitchFamily="34" charset="0"/>
              <a:buChar char="•"/>
            </a:pPr>
            <a:r>
              <a:rPr lang="en-US" sz="2000" dirty="0">
                <a:solidFill>
                  <a:schemeClr val="tx1">
                    <a:lumMod val="65000"/>
                    <a:lumOff val="35000"/>
                  </a:schemeClr>
                </a:solidFill>
                <a:effectLst/>
              </a:rPr>
              <a:t>Inside a component, you can write both business logic and view.</a:t>
            </a:r>
          </a:p>
          <a:p>
            <a:pPr marL="742950" lvl="1" indent="-285750">
              <a:buFont typeface="Arial" panose="020B0604020202020204" pitchFamily="34" charset="0"/>
              <a:buChar char="•"/>
            </a:pPr>
            <a:r>
              <a:rPr lang="en-US" sz="2000" dirty="0">
                <a:solidFill>
                  <a:schemeClr val="tx1">
                    <a:lumMod val="65000"/>
                    <a:lumOff val="35000"/>
                  </a:schemeClr>
                </a:solidFill>
                <a:effectLst/>
              </a:rPr>
              <a:t>Every Angular application must have one top-level component referred to as 'Root Component' and several sub-components or child components.</a:t>
            </a:r>
          </a:p>
        </p:txBody>
      </p:sp>
    </p:spTree>
    <p:extLst>
      <p:ext uri="{BB962C8B-B14F-4D97-AF65-F5344CB8AC3E}">
        <p14:creationId xmlns:p14="http://schemas.microsoft.com/office/powerpoint/2010/main" val="1808996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FF7E93-1BE5-6396-A8FE-EC0B930E85F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81627-7678-FF04-A640-7C0EEBA97E2D}"/>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7" name="Picture 6">
            <a:extLst>
              <a:ext uri="{FF2B5EF4-FFF2-40B4-BE49-F238E27FC236}">
                <a16:creationId xmlns:a16="http://schemas.microsoft.com/office/drawing/2014/main" id="{9B838B68-631C-BFD7-0AEC-5BE39168F5C8}"/>
              </a:ext>
            </a:extLst>
          </p:cNvPr>
          <p:cNvPicPr>
            <a:picLocks noChangeAspect="1"/>
          </p:cNvPicPr>
          <p:nvPr/>
        </p:nvPicPr>
        <p:blipFill>
          <a:blip r:embed="rId2"/>
          <a:stretch>
            <a:fillRect/>
          </a:stretch>
        </p:blipFill>
        <p:spPr>
          <a:xfrm>
            <a:off x="1157668" y="958125"/>
            <a:ext cx="9707330" cy="2791215"/>
          </a:xfrm>
          <a:prstGeom prst="rect">
            <a:avLst/>
          </a:prstGeom>
        </p:spPr>
      </p:pic>
    </p:spTree>
    <p:extLst>
      <p:ext uri="{BB962C8B-B14F-4D97-AF65-F5344CB8AC3E}">
        <p14:creationId xmlns:p14="http://schemas.microsoft.com/office/powerpoint/2010/main" val="233704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A92A-3AA5-E8D9-4560-540ED86F346E}"/>
              </a:ext>
            </a:extLst>
          </p:cNvPr>
          <p:cNvSpPr>
            <a:spLocks noGrp="1"/>
          </p:cNvSpPr>
          <p:nvPr>
            <p:ph type="ctrTitle"/>
          </p:nvPr>
        </p:nvSpPr>
        <p:spPr>
          <a:xfrm>
            <a:off x="1524000" y="1122363"/>
            <a:ext cx="9144000" cy="477837"/>
          </a:xfrm>
        </p:spPr>
        <p:txBody>
          <a:bodyPr>
            <a:normAutofit/>
          </a:bodyPr>
          <a:lstStyle/>
          <a:p>
            <a:pPr algn="l"/>
            <a:r>
              <a:rPr lang="en-IN" sz="2700" b="0" i="0" dirty="0">
                <a:effectLst/>
                <a:latin typeface="+mn-lt"/>
              </a:rPr>
              <a:t>*</a:t>
            </a:r>
            <a:r>
              <a:rPr lang="en-IN" sz="2700" b="0" i="0" dirty="0" err="1">
                <a:effectLst/>
                <a:latin typeface="+mn-lt"/>
              </a:rPr>
              <a:t>ngSwitch</a:t>
            </a:r>
            <a:r>
              <a:rPr lang="en-IN" sz="2700" b="0" i="0" dirty="0">
                <a:effectLst/>
                <a:latin typeface="+mn-lt"/>
              </a:rPr>
              <a:t> Directive</a:t>
            </a:r>
            <a:endParaRPr lang="en-IN" sz="2700" dirty="0"/>
          </a:p>
        </p:txBody>
      </p:sp>
      <p:sp>
        <p:nvSpPr>
          <p:cNvPr id="3" name="Subtitle 2">
            <a:extLst>
              <a:ext uri="{FF2B5EF4-FFF2-40B4-BE49-F238E27FC236}">
                <a16:creationId xmlns:a16="http://schemas.microsoft.com/office/drawing/2014/main" id="{F32565D3-7A41-A4C1-0B28-6C75084E4CCB}"/>
              </a:ext>
            </a:extLst>
          </p:cNvPr>
          <p:cNvSpPr>
            <a:spLocks noGrp="1"/>
          </p:cNvSpPr>
          <p:nvPr>
            <p:ph type="subTitle" idx="1"/>
          </p:nvPr>
        </p:nvSpPr>
        <p:spPr>
          <a:xfrm>
            <a:off x="1524000" y="2142067"/>
            <a:ext cx="9144000" cy="3115733"/>
          </a:xfrm>
        </p:spPr>
        <p:txBody>
          <a:bodyPr>
            <a:normAutofit fontScale="55000" lnSpcReduction="20000"/>
          </a:bodyPr>
          <a:lstStyle/>
          <a:p>
            <a:pPr algn="l"/>
            <a:r>
              <a:rPr lang="en-US" b="0" dirty="0">
                <a:effectLst/>
              </a:rPr>
              <a:t>export class </a:t>
            </a:r>
            <a:r>
              <a:rPr lang="en-US" b="0" dirty="0" err="1">
                <a:effectLst/>
              </a:rPr>
              <a:t>DirectivesComponent</a:t>
            </a:r>
            <a:endParaRPr lang="en-US" b="0" dirty="0">
              <a:effectLst/>
            </a:endParaRPr>
          </a:p>
          <a:p>
            <a:pPr algn="l"/>
            <a:r>
              <a:rPr lang="en-US" b="0" dirty="0">
                <a:effectLst/>
              </a:rPr>
              <a:t>  {</a:t>
            </a:r>
            <a:br>
              <a:rPr lang="en-US" b="0" dirty="0">
                <a:effectLst/>
              </a:rPr>
            </a:br>
            <a:r>
              <a:rPr lang="en-US" b="0" dirty="0">
                <a:effectLst/>
              </a:rPr>
              <a:t>    </a:t>
            </a:r>
            <a:r>
              <a:rPr lang="en-US" b="0" dirty="0" err="1">
                <a:effectLst/>
              </a:rPr>
              <a:t>selectedValue</a:t>
            </a:r>
            <a:r>
              <a:rPr lang="en-US" b="0" dirty="0">
                <a:effectLst/>
              </a:rPr>
              <a:t>: string= 'Two’;</a:t>
            </a:r>
          </a:p>
          <a:p>
            <a:pPr algn="l"/>
            <a:r>
              <a:rPr lang="en-US" b="0" dirty="0">
                <a:effectLst/>
              </a:rPr>
              <a:t>}</a:t>
            </a:r>
          </a:p>
          <a:p>
            <a:pPr algn="l"/>
            <a:endParaRPr lang="en-US" b="0" dirty="0">
              <a:effectLst/>
            </a:endParaRPr>
          </a:p>
          <a:p>
            <a:pPr algn="l"/>
            <a:r>
              <a:rPr lang="en-US" b="0" dirty="0">
                <a:effectLst/>
              </a:rPr>
              <a:t>Below </a:t>
            </a:r>
            <a:r>
              <a:rPr lang="en-US" dirty="0"/>
              <a:t>code in HTML file</a:t>
            </a:r>
            <a:endParaRPr lang="en-US" b="0" dirty="0">
              <a:effectLst/>
            </a:endParaRPr>
          </a:p>
          <a:p>
            <a:pPr algn="l"/>
            <a:endParaRPr lang="en-US" dirty="0"/>
          </a:p>
          <a:p>
            <a:pPr algn="l"/>
            <a:r>
              <a:rPr lang="en-US" dirty="0"/>
              <a:t>&lt;div class='row' [</a:t>
            </a:r>
            <a:r>
              <a:rPr lang="en-US" dirty="0" err="1"/>
              <a:t>ngSwitch</a:t>
            </a:r>
            <a:r>
              <a:rPr lang="en-US" dirty="0"/>
              <a:t>]="</a:t>
            </a:r>
            <a:r>
              <a:rPr lang="en-US" dirty="0" err="1"/>
              <a:t>selectedValue</a:t>
            </a:r>
            <a:r>
              <a:rPr lang="en-US" dirty="0"/>
              <a:t>"&gt;</a:t>
            </a:r>
          </a:p>
          <a:p>
            <a:pPr algn="l"/>
            <a:r>
              <a:rPr lang="en-US" dirty="0"/>
              <a:t>    &lt;div *</a:t>
            </a:r>
            <a:r>
              <a:rPr lang="en-US" dirty="0" err="1"/>
              <a:t>ngSwitchCase</a:t>
            </a:r>
            <a:r>
              <a:rPr lang="en-US" dirty="0"/>
              <a:t>="'One'"&gt;One is Pressed&lt;/div&gt;</a:t>
            </a:r>
          </a:p>
          <a:p>
            <a:pPr algn="l"/>
            <a:r>
              <a:rPr lang="en-US" dirty="0"/>
              <a:t>    &lt;div *</a:t>
            </a:r>
            <a:r>
              <a:rPr lang="en-US" dirty="0" err="1"/>
              <a:t>ngSwitchCase</a:t>
            </a:r>
            <a:r>
              <a:rPr lang="en-US" dirty="0"/>
              <a:t>="'Two'"&gt;Two is Selected&lt;/div&gt;</a:t>
            </a:r>
          </a:p>
          <a:p>
            <a:pPr algn="l"/>
            <a:r>
              <a:rPr lang="en-US" dirty="0"/>
              <a:t>    &lt;div *</a:t>
            </a:r>
            <a:r>
              <a:rPr lang="en-US" dirty="0" err="1"/>
              <a:t>ngSwitchDefault</a:t>
            </a:r>
            <a:r>
              <a:rPr lang="en-US" dirty="0"/>
              <a:t>&gt;Default Option&lt;/div&gt;</a:t>
            </a:r>
          </a:p>
          <a:p>
            <a:pPr algn="l"/>
            <a:r>
              <a:rPr lang="en-US" dirty="0"/>
              <a:t>&lt;/div&gt;</a:t>
            </a:r>
          </a:p>
          <a:p>
            <a:pPr algn="l"/>
            <a:endParaRPr lang="en-US" b="0" dirty="0">
              <a:effectLst/>
            </a:endParaRPr>
          </a:p>
          <a:p>
            <a:pPr algn="l"/>
            <a:endParaRPr lang="en-IN" dirty="0"/>
          </a:p>
        </p:txBody>
      </p:sp>
      <p:sp>
        <p:nvSpPr>
          <p:cNvPr id="4" name="Footer Placeholder 3">
            <a:extLst>
              <a:ext uri="{FF2B5EF4-FFF2-40B4-BE49-F238E27FC236}">
                <a16:creationId xmlns:a16="http://schemas.microsoft.com/office/drawing/2014/main" id="{831E76CC-4C38-9250-8F70-8F8BD619A3C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9489473-6952-589D-8C55-372A79BE83F3}"/>
              </a:ext>
            </a:extLst>
          </p:cNvPr>
          <p:cNvSpPr>
            <a:spLocks noGrp="1"/>
          </p:cNvSpPr>
          <p:nvPr>
            <p:ph type="sldNum" sz="quarter" idx="12"/>
          </p:nvPr>
        </p:nvSpPr>
        <p:spPr/>
        <p:txBody>
          <a:bodyPr/>
          <a:lstStyle/>
          <a:p>
            <a:fld id="{4A777409-9C5A-4B07-8E32-19F22F7D558C}" type="slidenum">
              <a:rPr lang="en-IN" smtClean="0"/>
              <a:t>61</a:t>
            </a:fld>
            <a:endParaRPr lang="en-IN" dirty="0"/>
          </a:p>
        </p:txBody>
      </p:sp>
    </p:spTree>
    <p:extLst>
      <p:ext uri="{BB962C8B-B14F-4D97-AF65-F5344CB8AC3E}">
        <p14:creationId xmlns:p14="http://schemas.microsoft.com/office/powerpoint/2010/main" val="1369542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DE298F-6BD2-2FF1-6CE5-56A2B2DCB96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7218209-B592-A671-DDB8-CE486C9C75CA}"/>
              </a:ext>
            </a:extLst>
          </p:cNvPr>
          <p:cNvSpPr>
            <a:spLocks noGrp="1"/>
          </p:cNvSpPr>
          <p:nvPr>
            <p:ph type="sldNum" sz="quarter" idx="12"/>
          </p:nvPr>
        </p:nvSpPr>
        <p:spPr/>
        <p:txBody>
          <a:bodyPr/>
          <a:lstStyle/>
          <a:p>
            <a:fld id="{4A777409-9C5A-4B07-8E32-19F22F7D558C}" type="slidenum">
              <a:rPr lang="en-IN" smtClean="0"/>
              <a:t>62</a:t>
            </a:fld>
            <a:endParaRPr lang="en-IN" dirty="0"/>
          </a:p>
        </p:txBody>
      </p:sp>
      <p:pic>
        <p:nvPicPr>
          <p:cNvPr id="7" name="Picture 6">
            <a:extLst>
              <a:ext uri="{FF2B5EF4-FFF2-40B4-BE49-F238E27FC236}">
                <a16:creationId xmlns:a16="http://schemas.microsoft.com/office/drawing/2014/main" id="{20B3E67B-D1FB-B673-2B62-B89EA6B63E97}"/>
              </a:ext>
            </a:extLst>
          </p:cNvPr>
          <p:cNvPicPr>
            <a:picLocks noChangeAspect="1"/>
          </p:cNvPicPr>
          <p:nvPr/>
        </p:nvPicPr>
        <p:blipFill>
          <a:blip r:embed="rId2"/>
          <a:stretch>
            <a:fillRect/>
          </a:stretch>
        </p:blipFill>
        <p:spPr>
          <a:xfrm>
            <a:off x="1567641" y="1110924"/>
            <a:ext cx="4010585" cy="1562318"/>
          </a:xfrm>
          <a:prstGeom prst="rect">
            <a:avLst/>
          </a:prstGeom>
        </p:spPr>
      </p:pic>
    </p:spTree>
    <p:extLst>
      <p:ext uri="{BB962C8B-B14F-4D97-AF65-F5344CB8AC3E}">
        <p14:creationId xmlns:p14="http://schemas.microsoft.com/office/powerpoint/2010/main" val="350239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A8AC12-5243-097E-A7DC-C56703636E4A}"/>
              </a:ext>
            </a:extLst>
          </p:cNvPr>
          <p:cNvSpPr>
            <a:spLocks noGrp="1"/>
          </p:cNvSpPr>
          <p:nvPr>
            <p:ph type="subTitle" idx="1"/>
          </p:nvPr>
        </p:nvSpPr>
        <p:spPr>
          <a:xfrm>
            <a:off x="1524000" y="880533"/>
            <a:ext cx="9144000" cy="5638800"/>
          </a:xfrm>
        </p:spPr>
        <p:txBody>
          <a:bodyPr>
            <a:normAutofit fontScale="55000" lnSpcReduction="20000"/>
          </a:bodyPr>
          <a:lstStyle/>
          <a:p>
            <a:pPr algn="l"/>
            <a:r>
              <a:rPr lang="en-IN" dirty="0"/>
              <a:t>Creating custom Directive</a:t>
            </a:r>
          </a:p>
          <a:p>
            <a:pPr marL="342900" indent="-342900" algn="l">
              <a:buFont typeface="Wingdings" panose="05000000000000000000" pitchFamily="2" charset="2"/>
              <a:buChar char="Ø"/>
            </a:pPr>
            <a:r>
              <a:rPr lang="en-IN" dirty="0"/>
              <a:t>Ng g directive </a:t>
            </a:r>
            <a:r>
              <a:rPr lang="en-IN" dirty="0" err="1"/>
              <a:t>redEl</a:t>
            </a:r>
            <a:endParaRPr lang="en-IN" dirty="0"/>
          </a:p>
          <a:p>
            <a:pPr algn="l"/>
            <a:r>
              <a:rPr lang="en-IN" dirty="0"/>
              <a:t>Add below code into red-</a:t>
            </a:r>
            <a:r>
              <a:rPr lang="en-IN" dirty="0" err="1"/>
              <a:t>el.directives.ts</a:t>
            </a:r>
            <a:endParaRPr lang="en-IN" dirty="0"/>
          </a:p>
          <a:p>
            <a:pPr algn="l"/>
            <a:endParaRPr lang="en-IN" dirty="0"/>
          </a:p>
          <a:p>
            <a:pPr algn="l"/>
            <a:r>
              <a:rPr lang="en-US" b="0" dirty="0">
                <a:solidFill>
                  <a:schemeClr val="tx2"/>
                </a:solidFill>
                <a:effectLst/>
              </a:rPr>
              <a:t>import { Directive, </a:t>
            </a:r>
            <a:r>
              <a:rPr lang="en-US" b="0" dirty="0" err="1">
                <a:solidFill>
                  <a:schemeClr val="tx2"/>
                </a:solidFill>
                <a:effectLst/>
              </a:rPr>
              <a:t>ElementRef</a:t>
            </a:r>
            <a:r>
              <a:rPr lang="en-US" b="0" dirty="0">
                <a:solidFill>
                  <a:schemeClr val="tx2"/>
                </a:solidFill>
                <a:effectLst/>
              </a:rPr>
              <a:t> } from '@angular/core';</a:t>
            </a:r>
          </a:p>
          <a:p>
            <a:pPr algn="l"/>
            <a:br>
              <a:rPr lang="en-US" b="0" dirty="0">
                <a:solidFill>
                  <a:schemeClr val="tx2"/>
                </a:solidFill>
                <a:effectLst/>
              </a:rPr>
            </a:br>
            <a:r>
              <a:rPr lang="en-US" b="0" dirty="0">
                <a:solidFill>
                  <a:schemeClr val="tx2"/>
                </a:solidFill>
                <a:effectLst/>
              </a:rPr>
              <a:t>@Directive({</a:t>
            </a:r>
          </a:p>
          <a:p>
            <a:pPr algn="l"/>
            <a:r>
              <a:rPr lang="en-US" b="0" dirty="0">
                <a:solidFill>
                  <a:schemeClr val="tx2"/>
                </a:solidFill>
                <a:effectLst/>
              </a:rPr>
              <a:t>  selector: '[</a:t>
            </a:r>
            <a:r>
              <a:rPr lang="en-US" b="0" dirty="0" err="1">
                <a:solidFill>
                  <a:schemeClr val="tx2"/>
                </a:solidFill>
                <a:effectLst/>
              </a:rPr>
              <a:t>appRedEl</a:t>
            </a:r>
            <a:r>
              <a:rPr lang="en-US" b="0" dirty="0">
                <a:solidFill>
                  <a:schemeClr val="tx2"/>
                </a:solidFill>
                <a:effectLst/>
              </a:rPr>
              <a:t>]'</a:t>
            </a:r>
          </a:p>
          <a:p>
            <a:pPr algn="l"/>
            <a:r>
              <a:rPr lang="en-US" b="0" dirty="0">
                <a:solidFill>
                  <a:schemeClr val="tx2"/>
                </a:solidFill>
                <a:effectLst/>
              </a:rPr>
              <a:t>})</a:t>
            </a:r>
          </a:p>
          <a:p>
            <a:pPr algn="l"/>
            <a:r>
              <a:rPr lang="en-US" b="0" dirty="0">
                <a:solidFill>
                  <a:schemeClr val="tx2"/>
                </a:solidFill>
                <a:effectLst/>
              </a:rPr>
              <a:t>export class </a:t>
            </a:r>
            <a:r>
              <a:rPr lang="en-US" b="0" dirty="0" err="1">
                <a:solidFill>
                  <a:schemeClr val="tx2"/>
                </a:solidFill>
                <a:effectLst/>
              </a:rPr>
              <a:t>RedElDirective</a:t>
            </a:r>
            <a:r>
              <a:rPr lang="en-US" b="0" dirty="0">
                <a:solidFill>
                  <a:schemeClr val="tx2"/>
                </a:solidFill>
                <a:effectLst/>
              </a:rPr>
              <a:t> {</a:t>
            </a:r>
          </a:p>
          <a:p>
            <a:pPr algn="l"/>
            <a:br>
              <a:rPr lang="en-US" b="0" dirty="0">
                <a:solidFill>
                  <a:schemeClr val="tx2"/>
                </a:solidFill>
                <a:effectLst/>
              </a:rPr>
            </a:br>
            <a:r>
              <a:rPr lang="en-US" b="0" dirty="0">
                <a:solidFill>
                  <a:schemeClr val="tx2"/>
                </a:solidFill>
                <a:effectLst/>
              </a:rPr>
              <a:t>  constructor(</a:t>
            </a:r>
            <a:r>
              <a:rPr lang="en-US" b="0" dirty="0" err="1">
                <a:solidFill>
                  <a:schemeClr val="tx2"/>
                </a:solidFill>
                <a:effectLst/>
              </a:rPr>
              <a:t>el:ElementRef</a:t>
            </a:r>
            <a:r>
              <a:rPr lang="en-US" b="0" dirty="0">
                <a:solidFill>
                  <a:schemeClr val="tx2"/>
                </a:solidFill>
                <a:effectLst/>
              </a:rPr>
              <a:t>) {</a:t>
            </a:r>
          </a:p>
          <a:p>
            <a:pPr algn="l"/>
            <a:r>
              <a:rPr lang="en-US" b="0" dirty="0">
                <a:solidFill>
                  <a:schemeClr val="tx2"/>
                </a:solidFill>
                <a:effectLst/>
              </a:rPr>
              <a:t>    </a:t>
            </a:r>
            <a:r>
              <a:rPr lang="en-US" b="0" dirty="0" err="1">
                <a:solidFill>
                  <a:schemeClr val="tx2"/>
                </a:solidFill>
                <a:effectLst/>
              </a:rPr>
              <a:t>el.nativeElement.style.color</a:t>
            </a:r>
            <a:r>
              <a:rPr lang="en-US" b="0" dirty="0">
                <a:solidFill>
                  <a:schemeClr val="tx2"/>
                </a:solidFill>
                <a:effectLst/>
              </a:rPr>
              <a:t> = "red";</a:t>
            </a:r>
          </a:p>
          <a:p>
            <a:pPr algn="l"/>
            <a:r>
              <a:rPr lang="en-US" b="0" dirty="0">
                <a:solidFill>
                  <a:schemeClr val="tx2"/>
                </a:solidFill>
                <a:effectLst/>
              </a:rPr>
              <a:t>  }</a:t>
            </a:r>
          </a:p>
          <a:p>
            <a:pPr algn="l"/>
            <a:r>
              <a:rPr lang="en-US" dirty="0">
                <a:solidFill>
                  <a:schemeClr val="tx2"/>
                </a:solidFill>
              </a:rPr>
              <a:t>}</a:t>
            </a:r>
          </a:p>
          <a:p>
            <a:pPr algn="l"/>
            <a:endParaRPr lang="en-US" b="0" dirty="0">
              <a:solidFill>
                <a:schemeClr val="tx2"/>
              </a:solidFill>
              <a:effectLst/>
            </a:endParaRPr>
          </a:p>
          <a:p>
            <a:pPr algn="l"/>
            <a:r>
              <a:rPr lang="en-US" b="0" dirty="0">
                <a:solidFill>
                  <a:schemeClr val="tx2"/>
                </a:solidFill>
                <a:effectLst/>
              </a:rPr>
              <a:t>Check if directive imported in app module?</a:t>
            </a:r>
          </a:p>
          <a:p>
            <a:pPr algn="l"/>
            <a:r>
              <a:rPr lang="en-US" b="0" dirty="0">
                <a:solidFill>
                  <a:schemeClr val="tx2"/>
                </a:solidFill>
                <a:effectLst/>
              </a:rPr>
              <a:t>Add below code in HTML file</a:t>
            </a:r>
          </a:p>
          <a:p>
            <a:pPr algn="l"/>
            <a:r>
              <a:rPr lang="en-IN" b="0" dirty="0">
                <a:solidFill>
                  <a:schemeClr val="tx2"/>
                </a:solidFill>
                <a:effectLst/>
              </a:rPr>
              <a:t>&lt;p </a:t>
            </a:r>
            <a:r>
              <a:rPr lang="en-IN" b="0" dirty="0" err="1">
                <a:solidFill>
                  <a:schemeClr val="tx2"/>
                </a:solidFill>
                <a:effectLst/>
              </a:rPr>
              <a:t>appRedEl</a:t>
            </a:r>
            <a:r>
              <a:rPr lang="en-IN" b="0" dirty="0">
                <a:solidFill>
                  <a:schemeClr val="tx2"/>
                </a:solidFill>
                <a:effectLst/>
              </a:rPr>
              <a:t>&gt;hello&lt;/p&gt;</a:t>
            </a:r>
          </a:p>
          <a:p>
            <a:pPr algn="l"/>
            <a:endParaRPr lang="en-US" b="0" dirty="0">
              <a:solidFill>
                <a:schemeClr val="tx2"/>
              </a:solidFill>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3A4FBCC2-F9E8-A48D-80BB-11F6F281EA2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231C603-BBCF-490A-C543-A6FC17549B3E}"/>
              </a:ext>
            </a:extLst>
          </p:cNvPr>
          <p:cNvSpPr>
            <a:spLocks noGrp="1"/>
          </p:cNvSpPr>
          <p:nvPr>
            <p:ph type="sldNum" sz="quarter" idx="12"/>
          </p:nvPr>
        </p:nvSpPr>
        <p:spPr/>
        <p:txBody>
          <a:bodyPr/>
          <a:lstStyle/>
          <a:p>
            <a:fld id="{4A777409-9C5A-4B07-8E32-19F22F7D558C}" type="slidenum">
              <a:rPr lang="en-IN" smtClean="0"/>
              <a:t>63</a:t>
            </a:fld>
            <a:endParaRPr lang="en-IN" dirty="0"/>
          </a:p>
        </p:txBody>
      </p:sp>
    </p:spTree>
    <p:extLst>
      <p:ext uri="{BB962C8B-B14F-4D97-AF65-F5344CB8AC3E}">
        <p14:creationId xmlns:p14="http://schemas.microsoft.com/office/powerpoint/2010/main" val="3156148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E92042-451A-A3CB-F776-0FB60A79B42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888852F-FCAD-62A3-954D-3F4AB080DADD}"/>
              </a:ext>
            </a:extLst>
          </p:cNvPr>
          <p:cNvSpPr>
            <a:spLocks noGrp="1"/>
          </p:cNvSpPr>
          <p:nvPr>
            <p:ph type="sldNum" sz="quarter" idx="12"/>
          </p:nvPr>
        </p:nvSpPr>
        <p:spPr/>
        <p:txBody>
          <a:bodyPr/>
          <a:lstStyle/>
          <a:p>
            <a:fld id="{4A777409-9C5A-4B07-8E32-19F22F7D558C}" type="slidenum">
              <a:rPr lang="en-IN" smtClean="0"/>
              <a:t>64</a:t>
            </a:fld>
            <a:endParaRPr lang="en-IN" dirty="0"/>
          </a:p>
        </p:txBody>
      </p:sp>
      <p:pic>
        <p:nvPicPr>
          <p:cNvPr id="7" name="Picture 6">
            <a:extLst>
              <a:ext uri="{FF2B5EF4-FFF2-40B4-BE49-F238E27FC236}">
                <a16:creationId xmlns:a16="http://schemas.microsoft.com/office/drawing/2014/main" id="{B908DCFD-73BE-F19B-AB02-78265E5612FB}"/>
              </a:ext>
            </a:extLst>
          </p:cNvPr>
          <p:cNvPicPr>
            <a:picLocks noChangeAspect="1"/>
          </p:cNvPicPr>
          <p:nvPr/>
        </p:nvPicPr>
        <p:blipFill>
          <a:blip r:embed="rId2"/>
          <a:stretch>
            <a:fillRect/>
          </a:stretch>
        </p:blipFill>
        <p:spPr>
          <a:xfrm>
            <a:off x="1415187" y="1156638"/>
            <a:ext cx="4772691" cy="1733792"/>
          </a:xfrm>
          <a:prstGeom prst="rect">
            <a:avLst/>
          </a:prstGeom>
        </p:spPr>
      </p:pic>
    </p:spTree>
    <p:extLst>
      <p:ext uri="{BB962C8B-B14F-4D97-AF65-F5344CB8AC3E}">
        <p14:creationId xmlns:p14="http://schemas.microsoft.com/office/powerpoint/2010/main" val="2305696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723873-D2B0-9F10-3076-DD67D0748615}"/>
              </a:ext>
            </a:extLst>
          </p:cNvPr>
          <p:cNvSpPr>
            <a:spLocks noGrp="1"/>
          </p:cNvSpPr>
          <p:nvPr>
            <p:ph type="subTitle" idx="1"/>
          </p:nvPr>
        </p:nvSpPr>
        <p:spPr>
          <a:xfrm>
            <a:off x="1524000" y="897467"/>
            <a:ext cx="9144000" cy="5520266"/>
          </a:xfrm>
        </p:spPr>
        <p:txBody>
          <a:bodyPr>
            <a:normAutofit/>
          </a:bodyPr>
          <a:lstStyle/>
          <a:p>
            <a:r>
              <a:rPr lang="en-IN" dirty="0"/>
              <a:t>Built in Attribute </a:t>
            </a:r>
            <a:r>
              <a:rPr lang="en-IN" dirty="0" err="1"/>
              <a:t>ngStyle</a:t>
            </a:r>
            <a:endParaRPr lang="en-IN" dirty="0"/>
          </a:p>
          <a:p>
            <a:r>
              <a:rPr lang="en-IN" dirty="0"/>
              <a:t>Add below code in </a:t>
            </a:r>
            <a:r>
              <a:rPr lang="en-IN" dirty="0" err="1"/>
              <a:t>component.ts</a:t>
            </a:r>
            <a:r>
              <a:rPr lang="en-IN" dirty="0"/>
              <a:t> file</a:t>
            </a:r>
          </a:p>
          <a:p>
            <a:pPr algn="l"/>
            <a:r>
              <a:rPr lang="en-IN" sz="1600" b="0" dirty="0">
                <a:solidFill>
                  <a:schemeClr val="tx2"/>
                </a:solidFill>
                <a:effectLst/>
              </a:rPr>
              <a:t>export class </a:t>
            </a:r>
            <a:r>
              <a:rPr lang="en-IN" sz="1600" b="0" dirty="0" err="1">
                <a:solidFill>
                  <a:schemeClr val="tx2"/>
                </a:solidFill>
                <a:effectLst/>
              </a:rPr>
              <a:t>AppComponent</a:t>
            </a:r>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myStyle</a:t>
            </a:r>
            <a:r>
              <a:rPr lang="en-IN" sz="1600" b="0" dirty="0">
                <a:solidFill>
                  <a:schemeClr val="tx2"/>
                </a:solidFill>
                <a:effectLst/>
              </a:rPr>
              <a:t>={</a:t>
            </a:r>
          </a:p>
          <a:p>
            <a:pPr algn="l"/>
            <a:r>
              <a:rPr lang="en-IN" sz="1600" b="0" dirty="0">
                <a:solidFill>
                  <a:schemeClr val="tx2"/>
                </a:solidFill>
                <a:effectLst/>
              </a:rPr>
              <a:t>  width:'100px',</a:t>
            </a:r>
          </a:p>
          <a:p>
            <a:pPr algn="l"/>
            <a:r>
              <a:rPr lang="en-IN" sz="1600" b="0" dirty="0">
                <a:solidFill>
                  <a:schemeClr val="tx2"/>
                </a:solidFill>
                <a:effectLst/>
              </a:rPr>
              <a:t>  height:'150px',</a:t>
            </a:r>
          </a:p>
          <a:p>
            <a:pPr algn="l"/>
            <a:r>
              <a:rPr lang="en-IN" sz="1600" b="0" dirty="0">
                <a:solidFill>
                  <a:schemeClr val="tx2"/>
                </a:solidFill>
                <a:effectLst/>
              </a:rPr>
              <a:t>  </a:t>
            </a:r>
            <a:r>
              <a:rPr lang="en-IN" sz="1600" b="0" dirty="0" err="1">
                <a:solidFill>
                  <a:schemeClr val="tx2"/>
                </a:solidFill>
                <a:effectLst/>
              </a:rPr>
              <a:t>background:'red</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color</a:t>
            </a:r>
            <a:r>
              <a:rPr lang="en-IN" sz="1600" b="0" dirty="0">
                <a:solidFill>
                  <a:schemeClr val="tx2"/>
                </a:solidFill>
                <a:effectLst/>
              </a:rPr>
              <a:t>:'yellow',</a:t>
            </a:r>
          </a:p>
          <a:p>
            <a:pPr algn="l"/>
            <a:r>
              <a:rPr lang="en-IN" sz="1600" b="0" dirty="0">
                <a:solidFill>
                  <a:schemeClr val="tx2"/>
                </a:solidFill>
                <a:effectLst/>
              </a:rPr>
              <a:t>  border: '1px'</a:t>
            </a:r>
          </a:p>
          <a:p>
            <a:pPr algn="l"/>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addStyles</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a:t>
            </a:r>
            <a:r>
              <a:rPr lang="en-IN" sz="1600" b="0" dirty="0" err="1">
                <a:solidFill>
                  <a:schemeClr val="tx2"/>
                </a:solidFill>
                <a:effectLst/>
              </a:rPr>
              <a:t>color</a:t>
            </a:r>
            <a:r>
              <a:rPr lang="en-IN" sz="1600" b="0" dirty="0">
                <a:solidFill>
                  <a:schemeClr val="tx2"/>
                </a:solidFill>
                <a:effectLst/>
              </a:rPr>
              <a:t>']='white';</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['border']="2px solid black";</a:t>
            </a:r>
          </a:p>
          <a:p>
            <a:pPr algn="l"/>
            <a:r>
              <a:rPr lang="en-IN" sz="1600" b="0" dirty="0">
                <a:solidFill>
                  <a:schemeClr val="tx2"/>
                </a:solidFill>
                <a:effectLst/>
              </a:rPr>
              <a:t> }</a:t>
            </a:r>
          </a:p>
          <a:p>
            <a:pPr algn="l"/>
            <a:r>
              <a:rPr lang="en-IN" sz="1600" b="0" dirty="0">
                <a:solidFill>
                  <a:schemeClr val="tx2"/>
                </a:solidFill>
                <a:effectLst/>
              </a:rPr>
              <a: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24281ABD-5512-5876-4480-F5FC96F6FA7C}"/>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6C2ADAC-1251-4F89-CD1C-7FA484DCBA04}"/>
              </a:ext>
            </a:extLst>
          </p:cNvPr>
          <p:cNvSpPr>
            <a:spLocks noGrp="1"/>
          </p:cNvSpPr>
          <p:nvPr>
            <p:ph type="sldNum" sz="quarter" idx="12"/>
          </p:nvPr>
        </p:nvSpPr>
        <p:spPr/>
        <p:txBody>
          <a:bodyPr/>
          <a:lstStyle/>
          <a:p>
            <a:fld id="{4A777409-9C5A-4B07-8E32-19F22F7D558C}" type="slidenum">
              <a:rPr lang="en-IN" smtClean="0"/>
              <a:t>65</a:t>
            </a:fld>
            <a:endParaRPr lang="en-IN" dirty="0"/>
          </a:p>
        </p:txBody>
      </p:sp>
    </p:spTree>
    <p:extLst>
      <p:ext uri="{BB962C8B-B14F-4D97-AF65-F5344CB8AC3E}">
        <p14:creationId xmlns:p14="http://schemas.microsoft.com/office/powerpoint/2010/main" val="3142075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AB209C-10CA-2946-1125-F24B028F5BC2}"/>
              </a:ext>
            </a:extLst>
          </p:cNvPr>
          <p:cNvSpPr>
            <a:spLocks noGrp="1"/>
          </p:cNvSpPr>
          <p:nvPr>
            <p:ph type="subTitle" idx="1"/>
          </p:nvPr>
        </p:nvSpPr>
        <p:spPr>
          <a:xfrm>
            <a:off x="1524000" y="1134533"/>
            <a:ext cx="9144000" cy="5586942"/>
          </a:xfrm>
        </p:spPr>
        <p:txBody>
          <a:bodyPr/>
          <a:lstStyle/>
          <a:p>
            <a:pPr algn="l"/>
            <a:r>
              <a:rPr lang="en-IN" dirty="0"/>
              <a:t>Add below code in HTML file</a:t>
            </a:r>
          </a:p>
          <a:p>
            <a:pPr algn="l"/>
            <a:r>
              <a:rPr lang="en-IN" sz="1600" b="0" dirty="0">
                <a:solidFill>
                  <a:schemeClr val="tx2"/>
                </a:solidFill>
                <a:effectLst/>
              </a:rPr>
              <a:t> &lt;div [</a:t>
            </a:r>
            <a:r>
              <a:rPr lang="en-IN" sz="1600" b="0" dirty="0" err="1">
                <a:solidFill>
                  <a:schemeClr val="tx2"/>
                </a:solidFill>
                <a:effectLst/>
              </a:rPr>
              <a:t>ngStyle</a:t>
            </a:r>
            <a:r>
              <a:rPr lang="en-IN" sz="1600" b="0" dirty="0">
                <a:solidFill>
                  <a:schemeClr val="tx2"/>
                </a:solidFill>
                <a:effectLst/>
              </a:rPr>
              <a:t>]="</a:t>
            </a:r>
            <a:r>
              <a:rPr lang="en-IN" sz="1600" b="0" dirty="0" err="1">
                <a:solidFill>
                  <a:schemeClr val="tx2"/>
                </a:solidFill>
                <a:effectLst/>
              </a:rPr>
              <a:t>myStyle</a:t>
            </a:r>
            <a:r>
              <a:rPr lang="en-IN" sz="1600" b="0" dirty="0">
                <a:solidFill>
                  <a:schemeClr val="tx2"/>
                </a:solidFill>
                <a:effectLst/>
              </a:rPr>
              <a:t>"&gt;Hello&lt;/div&gt;</a:t>
            </a:r>
          </a:p>
          <a:p>
            <a:pPr algn="l"/>
            <a:r>
              <a:rPr lang="en-IN" sz="1600" b="0" dirty="0">
                <a:solidFill>
                  <a:schemeClr val="tx2"/>
                </a:solidFill>
                <a:effectLst/>
              </a:rPr>
              <a:t> &lt;button (click)="</a:t>
            </a:r>
            <a:r>
              <a:rPr lang="en-IN" sz="1600" b="0" dirty="0" err="1">
                <a:solidFill>
                  <a:schemeClr val="tx2"/>
                </a:solidFill>
                <a:effectLst/>
              </a:rPr>
              <a:t>addStyles</a:t>
            </a:r>
            <a:r>
              <a:rPr lang="en-IN" sz="1600" b="0" dirty="0">
                <a:solidFill>
                  <a:schemeClr val="tx2"/>
                </a:solidFill>
                <a:effectLst/>
              </a:rPr>
              <a:t>()"&gt;Add Style&lt;/button&gt;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7480955A-25B1-CED0-0260-090514177F9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DBF1627-5767-8E4C-4C8C-5FDDFB59E9C1}"/>
              </a:ext>
            </a:extLst>
          </p:cNvPr>
          <p:cNvSpPr>
            <a:spLocks noGrp="1"/>
          </p:cNvSpPr>
          <p:nvPr>
            <p:ph type="sldNum" sz="quarter" idx="12"/>
          </p:nvPr>
        </p:nvSpPr>
        <p:spPr/>
        <p:txBody>
          <a:bodyPr/>
          <a:lstStyle/>
          <a:p>
            <a:fld id="{4A777409-9C5A-4B07-8E32-19F22F7D558C}" type="slidenum">
              <a:rPr lang="en-IN" smtClean="0"/>
              <a:t>66</a:t>
            </a:fld>
            <a:endParaRPr lang="en-IN" dirty="0"/>
          </a:p>
        </p:txBody>
      </p:sp>
      <p:pic>
        <p:nvPicPr>
          <p:cNvPr id="9" name="Picture 8">
            <a:extLst>
              <a:ext uri="{FF2B5EF4-FFF2-40B4-BE49-F238E27FC236}">
                <a16:creationId xmlns:a16="http://schemas.microsoft.com/office/drawing/2014/main" id="{DB4BE24E-4470-278E-196C-A50886269AA3}"/>
              </a:ext>
            </a:extLst>
          </p:cNvPr>
          <p:cNvPicPr>
            <a:picLocks noChangeAspect="1"/>
          </p:cNvPicPr>
          <p:nvPr/>
        </p:nvPicPr>
        <p:blipFill>
          <a:blip r:embed="rId2"/>
          <a:stretch>
            <a:fillRect/>
          </a:stretch>
        </p:blipFill>
        <p:spPr>
          <a:xfrm>
            <a:off x="1524000" y="2156207"/>
            <a:ext cx="2876951" cy="2105319"/>
          </a:xfrm>
          <a:prstGeom prst="rect">
            <a:avLst/>
          </a:prstGeom>
        </p:spPr>
      </p:pic>
      <p:pic>
        <p:nvPicPr>
          <p:cNvPr id="11" name="Picture 10">
            <a:extLst>
              <a:ext uri="{FF2B5EF4-FFF2-40B4-BE49-F238E27FC236}">
                <a16:creationId xmlns:a16="http://schemas.microsoft.com/office/drawing/2014/main" id="{12A6FCA2-7792-36BB-E52E-3F3C45222D0A}"/>
              </a:ext>
            </a:extLst>
          </p:cNvPr>
          <p:cNvPicPr>
            <a:picLocks noChangeAspect="1"/>
          </p:cNvPicPr>
          <p:nvPr/>
        </p:nvPicPr>
        <p:blipFill>
          <a:blip r:embed="rId3"/>
          <a:stretch>
            <a:fillRect/>
          </a:stretch>
        </p:blipFill>
        <p:spPr>
          <a:xfrm>
            <a:off x="1765207" y="4783584"/>
            <a:ext cx="1816193" cy="1606633"/>
          </a:xfrm>
          <a:prstGeom prst="rect">
            <a:avLst/>
          </a:prstGeom>
        </p:spPr>
      </p:pic>
    </p:spTree>
    <p:extLst>
      <p:ext uri="{BB962C8B-B14F-4D97-AF65-F5344CB8AC3E}">
        <p14:creationId xmlns:p14="http://schemas.microsoft.com/office/powerpoint/2010/main" val="99235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2A2-DF7A-B191-FE6C-09EA506DF32E}"/>
              </a:ext>
            </a:extLst>
          </p:cNvPr>
          <p:cNvSpPr>
            <a:spLocks noGrp="1"/>
          </p:cNvSpPr>
          <p:nvPr>
            <p:ph type="title"/>
          </p:nvPr>
        </p:nvSpPr>
        <p:spPr/>
        <p:txBody>
          <a:bodyPr>
            <a:normAutofit/>
          </a:bodyPr>
          <a:lstStyle/>
          <a:p>
            <a:r>
              <a:rPr lang="en-IN" sz="1600" dirty="0">
                <a:latin typeface="+mn-lt"/>
              </a:rPr>
              <a:t>Build in Attribute </a:t>
            </a:r>
            <a:r>
              <a:rPr lang="en-IN" sz="1600" dirty="0" err="1">
                <a:latin typeface="+mn-lt"/>
              </a:rPr>
              <a:t>ngClass</a:t>
            </a:r>
            <a:endParaRPr lang="en-IN" sz="1600" dirty="0">
              <a:latin typeface="+mn-lt"/>
            </a:endParaRPr>
          </a:p>
        </p:txBody>
      </p:sp>
      <p:sp>
        <p:nvSpPr>
          <p:cNvPr id="3" name="Content Placeholder 2">
            <a:extLst>
              <a:ext uri="{FF2B5EF4-FFF2-40B4-BE49-F238E27FC236}">
                <a16:creationId xmlns:a16="http://schemas.microsoft.com/office/drawing/2014/main" id="{D71CF6E1-056A-00D1-8692-338305B3ED72}"/>
              </a:ext>
            </a:extLst>
          </p:cNvPr>
          <p:cNvSpPr>
            <a:spLocks noGrp="1"/>
          </p:cNvSpPr>
          <p:nvPr>
            <p:ph idx="1"/>
          </p:nvPr>
        </p:nvSpPr>
        <p:spPr>
          <a:xfrm>
            <a:off x="838200" y="1329267"/>
            <a:ext cx="10515600" cy="4847696"/>
          </a:xfrm>
        </p:spPr>
        <p:txBody>
          <a:bodyPr>
            <a:normAutofit fontScale="92500" lnSpcReduction="20000"/>
          </a:bodyPr>
          <a:lstStyle/>
          <a:p>
            <a:pPr marL="0" indent="0">
              <a:buNone/>
            </a:pPr>
            <a:r>
              <a:rPr lang="en-IN" sz="1700" b="0" dirty="0">
                <a:solidFill>
                  <a:schemeClr val="tx2"/>
                </a:solidFill>
                <a:effectLst/>
                <a:latin typeface="Consolas" panose="020B0609020204030204" pitchFamily="49" charset="0"/>
              </a:rPr>
              <a:t>Add below code in to .</a:t>
            </a:r>
            <a:r>
              <a:rPr lang="en-IN" sz="1700" b="0" dirty="0" err="1">
                <a:solidFill>
                  <a:schemeClr val="tx2"/>
                </a:solidFill>
                <a:effectLst/>
                <a:latin typeface="Consolas" panose="020B0609020204030204" pitchFamily="49" charset="0"/>
              </a:rPr>
              <a:t>css</a:t>
            </a:r>
            <a:r>
              <a:rPr lang="en-IN" sz="1700" b="0" dirty="0">
                <a:solidFill>
                  <a:schemeClr val="tx2"/>
                </a:solidFill>
                <a:effectLst/>
                <a:latin typeface="Consolas" panose="020B0609020204030204" pitchFamily="49" charset="0"/>
              </a:rPr>
              <a:t> file</a:t>
            </a:r>
          </a:p>
          <a:p>
            <a:pPr marL="0" indent="0">
              <a:buNone/>
            </a:pPr>
            <a:r>
              <a:rPr lang="en-IN" sz="2600" b="0" dirty="0">
                <a:solidFill>
                  <a:schemeClr val="tx2"/>
                </a:solidFill>
                <a:effectLst/>
                <a:latin typeface="Consolas" panose="020B0609020204030204" pitchFamily="49" charset="0"/>
              </a:rPr>
              <a:t>box{</a:t>
            </a:r>
          </a:p>
          <a:p>
            <a:pPr marL="0" indent="0">
              <a:buNone/>
            </a:pPr>
            <a:r>
              <a:rPr lang="en-IN" sz="2600" b="0" dirty="0">
                <a:solidFill>
                  <a:schemeClr val="tx2"/>
                </a:solidFill>
                <a:effectLst/>
                <a:latin typeface="Consolas" panose="020B0609020204030204" pitchFamily="49" charset="0"/>
              </a:rPr>
              <a:t>    width: 100px;</a:t>
            </a:r>
          </a:p>
          <a:p>
            <a:pPr marL="0" indent="0">
              <a:buNone/>
            </a:pPr>
            <a:r>
              <a:rPr lang="en-IN" sz="2600" b="0" dirty="0">
                <a:solidFill>
                  <a:schemeClr val="tx2"/>
                </a:solidFill>
                <a:effectLst/>
                <a:latin typeface="Consolas" panose="020B0609020204030204" pitchFamily="49" charset="0"/>
              </a:rPr>
              <a:t>    height: 100px;</a:t>
            </a:r>
          </a:p>
          <a:p>
            <a:pPr marL="0" indent="0">
              <a:buNone/>
            </a:pPr>
            <a:r>
              <a:rPr lang="en-IN" sz="2600" b="0" dirty="0">
                <a:solidFill>
                  <a:schemeClr val="tx2"/>
                </a:solidFill>
                <a:effectLst/>
                <a:latin typeface="Consolas" panose="020B0609020204030204" pitchFamily="49" charset="0"/>
              </a:rPr>
              <a:t>    background: red;</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.border{</a:t>
            </a:r>
          </a:p>
          <a:p>
            <a:pPr marL="0" indent="0">
              <a:buNone/>
            </a:pPr>
            <a:r>
              <a:rPr lang="en-IN" sz="2600" b="0" dirty="0">
                <a:solidFill>
                  <a:schemeClr val="tx2"/>
                </a:solidFill>
                <a:effectLst/>
                <a:latin typeface="Consolas" panose="020B0609020204030204" pitchFamily="49" charset="0"/>
              </a:rPr>
              <a:t>    border: 2px solid black;</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.circle{</a:t>
            </a:r>
          </a:p>
          <a:p>
            <a:pPr marL="0" indent="0">
              <a:buNone/>
            </a:pPr>
            <a:r>
              <a:rPr lang="en-IN" sz="2600" b="0" dirty="0">
                <a:solidFill>
                  <a:schemeClr val="tx2"/>
                </a:solidFill>
                <a:effectLst/>
                <a:latin typeface="Consolas" panose="020B0609020204030204" pitchFamily="49" charset="0"/>
              </a:rPr>
              <a:t>border-radius: 50%;</a:t>
            </a:r>
          </a:p>
          <a:p>
            <a:pPr marL="0" indent="0">
              <a:buNone/>
            </a:pPr>
            <a:r>
              <a:rPr lang="en-IN" sz="2600" b="0" dirty="0">
                <a:solidFill>
                  <a:schemeClr val="tx2"/>
                </a:solidFill>
                <a:effectLst/>
                <a:latin typeface="Consolas" panose="020B0609020204030204" pitchFamily="49" charset="0"/>
              </a:rPr>
              <a:t>}</a:t>
            </a:r>
          </a:p>
          <a:p>
            <a:pPr marL="0" indent="0">
              <a:buNone/>
            </a:pPr>
            <a:endParaRPr lang="en-IN" sz="2600" dirty="0">
              <a:solidFill>
                <a:schemeClr val="tx2"/>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pPr marL="0" indent="0">
              <a:buNone/>
            </a:pPr>
            <a:endParaRPr lang="en-IN" sz="1000" dirty="0">
              <a:solidFill>
                <a:srgbClr val="D4D4D4"/>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E2CD54B6-71F2-93F5-6D0B-4E474997306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97E15D-4FBE-28EE-3D00-C24A948EAAA3}"/>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1807005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8625E4-DB95-4CF6-AA6C-5668C9985DCC}"/>
              </a:ext>
            </a:extLst>
          </p:cNvPr>
          <p:cNvSpPr>
            <a:spLocks noGrp="1"/>
          </p:cNvSpPr>
          <p:nvPr>
            <p:ph type="subTitle" idx="1"/>
          </p:nvPr>
        </p:nvSpPr>
        <p:spPr>
          <a:xfrm>
            <a:off x="1744133" y="1117600"/>
            <a:ext cx="9144000" cy="5528733"/>
          </a:xfrm>
        </p:spPr>
        <p:txBody>
          <a:bodyPr>
            <a:normAutofit fontScale="92500" lnSpcReduction="20000"/>
          </a:bodyPr>
          <a:lstStyle/>
          <a:p>
            <a:pPr marL="0" indent="0" algn="l">
              <a:buNone/>
            </a:pPr>
            <a:r>
              <a:rPr lang="en-IN" sz="1700" b="0" dirty="0">
                <a:solidFill>
                  <a:schemeClr val="tx2"/>
                </a:solidFill>
                <a:effectLst/>
              </a:rPr>
              <a:t>Add below code into </a:t>
            </a:r>
            <a:r>
              <a:rPr lang="en-IN" sz="1700" b="0" dirty="0" err="1">
                <a:solidFill>
                  <a:schemeClr val="tx2"/>
                </a:solidFill>
                <a:effectLst/>
              </a:rPr>
              <a:t>component.ts</a:t>
            </a:r>
            <a:endParaRPr lang="en-IN" sz="1700" b="0" dirty="0">
              <a:solidFill>
                <a:schemeClr val="tx2"/>
              </a:solidFill>
              <a:effectLst/>
            </a:endParaRPr>
          </a:p>
          <a:p>
            <a:pPr marL="0" indent="0" algn="l">
              <a:buNone/>
            </a:pPr>
            <a:endParaRPr lang="en-IN" sz="1700" dirty="0">
              <a:solidFill>
                <a:schemeClr val="tx2"/>
              </a:solidFill>
            </a:endParaRPr>
          </a:p>
          <a:p>
            <a:pPr marL="0" indent="0" algn="l">
              <a:buNone/>
            </a:pPr>
            <a:r>
              <a:rPr lang="en-IN" sz="1700" b="0" dirty="0">
                <a:solidFill>
                  <a:schemeClr val="tx2"/>
                </a:solidFill>
                <a:effectLst/>
              </a:rPr>
              <a:t>export class </a:t>
            </a:r>
            <a:r>
              <a:rPr lang="en-IN" sz="1700" b="0" dirty="0" err="1">
                <a:solidFill>
                  <a:schemeClr val="tx2"/>
                </a:solidFill>
                <a:effectLst/>
              </a:rPr>
              <a:t>AppComponent</a:t>
            </a: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myClasses</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box:true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border:false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circle:false</a:t>
            </a:r>
            <a:endParaRPr lang="en-IN" sz="1700" b="0" dirty="0">
              <a:solidFill>
                <a:schemeClr val="tx2"/>
              </a:solidFill>
              <a:effectLst/>
            </a:endParaRP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changeShape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this.myClasses.border</a:t>
            </a:r>
            <a:r>
              <a:rPr lang="en-IN" sz="1700" b="0" dirty="0">
                <a:solidFill>
                  <a:schemeClr val="tx2"/>
                </a:solidFill>
                <a:effectLst/>
              </a:rPr>
              <a:t> = !</a:t>
            </a:r>
            <a:r>
              <a:rPr lang="en-IN" sz="1700" b="0" dirty="0" err="1">
                <a:solidFill>
                  <a:schemeClr val="tx2"/>
                </a:solidFill>
                <a:effectLst/>
              </a:rPr>
              <a:t>this.myClasses.border</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this.myClasses.circle</a:t>
            </a:r>
            <a:r>
              <a:rPr lang="en-IN" sz="1700" b="0" dirty="0">
                <a:solidFill>
                  <a:schemeClr val="tx2"/>
                </a:solidFill>
                <a:effectLst/>
              </a:rPr>
              <a:t> = !</a:t>
            </a:r>
            <a:r>
              <a:rPr lang="en-IN" sz="1700" b="0" dirty="0" err="1">
                <a:solidFill>
                  <a:schemeClr val="tx2"/>
                </a:solidFill>
                <a:effectLst/>
              </a:rPr>
              <a:t>this.myClasses.circle</a:t>
            </a:r>
            <a:r>
              <a:rPr lang="en-IN" sz="1700" b="0" dirty="0">
                <a:solidFill>
                  <a:schemeClr val="tx2"/>
                </a:solidFill>
                <a:effectLst/>
              </a:rPr>
              <a:t>;</a:t>
            </a: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a:t>
            </a:r>
          </a:p>
          <a:p>
            <a:pPr marL="0" indent="0" algn="l">
              <a:buNone/>
            </a:pPr>
            <a:r>
              <a:rPr lang="en-IN" sz="1700" dirty="0">
                <a:solidFill>
                  <a:schemeClr val="tx2"/>
                </a:solidFill>
              </a:rPr>
              <a:t>HTML file code</a:t>
            </a:r>
          </a:p>
          <a:p>
            <a:pPr algn="l"/>
            <a:r>
              <a:rPr lang="en-US" sz="1700" b="0" dirty="0">
                <a:solidFill>
                  <a:schemeClr val="tx2"/>
                </a:solidFill>
                <a:effectLst/>
              </a:rPr>
              <a:t> &lt;div [</a:t>
            </a:r>
            <a:r>
              <a:rPr lang="en-US" sz="1700" b="0" dirty="0" err="1">
                <a:solidFill>
                  <a:schemeClr val="tx2"/>
                </a:solidFill>
                <a:effectLst/>
              </a:rPr>
              <a:t>ngClass</a:t>
            </a:r>
            <a:r>
              <a:rPr lang="en-US" sz="1700" b="0" dirty="0">
                <a:solidFill>
                  <a:schemeClr val="tx2"/>
                </a:solidFill>
                <a:effectLst/>
              </a:rPr>
              <a:t>]="</a:t>
            </a:r>
            <a:r>
              <a:rPr lang="en-US" sz="1700" b="0" dirty="0" err="1">
                <a:solidFill>
                  <a:schemeClr val="tx2"/>
                </a:solidFill>
                <a:effectLst/>
              </a:rPr>
              <a:t>myClasses</a:t>
            </a:r>
            <a:r>
              <a:rPr lang="en-US" sz="1700" b="0" dirty="0">
                <a:solidFill>
                  <a:schemeClr val="tx2"/>
                </a:solidFill>
                <a:effectLst/>
              </a:rPr>
              <a:t>"&gt;Hello&lt;/div&gt;</a:t>
            </a:r>
          </a:p>
          <a:p>
            <a:pPr algn="l"/>
            <a:br>
              <a:rPr lang="en-US" sz="1700" b="0" dirty="0">
                <a:solidFill>
                  <a:schemeClr val="tx2"/>
                </a:solidFill>
                <a:effectLst/>
              </a:rPr>
            </a:br>
            <a:r>
              <a:rPr lang="en-US" sz="1700" b="0" dirty="0">
                <a:solidFill>
                  <a:schemeClr val="tx2"/>
                </a:solidFill>
                <a:effectLst/>
              </a:rPr>
              <a:t> &lt;button (click)="</a:t>
            </a:r>
            <a:r>
              <a:rPr lang="en-US" sz="1700" b="0" dirty="0" err="1">
                <a:solidFill>
                  <a:schemeClr val="tx2"/>
                </a:solidFill>
                <a:effectLst/>
              </a:rPr>
              <a:t>changeShape</a:t>
            </a:r>
            <a:r>
              <a:rPr lang="en-US" sz="1700" b="0" dirty="0">
                <a:solidFill>
                  <a:schemeClr val="tx2"/>
                </a:solidFill>
                <a:effectLst/>
              </a:rPr>
              <a:t>()"&gt;Add Style&lt;/button&gt;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a:p>
            <a:pPr marL="0" indent="0" algn="l">
              <a:buNone/>
            </a:pPr>
            <a:endParaRPr lang="en-IN" sz="1700" b="0" dirty="0">
              <a:solidFill>
                <a:schemeClr val="tx2"/>
              </a:solidFill>
              <a:effectLst/>
            </a:endParaRPr>
          </a:p>
          <a:p>
            <a:pPr algn="l"/>
            <a:endParaRPr lang="en-IN" dirty="0"/>
          </a:p>
        </p:txBody>
      </p:sp>
      <p:sp>
        <p:nvSpPr>
          <p:cNvPr id="4" name="Footer Placeholder 3">
            <a:extLst>
              <a:ext uri="{FF2B5EF4-FFF2-40B4-BE49-F238E27FC236}">
                <a16:creationId xmlns:a16="http://schemas.microsoft.com/office/drawing/2014/main" id="{29731B4A-1BF8-9F83-CB6E-4679A95A78E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3037489-0882-6E61-F64F-B0A84C692EC3}"/>
              </a:ext>
            </a:extLst>
          </p:cNvPr>
          <p:cNvSpPr>
            <a:spLocks noGrp="1"/>
          </p:cNvSpPr>
          <p:nvPr>
            <p:ph type="sldNum" sz="quarter" idx="12"/>
          </p:nvPr>
        </p:nvSpPr>
        <p:spPr/>
        <p:txBody>
          <a:bodyPr/>
          <a:lstStyle/>
          <a:p>
            <a:fld id="{4A777409-9C5A-4B07-8E32-19F22F7D558C}" type="slidenum">
              <a:rPr lang="en-IN" smtClean="0"/>
              <a:t>68</a:t>
            </a:fld>
            <a:endParaRPr lang="en-IN" dirty="0"/>
          </a:p>
        </p:txBody>
      </p:sp>
    </p:spTree>
    <p:extLst>
      <p:ext uri="{BB962C8B-B14F-4D97-AF65-F5344CB8AC3E}">
        <p14:creationId xmlns:p14="http://schemas.microsoft.com/office/powerpoint/2010/main" val="1017817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26458F-7C6C-13AB-3490-0B3C852EED8B}"/>
              </a:ext>
            </a:extLst>
          </p:cNvPr>
          <p:cNvSpPr>
            <a:spLocks noGrp="1"/>
          </p:cNvSpPr>
          <p:nvPr>
            <p:ph type="subTitle" idx="1"/>
          </p:nvPr>
        </p:nvSpPr>
        <p:spPr>
          <a:xfrm>
            <a:off x="1524000" y="677333"/>
            <a:ext cx="9144000" cy="5901267"/>
          </a:xfrm>
        </p:spPr>
        <p:txBody>
          <a:bodyPr/>
          <a:lstStyle/>
          <a:p>
            <a:pPr algn="l"/>
            <a:r>
              <a:rPr lang="en-IN" dirty="0"/>
              <a:t>Output:</a:t>
            </a:r>
          </a:p>
          <a:p>
            <a:endParaRPr lang="en-IN" dirty="0"/>
          </a:p>
        </p:txBody>
      </p:sp>
      <p:sp>
        <p:nvSpPr>
          <p:cNvPr id="4" name="Footer Placeholder 3">
            <a:extLst>
              <a:ext uri="{FF2B5EF4-FFF2-40B4-BE49-F238E27FC236}">
                <a16:creationId xmlns:a16="http://schemas.microsoft.com/office/drawing/2014/main" id="{9DBEC1B0-553B-2142-5C60-9B1A50579497}"/>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172D6A2-4EDB-9355-CADF-F29219593F19}"/>
              </a:ext>
            </a:extLst>
          </p:cNvPr>
          <p:cNvSpPr>
            <a:spLocks noGrp="1"/>
          </p:cNvSpPr>
          <p:nvPr>
            <p:ph type="sldNum" sz="quarter" idx="12"/>
          </p:nvPr>
        </p:nvSpPr>
        <p:spPr/>
        <p:txBody>
          <a:bodyPr/>
          <a:lstStyle/>
          <a:p>
            <a:fld id="{4A777409-9C5A-4B07-8E32-19F22F7D558C}" type="slidenum">
              <a:rPr lang="en-IN" smtClean="0"/>
              <a:t>69</a:t>
            </a:fld>
            <a:endParaRPr lang="en-IN" dirty="0"/>
          </a:p>
        </p:txBody>
      </p:sp>
      <p:pic>
        <p:nvPicPr>
          <p:cNvPr id="7" name="Picture 6">
            <a:extLst>
              <a:ext uri="{FF2B5EF4-FFF2-40B4-BE49-F238E27FC236}">
                <a16:creationId xmlns:a16="http://schemas.microsoft.com/office/drawing/2014/main" id="{16307D79-BE18-CBC9-7553-DFDD1386E3BA}"/>
              </a:ext>
            </a:extLst>
          </p:cNvPr>
          <p:cNvPicPr>
            <a:picLocks noChangeAspect="1"/>
          </p:cNvPicPr>
          <p:nvPr/>
        </p:nvPicPr>
        <p:blipFill>
          <a:blip r:embed="rId2"/>
          <a:stretch>
            <a:fillRect/>
          </a:stretch>
        </p:blipFill>
        <p:spPr>
          <a:xfrm>
            <a:off x="1614287" y="1313780"/>
            <a:ext cx="2867425" cy="2029108"/>
          </a:xfrm>
          <a:prstGeom prst="rect">
            <a:avLst/>
          </a:prstGeom>
        </p:spPr>
      </p:pic>
      <p:pic>
        <p:nvPicPr>
          <p:cNvPr id="9" name="Picture 8">
            <a:extLst>
              <a:ext uri="{FF2B5EF4-FFF2-40B4-BE49-F238E27FC236}">
                <a16:creationId xmlns:a16="http://schemas.microsoft.com/office/drawing/2014/main" id="{1ADBFE96-A1BC-7934-F090-FB058EB0BA35}"/>
              </a:ext>
            </a:extLst>
          </p:cNvPr>
          <p:cNvPicPr>
            <a:picLocks noChangeAspect="1"/>
          </p:cNvPicPr>
          <p:nvPr/>
        </p:nvPicPr>
        <p:blipFill>
          <a:blip r:embed="rId3"/>
          <a:stretch>
            <a:fillRect/>
          </a:stretch>
        </p:blipFill>
        <p:spPr>
          <a:xfrm>
            <a:off x="1614287" y="4249992"/>
            <a:ext cx="2562583" cy="1971950"/>
          </a:xfrm>
          <a:prstGeom prst="rect">
            <a:avLst/>
          </a:prstGeom>
        </p:spPr>
      </p:pic>
    </p:spTree>
    <p:extLst>
      <p:ext uri="{BB962C8B-B14F-4D97-AF65-F5344CB8AC3E}">
        <p14:creationId xmlns:p14="http://schemas.microsoft.com/office/powerpoint/2010/main" val="24439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7D4A4-4FAE-D14E-A901-ED46D1420E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CE84CE-F2FF-8B99-2437-FD223EAA1C15}"/>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FEB6F68F-6696-F70D-3834-DFF0CA72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882" y="1027523"/>
            <a:ext cx="5993584" cy="3709770"/>
          </a:xfrm>
          <a:prstGeom prst="rect">
            <a:avLst/>
          </a:prstGeom>
        </p:spPr>
      </p:pic>
      <p:sp>
        <p:nvSpPr>
          <p:cNvPr id="7" name="TextBox 6">
            <a:extLst>
              <a:ext uri="{FF2B5EF4-FFF2-40B4-BE49-F238E27FC236}">
                <a16:creationId xmlns:a16="http://schemas.microsoft.com/office/drawing/2014/main" id="{2413E213-5B27-942E-7D48-C23D94D752B1}"/>
              </a:ext>
            </a:extLst>
          </p:cNvPr>
          <p:cNvSpPr txBox="1"/>
          <p:nvPr/>
        </p:nvSpPr>
        <p:spPr>
          <a:xfrm>
            <a:off x="534038" y="5177489"/>
            <a:ext cx="10751271" cy="400110"/>
          </a:xfrm>
          <a:prstGeom prst="rect">
            <a:avLst/>
          </a:prstGeom>
          <a:noFill/>
        </p:spPr>
        <p:txBody>
          <a:bodyPr wrap="square">
            <a:spAutoFit/>
          </a:bodyPr>
          <a:lstStyle/>
          <a:p>
            <a:r>
              <a:rPr lang="en-US" sz="2000" dirty="0">
                <a:solidFill>
                  <a:schemeClr val="tx1">
                    <a:lumMod val="65000"/>
                    <a:lumOff val="35000"/>
                  </a:schemeClr>
                </a:solidFill>
              </a:rPr>
              <a:t>Let us see where Angular fits in the entire web application stack.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458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CDE243-CFA5-E320-57FD-F8FE35A6AD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3D1FA4-6A8A-9B66-D2D5-9111DFADE62D}"/>
              </a:ext>
            </a:extLst>
          </p:cNvPr>
          <p:cNvSpPr>
            <a:spLocks noGrp="1"/>
          </p:cNvSpPr>
          <p:nvPr>
            <p:ph type="sldNum" sz="quarter" idx="12"/>
          </p:nvPr>
        </p:nvSpPr>
        <p:spPr/>
        <p:txBody>
          <a:bodyPr/>
          <a:lstStyle/>
          <a:p>
            <a:fld id="{4A777409-9C5A-4B07-8E32-19F22F7D558C}" type="slidenum">
              <a:rPr lang="en-IN" smtClean="0"/>
              <a:t>8</a:t>
            </a:fld>
            <a:endParaRPr lang="en-IN" dirty="0"/>
          </a:p>
        </p:txBody>
      </p:sp>
      <p:pic>
        <p:nvPicPr>
          <p:cNvPr id="5" name="Picture 4">
            <a:extLst>
              <a:ext uri="{FF2B5EF4-FFF2-40B4-BE49-F238E27FC236}">
                <a16:creationId xmlns:a16="http://schemas.microsoft.com/office/drawing/2014/main" id="{F6F4BD96-C165-9962-0C43-7F58B4FB6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656" y="576111"/>
            <a:ext cx="8830907" cy="4756323"/>
          </a:xfrm>
          <a:prstGeom prst="rect">
            <a:avLst/>
          </a:prstGeom>
        </p:spPr>
      </p:pic>
      <p:sp>
        <p:nvSpPr>
          <p:cNvPr id="7" name="TextBox 6">
            <a:extLst>
              <a:ext uri="{FF2B5EF4-FFF2-40B4-BE49-F238E27FC236}">
                <a16:creationId xmlns:a16="http://schemas.microsoft.com/office/drawing/2014/main" id="{71F25093-A1F4-943A-C454-FBD74C092990}"/>
              </a:ext>
            </a:extLst>
          </p:cNvPr>
          <p:cNvSpPr txBox="1"/>
          <p:nvPr/>
        </p:nvSpPr>
        <p:spPr>
          <a:xfrm>
            <a:off x="306370" y="5433020"/>
            <a:ext cx="11750512" cy="1015663"/>
          </a:xfrm>
          <a:prstGeom prst="rect">
            <a:avLst/>
          </a:prstGeom>
          <a:noFill/>
        </p:spPr>
        <p:txBody>
          <a:bodyPr wrap="square">
            <a:spAutoFit/>
          </a:bodyPr>
          <a:lstStyle/>
          <a:p>
            <a:r>
              <a:rPr lang="en-US" sz="2000" dirty="0">
                <a:solidFill>
                  <a:schemeClr val="tx1">
                    <a:lumMod val="65000"/>
                    <a:lumOff val="35000"/>
                  </a:schemeClr>
                </a:solidFill>
              </a:rPr>
              <a:t>Angular places itself on the client-side in the complete application stack and provides a completely client-side solution for quick application development. Angular has absolutely no dependencies and also jells perfectly with any possible server-side technology like Java, NodeJS, PHP, etc., and any database like MongoDB, </a:t>
            </a:r>
            <a:r>
              <a:rPr lang="en-US" sz="2000" dirty="0" err="1">
                <a:solidFill>
                  <a:schemeClr val="tx1">
                    <a:lumMod val="65000"/>
                    <a:lumOff val="35000"/>
                  </a:schemeClr>
                </a:solidFill>
              </a:rPr>
              <a:t>MySql</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063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2176AE-7197-D8DF-3F8A-B85AA3893A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1ECF4F-7BAD-1CDC-AFBA-290FEB7C6B4B}"/>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82A1652E-8AE7-4CC0-0B01-FC98213F83FF}"/>
              </a:ext>
            </a:extLst>
          </p:cNvPr>
          <p:cNvSpPr txBox="1"/>
          <p:nvPr/>
        </p:nvSpPr>
        <p:spPr>
          <a:xfrm>
            <a:off x="853125" y="550624"/>
            <a:ext cx="6099142" cy="461665"/>
          </a:xfrm>
          <a:prstGeom prst="rect">
            <a:avLst/>
          </a:prstGeom>
          <a:noFill/>
        </p:spPr>
        <p:txBody>
          <a:bodyPr wrap="square">
            <a:spAutoFit/>
          </a:bodyPr>
          <a:lstStyle/>
          <a:p>
            <a:r>
              <a:rPr lang="en-IN" sz="2400" b="1" dirty="0"/>
              <a:t>Angular Application Setup</a:t>
            </a:r>
          </a:p>
        </p:txBody>
      </p:sp>
      <p:pic>
        <p:nvPicPr>
          <p:cNvPr id="9" name="Picture 8">
            <a:extLst>
              <a:ext uri="{FF2B5EF4-FFF2-40B4-BE49-F238E27FC236}">
                <a16:creationId xmlns:a16="http://schemas.microsoft.com/office/drawing/2014/main" id="{166DB25B-7A4D-3E77-D73A-81B41E7D2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41" y="1325666"/>
            <a:ext cx="7287654" cy="4206668"/>
          </a:xfrm>
          <a:prstGeom prst="rect">
            <a:avLst/>
          </a:prstGeom>
        </p:spPr>
      </p:pic>
    </p:spTree>
    <p:extLst>
      <p:ext uri="{BB962C8B-B14F-4D97-AF65-F5344CB8AC3E}">
        <p14:creationId xmlns:p14="http://schemas.microsoft.com/office/powerpoint/2010/main" val="1573306534"/>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5602</Words>
  <Application>Microsoft Office PowerPoint</Application>
  <PresentationFormat>Widescreen</PresentationFormat>
  <Paragraphs>759</Paragraphs>
  <Slides>69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Arial</vt:lpstr>
      <vt:lpstr>Calibri</vt:lpstr>
      <vt:lpstr>Calibri </vt:lpstr>
      <vt:lpstr>Calibri Light</vt:lpstr>
      <vt:lpstr>Consolas</vt:lpstr>
      <vt:lpstr>Roboto</vt:lpstr>
      <vt:lpstr>Roboto Mono</vt:lpstr>
      <vt:lpstr>Wingdings</vt:lpstr>
      <vt:lpstr>1_Office Theme</vt:lpstr>
      <vt:lpstr>ANGULAR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Inline style: command to create inline Style:  ng g c comp_name --inline-style  only 3 files will create. .css file will not create  @Component({   selector: 'app-footer1',   templateUrl: './footer1.component.html',   styles: [     ` p{color:red}`   ] })  .html file  &lt;p&gt;footer1 works!&lt;/p&gt;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else binding points to an&lt;ng-template&gt; element labeled #elseBlock.   The template can be defined anywhere in the component view  </vt:lpstr>
      <vt:lpstr>PowerPoint Presentation</vt:lpstr>
      <vt:lpstr>*ngFor Directive  </vt:lpstr>
      <vt:lpstr>PowerPoint Presentation</vt:lpstr>
      <vt:lpstr>PowerPoint Presentation</vt:lpstr>
      <vt:lpstr>*ngSwitch Directive</vt:lpstr>
      <vt:lpstr>PowerPoint Presentation</vt:lpstr>
      <vt:lpstr>PowerPoint Presentation</vt:lpstr>
      <vt:lpstr>PowerPoint Presentation</vt:lpstr>
      <vt:lpstr>PowerPoint Presentation</vt:lpstr>
      <vt:lpstr>PowerPoint Presentation</vt:lpstr>
      <vt:lpstr>Build in Attribute ngClass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Abhi A.b</dc:creator>
  <cp:lastModifiedBy>Harshada Sawant</cp:lastModifiedBy>
  <cp:revision>16</cp:revision>
  <dcterms:created xsi:type="dcterms:W3CDTF">2022-11-21T05:35:02Z</dcterms:created>
  <dcterms:modified xsi:type="dcterms:W3CDTF">2022-11-22T07:01:03Z</dcterms:modified>
</cp:coreProperties>
</file>