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3" r:id="rId25"/>
    <p:sldId id="284" r:id="rId26"/>
    <p:sldId id="285" r:id="rId27"/>
    <p:sldId id="286" r:id="rId28"/>
    <p:sldId id="287" r:id="rId29"/>
    <p:sldId id="288" r:id="rId30"/>
    <p:sldId id="289" r:id="rId31"/>
    <p:sldId id="331" r:id="rId32"/>
    <p:sldId id="332" r:id="rId33"/>
    <p:sldId id="290" r:id="rId34"/>
    <p:sldId id="291" r:id="rId35"/>
    <p:sldId id="292" r:id="rId36"/>
    <p:sldId id="293" r:id="rId37"/>
    <p:sldId id="294" r:id="rId38"/>
    <p:sldId id="340" r:id="rId39"/>
    <p:sldId id="295" r:id="rId40"/>
    <p:sldId id="296" r:id="rId41"/>
    <p:sldId id="297" r:id="rId42"/>
    <p:sldId id="298" r:id="rId43"/>
    <p:sldId id="299" r:id="rId44"/>
    <p:sldId id="300" r:id="rId45"/>
    <p:sldId id="301" r:id="rId46"/>
    <p:sldId id="302" r:id="rId47"/>
    <p:sldId id="303" r:id="rId48"/>
    <p:sldId id="304" r:id="rId49"/>
    <p:sldId id="305" r:id="rId50"/>
    <p:sldId id="318" r:id="rId51"/>
    <p:sldId id="319" r:id="rId52"/>
    <p:sldId id="320" r:id="rId53"/>
    <p:sldId id="322" r:id="rId54"/>
    <p:sldId id="323" r:id="rId55"/>
    <p:sldId id="321" r:id="rId56"/>
    <p:sldId id="324" r:id="rId57"/>
    <p:sldId id="325" r:id="rId58"/>
    <p:sldId id="326" r:id="rId59"/>
    <p:sldId id="327" r:id="rId60"/>
    <p:sldId id="328" r:id="rId61"/>
    <p:sldId id="329" r:id="rId62"/>
    <p:sldId id="330" r:id="rId63"/>
    <p:sldId id="333" r:id="rId64"/>
    <p:sldId id="334" r:id="rId65"/>
    <p:sldId id="335" r:id="rId66"/>
    <p:sldId id="336" r:id="rId67"/>
    <p:sldId id="337" r:id="rId68"/>
    <p:sldId id="338" r:id="rId69"/>
    <p:sldId id="339" r:id="rId70"/>
    <p:sldId id="370" r:id="rId71"/>
    <p:sldId id="371" r:id="rId72"/>
    <p:sldId id="372" r:id="rId73"/>
    <p:sldId id="373" r:id="rId74"/>
    <p:sldId id="374" r:id="rId75"/>
    <p:sldId id="375" r:id="rId76"/>
    <p:sldId id="376" r:id="rId77"/>
    <p:sldId id="377" r:id="rId78"/>
    <p:sldId id="378" r:id="rId79"/>
    <p:sldId id="379" r:id="rId80"/>
    <p:sldId id="380" r:id="rId81"/>
    <p:sldId id="381" r:id="rId82"/>
    <p:sldId id="382" r:id="rId83"/>
    <p:sldId id="383" r:id="rId84"/>
    <p:sldId id="384" r:id="rId85"/>
    <p:sldId id="385" r:id="rId86"/>
    <p:sldId id="386" r:id="rId87"/>
    <p:sldId id="387" r:id="rId88"/>
    <p:sldId id="388" r:id="rId89"/>
    <p:sldId id="389" r:id="rId90"/>
    <p:sldId id="390" r:id="rId91"/>
    <p:sldId id="391" r:id="rId92"/>
    <p:sldId id="392" r:id="rId93"/>
    <p:sldId id="394" r:id="rId94"/>
    <p:sldId id="395" r:id="rId95"/>
    <p:sldId id="396" r:id="rId96"/>
    <p:sldId id="393" r:id="rId97"/>
    <p:sldId id="397" r:id="rId98"/>
    <p:sldId id="398" r:id="rId99"/>
    <p:sldId id="399" r:id="rId100"/>
    <p:sldId id="400" r:id="rId101"/>
    <p:sldId id="401" r:id="rId102"/>
    <p:sldId id="402" r:id="rId103"/>
    <p:sldId id="406" r:id="rId104"/>
    <p:sldId id="407" r:id="rId105"/>
    <p:sldId id="408" r:id="rId106"/>
    <p:sldId id="409" r:id="rId107"/>
    <p:sldId id="410" r:id="rId108"/>
    <p:sldId id="411" r:id="rId109"/>
    <p:sldId id="412" r:id="rId110"/>
    <p:sldId id="413" r:id="rId111"/>
    <p:sldId id="414" r:id="rId112"/>
    <p:sldId id="426" r:id="rId113"/>
    <p:sldId id="427" r:id="rId114"/>
    <p:sldId id="428" r:id="rId115"/>
    <p:sldId id="429" r:id="rId116"/>
    <p:sldId id="430" r:id="rId117"/>
    <p:sldId id="431" r:id="rId118"/>
    <p:sldId id="432" r:id="rId119"/>
    <p:sldId id="433" r:id="rId120"/>
    <p:sldId id="434" r:id="rId121"/>
    <p:sldId id="435" r:id="rId122"/>
    <p:sldId id="436" r:id="rId123"/>
    <p:sldId id="437" r:id="rId124"/>
    <p:sldId id="438" r:id="rId125"/>
    <p:sldId id="439" r:id="rId126"/>
    <p:sldId id="440" r:id="rId127"/>
    <p:sldId id="441" r:id="rId128"/>
    <p:sldId id="442" r:id="rId129"/>
    <p:sldId id="443" r:id="rId130"/>
    <p:sldId id="444" r:id="rId131"/>
    <p:sldId id="445" r:id="rId132"/>
    <p:sldId id="446" r:id="rId133"/>
    <p:sldId id="447" r:id="rId134"/>
    <p:sldId id="453" r:id="rId135"/>
    <p:sldId id="454" r:id="rId136"/>
    <p:sldId id="455" r:id="rId137"/>
    <p:sldId id="456" r:id="rId138"/>
    <p:sldId id="457" r:id="rId139"/>
    <p:sldId id="462" r:id="rId140"/>
    <p:sldId id="463" r:id="rId141"/>
    <p:sldId id="464" r:id="rId142"/>
    <p:sldId id="467" r:id="rId143"/>
    <p:sldId id="468" r:id="rId144"/>
    <p:sldId id="469" r:id="rId145"/>
    <p:sldId id="470" r:id="rId146"/>
    <p:sldId id="471" r:id="rId147"/>
    <p:sldId id="472" r:id="rId148"/>
    <p:sldId id="473" r:id="rId149"/>
    <p:sldId id="466" r:id="rId150"/>
    <p:sldId id="474" r:id="rId151"/>
    <p:sldId id="465" r:id="rId152"/>
    <p:sldId id="475" r:id="rId153"/>
    <p:sldId id="476" r:id="rId154"/>
    <p:sldId id="477" r:id="rId155"/>
    <p:sldId id="478" r:id="rId1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tableStyles" Target="tableStyle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C763C-FF93-3603-6176-059D22F09A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EA9FAB-AB93-B737-2458-4E86E6B37A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7685F5-9737-3C2D-38C7-160F2AAB25A7}"/>
              </a:ext>
            </a:extLst>
          </p:cNvPr>
          <p:cNvSpPr>
            <a:spLocks noGrp="1"/>
          </p:cNvSpPr>
          <p:nvPr>
            <p:ph type="dt" sz="half" idx="10"/>
          </p:nvPr>
        </p:nvSpPr>
        <p:spPr/>
        <p:txBody>
          <a:bodyPr/>
          <a:lstStyle/>
          <a:p>
            <a:fld id="{2C15695D-599C-472C-8EE7-003AF5022E09}" type="datetime1">
              <a:rPr lang="en-IN" smtClean="0"/>
              <a:t>25-11-2022</a:t>
            </a:fld>
            <a:endParaRPr lang="en-IN" dirty="0"/>
          </a:p>
        </p:txBody>
      </p:sp>
      <p:sp>
        <p:nvSpPr>
          <p:cNvPr id="5" name="Footer Placeholder 4">
            <a:extLst>
              <a:ext uri="{FF2B5EF4-FFF2-40B4-BE49-F238E27FC236}">
                <a16:creationId xmlns:a16="http://schemas.microsoft.com/office/drawing/2014/main" id="{BCC65955-DDD4-56E6-655A-64D58290337B}"/>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AD29A404-2B6A-F49D-EF56-CCD12578AE8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767856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DCCA9-528B-6DDF-B5CE-4599B9BFD8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770EEA-01F9-4FCB-3B3C-C96EDBA8DD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279A5F-D6C3-D0BD-9E9E-0E7EED24E7F9}"/>
              </a:ext>
            </a:extLst>
          </p:cNvPr>
          <p:cNvSpPr>
            <a:spLocks noGrp="1"/>
          </p:cNvSpPr>
          <p:nvPr>
            <p:ph type="dt" sz="half" idx="10"/>
          </p:nvPr>
        </p:nvSpPr>
        <p:spPr/>
        <p:txBody>
          <a:bodyPr/>
          <a:lstStyle/>
          <a:p>
            <a:fld id="{9C3F001A-8557-4CEB-B2F6-4E07D7C2B5D3}" type="datetime1">
              <a:rPr lang="en-IN" smtClean="0"/>
              <a:t>25-11-2022</a:t>
            </a:fld>
            <a:endParaRPr lang="en-IN" dirty="0"/>
          </a:p>
        </p:txBody>
      </p:sp>
      <p:sp>
        <p:nvSpPr>
          <p:cNvPr id="5" name="Footer Placeholder 4">
            <a:extLst>
              <a:ext uri="{FF2B5EF4-FFF2-40B4-BE49-F238E27FC236}">
                <a16:creationId xmlns:a16="http://schemas.microsoft.com/office/drawing/2014/main" id="{685E9386-A9F8-AE38-493D-264613F0EAA3}"/>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3E0F7A2-1654-BDED-DE1E-782AEB8E073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785318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292B79-422C-DDA3-07CF-B41C6C97A2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F42536-430E-7183-2B68-BC9C5F3B9F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CC5B55-3025-C178-27BE-552750BF8E60}"/>
              </a:ext>
            </a:extLst>
          </p:cNvPr>
          <p:cNvSpPr>
            <a:spLocks noGrp="1"/>
          </p:cNvSpPr>
          <p:nvPr>
            <p:ph type="dt" sz="half" idx="10"/>
          </p:nvPr>
        </p:nvSpPr>
        <p:spPr/>
        <p:txBody>
          <a:bodyPr/>
          <a:lstStyle/>
          <a:p>
            <a:fld id="{7535BF43-EF1F-4785-9918-05DF53D0FE09}" type="datetime1">
              <a:rPr lang="en-IN" smtClean="0"/>
              <a:t>25-11-2022</a:t>
            </a:fld>
            <a:endParaRPr lang="en-IN" dirty="0"/>
          </a:p>
        </p:txBody>
      </p:sp>
      <p:sp>
        <p:nvSpPr>
          <p:cNvPr id="5" name="Footer Placeholder 4">
            <a:extLst>
              <a:ext uri="{FF2B5EF4-FFF2-40B4-BE49-F238E27FC236}">
                <a16:creationId xmlns:a16="http://schemas.microsoft.com/office/drawing/2014/main" id="{DEECBA1B-2566-5F4E-FBF7-DC9C51E1A5E4}"/>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FD3806FC-BB50-2EAF-CCD1-12CC6CDB89D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965570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64DF1-7CE7-D4E7-BF1C-738F20B794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8E049D-A3E6-F75E-F986-00EF8E5775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9E8363-22DB-0989-56A9-7348CB8E6320}"/>
              </a:ext>
            </a:extLst>
          </p:cNvPr>
          <p:cNvSpPr>
            <a:spLocks noGrp="1"/>
          </p:cNvSpPr>
          <p:nvPr>
            <p:ph type="dt" sz="half" idx="10"/>
          </p:nvPr>
        </p:nvSpPr>
        <p:spPr/>
        <p:txBody>
          <a:bodyPr/>
          <a:lstStyle/>
          <a:p>
            <a:fld id="{F7AE5898-FA79-4903-9589-514C2098B63A}" type="datetime1">
              <a:rPr lang="en-IN" smtClean="0"/>
              <a:t>25-11-2022</a:t>
            </a:fld>
            <a:endParaRPr lang="en-IN" dirty="0"/>
          </a:p>
        </p:txBody>
      </p:sp>
      <p:sp>
        <p:nvSpPr>
          <p:cNvPr id="5" name="Footer Placeholder 4">
            <a:extLst>
              <a:ext uri="{FF2B5EF4-FFF2-40B4-BE49-F238E27FC236}">
                <a16:creationId xmlns:a16="http://schemas.microsoft.com/office/drawing/2014/main" id="{1F748B53-DE93-ADC2-CAB2-B7C3B89110EC}"/>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7CEDEC5-C0EE-BB4C-2B65-D5199F03322F}"/>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669004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4A62-1E4A-60FF-D982-C35DA6505A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5F1ECA-8784-F862-EFEF-1E1DCF9381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27DB43-75B0-BB4C-C17A-16DC36AF24C8}"/>
              </a:ext>
            </a:extLst>
          </p:cNvPr>
          <p:cNvSpPr>
            <a:spLocks noGrp="1"/>
          </p:cNvSpPr>
          <p:nvPr>
            <p:ph type="dt" sz="half" idx="10"/>
          </p:nvPr>
        </p:nvSpPr>
        <p:spPr/>
        <p:txBody>
          <a:bodyPr/>
          <a:lstStyle/>
          <a:p>
            <a:fld id="{5A7FE031-48DF-4683-B7D2-57205A625662}" type="datetime1">
              <a:rPr lang="en-IN" smtClean="0"/>
              <a:t>25-11-2022</a:t>
            </a:fld>
            <a:endParaRPr lang="en-IN" dirty="0"/>
          </a:p>
        </p:txBody>
      </p:sp>
      <p:sp>
        <p:nvSpPr>
          <p:cNvPr id="5" name="Footer Placeholder 4">
            <a:extLst>
              <a:ext uri="{FF2B5EF4-FFF2-40B4-BE49-F238E27FC236}">
                <a16:creationId xmlns:a16="http://schemas.microsoft.com/office/drawing/2014/main" id="{603155E2-C43A-5738-BDEA-333029BDD182}"/>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C0D2BB7E-FA8B-9DC9-D729-7CDF27EBCD2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795654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1613-CB29-441B-9B1D-44183E038F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29D186-84F7-2742-9A4A-C85B5E7BF9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F6C14A-B875-3305-CBA2-219B332685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8B4811-CF71-3D77-A34A-2EA8C8BD291C}"/>
              </a:ext>
            </a:extLst>
          </p:cNvPr>
          <p:cNvSpPr>
            <a:spLocks noGrp="1"/>
          </p:cNvSpPr>
          <p:nvPr>
            <p:ph type="dt" sz="half" idx="10"/>
          </p:nvPr>
        </p:nvSpPr>
        <p:spPr/>
        <p:txBody>
          <a:bodyPr/>
          <a:lstStyle/>
          <a:p>
            <a:fld id="{A701DD70-0E15-4A96-8D9D-FA973F2A4A80}" type="datetime1">
              <a:rPr lang="en-IN" smtClean="0"/>
              <a:t>25-11-2022</a:t>
            </a:fld>
            <a:endParaRPr lang="en-IN" dirty="0"/>
          </a:p>
        </p:txBody>
      </p:sp>
      <p:sp>
        <p:nvSpPr>
          <p:cNvPr id="6" name="Footer Placeholder 5">
            <a:extLst>
              <a:ext uri="{FF2B5EF4-FFF2-40B4-BE49-F238E27FC236}">
                <a16:creationId xmlns:a16="http://schemas.microsoft.com/office/drawing/2014/main" id="{94643C03-5858-3BFB-FF25-8575B8FF30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7D64CB7-C071-AC98-934B-86733ED063DA}"/>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717733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2E72-6E35-FF03-3894-3B6698C939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7B33D9-1B3A-75BC-2A7F-C594E0A75C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C6030E-474E-95FA-4572-72FACC1ADF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C5F616-D79D-5222-3D36-05CE0B6A7E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A8AA8F-F83A-A344-DD9B-73B379BAA7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F78821-A13D-7E5C-BD7B-7E510CD076F8}"/>
              </a:ext>
            </a:extLst>
          </p:cNvPr>
          <p:cNvSpPr>
            <a:spLocks noGrp="1"/>
          </p:cNvSpPr>
          <p:nvPr>
            <p:ph type="dt" sz="half" idx="10"/>
          </p:nvPr>
        </p:nvSpPr>
        <p:spPr/>
        <p:txBody>
          <a:bodyPr/>
          <a:lstStyle/>
          <a:p>
            <a:fld id="{EBE8548B-B500-4907-B08D-0DF9CF07A10F}" type="datetime1">
              <a:rPr lang="en-IN" smtClean="0"/>
              <a:t>25-11-2022</a:t>
            </a:fld>
            <a:endParaRPr lang="en-IN" dirty="0"/>
          </a:p>
        </p:txBody>
      </p:sp>
      <p:sp>
        <p:nvSpPr>
          <p:cNvPr id="8" name="Footer Placeholder 7">
            <a:extLst>
              <a:ext uri="{FF2B5EF4-FFF2-40B4-BE49-F238E27FC236}">
                <a16:creationId xmlns:a16="http://schemas.microsoft.com/office/drawing/2014/main" id="{37AA361A-A209-CF46-40DD-115B1C7CC9F8}"/>
              </a:ext>
            </a:extLst>
          </p:cNvPr>
          <p:cNvSpPr>
            <a:spLocks noGrp="1"/>
          </p:cNvSpPr>
          <p:nvPr>
            <p:ph type="ftr" sz="quarter" idx="11"/>
          </p:nvPr>
        </p:nvSpPr>
        <p:spPr/>
        <p:txBody>
          <a:bodyPr/>
          <a:lstStyle/>
          <a:p>
            <a:r>
              <a:rPr lang="en-IN"/>
              <a:t>H&amp;D IT Solution</a:t>
            </a:r>
            <a:endParaRPr lang="en-IN" dirty="0"/>
          </a:p>
        </p:txBody>
      </p:sp>
      <p:sp>
        <p:nvSpPr>
          <p:cNvPr id="9" name="Slide Number Placeholder 8">
            <a:extLst>
              <a:ext uri="{FF2B5EF4-FFF2-40B4-BE49-F238E27FC236}">
                <a16:creationId xmlns:a16="http://schemas.microsoft.com/office/drawing/2014/main" id="{F0A7755D-2488-D920-0C3C-3B3E4F5055C9}"/>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803018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FC5D-8A36-87FC-1D10-7A1C73AA47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F92B8E-6A29-9B2C-7AD3-EA9045487724}"/>
              </a:ext>
            </a:extLst>
          </p:cNvPr>
          <p:cNvSpPr>
            <a:spLocks noGrp="1"/>
          </p:cNvSpPr>
          <p:nvPr>
            <p:ph type="dt" sz="half" idx="10"/>
          </p:nvPr>
        </p:nvSpPr>
        <p:spPr/>
        <p:txBody>
          <a:bodyPr/>
          <a:lstStyle/>
          <a:p>
            <a:fld id="{4A39EDBF-AA7A-40E8-816B-F16F7AE7EB06}" type="datetime1">
              <a:rPr lang="en-IN" smtClean="0"/>
              <a:t>25-11-2022</a:t>
            </a:fld>
            <a:endParaRPr lang="en-IN" dirty="0"/>
          </a:p>
        </p:txBody>
      </p:sp>
      <p:sp>
        <p:nvSpPr>
          <p:cNvPr id="4" name="Footer Placeholder 3">
            <a:extLst>
              <a:ext uri="{FF2B5EF4-FFF2-40B4-BE49-F238E27FC236}">
                <a16:creationId xmlns:a16="http://schemas.microsoft.com/office/drawing/2014/main" id="{376DCCBA-D03C-F7D8-FE72-21FF25E4EAE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939AB92-816E-855C-9E0D-BF74894CC4B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91909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D7F579-0512-8E96-5C17-6C2477C67C47}"/>
              </a:ext>
            </a:extLst>
          </p:cNvPr>
          <p:cNvSpPr>
            <a:spLocks noGrp="1"/>
          </p:cNvSpPr>
          <p:nvPr>
            <p:ph type="dt" sz="half" idx="10"/>
          </p:nvPr>
        </p:nvSpPr>
        <p:spPr/>
        <p:txBody>
          <a:bodyPr/>
          <a:lstStyle/>
          <a:p>
            <a:fld id="{DDE686EA-1272-468C-B919-059622CE55E3}" type="datetime1">
              <a:rPr lang="en-IN" smtClean="0"/>
              <a:t>25-11-2022</a:t>
            </a:fld>
            <a:endParaRPr lang="en-IN" dirty="0"/>
          </a:p>
        </p:txBody>
      </p:sp>
      <p:sp>
        <p:nvSpPr>
          <p:cNvPr id="3" name="Footer Placeholder 2">
            <a:extLst>
              <a:ext uri="{FF2B5EF4-FFF2-40B4-BE49-F238E27FC236}">
                <a16:creationId xmlns:a16="http://schemas.microsoft.com/office/drawing/2014/main" id="{BC646DFA-9EC1-071F-7450-0B2F865BB3D4}"/>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DF6AA15E-FF7A-66F8-8638-53062E653B8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068821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6989C-B9B8-2A1D-4FEF-CAFBE9B949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ED57A9-2CE4-42C0-0938-E54CAFB28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871D6A-0FF9-04DD-52A0-0E1686AA3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F184D9-3263-B9B3-0F94-4A404C3726F1}"/>
              </a:ext>
            </a:extLst>
          </p:cNvPr>
          <p:cNvSpPr>
            <a:spLocks noGrp="1"/>
          </p:cNvSpPr>
          <p:nvPr>
            <p:ph type="dt" sz="half" idx="10"/>
          </p:nvPr>
        </p:nvSpPr>
        <p:spPr/>
        <p:txBody>
          <a:bodyPr/>
          <a:lstStyle/>
          <a:p>
            <a:fld id="{595AE8F3-C7BB-42D3-9095-2FAB453C778B}" type="datetime1">
              <a:rPr lang="en-IN" smtClean="0"/>
              <a:t>25-11-2022</a:t>
            </a:fld>
            <a:endParaRPr lang="en-IN" dirty="0"/>
          </a:p>
        </p:txBody>
      </p:sp>
      <p:sp>
        <p:nvSpPr>
          <p:cNvPr id="6" name="Footer Placeholder 5">
            <a:extLst>
              <a:ext uri="{FF2B5EF4-FFF2-40B4-BE49-F238E27FC236}">
                <a16:creationId xmlns:a16="http://schemas.microsoft.com/office/drawing/2014/main" id="{B8477843-1278-9CD6-199E-3D2857227358}"/>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82CB200B-B015-2E16-2D8E-086DBA856F6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126898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CC2F-5359-1FCE-6E83-F5C1804A5A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CFC75C-B5F2-DFB8-BF70-401A7AFD84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3A79AF7-DA6A-5C93-5D0E-E6C97CB1D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81EE7-0BB9-95AF-4BF6-7B75E12B5728}"/>
              </a:ext>
            </a:extLst>
          </p:cNvPr>
          <p:cNvSpPr>
            <a:spLocks noGrp="1"/>
          </p:cNvSpPr>
          <p:nvPr>
            <p:ph type="dt" sz="half" idx="10"/>
          </p:nvPr>
        </p:nvSpPr>
        <p:spPr/>
        <p:txBody>
          <a:bodyPr/>
          <a:lstStyle/>
          <a:p>
            <a:fld id="{84724D7A-FD32-456F-B816-D106EBA5EF5A}" type="datetime1">
              <a:rPr lang="en-IN" smtClean="0"/>
              <a:t>25-11-2022</a:t>
            </a:fld>
            <a:endParaRPr lang="en-IN" dirty="0"/>
          </a:p>
        </p:txBody>
      </p:sp>
      <p:sp>
        <p:nvSpPr>
          <p:cNvPr id="6" name="Footer Placeholder 5">
            <a:extLst>
              <a:ext uri="{FF2B5EF4-FFF2-40B4-BE49-F238E27FC236}">
                <a16:creationId xmlns:a16="http://schemas.microsoft.com/office/drawing/2014/main" id="{5D3FB289-1A96-2394-BF39-28E3605DDC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9F1DF3C-B926-13A3-F290-ABC1602A21A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467212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BEEE48-F7E0-E53D-486B-2FD2259A3D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65EA1F-0697-E260-AD7E-FDB029880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D78EB2-A756-C0FE-D840-81B1E76BE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68E84-A059-498B-B9D3-7496418580D6}" type="datetime1">
              <a:rPr lang="en-IN" smtClean="0"/>
              <a:t>25-11-2022</a:t>
            </a:fld>
            <a:endParaRPr lang="en-IN" dirty="0"/>
          </a:p>
        </p:txBody>
      </p:sp>
      <p:sp>
        <p:nvSpPr>
          <p:cNvPr id="5" name="Footer Placeholder 4">
            <a:extLst>
              <a:ext uri="{FF2B5EF4-FFF2-40B4-BE49-F238E27FC236}">
                <a16:creationId xmlns:a16="http://schemas.microsoft.com/office/drawing/2014/main" id="{7BB2A59F-99DF-46D8-8E27-1B65A5CA59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H&amp;D IT Solution</a:t>
            </a:r>
            <a:endParaRPr lang="en-IN" dirty="0"/>
          </a:p>
        </p:txBody>
      </p:sp>
      <p:sp>
        <p:nvSpPr>
          <p:cNvPr id="6" name="Slide Number Placeholder 5">
            <a:extLst>
              <a:ext uri="{FF2B5EF4-FFF2-40B4-BE49-F238E27FC236}">
                <a16:creationId xmlns:a16="http://schemas.microsoft.com/office/drawing/2014/main" id="{0B0745B6-3CAF-98E3-6DB4-673B60BA29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77409-9C5A-4B07-8E32-19F22F7D558C}" type="slidenum">
              <a:rPr lang="en-IN" smtClean="0"/>
              <a:t>‹#›</a:t>
            </a:fld>
            <a:endParaRPr lang="en-IN" dirty="0"/>
          </a:p>
        </p:txBody>
      </p:sp>
      <p:pic>
        <p:nvPicPr>
          <p:cNvPr id="8" name="Picture 7">
            <a:extLst>
              <a:ext uri="{FF2B5EF4-FFF2-40B4-BE49-F238E27FC236}">
                <a16:creationId xmlns:a16="http://schemas.microsoft.com/office/drawing/2014/main" id="{F38AD8F2-DCC3-17F0-916B-26B5F1CD956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70"/>
            <a:ext cx="956345" cy="956345"/>
          </a:xfrm>
          <a:prstGeom prst="rect">
            <a:avLst/>
          </a:prstGeom>
        </p:spPr>
      </p:pic>
      <p:sp>
        <p:nvSpPr>
          <p:cNvPr id="9" name="Rectangle 8">
            <a:extLst>
              <a:ext uri="{FF2B5EF4-FFF2-40B4-BE49-F238E27FC236}">
                <a16:creationId xmlns:a16="http://schemas.microsoft.com/office/drawing/2014/main" id="{EB6F6041-99AE-8A4A-17D9-9F91EF4D0E17}"/>
              </a:ext>
            </a:extLst>
          </p:cNvPr>
          <p:cNvSpPr/>
          <p:nvPr userDrawn="1"/>
        </p:nvSpPr>
        <p:spPr>
          <a:xfrm>
            <a:off x="1015645" y="0"/>
            <a:ext cx="11176355" cy="494950"/>
          </a:xfrm>
          <a:prstGeom prst="rect">
            <a:avLst/>
          </a:prstGeom>
          <a:solidFill>
            <a:srgbClr val="FFA3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D5DF8FBE-9AEF-148B-7300-B2A58B16F5C2}"/>
              </a:ext>
            </a:extLst>
          </p:cNvPr>
          <p:cNvSpPr/>
          <p:nvPr userDrawn="1"/>
        </p:nvSpPr>
        <p:spPr>
          <a:xfrm>
            <a:off x="9337965" y="-1"/>
            <a:ext cx="2854036" cy="2724727"/>
          </a:xfrm>
          <a:custGeom>
            <a:avLst/>
            <a:gdLst>
              <a:gd name="connsiteX0" fmla="*/ 0 w 2521527"/>
              <a:gd name="connsiteY0" fmla="*/ 0 h 2292939"/>
              <a:gd name="connsiteX1" fmla="*/ 2521527 w 2521527"/>
              <a:gd name="connsiteY1" fmla="*/ 0 h 2292939"/>
              <a:gd name="connsiteX2" fmla="*/ 2521527 w 2521527"/>
              <a:gd name="connsiteY2" fmla="*/ 2292939 h 2292939"/>
              <a:gd name="connsiteX3" fmla="*/ 2493821 w 2521527"/>
              <a:gd name="connsiteY3" fmla="*/ 2036841 h 2292939"/>
              <a:gd name="connsiteX4" fmla="*/ 1711261 w 2521527"/>
              <a:gd name="connsiteY4" fmla="*/ 647204 h 2292939"/>
              <a:gd name="connsiteX5" fmla="*/ 47286 w 2521527"/>
              <a:gd name="connsiteY5" fmla="*/ 1050 h 2292939"/>
              <a:gd name="connsiteX6" fmla="*/ 0 w 2521527"/>
              <a:gd name="connsiteY6" fmla="*/ 2049 h 229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527" h="2292939">
                <a:moveTo>
                  <a:pt x="0" y="0"/>
                </a:moveTo>
                <a:lnTo>
                  <a:pt x="2521527" y="0"/>
                </a:lnTo>
                <a:lnTo>
                  <a:pt x="2521527" y="2292939"/>
                </a:lnTo>
                <a:lnTo>
                  <a:pt x="2493821" y="2036841"/>
                </a:lnTo>
                <a:cubicBezTo>
                  <a:pt x="2405177" y="1508959"/>
                  <a:pt x="2132764" y="1018204"/>
                  <a:pt x="1711261" y="647204"/>
                </a:cubicBezTo>
                <a:cubicBezTo>
                  <a:pt x="1255648" y="246181"/>
                  <a:pt x="663399" y="18315"/>
                  <a:pt x="47286" y="1050"/>
                </a:cubicBezTo>
                <a:lnTo>
                  <a:pt x="0" y="2049"/>
                </a:lnTo>
                <a:close/>
              </a:path>
            </a:pathLst>
          </a:cu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41071017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image" Target="../media/image48.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image" Target="../media/image59.gif"/><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40.gif"/><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4A8C-359F-D79C-1938-DE1ABCB1A65D}"/>
              </a:ext>
            </a:extLst>
          </p:cNvPr>
          <p:cNvSpPr>
            <a:spLocks noGrp="1"/>
          </p:cNvSpPr>
          <p:nvPr>
            <p:ph type="ctrTitle"/>
          </p:nvPr>
        </p:nvSpPr>
        <p:spPr>
          <a:xfrm>
            <a:off x="1524000" y="2235200"/>
            <a:ext cx="9144000" cy="2949542"/>
          </a:xfrm>
        </p:spPr>
        <p:txBody>
          <a:bodyPr>
            <a:normAutofit/>
          </a:bodyPr>
          <a:lstStyle/>
          <a:p>
            <a:r>
              <a:rPr lang="en-IN" b="1" dirty="0"/>
              <a:t>ANGULAR</a:t>
            </a:r>
            <a:br>
              <a:rPr lang="en-IN" b="1" dirty="0"/>
            </a:br>
            <a:br>
              <a:rPr lang="en-US" b="1" dirty="0"/>
            </a:br>
            <a:endParaRPr lang="en-IN" b="1" dirty="0"/>
          </a:p>
        </p:txBody>
      </p:sp>
      <p:sp>
        <p:nvSpPr>
          <p:cNvPr id="7" name="Footer Placeholder 6">
            <a:extLst>
              <a:ext uri="{FF2B5EF4-FFF2-40B4-BE49-F238E27FC236}">
                <a16:creationId xmlns:a16="http://schemas.microsoft.com/office/drawing/2014/main" id="{13871490-796C-DAAB-DEE4-A94C49BA07C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B3C4A4B1-6417-2064-3B09-E5AB699BDE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712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EB4AD5-89CC-6543-3F48-DD17C2335F5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4CCDCD2-D7F6-7343-4975-26D18EFB32C3}"/>
              </a:ext>
            </a:extLst>
          </p:cNvPr>
          <p:cNvSpPr>
            <a:spLocks noGrp="1"/>
          </p:cNvSpPr>
          <p:nvPr>
            <p:ph type="sldNum" sz="quarter" idx="12"/>
          </p:nvPr>
        </p:nvSpPr>
        <p:spPr/>
        <p:txBody>
          <a:bodyPr/>
          <a:lstStyle/>
          <a:p>
            <a:fld id="{4A777409-9C5A-4B07-8E32-19F22F7D558C}" type="slidenum">
              <a:rPr lang="en-IN" smtClean="0"/>
              <a:t>10</a:t>
            </a:fld>
            <a:endParaRPr lang="en-IN" dirty="0"/>
          </a:p>
        </p:txBody>
      </p:sp>
      <p:pic>
        <p:nvPicPr>
          <p:cNvPr id="5" name="Picture 4">
            <a:extLst>
              <a:ext uri="{FF2B5EF4-FFF2-40B4-BE49-F238E27FC236}">
                <a16:creationId xmlns:a16="http://schemas.microsoft.com/office/drawing/2014/main" id="{3B79BC76-4E91-F2AD-7F20-075D83CB6E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8351" y="789538"/>
            <a:ext cx="5258534" cy="3600953"/>
          </a:xfrm>
          <a:prstGeom prst="rect">
            <a:avLst/>
          </a:prstGeom>
        </p:spPr>
      </p:pic>
    </p:spTree>
    <p:extLst>
      <p:ext uri="{BB962C8B-B14F-4D97-AF65-F5344CB8AC3E}">
        <p14:creationId xmlns:p14="http://schemas.microsoft.com/office/powerpoint/2010/main" val="17208038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3DE07BF-93C1-5E4F-ECC9-56AF72E31EE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9EC7040-75B2-3A7F-B2E8-F7AA4C3EC300}"/>
              </a:ext>
            </a:extLst>
          </p:cNvPr>
          <p:cNvSpPr>
            <a:spLocks noGrp="1"/>
          </p:cNvSpPr>
          <p:nvPr>
            <p:ph type="sldNum" sz="quarter" idx="12"/>
          </p:nvPr>
        </p:nvSpPr>
        <p:spPr/>
        <p:txBody>
          <a:bodyPr/>
          <a:lstStyle/>
          <a:p>
            <a:fld id="{4A777409-9C5A-4B07-8E32-19F22F7D558C}" type="slidenum">
              <a:rPr lang="en-IN" smtClean="0"/>
              <a:t>100</a:t>
            </a:fld>
            <a:endParaRPr lang="en-IN" dirty="0"/>
          </a:p>
        </p:txBody>
      </p:sp>
      <p:sp>
        <p:nvSpPr>
          <p:cNvPr id="5" name="TextBox 4">
            <a:extLst>
              <a:ext uri="{FF2B5EF4-FFF2-40B4-BE49-F238E27FC236}">
                <a16:creationId xmlns:a16="http://schemas.microsoft.com/office/drawing/2014/main" id="{DFE6B549-9913-4048-E594-451657C8A4A5}"/>
              </a:ext>
            </a:extLst>
          </p:cNvPr>
          <p:cNvSpPr txBox="1"/>
          <p:nvPr/>
        </p:nvSpPr>
        <p:spPr>
          <a:xfrm>
            <a:off x="989029" y="547002"/>
            <a:ext cx="7621571" cy="923330"/>
          </a:xfrm>
          <a:prstGeom prst="rect">
            <a:avLst/>
          </a:prstGeom>
          <a:noFill/>
        </p:spPr>
        <p:txBody>
          <a:bodyPr wrap="square">
            <a:spAutoFit/>
          </a:bodyPr>
          <a:lstStyle/>
          <a:p>
            <a:r>
              <a:rPr lang="en-IN" dirty="0"/>
              <a:t>import { </a:t>
            </a:r>
            <a:r>
              <a:rPr lang="en-IN" dirty="0" err="1"/>
              <a:t>registerLocaleData</a:t>
            </a:r>
            <a:r>
              <a:rPr lang="en-IN" dirty="0"/>
              <a:t> } from '@angular/common';</a:t>
            </a:r>
          </a:p>
          <a:p>
            <a:r>
              <a:rPr lang="en-IN" dirty="0"/>
              <a:t>import </a:t>
            </a:r>
            <a:r>
              <a:rPr lang="en-IN" dirty="0" err="1"/>
              <a:t>localeFrench</a:t>
            </a:r>
            <a:r>
              <a:rPr lang="en-IN" dirty="0"/>
              <a:t> from '@angular/common/locales/</a:t>
            </a:r>
            <a:r>
              <a:rPr lang="en-IN" dirty="0" err="1"/>
              <a:t>fr</a:t>
            </a:r>
            <a:r>
              <a:rPr lang="en-IN" dirty="0"/>
              <a:t>';</a:t>
            </a:r>
          </a:p>
          <a:p>
            <a:r>
              <a:rPr lang="en-IN" dirty="0" err="1"/>
              <a:t>registerLocaleData</a:t>
            </a:r>
            <a:r>
              <a:rPr lang="en-IN" dirty="0"/>
              <a:t>(</a:t>
            </a:r>
            <a:r>
              <a:rPr lang="en-IN" dirty="0" err="1"/>
              <a:t>localeFrench</a:t>
            </a:r>
            <a:r>
              <a:rPr lang="en-IN" dirty="0"/>
              <a:t>);</a:t>
            </a:r>
          </a:p>
        </p:txBody>
      </p:sp>
      <p:sp>
        <p:nvSpPr>
          <p:cNvPr id="7" name="TextBox 6">
            <a:extLst>
              <a:ext uri="{FF2B5EF4-FFF2-40B4-BE49-F238E27FC236}">
                <a16:creationId xmlns:a16="http://schemas.microsoft.com/office/drawing/2014/main" id="{581F3C82-826F-719B-4068-4044D4A2000C}"/>
              </a:ext>
            </a:extLst>
          </p:cNvPr>
          <p:cNvSpPr txBox="1"/>
          <p:nvPr/>
        </p:nvSpPr>
        <p:spPr>
          <a:xfrm>
            <a:off x="494908" y="1644133"/>
            <a:ext cx="6099142" cy="400110"/>
          </a:xfrm>
          <a:prstGeom prst="rect">
            <a:avLst/>
          </a:prstGeom>
          <a:noFill/>
        </p:spPr>
        <p:txBody>
          <a:bodyPr wrap="square">
            <a:spAutoFit/>
          </a:bodyPr>
          <a:lstStyle/>
          <a:p>
            <a:r>
              <a:rPr lang="en-IN" sz="2000" b="1" dirty="0">
                <a:solidFill>
                  <a:schemeClr val="tx1">
                    <a:lumMod val="65000"/>
                    <a:lumOff val="35000"/>
                  </a:schemeClr>
                </a:solidFill>
              </a:rPr>
              <a:t>Examples</a:t>
            </a:r>
            <a:r>
              <a:rPr lang="en-IN" sz="2000" dirty="0">
                <a:solidFill>
                  <a:schemeClr val="tx1">
                    <a:lumMod val="65000"/>
                    <a:lumOff val="35000"/>
                  </a:schemeClr>
                </a:solidFill>
              </a:rPr>
              <a:t>: </a:t>
            </a:r>
          </a:p>
        </p:txBody>
      </p:sp>
      <p:sp>
        <p:nvSpPr>
          <p:cNvPr id="9" name="TextBox 8">
            <a:extLst>
              <a:ext uri="{FF2B5EF4-FFF2-40B4-BE49-F238E27FC236}">
                <a16:creationId xmlns:a16="http://schemas.microsoft.com/office/drawing/2014/main" id="{BB869CF9-F5BF-91FC-CA2C-170B14544FFC}"/>
              </a:ext>
            </a:extLst>
          </p:cNvPr>
          <p:cNvSpPr txBox="1"/>
          <p:nvPr/>
        </p:nvSpPr>
        <p:spPr>
          <a:xfrm>
            <a:off x="434505" y="2120711"/>
            <a:ext cx="10732417" cy="2308324"/>
          </a:xfrm>
          <a:prstGeom prst="rect">
            <a:avLst/>
          </a:prstGeom>
          <a:noFill/>
        </p:spPr>
        <p:txBody>
          <a:bodyPr wrap="square">
            <a:spAutoFit/>
          </a:bodyPr>
          <a:lstStyle/>
          <a:p>
            <a:r>
              <a:rPr lang="en-IN" dirty="0"/>
              <a:t>{{ 25000 | currency }} will display $25,000.00&lt;</a:t>
            </a:r>
            <a:r>
              <a:rPr lang="en-IN" dirty="0" err="1"/>
              <a:t>br</a:t>
            </a:r>
            <a:r>
              <a:rPr lang="en-IN" dirty="0"/>
              <a:t>&gt;</a:t>
            </a:r>
          </a:p>
          <a:p>
            <a:r>
              <a:rPr lang="en-IN" dirty="0"/>
              <a:t>{{ 25000 | </a:t>
            </a:r>
            <a:r>
              <a:rPr lang="en-IN" dirty="0" err="1"/>
              <a:t>currency:'CAD</a:t>
            </a:r>
            <a:r>
              <a:rPr lang="en-IN" dirty="0"/>
              <a:t>' }} will display CA$25,000.00&lt;</a:t>
            </a:r>
            <a:r>
              <a:rPr lang="en-IN" dirty="0" err="1"/>
              <a:t>br</a:t>
            </a:r>
            <a:r>
              <a:rPr lang="en-IN" dirty="0"/>
              <a:t>&gt;</a:t>
            </a:r>
          </a:p>
          <a:p>
            <a:r>
              <a:rPr lang="en-IN" dirty="0"/>
              <a:t>{{ 25000 | </a:t>
            </a:r>
            <a:r>
              <a:rPr lang="en-IN" dirty="0" err="1"/>
              <a:t>currency:'CAD':'code</a:t>
            </a:r>
            <a:r>
              <a:rPr lang="en-IN" dirty="0"/>
              <a:t>' }} will display CAD25,000.00&lt;</a:t>
            </a:r>
            <a:r>
              <a:rPr lang="en-IN" dirty="0" err="1"/>
              <a:t>br</a:t>
            </a:r>
            <a:r>
              <a:rPr lang="en-IN" dirty="0"/>
              <a:t>&gt;</a:t>
            </a:r>
          </a:p>
          <a:p>
            <a:r>
              <a:rPr lang="en-IN" dirty="0"/>
              <a:t>{{ 25000 | currency:'CAD':'symbol':'6.2-3'}} will display CA$025,000.00&lt;</a:t>
            </a:r>
            <a:r>
              <a:rPr lang="en-IN" dirty="0" err="1"/>
              <a:t>br</a:t>
            </a:r>
            <a:r>
              <a:rPr lang="en-IN" dirty="0"/>
              <a:t>&gt;</a:t>
            </a:r>
          </a:p>
          <a:p>
            <a:r>
              <a:rPr lang="en-IN" dirty="0"/>
              <a:t>{{ 25000 | </a:t>
            </a:r>
            <a:r>
              <a:rPr lang="en-IN" dirty="0" err="1"/>
              <a:t>currency:'CAD</a:t>
            </a:r>
            <a:r>
              <a:rPr lang="en-IN" dirty="0"/>
              <a:t>': 'symbol-narrow':'1.3'}} will display $25,000.000&lt;</a:t>
            </a:r>
            <a:r>
              <a:rPr lang="en-IN" dirty="0" err="1"/>
              <a:t>br</a:t>
            </a:r>
            <a:r>
              <a:rPr lang="en-IN" dirty="0"/>
              <a:t>&gt;</a:t>
            </a:r>
          </a:p>
          <a:p>
            <a:r>
              <a:rPr lang="en-IN" dirty="0"/>
              <a:t>{{ 250000 | currency:'CAD':'symbol':'6.3'}} will display CA$250,000.000&lt;</a:t>
            </a:r>
            <a:r>
              <a:rPr lang="en-IN" dirty="0" err="1"/>
              <a:t>br</a:t>
            </a:r>
            <a:r>
              <a:rPr lang="en-IN" dirty="0"/>
              <a:t>&gt;</a:t>
            </a:r>
          </a:p>
          <a:p>
            <a:r>
              <a:rPr lang="en-IN" dirty="0"/>
              <a:t>{{ 250000 | currency:'CAD':'symbol':'6.3':'fr'}} will display 250 000,000 CA$&lt;</a:t>
            </a:r>
            <a:r>
              <a:rPr lang="en-IN" dirty="0" err="1"/>
              <a:t>br</a:t>
            </a:r>
            <a:r>
              <a:rPr lang="en-IN" dirty="0"/>
              <a:t>&gt;</a:t>
            </a:r>
          </a:p>
          <a:p>
            <a:endParaRPr lang="en-IN" dirty="0"/>
          </a:p>
        </p:txBody>
      </p:sp>
      <p:sp>
        <p:nvSpPr>
          <p:cNvPr id="11" name="TextBox 10">
            <a:extLst>
              <a:ext uri="{FF2B5EF4-FFF2-40B4-BE49-F238E27FC236}">
                <a16:creationId xmlns:a16="http://schemas.microsoft.com/office/drawing/2014/main" id="{E3B94AF8-0316-E94C-3496-52F0A368C30C}"/>
              </a:ext>
            </a:extLst>
          </p:cNvPr>
          <p:cNvSpPr txBox="1"/>
          <p:nvPr/>
        </p:nvSpPr>
        <p:spPr>
          <a:xfrm>
            <a:off x="494908" y="4307780"/>
            <a:ext cx="11156622" cy="1015663"/>
          </a:xfrm>
          <a:prstGeom prst="rect">
            <a:avLst/>
          </a:prstGeom>
          <a:noFill/>
        </p:spPr>
        <p:txBody>
          <a:bodyPr wrap="square">
            <a:spAutoFit/>
          </a:bodyPr>
          <a:lstStyle/>
          <a:p>
            <a:r>
              <a:rPr lang="en-US" sz="2000" b="1" u="sng" dirty="0">
                <a:solidFill>
                  <a:schemeClr val="tx1">
                    <a:lumMod val="65000"/>
                    <a:lumOff val="35000"/>
                  </a:schemeClr>
                </a:solidFill>
                <a:effectLst/>
              </a:rPr>
              <a:t>date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pipe can be used to display the date in the required format</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13" name="TextBox 12">
            <a:extLst>
              <a:ext uri="{FF2B5EF4-FFF2-40B4-BE49-F238E27FC236}">
                <a16:creationId xmlns:a16="http://schemas.microsoft.com/office/drawing/2014/main" id="{60F30825-2CE9-CC5A-F80F-1B3142E06599}"/>
              </a:ext>
            </a:extLst>
          </p:cNvPr>
          <p:cNvSpPr txBox="1"/>
          <p:nvPr/>
        </p:nvSpPr>
        <p:spPr>
          <a:xfrm>
            <a:off x="570321" y="5470564"/>
            <a:ext cx="6099142" cy="369332"/>
          </a:xfrm>
          <a:prstGeom prst="rect">
            <a:avLst/>
          </a:prstGeom>
          <a:noFill/>
        </p:spPr>
        <p:txBody>
          <a:bodyPr wrap="square">
            <a:spAutoFit/>
          </a:bodyPr>
          <a:lstStyle/>
          <a:p>
            <a:r>
              <a:rPr lang="en-IN" dirty="0"/>
              <a:t>{{ expression | </a:t>
            </a:r>
            <a:r>
              <a:rPr lang="en-IN" dirty="0" err="1"/>
              <a:t>date:format:timezone:locale</a:t>
            </a:r>
            <a:r>
              <a:rPr lang="en-IN" dirty="0"/>
              <a:t> }}</a:t>
            </a:r>
          </a:p>
        </p:txBody>
      </p:sp>
    </p:spTree>
    <p:extLst>
      <p:ext uri="{BB962C8B-B14F-4D97-AF65-F5344CB8AC3E}">
        <p14:creationId xmlns:p14="http://schemas.microsoft.com/office/powerpoint/2010/main" val="134756562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18F52B8-A658-6901-A8BA-B269AD20F5D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CA26935-1FE6-8C95-9597-4AA80730695D}"/>
              </a:ext>
            </a:extLst>
          </p:cNvPr>
          <p:cNvSpPr>
            <a:spLocks noGrp="1"/>
          </p:cNvSpPr>
          <p:nvPr>
            <p:ph type="sldNum" sz="quarter" idx="12"/>
          </p:nvPr>
        </p:nvSpPr>
        <p:spPr/>
        <p:txBody>
          <a:bodyPr/>
          <a:lstStyle/>
          <a:p>
            <a:fld id="{4A777409-9C5A-4B07-8E32-19F22F7D558C}" type="slidenum">
              <a:rPr lang="en-IN" smtClean="0"/>
              <a:t>101</a:t>
            </a:fld>
            <a:endParaRPr lang="en-IN" dirty="0"/>
          </a:p>
        </p:txBody>
      </p:sp>
      <p:sp>
        <p:nvSpPr>
          <p:cNvPr id="5" name="TextBox 4">
            <a:extLst>
              <a:ext uri="{FF2B5EF4-FFF2-40B4-BE49-F238E27FC236}">
                <a16:creationId xmlns:a16="http://schemas.microsoft.com/office/drawing/2014/main" id="{93C5C1DB-5DED-C2B9-2C3B-E72DFBB99B9C}"/>
              </a:ext>
            </a:extLst>
          </p:cNvPr>
          <p:cNvSpPr txBox="1"/>
          <p:nvPr/>
        </p:nvSpPr>
        <p:spPr>
          <a:xfrm>
            <a:off x="0" y="851617"/>
            <a:ext cx="11651530" cy="5632311"/>
          </a:xfrm>
          <a:prstGeom prst="rect">
            <a:avLst/>
          </a:prstGeom>
          <a:noFill/>
        </p:spPr>
        <p:txBody>
          <a:bodyPr wrap="square">
            <a:spAutoFit/>
          </a:bodyPr>
          <a:lstStyle/>
          <a:p>
            <a:r>
              <a:rPr lang="en-US" sz="2000" dirty="0">
                <a:solidFill>
                  <a:schemeClr val="tx1">
                    <a:lumMod val="65000"/>
                    <a:lumOff val="35000"/>
                  </a:schemeClr>
                </a:solidFill>
                <a:effectLst/>
              </a:rPr>
              <a:t>An</a:t>
            </a:r>
            <a:r>
              <a:rPr lang="en-US" sz="2000" b="1" dirty="0">
                <a:solidFill>
                  <a:schemeClr val="tx1">
                    <a:lumMod val="65000"/>
                    <a:lumOff val="35000"/>
                  </a:schemeClr>
                </a:solidFill>
                <a:effectLst/>
              </a:rPr>
              <a:t> expression </a:t>
            </a:r>
            <a:r>
              <a:rPr lang="en-US" sz="2000" dirty="0">
                <a:solidFill>
                  <a:schemeClr val="tx1">
                    <a:lumMod val="65000"/>
                    <a:lumOff val="35000"/>
                  </a:schemeClr>
                </a:solidFill>
                <a:effectLst/>
              </a:rPr>
              <a:t>is a date or number in milliseconds</a:t>
            </a:r>
          </a:p>
          <a:p>
            <a:r>
              <a:rPr lang="en-US" sz="2000" dirty="0">
                <a:solidFill>
                  <a:schemeClr val="tx1">
                    <a:lumMod val="65000"/>
                    <a:lumOff val="35000"/>
                  </a:schemeClr>
                </a:solidFill>
                <a:effectLst/>
              </a:rPr>
              <a:t>The</a:t>
            </a:r>
            <a:r>
              <a:rPr lang="en-US" sz="2000" b="1" dirty="0">
                <a:solidFill>
                  <a:schemeClr val="tx1">
                    <a:lumMod val="65000"/>
                    <a:lumOff val="35000"/>
                  </a:schemeClr>
                </a:solidFill>
                <a:effectLst/>
              </a:rPr>
              <a:t> format </a:t>
            </a:r>
            <a:r>
              <a:rPr lang="en-US" sz="2000" dirty="0">
                <a:solidFill>
                  <a:schemeClr val="tx1">
                    <a:lumMod val="65000"/>
                    <a:lumOff val="35000"/>
                  </a:schemeClr>
                </a:solidFill>
                <a:effectLst/>
              </a:rPr>
              <a:t>indicates in which form the date/time should be displayed. Following are the pre-defined options for it.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'medium' :equivalent to 'MMM d, y, h:mm:ss a' (e.g. Jan 31, 2018, 11:05:04 AM)</a:t>
            </a:r>
          </a:p>
          <a:p>
            <a:pPr>
              <a:buFont typeface="Arial" panose="020B0604020202020204" pitchFamily="34" charset="0"/>
              <a:buChar char="•"/>
            </a:pPr>
            <a:r>
              <a:rPr lang="en-US" sz="2000" dirty="0">
                <a:solidFill>
                  <a:schemeClr val="tx1">
                    <a:lumMod val="65000"/>
                    <a:lumOff val="35000"/>
                  </a:schemeClr>
                </a:solidFill>
                <a:effectLst/>
              </a:rPr>
              <a:t>'short': equivalent to 'M/d/</a:t>
            </a:r>
            <a:r>
              <a:rPr lang="en-US" sz="2000" dirty="0" err="1">
                <a:solidFill>
                  <a:schemeClr val="tx1">
                    <a:lumMod val="65000"/>
                    <a:lumOff val="35000"/>
                  </a:schemeClr>
                </a:solidFill>
                <a:effectLst/>
              </a:rPr>
              <a:t>yy</a:t>
            </a:r>
            <a:r>
              <a:rPr lang="en-US" sz="2000" dirty="0">
                <a:solidFill>
                  <a:schemeClr val="tx1">
                    <a:lumMod val="65000"/>
                    <a:lumOff val="35000"/>
                  </a:schemeClr>
                </a:solidFill>
                <a:effectLst/>
              </a:rPr>
              <a:t>, h:mm a' (e.g. 1/31/2018, 11:05 AM)</a:t>
            </a:r>
          </a:p>
          <a:p>
            <a:pPr>
              <a:buFont typeface="Arial" panose="020B0604020202020204" pitchFamily="34" charset="0"/>
              <a:buChar char="•"/>
            </a:pPr>
            <a:r>
              <a:rPr lang="en-US" sz="2000" dirty="0">
                <a:solidFill>
                  <a:schemeClr val="tx1">
                    <a:lumMod val="65000"/>
                    <a:lumOff val="35000"/>
                  </a:schemeClr>
                </a:solidFill>
                <a:effectLst/>
              </a:rPr>
              <a:t>'long': equivalent to 'MMMM d, y, h:mm:ss a z' (e.g. January 31, 2018 at 11:05:04 AM GMT+5)</a:t>
            </a:r>
          </a:p>
          <a:p>
            <a:pPr>
              <a:buFont typeface="Arial" panose="020B0604020202020204" pitchFamily="34" charset="0"/>
              <a:buChar char="•"/>
            </a:pPr>
            <a:r>
              <a:rPr lang="en-US" sz="2000" dirty="0">
                <a:solidFill>
                  <a:schemeClr val="tx1">
                    <a:lumMod val="65000"/>
                    <a:lumOff val="35000"/>
                  </a:schemeClr>
                </a:solidFill>
                <a:effectLst/>
              </a:rPr>
              <a:t>'full': equivalent to 'EEEE, MMMM d, y, h:mm:ss a zzzz' (e.g. Wednesday, January 31, 2018 at 11:05:04 AM GMT+05:30)</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fullDate</a:t>
            </a:r>
            <a:r>
              <a:rPr lang="en-US" sz="2000" dirty="0">
                <a:solidFill>
                  <a:schemeClr val="tx1">
                    <a:lumMod val="65000"/>
                    <a:lumOff val="35000"/>
                  </a:schemeClr>
                </a:solidFill>
                <a:effectLst/>
              </a:rPr>
              <a:t>' : equivalent to 'EEEE, MMMM d, y' (e.g. Wednesday, January 31, 2018)</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longDate</a:t>
            </a:r>
            <a:r>
              <a:rPr lang="en-US" sz="2000" dirty="0">
                <a:solidFill>
                  <a:schemeClr val="tx1">
                    <a:lumMod val="65000"/>
                    <a:lumOff val="35000"/>
                  </a:schemeClr>
                </a:solidFill>
                <a:effectLst/>
              </a:rPr>
              <a:t>' : equivalent to 'MMMM d, y' (e.g. January 31, 2018)</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mediumDate</a:t>
            </a:r>
            <a:r>
              <a:rPr lang="en-US" sz="2000" dirty="0">
                <a:solidFill>
                  <a:schemeClr val="tx1">
                    <a:lumMod val="65000"/>
                    <a:lumOff val="35000"/>
                  </a:schemeClr>
                </a:solidFill>
                <a:effectLst/>
              </a:rPr>
              <a:t>' : equivalent to 'MMM d, y' (e.g. Jan 31, 2018)</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shortDate</a:t>
            </a:r>
            <a:r>
              <a:rPr lang="en-US" sz="2000" dirty="0">
                <a:solidFill>
                  <a:schemeClr val="tx1">
                    <a:lumMod val="65000"/>
                    <a:lumOff val="35000"/>
                  </a:schemeClr>
                </a:solidFill>
                <a:effectLst/>
              </a:rPr>
              <a:t>' : equivalent to 'M/d/</a:t>
            </a:r>
            <a:r>
              <a:rPr lang="en-US" sz="2000" dirty="0" err="1">
                <a:solidFill>
                  <a:schemeClr val="tx1">
                    <a:lumMod val="65000"/>
                    <a:lumOff val="35000"/>
                  </a:schemeClr>
                </a:solidFill>
                <a:effectLst/>
              </a:rPr>
              <a:t>yy</a:t>
            </a:r>
            <a:r>
              <a:rPr lang="en-US" sz="2000" dirty="0">
                <a:solidFill>
                  <a:schemeClr val="tx1">
                    <a:lumMod val="65000"/>
                    <a:lumOff val="35000"/>
                  </a:schemeClr>
                </a:solidFill>
                <a:effectLst/>
              </a:rPr>
              <a:t>' (e.g. 1/31/18)</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mediumTime</a:t>
            </a:r>
            <a:r>
              <a:rPr lang="en-US" sz="2000" dirty="0">
                <a:solidFill>
                  <a:schemeClr val="tx1">
                    <a:lumMod val="65000"/>
                    <a:lumOff val="35000"/>
                  </a:schemeClr>
                </a:solidFill>
                <a:effectLst/>
              </a:rPr>
              <a:t>' : equivalent to '</a:t>
            </a:r>
            <a:r>
              <a:rPr lang="en-US" sz="2000" dirty="0" err="1">
                <a:solidFill>
                  <a:schemeClr val="tx1">
                    <a:lumMod val="65000"/>
                    <a:lumOff val="35000"/>
                  </a:schemeClr>
                </a:solidFill>
                <a:effectLst/>
              </a:rPr>
              <a:t>h:mm:ss</a:t>
            </a:r>
            <a:r>
              <a:rPr lang="en-US" sz="2000" dirty="0">
                <a:solidFill>
                  <a:schemeClr val="tx1">
                    <a:lumMod val="65000"/>
                    <a:lumOff val="35000"/>
                  </a:schemeClr>
                </a:solidFill>
                <a:effectLst/>
              </a:rPr>
              <a:t> a' (e.g. 11:05:04 AM)</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shortTime</a:t>
            </a:r>
            <a:r>
              <a:rPr lang="en-US" sz="2000" dirty="0">
                <a:solidFill>
                  <a:schemeClr val="tx1">
                    <a:lumMod val="65000"/>
                    <a:lumOff val="35000"/>
                  </a:schemeClr>
                </a:solidFill>
                <a:effectLst/>
              </a:rPr>
              <a:t>' :  equivalent to '</a:t>
            </a:r>
            <a:r>
              <a:rPr lang="en-US" sz="2000" dirty="0" err="1">
                <a:solidFill>
                  <a:schemeClr val="tx1">
                    <a:lumMod val="65000"/>
                    <a:lumOff val="35000"/>
                  </a:schemeClr>
                </a:solidFill>
                <a:effectLst/>
              </a:rPr>
              <a:t>h:mm</a:t>
            </a:r>
            <a:r>
              <a:rPr lang="en-US" sz="2000" dirty="0">
                <a:solidFill>
                  <a:schemeClr val="tx1">
                    <a:lumMod val="65000"/>
                    <a:lumOff val="35000"/>
                  </a:schemeClr>
                </a:solidFill>
                <a:effectLst/>
              </a:rPr>
              <a:t> a' (e.g. 11:05 AM)</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longTime</a:t>
            </a:r>
            <a:r>
              <a:rPr lang="en-US" sz="2000" dirty="0">
                <a:solidFill>
                  <a:schemeClr val="tx1">
                    <a:lumMod val="65000"/>
                    <a:lumOff val="35000"/>
                  </a:schemeClr>
                </a:solidFill>
                <a:effectLst/>
              </a:rPr>
              <a:t>': equivalent to '</a:t>
            </a:r>
            <a:r>
              <a:rPr lang="en-US" sz="2000" dirty="0" err="1">
                <a:solidFill>
                  <a:schemeClr val="tx1">
                    <a:lumMod val="65000"/>
                    <a:lumOff val="35000"/>
                  </a:schemeClr>
                </a:solidFill>
                <a:effectLst/>
              </a:rPr>
              <a:t>h:mm</a:t>
            </a:r>
            <a:r>
              <a:rPr lang="en-US" sz="2000" dirty="0">
                <a:solidFill>
                  <a:schemeClr val="tx1">
                    <a:lumMod val="65000"/>
                    <a:lumOff val="35000"/>
                  </a:schemeClr>
                </a:solidFill>
                <a:effectLst/>
              </a:rPr>
              <a:t> a' (e.g. 11:05:04 AM GMT+5)</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fullTime</a:t>
            </a:r>
            <a:r>
              <a:rPr lang="en-US" sz="2000" dirty="0">
                <a:solidFill>
                  <a:schemeClr val="tx1">
                    <a:lumMod val="65000"/>
                    <a:lumOff val="35000"/>
                  </a:schemeClr>
                </a:solidFill>
                <a:effectLst/>
              </a:rPr>
              <a:t>': equivalent to '</a:t>
            </a:r>
            <a:r>
              <a:rPr lang="en-US" sz="2000" dirty="0" err="1">
                <a:solidFill>
                  <a:schemeClr val="tx1">
                    <a:lumMod val="65000"/>
                    <a:lumOff val="35000"/>
                  </a:schemeClr>
                </a:solidFill>
                <a:effectLst/>
              </a:rPr>
              <a:t>h:mm:ss</a:t>
            </a:r>
            <a:r>
              <a:rPr lang="en-US" sz="2000" dirty="0">
                <a:solidFill>
                  <a:schemeClr val="tx1">
                    <a:lumMod val="65000"/>
                    <a:lumOff val="35000"/>
                  </a:schemeClr>
                </a:solidFill>
                <a:effectLst/>
              </a:rPr>
              <a:t> a zzzz' (e.g. 11:05:04 AM GMT+05:30)</a:t>
            </a:r>
          </a:p>
          <a:p>
            <a:pPr>
              <a:buFont typeface="Arial" panose="020B0604020202020204" pitchFamily="34" charset="0"/>
              <a:buChar char="•"/>
            </a:pP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3212198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22083B9-36D9-6C1A-874A-3AD5C4B3FC6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E07A9DB-5373-4A2E-E3D5-9456961FA8B8}"/>
              </a:ext>
            </a:extLst>
          </p:cNvPr>
          <p:cNvSpPr>
            <a:spLocks noGrp="1"/>
          </p:cNvSpPr>
          <p:nvPr>
            <p:ph type="sldNum" sz="quarter" idx="12"/>
          </p:nvPr>
        </p:nvSpPr>
        <p:spPr/>
        <p:txBody>
          <a:bodyPr/>
          <a:lstStyle/>
          <a:p>
            <a:fld id="{4A777409-9C5A-4B07-8E32-19F22F7D558C}" type="slidenum">
              <a:rPr lang="en-IN" smtClean="0"/>
              <a:t>102</a:t>
            </a:fld>
            <a:endParaRPr lang="en-IN" dirty="0"/>
          </a:p>
        </p:txBody>
      </p:sp>
      <p:sp>
        <p:nvSpPr>
          <p:cNvPr id="5" name="TextBox 4">
            <a:extLst>
              <a:ext uri="{FF2B5EF4-FFF2-40B4-BE49-F238E27FC236}">
                <a16:creationId xmlns:a16="http://schemas.microsoft.com/office/drawing/2014/main" id="{C948E445-E18E-4CD8-2E32-FAF29A242CE5}"/>
              </a:ext>
            </a:extLst>
          </p:cNvPr>
          <p:cNvSpPr txBox="1"/>
          <p:nvPr/>
        </p:nvSpPr>
        <p:spPr>
          <a:xfrm>
            <a:off x="136688" y="1035758"/>
            <a:ext cx="11769366" cy="923330"/>
          </a:xfrm>
          <a:prstGeom prst="rect">
            <a:avLst/>
          </a:prstGeom>
          <a:noFill/>
        </p:spPr>
        <p:txBody>
          <a:bodyPr wrap="square">
            <a:spAutoFit/>
          </a:bodyPr>
          <a:lstStyle/>
          <a:p>
            <a:r>
              <a:rPr lang="en-US" sz="1800" b="1" dirty="0" err="1">
                <a:solidFill>
                  <a:schemeClr val="tx1">
                    <a:lumMod val="65000"/>
                    <a:lumOff val="35000"/>
                  </a:schemeClr>
                </a:solidFill>
                <a:effectLst/>
              </a:rPr>
              <a:t>Timezone</a:t>
            </a:r>
            <a:r>
              <a:rPr lang="en-US" sz="1800" dirty="0">
                <a:solidFill>
                  <a:schemeClr val="tx1">
                    <a:lumMod val="65000"/>
                    <a:lumOff val="35000"/>
                  </a:schemeClr>
                </a:solidFill>
                <a:effectLst/>
              </a:rPr>
              <a:t> to be used for formatting. For example, ’+0430’ (4 hours, 30 minutes east of the Greenwich meridian) If not specified, the local system </a:t>
            </a:r>
            <a:r>
              <a:rPr lang="en-US" sz="1800" dirty="0" err="1">
                <a:solidFill>
                  <a:schemeClr val="tx1">
                    <a:lumMod val="65000"/>
                    <a:lumOff val="35000"/>
                  </a:schemeClr>
                </a:solidFill>
                <a:effectLst/>
              </a:rPr>
              <a:t>timezone</a:t>
            </a:r>
            <a:r>
              <a:rPr lang="en-US" sz="1800" dirty="0">
                <a:solidFill>
                  <a:schemeClr val="tx1">
                    <a:lumMod val="65000"/>
                    <a:lumOff val="35000"/>
                  </a:schemeClr>
                </a:solidFill>
                <a:effectLst/>
              </a:rPr>
              <a:t> of the end-user's browser will be used.</a:t>
            </a:r>
          </a:p>
          <a:p>
            <a:endParaRPr lang="en-US" sz="18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967B3628-55D2-C92F-72AD-24A9E671C8DA}"/>
              </a:ext>
            </a:extLst>
          </p:cNvPr>
          <p:cNvSpPr txBox="1"/>
          <p:nvPr/>
        </p:nvSpPr>
        <p:spPr>
          <a:xfrm>
            <a:off x="136687" y="2505670"/>
            <a:ext cx="9978273" cy="923330"/>
          </a:xfrm>
          <a:prstGeom prst="rect">
            <a:avLst/>
          </a:prstGeom>
          <a:noFill/>
        </p:spPr>
        <p:txBody>
          <a:bodyPr wrap="square">
            <a:spAutoFit/>
          </a:bodyPr>
          <a:lstStyle/>
          <a:p>
            <a:r>
              <a:rPr lang="en-IN" dirty="0"/>
              <a:t>import { </a:t>
            </a:r>
            <a:r>
              <a:rPr lang="en-IN" dirty="0" err="1"/>
              <a:t>registerLocaleData</a:t>
            </a:r>
            <a:r>
              <a:rPr lang="en-IN" dirty="0"/>
              <a:t> } from '@angular/common';</a:t>
            </a:r>
          </a:p>
          <a:p>
            <a:r>
              <a:rPr lang="en-IN" dirty="0"/>
              <a:t>import </a:t>
            </a:r>
            <a:r>
              <a:rPr lang="en-IN" dirty="0" err="1"/>
              <a:t>localeFrench</a:t>
            </a:r>
            <a:r>
              <a:rPr lang="en-IN" dirty="0"/>
              <a:t> from '@angular/common/locales/</a:t>
            </a:r>
            <a:r>
              <a:rPr lang="en-IN" dirty="0" err="1"/>
              <a:t>fr</a:t>
            </a:r>
            <a:r>
              <a:rPr lang="en-IN" dirty="0"/>
              <a:t>';</a:t>
            </a:r>
          </a:p>
          <a:p>
            <a:r>
              <a:rPr lang="en-IN" dirty="0" err="1"/>
              <a:t>registerLocaleData</a:t>
            </a:r>
            <a:r>
              <a:rPr lang="en-IN" dirty="0"/>
              <a:t>(</a:t>
            </a:r>
            <a:r>
              <a:rPr lang="en-IN" dirty="0" err="1"/>
              <a:t>localeFrench</a:t>
            </a:r>
            <a:r>
              <a:rPr lang="en-IN" dirty="0"/>
              <a:t>);</a:t>
            </a:r>
          </a:p>
        </p:txBody>
      </p:sp>
      <p:sp>
        <p:nvSpPr>
          <p:cNvPr id="9" name="TextBox 8">
            <a:extLst>
              <a:ext uri="{FF2B5EF4-FFF2-40B4-BE49-F238E27FC236}">
                <a16:creationId xmlns:a16="http://schemas.microsoft.com/office/drawing/2014/main" id="{2289E660-F038-EFDB-D3D6-B023E188BD65}"/>
              </a:ext>
            </a:extLst>
          </p:cNvPr>
          <p:cNvSpPr txBox="1"/>
          <p:nvPr/>
        </p:nvSpPr>
        <p:spPr>
          <a:xfrm>
            <a:off x="136687" y="3607429"/>
            <a:ext cx="6099142" cy="400110"/>
          </a:xfrm>
          <a:prstGeom prst="rect">
            <a:avLst/>
          </a:prstGeom>
          <a:noFill/>
        </p:spPr>
        <p:txBody>
          <a:bodyPr wrap="square">
            <a:spAutoFit/>
          </a:bodyPr>
          <a:lstStyle/>
          <a:p>
            <a:r>
              <a:rPr lang="en-IN" sz="2000" b="1" dirty="0">
                <a:solidFill>
                  <a:schemeClr val="tx1">
                    <a:lumMod val="65000"/>
                    <a:lumOff val="35000"/>
                  </a:schemeClr>
                </a:solidFill>
              </a:rPr>
              <a:t>Examples</a:t>
            </a:r>
            <a:r>
              <a:rPr lang="en-IN" sz="2000" dirty="0">
                <a:solidFill>
                  <a:schemeClr val="tx1">
                    <a:lumMod val="65000"/>
                    <a:lumOff val="35000"/>
                  </a:schemeClr>
                </a:solidFill>
              </a:rPr>
              <a:t>:</a:t>
            </a:r>
          </a:p>
        </p:txBody>
      </p:sp>
      <p:sp>
        <p:nvSpPr>
          <p:cNvPr id="11" name="TextBox 10">
            <a:extLst>
              <a:ext uri="{FF2B5EF4-FFF2-40B4-BE49-F238E27FC236}">
                <a16:creationId xmlns:a16="http://schemas.microsoft.com/office/drawing/2014/main" id="{A71FA72F-F312-34C4-F994-970E54BE5D3A}"/>
              </a:ext>
            </a:extLst>
          </p:cNvPr>
          <p:cNvSpPr txBox="1"/>
          <p:nvPr/>
        </p:nvSpPr>
        <p:spPr>
          <a:xfrm>
            <a:off x="310298" y="4424773"/>
            <a:ext cx="11571404" cy="923330"/>
          </a:xfrm>
          <a:prstGeom prst="rect">
            <a:avLst/>
          </a:prstGeom>
          <a:noFill/>
        </p:spPr>
        <p:txBody>
          <a:bodyPr wrap="square">
            <a:spAutoFit/>
          </a:bodyPr>
          <a:lstStyle>
            <a:defPPr>
              <a:defRPr lang="en-US"/>
            </a:defPPr>
            <a:lvl1pPr>
              <a:defRPr b="0">
                <a:solidFill>
                  <a:srgbClr val="D4D4D4"/>
                </a:solidFill>
                <a:effectLst/>
                <a:latin typeface="Consolas" panose="020B0609020204030204" pitchFamily="49" charset="0"/>
              </a:defRPr>
            </a:lvl1pPr>
          </a:lstStyle>
          <a:p>
            <a:r>
              <a:rPr lang="en-IN" dirty="0">
                <a:solidFill>
                  <a:schemeClr val="tx1"/>
                </a:solidFill>
                <a:latin typeface="+mn-lt"/>
              </a:rPr>
              <a:t>{{ "6/2/2017" | date }} will display Jun 2, 2017&lt;</a:t>
            </a:r>
            <a:r>
              <a:rPr lang="en-IN" dirty="0" err="1">
                <a:solidFill>
                  <a:schemeClr val="tx1"/>
                </a:solidFill>
                <a:latin typeface="+mn-lt"/>
              </a:rPr>
              <a:t>br</a:t>
            </a:r>
            <a:r>
              <a:rPr lang="en-IN" dirty="0">
                <a:solidFill>
                  <a:schemeClr val="tx1"/>
                </a:solidFill>
                <a:latin typeface="+mn-lt"/>
              </a:rPr>
              <a:t>&gt;</a:t>
            </a:r>
          </a:p>
          <a:p>
            <a:r>
              <a:rPr lang="en-IN" dirty="0">
                <a:solidFill>
                  <a:schemeClr val="tx1"/>
                </a:solidFill>
                <a:latin typeface="+mn-lt"/>
              </a:rPr>
              <a:t>{{ "6/2/2017, 11:30:45 AM" | </a:t>
            </a:r>
            <a:r>
              <a:rPr lang="en-IN" dirty="0" err="1">
                <a:solidFill>
                  <a:schemeClr val="tx1"/>
                </a:solidFill>
                <a:latin typeface="+mn-lt"/>
              </a:rPr>
              <a:t>date:'medium</a:t>
            </a:r>
            <a:r>
              <a:rPr lang="en-IN" dirty="0">
                <a:solidFill>
                  <a:schemeClr val="tx1"/>
                </a:solidFill>
                <a:latin typeface="+mn-lt"/>
              </a:rPr>
              <a:t>' }} will display Jun 2, 2017, 11:30:45 AM&lt;</a:t>
            </a:r>
            <a:r>
              <a:rPr lang="en-IN" dirty="0" err="1">
                <a:solidFill>
                  <a:schemeClr val="tx1"/>
                </a:solidFill>
                <a:latin typeface="+mn-lt"/>
              </a:rPr>
              <a:t>br</a:t>
            </a:r>
            <a:r>
              <a:rPr lang="en-IN" dirty="0">
                <a:solidFill>
                  <a:schemeClr val="tx1"/>
                </a:solidFill>
                <a:latin typeface="+mn-lt"/>
              </a:rPr>
              <a:t>&gt;</a:t>
            </a:r>
          </a:p>
          <a:p>
            <a:r>
              <a:rPr lang="en-IN" dirty="0">
                <a:solidFill>
                  <a:schemeClr val="tx1"/>
                </a:solidFill>
                <a:latin typeface="+mn-lt"/>
              </a:rPr>
              <a:t>{{ "6/2/2017, 11:30:45 AM" | date:'</a:t>
            </a:r>
            <a:r>
              <a:rPr lang="en-IN" dirty="0" err="1">
                <a:solidFill>
                  <a:schemeClr val="tx1"/>
                </a:solidFill>
                <a:latin typeface="+mn-lt"/>
              </a:rPr>
              <a:t>mmss</a:t>
            </a:r>
            <a:r>
              <a:rPr lang="en-IN" dirty="0">
                <a:solidFill>
                  <a:schemeClr val="tx1"/>
                </a:solidFill>
                <a:latin typeface="+mn-lt"/>
              </a:rPr>
              <a:t>' }} will display 3045&lt;</a:t>
            </a:r>
            <a:r>
              <a:rPr lang="en-IN" dirty="0" err="1">
                <a:solidFill>
                  <a:schemeClr val="tx1"/>
                </a:solidFill>
                <a:latin typeface="+mn-lt"/>
              </a:rPr>
              <a:t>br</a:t>
            </a:r>
            <a:r>
              <a:rPr lang="en-IN" dirty="0">
                <a:solidFill>
                  <a:schemeClr val="tx1"/>
                </a:solidFill>
                <a:latin typeface="+mn-lt"/>
              </a:rPr>
              <a:t>&gt;</a:t>
            </a:r>
            <a:endParaRPr lang="en-IN" dirty="0"/>
          </a:p>
        </p:txBody>
      </p:sp>
    </p:spTree>
    <p:extLst>
      <p:ext uri="{BB962C8B-B14F-4D97-AF65-F5344CB8AC3E}">
        <p14:creationId xmlns:p14="http://schemas.microsoft.com/office/powerpoint/2010/main" val="20506388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CFFF376-D81F-41AB-BC52-23CF341847E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840499C-AD96-C1F4-B74B-03CAD32E1BB1}"/>
              </a:ext>
            </a:extLst>
          </p:cNvPr>
          <p:cNvSpPr>
            <a:spLocks noGrp="1"/>
          </p:cNvSpPr>
          <p:nvPr>
            <p:ph type="sldNum" sz="quarter" idx="12"/>
          </p:nvPr>
        </p:nvSpPr>
        <p:spPr/>
        <p:txBody>
          <a:bodyPr/>
          <a:lstStyle/>
          <a:p>
            <a:fld id="{4A777409-9C5A-4B07-8E32-19F22F7D558C}" type="slidenum">
              <a:rPr lang="en-IN" smtClean="0"/>
              <a:t>103</a:t>
            </a:fld>
            <a:endParaRPr lang="en-IN" dirty="0"/>
          </a:p>
        </p:txBody>
      </p:sp>
      <p:sp>
        <p:nvSpPr>
          <p:cNvPr id="7" name="TextBox 6">
            <a:extLst>
              <a:ext uri="{FF2B5EF4-FFF2-40B4-BE49-F238E27FC236}">
                <a16:creationId xmlns:a16="http://schemas.microsoft.com/office/drawing/2014/main" id="{D5E8F09D-7D79-F2F7-A497-5A66C1C69C5B}"/>
              </a:ext>
            </a:extLst>
          </p:cNvPr>
          <p:cNvSpPr txBox="1"/>
          <p:nvPr/>
        </p:nvSpPr>
        <p:spPr>
          <a:xfrm>
            <a:off x="410065" y="1653560"/>
            <a:ext cx="9054445" cy="523220"/>
          </a:xfrm>
          <a:prstGeom prst="rect">
            <a:avLst/>
          </a:prstGeom>
          <a:noFill/>
        </p:spPr>
        <p:txBody>
          <a:bodyPr wrap="square">
            <a:spAutoFit/>
          </a:bodyPr>
          <a:lstStyle/>
          <a:p>
            <a:r>
              <a:rPr lang="en-US" sz="2800" b="1" dirty="0"/>
              <a:t>Demo : Passing Parameters to Angular Pipes</a:t>
            </a:r>
          </a:p>
        </p:txBody>
      </p:sp>
      <p:sp>
        <p:nvSpPr>
          <p:cNvPr id="9" name="TextBox 8">
            <a:extLst>
              <a:ext uri="{FF2B5EF4-FFF2-40B4-BE49-F238E27FC236}">
                <a16:creationId xmlns:a16="http://schemas.microsoft.com/office/drawing/2014/main" id="{6F294961-8058-44A7-8E02-99959C4032DF}"/>
              </a:ext>
            </a:extLst>
          </p:cNvPr>
          <p:cNvSpPr txBox="1"/>
          <p:nvPr/>
        </p:nvSpPr>
        <p:spPr>
          <a:xfrm>
            <a:off x="410064" y="2271389"/>
            <a:ext cx="11430001"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Understanding Built-in Pipes</a:t>
            </a:r>
          </a:p>
          <a:p>
            <a:pPr>
              <a:buFont typeface="Arial" panose="020B0604020202020204" pitchFamily="34" charset="0"/>
              <a:buChar char="•"/>
            </a:pPr>
            <a:r>
              <a:rPr lang="en-US" sz="2000" dirty="0">
                <a:solidFill>
                  <a:schemeClr val="tx1">
                    <a:lumMod val="65000"/>
                    <a:lumOff val="35000"/>
                  </a:schemeClr>
                </a:solidFill>
                <a:effectLst/>
              </a:rPr>
              <a:t>Passing parameters to built-in pipes</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 </a:t>
            </a:r>
            <a:r>
              <a:rPr lang="en-US" sz="2000" dirty="0">
                <a:solidFill>
                  <a:schemeClr val="tx1">
                    <a:lumMod val="65000"/>
                    <a:lumOff val="35000"/>
                  </a:schemeClr>
                </a:solidFill>
                <a:effectLst/>
              </a:rPr>
              <a:t>Applying built-in pipes with parameters to display product details. The output is as shown below</a:t>
            </a:r>
          </a:p>
        </p:txBody>
      </p:sp>
      <p:pic>
        <p:nvPicPr>
          <p:cNvPr id="11" name="Picture 10">
            <a:extLst>
              <a:ext uri="{FF2B5EF4-FFF2-40B4-BE49-F238E27FC236}">
                <a16:creationId xmlns:a16="http://schemas.microsoft.com/office/drawing/2014/main" id="{9B4C2064-A408-7298-F53D-DE3706059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7918" y="4347070"/>
            <a:ext cx="3496163" cy="1714739"/>
          </a:xfrm>
          <a:prstGeom prst="rect">
            <a:avLst/>
          </a:prstGeom>
        </p:spPr>
      </p:pic>
    </p:spTree>
    <p:extLst>
      <p:ext uri="{BB962C8B-B14F-4D97-AF65-F5344CB8AC3E}">
        <p14:creationId xmlns:p14="http://schemas.microsoft.com/office/powerpoint/2010/main" val="207881048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11C7A6-82D5-461E-F714-622317DBDD7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C397907-BE66-FCBD-A035-9A3EC6AC02AF}"/>
              </a:ext>
            </a:extLst>
          </p:cNvPr>
          <p:cNvSpPr>
            <a:spLocks noGrp="1"/>
          </p:cNvSpPr>
          <p:nvPr>
            <p:ph type="sldNum" sz="quarter" idx="12"/>
          </p:nvPr>
        </p:nvSpPr>
        <p:spPr/>
        <p:txBody>
          <a:bodyPr/>
          <a:lstStyle/>
          <a:p>
            <a:fld id="{4A777409-9C5A-4B07-8E32-19F22F7D558C}" type="slidenum">
              <a:rPr lang="en-IN" smtClean="0"/>
              <a:t>104</a:t>
            </a:fld>
            <a:endParaRPr lang="en-IN" dirty="0"/>
          </a:p>
        </p:txBody>
      </p:sp>
      <p:sp>
        <p:nvSpPr>
          <p:cNvPr id="5" name="TextBox 4">
            <a:extLst>
              <a:ext uri="{FF2B5EF4-FFF2-40B4-BE49-F238E27FC236}">
                <a16:creationId xmlns:a16="http://schemas.microsoft.com/office/drawing/2014/main" id="{8E3121C5-91CC-C496-8CEA-1DA5CC9FDD1B}"/>
              </a:ext>
            </a:extLst>
          </p:cNvPr>
          <p:cNvSpPr txBox="1"/>
          <p:nvPr/>
        </p:nvSpPr>
        <p:spPr>
          <a:xfrm>
            <a:off x="860982" y="574564"/>
            <a:ext cx="10492818" cy="1631216"/>
          </a:xfrm>
          <a:prstGeom prst="rect">
            <a:avLst/>
          </a:prstGeom>
          <a:noFill/>
        </p:spPr>
        <p:txBody>
          <a:bodyPr wrap="square">
            <a:spAutoFit/>
          </a:bodyPr>
          <a:lstStyle/>
          <a:p>
            <a:r>
              <a:rPr lang="en-US" sz="2000" dirty="0">
                <a:solidFill>
                  <a:schemeClr val="tx1">
                    <a:lumMod val="65000"/>
                    <a:lumOff val="35000"/>
                  </a:schemeClr>
                </a:solidFill>
                <a:effectLst/>
              </a:rPr>
              <a:t>We have applied currency pipe to product price with locale setting as '</a:t>
            </a:r>
            <a:r>
              <a:rPr lang="en-US" sz="2000" dirty="0" err="1">
                <a:solidFill>
                  <a:schemeClr val="tx1">
                    <a:lumMod val="65000"/>
                    <a:lumOff val="35000"/>
                  </a:schemeClr>
                </a:solidFill>
                <a:effectLst/>
              </a:rPr>
              <a:t>fr</a:t>
            </a:r>
            <a:r>
              <a:rPr lang="en-US" sz="2000" dirty="0">
                <a:solidFill>
                  <a:schemeClr val="tx1">
                    <a:lumMod val="65000"/>
                    <a:lumOff val="35000"/>
                  </a:schemeClr>
                </a:solidFill>
                <a:effectLst/>
              </a:rPr>
              <a:t>' i.e., French. According to the French locale, the currency symbol will be displayed at the end of the price as shown in the above output.</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1. Write the below-given code in </a:t>
            </a:r>
            <a:r>
              <a:rPr lang="en-US" sz="2000" b="1"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0EDFDE6E-F57C-B343-B9E2-78CEF561B029}"/>
              </a:ext>
            </a:extLst>
          </p:cNvPr>
          <p:cNvSpPr txBox="1"/>
          <p:nvPr/>
        </p:nvSpPr>
        <p:spPr>
          <a:xfrm>
            <a:off x="989028" y="2205780"/>
            <a:ext cx="10049759" cy="4524315"/>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title = 'product details';</a:t>
            </a:r>
          </a:p>
          <a:p>
            <a:r>
              <a:rPr lang="en-IN" dirty="0"/>
              <a:t>  </a:t>
            </a:r>
            <a:r>
              <a:rPr lang="en-IN" dirty="0" err="1"/>
              <a:t>productCode</a:t>
            </a:r>
            <a:r>
              <a:rPr lang="en-IN" dirty="0"/>
              <a:t> = 'PROD_P001';</a:t>
            </a:r>
          </a:p>
          <a:p>
            <a:r>
              <a:rPr lang="en-IN" dirty="0"/>
              <a:t>  </a:t>
            </a:r>
            <a:r>
              <a:rPr lang="en-IN" dirty="0" err="1"/>
              <a:t>productName</a:t>
            </a:r>
            <a:r>
              <a:rPr lang="en-IN" dirty="0"/>
              <a:t> = 'Apple MPTT2 MacBook Pro';</a:t>
            </a:r>
          </a:p>
          <a:p>
            <a:r>
              <a:rPr lang="en-IN" dirty="0"/>
              <a:t>  </a:t>
            </a:r>
            <a:r>
              <a:rPr lang="en-IN" dirty="0" err="1"/>
              <a:t>productPrice</a:t>
            </a:r>
            <a:r>
              <a:rPr lang="en-IN" dirty="0"/>
              <a:t> = 217021;</a:t>
            </a:r>
          </a:p>
          <a:p>
            <a:r>
              <a:rPr lang="en-IN" dirty="0"/>
              <a:t>  </a:t>
            </a:r>
            <a:r>
              <a:rPr lang="en-IN" dirty="0" err="1"/>
              <a:t>purchaseDate</a:t>
            </a:r>
            <a:r>
              <a:rPr lang="en-IN" dirty="0"/>
              <a:t> = '1/17/2018';</a:t>
            </a:r>
          </a:p>
          <a:p>
            <a:r>
              <a:rPr lang="en-IN" dirty="0"/>
              <a:t>  </a:t>
            </a:r>
            <a:r>
              <a:rPr lang="en-IN" dirty="0" err="1"/>
              <a:t>productTax</a:t>
            </a:r>
            <a:r>
              <a:rPr lang="en-IN" dirty="0"/>
              <a:t> = '0.1';</a:t>
            </a:r>
          </a:p>
          <a:p>
            <a:r>
              <a:rPr lang="en-IN" dirty="0"/>
              <a:t>  </a:t>
            </a:r>
            <a:r>
              <a:rPr lang="en-IN" dirty="0" err="1"/>
              <a:t>productRating</a:t>
            </a:r>
            <a:r>
              <a:rPr lang="en-IN" dirty="0"/>
              <a:t> = 4.92;</a:t>
            </a:r>
          </a:p>
          <a:p>
            <a:r>
              <a:rPr lang="en-IN" dirty="0"/>
              <a:t>}</a:t>
            </a:r>
          </a:p>
          <a:p>
            <a:r>
              <a:rPr lang="en-IN" dirty="0"/>
              <a:t> </a:t>
            </a:r>
          </a:p>
        </p:txBody>
      </p:sp>
    </p:spTree>
    <p:extLst>
      <p:ext uri="{BB962C8B-B14F-4D97-AF65-F5344CB8AC3E}">
        <p14:creationId xmlns:p14="http://schemas.microsoft.com/office/powerpoint/2010/main" val="411889498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AF39CDE-F68E-BC42-C15B-63088F5521A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2B28136-17E7-00F4-95EF-BDB944D9D01F}"/>
              </a:ext>
            </a:extLst>
          </p:cNvPr>
          <p:cNvSpPr>
            <a:spLocks noGrp="1"/>
          </p:cNvSpPr>
          <p:nvPr>
            <p:ph type="sldNum" sz="quarter" idx="12"/>
          </p:nvPr>
        </p:nvSpPr>
        <p:spPr/>
        <p:txBody>
          <a:bodyPr/>
          <a:lstStyle/>
          <a:p>
            <a:fld id="{4A777409-9C5A-4B07-8E32-19F22F7D558C}" type="slidenum">
              <a:rPr lang="en-IN" smtClean="0"/>
              <a:t>105</a:t>
            </a:fld>
            <a:endParaRPr lang="en-IN" dirty="0"/>
          </a:p>
        </p:txBody>
      </p:sp>
      <p:sp>
        <p:nvSpPr>
          <p:cNvPr id="5" name="TextBox 4">
            <a:extLst>
              <a:ext uri="{FF2B5EF4-FFF2-40B4-BE49-F238E27FC236}">
                <a16:creationId xmlns:a16="http://schemas.microsoft.com/office/drawing/2014/main" id="{9063BCB1-3594-7BE7-B386-FD3988C61469}"/>
              </a:ext>
            </a:extLst>
          </p:cNvPr>
          <p:cNvSpPr txBox="1"/>
          <p:nvPr/>
        </p:nvSpPr>
        <p:spPr>
          <a:xfrm>
            <a:off x="989029" y="560051"/>
            <a:ext cx="6099142" cy="400110"/>
          </a:xfrm>
          <a:prstGeom prst="rect">
            <a:avLst/>
          </a:prstGeom>
          <a:noFill/>
        </p:spPr>
        <p:txBody>
          <a:bodyPr wrap="square">
            <a:spAutoFit/>
          </a:bodyPr>
          <a:lstStyle/>
          <a:p>
            <a:r>
              <a:rPr lang="en-US" sz="2000" dirty="0">
                <a:solidFill>
                  <a:schemeClr val="tx1">
                    <a:lumMod val="65000"/>
                    <a:lumOff val="35000"/>
                  </a:schemeClr>
                </a:solidFill>
              </a:rPr>
              <a:t>2. Write the below-given code in </a:t>
            </a:r>
            <a:r>
              <a:rPr lang="en-US"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0D926FD-F0B1-966F-019F-9E22BD5E829A}"/>
              </a:ext>
            </a:extLst>
          </p:cNvPr>
          <p:cNvSpPr txBox="1"/>
          <p:nvPr/>
        </p:nvSpPr>
        <p:spPr>
          <a:xfrm>
            <a:off x="367646" y="960161"/>
            <a:ext cx="11632676" cy="5355312"/>
          </a:xfrm>
          <a:prstGeom prst="rect">
            <a:avLst/>
          </a:prstGeom>
          <a:noFill/>
        </p:spPr>
        <p:txBody>
          <a:bodyPr wrap="square">
            <a:spAutoFit/>
          </a:bodyPr>
          <a:lstStyle/>
          <a:p>
            <a:r>
              <a:rPr lang="en-IN" dirty="0"/>
              <a:t>&lt;h3&gt; {{ title | </a:t>
            </a:r>
            <a:r>
              <a:rPr lang="en-IN" dirty="0" err="1"/>
              <a:t>titlecase</a:t>
            </a:r>
            <a:r>
              <a:rPr lang="en-IN" dirty="0"/>
              <a:t>}} &lt;/h3&gt;</a:t>
            </a:r>
          </a:p>
          <a:p>
            <a:r>
              <a:rPr lang="en-IN" dirty="0"/>
              <a:t>&lt;table style="</a:t>
            </a:r>
            <a:r>
              <a:rPr lang="en-IN" dirty="0" err="1"/>
              <a:t>text-align:left</a:t>
            </a:r>
            <a:r>
              <a:rPr lang="en-IN" dirty="0"/>
              <a:t>"&gt;</a:t>
            </a:r>
          </a:p>
          <a:p>
            <a:r>
              <a:rPr lang="en-IN" dirty="0"/>
              <a:t>    &lt;tr&gt;</a:t>
            </a:r>
          </a:p>
          <a:p>
            <a:r>
              <a:rPr lang="en-IN" dirty="0"/>
              <a:t>        &lt;</a:t>
            </a:r>
            <a:r>
              <a:rPr lang="en-IN" dirty="0" err="1"/>
              <a:t>th</a:t>
            </a:r>
            <a:r>
              <a:rPr lang="en-IN" dirty="0"/>
              <a:t>&gt; Product Code &lt;/</a:t>
            </a:r>
            <a:r>
              <a:rPr lang="en-IN" dirty="0" err="1"/>
              <a:t>th</a:t>
            </a:r>
            <a:r>
              <a:rPr lang="en-IN" dirty="0"/>
              <a:t>&gt;</a:t>
            </a:r>
          </a:p>
          <a:p>
            <a:r>
              <a:rPr lang="en-IN" dirty="0"/>
              <a:t>        &lt;td&gt; {{ </a:t>
            </a:r>
            <a:r>
              <a:rPr lang="en-IN" dirty="0" err="1"/>
              <a:t>productCode</a:t>
            </a:r>
            <a:r>
              <a:rPr lang="en-IN" dirty="0"/>
              <a:t> | slice:5:9 }} &lt;/td&gt;</a:t>
            </a:r>
          </a:p>
          <a:p>
            <a:r>
              <a:rPr lang="en-IN" dirty="0"/>
              <a:t>    &lt;/tr&gt;</a:t>
            </a:r>
          </a:p>
          <a:p>
            <a:r>
              <a:rPr lang="en-IN" dirty="0"/>
              <a:t>    &lt;tr&gt;</a:t>
            </a:r>
          </a:p>
          <a:p>
            <a:r>
              <a:rPr lang="en-IN" dirty="0"/>
              <a:t>        &lt;</a:t>
            </a:r>
            <a:r>
              <a:rPr lang="en-IN" dirty="0" err="1"/>
              <a:t>th</a:t>
            </a:r>
            <a:r>
              <a:rPr lang="en-IN" dirty="0"/>
              <a:t>&gt; Product Name &lt;/</a:t>
            </a:r>
            <a:r>
              <a:rPr lang="en-IN" dirty="0" err="1"/>
              <a:t>th</a:t>
            </a:r>
            <a:r>
              <a:rPr lang="en-IN" dirty="0"/>
              <a:t>&gt;</a:t>
            </a:r>
          </a:p>
          <a:p>
            <a:r>
              <a:rPr lang="en-IN" dirty="0"/>
              <a:t>        &lt;td&gt; {{ </a:t>
            </a:r>
            <a:r>
              <a:rPr lang="en-IN" dirty="0" err="1"/>
              <a:t>productName</a:t>
            </a:r>
            <a:r>
              <a:rPr lang="en-IN" dirty="0"/>
              <a:t> | uppercase }} &lt;/td&gt;</a:t>
            </a:r>
          </a:p>
          <a:p>
            <a:r>
              <a:rPr lang="en-IN" dirty="0"/>
              <a:t>    &lt;/tr&gt;</a:t>
            </a:r>
          </a:p>
          <a:p>
            <a:r>
              <a:rPr lang="en-IN" dirty="0"/>
              <a:t>    &lt;tr&gt;</a:t>
            </a:r>
          </a:p>
          <a:p>
            <a:r>
              <a:rPr lang="en-IN" dirty="0"/>
              <a:t>        &lt;</a:t>
            </a:r>
            <a:r>
              <a:rPr lang="en-IN" dirty="0" err="1"/>
              <a:t>th</a:t>
            </a:r>
            <a:r>
              <a:rPr lang="en-IN" dirty="0"/>
              <a:t>&gt; Product Price &lt;/</a:t>
            </a:r>
            <a:r>
              <a:rPr lang="en-IN" dirty="0" err="1"/>
              <a:t>th</a:t>
            </a:r>
            <a:r>
              <a:rPr lang="en-IN" dirty="0"/>
              <a:t>&gt;</a:t>
            </a:r>
          </a:p>
          <a:p>
            <a:r>
              <a:rPr lang="en-IN" dirty="0"/>
              <a:t>        &lt;td&gt; {{ </a:t>
            </a:r>
            <a:r>
              <a:rPr lang="en-IN" dirty="0" err="1"/>
              <a:t>productPrice</a:t>
            </a:r>
            <a:r>
              <a:rPr lang="en-IN" dirty="0"/>
              <a:t> | currency: '</a:t>
            </a:r>
            <a:r>
              <a:rPr lang="en-IN" dirty="0" err="1"/>
              <a:t>INR':'symbol</a:t>
            </a:r>
            <a:r>
              <a:rPr lang="en-IN" dirty="0"/>
              <a:t>':'':'</a:t>
            </a:r>
            <a:r>
              <a:rPr lang="en-IN" dirty="0" err="1"/>
              <a:t>fr</a:t>
            </a:r>
            <a:r>
              <a:rPr lang="en-IN" dirty="0"/>
              <a:t>' }} &lt;/td&gt;</a:t>
            </a:r>
          </a:p>
          <a:p>
            <a:r>
              <a:rPr lang="en-IN" dirty="0"/>
              <a:t>    &lt;/tr&gt;</a:t>
            </a:r>
          </a:p>
          <a:p>
            <a:r>
              <a:rPr lang="en-IN" dirty="0"/>
              <a:t>    &lt;tr&gt;</a:t>
            </a:r>
          </a:p>
          <a:p>
            <a:r>
              <a:rPr lang="en-IN" dirty="0"/>
              <a:t>        &lt;</a:t>
            </a:r>
            <a:r>
              <a:rPr lang="en-IN" dirty="0" err="1"/>
              <a:t>th</a:t>
            </a:r>
            <a:r>
              <a:rPr lang="en-IN" dirty="0"/>
              <a:t>&gt; Purchase Date &lt;/</a:t>
            </a:r>
            <a:r>
              <a:rPr lang="en-IN" dirty="0" err="1"/>
              <a:t>th</a:t>
            </a:r>
            <a:r>
              <a:rPr lang="en-IN" dirty="0"/>
              <a:t>&gt;</a:t>
            </a:r>
          </a:p>
          <a:p>
            <a:r>
              <a:rPr lang="en-IN" dirty="0"/>
              <a:t>        &lt;td&gt; {{ </a:t>
            </a:r>
            <a:r>
              <a:rPr lang="en-IN" dirty="0" err="1"/>
              <a:t>purchaseDate</a:t>
            </a:r>
            <a:r>
              <a:rPr lang="en-IN" dirty="0"/>
              <a:t> | date:'</a:t>
            </a:r>
            <a:r>
              <a:rPr lang="en-IN" dirty="0" err="1"/>
              <a:t>fullDate</a:t>
            </a:r>
            <a:r>
              <a:rPr lang="en-IN" dirty="0"/>
              <a:t>' | lowercase}} &lt;/td&gt;</a:t>
            </a:r>
          </a:p>
          <a:p>
            <a:r>
              <a:rPr lang="en-IN" dirty="0"/>
              <a:t>    &lt;/tr&gt;</a:t>
            </a:r>
          </a:p>
          <a:p>
            <a:r>
              <a:rPr lang="en-IN" dirty="0"/>
              <a:t>    </a:t>
            </a:r>
          </a:p>
        </p:txBody>
      </p:sp>
    </p:spTree>
    <p:extLst>
      <p:ext uri="{BB962C8B-B14F-4D97-AF65-F5344CB8AC3E}">
        <p14:creationId xmlns:p14="http://schemas.microsoft.com/office/powerpoint/2010/main" val="40279025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795CD5A-902C-27F4-D4BD-E14FA70467F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D8B104A-943B-2E87-21ED-F30E4C2C7820}"/>
              </a:ext>
            </a:extLst>
          </p:cNvPr>
          <p:cNvSpPr>
            <a:spLocks noGrp="1"/>
          </p:cNvSpPr>
          <p:nvPr>
            <p:ph type="sldNum" sz="quarter" idx="12"/>
          </p:nvPr>
        </p:nvSpPr>
        <p:spPr/>
        <p:txBody>
          <a:bodyPr/>
          <a:lstStyle/>
          <a:p>
            <a:fld id="{4A777409-9C5A-4B07-8E32-19F22F7D558C}" type="slidenum">
              <a:rPr lang="en-IN" smtClean="0"/>
              <a:t>106</a:t>
            </a:fld>
            <a:endParaRPr lang="en-IN" dirty="0"/>
          </a:p>
        </p:txBody>
      </p:sp>
      <p:sp>
        <p:nvSpPr>
          <p:cNvPr id="5" name="TextBox 4">
            <a:extLst>
              <a:ext uri="{FF2B5EF4-FFF2-40B4-BE49-F238E27FC236}">
                <a16:creationId xmlns:a16="http://schemas.microsoft.com/office/drawing/2014/main" id="{6183EE61-4FB7-487D-EA51-0BB83B4E0C82}"/>
              </a:ext>
            </a:extLst>
          </p:cNvPr>
          <p:cNvSpPr txBox="1"/>
          <p:nvPr/>
        </p:nvSpPr>
        <p:spPr>
          <a:xfrm>
            <a:off x="909686" y="506362"/>
            <a:ext cx="9242982" cy="2585323"/>
          </a:xfrm>
          <a:prstGeom prst="rect">
            <a:avLst/>
          </a:prstGeom>
          <a:noFill/>
        </p:spPr>
        <p:txBody>
          <a:bodyPr wrap="square">
            <a:spAutoFit/>
          </a:bodyPr>
          <a:lstStyle/>
          <a:p>
            <a:r>
              <a:rPr lang="en-IN" dirty="0"/>
              <a:t>&lt;tr&gt;</a:t>
            </a:r>
          </a:p>
          <a:p>
            <a:r>
              <a:rPr lang="en-IN" dirty="0"/>
              <a:t>        &lt;</a:t>
            </a:r>
            <a:r>
              <a:rPr lang="en-IN" dirty="0" err="1"/>
              <a:t>th</a:t>
            </a:r>
            <a:r>
              <a:rPr lang="en-IN" dirty="0"/>
              <a:t>&gt; Product Tax &lt;/</a:t>
            </a:r>
            <a:r>
              <a:rPr lang="en-IN" dirty="0" err="1"/>
              <a:t>th</a:t>
            </a:r>
            <a:r>
              <a:rPr lang="en-IN" dirty="0"/>
              <a:t>&gt;</a:t>
            </a:r>
          </a:p>
          <a:p>
            <a:r>
              <a:rPr lang="en-IN" dirty="0"/>
              <a:t>        &lt;td&gt; {{ </a:t>
            </a:r>
            <a:r>
              <a:rPr lang="en-IN" dirty="0" err="1"/>
              <a:t>productTax</a:t>
            </a:r>
            <a:r>
              <a:rPr lang="en-IN" dirty="0"/>
              <a:t> | percent : '.2' }} &lt;/td&gt;</a:t>
            </a:r>
          </a:p>
          <a:p>
            <a:r>
              <a:rPr lang="en-IN" dirty="0"/>
              <a:t>    &lt;/tr&gt;</a:t>
            </a:r>
          </a:p>
          <a:p>
            <a:r>
              <a:rPr lang="en-IN" dirty="0"/>
              <a:t>    &lt;tr&gt;</a:t>
            </a:r>
          </a:p>
          <a:p>
            <a:r>
              <a:rPr lang="en-IN" dirty="0"/>
              <a:t>        &lt;</a:t>
            </a:r>
            <a:r>
              <a:rPr lang="en-IN" dirty="0" err="1"/>
              <a:t>th</a:t>
            </a:r>
            <a:r>
              <a:rPr lang="en-IN" dirty="0"/>
              <a:t>&gt; Product Rating &lt;/</a:t>
            </a:r>
            <a:r>
              <a:rPr lang="en-IN" dirty="0" err="1"/>
              <a:t>th</a:t>
            </a:r>
            <a:r>
              <a:rPr lang="en-IN" dirty="0"/>
              <a:t>&gt;</a:t>
            </a:r>
          </a:p>
          <a:p>
            <a:r>
              <a:rPr lang="en-IN" dirty="0"/>
              <a:t>        &lt;td&gt;{{ </a:t>
            </a:r>
            <a:r>
              <a:rPr lang="en-IN" dirty="0" err="1"/>
              <a:t>productRating</a:t>
            </a:r>
            <a:r>
              <a:rPr lang="en-IN" dirty="0"/>
              <a:t> | number:'1.3-5'}} &lt;/td&gt;</a:t>
            </a:r>
          </a:p>
          <a:p>
            <a:r>
              <a:rPr lang="en-IN" dirty="0"/>
              <a:t>    &lt;/tr&gt;</a:t>
            </a:r>
          </a:p>
          <a:p>
            <a:r>
              <a:rPr lang="en-IN" dirty="0"/>
              <a:t>&lt;/table&gt;</a:t>
            </a:r>
          </a:p>
        </p:txBody>
      </p:sp>
      <p:sp>
        <p:nvSpPr>
          <p:cNvPr id="7" name="TextBox 6">
            <a:extLst>
              <a:ext uri="{FF2B5EF4-FFF2-40B4-BE49-F238E27FC236}">
                <a16:creationId xmlns:a16="http://schemas.microsoft.com/office/drawing/2014/main" id="{6AC8603D-3847-7D8F-B529-E91DB2729879}"/>
              </a:ext>
            </a:extLst>
          </p:cNvPr>
          <p:cNvSpPr txBox="1"/>
          <p:nvPr/>
        </p:nvSpPr>
        <p:spPr>
          <a:xfrm>
            <a:off x="306371" y="3429000"/>
            <a:ext cx="6099142" cy="400110"/>
          </a:xfrm>
          <a:prstGeom prst="rect">
            <a:avLst/>
          </a:prstGeom>
          <a:noFill/>
        </p:spPr>
        <p:txBody>
          <a:bodyPr wrap="square">
            <a:spAutoFit/>
          </a:bodyPr>
          <a:lstStyle/>
          <a:p>
            <a:r>
              <a:rPr lang="en-US" sz="2000" dirty="0">
                <a:solidFill>
                  <a:schemeClr val="tx1">
                    <a:lumMod val="65000"/>
                    <a:lumOff val="35000"/>
                  </a:schemeClr>
                </a:solidFill>
              </a:rPr>
              <a:t>3. Write the below-given code in </a:t>
            </a:r>
            <a:r>
              <a:rPr lang="en-US" sz="2000" b="1" dirty="0" err="1">
                <a:solidFill>
                  <a:schemeClr val="tx1">
                    <a:lumMod val="65000"/>
                    <a:lumOff val="35000"/>
                  </a:schemeClr>
                </a:solidFill>
              </a:rPr>
              <a:t>app.module.ts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FF83E063-B0E7-CF7F-EC85-F94004CD33C7}"/>
              </a:ext>
            </a:extLst>
          </p:cNvPr>
          <p:cNvSpPr txBox="1"/>
          <p:nvPr/>
        </p:nvSpPr>
        <p:spPr>
          <a:xfrm>
            <a:off x="1060515" y="3950981"/>
            <a:ext cx="10553308" cy="2031325"/>
          </a:xfrm>
          <a:prstGeom prst="rect">
            <a:avLst/>
          </a:prstGeom>
          <a:noFill/>
        </p:spPr>
        <p:txBody>
          <a:bodyPr wrap="square">
            <a:spAutoFit/>
          </a:bodyPr>
          <a:lstStyle/>
          <a:p>
            <a:r>
              <a:rPr lang="en-IN" dirty="0"/>
              <a:t>import { </a:t>
            </a:r>
            <a:r>
              <a:rPr lang="en-IN" dirty="0" err="1"/>
              <a:t>BrowserModule</a:t>
            </a:r>
            <a:r>
              <a:rPr lang="en-IN" dirty="0"/>
              <a:t> } from '@angular/platform-browser';</a:t>
            </a:r>
          </a:p>
          <a:p>
            <a:r>
              <a:rPr lang="en-IN" dirty="0"/>
              <a:t>import { </a:t>
            </a:r>
            <a:r>
              <a:rPr lang="en-IN" dirty="0" err="1"/>
              <a:t>NgModule</a:t>
            </a:r>
            <a:r>
              <a:rPr lang="en-IN" dirty="0"/>
              <a:t> } from '@angular/core';</a:t>
            </a:r>
          </a:p>
          <a:p>
            <a:r>
              <a:rPr lang="en-IN" dirty="0"/>
              <a:t>import { </a:t>
            </a:r>
            <a:r>
              <a:rPr lang="en-IN" dirty="0" err="1"/>
              <a:t>AppComponent</a:t>
            </a:r>
            <a:r>
              <a:rPr lang="en-IN" dirty="0"/>
              <a:t> } from './</a:t>
            </a:r>
            <a:r>
              <a:rPr lang="en-IN" dirty="0" err="1"/>
              <a:t>app.component</a:t>
            </a:r>
            <a:r>
              <a:rPr lang="en-IN" dirty="0"/>
              <a:t>';</a:t>
            </a:r>
          </a:p>
          <a:p>
            <a:r>
              <a:rPr lang="en-IN" dirty="0"/>
              <a:t>import { </a:t>
            </a:r>
            <a:r>
              <a:rPr lang="en-IN" dirty="0" err="1"/>
              <a:t>registerLocaleData</a:t>
            </a:r>
            <a:r>
              <a:rPr lang="en-IN" dirty="0"/>
              <a:t> } from '@angular/common';</a:t>
            </a:r>
          </a:p>
          <a:p>
            <a:r>
              <a:rPr lang="en-IN" dirty="0"/>
              <a:t>import </a:t>
            </a:r>
            <a:r>
              <a:rPr lang="en-IN" dirty="0" err="1"/>
              <a:t>localeFrench</a:t>
            </a:r>
            <a:r>
              <a:rPr lang="en-IN" dirty="0"/>
              <a:t> from '@angular/common/locales/</a:t>
            </a:r>
            <a:r>
              <a:rPr lang="en-IN" dirty="0" err="1"/>
              <a:t>fr</a:t>
            </a:r>
            <a:r>
              <a:rPr lang="en-IN" dirty="0"/>
              <a:t>';</a:t>
            </a:r>
          </a:p>
          <a:p>
            <a:r>
              <a:rPr lang="en-IN" dirty="0" err="1"/>
              <a:t>registerLocaleData</a:t>
            </a:r>
            <a:r>
              <a:rPr lang="en-IN" dirty="0"/>
              <a:t>(</a:t>
            </a:r>
            <a:r>
              <a:rPr lang="en-IN" dirty="0" err="1"/>
              <a:t>localeFrench</a:t>
            </a:r>
            <a:r>
              <a:rPr lang="en-IN" dirty="0"/>
              <a:t>);</a:t>
            </a:r>
          </a:p>
          <a:p>
            <a:endParaRPr lang="en-IN" dirty="0"/>
          </a:p>
        </p:txBody>
      </p:sp>
    </p:spTree>
    <p:extLst>
      <p:ext uri="{BB962C8B-B14F-4D97-AF65-F5344CB8AC3E}">
        <p14:creationId xmlns:p14="http://schemas.microsoft.com/office/powerpoint/2010/main" val="277218917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A97CDD-E7B2-8885-C0EA-4350AB9CD0E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2BE28DF-EE6D-1A8C-FDEA-E13B34169040}"/>
              </a:ext>
            </a:extLst>
          </p:cNvPr>
          <p:cNvSpPr>
            <a:spLocks noGrp="1"/>
          </p:cNvSpPr>
          <p:nvPr>
            <p:ph type="sldNum" sz="quarter" idx="12"/>
          </p:nvPr>
        </p:nvSpPr>
        <p:spPr/>
        <p:txBody>
          <a:bodyPr/>
          <a:lstStyle/>
          <a:p>
            <a:fld id="{4A777409-9C5A-4B07-8E32-19F22F7D558C}" type="slidenum">
              <a:rPr lang="en-IN" smtClean="0"/>
              <a:t>107</a:t>
            </a:fld>
            <a:endParaRPr lang="en-IN" dirty="0"/>
          </a:p>
        </p:txBody>
      </p:sp>
      <p:sp>
        <p:nvSpPr>
          <p:cNvPr id="5" name="TextBox 4">
            <a:extLst>
              <a:ext uri="{FF2B5EF4-FFF2-40B4-BE49-F238E27FC236}">
                <a16:creationId xmlns:a16="http://schemas.microsoft.com/office/drawing/2014/main" id="{99AFB9E9-4EC0-67E4-6119-A28756AD9C54}"/>
              </a:ext>
            </a:extLst>
          </p:cNvPr>
          <p:cNvSpPr txBox="1"/>
          <p:nvPr/>
        </p:nvSpPr>
        <p:spPr>
          <a:xfrm>
            <a:off x="989029" y="645638"/>
            <a:ext cx="9880076" cy="3139321"/>
          </a:xfrm>
          <a:prstGeom prst="rect">
            <a:avLst/>
          </a:prstGeom>
          <a:noFill/>
        </p:spPr>
        <p:txBody>
          <a:bodyPr wrap="square">
            <a:spAutoFit/>
          </a:bodyPr>
          <a:lstStyle/>
          <a:p>
            <a:r>
              <a:rPr lang="en-IN" dirty="0"/>
              <a:t>@NgModule({</a:t>
            </a:r>
          </a:p>
          <a:p>
            <a:r>
              <a:rPr lang="en-IN" dirty="0"/>
              <a:t>  declarations: [</a:t>
            </a:r>
          </a:p>
          <a:p>
            <a:r>
              <a:rPr lang="en-IN" dirty="0"/>
              <a:t>    </a:t>
            </a:r>
            <a:r>
              <a:rPr lang="en-IN" dirty="0" err="1"/>
              <a:t>AppComponent</a:t>
            </a:r>
            <a:endParaRPr lang="en-IN" dirty="0"/>
          </a:p>
          <a:p>
            <a:r>
              <a:rPr lang="en-IN" dirty="0"/>
              <a:t>  ],</a:t>
            </a:r>
          </a:p>
          <a:p>
            <a:r>
              <a:rPr lang="en-IN" dirty="0"/>
              <a:t>  imports: [</a:t>
            </a:r>
          </a:p>
          <a:p>
            <a:r>
              <a:rPr lang="en-IN" dirty="0"/>
              <a:t>    </a:t>
            </a:r>
            <a:r>
              <a:rPr lang="en-IN" dirty="0" err="1"/>
              <a:t>BrowserModule</a:t>
            </a:r>
            <a:endParaRPr lang="en-IN" dirty="0"/>
          </a:p>
          <a:p>
            <a:r>
              <a:rPr lang="en-IN" dirty="0"/>
              <a:t>  ],</a:t>
            </a:r>
          </a:p>
          <a:p>
            <a:r>
              <a:rPr lang="en-IN" dirty="0"/>
              <a:t>  providers: [],</a:t>
            </a:r>
          </a:p>
          <a:p>
            <a:r>
              <a:rPr lang="en-IN" dirty="0"/>
              <a:t>  bootstrap: [</a:t>
            </a:r>
            <a:r>
              <a:rPr lang="en-IN" dirty="0" err="1"/>
              <a:t>AppComponent</a:t>
            </a:r>
            <a:r>
              <a:rPr lang="en-IN" dirty="0"/>
              <a:t>]</a:t>
            </a:r>
          </a:p>
          <a:p>
            <a:r>
              <a:rPr lang="en-IN" dirty="0"/>
              <a:t>})</a:t>
            </a:r>
          </a:p>
          <a:p>
            <a:r>
              <a:rPr lang="en-IN" dirty="0"/>
              <a:t>export class </a:t>
            </a:r>
            <a:r>
              <a:rPr lang="en-IN" dirty="0" err="1"/>
              <a:t>AppModule</a:t>
            </a:r>
            <a:r>
              <a:rPr lang="en-IN" dirty="0"/>
              <a:t> { }</a:t>
            </a:r>
          </a:p>
        </p:txBody>
      </p:sp>
      <p:sp>
        <p:nvSpPr>
          <p:cNvPr id="7" name="TextBox 6">
            <a:extLst>
              <a:ext uri="{FF2B5EF4-FFF2-40B4-BE49-F238E27FC236}">
                <a16:creationId xmlns:a16="http://schemas.microsoft.com/office/drawing/2014/main" id="{38725A97-630E-EE98-31B3-BE15C8243A7A}"/>
              </a:ext>
            </a:extLst>
          </p:cNvPr>
          <p:cNvSpPr txBox="1"/>
          <p:nvPr/>
        </p:nvSpPr>
        <p:spPr>
          <a:xfrm>
            <a:off x="476053" y="4311919"/>
            <a:ext cx="6099142" cy="400110"/>
          </a:xfrm>
          <a:prstGeom prst="rect">
            <a:avLst/>
          </a:prstGeom>
          <a:noFill/>
        </p:spPr>
        <p:txBody>
          <a:bodyPr wrap="square">
            <a:spAutoFit/>
          </a:bodyPr>
          <a:lstStyle/>
          <a:p>
            <a:r>
              <a:rPr lang="en-US" sz="2000" dirty="0">
                <a:solidFill>
                  <a:schemeClr val="tx1">
                    <a:lumMod val="65000"/>
                    <a:lumOff val="35000"/>
                  </a:schemeClr>
                </a:solidFill>
              </a:rPr>
              <a:t>4. Save the files and check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54880591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778DE07-F284-2FF5-4202-89654997323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AD145B9-51A4-10EB-E63C-16AD5457AF46}"/>
              </a:ext>
            </a:extLst>
          </p:cNvPr>
          <p:cNvSpPr>
            <a:spLocks noGrp="1"/>
          </p:cNvSpPr>
          <p:nvPr>
            <p:ph type="sldNum" sz="quarter" idx="12"/>
          </p:nvPr>
        </p:nvSpPr>
        <p:spPr/>
        <p:txBody>
          <a:bodyPr/>
          <a:lstStyle/>
          <a:p>
            <a:fld id="{4A777409-9C5A-4B07-8E32-19F22F7D558C}" type="slidenum">
              <a:rPr lang="en-IN" smtClean="0"/>
              <a:t>108</a:t>
            </a:fld>
            <a:endParaRPr lang="en-IN" dirty="0"/>
          </a:p>
        </p:txBody>
      </p:sp>
      <p:sp>
        <p:nvSpPr>
          <p:cNvPr id="5" name="TextBox 4">
            <a:extLst>
              <a:ext uri="{FF2B5EF4-FFF2-40B4-BE49-F238E27FC236}">
                <a16:creationId xmlns:a16="http://schemas.microsoft.com/office/drawing/2014/main" id="{D8599727-5CAC-DF87-1A98-C304D96C5338}"/>
              </a:ext>
            </a:extLst>
          </p:cNvPr>
          <p:cNvSpPr txBox="1"/>
          <p:nvPr/>
        </p:nvSpPr>
        <p:spPr>
          <a:xfrm>
            <a:off x="989029" y="569478"/>
            <a:ext cx="6099142" cy="461665"/>
          </a:xfrm>
          <a:prstGeom prst="rect">
            <a:avLst/>
          </a:prstGeom>
          <a:noFill/>
        </p:spPr>
        <p:txBody>
          <a:bodyPr wrap="square">
            <a:spAutoFit/>
          </a:bodyPr>
          <a:lstStyle/>
          <a:p>
            <a:r>
              <a:rPr lang="en-IN" sz="2400" b="1" dirty="0"/>
              <a:t>Custom Pipes</a:t>
            </a:r>
          </a:p>
        </p:txBody>
      </p:sp>
      <p:sp>
        <p:nvSpPr>
          <p:cNvPr id="7" name="TextBox 6">
            <a:extLst>
              <a:ext uri="{FF2B5EF4-FFF2-40B4-BE49-F238E27FC236}">
                <a16:creationId xmlns:a16="http://schemas.microsoft.com/office/drawing/2014/main" id="{AFEFF0D3-6997-C354-213E-0D30E89435D7}"/>
              </a:ext>
            </a:extLst>
          </p:cNvPr>
          <p:cNvSpPr txBox="1"/>
          <p:nvPr/>
        </p:nvSpPr>
        <p:spPr>
          <a:xfrm>
            <a:off x="202675" y="1120676"/>
            <a:ext cx="11373439" cy="2246769"/>
          </a:xfrm>
          <a:prstGeom prst="rect">
            <a:avLst/>
          </a:prstGeom>
          <a:noFill/>
        </p:spPr>
        <p:txBody>
          <a:bodyPr wrap="square">
            <a:spAutoFit/>
          </a:bodyPr>
          <a:lstStyle/>
          <a:p>
            <a:r>
              <a:rPr lang="en-US" sz="2000" dirty="0">
                <a:solidFill>
                  <a:schemeClr val="tx1">
                    <a:lumMod val="65000"/>
                    <a:lumOff val="35000"/>
                  </a:schemeClr>
                </a:solidFill>
                <a:effectLst/>
              </a:rPr>
              <a:t>If you want to implement data transformations which are not offered by built-in pipes, such as displaying sorted data, displaying filtered data, etc., you can create  custom pipes.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create your own custom pipe, inherit the </a:t>
            </a:r>
            <a:r>
              <a:rPr lang="en-US" sz="2000" dirty="0" err="1">
                <a:solidFill>
                  <a:schemeClr val="tx1">
                    <a:lumMod val="65000"/>
                    <a:lumOff val="35000"/>
                  </a:schemeClr>
                </a:solidFill>
                <a:effectLst/>
              </a:rPr>
              <a:t>PipeTransform</a:t>
            </a:r>
            <a:r>
              <a:rPr lang="en-US" sz="2000" dirty="0">
                <a:solidFill>
                  <a:schemeClr val="tx1">
                    <a:lumMod val="65000"/>
                    <a:lumOff val="35000"/>
                  </a:schemeClr>
                </a:solidFill>
                <a:effectLst/>
              </a:rPr>
              <a:t> interface. </a:t>
            </a:r>
            <a:r>
              <a:rPr lang="en-US" sz="2000" dirty="0" err="1">
                <a:solidFill>
                  <a:schemeClr val="tx1">
                    <a:lumMod val="65000"/>
                    <a:lumOff val="35000"/>
                  </a:schemeClr>
                </a:solidFill>
                <a:effectLst/>
              </a:rPr>
              <a:t>PipeTransform</a:t>
            </a:r>
            <a:r>
              <a:rPr lang="en-US" sz="2000" dirty="0">
                <a:solidFill>
                  <a:schemeClr val="tx1">
                    <a:lumMod val="65000"/>
                    <a:lumOff val="35000"/>
                  </a:schemeClr>
                </a:solidFill>
                <a:effectLst/>
              </a:rPr>
              <a:t> interface has a transform method where custom pipe functionality needs to be written.</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9" name="TextBox 8">
            <a:extLst>
              <a:ext uri="{FF2B5EF4-FFF2-40B4-BE49-F238E27FC236}">
                <a16:creationId xmlns:a16="http://schemas.microsoft.com/office/drawing/2014/main" id="{F5CFB14B-F292-7F33-525D-3F6B998B9EA2}"/>
              </a:ext>
            </a:extLst>
          </p:cNvPr>
          <p:cNvSpPr txBox="1"/>
          <p:nvPr/>
        </p:nvSpPr>
        <p:spPr>
          <a:xfrm>
            <a:off x="202675" y="3430774"/>
            <a:ext cx="10119676" cy="4555093"/>
          </a:xfrm>
          <a:prstGeom prst="rect">
            <a:avLst/>
          </a:prstGeom>
          <a:noFill/>
        </p:spPr>
        <p:txBody>
          <a:bodyPr wrap="square">
            <a:spAutoFit/>
          </a:bodyPr>
          <a:lstStyle/>
          <a:p>
            <a:r>
              <a:rPr lang="en-IN" sz="2000" dirty="0">
                <a:solidFill>
                  <a:schemeClr val="tx1">
                    <a:lumMod val="65000"/>
                    <a:lumOff val="35000"/>
                  </a:schemeClr>
                </a:solidFill>
              </a:rPr>
              <a:t>import { Pipe, </a:t>
            </a:r>
            <a:r>
              <a:rPr lang="en-IN" sz="2000" dirty="0" err="1">
                <a:solidFill>
                  <a:schemeClr val="tx1">
                    <a:lumMod val="65000"/>
                    <a:lumOff val="35000"/>
                  </a:schemeClr>
                </a:solidFill>
              </a:rPr>
              <a:t>PipeTransform</a:t>
            </a:r>
            <a:r>
              <a:rPr lang="en-IN" sz="2000" dirty="0">
                <a:solidFill>
                  <a:schemeClr val="tx1">
                    <a:lumMod val="65000"/>
                    <a:lumOff val="35000"/>
                  </a:schemeClr>
                </a:solidFill>
              </a:rPr>
              <a:t> } from '@angular/core';</a:t>
            </a:r>
          </a:p>
          <a:p>
            <a:br>
              <a:rPr lang="en-IN" sz="2000" dirty="0">
                <a:solidFill>
                  <a:schemeClr val="tx1">
                    <a:lumMod val="65000"/>
                    <a:lumOff val="35000"/>
                  </a:schemeClr>
                </a:solidFill>
              </a:rPr>
            </a:br>
            <a:r>
              <a:rPr lang="en-IN" sz="2000" dirty="0">
                <a:solidFill>
                  <a:schemeClr val="tx1">
                    <a:lumMod val="65000"/>
                    <a:lumOff val="35000"/>
                  </a:schemeClr>
                </a:solidFill>
              </a:rPr>
              <a:t>@Pipe({</a:t>
            </a:r>
          </a:p>
          <a:p>
            <a:r>
              <a:rPr lang="en-IN" sz="2000" dirty="0">
                <a:solidFill>
                  <a:schemeClr val="tx1">
                    <a:lumMod val="65000"/>
                    <a:lumOff val="35000"/>
                  </a:schemeClr>
                </a:solidFill>
              </a:rPr>
              <a:t>  name: '</a:t>
            </a:r>
            <a:r>
              <a:rPr lang="en-IN" sz="2000" dirty="0" err="1">
                <a:solidFill>
                  <a:schemeClr val="tx1">
                    <a:lumMod val="65000"/>
                    <a:lumOff val="35000"/>
                  </a:schemeClr>
                </a:solidFill>
              </a:rPr>
              <a:t>usdInr</a:t>
            </a:r>
            <a:r>
              <a:rPr lang="en-IN" sz="2000" dirty="0">
                <a:solidFill>
                  <a:schemeClr val="tx1">
                    <a:lumMod val="65000"/>
                    <a:lumOff val="35000"/>
                  </a:schemeClr>
                </a:solidFill>
              </a:rPr>
              <a:t>'</a:t>
            </a:r>
          </a:p>
          <a:p>
            <a:r>
              <a:rPr lang="en-IN" sz="2000" dirty="0">
                <a:solidFill>
                  <a:schemeClr val="tx1">
                    <a:lumMod val="65000"/>
                    <a:lumOff val="35000"/>
                  </a:schemeClr>
                </a:solidFill>
              </a:rPr>
              <a:t>})</a:t>
            </a:r>
          </a:p>
          <a:p>
            <a:r>
              <a:rPr lang="en-IN" sz="2000" dirty="0">
                <a:solidFill>
                  <a:schemeClr val="tx1">
                    <a:lumMod val="65000"/>
                    <a:lumOff val="35000"/>
                  </a:schemeClr>
                </a:solidFill>
              </a:rPr>
              <a:t>export class </a:t>
            </a:r>
            <a:r>
              <a:rPr lang="en-IN" sz="2000" dirty="0" err="1">
                <a:solidFill>
                  <a:schemeClr val="tx1">
                    <a:lumMod val="65000"/>
                    <a:lumOff val="35000"/>
                  </a:schemeClr>
                </a:solidFill>
              </a:rPr>
              <a:t>UsdInrPipe</a:t>
            </a:r>
            <a:r>
              <a:rPr lang="en-IN" sz="2000" dirty="0">
                <a:solidFill>
                  <a:schemeClr val="tx1">
                    <a:lumMod val="65000"/>
                    <a:lumOff val="35000"/>
                  </a:schemeClr>
                </a:solidFill>
              </a:rPr>
              <a:t> implements </a:t>
            </a:r>
            <a:r>
              <a:rPr lang="en-IN" sz="2000" dirty="0" err="1">
                <a:solidFill>
                  <a:schemeClr val="tx1">
                    <a:lumMod val="65000"/>
                    <a:lumOff val="35000"/>
                  </a:schemeClr>
                </a:solidFill>
              </a:rPr>
              <a:t>PipeTransform</a:t>
            </a:r>
            <a:r>
              <a:rPr lang="en-IN" sz="2000" dirty="0">
                <a:solidFill>
                  <a:schemeClr val="tx1">
                    <a:lumMod val="65000"/>
                    <a:lumOff val="35000"/>
                  </a:schemeClr>
                </a:solidFill>
              </a:rPr>
              <a:t> {</a:t>
            </a:r>
          </a:p>
          <a:p>
            <a:br>
              <a:rPr lang="en-IN" sz="2000" dirty="0">
                <a:solidFill>
                  <a:schemeClr val="tx1">
                    <a:lumMod val="65000"/>
                    <a:lumOff val="35000"/>
                  </a:schemeClr>
                </a:solidFill>
              </a:rPr>
            </a:br>
            <a:r>
              <a:rPr lang="en-IN" sz="2000" dirty="0">
                <a:solidFill>
                  <a:schemeClr val="tx1">
                    <a:lumMod val="65000"/>
                    <a:lumOff val="35000"/>
                  </a:schemeClr>
                </a:solidFill>
              </a:rPr>
              <a:t>  transform(value: unknown, ...</a:t>
            </a:r>
            <a:r>
              <a:rPr lang="en-IN" sz="2000" dirty="0" err="1">
                <a:solidFill>
                  <a:schemeClr val="tx1">
                    <a:lumMod val="65000"/>
                    <a:lumOff val="35000"/>
                  </a:schemeClr>
                </a:solidFill>
              </a:rPr>
              <a:t>args</a:t>
            </a:r>
            <a:r>
              <a:rPr lang="en-IN" sz="2000" dirty="0">
                <a:solidFill>
                  <a:schemeClr val="tx1">
                    <a:lumMod val="65000"/>
                    <a:lumOff val="35000"/>
                  </a:schemeClr>
                </a:solidFill>
              </a:rPr>
              <a:t>: unknown[]): unknown {</a:t>
            </a:r>
          </a:p>
          <a:p>
            <a:r>
              <a:rPr lang="en-IN" sz="2000" dirty="0">
                <a:solidFill>
                  <a:schemeClr val="tx1">
                    <a:lumMod val="65000"/>
                    <a:lumOff val="35000"/>
                  </a:schemeClr>
                </a:solidFill>
              </a:rPr>
              <a:t>    return null;</a:t>
            </a:r>
          </a:p>
          <a:p>
            <a:r>
              <a:rPr lang="en-IN" sz="2000" dirty="0">
                <a:solidFill>
                  <a:schemeClr val="tx1">
                    <a:lumMod val="65000"/>
                    <a:lumOff val="35000"/>
                  </a:schemeClr>
                </a:solidFill>
              </a:rPr>
              <a:t>  }</a:t>
            </a:r>
          </a:p>
          <a:p>
            <a:br>
              <a:rPr lang="en-IN" b="0" dirty="0">
                <a:solidFill>
                  <a:srgbClr val="D4D4D4"/>
                </a:solidFill>
                <a:effectLst/>
                <a:latin typeface="Consolas" panose="020B0609020204030204" pitchFamily="49" charset="0"/>
              </a:rPr>
            </a:br>
            <a:r>
              <a:rPr lang="en-IN" b="0" dirty="0">
                <a:solidFill>
                  <a:srgbClr val="D4D4D4"/>
                </a:solidFill>
                <a:effectLst/>
                <a:latin typeface="Consolas" panose="020B0609020204030204" pitchFamily="49" charset="0"/>
              </a:rPr>
              <a:t>}</a:t>
            </a:r>
          </a:p>
          <a:p>
            <a:br>
              <a:rPr lang="en-IN" b="0" dirty="0">
                <a:solidFill>
                  <a:srgbClr val="D4D4D4"/>
                </a:solidFill>
                <a:effectLst/>
                <a:latin typeface="Consolas" panose="020B0609020204030204" pitchFamily="49" charset="0"/>
              </a:rPr>
            </a:br>
            <a:endParaRPr lang="en-IN" b="0" dirty="0">
              <a:solidFill>
                <a:srgbClr val="D4D4D4"/>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386918679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F997A50-086D-3E9C-D97F-6BD9CDB75B3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095B698-2DCB-1BAB-B01A-1015C5271D96}"/>
              </a:ext>
            </a:extLst>
          </p:cNvPr>
          <p:cNvSpPr>
            <a:spLocks noGrp="1"/>
          </p:cNvSpPr>
          <p:nvPr>
            <p:ph type="sldNum" sz="quarter" idx="12"/>
          </p:nvPr>
        </p:nvSpPr>
        <p:spPr/>
        <p:txBody>
          <a:bodyPr/>
          <a:lstStyle/>
          <a:p>
            <a:fld id="{4A777409-9C5A-4B07-8E32-19F22F7D558C}" type="slidenum">
              <a:rPr lang="en-IN" smtClean="0"/>
              <a:t>109</a:t>
            </a:fld>
            <a:endParaRPr lang="en-IN" dirty="0"/>
          </a:p>
        </p:txBody>
      </p:sp>
      <p:sp>
        <p:nvSpPr>
          <p:cNvPr id="5" name="TextBox 4">
            <a:extLst>
              <a:ext uri="{FF2B5EF4-FFF2-40B4-BE49-F238E27FC236}">
                <a16:creationId xmlns:a16="http://schemas.microsoft.com/office/drawing/2014/main" id="{2AC805FF-8B7C-922E-DE5C-73CED2D0A58F}"/>
              </a:ext>
            </a:extLst>
          </p:cNvPr>
          <p:cNvSpPr txBox="1"/>
          <p:nvPr/>
        </p:nvSpPr>
        <p:spPr>
          <a:xfrm>
            <a:off x="146115" y="1003857"/>
            <a:ext cx="11609110" cy="2246769"/>
          </a:xfrm>
          <a:prstGeom prst="rect">
            <a:avLst/>
          </a:prstGeom>
          <a:noFill/>
        </p:spPr>
        <p:txBody>
          <a:bodyPr wrap="square">
            <a:spAutoFit/>
          </a:bodyPr>
          <a:lstStyle/>
          <a:p>
            <a:r>
              <a:rPr lang="en-US" sz="2000" dirty="0">
                <a:solidFill>
                  <a:schemeClr val="tx1">
                    <a:lumMod val="65000"/>
                    <a:lumOff val="35000"/>
                  </a:schemeClr>
                </a:solidFill>
                <a:effectLst/>
              </a:rPr>
              <a:t>transform method has two arguments, the first one is the value of the expression passed to the pipe which needs to be </a:t>
            </a:r>
            <a:r>
              <a:rPr lang="en-US" sz="2000" dirty="0" err="1">
                <a:solidFill>
                  <a:schemeClr val="tx1">
                    <a:lumMod val="65000"/>
                    <a:lumOff val="35000"/>
                  </a:schemeClr>
                </a:solidFill>
                <a:effectLst/>
              </a:rPr>
              <a:t>tranformed</a:t>
            </a:r>
            <a:r>
              <a:rPr lang="en-US" sz="2000" dirty="0">
                <a:solidFill>
                  <a:schemeClr val="tx1">
                    <a:lumMod val="65000"/>
                    <a:lumOff val="35000"/>
                  </a:schemeClr>
                </a:solidFill>
                <a:effectLst/>
              </a:rPr>
              <a:t> and the second is the variable arguments. The pipe can have multiple arguments based on the number of parameters passed to the pipe. The transform method should return the final value.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Create a custom pipe called sort which can sort the product details based on name or price.</a:t>
            </a:r>
          </a:p>
          <a:p>
            <a:r>
              <a:rPr lang="en-US" sz="2000" dirty="0">
                <a:solidFill>
                  <a:schemeClr val="tx1">
                    <a:lumMod val="65000"/>
                    <a:lumOff val="35000"/>
                  </a:schemeClr>
                </a:solidFill>
                <a:effectLst/>
              </a:rPr>
              <a:t>Create a pipe using the following CLI command</a:t>
            </a:r>
          </a:p>
        </p:txBody>
      </p:sp>
      <p:sp>
        <p:nvSpPr>
          <p:cNvPr id="7" name="TextBox 6">
            <a:extLst>
              <a:ext uri="{FF2B5EF4-FFF2-40B4-BE49-F238E27FC236}">
                <a16:creationId xmlns:a16="http://schemas.microsoft.com/office/drawing/2014/main" id="{5724CEBA-B68C-2F10-D58E-A4027D7B655C}"/>
              </a:ext>
            </a:extLst>
          </p:cNvPr>
          <p:cNvSpPr txBox="1"/>
          <p:nvPr/>
        </p:nvSpPr>
        <p:spPr>
          <a:xfrm>
            <a:off x="146115" y="3277285"/>
            <a:ext cx="6099142" cy="369332"/>
          </a:xfrm>
          <a:prstGeom prst="rect">
            <a:avLst/>
          </a:prstGeom>
          <a:noFill/>
        </p:spPr>
        <p:txBody>
          <a:bodyPr wrap="square">
            <a:spAutoFit/>
          </a:bodyPr>
          <a:lstStyle/>
          <a:p>
            <a:r>
              <a:rPr lang="en-IN" dirty="0"/>
              <a:t>D:\MyApp&gt; ng g pipe pipes/</a:t>
            </a:r>
            <a:r>
              <a:rPr lang="en-IN" dirty="0" err="1"/>
              <a:t>usdInr</a:t>
            </a:r>
            <a:endParaRPr lang="en-IN" dirty="0"/>
          </a:p>
        </p:txBody>
      </p:sp>
    </p:spTree>
    <p:extLst>
      <p:ext uri="{BB962C8B-B14F-4D97-AF65-F5344CB8AC3E}">
        <p14:creationId xmlns:p14="http://schemas.microsoft.com/office/powerpoint/2010/main" val="1643157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4C9ECC1-6806-BEB8-C18D-283601F759F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1FAF98C-B8A5-0CBF-E1E7-58EA0E231876}"/>
              </a:ext>
            </a:extLst>
          </p:cNvPr>
          <p:cNvSpPr>
            <a:spLocks noGrp="1"/>
          </p:cNvSpPr>
          <p:nvPr>
            <p:ph type="sldNum" sz="quarter" idx="12"/>
          </p:nvPr>
        </p:nvSpPr>
        <p:spPr/>
        <p:txBody>
          <a:bodyPr/>
          <a:lstStyle/>
          <a:p>
            <a:fld id="{4A777409-9C5A-4B07-8E32-19F22F7D558C}" type="slidenum">
              <a:rPr lang="en-IN" smtClean="0"/>
              <a:t>11</a:t>
            </a:fld>
            <a:endParaRPr lang="en-IN" dirty="0"/>
          </a:p>
        </p:txBody>
      </p:sp>
      <p:sp>
        <p:nvSpPr>
          <p:cNvPr id="5" name="TextBox 4">
            <a:extLst>
              <a:ext uri="{FF2B5EF4-FFF2-40B4-BE49-F238E27FC236}">
                <a16:creationId xmlns:a16="http://schemas.microsoft.com/office/drawing/2014/main" id="{062E7AB2-BA90-F903-1139-037B2AB03C23}"/>
              </a:ext>
            </a:extLst>
          </p:cNvPr>
          <p:cNvSpPr txBox="1"/>
          <p:nvPr/>
        </p:nvSpPr>
        <p:spPr>
          <a:xfrm>
            <a:off x="193248" y="981381"/>
            <a:ext cx="11430001" cy="3477875"/>
          </a:xfrm>
          <a:prstGeom prst="rect">
            <a:avLst/>
          </a:prstGeom>
          <a:noFill/>
        </p:spPr>
        <p:txBody>
          <a:bodyPr wrap="square">
            <a:spAutoFit/>
          </a:bodyPr>
          <a:lstStyle/>
          <a:p>
            <a:r>
              <a:rPr lang="en-US" sz="2000" dirty="0">
                <a:solidFill>
                  <a:schemeClr val="tx1">
                    <a:lumMod val="65000"/>
                    <a:lumOff val="35000"/>
                  </a:schemeClr>
                </a:solidFill>
                <a:effectLst/>
              </a:rPr>
              <a:t>To develop an application using Angular on a local system, you need to set up a development environment that includes the installation of:</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Node.js (^12.20.2 || ^14.15.5 || ^16.10.0) and </a:t>
            </a:r>
            <a:r>
              <a:rPr lang="en-US" sz="2000" dirty="0" err="1">
                <a:solidFill>
                  <a:schemeClr val="tx1">
                    <a:lumMod val="65000"/>
                    <a:lumOff val="35000"/>
                  </a:schemeClr>
                </a:solidFill>
                <a:effectLst/>
              </a:rPr>
              <a:t>npm</a:t>
            </a:r>
            <a:r>
              <a:rPr lang="en-US" sz="2000" dirty="0">
                <a:solidFill>
                  <a:schemeClr val="tx1">
                    <a:lumMod val="65000"/>
                    <a:lumOff val="35000"/>
                  </a:schemeClr>
                </a:solidFill>
                <a:effectLst/>
              </a:rPr>
              <a:t> (min version required 6.13.4)</a:t>
            </a:r>
          </a:p>
          <a:p>
            <a:pPr>
              <a:buFont typeface="Arial" panose="020B0604020202020204" pitchFamily="34" charset="0"/>
              <a:buChar char="•"/>
            </a:pPr>
            <a:r>
              <a:rPr lang="en-US" sz="2000" dirty="0">
                <a:solidFill>
                  <a:schemeClr val="tx1">
                    <a:lumMod val="65000"/>
                    <a:lumOff val="35000"/>
                  </a:schemeClr>
                </a:solidFill>
                <a:effectLst/>
              </a:rPr>
              <a:t>Angular CLI</a:t>
            </a:r>
          </a:p>
          <a:p>
            <a:pPr>
              <a:buFont typeface="Arial" panose="020B0604020202020204" pitchFamily="34" charset="0"/>
              <a:buChar char="•"/>
            </a:pPr>
            <a:r>
              <a:rPr lang="en-US" sz="2000" dirty="0">
                <a:solidFill>
                  <a:schemeClr val="tx1">
                    <a:lumMod val="65000"/>
                    <a:lumOff val="35000"/>
                  </a:schemeClr>
                </a:solidFill>
                <a:effectLst/>
              </a:rPr>
              <a:t>Visual Studio Code</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Install Node.js and Visual Studio Code from their respective official websites. </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Steps to install Angular CLI</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Angular CLI can be installed using Node package manager using the command shown below</a:t>
            </a:r>
          </a:p>
        </p:txBody>
      </p:sp>
      <p:sp>
        <p:nvSpPr>
          <p:cNvPr id="7" name="TextBox 6">
            <a:extLst>
              <a:ext uri="{FF2B5EF4-FFF2-40B4-BE49-F238E27FC236}">
                <a16:creationId xmlns:a16="http://schemas.microsoft.com/office/drawing/2014/main" id="{BF96AF52-2E83-B454-E940-EE5EF228D4CF}"/>
              </a:ext>
            </a:extLst>
          </p:cNvPr>
          <p:cNvSpPr txBox="1"/>
          <p:nvPr/>
        </p:nvSpPr>
        <p:spPr>
          <a:xfrm>
            <a:off x="498048" y="4492273"/>
            <a:ext cx="6099142" cy="369332"/>
          </a:xfrm>
          <a:prstGeom prst="rect">
            <a:avLst/>
          </a:prstGeom>
          <a:noFill/>
        </p:spPr>
        <p:txBody>
          <a:bodyPr wrap="square">
            <a:spAutoFit/>
          </a:bodyPr>
          <a:lstStyle/>
          <a:p>
            <a:r>
              <a:rPr lang="en-IN" dirty="0"/>
              <a:t>D:\&gt; </a:t>
            </a:r>
            <a:r>
              <a:rPr lang="en-IN" dirty="0" err="1"/>
              <a:t>npm</a:t>
            </a:r>
            <a:r>
              <a:rPr lang="en-IN" dirty="0"/>
              <a:t> install -g @angular/cli</a:t>
            </a:r>
          </a:p>
        </p:txBody>
      </p:sp>
      <p:sp>
        <p:nvSpPr>
          <p:cNvPr id="9" name="TextBox 8">
            <a:extLst>
              <a:ext uri="{FF2B5EF4-FFF2-40B4-BE49-F238E27FC236}">
                <a16:creationId xmlns:a16="http://schemas.microsoft.com/office/drawing/2014/main" id="{DA889E8B-7C68-4403-9DDB-A78B3A2E7E09}"/>
              </a:ext>
            </a:extLst>
          </p:cNvPr>
          <p:cNvSpPr txBox="1"/>
          <p:nvPr/>
        </p:nvSpPr>
        <p:spPr>
          <a:xfrm>
            <a:off x="193248" y="5101146"/>
            <a:ext cx="11646818" cy="1015663"/>
          </a:xfrm>
          <a:prstGeom prst="rect">
            <a:avLst/>
          </a:prstGeom>
          <a:noFill/>
        </p:spPr>
        <p:txBody>
          <a:bodyPr wrap="square">
            <a:spAutoFit/>
          </a:bodyPr>
          <a:lstStyle/>
          <a:p>
            <a:r>
              <a:rPr lang="en-US" sz="2000" dirty="0">
                <a:solidFill>
                  <a:schemeClr val="tx1">
                    <a:lumMod val="65000"/>
                    <a:lumOff val="35000"/>
                  </a:schemeClr>
                </a:solidFill>
                <a:effectLst/>
              </a:rPr>
              <a:t>Test successful installation of Angular CLI using the following command</a:t>
            </a:r>
          </a:p>
          <a:p>
            <a:r>
              <a:rPr lang="en-US" sz="2000" b="1" dirty="0">
                <a:solidFill>
                  <a:schemeClr val="tx1">
                    <a:lumMod val="65000"/>
                    <a:lumOff val="35000"/>
                  </a:schemeClr>
                </a:solidFill>
                <a:effectLst/>
              </a:rPr>
              <a:t>Note:</a:t>
            </a:r>
            <a:r>
              <a:rPr lang="en-US" sz="2000" dirty="0">
                <a:solidFill>
                  <a:schemeClr val="tx1">
                    <a:lumMod val="65000"/>
                    <a:lumOff val="35000"/>
                  </a:schemeClr>
                </a:solidFill>
                <a:effectLst/>
              </a:rPr>
              <a:t> Sometimes additional dependencies might throw an error during CLI installation but still check whether CLI is installed or not using the following command. If the version gets displayed, you can ignore the errors.</a:t>
            </a:r>
          </a:p>
        </p:txBody>
      </p:sp>
    </p:spTree>
    <p:extLst>
      <p:ext uri="{BB962C8B-B14F-4D97-AF65-F5344CB8AC3E}">
        <p14:creationId xmlns:p14="http://schemas.microsoft.com/office/powerpoint/2010/main" val="201387801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C5855B2-9292-2864-8F16-4EA63FAEA68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180AE96-0AEB-2E65-83EE-55153B153E3C}"/>
              </a:ext>
            </a:extLst>
          </p:cNvPr>
          <p:cNvSpPr>
            <a:spLocks noGrp="1"/>
          </p:cNvSpPr>
          <p:nvPr>
            <p:ph type="sldNum" sz="quarter" idx="12"/>
          </p:nvPr>
        </p:nvSpPr>
        <p:spPr/>
        <p:txBody>
          <a:bodyPr/>
          <a:lstStyle/>
          <a:p>
            <a:fld id="{4A777409-9C5A-4B07-8E32-19F22F7D558C}" type="slidenum">
              <a:rPr lang="en-IN" smtClean="0"/>
              <a:t>110</a:t>
            </a:fld>
            <a:endParaRPr lang="en-IN" dirty="0"/>
          </a:p>
        </p:txBody>
      </p:sp>
      <p:sp>
        <p:nvSpPr>
          <p:cNvPr id="5" name="TextBox 4">
            <a:extLst>
              <a:ext uri="{FF2B5EF4-FFF2-40B4-BE49-F238E27FC236}">
                <a16:creationId xmlns:a16="http://schemas.microsoft.com/office/drawing/2014/main" id="{B066D595-E5D8-C0DF-A763-6B0A702F1BE3}"/>
              </a:ext>
            </a:extLst>
          </p:cNvPr>
          <p:cNvSpPr txBox="1"/>
          <p:nvPr/>
        </p:nvSpPr>
        <p:spPr>
          <a:xfrm>
            <a:off x="956036" y="521678"/>
            <a:ext cx="10397764" cy="5909310"/>
          </a:xfrm>
          <a:prstGeom prst="rect">
            <a:avLst/>
          </a:prstGeom>
          <a:noFill/>
        </p:spPr>
        <p:txBody>
          <a:bodyPr wrap="square">
            <a:spAutoFit/>
          </a:bodyPr>
          <a:lstStyle/>
          <a:p>
            <a:r>
              <a:rPr lang="en-IN" sz="2000" dirty="0" err="1">
                <a:solidFill>
                  <a:schemeClr val="tx1">
                    <a:lumMod val="65000"/>
                    <a:lumOff val="35000"/>
                  </a:schemeClr>
                </a:solidFill>
              </a:rPr>
              <a:t>Usd-inr.pipe.ts</a:t>
            </a:r>
            <a:r>
              <a:rPr lang="en-IN" sz="2000" dirty="0">
                <a:solidFill>
                  <a:schemeClr val="tx1">
                    <a:lumMod val="65000"/>
                    <a:lumOff val="35000"/>
                  </a:schemeClr>
                </a:solidFill>
              </a:rPr>
              <a:t> file</a:t>
            </a:r>
          </a:p>
          <a:p>
            <a:endParaRPr lang="en-IN" sz="2000" dirty="0">
              <a:solidFill>
                <a:schemeClr val="tx1">
                  <a:lumMod val="65000"/>
                  <a:lumOff val="35000"/>
                </a:schemeClr>
              </a:solidFill>
            </a:endParaRPr>
          </a:p>
          <a:p>
            <a:r>
              <a:rPr lang="en-IN" sz="2000" dirty="0">
                <a:solidFill>
                  <a:schemeClr val="tx1">
                    <a:lumMod val="65000"/>
                    <a:lumOff val="35000"/>
                  </a:schemeClr>
                </a:solidFill>
              </a:rPr>
              <a:t>import { Pipe, </a:t>
            </a:r>
            <a:r>
              <a:rPr lang="en-IN" sz="2000" dirty="0" err="1">
                <a:solidFill>
                  <a:schemeClr val="tx1">
                    <a:lumMod val="65000"/>
                    <a:lumOff val="35000"/>
                  </a:schemeClr>
                </a:solidFill>
              </a:rPr>
              <a:t>PipeTransform</a:t>
            </a:r>
            <a:r>
              <a:rPr lang="en-IN" sz="2000" dirty="0">
                <a:solidFill>
                  <a:schemeClr val="tx1">
                    <a:lumMod val="65000"/>
                    <a:lumOff val="35000"/>
                  </a:schemeClr>
                </a:solidFill>
              </a:rPr>
              <a:t> } from '@angular/core';</a:t>
            </a:r>
          </a:p>
          <a:p>
            <a:br>
              <a:rPr lang="en-IN" sz="2000" dirty="0">
                <a:solidFill>
                  <a:schemeClr val="tx1">
                    <a:lumMod val="65000"/>
                    <a:lumOff val="35000"/>
                  </a:schemeClr>
                </a:solidFill>
              </a:rPr>
            </a:br>
            <a:r>
              <a:rPr lang="en-IN" sz="2000" dirty="0">
                <a:solidFill>
                  <a:schemeClr val="tx1">
                    <a:lumMod val="65000"/>
                    <a:lumOff val="35000"/>
                  </a:schemeClr>
                </a:solidFill>
              </a:rPr>
              <a:t>@Pipe({</a:t>
            </a:r>
          </a:p>
          <a:p>
            <a:r>
              <a:rPr lang="en-IN" sz="2000" dirty="0">
                <a:solidFill>
                  <a:schemeClr val="tx1">
                    <a:lumMod val="65000"/>
                    <a:lumOff val="35000"/>
                  </a:schemeClr>
                </a:solidFill>
              </a:rPr>
              <a:t>  name: '</a:t>
            </a:r>
            <a:r>
              <a:rPr lang="en-IN" sz="2000" dirty="0" err="1">
                <a:solidFill>
                  <a:schemeClr val="tx1">
                    <a:lumMod val="65000"/>
                    <a:lumOff val="35000"/>
                  </a:schemeClr>
                </a:solidFill>
              </a:rPr>
              <a:t>usdInr</a:t>
            </a:r>
            <a:r>
              <a:rPr lang="en-IN" sz="2000" dirty="0">
                <a:solidFill>
                  <a:schemeClr val="tx1">
                    <a:lumMod val="65000"/>
                    <a:lumOff val="35000"/>
                  </a:schemeClr>
                </a:solidFill>
              </a:rPr>
              <a:t>'</a:t>
            </a:r>
          </a:p>
          <a:p>
            <a:r>
              <a:rPr lang="en-IN" sz="2000" dirty="0">
                <a:solidFill>
                  <a:schemeClr val="tx1">
                    <a:lumMod val="65000"/>
                    <a:lumOff val="35000"/>
                  </a:schemeClr>
                </a:solidFill>
              </a:rPr>
              <a:t>})</a:t>
            </a:r>
          </a:p>
          <a:p>
            <a:r>
              <a:rPr lang="en-IN" sz="2000" dirty="0">
                <a:solidFill>
                  <a:schemeClr val="tx1">
                    <a:lumMod val="65000"/>
                    <a:lumOff val="35000"/>
                  </a:schemeClr>
                </a:solidFill>
              </a:rPr>
              <a:t>export class </a:t>
            </a:r>
            <a:r>
              <a:rPr lang="en-IN" sz="2000" dirty="0" err="1">
                <a:solidFill>
                  <a:schemeClr val="tx1">
                    <a:lumMod val="65000"/>
                    <a:lumOff val="35000"/>
                  </a:schemeClr>
                </a:solidFill>
              </a:rPr>
              <a:t>UsdInrPipe</a:t>
            </a:r>
            <a:r>
              <a:rPr lang="en-IN" sz="2000" dirty="0">
                <a:solidFill>
                  <a:schemeClr val="tx1">
                    <a:lumMod val="65000"/>
                    <a:lumOff val="35000"/>
                  </a:schemeClr>
                </a:solidFill>
              </a:rPr>
              <a:t> implements </a:t>
            </a:r>
            <a:r>
              <a:rPr lang="en-IN" sz="2000" dirty="0" err="1">
                <a:solidFill>
                  <a:schemeClr val="tx1">
                    <a:lumMod val="65000"/>
                    <a:lumOff val="35000"/>
                  </a:schemeClr>
                </a:solidFill>
              </a:rPr>
              <a:t>PipeTransform</a:t>
            </a:r>
            <a:r>
              <a:rPr lang="en-IN" sz="2000" dirty="0">
                <a:solidFill>
                  <a:schemeClr val="tx1">
                    <a:lumMod val="65000"/>
                    <a:lumOff val="35000"/>
                  </a:schemeClr>
                </a:solidFill>
              </a:rPr>
              <a:t> {</a:t>
            </a:r>
          </a:p>
          <a:p>
            <a:br>
              <a:rPr lang="en-IN" sz="2000" dirty="0">
                <a:solidFill>
                  <a:schemeClr val="tx1">
                    <a:lumMod val="65000"/>
                    <a:lumOff val="35000"/>
                  </a:schemeClr>
                </a:solidFill>
              </a:rPr>
            </a:br>
            <a:r>
              <a:rPr lang="en-IN" sz="2000" dirty="0">
                <a:solidFill>
                  <a:schemeClr val="tx1">
                    <a:lumMod val="65000"/>
                    <a:lumOff val="35000"/>
                  </a:schemeClr>
                </a:solidFill>
              </a:rPr>
              <a:t>  transform(value: number, ...</a:t>
            </a:r>
            <a:r>
              <a:rPr lang="en-IN" sz="2000" dirty="0" err="1">
                <a:solidFill>
                  <a:schemeClr val="tx1">
                    <a:lumMod val="65000"/>
                    <a:lumOff val="35000"/>
                  </a:schemeClr>
                </a:solidFill>
              </a:rPr>
              <a:t>args</a:t>
            </a:r>
            <a:r>
              <a:rPr lang="en-IN" sz="2000" dirty="0">
                <a:solidFill>
                  <a:schemeClr val="tx1">
                    <a:lumMod val="65000"/>
                    <a:lumOff val="35000"/>
                  </a:schemeClr>
                </a:solidFill>
              </a:rPr>
              <a:t>: number[]): unknown {</a:t>
            </a:r>
          </a:p>
          <a:p>
            <a:r>
              <a:rPr lang="en-IN" sz="2000" dirty="0">
                <a:solidFill>
                  <a:schemeClr val="tx1">
                    <a:lumMod val="65000"/>
                    <a:lumOff val="35000"/>
                  </a:schemeClr>
                </a:solidFill>
              </a:rPr>
              <a:t>    </a:t>
            </a:r>
            <a:r>
              <a:rPr lang="en-IN" sz="2000" dirty="0" err="1">
                <a:solidFill>
                  <a:schemeClr val="tx1">
                    <a:lumMod val="65000"/>
                    <a:lumOff val="35000"/>
                  </a:schemeClr>
                </a:solidFill>
              </a:rPr>
              <a:t>const</a:t>
            </a:r>
            <a:r>
              <a:rPr lang="en-IN" sz="2000" dirty="0">
                <a:solidFill>
                  <a:schemeClr val="tx1">
                    <a:lumMod val="65000"/>
                    <a:lumOff val="35000"/>
                  </a:schemeClr>
                </a:solidFill>
              </a:rPr>
              <a:t> [price] = </a:t>
            </a:r>
            <a:r>
              <a:rPr lang="en-IN" sz="2000" dirty="0" err="1">
                <a:solidFill>
                  <a:schemeClr val="tx1">
                    <a:lumMod val="65000"/>
                    <a:lumOff val="35000"/>
                  </a:schemeClr>
                </a:solidFill>
              </a:rPr>
              <a:t>args</a:t>
            </a:r>
            <a:r>
              <a:rPr lang="en-IN" sz="2000" dirty="0">
                <a:solidFill>
                  <a:schemeClr val="tx1">
                    <a:lumMod val="65000"/>
                    <a:lumOff val="35000"/>
                  </a:schemeClr>
                </a:solidFill>
              </a:rPr>
              <a:t>;</a:t>
            </a:r>
          </a:p>
          <a:p>
            <a:r>
              <a:rPr lang="en-IN" sz="2000" dirty="0">
                <a:solidFill>
                  <a:schemeClr val="tx1">
                    <a:lumMod val="65000"/>
                    <a:lumOff val="35000"/>
                  </a:schemeClr>
                </a:solidFill>
              </a:rPr>
              <a:t>    return value*</a:t>
            </a:r>
            <a:r>
              <a:rPr lang="en-IN" sz="2000" dirty="0" err="1">
                <a:solidFill>
                  <a:schemeClr val="tx1">
                    <a:lumMod val="65000"/>
                    <a:lumOff val="35000"/>
                  </a:schemeClr>
                </a:solidFill>
              </a:rPr>
              <a:t>args</a:t>
            </a:r>
            <a:r>
              <a:rPr lang="en-IN" sz="2000" dirty="0">
                <a:solidFill>
                  <a:schemeClr val="tx1">
                    <a:lumMod val="65000"/>
                    <a:lumOff val="35000"/>
                  </a:schemeClr>
                </a:solidFill>
              </a:rPr>
              <a:t>[0];</a:t>
            </a:r>
          </a:p>
          <a:p>
            <a:r>
              <a:rPr lang="en-IN" sz="2000" dirty="0">
                <a:solidFill>
                  <a:schemeClr val="tx1">
                    <a:lumMod val="65000"/>
                    <a:lumOff val="35000"/>
                  </a:schemeClr>
                </a:solidFill>
              </a:rPr>
              <a:t>  }</a:t>
            </a:r>
          </a:p>
          <a:p>
            <a:br>
              <a:rPr lang="en-IN" sz="2000" dirty="0">
                <a:solidFill>
                  <a:schemeClr val="tx1">
                    <a:lumMod val="65000"/>
                    <a:lumOff val="35000"/>
                  </a:schemeClr>
                </a:solidFill>
              </a:rPr>
            </a:br>
            <a:r>
              <a:rPr lang="en-IN" sz="2000" dirty="0">
                <a:solidFill>
                  <a:schemeClr val="tx1">
                    <a:lumMod val="65000"/>
                    <a:lumOff val="35000"/>
                  </a:schemeClr>
                </a:solidFill>
              </a:rPr>
              <a:t>}</a:t>
            </a:r>
          </a:p>
          <a:p>
            <a:endParaRPr lang="en-IN" sz="2000" dirty="0">
              <a:solidFill>
                <a:schemeClr val="tx1">
                  <a:lumMod val="65000"/>
                  <a:lumOff val="35000"/>
                </a:schemeClr>
              </a:solidFill>
            </a:endParaRPr>
          </a:p>
          <a:p>
            <a:r>
              <a:rPr lang="en-IN" sz="2000" dirty="0">
                <a:solidFill>
                  <a:schemeClr val="tx1">
                    <a:lumMod val="65000"/>
                    <a:lumOff val="35000"/>
                  </a:schemeClr>
                </a:solidFill>
              </a:rPr>
              <a:t>App.component.html</a:t>
            </a:r>
          </a:p>
          <a:p>
            <a:r>
              <a:rPr lang="pt-BR" sz="2000" dirty="0">
                <a:solidFill>
                  <a:schemeClr val="tx1">
                    <a:lumMod val="65000"/>
                    <a:lumOff val="35000"/>
                  </a:schemeClr>
                </a:solidFill>
              </a:rPr>
              <a:t> &lt;h2&gt;{{30|usdInr:30}}&lt;/h2&gt;</a:t>
            </a:r>
          </a:p>
          <a:p>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1044978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440D001-1348-C627-7167-8AC83CC5D5C0}"/>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B1DA8B47-F49F-5F25-5C37-83E6315B91E4}"/>
              </a:ext>
            </a:extLst>
          </p:cNvPr>
          <p:cNvSpPr>
            <a:spLocks noGrp="1"/>
          </p:cNvSpPr>
          <p:nvPr>
            <p:ph type="sldNum" sz="quarter" idx="12"/>
          </p:nvPr>
        </p:nvSpPr>
        <p:spPr/>
        <p:txBody>
          <a:bodyPr/>
          <a:lstStyle/>
          <a:p>
            <a:fld id="{4A777409-9C5A-4B07-8E32-19F22F7D558C}" type="slidenum">
              <a:rPr lang="en-IN" smtClean="0"/>
              <a:t>111</a:t>
            </a:fld>
            <a:endParaRPr lang="en-IN" dirty="0"/>
          </a:p>
        </p:txBody>
      </p:sp>
      <p:pic>
        <p:nvPicPr>
          <p:cNvPr id="7" name="Picture 6">
            <a:extLst>
              <a:ext uri="{FF2B5EF4-FFF2-40B4-BE49-F238E27FC236}">
                <a16:creationId xmlns:a16="http://schemas.microsoft.com/office/drawing/2014/main" id="{F5DD0CEF-C335-447C-95F5-A4F97D739E1D}"/>
              </a:ext>
            </a:extLst>
          </p:cNvPr>
          <p:cNvPicPr>
            <a:picLocks noChangeAspect="1"/>
          </p:cNvPicPr>
          <p:nvPr/>
        </p:nvPicPr>
        <p:blipFill>
          <a:blip r:embed="rId2"/>
          <a:stretch>
            <a:fillRect/>
          </a:stretch>
        </p:blipFill>
        <p:spPr>
          <a:xfrm>
            <a:off x="1718470" y="998597"/>
            <a:ext cx="4961463" cy="1561723"/>
          </a:xfrm>
          <a:prstGeom prst="rect">
            <a:avLst/>
          </a:prstGeom>
        </p:spPr>
      </p:pic>
    </p:spTree>
    <p:extLst>
      <p:ext uri="{BB962C8B-B14F-4D97-AF65-F5344CB8AC3E}">
        <p14:creationId xmlns:p14="http://schemas.microsoft.com/office/powerpoint/2010/main" val="240585899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9EE6299-2F80-9429-C525-6550B2E6A20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EB51928-3534-B126-3B8D-2E7185693426}"/>
              </a:ext>
            </a:extLst>
          </p:cNvPr>
          <p:cNvSpPr>
            <a:spLocks noGrp="1"/>
          </p:cNvSpPr>
          <p:nvPr>
            <p:ph type="sldNum" sz="quarter" idx="12"/>
          </p:nvPr>
        </p:nvSpPr>
        <p:spPr/>
        <p:txBody>
          <a:bodyPr/>
          <a:lstStyle/>
          <a:p>
            <a:fld id="{4A777409-9C5A-4B07-8E32-19F22F7D558C}" type="slidenum">
              <a:rPr lang="en-IN" smtClean="0"/>
              <a:t>112</a:t>
            </a:fld>
            <a:endParaRPr lang="en-IN" dirty="0"/>
          </a:p>
        </p:txBody>
      </p:sp>
      <p:sp>
        <p:nvSpPr>
          <p:cNvPr id="5" name="TextBox 4">
            <a:extLst>
              <a:ext uri="{FF2B5EF4-FFF2-40B4-BE49-F238E27FC236}">
                <a16:creationId xmlns:a16="http://schemas.microsoft.com/office/drawing/2014/main" id="{47EC67E0-9660-4CAE-A339-36CCB549A352}"/>
              </a:ext>
            </a:extLst>
          </p:cNvPr>
          <p:cNvSpPr txBox="1"/>
          <p:nvPr/>
        </p:nvSpPr>
        <p:spPr>
          <a:xfrm>
            <a:off x="989029" y="616612"/>
            <a:ext cx="6099142" cy="523220"/>
          </a:xfrm>
          <a:prstGeom prst="rect">
            <a:avLst/>
          </a:prstGeom>
          <a:noFill/>
        </p:spPr>
        <p:txBody>
          <a:bodyPr wrap="square">
            <a:spAutoFit/>
          </a:bodyPr>
          <a:lstStyle/>
          <a:p>
            <a:r>
              <a:rPr lang="en-IN" sz="2800" b="1" dirty="0"/>
              <a:t>Nested Components Basics</a:t>
            </a:r>
          </a:p>
        </p:txBody>
      </p:sp>
      <p:pic>
        <p:nvPicPr>
          <p:cNvPr id="7" name="Picture 6">
            <a:extLst>
              <a:ext uri="{FF2B5EF4-FFF2-40B4-BE49-F238E27FC236}">
                <a16:creationId xmlns:a16="http://schemas.microsoft.com/office/drawing/2014/main" id="{E6841215-8697-8032-8E51-D3A3A9A5C9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896" y="1476494"/>
            <a:ext cx="6563387" cy="3905011"/>
          </a:xfrm>
          <a:prstGeom prst="rect">
            <a:avLst/>
          </a:prstGeom>
        </p:spPr>
      </p:pic>
    </p:spTree>
    <p:extLst>
      <p:ext uri="{BB962C8B-B14F-4D97-AF65-F5344CB8AC3E}">
        <p14:creationId xmlns:p14="http://schemas.microsoft.com/office/powerpoint/2010/main" val="280309763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AD492F3-CA39-F9E9-0EA0-DAED644F91D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E0AC8FF-DC8E-F5BE-7BA3-FBE34D7CC958}"/>
              </a:ext>
            </a:extLst>
          </p:cNvPr>
          <p:cNvSpPr>
            <a:spLocks noGrp="1"/>
          </p:cNvSpPr>
          <p:nvPr>
            <p:ph type="sldNum" sz="quarter" idx="12"/>
          </p:nvPr>
        </p:nvSpPr>
        <p:spPr/>
        <p:txBody>
          <a:bodyPr/>
          <a:lstStyle/>
          <a:p>
            <a:fld id="{4A777409-9C5A-4B07-8E32-19F22F7D558C}" type="slidenum">
              <a:rPr lang="en-IN" smtClean="0"/>
              <a:t>113</a:t>
            </a:fld>
            <a:endParaRPr lang="en-IN" dirty="0"/>
          </a:p>
        </p:txBody>
      </p:sp>
      <p:sp>
        <p:nvSpPr>
          <p:cNvPr id="5" name="TextBox 4">
            <a:extLst>
              <a:ext uri="{FF2B5EF4-FFF2-40B4-BE49-F238E27FC236}">
                <a16:creationId xmlns:a16="http://schemas.microsoft.com/office/drawing/2014/main" id="{549D619D-3D75-56E7-9B55-1FBCBA36A3CC}"/>
              </a:ext>
            </a:extLst>
          </p:cNvPr>
          <p:cNvSpPr txBox="1"/>
          <p:nvPr/>
        </p:nvSpPr>
        <p:spPr>
          <a:xfrm>
            <a:off x="183822" y="1028343"/>
            <a:ext cx="11684523" cy="4401205"/>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Nested component is a component that is loaded into another component</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The component where another component is loaded onto is called a container component/parent component.</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The root component is loaded in the index.html page using its selector name. Similarly, to load one component into a parent component, use the selector name of the component in the template i.e., the HTML page of the container component</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a:t>
            </a:r>
            <a:r>
              <a:rPr lang="en-US" sz="2000" b="1" dirty="0">
                <a:solidFill>
                  <a:schemeClr val="tx1">
                    <a:lumMod val="65000"/>
                    <a:lumOff val="35000"/>
                  </a:schemeClr>
                </a:solidFill>
                <a:effectLst/>
              </a:rPr>
              <a:t>Example for creating multiple components and load one into another:</a:t>
            </a:r>
            <a:r>
              <a:rPr lang="en-US" sz="2000" dirty="0">
                <a:solidFill>
                  <a:schemeClr val="tx1">
                    <a:lumMod val="65000"/>
                    <a:lumOff val="35000"/>
                  </a:schemeClr>
                </a:solidFill>
                <a:effectLst/>
              </a:rPr>
              <a: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Create an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which displays a button to view courses list on click of it and another component called </a:t>
            </a:r>
            <a:r>
              <a:rPr lang="en-US" sz="2000" dirty="0" err="1">
                <a:solidFill>
                  <a:schemeClr val="tx1">
                    <a:lumMod val="65000"/>
                    <a:lumOff val="35000"/>
                  </a:schemeClr>
                </a:solidFill>
                <a:effectLst/>
              </a:rPr>
              <a:t>CoursesListComponent</a:t>
            </a:r>
            <a:r>
              <a:rPr lang="en-US" sz="2000" dirty="0">
                <a:solidFill>
                  <a:schemeClr val="tx1">
                    <a:lumMod val="65000"/>
                    <a:lumOff val="35000"/>
                  </a:schemeClr>
                </a:solidFill>
                <a:effectLst/>
              </a:rPr>
              <a:t> which displays courses list. When the user clicks on the button in the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it should load the </a:t>
            </a:r>
            <a:r>
              <a:rPr lang="en-US" sz="2000" dirty="0" err="1">
                <a:solidFill>
                  <a:schemeClr val="tx1">
                    <a:lumMod val="65000"/>
                    <a:lumOff val="35000"/>
                  </a:schemeClr>
                </a:solidFill>
                <a:effectLst/>
              </a:rPr>
              <a:t>CoursesList</a:t>
            </a:r>
            <a:r>
              <a:rPr lang="en-US" sz="2000" dirty="0">
                <a:solidFill>
                  <a:schemeClr val="tx1">
                    <a:lumMod val="65000"/>
                    <a:lumOff val="35000"/>
                  </a:schemeClr>
                </a:solidFill>
                <a:effectLst/>
              </a:rPr>
              <a:t> component within it to show the courses list.</a:t>
            </a:r>
          </a:p>
        </p:txBody>
      </p:sp>
    </p:spTree>
    <p:extLst>
      <p:ext uri="{BB962C8B-B14F-4D97-AF65-F5344CB8AC3E}">
        <p14:creationId xmlns:p14="http://schemas.microsoft.com/office/powerpoint/2010/main" val="201568896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DD31A8-A50D-9E3C-3A94-852527E6A58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21BD78B-C1BF-2CA7-65F9-248305465836}"/>
              </a:ext>
            </a:extLst>
          </p:cNvPr>
          <p:cNvSpPr>
            <a:spLocks noGrp="1"/>
          </p:cNvSpPr>
          <p:nvPr>
            <p:ph type="sldNum" sz="quarter" idx="12"/>
          </p:nvPr>
        </p:nvSpPr>
        <p:spPr/>
        <p:txBody>
          <a:bodyPr/>
          <a:lstStyle/>
          <a:p>
            <a:fld id="{4A777409-9C5A-4B07-8E32-19F22F7D558C}" type="slidenum">
              <a:rPr lang="en-IN" smtClean="0"/>
              <a:t>114</a:t>
            </a:fld>
            <a:endParaRPr lang="en-IN" dirty="0"/>
          </a:p>
        </p:txBody>
      </p:sp>
      <p:pic>
        <p:nvPicPr>
          <p:cNvPr id="4" name="Picture 3">
            <a:extLst>
              <a:ext uri="{FF2B5EF4-FFF2-40B4-BE49-F238E27FC236}">
                <a16:creationId xmlns:a16="http://schemas.microsoft.com/office/drawing/2014/main" id="{0271E2C9-6AF4-C8C7-72FC-E25B2DFDE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1751" y="716290"/>
            <a:ext cx="7591425" cy="2314575"/>
          </a:xfrm>
          <a:prstGeom prst="rect">
            <a:avLst/>
          </a:prstGeom>
        </p:spPr>
      </p:pic>
      <p:sp>
        <p:nvSpPr>
          <p:cNvPr id="6" name="TextBox 5">
            <a:extLst>
              <a:ext uri="{FF2B5EF4-FFF2-40B4-BE49-F238E27FC236}">
                <a16:creationId xmlns:a16="http://schemas.microsoft.com/office/drawing/2014/main" id="{2A3CD50B-E2BA-B171-C6E2-B0F7E8ADB558}"/>
              </a:ext>
            </a:extLst>
          </p:cNvPr>
          <p:cNvSpPr txBox="1"/>
          <p:nvPr/>
        </p:nvSpPr>
        <p:spPr>
          <a:xfrm>
            <a:off x="334651" y="3315581"/>
            <a:ext cx="10817257" cy="400110"/>
          </a:xfrm>
          <a:prstGeom prst="rect">
            <a:avLst/>
          </a:prstGeom>
          <a:noFill/>
        </p:spPr>
        <p:txBody>
          <a:bodyPr wrap="square">
            <a:spAutoFit/>
          </a:bodyPr>
          <a:lstStyle/>
          <a:p>
            <a:r>
              <a:rPr lang="en-US" sz="2000" dirty="0">
                <a:solidFill>
                  <a:schemeClr val="tx1">
                    <a:lumMod val="65000"/>
                    <a:lumOff val="35000"/>
                  </a:schemeClr>
                </a:solidFill>
              </a:rPr>
              <a:t>Create a component called the </a:t>
            </a:r>
            <a:r>
              <a:rPr lang="en-US" sz="2000" dirty="0" err="1">
                <a:solidFill>
                  <a:schemeClr val="tx1">
                    <a:lumMod val="65000"/>
                    <a:lumOff val="35000"/>
                  </a:schemeClr>
                </a:solidFill>
              </a:rPr>
              <a:t>coursesList</a:t>
            </a:r>
            <a:r>
              <a:rPr lang="en-US" sz="2000" dirty="0">
                <a:solidFill>
                  <a:schemeClr val="tx1">
                    <a:lumMod val="65000"/>
                    <a:lumOff val="35000"/>
                  </a:schemeClr>
                </a:solidFill>
              </a:rPr>
              <a:t> using the following CLI command</a:t>
            </a:r>
            <a:endParaRPr lang="en-IN" sz="2000" dirty="0">
              <a:solidFill>
                <a:schemeClr val="tx1">
                  <a:lumMod val="65000"/>
                  <a:lumOff val="35000"/>
                </a:schemeClr>
              </a:solidFill>
            </a:endParaRPr>
          </a:p>
        </p:txBody>
      </p:sp>
      <p:sp>
        <p:nvSpPr>
          <p:cNvPr id="8" name="TextBox 7">
            <a:extLst>
              <a:ext uri="{FF2B5EF4-FFF2-40B4-BE49-F238E27FC236}">
                <a16:creationId xmlns:a16="http://schemas.microsoft.com/office/drawing/2014/main" id="{F3276C02-566A-66AA-E467-E9DFAA5F3E91}"/>
              </a:ext>
            </a:extLst>
          </p:cNvPr>
          <p:cNvSpPr txBox="1"/>
          <p:nvPr/>
        </p:nvSpPr>
        <p:spPr>
          <a:xfrm>
            <a:off x="334651" y="3815741"/>
            <a:ext cx="6099142" cy="369332"/>
          </a:xfrm>
          <a:prstGeom prst="rect">
            <a:avLst/>
          </a:prstGeom>
          <a:noFill/>
        </p:spPr>
        <p:txBody>
          <a:bodyPr wrap="square">
            <a:spAutoFit/>
          </a:bodyPr>
          <a:lstStyle/>
          <a:p>
            <a:r>
              <a:rPr lang="en-IN" dirty="0"/>
              <a:t>D:\MyApp&gt;ng generate component </a:t>
            </a:r>
            <a:r>
              <a:rPr lang="en-IN" dirty="0" err="1"/>
              <a:t>coursesList</a:t>
            </a:r>
            <a:endParaRPr lang="en-IN" dirty="0"/>
          </a:p>
        </p:txBody>
      </p:sp>
      <p:sp>
        <p:nvSpPr>
          <p:cNvPr id="10" name="TextBox 9">
            <a:extLst>
              <a:ext uri="{FF2B5EF4-FFF2-40B4-BE49-F238E27FC236}">
                <a16:creationId xmlns:a16="http://schemas.microsoft.com/office/drawing/2014/main" id="{C673241F-BC64-BD0C-F2E9-94156C7AAC16}"/>
              </a:ext>
            </a:extLst>
          </p:cNvPr>
          <p:cNvSpPr txBox="1"/>
          <p:nvPr/>
        </p:nvSpPr>
        <p:spPr>
          <a:xfrm>
            <a:off x="334650" y="4409640"/>
            <a:ext cx="11580829" cy="1015663"/>
          </a:xfrm>
          <a:prstGeom prst="rect">
            <a:avLst/>
          </a:prstGeom>
          <a:noFill/>
        </p:spPr>
        <p:txBody>
          <a:bodyPr wrap="square">
            <a:spAutoFit/>
          </a:bodyPr>
          <a:lstStyle/>
          <a:p>
            <a:r>
              <a:rPr lang="en-IN" sz="2000" dirty="0">
                <a:solidFill>
                  <a:schemeClr val="tx1">
                    <a:lumMod val="65000"/>
                    <a:lumOff val="35000"/>
                  </a:schemeClr>
                </a:solidFill>
              </a:rPr>
              <a:t>This command will create four files called courses-</a:t>
            </a:r>
            <a:r>
              <a:rPr lang="en-IN" sz="2000" dirty="0" err="1">
                <a:solidFill>
                  <a:schemeClr val="tx1">
                    <a:lumMod val="65000"/>
                    <a:lumOff val="35000"/>
                  </a:schemeClr>
                </a:solidFill>
              </a:rPr>
              <a:t>list.component.ts</a:t>
            </a:r>
            <a:r>
              <a:rPr lang="en-IN" sz="2000" dirty="0">
                <a:solidFill>
                  <a:schemeClr val="tx1">
                    <a:lumMod val="65000"/>
                    <a:lumOff val="35000"/>
                  </a:schemeClr>
                </a:solidFill>
              </a:rPr>
              <a:t>, courses-list.component.html,courses-list.component.css, courses-</a:t>
            </a:r>
            <a:r>
              <a:rPr lang="en-IN" sz="2000" dirty="0" err="1">
                <a:solidFill>
                  <a:schemeClr val="tx1">
                    <a:lumMod val="65000"/>
                    <a:lumOff val="35000"/>
                  </a:schemeClr>
                </a:solidFill>
              </a:rPr>
              <a:t>list.component.spec.ts</a:t>
            </a:r>
            <a:r>
              <a:rPr lang="en-IN" sz="2000" dirty="0">
                <a:solidFill>
                  <a:schemeClr val="tx1">
                    <a:lumMod val="65000"/>
                    <a:lumOff val="35000"/>
                  </a:schemeClr>
                </a:solidFill>
              </a:rPr>
              <a:t> and places them inside a folder called courses-list under the app folder as shown below</a:t>
            </a:r>
          </a:p>
        </p:txBody>
      </p:sp>
    </p:spTree>
    <p:extLst>
      <p:ext uri="{BB962C8B-B14F-4D97-AF65-F5344CB8AC3E}">
        <p14:creationId xmlns:p14="http://schemas.microsoft.com/office/powerpoint/2010/main" val="311994316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7DC893-5009-8515-FD81-08166AE69D6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7C60C4F-7B1B-BE21-D7A5-98C804281F80}"/>
              </a:ext>
            </a:extLst>
          </p:cNvPr>
          <p:cNvSpPr>
            <a:spLocks noGrp="1"/>
          </p:cNvSpPr>
          <p:nvPr>
            <p:ph type="sldNum" sz="quarter" idx="12"/>
          </p:nvPr>
        </p:nvSpPr>
        <p:spPr/>
        <p:txBody>
          <a:bodyPr/>
          <a:lstStyle/>
          <a:p>
            <a:fld id="{4A777409-9C5A-4B07-8E32-19F22F7D558C}" type="slidenum">
              <a:rPr lang="en-IN" smtClean="0"/>
              <a:t>115</a:t>
            </a:fld>
            <a:endParaRPr lang="en-IN" dirty="0"/>
          </a:p>
        </p:txBody>
      </p:sp>
      <p:pic>
        <p:nvPicPr>
          <p:cNvPr id="5" name="Picture 4">
            <a:extLst>
              <a:ext uri="{FF2B5EF4-FFF2-40B4-BE49-F238E27FC236}">
                <a16:creationId xmlns:a16="http://schemas.microsoft.com/office/drawing/2014/main" id="{A939280C-EEB2-CB32-52D3-56DF05DC2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3464" y="843951"/>
            <a:ext cx="3063711" cy="1607018"/>
          </a:xfrm>
          <a:prstGeom prst="rect">
            <a:avLst/>
          </a:prstGeom>
        </p:spPr>
      </p:pic>
      <p:sp>
        <p:nvSpPr>
          <p:cNvPr id="7" name="TextBox 6">
            <a:extLst>
              <a:ext uri="{FF2B5EF4-FFF2-40B4-BE49-F238E27FC236}">
                <a16:creationId xmlns:a16="http://schemas.microsoft.com/office/drawing/2014/main" id="{C1B5A383-3618-0DD7-2E79-BF508C3D9239}"/>
              </a:ext>
            </a:extLst>
          </p:cNvPr>
          <p:cNvSpPr txBox="1"/>
          <p:nvPr/>
        </p:nvSpPr>
        <p:spPr>
          <a:xfrm>
            <a:off x="315798" y="2670936"/>
            <a:ext cx="11038002" cy="1015663"/>
          </a:xfrm>
          <a:prstGeom prst="rect">
            <a:avLst/>
          </a:prstGeom>
          <a:noFill/>
        </p:spPr>
        <p:txBody>
          <a:bodyPr wrap="square">
            <a:spAutoFit/>
          </a:bodyPr>
          <a:lstStyle/>
          <a:p>
            <a:r>
              <a:rPr lang="en-US" sz="2000" dirty="0">
                <a:solidFill>
                  <a:schemeClr val="tx1">
                    <a:lumMod val="65000"/>
                    <a:lumOff val="35000"/>
                  </a:schemeClr>
                </a:solidFill>
                <a:effectLst/>
              </a:rPr>
              <a:t>This command will also add the </a:t>
            </a:r>
            <a:r>
              <a:rPr lang="en-US" sz="2000" dirty="0" err="1">
                <a:solidFill>
                  <a:schemeClr val="tx1">
                    <a:lumMod val="65000"/>
                    <a:lumOff val="35000"/>
                  </a:schemeClr>
                </a:solidFill>
                <a:effectLst/>
              </a:rPr>
              <a:t>CoursesList</a:t>
            </a:r>
            <a:r>
              <a:rPr lang="en-US" sz="2000" dirty="0">
                <a:solidFill>
                  <a:schemeClr val="tx1">
                    <a:lumMod val="65000"/>
                    <a:lumOff val="35000"/>
                  </a:schemeClr>
                </a:solidFill>
                <a:effectLst/>
              </a:rPr>
              <a:t> component to the root module.</a:t>
            </a:r>
          </a:p>
          <a:p>
            <a:r>
              <a:rPr lang="en-US" sz="2000" dirty="0">
                <a:solidFill>
                  <a:schemeClr val="tx1">
                    <a:lumMod val="65000"/>
                    <a:lumOff val="35000"/>
                  </a:schemeClr>
                </a:solidFill>
                <a:effectLst/>
              </a:rPr>
              <a:t> </a:t>
            </a:r>
          </a:p>
          <a:p>
            <a:r>
              <a:rPr lang="en-US" sz="2000" b="1" dirty="0" err="1">
                <a:solidFill>
                  <a:schemeClr val="tx1">
                    <a:lumMod val="65000"/>
                    <a:lumOff val="35000"/>
                  </a:schemeClr>
                </a:solidFill>
                <a:effectLst/>
              </a:rPr>
              <a:t>app.module.ts</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89AA9B1E-C409-931D-90B2-FF07A42DC00C}"/>
              </a:ext>
            </a:extLst>
          </p:cNvPr>
          <p:cNvSpPr txBox="1"/>
          <p:nvPr/>
        </p:nvSpPr>
        <p:spPr>
          <a:xfrm>
            <a:off x="315798" y="3676590"/>
            <a:ext cx="10147955" cy="2862322"/>
          </a:xfrm>
          <a:prstGeom prst="rect">
            <a:avLst/>
          </a:prstGeom>
          <a:noFill/>
        </p:spPr>
        <p:txBody>
          <a:bodyPr wrap="square">
            <a:spAutoFit/>
          </a:bodyPr>
          <a:lstStyle/>
          <a:p>
            <a:r>
              <a:rPr lang="en-IN" dirty="0"/>
              <a:t>...</a:t>
            </a:r>
          </a:p>
          <a:p>
            <a:r>
              <a:rPr lang="en-IN" dirty="0"/>
              <a:t>import { </a:t>
            </a:r>
            <a:r>
              <a:rPr lang="en-IN" dirty="0" err="1"/>
              <a:t>CoursesListComponent</a:t>
            </a:r>
            <a:r>
              <a:rPr lang="en-IN" dirty="0"/>
              <a:t> } from './courses-list/courses-</a:t>
            </a:r>
            <a:r>
              <a:rPr lang="en-IN" dirty="0" err="1"/>
              <a:t>list.component</a:t>
            </a:r>
            <a:r>
              <a:rPr lang="en-IN" dirty="0"/>
              <a:t>';</a:t>
            </a:r>
          </a:p>
          <a:p>
            <a:r>
              <a:rPr lang="en-IN" dirty="0"/>
              <a:t>@NgModule({</a:t>
            </a:r>
          </a:p>
          <a:p>
            <a:r>
              <a:rPr lang="en-IN" dirty="0"/>
              <a:t>  declarations: [</a:t>
            </a:r>
          </a:p>
          <a:p>
            <a:r>
              <a:rPr lang="en-IN" dirty="0"/>
              <a:t>    </a:t>
            </a:r>
            <a:r>
              <a:rPr lang="en-IN" dirty="0" err="1"/>
              <a:t>AppComponent</a:t>
            </a:r>
            <a:r>
              <a:rPr lang="en-IN" dirty="0"/>
              <a:t>,</a:t>
            </a:r>
          </a:p>
          <a:p>
            <a:r>
              <a:rPr lang="en-IN" dirty="0"/>
              <a:t>    </a:t>
            </a:r>
            <a:r>
              <a:rPr lang="en-IN" dirty="0" err="1"/>
              <a:t>CoursesListComponent</a:t>
            </a:r>
            <a:endParaRPr lang="en-IN" dirty="0"/>
          </a:p>
          <a:p>
            <a:r>
              <a:rPr lang="en-IN" dirty="0"/>
              <a:t>  ],</a:t>
            </a:r>
          </a:p>
          <a:p>
            <a:r>
              <a:rPr lang="en-IN" dirty="0"/>
              <a:t> ...</a:t>
            </a:r>
          </a:p>
          <a:p>
            <a:r>
              <a:rPr lang="en-IN" dirty="0"/>
              <a:t>})</a:t>
            </a:r>
          </a:p>
          <a:p>
            <a:r>
              <a:rPr lang="en-IN" dirty="0"/>
              <a:t>export class </a:t>
            </a:r>
            <a:r>
              <a:rPr lang="en-IN" dirty="0" err="1"/>
              <a:t>AppModule</a:t>
            </a:r>
            <a:r>
              <a:rPr lang="en-IN" dirty="0"/>
              <a:t> { }</a:t>
            </a:r>
          </a:p>
        </p:txBody>
      </p:sp>
    </p:spTree>
    <p:extLst>
      <p:ext uri="{BB962C8B-B14F-4D97-AF65-F5344CB8AC3E}">
        <p14:creationId xmlns:p14="http://schemas.microsoft.com/office/powerpoint/2010/main" val="108337022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FC1D8DA-10DE-40AA-740B-6FD8CFA21DF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098057B-D95B-2B03-A8E3-2D5B737873ED}"/>
              </a:ext>
            </a:extLst>
          </p:cNvPr>
          <p:cNvSpPr>
            <a:spLocks noGrp="1"/>
          </p:cNvSpPr>
          <p:nvPr>
            <p:ph type="sldNum" sz="quarter" idx="12"/>
          </p:nvPr>
        </p:nvSpPr>
        <p:spPr/>
        <p:txBody>
          <a:bodyPr/>
          <a:lstStyle/>
          <a:p>
            <a:fld id="{4A777409-9C5A-4B07-8E32-19F22F7D558C}" type="slidenum">
              <a:rPr lang="en-IN" smtClean="0"/>
              <a:t>116</a:t>
            </a:fld>
            <a:endParaRPr lang="en-IN" dirty="0"/>
          </a:p>
        </p:txBody>
      </p:sp>
      <p:sp>
        <p:nvSpPr>
          <p:cNvPr id="5" name="TextBox 4">
            <a:extLst>
              <a:ext uri="{FF2B5EF4-FFF2-40B4-BE49-F238E27FC236}">
                <a16:creationId xmlns:a16="http://schemas.microsoft.com/office/drawing/2014/main" id="{F9A12A12-4191-2806-F620-8CB5A7E9D8E0}"/>
              </a:ext>
            </a:extLst>
          </p:cNvPr>
          <p:cNvSpPr txBox="1"/>
          <p:nvPr/>
        </p:nvSpPr>
        <p:spPr>
          <a:xfrm>
            <a:off x="989028" y="641346"/>
            <a:ext cx="9955491" cy="1323439"/>
          </a:xfrm>
          <a:prstGeom prst="rect">
            <a:avLst/>
          </a:prstGeom>
          <a:noFill/>
        </p:spPr>
        <p:txBody>
          <a:bodyPr wrap="square">
            <a:spAutoFit/>
          </a:bodyPr>
          <a:lstStyle/>
          <a:p>
            <a:r>
              <a:rPr lang="en-US" sz="2000" dirty="0">
                <a:solidFill>
                  <a:schemeClr val="tx1">
                    <a:lumMod val="65000"/>
                    <a:lumOff val="35000"/>
                  </a:schemeClr>
                </a:solidFill>
                <a:effectLst/>
              </a:rPr>
              <a:t>Line 7: </a:t>
            </a:r>
            <a:r>
              <a:rPr lang="en-US" sz="2000" dirty="0" err="1">
                <a:solidFill>
                  <a:schemeClr val="tx1">
                    <a:lumMod val="65000"/>
                    <a:lumOff val="35000"/>
                  </a:schemeClr>
                </a:solidFill>
                <a:effectLst/>
              </a:rPr>
              <a:t>CoursesListComponent</a:t>
            </a:r>
            <a:r>
              <a:rPr lang="en-US" sz="2000" dirty="0">
                <a:solidFill>
                  <a:schemeClr val="tx1">
                    <a:lumMod val="65000"/>
                    <a:lumOff val="35000"/>
                  </a:schemeClr>
                </a:solidFill>
                <a:effectLst/>
              </a:rPr>
              <a:t> is added to the declarations property to make it available to all other components in the module.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courses-</a:t>
            </a:r>
            <a:r>
              <a:rPr lang="en-US" sz="2000" b="1" dirty="0" err="1">
                <a:solidFill>
                  <a:schemeClr val="tx1">
                    <a:lumMod val="65000"/>
                    <a:lumOff val="35000"/>
                  </a:schemeClr>
                </a:solidFill>
                <a:effectLst/>
              </a:rPr>
              <a:t>list.component.ts</a:t>
            </a:r>
            <a:r>
              <a:rPr lang="en-US" sz="2000" dirty="0">
                <a:solidFill>
                  <a:schemeClr val="tx1">
                    <a:lumMod val="65000"/>
                    <a:lumOff val="35000"/>
                  </a:schemeClr>
                </a:solidFill>
                <a:effectLst/>
              </a:rPr>
              <a:t> </a:t>
            </a:r>
          </a:p>
        </p:txBody>
      </p:sp>
      <p:sp>
        <p:nvSpPr>
          <p:cNvPr id="7" name="TextBox 6">
            <a:extLst>
              <a:ext uri="{FF2B5EF4-FFF2-40B4-BE49-F238E27FC236}">
                <a16:creationId xmlns:a16="http://schemas.microsoft.com/office/drawing/2014/main" id="{ED8B59D9-4D32-431A-F38C-43FFFAE68C37}"/>
              </a:ext>
            </a:extLst>
          </p:cNvPr>
          <p:cNvSpPr txBox="1"/>
          <p:nvPr/>
        </p:nvSpPr>
        <p:spPr>
          <a:xfrm>
            <a:off x="989027" y="1964785"/>
            <a:ext cx="9031665" cy="2585323"/>
          </a:xfrm>
          <a:prstGeom prst="rect">
            <a:avLst/>
          </a:prstGeom>
          <a:noFill/>
        </p:spPr>
        <p:txBody>
          <a:bodyPr wrap="square">
            <a:spAutoFit/>
          </a:bodyPr>
          <a:lstStyle/>
          <a:p>
            <a:r>
              <a:rPr lang="en-IN" dirty="0"/>
              <a:t>...</a:t>
            </a:r>
          </a:p>
          <a:p>
            <a:r>
              <a:rPr lang="en-IN" dirty="0"/>
              <a:t>export class </a:t>
            </a:r>
            <a:r>
              <a:rPr lang="en-IN" dirty="0" err="1"/>
              <a:t>CoursesListComponent</a:t>
            </a:r>
            <a:r>
              <a:rPr lang="en-IN" dirty="0"/>
              <a:t> {</a:t>
            </a:r>
          </a:p>
          <a:p>
            <a:r>
              <a:rPr lang="en-IN" dirty="0"/>
              <a:t>  courses = [</a:t>
            </a:r>
          </a:p>
          <a:p>
            <a:r>
              <a:rPr lang="en-IN" dirty="0"/>
              <a:t>    { </a:t>
            </a:r>
            <a:r>
              <a:rPr lang="en-IN" dirty="0" err="1"/>
              <a:t>courseId</a:t>
            </a:r>
            <a:r>
              <a:rPr lang="en-IN" dirty="0"/>
              <a:t>: 1, </a:t>
            </a:r>
            <a:r>
              <a:rPr lang="en-IN" dirty="0" err="1"/>
              <a:t>courseName</a:t>
            </a:r>
            <a:r>
              <a:rPr lang="en-IN" dirty="0"/>
              <a:t>: 'Node JS' },</a:t>
            </a:r>
          </a:p>
          <a:p>
            <a:r>
              <a:rPr lang="en-IN" dirty="0"/>
              <a:t>    { </a:t>
            </a:r>
            <a:r>
              <a:rPr lang="en-IN" dirty="0" err="1"/>
              <a:t>courseId</a:t>
            </a:r>
            <a:r>
              <a:rPr lang="en-IN" dirty="0"/>
              <a:t>: 2, </a:t>
            </a:r>
            <a:r>
              <a:rPr lang="en-IN" dirty="0" err="1"/>
              <a:t>courseName</a:t>
            </a:r>
            <a:r>
              <a:rPr lang="en-IN" dirty="0"/>
              <a:t>: 'Typescript' },</a:t>
            </a:r>
          </a:p>
          <a:p>
            <a:r>
              <a:rPr lang="en-IN" dirty="0"/>
              <a:t>    { </a:t>
            </a:r>
            <a:r>
              <a:rPr lang="en-IN" dirty="0" err="1"/>
              <a:t>courseId</a:t>
            </a:r>
            <a:r>
              <a:rPr lang="en-IN" dirty="0"/>
              <a:t>: 3, </a:t>
            </a:r>
            <a:r>
              <a:rPr lang="en-IN" dirty="0" err="1"/>
              <a:t>courseName</a:t>
            </a:r>
            <a:r>
              <a:rPr lang="en-IN" dirty="0"/>
              <a:t>: 'Angular' },</a:t>
            </a:r>
          </a:p>
          <a:p>
            <a:r>
              <a:rPr lang="en-IN" dirty="0"/>
              <a:t>    { </a:t>
            </a:r>
            <a:r>
              <a:rPr lang="en-IN" dirty="0" err="1"/>
              <a:t>courseId</a:t>
            </a:r>
            <a:r>
              <a:rPr lang="en-IN" dirty="0"/>
              <a:t>: 4, </a:t>
            </a:r>
            <a:r>
              <a:rPr lang="en-IN" dirty="0" err="1"/>
              <a:t>courseName</a:t>
            </a:r>
            <a:r>
              <a:rPr lang="en-IN" dirty="0"/>
              <a:t>: 'React JS' }</a:t>
            </a:r>
          </a:p>
          <a:p>
            <a:r>
              <a:rPr lang="en-IN" dirty="0"/>
              <a:t>  ];</a:t>
            </a:r>
          </a:p>
          <a:p>
            <a:r>
              <a:rPr lang="en-IN" dirty="0"/>
              <a:t>}</a:t>
            </a:r>
          </a:p>
        </p:txBody>
      </p:sp>
      <p:sp>
        <p:nvSpPr>
          <p:cNvPr id="9" name="TextBox 8">
            <a:extLst>
              <a:ext uri="{FF2B5EF4-FFF2-40B4-BE49-F238E27FC236}">
                <a16:creationId xmlns:a16="http://schemas.microsoft.com/office/drawing/2014/main" id="{40A1608D-503C-C6EC-E578-997BC0B9EAA5}"/>
              </a:ext>
            </a:extLst>
          </p:cNvPr>
          <p:cNvSpPr txBox="1"/>
          <p:nvPr/>
        </p:nvSpPr>
        <p:spPr>
          <a:xfrm>
            <a:off x="989027" y="4853064"/>
            <a:ext cx="10624796" cy="1323439"/>
          </a:xfrm>
          <a:prstGeom prst="rect">
            <a:avLst/>
          </a:prstGeom>
          <a:noFill/>
        </p:spPr>
        <p:txBody>
          <a:bodyPr wrap="square">
            <a:spAutoFit/>
          </a:bodyPr>
          <a:lstStyle/>
          <a:p>
            <a:r>
              <a:rPr lang="en-US" sz="2000" dirty="0">
                <a:solidFill>
                  <a:schemeClr val="tx1">
                    <a:lumMod val="65000"/>
                    <a:lumOff val="35000"/>
                  </a:schemeClr>
                </a:solidFill>
                <a:effectLst/>
              </a:rPr>
              <a:t>Line 3-8: courses is an array of objects where each object has properties called </a:t>
            </a:r>
            <a:r>
              <a:rPr lang="en-US" sz="2000" dirty="0" err="1">
                <a:solidFill>
                  <a:schemeClr val="tx1">
                    <a:lumMod val="65000"/>
                    <a:lumOff val="35000"/>
                  </a:schemeClr>
                </a:solidFill>
                <a:effectLst/>
              </a:rPr>
              <a:t>courseId</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courseName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courses-list.component.html</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26655589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3F57783-691D-4C74-D1E2-6657A9D5C0F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0C687EA-0731-CA42-3E65-9D1ABBFC9FC4}"/>
              </a:ext>
            </a:extLst>
          </p:cNvPr>
          <p:cNvSpPr>
            <a:spLocks noGrp="1"/>
          </p:cNvSpPr>
          <p:nvPr>
            <p:ph type="sldNum" sz="quarter" idx="12"/>
          </p:nvPr>
        </p:nvSpPr>
        <p:spPr/>
        <p:txBody>
          <a:bodyPr/>
          <a:lstStyle/>
          <a:p>
            <a:fld id="{4A777409-9C5A-4B07-8E32-19F22F7D558C}" type="slidenum">
              <a:rPr lang="en-IN" smtClean="0"/>
              <a:t>117</a:t>
            </a:fld>
            <a:endParaRPr lang="en-IN" dirty="0"/>
          </a:p>
        </p:txBody>
      </p:sp>
      <p:sp>
        <p:nvSpPr>
          <p:cNvPr id="5" name="TextBox 4">
            <a:extLst>
              <a:ext uri="{FF2B5EF4-FFF2-40B4-BE49-F238E27FC236}">
                <a16:creationId xmlns:a16="http://schemas.microsoft.com/office/drawing/2014/main" id="{8C326A98-6A01-F0B6-DCA9-8557B4DCEC5B}"/>
              </a:ext>
            </a:extLst>
          </p:cNvPr>
          <p:cNvSpPr txBox="1"/>
          <p:nvPr/>
        </p:nvSpPr>
        <p:spPr>
          <a:xfrm>
            <a:off x="1147103" y="663888"/>
            <a:ext cx="7885522" cy="2585323"/>
          </a:xfrm>
          <a:prstGeom prst="rect">
            <a:avLst/>
          </a:prstGeom>
          <a:noFill/>
        </p:spPr>
        <p:txBody>
          <a:bodyPr wrap="square">
            <a:spAutoFit/>
          </a:bodyPr>
          <a:lstStyle/>
          <a:p>
            <a:r>
              <a:rPr lang="en-IN" dirty="0"/>
              <a:t>&lt;table border="1"&gt;</a:t>
            </a:r>
          </a:p>
          <a:p>
            <a:r>
              <a:rPr lang="en-IN" dirty="0"/>
              <a:t> ...</a:t>
            </a:r>
          </a:p>
          <a:p>
            <a:r>
              <a:rPr lang="en-IN" dirty="0"/>
              <a:t>  &lt;</a:t>
            </a:r>
            <a:r>
              <a:rPr lang="en-IN" dirty="0" err="1"/>
              <a:t>tbody</a:t>
            </a:r>
            <a:r>
              <a:rPr lang="en-IN" dirty="0"/>
              <a:t>&gt;</a:t>
            </a:r>
          </a:p>
          <a:p>
            <a:r>
              <a:rPr lang="en-IN" dirty="0"/>
              <a:t>    &lt;tr *</a:t>
            </a:r>
            <a:r>
              <a:rPr lang="en-IN" dirty="0" err="1"/>
              <a:t>ngFor</a:t>
            </a:r>
            <a:r>
              <a:rPr lang="en-IN" dirty="0"/>
              <a:t>="let course of courses"&gt;</a:t>
            </a:r>
          </a:p>
          <a:p>
            <a:r>
              <a:rPr lang="en-IN" dirty="0"/>
              <a:t>      &lt;td&gt;{{</a:t>
            </a:r>
            <a:r>
              <a:rPr lang="en-IN" dirty="0" err="1"/>
              <a:t>course.courseId</a:t>
            </a:r>
            <a:r>
              <a:rPr lang="en-IN" dirty="0"/>
              <a:t>}}&lt;/td&gt;</a:t>
            </a:r>
          </a:p>
          <a:p>
            <a:r>
              <a:rPr lang="en-IN" dirty="0"/>
              <a:t>      &lt;td&gt;{{</a:t>
            </a:r>
            <a:r>
              <a:rPr lang="en-IN" dirty="0" err="1"/>
              <a:t>course.courseName</a:t>
            </a:r>
            <a:r>
              <a:rPr lang="en-IN" dirty="0"/>
              <a:t>}}&lt;/td&gt;</a:t>
            </a:r>
          </a:p>
          <a:p>
            <a:r>
              <a:rPr lang="en-IN" dirty="0"/>
              <a:t>    &lt;/tr&gt;</a:t>
            </a:r>
          </a:p>
          <a:p>
            <a:r>
              <a:rPr lang="en-IN" dirty="0"/>
              <a:t>  &lt;/</a:t>
            </a:r>
            <a:r>
              <a:rPr lang="en-IN" dirty="0" err="1"/>
              <a:t>tbody</a:t>
            </a:r>
            <a:r>
              <a:rPr lang="en-IN" dirty="0"/>
              <a:t>&gt;</a:t>
            </a:r>
          </a:p>
          <a:p>
            <a:r>
              <a:rPr lang="en-IN" dirty="0"/>
              <a:t>&lt;/table&gt;</a:t>
            </a:r>
          </a:p>
        </p:txBody>
      </p:sp>
      <p:sp>
        <p:nvSpPr>
          <p:cNvPr id="7" name="TextBox 6">
            <a:extLst>
              <a:ext uri="{FF2B5EF4-FFF2-40B4-BE49-F238E27FC236}">
                <a16:creationId xmlns:a16="http://schemas.microsoft.com/office/drawing/2014/main" id="{8181CC7F-EAB0-B1FD-F86C-7690685BBCCF}"/>
              </a:ext>
            </a:extLst>
          </p:cNvPr>
          <p:cNvSpPr txBox="1"/>
          <p:nvPr/>
        </p:nvSpPr>
        <p:spPr>
          <a:xfrm>
            <a:off x="372358" y="3429000"/>
            <a:ext cx="11260318" cy="1015663"/>
          </a:xfrm>
          <a:prstGeom prst="rect">
            <a:avLst/>
          </a:prstGeom>
          <a:noFill/>
        </p:spPr>
        <p:txBody>
          <a:bodyPr wrap="square">
            <a:spAutoFit/>
          </a:bodyPr>
          <a:lstStyle/>
          <a:p>
            <a:r>
              <a:rPr lang="en-US" sz="2000" dirty="0">
                <a:solidFill>
                  <a:schemeClr val="tx1">
                    <a:lumMod val="65000"/>
                    <a:lumOff val="35000"/>
                  </a:schemeClr>
                </a:solidFill>
                <a:effectLst/>
              </a:rPr>
              <a:t>Line 4-7: </a:t>
            </a:r>
            <a:r>
              <a:rPr lang="en-US" sz="2000" dirty="0" err="1">
                <a:solidFill>
                  <a:schemeClr val="tx1">
                    <a:lumMod val="65000"/>
                    <a:lumOff val="35000"/>
                  </a:schemeClr>
                </a:solidFill>
                <a:effectLst/>
              </a:rPr>
              <a:t>ngFor</a:t>
            </a:r>
            <a:r>
              <a:rPr lang="en-US" sz="2000" dirty="0">
                <a:solidFill>
                  <a:schemeClr val="tx1">
                    <a:lumMod val="65000"/>
                    <a:lumOff val="35000"/>
                  </a:schemeClr>
                </a:solidFill>
                <a:effectLst/>
              </a:rPr>
              <a:t> iterates over courses array and renders </a:t>
            </a:r>
            <a:r>
              <a:rPr lang="en-US" sz="2000" dirty="0" err="1">
                <a:solidFill>
                  <a:schemeClr val="tx1">
                    <a:lumMod val="65000"/>
                    <a:lumOff val="35000"/>
                  </a:schemeClr>
                </a:solidFill>
                <a:effectLst/>
              </a:rPr>
              <a:t>courseId</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values</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Add the following code in </a:t>
            </a:r>
            <a:r>
              <a:rPr lang="en-US" sz="2000" b="1" dirty="0">
                <a:solidFill>
                  <a:schemeClr val="tx1">
                    <a:lumMod val="65000"/>
                    <a:lumOff val="35000"/>
                  </a:schemeClr>
                </a:solidFill>
                <a:effectLst/>
              </a:rPr>
              <a:t>courses-list.component.css</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0BDEBB06-FA44-05C1-A698-E108A0D2DA9F}"/>
              </a:ext>
            </a:extLst>
          </p:cNvPr>
          <p:cNvSpPr txBox="1"/>
          <p:nvPr/>
        </p:nvSpPr>
        <p:spPr>
          <a:xfrm>
            <a:off x="372358" y="4639081"/>
            <a:ext cx="6099142" cy="923330"/>
          </a:xfrm>
          <a:prstGeom prst="rect">
            <a:avLst/>
          </a:prstGeom>
          <a:noFill/>
        </p:spPr>
        <p:txBody>
          <a:bodyPr wrap="square">
            <a:spAutoFit/>
          </a:bodyPr>
          <a:lstStyle/>
          <a:p>
            <a:r>
              <a:rPr lang="en-IN" dirty="0"/>
              <a:t>tr{</a:t>
            </a:r>
          </a:p>
          <a:p>
            <a:r>
              <a:rPr lang="en-IN" dirty="0"/>
              <a:t>    </a:t>
            </a:r>
            <a:r>
              <a:rPr lang="en-IN" dirty="0" err="1"/>
              <a:t>text-align:center</a:t>
            </a:r>
            <a:r>
              <a:rPr lang="en-IN" dirty="0"/>
              <a:t>;</a:t>
            </a:r>
          </a:p>
          <a:p>
            <a:r>
              <a:rPr lang="en-IN" dirty="0"/>
              <a:t>}</a:t>
            </a:r>
          </a:p>
        </p:txBody>
      </p:sp>
    </p:spTree>
    <p:extLst>
      <p:ext uri="{BB962C8B-B14F-4D97-AF65-F5344CB8AC3E}">
        <p14:creationId xmlns:p14="http://schemas.microsoft.com/office/powerpoint/2010/main" val="217276415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C95006-1DA9-C810-E77A-20B8FB6C4CC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949B266-5997-48FB-FFFA-9F00D30A0D3F}"/>
              </a:ext>
            </a:extLst>
          </p:cNvPr>
          <p:cNvSpPr>
            <a:spLocks noGrp="1"/>
          </p:cNvSpPr>
          <p:nvPr>
            <p:ph type="sldNum" sz="quarter" idx="12"/>
          </p:nvPr>
        </p:nvSpPr>
        <p:spPr/>
        <p:txBody>
          <a:bodyPr/>
          <a:lstStyle/>
          <a:p>
            <a:fld id="{4A777409-9C5A-4B07-8E32-19F22F7D558C}" type="slidenum">
              <a:rPr lang="en-IN" smtClean="0"/>
              <a:t>118</a:t>
            </a:fld>
            <a:endParaRPr lang="en-IN" dirty="0"/>
          </a:p>
        </p:txBody>
      </p:sp>
      <p:sp>
        <p:nvSpPr>
          <p:cNvPr id="5" name="TextBox 4">
            <a:extLst>
              <a:ext uri="{FF2B5EF4-FFF2-40B4-BE49-F238E27FC236}">
                <a16:creationId xmlns:a16="http://schemas.microsoft.com/office/drawing/2014/main" id="{80430135-19FF-2BD5-703F-DF7BA83B262A}"/>
              </a:ext>
            </a:extLst>
          </p:cNvPr>
          <p:cNvSpPr txBox="1"/>
          <p:nvPr/>
        </p:nvSpPr>
        <p:spPr>
          <a:xfrm>
            <a:off x="989029" y="575283"/>
            <a:ext cx="9012810" cy="1015663"/>
          </a:xfrm>
          <a:prstGeom prst="rect">
            <a:avLst/>
          </a:prstGeom>
          <a:noFill/>
        </p:spPr>
        <p:txBody>
          <a:bodyPr wrap="square">
            <a:spAutoFit/>
          </a:bodyPr>
          <a:lstStyle/>
          <a:p>
            <a:r>
              <a:rPr lang="en-US" sz="2000" dirty="0">
                <a:solidFill>
                  <a:schemeClr val="tx1">
                    <a:lumMod val="65000"/>
                    <a:lumOff val="35000"/>
                  </a:schemeClr>
                </a:solidFill>
                <a:effectLst/>
              </a:rPr>
              <a:t>Line 1-3: adds center alignment to a table row in an HTML page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1A6C6057-5E39-3CB0-FDCE-4E982DA93F35}"/>
              </a:ext>
            </a:extLst>
          </p:cNvPr>
          <p:cNvSpPr txBox="1"/>
          <p:nvPr/>
        </p:nvSpPr>
        <p:spPr>
          <a:xfrm>
            <a:off x="989028" y="1762341"/>
            <a:ext cx="10002625" cy="1477328"/>
          </a:xfrm>
          <a:prstGeom prst="rect">
            <a:avLst/>
          </a:prstGeom>
          <a:noFill/>
        </p:spPr>
        <p:txBody>
          <a:bodyPr wrap="square">
            <a:spAutoFit/>
          </a:bodyPr>
          <a:lstStyle/>
          <a:p>
            <a:r>
              <a:rPr lang="en-IN" dirty="0"/>
              <a:t>...</a:t>
            </a:r>
          </a:p>
          <a:p>
            <a:r>
              <a:rPr lang="en-IN" dirty="0"/>
              <a:t>&lt;button (click)="show=true"&gt;View Courses list&lt;/button&gt;&lt;</a:t>
            </a:r>
            <a:r>
              <a:rPr lang="en-IN" dirty="0" err="1"/>
              <a:t>br</a:t>
            </a:r>
            <a:r>
              <a:rPr lang="en-IN" dirty="0"/>
              <a:t>/&gt;&lt;</a:t>
            </a:r>
            <a:r>
              <a:rPr lang="en-IN" dirty="0" err="1"/>
              <a:t>br</a:t>
            </a:r>
            <a:r>
              <a:rPr lang="en-IN" dirty="0"/>
              <a:t>/&gt;</a:t>
            </a:r>
          </a:p>
          <a:p>
            <a:r>
              <a:rPr lang="en-IN" dirty="0"/>
              <a:t>&lt;div *</a:t>
            </a:r>
            <a:r>
              <a:rPr lang="en-IN" dirty="0" err="1"/>
              <a:t>ngIf</a:t>
            </a:r>
            <a:r>
              <a:rPr lang="en-IN" dirty="0"/>
              <a:t>="show"&gt;</a:t>
            </a:r>
          </a:p>
          <a:p>
            <a:r>
              <a:rPr lang="en-IN" dirty="0"/>
              <a:t>    &lt;app-courses-list&gt;&lt;/app-courses-list&gt;</a:t>
            </a:r>
          </a:p>
          <a:p>
            <a:r>
              <a:rPr lang="en-IN" dirty="0"/>
              <a:t>&lt;/div&gt;</a:t>
            </a:r>
          </a:p>
        </p:txBody>
      </p:sp>
      <p:sp>
        <p:nvSpPr>
          <p:cNvPr id="9" name="TextBox 8">
            <a:extLst>
              <a:ext uri="{FF2B5EF4-FFF2-40B4-BE49-F238E27FC236}">
                <a16:creationId xmlns:a16="http://schemas.microsoft.com/office/drawing/2014/main" id="{019FB747-CC76-CDC4-FD61-EBBF02F58C10}"/>
              </a:ext>
            </a:extLst>
          </p:cNvPr>
          <p:cNvSpPr txBox="1"/>
          <p:nvPr/>
        </p:nvSpPr>
        <p:spPr>
          <a:xfrm>
            <a:off x="228206" y="3759734"/>
            <a:ext cx="11524268" cy="2246769"/>
          </a:xfrm>
          <a:prstGeom prst="rect">
            <a:avLst/>
          </a:prstGeom>
          <a:noFill/>
        </p:spPr>
        <p:txBody>
          <a:bodyPr wrap="square">
            <a:spAutoFit/>
          </a:bodyPr>
          <a:lstStyle/>
          <a:p>
            <a:r>
              <a:rPr lang="en-US" sz="2000" dirty="0">
                <a:solidFill>
                  <a:schemeClr val="tx1">
                    <a:lumMod val="65000"/>
                    <a:lumOff val="35000"/>
                  </a:schemeClr>
                </a:solidFill>
                <a:effectLst/>
              </a:rPr>
              <a:t>Line 2: click event is bounded to button which will initialize show property to true when it is clicked</a:t>
            </a:r>
          </a:p>
          <a:p>
            <a:r>
              <a:rPr lang="en-US" sz="2000" dirty="0">
                <a:solidFill>
                  <a:schemeClr val="tx1">
                    <a:lumMod val="65000"/>
                    <a:lumOff val="35000"/>
                  </a:schemeClr>
                </a:solidFill>
                <a:effectLst/>
              </a:rPr>
              <a:t>Line 4: It loads the </a:t>
            </a:r>
            <a:r>
              <a:rPr lang="en-US" sz="2000" dirty="0" err="1">
                <a:solidFill>
                  <a:schemeClr val="tx1">
                    <a:lumMod val="65000"/>
                    <a:lumOff val="35000"/>
                  </a:schemeClr>
                </a:solidFill>
                <a:effectLst/>
              </a:rPr>
              <a:t>CoursesList</a:t>
            </a:r>
            <a:r>
              <a:rPr lang="en-US" sz="2000" dirty="0">
                <a:solidFill>
                  <a:schemeClr val="tx1">
                    <a:lumMod val="65000"/>
                    <a:lumOff val="35000"/>
                  </a:schemeClr>
                </a:solidFill>
                <a:effectLst/>
              </a:rPr>
              <a:t> component only if the show property value is true.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Note</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Here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is called Parent component or container component as we are loading another component in it.</a:t>
            </a:r>
          </a:p>
          <a:p>
            <a:r>
              <a:rPr lang="en-US" sz="2000" dirty="0" err="1">
                <a:solidFill>
                  <a:schemeClr val="tx1">
                    <a:lumMod val="65000"/>
                    <a:lumOff val="35000"/>
                  </a:schemeClr>
                </a:solidFill>
                <a:effectLst/>
              </a:rPr>
              <a:t>CoursesList</a:t>
            </a:r>
            <a:r>
              <a:rPr lang="en-US" sz="2000" dirty="0">
                <a:solidFill>
                  <a:schemeClr val="tx1">
                    <a:lumMod val="65000"/>
                    <a:lumOff val="35000"/>
                  </a:schemeClr>
                </a:solidFill>
                <a:effectLst/>
              </a:rPr>
              <a:t> component is called child component as it is being loaded in another component.</a:t>
            </a:r>
          </a:p>
        </p:txBody>
      </p:sp>
    </p:spTree>
    <p:extLst>
      <p:ext uri="{BB962C8B-B14F-4D97-AF65-F5344CB8AC3E}">
        <p14:creationId xmlns:p14="http://schemas.microsoft.com/office/powerpoint/2010/main" val="416962932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4530383-3EA0-102A-0E16-C3AE7D45C12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21D328D-BB5A-2A96-9886-895FEBC2939F}"/>
              </a:ext>
            </a:extLst>
          </p:cNvPr>
          <p:cNvSpPr>
            <a:spLocks noGrp="1"/>
          </p:cNvSpPr>
          <p:nvPr>
            <p:ph type="sldNum" sz="quarter" idx="12"/>
          </p:nvPr>
        </p:nvSpPr>
        <p:spPr/>
        <p:txBody>
          <a:bodyPr/>
          <a:lstStyle/>
          <a:p>
            <a:fld id="{4A777409-9C5A-4B07-8E32-19F22F7D558C}" type="slidenum">
              <a:rPr lang="en-IN" smtClean="0"/>
              <a:t>119</a:t>
            </a:fld>
            <a:endParaRPr lang="en-IN" dirty="0"/>
          </a:p>
        </p:txBody>
      </p:sp>
      <p:sp>
        <p:nvSpPr>
          <p:cNvPr id="5" name="TextBox 4">
            <a:extLst>
              <a:ext uri="{FF2B5EF4-FFF2-40B4-BE49-F238E27FC236}">
                <a16:creationId xmlns:a16="http://schemas.microsoft.com/office/drawing/2014/main" id="{7399DBCE-4CF6-23E7-8E73-51D09AE97539}"/>
              </a:ext>
            </a:extLst>
          </p:cNvPr>
          <p:cNvSpPr txBox="1"/>
          <p:nvPr/>
        </p:nvSpPr>
        <p:spPr>
          <a:xfrm>
            <a:off x="989029" y="560051"/>
            <a:ext cx="6099142" cy="461665"/>
          </a:xfrm>
          <a:prstGeom prst="rect">
            <a:avLst/>
          </a:prstGeom>
          <a:noFill/>
        </p:spPr>
        <p:txBody>
          <a:bodyPr wrap="square">
            <a:spAutoFit/>
          </a:bodyPr>
          <a:lstStyle/>
          <a:p>
            <a:r>
              <a:rPr lang="en-IN" sz="2400" b="1" dirty="0"/>
              <a:t>Demo : Nested Components </a:t>
            </a:r>
          </a:p>
        </p:txBody>
      </p:sp>
      <p:sp>
        <p:nvSpPr>
          <p:cNvPr id="7" name="TextBox 6">
            <a:extLst>
              <a:ext uri="{FF2B5EF4-FFF2-40B4-BE49-F238E27FC236}">
                <a16:creationId xmlns:a16="http://schemas.microsoft.com/office/drawing/2014/main" id="{AE1F3F51-2762-B5B2-7E21-0CB3DE37A08B}"/>
              </a:ext>
            </a:extLst>
          </p:cNvPr>
          <p:cNvSpPr txBox="1"/>
          <p:nvPr/>
        </p:nvSpPr>
        <p:spPr>
          <a:xfrm>
            <a:off x="240384" y="1152502"/>
            <a:ext cx="11533694"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Creating a nested component</a:t>
            </a:r>
          </a:p>
          <a:p>
            <a:pPr>
              <a:buFont typeface="Arial" panose="020B0604020202020204" pitchFamily="34" charset="0"/>
              <a:buChar char="•"/>
            </a:pPr>
            <a:r>
              <a:rPr lang="en-US" sz="2000" dirty="0">
                <a:solidFill>
                  <a:schemeClr val="tx1">
                    <a:lumMod val="65000"/>
                    <a:lumOff val="35000"/>
                  </a:schemeClr>
                </a:solidFill>
                <a:effectLst/>
              </a:rPr>
              <a:t>Loading nested component in a container component</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 </a:t>
            </a:r>
            <a:r>
              <a:rPr lang="en-US" sz="2000" dirty="0">
                <a:solidFill>
                  <a:schemeClr val="tx1">
                    <a:lumMod val="65000"/>
                    <a:lumOff val="35000"/>
                  </a:schemeClr>
                </a:solidFill>
                <a:effectLst/>
              </a:rPr>
              <a:t>Loading </a:t>
            </a:r>
            <a:r>
              <a:rPr lang="en-US" sz="2000" dirty="0" err="1">
                <a:solidFill>
                  <a:schemeClr val="tx1">
                    <a:lumMod val="65000"/>
                    <a:lumOff val="35000"/>
                  </a:schemeClr>
                </a:solidFill>
                <a:effectLst/>
              </a:rPr>
              <a:t>CourseslistComponent</a:t>
            </a:r>
            <a:r>
              <a:rPr lang="en-US" sz="2000" dirty="0">
                <a:solidFill>
                  <a:schemeClr val="tx1">
                    <a:lumMod val="65000"/>
                    <a:lumOff val="35000"/>
                  </a:schemeClr>
                </a:solidFill>
                <a:effectLst/>
              </a:rPr>
              <a:t> in the root component when a user clicks on the View courses list button as shown below</a:t>
            </a:r>
          </a:p>
        </p:txBody>
      </p:sp>
      <p:pic>
        <p:nvPicPr>
          <p:cNvPr id="9" name="Picture 8">
            <a:extLst>
              <a:ext uri="{FF2B5EF4-FFF2-40B4-BE49-F238E27FC236}">
                <a16:creationId xmlns:a16="http://schemas.microsoft.com/office/drawing/2014/main" id="{A88CDAA4-1B0F-B3CC-B586-FF734A9385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2413" y="3592239"/>
            <a:ext cx="2362200" cy="2057400"/>
          </a:xfrm>
          <a:prstGeom prst="rect">
            <a:avLst/>
          </a:prstGeom>
        </p:spPr>
      </p:pic>
    </p:spTree>
    <p:extLst>
      <p:ext uri="{BB962C8B-B14F-4D97-AF65-F5344CB8AC3E}">
        <p14:creationId xmlns:p14="http://schemas.microsoft.com/office/powerpoint/2010/main" val="348827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6EC68A1-BDC3-600A-CAFB-98A108AD44F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6FA3AB2-15DA-F303-8408-41007CC4EA3A}"/>
              </a:ext>
            </a:extLst>
          </p:cNvPr>
          <p:cNvSpPr>
            <a:spLocks noGrp="1"/>
          </p:cNvSpPr>
          <p:nvPr>
            <p:ph type="sldNum" sz="quarter" idx="12"/>
          </p:nvPr>
        </p:nvSpPr>
        <p:spPr/>
        <p:txBody>
          <a:bodyPr/>
          <a:lstStyle/>
          <a:p>
            <a:fld id="{4A777409-9C5A-4B07-8E32-19F22F7D558C}" type="slidenum">
              <a:rPr lang="en-IN" smtClean="0"/>
              <a:t>12</a:t>
            </a:fld>
            <a:endParaRPr lang="en-IN" dirty="0"/>
          </a:p>
        </p:txBody>
      </p:sp>
      <p:sp>
        <p:nvSpPr>
          <p:cNvPr id="5" name="TextBox 4">
            <a:extLst>
              <a:ext uri="{FF2B5EF4-FFF2-40B4-BE49-F238E27FC236}">
                <a16:creationId xmlns:a16="http://schemas.microsoft.com/office/drawing/2014/main" id="{A81CF7B5-37E1-AE47-B10D-71BB9C16E87D}"/>
              </a:ext>
            </a:extLst>
          </p:cNvPr>
          <p:cNvSpPr txBox="1"/>
          <p:nvPr/>
        </p:nvSpPr>
        <p:spPr>
          <a:xfrm>
            <a:off x="989029" y="550624"/>
            <a:ext cx="6099142" cy="369332"/>
          </a:xfrm>
          <a:prstGeom prst="rect">
            <a:avLst/>
          </a:prstGeom>
          <a:noFill/>
        </p:spPr>
        <p:txBody>
          <a:bodyPr wrap="square">
            <a:spAutoFit/>
          </a:bodyPr>
          <a:lstStyle/>
          <a:p>
            <a:r>
              <a:rPr lang="en-IN" dirty="0"/>
              <a:t>D:\&gt; ng v</a:t>
            </a:r>
          </a:p>
        </p:txBody>
      </p:sp>
      <p:pic>
        <p:nvPicPr>
          <p:cNvPr id="7" name="Picture 6">
            <a:extLst>
              <a:ext uri="{FF2B5EF4-FFF2-40B4-BE49-F238E27FC236}">
                <a16:creationId xmlns:a16="http://schemas.microsoft.com/office/drawing/2014/main" id="{AC23F970-0B58-1179-699E-6A639E4226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3760" y="550624"/>
            <a:ext cx="7802064" cy="6477904"/>
          </a:xfrm>
          <a:prstGeom prst="rect">
            <a:avLst/>
          </a:prstGeom>
        </p:spPr>
      </p:pic>
    </p:spTree>
    <p:extLst>
      <p:ext uri="{BB962C8B-B14F-4D97-AF65-F5344CB8AC3E}">
        <p14:creationId xmlns:p14="http://schemas.microsoft.com/office/powerpoint/2010/main" val="424604881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5562DC5-15F6-D6A0-C062-0FFD232B355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23D3F9D-905A-8974-EF52-D4DC75DC74EF}"/>
              </a:ext>
            </a:extLst>
          </p:cNvPr>
          <p:cNvSpPr>
            <a:spLocks noGrp="1"/>
          </p:cNvSpPr>
          <p:nvPr>
            <p:ph type="sldNum" sz="quarter" idx="12"/>
          </p:nvPr>
        </p:nvSpPr>
        <p:spPr/>
        <p:txBody>
          <a:bodyPr/>
          <a:lstStyle/>
          <a:p>
            <a:fld id="{4A777409-9C5A-4B07-8E32-19F22F7D558C}" type="slidenum">
              <a:rPr lang="en-IN" smtClean="0"/>
              <a:t>120</a:t>
            </a:fld>
            <a:endParaRPr lang="en-IN" dirty="0"/>
          </a:p>
        </p:txBody>
      </p:sp>
      <p:sp>
        <p:nvSpPr>
          <p:cNvPr id="5" name="TextBox 4">
            <a:extLst>
              <a:ext uri="{FF2B5EF4-FFF2-40B4-BE49-F238E27FC236}">
                <a16:creationId xmlns:a16="http://schemas.microsoft.com/office/drawing/2014/main" id="{A130969E-1AFC-040B-7C49-1A542443866D}"/>
              </a:ext>
            </a:extLst>
          </p:cNvPr>
          <p:cNvSpPr txBox="1"/>
          <p:nvPr/>
        </p:nvSpPr>
        <p:spPr>
          <a:xfrm>
            <a:off x="989029" y="553527"/>
            <a:ext cx="9484150" cy="400110"/>
          </a:xfrm>
          <a:prstGeom prst="rect">
            <a:avLst/>
          </a:prstGeom>
          <a:noFill/>
        </p:spPr>
        <p:txBody>
          <a:bodyPr wrap="square">
            <a:spAutoFit/>
          </a:bodyPr>
          <a:lstStyle/>
          <a:p>
            <a:r>
              <a:rPr lang="en-US" sz="2000" dirty="0">
                <a:solidFill>
                  <a:schemeClr val="tx1">
                    <a:lumMod val="65000"/>
                    <a:lumOff val="35000"/>
                  </a:schemeClr>
                </a:solidFill>
              </a:rPr>
              <a:t>1. Create a component called </a:t>
            </a:r>
            <a:r>
              <a:rPr lang="en-US" sz="2000" dirty="0" err="1">
                <a:solidFill>
                  <a:schemeClr val="tx1">
                    <a:lumMod val="65000"/>
                    <a:lumOff val="35000"/>
                  </a:schemeClr>
                </a:solidFill>
              </a:rPr>
              <a:t>coursesList</a:t>
            </a:r>
            <a:r>
              <a:rPr lang="en-US" sz="2000" dirty="0">
                <a:solidFill>
                  <a:schemeClr val="tx1">
                    <a:lumMod val="65000"/>
                    <a:lumOff val="35000"/>
                  </a:schemeClr>
                </a:solidFill>
              </a:rPr>
              <a:t> using the following CLI command</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2337E83D-59CB-4C2F-D877-C3BF18340573}"/>
              </a:ext>
            </a:extLst>
          </p:cNvPr>
          <p:cNvSpPr txBox="1"/>
          <p:nvPr/>
        </p:nvSpPr>
        <p:spPr>
          <a:xfrm>
            <a:off x="989029" y="1021964"/>
            <a:ext cx="6099142" cy="369332"/>
          </a:xfrm>
          <a:prstGeom prst="rect">
            <a:avLst/>
          </a:prstGeom>
          <a:noFill/>
        </p:spPr>
        <p:txBody>
          <a:bodyPr wrap="square">
            <a:spAutoFit/>
          </a:bodyPr>
          <a:lstStyle/>
          <a:p>
            <a:r>
              <a:rPr lang="en-IN" dirty="0"/>
              <a:t>D:\MyApp&gt;ng generate component </a:t>
            </a:r>
            <a:r>
              <a:rPr lang="en-IN" dirty="0" err="1"/>
              <a:t>coursesList</a:t>
            </a:r>
            <a:endParaRPr lang="en-IN" dirty="0"/>
          </a:p>
        </p:txBody>
      </p:sp>
      <p:sp>
        <p:nvSpPr>
          <p:cNvPr id="9" name="TextBox 8">
            <a:extLst>
              <a:ext uri="{FF2B5EF4-FFF2-40B4-BE49-F238E27FC236}">
                <a16:creationId xmlns:a16="http://schemas.microsoft.com/office/drawing/2014/main" id="{ABD01CA7-DEBB-169D-D02A-AA9FAD1BACC6}"/>
              </a:ext>
            </a:extLst>
          </p:cNvPr>
          <p:cNvSpPr txBox="1"/>
          <p:nvPr/>
        </p:nvSpPr>
        <p:spPr>
          <a:xfrm>
            <a:off x="400639" y="1648502"/>
            <a:ext cx="11213184" cy="2246769"/>
          </a:xfrm>
          <a:prstGeom prst="rect">
            <a:avLst/>
          </a:prstGeom>
          <a:noFill/>
        </p:spPr>
        <p:txBody>
          <a:bodyPr wrap="square">
            <a:spAutoFit/>
          </a:bodyPr>
          <a:lstStyle/>
          <a:p>
            <a:r>
              <a:rPr lang="en-IN" sz="2000" dirty="0">
                <a:solidFill>
                  <a:schemeClr val="tx1">
                    <a:lumMod val="65000"/>
                    <a:lumOff val="35000"/>
                  </a:schemeClr>
                </a:solidFill>
                <a:effectLst/>
              </a:rPr>
              <a:t>The above command will create a folder with name courses-list with the following files</a:t>
            </a:r>
          </a:p>
          <a:p>
            <a:pPr>
              <a:buFont typeface="Arial" panose="020B0604020202020204" pitchFamily="34" charset="0"/>
              <a:buChar char="•"/>
            </a:pPr>
            <a:r>
              <a:rPr lang="en-IN" sz="2000" dirty="0">
                <a:solidFill>
                  <a:schemeClr val="tx1">
                    <a:lumMod val="65000"/>
                    <a:lumOff val="35000"/>
                  </a:schemeClr>
                </a:solidFill>
                <a:effectLst/>
              </a:rPr>
              <a:t>courses-</a:t>
            </a:r>
            <a:r>
              <a:rPr lang="en-IN" sz="2000" dirty="0" err="1">
                <a:solidFill>
                  <a:schemeClr val="tx1">
                    <a:lumMod val="65000"/>
                    <a:lumOff val="35000"/>
                  </a:schemeClr>
                </a:solidFill>
                <a:effectLst/>
              </a:rPr>
              <a:t>list.component.ts</a:t>
            </a:r>
            <a:endParaRPr lang="en-IN" sz="2000" dirty="0">
              <a:solidFill>
                <a:schemeClr val="tx1">
                  <a:lumMod val="65000"/>
                  <a:lumOff val="35000"/>
                </a:schemeClr>
              </a:solidFill>
              <a:effectLst/>
            </a:endParaRPr>
          </a:p>
          <a:p>
            <a:pPr>
              <a:buFont typeface="Arial" panose="020B0604020202020204" pitchFamily="34" charset="0"/>
              <a:buChar char="•"/>
            </a:pPr>
            <a:r>
              <a:rPr lang="en-IN" sz="2000" dirty="0">
                <a:solidFill>
                  <a:schemeClr val="tx1">
                    <a:lumMod val="65000"/>
                    <a:lumOff val="35000"/>
                  </a:schemeClr>
                </a:solidFill>
                <a:effectLst/>
              </a:rPr>
              <a:t>courses-list.component.html</a:t>
            </a:r>
          </a:p>
          <a:p>
            <a:pPr>
              <a:buFont typeface="Arial" panose="020B0604020202020204" pitchFamily="34" charset="0"/>
              <a:buChar char="•"/>
            </a:pPr>
            <a:r>
              <a:rPr lang="en-IN" sz="2000" dirty="0">
                <a:solidFill>
                  <a:schemeClr val="tx1">
                    <a:lumMod val="65000"/>
                    <a:lumOff val="35000"/>
                  </a:schemeClr>
                </a:solidFill>
                <a:effectLst/>
              </a:rPr>
              <a:t>courses-list.component.css</a:t>
            </a:r>
          </a:p>
          <a:p>
            <a:pPr>
              <a:buFont typeface="Arial" panose="020B0604020202020204" pitchFamily="34" charset="0"/>
              <a:buChar char="•"/>
            </a:pPr>
            <a:r>
              <a:rPr lang="en-IN" sz="2000" dirty="0">
                <a:solidFill>
                  <a:schemeClr val="tx1">
                    <a:lumMod val="65000"/>
                    <a:lumOff val="35000"/>
                  </a:schemeClr>
                </a:solidFill>
                <a:effectLst/>
              </a:rPr>
              <a:t>courses-</a:t>
            </a:r>
            <a:r>
              <a:rPr lang="en-IN" sz="2000" dirty="0" err="1">
                <a:solidFill>
                  <a:schemeClr val="tx1">
                    <a:lumMod val="65000"/>
                    <a:lumOff val="35000"/>
                  </a:schemeClr>
                </a:solidFill>
                <a:effectLst/>
              </a:rPr>
              <a:t>list.component.spec.ts</a:t>
            </a:r>
            <a:endParaRPr lang="en-IN" sz="2000" dirty="0">
              <a:solidFill>
                <a:schemeClr val="tx1">
                  <a:lumMod val="65000"/>
                  <a:lumOff val="35000"/>
                </a:schemeClr>
              </a:solidFill>
              <a:effectLst/>
            </a:endParaRPr>
          </a:p>
          <a:p>
            <a:r>
              <a:rPr lang="en-IN" sz="2000" dirty="0">
                <a:solidFill>
                  <a:schemeClr val="tx1">
                    <a:lumMod val="65000"/>
                    <a:lumOff val="35000"/>
                  </a:schemeClr>
                </a:solidFill>
                <a:effectLst/>
              </a:rPr>
              <a:t> </a:t>
            </a:r>
          </a:p>
          <a:p>
            <a:r>
              <a:rPr lang="en-IN" sz="2000" dirty="0">
                <a:solidFill>
                  <a:schemeClr val="tx1">
                    <a:lumMod val="65000"/>
                    <a:lumOff val="35000"/>
                  </a:schemeClr>
                </a:solidFill>
                <a:effectLst/>
              </a:rPr>
              <a:t>2. </a:t>
            </a:r>
            <a:r>
              <a:rPr lang="en-IN" sz="2000" dirty="0" err="1">
                <a:solidFill>
                  <a:schemeClr val="tx1">
                    <a:lumMod val="65000"/>
                    <a:lumOff val="35000"/>
                  </a:schemeClr>
                </a:solidFill>
                <a:effectLst/>
              </a:rPr>
              <a:t>CoursesListComponent</a:t>
            </a:r>
            <a:r>
              <a:rPr lang="en-IN" sz="2000" dirty="0">
                <a:solidFill>
                  <a:schemeClr val="tx1">
                    <a:lumMod val="65000"/>
                    <a:lumOff val="35000"/>
                  </a:schemeClr>
                </a:solidFill>
                <a:effectLst/>
              </a:rPr>
              <a:t> class will be added in the </a:t>
            </a:r>
            <a:r>
              <a:rPr lang="en-IN" sz="2000" b="1" dirty="0" err="1">
                <a:solidFill>
                  <a:schemeClr val="tx1">
                    <a:lumMod val="65000"/>
                    <a:lumOff val="35000"/>
                  </a:schemeClr>
                </a:solidFill>
                <a:effectLst/>
              </a:rPr>
              <a:t>app.module.ts</a:t>
            </a:r>
            <a:r>
              <a:rPr lang="en-IN" sz="2000" b="1" dirty="0">
                <a:solidFill>
                  <a:schemeClr val="tx1">
                    <a:lumMod val="65000"/>
                    <a:lumOff val="35000"/>
                  </a:schemeClr>
                </a:solidFill>
                <a:effectLst/>
              </a:rPr>
              <a:t> </a:t>
            </a:r>
            <a:r>
              <a:rPr lang="en-IN" sz="2000" dirty="0">
                <a:solidFill>
                  <a:schemeClr val="tx1">
                    <a:lumMod val="65000"/>
                    <a:lumOff val="35000"/>
                  </a:schemeClr>
                </a:solidFill>
                <a:effectLst/>
              </a:rPr>
              <a:t>file</a:t>
            </a:r>
          </a:p>
        </p:txBody>
      </p:sp>
      <p:sp>
        <p:nvSpPr>
          <p:cNvPr id="11" name="TextBox 10">
            <a:extLst>
              <a:ext uri="{FF2B5EF4-FFF2-40B4-BE49-F238E27FC236}">
                <a16:creationId xmlns:a16="http://schemas.microsoft.com/office/drawing/2014/main" id="{6BFC5563-1B77-17C0-5ED2-B0952EAA4CF9}"/>
              </a:ext>
            </a:extLst>
          </p:cNvPr>
          <p:cNvSpPr txBox="1"/>
          <p:nvPr/>
        </p:nvSpPr>
        <p:spPr>
          <a:xfrm>
            <a:off x="400639" y="3955693"/>
            <a:ext cx="11213184" cy="1754326"/>
          </a:xfrm>
          <a:prstGeom prst="rect">
            <a:avLst/>
          </a:prstGeom>
          <a:noFill/>
        </p:spPr>
        <p:txBody>
          <a:bodyPr wrap="square">
            <a:spAutoFit/>
          </a:bodyPr>
          <a:lstStyle/>
          <a:p>
            <a:r>
              <a:rPr lang="en-IN" dirty="0"/>
              <a:t>import { </a:t>
            </a:r>
            <a:r>
              <a:rPr lang="en-IN" dirty="0" err="1"/>
              <a:t>BrowserModule</a:t>
            </a:r>
            <a:r>
              <a:rPr lang="en-IN" dirty="0"/>
              <a:t> } from '@angular/platform-browser';</a:t>
            </a:r>
          </a:p>
          <a:p>
            <a:r>
              <a:rPr lang="en-IN" dirty="0"/>
              <a:t>import { </a:t>
            </a:r>
            <a:r>
              <a:rPr lang="en-IN" dirty="0" err="1"/>
              <a:t>NgModule</a:t>
            </a:r>
            <a:r>
              <a:rPr lang="en-IN" dirty="0"/>
              <a:t> } from '@angular/core';</a:t>
            </a:r>
          </a:p>
          <a:p>
            <a:r>
              <a:rPr lang="en-IN" dirty="0"/>
              <a:t>import { </a:t>
            </a:r>
            <a:r>
              <a:rPr lang="en-IN" dirty="0" err="1"/>
              <a:t>AppComponent</a:t>
            </a:r>
            <a:r>
              <a:rPr lang="en-IN" dirty="0"/>
              <a:t> } from './</a:t>
            </a:r>
            <a:r>
              <a:rPr lang="en-IN" dirty="0" err="1"/>
              <a:t>app.component</a:t>
            </a:r>
            <a:r>
              <a:rPr lang="en-IN" dirty="0"/>
              <a:t>';</a:t>
            </a:r>
          </a:p>
          <a:p>
            <a:r>
              <a:rPr lang="en-IN" dirty="0"/>
              <a:t>import { </a:t>
            </a:r>
            <a:r>
              <a:rPr lang="en-IN" dirty="0" err="1"/>
              <a:t>CoursesListComponent</a:t>
            </a:r>
            <a:r>
              <a:rPr lang="en-IN" dirty="0"/>
              <a:t> } from './courses-list/courses-</a:t>
            </a:r>
            <a:r>
              <a:rPr lang="en-IN" dirty="0" err="1"/>
              <a:t>list.component</a:t>
            </a:r>
            <a:r>
              <a:rPr lang="en-IN" dirty="0"/>
              <a:t>';</a:t>
            </a:r>
          </a:p>
          <a:p>
            <a:r>
              <a:rPr lang="en-IN" dirty="0"/>
              <a:t>@NgModule({</a:t>
            </a:r>
          </a:p>
          <a:p>
            <a:r>
              <a:rPr lang="en-IN" dirty="0"/>
              <a:t>  </a:t>
            </a:r>
          </a:p>
        </p:txBody>
      </p:sp>
    </p:spTree>
    <p:extLst>
      <p:ext uri="{BB962C8B-B14F-4D97-AF65-F5344CB8AC3E}">
        <p14:creationId xmlns:p14="http://schemas.microsoft.com/office/powerpoint/2010/main" val="28497797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22FF89C-C7CF-EC5D-8103-C1355A28E3F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7C313A8-E52F-1197-26AB-0645C8CE73FB}"/>
              </a:ext>
            </a:extLst>
          </p:cNvPr>
          <p:cNvSpPr>
            <a:spLocks noGrp="1"/>
          </p:cNvSpPr>
          <p:nvPr>
            <p:ph type="sldNum" sz="quarter" idx="12"/>
          </p:nvPr>
        </p:nvSpPr>
        <p:spPr/>
        <p:txBody>
          <a:bodyPr/>
          <a:lstStyle/>
          <a:p>
            <a:fld id="{4A777409-9C5A-4B07-8E32-19F22F7D558C}" type="slidenum">
              <a:rPr lang="en-IN" smtClean="0"/>
              <a:t>121</a:t>
            </a:fld>
            <a:endParaRPr lang="en-IN" dirty="0"/>
          </a:p>
        </p:txBody>
      </p:sp>
      <p:sp>
        <p:nvSpPr>
          <p:cNvPr id="5" name="TextBox 4">
            <a:extLst>
              <a:ext uri="{FF2B5EF4-FFF2-40B4-BE49-F238E27FC236}">
                <a16:creationId xmlns:a16="http://schemas.microsoft.com/office/drawing/2014/main" id="{F2C00773-AC9C-F564-BE2E-CCF140D18E21}"/>
              </a:ext>
            </a:extLst>
          </p:cNvPr>
          <p:cNvSpPr txBox="1"/>
          <p:nvPr/>
        </p:nvSpPr>
        <p:spPr>
          <a:xfrm>
            <a:off x="989029" y="673919"/>
            <a:ext cx="8211532" cy="3139321"/>
          </a:xfrm>
          <a:prstGeom prst="rect">
            <a:avLst/>
          </a:prstGeom>
          <a:noFill/>
        </p:spPr>
        <p:txBody>
          <a:bodyPr wrap="square">
            <a:spAutoFit/>
          </a:bodyPr>
          <a:lstStyle/>
          <a:p>
            <a:r>
              <a:rPr lang="en-IN" dirty="0"/>
              <a:t>declarations: [</a:t>
            </a:r>
          </a:p>
          <a:p>
            <a:r>
              <a:rPr lang="en-IN" dirty="0"/>
              <a:t>    </a:t>
            </a:r>
            <a:r>
              <a:rPr lang="en-IN" dirty="0" err="1"/>
              <a:t>AppComponent</a:t>
            </a:r>
            <a:r>
              <a:rPr lang="en-IN" dirty="0"/>
              <a:t>,</a:t>
            </a:r>
          </a:p>
          <a:p>
            <a:r>
              <a:rPr lang="en-IN" dirty="0"/>
              <a:t>    </a:t>
            </a:r>
            <a:r>
              <a:rPr lang="en-IN" dirty="0" err="1"/>
              <a:t>CoursesListComponent</a:t>
            </a:r>
            <a:endParaRPr lang="en-IN" dirty="0"/>
          </a:p>
          <a:p>
            <a:r>
              <a:rPr lang="en-IN" dirty="0"/>
              <a:t>  ],</a:t>
            </a:r>
          </a:p>
          <a:p>
            <a:r>
              <a:rPr lang="en-IN" dirty="0"/>
              <a:t>  imports: [</a:t>
            </a:r>
          </a:p>
          <a:p>
            <a:r>
              <a:rPr lang="en-IN" dirty="0"/>
              <a:t>    </a:t>
            </a:r>
            <a:r>
              <a:rPr lang="en-IN" dirty="0" err="1"/>
              <a:t>BrowserModule</a:t>
            </a:r>
            <a:endParaRPr lang="en-IN" dirty="0"/>
          </a:p>
          <a:p>
            <a:r>
              <a:rPr lang="en-IN" dirty="0"/>
              <a:t>  ],</a:t>
            </a:r>
          </a:p>
          <a:p>
            <a:r>
              <a:rPr lang="en-IN" dirty="0"/>
              <a:t>  providers: [],</a:t>
            </a:r>
          </a:p>
          <a:p>
            <a:r>
              <a:rPr lang="en-IN" dirty="0"/>
              <a:t>  bootstrap: [</a:t>
            </a:r>
            <a:r>
              <a:rPr lang="en-IN" dirty="0" err="1"/>
              <a:t>AppComponent</a:t>
            </a:r>
            <a:r>
              <a:rPr lang="en-IN" dirty="0"/>
              <a:t>]</a:t>
            </a:r>
          </a:p>
          <a:p>
            <a:r>
              <a:rPr lang="en-IN" dirty="0"/>
              <a:t>})</a:t>
            </a:r>
          </a:p>
          <a:p>
            <a:r>
              <a:rPr lang="en-IN" dirty="0"/>
              <a:t>export class </a:t>
            </a:r>
            <a:r>
              <a:rPr lang="en-IN" dirty="0" err="1"/>
              <a:t>AppModule</a:t>
            </a:r>
            <a:r>
              <a:rPr lang="en-IN" dirty="0"/>
              <a:t> { }</a:t>
            </a:r>
          </a:p>
        </p:txBody>
      </p:sp>
      <p:sp>
        <p:nvSpPr>
          <p:cNvPr id="7" name="TextBox 6">
            <a:extLst>
              <a:ext uri="{FF2B5EF4-FFF2-40B4-BE49-F238E27FC236}">
                <a16:creationId xmlns:a16="http://schemas.microsoft.com/office/drawing/2014/main" id="{D27E87FE-ACFF-14E9-BC12-7E53DB0CDBC4}"/>
              </a:ext>
            </a:extLst>
          </p:cNvPr>
          <p:cNvSpPr txBox="1"/>
          <p:nvPr/>
        </p:nvSpPr>
        <p:spPr>
          <a:xfrm>
            <a:off x="249810" y="4151663"/>
            <a:ext cx="10091394" cy="400110"/>
          </a:xfrm>
          <a:prstGeom prst="rect">
            <a:avLst/>
          </a:prstGeom>
          <a:noFill/>
        </p:spPr>
        <p:txBody>
          <a:bodyPr wrap="square">
            <a:spAutoFit/>
          </a:bodyPr>
          <a:lstStyle/>
          <a:p>
            <a:r>
              <a:rPr lang="en-US" sz="2000" dirty="0">
                <a:solidFill>
                  <a:schemeClr val="tx1">
                    <a:lumMod val="65000"/>
                    <a:lumOff val="35000"/>
                  </a:schemeClr>
                </a:solidFill>
              </a:rPr>
              <a:t>3. Write the below-given code in </a:t>
            </a:r>
            <a:r>
              <a:rPr lang="en-US" sz="2000" b="1" dirty="0">
                <a:solidFill>
                  <a:schemeClr val="tx1">
                    <a:lumMod val="65000"/>
                    <a:lumOff val="35000"/>
                  </a:schemeClr>
                </a:solidFill>
              </a:rPr>
              <a:t>courses-</a:t>
            </a:r>
            <a:r>
              <a:rPr lang="en-US" sz="2000" b="1" dirty="0" err="1">
                <a:solidFill>
                  <a:schemeClr val="tx1">
                    <a:lumMod val="65000"/>
                    <a:lumOff val="35000"/>
                  </a:schemeClr>
                </a:solidFill>
              </a:rPr>
              <a:t>list.component.ts</a:t>
            </a:r>
            <a:r>
              <a:rPr lang="en-US" sz="2000" dirty="0">
                <a:solidFill>
                  <a:schemeClr val="tx1">
                    <a:lumMod val="65000"/>
                    <a:lumOff val="35000"/>
                  </a:schemeClr>
                </a:solidFill>
              </a:rPr>
              <a:t>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70119850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8F33B9-1E85-9A7A-CF8C-E76EC13668D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B45C472-5CF5-0423-D12A-5008BDB81867}"/>
              </a:ext>
            </a:extLst>
          </p:cNvPr>
          <p:cNvSpPr>
            <a:spLocks noGrp="1"/>
          </p:cNvSpPr>
          <p:nvPr>
            <p:ph type="sldNum" sz="quarter" idx="12"/>
          </p:nvPr>
        </p:nvSpPr>
        <p:spPr/>
        <p:txBody>
          <a:bodyPr/>
          <a:lstStyle/>
          <a:p>
            <a:fld id="{4A777409-9C5A-4B07-8E32-19F22F7D558C}" type="slidenum">
              <a:rPr lang="en-IN" smtClean="0"/>
              <a:t>122</a:t>
            </a:fld>
            <a:endParaRPr lang="en-IN" dirty="0"/>
          </a:p>
        </p:txBody>
      </p:sp>
      <p:sp>
        <p:nvSpPr>
          <p:cNvPr id="5" name="TextBox 4">
            <a:extLst>
              <a:ext uri="{FF2B5EF4-FFF2-40B4-BE49-F238E27FC236}">
                <a16:creationId xmlns:a16="http://schemas.microsoft.com/office/drawing/2014/main" id="{E4D1F63E-F22D-B515-9B58-95CFB598B94C}"/>
              </a:ext>
            </a:extLst>
          </p:cNvPr>
          <p:cNvSpPr txBox="1"/>
          <p:nvPr/>
        </p:nvSpPr>
        <p:spPr>
          <a:xfrm>
            <a:off x="1164209" y="682626"/>
            <a:ext cx="9723749" cy="3970318"/>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@Component({</a:t>
            </a:r>
          </a:p>
          <a:p>
            <a:r>
              <a:rPr lang="en-IN" dirty="0"/>
              <a:t>  selector: 'app-courses-list',</a:t>
            </a:r>
          </a:p>
          <a:p>
            <a:r>
              <a:rPr lang="en-IN" dirty="0"/>
              <a:t>  </a:t>
            </a:r>
            <a:r>
              <a:rPr lang="en-IN" dirty="0" err="1"/>
              <a:t>templateUrl</a:t>
            </a:r>
            <a:r>
              <a:rPr lang="en-IN" dirty="0"/>
              <a:t>: './courses-list.component.html',</a:t>
            </a:r>
          </a:p>
          <a:p>
            <a:r>
              <a:rPr lang="en-IN" dirty="0"/>
              <a:t>  </a:t>
            </a:r>
            <a:r>
              <a:rPr lang="en-IN" dirty="0" err="1"/>
              <a:t>styleUrls</a:t>
            </a:r>
            <a:r>
              <a:rPr lang="en-IN" dirty="0"/>
              <a:t>: ['./courses-list.component.css']</a:t>
            </a:r>
          </a:p>
          <a:p>
            <a:r>
              <a:rPr lang="en-IN" dirty="0"/>
              <a:t>})</a:t>
            </a:r>
          </a:p>
          <a:p>
            <a:r>
              <a:rPr lang="en-IN" dirty="0"/>
              <a:t>export class </a:t>
            </a:r>
            <a:r>
              <a:rPr lang="en-IN" dirty="0" err="1"/>
              <a:t>CoursesListComponent</a:t>
            </a:r>
            <a:r>
              <a:rPr lang="en-IN" dirty="0"/>
              <a:t> {</a:t>
            </a:r>
          </a:p>
          <a:p>
            <a:r>
              <a:rPr lang="en-IN" dirty="0"/>
              <a:t>  courses = [</a:t>
            </a:r>
          </a:p>
          <a:p>
            <a:r>
              <a:rPr lang="en-IN" dirty="0"/>
              <a:t>    { </a:t>
            </a:r>
            <a:r>
              <a:rPr lang="en-IN" dirty="0" err="1"/>
              <a:t>courseId</a:t>
            </a:r>
            <a:r>
              <a:rPr lang="en-IN" dirty="0"/>
              <a:t>: 1, </a:t>
            </a:r>
            <a:r>
              <a:rPr lang="en-IN" dirty="0" err="1"/>
              <a:t>courseName</a:t>
            </a:r>
            <a:r>
              <a:rPr lang="en-IN" dirty="0"/>
              <a:t>: "Node JS" },</a:t>
            </a:r>
          </a:p>
          <a:p>
            <a:r>
              <a:rPr lang="en-IN" dirty="0"/>
              <a:t>    { </a:t>
            </a:r>
            <a:r>
              <a:rPr lang="en-IN" dirty="0" err="1"/>
              <a:t>courseId</a:t>
            </a:r>
            <a:r>
              <a:rPr lang="en-IN" dirty="0"/>
              <a:t>: 2, </a:t>
            </a:r>
            <a:r>
              <a:rPr lang="en-IN" dirty="0" err="1"/>
              <a:t>courseName</a:t>
            </a:r>
            <a:r>
              <a:rPr lang="en-IN" dirty="0"/>
              <a:t>: "Typescript" },</a:t>
            </a:r>
          </a:p>
          <a:p>
            <a:r>
              <a:rPr lang="en-IN" dirty="0"/>
              <a:t>    { </a:t>
            </a:r>
            <a:r>
              <a:rPr lang="en-IN" dirty="0" err="1"/>
              <a:t>courseId</a:t>
            </a:r>
            <a:r>
              <a:rPr lang="en-IN" dirty="0"/>
              <a:t>: 3, </a:t>
            </a:r>
            <a:r>
              <a:rPr lang="en-IN" dirty="0" err="1"/>
              <a:t>courseName</a:t>
            </a:r>
            <a:r>
              <a:rPr lang="en-IN" dirty="0"/>
              <a:t>: "Angular" },</a:t>
            </a:r>
          </a:p>
          <a:p>
            <a:r>
              <a:rPr lang="en-IN" dirty="0"/>
              <a:t>    { </a:t>
            </a:r>
            <a:r>
              <a:rPr lang="en-IN" dirty="0" err="1"/>
              <a:t>courseId</a:t>
            </a:r>
            <a:r>
              <a:rPr lang="en-IN" dirty="0"/>
              <a:t>: 4, </a:t>
            </a:r>
            <a:r>
              <a:rPr lang="en-IN" dirty="0" err="1"/>
              <a:t>courseName</a:t>
            </a:r>
            <a:r>
              <a:rPr lang="en-IN" dirty="0"/>
              <a:t>: "React JS" }</a:t>
            </a:r>
          </a:p>
          <a:p>
            <a:r>
              <a:rPr lang="en-IN" dirty="0"/>
              <a:t>  ];</a:t>
            </a:r>
          </a:p>
          <a:p>
            <a:r>
              <a:rPr lang="en-IN" dirty="0"/>
              <a:t>}</a:t>
            </a:r>
          </a:p>
        </p:txBody>
      </p:sp>
      <p:sp>
        <p:nvSpPr>
          <p:cNvPr id="7" name="TextBox 6">
            <a:extLst>
              <a:ext uri="{FF2B5EF4-FFF2-40B4-BE49-F238E27FC236}">
                <a16:creationId xmlns:a16="http://schemas.microsoft.com/office/drawing/2014/main" id="{DF773B4D-E6EB-BBB2-ECB5-21F7C35AE39F}"/>
              </a:ext>
            </a:extLst>
          </p:cNvPr>
          <p:cNvSpPr txBox="1"/>
          <p:nvPr/>
        </p:nvSpPr>
        <p:spPr>
          <a:xfrm>
            <a:off x="391212" y="5135315"/>
            <a:ext cx="10647576" cy="400110"/>
          </a:xfrm>
          <a:prstGeom prst="rect">
            <a:avLst/>
          </a:prstGeom>
          <a:noFill/>
        </p:spPr>
        <p:txBody>
          <a:bodyPr wrap="square">
            <a:spAutoFit/>
          </a:bodyPr>
          <a:lstStyle/>
          <a:p>
            <a:r>
              <a:rPr lang="en-US" sz="2000" dirty="0">
                <a:solidFill>
                  <a:schemeClr val="tx1">
                    <a:lumMod val="65000"/>
                    <a:lumOff val="35000"/>
                  </a:schemeClr>
                </a:solidFill>
              </a:rPr>
              <a:t>4. Write the below-given code in </a:t>
            </a:r>
            <a:r>
              <a:rPr lang="en-US" sz="2000" b="1" dirty="0">
                <a:solidFill>
                  <a:schemeClr val="tx1">
                    <a:lumMod val="65000"/>
                    <a:lumOff val="35000"/>
                  </a:schemeClr>
                </a:solidFill>
              </a:rPr>
              <a:t>courses-list.component.html</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41549266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9E7072-0A8A-D00A-DD28-4F20DECCCEE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0E14C7E-A674-E8C5-A980-D77871FECBAA}"/>
              </a:ext>
            </a:extLst>
          </p:cNvPr>
          <p:cNvSpPr>
            <a:spLocks noGrp="1"/>
          </p:cNvSpPr>
          <p:nvPr>
            <p:ph type="sldNum" sz="quarter" idx="12"/>
          </p:nvPr>
        </p:nvSpPr>
        <p:spPr/>
        <p:txBody>
          <a:bodyPr/>
          <a:lstStyle/>
          <a:p>
            <a:fld id="{4A777409-9C5A-4B07-8E32-19F22F7D558C}" type="slidenum">
              <a:rPr lang="en-IN" smtClean="0"/>
              <a:t>123</a:t>
            </a:fld>
            <a:endParaRPr lang="en-IN" dirty="0"/>
          </a:p>
        </p:txBody>
      </p:sp>
      <p:sp>
        <p:nvSpPr>
          <p:cNvPr id="5" name="TextBox 4">
            <a:extLst>
              <a:ext uri="{FF2B5EF4-FFF2-40B4-BE49-F238E27FC236}">
                <a16:creationId xmlns:a16="http://schemas.microsoft.com/office/drawing/2014/main" id="{2BEA1589-D7CE-6881-32B0-7AF78E96025B}"/>
              </a:ext>
            </a:extLst>
          </p:cNvPr>
          <p:cNvSpPr txBox="1"/>
          <p:nvPr/>
        </p:nvSpPr>
        <p:spPr>
          <a:xfrm>
            <a:off x="989029" y="654345"/>
            <a:ext cx="8541470" cy="3970318"/>
          </a:xfrm>
          <a:prstGeom prst="rect">
            <a:avLst/>
          </a:prstGeom>
          <a:noFill/>
        </p:spPr>
        <p:txBody>
          <a:bodyPr wrap="square">
            <a:spAutoFit/>
          </a:bodyPr>
          <a:lstStyle/>
          <a:p>
            <a:r>
              <a:rPr lang="en-IN" dirty="0"/>
              <a:t>&lt;table border="1"&gt;</a:t>
            </a:r>
          </a:p>
          <a:p>
            <a:r>
              <a:rPr lang="en-IN" dirty="0"/>
              <a:t>  &lt;</a:t>
            </a:r>
            <a:r>
              <a:rPr lang="en-IN" dirty="0" err="1"/>
              <a:t>thead</a:t>
            </a:r>
            <a:r>
              <a:rPr lang="en-IN" dirty="0"/>
              <a:t>&gt;</a:t>
            </a:r>
          </a:p>
          <a:p>
            <a:r>
              <a:rPr lang="en-IN" dirty="0"/>
              <a:t>    &lt;tr&gt;</a:t>
            </a:r>
          </a:p>
          <a:p>
            <a:r>
              <a:rPr lang="en-IN" dirty="0"/>
              <a:t>      &lt;</a:t>
            </a:r>
            <a:r>
              <a:rPr lang="en-IN" dirty="0" err="1"/>
              <a:t>th</a:t>
            </a:r>
            <a:r>
              <a:rPr lang="en-IN" dirty="0"/>
              <a:t>&gt;Course ID&lt;/</a:t>
            </a:r>
            <a:r>
              <a:rPr lang="en-IN" dirty="0" err="1"/>
              <a:t>th</a:t>
            </a:r>
            <a:r>
              <a:rPr lang="en-IN" dirty="0"/>
              <a:t>&gt;</a:t>
            </a:r>
          </a:p>
          <a:p>
            <a:r>
              <a:rPr lang="en-IN" dirty="0"/>
              <a:t>      &lt;</a:t>
            </a:r>
            <a:r>
              <a:rPr lang="en-IN" dirty="0" err="1"/>
              <a:t>th</a:t>
            </a:r>
            <a:r>
              <a:rPr lang="en-IN" dirty="0"/>
              <a:t>&gt;Course Name&lt;/</a:t>
            </a:r>
            <a:r>
              <a:rPr lang="en-IN" dirty="0" err="1"/>
              <a:t>th</a:t>
            </a:r>
            <a:r>
              <a:rPr lang="en-IN" dirty="0"/>
              <a:t>&gt;</a:t>
            </a:r>
          </a:p>
          <a:p>
            <a:r>
              <a:rPr lang="en-IN" dirty="0"/>
              <a:t>    &lt;/tr&gt;</a:t>
            </a:r>
          </a:p>
          <a:p>
            <a:r>
              <a:rPr lang="en-IN" dirty="0"/>
              <a:t>  &lt;/</a:t>
            </a:r>
            <a:r>
              <a:rPr lang="en-IN" dirty="0" err="1"/>
              <a:t>thead</a:t>
            </a:r>
            <a:r>
              <a:rPr lang="en-IN" dirty="0"/>
              <a:t>&gt;</a:t>
            </a:r>
          </a:p>
          <a:p>
            <a:r>
              <a:rPr lang="en-IN" dirty="0"/>
              <a:t>  &lt;</a:t>
            </a:r>
            <a:r>
              <a:rPr lang="en-IN" dirty="0" err="1"/>
              <a:t>tbody</a:t>
            </a:r>
            <a:r>
              <a:rPr lang="en-IN" dirty="0"/>
              <a:t>&gt;</a:t>
            </a:r>
          </a:p>
          <a:p>
            <a:r>
              <a:rPr lang="en-IN" dirty="0"/>
              <a:t>    &lt;tr *</a:t>
            </a:r>
            <a:r>
              <a:rPr lang="en-IN" dirty="0" err="1"/>
              <a:t>ngFor</a:t>
            </a:r>
            <a:r>
              <a:rPr lang="en-IN" dirty="0"/>
              <a:t>="let course of courses"&gt;</a:t>
            </a:r>
          </a:p>
          <a:p>
            <a:r>
              <a:rPr lang="en-IN" dirty="0"/>
              <a:t>      &lt;td&gt;{{ </a:t>
            </a:r>
            <a:r>
              <a:rPr lang="en-IN" dirty="0" err="1"/>
              <a:t>course.courseId</a:t>
            </a:r>
            <a:r>
              <a:rPr lang="en-IN" dirty="0"/>
              <a:t> }}&lt;/td&gt;</a:t>
            </a:r>
          </a:p>
          <a:p>
            <a:r>
              <a:rPr lang="en-IN" dirty="0"/>
              <a:t>      &lt;td&gt;{{ </a:t>
            </a:r>
            <a:r>
              <a:rPr lang="en-IN" dirty="0" err="1"/>
              <a:t>course.courseName</a:t>
            </a:r>
            <a:r>
              <a:rPr lang="en-IN" dirty="0"/>
              <a:t> }}&lt;/td&gt;</a:t>
            </a:r>
          </a:p>
          <a:p>
            <a:r>
              <a:rPr lang="en-IN" dirty="0"/>
              <a:t>    &lt;/tr&gt;</a:t>
            </a:r>
          </a:p>
          <a:p>
            <a:r>
              <a:rPr lang="en-IN" dirty="0"/>
              <a:t>  &lt;/</a:t>
            </a:r>
            <a:r>
              <a:rPr lang="en-IN" dirty="0" err="1"/>
              <a:t>tbody</a:t>
            </a:r>
            <a:r>
              <a:rPr lang="en-IN" dirty="0"/>
              <a:t>&gt;</a:t>
            </a:r>
          </a:p>
          <a:p>
            <a:r>
              <a:rPr lang="en-IN" dirty="0"/>
              <a:t>&lt;/table&gt;</a:t>
            </a:r>
          </a:p>
        </p:txBody>
      </p:sp>
      <p:sp>
        <p:nvSpPr>
          <p:cNvPr id="9" name="TextBox 8">
            <a:extLst>
              <a:ext uri="{FF2B5EF4-FFF2-40B4-BE49-F238E27FC236}">
                <a16:creationId xmlns:a16="http://schemas.microsoft.com/office/drawing/2014/main" id="{7EA6B0D1-D1B0-AE50-1AF4-24A193F6215C}"/>
              </a:ext>
            </a:extLst>
          </p:cNvPr>
          <p:cNvSpPr txBox="1"/>
          <p:nvPr/>
        </p:nvSpPr>
        <p:spPr>
          <a:xfrm>
            <a:off x="372358" y="5121174"/>
            <a:ext cx="9242981" cy="400110"/>
          </a:xfrm>
          <a:prstGeom prst="rect">
            <a:avLst/>
          </a:prstGeom>
          <a:noFill/>
        </p:spPr>
        <p:txBody>
          <a:bodyPr wrap="square">
            <a:spAutoFit/>
          </a:bodyPr>
          <a:lstStyle/>
          <a:p>
            <a:r>
              <a:rPr lang="en-US" sz="2000" dirty="0">
                <a:solidFill>
                  <a:schemeClr val="tx1">
                    <a:lumMod val="65000"/>
                    <a:lumOff val="35000"/>
                  </a:schemeClr>
                </a:solidFill>
              </a:rPr>
              <a:t>5. Add the following code in </a:t>
            </a:r>
            <a:r>
              <a:rPr lang="en-US" sz="2000" b="1" dirty="0">
                <a:solidFill>
                  <a:schemeClr val="tx1">
                    <a:lumMod val="65000"/>
                    <a:lumOff val="35000"/>
                  </a:schemeClr>
                </a:solidFill>
              </a:rPr>
              <a:t>courses-list.component.css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12077738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2E3C960-2BD2-E557-50F8-220E2445215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F540EA3-2C7B-65D9-B7FB-6ED175D19DF5}"/>
              </a:ext>
            </a:extLst>
          </p:cNvPr>
          <p:cNvSpPr>
            <a:spLocks noGrp="1"/>
          </p:cNvSpPr>
          <p:nvPr>
            <p:ph type="sldNum" sz="quarter" idx="12"/>
          </p:nvPr>
        </p:nvSpPr>
        <p:spPr/>
        <p:txBody>
          <a:bodyPr/>
          <a:lstStyle/>
          <a:p>
            <a:fld id="{4A777409-9C5A-4B07-8E32-19F22F7D558C}" type="slidenum">
              <a:rPr lang="en-IN" smtClean="0"/>
              <a:t>124</a:t>
            </a:fld>
            <a:endParaRPr lang="en-IN" dirty="0"/>
          </a:p>
        </p:txBody>
      </p:sp>
      <p:sp>
        <p:nvSpPr>
          <p:cNvPr id="5" name="TextBox 4">
            <a:extLst>
              <a:ext uri="{FF2B5EF4-FFF2-40B4-BE49-F238E27FC236}">
                <a16:creationId xmlns:a16="http://schemas.microsoft.com/office/drawing/2014/main" id="{3B09AE8B-B379-F634-2C33-394A565FBFFD}"/>
              </a:ext>
            </a:extLst>
          </p:cNvPr>
          <p:cNvSpPr txBox="1"/>
          <p:nvPr/>
        </p:nvSpPr>
        <p:spPr>
          <a:xfrm>
            <a:off x="1173637" y="716685"/>
            <a:ext cx="6099142" cy="923330"/>
          </a:xfrm>
          <a:prstGeom prst="rect">
            <a:avLst/>
          </a:prstGeom>
          <a:noFill/>
        </p:spPr>
        <p:txBody>
          <a:bodyPr wrap="square">
            <a:spAutoFit/>
          </a:bodyPr>
          <a:lstStyle/>
          <a:p>
            <a:r>
              <a:rPr lang="en-IN" dirty="0"/>
              <a:t>tr{</a:t>
            </a:r>
          </a:p>
          <a:p>
            <a:r>
              <a:rPr lang="en-IN" dirty="0"/>
              <a:t>    </a:t>
            </a:r>
            <a:r>
              <a:rPr lang="en-IN" dirty="0" err="1"/>
              <a:t>text-align:center</a:t>
            </a:r>
            <a:r>
              <a:rPr lang="en-IN" dirty="0"/>
              <a:t>;</a:t>
            </a:r>
          </a:p>
          <a:p>
            <a:r>
              <a:rPr lang="en-IN" dirty="0"/>
              <a:t>}</a:t>
            </a:r>
          </a:p>
        </p:txBody>
      </p:sp>
      <p:sp>
        <p:nvSpPr>
          <p:cNvPr id="7" name="TextBox 6">
            <a:extLst>
              <a:ext uri="{FF2B5EF4-FFF2-40B4-BE49-F238E27FC236}">
                <a16:creationId xmlns:a16="http://schemas.microsoft.com/office/drawing/2014/main" id="{D9AA9C58-9EE4-85D1-F1F0-A96C6D3B7A03}"/>
              </a:ext>
            </a:extLst>
          </p:cNvPr>
          <p:cNvSpPr txBox="1"/>
          <p:nvPr/>
        </p:nvSpPr>
        <p:spPr>
          <a:xfrm>
            <a:off x="263164" y="1688989"/>
            <a:ext cx="6099142" cy="400110"/>
          </a:xfrm>
          <a:prstGeom prst="rect">
            <a:avLst/>
          </a:prstGeom>
          <a:noFill/>
        </p:spPr>
        <p:txBody>
          <a:bodyPr wrap="square">
            <a:spAutoFit/>
          </a:bodyPr>
          <a:lstStyle/>
          <a:p>
            <a:r>
              <a:rPr lang="en-US" sz="2000" dirty="0">
                <a:solidFill>
                  <a:schemeClr val="tx1">
                    <a:lumMod val="65000"/>
                    <a:lumOff val="35000"/>
                  </a:schemeClr>
                </a:solidFill>
              </a:rPr>
              <a:t>6. Write the below-given code in </a:t>
            </a:r>
            <a:r>
              <a:rPr lang="en-US"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BAA31048-3B25-58CE-A91A-68AB179E7DD2}"/>
              </a:ext>
            </a:extLst>
          </p:cNvPr>
          <p:cNvSpPr txBox="1"/>
          <p:nvPr/>
        </p:nvSpPr>
        <p:spPr>
          <a:xfrm>
            <a:off x="263164" y="2108485"/>
            <a:ext cx="9780309" cy="1477328"/>
          </a:xfrm>
          <a:prstGeom prst="rect">
            <a:avLst/>
          </a:prstGeom>
          <a:noFill/>
        </p:spPr>
        <p:txBody>
          <a:bodyPr wrap="square">
            <a:spAutoFit/>
          </a:bodyPr>
          <a:lstStyle/>
          <a:p>
            <a:r>
              <a:rPr lang="en-IN" dirty="0"/>
              <a:t>&lt;h2&gt;Popular Courses&lt;/h2&gt;</a:t>
            </a:r>
          </a:p>
          <a:p>
            <a:r>
              <a:rPr lang="en-IN" dirty="0"/>
              <a:t>&lt;button (click)="show = true"&gt;View Courses list&lt;/button&gt;&lt;</a:t>
            </a:r>
            <a:r>
              <a:rPr lang="en-IN" dirty="0" err="1"/>
              <a:t>br</a:t>
            </a:r>
            <a:r>
              <a:rPr lang="en-IN" dirty="0"/>
              <a:t> /&gt;&lt;</a:t>
            </a:r>
            <a:r>
              <a:rPr lang="en-IN" dirty="0" err="1"/>
              <a:t>br</a:t>
            </a:r>
            <a:r>
              <a:rPr lang="en-IN" dirty="0"/>
              <a:t> /&gt;</a:t>
            </a:r>
          </a:p>
          <a:p>
            <a:r>
              <a:rPr lang="en-IN" dirty="0"/>
              <a:t>&lt;div *</a:t>
            </a:r>
            <a:r>
              <a:rPr lang="en-IN" dirty="0" err="1"/>
              <a:t>ngIf</a:t>
            </a:r>
            <a:r>
              <a:rPr lang="en-IN" dirty="0"/>
              <a:t>="show"&gt;</a:t>
            </a:r>
          </a:p>
          <a:p>
            <a:r>
              <a:rPr lang="en-IN" dirty="0"/>
              <a:t>  &lt;app-courses-list&gt;&lt;/app-courses-list&gt;</a:t>
            </a:r>
          </a:p>
          <a:p>
            <a:r>
              <a:rPr lang="en-IN" dirty="0"/>
              <a:t>&lt;/div&gt;</a:t>
            </a:r>
          </a:p>
        </p:txBody>
      </p:sp>
      <p:sp>
        <p:nvSpPr>
          <p:cNvPr id="11" name="TextBox 10">
            <a:extLst>
              <a:ext uri="{FF2B5EF4-FFF2-40B4-BE49-F238E27FC236}">
                <a16:creationId xmlns:a16="http://schemas.microsoft.com/office/drawing/2014/main" id="{80640D6C-5DEE-009E-4065-22BEEF74FC2D}"/>
              </a:ext>
            </a:extLst>
          </p:cNvPr>
          <p:cNvSpPr txBox="1"/>
          <p:nvPr/>
        </p:nvSpPr>
        <p:spPr>
          <a:xfrm>
            <a:off x="278090" y="3654173"/>
            <a:ext cx="6099142" cy="400110"/>
          </a:xfrm>
          <a:prstGeom prst="rect">
            <a:avLst/>
          </a:prstGeom>
          <a:noFill/>
        </p:spPr>
        <p:txBody>
          <a:bodyPr wrap="square">
            <a:spAutoFit/>
          </a:bodyPr>
          <a:lstStyle/>
          <a:p>
            <a:r>
              <a:rPr lang="en-US" sz="2000" dirty="0">
                <a:solidFill>
                  <a:schemeClr val="tx1">
                    <a:lumMod val="65000"/>
                    <a:lumOff val="35000"/>
                  </a:schemeClr>
                </a:solidFill>
              </a:rPr>
              <a:t>7. Write the below-given code in </a:t>
            </a:r>
            <a:r>
              <a:rPr lang="en-US"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E970E4BF-7137-7DD8-C1EE-8B49E7EFC518}"/>
              </a:ext>
            </a:extLst>
          </p:cNvPr>
          <p:cNvSpPr txBox="1"/>
          <p:nvPr/>
        </p:nvSpPr>
        <p:spPr>
          <a:xfrm>
            <a:off x="263164" y="4122643"/>
            <a:ext cx="10675855" cy="2585323"/>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show!: </a:t>
            </a:r>
            <a:r>
              <a:rPr lang="en-IN" dirty="0" err="1"/>
              <a:t>boolean</a:t>
            </a:r>
            <a:r>
              <a:rPr lang="en-IN" dirty="0"/>
              <a:t>;</a:t>
            </a:r>
          </a:p>
          <a:p>
            <a:r>
              <a:rPr lang="en-IN" dirty="0"/>
              <a:t>}</a:t>
            </a:r>
          </a:p>
        </p:txBody>
      </p:sp>
    </p:spTree>
    <p:extLst>
      <p:ext uri="{BB962C8B-B14F-4D97-AF65-F5344CB8AC3E}">
        <p14:creationId xmlns:p14="http://schemas.microsoft.com/office/powerpoint/2010/main" val="15593637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F8E3485-118D-F70C-F5A8-778383D62C6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F0FAE19-3D0C-FBD8-6F26-11AB99247635}"/>
              </a:ext>
            </a:extLst>
          </p:cNvPr>
          <p:cNvSpPr>
            <a:spLocks noGrp="1"/>
          </p:cNvSpPr>
          <p:nvPr>
            <p:ph type="sldNum" sz="quarter" idx="12"/>
          </p:nvPr>
        </p:nvSpPr>
        <p:spPr/>
        <p:txBody>
          <a:bodyPr/>
          <a:lstStyle/>
          <a:p>
            <a:fld id="{4A777409-9C5A-4B07-8E32-19F22F7D558C}" type="slidenum">
              <a:rPr lang="en-IN" smtClean="0"/>
              <a:t>125</a:t>
            </a:fld>
            <a:endParaRPr lang="en-IN" dirty="0"/>
          </a:p>
        </p:txBody>
      </p:sp>
      <p:sp>
        <p:nvSpPr>
          <p:cNvPr id="5" name="TextBox 4">
            <a:extLst>
              <a:ext uri="{FF2B5EF4-FFF2-40B4-BE49-F238E27FC236}">
                <a16:creationId xmlns:a16="http://schemas.microsoft.com/office/drawing/2014/main" id="{EFD89D8E-9BD3-3246-AE17-C5156674B32F}"/>
              </a:ext>
            </a:extLst>
          </p:cNvPr>
          <p:cNvSpPr txBox="1"/>
          <p:nvPr/>
        </p:nvSpPr>
        <p:spPr>
          <a:xfrm>
            <a:off x="989029" y="607185"/>
            <a:ext cx="6099142" cy="400110"/>
          </a:xfrm>
          <a:prstGeom prst="rect">
            <a:avLst/>
          </a:prstGeom>
          <a:noFill/>
        </p:spPr>
        <p:txBody>
          <a:bodyPr wrap="square">
            <a:spAutoFit/>
          </a:bodyPr>
          <a:lstStyle/>
          <a:p>
            <a:r>
              <a:rPr lang="en-US" sz="2000" dirty="0">
                <a:solidFill>
                  <a:schemeClr val="tx1">
                    <a:lumMod val="65000"/>
                    <a:lumOff val="35000"/>
                  </a:schemeClr>
                </a:solidFill>
              </a:rPr>
              <a:t>8. Save the files and check the output in the browser</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C213E6B4-F02D-DD98-3D59-99EBAB2757B9}"/>
              </a:ext>
            </a:extLst>
          </p:cNvPr>
          <p:cNvSpPr txBox="1"/>
          <p:nvPr/>
        </p:nvSpPr>
        <p:spPr>
          <a:xfrm>
            <a:off x="353505" y="1304769"/>
            <a:ext cx="6099142" cy="461665"/>
          </a:xfrm>
          <a:prstGeom prst="rect">
            <a:avLst/>
          </a:prstGeom>
          <a:noFill/>
        </p:spPr>
        <p:txBody>
          <a:bodyPr wrap="square">
            <a:spAutoFit/>
          </a:bodyPr>
          <a:lstStyle/>
          <a:p>
            <a:r>
              <a:rPr lang="en-IN" sz="2400" b="1" dirty="0"/>
              <a:t>Nested Components - </a:t>
            </a:r>
            <a:r>
              <a:rPr lang="en-IN" sz="2400" b="1" dirty="0" err="1"/>
              <a:t>exportAs</a:t>
            </a:r>
            <a:r>
              <a:rPr lang="en-IN" sz="2400" b="1" dirty="0"/>
              <a:t> Property</a:t>
            </a:r>
          </a:p>
        </p:txBody>
      </p:sp>
      <p:sp>
        <p:nvSpPr>
          <p:cNvPr id="9" name="TextBox 8">
            <a:extLst>
              <a:ext uri="{FF2B5EF4-FFF2-40B4-BE49-F238E27FC236}">
                <a16:creationId xmlns:a16="http://schemas.microsoft.com/office/drawing/2014/main" id="{F5A1224F-4E73-AEE9-FF94-263D82588492}"/>
              </a:ext>
            </a:extLst>
          </p:cNvPr>
          <p:cNvSpPr txBox="1"/>
          <p:nvPr/>
        </p:nvSpPr>
        <p:spPr>
          <a:xfrm>
            <a:off x="353504" y="1912451"/>
            <a:ext cx="11561975" cy="1938992"/>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It is possible to access child component properties and methods in a container component by exporting child components using </a:t>
            </a:r>
            <a:r>
              <a:rPr lang="en-US" sz="2000" dirty="0" err="1">
                <a:solidFill>
                  <a:schemeClr val="tx1">
                    <a:lumMod val="65000"/>
                    <a:lumOff val="35000"/>
                  </a:schemeClr>
                </a:solidFill>
                <a:effectLst/>
              </a:rPr>
              <a:t>exportAs</a:t>
            </a:r>
            <a:r>
              <a:rPr lang="en-US" sz="2000" dirty="0">
                <a:solidFill>
                  <a:schemeClr val="tx1">
                    <a:lumMod val="65000"/>
                    <a:lumOff val="35000"/>
                  </a:schemeClr>
                </a:solidFill>
                <a:effectLst/>
              </a:rPr>
              <a:t> property</a:t>
            </a:r>
          </a:p>
          <a:p>
            <a:pPr>
              <a:buFont typeface="Arial" panose="020B0604020202020204" pitchFamily="34" charset="0"/>
              <a:buChar char="•"/>
            </a:pPr>
            <a:r>
              <a:rPr lang="en-US" sz="2000" dirty="0">
                <a:solidFill>
                  <a:schemeClr val="tx1">
                    <a:lumMod val="65000"/>
                    <a:lumOff val="35000"/>
                  </a:schemeClr>
                </a:solidFill>
                <a:effectLst/>
              </a:rPr>
              <a:t>As discussed in the directives concept, </a:t>
            </a:r>
            <a:r>
              <a:rPr lang="en-US" sz="2000" dirty="0" err="1">
                <a:solidFill>
                  <a:schemeClr val="tx1">
                    <a:lumMod val="65000"/>
                    <a:lumOff val="35000"/>
                  </a:schemeClr>
                </a:solidFill>
                <a:effectLst/>
              </a:rPr>
              <a:t>exportAs</a:t>
            </a:r>
            <a:r>
              <a:rPr lang="en-US" sz="2000" dirty="0">
                <a:solidFill>
                  <a:schemeClr val="tx1">
                    <a:lumMod val="65000"/>
                    <a:lumOff val="35000"/>
                  </a:schemeClr>
                </a:solidFill>
                <a:effectLst/>
              </a:rPr>
              <a:t> property can be applied to components and directives.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the example of the nested components, modify the </a:t>
            </a:r>
            <a:r>
              <a:rPr lang="en-US" sz="2000" b="1" dirty="0">
                <a:solidFill>
                  <a:schemeClr val="tx1">
                    <a:lumMod val="65000"/>
                    <a:lumOff val="35000"/>
                  </a:schemeClr>
                </a:solidFill>
                <a:effectLst/>
              </a:rPr>
              <a:t>courses-</a:t>
            </a:r>
            <a:r>
              <a:rPr lang="en-US" sz="2000" b="1" dirty="0" err="1">
                <a:solidFill>
                  <a:schemeClr val="tx1">
                    <a:lumMod val="65000"/>
                    <a:lumOff val="35000"/>
                  </a:schemeClr>
                </a:solidFill>
                <a:effectLst/>
              </a:rPr>
              <a:t>list.component.ts</a:t>
            </a:r>
            <a:r>
              <a:rPr lang="en-US" sz="2000" dirty="0">
                <a:solidFill>
                  <a:schemeClr val="tx1">
                    <a:lumMod val="65000"/>
                    <a:lumOff val="35000"/>
                  </a:schemeClr>
                </a:solidFill>
                <a:effectLst/>
              </a:rPr>
              <a:t> file as shown below:</a:t>
            </a:r>
          </a:p>
        </p:txBody>
      </p:sp>
      <p:sp>
        <p:nvSpPr>
          <p:cNvPr id="11" name="TextBox 10">
            <a:extLst>
              <a:ext uri="{FF2B5EF4-FFF2-40B4-BE49-F238E27FC236}">
                <a16:creationId xmlns:a16="http://schemas.microsoft.com/office/drawing/2014/main" id="{EB1B922F-EDCE-AE62-5771-6CD39C828A4E}"/>
              </a:ext>
            </a:extLst>
          </p:cNvPr>
          <p:cNvSpPr txBox="1"/>
          <p:nvPr/>
        </p:nvSpPr>
        <p:spPr>
          <a:xfrm>
            <a:off x="353504" y="3851443"/>
            <a:ext cx="10731631" cy="2031325"/>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@Component({</a:t>
            </a:r>
          </a:p>
          <a:p>
            <a:r>
              <a:rPr lang="en-IN" dirty="0"/>
              <a:t>  selector: 'app-courses-list',</a:t>
            </a:r>
          </a:p>
          <a:p>
            <a:r>
              <a:rPr lang="en-IN" dirty="0"/>
              <a:t>  </a:t>
            </a:r>
            <a:r>
              <a:rPr lang="en-IN" dirty="0" err="1"/>
              <a:t>templateUrl</a:t>
            </a:r>
            <a:r>
              <a:rPr lang="en-IN" dirty="0"/>
              <a:t>: './courses-list.component.html',</a:t>
            </a:r>
          </a:p>
          <a:p>
            <a:r>
              <a:rPr lang="en-IN" dirty="0"/>
              <a:t>  </a:t>
            </a:r>
            <a:r>
              <a:rPr lang="en-IN" dirty="0" err="1"/>
              <a:t>styleUrls</a:t>
            </a:r>
            <a:r>
              <a:rPr lang="en-IN" dirty="0"/>
              <a:t>: ['./courses-list.component.css'],</a:t>
            </a:r>
          </a:p>
          <a:p>
            <a:r>
              <a:rPr lang="en-IN" dirty="0"/>
              <a:t>  </a:t>
            </a:r>
            <a:r>
              <a:rPr lang="en-IN" dirty="0" err="1"/>
              <a:t>exportAs</a:t>
            </a:r>
            <a:r>
              <a:rPr lang="en-IN" dirty="0"/>
              <a:t>: '</a:t>
            </a:r>
            <a:r>
              <a:rPr lang="en-IN" dirty="0" err="1"/>
              <a:t>courselist</a:t>
            </a:r>
            <a:r>
              <a:rPr lang="en-IN" dirty="0"/>
              <a:t>'</a:t>
            </a:r>
          </a:p>
          <a:p>
            <a:r>
              <a:rPr lang="en-IN" dirty="0"/>
              <a:t>})</a:t>
            </a:r>
          </a:p>
        </p:txBody>
      </p:sp>
    </p:spTree>
    <p:extLst>
      <p:ext uri="{BB962C8B-B14F-4D97-AF65-F5344CB8AC3E}">
        <p14:creationId xmlns:p14="http://schemas.microsoft.com/office/powerpoint/2010/main" val="383474151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F3B7A5F-0ED7-91F2-B070-C2FBA1C82ED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3E0D04B-64C6-0B0D-21CD-6A9A1325B4FC}"/>
              </a:ext>
            </a:extLst>
          </p:cNvPr>
          <p:cNvSpPr>
            <a:spLocks noGrp="1"/>
          </p:cNvSpPr>
          <p:nvPr>
            <p:ph type="sldNum" sz="quarter" idx="12"/>
          </p:nvPr>
        </p:nvSpPr>
        <p:spPr/>
        <p:txBody>
          <a:bodyPr/>
          <a:lstStyle/>
          <a:p>
            <a:fld id="{4A777409-9C5A-4B07-8E32-19F22F7D558C}" type="slidenum">
              <a:rPr lang="en-IN" smtClean="0"/>
              <a:t>126</a:t>
            </a:fld>
            <a:endParaRPr lang="en-IN" dirty="0"/>
          </a:p>
        </p:txBody>
      </p:sp>
      <p:sp>
        <p:nvSpPr>
          <p:cNvPr id="5" name="TextBox 4">
            <a:extLst>
              <a:ext uri="{FF2B5EF4-FFF2-40B4-BE49-F238E27FC236}">
                <a16:creationId xmlns:a16="http://schemas.microsoft.com/office/drawing/2014/main" id="{AFC69C1E-54FB-42E8-D68E-072295837A8C}"/>
              </a:ext>
            </a:extLst>
          </p:cNvPr>
          <p:cNvSpPr txBox="1"/>
          <p:nvPr/>
        </p:nvSpPr>
        <p:spPr>
          <a:xfrm>
            <a:off x="772212" y="477421"/>
            <a:ext cx="9691540" cy="5078313"/>
          </a:xfrm>
          <a:prstGeom prst="rect">
            <a:avLst/>
          </a:prstGeom>
          <a:noFill/>
        </p:spPr>
        <p:txBody>
          <a:bodyPr wrap="square">
            <a:spAutoFit/>
          </a:bodyPr>
          <a:lstStyle/>
          <a:p>
            <a:r>
              <a:rPr lang="en-IN" dirty="0"/>
              <a:t>export class </a:t>
            </a:r>
            <a:r>
              <a:rPr lang="en-IN" dirty="0" err="1"/>
              <a:t>CoursesListComponent</a:t>
            </a:r>
            <a:r>
              <a:rPr lang="en-IN" dirty="0"/>
              <a:t> {</a:t>
            </a:r>
          </a:p>
          <a:p>
            <a:r>
              <a:rPr lang="en-IN" dirty="0"/>
              <a:t>  courses = [</a:t>
            </a:r>
          </a:p>
          <a:p>
            <a:r>
              <a:rPr lang="en-IN" dirty="0"/>
              <a:t>    { </a:t>
            </a:r>
            <a:r>
              <a:rPr lang="en-IN" dirty="0" err="1"/>
              <a:t>courseId</a:t>
            </a:r>
            <a:r>
              <a:rPr lang="en-IN" dirty="0"/>
              <a:t>: 1, </a:t>
            </a:r>
            <a:r>
              <a:rPr lang="en-IN" dirty="0" err="1"/>
              <a:t>courseName</a:t>
            </a:r>
            <a:r>
              <a:rPr lang="en-IN" dirty="0"/>
              <a:t>: 'Node JS' },</a:t>
            </a:r>
          </a:p>
          <a:p>
            <a:r>
              <a:rPr lang="en-IN" dirty="0"/>
              <a:t>    { </a:t>
            </a:r>
            <a:r>
              <a:rPr lang="en-IN" dirty="0" err="1"/>
              <a:t>courseId</a:t>
            </a:r>
            <a:r>
              <a:rPr lang="en-IN" dirty="0"/>
              <a:t>: 2, </a:t>
            </a:r>
            <a:r>
              <a:rPr lang="en-IN" dirty="0" err="1"/>
              <a:t>courseName</a:t>
            </a:r>
            <a:r>
              <a:rPr lang="en-IN" dirty="0"/>
              <a:t>: 'Typescript' },</a:t>
            </a:r>
          </a:p>
          <a:p>
            <a:r>
              <a:rPr lang="en-IN" dirty="0"/>
              <a:t>    { </a:t>
            </a:r>
            <a:r>
              <a:rPr lang="en-IN" dirty="0" err="1"/>
              <a:t>courseId</a:t>
            </a:r>
            <a:r>
              <a:rPr lang="en-IN" dirty="0"/>
              <a:t>: 3, </a:t>
            </a:r>
            <a:r>
              <a:rPr lang="en-IN" dirty="0" err="1"/>
              <a:t>courseName</a:t>
            </a:r>
            <a:r>
              <a:rPr lang="en-IN" dirty="0"/>
              <a:t>: 'Angular' },</a:t>
            </a:r>
          </a:p>
          <a:p>
            <a:r>
              <a:rPr lang="en-IN" dirty="0"/>
              <a:t>    { </a:t>
            </a:r>
            <a:r>
              <a:rPr lang="en-IN" dirty="0" err="1"/>
              <a:t>courseId</a:t>
            </a:r>
            <a:r>
              <a:rPr lang="en-IN" dirty="0"/>
              <a:t>: 4, </a:t>
            </a:r>
            <a:r>
              <a:rPr lang="en-IN" dirty="0" err="1"/>
              <a:t>courseName</a:t>
            </a:r>
            <a:r>
              <a:rPr lang="en-IN" dirty="0"/>
              <a:t>: 'React JS' }</a:t>
            </a:r>
          </a:p>
          <a:p>
            <a:r>
              <a:rPr lang="en-IN" dirty="0"/>
              <a:t>  ];</a:t>
            </a:r>
          </a:p>
          <a:p>
            <a:r>
              <a:rPr lang="en-IN" dirty="0"/>
              <a:t>  course!: any[];</a:t>
            </a:r>
          </a:p>
          <a:p>
            <a:r>
              <a:rPr lang="en-IN" dirty="0"/>
              <a:t>  </a:t>
            </a:r>
            <a:r>
              <a:rPr lang="en-IN" dirty="0" err="1"/>
              <a:t>changeCourse</a:t>
            </a:r>
            <a:r>
              <a:rPr lang="en-IN" dirty="0"/>
              <a:t>(name: string) {</a:t>
            </a:r>
          </a:p>
          <a:p>
            <a:r>
              <a:rPr lang="en-IN" dirty="0"/>
              <a:t>    </a:t>
            </a:r>
            <a:r>
              <a:rPr lang="en-IN" dirty="0" err="1"/>
              <a:t>this.course</a:t>
            </a:r>
            <a:r>
              <a:rPr lang="en-IN" dirty="0"/>
              <a:t> = [];</a:t>
            </a:r>
          </a:p>
          <a:p>
            <a:r>
              <a:rPr lang="en-IN" dirty="0"/>
              <a:t>    for (let </a:t>
            </a:r>
            <a:r>
              <a:rPr lang="en-IN" dirty="0" err="1"/>
              <a:t>i</a:t>
            </a:r>
            <a:r>
              <a:rPr lang="en-IN" dirty="0"/>
              <a:t> = 0; </a:t>
            </a:r>
            <a:r>
              <a:rPr lang="en-IN" dirty="0" err="1"/>
              <a:t>i</a:t>
            </a:r>
            <a:r>
              <a:rPr lang="en-IN" dirty="0"/>
              <a:t> &lt; </a:t>
            </a:r>
            <a:r>
              <a:rPr lang="en-IN" dirty="0" err="1"/>
              <a:t>this.courses.length</a:t>
            </a:r>
            <a:r>
              <a:rPr lang="en-IN" dirty="0"/>
              <a:t>; </a:t>
            </a:r>
            <a:r>
              <a:rPr lang="en-IN" dirty="0" err="1"/>
              <a:t>i</a:t>
            </a:r>
            <a:r>
              <a:rPr lang="en-IN" dirty="0"/>
              <a:t>++) {</a:t>
            </a:r>
          </a:p>
          <a:p>
            <a:r>
              <a:rPr lang="en-IN" dirty="0"/>
              <a:t>      if (</a:t>
            </a:r>
            <a:r>
              <a:rPr lang="en-IN" dirty="0" err="1"/>
              <a:t>this.courses</a:t>
            </a:r>
            <a:r>
              <a:rPr lang="en-IN" dirty="0"/>
              <a:t>[</a:t>
            </a:r>
            <a:r>
              <a:rPr lang="en-IN" dirty="0" err="1"/>
              <a:t>i</a:t>
            </a:r>
            <a:r>
              <a:rPr lang="en-IN" dirty="0"/>
              <a:t>].</a:t>
            </a:r>
            <a:r>
              <a:rPr lang="en-IN" dirty="0" err="1"/>
              <a:t>courseName</a:t>
            </a:r>
            <a:r>
              <a:rPr lang="en-IN" dirty="0"/>
              <a:t> === name) {</a:t>
            </a:r>
          </a:p>
          <a:p>
            <a:r>
              <a:rPr lang="en-IN" dirty="0"/>
              <a:t>        </a:t>
            </a:r>
            <a:r>
              <a:rPr lang="en-IN" dirty="0" err="1"/>
              <a:t>this.course.push</a:t>
            </a:r>
            <a:r>
              <a:rPr lang="en-IN" dirty="0"/>
              <a:t>(</a:t>
            </a:r>
            <a:r>
              <a:rPr lang="en-IN" dirty="0" err="1"/>
              <a:t>this.courses</a:t>
            </a:r>
            <a:r>
              <a:rPr lang="en-IN" dirty="0"/>
              <a:t>[</a:t>
            </a:r>
            <a:r>
              <a:rPr lang="en-IN" dirty="0" err="1"/>
              <a:t>i</a:t>
            </a:r>
            <a:r>
              <a:rPr lang="en-IN" dirty="0"/>
              <a:t>]);</a:t>
            </a:r>
          </a:p>
          <a:p>
            <a:r>
              <a:rPr lang="en-IN" dirty="0"/>
              <a:t>      }</a:t>
            </a:r>
          </a:p>
          <a:p>
            <a:r>
              <a:rPr lang="en-IN" dirty="0"/>
              <a:t>    }</a:t>
            </a:r>
          </a:p>
          <a:p>
            <a:r>
              <a:rPr lang="en-IN" dirty="0"/>
              <a:t>  }</a:t>
            </a:r>
          </a:p>
          <a:p>
            <a:r>
              <a:rPr lang="en-IN" dirty="0"/>
              <a:t>}</a:t>
            </a:r>
          </a:p>
          <a:p>
            <a:r>
              <a:rPr lang="en-IN" dirty="0"/>
              <a:t> </a:t>
            </a:r>
          </a:p>
        </p:txBody>
      </p:sp>
      <p:sp>
        <p:nvSpPr>
          <p:cNvPr id="7" name="TextBox 6">
            <a:extLst>
              <a:ext uri="{FF2B5EF4-FFF2-40B4-BE49-F238E27FC236}">
                <a16:creationId xmlns:a16="http://schemas.microsoft.com/office/drawing/2014/main" id="{3CA79F9F-3698-7726-166B-F1F28C012E58}"/>
              </a:ext>
            </a:extLst>
          </p:cNvPr>
          <p:cNvSpPr txBox="1"/>
          <p:nvPr/>
        </p:nvSpPr>
        <p:spPr>
          <a:xfrm>
            <a:off x="178324" y="5244147"/>
            <a:ext cx="11835352" cy="1477328"/>
          </a:xfrm>
          <a:prstGeom prst="rect">
            <a:avLst/>
          </a:prstGeom>
          <a:noFill/>
        </p:spPr>
        <p:txBody>
          <a:bodyPr wrap="square">
            <a:spAutoFit/>
          </a:bodyPr>
          <a:lstStyle/>
          <a:p>
            <a:r>
              <a:rPr lang="en-US" dirty="0" err="1">
                <a:solidFill>
                  <a:schemeClr val="tx1">
                    <a:lumMod val="65000"/>
                    <a:lumOff val="35000"/>
                  </a:schemeClr>
                </a:solidFill>
                <a:effectLst/>
              </a:rPr>
              <a:t>ine</a:t>
            </a:r>
            <a:r>
              <a:rPr lang="en-US" dirty="0">
                <a:solidFill>
                  <a:schemeClr val="tx1">
                    <a:lumMod val="65000"/>
                    <a:lumOff val="35000"/>
                  </a:schemeClr>
                </a:solidFill>
                <a:effectLst/>
              </a:rPr>
              <a:t> 7: </a:t>
            </a:r>
            <a:r>
              <a:rPr lang="en-US" dirty="0" err="1">
                <a:solidFill>
                  <a:schemeClr val="tx1">
                    <a:lumMod val="65000"/>
                    <a:lumOff val="35000"/>
                  </a:schemeClr>
                </a:solidFill>
                <a:effectLst/>
              </a:rPr>
              <a:t>CoursesListComponent</a:t>
            </a:r>
            <a:r>
              <a:rPr lang="en-US" dirty="0">
                <a:solidFill>
                  <a:schemeClr val="tx1">
                    <a:lumMod val="65000"/>
                    <a:lumOff val="35000"/>
                  </a:schemeClr>
                </a:solidFill>
                <a:effectLst/>
              </a:rPr>
              <a:t> is exported with '</a:t>
            </a:r>
            <a:r>
              <a:rPr lang="en-US" dirty="0" err="1">
                <a:solidFill>
                  <a:schemeClr val="tx1">
                    <a:lumMod val="65000"/>
                    <a:lumOff val="35000"/>
                  </a:schemeClr>
                </a:solidFill>
                <a:effectLst/>
              </a:rPr>
              <a:t>courselist</a:t>
            </a:r>
            <a:r>
              <a:rPr lang="en-US" dirty="0">
                <a:solidFill>
                  <a:schemeClr val="tx1">
                    <a:lumMod val="65000"/>
                    <a:lumOff val="35000"/>
                  </a:schemeClr>
                </a:solidFill>
                <a:effectLst/>
              </a:rPr>
              <a:t>' name</a:t>
            </a:r>
          </a:p>
          <a:p>
            <a:r>
              <a:rPr lang="en-US" dirty="0">
                <a:solidFill>
                  <a:schemeClr val="tx1">
                    <a:lumMod val="65000"/>
                    <a:lumOff val="35000"/>
                  </a:schemeClr>
                </a:solidFill>
                <a:effectLst/>
              </a:rPr>
              <a:t>Line 19: </a:t>
            </a:r>
            <a:r>
              <a:rPr lang="en-US" dirty="0" err="1">
                <a:solidFill>
                  <a:schemeClr val="tx1">
                    <a:lumMod val="65000"/>
                    <a:lumOff val="35000"/>
                  </a:schemeClr>
                </a:solidFill>
                <a:effectLst/>
              </a:rPr>
              <a:t>changeCourse</a:t>
            </a:r>
            <a:r>
              <a:rPr lang="en-US" dirty="0">
                <a:solidFill>
                  <a:schemeClr val="tx1">
                    <a:lumMod val="65000"/>
                    <a:lumOff val="35000"/>
                  </a:schemeClr>
                </a:solidFill>
                <a:effectLst/>
              </a:rPr>
              <a:t>() method will take course name as an input, fetches the course details, and assigns it to the course array</a:t>
            </a:r>
          </a:p>
          <a:p>
            <a:r>
              <a:rPr lang="en-US" dirty="0">
                <a:solidFill>
                  <a:schemeClr val="tx1">
                    <a:lumMod val="65000"/>
                    <a:lumOff val="35000"/>
                  </a:schemeClr>
                </a:solidFill>
                <a:effectLst/>
              </a:rPr>
              <a:t> </a:t>
            </a:r>
          </a:p>
          <a:p>
            <a:r>
              <a:rPr lang="en-US" dirty="0">
                <a:solidFill>
                  <a:schemeClr val="tx1">
                    <a:lumMod val="65000"/>
                    <a:lumOff val="35000"/>
                  </a:schemeClr>
                </a:solidFill>
                <a:effectLst/>
              </a:rPr>
              <a:t>Modify </a:t>
            </a:r>
            <a:r>
              <a:rPr lang="en-US" b="1" dirty="0">
                <a:solidFill>
                  <a:schemeClr val="tx1">
                    <a:lumMod val="65000"/>
                    <a:lumOff val="35000"/>
                  </a:schemeClr>
                </a:solidFill>
                <a:effectLst/>
              </a:rPr>
              <a:t>courses-list.component.html</a:t>
            </a:r>
            <a:r>
              <a:rPr lang="en-US" dirty="0">
                <a:solidFill>
                  <a:schemeClr val="tx1">
                    <a:lumMod val="65000"/>
                    <a:lumOff val="35000"/>
                  </a:schemeClr>
                </a:solidFill>
                <a:effectLst/>
              </a:rPr>
              <a:t> as shown below</a:t>
            </a:r>
          </a:p>
        </p:txBody>
      </p:sp>
    </p:spTree>
    <p:extLst>
      <p:ext uri="{BB962C8B-B14F-4D97-AF65-F5344CB8AC3E}">
        <p14:creationId xmlns:p14="http://schemas.microsoft.com/office/powerpoint/2010/main" val="350294680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765AA50-4FE5-4662-66E7-69F6EC48395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3DFF673-EAAA-809E-DC65-9EFA7C2D9258}"/>
              </a:ext>
            </a:extLst>
          </p:cNvPr>
          <p:cNvSpPr>
            <a:spLocks noGrp="1"/>
          </p:cNvSpPr>
          <p:nvPr>
            <p:ph type="sldNum" sz="quarter" idx="12"/>
          </p:nvPr>
        </p:nvSpPr>
        <p:spPr/>
        <p:txBody>
          <a:bodyPr/>
          <a:lstStyle/>
          <a:p>
            <a:fld id="{4A777409-9C5A-4B07-8E32-19F22F7D558C}" type="slidenum">
              <a:rPr lang="en-IN" smtClean="0"/>
              <a:t>127</a:t>
            </a:fld>
            <a:endParaRPr lang="en-IN" dirty="0"/>
          </a:p>
        </p:txBody>
      </p:sp>
      <p:sp>
        <p:nvSpPr>
          <p:cNvPr id="5" name="TextBox 4">
            <a:extLst>
              <a:ext uri="{FF2B5EF4-FFF2-40B4-BE49-F238E27FC236}">
                <a16:creationId xmlns:a16="http://schemas.microsoft.com/office/drawing/2014/main" id="{0307143A-6FEB-3AB5-AF5C-EE0C0985F062}"/>
              </a:ext>
            </a:extLst>
          </p:cNvPr>
          <p:cNvSpPr txBox="1"/>
          <p:nvPr/>
        </p:nvSpPr>
        <p:spPr>
          <a:xfrm>
            <a:off x="1223302" y="665519"/>
            <a:ext cx="9563493" cy="3970318"/>
          </a:xfrm>
          <a:prstGeom prst="rect">
            <a:avLst/>
          </a:prstGeom>
          <a:noFill/>
        </p:spPr>
        <p:txBody>
          <a:bodyPr wrap="square">
            <a:spAutoFit/>
          </a:bodyPr>
          <a:lstStyle/>
          <a:p>
            <a:r>
              <a:rPr lang="en-IN" dirty="0"/>
              <a:t>&lt;table border="1" *</a:t>
            </a:r>
            <a:r>
              <a:rPr lang="en-IN" dirty="0" err="1"/>
              <a:t>ngIf</a:t>
            </a:r>
            <a:r>
              <a:rPr lang="en-IN" dirty="0"/>
              <a:t>="course"&gt;</a:t>
            </a:r>
          </a:p>
          <a:p>
            <a:r>
              <a:rPr lang="en-IN" dirty="0"/>
              <a:t>  &lt;</a:t>
            </a:r>
            <a:r>
              <a:rPr lang="en-IN" dirty="0" err="1"/>
              <a:t>thead</a:t>
            </a:r>
            <a:r>
              <a:rPr lang="en-IN" dirty="0"/>
              <a:t>&gt;</a:t>
            </a:r>
          </a:p>
          <a:p>
            <a:r>
              <a:rPr lang="en-IN" dirty="0"/>
              <a:t>    &lt;tr&gt;</a:t>
            </a:r>
          </a:p>
          <a:p>
            <a:r>
              <a:rPr lang="en-IN" dirty="0"/>
              <a:t>      &lt;</a:t>
            </a:r>
            <a:r>
              <a:rPr lang="en-IN" dirty="0" err="1"/>
              <a:t>th</a:t>
            </a:r>
            <a:r>
              <a:rPr lang="en-IN" dirty="0"/>
              <a:t>&gt;Course ID&lt;/</a:t>
            </a:r>
            <a:r>
              <a:rPr lang="en-IN" dirty="0" err="1"/>
              <a:t>th</a:t>
            </a:r>
            <a:r>
              <a:rPr lang="en-IN" dirty="0"/>
              <a:t>&gt;</a:t>
            </a:r>
          </a:p>
          <a:p>
            <a:r>
              <a:rPr lang="en-IN" dirty="0"/>
              <a:t>      &lt;</a:t>
            </a:r>
            <a:r>
              <a:rPr lang="en-IN" dirty="0" err="1"/>
              <a:t>th</a:t>
            </a:r>
            <a:r>
              <a:rPr lang="en-IN" dirty="0"/>
              <a:t>&gt;Course Name&lt;/</a:t>
            </a:r>
            <a:r>
              <a:rPr lang="en-IN" dirty="0" err="1"/>
              <a:t>th</a:t>
            </a:r>
            <a:r>
              <a:rPr lang="en-IN" dirty="0"/>
              <a:t>&gt;</a:t>
            </a:r>
          </a:p>
          <a:p>
            <a:r>
              <a:rPr lang="en-IN" dirty="0"/>
              <a:t>    &lt;/tr&gt;</a:t>
            </a:r>
          </a:p>
          <a:p>
            <a:r>
              <a:rPr lang="en-IN" dirty="0"/>
              <a:t>  &lt;/</a:t>
            </a:r>
            <a:r>
              <a:rPr lang="en-IN" dirty="0" err="1"/>
              <a:t>thead</a:t>
            </a:r>
            <a:r>
              <a:rPr lang="en-IN" dirty="0"/>
              <a:t>&gt;</a:t>
            </a:r>
          </a:p>
          <a:p>
            <a:r>
              <a:rPr lang="en-IN" dirty="0"/>
              <a:t>  &lt;</a:t>
            </a:r>
            <a:r>
              <a:rPr lang="en-IN" dirty="0" err="1"/>
              <a:t>tbody</a:t>
            </a:r>
            <a:r>
              <a:rPr lang="en-IN" dirty="0"/>
              <a:t>&gt;</a:t>
            </a:r>
          </a:p>
          <a:p>
            <a:r>
              <a:rPr lang="en-IN" dirty="0"/>
              <a:t>    &lt;tr *</a:t>
            </a:r>
            <a:r>
              <a:rPr lang="en-IN" dirty="0" err="1"/>
              <a:t>ngFor</a:t>
            </a:r>
            <a:r>
              <a:rPr lang="en-IN" dirty="0"/>
              <a:t>="let c of course"&gt;</a:t>
            </a:r>
          </a:p>
          <a:p>
            <a:r>
              <a:rPr lang="en-IN" dirty="0"/>
              <a:t>      &lt;td&gt;{{</a:t>
            </a:r>
            <a:r>
              <a:rPr lang="en-IN" dirty="0" err="1"/>
              <a:t>c.courseId</a:t>
            </a:r>
            <a:r>
              <a:rPr lang="en-IN" dirty="0"/>
              <a:t>}}&lt;/td&gt;</a:t>
            </a:r>
          </a:p>
          <a:p>
            <a:r>
              <a:rPr lang="en-IN" dirty="0"/>
              <a:t>      &lt;td&gt;{{</a:t>
            </a:r>
            <a:r>
              <a:rPr lang="en-IN" dirty="0" err="1"/>
              <a:t>c.courseName</a:t>
            </a:r>
            <a:r>
              <a:rPr lang="en-IN" dirty="0"/>
              <a:t>}}&lt;/td&gt;</a:t>
            </a:r>
          </a:p>
          <a:p>
            <a:r>
              <a:rPr lang="en-IN" dirty="0"/>
              <a:t>    &lt;/tr&gt;</a:t>
            </a:r>
          </a:p>
          <a:p>
            <a:r>
              <a:rPr lang="en-IN" dirty="0"/>
              <a:t>  &lt;/</a:t>
            </a:r>
            <a:r>
              <a:rPr lang="en-IN" dirty="0" err="1"/>
              <a:t>tbody</a:t>
            </a:r>
            <a:r>
              <a:rPr lang="en-IN" dirty="0"/>
              <a:t>&gt;</a:t>
            </a:r>
          </a:p>
          <a:p>
            <a:r>
              <a:rPr lang="en-IN" dirty="0"/>
              <a:t>&lt;/table&gt;</a:t>
            </a:r>
          </a:p>
        </p:txBody>
      </p:sp>
      <p:sp>
        <p:nvSpPr>
          <p:cNvPr id="7" name="TextBox 6">
            <a:extLst>
              <a:ext uri="{FF2B5EF4-FFF2-40B4-BE49-F238E27FC236}">
                <a16:creationId xmlns:a16="http://schemas.microsoft.com/office/drawing/2014/main" id="{5A357423-4F83-93DC-C415-59B912519322}"/>
              </a:ext>
            </a:extLst>
          </p:cNvPr>
          <p:cNvSpPr txBox="1"/>
          <p:nvPr/>
        </p:nvSpPr>
        <p:spPr>
          <a:xfrm>
            <a:off x="372359" y="4807918"/>
            <a:ext cx="9563492" cy="1015663"/>
          </a:xfrm>
          <a:prstGeom prst="rect">
            <a:avLst/>
          </a:prstGeom>
          <a:noFill/>
        </p:spPr>
        <p:txBody>
          <a:bodyPr wrap="square">
            <a:spAutoFit/>
          </a:bodyPr>
          <a:lstStyle/>
          <a:p>
            <a:r>
              <a:rPr lang="en-US" sz="2000" dirty="0">
                <a:solidFill>
                  <a:schemeClr val="tx1">
                    <a:lumMod val="65000"/>
                    <a:lumOff val="35000"/>
                  </a:schemeClr>
                </a:solidFill>
                <a:effectLst/>
              </a:rPr>
              <a:t>Line 9: course array is rendered on the page in a table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Modify </a:t>
            </a:r>
            <a:r>
              <a:rPr lang="en-US" sz="2000" b="1" dirty="0">
                <a:solidFill>
                  <a:schemeClr val="tx1">
                    <a:lumMod val="65000"/>
                    <a:lumOff val="35000"/>
                  </a:schemeClr>
                </a:solidFill>
                <a:effectLst/>
              </a:rPr>
              <a:t>app.component.html</a:t>
            </a:r>
            <a:r>
              <a:rPr lang="en-US" sz="2000" dirty="0">
                <a:solidFill>
                  <a:schemeClr val="tx1">
                    <a:lumMod val="65000"/>
                    <a:lumOff val="35000"/>
                  </a:schemeClr>
                </a:solidFill>
                <a:effectLst/>
              </a:rPr>
              <a:t> as shown below</a:t>
            </a:r>
          </a:p>
        </p:txBody>
      </p:sp>
    </p:spTree>
    <p:extLst>
      <p:ext uri="{BB962C8B-B14F-4D97-AF65-F5344CB8AC3E}">
        <p14:creationId xmlns:p14="http://schemas.microsoft.com/office/powerpoint/2010/main" val="97355819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746C48D-D4E7-45DC-309A-7E5A7D28DE3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1A70379-4303-C0EF-D5AC-47B53AE3BEA8}"/>
              </a:ext>
            </a:extLst>
          </p:cNvPr>
          <p:cNvSpPr>
            <a:spLocks noGrp="1"/>
          </p:cNvSpPr>
          <p:nvPr>
            <p:ph type="sldNum" sz="quarter" idx="12"/>
          </p:nvPr>
        </p:nvSpPr>
        <p:spPr/>
        <p:txBody>
          <a:bodyPr/>
          <a:lstStyle/>
          <a:p>
            <a:fld id="{4A777409-9C5A-4B07-8E32-19F22F7D558C}" type="slidenum">
              <a:rPr lang="en-IN" smtClean="0"/>
              <a:t>128</a:t>
            </a:fld>
            <a:endParaRPr lang="en-IN" dirty="0"/>
          </a:p>
        </p:txBody>
      </p:sp>
      <p:sp>
        <p:nvSpPr>
          <p:cNvPr id="5" name="TextBox 4">
            <a:extLst>
              <a:ext uri="{FF2B5EF4-FFF2-40B4-BE49-F238E27FC236}">
                <a16:creationId xmlns:a16="http://schemas.microsoft.com/office/drawing/2014/main" id="{2604E7FF-54A7-2D1C-1A98-D3EDAC8745A4}"/>
              </a:ext>
            </a:extLst>
          </p:cNvPr>
          <p:cNvSpPr txBox="1"/>
          <p:nvPr/>
        </p:nvSpPr>
        <p:spPr>
          <a:xfrm>
            <a:off x="989028" y="485383"/>
            <a:ext cx="9210773" cy="3139321"/>
          </a:xfrm>
          <a:prstGeom prst="rect">
            <a:avLst/>
          </a:prstGeom>
          <a:noFill/>
        </p:spPr>
        <p:txBody>
          <a:bodyPr wrap="square">
            <a:spAutoFit/>
          </a:bodyPr>
          <a:lstStyle/>
          <a:p>
            <a:r>
              <a:rPr lang="en-IN" dirty="0"/>
              <a:t>&lt;h2&gt; Popular Courses &lt;/h2&gt;</a:t>
            </a:r>
          </a:p>
          <a:p>
            <a:r>
              <a:rPr lang="en-IN" dirty="0"/>
              <a:t>Select a course to view</a:t>
            </a:r>
          </a:p>
          <a:p>
            <a:r>
              <a:rPr lang="en-IN" dirty="0"/>
              <a:t>&lt;select #course (change)="</a:t>
            </a:r>
            <a:r>
              <a:rPr lang="en-IN" dirty="0" err="1"/>
              <a:t>cl.changeCourse</a:t>
            </a:r>
            <a:r>
              <a:rPr lang="en-IN" dirty="0"/>
              <a:t>(</a:t>
            </a:r>
            <a:r>
              <a:rPr lang="en-IN" dirty="0" err="1"/>
              <a:t>course.value</a:t>
            </a:r>
            <a:r>
              <a:rPr lang="en-IN" dirty="0"/>
              <a:t>)"&gt;</a:t>
            </a:r>
          </a:p>
          <a:p>
            <a:r>
              <a:rPr lang="en-IN" dirty="0"/>
              <a:t>    &lt;option value="Node JS"&gt;Node JS&lt;/option&gt;</a:t>
            </a:r>
          </a:p>
          <a:p>
            <a:r>
              <a:rPr lang="en-IN" dirty="0"/>
              <a:t>    &lt;option value="Typescript"&gt;Typescript&lt;/option&gt;</a:t>
            </a:r>
          </a:p>
          <a:p>
            <a:r>
              <a:rPr lang="en-IN" dirty="0"/>
              <a:t>    &lt;option value="Angular"&gt;Angular&lt;/option&gt;</a:t>
            </a:r>
          </a:p>
          <a:p>
            <a:r>
              <a:rPr lang="en-IN" dirty="0"/>
              <a:t>    &lt;option value="React JS"&gt;React JS&lt;/option&gt;</a:t>
            </a:r>
          </a:p>
          <a:p>
            <a:r>
              <a:rPr lang="en-IN" dirty="0"/>
              <a:t>&lt;/select&gt;</a:t>
            </a:r>
          </a:p>
          <a:p>
            <a:r>
              <a:rPr lang="en-IN" dirty="0"/>
              <a:t>&lt;</a:t>
            </a:r>
            <a:r>
              <a:rPr lang="en-IN" dirty="0" err="1"/>
              <a:t>br</a:t>
            </a:r>
            <a:r>
              <a:rPr lang="en-IN" dirty="0"/>
              <a:t>/&gt;</a:t>
            </a:r>
          </a:p>
          <a:p>
            <a:r>
              <a:rPr lang="en-IN" dirty="0"/>
              <a:t>&lt;</a:t>
            </a:r>
            <a:r>
              <a:rPr lang="en-IN" dirty="0" err="1"/>
              <a:t>br</a:t>
            </a:r>
            <a:r>
              <a:rPr lang="en-IN" dirty="0"/>
              <a:t>/&gt;</a:t>
            </a:r>
          </a:p>
          <a:p>
            <a:r>
              <a:rPr lang="en-IN" dirty="0"/>
              <a:t>&lt;app-courses-list #cl="courselist"&gt;&lt;/app-courses-list&gt;</a:t>
            </a:r>
          </a:p>
        </p:txBody>
      </p:sp>
      <p:sp>
        <p:nvSpPr>
          <p:cNvPr id="7" name="TextBox 6">
            <a:extLst>
              <a:ext uri="{FF2B5EF4-FFF2-40B4-BE49-F238E27FC236}">
                <a16:creationId xmlns:a16="http://schemas.microsoft.com/office/drawing/2014/main" id="{7CAE0F88-878C-FB0B-2986-E51A52F4BDD0}"/>
              </a:ext>
            </a:extLst>
          </p:cNvPr>
          <p:cNvSpPr txBox="1"/>
          <p:nvPr/>
        </p:nvSpPr>
        <p:spPr>
          <a:xfrm>
            <a:off x="120191" y="4058336"/>
            <a:ext cx="11951617" cy="2246769"/>
          </a:xfrm>
          <a:prstGeom prst="rect">
            <a:avLst/>
          </a:prstGeom>
          <a:noFill/>
        </p:spPr>
        <p:txBody>
          <a:bodyPr wrap="square">
            <a:spAutoFit/>
          </a:bodyPr>
          <a:lstStyle/>
          <a:p>
            <a:r>
              <a:rPr lang="en-US" sz="2000" dirty="0">
                <a:solidFill>
                  <a:schemeClr val="tx1">
                    <a:lumMod val="65000"/>
                    <a:lumOff val="35000"/>
                  </a:schemeClr>
                </a:solidFill>
                <a:effectLst/>
              </a:rPr>
              <a:t>Line 4-9: A drop down will be displayed with course names. When a course is selected, it invokes </a:t>
            </a:r>
            <a:r>
              <a:rPr lang="en-US" sz="2000" dirty="0" err="1">
                <a:solidFill>
                  <a:schemeClr val="tx1">
                    <a:lumMod val="65000"/>
                    <a:lumOff val="35000"/>
                  </a:schemeClr>
                </a:solidFill>
                <a:effectLst/>
              </a:rPr>
              <a:t>changeCourse</a:t>
            </a:r>
            <a:r>
              <a:rPr lang="en-US" sz="2000" dirty="0">
                <a:solidFill>
                  <a:schemeClr val="tx1">
                    <a:lumMod val="65000"/>
                    <a:lumOff val="35000"/>
                  </a:schemeClr>
                </a:solidFill>
                <a:effectLst/>
              </a:rPr>
              <a:t>() method of child component using the template variable 'cl'.</a:t>
            </a:r>
          </a:p>
          <a:p>
            <a:r>
              <a:rPr lang="en-US" sz="2000" dirty="0">
                <a:solidFill>
                  <a:schemeClr val="tx1">
                    <a:lumMod val="65000"/>
                    <a:lumOff val="35000"/>
                  </a:schemeClr>
                </a:solidFill>
                <a:effectLst/>
              </a:rPr>
              <a:t>Line 13: It loads child component i.e., </a:t>
            </a:r>
            <a:r>
              <a:rPr lang="en-US" sz="2000" dirty="0" err="1">
                <a:solidFill>
                  <a:schemeClr val="tx1">
                    <a:lumMod val="65000"/>
                    <a:lumOff val="35000"/>
                  </a:schemeClr>
                </a:solidFill>
                <a:effectLst/>
              </a:rPr>
              <a:t>CoursesListComponent</a:t>
            </a:r>
            <a:r>
              <a:rPr lang="en-US" sz="2000" dirty="0">
                <a:solidFill>
                  <a:schemeClr val="tx1">
                    <a:lumMod val="65000"/>
                    <a:lumOff val="35000"/>
                  </a:schemeClr>
                </a:solidFill>
                <a:effectLst/>
              </a:rPr>
              <a:t> where the exported name </a:t>
            </a:r>
            <a:r>
              <a:rPr lang="en-US" sz="2000" dirty="0" err="1">
                <a:solidFill>
                  <a:schemeClr val="tx1">
                    <a:lumMod val="65000"/>
                    <a:lumOff val="35000"/>
                  </a:schemeClr>
                </a:solidFill>
                <a:effectLst/>
              </a:rPr>
              <a:t>courselist</a:t>
            </a:r>
            <a:r>
              <a:rPr lang="en-US" sz="2000" dirty="0">
                <a:solidFill>
                  <a:schemeClr val="tx1">
                    <a:lumMod val="65000"/>
                    <a:lumOff val="35000"/>
                  </a:schemeClr>
                </a:solidFill>
                <a:effectLst/>
              </a:rPr>
              <a:t> is bound to template variable called cl. Now using cl, the properties and methods of child component i.e., </a:t>
            </a:r>
            <a:r>
              <a:rPr lang="en-US" sz="2000" dirty="0" err="1">
                <a:solidFill>
                  <a:schemeClr val="tx1">
                    <a:lumMod val="65000"/>
                    <a:lumOff val="35000"/>
                  </a:schemeClr>
                </a:solidFill>
                <a:effectLst/>
              </a:rPr>
              <a:t>CoursesListComponent</a:t>
            </a:r>
            <a:r>
              <a:rPr lang="en-US" sz="2000" dirty="0">
                <a:solidFill>
                  <a:schemeClr val="tx1">
                    <a:lumMod val="65000"/>
                    <a:lumOff val="35000"/>
                  </a:schemeClr>
                </a:solidFill>
                <a:effectLst/>
              </a:rPr>
              <a:t> can be accessed in the parent component template.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Output:</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64118466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18DFE2E-D27B-C1D4-BD5B-A9B89F1C969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797589E-5A94-B130-D2EF-B265B4DD6C9F}"/>
              </a:ext>
            </a:extLst>
          </p:cNvPr>
          <p:cNvSpPr>
            <a:spLocks noGrp="1"/>
          </p:cNvSpPr>
          <p:nvPr>
            <p:ph type="sldNum" sz="quarter" idx="12"/>
          </p:nvPr>
        </p:nvSpPr>
        <p:spPr/>
        <p:txBody>
          <a:bodyPr/>
          <a:lstStyle/>
          <a:p>
            <a:fld id="{4A777409-9C5A-4B07-8E32-19F22F7D558C}" type="slidenum">
              <a:rPr lang="en-IN" smtClean="0"/>
              <a:t>129</a:t>
            </a:fld>
            <a:endParaRPr lang="en-IN" dirty="0"/>
          </a:p>
        </p:txBody>
      </p:sp>
      <p:pic>
        <p:nvPicPr>
          <p:cNvPr id="5" name="Picture 4">
            <a:extLst>
              <a:ext uri="{FF2B5EF4-FFF2-40B4-BE49-F238E27FC236}">
                <a16:creationId xmlns:a16="http://schemas.microsoft.com/office/drawing/2014/main" id="{D4D4B44E-111A-CBB9-61EB-6242BEA64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0012" y="813780"/>
            <a:ext cx="2400635" cy="1667108"/>
          </a:xfrm>
          <a:prstGeom prst="rect">
            <a:avLst/>
          </a:prstGeom>
        </p:spPr>
      </p:pic>
      <p:sp>
        <p:nvSpPr>
          <p:cNvPr id="7" name="TextBox 6">
            <a:extLst>
              <a:ext uri="{FF2B5EF4-FFF2-40B4-BE49-F238E27FC236}">
                <a16:creationId xmlns:a16="http://schemas.microsoft.com/office/drawing/2014/main" id="{207BF091-865E-B664-203F-D43A1DAEDCBA}"/>
              </a:ext>
            </a:extLst>
          </p:cNvPr>
          <p:cNvSpPr txBox="1"/>
          <p:nvPr/>
        </p:nvSpPr>
        <p:spPr>
          <a:xfrm>
            <a:off x="372358" y="2910228"/>
            <a:ext cx="11260318" cy="400110"/>
          </a:xfrm>
          <a:prstGeom prst="rect">
            <a:avLst/>
          </a:prstGeom>
          <a:noFill/>
        </p:spPr>
        <p:txBody>
          <a:bodyPr wrap="square">
            <a:spAutoFit/>
          </a:bodyPr>
          <a:lstStyle/>
          <a:p>
            <a:r>
              <a:rPr lang="en-US" sz="2000" dirty="0">
                <a:solidFill>
                  <a:schemeClr val="tx1">
                    <a:lumMod val="65000"/>
                    <a:lumOff val="35000"/>
                  </a:schemeClr>
                </a:solidFill>
              </a:rPr>
              <a:t>When a user selects an Angular course from the drop-down, it renders the below output</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A2E35326-7E50-97F3-458A-8C7DABE339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6223" y="3692367"/>
            <a:ext cx="2324424" cy="1286054"/>
          </a:xfrm>
          <a:prstGeom prst="rect">
            <a:avLst/>
          </a:prstGeom>
        </p:spPr>
      </p:pic>
    </p:spTree>
    <p:extLst>
      <p:ext uri="{BB962C8B-B14F-4D97-AF65-F5344CB8AC3E}">
        <p14:creationId xmlns:p14="http://schemas.microsoft.com/office/powerpoint/2010/main" val="2188160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223BE94-C3F6-EEE9-9B39-A81CED34B12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3323E1A-8C82-BA2A-759C-2C34FCE3651F}"/>
              </a:ext>
            </a:extLst>
          </p:cNvPr>
          <p:cNvSpPr>
            <a:spLocks noGrp="1"/>
          </p:cNvSpPr>
          <p:nvPr>
            <p:ph type="sldNum" sz="quarter" idx="12"/>
          </p:nvPr>
        </p:nvSpPr>
        <p:spPr/>
        <p:txBody>
          <a:bodyPr/>
          <a:lstStyle/>
          <a:p>
            <a:fld id="{4A777409-9C5A-4B07-8E32-19F22F7D558C}" type="slidenum">
              <a:rPr lang="en-IN" smtClean="0"/>
              <a:t>13</a:t>
            </a:fld>
            <a:endParaRPr lang="en-IN" dirty="0"/>
          </a:p>
        </p:txBody>
      </p:sp>
      <p:sp>
        <p:nvSpPr>
          <p:cNvPr id="5" name="TextBox 4">
            <a:extLst>
              <a:ext uri="{FF2B5EF4-FFF2-40B4-BE49-F238E27FC236}">
                <a16:creationId xmlns:a16="http://schemas.microsoft.com/office/drawing/2014/main" id="{E08E0C17-F963-7F17-16C2-79C8E4DC69BD}"/>
              </a:ext>
            </a:extLst>
          </p:cNvPr>
          <p:cNvSpPr txBox="1"/>
          <p:nvPr/>
        </p:nvSpPr>
        <p:spPr>
          <a:xfrm>
            <a:off x="885334" y="527430"/>
            <a:ext cx="10568233" cy="1631216"/>
          </a:xfrm>
          <a:prstGeom prst="rect">
            <a:avLst/>
          </a:prstGeom>
          <a:noFill/>
        </p:spPr>
        <p:txBody>
          <a:bodyPr wrap="square">
            <a:spAutoFit/>
          </a:bodyPr>
          <a:lstStyle/>
          <a:p>
            <a:r>
              <a:rPr lang="en-US" sz="2000" dirty="0">
                <a:solidFill>
                  <a:schemeClr val="tx1">
                    <a:lumMod val="65000"/>
                    <a:lumOff val="35000"/>
                  </a:schemeClr>
                </a:solidFill>
                <a:effectLst/>
              </a:rPr>
              <a:t>Angular CLI is a command-line interface tool to build Angular applications. It makes application development faster and easier to maintain.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Using CLI, you can create projects, add files to them, and perform development tasks such as testing, bundling, and deployment of applications.</a:t>
            </a:r>
          </a:p>
        </p:txBody>
      </p:sp>
      <p:pic>
        <p:nvPicPr>
          <p:cNvPr id="7" name="Picture 6">
            <a:extLst>
              <a:ext uri="{FF2B5EF4-FFF2-40B4-BE49-F238E27FC236}">
                <a16:creationId xmlns:a16="http://schemas.microsoft.com/office/drawing/2014/main" id="{51EA523D-344A-CE38-7460-F0FB967531C1}"/>
              </a:ext>
            </a:extLst>
          </p:cNvPr>
          <p:cNvPicPr>
            <a:picLocks noChangeAspect="1"/>
          </p:cNvPicPr>
          <p:nvPr/>
        </p:nvPicPr>
        <p:blipFill>
          <a:blip r:embed="rId2"/>
          <a:stretch>
            <a:fillRect/>
          </a:stretch>
        </p:blipFill>
        <p:spPr>
          <a:xfrm>
            <a:off x="0" y="2183392"/>
            <a:ext cx="12192000" cy="4674608"/>
          </a:xfrm>
          <a:prstGeom prst="rect">
            <a:avLst/>
          </a:prstGeom>
        </p:spPr>
      </p:pic>
    </p:spTree>
    <p:extLst>
      <p:ext uri="{BB962C8B-B14F-4D97-AF65-F5344CB8AC3E}">
        <p14:creationId xmlns:p14="http://schemas.microsoft.com/office/powerpoint/2010/main" val="28318796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CD25D9C-757E-899D-8E27-253AD57FD47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73CDAFB-0F23-18F0-0867-DF6C65B2100B}"/>
              </a:ext>
            </a:extLst>
          </p:cNvPr>
          <p:cNvSpPr>
            <a:spLocks noGrp="1"/>
          </p:cNvSpPr>
          <p:nvPr>
            <p:ph type="sldNum" sz="quarter" idx="12"/>
          </p:nvPr>
        </p:nvSpPr>
        <p:spPr/>
        <p:txBody>
          <a:bodyPr/>
          <a:lstStyle/>
          <a:p>
            <a:fld id="{4A777409-9C5A-4B07-8E32-19F22F7D558C}" type="slidenum">
              <a:rPr lang="en-IN" smtClean="0"/>
              <a:t>130</a:t>
            </a:fld>
            <a:endParaRPr lang="en-IN" dirty="0"/>
          </a:p>
        </p:txBody>
      </p:sp>
      <p:sp>
        <p:nvSpPr>
          <p:cNvPr id="5" name="TextBox 4">
            <a:extLst>
              <a:ext uri="{FF2B5EF4-FFF2-40B4-BE49-F238E27FC236}">
                <a16:creationId xmlns:a16="http://schemas.microsoft.com/office/drawing/2014/main" id="{009FD840-D384-86A3-7D93-FF326B06C7A8}"/>
              </a:ext>
            </a:extLst>
          </p:cNvPr>
          <p:cNvSpPr txBox="1"/>
          <p:nvPr/>
        </p:nvSpPr>
        <p:spPr>
          <a:xfrm>
            <a:off x="989028" y="588331"/>
            <a:ext cx="9559565" cy="461665"/>
          </a:xfrm>
          <a:prstGeom prst="rect">
            <a:avLst/>
          </a:prstGeom>
          <a:noFill/>
        </p:spPr>
        <p:txBody>
          <a:bodyPr wrap="square">
            <a:spAutoFit/>
          </a:bodyPr>
          <a:lstStyle/>
          <a:p>
            <a:r>
              <a:rPr lang="en-US" sz="2400" b="1" dirty="0"/>
              <a:t>Passing data from Container Component to Child Component</a:t>
            </a:r>
          </a:p>
        </p:txBody>
      </p:sp>
      <p:sp>
        <p:nvSpPr>
          <p:cNvPr id="7" name="TextBox 6">
            <a:extLst>
              <a:ext uri="{FF2B5EF4-FFF2-40B4-BE49-F238E27FC236}">
                <a16:creationId xmlns:a16="http://schemas.microsoft.com/office/drawing/2014/main" id="{BAEFD783-E4F8-AFA6-B5D1-C0D1A6662140}"/>
              </a:ext>
            </a:extLst>
          </p:cNvPr>
          <p:cNvSpPr txBox="1"/>
          <p:nvPr/>
        </p:nvSpPr>
        <p:spPr>
          <a:xfrm>
            <a:off x="259237" y="1191356"/>
            <a:ext cx="11712804" cy="4708981"/>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Component communication is needed if data needs to be shared between the components</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In order to pass data from container/parent component to child component, @Input decorator can be used.</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 child component can use @Input decorator on any property type like arrays, objects, etc. making it a data-bound input property.</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The parent component can pass value to the data-bound input property when rendering the child within it.</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b="1" dirty="0">
                <a:solidFill>
                  <a:schemeClr val="tx1">
                    <a:lumMod val="65000"/>
                    <a:lumOff val="35000"/>
                  </a:schemeClr>
                </a:solidFill>
                <a:effectLst/>
              </a:rPr>
              <a:t>Problem Statement: </a:t>
            </a:r>
            <a:r>
              <a:rPr lang="en-US" sz="2000" dirty="0">
                <a:solidFill>
                  <a:schemeClr val="tx1">
                    <a:lumMod val="65000"/>
                    <a:lumOff val="35000"/>
                  </a:schemeClr>
                </a:solidFill>
                <a:effectLst/>
              </a:rPr>
              <a:t>Create an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that displays a dropdown with a list of courses as values in it. Create another component called </a:t>
            </a:r>
            <a:r>
              <a:rPr lang="en-US" sz="2000" dirty="0" err="1">
                <a:solidFill>
                  <a:schemeClr val="tx1">
                    <a:lumMod val="65000"/>
                    <a:lumOff val="35000"/>
                  </a:schemeClr>
                </a:solidFill>
                <a:effectLst/>
              </a:rPr>
              <a:t>CoursesList</a:t>
            </a:r>
            <a:r>
              <a:rPr lang="en-US" sz="2000" dirty="0">
                <a:solidFill>
                  <a:schemeClr val="tx1">
                    <a:lumMod val="65000"/>
                    <a:lumOff val="35000"/>
                  </a:schemeClr>
                </a:solidFill>
                <a:effectLst/>
              </a:rPr>
              <a:t> component and load it in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which should display the course details. When a user selects a course from the dropdown,  corresponding course details should be loaded</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157751411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FF7669E-CAF3-0B70-4813-FADD6733504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138B807-7987-DEDD-65A2-43E404F67DE4}"/>
              </a:ext>
            </a:extLst>
          </p:cNvPr>
          <p:cNvSpPr>
            <a:spLocks noGrp="1"/>
          </p:cNvSpPr>
          <p:nvPr>
            <p:ph type="sldNum" sz="quarter" idx="12"/>
          </p:nvPr>
        </p:nvSpPr>
        <p:spPr/>
        <p:txBody>
          <a:bodyPr/>
          <a:lstStyle/>
          <a:p>
            <a:fld id="{4A777409-9C5A-4B07-8E32-19F22F7D558C}" type="slidenum">
              <a:rPr lang="en-IN" smtClean="0"/>
              <a:t>131</a:t>
            </a:fld>
            <a:endParaRPr lang="en-IN" dirty="0"/>
          </a:p>
        </p:txBody>
      </p:sp>
      <p:pic>
        <p:nvPicPr>
          <p:cNvPr id="5" name="Picture 4">
            <a:extLst>
              <a:ext uri="{FF2B5EF4-FFF2-40B4-BE49-F238E27FC236}">
                <a16:creationId xmlns:a16="http://schemas.microsoft.com/office/drawing/2014/main" id="{42DB543E-7174-140A-07DD-4F1207D088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197" y="652560"/>
            <a:ext cx="10210800" cy="1876425"/>
          </a:xfrm>
          <a:prstGeom prst="rect">
            <a:avLst/>
          </a:prstGeom>
        </p:spPr>
      </p:pic>
      <p:sp>
        <p:nvSpPr>
          <p:cNvPr id="7" name="TextBox 6">
            <a:extLst>
              <a:ext uri="{FF2B5EF4-FFF2-40B4-BE49-F238E27FC236}">
                <a16:creationId xmlns:a16="http://schemas.microsoft.com/office/drawing/2014/main" id="{0993231A-D669-14FB-58D3-9EC21D9A5B46}"/>
              </a:ext>
            </a:extLst>
          </p:cNvPr>
          <p:cNvSpPr txBox="1"/>
          <p:nvPr/>
        </p:nvSpPr>
        <p:spPr>
          <a:xfrm>
            <a:off x="240384" y="2649726"/>
            <a:ext cx="11113416" cy="707886"/>
          </a:xfrm>
          <a:prstGeom prst="rect">
            <a:avLst/>
          </a:prstGeom>
          <a:noFill/>
        </p:spPr>
        <p:txBody>
          <a:bodyPr wrap="square">
            <a:spAutoFit/>
          </a:bodyPr>
          <a:lstStyle/>
          <a:p>
            <a:r>
              <a:rPr lang="en-US" sz="2000" dirty="0">
                <a:solidFill>
                  <a:schemeClr val="tx1">
                    <a:lumMod val="65000"/>
                    <a:lumOff val="35000"/>
                  </a:schemeClr>
                </a:solidFill>
                <a:effectLst/>
              </a:rPr>
              <a:t>Open the </a:t>
            </a:r>
            <a:r>
              <a:rPr lang="en-US" sz="2000" b="1" dirty="0">
                <a:solidFill>
                  <a:schemeClr val="tx1">
                    <a:lumMod val="65000"/>
                    <a:lumOff val="35000"/>
                  </a:schemeClr>
                </a:solidFill>
                <a:effectLst/>
              </a:rPr>
              <a:t>courses-</a:t>
            </a:r>
            <a:r>
              <a:rPr lang="en-US" sz="2000" b="1" dirty="0" err="1">
                <a:solidFill>
                  <a:schemeClr val="tx1">
                    <a:lumMod val="65000"/>
                    <a:lumOff val="35000"/>
                  </a:schemeClr>
                </a:solidFill>
                <a:effectLst/>
              </a:rPr>
              <a:t>list.component.ts</a:t>
            </a:r>
            <a:r>
              <a:rPr lang="en-US" sz="2000" dirty="0">
                <a:solidFill>
                  <a:schemeClr val="tx1">
                    <a:lumMod val="65000"/>
                    <a:lumOff val="35000"/>
                  </a:schemeClr>
                </a:solidFill>
                <a:effectLst/>
              </a:rPr>
              <a:t> file used in the previous example</a:t>
            </a:r>
          </a:p>
          <a:p>
            <a:r>
              <a:rPr lang="en-US" sz="2000" dirty="0">
                <a:solidFill>
                  <a:schemeClr val="tx1">
                    <a:lumMod val="65000"/>
                    <a:lumOff val="35000"/>
                  </a:schemeClr>
                </a:solidFill>
                <a:effectLst/>
              </a:rPr>
              <a:t>Add input setter method for property </a:t>
            </a:r>
            <a:r>
              <a:rPr lang="en-US" sz="2000" dirty="0" err="1">
                <a:solidFill>
                  <a:schemeClr val="tx1">
                    <a:lumMod val="65000"/>
                    <a:lumOff val="35000"/>
                  </a:schemeClr>
                </a:solidFill>
                <a:effectLst/>
              </a:rPr>
              <a:t>cName</a:t>
            </a:r>
            <a:r>
              <a:rPr lang="en-US" sz="2000" dirty="0">
                <a:solidFill>
                  <a:schemeClr val="tx1">
                    <a:lumMod val="65000"/>
                    <a:lumOff val="35000"/>
                  </a:schemeClr>
                </a:solidFill>
                <a:effectLst/>
              </a:rPr>
              <a:t> in the component as shown below in Line 18</a:t>
            </a:r>
          </a:p>
        </p:txBody>
      </p:sp>
      <p:sp>
        <p:nvSpPr>
          <p:cNvPr id="9" name="TextBox 8">
            <a:extLst>
              <a:ext uri="{FF2B5EF4-FFF2-40B4-BE49-F238E27FC236}">
                <a16:creationId xmlns:a16="http://schemas.microsoft.com/office/drawing/2014/main" id="{F3DCA6C1-BF45-9431-3E14-4E4C8AD09521}"/>
              </a:ext>
            </a:extLst>
          </p:cNvPr>
          <p:cNvSpPr txBox="1"/>
          <p:nvPr/>
        </p:nvSpPr>
        <p:spPr>
          <a:xfrm>
            <a:off x="240384" y="3290949"/>
            <a:ext cx="8573678" cy="3693319"/>
          </a:xfrm>
          <a:prstGeom prst="rect">
            <a:avLst/>
          </a:prstGeom>
          <a:noFill/>
        </p:spPr>
        <p:txBody>
          <a:bodyPr wrap="square">
            <a:spAutoFit/>
          </a:bodyPr>
          <a:lstStyle/>
          <a:p>
            <a:r>
              <a:rPr lang="en-IN" dirty="0"/>
              <a:t>...</a:t>
            </a:r>
          </a:p>
          <a:p>
            <a:r>
              <a:rPr lang="en-IN" dirty="0"/>
              <a:t>export class </a:t>
            </a:r>
            <a:r>
              <a:rPr lang="en-IN" dirty="0" err="1"/>
              <a:t>CoursesListComponent</a:t>
            </a:r>
            <a:r>
              <a:rPr lang="en-IN" dirty="0"/>
              <a:t> {</a:t>
            </a:r>
          </a:p>
          <a:p>
            <a:r>
              <a:rPr lang="en-IN" dirty="0"/>
              <a:t>...</a:t>
            </a:r>
          </a:p>
          <a:p>
            <a:r>
              <a:rPr lang="en-IN" dirty="0"/>
              <a:t>  course!: any[];</a:t>
            </a:r>
          </a:p>
          <a:p>
            <a:r>
              <a:rPr lang="en-IN" dirty="0"/>
              <a:t>  @Input() set </a:t>
            </a:r>
            <a:r>
              <a:rPr lang="en-IN" dirty="0" err="1"/>
              <a:t>cName</a:t>
            </a:r>
            <a:r>
              <a:rPr lang="en-IN" dirty="0"/>
              <a:t>(name: string) {</a:t>
            </a:r>
          </a:p>
          <a:p>
            <a:r>
              <a:rPr lang="en-IN" dirty="0"/>
              <a:t>    </a:t>
            </a:r>
            <a:r>
              <a:rPr lang="en-IN" dirty="0" err="1"/>
              <a:t>this.course</a:t>
            </a:r>
            <a:r>
              <a:rPr lang="en-IN" dirty="0"/>
              <a:t> = [];</a:t>
            </a:r>
          </a:p>
          <a:p>
            <a:r>
              <a:rPr lang="en-IN" dirty="0"/>
              <a:t>    for (var </a:t>
            </a:r>
            <a:r>
              <a:rPr lang="en-IN" dirty="0" err="1"/>
              <a:t>i</a:t>
            </a:r>
            <a:r>
              <a:rPr lang="en-IN" dirty="0"/>
              <a:t> = 0; </a:t>
            </a:r>
            <a:r>
              <a:rPr lang="en-IN" dirty="0" err="1"/>
              <a:t>i</a:t>
            </a:r>
            <a:r>
              <a:rPr lang="en-IN" dirty="0"/>
              <a:t> &lt; </a:t>
            </a:r>
            <a:r>
              <a:rPr lang="en-IN" dirty="0" err="1"/>
              <a:t>this.courses.length</a:t>
            </a:r>
            <a:r>
              <a:rPr lang="en-IN" dirty="0"/>
              <a:t>; </a:t>
            </a:r>
            <a:r>
              <a:rPr lang="en-IN" dirty="0" err="1"/>
              <a:t>i</a:t>
            </a:r>
            <a:r>
              <a:rPr lang="en-IN" dirty="0"/>
              <a:t>++) {</a:t>
            </a:r>
          </a:p>
          <a:p>
            <a:r>
              <a:rPr lang="en-IN" dirty="0"/>
              <a:t>      if (</a:t>
            </a:r>
            <a:r>
              <a:rPr lang="en-IN" dirty="0" err="1"/>
              <a:t>this.courses</a:t>
            </a:r>
            <a:r>
              <a:rPr lang="en-IN" dirty="0"/>
              <a:t>[</a:t>
            </a:r>
            <a:r>
              <a:rPr lang="en-IN" dirty="0" err="1"/>
              <a:t>i</a:t>
            </a:r>
            <a:r>
              <a:rPr lang="en-IN" dirty="0"/>
              <a:t>].</a:t>
            </a:r>
            <a:r>
              <a:rPr lang="en-IN" dirty="0" err="1"/>
              <a:t>courseName</a:t>
            </a:r>
            <a:r>
              <a:rPr lang="en-IN" dirty="0"/>
              <a:t> === name) {</a:t>
            </a:r>
          </a:p>
          <a:p>
            <a:r>
              <a:rPr lang="en-IN" dirty="0"/>
              <a:t>        </a:t>
            </a:r>
            <a:r>
              <a:rPr lang="en-IN" dirty="0" err="1"/>
              <a:t>this.course.push</a:t>
            </a:r>
            <a:r>
              <a:rPr lang="en-IN" dirty="0"/>
              <a:t>(</a:t>
            </a:r>
            <a:r>
              <a:rPr lang="en-IN" dirty="0" err="1"/>
              <a:t>this.courses</a:t>
            </a:r>
            <a:r>
              <a:rPr lang="en-IN" dirty="0"/>
              <a:t>[</a:t>
            </a:r>
            <a:r>
              <a:rPr lang="en-IN" dirty="0" err="1"/>
              <a:t>i</a:t>
            </a:r>
            <a:r>
              <a:rPr lang="en-IN" dirty="0"/>
              <a:t>]);</a:t>
            </a:r>
          </a:p>
          <a:p>
            <a:r>
              <a:rPr lang="en-IN" dirty="0"/>
              <a:t>      }</a:t>
            </a:r>
          </a:p>
          <a:p>
            <a:r>
              <a:rPr lang="en-IN" dirty="0"/>
              <a:t>    }</a:t>
            </a:r>
          </a:p>
          <a:p>
            <a:r>
              <a:rPr lang="en-IN" dirty="0"/>
              <a:t>  }</a:t>
            </a:r>
          </a:p>
          <a:p>
            <a:r>
              <a:rPr lang="en-IN" dirty="0"/>
              <a:t>}</a:t>
            </a:r>
          </a:p>
        </p:txBody>
      </p:sp>
    </p:spTree>
    <p:extLst>
      <p:ext uri="{BB962C8B-B14F-4D97-AF65-F5344CB8AC3E}">
        <p14:creationId xmlns:p14="http://schemas.microsoft.com/office/powerpoint/2010/main" val="299953624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119903-BCF7-D664-26F4-05E273A374E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121D264-8199-D327-00C2-FDF23C22DFFE}"/>
              </a:ext>
            </a:extLst>
          </p:cNvPr>
          <p:cNvSpPr>
            <a:spLocks noGrp="1"/>
          </p:cNvSpPr>
          <p:nvPr>
            <p:ph type="sldNum" sz="quarter" idx="12"/>
          </p:nvPr>
        </p:nvSpPr>
        <p:spPr/>
        <p:txBody>
          <a:bodyPr/>
          <a:lstStyle/>
          <a:p>
            <a:fld id="{4A777409-9C5A-4B07-8E32-19F22F7D558C}" type="slidenum">
              <a:rPr lang="en-IN" smtClean="0"/>
              <a:t>132</a:t>
            </a:fld>
            <a:endParaRPr lang="en-IN" dirty="0"/>
          </a:p>
        </p:txBody>
      </p:sp>
      <p:sp>
        <p:nvSpPr>
          <p:cNvPr id="5" name="TextBox 4">
            <a:extLst>
              <a:ext uri="{FF2B5EF4-FFF2-40B4-BE49-F238E27FC236}">
                <a16:creationId xmlns:a16="http://schemas.microsoft.com/office/drawing/2014/main" id="{3C0BEBBC-739B-7105-2A41-1E38E856F81C}"/>
              </a:ext>
            </a:extLst>
          </p:cNvPr>
          <p:cNvSpPr txBox="1"/>
          <p:nvPr/>
        </p:nvSpPr>
        <p:spPr>
          <a:xfrm>
            <a:off x="900260" y="615174"/>
            <a:ext cx="10453540" cy="1631216"/>
          </a:xfrm>
          <a:prstGeom prst="rect">
            <a:avLst/>
          </a:prstGeom>
          <a:noFill/>
        </p:spPr>
        <p:txBody>
          <a:bodyPr wrap="square">
            <a:spAutoFit/>
          </a:bodyPr>
          <a:lstStyle/>
          <a:p>
            <a:r>
              <a:rPr lang="en-US" sz="2000" dirty="0">
                <a:solidFill>
                  <a:schemeClr val="tx1">
                    <a:lumMod val="65000"/>
                    <a:lumOff val="35000"/>
                  </a:schemeClr>
                </a:solidFill>
                <a:effectLst/>
              </a:rPr>
              <a:t>Line 7: @Input() specifies that </a:t>
            </a:r>
            <a:r>
              <a:rPr lang="en-US" sz="2000" dirty="0" err="1">
                <a:solidFill>
                  <a:schemeClr val="tx1">
                    <a:lumMod val="65000"/>
                    <a:lumOff val="35000"/>
                  </a:schemeClr>
                </a:solidFill>
                <a:effectLst/>
              </a:rPr>
              <a:t>cName</a:t>
            </a:r>
            <a:r>
              <a:rPr lang="en-US" sz="2000" dirty="0">
                <a:solidFill>
                  <a:schemeClr val="tx1">
                    <a:lumMod val="65000"/>
                    <a:lumOff val="35000"/>
                  </a:schemeClr>
                </a:solidFill>
                <a:effectLst/>
              </a:rPr>
              <a:t> property will receive value from its container component</a:t>
            </a:r>
          </a:p>
          <a:p>
            <a:r>
              <a:rPr lang="en-US" sz="2000" dirty="0">
                <a:solidFill>
                  <a:schemeClr val="tx1">
                    <a:lumMod val="65000"/>
                    <a:lumOff val="35000"/>
                  </a:schemeClr>
                </a:solidFill>
                <a:effectLst/>
              </a:rPr>
              <a:t>Line 9-13: for loop will iterate over courses array and it checks for the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validity. If it matches, it adds that object to the course array</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courses-list.component.html</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66BED10C-CB35-3BE6-8ED5-6C3D997F5884}"/>
              </a:ext>
            </a:extLst>
          </p:cNvPr>
          <p:cNvSpPr txBox="1"/>
          <p:nvPr/>
        </p:nvSpPr>
        <p:spPr>
          <a:xfrm>
            <a:off x="989029" y="2327231"/>
            <a:ext cx="6099142" cy="2585323"/>
          </a:xfrm>
          <a:prstGeom prst="rect">
            <a:avLst/>
          </a:prstGeom>
          <a:noFill/>
        </p:spPr>
        <p:txBody>
          <a:bodyPr wrap="square">
            <a:spAutoFit/>
          </a:bodyPr>
          <a:lstStyle/>
          <a:p>
            <a:r>
              <a:rPr lang="en-IN" dirty="0"/>
              <a:t>&lt;table border="1" *</a:t>
            </a:r>
            <a:r>
              <a:rPr lang="en-IN" dirty="0" err="1"/>
              <a:t>ngIf</a:t>
            </a:r>
            <a:r>
              <a:rPr lang="en-IN" dirty="0"/>
              <a:t>="</a:t>
            </a:r>
            <a:r>
              <a:rPr lang="en-IN" dirty="0" err="1"/>
              <a:t>course.length</a:t>
            </a:r>
            <a:r>
              <a:rPr lang="en-IN" dirty="0"/>
              <a:t>&gt;0"&gt;</a:t>
            </a:r>
          </a:p>
          <a:p>
            <a:r>
              <a:rPr lang="en-IN" dirty="0"/>
              <a:t> ...</a:t>
            </a:r>
          </a:p>
          <a:p>
            <a:r>
              <a:rPr lang="en-IN" dirty="0"/>
              <a:t>  &lt;</a:t>
            </a:r>
            <a:r>
              <a:rPr lang="en-IN" dirty="0" err="1"/>
              <a:t>tbody</a:t>
            </a:r>
            <a:r>
              <a:rPr lang="en-IN" dirty="0"/>
              <a:t>&gt;</a:t>
            </a:r>
          </a:p>
          <a:p>
            <a:r>
              <a:rPr lang="en-IN" dirty="0"/>
              <a:t>    &lt;tr *</a:t>
            </a:r>
            <a:r>
              <a:rPr lang="en-IN" dirty="0" err="1"/>
              <a:t>ngFor</a:t>
            </a:r>
            <a:r>
              <a:rPr lang="en-IN" dirty="0"/>
              <a:t>="let c of course"&gt;</a:t>
            </a:r>
          </a:p>
          <a:p>
            <a:r>
              <a:rPr lang="en-IN" dirty="0"/>
              <a:t>      &lt;td&gt;{{</a:t>
            </a:r>
            <a:r>
              <a:rPr lang="en-IN" dirty="0" err="1"/>
              <a:t>c.courseId</a:t>
            </a:r>
            <a:r>
              <a:rPr lang="en-IN" dirty="0"/>
              <a:t>}}&lt;/td&gt;</a:t>
            </a:r>
          </a:p>
          <a:p>
            <a:r>
              <a:rPr lang="en-IN" dirty="0"/>
              <a:t>      &lt;td&gt;{{</a:t>
            </a:r>
            <a:r>
              <a:rPr lang="en-IN" dirty="0" err="1"/>
              <a:t>c.courseName</a:t>
            </a:r>
            <a:r>
              <a:rPr lang="en-IN" dirty="0"/>
              <a:t>}}&lt;/td&gt;</a:t>
            </a:r>
          </a:p>
          <a:p>
            <a:r>
              <a:rPr lang="en-IN" dirty="0"/>
              <a:t>    &lt;/tr&gt;</a:t>
            </a:r>
          </a:p>
          <a:p>
            <a:r>
              <a:rPr lang="en-IN" dirty="0"/>
              <a:t>  &lt;/</a:t>
            </a:r>
            <a:r>
              <a:rPr lang="en-IN" dirty="0" err="1"/>
              <a:t>tbody</a:t>
            </a:r>
            <a:r>
              <a:rPr lang="en-IN" dirty="0"/>
              <a:t>&gt;</a:t>
            </a:r>
          </a:p>
          <a:p>
            <a:r>
              <a:rPr lang="en-IN" dirty="0"/>
              <a:t>&lt;/table&gt;</a:t>
            </a:r>
          </a:p>
        </p:txBody>
      </p:sp>
      <p:sp>
        <p:nvSpPr>
          <p:cNvPr id="9" name="TextBox 8">
            <a:extLst>
              <a:ext uri="{FF2B5EF4-FFF2-40B4-BE49-F238E27FC236}">
                <a16:creationId xmlns:a16="http://schemas.microsoft.com/office/drawing/2014/main" id="{F95F3E32-54F5-7388-8CE6-766566555862}"/>
              </a:ext>
            </a:extLst>
          </p:cNvPr>
          <p:cNvSpPr txBox="1"/>
          <p:nvPr/>
        </p:nvSpPr>
        <p:spPr>
          <a:xfrm>
            <a:off x="989029" y="5126620"/>
            <a:ext cx="10822757" cy="1015663"/>
          </a:xfrm>
          <a:prstGeom prst="rect">
            <a:avLst/>
          </a:prstGeom>
          <a:noFill/>
        </p:spPr>
        <p:txBody>
          <a:bodyPr wrap="square">
            <a:spAutoFit/>
          </a:bodyPr>
          <a:lstStyle/>
          <a:p>
            <a:r>
              <a:rPr lang="en-US" sz="2000" dirty="0">
                <a:solidFill>
                  <a:schemeClr val="tx1">
                    <a:lumMod val="65000"/>
                    <a:lumOff val="35000"/>
                  </a:schemeClr>
                </a:solidFill>
                <a:effectLst/>
              </a:rPr>
              <a:t>Line 4-7: </a:t>
            </a:r>
            <a:r>
              <a:rPr lang="en-US" sz="2000" dirty="0" err="1">
                <a:solidFill>
                  <a:schemeClr val="tx1">
                    <a:lumMod val="65000"/>
                    <a:lumOff val="35000"/>
                  </a:schemeClr>
                </a:solidFill>
                <a:effectLst/>
              </a:rPr>
              <a:t>ngFor</a:t>
            </a:r>
            <a:r>
              <a:rPr lang="en-US" sz="2000" dirty="0">
                <a:solidFill>
                  <a:schemeClr val="tx1">
                    <a:lumMod val="65000"/>
                    <a:lumOff val="35000"/>
                  </a:schemeClr>
                </a:solidFill>
                <a:effectLst/>
              </a:rPr>
              <a:t> iterates on course array and displays </a:t>
            </a:r>
            <a:r>
              <a:rPr lang="en-US" sz="2000" dirty="0" err="1">
                <a:solidFill>
                  <a:schemeClr val="tx1">
                    <a:lumMod val="65000"/>
                    <a:lumOff val="35000"/>
                  </a:schemeClr>
                </a:solidFill>
                <a:effectLst/>
              </a:rPr>
              <a:t>courseId</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properties in a table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Add the following code in </a:t>
            </a:r>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8552412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8BBB28-501A-D023-98D8-094CC27D933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6234CBB-1782-6E08-3C3B-BE32DCF19EBD}"/>
              </a:ext>
            </a:extLst>
          </p:cNvPr>
          <p:cNvSpPr>
            <a:spLocks noGrp="1"/>
          </p:cNvSpPr>
          <p:nvPr>
            <p:ph type="sldNum" sz="quarter" idx="12"/>
          </p:nvPr>
        </p:nvSpPr>
        <p:spPr/>
        <p:txBody>
          <a:bodyPr/>
          <a:lstStyle/>
          <a:p>
            <a:fld id="{4A777409-9C5A-4B07-8E32-19F22F7D558C}" type="slidenum">
              <a:rPr lang="en-IN" smtClean="0"/>
              <a:t>133</a:t>
            </a:fld>
            <a:endParaRPr lang="en-IN" dirty="0"/>
          </a:p>
        </p:txBody>
      </p:sp>
      <p:sp>
        <p:nvSpPr>
          <p:cNvPr id="5" name="TextBox 4">
            <a:extLst>
              <a:ext uri="{FF2B5EF4-FFF2-40B4-BE49-F238E27FC236}">
                <a16:creationId xmlns:a16="http://schemas.microsoft.com/office/drawing/2014/main" id="{947404B8-0CF2-6B40-8410-2F5B1D607ACB}"/>
              </a:ext>
            </a:extLst>
          </p:cNvPr>
          <p:cNvSpPr txBox="1"/>
          <p:nvPr/>
        </p:nvSpPr>
        <p:spPr>
          <a:xfrm>
            <a:off x="1141429" y="760722"/>
            <a:ext cx="9031664" cy="2585323"/>
          </a:xfrm>
          <a:prstGeom prst="rect">
            <a:avLst/>
          </a:prstGeom>
          <a:noFill/>
        </p:spPr>
        <p:txBody>
          <a:bodyPr wrap="square">
            <a:spAutoFit/>
          </a:bodyPr>
          <a:lstStyle/>
          <a:p>
            <a:r>
              <a:rPr lang="en-IN" dirty="0"/>
              <a:t>&lt;h2&gt;Course Details&lt;/h2&gt;</a:t>
            </a:r>
          </a:p>
          <a:p>
            <a:r>
              <a:rPr lang="en-IN" dirty="0"/>
              <a:t>Select a course to view</a:t>
            </a:r>
          </a:p>
          <a:p>
            <a:r>
              <a:rPr lang="en-IN" dirty="0"/>
              <a:t>&lt;select #course (change)="name = </a:t>
            </a:r>
            <a:r>
              <a:rPr lang="en-IN" dirty="0" err="1"/>
              <a:t>course.value</a:t>
            </a:r>
            <a:r>
              <a:rPr lang="en-IN" dirty="0"/>
              <a:t>"&gt;</a:t>
            </a:r>
          </a:p>
          <a:p>
            <a:r>
              <a:rPr lang="en-IN" dirty="0"/>
              <a:t>  &lt;option value="Node JS"&gt;Node JS&lt;/option&gt;</a:t>
            </a:r>
          </a:p>
          <a:p>
            <a:r>
              <a:rPr lang="en-IN" dirty="0"/>
              <a:t>  &lt;option value="Typescript"&gt;Typescript&lt;/option&gt;</a:t>
            </a:r>
          </a:p>
          <a:p>
            <a:r>
              <a:rPr lang="en-IN" dirty="0"/>
              <a:t>  &lt;option value="Angular"&gt;Angular&lt;/option&gt;</a:t>
            </a:r>
          </a:p>
          <a:p>
            <a:r>
              <a:rPr lang="en-IN" dirty="0"/>
              <a:t>  &lt;option value="React JS"&gt;React JS&lt;/option&gt;&lt;/select</a:t>
            </a:r>
          </a:p>
          <a:p>
            <a:r>
              <a:rPr lang="en-IN" dirty="0"/>
              <a:t>&gt;&lt;</a:t>
            </a:r>
            <a:r>
              <a:rPr lang="en-IN" dirty="0" err="1"/>
              <a:t>br</a:t>
            </a:r>
            <a:r>
              <a:rPr lang="en-IN" dirty="0"/>
              <a:t> /&gt;&lt;</a:t>
            </a:r>
            <a:r>
              <a:rPr lang="en-IN" dirty="0" err="1"/>
              <a:t>br</a:t>
            </a:r>
            <a:r>
              <a:rPr lang="en-IN" dirty="0"/>
              <a:t> /&gt;</a:t>
            </a:r>
          </a:p>
          <a:p>
            <a:r>
              <a:rPr lang="en-IN" dirty="0"/>
              <a:t>&lt;app-courses-list [</a:t>
            </a:r>
            <a:r>
              <a:rPr lang="en-IN" dirty="0" err="1"/>
              <a:t>cName</a:t>
            </a:r>
            <a:r>
              <a:rPr lang="en-IN" dirty="0"/>
              <a:t>]="name"&gt;&lt;/app-courses-list&gt;</a:t>
            </a:r>
          </a:p>
        </p:txBody>
      </p:sp>
      <p:sp>
        <p:nvSpPr>
          <p:cNvPr id="7" name="TextBox 6">
            <a:extLst>
              <a:ext uri="{FF2B5EF4-FFF2-40B4-BE49-F238E27FC236}">
                <a16:creationId xmlns:a16="http://schemas.microsoft.com/office/drawing/2014/main" id="{5BBC9B92-EFB3-BF20-BE7A-D068E2F37FEA}"/>
              </a:ext>
            </a:extLst>
          </p:cNvPr>
          <p:cNvSpPr txBox="1"/>
          <p:nvPr/>
        </p:nvSpPr>
        <p:spPr>
          <a:xfrm>
            <a:off x="249810" y="3346045"/>
            <a:ext cx="11759937" cy="4093428"/>
          </a:xfrm>
          <a:prstGeom prst="rect">
            <a:avLst/>
          </a:prstGeom>
          <a:noFill/>
        </p:spPr>
        <p:txBody>
          <a:bodyPr wrap="square">
            <a:spAutoFit/>
          </a:bodyPr>
          <a:lstStyle/>
          <a:p>
            <a:r>
              <a:rPr lang="en-US" sz="2000" dirty="0">
                <a:solidFill>
                  <a:schemeClr val="tx1">
                    <a:lumMod val="65000"/>
                    <a:lumOff val="35000"/>
                  </a:schemeClr>
                </a:solidFill>
                <a:effectLst/>
              </a:rPr>
              <a:t>Line 2-7: It displays a drop-down to select a course to display its details. When the user selects a value, it assigns the selected value to the name property.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9: This will load </a:t>
            </a:r>
            <a:r>
              <a:rPr lang="en-US" sz="2000" dirty="0" err="1">
                <a:solidFill>
                  <a:schemeClr val="tx1">
                    <a:lumMod val="65000"/>
                    <a:lumOff val="35000"/>
                  </a:schemeClr>
                </a:solidFill>
                <a:effectLst/>
              </a:rPr>
              <a:t>CoursesListComponent</a:t>
            </a:r>
            <a:r>
              <a:rPr lang="en-US" sz="2000" dirty="0">
                <a:solidFill>
                  <a:schemeClr val="tx1">
                    <a:lumMod val="65000"/>
                    <a:lumOff val="35000"/>
                  </a:schemeClr>
                </a:solidFill>
                <a:effectLst/>
              </a:rPr>
              <a:t> and passes the name property value to the </a:t>
            </a:r>
            <a:r>
              <a:rPr lang="en-US" sz="2000" dirty="0" err="1">
                <a:solidFill>
                  <a:schemeClr val="tx1">
                    <a:lumMod val="65000"/>
                    <a:lumOff val="35000"/>
                  </a:schemeClr>
                </a:solidFill>
                <a:effectLst/>
              </a:rPr>
              <a:t>cName</a:t>
            </a:r>
            <a:r>
              <a:rPr lang="en-US" sz="2000" dirty="0">
                <a:solidFill>
                  <a:schemeClr val="tx1">
                    <a:lumMod val="65000"/>
                    <a:lumOff val="35000"/>
                  </a:schemeClr>
                </a:solidFill>
                <a:effectLst/>
              </a:rPr>
              <a:t> property of </a:t>
            </a:r>
            <a:r>
              <a:rPr lang="en-US" sz="2000" dirty="0" err="1">
                <a:solidFill>
                  <a:schemeClr val="tx1">
                    <a:lumMod val="65000"/>
                    <a:lumOff val="35000"/>
                  </a:schemeClr>
                </a:solidFill>
                <a:effectLst/>
              </a:rPr>
              <a:t>CoursesListComponent</a:t>
            </a:r>
            <a:r>
              <a:rPr lang="en-US" sz="2000" dirty="0">
                <a:solidFill>
                  <a:schemeClr val="tx1">
                    <a:lumMod val="65000"/>
                    <a:lumOff val="35000"/>
                  </a:schemeClr>
                </a:solidFill>
                <a:effectLst/>
              </a:rPr>
              <a:t> class.</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In </a:t>
            </a:r>
            <a:r>
              <a:rPr lang="en-US" sz="2000"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a:p>
            <a:r>
              <a:rPr lang="en-US" dirty="0"/>
              <a:t>export class </a:t>
            </a:r>
            <a:r>
              <a:rPr lang="en-US" dirty="0" err="1"/>
              <a:t>AppComponent</a:t>
            </a:r>
            <a:r>
              <a:rPr lang="en-US" dirty="0"/>
              <a:t> {</a:t>
            </a:r>
          </a:p>
          <a:p>
            <a:r>
              <a:rPr lang="en-US" dirty="0"/>
              <a:t>name! : string;</a:t>
            </a:r>
          </a:p>
          <a:p>
            <a:r>
              <a:rPr lang="en-US" dirty="0"/>
              <a:t>}</a:t>
            </a:r>
          </a:p>
          <a:p>
            <a:endParaRPr lang="en-US" sz="2000" dirty="0">
              <a:solidFill>
                <a:schemeClr val="tx1">
                  <a:lumMod val="65000"/>
                  <a:lumOff val="35000"/>
                </a:schemeClr>
              </a:solidFill>
              <a:effectLst/>
            </a:endParaRPr>
          </a:p>
          <a:p>
            <a:endParaRPr lang="en-US" sz="2000" dirty="0">
              <a:solidFill>
                <a:schemeClr val="tx1">
                  <a:lumMod val="65000"/>
                  <a:lumOff val="35000"/>
                </a:schemeClr>
              </a:solidFill>
            </a:endParaRP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50702940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00774A0-3F41-12FD-DAA8-2D14DFE8ABC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94E3C9F-8C21-6FA9-D6DC-111DE43555C8}"/>
              </a:ext>
            </a:extLst>
          </p:cNvPr>
          <p:cNvSpPr>
            <a:spLocks noGrp="1"/>
          </p:cNvSpPr>
          <p:nvPr>
            <p:ph type="sldNum" sz="quarter" idx="12"/>
          </p:nvPr>
        </p:nvSpPr>
        <p:spPr/>
        <p:txBody>
          <a:bodyPr/>
          <a:lstStyle/>
          <a:p>
            <a:fld id="{4A777409-9C5A-4B07-8E32-19F22F7D558C}" type="slidenum">
              <a:rPr lang="en-IN" smtClean="0"/>
              <a:t>134</a:t>
            </a:fld>
            <a:endParaRPr lang="en-IN" dirty="0"/>
          </a:p>
        </p:txBody>
      </p:sp>
      <p:sp>
        <p:nvSpPr>
          <p:cNvPr id="5" name="TextBox 4">
            <a:extLst>
              <a:ext uri="{FF2B5EF4-FFF2-40B4-BE49-F238E27FC236}">
                <a16:creationId xmlns:a16="http://schemas.microsoft.com/office/drawing/2014/main" id="{F92F8E66-7599-20C8-AACD-D2E7D993EBA7}"/>
              </a:ext>
            </a:extLst>
          </p:cNvPr>
          <p:cNvSpPr txBox="1"/>
          <p:nvPr/>
        </p:nvSpPr>
        <p:spPr>
          <a:xfrm>
            <a:off x="989029" y="597758"/>
            <a:ext cx="8305800" cy="461665"/>
          </a:xfrm>
          <a:prstGeom prst="rect">
            <a:avLst/>
          </a:prstGeom>
          <a:noFill/>
        </p:spPr>
        <p:txBody>
          <a:bodyPr wrap="square">
            <a:spAutoFit/>
          </a:bodyPr>
          <a:lstStyle/>
          <a:p>
            <a:r>
              <a:rPr lang="en-US" sz="2400" b="1" dirty="0"/>
              <a:t>Passing data from Child Component to Container Component</a:t>
            </a:r>
          </a:p>
        </p:txBody>
      </p:sp>
      <p:sp>
        <p:nvSpPr>
          <p:cNvPr id="7" name="TextBox 6">
            <a:extLst>
              <a:ext uri="{FF2B5EF4-FFF2-40B4-BE49-F238E27FC236}">
                <a16:creationId xmlns:a16="http://schemas.microsoft.com/office/drawing/2014/main" id="{8ED88843-FC09-D5F4-46BC-D4273CD88028}"/>
              </a:ext>
            </a:extLst>
          </p:cNvPr>
          <p:cNvSpPr txBox="1"/>
          <p:nvPr/>
        </p:nvSpPr>
        <p:spPr>
          <a:xfrm>
            <a:off x="183823" y="1178626"/>
            <a:ext cx="11477134" cy="3785652"/>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If a child component wants to send data to its parent component, then it must create a property with @Output decorator.</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The only method for the child component to pass data to its parent component is through events. The property must be of type </a:t>
            </a:r>
            <a:r>
              <a:rPr lang="en-US" sz="2000" dirty="0" err="1">
                <a:solidFill>
                  <a:schemeClr val="tx1">
                    <a:lumMod val="65000"/>
                    <a:lumOff val="35000"/>
                  </a:schemeClr>
                </a:solidFill>
                <a:effectLst/>
              </a:rPr>
              <a:t>EventEmitter</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Create an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that loads another component called </a:t>
            </a:r>
            <a:r>
              <a:rPr lang="en-US" sz="2000" dirty="0" err="1">
                <a:solidFill>
                  <a:schemeClr val="tx1">
                    <a:lumMod val="65000"/>
                    <a:lumOff val="35000"/>
                  </a:schemeClr>
                </a:solidFill>
                <a:effectLst/>
              </a:rPr>
              <a:t>CoursesList</a:t>
            </a:r>
            <a:r>
              <a:rPr lang="en-US" sz="2000" dirty="0">
                <a:solidFill>
                  <a:schemeClr val="tx1">
                    <a:lumMod val="65000"/>
                    <a:lumOff val="35000"/>
                  </a:schemeClr>
                </a:solidFill>
                <a:effectLst/>
              </a:rPr>
              <a:t> component. Create another component called </a:t>
            </a:r>
            <a:r>
              <a:rPr lang="en-US" sz="2000" dirty="0" err="1">
                <a:solidFill>
                  <a:schemeClr val="tx1">
                    <a:lumMod val="65000"/>
                    <a:lumOff val="35000"/>
                  </a:schemeClr>
                </a:solidFill>
                <a:effectLst/>
              </a:rPr>
              <a:t>CoursesListComponent</a:t>
            </a:r>
            <a:r>
              <a:rPr lang="en-US" sz="2000" dirty="0">
                <a:solidFill>
                  <a:schemeClr val="tx1">
                    <a:lumMod val="65000"/>
                    <a:lumOff val="35000"/>
                  </a:schemeClr>
                </a:solidFill>
                <a:effectLst/>
              </a:rPr>
              <a:t> which should display the courses list in a table along with a register button in each row. When a user clicks on the register button, it should send that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value back to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where it should display the registration successful message along with </a:t>
            </a:r>
            <a:r>
              <a:rPr lang="en-US" sz="2000" dirty="0" err="1">
                <a:solidFill>
                  <a:schemeClr val="tx1">
                    <a:lumMod val="65000"/>
                    <a:lumOff val="35000"/>
                  </a:schemeClr>
                </a:solidFill>
                <a:effectLst/>
              </a:rPr>
              <a:t>courseName</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316723590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E10742F-1E8E-DE2D-6608-75C22D2D61A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93ED27A-42B4-5A4C-CE24-B34893E2980E}"/>
              </a:ext>
            </a:extLst>
          </p:cNvPr>
          <p:cNvSpPr>
            <a:spLocks noGrp="1"/>
          </p:cNvSpPr>
          <p:nvPr>
            <p:ph type="sldNum" sz="quarter" idx="12"/>
          </p:nvPr>
        </p:nvSpPr>
        <p:spPr/>
        <p:txBody>
          <a:bodyPr/>
          <a:lstStyle/>
          <a:p>
            <a:fld id="{4A777409-9C5A-4B07-8E32-19F22F7D558C}" type="slidenum">
              <a:rPr lang="en-IN" smtClean="0"/>
              <a:t>135</a:t>
            </a:fld>
            <a:endParaRPr lang="en-IN" dirty="0"/>
          </a:p>
        </p:txBody>
      </p:sp>
      <p:pic>
        <p:nvPicPr>
          <p:cNvPr id="5" name="Picture 4">
            <a:extLst>
              <a:ext uri="{FF2B5EF4-FFF2-40B4-BE49-F238E27FC236}">
                <a16:creationId xmlns:a16="http://schemas.microsoft.com/office/drawing/2014/main" id="{2DFCB130-3344-AFCF-4C77-A9B89CA265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501" y="742950"/>
            <a:ext cx="9505950" cy="2686050"/>
          </a:xfrm>
          <a:prstGeom prst="rect">
            <a:avLst/>
          </a:prstGeom>
        </p:spPr>
      </p:pic>
      <p:sp>
        <p:nvSpPr>
          <p:cNvPr id="7" name="TextBox 6">
            <a:extLst>
              <a:ext uri="{FF2B5EF4-FFF2-40B4-BE49-F238E27FC236}">
                <a16:creationId xmlns:a16="http://schemas.microsoft.com/office/drawing/2014/main" id="{EC02E018-A109-79D4-DEC6-6D709E648885}"/>
              </a:ext>
            </a:extLst>
          </p:cNvPr>
          <p:cNvSpPr txBox="1"/>
          <p:nvPr/>
        </p:nvSpPr>
        <p:spPr>
          <a:xfrm>
            <a:off x="419492" y="3765164"/>
            <a:ext cx="6099142" cy="400110"/>
          </a:xfrm>
          <a:prstGeom prst="rect">
            <a:avLst/>
          </a:prstGeom>
          <a:noFill/>
        </p:spPr>
        <p:txBody>
          <a:bodyPr wrap="square">
            <a:spAutoFit/>
          </a:bodyPr>
          <a:lstStyle/>
          <a:p>
            <a:r>
              <a:rPr lang="en-IN" sz="2000" b="1" dirty="0">
                <a:solidFill>
                  <a:schemeClr val="tx1">
                    <a:lumMod val="65000"/>
                    <a:lumOff val="35000"/>
                  </a:schemeClr>
                </a:solidFill>
              </a:rPr>
              <a:t>courses-</a:t>
            </a:r>
            <a:r>
              <a:rPr lang="en-IN" sz="2000" b="1" dirty="0" err="1">
                <a:solidFill>
                  <a:schemeClr val="tx1">
                    <a:lumMod val="65000"/>
                    <a:lumOff val="35000"/>
                  </a:schemeClr>
                </a:solidFill>
              </a:rPr>
              <a:t>list.component.ts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2ED23EA8-3974-F1EC-4A2E-86EADE1D73BA}"/>
              </a:ext>
            </a:extLst>
          </p:cNvPr>
          <p:cNvSpPr txBox="1"/>
          <p:nvPr/>
        </p:nvSpPr>
        <p:spPr>
          <a:xfrm>
            <a:off x="419492" y="4106650"/>
            <a:ext cx="8979032" cy="2308324"/>
          </a:xfrm>
          <a:prstGeom prst="rect">
            <a:avLst/>
          </a:prstGeom>
          <a:noFill/>
        </p:spPr>
        <p:txBody>
          <a:bodyPr wrap="square">
            <a:spAutoFit/>
          </a:bodyPr>
          <a:lstStyle/>
          <a:p>
            <a:r>
              <a:rPr lang="en-IN" dirty="0"/>
              <a:t>...</a:t>
            </a:r>
          </a:p>
          <a:p>
            <a:r>
              <a:rPr lang="en-IN" dirty="0"/>
              <a:t>export class </a:t>
            </a:r>
            <a:r>
              <a:rPr lang="en-IN" dirty="0" err="1"/>
              <a:t>CoursesListComponent</a:t>
            </a:r>
            <a:r>
              <a:rPr lang="en-IN" dirty="0"/>
              <a:t> {</a:t>
            </a:r>
          </a:p>
          <a:p>
            <a:r>
              <a:rPr lang="en-IN" dirty="0"/>
              <a:t>  @Output() </a:t>
            </a:r>
            <a:r>
              <a:rPr lang="en-IN" dirty="0" err="1"/>
              <a:t>onRegister</a:t>
            </a:r>
            <a:r>
              <a:rPr lang="en-IN" dirty="0"/>
              <a:t> = new </a:t>
            </a:r>
            <a:r>
              <a:rPr lang="en-IN" dirty="0" err="1"/>
              <a:t>EventEmitter</a:t>
            </a:r>
            <a:r>
              <a:rPr lang="en-IN" dirty="0"/>
              <a:t>&lt;string&gt;();</a:t>
            </a:r>
          </a:p>
          <a:p>
            <a:r>
              <a:rPr lang="en-IN" dirty="0"/>
              <a:t>  ...</a:t>
            </a:r>
          </a:p>
          <a:p>
            <a:r>
              <a:rPr lang="en-IN" dirty="0"/>
              <a:t>  register(</a:t>
            </a:r>
            <a:r>
              <a:rPr lang="en-IN" dirty="0" err="1"/>
              <a:t>courseName</a:t>
            </a:r>
            <a:r>
              <a:rPr lang="en-IN" dirty="0"/>
              <a:t>: string) {</a:t>
            </a:r>
          </a:p>
          <a:p>
            <a:r>
              <a:rPr lang="en-IN" dirty="0"/>
              <a:t>    </a:t>
            </a:r>
            <a:r>
              <a:rPr lang="en-IN" dirty="0" err="1"/>
              <a:t>this.onRegister.emit</a:t>
            </a:r>
            <a:r>
              <a:rPr lang="en-IN" dirty="0"/>
              <a:t>(</a:t>
            </a:r>
            <a:r>
              <a:rPr lang="en-IN" dirty="0" err="1"/>
              <a:t>courseName</a:t>
            </a:r>
            <a:r>
              <a:rPr lang="en-IN" dirty="0"/>
              <a:t>);</a:t>
            </a:r>
          </a:p>
          <a:p>
            <a:r>
              <a:rPr lang="en-IN" dirty="0"/>
              <a:t>  }</a:t>
            </a:r>
          </a:p>
          <a:p>
            <a:r>
              <a:rPr lang="en-IN" dirty="0"/>
              <a:t>}</a:t>
            </a:r>
          </a:p>
        </p:txBody>
      </p:sp>
    </p:spTree>
    <p:extLst>
      <p:ext uri="{BB962C8B-B14F-4D97-AF65-F5344CB8AC3E}">
        <p14:creationId xmlns:p14="http://schemas.microsoft.com/office/powerpoint/2010/main" val="411601220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65F589-373D-9616-C916-6CB924D37F9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5C8D781-F9F1-A027-F1B5-88E144EBE191}"/>
              </a:ext>
            </a:extLst>
          </p:cNvPr>
          <p:cNvSpPr>
            <a:spLocks noGrp="1"/>
          </p:cNvSpPr>
          <p:nvPr>
            <p:ph type="sldNum" sz="quarter" idx="12"/>
          </p:nvPr>
        </p:nvSpPr>
        <p:spPr/>
        <p:txBody>
          <a:bodyPr/>
          <a:lstStyle/>
          <a:p>
            <a:fld id="{4A777409-9C5A-4B07-8E32-19F22F7D558C}" type="slidenum">
              <a:rPr lang="en-IN" smtClean="0"/>
              <a:t>136</a:t>
            </a:fld>
            <a:endParaRPr lang="en-IN" dirty="0"/>
          </a:p>
        </p:txBody>
      </p:sp>
      <p:sp>
        <p:nvSpPr>
          <p:cNvPr id="5" name="TextBox 4">
            <a:extLst>
              <a:ext uri="{FF2B5EF4-FFF2-40B4-BE49-F238E27FC236}">
                <a16:creationId xmlns:a16="http://schemas.microsoft.com/office/drawing/2014/main" id="{987899CF-CF78-91DA-C73D-0EF3B59BCBB0}"/>
              </a:ext>
            </a:extLst>
          </p:cNvPr>
          <p:cNvSpPr txBox="1"/>
          <p:nvPr/>
        </p:nvSpPr>
        <p:spPr>
          <a:xfrm>
            <a:off x="772212" y="671735"/>
            <a:ext cx="10436257" cy="2246769"/>
          </a:xfrm>
          <a:prstGeom prst="rect">
            <a:avLst/>
          </a:prstGeom>
          <a:noFill/>
        </p:spPr>
        <p:txBody>
          <a:bodyPr wrap="square">
            <a:spAutoFit/>
          </a:bodyPr>
          <a:lstStyle/>
          <a:p>
            <a:r>
              <a:rPr lang="en-US" sz="2000" dirty="0">
                <a:solidFill>
                  <a:schemeClr val="tx1">
                    <a:lumMod val="65000"/>
                    <a:lumOff val="35000"/>
                  </a:schemeClr>
                </a:solidFill>
                <a:effectLst/>
              </a:rPr>
              <a:t>Line 3: Create a property called </a:t>
            </a:r>
            <a:r>
              <a:rPr lang="en-US" sz="2000" dirty="0" err="1">
                <a:solidFill>
                  <a:schemeClr val="tx1">
                    <a:lumMod val="65000"/>
                    <a:lumOff val="35000"/>
                  </a:schemeClr>
                </a:solidFill>
                <a:effectLst/>
              </a:rPr>
              <a:t>onRegister</a:t>
            </a:r>
            <a:r>
              <a:rPr lang="en-US" sz="2000" dirty="0">
                <a:solidFill>
                  <a:schemeClr val="tx1">
                    <a:lumMod val="65000"/>
                    <a:lumOff val="35000"/>
                  </a:schemeClr>
                </a:solidFill>
                <a:effectLst/>
              </a:rPr>
              <a:t> of type </a:t>
            </a:r>
            <a:r>
              <a:rPr lang="en-US" sz="2000" dirty="0" err="1">
                <a:solidFill>
                  <a:schemeClr val="tx1">
                    <a:lumMod val="65000"/>
                    <a:lumOff val="35000"/>
                  </a:schemeClr>
                </a:solidFill>
                <a:effectLst/>
              </a:rPr>
              <a:t>EventEmitter</a:t>
            </a:r>
            <a:r>
              <a:rPr lang="en-US" sz="2000" dirty="0">
                <a:solidFill>
                  <a:schemeClr val="tx1">
                    <a:lumMod val="65000"/>
                    <a:lumOff val="35000"/>
                  </a:schemeClr>
                </a:solidFill>
                <a:effectLst/>
              </a:rPr>
              <a:t> and attach @Output decorator which makes the property to send the data from child to parent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7: this line emits the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value </a:t>
            </a:r>
            <a:r>
              <a:rPr lang="en-US" sz="2000" dirty="0" err="1">
                <a:solidFill>
                  <a:schemeClr val="tx1">
                    <a:lumMod val="65000"/>
                    <a:lumOff val="35000"/>
                  </a:schemeClr>
                </a:solidFill>
                <a:effectLst/>
              </a:rPr>
              <a:t>i.e</a:t>
            </a:r>
            <a:r>
              <a:rPr lang="en-US" sz="2000" dirty="0">
                <a:solidFill>
                  <a:schemeClr val="tx1">
                    <a:lumMod val="65000"/>
                    <a:lumOff val="35000"/>
                  </a:schemeClr>
                </a:solidFill>
                <a:effectLst/>
              </a:rPr>
              <a:t>, send the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value back to parent component.</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courses-list.component.html</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EC11D972-E063-FCC6-47F2-B9D7D96B3AF1}"/>
              </a:ext>
            </a:extLst>
          </p:cNvPr>
          <p:cNvSpPr txBox="1"/>
          <p:nvPr/>
        </p:nvSpPr>
        <p:spPr>
          <a:xfrm>
            <a:off x="843698" y="3067766"/>
            <a:ext cx="10289357" cy="2862322"/>
          </a:xfrm>
          <a:prstGeom prst="rect">
            <a:avLst/>
          </a:prstGeom>
          <a:noFill/>
        </p:spPr>
        <p:txBody>
          <a:bodyPr wrap="square">
            <a:spAutoFit/>
          </a:bodyPr>
          <a:lstStyle/>
          <a:p>
            <a:r>
              <a:rPr lang="en-IN" dirty="0"/>
              <a:t>&lt;table border="1"&gt;</a:t>
            </a:r>
          </a:p>
          <a:p>
            <a:r>
              <a:rPr lang="en-IN" dirty="0"/>
              <a:t>...</a:t>
            </a:r>
          </a:p>
          <a:p>
            <a:r>
              <a:rPr lang="en-IN" dirty="0"/>
              <a:t>  &lt;</a:t>
            </a:r>
            <a:r>
              <a:rPr lang="en-IN" dirty="0" err="1"/>
              <a:t>tbody</a:t>
            </a:r>
            <a:r>
              <a:rPr lang="en-IN" dirty="0"/>
              <a:t>&gt;</a:t>
            </a:r>
          </a:p>
          <a:p>
            <a:r>
              <a:rPr lang="en-IN" dirty="0"/>
              <a:t>    &lt;tr *</a:t>
            </a:r>
            <a:r>
              <a:rPr lang="en-IN" dirty="0" err="1"/>
              <a:t>ngFor</a:t>
            </a:r>
            <a:r>
              <a:rPr lang="en-IN" dirty="0"/>
              <a:t>="let course of courses"&gt;</a:t>
            </a:r>
          </a:p>
          <a:p>
            <a:r>
              <a:rPr lang="en-IN" dirty="0"/>
              <a:t>      &lt;td&gt;{{</a:t>
            </a:r>
            <a:r>
              <a:rPr lang="en-IN" dirty="0" err="1"/>
              <a:t>course.courseId</a:t>
            </a:r>
            <a:r>
              <a:rPr lang="en-IN" dirty="0"/>
              <a:t>}}&lt;/td&gt;</a:t>
            </a:r>
          </a:p>
          <a:p>
            <a:r>
              <a:rPr lang="en-IN" dirty="0"/>
              <a:t>      &lt;td&gt;{{</a:t>
            </a:r>
            <a:r>
              <a:rPr lang="en-IN" dirty="0" err="1"/>
              <a:t>course.courseName</a:t>
            </a:r>
            <a:r>
              <a:rPr lang="en-IN" dirty="0"/>
              <a:t>}}&lt;/td&gt;</a:t>
            </a:r>
          </a:p>
          <a:p>
            <a:r>
              <a:rPr lang="en-IN" dirty="0"/>
              <a:t>      &lt;td&gt;&lt;button (click)="register(</a:t>
            </a:r>
            <a:r>
              <a:rPr lang="en-IN" dirty="0" err="1"/>
              <a:t>course.courseName</a:t>
            </a:r>
            <a:r>
              <a:rPr lang="en-IN" dirty="0"/>
              <a:t>)"&gt;Register&lt;/button&gt;&lt;/td&gt;</a:t>
            </a:r>
          </a:p>
          <a:p>
            <a:r>
              <a:rPr lang="en-IN" dirty="0"/>
              <a:t>    &lt;/tr&gt;</a:t>
            </a:r>
          </a:p>
          <a:p>
            <a:r>
              <a:rPr lang="en-IN" dirty="0"/>
              <a:t>  &lt;/</a:t>
            </a:r>
            <a:r>
              <a:rPr lang="en-IN" dirty="0" err="1"/>
              <a:t>tbody</a:t>
            </a:r>
            <a:r>
              <a:rPr lang="en-IN" dirty="0"/>
              <a:t>&gt;</a:t>
            </a:r>
          </a:p>
          <a:p>
            <a:r>
              <a:rPr lang="en-IN" dirty="0"/>
              <a:t>&lt;/table&gt;</a:t>
            </a:r>
          </a:p>
        </p:txBody>
      </p:sp>
    </p:spTree>
    <p:extLst>
      <p:ext uri="{BB962C8B-B14F-4D97-AF65-F5344CB8AC3E}">
        <p14:creationId xmlns:p14="http://schemas.microsoft.com/office/powerpoint/2010/main" val="120872927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FB63E01-C91E-C74C-9971-1C851D36F02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41B0F32-40F8-DBD5-CF62-D7BD3EC83D88}"/>
              </a:ext>
            </a:extLst>
          </p:cNvPr>
          <p:cNvSpPr>
            <a:spLocks noGrp="1"/>
          </p:cNvSpPr>
          <p:nvPr>
            <p:ph type="sldNum" sz="quarter" idx="12"/>
          </p:nvPr>
        </p:nvSpPr>
        <p:spPr/>
        <p:txBody>
          <a:bodyPr/>
          <a:lstStyle/>
          <a:p>
            <a:fld id="{4A777409-9C5A-4B07-8E32-19F22F7D558C}" type="slidenum">
              <a:rPr lang="en-IN" smtClean="0"/>
              <a:t>137</a:t>
            </a:fld>
            <a:endParaRPr lang="en-IN" dirty="0"/>
          </a:p>
        </p:txBody>
      </p:sp>
      <p:sp>
        <p:nvSpPr>
          <p:cNvPr id="5" name="TextBox 4">
            <a:extLst>
              <a:ext uri="{FF2B5EF4-FFF2-40B4-BE49-F238E27FC236}">
                <a16:creationId xmlns:a16="http://schemas.microsoft.com/office/drawing/2014/main" id="{2C11D6A0-9BA1-BF49-79DC-015C98416D6F}"/>
              </a:ext>
            </a:extLst>
          </p:cNvPr>
          <p:cNvSpPr txBox="1"/>
          <p:nvPr/>
        </p:nvSpPr>
        <p:spPr>
          <a:xfrm>
            <a:off x="989028" y="644174"/>
            <a:ext cx="10364771" cy="1323439"/>
          </a:xfrm>
          <a:prstGeom prst="rect">
            <a:avLst/>
          </a:prstGeom>
          <a:noFill/>
        </p:spPr>
        <p:txBody>
          <a:bodyPr wrap="square">
            <a:spAutoFit/>
          </a:bodyPr>
          <a:lstStyle/>
          <a:p>
            <a:r>
              <a:rPr lang="en-US" sz="2000" dirty="0">
                <a:solidFill>
                  <a:schemeClr val="tx1">
                    <a:lumMod val="65000"/>
                    <a:lumOff val="35000"/>
                  </a:schemeClr>
                </a:solidFill>
                <a:effectLst/>
              </a:rPr>
              <a:t>Line 7: When the user clicks this button, it invokes the register method by passing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value.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560EACAB-526E-F558-3FA1-142814D6F9AB}"/>
              </a:ext>
            </a:extLst>
          </p:cNvPr>
          <p:cNvSpPr txBox="1"/>
          <p:nvPr/>
        </p:nvSpPr>
        <p:spPr>
          <a:xfrm>
            <a:off x="989029" y="2073426"/>
            <a:ext cx="10364770" cy="1477328"/>
          </a:xfrm>
          <a:prstGeom prst="rect">
            <a:avLst/>
          </a:prstGeom>
          <a:noFill/>
        </p:spPr>
        <p:txBody>
          <a:bodyPr wrap="square">
            <a:spAutoFit/>
          </a:bodyPr>
          <a:lstStyle/>
          <a:p>
            <a:r>
              <a:rPr lang="en-IN" dirty="0"/>
              <a:t>&lt;h2&gt; Courses List &lt;/h2&gt;</a:t>
            </a:r>
          </a:p>
          <a:p>
            <a:r>
              <a:rPr lang="en-IN" dirty="0"/>
              <a:t>&lt;app-courses-list (</a:t>
            </a:r>
            <a:r>
              <a:rPr lang="en-IN" dirty="0" err="1"/>
              <a:t>onRegister</a:t>
            </a:r>
            <a:r>
              <a:rPr lang="en-IN" dirty="0"/>
              <a:t>)="</a:t>
            </a:r>
            <a:r>
              <a:rPr lang="en-IN" dirty="0" err="1"/>
              <a:t>courseReg</a:t>
            </a:r>
            <a:r>
              <a:rPr lang="en-IN" dirty="0"/>
              <a:t>($event)"&gt;&lt;/app-courses-list&gt;</a:t>
            </a:r>
          </a:p>
          <a:p>
            <a:r>
              <a:rPr lang="en-IN" dirty="0"/>
              <a:t>&lt;</a:t>
            </a:r>
            <a:r>
              <a:rPr lang="en-IN" dirty="0" err="1"/>
              <a:t>br</a:t>
            </a:r>
            <a:r>
              <a:rPr lang="en-IN" dirty="0"/>
              <a:t>/&gt;&lt;</a:t>
            </a:r>
            <a:r>
              <a:rPr lang="en-IN" dirty="0" err="1"/>
              <a:t>br</a:t>
            </a:r>
            <a:r>
              <a:rPr lang="en-IN" dirty="0"/>
              <a:t>/&gt;</a:t>
            </a:r>
          </a:p>
          <a:p>
            <a:r>
              <a:rPr lang="en-IN" dirty="0"/>
              <a:t>&lt;div *</a:t>
            </a:r>
            <a:r>
              <a:rPr lang="en-IN" dirty="0" err="1"/>
              <a:t>ngIf</a:t>
            </a:r>
            <a:r>
              <a:rPr lang="en-IN" dirty="0"/>
              <a:t>="message"&gt;{{message}}&lt;/div&gt;</a:t>
            </a:r>
          </a:p>
          <a:p>
            <a:r>
              <a:rPr lang="en-IN" dirty="0"/>
              <a:t> </a:t>
            </a:r>
          </a:p>
        </p:txBody>
      </p:sp>
      <p:sp>
        <p:nvSpPr>
          <p:cNvPr id="9" name="TextBox 8">
            <a:extLst>
              <a:ext uri="{FF2B5EF4-FFF2-40B4-BE49-F238E27FC236}">
                <a16:creationId xmlns:a16="http://schemas.microsoft.com/office/drawing/2014/main" id="{522748B3-4295-113D-80E8-6E60E45C8C00}"/>
              </a:ext>
            </a:extLst>
          </p:cNvPr>
          <p:cNvSpPr txBox="1"/>
          <p:nvPr/>
        </p:nvSpPr>
        <p:spPr>
          <a:xfrm>
            <a:off x="325224" y="3597726"/>
            <a:ext cx="11675098" cy="2246769"/>
          </a:xfrm>
          <a:prstGeom prst="rect">
            <a:avLst/>
          </a:prstGeom>
          <a:noFill/>
        </p:spPr>
        <p:txBody>
          <a:bodyPr wrap="square">
            <a:spAutoFit/>
          </a:bodyPr>
          <a:lstStyle/>
          <a:p>
            <a:r>
              <a:rPr lang="en-US" sz="2000" dirty="0">
                <a:solidFill>
                  <a:schemeClr val="tx1">
                    <a:lumMod val="65000"/>
                    <a:lumOff val="35000"/>
                  </a:schemeClr>
                </a:solidFill>
                <a:effectLst/>
              </a:rPr>
              <a:t>Line 3: Binds </a:t>
            </a:r>
            <a:r>
              <a:rPr lang="en-US" sz="2000" dirty="0" err="1">
                <a:solidFill>
                  <a:schemeClr val="tx1">
                    <a:lumMod val="65000"/>
                    <a:lumOff val="35000"/>
                  </a:schemeClr>
                </a:solidFill>
                <a:effectLst/>
              </a:rPr>
              <a:t>onRegister</a:t>
            </a:r>
            <a:r>
              <a:rPr lang="en-US" sz="2000" dirty="0">
                <a:solidFill>
                  <a:schemeClr val="tx1">
                    <a:lumMod val="65000"/>
                    <a:lumOff val="35000"/>
                  </a:schemeClr>
                </a:solidFill>
                <a:effectLst/>
              </a:rPr>
              <a:t> event with </a:t>
            </a:r>
            <a:r>
              <a:rPr lang="en-US" sz="2000" dirty="0" err="1">
                <a:solidFill>
                  <a:schemeClr val="tx1">
                    <a:lumMod val="65000"/>
                    <a:lumOff val="35000"/>
                  </a:schemeClr>
                </a:solidFill>
                <a:effectLst/>
              </a:rPr>
              <a:t>courseReg</a:t>
            </a:r>
            <a:r>
              <a:rPr lang="en-US" sz="2000" dirty="0">
                <a:solidFill>
                  <a:schemeClr val="tx1">
                    <a:lumMod val="65000"/>
                    <a:lumOff val="35000"/>
                  </a:schemeClr>
                </a:solidFill>
                <a:effectLst/>
              </a:rPr>
              <a:t> method of the parent component. When </a:t>
            </a:r>
            <a:r>
              <a:rPr lang="en-US" sz="2000" dirty="0" err="1">
                <a:solidFill>
                  <a:schemeClr val="tx1">
                    <a:lumMod val="65000"/>
                    <a:lumOff val="35000"/>
                  </a:schemeClr>
                </a:solidFill>
                <a:effectLst/>
              </a:rPr>
              <a:t>CoursesListComponent</a:t>
            </a:r>
            <a:r>
              <a:rPr lang="en-US" sz="2000" dirty="0">
                <a:solidFill>
                  <a:schemeClr val="tx1">
                    <a:lumMod val="65000"/>
                    <a:lumOff val="35000"/>
                  </a:schemeClr>
                </a:solidFill>
                <a:effectLst/>
              </a:rPr>
              <a:t> emits the value, </a:t>
            </a:r>
            <a:r>
              <a:rPr lang="en-US" sz="2000" dirty="0" err="1">
                <a:solidFill>
                  <a:schemeClr val="tx1">
                    <a:lumMod val="65000"/>
                    <a:lumOff val="35000"/>
                  </a:schemeClr>
                </a:solidFill>
                <a:effectLst/>
              </a:rPr>
              <a:t>onRegister</a:t>
            </a:r>
            <a:r>
              <a:rPr lang="en-US" sz="2000" dirty="0">
                <a:solidFill>
                  <a:schemeClr val="tx1">
                    <a:lumMod val="65000"/>
                    <a:lumOff val="35000"/>
                  </a:schemeClr>
                </a:solidFill>
                <a:effectLst/>
              </a:rPr>
              <a:t> event is triggered and it invokes </a:t>
            </a:r>
            <a:r>
              <a:rPr lang="en-US" sz="2000" dirty="0" err="1">
                <a:solidFill>
                  <a:schemeClr val="tx1">
                    <a:lumMod val="65000"/>
                    <a:lumOff val="35000"/>
                  </a:schemeClr>
                </a:solidFill>
                <a:effectLst/>
              </a:rPr>
              <a:t>courseReg</a:t>
            </a:r>
            <a:r>
              <a:rPr lang="en-US" sz="2000" dirty="0">
                <a:solidFill>
                  <a:schemeClr val="tx1">
                    <a:lumMod val="65000"/>
                    <a:lumOff val="35000"/>
                  </a:schemeClr>
                </a:solidFill>
                <a:effectLst/>
              </a:rPr>
              <a:t> method. $event holds the value emitted by </a:t>
            </a:r>
            <a:r>
              <a:rPr lang="en-US" sz="2000" dirty="0" err="1">
                <a:solidFill>
                  <a:schemeClr val="tx1">
                    <a:lumMod val="65000"/>
                    <a:lumOff val="35000"/>
                  </a:schemeClr>
                </a:solidFill>
                <a:effectLst/>
              </a:rPr>
              <a:t>CoursesListComponent</a:t>
            </a:r>
            <a:endParaRPr lang="en-US" sz="2000" dirty="0">
              <a:solidFill>
                <a:schemeClr val="tx1">
                  <a:lumMod val="65000"/>
                  <a:lumOff val="35000"/>
                </a:schemeClr>
              </a:solidFill>
              <a:effectLst/>
            </a:endParaRP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Line 6: This renders the message property value which holds the value emitted</a:t>
            </a:r>
          </a:p>
          <a:p>
            <a:r>
              <a:rPr lang="en-US" sz="2000" dirty="0">
                <a:solidFill>
                  <a:schemeClr val="tx1">
                    <a:lumMod val="65000"/>
                    <a:lumOff val="35000"/>
                  </a:schemeClr>
                </a:solidFill>
                <a:effectLst/>
              </a:rPr>
              <a:t> </a:t>
            </a:r>
          </a:p>
          <a:p>
            <a:r>
              <a:rPr lang="en-US" sz="2000" b="1"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379552698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316403-5650-80D4-3D70-BF193493435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507E85E-90FA-DA2E-0048-D6EB3E715C7D}"/>
              </a:ext>
            </a:extLst>
          </p:cNvPr>
          <p:cNvSpPr>
            <a:spLocks noGrp="1"/>
          </p:cNvSpPr>
          <p:nvPr>
            <p:ph type="sldNum" sz="quarter" idx="12"/>
          </p:nvPr>
        </p:nvSpPr>
        <p:spPr/>
        <p:txBody>
          <a:bodyPr/>
          <a:lstStyle/>
          <a:p>
            <a:fld id="{4A777409-9C5A-4B07-8E32-19F22F7D558C}" type="slidenum">
              <a:rPr lang="en-IN" smtClean="0"/>
              <a:t>138</a:t>
            </a:fld>
            <a:endParaRPr lang="en-IN" dirty="0"/>
          </a:p>
        </p:txBody>
      </p:sp>
      <p:sp>
        <p:nvSpPr>
          <p:cNvPr id="5" name="TextBox 4">
            <a:extLst>
              <a:ext uri="{FF2B5EF4-FFF2-40B4-BE49-F238E27FC236}">
                <a16:creationId xmlns:a16="http://schemas.microsoft.com/office/drawing/2014/main" id="{456459F2-0F5F-3F1B-B642-515B3583381A}"/>
              </a:ext>
            </a:extLst>
          </p:cNvPr>
          <p:cNvSpPr txBox="1"/>
          <p:nvPr/>
        </p:nvSpPr>
        <p:spPr>
          <a:xfrm>
            <a:off x="1145356" y="655784"/>
            <a:ext cx="8884763" cy="2031325"/>
          </a:xfrm>
          <a:prstGeom prst="rect">
            <a:avLst/>
          </a:prstGeom>
          <a:noFill/>
        </p:spPr>
        <p:txBody>
          <a:bodyPr wrap="square">
            <a:spAutoFit/>
          </a:bodyPr>
          <a:lstStyle/>
          <a:p>
            <a:r>
              <a:rPr lang="en-IN" dirty="0"/>
              <a:t>...</a:t>
            </a:r>
          </a:p>
          <a:p>
            <a:r>
              <a:rPr lang="en-IN" dirty="0"/>
              <a:t>export class </a:t>
            </a:r>
            <a:r>
              <a:rPr lang="en-IN" dirty="0" err="1"/>
              <a:t>AppComponent</a:t>
            </a:r>
            <a:r>
              <a:rPr lang="en-IN" dirty="0"/>
              <a:t> {</a:t>
            </a:r>
          </a:p>
          <a:p>
            <a:r>
              <a:rPr lang="en-IN" dirty="0"/>
              <a:t>  message!: string;</a:t>
            </a:r>
          </a:p>
          <a:p>
            <a:r>
              <a:rPr lang="en-IN" dirty="0"/>
              <a:t>  </a:t>
            </a:r>
            <a:r>
              <a:rPr lang="en-IN" dirty="0" err="1"/>
              <a:t>courseReg</a:t>
            </a:r>
            <a:r>
              <a:rPr lang="en-IN" dirty="0"/>
              <a:t>(</a:t>
            </a:r>
            <a:r>
              <a:rPr lang="en-IN" dirty="0" err="1"/>
              <a:t>courseName</a:t>
            </a:r>
            <a:r>
              <a:rPr lang="en-IN"/>
              <a:t>: any) </a:t>
            </a:r>
            <a:r>
              <a:rPr lang="en-IN" dirty="0"/>
              <a:t>{</a:t>
            </a:r>
          </a:p>
          <a:p>
            <a:r>
              <a:rPr lang="en-IN" dirty="0"/>
              <a:t>    </a:t>
            </a:r>
            <a:r>
              <a:rPr lang="en-IN" dirty="0" err="1"/>
              <a:t>this.message</a:t>
            </a:r>
            <a:r>
              <a:rPr lang="en-IN" dirty="0"/>
              <a:t> = `Your registration for ${</a:t>
            </a:r>
            <a:r>
              <a:rPr lang="en-IN" dirty="0" err="1"/>
              <a:t>courseName</a:t>
            </a:r>
            <a:r>
              <a:rPr lang="en-IN" dirty="0"/>
              <a:t>} is successful`;</a:t>
            </a:r>
          </a:p>
          <a:p>
            <a:r>
              <a:rPr lang="en-IN" dirty="0"/>
              <a:t>  }</a:t>
            </a:r>
          </a:p>
          <a:p>
            <a:r>
              <a:rPr lang="en-IN" dirty="0"/>
              <a:t>}</a:t>
            </a:r>
          </a:p>
        </p:txBody>
      </p:sp>
      <p:sp>
        <p:nvSpPr>
          <p:cNvPr id="9" name="TextBox 8">
            <a:extLst>
              <a:ext uri="{FF2B5EF4-FFF2-40B4-BE49-F238E27FC236}">
                <a16:creationId xmlns:a16="http://schemas.microsoft.com/office/drawing/2014/main" id="{BEE1A46B-C2D8-71C8-9AFB-C0112D08D0E2}"/>
              </a:ext>
            </a:extLst>
          </p:cNvPr>
          <p:cNvSpPr txBox="1"/>
          <p:nvPr/>
        </p:nvSpPr>
        <p:spPr>
          <a:xfrm>
            <a:off x="287518" y="3155229"/>
            <a:ext cx="11194330" cy="1015663"/>
          </a:xfrm>
          <a:prstGeom prst="rect">
            <a:avLst/>
          </a:prstGeom>
          <a:noFill/>
        </p:spPr>
        <p:txBody>
          <a:bodyPr wrap="square">
            <a:spAutoFit/>
          </a:bodyPr>
          <a:lstStyle/>
          <a:p>
            <a:r>
              <a:rPr lang="en-US" sz="2000" dirty="0">
                <a:solidFill>
                  <a:schemeClr val="tx1">
                    <a:lumMod val="65000"/>
                    <a:lumOff val="35000"/>
                  </a:schemeClr>
                </a:solidFill>
                <a:effectLst/>
              </a:rPr>
              <a:t>Line 6: </a:t>
            </a:r>
            <a:r>
              <a:rPr lang="en-US" sz="2000" dirty="0" err="1">
                <a:solidFill>
                  <a:schemeClr val="tx1">
                    <a:lumMod val="65000"/>
                    <a:lumOff val="35000"/>
                  </a:schemeClr>
                </a:solidFill>
                <a:effectLst/>
              </a:rPr>
              <a:t>courseReg</a:t>
            </a:r>
            <a:r>
              <a:rPr lang="en-US" sz="2000" dirty="0">
                <a:solidFill>
                  <a:schemeClr val="tx1">
                    <a:lumMod val="65000"/>
                    <a:lumOff val="35000"/>
                  </a:schemeClr>
                </a:solidFill>
                <a:effectLst/>
              </a:rPr>
              <a:t> method is invoked when </a:t>
            </a:r>
            <a:r>
              <a:rPr lang="en-US" sz="2000" dirty="0" err="1">
                <a:solidFill>
                  <a:schemeClr val="tx1">
                    <a:lumMod val="65000"/>
                    <a:lumOff val="35000"/>
                  </a:schemeClr>
                </a:solidFill>
                <a:effectLst/>
              </a:rPr>
              <a:t>onRegister</a:t>
            </a:r>
            <a:r>
              <a:rPr lang="en-US" sz="2000" dirty="0">
                <a:solidFill>
                  <a:schemeClr val="tx1">
                    <a:lumMod val="65000"/>
                    <a:lumOff val="35000"/>
                  </a:schemeClr>
                </a:solidFill>
                <a:effectLst/>
              </a:rPr>
              <a:t> event emits</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Line 7: Assigns the string to message property which will be rendered in the template</a:t>
            </a:r>
          </a:p>
        </p:txBody>
      </p:sp>
    </p:spTree>
    <p:extLst>
      <p:ext uri="{BB962C8B-B14F-4D97-AF65-F5344CB8AC3E}">
        <p14:creationId xmlns:p14="http://schemas.microsoft.com/office/powerpoint/2010/main" val="95436683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ACAA3B6-521C-9E88-BDB8-A9D48FAF8AD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FE2E740-D463-63F0-DC1D-5B78B47532A8}"/>
              </a:ext>
            </a:extLst>
          </p:cNvPr>
          <p:cNvSpPr>
            <a:spLocks noGrp="1"/>
          </p:cNvSpPr>
          <p:nvPr>
            <p:ph type="sldNum" sz="quarter" idx="12"/>
          </p:nvPr>
        </p:nvSpPr>
        <p:spPr/>
        <p:txBody>
          <a:bodyPr/>
          <a:lstStyle/>
          <a:p>
            <a:fld id="{4A777409-9C5A-4B07-8E32-19F22F7D558C}" type="slidenum">
              <a:rPr lang="en-IN" smtClean="0"/>
              <a:t>139</a:t>
            </a:fld>
            <a:endParaRPr lang="en-IN" dirty="0"/>
          </a:p>
        </p:txBody>
      </p:sp>
      <p:sp>
        <p:nvSpPr>
          <p:cNvPr id="5" name="TextBox 4">
            <a:extLst>
              <a:ext uri="{FF2B5EF4-FFF2-40B4-BE49-F238E27FC236}">
                <a16:creationId xmlns:a16="http://schemas.microsoft.com/office/drawing/2014/main" id="{80308345-D7D7-B0D1-ECEF-83145F260CA7}"/>
              </a:ext>
            </a:extLst>
          </p:cNvPr>
          <p:cNvSpPr txBox="1"/>
          <p:nvPr/>
        </p:nvSpPr>
        <p:spPr>
          <a:xfrm>
            <a:off x="989029" y="601183"/>
            <a:ext cx="6099142" cy="461665"/>
          </a:xfrm>
          <a:prstGeom prst="rect">
            <a:avLst/>
          </a:prstGeom>
          <a:noFill/>
        </p:spPr>
        <p:txBody>
          <a:bodyPr wrap="square">
            <a:spAutoFit/>
          </a:bodyPr>
          <a:lstStyle/>
          <a:p>
            <a:r>
              <a:rPr lang="en-IN" sz="2400" b="1" dirty="0"/>
              <a:t>Component Styling</a:t>
            </a:r>
          </a:p>
        </p:txBody>
      </p:sp>
      <p:sp>
        <p:nvSpPr>
          <p:cNvPr id="6" name="TextBox 5">
            <a:extLst>
              <a:ext uri="{FF2B5EF4-FFF2-40B4-BE49-F238E27FC236}">
                <a16:creationId xmlns:a16="http://schemas.microsoft.com/office/drawing/2014/main" id="{44B9108F-0342-2CDC-13F0-AEB77F8F3956}"/>
              </a:ext>
            </a:extLst>
          </p:cNvPr>
          <p:cNvSpPr txBox="1"/>
          <p:nvPr/>
        </p:nvSpPr>
        <p:spPr>
          <a:xfrm>
            <a:off x="181535" y="1319243"/>
            <a:ext cx="11311218" cy="4062651"/>
          </a:xfrm>
          <a:prstGeom prst="rect">
            <a:avLst/>
          </a:prstGeom>
          <a:noFill/>
        </p:spPr>
        <p:txBody>
          <a:bodyPr wrap="square">
            <a:spAutoFit/>
          </a:bodyPr>
          <a:lstStyle/>
          <a:p>
            <a:r>
              <a:rPr lang="en-US" sz="2000" dirty="0">
                <a:solidFill>
                  <a:schemeClr val="tx1">
                    <a:lumMod val="65000"/>
                    <a:lumOff val="35000"/>
                  </a:schemeClr>
                </a:solidFill>
                <a:effectLst/>
              </a:rPr>
              <a:t>Angular provides a mechanism for specifying component-specific styles which do not leak out into the rest of the page.</a:t>
            </a:r>
          </a:p>
          <a:p>
            <a:r>
              <a:rPr lang="en-US" sz="2000" dirty="0">
                <a:solidFill>
                  <a:schemeClr val="tx1">
                    <a:lumMod val="65000"/>
                    <a:lumOff val="35000"/>
                  </a:schemeClr>
                </a:solidFill>
                <a:effectLst/>
              </a:rPr>
              <a:t>The following are the different ways to add styles to a component:</a:t>
            </a:r>
          </a:p>
          <a:p>
            <a:pPr>
              <a:buFont typeface="Arial" panose="020B0604020202020204" pitchFamily="34" charset="0"/>
              <a:buChar char="•"/>
            </a:pPr>
            <a:r>
              <a:rPr lang="en-US" sz="2000" dirty="0">
                <a:solidFill>
                  <a:schemeClr val="tx1">
                    <a:lumMod val="65000"/>
                    <a:lumOff val="35000"/>
                  </a:schemeClr>
                </a:solidFill>
                <a:effectLst/>
              </a:rPr>
              <a:t>By using </a:t>
            </a:r>
            <a:r>
              <a:rPr lang="en-US" sz="2000" dirty="0" err="1">
                <a:solidFill>
                  <a:schemeClr val="tx1">
                    <a:lumMod val="65000"/>
                    <a:lumOff val="35000"/>
                  </a:schemeClr>
                </a:solidFill>
                <a:effectLst/>
              </a:rPr>
              <a:t>styleUrls</a:t>
            </a:r>
            <a:r>
              <a:rPr lang="en-US" sz="2000" dirty="0">
                <a:solidFill>
                  <a:schemeClr val="tx1">
                    <a:lumMod val="65000"/>
                    <a:lumOff val="35000"/>
                  </a:schemeClr>
                </a:solidFill>
                <a:effectLst/>
              </a:rPr>
              <a:t> metadata</a:t>
            </a:r>
          </a:p>
          <a:p>
            <a:pPr>
              <a:buFont typeface="Arial" panose="020B0604020202020204" pitchFamily="34" charset="0"/>
              <a:buChar char="•"/>
            </a:pPr>
            <a:r>
              <a:rPr lang="en-US" sz="2000" dirty="0">
                <a:solidFill>
                  <a:schemeClr val="tx1">
                    <a:lumMod val="65000"/>
                    <a:lumOff val="35000"/>
                  </a:schemeClr>
                </a:solidFill>
                <a:effectLst/>
              </a:rPr>
              <a:t>By using styles metadata</a:t>
            </a:r>
          </a:p>
          <a:p>
            <a:pPr>
              <a:buFont typeface="Arial" panose="020B0604020202020204" pitchFamily="34" charset="0"/>
              <a:buChar char="•"/>
            </a:pPr>
            <a:r>
              <a:rPr lang="en-US" sz="2000" dirty="0">
                <a:solidFill>
                  <a:schemeClr val="tx1">
                    <a:lumMod val="65000"/>
                    <a:lumOff val="35000"/>
                  </a:schemeClr>
                </a:solidFill>
                <a:effectLst/>
              </a:rPr>
              <a:t>Inline into the template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Using </a:t>
            </a:r>
            <a:r>
              <a:rPr lang="en-US" sz="2000" b="1" dirty="0" err="1">
                <a:solidFill>
                  <a:schemeClr val="tx1">
                    <a:lumMod val="65000"/>
                    <a:lumOff val="35000"/>
                  </a:schemeClr>
                </a:solidFill>
                <a:effectLst/>
              </a:rPr>
              <a:t>styleUrls</a:t>
            </a:r>
            <a:r>
              <a:rPr lang="en-US" sz="2000" b="1" dirty="0">
                <a:solidFill>
                  <a:schemeClr val="tx1">
                    <a:lumMod val="65000"/>
                    <a:lumOff val="35000"/>
                  </a:schemeClr>
                </a:solidFill>
                <a:effectLst/>
              </a:rPr>
              <a:t>  property</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The CSS styles declared in external files can be loaded into a component by using the </a:t>
            </a:r>
            <a:r>
              <a:rPr lang="en-US" sz="2000" dirty="0" err="1">
                <a:solidFill>
                  <a:schemeClr val="tx1">
                    <a:lumMod val="65000"/>
                    <a:lumOff val="35000"/>
                  </a:schemeClr>
                </a:solidFill>
                <a:effectLst/>
              </a:rPr>
              <a:t>stylesUrls</a:t>
            </a:r>
            <a:r>
              <a:rPr lang="en-US" sz="2000" dirty="0">
                <a:solidFill>
                  <a:schemeClr val="tx1">
                    <a:lumMod val="65000"/>
                    <a:lumOff val="35000"/>
                  </a:schemeClr>
                </a:solidFill>
                <a:effectLst/>
              </a:rPr>
              <a:t> property.</a:t>
            </a:r>
          </a:p>
          <a:p>
            <a:pPr>
              <a:buFont typeface="Arial" panose="020B0604020202020204" pitchFamily="34" charset="0"/>
              <a:buChar char="•"/>
            </a:pPr>
            <a:r>
              <a:rPr lang="en-US" sz="2000" dirty="0" err="1">
                <a:solidFill>
                  <a:schemeClr val="tx1">
                    <a:lumMod val="65000"/>
                    <a:lumOff val="35000"/>
                  </a:schemeClr>
                </a:solidFill>
                <a:effectLst/>
              </a:rPr>
              <a:t>styleUrls</a:t>
            </a:r>
            <a:r>
              <a:rPr lang="en-US" sz="2000" dirty="0">
                <a:solidFill>
                  <a:schemeClr val="tx1">
                    <a:lumMod val="65000"/>
                    <a:lumOff val="35000"/>
                  </a:schemeClr>
                </a:solidFill>
                <a:effectLst/>
              </a:rPr>
              <a:t> is an array property where multiple CSS files can be loaded into a component.</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4055519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4E4B7B4-7F34-8FBF-D7C9-FF20BDAFFDB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5C28F24-818F-F25C-3B08-2957D7D27724}"/>
              </a:ext>
            </a:extLst>
          </p:cNvPr>
          <p:cNvSpPr>
            <a:spLocks noGrp="1"/>
          </p:cNvSpPr>
          <p:nvPr>
            <p:ph type="sldNum" sz="quarter" idx="12"/>
          </p:nvPr>
        </p:nvSpPr>
        <p:spPr/>
        <p:txBody>
          <a:bodyPr/>
          <a:lstStyle/>
          <a:p>
            <a:fld id="{4A777409-9C5A-4B07-8E32-19F22F7D558C}" type="slidenum">
              <a:rPr lang="en-IN" smtClean="0"/>
              <a:t>14</a:t>
            </a:fld>
            <a:endParaRPr lang="en-IN" dirty="0"/>
          </a:p>
        </p:txBody>
      </p:sp>
      <p:sp>
        <p:nvSpPr>
          <p:cNvPr id="5" name="TextBox 4">
            <a:extLst>
              <a:ext uri="{FF2B5EF4-FFF2-40B4-BE49-F238E27FC236}">
                <a16:creationId xmlns:a16="http://schemas.microsoft.com/office/drawing/2014/main" id="{4BBF2758-9E9E-4F34-F75F-587DE51DDD5E}"/>
              </a:ext>
            </a:extLst>
          </p:cNvPr>
          <p:cNvSpPr txBox="1"/>
          <p:nvPr/>
        </p:nvSpPr>
        <p:spPr>
          <a:xfrm>
            <a:off x="900260" y="550624"/>
            <a:ext cx="6099142" cy="523220"/>
          </a:xfrm>
          <a:prstGeom prst="rect">
            <a:avLst/>
          </a:prstGeom>
          <a:noFill/>
        </p:spPr>
        <p:txBody>
          <a:bodyPr wrap="square">
            <a:spAutoFit/>
          </a:bodyPr>
          <a:lstStyle/>
          <a:p>
            <a:r>
              <a:rPr lang="en-US" sz="2800" b="1" dirty="0"/>
              <a:t>Demo : Creating an Angular Application</a:t>
            </a:r>
          </a:p>
        </p:txBody>
      </p:sp>
      <p:sp>
        <p:nvSpPr>
          <p:cNvPr id="7" name="TextBox 6">
            <a:extLst>
              <a:ext uri="{FF2B5EF4-FFF2-40B4-BE49-F238E27FC236}">
                <a16:creationId xmlns:a16="http://schemas.microsoft.com/office/drawing/2014/main" id="{7B912F28-E3D5-C1A8-A3C9-A2ED5BCF2CA4}"/>
              </a:ext>
            </a:extLst>
          </p:cNvPr>
          <p:cNvSpPr txBox="1"/>
          <p:nvPr/>
        </p:nvSpPr>
        <p:spPr>
          <a:xfrm>
            <a:off x="240383" y="1243867"/>
            <a:ext cx="11467707" cy="1938992"/>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Creating an Angular application using Angular CLI</a:t>
            </a:r>
          </a:p>
          <a:p>
            <a:pPr>
              <a:buFont typeface="Arial" panose="020B0604020202020204" pitchFamily="34" charset="0"/>
              <a:buChar char="•"/>
            </a:pPr>
            <a:r>
              <a:rPr lang="en-US" sz="2000" dirty="0">
                <a:solidFill>
                  <a:schemeClr val="tx1">
                    <a:lumMod val="65000"/>
                    <a:lumOff val="35000"/>
                  </a:schemeClr>
                </a:solidFill>
                <a:effectLst/>
              </a:rPr>
              <a:t>Exploring the Angular folder structure</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1. Create an application with the name '</a:t>
            </a:r>
            <a:r>
              <a:rPr lang="en-US" sz="2000" dirty="0" err="1">
                <a:solidFill>
                  <a:schemeClr val="tx1">
                    <a:lumMod val="65000"/>
                    <a:lumOff val="35000"/>
                  </a:schemeClr>
                </a:solidFill>
                <a:effectLst/>
              </a:rPr>
              <a:t>MyApp</a:t>
            </a:r>
            <a:r>
              <a:rPr lang="en-US" sz="2000" dirty="0">
                <a:solidFill>
                  <a:schemeClr val="tx1">
                    <a:lumMod val="65000"/>
                    <a:lumOff val="35000"/>
                  </a:schemeClr>
                </a:solidFill>
                <a:effectLst/>
              </a:rPr>
              <a:t>' using the following CLI command</a:t>
            </a:r>
          </a:p>
        </p:txBody>
      </p:sp>
      <p:sp>
        <p:nvSpPr>
          <p:cNvPr id="9" name="TextBox 8">
            <a:extLst>
              <a:ext uri="{FF2B5EF4-FFF2-40B4-BE49-F238E27FC236}">
                <a16:creationId xmlns:a16="http://schemas.microsoft.com/office/drawing/2014/main" id="{CCFFC344-C8B3-3F0A-1997-F9B7388D90E2}"/>
              </a:ext>
            </a:extLst>
          </p:cNvPr>
          <p:cNvSpPr txBox="1"/>
          <p:nvPr/>
        </p:nvSpPr>
        <p:spPr>
          <a:xfrm>
            <a:off x="240383" y="3337108"/>
            <a:ext cx="6099142" cy="369332"/>
          </a:xfrm>
          <a:prstGeom prst="rect">
            <a:avLst/>
          </a:prstGeom>
          <a:noFill/>
        </p:spPr>
        <p:txBody>
          <a:bodyPr wrap="square">
            <a:spAutoFit/>
          </a:bodyPr>
          <a:lstStyle/>
          <a:p>
            <a:r>
              <a:rPr lang="en-IN" dirty="0"/>
              <a:t>D:\&gt;ng new </a:t>
            </a:r>
            <a:r>
              <a:rPr lang="en-IN" dirty="0" err="1"/>
              <a:t>MyApp</a:t>
            </a:r>
            <a:endParaRPr lang="en-IN" dirty="0"/>
          </a:p>
        </p:txBody>
      </p:sp>
      <p:sp>
        <p:nvSpPr>
          <p:cNvPr id="11" name="TextBox 10">
            <a:extLst>
              <a:ext uri="{FF2B5EF4-FFF2-40B4-BE49-F238E27FC236}">
                <a16:creationId xmlns:a16="http://schemas.microsoft.com/office/drawing/2014/main" id="{94BE3D03-8232-D945-4A43-23AFFAD76EAC}"/>
              </a:ext>
            </a:extLst>
          </p:cNvPr>
          <p:cNvSpPr txBox="1"/>
          <p:nvPr/>
        </p:nvSpPr>
        <p:spPr>
          <a:xfrm>
            <a:off x="240383" y="3785670"/>
            <a:ext cx="11731658" cy="707886"/>
          </a:xfrm>
          <a:prstGeom prst="rect">
            <a:avLst/>
          </a:prstGeom>
          <a:noFill/>
        </p:spPr>
        <p:txBody>
          <a:bodyPr wrap="square">
            <a:spAutoFit/>
          </a:bodyPr>
          <a:lstStyle/>
          <a:p>
            <a:r>
              <a:rPr lang="en-US" sz="2000" dirty="0">
                <a:solidFill>
                  <a:schemeClr val="tx1">
                    <a:lumMod val="65000"/>
                    <a:lumOff val="35000"/>
                  </a:schemeClr>
                </a:solidFill>
              </a:rPr>
              <a:t>2. The above command will display two questions. The first question is as shown below. Typing 'y' will create a routing module file (app-</a:t>
            </a:r>
            <a:r>
              <a:rPr lang="en-US" sz="2000" dirty="0" err="1">
                <a:solidFill>
                  <a:schemeClr val="tx1">
                    <a:lumMod val="65000"/>
                    <a:lumOff val="35000"/>
                  </a:schemeClr>
                </a:solidFill>
              </a:rPr>
              <a:t>routing.module.ts</a:t>
            </a:r>
            <a:r>
              <a:rPr lang="en-US" sz="2000" dirty="0">
                <a:solidFill>
                  <a:schemeClr val="tx1">
                    <a:lumMod val="65000"/>
                    <a:lumOff val="35000"/>
                  </a:schemeClr>
                </a:solidFill>
              </a:rPr>
              <a:t>).</a:t>
            </a:r>
            <a:endParaRPr lang="en-IN" sz="2000" dirty="0">
              <a:solidFill>
                <a:schemeClr val="tx1">
                  <a:lumMod val="65000"/>
                  <a:lumOff val="35000"/>
                </a:schemeClr>
              </a:solidFill>
            </a:endParaRPr>
          </a:p>
        </p:txBody>
      </p:sp>
      <p:pic>
        <p:nvPicPr>
          <p:cNvPr id="13" name="Picture 12">
            <a:extLst>
              <a:ext uri="{FF2B5EF4-FFF2-40B4-BE49-F238E27FC236}">
                <a16:creationId xmlns:a16="http://schemas.microsoft.com/office/drawing/2014/main" id="{3FC69F51-D087-7E56-7324-8DA1A671F9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6502" y="4706467"/>
            <a:ext cx="8068801" cy="1495634"/>
          </a:xfrm>
          <a:prstGeom prst="rect">
            <a:avLst/>
          </a:prstGeom>
        </p:spPr>
      </p:pic>
    </p:spTree>
    <p:extLst>
      <p:ext uri="{BB962C8B-B14F-4D97-AF65-F5344CB8AC3E}">
        <p14:creationId xmlns:p14="http://schemas.microsoft.com/office/powerpoint/2010/main" val="185163540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61FCE8E-630E-AD9D-4682-385FBE410EA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8B35B1B-834C-95AD-BEC3-943B0F57A949}"/>
              </a:ext>
            </a:extLst>
          </p:cNvPr>
          <p:cNvSpPr>
            <a:spLocks noGrp="1"/>
          </p:cNvSpPr>
          <p:nvPr>
            <p:ph type="sldNum" sz="quarter" idx="12"/>
          </p:nvPr>
        </p:nvSpPr>
        <p:spPr/>
        <p:txBody>
          <a:bodyPr/>
          <a:lstStyle/>
          <a:p>
            <a:fld id="{4A777409-9C5A-4B07-8E32-19F22F7D558C}" type="slidenum">
              <a:rPr lang="en-IN" smtClean="0"/>
              <a:t>140</a:t>
            </a:fld>
            <a:endParaRPr lang="en-IN" dirty="0"/>
          </a:p>
        </p:txBody>
      </p:sp>
      <p:sp>
        <p:nvSpPr>
          <p:cNvPr id="5" name="TextBox 4">
            <a:extLst>
              <a:ext uri="{FF2B5EF4-FFF2-40B4-BE49-F238E27FC236}">
                <a16:creationId xmlns:a16="http://schemas.microsoft.com/office/drawing/2014/main" id="{08A73B12-C000-0DC1-D737-3BE2B11604CB}"/>
              </a:ext>
            </a:extLst>
          </p:cNvPr>
          <p:cNvSpPr txBox="1"/>
          <p:nvPr/>
        </p:nvSpPr>
        <p:spPr>
          <a:xfrm>
            <a:off x="907676" y="560766"/>
            <a:ext cx="7447430" cy="1200329"/>
          </a:xfrm>
          <a:prstGeom prst="rect">
            <a:avLst/>
          </a:prstGeom>
          <a:noFill/>
        </p:spPr>
        <p:txBody>
          <a:bodyPr wrap="square">
            <a:spAutoFit/>
          </a:bodyPr>
          <a:lstStyle/>
          <a:p>
            <a:r>
              <a:rPr lang="en-IN" dirty="0"/>
              <a:t>&lt;div class="highlight"&gt;</a:t>
            </a:r>
          </a:p>
          <a:p>
            <a:r>
              <a:rPr lang="en-IN" dirty="0"/>
              <a:t>  Container Component</a:t>
            </a:r>
          </a:p>
          <a:p>
            <a:r>
              <a:rPr lang="en-IN" dirty="0"/>
              <a:t>&lt;/div&gt;</a:t>
            </a:r>
          </a:p>
          <a:p>
            <a:r>
              <a:rPr lang="en-IN" dirty="0"/>
              <a:t>&lt;app-child&gt;&lt;/app-child&gt;</a:t>
            </a:r>
          </a:p>
        </p:txBody>
      </p:sp>
      <p:sp>
        <p:nvSpPr>
          <p:cNvPr id="7" name="TextBox 6">
            <a:extLst>
              <a:ext uri="{FF2B5EF4-FFF2-40B4-BE49-F238E27FC236}">
                <a16:creationId xmlns:a16="http://schemas.microsoft.com/office/drawing/2014/main" id="{2B621DF0-5FB8-0129-1FE3-5D8F6976DF11}"/>
              </a:ext>
            </a:extLst>
          </p:cNvPr>
          <p:cNvSpPr txBox="1"/>
          <p:nvPr/>
        </p:nvSpPr>
        <p:spPr>
          <a:xfrm>
            <a:off x="907676" y="1899628"/>
            <a:ext cx="6100482" cy="400110"/>
          </a:xfrm>
          <a:prstGeom prst="rect">
            <a:avLst/>
          </a:prstGeom>
          <a:noFill/>
        </p:spPr>
        <p:txBody>
          <a:bodyPr wrap="square">
            <a:spAutoFit/>
          </a:bodyPr>
          <a:lstStyle/>
          <a:p>
            <a:r>
              <a:rPr lang="en-IN" sz="2000" b="1" dirty="0">
                <a:solidFill>
                  <a:schemeClr val="tx1">
                    <a:lumMod val="65000"/>
                    <a:lumOff val="35000"/>
                  </a:schemeClr>
                </a:solidFill>
              </a:rPr>
              <a:t>app.component.css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1E7511A5-E14D-C0A2-E25F-15672FF8CF2F}"/>
              </a:ext>
            </a:extLst>
          </p:cNvPr>
          <p:cNvSpPr txBox="1"/>
          <p:nvPr/>
        </p:nvSpPr>
        <p:spPr>
          <a:xfrm>
            <a:off x="907676" y="2438271"/>
            <a:ext cx="6100482" cy="1754326"/>
          </a:xfrm>
          <a:prstGeom prst="rect">
            <a:avLst/>
          </a:prstGeom>
          <a:noFill/>
        </p:spPr>
        <p:txBody>
          <a:bodyPr wrap="square">
            <a:spAutoFit/>
          </a:bodyPr>
          <a:lstStyle/>
          <a:p>
            <a:r>
              <a:rPr lang="en-IN" dirty="0"/>
              <a:t>.highlight {</a:t>
            </a:r>
          </a:p>
          <a:p>
            <a:r>
              <a:rPr lang="en-IN" dirty="0"/>
              <a:t>  border: 2px solid coral;</a:t>
            </a:r>
          </a:p>
          <a:p>
            <a:r>
              <a:rPr lang="en-IN" dirty="0"/>
              <a:t>  background-</a:t>
            </a:r>
            <a:r>
              <a:rPr lang="en-IN" dirty="0" err="1"/>
              <a:t>color</a:t>
            </a:r>
            <a:r>
              <a:rPr lang="en-IN" dirty="0"/>
              <a:t>: </a:t>
            </a:r>
            <a:r>
              <a:rPr lang="en-IN" dirty="0" err="1"/>
              <a:t>aliceblue</a:t>
            </a:r>
            <a:r>
              <a:rPr lang="en-IN" dirty="0"/>
              <a:t>;</a:t>
            </a:r>
          </a:p>
          <a:p>
            <a:r>
              <a:rPr lang="en-IN" dirty="0"/>
              <a:t>  text-align: </a:t>
            </a:r>
            <a:r>
              <a:rPr lang="en-IN" dirty="0" err="1"/>
              <a:t>center</a:t>
            </a:r>
            <a:r>
              <a:rPr lang="en-IN" dirty="0"/>
              <a:t>;</a:t>
            </a:r>
          </a:p>
          <a:p>
            <a:r>
              <a:rPr lang="en-IN" dirty="0"/>
              <a:t>  margin-bottom: 20px;</a:t>
            </a:r>
          </a:p>
          <a:p>
            <a:r>
              <a:rPr lang="en-IN" dirty="0"/>
              <a:t>}</a:t>
            </a:r>
          </a:p>
        </p:txBody>
      </p:sp>
      <p:sp>
        <p:nvSpPr>
          <p:cNvPr id="11" name="TextBox 10">
            <a:extLst>
              <a:ext uri="{FF2B5EF4-FFF2-40B4-BE49-F238E27FC236}">
                <a16:creationId xmlns:a16="http://schemas.microsoft.com/office/drawing/2014/main" id="{F901D76F-596C-F7DA-39CB-89B83D925C6B}"/>
              </a:ext>
            </a:extLst>
          </p:cNvPr>
          <p:cNvSpPr txBox="1"/>
          <p:nvPr/>
        </p:nvSpPr>
        <p:spPr>
          <a:xfrm>
            <a:off x="907676" y="4127989"/>
            <a:ext cx="6100482" cy="400110"/>
          </a:xfrm>
          <a:prstGeom prst="rect">
            <a:avLst/>
          </a:prstGeom>
          <a:noFill/>
        </p:spPr>
        <p:txBody>
          <a:bodyPr wrap="square">
            <a:spAutoFit/>
          </a:bodyPr>
          <a:lstStyle/>
          <a:p>
            <a:r>
              <a:rPr lang="en-IN"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D9998F97-32AB-ADB5-FDCC-736112AD6577}"/>
              </a:ext>
            </a:extLst>
          </p:cNvPr>
          <p:cNvSpPr txBox="1"/>
          <p:nvPr/>
        </p:nvSpPr>
        <p:spPr>
          <a:xfrm>
            <a:off x="907676" y="4549676"/>
            <a:ext cx="8030136" cy="2308324"/>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a:t>
            </a:r>
          </a:p>
        </p:txBody>
      </p:sp>
    </p:spTree>
    <p:extLst>
      <p:ext uri="{BB962C8B-B14F-4D97-AF65-F5344CB8AC3E}">
        <p14:creationId xmlns:p14="http://schemas.microsoft.com/office/powerpoint/2010/main" val="163653417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3248294-CC4B-EBA0-886B-5BEEC815645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96CF87B-F1B0-38BB-266A-032216C84FA5}"/>
              </a:ext>
            </a:extLst>
          </p:cNvPr>
          <p:cNvSpPr>
            <a:spLocks noGrp="1"/>
          </p:cNvSpPr>
          <p:nvPr>
            <p:ph type="sldNum" sz="quarter" idx="12"/>
          </p:nvPr>
        </p:nvSpPr>
        <p:spPr/>
        <p:txBody>
          <a:bodyPr/>
          <a:lstStyle/>
          <a:p>
            <a:fld id="{4A777409-9C5A-4B07-8E32-19F22F7D558C}" type="slidenum">
              <a:rPr lang="en-IN" smtClean="0"/>
              <a:t>141</a:t>
            </a:fld>
            <a:endParaRPr lang="en-IN" dirty="0"/>
          </a:p>
        </p:txBody>
      </p:sp>
      <p:sp>
        <p:nvSpPr>
          <p:cNvPr id="5" name="TextBox 4">
            <a:extLst>
              <a:ext uri="{FF2B5EF4-FFF2-40B4-BE49-F238E27FC236}">
                <a16:creationId xmlns:a16="http://schemas.microsoft.com/office/drawing/2014/main" id="{62858E2A-94FC-DBDB-C188-365B33A4C1CD}"/>
              </a:ext>
            </a:extLst>
          </p:cNvPr>
          <p:cNvSpPr txBox="1"/>
          <p:nvPr/>
        </p:nvSpPr>
        <p:spPr>
          <a:xfrm>
            <a:off x="925604" y="556736"/>
            <a:ext cx="10428195" cy="1323439"/>
          </a:xfrm>
          <a:prstGeom prst="rect">
            <a:avLst/>
          </a:prstGeom>
          <a:noFill/>
        </p:spPr>
        <p:txBody>
          <a:bodyPr wrap="square">
            <a:spAutoFit/>
          </a:bodyPr>
          <a:lstStyle/>
          <a:p>
            <a:r>
              <a:rPr lang="en-US" sz="2000" dirty="0">
                <a:solidFill>
                  <a:schemeClr val="tx1">
                    <a:lumMod val="65000"/>
                    <a:lumOff val="35000"/>
                  </a:schemeClr>
                </a:solidFill>
                <a:effectLst/>
              </a:rPr>
              <a:t>Line 6: Specify the CSS styles in an external stylesheet and bind it to the component using </a:t>
            </a:r>
            <a:r>
              <a:rPr lang="en-US" sz="2000" dirty="0" err="1">
                <a:solidFill>
                  <a:schemeClr val="tx1">
                    <a:lumMod val="65000"/>
                    <a:lumOff val="35000"/>
                  </a:schemeClr>
                </a:solidFill>
                <a:effectLst/>
              </a:rPr>
              <a:t>styleUrls</a:t>
            </a:r>
            <a:r>
              <a:rPr lang="en-US" sz="2000" dirty="0">
                <a:solidFill>
                  <a:schemeClr val="tx1">
                    <a:lumMod val="65000"/>
                    <a:lumOff val="35000"/>
                  </a:schemeClr>
                </a:solidFill>
                <a:effectLst/>
              </a:rPr>
              <a:t> property</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Create another component called </a:t>
            </a:r>
            <a:r>
              <a:rPr lang="en-US" sz="2000" b="1" dirty="0" err="1">
                <a:solidFill>
                  <a:schemeClr val="tx1">
                    <a:lumMod val="65000"/>
                    <a:lumOff val="35000"/>
                  </a:schemeClr>
                </a:solidFill>
                <a:effectLst/>
              </a:rPr>
              <a:t>ChildComponent</a:t>
            </a:r>
            <a:r>
              <a:rPr lang="en-US" sz="2000" dirty="0">
                <a:solidFill>
                  <a:schemeClr val="tx1">
                    <a:lumMod val="65000"/>
                    <a:lumOff val="35000"/>
                  </a:schemeClr>
                </a:solidFill>
                <a:effectLst/>
              </a:rPr>
              <a:t> using the following CLI command</a:t>
            </a:r>
          </a:p>
        </p:txBody>
      </p:sp>
      <p:sp>
        <p:nvSpPr>
          <p:cNvPr id="7" name="TextBox 6">
            <a:extLst>
              <a:ext uri="{FF2B5EF4-FFF2-40B4-BE49-F238E27FC236}">
                <a16:creationId xmlns:a16="http://schemas.microsoft.com/office/drawing/2014/main" id="{7C4A0C45-BB93-BE80-861B-96D48809E22C}"/>
              </a:ext>
            </a:extLst>
          </p:cNvPr>
          <p:cNvSpPr txBox="1"/>
          <p:nvPr/>
        </p:nvSpPr>
        <p:spPr>
          <a:xfrm>
            <a:off x="925604" y="2016169"/>
            <a:ext cx="6100482" cy="369332"/>
          </a:xfrm>
          <a:prstGeom prst="rect">
            <a:avLst/>
          </a:prstGeom>
          <a:noFill/>
        </p:spPr>
        <p:txBody>
          <a:bodyPr wrap="square">
            <a:spAutoFit/>
          </a:bodyPr>
          <a:lstStyle/>
          <a:p>
            <a:r>
              <a:rPr lang="en-IN" dirty="0"/>
              <a:t>D:\MyApp&gt;ng generate component Child</a:t>
            </a:r>
          </a:p>
        </p:txBody>
      </p:sp>
      <p:sp>
        <p:nvSpPr>
          <p:cNvPr id="9" name="TextBox 8">
            <a:extLst>
              <a:ext uri="{FF2B5EF4-FFF2-40B4-BE49-F238E27FC236}">
                <a16:creationId xmlns:a16="http://schemas.microsoft.com/office/drawing/2014/main" id="{984BCE18-EEA5-BF65-A693-456931F899B8}"/>
              </a:ext>
            </a:extLst>
          </p:cNvPr>
          <p:cNvSpPr txBox="1"/>
          <p:nvPr/>
        </p:nvSpPr>
        <p:spPr>
          <a:xfrm>
            <a:off x="925604" y="2521495"/>
            <a:ext cx="6100482" cy="400110"/>
          </a:xfrm>
          <a:prstGeom prst="rect">
            <a:avLst/>
          </a:prstGeom>
          <a:noFill/>
        </p:spPr>
        <p:txBody>
          <a:bodyPr wrap="square">
            <a:spAutoFit/>
          </a:bodyPr>
          <a:lstStyle/>
          <a:p>
            <a:r>
              <a:rPr lang="en-IN" sz="2000" b="1" dirty="0" err="1">
                <a:solidFill>
                  <a:schemeClr val="tx1">
                    <a:lumMod val="65000"/>
                    <a:lumOff val="35000"/>
                  </a:schemeClr>
                </a:solidFill>
              </a:rPr>
              <a:t>child.component.ts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BE4B8C92-1E05-FEC0-D9EF-47B0FC5F94AE}"/>
              </a:ext>
            </a:extLst>
          </p:cNvPr>
          <p:cNvSpPr txBox="1"/>
          <p:nvPr/>
        </p:nvSpPr>
        <p:spPr>
          <a:xfrm>
            <a:off x="925604" y="3057599"/>
            <a:ext cx="8845925" cy="2585323"/>
          </a:xfrm>
          <a:prstGeom prst="rect">
            <a:avLst/>
          </a:prstGeom>
          <a:noFill/>
        </p:spPr>
        <p:txBody>
          <a:bodyPr wrap="square">
            <a:spAutoFit/>
          </a:bodyPr>
          <a:lstStyle/>
          <a:p>
            <a:r>
              <a:rPr lang="en-IN" dirty="0"/>
              <a:t>import { Component } from '@angular/core';</a:t>
            </a:r>
          </a:p>
          <a:p>
            <a:r>
              <a:rPr lang="en-IN" dirty="0"/>
              <a:t>@Component({</a:t>
            </a:r>
          </a:p>
          <a:p>
            <a:r>
              <a:rPr lang="en-IN" dirty="0"/>
              <a:t>  selector: 'app-child',</a:t>
            </a:r>
          </a:p>
          <a:p>
            <a:r>
              <a:rPr lang="en-IN" dirty="0"/>
              <a:t>  </a:t>
            </a:r>
            <a:r>
              <a:rPr lang="en-IN" dirty="0" err="1"/>
              <a:t>templateUrl</a:t>
            </a:r>
            <a:r>
              <a:rPr lang="en-IN" dirty="0"/>
              <a:t>: './child.component.html',</a:t>
            </a:r>
          </a:p>
          <a:p>
            <a:r>
              <a:rPr lang="en-IN" dirty="0"/>
              <a:t>  </a:t>
            </a:r>
            <a:r>
              <a:rPr lang="en-IN" dirty="0" err="1"/>
              <a:t>styleUrls</a:t>
            </a:r>
            <a:r>
              <a:rPr lang="en-IN" dirty="0"/>
              <a:t>: ['./child.component.css'],</a:t>
            </a:r>
          </a:p>
          <a:p>
            <a:r>
              <a:rPr lang="en-IN" dirty="0"/>
              <a:t>})</a:t>
            </a:r>
          </a:p>
          <a:p>
            <a:r>
              <a:rPr lang="en-IN" dirty="0"/>
              <a:t>export class </a:t>
            </a:r>
            <a:r>
              <a:rPr lang="en-IN" dirty="0" err="1"/>
              <a:t>ChildComponent</a:t>
            </a:r>
            <a:r>
              <a:rPr lang="en-IN" dirty="0"/>
              <a:t> {</a:t>
            </a:r>
          </a:p>
          <a:p>
            <a:r>
              <a:rPr lang="en-IN" dirty="0"/>
              <a:t> </a:t>
            </a:r>
          </a:p>
          <a:p>
            <a:r>
              <a:rPr lang="en-IN" dirty="0"/>
              <a:t>}</a:t>
            </a:r>
          </a:p>
        </p:txBody>
      </p:sp>
      <p:sp>
        <p:nvSpPr>
          <p:cNvPr id="13" name="TextBox 12">
            <a:extLst>
              <a:ext uri="{FF2B5EF4-FFF2-40B4-BE49-F238E27FC236}">
                <a16:creationId xmlns:a16="http://schemas.microsoft.com/office/drawing/2014/main" id="{46568ECF-192C-F8C6-7BB5-909A5259501E}"/>
              </a:ext>
            </a:extLst>
          </p:cNvPr>
          <p:cNvSpPr txBox="1"/>
          <p:nvPr/>
        </p:nvSpPr>
        <p:spPr>
          <a:xfrm>
            <a:off x="925604" y="5676470"/>
            <a:ext cx="10737478" cy="707886"/>
          </a:xfrm>
          <a:prstGeom prst="rect">
            <a:avLst/>
          </a:prstGeom>
          <a:noFill/>
        </p:spPr>
        <p:txBody>
          <a:bodyPr wrap="square">
            <a:spAutoFit/>
          </a:bodyPr>
          <a:lstStyle/>
          <a:p>
            <a:r>
              <a:rPr lang="en-US" sz="2000" dirty="0">
                <a:solidFill>
                  <a:schemeClr val="tx1">
                    <a:lumMod val="65000"/>
                    <a:lumOff val="35000"/>
                  </a:schemeClr>
                </a:solidFill>
              </a:rPr>
              <a:t>Line 6: External stylesheet called child.component.css is bound with the component using </a:t>
            </a:r>
            <a:r>
              <a:rPr lang="en-US" sz="2000" dirty="0" err="1">
                <a:solidFill>
                  <a:schemeClr val="tx1">
                    <a:lumMod val="65000"/>
                    <a:lumOff val="35000"/>
                  </a:schemeClr>
                </a:solidFill>
              </a:rPr>
              <a:t>styleUrls</a:t>
            </a:r>
            <a:r>
              <a:rPr lang="en-US" sz="2000" dirty="0">
                <a:solidFill>
                  <a:schemeClr val="tx1">
                    <a:lumMod val="65000"/>
                    <a:lumOff val="35000"/>
                  </a:schemeClr>
                </a:solidFill>
              </a:rPr>
              <a:t> property</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70606344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058D77-2372-8907-CCD0-9DE87BC5B18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5BBA089-135B-C106-E641-8C236117AE02}"/>
              </a:ext>
            </a:extLst>
          </p:cNvPr>
          <p:cNvSpPr>
            <a:spLocks noGrp="1"/>
          </p:cNvSpPr>
          <p:nvPr>
            <p:ph type="sldNum" sz="quarter" idx="12"/>
          </p:nvPr>
        </p:nvSpPr>
        <p:spPr/>
        <p:txBody>
          <a:bodyPr/>
          <a:lstStyle/>
          <a:p>
            <a:fld id="{4A777409-9C5A-4B07-8E32-19F22F7D558C}" type="slidenum">
              <a:rPr lang="en-IN" smtClean="0"/>
              <a:t>142</a:t>
            </a:fld>
            <a:endParaRPr lang="en-IN" dirty="0"/>
          </a:p>
        </p:txBody>
      </p:sp>
      <p:sp>
        <p:nvSpPr>
          <p:cNvPr id="5" name="TextBox 4">
            <a:extLst>
              <a:ext uri="{FF2B5EF4-FFF2-40B4-BE49-F238E27FC236}">
                <a16:creationId xmlns:a16="http://schemas.microsoft.com/office/drawing/2014/main" id="{483809B0-1625-F000-A78F-D2936B7D0234}"/>
              </a:ext>
            </a:extLst>
          </p:cNvPr>
          <p:cNvSpPr txBox="1"/>
          <p:nvPr/>
        </p:nvSpPr>
        <p:spPr>
          <a:xfrm>
            <a:off x="988359" y="554922"/>
            <a:ext cx="6100482" cy="400110"/>
          </a:xfrm>
          <a:prstGeom prst="rect">
            <a:avLst/>
          </a:prstGeom>
          <a:noFill/>
        </p:spPr>
        <p:txBody>
          <a:bodyPr wrap="square">
            <a:spAutoFit/>
          </a:bodyPr>
          <a:lstStyle/>
          <a:p>
            <a:r>
              <a:rPr lang="en-IN" sz="2000" b="1" dirty="0">
                <a:solidFill>
                  <a:schemeClr val="tx1">
                    <a:lumMod val="65000"/>
                    <a:lumOff val="35000"/>
                  </a:schemeClr>
                </a:solidFill>
              </a:rPr>
              <a:t>child.component.css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52050C6A-3E98-C7B4-452A-5331382B7DE6}"/>
              </a:ext>
            </a:extLst>
          </p:cNvPr>
          <p:cNvSpPr txBox="1"/>
          <p:nvPr/>
        </p:nvSpPr>
        <p:spPr>
          <a:xfrm>
            <a:off x="988359" y="1024202"/>
            <a:ext cx="6100482" cy="1754326"/>
          </a:xfrm>
          <a:prstGeom prst="rect">
            <a:avLst/>
          </a:prstGeom>
          <a:noFill/>
        </p:spPr>
        <p:txBody>
          <a:bodyPr wrap="square">
            <a:spAutoFit/>
          </a:bodyPr>
          <a:lstStyle/>
          <a:p>
            <a:r>
              <a:rPr lang="en-IN" dirty="0"/>
              <a:t>.highlight {</a:t>
            </a:r>
          </a:p>
          <a:p>
            <a:r>
              <a:rPr lang="en-IN" dirty="0"/>
              <a:t>  border: 2px solid violet;</a:t>
            </a:r>
          </a:p>
          <a:p>
            <a:r>
              <a:rPr lang="en-IN" dirty="0"/>
              <a:t>  background-</a:t>
            </a:r>
            <a:r>
              <a:rPr lang="en-IN" dirty="0" err="1"/>
              <a:t>color</a:t>
            </a:r>
            <a:r>
              <a:rPr lang="en-IN" dirty="0"/>
              <a:t>: cornsilk;</a:t>
            </a:r>
          </a:p>
          <a:p>
            <a:r>
              <a:rPr lang="en-IN" dirty="0"/>
              <a:t>  text-align: </a:t>
            </a:r>
            <a:r>
              <a:rPr lang="en-IN" dirty="0" err="1"/>
              <a:t>center</a:t>
            </a:r>
            <a:r>
              <a:rPr lang="en-IN" dirty="0"/>
              <a:t>;</a:t>
            </a:r>
          </a:p>
          <a:p>
            <a:r>
              <a:rPr lang="en-IN" dirty="0"/>
              <a:t>  margin-bottom: 20px;</a:t>
            </a:r>
          </a:p>
          <a:p>
            <a:r>
              <a:rPr lang="en-IN" dirty="0"/>
              <a:t>}</a:t>
            </a:r>
          </a:p>
        </p:txBody>
      </p:sp>
      <p:sp>
        <p:nvSpPr>
          <p:cNvPr id="9" name="TextBox 8">
            <a:extLst>
              <a:ext uri="{FF2B5EF4-FFF2-40B4-BE49-F238E27FC236}">
                <a16:creationId xmlns:a16="http://schemas.microsoft.com/office/drawing/2014/main" id="{B0E0F0AE-EF93-BEDC-9941-33B75DB3B17B}"/>
              </a:ext>
            </a:extLst>
          </p:cNvPr>
          <p:cNvSpPr txBox="1"/>
          <p:nvPr/>
        </p:nvSpPr>
        <p:spPr>
          <a:xfrm>
            <a:off x="988359" y="2939534"/>
            <a:ext cx="6100482" cy="400110"/>
          </a:xfrm>
          <a:prstGeom prst="rect">
            <a:avLst/>
          </a:prstGeom>
          <a:noFill/>
        </p:spPr>
        <p:txBody>
          <a:bodyPr wrap="square">
            <a:spAutoFit/>
          </a:bodyPr>
          <a:lstStyle/>
          <a:p>
            <a:r>
              <a:rPr lang="en-IN" sz="2000" b="1" dirty="0">
                <a:solidFill>
                  <a:schemeClr val="tx1">
                    <a:lumMod val="65000"/>
                    <a:lumOff val="35000"/>
                  </a:schemeClr>
                </a:solidFill>
              </a:rPr>
              <a:t>child.component.html</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F06413C6-2A0B-12D2-9FAA-540C5E8379FE}"/>
              </a:ext>
            </a:extLst>
          </p:cNvPr>
          <p:cNvSpPr txBox="1"/>
          <p:nvPr/>
        </p:nvSpPr>
        <p:spPr>
          <a:xfrm>
            <a:off x="988359" y="3518357"/>
            <a:ext cx="6100482" cy="923330"/>
          </a:xfrm>
          <a:prstGeom prst="rect">
            <a:avLst/>
          </a:prstGeom>
          <a:noFill/>
        </p:spPr>
        <p:txBody>
          <a:bodyPr wrap="square">
            <a:spAutoFit/>
          </a:bodyPr>
          <a:lstStyle/>
          <a:p>
            <a:r>
              <a:rPr lang="en-IN" dirty="0"/>
              <a:t>&lt;div class="highlight"&gt;</a:t>
            </a:r>
          </a:p>
          <a:p>
            <a:r>
              <a:rPr lang="en-IN" dirty="0"/>
              <a:t>  Child Component</a:t>
            </a:r>
          </a:p>
          <a:p>
            <a:r>
              <a:rPr lang="en-IN" dirty="0"/>
              <a:t>&lt;/div&gt;</a:t>
            </a:r>
          </a:p>
        </p:txBody>
      </p:sp>
      <p:sp>
        <p:nvSpPr>
          <p:cNvPr id="13" name="TextBox 12">
            <a:extLst>
              <a:ext uri="{FF2B5EF4-FFF2-40B4-BE49-F238E27FC236}">
                <a16:creationId xmlns:a16="http://schemas.microsoft.com/office/drawing/2014/main" id="{3365E3C5-9937-233C-D31E-C96C459E57B7}"/>
              </a:ext>
            </a:extLst>
          </p:cNvPr>
          <p:cNvSpPr txBox="1"/>
          <p:nvPr/>
        </p:nvSpPr>
        <p:spPr>
          <a:xfrm>
            <a:off x="988359" y="4620400"/>
            <a:ext cx="6100482" cy="400110"/>
          </a:xfrm>
          <a:prstGeom prst="rect">
            <a:avLst/>
          </a:prstGeom>
          <a:noFill/>
        </p:spPr>
        <p:txBody>
          <a:bodyPr wrap="square">
            <a:spAutoFit/>
          </a:bodyPr>
          <a:lstStyle/>
          <a:p>
            <a:r>
              <a:rPr lang="en-IN" sz="2000" b="1" dirty="0">
                <a:solidFill>
                  <a:schemeClr val="tx1">
                    <a:lumMod val="65000"/>
                    <a:lumOff val="35000"/>
                  </a:schemeClr>
                </a:solidFill>
              </a:rPr>
              <a:t>Output</a:t>
            </a:r>
            <a:r>
              <a:rPr lang="en-IN" sz="2000" dirty="0">
                <a:solidFill>
                  <a:schemeClr val="tx1">
                    <a:lumMod val="65000"/>
                    <a:lumOff val="35000"/>
                  </a:schemeClr>
                </a:solidFill>
              </a:rPr>
              <a:t>:</a:t>
            </a:r>
          </a:p>
        </p:txBody>
      </p:sp>
      <p:pic>
        <p:nvPicPr>
          <p:cNvPr id="15" name="Picture 14">
            <a:extLst>
              <a:ext uri="{FF2B5EF4-FFF2-40B4-BE49-F238E27FC236}">
                <a16:creationId xmlns:a16="http://schemas.microsoft.com/office/drawing/2014/main" id="{54CACFBE-BE1C-6CC1-3687-ED13069AD6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7769" y="4859638"/>
            <a:ext cx="2429214" cy="828791"/>
          </a:xfrm>
          <a:prstGeom prst="rect">
            <a:avLst/>
          </a:prstGeom>
        </p:spPr>
      </p:pic>
    </p:spTree>
    <p:extLst>
      <p:ext uri="{BB962C8B-B14F-4D97-AF65-F5344CB8AC3E}">
        <p14:creationId xmlns:p14="http://schemas.microsoft.com/office/powerpoint/2010/main" val="91005951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22DB8F-7B61-7580-6FC0-ACF963CD5F9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A6D9C24-B255-B6A2-B8EE-01553DB47AF3}"/>
              </a:ext>
            </a:extLst>
          </p:cNvPr>
          <p:cNvSpPr>
            <a:spLocks noGrp="1"/>
          </p:cNvSpPr>
          <p:nvPr>
            <p:ph type="sldNum" sz="quarter" idx="12"/>
          </p:nvPr>
        </p:nvSpPr>
        <p:spPr/>
        <p:txBody>
          <a:bodyPr/>
          <a:lstStyle/>
          <a:p>
            <a:fld id="{4A777409-9C5A-4B07-8E32-19F22F7D558C}" type="slidenum">
              <a:rPr lang="en-IN" smtClean="0"/>
              <a:t>143</a:t>
            </a:fld>
            <a:endParaRPr lang="en-IN" dirty="0"/>
          </a:p>
        </p:txBody>
      </p:sp>
      <p:sp>
        <p:nvSpPr>
          <p:cNvPr id="5" name="TextBox 4">
            <a:extLst>
              <a:ext uri="{FF2B5EF4-FFF2-40B4-BE49-F238E27FC236}">
                <a16:creationId xmlns:a16="http://schemas.microsoft.com/office/drawing/2014/main" id="{BC5CD569-AEED-4F15-701D-1D905C109908}"/>
              </a:ext>
            </a:extLst>
          </p:cNvPr>
          <p:cNvSpPr txBox="1"/>
          <p:nvPr/>
        </p:nvSpPr>
        <p:spPr>
          <a:xfrm>
            <a:off x="916641" y="590781"/>
            <a:ext cx="6100482" cy="400110"/>
          </a:xfrm>
          <a:prstGeom prst="rect">
            <a:avLst/>
          </a:prstGeom>
          <a:noFill/>
        </p:spPr>
        <p:txBody>
          <a:bodyPr wrap="square">
            <a:spAutoFit/>
          </a:bodyPr>
          <a:lstStyle/>
          <a:p>
            <a:r>
              <a:rPr lang="en-US" sz="2000" b="1" dirty="0">
                <a:solidFill>
                  <a:schemeClr val="tx1">
                    <a:lumMod val="65000"/>
                    <a:lumOff val="35000"/>
                  </a:schemeClr>
                </a:solidFill>
              </a:rPr>
              <a:t>Browser Console(Press F12 inside the browser)</a:t>
            </a:r>
            <a:r>
              <a:rPr lang="en-US" sz="2000" dirty="0">
                <a:solidFill>
                  <a:schemeClr val="tx1">
                    <a:lumMod val="65000"/>
                    <a:lumOff val="35000"/>
                  </a:schemeClr>
                </a:solidFill>
              </a:rPr>
              <a:t>:</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92DAE556-9777-C7B3-B81C-901AC83075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2191" y="986625"/>
            <a:ext cx="5325218" cy="5734850"/>
          </a:xfrm>
          <a:prstGeom prst="rect">
            <a:avLst/>
          </a:prstGeom>
        </p:spPr>
      </p:pic>
    </p:spTree>
    <p:extLst>
      <p:ext uri="{BB962C8B-B14F-4D97-AF65-F5344CB8AC3E}">
        <p14:creationId xmlns:p14="http://schemas.microsoft.com/office/powerpoint/2010/main" val="175983426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94B626E-75E9-7AC8-2E45-013AFDA9E8B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5840B62-5F55-AD5E-E2C9-C6D90AC4318B}"/>
              </a:ext>
            </a:extLst>
          </p:cNvPr>
          <p:cNvSpPr>
            <a:spLocks noGrp="1"/>
          </p:cNvSpPr>
          <p:nvPr>
            <p:ph type="sldNum" sz="quarter" idx="12"/>
          </p:nvPr>
        </p:nvSpPr>
        <p:spPr/>
        <p:txBody>
          <a:bodyPr/>
          <a:lstStyle/>
          <a:p>
            <a:fld id="{4A777409-9C5A-4B07-8E32-19F22F7D558C}" type="slidenum">
              <a:rPr lang="en-IN" smtClean="0"/>
              <a:t>144</a:t>
            </a:fld>
            <a:endParaRPr lang="en-IN" dirty="0"/>
          </a:p>
        </p:txBody>
      </p:sp>
      <p:sp>
        <p:nvSpPr>
          <p:cNvPr id="5" name="TextBox 4">
            <a:extLst>
              <a:ext uri="{FF2B5EF4-FFF2-40B4-BE49-F238E27FC236}">
                <a16:creationId xmlns:a16="http://schemas.microsoft.com/office/drawing/2014/main" id="{9C9A68D7-AEEF-A47B-C131-413372B148CA}"/>
              </a:ext>
            </a:extLst>
          </p:cNvPr>
          <p:cNvSpPr txBox="1"/>
          <p:nvPr/>
        </p:nvSpPr>
        <p:spPr>
          <a:xfrm>
            <a:off x="988358" y="611432"/>
            <a:ext cx="10365441" cy="1631216"/>
          </a:xfrm>
          <a:prstGeom prst="rect">
            <a:avLst/>
          </a:prstGeom>
          <a:noFill/>
        </p:spPr>
        <p:txBody>
          <a:bodyPr wrap="square">
            <a:spAutoFit/>
          </a:bodyPr>
          <a:lstStyle/>
          <a:p>
            <a:r>
              <a:rPr lang="en-US" sz="2000" dirty="0">
                <a:solidFill>
                  <a:schemeClr val="tx1">
                    <a:lumMod val="65000"/>
                    <a:lumOff val="35000"/>
                  </a:schemeClr>
                </a:solidFill>
                <a:effectLst/>
              </a:rPr>
              <a:t>CSS styles can be added to a component by adding styles property to the component metadata. Styles is an array property where multiple CSS classes for a component can be defined.</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b="1"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622267B4-16A2-D9C5-D52A-34155AAFF213}"/>
              </a:ext>
            </a:extLst>
          </p:cNvPr>
          <p:cNvSpPr txBox="1"/>
          <p:nvPr/>
        </p:nvSpPr>
        <p:spPr>
          <a:xfrm>
            <a:off x="916641" y="2372142"/>
            <a:ext cx="8594912" cy="4247317"/>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styles: [`</a:t>
            </a:r>
          </a:p>
          <a:p>
            <a:r>
              <a:rPr lang="en-IN" dirty="0"/>
              <a:t>  .highlight {</a:t>
            </a:r>
          </a:p>
          <a:p>
            <a:r>
              <a:rPr lang="en-IN" dirty="0"/>
              <a:t>      border: 2px solid red;</a:t>
            </a:r>
          </a:p>
          <a:p>
            <a:r>
              <a:rPr lang="en-IN" dirty="0"/>
              <a:t>      </a:t>
            </a:r>
            <a:r>
              <a:rPr lang="en-IN" dirty="0" err="1"/>
              <a:t>background-color:AliceBlue</a:t>
            </a:r>
            <a:r>
              <a:rPr lang="en-IN" dirty="0"/>
              <a:t>;</a:t>
            </a:r>
          </a:p>
          <a:p>
            <a:r>
              <a:rPr lang="en-IN" dirty="0"/>
              <a:t>      text-align: </a:t>
            </a:r>
            <a:r>
              <a:rPr lang="en-IN" dirty="0" err="1"/>
              <a:t>center</a:t>
            </a:r>
            <a:r>
              <a:rPr lang="en-IN" dirty="0"/>
              <a:t>;</a:t>
            </a:r>
          </a:p>
          <a:p>
            <a:r>
              <a:rPr lang="en-IN" dirty="0"/>
              <a:t>      margin-bottom: 20px;</a:t>
            </a:r>
          </a:p>
          <a:p>
            <a:r>
              <a:rPr lang="en-IN" dirty="0"/>
              <a:t>  }</a:t>
            </a:r>
          </a:p>
          <a:p>
            <a:r>
              <a:rPr lang="en-IN" dirty="0"/>
              <a:t>`],</a:t>
            </a:r>
          </a:p>
          <a:p>
            <a:r>
              <a:rPr lang="en-IN" dirty="0"/>
              <a:t>})</a:t>
            </a:r>
          </a:p>
          <a:p>
            <a:r>
              <a:rPr lang="en-IN" dirty="0"/>
              <a:t>export class </a:t>
            </a:r>
            <a:r>
              <a:rPr lang="en-IN" dirty="0" err="1"/>
              <a:t>AppComponent</a:t>
            </a:r>
            <a:r>
              <a:rPr lang="en-IN" dirty="0"/>
              <a:t> {</a:t>
            </a:r>
          </a:p>
          <a:p>
            <a:r>
              <a:rPr lang="en-IN" dirty="0"/>
              <a:t>}</a:t>
            </a:r>
          </a:p>
        </p:txBody>
      </p:sp>
    </p:spTree>
    <p:extLst>
      <p:ext uri="{BB962C8B-B14F-4D97-AF65-F5344CB8AC3E}">
        <p14:creationId xmlns:p14="http://schemas.microsoft.com/office/powerpoint/2010/main" val="396964519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59F412-A6D7-A64B-CB10-236F9234F17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50CFB64-AE62-D666-4818-9EFCD96D9E1A}"/>
              </a:ext>
            </a:extLst>
          </p:cNvPr>
          <p:cNvSpPr>
            <a:spLocks noGrp="1"/>
          </p:cNvSpPr>
          <p:nvPr>
            <p:ph type="sldNum" sz="quarter" idx="12"/>
          </p:nvPr>
        </p:nvSpPr>
        <p:spPr/>
        <p:txBody>
          <a:bodyPr/>
          <a:lstStyle/>
          <a:p>
            <a:fld id="{4A777409-9C5A-4B07-8E32-19F22F7D558C}" type="slidenum">
              <a:rPr lang="en-IN" smtClean="0"/>
              <a:t>145</a:t>
            </a:fld>
            <a:endParaRPr lang="en-IN" dirty="0"/>
          </a:p>
        </p:txBody>
      </p:sp>
      <p:sp>
        <p:nvSpPr>
          <p:cNvPr id="5" name="TextBox 4">
            <a:extLst>
              <a:ext uri="{FF2B5EF4-FFF2-40B4-BE49-F238E27FC236}">
                <a16:creationId xmlns:a16="http://schemas.microsoft.com/office/drawing/2014/main" id="{67CE6C0F-6A64-AB77-5917-A3AC15DC90F6}"/>
              </a:ext>
            </a:extLst>
          </p:cNvPr>
          <p:cNvSpPr txBox="1"/>
          <p:nvPr/>
        </p:nvSpPr>
        <p:spPr>
          <a:xfrm>
            <a:off x="880782" y="578694"/>
            <a:ext cx="8469406" cy="1015663"/>
          </a:xfrm>
          <a:prstGeom prst="rect">
            <a:avLst/>
          </a:prstGeom>
          <a:noFill/>
        </p:spPr>
        <p:txBody>
          <a:bodyPr wrap="square">
            <a:spAutoFit/>
          </a:bodyPr>
          <a:lstStyle/>
          <a:p>
            <a:r>
              <a:rPr lang="en-US" sz="2000" dirty="0">
                <a:solidFill>
                  <a:schemeClr val="tx1">
                    <a:lumMod val="65000"/>
                    <a:lumOff val="35000"/>
                  </a:schemeClr>
                </a:solidFill>
                <a:effectLst/>
              </a:rPr>
              <a:t>Line 6-13: Add CSS styles specific to this component in the styles property.</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8212CDCF-B44F-4A87-27CA-AE65785A8D35}"/>
              </a:ext>
            </a:extLst>
          </p:cNvPr>
          <p:cNvSpPr txBox="1"/>
          <p:nvPr/>
        </p:nvSpPr>
        <p:spPr>
          <a:xfrm>
            <a:off x="880782" y="1699284"/>
            <a:ext cx="8209430" cy="1200329"/>
          </a:xfrm>
          <a:prstGeom prst="rect">
            <a:avLst/>
          </a:prstGeom>
          <a:noFill/>
        </p:spPr>
        <p:txBody>
          <a:bodyPr wrap="square">
            <a:spAutoFit/>
          </a:bodyPr>
          <a:lstStyle/>
          <a:p>
            <a:r>
              <a:rPr lang="en-IN" dirty="0"/>
              <a:t>&lt;div class="highlight"&gt;</a:t>
            </a:r>
          </a:p>
          <a:p>
            <a:r>
              <a:rPr lang="en-IN" dirty="0"/>
              <a:t>  Container Component</a:t>
            </a:r>
          </a:p>
          <a:p>
            <a:r>
              <a:rPr lang="en-IN" dirty="0"/>
              <a:t>&lt;/div&gt;</a:t>
            </a:r>
          </a:p>
          <a:p>
            <a:r>
              <a:rPr lang="en-IN" dirty="0"/>
              <a:t>&lt;app-child&gt;&lt;/app-child&gt;</a:t>
            </a:r>
          </a:p>
        </p:txBody>
      </p:sp>
      <p:sp>
        <p:nvSpPr>
          <p:cNvPr id="9" name="TextBox 8">
            <a:extLst>
              <a:ext uri="{FF2B5EF4-FFF2-40B4-BE49-F238E27FC236}">
                <a16:creationId xmlns:a16="http://schemas.microsoft.com/office/drawing/2014/main" id="{ABEFC698-F77A-9859-4E4D-B3C30A59A1C3}"/>
              </a:ext>
            </a:extLst>
          </p:cNvPr>
          <p:cNvSpPr txBox="1"/>
          <p:nvPr/>
        </p:nvSpPr>
        <p:spPr>
          <a:xfrm>
            <a:off x="880781" y="3035058"/>
            <a:ext cx="7823947" cy="1015663"/>
          </a:xfrm>
          <a:prstGeom prst="rect">
            <a:avLst/>
          </a:prstGeom>
          <a:noFill/>
        </p:spPr>
        <p:txBody>
          <a:bodyPr wrap="square">
            <a:spAutoFit/>
          </a:bodyPr>
          <a:lstStyle/>
          <a:p>
            <a:r>
              <a:rPr lang="en-US" sz="2000" dirty="0">
                <a:solidFill>
                  <a:schemeClr val="tx1">
                    <a:lumMod val="65000"/>
                    <a:lumOff val="35000"/>
                  </a:schemeClr>
                </a:solidFill>
                <a:effectLst/>
              </a:rPr>
              <a:t>Line 1: CSS class i.e., the highlight is applied to the div tag</a:t>
            </a:r>
          </a:p>
          <a:p>
            <a:r>
              <a:rPr lang="en-US" sz="2000" dirty="0">
                <a:solidFill>
                  <a:schemeClr val="tx1">
                    <a:lumMod val="65000"/>
                    <a:lumOff val="35000"/>
                  </a:schemeClr>
                </a:solidFill>
                <a:effectLst/>
              </a:rPr>
              <a:t> </a:t>
            </a:r>
          </a:p>
          <a:p>
            <a:r>
              <a:rPr lang="en-US" sz="2000" b="1" dirty="0" err="1">
                <a:solidFill>
                  <a:schemeClr val="tx1">
                    <a:lumMod val="65000"/>
                    <a:lumOff val="35000"/>
                  </a:schemeClr>
                </a:solidFill>
                <a:effectLst/>
              </a:rPr>
              <a:t>child.component.ts</a:t>
            </a:r>
            <a:endParaRPr lang="en-US" sz="2000" dirty="0">
              <a:solidFill>
                <a:schemeClr val="tx1">
                  <a:lumMod val="65000"/>
                  <a:lumOff val="35000"/>
                </a:schemeClr>
              </a:solidFill>
              <a:effectLst/>
            </a:endParaRPr>
          </a:p>
        </p:txBody>
      </p:sp>
      <p:sp>
        <p:nvSpPr>
          <p:cNvPr id="11" name="TextBox 10">
            <a:extLst>
              <a:ext uri="{FF2B5EF4-FFF2-40B4-BE49-F238E27FC236}">
                <a16:creationId xmlns:a16="http://schemas.microsoft.com/office/drawing/2014/main" id="{538572A9-9947-FBD1-C632-5B6B2418396B}"/>
              </a:ext>
            </a:extLst>
          </p:cNvPr>
          <p:cNvSpPr txBox="1"/>
          <p:nvPr/>
        </p:nvSpPr>
        <p:spPr>
          <a:xfrm>
            <a:off x="880781" y="4043819"/>
            <a:ext cx="8550090" cy="3139321"/>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@Component({</a:t>
            </a:r>
          </a:p>
          <a:p>
            <a:r>
              <a:rPr lang="en-IN" dirty="0"/>
              <a:t>  selector: 'app-child',</a:t>
            </a:r>
          </a:p>
          <a:p>
            <a:r>
              <a:rPr lang="en-IN" dirty="0"/>
              <a:t>  </a:t>
            </a:r>
            <a:r>
              <a:rPr lang="en-IN" dirty="0" err="1"/>
              <a:t>templateUrl</a:t>
            </a:r>
            <a:r>
              <a:rPr lang="en-IN" dirty="0"/>
              <a:t>: './child.component.html',</a:t>
            </a:r>
          </a:p>
          <a:p>
            <a:r>
              <a:rPr lang="en-IN" dirty="0"/>
              <a:t>  styles: [</a:t>
            </a:r>
          </a:p>
          <a:p>
            <a:r>
              <a:rPr lang="en-IN" dirty="0"/>
              <a:t>    `</a:t>
            </a:r>
          </a:p>
          <a:p>
            <a:r>
              <a:rPr lang="en-IN" dirty="0"/>
              <a:t>      .highlight {</a:t>
            </a:r>
          </a:p>
          <a:p>
            <a:r>
              <a:rPr lang="en-IN" dirty="0"/>
              <a:t>        border: 2px solid yellow;</a:t>
            </a:r>
          </a:p>
          <a:p>
            <a:r>
              <a:rPr lang="en-IN" dirty="0"/>
              <a:t>        background-</a:t>
            </a:r>
            <a:r>
              <a:rPr lang="en-IN" dirty="0" err="1"/>
              <a:t>color</a:t>
            </a:r>
            <a:r>
              <a:rPr lang="en-IN" dirty="0"/>
              <a:t>: cornsilk;</a:t>
            </a:r>
          </a:p>
          <a:p>
            <a:r>
              <a:rPr lang="en-IN" dirty="0"/>
              <a:t>        text-align: </a:t>
            </a:r>
            <a:r>
              <a:rPr lang="en-IN" dirty="0" err="1"/>
              <a:t>center</a:t>
            </a:r>
            <a:r>
              <a:rPr lang="en-IN" dirty="0"/>
              <a:t>;</a:t>
            </a:r>
          </a:p>
          <a:p>
            <a:r>
              <a:rPr lang="en-IN" dirty="0"/>
              <a:t>        </a:t>
            </a:r>
          </a:p>
        </p:txBody>
      </p:sp>
    </p:spTree>
    <p:extLst>
      <p:ext uri="{BB962C8B-B14F-4D97-AF65-F5344CB8AC3E}">
        <p14:creationId xmlns:p14="http://schemas.microsoft.com/office/powerpoint/2010/main" val="283806210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5CF441-1F4C-5FC5-DA3B-4D425AFA6F1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767EAB7-F153-6156-57B4-3B9D6D558ED6}"/>
              </a:ext>
            </a:extLst>
          </p:cNvPr>
          <p:cNvSpPr>
            <a:spLocks noGrp="1"/>
          </p:cNvSpPr>
          <p:nvPr>
            <p:ph type="sldNum" sz="quarter" idx="12"/>
          </p:nvPr>
        </p:nvSpPr>
        <p:spPr/>
        <p:txBody>
          <a:bodyPr/>
          <a:lstStyle/>
          <a:p>
            <a:fld id="{4A777409-9C5A-4B07-8E32-19F22F7D558C}" type="slidenum">
              <a:rPr lang="en-IN" smtClean="0"/>
              <a:t>146</a:t>
            </a:fld>
            <a:endParaRPr lang="en-IN" dirty="0"/>
          </a:p>
        </p:txBody>
      </p:sp>
      <p:sp>
        <p:nvSpPr>
          <p:cNvPr id="5" name="TextBox 4">
            <a:extLst>
              <a:ext uri="{FF2B5EF4-FFF2-40B4-BE49-F238E27FC236}">
                <a16:creationId xmlns:a16="http://schemas.microsoft.com/office/drawing/2014/main" id="{05C90269-9361-D9F6-36D5-9348AB468A84}"/>
              </a:ext>
            </a:extLst>
          </p:cNvPr>
          <p:cNvSpPr txBox="1"/>
          <p:nvPr/>
        </p:nvSpPr>
        <p:spPr>
          <a:xfrm>
            <a:off x="1086970" y="648198"/>
            <a:ext cx="8281148" cy="2585323"/>
          </a:xfrm>
          <a:prstGeom prst="rect">
            <a:avLst/>
          </a:prstGeom>
          <a:noFill/>
        </p:spPr>
        <p:txBody>
          <a:bodyPr wrap="square">
            <a:spAutoFit/>
          </a:bodyPr>
          <a:lstStyle/>
          <a:p>
            <a:r>
              <a:rPr lang="en-IN" dirty="0"/>
              <a:t>margin-bottom: 20px;</a:t>
            </a:r>
          </a:p>
          <a:p>
            <a:r>
              <a:rPr lang="en-IN" dirty="0"/>
              <a:t>      }</a:t>
            </a:r>
          </a:p>
          <a:p>
            <a:r>
              <a:rPr lang="en-IN" dirty="0"/>
              <a:t>    `,</a:t>
            </a:r>
          </a:p>
          <a:p>
            <a:r>
              <a:rPr lang="en-IN" dirty="0"/>
              <a:t>  ],</a:t>
            </a:r>
          </a:p>
          <a:p>
            <a:r>
              <a:rPr lang="en-IN" dirty="0"/>
              <a:t>})</a:t>
            </a:r>
          </a:p>
          <a:p>
            <a:r>
              <a:rPr lang="en-IN" dirty="0"/>
              <a:t>export class </a:t>
            </a:r>
            <a:r>
              <a:rPr lang="en-IN" dirty="0" err="1"/>
              <a:t>ChildComponent</a:t>
            </a:r>
            <a:r>
              <a:rPr lang="en-IN" dirty="0"/>
              <a:t> {</a:t>
            </a:r>
          </a:p>
          <a:p>
            <a:r>
              <a:rPr lang="en-IN" dirty="0"/>
              <a:t>  constructor() { }</a:t>
            </a:r>
          </a:p>
          <a:p>
            <a:r>
              <a:rPr lang="en-IN" dirty="0"/>
              <a:t>}</a:t>
            </a:r>
          </a:p>
          <a:p>
            <a:r>
              <a:rPr lang="en-IN" dirty="0"/>
              <a:t> </a:t>
            </a:r>
          </a:p>
        </p:txBody>
      </p:sp>
      <p:sp>
        <p:nvSpPr>
          <p:cNvPr id="7" name="TextBox 6">
            <a:extLst>
              <a:ext uri="{FF2B5EF4-FFF2-40B4-BE49-F238E27FC236}">
                <a16:creationId xmlns:a16="http://schemas.microsoft.com/office/drawing/2014/main" id="{512580D5-15F2-1040-B58A-FFF3C5A084B3}"/>
              </a:ext>
            </a:extLst>
          </p:cNvPr>
          <p:cNvSpPr txBox="1"/>
          <p:nvPr/>
        </p:nvSpPr>
        <p:spPr>
          <a:xfrm>
            <a:off x="405652" y="3233521"/>
            <a:ext cx="10948147" cy="1015663"/>
          </a:xfrm>
          <a:prstGeom prst="rect">
            <a:avLst/>
          </a:prstGeom>
          <a:noFill/>
        </p:spPr>
        <p:txBody>
          <a:bodyPr wrap="square">
            <a:spAutoFit/>
          </a:bodyPr>
          <a:lstStyle/>
          <a:p>
            <a:r>
              <a:rPr lang="en-US" sz="2000" dirty="0">
                <a:solidFill>
                  <a:schemeClr val="tx1">
                    <a:lumMod val="65000"/>
                    <a:lumOff val="35000"/>
                  </a:schemeClr>
                </a:solidFill>
                <a:effectLst/>
              </a:rPr>
              <a:t>Line 6-13: Add CSS styles specific to this component in the styles property.</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child.component.html</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952DDD2B-1930-DA81-3D2C-67DBA944A229}"/>
              </a:ext>
            </a:extLst>
          </p:cNvPr>
          <p:cNvSpPr txBox="1"/>
          <p:nvPr/>
        </p:nvSpPr>
        <p:spPr>
          <a:xfrm>
            <a:off x="405652" y="4482370"/>
            <a:ext cx="6100482" cy="923330"/>
          </a:xfrm>
          <a:prstGeom prst="rect">
            <a:avLst/>
          </a:prstGeom>
          <a:noFill/>
        </p:spPr>
        <p:txBody>
          <a:bodyPr wrap="square">
            <a:spAutoFit/>
          </a:bodyPr>
          <a:lstStyle/>
          <a:p>
            <a:r>
              <a:rPr lang="en-IN" dirty="0"/>
              <a:t>&lt;div class="highlight"&gt;</a:t>
            </a:r>
          </a:p>
          <a:p>
            <a:r>
              <a:rPr lang="en-IN" dirty="0"/>
              <a:t>  Child Component</a:t>
            </a:r>
          </a:p>
          <a:p>
            <a:r>
              <a:rPr lang="en-IN" dirty="0"/>
              <a:t>&lt;/div&gt;</a:t>
            </a:r>
          </a:p>
        </p:txBody>
      </p:sp>
    </p:spTree>
    <p:extLst>
      <p:ext uri="{BB962C8B-B14F-4D97-AF65-F5344CB8AC3E}">
        <p14:creationId xmlns:p14="http://schemas.microsoft.com/office/powerpoint/2010/main" val="345226724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CBA4126-EA97-EF9B-3039-3B7F3D10631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8861A1A-8C80-E68C-9D2C-269C47E87192}"/>
              </a:ext>
            </a:extLst>
          </p:cNvPr>
          <p:cNvSpPr>
            <a:spLocks noGrp="1"/>
          </p:cNvSpPr>
          <p:nvPr>
            <p:ph type="sldNum" sz="quarter" idx="12"/>
          </p:nvPr>
        </p:nvSpPr>
        <p:spPr/>
        <p:txBody>
          <a:bodyPr/>
          <a:lstStyle/>
          <a:p>
            <a:fld id="{4A777409-9C5A-4B07-8E32-19F22F7D558C}" type="slidenum">
              <a:rPr lang="en-IN" smtClean="0"/>
              <a:t>147</a:t>
            </a:fld>
            <a:endParaRPr lang="en-IN" dirty="0"/>
          </a:p>
        </p:txBody>
      </p:sp>
      <p:sp>
        <p:nvSpPr>
          <p:cNvPr id="5" name="TextBox 4">
            <a:extLst>
              <a:ext uri="{FF2B5EF4-FFF2-40B4-BE49-F238E27FC236}">
                <a16:creationId xmlns:a16="http://schemas.microsoft.com/office/drawing/2014/main" id="{B85F7105-91A1-D22F-60D1-F88081F40C7C}"/>
              </a:ext>
            </a:extLst>
          </p:cNvPr>
          <p:cNvSpPr txBox="1"/>
          <p:nvPr/>
        </p:nvSpPr>
        <p:spPr>
          <a:xfrm>
            <a:off x="988359" y="608710"/>
            <a:ext cx="6100482" cy="400110"/>
          </a:xfrm>
          <a:prstGeom prst="rect">
            <a:avLst/>
          </a:prstGeom>
          <a:noFill/>
        </p:spPr>
        <p:txBody>
          <a:bodyPr wrap="square">
            <a:spAutoFit/>
          </a:bodyPr>
          <a:lstStyle/>
          <a:p>
            <a:r>
              <a:rPr lang="en-IN" sz="2000" b="1" dirty="0">
                <a:solidFill>
                  <a:schemeClr val="tx1">
                    <a:lumMod val="65000"/>
                    <a:lumOff val="35000"/>
                  </a:schemeClr>
                </a:solidFill>
              </a:rPr>
              <a:t>Output</a:t>
            </a:r>
            <a:r>
              <a:rPr lang="en-IN" sz="2000" dirty="0">
                <a:solidFill>
                  <a:schemeClr val="tx1">
                    <a:lumMod val="65000"/>
                    <a:lumOff val="35000"/>
                  </a:schemeClr>
                </a:solidFill>
              </a:rPr>
              <a:t>:</a:t>
            </a:r>
          </a:p>
        </p:txBody>
      </p:sp>
      <p:pic>
        <p:nvPicPr>
          <p:cNvPr id="7" name="Picture 6">
            <a:extLst>
              <a:ext uri="{FF2B5EF4-FFF2-40B4-BE49-F238E27FC236}">
                <a16:creationId xmlns:a16="http://schemas.microsoft.com/office/drawing/2014/main" id="{0B0AC17A-B4A3-A8F2-1BBD-FC9D9C0676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574" y="1207374"/>
            <a:ext cx="4715533" cy="857370"/>
          </a:xfrm>
          <a:prstGeom prst="rect">
            <a:avLst/>
          </a:prstGeom>
        </p:spPr>
      </p:pic>
      <p:sp>
        <p:nvSpPr>
          <p:cNvPr id="9" name="TextBox 8">
            <a:extLst>
              <a:ext uri="{FF2B5EF4-FFF2-40B4-BE49-F238E27FC236}">
                <a16:creationId xmlns:a16="http://schemas.microsoft.com/office/drawing/2014/main" id="{C5A08157-F253-2280-F423-9B2EAD88474B}"/>
              </a:ext>
            </a:extLst>
          </p:cNvPr>
          <p:cNvSpPr txBox="1"/>
          <p:nvPr/>
        </p:nvSpPr>
        <p:spPr>
          <a:xfrm>
            <a:off x="253252" y="2410616"/>
            <a:ext cx="6100482" cy="400110"/>
          </a:xfrm>
          <a:prstGeom prst="rect">
            <a:avLst/>
          </a:prstGeom>
          <a:noFill/>
        </p:spPr>
        <p:txBody>
          <a:bodyPr wrap="square">
            <a:spAutoFit/>
          </a:bodyPr>
          <a:lstStyle/>
          <a:p>
            <a:r>
              <a:rPr lang="en-US" sz="2000" b="1" dirty="0">
                <a:solidFill>
                  <a:schemeClr val="tx1">
                    <a:lumMod val="65000"/>
                    <a:lumOff val="35000"/>
                  </a:schemeClr>
                </a:solidFill>
              </a:rPr>
              <a:t>Browser Console(Press F12 inside the browser)</a:t>
            </a:r>
            <a:r>
              <a:rPr lang="en-US" sz="2000" dirty="0">
                <a:solidFill>
                  <a:schemeClr val="tx1">
                    <a:lumMod val="65000"/>
                    <a:lumOff val="35000"/>
                  </a:schemeClr>
                </a:solidFill>
              </a:rPr>
              <a:t>:</a:t>
            </a:r>
            <a:endParaRPr lang="en-IN" sz="2000" dirty="0">
              <a:solidFill>
                <a:schemeClr val="tx1">
                  <a:lumMod val="65000"/>
                  <a:lumOff val="35000"/>
                </a:schemeClr>
              </a:solidFill>
            </a:endParaRPr>
          </a:p>
        </p:txBody>
      </p:sp>
      <p:pic>
        <p:nvPicPr>
          <p:cNvPr id="11" name="Picture 10">
            <a:extLst>
              <a:ext uri="{FF2B5EF4-FFF2-40B4-BE49-F238E27FC236}">
                <a16:creationId xmlns:a16="http://schemas.microsoft.com/office/drawing/2014/main" id="{44549656-D497-CB7B-4D82-E8A7AF3EAD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3545" y="2151529"/>
            <a:ext cx="5334744" cy="4706471"/>
          </a:xfrm>
          <a:prstGeom prst="rect">
            <a:avLst/>
          </a:prstGeom>
        </p:spPr>
      </p:pic>
    </p:spTree>
    <p:extLst>
      <p:ext uri="{BB962C8B-B14F-4D97-AF65-F5344CB8AC3E}">
        <p14:creationId xmlns:p14="http://schemas.microsoft.com/office/powerpoint/2010/main" val="71124930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C308B0B-76A6-7413-49BC-DFF09774AD7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656301D-B2D0-E5BC-3421-63D1C1E3DA1C}"/>
              </a:ext>
            </a:extLst>
          </p:cNvPr>
          <p:cNvSpPr>
            <a:spLocks noGrp="1"/>
          </p:cNvSpPr>
          <p:nvPr>
            <p:ph type="sldNum" sz="quarter" idx="12"/>
          </p:nvPr>
        </p:nvSpPr>
        <p:spPr/>
        <p:txBody>
          <a:bodyPr/>
          <a:lstStyle/>
          <a:p>
            <a:fld id="{4A777409-9C5A-4B07-8E32-19F22F7D558C}" type="slidenum">
              <a:rPr lang="en-IN" smtClean="0"/>
              <a:t>148</a:t>
            </a:fld>
            <a:endParaRPr lang="en-IN" dirty="0"/>
          </a:p>
        </p:txBody>
      </p:sp>
      <p:sp>
        <p:nvSpPr>
          <p:cNvPr id="5" name="TextBox 4">
            <a:extLst>
              <a:ext uri="{FF2B5EF4-FFF2-40B4-BE49-F238E27FC236}">
                <a16:creationId xmlns:a16="http://schemas.microsoft.com/office/drawing/2014/main" id="{E0B2A6AF-4CDB-B10F-7987-060FF76760F1}"/>
              </a:ext>
            </a:extLst>
          </p:cNvPr>
          <p:cNvSpPr txBox="1"/>
          <p:nvPr/>
        </p:nvSpPr>
        <p:spPr>
          <a:xfrm>
            <a:off x="813547" y="607403"/>
            <a:ext cx="10540253" cy="1938992"/>
          </a:xfrm>
          <a:prstGeom prst="rect">
            <a:avLst/>
          </a:prstGeom>
          <a:noFill/>
        </p:spPr>
        <p:txBody>
          <a:bodyPr wrap="square">
            <a:spAutoFit/>
          </a:bodyPr>
          <a:lstStyle/>
          <a:p>
            <a:r>
              <a:rPr lang="en-US" sz="2000" dirty="0">
                <a:solidFill>
                  <a:schemeClr val="tx1">
                    <a:lumMod val="65000"/>
                    <a:lumOff val="35000"/>
                  </a:schemeClr>
                </a:solidFill>
                <a:effectLst/>
              </a:rPr>
              <a:t>Another option to add CSS styles to the component is by using inline-style. The styles can be directly embedded in the HTML template using &lt;style&gt; tag.</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Remove the highlight CSS class from the styles property in the </a:t>
            </a:r>
            <a:r>
              <a:rPr lang="en-US" sz="2000" dirty="0" err="1">
                <a:solidFill>
                  <a:schemeClr val="tx1">
                    <a:lumMod val="65000"/>
                    <a:lumOff val="35000"/>
                  </a:schemeClr>
                </a:solidFill>
                <a:effectLst/>
              </a:rPr>
              <a:t>app.component.ts</a:t>
            </a:r>
            <a:r>
              <a:rPr lang="en-US" sz="2000" dirty="0">
                <a:solidFill>
                  <a:schemeClr val="tx1">
                    <a:lumMod val="65000"/>
                    <a:lumOff val="35000"/>
                  </a:schemeClr>
                </a:solidFill>
                <a:effectLst/>
              </a:rPr>
              <a:t> file and add it to the </a:t>
            </a:r>
            <a:r>
              <a:rPr lang="en-US" sz="2000" b="1" dirty="0">
                <a:solidFill>
                  <a:schemeClr val="tx1">
                    <a:lumMod val="65000"/>
                    <a:lumOff val="35000"/>
                  </a:schemeClr>
                </a:solidFill>
                <a:effectLst/>
              </a:rPr>
              <a:t>app.component.html</a:t>
            </a:r>
            <a:r>
              <a:rPr lang="en-US" sz="2000" dirty="0">
                <a:solidFill>
                  <a:schemeClr val="tx1">
                    <a:lumMod val="65000"/>
                    <a:lumOff val="35000"/>
                  </a:schemeClr>
                </a:solidFill>
                <a:effectLst/>
              </a:rPr>
              <a:t> file as shown below:</a:t>
            </a:r>
          </a:p>
        </p:txBody>
      </p:sp>
      <p:sp>
        <p:nvSpPr>
          <p:cNvPr id="7" name="TextBox 6">
            <a:extLst>
              <a:ext uri="{FF2B5EF4-FFF2-40B4-BE49-F238E27FC236}">
                <a16:creationId xmlns:a16="http://schemas.microsoft.com/office/drawing/2014/main" id="{D77EF3FE-1C92-99E8-EA0F-34060A0D2DEE}"/>
              </a:ext>
            </a:extLst>
          </p:cNvPr>
          <p:cNvSpPr txBox="1"/>
          <p:nvPr/>
        </p:nvSpPr>
        <p:spPr>
          <a:xfrm>
            <a:off x="813547" y="2880445"/>
            <a:ext cx="7707407" cy="2862322"/>
          </a:xfrm>
          <a:prstGeom prst="rect">
            <a:avLst/>
          </a:prstGeom>
          <a:noFill/>
        </p:spPr>
        <p:txBody>
          <a:bodyPr wrap="square">
            <a:spAutoFit/>
          </a:bodyPr>
          <a:lstStyle/>
          <a:p>
            <a:r>
              <a:rPr lang="en-IN" dirty="0"/>
              <a:t>&lt;style&gt;</a:t>
            </a:r>
          </a:p>
          <a:p>
            <a:r>
              <a:rPr lang="en-IN" dirty="0"/>
              <a:t>  .highlight {</a:t>
            </a:r>
          </a:p>
          <a:p>
            <a:r>
              <a:rPr lang="en-IN" dirty="0"/>
              <a:t>    border: 2px solid green;</a:t>
            </a:r>
          </a:p>
          <a:p>
            <a:r>
              <a:rPr lang="en-IN" dirty="0"/>
              <a:t>    background-</a:t>
            </a:r>
            <a:r>
              <a:rPr lang="en-IN" dirty="0" err="1"/>
              <a:t>color</a:t>
            </a:r>
            <a:r>
              <a:rPr lang="en-IN" dirty="0"/>
              <a:t>: </a:t>
            </a:r>
            <a:r>
              <a:rPr lang="en-IN" dirty="0" err="1"/>
              <a:t>aliceblue</a:t>
            </a:r>
            <a:r>
              <a:rPr lang="en-IN" dirty="0"/>
              <a:t>;</a:t>
            </a:r>
          </a:p>
          <a:p>
            <a:r>
              <a:rPr lang="en-IN" dirty="0"/>
              <a:t>    text-align: </a:t>
            </a:r>
            <a:r>
              <a:rPr lang="en-IN" dirty="0" err="1"/>
              <a:t>center</a:t>
            </a:r>
            <a:r>
              <a:rPr lang="en-IN" dirty="0"/>
              <a:t>;</a:t>
            </a:r>
          </a:p>
          <a:p>
            <a:r>
              <a:rPr lang="en-IN" dirty="0"/>
              <a:t>    margin-bottom: 20px;</a:t>
            </a:r>
          </a:p>
          <a:p>
            <a:r>
              <a:rPr lang="en-IN" dirty="0"/>
              <a:t>  }</a:t>
            </a:r>
          </a:p>
          <a:p>
            <a:r>
              <a:rPr lang="en-IN" dirty="0"/>
              <a:t>&lt;/style&gt;</a:t>
            </a:r>
          </a:p>
          <a:p>
            <a:r>
              <a:rPr lang="en-IN" dirty="0"/>
              <a:t>&lt;div class="highlight"&gt;Container Component&lt;/div&gt;</a:t>
            </a:r>
          </a:p>
          <a:p>
            <a:r>
              <a:rPr lang="en-IN" dirty="0"/>
              <a:t>&lt;app-child&gt;&lt;/app-child&gt;</a:t>
            </a:r>
          </a:p>
        </p:txBody>
      </p:sp>
    </p:spTree>
    <p:extLst>
      <p:ext uri="{BB962C8B-B14F-4D97-AF65-F5344CB8AC3E}">
        <p14:creationId xmlns:p14="http://schemas.microsoft.com/office/powerpoint/2010/main" val="27140953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3248294-CC4B-EBA0-886B-5BEEC815645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96CF87B-F1B0-38BB-266A-032216C84FA5}"/>
              </a:ext>
            </a:extLst>
          </p:cNvPr>
          <p:cNvSpPr>
            <a:spLocks noGrp="1"/>
          </p:cNvSpPr>
          <p:nvPr>
            <p:ph type="sldNum" sz="quarter" idx="12"/>
          </p:nvPr>
        </p:nvSpPr>
        <p:spPr/>
        <p:txBody>
          <a:bodyPr/>
          <a:lstStyle/>
          <a:p>
            <a:fld id="{4A777409-9C5A-4B07-8E32-19F22F7D558C}" type="slidenum">
              <a:rPr lang="en-IN" smtClean="0"/>
              <a:t>149</a:t>
            </a:fld>
            <a:endParaRPr lang="en-IN" dirty="0"/>
          </a:p>
        </p:txBody>
      </p:sp>
      <p:sp>
        <p:nvSpPr>
          <p:cNvPr id="5" name="TextBox 4">
            <a:extLst>
              <a:ext uri="{FF2B5EF4-FFF2-40B4-BE49-F238E27FC236}">
                <a16:creationId xmlns:a16="http://schemas.microsoft.com/office/drawing/2014/main" id="{8A1B616E-8CDD-D8D1-F660-EAC64890C925}"/>
              </a:ext>
            </a:extLst>
          </p:cNvPr>
          <p:cNvSpPr txBox="1"/>
          <p:nvPr/>
        </p:nvSpPr>
        <p:spPr>
          <a:xfrm>
            <a:off x="925606" y="642355"/>
            <a:ext cx="10428194" cy="1631216"/>
          </a:xfrm>
          <a:prstGeom prst="rect">
            <a:avLst/>
          </a:prstGeom>
          <a:noFill/>
        </p:spPr>
        <p:txBody>
          <a:bodyPr wrap="square">
            <a:spAutoFit/>
          </a:bodyPr>
          <a:lstStyle/>
          <a:p>
            <a:r>
              <a:rPr lang="en-US" sz="2000" dirty="0">
                <a:solidFill>
                  <a:schemeClr val="tx1">
                    <a:lumMod val="65000"/>
                    <a:lumOff val="35000"/>
                  </a:schemeClr>
                </a:solidFill>
                <a:effectLst/>
              </a:rPr>
              <a:t>Line 1-8: Add CSS styles inside the template using the style tag. These styles will be specific to this component</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Similarly, remove CSS highlight class from styles property of </a:t>
            </a:r>
            <a:r>
              <a:rPr lang="en-US" sz="2000" dirty="0" err="1">
                <a:solidFill>
                  <a:schemeClr val="tx1">
                    <a:lumMod val="65000"/>
                    <a:lumOff val="35000"/>
                  </a:schemeClr>
                </a:solidFill>
                <a:effectLst/>
              </a:rPr>
              <a:t>child.component.ts</a:t>
            </a:r>
            <a:r>
              <a:rPr lang="en-US" sz="2000" dirty="0">
                <a:solidFill>
                  <a:schemeClr val="tx1">
                    <a:lumMod val="65000"/>
                    <a:lumOff val="35000"/>
                  </a:schemeClr>
                </a:solidFill>
                <a:effectLst/>
              </a:rPr>
              <a:t> file and add it to </a:t>
            </a:r>
            <a:r>
              <a:rPr lang="en-US" sz="2000" b="1" dirty="0">
                <a:solidFill>
                  <a:schemeClr val="tx1">
                    <a:lumMod val="65000"/>
                    <a:lumOff val="35000"/>
                  </a:schemeClr>
                </a:solidFill>
                <a:effectLst/>
              </a:rPr>
              <a:t>child.component.html</a:t>
            </a:r>
            <a:r>
              <a:rPr lang="en-US" sz="2000" dirty="0">
                <a:solidFill>
                  <a:schemeClr val="tx1">
                    <a:lumMod val="65000"/>
                    <a:lumOff val="35000"/>
                  </a:schemeClr>
                </a:solidFill>
                <a:effectLst/>
              </a:rPr>
              <a:t> file as shown below</a:t>
            </a:r>
          </a:p>
        </p:txBody>
      </p:sp>
      <p:sp>
        <p:nvSpPr>
          <p:cNvPr id="7" name="TextBox 6">
            <a:extLst>
              <a:ext uri="{FF2B5EF4-FFF2-40B4-BE49-F238E27FC236}">
                <a16:creationId xmlns:a16="http://schemas.microsoft.com/office/drawing/2014/main" id="{9982FAB7-1C9C-ED29-5FB3-399DE6BF54D1}"/>
              </a:ext>
            </a:extLst>
          </p:cNvPr>
          <p:cNvSpPr txBox="1"/>
          <p:nvPr/>
        </p:nvSpPr>
        <p:spPr>
          <a:xfrm>
            <a:off x="925606" y="2342527"/>
            <a:ext cx="8406653" cy="2585323"/>
          </a:xfrm>
          <a:prstGeom prst="rect">
            <a:avLst/>
          </a:prstGeom>
          <a:noFill/>
        </p:spPr>
        <p:txBody>
          <a:bodyPr wrap="square">
            <a:spAutoFit/>
          </a:bodyPr>
          <a:lstStyle/>
          <a:p>
            <a:r>
              <a:rPr lang="en-IN" dirty="0"/>
              <a:t>&lt;style&gt;</a:t>
            </a:r>
          </a:p>
          <a:p>
            <a:r>
              <a:rPr lang="en-IN" dirty="0"/>
              <a:t>  .highlight {</a:t>
            </a:r>
          </a:p>
          <a:p>
            <a:r>
              <a:rPr lang="en-IN" dirty="0"/>
              <a:t>    border: 2px solid blue;</a:t>
            </a:r>
          </a:p>
          <a:p>
            <a:r>
              <a:rPr lang="en-IN" dirty="0"/>
              <a:t>    background-</a:t>
            </a:r>
            <a:r>
              <a:rPr lang="en-IN" dirty="0" err="1"/>
              <a:t>color</a:t>
            </a:r>
            <a:r>
              <a:rPr lang="en-IN" dirty="0"/>
              <a:t>: cornsilk;</a:t>
            </a:r>
          </a:p>
          <a:p>
            <a:r>
              <a:rPr lang="en-IN" dirty="0"/>
              <a:t>    text-align: </a:t>
            </a:r>
            <a:r>
              <a:rPr lang="en-IN" dirty="0" err="1"/>
              <a:t>center</a:t>
            </a:r>
            <a:r>
              <a:rPr lang="en-IN" dirty="0"/>
              <a:t>;</a:t>
            </a:r>
          </a:p>
          <a:p>
            <a:r>
              <a:rPr lang="en-IN" dirty="0"/>
              <a:t>    margin-bottom: 20px;</a:t>
            </a:r>
          </a:p>
          <a:p>
            <a:r>
              <a:rPr lang="en-IN" dirty="0"/>
              <a:t>  }</a:t>
            </a:r>
          </a:p>
          <a:p>
            <a:r>
              <a:rPr lang="en-IN" dirty="0"/>
              <a:t>&lt;/style&gt;</a:t>
            </a:r>
          </a:p>
          <a:p>
            <a:r>
              <a:rPr lang="en-IN" dirty="0"/>
              <a:t>&lt;div class="highlight"&gt;Child Component&lt;/div&gt;</a:t>
            </a:r>
          </a:p>
        </p:txBody>
      </p:sp>
      <p:sp>
        <p:nvSpPr>
          <p:cNvPr id="9" name="TextBox 8">
            <a:extLst>
              <a:ext uri="{FF2B5EF4-FFF2-40B4-BE49-F238E27FC236}">
                <a16:creationId xmlns:a16="http://schemas.microsoft.com/office/drawing/2014/main" id="{A26D5FF7-153C-AA77-34C4-4BD576FC2F05}"/>
              </a:ext>
            </a:extLst>
          </p:cNvPr>
          <p:cNvSpPr txBox="1"/>
          <p:nvPr/>
        </p:nvSpPr>
        <p:spPr>
          <a:xfrm>
            <a:off x="988359" y="5015316"/>
            <a:ext cx="10683688" cy="1323439"/>
          </a:xfrm>
          <a:prstGeom prst="rect">
            <a:avLst/>
          </a:prstGeom>
          <a:noFill/>
        </p:spPr>
        <p:txBody>
          <a:bodyPr wrap="square">
            <a:spAutoFit/>
          </a:bodyPr>
          <a:lstStyle/>
          <a:p>
            <a:r>
              <a:rPr lang="en-US" sz="2000" dirty="0">
                <a:solidFill>
                  <a:schemeClr val="tx1">
                    <a:lumMod val="65000"/>
                    <a:lumOff val="35000"/>
                  </a:schemeClr>
                </a:solidFill>
                <a:effectLst/>
              </a:rPr>
              <a:t>Line 1-8: Add CSS styles inside the template using a style tag. These styles will be specific to this component</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Output</a:t>
            </a:r>
            <a:r>
              <a:rPr lang="en-US" sz="2000" dirty="0">
                <a:solidFill>
                  <a:schemeClr val="tx1">
                    <a:lumMod val="65000"/>
                    <a:lumOff val="35000"/>
                  </a:schemeClr>
                </a:solidFill>
                <a:effectLst/>
              </a:rPr>
              <a:t>:</a:t>
            </a:r>
          </a:p>
        </p:txBody>
      </p:sp>
    </p:spTree>
    <p:extLst>
      <p:ext uri="{BB962C8B-B14F-4D97-AF65-F5344CB8AC3E}">
        <p14:creationId xmlns:p14="http://schemas.microsoft.com/office/powerpoint/2010/main" val="799430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EFEEFF4-EE45-246E-680E-DC214BB3896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D76AEC0-4DA4-0CC9-AD38-2E6FB94FC745}"/>
              </a:ext>
            </a:extLst>
          </p:cNvPr>
          <p:cNvSpPr>
            <a:spLocks noGrp="1"/>
          </p:cNvSpPr>
          <p:nvPr>
            <p:ph type="sldNum" sz="quarter" idx="12"/>
          </p:nvPr>
        </p:nvSpPr>
        <p:spPr/>
        <p:txBody>
          <a:bodyPr/>
          <a:lstStyle/>
          <a:p>
            <a:fld id="{4A777409-9C5A-4B07-8E32-19F22F7D558C}" type="slidenum">
              <a:rPr lang="en-IN" smtClean="0"/>
              <a:t>15</a:t>
            </a:fld>
            <a:endParaRPr lang="en-IN" dirty="0"/>
          </a:p>
        </p:txBody>
      </p:sp>
      <p:sp>
        <p:nvSpPr>
          <p:cNvPr id="5" name="TextBox 4">
            <a:extLst>
              <a:ext uri="{FF2B5EF4-FFF2-40B4-BE49-F238E27FC236}">
                <a16:creationId xmlns:a16="http://schemas.microsoft.com/office/drawing/2014/main" id="{AE7E0213-2277-8428-9505-764FD610CC39}"/>
              </a:ext>
            </a:extLst>
          </p:cNvPr>
          <p:cNvSpPr txBox="1"/>
          <p:nvPr/>
        </p:nvSpPr>
        <p:spPr>
          <a:xfrm>
            <a:off x="989029" y="631843"/>
            <a:ext cx="10539952" cy="1323439"/>
          </a:xfrm>
          <a:prstGeom prst="rect">
            <a:avLst/>
          </a:prstGeom>
          <a:noFill/>
        </p:spPr>
        <p:txBody>
          <a:bodyPr wrap="square">
            <a:spAutoFit/>
          </a:bodyPr>
          <a:lstStyle/>
          <a:p>
            <a:r>
              <a:rPr lang="en-US" sz="2000" dirty="0">
                <a:solidFill>
                  <a:schemeClr val="tx1">
                    <a:lumMod val="65000"/>
                    <a:lumOff val="35000"/>
                  </a:schemeClr>
                </a:solidFill>
                <a:effectLst/>
              </a:rPr>
              <a:t>Next, you will learn about the app-</a:t>
            </a:r>
            <a:r>
              <a:rPr lang="en-US" sz="2000" dirty="0" err="1">
                <a:solidFill>
                  <a:schemeClr val="tx1">
                    <a:lumMod val="65000"/>
                    <a:lumOff val="35000"/>
                  </a:schemeClr>
                </a:solidFill>
                <a:effectLst/>
              </a:rPr>
              <a:t>routing.module.ts</a:t>
            </a:r>
            <a:r>
              <a:rPr lang="en-US" sz="2000" dirty="0">
                <a:solidFill>
                  <a:schemeClr val="tx1">
                    <a:lumMod val="65000"/>
                    <a:lumOff val="35000"/>
                  </a:schemeClr>
                </a:solidFill>
                <a:effectLst/>
              </a:rPr>
              <a:t> file.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3. The next question is to select the stylesheet to use in the application. Select CSS and press Enter as shown below:</a:t>
            </a:r>
          </a:p>
        </p:txBody>
      </p:sp>
      <p:pic>
        <p:nvPicPr>
          <p:cNvPr id="7" name="Picture 6">
            <a:extLst>
              <a:ext uri="{FF2B5EF4-FFF2-40B4-BE49-F238E27FC236}">
                <a16:creationId xmlns:a16="http://schemas.microsoft.com/office/drawing/2014/main" id="{FB9CC7EB-8CC8-6733-DE1D-DB693CF95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310" y="2228682"/>
            <a:ext cx="8097380" cy="2400635"/>
          </a:xfrm>
          <a:prstGeom prst="rect">
            <a:avLst/>
          </a:prstGeom>
        </p:spPr>
      </p:pic>
      <p:sp>
        <p:nvSpPr>
          <p:cNvPr id="9" name="TextBox 8">
            <a:extLst>
              <a:ext uri="{FF2B5EF4-FFF2-40B4-BE49-F238E27FC236}">
                <a16:creationId xmlns:a16="http://schemas.microsoft.com/office/drawing/2014/main" id="{84DEE68C-0D20-88E8-0B26-129603D7F7D0}"/>
              </a:ext>
            </a:extLst>
          </p:cNvPr>
          <p:cNvSpPr txBox="1"/>
          <p:nvPr/>
        </p:nvSpPr>
        <p:spPr>
          <a:xfrm>
            <a:off x="286732" y="5092723"/>
            <a:ext cx="11618536" cy="400110"/>
          </a:xfrm>
          <a:prstGeom prst="rect">
            <a:avLst/>
          </a:prstGeom>
          <a:noFill/>
        </p:spPr>
        <p:txBody>
          <a:bodyPr wrap="square">
            <a:spAutoFit/>
          </a:bodyPr>
          <a:lstStyle/>
          <a:p>
            <a:r>
              <a:rPr lang="en-US" sz="2000" dirty="0">
                <a:solidFill>
                  <a:schemeClr val="tx1">
                    <a:lumMod val="65000"/>
                    <a:lumOff val="35000"/>
                  </a:schemeClr>
                </a:solidFill>
              </a:rPr>
              <a:t>This will create the following folder structure with the dependencies installed inside the </a:t>
            </a:r>
            <a:r>
              <a:rPr lang="en-US" sz="2000" dirty="0" err="1">
                <a:solidFill>
                  <a:schemeClr val="tx1">
                    <a:lumMod val="65000"/>
                    <a:lumOff val="35000"/>
                  </a:schemeClr>
                </a:solidFill>
              </a:rPr>
              <a:t>node_modules</a:t>
            </a:r>
            <a:r>
              <a:rPr lang="en-US" sz="2000" dirty="0">
                <a:solidFill>
                  <a:schemeClr val="tx1">
                    <a:lumMod val="65000"/>
                    <a:lumOff val="35000"/>
                  </a:schemeClr>
                </a:solidFill>
              </a:rPr>
              <a:t> folder.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01566089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D0F5835-CECB-73D3-FEEA-D6A6852457C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91DE90E-8E50-2723-086A-C79222BEE248}"/>
              </a:ext>
            </a:extLst>
          </p:cNvPr>
          <p:cNvSpPr>
            <a:spLocks noGrp="1"/>
          </p:cNvSpPr>
          <p:nvPr>
            <p:ph type="sldNum" sz="quarter" idx="12"/>
          </p:nvPr>
        </p:nvSpPr>
        <p:spPr/>
        <p:txBody>
          <a:bodyPr/>
          <a:lstStyle/>
          <a:p>
            <a:fld id="{4A777409-9C5A-4B07-8E32-19F22F7D558C}" type="slidenum">
              <a:rPr lang="en-IN" smtClean="0"/>
              <a:t>150</a:t>
            </a:fld>
            <a:endParaRPr lang="en-IN" dirty="0"/>
          </a:p>
        </p:txBody>
      </p:sp>
      <p:pic>
        <p:nvPicPr>
          <p:cNvPr id="5" name="Picture 4">
            <a:extLst>
              <a:ext uri="{FF2B5EF4-FFF2-40B4-BE49-F238E27FC236}">
                <a16:creationId xmlns:a16="http://schemas.microsoft.com/office/drawing/2014/main" id="{F7CF2041-28C8-2331-4902-86C70FEEF4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6119" y="904259"/>
            <a:ext cx="2410161" cy="800212"/>
          </a:xfrm>
          <a:prstGeom prst="rect">
            <a:avLst/>
          </a:prstGeom>
        </p:spPr>
      </p:pic>
      <p:sp>
        <p:nvSpPr>
          <p:cNvPr id="7" name="TextBox 6">
            <a:extLst>
              <a:ext uri="{FF2B5EF4-FFF2-40B4-BE49-F238E27FC236}">
                <a16:creationId xmlns:a16="http://schemas.microsoft.com/office/drawing/2014/main" id="{822AAF8E-D392-5065-CC9B-8858E77492B7}"/>
              </a:ext>
            </a:extLst>
          </p:cNvPr>
          <p:cNvSpPr txBox="1"/>
          <p:nvPr/>
        </p:nvSpPr>
        <p:spPr>
          <a:xfrm>
            <a:off x="324971" y="2030070"/>
            <a:ext cx="6100482" cy="707886"/>
          </a:xfrm>
          <a:prstGeom prst="rect">
            <a:avLst/>
          </a:prstGeom>
          <a:noFill/>
        </p:spPr>
        <p:txBody>
          <a:bodyPr wrap="square">
            <a:spAutoFit/>
          </a:bodyPr>
          <a:lstStyle/>
          <a:p>
            <a:r>
              <a:rPr lang="en-US" sz="2000" b="1" dirty="0">
                <a:solidFill>
                  <a:schemeClr val="tx1">
                    <a:lumMod val="65000"/>
                    <a:lumOff val="35000"/>
                  </a:schemeClr>
                </a:solidFill>
                <a:effectLst/>
              </a:rPr>
              <a:t>Browser Console(Press F12 inside the browser)</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 </a:t>
            </a:r>
          </a:p>
        </p:txBody>
      </p:sp>
      <p:pic>
        <p:nvPicPr>
          <p:cNvPr id="9" name="Picture 8">
            <a:extLst>
              <a:ext uri="{FF2B5EF4-FFF2-40B4-BE49-F238E27FC236}">
                <a16:creationId xmlns:a16="http://schemas.microsoft.com/office/drawing/2014/main" id="{9CCC8932-B638-8D23-E91D-A2D0950C89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9352" y="2563906"/>
            <a:ext cx="9173855" cy="4348219"/>
          </a:xfrm>
          <a:prstGeom prst="rect">
            <a:avLst/>
          </a:prstGeom>
        </p:spPr>
      </p:pic>
    </p:spTree>
    <p:extLst>
      <p:ext uri="{BB962C8B-B14F-4D97-AF65-F5344CB8AC3E}">
        <p14:creationId xmlns:p14="http://schemas.microsoft.com/office/powerpoint/2010/main" val="12231800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3248294-CC4B-EBA0-886B-5BEEC815645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96CF87B-F1B0-38BB-266A-032216C84FA5}"/>
              </a:ext>
            </a:extLst>
          </p:cNvPr>
          <p:cNvSpPr>
            <a:spLocks noGrp="1"/>
          </p:cNvSpPr>
          <p:nvPr>
            <p:ph type="sldNum" sz="quarter" idx="12"/>
          </p:nvPr>
        </p:nvSpPr>
        <p:spPr/>
        <p:txBody>
          <a:bodyPr/>
          <a:lstStyle/>
          <a:p>
            <a:fld id="{4A777409-9C5A-4B07-8E32-19F22F7D558C}" type="slidenum">
              <a:rPr lang="en-IN" smtClean="0"/>
              <a:t>151</a:t>
            </a:fld>
            <a:endParaRPr lang="en-IN" dirty="0"/>
          </a:p>
        </p:txBody>
      </p:sp>
      <p:sp>
        <p:nvSpPr>
          <p:cNvPr id="5" name="TextBox 4">
            <a:extLst>
              <a:ext uri="{FF2B5EF4-FFF2-40B4-BE49-F238E27FC236}">
                <a16:creationId xmlns:a16="http://schemas.microsoft.com/office/drawing/2014/main" id="{F3051C63-E792-5047-D65D-E55399885C58}"/>
              </a:ext>
            </a:extLst>
          </p:cNvPr>
          <p:cNvSpPr txBox="1"/>
          <p:nvPr/>
        </p:nvSpPr>
        <p:spPr>
          <a:xfrm>
            <a:off x="916641" y="563887"/>
            <a:ext cx="6100482" cy="400110"/>
          </a:xfrm>
          <a:prstGeom prst="rect">
            <a:avLst/>
          </a:prstGeom>
          <a:noFill/>
        </p:spPr>
        <p:txBody>
          <a:bodyPr wrap="square">
            <a:spAutoFit/>
          </a:bodyPr>
          <a:lstStyle/>
          <a:p>
            <a:r>
              <a:rPr lang="en-IN" sz="2000" b="1" dirty="0">
                <a:solidFill>
                  <a:schemeClr val="tx1">
                    <a:lumMod val="65000"/>
                    <a:lumOff val="35000"/>
                  </a:schemeClr>
                </a:solidFill>
              </a:rPr>
              <a:t>Demo : Component Styling</a:t>
            </a:r>
          </a:p>
        </p:txBody>
      </p:sp>
      <p:sp>
        <p:nvSpPr>
          <p:cNvPr id="7" name="TextBox 6">
            <a:extLst>
              <a:ext uri="{FF2B5EF4-FFF2-40B4-BE49-F238E27FC236}">
                <a16:creationId xmlns:a16="http://schemas.microsoft.com/office/drawing/2014/main" id="{31D9BA61-C917-B3AD-4DE3-1FBB215B0099}"/>
              </a:ext>
            </a:extLst>
          </p:cNvPr>
          <p:cNvSpPr txBox="1"/>
          <p:nvPr/>
        </p:nvSpPr>
        <p:spPr>
          <a:xfrm>
            <a:off x="916641" y="1063696"/>
            <a:ext cx="10871947"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Adding CSS styles to components</a:t>
            </a:r>
          </a:p>
          <a:p>
            <a:pPr>
              <a:buFont typeface="Arial" panose="020B0604020202020204" pitchFamily="34" charset="0"/>
              <a:buChar char="•"/>
            </a:pPr>
            <a:r>
              <a:rPr lang="en-US" sz="2000" dirty="0">
                <a:solidFill>
                  <a:schemeClr val="tx1">
                    <a:lumMod val="65000"/>
                    <a:lumOff val="35000"/>
                  </a:schemeClr>
                </a:solidFill>
                <a:effectLst/>
              </a:rPr>
              <a:t>Understanding the usage of </a:t>
            </a:r>
            <a:r>
              <a:rPr lang="en-US" sz="2000" dirty="0" err="1">
                <a:solidFill>
                  <a:schemeClr val="tx1">
                    <a:lumMod val="65000"/>
                    <a:lumOff val="35000"/>
                  </a:schemeClr>
                </a:solidFill>
                <a:effectLst/>
              </a:rPr>
              <a:t>styleUrls</a:t>
            </a:r>
            <a:r>
              <a:rPr lang="en-US" sz="2000" dirty="0">
                <a:solidFill>
                  <a:schemeClr val="tx1">
                    <a:lumMod val="65000"/>
                    <a:lumOff val="35000"/>
                  </a:schemeClr>
                </a:solidFill>
                <a:effectLst/>
              </a:rPr>
              <a:t> in applying a style</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 </a:t>
            </a:r>
            <a:r>
              <a:rPr lang="en-US" sz="2000" dirty="0">
                <a:solidFill>
                  <a:schemeClr val="tx1">
                    <a:lumMod val="65000"/>
                    <a:lumOff val="35000"/>
                  </a:schemeClr>
                </a:solidFill>
                <a:effectLst/>
              </a:rPr>
              <a:t>Applying CSS styles to components using </a:t>
            </a:r>
            <a:r>
              <a:rPr lang="en-US" sz="2000" dirty="0" err="1">
                <a:solidFill>
                  <a:schemeClr val="tx1">
                    <a:lumMod val="65000"/>
                    <a:lumOff val="35000"/>
                  </a:schemeClr>
                </a:solidFill>
                <a:effectLst/>
              </a:rPr>
              <a:t>styleUrls</a:t>
            </a:r>
            <a:r>
              <a:rPr lang="en-US" sz="2000" dirty="0">
                <a:solidFill>
                  <a:schemeClr val="tx1">
                    <a:lumMod val="65000"/>
                    <a:lumOff val="35000"/>
                  </a:schemeClr>
                </a:solidFill>
                <a:effectLst/>
              </a:rPr>
              <a:t> property. The output is as shown below:</a:t>
            </a:r>
          </a:p>
        </p:txBody>
      </p:sp>
      <p:pic>
        <p:nvPicPr>
          <p:cNvPr id="9" name="Picture 8">
            <a:extLst>
              <a:ext uri="{FF2B5EF4-FFF2-40B4-BE49-F238E27FC236}">
                <a16:creationId xmlns:a16="http://schemas.microsoft.com/office/drawing/2014/main" id="{571AF0EB-B769-5928-986F-36016305B4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0509" y="3622862"/>
            <a:ext cx="6057900" cy="2247900"/>
          </a:xfrm>
          <a:prstGeom prst="rect">
            <a:avLst/>
          </a:prstGeom>
        </p:spPr>
      </p:pic>
    </p:spTree>
    <p:extLst>
      <p:ext uri="{BB962C8B-B14F-4D97-AF65-F5344CB8AC3E}">
        <p14:creationId xmlns:p14="http://schemas.microsoft.com/office/powerpoint/2010/main" val="337327826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EBB6669-32E3-AB2C-B2A4-CD77696809B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06CFB54-258F-FB04-48E5-B98514BF9532}"/>
              </a:ext>
            </a:extLst>
          </p:cNvPr>
          <p:cNvSpPr>
            <a:spLocks noGrp="1"/>
          </p:cNvSpPr>
          <p:nvPr>
            <p:ph type="sldNum" sz="quarter" idx="12"/>
          </p:nvPr>
        </p:nvSpPr>
        <p:spPr/>
        <p:txBody>
          <a:bodyPr/>
          <a:lstStyle/>
          <a:p>
            <a:fld id="{4A777409-9C5A-4B07-8E32-19F22F7D558C}" type="slidenum">
              <a:rPr lang="en-IN" smtClean="0"/>
              <a:t>152</a:t>
            </a:fld>
            <a:endParaRPr lang="en-IN" dirty="0"/>
          </a:p>
        </p:txBody>
      </p:sp>
      <p:sp>
        <p:nvSpPr>
          <p:cNvPr id="5" name="TextBox 4">
            <a:extLst>
              <a:ext uri="{FF2B5EF4-FFF2-40B4-BE49-F238E27FC236}">
                <a16:creationId xmlns:a16="http://schemas.microsoft.com/office/drawing/2014/main" id="{E555BF01-D60D-DB48-D240-C5CF6C7F6717}"/>
              </a:ext>
            </a:extLst>
          </p:cNvPr>
          <p:cNvSpPr txBox="1"/>
          <p:nvPr/>
        </p:nvSpPr>
        <p:spPr>
          <a:xfrm>
            <a:off x="988359" y="608710"/>
            <a:ext cx="6100482" cy="400110"/>
          </a:xfrm>
          <a:prstGeom prst="rect">
            <a:avLst/>
          </a:prstGeom>
          <a:noFill/>
        </p:spPr>
        <p:txBody>
          <a:bodyPr wrap="square">
            <a:spAutoFit/>
          </a:bodyPr>
          <a:lstStyle/>
          <a:p>
            <a:r>
              <a:rPr lang="en-US" sz="2000" dirty="0">
                <a:solidFill>
                  <a:schemeClr val="tx1">
                    <a:lumMod val="65000"/>
                    <a:lumOff val="35000"/>
                  </a:schemeClr>
                </a:solidFill>
              </a:rPr>
              <a:t>1. Write the below-given code in </a:t>
            </a:r>
            <a:r>
              <a:rPr lang="en-US"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D379E5D2-A686-9402-ECD7-3B4580AAE98F}"/>
              </a:ext>
            </a:extLst>
          </p:cNvPr>
          <p:cNvSpPr txBox="1"/>
          <p:nvPr/>
        </p:nvSpPr>
        <p:spPr>
          <a:xfrm>
            <a:off x="988358" y="1120676"/>
            <a:ext cx="9123829" cy="2308324"/>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a:t>
            </a:r>
          </a:p>
        </p:txBody>
      </p:sp>
      <p:sp>
        <p:nvSpPr>
          <p:cNvPr id="9" name="TextBox 8">
            <a:extLst>
              <a:ext uri="{FF2B5EF4-FFF2-40B4-BE49-F238E27FC236}">
                <a16:creationId xmlns:a16="http://schemas.microsoft.com/office/drawing/2014/main" id="{51C08227-1B89-0AD7-66A7-D5537D586E99}"/>
              </a:ext>
            </a:extLst>
          </p:cNvPr>
          <p:cNvSpPr txBox="1"/>
          <p:nvPr/>
        </p:nvSpPr>
        <p:spPr>
          <a:xfrm>
            <a:off x="988358" y="3566838"/>
            <a:ext cx="6100482" cy="400110"/>
          </a:xfrm>
          <a:prstGeom prst="rect">
            <a:avLst/>
          </a:prstGeom>
          <a:noFill/>
        </p:spPr>
        <p:txBody>
          <a:bodyPr wrap="square">
            <a:spAutoFit/>
          </a:bodyPr>
          <a:lstStyle/>
          <a:p>
            <a:r>
              <a:rPr lang="en-US" sz="2000" dirty="0">
                <a:solidFill>
                  <a:schemeClr val="tx1">
                    <a:lumMod val="65000"/>
                    <a:lumOff val="35000"/>
                  </a:schemeClr>
                </a:solidFill>
              </a:rPr>
              <a:t>2. Write the below-given code in </a:t>
            </a:r>
            <a:r>
              <a:rPr lang="en-US" sz="2000" b="1" dirty="0">
                <a:solidFill>
                  <a:schemeClr val="tx1">
                    <a:lumMod val="65000"/>
                    <a:lumOff val="35000"/>
                  </a:schemeClr>
                </a:solidFill>
              </a:rPr>
              <a:t>app.component.css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8A681387-97BF-14B0-F20E-DC6FCEA36CCE}"/>
              </a:ext>
            </a:extLst>
          </p:cNvPr>
          <p:cNvSpPr txBox="1"/>
          <p:nvPr/>
        </p:nvSpPr>
        <p:spPr>
          <a:xfrm>
            <a:off x="988358" y="4284486"/>
            <a:ext cx="6100482" cy="1754326"/>
          </a:xfrm>
          <a:prstGeom prst="rect">
            <a:avLst/>
          </a:prstGeom>
          <a:noFill/>
        </p:spPr>
        <p:txBody>
          <a:bodyPr wrap="square">
            <a:spAutoFit/>
          </a:bodyPr>
          <a:lstStyle/>
          <a:p>
            <a:r>
              <a:rPr lang="en-IN" dirty="0"/>
              <a:t>.highlight {</a:t>
            </a:r>
          </a:p>
          <a:p>
            <a:r>
              <a:rPr lang="en-IN" dirty="0"/>
              <a:t>  border: 2px solid coral;</a:t>
            </a:r>
          </a:p>
          <a:p>
            <a:r>
              <a:rPr lang="en-IN" dirty="0"/>
              <a:t>  background-</a:t>
            </a:r>
            <a:r>
              <a:rPr lang="en-IN" dirty="0" err="1"/>
              <a:t>color</a:t>
            </a:r>
            <a:r>
              <a:rPr lang="en-IN" dirty="0"/>
              <a:t>: </a:t>
            </a:r>
            <a:r>
              <a:rPr lang="en-IN" dirty="0" err="1"/>
              <a:t>aliceblue</a:t>
            </a:r>
            <a:r>
              <a:rPr lang="en-IN" dirty="0"/>
              <a:t>;</a:t>
            </a:r>
          </a:p>
          <a:p>
            <a:r>
              <a:rPr lang="en-IN" dirty="0"/>
              <a:t>  text-align: </a:t>
            </a:r>
            <a:r>
              <a:rPr lang="en-IN" dirty="0" err="1"/>
              <a:t>center</a:t>
            </a:r>
            <a:r>
              <a:rPr lang="en-IN" dirty="0"/>
              <a:t>;</a:t>
            </a:r>
          </a:p>
          <a:p>
            <a:r>
              <a:rPr lang="en-IN" dirty="0"/>
              <a:t>  margin-bottom: 20px;</a:t>
            </a:r>
          </a:p>
          <a:p>
            <a:r>
              <a:rPr lang="en-IN" dirty="0"/>
              <a:t>}</a:t>
            </a:r>
          </a:p>
        </p:txBody>
      </p:sp>
    </p:spTree>
    <p:extLst>
      <p:ext uri="{BB962C8B-B14F-4D97-AF65-F5344CB8AC3E}">
        <p14:creationId xmlns:p14="http://schemas.microsoft.com/office/powerpoint/2010/main" val="96984365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B683E02-0FF5-4E17-2F0A-0848DD8FCF0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6BF1810-6FC8-8257-EEEF-B6B3256D5E30}"/>
              </a:ext>
            </a:extLst>
          </p:cNvPr>
          <p:cNvSpPr>
            <a:spLocks noGrp="1"/>
          </p:cNvSpPr>
          <p:nvPr>
            <p:ph type="sldNum" sz="quarter" idx="12"/>
          </p:nvPr>
        </p:nvSpPr>
        <p:spPr/>
        <p:txBody>
          <a:bodyPr/>
          <a:lstStyle/>
          <a:p>
            <a:fld id="{4A777409-9C5A-4B07-8E32-19F22F7D558C}" type="slidenum">
              <a:rPr lang="en-IN" smtClean="0"/>
              <a:t>153</a:t>
            </a:fld>
            <a:endParaRPr lang="en-IN" dirty="0"/>
          </a:p>
        </p:txBody>
      </p:sp>
      <p:sp>
        <p:nvSpPr>
          <p:cNvPr id="5" name="TextBox 4">
            <a:extLst>
              <a:ext uri="{FF2B5EF4-FFF2-40B4-BE49-F238E27FC236}">
                <a16:creationId xmlns:a16="http://schemas.microsoft.com/office/drawing/2014/main" id="{DA9166B1-96EF-8311-C6F2-9EC266AFCF04}"/>
              </a:ext>
            </a:extLst>
          </p:cNvPr>
          <p:cNvSpPr txBox="1"/>
          <p:nvPr/>
        </p:nvSpPr>
        <p:spPr>
          <a:xfrm>
            <a:off x="988359" y="572851"/>
            <a:ext cx="6100482" cy="400110"/>
          </a:xfrm>
          <a:prstGeom prst="rect">
            <a:avLst/>
          </a:prstGeom>
          <a:noFill/>
        </p:spPr>
        <p:txBody>
          <a:bodyPr wrap="square">
            <a:spAutoFit/>
          </a:bodyPr>
          <a:lstStyle/>
          <a:p>
            <a:r>
              <a:rPr lang="en-US" sz="2000" dirty="0">
                <a:solidFill>
                  <a:schemeClr val="tx1">
                    <a:lumMod val="65000"/>
                    <a:lumOff val="35000"/>
                  </a:schemeClr>
                </a:solidFill>
              </a:rPr>
              <a:t>3. Write the below-given code in </a:t>
            </a:r>
            <a:r>
              <a:rPr lang="en-US"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2A6C3FEF-CCC6-83AD-7DDE-FE7C6639D777}"/>
              </a:ext>
            </a:extLst>
          </p:cNvPr>
          <p:cNvSpPr txBox="1"/>
          <p:nvPr/>
        </p:nvSpPr>
        <p:spPr>
          <a:xfrm>
            <a:off x="988359" y="1071753"/>
            <a:ext cx="6100482" cy="1200329"/>
          </a:xfrm>
          <a:prstGeom prst="rect">
            <a:avLst/>
          </a:prstGeom>
          <a:noFill/>
        </p:spPr>
        <p:txBody>
          <a:bodyPr wrap="square">
            <a:spAutoFit/>
          </a:bodyPr>
          <a:lstStyle/>
          <a:p>
            <a:r>
              <a:rPr lang="en-IN" dirty="0"/>
              <a:t>&lt;div class="highlight"&gt;</a:t>
            </a:r>
          </a:p>
          <a:p>
            <a:r>
              <a:rPr lang="en-IN" dirty="0"/>
              <a:t>  Container Component</a:t>
            </a:r>
          </a:p>
          <a:p>
            <a:r>
              <a:rPr lang="en-IN" dirty="0"/>
              <a:t>&lt;/div&gt;</a:t>
            </a:r>
          </a:p>
          <a:p>
            <a:r>
              <a:rPr lang="en-IN" dirty="0"/>
              <a:t>&lt;app-child&gt;&lt;/app-child&gt;</a:t>
            </a:r>
          </a:p>
        </p:txBody>
      </p:sp>
      <p:sp>
        <p:nvSpPr>
          <p:cNvPr id="9" name="TextBox 8">
            <a:extLst>
              <a:ext uri="{FF2B5EF4-FFF2-40B4-BE49-F238E27FC236}">
                <a16:creationId xmlns:a16="http://schemas.microsoft.com/office/drawing/2014/main" id="{658768D3-6175-FBEB-B75A-7BE214FD5F4D}"/>
              </a:ext>
            </a:extLst>
          </p:cNvPr>
          <p:cNvSpPr txBox="1"/>
          <p:nvPr/>
        </p:nvSpPr>
        <p:spPr>
          <a:xfrm>
            <a:off x="988358" y="2523129"/>
            <a:ext cx="10952629" cy="400110"/>
          </a:xfrm>
          <a:prstGeom prst="rect">
            <a:avLst/>
          </a:prstGeom>
          <a:noFill/>
        </p:spPr>
        <p:txBody>
          <a:bodyPr wrap="square">
            <a:spAutoFit/>
          </a:bodyPr>
          <a:lstStyle/>
          <a:p>
            <a:r>
              <a:rPr lang="en-US" sz="2000" dirty="0">
                <a:solidFill>
                  <a:schemeClr val="tx1">
                    <a:lumMod val="65000"/>
                    <a:lumOff val="35000"/>
                  </a:schemeClr>
                </a:solidFill>
              </a:rPr>
              <a:t>4. Create another component called </a:t>
            </a:r>
            <a:r>
              <a:rPr lang="en-US" sz="2000" b="1" dirty="0" err="1">
                <a:solidFill>
                  <a:schemeClr val="tx1">
                    <a:lumMod val="65000"/>
                    <a:lumOff val="35000"/>
                  </a:schemeClr>
                </a:solidFill>
              </a:rPr>
              <a:t>ChildComponent</a:t>
            </a:r>
            <a:r>
              <a:rPr lang="en-US" sz="2000" dirty="0">
                <a:solidFill>
                  <a:schemeClr val="tx1">
                    <a:lumMod val="65000"/>
                    <a:lumOff val="35000"/>
                  </a:schemeClr>
                </a:solidFill>
              </a:rPr>
              <a:t> using the following CLI command</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57048AEA-DCC9-F55E-FF8C-6989FAB2663B}"/>
              </a:ext>
            </a:extLst>
          </p:cNvPr>
          <p:cNvSpPr txBox="1"/>
          <p:nvPr/>
        </p:nvSpPr>
        <p:spPr>
          <a:xfrm>
            <a:off x="988358" y="2989620"/>
            <a:ext cx="6100482" cy="369332"/>
          </a:xfrm>
          <a:prstGeom prst="rect">
            <a:avLst/>
          </a:prstGeom>
          <a:noFill/>
        </p:spPr>
        <p:txBody>
          <a:bodyPr wrap="square">
            <a:spAutoFit/>
          </a:bodyPr>
          <a:lstStyle/>
          <a:p>
            <a:r>
              <a:rPr lang="en-IN" dirty="0"/>
              <a:t>D:\MyApp&gt;ng generate component Child</a:t>
            </a:r>
          </a:p>
        </p:txBody>
      </p:sp>
      <p:sp>
        <p:nvSpPr>
          <p:cNvPr id="13" name="TextBox 12">
            <a:extLst>
              <a:ext uri="{FF2B5EF4-FFF2-40B4-BE49-F238E27FC236}">
                <a16:creationId xmlns:a16="http://schemas.microsoft.com/office/drawing/2014/main" id="{C5E5F78E-5AD3-DDA7-927F-C02BE7676448}"/>
              </a:ext>
            </a:extLst>
          </p:cNvPr>
          <p:cNvSpPr txBox="1"/>
          <p:nvPr/>
        </p:nvSpPr>
        <p:spPr>
          <a:xfrm>
            <a:off x="988358" y="3452918"/>
            <a:ext cx="6100482" cy="400110"/>
          </a:xfrm>
          <a:prstGeom prst="rect">
            <a:avLst/>
          </a:prstGeom>
          <a:noFill/>
        </p:spPr>
        <p:txBody>
          <a:bodyPr wrap="square">
            <a:spAutoFit/>
          </a:bodyPr>
          <a:lstStyle/>
          <a:p>
            <a:r>
              <a:rPr lang="en-US" sz="2000" dirty="0">
                <a:solidFill>
                  <a:schemeClr val="tx1">
                    <a:lumMod val="65000"/>
                    <a:lumOff val="35000"/>
                  </a:schemeClr>
                </a:solidFill>
              </a:rPr>
              <a:t>5. Write the below-given code in </a:t>
            </a:r>
            <a:r>
              <a:rPr lang="en-US" sz="2000" b="1" dirty="0" err="1">
                <a:solidFill>
                  <a:schemeClr val="tx1">
                    <a:lumMod val="65000"/>
                    <a:lumOff val="35000"/>
                  </a:schemeClr>
                </a:solidFill>
              </a:rPr>
              <a:t>child.component.ts</a:t>
            </a:r>
            <a:endParaRPr lang="en-IN" sz="2000" dirty="0">
              <a:solidFill>
                <a:schemeClr val="tx1">
                  <a:lumMod val="65000"/>
                  <a:lumOff val="35000"/>
                </a:schemeClr>
              </a:solidFill>
            </a:endParaRPr>
          </a:p>
        </p:txBody>
      </p:sp>
      <p:sp>
        <p:nvSpPr>
          <p:cNvPr id="15" name="TextBox 14">
            <a:extLst>
              <a:ext uri="{FF2B5EF4-FFF2-40B4-BE49-F238E27FC236}">
                <a16:creationId xmlns:a16="http://schemas.microsoft.com/office/drawing/2014/main" id="{8E0DA71F-A371-159F-B114-2215BDA41F30}"/>
              </a:ext>
            </a:extLst>
          </p:cNvPr>
          <p:cNvSpPr txBox="1"/>
          <p:nvPr/>
        </p:nvSpPr>
        <p:spPr>
          <a:xfrm>
            <a:off x="988358" y="4048026"/>
            <a:ext cx="6100482" cy="2308324"/>
          </a:xfrm>
          <a:prstGeom prst="rect">
            <a:avLst/>
          </a:prstGeom>
          <a:noFill/>
        </p:spPr>
        <p:txBody>
          <a:bodyPr wrap="square">
            <a:spAutoFit/>
          </a:bodyPr>
          <a:lstStyle/>
          <a:p>
            <a:r>
              <a:rPr lang="en-IN" dirty="0"/>
              <a:t>import { Component } from '@angular/core';</a:t>
            </a:r>
          </a:p>
          <a:p>
            <a:r>
              <a:rPr lang="en-IN" dirty="0"/>
              <a:t>@Component({</a:t>
            </a:r>
          </a:p>
          <a:p>
            <a:r>
              <a:rPr lang="en-IN" dirty="0"/>
              <a:t>  selector: 'app-child',</a:t>
            </a:r>
          </a:p>
          <a:p>
            <a:r>
              <a:rPr lang="en-IN" dirty="0"/>
              <a:t>  </a:t>
            </a:r>
            <a:r>
              <a:rPr lang="en-IN" dirty="0" err="1"/>
              <a:t>templateUrl</a:t>
            </a:r>
            <a:r>
              <a:rPr lang="en-IN" dirty="0"/>
              <a:t>: './child.component.html',</a:t>
            </a:r>
          </a:p>
          <a:p>
            <a:r>
              <a:rPr lang="en-IN" dirty="0"/>
              <a:t>  </a:t>
            </a:r>
            <a:r>
              <a:rPr lang="en-IN" dirty="0" err="1"/>
              <a:t>styleUrls</a:t>
            </a:r>
            <a:r>
              <a:rPr lang="en-IN" dirty="0"/>
              <a:t>: ['./child.component.css'],</a:t>
            </a:r>
          </a:p>
          <a:p>
            <a:r>
              <a:rPr lang="en-IN" dirty="0"/>
              <a:t>})</a:t>
            </a:r>
          </a:p>
          <a:p>
            <a:r>
              <a:rPr lang="en-IN" dirty="0"/>
              <a:t>export class </a:t>
            </a:r>
            <a:r>
              <a:rPr lang="en-IN" dirty="0" err="1"/>
              <a:t>ChildComponent</a:t>
            </a:r>
            <a:r>
              <a:rPr lang="en-IN" dirty="0"/>
              <a:t> {</a:t>
            </a:r>
          </a:p>
          <a:p>
            <a:r>
              <a:rPr lang="en-IN" dirty="0"/>
              <a:t>}</a:t>
            </a:r>
          </a:p>
        </p:txBody>
      </p:sp>
    </p:spTree>
    <p:extLst>
      <p:ext uri="{BB962C8B-B14F-4D97-AF65-F5344CB8AC3E}">
        <p14:creationId xmlns:p14="http://schemas.microsoft.com/office/powerpoint/2010/main" val="166676275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75432B2-688B-5177-844F-331EAC39E68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4B6560E-7EC8-20CE-7676-52DD09E76994}"/>
              </a:ext>
            </a:extLst>
          </p:cNvPr>
          <p:cNvSpPr>
            <a:spLocks noGrp="1"/>
          </p:cNvSpPr>
          <p:nvPr>
            <p:ph type="sldNum" sz="quarter" idx="12"/>
          </p:nvPr>
        </p:nvSpPr>
        <p:spPr/>
        <p:txBody>
          <a:bodyPr/>
          <a:lstStyle/>
          <a:p>
            <a:fld id="{4A777409-9C5A-4B07-8E32-19F22F7D558C}" type="slidenum">
              <a:rPr lang="en-IN" smtClean="0"/>
              <a:t>154</a:t>
            </a:fld>
            <a:endParaRPr lang="en-IN" dirty="0"/>
          </a:p>
        </p:txBody>
      </p:sp>
      <p:sp>
        <p:nvSpPr>
          <p:cNvPr id="5" name="TextBox 4">
            <a:extLst>
              <a:ext uri="{FF2B5EF4-FFF2-40B4-BE49-F238E27FC236}">
                <a16:creationId xmlns:a16="http://schemas.microsoft.com/office/drawing/2014/main" id="{E6FE1831-9D3D-9013-8D60-58DE16B29895}"/>
              </a:ext>
            </a:extLst>
          </p:cNvPr>
          <p:cNvSpPr txBox="1"/>
          <p:nvPr/>
        </p:nvSpPr>
        <p:spPr>
          <a:xfrm>
            <a:off x="988359" y="554922"/>
            <a:ext cx="6100482" cy="400110"/>
          </a:xfrm>
          <a:prstGeom prst="rect">
            <a:avLst/>
          </a:prstGeom>
          <a:noFill/>
        </p:spPr>
        <p:txBody>
          <a:bodyPr wrap="square">
            <a:spAutoFit/>
          </a:bodyPr>
          <a:lstStyle/>
          <a:p>
            <a:r>
              <a:rPr lang="en-US" sz="2000">
                <a:solidFill>
                  <a:schemeClr val="tx1">
                    <a:lumMod val="65000"/>
                    <a:lumOff val="35000"/>
                  </a:schemeClr>
                </a:solidFill>
              </a:rPr>
              <a:t>6. Write the below-given code in </a:t>
            </a:r>
            <a:r>
              <a:rPr lang="en-US" sz="2000" b="1">
                <a:solidFill>
                  <a:schemeClr val="tx1">
                    <a:lumMod val="65000"/>
                    <a:lumOff val="35000"/>
                  </a:schemeClr>
                </a:solidFill>
              </a:rPr>
              <a:t>child.component.css</a:t>
            </a:r>
            <a:endParaRPr lang="en-IN" sz="2000" dirty="0">
              <a:solidFill>
                <a:schemeClr val="tx1">
                  <a:lumMod val="65000"/>
                  <a:lumOff val="35000"/>
                </a:schemeClr>
              </a:solidFill>
            </a:endParaRPr>
          </a:p>
        </p:txBody>
      </p:sp>
      <p:sp>
        <p:nvSpPr>
          <p:cNvPr id="6" name="TextBox 5">
            <a:extLst>
              <a:ext uri="{FF2B5EF4-FFF2-40B4-BE49-F238E27FC236}">
                <a16:creationId xmlns:a16="http://schemas.microsoft.com/office/drawing/2014/main" id="{C227D270-0EF2-298E-14E6-DC86F1D0B9D0}"/>
              </a:ext>
            </a:extLst>
          </p:cNvPr>
          <p:cNvSpPr txBox="1"/>
          <p:nvPr/>
        </p:nvSpPr>
        <p:spPr>
          <a:xfrm>
            <a:off x="925606" y="1146593"/>
            <a:ext cx="6100482" cy="1938992"/>
          </a:xfrm>
          <a:prstGeom prst="rect">
            <a:avLst/>
          </a:prstGeom>
          <a:noFill/>
        </p:spPr>
        <p:txBody>
          <a:bodyPr wrap="square">
            <a:spAutoFit/>
          </a:bodyPr>
          <a:lstStyle/>
          <a:p>
            <a:r>
              <a:rPr lang="en-US" sz="2000"/>
              <a:t>.highlight {</a:t>
            </a:r>
          </a:p>
          <a:p>
            <a:r>
              <a:rPr lang="en-US" sz="2000"/>
              <a:t>  border: 2px solid violet;</a:t>
            </a:r>
          </a:p>
          <a:p>
            <a:r>
              <a:rPr lang="en-US" sz="2000"/>
              <a:t>  background-color: cornsilk;</a:t>
            </a:r>
          </a:p>
          <a:p>
            <a:r>
              <a:rPr lang="en-US" sz="2000"/>
              <a:t>  text-align: center;</a:t>
            </a:r>
          </a:p>
          <a:p>
            <a:r>
              <a:rPr lang="en-US" sz="2000"/>
              <a:t>  margin-bottom: 20px;</a:t>
            </a:r>
          </a:p>
          <a:p>
            <a:r>
              <a:rPr lang="en-US" sz="2000"/>
              <a:t>}</a:t>
            </a:r>
            <a:endParaRPr lang="en-US" sz="2000" dirty="0"/>
          </a:p>
        </p:txBody>
      </p:sp>
      <p:sp>
        <p:nvSpPr>
          <p:cNvPr id="8" name="TextBox 7">
            <a:extLst>
              <a:ext uri="{FF2B5EF4-FFF2-40B4-BE49-F238E27FC236}">
                <a16:creationId xmlns:a16="http://schemas.microsoft.com/office/drawing/2014/main" id="{4AE81EDE-348E-0940-F001-6C32FEA178BD}"/>
              </a:ext>
            </a:extLst>
          </p:cNvPr>
          <p:cNvSpPr txBox="1"/>
          <p:nvPr/>
        </p:nvSpPr>
        <p:spPr>
          <a:xfrm>
            <a:off x="988359" y="3172616"/>
            <a:ext cx="6100482" cy="400110"/>
          </a:xfrm>
          <a:prstGeom prst="rect">
            <a:avLst/>
          </a:prstGeom>
          <a:noFill/>
        </p:spPr>
        <p:txBody>
          <a:bodyPr wrap="square">
            <a:spAutoFit/>
          </a:bodyPr>
          <a:lstStyle/>
          <a:p>
            <a:r>
              <a:rPr lang="en-US" sz="2000" dirty="0">
                <a:solidFill>
                  <a:schemeClr val="tx1">
                    <a:lumMod val="65000"/>
                    <a:lumOff val="35000"/>
                  </a:schemeClr>
                </a:solidFill>
              </a:rPr>
              <a:t>7. Write the below-given code in </a:t>
            </a:r>
            <a:r>
              <a:rPr lang="en-US" sz="2000" b="1" dirty="0">
                <a:solidFill>
                  <a:schemeClr val="tx1">
                    <a:lumMod val="65000"/>
                    <a:lumOff val="35000"/>
                  </a:schemeClr>
                </a:solidFill>
              </a:rPr>
              <a:t>child.component.html</a:t>
            </a:r>
            <a:endParaRPr lang="en-IN" sz="2000" dirty="0">
              <a:solidFill>
                <a:schemeClr val="tx1">
                  <a:lumMod val="65000"/>
                  <a:lumOff val="35000"/>
                </a:schemeClr>
              </a:solidFill>
            </a:endParaRPr>
          </a:p>
        </p:txBody>
      </p:sp>
      <p:sp>
        <p:nvSpPr>
          <p:cNvPr id="10" name="TextBox 9">
            <a:extLst>
              <a:ext uri="{FF2B5EF4-FFF2-40B4-BE49-F238E27FC236}">
                <a16:creationId xmlns:a16="http://schemas.microsoft.com/office/drawing/2014/main" id="{EA93BF46-5057-CC50-1718-E5D73F41EE4B}"/>
              </a:ext>
            </a:extLst>
          </p:cNvPr>
          <p:cNvSpPr txBox="1"/>
          <p:nvPr/>
        </p:nvSpPr>
        <p:spPr>
          <a:xfrm>
            <a:off x="925606" y="3818982"/>
            <a:ext cx="6100482" cy="923330"/>
          </a:xfrm>
          <a:prstGeom prst="rect">
            <a:avLst/>
          </a:prstGeom>
          <a:noFill/>
        </p:spPr>
        <p:txBody>
          <a:bodyPr wrap="square">
            <a:spAutoFit/>
          </a:bodyPr>
          <a:lstStyle/>
          <a:p>
            <a:r>
              <a:rPr lang="en-IN" dirty="0"/>
              <a:t>&lt;div class="highlight"&gt;</a:t>
            </a:r>
          </a:p>
          <a:p>
            <a:r>
              <a:rPr lang="en-IN" dirty="0"/>
              <a:t>  Child Component</a:t>
            </a:r>
          </a:p>
          <a:p>
            <a:r>
              <a:rPr lang="en-IN" dirty="0"/>
              <a:t>&lt;/div&gt;</a:t>
            </a:r>
          </a:p>
        </p:txBody>
      </p:sp>
      <p:sp>
        <p:nvSpPr>
          <p:cNvPr id="12" name="TextBox 11">
            <a:extLst>
              <a:ext uri="{FF2B5EF4-FFF2-40B4-BE49-F238E27FC236}">
                <a16:creationId xmlns:a16="http://schemas.microsoft.com/office/drawing/2014/main" id="{570E4C04-6CB1-777A-18FA-126ECF83E395}"/>
              </a:ext>
            </a:extLst>
          </p:cNvPr>
          <p:cNvSpPr txBox="1"/>
          <p:nvPr/>
        </p:nvSpPr>
        <p:spPr>
          <a:xfrm>
            <a:off x="925606" y="4949166"/>
            <a:ext cx="10916770" cy="1015663"/>
          </a:xfrm>
          <a:prstGeom prst="rect">
            <a:avLst/>
          </a:prstGeom>
          <a:noFill/>
        </p:spPr>
        <p:txBody>
          <a:bodyPr wrap="square">
            <a:spAutoFit/>
          </a:bodyPr>
          <a:lstStyle/>
          <a:p>
            <a:r>
              <a:rPr lang="en-US" sz="2000" dirty="0">
                <a:solidFill>
                  <a:schemeClr val="tx1">
                    <a:lumMod val="65000"/>
                    <a:lumOff val="35000"/>
                  </a:schemeClr>
                </a:solidFill>
                <a:effectLst/>
              </a:rPr>
              <a:t>8. Save the files and check the output in the browser</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9. Open developer tools in your chrome browser and go to the </a:t>
            </a:r>
            <a:r>
              <a:rPr lang="en-US" sz="2000" b="1" dirty="0">
                <a:solidFill>
                  <a:schemeClr val="tx1">
                    <a:lumMod val="65000"/>
                    <a:lumOff val="35000"/>
                  </a:schemeClr>
                </a:solidFill>
                <a:effectLst/>
              </a:rPr>
              <a:t>Elements</a:t>
            </a:r>
            <a:r>
              <a:rPr lang="en-US" sz="2000" dirty="0">
                <a:solidFill>
                  <a:schemeClr val="tx1">
                    <a:lumMod val="65000"/>
                    <a:lumOff val="35000"/>
                  </a:schemeClr>
                </a:solidFill>
                <a:effectLst/>
              </a:rPr>
              <a:t> tab</a:t>
            </a:r>
          </a:p>
        </p:txBody>
      </p:sp>
    </p:spTree>
    <p:extLst>
      <p:ext uri="{BB962C8B-B14F-4D97-AF65-F5344CB8AC3E}">
        <p14:creationId xmlns:p14="http://schemas.microsoft.com/office/powerpoint/2010/main" val="145924052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E3E7BAB-D443-BCD0-B75E-184499B78B3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4A85031-E64C-A31F-4155-FD8C77797CD5}"/>
              </a:ext>
            </a:extLst>
          </p:cNvPr>
          <p:cNvSpPr>
            <a:spLocks noGrp="1"/>
          </p:cNvSpPr>
          <p:nvPr>
            <p:ph type="sldNum" sz="quarter" idx="12"/>
          </p:nvPr>
        </p:nvSpPr>
        <p:spPr/>
        <p:txBody>
          <a:bodyPr/>
          <a:lstStyle/>
          <a:p>
            <a:fld id="{4A777409-9C5A-4B07-8E32-19F22F7D558C}" type="slidenum">
              <a:rPr lang="en-IN" smtClean="0"/>
              <a:t>155</a:t>
            </a:fld>
            <a:endParaRPr lang="en-IN" dirty="0"/>
          </a:p>
        </p:txBody>
      </p:sp>
      <p:pic>
        <p:nvPicPr>
          <p:cNvPr id="5" name="Picture 4">
            <a:extLst>
              <a:ext uri="{FF2B5EF4-FFF2-40B4-BE49-F238E27FC236}">
                <a16:creationId xmlns:a16="http://schemas.microsoft.com/office/drawing/2014/main" id="{16CF3B9A-9890-5EAB-9C10-C7FB4B8831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3882" y="486577"/>
            <a:ext cx="8004235" cy="5869773"/>
          </a:xfrm>
          <a:prstGeom prst="rect">
            <a:avLst/>
          </a:prstGeom>
        </p:spPr>
      </p:pic>
    </p:spTree>
    <p:extLst>
      <p:ext uri="{BB962C8B-B14F-4D97-AF65-F5344CB8AC3E}">
        <p14:creationId xmlns:p14="http://schemas.microsoft.com/office/powerpoint/2010/main" val="484846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A1A3D8B-8D83-D266-4A21-D520DCEE0A2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C7AF60E-6BF8-F1BD-B234-C44653FCEFA3}"/>
              </a:ext>
            </a:extLst>
          </p:cNvPr>
          <p:cNvSpPr>
            <a:spLocks noGrp="1"/>
          </p:cNvSpPr>
          <p:nvPr>
            <p:ph type="sldNum" sz="quarter" idx="12"/>
          </p:nvPr>
        </p:nvSpPr>
        <p:spPr/>
        <p:txBody>
          <a:bodyPr/>
          <a:lstStyle/>
          <a:p>
            <a:fld id="{4A777409-9C5A-4B07-8E32-19F22F7D558C}" type="slidenum">
              <a:rPr lang="en-IN" smtClean="0"/>
              <a:t>16</a:t>
            </a:fld>
            <a:endParaRPr lang="en-IN" dirty="0"/>
          </a:p>
        </p:txBody>
      </p:sp>
      <p:pic>
        <p:nvPicPr>
          <p:cNvPr id="5" name="Picture 4">
            <a:extLst>
              <a:ext uri="{FF2B5EF4-FFF2-40B4-BE49-F238E27FC236}">
                <a16:creationId xmlns:a16="http://schemas.microsoft.com/office/drawing/2014/main" id="{ADCD50E0-5FAA-BD82-44AD-BB6FF294C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7952" y="688516"/>
            <a:ext cx="1905266" cy="3991532"/>
          </a:xfrm>
          <a:prstGeom prst="rect">
            <a:avLst/>
          </a:prstGeom>
        </p:spPr>
      </p:pic>
      <p:sp>
        <p:nvSpPr>
          <p:cNvPr id="7" name="TextBox 6">
            <a:extLst>
              <a:ext uri="{FF2B5EF4-FFF2-40B4-BE49-F238E27FC236}">
                <a16:creationId xmlns:a16="http://schemas.microsoft.com/office/drawing/2014/main" id="{8E2D2438-C914-FFA9-1215-F2F5C10B3A6E}"/>
              </a:ext>
            </a:extLst>
          </p:cNvPr>
          <p:cNvSpPr txBox="1"/>
          <p:nvPr/>
        </p:nvSpPr>
        <p:spPr>
          <a:xfrm>
            <a:off x="168897" y="5044570"/>
            <a:ext cx="11854206" cy="707886"/>
          </a:xfrm>
          <a:prstGeom prst="rect">
            <a:avLst/>
          </a:prstGeom>
          <a:noFill/>
        </p:spPr>
        <p:txBody>
          <a:bodyPr wrap="square">
            <a:spAutoFit/>
          </a:bodyPr>
          <a:lstStyle/>
          <a:p>
            <a:r>
              <a:rPr lang="en-US" sz="2000" dirty="0">
                <a:solidFill>
                  <a:schemeClr val="tx1">
                    <a:lumMod val="65000"/>
                    <a:lumOff val="35000"/>
                  </a:schemeClr>
                </a:solidFill>
              </a:rPr>
              <a:t>Note: If the above command gives errors while installing dependencies, navigate to the project folder in the Node command prompt and run "</a:t>
            </a:r>
            <a:r>
              <a:rPr lang="en-US" sz="2000" dirty="0" err="1">
                <a:solidFill>
                  <a:schemeClr val="tx1">
                    <a:lumMod val="65000"/>
                    <a:lumOff val="35000"/>
                  </a:schemeClr>
                </a:solidFill>
              </a:rPr>
              <a:t>npm</a:t>
            </a:r>
            <a:r>
              <a:rPr lang="en-US" sz="2000" dirty="0">
                <a:solidFill>
                  <a:schemeClr val="tx1">
                    <a:lumMod val="65000"/>
                    <a:lumOff val="35000"/>
                  </a:schemeClr>
                </a:solidFill>
              </a:rPr>
              <a:t> install" to install the dependencies manually.</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568397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AAD6F16-D949-309D-1FFB-5586B21A7B9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3590422-0182-A10E-DCF9-015BE0D12433}"/>
              </a:ext>
            </a:extLst>
          </p:cNvPr>
          <p:cNvSpPr>
            <a:spLocks noGrp="1"/>
          </p:cNvSpPr>
          <p:nvPr>
            <p:ph type="sldNum" sz="quarter" idx="12"/>
          </p:nvPr>
        </p:nvSpPr>
        <p:spPr/>
        <p:txBody>
          <a:bodyPr/>
          <a:lstStyle/>
          <a:p>
            <a:fld id="{4A777409-9C5A-4B07-8E32-19F22F7D558C}" type="slidenum">
              <a:rPr lang="en-IN" smtClean="0"/>
              <a:t>17</a:t>
            </a:fld>
            <a:endParaRPr lang="en-IN" dirty="0"/>
          </a:p>
        </p:txBody>
      </p:sp>
      <p:pic>
        <p:nvPicPr>
          <p:cNvPr id="5" name="Picture 4">
            <a:extLst>
              <a:ext uri="{FF2B5EF4-FFF2-40B4-BE49-F238E27FC236}">
                <a16:creationId xmlns:a16="http://schemas.microsoft.com/office/drawing/2014/main" id="{26846518-7D92-D46A-58F8-C9EE7BC27C4C}"/>
              </a:ext>
            </a:extLst>
          </p:cNvPr>
          <p:cNvPicPr>
            <a:picLocks noChangeAspect="1"/>
          </p:cNvPicPr>
          <p:nvPr/>
        </p:nvPicPr>
        <p:blipFill>
          <a:blip r:embed="rId2"/>
          <a:stretch>
            <a:fillRect/>
          </a:stretch>
        </p:blipFill>
        <p:spPr>
          <a:xfrm>
            <a:off x="0" y="1176295"/>
            <a:ext cx="12192000" cy="5114067"/>
          </a:xfrm>
          <a:prstGeom prst="rect">
            <a:avLst/>
          </a:prstGeom>
        </p:spPr>
      </p:pic>
    </p:spTree>
    <p:extLst>
      <p:ext uri="{BB962C8B-B14F-4D97-AF65-F5344CB8AC3E}">
        <p14:creationId xmlns:p14="http://schemas.microsoft.com/office/powerpoint/2010/main" val="2736725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DC1E5B-F83D-FE25-015B-85E3C2D64C5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045396E-F672-B171-0496-7111BE229237}"/>
              </a:ext>
            </a:extLst>
          </p:cNvPr>
          <p:cNvSpPr>
            <a:spLocks noGrp="1"/>
          </p:cNvSpPr>
          <p:nvPr>
            <p:ph type="sldNum" sz="quarter" idx="12"/>
          </p:nvPr>
        </p:nvSpPr>
        <p:spPr/>
        <p:txBody>
          <a:bodyPr/>
          <a:lstStyle/>
          <a:p>
            <a:fld id="{4A777409-9C5A-4B07-8E32-19F22F7D558C}" type="slidenum">
              <a:rPr lang="en-IN" smtClean="0"/>
              <a:t>18</a:t>
            </a:fld>
            <a:endParaRPr lang="en-IN" dirty="0"/>
          </a:p>
        </p:txBody>
      </p:sp>
      <p:sp>
        <p:nvSpPr>
          <p:cNvPr id="5" name="TextBox 4">
            <a:extLst>
              <a:ext uri="{FF2B5EF4-FFF2-40B4-BE49-F238E27FC236}">
                <a16:creationId xmlns:a16="http://schemas.microsoft.com/office/drawing/2014/main" id="{3EAF9339-9578-BDFB-E0D5-2B95F84D2105}"/>
              </a:ext>
            </a:extLst>
          </p:cNvPr>
          <p:cNvSpPr txBox="1"/>
          <p:nvPr/>
        </p:nvSpPr>
        <p:spPr>
          <a:xfrm>
            <a:off x="919113" y="569477"/>
            <a:ext cx="6099142" cy="461665"/>
          </a:xfrm>
          <a:prstGeom prst="rect">
            <a:avLst/>
          </a:prstGeom>
          <a:noFill/>
        </p:spPr>
        <p:txBody>
          <a:bodyPr wrap="square">
            <a:spAutoFit/>
          </a:bodyPr>
          <a:lstStyle/>
          <a:p>
            <a:r>
              <a:rPr lang="en-IN" sz="2400" b="1" dirty="0"/>
              <a:t>Components</a:t>
            </a:r>
          </a:p>
        </p:txBody>
      </p:sp>
      <p:pic>
        <p:nvPicPr>
          <p:cNvPr id="7" name="Picture 6">
            <a:extLst>
              <a:ext uri="{FF2B5EF4-FFF2-40B4-BE49-F238E27FC236}">
                <a16:creationId xmlns:a16="http://schemas.microsoft.com/office/drawing/2014/main" id="{FF485B77-546B-60EB-999B-3CB80124DA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113" y="1308012"/>
            <a:ext cx="5258534" cy="3600953"/>
          </a:xfrm>
          <a:prstGeom prst="rect">
            <a:avLst/>
          </a:prstGeom>
        </p:spPr>
      </p:pic>
    </p:spTree>
    <p:extLst>
      <p:ext uri="{BB962C8B-B14F-4D97-AF65-F5344CB8AC3E}">
        <p14:creationId xmlns:p14="http://schemas.microsoft.com/office/powerpoint/2010/main" val="1513187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342BE9F-6239-567D-4098-F36A24B4599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54F2D53-9678-F66D-D12B-10815378D7D3}"/>
              </a:ext>
            </a:extLst>
          </p:cNvPr>
          <p:cNvSpPr>
            <a:spLocks noGrp="1"/>
          </p:cNvSpPr>
          <p:nvPr>
            <p:ph type="sldNum" sz="quarter" idx="12"/>
          </p:nvPr>
        </p:nvSpPr>
        <p:spPr/>
        <p:txBody>
          <a:bodyPr/>
          <a:lstStyle/>
          <a:p>
            <a:fld id="{4A777409-9C5A-4B07-8E32-19F22F7D558C}" type="slidenum">
              <a:rPr lang="en-IN" smtClean="0"/>
              <a:t>19</a:t>
            </a:fld>
            <a:endParaRPr lang="en-IN" dirty="0"/>
          </a:p>
        </p:txBody>
      </p:sp>
      <p:sp>
        <p:nvSpPr>
          <p:cNvPr id="5" name="TextBox 4">
            <a:extLst>
              <a:ext uri="{FF2B5EF4-FFF2-40B4-BE49-F238E27FC236}">
                <a16:creationId xmlns:a16="http://schemas.microsoft.com/office/drawing/2014/main" id="{F3D40A68-B665-713F-6DD6-388D88408326}"/>
              </a:ext>
            </a:extLst>
          </p:cNvPr>
          <p:cNvSpPr txBox="1"/>
          <p:nvPr/>
        </p:nvSpPr>
        <p:spPr>
          <a:xfrm>
            <a:off x="287516" y="959624"/>
            <a:ext cx="11430001" cy="3170099"/>
          </a:xfrm>
          <a:prstGeom prst="rect">
            <a:avLst/>
          </a:prstGeom>
          <a:noFill/>
        </p:spPr>
        <p:txBody>
          <a:bodyPr wrap="square">
            <a:spAutoFit/>
          </a:bodyPr>
          <a:lstStyle/>
          <a:p>
            <a:r>
              <a:rPr lang="en-US" sz="2000" b="1" dirty="0">
                <a:solidFill>
                  <a:schemeClr val="tx1">
                    <a:lumMod val="65000"/>
                    <a:lumOff val="35000"/>
                  </a:schemeClr>
                </a:solidFill>
                <a:effectLst/>
              </a:rPr>
              <a:t>Why Components in Angular?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 component is the basic building block of an Angular application</a:t>
            </a:r>
          </a:p>
          <a:p>
            <a:pPr>
              <a:buFont typeface="Arial" panose="020B0604020202020204" pitchFamily="34" charset="0"/>
              <a:buChar char="•"/>
            </a:pPr>
            <a:r>
              <a:rPr lang="en-US" sz="2000" dirty="0">
                <a:solidFill>
                  <a:schemeClr val="tx1">
                    <a:lumMod val="65000"/>
                    <a:lumOff val="35000"/>
                  </a:schemeClr>
                </a:solidFill>
                <a:effectLst/>
              </a:rPr>
              <a:t>It emphasize the separation of concerns and each part of the Angular application can be written independently of one another</a:t>
            </a:r>
          </a:p>
          <a:p>
            <a:pPr>
              <a:buFont typeface="Arial" panose="020B0604020202020204" pitchFamily="34" charset="0"/>
              <a:buChar char="•"/>
            </a:pPr>
            <a:r>
              <a:rPr lang="en-US" sz="2000" dirty="0">
                <a:solidFill>
                  <a:schemeClr val="tx1">
                    <a:lumMod val="65000"/>
                    <a:lumOff val="35000"/>
                  </a:schemeClr>
                </a:solidFill>
                <a:effectLst/>
              </a:rPr>
              <a:t>It is reusable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For example, observe in the </a:t>
            </a:r>
            <a:r>
              <a:rPr lang="en-US" sz="2000" b="1" dirty="0" err="1">
                <a:solidFill>
                  <a:schemeClr val="tx1">
                    <a:lumMod val="65000"/>
                    <a:lumOff val="35000"/>
                  </a:schemeClr>
                </a:solidFill>
                <a:effectLst/>
              </a:rPr>
              <a:t>mCart</a:t>
            </a:r>
            <a:r>
              <a:rPr lang="en-US" sz="2000" dirty="0">
                <a:solidFill>
                  <a:schemeClr val="tx1">
                    <a:lumMod val="65000"/>
                    <a:lumOff val="35000"/>
                  </a:schemeClr>
                </a:solidFill>
                <a:effectLst/>
              </a:rPr>
              <a:t> application the topmost component is the </a:t>
            </a:r>
            <a:r>
              <a:rPr lang="en-US" sz="2000" dirty="0" err="1">
                <a:solidFill>
                  <a:schemeClr val="tx1">
                    <a:lumMod val="65000"/>
                    <a:lumOff val="35000"/>
                  </a:schemeClr>
                </a:solidFill>
                <a:effectLst/>
              </a:rPr>
              <a:t>mCart</a:t>
            </a:r>
            <a:r>
              <a:rPr lang="en-US" sz="2000" dirty="0">
                <a:solidFill>
                  <a:schemeClr val="tx1">
                    <a:lumMod val="65000"/>
                    <a:lumOff val="35000"/>
                  </a:schemeClr>
                </a:solidFill>
                <a:effectLst/>
              </a:rPr>
              <a:t> component(</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which consists of child components called Welcome component, Login component, etc.</a:t>
            </a:r>
          </a:p>
        </p:txBody>
      </p:sp>
      <p:pic>
        <p:nvPicPr>
          <p:cNvPr id="7" name="Picture 6">
            <a:extLst>
              <a:ext uri="{FF2B5EF4-FFF2-40B4-BE49-F238E27FC236}">
                <a16:creationId xmlns:a16="http://schemas.microsoft.com/office/drawing/2014/main" id="{BD74D1E0-FAB7-7A4E-20B7-841DD49D65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6784" y="4030993"/>
            <a:ext cx="3810532" cy="2057687"/>
          </a:xfrm>
          <a:prstGeom prst="rect">
            <a:avLst/>
          </a:prstGeom>
        </p:spPr>
      </p:pic>
    </p:spTree>
    <p:extLst>
      <p:ext uri="{BB962C8B-B14F-4D97-AF65-F5344CB8AC3E}">
        <p14:creationId xmlns:p14="http://schemas.microsoft.com/office/powerpoint/2010/main" val="1731872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4C62411-5585-99D8-DE09-9811A8A1E11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5FFF936-218E-0E04-767F-934DAB60E6DB}"/>
              </a:ext>
            </a:extLst>
          </p:cNvPr>
          <p:cNvSpPr>
            <a:spLocks noGrp="1"/>
          </p:cNvSpPr>
          <p:nvPr>
            <p:ph type="sldNum" sz="quarter" idx="12"/>
          </p:nvPr>
        </p:nvSpPr>
        <p:spPr/>
        <p:txBody>
          <a:bodyPr/>
          <a:lstStyle/>
          <a:p>
            <a:fld id="{4A777409-9C5A-4B07-8E32-19F22F7D558C}" type="slidenum">
              <a:rPr lang="en-IN" smtClean="0"/>
              <a:t>2</a:t>
            </a:fld>
            <a:endParaRPr lang="en-IN" dirty="0"/>
          </a:p>
        </p:txBody>
      </p:sp>
      <p:sp>
        <p:nvSpPr>
          <p:cNvPr id="5" name="TextBox 4">
            <a:extLst>
              <a:ext uri="{FF2B5EF4-FFF2-40B4-BE49-F238E27FC236}">
                <a16:creationId xmlns:a16="http://schemas.microsoft.com/office/drawing/2014/main" id="{89E7F83D-104F-D136-040C-3176EDBDD425}"/>
              </a:ext>
            </a:extLst>
          </p:cNvPr>
          <p:cNvSpPr txBox="1"/>
          <p:nvPr/>
        </p:nvSpPr>
        <p:spPr>
          <a:xfrm>
            <a:off x="989029" y="494063"/>
            <a:ext cx="6099142" cy="523220"/>
          </a:xfrm>
          <a:prstGeom prst="rect">
            <a:avLst/>
          </a:prstGeom>
          <a:noFill/>
        </p:spPr>
        <p:txBody>
          <a:bodyPr wrap="square">
            <a:spAutoFit/>
          </a:bodyPr>
          <a:lstStyle/>
          <a:p>
            <a:r>
              <a:rPr lang="en-IN" sz="2800" b="1" dirty="0"/>
              <a:t>Why Angular? </a:t>
            </a:r>
          </a:p>
        </p:txBody>
      </p:sp>
      <p:sp>
        <p:nvSpPr>
          <p:cNvPr id="7" name="TextBox 6">
            <a:extLst>
              <a:ext uri="{FF2B5EF4-FFF2-40B4-BE49-F238E27FC236}">
                <a16:creationId xmlns:a16="http://schemas.microsoft.com/office/drawing/2014/main" id="{9B9CD3EA-9B91-844A-583E-BA07C923A22B}"/>
              </a:ext>
            </a:extLst>
          </p:cNvPr>
          <p:cNvSpPr txBox="1"/>
          <p:nvPr/>
        </p:nvSpPr>
        <p:spPr>
          <a:xfrm>
            <a:off x="150043" y="1017283"/>
            <a:ext cx="11891914" cy="6247864"/>
          </a:xfrm>
          <a:prstGeom prst="rect">
            <a:avLst/>
          </a:prstGeom>
          <a:noFill/>
        </p:spPr>
        <p:txBody>
          <a:bodyPr wrap="square">
            <a:spAutoFit/>
          </a:bodyPr>
          <a:lstStyle/>
          <a:p>
            <a:r>
              <a:rPr lang="en-US" sz="2000" dirty="0">
                <a:solidFill>
                  <a:schemeClr val="tx1">
                    <a:lumMod val="65000"/>
                    <a:lumOff val="35000"/>
                  </a:schemeClr>
                </a:solidFill>
                <a:effectLst/>
              </a:rPr>
              <a:t>Angular 1 is a JavaScript framework from Google which was used for the development of web applications. </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Following are the reasons to migrate from Angular 1 to the latest version of Angular: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t>
            </a:r>
            <a:r>
              <a:rPr lang="en-US" sz="2000" b="1" dirty="0">
                <a:solidFill>
                  <a:schemeClr val="tx1">
                    <a:lumMod val="65000"/>
                    <a:lumOff val="35000"/>
                  </a:schemeClr>
                </a:solidFill>
                <a:effectLst/>
              </a:rPr>
              <a:t>Cross-Browser Compliant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Internet has evolved significantly from the time Angular 1.x was designed. Creating a web application that is cross-browser compliant was difficult with Angular 1.x framework. Developers had to come up with various workarounds to overcome the issues. Angular helps to create cross-browser compliant applications easily.</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Typescript Support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Angular is written in Typescript and allows the user to build applications using Typescript. Typescript is a superset of JavaScript and more powerful language. The use of Typescript in application development improves productivity significantly.</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Web Components Support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Component-based development is pretty much the future of web development. Angular is focused on component-based development. The use of components helps in creating loosely coupled units of application that can be developed, maintained, and tested easily.</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1151076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1A0A3F8-9CAE-6D26-A674-ECFE536F40E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B2DAFE8-A1EB-5B52-A0C6-7BBAA67BE22F}"/>
              </a:ext>
            </a:extLst>
          </p:cNvPr>
          <p:cNvSpPr>
            <a:spLocks noGrp="1"/>
          </p:cNvSpPr>
          <p:nvPr>
            <p:ph type="sldNum" sz="quarter" idx="12"/>
          </p:nvPr>
        </p:nvSpPr>
        <p:spPr/>
        <p:txBody>
          <a:bodyPr/>
          <a:lstStyle/>
          <a:p>
            <a:fld id="{4A777409-9C5A-4B07-8E32-19F22F7D558C}" type="slidenum">
              <a:rPr lang="en-IN" smtClean="0"/>
              <a:t>20</a:t>
            </a:fld>
            <a:endParaRPr lang="en-IN" dirty="0"/>
          </a:p>
        </p:txBody>
      </p:sp>
      <p:pic>
        <p:nvPicPr>
          <p:cNvPr id="5" name="Picture 4">
            <a:extLst>
              <a:ext uri="{FF2B5EF4-FFF2-40B4-BE49-F238E27FC236}">
                <a16:creationId xmlns:a16="http://schemas.microsoft.com/office/drawing/2014/main" id="{E2BC01D7-1908-9D3E-9A93-11FA1CE69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8071" y="947021"/>
            <a:ext cx="9011908" cy="3229426"/>
          </a:xfrm>
          <a:prstGeom prst="rect">
            <a:avLst/>
          </a:prstGeom>
        </p:spPr>
      </p:pic>
    </p:spTree>
    <p:extLst>
      <p:ext uri="{BB962C8B-B14F-4D97-AF65-F5344CB8AC3E}">
        <p14:creationId xmlns:p14="http://schemas.microsoft.com/office/powerpoint/2010/main" val="1521753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C0CAD4-D22A-9FBB-9BE5-E65B7141CE2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4918C56-2F1E-9FC3-B208-74153B537577}"/>
              </a:ext>
            </a:extLst>
          </p:cNvPr>
          <p:cNvSpPr>
            <a:spLocks noGrp="1"/>
          </p:cNvSpPr>
          <p:nvPr>
            <p:ph type="sldNum" sz="quarter" idx="12"/>
          </p:nvPr>
        </p:nvSpPr>
        <p:spPr/>
        <p:txBody>
          <a:bodyPr/>
          <a:lstStyle/>
          <a:p>
            <a:fld id="{4A777409-9C5A-4B07-8E32-19F22F7D558C}" type="slidenum">
              <a:rPr lang="en-IN" smtClean="0"/>
              <a:t>21</a:t>
            </a:fld>
            <a:endParaRPr lang="en-IN" dirty="0"/>
          </a:p>
        </p:txBody>
      </p:sp>
      <p:sp>
        <p:nvSpPr>
          <p:cNvPr id="5" name="TextBox 4">
            <a:extLst>
              <a:ext uri="{FF2B5EF4-FFF2-40B4-BE49-F238E27FC236}">
                <a16:creationId xmlns:a16="http://schemas.microsoft.com/office/drawing/2014/main" id="{FC6C4D2B-61B9-02AF-68C1-2ABE68A4A812}"/>
              </a:ext>
            </a:extLst>
          </p:cNvPr>
          <p:cNvSpPr txBox="1"/>
          <p:nvPr/>
        </p:nvSpPr>
        <p:spPr>
          <a:xfrm>
            <a:off x="989029" y="588331"/>
            <a:ext cx="6099142" cy="461665"/>
          </a:xfrm>
          <a:prstGeom prst="rect">
            <a:avLst/>
          </a:prstGeom>
          <a:noFill/>
        </p:spPr>
        <p:txBody>
          <a:bodyPr wrap="square">
            <a:spAutoFit/>
          </a:bodyPr>
          <a:lstStyle/>
          <a:p>
            <a:r>
              <a:rPr lang="en-IN" sz="2400" b="1" dirty="0"/>
              <a:t>Modules</a:t>
            </a:r>
          </a:p>
        </p:txBody>
      </p:sp>
      <p:sp>
        <p:nvSpPr>
          <p:cNvPr id="7" name="TextBox 6">
            <a:extLst>
              <a:ext uri="{FF2B5EF4-FFF2-40B4-BE49-F238E27FC236}">
                <a16:creationId xmlns:a16="http://schemas.microsoft.com/office/drawing/2014/main" id="{421C22B9-38B8-2AA7-BA48-D9BE8B4836C9}"/>
              </a:ext>
            </a:extLst>
          </p:cNvPr>
          <p:cNvSpPr txBox="1"/>
          <p:nvPr/>
        </p:nvSpPr>
        <p:spPr>
          <a:xfrm>
            <a:off x="212103" y="1049996"/>
            <a:ext cx="11477134" cy="3170099"/>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Modules in Angular are used to </a:t>
            </a:r>
            <a:r>
              <a:rPr lang="en-US" sz="2000" b="1" dirty="0">
                <a:solidFill>
                  <a:schemeClr val="tx1">
                    <a:lumMod val="65000"/>
                    <a:lumOff val="35000"/>
                  </a:schemeClr>
                </a:solidFill>
                <a:effectLst/>
              </a:rPr>
              <a:t>organize the application</a:t>
            </a:r>
            <a:r>
              <a:rPr lang="en-US" sz="2000" dirty="0">
                <a:solidFill>
                  <a:schemeClr val="tx1">
                    <a:lumMod val="65000"/>
                    <a:lumOff val="35000"/>
                  </a:schemeClr>
                </a:solidFill>
                <a:effectLst/>
              </a:rPr>
              <a:t>. It sets the execution context of an Angular application.</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 module in Angular is a class with the </a:t>
            </a:r>
            <a:r>
              <a:rPr lang="en-US" sz="2000" b="1" dirty="0">
                <a:solidFill>
                  <a:schemeClr val="tx1">
                    <a:lumMod val="65000"/>
                    <a:lumOff val="35000"/>
                  </a:schemeClr>
                </a:solidFill>
                <a:effectLst/>
              </a:rPr>
              <a:t>@NgModule</a:t>
            </a:r>
            <a:r>
              <a:rPr lang="en-US" sz="2000" dirty="0">
                <a:solidFill>
                  <a:schemeClr val="tx1">
                    <a:lumMod val="65000"/>
                    <a:lumOff val="35000"/>
                  </a:schemeClr>
                </a:solidFill>
                <a:effectLst/>
              </a:rPr>
              <a:t> decorator added to it. @NgModule metadata will contain the declarations of components, pipes, directives, services that are to be used across the application.</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Every Angular application should have one root module which is loaded first to launch the application.</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Submodules should be configured in the root module.</a:t>
            </a:r>
          </a:p>
          <a:p>
            <a:r>
              <a:rPr lang="en-US" sz="2000" dirty="0">
                <a:solidFill>
                  <a:schemeClr val="tx1">
                    <a:lumMod val="65000"/>
                    <a:lumOff val="35000"/>
                  </a:schemeClr>
                </a:solidFill>
              </a:rPr>
              <a:t> </a:t>
            </a:r>
          </a:p>
        </p:txBody>
      </p:sp>
      <p:sp>
        <p:nvSpPr>
          <p:cNvPr id="9" name="TextBox 8">
            <a:extLst>
              <a:ext uri="{FF2B5EF4-FFF2-40B4-BE49-F238E27FC236}">
                <a16:creationId xmlns:a16="http://schemas.microsoft.com/office/drawing/2014/main" id="{89E35F96-4316-1DEE-F883-671C99981EBD}"/>
              </a:ext>
            </a:extLst>
          </p:cNvPr>
          <p:cNvSpPr txBox="1"/>
          <p:nvPr/>
        </p:nvSpPr>
        <p:spPr>
          <a:xfrm>
            <a:off x="212102" y="4220095"/>
            <a:ext cx="11345159" cy="1323439"/>
          </a:xfrm>
          <a:prstGeom prst="rect">
            <a:avLst/>
          </a:prstGeom>
          <a:noFill/>
        </p:spPr>
        <p:txBody>
          <a:bodyPr wrap="square">
            <a:spAutoFit/>
          </a:bodyPr>
          <a:lstStyle/>
          <a:p>
            <a:r>
              <a:rPr lang="en-US" sz="2000" dirty="0">
                <a:solidFill>
                  <a:schemeClr val="tx1">
                    <a:lumMod val="65000"/>
                    <a:lumOff val="35000"/>
                  </a:schemeClr>
                </a:solidFill>
              </a:rPr>
              <a:t>In the </a:t>
            </a:r>
            <a:r>
              <a:rPr lang="en-US" sz="2000" b="1" dirty="0" err="1">
                <a:solidFill>
                  <a:schemeClr val="tx1">
                    <a:lumMod val="65000"/>
                    <a:lumOff val="35000"/>
                  </a:schemeClr>
                </a:solidFill>
              </a:rPr>
              <a:t>app.module.ts</a:t>
            </a:r>
            <a:r>
              <a:rPr lang="en-US" sz="2000" dirty="0">
                <a:solidFill>
                  <a:schemeClr val="tx1">
                    <a:lumMod val="65000"/>
                    <a:lumOff val="35000"/>
                  </a:schemeClr>
                </a:solidFill>
              </a:rPr>
              <a:t> file placed under the app folder, you have the following code:</a:t>
            </a:r>
          </a:p>
          <a:p>
            <a:endParaRPr lang="en-US" sz="2000" dirty="0">
              <a:solidFill>
                <a:schemeClr val="tx1">
                  <a:lumMod val="65000"/>
                  <a:lumOff val="35000"/>
                </a:schemeClr>
              </a:solidFill>
            </a:endParaRPr>
          </a:p>
          <a:p>
            <a:r>
              <a:rPr lang="en-US" sz="2000" dirty="0">
                <a:solidFill>
                  <a:schemeClr val="tx1">
                    <a:lumMod val="65000"/>
                    <a:lumOff val="35000"/>
                  </a:schemeClr>
                </a:solidFill>
              </a:rPr>
              <a:t>To Generate Module write below command</a:t>
            </a:r>
          </a:p>
          <a:p>
            <a:r>
              <a:rPr lang="en-US" sz="2000" dirty="0">
                <a:solidFill>
                  <a:schemeClr val="tx1">
                    <a:lumMod val="65000"/>
                    <a:lumOff val="35000"/>
                  </a:schemeClr>
                </a:solidFill>
              </a:rPr>
              <a:t>Ng generate module &lt;</a:t>
            </a:r>
            <a:r>
              <a:rPr lang="en-US" sz="2000" dirty="0" err="1">
                <a:solidFill>
                  <a:schemeClr val="tx1">
                    <a:lumMod val="65000"/>
                    <a:lumOff val="35000"/>
                  </a:schemeClr>
                </a:solidFill>
              </a:rPr>
              <a:t>module_name</a:t>
            </a:r>
            <a:r>
              <a:rPr lang="en-US" sz="2000" dirty="0">
                <a:solidFill>
                  <a:schemeClr val="tx1">
                    <a:lumMod val="65000"/>
                    <a:lumOff val="35000"/>
                  </a:schemeClr>
                </a:solidFill>
              </a:rPr>
              <a:t>&gt;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359624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5B416AC-21A5-2D29-0A16-3A64DAAAFBF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148BCFA-314E-58C4-C39B-3F57CFE4374F}"/>
              </a:ext>
            </a:extLst>
          </p:cNvPr>
          <p:cNvSpPr>
            <a:spLocks noGrp="1"/>
          </p:cNvSpPr>
          <p:nvPr>
            <p:ph type="sldNum" sz="quarter" idx="12"/>
          </p:nvPr>
        </p:nvSpPr>
        <p:spPr/>
        <p:txBody>
          <a:bodyPr/>
          <a:lstStyle/>
          <a:p>
            <a:fld id="{4A777409-9C5A-4B07-8E32-19F22F7D558C}" type="slidenum">
              <a:rPr lang="en-IN" smtClean="0"/>
              <a:t>22</a:t>
            </a:fld>
            <a:endParaRPr lang="en-IN" dirty="0"/>
          </a:p>
        </p:txBody>
      </p:sp>
      <p:sp>
        <p:nvSpPr>
          <p:cNvPr id="5" name="TextBox 4">
            <a:extLst>
              <a:ext uri="{FF2B5EF4-FFF2-40B4-BE49-F238E27FC236}">
                <a16:creationId xmlns:a16="http://schemas.microsoft.com/office/drawing/2014/main" id="{448B0E87-B716-7B52-95E3-12FB2496BC37}"/>
              </a:ext>
            </a:extLst>
          </p:cNvPr>
          <p:cNvSpPr txBox="1"/>
          <p:nvPr/>
        </p:nvSpPr>
        <p:spPr>
          <a:xfrm>
            <a:off x="989029" y="813883"/>
            <a:ext cx="10483392" cy="4801314"/>
          </a:xfrm>
          <a:prstGeom prst="rect">
            <a:avLst/>
          </a:prstGeom>
          <a:noFill/>
        </p:spPr>
        <p:txBody>
          <a:bodyPr wrap="square">
            <a:spAutoFit/>
          </a:bodyPr>
          <a:lstStyle/>
          <a:p>
            <a:r>
              <a:rPr lang="en-IN" dirty="0"/>
              <a:t>import { </a:t>
            </a:r>
            <a:r>
              <a:rPr lang="en-IN" dirty="0" err="1"/>
              <a:t>BrowserModule</a:t>
            </a:r>
            <a:r>
              <a:rPr lang="en-IN" dirty="0"/>
              <a:t> } from '@angular/platform-browser';</a:t>
            </a:r>
          </a:p>
          <a:p>
            <a:r>
              <a:rPr lang="en-IN" dirty="0"/>
              <a:t>import { </a:t>
            </a:r>
            <a:r>
              <a:rPr lang="en-IN" dirty="0" err="1"/>
              <a:t>NgModule</a:t>
            </a:r>
            <a:r>
              <a:rPr lang="en-IN" dirty="0"/>
              <a:t> } from '@angular/core';</a:t>
            </a:r>
          </a:p>
          <a:p>
            <a:r>
              <a:rPr lang="en-IN" dirty="0"/>
              <a:t>import { </a:t>
            </a:r>
            <a:r>
              <a:rPr lang="en-IN" dirty="0" err="1"/>
              <a:t>AppRoutingModule</a:t>
            </a:r>
            <a:r>
              <a:rPr lang="en-IN" dirty="0"/>
              <a:t> } from './app-</a:t>
            </a:r>
            <a:r>
              <a:rPr lang="en-IN" dirty="0" err="1"/>
              <a:t>routing.module</a:t>
            </a:r>
            <a:r>
              <a:rPr lang="en-IN" dirty="0"/>
              <a:t>';</a:t>
            </a:r>
          </a:p>
          <a:p>
            <a:r>
              <a:rPr lang="en-IN" dirty="0"/>
              <a:t>import { </a:t>
            </a:r>
            <a:r>
              <a:rPr lang="en-IN" dirty="0" err="1"/>
              <a:t>AppComponent</a:t>
            </a:r>
            <a:r>
              <a:rPr lang="en-IN" dirty="0"/>
              <a:t> } from './</a:t>
            </a:r>
            <a:r>
              <a:rPr lang="en-IN" dirty="0" err="1"/>
              <a:t>app.component</a:t>
            </a:r>
            <a:r>
              <a:rPr lang="en-IN" dirty="0"/>
              <a:t>';</a:t>
            </a:r>
          </a:p>
          <a:p>
            <a:r>
              <a:rPr lang="en-IN" dirty="0"/>
              <a:t>@NgModule({</a:t>
            </a:r>
          </a:p>
          <a:p>
            <a:r>
              <a:rPr lang="en-IN" dirty="0"/>
              <a:t>  declarations: [</a:t>
            </a:r>
          </a:p>
          <a:p>
            <a:r>
              <a:rPr lang="en-IN" dirty="0"/>
              <a:t>    </a:t>
            </a:r>
            <a:r>
              <a:rPr lang="en-IN" dirty="0" err="1"/>
              <a:t>AppComponent</a:t>
            </a:r>
            <a:endParaRPr lang="en-IN" dirty="0"/>
          </a:p>
          <a:p>
            <a:r>
              <a:rPr lang="en-IN" dirty="0"/>
              <a:t>  ],</a:t>
            </a:r>
          </a:p>
          <a:p>
            <a:r>
              <a:rPr lang="en-IN" dirty="0"/>
              <a:t>  imports: [</a:t>
            </a:r>
          </a:p>
          <a:p>
            <a:r>
              <a:rPr lang="en-IN" dirty="0"/>
              <a:t>    </a:t>
            </a:r>
            <a:r>
              <a:rPr lang="en-IN" dirty="0" err="1"/>
              <a:t>BrowserModule</a:t>
            </a:r>
            <a:r>
              <a:rPr lang="en-IN" dirty="0"/>
              <a:t>,</a:t>
            </a:r>
          </a:p>
          <a:p>
            <a:r>
              <a:rPr lang="en-IN" dirty="0"/>
              <a:t>    </a:t>
            </a:r>
            <a:r>
              <a:rPr lang="en-IN" dirty="0" err="1"/>
              <a:t>AppRoutingModule</a:t>
            </a:r>
            <a:endParaRPr lang="en-IN" dirty="0"/>
          </a:p>
          <a:p>
            <a:r>
              <a:rPr lang="en-IN" dirty="0"/>
              <a:t>  ],</a:t>
            </a:r>
          </a:p>
          <a:p>
            <a:r>
              <a:rPr lang="en-IN" dirty="0"/>
              <a:t>  providers: [],</a:t>
            </a:r>
          </a:p>
          <a:p>
            <a:r>
              <a:rPr lang="en-IN" dirty="0"/>
              <a:t>  bootstrap: [</a:t>
            </a:r>
            <a:r>
              <a:rPr lang="en-IN" dirty="0" err="1"/>
              <a:t>AppComponent</a:t>
            </a:r>
            <a:r>
              <a:rPr lang="en-IN" dirty="0"/>
              <a:t>]</a:t>
            </a:r>
          </a:p>
          <a:p>
            <a:r>
              <a:rPr lang="en-IN" dirty="0"/>
              <a:t>})</a:t>
            </a:r>
          </a:p>
          <a:p>
            <a:r>
              <a:rPr lang="en-IN" dirty="0"/>
              <a:t>export class </a:t>
            </a:r>
            <a:r>
              <a:rPr lang="en-IN" dirty="0" err="1"/>
              <a:t>AppModule</a:t>
            </a:r>
            <a:r>
              <a:rPr lang="en-IN" dirty="0"/>
              <a:t> { }</a:t>
            </a:r>
          </a:p>
          <a:p>
            <a:r>
              <a:rPr lang="en-IN" dirty="0"/>
              <a:t> </a:t>
            </a:r>
          </a:p>
        </p:txBody>
      </p:sp>
    </p:spTree>
    <p:extLst>
      <p:ext uri="{BB962C8B-B14F-4D97-AF65-F5344CB8AC3E}">
        <p14:creationId xmlns:p14="http://schemas.microsoft.com/office/powerpoint/2010/main" val="648899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28C50AD-580B-B19A-53C0-5D0416F1D41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4C67248-2732-2459-6036-67FB9B842E68}"/>
              </a:ext>
            </a:extLst>
          </p:cNvPr>
          <p:cNvSpPr>
            <a:spLocks noGrp="1"/>
          </p:cNvSpPr>
          <p:nvPr>
            <p:ph type="sldNum" sz="quarter" idx="12"/>
          </p:nvPr>
        </p:nvSpPr>
        <p:spPr/>
        <p:txBody>
          <a:bodyPr/>
          <a:lstStyle/>
          <a:p>
            <a:fld id="{4A777409-9C5A-4B07-8E32-19F22F7D558C}" type="slidenum">
              <a:rPr lang="en-IN" smtClean="0"/>
              <a:t>23</a:t>
            </a:fld>
            <a:endParaRPr lang="en-IN" dirty="0"/>
          </a:p>
        </p:txBody>
      </p:sp>
      <p:sp>
        <p:nvSpPr>
          <p:cNvPr id="5" name="TextBox 4">
            <a:extLst>
              <a:ext uri="{FF2B5EF4-FFF2-40B4-BE49-F238E27FC236}">
                <a16:creationId xmlns:a16="http://schemas.microsoft.com/office/drawing/2014/main" id="{09196959-C197-EADC-C0F1-ED120EFC2BDC}"/>
              </a:ext>
            </a:extLst>
          </p:cNvPr>
          <p:cNvSpPr txBox="1"/>
          <p:nvPr/>
        </p:nvSpPr>
        <p:spPr>
          <a:xfrm>
            <a:off x="146114" y="1031815"/>
            <a:ext cx="11609109" cy="5324535"/>
          </a:xfrm>
          <a:prstGeom prst="rect">
            <a:avLst/>
          </a:prstGeom>
          <a:noFill/>
        </p:spPr>
        <p:txBody>
          <a:bodyPr wrap="square">
            <a:spAutoFit/>
          </a:bodyPr>
          <a:lstStyle/>
          <a:p>
            <a:r>
              <a:rPr lang="en-US" sz="2000" dirty="0">
                <a:solidFill>
                  <a:schemeClr val="tx1">
                    <a:lumMod val="65000"/>
                    <a:lumOff val="35000"/>
                  </a:schemeClr>
                </a:solidFill>
                <a:effectLst/>
              </a:rPr>
              <a:t>Line 1: imports </a:t>
            </a:r>
            <a:r>
              <a:rPr lang="en-US" sz="2000" dirty="0" err="1">
                <a:solidFill>
                  <a:schemeClr val="tx1">
                    <a:lumMod val="65000"/>
                    <a:lumOff val="35000"/>
                  </a:schemeClr>
                </a:solidFill>
                <a:effectLst/>
              </a:rPr>
              <a:t>BrowserModule</a:t>
            </a:r>
            <a:r>
              <a:rPr lang="en-US" sz="2000" dirty="0">
                <a:solidFill>
                  <a:schemeClr val="tx1">
                    <a:lumMod val="65000"/>
                    <a:lumOff val="35000"/>
                  </a:schemeClr>
                </a:solidFill>
                <a:effectLst/>
              </a:rPr>
              <a:t> class which is needed to run the application inside the browser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2: imports </a:t>
            </a:r>
            <a:r>
              <a:rPr lang="en-US" sz="2000" dirty="0" err="1">
                <a:solidFill>
                  <a:schemeClr val="tx1">
                    <a:lumMod val="65000"/>
                    <a:lumOff val="35000"/>
                  </a:schemeClr>
                </a:solidFill>
                <a:effectLst/>
              </a:rPr>
              <a:t>NgModule</a:t>
            </a:r>
            <a:r>
              <a:rPr lang="en-US" sz="2000" dirty="0">
                <a:solidFill>
                  <a:schemeClr val="tx1">
                    <a:lumMod val="65000"/>
                    <a:lumOff val="35000"/>
                  </a:schemeClr>
                </a:solidFill>
                <a:effectLst/>
              </a:rPr>
              <a:t> class to define metadata of the module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5: imports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class from </a:t>
            </a:r>
            <a:r>
              <a:rPr lang="en-US" sz="2000" dirty="0" err="1">
                <a:solidFill>
                  <a:schemeClr val="tx1">
                    <a:lumMod val="65000"/>
                    <a:lumOff val="35000"/>
                  </a:schemeClr>
                </a:solidFill>
                <a:effectLst/>
              </a:rPr>
              <a:t>app.component.ts</a:t>
            </a:r>
            <a:r>
              <a:rPr lang="en-US" sz="2000" dirty="0">
                <a:solidFill>
                  <a:schemeClr val="tx1">
                    <a:lumMod val="65000"/>
                    <a:lumOff val="35000"/>
                  </a:schemeClr>
                </a:solidFill>
                <a:effectLst/>
              </a:rPr>
              <a:t> file. No need to mention the .</a:t>
            </a:r>
            <a:r>
              <a:rPr lang="en-US" sz="2000" dirty="0" err="1">
                <a:solidFill>
                  <a:schemeClr val="tx1">
                    <a:lumMod val="65000"/>
                    <a:lumOff val="35000"/>
                  </a:schemeClr>
                </a:solidFill>
                <a:effectLst/>
              </a:rPr>
              <a:t>ts</a:t>
            </a:r>
            <a:r>
              <a:rPr lang="en-US" sz="2000" dirty="0">
                <a:solidFill>
                  <a:schemeClr val="tx1">
                    <a:lumMod val="65000"/>
                    <a:lumOff val="35000"/>
                  </a:schemeClr>
                </a:solidFill>
                <a:effectLst/>
              </a:rPr>
              <a:t> extension as Angular by default considers the file as a .</a:t>
            </a:r>
            <a:r>
              <a:rPr lang="en-US" sz="2000" dirty="0" err="1">
                <a:solidFill>
                  <a:schemeClr val="tx1">
                    <a:lumMod val="65000"/>
                    <a:lumOff val="35000"/>
                  </a:schemeClr>
                </a:solidFill>
                <a:effectLst/>
              </a:rPr>
              <a:t>ts</a:t>
            </a:r>
            <a:r>
              <a:rPr lang="en-US" sz="2000" dirty="0">
                <a:solidFill>
                  <a:schemeClr val="tx1">
                    <a:lumMod val="65000"/>
                    <a:lumOff val="35000"/>
                  </a:schemeClr>
                </a:solidFill>
                <a:effectLst/>
              </a:rPr>
              <a:t> file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8: declarations property should contain all user-defined components, directives, pipes classes to be used across the application. We have added our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class here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11: imports property should contain all module classes to be used across the application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15: providers' property should contain all service classes. You will learn about the services later in this course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16: bootstrap declaration should contain the root component to load. In this example,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is the root component that will be loaded in the HTML page</a:t>
            </a:r>
          </a:p>
        </p:txBody>
      </p:sp>
    </p:spTree>
    <p:extLst>
      <p:ext uri="{BB962C8B-B14F-4D97-AF65-F5344CB8AC3E}">
        <p14:creationId xmlns:p14="http://schemas.microsoft.com/office/powerpoint/2010/main" val="3408514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70584C0-5A53-320D-8318-63C7FC2E09C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9297B0D-8229-F9A4-53DF-527572B751AA}"/>
              </a:ext>
            </a:extLst>
          </p:cNvPr>
          <p:cNvSpPr>
            <a:spLocks noGrp="1"/>
          </p:cNvSpPr>
          <p:nvPr>
            <p:ph type="sldNum" sz="quarter" idx="12"/>
          </p:nvPr>
        </p:nvSpPr>
        <p:spPr/>
        <p:txBody>
          <a:bodyPr/>
          <a:lstStyle/>
          <a:p>
            <a:fld id="{4A777409-9C5A-4B07-8E32-19F22F7D558C}" type="slidenum">
              <a:rPr lang="en-IN" smtClean="0"/>
              <a:t>24</a:t>
            </a:fld>
            <a:endParaRPr lang="en-IN" dirty="0"/>
          </a:p>
        </p:txBody>
      </p:sp>
      <p:sp>
        <p:nvSpPr>
          <p:cNvPr id="11" name="TextBox 10">
            <a:extLst>
              <a:ext uri="{FF2B5EF4-FFF2-40B4-BE49-F238E27FC236}">
                <a16:creationId xmlns:a16="http://schemas.microsoft.com/office/drawing/2014/main" id="{CB663D31-A05A-78C2-3D76-BE52725254E1}"/>
              </a:ext>
            </a:extLst>
          </p:cNvPr>
          <p:cNvSpPr txBox="1"/>
          <p:nvPr/>
        </p:nvSpPr>
        <p:spPr>
          <a:xfrm>
            <a:off x="98982" y="936404"/>
            <a:ext cx="11392292" cy="400110"/>
          </a:xfrm>
          <a:prstGeom prst="rect">
            <a:avLst/>
          </a:prstGeom>
          <a:noFill/>
        </p:spPr>
        <p:txBody>
          <a:bodyPr wrap="square">
            <a:spAutoFit/>
          </a:bodyPr>
          <a:lstStyle/>
          <a:p>
            <a:r>
              <a:rPr lang="en-US" sz="2000" dirty="0">
                <a:solidFill>
                  <a:schemeClr val="tx1">
                    <a:lumMod val="65000"/>
                    <a:lumOff val="35000"/>
                  </a:schemeClr>
                </a:solidFill>
                <a:effectLst/>
              </a:rPr>
              <a:t> </a:t>
            </a:r>
          </a:p>
        </p:txBody>
      </p:sp>
      <p:sp>
        <p:nvSpPr>
          <p:cNvPr id="13" name="TextBox 12">
            <a:extLst>
              <a:ext uri="{FF2B5EF4-FFF2-40B4-BE49-F238E27FC236}">
                <a16:creationId xmlns:a16="http://schemas.microsoft.com/office/drawing/2014/main" id="{2B4B94AF-9770-C21C-5BAC-C08D800FB236}"/>
              </a:ext>
            </a:extLst>
          </p:cNvPr>
          <p:cNvSpPr txBox="1"/>
          <p:nvPr/>
        </p:nvSpPr>
        <p:spPr>
          <a:xfrm>
            <a:off x="98982" y="1767401"/>
            <a:ext cx="6099142" cy="400110"/>
          </a:xfrm>
          <a:prstGeom prst="rect">
            <a:avLst/>
          </a:prstGeom>
          <a:noFill/>
        </p:spPr>
        <p:txBody>
          <a:bodyPr wrap="square">
            <a:spAutoFit/>
          </a:bodyPr>
          <a:lstStyle/>
          <a:p>
            <a:r>
              <a:rPr lang="en-IN" sz="2000" b="1" dirty="0"/>
              <a:t>Executing Angular Application</a:t>
            </a:r>
          </a:p>
        </p:txBody>
      </p:sp>
      <p:sp>
        <p:nvSpPr>
          <p:cNvPr id="15" name="TextBox 14">
            <a:extLst>
              <a:ext uri="{FF2B5EF4-FFF2-40B4-BE49-F238E27FC236}">
                <a16:creationId xmlns:a16="http://schemas.microsoft.com/office/drawing/2014/main" id="{CB5D2119-B05C-2A6D-EFA5-569805A8BF56}"/>
              </a:ext>
            </a:extLst>
          </p:cNvPr>
          <p:cNvSpPr txBox="1"/>
          <p:nvPr/>
        </p:nvSpPr>
        <p:spPr>
          <a:xfrm>
            <a:off x="98982" y="2065695"/>
            <a:ext cx="11580828" cy="1323439"/>
          </a:xfrm>
          <a:prstGeom prst="rect">
            <a:avLst/>
          </a:prstGeom>
          <a:noFill/>
        </p:spPr>
        <p:txBody>
          <a:bodyPr wrap="square">
            <a:spAutoFit/>
          </a:bodyPr>
          <a:lstStyle/>
          <a:p>
            <a:r>
              <a:rPr lang="en-US" sz="2000" dirty="0">
                <a:solidFill>
                  <a:schemeClr val="tx1">
                    <a:lumMod val="65000"/>
                    <a:lumOff val="35000"/>
                  </a:schemeClr>
                </a:solidFill>
                <a:effectLst/>
              </a:rPr>
              <a:t>Execute the application and check the output.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Open terminal in Visual Studio Code IDE by selecting View Menu -&gt; Integrated Terminal. </a:t>
            </a:r>
          </a:p>
          <a:p>
            <a:pPr>
              <a:buFont typeface="Arial" panose="020B0604020202020204" pitchFamily="34" charset="0"/>
              <a:buChar char="•"/>
            </a:pPr>
            <a:r>
              <a:rPr lang="en-US" sz="2000" dirty="0">
                <a:solidFill>
                  <a:schemeClr val="tx1">
                    <a:lumMod val="65000"/>
                    <a:lumOff val="35000"/>
                  </a:schemeClr>
                </a:solidFill>
                <a:effectLst/>
              </a:rPr>
              <a:t>Type the following command to run the application</a:t>
            </a:r>
          </a:p>
        </p:txBody>
      </p:sp>
      <p:sp>
        <p:nvSpPr>
          <p:cNvPr id="17" name="TextBox 16">
            <a:extLst>
              <a:ext uri="{FF2B5EF4-FFF2-40B4-BE49-F238E27FC236}">
                <a16:creationId xmlns:a16="http://schemas.microsoft.com/office/drawing/2014/main" id="{A582AAE5-D5D5-5130-1C92-9DE5E389AE02}"/>
              </a:ext>
            </a:extLst>
          </p:cNvPr>
          <p:cNvSpPr txBox="1"/>
          <p:nvPr/>
        </p:nvSpPr>
        <p:spPr>
          <a:xfrm>
            <a:off x="98982" y="3644048"/>
            <a:ext cx="6099142" cy="369332"/>
          </a:xfrm>
          <a:prstGeom prst="rect">
            <a:avLst/>
          </a:prstGeom>
          <a:noFill/>
        </p:spPr>
        <p:txBody>
          <a:bodyPr wrap="square">
            <a:spAutoFit/>
          </a:bodyPr>
          <a:lstStyle/>
          <a:p>
            <a:r>
              <a:rPr lang="en-IN" dirty="0"/>
              <a:t>D:\MyApp&gt;ng serve --open</a:t>
            </a:r>
          </a:p>
        </p:txBody>
      </p:sp>
      <p:sp>
        <p:nvSpPr>
          <p:cNvPr id="19" name="TextBox 18">
            <a:extLst>
              <a:ext uri="{FF2B5EF4-FFF2-40B4-BE49-F238E27FC236}">
                <a16:creationId xmlns:a16="http://schemas.microsoft.com/office/drawing/2014/main" id="{8EA40C71-88B6-7DFC-19B6-D3784EA4CEAF}"/>
              </a:ext>
            </a:extLst>
          </p:cNvPr>
          <p:cNvSpPr txBox="1"/>
          <p:nvPr/>
        </p:nvSpPr>
        <p:spPr>
          <a:xfrm>
            <a:off x="98982" y="4268294"/>
            <a:ext cx="11873059" cy="1938992"/>
          </a:xfrm>
          <a:prstGeom prst="rect">
            <a:avLst/>
          </a:prstGeom>
          <a:noFill/>
        </p:spPr>
        <p:txBody>
          <a:bodyPr wrap="square">
            <a:spAutoFit/>
          </a:bodyPr>
          <a:lstStyle/>
          <a:p>
            <a:pPr>
              <a:buFont typeface="Arial" panose="020B0604020202020204" pitchFamily="34" charset="0"/>
              <a:buChar char="•"/>
            </a:pPr>
            <a:r>
              <a:rPr lang="en-US" sz="2000" b="1" dirty="0">
                <a:solidFill>
                  <a:schemeClr val="tx1">
                    <a:lumMod val="65000"/>
                    <a:lumOff val="35000"/>
                  </a:schemeClr>
                </a:solidFill>
                <a:effectLst/>
              </a:rPr>
              <a:t>ng serve</a:t>
            </a:r>
            <a:r>
              <a:rPr lang="en-US" sz="2000" dirty="0">
                <a:solidFill>
                  <a:schemeClr val="tx1">
                    <a:lumMod val="65000"/>
                    <a:lumOff val="35000"/>
                  </a:schemeClr>
                </a:solidFill>
                <a:effectLst/>
              </a:rPr>
              <a:t> will build and run the application</a:t>
            </a:r>
          </a:p>
          <a:p>
            <a:pPr>
              <a:buFont typeface="Arial" panose="020B0604020202020204" pitchFamily="34" charset="0"/>
              <a:buChar char="•"/>
            </a:pPr>
            <a:r>
              <a:rPr lang="en-US" sz="2000" b="1" dirty="0">
                <a:solidFill>
                  <a:schemeClr val="tx1">
                    <a:lumMod val="65000"/>
                    <a:lumOff val="35000"/>
                  </a:schemeClr>
                </a:solidFill>
                <a:effectLst/>
              </a:rPr>
              <a:t>--open </a:t>
            </a:r>
            <a:r>
              <a:rPr lang="en-US" sz="2000" dirty="0">
                <a:solidFill>
                  <a:schemeClr val="tx1">
                    <a:lumMod val="65000"/>
                    <a:lumOff val="35000"/>
                  </a:schemeClr>
                </a:solidFill>
                <a:effectLst/>
              </a:rPr>
              <a:t>option will show the output by opening a browser automatically with the default port.</a:t>
            </a:r>
          </a:p>
          <a:p>
            <a:r>
              <a:rPr lang="en-US" sz="2000" b="1" dirty="0">
                <a:solidFill>
                  <a:schemeClr val="tx1">
                    <a:lumMod val="65000"/>
                    <a:lumOff val="35000"/>
                  </a:schemeClr>
                </a:solidFill>
                <a:effectLst/>
              </a:rPr>
              <a:t>Note:</a:t>
            </a:r>
            <a:r>
              <a:rPr lang="en-US" sz="2000" dirty="0">
                <a:solidFill>
                  <a:schemeClr val="tx1">
                    <a:lumMod val="65000"/>
                    <a:lumOff val="35000"/>
                  </a:schemeClr>
                </a:solidFill>
                <a:effectLst/>
              </a:rPr>
              <a:t> If you get an error in the terminal like 'ng is not recognized', use the Node.js command prompt to run this command.</a:t>
            </a:r>
          </a:p>
          <a:p>
            <a:pPr>
              <a:buFont typeface="Arial" panose="020B0604020202020204" pitchFamily="34" charset="0"/>
              <a:buChar char="•"/>
            </a:pPr>
            <a:r>
              <a:rPr lang="en-US" sz="2000" dirty="0">
                <a:solidFill>
                  <a:schemeClr val="tx1">
                    <a:lumMod val="65000"/>
                    <a:lumOff val="35000"/>
                  </a:schemeClr>
                </a:solidFill>
                <a:effectLst/>
              </a:rPr>
              <a:t>Use the following command to change the port number if another application is running on the default port(4200) </a:t>
            </a:r>
          </a:p>
        </p:txBody>
      </p:sp>
    </p:spTree>
    <p:extLst>
      <p:ext uri="{BB962C8B-B14F-4D97-AF65-F5344CB8AC3E}">
        <p14:creationId xmlns:p14="http://schemas.microsoft.com/office/powerpoint/2010/main" val="1499063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699752F-6B8C-DFA9-7D28-66DB786FE2C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BC1A4EB-56D4-450F-2F31-66EF812459DC}"/>
              </a:ext>
            </a:extLst>
          </p:cNvPr>
          <p:cNvSpPr>
            <a:spLocks noGrp="1"/>
          </p:cNvSpPr>
          <p:nvPr>
            <p:ph type="sldNum" sz="quarter" idx="12"/>
          </p:nvPr>
        </p:nvSpPr>
        <p:spPr/>
        <p:txBody>
          <a:bodyPr/>
          <a:lstStyle/>
          <a:p>
            <a:fld id="{4A777409-9C5A-4B07-8E32-19F22F7D558C}" type="slidenum">
              <a:rPr lang="en-IN" smtClean="0"/>
              <a:t>25</a:t>
            </a:fld>
            <a:endParaRPr lang="en-IN" dirty="0"/>
          </a:p>
        </p:txBody>
      </p:sp>
      <p:sp>
        <p:nvSpPr>
          <p:cNvPr id="5" name="TextBox 4">
            <a:extLst>
              <a:ext uri="{FF2B5EF4-FFF2-40B4-BE49-F238E27FC236}">
                <a16:creationId xmlns:a16="http://schemas.microsoft.com/office/drawing/2014/main" id="{22EF30B3-08E5-215A-64BF-362B2D3DCECE}"/>
              </a:ext>
            </a:extLst>
          </p:cNvPr>
          <p:cNvSpPr txBox="1"/>
          <p:nvPr/>
        </p:nvSpPr>
        <p:spPr>
          <a:xfrm>
            <a:off x="862552" y="616611"/>
            <a:ext cx="6099142" cy="369332"/>
          </a:xfrm>
          <a:prstGeom prst="rect">
            <a:avLst/>
          </a:prstGeom>
          <a:noFill/>
        </p:spPr>
        <p:txBody>
          <a:bodyPr wrap="square">
            <a:spAutoFit/>
          </a:bodyPr>
          <a:lstStyle/>
          <a:p>
            <a:r>
              <a:rPr lang="en-IN" dirty="0"/>
              <a:t>D:\MyApp&gt;ng serve --open --port 3000</a:t>
            </a:r>
          </a:p>
        </p:txBody>
      </p:sp>
      <p:sp>
        <p:nvSpPr>
          <p:cNvPr id="7" name="TextBox 6">
            <a:extLst>
              <a:ext uri="{FF2B5EF4-FFF2-40B4-BE49-F238E27FC236}">
                <a16:creationId xmlns:a16="http://schemas.microsoft.com/office/drawing/2014/main" id="{FA4DB76C-3B92-20B7-BFD8-DEBD7F9432B5}"/>
              </a:ext>
            </a:extLst>
          </p:cNvPr>
          <p:cNvSpPr txBox="1"/>
          <p:nvPr/>
        </p:nvSpPr>
        <p:spPr>
          <a:xfrm>
            <a:off x="221529" y="1276488"/>
            <a:ext cx="6099142" cy="400110"/>
          </a:xfrm>
          <a:prstGeom prst="rect">
            <a:avLst/>
          </a:prstGeom>
          <a:noFill/>
        </p:spPr>
        <p:txBody>
          <a:bodyPr wrap="square">
            <a:spAutoFit/>
          </a:bodyPr>
          <a:lstStyle/>
          <a:p>
            <a:r>
              <a:rPr lang="en-US" sz="2000" dirty="0">
                <a:solidFill>
                  <a:schemeClr val="tx1">
                    <a:lumMod val="65000"/>
                    <a:lumOff val="35000"/>
                  </a:schemeClr>
                </a:solidFill>
              </a:rPr>
              <a:t>Following is the output of the </a:t>
            </a:r>
            <a:r>
              <a:rPr lang="en-US" sz="2000" dirty="0" err="1">
                <a:solidFill>
                  <a:schemeClr val="tx1">
                    <a:lumMod val="65000"/>
                    <a:lumOff val="35000"/>
                  </a:schemeClr>
                </a:solidFill>
              </a:rPr>
              <a:t>MyApp</a:t>
            </a:r>
            <a:r>
              <a:rPr lang="en-US" sz="2000" dirty="0">
                <a:solidFill>
                  <a:schemeClr val="tx1">
                    <a:lumMod val="65000"/>
                    <a:lumOff val="35000"/>
                  </a:schemeClr>
                </a:solidFill>
              </a:rPr>
              <a:t> Application</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C5A9BFAA-5663-0777-B7AB-358CA79E4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3617" y="1677684"/>
            <a:ext cx="9004765" cy="4678666"/>
          </a:xfrm>
          <a:prstGeom prst="rect">
            <a:avLst/>
          </a:prstGeom>
        </p:spPr>
      </p:pic>
    </p:spTree>
    <p:extLst>
      <p:ext uri="{BB962C8B-B14F-4D97-AF65-F5344CB8AC3E}">
        <p14:creationId xmlns:p14="http://schemas.microsoft.com/office/powerpoint/2010/main" val="1681095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31BF7C-958A-075B-689A-33952996D85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748113B-2079-D885-0ED1-B80E66FAB00E}"/>
              </a:ext>
            </a:extLst>
          </p:cNvPr>
          <p:cNvSpPr>
            <a:spLocks noGrp="1"/>
          </p:cNvSpPr>
          <p:nvPr>
            <p:ph type="sldNum" sz="quarter" idx="12"/>
          </p:nvPr>
        </p:nvSpPr>
        <p:spPr/>
        <p:txBody>
          <a:bodyPr/>
          <a:lstStyle/>
          <a:p>
            <a:fld id="{4A777409-9C5A-4B07-8E32-19F22F7D558C}" type="slidenum">
              <a:rPr lang="en-IN" smtClean="0"/>
              <a:t>26</a:t>
            </a:fld>
            <a:endParaRPr lang="en-IN" dirty="0"/>
          </a:p>
        </p:txBody>
      </p:sp>
      <p:sp>
        <p:nvSpPr>
          <p:cNvPr id="5" name="TextBox 4">
            <a:extLst>
              <a:ext uri="{FF2B5EF4-FFF2-40B4-BE49-F238E27FC236}">
                <a16:creationId xmlns:a16="http://schemas.microsoft.com/office/drawing/2014/main" id="{69731DF6-75FF-CA02-F3A4-F8BDA4DD7CDA}"/>
              </a:ext>
            </a:extLst>
          </p:cNvPr>
          <p:cNvSpPr txBox="1"/>
          <p:nvPr/>
        </p:nvSpPr>
        <p:spPr>
          <a:xfrm>
            <a:off x="923041" y="569478"/>
            <a:ext cx="6099142" cy="461665"/>
          </a:xfrm>
          <a:prstGeom prst="rect">
            <a:avLst/>
          </a:prstGeom>
          <a:noFill/>
        </p:spPr>
        <p:txBody>
          <a:bodyPr wrap="square">
            <a:spAutoFit/>
          </a:bodyPr>
          <a:lstStyle/>
          <a:p>
            <a:r>
              <a:rPr lang="en-IN" sz="2400" b="1" dirty="0"/>
              <a:t>Demo : Creating a Component</a:t>
            </a:r>
          </a:p>
        </p:txBody>
      </p:sp>
      <p:sp>
        <p:nvSpPr>
          <p:cNvPr id="8" name="TextBox 7">
            <a:extLst>
              <a:ext uri="{FF2B5EF4-FFF2-40B4-BE49-F238E27FC236}">
                <a16:creationId xmlns:a16="http://schemas.microsoft.com/office/drawing/2014/main" id="{FE193D09-1C43-711F-E74B-FEB7D82ABA3C}"/>
              </a:ext>
            </a:extLst>
          </p:cNvPr>
          <p:cNvSpPr txBox="1"/>
          <p:nvPr/>
        </p:nvSpPr>
        <p:spPr>
          <a:xfrm>
            <a:off x="296944" y="1159026"/>
            <a:ext cx="11561975" cy="2554545"/>
          </a:xfrm>
          <a:prstGeom prst="rect">
            <a:avLst/>
          </a:prstGeom>
          <a:noFill/>
        </p:spPr>
        <p:txBody>
          <a:bodyPr wrap="square">
            <a:spAutoFit/>
          </a:bodyPr>
          <a:lstStyle/>
          <a:p>
            <a:r>
              <a:rPr lang="en-US" sz="2000" b="1" dirty="0">
                <a:solidFill>
                  <a:schemeClr val="tx1">
                    <a:lumMod val="65000"/>
                    <a:lumOff val="35000"/>
                  </a:schemeClr>
                </a:solidFill>
                <a:effectLst/>
              </a:rPr>
              <a:t>Highlights: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Creating a component using Angular CLI</a:t>
            </a:r>
          </a:p>
          <a:p>
            <a:pPr>
              <a:buFont typeface="Arial" panose="020B0604020202020204" pitchFamily="34" charset="0"/>
              <a:buChar char="•"/>
            </a:pPr>
            <a:r>
              <a:rPr lang="en-US" sz="2000" dirty="0">
                <a:solidFill>
                  <a:schemeClr val="tx1">
                    <a:lumMod val="65000"/>
                    <a:lumOff val="35000"/>
                  </a:schemeClr>
                </a:solidFill>
                <a:effectLst/>
              </a:rPr>
              <a:t>Exploring the files created</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Creating a new component called hello and rendering Hello Angular on the page as shown below</a:t>
            </a:r>
          </a:p>
        </p:txBody>
      </p:sp>
      <p:pic>
        <p:nvPicPr>
          <p:cNvPr id="10" name="Picture 9">
            <a:extLst>
              <a:ext uri="{FF2B5EF4-FFF2-40B4-BE49-F238E27FC236}">
                <a16:creationId xmlns:a16="http://schemas.microsoft.com/office/drawing/2014/main" id="{2B45F33F-1859-CEE7-890D-F7A60B9228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4972" y="3641401"/>
            <a:ext cx="1305107" cy="400106"/>
          </a:xfrm>
          <a:prstGeom prst="rect">
            <a:avLst/>
          </a:prstGeom>
        </p:spPr>
      </p:pic>
      <p:sp>
        <p:nvSpPr>
          <p:cNvPr id="12" name="TextBox 11">
            <a:extLst>
              <a:ext uri="{FF2B5EF4-FFF2-40B4-BE49-F238E27FC236}">
                <a16:creationId xmlns:a16="http://schemas.microsoft.com/office/drawing/2014/main" id="{DA74E3DA-5F05-DE04-C165-07D7620B3E4B}"/>
              </a:ext>
            </a:extLst>
          </p:cNvPr>
          <p:cNvSpPr txBox="1"/>
          <p:nvPr/>
        </p:nvSpPr>
        <p:spPr>
          <a:xfrm>
            <a:off x="296944" y="4327074"/>
            <a:ext cx="11759938" cy="707886"/>
          </a:xfrm>
          <a:prstGeom prst="rect">
            <a:avLst/>
          </a:prstGeom>
          <a:noFill/>
        </p:spPr>
        <p:txBody>
          <a:bodyPr wrap="square">
            <a:spAutoFit/>
          </a:bodyPr>
          <a:lstStyle/>
          <a:p>
            <a:r>
              <a:rPr lang="en-US" sz="2000" dirty="0">
                <a:solidFill>
                  <a:schemeClr val="tx1">
                    <a:lumMod val="65000"/>
                    <a:lumOff val="35000"/>
                  </a:schemeClr>
                </a:solidFill>
              </a:rPr>
              <a:t>1. In the same </a:t>
            </a:r>
            <a:r>
              <a:rPr lang="en-US" sz="2000" b="1" dirty="0" err="1">
                <a:solidFill>
                  <a:schemeClr val="tx1">
                    <a:lumMod val="65000"/>
                    <a:lumOff val="35000"/>
                  </a:schemeClr>
                </a:solidFill>
              </a:rPr>
              <a:t>MyApp</a:t>
            </a:r>
            <a:r>
              <a:rPr lang="en-US" sz="2000" dirty="0">
                <a:solidFill>
                  <a:schemeClr val="tx1">
                    <a:lumMod val="65000"/>
                    <a:lumOff val="35000"/>
                  </a:schemeClr>
                </a:solidFill>
              </a:rPr>
              <a:t> application created earlier, create a new component called hello using the following CLI command</a:t>
            </a:r>
            <a:endParaRPr lang="en-IN" sz="2000" dirty="0">
              <a:solidFill>
                <a:schemeClr val="tx1">
                  <a:lumMod val="65000"/>
                  <a:lumOff val="35000"/>
                </a:schemeClr>
              </a:solidFill>
            </a:endParaRPr>
          </a:p>
        </p:txBody>
      </p:sp>
      <p:sp>
        <p:nvSpPr>
          <p:cNvPr id="14" name="TextBox 13">
            <a:extLst>
              <a:ext uri="{FF2B5EF4-FFF2-40B4-BE49-F238E27FC236}">
                <a16:creationId xmlns:a16="http://schemas.microsoft.com/office/drawing/2014/main" id="{1DF65F49-63B3-F213-8A80-2B7C8FF1F9F4}"/>
              </a:ext>
            </a:extLst>
          </p:cNvPr>
          <p:cNvSpPr txBox="1"/>
          <p:nvPr/>
        </p:nvSpPr>
        <p:spPr>
          <a:xfrm>
            <a:off x="296944" y="5393832"/>
            <a:ext cx="6099142" cy="369332"/>
          </a:xfrm>
          <a:prstGeom prst="rect">
            <a:avLst/>
          </a:prstGeom>
          <a:noFill/>
        </p:spPr>
        <p:txBody>
          <a:bodyPr wrap="square">
            <a:spAutoFit/>
          </a:bodyPr>
          <a:lstStyle/>
          <a:p>
            <a:r>
              <a:rPr lang="en-IN" dirty="0"/>
              <a:t>D:\MyApp&gt; ng generate component hello</a:t>
            </a:r>
          </a:p>
        </p:txBody>
      </p:sp>
    </p:spTree>
    <p:extLst>
      <p:ext uri="{BB962C8B-B14F-4D97-AF65-F5344CB8AC3E}">
        <p14:creationId xmlns:p14="http://schemas.microsoft.com/office/powerpoint/2010/main" val="3273294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EC0CCC9-D29D-4A2B-5CA2-66538D1BAC9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5C6B9E7-5A55-4ED7-FE12-CCF84C0866AA}"/>
              </a:ext>
            </a:extLst>
          </p:cNvPr>
          <p:cNvSpPr>
            <a:spLocks noGrp="1"/>
          </p:cNvSpPr>
          <p:nvPr>
            <p:ph type="sldNum" sz="quarter" idx="12"/>
          </p:nvPr>
        </p:nvSpPr>
        <p:spPr/>
        <p:txBody>
          <a:bodyPr/>
          <a:lstStyle/>
          <a:p>
            <a:fld id="{4A777409-9C5A-4B07-8E32-19F22F7D558C}" type="slidenum">
              <a:rPr lang="en-IN" smtClean="0"/>
              <a:t>27</a:t>
            </a:fld>
            <a:endParaRPr lang="en-IN" dirty="0"/>
          </a:p>
        </p:txBody>
      </p:sp>
      <p:sp>
        <p:nvSpPr>
          <p:cNvPr id="5" name="TextBox 4">
            <a:extLst>
              <a:ext uri="{FF2B5EF4-FFF2-40B4-BE49-F238E27FC236}">
                <a16:creationId xmlns:a16="http://schemas.microsoft.com/office/drawing/2014/main" id="{1128110C-43D1-6E49-6BD5-0284BE1A95EA}"/>
              </a:ext>
            </a:extLst>
          </p:cNvPr>
          <p:cNvSpPr txBox="1"/>
          <p:nvPr/>
        </p:nvSpPr>
        <p:spPr>
          <a:xfrm>
            <a:off x="989028" y="581808"/>
            <a:ext cx="9729247" cy="707886"/>
          </a:xfrm>
          <a:prstGeom prst="rect">
            <a:avLst/>
          </a:prstGeom>
          <a:noFill/>
        </p:spPr>
        <p:txBody>
          <a:bodyPr wrap="square">
            <a:spAutoFit/>
          </a:bodyPr>
          <a:lstStyle/>
          <a:p>
            <a:r>
              <a:rPr lang="en-US" sz="2000" dirty="0">
                <a:solidFill>
                  <a:schemeClr val="tx1">
                    <a:lumMod val="65000"/>
                    <a:lumOff val="35000"/>
                  </a:schemeClr>
                </a:solidFill>
              </a:rPr>
              <a:t>2. This command will create a new folder with the name hello with the following files placed inside it</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3C09AF6D-BC85-EACE-C162-3B7E34221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025601"/>
            <a:ext cx="1838582" cy="1305107"/>
          </a:xfrm>
          <a:prstGeom prst="rect">
            <a:avLst/>
          </a:prstGeom>
        </p:spPr>
      </p:pic>
      <p:sp>
        <p:nvSpPr>
          <p:cNvPr id="9" name="TextBox 8">
            <a:extLst>
              <a:ext uri="{FF2B5EF4-FFF2-40B4-BE49-F238E27FC236}">
                <a16:creationId xmlns:a16="http://schemas.microsoft.com/office/drawing/2014/main" id="{FCF4ECB8-9645-6324-FD79-25C90AB6162F}"/>
              </a:ext>
            </a:extLst>
          </p:cNvPr>
          <p:cNvSpPr txBox="1"/>
          <p:nvPr/>
        </p:nvSpPr>
        <p:spPr>
          <a:xfrm>
            <a:off x="296159" y="2420558"/>
            <a:ext cx="11599682" cy="707886"/>
          </a:xfrm>
          <a:prstGeom prst="rect">
            <a:avLst/>
          </a:prstGeom>
          <a:noFill/>
        </p:spPr>
        <p:txBody>
          <a:bodyPr wrap="square">
            <a:spAutoFit/>
          </a:bodyPr>
          <a:lstStyle/>
          <a:p>
            <a:r>
              <a:rPr lang="en-US" sz="2000" dirty="0">
                <a:solidFill>
                  <a:schemeClr val="tx1">
                    <a:lumMod val="65000"/>
                    <a:lumOff val="35000"/>
                  </a:schemeClr>
                </a:solidFill>
              </a:rPr>
              <a:t>3. Open </a:t>
            </a:r>
            <a:r>
              <a:rPr lang="en-US" sz="2000" b="1" dirty="0" err="1">
                <a:solidFill>
                  <a:schemeClr val="tx1">
                    <a:lumMod val="65000"/>
                    <a:lumOff val="35000"/>
                  </a:schemeClr>
                </a:solidFill>
              </a:rPr>
              <a:t>hello.component.ts</a:t>
            </a:r>
            <a:r>
              <a:rPr lang="en-US" sz="2000" dirty="0">
                <a:solidFill>
                  <a:schemeClr val="tx1">
                    <a:lumMod val="65000"/>
                    <a:lumOff val="35000"/>
                  </a:schemeClr>
                </a:solidFill>
              </a:rPr>
              <a:t> file and create a property called </a:t>
            </a:r>
            <a:r>
              <a:rPr lang="en-US" sz="2000" dirty="0" err="1">
                <a:solidFill>
                  <a:schemeClr val="tx1">
                    <a:lumMod val="65000"/>
                    <a:lumOff val="35000"/>
                  </a:schemeClr>
                </a:solidFill>
              </a:rPr>
              <a:t>courseName</a:t>
            </a:r>
            <a:r>
              <a:rPr lang="en-US" sz="2000" dirty="0">
                <a:solidFill>
                  <a:schemeClr val="tx1">
                    <a:lumMod val="65000"/>
                    <a:lumOff val="35000"/>
                  </a:schemeClr>
                </a:solidFill>
              </a:rPr>
              <a:t> of type string and initialize it to "Angular" as shown below in Line number 9</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21F41608-FA84-A438-F267-919F5D065CC4}"/>
              </a:ext>
            </a:extLst>
          </p:cNvPr>
          <p:cNvSpPr txBox="1"/>
          <p:nvPr/>
        </p:nvSpPr>
        <p:spPr>
          <a:xfrm>
            <a:off x="296159" y="3218294"/>
            <a:ext cx="10704922" cy="3416320"/>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@Component({</a:t>
            </a:r>
          </a:p>
          <a:p>
            <a:r>
              <a:rPr lang="en-IN" dirty="0"/>
              <a:t>  selector: 'app-hello',</a:t>
            </a:r>
          </a:p>
          <a:p>
            <a:r>
              <a:rPr lang="en-IN" dirty="0"/>
              <a:t>  </a:t>
            </a:r>
            <a:r>
              <a:rPr lang="en-IN" dirty="0" err="1"/>
              <a:t>templateUrl</a:t>
            </a:r>
            <a:r>
              <a:rPr lang="en-IN" dirty="0"/>
              <a:t>: './hello.component.html',</a:t>
            </a:r>
          </a:p>
          <a:p>
            <a:r>
              <a:rPr lang="en-IN" dirty="0"/>
              <a:t>  </a:t>
            </a:r>
            <a:r>
              <a:rPr lang="en-IN" dirty="0" err="1"/>
              <a:t>styleUrls</a:t>
            </a:r>
            <a:r>
              <a:rPr lang="en-IN" dirty="0"/>
              <a:t>: ['./hello.component.css']</a:t>
            </a:r>
          </a:p>
          <a:p>
            <a:r>
              <a:rPr lang="en-IN" dirty="0"/>
              <a:t>})</a:t>
            </a:r>
          </a:p>
          <a:p>
            <a:r>
              <a:rPr lang="en-IN" dirty="0"/>
              <a:t>export class </a:t>
            </a:r>
            <a:r>
              <a:rPr lang="en-IN" dirty="0" err="1"/>
              <a:t>HelloComponent</a:t>
            </a:r>
            <a:r>
              <a:rPr lang="en-IN" dirty="0"/>
              <a:t> implements </a:t>
            </a:r>
            <a:r>
              <a:rPr lang="en-IN" dirty="0" err="1"/>
              <a:t>OnInit</a:t>
            </a:r>
            <a:r>
              <a:rPr lang="en-IN" dirty="0"/>
              <a:t> {</a:t>
            </a:r>
          </a:p>
          <a:p>
            <a:r>
              <a:rPr lang="en-IN" dirty="0"/>
              <a:t>  </a:t>
            </a:r>
            <a:r>
              <a:rPr lang="en-IN" dirty="0" err="1"/>
              <a:t>courseName</a:t>
            </a:r>
            <a:r>
              <a:rPr lang="en-IN" dirty="0"/>
              <a:t>: string = "Angular";</a:t>
            </a:r>
          </a:p>
          <a:p>
            <a:r>
              <a:rPr lang="en-IN" dirty="0"/>
              <a:t>  constructor() { }</a:t>
            </a:r>
          </a:p>
          <a:p>
            <a:r>
              <a:rPr lang="en-IN" dirty="0"/>
              <a:t>  </a:t>
            </a:r>
            <a:r>
              <a:rPr lang="en-IN" dirty="0" err="1"/>
              <a:t>ngOnInit</a:t>
            </a:r>
            <a:r>
              <a:rPr lang="en-IN" dirty="0"/>
              <a:t>() {</a:t>
            </a:r>
          </a:p>
          <a:p>
            <a:r>
              <a:rPr lang="en-IN" dirty="0"/>
              <a:t>  }</a:t>
            </a:r>
          </a:p>
          <a:p>
            <a:r>
              <a:rPr lang="en-IN" dirty="0"/>
              <a:t>}</a:t>
            </a:r>
          </a:p>
        </p:txBody>
      </p:sp>
    </p:spTree>
    <p:extLst>
      <p:ext uri="{BB962C8B-B14F-4D97-AF65-F5344CB8AC3E}">
        <p14:creationId xmlns:p14="http://schemas.microsoft.com/office/powerpoint/2010/main" val="21566128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F722E93-CEA3-5ABD-D066-74750369C0F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C29C32F-157E-1E98-4052-89A8B540553A}"/>
              </a:ext>
            </a:extLst>
          </p:cNvPr>
          <p:cNvSpPr>
            <a:spLocks noGrp="1"/>
          </p:cNvSpPr>
          <p:nvPr>
            <p:ph type="sldNum" sz="quarter" idx="12"/>
          </p:nvPr>
        </p:nvSpPr>
        <p:spPr/>
        <p:txBody>
          <a:bodyPr/>
          <a:lstStyle/>
          <a:p>
            <a:fld id="{4A777409-9C5A-4B07-8E32-19F22F7D558C}" type="slidenum">
              <a:rPr lang="en-IN" smtClean="0"/>
              <a:t>28</a:t>
            </a:fld>
            <a:endParaRPr lang="en-IN" dirty="0"/>
          </a:p>
        </p:txBody>
      </p:sp>
      <p:sp>
        <p:nvSpPr>
          <p:cNvPr id="5" name="TextBox 4">
            <a:extLst>
              <a:ext uri="{FF2B5EF4-FFF2-40B4-BE49-F238E27FC236}">
                <a16:creationId xmlns:a16="http://schemas.microsoft.com/office/drawing/2014/main" id="{3EFAAE29-4AF8-F29A-8D66-B148256BA466}"/>
              </a:ext>
            </a:extLst>
          </p:cNvPr>
          <p:cNvSpPr txBox="1"/>
          <p:nvPr/>
        </p:nvSpPr>
        <p:spPr>
          <a:xfrm>
            <a:off x="909685" y="581808"/>
            <a:ext cx="9818017" cy="400110"/>
          </a:xfrm>
          <a:prstGeom prst="rect">
            <a:avLst/>
          </a:prstGeom>
          <a:noFill/>
        </p:spPr>
        <p:txBody>
          <a:bodyPr wrap="square">
            <a:spAutoFit/>
          </a:bodyPr>
          <a:lstStyle/>
          <a:p>
            <a:r>
              <a:rPr lang="en-US" sz="2000" dirty="0">
                <a:solidFill>
                  <a:schemeClr val="tx1">
                    <a:lumMod val="65000"/>
                    <a:lumOff val="35000"/>
                  </a:schemeClr>
                </a:solidFill>
              </a:rPr>
              <a:t>4. Open</a:t>
            </a:r>
            <a:r>
              <a:rPr lang="en-US" sz="2000" b="1" dirty="0">
                <a:solidFill>
                  <a:schemeClr val="tx1">
                    <a:lumMod val="65000"/>
                    <a:lumOff val="35000"/>
                  </a:schemeClr>
                </a:solidFill>
              </a:rPr>
              <a:t> hello.component.html</a:t>
            </a:r>
            <a:r>
              <a:rPr lang="en-US" sz="2000" dirty="0">
                <a:solidFill>
                  <a:schemeClr val="tx1">
                    <a:lumMod val="65000"/>
                    <a:lumOff val="35000"/>
                  </a:schemeClr>
                </a:solidFill>
              </a:rPr>
              <a:t> and display the </a:t>
            </a:r>
            <a:r>
              <a:rPr lang="en-US" sz="2000" dirty="0" err="1">
                <a:solidFill>
                  <a:schemeClr val="tx1">
                    <a:lumMod val="65000"/>
                    <a:lumOff val="35000"/>
                  </a:schemeClr>
                </a:solidFill>
              </a:rPr>
              <a:t>courseName</a:t>
            </a:r>
            <a:r>
              <a:rPr lang="en-US" sz="2000" dirty="0">
                <a:solidFill>
                  <a:schemeClr val="tx1">
                    <a:lumMod val="65000"/>
                    <a:lumOff val="35000"/>
                  </a:schemeClr>
                </a:solidFill>
              </a:rPr>
              <a:t> as shown below in Line 2</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F60DF0D-D492-99F1-C0E4-9B84F7C825D6}"/>
              </a:ext>
            </a:extLst>
          </p:cNvPr>
          <p:cNvSpPr txBox="1"/>
          <p:nvPr/>
        </p:nvSpPr>
        <p:spPr>
          <a:xfrm>
            <a:off x="909685" y="1093757"/>
            <a:ext cx="6099142" cy="923330"/>
          </a:xfrm>
          <a:prstGeom prst="rect">
            <a:avLst/>
          </a:prstGeom>
          <a:noFill/>
        </p:spPr>
        <p:txBody>
          <a:bodyPr wrap="square">
            <a:spAutoFit/>
          </a:bodyPr>
          <a:lstStyle/>
          <a:p>
            <a:r>
              <a:rPr lang="en-IN" dirty="0"/>
              <a:t>&lt;p&gt;</a:t>
            </a:r>
          </a:p>
          <a:p>
            <a:r>
              <a:rPr lang="en-IN" dirty="0"/>
              <a:t>  Hello {{ </a:t>
            </a:r>
            <a:r>
              <a:rPr lang="en-IN" dirty="0" err="1"/>
              <a:t>courseName</a:t>
            </a:r>
            <a:r>
              <a:rPr lang="en-IN" dirty="0"/>
              <a:t> }}</a:t>
            </a:r>
          </a:p>
          <a:p>
            <a:r>
              <a:rPr lang="en-IN" dirty="0"/>
              <a:t>&lt;/p&gt;</a:t>
            </a:r>
          </a:p>
        </p:txBody>
      </p:sp>
      <p:sp>
        <p:nvSpPr>
          <p:cNvPr id="9" name="TextBox 8">
            <a:extLst>
              <a:ext uri="{FF2B5EF4-FFF2-40B4-BE49-F238E27FC236}">
                <a16:creationId xmlns:a16="http://schemas.microsoft.com/office/drawing/2014/main" id="{CF47A415-2843-F4C3-E43C-0C43D45AD0E8}"/>
              </a:ext>
            </a:extLst>
          </p:cNvPr>
          <p:cNvSpPr txBox="1"/>
          <p:nvPr/>
        </p:nvSpPr>
        <p:spPr>
          <a:xfrm>
            <a:off x="909684" y="2382327"/>
            <a:ext cx="10722991" cy="400110"/>
          </a:xfrm>
          <a:prstGeom prst="rect">
            <a:avLst/>
          </a:prstGeom>
          <a:noFill/>
        </p:spPr>
        <p:txBody>
          <a:bodyPr wrap="square">
            <a:spAutoFit/>
          </a:bodyPr>
          <a:lstStyle/>
          <a:p>
            <a:r>
              <a:rPr lang="en-US" sz="2000" dirty="0">
                <a:solidFill>
                  <a:schemeClr val="tx1">
                    <a:lumMod val="65000"/>
                    <a:lumOff val="35000"/>
                  </a:schemeClr>
                </a:solidFill>
              </a:rPr>
              <a:t>5. Open </a:t>
            </a:r>
            <a:r>
              <a:rPr lang="en-US" sz="2000" b="1" dirty="0">
                <a:solidFill>
                  <a:schemeClr val="tx1">
                    <a:lumMod val="65000"/>
                    <a:lumOff val="35000"/>
                  </a:schemeClr>
                </a:solidFill>
              </a:rPr>
              <a:t>hello.component.css</a:t>
            </a:r>
            <a:r>
              <a:rPr lang="en-US" sz="2000" dirty="0">
                <a:solidFill>
                  <a:schemeClr val="tx1">
                    <a:lumMod val="65000"/>
                    <a:lumOff val="35000"/>
                  </a:schemeClr>
                </a:solidFill>
              </a:rPr>
              <a:t> and add the following styles for the paragraph element</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44006A3A-2D4C-7611-F102-6D98A9CEC2D9}"/>
              </a:ext>
            </a:extLst>
          </p:cNvPr>
          <p:cNvSpPr txBox="1"/>
          <p:nvPr/>
        </p:nvSpPr>
        <p:spPr>
          <a:xfrm>
            <a:off x="909685" y="2934980"/>
            <a:ext cx="6099142" cy="1200329"/>
          </a:xfrm>
          <a:prstGeom prst="rect">
            <a:avLst/>
          </a:prstGeom>
          <a:noFill/>
        </p:spPr>
        <p:txBody>
          <a:bodyPr wrap="square">
            <a:spAutoFit/>
          </a:bodyPr>
          <a:lstStyle/>
          <a:p>
            <a:r>
              <a:rPr lang="en-IN" dirty="0"/>
              <a:t>p {</a:t>
            </a:r>
          </a:p>
          <a:p>
            <a:r>
              <a:rPr lang="en-IN" dirty="0"/>
              <a:t>    </a:t>
            </a:r>
            <a:r>
              <a:rPr lang="en-IN" dirty="0" err="1"/>
              <a:t>color:blue</a:t>
            </a:r>
            <a:r>
              <a:rPr lang="en-IN" dirty="0"/>
              <a:t>;</a:t>
            </a:r>
          </a:p>
          <a:p>
            <a:r>
              <a:rPr lang="en-IN" dirty="0"/>
              <a:t>    font-size:20px;</a:t>
            </a:r>
          </a:p>
          <a:p>
            <a:r>
              <a:rPr lang="en-IN" dirty="0"/>
              <a:t>}</a:t>
            </a:r>
          </a:p>
        </p:txBody>
      </p:sp>
      <p:sp>
        <p:nvSpPr>
          <p:cNvPr id="13" name="TextBox 12">
            <a:extLst>
              <a:ext uri="{FF2B5EF4-FFF2-40B4-BE49-F238E27FC236}">
                <a16:creationId xmlns:a16="http://schemas.microsoft.com/office/drawing/2014/main" id="{04EC9AF9-405C-B292-34E2-40F84DE5C618}"/>
              </a:ext>
            </a:extLst>
          </p:cNvPr>
          <p:cNvSpPr txBox="1"/>
          <p:nvPr/>
        </p:nvSpPr>
        <p:spPr>
          <a:xfrm>
            <a:off x="909684" y="4407340"/>
            <a:ext cx="11282315" cy="707886"/>
          </a:xfrm>
          <a:prstGeom prst="rect">
            <a:avLst/>
          </a:prstGeom>
          <a:noFill/>
        </p:spPr>
        <p:txBody>
          <a:bodyPr wrap="square">
            <a:spAutoFit/>
          </a:bodyPr>
          <a:lstStyle/>
          <a:p>
            <a:r>
              <a:rPr lang="en-US" sz="2000" dirty="0">
                <a:solidFill>
                  <a:schemeClr val="tx1">
                    <a:lumMod val="65000"/>
                    <a:lumOff val="35000"/>
                  </a:schemeClr>
                </a:solidFill>
              </a:rPr>
              <a:t>6. Open </a:t>
            </a:r>
            <a:r>
              <a:rPr lang="en-US" sz="2000" b="1" dirty="0" err="1">
                <a:solidFill>
                  <a:schemeClr val="tx1">
                    <a:lumMod val="65000"/>
                    <a:lumOff val="35000"/>
                  </a:schemeClr>
                </a:solidFill>
              </a:rPr>
              <a:t>app.module.ts</a:t>
            </a:r>
            <a:r>
              <a:rPr lang="en-US" sz="2000" dirty="0">
                <a:solidFill>
                  <a:schemeClr val="tx1">
                    <a:lumMod val="65000"/>
                    <a:lumOff val="35000"/>
                  </a:schemeClr>
                </a:solidFill>
              </a:rPr>
              <a:t> file and add </a:t>
            </a:r>
            <a:r>
              <a:rPr lang="en-US" sz="2000" dirty="0" err="1">
                <a:solidFill>
                  <a:schemeClr val="tx1">
                    <a:lumMod val="65000"/>
                    <a:lumOff val="35000"/>
                  </a:schemeClr>
                </a:solidFill>
              </a:rPr>
              <a:t>HelloComponent</a:t>
            </a:r>
            <a:r>
              <a:rPr lang="en-US" sz="2000" dirty="0">
                <a:solidFill>
                  <a:schemeClr val="tx1">
                    <a:lumMod val="65000"/>
                    <a:lumOff val="35000"/>
                  </a:schemeClr>
                </a:solidFill>
              </a:rPr>
              <a:t> to bootstrap property as shown below in Line 11 to load it for execution</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8908524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83637C-16E1-185A-461D-5F08CFB741B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A104382-813C-A95E-6493-C4A1F2335526}"/>
              </a:ext>
            </a:extLst>
          </p:cNvPr>
          <p:cNvSpPr>
            <a:spLocks noGrp="1"/>
          </p:cNvSpPr>
          <p:nvPr>
            <p:ph type="sldNum" sz="quarter" idx="12"/>
          </p:nvPr>
        </p:nvSpPr>
        <p:spPr/>
        <p:txBody>
          <a:bodyPr/>
          <a:lstStyle/>
          <a:p>
            <a:fld id="{4A777409-9C5A-4B07-8E32-19F22F7D558C}" type="slidenum">
              <a:rPr lang="en-IN" smtClean="0"/>
              <a:t>29</a:t>
            </a:fld>
            <a:endParaRPr lang="en-IN" dirty="0"/>
          </a:p>
        </p:txBody>
      </p:sp>
      <p:sp>
        <p:nvSpPr>
          <p:cNvPr id="5" name="TextBox 4">
            <a:extLst>
              <a:ext uri="{FF2B5EF4-FFF2-40B4-BE49-F238E27FC236}">
                <a16:creationId xmlns:a16="http://schemas.microsoft.com/office/drawing/2014/main" id="{F98B41E6-0205-0E6D-F9D1-A3435FDBBDDE}"/>
              </a:ext>
            </a:extLst>
          </p:cNvPr>
          <p:cNvSpPr txBox="1"/>
          <p:nvPr/>
        </p:nvSpPr>
        <p:spPr>
          <a:xfrm>
            <a:off x="989029" y="639114"/>
            <a:ext cx="8381214" cy="3416320"/>
          </a:xfrm>
          <a:prstGeom prst="rect">
            <a:avLst/>
          </a:prstGeom>
          <a:noFill/>
        </p:spPr>
        <p:txBody>
          <a:bodyPr wrap="square">
            <a:spAutoFit/>
          </a:bodyPr>
          <a:lstStyle/>
          <a:p>
            <a:r>
              <a:rPr lang="en-IN" dirty="0"/>
              <a:t>import { </a:t>
            </a:r>
            <a:r>
              <a:rPr lang="en-IN" dirty="0" err="1"/>
              <a:t>NgModule</a:t>
            </a:r>
            <a:r>
              <a:rPr lang="en-IN" dirty="0"/>
              <a:t> } from '@angular/core';</a:t>
            </a:r>
          </a:p>
          <a:p>
            <a:r>
              <a:rPr lang="en-IN" dirty="0"/>
              <a:t>import { </a:t>
            </a:r>
            <a:r>
              <a:rPr lang="en-IN" dirty="0" err="1"/>
              <a:t>BrowserModule</a:t>
            </a:r>
            <a:r>
              <a:rPr lang="en-IN" dirty="0"/>
              <a:t> } from '@angular/platform-browser';</a:t>
            </a:r>
          </a:p>
          <a:p>
            <a:r>
              <a:rPr lang="en-IN" dirty="0"/>
              <a:t>import { </a:t>
            </a:r>
            <a:r>
              <a:rPr lang="en-IN" dirty="0" err="1"/>
              <a:t>AppRoutingModule</a:t>
            </a:r>
            <a:r>
              <a:rPr lang="en-IN" dirty="0"/>
              <a:t> } from './app-</a:t>
            </a:r>
            <a:r>
              <a:rPr lang="en-IN" dirty="0" err="1"/>
              <a:t>routing.module</a:t>
            </a:r>
            <a:r>
              <a:rPr lang="en-IN" dirty="0"/>
              <a:t>';</a:t>
            </a:r>
          </a:p>
          <a:p>
            <a:r>
              <a:rPr lang="en-IN" dirty="0"/>
              <a:t>import { </a:t>
            </a:r>
            <a:r>
              <a:rPr lang="en-IN" dirty="0" err="1"/>
              <a:t>AppComponent</a:t>
            </a:r>
            <a:r>
              <a:rPr lang="en-IN" dirty="0"/>
              <a:t> } from './</a:t>
            </a:r>
            <a:r>
              <a:rPr lang="en-IN" dirty="0" err="1"/>
              <a:t>app.component</a:t>
            </a:r>
            <a:r>
              <a:rPr lang="en-IN" dirty="0"/>
              <a:t>';</a:t>
            </a:r>
          </a:p>
          <a:p>
            <a:r>
              <a:rPr lang="en-IN" dirty="0"/>
              <a:t>import { </a:t>
            </a:r>
            <a:r>
              <a:rPr lang="en-IN" dirty="0" err="1"/>
              <a:t>HelloComponent</a:t>
            </a:r>
            <a:r>
              <a:rPr lang="en-IN" dirty="0"/>
              <a:t> } from './hello/</a:t>
            </a:r>
            <a:r>
              <a:rPr lang="en-IN" dirty="0" err="1"/>
              <a:t>hello.component</a:t>
            </a:r>
            <a:r>
              <a:rPr lang="en-IN" dirty="0"/>
              <a:t>';</a:t>
            </a:r>
          </a:p>
          <a:p>
            <a:r>
              <a:rPr lang="en-IN" dirty="0"/>
              <a:t>@NgModule({</a:t>
            </a:r>
          </a:p>
          <a:p>
            <a:r>
              <a:rPr lang="en-IN" dirty="0"/>
              <a:t>  imports: [</a:t>
            </a:r>
            <a:r>
              <a:rPr lang="en-IN" dirty="0" err="1"/>
              <a:t>BrowserModule,AppRoutingModule</a:t>
            </a:r>
            <a:r>
              <a:rPr lang="en-IN" dirty="0"/>
              <a:t>],</a:t>
            </a:r>
          </a:p>
          <a:p>
            <a:r>
              <a:rPr lang="en-IN" dirty="0"/>
              <a:t>  declarations: [</a:t>
            </a:r>
            <a:r>
              <a:rPr lang="en-IN" dirty="0" err="1"/>
              <a:t>AppComponent</a:t>
            </a:r>
            <a:r>
              <a:rPr lang="en-IN" dirty="0"/>
              <a:t>, </a:t>
            </a:r>
            <a:r>
              <a:rPr lang="en-IN" dirty="0" err="1"/>
              <a:t>HelloComponent</a:t>
            </a:r>
            <a:r>
              <a:rPr lang="en-IN" dirty="0"/>
              <a:t>],</a:t>
            </a:r>
          </a:p>
          <a:p>
            <a:r>
              <a:rPr lang="en-IN" dirty="0"/>
              <a:t>  providers: [],</a:t>
            </a:r>
          </a:p>
          <a:p>
            <a:r>
              <a:rPr lang="en-IN" dirty="0"/>
              <a:t>  bootstrap: [</a:t>
            </a:r>
            <a:r>
              <a:rPr lang="en-IN" dirty="0" err="1"/>
              <a:t>HelloComponent</a:t>
            </a:r>
            <a:r>
              <a:rPr lang="en-IN" dirty="0"/>
              <a:t>]</a:t>
            </a:r>
          </a:p>
          <a:p>
            <a:r>
              <a:rPr lang="en-IN" dirty="0"/>
              <a:t>})</a:t>
            </a:r>
          </a:p>
          <a:p>
            <a:r>
              <a:rPr lang="en-IN" dirty="0"/>
              <a:t>export class </a:t>
            </a:r>
            <a:r>
              <a:rPr lang="en-IN" dirty="0" err="1"/>
              <a:t>AppModule</a:t>
            </a:r>
            <a:r>
              <a:rPr lang="en-IN" dirty="0"/>
              <a:t> { }</a:t>
            </a:r>
          </a:p>
        </p:txBody>
      </p:sp>
      <p:sp>
        <p:nvSpPr>
          <p:cNvPr id="7" name="TextBox 6">
            <a:extLst>
              <a:ext uri="{FF2B5EF4-FFF2-40B4-BE49-F238E27FC236}">
                <a16:creationId xmlns:a16="http://schemas.microsoft.com/office/drawing/2014/main" id="{534FD4B2-852D-ABED-6DC2-FF5FD3E4C3F9}"/>
              </a:ext>
            </a:extLst>
          </p:cNvPr>
          <p:cNvSpPr txBox="1"/>
          <p:nvPr/>
        </p:nvSpPr>
        <p:spPr>
          <a:xfrm>
            <a:off x="362932" y="4236395"/>
            <a:ext cx="11524268" cy="707886"/>
          </a:xfrm>
          <a:prstGeom prst="rect">
            <a:avLst/>
          </a:prstGeom>
          <a:noFill/>
        </p:spPr>
        <p:txBody>
          <a:bodyPr wrap="square">
            <a:spAutoFit/>
          </a:bodyPr>
          <a:lstStyle/>
          <a:p>
            <a:r>
              <a:rPr lang="en-US" sz="2000" dirty="0">
                <a:solidFill>
                  <a:schemeClr val="tx1">
                    <a:lumMod val="65000"/>
                    <a:lumOff val="35000"/>
                  </a:schemeClr>
                </a:solidFill>
              </a:rPr>
              <a:t>7. Open </a:t>
            </a:r>
            <a:r>
              <a:rPr lang="en-US" sz="2000" b="1" dirty="0">
                <a:solidFill>
                  <a:schemeClr val="tx1">
                    <a:lumMod val="65000"/>
                    <a:lumOff val="35000"/>
                  </a:schemeClr>
                </a:solidFill>
              </a:rPr>
              <a:t>index.html</a:t>
            </a:r>
            <a:r>
              <a:rPr lang="en-US" sz="2000" dirty="0">
                <a:solidFill>
                  <a:schemeClr val="tx1">
                    <a:lumMod val="65000"/>
                    <a:lumOff val="35000"/>
                  </a:schemeClr>
                </a:solidFill>
              </a:rPr>
              <a:t> and load the hello component by using its selector name i.e., app-hello as shown below in Line 11</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815357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538D83-A3CF-03D9-53DA-D5FD9637998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1B7382E-212B-D5A7-C6C5-6B35F150BCC6}"/>
              </a:ext>
            </a:extLst>
          </p:cNvPr>
          <p:cNvSpPr>
            <a:spLocks noGrp="1"/>
          </p:cNvSpPr>
          <p:nvPr>
            <p:ph type="sldNum" sz="quarter" idx="12"/>
          </p:nvPr>
        </p:nvSpPr>
        <p:spPr/>
        <p:txBody>
          <a:bodyPr/>
          <a:lstStyle/>
          <a:p>
            <a:fld id="{4A777409-9C5A-4B07-8E32-19F22F7D558C}" type="slidenum">
              <a:rPr lang="en-IN" smtClean="0"/>
              <a:t>3</a:t>
            </a:fld>
            <a:endParaRPr lang="en-IN" dirty="0"/>
          </a:p>
        </p:txBody>
      </p:sp>
      <p:sp>
        <p:nvSpPr>
          <p:cNvPr id="5" name="TextBox 4">
            <a:extLst>
              <a:ext uri="{FF2B5EF4-FFF2-40B4-BE49-F238E27FC236}">
                <a16:creationId xmlns:a16="http://schemas.microsoft.com/office/drawing/2014/main" id="{B4BC5132-49A8-FD37-59C1-5BD5B4B81127}"/>
              </a:ext>
            </a:extLst>
          </p:cNvPr>
          <p:cNvSpPr txBox="1"/>
          <p:nvPr/>
        </p:nvSpPr>
        <p:spPr>
          <a:xfrm>
            <a:off x="843698" y="519468"/>
            <a:ext cx="11052928" cy="3170099"/>
          </a:xfrm>
          <a:prstGeom prst="rect">
            <a:avLst/>
          </a:prstGeom>
          <a:noFill/>
        </p:spPr>
        <p:txBody>
          <a:bodyPr wrap="square">
            <a:spAutoFit/>
          </a:bodyPr>
          <a:lstStyle/>
          <a:p>
            <a:r>
              <a:rPr lang="en-US" sz="2000" b="1" dirty="0">
                <a:solidFill>
                  <a:schemeClr val="tx1">
                    <a:lumMod val="65000"/>
                    <a:lumOff val="35000"/>
                  </a:schemeClr>
                </a:solidFill>
                <a:effectLst/>
              </a:rPr>
              <a:t>Better support for Mobile App Development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Desktop and mobile applications have separate concerns and addressing these concerns using a single framework becomes a challenge. Angular 1 had to address the concerns of a mobile application using additional plugins. However, the Angular framework, addresses the concerns of both mobile as well as desktop applications.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Better performance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Angular framework is better in its performance in terms of browser rendering, animation, and accessibility across all the components. This is due to the modern approach of handling issues compared to earlier Angular version 1.x.</a:t>
            </a:r>
          </a:p>
        </p:txBody>
      </p:sp>
      <p:sp>
        <p:nvSpPr>
          <p:cNvPr id="7" name="TextBox 6">
            <a:extLst>
              <a:ext uri="{FF2B5EF4-FFF2-40B4-BE49-F238E27FC236}">
                <a16:creationId xmlns:a16="http://schemas.microsoft.com/office/drawing/2014/main" id="{C8E7E7F0-647D-6856-F876-45F8265AE0F8}"/>
              </a:ext>
            </a:extLst>
          </p:cNvPr>
          <p:cNvSpPr txBox="1"/>
          <p:nvPr/>
        </p:nvSpPr>
        <p:spPr>
          <a:xfrm>
            <a:off x="843698" y="4095103"/>
            <a:ext cx="6099142" cy="400110"/>
          </a:xfrm>
          <a:prstGeom prst="rect">
            <a:avLst/>
          </a:prstGeom>
          <a:noFill/>
        </p:spPr>
        <p:txBody>
          <a:bodyPr wrap="square">
            <a:spAutoFit/>
          </a:bodyPr>
          <a:lstStyle/>
          <a:p>
            <a:r>
              <a:rPr lang="en-IN" sz="2000" b="1" dirty="0">
                <a:solidFill>
                  <a:schemeClr val="tx1">
                    <a:lumMod val="65000"/>
                    <a:lumOff val="35000"/>
                  </a:schemeClr>
                </a:solidFill>
              </a:rPr>
              <a:t>Evolution of Angular Framework:</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5476024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FF37C4-E041-29F5-26A9-1CDFE87F364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1CF8667-F21E-98D2-12FE-69F96DF81D3A}"/>
              </a:ext>
            </a:extLst>
          </p:cNvPr>
          <p:cNvSpPr>
            <a:spLocks noGrp="1"/>
          </p:cNvSpPr>
          <p:nvPr>
            <p:ph type="sldNum" sz="quarter" idx="12"/>
          </p:nvPr>
        </p:nvSpPr>
        <p:spPr/>
        <p:txBody>
          <a:bodyPr/>
          <a:lstStyle/>
          <a:p>
            <a:fld id="{4A777409-9C5A-4B07-8E32-19F22F7D558C}" type="slidenum">
              <a:rPr lang="en-IN" smtClean="0"/>
              <a:t>30</a:t>
            </a:fld>
            <a:endParaRPr lang="en-IN" dirty="0"/>
          </a:p>
        </p:txBody>
      </p:sp>
      <p:sp>
        <p:nvSpPr>
          <p:cNvPr id="5" name="TextBox 4">
            <a:extLst>
              <a:ext uri="{FF2B5EF4-FFF2-40B4-BE49-F238E27FC236}">
                <a16:creationId xmlns:a16="http://schemas.microsoft.com/office/drawing/2014/main" id="{40274F60-3F61-701B-61F6-63B073E7C8B5}"/>
              </a:ext>
            </a:extLst>
          </p:cNvPr>
          <p:cNvSpPr txBox="1"/>
          <p:nvPr/>
        </p:nvSpPr>
        <p:spPr>
          <a:xfrm>
            <a:off x="989029" y="654345"/>
            <a:ext cx="9663260" cy="3693319"/>
          </a:xfrm>
          <a:prstGeom prst="rect">
            <a:avLst/>
          </a:prstGeom>
          <a:noFill/>
        </p:spPr>
        <p:txBody>
          <a:bodyPr wrap="square">
            <a:spAutoFit/>
          </a:bodyPr>
          <a:lstStyle/>
          <a:p>
            <a:r>
              <a:rPr lang="en-IN" dirty="0"/>
              <a:t>&lt;!doctype html&gt;</a:t>
            </a:r>
          </a:p>
          <a:p>
            <a:r>
              <a:rPr lang="en-IN" dirty="0"/>
              <a:t>&lt;html lang="</a:t>
            </a:r>
            <a:r>
              <a:rPr lang="en-IN" dirty="0" err="1"/>
              <a:t>en</a:t>
            </a:r>
            <a:r>
              <a:rPr lang="en-IN" dirty="0"/>
              <a:t>"&gt;</a:t>
            </a:r>
          </a:p>
          <a:p>
            <a:r>
              <a:rPr lang="en-IN" dirty="0"/>
              <a:t>&lt;head&gt;</a:t>
            </a:r>
          </a:p>
          <a:p>
            <a:r>
              <a:rPr lang="en-IN" dirty="0"/>
              <a:t>  &lt;meta charset="utf-8"&gt;</a:t>
            </a:r>
          </a:p>
          <a:p>
            <a:r>
              <a:rPr lang="en-IN" dirty="0"/>
              <a:t>  &lt;title&gt;</a:t>
            </a:r>
            <a:r>
              <a:rPr lang="en-IN" dirty="0" err="1"/>
              <a:t>MyApp</a:t>
            </a:r>
            <a:r>
              <a:rPr lang="en-IN" dirty="0"/>
              <a:t>&lt;/title&gt;</a:t>
            </a:r>
          </a:p>
          <a:p>
            <a:r>
              <a:rPr lang="en-IN" dirty="0"/>
              <a:t>  &lt;base </a:t>
            </a:r>
            <a:r>
              <a:rPr lang="en-IN" dirty="0" err="1"/>
              <a:t>href</a:t>
            </a:r>
            <a:r>
              <a:rPr lang="en-IN" dirty="0"/>
              <a:t>="/"&gt;</a:t>
            </a:r>
          </a:p>
          <a:p>
            <a:r>
              <a:rPr lang="en-IN" dirty="0"/>
              <a:t>  &lt;meta name="viewport" content="width=device-width, initial-scale=1"&gt;</a:t>
            </a:r>
          </a:p>
          <a:p>
            <a:r>
              <a:rPr lang="en-IN" dirty="0"/>
              <a:t>  &lt;link </a:t>
            </a:r>
            <a:r>
              <a:rPr lang="en-IN" dirty="0" err="1"/>
              <a:t>rel</a:t>
            </a:r>
            <a:r>
              <a:rPr lang="en-IN" dirty="0"/>
              <a:t>="icon" type="image/x-icon" </a:t>
            </a:r>
            <a:r>
              <a:rPr lang="en-IN" dirty="0" err="1"/>
              <a:t>href</a:t>
            </a:r>
            <a:r>
              <a:rPr lang="en-IN" dirty="0"/>
              <a:t>="favicon.ico"&gt;</a:t>
            </a:r>
          </a:p>
          <a:p>
            <a:r>
              <a:rPr lang="en-IN" dirty="0"/>
              <a:t>&lt;/head&gt;</a:t>
            </a:r>
          </a:p>
          <a:p>
            <a:r>
              <a:rPr lang="en-IN" dirty="0"/>
              <a:t>&lt;body&gt;</a:t>
            </a:r>
          </a:p>
          <a:p>
            <a:r>
              <a:rPr lang="en-IN" dirty="0"/>
              <a:t>  &lt;app-hello&gt;&lt;/app-hello&gt;</a:t>
            </a:r>
          </a:p>
          <a:p>
            <a:r>
              <a:rPr lang="en-IN" dirty="0"/>
              <a:t>&lt;/body&gt;</a:t>
            </a:r>
          </a:p>
          <a:p>
            <a:r>
              <a:rPr lang="en-IN" dirty="0"/>
              <a:t>&lt;/html&gt;</a:t>
            </a:r>
          </a:p>
        </p:txBody>
      </p:sp>
      <p:sp>
        <p:nvSpPr>
          <p:cNvPr id="7" name="TextBox 6">
            <a:extLst>
              <a:ext uri="{FF2B5EF4-FFF2-40B4-BE49-F238E27FC236}">
                <a16:creationId xmlns:a16="http://schemas.microsoft.com/office/drawing/2014/main" id="{EEFB4DB6-667B-E8E6-4A4C-58B81C52529E}"/>
              </a:ext>
            </a:extLst>
          </p:cNvPr>
          <p:cNvSpPr txBox="1"/>
          <p:nvPr/>
        </p:nvSpPr>
        <p:spPr>
          <a:xfrm>
            <a:off x="315798" y="4623003"/>
            <a:ext cx="10704136" cy="400110"/>
          </a:xfrm>
          <a:prstGeom prst="rect">
            <a:avLst/>
          </a:prstGeom>
          <a:noFill/>
        </p:spPr>
        <p:txBody>
          <a:bodyPr wrap="square">
            <a:spAutoFit/>
          </a:bodyPr>
          <a:lstStyle/>
          <a:p>
            <a:r>
              <a:rPr lang="en-US" sz="2000" dirty="0">
                <a:solidFill>
                  <a:schemeClr val="tx1">
                    <a:lumMod val="65000"/>
                    <a:lumOff val="35000"/>
                  </a:schemeClr>
                </a:solidFill>
              </a:rPr>
              <a:t>8. Now run the application by giving the following command</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ED5B79CD-A372-9C29-CDFA-0C6F1739C348}"/>
              </a:ext>
            </a:extLst>
          </p:cNvPr>
          <p:cNvSpPr txBox="1"/>
          <p:nvPr/>
        </p:nvSpPr>
        <p:spPr>
          <a:xfrm>
            <a:off x="315798" y="5298452"/>
            <a:ext cx="6099142" cy="369332"/>
          </a:xfrm>
          <a:prstGeom prst="rect">
            <a:avLst/>
          </a:prstGeom>
          <a:noFill/>
        </p:spPr>
        <p:txBody>
          <a:bodyPr wrap="square">
            <a:spAutoFit/>
          </a:bodyPr>
          <a:lstStyle/>
          <a:p>
            <a:r>
              <a:rPr lang="en-IN" dirty="0"/>
              <a:t>D:\MyApp&gt;ng serve --open</a:t>
            </a:r>
          </a:p>
        </p:txBody>
      </p:sp>
    </p:spTree>
    <p:extLst>
      <p:ext uri="{BB962C8B-B14F-4D97-AF65-F5344CB8AC3E}">
        <p14:creationId xmlns:p14="http://schemas.microsoft.com/office/powerpoint/2010/main" val="12800590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9A7B112-5E6A-C05D-032C-F84C4BCA7275}"/>
              </a:ext>
            </a:extLst>
          </p:cNvPr>
          <p:cNvSpPr>
            <a:spLocks noGrp="1"/>
          </p:cNvSpPr>
          <p:nvPr>
            <p:ph type="subTitle" idx="1"/>
          </p:nvPr>
        </p:nvSpPr>
        <p:spPr>
          <a:xfrm>
            <a:off x="1295400" y="951970"/>
            <a:ext cx="9144000" cy="5296429"/>
          </a:xfrm>
        </p:spPr>
        <p:txBody>
          <a:bodyPr>
            <a:normAutofit fontScale="25000" lnSpcReduction="20000"/>
          </a:bodyPr>
          <a:lstStyle/>
          <a:p>
            <a:pPr algn="l"/>
            <a:r>
              <a:rPr lang="en-IN" sz="6400" dirty="0">
                <a:latin typeface="+mj-lt"/>
              </a:rPr>
              <a:t> ng g module admin</a:t>
            </a:r>
          </a:p>
          <a:p>
            <a:pPr algn="l"/>
            <a:r>
              <a:rPr lang="en-IN" sz="6400" dirty="0">
                <a:latin typeface="+mj-lt"/>
              </a:rPr>
              <a:t>ng g component admin/user</a:t>
            </a:r>
          </a:p>
          <a:p>
            <a:pPr algn="l"/>
            <a:r>
              <a:rPr lang="en-IN" sz="6400" dirty="0">
                <a:latin typeface="+mj-lt"/>
              </a:rPr>
              <a:t>import { </a:t>
            </a:r>
            <a:r>
              <a:rPr lang="en-IN" sz="6400" dirty="0" err="1">
                <a:latin typeface="+mj-lt"/>
              </a:rPr>
              <a:t>NgModule</a:t>
            </a:r>
            <a:r>
              <a:rPr lang="en-IN" sz="6400" dirty="0">
                <a:latin typeface="+mj-lt"/>
              </a:rPr>
              <a:t> } from '@angular/core';</a:t>
            </a:r>
          </a:p>
          <a:p>
            <a:pPr algn="l"/>
            <a:r>
              <a:rPr lang="en-IN" sz="6400" dirty="0">
                <a:latin typeface="+mj-lt"/>
              </a:rPr>
              <a:t>import { </a:t>
            </a:r>
            <a:r>
              <a:rPr lang="en-IN" sz="6400" dirty="0" err="1">
                <a:latin typeface="+mj-lt"/>
              </a:rPr>
              <a:t>CommonModule</a:t>
            </a:r>
            <a:r>
              <a:rPr lang="en-IN" sz="6400" dirty="0">
                <a:latin typeface="+mj-lt"/>
              </a:rPr>
              <a:t> } from '@angular/common';</a:t>
            </a:r>
          </a:p>
          <a:p>
            <a:pPr algn="l"/>
            <a:r>
              <a:rPr lang="en-IN" sz="6400" dirty="0">
                <a:highlight>
                  <a:srgbClr val="FFFF00"/>
                </a:highlight>
                <a:latin typeface="+mj-lt"/>
              </a:rPr>
              <a:t>import { </a:t>
            </a:r>
            <a:r>
              <a:rPr lang="en-IN" sz="6400" dirty="0" err="1">
                <a:highlight>
                  <a:srgbClr val="FFFF00"/>
                </a:highlight>
                <a:latin typeface="+mj-lt"/>
              </a:rPr>
              <a:t>UserComponent</a:t>
            </a:r>
            <a:r>
              <a:rPr lang="en-IN" sz="6400" dirty="0">
                <a:highlight>
                  <a:srgbClr val="FFFF00"/>
                </a:highlight>
                <a:latin typeface="+mj-lt"/>
              </a:rPr>
              <a:t> } from './user/</a:t>
            </a:r>
            <a:r>
              <a:rPr lang="en-IN" sz="6400" dirty="0" err="1">
                <a:highlight>
                  <a:srgbClr val="FFFF00"/>
                </a:highlight>
                <a:latin typeface="+mj-lt"/>
              </a:rPr>
              <a:t>user.component</a:t>
            </a:r>
            <a:r>
              <a:rPr lang="en-IN" sz="6400" dirty="0">
                <a:highlight>
                  <a:srgbClr val="FFFF00"/>
                </a:highlight>
                <a:latin typeface="+mj-lt"/>
              </a:rPr>
              <a:t>';</a:t>
            </a:r>
          </a:p>
          <a:p>
            <a:pPr algn="l"/>
            <a:br>
              <a:rPr lang="en-IN" sz="6400" dirty="0">
                <a:latin typeface="+mj-lt"/>
              </a:rPr>
            </a:br>
            <a:br>
              <a:rPr lang="en-IN" sz="6400" dirty="0">
                <a:latin typeface="+mj-lt"/>
              </a:rPr>
            </a:br>
            <a:br>
              <a:rPr lang="en-IN" sz="6400" dirty="0">
                <a:latin typeface="+mj-lt"/>
              </a:rPr>
            </a:br>
            <a:r>
              <a:rPr lang="en-IN" sz="6400" dirty="0">
                <a:latin typeface="+mj-lt"/>
              </a:rPr>
              <a:t>@NgModule({</a:t>
            </a:r>
          </a:p>
          <a:p>
            <a:pPr algn="l"/>
            <a:r>
              <a:rPr lang="en-IN" sz="6400" dirty="0">
                <a:latin typeface="+mj-lt"/>
              </a:rPr>
              <a:t>  declarations: [</a:t>
            </a:r>
          </a:p>
          <a:p>
            <a:pPr algn="l"/>
            <a:r>
              <a:rPr lang="en-IN" sz="6400" dirty="0">
                <a:latin typeface="+mj-lt"/>
              </a:rPr>
              <a:t>    </a:t>
            </a:r>
            <a:r>
              <a:rPr lang="en-IN" sz="6400" dirty="0" err="1">
                <a:latin typeface="+mj-lt"/>
              </a:rPr>
              <a:t>UserComponent</a:t>
            </a:r>
            <a:endParaRPr lang="en-IN" sz="6400" dirty="0">
              <a:latin typeface="+mj-lt"/>
            </a:endParaRPr>
          </a:p>
          <a:p>
            <a:pPr algn="l"/>
            <a:r>
              <a:rPr lang="en-IN" sz="6400" dirty="0">
                <a:latin typeface="+mj-lt"/>
              </a:rPr>
              <a:t>  ],</a:t>
            </a:r>
          </a:p>
          <a:p>
            <a:pPr algn="l"/>
            <a:r>
              <a:rPr lang="en-IN" sz="6400" dirty="0">
                <a:latin typeface="+mj-lt"/>
              </a:rPr>
              <a:t>  imports: [</a:t>
            </a:r>
          </a:p>
          <a:p>
            <a:pPr algn="l"/>
            <a:r>
              <a:rPr lang="en-IN" sz="6400" dirty="0">
                <a:latin typeface="+mj-lt"/>
              </a:rPr>
              <a:t>    </a:t>
            </a:r>
            <a:r>
              <a:rPr lang="en-IN" sz="6400" dirty="0" err="1">
                <a:latin typeface="+mj-lt"/>
              </a:rPr>
              <a:t>CommonModule</a:t>
            </a:r>
            <a:endParaRPr lang="en-IN" sz="6400" dirty="0">
              <a:latin typeface="+mj-lt"/>
            </a:endParaRPr>
          </a:p>
          <a:p>
            <a:pPr algn="l"/>
            <a:r>
              <a:rPr lang="en-IN" sz="6400" dirty="0">
                <a:latin typeface="+mj-lt"/>
              </a:rPr>
              <a:t>  ],</a:t>
            </a:r>
          </a:p>
          <a:p>
            <a:pPr algn="l"/>
            <a:r>
              <a:rPr lang="en-IN" sz="6400" dirty="0">
                <a:latin typeface="+mj-lt"/>
              </a:rPr>
              <a:t>  </a:t>
            </a:r>
            <a:r>
              <a:rPr lang="en-IN" sz="6400" dirty="0">
                <a:highlight>
                  <a:srgbClr val="FFFF00"/>
                </a:highlight>
                <a:latin typeface="+mj-lt"/>
              </a:rPr>
              <a:t>exports: [</a:t>
            </a:r>
          </a:p>
          <a:p>
            <a:pPr algn="l"/>
            <a:r>
              <a:rPr lang="en-IN" sz="6400" dirty="0">
                <a:highlight>
                  <a:srgbClr val="FFFF00"/>
                </a:highlight>
                <a:latin typeface="+mj-lt"/>
              </a:rPr>
              <a:t>    </a:t>
            </a:r>
            <a:r>
              <a:rPr lang="en-IN" sz="6400" dirty="0" err="1">
                <a:highlight>
                  <a:srgbClr val="FFFF00"/>
                </a:highlight>
                <a:latin typeface="+mj-lt"/>
              </a:rPr>
              <a:t>UserComponent</a:t>
            </a:r>
            <a:endParaRPr lang="en-IN" sz="6400" dirty="0">
              <a:highlight>
                <a:srgbClr val="FFFF00"/>
              </a:highlight>
              <a:latin typeface="+mj-lt"/>
            </a:endParaRPr>
          </a:p>
          <a:p>
            <a:pPr algn="l"/>
            <a:r>
              <a:rPr lang="en-IN" sz="6400" dirty="0">
                <a:highlight>
                  <a:srgbClr val="FFFF00"/>
                </a:highlight>
                <a:latin typeface="+mj-lt"/>
              </a:rPr>
              <a:t>  ]</a:t>
            </a:r>
          </a:p>
          <a:p>
            <a:pPr algn="l"/>
            <a:r>
              <a:rPr lang="en-IN" sz="6400" dirty="0">
                <a:latin typeface="+mj-lt"/>
              </a:rPr>
              <a:t>})</a:t>
            </a:r>
          </a:p>
          <a:p>
            <a:pPr algn="l"/>
            <a:r>
              <a:rPr lang="en-IN" sz="6400" dirty="0">
                <a:latin typeface="+mj-lt"/>
              </a:rPr>
              <a:t>export class </a:t>
            </a:r>
            <a:r>
              <a:rPr lang="en-IN" sz="6400" dirty="0" err="1">
                <a:latin typeface="+mj-lt"/>
              </a:rPr>
              <a:t>AdminModule</a:t>
            </a:r>
            <a:r>
              <a:rPr lang="en-IN" sz="6400" dirty="0">
                <a:latin typeface="+mj-lt"/>
              </a:rPr>
              <a:t> { }</a:t>
            </a:r>
          </a:p>
          <a:p>
            <a:br>
              <a:rPr lang="en-IN" sz="6400" b="0" dirty="0">
                <a:solidFill>
                  <a:srgbClr val="D4D4D4"/>
                </a:solidFill>
                <a:effectLst/>
                <a:latin typeface="+mj-lt"/>
              </a:rPr>
            </a:br>
            <a:endParaRPr lang="en-IN" sz="6400" b="0" dirty="0">
              <a:solidFill>
                <a:srgbClr val="D4D4D4"/>
              </a:solidFill>
              <a:effectLst/>
              <a:latin typeface="+mj-lt"/>
            </a:endParaRPr>
          </a:p>
          <a:p>
            <a:pPr algn="l"/>
            <a:endParaRPr lang="en-IN" dirty="0"/>
          </a:p>
        </p:txBody>
      </p:sp>
      <p:sp>
        <p:nvSpPr>
          <p:cNvPr id="4" name="Footer Placeholder 3">
            <a:extLst>
              <a:ext uri="{FF2B5EF4-FFF2-40B4-BE49-F238E27FC236}">
                <a16:creationId xmlns:a16="http://schemas.microsoft.com/office/drawing/2014/main" id="{2A23765D-5CC5-9C19-19EF-F141A12EF003}"/>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1DF7A7FB-62DB-ED0E-67FA-014F17A0BD6D}"/>
              </a:ext>
            </a:extLst>
          </p:cNvPr>
          <p:cNvSpPr>
            <a:spLocks noGrp="1"/>
          </p:cNvSpPr>
          <p:nvPr>
            <p:ph type="sldNum" sz="quarter" idx="12"/>
          </p:nvPr>
        </p:nvSpPr>
        <p:spPr/>
        <p:txBody>
          <a:bodyPr/>
          <a:lstStyle/>
          <a:p>
            <a:fld id="{4A777409-9C5A-4B07-8E32-19F22F7D558C}" type="slidenum">
              <a:rPr lang="en-IN" smtClean="0"/>
              <a:t>31</a:t>
            </a:fld>
            <a:endParaRPr lang="en-IN" dirty="0"/>
          </a:p>
        </p:txBody>
      </p:sp>
    </p:spTree>
    <p:extLst>
      <p:ext uri="{BB962C8B-B14F-4D97-AF65-F5344CB8AC3E}">
        <p14:creationId xmlns:p14="http://schemas.microsoft.com/office/powerpoint/2010/main" val="6544792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1D1A98A-F8EF-838E-90A7-BF1BA5793515}"/>
              </a:ext>
            </a:extLst>
          </p:cNvPr>
          <p:cNvSpPr>
            <a:spLocks noGrp="1"/>
          </p:cNvSpPr>
          <p:nvPr>
            <p:ph type="subTitle" idx="1"/>
          </p:nvPr>
        </p:nvSpPr>
        <p:spPr>
          <a:xfrm>
            <a:off x="1524000" y="1075267"/>
            <a:ext cx="9144000" cy="4182533"/>
          </a:xfrm>
        </p:spPr>
        <p:txBody>
          <a:bodyPr>
            <a:normAutofit fontScale="40000" lnSpcReduction="20000"/>
          </a:bodyPr>
          <a:lstStyle/>
          <a:p>
            <a:pPr algn="l"/>
            <a:r>
              <a:rPr lang="en-IN" sz="3300" dirty="0"/>
              <a:t>Add below line in to </a:t>
            </a:r>
            <a:r>
              <a:rPr lang="en-IN" sz="3300" dirty="0" err="1"/>
              <a:t>app.module</a:t>
            </a:r>
            <a:endParaRPr lang="en-IN" sz="3300" dirty="0"/>
          </a:p>
          <a:p>
            <a:pPr algn="l"/>
            <a:r>
              <a:rPr lang="en-US" sz="3300" dirty="0">
                <a:highlight>
                  <a:srgbClr val="FFFF00"/>
                </a:highlight>
              </a:rPr>
              <a:t>import { </a:t>
            </a:r>
            <a:r>
              <a:rPr lang="en-US" sz="3300" dirty="0" err="1">
                <a:highlight>
                  <a:srgbClr val="FFFF00"/>
                </a:highlight>
              </a:rPr>
              <a:t>AdminModule</a:t>
            </a:r>
            <a:r>
              <a:rPr lang="en-US" sz="3300" dirty="0">
                <a:highlight>
                  <a:srgbClr val="FFFF00"/>
                </a:highlight>
              </a:rPr>
              <a:t> } from './admin/</a:t>
            </a:r>
            <a:r>
              <a:rPr lang="en-US" sz="3300" dirty="0" err="1">
                <a:highlight>
                  <a:srgbClr val="FFFF00"/>
                </a:highlight>
              </a:rPr>
              <a:t>admin.module</a:t>
            </a:r>
            <a:r>
              <a:rPr lang="en-US" sz="3300" dirty="0">
                <a:highlight>
                  <a:srgbClr val="FFFF00"/>
                </a:highlight>
              </a:rPr>
              <a:t>';</a:t>
            </a:r>
          </a:p>
          <a:p>
            <a:pPr algn="l"/>
            <a:r>
              <a:rPr lang="en-IN" sz="3300" dirty="0"/>
              <a:t>@NgModule({</a:t>
            </a:r>
          </a:p>
          <a:p>
            <a:pPr algn="l"/>
            <a:r>
              <a:rPr lang="en-IN" sz="3300" dirty="0"/>
              <a:t>    declarations: [</a:t>
            </a:r>
          </a:p>
          <a:p>
            <a:pPr algn="l"/>
            <a:r>
              <a:rPr lang="en-IN" sz="3300" dirty="0"/>
              <a:t>        </a:t>
            </a:r>
            <a:r>
              <a:rPr lang="en-IN" sz="3300" dirty="0" err="1"/>
              <a:t>AppComponent</a:t>
            </a:r>
            <a:r>
              <a:rPr lang="en-IN" sz="3300" dirty="0"/>
              <a:t>,</a:t>
            </a:r>
          </a:p>
          <a:p>
            <a:pPr algn="l"/>
            <a:r>
              <a:rPr lang="en-IN" sz="3300" dirty="0"/>
              <a:t>        </a:t>
            </a:r>
            <a:r>
              <a:rPr lang="en-IN" sz="3300" dirty="0" err="1"/>
              <a:t>DirectivesComponent</a:t>
            </a:r>
            <a:endParaRPr lang="en-IN" sz="3300" dirty="0"/>
          </a:p>
          <a:p>
            <a:pPr algn="l"/>
            <a:r>
              <a:rPr lang="en-IN" sz="3300" dirty="0"/>
              <a:t>    ],</a:t>
            </a:r>
          </a:p>
          <a:p>
            <a:pPr algn="l"/>
            <a:r>
              <a:rPr lang="en-IN" sz="3300" dirty="0"/>
              <a:t>    providers: [],</a:t>
            </a:r>
          </a:p>
          <a:p>
            <a:pPr algn="l"/>
            <a:r>
              <a:rPr lang="en-IN" sz="3300" dirty="0"/>
              <a:t>    bootstrap: [</a:t>
            </a:r>
            <a:r>
              <a:rPr lang="en-IN" sz="3300" dirty="0" err="1"/>
              <a:t>AppComponent</a:t>
            </a:r>
            <a:r>
              <a:rPr lang="en-IN" sz="3300" dirty="0"/>
              <a:t>],</a:t>
            </a:r>
          </a:p>
          <a:p>
            <a:pPr algn="l"/>
            <a:r>
              <a:rPr lang="en-IN" sz="3300" dirty="0"/>
              <a:t>    imports: [</a:t>
            </a:r>
          </a:p>
          <a:p>
            <a:pPr algn="l"/>
            <a:r>
              <a:rPr lang="en-IN" sz="3300" dirty="0"/>
              <a:t>        </a:t>
            </a:r>
            <a:r>
              <a:rPr lang="en-IN" sz="3300" dirty="0" err="1"/>
              <a:t>BrowserModule</a:t>
            </a:r>
            <a:r>
              <a:rPr lang="en-IN" sz="3300" dirty="0"/>
              <a:t>,</a:t>
            </a:r>
          </a:p>
          <a:p>
            <a:pPr algn="l"/>
            <a:r>
              <a:rPr lang="en-IN" sz="3300" dirty="0"/>
              <a:t>        </a:t>
            </a:r>
            <a:r>
              <a:rPr lang="en-IN" sz="3300" dirty="0" err="1"/>
              <a:t>AppRoutingModule</a:t>
            </a:r>
            <a:r>
              <a:rPr lang="en-IN" sz="3300" dirty="0"/>
              <a:t>,</a:t>
            </a:r>
          </a:p>
          <a:p>
            <a:pPr algn="l"/>
            <a:r>
              <a:rPr lang="en-IN" sz="3300" dirty="0"/>
              <a:t>        </a:t>
            </a:r>
            <a:r>
              <a:rPr lang="en-IN" sz="3300" dirty="0" err="1">
                <a:highlight>
                  <a:srgbClr val="FFFF00"/>
                </a:highlight>
              </a:rPr>
              <a:t>AdminModule</a:t>
            </a:r>
            <a:endParaRPr lang="en-IN" sz="3300" dirty="0">
              <a:highlight>
                <a:srgbClr val="FFFF00"/>
              </a:highlight>
            </a:endParaRPr>
          </a:p>
          <a:p>
            <a:pPr algn="l"/>
            <a:r>
              <a:rPr lang="en-IN" sz="3300" dirty="0"/>
              <a:t>    ]</a:t>
            </a:r>
          </a:p>
          <a:p>
            <a:pPr algn="l"/>
            <a:r>
              <a:rPr lang="en-IN" sz="3300" dirty="0"/>
              <a:t>})</a:t>
            </a:r>
          </a:p>
          <a:p>
            <a:endParaRPr lang="en-IN" dirty="0"/>
          </a:p>
        </p:txBody>
      </p:sp>
      <p:sp>
        <p:nvSpPr>
          <p:cNvPr id="4" name="Footer Placeholder 3">
            <a:extLst>
              <a:ext uri="{FF2B5EF4-FFF2-40B4-BE49-F238E27FC236}">
                <a16:creationId xmlns:a16="http://schemas.microsoft.com/office/drawing/2014/main" id="{5F28BC8A-409A-0B62-A6C9-EAF5E8B6014D}"/>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EB89908C-6C5A-CCD7-6D1C-A55091468EF3}"/>
              </a:ext>
            </a:extLst>
          </p:cNvPr>
          <p:cNvSpPr>
            <a:spLocks noGrp="1"/>
          </p:cNvSpPr>
          <p:nvPr>
            <p:ph type="sldNum" sz="quarter" idx="12"/>
          </p:nvPr>
        </p:nvSpPr>
        <p:spPr/>
        <p:txBody>
          <a:bodyPr/>
          <a:lstStyle/>
          <a:p>
            <a:fld id="{4A777409-9C5A-4B07-8E32-19F22F7D558C}" type="slidenum">
              <a:rPr lang="en-IN" smtClean="0"/>
              <a:t>32</a:t>
            </a:fld>
            <a:endParaRPr lang="en-IN" dirty="0"/>
          </a:p>
        </p:txBody>
      </p:sp>
    </p:spTree>
    <p:extLst>
      <p:ext uri="{BB962C8B-B14F-4D97-AF65-F5344CB8AC3E}">
        <p14:creationId xmlns:p14="http://schemas.microsoft.com/office/powerpoint/2010/main" val="29537853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E02DB39-4B6D-A258-241E-F28DEB9AAEE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4DC6BA0-0BD2-C8C9-82F0-D3D84C5E9F78}"/>
              </a:ext>
            </a:extLst>
          </p:cNvPr>
          <p:cNvSpPr>
            <a:spLocks noGrp="1"/>
          </p:cNvSpPr>
          <p:nvPr>
            <p:ph type="sldNum" sz="quarter" idx="12"/>
          </p:nvPr>
        </p:nvSpPr>
        <p:spPr/>
        <p:txBody>
          <a:bodyPr/>
          <a:lstStyle/>
          <a:p>
            <a:fld id="{4A777409-9C5A-4B07-8E32-19F22F7D558C}" type="slidenum">
              <a:rPr lang="en-IN" smtClean="0"/>
              <a:t>33</a:t>
            </a:fld>
            <a:endParaRPr lang="en-IN" dirty="0"/>
          </a:p>
        </p:txBody>
      </p:sp>
      <p:sp>
        <p:nvSpPr>
          <p:cNvPr id="5" name="TextBox 4">
            <a:extLst>
              <a:ext uri="{FF2B5EF4-FFF2-40B4-BE49-F238E27FC236}">
                <a16:creationId xmlns:a16="http://schemas.microsoft.com/office/drawing/2014/main" id="{54CA5B65-7ECD-F377-D2EE-A1B7FEA67045}"/>
              </a:ext>
            </a:extLst>
          </p:cNvPr>
          <p:cNvSpPr txBox="1"/>
          <p:nvPr/>
        </p:nvSpPr>
        <p:spPr>
          <a:xfrm>
            <a:off x="919114" y="531770"/>
            <a:ext cx="6099142" cy="461665"/>
          </a:xfrm>
          <a:prstGeom prst="rect">
            <a:avLst/>
          </a:prstGeom>
          <a:noFill/>
        </p:spPr>
        <p:txBody>
          <a:bodyPr wrap="square">
            <a:spAutoFit/>
          </a:bodyPr>
          <a:lstStyle/>
          <a:p>
            <a:r>
              <a:rPr lang="en-IN" sz="2400" b="1" dirty="0"/>
              <a:t>Templates Basics</a:t>
            </a:r>
          </a:p>
        </p:txBody>
      </p:sp>
      <p:sp>
        <p:nvSpPr>
          <p:cNvPr id="7" name="TextBox 6">
            <a:extLst>
              <a:ext uri="{FF2B5EF4-FFF2-40B4-BE49-F238E27FC236}">
                <a16:creationId xmlns:a16="http://schemas.microsoft.com/office/drawing/2014/main" id="{1F5184B8-3D34-B7B7-FF14-01A7FE8FA86F}"/>
              </a:ext>
            </a:extLst>
          </p:cNvPr>
          <p:cNvSpPr txBox="1"/>
          <p:nvPr/>
        </p:nvSpPr>
        <p:spPr>
          <a:xfrm>
            <a:off x="164969" y="1207626"/>
            <a:ext cx="11458280" cy="3477875"/>
          </a:xfrm>
          <a:prstGeom prst="rect">
            <a:avLst/>
          </a:prstGeom>
          <a:noFill/>
        </p:spPr>
        <p:txBody>
          <a:bodyPr wrap="square">
            <a:spAutoFit/>
          </a:bodyPr>
          <a:lstStyle/>
          <a:p>
            <a:r>
              <a:rPr lang="en-US" sz="2000" b="1" dirty="0">
                <a:solidFill>
                  <a:schemeClr val="tx1">
                    <a:lumMod val="65000"/>
                    <a:lumOff val="35000"/>
                  </a:schemeClr>
                </a:solidFill>
                <a:effectLst/>
              </a:rPr>
              <a:t>Introduction to Templates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Templates separate the view layer from the rest of the framework. </a:t>
            </a:r>
          </a:p>
          <a:p>
            <a:pPr>
              <a:buFont typeface="Arial" panose="020B0604020202020204" pitchFamily="34" charset="0"/>
              <a:buChar char="•"/>
            </a:pPr>
            <a:r>
              <a:rPr lang="en-US" sz="2000" dirty="0">
                <a:solidFill>
                  <a:schemeClr val="tx1">
                    <a:lumMod val="65000"/>
                    <a:lumOff val="35000"/>
                  </a:schemeClr>
                </a:solidFill>
                <a:effectLst/>
              </a:rPr>
              <a:t>You can change the view layer without breaking the application.</a:t>
            </a:r>
          </a:p>
          <a:p>
            <a:pPr>
              <a:buFont typeface="Arial" panose="020B0604020202020204" pitchFamily="34" charset="0"/>
              <a:buChar char="•"/>
            </a:pPr>
            <a:r>
              <a:rPr lang="en-US" sz="2000" dirty="0">
                <a:solidFill>
                  <a:schemeClr val="tx1">
                    <a:lumMod val="65000"/>
                    <a:lumOff val="35000"/>
                  </a:schemeClr>
                </a:solidFill>
                <a:effectLst/>
              </a:rPr>
              <a:t>Templates in Angular represents a view and its role is to display data and change the data whenever an event occurs</a:t>
            </a:r>
          </a:p>
          <a:p>
            <a:pPr>
              <a:buFont typeface="Arial" panose="020B0604020202020204" pitchFamily="34" charset="0"/>
              <a:buChar char="•"/>
            </a:pPr>
            <a:r>
              <a:rPr lang="en-US" sz="2000" dirty="0">
                <a:solidFill>
                  <a:schemeClr val="tx1">
                    <a:lumMod val="65000"/>
                    <a:lumOff val="35000"/>
                  </a:schemeClr>
                </a:solidFill>
                <a:effectLst/>
              </a:rPr>
              <a:t>The default language for templates is HTML</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Creating a template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Template can be defined in two ways:</a:t>
            </a:r>
          </a:p>
          <a:p>
            <a:pPr>
              <a:buFont typeface="Arial" panose="020B0604020202020204" pitchFamily="34" charset="0"/>
              <a:buChar char="•"/>
            </a:pPr>
            <a:r>
              <a:rPr lang="en-US" sz="2000" dirty="0">
                <a:solidFill>
                  <a:schemeClr val="tx1">
                    <a:lumMod val="65000"/>
                    <a:lumOff val="35000"/>
                  </a:schemeClr>
                </a:solidFill>
                <a:effectLst/>
              </a:rPr>
              <a:t>Inline Template</a:t>
            </a:r>
          </a:p>
          <a:p>
            <a:pPr>
              <a:buFont typeface="Arial" panose="020B0604020202020204" pitchFamily="34" charset="0"/>
              <a:buChar char="•"/>
            </a:pPr>
            <a:r>
              <a:rPr lang="en-US" sz="2000" dirty="0">
                <a:solidFill>
                  <a:schemeClr val="tx1">
                    <a:lumMod val="65000"/>
                    <a:lumOff val="35000"/>
                  </a:schemeClr>
                </a:solidFill>
                <a:effectLst/>
              </a:rPr>
              <a:t>External Template</a:t>
            </a:r>
          </a:p>
        </p:txBody>
      </p:sp>
      <p:sp>
        <p:nvSpPr>
          <p:cNvPr id="9" name="TextBox 8">
            <a:extLst>
              <a:ext uri="{FF2B5EF4-FFF2-40B4-BE49-F238E27FC236}">
                <a16:creationId xmlns:a16="http://schemas.microsoft.com/office/drawing/2014/main" id="{429F2E5E-DD01-FCB5-DDBB-77A4BC17C286}"/>
              </a:ext>
            </a:extLst>
          </p:cNvPr>
          <p:cNvSpPr txBox="1"/>
          <p:nvPr/>
        </p:nvSpPr>
        <p:spPr>
          <a:xfrm>
            <a:off x="164969" y="4867385"/>
            <a:ext cx="11807072" cy="1323439"/>
          </a:xfrm>
          <a:prstGeom prst="rect">
            <a:avLst/>
          </a:prstGeom>
          <a:noFill/>
        </p:spPr>
        <p:txBody>
          <a:bodyPr wrap="square">
            <a:spAutoFit/>
          </a:bodyPr>
          <a:lstStyle/>
          <a:p>
            <a:r>
              <a:rPr lang="en-US" sz="2000" dirty="0">
                <a:solidFill>
                  <a:schemeClr val="tx1">
                    <a:lumMod val="65000"/>
                    <a:lumOff val="35000"/>
                  </a:schemeClr>
                </a:solidFill>
                <a:effectLst/>
              </a:rPr>
              <a:t>You can create an inline template in a component class itself using the template property of the @Component decorator.</a:t>
            </a:r>
          </a:p>
          <a:p>
            <a:r>
              <a:rPr lang="en-US" sz="2000" b="1" dirty="0" err="1">
                <a:solidFill>
                  <a:schemeClr val="tx1">
                    <a:lumMod val="65000"/>
                    <a:lumOff val="35000"/>
                  </a:schemeClr>
                </a:solidFill>
                <a:effectLst/>
              </a:rPr>
              <a:t>app.component.ts</a:t>
            </a:r>
            <a:endParaRPr lang="en-US" sz="2000" b="1" dirty="0">
              <a:solidFill>
                <a:schemeClr val="tx1">
                  <a:lumMod val="65000"/>
                  <a:lumOff val="35000"/>
                </a:schemeClr>
              </a:solidFill>
              <a:effectLst/>
            </a:endParaRPr>
          </a:p>
          <a:p>
            <a:r>
              <a:rPr lang="en-US" sz="2000" b="1" dirty="0">
                <a:solidFill>
                  <a:schemeClr val="tx1">
                    <a:lumMod val="65000"/>
                    <a:lumOff val="35000"/>
                  </a:schemeClr>
                </a:solidFill>
              </a:rPr>
              <a:t>Ng g c </a:t>
            </a:r>
            <a:r>
              <a:rPr lang="en-US" sz="2000" b="1" dirty="0" err="1">
                <a:solidFill>
                  <a:schemeClr val="tx1">
                    <a:lumMod val="65000"/>
                    <a:lumOff val="35000"/>
                  </a:schemeClr>
                </a:solidFill>
              </a:rPr>
              <a:t>comp_name</a:t>
            </a:r>
            <a:r>
              <a:rPr lang="en-US" sz="2000" b="1" dirty="0">
                <a:solidFill>
                  <a:schemeClr val="tx1">
                    <a:lumMod val="65000"/>
                    <a:lumOff val="35000"/>
                  </a:schemeClr>
                </a:solidFill>
              </a:rPr>
              <a:t> --inline-template</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1804148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31AF3A-C1DD-2046-5B5D-E68C49B5F36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89E7640-AB83-AEE2-B515-EDF758242400}"/>
              </a:ext>
            </a:extLst>
          </p:cNvPr>
          <p:cNvSpPr>
            <a:spLocks noGrp="1"/>
          </p:cNvSpPr>
          <p:nvPr>
            <p:ph type="sldNum" sz="quarter" idx="12"/>
          </p:nvPr>
        </p:nvSpPr>
        <p:spPr/>
        <p:txBody>
          <a:bodyPr/>
          <a:lstStyle/>
          <a:p>
            <a:fld id="{4A777409-9C5A-4B07-8E32-19F22F7D558C}" type="slidenum">
              <a:rPr lang="en-IN" smtClean="0"/>
              <a:t>34</a:t>
            </a:fld>
            <a:endParaRPr lang="en-IN" dirty="0"/>
          </a:p>
        </p:txBody>
      </p:sp>
      <p:sp>
        <p:nvSpPr>
          <p:cNvPr id="5" name="TextBox 4">
            <a:extLst>
              <a:ext uri="{FF2B5EF4-FFF2-40B4-BE49-F238E27FC236}">
                <a16:creationId xmlns:a16="http://schemas.microsoft.com/office/drawing/2014/main" id="{6E7673B7-6BEB-6867-C0C8-526C8FAC38A9}"/>
              </a:ext>
            </a:extLst>
          </p:cNvPr>
          <p:cNvSpPr txBox="1"/>
          <p:nvPr/>
        </p:nvSpPr>
        <p:spPr>
          <a:xfrm>
            <a:off x="989028" y="582552"/>
            <a:ext cx="9323895" cy="3416320"/>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template: ` </a:t>
            </a:r>
          </a:p>
          <a:p>
            <a:r>
              <a:rPr lang="en-IN" dirty="0"/>
              <a:t>        &lt;h1&gt; Welcome &lt;/h1&gt;</a:t>
            </a:r>
          </a:p>
          <a:p>
            <a:r>
              <a:rPr lang="en-IN" dirty="0"/>
              <a:t>        &lt;h2&gt; Course Name: {{ </a:t>
            </a:r>
            <a:r>
              <a:rPr lang="en-IN" dirty="0" err="1"/>
              <a:t>courseName</a:t>
            </a:r>
            <a:r>
              <a:rPr lang="en-IN" dirty="0"/>
              <a:t> }}&lt;/h2&gt;</a:t>
            </a:r>
          </a:p>
          <a:p>
            <a:r>
              <a:rPr lang="en-IN" dirty="0"/>
              <a:t>    `,</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a:t>
            </a:r>
            <a:r>
              <a:rPr lang="en-IN" dirty="0" err="1"/>
              <a:t>courseName</a:t>
            </a:r>
            <a:r>
              <a:rPr lang="en-IN" dirty="0"/>
              <a:t> = "Angular";</a:t>
            </a:r>
          </a:p>
          <a:p>
            <a:r>
              <a:rPr lang="en-IN" dirty="0"/>
              <a:t>}</a:t>
            </a:r>
          </a:p>
        </p:txBody>
      </p:sp>
      <p:sp>
        <p:nvSpPr>
          <p:cNvPr id="7" name="TextBox 6">
            <a:extLst>
              <a:ext uri="{FF2B5EF4-FFF2-40B4-BE49-F238E27FC236}">
                <a16:creationId xmlns:a16="http://schemas.microsoft.com/office/drawing/2014/main" id="{84AB5820-50C7-7B49-319E-DBF6BD796961}"/>
              </a:ext>
            </a:extLst>
          </p:cNvPr>
          <p:cNvSpPr txBox="1"/>
          <p:nvPr/>
        </p:nvSpPr>
        <p:spPr>
          <a:xfrm>
            <a:off x="310299" y="4075172"/>
            <a:ext cx="11571402" cy="707886"/>
          </a:xfrm>
          <a:prstGeom prst="rect">
            <a:avLst/>
          </a:prstGeom>
          <a:noFill/>
        </p:spPr>
        <p:txBody>
          <a:bodyPr wrap="square">
            <a:spAutoFit/>
          </a:bodyPr>
          <a:lstStyle/>
          <a:p>
            <a:r>
              <a:rPr lang="en-US" sz="2000" dirty="0">
                <a:solidFill>
                  <a:schemeClr val="tx1">
                    <a:lumMod val="65000"/>
                    <a:lumOff val="35000"/>
                  </a:schemeClr>
                </a:solidFill>
              </a:rPr>
              <a:t>Line 5-8: You can even write HTML code inside the component using the template property. Use backtick character (`) for multi-line strings.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A948ECCA-5A9B-A69E-3E26-465F8C9877A3}"/>
              </a:ext>
            </a:extLst>
          </p:cNvPr>
          <p:cNvSpPr txBox="1"/>
          <p:nvPr/>
        </p:nvSpPr>
        <p:spPr>
          <a:xfrm>
            <a:off x="310299" y="4859358"/>
            <a:ext cx="6099142" cy="369332"/>
          </a:xfrm>
          <a:prstGeom prst="rect">
            <a:avLst/>
          </a:prstGeom>
          <a:noFill/>
        </p:spPr>
        <p:txBody>
          <a:bodyPr wrap="square">
            <a:spAutoFit/>
          </a:bodyPr>
          <a:lstStyle/>
          <a:p>
            <a:r>
              <a:rPr lang="en-IN" b="1" dirty="0">
                <a:solidFill>
                  <a:schemeClr val="tx1">
                    <a:lumMod val="65000"/>
                    <a:lumOff val="35000"/>
                  </a:schemeClr>
                </a:solidFill>
              </a:rPr>
              <a:t>Output</a:t>
            </a:r>
            <a:r>
              <a:rPr lang="en-IN" dirty="0">
                <a:solidFill>
                  <a:schemeClr val="tx1">
                    <a:lumMod val="65000"/>
                    <a:lumOff val="35000"/>
                  </a:schemeClr>
                </a:solidFill>
              </a:rPr>
              <a:t>:</a:t>
            </a:r>
          </a:p>
        </p:txBody>
      </p:sp>
      <p:pic>
        <p:nvPicPr>
          <p:cNvPr id="11" name="Picture 10">
            <a:extLst>
              <a:ext uri="{FF2B5EF4-FFF2-40B4-BE49-F238E27FC236}">
                <a16:creationId xmlns:a16="http://schemas.microsoft.com/office/drawing/2014/main" id="{104204D3-5356-55EA-115C-D08B86920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2999" y="4875334"/>
            <a:ext cx="2362530" cy="943107"/>
          </a:xfrm>
          <a:prstGeom prst="rect">
            <a:avLst/>
          </a:prstGeom>
        </p:spPr>
      </p:pic>
    </p:spTree>
    <p:extLst>
      <p:ext uri="{BB962C8B-B14F-4D97-AF65-F5344CB8AC3E}">
        <p14:creationId xmlns:p14="http://schemas.microsoft.com/office/powerpoint/2010/main" val="30326166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22EA2D6-8ADC-DA6A-88EA-F4DCE663453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D36FC3F-DC39-F036-B5B7-E907D54BA582}"/>
              </a:ext>
            </a:extLst>
          </p:cNvPr>
          <p:cNvSpPr>
            <a:spLocks noGrp="1"/>
          </p:cNvSpPr>
          <p:nvPr>
            <p:ph type="sldNum" sz="quarter" idx="12"/>
          </p:nvPr>
        </p:nvSpPr>
        <p:spPr/>
        <p:txBody>
          <a:bodyPr/>
          <a:lstStyle/>
          <a:p>
            <a:fld id="{4A777409-9C5A-4B07-8E32-19F22F7D558C}" type="slidenum">
              <a:rPr lang="en-IN" smtClean="0"/>
              <a:t>35</a:t>
            </a:fld>
            <a:endParaRPr lang="en-IN" dirty="0"/>
          </a:p>
        </p:txBody>
      </p:sp>
      <p:sp>
        <p:nvSpPr>
          <p:cNvPr id="5" name="TextBox 4">
            <a:extLst>
              <a:ext uri="{FF2B5EF4-FFF2-40B4-BE49-F238E27FC236}">
                <a16:creationId xmlns:a16="http://schemas.microsoft.com/office/drawing/2014/main" id="{991C7EA0-3D08-2465-8D35-DE4D69F7AF79}"/>
              </a:ext>
            </a:extLst>
          </p:cNvPr>
          <p:cNvSpPr txBox="1"/>
          <p:nvPr/>
        </p:nvSpPr>
        <p:spPr>
          <a:xfrm>
            <a:off x="787138" y="583991"/>
            <a:ext cx="10566662" cy="1631216"/>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By default, Angular CLI uses the external template.</a:t>
            </a:r>
          </a:p>
          <a:p>
            <a:pPr>
              <a:buFont typeface="Arial" panose="020B0604020202020204" pitchFamily="34" charset="0"/>
              <a:buChar char="•"/>
            </a:pPr>
            <a:r>
              <a:rPr lang="en-US" sz="2000" dirty="0">
                <a:solidFill>
                  <a:schemeClr val="tx1">
                    <a:lumMod val="65000"/>
                    <a:lumOff val="35000"/>
                  </a:schemeClr>
                </a:solidFill>
                <a:effectLst/>
              </a:rPr>
              <a:t>It binds the external template with a component using </a:t>
            </a:r>
            <a:r>
              <a:rPr lang="en-US" sz="2000" b="1" dirty="0" err="1">
                <a:solidFill>
                  <a:schemeClr val="tx1">
                    <a:lumMod val="65000"/>
                    <a:lumOff val="35000"/>
                  </a:schemeClr>
                </a:solidFill>
                <a:effectLst/>
              </a:rPr>
              <a:t>templateUrl</a:t>
            </a:r>
            <a:r>
              <a:rPr lang="en-US" sz="2000" dirty="0">
                <a:solidFill>
                  <a:schemeClr val="tx1">
                    <a:lumMod val="65000"/>
                    <a:lumOff val="35000"/>
                  </a:schemeClr>
                </a:solidFill>
                <a:effectLst/>
              </a:rPr>
              <a:t> option.</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57D76A7F-5463-7A99-A33C-95561775245B}"/>
              </a:ext>
            </a:extLst>
          </p:cNvPr>
          <p:cNvSpPr txBox="1"/>
          <p:nvPr/>
        </p:nvSpPr>
        <p:spPr>
          <a:xfrm>
            <a:off x="787138" y="2297486"/>
            <a:ext cx="6099142" cy="646331"/>
          </a:xfrm>
          <a:prstGeom prst="rect">
            <a:avLst/>
          </a:prstGeom>
          <a:noFill/>
        </p:spPr>
        <p:txBody>
          <a:bodyPr wrap="square">
            <a:spAutoFit/>
          </a:bodyPr>
          <a:lstStyle/>
          <a:p>
            <a:r>
              <a:rPr lang="en-IN" dirty="0"/>
              <a:t>&lt;h1&gt; Welcome &lt;/h1&gt; </a:t>
            </a:r>
          </a:p>
          <a:p>
            <a:r>
              <a:rPr lang="en-IN" dirty="0"/>
              <a:t>&lt;h2&gt; Course Name: {{ </a:t>
            </a:r>
            <a:r>
              <a:rPr lang="en-IN" dirty="0" err="1"/>
              <a:t>courseName</a:t>
            </a:r>
            <a:r>
              <a:rPr lang="en-IN" dirty="0"/>
              <a:t> }}&lt;/h2&gt;</a:t>
            </a:r>
          </a:p>
        </p:txBody>
      </p:sp>
      <p:sp>
        <p:nvSpPr>
          <p:cNvPr id="9" name="TextBox 8">
            <a:extLst>
              <a:ext uri="{FF2B5EF4-FFF2-40B4-BE49-F238E27FC236}">
                <a16:creationId xmlns:a16="http://schemas.microsoft.com/office/drawing/2014/main" id="{EE9E81D4-CB03-13B2-B704-C2A0C40BD231}"/>
              </a:ext>
            </a:extLst>
          </p:cNvPr>
          <p:cNvSpPr txBox="1"/>
          <p:nvPr/>
        </p:nvSpPr>
        <p:spPr>
          <a:xfrm>
            <a:off x="787138" y="3059668"/>
            <a:ext cx="6099142" cy="400110"/>
          </a:xfrm>
          <a:prstGeom prst="rect">
            <a:avLst/>
          </a:prstGeom>
          <a:noFill/>
        </p:spPr>
        <p:txBody>
          <a:bodyPr wrap="square">
            <a:spAutoFit/>
          </a:bodyPr>
          <a:lstStyle/>
          <a:p>
            <a:r>
              <a:rPr lang="en-IN"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FFD7124F-39E6-4ECC-4A7F-8E45A927FA15}"/>
              </a:ext>
            </a:extLst>
          </p:cNvPr>
          <p:cNvSpPr txBox="1"/>
          <p:nvPr/>
        </p:nvSpPr>
        <p:spPr>
          <a:xfrm>
            <a:off x="787138" y="3615402"/>
            <a:ext cx="9384384" cy="2585323"/>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a:t>
            </a:r>
            <a:r>
              <a:rPr lang="en-IN" dirty="0" err="1"/>
              <a:t>courseName</a:t>
            </a:r>
            <a:r>
              <a:rPr lang="en-IN" dirty="0"/>
              <a:t> = "Angular";</a:t>
            </a:r>
          </a:p>
          <a:p>
            <a:r>
              <a:rPr lang="en-IN" dirty="0"/>
              <a:t>}</a:t>
            </a:r>
          </a:p>
        </p:txBody>
      </p:sp>
    </p:spTree>
    <p:extLst>
      <p:ext uri="{BB962C8B-B14F-4D97-AF65-F5344CB8AC3E}">
        <p14:creationId xmlns:p14="http://schemas.microsoft.com/office/powerpoint/2010/main" val="4151981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20B410-503A-1AF0-BE7D-7AA2EF103AC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B0D7339-D2AE-C6F7-0382-C64F527DA601}"/>
              </a:ext>
            </a:extLst>
          </p:cNvPr>
          <p:cNvSpPr>
            <a:spLocks noGrp="1"/>
          </p:cNvSpPr>
          <p:nvPr>
            <p:ph type="sldNum" sz="quarter" idx="12"/>
          </p:nvPr>
        </p:nvSpPr>
        <p:spPr/>
        <p:txBody>
          <a:bodyPr/>
          <a:lstStyle/>
          <a:p>
            <a:fld id="{4A777409-9C5A-4B07-8E32-19F22F7D558C}" type="slidenum">
              <a:rPr lang="en-IN" smtClean="0"/>
              <a:t>36</a:t>
            </a:fld>
            <a:endParaRPr lang="en-IN" dirty="0"/>
          </a:p>
        </p:txBody>
      </p:sp>
      <p:sp>
        <p:nvSpPr>
          <p:cNvPr id="5" name="TextBox 4">
            <a:extLst>
              <a:ext uri="{FF2B5EF4-FFF2-40B4-BE49-F238E27FC236}">
                <a16:creationId xmlns:a16="http://schemas.microsoft.com/office/drawing/2014/main" id="{DC15C059-C09F-6D56-6733-CBF758F3A82A}"/>
              </a:ext>
            </a:extLst>
          </p:cNvPr>
          <p:cNvSpPr txBox="1"/>
          <p:nvPr/>
        </p:nvSpPr>
        <p:spPr>
          <a:xfrm>
            <a:off x="989028" y="681881"/>
            <a:ext cx="9814089" cy="1015663"/>
          </a:xfrm>
          <a:prstGeom prst="rect">
            <a:avLst/>
          </a:prstGeom>
          <a:noFill/>
        </p:spPr>
        <p:txBody>
          <a:bodyPr wrap="square">
            <a:spAutoFit/>
          </a:bodyPr>
          <a:lstStyle/>
          <a:p>
            <a:r>
              <a:rPr lang="en-US" sz="2000" dirty="0">
                <a:solidFill>
                  <a:schemeClr val="tx1">
                    <a:lumMod val="65000"/>
                    <a:lumOff val="35000"/>
                  </a:schemeClr>
                </a:solidFill>
                <a:effectLst/>
              </a:rPr>
              <a:t>Line 5: </a:t>
            </a:r>
            <a:r>
              <a:rPr lang="en-US" sz="2000" dirty="0" err="1">
                <a:solidFill>
                  <a:schemeClr val="tx1">
                    <a:lumMod val="65000"/>
                    <a:lumOff val="35000"/>
                  </a:schemeClr>
                </a:solidFill>
                <a:effectLst/>
              </a:rPr>
              <a:t>templateUrl</a:t>
            </a:r>
            <a:r>
              <a:rPr lang="en-US" sz="2000" dirty="0">
                <a:solidFill>
                  <a:schemeClr val="tx1">
                    <a:lumMod val="65000"/>
                    <a:lumOff val="35000"/>
                  </a:schemeClr>
                </a:solidFill>
                <a:effectLst/>
              </a:rPr>
              <a:t> property is used to bind an external template file with the component</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Output</a:t>
            </a:r>
            <a:r>
              <a:rPr lang="en-US" sz="2000" dirty="0">
                <a:solidFill>
                  <a:schemeClr val="tx1">
                    <a:lumMod val="65000"/>
                    <a:lumOff val="35000"/>
                  </a:schemeClr>
                </a:solidFill>
                <a:effectLst/>
              </a:rPr>
              <a:t>:</a:t>
            </a:r>
          </a:p>
        </p:txBody>
      </p:sp>
      <p:pic>
        <p:nvPicPr>
          <p:cNvPr id="7" name="Picture 6">
            <a:extLst>
              <a:ext uri="{FF2B5EF4-FFF2-40B4-BE49-F238E27FC236}">
                <a16:creationId xmlns:a16="http://schemas.microsoft.com/office/drawing/2014/main" id="{380AB243-4CC1-AB1C-33CF-0A4F4EB1AF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5679" y="1336036"/>
            <a:ext cx="2362530" cy="943107"/>
          </a:xfrm>
          <a:prstGeom prst="rect">
            <a:avLst/>
          </a:prstGeom>
        </p:spPr>
      </p:pic>
      <p:sp>
        <p:nvSpPr>
          <p:cNvPr id="9" name="TextBox 8">
            <a:extLst>
              <a:ext uri="{FF2B5EF4-FFF2-40B4-BE49-F238E27FC236}">
                <a16:creationId xmlns:a16="http://schemas.microsoft.com/office/drawing/2014/main" id="{F6D8BDDF-F206-6CB1-0739-ECA78354FC79}"/>
              </a:ext>
            </a:extLst>
          </p:cNvPr>
          <p:cNvSpPr txBox="1"/>
          <p:nvPr/>
        </p:nvSpPr>
        <p:spPr>
          <a:xfrm>
            <a:off x="282018" y="2702465"/>
            <a:ext cx="6099142" cy="461665"/>
          </a:xfrm>
          <a:prstGeom prst="rect">
            <a:avLst/>
          </a:prstGeom>
          <a:noFill/>
        </p:spPr>
        <p:txBody>
          <a:bodyPr wrap="square">
            <a:spAutoFit/>
          </a:bodyPr>
          <a:lstStyle/>
          <a:p>
            <a:r>
              <a:rPr lang="en-IN" sz="2400" b="1" dirty="0"/>
              <a:t>Demo : Templates</a:t>
            </a:r>
          </a:p>
        </p:txBody>
      </p:sp>
      <p:sp>
        <p:nvSpPr>
          <p:cNvPr id="11" name="TextBox 10">
            <a:extLst>
              <a:ext uri="{FF2B5EF4-FFF2-40B4-BE49-F238E27FC236}">
                <a16:creationId xmlns:a16="http://schemas.microsoft.com/office/drawing/2014/main" id="{7AF42460-CB83-5D4C-0215-4D83157B3B54}"/>
              </a:ext>
            </a:extLst>
          </p:cNvPr>
          <p:cNvSpPr txBox="1"/>
          <p:nvPr/>
        </p:nvSpPr>
        <p:spPr>
          <a:xfrm>
            <a:off x="282018" y="3284064"/>
            <a:ext cx="11627963" cy="317009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Using the inline template</a:t>
            </a:r>
          </a:p>
          <a:p>
            <a:pPr>
              <a:buFont typeface="Arial" panose="020B0604020202020204" pitchFamily="34" charset="0"/>
              <a:buChar char="•"/>
            </a:pPr>
            <a:r>
              <a:rPr lang="en-US" sz="2000" dirty="0">
                <a:solidFill>
                  <a:schemeClr val="tx1">
                    <a:lumMod val="65000"/>
                    <a:lumOff val="35000"/>
                  </a:schemeClr>
                </a:solidFill>
                <a:effectLst/>
              </a:rPr>
              <a:t>Exploring the syntax of the inline template</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Consider </a:t>
            </a:r>
            <a:r>
              <a:rPr lang="en-US" sz="2000" dirty="0" err="1">
                <a:solidFill>
                  <a:schemeClr val="tx1">
                    <a:lumMod val="65000"/>
                    <a:lumOff val="35000"/>
                  </a:schemeClr>
                </a:solidFill>
                <a:effectLst/>
              </a:rPr>
              <a:t>HelloComponent</a:t>
            </a:r>
            <a:r>
              <a:rPr lang="en-US" sz="2000" dirty="0">
                <a:solidFill>
                  <a:schemeClr val="tx1">
                    <a:lumMod val="65000"/>
                    <a:lumOff val="35000"/>
                  </a:schemeClr>
                </a:solidFill>
                <a:effectLst/>
              </a:rPr>
              <a:t> created in the previous demo. Angular CLI has used external template option. Now use the inline template option.</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  </a:t>
            </a:r>
            <a:r>
              <a:rPr lang="en-US" sz="2000" dirty="0">
                <a:solidFill>
                  <a:schemeClr val="tx1">
                    <a:lumMod val="65000"/>
                    <a:lumOff val="35000"/>
                  </a:schemeClr>
                </a:solidFill>
                <a:effectLst/>
              </a:rPr>
              <a:t>Moving HTML code of </a:t>
            </a:r>
            <a:r>
              <a:rPr lang="en-US" sz="2000" dirty="0" err="1">
                <a:solidFill>
                  <a:schemeClr val="tx1">
                    <a:lumMod val="65000"/>
                    <a:lumOff val="35000"/>
                  </a:schemeClr>
                </a:solidFill>
                <a:effectLst/>
              </a:rPr>
              <a:t>HelloComponent</a:t>
            </a:r>
            <a:r>
              <a:rPr lang="en-US" sz="2000" dirty="0">
                <a:solidFill>
                  <a:schemeClr val="tx1">
                    <a:lumMod val="65000"/>
                    <a:lumOff val="35000"/>
                  </a:schemeClr>
                </a:solidFill>
                <a:effectLst/>
              </a:rPr>
              <a:t> to the component class using an inline template which should display the following output</a:t>
            </a:r>
          </a:p>
        </p:txBody>
      </p:sp>
    </p:spTree>
    <p:extLst>
      <p:ext uri="{BB962C8B-B14F-4D97-AF65-F5344CB8AC3E}">
        <p14:creationId xmlns:p14="http://schemas.microsoft.com/office/powerpoint/2010/main" val="13301017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BA8E94-9614-9DB4-623F-5BFD6CE8DB1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8958810-6F3F-C664-D81F-7325AD770560}"/>
              </a:ext>
            </a:extLst>
          </p:cNvPr>
          <p:cNvSpPr>
            <a:spLocks noGrp="1"/>
          </p:cNvSpPr>
          <p:nvPr>
            <p:ph type="sldNum" sz="quarter" idx="12"/>
          </p:nvPr>
        </p:nvSpPr>
        <p:spPr/>
        <p:txBody>
          <a:bodyPr/>
          <a:lstStyle/>
          <a:p>
            <a:fld id="{4A777409-9C5A-4B07-8E32-19F22F7D558C}" type="slidenum">
              <a:rPr lang="en-IN" smtClean="0"/>
              <a:t>37</a:t>
            </a:fld>
            <a:endParaRPr lang="en-IN" dirty="0"/>
          </a:p>
        </p:txBody>
      </p:sp>
      <p:pic>
        <p:nvPicPr>
          <p:cNvPr id="5" name="Picture 4">
            <a:extLst>
              <a:ext uri="{FF2B5EF4-FFF2-40B4-BE49-F238E27FC236}">
                <a16:creationId xmlns:a16="http://schemas.microsoft.com/office/drawing/2014/main" id="{6A45A194-1DF6-E439-9026-3DE24B1CE9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7671" y="646003"/>
            <a:ext cx="1778524" cy="513494"/>
          </a:xfrm>
          <a:prstGeom prst="rect">
            <a:avLst/>
          </a:prstGeom>
        </p:spPr>
      </p:pic>
      <p:sp>
        <p:nvSpPr>
          <p:cNvPr id="7" name="TextBox 6">
            <a:extLst>
              <a:ext uri="{FF2B5EF4-FFF2-40B4-BE49-F238E27FC236}">
                <a16:creationId xmlns:a16="http://schemas.microsoft.com/office/drawing/2014/main" id="{539B2896-70C9-FC4D-743F-E7503A4A91DD}"/>
              </a:ext>
            </a:extLst>
          </p:cNvPr>
          <p:cNvSpPr txBox="1"/>
          <p:nvPr/>
        </p:nvSpPr>
        <p:spPr>
          <a:xfrm>
            <a:off x="358219" y="1235186"/>
            <a:ext cx="11475561" cy="4524315"/>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@Component({</a:t>
            </a:r>
          </a:p>
          <a:p>
            <a:r>
              <a:rPr lang="en-IN" dirty="0"/>
              <a:t>  selector: 'app-hello',</a:t>
            </a:r>
          </a:p>
          <a:p>
            <a:r>
              <a:rPr lang="en-IN" dirty="0"/>
              <a:t>  template:`</a:t>
            </a:r>
          </a:p>
          <a:p>
            <a:r>
              <a:rPr lang="en-IN" dirty="0"/>
              <a:t>            &lt;p&gt;</a:t>
            </a:r>
          </a:p>
          <a:p>
            <a:r>
              <a:rPr lang="en-IN" dirty="0"/>
              <a:t>              Hello {{ </a:t>
            </a:r>
            <a:r>
              <a:rPr lang="en-IN" dirty="0" err="1"/>
              <a:t>courseName</a:t>
            </a:r>
            <a:r>
              <a:rPr lang="en-IN" dirty="0"/>
              <a:t> }}</a:t>
            </a:r>
          </a:p>
          <a:p>
            <a:r>
              <a:rPr lang="en-IN" dirty="0"/>
              <a:t>            &lt;/p&gt;</a:t>
            </a:r>
          </a:p>
          <a:p>
            <a:r>
              <a:rPr lang="en-IN" dirty="0"/>
              <a:t>          `,</a:t>
            </a:r>
          </a:p>
          <a:p>
            <a:r>
              <a:rPr lang="en-IN" dirty="0"/>
              <a:t>  </a:t>
            </a:r>
            <a:r>
              <a:rPr lang="en-IN" dirty="0" err="1"/>
              <a:t>styleUrls</a:t>
            </a:r>
            <a:r>
              <a:rPr lang="en-IN" dirty="0"/>
              <a:t>: ['./hello.component.css']</a:t>
            </a:r>
          </a:p>
          <a:p>
            <a:r>
              <a:rPr lang="en-IN" dirty="0"/>
              <a:t>})</a:t>
            </a:r>
          </a:p>
          <a:p>
            <a:r>
              <a:rPr lang="en-IN" dirty="0"/>
              <a:t>export class </a:t>
            </a:r>
            <a:r>
              <a:rPr lang="en-IN" dirty="0" err="1"/>
              <a:t>HelloComponent</a:t>
            </a:r>
            <a:r>
              <a:rPr lang="en-IN" dirty="0"/>
              <a:t> implements </a:t>
            </a:r>
            <a:r>
              <a:rPr lang="en-IN" dirty="0" err="1"/>
              <a:t>OnInit</a:t>
            </a:r>
            <a:r>
              <a:rPr lang="en-IN" dirty="0"/>
              <a:t> {</a:t>
            </a:r>
          </a:p>
          <a:p>
            <a:r>
              <a:rPr lang="en-IN" dirty="0"/>
              <a:t>  </a:t>
            </a:r>
            <a:r>
              <a:rPr lang="en-IN" dirty="0" err="1"/>
              <a:t>courseName</a:t>
            </a:r>
            <a:r>
              <a:rPr lang="en-IN" dirty="0"/>
              <a:t> = "Angular";</a:t>
            </a:r>
          </a:p>
          <a:p>
            <a:r>
              <a:rPr lang="en-IN" dirty="0"/>
              <a:t>  constructor() { }</a:t>
            </a:r>
          </a:p>
          <a:p>
            <a:r>
              <a:rPr lang="en-IN" dirty="0"/>
              <a:t>  </a:t>
            </a:r>
            <a:r>
              <a:rPr lang="en-IN" dirty="0" err="1"/>
              <a:t>ngOnInit</a:t>
            </a:r>
            <a:r>
              <a:rPr lang="en-IN" dirty="0"/>
              <a:t>() {</a:t>
            </a:r>
          </a:p>
          <a:p>
            <a:r>
              <a:rPr lang="en-IN" dirty="0"/>
              <a:t>  }</a:t>
            </a:r>
          </a:p>
          <a:p>
            <a:r>
              <a:rPr lang="en-IN" dirty="0"/>
              <a:t>}</a:t>
            </a:r>
          </a:p>
        </p:txBody>
      </p:sp>
      <p:sp>
        <p:nvSpPr>
          <p:cNvPr id="9" name="TextBox 8">
            <a:extLst>
              <a:ext uri="{FF2B5EF4-FFF2-40B4-BE49-F238E27FC236}">
                <a16:creationId xmlns:a16="http://schemas.microsoft.com/office/drawing/2014/main" id="{F0332773-2A16-99B1-3308-BC0281363571}"/>
              </a:ext>
            </a:extLst>
          </p:cNvPr>
          <p:cNvSpPr txBox="1"/>
          <p:nvPr/>
        </p:nvSpPr>
        <p:spPr>
          <a:xfrm>
            <a:off x="230957" y="5857870"/>
            <a:ext cx="6099142" cy="400110"/>
          </a:xfrm>
          <a:prstGeom prst="rect">
            <a:avLst/>
          </a:prstGeom>
          <a:noFill/>
        </p:spPr>
        <p:txBody>
          <a:bodyPr wrap="square">
            <a:spAutoFit/>
          </a:bodyPr>
          <a:lstStyle/>
          <a:p>
            <a:r>
              <a:rPr lang="en-US" sz="2000" dirty="0">
                <a:solidFill>
                  <a:schemeClr val="tx1">
                    <a:lumMod val="65000"/>
                    <a:lumOff val="35000"/>
                  </a:schemeClr>
                </a:solidFill>
              </a:rPr>
              <a:t>2. Save the file and observe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7538981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BCE44-AF2D-BC48-DECB-F1163BEE7EE8}"/>
              </a:ext>
            </a:extLst>
          </p:cNvPr>
          <p:cNvSpPr>
            <a:spLocks noGrp="1"/>
          </p:cNvSpPr>
          <p:nvPr>
            <p:ph type="ctrTitle"/>
          </p:nvPr>
        </p:nvSpPr>
        <p:spPr>
          <a:xfrm>
            <a:off x="1337734" y="2145771"/>
            <a:ext cx="9144000" cy="4575704"/>
          </a:xfrm>
        </p:spPr>
        <p:txBody>
          <a:bodyPr>
            <a:normAutofit fontScale="90000"/>
          </a:bodyPr>
          <a:lstStyle/>
          <a:p>
            <a:pPr algn="l"/>
            <a:r>
              <a:rPr lang="en-IN" sz="2400" dirty="0">
                <a:latin typeface="Calibri "/>
              </a:rPr>
              <a:t>Inline style:</a:t>
            </a:r>
            <a:br>
              <a:rPr lang="en-IN" sz="2400" dirty="0">
                <a:latin typeface="Calibri "/>
              </a:rPr>
            </a:br>
            <a:r>
              <a:rPr lang="en-IN" sz="2400" dirty="0">
                <a:latin typeface="Calibri "/>
              </a:rPr>
              <a:t>command to create inline Style:</a:t>
            </a:r>
            <a:br>
              <a:rPr lang="en-IN" sz="2400" dirty="0">
                <a:latin typeface="Calibri "/>
              </a:rPr>
            </a:br>
            <a:br>
              <a:rPr lang="en-IN" sz="2400" dirty="0">
                <a:latin typeface="Calibri "/>
              </a:rPr>
            </a:br>
            <a:r>
              <a:rPr lang="en-IN" sz="2400" dirty="0">
                <a:latin typeface="Calibri "/>
              </a:rPr>
              <a:t>ng g c </a:t>
            </a:r>
            <a:r>
              <a:rPr lang="en-IN" sz="2400" dirty="0" err="1">
                <a:latin typeface="Calibri "/>
              </a:rPr>
              <a:t>comp_name</a:t>
            </a:r>
            <a:r>
              <a:rPr lang="en-IN" sz="2400" dirty="0">
                <a:latin typeface="Calibri "/>
              </a:rPr>
              <a:t> --inline-style</a:t>
            </a:r>
            <a:br>
              <a:rPr lang="en-IN" sz="2400" dirty="0">
                <a:latin typeface="Calibri "/>
              </a:rPr>
            </a:br>
            <a:br>
              <a:rPr lang="en-IN" sz="2400" dirty="0">
                <a:latin typeface="Calibri "/>
              </a:rPr>
            </a:br>
            <a:r>
              <a:rPr lang="en-IN" sz="2400" dirty="0">
                <a:latin typeface="Calibri "/>
              </a:rPr>
              <a:t>only 3 files will create. .</a:t>
            </a:r>
            <a:r>
              <a:rPr lang="en-IN" sz="2400" dirty="0" err="1">
                <a:latin typeface="Calibri "/>
              </a:rPr>
              <a:t>css</a:t>
            </a:r>
            <a:r>
              <a:rPr lang="en-IN" sz="2400" dirty="0">
                <a:latin typeface="Calibri "/>
              </a:rPr>
              <a:t> file will not create</a:t>
            </a:r>
            <a:br>
              <a:rPr lang="en-IN" sz="2400" dirty="0">
                <a:latin typeface="Calibri "/>
              </a:rPr>
            </a:br>
            <a:br>
              <a:rPr lang="en-IN" sz="2400" dirty="0">
                <a:latin typeface="Calibri "/>
              </a:rPr>
            </a:br>
            <a:r>
              <a:rPr lang="en-IN" sz="2400" dirty="0">
                <a:latin typeface="Calibri "/>
              </a:rPr>
              <a:t>@Component({</a:t>
            </a:r>
            <a:br>
              <a:rPr lang="en-IN" sz="2400" dirty="0">
                <a:latin typeface="Calibri "/>
              </a:rPr>
            </a:br>
            <a:r>
              <a:rPr lang="en-IN" sz="2400" dirty="0">
                <a:latin typeface="Calibri "/>
              </a:rPr>
              <a:t>  selector: 'app-footer1',</a:t>
            </a:r>
            <a:br>
              <a:rPr lang="en-IN" sz="2400" dirty="0">
                <a:latin typeface="Calibri "/>
              </a:rPr>
            </a:br>
            <a:r>
              <a:rPr lang="en-IN" sz="2400" dirty="0">
                <a:latin typeface="Calibri "/>
              </a:rPr>
              <a:t>  </a:t>
            </a:r>
            <a:r>
              <a:rPr lang="en-IN" sz="2400" dirty="0" err="1">
                <a:latin typeface="Calibri "/>
              </a:rPr>
              <a:t>templateUrl</a:t>
            </a:r>
            <a:r>
              <a:rPr lang="en-IN" sz="2400" dirty="0">
                <a:latin typeface="Calibri "/>
              </a:rPr>
              <a:t>: './footer1.component.html',</a:t>
            </a:r>
            <a:br>
              <a:rPr lang="en-IN" sz="2400" dirty="0">
                <a:latin typeface="Calibri "/>
              </a:rPr>
            </a:br>
            <a:r>
              <a:rPr lang="en-IN" sz="2400" dirty="0">
                <a:latin typeface="Calibri "/>
              </a:rPr>
              <a:t>  styles: [</a:t>
            </a:r>
            <a:br>
              <a:rPr lang="en-IN" sz="2400" dirty="0">
                <a:latin typeface="Calibri "/>
              </a:rPr>
            </a:br>
            <a:r>
              <a:rPr lang="en-IN" sz="2400" dirty="0">
                <a:latin typeface="Calibri "/>
              </a:rPr>
              <a:t>    ` p{</a:t>
            </a:r>
            <a:r>
              <a:rPr lang="en-IN" sz="2400" dirty="0" err="1">
                <a:latin typeface="Calibri "/>
              </a:rPr>
              <a:t>color:red</a:t>
            </a:r>
            <a:r>
              <a:rPr lang="en-IN" sz="2400" dirty="0">
                <a:latin typeface="Calibri "/>
              </a:rPr>
              <a:t>}`</a:t>
            </a:r>
            <a:br>
              <a:rPr lang="en-IN" sz="2400" dirty="0">
                <a:latin typeface="Calibri "/>
              </a:rPr>
            </a:br>
            <a:r>
              <a:rPr lang="en-IN" sz="2400" dirty="0">
                <a:latin typeface="Calibri "/>
              </a:rPr>
              <a:t>  ]</a:t>
            </a:r>
            <a:br>
              <a:rPr lang="en-IN" sz="2400" dirty="0">
                <a:latin typeface="Calibri "/>
              </a:rPr>
            </a:br>
            <a:r>
              <a:rPr lang="en-IN" sz="2400" dirty="0">
                <a:latin typeface="Calibri "/>
              </a:rPr>
              <a:t>})</a:t>
            </a:r>
            <a:br>
              <a:rPr lang="en-IN" sz="2400" dirty="0">
                <a:latin typeface="Calibri "/>
              </a:rPr>
            </a:br>
            <a:br>
              <a:rPr lang="en-IN" sz="2400" dirty="0">
                <a:latin typeface="Calibri "/>
              </a:rPr>
            </a:br>
            <a:r>
              <a:rPr lang="en-IN" sz="2400" dirty="0">
                <a:latin typeface="Calibri "/>
              </a:rPr>
              <a:t>.html file</a:t>
            </a:r>
            <a:br>
              <a:rPr lang="en-IN" sz="2400" dirty="0">
                <a:latin typeface="Calibri "/>
              </a:rPr>
            </a:br>
            <a:br>
              <a:rPr lang="en-IN" sz="2400" dirty="0">
                <a:latin typeface="Calibri "/>
              </a:rPr>
            </a:br>
            <a:r>
              <a:rPr lang="en-IN" sz="2400" dirty="0">
                <a:latin typeface="Calibri "/>
              </a:rPr>
              <a:t>&lt;p&gt;footer1 works!&lt;/p&gt;</a:t>
            </a:r>
            <a:br>
              <a:rPr lang="en-IN" sz="2400" dirty="0">
                <a:latin typeface="Calibri "/>
              </a:rPr>
            </a:br>
            <a:br>
              <a:rPr lang="en-IN" sz="800" b="0" dirty="0">
                <a:solidFill>
                  <a:srgbClr val="D4D4D4"/>
                </a:solidFill>
                <a:effectLst/>
                <a:latin typeface="Consolas" panose="020B0609020204030204" pitchFamily="49" charset="0"/>
              </a:rPr>
            </a:br>
            <a:br>
              <a:rPr lang="en-IN" sz="800" b="0" dirty="0">
                <a:solidFill>
                  <a:srgbClr val="D4D4D4"/>
                </a:solidFill>
                <a:effectLst/>
                <a:latin typeface="Consolas" panose="020B0609020204030204" pitchFamily="49" charset="0"/>
              </a:rPr>
            </a:br>
            <a:br>
              <a:rPr lang="en-IN" sz="2400" dirty="0">
                <a:latin typeface="Calibri "/>
              </a:rPr>
            </a:br>
            <a:endParaRPr lang="en-IN" sz="2400" dirty="0">
              <a:latin typeface="Calibri "/>
            </a:endParaRPr>
          </a:p>
        </p:txBody>
      </p:sp>
      <p:sp>
        <p:nvSpPr>
          <p:cNvPr id="4" name="Footer Placeholder 3">
            <a:extLst>
              <a:ext uri="{FF2B5EF4-FFF2-40B4-BE49-F238E27FC236}">
                <a16:creationId xmlns:a16="http://schemas.microsoft.com/office/drawing/2014/main" id="{DB7F0B30-0090-E0B9-C607-35301D3B5042}"/>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F0D8844-76C0-82C8-09F6-E24385004A11}"/>
              </a:ext>
            </a:extLst>
          </p:cNvPr>
          <p:cNvSpPr>
            <a:spLocks noGrp="1"/>
          </p:cNvSpPr>
          <p:nvPr>
            <p:ph type="sldNum" sz="quarter" idx="12"/>
          </p:nvPr>
        </p:nvSpPr>
        <p:spPr/>
        <p:txBody>
          <a:bodyPr/>
          <a:lstStyle/>
          <a:p>
            <a:fld id="{4A777409-9C5A-4B07-8E32-19F22F7D558C}" type="slidenum">
              <a:rPr lang="en-IN" smtClean="0"/>
              <a:t>38</a:t>
            </a:fld>
            <a:endParaRPr lang="en-IN" dirty="0"/>
          </a:p>
        </p:txBody>
      </p:sp>
    </p:spTree>
    <p:extLst>
      <p:ext uri="{BB962C8B-B14F-4D97-AF65-F5344CB8AC3E}">
        <p14:creationId xmlns:p14="http://schemas.microsoft.com/office/powerpoint/2010/main" val="38257126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4419C7C-6257-5782-6847-C25368A22F9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2FBB176-D3F6-72C8-25AC-C94A2A844DBC}"/>
              </a:ext>
            </a:extLst>
          </p:cNvPr>
          <p:cNvSpPr>
            <a:spLocks noGrp="1"/>
          </p:cNvSpPr>
          <p:nvPr>
            <p:ph type="sldNum" sz="quarter" idx="12"/>
          </p:nvPr>
        </p:nvSpPr>
        <p:spPr/>
        <p:txBody>
          <a:bodyPr/>
          <a:lstStyle/>
          <a:p>
            <a:fld id="{4A777409-9C5A-4B07-8E32-19F22F7D558C}" type="slidenum">
              <a:rPr lang="en-IN" smtClean="0"/>
              <a:t>39</a:t>
            </a:fld>
            <a:endParaRPr lang="en-IN" dirty="0"/>
          </a:p>
        </p:txBody>
      </p:sp>
      <p:sp>
        <p:nvSpPr>
          <p:cNvPr id="5" name="TextBox 4">
            <a:extLst>
              <a:ext uri="{FF2B5EF4-FFF2-40B4-BE49-F238E27FC236}">
                <a16:creationId xmlns:a16="http://schemas.microsoft.com/office/drawing/2014/main" id="{F1BBF93D-7AC2-6A71-901B-D6E30CBCF12A}"/>
              </a:ext>
            </a:extLst>
          </p:cNvPr>
          <p:cNvSpPr txBox="1"/>
          <p:nvPr/>
        </p:nvSpPr>
        <p:spPr>
          <a:xfrm>
            <a:off x="919113" y="541197"/>
            <a:ext cx="6099142" cy="461665"/>
          </a:xfrm>
          <a:prstGeom prst="rect">
            <a:avLst/>
          </a:prstGeom>
          <a:noFill/>
        </p:spPr>
        <p:txBody>
          <a:bodyPr wrap="square">
            <a:spAutoFit/>
          </a:bodyPr>
          <a:lstStyle/>
          <a:p>
            <a:r>
              <a:rPr lang="en-IN" sz="2400" b="1" dirty="0"/>
              <a:t>Elements of Template</a:t>
            </a:r>
          </a:p>
        </p:txBody>
      </p:sp>
      <p:sp>
        <p:nvSpPr>
          <p:cNvPr id="7" name="TextBox 6">
            <a:extLst>
              <a:ext uri="{FF2B5EF4-FFF2-40B4-BE49-F238E27FC236}">
                <a16:creationId xmlns:a16="http://schemas.microsoft.com/office/drawing/2014/main" id="{B06622F4-D2ED-3565-98FD-A7800C9533DA}"/>
              </a:ext>
            </a:extLst>
          </p:cNvPr>
          <p:cNvSpPr txBox="1"/>
          <p:nvPr/>
        </p:nvSpPr>
        <p:spPr>
          <a:xfrm>
            <a:off x="240384" y="1167734"/>
            <a:ext cx="10873818" cy="2862322"/>
          </a:xfrm>
          <a:prstGeom prst="rect">
            <a:avLst/>
          </a:prstGeom>
          <a:noFill/>
        </p:spPr>
        <p:txBody>
          <a:bodyPr wrap="square">
            <a:spAutoFit/>
          </a:bodyPr>
          <a:lstStyle/>
          <a:p>
            <a:r>
              <a:rPr lang="en-US" sz="2000" dirty="0">
                <a:solidFill>
                  <a:schemeClr val="tx1">
                    <a:lumMod val="65000"/>
                    <a:lumOff val="35000"/>
                  </a:schemeClr>
                </a:solidFill>
                <a:effectLst/>
              </a:rPr>
              <a:t>The basic elements of template syntax:</a:t>
            </a:r>
          </a:p>
          <a:p>
            <a:pPr>
              <a:buFont typeface="Arial" panose="020B0604020202020204" pitchFamily="34" charset="0"/>
              <a:buChar char="•"/>
            </a:pPr>
            <a:r>
              <a:rPr lang="en-US" sz="2000" dirty="0">
                <a:solidFill>
                  <a:schemeClr val="tx1">
                    <a:lumMod val="65000"/>
                    <a:lumOff val="35000"/>
                  </a:schemeClr>
                </a:solidFill>
                <a:effectLst/>
              </a:rPr>
              <a:t>HTML</a:t>
            </a:r>
          </a:p>
          <a:p>
            <a:pPr>
              <a:buFont typeface="Arial" panose="020B0604020202020204" pitchFamily="34" charset="0"/>
              <a:buChar char="•"/>
            </a:pPr>
            <a:r>
              <a:rPr lang="en-US" sz="2000" dirty="0">
                <a:solidFill>
                  <a:schemeClr val="tx1">
                    <a:lumMod val="65000"/>
                    <a:lumOff val="35000"/>
                  </a:schemeClr>
                </a:solidFill>
                <a:effectLst/>
              </a:rPr>
              <a:t>Interpolation</a:t>
            </a:r>
          </a:p>
          <a:p>
            <a:pPr>
              <a:buFont typeface="Arial" panose="020B0604020202020204" pitchFamily="34" charset="0"/>
              <a:buChar char="•"/>
            </a:pPr>
            <a:r>
              <a:rPr lang="en-US" sz="2000" dirty="0">
                <a:solidFill>
                  <a:schemeClr val="tx1">
                    <a:lumMod val="65000"/>
                    <a:lumOff val="35000"/>
                  </a:schemeClr>
                </a:solidFill>
                <a:effectLst/>
              </a:rPr>
              <a:t>Template Expressions</a:t>
            </a:r>
          </a:p>
          <a:p>
            <a:pPr>
              <a:buFont typeface="Arial" panose="020B0604020202020204" pitchFamily="34" charset="0"/>
              <a:buChar char="•"/>
            </a:pPr>
            <a:r>
              <a:rPr lang="en-US" sz="2000" dirty="0">
                <a:solidFill>
                  <a:schemeClr val="tx1">
                    <a:lumMod val="65000"/>
                    <a:lumOff val="35000"/>
                  </a:schemeClr>
                </a:solidFill>
                <a:effectLst/>
              </a:rPr>
              <a:t>Template Statements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HTML</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Angular uses HTML as a template language. In the below example, the template contains pure HTML code.</a:t>
            </a:r>
          </a:p>
        </p:txBody>
      </p:sp>
      <p:sp>
        <p:nvSpPr>
          <p:cNvPr id="9" name="TextBox 8">
            <a:extLst>
              <a:ext uri="{FF2B5EF4-FFF2-40B4-BE49-F238E27FC236}">
                <a16:creationId xmlns:a16="http://schemas.microsoft.com/office/drawing/2014/main" id="{0E938000-5A84-F6C3-562D-80F3579174D9}"/>
              </a:ext>
            </a:extLst>
          </p:cNvPr>
          <p:cNvSpPr txBox="1"/>
          <p:nvPr/>
        </p:nvSpPr>
        <p:spPr>
          <a:xfrm>
            <a:off x="240383" y="4194928"/>
            <a:ext cx="11467707" cy="1938992"/>
          </a:xfrm>
          <a:prstGeom prst="rect">
            <a:avLst/>
          </a:prstGeom>
          <a:noFill/>
        </p:spPr>
        <p:txBody>
          <a:bodyPr wrap="square">
            <a:spAutoFit/>
          </a:bodyPr>
          <a:lstStyle/>
          <a:p>
            <a:r>
              <a:rPr lang="en-US" sz="2000" b="1" dirty="0">
                <a:solidFill>
                  <a:schemeClr val="tx1">
                    <a:lumMod val="65000"/>
                    <a:lumOff val="35000"/>
                  </a:schemeClr>
                </a:solidFill>
                <a:effectLst/>
              </a:rPr>
              <a:t>Interpolation</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Interpolation is one of the forms of data binding where component’s data can be accessed in a template. For interpolation, double curly braces </a:t>
            </a:r>
            <a:r>
              <a:rPr lang="en-US" sz="2000" b="1" dirty="0">
                <a:solidFill>
                  <a:schemeClr val="tx1">
                    <a:lumMod val="65000"/>
                    <a:lumOff val="35000"/>
                  </a:schemeClr>
                </a:solidFill>
                <a:effectLst/>
              </a:rPr>
              <a:t>{{ }} </a:t>
            </a:r>
            <a:r>
              <a:rPr lang="en-US" sz="2000" dirty="0">
                <a:solidFill>
                  <a:schemeClr val="tx1">
                    <a:lumMod val="65000"/>
                    <a:lumOff val="35000"/>
                  </a:schemeClr>
                </a:solidFill>
                <a:effectLst/>
              </a:rPr>
              <a:t>is used.</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Template Expressions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The text inside {{ }} is called as template expression.</a:t>
            </a:r>
          </a:p>
        </p:txBody>
      </p:sp>
    </p:spTree>
    <p:extLst>
      <p:ext uri="{BB962C8B-B14F-4D97-AF65-F5344CB8AC3E}">
        <p14:creationId xmlns:p14="http://schemas.microsoft.com/office/powerpoint/2010/main" val="2561807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F6E81E5-8D94-9CFD-1A74-106B3ACDEB2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5C17491-9E75-280F-44C5-10CE044457E6}"/>
              </a:ext>
            </a:extLst>
          </p:cNvPr>
          <p:cNvSpPr>
            <a:spLocks noGrp="1"/>
          </p:cNvSpPr>
          <p:nvPr>
            <p:ph type="sldNum" sz="quarter" idx="12"/>
          </p:nvPr>
        </p:nvSpPr>
        <p:spPr/>
        <p:txBody>
          <a:bodyPr/>
          <a:lstStyle/>
          <a:p>
            <a:fld id="{4A777409-9C5A-4B07-8E32-19F22F7D558C}" type="slidenum">
              <a:rPr lang="en-IN" smtClean="0"/>
              <a:t>4</a:t>
            </a:fld>
            <a:endParaRPr lang="en-IN" dirty="0"/>
          </a:p>
        </p:txBody>
      </p:sp>
      <p:sp>
        <p:nvSpPr>
          <p:cNvPr id="5" name="TextBox 4">
            <a:extLst>
              <a:ext uri="{FF2B5EF4-FFF2-40B4-BE49-F238E27FC236}">
                <a16:creationId xmlns:a16="http://schemas.microsoft.com/office/drawing/2014/main" id="{D70B3BF1-8DF9-BE9E-FDAF-FC5648458653}"/>
              </a:ext>
            </a:extLst>
          </p:cNvPr>
          <p:cNvSpPr txBox="1"/>
          <p:nvPr/>
        </p:nvSpPr>
        <p:spPr>
          <a:xfrm>
            <a:off x="178323" y="1069844"/>
            <a:ext cx="11835353" cy="2246769"/>
          </a:xfrm>
          <a:prstGeom prst="rect">
            <a:avLst/>
          </a:prstGeom>
          <a:noFill/>
        </p:spPr>
        <p:txBody>
          <a:bodyPr wrap="square">
            <a:spAutoFit/>
          </a:bodyPr>
          <a:lstStyle/>
          <a:p>
            <a:r>
              <a:rPr lang="en-US" sz="2000" b="1" dirty="0">
                <a:solidFill>
                  <a:schemeClr val="tx1">
                    <a:lumMod val="65000"/>
                    <a:lumOff val="35000"/>
                  </a:schemeClr>
                </a:solidFill>
                <a:effectLst/>
              </a:rPr>
              <a:t>Let us now understand what is Angular and what kind of applications can be built using Angular: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Angular is an open-source </a:t>
            </a:r>
            <a:r>
              <a:rPr lang="en-US" sz="2000" b="1" dirty="0">
                <a:solidFill>
                  <a:schemeClr val="tx1">
                    <a:lumMod val="65000"/>
                    <a:lumOff val="35000"/>
                  </a:schemeClr>
                </a:solidFill>
                <a:effectLst/>
              </a:rPr>
              <a:t>JavaScript </a:t>
            </a:r>
            <a:r>
              <a:rPr lang="en-US" sz="2000" dirty="0">
                <a:solidFill>
                  <a:schemeClr val="tx1">
                    <a:lumMod val="65000"/>
                    <a:lumOff val="35000"/>
                  </a:schemeClr>
                </a:solidFill>
                <a:effectLst/>
              </a:rPr>
              <a:t>framework for building both mobile and desktop web applications.</a:t>
            </a:r>
          </a:p>
          <a:p>
            <a:pPr>
              <a:buFont typeface="Arial" panose="020B0604020202020204" pitchFamily="34" charset="0"/>
              <a:buChar char="•"/>
            </a:pPr>
            <a:r>
              <a:rPr lang="en-US" sz="2000" dirty="0">
                <a:solidFill>
                  <a:schemeClr val="tx1">
                    <a:lumMod val="65000"/>
                    <a:lumOff val="35000"/>
                  </a:schemeClr>
                </a:solidFill>
                <a:effectLst/>
              </a:rPr>
              <a:t>Angular is exclusively used to build </a:t>
            </a:r>
            <a:r>
              <a:rPr lang="en-US" sz="2000" b="1" dirty="0">
                <a:solidFill>
                  <a:schemeClr val="tx1">
                    <a:lumMod val="65000"/>
                    <a:lumOff val="35000"/>
                  </a:schemeClr>
                </a:solidFill>
                <a:effectLst/>
              </a:rPr>
              <a:t>Single Page Applications (SPA).</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Angular is completely rewritten and is not an upgrade to Angular 1.</a:t>
            </a:r>
          </a:p>
          <a:p>
            <a:pPr>
              <a:buFont typeface="Arial" panose="020B0604020202020204" pitchFamily="34" charset="0"/>
              <a:buChar char="•"/>
            </a:pPr>
            <a:r>
              <a:rPr lang="en-US" sz="2000" dirty="0">
                <a:solidFill>
                  <a:schemeClr val="tx1">
                    <a:lumMod val="65000"/>
                    <a:lumOff val="35000"/>
                  </a:schemeClr>
                </a:solidFill>
                <a:effectLst/>
              </a:rPr>
              <a:t>Developers prefer TypeScript to write Angular code. But other than TypeScript, you can also write code using JavaScript (ES5 or ECMAScript 5).</a:t>
            </a:r>
          </a:p>
        </p:txBody>
      </p:sp>
      <p:sp>
        <p:nvSpPr>
          <p:cNvPr id="7" name="TextBox 6">
            <a:extLst>
              <a:ext uri="{FF2B5EF4-FFF2-40B4-BE49-F238E27FC236}">
                <a16:creationId xmlns:a16="http://schemas.microsoft.com/office/drawing/2014/main" id="{508F4552-AC01-0ED6-57F5-0EC56813D59B}"/>
              </a:ext>
            </a:extLst>
          </p:cNvPr>
          <p:cNvSpPr txBox="1"/>
          <p:nvPr/>
        </p:nvSpPr>
        <p:spPr>
          <a:xfrm>
            <a:off x="89160" y="3663937"/>
            <a:ext cx="12013677" cy="2554545"/>
          </a:xfrm>
          <a:prstGeom prst="rect">
            <a:avLst/>
          </a:prstGeom>
          <a:noFill/>
        </p:spPr>
        <p:txBody>
          <a:bodyPr wrap="square">
            <a:spAutoFit/>
          </a:bodyPr>
          <a:lstStyle/>
          <a:p>
            <a:r>
              <a:rPr lang="en-IN" sz="2000" b="1" dirty="0">
                <a:solidFill>
                  <a:schemeClr val="tx1">
                    <a:lumMod val="65000"/>
                    <a:lumOff val="35000"/>
                  </a:schemeClr>
                </a:solidFill>
                <a:effectLst/>
              </a:rPr>
              <a:t>Why most developers prefer TypeScript for Angular?</a:t>
            </a:r>
          </a:p>
          <a:p>
            <a:endParaRPr lang="en-IN" sz="2000" dirty="0">
              <a:solidFill>
                <a:schemeClr val="tx1">
                  <a:lumMod val="65000"/>
                  <a:lumOff val="35000"/>
                </a:schemeClr>
              </a:solidFill>
              <a:effectLst/>
            </a:endParaRPr>
          </a:p>
          <a:p>
            <a:pPr>
              <a:buFont typeface="Arial" panose="020B0604020202020204" pitchFamily="34" charset="0"/>
              <a:buChar char="•"/>
            </a:pPr>
            <a:r>
              <a:rPr lang="en-IN" sz="2000" dirty="0">
                <a:solidFill>
                  <a:schemeClr val="tx1">
                    <a:lumMod val="65000"/>
                    <a:lumOff val="35000"/>
                  </a:schemeClr>
                </a:solidFill>
                <a:effectLst/>
              </a:rPr>
              <a:t>TypeScript is Microsoft’s extension for JavaScript which supports object-oriented features and has a strong typing system that enhances productivity.</a:t>
            </a:r>
          </a:p>
          <a:p>
            <a:pPr>
              <a:buFont typeface="Arial" panose="020B0604020202020204" pitchFamily="34" charset="0"/>
              <a:buChar char="•"/>
            </a:pPr>
            <a:r>
              <a:rPr lang="en-IN" sz="2000" dirty="0">
                <a:solidFill>
                  <a:schemeClr val="tx1">
                    <a:lumMod val="65000"/>
                    <a:lumOff val="35000"/>
                  </a:schemeClr>
                </a:solidFill>
                <a:effectLst/>
              </a:rPr>
              <a:t>TypeScript supports many features like annotations, decorators, generics, etc. A very good number of IDE’s like Sublime Text, Visual Studio Code, </a:t>
            </a:r>
            <a:r>
              <a:rPr lang="en-IN" sz="2000" dirty="0" err="1">
                <a:solidFill>
                  <a:schemeClr val="tx1">
                    <a:lumMod val="65000"/>
                    <a:lumOff val="35000"/>
                  </a:schemeClr>
                </a:solidFill>
                <a:effectLst/>
              </a:rPr>
              <a:t>Nodeclipse</a:t>
            </a:r>
            <a:r>
              <a:rPr lang="en-IN" sz="2000" dirty="0">
                <a:solidFill>
                  <a:schemeClr val="tx1">
                    <a:lumMod val="65000"/>
                    <a:lumOff val="35000"/>
                  </a:schemeClr>
                </a:solidFill>
                <a:effectLst/>
              </a:rPr>
              <a:t>, etc., are available with TypeScript support.</a:t>
            </a:r>
          </a:p>
          <a:p>
            <a:pPr>
              <a:buFont typeface="Arial" panose="020B0604020202020204" pitchFamily="34" charset="0"/>
              <a:buChar char="•"/>
            </a:pPr>
            <a:r>
              <a:rPr lang="en-IN" sz="2000" dirty="0">
                <a:solidFill>
                  <a:schemeClr val="tx1">
                    <a:lumMod val="65000"/>
                    <a:lumOff val="35000"/>
                  </a:schemeClr>
                </a:solidFill>
                <a:effectLst/>
              </a:rPr>
              <a:t>TypeScript code is compiled to JavaScript code using build tools like </a:t>
            </a:r>
            <a:r>
              <a:rPr lang="en-IN" sz="2000" dirty="0" err="1">
                <a:solidFill>
                  <a:schemeClr val="tx1">
                    <a:lumMod val="65000"/>
                    <a:lumOff val="35000"/>
                  </a:schemeClr>
                </a:solidFill>
                <a:effectLst/>
              </a:rPr>
              <a:t>npm</a:t>
            </a:r>
            <a:r>
              <a:rPr lang="en-IN" sz="2000" dirty="0">
                <a:solidFill>
                  <a:schemeClr val="tx1">
                    <a:lumMod val="65000"/>
                    <a:lumOff val="35000"/>
                  </a:schemeClr>
                </a:solidFill>
                <a:effectLst/>
              </a:rPr>
              <a:t>, bower, gulp, webpack, etc., to make the browser understand the code.</a:t>
            </a:r>
          </a:p>
        </p:txBody>
      </p:sp>
    </p:spTree>
    <p:extLst>
      <p:ext uri="{BB962C8B-B14F-4D97-AF65-F5344CB8AC3E}">
        <p14:creationId xmlns:p14="http://schemas.microsoft.com/office/powerpoint/2010/main" val="32354093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17297F-2602-67CC-D487-1E7C5E59555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8CF443B-BE17-AF4B-49D4-2609133A23BD}"/>
              </a:ext>
            </a:extLst>
          </p:cNvPr>
          <p:cNvSpPr>
            <a:spLocks noGrp="1"/>
          </p:cNvSpPr>
          <p:nvPr>
            <p:ph type="sldNum" sz="quarter" idx="12"/>
          </p:nvPr>
        </p:nvSpPr>
        <p:spPr/>
        <p:txBody>
          <a:bodyPr/>
          <a:lstStyle/>
          <a:p>
            <a:fld id="{4A777409-9C5A-4B07-8E32-19F22F7D558C}" type="slidenum">
              <a:rPr lang="en-IN" smtClean="0"/>
              <a:t>40</a:t>
            </a:fld>
            <a:endParaRPr lang="en-IN" dirty="0"/>
          </a:p>
        </p:txBody>
      </p:sp>
      <p:sp>
        <p:nvSpPr>
          <p:cNvPr id="5" name="TextBox 4">
            <a:extLst>
              <a:ext uri="{FF2B5EF4-FFF2-40B4-BE49-F238E27FC236}">
                <a16:creationId xmlns:a16="http://schemas.microsoft.com/office/drawing/2014/main" id="{381A7533-7DE0-7882-0119-26D0430C6F9E}"/>
              </a:ext>
            </a:extLst>
          </p:cNvPr>
          <p:cNvSpPr txBox="1"/>
          <p:nvPr/>
        </p:nvSpPr>
        <p:spPr>
          <a:xfrm>
            <a:off x="919114" y="607184"/>
            <a:ext cx="6099142" cy="369332"/>
          </a:xfrm>
          <a:prstGeom prst="rect">
            <a:avLst/>
          </a:prstGeom>
          <a:noFill/>
        </p:spPr>
        <p:txBody>
          <a:bodyPr wrap="square">
            <a:spAutoFit/>
          </a:bodyPr>
          <a:lstStyle/>
          <a:p>
            <a:r>
              <a:rPr lang="en-IN" dirty="0"/>
              <a:t>{{ expression }}</a:t>
            </a:r>
          </a:p>
        </p:txBody>
      </p:sp>
      <p:sp>
        <p:nvSpPr>
          <p:cNvPr id="7" name="TextBox 6">
            <a:extLst>
              <a:ext uri="{FF2B5EF4-FFF2-40B4-BE49-F238E27FC236}">
                <a16:creationId xmlns:a16="http://schemas.microsoft.com/office/drawing/2014/main" id="{2521334B-97B7-7897-99BE-70891E524044}"/>
              </a:ext>
            </a:extLst>
          </p:cNvPr>
          <p:cNvSpPr txBox="1"/>
          <p:nvPr/>
        </p:nvSpPr>
        <p:spPr>
          <a:xfrm>
            <a:off x="202676" y="1114076"/>
            <a:ext cx="11665670" cy="2554545"/>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Angular first evaluates the expression and returns the result as a string. The scope of a template expression is a component instance.</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That means, if you write {{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should be the property of the component to which this template is bound.</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Template Statement</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Template Statements are the statements that respond to a user event.</a:t>
            </a:r>
          </a:p>
        </p:txBody>
      </p:sp>
      <p:sp>
        <p:nvSpPr>
          <p:cNvPr id="9" name="TextBox 8">
            <a:extLst>
              <a:ext uri="{FF2B5EF4-FFF2-40B4-BE49-F238E27FC236}">
                <a16:creationId xmlns:a16="http://schemas.microsoft.com/office/drawing/2014/main" id="{7E51EBB1-5E3D-AD4F-8420-B65923A827D6}"/>
              </a:ext>
            </a:extLst>
          </p:cNvPr>
          <p:cNvSpPr txBox="1"/>
          <p:nvPr/>
        </p:nvSpPr>
        <p:spPr>
          <a:xfrm>
            <a:off x="202676" y="3806181"/>
            <a:ext cx="6099142" cy="369332"/>
          </a:xfrm>
          <a:prstGeom prst="rect">
            <a:avLst/>
          </a:prstGeom>
          <a:noFill/>
        </p:spPr>
        <p:txBody>
          <a:bodyPr wrap="square">
            <a:spAutoFit/>
          </a:bodyPr>
          <a:lstStyle/>
          <a:p>
            <a:r>
              <a:rPr lang="en-IN" dirty="0"/>
              <a:t>(event) = statement</a:t>
            </a:r>
          </a:p>
        </p:txBody>
      </p:sp>
      <p:sp>
        <p:nvSpPr>
          <p:cNvPr id="11" name="TextBox 10">
            <a:extLst>
              <a:ext uri="{FF2B5EF4-FFF2-40B4-BE49-F238E27FC236}">
                <a16:creationId xmlns:a16="http://schemas.microsoft.com/office/drawing/2014/main" id="{8889D23D-06CE-1649-DE7F-37EDD7620CF4}"/>
              </a:ext>
            </a:extLst>
          </p:cNvPr>
          <p:cNvSpPr txBox="1"/>
          <p:nvPr/>
        </p:nvSpPr>
        <p:spPr>
          <a:xfrm>
            <a:off x="202676" y="4388768"/>
            <a:ext cx="11665670" cy="1631216"/>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For example (click) = "</a:t>
            </a:r>
            <a:r>
              <a:rPr lang="en-US" sz="2000" dirty="0" err="1">
                <a:solidFill>
                  <a:schemeClr val="tx1">
                    <a:lumMod val="65000"/>
                    <a:lumOff val="35000"/>
                  </a:schemeClr>
                </a:solidFill>
                <a:effectLst/>
              </a:rPr>
              <a:t>changeName</a:t>
            </a:r>
            <a:r>
              <a:rPr lang="en-US" sz="2000" dirty="0">
                <a:solidFill>
                  <a:schemeClr val="tx1">
                    <a:lumMod val="65000"/>
                    <a:lumOff val="35000"/>
                  </a:schemeClr>
                </a:solidFill>
                <a:effectLst/>
              </a:rPr>
              <a:t>()"</a:t>
            </a:r>
          </a:p>
          <a:p>
            <a:pPr>
              <a:buFont typeface="Arial" panose="020B0604020202020204" pitchFamily="34" charset="0"/>
              <a:buChar char="•"/>
            </a:pPr>
            <a:r>
              <a:rPr lang="en-US" sz="2000" dirty="0">
                <a:solidFill>
                  <a:schemeClr val="tx1">
                    <a:lumMod val="65000"/>
                    <a:lumOff val="35000"/>
                  </a:schemeClr>
                </a:solidFill>
                <a:effectLst/>
              </a:rPr>
              <a:t>This is called event binding. In Angular, all events should be placed in ( ).</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b="1"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3914972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6005B2F-A8E2-FB59-77DC-DA09940589D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EC01B94-2E75-2F5B-BA51-08701282562D}"/>
              </a:ext>
            </a:extLst>
          </p:cNvPr>
          <p:cNvSpPr>
            <a:spLocks noGrp="1"/>
          </p:cNvSpPr>
          <p:nvPr>
            <p:ph type="sldNum" sz="quarter" idx="12"/>
          </p:nvPr>
        </p:nvSpPr>
        <p:spPr/>
        <p:txBody>
          <a:bodyPr/>
          <a:lstStyle/>
          <a:p>
            <a:fld id="{4A777409-9C5A-4B07-8E32-19F22F7D558C}" type="slidenum">
              <a:rPr lang="en-IN" smtClean="0"/>
              <a:t>41</a:t>
            </a:fld>
            <a:endParaRPr lang="en-IN" dirty="0"/>
          </a:p>
        </p:txBody>
      </p:sp>
      <p:sp>
        <p:nvSpPr>
          <p:cNvPr id="5" name="TextBox 4">
            <a:extLst>
              <a:ext uri="{FF2B5EF4-FFF2-40B4-BE49-F238E27FC236}">
                <a16:creationId xmlns:a16="http://schemas.microsoft.com/office/drawing/2014/main" id="{05FF2D83-EB47-0086-ACD3-DA20B657ACED}"/>
              </a:ext>
            </a:extLst>
          </p:cNvPr>
          <p:cNvSpPr txBox="1"/>
          <p:nvPr/>
        </p:nvSpPr>
        <p:spPr>
          <a:xfrm>
            <a:off x="989028" y="568040"/>
            <a:ext cx="8814847" cy="2031325"/>
          </a:xfrm>
          <a:prstGeom prst="rect">
            <a:avLst/>
          </a:prstGeom>
          <a:noFill/>
        </p:spPr>
        <p:txBody>
          <a:bodyPr wrap="square">
            <a:spAutoFit/>
          </a:bodyPr>
          <a:lstStyle/>
          <a:p>
            <a:r>
              <a:rPr lang="en-IN" dirty="0"/>
              <a:t>...</a:t>
            </a:r>
          </a:p>
          <a:p>
            <a:r>
              <a:rPr lang="en-IN" dirty="0"/>
              <a:t>export class </a:t>
            </a:r>
            <a:r>
              <a:rPr lang="en-IN" dirty="0" err="1"/>
              <a:t>AppComponent</a:t>
            </a:r>
            <a:r>
              <a:rPr lang="en-IN" dirty="0"/>
              <a:t> {</a:t>
            </a:r>
          </a:p>
          <a:p>
            <a:r>
              <a:rPr lang="en-IN" dirty="0"/>
              <a:t>  </a:t>
            </a:r>
            <a:r>
              <a:rPr lang="en-IN" dirty="0" err="1"/>
              <a:t>courseName</a:t>
            </a:r>
            <a:r>
              <a:rPr lang="en-IN" dirty="0"/>
              <a:t> = "Angular";</a:t>
            </a:r>
          </a:p>
          <a:p>
            <a:r>
              <a:rPr lang="en-IN" dirty="0"/>
              <a:t>  </a:t>
            </a:r>
            <a:r>
              <a:rPr lang="en-IN" dirty="0" err="1"/>
              <a:t>changeName</a:t>
            </a:r>
            <a:r>
              <a:rPr lang="en-IN" dirty="0"/>
              <a:t>() {</a:t>
            </a:r>
          </a:p>
          <a:p>
            <a:r>
              <a:rPr lang="en-IN" dirty="0"/>
              <a:t>        </a:t>
            </a:r>
            <a:r>
              <a:rPr lang="en-IN" dirty="0" err="1"/>
              <a:t>this.courseName</a:t>
            </a:r>
            <a:r>
              <a:rPr lang="en-IN" dirty="0"/>
              <a:t> = "TypeScript";</a:t>
            </a:r>
          </a:p>
          <a:p>
            <a:r>
              <a:rPr lang="en-IN" dirty="0"/>
              <a:t>    }</a:t>
            </a:r>
          </a:p>
          <a:p>
            <a:r>
              <a:rPr lang="en-IN" dirty="0"/>
              <a:t>}</a:t>
            </a:r>
          </a:p>
        </p:txBody>
      </p:sp>
      <p:sp>
        <p:nvSpPr>
          <p:cNvPr id="7" name="TextBox 6">
            <a:extLst>
              <a:ext uri="{FF2B5EF4-FFF2-40B4-BE49-F238E27FC236}">
                <a16:creationId xmlns:a16="http://schemas.microsoft.com/office/drawing/2014/main" id="{27853749-CD3A-BF86-DD14-0AAE0412D41D}"/>
              </a:ext>
            </a:extLst>
          </p:cNvPr>
          <p:cNvSpPr txBox="1"/>
          <p:nvPr/>
        </p:nvSpPr>
        <p:spPr>
          <a:xfrm>
            <a:off x="296944" y="2771728"/>
            <a:ext cx="11561976" cy="707886"/>
          </a:xfrm>
          <a:prstGeom prst="rect">
            <a:avLst/>
          </a:prstGeom>
          <a:noFill/>
        </p:spPr>
        <p:txBody>
          <a:bodyPr wrap="square">
            <a:spAutoFit/>
          </a:bodyPr>
          <a:lstStyle/>
          <a:p>
            <a:r>
              <a:rPr lang="en-US" sz="2000" dirty="0">
                <a:solidFill>
                  <a:schemeClr val="tx1">
                    <a:lumMod val="65000"/>
                    <a:lumOff val="35000"/>
                  </a:schemeClr>
                </a:solidFill>
              </a:rPr>
              <a:t>Line 5-7: </a:t>
            </a:r>
            <a:r>
              <a:rPr lang="en-US" sz="2000" dirty="0" err="1">
                <a:solidFill>
                  <a:schemeClr val="tx1">
                    <a:lumMod val="65000"/>
                    <a:lumOff val="35000"/>
                  </a:schemeClr>
                </a:solidFill>
              </a:rPr>
              <a:t>changeName</a:t>
            </a:r>
            <a:r>
              <a:rPr lang="en-US" sz="2000" dirty="0">
                <a:solidFill>
                  <a:schemeClr val="tx1">
                    <a:lumMod val="65000"/>
                    <a:lumOff val="35000"/>
                  </a:schemeClr>
                </a:solidFill>
              </a:rPr>
              <a:t> is a method of </a:t>
            </a:r>
            <a:r>
              <a:rPr lang="en-US" sz="2000" dirty="0" err="1">
                <a:solidFill>
                  <a:schemeClr val="tx1">
                    <a:lumMod val="65000"/>
                    <a:lumOff val="35000"/>
                  </a:schemeClr>
                </a:solidFill>
              </a:rPr>
              <a:t>AppComponent</a:t>
            </a:r>
            <a:r>
              <a:rPr lang="en-US" sz="2000" dirty="0">
                <a:solidFill>
                  <a:schemeClr val="tx1">
                    <a:lumMod val="65000"/>
                    <a:lumOff val="35000"/>
                  </a:schemeClr>
                </a:solidFill>
              </a:rPr>
              <a:t> class where you are changing </a:t>
            </a:r>
            <a:r>
              <a:rPr lang="en-US" sz="2000" dirty="0" err="1">
                <a:solidFill>
                  <a:schemeClr val="tx1">
                    <a:lumMod val="65000"/>
                    <a:lumOff val="35000"/>
                  </a:schemeClr>
                </a:solidFill>
              </a:rPr>
              <a:t>courseName</a:t>
            </a:r>
            <a:r>
              <a:rPr lang="en-US" sz="2000" dirty="0">
                <a:solidFill>
                  <a:schemeClr val="tx1">
                    <a:lumMod val="65000"/>
                    <a:lumOff val="35000"/>
                  </a:schemeClr>
                </a:solidFill>
              </a:rPr>
              <a:t> property value to "TypeScript"</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F7F49C97-35BF-EF9D-0F3A-77896FA918C0}"/>
              </a:ext>
            </a:extLst>
          </p:cNvPr>
          <p:cNvSpPr txBox="1"/>
          <p:nvPr/>
        </p:nvSpPr>
        <p:spPr>
          <a:xfrm>
            <a:off x="296944" y="3483735"/>
            <a:ext cx="6099142" cy="400110"/>
          </a:xfrm>
          <a:prstGeom prst="rect">
            <a:avLst/>
          </a:prstGeom>
          <a:noFill/>
        </p:spPr>
        <p:txBody>
          <a:bodyPr wrap="square">
            <a:spAutoFit/>
          </a:bodyPr>
          <a:lstStyle/>
          <a:p>
            <a:r>
              <a:rPr lang="en-IN"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5343AD32-D44C-3EE7-45FF-B02228341A66}"/>
              </a:ext>
            </a:extLst>
          </p:cNvPr>
          <p:cNvSpPr txBox="1"/>
          <p:nvPr/>
        </p:nvSpPr>
        <p:spPr>
          <a:xfrm>
            <a:off x="296944" y="3994652"/>
            <a:ext cx="7856456" cy="923330"/>
          </a:xfrm>
          <a:prstGeom prst="rect">
            <a:avLst/>
          </a:prstGeom>
          <a:noFill/>
        </p:spPr>
        <p:txBody>
          <a:bodyPr wrap="square">
            <a:spAutoFit/>
          </a:bodyPr>
          <a:lstStyle/>
          <a:p>
            <a:r>
              <a:rPr lang="en-IN" dirty="0"/>
              <a:t>&lt;h1&gt; Welcome &lt;/h1&gt;</a:t>
            </a:r>
          </a:p>
          <a:p>
            <a:r>
              <a:rPr lang="en-IN" dirty="0"/>
              <a:t>&lt;h2&gt; Course Name: {{ </a:t>
            </a:r>
            <a:r>
              <a:rPr lang="en-IN" dirty="0" err="1"/>
              <a:t>courseName</a:t>
            </a:r>
            <a:r>
              <a:rPr lang="en-IN" dirty="0"/>
              <a:t> }}&lt;/h2&gt;</a:t>
            </a:r>
          </a:p>
          <a:p>
            <a:r>
              <a:rPr lang="en-IN" dirty="0"/>
              <a:t>&lt;p (click)="</a:t>
            </a:r>
            <a:r>
              <a:rPr lang="en-IN" dirty="0" err="1"/>
              <a:t>changeName</a:t>
            </a:r>
            <a:r>
              <a:rPr lang="en-IN" dirty="0"/>
              <a:t>()"&gt;Click here to change&lt;/p&gt;</a:t>
            </a:r>
          </a:p>
        </p:txBody>
      </p:sp>
    </p:spTree>
    <p:extLst>
      <p:ext uri="{BB962C8B-B14F-4D97-AF65-F5344CB8AC3E}">
        <p14:creationId xmlns:p14="http://schemas.microsoft.com/office/powerpoint/2010/main" val="15661631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E421510-F638-6E1E-DBAC-9C6D6EC9584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32CAD65-2DBB-D1CF-C91E-D025A4FEC778}"/>
              </a:ext>
            </a:extLst>
          </p:cNvPr>
          <p:cNvSpPr>
            <a:spLocks noGrp="1"/>
          </p:cNvSpPr>
          <p:nvPr>
            <p:ph type="sldNum" sz="quarter" idx="12"/>
          </p:nvPr>
        </p:nvSpPr>
        <p:spPr/>
        <p:txBody>
          <a:bodyPr/>
          <a:lstStyle/>
          <a:p>
            <a:fld id="{4A777409-9C5A-4B07-8E32-19F22F7D558C}" type="slidenum">
              <a:rPr lang="en-IN" smtClean="0"/>
              <a:t>42</a:t>
            </a:fld>
            <a:endParaRPr lang="en-IN" dirty="0"/>
          </a:p>
        </p:txBody>
      </p:sp>
      <p:sp>
        <p:nvSpPr>
          <p:cNvPr id="5" name="TextBox 4">
            <a:extLst>
              <a:ext uri="{FF2B5EF4-FFF2-40B4-BE49-F238E27FC236}">
                <a16:creationId xmlns:a16="http://schemas.microsoft.com/office/drawing/2014/main" id="{792B244A-1166-8B14-2490-72FA3835ADE3}"/>
              </a:ext>
            </a:extLst>
          </p:cNvPr>
          <p:cNvSpPr txBox="1"/>
          <p:nvPr/>
        </p:nvSpPr>
        <p:spPr>
          <a:xfrm>
            <a:off x="989029" y="628222"/>
            <a:ext cx="10294856" cy="1323439"/>
          </a:xfrm>
          <a:prstGeom prst="rect">
            <a:avLst/>
          </a:prstGeom>
          <a:noFill/>
        </p:spPr>
        <p:txBody>
          <a:bodyPr wrap="square">
            <a:spAutoFit/>
          </a:bodyPr>
          <a:lstStyle/>
          <a:p>
            <a:r>
              <a:rPr lang="en-US" sz="2000" dirty="0">
                <a:solidFill>
                  <a:schemeClr val="tx1">
                    <a:lumMod val="65000"/>
                    <a:lumOff val="35000"/>
                  </a:schemeClr>
                </a:solidFill>
                <a:effectLst/>
              </a:rPr>
              <a:t>Line 3: </a:t>
            </a:r>
            <a:r>
              <a:rPr lang="en-US" sz="2000" dirty="0" err="1">
                <a:solidFill>
                  <a:schemeClr val="tx1">
                    <a:lumMod val="65000"/>
                    <a:lumOff val="35000"/>
                  </a:schemeClr>
                </a:solidFill>
                <a:effectLst/>
              </a:rPr>
              <a:t>changeName</a:t>
            </a:r>
            <a:r>
              <a:rPr lang="en-US" sz="2000" dirty="0">
                <a:solidFill>
                  <a:schemeClr val="tx1">
                    <a:lumMod val="65000"/>
                    <a:lumOff val="35000"/>
                  </a:schemeClr>
                </a:solidFill>
                <a:effectLst/>
              </a:rPr>
              <a:t>() method is bound to click event which will be invoked on click of a paragraph at run time. This is called event binding.</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Output</a:t>
            </a:r>
            <a:r>
              <a:rPr lang="en-US" sz="2000" dirty="0">
                <a:solidFill>
                  <a:schemeClr val="tx1">
                    <a:lumMod val="65000"/>
                    <a:lumOff val="35000"/>
                  </a:schemeClr>
                </a:solidFill>
                <a:effectLst/>
              </a:rPr>
              <a:t>:</a:t>
            </a:r>
          </a:p>
        </p:txBody>
      </p:sp>
      <p:pic>
        <p:nvPicPr>
          <p:cNvPr id="7" name="Picture 6">
            <a:extLst>
              <a:ext uri="{FF2B5EF4-FFF2-40B4-BE49-F238E27FC236}">
                <a16:creationId xmlns:a16="http://schemas.microsoft.com/office/drawing/2014/main" id="{0C2573B1-F5A5-1437-25D6-5338BE2307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5182" y="1569716"/>
            <a:ext cx="2457793" cy="1324160"/>
          </a:xfrm>
          <a:prstGeom prst="rect">
            <a:avLst/>
          </a:prstGeom>
        </p:spPr>
      </p:pic>
      <p:sp>
        <p:nvSpPr>
          <p:cNvPr id="9" name="TextBox 8">
            <a:extLst>
              <a:ext uri="{FF2B5EF4-FFF2-40B4-BE49-F238E27FC236}">
                <a16:creationId xmlns:a16="http://schemas.microsoft.com/office/drawing/2014/main" id="{7183D3B5-2FE2-A648-DF3B-324FF98E814F}"/>
              </a:ext>
            </a:extLst>
          </p:cNvPr>
          <p:cNvSpPr txBox="1"/>
          <p:nvPr/>
        </p:nvSpPr>
        <p:spPr>
          <a:xfrm>
            <a:off x="740004" y="3317794"/>
            <a:ext cx="11166050" cy="400110"/>
          </a:xfrm>
          <a:prstGeom prst="rect">
            <a:avLst/>
          </a:prstGeom>
          <a:noFill/>
        </p:spPr>
        <p:txBody>
          <a:bodyPr wrap="square">
            <a:spAutoFit/>
          </a:bodyPr>
          <a:lstStyle/>
          <a:p>
            <a:r>
              <a:rPr lang="en-US" sz="2000" dirty="0">
                <a:solidFill>
                  <a:schemeClr val="tx1">
                    <a:lumMod val="65000"/>
                    <a:lumOff val="35000"/>
                  </a:schemeClr>
                </a:solidFill>
              </a:rPr>
              <a:t>When a user clicks on the paragraph, the course name will be changed to 'Typescript'.</a:t>
            </a:r>
            <a:endParaRPr lang="en-IN" sz="2000" dirty="0">
              <a:solidFill>
                <a:schemeClr val="tx1">
                  <a:lumMod val="65000"/>
                  <a:lumOff val="35000"/>
                </a:schemeClr>
              </a:solidFill>
            </a:endParaRPr>
          </a:p>
        </p:txBody>
      </p:sp>
      <p:pic>
        <p:nvPicPr>
          <p:cNvPr id="11" name="Picture 10">
            <a:extLst>
              <a:ext uri="{FF2B5EF4-FFF2-40B4-BE49-F238E27FC236}">
                <a16:creationId xmlns:a16="http://schemas.microsoft.com/office/drawing/2014/main" id="{27B80D8B-E09C-1A9E-A264-91FADB85A1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9127" y="4169661"/>
            <a:ext cx="2629267" cy="1305107"/>
          </a:xfrm>
          <a:prstGeom prst="rect">
            <a:avLst/>
          </a:prstGeom>
        </p:spPr>
      </p:pic>
    </p:spTree>
    <p:extLst>
      <p:ext uri="{BB962C8B-B14F-4D97-AF65-F5344CB8AC3E}">
        <p14:creationId xmlns:p14="http://schemas.microsoft.com/office/powerpoint/2010/main" val="6842569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35011C7-DF62-9663-47DC-D0FB597E3F1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E75FC9D-B303-8301-7F38-CABD70779963}"/>
              </a:ext>
            </a:extLst>
          </p:cNvPr>
          <p:cNvSpPr>
            <a:spLocks noGrp="1"/>
          </p:cNvSpPr>
          <p:nvPr>
            <p:ph type="sldNum" sz="quarter" idx="12"/>
          </p:nvPr>
        </p:nvSpPr>
        <p:spPr/>
        <p:txBody>
          <a:bodyPr/>
          <a:lstStyle/>
          <a:p>
            <a:fld id="{4A777409-9C5A-4B07-8E32-19F22F7D558C}" type="slidenum">
              <a:rPr lang="en-IN" smtClean="0"/>
              <a:t>43</a:t>
            </a:fld>
            <a:endParaRPr lang="en-IN" dirty="0"/>
          </a:p>
        </p:txBody>
      </p:sp>
      <p:sp>
        <p:nvSpPr>
          <p:cNvPr id="5" name="TextBox 4">
            <a:extLst>
              <a:ext uri="{FF2B5EF4-FFF2-40B4-BE49-F238E27FC236}">
                <a16:creationId xmlns:a16="http://schemas.microsoft.com/office/drawing/2014/main" id="{8E916D18-1190-A724-3D30-4DD3690FCE87}"/>
              </a:ext>
            </a:extLst>
          </p:cNvPr>
          <p:cNvSpPr txBox="1"/>
          <p:nvPr/>
        </p:nvSpPr>
        <p:spPr>
          <a:xfrm>
            <a:off x="919113" y="569477"/>
            <a:ext cx="6099142" cy="461665"/>
          </a:xfrm>
          <a:prstGeom prst="rect">
            <a:avLst/>
          </a:prstGeom>
          <a:noFill/>
        </p:spPr>
        <p:txBody>
          <a:bodyPr wrap="square">
            <a:spAutoFit/>
          </a:bodyPr>
          <a:lstStyle/>
          <a:p>
            <a:r>
              <a:rPr lang="en-IN" sz="2400" b="1" dirty="0"/>
              <a:t>Demo : Elements of Template</a:t>
            </a:r>
          </a:p>
        </p:txBody>
      </p:sp>
      <p:sp>
        <p:nvSpPr>
          <p:cNvPr id="7" name="TextBox 6">
            <a:extLst>
              <a:ext uri="{FF2B5EF4-FFF2-40B4-BE49-F238E27FC236}">
                <a16:creationId xmlns:a16="http://schemas.microsoft.com/office/drawing/2014/main" id="{ABAF275C-1AC9-893F-43E0-6FA7A8FA7119}"/>
              </a:ext>
            </a:extLst>
          </p:cNvPr>
          <p:cNvSpPr txBox="1"/>
          <p:nvPr/>
        </p:nvSpPr>
        <p:spPr>
          <a:xfrm>
            <a:off x="212102" y="1105368"/>
            <a:ext cx="11288599"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Understanding the template elements</a:t>
            </a:r>
          </a:p>
          <a:p>
            <a:pPr>
              <a:buFont typeface="Arial" panose="020B0604020202020204" pitchFamily="34" charset="0"/>
              <a:buChar char="•"/>
            </a:pPr>
            <a:r>
              <a:rPr lang="en-US" sz="2000" dirty="0">
                <a:solidFill>
                  <a:schemeClr val="tx1">
                    <a:lumMod val="65000"/>
                    <a:lumOff val="35000"/>
                  </a:schemeClr>
                </a:solidFill>
                <a:effectLst/>
              </a:rPr>
              <a:t>Responding to user actions</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Adding an event to the hello component template and when it is clicked, it should change the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as shown below</a:t>
            </a:r>
          </a:p>
        </p:txBody>
      </p:sp>
      <p:pic>
        <p:nvPicPr>
          <p:cNvPr id="9" name="Picture 8">
            <a:extLst>
              <a:ext uri="{FF2B5EF4-FFF2-40B4-BE49-F238E27FC236}">
                <a16:creationId xmlns:a16="http://schemas.microsoft.com/office/drawing/2014/main" id="{4DB1CD16-4206-11E6-7382-B321840DCE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2362" y="3617143"/>
            <a:ext cx="3619500" cy="1905000"/>
          </a:xfrm>
          <a:prstGeom prst="rect">
            <a:avLst/>
          </a:prstGeom>
        </p:spPr>
      </p:pic>
    </p:spTree>
    <p:extLst>
      <p:ext uri="{BB962C8B-B14F-4D97-AF65-F5344CB8AC3E}">
        <p14:creationId xmlns:p14="http://schemas.microsoft.com/office/powerpoint/2010/main" val="5204367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13C4952-4221-B7CB-37B1-C75ADCD0106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E60AAA8-471F-CA81-A466-3EFB352F740B}"/>
              </a:ext>
            </a:extLst>
          </p:cNvPr>
          <p:cNvSpPr>
            <a:spLocks noGrp="1"/>
          </p:cNvSpPr>
          <p:nvPr>
            <p:ph type="sldNum" sz="quarter" idx="12"/>
          </p:nvPr>
        </p:nvSpPr>
        <p:spPr/>
        <p:txBody>
          <a:bodyPr/>
          <a:lstStyle/>
          <a:p>
            <a:fld id="{4A777409-9C5A-4B07-8E32-19F22F7D558C}" type="slidenum">
              <a:rPr lang="en-IN" smtClean="0"/>
              <a:t>44</a:t>
            </a:fld>
            <a:endParaRPr lang="en-IN" dirty="0"/>
          </a:p>
        </p:txBody>
      </p:sp>
      <p:sp>
        <p:nvSpPr>
          <p:cNvPr id="5" name="TextBox 4">
            <a:extLst>
              <a:ext uri="{FF2B5EF4-FFF2-40B4-BE49-F238E27FC236}">
                <a16:creationId xmlns:a16="http://schemas.microsoft.com/office/drawing/2014/main" id="{76E7DB03-B24C-1548-B41E-C0F86AE314BD}"/>
              </a:ext>
            </a:extLst>
          </p:cNvPr>
          <p:cNvSpPr txBox="1"/>
          <p:nvPr/>
        </p:nvSpPr>
        <p:spPr>
          <a:xfrm>
            <a:off x="859803" y="565856"/>
            <a:ext cx="10472394" cy="707886"/>
          </a:xfrm>
          <a:prstGeom prst="rect">
            <a:avLst/>
          </a:prstGeom>
          <a:noFill/>
        </p:spPr>
        <p:txBody>
          <a:bodyPr wrap="square">
            <a:spAutoFit/>
          </a:bodyPr>
          <a:lstStyle/>
          <a:p>
            <a:r>
              <a:rPr lang="en-US" sz="2000" dirty="0">
                <a:solidFill>
                  <a:schemeClr val="tx1">
                    <a:lumMod val="65000"/>
                    <a:lumOff val="35000"/>
                  </a:schemeClr>
                </a:solidFill>
              </a:rPr>
              <a:t>1. Open </a:t>
            </a:r>
            <a:r>
              <a:rPr lang="en-US" sz="2000" b="1" dirty="0" err="1">
                <a:solidFill>
                  <a:schemeClr val="tx1">
                    <a:lumMod val="65000"/>
                    <a:lumOff val="35000"/>
                  </a:schemeClr>
                </a:solidFill>
              </a:rPr>
              <a:t>hello.component.ts</a:t>
            </a:r>
            <a:r>
              <a:rPr lang="en-US" sz="2000" dirty="0">
                <a:solidFill>
                  <a:schemeClr val="tx1">
                    <a:lumMod val="65000"/>
                    <a:lumOff val="35000"/>
                  </a:schemeClr>
                </a:solidFill>
              </a:rPr>
              <a:t>, add a method called </a:t>
            </a:r>
            <a:r>
              <a:rPr lang="en-US" sz="2000" dirty="0" err="1">
                <a:solidFill>
                  <a:schemeClr val="tx1">
                    <a:lumMod val="65000"/>
                    <a:lumOff val="35000"/>
                  </a:schemeClr>
                </a:solidFill>
              </a:rPr>
              <a:t>changeName</a:t>
            </a:r>
            <a:r>
              <a:rPr lang="en-US" sz="2000" dirty="0">
                <a:solidFill>
                  <a:schemeClr val="tx1">
                    <a:lumMod val="65000"/>
                    <a:lumOff val="35000"/>
                  </a:schemeClr>
                </a:solidFill>
              </a:rPr>
              <a:t>() as shown below in Line 12-14. Also, use external template hello.component.html.</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2AB0C8E-B681-1FDA-6702-D0B84612E1DF}"/>
              </a:ext>
            </a:extLst>
          </p:cNvPr>
          <p:cNvSpPr txBox="1"/>
          <p:nvPr/>
        </p:nvSpPr>
        <p:spPr>
          <a:xfrm>
            <a:off x="859803" y="1401966"/>
            <a:ext cx="9094902" cy="4247317"/>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@Component({</a:t>
            </a:r>
          </a:p>
          <a:p>
            <a:r>
              <a:rPr lang="en-IN" dirty="0"/>
              <a:t>  selector: 'app-hello',</a:t>
            </a:r>
          </a:p>
          <a:p>
            <a:r>
              <a:rPr lang="en-IN" dirty="0"/>
              <a:t>  </a:t>
            </a:r>
            <a:r>
              <a:rPr lang="en-IN" dirty="0" err="1"/>
              <a:t>templateUrl</a:t>
            </a:r>
            <a:r>
              <a:rPr lang="en-IN" dirty="0"/>
              <a:t>: "./hello.component.html",</a:t>
            </a:r>
          </a:p>
          <a:p>
            <a:r>
              <a:rPr lang="en-IN" dirty="0"/>
              <a:t>  </a:t>
            </a:r>
            <a:r>
              <a:rPr lang="en-IN" dirty="0" err="1"/>
              <a:t>styleUrls</a:t>
            </a:r>
            <a:r>
              <a:rPr lang="en-IN" dirty="0"/>
              <a:t>: ['./hello.component.css']</a:t>
            </a:r>
          </a:p>
          <a:p>
            <a:r>
              <a:rPr lang="en-IN" dirty="0"/>
              <a:t>})</a:t>
            </a:r>
          </a:p>
          <a:p>
            <a:r>
              <a:rPr lang="en-IN" dirty="0"/>
              <a:t>export class </a:t>
            </a:r>
            <a:r>
              <a:rPr lang="en-IN" dirty="0" err="1"/>
              <a:t>HelloComponent</a:t>
            </a:r>
            <a:r>
              <a:rPr lang="en-IN" dirty="0"/>
              <a:t> implements </a:t>
            </a:r>
            <a:r>
              <a:rPr lang="en-IN" dirty="0" err="1"/>
              <a:t>OnInit</a:t>
            </a:r>
            <a:r>
              <a:rPr lang="en-IN" dirty="0"/>
              <a:t> {</a:t>
            </a:r>
          </a:p>
          <a:p>
            <a:r>
              <a:rPr lang="en-IN" dirty="0"/>
              <a:t>  </a:t>
            </a:r>
            <a:r>
              <a:rPr lang="en-IN" dirty="0" err="1"/>
              <a:t>courseName</a:t>
            </a:r>
            <a:r>
              <a:rPr lang="en-IN" dirty="0"/>
              <a:t> = "Angular";</a:t>
            </a:r>
          </a:p>
          <a:p>
            <a:r>
              <a:rPr lang="en-IN" dirty="0"/>
              <a:t>  constructor() { }</a:t>
            </a:r>
          </a:p>
          <a:p>
            <a:r>
              <a:rPr lang="en-IN" dirty="0"/>
              <a:t>  </a:t>
            </a:r>
            <a:r>
              <a:rPr lang="en-IN" dirty="0" err="1"/>
              <a:t>ngOnInit</a:t>
            </a:r>
            <a:r>
              <a:rPr lang="en-IN" dirty="0"/>
              <a:t>() {</a:t>
            </a:r>
          </a:p>
          <a:p>
            <a:r>
              <a:rPr lang="en-IN" dirty="0"/>
              <a:t>  }</a:t>
            </a:r>
          </a:p>
          <a:p>
            <a:r>
              <a:rPr lang="en-IN" dirty="0"/>
              <a:t>  </a:t>
            </a:r>
            <a:r>
              <a:rPr lang="en-IN" dirty="0" err="1"/>
              <a:t>changeName</a:t>
            </a:r>
            <a:r>
              <a:rPr lang="en-IN" dirty="0"/>
              <a:t>() {</a:t>
            </a:r>
          </a:p>
          <a:p>
            <a:r>
              <a:rPr lang="en-IN" dirty="0"/>
              <a:t>    </a:t>
            </a:r>
            <a:r>
              <a:rPr lang="en-IN" dirty="0" err="1"/>
              <a:t>this.courseName</a:t>
            </a:r>
            <a:r>
              <a:rPr lang="en-IN" dirty="0"/>
              <a:t> = "TypeScript";</a:t>
            </a:r>
          </a:p>
          <a:p>
            <a:r>
              <a:rPr lang="en-IN" dirty="0"/>
              <a:t>  }</a:t>
            </a:r>
          </a:p>
          <a:p>
            <a:r>
              <a:rPr lang="en-IN" dirty="0"/>
              <a:t>}</a:t>
            </a:r>
          </a:p>
        </p:txBody>
      </p:sp>
    </p:spTree>
    <p:extLst>
      <p:ext uri="{BB962C8B-B14F-4D97-AF65-F5344CB8AC3E}">
        <p14:creationId xmlns:p14="http://schemas.microsoft.com/office/powerpoint/2010/main" val="25480010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C0F3566-7867-31E5-D671-F03C3C39656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F00C8E9-6566-6BC9-AAB5-2D6DB54E3407}"/>
              </a:ext>
            </a:extLst>
          </p:cNvPr>
          <p:cNvSpPr>
            <a:spLocks noGrp="1"/>
          </p:cNvSpPr>
          <p:nvPr>
            <p:ph type="sldNum" sz="quarter" idx="12"/>
          </p:nvPr>
        </p:nvSpPr>
        <p:spPr/>
        <p:txBody>
          <a:bodyPr/>
          <a:lstStyle/>
          <a:p>
            <a:fld id="{4A777409-9C5A-4B07-8E32-19F22F7D558C}" type="slidenum">
              <a:rPr lang="en-IN" smtClean="0"/>
              <a:t>45</a:t>
            </a:fld>
            <a:endParaRPr lang="en-IN" dirty="0"/>
          </a:p>
        </p:txBody>
      </p:sp>
      <p:sp>
        <p:nvSpPr>
          <p:cNvPr id="5" name="TextBox 4">
            <a:extLst>
              <a:ext uri="{FF2B5EF4-FFF2-40B4-BE49-F238E27FC236}">
                <a16:creationId xmlns:a16="http://schemas.microsoft.com/office/drawing/2014/main" id="{3A9AFE93-0641-A66E-39D4-6FEA6E3A9491}"/>
              </a:ext>
            </a:extLst>
          </p:cNvPr>
          <p:cNvSpPr txBox="1"/>
          <p:nvPr/>
        </p:nvSpPr>
        <p:spPr>
          <a:xfrm>
            <a:off x="989029" y="657222"/>
            <a:ext cx="10040332" cy="707886"/>
          </a:xfrm>
          <a:prstGeom prst="rect">
            <a:avLst/>
          </a:prstGeom>
          <a:noFill/>
        </p:spPr>
        <p:txBody>
          <a:bodyPr wrap="square">
            <a:spAutoFit/>
          </a:bodyPr>
          <a:lstStyle/>
          <a:p>
            <a:r>
              <a:rPr lang="en-US" sz="2000" dirty="0">
                <a:solidFill>
                  <a:schemeClr val="tx1">
                    <a:lumMod val="65000"/>
                    <a:lumOff val="35000"/>
                  </a:schemeClr>
                </a:solidFill>
              </a:rPr>
              <a:t>2. Open </a:t>
            </a:r>
            <a:r>
              <a:rPr lang="en-US" sz="2000" b="1" dirty="0">
                <a:solidFill>
                  <a:schemeClr val="tx1">
                    <a:lumMod val="65000"/>
                    <a:lumOff val="35000"/>
                  </a:schemeClr>
                </a:solidFill>
              </a:rPr>
              <a:t>hello.component.html </a:t>
            </a:r>
            <a:r>
              <a:rPr lang="en-US" sz="2000" dirty="0">
                <a:solidFill>
                  <a:schemeClr val="tx1">
                    <a:lumMod val="65000"/>
                    <a:lumOff val="35000"/>
                  </a:schemeClr>
                </a:solidFill>
              </a:rPr>
              <a:t>and add a paragraph and bind it with </a:t>
            </a:r>
            <a:r>
              <a:rPr lang="en-US" sz="2000" dirty="0" err="1">
                <a:solidFill>
                  <a:schemeClr val="tx1">
                    <a:lumMod val="65000"/>
                    <a:lumOff val="35000"/>
                  </a:schemeClr>
                </a:solidFill>
              </a:rPr>
              <a:t>changeName</a:t>
            </a:r>
            <a:r>
              <a:rPr lang="en-US" sz="2000" dirty="0">
                <a:solidFill>
                  <a:schemeClr val="tx1">
                    <a:lumMod val="65000"/>
                    <a:lumOff val="35000"/>
                  </a:schemeClr>
                </a:solidFill>
              </a:rPr>
              <a:t>() method as shown in Line 3</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0F41D246-733C-F98D-614F-080CB99AD2DB}"/>
              </a:ext>
            </a:extLst>
          </p:cNvPr>
          <p:cNvSpPr txBox="1"/>
          <p:nvPr/>
        </p:nvSpPr>
        <p:spPr>
          <a:xfrm>
            <a:off x="989029" y="1461403"/>
            <a:ext cx="6099142" cy="923330"/>
          </a:xfrm>
          <a:prstGeom prst="rect">
            <a:avLst/>
          </a:prstGeom>
          <a:noFill/>
        </p:spPr>
        <p:txBody>
          <a:bodyPr wrap="square">
            <a:spAutoFit/>
          </a:bodyPr>
          <a:lstStyle/>
          <a:p>
            <a:r>
              <a:rPr lang="en-IN" dirty="0"/>
              <a:t>&lt;h1&gt;Welcome&lt;/h1&gt;</a:t>
            </a:r>
          </a:p>
          <a:p>
            <a:r>
              <a:rPr lang="en-IN" dirty="0"/>
              <a:t>&lt;h2&gt;Course Name: {{ </a:t>
            </a:r>
            <a:r>
              <a:rPr lang="en-IN" dirty="0" err="1"/>
              <a:t>courseName</a:t>
            </a:r>
            <a:r>
              <a:rPr lang="en-IN" dirty="0"/>
              <a:t> }}&lt;/h2&gt;</a:t>
            </a:r>
          </a:p>
          <a:p>
            <a:r>
              <a:rPr lang="en-IN" dirty="0"/>
              <a:t>&lt;p (click)="</a:t>
            </a:r>
            <a:r>
              <a:rPr lang="en-IN" dirty="0" err="1"/>
              <a:t>changeName</a:t>
            </a:r>
            <a:r>
              <a:rPr lang="en-IN" dirty="0"/>
              <a:t>()"&gt;Click here to change&lt;/p&gt;</a:t>
            </a:r>
          </a:p>
        </p:txBody>
      </p:sp>
      <p:sp>
        <p:nvSpPr>
          <p:cNvPr id="9" name="TextBox 8">
            <a:extLst>
              <a:ext uri="{FF2B5EF4-FFF2-40B4-BE49-F238E27FC236}">
                <a16:creationId xmlns:a16="http://schemas.microsoft.com/office/drawing/2014/main" id="{4E7223EF-16AE-754E-B63A-4091BB3EFE15}"/>
              </a:ext>
            </a:extLst>
          </p:cNvPr>
          <p:cNvSpPr txBox="1"/>
          <p:nvPr/>
        </p:nvSpPr>
        <p:spPr>
          <a:xfrm>
            <a:off x="989029" y="2739201"/>
            <a:ext cx="6099142" cy="400110"/>
          </a:xfrm>
          <a:prstGeom prst="rect">
            <a:avLst/>
          </a:prstGeom>
          <a:noFill/>
        </p:spPr>
        <p:txBody>
          <a:bodyPr wrap="square">
            <a:spAutoFit/>
          </a:bodyPr>
          <a:lstStyle/>
          <a:p>
            <a:r>
              <a:rPr lang="en-US" sz="2000" dirty="0">
                <a:solidFill>
                  <a:schemeClr val="tx1">
                    <a:lumMod val="65000"/>
                    <a:lumOff val="35000"/>
                  </a:schemeClr>
                </a:solidFill>
              </a:rPr>
              <a:t>3. Save the files and check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899686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B12EEC-CD7E-F98B-7E98-B8CF484BE95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DB0A647-6A57-046D-5407-DEF1C7C3B005}"/>
              </a:ext>
            </a:extLst>
          </p:cNvPr>
          <p:cNvSpPr>
            <a:spLocks noGrp="1"/>
          </p:cNvSpPr>
          <p:nvPr>
            <p:ph type="sldNum" sz="quarter" idx="12"/>
          </p:nvPr>
        </p:nvSpPr>
        <p:spPr/>
        <p:txBody>
          <a:bodyPr/>
          <a:lstStyle/>
          <a:p>
            <a:fld id="{4A777409-9C5A-4B07-8E32-19F22F7D558C}" type="slidenum">
              <a:rPr lang="en-IN" smtClean="0"/>
              <a:t>46</a:t>
            </a:fld>
            <a:endParaRPr lang="en-IN" dirty="0"/>
          </a:p>
        </p:txBody>
      </p:sp>
      <p:sp>
        <p:nvSpPr>
          <p:cNvPr id="5" name="TextBox 4">
            <a:extLst>
              <a:ext uri="{FF2B5EF4-FFF2-40B4-BE49-F238E27FC236}">
                <a16:creationId xmlns:a16="http://schemas.microsoft.com/office/drawing/2014/main" id="{B6FE08E1-B896-D0A1-0D9E-867570F67E7A}"/>
              </a:ext>
            </a:extLst>
          </p:cNvPr>
          <p:cNvSpPr txBox="1"/>
          <p:nvPr/>
        </p:nvSpPr>
        <p:spPr>
          <a:xfrm>
            <a:off x="989029" y="569478"/>
            <a:ext cx="6099142" cy="523220"/>
          </a:xfrm>
          <a:prstGeom prst="rect">
            <a:avLst/>
          </a:prstGeom>
          <a:noFill/>
        </p:spPr>
        <p:txBody>
          <a:bodyPr wrap="square">
            <a:spAutoFit/>
          </a:bodyPr>
          <a:lstStyle/>
          <a:p>
            <a:r>
              <a:rPr lang="en-IN" sz="2800" b="1" dirty="0"/>
              <a:t>Change Detection</a:t>
            </a:r>
          </a:p>
        </p:txBody>
      </p:sp>
      <p:sp>
        <p:nvSpPr>
          <p:cNvPr id="7" name="TextBox 6">
            <a:extLst>
              <a:ext uri="{FF2B5EF4-FFF2-40B4-BE49-F238E27FC236}">
                <a16:creationId xmlns:a16="http://schemas.microsoft.com/office/drawing/2014/main" id="{24E6541D-DD14-107D-B503-CFD77CFE6A6D}"/>
              </a:ext>
            </a:extLst>
          </p:cNvPr>
          <p:cNvSpPr txBox="1"/>
          <p:nvPr/>
        </p:nvSpPr>
        <p:spPr>
          <a:xfrm>
            <a:off x="117836" y="1347557"/>
            <a:ext cx="11618536" cy="4370427"/>
          </a:xfrm>
          <a:prstGeom prst="rect">
            <a:avLst/>
          </a:prstGeom>
          <a:noFill/>
        </p:spPr>
        <p:txBody>
          <a:bodyPr wrap="square">
            <a:spAutoFit/>
          </a:bodyPr>
          <a:lstStyle/>
          <a:p>
            <a:r>
              <a:rPr lang="en-US" sz="2000" b="1" dirty="0">
                <a:solidFill>
                  <a:schemeClr val="tx1">
                    <a:lumMod val="65000"/>
                    <a:lumOff val="35000"/>
                  </a:schemeClr>
                </a:solidFill>
                <a:effectLst/>
              </a:rPr>
              <a:t>How does Angular detect the changes and update the application at the respective places?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Angular uses its change detection mechanism to detect the changes and update the application at the respective places. Angular applications </a:t>
            </a:r>
            <a:r>
              <a:rPr lang="en-US" sz="2000" b="1" dirty="0">
                <a:solidFill>
                  <a:schemeClr val="tx1">
                    <a:lumMod val="65000"/>
                    <a:lumOff val="35000"/>
                  </a:schemeClr>
                </a:solidFill>
                <a:effectLst/>
              </a:rPr>
              <a:t>run faster</a:t>
            </a:r>
            <a:r>
              <a:rPr lang="en-US" sz="2000" dirty="0">
                <a:solidFill>
                  <a:schemeClr val="tx1">
                    <a:lumMod val="65000"/>
                    <a:lumOff val="35000"/>
                  </a:schemeClr>
                </a:solidFill>
                <a:effectLst/>
              </a:rPr>
              <a:t> than Angular 1.x applications due to the improved </a:t>
            </a:r>
            <a:r>
              <a:rPr lang="en-US" sz="2000" b="1" dirty="0">
                <a:solidFill>
                  <a:schemeClr val="tx1">
                    <a:lumMod val="65000"/>
                    <a:lumOff val="35000"/>
                  </a:schemeClr>
                </a:solidFill>
                <a:effectLst/>
              </a:rPr>
              <a:t>change detection mechanism.</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What is the change detection mechanism, and how it helps to run Angular applications so fast?</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Change Detection is a process in Angular that keeps views in sync with the models.</a:t>
            </a:r>
          </a:p>
          <a:p>
            <a:pPr>
              <a:buFont typeface="Arial" panose="020B0604020202020204" pitchFamily="34" charset="0"/>
              <a:buChar char="•"/>
            </a:pPr>
            <a:r>
              <a:rPr lang="en-US" sz="2000" dirty="0">
                <a:solidFill>
                  <a:schemeClr val="tx1">
                    <a:lumMod val="65000"/>
                    <a:lumOff val="35000"/>
                  </a:schemeClr>
                </a:solidFill>
                <a:effectLst/>
              </a:rPr>
              <a:t>In Angular, the flow is unidirectional from top to bottom in a component tree. A change in a web application can be caused by events, Ajax calls, and timers which are all asynchronous.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Who informs Angular about the changes?</a:t>
            </a:r>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Zones</a:t>
            </a:r>
            <a:r>
              <a:rPr lang="en-US" sz="2000" dirty="0">
                <a:solidFill>
                  <a:schemeClr val="tx1">
                    <a:lumMod val="65000"/>
                    <a:lumOff val="35000"/>
                  </a:schemeClr>
                </a:solidFill>
                <a:effectLst/>
              </a:rPr>
              <a:t> inform Angular about the changes in the application. It automatically detects all asynchronous actions at run time in the application.</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42240167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BC55A9D-259F-D4E5-FAFC-607FF3B6793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7E9511B-0E47-D384-DD26-2364A5E65B39}"/>
              </a:ext>
            </a:extLst>
          </p:cNvPr>
          <p:cNvSpPr>
            <a:spLocks noGrp="1"/>
          </p:cNvSpPr>
          <p:nvPr>
            <p:ph type="sldNum" sz="quarter" idx="12"/>
          </p:nvPr>
        </p:nvSpPr>
        <p:spPr/>
        <p:txBody>
          <a:bodyPr/>
          <a:lstStyle/>
          <a:p>
            <a:fld id="{4A777409-9C5A-4B07-8E32-19F22F7D558C}" type="slidenum">
              <a:rPr lang="en-IN" smtClean="0"/>
              <a:t>47</a:t>
            </a:fld>
            <a:endParaRPr lang="en-IN" dirty="0"/>
          </a:p>
        </p:txBody>
      </p:sp>
      <p:sp>
        <p:nvSpPr>
          <p:cNvPr id="5" name="TextBox 4">
            <a:extLst>
              <a:ext uri="{FF2B5EF4-FFF2-40B4-BE49-F238E27FC236}">
                <a16:creationId xmlns:a16="http://schemas.microsoft.com/office/drawing/2014/main" id="{48ABC92C-2AFE-D819-7143-E9E36E917F29}"/>
              </a:ext>
            </a:extLst>
          </p:cNvPr>
          <p:cNvSpPr txBox="1"/>
          <p:nvPr/>
        </p:nvSpPr>
        <p:spPr>
          <a:xfrm>
            <a:off x="815418" y="566678"/>
            <a:ext cx="10788977" cy="2862322"/>
          </a:xfrm>
          <a:prstGeom prst="rect">
            <a:avLst/>
          </a:prstGeom>
          <a:noFill/>
        </p:spPr>
        <p:txBody>
          <a:bodyPr wrap="square">
            <a:spAutoFit/>
          </a:bodyPr>
          <a:lstStyle/>
          <a:p>
            <a:r>
              <a:rPr lang="en-US" sz="2000" b="1" dirty="0">
                <a:solidFill>
                  <a:schemeClr val="tx1">
                    <a:lumMod val="65000"/>
                    <a:lumOff val="35000"/>
                  </a:schemeClr>
                </a:solidFill>
                <a:effectLst/>
              </a:rPr>
              <a:t>What does Angular do when a change is detected?</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Angular runs a change detector algorithm on each component from top to bottom in the component tree. This change detector algorithm is automatically generated at run time which will check and update the changes at appropriate places in the component tree.</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Angular is very fast though it goes through all components from top to bottom for every single event as it generates VM-friendly code. Due to this, Angular can perform hundreds of thousands of checks in a few milliseconds.</a:t>
            </a:r>
          </a:p>
        </p:txBody>
      </p:sp>
      <p:pic>
        <p:nvPicPr>
          <p:cNvPr id="7" name="Picture 6">
            <a:extLst>
              <a:ext uri="{FF2B5EF4-FFF2-40B4-BE49-F238E27FC236}">
                <a16:creationId xmlns:a16="http://schemas.microsoft.com/office/drawing/2014/main" id="{8A61155D-C601-6CC9-8298-BB04F349BC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6680" y="3136451"/>
            <a:ext cx="5658640" cy="3219899"/>
          </a:xfrm>
          <a:prstGeom prst="rect">
            <a:avLst/>
          </a:prstGeom>
        </p:spPr>
      </p:pic>
    </p:spTree>
    <p:extLst>
      <p:ext uri="{BB962C8B-B14F-4D97-AF65-F5344CB8AC3E}">
        <p14:creationId xmlns:p14="http://schemas.microsoft.com/office/powerpoint/2010/main" val="27207682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9ED440-202E-6518-3E1C-192D335079D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BE1C60F-A356-F98B-923C-5EBB595B4D6B}"/>
              </a:ext>
            </a:extLst>
          </p:cNvPr>
          <p:cNvSpPr>
            <a:spLocks noGrp="1"/>
          </p:cNvSpPr>
          <p:nvPr>
            <p:ph type="sldNum" sz="quarter" idx="12"/>
          </p:nvPr>
        </p:nvSpPr>
        <p:spPr/>
        <p:txBody>
          <a:bodyPr/>
          <a:lstStyle/>
          <a:p>
            <a:fld id="{4A777409-9C5A-4B07-8E32-19F22F7D558C}" type="slidenum">
              <a:rPr lang="en-IN" smtClean="0"/>
              <a:t>48</a:t>
            </a:fld>
            <a:endParaRPr lang="en-IN" dirty="0"/>
          </a:p>
        </p:txBody>
      </p:sp>
      <p:sp>
        <p:nvSpPr>
          <p:cNvPr id="5" name="TextBox 4">
            <a:extLst>
              <a:ext uri="{FF2B5EF4-FFF2-40B4-BE49-F238E27FC236}">
                <a16:creationId xmlns:a16="http://schemas.microsoft.com/office/drawing/2014/main" id="{5993E711-B54C-B3DA-1711-D37962B57B44}"/>
              </a:ext>
            </a:extLst>
          </p:cNvPr>
          <p:cNvSpPr txBox="1"/>
          <p:nvPr/>
        </p:nvSpPr>
        <p:spPr>
          <a:xfrm>
            <a:off x="989028" y="690589"/>
            <a:ext cx="10144027" cy="1631216"/>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This welcome screen is created in the </a:t>
            </a:r>
            <a:r>
              <a:rPr lang="en-US" sz="2000" dirty="0" err="1">
                <a:solidFill>
                  <a:schemeClr val="tx1">
                    <a:lumMod val="65000"/>
                    <a:lumOff val="35000"/>
                  </a:schemeClr>
                </a:solidFill>
                <a:effectLst/>
              </a:rPr>
              <a:t>WelcomeComponent</a:t>
            </a:r>
            <a:r>
              <a:rPr lang="en-US" sz="2000" dirty="0">
                <a:solidFill>
                  <a:schemeClr val="tx1">
                    <a:lumMod val="65000"/>
                    <a:lumOff val="35000"/>
                  </a:schemeClr>
                </a:solidFill>
                <a:effectLst/>
              </a:rPr>
              <a:t>. </a:t>
            </a:r>
          </a:p>
          <a:p>
            <a:pPr>
              <a:buFont typeface="Arial" panose="020B0604020202020204" pitchFamily="34" charset="0"/>
              <a:buChar char="•"/>
            </a:pPr>
            <a:r>
              <a:rPr lang="en-US" sz="2000" dirty="0">
                <a:solidFill>
                  <a:schemeClr val="tx1">
                    <a:lumMod val="65000"/>
                    <a:lumOff val="35000"/>
                  </a:schemeClr>
                </a:solidFill>
                <a:effectLst/>
              </a:rPr>
              <a:t>You can find the files related to </a:t>
            </a:r>
            <a:r>
              <a:rPr lang="en-US" sz="2000" dirty="0" err="1">
                <a:solidFill>
                  <a:schemeClr val="tx1">
                    <a:lumMod val="65000"/>
                    <a:lumOff val="35000"/>
                  </a:schemeClr>
                </a:solidFill>
                <a:effectLst/>
              </a:rPr>
              <a:t>WelcomeComponent</a:t>
            </a:r>
            <a:r>
              <a:rPr lang="en-US" sz="2000" dirty="0">
                <a:solidFill>
                  <a:schemeClr val="tx1">
                    <a:lumMod val="65000"/>
                    <a:lumOff val="35000"/>
                  </a:schemeClr>
                </a:solidFill>
                <a:effectLst/>
              </a:rPr>
              <a:t> in the welcome folder present inside the app folder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 --&gt; app --&gt; welcome).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1. Code for </a:t>
            </a:r>
            <a:r>
              <a:rPr lang="en-US" sz="2000" dirty="0" err="1">
                <a:solidFill>
                  <a:schemeClr val="tx1">
                    <a:lumMod val="65000"/>
                    <a:lumOff val="35000"/>
                  </a:schemeClr>
                </a:solidFill>
                <a:effectLst/>
              </a:rPr>
              <a:t>WelcomeComponent</a:t>
            </a:r>
            <a:r>
              <a:rPr lang="en-US" sz="2000" dirty="0">
                <a:solidFill>
                  <a:schemeClr val="tx1">
                    <a:lumMod val="65000"/>
                    <a:lumOff val="35000"/>
                  </a:schemeClr>
                </a:solidFill>
                <a:effectLst/>
              </a:rPr>
              <a:t> is present in the file </a:t>
            </a:r>
            <a:r>
              <a:rPr lang="en-US" sz="2000" b="1" dirty="0" err="1">
                <a:solidFill>
                  <a:schemeClr val="tx1">
                    <a:lumMod val="65000"/>
                    <a:lumOff val="35000"/>
                  </a:schemeClr>
                </a:solidFill>
                <a:effectLst/>
              </a:rPr>
              <a:t>welcome.component.ts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F2905EC3-5BD6-A634-1A88-0F89BA18385A}"/>
              </a:ext>
            </a:extLst>
          </p:cNvPr>
          <p:cNvSpPr txBox="1"/>
          <p:nvPr/>
        </p:nvSpPr>
        <p:spPr>
          <a:xfrm>
            <a:off x="989029" y="2449060"/>
            <a:ext cx="9484150" cy="3416320"/>
          </a:xfrm>
          <a:prstGeom prst="rect">
            <a:avLst/>
          </a:prstGeom>
          <a:noFill/>
        </p:spPr>
        <p:txBody>
          <a:bodyPr wrap="square">
            <a:spAutoFit/>
          </a:bodyPr>
          <a:lstStyle/>
          <a:p>
            <a:r>
              <a:rPr lang="en-IN" dirty="0"/>
              <a:t>import { Component } from '@angular/core';</a:t>
            </a:r>
          </a:p>
          <a:p>
            <a:r>
              <a:rPr lang="en-IN" dirty="0"/>
              <a:t>@Component({</a:t>
            </a:r>
          </a:p>
          <a:p>
            <a:r>
              <a:rPr lang="en-IN" dirty="0"/>
              <a:t>    </a:t>
            </a:r>
            <a:r>
              <a:rPr lang="en-IN" dirty="0" err="1"/>
              <a:t>templateUrl</a:t>
            </a:r>
            <a:r>
              <a:rPr lang="en-IN" dirty="0"/>
              <a:t>: 'welcome.component.html',</a:t>
            </a:r>
          </a:p>
          <a:p>
            <a:r>
              <a:rPr lang="en-IN" dirty="0"/>
              <a:t>    </a:t>
            </a:r>
            <a:r>
              <a:rPr lang="en-IN" dirty="0" err="1"/>
              <a:t>styleUrls</a:t>
            </a:r>
            <a:r>
              <a:rPr lang="en-IN" dirty="0"/>
              <a:t>: ['welcome.component.css']</a:t>
            </a:r>
          </a:p>
          <a:p>
            <a:r>
              <a:rPr lang="en-IN" dirty="0"/>
              <a:t>})</a:t>
            </a:r>
          </a:p>
          <a:p>
            <a:r>
              <a:rPr lang="en-IN" dirty="0"/>
              <a:t>export class </a:t>
            </a:r>
            <a:r>
              <a:rPr lang="en-IN" dirty="0" err="1"/>
              <a:t>WelcomeComponent</a:t>
            </a:r>
            <a:r>
              <a:rPr lang="en-IN" dirty="0"/>
              <a:t> {</a:t>
            </a:r>
          </a:p>
          <a:p>
            <a:r>
              <a:rPr lang="en-IN" dirty="0"/>
              <a:t>    public </a:t>
            </a:r>
            <a:r>
              <a:rPr lang="en-IN" dirty="0" err="1"/>
              <a:t>pageTitle</a:t>
            </a:r>
            <a:r>
              <a:rPr lang="en-IN" dirty="0"/>
              <a:t> = 'Welcome';</a:t>
            </a:r>
          </a:p>
          <a:p>
            <a:r>
              <a:rPr lang="en-IN" dirty="0"/>
              <a:t>    constructor() {</a:t>
            </a:r>
          </a:p>
          <a:p>
            <a:r>
              <a:rPr lang="en-IN" dirty="0"/>
              <a:t>   </a:t>
            </a:r>
          </a:p>
          <a:p>
            <a:r>
              <a:rPr lang="en-IN" dirty="0"/>
              <a:t>    }</a:t>
            </a:r>
          </a:p>
          <a:p>
            <a:r>
              <a:rPr lang="en-IN" dirty="0"/>
              <a:t>}</a:t>
            </a:r>
          </a:p>
          <a:p>
            <a:r>
              <a:rPr lang="en-IN" dirty="0"/>
              <a:t> </a:t>
            </a:r>
          </a:p>
        </p:txBody>
      </p:sp>
    </p:spTree>
    <p:extLst>
      <p:ext uri="{BB962C8B-B14F-4D97-AF65-F5344CB8AC3E}">
        <p14:creationId xmlns:p14="http://schemas.microsoft.com/office/powerpoint/2010/main" val="13983737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83DFD0F-463E-89EC-16AD-5B4482B1D1F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2FFEBC0-B515-1560-0B0A-11FF99237D4D}"/>
              </a:ext>
            </a:extLst>
          </p:cNvPr>
          <p:cNvSpPr>
            <a:spLocks noGrp="1"/>
          </p:cNvSpPr>
          <p:nvPr>
            <p:ph type="sldNum" sz="quarter" idx="12"/>
          </p:nvPr>
        </p:nvSpPr>
        <p:spPr/>
        <p:txBody>
          <a:bodyPr/>
          <a:lstStyle/>
          <a:p>
            <a:fld id="{4A777409-9C5A-4B07-8E32-19F22F7D558C}" type="slidenum">
              <a:rPr lang="en-IN" smtClean="0"/>
              <a:t>49</a:t>
            </a:fld>
            <a:endParaRPr lang="en-IN" dirty="0"/>
          </a:p>
        </p:txBody>
      </p:sp>
      <p:sp>
        <p:nvSpPr>
          <p:cNvPr id="5" name="TextBox 4">
            <a:extLst>
              <a:ext uri="{FF2B5EF4-FFF2-40B4-BE49-F238E27FC236}">
                <a16:creationId xmlns:a16="http://schemas.microsoft.com/office/drawing/2014/main" id="{32519F8B-1C14-4720-3A3C-78DEED2EEC65}"/>
              </a:ext>
            </a:extLst>
          </p:cNvPr>
          <p:cNvSpPr txBox="1"/>
          <p:nvPr/>
        </p:nvSpPr>
        <p:spPr>
          <a:xfrm>
            <a:off x="881405" y="633309"/>
            <a:ext cx="10685283" cy="2554545"/>
          </a:xfrm>
          <a:prstGeom prst="rect">
            <a:avLst/>
          </a:prstGeom>
          <a:noFill/>
        </p:spPr>
        <p:txBody>
          <a:bodyPr wrap="square">
            <a:spAutoFit/>
          </a:bodyPr>
          <a:lstStyle/>
          <a:p>
            <a:r>
              <a:rPr lang="en-US" sz="2000" dirty="0">
                <a:solidFill>
                  <a:schemeClr val="tx1">
                    <a:lumMod val="65000"/>
                    <a:lumOff val="35000"/>
                  </a:schemeClr>
                </a:solidFill>
                <a:effectLst/>
              </a:rPr>
              <a:t>Line 3-6: @Component marks the class as component and the component is bound with template and CSS file using </a:t>
            </a:r>
            <a:r>
              <a:rPr lang="en-US" sz="2000" dirty="0" err="1">
                <a:solidFill>
                  <a:schemeClr val="tx1">
                    <a:lumMod val="65000"/>
                    <a:lumOff val="35000"/>
                  </a:schemeClr>
                </a:solidFill>
                <a:effectLst/>
              </a:rPr>
              <a:t>templateUrl</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styleUrls</a:t>
            </a:r>
            <a:r>
              <a:rPr lang="en-US" sz="2000" dirty="0">
                <a:solidFill>
                  <a:schemeClr val="tx1">
                    <a:lumMod val="65000"/>
                    <a:lumOff val="35000"/>
                  </a:schemeClr>
                </a:solidFill>
                <a:effectLst/>
              </a:rPr>
              <a:t> properties respectively.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8: Creates a property called </a:t>
            </a:r>
            <a:r>
              <a:rPr lang="en-US" sz="2000" dirty="0" err="1">
                <a:solidFill>
                  <a:schemeClr val="tx1">
                    <a:lumMod val="65000"/>
                    <a:lumOff val="35000"/>
                  </a:schemeClr>
                </a:solidFill>
                <a:effectLst/>
              </a:rPr>
              <a:t>pageTitle</a:t>
            </a:r>
            <a:r>
              <a:rPr lang="en-US" sz="2000" dirty="0">
                <a:solidFill>
                  <a:schemeClr val="tx1">
                    <a:lumMod val="65000"/>
                    <a:lumOff val="35000"/>
                  </a:schemeClr>
                </a:solidFill>
                <a:effectLst/>
              </a:rPr>
              <a:t> and initialized it to “welcome”.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11: This statement displays the login button at the top right corner of the page.</a:t>
            </a:r>
          </a:p>
          <a:p>
            <a:r>
              <a:rPr lang="en-US" sz="2000" dirty="0">
                <a:solidFill>
                  <a:schemeClr val="tx1">
                    <a:lumMod val="65000"/>
                    <a:lumOff val="35000"/>
                  </a:schemeClr>
                </a:solidFill>
              </a:rPr>
              <a:t> </a:t>
            </a:r>
          </a:p>
          <a:p>
            <a:r>
              <a:rPr lang="en-US" sz="2000" dirty="0">
                <a:solidFill>
                  <a:schemeClr val="tx1">
                    <a:lumMod val="65000"/>
                    <a:lumOff val="35000"/>
                  </a:schemeClr>
                </a:solidFill>
                <a:effectLst/>
              </a:rPr>
              <a:t>2. Code for </a:t>
            </a:r>
            <a:r>
              <a:rPr lang="en-US" sz="2000" dirty="0" err="1">
                <a:solidFill>
                  <a:schemeClr val="tx1">
                    <a:lumMod val="65000"/>
                    <a:lumOff val="35000"/>
                  </a:schemeClr>
                </a:solidFill>
                <a:effectLst/>
              </a:rPr>
              <a:t>WelcomeComponent</a:t>
            </a:r>
            <a:r>
              <a:rPr lang="en-US" sz="2000" dirty="0">
                <a:solidFill>
                  <a:schemeClr val="tx1">
                    <a:lumMod val="65000"/>
                    <a:lumOff val="35000"/>
                  </a:schemeClr>
                </a:solidFill>
                <a:effectLst/>
              </a:rPr>
              <a:t> template is present in the </a:t>
            </a:r>
            <a:r>
              <a:rPr lang="en-US" sz="2000" b="1" dirty="0">
                <a:solidFill>
                  <a:schemeClr val="tx1">
                    <a:lumMod val="65000"/>
                    <a:lumOff val="35000"/>
                  </a:schemeClr>
                </a:solidFill>
                <a:effectLst/>
              </a:rPr>
              <a:t>welcome.component.html </a:t>
            </a:r>
            <a:r>
              <a:rPr lang="en-US" sz="2000" dirty="0">
                <a:solidFill>
                  <a:schemeClr val="tx1">
                    <a:lumMod val="65000"/>
                    <a:lumOff val="35000"/>
                  </a:schemeClr>
                </a:solidFill>
                <a:effectLst/>
              </a:rPr>
              <a:t>file.</a:t>
            </a:r>
          </a:p>
        </p:txBody>
      </p:sp>
    </p:spTree>
    <p:extLst>
      <p:ext uri="{BB962C8B-B14F-4D97-AF65-F5344CB8AC3E}">
        <p14:creationId xmlns:p14="http://schemas.microsoft.com/office/powerpoint/2010/main" val="1153028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25AC455-21D5-C2CB-5F70-825957AC782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59E9D46-109A-E9B3-265D-6ADBDD0B0F01}"/>
              </a:ext>
            </a:extLst>
          </p:cNvPr>
          <p:cNvSpPr>
            <a:spLocks noGrp="1"/>
          </p:cNvSpPr>
          <p:nvPr>
            <p:ph type="sldNum" sz="quarter" idx="12"/>
          </p:nvPr>
        </p:nvSpPr>
        <p:spPr/>
        <p:txBody>
          <a:bodyPr/>
          <a:lstStyle/>
          <a:p>
            <a:fld id="{4A777409-9C5A-4B07-8E32-19F22F7D558C}" type="slidenum">
              <a:rPr lang="en-IN" smtClean="0"/>
              <a:t>5</a:t>
            </a:fld>
            <a:endParaRPr lang="en-IN" dirty="0"/>
          </a:p>
        </p:txBody>
      </p:sp>
      <p:sp>
        <p:nvSpPr>
          <p:cNvPr id="5" name="TextBox 4">
            <a:extLst>
              <a:ext uri="{FF2B5EF4-FFF2-40B4-BE49-F238E27FC236}">
                <a16:creationId xmlns:a16="http://schemas.microsoft.com/office/drawing/2014/main" id="{423C77FE-45E7-97E5-EB38-94C1D390E92B}"/>
              </a:ext>
            </a:extLst>
          </p:cNvPr>
          <p:cNvSpPr txBox="1"/>
          <p:nvPr/>
        </p:nvSpPr>
        <p:spPr>
          <a:xfrm>
            <a:off x="989029" y="512917"/>
            <a:ext cx="6099142" cy="523220"/>
          </a:xfrm>
          <a:prstGeom prst="rect">
            <a:avLst/>
          </a:prstGeom>
          <a:noFill/>
        </p:spPr>
        <p:txBody>
          <a:bodyPr wrap="square">
            <a:spAutoFit/>
          </a:bodyPr>
          <a:lstStyle/>
          <a:p>
            <a:r>
              <a:rPr lang="en-IN" sz="2800" b="1" dirty="0"/>
              <a:t>Features of Angular</a:t>
            </a:r>
          </a:p>
        </p:txBody>
      </p:sp>
      <p:sp>
        <p:nvSpPr>
          <p:cNvPr id="7" name="TextBox 6">
            <a:extLst>
              <a:ext uri="{FF2B5EF4-FFF2-40B4-BE49-F238E27FC236}">
                <a16:creationId xmlns:a16="http://schemas.microsoft.com/office/drawing/2014/main" id="{9EA0F720-E695-4023-ECF3-AB135A328C2C}"/>
              </a:ext>
            </a:extLst>
          </p:cNvPr>
          <p:cNvSpPr txBox="1"/>
          <p:nvPr/>
        </p:nvSpPr>
        <p:spPr>
          <a:xfrm>
            <a:off x="245097" y="1036137"/>
            <a:ext cx="11946903" cy="5632311"/>
          </a:xfrm>
          <a:prstGeom prst="rect">
            <a:avLst/>
          </a:prstGeom>
          <a:noFill/>
        </p:spPr>
        <p:txBody>
          <a:bodyPr wrap="square">
            <a:spAutoFit/>
          </a:bodyPr>
          <a:lstStyle/>
          <a:p>
            <a:r>
              <a:rPr lang="en-US" sz="2000" dirty="0">
                <a:solidFill>
                  <a:schemeClr val="tx1">
                    <a:lumMod val="65000"/>
                    <a:lumOff val="35000"/>
                  </a:schemeClr>
                </a:solidFill>
                <a:effectLst/>
              </a:rPr>
              <a:t>Let us look at the features of Angular: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Easier to learn</a:t>
            </a:r>
            <a:r>
              <a:rPr lang="en-US" sz="2000" dirty="0">
                <a:solidFill>
                  <a:schemeClr val="tx1">
                    <a:lumMod val="65000"/>
                    <a:lumOff val="35000"/>
                  </a:schemeClr>
                </a:solidFill>
                <a:effectLst/>
              </a:rPr>
              <a:t>: Angular is more modern and easier for developers to learn. It is a more streamlined framework where developers will be focusing on writing JavaScript classes.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Good IDE support</a:t>
            </a:r>
            <a:r>
              <a:rPr lang="en-US" sz="2000" dirty="0">
                <a:solidFill>
                  <a:schemeClr val="tx1">
                    <a:lumMod val="65000"/>
                    <a:lumOff val="35000"/>
                  </a:schemeClr>
                </a:solidFill>
                <a:effectLst/>
              </a:rPr>
              <a:t>: Angular is written in TypeScript which is a superset of JavaScript and supports all ECMAScript 6 features. Many IDEs like Eclipse, Microsoft Visual Studio, Sublime Text, etc., have good support for TypeScript.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Familiar</a:t>
            </a:r>
            <a:r>
              <a:rPr lang="en-US" sz="2000" dirty="0">
                <a:solidFill>
                  <a:schemeClr val="tx1">
                    <a:lumMod val="65000"/>
                    <a:lumOff val="35000"/>
                  </a:schemeClr>
                </a:solidFill>
                <a:effectLst/>
              </a:rPr>
              <a:t>: Angular has retained many of its core concepts from the earlier version (Angular 1), though it is a complete re-write. This means developers who are already proficient in Angular 1 will find it easy to migrate to Angular.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Cross-Platform</a:t>
            </a:r>
            <a:r>
              <a:rPr lang="en-US" sz="2000" dirty="0">
                <a:solidFill>
                  <a:schemeClr val="tx1">
                    <a:lumMod val="65000"/>
                    <a:lumOff val="35000"/>
                  </a:schemeClr>
                </a:solidFill>
                <a:effectLst/>
              </a:rPr>
              <a:t>: Angular is a single platform that can be used to develop applications for multiple devices.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Performance:</a:t>
            </a:r>
            <a:r>
              <a:rPr lang="en-US" sz="2000" dirty="0">
                <a:solidFill>
                  <a:schemeClr val="tx1">
                    <a:lumMod val="65000"/>
                    <a:lumOff val="35000"/>
                  </a:schemeClr>
                </a:solidFill>
                <a:effectLst/>
              </a:rPr>
              <a:t> Angular performance has been improved a lot in the latest version. This has been done by automatically adding or removing reflect metadata from the </a:t>
            </a:r>
            <a:r>
              <a:rPr lang="en-US" sz="2000" dirty="0" err="1">
                <a:solidFill>
                  <a:schemeClr val="tx1">
                    <a:lumMod val="65000"/>
                    <a:lumOff val="35000"/>
                  </a:schemeClr>
                </a:solidFill>
                <a:effectLst/>
              </a:rPr>
              <a:t>polyfills.ts</a:t>
            </a:r>
            <a:r>
              <a:rPr lang="en-US" sz="2000" dirty="0">
                <a:solidFill>
                  <a:schemeClr val="tx1">
                    <a:lumMod val="65000"/>
                    <a:lumOff val="35000"/>
                  </a:schemeClr>
                </a:solidFill>
                <a:effectLst/>
              </a:rPr>
              <a:t> file which makes the application smaller in production.</a:t>
            </a: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587718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98D7073-D8AD-FEB5-78AF-0CEF062A1FD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4246231-2DFA-C44E-986A-28A8D3077CF8}"/>
              </a:ext>
            </a:extLst>
          </p:cNvPr>
          <p:cNvSpPr>
            <a:spLocks noGrp="1"/>
          </p:cNvSpPr>
          <p:nvPr>
            <p:ph type="sldNum" sz="quarter" idx="12"/>
          </p:nvPr>
        </p:nvSpPr>
        <p:spPr/>
        <p:txBody>
          <a:bodyPr/>
          <a:lstStyle/>
          <a:p>
            <a:fld id="{4A777409-9C5A-4B07-8E32-19F22F7D558C}" type="slidenum">
              <a:rPr lang="en-IN" smtClean="0"/>
              <a:t>50</a:t>
            </a:fld>
            <a:endParaRPr lang="en-IN" dirty="0"/>
          </a:p>
        </p:txBody>
      </p:sp>
      <p:sp>
        <p:nvSpPr>
          <p:cNvPr id="5" name="TextBox 4">
            <a:extLst>
              <a:ext uri="{FF2B5EF4-FFF2-40B4-BE49-F238E27FC236}">
                <a16:creationId xmlns:a16="http://schemas.microsoft.com/office/drawing/2014/main" id="{4155BABA-D091-6D7D-16B7-74E7F16773A1}"/>
              </a:ext>
            </a:extLst>
          </p:cNvPr>
          <p:cNvSpPr txBox="1"/>
          <p:nvPr/>
        </p:nvSpPr>
        <p:spPr>
          <a:xfrm>
            <a:off x="900259" y="550625"/>
            <a:ext cx="6099142" cy="461665"/>
          </a:xfrm>
          <a:prstGeom prst="rect">
            <a:avLst/>
          </a:prstGeom>
          <a:noFill/>
        </p:spPr>
        <p:txBody>
          <a:bodyPr wrap="square">
            <a:spAutoFit/>
          </a:bodyPr>
          <a:lstStyle/>
          <a:p>
            <a:r>
              <a:rPr lang="en-IN" sz="2400" b="1" dirty="0"/>
              <a:t>Structural Directives</a:t>
            </a:r>
          </a:p>
        </p:txBody>
      </p:sp>
      <p:pic>
        <p:nvPicPr>
          <p:cNvPr id="7" name="Picture 6">
            <a:extLst>
              <a:ext uri="{FF2B5EF4-FFF2-40B4-BE49-F238E27FC236}">
                <a16:creationId xmlns:a16="http://schemas.microsoft.com/office/drawing/2014/main" id="{A85B4C36-5A6B-D59F-7F5D-29CAA65BC7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336" y="1270304"/>
            <a:ext cx="7034727" cy="4008706"/>
          </a:xfrm>
          <a:prstGeom prst="rect">
            <a:avLst/>
          </a:prstGeom>
        </p:spPr>
      </p:pic>
    </p:spTree>
    <p:extLst>
      <p:ext uri="{BB962C8B-B14F-4D97-AF65-F5344CB8AC3E}">
        <p14:creationId xmlns:p14="http://schemas.microsoft.com/office/powerpoint/2010/main" val="7723516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A5D5503-7E98-39BB-B61C-073D43AE2FC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C0B9FC5-DC29-E1AD-7231-ECDEBEE27E4D}"/>
              </a:ext>
            </a:extLst>
          </p:cNvPr>
          <p:cNvSpPr>
            <a:spLocks noGrp="1"/>
          </p:cNvSpPr>
          <p:nvPr>
            <p:ph type="sldNum" sz="quarter" idx="12"/>
          </p:nvPr>
        </p:nvSpPr>
        <p:spPr/>
        <p:txBody>
          <a:bodyPr/>
          <a:lstStyle/>
          <a:p>
            <a:fld id="{4A777409-9C5A-4B07-8E32-19F22F7D558C}" type="slidenum">
              <a:rPr lang="en-IN" smtClean="0"/>
              <a:t>51</a:t>
            </a:fld>
            <a:endParaRPr lang="en-IN" dirty="0"/>
          </a:p>
        </p:txBody>
      </p:sp>
      <p:sp>
        <p:nvSpPr>
          <p:cNvPr id="5" name="TextBox 4">
            <a:extLst>
              <a:ext uri="{FF2B5EF4-FFF2-40B4-BE49-F238E27FC236}">
                <a16:creationId xmlns:a16="http://schemas.microsoft.com/office/drawing/2014/main" id="{28264875-6CAC-E4AB-17C8-14F362DFD385}"/>
              </a:ext>
            </a:extLst>
          </p:cNvPr>
          <p:cNvSpPr txBox="1"/>
          <p:nvPr/>
        </p:nvSpPr>
        <p:spPr>
          <a:xfrm>
            <a:off x="687371" y="647822"/>
            <a:ext cx="10666429" cy="4401205"/>
          </a:xfrm>
          <a:prstGeom prst="rect">
            <a:avLst/>
          </a:prstGeom>
          <a:noFill/>
        </p:spPr>
        <p:txBody>
          <a:bodyPr wrap="square">
            <a:spAutoFit/>
          </a:bodyPr>
          <a:lstStyle/>
          <a:p>
            <a:r>
              <a:rPr lang="en-US" sz="2000" dirty="0">
                <a:solidFill>
                  <a:schemeClr val="tx1">
                    <a:lumMod val="65000"/>
                    <a:lumOff val="35000"/>
                  </a:schemeClr>
                </a:solidFill>
                <a:effectLst/>
              </a:rPr>
              <a:t>Now that you are familiar with the concept of templates, let us now understand directives in Angular.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Directives are used to change the behavior of components or elements. It can be used </a:t>
            </a:r>
            <a:r>
              <a:rPr lang="en-US" sz="2000" b="1" dirty="0">
                <a:solidFill>
                  <a:schemeClr val="tx1">
                    <a:lumMod val="65000"/>
                    <a:lumOff val="35000"/>
                  </a:schemeClr>
                </a:solidFill>
                <a:effectLst/>
              </a:rPr>
              <a:t>in the form of HTML attributes</a:t>
            </a:r>
            <a:r>
              <a:rPr lang="en-US" sz="2000" dirty="0">
                <a:solidFill>
                  <a:schemeClr val="tx1">
                    <a:lumMod val="65000"/>
                    <a:lumOff val="35000"/>
                  </a:schemeClr>
                </a:solidFill>
                <a:effectLst/>
              </a:rPr>
              <a:t>.</a:t>
            </a:r>
          </a:p>
          <a:p>
            <a:pPr>
              <a:buFont typeface="Arial" panose="020B0604020202020204" pitchFamily="34" charset="0"/>
              <a:buChar char="•"/>
            </a:pPr>
            <a:r>
              <a:rPr lang="en-US" sz="2000" dirty="0">
                <a:solidFill>
                  <a:schemeClr val="tx1">
                    <a:lumMod val="65000"/>
                    <a:lumOff val="35000"/>
                  </a:schemeClr>
                </a:solidFill>
                <a:effectLst/>
              </a:rPr>
              <a:t>You can create directives using classes attached with @Directive decorator which adds metadata to the class.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Why Directives?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It modify the DOM elements</a:t>
            </a:r>
          </a:p>
          <a:p>
            <a:pPr>
              <a:buFont typeface="Arial" panose="020B0604020202020204" pitchFamily="34" charset="0"/>
              <a:buChar char="•"/>
            </a:pPr>
            <a:r>
              <a:rPr lang="en-US" sz="2000" dirty="0">
                <a:solidFill>
                  <a:schemeClr val="tx1">
                    <a:lumMod val="65000"/>
                    <a:lumOff val="35000"/>
                  </a:schemeClr>
                </a:solidFill>
                <a:effectLst/>
              </a:rPr>
              <a:t>It creates reusable and independent code</a:t>
            </a:r>
          </a:p>
          <a:p>
            <a:pPr>
              <a:buFont typeface="Arial" panose="020B0604020202020204" pitchFamily="34" charset="0"/>
              <a:buChar char="•"/>
            </a:pPr>
            <a:r>
              <a:rPr lang="en-US" sz="2000" dirty="0">
                <a:solidFill>
                  <a:schemeClr val="tx1">
                    <a:lumMod val="65000"/>
                    <a:lumOff val="35000"/>
                  </a:schemeClr>
                </a:solidFill>
                <a:effectLst/>
              </a:rPr>
              <a:t>It is used to create custom elements to implement the required functionality</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Types of Directives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There are three types of directives available in Angular</a:t>
            </a:r>
          </a:p>
        </p:txBody>
      </p:sp>
    </p:spTree>
    <p:extLst>
      <p:ext uri="{BB962C8B-B14F-4D97-AF65-F5344CB8AC3E}">
        <p14:creationId xmlns:p14="http://schemas.microsoft.com/office/powerpoint/2010/main" val="27512157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659CE80-B904-4D7C-A7CE-36FCF2C66EF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9285489-35AD-8AF3-3439-FC219EC59B05}"/>
              </a:ext>
            </a:extLst>
          </p:cNvPr>
          <p:cNvSpPr>
            <a:spLocks noGrp="1"/>
          </p:cNvSpPr>
          <p:nvPr>
            <p:ph type="sldNum" sz="quarter" idx="12"/>
          </p:nvPr>
        </p:nvSpPr>
        <p:spPr/>
        <p:txBody>
          <a:bodyPr/>
          <a:lstStyle/>
          <a:p>
            <a:fld id="{4A777409-9C5A-4B07-8E32-19F22F7D558C}" type="slidenum">
              <a:rPr lang="en-IN" smtClean="0"/>
              <a:t>52</a:t>
            </a:fld>
            <a:endParaRPr lang="en-IN" dirty="0"/>
          </a:p>
        </p:txBody>
      </p:sp>
      <p:pic>
        <p:nvPicPr>
          <p:cNvPr id="5" name="Picture 4">
            <a:extLst>
              <a:ext uri="{FF2B5EF4-FFF2-40B4-BE49-F238E27FC236}">
                <a16:creationId xmlns:a16="http://schemas.microsoft.com/office/drawing/2014/main" id="{88EAE151-F4EC-14D0-7DBB-8C0C2EF5BA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1170" y="826278"/>
            <a:ext cx="4982270" cy="1981477"/>
          </a:xfrm>
          <a:prstGeom prst="rect">
            <a:avLst/>
          </a:prstGeom>
        </p:spPr>
      </p:pic>
      <p:sp>
        <p:nvSpPr>
          <p:cNvPr id="7" name="TextBox 6">
            <a:extLst>
              <a:ext uri="{FF2B5EF4-FFF2-40B4-BE49-F238E27FC236}">
                <a16:creationId xmlns:a16="http://schemas.microsoft.com/office/drawing/2014/main" id="{770E3179-F75A-4AE1-8405-50AD2198A4C4}"/>
              </a:ext>
            </a:extLst>
          </p:cNvPr>
          <p:cNvSpPr txBox="1"/>
          <p:nvPr/>
        </p:nvSpPr>
        <p:spPr>
          <a:xfrm>
            <a:off x="238710" y="3184445"/>
            <a:ext cx="11115090" cy="1938992"/>
          </a:xfrm>
          <a:prstGeom prst="rect">
            <a:avLst/>
          </a:prstGeom>
          <a:noFill/>
        </p:spPr>
        <p:txBody>
          <a:bodyPr wrap="square">
            <a:spAutoFit/>
          </a:bodyPr>
          <a:lstStyle/>
          <a:p>
            <a:r>
              <a:rPr lang="en-US" sz="2000" b="1" dirty="0">
                <a:solidFill>
                  <a:schemeClr val="tx1">
                    <a:lumMod val="65000"/>
                    <a:lumOff val="35000"/>
                  </a:schemeClr>
                </a:solidFill>
                <a:effectLst/>
              </a:rPr>
              <a:t>Components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Components are directives with a template or view.</a:t>
            </a:r>
          </a:p>
          <a:p>
            <a:pPr>
              <a:buFont typeface="Arial" panose="020B0604020202020204" pitchFamily="34" charset="0"/>
              <a:buChar char="•"/>
            </a:pPr>
            <a:r>
              <a:rPr lang="en-US" sz="2000" dirty="0">
                <a:solidFill>
                  <a:schemeClr val="tx1">
                    <a:lumMod val="65000"/>
                    <a:lumOff val="35000"/>
                  </a:schemeClr>
                </a:solidFill>
                <a:effectLst/>
              </a:rPr>
              <a:t>@Component decorator is actually @Directive with templates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Structural Directives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 Structural directive changes the DOM layout by adding and removing DOM elements.</a:t>
            </a:r>
          </a:p>
        </p:txBody>
      </p:sp>
      <p:sp>
        <p:nvSpPr>
          <p:cNvPr id="9" name="TextBox 8">
            <a:extLst>
              <a:ext uri="{FF2B5EF4-FFF2-40B4-BE49-F238E27FC236}">
                <a16:creationId xmlns:a16="http://schemas.microsoft.com/office/drawing/2014/main" id="{CAAD92A9-5173-E022-9A4F-43C0A4CE87A9}"/>
              </a:ext>
            </a:extLst>
          </p:cNvPr>
          <p:cNvSpPr txBox="1"/>
          <p:nvPr/>
        </p:nvSpPr>
        <p:spPr>
          <a:xfrm>
            <a:off x="238710" y="5315461"/>
            <a:ext cx="6099142" cy="369332"/>
          </a:xfrm>
          <a:prstGeom prst="rect">
            <a:avLst/>
          </a:prstGeom>
          <a:noFill/>
        </p:spPr>
        <p:txBody>
          <a:bodyPr wrap="square">
            <a:spAutoFit/>
          </a:bodyPr>
          <a:lstStyle/>
          <a:p>
            <a:r>
              <a:rPr lang="en-IN" dirty="0"/>
              <a:t>*directive-name = expression</a:t>
            </a:r>
          </a:p>
        </p:txBody>
      </p:sp>
    </p:spTree>
    <p:extLst>
      <p:ext uri="{BB962C8B-B14F-4D97-AF65-F5344CB8AC3E}">
        <p14:creationId xmlns:p14="http://schemas.microsoft.com/office/powerpoint/2010/main" val="33552670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946C396-43E0-E190-B5A6-A562C6EFDB0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BECC15A-29F9-EE97-A40A-89662F92134B}"/>
              </a:ext>
            </a:extLst>
          </p:cNvPr>
          <p:cNvSpPr>
            <a:spLocks noGrp="1"/>
          </p:cNvSpPr>
          <p:nvPr>
            <p:ph type="sldNum" sz="quarter" idx="12"/>
          </p:nvPr>
        </p:nvSpPr>
        <p:spPr/>
        <p:txBody>
          <a:bodyPr/>
          <a:lstStyle/>
          <a:p>
            <a:fld id="{4A777409-9C5A-4B07-8E32-19F22F7D558C}" type="slidenum">
              <a:rPr lang="en-IN" smtClean="0"/>
              <a:t>53</a:t>
            </a:fld>
            <a:endParaRPr lang="en-IN" dirty="0"/>
          </a:p>
        </p:txBody>
      </p:sp>
      <p:sp>
        <p:nvSpPr>
          <p:cNvPr id="5" name="TextBox 4">
            <a:extLst>
              <a:ext uri="{FF2B5EF4-FFF2-40B4-BE49-F238E27FC236}">
                <a16:creationId xmlns:a16="http://schemas.microsoft.com/office/drawing/2014/main" id="{5DA47D5C-C4AF-CF95-288B-0793BDD5F1C1}"/>
              </a:ext>
            </a:extLst>
          </p:cNvPr>
          <p:cNvSpPr txBox="1"/>
          <p:nvPr/>
        </p:nvSpPr>
        <p:spPr>
          <a:xfrm>
            <a:off x="909685" y="568759"/>
            <a:ext cx="9582347" cy="1323439"/>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Angular has few built-in structural directives such as:</a:t>
            </a:r>
          </a:p>
          <a:p>
            <a:pPr marL="742950" lvl="1" indent="-285750">
              <a:buFont typeface="Arial" panose="020B0604020202020204" pitchFamily="34" charset="0"/>
              <a:buChar char="•"/>
            </a:pPr>
            <a:r>
              <a:rPr lang="en-US" sz="2000" dirty="0" err="1">
                <a:solidFill>
                  <a:schemeClr val="tx1">
                    <a:lumMod val="65000"/>
                    <a:lumOff val="35000"/>
                  </a:schemeClr>
                </a:solidFill>
                <a:effectLst/>
              </a:rPr>
              <a:t>ngIf</a:t>
            </a:r>
            <a:endParaRPr lang="en-US" sz="2000" dirty="0">
              <a:solidFill>
                <a:schemeClr val="tx1">
                  <a:lumMod val="65000"/>
                  <a:lumOff val="35000"/>
                </a:schemeClr>
              </a:solidFill>
              <a:effectLst/>
            </a:endParaRPr>
          </a:p>
          <a:p>
            <a:pPr marL="742950" lvl="1" indent="-285750">
              <a:buFont typeface="Arial" panose="020B0604020202020204" pitchFamily="34" charset="0"/>
              <a:buChar char="•"/>
            </a:pPr>
            <a:r>
              <a:rPr lang="en-US" sz="2000" dirty="0" err="1">
                <a:solidFill>
                  <a:schemeClr val="tx1">
                    <a:lumMod val="65000"/>
                    <a:lumOff val="35000"/>
                  </a:schemeClr>
                </a:solidFill>
                <a:effectLst/>
              </a:rPr>
              <a:t>ngFor</a:t>
            </a:r>
            <a:endParaRPr lang="en-US" sz="2000" dirty="0">
              <a:solidFill>
                <a:schemeClr val="tx1">
                  <a:lumMod val="65000"/>
                  <a:lumOff val="35000"/>
                </a:schemeClr>
              </a:solidFill>
              <a:effectLst/>
            </a:endParaRPr>
          </a:p>
          <a:p>
            <a:pPr marL="742950" lvl="1" indent="-285750">
              <a:buFont typeface="Arial" panose="020B0604020202020204" pitchFamily="34" charset="0"/>
              <a:buChar char="•"/>
            </a:pPr>
            <a:r>
              <a:rPr lang="en-US" sz="2000" dirty="0" err="1">
                <a:solidFill>
                  <a:schemeClr val="tx1">
                    <a:lumMod val="65000"/>
                    <a:lumOff val="35000"/>
                  </a:schemeClr>
                </a:solidFill>
                <a:effectLst/>
              </a:rPr>
              <a:t>ngSwitch</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07828BE1-E320-97A1-C20B-FCA6497C836C}"/>
              </a:ext>
            </a:extLst>
          </p:cNvPr>
          <p:cNvSpPr txBox="1"/>
          <p:nvPr/>
        </p:nvSpPr>
        <p:spPr>
          <a:xfrm>
            <a:off x="193249" y="2121279"/>
            <a:ext cx="11825926" cy="1015663"/>
          </a:xfrm>
          <a:prstGeom prst="rect">
            <a:avLst/>
          </a:prstGeom>
          <a:noFill/>
        </p:spPr>
        <p:txBody>
          <a:bodyPr wrap="square">
            <a:spAutoFit/>
          </a:bodyPr>
          <a:lstStyle/>
          <a:p>
            <a:r>
              <a:rPr lang="en-US" sz="2000" dirty="0" err="1">
                <a:solidFill>
                  <a:schemeClr val="tx1">
                    <a:lumMod val="65000"/>
                    <a:lumOff val="35000"/>
                  </a:schemeClr>
                </a:solidFill>
                <a:effectLst/>
              </a:rPr>
              <a:t>ngIf</a:t>
            </a:r>
            <a:r>
              <a:rPr lang="en-US" sz="2000" dirty="0">
                <a:solidFill>
                  <a:schemeClr val="tx1">
                    <a:lumMod val="65000"/>
                    <a:lumOff val="35000"/>
                  </a:schemeClr>
                </a:solidFill>
                <a:effectLst/>
              </a:rPr>
              <a:t> directive renders components or elements conditionally based on whether or not an expression is true or false.</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9" name="TextBox 8">
            <a:extLst>
              <a:ext uri="{FF2B5EF4-FFF2-40B4-BE49-F238E27FC236}">
                <a16:creationId xmlns:a16="http://schemas.microsoft.com/office/drawing/2014/main" id="{EB3ECF51-61CB-1F3F-F3EC-80771A64FC71}"/>
              </a:ext>
            </a:extLst>
          </p:cNvPr>
          <p:cNvSpPr txBox="1"/>
          <p:nvPr/>
        </p:nvSpPr>
        <p:spPr>
          <a:xfrm>
            <a:off x="172825" y="3181357"/>
            <a:ext cx="6099142" cy="369332"/>
          </a:xfrm>
          <a:prstGeom prst="rect">
            <a:avLst/>
          </a:prstGeom>
          <a:noFill/>
        </p:spPr>
        <p:txBody>
          <a:bodyPr wrap="square">
            <a:spAutoFit/>
          </a:bodyPr>
          <a:lstStyle/>
          <a:p>
            <a:r>
              <a:rPr lang="en-IN" dirty="0"/>
              <a:t>*</a:t>
            </a:r>
            <a:r>
              <a:rPr lang="en-IN" dirty="0" err="1"/>
              <a:t>ngIf</a:t>
            </a:r>
            <a:r>
              <a:rPr lang="en-IN" dirty="0"/>
              <a:t> = "expression"</a:t>
            </a:r>
          </a:p>
        </p:txBody>
      </p:sp>
      <p:sp>
        <p:nvSpPr>
          <p:cNvPr id="11" name="TextBox 10">
            <a:extLst>
              <a:ext uri="{FF2B5EF4-FFF2-40B4-BE49-F238E27FC236}">
                <a16:creationId xmlns:a16="http://schemas.microsoft.com/office/drawing/2014/main" id="{AF3FFB34-1577-AE29-DA49-94E5A8124044}"/>
              </a:ext>
            </a:extLst>
          </p:cNvPr>
          <p:cNvSpPr txBox="1"/>
          <p:nvPr/>
        </p:nvSpPr>
        <p:spPr>
          <a:xfrm>
            <a:off x="193248" y="3753190"/>
            <a:ext cx="11646817" cy="1323439"/>
          </a:xfrm>
          <a:prstGeom prst="rect">
            <a:avLst/>
          </a:prstGeom>
          <a:noFill/>
        </p:spPr>
        <p:txBody>
          <a:bodyPr wrap="square">
            <a:spAutoFit/>
          </a:bodyPr>
          <a:lstStyle/>
          <a:p>
            <a:r>
              <a:rPr lang="en-US" sz="2000" dirty="0" err="1">
                <a:solidFill>
                  <a:schemeClr val="tx1">
                    <a:lumMod val="65000"/>
                    <a:lumOff val="35000"/>
                  </a:schemeClr>
                </a:solidFill>
                <a:effectLst/>
              </a:rPr>
              <a:t>ngIf</a:t>
            </a:r>
            <a:r>
              <a:rPr lang="en-US" sz="2000" dirty="0">
                <a:solidFill>
                  <a:schemeClr val="tx1">
                    <a:lumMod val="65000"/>
                    <a:lumOff val="35000"/>
                  </a:schemeClr>
                </a:solidFill>
                <a:effectLst/>
              </a:rPr>
              <a:t> directive </a:t>
            </a:r>
            <a:r>
              <a:rPr lang="en-US" sz="2000" b="1" dirty="0">
                <a:solidFill>
                  <a:schemeClr val="tx1">
                    <a:lumMod val="65000"/>
                    <a:lumOff val="35000"/>
                  </a:schemeClr>
                </a:solidFill>
                <a:effectLst/>
              </a:rPr>
              <a:t>removes the element from the DOM </a:t>
            </a:r>
            <a:r>
              <a:rPr lang="en-US" sz="2000" dirty="0">
                <a:solidFill>
                  <a:schemeClr val="tx1">
                    <a:lumMod val="65000"/>
                    <a:lumOff val="35000"/>
                  </a:schemeClr>
                </a:solidFill>
                <a:effectLst/>
              </a:rPr>
              <a:t>tree.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b="1"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7626956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7FBCDA-5B63-AB4C-1918-3F2679532C4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CE29333-4DA6-A41D-C77B-EDD59F195F2B}"/>
              </a:ext>
            </a:extLst>
          </p:cNvPr>
          <p:cNvSpPr>
            <a:spLocks noGrp="1"/>
          </p:cNvSpPr>
          <p:nvPr>
            <p:ph type="sldNum" sz="quarter" idx="12"/>
          </p:nvPr>
        </p:nvSpPr>
        <p:spPr/>
        <p:txBody>
          <a:bodyPr/>
          <a:lstStyle/>
          <a:p>
            <a:fld id="{4A777409-9C5A-4B07-8E32-19F22F7D558C}" type="slidenum">
              <a:rPr lang="en-IN" smtClean="0"/>
              <a:t>54</a:t>
            </a:fld>
            <a:endParaRPr lang="en-IN" dirty="0"/>
          </a:p>
        </p:txBody>
      </p:sp>
      <p:sp>
        <p:nvSpPr>
          <p:cNvPr id="5" name="TextBox 4">
            <a:extLst>
              <a:ext uri="{FF2B5EF4-FFF2-40B4-BE49-F238E27FC236}">
                <a16:creationId xmlns:a16="http://schemas.microsoft.com/office/drawing/2014/main" id="{1BB5E046-5207-43A7-E195-EF458310D6B4}"/>
              </a:ext>
            </a:extLst>
          </p:cNvPr>
          <p:cNvSpPr txBox="1"/>
          <p:nvPr/>
        </p:nvSpPr>
        <p:spPr>
          <a:xfrm>
            <a:off x="989028" y="515846"/>
            <a:ext cx="9323895" cy="6186309"/>
          </a:xfrm>
          <a:prstGeom prst="rect">
            <a:avLst/>
          </a:prstGeom>
          <a:noFill/>
        </p:spPr>
        <p:txBody>
          <a:bodyPr wrap="square">
            <a:spAutoFit/>
          </a:bodyPr>
          <a:lstStyle/>
          <a:p>
            <a:r>
              <a:rPr lang="en-IN" b="0" dirty="0" err="1">
                <a:effectLst/>
                <a:latin typeface="Calibri" panose="020F0502020204030204" pitchFamily="34" charset="0"/>
                <a:ea typeface="Calibri" panose="020F0502020204030204" pitchFamily="34" charset="0"/>
                <a:cs typeface="Calibri" panose="020F0502020204030204" pitchFamily="34" charset="0"/>
              </a:rPr>
              <a:t>App.component.ts</a:t>
            </a:r>
            <a:endParaRPr lang="en-IN" b="0" dirty="0">
              <a:effectLst/>
              <a:latin typeface="Calibri" panose="020F0502020204030204" pitchFamily="34" charset="0"/>
              <a:ea typeface="Calibri" panose="020F0502020204030204" pitchFamily="34" charset="0"/>
              <a:cs typeface="Calibri" panose="020F0502020204030204" pitchFamily="34" charset="0"/>
            </a:endParaRPr>
          </a:p>
          <a:p>
            <a:endParaRPr lang="en-IN" b="0" dirty="0">
              <a:effectLst/>
              <a:latin typeface="Calibri" panose="020F0502020204030204" pitchFamily="34" charset="0"/>
              <a:ea typeface="Calibri" panose="020F0502020204030204" pitchFamily="34" charset="0"/>
              <a:cs typeface="Calibri" panose="020F0502020204030204" pitchFamily="34" charset="0"/>
            </a:endParaRPr>
          </a:p>
          <a:p>
            <a:r>
              <a:rPr lang="en-IN" b="0" dirty="0">
                <a:effectLst/>
                <a:latin typeface="Calibri" panose="020F0502020204030204" pitchFamily="34" charset="0"/>
                <a:ea typeface="Calibri" panose="020F0502020204030204" pitchFamily="34" charset="0"/>
                <a:cs typeface="Calibri" panose="020F0502020204030204" pitchFamily="34" charset="0"/>
              </a:rPr>
              <a:t>import { Component } from '@angular/core';</a:t>
            </a:r>
          </a:p>
          <a:p>
            <a:br>
              <a:rPr lang="en-IN" b="0" dirty="0">
                <a:effectLst/>
                <a:latin typeface="Calibri" panose="020F0502020204030204" pitchFamily="34" charset="0"/>
                <a:ea typeface="Calibri" panose="020F0502020204030204" pitchFamily="34" charset="0"/>
                <a:cs typeface="Calibri" panose="020F0502020204030204" pitchFamily="34" charset="0"/>
              </a:rPr>
            </a:br>
            <a:r>
              <a:rPr lang="en-IN" b="0" dirty="0">
                <a:effectLst/>
                <a:latin typeface="Calibri" panose="020F0502020204030204" pitchFamily="34" charset="0"/>
                <a:ea typeface="Calibri" panose="020F0502020204030204" pitchFamily="34" charset="0"/>
                <a:cs typeface="Calibri" panose="020F0502020204030204" pitchFamily="34" charset="0"/>
              </a:rPr>
              <a:t>@Component({</a:t>
            </a:r>
          </a:p>
          <a:p>
            <a:r>
              <a:rPr lang="en-IN" b="0" dirty="0">
                <a:effectLst/>
                <a:latin typeface="Calibri" panose="020F0502020204030204" pitchFamily="34" charset="0"/>
                <a:ea typeface="Calibri" panose="020F0502020204030204" pitchFamily="34" charset="0"/>
                <a:cs typeface="Calibri" panose="020F0502020204030204" pitchFamily="34" charset="0"/>
              </a:rPr>
              <a:t>  selector: 'app-root',</a:t>
            </a:r>
          </a:p>
          <a:p>
            <a:r>
              <a:rPr lang="en-IN" b="0" dirty="0">
                <a:effectLst/>
                <a:latin typeface="Calibri" panose="020F0502020204030204" pitchFamily="34" charset="0"/>
                <a:ea typeface="Calibri" panose="020F0502020204030204" pitchFamily="34" charset="0"/>
                <a:cs typeface="Calibri" panose="020F0502020204030204" pitchFamily="34" charset="0"/>
              </a:rPr>
              <a:t>  </a:t>
            </a:r>
            <a:r>
              <a:rPr lang="en-IN" b="0" dirty="0" err="1">
                <a:effectLst/>
                <a:latin typeface="Calibri" panose="020F0502020204030204" pitchFamily="34" charset="0"/>
                <a:ea typeface="Calibri" panose="020F0502020204030204" pitchFamily="34" charset="0"/>
                <a:cs typeface="Calibri" panose="020F0502020204030204" pitchFamily="34" charset="0"/>
              </a:rPr>
              <a:t>templateUrl</a:t>
            </a:r>
            <a:r>
              <a:rPr lang="en-IN" b="0" dirty="0">
                <a:effectLst/>
                <a:latin typeface="Calibri" panose="020F0502020204030204" pitchFamily="34" charset="0"/>
                <a:ea typeface="Calibri" panose="020F0502020204030204" pitchFamily="34" charset="0"/>
                <a:cs typeface="Calibri" panose="020F0502020204030204" pitchFamily="34" charset="0"/>
              </a:rPr>
              <a:t>: './app.component.html',</a:t>
            </a:r>
          </a:p>
          <a:p>
            <a:r>
              <a:rPr lang="en-IN" b="0" dirty="0">
                <a:effectLst/>
                <a:latin typeface="Calibri" panose="020F0502020204030204" pitchFamily="34" charset="0"/>
                <a:ea typeface="Calibri" panose="020F0502020204030204" pitchFamily="34" charset="0"/>
                <a:cs typeface="Calibri" panose="020F0502020204030204" pitchFamily="34" charset="0"/>
              </a:rPr>
              <a:t>  </a:t>
            </a:r>
            <a:r>
              <a:rPr lang="en-IN" b="0" dirty="0" err="1">
                <a:effectLst/>
                <a:latin typeface="Calibri" panose="020F0502020204030204" pitchFamily="34" charset="0"/>
                <a:ea typeface="Calibri" panose="020F0502020204030204" pitchFamily="34" charset="0"/>
                <a:cs typeface="Calibri" panose="020F0502020204030204" pitchFamily="34" charset="0"/>
              </a:rPr>
              <a:t>styleUrls</a:t>
            </a:r>
            <a:r>
              <a:rPr lang="en-IN" b="0" dirty="0">
                <a:effectLst/>
                <a:latin typeface="Calibri" panose="020F0502020204030204" pitchFamily="34" charset="0"/>
                <a:ea typeface="Calibri" panose="020F0502020204030204" pitchFamily="34" charset="0"/>
                <a:cs typeface="Calibri" panose="020F0502020204030204" pitchFamily="34" charset="0"/>
              </a:rPr>
              <a:t>: ['./app.component.css']</a:t>
            </a:r>
          </a:p>
          <a:p>
            <a:r>
              <a:rPr lang="en-IN" b="0" dirty="0">
                <a:effectLst/>
                <a:latin typeface="Calibri" panose="020F0502020204030204" pitchFamily="34" charset="0"/>
                <a:ea typeface="Calibri" panose="020F0502020204030204" pitchFamily="34" charset="0"/>
                <a:cs typeface="Calibri" panose="020F0502020204030204" pitchFamily="34" charset="0"/>
              </a:rPr>
              <a:t>})</a:t>
            </a:r>
          </a:p>
          <a:p>
            <a:r>
              <a:rPr lang="en-IN" b="0" dirty="0">
                <a:effectLst/>
                <a:latin typeface="Calibri" panose="020F0502020204030204" pitchFamily="34" charset="0"/>
                <a:ea typeface="Calibri" panose="020F0502020204030204" pitchFamily="34" charset="0"/>
                <a:cs typeface="Calibri" panose="020F0502020204030204" pitchFamily="34" charset="0"/>
              </a:rPr>
              <a:t>export class </a:t>
            </a:r>
            <a:r>
              <a:rPr lang="en-IN" b="0" dirty="0" err="1">
                <a:effectLst/>
                <a:latin typeface="Calibri" panose="020F0502020204030204" pitchFamily="34" charset="0"/>
                <a:ea typeface="Calibri" panose="020F0502020204030204" pitchFamily="34" charset="0"/>
                <a:cs typeface="Calibri" panose="020F0502020204030204" pitchFamily="34" charset="0"/>
              </a:rPr>
              <a:t>AppComponent</a:t>
            </a:r>
            <a:r>
              <a:rPr lang="en-IN" b="0" dirty="0">
                <a:effectLst/>
                <a:latin typeface="Calibri" panose="020F0502020204030204" pitchFamily="34" charset="0"/>
                <a:ea typeface="Calibri" panose="020F0502020204030204" pitchFamily="34" charset="0"/>
                <a:cs typeface="Calibri" panose="020F0502020204030204" pitchFamily="34" charset="0"/>
              </a:rPr>
              <a:t> {</a:t>
            </a:r>
          </a:p>
          <a:p>
            <a:r>
              <a:rPr lang="en-IN" b="0" dirty="0">
                <a:effectLst/>
                <a:latin typeface="Calibri" panose="020F0502020204030204" pitchFamily="34" charset="0"/>
                <a:ea typeface="Calibri" panose="020F0502020204030204" pitchFamily="34" charset="0"/>
                <a:cs typeface="Calibri" panose="020F0502020204030204" pitchFamily="34" charset="0"/>
              </a:rPr>
              <a:t>  show = true;</a:t>
            </a:r>
          </a:p>
          <a:p>
            <a:r>
              <a:rPr lang="en-IN" b="0" dirty="0">
                <a:effectLst/>
                <a:latin typeface="Calibri" panose="020F0502020204030204" pitchFamily="34" charset="0"/>
                <a:ea typeface="Calibri" panose="020F0502020204030204" pitchFamily="34" charset="0"/>
                <a:cs typeface="Calibri" panose="020F0502020204030204" pitchFamily="34" charset="0"/>
              </a:rPr>
              <a:t>}</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b="0" dirty="0">
                <a:effectLst/>
                <a:latin typeface="Calibri" panose="020F0502020204030204" pitchFamily="34" charset="0"/>
                <a:ea typeface="Calibri" panose="020F0502020204030204" pitchFamily="34" charset="0"/>
                <a:cs typeface="Calibri" panose="020F0502020204030204" pitchFamily="34" charset="0"/>
              </a:rPr>
              <a:t>App.html</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US" b="0" dirty="0">
                <a:effectLst/>
                <a:latin typeface="Calibri" panose="020F0502020204030204" pitchFamily="34" charset="0"/>
                <a:ea typeface="Calibri" panose="020F0502020204030204" pitchFamily="34" charset="0"/>
                <a:cs typeface="Calibri" panose="020F0502020204030204" pitchFamily="34" charset="0"/>
              </a:rPr>
              <a:t>&lt;button (click)="show = !show"&gt;{{show ? 'hide' : 'show'}}&lt;/button&gt;</a:t>
            </a:r>
          </a:p>
          <a:p>
            <a:r>
              <a:rPr lang="en-US" b="0" dirty="0">
                <a:effectLst/>
                <a:latin typeface="Calibri" panose="020F0502020204030204" pitchFamily="34" charset="0"/>
                <a:ea typeface="Calibri" panose="020F0502020204030204" pitchFamily="34" charset="0"/>
                <a:cs typeface="Calibri" panose="020F0502020204030204" pitchFamily="34" charset="0"/>
              </a:rPr>
              <a:t>show = {{show}}</a:t>
            </a:r>
          </a:p>
          <a:p>
            <a:r>
              <a:rPr lang="en-US" b="0" dirty="0">
                <a:effectLst/>
                <a:latin typeface="Calibri" panose="020F0502020204030204" pitchFamily="34" charset="0"/>
                <a:ea typeface="Calibri" panose="020F0502020204030204" pitchFamily="34" charset="0"/>
                <a:cs typeface="Calibri" panose="020F0502020204030204" pitchFamily="34" charset="0"/>
              </a:rPr>
              <a:t>&lt;</a:t>
            </a:r>
            <a:r>
              <a:rPr lang="en-US" b="0" dirty="0" err="1">
                <a:effectLst/>
                <a:latin typeface="Calibri" panose="020F0502020204030204" pitchFamily="34" charset="0"/>
                <a:ea typeface="Calibri" panose="020F0502020204030204" pitchFamily="34" charset="0"/>
                <a:cs typeface="Calibri" panose="020F0502020204030204" pitchFamily="34" charset="0"/>
              </a:rPr>
              <a:t>br</a:t>
            </a:r>
            <a:r>
              <a:rPr lang="en-US" b="0" dirty="0">
                <a:effectLst/>
                <a:latin typeface="Calibri" panose="020F0502020204030204" pitchFamily="34" charset="0"/>
                <a:ea typeface="Calibri" panose="020F0502020204030204" pitchFamily="34" charset="0"/>
                <a:cs typeface="Calibri" panose="020F0502020204030204" pitchFamily="34" charset="0"/>
              </a:rPr>
              <a:t>&gt;</a:t>
            </a:r>
          </a:p>
          <a:p>
            <a:r>
              <a:rPr lang="en-US" b="0" dirty="0">
                <a:effectLst/>
                <a:latin typeface="Calibri" panose="020F0502020204030204" pitchFamily="34" charset="0"/>
                <a:ea typeface="Calibri" panose="020F0502020204030204" pitchFamily="34" charset="0"/>
                <a:cs typeface="Calibri" panose="020F0502020204030204" pitchFamily="34" charset="0"/>
              </a:rPr>
              <a:t>&lt;div *</a:t>
            </a:r>
            <a:r>
              <a:rPr lang="en-US" b="0" dirty="0" err="1">
                <a:effectLst/>
                <a:latin typeface="Calibri" panose="020F0502020204030204" pitchFamily="34" charset="0"/>
                <a:ea typeface="Calibri" panose="020F0502020204030204" pitchFamily="34" charset="0"/>
                <a:cs typeface="Calibri" panose="020F0502020204030204" pitchFamily="34" charset="0"/>
              </a:rPr>
              <a:t>ngIf</a:t>
            </a:r>
            <a:r>
              <a:rPr lang="en-US" b="0" dirty="0">
                <a:effectLst/>
                <a:latin typeface="Calibri" panose="020F0502020204030204" pitchFamily="34" charset="0"/>
                <a:ea typeface="Calibri" panose="020F0502020204030204" pitchFamily="34" charset="0"/>
                <a:cs typeface="Calibri" panose="020F0502020204030204" pitchFamily="34" charset="0"/>
              </a:rPr>
              <a:t>="show"&gt;Text to show&lt;/div&gt;</a:t>
            </a:r>
          </a:p>
          <a:p>
            <a:endParaRPr lang="en-IN" b="0" dirty="0">
              <a:effectLst/>
              <a:latin typeface="Calibri" panose="020F0502020204030204" pitchFamily="34" charset="0"/>
              <a:ea typeface="Calibri" panose="020F0502020204030204" pitchFamily="34" charset="0"/>
              <a:cs typeface="Calibri" panose="020F0502020204030204" pitchFamily="34" charset="0"/>
            </a:endParaRPr>
          </a:p>
          <a:p>
            <a:br>
              <a:rPr lang="en-IN" b="0" dirty="0">
                <a:solidFill>
                  <a:srgbClr val="D4D4D4"/>
                </a:solidFill>
                <a:effectLst/>
                <a:latin typeface="Calibri" panose="020F0502020204030204" pitchFamily="34" charset="0"/>
                <a:ea typeface="Calibri" panose="020F0502020204030204" pitchFamily="34" charset="0"/>
                <a:cs typeface="Calibri" panose="020F0502020204030204" pitchFamily="34" charset="0"/>
              </a:rPr>
            </a:br>
            <a:endParaRPr lang="en-IN" b="0" dirty="0">
              <a:solidFill>
                <a:srgbClr val="D4D4D4"/>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460362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EC05D19-A824-9D4E-C7B3-1C647B069D2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7DF1CCF-33C5-8BFF-1511-DD734C13A914}"/>
              </a:ext>
            </a:extLst>
          </p:cNvPr>
          <p:cNvSpPr>
            <a:spLocks noGrp="1"/>
          </p:cNvSpPr>
          <p:nvPr>
            <p:ph type="sldNum" sz="quarter" idx="12"/>
          </p:nvPr>
        </p:nvSpPr>
        <p:spPr/>
        <p:txBody>
          <a:bodyPr/>
          <a:lstStyle/>
          <a:p>
            <a:fld id="{4A777409-9C5A-4B07-8E32-19F22F7D558C}" type="slidenum">
              <a:rPr lang="en-IN" smtClean="0"/>
              <a:t>55</a:t>
            </a:fld>
            <a:endParaRPr lang="en-IN" dirty="0"/>
          </a:p>
        </p:txBody>
      </p:sp>
      <p:sp>
        <p:nvSpPr>
          <p:cNvPr id="5" name="TextBox 4">
            <a:extLst>
              <a:ext uri="{FF2B5EF4-FFF2-40B4-BE49-F238E27FC236}">
                <a16:creationId xmlns:a16="http://schemas.microsoft.com/office/drawing/2014/main" id="{E7B2A930-FF00-046F-601B-1E301DE474AA}"/>
              </a:ext>
            </a:extLst>
          </p:cNvPr>
          <p:cNvSpPr txBox="1"/>
          <p:nvPr/>
        </p:nvSpPr>
        <p:spPr>
          <a:xfrm>
            <a:off x="989029" y="541198"/>
            <a:ext cx="6099142" cy="400110"/>
          </a:xfrm>
          <a:prstGeom prst="rect">
            <a:avLst/>
          </a:prstGeom>
          <a:noFill/>
        </p:spPr>
        <p:txBody>
          <a:bodyPr wrap="square">
            <a:spAutoFit/>
          </a:bodyPr>
          <a:lstStyle/>
          <a:p>
            <a:r>
              <a:rPr lang="en-IN"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40A3790D-5DC5-964F-3F53-91A3D84242EF}"/>
              </a:ext>
            </a:extLst>
          </p:cNvPr>
          <p:cNvSpPr txBox="1"/>
          <p:nvPr/>
        </p:nvSpPr>
        <p:spPr>
          <a:xfrm>
            <a:off x="620598" y="3525772"/>
            <a:ext cx="11571402" cy="1015663"/>
          </a:xfrm>
          <a:prstGeom prst="rect">
            <a:avLst/>
          </a:prstGeom>
          <a:noFill/>
        </p:spPr>
        <p:txBody>
          <a:bodyPr wrap="square">
            <a:spAutoFit/>
          </a:bodyPr>
          <a:lstStyle/>
          <a:p>
            <a:r>
              <a:rPr lang="en-US" sz="2000" dirty="0">
                <a:solidFill>
                  <a:schemeClr val="tx1">
                    <a:lumMod val="65000"/>
                    <a:lumOff val="35000"/>
                  </a:schemeClr>
                </a:solidFill>
                <a:effectLst/>
              </a:rPr>
              <a:t>After click on hide button</a:t>
            </a:r>
          </a:p>
          <a:p>
            <a:endParaRPr lang="en-US" sz="2000" dirty="0">
              <a:solidFill>
                <a:schemeClr val="tx1">
                  <a:lumMod val="65000"/>
                  <a:lumOff val="35000"/>
                </a:schemeClr>
              </a:solidFill>
            </a:endParaRPr>
          </a:p>
          <a:p>
            <a:endParaRPr lang="en-US" sz="2000" dirty="0">
              <a:solidFill>
                <a:schemeClr val="tx1">
                  <a:lumMod val="65000"/>
                  <a:lumOff val="35000"/>
                </a:schemeClr>
              </a:solidFill>
              <a:effectLst/>
            </a:endParaRPr>
          </a:p>
        </p:txBody>
      </p:sp>
      <p:pic>
        <p:nvPicPr>
          <p:cNvPr id="6" name="Picture 5">
            <a:extLst>
              <a:ext uri="{FF2B5EF4-FFF2-40B4-BE49-F238E27FC236}">
                <a16:creationId xmlns:a16="http://schemas.microsoft.com/office/drawing/2014/main" id="{9063C841-709C-1F13-5157-428CC3C0E9B0}"/>
              </a:ext>
            </a:extLst>
          </p:cNvPr>
          <p:cNvPicPr>
            <a:picLocks noChangeAspect="1"/>
          </p:cNvPicPr>
          <p:nvPr/>
        </p:nvPicPr>
        <p:blipFill>
          <a:blip r:embed="rId2"/>
          <a:stretch>
            <a:fillRect/>
          </a:stretch>
        </p:blipFill>
        <p:spPr>
          <a:xfrm>
            <a:off x="932729" y="1053946"/>
            <a:ext cx="5163271" cy="2210108"/>
          </a:xfrm>
          <a:prstGeom prst="rect">
            <a:avLst/>
          </a:prstGeom>
        </p:spPr>
      </p:pic>
      <p:pic>
        <p:nvPicPr>
          <p:cNvPr id="10" name="Picture 9">
            <a:extLst>
              <a:ext uri="{FF2B5EF4-FFF2-40B4-BE49-F238E27FC236}">
                <a16:creationId xmlns:a16="http://schemas.microsoft.com/office/drawing/2014/main" id="{34873739-38D1-5093-8E52-E2A6ED169CC5}"/>
              </a:ext>
            </a:extLst>
          </p:cNvPr>
          <p:cNvPicPr>
            <a:picLocks noChangeAspect="1"/>
          </p:cNvPicPr>
          <p:nvPr/>
        </p:nvPicPr>
        <p:blipFill>
          <a:blip r:embed="rId3"/>
          <a:stretch>
            <a:fillRect/>
          </a:stretch>
        </p:blipFill>
        <p:spPr>
          <a:xfrm>
            <a:off x="860595" y="4235889"/>
            <a:ext cx="5153744" cy="1686160"/>
          </a:xfrm>
          <a:prstGeom prst="rect">
            <a:avLst/>
          </a:prstGeom>
        </p:spPr>
      </p:pic>
    </p:spTree>
    <p:extLst>
      <p:ext uri="{BB962C8B-B14F-4D97-AF65-F5344CB8AC3E}">
        <p14:creationId xmlns:p14="http://schemas.microsoft.com/office/powerpoint/2010/main" val="13888485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889BBA7-DD3B-77A6-EF7E-FB1011D90C0B}"/>
              </a:ext>
            </a:extLst>
          </p:cNvPr>
          <p:cNvSpPr>
            <a:spLocks noGrp="1"/>
          </p:cNvSpPr>
          <p:nvPr>
            <p:ph type="subTitle" idx="1"/>
          </p:nvPr>
        </p:nvSpPr>
        <p:spPr>
          <a:xfrm>
            <a:off x="1524000" y="1566333"/>
            <a:ext cx="9144000" cy="3691467"/>
          </a:xfrm>
        </p:spPr>
        <p:txBody>
          <a:bodyPr>
            <a:normAutofit/>
          </a:bodyPr>
          <a:lstStyle/>
          <a:p>
            <a:pPr algn="l"/>
            <a:r>
              <a:rPr lang="en-IN" b="0" dirty="0">
                <a:effectLst/>
                <a:latin typeface="Calibri" panose="020F0502020204030204" pitchFamily="34" charset="0"/>
                <a:ea typeface="Calibri" panose="020F0502020204030204" pitchFamily="34" charset="0"/>
                <a:cs typeface="Calibri" panose="020F0502020204030204" pitchFamily="34" charset="0"/>
              </a:rPr>
              <a:t>&lt;button (click)="show = !show"&gt;{{show ? 'hide' : 'show'}}&lt;/button&gt;</a:t>
            </a:r>
          </a:p>
          <a:p>
            <a:pPr algn="l"/>
            <a:r>
              <a:rPr lang="en-IN" b="0" dirty="0">
                <a:effectLst/>
                <a:latin typeface="Calibri" panose="020F0502020204030204" pitchFamily="34" charset="0"/>
                <a:ea typeface="Calibri" panose="020F0502020204030204" pitchFamily="34" charset="0"/>
                <a:cs typeface="Calibri" panose="020F0502020204030204" pitchFamily="34" charset="0"/>
              </a:rPr>
              <a:t>show = {{show}}</a:t>
            </a:r>
          </a:p>
          <a:p>
            <a:pPr algn="l"/>
            <a:r>
              <a:rPr lang="en-IN" b="0" dirty="0">
                <a:effectLst/>
                <a:latin typeface="Calibri" panose="020F0502020204030204" pitchFamily="34" charset="0"/>
                <a:ea typeface="Calibri" panose="020F0502020204030204" pitchFamily="34" charset="0"/>
                <a:cs typeface="Calibri" panose="020F0502020204030204" pitchFamily="34" charset="0"/>
              </a:rPr>
              <a:t>&lt;</a:t>
            </a:r>
            <a:r>
              <a:rPr lang="en-IN" b="0" dirty="0" err="1">
                <a:effectLst/>
                <a:latin typeface="Calibri" panose="020F0502020204030204" pitchFamily="34" charset="0"/>
                <a:ea typeface="Calibri" panose="020F0502020204030204" pitchFamily="34" charset="0"/>
                <a:cs typeface="Calibri" panose="020F0502020204030204" pitchFamily="34" charset="0"/>
              </a:rPr>
              <a:t>br</a:t>
            </a:r>
            <a:r>
              <a:rPr lang="en-IN" b="0" dirty="0">
                <a:effectLst/>
                <a:latin typeface="Calibri" panose="020F0502020204030204" pitchFamily="34" charset="0"/>
                <a:ea typeface="Calibri" panose="020F0502020204030204" pitchFamily="34" charset="0"/>
                <a:cs typeface="Calibri" panose="020F0502020204030204" pitchFamily="34" charset="0"/>
              </a:rPr>
              <a:t>&gt;</a:t>
            </a:r>
          </a:p>
          <a:p>
            <a:pPr algn="l"/>
            <a:r>
              <a:rPr lang="en-IN" b="0" dirty="0">
                <a:effectLst/>
                <a:latin typeface="Calibri" panose="020F0502020204030204" pitchFamily="34" charset="0"/>
                <a:ea typeface="Calibri" panose="020F0502020204030204" pitchFamily="34" charset="0"/>
                <a:cs typeface="Calibri" panose="020F0502020204030204" pitchFamily="34" charset="0"/>
              </a:rPr>
              <a:t>&lt;div *</a:t>
            </a:r>
            <a:r>
              <a:rPr lang="en-IN" b="0" dirty="0" err="1">
                <a:effectLst/>
                <a:latin typeface="Calibri" panose="020F0502020204030204" pitchFamily="34" charset="0"/>
                <a:ea typeface="Calibri" panose="020F0502020204030204" pitchFamily="34" charset="0"/>
                <a:cs typeface="Calibri" panose="020F0502020204030204" pitchFamily="34" charset="0"/>
              </a:rPr>
              <a:t>ngIf</a:t>
            </a:r>
            <a:r>
              <a:rPr lang="en-IN" b="0" dirty="0">
                <a:effectLst/>
                <a:latin typeface="Calibri" panose="020F0502020204030204" pitchFamily="34" charset="0"/>
                <a:ea typeface="Calibri" panose="020F0502020204030204" pitchFamily="34" charset="0"/>
                <a:cs typeface="Calibri" panose="020F0502020204030204" pitchFamily="34" charset="0"/>
              </a:rPr>
              <a:t>="show; else </a:t>
            </a:r>
            <a:r>
              <a:rPr lang="en-IN" b="0" dirty="0" err="1">
                <a:effectLst/>
                <a:latin typeface="Calibri" panose="020F0502020204030204" pitchFamily="34" charset="0"/>
                <a:ea typeface="Calibri" panose="020F0502020204030204" pitchFamily="34" charset="0"/>
                <a:cs typeface="Calibri" panose="020F0502020204030204" pitchFamily="34" charset="0"/>
              </a:rPr>
              <a:t>elseBlock</a:t>
            </a:r>
            <a:r>
              <a:rPr lang="en-IN" b="0" dirty="0">
                <a:effectLst/>
                <a:latin typeface="Calibri" panose="020F0502020204030204" pitchFamily="34" charset="0"/>
                <a:ea typeface="Calibri" panose="020F0502020204030204" pitchFamily="34" charset="0"/>
                <a:cs typeface="Calibri" panose="020F0502020204030204" pitchFamily="34" charset="0"/>
              </a:rPr>
              <a:t>"&gt;Text to show&lt;/div&gt;</a:t>
            </a:r>
          </a:p>
          <a:p>
            <a:pPr algn="l"/>
            <a:r>
              <a:rPr lang="en-IN" b="0" dirty="0">
                <a:effectLst/>
                <a:latin typeface="Calibri" panose="020F0502020204030204" pitchFamily="34" charset="0"/>
                <a:ea typeface="Calibri" panose="020F0502020204030204" pitchFamily="34" charset="0"/>
                <a:cs typeface="Calibri" panose="020F0502020204030204" pitchFamily="34" charset="0"/>
              </a:rPr>
              <a:t>&lt;ng-template #elseBlock&gt;Alternate text while primary text is hidden&lt;/ng-template&gt;</a:t>
            </a:r>
          </a:p>
          <a:p>
            <a:pPr algn="l"/>
            <a:endParaRPr lang="en-IN" dirty="0">
              <a:solidFill>
                <a:srgbClr val="808080"/>
              </a:solidFill>
              <a:latin typeface="Consolas" panose="020B0609020204030204" pitchFamily="49" charset="0"/>
            </a:endParaRPr>
          </a:p>
          <a:p>
            <a:pPr algn="l"/>
            <a:endParaRPr lang="en-IN" b="0" dirty="0">
              <a:solidFill>
                <a:srgbClr val="D4D4D4"/>
              </a:solidFill>
              <a:effectLst/>
              <a:latin typeface="Consolas" panose="020B0609020204030204" pitchFamily="49" charset="0"/>
            </a:endParaRPr>
          </a:p>
          <a:p>
            <a:pPr algn="l"/>
            <a:endParaRPr lang="en-IN" dirty="0"/>
          </a:p>
        </p:txBody>
      </p:sp>
      <p:sp>
        <p:nvSpPr>
          <p:cNvPr id="4" name="Footer Placeholder 3">
            <a:extLst>
              <a:ext uri="{FF2B5EF4-FFF2-40B4-BE49-F238E27FC236}">
                <a16:creationId xmlns:a16="http://schemas.microsoft.com/office/drawing/2014/main" id="{4FBD38AE-3BA8-33A6-5739-88F8546FB406}"/>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EA045103-07D3-8CF0-6320-7E711A078FC8}"/>
              </a:ext>
            </a:extLst>
          </p:cNvPr>
          <p:cNvSpPr>
            <a:spLocks noGrp="1"/>
          </p:cNvSpPr>
          <p:nvPr>
            <p:ph type="sldNum" sz="quarter" idx="12"/>
          </p:nvPr>
        </p:nvSpPr>
        <p:spPr/>
        <p:txBody>
          <a:bodyPr/>
          <a:lstStyle/>
          <a:p>
            <a:fld id="{4A777409-9C5A-4B07-8E32-19F22F7D558C}" type="slidenum">
              <a:rPr lang="en-IN" smtClean="0"/>
              <a:t>56</a:t>
            </a:fld>
            <a:endParaRPr lang="en-IN" dirty="0"/>
          </a:p>
        </p:txBody>
      </p:sp>
      <p:sp>
        <p:nvSpPr>
          <p:cNvPr id="6" name="Rectangle 1">
            <a:extLst>
              <a:ext uri="{FF2B5EF4-FFF2-40B4-BE49-F238E27FC236}">
                <a16:creationId xmlns:a16="http://schemas.microsoft.com/office/drawing/2014/main" id="{9AF0242B-6DB3-924F-98BC-A478D898DF86}"/>
              </a:ext>
            </a:extLst>
          </p:cNvPr>
          <p:cNvSpPr>
            <a:spLocks noGrp="1" noChangeArrowheads="1"/>
          </p:cNvSpPr>
          <p:nvPr>
            <p:ph type="ctrTitle"/>
          </p:nvPr>
        </p:nvSpPr>
        <p:spPr bwMode="auto">
          <a:xfrm>
            <a:off x="1524000" y="899617"/>
            <a:ext cx="493917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44444"/>
                </a:solidFill>
                <a:effectLst/>
                <a:latin typeface="Roboto" panose="02000000000000000000" pitchFamily="2" charset="0"/>
              </a:rPr>
              <a:t> The </a:t>
            </a:r>
            <a:r>
              <a:rPr kumimoji="0" lang="en-US" altLang="en-US" sz="1000" b="0" i="0" u="none" strike="noStrike" cap="none" normalizeH="0" baseline="0" dirty="0">
                <a:ln>
                  <a:noFill/>
                </a:ln>
                <a:solidFill>
                  <a:srgbClr val="444444"/>
                </a:solidFill>
                <a:effectLst/>
                <a:latin typeface="Roboto Mono"/>
              </a:rPr>
              <a:t>else</a:t>
            </a:r>
            <a:r>
              <a:rPr kumimoji="0" lang="en-US" altLang="en-US" sz="1200" b="0" i="0" u="none" strike="noStrike" cap="none" normalizeH="0" baseline="0" dirty="0">
                <a:ln>
                  <a:noFill/>
                </a:ln>
                <a:solidFill>
                  <a:srgbClr val="444444"/>
                </a:solidFill>
                <a:effectLst/>
                <a:latin typeface="Roboto" panose="02000000000000000000" pitchFamily="2" charset="0"/>
              </a:rPr>
              <a:t> binding points to an&lt;ng-template&gt; element labeled </a:t>
            </a:r>
            <a:r>
              <a:rPr kumimoji="0" lang="en-US" altLang="en-US" sz="1000" b="0" i="0" u="none" strike="noStrike" cap="none" normalizeH="0" baseline="0" dirty="0">
                <a:ln>
                  <a:noFill/>
                </a:ln>
                <a:solidFill>
                  <a:srgbClr val="444444"/>
                </a:solidFill>
                <a:effectLst/>
                <a:latin typeface="Roboto Mono"/>
              </a:rPr>
              <a:t>#elseBlock</a:t>
            </a:r>
            <a:r>
              <a:rPr kumimoji="0" lang="en-US" altLang="en-US" sz="1200" b="0" i="0" u="none" strike="noStrike" cap="none" normalizeH="0" baseline="0" dirty="0">
                <a:ln>
                  <a:noFill/>
                </a:ln>
                <a:solidFill>
                  <a:srgbClr val="444444"/>
                </a:solidFill>
                <a:effectLst/>
                <a:latin typeface="Roboto" panose="02000000000000000000" pitchFamily="2" charset="0"/>
              </a:rPr>
              <a:t>.</a:t>
            </a:r>
            <a:br>
              <a:rPr kumimoji="0" lang="en-US" altLang="en-US" sz="1200" b="0" i="0" u="none" strike="noStrike" cap="none" normalizeH="0" baseline="0" dirty="0">
                <a:ln>
                  <a:noFill/>
                </a:ln>
                <a:solidFill>
                  <a:srgbClr val="444444"/>
                </a:solidFill>
                <a:effectLst/>
                <a:latin typeface="Roboto" panose="02000000000000000000" pitchFamily="2" charset="0"/>
              </a:rPr>
            </a:br>
            <a:br>
              <a:rPr lang="en-US" altLang="en-US" sz="1200" dirty="0">
                <a:solidFill>
                  <a:srgbClr val="444444"/>
                </a:solidFill>
                <a:latin typeface="Roboto" panose="02000000000000000000" pitchFamily="2" charset="0"/>
              </a:rPr>
            </a:br>
            <a:r>
              <a:rPr kumimoji="0" lang="en-US" altLang="en-US" sz="1200" b="0" i="0" u="none" strike="noStrike" cap="none" normalizeH="0" baseline="0" dirty="0">
                <a:ln>
                  <a:noFill/>
                </a:ln>
                <a:solidFill>
                  <a:srgbClr val="444444"/>
                </a:solidFill>
                <a:effectLst/>
                <a:latin typeface="Roboto" panose="02000000000000000000" pitchFamily="2" charset="0"/>
              </a:rPr>
              <a:t> The template can be defined anywhere in the component view</a:t>
            </a:r>
            <a:r>
              <a:rPr kumimoji="0" lang="en-US" altLang="en-US" sz="800" b="0" i="0" u="none" strike="noStrike" cap="none" normalizeH="0" baseline="0" dirty="0">
                <a:ln>
                  <a:noFill/>
                </a:ln>
                <a:solidFill>
                  <a:schemeClr val="tx1"/>
                </a:solidFill>
                <a:effectLst/>
              </a:rPr>
              <a:t> </a:t>
            </a: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37211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468398D-3EC2-9791-3C34-21C37433934D}"/>
              </a:ext>
            </a:extLst>
          </p:cNvPr>
          <p:cNvSpPr>
            <a:spLocks noGrp="1"/>
          </p:cNvSpPr>
          <p:nvPr>
            <p:ph type="subTitle" idx="1"/>
          </p:nvPr>
        </p:nvSpPr>
        <p:spPr/>
        <p:txBody>
          <a:bodyPr/>
          <a:lstStyle/>
          <a:p>
            <a:pPr algn="l"/>
            <a:r>
              <a:rPr lang="en-IN" dirty="0"/>
              <a:t>After click on hide button</a:t>
            </a:r>
          </a:p>
          <a:p>
            <a:pPr algn="l"/>
            <a:endParaRPr lang="en-IN" dirty="0"/>
          </a:p>
        </p:txBody>
      </p:sp>
      <p:sp>
        <p:nvSpPr>
          <p:cNvPr id="4" name="Footer Placeholder 3">
            <a:extLst>
              <a:ext uri="{FF2B5EF4-FFF2-40B4-BE49-F238E27FC236}">
                <a16:creationId xmlns:a16="http://schemas.microsoft.com/office/drawing/2014/main" id="{D019147A-7761-4DF1-3240-47967C412BE6}"/>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3F96C873-1DBA-EBF0-E936-8C27FE7612F0}"/>
              </a:ext>
            </a:extLst>
          </p:cNvPr>
          <p:cNvSpPr>
            <a:spLocks noGrp="1"/>
          </p:cNvSpPr>
          <p:nvPr>
            <p:ph type="sldNum" sz="quarter" idx="12"/>
          </p:nvPr>
        </p:nvSpPr>
        <p:spPr/>
        <p:txBody>
          <a:bodyPr/>
          <a:lstStyle/>
          <a:p>
            <a:fld id="{4A777409-9C5A-4B07-8E32-19F22F7D558C}" type="slidenum">
              <a:rPr lang="en-IN" smtClean="0"/>
              <a:t>57</a:t>
            </a:fld>
            <a:endParaRPr lang="en-IN" dirty="0"/>
          </a:p>
        </p:txBody>
      </p:sp>
      <p:pic>
        <p:nvPicPr>
          <p:cNvPr id="6" name="Picture 5">
            <a:extLst>
              <a:ext uri="{FF2B5EF4-FFF2-40B4-BE49-F238E27FC236}">
                <a16:creationId xmlns:a16="http://schemas.microsoft.com/office/drawing/2014/main" id="{ADC98331-1BAB-F462-512D-83CCC5F8CEAA}"/>
              </a:ext>
            </a:extLst>
          </p:cNvPr>
          <p:cNvPicPr>
            <a:picLocks noChangeAspect="1"/>
          </p:cNvPicPr>
          <p:nvPr/>
        </p:nvPicPr>
        <p:blipFill>
          <a:blip r:embed="rId2"/>
          <a:stretch>
            <a:fillRect/>
          </a:stretch>
        </p:blipFill>
        <p:spPr>
          <a:xfrm>
            <a:off x="1524000" y="766079"/>
            <a:ext cx="5163271" cy="2210108"/>
          </a:xfrm>
          <a:prstGeom prst="rect">
            <a:avLst/>
          </a:prstGeom>
        </p:spPr>
      </p:pic>
      <p:pic>
        <p:nvPicPr>
          <p:cNvPr id="8" name="Picture 7">
            <a:extLst>
              <a:ext uri="{FF2B5EF4-FFF2-40B4-BE49-F238E27FC236}">
                <a16:creationId xmlns:a16="http://schemas.microsoft.com/office/drawing/2014/main" id="{8E77C44E-2F93-EEDE-5E5E-9AD7FF2B3FD5}"/>
              </a:ext>
            </a:extLst>
          </p:cNvPr>
          <p:cNvPicPr>
            <a:picLocks noChangeAspect="1"/>
          </p:cNvPicPr>
          <p:nvPr/>
        </p:nvPicPr>
        <p:blipFill>
          <a:blip r:embed="rId3"/>
          <a:stretch>
            <a:fillRect/>
          </a:stretch>
        </p:blipFill>
        <p:spPr>
          <a:xfrm>
            <a:off x="1615176" y="4367489"/>
            <a:ext cx="5287113" cy="1943371"/>
          </a:xfrm>
          <a:prstGeom prst="rect">
            <a:avLst/>
          </a:prstGeom>
        </p:spPr>
      </p:pic>
    </p:spTree>
    <p:extLst>
      <p:ext uri="{BB962C8B-B14F-4D97-AF65-F5344CB8AC3E}">
        <p14:creationId xmlns:p14="http://schemas.microsoft.com/office/powerpoint/2010/main" val="39341674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BF13C-AB8D-D79D-EA3B-5C1DFD165992}"/>
              </a:ext>
            </a:extLst>
          </p:cNvPr>
          <p:cNvSpPr>
            <a:spLocks noGrp="1"/>
          </p:cNvSpPr>
          <p:nvPr>
            <p:ph type="ctrTitle"/>
          </p:nvPr>
        </p:nvSpPr>
        <p:spPr>
          <a:xfrm>
            <a:off x="1524000" y="1122363"/>
            <a:ext cx="9144000" cy="731837"/>
          </a:xfrm>
        </p:spPr>
        <p:txBody>
          <a:bodyPr>
            <a:normAutofit fontScale="90000"/>
          </a:bodyPr>
          <a:lstStyle/>
          <a:p>
            <a:pPr algn="l"/>
            <a:r>
              <a:rPr lang="en-IN" sz="2400" b="0" i="0" dirty="0">
                <a:effectLst/>
                <a:latin typeface="+mn-lt"/>
              </a:rPr>
              <a:t>*</a:t>
            </a:r>
            <a:r>
              <a:rPr lang="en-IN" sz="2400" b="0" i="0" dirty="0" err="1">
                <a:effectLst/>
                <a:latin typeface="+mn-lt"/>
              </a:rPr>
              <a:t>ngFor</a:t>
            </a:r>
            <a:r>
              <a:rPr lang="en-IN" sz="2400" b="0" i="0" dirty="0">
                <a:effectLst/>
                <a:latin typeface="+mn-lt"/>
              </a:rPr>
              <a:t> Directive</a:t>
            </a:r>
            <a:br>
              <a:rPr lang="en-IN" sz="2400" b="0" i="0" dirty="0">
                <a:effectLst/>
                <a:latin typeface="+mn-lt"/>
              </a:rPr>
            </a:br>
            <a:br>
              <a:rPr lang="en-IN" sz="2400" b="0" i="0" dirty="0">
                <a:solidFill>
                  <a:srgbClr val="610B38"/>
                </a:solidFill>
                <a:effectLst/>
                <a:latin typeface="+mn-lt"/>
              </a:rPr>
            </a:br>
            <a:endParaRPr lang="en-IN" sz="2400" dirty="0">
              <a:latin typeface="+mn-lt"/>
            </a:endParaRPr>
          </a:p>
        </p:txBody>
      </p:sp>
      <p:sp>
        <p:nvSpPr>
          <p:cNvPr id="3" name="Subtitle 2">
            <a:extLst>
              <a:ext uri="{FF2B5EF4-FFF2-40B4-BE49-F238E27FC236}">
                <a16:creationId xmlns:a16="http://schemas.microsoft.com/office/drawing/2014/main" id="{D95459D9-BFF1-2AFB-5D36-7BCEC0AC5C39}"/>
              </a:ext>
            </a:extLst>
          </p:cNvPr>
          <p:cNvSpPr>
            <a:spLocks noGrp="1"/>
          </p:cNvSpPr>
          <p:nvPr>
            <p:ph type="subTitle" idx="1"/>
          </p:nvPr>
        </p:nvSpPr>
        <p:spPr>
          <a:xfrm>
            <a:off x="1524000" y="1583267"/>
            <a:ext cx="9144000" cy="3674533"/>
          </a:xfrm>
        </p:spPr>
        <p:txBody>
          <a:bodyPr>
            <a:normAutofit fontScale="25000" lnSpcReduction="20000"/>
          </a:bodyPr>
          <a:lstStyle/>
          <a:p>
            <a:pPr algn="l"/>
            <a:r>
              <a:rPr lang="en-IN" sz="6000" b="0" dirty="0">
                <a:effectLst/>
              </a:rPr>
              <a:t>export class </a:t>
            </a:r>
            <a:r>
              <a:rPr lang="en-IN" sz="6000" b="0" dirty="0" err="1">
                <a:effectLst/>
              </a:rPr>
              <a:t>DirectivesComponent</a:t>
            </a:r>
            <a:endParaRPr lang="en-IN" sz="6000" b="0" dirty="0">
              <a:effectLst/>
            </a:endParaRPr>
          </a:p>
          <a:p>
            <a:pPr algn="l"/>
            <a:r>
              <a:rPr lang="en-IN" sz="6000" b="0" dirty="0">
                <a:effectLst/>
              </a:rPr>
              <a:t>  {</a:t>
            </a:r>
          </a:p>
          <a:p>
            <a:pPr algn="l"/>
            <a:r>
              <a:rPr lang="en-IN" sz="6000" b="0" dirty="0">
                <a:effectLst/>
              </a:rPr>
              <a:t>    title: string ="Top 10 Movies" ;</a:t>
            </a:r>
          </a:p>
          <a:p>
            <a:pPr algn="l"/>
            <a:r>
              <a:rPr lang="en-IN" sz="6000" b="0" dirty="0">
                <a:effectLst/>
              </a:rPr>
              <a:t>    movies: Movie[] =[</a:t>
            </a:r>
          </a:p>
          <a:p>
            <a:pPr algn="l"/>
            <a:r>
              <a:rPr lang="en-IN" sz="6000" b="0" dirty="0">
                <a:effectLst/>
              </a:rPr>
              <a:t>        {</a:t>
            </a:r>
            <a:r>
              <a:rPr lang="en-IN" sz="6000" b="0" dirty="0" err="1">
                <a:effectLst/>
              </a:rPr>
              <a:t>title:'Zootopia',director:'Byron</a:t>
            </a:r>
            <a:r>
              <a:rPr lang="en-IN" sz="6000" b="0" dirty="0">
                <a:effectLst/>
              </a:rPr>
              <a:t> Howard, Rich </a:t>
            </a:r>
            <a:r>
              <a:rPr lang="en-IN" sz="6000" b="0" dirty="0" err="1">
                <a:effectLst/>
              </a:rPr>
              <a:t>Moore',cast:'Idris</a:t>
            </a:r>
            <a:r>
              <a:rPr lang="en-IN" sz="6000" b="0" dirty="0">
                <a:effectLst/>
              </a:rPr>
              <a:t> Elba, </a:t>
            </a:r>
            <a:r>
              <a:rPr lang="en-IN" sz="6000" b="0" dirty="0" err="1">
                <a:effectLst/>
              </a:rPr>
              <a:t>Ginnifer</a:t>
            </a:r>
            <a:r>
              <a:rPr lang="en-IN" sz="6000" b="0" dirty="0">
                <a:effectLst/>
              </a:rPr>
              <a:t> Goodwin, Jason Bateman',</a:t>
            </a:r>
            <a:r>
              <a:rPr lang="en-IN" sz="6000" b="0" dirty="0" err="1">
                <a:effectLst/>
              </a:rPr>
              <a:t>releaseDate</a:t>
            </a:r>
            <a:r>
              <a:rPr lang="en-IN" sz="6000" b="0" dirty="0">
                <a:effectLst/>
              </a:rPr>
              <a:t>:'March 4, 2016'},</a:t>
            </a:r>
          </a:p>
          <a:p>
            <a:pPr algn="l"/>
            <a:r>
              <a:rPr lang="en-IN" sz="6000" b="0" dirty="0">
                <a:effectLst/>
              </a:rPr>
              <a:t>        {</a:t>
            </a:r>
            <a:r>
              <a:rPr lang="en-IN" sz="6000" b="0" dirty="0" err="1">
                <a:effectLst/>
              </a:rPr>
              <a:t>title:'Batman</a:t>
            </a:r>
            <a:r>
              <a:rPr lang="en-IN" sz="6000" b="0" dirty="0">
                <a:effectLst/>
              </a:rPr>
              <a:t> v Superman: Dawn of </a:t>
            </a:r>
            <a:r>
              <a:rPr lang="en-IN" sz="6000" b="0" dirty="0" err="1">
                <a:effectLst/>
              </a:rPr>
              <a:t>Justice',director:'Zack</a:t>
            </a:r>
            <a:r>
              <a:rPr lang="en-IN" sz="6000" b="0" dirty="0">
                <a:effectLst/>
              </a:rPr>
              <a:t> </a:t>
            </a:r>
            <a:r>
              <a:rPr lang="en-IN" sz="6000" b="0" dirty="0" err="1">
                <a:effectLst/>
              </a:rPr>
              <a:t>Snyder',cast:'Ben</a:t>
            </a:r>
            <a:r>
              <a:rPr lang="en-IN" sz="6000" b="0" dirty="0">
                <a:effectLst/>
              </a:rPr>
              <a:t> Affleck, Henry </a:t>
            </a:r>
            <a:r>
              <a:rPr lang="en-IN" sz="6000" b="0" dirty="0" err="1">
                <a:effectLst/>
              </a:rPr>
              <a:t>Cavill</a:t>
            </a:r>
            <a:r>
              <a:rPr lang="en-IN" sz="6000" b="0" dirty="0">
                <a:effectLst/>
              </a:rPr>
              <a:t>, Amy Adams',</a:t>
            </a:r>
            <a:r>
              <a:rPr lang="en-IN" sz="6000" b="0" dirty="0" err="1">
                <a:effectLst/>
              </a:rPr>
              <a:t>releaseDate</a:t>
            </a:r>
            <a:r>
              <a:rPr lang="en-IN" sz="6000" b="0" dirty="0">
                <a:effectLst/>
              </a:rPr>
              <a:t>:'March 25, 2016'},</a:t>
            </a:r>
          </a:p>
          <a:p>
            <a:pPr algn="l"/>
            <a:r>
              <a:rPr lang="en-IN" sz="6000" b="0" dirty="0">
                <a:effectLst/>
              </a:rPr>
              <a:t>        {</a:t>
            </a:r>
            <a:r>
              <a:rPr lang="en-IN" sz="6000" b="0" dirty="0" err="1">
                <a:effectLst/>
              </a:rPr>
              <a:t>title:'Captain</a:t>
            </a:r>
            <a:r>
              <a:rPr lang="en-IN" sz="6000" b="0" dirty="0">
                <a:effectLst/>
              </a:rPr>
              <a:t> America: Civil </a:t>
            </a:r>
            <a:r>
              <a:rPr lang="en-IN" sz="6000" b="0" dirty="0" err="1">
                <a:effectLst/>
              </a:rPr>
              <a:t>War',director:'Anthony</a:t>
            </a:r>
            <a:r>
              <a:rPr lang="en-IN" sz="6000" b="0" dirty="0">
                <a:effectLst/>
              </a:rPr>
              <a:t> Russo, Joe </a:t>
            </a:r>
            <a:r>
              <a:rPr lang="en-IN" sz="6000" b="0" dirty="0" err="1">
                <a:effectLst/>
              </a:rPr>
              <a:t>Russo',cast:'Scarlett</a:t>
            </a:r>
            <a:r>
              <a:rPr lang="en-IN" sz="6000" b="0" dirty="0">
                <a:effectLst/>
              </a:rPr>
              <a:t> Johansson, Elizabeth Olsen, Chris Evans',</a:t>
            </a:r>
            <a:r>
              <a:rPr lang="en-IN" sz="6000" b="0" dirty="0" err="1">
                <a:effectLst/>
              </a:rPr>
              <a:t>releaseDate</a:t>
            </a:r>
            <a:r>
              <a:rPr lang="en-IN" sz="6000" b="0" dirty="0">
                <a:effectLst/>
              </a:rPr>
              <a:t>:'May 6, 2016'},</a:t>
            </a:r>
          </a:p>
          <a:p>
            <a:pPr algn="l"/>
            <a:r>
              <a:rPr lang="en-IN" sz="6000" b="0" dirty="0">
                <a:effectLst/>
              </a:rPr>
              <a:t>        {</a:t>
            </a:r>
            <a:r>
              <a:rPr lang="en-IN" sz="6000" b="0" dirty="0" err="1">
                <a:effectLst/>
              </a:rPr>
              <a:t>title:'X-Men</a:t>
            </a:r>
            <a:r>
              <a:rPr lang="en-IN" sz="6000" b="0" dirty="0">
                <a:effectLst/>
              </a:rPr>
              <a:t>: </a:t>
            </a:r>
            <a:r>
              <a:rPr lang="en-IN" sz="6000" b="0" dirty="0" err="1">
                <a:effectLst/>
              </a:rPr>
              <a:t>Apocalypse',director:'Bryan</a:t>
            </a:r>
            <a:r>
              <a:rPr lang="en-IN" sz="6000" b="0" dirty="0">
                <a:effectLst/>
              </a:rPr>
              <a:t> </a:t>
            </a:r>
            <a:r>
              <a:rPr lang="en-IN" sz="6000" b="0" dirty="0" err="1">
                <a:effectLst/>
              </a:rPr>
              <a:t>Singer',cast:'Jennifer</a:t>
            </a:r>
            <a:r>
              <a:rPr lang="en-IN" sz="6000" b="0" dirty="0">
                <a:effectLst/>
              </a:rPr>
              <a:t> Lawrence, Olivia Munn, Oscar Isaac',</a:t>
            </a:r>
            <a:r>
              <a:rPr lang="en-IN" sz="6000" b="0" dirty="0" err="1">
                <a:effectLst/>
              </a:rPr>
              <a:t>releaseDate</a:t>
            </a:r>
            <a:r>
              <a:rPr lang="en-IN" sz="6000" b="0" dirty="0">
                <a:effectLst/>
              </a:rPr>
              <a:t>:'May 27, 2016'},</a:t>
            </a:r>
          </a:p>
          <a:p>
            <a:pPr algn="l"/>
            <a:r>
              <a:rPr lang="en-IN" sz="6000" b="0" dirty="0">
                <a:effectLst/>
              </a:rPr>
              <a:t>    ]</a:t>
            </a:r>
          </a:p>
          <a:p>
            <a:pPr algn="l"/>
            <a:r>
              <a:rPr lang="en-IN" sz="6000" b="0" dirty="0">
                <a:effectLst/>
              </a:rPr>
              <a:t>}</a:t>
            </a:r>
          </a:p>
          <a:p>
            <a:pPr algn="l"/>
            <a:br>
              <a:rPr lang="en-IN" sz="6000" b="0" dirty="0">
                <a:effectLst/>
              </a:rPr>
            </a:br>
            <a:r>
              <a:rPr lang="en-IN" sz="6000" b="0" dirty="0">
                <a:effectLst/>
              </a:rPr>
              <a:t>class Movie {</a:t>
            </a:r>
          </a:p>
          <a:p>
            <a:pPr algn="l"/>
            <a:r>
              <a:rPr lang="en-IN" sz="6000" b="0" dirty="0">
                <a:effectLst/>
              </a:rPr>
              <a:t>  title! : string;</a:t>
            </a:r>
          </a:p>
          <a:p>
            <a:pPr algn="l"/>
            <a:r>
              <a:rPr lang="en-IN" sz="6000" b="0" dirty="0">
                <a:effectLst/>
              </a:rPr>
              <a:t>  director! : string;</a:t>
            </a:r>
          </a:p>
          <a:p>
            <a:pPr algn="l"/>
            <a:r>
              <a:rPr lang="en-IN" sz="6000" b="0" dirty="0">
                <a:effectLst/>
              </a:rPr>
              <a:t>  cast! : string;</a:t>
            </a:r>
          </a:p>
          <a:p>
            <a:pPr algn="l"/>
            <a:r>
              <a:rPr lang="en-IN" sz="6000" b="0" dirty="0">
                <a:effectLst/>
              </a:rPr>
              <a:t>  </a:t>
            </a:r>
            <a:r>
              <a:rPr lang="en-IN" sz="6000" b="0" dirty="0" err="1">
                <a:effectLst/>
              </a:rPr>
              <a:t>releaseDate</a:t>
            </a:r>
            <a:r>
              <a:rPr lang="en-IN" sz="6000" b="0" dirty="0">
                <a:effectLst/>
              </a:rPr>
              <a:t>! : string;</a:t>
            </a:r>
          </a:p>
          <a:p>
            <a:pPr algn="l"/>
            <a:r>
              <a:rPr lang="en-IN" sz="6000" b="0" dirty="0">
                <a:effectLst/>
              </a:rPr>
              <a:t>}</a:t>
            </a:r>
          </a:p>
          <a:p>
            <a:pPr algn="l"/>
            <a:endParaRPr lang="en-IN" dirty="0"/>
          </a:p>
        </p:txBody>
      </p:sp>
      <p:sp>
        <p:nvSpPr>
          <p:cNvPr id="4" name="Footer Placeholder 3">
            <a:extLst>
              <a:ext uri="{FF2B5EF4-FFF2-40B4-BE49-F238E27FC236}">
                <a16:creationId xmlns:a16="http://schemas.microsoft.com/office/drawing/2014/main" id="{E063DB6E-0B96-49B8-0314-C1C132FEDB9A}"/>
              </a:ext>
            </a:extLst>
          </p:cNvPr>
          <p:cNvSpPr>
            <a:spLocks noGrp="1"/>
          </p:cNvSpPr>
          <p:nvPr>
            <p:ph type="ftr" sz="quarter" idx="11"/>
          </p:nvPr>
        </p:nvSpPr>
        <p:spPr/>
        <p:txBody>
          <a:bodyPr/>
          <a:lstStyle/>
          <a:p>
            <a:r>
              <a:rPr lang="en-IN" dirty="0"/>
              <a:t>H&amp;D IT Solution</a:t>
            </a:r>
          </a:p>
        </p:txBody>
      </p:sp>
      <p:sp>
        <p:nvSpPr>
          <p:cNvPr id="5" name="Slide Number Placeholder 4">
            <a:extLst>
              <a:ext uri="{FF2B5EF4-FFF2-40B4-BE49-F238E27FC236}">
                <a16:creationId xmlns:a16="http://schemas.microsoft.com/office/drawing/2014/main" id="{DF1CE93A-14BD-4A46-75F9-51ED224DAC63}"/>
              </a:ext>
            </a:extLst>
          </p:cNvPr>
          <p:cNvSpPr>
            <a:spLocks noGrp="1"/>
          </p:cNvSpPr>
          <p:nvPr>
            <p:ph type="sldNum" sz="quarter" idx="12"/>
          </p:nvPr>
        </p:nvSpPr>
        <p:spPr/>
        <p:txBody>
          <a:bodyPr/>
          <a:lstStyle/>
          <a:p>
            <a:fld id="{4A777409-9C5A-4B07-8E32-19F22F7D558C}" type="slidenum">
              <a:rPr lang="en-IN" smtClean="0"/>
              <a:t>58</a:t>
            </a:fld>
            <a:endParaRPr lang="en-IN" dirty="0"/>
          </a:p>
        </p:txBody>
      </p:sp>
    </p:spTree>
    <p:extLst>
      <p:ext uri="{BB962C8B-B14F-4D97-AF65-F5344CB8AC3E}">
        <p14:creationId xmlns:p14="http://schemas.microsoft.com/office/powerpoint/2010/main" val="18108524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3D43DC1-F2F0-FFFB-5E41-D58697C924F3}"/>
              </a:ext>
            </a:extLst>
          </p:cNvPr>
          <p:cNvSpPr>
            <a:spLocks noGrp="1"/>
          </p:cNvSpPr>
          <p:nvPr>
            <p:ph type="subTitle" idx="1"/>
          </p:nvPr>
        </p:nvSpPr>
        <p:spPr>
          <a:xfrm>
            <a:off x="1524000" y="440267"/>
            <a:ext cx="9144000" cy="5791200"/>
          </a:xfrm>
        </p:spPr>
        <p:txBody>
          <a:bodyPr>
            <a:noAutofit/>
          </a:bodyPr>
          <a:lstStyle/>
          <a:p>
            <a:pPr algn="l"/>
            <a:r>
              <a:rPr lang="en-IN" sz="800" b="0" dirty="0">
                <a:effectLst/>
                <a:latin typeface="Consolas" panose="020B0609020204030204" pitchFamily="49" charset="0"/>
              </a:rPr>
              <a:t>&lt;div class='panel panel-primary'&gt;</a:t>
            </a:r>
          </a:p>
          <a:p>
            <a:pPr algn="l"/>
            <a:r>
              <a:rPr lang="en-IN" sz="800" b="0" dirty="0">
                <a:effectLst/>
                <a:latin typeface="Consolas" panose="020B0609020204030204" pitchFamily="49" charset="0"/>
              </a:rPr>
              <a:t>    &lt;div class='panel-heading'&gt;</a:t>
            </a:r>
          </a:p>
          <a:p>
            <a:pPr algn="l"/>
            <a:r>
              <a:rPr lang="en-IN" sz="800" b="0" dirty="0">
                <a:effectLst/>
                <a:latin typeface="Consolas" panose="020B0609020204030204" pitchFamily="49" charset="0"/>
              </a:rPr>
              <a:t>        {{title}}</a:t>
            </a:r>
          </a:p>
          <a:p>
            <a:pPr algn="l"/>
            <a:r>
              <a:rPr lang="en-IN" sz="800" b="0" dirty="0">
                <a:effectLst/>
                <a:latin typeface="Consolas" panose="020B0609020204030204" pitchFamily="49" charset="0"/>
              </a:rPr>
              <a:t>    &lt;/div&gt;</a:t>
            </a:r>
          </a:p>
          <a:p>
            <a:pPr algn="l"/>
            <a:r>
              <a:rPr lang="en-IN" sz="800" b="0" dirty="0">
                <a:effectLst/>
                <a:latin typeface="Consolas" panose="020B0609020204030204" pitchFamily="49" charset="0"/>
              </a:rPr>
              <a:t>    &lt;div class='panel-body'&gt;</a:t>
            </a:r>
          </a:p>
          <a:p>
            <a:pPr algn="l"/>
            <a:r>
              <a:rPr lang="en-IN" sz="800" b="0" dirty="0">
                <a:effectLst/>
                <a:latin typeface="Consolas" panose="020B0609020204030204" pitchFamily="49" charset="0"/>
              </a:rPr>
              <a:t>        &lt;div class='table-responsive'&gt;</a:t>
            </a:r>
          </a:p>
          <a:p>
            <a:pPr algn="l"/>
            <a:r>
              <a:rPr lang="en-IN" sz="800" b="0" dirty="0">
                <a:effectLst/>
                <a:latin typeface="Consolas" panose="020B0609020204030204" pitchFamily="49" charset="0"/>
              </a:rPr>
              <a:t>            &lt;table class='table'&gt;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thead</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&lt;tr&gt;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a:t>
            </a:r>
            <a:r>
              <a:rPr lang="en-IN" sz="800" b="0" dirty="0">
                <a:effectLst/>
                <a:latin typeface="Consolas" panose="020B0609020204030204" pitchFamily="49" charset="0"/>
              </a:rPr>
              <a:t>&gt;Title&lt;/</a:t>
            </a:r>
            <a:r>
              <a:rPr lang="en-IN" sz="800" b="0" dirty="0" err="1">
                <a:effectLst/>
                <a:latin typeface="Consolas" panose="020B0609020204030204" pitchFamily="49" charset="0"/>
              </a:rPr>
              <a:t>th</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a:t>
            </a:r>
            <a:r>
              <a:rPr lang="en-IN" sz="800" b="0" dirty="0">
                <a:effectLst/>
                <a:latin typeface="Consolas" panose="020B0609020204030204" pitchFamily="49" charset="0"/>
              </a:rPr>
              <a:t>&gt;Director&lt;/</a:t>
            </a:r>
            <a:r>
              <a:rPr lang="en-IN" sz="800" b="0" dirty="0" err="1">
                <a:effectLst/>
                <a:latin typeface="Consolas" panose="020B0609020204030204" pitchFamily="49" charset="0"/>
              </a:rPr>
              <a:t>th</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a:t>
            </a:r>
            <a:r>
              <a:rPr lang="en-IN" sz="800" b="0" dirty="0">
                <a:effectLst/>
                <a:latin typeface="Consolas" panose="020B0609020204030204" pitchFamily="49" charset="0"/>
              </a:rPr>
              <a:t>&gt;Cast&lt;/</a:t>
            </a:r>
            <a:r>
              <a:rPr lang="en-IN" sz="800" b="0" dirty="0" err="1">
                <a:effectLst/>
                <a:latin typeface="Consolas" panose="020B0609020204030204" pitchFamily="49" charset="0"/>
              </a:rPr>
              <a:t>th</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a:t>
            </a:r>
            <a:r>
              <a:rPr lang="en-IN" sz="800" b="0" dirty="0">
                <a:effectLst/>
                <a:latin typeface="Consolas" panose="020B0609020204030204" pitchFamily="49" charset="0"/>
              </a:rPr>
              <a:t>&gt;Release Date&lt;/</a:t>
            </a:r>
            <a:r>
              <a:rPr lang="en-IN" sz="800" b="0" dirty="0" err="1">
                <a:effectLst/>
                <a:latin typeface="Consolas" panose="020B0609020204030204" pitchFamily="49" charset="0"/>
              </a:rPr>
              <a:t>th</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&lt;/tr&gt;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thead</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tbody</a:t>
            </a:r>
            <a:r>
              <a:rPr lang="en-IN" sz="800" b="0" dirty="0">
                <a:effectLst/>
                <a:latin typeface="Consolas" panose="020B0609020204030204" pitchFamily="49" charset="0"/>
              </a:rPr>
              <a:t>&gt;</a:t>
            </a:r>
          </a:p>
          <a:p>
            <a:pPr algn="l"/>
            <a:r>
              <a:rPr lang="en-US" sz="800" b="0" dirty="0">
                <a:solidFill>
                  <a:srgbClr val="D4D4D4"/>
                </a:solidFill>
                <a:effectLst/>
                <a:latin typeface="Consolas" panose="020B0609020204030204" pitchFamily="49" charset="0"/>
              </a:rPr>
              <a:t> 	</a:t>
            </a:r>
            <a:r>
              <a:rPr lang="en-US" sz="800" dirty="0">
                <a:latin typeface="Consolas" panose="020B0609020204030204" pitchFamily="49" charset="0"/>
              </a:rPr>
              <a:t>&lt;tr *</a:t>
            </a:r>
            <a:r>
              <a:rPr lang="en-US" sz="800" dirty="0" err="1">
                <a:latin typeface="Consolas" panose="020B0609020204030204" pitchFamily="49" charset="0"/>
              </a:rPr>
              <a:t>ngFor</a:t>
            </a:r>
            <a:r>
              <a:rPr lang="en-US" sz="800" dirty="0">
                <a:latin typeface="Consolas" panose="020B0609020204030204" pitchFamily="49" charset="0"/>
              </a:rPr>
              <a:t>="let movie of movies; let </a:t>
            </a:r>
            <a:r>
              <a:rPr lang="en-US" sz="800" dirty="0" err="1">
                <a:latin typeface="Consolas" panose="020B0609020204030204" pitchFamily="49" charset="0"/>
              </a:rPr>
              <a:t>i</a:t>
            </a:r>
            <a:r>
              <a:rPr lang="en-US" sz="800" dirty="0">
                <a:latin typeface="Consolas" panose="020B0609020204030204" pitchFamily="49" charset="0"/>
              </a:rPr>
              <a:t> = index"&gt;</a:t>
            </a:r>
          </a:p>
          <a:p>
            <a:pPr algn="l"/>
            <a:r>
              <a:rPr lang="en-US" sz="800" dirty="0">
                <a:latin typeface="Consolas" panose="020B0609020204030204" pitchFamily="49" charset="0"/>
              </a:rPr>
              <a:t>                        &lt;td&gt;{{i+1}}-{{</a:t>
            </a:r>
            <a:r>
              <a:rPr lang="en-US" sz="800" dirty="0" err="1">
                <a:latin typeface="Consolas" panose="020B0609020204030204" pitchFamily="49" charset="0"/>
              </a:rPr>
              <a:t>movie.title</a:t>
            </a:r>
            <a:r>
              <a:rPr lang="en-US" sz="800" dirty="0">
                <a:latin typeface="Consolas" panose="020B0609020204030204" pitchFamily="49" charset="0"/>
              </a:rPr>
              <a:t>}}&lt;/td&gt;</a:t>
            </a:r>
          </a:p>
          <a:p>
            <a:pPr algn="l"/>
            <a:r>
              <a:rPr lang="en-IN" sz="800" b="0" dirty="0">
                <a:effectLst/>
                <a:latin typeface="Consolas" panose="020B0609020204030204" pitchFamily="49" charset="0"/>
              </a:rPr>
              <a:t>                        &lt;td&gt;{{</a:t>
            </a:r>
            <a:r>
              <a:rPr lang="en-IN" sz="800" b="0" dirty="0" err="1">
                <a:effectLst/>
                <a:latin typeface="Consolas" panose="020B0609020204030204" pitchFamily="49" charset="0"/>
              </a:rPr>
              <a:t>movie.director</a:t>
            </a:r>
            <a:r>
              <a:rPr lang="en-IN" sz="800" b="0" dirty="0">
                <a:effectLst/>
                <a:latin typeface="Consolas" panose="020B0609020204030204" pitchFamily="49" charset="0"/>
              </a:rPr>
              <a:t>}}&lt;/td&gt;</a:t>
            </a:r>
          </a:p>
          <a:p>
            <a:pPr algn="l"/>
            <a:r>
              <a:rPr lang="en-IN" sz="800" b="0" dirty="0">
                <a:effectLst/>
                <a:latin typeface="Consolas" panose="020B0609020204030204" pitchFamily="49" charset="0"/>
              </a:rPr>
              <a:t>                        &lt;td&gt;{{</a:t>
            </a:r>
            <a:r>
              <a:rPr lang="en-IN" sz="800" b="0" dirty="0" err="1">
                <a:effectLst/>
                <a:latin typeface="Consolas" panose="020B0609020204030204" pitchFamily="49" charset="0"/>
              </a:rPr>
              <a:t>movie.cast</a:t>
            </a:r>
            <a:r>
              <a:rPr lang="en-IN" sz="800" b="0" dirty="0">
                <a:effectLst/>
                <a:latin typeface="Consolas" panose="020B0609020204030204" pitchFamily="49" charset="0"/>
              </a:rPr>
              <a:t>}}&lt;/td&gt;</a:t>
            </a:r>
          </a:p>
          <a:p>
            <a:pPr algn="l"/>
            <a:r>
              <a:rPr lang="en-IN" sz="800" b="0" dirty="0">
                <a:effectLst/>
                <a:latin typeface="Consolas" panose="020B0609020204030204" pitchFamily="49" charset="0"/>
              </a:rPr>
              <a:t>                        &lt;td&gt;{{</a:t>
            </a:r>
            <a:r>
              <a:rPr lang="en-IN" sz="800" b="0" dirty="0" err="1">
                <a:effectLst/>
                <a:latin typeface="Consolas" panose="020B0609020204030204" pitchFamily="49" charset="0"/>
              </a:rPr>
              <a:t>movie.releaseDate</a:t>
            </a:r>
            <a:r>
              <a:rPr lang="en-IN" sz="800" b="0" dirty="0">
                <a:effectLst/>
                <a:latin typeface="Consolas" panose="020B0609020204030204" pitchFamily="49" charset="0"/>
              </a:rPr>
              <a:t>}}&lt;/td&gt;</a:t>
            </a:r>
          </a:p>
          <a:p>
            <a:pPr algn="l"/>
            <a:r>
              <a:rPr lang="en-IN" sz="800" b="0" dirty="0">
                <a:effectLst/>
                <a:latin typeface="Consolas" panose="020B0609020204030204" pitchFamily="49" charset="0"/>
              </a:rPr>
              <a:t>                    &lt;/tr&gt;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tbody</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&lt;/table&gt;</a:t>
            </a:r>
          </a:p>
          <a:p>
            <a:pPr algn="l"/>
            <a:r>
              <a:rPr lang="en-IN" sz="800" b="0" dirty="0">
                <a:effectLst/>
                <a:latin typeface="Consolas" panose="020B0609020204030204" pitchFamily="49" charset="0"/>
              </a:rPr>
              <a:t>        &lt;/div&gt;</a:t>
            </a:r>
          </a:p>
          <a:p>
            <a:pPr algn="l"/>
            <a:r>
              <a:rPr lang="en-IN" sz="800" b="0" dirty="0">
                <a:effectLst/>
                <a:latin typeface="Consolas" panose="020B0609020204030204" pitchFamily="49" charset="0"/>
              </a:rPr>
              <a:t>    &lt;/div&gt;</a:t>
            </a:r>
          </a:p>
          <a:p>
            <a:pPr algn="l"/>
            <a:r>
              <a:rPr lang="en-IN" sz="800" b="0" dirty="0">
                <a:effectLst/>
                <a:latin typeface="Consolas" panose="020B0609020204030204" pitchFamily="49" charset="0"/>
              </a:rPr>
              <a:t>&lt;/div&gt;</a:t>
            </a:r>
          </a:p>
          <a:p>
            <a:pPr algn="l"/>
            <a:endParaRPr lang="en-IN" sz="800" dirty="0"/>
          </a:p>
        </p:txBody>
      </p:sp>
      <p:sp>
        <p:nvSpPr>
          <p:cNvPr id="4" name="Footer Placeholder 3">
            <a:extLst>
              <a:ext uri="{FF2B5EF4-FFF2-40B4-BE49-F238E27FC236}">
                <a16:creationId xmlns:a16="http://schemas.microsoft.com/office/drawing/2014/main" id="{45099302-83DA-40E3-F7CA-263695C3B00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1C4B56C-8A18-9146-5672-F353A935CE53}"/>
              </a:ext>
            </a:extLst>
          </p:cNvPr>
          <p:cNvSpPr>
            <a:spLocks noGrp="1"/>
          </p:cNvSpPr>
          <p:nvPr>
            <p:ph type="sldNum" sz="quarter" idx="12"/>
          </p:nvPr>
        </p:nvSpPr>
        <p:spPr/>
        <p:txBody>
          <a:bodyPr/>
          <a:lstStyle/>
          <a:p>
            <a:fld id="{4A777409-9C5A-4B07-8E32-19F22F7D558C}" type="slidenum">
              <a:rPr lang="en-IN" smtClean="0"/>
              <a:t>59</a:t>
            </a:fld>
            <a:endParaRPr lang="en-IN" dirty="0"/>
          </a:p>
        </p:txBody>
      </p:sp>
    </p:spTree>
    <p:extLst>
      <p:ext uri="{BB962C8B-B14F-4D97-AF65-F5344CB8AC3E}">
        <p14:creationId xmlns:p14="http://schemas.microsoft.com/office/powerpoint/2010/main" val="2235170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089DC4-3095-57C3-BEF6-5E50D8B9157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A29FD9B-F911-931B-2225-31F203D269EB}"/>
              </a:ext>
            </a:extLst>
          </p:cNvPr>
          <p:cNvSpPr>
            <a:spLocks noGrp="1"/>
          </p:cNvSpPr>
          <p:nvPr>
            <p:ph type="sldNum" sz="quarter" idx="12"/>
          </p:nvPr>
        </p:nvSpPr>
        <p:spPr/>
        <p:txBody>
          <a:bodyPr/>
          <a:lstStyle/>
          <a:p>
            <a:fld id="{4A777409-9C5A-4B07-8E32-19F22F7D558C}" type="slidenum">
              <a:rPr lang="en-IN" smtClean="0"/>
              <a:t>6</a:t>
            </a:fld>
            <a:endParaRPr lang="en-IN" dirty="0"/>
          </a:p>
        </p:txBody>
      </p:sp>
      <p:sp>
        <p:nvSpPr>
          <p:cNvPr id="5" name="TextBox 4">
            <a:extLst>
              <a:ext uri="{FF2B5EF4-FFF2-40B4-BE49-F238E27FC236}">
                <a16:creationId xmlns:a16="http://schemas.microsoft.com/office/drawing/2014/main" id="{A41F4827-6659-21A4-FCCB-E246ABD6F880}"/>
              </a:ext>
            </a:extLst>
          </p:cNvPr>
          <p:cNvSpPr txBox="1"/>
          <p:nvPr/>
        </p:nvSpPr>
        <p:spPr>
          <a:xfrm>
            <a:off x="150828" y="964489"/>
            <a:ext cx="11642103" cy="5016758"/>
          </a:xfrm>
          <a:prstGeom prst="rect">
            <a:avLst/>
          </a:prstGeom>
          <a:noFill/>
        </p:spPr>
        <p:txBody>
          <a:bodyPr wrap="square">
            <a:spAutoFit/>
          </a:bodyPr>
          <a:lstStyle/>
          <a:p>
            <a:pPr>
              <a:buFont typeface="Arial" panose="020B0604020202020204" pitchFamily="34" charset="0"/>
              <a:buChar char="•"/>
            </a:pPr>
            <a:r>
              <a:rPr lang="en-US" sz="2000" b="1" dirty="0">
                <a:solidFill>
                  <a:schemeClr val="tx1">
                    <a:lumMod val="65000"/>
                    <a:lumOff val="35000"/>
                  </a:schemeClr>
                </a:solidFill>
                <a:effectLst/>
              </a:rPr>
              <a:t>Lean and Fast</a:t>
            </a:r>
            <a:r>
              <a:rPr lang="en-US" sz="2000" dirty="0">
                <a:solidFill>
                  <a:schemeClr val="tx1">
                    <a:lumMod val="65000"/>
                    <a:lumOff val="35000"/>
                  </a:schemeClr>
                </a:solidFill>
                <a:effectLst/>
              </a:rPr>
              <a:t>: Angular application's production bundle size is reduced by 100s of kilobytes due to which it loads faster during execution.</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Bundle Budgets:</a:t>
            </a:r>
            <a:r>
              <a:rPr lang="en-US" sz="2000" dirty="0">
                <a:solidFill>
                  <a:schemeClr val="tx1">
                    <a:lumMod val="65000"/>
                    <a:lumOff val="35000"/>
                  </a:schemeClr>
                </a:solidFill>
                <a:effectLst/>
              </a:rPr>
              <a:t> Angular will take advantage of the bundle budgets feature in CLI which will warn if the application size exceeds 2MB and will give errors if it exceeds 5MB. Developers can change this in </a:t>
            </a:r>
            <a:r>
              <a:rPr lang="en-US" sz="2000" dirty="0" err="1">
                <a:solidFill>
                  <a:schemeClr val="tx1">
                    <a:lumMod val="65000"/>
                    <a:lumOff val="35000"/>
                  </a:schemeClr>
                </a:solidFill>
                <a:effectLst/>
              </a:rPr>
              <a:t>angular.json</a:t>
            </a:r>
            <a:r>
              <a:rPr lang="en-US" sz="2000" dirty="0">
                <a:solidFill>
                  <a:schemeClr val="tx1">
                    <a:lumMod val="65000"/>
                    <a:lumOff val="35000"/>
                  </a:schemeClr>
                </a:solidFill>
                <a:effectLst/>
              </a:rPr>
              <a:t>.</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Simplicity</a:t>
            </a:r>
            <a:r>
              <a:rPr lang="en-US" sz="2000" dirty="0">
                <a:solidFill>
                  <a:schemeClr val="tx1">
                    <a:lumMod val="65000"/>
                    <a:lumOff val="35000"/>
                  </a:schemeClr>
                </a:solidFill>
                <a:effectLst/>
              </a:rPr>
              <a:t>: Angular 1 had 70+ directives like ng-if, ng-model, etc., whereas Angular has a very less number of directives as you use [ ] and ( ) for bindings in HTML elements.</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Component-based:</a:t>
            </a:r>
            <a:endParaRPr lang="en-US" sz="2000" dirty="0">
              <a:solidFill>
                <a:schemeClr val="tx1">
                  <a:lumMod val="65000"/>
                  <a:lumOff val="35000"/>
                </a:schemeClr>
              </a:solidFill>
              <a:effectLst/>
            </a:endParaRPr>
          </a:p>
          <a:p>
            <a:pPr marL="742950" lvl="1" indent="-285750">
              <a:buFont typeface="Arial" panose="020B0604020202020204" pitchFamily="34" charset="0"/>
              <a:buChar char="•"/>
            </a:pPr>
            <a:r>
              <a:rPr lang="en-US" sz="2000" dirty="0">
                <a:solidFill>
                  <a:schemeClr val="tx1">
                    <a:lumMod val="65000"/>
                    <a:lumOff val="35000"/>
                  </a:schemeClr>
                </a:solidFill>
                <a:effectLst/>
              </a:rPr>
              <a:t>Angular follows component-based programming which is the future of web development. Each component created is isolated from every other part of our application. This kind of programming allows us to use components written using other frameworks.</a:t>
            </a:r>
          </a:p>
          <a:p>
            <a:pPr marL="742950" lvl="1" indent="-285750">
              <a:buFont typeface="Arial" panose="020B0604020202020204" pitchFamily="34" charset="0"/>
              <a:buChar char="•"/>
            </a:pPr>
            <a:r>
              <a:rPr lang="en-US" sz="2000" dirty="0">
                <a:solidFill>
                  <a:schemeClr val="tx1">
                    <a:lumMod val="65000"/>
                    <a:lumOff val="35000"/>
                  </a:schemeClr>
                </a:solidFill>
                <a:effectLst/>
              </a:rPr>
              <a:t>Inside a component, you can write both business logic and view.</a:t>
            </a:r>
          </a:p>
          <a:p>
            <a:pPr marL="742950" lvl="1" indent="-285750">
              <a:buFont typeface="Arial" panose="020B0604020202020204" pitchFamily="34" charset="0"/>
              <a:buChar char="•"/>
            </a:pPr>
            <a:r>
              <a:rPr lang="en-US" sz="2000" dirty="0">
                <a:solidFill>
                  <a:schemeClr val="tx1">
                    <a:lumMod val="65000"/>
                    <a:lumOff val="35000"/>
                  </a:schemeClr>
                </a:solidFill>
                <a:effectLst/>
              </a:rPr>
              <a:t>Every Angular application must have one top-level component referred to as 'Root Component' and several sub-components or child components.</a:t>
            </a:r>
          </a:p>
        </p:txBody>
      </p:sp>
    </p:spTree>
    <p:extLst>
      <p:ext uri="{BB962C8B-B14F-4D97-AF65-F5344CB8AC3E}">
        <p14:creationId xmlns:p14="http://schemas.microsoft.com/office/powerpoint/2010/main" val="18089963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2FF7E93-1BE5-6396-A8FE-EC0B930E85F4}"/>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99781627-7678-FF04-A640-7C0EEBA97E2D}"/>
              </a:ext>
            </a:extLst>
          </p:cNvPr>
          <p:cNvSpPr>
            <a:spLocks noGrp="1"/>
          </p:cNvSpPr>
          <p:nvPr>
            <p:ph type="sldNum" sz="quarter" idx="12"/>
          </p:nvPr>
        </p:nvSpPr>
        <p:spPr/>
        <p:txBody>
          <a:bodyPr/>
          <a:lstStyle/>
          <a:p>
            <a:fld id="{4A777409-9C5A-4B07-8E32-19F22F7D558C}" type="slidenum">
              <a:rPr lang="en-IN" smtClean="0"/>
              <a:t>60</a:t>
            </a:fld>
            <a:endParaRPr lang="en-IN" dirty="0"/>
          </a:p>
        </p:txBody>
      </p:sp>
      <p:pic>
        <p:nvPicPr>
          <p:cNvPr id="7" name="Picture 6">
            <a:extLst>
              <a:ext uri="{FF2B5EF4-FFF2-40B4-BE49-F238E27FC236}">
                <a16:creationId xmlns:a16="http://schemas.microsoft.com/office/drawing/2014/main" id="{9B838B68-631C-BFD7-0AEC-5BE39168F5C8}"/>
              </a:ext>
            </a:extLst>
          </p:cNvPr>
          <p:cNvPicPr>
            <a:picLocks noChangeAspect="1"/>
          </p:cNvPicPr>
          <p:nvPr/>
        </p:nvPicPr>
        <p:blipFill>
          <a:blip r:embed="rId2"/>
          <a:stretch>
            <a:fillRect/>
          </a:stretch>
        </p:blipFill>
        <p:spPr>
          <a:xfrm>
            <a:off x="1157668" y="958125"/>
            <a:ext cx="9707330" cy="2791215"/>
          </a:xfrm>
          <a:prstGeom prst="rect">
            <a:avLst/>
          </a:prstGeom>
        </p:spPr>
      </p:pic>
    </p:spTree>
    <p:extLst>
      <p:ext uri="{BB962C8B-B14F-4D97-AF65-F5344CB8AC3E}">
        <p14:creationId xmlns:p14="http://schemas.microsoft.com/office/powerpoint/2010/main" val="2337044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6A92A-3AA5-E8D9-4560-540ED86F346E}"/>
              </a:ext>
            </a:extLst>
          </p:cNvPr>
          <p:cNvSpPr>
            <a:spLocks noGrp="1"/>
          </p:cNvSpPr>
          <p:nvPr>
            <p:ph type="ctrTitle"/>
          </p:nvPr>
        </p:nvSpPr>
        <p:spPr>
          <a:xfrm>
            <a:off x="1524000" y="1122363"/>
            <a:ext cx="9144000" cy="477837"/>
          </a:xfrm>
        </p:spPr>
        <p:txBody>
          <a:bodyPr>
            <a:normAutofit/>
          </a:bodyPr>
          <a:lstStyle/>
          <a:p>
            <a:pPr algn="l"/>
            <a:r>
              <a:rPr lang="en-IN" sz="2700" b="0" i="0" dirty="0">
                <a:effectLst/>
                <a:latin typeface="+mn-lt"/>
              </a:rPr>
              <a:t>*</a:t>
            </a:r>
            <a:r>
              <a:rPr lang="en-IN" sz="2700" b="0" i="0" dirty="0" err="1">
                <a:effectLst/>
                <a:latin typeface="+mn-lt"/>
              </a:rPr>
              <a:t>ngSwitch</a:t>
            </a:r>
            <a:r>
              <a:rPr lang="en-IN" sz="2700" b="0" i="0" dirty="0">
                <a:effectLst/>
                <a:latin typeface="+mn-lt"/>
              </a:rPr>
              <a:t> Directive</a:t>
            </a:r>
            <a:endParaRPr lang="en-IN" sz="2700" dirty="0"/>
          </a:p>
        </p:txBody>
      </p:sp>
      <p:sp>
        <p:nvSpPr>
          <p:cNvPr id="3" name="Subtitle 2">
            <a:extLst>
              <a:ext uri="{FF2B5EF4-FFF2-40B4-BE49-F238E27FC236}">
                <a16:creationId xmlns:a16="http://schemas.microsoft.com/office/drawing/2014/main" id="{F32565D3-7A41-A4C1-0B28-6C75084E4CCB}"/>
              </a:ext>
            </a:extLst>
          </p:cNvPr>
          <p:cNvSpPr>
            <a:spLocks noGrp="1"/>
          </p:cNvSpPr>
          <p:nvPr>
            <p:ph type="subTitle" idx="1"/>
          </p:nvPr>
        </p:nvSpPr>
        <p:spPr>
          <a:xfrm>
            <a:off x="1524000" y="2142067"/>
            <a:ext cx="9144000" cy="3115733"/>
          </a:xfrm>
        </p:spPr>
        <p:txBody>
          <a:bodyPr>
            <a:normAutofit fontScale="55000" lnSpcReduction="20000"/>
          </a:bodyPr>
          <a:lstStyle/>
          <a:p>
            <a:pPr algn="l"/>
            <a:r>
              <a:rPr lang="en-US" b="0" dirty="0">
                <a:effectLst/>
              </a:rPr>
              <a:t>export class </a:t>
            </a:r>
            <a:r>
              <a:rPr lang="en-US" b="0" dirty="0" err="1">
                <a:effectLst/>
              </a:rPr>
              <a:t>DirectivesComponent</a:t>
            </a:r>
            <a:endParaRPr lang="en-US" b="0" dirty="0">
              <a:effectLst/>
            </a:endParaRPr>
          </a:p>
          <a:p>
            <a:pPr algn="l"/>
            <a:r>
              <a:rPr lang="en-US" b="0" dirty="0">
                <a:effectLst/>
              </a:rPr>
              <a:t>  {</a:t>
            </a:r>
            <a:br>
              <a:rPr lang="en-US" b="0" dirty="0">
                <a:effectLst/>
              </a:rPr>
            </a:br>
            <a:r>
              <a:rPr lang="en-US" b="0" dirty="0">
                <a:effectLst/>
              </a:rPr>
              <a:t>    </a:t>
            </a:r>
            <a:r>
              <a:rPr lang="en-US" b="0" dirty="0" err="1">
                <a:effectLst/>
              </a:rPr>
              <a:t>selectedValue</a:t>
            </a:r>
            <a:r>
              <a:rPr lang="en-US" b="0" dirty="0">
                <a:effectLst/>
              </a:rPr>
              <a:t>: string= 'Two’;</a:t>
            </a:r>
          </a:p>
          <a:p>
            <a:pPr algn="l"/>
            <a:r>
              <a:rPr lang="en-US" b="0" dirty="0">
                <a:effectLst/>
              </a:rPr>
              <a:t>}</a:t>
            </a:r>
          </a:p>
          <a:p>
            <a:pPr algn="l"/>
            <a:endParaRPr lang="en-US" b="0" dirty="0">
              <a:effectLst/>
            </a:endParaRPr>
          </a:p>
          <a:p>
            <a:pPr algn="l"/>
            <a:r>
              <a:rPr lang="en-US" b="0" dirty="0">
                <a:effectLst/>
              </a:rPr>
              <a:t>Below </a:t>
            </a:r>
            <a:r>
              <a:rPr lang="en-US" dirty="0"/>
              <a:t>code in HTML file</a:t>
            </a:r>
            <a:endParaRPr lang="en-US" b="0" dirty="0">
              <a:effectLst/>
            </a:endParaRPr>
          </a:p>
          <a:p>
            <a:pPr algn="l"/>
            <a:endParaRPr lang="en-US" dirty="0"/>
          </a:p>
          <a:p>
            <a:pPr algn="l"/>
            <a:r>
              <a:rPr lang="en-US" dirty="0"/>
              <a:t>&lt;div class='row' [</a:t>
            </a:r>
            <a:r>
              <a:rPr lang="en-US" dirty="0" err="1"/>
              <a:t>ngSwitch</a:t>
            </a:r>
            <a:r>
              <a:rPr lang="en-US" dirty="0"/>
              <a:t>]="</a:t>
            </a:r>
            <a:r>
              <a:rPr lang="en-US" dirty="0" err="1"/>
              <a:t>selectedValue</a:t>
            </a:r>
            <a:r>
              <a:rPr lang="en-US" dirty="0"/>
              <a:t>"&gt;</a:t>
            </a:r>
          </a:p>
          <a:p>
            <a:pPr algn="l"/>
            <a:r>
              <a:rPr lang="en-US" dirty="0"/>
              <a:t>    &lt;div *</a:t>
            </a:r>
            <a:r>
              <a:rPr lang="en-US" dirty="0" err="1"/>
              <a:t>ngSwitchCase</a:t>
            </a:r>
            <a:r>
              <a:rPr lang="en-US" dirty="0"/>
              <a:t>="'One'"&gt;One is Pressed&lt;/div&gt;</a:t>
            </a:r>
          </a:p>
          <a:p>
            <a:pPr algn="l"/>
            <a:r>
              <a:rPr lang="en-US" dirty="0"/>
              <a:t>    &lt;div *</a:t>
            </a:r>
            <a:r>
              <a:rPr lang="en-US" dirty="0" err="1"/>
              <a:t>ngSwitchCase</a:t>
            </a:r>
            <a:r>
              <a:rPr lang="en-US" dirty="0"/>
              <a:t>="'Two'"&gt;Two is Selected&lt;/div&gt;</a:t>
            </a:r>
          </a:p>
          <a:p>
            <a:pPr algn="l"/>
            <a:r>
              <a:rPr lang="en-US" dirty="0"/>
              <a:t>    &lt;div *</a:t>
            </a:r>
            <a:r>
              <a:rPr lang="en-US" dirty="0" err="1"/>
              <a:t>ngSwitchDefault</a:t>
            </a:r>
            <a:r>
              <a:rPr lang="en-US" dirty="0"/>
              <a:t>&gt;Default Option&lt;/div&gt;</a:t>
            </a:r>
          </a:p>
          <a:p>
            <a:pPr algn="l"/>
            <a:r>
              <a:rPr lang="en-US" dirty="0"/>
              <a:t>&lt;/div&gt;</a:t>
            </a:r>
          </a:p>
          <a:p>
            <a:pPr algn="l"/>
            <a:endParaRPr lang="en-US" b="0" dirty="0">
              <a:effectLst/>
            </a:endParaRPr>
          </a:p>
          <a:p>
            <a:pPr algn="l"/>
            <a:endParaRPr lang="en-IN" dirty="0"/>
          </a:p>
        </p:txBody>
      </p:sp>
      <p:sp>
        <p:nvSpPr>
          <p:cNvPr id="4" name="Footer Placeholder 3">
            <a:extLst>
              <a:ext uri="{FF2B5EF4-FFF2-40B4-BE49-F238E27FC236}">
                <a16:creationId xmlns:a16="http://schemas.microsoft.com/office/drawing/2014/main" id="{831E76CC-4C38-9250-8F70-8F8BD619A3CB}"/>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89489473-6952-589D-8C55-372A79BE83F3}"/>
              </a:ext>
            </a:extLst>
          </p:cNvPr>
          <p:cNvSpPr>
            <a:spLocks noGrp="1"/>
          </p:cNvSpPr>
          <p:nvPr>
            <p:ph type="sldNum" sz="quarter" idx="12"/>
          </p:nvPr>
        </p:nvSpPr>
        <p:spPr/>
        <p:txBody>
          <a:bodyPr/>
          <a:lstStyle/>
          <a:p>
            <a:fld id="{4A777409-9C5A-4B07-8E32-19F22F7D558C}" type="slidenum">
              <a:rPr lang="en-IN" smtClean="0"/>
              <a:t>61</a:t>
            </a:fld>
            <a:endParaRPr lang="en-IN" dirty="0"/>
          </a:p>
        </p:txBody>
      </p:sp>
    </p:spTree>
    <p:extLst>
      <p:ext uri="{BB962C8B-B14F-4D97-AF65-F5344CB8AC3E}">
        <p14:creationId xmlns:p14="http://schemas.microsoft.com/office/powerpoint/2010/main" val="13695420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EDE298F-6BD2-2FF1-6CE5-56A2B2DCB964}"/>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47218209-B592-A671-DDB8-CE486C9C75CA}"/>
              </a:ext>
            </a:extLst>
          </p:cNvPr>
          <p:cNvSpPr>
            <a:spLocks noGrp="1"/>
          </p:cNvSpPr>
          <p:nvPr>
            <p:ph type="sldNum" sz="quarter" idx="12"/>
          </p:nvPr>
        </p:nvSpPr>
        <p:spPr/>
        <p:txBody>
          <a:bodyPr/>
          <a:lstStyle/>
          <a:p>
            <a:fld id="{4A777409-9C5A-4B07-8E32-19F22F7D558C}" type="slidenum">
              <a:rPr lang="en-IN" smtClean="0"/>
              <a:t>62</a:t>
            </a:fld>
            <a:endParaRPr lang="en-IN" dirty="0"/>
          </a:p>
        </p:txBody>
      </p:sp>
      <p:pic>
        <p:nvPicPr>
          <p:cNvPr id="7" name="Picture 6">
            <a:extLst>
              <a:ext uri="{FF2B5EF4-FFF2-40B4-BE49-F238E27FC236}">
                <a16:creationId xmlns:a16="http://schemas.microsoft.com/office/drawing/2014/main" id="{20B3E67B-D1FB-B673-2B62-B89EA6B63E97}"/>
              </a:ext>
            </a:extLst>
          </p:cNvPr>
          <p:cNvPicPr>
            <a:picLocks noChangeAspect="1"/>
          </p:cNvPicPr>
          <p:nvPr/>
        </p:nvPicPr>
        <p:blipFill>
          <a:blip r:embed="rId2"/>
          <a:stretch>
            <a:fillRect/>
          </a:stretch>
        </p:blipFill>
        <p:spPr>
          <a:xfrm>
            <a:off x="1567641" y="1110924"/>
            <a:ext cx="4010585" cy="1562318"/>
          </a:xfrm>
          <a:prstGeom prst="rect">
            <a:avLst/>
          </a:prstGeom>
        </p:spPr>
      </p:pic>
    </p:spTree>
    <p:extLst>
      <p:ext uri="{BB962C8B-B14F-4D97-AF65-F5344CB8AC3E}">
        <p14:creationId xmlns:p14="http://schemas.microsoft.com/office/powerpoint/2010/main" val="3502390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7A8AC12-5243-097E-A7DC-C56703636E4A}"/>
              </a:ext>
            </a:extLst>
          </p:cNvPr>
          <p:cNvSpPr>
            <a:spLocks noGrp="1"/>
          </p:cNvSpPr>
          <p:nvPr>
            <p:ph type="subTitle" idx="1"/>
          </p:nvPr>
        </p:nvSpPr>
        <p:spPr>
          <a:xfrm>
            <a:off x="1524000" y="880533"/>
            <a:ext cx="9144000" cy="5638800"/>
          </a:xfrm>
        </p:spPr>
        <p:txBody>
          <a:bodyPr>
            <a:normAutofit fontScale="55000" lnSpcReduction="20000"/>
          </a:bodyPr>
          <a:lstStyle/>
          <a:p>
            <a:pPr algn="l"/>
            <a:r>
              <a:rPr lang="en-IN" dirty="0"/>
              <a:t>Creating custom Directive</a:t>
            </a:r>
          </a:p>
          <a:p>
            <a:pPr marL="342900" indent="-342900" algn="l">
              <a:buFont typeface="Wingdings" panose="05000000000000000000" pitchFamily="2" charset="2"/>
              <a:buChar char="Ø"/>
            </a:pPr>
            <a:r>
              <a:rPr lang="en-IN" dirty="0"/>
              <a:t>Ng g directive </a:t>
            </a:r>
            <a:r>
              <a:rPr lang="en-IN" dirty="0" err="1"/>
              <a:t>redEl</a:t>
            </a:r>
            <a:endParaRPr lang="en-IN" dirty="0"/>
          </a:p>
          <a:p>
            <a:pPr algn="l"/>
            <a:r>
              <a:rPr lang="en-IN" dirty="0"/>
              <a:t>Add below code into red-</a:t>
            </a:r>
            <a:r>
              <a:rPr lang="en-IN" dirty="0" err="1"/>
              <a:t>el.directives.ts</a:t>
            </a:r>
            <a:endParaRPr lang="en-IN" dirty="0"/>
          </a:p>
          <a:p>
            <a:pPr algn="l"/>
            <a:endParaRPr lang="en-IN" dirty="0"/>
          </a:p>
          <a:p>
            <a:pPr algn="l"/>
            <a:r>
              <a:rPr lang="en-US" b="0" dirty="0">
                <a:solidFill>
                  <a:schemeClr val="tx2"/>
                </a:solidFill>
                <a:effectLst/>
              </a:rPr>
              <a:t>import { Directive, </a:t>
            </a:r>
            <a:r>
              <a:rPr lang="en-US" b="0" dirty="0" err="1">
                <a:solidFill>
                  <a:schemeClr val="tx2"/>
                </a:solidFill>
                <a:effectLst/>
              </a:rPr>
              <a:t>ElementRef</a:t>
            </a:r>
            <a:r>
              <a:rPr lang="en-US" b="0" dirty="0">
                <a:solidFill>
                  <a:schemeClr val="tx2"/>
                </a:solidFill>
                <a:effectLst/>
              </a:rPr>
              <a:t> } from '@angular/core';</a:t>
            </a:r>
          </a:p>
          <a:p>
            <a:pPr algn="l"/>
            <a:br>
              <a:rPr lang="en-US" b="0" dirty="0">
                <a:solidFill>
                  <a:schemeClr val="tx2"/>
                </a:solidFill>
                <a:effectLst/>
              </a:rPr>
            </a:br>
            <a:r>
              <a:rPr lang="en-US" b="0" dirty="0">
                <a:solidFill>
                  <a:schemeClr val="tx2"/>
                </a:solidFill>
                <a:effectLst/>
              </a:rPr>
              <a:t>@Directive({</a:t>
            </a:r>
          </a:p>
          <a:p>
            <a:pPr algn="l"/>
            <a:r>
              <a:rPr lang="en-US" b="0" dirty="0">
                <a:solidFill>
                  <a:schemeClr val="tx2"/>
                </a:solidFill>
                <a:effectLst/>
              </a:rPr>
              <a:t>  selector: '[</a:t>
            </a:r>
            <a:r>
              <a:rPr lang="en-US" b="0" dirty="0" err="1">
                <a:solidFill>
                  <a:schemeClr val="tx2"/>
                </a:solidFill>
                <a:effectLst/>
              </a:rPr>
              <a:t>appRedEl</a:t>
            </a:r>
            <a:r>
              <a:rPr lang="en-US" b="0" dirty="0">
                <a:solidFill>
                  <a:schemeClr val="tx2"/>
                </a:solidFill>
                <a:effectLst/>
              </a:rPr>
              <a:t>]'</a:t>
            </a:r>
          </a:p>
          <a:p>
            <a:pPr algn="l"/>
            <a:r>
              <a:rPr lang="en-US" b="0" dirty="0">
                <a:solidFill>
                  <a:schemeClr val="tx2"/>
                </a:solidFill>
                <a:effectLst/>
              </a:rPr>
              <a:t>})</a:t>
            </a:r>
          </a:p>
          <a:p>
            <a:pPr algn="l"/>
            <a:r>
              <a:rPr lang="en-US" b="0" dirty="0">
                <a:solidFill>
                  <a:schemeClr val="tx2"/>
                </a:solidFill>
                <a:effectLst/>
              </a:rPr>
              <a:t>export class </a:t>
            </a:r>
            <a:r>
              <a:rPr lang="en-US" b="0" dirty="0" err="1">
                <a:solidFill>
                  <a:schemeClr val="tx2"/>
                </a:solidFill>
                <a:effectLst/>
              </a:rPr>
              <a:t>RedElDirective</a:t>
            </a:r>
            <a:r>
              <a:rPr lang="en-US" b="0" dirty="0">
                <a:solidFill>
                  <a:schemeClr val="tx2"/>
                </a:solidFill>
                <a:effectLst/>
              </a:rPr>
              <a:t> {</a:t>
            </a:r>
          </a:p>
          <a:p>
            <a:pPr algn="l"/>
            <a:br>
              <a:rPr lang="en-US" b="0" dirty="0">
                <a:solidFill>
                  <a:schemeClr val="tx2"/>
                </a:solidFill>
                <a:effectLst/>
              </a:rPr>
            </a:br>
            <a:r>
              <a:rPr lang="en-US" b="0" dirty="0">
                <a:solidFill>
                  <a:schemeClr val="tx2"/>
                </a:solidFill>
                <a:effectLst/>
              </a:rPr>
              <a:t>  constructor(</a:t>
            </a:r>
            <a:r>
              <a:rPr lang="en-US" b="0" dirty="0" err="1">
                <a:solidFill>
                  <a:schemeClr val="tx2"/>
                </a:solidFill>
                <a:effectLst/>
              </a:rPr>
              <a:t>el:ElementRef</a:t>
            </a:r>
            <a:r>
              <a:rPr lang="en-US" b="0" dirty="0">
                <a:solidFill>
                  <a:schemeClr val="tx2"/>
                </a:solidFill>
                <a:effectLst/>
              </a:rPr>
              <a:t>) {</a:t>
            </a:r>
          </a:p>
          <a:p>
            <a:pPr algn="l"/>
            <a:r>
              <a:rPr lang="en-US" b="0" dirty="0">
                <a:solidFill>
                  <a:schemeClr val="tx2"/>
                </a:solidFill>
                <a:effectLst/>
              </a:rPr>
              <a:t>    </a:t>
            </a:r>
            <a:r>
              <a:rPr lang="en-US" b="0" dirty="0" err="1">
                <a:solidFill>
                  <a:schemeClr val="tx2"/>
                </a:solidFill>
                <a:effectLst/>
              </a:rPr>
              <a:t>el.nativeElement.style.color</a:t>
            </a:r>
            <a:r>
              <a:rPr lang="en-US" b="0" dirty="0">
                <a:solidFill>
                  <a:schemeClr val="tx2"/>
                </a:solidFill>
                <a:effectLst/>
              </a:rPr>
              <a:t> = "red";</a:t>
            </a:r>
          </a:p>
          <a:p>
            <a:pPr algn="l"/>
            <a:r>
              <a:rPr lang="en-US" b="0" dirty="0">
                <a:solidFill>
                  <a:schemeClr val="tx2"/>
                </a:solidFill>
                <a:effectLst/>
              </a:rPr>
              <a:t>  }</a:t>
            </a:r>
          </a:p>
          <a:p>
            <a:pPr algn="l"/>
            <a:r>
              <a:rPr lang="en-US" dirty="0">
                <a:solidFill>
                  <a:schemeClr val="tx2"/>
                </a:solidFill>
              </a:rPr>
              <a:t>}</a:t>
            </a:r>
          </a:p>
          <a:p>
            <a:pPr algn="l"/>
            <a:endParaRPr lang="en-US" b="0" dirty="0">
              <a:solidFill>
                <a:schemeClr val="tx2"/>
              </a:solidFill>
              <a:effectLst/>
            </a:endParaRPr>
          </a:p>
          <a:p>
            <a:pPr algn="l"/>
            <a:r>
              <a:rPr lang="en-US" b="0" dirty="0">
                <a:solidFill>
                  <a:schemeClr val="tx2"/>
                </a:solidFill>
                <a:effectLst/>
              </a:rPr>
              <a:t>Check if directive imported in app module?</a:t>
            </a:r>
          </a:p>
          <a:p>
            <a:pPr algn="l"/>
            <a:r>
              <a:rPr lang="en-US" b="0" dirty="0">
                <a:solidFill>
                  <a:schemeClr val="tx2"/>
                </a:solidFill>
                <a:effectLst/>
              </a:rPr>
              <a:t>Add below code in HTML file</a:t>
            </a:r>
          </a:p>
          <a:p>
            <a:pPr algn="l"/>
            <a:r>
              <a:rPr lang="en-IN" b="0" dirty="0">
                <a:solidFill>
                  <a:schemeClr val="tx2"/>
                </a:solidFill>
                <a:effectLst/>
              </a:rPr>
              <a:t>&lt;p </a:t>
            </a:r>
            <a:r>
              <a:rPr lang="en-IN" b="0" dirty="0" err="1">
                <a:solidFill>
                  <a:schemeClr val="tx2"/>
                </a:solidFill>
                <a:effectLst/>
              </a:rPr>
              <a:t>appRedEl</a:t>
            </a:r>
            <a:r>
              <a:rPr lang="en-IN" b="0" dirty="0">
                <a:solidFill>
                  <a:schemeClr val="tx2"/>
                </a:solidFill>
                <a:effectLst/>
              </a:rPr>
              <a:t>&gt;hello&lt;/p&gt;</a:t>
            </a:r>
          </a:p>
          <a:p>
            <a:pPr algn="l"/>
            <a:endParaRPr lang="en-US" b="0" dirty="0">
              <a:solidFill>
                <a:schemeClr val="tx2"/>
              </a:solidFill>
              <a:effectLst/>
              <a:latin typeface="Consolas" panose="020B0609020204030204" pitchFamily="49" charset="0"/>
            </a:endParaRP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a:p>
            <a:endParaRPr lang="en-IN" dirty="0"/>
          </a:p>
        </p:txBody>
      </p:sp>
      <p:sp>
        <p:nvSpPr>
          <p:cNvPr id="4" name="Footer Placeholder 3">
            <a:extLst>
              <a:ext uri="{FF2B5EF4-FFF2-40B4-BE49-F238E27FC236}">
                <a16:creationId xmlns:a16="http://schemas.microsoft.com/office/drawing/2014/main" id="{3A4FBCC2-F9E8-A48D-80BB-11F6F281EA26}"/>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B231C603-BBCF-490A-C543-A6FC17549B3E}"/>
              </a:ext>
            </a:extLst>
          </p:cNvPr>
          <p:cNvSpPr>
            <a:spLocks noGrp="1"/>
          </p:cNvSpPr>
          <p:nvPr>
            <p:ph type="sldNum" sz="quarter" idx="12"/>
          </p:nvPr>
        </p:nvSpPr>
        <p:spPr/>
        <p:txBody>
          <a:bodyPr/>
          <a:lstStyle/>
          <a:p>
            <a:fld id="{4A777409-9C5A-4B07-8E32-19F22F7D558C}" type="slidenum">
              <a:rPr lang="en-IN" smtClean="0"/>
              <a:t>63</a:t>
            </a:fld>
            <a:endParaRPr lang="en-IN" dirty="0"/>
          </a:p>
        </p:txBody>
      </p:sp>
    </p:spTree>
    <p:extLst>
      <p:ext uri="{BB962C8B-B14F-4D97-AF65-F5344CB8AC3E}">
        <p14:creationId xmlns:p14="http://schemas.microsoft.com/office/powerpoint/2010/main" val="31561485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CE92042-451A-A3CB-F776-0FB60A79B429}"/>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9888852F-FCAD-62A3-954D-3F4AB080DADD}"/>
              </a:ext>
            </a:extLst>
          </p:cNvPr>
          <p:cNvSpPr>
            <a:spLocks noGrp="1"/>
          </p:cNvSpPr>
          <p:nvPr>
            <p:ph type="sldNum" sz="quarter" idx="12"/>
          </p:nvPr>
        </p:nvSpPr>
        <p:spPr/>
        <p:txBody>
          <a:bodyPr/>
          <a:lstStyle/>
          <a:p>
            <a:fld id="{4A777409-9C5A-4B07-8E32-19F22F7D558C}" type="slidenum">
              <a:rPr lang="en-IN" smtClean="0"/>
              <a:t>64</a:t>
            </a:fld>
            <a:endParaRPr lang="en-IN" dirty="0"/>
          </a:p>
        </p:txBody>
      </p:sp>
      <p:pic>
        <p:nvPicPr>
          <p:cNvPr id="7" name="Picture 6">
            <a:extLst>
              <a:ext uri="{FF2B5EF4-FFF2-40B4-BE49-F238E27FC236}">
                <a16:creationId xmlns:a16="http://schemas.microsoft.com/office/drawing/2014/main" id="{B908DCFD-73BE-F19B-AB02-78265E5612FB}"/>
              </a:ext>
            </a:extLst>
          </p:cNvPr>
          <p:cNvPicPr>
            <a:picLocks noChangeAspect="1"/>
          </p:cNvPicPr>
          <p:nvPr/>
        </p:nvPicPr>
        <p:blipFill>
          <a:blip r:embed="rId2"/>
          <a:stretch>
            <a:fillRect/>
          </a:stretch>
        </p:blipFill>
        <p:spPr>
          <a:xfrm>
            <a:off x="1415187" y="1156638"/>
            <a:ext cx="4772691" cy="1733792"/>
          </a:xfrm>
          <a:prstGeom prst="rect">
            <a:avLst/>
          </a:prstGeom>
        </p:spPr>
      </p:pic>
    </p:spTree>
    <p:extLst>
      <p:ext uri="{BB962C8B-B14F-4D97-AF65-F5344CB8AC3E}">
        <p14:creationId xmlns:p14="http://schemas.microsoft.com/office/powerpoint/2010/main" val="23056964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7723873-D2B0-9F10-3076-DD67D0748615}"/>
              </a:ext>
            </a:extLst>
          </p:cNvPr>
          <p:cNvSpPr>
            <a:spLocks noGrp="1"/>
          </p:cNvSpPr>
          <p:nvPr>
            <p:ph type="subTitle" idx="1"/>
          </p:nvPr>
        </p:nvSpPr>
        <p:spPr>
          <a:xfrm>
            <a:off x="1524000" y="897467"/>
            <a:ext cx="9144000" cy="5520266"/>
          </a:xfrm>
        </p:spPr>
        <p:txBody>
          <a:bodyPr>
            <a:normAutofit/>
          </a:bodyPr>
          <a:lstStyle/>
          <a:p>
            <a:r>
              <a:rPr lang="en-IN" dirty="0"/>
              <a:t>Built in Attribute </a:t>
            </a:r>
            <a:r>
              <a:rPr lang="en-IN" dirty="0" err="1"/>
              <a:t>ngStyle</a:t>
            </a:r>
            <a:endParaRPr lang="en-IN" dirty="0"/>
          </a:p>
          <a:p>
            <a:r>
              <a:rPr lang="en-IN" dirty="0"/>
              <a:t>Add below code in </a:t>
            </a:r>
            <a:r>
              <a:rPr lang="en-IN" dirty="0" err="1"/>
              <a:t>component.ts</a:t>
            </a:r>
            <a:r>
              <a:rPr lang="en-IN" dirty="0"/>
              <a:t> file</a:t>
            </a:r>
          </a:p>
          <a:p>
            <a:pPr algn="l"/>
            <a:r>
              <a:rPr lang="en-IN" sz="1600" b="0" dirty="0">
                <a:solidFill>
                  <a:schemeClr val="tx2"/>
                </a:solidFill>
                <a:effectLst/>
              </a:rPr>
              <a:t>export class </a:t>
            </a:r>
            <a:r>
              <a:rPr lang="en-IN" sz="1600" b="0" dirty="0" err="1">
                <a:solidFill>
                  <a:schemeClr val="tx2"/>
                </a:solidFill>
                <a:effectLst/>
              </a:rPr>
              <a:t>AppComponent</a:t>
            </a:r>
            <a:r>
              <a:rPr lang="en-IN" sz="1600" b="0" dirty="0">
                <a:solidFill>
                  <a:schemeClr val="tx2"/>
                </a:solidFill>
                <a:effectLst/>
              </a:rPr>
              <a:t> {</a:t>
            </a:r>
          </a:p>
          <a:p>
            <a:pPr algn="l"/>
            <a:r>
              <a:rPr lang="en-IN" sz="1600" b="0" dirty="0">
                <a:solidFill>
                  <a:schemeClr val="tx2"/>
                </a:solidFill>
                <a:effectLst/>
              </a:rPr>
              <a:t> </a:t>
            </a:r>
            <a:r>
              <a:rPr lang="en-IN" sz="1600" b="0" dirty="0" err="1">
                <a:solidFill>
                  <a:schemeClr val="tx2"/>
                </a:solidFill>
                <a:effectLst/>
              </a:rPr>
              <a:t>myStyle</a:t>
            </a:r>
            <a:r>
              <a:rPr lang="en-IN" sz="1600" b="0" dirty="0">
                <a:solidFill>
                  <a:schemeClr val="tx2"/>
                </a:solidFill>
                <a:effectLst/>
              </a:rPr>
              <a:t>={</a:t>
            </a:r>
          </a:p>
          <a:p>
            <a:pPr algn="l"/>
            <a:r>
              <a:rPr lang="en-IN" sz="1600" b="0" dirty="0">
                <a:solidFill>
                  <a:schemeClr val="tx2"/>
                </a:solidFill>
                <a:effectLst/>
              </a:rPr>
              <a:t>  width:'100px',</a:t>
            </a:r>
          </a:p>
          <a:p>
            <a:pPr algn="l"/>
            <a:r>
              <a:rPr lang="en-IN" sz="1600" b="0" dirty="0">
                <a:solidFill>
                  <a:schemeClr val="tx2"/>
                </a:solidFill>
                <a:effectLst/>
              </a:rPr>
              <a:t>  height:'150px',</a:t>
            </a:r>
          </a:p>
          <a:p>
            <a:pPr algn="l"/>
            <a:r>
              <a:rPr lang="en-IN" sz="1600" b="0" dirty="0">
                <a:solidFill>
                  <a:schemeClr val="tx2"/>
                </a:solidFill>
                <a:effectLst/>
              </a:rPr>
              <a:t>  </a:t>
            </a:r>
            <a:r>
              <a:rPr lang="en-IN" sz="1600" b="0" dirty="0" err="1">
                <a:solidFill>
                  <a:schemeClr val="tx2"/>
                </a:solidFill>
                <a:effectLst/>
              </a:rPr>
              <a:t>background:'red</a:t>
            </a:r>
            <a:r>
              <a:rPr lang="en-IN" sz="1600" b="0" dirty="0">
                <a:solidFill>
                  <a:schemeClr val="tx2"/>
                </a:solidFill>
                <a:effectLst/>
              </a:rPr>
              <a:t>',</a:t>
            </a:r>
          </a:p>
          <a:p>
            <a:pPr algn="l"/>
            <a:r>
              <a:rPr lang="en-IN" sz="1600" b="0" dirty="0">
                <a:solidFill>
                  <a:schemeClr val="tx2"/>
                </a:solidFill>
                <a:effectLst/>
              </a:rPr>
              <a:t>  </a:t>
            </a:r>
            <a:r>
              <a:rPr lang="en-IN" sz="1600" b="0" dirty="0" err="1">
                <a:solidFill>
                  <a:schemeClr val="tx2"/>
                </a:solidFill>
                <a:effectLst/>
              </a:rPr>
              <a:t>color</a:t>
            </a:r>
            <a:r>
              <a:rPr lang="en-IN" sz="1600" b="0" dirty="0">
                <a:solidFill>
                  <a:schemeClr val="tx2"/>
                </a:solidFill>
                <a:effectLst/>
              </a:rPr>
              <a:t>:'yellow',</a:t>
            </a:r>
          </a:p>
          <a:p>
            <a:pPr algn="l"/>
            <a:r>
              <a:rPr lang="en-IN" sz="1600" b="0" dirty="0">
                <a:solidFill>
                  <a:schemeClr val="tx2"/>
                </a:solidFill>
                <a:effectLst/>
              </a:rPr>
              <a:t>  border: '1px'</a:t>
            </a:r>
          </a:p>
          <a:p>
            <a:pPr algn="l"/>
            <a:r>
              <a:rPr lang="en-IN" sz="1600" b="0" dirty="0">
                <a:solidFill>
                  <a:schemeClr val="tx2"/>
                </a:solidFill>
                <a:effectLst/>
              </a:rPr>
              <a:t> };</a:t>
            </a:r>
          </a:p>
          <a:p>
            <a:pPr algn="l"/>
            <a:r>
              <a:rPr lang="en-IN" sz="1600" b="0" dirty="0">
                <a:solidFill>
                  <a:schemeClr val="tx2"/>
                </a:solidFill>
                <a:effectLst/>
              </a:rPr>
              <a:t> </a:t>
            </a:r>
            <a:r>
              <a:rPr lang="en-IN" sz="1600" b="0" dirty="0" err="1">
                <a:solidFill>
                  <a:schemeClr val="tx2"/>
                </a:solidFill>
                <a:effectLst/>
              </a:rPr>
              <a:t>addStyles</a:t>
            </a:r>
            <a:r>
              <a:rPr lang="en-IN" sz="1600" b="0" dirty="0">
                <a:solidFill>
                  <a:schemeClr val="tx2"/>
                </a:solidFill>
                <a:effectLst/>
              </a:rPr>
              <a:t>(){</a:t>
            </a:r>
          </a:p>
          <a:p>
            <a:pPr algn="l"/>
            <a:r>
              <a:rPr lang="en-IN" sz="1600" b="0" dirty="0">
                <a:solidFill>
                  <a:schemeClr val="tx2"/>
                </a:solidFill>
                <a:effectLst/>
              </a:rPr>
              <a:t>  </a:t>
            </a:r>
            <a:r>
              <a:rPr lang="en-IN" sz="1600" b="0" dirty="0" err="1">
                <a:solidFill>
                  <a:schemeClr val="tx2"/>
                </a:solidFill>
                <a:effectLst/>
              </a:rPr>
              <a:t>this.myStyle</a:t>
            </a:r>
            <a:r>
              <a:rPr lang="en-IN" sz="1600" b="0" dirty="0">
                <a:solidFill>
                  <a:schemeClr val="tx2"/>
                </a:solidFill>
                <a:effectLst/>
              </a:rPr>
              <a:t>['</a:t>
            </a:r>
            <a:r>
              <a:rPr lang="en-IN" sz="1600" b="0" dirty="0" err="1">
                <a:solidFill>
                  <a:schemeClr val="tx2"/>
                </a:solidFill>
                <a:effectLst/>
              </a:rPr>
              <a:t>color</a:t>
            </a:r>
            <a:r>
              <a:rPr lang="en-IN" sz="1600" b="0" dirty="0">
                <a:solidFill>
                  <a:schemeClr val="tx2"/>
                </a:solidFill>
                <a:effectLst/>
              </a:rPr>
              <a:t>']='white';</a:t>
            </a:r>
          </a:p>
          <a:p>
            <a:pPr algn="l"/>
            <a:r>
              <a:rPr lang="en-IN" sz="1600" b="0" dirty="0">
                <a:solidFill>
                  <a:schemeClr val="tx2"/>
                </a:solidFill>
                <a:effectLst/>
              </a:rPr>
              <a:t>  </a:t>
            </a:r>
            <a:r>
              <a:rPr lang="en-IN" sz="1600" b="0" dirty="0" err="1">
                <a:solidFill>
                  <a:schemeClr val="tx2"/>
                </a:solidFill>
                <a:effectLst/>
              </a:rPr>
              <a:t>this.myStyle</a:t>
            </a:r>
            <a:r>
              <a:rPr lang="en-IN" sz="1600" b="0" dirty="0">
                <a:solidFill>
                  <a:schemeClr val="tx2"/>
                </a:solidFill>
                <a:effectLst/>
              </a:rPr>
              <a:t>['border']="2px solid black";</a:t>
            </a:r>
          </a:p>
          <a:p>
            <a:pPr algn="l"/>
            <a:r>
              <a:rPr lang="en-IN" sz="1600" b="0" dirty="0">
                <a:solidFill>
                  <a:schemeClr val="tx2"/>
                </a:solidFill>
                <a:effectLst/>
              </a:rPr>
              <a:t> }</a:t>
            </a:r>
          </a:p>
          <a:p>
            <a:pPr algn="l"/>
            <a:r>
              <a:rPr lang="en-IN" sz="1600" b="0" dirty="0">
                <a:solidFill>
                  <a:schemeClr val="tx2"/>
                </a:solidFill>
                <a:effectLst/>
              </a:rPr>
              <a:t>}</a:t>
            </a:r>
          </a:p>
          <a:p>
            <a:pPr algn="l"/>
            <a:endParaRPr lang="en-IN" sz="1600" b="0" dirty="0">
              <a:solidFill>
                <a:schemeClr val="tx2"/>
              </a:solidFill>
              <a:effectLst/>
            </a:endParaRPr>
          </a:p>
          <a:p>
            <a:endParaRPr lang="en-IN" dirty="0"/>
          </a:p>
        </p:txBody>
      </p:sp>
      <p:sp>
        <p:nvSpPr>
          <p:cNvPr id="4" name="Footer Placeholder 3">
            <a:extLst>
              <a:ext uri="{FF2B5EF4-FFF2-40B4-BE49-F238E27FC236}">
                <a16:creationId xmlns:a16="http://schemas.microsoft.com/office/drawing/2014/main" id="{24281ABD-5512-5876-4480-F5FC96F6FA7C}"/>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B6C2ADAC-1251-4F89-CD1C-7FA484DCBA04}"/>
              </a:ext>
            </a:extLst>
          </p:cNvPr>
          <p:cNvSpPr>
            <a:spLocks noGrp="1"/>
          </p:cNvSpPr>
          <p:nvPr>
            <p:ph type="sldNum" sz="quarter" idx="12"/>
          </p:nvPr>
        </p:nvSpPr>
        <p:spPr/>
        <p:txBody>
          <a:bodyPr/>
          <a:lstStyle/>
          <a:p>
            <a:fld id="{4A777409-9C5A-4B07-8E32-19F22F7D558C}" type="slidenum">
              <a:rPr lang="en-IN" smtClean="0"/>
              <a:t>65</a:t>
            </a:fld>
            <a:endParaRPr lang="en-IN" dirty="0"/>
          </a:p>
        </p:txBody>
      </p:sp>
    </p:spTree>
    <p:extLst>
      <p:ext uri="{BB962C8B-B14F-4D97-AF65-F5344CB8AC3E}">
        <p14:creationId xmlns:p14="http://schemas.microsoft.com/office/powerpoint/2010/main" val="31420750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FAB209C-10CA-2946-1125-F24B028F5BC2}"/>
              </a:ext>
            </a:extLst>
          </p:cNvPr>
          <p:cNvSpPr>
            <a:spLocks noGrp="1"/>
          </p:cNvSpPr>
          <p:nvPr>
            <p:ph type="subTitle" idx="1"/>
          </p:nvPr>
        </p:nvSpPr>
        <p:spPr>
          <a:xfrm>
            <a:off x="1524000" y="1134533"/>
            <a:ext cx="9144000" cy="5586942"/>
          </a:xfrm>
        </p:spPr>
        <p:txBody>
          <a:bodyPr/>
          <a:lstStyle/>
          <a:p>
            <a:pPr algn="l"/>
            <a:r>
              <a:rPr lang="en-IN" dirty="0"/>
              <a:t>Add below code in HTML file</a:t>
            </a:r>
          </a:p>
          <a:p>
            <a:pPr algn="l"/>
            <a:r>
              <a:rPr lang="en-IN" sz="1600" b="0" dirty="0">
                <a:solidFill>
                  <a:schemeClr val="tx2"/>
                </a:solidFill>
                <a:effectLst/>
              </a:rPr>
              <a:t> &lt;div [</a:t>
            </a:r>
            <a:r>
              <a:rPr lang="en-IN" sz="1600" b="0" dirty="0" err="1">
                <a:solidFill>
                  <a:schemeClr val="tx2"/>
                </a:solidFill>
                <a:effectLst/>
              </a:rPr>
              <a:t>ngStyle</a:t>
            </a:r>
            <a:r>
              <a:rPr lang="en-IN" sz="1600" b="0" dirty="0">
                <a:solidFill>
                  <a:schemeClr val="tx2"/>
                </a:solidFill>
                <a:effectLst/>
              </a:rPr>
              <a:t>]="</a:t>
            </a:r>
            <a:r>
              <a:rPr lang="en-IN" sz="1600" b="0" dirty="0" err="1">
                <a:solidFill>
                  <a:schemeClr val="tx2"/>
                </a:solidFill>
                <a:effectLst/>
              </a:rPr>
              <a:t>myStyle</a:t>
            </a:r>
            <a:r>
              <a:rPr lang="en-IN" sz="1600" b="0" dirty="0">
                <a:solidFill>
                  <a:schemeClr val="tx2"/>
                </a:solidFill>
                <a:effectLst/>
              </a:rPr>
              <a:t>"&gt;Hello&lt;/div&gt;</a:t>
            </a:r>
          </a:p>
          <a:p>
            <a:pPr algn="l"/>
            <a:r>
              <a:rPr lang="en-IN" sz="1600" b="0" dirty="0">
                <a:solidFill>
                  <a:schemeClr val="tx2"/>
                </a:solidFill>
                <a:effectLst/>
              </a:rPr>
              <a:t> &lt;button (click)="</a:t>
            </a:r>
            <a:r>
              <a:rPr lang="en-IN" sz="1600" b="0" dirty="0" err="1">
                <a:solidFill>
                  <a:schemeClr val="tx2"/>
                </a:solidFill>
                <a:effectLst/>
              </a:rPr>
              <a:t>addStyles</a:t>
            </a:r>
            <a:r>
              <a:rPr lang="en-IN" sz="1600" b="0" dirty="0">
                <a:solidFill>
                  <a:schemeClr val="tx2"/>
                </a:solidFill>
                <a:effectLst/>
              </a:rPr>
              <a:t>()"&gt;Add Style&lt;/button&gt;</a:t>
            </a:r>
          </a:p>
          <a:p>
            <a:pPr algn="l"/>
            <a:endParaRPr lang="en-IN" sz="1600" b="0" dirty="0">
              <a:solidFill>
                <a:schemeClr val="tx2"/>
              </a:solidFill>
              <a:effectLst/>
            </a:endParaRPr>
          </a:p>
          <a:p>
            <a:endParaRPr lang="en-IN" dirty="0"/>
          </a:p>
        </p:txBody>
      </p:sp>
      <p:sp>
        <p:nvSpPr>
          <p:cNvPr id="4" name="Footer Placeholder 3">
            <a:extLst>
              <a:ext uri="{FF2B5EF4-FFF2-40B4-BE49-F238E27FC236}">
                <a16:creationId xmlns:a16="http://schemas.microsoft.com/office/drawing/2014/main" id="{7480955A-25B1-CED0-0260-090514177F93}"/>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7DBF1627-5767-8E4C-4C8C-5FDDFB59E9C1}"/>
              </a:ext>
            </a:extLst>
          </p:cNvPr>
          <p:cNvSpPr>
            <a:spLocks noGrp="1"/>
          </p:cNvSpPr>
          <p:nvPr>
            <p:ph type="sldNum" sz="quarter" idx="12"/>
          </p:nvPr>
        </p:nvSpPr>
        <p:spPr/>
        <p:txBody>
          <a:bodyPr/>
          <a:lstStyle/>
          <a:p>
            <a:fld id="{4A777409-9C5A-4B07-8E32-19F22F7D558C}" type="slidenum">
              <a:rPr lang="en-IN" smtClean="0"/>
              <a:t>66</a:t>
            </a:fld>
            <a:endParaRPr lang="en-IN" dirty="0"/>
          </a:p>
        </p:txBody>
      </p:sp>
      <p:pic>
        <p:nvPicPr>
          <p:cNvPr id="9" name="Picture 8">
            <a:extLst>
              <a:ext uri="{FF2B5EF4-FFF2-40B4-BE49-F238E27FC236}">
                <a16:creationId xmlns:a16="http://schemas.microsoft.com/office/drawing/2014/main" id="{DB4BE24E-4470-278E-196C-A50886269AA3}"/>
              </a:ext>
            </a:extLst>
          </p:cNvPr>
          <p:cNvPicPr>
            <a:picLocks noChangeAspect="1"/>
          </p:cNvPicPr>
          <p:nvPr/>
        </p:nvPicPr>
        <p:blipFill>
          <a:blip r:embed="rId2"/>
          <a:stretch>
            <a:fillRect/>
          </a:stretch>
        </p:blipFill>
        <p:spPr>
          <a:xfrm>
            <a:off x="1524000" y="2156207"/>
            <a:ext cx="2876951" cy="2105319"/>
          </a:xfrm>
          <a:prstGeom prst="rect">
            <a:avLst/>
          </a:prstGeom>
        </p:spPr>
      </p:pic>
      <p:pic>
        <p:nvPicPr>
          <p:cNvPr id="11" name="Picture 10">
            <a:extLst>
              <a:ext uri="{FF2B5EF4-FFF2-40B4-BE49-F238E27FC236}">
                <a16:creationId xmlns:a16="http://schemas.microsoft.com/office/drawing/2014/main" id="{12A6FCA2-7792-36BB-E52E-3F3C45222D0A}"/>
              </a:ext>
            </a:extLst>
          </p:cNvPr>
          <p:cNvPicPr>
            <a:picLocks noChangeAspect="1"/>
          </p:cNvPicPr>
          <p:nvPr/>
        </p:nvPicPr>
        <p:blipFill>
          <a:blip r:embed="rId3"/>
          <a:stretch>
            <a:fillRect/>
          </a:stretch>
        </p:blipFill>
        <p:spPr>
          <a:xfrm>
            <a:off x="1765207" y="4783584"/>
            <a:ext cx="1816193" cy="1606633"/>
          </a:xfrm>
          <a:prstGeom prst="rect">
            <a:avLst/>
          </a:prstGeom>
        </p:spPr>
      </p:pic>
    </p:spTree>
    <p:extLst>
      <p:ext uri="{BB962C8B-B14F-4D97-AF65-F5344CB8AC3E}">
        <p14:creationId xmlns:p14="http://schemas.microsoft.com/office/powerpoint/2010/main" val="992356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2A2-DF7A-B191-FE6C-09EA506DF32E}"/>
              </a:ext>
            </a:extLst>
          </p:cNvPr>
          <p:cNvSpPr>
            <a:spLocks noGrp="1"/>
          </p:cNvSpPr>
          <p:nvPr>
            <p:ph type="title"/>
          </p:nvPr>
        </p:nvSpPr>
        <p:spPr/>
        <p:txBody>
          <a:bodyPr>
            <a:normAutofit/>
          </a:bodyPr>
          <a:lstStyle/>
          <a:p>
            <a:r>
              <a:rPr lang="en-IN" sz="1600" dirty="0">
                <a:latin typeface="+mn-lt"/>
              </a:rPr>
              <a:t>Build in Attribute </a:t>
            </a:r>
            <a:r>
              <a:rPr lang="en-IN" sz="1600" dirty="0" err="1">
                <a:latin typeface="+mn-lt"/>
              </a:rPr>
              <a:t>ngClass</a:t>
            </a:r>
            <a:endParaRPr lang="en-IN" sz="1600" dirty="0">
              <a:latin typeface="+mn-lt"/>
            </a:endParaRPr>
          </a:p>
        </p:txBody>
      </p:sp>
      <p:sp>
        <p:nvSpPr>
          <p:cNvPr id="3" name="Content Placeholder 2">
            <a:extLst>
              <a:ext uri="{FF2B5EF4-FFF2-40B4-BE49-F238E27FC236}">
                <a16:creationId xmlns:a16="http://schemas.microsoft.com/office/drawing/2014/main" id="{D71CF6E1-056A-00D1-8692-338305B3ED72}"/>
              </a:ext>
            </a:extLst>
          </p:cNvPr>
          <p:cNvSpPr>
            <a:spLocks noGrp="1"/>
          </p:cNvSpPr>
          <p:nvPr>
            <p:ph idx="1"/>
          </p:nvPr>
        </p:nvSpPr>
        <p:spPr>
          <a:xfrm>
            <a:off x="838200" y="1329267"/>
            <a:ext cx="10515600" cy="4847696"/>
          </a:xfrm>
        </p:spPr>
        <p:txBody>
          <a:bodyPr>
            <a:normAutofit fontScale="92500" lnSpcReduction="20000"/>
          </a:bodyPr>
          <a:lstStyle/>
          <a:p>
            <a:pPr marL="0" indent="0">
              <a:buNone/>
            </a:pPr>
            <a:r>
              <a:rPr lang="en-IN" sz="1700" b="0" dirty="0">
                <a:solidFill>
                  <a:schemeClr val="tx2"/>
                </a:solidFill>
                <a:effectLst/>
                <a:latin typeface="Consolas" panose="020B0609020204030204" pitchFamily="49" charset="0"/>
              </a:rPr>
              <a:t>Add below code in to .</a:t>
            </a:r>
            <a:r>
              <a:rPr lang="en-IN" sz="1700" b="0" dirty="0" err="1">
                <a:solidFill>
                  <a:schemeClr val="tx2"/>
                </a:solidFill>
                <a:effectLst/>
                <a:latin typeface="Consolas" panose="020B0609020204030204" pitchFamily="49" charset="0"/>
              </a:rPr>
              <a:t>css</a:t>
            </a:r>
            <a:r>
              <a:rPr lang="en-IN" sz="1700" b="0" dirty="0">
                <a:solidFill>
                  <a:schemeClr val="tx2"/>
                </a:solidFill>
                <a:effectLst/>
                <a:latin typeface="Consolas" panose="020B0609020204030204" pitchFamily="49" charset="0"/>
              </a:rPr>
              <a:t> file</a:t>
            </a:r>
          </a:p>
          <a:p>
            <a:pPr marL="0" indent="0">
              <a:buNone/>
            </a:pPr>
            <a:r>
              <a:rPr lang="en-IN" sz="2600" b="0" dirty="0">
                <a:solidFill>
                  <a:schemeClr val="tx2"/>
                </a:solidFill>
                <a:effectLst/>
                <a:latin typeface="Consolas" panose="020B0609020204030204" pitchFamily="49" charset="0"/>
              </a:rPr>
              <a:t>box{</a:t>
            </a:r>
          </a:p>
          <a:p>
            <a:pPr marL="0" indent="0">
              <a:buNone/>
            </a:pPr>
            <a:r>
              <a:rPr lang="en-IN" sz="2600" b="0" dirty="0">
                <a:solidFill>
                  <a:schemeClr val="tx2"/>
                </a:solidFill>
                <a:effectLst/>
                <a:latin typeface="Consolas" panose="020B0609020204030204" pitchFamily="49" charset="0"/>
              </a:rPr>
              <a:t>    width: 100px;</a:t>
            </a:r>
          </a:p>
          <a:p>
            <a:pPr marL="0" indent="0">
              <a:buNone/>
            </a:pPr>
            <a:r>
              <a:rPr lang="en-IN" sz="2600" b="0" dirty="0">
                <a:solidFill>
                  <a:schemeClr val="tx2"/>
                </a:solidFill>
                <a:effectLst/>
                <a:latin typeface="Consolas" panose="020B0609020204030204" pitchFamily="49" charset="0"/>
              </a:rPr>
              <a:t>    height: 100px;</a:t>
            </a:r>
          </a:p>
          <a:p>
            <a:pPr marL="0" indent="0">
              <a:buNone/>
            </a:pPr>
            <a:r>
              <a:rPr lang="en-IN" sz="2600" b="0" dirty="0">
                <a:solidFill>
                  <a:schemeClr val="tx2"/>
                </a:solidFill>
                <a:effectLst/>
                <a:latin typeface="Consolas" panose="020B0609020204030204" pitchFamily="49" charset="0"/>
              </a:rPr>
              <a:t>    background: red;</a:t>
            </a:r>
          </a:p>
          <a:p>
            <a:pPr marL="0" indent="0">
              <a:buNone/>
            </a:pPr>
            <a:r>
              <a:rPr lang="en-IN" sz="2600" b="0" dirty="0">
                <a:solidFill>
                  <a:schemeClr val="tx2"/>
                </a:solidFill>
                <a:effectLst/>
                <a:latin typeface="Consolas" panose="020B0609020204030204" pitchFamily="49" charset="0"/>
              </a:rPr>
              <a:t>}</a:t>
            </a:r>
          </a:p>
          <a:p>
            <a:pPr marL="0" indent="0">
              <a:buNone/>
            </a:pPr>
            <a:r>
              <a:rPr lang="en-IN" sz="2600" b="0" dirty="0">
                <a:solidFill>
                  <a:schemeClr val="tx2"/>
                </a:solidFill>
                <a:effectLst/>
                <a:latin typeface="Consolas" panose="020B0609020204030204" pitchFamily="49" charset="0"/>
              </a:rPr>
              <a:t>.border{</a:t>
            </a:r>
          </a:p>
          <a:p>
            <a:pPr marL="0" indent="0">
              <a:buNone/>
            </a:pPr>
            <a:r>
              <a:rPr lang="en-IN" sz="2600" b="0" dirty="0">
                <a:solidFill>
                  <a:schemeClr val="tx2"/>
                </a:solidFill>
                <a:effectLst/>
                <a:latin typeface="Consolas" panose="020B0609020204030204" pitchFamily="49" charset="0"/>
              </a:rPr>
              <a:t>    border: 2px solid black;</a:t>
            </a:r>
          </a:p>
          <a:p>
            <a:pPr marL="0" indent="0">
              <a:buNone/>
            </a:pPr>
            <a:r>
              <a:rPr lang="en-IN" sz="2600" b="0" dirty="0">
                <a:solidFill>
                  <a:schemeClr val="tx2"/>
                </a:solidFill>
                <a:effectLst/>
                <a:latin typeface="Consolas" panose="020B0609020204030204" pitchFamily="49" charset="0"/>
              </a:rPr>
              <a:t>}</a:t>
            </a:r>
          </a:p>
          <a:p>
            <a:pPr marL="0" indent="0">
              <a:buNone/>
            </a:pPr>
            <a:r>
              <a:rPr lang="en-IN" sz="2600" b="0" dirty="0">
                <a:solidFill>
                  <a:schemeClr val="tx2"/>
                </a:solidFill>
                <a:effectLst/>
                <a:latin typeface="Consolas" panose="020B0609020204030204" pitchFamily="49" charset="0"/>
              </a:rPr>
              <a:t>.circle{</a:t>
            </a:r>
          </a:p>
          <a:p>
            <a:pPr marL="0" indent="0">
              <a:buNone/>
            </a:pPr>
            <a:r>
              <a:rPr lang="en-IN" sz="2600" b="0" dirty="0">
                <a:solidFill>
                  <a:schemeClr val="tx2"/>
                </a:solidFill>
                <a:effectLst/>
                <a:latin typeface="Consolas" panose="020B0609020204030204" pitchFamily="49" charset="0"/>
              </a:rPr>
              <a:t>border-radius: 50%;</a:t>
            </a:r>
          </a:p>
          <a:p>
            <a:pPr marL="0" indent="0">
              <a:buNone/>
            </a:pPr>
            <a:r>
              <a:rPr lang="en-IN" sz="2600" b="0" dirty="0">
                <a:solidFill>
                  <a:schemeClr val="tx2"/>
                </a:solidFill>
                <a:effectLst/>
                <a:latin typeface="Consolas" panose="020B0609020204030204" pitchFamily="49" charset="0"/>
              </a:rPr>
              <a:t>}</a:t>
            </a:r>
          </a:p>
          <a:p>
            <a:pPr marL="0" indent="0">
              <a:buNone/>
            </a:pPr>
            <a:endParaRPr lang="en-IN" sz="2600" dirty="0">
              <a:solidFill>
                <a:schemeClr val="tx2"/>
              </a:solidFill>
              <a:latin typeface="Consolas" panose="020B0609020204030204" pitchFamily="49" charset="0"/>
            </a:endParaRPr>
          </a:p>
          <a:p>
            <a:pPr marL="0" indent="0">
              <a:buNone/>
            </a:pPr>
            <a:endParaRPr lang="en-IN" sz="1000" b="0" dirty="0">
              <a:solidFill>
                <a:srgbClr val="D4D4D4"/>
              </a:solidFill>
              <a:effectLst/>
              <a:latin typeface="Consolas" panose="020B0609020204030204" pitchFamily="49" charset="0"/>
            </a:endParaRPr>
          </a:p>
          <a:p>
            <a:pPr marL="0" indent="0">
              <a:buNone/>
            </a:pPr>
            <a:endParaRPr lang="en-IN" sz="1000" dirty="0">
              <a:solidFill>
                <a:srgbClr val="D4D4D4"/>
              </a:solidFill>
              <a:latin typeface="Consolas" panose="020B0609020204030204" pitchFamily="49" charset="0"/>
            </a:endParaRPr>
          </a:p>
          <a:p>
            <a:pPr marL="0" indent="0">
              <a:buNone/>
            </a:pPr>
            <a:endParaRPr lang="en-IN" sz="1000" b="0" dirty="0">
              <a:solidFill>
                <a:srgbClr val="D4D4D4"/>
              </a:solidFill>
              <a:effectLst/>
              <a:latin typeface="Consolas" panose="020B0609020204030204" pitchFamily="49" charset="0"/>
            </a:endParaRPr>
          </a:p>
          <a:p>
            <a:endParaRPr lang="en-IN" dirty="0"/>
          </a:p>
        </p:txBody>
      </p:sp>
      <p:sp>
        <p:nvSpPr>
          <p:cNvPr id="4" name="Footer Placeholder 3">
            <a:extLst>
              <a:ext uri="{FF2B5EF4-FFF2-40B4-BE49-F238E27FC236}">
                <a16:creationId xmlns:a16="http://schemas.microsoft.com/office/drawing/2014/main" id="{E2CD54B6-71F2-93F5-6D0B-4E474997306B}"/>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1A97E15D-4FBE-28EE-3D00-C24A948EAAA3}"/>
              </a:ext>
            </a:extLst>
          </p:cNvPr>
          <p:cNvSpPr>
            <a:spLocks noGrp="1"/>
          </p:cNvSpPr>
          <p:nvPr>
            <p:ph type="sldNum" sz="quarter" idx="12"/>
          </p:nvPr>
        </p:nvSpPr>
        <p:spPr/>
        <p:txBody>
          <a:bodyPr/>
          <a:lstStyle/>
          <a:p>
            <a:fld id="{4A777409-9C5A-4B07-8E32-19F22F7D558C}" type="slidenum">
              <a:rPr lang="en-IN" smtClean="0"/>
              <a:t>67</a:t>
            </a:fld>
            <a:endParaRPr lang="en-IN" dirty="0"/>
          </a:p>
        </p:txBody>
      </p:sp>
    </p:spTree>
    <p:extLst>
      <p:ext uri="{BB962C8B-B14F-4D97-AF65-F5344CB8AC3E}">
        <p14:creationId xmlns:p14="http://schemas.microsoft.com/office/powerpoint/2010/main" val="1807005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78625E4-DB95-4CF6-AA6C-5668C9985DCC}"/>
              </a:ext>
            </a:extLst>
          </p:cNvPr>
          <p:cNvSpPr>
            <a:spLocks noGrp="1"/>
          </p:cNvSpPr>
          <p:nvPr>
            <p:ph type="subTitle" idx="1"/>
          </p:nvPr>
        </p:nvSpPr>
        <p:spPr>
          <a:xfrm>
            <a:off x="1744133" y="1117600"/>
            <a:ext cx="9144000" cy="5528733"/>
          </a:xfrm>
        </p:spPr>
        <p:txBody>
          <a:bodyPr>
            <a:normAutofit fontScale="92500" lnSpcReduction="20000"/>
          </a:bodyPr>
          <a:lstStyle/>
          <a:p>
            <a:pPr marL="0" indent="0" algn="l">
              <a:buNone/>
            </a:pPr>
            <a:r>
              <a:rPr lang="en-IN" sz="1700" b="0" dirty="0">
                <a:solidFill>
                  <a:schemeClr val="tx2"/>
                </a:solidFill>
                <a:effectLst/>
              </a:rPr>
              <a:t>Add below code into </a:t>
            </a:r>
            <a:r>
              <a:rPr lang="en-IN" sz="1700" b="0" dirty="0" err="1">
                <a:solidFill>
                  <a:schemeClr val="tx2"/>
                </a:solidFill>
                <a:effectLst/>
              </a:rPr>
              <a:t>component.ts</a:t>
            </a:r>
            <a:endParaRPr lang="en-IN" sz="1700" b="0" dirty="0">
              <a:solidFill>
                <a:schemeClr val="tx2"/>
              </a:solidFill>
              <a:effectLst/>
            </a:endParaRPr>
          </a:p>
          <a:p>
            <a:pPr marL="0" indent="0" algn="l">
              <a:buNone/>
            </a:pPr>
            <a:endParaRPr lang="en-IN" sz="1700" dirty="0">
              <a:solidFill>
                <a:schemeClr val="tx2"/>
              </a:solidFill>
            </a:endParaRPr>
          </a:p>
          <a:p>
            <a:pPr marL="0" indent="0" algn="l">
              <a:buNone/>
            </a:pPr>
            <a:r>
              <a:rPr lang="en-IN" sz="1700" b="0" dirty="0">
                <a:solidFill>
                  <a:schemeClr val="tx2"/>
                </a:solidFill>
                <a:effectLst/>
              </a:rPr>
              <a:t>export class </a:t>
            </a:r>
            <a:r>
              <a:rPr lang="en-IN" sz="1700" b="0" dirty="0" err="1">
                <a:solidFill>
                  <a:schemeClr val="tx2"/>
                </a:solidFill>
                <a:effectLst/>
              </a:rPr>
              <a:t>AppComponent</a:t>
            </a:r>
            <a:r>
              <a:rPr lang="en-IN" sz="1700" b="0" dirty="0">
                <a:solidFill>
                  <a:schemeClr val="tx2"/>
                </a:solidFill>
                <a:effectLst/>
              </a:rPr>
              <a:t> {</a:t>
            </a:r>
          </a:p>
          <a:p>
            <a:pPr marL="0" indent="0" algn="l">
              <a:buNone/>
            </a:pPr>
            <a:r>
              <a:rPr lang="en-IN" sz="1700" b="0" dirty="0">
                <a:solidFill>
                  <a:schemeClr val="tx2"/>
                </a:solidFill>
                <a:effectLst/>
              </a:rPr>
              <a:t> </a:t>
            </a:r>
            <a:r>
              <a:rPr lang="en-IN" sz="1700" b="0" dirty="0" err="1">
                <a:solidFill>
                  <a:schemeClr val="tx2"/>
                </a:solidFill>
                <a:effectLst/>
              </a:rPr>
              <a:t>myClasses</a:t>
            </a:r>
            <a:r>
              <a:rPr lang="en-IN" sz="1700" b="0" dirty="0">
                <a:solidFill>
                  <a:schemeClr val="tx2"/>
                </a:solidFill>
                <a:effectLst/>
              </a:rPr>
              <a:t>={</a:t>
            </a:r>
          </a:p>
          <a:p>
            <a:pPr marL="0" indent="0" algn="l">
              <a:buNone/>
            </a:pPr>
            <a:r>
              <a:rPr lang="en-IN" sz="1700" b="0" dirty="0">
                <a:solidFill>
                  <a:schemeClr val="tx2"/>
                </a:solidFill>
                <a:effectLst/>
              </a:rPr>
              <a:t>  </a:t>
            </a:r>
            <a:r>
              <a:rPr lang="en-IN" sz="1700" b="0" dirty="0" err="1">
                <a:solidFill>
                  <a:schemeClr val="tx2"/>
                </a:solidFill>
                <a:effectLst/>
              </a:rPr>
              <a:t>box:true</a:t>
            </a:r>
            <a:r>
              <a:rPr lang="en-IN" sz="1700" b="0" dirty="0">
                <a:solidFill>
                  <a:schemeClr val="tx2"/>
                </a:solidFill>
                <a:effectLst/>
              </a:rPr>
              <a:t>,</a:t>
            </a:r>
          </a:p>
          <a:p>
            <a:pPr marL="0" indent="0" algn="l">
              <a:buNone/>
            </a:pPr>
            <a:r>
              <a:rPr lang="en-IN" sz="1700" b="0" dirty="0">
                <a:solidFill>
                  <a:schemeClr val="tx2"/>
                </a:solidFill>
                <a:effectLst/>
              </a:rPr>
              <a:t>  </a:t>
            </a:r>
            <a:r>
              <a:rPr lang="en-IN" sz="1700" b="0" dirty="0" err="1">
                <a:solidFill>
                  <a:schemeClr val="tx2"/>
                </a:solidFill>
                <a:effectLst/>
              </a:rPr>
              <a:t>border:false</a:t>
            </a:r>
            <a:r>
              <a:rPr lang="en-IN" sz="1700" b="0" dirty="0">
                <a:solidFill>
                  <a:schemeClr val="tx2"/>
                </a:solidFill>
                <a:effectLst/>
              </a:rPr>
              <a:t>,</a:t>
            </a:r>
          </a:p>
          <a:p>
            <a:pPr marL="0" indent="0" algn="l">
              <a:buNone/>
            </a:pPr>
            <a:r>
              <a:rPr lang="en-IN" sz="1700" b="0" dirty="0">
                <a:solidFill>
                  <a:schemeClr val="tx2"/>
                </a:solidFill>
                <a:effectLst/>
              </a:rPr>
              <a:t>  </a:t>
            </a:r>
            <a:r>
              <a:rPr lang="en-IN" sz="1700" b="0" dirty="0" err="1">
                <a:solidFill>
                  <a:schemeClr val="tx2"/>
                </a:solidFill>
                <a:effectLst/>
              </a:rPr>
              <a:t>circle:false</a:t>
            </a:r>
            <a:endParaRPr lang="en-IN" sz="1700" b="0" dirty="0">
              <a:solidFill>
                <a:schemeClr val="tx2"/>
              </a:solidFill>
              <a:effectLst/>
            </a:endParaRPr>
          </a:p>
          <a:p>
            <a:pPr marL="0" indent="0" algn="l">
              <a:buNone/>
            </a:pPr>
            <a:r>
              <a:rPr lang="en-IN" sz="1700" b="0" dirty="0">
                <a:solidFill>
                  <a:schemeClr val="tx2"/>
                </a:solidFill>
                <a:effectLst/>
              </a:rPr>
              <a:t> }</a:t>
            </a:r>
          </a:p>
          <a:p>
            <a:pPr marL="0" indent="0" algn="l">
              <a:buNone/>
            </a:pPr>
            <a:r>
              <a:rPr lang="en-IN" sz="1700" b="0" dirty="0">
                <a:solidFill>
                  <a:schemeClr val="tx2"/>
                </a:solidFill>
                <a:effectLst/>
              </a:rPr>
              <a:t> </a:t>
            </a:r>
            <a:r>
              <a:rPr lang="en-IN" sz="1700" b="0" dirty="0" err="1">
                <a:solidFill>
                  <a:schemeClr val="tx2"/>
                </a:solidFill>
                <a:effectLst/>
              </a:rPr>
              <a:t>changeShape</a:t>
            </a:r>
            <a:r>
              <a:rPr lang="en-IN" sz="1700" b="0" dirty="0">
                <a:solidFill>
                  <a:schemeClr val="tx2"/>
                </a:solidFill>
                <a:effectLst/>
              </a:rPr>
              <a:t>(){</a:t>
            </a:r>
          </a:p>
          <a:p>
            <a:pPr marL="0" indent="0" algn="l">
              <a:buNone/>
            </a:pPr>
            <a:r>
              <a:rPr lang="en-IN" sz="1700" b="0" dirty="0">
                <a:solidFill>
                  <a:schemeClr val="tx2"/>
                </a:solidFill>
                <a:effectLst/>
              </a:rPr>
              <a:t>  </a:t>
            </a:r>
            <a:r>
              <a:rPr lang="en-IN" sz="1700" b="0" dirty="0" err="1">
                <a:solidFill>
                  <a:schemeClr val="tx2"/>
                </a:solidFill>
                <a:effectLst/>
              </a:rPr>
              <a:t>this.myClasses.border</a:t>
            </a:r>
            <a:r>
              <a:rPr lang="en-IN" sz="1700" b="0" dirty="0">
                <a:solidFill>
                  <a:schemeClr val="tx2"/>
                </a:solidFill>
                <a:effectLst/>
              </a:rPr>
              <a:t> = !</a:t>
            </a:r>
            <a:r>
              <a:rPr lang="en-IN" sz="1700" b="0" dirty="0" err="1">
                <a:solidFill>
                  <a:schemeClr val="tx2"/>
                </a:solidFill>
                <a:effectLst/>
              </a:rPr>
              <a:t>this.myClasses.border</a:t>
            </a:r>
            <a:r>
              <a:rPr lang="en-IN" sz="1700" b="0" dirty="0">
                <a:solidFill>
                  <a:schemeClr val="tx2"/>
                </a:solidFill>
                <a:effectLst/>
              </a:rPr>
              <a:t>;</a:t>
            </a:r>
          </a:p>
          <a:p>
            <a:pPr marL="0" indent="0" algn="l">
              <a:buNone/>
            </a:pPr>
            <a:r>
              <a:rPr lang="en-IN" sz="1700" b="0" dirty="0">
                <a:solidFill>
                  <a:schemeClr val="tx2"/>
                </a:solidFill>
                <a:effectLst/>
              </a:rPr>
              <a:t>  </a:t>
            </a:r>
            <a:r>
              <a:rPr lang="en-IN" sz="1700" b="0" dirty="0" err="1">
                <a:solidFill>
                  <a:schemeClr val="tx2"/>
                </a:solidFill>
                <a:effectLst/>
              </a:rPr>
              <a:t>this.myClasses.circle</a:t>
            </a:r>
            <a:r>
              <a:rPr lang="en-IN" sz="1700" b="0" dirty="0">
                <a:solidFill>
                  <a:schemeClr val="tx2"/>
                </a:solidFill>
                <a:effectLst/>
              </a:rPr>
              <a:t> = !</a:t>
            </a:r>
            <a:r>
              <a:rPr lang="en-IN" sz="1700" b="0" dirty="0" err="1">
                <a:solidFill>
                  <a:schemeClr val="tx2"/>
                </a:solidFill>
                <a:effectLst/>
              </a:rPr>
              <a:t>this.myClasses.circle</a:t>
            </a:r>
            <a:r>
              <a:rPr lang="en-IN" sz="1700" b="0" dirty="0">
                <a:solidFill>
                  <a:schemeClr val="tx2"/>
                </a:solidFill>
                <a:effectLst/>
              </a:rPr>
              <a:t>;</a:t>
            </a:r>
          </a:p>
          <a:p>
            <a:pPr marL="0" indent="0" algn="l">
              <a:buNone/>
            </a:pPr>
            <a:r>
              <a:rPr lang="en-IN" sz="1700" b="0" dirty="0">
                <a:solidFill>
                  <a:schemeClr val="tx2"/>
                </a:solidFill>
                <a:effectLst/>
              </a:rPr>
              <a:t> }</a:t>
            </a:r>
          </a:p>
          <a:p>
            <a:pPr marL="0" indent="0" algn="l">
              <a:buNone/>
            </a:pPr>
            <a:r>
              <a:rPr lang="en-IN" sz="1700" b="0" dirty="0">
                <a:solidFill>
                  <a:schemeClr val="tx2"/>
                </a:solidFill>
                <a:effectLst/>
              </a:rPr>
              <a:t>}</a:t>
            </a:r>
          </a:p>
          <a:p>
            <a:pPr marL="0" indent="0" algn="l">
              <a:buNone/>
            </a:pPr>
            <a:r>
              <a:rPr lang="en-IN" sz="1700" dirty="0">
                <a:solidFill>
                  <a:schemeClr val="tx2"/>
                </a:solidFill>
              </a:rPr>
              <a:t>HTML file code</a:t>
            </a:r>
          </a:p>
          <a:p>
            <a:pPr algn="l"/>
            <a:r>
              <a:rPr lang="en-US" sz="1700" b="0" dirty="0">
                <a:solidFill>
                  <a:schemeClr val="tx2"/>
                </a:solidFill>
                <a:effectLst/>
              </a:rPr>
              <a:t> &lt;div [</a:t>
            </a:r>
            <a:r>
              <a:rPr lang="en-US" sz="1700" b="0" dirty="0" err="1">
                <a:solidFill>
                  <a:schemeClr val="tx2"/>
                </a:solidFill>
                <a:effectLst/>
              </a:rPr>
              <a:t>ngClass</a:t>
            </a:r>
            <a:r>
              <a:rPr lang="en-US" sz="1700" b="0" dirty="0">
                <a:solidFill>
                  <a:schemeClr val="tx2"/>
                </a:solidFill>
                <a:effectLst/>
              </a:rPr>
              <a:t>]="</a:t>
            </a:r>
            <a:r>
              <a:rPr lang="en-US" sz="1700" b="0" dirty="0" err="1">
                <a:solidFill>
                  <a:schemeClr val="tx2"/>
                </a:solidFill>
                <a:effectLst/>
              </a:rPr>
              <a:t>myClasses</a:t>
            </a:r>
            <a:r>
              <a:rPr lang="en-US" sz="1700" b="0" dirty="0">
                <a:solidFill>
                  <a:schemeClr val="tx2"/>
                </a:solidFill>
                <a:effectLst/>
              </a:rPr>
              <a:t>"&gt;Hello&lt;/div&gt;</a:t>
            </a:r>
          </a:p>
          <a:p>
            <a:pPr algn="l"/>
            <a:br>
              <a:rPr lang="en-US" sz="1700" b="0" dirty="0">
                <a:solidFill>
                  <a:schemeClr val="tx2"/>
                </a:solidFill>
                <a:effectLst/>
              </a:rPr>
            </a:br>
            <a:r>
              <a:rPr lang="en-US" sz="1700" b="0" dirty="0">
                <a:solidFill>
                  <a:schemeClr val="tx2"/>
                </a:solidFill>
                <a:effectLst/>
              </a:rPr>
              <a:t> &lt;button (click)="</a:t>
            </a:r>
            <a:r>
              <a:rPr lang="en-US" sz="1700" b="0" dirty="0" err="1">
                <a:solidFill>
                  <a:schemeClr val="tx2"/>
                </a:solidFill>
                <a:effectLst/>
              </a:rPr>
              <a:t>changeShape</a:t>
            </a:r>
            <a:r>
              <a:rPr lang="en-US" sz="1700" b="0" dirty="0">
                <a:solidFill>
                  <a:schemeClr val="tx2"/>
                </a:solidFill>
                <a:effectLst/>
              </a:rPr>
              <a:t>()"&gt;Add Style&lt;/button&gt;</a:t>
            </a:r>
          </a:p>
          <a:p>
            <a:br>
              <a:rPr lang="en-US" sz="1400" b="0" dirty="0">
                <a:solidFill>
                  <a:srgbClr val="D4D4D4"/>
                </a:solidFill>
                <a:effectLst/>
                <a:latin typeface="Consolas" panose="020B0609020204030204" pitchFamily="49" charset="0"/>
              </a:rPr>
            </a:br>
            <a:endParaRPr lang="en-US" sz="1400" b="0" dirty="0">
              <a:solidFill>
                <a:srgbClr val="D4D4D4"/>
              </a:solidFill>
              <a:effectLst/>
              <a:latin typeface="Consolas" panose="020B0609020204030204" pitchFamily="49" charset="0"/>
            </a:endParaRPr>
          </a:p>
          <a:p>
            <a:pPr marL="0" indent="0" algn="l">
              <a:buNone/>
            </a:pPr>
            <a:endParaRPr lang="en-IN" sz="1700" b="0" dirty="0">
              <a:solidFill>
                <a:schemeClr val="tx2"/>
              </a:solidFill>
              <a:effectLst/>
            </a:endParaRPr>
          </a:p>
          <a:p>
            <a:pPr algn="l"/>
            <a:endParaRPr lang="en-IN" dirty="0"/>
          </a:p>
        </p:txBody>
      </p:sp>
      <p:sp>
        <p:nvSpPr>
          <p:cNvPr id="4" name="Footer Placeholder 3">
            <a:extLst>
              <a:ext uri="{FF2B5EF4-FFF2-40B4-BE49-F238E27FC236}">
                <a16:creationId xmlns:a16="http://schemas.microsoft.com/office/drawing/2014/main" id="{29731B4A-1BF8-9F83-CB6E-4679A95A78E1}"/>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13037489-0882-6E61-F64F-B0A84C692EC3}"/>
              </a:ext>
            </a:extLst>
          </p:cNvPr>
          <p:cNvSpPr>
            <a:spLocks noGrp="1"/>
          </p:cNvSpPr>
          <p:nvPr>
            <p:ph type="sldNum" sz="quarter" idx="12"/>
          </p:nvPr>
        </p:nvSpPr>
        <p:spPr/>
        <p:txBody>
          <a:bodyPr/>
          <a:lstStyle/>
          <a:p>
            <a:fld id="{4A777409-9C5A-4B07-8E32-19F22F7D558C}" type="slidenum">
              <a:rPr lang="en-IN" smtClean="0"/>
              <a:t>68</a:t>
            </a:fld>
            <a:endParaRPr lang="en-IN" dirty="0"/>
          </a:p>
        </p:txBody>
      </p:sp>
    </p:spTree>
    <p:extLst>
      <p:ext uri="{BB962C8B-B14F-4D97-AF65-F5344CB8AC3E}">
        <p14:creationId xmlns:p14="http://schemas.microsoft.com/office/powerpoint/2010/main" val="10178170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926458F-7C6C-13AB-3490-0B3C852EED8B}"/>
              </a:ext>
            </a:extLst>
          </p:cNvPr>
          <p:cNvSpPr>
            <a:spLocks noGrp="1"/>
          </p:cNvSpPr>
          <p:nvPr>
            <p:ph type="subTitle" idx="1"/>
          </p:nvPr>
        </p:nvSpPr>
        <p:spPr>
          <a:xfrm>
            <a:off x="1524000" y="677333"/>
            <a:ext cx="9144000" cy="5901267"/>
          </a:xfrm>
        </p:spPr>
        <p:txBody>
          <a:bodyPr/>
          <a:lstStyle/>
          <a:p>
            <a:pPr algn="l"/>
            <a:r>
              <a:rPr lang="en-IN" dirty="0"/>
              <a:t>Output:</a:t>
            </a:r>
          </a:p>
          <a:p>
            <a:endParaRPr lang="en-IN" dirty="0"/>
          </a:p>
        </p:txBody>
      </p:sp>
      <p:sp>
        <p:nvSpPr>
          <p:cNvPr id="4" name="Footer Placeholder 3">
            <a:extLst>
              <a:ext uri="{FF2B5EF4-FFF2-40B4-BE49-F238E27FC236}">
                <a16:creationId xmlns:a16="http://schemas.microsoft.com/office/drawing/2014/main" id="{9DBEC1B0-553B-2142-5C60-9B1A50579497}"/>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C172D6A2-4EDB-9355-CADF-F29219593F19}"/>
              </a:ext>
            </a:extLst>
          </p:cNvPr>
          <p:cNvSpPr>
            <a:spLocks noGrp="1"/>
          </p:cNvSpPr>
          <p:nvPr>
            <p:ph type="sldNum" sz="quarter" idx="12"/>
          </p:nvPr>
        </p:nvSpPr>
        <p:spPr/>
        <p:txBody>
          <a:bodyPr/>
          <a:lstStyle/>
          <a:p>
            <a:fld id="{4A777409-9C5A-4B07-8E32-19F22F7D558C}" type="slidenum">
              <a:rPr lang="en-IN" smtClean="0"/>
              <a:t>69</a:t>
            </a:fld>
            <a:endParaRPr lang="en-IN" dirty="0"/>
          </a:p>
        </p:txBody>
      </p:sp>
      <p:pic>
        <p:nvPicPr>
          <p:cNvPr id="7" name="Picture 6">
            <a:extLst>
              <a:ext uri="{FF2B5EF4-FFF2-40B4-BE49-F238E27FC236}">
                <a16:creationId xmlns:a16="http://schemas.microsoft.com/office/drawing/2014/main" id="{16307D79-BE18-CBC9-7553-DFDD1386E3BA}"/>
              </a:ext>
            </a:extLst>
          </p:cNvPr>
          <p:cNvPicPr>
            <a:picLocks noChangeAspect="1"/>
          </p:cNvPicPr>
          <p:nvPr/>
        </p:nvPicPr>
        <p:blipFill>
          <a:blip r:embed="rId2"/>
          <a:stretch>
            <a:fillRect/>
          </a:stretch>
        </p:blipFill>
        <p:spPr>
          <a:xfrm>
            <a:off x="1614287" y="1313780"/>
            <a:ext cx="2867425" cy="2029108"/>
          </a:xfrm>
          <a:prstGeom prst="rect">
            <a:avLst/>
          </a:prstGeom>
        </p:spPr>
      </p:pic>
      <p:pic>
        <p:nvPicPr>
          <p:cNvPr id="9" name="Picture 8">
            <a:extLst>
              <a:ext uri="{FF2B5EF4-FFF2-40B4-BE49-F238E27FC236}">
                <a16:creationId xmlns:a16="http://schemas.microsoft.com/office/drawing/2014/main" id="{1ADBFE96-A1BC-7934-F090-FB058EB0BA35}"/>
              </a:ext>
            </a:extLst>
          </p:cNvPr>
          <p:cNvPicPr>
            <a:picLocks noChangeAspect="1"/>
          </p:cNvPicPr>
          <p:nvPr/>
        </p:nvPicPr>
        <p:blipFill>
          <a:blip r:embed="rId3"/>
          <a:stretch>
            <a:fillRect/>
          </a:stretch>
        </p:blipFill>
        <p:spPr>
          <a:xfrm>
            <a:off x="1614287" y="4249992"/>
            <a:ext cx="2562583" cy="1971950"/>
          </a:xfrm>
          <a:prstGeom prst="rect">
            <a:avLst/>
          </a:prstGeom>
        </p:spPr>
      </p:pic>
    </p:spTree>
    <p:extLst>
      <p:ext uri="{BB962C8B-B14F-4D97-AF65-F5344CB8AC3E}">
        <p14:creationId xmlns:p14="http://schemas.microsoft.com/office/powerpoint/2010/main" val="244392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97D4A4-4FAE-D14E-A901-ED46D1420E3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DCE84CE-F2FF-8B99-2437-FD223EAA1C15}"/>
              </a:ext>
            </a:extLst>
          </p:cNvPr>
          <p:cNvSpPr>
            <a:spLocks noGrp="1"/>
          </p:cNvSpPr>
          <p:nvPr>
            <p:ph type="sldNum" sz="quarter" idx="12"/>
          </p:nvPr>
        </p:nvSpPr>
        <p:spPr/>
        <p:txBody>
          <a:bodyPr/>
          <a:lstStyle/>
          <a:p>
            <a:fld id="{4A777409-9C5A-4B07-8E32-19F22F7D558C}" type="slidenum">
              <a:rPr lang="en-IN" smtClean="0"/>
              <a:t>7</a:t>
            </a:fld>
            <a:endParaRPr lang="en-IN" dirty="0"/>
          </a:p>
        </p:txBody>
      </p:sp>
      <p:pic>
        <p:nvPicPr>
          <p:cNvPr id="5" name="Picture 4">
            <a:extLst>
              <a:ext uri="{FF2B5EF4-FFF2-40B4-BE49-F238E27FC236}">
                <a16:creationId xmlns:a16="http://schemas.microsoft.com/office/drawing/2014/main" id="{FEB6F68F-6696-F70D-3834-DFF0CA72BF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2882" y="1027523"/>
            <a:ext cx="5993584" cy="3709770"/>
          </a:xfrm>
          <a:prstGeom prst="rect">
            <a:avLst/>
          </a:prstGeom>
        </p:spPr>
      </p:pic>
      <p:sp>
        <p:nvSpPr>
          <p:cNvPr id="7" name="TextBox 6">
            <a:extLst>
              <a:ext uri="{FF2B5EF4-FFF2-40B4-BE49-F238E27FC236}">
                <a16:creationId xmlns:a16="http://schemas.microsoft.com/office/drawing/2014/main" id="{2413E213-5B27-942E-7D48-C23D94D752B1}"/>
              </a:ext>
            </a:extLst>
          </p:cNvPr>
          <p:cNvSpPr txBox="1"/>
          <p:nvPr/>
        </p:nvSpPr>
        <p:spPr>
          <a:xfrm>
            <a:off x="534038" y="5177489"/>
            <a:ext cx="10751271" cy="400110"/>
          </a:xfrm>
          <a:prstGeom prst="rect">
            <a:avLst/>
          </a:prstGeom>
          <a:noFill/>
        </p:spPr>
        <p:txBody>
          <a:bodyPr wrap="square">
            <a:spAutoFit/>
          </a:bodyPr>
          <a:lstStyle/>
          <a:p>
            <a:r>
              <a:rPr lang="en-US" sz="2000" dirty="0">
                <a:solidFill>
                  <a:schemeClr val="tx1">
                    <a:lumMod val="65000"/>
                    <a:lumOff val="35000"/>
                  </a:schemeClr>
                </a:solidFill>
              </a:rPr>
              <a:t>Let us see where Angular fits in the entire web application stack.</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1045819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3ED5CA-2EF3-2B11-E886-3F0FF03825D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A0CFA2E-4DC7-42A5-FC7B-C88E86B99B7F}"/>
              </a:ext>
            </a:extLst>
          </p:cNvPr>
          <p:cNvSpPr>
            <a:spLocks noGrp="1"/>
          </p:cNvSpPr>
          <p:nvPr>
            <p:ph type="sldNum" sz="quarter" idx="12"/>
          </p:nvPr>
        </p:nvSpPr>
        <p:spPr/>
        <p:txBody>
          <a:bodyPr/>
          <a:lstStyle/>
          <a:p>
            <a:fld id="{4A777409-9C5A-4B07-8E32-19F22F7D558C}" type="slidenum">
              <a:rPr lang="en-IN" smtClean="0"/>
              <a:t>70</a:t>
            </a:fld>
            <a:endParaRPr lang="en-IN" dirty="0"/>
          </a:p>
        </p:txBody>
      </p:sp>
      <p:sp>
        <p:nvSpPr>
          <p:cNvPr id="5" name="TextBox 4">
            <a:extLst>
              <a:ext uri="{FF2B5EF4-FFF2-40B4-BE49-F238E27FC236}">
                <a16:creationId xmlns:a16="http://schemas.microsoft.com/office/drawing/2014/main" id="{56AA635B-A36E-5547-192A-ABFD2BD4813C}"/>
              </a:ext>
            </a:extLst>
          </p:cNvPr>
          <p:cNvSpPr txBox="1"/>
          <p:nvPr/>
        </p:nvSpPr>
        <p:spPr>
          <a:xfrm>
            <a:off x="909687" y="522344"/>
            <a:ext cx="6099142" cy="461665"/>
          </a:xfrm>
          <a:prstGeom prst="rect">
            <a:avLst/>
          </a:prstGeom>
          <a:noFill/>
        </p:spPr>
        <p:txBody>
          <a:bodyPr wrap="square">
            <a:spAutoFit/>
          </a:bodyPr>
          <a:lstStyle/>
          <a:p>
            <a:r>
              <a:rPr lang="en-IN" sz="2400" b="1" dirty="0"/>
              <a:t>Property Binding</a:t>
            </a:r>
          </a:p>
        </p:txBody>
      </p:sp>
      <p:pic>
        <p:nvPicPr>
          <p:cNvPr id="7" name="Picture 6">
            <a:extLst>
              <a:ext uri="{FF2B5EF4-FFF2-40B4-BE49-F238E27FC236}">
                <a16:creationId xmlns:a16="http://schemas.microsoft.com/office/drawing/2014/main" id="{40A740B8-4C14-5978-9300-E940E95E01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687" y="1317439"/>
            <a:ext cx="5258534" cy="3600953"/>
          </a:xfrm>
          <a:prstGeom prst="rect">
            <a:avLst/>
          </a:prstGeom>
        </p:spPr>
      </p:pic>
    </p:spTree>
    <p:extLst>
      <p:ext uri="{BB962C8B-B14F-4D97-AF65-F5344CB8AC3E}">
        <p14:creationId xmlns:p14="http://schemas.microsoft.com/office/powerpoint/2010/main" val="7105414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A7ED599-5002-797E-AB5A-66FDA75A491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0491233-1438-8DA1-B223-C353DB3793D5}"/>
              </a:ext>
            </a:extLst>
          </p:cNvPr>
          <p:cNvSpPr>
            <a:spLocks noGrp="1"/>
          </p:cNvSpPr>
          <p:nvPr>
            <p:ph type="sldNum" sz="quarter" idx="12"/>
          </p:nvPr>
        </p:nvSpPr>
        <p:spPr/>
        <p:txBody>
          <a:bodyPr/>
          <a:lstStyle/>
          <a:p>
            <a:fld id="{4A777409-9C5A-4B07-8E32-19F22F7D558C}" type="slidenum">
              <a:rPr lang="en-IN" smtClean="0"/>
              <a:t>71</a:t>
            </a:fld>
            <a:endParaRPr lang="en-IN" dirty="0"/>
          </a:p>
        </p:txBody>
      </p:sp>
      <p:sp>
        <p:nvSpPr>
          <p:cNvPr id="5" name="TextBox 4">
            <a:extLst>
              <a:ext uri="{FF2B5EF4-FFF2-40B4-BE49-F238E27FC236}">
                <a16:creationId xmlns:a16="http://schemas.microsoft.com/office/drawing/2014/main" id="{70114E43-4212-9094-05DA-7BE63411EA74}"/>
              </a:ext>
            </a:extLst>
          </p:cNvPr>
          <p:cNvSpPr txBox="1"/>
          <p:nvPr/>
        </p:nvSpPr>
        <p:spPr>
          <a:xfrm>
            <a:off x="909686" y="620979"/>
            <a:ext cx="10600442" cy="2862322"/>
          </a:xfrm>
          <a:prstGeom prst="rect">
            <a:avLst/>
          </a:prstGeom>
          <a:noFill/>
        </p:spPr>
        <p:txBody>
          <a:bodyPr wrap="square">
            <a:spAutoFit/>
          </a:bodyPr>
          <a:lstStyle/>
          <a:p>
            <a:r>
              <a:rPr lang="en-US" sz="2000" dirty="0">
                <a:solidFill>
                  <a:schemeClr val="tx1">
                    <a:lumMod val="65000"/>
                    <a:lumOff val="35000"/>
                  </a:schemeClr>
                </a:solidFill>
                <a:effectLst/>
              </a:rPr>
              <a:t>Data Binding is a mechanism where data in view and model are in sync. Users should be able to see the same data in a view which the model contains.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As a developer, you need to bind the model data in a template such that the actual data reflects in the view.</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There are two types of data bindings based on the direction in which data flows. </a:t>
            </a:r>
          </a:p>
          <a:p>
            <a:pPr>
              <a:buFont typeface="Arial" panose="020B0604020202020204" pitchFamily="34" charset="0"/>
              <a:buChar char="•"/>
            </a:pPr>
            <a:r>
              <a:rPr lang="en-US" sz="2000" dirty="0">
                <a:solidFill>
                  <a:schemeClr val="tx1">
                    <a:lumMod val="65000"/>
                    <a:lumOff val="35000"/>
                  </a:schemeClr>
                </a:solidFill>
                <a:effectLst/>
              </a:rPr>
              <a:t>One-way Data Binding</a:t>
            </a:r>
          </a:p>
          <a:p>
            <a:pPr>
              <a:buFont typeface="Arial" panose="020B0604020202020204" pitchFamily="34" charset="0"/>
              <a:buChar char="•"/>
            </a:pPr>
            <a:r>
              <a:rPr lang="en-US" sz="2000" dirty="0">
                <a:solidFill>
                  <a:schemeClr val="tx1">
                    <a:lumMod val="65000"/>
                    <a:lumOff val="35000"/>
                  </a:schemeClr>
                </a:solidFill>
                <a:effectLst/>
              </a:rPr>
              <a:t>Two-way Data Binding</a:t>
            </a:r>
          </a:p>
        </p:txBody>
      </p:sp>
    </p:spTree>
    <p:extLst>
      <p:ext uri="{BB962C8B-B14F-4D97-AF65-F5344CB8AC3E}">
        <p14:creationId xmlns:p14="http://schemas.microsoft.com/office/powerpoint/2010/main" val="12734472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13E0C7F-175B-9860-2DFC-3C8B19243E3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3D6D9BE-0EF9-52B6-1124-FD18C773289C}"/>
              </a:ext>
            </a:extLst>
          </p:cNvPr>
          <p:cNvSpPr>
            <a:spLocks noGrp="1"/>
          </p:cNvSpPr>
          <p:nvPr>
            <p:ph type="sldNum" sz="quarter" idx="12"/>
          </p:nvPr>
        </p:nvSpPr>
        <p:spPr/>
        <p:txBody>
          <a:bodyPr/>
          <a:lstStyle/>
          <a:p>
            <a:fld id="{4A777409-9C5A-4B07-8E32-19F22F7D558C}" type="slidenum">
              <a:rPr lang="en-IN" smtClean="0"/>
              <a:t>72</a:t>
            </a:fld>
            <a:endParaRPr lang="en-IN" dirty="0"/>
          </a:p>
        </p:txBody>
      </p:sp>
      <p:pic>
        <p:nvPicPr>
          <p:cNvPr id="5" name="Picture 4">
            <a:extLst>
              <a:ext uri="{FF2B5EF4-FFF2-40B4-BE49-F238E27FC236}">
                <a16:creationId xmlns:a16="http://schemas.microsoft.com/office/drawing/2014/main" id="{97E852F8-8793-F5EC-4B8B-E5F0CFBEBD5B}"/>
              </a:ext>
            </a:extLst>
          </p:cNvPr>
          <p:cNvPicPr>
            <a:picLocks noChangeAspect="1"/>
          </p:cNvPicPr>
          <p:nvPr/>
        </p:nvPicPr>
        <p:blipFill>
          <a:blip r:embed="rId2"/>
          <a:stretch>
            <a:fillRect/>
          </a:stretch>
        </p:blipFill>
        <p:spPr>
          <a:xfrm>
            <a:off x="2012672" y="781050"/>
            <a:ext cx="8524875" cy="5295900"/>
          </a:xfrm>
          <a:prstGeom prst="rect">
            <a:avLst/>
          </a:prstGeom>
        </p:spPr>
      </p:pic>
    </p:spTree>
    <p:extLst>
      <p:ext uri="{BB962C8B-B14F-4D97-AF65-F5344CB8AC3E}">
        <p14:creationId xmlns:p14="http://schemas.microsoft.com/office/powerpoint/2010/main" val="22447830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4A1419B-22A7-29F9-A1FB-1ACE066F329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E632E47-C2B1-375C-1705-481AE463B97D}"/>
              </a:ext>
            </a:extLst>
          </p:cNvPr>
          <p:cNvSpPr>
            <a:spLocks noGrp="1"/>
          </p:cNvSpPr>
          <p:nvPr>
            <p:ph type="sldNum" sz="quarter" idx="12"/>
          </p:nvPr>
        </p:nvSpPr>
        <p:spPr/>
        <p:txBody>
          <a:bodyPr/>
          <a:lstStyle/>
          <a:p>
            <a:fld id="{4A777409-9C5A-4B07-8E32-19F22F7D558C}" type="slidenum">
              <a:rPr lang="en-IN" smtClean="0"/>
              <a:t>73</a:t>
            </a:fld>
            <a:endParaRPr lang="en-IN" dirty="0"/>
          </a:p>
        </p:txBody>
      </p:sp>
      <p:sp>
        <p:nvSpPr>
          <p:cNvPr id="5" name="TextBox 4">
            <a:extLst>
              <a:ext uri="{FF2B5EF4-FFF2-40B4-BE49-F238E27FC236}">
                <a16:creationId xmlns:a16="http://schemas.microsoft.com/office/drawing/2014/main" id="{A27E5BC5-0D86-B58D-8271-FF781EE04ACE}"/>
              </a:ext>
            </a:extLst>
          </p:cNvPr>
          <p:cNvSpPr txBox="1"/>
          <p:nvPr/>
        </p:nvSpPr>
        <p:spPr>
          <a:xfrm>
            <a:off x="193248" y="969051"/>
            <a:ext cx="11316879" cy="3477875"/>
          </a:xfrm>
          <a:prstGeom prst="rect">
            <a:avLst/>
          </a:prstGeom>
          <a:noFill/>
        </p:spPr>
        <p:txBody>
          <a:bodyPr wrap="square">
            <a:spAutoFit/>
          </a:bodyPr>
          <a:lstStyle/>
          <a:p>
            <a:r>
              <a:rPr lang="en-US" sz="2000" dirty="0">
                <a:solidFill>
                  <a:schemeClr val="tx1">
                    <a:lumMod val="65000"/>
                    <a:lumOff val="35000"/>
                  </a:schemeClr>
                </a:solidFill>
                <a:effectLst/>
              </a:rPr>
              <a:t>target in the above table refers to a property/event/attribute-name(rarely used).</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One-way Data Binding</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are one-way data binding types:</a:t>
            </a:r>
          </a:p>
          <a:p>
            <a:pPr>
              <a:buFont typeface="+mj-lt"/>
              <a:buAutoNum type="arabicPeriod"/>
            </a:pPr>
            <a:r>
              <a:rPr lang="en-US" sz="2000" dirty="0">
                <a:solidFill>
                  <a:schemeClr val="tx1">
                    <a:lumMod val="65000"/>
                    <a:lumOff val="35000"/>
                  </a:schemeClr>
                </a:solidFill>
                <a:effectLst/>
              </a:rPr>
              <a:t>Property Binding</a:t>
            </a:r>
          </a:p>
          <a:p>
            <a:pPr>
              <a:buFont typeface="+mj-lt"/>
              <a:buAutoNum type="arabicPeriod"/>
            </a:pPr>
            <a:r>
              <a:rPr lang="en-US" sz="2000" dirty="0">
                <a:solidFill>
                  <a:schemeClr val="tx1">
                    <a:lumMod val="65000"/>
                    <a:lumOff val="35000"/>
                  </a:schemeClr>
                </a:solidFill>
                <a:effectLst/>
              </a:rPr>
              <a:t>Attribute Binding</a:t>
            </a:r>
          </a:p>
          <a:p>
            <a:pPr>
              <a:buFont typeface="+mj-lt"/>
              <a:buAutoNum type="arabicPeriod"/>
            </a:pPr>
            <a:r>
              <a:rPr lang="en-US" sz="2000" dirty="0">
                <a:solidFill>
                  <a:schemeClr val="tx1">
                    <a:lumMod val="65000"/>
                    <a:lumOff val="35000"/>
                  </a:schemeClr>
                </a:solidFill>
                <a:effectLst/>
              </a:rPr>
              <a:t>Class Binding</a:t>
            </a:r>
          </a:p>
          <a:p>
            <a:pPr>
              <a:buFont typeface="+mj-lt"/>
              <a:buAutoNum type="arabicPeriod"/>
            </a:pPr>
            <a:r>
              <a:rPr lang="en-US" sz="2000" dirty="0">
                <a:solidFill>
                  <a:schemeClr val="tx1">
                    <a:lumMod val="65000"/>
                    <a:lumOff val="35000"/>
                  </a:schemeClr>
                </a:solidFill>
                <a:effectLst/>
              </a:rPr>
              <a:t>Style Binding</a:t>
            </a:r>
          </a:p>
          <a:p>
            <a:pPr>
              <a:buFont typeface="+mj-lt"/>
              <a:buAutoNum type="arabicPeriod"/>
            </a:pPr>
            <a:r>
              <a:rPr lang="en-US" sz="2000" dirty="0">
                <a:solidFill>
                  <a:schemeClr val="tx1">
                    <a:lumMod val="65000"/>
                    <a:lumOff val="35000"/>
                  </a:schemeClr>
                </a:solidFill>
                <a:effectLst/>
              </a:rPr>
              <a:t>Event Binding</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Let us now understand each type of binding with examples.</a:t>
            </a:r>
          </a:p>
        </p:txBody>
      </p:sp>
      <p:sp>
        <p:nvSpPr>
          <p:cNvPr id="7" name="TextBox 6">
            <a:extLst>
              <a:ext uri="{FF2B5EF4-FFF2-40B4-BE49-F238E27FC236}">
                <a16:creationId xmlns:a16="http://schemas.microsoft.com/office/drawing/2014/main" id="{BA261275-D6CC-EA46-05EE-0B2F6C55DED3}"/>
              </a:ext>
            </a:extLst>
          </p:cNvPr>
          <p:cNvSpPr txBox="1"/>
          <p:nvPr/>
        </p:nvSpPr>
        <p:spPr>
          <a:xfrm>
            <a:off x="154756" y="4446926"/>
            <a:ext cx="11882488" cy="1015663"/>
          </a:xfrm>
          <a:prstGeom prst="rect">
            <a:avLst/>
          </a:prstGeom>
          <a:noFill/>
        </p:spPr>
        <p:txBody>
          <a:bodyPr wrap="square">
            <a:spAutoFit/>
          </a:bodyPr>
          <a:lstStyle/>
          <a:p>
            <a:r>
              <a:rPr lang="en-US" sz="2000" dirty="0">
                <a:solidFill>
                  <a:schemeClr val="tx1">
                    <a:lumMod val="65000"/>
                    <a:lumOff val="35000"/>
                  </a:schemeClr>
                </a:solidFill>
                <a:effectLst/>
              </a:rPr>
              <a:t>Property binding is used when its </a:t>
            </a:r>
            <a:r>
              <a:rPr lang="en-US" sz="2000" dirty="0" err="1">
                <a:solidFill>
                  <a:schemeClr val="tx1">
                    <a:lumMod val="65000"/>
                    <a:lumOff val="35000"/>
                  </a:schemeClr>
                </a:solidFill>
                <a:effectLst/>
              </a:rPr>
              <a:t>requried</a:t>
            </a:r>
            <a:r>
              <a:rPr lang="en-US" sz="2000" dirty="0">
                <a:solidFill>
                  <a:schemeClr val="tx1">
                    <a:lumMod val="65000"/>
                    <a:lumOff val="35000"/>
                  </a:schemeClr>
                </a:solidFill>
                <a:effectLst/>
              </a:rPr>
              <a:t> to set the property of a class with the property of an element</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9" name="TextBox 8">
            <a:extLst>
              <a:ext uri="{FF2B5EF4-FFF2-40B4-BE49-F238E27FC236}">
                <a16:creationId xmlns:a16="http://schemas.microsoft.com/office/drawing/2014/main" id="{7033E3C2-5EB8-37E2-2629-2E97D8F6D270}"/>
              </a:ext>
            </a:extLst>
          </p:cNvPr>
          <p:cNvSpPr txBox="1"/>
          <p:nvPr/>
        </p:nvSpPr>
        <p:spPr>
          <a:xfrm>
            <a:off x="1682684" y="5000924"/>
            <a:ext cx="6099142" cy="923330"/>
          </a:xfrm>
          <a:prstGeom prst="rect">
            <a:avLst/>
          </a:prstGeom>
          <a:noFill/>
        </p:spPr>
        <p:txBody>
          <a:bodyPr wrap="square">
            <a:spAutoFit/>
          </a:bodyPr>
          <a:lstStyle/>
          <a:p>
            <a:r>
              <a:rPr lang="en-IN" dirty="0"/>
              <a:t>&lt;</a:t>
            </a:r>
            <a:r>
              <a:rPr lang="en-IN" dirty="0" err="1"/>
              <a:t>img</a:t>
            </a:r>
            <a:r>
              <a:rPr lang="en-IN" dirty="0"/>
              <a:t> [</a:t>
            </a:r>
            <a:r>
              <a:rPr lang="en-IN" dirty="0" err="1"/>
              <a:t>src</a:t>
            </a:r>
            <a:r>
              <a:rPr lang="en-IN" dirty="0"/>
              <a:t>] = '</a:t>
            </a:r>
            <a:r>
              <a:rPr lang="en-IN" dirty="0" err="1"/>
              <a:t>imageUrl</a:t>
            </a:r>
            <a:r>
              <a:rPr lang="en-IN" dirty="0"/>
              <a:t>' /&gt;</a:t>
            </a:r>
          </a:p>
          <a:p>
            <a:r>
              <a:rPr lang="en-IN" dirty="0"/>
              <a:t>or</a:t>
            </a:r>
          </a:p>
          <a:p>
            <a:r>
              <a:rPr lang="en-IN" dirty="0"/>
              <a:t>&lt;</a:t>
            </a:r>
            <a:r>
              <a:rPr lang="en-IN" dirty="0" err="1"/>
              <a:t>img</a:t>
            </a:r>
            <a:r>
              <a:rPr lang="en-IN" dirty="0"/>
              <a:t> bind-</a:t>
            </a:r>
            <a:r>
              <a:rPr lang="en-IN" dirty="0" err="1"/>
              <a:t>src</a:t>
            </a:r>
            <a:r>
              <a:rPr lang="en-IN" dirty="0"/>
              <a:t> = '</a:t>
            </a:r>
            <a:r>
              <a:rPr lang="en-IN" dirty="0" err="1"/>
              <a:t>imageUrl</a:t>
            </a:r>
            <a:r>
              <a:rPr lang="en-IN" dirty="0"/>
              <a:t>' /&gt;</a:t>
            </a:r>
          </a:p>
        </p:txBody>
      </p:sp>
    </p:spTree>
    <p:extLst>
      <p:ext uri="{BB962C8B-B14F-4D97-AF65-F5344CB8AC3E}">
        <p14:creationId xmlns:p14="http://schemas.microsoft.com/office/powerpoint/2010/main" val="2353891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607CB8A-57BA-8794-D60F-001EF3434FB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DEC294F-1D7B-FB35-F7D1-E01CE6665FF5}"/>
              </a:ext>
            </a:extLst>
          </p:cNvPr>
          <p:cNvSpPr>
            <a:spLocks noGrp="1"/>
          </p:cNvSpPr>
          <p:nvPr>
            <p:ph type="sldNum" sz="quarter" idx="12"/>
          </p:nvPr>
        </p:nvSpPr>
        <p:spPr/>
        <p:txBody>
          <a:bodyPr/>
          <a:lstStyle/>
          <a:p>
            <a:fld id="{4A777409-9C5A-4B07-8E32-19F22F7D558C}" type="slidenum">
              <a:rPr lang="en-IN" smtClean="0"/>
              <a:t>74</a:t>
            </a:fld>
            <a:endParaRPr lang="en-IN" dirty="0"/>
          </a:p>
        </p:txBody>
      </p:sp>
      <p:sp>
        <p:nvSpPr>
          <p:cNvPr id="5" name="TextBox 4">
            <a:extLst>
              <a:ext uri="{FF2B5EF4-FFF2-40B4-BE49-F238E27FC236}">
                <a16:creationId xmlns:a16="http://schemas.microsoft.com/office/drawing/2014/main" id="{A7DCCB64-1F76-C6BE-2078-2BCCFDE6E11E}"/>
              </a:ext>
            </a:extLst>
          </p:cNvPr>
          <p:cNvSpPr txBox="1"/>
          <p:nvPr/>
        </p:nvSpPr>
        <p:spPr>
          <a:xfrm>
            <a:off x="871979" y="683345"/>
            <a:ext cx="10883246" cy="2554545"/>
          </a:xfrm>
          <a:prstGeom prst="rect">
            <a:avLst/>
          </a:prstGeom>
          <a:noFill/>
        </p:spPr>
        <p:txBody>
          <a:bodyPr wrap="square">
            <a:spAutoFit/>
          </a:bodyPr>
          <a:lstStyle/>
          <a:p>
            <a:r>
              <a:rPr lang="en-US" sz="2000" dirty="0">
                <a:solidFill>
                  <a:schemeClr val="tx1">
                    <a:lumMod val="65000"/>
                    <a:lumOff val="35000"/>
                  </a:schemeClr>
                </a:solidFill>
                <a:effectLst/>
              </a:rPr>
              <a:t>Here the component's </a:t>
            </a:r>
            <a:r>
              <a:rPr lang="en-US" sz="2000" dirty="0" err="1">
                <a:solidFill>
                  <a:schemeClr val="tx1">
                    <a:lumMod val="65000"/>
                    <a:lumOff val="35000"/>
                  </a:schemeClr>
                </a:solidFill>
                <a:effectLst/>
              </a:rPr>
              <a:t>imageUrl</a:t>
            </a:r>
            <a:r>
              <a:rPr lang="en-US" sz="2000" dirty="0">
                <a:solidFill>
                  <a:schemeClr val="tx1">
                    <a:lumMod val="65000"/>
                    <a:lumOff val="35000"/>
                  </a:schemeClr>
                </a:solidFill>
                <a:effectLst/>
              </a:rPr>
              <a:t> property is bound to the value to the image element's property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Interpolation can be used as an alternative to property binding. Property binding is mostly used when it is required to set a non-string value.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First, create a folder called '</a:t>
            </a:r>
            <a:r>
              <a:rPr lang="en-US" sz="2000" dirty="0" err="1">
                <a:solidFill>
                  <a:schemeClr val="tx1">
                    <a:lumMod val="65000"/>
                    <a:lumOff val="35000"/>
                  </a:schemeClr>
                </a:solidFill>
                <a:effectLst/>
              </a:rPr>
              <a:t>imgs</a:t>
            </a:r>
            <a:r>
              <a:rPr lang="en-US" sz="2000" dirty="0">
                <a:solidFill>
                  <a:schemeClr val="tx1">
                    <a:lumMod val="65000"/>
                    <a:lumOff val="35000"/>
                  </a:schemeClr>
                </a:solidFill>
                <a:effectLst/>
              </a:rPr>
              <a:t>' under the assets folder and copy any image into that folder.</a:t>
            </a:r>
          </a:p>
          <a:p>
            <a:r>
              <a:rPr lang="en-US" sz="2000" dirty="0">
                <a:solidFill>
                  <a:schemeClr val="tx1">
                    <a:lumMod val="65000"/>
                    <a:lumOff val="35000"/>
                  </a:schemeClr>
                </a:solidFill>
                <a:effectLst/>
              </a:rPr>
              <a:t> </a:t>
            </a:r>
          </a:p>
          <a:p>
            <a:r>
              <a:rPr lang="en-US" sz="2000" b="1"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365D87D3-6E7D-D990-26C2-E6CC6312C7AF}"/>
              </a:ext>
            </a:extLst>
          </p:cNvPr>
          <p:cNvSpPr txBox="1"/>
          <p:nvPr/>
        </p:nvSpPr>
        <p:spPr>
          <a:xfrm>
            <a:off x="871979" y="3237890"/>
            <a:ext cx="6099142" cy="1200329"/>
          </a:xfrm>
          <a:prstGeom prst="rect">
            <a:avLst/>
          </a:prstGeom>
          <a:noFill/>
        </p:spPr>
        <p:txBody>
          <a:bodyPr wrap="square">
            <a:spAutoFit/>
          </a:bodyPr>
          <a:lstStyle/>
          <a:p>
            <a:r>
              <a:rPr lang="en-IN" dirty="0"/>
              <a:t>...</a:t>
            </a:r>
          </a:p>
          <a:p>
            <a:r>
              <a:rPr lang="en-IN" dirty="0"/>
              <a:t>export class </a:t>
            </a:r>
            <a:r>
              <a:rPr lang="en-IN" dirty="0" err="1"/>
              <a:t>AppComponent</a:t>
            </a:r>
            <a:r>
              <a:rPr lang="en-IN" dirty="0"/>
              <a:t> {</a:t>
            </a:r>
          </a:p>
          <a:p>
            <a:r>
              <a:rPr lang="en-IN" dirty="0"/>
              <a:t>  </a:t>
            </a:r>
            <a:r>
              <a:rPr lang="en-IN" dirty="0" err="1"/>
              <a:t>imgUrl</a:t>
            </a:r>
            <a:r>
              <a:rPr lang="en-IN" dirty="0"/>
              <a:t>: string = 'assets/</a:t>
            </a:r>
            <a:r>
              <a:rPr lang="en-IN" dirty="0" err="1"/>
              <a:t>imgs</a:t>
            </a:r>
            <a:r>
              <a:rPr lang="en-IN" dirty="0"/>
              <a:t>/logo.jpg';</a:t>
            </a:r>
          </a:p>
          <a:p>
            <a:r>
              <a:rPr lang="en-IN" dirty="0"/>
              <a:t>}</a:t>
            </a:r>
          </a:p>
        </p:txBody>
      </p:sp>
      <p:sp>
        <p:nvSpPr>
          <p:cNvPr id="9" name="TextBox 8">
            <a:extLst>
              <a:ext uri="{FF2B5EF4-FFF2-40B4-BE49-F238E27FC236}">
                <a16:creationId xmlns:a16="http://schemas.microsoft.com/office/drawing/2014/main" id="{A1635B12-9AE6-50FF-35CF-50AF36857F8D}"/>
              </a:ext>
            </a:extLst>
          </p:cNvPr>
          <p:cNvSpPr txBox="1"/>
          <p:nvPr/>
        </p:nvSpPr>
        <p:spPr>
          <a:xfrm>
            <a:off x="513761" y="4648189"/>
            <a:ext cx="10496746" cy="1015663"/>
          </a:xfrm>
          <a:prstGeom prst="rect">
            <a:avLst/>
          </a:prstGeom>
          <a:noFill/>
        </p:spPr>
        <p:txBody>
          <a:bodyPr wrap="square">
            <a:spAutoFit/>
          </a:bodyPr>
          <a:lstStyle/>
          <a:p>
            <a:r>
              <a:rPr lang="en-US" sz="2000" dirty="0">
                <a:solidFill>
                  <a:schemeClr val="tx1">
                    <a:lumMod val="65000"/>
                    <a:lumOff val="35000"/>
                  </a:schemeClr>
                </a:solidFill>
                <a:effectLst/>
              </a:rPr>
              <a:t>Line 3: Create a property called </a:t>
            </a:r>
            <a:r>
              <a:rPr lang="en-US" sz="2000" dirty="0" err="1">
                <a:solidFill>
                  <a:schemeClr val="tx1">
                    <a:lumMod val="65000"/>
                    <a:lumOff val="35000"/>
                  </a:schemeClr>
                </a:solidFill>
                <a:effectLst/>
              </a:rPr>
              <a:t>imgUrl</a:t>
            </a:r>
            <a:r>
              <a:rPr lang="en-US" sz="2000" dirty="0">
                <a:solidFill>
                  <a:schemeClr val="tx1">
                    <a:lumMod val="65000"/>
                    <a:lumOff val="35000"/>
                  </a:schemeClr>
                </a:solidFill>
                <a:effectLst/>
              </a:rPr>
              <a:t> and initialize it to the image path</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96015028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61F17F7-5C87-C9AE-EF69-CE0809A7069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13F48BD-69DA-7D67-F6AF-99E1CBEFD40B}"/>
              </a:ext>
            </a:extLst>
          </p:cNvPr>
          <p:cNvSpPr>
            <a:spLocks noGrp="1"/>
          </p:cNvSpPr>
          <p:nvPr>
            <p:ph type="sldNum" sz="quarter" idx="12"/>
          </p:nvPr>
        </p:nvSpPr>
        <p:spPr/>
        <p:txBody>
          <a:bodyPr/>
          <a:lstStyle/>
          <a:p>
            <a:fld id="{4A777409-9C5A-4B07-8E32-19F22F7D558C}" type="slidenum">
              <a:rPr lang="en-IN" smtClean="0"/>
              <a:t>75</a:t>
            </a:fld>
            <a:endParaRPr lang="en-IN" dirty="0"/>
          </a:p>
        </p:txBody>
      </p:sp>
      <p:sp>
        <p:nvSpPr>
          <p:cNvPr id="5" name="TextBox 4">
            <a:extLst>
              <a:ext uri="{FF2B5EF4-FFF2-40B4-BE49-F238E27FC236}">
                <a16:creationId xmlns:a16="http://schemas.microsoft.com/office/drawing/2014/main" id="{2C5EF405-B568-18BD-F4D3-CC2CFC70672E}"/>
              </a:ext>
            </a:extLst>
          </p:cNvPr>
          <p:cNvSpPr txBox="1"/>
          <p:nvPr/>
        </p:nvSpPr>
        <p:spPr>
          <a:xfrm>
            <a:off x="989029" y="569478"/>
            <a:ext cx="6099142" cy="369332"/>
          </a:xfrm>
          <a:prstGeom prst="rect">
            <a:avLst/>
          </a:prstGeom>
          <a:noFill/>
        </p:spPr>
        <p:txBody>
          <a:bodyPr wrap="square">
            <a:spAutoFit/>
          </a:bodyPr>
          <a:lstStyle/>
          <a:p>
            <a:r>
              <a:rPr lang="en-IN" dirty="0"/>
              <a:t>&lt;</a:t>
            </a:r>
            <a:r>
              <a:rPr lang="en-IN" dirty="0" err="1"/>
              <a:t>img</a:t>
            </a:r>
            <a:r>
              <a:rPr lang="en-IN" dirty="0"/>
              <a:t> [</a:t>
            </a:r>
            <a:r>
              <a:rPr lang="en-IN" dirty="0" err="1"/>
              <a:t>src</a:t>
            </a:r>
            <a:r>
              <a:rPr lang="en-IN" dirty="0"/>
              <a:t>]='</a:t>
            </a:r>
            <a:r>
              <a:rPr lang="en-IN" dirty="0" err="1"/>
              <a:t>imgUrl</a:t>
            </a:r>
            <a:r>
              <a:rPr lang="en-IN" dirty="0"/>
              <a:t>' width=200 height=100&gt;</a:t>
            </a:r>
          </a:p>
        </p:txBody>
      </p:sp>
      <p:sp>
        <p:nvSpPr>
          <p:cNvPr id="7" name="TextBox 6">
            <a:extLst>
              <a:ext uri="{FF2B5EF4-FFF2-40B4-BE49-F238E27FC236}">
                <a16:creationId xmlns:a16="http://schemas.microsoft.com/office/drawing/2014/main" id="{6A7B4524-D179-9637-29EF-E5467880D8F5}"/>
              </a:ext>
            </a:extLst>
          </p:cNvPr>
          <p:cNvSpPr txBox="1"/>
          <p:nvPr/>
        </p:nvSpPr>
        <p:spPr>
          <a:xfrm>
            <a:off x="240382" y="1190928"/>
            <a:ext cx="11599683" cy="1015663"/>
          </a:xfrm>
          <a:prstGeom prst="rect">
            <a:avLst/>
          </a:prstGeom>
          <a:noFill/>
        </p:spPr>
        <p:txBody>
          <a:bodyPr wrap="square">
            <a:spAutoFit/>
          </a:bodyPr>
          <a:lstStyle/>
          <a:p>
            <a:r>
              <a:rPr lang="en-US" sz="2000" dirty="0">
                <a:solidFill>
                  <a:schemeClr val="tx1">
                    <a:lumMod val="65000"/>
                    <a:lumOff val="35000"/>
                  </a:schemeClr>
                </a:solidFill>
                <a:effectLst/>
              </a:rPr>
              <a:t>Line 1: Bind </a:t>
            </a:r>
            <a:r>
              <a:rPr lang="en-US" sz="2000" dirty="0" err="1">
                <a:solidFill>
                  <a:schemeClr val="tx1">
                    <a:lumMod val="65000"/>
                    <a:lumOff val="35000"/>
                  </a:schemeClr>
                </a:solidFill>
                <a:effectLst/>
              </a:rPr>
              <a:t>imgUrl</a:t>
            </a:r>
            <a:r>
              <a:rPr lang="en-US" sz="2000" dirty="0">
                <a:solidFill>
                  <a:schemeClr val="tx1">
                    <a:lumMod val="65000"/>
                    <a:lumOff val="35000"/>
                  </a:schemeClr>
                </a:solidFill>
                <a:effectLst/>
              </a:rPr>
              <a:t> property with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 property. This is called property binding</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Note: this can also be written as: </a:t>
            </a:r>
          </a:p>
        </p:txBody>
      </p:sp>
      <p:sp>
        <p:nvSpPr>
          <p:cNvPr id="9" name="TextBox 8">
            <a:extLst>
              <a:ext uri="{FF2B5EF4-FFF2-40B4-BE49-F238E27FC236}">
                <a16:creationId xmlns:a16="http://schemas.microsoft.com/office/drawing/2014/main" id="{A659100D-0FEF-AA9C-82EA-6DC00B512A0E}"/>
              </a:ext>
            </a:extLst>
          </p:cNvPr>
          <p:cNvSpPr txBox="1"/>
          <p:nvPr/>
        </p:nvSpPr>
        <p:spPr>
          <a:xfrm>
            <a:off x="240382" y="2351144"/>
            <a:ext cx="6099142" cy="369332"/>
          </a:xfrm>
          <a:prstGeom prst="rect">
            <a:avLst/>
          </a:prstGeom>
          <a:noFill/>
        </p:spPr>
        <p:txBody>
          <a:bodyPr wrap="square">
            <a:spAutoFit/>
          </a:bodyPr>
          <a:lstStyle/>
          <a:p>
            <a:r>
              <a:rPr lang="en-IN" dirty="0"/>
              <a:t>&lt;</a:t>
            </a:r>
            <a:r>
              <a:rPr lang="en-IN" dirty="0" err="1"/>
              <a:t>img</a:t>
            </a:r>
            <a:r>
              <a:rPr lang="en-IN" dirty="0"/>
              <a:t> bind-</a:t>
            </a:r>
            <a:r>
              <a:rPr lang="en-IN" dirty="0" err="1"/>
              <a:t>src</a:t>
            </a:r>
            <a:r>
              <a:rPr lang="en-IN" dirty="0"/>
              <a:t>='</a:t>
            </a:r>
            <a:r>
              <a:rPr lang="en-IN" dirty="0" err="1"/>
              <a:t>imgUrl</a:t>
            </a:r>
            <a:r>
              <a:rPr lang="en-IN" dirty="0"/>
              <a:t>' width=200 height=100&gt;</a:t>
            </a:r>
          </a:p>
        </p:txBody>
      </p:sp>
    </p:spTree>
    <p:extLst>
      <p:ext uri="{BB962C8B-B14F-4D97-AF65-F5344CB8AC3E}">
        <p14:creationId xmlns:p14="http://schemas.microsoft.com/office/powerpoint/2010/main" val="327484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9774288-C7D2-1A63-E38B-9A382C6DFA7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44D83CB-8584-6778-2D44-81DA6B2B9328}"/>
              </a:ext>
            </a:extLst>
          </p:cNvPr>
          <p:cNvSpPr>
            <a:spLocks noGrp="1"/>
          </p:cNvSpPr>
          <p:nvPr>
            <p:ph type="sldNum" sz="quarter" idx="12"/>
          </p:nvPr>
        </p:nvSpPr>
        <p:spPr/>
        <p:txBody>
          <a:bodyPr/>
          <a:lstStyle/>
          <a:p>
            <a:fld id="{4A777409-9C5A-4B07-8E32-19F22F7D558C}" type="slidenum">
              <a:rPr lang="en-IN" smtClean="0"/>
              <a:t>76</a:t>
            </a:fld>
            <a:endParaRPr lang="en-IN" dirty="0"/>
          </a:p>
        </p:txBody>
      </p:sp>
      <p:sp>
        <p:nvSpPr>
          <p:cNvPr id="5" name="TextBox 4">
            <a:extLst>
              <a:ext uri="{FF2B5EF4-FFF2-40B4-BE49-F238E27FC236}">
                <a16:creationId xmlns:a16="http://schemas.microsoft.com/office/drawing/2014/main" id="{F90E02EC-5627-54E6-B9FB-809FE90F92B0}"/>
              </a:ext>
            </a:extLst>
          </p:cNvPr>
          <p:cNvSpPr txBox="1"/>
          <p:nvPr/>
        </p:nvSpPr>
        <p:spPr>
          <a:xfrm>
            <a:off x="989029" y="541197"/>
            <a:ext cx="6099142" cy="461665"/>
          </a:xfrm>
          <a:prstGeom prst="rect">
            <a:avLst/>
          </a:prstGeom>
          <a:noFill/>
        </p:spPr>
        <p:txBody>
          <a:bodyPr wrap="square">
            <a:spAutoFit/>
          </a:bodyPr>
          <a:lstStyle/>
          <a:p>
            <a:r>
              <a:rPr lang="en-IN" sz="2400" b="1" dirty="0"/>
              <a:t>Demo : Property Binding</a:t>
            </a:r>
          </a:p>
        </p:txBody>
      </p:sp>
      <p:sp>
        <p:nvSpPr>
          <p:cNvPr id="7" name="TextBox 6">
            <a:extLst>
              <a:ext uri="{FF2B5EF4-FFF2-40B4-BE49-F238E27FC236}">
                <a16:creationId xmlns:a16="http://schemas.microsoft.com/office/drawing/2014/main" id="{4B51A5E1-44C2-4EB9-C5B8-999C844AF2A8}"/>
              </a:ext>
            </a:extLst>
          </p:cNvPr>
          <p:cNvSpPr txBox="1"/>
          <p:nvPr/>
        </p:nvSpPr>
        <p:spPr>
          <a:xfrm>
            <a:off x="278090" y="1206160"/>
            <a:ext cx="11260318" cy="1938992"/>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Understanding Property Binding</a:t>
            </a:r>
          </a:p>
          <a:p>
            <a:pPr>
              <a:buFont typeface="Arial" panose="020B0604020202020204" pitchFamily="34" charset="0"/>
              <a:buChar char="•"/>
            </a:pPr>
            <a:r>
              <a:rPr lang="en-US" sz="2000" dirty="0">
                <a:solidFill>
                  <a:schemeClr val="tx1">
                    <a:lumMod val="65000"/>
                    <a:lumOff val="35000"/>
                  </a:schemeClr>
                </a:solidFill>
                <a:effectLst/>
              </a:rPr>
              <a:t>Binding element property with class property</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Binding image with class property using property binding. </a:t>
            </a:r>
          </a:p>
        </p:txBody>
      </p:sp>
      <p:pic>
        <p:nvPicPr>
          <p:cNvPr id="9" name="Picture 8">
            <a:extLst>
              <a:ext uri="{FF2B5EF4-FFF2-40B4-BE49-F238E27FC236}">
                <a16:creationId xmlns:a16="http://schemas.microsoft.com/office/drawing/2014/main" id="{784E6AD1-9200-EB31-EDD3-67AAAAD915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3145152"/>
            <a:ext cx="4531151" cy="3340489"/>
          </a:xfrm>
          <a:prstGeom prst="rect">
            <a:avLst/>
          </a:prstGeom>
        </p:spPr>
      </p:pic>
    </p:spTree>
    <p:extLst>
      <p:ext uri="{BB962C8B-B14F-4D97-AF65-F5344CB8AC3E}">
        <p14:creationId xmlns:p14="http://schemas.microsoft.com/office/powerpoint/2010/main" val="314133830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5614DDD-0C60-3B0A-A9C4-F1E1DE19958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9F310E0-ACD4-28C4-E3E0-A5CB6048991B}"/>
              </a:ext>
            </a:extLst>
          </p:cNvPr>
          <p:cNvSpPr>
            <a:spLocks noGrp="1"/>
          </p:cNvSpPr>
          <p:nvPr>
            <p:ph type="sldNum" sz="quarter" idx="12"/>
          </p:nvPr>
        </p:nvSpPr>
        <p:spPr/>
        <p:txBody>
          <a:bodyPr/>
          <a:lstStyle/>
          <a:p>
            <a:fld id="{4A777409-9C5A-4B07-8E32-19F22F7D558C}" type="slidenum">
              <a:rPr lang="en-IN" smtClean="0"/>
              <a:t>77</a:t>
            </a:fld>
            <a:endParaRPr lang="en-IN" dirty="0"/>
          </a:p>
        </p:txBody>
      </p:sp>
      <p:sp>
        <p:nvSpPr>
          <p:cNvPr id="5" name="TextBox 4">
            <a:extLst>
              <a:ext uri="{FF2B5EF4-FFF2-40B4-BE49-F238E27FC236}">
                <a16:creationId xmlns:a16="http://schemas.microsoft.com/office/drawing/2014/main" id="{5F1C16AF-511D-77A8-915B-1AD482EBCF30}"/>
              </a:ext>
            </a:extLst>
          </p:cNvPr>
          <p:cNvSpPr txBox="1"/>
          <p:nvPr/>
        </p:nvSpPr>
        <p:spPr>
          <a:xfrm>
            <a:off x="989028" y="572381"/>
            <a:ext cx="9418163" cy="400110"/>
          </a:xfrm>
          <a:prstGeom prst="rect">
            <a:avLst/>
          </a:prstGeom>
          <a:noFill/>
        </p:spPr>
        <p:txBody>
          <a:bodyPr wrap="square">
            <a:spAutoFit/>
          </a:bodyPr>
          <a:lstStyle/>
          <a:p>
            <a:r>
              <a:rPr lang="en-US" sz="2000" dirty="0">
                <a:solidFill>
                  <a:schemeClr val="tx1">
                    <a:lumMod val="65000"/>
                    <a:lumOff val="35000"/>
                  </a:schemeClr>
                </a:solidFill>
              </a:rPr>
              <a:t>1. Write the following code in </a:t>
            </a:r>
            <a:r>
              <a:rPr lang="en-US" sz="2000" b="1" dirty="0" err="1">
                <a:solidFill>
                  <a:schemeClr val="tx1">
                    <a:lumMod val="65000"/>
                    <a:lumOff val="35000"/>
                  </a:schemeClr>
                </a:solidFill>
              </a:rPr>
              <a:t>app.component.ts</a:t>
            </a:r>
            <a:r>
              <a:rPr lang="en-US" sz="2000" dirty="0">
                <a:solidFill>
                  <a:schemeClr val="tx1">
                    <a:lumMod val="65000"/>
                    <a:lumOff val="35000"/>
                  </a:schemeClr>
                </a:solidFill>
              </a:rPr>
              <a:t>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95FF436-184C-61E6-C52D-7F9E0353734F}"/>
              </a:ext>
            </a:extLst>
          </p:cNvPr>
          <p:cNvSpPr txBox="1"/>
          <p:nvPr/>
        </p:nvSpPr>
        <p:spPr>
          <a:xfrm>
            <a:off x="989028" y="1132929"/>
            <a:ext cx="8211532" cy="2862322"/>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a:t>
            </a:r>
            <a:r>
              <a:rPr lang="en-IN" dirty="0" err="1"/>
              <a:t>imgUrl</a:t>
            </a:r>
            <a:r>
              <a:rPr lang="en-IN" dirty="0"/>
              <a:t> = 'assets/</a:t>
            </a:r>
            <a:r>
              <a:rPr lang="en-IN" dirty="0" err="1"/>
              <a:t>imgs</a:t>
            </a:r>
            <a:r>
              <a:rPr lang="en-IN" dirty="0"/>
              <a:t>/logo.png';</a:t>
            </a:r>
          </a:p>
          <a:p>
            <a:r>
              <a:rPr lang="en-IN" dirty="0"/>
              <a:t>}</a:t>
            </a:r>
          </a:p>
          <a:p>
            <a:r>
              <a:rPr lang="en-IN" dirty="0"/>
              <a:t> </a:t>
            </a:r>
          </a:p>
        </p:txBody>
      </p:sp>
      <p:sp>
        <p:nvSpPr>
          <p:cNvPr id="9" name="TextBox 8">
            <a:extLst>
              <a:ext uri="{FF2B5EF4-FFF2-40B4-BE49-F238E27FC236}">
                <a16:creationId xmlns:a16="http://schemas.microsoft.com/office/drawing/2014/main" id="{CA61B5D2-2010-5D10-716D-F915DA2B214F}"/>
              </a:ext>
            </a:extLst>
          </p:cNvPr>
          <p:cNvSpPr txBox="1"/>
          <p:nvPr/>
        </p:nvSpPr>
        <p:spPr>
          <a:xfrm>
            <a:off x="296943" y="3877567"/>
            <a:ext cx="11486561" cy="707886"/>
          </a:xfrm>
          <a:prstGeom prst="rect">
            <a:avLst/>
          </a:prstGeom>
          <a:noFill/>
        </p:spPr>
        <p:txBody>
          <a:bodyPr wrap="square">
            <a:spAutoFit/>
          </a:bodyPr>
          <a:lstStyle/>
          <a:p>
            <a:r>
              <a:rPr lang="en-US" sz="2000" dirty="0">
                <a:solidFill>
                  <a:schemeClr val="tx1">
                    <a:lumMod val="65000"/>
                    <a:lumOff val="35000"/>
                  </a:schemeClr>
                </a:solidFill>
                <a:effectLst/>
              </a:rPr>
              <a:t>Create a folder named "</a:t>
            </a:r>
            <a:r>
              <a:rPr lang="en-US" sz="2000" dirty="0" err="1">
                <a:solidFill>
                  <a:schemeClr val="tx1">
                    <a:lumMod val="65000"/>
                    <a:lumOff val="35000"/>
                  </a:schemeClr>
                </a:solidFill>
                <a:effectLst/>
              </a:rPr>
              <a:t>imgs</a:t>
            </a:r>
            <a:r>
              <a:rPr lang="en-US" sz="2000" dirty="0">
                <a:solidFill>
                  <a:schemeClr val="tx1">
                    <a:lumMod val="65000"/>
                    <a:lumOff val="35000"/>
                  </a:schemeClr>
                </a:solidFill>
                <a:effectLst/>
              </a:rPr>
              <a:t>" inside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/assets and place a logo.png file inside it.</a:t>
            </a:r>
          </a:p>
          <a:p>
            <a:r>
              <a:rPr lang="en-US" sz="2000" dirty="0">
                <a:solidFill>
                  <a:schemeClr val="tx1">
                    <a:lumMod val="65000"/>
                    <a:lumOff val="35000"/>
                  </a:schemeClr>
                </a:solidFill>
                <a:effectLst/>
              </a:rPr>
              <a:t>2. Write the following code in </a:t>
            </a:r>
            <a:r>
              <a:rPr lang="en-US" sz="2000" b="1" dirty="0">
                <a:solidFill>
                  <a:schemeClr val="tx1">
                    <a:lumMod val="65000"/>
                    <a:lumOff val="35000"/>
                  </a:schemeClr>
                </a:solidFill>
                <a:effectLst/>
              </a:rPr>
              <a:t>app.component.html</a:t>
            </a:r>
            <a:r>
              <a:rPr lang="en-US" sz="2000" dirty="0">
                <a:solidFill>
                  <a:schemeClr val="tx1">
                    <a:lumMod val="65000"/>
                    <a:lumOff val="35000"/>
                  </a:schemeClr>
                </a:solidFill>
                <a:effectLst/>
              </a:rPr>
              <a:t> as shown below</a:t>
            </a:r>
          </a:p>
        </p:txBody>
      </p:sp>
      <p:sp>
        <p:nvSpPr>
          <p:cNvPr id="11" name="TextBox 10">
            <a:extLst>
              <a:ext uri="{FF2B5EF4-FFF2-40B4-BE49-F238E27FC236}">
                <a16:creationId xmlns:a16="http://schemas.microsoft.com/office/drawing/2014/main" id="{04F1516A-E750-8613-162E-BFE885BC9303}"/>
              </a:ext>
            </a:extLst>
          </p:cNvPr>
          <p:cNvSpPr txBox="1"/>
          <p:nvPr/>
        </p:nvSpPr>
        <p:spPr>
          <a:xfrm>
            <a:off x="296943" y="4585453"/>
            <a:ext cx="6099142" cy="369332"/>
          </a:xfrm>
          <a:prstGeom prst="rect">
            <a:avLst/>
          </a:prstGeom>
          <a:noFill/>
        </p:spPr>
        <p:txBody>
          <a:bodyPr wrap="square">
            <a:spAutoFit/>
          </a:bodyPr>
          <a:lstStyle/>
          <a:p>
            <a:r>
              <a:rPr lang="en-IN" dirty="0"/>
              <a:t>&lt;</a:t>
            </a:r>
            <a:r>
              <a:rPr lang="en-IN" dirty="0" err="1"/>
              <a:t>img</a:t>
            </a:r>
            <a:r>
              <a:rPr lang="en-IN" dirty="0"/>
              <a:t> [</a:t>
            </a:r>
            <a:r>
              <a:rPr lang="en-IN" dirty="0" err="1"/>
              <a:t>src</a:t>
            </a:r>
            <a:r>
              <a:rPr lang="en-IN" dirty="0"/>
              <a:t>]='</a:t>
            </a:r>
            <a:r>
              <a:rPr lang="en-IN" dirty="0" err="1"/>
              <a:t>imgUrl</a:t>
            </a:r>
            <a:r>
              <a:rPr lang="en-IN" dirty="0"/>
              <a:t>'&gt;</a:t>
            </a:r>
          </a:p>
        </p:txBody>
      </p:sp>
      <p:sp>
        <p:nvSpPr>
          <p:cNvPr id="13" name="TextBox 12">
            <a:extLst>
              <a:ext uri="{FF2B5EF4-FFF2-40B4-BE49-F238E27FC236}">
                <a16:creationId xmlns:a16="http://schemas.microsoft.com/office/drawing/2014/main" id="{49FD3BFA-531A-B67F-203F-2B16974C4B7C}"/>
              </a:ext>
            </a:extLst>
          </p:cNvPr>
          <p:cNvSpPr txBox="1"/>
          <p:nvPr/>
        </p:nvSpPr>
        <p:spPr>
          <a:xfrm>
            <a:off x="372358" y="5334514"/>
            <a:ext cx="6099142" cy="400110"/>
          </a:xfrm>
          <a:prstGeom prst="rect">
            <a:avLst/>
          </a:prstGeom>
          <a:noFill/>
        </p:spPr>
        <p:txBody>
          <a:bodyPr wrap="square">
            <a:spAutoFit/>
          </a:bodyPr>
          <a:lstStyle/>
          <a:p>
            <a:r>
              <a:rPr lang="en-US" sz="2000" dirty="0">
                <a:solidFill>
                  <a:schemeClr val="tx1">
                    <a:lumMod val="65000"/>
                    <a:lumOff val="35000"/>
                  </a:schemeClr>
                </a:solidFill>
              </a:rPr>
              <a:t>3. Save the files and check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42792209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6EAFF1C-C7A7-4A80-439B-E781EA1561F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B388D31-6EE5-0294-808E-D6C282438ED3}"/>
              </a:ext>
            </a:extLst>
          </p:cNvPr>
          <p:cNvSpPr>
            <a:spLocks noGrp="1"/>
          </p:cNvSpPr>
          <p:nvPr>
            <p:ph type="sldNum" sz="quarter" idx="12"/>
          </p:nvPr>
        </p:nvSpPr>
        <p:spPr/>
        <p:txBody>
          <a:bodyPr/>
          <a:lstStyle/>
          <a:p>
            <a:fld id="{4A777409-9C5A-4B07-8E32-19F22F7D558C}" type="slidenum">
              <a:rPr lang="en-IN" smtClean="0"/>
              <a:t>78</a:t>
            </a:fld>
            <a:endParaRPr lang="en-IN" dirty="0"/>
          </a:p>
        </p:txBody>
      </p:sp>
      <p:sp>
        <p:nvSpPr>
          <p:cNvPr id="5" name="TextBox 4">
            <a:extLst>
              <a:ext uri="{FF2B5EF4-FFF2-40B4-BE49-F238E27FC236}">
                <a16:creationId xmlns:a16="http://schemas.microsoft.com/office/drawing/2014/main" id="{2F2674E0-2B62-B2ED-7F96-2774E4131435}"/>
              </a:ext>
            </a:extLst>
          </p:cNvPr>
          <p:cNvSpPr txBox="1"/>
          <p:nvPr/>
        </p:nvSpPr>
        <p:spPr>
          <a:xfrm>
            <a:off x="834272" y="503490"/>
            <a:ext cx="6099142" cy="461665"/>
          </a:xfrm>
          <a:prstGeom prst="rect">
            <a:avLst/>
          </a:prstGeom>
          <a:noFill/>
        </p:spPr>
        <p:txBody>
          <a:bodyPr wrap="square">
            <a:spAutoFit/>
          </a:bodyPr>
          <a:lstStyle/>
          <a:p>
            <a:r>
              <a:rPr lang="en-IN" sz="2400" b="1" dirty="0"/>
              <a:t>Attribute Binding</a:t>
            </a:r>
          </a:p>
        </p:txBody>
      </p:sp>
      <p:sp>
        <p:nvSpPr>
          <p:cNvPr id="7" name="TextBox 6">
            <a:extLst>
              <a:ext uri="{FF2B5EF4-FFF2-40B4-BE49-F238E27FC236}">
                <a16:creationId xmlns:a16="http://schemas.microsoft.com/office/drawing/2014/main" id="{202C29DE-C6D1-2230-D5B0-BB10A15E3013}"/>
              </a:ext>
            </a:extLst>
          </p:cNvPr>
          <p:cNvSpPr txBox="1"/>
          <p:nvPr/>
        </p:nvSpPr>
        <p:spPr>
          <a:xfrm>
            <a:off x="93482" y="965155"/>
            <a:ext cx="11260318" cy="1631216"/>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Property binding will not work for a few elements/pure attributes like ARIA, SVG, and COLSPAN. In such cases, you need to go for attribute binding.</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Attribute binding can be used to</a:t>
            </a:r>
            <a:r>
              <a:rPr lang="en-US" sz="2000" b="1" dirty="0">
                <a:solidFill>
                  <a:schemeClr val="tx1">
                    <a:lumMod val="65000"/>
                    <a:lumOff val="35000"/>
                  </a:schemeClr>
                </a:solidFill>
                <a:effectLst/>
              </a:rPr>
              <a:t> bind a component property to the attribute directly</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For example,</a:t>
            </a:r>
          </a:p>
        </p:txBody>
      </p:sp>
      <p:sp>
        <p:nvSpPr>
          <p:cNvPr id="9" name="TextBox 8">
            <a:extLst>
              <a:ext uri="{FF2B5EF4-FFF2-40B4-BE49-F238E27FC236}">
                <a16:creationId xmlns:a16="http://schemas.microsoft.com/office/drawing/2014/main" id="{3747BFF5-FDFE-9C85-0B9E-7DC7CF6165FF}"/>
              </a:ext>
            </a:extLst>
          </p:cNvPr>
          <p:cNvSpPr txBox="1"/>
          <p:nvPr/>
        </p:nvSpPr>
        <p:spPr>
          <a:xfrm>
            <a:off x="93482" y="2660478"/>
            <a:ext cx="6099142" cy="369332"/>
          </a:xfrm>
          <a:prstGeom prst="rect">
            <a:avLst/>
          </a:prstGeom>
          <a:noFill/>
        </p:spPr>
        <p:txBody>
          <a:bodyPr wrap="square">
            <a:spAutoFit/>
          </a:bodyPr>
          <a:lstStyle/>
          <a:p>
            <a:r>
              <a:rPr lang="en-IN" dirty="0"/>
              <a:t>&lt;td </a:t>
            </a:r>
            <a:r>
              <a:rPr lang="en-IN" dirty="0" err="1"/>
              <a:t>colspan</a:t>
            </a:r>
            <a:r>
              <a:rPr lang="en-IN" dirty="0"/>
              <a:t> = "{{ 2+3 }}"&gt;Hello&lt;/td&gt;</a:t>
            </a:r>
          </a:p>
        </p:txBody>
      </p:sp>
      <p:sp>
        <p:nvSpPr>
          <p:cNvPr id="11" name="TextBox 10">
            <a:extLst>
              <a:ext uri="{FF2B5EF4-FFF2-40B4-BE49-F238E27FC236}">
                <a16:creationId xmlns:a16="http://schemas.microsoft.com/office/drawing/2014/main" id="{8814A476-A43D-FFE9-5BE1-5C5363B84557}"/>
              </a:ext>
            </a:extLst>
          </p:cNvPr>
          <p:cNvSpPr txBox="1"/>
          <p:nvPr/>
        </p:nvSpPr>
        <p:spPr>
          <a:xfrm>
            <a:off x="86019" y="3251776"/>
            <a:ext cx="12019961" cy="1631216"/>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The above example gives an error as </a:t>
            </a:r>
            <a:r>
              <a:rPr lang="en-US" sz="2000" dirty="0" err="1">
                <a:solidFill>
                  <a:schemeClr val="tx1">
                    <a:lumMod val="65000"/>
                    <a:lumOff val="35000"/>
                  </a:schemeClr>
                </a:solidFill>
                <a:effectLst/>
              </a:rPr>
              <a:t>colspan</a:t>
            </a:r>
            <a:r>
              <a:rPr lang="en-US" sz="2000" dirty="0">
                <a:solidFill>
                  <a:schemeClr val="tx1">
                    <a:lumMod val="65000"/>
                    <a:lumOff val="35000"/>
                  </a:schemeClr>
                </a:solidFill>
                <a:effectLst/>
              </a:rPr>
              <a:t> is not a property. Even if you use property binding/interpolation, it will not work as it is a pure attribute. For such cases, use attribute binding.</a:t>
            </a:r>
          </a:p>
          <a:p>
            <a:pPr>
              <a:buFont typeface="Arial" panose="020B0604020202020204" pitchFamily="34" charset="0"/>
              <a:buChar char="•"/>
            </a:pP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effectLst/>
              </a:rPr>
              <a:t>Attribute binding syntax starts with prefix </a:t>
            </a:r>
            <a:r>
              <a:rPr lang="en-US" sz="2000" dirty="0" err="1">
                <a:solidFill>
                  <a:schemeClr val="tx1">
                    <a:lumMod val="65000"/>
                    <a:lumOff val="35000"/>
                  </a:schemeClr>
                </a:solidFill>
                <a:effectLst/>
              </a:rPr>
              <a:t>attr</a:t>
            </a:r>
            <a:r>
              <a:rPr lang="en-US" sz="2000" dirty="0">
                <a:solidFill>
                  <a:schemeClr val="tx1">
                    <a:lumMod val="65000"/>
                    <a:lumOff val="35000"/>
                  </a:schemeClr>
                </a:solidFill>
                <a:effectLst/>
              </a:rPr>
              <a:t>. followed by a dot sign and the name of an attribute. And then set the attribute value to an expression.</a:t>
            </a:r>
          </a:p>
        </p:txBody>
      </p:sp>
      <p:sp>
        <p:nvSpPr>
          <p:cNvPr id="13" name="TextBox 12">
            <a:extLst>
              <a:ext uri="{FF2B5EF4-FFF2-40B4-BE49-F238E27FC236}">
                <a16:creationId xmlns:a16="http://schemas.microsoft.com/office/drawing/2014/main" id="{6256F565-D8E6-AF0B-877C-6F89709E88FE}"/>
              </a:ext>
            </a:extLst>
          </p:cNvPr>
          <p:cNvSpPr txBox="1"/>
          <p:nvPr/>
        </p:nvSpPr>
        <p:spPr>
          <a:xfrm>
            <a:off x="86019" y="5085633"/>
            <a:ext cx="6099142" cy="369332"/>
          </a:xfrm>
          <a:prstGeom prst="rect">
            <a:avLst/>
          </a:prstGeom>
          <a:noFill/>
        </p:spPr>
        <p:txBody>
          <a:bodyPr wrap="square">
            <a:spAutoFit/>
          </a:bodyPr>
          <a:lstStyle/>
          <a:p>
            <a:r>
              <a:rPr lang="en-IN" dirty="0"/>
              <a:t>&lt;td [</a:t>
            </a:r>
            <a:r>
              <a:rPr lang="en-IN" dirty="0" err="1"/>
              <a:t>attr.colspan</a:t>
            </a:r>
            <a:r>
              <a:rPr lang="en-IN" dirty="0"/>
              <a:t>] = "2+3"&gt;Hello&lt;/td&gt;</a:t>
            </a:r>
          </a:p>
        </p:txBody>
      </p:sp>
    </p:spTree>
    <p:extLst>
      <p:ext uri="{BB962C8B-B14F-4D97-AF65-F5344CB8AC3E}">
        <p14:creationId xmlns:p14="http://schemas.microsoft.com/office/powerpoint/2010/main" val="39691100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F169D86-3D96-2C9A-24D1-13D2CB20AB5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A365769-7B20-5EC3-A7B2-A84ED6097032}"/>
              </a:ext>
            </a:extLst>
          </p:cNvPr>
          <p:cNvSpPr>
            <a:spLocks noGrp="1"/>
          </p:cNvSpPr>
          <p:nvPr>
            <p:ph type="sldNum" sz="quarter" idx="12"/>
          </p:nvPr>
        </p:nvSpPr>
        <p:spPr/>
        <p:txBody>
          <a:bodyPr/>
          <a:lstStyle/>
          <a:p>
            <a:fld id="{4A777409-9C5A-4B07-8E32-19F22F7D558C}" type="slidenum">
              <a:rPr lang="en-IN" smtClean="0"/>
              <a:t>79</a:t>
            </a:fld>
            <a:endParaRPr lang="en-IN" dirty="0"/>
          </a:p>
        </p:txBody>
      </p:sp>
      <p:sp>
        <p:nvSpPr>
          <p:cNvPr id="5" name="TextBox 4">
            <a:extLst>
              <a:ext uri="{FF2B5EF4-FFF2-40B4-BE49-F238E27FC236}">
                <a16:creationId xmlns:a16="http://schemas.microsoft.com/office/drawing/2014/main" id="{10A7C8F0-929C-0EC5-E9A1-D46271AF3108}"/>
              </a:ext>
            </a:extLst>
          </p:cNvPr>
          <p:cNvSpPr txBox="1"/>
          <p:nvPr/>
        </p:nvSpPr>
        <p:spPr>
          <a:xfrm>
            <a:off x="989029" y="572380"/>
            <a:ext cx="6099142" cy="707886"/>
          </a:xfrm>
          <a:prstGeom prst="rect">
            <a:avLst/>
          </a:prstGeom>
          <a:noFill/>
        </p:spPr>
        <p:txBody>
          <a:bodyPr wrap="square">
            <a:spAutoFit/>
          </a:bodyPr>
          <a:lstStyle/>
          <a:p>
            <a:r>
              <a:rPr lang="en-IN" sz="2000" b="1" dirty="0">
                <a:solidFill>
                  <a:schemeClr val="tx1">
                    <a:lumMod val="65000"/>
                    <a:lumOff val="35000"/>
                  </a:schemeClr>
                </a:solidFill>
                <a:effectLst/>
              </a:rPr>
              <a:t>Example</a:t>
            </a:r>
            <a:r>
              <a:rPr lang="en-IN" sz="2000" dirty="0">
                <a:solidFill>
                  <a:schemeClr val="tx1">
                    <a:lumMod val="65000"/>
                    <a:lumOff val="35000"/>
                  </a:schemeClr>
                </a:solidFill>
                <a:effectLst/>
              </a:rPr>
              <a:t>:</a:t>
            </a:r>
          </a:p>
          <a:p>
            <a:r>
              <a:rPr lang="en-IN" sz="2000" b="1" dirty="0" err="1">
                <a:solidFill>
                  <a:schemeClr val="tx1">
                    <a:lumMod val="65000"/>
                    <a:lumOff val="35000"/>
                  </a:schemeClr>
                </a:solidFill>
                <a:effectLst/>
              </a:rPr>
              <a:t>app.component.ts</a:t>
            </a:r>
            <a:endParaRPr lang="en-IN"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C9771F44-8C1C-5873-277D-CCBD9435FE5F}"/>
              </a:ext>
            </a:extLst>
          </p:cNvPr>
          <p:cNvSpPr txBox="1"/>
          <p:nvPr/>
        </p:nvSpPr>
        <p:spPr>
          <a:xfrm>
            <a:off x="989029" y="1280266"/>
            <a:ext cx="6099142" cy="1200329"/>
          </a:xfrm>
          <a:prstGeom prst="rect">
            <a:avLst/>
          </a:prstGeom>
          <a:noFill/>
        </p:spPr>
        <p:txBody>
          <a:bodyPr wrap="square">
            <a:spAutoFit/>
          </a:bodyPr>
          <a:lstStyle/>
          <a:p>
            <a:r>
              <a:rPr lang="en-IN" dirty="0"/>
              <a:t>...</a:t>
            </a:r>
          </a:p>
          <a:p>
            <a:r>
              <a:rPr lang="en-IN" dirty="0"/>
              <a:t>export class </a:t>
            </a:r>
            <a:r>
              <a:rPr lang="en-IN" dirty="0" err="1"/>
              <a:t>AppComponent</a:t>
            </a:r>
            <a:r>
              <a:rPr lang="en-IN" dirty="0"/>
              <a:t> {</a:t>
            </a:r>
          </a:p>
          <a:p>
            <a:r>
              <a:rPr lang="en-IN" dirty="0"/>
              <a:t>  </a:t>
            </a:r>
            <a:r>
              <a:rPr lang="en-IN" dirty="0" err="1"/>
              <a:t>colspanValue</a:t>
            </a:r>
            <a:r>
              <a:rPr lang="en-IN" dirty="0"/>
              <a:t>: string ="2";</a:t>
            </a:r>
          </a:p>
          <a:p>
            <a:r>
              <a:rPr lang="en-IN" dirty="0"/>
              <a:t>}</a:t>
            </a:r>
          </a:p>
        </p:txBody>
      </p:sp>
      <p:sp>
        <p:nvSpPr>
          <p:cNvPr id="9" name="TextBox 8">
            <a:extLst>
              <a:ext uri="{FF2B5EF4-FFF2-40B4-BE49-F238E27FC236}">
                <a16:creationId xmlns:a16="http://schemas.microsoft.com/office/drawing/2014/main" id="{995F911C-FC57-D3A6-365F-D6011A97B38D}"/>
              </a:ext>
            </a:extLst>
          </p:cNvPr>
          <p:cNvSpPr txBox="1"/>
          <p:nvPr/>
        </p:nvSpPr>
        <p:spPr>
          <a:xfrm>
            <a:off x="278089" y="2710312"/>
            <a:ext cx="9129861" cy="1015663"/>
          </a:xfrm>
          <a:prstGeom prst="rect">
            <a:avLst/>
          </a:prstGeom>
          <a:noFill/>
        </p:spPr>
        <p:txBody>
          <a:bodyPr wrap="square">
            <a:spAutoFit/>
          </a:bodyPr>
          <a:lstStyle/>
          <a:p>
            <a:r>
              <a:rPr lang="en-US" sz="2000" dirty="0">
                <a:solidFill>
                  <a:schemeClr val="tx1">
                    <a:lumMod val="65000"/>
                    <a:lumOff val="35000"/>
                  </a:schemeClr>
                </a:solidFill>
                <a:effectLst/>
              </a:rPr>
              <a:t>Line 3: Create a property called value and initialize to 2</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
        <p:nvSpPr>
          <p:cNvPr id="11" name="TextBox 10">
            <a:extLst>
              <a:ext uri="{FF2B5EF4-FFF2-40B4-BE49-F238E27FC236}">
                <a16:creationId xmlns:a16="http://schemas.microsoft.com/office/drawing/2014/main" id="{BFBC57DF-039A-5E85-F481-608303282E6D}"/>
              </a:ext>
            </a:extLst>
          </p:cNvPr>
          <p:cNvSpPr txBox="1"/>
          <p:nvPr/>
        </p:nvSpPr>
        <p:spPr>
          <a:xfrm>
            <a:off x="278089" y="3863359"/>
            <a:ext cx="9224130" cy="2585323"/>
          </a:xfrm>
          <a:prstGeom prst="rect">
            <a:avLst/>
          </a:prstGeom>
          <a:noFill/>
        </p:spPr>
        <p:txBody>
          <a:bodyPr wrap="square">
            <a:spAutoFit/>
          </a:bodyPr>
          <a:lstStyle/>
          <a:p>
            <a:r>
              <a:rPr lang="en-IN" dirty="0"/>
              <a:t>&lt;table border=1&gt;</a:t>
            </a:r>
          </a:p>
          <a:p>
            <a:r>
              <a:rPr lang="en-IN" dirty="0"/>
              <a:t>    &lt;tr&gt;</a:t>
            </a:r>
          </a:p>
          <a:p>
            <a:r>
              <a:rPr lang="en-IN" dirty="0"/>
              <a:t>        &lt;td [</a:t>
            </a:r>
            <a:r>
              <a:rPr lang="en-IN" dirty="0" err="1"/>
              <a:t>attr.colspan</a:t>
            </a:r>
            <a:r>
              <a:rPr lang="en-IN" dirty="0"/>
              <a:t>]="</a:t>
            </a:r>
            <a:r>
              <a:rPr lang="en-IN" dirty="0" err="1"/>
              <a:t>colspanValue</a:t>
            </a:r>
            <a:r>
              <a:rPr lang="en-IN" dirty="0"/>
              <a:t>"&gt; First &lt;/td&gt;</a:t>
            </a:r>
          </a:p>
          <a:p>
            <a:r>
              <a:rPr lang="en-IN" dirty="0"/>
              <a:t>        &lt;td&gt;Second&lt;/td&gt;</a:t>
            </a:r>
          </a:p>
          <a:p>
            <a:r>
              <a:rPr lang="en-IN" dirty="0"/>
              <a:t>    &lt;/tr&gt;</a:t>
            </a:r>
          </a:p>
          <a:p>
            <a:r>
              <a:rPr lang="en-IN" dirty="0"/>
              <a:t>    &lt;tr&gt;</a:t>
            </a:r>
          </a:p>
          <a:p>
            <a:r>
              <a:rPr lang="en-IN" dirty="0"/>
              <a:t>        ...</a:t>
            </a:r>
          </a:p>
          <a:p>
            <a:r>
              <a:rPr lang="en-IN" dirty="0"/>
              <a:t>    &lt;/tr&gt;</a:t>
            </a:r>
          </a:p>
          <a:p>
            <a:r>
              <a:rPr lang="en-IN" dirty="0"/>
              <a:t>&lt;/table&gt;</a:t>
            </a:r>
          </a:p>
        </p:txBody>
      </p:sp>
    </p:spTree>
    <p:extLst>
      <p:ext uri="{BB962C8B-B14F-4D97-AF65-F5344CB8AC3E}">
        <p14:creationId xmlns:p14="http://schemas.microsoft.com/office/powerpoint/2010/main" val="1337485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4CDE243-CFA5-E320-57FD-F8FE35A6AD1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C3D1FA4-6A8A-9B66-D2D5-9111DFADE62D}"/>
              </a:ext>
            </a:extLst>
          </p:cNvPr>
          <p:cNvSpPr>
            <a:spLocks noGrp="1"/>
          </p:cNvSpPr>
          <p:nvPr>
            <p:ph type="sldNum" sz="quarter" idx="12"/>
          </p:nvPr>
        </p:nvSpPr>
        <p:spPr/>
        <p:txBody>
          <a:bodyPr/>
          <a:lstStyle/>
          <a:p>
            <a:fld id="{4A777409-9C5A-4B07-8E32-19F22F7D558C}" type="slidenum">
              <a:rPr lang="en-IN" smtClean="0"/>
              <a:t>8</a:t>
            </a:fld>
            <a:endParaRPr lang="en-IN" dirty="0"/>
          </a:p>
        </p:txBody>
      </p:sp>
      <p:pic>
        <p:nvPicPr>
          <p:cNvPr id="5" name="Picture 4">
            <a:extLst>
              <a:ext uri="{FF2B5EF4-FFF2-40B4-BE49-F238E27FC236}">
                <a16:creationId xmlns:a16="http://schemas.microsoft.com/office/drawing/2014/main" id="{F6F4BD96-C165-9962-0C43-7F58B4FB6F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9656" y="576111"/>
            <a:ext cx="8830907" cy="4756323"/>
          </a:xfrm>
          <a:prstGeom prst="rect">
            <a:avLst/>
          </a:prstGeom>
        </p:spPr>
      </p:pic>
      <p:sp>
        <p:nvSpPr>
          <p:cNvPr id="7" name="TextBox 6">
            <a:extLst>
              <a:ext uri="{FF2B5EF4-FFF2-40B4-BE49-F238E27FC236}">
                <a16:creationId xmlns:a16="http://schemas.microsoft.com/office/drawing/2014/main" id="{71F25093-A1F4-943A-C454-FBD74C092990}"/>
              </a:ext>
            </a:extLst>
          </p:cNvPr>
          <p:cNvSpPr txBox="1"/>
          <p:nvPr/>
        </p:nvSpPr>
        <p:spPr>
          <a:xfrm>
            <a:off x="306370" y="5433020"/>
            <a:ext cx="11750512" cy="1015663"/>
          </a:xfrm>
          <a:prstGeom prst="rect">
            <a:avLst/>
          </a:prstGeom>
          <a:noFill/>
        </p:spPr>
        <p:txBody>
          <a:bodyPr wrap="square">
            <a:spAutoFit/>
          </a:bodyPr>
          <a:lstStyle/>
          <a:p>
            <a:r>
              <a:rPr lang="en-US" sz="2000" dirty="0">
                <a:solidFill>
                  <a:schemeClr val="tx1">
                    <a:lumMod val="65000"/>
                    <a:lumOff val="35000"/>
                  </a:schemeClr>
                </a:solidFill>
              </a:rPr>
              <a:t>Angular places itself on the client-side in the complete application stack and provides a completely client-side solution for quick application development. Angular has absolutely no dependencies and also jells perfectly with any possible server-side technology like Java, NodeJS, PHP, etc., and any database like MongoDB, </a:t>
            </a:r>
            <a:r>
              <a:rPr lang="en-US" sz="2000" dirty="0" err="1">
                <a:solidFill>
                  <a:schemeClr val="tx1">
                    <a:lumMod val="65000"/>
                    <a:lumOff val="35000"/>
                  </a:schemeClr>
                </a:solidFill>
              </a:rPr>
              <a:t>MySql</a:t>
            </a:r>
            <a:r>
              <a:rPr lang="en-US" sz="2000" dirty="0">
                <a:solidFill>
                  <a:schemeClr val="tx1">
                    <a:lumMod val="65000"/>
                    <a:lumOff val="35000"/>
                  </a:schemeClr>
                </a:solidFill>
              </a:rPr>
              <a:t>.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6063774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1EC0B68-81DC-A4B5-72D4-99E68C2ACC6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57215CA-9B8E-8C2E-D41C-FD1B5BC4CECE}"/>
              </a:ext>
            </a:extLst>
          </p:cNvPr>
          <p:cNvSpPr>
            <a:spLocks noGrp="1"/>
          </p:cNvSpPr>
          <p:nvPr>
            <p:ph type="sldNum" sz="quarter" idx="12"/>
          </p:nvPr>
        </p:nvSpPr>
        <p:spPr/>
        <p:txBody>
          <a:bodyPr/>
          <a:lstStyle/>
          <a:p>
            <a:fld id="{4A777409-9C5A-4B07-8E32-19F22F7D558C}" type="slidenum">
              <a:rPr lang="en-IN" smtClean="0"/>
              <a:t>80</a:t>
            </a:fld>
            <a:endParaRPr lang="en-IN" dirty="0"/>
          </a:p>
        </p:txBody>
      </p:sp>
      <p:sp>
        <p:nvSpPr>
          <p:cNvPr id="5" name="TextBox 4">
            <a:extLst>
              <a:ext uri="{FF2B5EF4-FFF2-40B4-BE49-F238E27FC236}">
                <a16:creationId xmlns:a16="http://schemas.microsoft.com/office/drawing/2014/main" id="{B10A50A4-43D4-F13E-D6E1-F4920D13B26B}"/>
              </a:ext>
            </a:extLst>
          </p:cNvPr>
          <p:cNvSpPr txBox="1"/>
          <p:nvPr/>
        </p:nvSpPr>
        <p:spPr>
          <a:xfrm>
            <a:off x="909686" y="599942"/>
            <a:ext cx="10534454" cy="1323439"/>
          </a:xfrm>
          <a:prstGeom prst="rect">
            <a:avLst/>
          </a:prstGeom>
          <a:noFill/>
        </p:spPr>
        <p:txBody>
          <a:bodyPr wrap="square">
            <a:spAutoFit/>
          </a:bodyPr>
          <a:lstStyle/>
          <a:p>
            <a:r>
              <a:rPr lang="en-US" sz="2000" dirty="0">
                <a:solidFill>
                  <a:schemeClr val="tx1">
                    <a:lumMod val="65000"/>
                    <a:lumOff val="35000"/>
                  </a:schemeClr>
                </a:solidFill>
                <a:effectLst/>
              </a:rPr>
              <a:t>Line 3: </a:t>
            </a:r>
            <a:r>
              <a:rPr lang="en-US" sz="2000" dirty="0" err="1">
                <a:solidFill>
                  <a:schemeClr val="tx1">
                    <a:lumMod val="65000"/>
                    <a:lumOff val="35000"/>
                  </a:schemeClr>
                </a:solidFill>
                <a:effectLst/>
              </a:rPr>
              <a:t>attr.colspan</a:t>
            </a:r>
            <a:r>
              <a:rPr lang="en-US" sz="2000" dirty="0">
                <a:solidFill>
                  <a:schemeClr val="tx1">
                    <a:lumMod val="65000"/>
                    <a:lumOff val="35000"/>
                  </a:schemeClr>
                </a:solidFill>
                <a:effectLst/>
              </a:rPr>
              <a:t> will inform Angular that </a:t>
            </a:r>
            <a:r>
              <a:rPr lang="en-US" sz="2000" dirty="0" err="1">
                <a:solidFill>
                  <a:schemeClr val="tx1">
                    <a:lumMod val="65000"/>
                    <a:lumOff val="35000"/>
                  </a:schemeClr>
                </a:solidFill>
                <a:effectLst/>
              </a:rPr>
              <a:t>colspan</a:t>
            </a:r>
            <a:r>
              <a:rPr lang="en-US" sz="2000" dirty="0">
                <a:solidFill>
                  <a:schemeClr val="tx1">
                    <a:lumMod val="65000"/>
                    <a:lumOff val="35000"/>
                  </a:schemeClr>
                </a:solidFill>
                <a:effectLst/>
              </a:rPr>
              <a:t> is an attribute so that the given expression is evaluated and assigned to it. This is called attribute binding.</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Output</a:t>
            </a:r>
            <a:r>
              <a:rPr lang="en-US" sz="2000" dirty="0">
                <a:solidFill>
                  <a:schemeClr val="tx1">
                    <a:lumMod val="65000"/>
                    <a:lumOff val="35000"/>
                  </a:schemeClr>
                </a:solidFill>
                <a:effectLst/>
              </a:rPr>
              <a:t>:</a:t>
            </a:r>
          </a:p>
        </p:txBody>
      </p:sp>
      <p:pic>
        <p:nvPicPr>
          <p:cNvPr id="7" name="Picture 6">
            <a:extLst>
              <a:ext uri="{FF2B5EF4-FFF2-40B4-BE49-F238E27FC236}">
                <a16:creationId xmlns:a16="http://schemas.microsoft.com/office/drawing/2014/main" id="{A07DD781-7EAF-A4E2-35FA-2BAAB5705C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619" y="2020822"/>
            <a:ext cx="2203185" cy="910914"/>
          </a:xfrm>
          <a:prstGeom prst="rect">
            <a:avLst/>
          </a:prstGeom>
        </p:spPr>
      </p:pic>
    </p:spTree>
    <p:extLst>
      <p:ext uri="{BB962C8B-B14F-4D97-AF65-F5344CB8AC3E}">
        <p14:creationId xmlns:p14="http://schemas.microsoft.com/office/powerpoint/2010/main" val="4176042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28F62E9-B47C-E288-3BFA-B9607F91A86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42F0814-8FA9-F349-4CA4-64570CB14D73}"/>
              </a:ext>
            </a:extLst>
          </p:cNvPr>
          <p:cNvSpPr>
            <a:spLocks noGrp="1"/>
          </p:cNvSpPr>
          <p:nvPr>
            <p:ph type="sldNum" sz="quarter" idx="12"/>
          </p:nvPr>
        </p:nvSpPr>
        <p:spPr/>
        <p:txBody>
          <a:bodyPr/>
          <a:lstStyle/>
          <a:p>
            <a:fld id="{4A777409-9C5A-4B07-8E32-19F22F7D558C}" type="slidenum">
              <a:rPr lang="en-IN" smtClean="0"/>
              <a:t>81</a:t>
            </a:fld>
            <a:endParaRPr lang="en-IN" dirty="0"/>
          </a:p>
        </p:txBody>
      </p:sp>
      <p:sp>
        <p:nvSpPr>
          <p:cNvPr id="5" name="TextBox 4">
            <a:extLst>
              <a:ext uri="{FF2B5EF4-FFF2-40B4-BE49-F238E27FC236}">
                <a16:creationId xmlns:a16="http://schemas.microsoft.com/office/drawing/2014/main" id="{B7D3F19D-9115-68E3-32E3-6B3B5B80EF3B}"/>
              </a:ext>
            </a:extLst>
          </p:cNvPr>
          <p:cNvSpPr txBox="1"/>
          <p:nvPr/>
        </p:nvSpPr>
        <p:spPr>
          <a:xfrm>
            <a:off x="989029" y="578905"/>
            <a:ext cx="6099142" cy="461665"/>
          </a:xfrm>
          <a:prstGeom prst="rect">
            <a:avLst/>
          </a:prstGeom>
          <a:noFill/>
        </p:spPr>
        <p:txBody>
          <a:bodyPr wrap="square">
            <a:spAutoFit/>
          </a:bodyPr>
          <a:lstStyle/>
          <a:p>
            <a:r>
              <a:rPr lang="en-IN" sz="2400" b="1" dirty="0"/>
              <a:t>Demo : Attribute Binding</a:t>
            </a:r>
          </a:p>
        </p:txBody>
      </p:sp>
      <p:sp>
        <p:nvSpPr>
          <p:cNvPr id="7" name="TextBox 6">
            <a:extLst>
              <a:ext uri="{FF2B5EF4-FFF2-40B4-BE49-F238E27FC236}">
                <a16:creationId xmlns:a16="http://schemas.microsoft.com/office/drawing/2014/main" id="{B82DFED9-466E-1647-988F-F95001DFB052}"/>
              </a:ext>
            </a:extLst>
          </p:cNvPr>
          <p:cNvSpPr txBox="1"/>
          <p:nvPr/>
        </p:nvSpPr>
        <p:spPr>
          <a:xfrm>
            <a:off x="240383" y="1243868"/>
            <a:ext cx="11543121"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Understanding attribute directive</a:t>
            </a:r>
          </a:p>
          <a:p>
            <a:pPr>
              <a:buFont typeface="Arial" panose="020B0604020202020204" pitchFamily="34" charset="0"/>
              <a:buChar char="•"/>
            </a:pPr>
            <a:r>
              <a:rPr lang="en-US" sz="2000" dirty="0">
                <a:solidFill>
                  <a:schemeClr val="tx1">
                    <a:lumMod val="65000"/>
                    <a:lumOff val="35000"/>
                  </a:schemeClr>
                </a:solidFill>
                <a:effectLst/>
              </a:rPr>
              <a:t>Setting the value of an attribute</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Binding </a:t>
            </a:r>
            <a:r>
              <a:rPr lang="en-US" sz="2000" dirty="0" err="1">
                <a:solidFill>
                  <a:schemeClr val="tx1">
                    <a:lumMod val="65000"/>
                    <a:lumOff val="35000"/>
                  </a:schemeClr>
                </a:solidFill>
                <a:effectLst/>
              </a:rPr>
              <a:t>colspan</a:t>
            </a:r>
            <a:r>
              <a:rPr lang="en-US" sz="2000" dirty="0">
                <a:solidFill>
                  <a:schemeClr val="tx1">
                    <a:lumMod val="65000"/>
                    <a:lumOff val="35000"/>
                  </a:schemeClr>
                </a:solidFill>
                <a:effectLst/>
              </a:rPr>
              <a:t> attribute of a table element to the class property to display the following output</a:t>
            </a:r>
          </a:p>
        </p:txBody>
      </p:sp>
      <p:pic>
        <p:nvPicPr>
          <p:cNvPr id="9" name="Picture 8">
            <a:extLst>
              <a:ext uri="{FF2B5EF4-FFF2-40B4-BE49-F238E27FC236}">
                <a16:creationId xmlns:a16="http://schemas.microsoft.com/office/drawing/2014/main" id="{C1BEDEB3-A1C0-7BFC-4425-710C94A8D9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7028" y="3490636"/>
            <a:ext cx="2159192" cy="892827"/>
          </a:xfrm>
          <a:prstGeom prst="rect">
            <a:avLst/>
          </a:prstGeom>
        </p:spPr>
      </p:pic>
      <p:sp>
        <p:nvSpPr>
          <p:cNvPr id="11" name="TextBox 10">
            <a:extLst>
              <a:ext uri="{FF2B5EF4-FFF2-40B4-BE49-F238E27FC236}">
                <a16:creationId xmlns:a16="http://schemas.microsoft.com/office/drawing/2014/main" id="{59161566-C7F5-178F-4249-B35630CD1043}"/>
              </a:ext>
            </a:extLst>
          </p:cNvPr>
          <p:cNvSpPr txBox="1"/>
          <p:nvPr/>
        </p:nvSpPr>
        <p:spPr>
          <a:xfrm>
            <a:off x="240383" y="4934088"/>
            <a:ext cx="6099142" cy="400110"/>
          </a:xfrm>
          <a:prstGeom prst="rect">
            <a:avLst/>
          </a:prstGeom>
          <a:noFill/>
        </p:spPr>
        <p:txBody>
          <a:bodyPr wrap="square">
            <a:spAutoFit/>
          </a:bodyPr>
          <a:lstStyle/>
          <a:p>
            <a:r>
              <a:rPr lang="en-US" sz="2000" dirty="0">
                <a:solidFill>
                  <a:schemeClr val="tx1">
                    <a:lumMod val="65000"/>
                    <a:lumOff val="35000"/>
                  </a:schemeClr>
                </a:solidFill>
              </a:rPr>
              <a:t>1. Write the below-given code in</a:t>
            </a:r>
            <a:r>
              <a:rPr lang="en-US" sz="2000" b="1" dirty="0">
                <a:solidFill>
                  <a:schemeClr val="tx1">
                    <a:lumMod val="65000"/>
                    <a:lumOff val="35000"/>
                  </a:schemeClr>
                </a:solidFill>
              </a:rPr>
              <a:t> </a:t>
            </a:r>
            <a:r>
              <a:rPr lang="en-US"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1875476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C5AFB60-BD13-0746-6748-1B8C7CBD563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A13E507-89E7-F085-5EFF-F4F46D81438A}"/>
              </a:ext>
            </a:extLst>
          </p:cNvPr>
          <p:cNvSpPr>
            <a:spLocks noGrp="1"/>
          </p:cNvSpPr>
          <p:nvPr>
            <p:ph type="sldNum" sz="quarter" idx="12"/>
          </p:nvPr>
        </p:nvSpPr>
        <p:spPr/>
        <p:txBody>
          <a:bodyPr/>
          <a:lstStyle/>
          <a:p>
            <a:fld id="{4A777409-9C5A-4B07-8E32-19F22F7D558C}" type="slidenum">
              <a:rPr lang="en-IN" smtClean="0"/>
              <a:t>82</a:t>
            </a:fld>
            <a:endParaRPr lang="en-IN" dirty="0"/>
          </a:p>
        </p:txBody>
      </p:sp>
      <p:sp>
        <p:nvSpPr>
          <p:cNvPr id="5" name="TextBox 4">
            <a:extLst>
              <a:ext uri="{FF2B5EF4-FFF2-40B4-BE49-F238E27FC236}">
                <a16:creationId xmlns:a16="http://schemas.microsoft.com/office/drawing/2014/main" id="{E322BD7E-C44D-AFBF-78A9-4E2B446FF0EC}"/>
              </a:ext>
            </a:extLst>
          </p:cNvPr>
          <p:cNvSpPr txBox="1"/>
          <p:nvPr/>
        </p:nvSpPr>
        <p:spPr>
          <a:xfrm>
            <a:off x="989028" y="566678"/>
            <a:ext cx="9908357" cy="2862322"/>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a:t>
            </a:r>
            <a:r>
              <a:rPr lang="en-IN" dirty="0" err="1"/>
              <a:t>colspanValue</a:t>
            </a:r>
            <a:r>
              <a:rPr lang="en-IN" dirty="0"/>
              <a:t> = '2';</a:t>
            </a:r>
          </a:p>
          <a:p>
            <a:r>
              <a:rPr lang="en-IN" dirty="0"/>
              <a:t>}</a:t>
            </a:r>
          </a:p>
          <a:p>
            <a:r>
              <a:rPr lang="en-IN" dirty="0"/>
              <a:t> </a:t>
            </a:r>
          </a:p>
        </p:txBody>
      </p:sp>
      <p:sp>
        <p:nvSpPr>
          <p:cNvPr id="7" name="TextBox 6">
            <a:extLst>
              <a:ext uri="{FF2B5EF4-FFF2-40B4-BE49-F238E27FC236}">
                <a16:creationId xmlns:a16="http://schemas.microsoft.com/office/drawing/2014/main" id="{444B3368-3F6F-DA5D-B2DF-BF493A12084C}"/>
              </a:ext>
            </a:extLst>
          </p:cNvPr>
          <p:cNvSpPr txBox="1"/>
          <p:nvPr/>
        </p:nvSpPr>
        <p:spPr>
          <a:xfrm>
            <a:off x="212102" y="3228945"/>
            <a:ext cx="6099142" cy="400110"/>
          </a:xfrm>
          <a:prstGeom prst="rect">
            <a:avLst/>
          </a:prstGeom>
          <a:noFill/>
        </p:spPr>
        <p:txBody>
          <a:bodyPr wrap="square">
            <a:spAutoFit/>
          </a:bodyPr>
          <a:lstStyle/>
          <a:p>
            <a:r>
              <a:rPr lang="en-US" sz="2000" dirty="0">
                <a:solidFill>
                  <a:schemeClr val="tx1">
                    <a:lumMod val="65000"/>
                    <a:lumOff val="35000"/>
                  </a:schemeClr>
                </a:solidFill>
              </a:rPr>
              <a:t>2. Write the below-given code in</a:t>
            </a:r>
            <a:r>
              <a:rPr lang="en-US" sz="2000" b="1" dirty="0">
                <a:solidFill>
                  <a:schemeClr val="tx1">
                    <a:lumMod val="65000"/>
                    <a:lumOff val="35000"/>
                  </a:schemeClr>
                </a:solidFill>
              </a:rPr>
              <a:t> app.component.html</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31DA4FBD-1B0E-2A9D-5225-73531675C87E}"/>
              </a:ext>
            </a:extLst>
          </p:cNvPr>
          <p:cNvSpPr txBox="1"/>
          <p:nvPr/>
        </p:nvSpPr>
        <p:spPr>
          <a:xfrm>
            <a:off x="212102" y="3718679"/>
            <a:ext cx="10195089" cy="3139321"/>
          </a:xfrm>
          <a:prstGeom prst="rect">
            <a:avLst/>
          </a:prstGeom>
          <a:noFill/>
        </p:spPr>
        <p:txBody>
          <a:bodyPr wrap="square">
            <a:spAutoFit/>
          </a:bodyPr>
          <a:lstStyle/>
          <a:p>
            <a:r>
              <a:rPr lang="en-IN" dirty="0"/>
              <a:t>&lt;table border=1&gt;</a:t>
            </a:r>
          </a:p>
          <a:p>
            <a:r>
              <a:rPr lang="en-IN" dirty="0"/>
              <a:t>    &lt;tr&gt;</a:t>
            </a:r>
          </a:p>
          <a:p>
            <a:r>
              <a:rPr lang="en-IN" dirty="0"/>
              <a:t>        &lt;td [</a:t>
            </a:r>
            <a:r>
              <a:rPr lang="en-IN" dirty="0" err="1"/>
              <a:t>attr.colspan</a:t>
            </a:r>
            <a:r>
              <a:rPr lang="en-IN" dirty="0"/>
              <a:t>]="</a:t>
            </a:r>
            <a:r>
              <a:rPr lang="en-IN" dirty="0" err="1"/>
              <a:t>colspanValue</a:t>
            </a:r>
            <a:r>
              <a:rPr lang="en-IN" dirty="0"/>
              <a:t>"&gt; First &lt;/td&gt;</a:t>
            </a:r>
          </a:p>
          <a:p>
            <a:r>
              <a:rPr lang="en-IN" dirty="0"/>
              <a:t>        &lt;td&gt;Second&lt;/td&gt;</a:t>
            </a:r>
          </a:p>
          <a:p>
            <a:r>
              <a:rPr lang="en-IN" dirty="0"/>
              <a:t>    &lt;/tr&gt;</a:t>
            </a:r>
          </a:p>
          <a:p>
            <a:r>
              <a:rPr lang="en-IN" dirty="0"/>
              <a:t>    &lt;tr&gt;</a:t>
            </a:r>
          </a:p>
          <a:p>
            <a:r>
              <a:rPr lang="en-IN" dirty="0"/>
              <a:t>        &lt;td&gt;Third&lt;/td&gt;</a:t>
            </a:r>
          </a:p>
          <a:p>
            <a:r>
              <a:rPr lang="en-IN" dirty="0"/>
              <a:t>        &lt;td&gt;Fourth&lt;/td&gt;</a:t>
            </a:r>
          </a:p>
          <a:p>
            <a:r>
              <a:rPr lang="en-IN" dirty="0"/>
              <a:t>        &lt;td&gt;Fifth&lt;/td&gt;</a:t>
            </a:r>
          </a:p>
          <a:p>
            <a:r>
              <a:rPr lang="en-IN" dirty="0"/>
              <a:t>    &lt;/tr&gt;</a:t>
            </a:r>
          </a:p>
          <a:p>
            <a:r>
              <a:rPr lang="en-IN" dirty="0"/>
              <a:t>&lt;/table&gt;</a:t>
            </a:r>
          </a:p>
        </p:txBody>
      </p:sp>
    </p:spTree>
    <p:extLst>
      <p:ext uri="{BB962C8B-B14F-4D97-AF65-F5344CB8AC3E}">
        <p14:creationId xmlns:p14="http://schemas.microsoft.com/office/powerpoint/2010/main" val="386516782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1C0F3A1-00CE-0ABA-EED9-6621E0257DE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8A0AD0C-29AA-B457-BE82-82EEB3183BEB}"/>
              </a:ext>
            </a:extLst>
          </p:cNvPr>
          <p:cNvSpPr>
            <a:spLocks noGrp="1"/>
          </p:cNvSpPr>
          <p:nvPr>
            <p:ph type="sldNum" sz="quarter" idx="12"/>
          </p:nvPr>
        </p:nvSpPr>
        <p:spPr/>
        <p:txBody>
          <a:bodyPr/>
          <a:lstStyle/>
          <a:p>
            <a:fld id="{4A777409-9C5A-4B07-8E32-19F22F7D558C}" type="slidenum">
              <a:rPr lang="en-IN" smtClean="0"/>
              <a:t>83</a:t>
            </a:fld>
            <a:endParaRPr lang="en-IN" dirty="0"/>
          </a:p>
        </p:txBody>
      </p:sp>
      <p:sp>
        <p:nvSpPr>
          <p:cNvPr id="5" name="TextBox 4">
            <a:extLst>
              <a:ext uri="{FF2B5EF4-FFF2-40B4-BE49-F238E27FC236}">
                <a16:creationId xmlns:a16="http://schemas.microsoft.com/office/drawing/2014/main" id="{51DC12D8-8F17-135D-D540-9DCBD9F531FB}"/>
              </a:ext>
            </a:extLst>
          </p:cNvPr>
          <p:cNvSpPr txBox="1"/>
          <p:nvPr/>
        </p:nvSpPr>
        <p:spPr>
          <a:xfrm>
            <a:off x="919113" y="569478"/>
            <a:ext cx="6099142" cy="400110"/>
          </a:xfrm>
          <a:prstGeom prst="rect">
            <a:avLst/>
          </a:prstGeom>
          <a:noFill/>
        </p:spPr>
        <p:txBody>
          <a:bodyPr wrap="square">
            <a:spAutoFit/>
          </a:bodyPr>
          <a:lstStyle/>
          <a:p>
            <a:r>
              <a:rPr lang="en-US" sz="2000" dirty="0">
                <a:solidFill>
                  <a:schemeClr val="tx1">
                    <a:lumMod val="65000"/>
                    <a:lumOff val="35000"/>
                  </a:schemeClr>
                </a:solidFill>
              </a:rPr>
              <a:t>3. Save the files and check the output in the browser</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9355CC98-6677-5940-27EE-7D84137A3E61}"/>
              </a:ext>
            </a:extLst>
          </p:cNvPr>
          <p:cNvSpPr txBox="1"/>
          <p:nvPr/>
        </p:nvSpPr>
        <p:spPr>
          <a:xfrm>
            <a:off x="316930" y="1295196"/>
            <a:ext cx="6099142" cy="461665"/>
          </a:xfrm>
          <a:prstGeom prst="rect">
            <a:avLst/>
          </a:prstGeom>
          <a:noFill/>
        </p:spPr>
        <p:txBody>
          <a:bodyPr wrap="square">
            <a:spAutoFit/>
          </a:bodyPr>
          <a:lstStyle/>
          <a:p>
            <a:r>
              <a:rPr lang="en-IN" sz="2400" b="1" dirty="0"/>
              <a:t>Style and Event Binding</a:t>
            </a:r>
          </a:p>
        </p:txBody>
      </p:sp>
      <p:sp>
        <p:nvSpPr>
          <p:cNvPr id="9" name="TextBox 8">
            <a:extLst>
              <a:ext uri="{FF2B5EF4-FFF2-40B4-BE49-F238E27FC236}">
                <a16:creationId xmlns:a16="http://schemas.microsoft.com/office/drawing/2014/main" id="{E6FE4BF6-537A-3733-374B-1D8273303808}"/>
              </a:ext>
            </a:extLst>
          </p:cNvPr>
          <p:cNvSpPr txBox="1"/>
          <p:nvPr/>
        </p:nvSpPr>
        <p:spPr>
          <a:xfrm>
            <a:off x="410065" y="1862475"/>
            <a:ext cx="11326305" cy="1323439"/>
          </a:xfrm>
          <a:prstGeom prst="rect">
            <a:avLst/>
          </a:prstGeom>
          <a:noFill/>
        </p:spPr>
        <p:txBody>
          <a:bodyPr wrap="square">
            <a:spAutoFit/>
          </a:bodyPr>
          <a:lstStyle/>
          <a:p>
            <a:r>
              <a:rPr lang="en-US" sz="2000" dirty="0">
                <a:solidFill>
                  <a:schemeClr val="tx1">
                    <a:lumMod val="65000"/>
                    <a:lumOff val="35000"/>
                  </a:schemeClr>
                </a:solidFill>
                <a:effectLst/>
              </a:rPr>
              <a:t>Style binding is used to set inline styles. Syntax starts with prefix style, followed by a dot and the name of a CSS style property.</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11" name="TextBox 10">
            <a:extLst>
              <a:ext uri="{FF2B5EF4-FFF2-40B4-BE49-F238E27FC236}">
                <a16:creationId xmlns:a16="http://schemas.microsoft.com/office/drawing/2014/main" id="{E082757D-953D-4EA6-910E-C2EF7556A4B8}"/>
              </a:ext>
            </a:extLst>
          </p:cNvPr>
          <p:cNvSpPr txBox="1"/>
          <p:nvPr/>
        </p:nvSpPr>
        <p:spPr>
          <a:xfrm>
            <a:off x="410065" y="3185914"/>
            <a:ext cx="6099142" cy="369332"/>
          </a:xfrm>
          <a:prstGeom prst="rect">
            <a:avLst/>
          </a:prstGeom>
          <a:noFill/>
        </p:spPr>
        <p:txBody>
          <a:bodyPr wrap="square">
            <a:spAutoFit/>
          </a:bodyPr>
          <a:lstStyle/>
          <a:p>
            <a:r>
              <a:rPr lang="en-IN" dirty="0"/>
              <a:t>[</a:t>
            </a:r>
            <a:r>
              <a:rPr lang="en-IN" dirty="0" err="1"/>
              <a:t>style.styleproperty</a:t>
            </a:r>
            <a:r>
              <a:rPr lang="en-IN" dirty="0"/>
              <a:t>]</a:t>
            </a:r>
          </a:p>
        </p:txBody>
      </p:sp>
      <p:sp>
        <p:nvSpPr>
          <p:cNvPr id="13" name="TextBox 12">
            <a:extLst>
              <a:ext uri="{FF2B5EF4-FFF2-40B4-BE49-F238E27FC236}">
                <a16:creationId xmlns:a16="http://schemas.microsoft.com/office/drawing/2014/main" id="{162DF42C-AB90-2117-DBF8-A805410DE1B1}"/>
              </a:ext>
            </a:extLst>
          </p:cNvPr>
          <p:cNvSpPr txBox="1"/>
          <p:nvPr/>
        </p:nvSpPr>
        <p:spPr>
          <a:xfrm>
            <a:off x="410065" y="3643848"/>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r>
              <a:rPr lang="en-IN" sz="2000" dirty="0">
                <a:solidFill>
                  <a:schemeClr val="tx1">
                    <a:lumMod val="65000"/>
                    <a:lumOff val="35000"/>
                  </a:schemeClr>
                </a:solidFill>
              </a:rPr>
              <a:t>:</a:t>
            </a:r>
          </a:p>
        </p:txBody>
      </p:sp>
      <p:sp>
        <p:nvSpPr>
          <p:cNvPr id="15" name="TextBox 14">
            <a:extLst>
              <a:ext uri="{FF2B5EF4-FFF2-40B4-BE49-F238E27FC236}">
                <a16:creationId xmlns:a16="http://schemas.microsoft.com/office/drawing/2014/main" id="{3A5D78E8-9090-5053-4575-7316D826AC0A}"/>
              </a:ext>
            </a:extLst>
          </p:cNvPr>
          <p:cNvSpPr txBox="1"/>
          <p:nvPr/>
        </p:nvSpPr>
        <p:spPr>
          <a:xfrm>
            <a:off x="316930" y="4114475"/>
            <a:ext cx="6099142" cy="1569660"/>
          </a:xfrm>
          <a:prstGeom prst="rect">
            <a:avLst/>
          </a:prstGeom>
          <a:noFill/>
        </p:spPr>
        <p:txBody>
          <a:bodyPr wrap="square">
            <a:spAutoFit/>
          </a:bodyPr>
          <a:lstStyle/>
          <a:p>
            <a:r>
              <a:rPr lang="en-IN" dirty="0"/>
              <a:t>&lt;button [</a:t>
            </a:r>
            <a:r>
              <a:rPr lang="en-IN" dirty="0" err="1"/>
              <a:t>style.color</a:t>
            </a:r>
            <a:r>
              <a:rPr lang="en-IN" dirty="0"/>
              <a:t>] = "</a:t>
            </a:r>
            <a:r>
              <a:rPr lang="en-IN" dirty="0" err="1"/>
              <a:t>isValid</a:t>
            </a:r>
            <a:r>
              <a:rPr lang="en-IN" dirty="0"/>
              <a:t> ? 'blue' : 'red' "&gt;Hello&lt;/button&gt; </a:t>
            </a:r>
          </a:p>
          <a:p>
            <a:r>
              <a:rPr lang="en-IN" sz="2000" dirty="0">
                <a:solidFill>
                  <a:schemeClr val="tx1">
                    <a:lumMod val="65000"/>
                    <a:lumOff val="35000"/>
                  </a:schemeClr>
                </a:solidFill>
              </a:rPr>
              <a:t>In </a:t>
            </a:r>
            <a:r>
              <a:rPr lang="en-IN" sz="2000" dirty="0" err="1">
                <a:solidFill>
                  <a:schemeClr val="tx1">
                    <a:lumMod val="65000"/>
                    <a:lumOff val="35000"/>
                  </a:schemeClr>
                </a:solidFill>
              </a:rPr>
              <a:t>component.ts</a:t>
            </a:r>
            <a:r>
              <a:rPr lang="en-IN" sz="2000" dirty="0">
                <a:solidFill>
                  <a:schemeClr val="tx1">
                    <a:lumMod val="65000"/>
                    <a:lumOff val="35000"/>
                  </a:schemeClr>
                </a:solidFill>
              </a:rPr>
              <a:t> file</a:t>
            </a:r>
          </a:p>
          <a:p>
            <a:r>
              <a:rPr lang="en-IN" dirty="0" err="1"/>
              <a:t>isValid</a:t>
            </a:r>
            <a:r>
              <a:rPr lang="en-IN" dirty="0"/>
              <a:t>=false;</a:t>
            </a:r>
          </a:p>
          <a:p>
            <a:endParaRPr lang="en-IN" sz="2000" dirty="0">
              <a:solidFill>
                <a:schemeClr val="tx1">
                  <a:lumMod val="65000"/>
                  <a:lumOff val="35000"/>
                </a:schemeClr>
              </a:solidFill>
            </a:endParaRPr>
          </a:p>
          <a:p>
            <a:endParaRPr lang="en-IN" dirty="0"/>
          </a:p>
        </p:txBody>
      </p:sp>
      <p:sp>
        <p:nvSpPr>
          <p:cNvPr id="17" name="TextBox 16">
            <a:extLst>
              <a:ext uri="{FF2B5EF4-FFF2-40B4-BE49-F238E27FC236}">
                <a16:creationId xmlns:a16="http://schemas.microsoft.com/office/drawing/2014/main" id="{390FE8A5-1A3C-04F4-48C1-4FCAE2098E04}"/>
              </a:ext>
            </a:extLst>
          </p:cNvPr>
          <p:cNvSpPr txBox="1"/>
          <p:nvPr/>
        </p:nvSpPr>
        <p:spPr>
          <a:xfrm>
            <a:off x="316930" y="5268637"/>
            <a:ext cx="11326305" cy="1631216"/>
          </a:xfrm>
          <a:prstGeom prst="rect">
            <a:avLst/>
          </a:prstGeom>
          <a:noFill/>
        </p:spPr>
        <p:txBody>
          <a:bodyPr wrap="square">
            <a:spAutoFit/>
          </a:bodyPr>
          <a:lstStyle/>
          <a:p>
            <a:r>
              <a:rPr lang="en-US" sz="2000" dirty="0">
                <a:solidFill>
                  <a:schemeClr val="tx1">
                    <a:lumMod val="65000"/>
                    <a:lumOff val="35000"/>
                  </a:schemeClr>
                </a:solidFill>
                <a:effectLst/>
              </a:rPr>
              <a:t>Here button text color will be set to blue if the expression is true, otherwise red.</a:t>
            </a:r>
          </a:p>
          <a:p>
            <a:r>
              <a:rPr lang="en-US" sz="2000" dirty="0">
                <a:solidFill>
                  <a:schemeClr val="tx1">
                    <a:lumMod val="65000"/>
                    <a:lumOff val="35000"/>
                  </a:schemeClr>
                </a:solidFill>
              </a:rPr>
              <a:t> </a:t>
            </a:r>
          </a:p>
          <a:p>
            <a:r>
              <a:rPr lang="en-US" sz="2000" dirty="0">
                <a:solidFill>
                  <a:schemeClr val="tx1">
                    <a:lumMod val="65000"/>
                    <a:lumOff val="35000"/>
                  </a:schemeClr>
                </a:solidFill>
                <a:effectLst/>
              </a:rPr>
              <a:t>Some style bindings will have a unit extension.</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p:txBody>
      </p:sp>
    </p:spTree>
    <p:extLst>
      <p:ext uri="{BB962C8B-B14F-4D97-AF65-F5344CB8AC3E}">
        <p14:creationId xmlns:p14="http://schemas.microsoft.com/office/powerpoint/2010/main" val="28970887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3F67B13-CF14-0045-D368-53CF445F9F7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02A2DF1-39BE-63F9-7F75-BDD8388A7BA1}"/>
              </a:ext>
            </a:extLst>
          </p:cNvPr>
          <p:cNvSpPr>
            <a:spLocks noGrp="1"/>
          </p:cNvSpPr>
          <p:nvPr>
            <p:ph type="sldNum" sz="quarter" idx="12"/>
          </p:nvPr>
        </p:nvSpPr>
        <p:spPr/>
        <p:txBody>
          <a:bodyPr/>
          <a:lstStyle/>
          <a:p>
            <a:fld id="{4A777409-9C5A-4B07-8E32-19F22F7D558C}" type="slidenum">
              <a:rPr lang="en-IN" smtClean="0"/>
              <a:t>84</a:t>
            </a:fld>
            <a:endParaRPr lang="en-IN" dirty="0"/>
          </a:p>
        </p:txBody>
      </p:sp>
      <p:sp>
        <p:nvSpPr>
          <p:cNvPr id="5" name="TextBox 4">
            <a:extLst>
              <a:ext uri="{FF2B5EF4-FFF2-40B4-BE49-F238E27FC236}">
                <a16:creationId xmlns:a16="http://schemas.microsoft.com/office/drawing/2014/main" id="{E043AA0F-6E00-6DFC-D563-563992192431}"/>
              </a:ext>
            </a:extLst>
          </p:cNvPr>
          <p:cNvSpPr txBox="1"/>
          <p:nvPr/>
        </p:nvSpPr>
        <p:spPr>
          <a:xfrm>
            <a:off x="989029" y="569478"/>
            <a:ext cx="6099142" cy="369332"/>
          </a:xfrm>
          <a:prstGeom prst="rect">
            <a:avLst/>
          </a:prstGeom>
          <a:noFill/>
        </p:spPr>
        <p:txBody>
          <a:bodyPr wrap="square">
            <a:spAutoFit/>
          </a:bodyPr>
          <a:lstStyle/>
          <a:p>
            <a:r>
              <a:rPr lang="en-IN" dirty="0"/>
              <a:t>&lt;button [</a:t>
            </a:r>
            <a:r>
              <a:rPr lang="en-IN" dirty="0" err="1"/>
              <a:t>style.font-size.px</a:t>
            </a:r>
            <a:r>
              <a:rPr lang="en-IN" dirty="0"/>
              <a:t>] = "</a:t>
            </a:r>
            <a:r>
              <a:rPr lang="en-IN" dirty="0" err="1"/>
              <a:t>isValid</a:t>
            </a:r>
            <a:r>
              <a:rPr lang="en-IN" dirty="0"/>
              <a:t> ? 3 : 6"&gt;Hello&lt;/button&gt;</a:t>
            </a:r>
          </a:p>
        </p:txBody>
      </p:sp>
      <p:sp>
        <p:nvSpPr>
          <p:cNvPr id="7" name="TextBox 6">
            <a:extLst>
              <a:ext uri="{FF2B5EF4-FFF2-40B4-BE49-F238E27FC236}">
                <a16:creationId xmlns:a16="http://schemas.microsoft.com/office/drawing/2014/main" id="{51719E7B-24F1-91E5-D336-D8343C24CC9F}"/>
              </a:ext>
            </a:extLst>
          </p:cNvPr>
          <p:cNvSpPr txBox="1"/>
          <p:nvPr/>
        </p:nvSpPr>
        <p:spPr>
          <a:xfrm>
            <a:off x="344077" y="1278671"/>
            <a:ext cx="11458281" cy="1015663"/>
          </a:xfrm>
          <a:prstGeom prst="rect">
            <a:avLst/>
          </a:prstGeom>
          <a:noFill/>
        </p:spPr>
        <p:txBody>
          <a:bodyPr wrap="square">
            <a:spAutoFit/>
          </a:bodyPr>
          <a:lstStyle/>
          <a:p>
            <a:r>
              <a:rPr lang="en-US" sz="2000" dirty="0">
                <a:solidFill>
                  <a:schemeClr val="tx1">
                    <a:lumMod val="65000"/>
                    <a:lumOff val="35000"/>
                  </a:schemeClr>
                </a:solidFill>
                <a:effectLst/>
              </a:rPr>
              <a:t>Here text font size will be set to 3 </a:t>
            </a:r>
            <a:r>
              <a:rPr lang="en-US" sz="2000" dirty="0" err="1">
                <a:solidFill>
                  <a:schemeClr val="tx1">
                    <a:lumMod val="65000"/>
                    <a:lumOff val="35000"/>
                  </a:schemeClr>
                </a:solidFill>
                <a:effectLst/>
              </a:rPr>
              <a:t>px</a:t>
            </a:r>
            <a:r>
              <a:rPr lang="en-US" sz="2000" dirty="0">
                <a:solidFill>
                  <a:schemeClr val="tx1">
                    <a:lumMod val="65000"/>
                    <a:lumOff val="35000"/>
                  </a:schemeClr>
                </a:solidFill>
                <a:effectLst/>
              </a:rPr>
              <a:t> if the expression </a:t>
            </a:r>
            <a:r>
              <a:rPr lang="en-US" sz="2000" dirty="0" err="1">
                <a:solidFill>
                  <a:schemeClr val="tx1">
                    <a:lumMod val="65000"/>
                    <a:lumOff val="35000"/>
                  </a:schemeClr>
                </a:solidFill>
                <a:effectLst/>
              </a:rPr>
              <a:t>isValid</a:t>
            </a:r>
            <a:r>
              <a:rPr lang="en-US" sz="2000" dirty="0">
                <a:solidFill>
                  <a:schemeClr val="tx1">
                    <a:lumMod val="65000"/>
                    <a:lumOff val="35000"/>
                  </a:schemeClr>
                </a:solidFill>
                <a:effectLst/>
              </a:rPr>
              <a:t> is true, otherwise, it will be set to 6px.</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The </a:t>
            </a:r>
            <a:r>
              <a:rPr lang="en-US" sz="2000" dirty="0" err="1">
                <a:solidFill>
                  <a:schemeClr val="tx1">
                    <a:lumMod val="65000"/>
                    <a:lumOff val="35000"/>
                  </a:schemeClr>
                </a:solidFill>
                <a:effectLst/>
              </a:rPr>
              <a:t>ngStyle</a:t>
            </a:r>
            <a:r>
              <a:rPr lang="en-US" sz="2000" dirty="0">
                <a:solidFill>
                  <a:schemeClr val="tx1">
                    <a:lumMod val="65000"/>
                    <a:lumOff val="35000"/>
                  </a:schemeClr>
                </a:solidFill>
                <a:effectLst/>
              </a:rPr>
              <a:t> directive is preferred when it is required to set multiple inline styles at the same time.</a:t>
            </a:r>
          </a:p>
        </p:txBody>
      </p:sp>
      <p:sp>
        <p:nvSpPr>
          <p:cNvPr id="9" name="TextBox 8">
            <a:extLst>
              <a:ext uri="{FF2B5EF4-FFF2-40B4-BE49-F238E27FC236}">
                <a16:creationId xmlns:a16="http://schemas.microsoft.com/office/drawing/2014/main" id="{3817CE91-E89C-BED5-758A-0588D021D2F6}"/>
              </a:ext>
            </a:extLst>
          </p:cNvPr>
          <p:cNvSpPr txBox="1"/>
          <p:nvPr/>
        </p:nvSpPr>
        <p:spPr>
          <a:xfrm>
            <a:off x="344076" y="2551290"/>
            <a:ext cx="11524269" cy="1631216"/>
          </a:xfrm>
          <a:prstGeom prst="rect">
            <a:avLst/>
          </a:prstGeom>
          <a:noFill/>
        </p:spPr>
        <p:txBody>
          <a:bodyPr wrap="square">
            <a:spAutoFit/>
          </a:bodyPr>
          <a:lstStyle/>
          <a:p>
            <a:r>
              <a:rPr lang="en-US" sz="2000" dirty="0">
                <a:solidFill>
                  <a:schemeClr val="tx1">
                    <a:lumMod val="65000"/>
                    <a:lumOff val="35000"/>
                  </a:schemeClr>
                </a:solidFill>
                <a:effectLst/>
              </a:rPr>
              <a:t>User actions such as entering text in input boxes, picking items from lists, button clicks may result in a flow of data in the opposite direction: from an element to the component.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Event binding syntax consists of a target event with ( ) on the left of an equal sign and a template statement on the right.</a:t>
            </a:r>
          </a:p>
        </p:txBody>
      </p:sp>
      <p:sp>
        <p:nvSpPr>
          <p:cNvPr id="11" name="TextBox 10">
            <a:extLst>
              <a:ext uri="{FF2B5EF4-FFF2-40B4-BE49-F238E27FC236}">
                <a16:creationId xmlns:a16="http://schemas.microsoft.com/office/drawing/2014/main" id="{C63AD919-3AAF-88F8-2A99-9B40888E448F}"/>
              </a:ext>
            </a:extLst>
          </p:cNvPr>
          <p:cNvSpPr txBox="1"/>
          <p:nvPr/>
        </p:nvSpPr>
        <p:spPr>
          <a:xfrm>
            <a:off x="344076" y="4283512"/>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r>
              <a:rPr lang="en-IN" sz="2000" dirty="0">
                <a:solidFill>
                  <a:schemeClr val="tx1">
                    <a:lumMod val="65000"/>
                    <a:lumOff val="35000"/>
                  </a:schemeClr>
                </a:solidFill>
              </a:rPr>
              <a:t>:</a:t>
            </a:r>
          </a:p>
        </p:txBody>
      </p:sp>
      <p:sp>
        <p:nvSpPr>
          <p:cNvPr id="13" name="TextBox 12">
            <a:extLst>
              <a:ext uri="{FF2B5EF4-FFF2-40B4-BE49-F238E27FC236}">
                <a16:creationId xmlns:a16="http://schemas.microsoft.com/office/drawing/2014/main" id="{A41B2645-112D-5FEE-F1B8-7178A7805238}"/>
              </a:ext>
            </a:extLst>
          </p:cNvPr>
          <p:cNvSpPr txBox="1"/>
          <p:nvPr/>
        </p:nvSpPr>
        <p:spPr>
          <a:xfrm>
            <a:off x="344075" y="4706939"/>
            <a:ext cx="11646819" cy="369332"/>
          </a:xfrm>
          <a:prstGeom prst="rect">
            <a:avLst/>
          </a:prstGeom>
          <a:noFill/>
        </p:spPr>
        <p:txBody>
          <a:bodyPr wrap="square">
            <a:spAutoFit/>
          </a:bodyPr>
          <a:lstStyle/>
          <a:p>
            <a:r>
              <a:rPr lang="en-IN" dirty="0"/>
              <a:t>&lt;button (click) ="</a:t>
            </a:r>
            <a:r>
              <a:rPr lang="en-IN" dirty="0" err="1"/>
              <a:t>onSubmit</a:t>
            </a:r>
            <a:r>
              <a:rPr lang="en-IN" dirty="0"/>
              <a:t>(</a:t>
            </a:r>
            <a:r>
              <a:rPr lang="en-IN" dirty="0" err="1"/>
              <a:t>username.value,password.value</a:t>
            </a:r>
            <a:r>
              <a:rPr lang="en-IN" dirty="0"/>
              <a:t>)"&gt;Login&lt;/button&gt;</a:t>
            </a:r>
          </a:p>
        </p:txBody>
      </p:sp>
      <p:sp>
        <p:nvSpPr>
          <p:cNvPr id="15" name="TextBox 14">
            <a:extLst>
              <a:ext uri="{FF2B5EF4-FFF2-40B4-BE49-F238E27FC236}">
                <a16:creationId xmlns:a16="http://schemas.microsoft.com/office/drawing/2014/main" id="{30B681B8-F66F-9652-15B7-B921E648D842}"/>
              </a:ext>
            </a:extLst>
          </p:cNvPr>
          <p:cNvSpPr txBox="1"/>
          <p:nvPr/>
        </p:nvSpPr>
        <p:spPr>
          <a:xfrm>
            <a:off x="410066" y="5099588"/>
            <a:ext cx="6099142" cy="369332"/>
          </a:xfrm>
          <a:prstGeom prst="rect">
            <a:avLst/>
          </a:prstGeom>
          <a:noFill/>
        </p:spPr>
        <p:txBody>
          <a:bodyPr wrap="square">
            <a:spAutoFit/>
          </a:bodyPr>
          <a:lstStyle/>
          <a:p>
            <a:r>
              <a:rPr lang="en-IN" dirty="0">
                <a:solidFill>
                  <a:schemeClr val="tx1">
                    <a:lumMod val="65000"/>
                    <a:lumOff val="35000"/>
                  </a:schemeClr>
                </a:solidFill>
              </a:rPr>
              <a:t>OR</a:t>
            </a:r>
          </a:p>
        </p:txBody>
      </p:sp>
      <p:sp>
        <p:nvSpPr>
          <p:cNvPr id="17" name="TextBox 16">
            <a:extLst>
              <a:ext uri="{FF2B5EF4-FFF2-40B4-BE49-F238E27FC236}">
                <a16:creationId xmlns:a16="http://schemas.microsoft.com/office/drawing/2014/main" id="{A60025FB-75AE-791E-28A0-F0A600D3BA69}"/>
              </a:ext>
            </a:extLst>
          </p:cNvPr>
          <p:cNvSpPr txBox="1"/>
          <p:nvPr/>
        </p:nvSpPr>
        <p:spPr>
          <a:xfrm>
            <a:off x="410065" y="5636528"/>
            <a:ext cx="11203757" cy="369332"/>
          </a:xfrm>
          <a:prstGeom prst="rect">
            <a:avLst/>
          </a:prstGeom>
          <a:noFill/>
        </p:spPr>
        <p:txBody>
          <a:bodyPr wrap="square">
            <a:spAutoFit/>
          </a:bodyPr>
          <a:lstStyle/>
          <a:p>
            <a:r>
              <a:rPr lang="en-IN" dirty="0"/>
              <a:t>&lt;button on-click = "</a:t>
            </a:r>
            <a:r>
              <a:rPr lang="en-IN" dirty="0" err="1"/>
              <a:t>onSubmit</a:t>
            </a:r>
            <a:r>
              <a:rPr lang="en-IN" dirty="0"/>
              <a:t>(</a:t>
            </a:r>
            <a:r>
              <a:rPr lang="en-IN" dirty="0" err="1"/>
              <a:t>username.value,password.value</a:t>
            </a:r>
            <a:r>
              <a:rPr lang="en-IN" dirty="0"/>
              <a:t>)"&gt;Login&lt;/button&gt;</a:t>
            </a:r>
          </a:p>
        </p:txBody>
      </p:sp>
    </p:spTree>
    <p:extLst>
      <p:ext uri="{BB962C8B-B14F-4D97-AF65-F5344CB8AC3E}">
        <p14:creationId xmlns:p14="http://schemas.microsoft.com/office/powerpoint/2010/main" val="20592387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1508EB1-1509-C87A-544E-2DF60493766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08544AD-0E60-B42E-2068-689BC1D101A6}"/>
              </a:ext>
            </a:extLst>
          </p:cNvPr>
          <p:cNvSpPr>
            <a:spLocks noGrp="1"/>
          </p:cNvSpPr>
          <p:nvPr>
            <p:ph type="sldNum" sz="quarter" idx="12"/>
          </p:nvPr>
        </p:nvSpPr>
        <p:spPr/>
        <p:txBody>
          <a:bodyPr/>
          <a:lstStyle/>
          <a:p>
            <a:fld id="{4A777409-9C5A-4B07-8E32-19F22F7D558C}" type="slidenum">
              <a:rPr lang="en-IN" smtClean="0"/>
              <a:t>85</a:t>
            </a:fld>
            <a:endParaRPr lang="en-IN" dirty="0"/>
          </a:p>
        </p:txBody>
      </p:sp>
      <p:sp>
        <p:nvSpPr>
          <p:cNvPr id="5" name="TextBox 4">
            <a:extLst>
              <a:ext uri="{FF2B5EF4-FFF2-40B4-BE49-F238E27FC236}">
                <a16:creationId xmlns:a16="http://schemas.microsoft.com/office/drawing/2014/main" id="{5C1BE79A-E272-D6AC-E7E8-457968E5C61D}"/>
              </a:ext>
            </a:extLst>
          </p:cNvPr>
          <p:cNvSpPr txBox="1"/>
          <p:nvPr/>
        </p:nvSpPr>
        <p:spPr>
          <a:xfrm>
            <a:off x="989029" y="607185"/>
            <a:ext cx="6099142" cy="461665"/>
          </a:xfrm>
          <a:prstGeom prst="rect">
            <a:avLst/>
          </a:prstGeom>
          <a:noFill/>
        </p:spPr>
        <p:txBody>
          <a:bodyPr wrap="square">
            <a:spAutoFit/>
          </a:bodyPr>
          <a:lstStyle/>
          <a:p>
            <a:r>
              <a:rPr lang="en-IN" sz="2400" b="1" dirty="0"/>
              <a:t>Two Way Data Binding</a:t>
            </a:r>
          </a:p>
        </p:txBody>
      </p:sp>
      <p:sp>
        <p:nvSpPr>
          <p:cNvPr id="7" name="TextBox 6">
            <a:extLst>
              <a:ext uri="{FF2B5EF4-FFF2-40B4-BE49-F238E27FC236}">
                <a16:creationId xmlns:a16="http://schemas.microsoft.com/office/drawing/2014/main" id="{00C87470-01AD-F326-BB06-DF4CD3B82985}"/>
              </a:ext>
            </a:extLst>
          </p:cNvPr>
          <p:cNvSpPr txBox="1"/>
          <p:nvPr/>
        </p:nvSpPr>
        <p:spPr>
          <a:xfrm>
            <a:off x="315798" y="1068850"/>
            <a:ext cx="11260318" cy="1323439"/>
          </a:xfrm>
          <a:prstGeom prst="rect">
            <a:avLst/>
          </a:prstGeom>
          <a:noFill/>
        </p:spPr>
        <p:txBody>
          <a:bodyPr wrap="square">
            <a:spAutoFit/>
          </a:bodyPr>
          <a:lstStyle/>
          <a:p>
            <a:r>
              <a:rPr lang="en-US" sz="2000" dirty="0">
                <a:solidFill>
                  <a:schemeClr val="tx1">
                    <a:lumMod val="65000"/>
                    <a:lumOff val="35000"/>
                  </a:schemeClr>
                </a:solidFill>
                <a:effectLst/>
              </a:rPr>
              <a:t>Two-way data binding is a mechanism where if model property value changes, it updates the element to which the property is bound and vice versa. It uses [()] (banana in a box) syntax.</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9" name="TextBox 8">
            <a:extLst>
              <a:ext uri="{FF2B5EF4-FFF2-40B4-BE49-F238E27FC236}">
                <a16:creationId xmlns:a16="http://schemas.microsoft.com/office/drawing/2014/main" id="{9EF0AE68-8C91-8408-8326-4FF5C8065098}"/>
              </a:ext>
            </a:extLst>
          </p:cNvPr>
          <p:cNvSpPr txBox="1"/>
          <p:nvPr/>
        </p:nvSpPr>
        <p:spPr>
          <a:xfrm>
            <a:off x="315798" y="2496882"/>
            <a:ext cx="6099142" cy="369332"/>
          </a:xfrm>
          <a:prstGeom prst="rect">
            <a:avLst/>
          </a:prstGeom>
          <a:noFill/>
        </p:spPr>
        <p:txBody>
          <a:bodyPr wrap="square">
            <a:spAutoFit/>
          </a:bodyPr>
          <a:lstStyle/>
          <a:p>
            <a:r>
              <a:rPr lang="en-IN" dirty="0"/>
              <a:t>[(</a:t>
            </a:r>
            <a:r>
              <a:rPr lang="en-IN" dirty="0" err="1"/>
              <a:t>ngModel</a:t>
            </a:r>
            <a:r>
              <a:rPr lang="en-IN" dirty="0"/>
              <a:t>)]</a:t>
            </a:r>
          </a:p>
        </p:txBody>
      </p:sp>
      <p:sp>
        <p:nvSpPr>
          <p:cNvPr id="11" name="TextBox 10">
            <a:extLst>
              <a:ext uri="{FF2B5EF4-FFF2-40B4-BE49-F238E27FC236}">
                <a16:creationId xmlns:a16="http://schemas.microsoft.com/office/drawing/2014/main" id="{F4E3FD2C-55D1-718D-8C10-2E6947857C35}"/>
              </a:ext>
            </a:extLst>
          </p:cNvPr>
          <p:cNvSpPr txBox="1"/>
          <p:nvPr/>
        </p:nvSpPr>
        <p:spPr>
          <a:xfrm>
            <a:off x="315798" y="3059668"/>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r>
              <a:rPr lang="en-IN" sz="2000" dirty="0">
                <a:solidFill>
                  <a:schemeClr val="tx1">
                    <a:lumMod val="65000"/>
                    <a:lumOff val="35000"/>
                  </a:schemeClr>
                </a:solidFill>
              </a:rPr>
              <a:t>:</a:t>
            </a:r>
          </a:p>
        </p:txBody>
      </p:sp>
      <p:sp>
        <p:nvSpPr>
          <p:cNvPr id="13" name="TextBox 12">
            <a:extLst>
              <a:ext uri="{FF2B5EF4-FFF2-40B4-BE49-F238E27FC236}">
                <a16:creationId xmlns:a16="http://schemas.microsoft.com/office/drawing/2014/main" id="{D066540D-63E8-976B-4665-02CA9EF862EA}"/>
              </a:ext>
            </a:extLst>
          </p:cNvPr>
          <p:cNvSpPr txBox="1"/>
          <p:nvPr/>
        </p:nvSpPr>
        <p:spPr>
          <a:xfrm>
            <a:off x="240383" y="3468566"/>
            <a:ext cx="6099142" cy="369332"/>
          </a:xfrm>
          <a:prstGeom prst="rect">
            <a:avLst/>
          </a:prstGeom>
          <a:noFill/>
        </p:spPr>
        <p:txBody>
          <a:bodyPr wrap="square">
            <a:spAutoFit/>
          </a:bodyPr>
          <a:lstStyle/>
          <a:p>
            <a:r>
              <a:rPr lang="en-IN" dirty="0"/>
              <a:t>&lt;input [(</a:t>
            </a:r>
            <a:r>
              <a:rPr lang="en-IN" dirty="0" err="1"/>
              <a:t>ngModel</a:t>
            </a:r>
            <a:r>
              <a:rPr lang="en-IN" dirty="0"/>
              <a:t>)] = "</a:t>
            </a:r>
            <a:r>
              <a:rPr lang="en-IN" dirty="0" err="1"/>
              <a:t>course.courseName</a:t>
            </a:r>
            <a:r>
              <a:rPr lang="en-IN" dirty="0"/>
              <a:t>"&gt;</a:t>
            </a:r>
          </a:p>
        </p:txBody>
      </p:sp>
      <p:sp>
        <p:nvSpPr>
          <p:cNvPr id="15" name="TextBox 14">
            <a:extLst>
              <a:ext uri="{FF2B5EF4-FFF2-40B4-BE49-F238E27FC236}">
                <a16:creationId xmlns:a16="http://schemas.microsoft.com/office/drawing/2014/main" id="{440ECEA3-F430-C0DC-A2E5-5FC110CD3788}"/>
              </a:ext>
            </a:extLst>
          </p:cNvPr>
          <p:cNvSpPr txBox="1"/>
          <p:nvPr/>
        </p:nvSpPr>
        <p:spPr>
          <a:xfrm>
            <a:off x="315798" y="4004987"/>
            <a:ext cx="6099142" cy="400110"/>
          </a:xfrm>
          <a:prstGeom prst="rect">
            <a:avLst/>
          </a:prstGeom>
          <a:noFill/>
        </p:spPr>
        <p:txBody>
          <a:bodyPr wrap="square">
            <a:spAutoFit/>
          </a:bodyPr>
          <a:lstStyle/>
          <a:p>
            <a:r>
              <a:rPr lang="en-US" sz="2000" dirty="0">
                <a:solidFill>
                  <a:schemeClr val="tx1">
                    <a:lumMod val="65000"/>
                    <a:lumOff val="35000"/>
                  </a:schemeClr>
                </a:solidFill>
              </a:rPr>
              <a:t>Behind the scenes, this is equivalent to</a:t>
            </a:r>
            <a:endParaRPr lang="en-IN" sz="2000" dirty="0">
              <a:solidFill>
                <a:schemeClr val="tx1">
                  <a:lumMod val="65000"/>
                  <a:lumOff val="35000"/>
                </a:schemeClr>
              </a:solidFill>
            </a:endParaRPr>
          </a:p>
        </p:txBody>
      </p:sp>
      <p:sp>
        <p:nvSpPr>
          <p:cNvPr id="17" name="TextBox 16">
            <a:extLst>
              <a:ext uri="{FF2B5EF4-FFF2-40B4-BE49-F238E27FC236}">
                <a16:creationId xmlns:a16="http://schemas.microsoft.com/office/drawing/2014/main" id="{15C987E8-0648-352A-E364-AAC600AAB06C}"/>
              </a:ext>
            </a:extLst>
          </p:cNvPr>
          <p:cNvSpPr txBox="1"/>
          <p:nvPr/>
        </p:nvSpPr>
        <p:spPr>
          <a:xfrm>
            <a:off x="286730" y="4465712"/>
            <a:ext cx="11067069" cy="369332"/>
          </a:xfrm>
          <a:prstGeom prst="rect">
            <a:avLst/>
          </a:prstGeom>
          <a:noFill/>
        </p:spPr>
        <p:txBody>
          <a:bodyPr wrap="square">
            <a:spAutoFit/>
          </a:bodyPr>
          <a:lstStyle/>
          <a:p>
            <a:r>
              <a:rPr lang="en-IN" dirty="0"/>
              <a:t>&lt;input [</a:t>
            </a:r>
            <a:r>
              <a:rPr lang="en-IN" dirty="0" err="1"/>
              <a:t>ngModel</a:t>
            </a:r>
            <a:r>
              <a:rPr lang="en-IN" dirty="0"/>
              <a:t>]="</a:t>
            </a:r>
            <a:r>
              <a:rPr lang="en-IN" dirty="0" err="1"/>
              <a:t>course.courseName</a:t>
            </a:r>
            <a:r>
              <a:rPr lang="en-IN" dirty="0"/>
              <a:t>" (</a:t>
            </a:r>
            <a:r>
              <a:rPr lang="en-IN" dirty="0" err="1"/>
              <a:t>ngModelChange</a:t>
            </a:r>
            <a:r>
              <a:rPr lang="en-IN" dirty="0"/>
              <a:t>)="</a:t>
            </a:r>
            <a:r>
              <a:rPr lang="en-IN" dirty="0" err="1"/>
              <a:t>course.courseName</a:t>
            </a:r>
            <a:r>
              <a:rPr lang="en-IN" dirty="0"/>
              <a:t>=$event"&gt;</a:t>
            </a:r>
          </a:p>
        </p:txBody>
      </p:sp>
    </p:spTree>
    <p:extLst>
      <p:ext uri="{BB962C8B-B14F-4D97-AF65-F5344CB8AC3E}">
        <p14:creationId xmlns:p14="http://schemas.microsoft.com/office/powerpoint/2010/main" val="279078291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419B21E-1039-DBBB-2815-E34EAB7A46A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07F9075-6D26-0780-C350-CC0D8BE1F8D4}"/>
              </a:ext>
            </a:extLst>
          </p:cNvPr>
          <p:cNvSpPr>
            <a:spLocks noGrp="1"/>
          </p:cNvSpPr>
          <p:nvPr>
            <p:ph type="sldNum" sz="quarter" idx="12"/>
          </p:nvPr>
        </p:nvSpPr>
        <p:spPr/>
        <p:txBody>
          <a:bodyPr/>
          <a:lstStyle/>
          <a:p>
            <a:fld id="{4A777409-9C5A-4B07-8E32-19F22F7D558C}" type="slidenum">
              <a:rPr lang="en-IN" smtClean="0"/>
              <a:t>86</a:t>
            </a:fld>
            <a:endParaRPr lang="en-IN" dirty="0"/>
          </a:p>
        </p:txBody>
      </p:sp>
      <p:sp>
        <p:nvSpPr>
          <p:cNvPr id="5" name="TextBox 4">
            <a:extLst>
              <a:ext uri="{FF2B5EF4-FFF2-40B4-BE49-F238E27FC236}">
                <a16:creationId xmlns:a16="http://schemas.microsoft.com/office/drawing/2014/main" id="{BE46C8FE-1D5D-1E79-23B9-16B38C88C494}"/>
              </a:ext>
            </a:extLst>
          </p:cNvPr>
          <p:cNvSpPr txBox="1"/>
          <p:nvPr/>
        </p:nvSpPr>
        <p:spPr>
          <a:xfrm>
            <a:off x="919113" y="522344"/>
            <a:ext cx="6099142" cy="400110"/>
          </a:xfrm>
          <a:prstGeom prst="rect">
            <a:avLst/>
          </a:prstGeom>
          <a:noFill/>
        </p:spPr>
        <p:txBody>
          <a:bodyPr wrap="square">
            <a:spAutoFit/>
          </a:bodyPr>
          <a:lstStyle/>
          <a:p>
            <a:r>
              <a:rPr lang="en-IN"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A7F1F2F-517A-6FBE-DD1B-C979D90DC4E3}"/>
              </a:ext>
            </a:extLst>
          </p:cNvPr>
          <p:cNvSpPr txBox="1"/>
          <p:nvPr/>
        </p:nvSpPr>
        <p:spPr>
          <a:xfrm>
            <a:off x="919113" y="1011819"/>
            <a:ext cx="6099142" cy="1200329"/>
          </a:xfrm>
          <a:prstGeom prst="rect">
            <a:avLst/>
          </a:prstGeom>
          <a:noFill/>
        </p:spPr>
        <p:txBody>
          <a:bodyPr wrap="square">
            <a:spAutoFit/>
          </a:bodyPr>
          <a:lstStyle/>
          <a:p>
            <a:r>
              <a:rPr lang="en-IN" dirty="0"/>
              <a:t>...</a:t>
            </a:r>
          </a:p>
          <a:p>
            <a:r>
              <a:rPr lang="en-IN" dirty="0"/>
              <a:t>export class </a:t>
            </a:r>
            <a:r>
              <a:rPr lang="en-IN" dirty="0" err="1"/>
              <a:t>AppComponent</a:t>
            </a:r>
            <a:r>
              <a:rPr lang="en-IN" dirty="0"/>
              <a:t> {</a:t>
            </a:r>
          </a:p>
          <a:p>
            <a:r>
              <a:rPr lang="en-IN" dirty="0"/>
              <a:t>  name: string = "Angular";</a:t>
            </a:r>
          </a:p>
          <a:p>
            <a:r>
              <a:rPr lang="en-IN" dirty="0"/>
              <a:t>}</a:t>
            </a:r>
          </a:p>
        </p:txBody>
      </p:sp>
      <p:sp>
        <p:nvSpPr>
          <p:cNvPr id="9" name="TextBox 8">
            <a:extLst>
              <a:ext uri="{FF2B5EF4-FFF2-40B4-BE49-F238E27FC236}">
                <a16:creationId xmlns:a16="http://schemas.microsoft.com/office/drawing/2014/main" id="{23BE5D80-AAE0-0296-2479-4557AECAE407}"/>
              </a:ext>
            </a:extLst>
          </p:cNvPr>
          <p:cNvSpPr txBox="1"/>
          <p:nvPr/>
        </p:nvSpPr>
        <p:spPr>
          <a:xfrm>
            <a:off x="202677" y="2486723"/>
            <a:ext cx="11590256" cy="1015663"/>
          </a:xfrm>
          <a:prstGeom prst="rect">
            <a:avLst/>
          </a:prstGeom>
          <a:noFill/>
        </p:spPr>
        <p:txBody>
          <a:bodyPr wrap="square">
            <a:spAutoFit/>
          </a:bodyPr>
          <a:lstStyle/>
          <a:p>
            <a:r>
              <a:rPr lang="en-US" sz="2000" dirty="0">
                <a:solidFill>
                  <a:schemeClr val="tx1">
                    <a:lumMod val="65000"/>
                    <a:lumOff val="35000"/>
                  </a:schemeClr>
                </a:solidFill>
                <a:effectLst/>
              </a:rPr>
              <a:t>Line 3: Create a property called name and initialize it to value 'Angular'</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
        <p:nvSpPr>
          <p:cNvPr id="11" name="TextBox 10">
            <a:extLst>
              <a:ext uri="{FF2B5EF4-FFF2-40B4-BE49-F238E27FC236}">
                <a16:creationId xmlns:a16="http://schemas.microsoft.com/office/drawing/2014/main" id="{201AC880-A742-247E-6A30-CCCDFDF0BD20}"/>
              </a:ext>
            </a:extLst>
          </p:cNvPr>
          <p:cNvSpPr txBox="1"/>
          <p:nvPr/>
        </p:nvSpPr>
        <p:spPr>
          <a:xfrm>
            <a:off x="202677" y="3636092"/>
            <a:ext cx="9120432" cy="646331"/>
          </a:xfrm>
          <a:prstGeom prst="rect">
            <a:avLst/>
          </a:prstGeom>
          <a:noFill/>
        </p:spPr>
        <p:txBody>
          <a:bodyPr wrap="square">
            <a:spAutoFit/>
          </a:bodyPr>
          <a:lstStyle/>
          <a:p>
            <a:r>
              <a:rPr lang="en-IN" dirty="0"/>
              <a:t>&lt;input type="text" [(</a:t>
            </a:r>
            <a:r>
              <a:rPr lang="en-IN" dirty="0" err="1"/>
              <a:t>ngModel</a:t>
            </a:r>
            <a:r>
              <a:rPr lang="en-IN" dirty="0"/>
              <a:t>)]="name"&gt; &lt;</a:t>
            </a:r>
            <a:r>
              <a:rPr lang="en-IN" dirty="0" err="1"/>
              <a:t>br</a:t>
            </a:r>
            <a:r>
              <a:rPr lang="en-IN" dirty="0"/>
              <a:t>/&gt;</a:t>
            </a:r>
          </a:p>
          <a:p>
            <a:r>
              <a:rPr lang="en-IN" dirty="0"/>
              <a:t>&lt;div&gt;Hello , {{ name }}&lt;/div&gt;</a:t>
            </a:r>
          </a:p>
        </p:txBody>
      </p:sp>
      <p:sp>
        <p:nvSpPr>
          <p:cNvPr id="13" name="TextBox 12">
            <a:extLst>
              <a:ext uri="{FF2B5EF4-FFF2-40B4-BE49-F238E27FC236}">
                <a16:creationId xmlns:a16="http://schemas.microsoft.com/office/drawing/2014/main" id="{7A4E7588-1B66-1366-5FA4-E2520C775B5F}"/>
              </a:ext>
            </a:extLst>
          </p:cNvPr>
          <p:cNvSpPr txBox="1"/>
          <p:nvPr/>
        </p:nvSpPr>
        <p:spPr>
          <a:xfrm>
            <a:off x="202676" y="4416129"/>
            <a:ext cx="11844779" cy="2246769"/>
          </a:xfrm>
          <a:prstGeom prst="rect">
            <a:avLst/>
          </a:prstGeom>
          <a:noFill/>
        </p:spPr>
        <p:txBody>
          <a:bodyPr wrap="square">
            <a:spAutoFit/>
          </a:bodyPr>
          <a:lstStyle/>
          <a:p>
            <a:r>
              <a:rPr lang="en-US" sz="2000" dirty="0">
                <a:solidFill>
                  <a:schemeClr val="tx1">
                    <a:lumMod val="65000"/>
                    <a:lumOff val="35000"/>
                  </a:schemeClr>
                </a:solidFill>
                <a:effectLst/>
              </a:rPr>
              <a:t>Line 1: Bind name property with text box using </a:t>
            </a:r>
            <a:r>
              <a:rPr lang="en-US" sz="2000" dirty="0" err="1">
                <a:solidFill>
                  <a:schemeClr val="tx1">
                    <a:lumMod val="65000"/>
                    <a:lumOff val="35000"/>
                  </a:schemeClr>
                </a:solidFill>
                <a:effectLst/>
              </a:rPr>
              <a:t>ngModel</a:t>
            </a:r>
            <a:r>
              <a:rPr lang="en-US" sz="2000" dirty="0">
                <a:solidFill>
                  <a:schemeClr val="tx1">
                    <a:lumMod val="65000"/>
                    <a:lumOff val="35000"/>
                  </a:schemeClr>
                </a:solidFill>
                <a:effectLst/>
              </a:rPr>
              <a:t> placed in [()] which is a representation of two-way data binding. Here whatever is typed in the textbox at run time will be assigned to the property name and when there is a change for the name property value, it will be auto-reflected in the textbox.</a:t>
            </a:r>
          </a:p>
          <a:p>
            <a:r>
              <a:rPr lang="en-US" sz="2000" dirty="0">
                <a:solidFill>
                  <a:schemeClr val="tx1">
                    <a:lumMod val="65000"/>
                    <a:lumOff val="35000"/>
                  </a:schemeClr>
                </a:solidFill>
              </a:rPr>
              <a:t> </a:t>
            </a:r>
          </a:p>
          <a:p>
            <a:r>
              <a:rPr lang="en-US" sz="2000" b="1" dirty="0" err="1">
                <a:solidFill>
                  <a:schemeClr val="tx1">
                    <a:lumMod val="65000"/>
                    <a:lumOff val="35000"/>
                  </a:schemeClr>
                </a:solidFill>
                <a:effectLst/>
              </a:rPr>
              <a:t>app.module.ts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make two-way data binding i.e., [(</a:t>
            </a:r>
            <a:r>
              <a:rPr lang="en-US" sz="2000" dirty="0" err="1">
                <a:solidFill>
                  <a:schemeClr val="tx1">
                    <a:lumMod val="65000"/>
                    <a:lumOff val="35000"/>
                  </a:schemeClr>
                </a:solidFill>
                <a:effectLst/>
              </a:rPr>
              <a:t>ngModel</a:t>
            </a:r>
            <a:r>
              <a:rPr lang="en-US" sz="2000" dirty="0">
                <a:solidFill>
                  <a:schemeClr val="tx1">
                    <a:lumMod val="65000"/>
                    <a:lumOff val="35000"/>
                  </a:schemeClr>
                </a:solidFill>
                <a:effectLst/>
              </a:rPr>
              <a:t>)] work, import </a:t>
            </a:r>
            <a:r>
              <a:rPr lang="en-US" sz="2000" dirty="0" err="1">
                <a:solidFill>
                  <a:schemeClr val="tx1">
                    <a:lumMod val="65000"/>
                    <a:lumOff val="35000"/>
                  </a:schemeClr>
                </a:solidFill>
                <a:effectLst/>
              </a:rPr>
              <a:t>FormsModule</a:t>
            </a:r>
            <a:r>
              <a:rPr lang="en-US" sz="2000" dirty="0">
                <a:solidFill>
                  <a:schemeClr val="tx1">
                    <a:lumMod val="65000"/>
                    <a:lumOff val="35000"/>
                  </a:schemeClr>
                </a:solidFill>
                <a:effectLst/>
              </a:rPr>
              <a:t> class to the root module as shown below</a:t>
            </a:r>
          </a:p>
        </p:txBody>
      </p:sp>
    </p:spTree>
    <p:extLst>
      <p:ext uri="{BB962C8B-B14F-4D97-AF65-F5344CB8AC3E}">
        <p14:creationId xmlns:p14="http://schemas.microsoft.com/office/powerpoint/2010/main" val="32836223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C8AE0CC-13B2-0252-B6E6-9C01E174F15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753E5D0-5BDC-E58A-36F9-4085FDFD532A}"/>
              </a:ext>
            </a:extLst>
          </p:cNvPr>
          <p:cNvSpPr>
            <a:spLocks noGrp="1"/>
          </p:cNvSpPr>
          <p:nvPr>
            <p:ph type="sldNum" sz="quarter" idx="12"/>
          </p:nvPr>
        </p:nvSpPr>
        <p:spPr/>
        <p:txBody>
          <a:bodyPr/>
          <a:lstStyle/>
          <a:p>
            <a:fld id="{4A777409-9C5A-4B07-8E32-19F22F7D558C}" type="slidenum">
              <a:rPr lang="en-IN" smtClean="0"/>
              <a:t>87</a:t>
            </a:fld>
            <a:endParaRPr lang="en-IN" dirty="0"/>
          </a:p>
        </p:txBody>
      </p:sp>
      <p:sp>
        <p:nvSpPr>
          <p:cNvPr id="5" name="TextBox 4">
            <a:extLst>
              <a:ext uri="{FF2B5EF4-FFF2-40B4-BE49-F238E27FC236}">
                <a16:creationId xmlns:a16="http://schemas.microsoft.com/office/drawing/2014/main" id="{D851CA66-6A4E-E0CD-E87E-90C6DF9AC647}"/>
              </a:ext>
            </a:extLst>
          </p:cNvPr>
          <p:cNvSpPr txBox="1"/>
          <p:nvPr/>
        </p:nvSpPr>
        <p:spPr>
          <a:xfrm>
            <a:off x="917542" y="518722"/>
            <a:ext cx="10436258" cy="1015663"/>
          </a:xfrm>
          <a:prstGeom prst="rect">
            <a:avLst/>
          </a:prstGeom>
          <a:noFill/>
        </p:spPr>
        <p:txBody>
          <a:bodyPr wrap="square">
            <a:spAutoFit/>
          </a:bodyPr>
          <a:lstStyle/>
          <a:p>
            <a:r>
              <a:rPr lang="en-US" sz="2000" b="1" dirty="0" err="1">
                <a:solidFill>
                  <a:schemeClr val="tx1">
                    <a:lumMod val="65000"/>
                    <a:lumOff val="35000"/>
                  </a:schemeClr>
                </a:solidFill>
                <a:effectLst/>
              </a:rPr>
              <a:t>app.module.ts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make two-way data binding i.e., [(</a:t>
            </a:r>
            <a:r>
              <a:rPr lang="en-US" sz="2000" dirty="0" err="1">
                <a:solidFill>
                  <a:schemeClr val="tx1">
                    <a:lumMod val="65000"/>
                    <a:lumOff val="35000"/>
                  </a:schemeClr>
                </a:solidFill>
                <a:effectLst/>
              </a:rPr>
              <a:t>ngModel</a:t>
            </a:r>
            <a:r>
              <a:rPr lang="en-US" sz="2000" dirty="0">
                <a:solidFill>
                  <a:schemeClr val="tx1">
                    <a:lumMod val="65000"/>
                    <a:lumOff val="35000"/>
                  </a:schemeClr>
                </a:solidFill>
                <a:effectLst/>
              </a:rPr>
              <a:t>)] work, import </a:t>
            </a:r>
            <a:r>
              <a:rPr lang="en-US" sz="2000" dirty="0" err="1">
                <a:solidFill>
                  <a:schemeClr val="tx1">
                    <a:lumMod val="65000"/>
                    <a:lumOff val="35000"/>
                  </a:schemeClr>
                </a:solidFill>
                <a:effectLst/>
              </a:rPr>
              <a:t>FormsModule</a:t>
            </a:r>
            <a:r>
              <a:rPr lang="en-US" sz="2000" dirty="0">
                <a:solidFill>
                  <a:schemeClr val="tx1">
                    <a:lumMod val="65000"/>
                    <a:lumOff val="35000"/>
                  </a:schemeClr>
                </a:solidFill>
                <a:effectLst/>
              </a:rPr>
              <a:t> class to the root module as shown below</a:t>
            </a:r>
          </a:p>
        </p:txBody>
      </p:sp>
      <p:sp>
        <p:nvSpPr>
          <p:cNvPr id="7" name="TextBox 6">
            <a:extLst>
              <a:ext uri="{FF2B5EF4-FFF2-40B4-BE49-F238E27FC236}">
                <a16:creationId xmlns:a16="http://schemas.microsoft.com/office/drawing/2014/main" id="{948402BB-FF19-A7E6-9DD4-5B94AC3ADE24}"/>
              </a:ext>
            </a:extLst>
          </p:cNvPr>
          <p:cNvSpPr txBox="1"/>
          <p:nvPr/>
        </p:nvSpPr>
        <p:spPr>
          <a:xfrm>
            <a:off x="917542" y="1534385"/>
            <a:ext cx="8414994" cy="2862322"/>
          </a:xfrm>
          <a:prstGeom prst="rect">
            <a:avLst/>
          </a:prstGeom>
          <a:noFill/>
        </p:spPr>
        <p:txBody>
          <a:bodyPr wrap="square">
            <a:spAutoFit/>
          </a:bodyPr>
          <a:lstStyle/>
          <a:p>
            <a:r>
              <a:rPr lang="en-IN" dirty="0"/>
              <a:t>import { </a:t>
            </a:r>
            <a:r>
              <a:rPr lang="en-IN" dirty="0" err="1"/>
              <a:t>FormsModule</a:t>
            </a:r>
            <a:r>
              <a:rPr lang="en-IN" dirty="0"/>
              <a:t> } from '@angular/forms';</a:t>
            </a:r>
          </a:p>
          <a:p>
            <a:r>
              <a:rPr lang="en-IN" dirty="0"/>
              <a:t>...</a:t>
            </a:r>
          </a:p>
          <a:p>
            <a:r>
              <a:rPr lang="en-IN" dirty="0"/>
              <a:t>@NgModule({</a:t>
            </a:r>
          </a:p>
          <a:p>
            <a:r>
              <a:rPr lang="en-IN" dirty="0"/>
              <a:t>  imports: [</a:t>
            </a:r>
          </a:p>
          <a:p>
            <a:r>
              <a:rPr lang="en-IN" dirty="0"/>
              <a:t>    </a:t>
            </a:r>
            <a:r>
              <a:rPr lang="en-IN" dirty="0" err="1"/>
              <a:t>BrowserModule</a:t>
            </a:r>
            <a:r>
              <a:rPr lang="en-IN" dirty="0"/>
              <a:t>,</a:t>
            </a:r>
          </a:p>
          <a:p>
            <a:r>
              <a:rPr lang="en-IN" dirty="0"/>
              <a:t>    </a:t>
            </a:r>
            <a:r>
              <a:rPr lang="en-IN" dirty="0" err="1"/>
              <a:t>FormsModule</a:t>
            </a:r>
            <a:endParaRPr lang="en-IN" dirty="0"/>
          </a:p>
          <a:p>
            <a:r>
              <a:rPr lang="en-IN" dirty="0"/>
              <a:t>  ],</a:t>
            </a:r>
          </a:p>
          <a:p>
            <a:r>
              <a:rPr lang="en-IN" dirty="0"/>
              <a:t> ...</a:t>
            </a:r>
          </a:p>
          <a:p>
            <a:r>
              <a:rPr lang="en-IN" dirty="0"/>
              <a:t>})</a:t>
            </a:r>
          </a:p>
          <a:p>
            <a:r>
              <a:rPr lang="en-IN" dirty="0"/>
              <a:t>export class </a:t>
            </a:r>
            <a:r>
              <a:rPr lang="en-IN" dirty="0" err="1"/>
              <a:t>AppModule</a:t>
            </a:r>
            <a:r>
              <a:rPr lang="en-IN" dirty="0"/>
              <a:t> { }</a:t>
            </a:r>
          </a:p>
        </p:txBody>
      </p:sp>
      <p:sp>
        <p:nvSpPr>
          <p:cNvPr id="9" name="TextBox 8">
            <a:extLst>
              <a:ext uri="{FF2B5EF4-FFF2-40B4-BE49-F238E27FC236}">
                <a16:creationId xmlns:a16="http://schemas.microsoft.com/office/drawing/2014/main" id="{85813338-E959-106E-38E6-35EFE4EE0CE4}"/>
              </a:ext>
            </a:extLst>
          </p:cNvPr>
          <p:cNvSpPr txBox="1"/>
          <p:nvPr/>
        </p:nvSpPr>
        <p:spPr>
          <a:xfrm>
            <a:off x="917542" y="4670138"/>
            <a:ext cx="6099142" cy="400110"/>
          </a:xfrm>
          <a:prstGeom prst="rect">
            <a:avLst/>
          </a:prstGeom>
          <a:noFill/>
        </p:spPr>
        <p:txBody>
          <a:bodyPr wrap="square">
            <a:spAutoFit/>
          </a:bodyPr>
          <a:lstStyle/>
          <a:p>
            <a:r>
              <a:rPr lang="en-IN" sz="2000" b="1" dirty="0">
                <a:solidFill>
                  <a:schemeClr val="tx1">
                    <a:lumMod val="65000"/>
                    <a:lumOff val="35000"/>
                  </a:schemeClr>
                </a:solidFill>
              </a:rPr>
              <a:t>Output</a:t>
            </a:r>
            <a:r>
              <a:rPr lang="en-IN" sz="2000" dirty="0">
                <a:solidFill>
                  <a:schemeClr val="tx1">
                    <a:lumMod val="65000"/>
                    <a:lumOff val="35000"/>
                  </a:schemeClr>
                </a:solidFill>
              </a:rPr>
              <a:t>:</a:t>
            </a:r>
          </a:p>
        </p:txBody>
      </p:sp>
      <p:pic>
        <p:nvPicPr>
          <p:cNvPr id="11" name="Picture 10">
            <a:extLst>
              <a:ext uri="{FF2B5EF4-FFF2-40B4-BE49-F238E27FC236}">
                <a16:creationId xmlns:a16="http://schemas.microsoft.com/office/drawing/2014/main" id="{FED44875-44CB-49EA-1D67-0B2118DF26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2755" y="5343679"/>
            <a:ext cx="2081731" cy="689476"/>
          </a:xfrm>
          <a:prstGeom prst="rect">
            <a:avLst/>
          </a:prstGeom>
        </p:spPr>
      </p:pic>
    </p:spTree>
    <p:extLst>
      <p:ext uri="{BB962C8B-B14F-4D97-AF65-F5344CB8AC3E}">
        <p14:creationId xmlns:p14="http://schemas.microsoft.com/office/powerpoint/2010/main" val="116899505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2D0A785-637D-8124-48A9-CC6249D5970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E2EAD0B-E38E-E009-F937-2E42906301E3}"/>
              </a:ext>
            </a:extLst>
          </p:cNvPr>
          <p:cNvSpPr>
            <a:spLocks noGrp="1"/>
          </p:cNvSpPr>
          <p:nvPr>
            <p:ph type="sldNum" sz="quarter" idx="12"/>
          </p:nvPr>
        </p:nvSpPr>
        <p:spPr/>
        <p:txBody>
          <a:bodyPr/>
          <a:lstStyle/>
          <a:p>
            <a:fld id="{4A777409-9C5A-4B07-8E32-19F22F7D558C}" type="slidenum">
              <a:rPr lang="en-IN" smtClean="0"/>
              <a:t>88</a:t>
            </a:fld>
            <a:endParaRPr lang="en-IN" dirty="0"/>
          </a:p>
        </p:txBody>
      </p:sp>
      <p:sp>
        <p:nvSpPr>
          <p:cNvPr id="5" name="TextBox 4">
            <a:extLst>
              <a:ext uri="{FF2B5EF4-FFF2-40B4-BE49-F238E27FC236}">
                <a16:creationId xmlns:a16="http://schemas.microsoft.com/office/drawing/2014/main" id="{1378E0A1-DC46-3AA7-5DFE-47E3420DCB20}"/>
              </a:ext>
            </a:extLst>
          </p:cNvPr>
          <p:cNvSpPr txBox="1"/>
          <p:nvPr/>
        </p:nvSpPr>
        <p:spPr>
          <a:xfrm>
            <a:off x="919114" y="569477"/>
            <a:ext cx="6099142" cy="461665"/>
          </a:xfrm>
          <a:prstGeom prst="rect">
            <a:avLst/>
          </a:prstGeom>
          <a:noFill/>
        </p:spPr>
        <p:txBody>
          <a:bodyPr wrap="square">
            <a:spAutoFit/>
          </a:bodyPr>
          <a:lstStyle/>
          <a:p>
            <a:r>
              <a:rPr lang="en-US" sz="2400" b="1" dirty="0"/>
              <a:t>Demo : Two Way Data Binding</a:t>
            </a:r>
          </a:p>
        </p:txBody>
      </p:sp>
      <p:sp>
        <p:nvSpPr>
          <p:cNvPr id="7" name="TextBox 6">
            <a:extLst>
              <a:ext uri="{FF2B5EF4-FFF2-40B4-BE49-F238E27FC236}">
                <a16:creationId xmlns:a16="http://schemas.microsoft.com/office/drawing/2014/main" id="{11E0C8DD-E589-C7EF-09F5-66D9CFDB8084}"/>
              </a:ext>
            </a:extLst>
          </p:cNvPr>
          <p:cNvSpPr txBox="1"/>
          <p:nvPr/>
        </p:nvSpPr>
        <p:spPr>
          <a:xfrm>
            <a:off x="240382" y="1182231"/>
            <a:ext cx="11250891"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Working with two-way data binding</a:t>
            </a:r>
          </a:p>
          <a:p>
            <a:pPr>
              <a:buFont typeface="Arial" panose="020B0604020202020204" pitchFamily="34" charset="0"/>
              <a:buChar char="•"/>
            </a:pPr>
            <a:r>
              <a:rPr lang="en-US" sz="2000" dirty="0">
                <a:solidFill>
                  <a:schemeClr val="tx1">
                    <a:lumMod val="65000"/>
                    <a:lumOff val="35000"/>
                  </a:schemeClr>
                </a:solidFill>
                <a:effectLst/>
              </a:rPr>
              <a:t>Updating the element in action</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Binding a textbox with a property using two-way data binding. The output is as shown below</a:t>
            </a:r>
          </a:p>
        </p:txBody>
      </p:sp>
      <p:pic>
        <p:nvPicPr>
          <p:cNvPr id="9" name="Picture 8">
            <a:extLst>
              <a:ext uri="{FF2B5EF4-FFF2-40B4-BE49-F238E27FC236}">
                <a16:creationId xmlns:a16="http://schemas.microsoft.com/office/drawing/2014/main" id="{687644EF-2520-45FE-6E3E-2C52A4627C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8685" y="3549712"/>
            <a:ext cx="3619892" cy="1682164"/>
          </a:xfrm>
          <a:prstGeom prst="rect">
            <a:avLst/>
          </a:prstGeom>
        </p:spPr>
      </p:pic>
    </p:spTree>
    <p:extLst>
      <p:ext uri="{BB962C8B-B14F-4D97-AF65-F5344CB8AC3E}">
        <p14:creationId xmlns:p14="http://schemas.microsoft.com/office/powerpoint/2010/main" val="167969726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3AEDB2-41F7-2DFF-DA3D-9C8F8D87A50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CA0D8CD-1D81-2D4B-47F6-26E4D09745CA}"/>
              </a:ext>
            </a:extLst>
          </p:cNvPr>
          <p:cNvSpPr>
            <a:spLocks noGrp="1"/>
          </p:cNvSpPr>
          <p:nvPr>
            <p:ph type="sldNum" sz="quarter" idx="12"/>
          </p:nvPr>
        </p:nvSpPr>
        <p:spPr/>
        <p:txBody>
          <a:bodyPr/>
          <a:lstStyle/>
          <a:p>
            <a:fld id="{4A777409-9C5A-4B07-8E32-19F22F7D558C}" type="slidenum">
              <a:rPr lang="en-IN" smtClean="0"/>
              <a:t>89</a:t>
            </a:fld>
            <a:endParaRPr lang="en-IN" dirty="0"/>
          </a:p>
        </p:txBody>
      </p:sp>
      <p:sp>
        <p:nvSpPr>
          <p:cNvPr id="5" name="TextBox 4">
            <a:extLst>
              <a:ext uri="{FF2B5EF4-FFF2-40B4-BE49-F238E27FC236}">
                <a16:creationId xmlns:a16="http://schemas.microsoft.com/office/drawing/2014/main" id="{46B07A50-8F2F-E962-ABB0-3953F3A0E539}"/>
              </a:ext>
            </a:extLst>
          </p:cNvPr>
          <p:cNvSpPr txBox="1"/>
          <p:nvPr/>
        </p:nvSpPr>
        <p:spPr>
          <a:xfrm>
            <a:off x="989029" y="644892"/>
            <a:ext cx="6099142" cy="400110"/>
          </a:xfrm>
          <a:prstGeom prst="rect">
            <a:avLst/>
          </a:prstGeom>
          <a:noFill/>
        </p:spPr>
        <p:txBody>
          <a:bodyPr wrap="square">
            <a:spAutoFit/>
          </a:bodyPr>
          <a:lstStyle/>
          <a:p>
            <a:r>
              <a:rPr lang="en-US" sz="2000" dirty="0">
                <a:solidFill>
                  <a:schemeClr val="tx1">
                    <a:lumMod val="65000"/>
                    <a:lumOff val="35000"/>
                  </a:schemeClr>
                </a:solidFill>
              </a:rPr>
              <a:t>1. Write the below-given code in</a:t>
            </a:r>
            <a:r>
              <a:rPr lang="en-US" sz="2000" b="1" dirty="0">
                <a:solidFill>
                  <a:schemeClr val="tx1">
                    <a:lumMod val="65000"/>
                    <a:lumOff val="35000"/>
                  </a:schemeClr>
                </a:solidFill>
              </a:rPr>
              <a:t> </a:t>
            </a:r>
            <a:r>
              <a:rPr lang="en-US"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203BCF0-935B-BF7E-83F6-D83458F45F72}"/>
              </a:ext>
            </a:extLst>
          </p:cNvPr>
          <p:cNvSpPr txBox="1"/>
          <p:nvPr/>
        </p:nvSpPr>
        <p:spPr>
          <a:xfrm>
            <a:off x="989028" y="1236624"/>
            <a:ext cx="9917783" cy="2862322"/>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name = 'Angular';</a:t>
            </a:r>
          </a:p>
          <a:p>
            <a:r>
              <a:rPr lang="en-IN" dirty="0"/>
              <a:t>}</a:t>
            </a:r>
          </a:p>
          <a:p>
            <a:r>
              <a:rPr lang="en-IN" dirty="0"/>
              <a:t> </a:t>
            </a:r>
          </a:p>
        </p:txBody>
      </p:sp>
      <p:sp>
        <p:nvSpPr>
          <p:cNvPr id="9" name="TextBox 8">
            <a:extLst>
              <a:ext uri="{FF2B5EF4-FFF2-40B4-BE49-F238E27FC236}">
                <a16:creationId xmlns:a16="http://schemas.microsoft.com/office/drawing/2014/main" id="{D6656AF7-06FA-D239-484E-635670F8545C}"/>
              </a:ext>
            </a:extLst>
          </p:cNvPr>
          <p:cNvSpPr txBox="1"/>
          <p:nvPr/>
        </p:nvSpPr>
        <p:spPr>
          <a:xfrm>
            <a:off x="989028" y="3991408"/>
            <a:ext cx="6099142" cy="400110"/>
          </a:xfrm>
          <a:prstGeom prst="rect">
            <a:avLst/>
          </a:prstGeom>
          <a:noFill/>
        </p:spPr>
        <p:txBody>
          <a:bodyPr wrap="square">
            <a:spAutoFit/>
          </a:bodyPr>
          <a:lstStyle/>
          <a:p>
            <a:r>
              <a:rPr lang="en-US" sz="2000" dirty="0">
                <a:solidFill>
                  <a:schemeClr val="tx1">
                    <a:lumMod val="65000"/>
                    <a:lumOff val="35000"/>
                  </a:schemeClr>
                </a:solidFill>
              </a:rPr>
              <a:t>2. Write the below-given code in</a:t>
            </a:r>
            <a:r>
              <a:rPr lang="en-US" sz="2000" b="1" dirty="0">
                <a:solidFill>
                  <a:schemeClr val="tx1">
                    <a:lumMod val="65000"/>
                    <a:lumOff val="35000"/>
                  </a:schemeClr>
                </a:solidFill>
              </a:rPr>
              <a:t> app.component.html</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BFDD8CF1-E6F8-F1AE-0D15-33EDD8A6FFEB}"/>
              </a:ext>
            </a:extLst>
          </p:cNvPr>
          <p:cNvSpPr txBox="1"/>
          <p:nvPr/>
        </p:nvSpPr>
        <p:spPr>
          <a:xfrm>
            <a:off x="988242" y="4660088"/>
            <a:ext cx="7854100" cy="923330"/>
          </a:xfrm>
          <a:prstGeom prst="rect">
            <a:avLst/>
          </a:prstGeom>
          <a:noFill/>
        </p:spPr>
        <p:txBody>
          <a:bodyPr wrap="square">
            <a:spAutoFit/>
          </a:bodyPr>
          <a:lstStyle/>
          <a:p>
            <a:r>
              <a:rPr lang="en-IN" dirty="0"/>
              <a:t>&lt;input type="text" [(</a:t>
            </a:r>
            <a:r>
              <a:rPr lang="en-IN" dirty="0" err="1"/>
              <a:t>ngModel</a:t>
            </a:r>
            <a:r>
              <a:rPr lang="en-IN" dirty="0"/>
              <a:t>)]="name"&gt; &lt;</a:t>
            </a:r>
            <a:r>
              <a:rPr lang="en-IN" dirty="0" err="1"/>
              <a:t>br</a:t>
            </a:r>
            <a:r>
              <a:rPr lang="en-IN" dirty="0"/>
              <a:t>/&gt;</a:t>
            </a:r>
          </a:p>
          <a:p>
            <a:r>
              <a:rPr lang="en-IN" dirty="0"/>
              <a:t>&lt;div&gt;Hello , {{ name }}&lt;/div&gt;</a:t>
            </a:r>
          </a:p>
          <a:p>
            <a:r>
              <a:rPr lang="en-IN" dirty="0"/>
              <a:t> </a:t>
            </a:r>
          </a:p>
        </p:txBody>
      </p:sp>
    </p:spTree>
    <p:extLst>
      <p:ext uri="{BB962C8B-B14F-4D97-AF65-F5344CB8AC3E}">
        <p14:creationId xmlns:p14="http://schemas.microsoft.com/office/powerpoint/2010/main" val="614099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2176AE-7197-D8DF-3F8A-B85AA3893AD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B1ECF4F-7BAD-1CDC-AFBA-290FEB7C6B4B}"/>
              </a:ext>
            </a:extLst>
          </p:cNvPr>
          <p:cNvSpPr>
            <a:spLocks noGrp="1"/>
          </p:cNvSpPr>
          <p:nvPr>
            <p:ph type="sldNum" sz="quarter" idx="12"/>
          </p:nvPr>
        </p:nvSpPr>
        <p:spPr/>
        <p:txBody>
          <a:bodyPr/>
          <a:lstStyle/>
          <a:p>
            <a:fld id="{4A777409-9C5A-4B07-8E32-19F22F7D558C}" type="slidenum">
              <a:rPr lang="en-IN" smtClean="0"/>
              <a:t>9</a:t>
            </a:fld>
            <a:endParaRPr lang="en-IN" dirty="0"/>
          </a:p>
        </p:txBody>
      </p:sp>
      <p:sp>
        <p:nvSpPr>
          <p:cNvPr id="5" name="TextBox 4">
            <a:extLst>
              <a:ext uri="{FF2B5EF4-FFF2-40B4-BE49-F238E27FC236}">
                <a16:creationId xmlns:a16="http://schemas.microsoft.com/office/drawing/2014/main" id="{82A1652E-8AE7-4CC0-0B01-FC98213F83FF}"/>
              </a:ext>
            </a:extLst>
          </p:cNvPr>
          <p:cNvSpPr txBox="1"/>
          <p:nvPr/>
        </p:nvSpPr>
        <p:spPr>
          <a:xfrm>
            <a:off x="853125" y="550624"/>
            <a:ext cx="6099142" cy="461665"/>
          </a:xfrm>
          <a:prstGeom prst="rect">
            <a:avLst/>
          </a:prstGeom>
          <a:noFill/>
        </p:spPr>
        <p:txBody>
          <a:bodyPr wrap="square">
            <a:spAutoFit/>
          </a:bodyPr>
          <a:lstStyle/>
          <a:p>
            <a:r>
              <a:rPr lang="en-IN" sz="2400" b="1" dirty="0"/>
              <a:t>Angular Application Setup</a:t>
            </a:r>
          </a:p>
        </p:txBody>
      </p:sp>
      <p:pic>
        <p:nvPicPr>
          <p:cNvPr id="9" name="Picture 8">
            <a:extLst>
              <a:ext uri="{FF2B5EF4-FFF2-40B4-BE49-F238E27FC236}">
                <a16:creationId xmlns:a16="http://schemas.microsoft.com/office/drawing/2014/main" id="{166DB25B-7A4D-3E77-D73A-81B41E7D2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741" y="1325666"/>
            <a:ext cx="7287654" cy="4206668"/>
          </a:xfrm>
          <a:prstGeom prst="rect">
            <a:avLst/>
          </a:prstGeom>
        </p:spPr>
      </p:pic>
    </p:spTree>
    <p:extLst>
      <p:ext uri="{BB962C8B-B14F-4D97-AF65-F5344CB8AC3E}">
        <p14:creationId xmlns:p14="http://schemas.microsoft.com/office/powerpoint/2010/main" val="157330653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D11D17-9A30-EC2F-AAF4-D62BDB95BA5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917D160-1A08-E927-800B-B5847DAF6515}"/>
              </a:ext>
            </a:extLst>
          </p:cNvPr>
          <p:cNvSpPr>
            <a:spLocks noGrp="1"/>
          </p:cNvSpPr>
          <p:nvPr>
            <p:ph type="sldNum" sz="quarter" idx="12"/>
          </p:nvPr>
        </p:nvSpPr>
        <p:spPr/>
        <p:txBody>
          <a:bodyPr/>
          <a:lstStyle/>
          <a:p>
            <a:fld id="{4A777409-9C5A-4B07-8E32-19F22F7D558C}" type="slidenum">
              <a:rPr lang="en-IN" smtClean="0"/>
              <a:t>90</a:t>
            </a:fld>
            <a:endParaRPr lang="en-IN" dirty="0"/>
          </a:p>
        </p:txBody>
      </p:sp>
      <p:sp>
        <p:nvSpPr>
          <p:cNvPr id="5" name="TextBox 4">
            <a:extLst>
              <a:ext uri="{FF2B5EF4-FFF2-40B4-BE49-F238E27FC236}">
                <a16:creationId xmlns:a16="http://schemas.microsoft.com/office/drawing/2014/main" id="{A9D518B0-2458-49EC-EF53-C0C9008D40A2}"/>
              </a:ext>
            </a:extLst>
          </p:cNvPr>
          <p:cNvSpPr txBox="1"/>
          <p:nvPr/>
        </p:nvSpPr>
        <p:spPr>
          <a:xfrm>
            <a:off x="989029" y="569478"/>
            <a:ext cx="6099142" cy="400110"/>
          </a:xfrm>
          <a:prstGeom prst="rect">
            <a:avLst/>
          </a:prstGeom>
          <a:noFill/>
        </p:spPr>
        <p:txBody>
          <a:bodyPr wrap="square">
            <a:spAutoFit/>
          </a:bodyPr>
          <a:lstStyle/>
          <a:p>
            <a:r>
              <a:rPr lang="en-US" sz="2000" dirty="0">
                <a:solidFill>
                  <a:schemeClr val="tx1">
                    <a:lumMod val="65000"/>
                    <a:lumOff val="35000"/>
                  </a:schemeClr>
                </a:solidFill>
              </a:rPr>
              <a:t>3. Write the below-given code in</a:t>
            </a:r>
            <a:r>
              <a:rPr lang="en-US" sz="2000" b="1" dirty="0">
                <a:solidFill>
                  <a:schemeClr val="tx1">
                    <a:lumMod val="65000"/>
                    <a:lumOff val="35000"/>
                  </a:schemeClr>
                </a:solidFill>
              </a:rPr>
              <a:t> </a:t>
            </a:r>
            <a:r>
              <a:rPr lang="en-US" sz="2000" b="1" dirty="0" err="1">
                <a:solidFill>
                  <a:schemeClr val="tx1">
                    <a:lumMod val="65000"/>
                    <a:lumOff val="35000"/>
                  </a:schemeClr>
                </a:solidFill>
              </a:rPr>
              <a:t>app.module.ts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D295BDA-B693-81B2-564C-96A9ED53573C}"/>
              </a:ext>
            </a:extLst>
          </p:cNvPr>
          <p:cNvSpPr txBox="1"/>
          <p:nvPr/>
        </p:nvSpPr>
        <p:spPr>
          <a:xfrm>
            <a:off x="989028" y="1028343"/>
            <a:ext cx="11294097" cy="4801314"/>
          </a:xfrm>
          <a:prstGeom prst="rect">
            <a:avLst/>
          </a:prstGeom>
          <a:noFill/>
        </p:spPr>
        <p:txBody>
          <a:bodyPr wrap="square">
            <a:spAutoFit/>
          </a:bodyPr>
          <a:lstStyle/>
          <a:p>
            <a:r>
              <a:rPr lang="en-IN" dirty="0"/>
              <a:t>import { </a:t>
            </a:r>
            <a:r>
              <a:rPr lang="en-IN" dirty="0" err="1"/>
              <a:t>BrowserModule</a:t>
            </a:r>
            <a:r>
              <a:rPr lang="en-IN" dirty="0"/>
              <a:t> } from '@angular/platform-browser';</a:t>
            </a:r>
          </a:p>
          <a:p>
            <a:r>
              <a:rPr lang="en-IN" dirty="0"/>
              <a:t>import { </a:t>
            </a:r>
            <a:r>
              <a:rPr lang="en-IN" dirty="0" err="1"/>
              <a:t>NgModule</a:t>
            </a:r>
            <a:r>
              <a:rPr lang="en-IN" dirty="0"/>
              <a:t> } from '@angular/core';</a:t>
            </a:r>
          </a:p>
          <a:p>
            <a:r>
              <a:rPr lang="en-IN" dirty="0"/>
              <a:t>import { </a:t>
            </a:r>
            <a:r>
              <a:rPr lang="en-IN" dirty="0" err="1"/>
              <a:t>FormsModule</a:t>
            </a:r>
            <a:r>
              <a:rPr lang="en-IN" dirty="0"/>
              <a:t> } from '@angular/forms';</a:t>
            </a:r>
          </a:p>
          <a:p>
            <a:r>
              <a:rPr lang="en-IN" dirty="0"/>
              <a:t>import { </a:t>
            </a:r>
            <a:r>
              <a:rPr lang="en-IN" dirty="0" err="1"/>
              <a:t>AppComponent</a:t>
            </a:r>
            <a:r>
              <a:rPr lang="en-IN" dirty="0"/>
              <a:t> } from './</a:t>
            </a:r>
            <a:r>
              <a:rPr lang="en-IN" dirty="0" err="1"/>
              <a:t>app.component</a:t>
            </a:r>
            <a:r>
              <a:rPr lang="en-IN" dirty="0"/>
              <a:t>';</a:t>
            </a:r>
          </a:p>
          <a:p>
            <a:r>
              <a:rPr lang="en-IN" dirty="0"/>
              <a:t>@NgModule({</a:t>
            </a:r>
          </a:p>
          <a:p>
            <a:r>
              <a:rPr lang="en-IN" dirty="0"/>
              <a:t>  declarations: [</a:t>
            </a:r>
          </a:p>
          <a:p>
            <a:r>
              <a:rPr lang="en-IN" dirty="0"/>
              <a:t>    </a:t>
            </a:r>
            <a:r>
              <a:rPr lang="en-IN" dirty="0" err="1"/>
              <a:t>AppComponent</a:t>
            </a:r>
            <a:endParaRPr lang="en-IN" dirty="0"/>
          </a:p>
          <a:p>
            <a:r>
              <a:rPr lang="en-IN" dirty="0"/>
              <a:t>  ],</a:t>
            </a:r>
          </a:p>
          <a:p>
            <a:r>
              <a:rPr lang="en-IN" dirty="0"/>
              <a:t>  imports: [</a:t>
            </a:r>
          </a:p>
          <a:p>
            <a:r>
              <a:rPr lang="en-IN" dirty="0"/>
              <a:t>    </a:t>
            </a:r>
            <a:r>
              <a:rPr lang="en-IN" dirty="0" err="1"/>
              <a:t>BrowserModule</a:t>
            </a:r>
            <a:r>
              <a:rPr lang="en-IN" dirty="0"/>
              <a:t>,</a:t>
            </a:r>
          </a:p>
          <a:p>
            <a:r>
              <a:rPr lang="en-IN" dirty="0"/>
              <a:t>    </a:t>
            </a:r>
            <a:r>
              <a:rPr lang="en-IN" dirty="0" err="1"/>
              <a:t>FormsModule</a:t>
            </a:r>
            <a:endParaRPr lang="en-IN" dirty="0"/>
          </a:p>
          <a:p>
            <a:r>
              <a:rPr lang="en-IN" dirty="0"/>
              <a:t>  ],</a:t>
            </a:r>
          </a:p>
          <a:p>
            <a:r>
              <a:rPr lang="en-IN" dirty="0"/>
              <a:t>  providers: [],</a:t>
            </a:r>
          </a:p>
          <a:p>
            <a:r>
              <a:rPr lang="en-IN" dirty="0"/>
              <a:t>  bootstrap: [</a:t>
            </a:r>
            <a:r>
              <a:rPr lang="en-IN" dirty="0" err="1"/>
              <a:t>AppComponent</a:t>
            </a:r>
            <a:r>
              <a:rPr lang="en-IN" dirty="0"/>
              <a:t>]</a:t>
            </a:r>
          </a:p>
          <a:p>
            <a:r>
              <a:rPr lang="en-IN" dirty="0"/>
              <a:t>})</a:t>
            </a:r>
          </a:p>
          <a:p>
            <a:r>
              <a:rPr lang="en-IN" dirty="0"/>
              <a:t>export class </a:t>
            </a:r>
            <a:r>
              <a:rPr lang="en-IN" dirty="0" err="1"/>
              <a:t>AppModule</a:t>
            </a:r>
            <a:r>
              <a:rPr lang="en-IN" dirty="0"/>
              <a:t> { }</a:t>
            </a:r>
          </a:p>
          <a:p>
            <a:r>
              <a:rPr lang="en-IN" dirty="0"/>
              <a:t> </a:t>
            </a:r>
          </a:p>
        </p:txBody>
      </p:sp>
      <p:sp>
        <p:nvSpPr>
          <p:cNvPr id="9" name="TextBox 8">
            <a:extLst>
              <a:ext uri="{FF2B5EF4-FFF2-40B4-BE49-F238E27FC236}">
                <a16:creationId xmlns:a16="http://schemas.microsoft.com/office/drawing/2014/main" id="{0E9C9795-2641-7707-166F-B640EAB6595C}"/>
              </a:ext>
            </a:extLst>
          </p:cNvPr>
          <p:cNvSpPr txBox="1"/>
          <p:nvPr/>
        </p:nvSpPr>
        <p:spPr>
          <a:xfrm>
            <a:off x="946609" y="5703746"/>
            <a:ext cx="6141562" cy="400110"/>
          </a:xfrm>
          <a:prstGeom prst="rect">
            <a:avLst/>
          </a:prstGeom>
          <a:noFill/>
        </p:spPr>
        <p:txBody>
          <a:bodyPr wrap="square">
            <a:spAutoFit/>
          </a:bodyPr>
          <a:lstStyle/>
          <a:p>
            <a:r>
              <a:rPr lang="en-US" sz="2000" dirty="0">
                <a:solidFill>
                  <a:schemeClr val="tx1">
                    <a:lumMod val="65000"/>
                    <a:lumOff val="35000"/>
                  </a:schemeClr>
                </a:solidFill>
              </a:rPr>
              <a:t>4. Save the files and check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30888630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3F7763B-3015-21E4-F4CB-F1E6A78E4B7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7E97DC4-6289-D135-66C0-CDF58C71CE26}"/>
              </a:ext>
            </a:extLst>
          </p:cNvPr>
          <p:cNvSpPr>
            <a:spLocks noGrp="1"/>
          </p:cNvSpPr>
          <p:nvPr>
            <p:ph type="sldNum" sz="quarter" idx="12"/>
          </p:nvPr>
        </p:nvSpPr>
        <p:spPr/>
        <p:txBody>
          <a:bodyPr/>
          <a:lstStyle/>
          <a:p>
            <a:fld id="{4A777409-9C5A-4B07-8E32-19F22F7D558C}" type="slidenum">
              <a:rPr lang="en-IN" smtClean="0"/>
              <a:t>91</a:t>
            </a:fld>
            <a:endParaRPr lang="en-IN" dirty="0"/>
          </a:p>
        </p:txBody>
      </p:sp>
      <p:sp>
        <p:nvSpPr>
          <p:cNvPr id="5" name="TextBox 4">
            <a:extLst>
              <a:ext uri="{FF2B5EF4-FFF2-40B4-BE49-F238E27FC236}">
                <a16:creationId xmlns:a16="http://schemas.microsoft.com/office/drawing/2014/main" id="{8B65EA35-F536-6BD1-613B-9CB5B5991DA0}"/>
              </a:ext>
            </a:extLst>
          </p:cNvPr>
          <p:cNvSpPr txBox="1"/>
          <p:nvPr/>
        </p:nvSpPr>
        <p:spPr>
          <a:xfrm>
            <a:off x="919114" y="560051"/>
            <a:ext cx="6099142" cy="461665"/>
          </a:xfrm>
          <a:prstGeom prst="rect">
            <a:avLst/>
          </a:prstGeom>
          <a:noFill/>
        </p:spPr>
        <p:txBody>
          <a:bodyPr wrap="square">
            <a:spAutoFit/>
          </a:bodyPr>
          <a:lstStyle/>
          <a:p>
            <a:r>
              <a:rPr lang="en-IN" sz="2400" b="1" dirty="0"/>
              <a:t>Built-in Pipes</a:t>
            </a:r>
          </a:p>
        </p:txBody>
      </p:sp>
      <p:pic>
        <p:nvPicPr>
          <p:cNvPr id="7" name="Picture 6">
            <a:extLst>
              <a:ext uri="{FF2B5EF4-FFF2-40B4-BE49-F238E27FC236}">
                <a16:creationId xmlns:a16="http://schemas.microsoft.com/office/drawing/2014/main" id="{C034FF50-38DE-BA7E-36AB-C3FD93E988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114" y="1298585"/>
            <a:ext cx="5258534" cy="3600953"/>
          </a:xfrm>
          <a:prstGeom prst="rect">
            <a:avLst/>
          </a:prstGeom>
        </p:spPr>
      </p:pic>
    </p:spTree>
    <p:extLst>
      <p:ext uri="{BB962C8B-B14F-4D97-AF65-F5344CB8AC3E}">
        <p14:creationId xmlns:p14="http://schemas.microsoft.com/office/powerpoint/2010/main" val="414284211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BC104C1-A782-108D-46F0-CADB9D145BC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F3DB4B8-3BB3-FC19-693A-1CC4484A935B}"/>
              </a:ext>
            </a:extLst>
          </p:cNvPr>
          <p:cNvSpPr>
            <a:spLocks noGrp="1"/>
          </p:cNvSpPr>
          <p:nvPr>
            <p:ph type="sldNum" sz="quarter" idx="12"/>
          </p:nvPr>
        </p:nvSpPr>
        <p:spPr/>
        <p:txBody>
          <a:bodyPr/>
          <a:lstStyle/>
          <a:p>
            <a:fld id="{4A777409-9C5A-4B07-8E32-19F22F7D558C}" type="slidenum">
              <a:rPr lang="en-IN" smtClean="0"/>
              <a:t>92</a:t>
            </a:fld>
            <a:endParaRPr lang="en-IN" dirty="0"/>
          </a:p>
        </p:txBody>
      </p:sp>
      <p:sp>
        <p:nvSpPr>
          <p:cNvPr id="5" name="TextBox 4">
            <a:extLst>
              <a:ext uri="{FF2B5EF4-FFF2-40B4-BE49-F238E27FC236}">
                <a16:creationId xmlns:a16="http://schemas.microsoft.com/office/drawing/2014/main" id="{CE4A0720-E576-4739-2B6A-FAC2F8C89F2B}"/>
              </a:ext>
            </a:extLst>
          </p:cNvPr>
          <p:cNvSpPr txBox="1"/>
          <p:nvPr/>
        </p:nvSpPr>
        <p:spPr>
          <a:xfrm>
            <a:off x="989028" y="667394"/>
            <a:ext cx="10756769" cy="2862322"/>
          </a:xfrm>
          <a:prstGeom prst="rect">
            <a:avLst/>
          </a:prstGeom>
          <a:noFill/>
        </p:spPr>
        <p:txBody>
          <a:bodyPr wrap="square">
            <a:spAutoFit/>
          </a:bodyPr>
          <a:lstStyle/>
          <a:p>
            <a:r>
              <a:rPr lang="en-US" sz="2000" b="1" dirty="0">
                <a:solidFill>
                  <a:schemeClr val="tx1">
                    <a:lumMod val="65000"/>
                    <a:lumOff val="35000"/>
                  </a:schemeClr>
                </a:solidFill>
                <a:effectLst/>
              </a:rPr>
              <a:t>Why Pipes?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Pipes provide a beautiful way of transforming the data inside templates, for the purpose of display. </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Pipes in Angular</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Pipes in Angular take an expression value as an input and transform it into the desired output before displaying it to the user. It provides a clean and structured code as you can reuse the pipes throughout the application, while declaring each pipe just once.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7" name="TextBox 6">
            <a:extLst>
              <a:ext uri="{FF2B5EF4-FFF2-40B4-BE49-F238E27FC236}">
                <a16:creationId xmlns:a16="http://schemas.microsoft.com/office/drawing/2014/main" id="{E7941B5F-68B2-844A-0D9F-1003D268F3EA}"/>
              </a:ext>
            </a:extLst>
          </p:cNvPr>
          <p:cNvSpPr txBox="1"/>
          <p:nvPr/>
        </p:nvSpPr>
        <p:spPr>
          <a:xfrm>
            <a:off x="989029" y="3566073"/>
            <a:ext cx="6099142" cy="369332"/>
          </a:xfrm>
          <a:prstGeom prst="rect">
            <a:avLst/>
          </a:prstGeom>
          <a:noFill/>
        </p:spPr>
        <p:txBody>
          <a:bodyPr wrap="square">
            <a:spAutoFit/>
          </a:bodyPr>
          <a:lstStyle/>
          <a:p>
            <a:r>
              <a:rPr lang="en-IN" dirty="0"/>
              <a:t>{{ expression | pipe }}</a:t>
            </a:r>
          </a:p>
        </p:txBody>
      </p:sp>
      <p:sp>
        <p:nvSpPr>
          <p:cNvPr id="9" name="TextBox 8">
            <a:extLst>
              <a:ext uri="{FF2B5EF4-FFF2-40B4-BE49-F238E27FC236}">
                <a16:creationId xmlns:a16="http://schemas.microsoft.com/office/drawing/2014/main" id="{6AA19541-A79F-B631-5667-9565850292F7}"/>
              </a:ext>
            </a:extLst>
          </p:cNvPr>
          <p:cNvSpPr txBox="1"/>
          <p:nvPr/>
        </p:nvSpPr>
        <p:spPr>
          <a:xfrm>
            <a:off x="989028" y="4020868"/>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r>
              <a:rPr lang="en-IN" sz="2000" dirty="0">
                <a:solidFill>
                  <a:schemeClr val="tx1">
                    <a:lumMod val="65000"/>
                    <a:lumOff val="35000"/>
                  </a:schemeClr>
                </a:solidFill>
              </a:rPr>
              <a:t>:</a:t>
            </a:r>
          </a:p>
        </p:txBody>
      </p:sp>
      <p:sp>
        <p:nvSpPr>
          <p:cNvPr id="11" name="TextBox 10">
            <a:extLst>
              <a:ext uri="{FF2B5EF4-FFF2-40B4-BE49-F238E27FC236}">
                <a16:creationId xmlns:a16="http://schemas.microsoft.com/office/drawing/2014/main" id="{CDFD83B0-E1CF-474A-A0CD-617FADEA7404}"/>
              </a:ext>
            </a:extLst>
          </p:cNvPr>
          <p:cNvSpPr txBox="1"/>
          <p:nvPr/>
        </p:nvSpPr>
        <p:spPr>
          <a:xfrm>
            <a:off x="989028" y="4589739"/>
            <a:ext cx="6099142" cy="369332"/>
          </a:xfrm>
          <a:prstGeom prst="rect">
            <a:avLst/>
          </a:prstGeom>
          <a:noFill/>
        </p:spPr>
        <p:txBody>
          <a:bodyPr wrap="square">
            <a:spAutoFit/>
          </a:bodyPr>
          <a:lstStyle/>
          <a:p>
            <a:r>
              <a:rPr lang="en-IN" dirty="0"/>
              <a:t>{{ "Angular" | uppercase }} </a:t>
            </a:r>
          </a:p>
        </p:txBody>
      </p:sp>
      <p:sp>
        <p:nvSpPr>
          <p:cNvPr id="13" name="TextBox 12">
            <a:extLst>
              <a:ext uri="{FF2B5EF4-FFF2-40B4-BE49-F238E27FC236}">
                <a16:creationId xmlns:a16="http://schemas.microsoft.com/office/drawing/2014/main" id="{A1EF1F4E-36F0-445C-4C5A-95C042D21559}"/>
              </a:ext>
            </a:extLst>
          </p:cNvPr>
          <p:cNvSpPr txBox="1"/>
          <p:nvPr/>
        </p:nvSpPr>
        <p:spPr>
          <a:xfrm>
            <a:off x="989028" y="5203998"/>
            <a:ext cx="6099142" cy="400110"/>
          </a:xfrm>
          <a:prstGeom prst="rect">
            <a:avLst/>
          </a:prstGeom>
          <a:noFill/>
        </p:spPr>
        <p:txBody>
          <a:bodyPr wrap="square">
            <a:spAutoFit/>
          </a:bodyPr>
          <a:lstStyle/>
          <a:p>
            <a:r>
              <a:rPr lang="en-IN" sz="2000" dirty="0">
                <a:solidFill>
                  <a:schemeClr val="tx1">
                    <a:lumMod val="65000"/>
                    <a:lumOff val="35000"/>
                  </a:schemeClr>
                </a:solidFill>
              </a:rPr>
              <a:t>This will display ANGULAR </a:t>
            </a:r>
          </a:p>
        </p:txBody>
      </p:sp>
    </p:spTree>
    <p:extLst>
      <p:ext uri="{BB962C8B-B14F-4D97-AF65-F5344CB8AC3E}">
        <p14:creationId xmlns:p14="http://schemas.microsoft.com/office/powerpoint/2010/main" val="19019179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395444-7467-1888-3110-D043E48F625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3C9B1C3-F95A-9FD9-2124-B0A2BA64CCAD}"/>
              </a:ext>
            </a:extLst>
          </p:cNvPr>
          <p:cNvSpPr>
            <a:spLocks noGrp="1"/>
          </p:cNvSpPr>
          <p:nvPr>
            <p:ph type="sldNum" sz="quarter" idx="12"/>
          </p:nvPr>
        </p:nvSpPr>
        <p:spPr/>
        <p:txBody>
          <a:bodyPr/>
          <a:lstStyle/>
          <a:p>
            <a:fld id="{4A777409-9C5A-4B07-8E32-19F22F7D558C}" type="slidenum">
              <a:rPr lang="en-IN" smtClean="0"/>
              <a:t>93</a:t>
            </a:fld>
            <a:endParaRPr lang="en-IN" dirty="0"/>
          </a:p>
        </p:txBody>
      </p:sp>
      <p:sp>
        <p:nvSpPr>
          <p:cNvPr id="5" name="TextBox 4">
            <a:extLst>
              <a:ext uri="{FF2B5EF4-FFF2-40B4-BE49-F238E27FC236}">
                <a16:creationId xmlns:a16="http://schemas.microsoft.com/office/drawing/2014/main" id="{AFEAAB64-E543-1F22-2194-AB7299468C80}"/>
              </a:ext>
            </a:extLst>
          </p:cNvPr>
          <p:cNvSpPr txBox="1"/>
          <p:nvPr/>
        </p:nvSpPr>
        <p:spPr>
          <a:xfrm>
            <a:off x="400638" y="1081454"/>
            <a:ext cx="11298025" cy="4401205"/>
          </a:xfrm>
          <a:prstGeom prst="rect">
            <a:avLst/>
          </a:prstGeom>
          <a:noFill/>
        </p:spPr>
        <p:txBody>
          <a:bodyPr wrap="square">
            <a:spAutoFit/>
          </a:bodyPr>
          <a:lstStyle/>
          <a:p>
            <a:r>
              <a:rPr lang="en-US" sz="2000" dirty="0">
                <a:solidFill>
                  <a:schemeClr val="tx1">
                    <a:lumMod val="65000"/>
                    <a:lumOff val="35000"/>
                  </a:schemeClr>
                </a:solidFill>
                <a:effectLst/>
              </a:rPr>
              <a:t>Various built-in pipes are provided by Angular for data transformations like transformation of numerical values, string values, dates, etc.. Angular also has built-in pipes for transformations for internationalization (i18n), where locale information is used for data formatting.</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are commonly used built-in pipes for data formatting:</a:t>
            </a:r>
          </a:p>
          <a:p>
            <a:endParaRPr lang="en-US" sz="2000" dirty="0">
              <a:solidFill>
                <a:schemeClr val="tx1">
                  <a:lumMod val="65000"/>
                  <a:lumOff val="35000"/>
                </a:schemeClr>
              </a:solidFill>
              <a:effectLst/>
            </a:endParaRPr>
          </a:p>
          <a:p>
            <a:pPr>
              <a:buFont typeface="+mj-lt"/>
              <a:buAutoNum type="arabicPeriod"/>
            </a:pPr>
            <a:r>
              <a:rPr lang="en-US" sz="2000" dirty="0">
                <a:solidFill>
                  <a:schemeClr val="tx1">
                    <a:lumMod val="65000"/>
                    <a:lumOff val="35000"/>
                  </a:schemeClr>
                </a:solidFill>
                <a:effectLst/>
              </a:rPr>
              <a:t>uppercase</a:t>
            </a:r>
          </a:p>
          <a:p>
            <a:pPr>
              <a:buFont typeface="+mj-lt"/>
              <a:buAutoNum type="arabicPeriod"/>
            </a:pPr>
            <a:r>
              <a:rPr lang="en-US" sz="2000" dirty="0">
                <a:solidFill>
                  <a:schemeClr val="tx1">
                    <a:lumMod val="65000"/>
                    <a:lumOff val="35000"/>
                  </a:schemeClr>
                </a:solidFill>
                <a:effectLst/>
              </a:rPr>
              <a:t>lowercase</a:t>
            </a:r>
          </a:p>
          <a:p>
            <a:pPr>
              <a:buFont typeface="+mj-lt"/>
              <a:buAutoNum type="arabicPeriod"/>
            </a:pPr>
            <a:r>
              <a:rPr lang="en-US" sz="2000" dirty="0" err="1">
                <a:solidFill>
                  <a:schemeClr val="tx1">
                    <a:lumMod val="65000"/>
                    <a:lumOff val="35000"/>
                  </a:schemeClr>
                </a:solidFill>
                <a:effectLst/>
              </a:rPr>
              <a:t>titlecase</a:t>
            </a:r>
            <a:endParaRPr lang="en-US" sz="2000" dirty="0">
              <a:solidFill>
                <a:schemeClr val="tx1">
                  <a:lumMod val="65000"/>
                  <a:lumOff val="35000"/>
                </a:schemeClr>
              </a:solidFill>
              <a:effectLst/>
            </a:endParaRPr>
          </a:p>
          <a:p>
            <a:pPr>
              <a:buFont typeface="+mj-lt"/>
              <a:buAutoNum type="arabicPeriod"/>
            </a:pPr>
            <a:r>
              <a:rPr lang="en-US" sz="2000" dirty="0">
                <a:solidFill>
                  <a:schemeClr val="tx1">
                    <a:lumMod val="65000"/>
                    <a:lumOff val="35000"/>
                  </a:schemeClr>
                </a:solidFill>
                <a:effectLst/>
              </a:rPr>
              <a:t>currency</a:t>
            </a:r>
          </a:p>
          <a:p>
            <a:pPr>
              <a:buFont typeface="+mj-lt"/>
              <a:buAutoNum type="arabicPeriod"/>
            </a:pPr>
            <a:r>
              <a:rPr lang="en-US" sz="2000" dirty="0">
                <a:solidFill>
                  <a:schemeClr val="tx1">
                    <a:lumMod val="65000"/>
                    <a:lumOff val="35000"/>
                  </a:schemeClr>
                </a:solidFill>
                <a:effectLst/>
              </a:rPr>
              <a:t>date</a:t>
            </a:r>
          </a:p>
          <a:p>
            <a:pPr>
              <a:buFont typeface="+mj-lt"/>
              <a:buAutoNum type="arabicPeriod"/>
            </a:pPr>
            <a:r>
              <a:rPr lang="en-US" sz="2000" dirty="0">
                <a:solidFill>
                  <a:schemeClr val="tx1">
                    <a:lumMod val="65000"/>
                    <a:lumOff val="35000"/>
                  </a:schemeClr>
                </a:solidFill>
                <a:effectLst/>
              </a:rPr>
              <a:t>percent</a:t>
            </a:r>
          </a:p>
          <a:p>
            <a:pPr>
              <a:buFont typeface="+mj-lt"/>
              <a:buAutoNum type="arabicPeriod"/>
            </a:pPr>
            <a:r>
              <a:rPr lang="en-US" sz="2000" dirty="0">
                <a:solidFill>
                  <a:schemeClr val="tx1">
                    <a:lumMod val="65000"/>
                    <a:lumOff val="35000"/>
                  </a:schemeClr>
                </a:solidFill>
                <a:effectLst/>
              </a:rPr>
              <a:t>slice</a:t>
            </a:r>
          </a:p>
          <a:p>
            <a:pPr>
              <a:buFont typeface="+mj-lt"/>
              <a:buAutoNum type="arabicPeriod"/>
            </a:pPr>
            <a:r>
              <a:rPr lang="en-US" sz="2000" dirty="0">
                <a:solidFill>
                  <a:schemeClr val="tx1">
                    <a:lumMod val="65000"/>
                    <a:lumOff val="35000"/>
                  </a:schemeClr>
                </a:solidFill>
                <a:effectLst/>
              </a:rPr>
              <a:t>decimal</a:t>
            </a:r>
          </a:p>
        </p:txBody>
      </p:sp>
    </p:spTree>
    <p:extLst>
      <p:ext uri="{BB962C8B-B14F-4D97-AF65-F5344CB8AC3E}">
        <p14:creationId xmlns:p14="http://schemas.microsoft.com/office/powerpoint/2010/main" val="33049389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1B11E0B-6D2B-9991-404A-84FD09C669D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5BE1512-8C5F-C26B-EC93-6034B7489A06}"/>
              </a:ext>
            </a:extLst>
          </p:cNvPr>
          <p:cNvSpPr>
            <a:spLocks noGrp="1"/>
          </p:cNvSpPr>
          <p:nvPr>
            <p:ph type="sldNum" sz="quarter" idx="12"/>
          </p:nvPr>
        </p:nvSpPr>
        <p:spPr/>
        <p:txBody>
          <a:bodyPr/>
          <a:lstStyle/>
          <a:p>
            <a:fld id="{4A777409-9C5A-4B07-8E32-19F22F7D558C}" type="slidenum">
              <a:rPr lang="en-IN" smtClean="0"/>
              <a:t>94</a:t>
            </a:fld>
            <a:endParaRPr lang="en-IN" dirty="0"/>
          </a:p>
        </p:txBody>
      </p:sp>
      <p:sp>
        <p:nvSpPr>
          <p:cNvPr id="5" name="TextBox 4">
            <a:extLst>
              <a:ext uri="{FF2B5EF4-FFF2-40B4-BE49-F238E27FC236}">
                <a16:creationId xmlns:a16="http://schemas.microsoft.com/office/drawing/2014/main" id="{08304E0A-691E-E3E9-B21F-5C5492292BCF}"/>
              </a:ext>
            </a:extLst>
          </p:cNvPr>
          <p:cNvSpPr txBox="1"/>
          <p:nvPr/>
        </p:nvSpPr>
        <p:spPr>
          <a:xfrm>
            <a:off x="900259" y="622417"/>
            <a:ext cx="10015980" cy="1015663"/>
          </a:xfrm>
          <a:prstGeom prst="rect">
            <a:avLst/>
          </a:prstGeom>
          <a:noFill/>
        </p:spPr>
        <p:txBody>
          <a:bodyPr wrap="square">
            <a:spAutoFit/>
          </a:bodyPr>
          <a:lstStyle/>
          <a:p>
            <a:r>
              <a:rPr lang="en-US" sz="2000" b="1" u="sng" dirty="0">
                <a:solidFill>
                  <a:schemeClr val="tx1">
                    <a:lumMod val="65000"/>
                    <a:lumOff val="35000"/>
                  </a:schemeClr>
                </a:solidFill>
                <a:effectLst/>
              </a:rPr>
              <a:t>uppercase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pipe converts the template expression into uppercase.</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 </a:t>
            </a:r>
          </a:p>
        </p:txBody>
      </p:sp>
      <p:sp>
        <p:nvSpPr>
          <p:cNvPr id="7" name="TextBox 6">
            <a:extLst>
              <a:ext uri="{FF2B5EF4-FFF2-40B4-BE49-F238E27FC236}">
                <a16:creationId xmlns:a16="http://schemas.microsoft.com/office/drawing/2014/main" id="{F0E8172B-8E83-EEBE-57D6-0F486E1E1F5D}"/>
              </a:ext>
            </a:extLst>
          </p:cNvPr>
          <p:cNvSpPr txBox="1"/>
          <p:nvPr/>
        </p:nvSpPr>
        <p:spPr>
          <a:xfrm>
            <a:off x="989029" y="1683864"/>
            <a:ext cx="6099142" cy="369332"/>
          </a:xfrm>
          <a:prstGeom prst="rect">
            <a:avLst/>
          </a:prstGeom>
          <a:noFill/>
        </p:spPr>
        <p:txBody>
          <a:bodyPr wrap="square">
            <a:spAutoFit/>
          </a:bodyPr>
          <a:lstStyle/>
          <a:p>
            <a:r>
              <a:rPr lang="en-IN" dirty="0"/>
              <a:t>{{ expression | uppercase }}</a:t>
            </a:r>
          </a:p>
        </p:txBody>
      </p:sp>
      <p:sp>
        <p:nvSpPr>
          <p:cNvPr id="9" name="TextBox 8">
            <a:extLst>
              <a:ext uri="{FF2B5EF4-FFF2-40B4-BE49-F238E27FC236}">
                <a16:creationId xmlns:a16="http://schemas.microsoft.com/office/drawing/2014/main" id="{4420EC01-70C7-9578-F731-7D8AB28093DD}"/>
              </a:ext>
            </a:extLst>
          </p:cNvPr>
          <p:cNvSpPr txBox="1"/>
          <p:nvPr/>
        </p:nvSpPr>
        <p:spPr>
          <a:xfrm>
            <a:off x="989029" y="2200315"/>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r>
              <a:rPr lang="en-IN" sz="2000" dirty="0">
                <a:solidFill>
                  <a:schemeClr val="tx1">
                    <a:lumMod val="65000"/>
                    <a:lumOff val="35000"/>
                  </a:schemeClr>
                </a:solidFill>
              </a:rPr>
              <a:t>:</a:t>
            </a:r>
          </a:p>
        </p:txBody>
      </p:sp>
      <p:sp>
        <p:nvSpPr>
          <p:cNvPr id="11" name="TextBox 10">
            <a:extLst>
              <a:ext uri="{FF2B5EF4-FFF2-40B4-BE49-F238E27FC236}">
                <a16:creationId xmlns:a16="http://schemas.microsoft.com/office/drawing/2014/main" id="{B7FDD96B-E796-BABF-85D8-C7A05F449956}"/>
              </a:ext>
            </a:extLst>
          </p:cNvPr>
          <p:cNvSpPr txBox="1"/>
          <p:nvPr/>
        </p:nvSpPr>
        <p:spPr>
          <a:xfrm>
            <a:off x="989029" y="2747544"/>
            <a:ext cx="6099142" cy="369332"/>
          </a:xfrm>
          <a:prstGeom prst="rect">
            <a:avLst/>
          </a:prstGeom>
          <a:noFill/>
        </p:spPr>
        <p:txBody>
          <a:bodyPr wrap="square">
            <a:spAutoFit/>
          </a:bodyPr>
          <a:lstStyle/>
          <a:p>
            <a:r>
              <a:rPr lang="en-IN" dirty="0"/>
              <a:t>{{ "Laptop" | uppercase }}</a:t>
            </a:r>
          </a:p>
        </p:txBody>
      </p:sp>
      <p:sp>
        <p:nvSpPr>
          <p:cNvPr id="13" name="TextBox 12">
            <a:extLst>
              <a:ext uri="{FF2B5EF4-FFF2-40B4-BE49-F238E27FC236}">
                <a16:creationId xmlns:a16="http://schemas.microsoft.com/office/drawing/2014/main" id="{6874F779-66AE-5AC8-B4FF-38C189C08108}"/>
              </a:ext>
            </a:extLst>
          </p:cNvPr>
          <p:cNvSpPr txBox="1"/>
          <p:nvPr/>
        </p:nvSpPr>
        <p:spPr>
          <a:xfrm>
            <a:off x="989028" y="3388760"/>
            <a:ext cx="10803903" cy="1938992"/>
          </a:xfrm>
          <a:prstGeom prst="rect">
            <a:avLst/>
          </a:prstGeom>
          <a:noFill/>
        </p:spPr>
        <p:txBody>
          <a:bodyPr wrap="square">
            <a:spAutoFit/>
          </a:bodyPr>
          <a:lstStyle/>
          <a:p>
            <a:r>
              <a:rPr lang="en-US" sz="2000" b="1" dirty="0">
                <a:solidFill>
                  <a:schemeClr val="tx1">
                    <a:lumMod val="65000"/>
                    <a:lumOff val="35000"/>
                  </a:schemeClr>
                </a:solidFill>
                <a:effectLst/>
              </a:rPr>
              <a:t>Output</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LAPTOP</a:t>
            </a:r>
          </a:p>
          <a:p>
            <a:r>
              <a:rPr lang="en-US" sz="2000" dirty="0">
                <a:solidFill>
                  <a:schemeClr val="tx1">
                    <a:lumMod val="65000"/>
                    <a:lumOff val="35000"/>
                  </a:schemeClr>
                </a:solidFill>
                <a:effectLst/>
              </a:rPr>
              <a:t> </a:t>
            </a:r>
          </a:p>
          <a:p>
            <a:r>
              <a:rPr lang="en-US" sz="2000" b="1" u="sng" dirty="0">
                <a:solidFill>
                  <a:schemeClr val="tx1">
                    <a:lumMod val="65000"/>
                    <a:lumOff val="35000"/>
                  </a:schemeClr>
                </a:solidFill>
                <a:effectLst/>
              </a:rPr>
              <a:t>lowercase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pipe converts the template expression into lowercase.</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 </a:t>
            </a:r>
          </a:p>
        </p:txBody>
      </p:sp>
      <p:sp>
        <p:nvSpPr>
          <p:cNvPr id="15" name="TextBox 14">
            <a:extLst>
              <a:ext uri="{FF2B5EF4-FFF2-40B4-BE49-F238E27FC236}">
                <a16:creationId xmlns:a16="http://schemas.microsoft.com/office/drawing/2014/main" id="{C38ED29E-D673-8EBB-500B-E09F5B07CBFC}"/>
              </a:ext>
            </a:extLst>
          </p:cNvPr>
          <p:cNvSpPr txBox="1"/>
          <p:nvPr/>
        </p:nvSpPr>
        <p:spPr>
          <a:xfrm>
            <a:off x="989028" y="5472719"/>
            <a:ext cx="6099142" cy="369332"/>
          </a:xfrm>
          <a:prstGeom prst="rect">
            <a:avLst/>
          </a:prstGeom>
          <a:noFill/>
        </p:spPr>
        <p:txBody>
          <a:bodyPr wrap="square">
            <a:spAutoFit/>
          </a:bodyPr>
          <a:lstStyle/>
          <a:p>
            <a:r>
              <a:rPr lang="en-IN" dirty="0"/>
              <a:t>{{ expression | lowercase }}</a:t>
            </a:r>
          </a:p>
        </p:txBody>
      </p:sp>
    </p:spTree>
    <p:extLst>
      <p:ext uri="{BB962C8B-B14F-4D97-AF65-F5344CB8AC3E}">
        <p14:creationId xmlns:p14="http://schemas.microsoft.com/office/powerpoint/2010/main" val="236111551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F6A789B-57D9-6FFD-8348-38DAA45C36F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FF45AA2-3230-843B-B494-9B38BF5840AD}"/>
              </a:ext>
            </a:extLst>
          </p:cNvPr>
          <p:cNvSpPr>
            <a:spLocks noGrp="1"/>
          </p:cNvSpPr>
          <p:nvPr>
            <p:ph type="sldNum" sz="quarter" idx="12"/>
          </p:nvPr>
        </p:nvSpPr>
        <p:spPr/>
        <p:txBody>
          <a:bodyPr/>
          <a:lstStyle/>
          <a:p>
            <a:fld id="{4A777409-9C5A-4B07-8E32-19F22F7D558C}" type="slidenum">
              <a:rPr lang="en-IN" smtClean="0"/>
              <a:t>95</a:t>
            </a:fld>
            <a:endParaRPr lang="en-IN" dirty="0"/>
          </a:p>
        </p:txBody>
      </p:sp>
      <p:sp>
        <p:nvSpPr>
          <p:cNvPr id="5" name="TextBox 4">
            <a:extLst>
              <a:ext uri="{FF2B5EF4-FFF2-40B4-BE49-F238E27FC236}">
                <a16:creationId xmlns:a16="http://schemas.microsoft.com/office/drawing/2014/main" id="{14699EDA-FE57-FAB0-C323-677EC0994FF5}"/>
              </a:ext>
            </a:extLst>
          </p:cNvPr>
          <p:cNvSpPr txBox="1"/>
          <p:nvPr/>
        </p:nvSpPr>
        <p:spPr>
          <a:xfrm>
            <a:off x="989029" y="635465"/>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r>
              <a:rPr lang="en-IN" sz="2000" dirty="0">
                <a:solidFill>
                  <a:schemeClr val="tx1">
                    <a:lumMod val="65000"/>
                    <a:lumOff val="35000"/>
                  </a:schemeClr>
                </a:solidFill>
              </a:rPr>
              <a:t>:</a:t>
            </a:r>
          </a:p>
        </p:txBody>
      </p:sp>
      <p:sp>
        <p:nvSpPr>
          <p:cNvPr id="7" name="TextBox 6">
            <a:extLst>
              <a:ext uri="{FF2B5EF4-FFF2-40B4-BE49-F238E27FC236}">
                <a16:creationId xmlns:a16="http://schemas.microsoft.com/office/drawing/2014/main" id="{F15B307B-D7E3-F9D2-3CF2-8F017BCDAD1C}"/>
              </a:ext>
            </a:extLst>
          </p:cNvPr>
          <p:cNvSpPr txBox="1"/>
          <p:nvPr/>
        </p:nvSpPr>
        <p:spPr>
          <a:xfrm>
            <a:off x="989029" y="1135086"/>
            <a:ext cx="6099142" cy="369332"/>
          </a:xfrm>
          <a:prstGeom prst="rect">
            <a:avLst/>
          </a:prstGeom>
          <a:noFill/>
        </p:spPr>
        <p:txBody>
          <a:bodyPr wrap="square">
            <a:spAutoFit/>
          </a:bodyPr>
          <a:lstStyle/>
          <a:p>
            <a:r>
              <a:rPr lang="en-IN" dirty="0"/>
              <a:t>{{ "LAPTOP" | lowercase }}</a:t>
            </a:r>
          </a:p>
        </p:txBody>
      </p:sp>
      <p:sp>
        <p:nvSpPr>
          <p:cNvPr id="9" name="TextBox 8">
            <a:extLst>
              <a:ext uri="{FF2B5EF4-FFF2-40B4-BE49-F238E27FC236}">
                <a16:creationId xmlns:a16="http://schemas.microsoft.com/office/drawing/2014/main" id="{57767AC6-10E8-783E-FFDA-C8CDDDB4C56F}"/>
              </a:ext>
            </a:extLst>
          </p:cNvPr>
          <p:cNvSpPr txBox="1"/>
          <p:nvPr/>
        </p:nvSpPr>
        <p:spPr>
          <a:xfrm>
            <a:off x="989028" y="1736965"/>
            <a:ext cx="10364771" cy="1938992"/>
          </a:xfrm>
          <a:prstGeom prst="rect">
            <a:avLst/>
          </a:prstGeom>
          <a:noFill/>
        </p:spPr>
        <p:txBody>
          <a:bodyPr wrap="square">
            <a:spAutoFit/>
          </a:bodyPr>
          <a:lstStyle/>
          <a:p>
            <a:r>
              <a:rPr lang="en-US" sz="2000" b="1" dirty="0">
                <a:solidFill>
                  <a:schemeClr val="tx1">
                    <a:lumMod val="65000"/>
                    <a:lumOff val="35000"/>
                  </a:schemeClr>
                </a:solidFill>
                <a:effectLst/>
              </a:rPr>
              <a:t>Output</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laptop</a:t>
            </a:r>
          </a:p>
          <a:p>
            <a:r>
              <a:rPr lang="en-US" sz="2000" dirty="0">
                <a:solidFill>
                  <a:schemeClr val="tx1">
                    <a:lumMod val="65000"/>
                    <a:lumOff val="35000"/>
                  </a:schemeClr>
                </a:solidFill>
                <a:effectLst/>
              </a:rPr>
              <a:t> </a:t>
            </a:r>
          </a:p>
          <a:p>
            <a:r>
              <a:rPr lang="en-US" sz="2000" b="1" u="sng" dirty="0" err="1">
                <a:solidFill>
                  <a:schemeClr val="tx1">
                    <a:lumMod val="65000"/>
                    <a:lumOff val="35000"/>
                  </a:schemeClr>
                </a:solidFill>
                <a:effectLst/>
              </a:rPr>
              <a:t>titlecase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pipe converts the first character in each word of the given expression into a capital letter.</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 </a:t>
            </a:r>
          </a:p>
        </p:txBody>
      </p:sp>
      <p:sp>
        <p:nvSpPr>
          <p:cNvPr id="11" name="TextBox 10">
            <a:extLst>
              <a:ext uri="{FF2B5EF4-FFF2-40B4-BE49-F238E27FC236}">
                <a16:creationId xmlns:a16="http://schemas.microsoft.com/office/drawing/2014/main" id="{547EB736-573A-0883-4DC3-994394823CF4}"/>
              </a:ext>
            </a:extLst>
          </p:cNvPr>
          <p:cNvSpPr txBox="1"/>
          <p:nvPr/>
        </p:nvSpPr>
        <p:spPr>
          <a:xfrm>
            <a:off x="989028" y="3715968"/>
            <a:ext cx="6099142" cy="369332"/>
          </a:xfrm>
          <a:prstGeom prst="rect">
            <a:avLst/>
          </a:prstGeom>
          <a:noFill/>
        </p:spPr>
        <p:txBody>
          <a:bodyPr wrap="square">
            <a:spAutoFit/>
          </a:bodyPr>
          <a:lstStyle/>
          <a:p>
            <a:r>
              <a:rPr lang="en-IN" dirty="0"/>
              <a:t>{{ expression | </a:t>
            </a:r>
            <a:r>
              <a:rPr lang="en-IN" dirty="0" err="1"/>
              <a:t>titlecase</a:t>
            </a:r>
            <a:r>
              <a:rPr lang="en-IN" dirty="0"/>
              <a:t> }}</a:t>
            </a:r>
          </a:p>
        </p:txBody>
      </p:sp>
      <p:sp>
        <p:nvSpPr>
          <p:cNvPr id="13" name="TextBox 12">
            <a:extLst>
              <a:ext uri="{FF2B5EF4-FFF2-40B4-BE49-F238E27FC236}">
                <a16:creationId xmlns:a16="http://schemas.microsoft.com/office/drawing/2014/main" id="{F29BE1C8-BFB6-4DA3-0A08-DF4E6B992670}"/>
              </a:ext>
            </a:extLst>
          </p:cNvPr>
          <p:cNvSpPr txBox="1"/>
          <p:nvPr/>
        </p:nvSpPr>
        <p:spPr>
          <a:xfrm>
            <a:off x="989028" y="4131937"/>
            <a:ext cx="6099142" cy="369332"/>
          </a:xfrm>
          <a:prstGeom prst="rect">
            <a:avLst/>
          </a:prstGeom>
          <a:noFill/>
        </p:spPr>
        <p:txBody>
          <a:bodyPr wrap="square">
            <a:spAutoFit/>
          </a:bodyPr>
          <a:lstStyle/>
          <a:p>
            <a:r>
              <a:rPr lang="en-IN" b="1" dirty="0">
                <a:solidFill>
                  <a:schemeClr val="tx1">
                    <a:lumMod val="65000"/>
                    <a:lumOff val="35000"/>
                  </a:schemeClr>
                </a:solidFill>
              </a:rPr>
              <a:t>Example</a:t>
            </a:r>
            <a:r>
              <a:rPr lang="en-IN" dirty="0">
                <a:solidFill>
                  <a:schemeClr val="tx1">
                    <a:lumMod val="65000"/>
                    <a:lumOff val="35000"/>
                  </a:schemeClr>
                </a:solidFill>
              </a:rPr>
              <a:t>:</a:t>
            </a:r>
          </a:p>
        </p:txBody>
      </p:sp>
      <p:sp>
        <p:nvSpPr>
          <p:cNvPr id="15" name="TextBox 14">
            <a:extLst>
              <a:ext uri="{FF2B5EF4-FFF2-40B4-BE49-F238E27FC236}">
                <a16:creationId xmlns:a16="http://schemas.microsoft.com/office/drawing/2014/main" id="{A571935D-8F2C-6614-4F82-EE7EA7C2130E}"/>
              </a:ext>
            </a:extLst>
          </p:cNvPr>
          <p:cNvSpPr txBox="1"/>
          <p:nvPr/>
        </p:nvSpPr>
        <p:spPr>
          <a:xfrm>
            <a:off x="989028" y="4578491"/>
            <a:ext cx="6099142" cy="369332"/>
          </a:xfrm>
          <a:prstGeom prst="rect">
            <a:avLst/>
          </a:prstGeom>
          <a:noFill/>
        </p:spPr>
        <p:txBody>
          <a:bodyPr wrap="square">
            <a:spAutoFit/>
          </a:bodyPr>
          <a:lstStyle/>
          <a:p>
            <a:r>
              <a:rPr lang="en-IN" dirty="0"/>
              <a:t>{{ "product details" | </a:t>
            </a:r>
            <a:r>
              <a:rPr lang="en-IN" dirty="0" err="1"/>
              <a:t>titlecase</a:t>
            </a:r>
            <a:r>
              <a:rPr lang="en-IN" dirty="0"/>
              <a:t> }}</a:t>
            </a:r>
          </a:p>
        </p:txBody>
      </p:sp>
      <p:sp>
        <p:nvSpPr>
          <p:cNvPr id="17" name="TextBox 16">
            <a:extLst>
              <a:ext uri="{FF2B5EF4-FFF2-40B4-BE49-F238E27FC236}">
                <a16:creationId xmlns:a16="http://schemas.microsoft.com/office/drawing/2014/main" id="{96BCF7FB-7382-2F67-AE1A-827B04424E7D}"/>
              </a:ext>
            </a:extLst>
          </p:cNvPr>
          <p:cNvSpPr txBox="1"/>
          <p:nvPr/>
        </p:nvSpPr>
        <p:spPr>
          <a:xfrm>
            <a:off x="989028" y="5116878"/>
            <a:ext cx="6099142" cy="707886"/>
          </a:xfrm>
          <a:prstGeom prst="rect">
            <a:avLst/>
          </a:prstGeom>
          <a:noFill/>
        </p:spPr>
        <p:txBody>
          <a:bodyPr wrap="square">
            <a:spAutoFit/>
          </a:bodyPr>
          <a:lstStyle/>
          <a:p>
            <a:r>
              <a:rPr lang="en-IN" sz="2000" b="1" dirty="0">
                <a:solidFill>
                  <a:schemeClr val="tx1">
                    <a:lumMod val="65000"/>
                    <a:lumOff val="35000"/>
                  </a:schemeClr>
                </a:solidFill>
                <a:effectLst/>
              </a:rPr>
              <a:t>Output</a:t>
            </a:r>
            <a:r>
              <a:rPr lang="en-IN" sz="2000" dirty="0">
                <a:solidFill>
                  <a:schemeClr val="tx1">
                    <a:lumMod val="65000"/>
                    <a:lumOff val="35000"/>
                  </a:schemeClr>
                </a:solidFill>
                <a:effectLst/>
              </a:rPr>
              <a:t>:</a:t>
            </a:r>
          </a:p>
          <a:p>
            <a:r>
              <a:rPr lang="en-IN" sz="2000" dirty="0">
                <a:solidFill>
                  <a:schemeClr val="tx1">
                    <a:lumMod val="65000"/>
                    <a:lumOff val="35000"/>
                  </a:schemeClr>
                </a:solidFill>
                <a:effectLst/>
              </a:rPr>
              <a:t>Product Details</a:t>
            </a:r>
          </a:p>
        </p:txBody>
      </p:sp>
    </p:spTree>
    <p:extLst>
      <p:ext uri="{BB962C8B-B14F-4D97-AF65-F5344CB8AC3E}">
        <p14:creationId xmlns:p14="http://schemas.microsoft.com/office/powerpoint/2010/main" val="74722068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76BF17-B173-4FCA-BB4A-E3EEE53A415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0F9CF5E-C206-C83E-5EEC-A4FBCE44C0CD}"/>
              </a:ext>
            </a:extLst>
          </p:cNvPr>
          <p:cNvSpPr>
            <a:spLocks noGrp="1"/>
          </p:cNvSpPr>
          <p:nvPr>
            <p:ph type="sldNum" sz="quarter" idx="12"/>
          </p:nvPr>
        </p:nvSpPr>
        <p:spPr/>
        <p:txBody>
          <a:bodyPr/>
          <a:lstStyle/>
          <a:p>
            <a:fld id="{4A777409-9C5A-4B07-8E32-19F22F7D558C}" type="slidenum">
              <a:rPr lang="en-IN" smtClean="0"/>
              <a:t>96</a:t>
            </a:fld>
            <a:endParaRPr lang="en-IN" dirty="0"/>
          </a:p>
        </p:txBody>
      </p:sp>
      <p:sp>
        <p:nvSpPr>
          <p:cNvPr id="5" name="TextBox 4">
            <a:extLst>
              <a:ext uri="{FF2B5EF4-FFF2-40B4-BE49-F238E27FC236}">
                <a16:creationId xmlns:a16="http://schemas.microsoft.com/office/drawing/2014/main" id="{001AC361-1FF9-1134-53BC-71D5614A064D}"/>
              </a:ext>
            </a:extLst>
          </p:cNvPr>
          <p:cNvSpPr txBox="1"/>
          <p:nvPr/>
        </p:nvSpPr>
        <p:spPr>
          <a:xfrm>
            <a:off x="871979" y="569478"/>
            <a:ext cx="6099142" cy="461665"/>
          </a:xfrm>
          <a:prstGeom prst="rect">
            <a:avLst/>
          </a:prstGeom>
          <a:noFill/>
        </p:spPr>
        <p:txBody>
          <a:bodyPr wrap="square">
            <a:spAutoFit/>
          </a:bodyPr>
          <a:lstStyle/>
          <a:p>
            <a:r>
              <a:rPr lang="en-IN" sz="2400" b="1" dirty="0"/>
              <a:t>Demo : Built-in Pipes</a:t>
            </a:r>
          </a:p>
        </p:txBody>
      </p:sp>
      <p:sp>
        <p:nvSpPr>
          <p:cNvPr id="7" name="TextBox 6">
            <a:extLst>
              <a:ext uri="{FF2B5EF4-FFF2-40B4-BE49-F238E27FC236}">
                <a16:creationId xmlns:a16="http://schemas.microsoft.com/office/drawing/2014/main" id="{3713AA8E-1027-3FF0-A9F9-B4702C4B8195}"/>
              </a:ext>
            </a:extLst>
          </p:cNvPr>
          <p:cNvSpPr txBox="1"/>
          <p:nvPr/>
        </p:nvSpPr>
        <p:spPr>
          <a:xfrm>
            <a:off x="155542" y="1182231"/>
            <a:ext cx="11665670"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Exploring some of the built-in pipes</a:t>
            </a:r>
          </a:p>
          <a:p>
            <a:pPr>
              <a:buFont typeface="Arial" panose="020B0604020202020204" pitchFamily="34" charset="0"/>
              <a:buChar char="•"/>
            </a:pPr>
            <a:r>
              <a:rPr lang="en-US" sz="2000" dirty="0">
                <a:solidFill>
                  <a:schemeClr val="tx1">
                    <a:lumMod val="65000"/>
                    <a:lumOff val="35000"/>
                  </a:schemeClr>
                </a:solidFill>
                <a:effectLst/>
              </a:rPr>
              <a:t>Applying the pipes</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 </a:t>
            </a:r>
            <a:r>
              <a:rPr lang="en-US" sz="2000" dirty="0">
                <a:solidFill>
                  <a:schemeClr val="tx1">
                    <a:lumMod val="65000"/>
                    <a:lumOff val="35000"/>
                  </a:schemeClr>
                </a:solidFill>
                <a:effectLst/>
              </a:rPr>
              <a:t>Displaying the product code in lowercase and product name in uppercase using built-in pipes. The output is as shown below</a:t>
            </a:r>
          </a:p>
        </p:txBody>
      </p:sp>
      <p:pic>
        <p:nvPicPr>
          <p:cNvPr id="9" name="Picture 8">
            <a:extLst>
              <a:ext uri="{FF2B5EF4-FFF2-40B4-BE49-F238E27FC236}">
                <a16:creationId xmlns:a16="http://schemas.microsoft.com/office/drawing/2014/main" id="{3D65EE02-7FB5-C5A1-76A2-0622099688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3580088"/>
            <a:ext cx="3135198" cy="1463252"/>
          </a:xfrm>
          <a:prstGeom prst="rect">
            <a:avLst/>
          </a:prstGeom>
        </p:spPr>
      </p:pic>
      <p:sp>
        <p:nvSpPr>
          <p:cNvPr id="11" name="TextBox 10">
            <a:extLst>
              <a:ext uri="{FF2B5EF4-FFF2-40B4-BE49-F238E27FC236}">
                <a16:creationId xmlns:a16="http://schemas.microsoft.com/office/drawing/2014/main" id="{95CDDE94-199D-FE2E-8E34-8A424452D427}"/>
              </a:ext>
            </a:extLst>
          </p:cNvPr>
          <p:cNvSpPr txBox="1"/>
          <p:nvPr/>
        </p:nvSpPr>
        <p:spPr>
          <a:xfrm>
            <a:off x="155542" y="5515179"/>
            <a:ext cx="6099142" cy="400110"/>
          </a:xfrm>
          <a:prstGeom prst="rect">
            <a:avLst/>
          </a:prstGeom>
          <a:noFill/>
        </p:spPr>
        <p:txBody>
          <a:bodyPr wrap="square">
            <a:spAutoFit/>
          </a:bodyPr>
          <a:lstStyle/>
          <a:p>
            <a:r>
              <a:rPr lang="en-US" sz="2000" dirty="0">
                <a:solidFill>
                  <a:schemeClr val="tx1">
                    <a:lumMod val="65000"/>
                    <a:lumOff val="35000"/>
                  </a:schemeClr>
                </a:solidFill>
              </a:rPr>
              <a:t>1. Write the below-given code in </a:t>
            </a:r>
            <a:r>
              <a:rPr lang="en-US"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48340840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EAC9262-FF21-7FFE-A1C0-4BB30FBC024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94DA8BE-2D83-6C06-7955-E1C09FE6EDFB}"/>
              </a:ext>
            </a:extLst>
          </p:cNvPr>
          <p:cNvSpPr>
            <a:spLocks noGrp="1"/>
          </p:cNvSpPr>
          <p:nvPr>
            <p:ph type="sldNum" sz="quarter" idx="12"/>
          </p:nvPr>
        </p:nvSpPr>
        <p:spPr/>
        <p:txBody>
          <a:bodyPr/>
          <a:lstStyle/>
          <a:p>
            <a:fld id="{4A777409-9C5A-4B07-8E32-19F22F7D558C}" type="slidenum">
              <a:rPr lang="en-IN" smtClean="0"/>
              <a:t>97</a:t>
            </a:fld>
            <a:endParaRPr lang="en-IN" dirty="0"/>
          </a:p>
        </p:txBody>
      </p:sp>
      <p:sp>
        <p:nvSpPr>
          <p:cNvPr id="5" name="TextBox 4">
            <a:extLst>
              <a:ext uri="{FF2B5EF4-FFF2-40B4-BE49-F238E27FC236}">
                <a16:creationId xmlns:a16="http://schemas.microsoft.com/office/drawing/2014/main" id="{BC8D18B6-ED69-EDA8-6FE1-317107D9EC1D}"/>
              </a:ext>
            </a:extLst>
          </p:cNvPr>
          <p:cNvSpPr txBox="1"/>
          <p:nvPr/>
        </p:nvSpPr>
        <p:spPr>
          <a:xfrm>
            <a:off x="941894" y="427918"/>
            <a:ext cx="9559565" cy="3416320"/>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title = 'product details';</a:t>
            </a:r>
          </a:p>
          <a:p>
            <a:r>
              <a:rPr lang="en-IN" dirty="0"/>
              <a:t>  </a:t>
            </a:r>
            <a:r>
              <a:rPr lang="en-IN" dirty="0" err="1"/>
              <a:t>productCode</a:t>
            </a:r>
            <a:r>
              <a:rPr lang="en-IN" dirty="0"/>
              <a:t> = 'PROD_P001';</a:t>
            </a:r>
          </a:p>
          <a:p>
            <a:r>
              <a:rPr lang="en-IN" dirty="0"/>
              <a:t>  </a:t>
            </a:r>
            <a:r>
              <a:rPr lang="en-IN" dirty="0" err="1"/>
              <a:t>productName</a:t>
            </a:r>
            <a:r>
              <a:rPr lang="en-IN" dirty="0"/>
              <a:t> = 'Laptop';</a:t>
            </a:r>
          </a:p>
          <a:p>
            <a:r>
              <a:rPr lang="en-IN" dirty="0"/>
              <a:t>}</a:t>
            </a:r>
          </a:p>
          <a:p>
            <a:r>
              <a:rPr lang="en-IN" dirty="0"/>
              <a:t> </a:t>
            </a:r>
          </a:p>
        </p:txBody>
      </p:sp>
      <p:sp>
        <p:nvSpPr>
          <p:cNvPr id="7" name="TextBox 6">
            <a:extLst>
              <a:ext uri="{FF2B5EF4-FFF2-40B4-BE49-F238E27FC236}">
                <a16:creationId xmlns:a16="http://schemas.microsoft.com/office/drawing/2014/main" id="{9382EAFD-6127-0DD9-A46F-4AC70F91A66B}"/>
              </a:ext>
            </a:extLst>
          </p:cNvPr>
          <p:cNvSpPr txBox="1"/>
          <p:nvPr/>
        </p:nvSpPr>
        <p:spPr>
          <a:xfrm>
            <a:off x="221530" y="3444128"/>
            <a:ext cx="6099142" cy="400110"/>
          </a:xfrm>
          <a:prstGeom prst="rect">
            <a:avLst/>
          </a:prstGeom>
          <a:noFill/>
        </p:spPr>
        <p:txBody>
          <a:bodyPr wrap="square">
            <a:spAutoFit/>
          </a:bodyPr>
          <a:lstStyle/>
          <a:p>
            <a:r>
              <a:rPr lang="en-US" sz="2000" dirty="0">
                <a:solidFill>
                  <a:schemeClr val="tx1">
                    <a:lumMod val="65000"/>
                    <a:lumOff val="35000"/>
                  </a:schemeClr>
                </a:solidFill>
              </a:rPr>
              <a:t>2. Write the below-given code in </a:t>
            </a:r>
            <a:r>
              <a:rPr lang="en-US"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1724E1AC-436A-AD40-BFC0-64AE1826C66A}"/>
              </a:ext>
            </a:extLst>
          </p:cNvPr>
          <p:cNvSpPr txBox="1"/>
          <p:nvPr/>
        </p:nvSpPr>
        <p:spPr>
          <a:xfrm>
            <a:off x="221530" y="3726208"/>
            <a:ext cx="10685282" cy="3139321"/>
          </a:xfrm>
          <a:prstGeom prst="rect">
            <a:avLst/>
          </a:prstGeom>
          <a:noFill/>
        </p:spPr>
        <p:txBody>
          <a:bodyPr wrap="square">
            <a:spAutoFit/>
          </a:bodyPr>
          <a:lstStyle/>
          <a:p>
            <a:r>
              <a:rPr lang="en-IN" dirty="0"/>
              <a:t>&lt;h3&gt; {{ title | </a:t>
            </a:r>
            <a:r>
              <a:rPr lang="en-IN" dirty="0" err="1"/>
              <a:t>titlecase</a:t>
            </a:r>
            <a:r>
              <a:rPr lang="en-IN" dirty="0"/>
              <a:t>}} &lt;/h3&gt;</a:t>
            </a:r>
          </a:p>
          <a:p>
            <a:r>
              <a:rPr lang="en-IN" dirty="0"/>
              <a:t>&lt;table style="</a:t>
            </a:r>
            <a:r>
              <a:rPr lang="en-IN" dirty="0" err="1"/>
              <a:t>text-align:left</a:t>
            </a:r>
            <a:r>
              <a:rPr lang="en-IN" dirty="0"/>
              <a:t>"&gt;</a:t>
            </a:r>
          </a:p>
          <a:p>
            <a:r>
              <a:rPr lang="en-IN" dirty="0"/>
              <a:t>    &lt;tr&gt;</a:t>
            </a:r>
          </a:p>
          <a:p>
            <a:r>
              <a:rPr lang="en-IN" dirty="0"/>
              <a:t>        &lt;</a:t>
            </a:r>
            <a:r>
              <a:rPr lang="en-IN" dirty="0" err="1"/>
              <a:t>th</a:t>
            </a:r>
            <a:r>
              <a:rPr lang="en-IN" dirty="0"/>
              <a:t>&gt; Product Code &lt;/</a:t>
            </a:r>
            <a:r>
              <a:rPr lang="en-IN" dirty="0" err="1"/>
              <a:t>th</a:t>
            </a:r>
            <a:r>
              <a:rPr lang="en-IN" dirty="0"/>
              <a:t>&gt;</a:t>
            </a:r>
          </a:p>
          <a:p>
            <a:r>
              <a:rPr lang="en-IN" dirty="0"/>
              <a:t>        &lt;td&gt; {{ </a:t>
            </a:r>
            <a:r>
              <a:rPr lang="en-IN" dirty="0" err="1"/>
              <a:t>productCode</a:t>
            </a:r>
            <a:r>
              <a:rPr lang="en-IN" dirty="0"/>
              <a:t> | lowercase }} &lt;/td&gt;</a:t>
            </a:r>
          </a:p>
          <a:p>
            <a:r>
              <a:rPr lang="en-IN" dirty="0"/>
              <a:t>    &lt;/tr&gt;</a:t>
            </a:r>
          </a:p>
          <a:p>
            <a:r>
              <a:rPr lang="en-IN" dirty="0"/>
              <a:t>    &lt;tr&gt;</a:t>
            </a:r>
          </a:p>
          <a:p>
            <a:r>
              <a:rPr lang="en-IN" dirty="0"/>
              <a:t>        &lt;</a:t>
            </a:r>
            <a:r>
              <a:rPr lang="en-IN" dirty="0" err="1"/>
              <a:t>th</a:t>
            </a:r>
            <a:r>
              <a:rPr lang="en-IN" dirty="0"/>
              <a:t>&gt; Product Name &lt;/</a:t>
            </a:r>
            <a:r>
              <a:rPr lang="en-IN" dirty="0" err="1"/>
              <a:t>th</a:t>
            </a:r>
            <a:r>
              <a:rPr lang="en-IN" dirty="0"/>
              <a:t>&gt;</a:t>
            </a:r>
          </a:p>
          <a:p>
            <a:r>
              <a:rPr lang="en-IN" dirty="0"/>
              <a:t>        &lt;td&gt; {{ </a:t>
            </a:r>
            <a:r>
              <a:rPr lang="en-IN" dirty="0" err="1"/>
              <a:t>productName</a:t>
            </a:r>
            <a:r>
              <a:rPr lang="en-IN" dirty="0"/>
              <a:t> | uppercase }} &lt;/td&gt;</a:t>
            </a:r>
          </a:p>
          <a:p>
            <a:r>
              <a:rPr lang="en-IN" dirty="0"/>
              <a:t>    &lt;/tr&gt;</a:t>
            </a:r>
          </a:p>
          <a:p>
            <a:r>
              <a:rPr lang="en-IN" dirty="0"/>
              <a:t>&lt;/table&gt;</a:t>
            </a:r>
          </a:p>
        </p:txBody>
      </p:sp>
    </p:spTree>
    <p:extLst>
      <p:ext uri="{BB962C8B-B14F-4D97-AF65-F5344CB8AC3E}">
        <p14:creationId xmlns:p14="http://schemas.microsoft.com/office/powerpoint/2010/main" val="62642927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96D393-2432-86FF-1467-275F2079CEB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A3E7036-BD80-45BD-14D6-3B3E4DD56B83}"/>
              </a:ext>
            </a:extLst>
          </p:cNvPr>
          <p:cNvSpPr>
            <a:spLocks noGrp="1"/>
          </p:cNvSpPr>
          <p:nvPr>
            <p:ph type="sldNum" sz="quarter" idx="12"/>
          </p:nvPr>
        </p:nvSpPr>
        <p:spPr/>
        <p:txBody>
          <a:bodyPr/>
          <a:lstStyle/>
          <a:p>
            <a:fld id="{4A777409-9C5A-4B07-8E32-19F22F7D558C}" type="slidenum">
              <a:rPr lang="en-IN" smtClean="0"/>
              <a:t>98</a:t>
            </a:fld>
            <a:endParaRPr lang="en-IN" dirty="0"/>
          </a:p>
        </p:txBody>
      </p:sp>
      <p:sp>
        <p:nvSpPr>
          <p:cNvPr id="5" name="TextBox 4">
            <a:extLst>
              <a:ext uri="{FF2B5EF4-FFF2-40B4-BE49-F238E27FC236}">
                <a16:creationId xmlns:a16="http://schemas.microsoft.com/office/drawing/2014/main" id="{7DD45F91-B4BB-B9D1-3780-0D5C6C66C898}"/>
              </a:ext>
            </a:extLst>
          </p:cNvPr>
          <p:cNvSpPr txBox="1"/>
          <p:nvPr/>
        </p:nvSpPr>
        <p:spPr>
          <a:xfrm>
            <a:off x="989029" y="607185"/>
            <a:ext cx="6099142" cy="400110"/>
          </a:xfrm>
          <a:prstGeom prst="rect">
            <a:avLst/>
          </a:prstGeom>
          <a:noFill/>
        </p:spPr>
        <p:txBody>
          <a:bodyPr wrap="square">
            <a:spAutoFit/>
          </a:bodyPr>
          <a:lstStyle/>
          <a:p>
            <a:r>
              <a:rPr lang="en-US" sz="2000" dirty="0">
                <a:solidFill>
                  <a:schemeClr val="tx1">
                    <a:lumMod val="65000"/>
                    <a:lumOff val="35000"/>
                  </a:schemeClr>
                </a:solidFill>
              </a:rPr>
              <a:t>3. Save the files and check the output in the browser</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80E7224B-2AF5-8DB3-35EF-F8F249ED461A}"/>
              </a:ext>
            </a:extLst>
          </p:cNvPr>
          <p:cNvSpPr txBox="1"/>
          <p:nvPr/>
        </p:nvSpPr>
        <p:spPr>
          <a:xfrm>
            <a:off x="334652" y="1135085"/>
            <a:ext cx="6099142" cy="523220"/>
          </a:xfrm>
          <a:prstGeom prst="rect">
            <a:avLst/>
          </a:prstGeom>
          <a:noFill/>
        </p:spPr>
        <p:txBody>
          <a:bodyPr wrap="square">
            <a:spAutoFit/>
          </a:bodyPr>
          <a:lstStyle/>
          <a:p>
            <a:r>
              <a:rPr lang="en-US" sz="2800" b="1" dirty="0"/>
              <a:t>Passing Parameters to Angular Pipes</a:t>
            </a:r>
          </a:p>
        </p:txBody>
      </p:sp>
      <p:sp>
        <p:nvSpPr>
          <p:cNvPr id="9" name="TextBox 8">
            <a:extLst>
              <a:ext uri="{FF2B5EF4-FFF2-40B4-BE49-F238E27FC236}">
                <a16:creationId xmlns:a16="http://schemas.microsoft.com/office/drawing/2014/main" id="{B862ED0F-493B-A40C-ACB0-AC3E525A256F}"/>
              </a:ext>
            </a:extLst>
          </p:cNvPr>
          <p:cNvSpPr txBox="1"/>
          <p:nvPr/>
        </p:nvSpPr>
        <p:spPr>
          <a:xfrm>
            <a:off x="334651" y="1723634"/>
            <a:ext cx="11184903" cy="1015663"/>
          </a:xfrm>
          <a:prstGeom prst="rect">
            <a:avLst/>
          </a:prstGeom>
          <a:noFill/>
        </p:spPr>
        <p:txBody>
          <a:bodyPr wrap="square">
            <a:spAutoFit/>
          </a:bodyPr>
          <a:lstStyle/>
          <a:p>
            <a:r>
              <a:rPr lang="en-US" sz="2000" dirty="0">
                <a:solidFill>
                  <a:schemeClr val="tx1">
                    <a:lumMod val="65000"/>
                    <a:lumOff val="35000"/>
                  </a:schemeClr>
                </a:solidFill>
                <a:effectLst/>
              </a:rPr>
              <a:t>A pipe can also have optional parameters to change the output. To pass parameters, after a pipe name add a colon( : ) followed by the parameter value.</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 </a:t>
            </a:r>
          </a:p>
        </p:txBody>
      </p:sp>
      <p:sp>
        <p:nvSpPr>
          <p:cNvPr id="11" name="TextBox 10">
            <a:extLst>
              <a:ext uri="{FF2B5EF4-FFF2-40B4-BE49-F238E27FC236}">
                <a16:creationId xmlns:a16="http://schemas.microsoft.com/office/drawing/2014/main" id="{BC0552A8-FD24-4C5D-845F-4F907FFB709D}"/>
              </a:ext>
            </a:extLst>
          </p:cNvPr>
          <p:cNvSpPr txBox="1"/>
          <p:nvPr/>
        </p:nvSpPr>
        <p:spPr>
          <a:xfrm>
            <a:off x="334651" y="2831556"/>
            <a:ext cx="6099142" cy="369332"/>
          </a:xfrm>
          <a:prstGeom prst="rect">
            <a:avLst/>
          </a:prstGeom>
          <a:noFill/>
        </p:spPr>
        <p:txBody>
          <a:bodyPr wrap="square">
            <a:spAutoFit/>
          </a:bodyPr>
          <a:lstStyle/>
          <a:p>
            <a:r>
              <a:rPr lang="en-IN" dirty="0" err="1"/>
              <a:t>pipename</a:t>
            </a:r>
            <a:r>
              <a:rPr lang="en-IN" dirty="0"/>
              <a:t> : </a:t>
            </a:r>
            <a:r>
              <a:rPr lang="en-IN" dirty="0" err="1"/>
              <a:t>parametervalue</a:t>
            </a:r>
            <a:endParaRPr lang="en-IN" dirty="0"/>
          </a:p>
        </p:txBody>
      </p:sp>
      <p:sp>
        <p:nvSpPr>
          <p:cNvPr id="13" name="TextBox 12">
            <a:extLst>
              <a:ext uri="{FF2B5EF4-FFF2-40B4-BE49-F238E27FC236}">
                <a16:creationId xmlns:a16="http://schemas.microsoft.com/office/drawing/2014/main" id="{6CD3D74B-DF2A-0BB1-ECA1-8B77360E6D8F}"/>
              </a:ext>
            </a:extLst>
          </p:cNvPr>
          <p:cNvSpPr txBox="1"/>
          <p:nvPr/>
        </p:nvSpPr>
        <p:spPr>
          <a:xfrm>
            <a:off x="334650" y="3323065"/>
            <a:ext cx="10289357" cy="400110"/>
          </a:xfrm>
          <a:prstGeom prst="rect">
            <a:avLst/>
          </a:prstGeom>
          <a:noFill/>
        </p:spPr>
        <p:txBody>
          <a:bodyPr wrap="square">
            <a:spAutoFit/>
          </a:bodyPr>
          <a:lstStyle/>
          <a:p>
            <a:r>
              <a:rPr lang="en-US" sz="2000" dirty="0">
                <a:solidFill>
                  <a:schemeClr val="tx1">
                    <a:lumMod val="65000"/>
                    <a:lumOff val="35000"/>
                  </a:schemeClr>
                </a:solidFill>
              </a:rPr>
              <a:t>A pipe can also have multiple parameters as shown below</a:t>
            </a:r>
            <a:endParaRPr lang="en-IN" sz="2000" dirty="0">
              <a:solidFill>
                <a:schemeClr val="tx1">
                  <a:lumMod val="65000"/>
                  <a:lumOff val="35000"/>
                </a:schemeClr>
              </a:solidFill>
            </a:endParaRPr>
          </a:p>
        </p:txBody>
      </p:sp>
      <p:sp>
        <p:nvSpPr>
          <p:cNvPr id="15" name="TextBox 14">
            <a:extLst>
              <a:ext uri="{FF2B5EF4-FFF2-40B4-BE49-F238E27FC236}">
                <a16:creationId xmlns:a16="http://schemas.microsoft.com/office/drawing/2014/main" id="{1D217A7D-4F24-7439-88ED-4068948C4061}"/>
              </a:ext>
            </a:extLst>
          </p:cNvPr>
          <p:cNvSpPr txBox="1"/>
          <p:nvPr/>
        </p:nvSpPr>
        <p:spPr>
          <a:xfrm>
            <a:off x="334650" y="3769672"/>
            <a:ext cx="6099142" cy="369332"/>
          </a:xfrm>
          <a:prstGeom prst="rect">
            <a:avLst/>
          </a:prstGeom>
          <a:noFill/>
        </p:spPr>
        <p:txBody>
          <a:bodyPr wrap="square">
            <a:spAutoFit/>
          </a:bodyPr>
          <a:lstStyle/>
          <a:p>
            <a:r>
              <a:rPr lang="en-IN" dirty="0" err="1"/>
              <a:t>pipename</a:t>
            </a:r>
            <a:r>
              <a:rPr lang="en-IN" dirty="0"/>
              <a:t> : parametervalue1:parametervalue2</a:t>
            </a:r>
          </a:p>
        </p:txBody>
      </p:sp>
      <p:sp>
        <p:nvSpPr>
          <p:cNvPr id="17" name="TextBox 16">
            <a:extLst>
              <a:ext uri="{FF2B5EF4-FFF2-40B4-BE49-F238E27FC236}">
                <a16:creationId xmlns:a16="http://schemas.microsoft.com/office/drawing/2014/main" id="{B8912E8A-1B0E-1D4C-F004-9E9787C94CF2}"/>
              </a:ext>
            </a:extLst>
          </p:cNvPr>
          <p:cNvSpPr txBox="1"/>
          <p:nvPr/>
        </p:nvSpPr>
        <p:spPr>
          <a:xfrm>
            <a:off x="334649" y="4233773"/>
            <a:ext cx="11703379" cy="1938992"/>
          </a:xfrm>
          <a:prstGeom prst="rect">
            <a:avLst/>
          </a:prstGeom>
          <a:noFill/>
        </p:spPr>
        <p:txBody>
          <a:bodyPr wrap="square">
            <a:spAutoFit/>
          </a:bodyPr>
          <a:lstStyle/>
          <a:p>
            <a:r>
              <a:rPr lang="en-US" sz="2000" dirty="0">
                <a:solidFill>
                  <a:schemeClr val="tx1">
                    <a:lumMod val="65000"/>
                    <a:lumOff val="35000"/>
                  </a:schemeClr>
                </a:solidFill>
                <a:effectLst/>
              </a:rPr>
              <a:t>Below are the built-in pipes present in Angular, which accept optional parameters using which the pipe's output can be fine-tuned.</a:t>
            </a:r>
          </a:p>
          <a:p>
            <a:r>
              <a:rPr lang="en-US" sz="2000" dirty="0">
                <a:solidFill>
                  <a:schemeClr val="tx1">
                    <a:lumMod val="65000"/>
                    <a:lumOff val="35000"/>
                  </a:schemeClr>
                </a:solidFill>
              </a:rPr>
              <a:t> </a:t>
            </a:r>
          </a:p>
          <a:p>
            <a:r>
              <a:rPr lang="en-US" sz="2000" b="1" u="sng" dirty="0">
                <a:solidFill>
                  <a:schemeClr val="tx1">
                    <a:lumMod val="65000"/>
                    <a:lumOff val="35000"/>
                  </a:schemeClr>
                </a:solidFill>
                <a:effectLst/>
              </a:rPr>
              <a:t>currency</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pipe displays a currency symbol before the expression. By default, it displays the currency symbol $</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Tree>
    <p:extLst>
      <p:ext uri="{BB962C8B-B14F-4D97-AF65-F5344CB8AC3E}">
        <p14:creationId xmlns:p14="http://schemas.microsoft.com/office/powerpoint/2010/main" val="66214289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D8F63A6-E64F-A59A-C34F-AFA5E4C9517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932B9F9-6BE0-214B-2A39-3378D13A9EC7}"/>
              </a:ext>
            </a:extLst>
          </p:cNvPr>
          <p:cNvSpPr>
            <a:spLocks noGrp="1"/>
          </p:cNvSpPr>
          <p:nvPr>
            <p:ph type="sldNum" sz="quarter" idx="12"/>
          </p:nvPr>
        </p:nvSpPr>
        <p:spPr/>
        <p:txBody>
          <a:bodyPr/>
          <a:lstStyle/>
          <a:p>
            <a:fld id="{4A777409-9C5A-4B07-8E32-19F22F7D558C}" type="slidenum">
              <a:rPr lang="en-IN" smtClean="0"/>
              <a:t>99</a:t>
            </a:fld>
            <a:endParaRPr lang="en-IN" dirty="0"/>
          </a:p>
        </p:txBody>
      </p:sp>
      <p:sp>
        <p:nvSpPr>
          <p:cNvPr id="5" name="TextBox 4">
            <a:extLst>
              <a:ext uri="{FF2B5EF4-FFF2-40B4-BE49-F238E27FC236}">
                <a16:creationId xmlns:a16="http://schemas.microsoft.com/office/drawing/2014/main" id="{D28597B7-ACFB-5047-ACFF-0503EBB7CE8F}"/>
              </a:ext>
            </a:extLst>
          </p:cNvPr>
          <p:cNvSpPr txBox="1"/>
          <p:nvPr/>
        </p:nvSpPr>
        <p:spPr>
          <a:xfrm>
            <a:off x="989029" y="607185"/>
            <a:ext cx="6099142" cy="369332"/>
          </a:xfrm>
          <a:prstGeom prst="rect">
            <a:avLst/>
          </a:prstGeom>
          <a:noFill/>
        </p:spPr>
        <p:txBody>
          <a:bodyPr wrap="square">
            <a:spAutoFit/>
          </a:bodyPr>
          <a:lstStyle/>
          <a:p>
            <a:r>
              <a:rPr lang="en-IN" dirty="0"/>
              <a:t>{{ expression | </a:t>
            </a:r>
            <a:r>
              <a:rPr lang="en-IN" dirty="0" err="1"/>
              <a:t>currency:currencyCode:symbol:digitInfo:locale</a:t>
            </a:r>
            <a:r>
              <a:rPr lang="en-IN" dirty="0"/>
              <a:t> }}</a:t>
            </a:r>
          </a:p>
        </p:txBody>
      </p:sp>
      <p:sp>
        <p:nvSpPr>
          <p:cNvPr id="7" name="TextBox 6">
            <a:extLst>
              <a:ext uri="{FF2B5EF4-FFF2-40B4-BE49-F238E27FC236}">
                <a16:creationId xmlns:a16="http://schemas.microsoft.com/office/drawing/2014/main" id="{40D4406B-C171-7B30-1790-CE0EC7DCF0DD}"/>
              </a:ext>
            </a:extLst>
          </p:cNvPr>
          <p:cNvSpPr txBox="1"/>
          <p:nvPr/>
        </p:nvSpPr>
        <p:spPr>
          <a:xfrm>
            <a:off x="155542" y="1089164"/>
            <a:ext cx="11880915" cy="5632311"/>
          </a:xfrm>
          <a:prstGeom prst="rect">
            <a:avLst/>
          </a:prstGeom>
          <a:noFill/>
        </p:spPr>
        <p:txBody>
          <a:bodyPr wrap="square">
            <a:spAutoFit/>
          </a:bodyPr>
          <a:lstStyle/>
          <a:p>
            <a:r>
              <a:rPr lang="en-US" sz="2000" b="1" dirty="0" err="1">
                <a:solidFill>
                  <a:schemeClr val="tx1">
                    <a:lumMod val="65000"/>
                    <a:lumOff val="35000"/>
                  </a:schemeClr>
                </a:solidFill>
                <a:effectLst/>
              </a:rPr>
              <a:t>currencyCode</a:t>
            </a:r>
            <a:r>
              <a:rPr lang="en-US" sz="2000" dirty="0">
                <a:solidFill>
                  <a:schemeClr val="tx1">
                    <a:lumMod val="65000"/>
                    <a:lumOff val="35000"/>
                  </a:schemeClr>
                </a:solidFill>
                <a:effectLst/>
              </a:rPr>
              <a:t> is the code to display such as INR for the rupee, EUR for the euro, etc.</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symbol</a:t>
            </a:r>
            <a:r>
              <a:rPr lang="en-US" sz="2000" dirty="0">
                <a:solidFill>
                  <a:schemeClr val="tx1">
                    <a:lumMod val="65000"/>
                    <a:lumOff val="35000"/>
                  </a:schemeClr>
                </a:solidFill>
                <a:effectLst/>
              </a:rPr>
              <a:t> is a Boolean value that represents whether to display currency symbol or code.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code</a:t>
            </a:r>
            <a:r>
              <a:rPr lang="en-US" sz="2000" dirty="0">
                <a:solidFill>
                  <a:schemeClr val="tx1">
                    <a:lumMod val="65000"/>
                    <a:lumOff val="35000"/>
                  </a:schemeClr>
                </a:solidFill>
                <a:effectLst/>
              </a:rPr>
              <a:t>: displays code instead of a symbol such as USD, EUR, etc.</a:t>
            </a:r>
          </a:p>
          <a:p>
            <a:pPr>
              <a:buFont typeface="Arial" panose="020B0604020202020204" pitchFamily="34" charset="0"/>
              <a:buChar char="•"/>
            </a:pPr>
            <a:r>
              <a:rPr lang="en-US" sz="2000" b="1" dirty="0">
                <a:solidFill>
                  <a:schemeClr val="tx1">
                    <a:lumMod val="65000"/>
                    <a:lumOff val="35000"/>
                  </a:schemeClr>
                </a:solidFill>
                <a:effectLst/>
              </a:rPr>
              <a:t>symbol</a:t>
            </a:r>
            <a:r>
              <a:rPr lang="en-US" sz="2000" dirty="0">
                <a:solidFill>
                  <a:schemeClr val="tx1">
                    <a:lumMod val="65000"/>
                    <a:lumOff val="35000"/>
                  </a:schemeClr>
                </a:solidFill>
                <a:effectLst/>
              </a:rPr>
              <a:t> (default): displays symbol such as $ etc.</a:t>
            </a:r>
          </a:p>
          <a:p>
            <a:pPr>
              <a:buFont typeface="Arial" panose="020B0604020202020204" pitchFamily="34" charset="0"/>
              <a:buChar char="•"/>
            </a:pPr>
            <a:r>
              <a:rPr lang="en-US" sz="2000" b="1" dirty="0">
                <a:solidFill>
                  <a:schemeClr val="tx1">
                    <a:lumMod val="65000"/>
                    <a:lumOff val="35000"/>
                  </a:schemeClr>
                </a:solidFill>
                <a:effectLst/>
              </a:rPr>
              <a:t>symbol-narrow</a:t>
            </a:r>
            <a:r>
              <a:rPr lang="en-US" sz="2000" dirty="0">
                <a:solidFill>
                  <a:schemeClr val="tx1">
                    <a:lumMod val="65000"/>
                    <a:lumOff val="35000"/>
                  </a:schemeClr>
                </a:solidFill>
                <a:effectLst/>
              </a:rPr>
              <a:t>: displays the narrow symbol of currency. Some countries have two symbols for their currency, regular and narrow. For example, the Canadian Dollar CAD has the symbol as CA$ and symbol-narrow as $.</a:t>
            </a:r>
          </a:p>
          <a:p>
            <a:r>
              <a:rPr lang="en-US" sz="2000" b="1" dirty="0" err="1">
                <a:solidFill>
                  <a:schemeClr val="tx1">
                    <a:lumMod val="65000"/>
                    <a:lumOff val="35000"/>
                  </a:schemeClr>
                </a:solidFill>
                <a:effectLst/>
              </a:rPr>
              <a:t>digitInfo</a:t>
            </a:r>
            <a:r>
              <a:rPr lang="en-US" sz="2000" dirty="0">
                <a:solidFill>
                  <a:schemeClr val="tx1">
                    <a:lumMod val="65000"/>
                    <a:lumOff val="35000"/>
                  </a:schemeClr>
                </a:solidFill>
                <a:effectLst/>
              </a:rPr>
              <a:t> is a string in the following format</a:t>
            </a:r>
          </a:p>
          <a:p>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minIntegerDigits</a:t>
            </a: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minFractionDigits</a:t>
            </a:r>
            <a:r>
              <a:rPr lang="en-US" sz="2000" dirty="0">
                <a:solidFill>
                  <a:schemeClr val="tx1">
                    <a:lumMod val="65000"/>
                    <a:lumOff val="35000"/>
                  </a:schemeClr>
                </a:solidFill>
                <a:effectLst/>
              </a:rPr>
              <a:t>} - {</a:t>
            </a:r>
            <a:r>
              <a:rPr lang="en-US" sz="2000" dirty="0" err="1">
                <a:solidFill>
                  <a:schemeClr val="tx1">
                    <a:lumMod val="65000"/>
                    <a:lumOff val="35000"/>
                  </a:schemeClr>
                </a:solidFill>
                <a:effectLst/>
              </a:rPr>
              <a:t>maxFractionDigits</a:t>
            </a:r>
            <a:r>
              <a:rPr lang="en-US" sz="2000" dirty="0">
                <a:solidFill>
                  <a:schemeClr val="tx1">
                    <a:lumMod val="65000"/>
                    <a:lumOff val="35000"/>
                  </a:schemeClr>
                </a:solidFill>
                <a:effectLst/>
              </a:rPr>
              <a:t>}</a:t>
            </a:r>
          </a:p>
          <a:p>
            <a:pPr>
              <a:buFont typeface="Arial" panose="020B0604020202020204" pitchFamily="34" charset="0"/>
              <a:buChar char="•"/>
            </a:pPr>
            <a:r>
              <a:rPr lang="en-US" sz="2000" dirty="0" err="1">
                <a:solidFill>
                  <a:schemeClr val="tx1">
                    <a:lumMod val="65000"/>
                    <a:lumOff val="35000"/>
                  </a:schemeClr>
                </a:solidFill>
                <a:effectLst/>
              </a:rPr>
              <a:t>minIntegerDigits</a:t>
            </a:r>
            <a:r>
              <a:rPr lang="en-US" sz="2000" dirty="0">
                <a:solidFill>
                  <a:schemeClr val="tx1">
                    <a:lumMod val="65000"/>
                    <a:lumOff val="35000"/>
                  </a:schemeClr>
                </a:solidFill>
                <a:effectLst/>
              </a:rPr>
              <a:t> is the minimum integer digits to display. The default value is 1</a:t>
            </a:r>
          </a:p>
          <a:p>
            <a:pPr>
              <a:buFont typeface="Arial" panose="020B0604020202020204" pitchFamily="34" charset="0"/>
              <a:buChar char="•"/>
            </a:pPr>
            <a:r>
              <a:rPr lang="en-US" sz="2000" dirty="0" err="1">
                <a:solidFill>
                  <a:schemeClr val="tx1">
                    <a:lumMod val="65000"/>
                    <a:lumOff val="35000"/>
                  </a:schemeClr>
                </a:solidFill>
                <a:effectLst/>
              </a:rPr>
              <a:t>minFractionDigits</a:t>
            </a:r>
            <a:r>
              <a:rPr lang="en-US" sz="2000" dirty="0">
                <a:solidFill>
                  <a:schemeClr val="tx1">
                    <a:lumMod val="65000"/>
                    <a:lumOff val="35000"/>
                  </a:schemeClr>
                </a:solidFill>
                <a:effectLst/>
              </a:rPr>
              <a:t> is the minimum number of digits to display after the fraction. The default value is 0</a:t>
            </a:r>
          </a:p>
          <a:p>
            <a:pPr>
              <a:buFont typeface="Arial" panose="020B0604020202020204" pitchFamily="34" charset="0"/>
              <a:buChar char="•"/>
            </a:pPr>
            <a:r>
              <a:rPr lang="en-US" sz="2000" dirty="0" err="1">
                <a:solidFill>
                  <a:schemeClr val="tx1">
                    <a:lumMod val="65000"/>
                    <a:lumOff val="35000"/>
                  </a:schemeClr>
                </a:solidFill>
                <a:effectLst/>
              </a:rPr>
              <a:t>maxFractionDigits</a:t>
            </a:r>
            <a:r>
              <a:rPr lang="en-US" sz="2000" dirty="0">
                <a:solidFill>
                  <a:schemeClr val="tx1">
                    <a:lumMod val="65000"/>
                    <a:lumOff val="35000"/>
                  </a:schemeClr>
                </a:solidFill>
                <a:effectLst/>
              </a:rPr>
              <a:t> is the maximum number of digits to display after the fraction. The default value is 3</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locale </a:t>
            </a:r>
            <a:r>
              <a:rPr lang="en-US" sz="2000" dirty="0">
                <a:solidFill>
                  <a:schemeClr val="tx1">
                    <a:lumMod val="65000"/>
                    <a:lumOff val="35000"/>
                  </a:schemeClr>
                </a:solidFill>
                <a:effectLst/>
              </a:rPr>
              <a:t>is used to set the format followed by a country/language. To use a locale,  the locale needs to be registered in the root module.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a:t>
            </a:r>
            <a:r>
              <a:rPr lang="en-US" sz="2000" dirty="0" err="1">
                <a:solidFill>
                  <a:schemeClr val="tx1">
                    <a:lumMod val="65000"/>
                    <a:lumOff val="35000"/>
                  </a:schemeClr>
                </a:solidFill>
                <a:effectLst/>
              </a:rPr>
              <a:t>Example,to</a:t>
            </a:r>
            <a:r>
              <a:rPr lang="en-US" sz="2000" dirty="0">
                <a:solidFill>
                  <a:schemeClr val="tx1">
                    <a:lumMod val="65000"/>
                    <a:lumOff val="35000"/>
                  </a:schemeClr>
                </a:solidFill>
                <a:effectLst/>
              </a:rPr>
              <a:t> set locale to French (</a:t>
            </a:r>
            <a:r>
              <a:rPr lang="en-US" sz="2000" dirty="0" err="1">
                <a:solidFill>
                  <a:schemeClr val="tx1">
                    <a:lumMod val="65000"/>
                    <a:lumOff val="35000"/>
                  </a:schemeClr>
                </a:solidFill>
                <a:effectLst/>
              </a:rPr>
              <a:t>fr</a:t>
            </a:r>
            <a:r>
              <a:rPr lang="en-US" sz="2000" dirty="0">
                <a:solidFill>
                  <a:schemeClr val="tx1">
                    <a:lumMod val="65000"/>
                    <a:lumOff val="35000"/>
                  </a:schemeClr>
                </a:solidFill>
                <a:effectLst/>
              </a:rPr>
              <a:t>), add the below statements in </a:t>
            </a:r>
            <a:r>
              <a:rPr lang="en-US" sz="2000" dirty="0" err="1">
                <a:solidFill>
                  <a:schemeClr val="tx1">
                    <a:lumMod val="65000"/>
                    <a:lumOff val="35000"/>
                  </a:schemeClr>
                </a:solidFill>
                <a:effectLst/>
              </a:rPr>
              <a:t>app.module.ts</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960310783"/>
      </p:ext>
    </p:extLst>
  </p:cSld>
  <p:clrMapOvr>
    <a:masterClrMapping/>
  </p:clrMapOvr>
</p:sld>
</file>

<file path=ppt/theme/theme1.xml><?xml version="1.0" encoding="utf-8"?>
<a:theme xmlns:a="http://schemas.openxmlformats.org/drawingml/2006/main" name="1_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1096</TotalTime>
  <Words>14160</Words>
  <Application>Microsoft Office PowerPoint</Application>
  <PresentationFormat>Widescreen</PresentationFormat>
  <Paragraphs>1960</Paragraphs>
  <Slides>155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155</vt:i4>
      </vt:variant>
    </vt:vector>
  </HeadingPairs>
  <TitlesOfParts>
    <vt:vector size="164" baseType="lpstr">
      <vt:lpstr>Arial</vt:lpstr>
      <vt:lpstr>Calibri</vt:lpstr>
      <vt:lpstr>Calibri </vt:lpstr>
      <vt:lpstr>Calibri Light</vt:lpstr>
      <vt:lpstr>Consolas</vt:lpstr>
      <vt:lpstr>Roboto</vt:lpstr>
      <vt:lpstr>Roboto Mono</vt:lpstr>
      <vt:lpstr>Wingdings</vt:lpstr>
      <vt:lpstr>1_Office Theme</vt:lpstr>
      <vt:lpstr>ANGULAR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Inline style: command to create inline Style:  ng g c comp_name --inline-style  only 3 files will create. .css file will not create  @Component({   selector: 'app-footer1',   templateUrl: './footer1.component.html',   styles: [     ` p{color:red}`   ] })  .html file  &lt;p&gt;footer1 works!&lt;/p&gt;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The else binding points to an&lt;ng-template&gt; element labeled #elseBlock.   The template can be defined anywhere in the component view  </vt:lpstr>
      <vt:lpstr>PowerPoint Presentation</vt:lpstr>
      <vt:lpstr>*ngFor Directive  </vt:lpstr>
      <vt:lpstr>PowerPoint Presentation</vt:lpstr>
      <vt:lpstr>PowerPoint Presentation</vt:lpstr>
      <vt:lpstr>*ngSwitch Directive</vt:lpstr>
      <vt:lpstr>PowerPoint Presentation</vt:lpstr>
      <vt:lpstr>PowerPoint Presentation</vt:lpstr>
      <vt:lpstr>PowerPoint Presentation</vt:lpstr>
      <vt:lpstr>PowerPoint Presentation</vt:lpstr>
      <vt:lpstr>PowerPoint Presentation</vt:lpstr>
      <vt:lpstr>Build in Attribute ngClass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dc:creator>Abhi A.b</dc:creator>
  <cp:lastModifiedBy>Harshada Sawant</cp:lastModifiedBy>
  <cp:revision>32</cp:revision>
  <dcterms:created xsi:type="dcterms:W3CDTF">2022-11-21T05:35:02Z</dcterms:created>
  <dcterms:modified xsi:type="dcterms:W3CDTF">2022-11-25T05:08:55Z</dcterms:modified>
</cp:coreProperties>
</file>