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4" r:id="rId94"/>
    <p:sldId id="395" r:id="rId95"/>
    <p:sldId id="396" r:id="rId96"/>
    <p:sldId id="393" r:id="rId97"/>
    <p:sldId id="397" r:id="rId98"/>
    <p:sldId id="398" r:id="rId99"/>
    <p:sldId id="399" r:id="rId100"/>
    <p:sldId id="400" r:id="rId101"/>
    <p:sldId id="401" r:id="rId102"/>
    <p:sldId id="402" r:id="rId103"/>
    <p:sldId id="406" r:id="rId104"/>
    <p:sldId id="407" r:id="rId105"/>
    <p:sldId id="408" r:id="rId106"/>
    <p:sldId id="409" r:id="rId107"/>
    <p:sldId id="410" r:id="rId108"/>
    <p:sldId id="411" r:id="rId109"/>
    <p:sldId id="412" r:id="rId110"/>
    <p:sldId id="413" r:id="rId111"/>
    <p:sldId id="414"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53" r:id="rId135"/>
    <p:sldId id="454" r:id="rId136"/>
    <p:sldId id="455" r:id="rId137"/>
    <p:sldId id="456" r:id="rId138"/>
    <p:sldId id="457" r:id="rId139"/>
    <p:sldId id="462" r:id="rId140"/>
    <p:sldId id="463" r:id="rId141"/>
    <p:sldId id="464" r:id="rId142"/>
    <p:sldId id="467" r:id="rId143"/>
    <p:sldId id="468" r:id="rId144"/>
    <p:sldId id="469" r:id="rId145"/>
    <p:sldId id="470" r:id="rId146"/>
    <p:sldId id="471" r:id="rId147"/>
    <p:sldId id="472" r:id="rId148"/>
    <p:sldId id="473" r:id="rId149"/>
    <p:sldId id="466" r:id="rId150"/>
    <p:sldId id="474" r:id="rId151"/>
    <p:sldId id="465" r:id="rId152"/>
    <p:sldId id="475" r:id="rId153"/>
    <p:sldId id="476" r:id="rId154"/>
    <p:sldId id="477" r:id="rId155"/>
    <p:sldId id="478" r:id="rId156"/>
    <p:sldId id="497" r:id="rId157"/>
    <p:sldId id="498" r:id="rId158"/>
    <p:sldId id="499" r:id="rId159"/>
    <p:sldId id="500" r:id="rId160"/>
    <p:sldId id="501" r:id="rId161"/>
    <p:sldId id="502" r:id="rId162"/>
    <p:sldId id="503" r:id="rId163"/>
    <p:sldId id="504" r:id="rId164"/>
    <p:sldId id="505" r:id="rId165"/>
    <p:sldId id="506" r:id="rId166"/>
    <p:sldId id="507" r:id="rId167"/>
    <p:sldId id="508" r:id="rId168"/>
    <p:sldId id="509" r:id="rId169"/>
    <p:sldId id="510" r:id="rId170"/>
    <p:sldId id="511" r:id="rId171"/>
    <p:sldId id="512" r:id="rId172"/>
    <p:sldId id="513" r:id="rId173"/>
    <p:sldId id="514" r:id="rId174"/>
    <p:sldId id="515" r:id="rId175"/>
    <p:sldId id="519" r:id="rId176"/>
    <p:sldId id="520" r:id="rId177"/>
    <p:sldId id="521" r:id="rId178"/>
    <p:sldId id="522" r:id="rId179"/>
    <p:sldId id="523" r:id="rId180"/>
    <p:sldId id="524" r:id="rId181"/>
    <p:sldId id="525" r:id="rId182"/>
    <p:sldId id="526" r:id="rId183"/>
    <p:sldId id="527" r:id="rId184"/>
    <p:sldId id="528" r:id="rId185"/>
    <p:sldId id="529" r:id="rId186"/>
    <p:sldId id="530" r:id="rId187"/>
    <p:sldId id="531" r:id="rId188"/>
    <p:sldId id="532" r:id="rId189"/>
    <p:sldId id="533" r:id="rId190"/>
    <p:sldId id="534" r:id="rId1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ableStyles" Target="tableStyle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28-11-2022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28-11-2022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28-11-2022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28-11-2022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28-11-2022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28-11-2022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28-11-2022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28-11-2022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28-11-2022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28-11-2022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28-11-2022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28-11-2022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DE07BF-93C1-5E4F-ECC9-56AF72E31E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EC7040-75B2-3A7F-B2E8-F7AA4C3EC300}"/>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DFE6B549-9913-4048-E594-451657C8A4A5}"/>
              </a:ext>
            </a:extLst>
          </p:cNvPr>
          <p:cNvSpPr txBox="1"/>
          <p:nvPr/>
        </p:nvSpPr>
        <p:spPr>
          <a:xfrm>
            <a:off x="989029" y="547002"/>
            <a:ext cx="7621571"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7" name="TextBox 6">
            <a:extLst>
              <a:ext uri="{FF2B5EF4-FFF2-40B4-BE49-F238E27FC236}">
                <a16:creationId xmlns:a16="http://schemas.microsoft.com/office/drawing/2014/main" id="{581F3C82-826F-719B-4068-4044D4A2000C}"/>
              </a:ext>
            </a:extLst>
          </p:cNvPr>
          <p:cNvSpPr txBox="1"/>
          <p:nvPr/>
        </p:nvSpPr>
        <p:spPr>
          <a:xfrm>
            <a:off x="494908" y="1644133"/>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BB869CF9-F5BF-91FC-CA2C-170B14544FFC}"/>
              </a:ext>
            </a:extLst>
          </p:cNvPr>
          <p:cNvSpPr txBox="1"/>
          <p:nvPr/>
        </p:nvSpPr>
        <p:spPr>
          <a:xfrm>
            <a:off x="434505" y="2120711"/>
            <a:ext cx="10732417" cy="2308324"/>
          </a:xfrm>
          <a:prstGeom prst="rect">
            <a:avLst/>
          </a:prstGeom>
          <a:noFill/>
        </p:spPr>
        <p:txBody>
          <a:bodyPr wrap="square">
            <a:spAutoFit/>
          </a:bodyPr>
          <a:lstStyle/>
          <a:p>
            <a:r>
              <a:rPr lang="en-IN" dirty="0"/>
              <a:t>{{ 25000 | currency }} will display $25,000.00&lt;</a:t>
            </a:r>
            <a:r>
              <a:rPr lang="en-IN" dirty="0" err="1"/>
              <a:t>br</a:t>
            </a:r>
            <a:r>
              <a:rPr lang="en-IN" dirty="0"/>
              <a:t>&gt;</a:t>
            </a:r>
          </a:p>
          <a:p>
            <a:r>
              <a:rPr lang="en-IN" dirty="0"/>
              <a:t>{{ 25000 | </a:t>
            </a:r>
            <a:r>
              <a:rPr lang="en-IN" dirty="0" err="1"/>
              <a:t>currency:'CAD</a:t>
            </a:r>
            <a:r>
              <a:rPr lang="en-IN" dirty="0"/>
              <a:t>' }} will display CA$25,000.00&lt;</a:t>
            </a:r>
            <a:r>
              <a:rPr lang="en-IN" dirty="0" err="1"/>
              <a:t>br</a:t>
            </a:r>
            <a:r>
              <a:rPr lang="en-IN" dirty="0"/>
              <a:t>&gt;</a:t>
            </a:r>
          </a:p>
          <a:p>
            <a:r>
              <a:rPr lang="en-IN" dirty="0"/>
              <a:t>{{ 25000 | </a:t>
            </a:r>
            <a:r>
              <a:rPr lang="en-IN" dirty="0" err="1"/>
              <a:t>currency:'CAD':'code</a:t>
            </a:r>
            <a:r>
              <a:rPr lang="en-IN" dirty="0"/>
              <a:t>' }} will display CAD25,000.00&lt;</a:t>
            </a:r>
            <a:r>
              <a:rPr lang="en-IN" dirty="0" err="1"/>
              <a:t>br</a:t>
            </a:r>
            <a:r>
              <a:rPr lang="en-IN" dirty="0"/>
              <a:t>&gt;</a:t>
            </a:r>
          </a:p>
          <a:p>
            <a:r>
              <a:rPr lang="en-IN" dirty="0"/>
              <a:t>{{ 25000 | currency:'CAD':'symbol':'6.2-3'}} will display CA$025,000.00&lt;</a:t>
            </a:r>
            <a:r>
              <a:rPr lang="en-IN" dirty="0" err="1"/>
              <a:t>br</a:t>
            </a:r>
            <a:r>
              <a:rPr lang="en-IN" dirty="0"/>
              <a:t>&gt;</a:t>
            </a:r>
          </a:p>
          <a:p>
            <a:r>
              <a:rPr lang="en-IN" dirty="0"/>
              <a:t>{{ 25000 | </a:t>
            </a:r>
            <a:r>
              <a:rPr lang="en-IN" dirty="0" err="1"/>
              <a:t>currency:'CAD</a:t>
            </a:r>
            <a:r>
              <a:rPr lang="en-IN" dirty="0"/>
              <a:t>': 'symbol-narrow':'1.3'}} will display $25,000.000&lt;</a:t>
            </a:r>
            <a:r>
              <a:rPr lang="en-IN" dirty="0" err="1"/>
              <a:t>br</a:t>
            </a:r>
            <a:r>
              <a:rPr lang="en-IN" dirty="0"/>
              <a:t>&gt;</a:t>
            </a:r>
          </a:p>
          <a:p>
            <a:r>
              <a:rPr lang="en-IN" dirty="0"/>
              <a:t>{{ 250000 | currency:'CAD':'symbol':'6.3'}} will display CA$250,000.000&lt;</a:t>
            </a:r>
            <a:r>
              <a:rPr lang="en-IN" dirty="0" err="1"/>
              <a:t>br</a:t>
            </a:r>
            <a:r>
              <a:rPr lang="en-IN" dirty="0"/>
              <a:t>&gt;</a:t>
            </a:r>
          </a:p>
          <a:p>
            <a:r>
              <a:rPr lang="en-IN" dirty="0"/>
              <a:t>{{ 250000 | currency:'CAD':'symbol':'6.3':'fr'}} will display 250 000,000 CA$&lt;</a:t>
            </a:r>
            <a:r>
              <a:rPr lang="en-IN" dirty="0" err="1"/>
              <a:t>br</a:t>
            </a:r>
            <a:r>
              <a:rPr lang="en-IN" dirty="0"/>
              <a:t>&gt;</a:t>
            </a:r>
          </a:p>
          <a:p>
            <a:endParaRPr lang="en-IN" dirty="0"/>
          </a:p>
        </p:txBody>
      </p:sp>
      <p:sp>
        <p:nvSpPr>
          <p:cNvPr id="11" name="TextBox 10">
            <a:extLst>
              <a:ext uri="{FF2B5EF4-FFF2-40B4-BE49-F238E27FC236}">
                <a16:creationId xmlns:a16="http://schemas.microsoft.com/office/drawing/2014/main" id="{E3B94AF8-0316-E94C-3496-52F0A368C30C}"/>
              </a:ext>
            </a:extLst>
          </p:cNvPr>
          <p:cNvSpPr txBox="1"/>
          <p:nvPr/>
        </p:nvSpPr>
        <p:spPr>
          <a:xfrm>
            <a:off x="494908" y="4307780"/>
            <a:ext cx="11156622" cy="1015663"/>
          </a:xfrm>
          <a:prstGeom prst="rect">
            <a:avLst/>
          </a:prstGeom>
          <a:noFill/>
        </p:spPr>
        <p:txBody>
          <a:bodyPr wrap="square">
            <a:spAutoFit/>
          </a:bodyPr>
          <a:lstStyle/>
          <a:p>
            <a:r>
              <a:rPr lang="en-US" sz="2000" b="1" u="sng" dirty="0">
                <a:solidFill>
                  <a:schemeClr val="tx1">
                    <a:lumMod val="65000"/>
                    <a:lumOff val="35000"/>
                  </a:schemeClr>
                </a:solidFill>
                <a:effectLst/>
              </a:rPr>
              <a:t>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can be used to display the date in the required format</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3" name="TextBox 12">
            <a:extLst>
              <a:ext uri="{FF2B5EF4-FFF2-40B4-BE49-F238E27FC236}">
                <a16:creationId xmlns:a16="http://schemas.microsoft.com/office/drawing/2014/main" id="{60F30825-2CE9-CC5A-F80F-1B3142E06599}"/>
              </a:ext>
            </a:extLst>
          </p:cNvPr>
          <p:cNvSpPr txBox="1"/>
          <p:nvPr/>
        </p:nvSpPr>
        <p:spPr>
          <a:xfrm>
            <a:off x="570321" y="5470564"/>
            <a:ext cx="6099142" cy="369332"/>
          </a:xfrm>
          <a:prstGeom prst="rect">
            <a:avLst/>
          </a:prstGeom>
          <a:noFill/>
        </p:spPr>
        <p:txBody>
          <a:bodyPr wrap="square">
            <a:spAutoFit/>
          </a:bodyPr>
          <a:lstStyle/>
          <a:p>
            <a:r>
              <a:rPr lang="en-IN" dirty="0"/>
              <a:t>{{ expression | </a:t>
            </a:r>
            <a:r>
              <a:rPr lang="en-IN" dirty="0" err="1"/>
              <a:t>date:format:timezone:locale</a:t>
            </a:r>
            <a:r>
              <a:rPr lang="en-IN" dirty="0"/>
              <a:t> }}</a:t>
            </a:r>
          </a:p>
        </p:txBody>
      </p:sp>
    </p:spTree>
    <p:extLst>
      <p:ext uri="{BB962C8B-B14F-4D97-AF65-F5344CB8AC3E}">
        <p14:creationId xmlns:p14="http://schemas.microsoft.com/office/powerpoint/2010/main" val="1347565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52B8-A658-6901-A8BA-B269AD20F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26935-1FE6-8C95-9597-4AA80730695D}"/>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3C5C1DB-5DED-C2B9-2C3B-E72DFBB99B9C}"/>
              </a:ext>
            </a:extLst>
          </p:cNvPr>
          <p:cNvSpPr txBox="1"/>
          <p:nvPr/>
        </p:nvSpPr>
        <p:spPr>
          <a:xfrm>
            <a:off x="0" y="851617"/>
            <a:ext cx="11651530" cy="5632311"/>
          </a:xfrm>
          <a:prstGeom prst="rect">
            <a:avLst/>
          </a:prstGeom>
          <a:noFill/>
        </p:spPr>
        <p:txBody>
          <a:bodyPr wrap="square">
            <a:spAutoFit/>
          </a:bodyPr>
          <a:lstStyle/>
          <a:p>
            <a:r>
              <a:rPr lang="en-US" sz="2000" dirty="0">
                <a:solidFill>
                  <a:schemeClr val="tx1">
                    <a:lumMod val="65000"/>
                    <a:lumOff val="35000"/>
                  </a:schemeClr>
                </a:solidFill>
                <a:effectLst/>
              </a:rPr>
              <a:t>An</a:t>
            </a:r>
            <a:r>
              <a:rPr lang="en-US" sz="2000" b="1" dirty="0">
                <a:solidFill>
                  <a:schemeClr val="tx1">
                    <a:lumMod val="65000"/>
                    <a:lumOff val="35000"/>
                  </a:schemeClr>
                </a:solidFill>
                <a:effectLst/>
              </a:rPr>
              <a:t> expression </a:t>
            </a:r>
            <a:r>
              <a:rPr lang="en-US" sz="2000" dirty="0">
                <a:solidFill>
                  <a:schemeClr val="tx1">
                    <a:lumMod val="65000"/>
                    <a:lumOff val="35000"/>
                  </a:schemeClr>
                </a:solidFill>
                <a:effectLst/>
              </a:rPr>
              <a:t>is a date or number in milliseconds</a:t>
            </a:r>
          </a:p>
          <a:p>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format </a:t>
            </a:r>
            <a:r>
              <a:rPr lang="en-US" sz="2000" dirty="0">
                <a:solidFill>
                  <a:schemeClr val="tx1">
                    <a:lumMod val="65000"/>
                    <a:lumOff val="35000"/>
                  </a:schemeClr>
                </a:solidFill>
                <a:effectLst/>
              </a:rPr>
              <a:t>indicates in which form the date/time should be displayed. Following are the pre-defined options for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'medium' :equivalent to 'MMM d, y, h:mm:ss a' (e.g. Jan 31, 2018, 11:05:04 AM)</a:t>
            </a:r>
          </a:p>
          <a:p>
            <a:pPr>
              <a:buFont typeface="Arial" panose="020B0604020202020204" pitchFamily="34" charset="0"/>
              <a:buChar char="•"/>
            </a:pPr>
            <a:r>
              <a:rPr lang="en-US" sz="2000" dirty="0">
                <a:solidFill>
                  <a:schemeClr val="tx1">
                    <a:lumMod val="65000"/>
                    <a:lumOff val="35000"/>
                  </a:schemeClr>
                </a:solidFill>
                <a:effectLst/>
              </a:rPr>
              <a:t>'short':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h:mm a' (e.g. 1/31/2018, 11:05 AM)</a:t>
            </a:r>
          </a:p>
          <a:p>
            <a:pPr>
              <a:buFont typeface="Arial" panose="020B0604020202020204" pitchFamily="34" charset="0"/>
              <a:buChar char="•"/>
            </a:pPr>
            <a:r>
              <a:rPr lang="en-US" sz="2000" dirty="0">
                <a:solidFill>
                  <a:schemeClr val="tx1">
                    <a:lumMod val="65000"/>
                    <a:lumOff val="35000"/>
                  </a:schemeClr>
                </a:solidFill>
                <a:effectLst/>
              </a:rPr>
              <a:t>'long': equivalent to 'MMMM d, y, h:mm:ss a z' (e.g. January 31, 2018 at 11:05:04 AM GMT+5)</a:t>
            </a:r>
          </a:p>
          <a:p>
            <a:pPr>
              <a:buFont typeface="Arial" panose="020B0604020202020204" pitchFamily="34" charset="0"/>
              <a:buChar char="•"/>
            </a:pPr>
            <a:r>
              <a:rPr lang="en-US" sz="2000" dirty="0">
                <a:solidFill>
                  <a:schemeClr val="tx1">
                    <a:lumMod val="65000"/>
                    <a:lumOff val="35000"/>
                  </a:schemeClr>
                </a:solidFill>
                <a:effectLst/>
              </a:rPr>
              <a:t>'full': equivalent to 'EEEE, MMMM d, y, h:mm:ss a zzzz' (e.g. Wednesday, January 31, 2018 at 11:05:04 AM GMT+05:30)</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fullDate</a:t>
            </a:r>
            <a:r>
              <a:rPr lang="en-US" sz="2000" dirty="0">
                <a:solidFill>
                  <a:schemeClr val="tx1">
                    <a:lumMod val="65000"/>
                    <a:lumOff val="35000"/>
                  </a:schemeClr>
                </a:solidFill>
                <a:effectLst/>
              </a:rPr>
              <a:t>' : equivalent to 'EEEE, MMMM d, y' (e.g. Wednesday,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longDate</a:t>
            </a:r>
            <a:r>
              <a:rPr lang="en-US" sz="2000" dirty="0">
                <a:solidFill>
                  <a:schemeClr val="tx1">
                    <a:lumMod val="65000"/>
                    <a:lumOff val="35000"/>
                  </a:schemeClr>
                </a:solidFill>
                <a:effectLst/>
              </a:rPr>
              <a:t>' : equivalent to 'MMMM d, y' (e.g.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mediumDate</a:t>
            </a:r>
            <a:r>
              <a:rPr lang="en-US" sz="2000" dirty="0">
                <a:solidFill>
                  <a:schemeClr val="tx1">
                    <a:lumMod val="65000"/>
                    <a:lumOff val="35000"/>
                  </a:schemeClr>
                </a:solidFill>
                <a:effectLst/>
              </a:rPr>
              <a:t>' : equivalent to 'MMM d, y' (e.g. Jan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shortDate</a:t>
            </a:r>
            <a:r>
              <a:rPr lang="en-US" sz="2000" dirty="0">
                <a:solidFill>
                  <a:schemeClr val="tx1">
                    <a:lumMod val="65000"/>
                    <a:lumOff val="35000"/>
                  </a:schemeClr>
                </a:solidFill>
                <a:effectLst/>
              </a:rPr>
              <a:t>' :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(e.g. 1/31/18)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(e.g. 11:05:04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11:05:04 AM GMT+5)</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zzzz' (e.g. 11:05:04 AM GMT+05:30)</a:t>
            </a:r>
          </a:p>
          <a:p>
            <a:pPr>
              <a:buFont typeface="Arial" panose="020B0604020202020204" pitchFamily="34" charset="0"/>
              <a:buChar char="•"/>
            </a:pP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2121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083B9-36D9-6C1A-874A-3AD5C4B3FC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07A9DB-5373-4A2E-E3D5-9456961FA8B8}"/>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948E445-E18E-4CD8-2E32-FAF29A242CE5}"/>
              </a:ext>
            </a:extLst>
          </p:cNvPr>
          <p:cNvSpPr txBox="1"/>
          <p:nvPr/>
        </p:nvSpPr>
        <p:spPr>
          <a:xfrm>
            <a:off x="136688" y="1035758"/>
            <a:ext cx="11769366" cy="923330"/>
          </a:xfrm>
          <a:prstGeom prst="rect">
            <a:avLst/>
          </a:prstGeom>
          <a:noFill/>
        </p:spPr>
        <p:txBody>
          <a:bodyPr wrap="square">
            <a:spAutoFit/>
          </a:bodyPr>
          <a:lstStyle/>
          <a:p>
            <a:r>
              <a:rPr lang="en-US" sz="1800" b="1" dirty="0" err="1">
                <a:solidFill>
                  <a:schemeClr val="tx1">
                    <a:lumMod val="65000"/>
                    <a:lumOff val="35000"/>
                  </a:schemeClr>
                </a:solidFill>
                <a:effectLst/>
              </a:rPr>
              <a:t>Timezone</a:t>
            </a:r>
            <a:r>
              <a:rPr lang="en-US" sz="1800" dirty="0">
                <a:solidFill>
                  <a:schemeClr val="tx1">
                    <a:lumMod val="65000"/>
                    <a:lumOff val="35000"/>
                  </a:schemeClr>
                </a:solidFill>
                <a:effectLst/>
              </a:rPr>
              <a:t> to be used for formatting. For example, ’+0430’ (4 hours, 30 minutes east of the Greenwich meridian) If not specified, the local system </a:t>
            </a:r>
            <a:r>
              <a:rPr lang="en-US" sz="1800" dirty="0" err="1">
                <a:solidFill>
                  <a:schemeClr val="tx1">
                    <a:lumMod val="65000"/>
                    <a:lumOff val="35000"/>
                  </a:schemeClr>
                </a:solidFill>
                <a:effectLst/>
              </a:rPr>
              <a:t>timezone</a:t>
            </a:r>
            <a:r>
              <a:rPr lang="en-US" sz="1800" dirty="0">
                <a:solidFill>
                  <a:schemeClr val="tx1">
                    <a:lumMod val="65000"/>
                    <a:lumOff val="35000"/>
                  </a:schemeClr>
                </a:solidFill>
                <a:effectLst/>
              </a:rPr>
              <a:t> of the end-user's browser will be used.</a:t>
            </a:r>
          </a:p>
          <a:p>
            <a:endParaRPr lang="en-US" sz="18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7B3628-55D2-C92F-72AD-24A9E671C8DA}"/>
              </a:ext>
            </a:extLst>
          </p:cNvPr>
          <p:cNvSpPr txBox="1"/>
          <p:nvPr/>
        </p:nvSpPr>
        <p:spPr>
          <a:xfrm>
            <a:off x="136687" y="2505670"/>
            <a:ext cx="9978273"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9" name="TextBox 8">
            <a:extLst>
              <a:ext uri="{FF2B5EF4-FFF2-40B4-BE49-F238E27FC236}">
                <a16:creationId xmlns:a16="http://schemas.microsoft.com/office/drawing/2014/main" id="{2289E660-F038-EFDB-D3D6-B023E188BD65}"/>
              </a:ext>
            </a:extLst>
          </p:cNvPr>
          <p:cNvSpPr txBox="1"/>
          <p:nvPr/>
        </p:nvSpPr>
        <p:spPr>
          <a:xfrm>
            <a:off x="136687" y="3607429"/>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A71FA72F-F312-34C4-F994-970E54BE5D3A}"/>
              </a:ext>
            </a:extLst>
          </p:cNvPr>
          <p:cNvSpPr txBox="1"/>
          <p:nvPr/>
        </p:nvSpPr>
        <p:spPr>
          <a:xfrm>
            <a:off x="310298" y="4424773"/>
            <a:ext cx="11571404" cy="923330"/>
          </a:xfrm>
          <a:prstGeom prst="rect">
            <a:avLst/>
          </a:prstGeom>
          <a:noFill/>
        </p:spPr>
        <p:txBody>
          <a:bodyPr wrap="square">
            <a:spAutoFit/>
          </a:bodyPr>
          <a:lstStyle>
            <a:defPPr>
              <a:defRPr lang="en-US"/>
            </a:defPPr>
            <a:lvl1pPr>
              <a:defRPr b="0">
                <a:solidFill>
                  <a:srgbClr val="D4D4D4"/>
                </a:solidFill>
                <a:effectLst/>
                <a:latin typeface="Consolas" panose="020B0609020204030204" pitchFamily="49" charset="0"/>
              </a:defRPr>
            </a:lvl1pPr>
          </a:lstStyle>
          <a:p>
            <a:r>
              <a:rPr lang="en-IN" dirty="0">
                <a:solidFill>
                  <a:schemeClr val="tx1"/>
                </a:solidFill>
                <a:latin typeface="+mn-lt"/>
              </a:rPr>
              <a:t>{{ "6/2/2017" | date }} will display Jun 2, 2017&lt;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a:t>
            </a:r>
            <a:r>
              <a:rPr lang="en-IN" dirty="0" err="1">
                <a:solidFill>
                  <a:schemeClr val="tx1"/>
                </a:solidFill>
                <a:latin typeface="+mn-lt"/>
              </a:rPr>
              <a:t>date:'medium</a:t>
            </a:r>
            <a:r>
              <a:rPr lang="en-IN" dirty="0">
                <a:solidFill>
                  <a:schemeClr val="tx1"/>
                </a:solidFill>
                <a:latin typeface="+mn-lt"/>
              </a:rPr>
              <a:t>' }} will display Jun 2, 2017, 11:30:45 AM&lt;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date:'</a:t>
            </a:r>
            <a:r>
              <a:rPr lang="en-IN" dirty="0" err="1">
                <a:solidFill>
                  <a:schemeClr val="tx1"/>
                </a:solidFill>
                <a:latin typeface="+mn-lt"/>
              </a:rPr>
              <a:t>mmss</a:t>
            </a:r>
            <a:r>
              <a:rPr lang="en-IN" dirty="0">
                <a:solidFill>
                  <a:schemeClr val="tx1"/>
                </a:solidFill>
                <a:latin typeface="+mn-lt"/>
              </a:rPr>
              <a:t>' }} will display 3045&lt;</a:t>
            </a:r>
            <a:r>
              <a:rPr lang="en-IN" dirty="0" err="1">
                <a:solidFill>
                  <a:schemeClr val="tx1"/>
                </a:solidFill>
                <a:latin typeface="+mn-lt"/>
              </a:rPr>
              <a:t>br</a:t>
            </a:r>
            <a:r>
              <a:rPr lang="en-IN" dirty="0">
                <a:solidFill>
                  <a:schemeClr val="tx1"/>
                </a:solidFill>
                <a:latin typeface="+mn-lt"/>
              </a:rPr>
              <a:t>&gt;</a:t>
            </a:r>
            <a:endParaRPr lang="en-IN" dirty="0"/>
          </a:p>
        </p:txBody>
      </p:sp>
    </p:spTree>
    <p:extLst>
      <p:ext uri="{BB962C8B-B14F-4D97-AF65-F5344CB8AC3E}">
        <p14:creationId xmlns:p14="http://schemas.microsoft.com/office/powerpoint/2010/main" val="205063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FFF376-D81F-41AB-BC52-23CF341847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40499C-AD96-C1F4-B74B-03CAD32E1BB1}"/>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7" name="TextBox 6">
            <a:extLst>
              <a:ext uri="{FF2B5EF4-FFF2-40B4-BE49-F238E27FC236}">
                <a16:creationId xmlns:a16="http://schemas.microsoft.com/office/drawing/2014/main" id="{D5E8F09D-7D79-F2F7-A497-5A66C1C69C5B}"/>
              </a:ext>
            </a:extLst>
          </p:cNvPr>
          <p:cNvSpPr txBox="1"/>
          <p:nvPr/>
        </p:nvSpPr>
        <p:spPr>
          <a:xfrm>
            <a:off x="410065" y="1653560"/>
            <a:ext cx="9054445" cy="523220"/>
          </a:xfrm>
          <a:prstGeom prst="rect">
            <a:avLst/>
          </a:prstGeom>
          <a:noFill/>
        </p:spPr>
        <p:txBody>
          <a:bodyPr wrap="square">
            <a:spAutoFit/>
          </a:bodyPr>
          <a:lstStyle/>
          <a:p>
            <a:r>
              <a:rPr lang="en-US" sz="2800" b="1" dirty="0"/>
              <a:t>Demo : Passing Parameters to Angular Pipes</a:t>
            </a:r>
          </a:p>
        </p:txBody>
      </p:sp>
      <p:sp>
        <p:nvSpPr>
          <p:cNvPr id="9" name="TextBox 8">
            <a:extLst>
              <a:ext uri="{FF2B5EF4-FFF2-40B4-BE49-F238E27FC236}">
                <a16:creationId xmlns:a16="http://schemas.microsoft.com/office/drawing/2014/main" id="{6F294961-8058-44A7-8E02-99959C4032DF}"/>
              </a:ext>
            </a:extLst>
          </p:cNvPr>
          <p:cNvSpPr txBox="1"/>
          <p:nvPr/>
        </p:nvSpPr>
        <p:spPr>
          <a:xfrm>
            <a:off x="410064" y="2271389"/>
            <a:ext cx="1143000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Built-in Pipes</a:t>
            </a:r>
          </a:p>
          <a:p>
            <a:pPr>
              <a:buFont typeface="Arial" panose="020B0604020202020204" pitchFamily="34" charset="0"/>
              <a:buChar char="•"/>
            </a:pPr>
            <a:r>
              <a:rPr lang="en-US" sz="2000" dirty="0">
                <a:solidFill>
                  <a:schemeClr val="tx1">
                    <a:lumMod val="65000"/>
                    <a:lumOff val="35000"/>
                  </a:schemeClr>
                </a:solidFill>
                <a:effectLst/>
              </a:rPr>
              <a:t>Passing parameters to built-in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built-in pipes with parameters to display product details. The output is as shown below</a:t>
            </a:r>
          </a:p>
        </p:txBody>
      </p:sp>
      <p:pic>
        <p:nvPicPr>
          <p:cNvPr id="11" name="Picture 10">
            <a:extLst>
              <a:ext uri="{FF2B5EF4-FFF2-40B4-BE49-F238E27FC236}">
                <a16:creationId xmlns:a16="http://schemas.microsoft.com/office/drawing/2014/main" id="{9B4C2064-A408-7298-F53D-DE370605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4347070"/>
            <a:ext cx="3496163" cy="1714739"/>
          </a:xfrm>
          <a:prstGeom prst="rect">
            <a:avLst/>
          </a:prstGeom>
        </p:spPr>
      </p:pic>
    </p:spTree>
    <p:extLst>
      <p:ext uri="{BB962C8B-B14F-4D97-AF65-F5344CB8AC3E}">
        <p14:creationId xmlns:p14="http://schemas.microsoft.com/office/powerpoint/2010/main" val="2078810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1C7A6-82D5-461E-F714-622317DBDD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397907-BE66-FCBD-A035-9A3EC6AC02AF}"/>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8E3121C5-91CC-C496-8CEA-1DA5CC9FDD1B}"/>
              </a:ext>
            </a:extLst>
          </p:cNvPr>
          <p:cNvSpPr txBox="1"/>
          <p:nvPr/>
        </p:nvSpPr>
        <p:spPr>
          <a:xfrm>
            <a:off x="860982" y="574564"/>
            <a:ext cx="10492818" cy="1631216"/>
          </a:xfrm>
          <a:prstGeom prst="rect">
            <a:avLst/>
          </a:prstGeom>
          <a:noFill/>
        </p:spPr>
        <p:txBody>
          <a:bodyPr wrap="square">
            <a:spAutoFit/>
          </a:bodyPr>
          <a:lstStyle/>
          <a:p>
            <a:r>
              <a:rPr lang="en-US" sz="2000" dirty="0">
                <a:solidFill>
                  <a:schemeClr val="tx1">
                    <a:lumMod val="65000"/>
                    <a:lumOff val="35000"/>
                  </a:schemeClr>
                </a:solidFill>
                <a:effectLst/>
              </a:rPr>
              <a:t>We have applied currency pipe to product price with locale setting as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i.e., French. According to the French locale, the currency symbol will be displayed at the end of the price as shown in the above output.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EDFDE6E-F57C-B343-B9E2-78CEF561B029}"/>
              </a:ext>
            </a:extLst>
          </p:cNvPr>
          <p:cNvSpPr txBox="1"/>
          <p:nvPr/>
        </p:nvSpPr>
        <p:spPr>
          <a:xfrm>
            <a:off x="989028" y="2205780"/>
            <a:ext cx="10049759" cy="4524315"/>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'Apple MPTT2 MacBook Pro';</a:t>
            </a:r>
          </a:p>
          <a:p>
            <a:r>
              <a:rPr lang="en-IN" dirty="0"/>
              <a:t>  </a:t>
            </a:r>
            <a:r>
              <a:rPr lang="en-IN" dirty="0" err="1"/>
              <a:t>productPrice</a:t>
            </a:r>
            <a:r>
              <a:rPr lang="en-IN" dirty="0"/>
              <a:t> = 217021;</a:t>
            </a:r>
          </a:p>
          <a:p>
            <a:r>
              <a:rPr lang="en-IN" dirty="0"/>
              <a:t>  </a:t>
            </a:r>
            <a:r>
              <a:rPr lang="en-IN" dirty="0" err="1"/>
              <a:t>purchaseDate</a:t>
            </a:r>
            <a:r>
              <a:rPr lang="en-IN" dirty="0"/>
              <a:t> = '1/17/2018';</a:t>
            </a:r>
          </a:p>
          <a:p>
            <a:r>
              <a:rPr lang="en-IN" dirty="0"/>
              <a:t>  </a:t>
            </a:r>
            <a:r>
              <a:rPr lang="en-IN" dirty="0" err="1"/>
              <a:t>productTax</a:t>
            </a:r>
            <a:r>
              <a:rPr lang="en-IN" dirty="0"/>
              <a:t> = '0.1';</a:t>
            </a:r>
          </a:p>
          <a:p>
            <a:r>
              <a:rPr lang="en-IN" dirty="0"/>
              <a:t>  </a:t>
            </a:r>
            <a:r>
              <a:rPr lang="en-IN" dirty="0" err="1"/>
              <a:t>productRating</a:t>
            </a:r>
            <a:r>
              <a:rPr lang="en-IN" dirty="0"/>
              <a:t> = 4.92;</a:t>
            </a:r>
          </a:p>
          <a:p>
            <a:r>
              <a:rPr lang="en-IN" dirty="0"/>
              <a:t>}</a:t>
            </a:r>
          </a:p>
          <a:p>
            <a:r>
              <a:rPr lang="en-IN" dirty="0"/>
              <a:t> </a:t>
            </a:r>
          </a:p>
        </p:txBody>
      </p:sp>
    </p:spTree>
    <p:extLst>
      <p:ext uri="{BB962C8B-B14F-4D97-AF65-F5344CB8AC3E}">
        <p14:creationId xmlns:p14="http://schemas.microsoft.com/office/powerpoint/2010/main" val="4118894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39CDE-F68E-BC42-C15B-63088F5521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B28136-17E7-00F4-95EF-BDB944D9D01F}"/>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9063BCB1-3594-7BE7-B386-FD3988C61469}"/>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926FD-F0B1-966F-019F-9E22BD5E829A}"/>
              </a:ext>
            </a:extLst>
          </p:cNvPr>
          <p:cNvSpPr txBox="1"/>
          <p:nvPr/>
        </p:nvSpPr>
        <p:spPr>
          <a:xfrm>
            <a:off x="367646" y="960161"/>
            <a:ext cx="11632676" cy="5355312"/>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slice:5:9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    &lt;tr&gt;</a:t>
            </a:r>
          </a:p>
          <a:p>
            <a:r>
              <a:rPr lang="en-IN" dirty="0"/>
              <a:t>        &lt;</a:t>
            </a:r>
            <a:r>
              <a:rPr lang="en-IN" dirty="0" err="1"/>
              <a:t>th</a:t>
            </a:r>
            <a:r>
              <a:rPr lang="en-IN" dirty="0"/>
              <a:t>&gt; Product Price &lt;/</a:t>
            </a:r>
            <a:r>
              <a:rPr lang="en-IN" dirty="0" err="1"/>
              <a:t>th</a:t>
            </a:r>
            <a:r>
              <a:rPr lang="en-IN" dirty="0"/>
              <a:t>&gt;</a:t>
            </a:r>
          </a:p>
          <a:p>
            <a:r>
              <a:rPr lang="en-IN" dirty="0"/>
              <a:t>        &lt;td&gt; {{ </a:t>
            </a:r>
            <a:r>
              <a:rPr lang="en-IN" dirty="0" err="1"/>
              <a:t>productPrice</a:t>
            </a:r>
            <a:r>
              <a:rPr lang="en-IN" dirty="0"/>
              <a:t> | currency: '</a:t>
            </a:r>
            <a:r>
              <a:rPr lang="en-IN" dirty="0" err="1"/>
              <a:t>INR':'symbol</a:t>
            </a:r>
            <a:r>
              <a:rPr lang="en-IN" dirty="0"/>
              <a:t>':'':'</a:t>
            </a:r>
            <a:r>
              <a:rPr lang="en-IN" dirty="0" err="1"/>
              <a:t>fr</a:t>
            </a:r>
            <a:r>
              <a:rPr lang="en-IN" dirty="0"/>
              <a:t>' }} &lt;/td&gt;</a:t>
            </a:r>
          </a:p>
          <a:p>
            <a:r>
              <a:rPr lang="en-IN" dirty="0"/>
              <a:t>    &lt;/tr&gt;</a:t>
            </a:r>
          </a:p>
          <a:p>
            <a:r>
              <a:rPr lang="en-IN" dirty="0"/>
              <a:t>    &lt;tr&gt;</a:t>
            </a:r>
          </a:p>
          <a:p>
            <a:r>
              <a:rPr lang="en-IN" dirty="0"/>
              <a:t>        &lt;</a:t>
            </a:r>
            <a:r>
              <a:rPr lang="en-IN" dirty="0" err="1"/>
              <a:t>th</a:t>
            </a:r>
            <a:r>
              <a:rPr lang="en-IN" dirty="0"/>
              <a:t>&gt; Purchase Date &lt;/</a:t>
            </a:r>
            <a:r>
              <a:rPr lang="en-IN" dirty="0" err="1"/>
              <a:t>th</a:t>
            </a:r>
            <a:r>
              <a:rPr lang="en-IN" dirty="0"/>
              <a:t>&gt;</a:t>
            </a:r>
          </a:p>
          <a:p>
            <a:r>
              <a:rPr lang="en-IN" dirty="0"/>
              <a:t>        &lt;td&gt; {{ </a:t>
            </a:r>
            <a:r>
              <a:rPr lang="en-IN" dirty="0" err="1"/>
              <a:t>purchaseDate</a:t>
            </a:r>
            <a:r>
              <a:rPr lang="en-IN" dirty="0"/>
              <a:t> | date:'</a:t>
            </a:r>
            <a:r>
              <a:rPr lang="en-IN" dirty="0" err="1"/>
              <a:t>fullDate</a:t>
            </a:r>
            <a:r>
              <a:rPr lang="en-IN" dirty="0"/>
              <a:t>' | lowercase}} &lt;/td&gt;</a:t>
            </a:r>
          </a:p>
          <a:p>
            <a:r>
              <a:rPr lang="en-IN" dirty="0"/>
              <a:t>    &lt;/tr&gt;</a:t>
            </a:r>
          </a:p>
          <a:p>
            <a:r>
              <a:rPr lang="en-IN" dirty="0"/>
              <a:t>    </a:t>
            </a:r>
          </a:p>
        </p:txBody>
      </p:sp>
    </p:spTree>
    <p:extLst>
      <p:ext uri="{BB962C8B-B14F-4D97-AF65-F5344CB8AC3E}">
        <p14:creationId xmlns:p14="http://schemas.microsoft.com/office/powerpoint/2010/main" val="402790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95CD5A-902C-27F4-D4BD-E14FA70467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8B104A-943B-2E87-21ED-F30E4C2C7820}"/>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6183EE61-4FB7-487D-EA51-0BB83B4E0C82}"/>
              </a:ext>
            </a:extLst>
          </p:cNvPr>
          <p:cNvSpPr txBox="1"/>
          <p:nvPr/>
        </p:nvSpPr>
        <p:spPr>
          <a:xfrm>
            <a:off x="909686" y="506362"/>
            <a:ext cx="9242982" cy="2585323"/>
          </a:xfrm>
          <a:prstGeom prst="rect">
            <a:avLst/>
          </a:prstGeom>
          <a:noFill/>
        </p:spPr>
        <p:txBody>
          <a:bodyPr wrap="square">
            <a:spAutoFit/>
          </a:bodyPr>
          <a:lstStyle/>
          <a:p>
            <a:r>
              <a:rPr lang="en-IN" dirty="0"/>
              <a:t>&lt;tr&gt;</a:t>
            </a:r>
          </a:p>
          <a:p>
            <a:r>
              <a:rPr lang="en-IN" dirty="0"/>
              <a:t>        &lt;</a:t>
            </a:r>
            <a:r>
              <a:rPr lang="en-IN" dirty="0" err="1"/>
              <a:t>th</a:t>
            </a:r>
            <a:r>
              <a:rPr lang="en-IN" dirty="0"/>
              <a:t>&gt; Product Tax &lt;/</a:t>
            </a:r>
            <a:r>
              <a:rPr lang="en-IN" dirty="0" err="1"/>
              <a:t>th</a:t>
            </a:r>
            <a:r>
              <a:rPr lang="en-IN" dirty="0"/>
              <a:t>&gt;</a:t>
            </a:r>
          </a:p>
          <a:p>
            <a:r>
              <a:rPr lang="en-IN" dirty="0"/>
              <a:t>        &lt;td&gt; {{ </a:t>
            </a:r>
            <a:r>
              <a:rPr lang="en-IN" dirty="0" err="1"/>
              <a:t>productTax</a:t>
            </a:r>
            <a:r>
              <a:rPr lang="en-IN" dirty="0"/>
              <a:t> | percent : '.2' }} &lt;/td&gt;</a:t>
            </a:r>
          </a:p>
          <a:p>
            <a:r>
              <a:rPr lang="en-IN" dirty="0"/>
              <a:t>    &lt;/tr&gt;</a:t>
            </a:r>
          </a:p>
          <a:p>
            <a:r>
              <a:rPr lang="en-IN" dirty="0"/>
              <a:t>    &lt;tr&gt;</a:t>
            </a:r>
          </a:p>
          <a:p>
            <a:r>
              <a:rPr lang="en-IN" dirty="0"/>
              <a:t>        &lt;</a:t>
            </a:r>
            <a:r>
              <a:rPr lang="en-IN" dirty="0" err="1"/>
              <a:t>th</a:t>
            </a:r>
            <a:r>
              <a:rPr lang="en-IN" dirty="0"/>
              <a:t>&gt; Product Rating &lt;/</a:t>
            </a:r>
            <a:r>
              <a:rPr lang="en-IN" dirty="0" err="1"/>
              <a:t>th</a:t>
            </a:r>
            <a:r>
              <a:rPr lang="en-IN" dirty="0"/>
              <a:t>&gt;</a:t>
            </a:r>
          </a:p>
          <a:p>
            <a:r>
              <a:rPr lang="en-IN" dirty="0"/>
              <a:t>        &lt;td&gt;{{ </a:t>
            </a:r>
            <a:r>
              <a:rPr lang="en-IN" dirty="0" err="1"/>
              <a:t>productRating</a:t>
            </a:r>
            <a:r>
              <a:rPr lang="en-IN" dirty="0"/>
              <a:t> | number:'1.3-5'}} &lt;/td&gt;</a:t>
            </a:r>
          </a:p>
          <a:p>
            <a:r>
              <a:rPr lang="en-IN" dirty="0"/>
              <a:t>    &lt;/tr&gt;</a:t>
            </a:r>
          </a:p>
          <a:p>
            <a:r>
              <a:rPr lang="en-IN" dirty="0"/>
              <a:t>&lt;/table&gt;</a:t>
            </a:r>
          </a:p>
        </p:txBody>
      </p:sp>
      <p:sp>
        <p:nvSpPr>
          <p:cNvPr id="7" name="TextBox 6">
            <a:extLst>
              <a:ext uri="{FF2B5EF4-FFF2-40B4-BE49-F238E27FC236}">
                <a16:creationId xmlns:a16="http://schemas.microsoft.com/office/drawing/2014/main" id="{6AC8603D-3847-7D8F-B529-E91DB2729879}"/>
              </a:ext>
            </a:extLst>
          </p:cNvPr>
          <p:cNvSpPr txBox="1"/>
          <p:nvPr/>
        </p:nvSpPr>
        <p:spPr>
          <a:xfrm>
            <a:off x="306371" y="3429000"/>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83E063-B0E7-CF7F-EC85-F94004CD33C7}"/>
              </a:ext>
            </a:extLst>
          </p:cNvPr>
          <p:cNvSpPr txBox="1"/>
          <p:nvPr/>
        </p:nvSpPr>
        <p:spPr>
          <a:xfrm>
            <a:off x="1060515" y="3950981"/>
            <a:ext cx="10553308" cy="2031325"/>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a:p>
            <a:endParaRPr lang="en-IN" dirty="0"/>
          </a:p>
        </p:txBody>
      </p:sp>
    </p:spTree>
    <p:extLst>
      <p:ext uri="{BB962C8B-B14F-4D97-AF65-F5344CB8AC3E}">
        <p14:creationId xmlns:p14="http://schemas.microsoft.com/office/powerpoint/2010/main" val="2772189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A97CDD-E7B2-8885-C0EA-4350AB9CD0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BE28DF-EE6D-1A8C-FDEA-E13B34169040}"/>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99AFB9E9-4EC0-67E4-6119-A28756AD9C54}"/>
              </a:ext>
            </a:extLst>
          </p:cNvPr>
          <p:cNvSpPr txBox="1"/>
          <p:nvPr/>
        </p:nvSpPr>
        <p:spPr>
          <a:xfrm>
            <a:off x="989029" y="645638"/>
            <a:ext cx="9880076" cy="3139321"/>
          </a:xfrm>
          <a:prstGeom prst="rect">
            <a:avLst/>
          </a:prstGeom>
          <a:noFill/>
        </p:spPr>
        <p:txBody>
          <a:bodyPr wrap="square">
            <a:spAutoFit/>
          </a:bodyPr>
          <a:lstStyle/>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38725A97-630E-EE98-31B3-BE15C8243A7A}"/>
              </a:ext>
            </a:extLst>
          </p:cNvPr>
          <p:cNvSpPr txBox="1"/>
          <p:nvPr/>
        </p:nvSpPr>
        <p:spPr>
          <a:xfrm>
            <a:off x="476053" y="4311919"/>
            <a:ext cx="609914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88059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78DE07-F284-2FF5-4202-8965499732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D145B9-51A4-10EB-E63C-16AD5457AF46}"/>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D8599727-5CAC-DF87-1A98-C304D96C5338}"/>
              </a:ext>
            </a:extLst>
          </p:cNvPr>
          <p:cNvSpPr txBox="1"/>
          <p:nvPr/>
        </p:nvSpPr>
        <p:spPr>
          <a:xfrm>
            <a:off x="989029" y="569478"/>
            <a:ext cx="6099142" cy="461665"/>
          </a:xfrm>
          <a:prstGeom prst="rect">
            <a:avLst/>
          </a:prstGeom>
          <a:noFill/>
        </p:spPr>
        <p:txBody>
          <a:bodyPr wrap="square">
            <a:spAutoFit/>
          </a:bodyPr>
          <a:lstStyle/>
          <a:p>
            <a:r>
              <a:rPr lang="en-IN" sz="2400" b="1" dirty="0"/>
              <a:t>Custom Pipes</a:t>
            </a:r>
          </a:p>
        </p:txBody>
      </p:sp>
      <p:sp>
        <p:nvSpPr>
          <p:cNvPr id="7" name="TextBox 6">
            <a:extLst>
              <a:ext uri="{FF2B5EF4-FFF2-40B4-BE49-F238E27FC236}">
                <a16:creationId xmlns:a16="http://schemas.microsoft.com/office/drawing/2014/main" id="{AFEFF0D3-6997-C354-213E-0D30E89435D7}"/>
              </a:ext>
            </a:extLst>
          </p:cNvPr>
          <p:cNvSpPr txBox="1"/>
          <p:nvPr/>
        </p:nvSpPr>
        <p:spPr>
          <a:xfrm>
            <a:off x="202675" y="1120676"/>
            <a:ext cx="11373439" cy="2246769"/>
          </a:xfrm>
          <a:prstGeom prst="rect">
            <a:avLst/>
          </a:prstGeom>
          <a:noFill/>
        </p:spPr>
        <p:txBody>
          <a:bodyPr wrap="square">
            <a:spAutoFit/>
          </a:bodyPr>
          <a:lstStyle/>
          <a:p>
            <a:r>
              <a:rPr lang="en-US" sz="2000" dirty="0">
                <a:solidFill>
                  <a:schemeClr val="tx1">
                    <a:lumMod val="65000"/>
                    <a:lumOff val="35000"/>
                  </a:schemeClr>
                </a:solidFill>
                <a:effectLst/>
              </a:rPr>
              <a:t>If you want to implement data transformations which are not offered by built-in pipes, such as displaying sorted data, displaying filtered data, etc., you can create  custom pipes.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your own custom pipe, inherit the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has a transform method where custom pipe functionality needs to be written.</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F5CFB14B-F292-7F33-525D-3F6B998B9EA2}"/>
              </a:ext>
            </a:extLst>
          </p:cNvPr>
          <p:cNvSpPr txBox="1"/>
          <p:nvPr/>
        </p:nvSpPr>
        <p:spPr>
          <a:xfrm>
            <a:off x="202675" y="3430774"/>
            <a:ext cx="10119676" cy="4555093"/>
          </a:xfrm>
          <a:prstGeom prst="rect">
            <a:avLst/>
          </a:prstGeom>
          <a:noFill/>
        </p:spPr>
        <p:txBody>
          <a:bodyPr wrap="square">
            <a:spAutoFit/>
          </a:bodyPr>
          <a:lstStyle/>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unknown, ...</a:t>
            </a:r>
            <a:r>
              <a:rPr lang="en-IN" sz="2000" dirty="0" err="1">
                <a:solidFill>
                  <a:schemeClr val="tx1">
                    <a:lumMod val="65000"/>
                    <a:lumOff val="35000"/>
                  </a:schemeClr>
                </a:solidFill>
              </a:rPr>
              <a:t>args</a:t>
            </a:r>
            <a:r>
              <a:rPr lang="en-IN" sz="2000" dirty="0">
                <a:solidFill>
                  <a:schemeClr val="tx1">
                    <a:lumMod val="65000"/>
                    <a:lumOff val="35000"/>
                  </a:schemeClr>
                </a:solidFill>
              </a:rPr>
              <a:t>: unknown[]): unknown {</a:t>
            </a:r>
          </a:p>
          <a:p>
            <a:r>
              <a:rPr lang="en-IN" sz="2000" dirty="0">
                <a:solidFill>
                  <a:schemeClr val="tx1">
                    <a:lumMod val="65000"/>
                    <a:lumOff val="35000"/>
                  </a:schemeClr>
                </a:solidFill>
              </a:rPr>
              <a:t>    return null;</a:t>
            </a:r>
          </a:p>
          <a:p>
            <a:r>
              <a:rPr lang="en-IN" sz="2000" dirty="0">
                <a:solidFill>
                  <a:schemeClr val="tx1">
                    <a:lumMod val="65000"/>
                    <a:lumOff val="35000"/>
                  </a:schemeClr>
                </a:solidFill>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869186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997A50-086D-3E9C-D97F-6BD9CDB75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95B698-2DCB-1BAB-B01A-1015C5271D96}"/>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AC805FF-8B7C-922E-DE5C-73CED2D0A58F}"/>
              </a:ext>
            </a:extLst>
          </p:cNvPr>
          <p:cNvSpPr txBox="1"/>
          <p:nvPr/>
        </p:nvSpPr>
        <p:spPr>
          <a:xfrm>
            <a:off x="146115" y="1003857"/>
            <a:ext cx="11609110" cy="2246769"/>
          </a:xfrm>
          <a:prstGeom prst="rect">
            <a:avLst/>
          </a:prstGeom>
          <a:noFill/>
        </p:spPr>
        <p:txBody>
          <a:bodyPr wrap="square">
            <a:spAutoFit/>
          </a:bodyPr>
          <a:lstStyle/>
          <a:p>
            <a:r>
              <a:rPr lang="en-US" sz="2000" dirty="0">
                <a:solidFill>
                  <a:schemeClr val="tx1">
                    <a:lumMod val="65000"/>
                    <a:lumOff val="35000"/>
                  </a:schemeClr>
                </a:solidFill>
                <a:effectLst/>
              </a:rPr>
              <a:t>transform method has two arguments, the first one is the value of the expression passed to the pipe which needs to be </a:t>
            </a:r>
            <a:r>
              <a:rPr lang="en-US" sz="2000" dirty="0" err="1">
                <a:solidFill>
                  <a:schemeClr val="tx1">
                    <a:lumMod val="65000"/>
                    <a:lumOff val="35000"/>
                  </a:schemeClr>
                </a:solidFill>
                <a:effectLst/>
              </a:rPr>
              <a:t>tranformed</a:t>
            </a:r>
            <a:r>
              <a:rPr lang="en-US" sz="2000" dirty="0">
                <a:solidFill>
                  <a:schemeClr val="tx1">
                    <a:lumMod val="65000"/>
                    <a:lumOff val="35000"/>
                  </a:schemeClr>
                </a:solidFill>
                <a:effectLst/>
              </a:rPr>
              <a:t> and the second is the variable arguments. The pipe can have multiple arguments based on the number of parameters passed to the pipe. The transform method should return the final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Create a custom pipe called sort which can sort the product details based on name or price.</a:t>
            </a:r>
          </a:p>
          <a:p>
            <a:r>
              <a:rPr lang="en-US" sz="2000" dirty="0">
                <a:solidFill>
                  <a:schemeClr val="tx1">
                    <a:lumMod val="65000"/>
                    <a:lumOff val="35000"/>
                  </a:schemeClr>
                </a:solidFill>
                <a:effectLst/>
              </a:rPr>
              <a:t>Create a pipe using the following CLI command</a:t>
            </a:r>
          </a:p>
        </p:txBody>
      </p:sp>
      <p:sp>
        <p:nvSpPr>
          <p:cNvPr id="7" name="TextBox 6">
            <a:extLst>
              <a:ext uri="{FF2B5EF4-FFF2-40B4-BE49-F238E27FC236}">
                <a16:creationId xmlns:a16="http://schemas.microsoft.com/office/drawing/2014/main" id="{5724CEBA-B68C-2F10-D58E-A4027D7B655C}"/>
              </a:ext>
            </a:extLst>
          </p:cNvPr>
          <p:cNvSpPr txBox="1"/>
          <p:nvPr/>
        </p:nvSpPr>
        <p:spPr>
          <a:xfrm>
            <a:off x="146115" y="3277285"/>
            <a:ext cx="6099142" cy="369332"/>
          </a:xfrm>
          <a:prstGeom prst="rect">
            <a:avLst/>
          </a:prstGeom>
          <a:noFill/>
        </p:spPr>
        <p:txBody>
          <a:bodyPr wrap="square">
            <a:spAutoFit/>
          </a:bodyPr>
          <a:lstStyle/>
          <a:p>
            <a:r>
              <a:rPr lang="en-IN" dirty="0"/>
              <a:t>D:\MyApp&gt; ng g pipe pipes/</a:t>
            </a:r>
            <a:r>
              <a:rPr lang="en-IN" dirty="0" err="1"/>
              <a:t>usdInr</a:t>
            </a:r>
            <a:endParaRPr lang="en-IN" dirty="0"/>
          </a:p>
        </p:txBody>
      </p:sp>
    </p:spTree>
    <p:extLst>
      <p:ext uri="{BB962C8B-B14F-4D97-AF65-F5344CB8AC3E}">
        <p14:creationId xmlns:p14="http://schemas.microsoft.com/office/powerpoint/2010/main" val="164315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855B2-9292-2864-8F16-4EA63FAEA6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80AE96-0AEB-2E65-83EE-55153B153E3C}"/>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066D595-E5D8-C0DF-A763-6B0A702F1BE3}"/>
              </a:ext>
            </a:extLst>
          </p:cNvPr>
          <p:cNvSpPr txBox="1"/>
          <p:nvPr/>
        </p:nvSpPr>
        <p:spPr>
          <a:xfrm>
            <a:off x="956036" y="521678"/>
            <a:ext cx="10397764" cy="5909310"/>
          </a:xfrm>
          <a:prstGeom prst="rect">
            <a:avLst/>
          </a:prstGeom>
          <a:noFill/>
        </p:spPr>
        <p:txBody>
          <a:bodyPr wrap="square">
            <a:spAutoFit/>
          </a:bodyPr>
          <a:lstStyle/>
          <a:p>
            <a:r>
              <a:rPr lang="en-IN" sz="2000" dirty="0" err="1">
                <a:solidFill>
                  <a:schemeClr val="tx1">
                    <a:lumMod val="65000"/>
                    <a:lumOff val="35000"/>
                  </a:schemeClr>
                </a:solidFill>
              </a:rPr>
              <a:t>Usd-inr.pipe.ts</a:t>
            </a:r>
            <a:r>
              <a:rPr lang="en-IN" sz="2000" dirty="0">
                <a:solidFill>
                  <a:schemeClr val="tx1">
                    <a:lumMod val="65000"/>
                    <a:lumOff val="35000"/>
                  </a:schemeClr>
                </a:solidFill>
              </a:rPr>
              <a:t> file</a:t>
            </a:r>
          </a:p>
          <a:p>
            <a:endParaRPr lang="en-IN" sz="2000" dirty="0">
              <a:solidFill>
                <a:schemeClr val="tx1">
                  <a:lumMod val="65000"/>
                  <a:lumOff val="35000"/>
                </a:schemeClr>
              </a:solidFill>
            </a:endParaRPr>
          </a:p>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number, ...</a:t>
            </a:r>
            <a:r>
              <a:rPr lang="en-IN" sz="2000" dirty="0" err="1">
                <a:solidFill>
                  <a:schemeClr val="tx1">
                    <a:lumMod val="65000"/>
                    <a:lumOff val="35000"/>
                  </a:schemeClr>
                </a:solidFill>
              </a:rPr>
              <a:t>args</a:t>
            </a:r>
            <a:r>
              <a:rPr lang="en-IN" sz="2000" dirty="0">
                <a:solidFill>
                  <a:schemeClr val="tx1">
                    <a:lumMod val="65000"/>
                    <a:lumOff val="35000"/>
                  </a:schemeClr>
                </a:solidFill>
              </a:rPr>
              <a:t>: number[]): unknown {</a:t>
            </a:r>
          </a:p>
          <a:p>
            <a:r>
              <a:rPr lang="en-IN" sz="2000" dirty="0">
                <a:solidFill>
                  <a:schemeClr val="tx1">
                    <a:lumMod val="65000"/>
                    <a:lumOff val="35000"/>
                  </a:schemeClr>
                </a:solidFill>
              </a:rPr>
              <a:t>    </a:t>
            </a:r>
            <a:r>
              <a:rPr lang="en-IN" sz="2000" dirty="0" err="1">
                <a:solidFill>
                  <a:schemeClr val="tx1">
                    <a:lumMod val="65000"/>
                    <a:lumOff val="35000"/>
                  </a:schemeClr>
                </a:solidFill>
              </a:rPr>
              <a:t>const</a:t>
            </a:r>
            <a:r>
              <a:rPr lang="en-IN" sz="2000" dirty="0">
                <a:solidFill>
                  <a:schemeClr val="tx1">
                    <a:lumMod val="65000"/>
                    <a:lumOff val="35000"/>
                  </a:schemeClr>
                </a:solidFill>
              </a:rPr>
              <a:t> [price] = </a:t>
            </a:r>
            <a:r>
              <a:rPr lang="en-IN" sz="2000" dirty="0" err="1">
                <a:solidFill>
                  <a:schemeClr val="tx1">
                    <a:lumMod val="65000"/>
                    <a:lumOff val="35000"/>
                  </a:schemeClr>
                </a:solidFill>
              </a:rPr>
              <a:t>args</a:t>
            </a:r>
            <a:r>
              <a:rPr lang="en-IN" sz="2000" dirty="0">
                <a:solidFill>
                  <a:schemeClr val="tx1">
                    <a:lumMod val="65000"/>
                    <a:lumOff val="35000"/>
                  </a:schemeClr>
                </a:solidFill>
              </a:rPr>
              <a:t>;</a:t>
            </a:r>
          </a:p>
          <a:p>
            <a:r>
              <a:rPr lang="en-IN" sz="2000" dirty="0">
                <a:solidFill>
                  <a:schemeClr val="tx1">
                    <a:lumMod val="65000"/>
                    <a:lumOff val="35000"/>
                  </a:schemeClr>
                </a:solidFill>
              </a:rPr>
              <a:t>    return value*</a:t>
            </a:r>
            <a:r>
              <a:rPr lang="en-IN" sz="2000" dirty="0" err="1">
                <a:solidFill>
                  <a:schemeClr val="tx1">
                    <a:lumMod val="65000"/>
                    <a:lumOff val="35000"/>
                  </a:schemeClr>
                </a:solidFill>
              </a:rPr>
              <a:t>args</a:t>
            </a:r>
            <a:r>
              <a:rPr lang="en-IN" sz="2000" dirty="0">
                <a:solidFill>
                  <a:schemeClr val="tx1">
                    <a:lumMod val="65000"/>
                    <a:lumOff val="35000"/>
                  </a:schemeClr>
                </a:solidFill>
              </a:rPr>
              <a:t>[0];</a:t>
            </a:r>
          </a:p>
          <a:p>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a:t>
            </a:r>
          </a:p>
          <a:p>
            <a:endParaRPr lang="en-IN" sz="2000" dirty="0">
              <a:solidFill>
                <a:schemeClr val="tx1">
                  <a:lumMod val="65000"/>
                  <a:lumOff val="35000"/>
                </a:schemeClr>
              </a:solidFill>
            </a:endParaRPr>
          </a:p>
          <a:p>
            <a:r>
              <a:rPr lang="en-IN" sz="2000" dirty="0">
                <a:solidFill>
                  <a:schemeClr val="tx1">
                    <a:lumMod val="65000"/>
                    <a:lumOff val="35000"/>
                  </a:schemeClr>
                </a:solidFill>
              </a:rPr>
              <a:t>App.component.html</a:t>
            </a:r>
          </a:p>
          <a:p>
            <a:r>
              <a:rPr lang="pt-BR" sz="2000" dirty="0">
                <a:solidFill>
                  <a:schemeClr val="tx1">
                    <a:lumMod val="65000"/>
                    <a:lumOff val="35000"/>
                  </a:schemeClr>
                </a:solidFill>
              </a:rPr>
              <a:t> &lt;h2&gt;{{30|usdInr:30}}&lt;/h2&gt;</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04497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40D001-1348-C627-7167-8AC83CC5D5C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1DA8B47-F49F-5F25-5C37-83E6315B91E4}"/>
              </a:ext>
            </a:extLst>
          </p:cNvPr>
          <p:cNvSpPr>
            <a:spLocks noGrp="1"/>
          </p:cNvSpPr>
          <p:nvPr>
            <p:ph type="sldNum" sz="quarter" idx="12"/>
          </p:nvPr>
        </p:nvSpPr>
        <p:spPr/>
        <p:txBody>
          <a:bodyPr/>
          <a:lstStyle/>
          <a:p>
            <a:fld id="{4A777409-9C5A-4B07-8E32-19F22F7D558C}" type="slidenum">
              <a:rPr lang="en-IN" smtClean="0"/>
              <a:t>111</a:t>
            </a:fld>
            <a:endParaRPr lang="en-IN" dirty="0"/>
          </a:p>
        </p:txBody>
      </p:sp>
      <p:pic>
        <p:nvPicPr>
          <p:cNvPr id="7" name="Picture 6">
            <a:extLst>
              <a:ext uri="{FF2B5EF4-FFF2-40B4-BE49-F238E27FC236}">
                <a16:creationId xmlns:a16="http://schemas.microsoft.com/office/drawing/2014/main" id="{F5DD0CEF-C335-447C-95F5-A4F97D739E1D}"/>
              </a:ext>
            </a:extLst>
          </p:cNvPr>
          <p:cNvPicPr>
            <a:picLocks noChangeAspect="1"/>
          </p:cNvPicPr>
          <p:nvPr/>
        </p:nvPicPr>
        <p:blipFill>
          <a:blip r:embed="rId2"/>
          <a:stretch>
            <a:fillRect/>
          </a:stretch>
        </p:blipFill>
        <p:spPr>
          <a:xfrm>
            <a:off x="1718470" y="998597"/>
            <a:ext cx="4961463" cy="1561723"/>
          </a:xfrm>
          <a:prstGeom prst="rect">
            <a:avLst/>
          </a:prstGeom>
        </p:spPr>
      </p:pic>
    </p:spTree>
    <p:extLst>
      <p:ext uri="{BB962C8B-B14F-4D97-AF65-F5344CB8AC3E}">
        <p14:creationId xmlns:p14="http://schemas.microsoft.com/office/powerpoint/2010/main" val="2405858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EE6299-2F80-9429-C525-6550B2E6A2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51928-3534-B126-3B8D-2E718569342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47EC67E0-9660-4CAE-A339-36CCB549A352}"/>
              </a:ext>
            </a:extLst>
          </p:cNvPr>
          <p:cNvSpPr txBox="1"/>
          <p:nvPr/>
        </p:nvSpPr>
        <p:spPr>
          <a:xfrm>
            <a:off x="989029" y="616612"/>
            <a:ext cx="6099142" cy="523220"/>
          </a:xfrm>
          <a:prstGeom prst="rect">
            <a:avLst/>
          </a:prstGeom>
          <a:noFill/>
        </p:spPr>
        <p:txBody>
          <a:bodyPr wrap="square">
            <a:spAutoFit/>
          </a:bodyPr>
          <a:lstStyle/>
          <a:p>
            <a:r>
              <a:rPr lang="en-IN" sz="2800" b="1" dirty="0"/>
              <a:t>Nested Components Basics</a:t>
            </a:r>
          </a:p>
        </p:txBody>
      </p:sp>
      <p:pic>
        <p:nvPicPr>
          <p:cNvPr id="7" name="Picture 6">
            <a:extLst>
              <a:ext uri="{FF2B5EF4-FFF2-40B4-BE49-F238E27FC236}">
                <a16:creationId xmlns:a16="http://schemas.microsoft.com/office/drawing/2014/main" id="{E6841215-8697-8032-8E51-D3A3A9A5C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96" y="1476494"/>
            <a:ext cx="6563387" cy="3905011"/>
          </a:xfrm>
          <a:prstGeom prst="rect">
            <a:avLst/>
          </a:prstGeom>
        </p:spPr>
      </p:pic>
    </p:spTree>
    <p:extLst>
      <p:ext uri="{BB962C8B-B14F-4D97-AF65-F5344CB8AC3E}">
        <p14:creationId xmlns:p14="http://schemas.microsoft.com/office/powerpoint/2010/main" val="28030976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492F3-CA39-F9E9-0EA0-DAED644F91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0AC8FF-DC8E-F5BE-7BA3-FBE34D7CC95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549D619D-3D75-56E7-9B55-1FBCBA36A3CC}"/>
              </a:ext>
            </a:extLst>
          </p:cNvPr>
          <p:cNvSpPr txBox="1"/>
          <p:nvPr/>
        </p:nvSpPr>
        <p:spPr>
          <a:xfrm>
            <a:off x="183822" y="1028343"/>
            <a:ext cx="11684523" cy="440120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Nested component is a component that is loaded into another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component where another component is loaded onto is called a container component/parent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root component is loaded in the index.html page using its selector name. Similarly, to load one component into a parent component, use the selector name of the component in the template i.e., the HTML page of the container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Example for creating multiple components and load one into another:</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displays a button to view courses list on click of it and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displays courses list. When the user clicks on the button in the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it should load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within it to show the courses list.</a:t>
            </a:r>
          </a:p>
        </p:txBody>
      </p:sp>
    </p:spTree>
    <p:extLst>
      <p:ext uri="{BB962C8B-B14F-4D97-AF65-F5344CB8AC3E}">
        <p14:creationId xmlns:p14="http://schemas.microsoft.com/office/powerpoint/2010/main" val="2015688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DD31A8-A50D-9E3C-3A94-852527E6A5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1BD78B-C1BF-2CA7-65F9-248305465836}"/>
              </a:ext>
            </a:extLst>
          </p:cNvPr>
          <p:cNvSpPr>
            <a:spLocks noGrp="1"/>
          </p:cNvSpPr>
          <p:nvPr>
            <p:ph type="sldNum" sz="quarter" idx="12"/>
          </p:nvPr>
        </p:nvSpPr>
        <p:spPr/>
        <p:txBody>
          <a:bodyPr/>
          <a:lstStyle/>
          <a:p>
            <a:fld id="{4A777409-9C5A-4B07-8E32-19F22F7D558C}" type="slidenum">
              <a:rPr lang="en-IN" smtClean="0"/>
              <a:t>114</a:t>
            </a:fld>
            <a:endParaRPr lang="en-IN" dirty="0"/>
          </a:p>
        </p:txBody>
      </p:sp>
      <p:pic>
        <p:nvPicPr>
          <p:cNvPr id="4" name="Picture 3">
            <a:extLst>
              <a:ext uri="{FF2B5EF4-FFF2-40B4-BE49-F238E27FC236}">
                <a16:creationId xmlns:a16="http://schemas.microsoft.com/office/drawing/2014/main" id="{0271E2C9-6AF4-C8C7-72FC-E25B2DFDE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751" y="716290"/>
            <a:ext cx="7591425" cy="2314575"/>
          </a:xfrm>
          <a:prstGeom prst="rect">
            <a:avLst/>
          </a:prstGeom>
        </p:spPr>
      </p:pic>
      <p:sp>
        <p:nvSpPr>
          <p:cNvPr id="6" name="TextBox 5">
            <a:extLst>
              <a:ext uri="{FF2B5EF4-FFF2-40B4-BE49-F238E27FC236}">
                <a16:creationId xmlns:a16="http://schemas.microsoft.com/office/drawing/2014/main" id="{2A3CD50B-E2BA-B171-C6E2-B0F7E8ADB558}"/>
              </a:ext>
            </a:extLst>
          </p:cNvPr>
          <p:cNvSpPr txBox="1"/>
          <p:nvPr/>
        </p:nvSpPr>
        <p:spPr>
          <a:xfrm>
            <a:off x="334651" y="3315581"/>
            <a:ext cx="10817257" cy="400110"/>
          </a:xfrm>
          <a:prstGeom prst="rect">
            <a:avLst/>
          </a:prstGeom>
          <a:noFill/>
        </p:spPr>
        <p:txBody>
          <a:bodyPr wrap="square">
            <a:spAutoFit/>
          </a:bodyPr>
          <a:lstStyle/>
          <a:p>
            <a:r>
              <a:rPr lang="en-US" sz="2000" dirty="0">
                <a:solidFill>
                  <a:schemeClr val="tx1">
                    <a:lumMod val="65000"/>
                    <a:lumOff val="35000"/>
                  </a:schemeClr>
                </a:solidFill>
              </a:rPr>
              <a:t>Create a component called the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8" name="TextBox 7">
            <a:extLst>
              <a:ext uri="{FF2B5EF4-FFF2-40B4-BE49-F238E27FC236}">
                <a16:creationId xmlns:a16="http://schemas.microsoft.com/office/drawing/2014/main" id="{F3276C02-566A-66AA-E467-E9DFAA5F3E91}"/>
              </a:ext>
            </a:extLst>
          </p:cNvPr>
          <p:cNvSpPr txBox="1"/>
          <p:nvPr/>
        </p:nvSpPr>
        <p:spPr>
          <a:xfrm>
            <a:off x="334651" y="3815741"/>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10" name="TextBox 9">
            <a:extLst>
              <a:ext uri="{FF2B5EF4-FFF2-40B4-BE49-F238E27FC236}">
                <a16:creationId xmlns:a16="http://schemas.microsoft.com/office/drawing/2014/main" id="{C673241F-BC64-BD0C-F2E9-94156C7AAC16}"/>
              </a:ext>
            </a:extLst>
          </p:cNvPr>
          <p:cNvSpPr txBox="1"/>
          <p:nvPr/>
        </p:nvSpPr>
        <p:spPr>
          <a:xfrm>
            <a:off x="334650" y="4409640"/>
            <a:ext cx="11580829" cy="1015663"/>
          </a:xfrm>
          <a:prstGeom prst="rect">
            <a:avLst/>
          </a:prstGeom>
          <a:noFill/>
        </p:spPr>
        <p:txBody>
          <a:bodyPr wrap="square">
            <a:spAutoFit/>
          </a:bodyPr>
          <a:lstStyle/>
          <a:p>
            <a:r>
              <a:rPr lang="en-IN" sz="2000" dirty="0">
                <a:solidFill>
                  <a:schemeClr val="tx1">
                    <a:lumMod val="65000"/>
                    <a:lumOff val="35000"/>
                  </a:schemeClr>
                </a:solidFill>
              </a:rPr>
              <a:t>This command will create four files called courses-</a:t>
            </a:r>
            <a:r>
              <a:rPr lang="en-IN" sz="2000" dirty="0" err="1">
                <a:solidFill>
                  <a:schemeClr val="tx1">
                    <a:lumMod val="65000"/>
                    <a:lumOff val="35000"/>
                  </a:schemeClr>
                </a:solidFill>
              </a:rPr>
              <a:t>list.component.ts</a:t>
            </a:r>
            <a:r>
              <a:rPr lang="en-IN" sz="2000" dirty="0">
                <a:solidFill>
                  <a:schemeClr val="tx1">
                    <a:lumMod val="65000"/>
                    <a:lumOff val="35000"/>
                  </a:schemeClr>
                </a:solidFill>
              </a:rPr>
              <a:t>, courses-list.component.html,courses-list.component.css, courses-</a:t>
            </a:r>
            <a:r>
              <a:rPr lang="en-IN" sz="2000" dirty="0" err="1">
                <a:solidFill>
                  <a:schemeClr val="tx1">
                    <a:lumMod val="65000"/>
                    <a:lumOff val="35000"/>
                  </a:schemeClr>
                </a:solidFill>
              </a:rPr>
              <a:t>list.component.spec.ts</a:t>
            </a:r>
            <a:r>
              <a:rPr lang="en-IN" sz="2000" dirty="0">
                <a:solidFill>
                  <a:schemeClr val="tx1">
                    <a:lumMod val="65000"/>
                    <a:lumOff val="35000"/>
                  </a:schemeClr>
                </a:solidFill>
              </a:rPr>
              <a:t> and places them inside a folder called courses-list under the app folder as shown below</a:t>
            </a:r>
          </a:p>
        </p:txBody>
      </p:sp>
    </p:spTree>
    <p:extLst>
      <p:ext uri="{BB962C8B-B14F-4D97-AF65-F5344CB8AC3E}">
        <p14:creationId xmlns:p14="http://schemas.microsoft.com/office/powerpoint/2010/main" val="3119943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7DC893-5009-8515-FD81-08166AE69D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60C4F-7B1B-BE21-D7A5-98C804281F80}"/>
              </a:ext>
            </a:extLst>
          </p:cNvPr>
          <p:cNvSpPr>
            <a:spLocks noGrp="1"/>
          </p:cNvSpPr>
          <p:nvPr>
            <p:ph type="sldNum" sz="quarter" idx="12"/>
          </p:nvPr>
        </p:nvSpPr>
        <p:spPr/>
        <p:txBody>
          <a:bodyPr/>
          <a:lstStyle/>
          <a:p>
            <a:fld id="{4A777409-9C5A-4B07-8E32-19F22F7D558C}" type="slidenum">
              <a:rPr lang="en-IN" smtClean="0"/>
              <a:t>115</a:t>
            </a:fld>
            <a:endParaRPr lang="en-IN" dirty="0"/>
          </a:p>
        </p:txBody>
      </p:sp>
      <p:pic>
        <p:nvPicPr>
          <p:cNvPr id="5" name="Picture 4">
            <a:extLst>
              <a:ext uri="{FF2B5EF4-FFF2-40B4-BE49-F238E27FC236}">
                <a16:creationId xmlns:a16="http://schemas.microsoft.com/office/drawing/2014/main" id="{A939280C-EEB2-CB32-52D3-56DF05DC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464" y="843951"/>
            <a:ext cx="3063711" cy="1607018"/>
          </a:xfrm>
          <a:prstGeom prst="rect">
            <a:avLst/>
          </a:prstGeom>
        </p:spPr>
      </p:pic>
      <p:sp>
        <p:nvSpPr>
          <p:cNvPr id="7" name="TextBox 6">
            <a:extLst>
              <a:ext uri="{FF2B5EF4-FFF2-40B4-BE49-F238E27FC236}">
                <a16:creationId xmlns:a16="http://schemas.microsoft.com/office/drawing/2014/main" id="{C1B5A383-3618-0DD7-2E79-BF508C3D9239}"/>
              </a:ext>
            </a:extLst>
          </p:cNvPr>
          <p:cNvSpPr txBox="1"/>
          <p:nvPr/>
        </p:nvSpPr>
        <p:spPr>
          <a:xfrm>
            <a:off x="315798" y="2670936"/>
            <a:ext cx="11038002" cy="1015663"/>
          </a:xfrm>
          <a:prstGeom prst="rect">
            <a:avLst/>
          </a:prstGeom>
          <a:noFill/>
        </p:spPr>
        <p:txBody>
          <a:bodyPr wrap="square">
            <a:spAutoFit/>
          </a:bodyPr>
          <a:lstStyle/>
          <a:p>
            <a:r>
              <a:rPr lang="en-US" sz="2000" dirty="0">
                <a:solidFill>
                  <a:schemeClr val="tx1">
                    <a:lumMod val="65000"/>
                    <a:lumOff val="35000"/>
                  </a:schemeClr>
                </a:solidFill>
                <a:effectLst/>
              </a:rPr>
              <a:t>This command will also add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to the root module.</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9AA9B1E-C409-931D-90B2-FF07A42DC00C}"/>
              </a:ext>
            </a:extLst>
          </p:cNvPr>
          <p:cNvSpPr txBox="1"/>
          <p:nvPr/>
        </p:nvSpPr>
        <p:spPr>
          <a:xfrm>
            <a:off x="315798" y="3676590"/>
            <a:ext cx="10147955" cy="2862322"/>
          </a:xfrm>
          <a:prstGeom prst="rect">
            <a:avLst/>
          </a:prstGeom>
          <a:noFill/>
        </p:spPr>
        <p:txBody>
          <a:bodyPr wrap="square">
            <a:spAutoFit/>
          </a:bodyPr>
          <a:lstStyle/>
          <a:p>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1083370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C1D8DA-10DE-40AA-740B-6FD8CFA21D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8057B-D95B-2B03-A8E3-2D5B737873ED}"/>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F9A12A12-4191-2806-F620-8CB5A7E9D8E0}"/>
              </a:ext>
            </a:extLst>
          </p:cNvPr>
          <p:cNvSpPr txBox="1"/>
          <p:nvPr/>
        </p:nvSpPr>
        <p:spPr>
          <a:xfrm>
            <a:off x="989028" y="641346"/>
            <a:ext cx="9955491" cy="1323439"/>
          </a:xfrm>
          <a:prstGeom prst="rect">
            <a:avLst/>
          </a:prstGeom>
          <a:noFill/>
        </p:spPr>
        <p:txBody>
          <a:bodyPr wrap="square">
            <a:spAutoFit/>
          </a:bodyPr>
          <a:lstStyle/>
          <a:p>
            <a:r>
              <a:rPr lang="en-US" sz="2000" dirty="0">
                <a:solidFill>
                  <a:schemeClr val="tx1">
                    <a:lumMod val="65000"/>
                    <a:lumOff val="35000"/>
                  </a:schemeClr>
                </a:solidFill>
                <a:effectLst/>
              </a:rPr>
              <a:t>Line 7: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is added to the declarations property to make it available to all other components in the module.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ED8B59D9-4D32-431A-F38C-43FFFAE68C37}"/>
              </a:ext>
            </a:extLst>
          </p:cNvPr>
          <p:cNvSpPr txBox="1"/>
          <p:nvPr/>
        </p:nvSpPr>
        <p:spPr>
          <a:xfrm>
            <a:off x="989027" y="1964785"/>
            <a:ext cx="9031665" cy="2585323"/>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9" name="TextBox 8">
            <a:extLst>
              <a:ext uri="{FF2B5EF4-FFF2-40B4-BE49-F238E27FC236}">
                <a16:creationId xmlns:a16="http://schemas.microsoft.com/office/drawing/2014/main" id="{40A1608D-503C-C6EC-E578-997BC0B9EAA5}"/>
              </a:ext>
            </a:extLst>
          </p:cNvPr>
          <p:cNvSpPr txBox="1"/>
          <p:nvPr/>
        </p:nvSpPr>
        <p:spPr>
          <a:xfrm>
            <a:off x="989027" y="4853064"/>
            <a:ext cx="10624796" cy="1323439"/>
          </a:xfrm>
          <a:prstGeom prst="rect">
            <a:avLst/>
          </a:prstGeom>
          <a:noFill/>
        </p:spPr>
        <p:txBody>
          <a:bodyPr wrap="square">
            <a:spAutoFit/>
          </a:bodyPr>
          <a:lstStyle/>
          <a:p>
            <a:r>
              <a:rPr lang="en-US" sz="2000" dirty="0">
                <a:solidFill>
                  <a:schemeClr val="tx1">
                    <a:lumMod val="65000"/>
                    <a:lumOff val="35000"/>
                  </a:schemeClr>
                </a:solidFill>
                <a:effectLst/>
              </a:rPr>
              <a:t>Line 3-8: courses is an array of objects where each object has properties called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2665558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57783-691D-4C74-D1E2-6657A9D5C0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C687EA-0731-CA42-3E65-9D1ABBFC9FC4}"/>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8C326A98-6A01-F0B6-DCA9-8557B4DCEC5B}"/>
              </a:ext>
            </a:extLst>
          </p:cNvPr>
          <p:cNvSpPr txBox="1"/>
          <p:nvPr/>
        </p:nvSpPr>
        <p:spPr>
          <a:xfrm>
            <a:off x="1147103" y="663888"/>
            <a:ext cx="7885522" cy="2585323"/>
          </a:xfrm>
          <a:prstGeom prst="rect">
            <a:avLst/>
          </a:prstGeom>
          <a:noFill/>
        </p:spPr>
        <p:txBody>
          <a:bodyPr wrap="square">
            <a:spAutoFit/>
          </a:bodyPr>
          <a:lstStyle/>
          <a:p>
            <a:r>
              <a:rPr lang="en-IN" dirty="0"/>
              <a:t>&lt;table border="1"&gt;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8181CC7F-EAB0-B1FD-F86C-7690685BBCCF}"/>
              </a:ext>
            </a:extLst>
          </p:cNvPr>
          <p:cNvSpPr txBox="1"/>
          <p:nvPr/>
        </p:nvSpPr>
        <p:spPr>
          <a:xfrm>
            <a:off x="372358" y="3429000"/>
            <a:ext cx="11260318"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over courses array and renders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courses-list.component.css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0BDEBB06-FA44-05C1-A698-E108A0D2DA9F}"/>
              </a:ext>
            </a:extLst>
          </p:cNvPr>
          <p:cNvSpPr txBox="1"/>
          <p:nvPr/>
        </p:nvSpPr>
        <p:spPr>
          <a:xfrm>
            <a:off x="372358" y="4639081"/>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Tree>
    <p:extLst>
      <p:ext uri="{BB962C8B-B14F-4D97-AF65-F5344CB8AC3E}">
        <p14:creationId xmlns:p14="http://schemas.microsoft.com/office/powerpoint/2010/main" val="2172764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C95006-1DA9-C810-E77A-20B8FB6C4C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49B266-5997-48FB-FFFA-9F00D30A0D3F}"/>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80430135-19FF-2BD5-703F-DF7BA83B262A}"/>
              </a:ext>
            </a:extLst>
          </p:cNvPr>
          <p:cNvSpPr txBox="1"/>
          <p:nvPr/>
        </p:nvSpPr>
        <p:spPr>
          <a:xfrm>
            <a:off x="989029" y="575283"/>
            <a:ext cx="9012810" cy="1015663"/>
          </a:xfrm>
          <a:prstGeom prst="rect">
            <a:avLst/>
          </a:prstGeom>
          <a:noFill/>
        </p:spPr>
        <p:txBody>
          <a:bodyPr wrap="square">
            <a:spAutoFit/>
          </a:bodyPr>
          <a:lstStyle/>
          <a:p>
            <a:r>
              <a:rPr lang="en-US" sz="2000" dirty="0">
                <a:solidFill>
                  <a:schemeClr val="tx1">
                    <a:lumMod val="65000"/>
                    <a:lumOff val="35000"/>
                  </a:schemeClr>
                </a:solidFill>
                <a:effectLst/>
              </a:rPr>
              <a:t>Line 1-3: adds center alignment to a table row in an HTML page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1A6C6057-5E39-3CB0-FDCE-4E982DA93F35}"/>
              </a:ext>
            </a:extLst>
          </p:cNvPr>
          <p:cNvSpPr txBox="1"/>
          <p:nvPr/>
        </p:nvSpPr>
        <p:spPr>
          <a:xfrm>
            <a:off x="989028" y="1762341"/>
            <a:ext cx="10002625" cy="1477328"/>
          </a:xfrm>
          <a:prstGeom prst="rect">
            <a:avLst/>
          </a:prstGeom>
          <a:noFill/>
        </p:spPr>
        <p:txBody>
          <a:bodyPr wrap="square">
            <a:spAutoFit/>
          </a:bodyPr>
          <a:lstStyle/>
          <a:p>
            <a:r>
              <a:rPr lang="en-IN" dirty="0"/>
              <a:t>...</a:t>
            </a:r>
          </a:p>
          <a:p>
            <a:r>
              <a:rPr lang="en-IN" dirty="0"/>
              <a:t>&lt;button (click)="show=true"&gt;View Courses list&lt;/button&gt;&lt;</a:t>
            </a:r>
            <a:r>
              <a:rPr lang="en-IN" dirty="0" err="1"/>
              <a:t>br</a:t>
            </a:r>
            <a:r>
              <a:rPr lang="en-IN" dirty="0"/>
              <a:t>/&gt;&lt;</a:t>
            </a:r>
            <a:r>
              <a:rPr lang="en-IN" dirty="0" err="1"/>
              <a:t>br</a:t>
            </a:r>
            <a:r>
              <a:rPr lang="en-IN" dirty="0"/>
              <a:t>/&gt;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9" name="TextBox 8">
            <a:extLst>
              <a:ext uri="{FF2B5EF4-FFF2-40B4-BE49-F238E27FC236}">
                <a16:creationId xmlns:a16="http://schemas.microsoft.com/office/drawing/2014/main" id="{019FB747-CC76-CDC4-FD61-EBBF02F58C10}"/>
              </a:ext>
            </a:extLst>
          </p:cNvPr>
          <p:cNvSpPr txBox="1"/>
          <p:nvPr/>
        </p:nvSpPr>
        <p:spPr>
          <a:xfrm>
            <a:off x="228206" y="3759734"/>
            <a:ext cx="11524268" cy="2246769"/>
          </a:xfrm>
          <a:prstGeom prst="rect">
            <a:avLst/>
          </a:prstGeom>
          <a:noFill/>
        </p:spPr>
        <p:txBody>
          <a:bodyPr wrap="square">
            <a:spAutoFit/>
          </a:bodyPr>
          <a:lstStyle/>
          <a:p>
            <a:r>
              <a:rPr lang="en-US" sz="2000" dirty="0">
                <a:solidFill>
                  <a:schemeClr val="tx1">
                    <a:lumMod val="65000"/>
                    <a:lumOff val="35000"/>
                  </a:schemeClr>
                </a:solidFill>
                <a:effectLst/>
              </a:rPr>
              <a:t>Line 2: click event is bounded to button which will initialize show property to true when it is clicked</a:t>
            </a:r>
          </a:p>
          <a:p>
            <a:r>
              <a:rPr lang="en-US" sz="2000" dirty="0">
                <a:solidFill>
                  <a:schemeClr val="tx1">
                    <a:lumMod val="65000"/>
                    <a:lumOff val="35000"/>
                  </a:schemeClr>
                </a:solidFill>
                <a:effectLst/>
              </a:rPr>
              <a:t>Line 4: It loads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only if the show property value is true.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called Parent component or container component as we are loading another component in it.</a:t>
            </a:r>
          </a:p>
          <a:p>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is called child component as it is being loaded in another component.</a:t>
            </a:r>
          </a:p>
        </p:txBody>
      </p:sp>
    </p:spTree>
    <p:extLst>
      <p:ext uri="{BB962C8B-B14F-4D97-AF65-F5344CB8AC3E}">
        <p14:creationId xmlns:p14="http://schemas.microsoft.com/office/powerpoint/2010/main" val="4169629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30383-3EA0-102A-0E16-C3AE7D45C1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D328D-BB5A-2A96-9886-895FEBC2939F}"/>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7399DBCE-4CF6-23E7-8E73-51D09AE97539}"/>
              </a:ext>
            </a:extLst>
          </p:cNvPr>
          <p:cNvSpPr txBox="1"/>
          <p:nvPr/>
        </p:nvSpPr>
        <p:spPr>
          <a:xfrm>
            <a:off x="989029" y="560051"/>
            <a:ext cx="6099142" cy="461665"/>
          </a:xfrm>
          <a:prstGeom prst="rect">
            <a:avLst/>
          </a:prstGeom>
          <a:noFill/>
        </p:spPr>
        <p:txBody>
          <a:bodyPr wrap="square">
            <a:spAutoFit/>
          </a:bodyPr>
          <a:lstStyle/>
          <a:p>
            <a:r>
              <a:rPr lang="en-IN" sz="2400" b="1" dirty="0"/>
              <a:t>Demo : Nested Components </a:t>
            </a:r>
          </a:p>
        </p:txBody>
      </p:sp>
      <p:sp>
        <p:nvSpPr>
          <p:cNvPr id="7" name="TextBox 6">
            <a:extLst>
              <a:ext uri="{FF2B5EF4-FFF2-40B4-BE49-F238E27FC236}">
                <a16:creationId xmlns:a16="http://schemas.microsoft.com/office/drawing/2014/main" id="{AE1F3F51-2762-B5B2-7E21-0CB3DE37A08B}"/>
              </a:ext>
            </a:extLst>
          </p:cNvPr>
          <p:cNvSpPr txBox="1"/>
          <p:nvPr/>
        </p:nvSpPr>
        <p:spPr>
          <a:xfrm>
            <a:off x="240384" y="1152502"/>
            <a:ext cx="11533694"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nested component</a:t>
            </a:r>
          </a:p>
          <a:p>
            <a:pPr>
              <a:buFont typeface="Arial" panose="020B0604020202020204" pitchFamily="34" charset="0"/>
              <a:buChar char="•"/>
            </a:pPr>
            <a:r>
              <a:rPr lang="en-US" sz="2000" dirty="0">
                <a:solidFill>
                  <a:schemeClr val="tx1">
                    <a:lumMod val="65000"/>
                    <a:lumOff val="35000"/>
                  </a:schemeClr>
                </a:solidFill>
                <a:effectLst/>
              </a:rPr>
              <a:t>Loading nested component in a container component</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Loading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in the root component when a user clicks on the View courses list button as shown below</a:t>
            </a:r>
          </a:p>
        </p:txBody>
      </p:sp>
      <p:pic>
        <p:nvPicPr>
          <p:cNvPr id="9" name="Picture 8">
            <a:extLst>
              <a:ext uri="{FF2B5EF4-FFF2-40B4-BE49-F238E27FC236}">
                <a16:creationId xmlns:a16="http://schemas.microsoft.com/office/drawing/2014/main" id="{A88CDAA4-1B0F-B3CC-B586-FF734A938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413" y="3592239"/>
            <a:ext cx="2362200" cy="2057400"/>
          </a:xfrm>
          <a:prstGeom prst="rect">
            <a:avLst/>
          </a:prstGeom>
        </p:spPr>
      </p:pic>
    </p:spTree>
    <p:extLst>
      <p:ext uri="{BB962C8B-B14F-4D97-AF65-F5344CB8AC3E}">
        <p14:creationId xmlns:p14="http://schemas.microsoft.com/office/powerpoint/2010/main" val="34882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562DC5-15F6-D6A0-C062-0FFD232B35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3D3F9D-905A-8974-EF52-D4DC75DC74EF}"/>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A130969E-1AFC-040B-7C49-1A542443866D}"/>
              </a:ext>
            </a:extLst>
          </p:cNvPr>
          <p:cNvSpPr txBox="1"/>
          <p:nvPr/>
        </p:nvSpPr>
        <p:spPr>
          <a:xfrm>
            <a:off x="989029" y="553527"/>
            <a:ext cx="9484150" cy="400110"/>
          </a:xfrm>
          <a:prstGeom prst="rect">
            <a:avLst/>
          </a:prstGeom>
          <a:noFill/>
        </p:spPr>
        <p:txBody>
          <a:bodyPr wrap="square">
            <a:spAutoFit/>
          </a:bodyPr>
          <a:lstStyle/>
          <a:p>
            <a:r>
              <a:rPr lang="en-US" sz="2000" dirty="0">
                <a:solidFill>
                  <a:schemeClr val="tx1">
                    <a:lumMod val="65000"/>
                    <a:lumOff val="35000"/>
                  </a:schemeClr>
                </a:solidFill>
              </a:rPr>
              <a:t>1. Create a component called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37E83D-59CB-4C2F-D877-C3BF18340573}"/>
              </a:ext>
            </a:extLst>
          </p:cNvPr>
          <p:cNvSpPr txBox="1"/>
          <p:nvPr/>
        </p:nvSpPr>
        <p:spPr>
          <a:xfrm>
            <a:off x="989029" y="1021964"/>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9" name="TextBox 8">
            <a:extLst>
              <a:ext uri="{FF2B5EF4-FFF2-40B4-BE49-F238E27FC236}">
                <a16:creationId xmlns:a16="http://schemas.microsoft.com/office/drawing/2014/main" id="{ABD01CA7-DEBB-169D-D02A-AA9FAD1BACC6}"/>
              </a:ext>
            </a:extLst>
          </p:cNvPr>
          <p:cNvSpPr txBox="1"/>
          <p:nvPr/>
        </p:nvSpPr>
        <p:spPr>
          <a:xfrm>
            <a:off x="400639" y="1648502"/>
            <a:ext cx="11213184" cy="2246769"/>
          </a:xfrm>
          <a:prstGeom prst="rect">
            <a:avLst/>
          </a:prstGeom>
          <a:noFill/>
        </p:spPr>
        <p:txBody>
          <a:bodyPr wrap="square">
            <a:spAutoFit/>
          </a:bodyPr>
          <a:lstStyle/>
          <a:p>
            <a:r>
              <a:rPr lang="en-IN" sz="2000" dirty="0">
                <a:solidFill>
                  <a:schemeClr val="tx1">
                    <a:lumMod val="65000"/>
                    <a:lumOff val="35000"/>
                  </a:schemeClr>
                </a:solidFill>
                <a:effectLst/>
              </a:rPr>
              <a:t>The above command will create a folder with name courses-list with the following files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list.component.ts</a:t>
            </a: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courses-list.component.html</a:t>
            </a:r>
          </a:p>
          <a:p>
            <a:pPr>
              <a:buFont typeface="Arial" panose="020B0604020202020204" pitchFamily="34" charset="0"/>
              <a:buChar char="•"/>
            </a:pPr>
            <a:r>
              <a:rPr lang="en-IN" sz="2000" dirty="0">
                <a:solidFill>
                  <a:schemeClr val="tx1">
                    <a:lumMod val="65000"/>
                    <a:lumOff val="35000"/>
                  </a:schemeClr>
                </a:solidFill>
                <a:effectLst/>
              </a:rPr>
              <a:t>courses-list.component.css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list.component.spec.ts</a:t>
            </a:r>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 </a:t>
            </a:r>
          </a:p>
          <a:p>
            <a:r>
              <a:rPr lang="en-IN" sz="2000" dirty="0">
                <a:solidFill>
                  <a:schemeClr val="tx1">
                    <a:lumMod val="65000"/>
                    <a:lumOff val="35000"/>
                  </a:schemeClr>
                </a:solidFill>
                <a:effectLst/>
              </a:rPr>
              <a:t>2. </a:t>
            </a:r>
            <a:r>
              <a:rPr lang="en-IN" sz="2000" dirty="0" err="1">
                <a:solidFill>
                  <a:schemeClr val="tx1">
                    <a:lumMod val="65000"/>
                    <a:lumOff val="35000"/>
                  </a:schemeClr>
                </a:solidFill>
                <a:effectLst/>
              </a:rPr>
              <a:t>CoursesListComponent</a:t>
            </a:r>
            <a:r>
              <a:rPr lang="en-IN" sz="2000" dirty="0">
                <a:solidFill>
                  <a:schemeClr val="tx1">
                    <a:lumMod val="65000"/>
                    <a:lumOff val="35000"/>
                  </a:schemeClr>
                </a:solidFill>
                <a:effectLst/>
              </a:rPr>
              <a:t> class will be added in the </a:t>
            </a:r>
            <a:r>
              <a:rPr lang="en-IN" sz="2000" b="1" dirty="0" err="1">
                <a:solidFill>
                  <a:schemeClr val="tx1">
                    <a:lumMod val="65000"/>
                    <a:lumOff val="35000"/>
                  </a:schemeClr>
                </a:solidFill>
                <a:effectLst/>
              </a:rPr>
              <a:t>app.module.ts</a:t>
            </a:r>
            <a:r>
              <a:rPr lang="en-IN" sz="2000" b="1" dirty="0">
                <a:solidFill>
                  <a:schemeClr val="tx1">
                    <a:lumMod val="65000"/>
                    <a:lumOff val="35000"/>
                  </a:schemeClr>
                </a:solidFill>
                <a:effectLst/>
              </a:rPr>
              <a:t> </a:t>
            </a:r>
            <a:r>
              <a:rPr lang="en-IN" sz="2000" dirty="0">
                <a:solidFill>
                  <a:schemeClr val="tx1">
                    <a:lumMod val="65000"/>
                    <a:lumOff val="35000"/>
                  </a:schemeClr>
                </a:solidFill>
                <a:effectLst/>
              </a:rPr>
              <a:t>file</a:t>
            </a:r>
          </a:p>
        </p:txBody>
      </p:sp>
      <p:sp>
        <p:nvSpPr>
          <p:cNvPr id="11" name="TextBox 10">
            <a:extLst>
              <a:ext uri="{FF2B5EF4-FFF2-40B4-BE49-F238E27FC236}">
                <a16:creationId xmlns:a16="http://schemas.microsoft.com/office/drawing/2014/main" id="{6BFC5563-1B77-17C0-5ED2-B0952EAA4CF9}"/>
              </a:ext>
            </a:extLst>
          </p:cNvPr>
          <p:cNvSpPr txBox="1"/>
          <p:nvPr/>
        </p:nvSpPr>
        <p:spPr>
          <a:xfrm>
            <a:off x="400639" y="3955693"/>
            <a:ext cx="11213184" cy="1754326"/>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a:t>
            </a:r>
          </a:p>
        </p:txBody>
      </p:sp>
    </p:spTree>
    <p:extLst>
      <p:ext uri="{BB962C8B-B14F-4D97-AF65-F5344CB8AC3E}">
        <p14:creationId xmlns:p14="http://schemas.microsoft.com/office/powerpoint/2010/main" val="2849779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FF89C-C7CF-EC5D-8103-C1355A28E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C313A8-E52F-1197-26AB-0645C8CE73FB}"/>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2C00773-AC9C-F564-BE2E-CCF140D18E21}"/>
              </a:ext>
            </a:extLst>
          </p:cNvPr>
          <p:cNvSpPr txBox="1"/>
          <p:nvPr/>
        </p:nvSpPr>
        <p:spPr>
          <a:xfrm>
            <a:off x="989029" y="673919"/>
            <a:ext cx="8211532" cy="3139321"/>
          </a:xfrm>
          <a:prstGeom prst="rect">
            <a:avLst/>
          </a:prstGeom>
          <a:noFill/>
        </p:spPr>
        <p:txBody>
          <a:bodyPr wrap="square">
            <a:spAutoFit/>
          </a:bodyPr>
          <a:lstStyle/>
          <a:p>
            <a:r>
              <a:rPr lang="en-IN" dirty="0"/>
              <a:t>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D27E87FE-ACFF-14E9-BC12-7E53DB0CDBC4}"/>
              </a:ext>
            </a:extLst>
          </p:cNvPr>
          <p:cNvSpPr txBox="1"/>
          <p:nvPr/>
        </p:nvSpPr>
        <p:spPr>
          <a:xfrm>
            <a:off x="249810" y="4151663"/>
            <a:ext cx="10091394"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courses-</a:t>
            </a:r>
            <a:r>
              <a:rPr lang="en-US" sz="2000" b="1" dirty="0" err="1">
                <a:solidFill>
                  <a:schemeClr val="tx1">
                    <a:lumMod val="65000"/>
                    <a:lumOff val="35000"/>
                  </a:schemeClr>
                </a:solidFill>
              </a:rPr>
              <a:t>list.component.ts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011985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8F33B9-1E85-9A7A-CF8C-E76EC13668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45C472-5CF5-0423-D12A-5008BDB81867}"/>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E4D1F63E-F22D-B515-9B58-95CFB598B94C}"/>
              </a:ext>
            </a:extLst>
          </p:cNvPr>
          <p:cNvSpPr txBox="1"/>
          <p:nvPr/>
        </p:nvSpPr>
        <p:spPr>
          <a:xfrm>
            <a:off x="1164209" y="682626"/>
            <a:ext cx="9723749" cy="3970318"/>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7" name="TextBox 6">
            <a:extLst>
              <a:ext uri="{FF2B5EF4-FFF2-40B4-BE49-F238E27FC236}">
                <a16:creationId xmlns:a16="http://schemas.microsoft.com/office/drawing/2014/main" id="{DF773B4D-E6EB-BBB2-ECB5-21F7C35AE39F}"/>
              </a:ext>
            </a:extLst>
          </p:cNvPr>
          <p:cNvSpPr txBox="1"/>
          <p:nvPr/>
        </p:nvSpPr>
        <p:spPr>
          <a:xfrm>
            <a:off x="391212" y="5135315"/>
            <a:ext cx="10647576"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courses-list.component.html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154926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9E7072-0A8A-D00A-DD28-4F20DECCCE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E14C7E-A674-E8C5-A980-D77871FECBAA}"/>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2BEA1589-D7CE-6881-32B0-7AF78E96025B}"/>
              </a:ext>
            </a:extLst>
          </p:cNvPr>
          <p:cNvSpPr txBox="1"/>
          <p:nvPr/>
        </p:nvSpPr>
        <p:spPr>
          <a:xfrm>
            <a:off x="989029" y="654345"/>
            <a:ext cx="8541470" cy="3970318"/>
          </a:xfrm>
          <a:prstGeom prst="rect">
            <a:avLst/>
          </a:prstGeom>
          <a:noFill/>
        </p:spPr>
        <p:txBody>
          <a:bodyPr wrap="square">
            <a:spAutoFit/>
          </a:bodyPr>
          <a:lstStyle/>
          <a:p>
            <a:r>
              <a:rPr lang="en-IN" dirty="0"/>
              <a:t>&lt;table border="1"&gt;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 </a:t>
            </a:r>
            <a:r>
              <a:rPr lang="en-IN" dirty="0" err="1"/>
              <a:t>course.courseId</a:t>
            </a:r>
            <a:r>
              <a:rPr lang="en-IN" dirty="0"/>
              <a:t> }}&lt;/td&gt;</a:t>
            </a:r>
          </a:p>
          <a:p>
            <a:r>
              <a:rPr lang="en-IN" dirty="0"/>
              <a:t>      &lt;td&gt;{{ </a:t>
            </a:r>
            <a:r>
              <a:rPr lang="en-IN" dirty="0" err="1"/>
              <a:t>course.courseName</a:t>
            </a:r>
            <a:r>
              <a:rPr lang="en-IN" dirty="0"/>
              <a:t> }}&lt;/td&gt;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7EA6B0D1-D1B0-AE50-1AF4-24A193F6215C}"/>
              </a:ext>
            </a:extLst>
          </p:cNvPr>
          <p:cNvSpPr txBox="1"/>
          <p:nvPr/>
        </p:nvSpPr>
        <p:spPr>
          <a:xfrm>
            <a:off x="372358" y="5121174"/>
            <a:ext cx="9242981"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courses-list.component.css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207773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3C960-2BD2-E557-50F8-220E24452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540EA3-2C7B-65D9-B7FB-6ED175D19DF5}"/>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3B09AE8B-B379-F634-2C33-394A565FBFFD}"/>
              </a:ext>
            </a:extLst>
          </p:cNvPr>
          <p:cNvSpPr txBox="1"/>
          <p:nvPr/>
        </p:nvSpPr>
        <p:spPr>
          <a:xfrm>
            <a:off x="1173637" y="716685"/>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
        <p:nvSpPr>
          <p:cNvPr id="7" name="TextBox 6">
            <a:extLst>
              <a:ext uri="{FF2B5EF4-FFF2-40B4-BE49-F238E27FC236}">
                <a16:creationId xmlns:a16="http://schemas.microsoft.com/office/drawing/2014/main" id="{D9AA9C58-9EE4-85D1-F1F0-A96C6D3B7A03}"/>
              </a:ext>
            </a:extLst>
          </p:cNvPr>
          <p:cNvSpPr txBox="1"/>
          <p:nvPr/>
        </p:nvSpPr>
        <p:spPr>
          <a:xfrm>
            <a:off x="263164" y="1688989"/>
            <a:ext cx="6099142" cy="400110"/>
          </a:xfrm>
          <a:prstGeom prst="rect">
            <a:avLst/>
          </a:prstGeom>
          <a:noFill/>
        </p:spPr>
        <p:txBody>
          <a:bodyPr wrap="square">
            <a:spAutoFit/>
          </a:bodyPr>
          <a:lstStyle/>
          <a:p>
            <a:r>
              <a:rPr lang="en-US" sz="2000" dirty="0">
                <a:solidFill>
                  <a:schemeClr val="tx1">
                    <a:lumMod val="65000"/>
                    <a:lumOff val="35000"/>
                  </a:schemeClr>
                </a:solidFill>
              </a:rPr>
              <a:t>6.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AA31048-3B25-58CE-A91A-68AB179E7DD2}"/>
              </a:ext>
            </a:extLst>
          </p:cNvPr>
          <p:cNvSpPr txBox="1"/>
          <p:nvPr/>
        </p:nvSpPr>
        <p:spPr>
          <a:xfrm>
            <a:off x="263164" y="2108485"/>
            <a:ext cx="9780309" cy="1477328"/>
          </a:xfrm>
          <a:prstGeom prst="rect">
            <a:avLst/>
          </a:prstGeom>
          <a:noFill/>
        </p:spPr>
        <p:txBody>
          <a:bodyPr wrap="square">
            <a:spAutoFit/>
          </a:bodyPr>
          <a:lstStyle/>
          <a:p>
            <a:r>
              <a:rPr lang="en-IN" dirty="0"/>
              <a:t>&lt;h2&gt;Popular Courses&lt;/h2&gt;</a:t>
            </a:r>
          </a:p>
          <a:p>
            <a:r>
              <a:rPr lang="en-IN" dirty="0"/>
              <a:t>&lt;button (click)="show = true"&gt;View Courses list&lt;/button&gt;&lt;</a:t>
            </a:r>
            <a:r>
              <a:rPr lang="en-IN" dirty="0" err="1"/>
              <a:t>br</a:t>
            </a:r>
            <a:r>
              <a:rPr lang="en-IN" dirty="0"/>
              <a:t> /&gt;&lt;</a:t>
            </a:r>
            <a:r>
              <a:rPr lang="en-IN" dirty="0" err="1"/>
              <a:t>br</a:t>
            </a:r>
            <a:r>
              <a:rPr lang="en-IN" dirty="0"/>
              <a:t> /&gt;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11" name="TextBox 10">
            <a:extLst>
              <a:ext uri="{FF2B5EF4-FFF2-40B4-BE49-F238E27FC236}">
                <a16:creationId xmlns:a16="http://schemas.microsoft.com/office/drawing/2014/main" id="{80640D6C-5DEE-009E-4065-22BEEF74FC2D}"/>
              </a:ext>
            </a:extLst>
          </p:cNvPr>
          <p:cNvSpPr txBox="1"/>
          <p:nvPr/>
        </p:nvSpPr>
        <p:spPr>
          <a:xfrm>
            <a:off x="278090" y="3654173"/>
            <a:ext cx="609914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E970E4BF-7137-7DD8-C1EE-8B49E7EFC518}"/>
              </a:ext>
            </a:extLst>
          </p:cNvPr>
          <p:cNvSpPr txBox="1"/>
          <p:nvPr/>
        </p:nvSpPr>
        <p:spPr>
          <a:xfrm>
            <a:off x="263164" y="4122643"/>
            <a:ext cx="1067585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show!: </a:t>
            </a:r>
            <a:r>
              <a:rPr lang="en-IN" dirty="0" err="1"/>
              <a:t>boolean</a:t>
            </a:r>
            <a:r>
              <a:rPr lang="en-IN" dirty="0"/>
              <a:t>;</a:t>
            </a:r>
          </a:p>
          <a:p>
            <a:r>
              <a:rPr lang="en-IN" dirty="0"/>
              <a:t>}</a:t>
            </a:r>
          </a:p>
        </p:txBody>
      </p:sp>
    </p:spTree>
    <p:extLst>
      <p:ext uri="{BB962C8B-B14F-4D97-AF65-F5344CB8AC3E}">
        <p14:creationId xmlns:p14="http://schemas.microsoft.com/office/powerpoint/2010/main" val="1559363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E3485-118D-F70C-F5A8-778383D62C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FAE19-3D0C-FBD8-6F26-11AB99247635}"/>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EFD89D8E-9BD3-3246-AE17-C5156674B32F}"/>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8.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213E6B4-F02D-DD98-3D59-99EBAB2757B9}"/>
              </a:ext>
            </a:extLst>
          </p:cNvPr>
          <p:cNvSpPr txBox="1"/>
          <p:nvPr/>
        </p:nvSpPr>
        <p:spPr>
          <a:xfrm>
            <a:off x="353505" y="1304769"/>
            <a:ext cx="6099142" cy="461665"/>
          </a:xfrm>
          <a:prstGeom prst="rect">
            <a:avLst/>
          </a:prstGeom>
          <a:noFill/>
        </p:spPr>
        <p:txBody>
          <a:bodyPr wrap="square">
            <a:spAutoFit/>
          </a:bodyPr>
          <a:lstStyle/>
          <a:p>
            <a:r>
              <a:rPr lang="en-IN" sz="2400" b="1" dirty="0"/>
              <a:t>Nested Components - </a:t>
            </a:r>
            <a:r>
              <a:rPr lang="en-IN" sz="2400" b="1" dirty="0" err="1"/>
              <a:t>exportAs</a:t>
            </a:r>
            <a:r>
              <a:rPr lang="en-IN" sz="2400" b="1" dirty="0"/>
              <a:t> Property</a:t>
            </a:r>
          </a:p>
        </p:txBody>
      </p:sp>
      <p:sp>
        <p:nvSpPr>
          <p:cNvPr id="9" name="TextBox 8">
            <a:extLst>
              <a:ext uri="{FF2B5EF4-FFF2-40B4-BE49-F238E27FC236}">
                <a16:creationId xmlns:a16="http://schemas.microsoft.com/office/drawing/2014/main" id="{F5A1224F-4E73-AEE9-FF94-263D82588492}"/>
              </a:ext>
            </a:extLst>
          </p:cNvPr>
          <p:cNvSpPr txBox="1"/>
          <p:nvPr/>
        </p:nvSpPr>
        <p:spPr>
          <a:xfrm>
            <a:off x="353504" y="1912451"/>
            <a:ext cx="11561975" cy="193899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It is possible to access child component properties and methods in a container component by exporting child components using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a:solidFill>
                  <a:schemeClr val="tx1">
                    <a:lumMod val="65000"/>
                    <a:lumOff val="35000"/>
                  </a:schemeClr>
                </a:solidFill>
                <a:effectLst/>
              </a:rPr>
              <a:t>As discussed in the directives concept,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 can be applied to components and directives.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example of the nested components, modify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as shown below:</a:t>
            </a:r>
          </a:p>
        </p:txBody>
      </p:sp>
      <p:sp>
        <p:nvSpPr>
          <p:cNvPr id="11" name="TextBox 10">
            <a:extLst>
              <a:ext uri="{FF2B5EF4-FFF2-40B4-BE49-F238E27FC236}">
                <a16:creationId xmlns:a16="http://schemas.microsoft.com/office/drawing/2014/main" id="{EB1B922F-EDCE-AE62-5771-6CD39C828A4E}"/>
              </a:ext>
            </a:extLst>
          </p:cNvPr>
          <p:cNvSpPr txBox="1"/>
          <p:nvPr/>
        </p:nvSpPr>
        <p:spPr>
          <a:xfrm>
            <a:off x="353504" y="3851443"/>
            <a:ext cx="10731631" cy="203132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  </a:t>
            </a:r>
            <a:r>
              <a:rPr lang="en-IN" dirty="0" err="1"/>
              <a:t>exportAs</a:t>
            </a:r>
            <a:r>
              <a:rPr lang="en-IN" dirty="0"/>
              <a:t>: '</a:t>
            </a:r>
            <a:r>
              <a:rPr lang="en-IN" dirty="0" err="1"/>
              <a:t>courselist</a:t>
            </a:r>
            <a:r>
              <a:rPr lang="en-IN" dirty="0"/>
              <a:t>'</a:t>
            </a:r>
          </a:p>
          <a:p>
            <a:r>
              <a:rPr lang="en-IN" dirty="0"/>
              <a:t>})</a:t>
            </a:r>
          </a:p>
        </p:txBody>
      </p:sp>
    </p:spTree>
    <p:extLst>
      <p:ext uri="{BB962C8B-B14F-4D97-AF65-F5344CB8AC3E}">
        <p14:creationId xmlns:p14="http://schemas.microsoft.com/office/powerpoint/2010/main" val="38347415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3B7A5F-0ED7-91F2-B070-C2FBA1C82E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E0D04B-64C6-0B0D-21CD-6A9A1325B4FC}"/>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AFC69C1E-54FB-42E8-D68E-072295837A8C}"/>
              </a:ext>
            </a:extLst>
          </p:cNvPr>
          <p:cNvSpPr txBox="1"/>
          <p:nvPr/>
        </p:nvSpPr>
        <p:spPr>
          <a:xfrm>
            <a:off x="772212" y="477421"/>
            <a:ext cx="9691540" cy="5078313"/>
          </a:xfrm>
          <a:prstGeom prst="rect">
            <a:avLst/>
          </a:prstGeom>
          <a:noFill/>
        </p:spPr>
        <p:txBody>
          <a:bodyPr wrap="square">
            <a:spAutoFit/>
          </a:bodyPr>
          <a:lstStyle/>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  course!: any[];</a:t>
            </a:r>
          </a:p>
          <a:p>
            <a:r>
              <a:rPr lang="en-IN" dirty="0"/>
              <a:t>  </a:t>
            </a:r>
            <a:r>
              <a:rPr lang="en-IN" dirty="0" err="1"/>
              <a:t>changeCourse</a:t>
            </a:r>
            <a:r>
              <a:rPr lang="en-IN" dirty="0"/>
              <a:t>(name: string) {</a:t>
            </a:r>
          </a:p>
          <a:p>
            <a:r>
              <a:rPr lang="en-IN" dirty="0"/>
              <a:t>    </a:t>
            </a:r>
            <a:r>
              <a:rPr lang="en-IN" dirty="0" err="1"/>
              <a:t>this.course</a:t>
            </a:r>
            <a:r>
              <a:rPr lang="en-IN" dirty="0"/>
              <a:t> = [];</a:t>
            </a:r>
          </a:p>
          <a:p>
            <a:r>
              <a:rPr lang="en-IN" dirty="0"/>
              <a:t>    for (let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a:p>
            <a:r>
              <a:rPr lang="en-IN" dirty="0"/>
              <a:t> </a:t>
            </a:r>
          </a:p>
        </p:txBody>
      </p:sp>
      <p:sp>
        <p:nvSpPr>
          <p:cNvPr id="7" name="TextBox 6">
            <a:extLst>
              <a:ext uri="{FF2B5EF4-FFF2-40B4-BE49-F238E27FC236}">
                <a16:creationId xmlns:a16="http://schemas.microsoft.com/office/drawing/2014/main" id="{3CA79F9F-3698-7726-166B-F1F28C012E58}"/>
              </a:ext>
            </a:extLst>
          </p:cNvPr>
          <p:cNvSpPr txBox="1"/>
          <p:nvPr/>
        </p:nvSpPr>
        <p:spPr>
          <a:xfrm>
            <a:off x="178324" y="5244147"/>
            <a:ext cx="11835352" cy="1477328"/>
          </a:xfrm>
          <a:prstGeom prst="rect">
            <a:avLst/>
          </a:prstGeom>
          <a:noFill/>
        </p:spPr>
        <p:txBody>
          <a:bodyPr wrap="square">
            <a:spAutoFit/>
          </a:bodyPr>
          <a:lstStyle/>
          <a:p>
            <a:r>
              <a:rPr lang="en-US" dirty="0" err="1">
                <a:solidFill>
                  <a:schemeClr val="tx1">
                    <a:lumMod val="65000"/>
                    <a:lumOff val="35000"/>
                  </a:schemeClr>
                </a:solidFill>
                <a:effectLst/>
              </a:rPr>
              <a:t>ine</a:t>
            </a:r>
            <a:r>
              <a:rPr lang="en-US" dirty="0">
                <a:solidFill>
                  <a:schemeClr val="tx1">
                    <a:lumMod val="65000"/>
                    <a:lumOff val="35000"/>
                  </a:schemeClr>
                </a:solidFill>
                <a:effectLst/>
              </a:rPr>
              <a:t> 7: </a:t>
            </a:r>
            <a:r>
              <a:rPr lang="en-US" dirty="0" err="1">
                <a:solidFill>
                  <a:schemeClr val="tx1">
                    <a:lumMod val="65000"/>
                    <a:lumOff val="35000"/>
                  </a:schemeClr>
                </a:solidFill>
                <a:effectLst/>
              </a:rPr>
              <a:t>CoursesListComponent</a:t>
            </a:r>
            <a:r>
              <a:rPr lang="en-US" dirty="0">
                <a:solidFill>
                  <a:schemeClr val="tx1">
                    <a:lumMod val="65000"/>
                    <a:lumOff val="35000"/>
                  </a:schemeClr>
                </a:solidFill>
                <a:effectLst/>
              </a:rPr>
              <a:t> is exported with '</a:t>
            </a:r>
            <a:r>
              <a:rPr lang="en-US" dirty="0" err="1">
                <a:solidFill>
                  <a:schemeClr val="tx1">
                    <a:lumMod val="65000"/>
                    <a:lumOff val="35000"/>
                  </a:schemeClr>
                </a:solidFill>
                <a:effectLst/>
              </a:rPr>
              <a:t>courselist</a:t>
            </a:r>
            <a:r>
              <a:rPr lang="en-US" dirty="0">
                <a:solidFill>
                  <a:schemeClr val="tx1">
                    <a:lumMod val="65000"/>
                    <a:lumOff val="35000"/>
                  </a:schemeClr>
                </a:solidFill>
                <a:effectLst/>
              </a:rPr>
              <a:t>' name</a:t>
            </a:r>
          </a:p>
          <a:p>
            <a:r>
              <a:rPr lang="en-US" dirty="0">
                <a:solidFill>
                  <a:schemeClr val="tx1">
                    <a:lumMod val="65000"/>
                    <a:lumOff val="35000"/>
                  </a:schemeClr>
                </a:solidFill>
                <a:effectLst/>
              </a:rPr>
              <a:t>Line 19: </a:t>
            </a:r>
            <a:r>
              <a:rPr lang="en-US" dirty="0" err="1">
                <a:solidFill>
                  <a:schemeClr val="tx1">
                    <a:lumMod val="65000"/>
                    <a:lumOff val="35000"/>
                  </a:schemeClr>
                </a:solidFill>
                <a:effectLst/>
              </a:rPr>
              <a:t>changeCourse</a:t>
            </a:r>
            <a:r>
              <a:rPr lang="en-US" dirty="0">
                <a:solidFill>
                  <a:schemeClr val="tx1">
                    <a:lumMod val="65000"/>
                    <a:lumOff val="35000"/>
                  </a:schemeClr>
                </a:solidFill>
                <a:effectLst/>
              </a:rPr>
              <a:t>() method will take course name as an input, fetches the course details, and assigns it to the course array</a:t>
            </a:r>
          </a:p>
          <a:p>
            <a:r>
              <a:rPr lang="en-US" dirty="0">
                <a:solidFill>
                  <a:schemeClr val="tx1">
                    <a:lumMod val="65000"/>
                    <a:lumOff val="35000"/>
                  </a:schemeClr>
                </a:solidFill>
                <a:effectLst/>
              </a:rPr>
              <a:t> </a:t>
            </a:r>
          </a:p>
          <a:p>
            <a:r>
              <a:rPr lang="en-US" dirty="0">
                <a:solidFill>
                  <a:schemeClr val="tx1">
                    <a:lumMod val="65000"/>
                    <a:lumOff val="35000"/>
                  </a:schemeClr>
                </a:solidFill>
                <a:effectLst/>
              </a:rPr>
              <a:t>Modify </a:t>
            </a:r>
            <a:r>
              <a:rPr lang="en-US" b="1" dirty="0">
                <a:solidFill>
                  <a:schemeClr val="tx1">
                    <a:lumMod val="65000"/>
                    <a:lumOff val="35000"/>
                  </a:schemeClr>
                </a:solidFill>
                <a:effectLst/>
              </a:rPr>
              <a:t>courses-list.component.html</a:t>
            </a:r>
            <a:r>
              <a:rPr lang="en-US" dirty="0">
                <a:solidFill>
                  <a:schemeClr val="tx1">
                    <a:lumMod val="65000"/>
                    <a:lumOff val="35000"/>
                  </a:schemeClr>
                </a:solidFill>
                <a:effectLst/>
              </a:rPr>
              <a:t> as shown below</a:t>
            </a:r>
          </a:p>
        </p:txBody>
      </p:sp>
    </p:spTree>
    <p:extLst>
      <p:ext uri="{BB962C8B-B14F-4D97-AF65-F5344CB8AC3E}">
        <p14:creationId xmlns:p14="http://schemas.microsoft.com/office/powerpoint/2010/main" val="35029468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5AA50-4FE5-4662-66E7-69F6EC4839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DFF673-EAAA-809E-DC65-9EFA7C2D9258}"/>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0307143A-6FEB-3AB5-AF5C-EE0C0985F062}"/>
              </a:ext>
            </a:extLst>
          </p:cNvPr>
          <p:cNvSpPr txBox="1"/>
          <p:nvPr/>
        </p:nvSpPr>
        <p:spPr>
          <a:xfrm>
            <a:off x="1223302" y="665519"/>
            <a:ext cx="9563493" cy="3970318"/>
          </a:xfrm>
          <a:prstGeom prst="rect">
            <a:avLst/>
          </a:prstGeom>
          <a:noFill/>
        </p:spPr>
        <p:txBody>
          <a:bodyPr wrap="square">
            <a:spAutoFit/>
          </a:bodyPr>
          <a:lstStyle/>
          <a:p>
            <a:r>
              <a:rPr lang="en-IN" dirty="0"/>
              <a:t>&lt;table border="1" *</a:t>
            </a:r>
            <a:r>
              <a:rPr lang="en-IN" dirty="0" err="1"/>
              <a:t>ngIf</a:t>
            </a:r>
            <a:r>
              <a:rPr lang="en-IN" dirty="0"/>
              <a:t>="course"&gt;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5A357423-4F83-93DC-C415-59B912519322}"/>
              </a:ext>
            </a:extLst>
          </p:cNvPr>
          <p:cNvSpPr txBox="1"/>
          <p:nvPr/>
        </p:nvSpPr>
        <p:spPr>
          <a:xfrm>
            <a:off x="372359" y="4807918"/>
            <a:ext cx="9563492" cy="1015663"/>
          </a:xfrm>
          <a:prstGeom prst="rect">
            <a:avLst/>
          </a:prstGeom>
          <a:noFill/>
        </p:spPr>
        <p:txBody>
          <a:bodyPr wrap="square">
            <a:spAutoFit/>
          </a:bodyPr>
          <a:lstStyle/>
          <a:p>
            <a:r>
              <a:rPr lang="en-US" sz="2000" dirty="0">
                <a:solidFill>
                  <a:schemeClr val="tx1">
                    <a:lumMod val="65000"/>
                    <a:lumOff val="35000"/>
                  </a:schemeClr>
                </a:solidFill>
                <a:effectLst/>
              </a:rPr>
              <a:t>Line 9: course array is rendered on the page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9735581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46C48D-D4E7-45DC-309A-7E5A7D28DE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A70379-4303-C0EF-D5AC-47B53AE3BEA8}"/>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2604E7FF-54A7-2D1C-1A98-D3EDAC8745A4}"/>
              </a:ext>
            </a:extLst>
          </p:cNvPr>
          <p:cNvSpPr txBox="1"/>
          <p:nvPr/>
        </p:nvSpPr>
        <p:spPr>
          <a:xfrm>
            <a:off x="989028" y="485383"/>
            <a:ext cx="9210773" cy="3139321"/>
          </a:xfrm>
          <a:prstGeom prst="rect">
            <a:avLst/>
          </a:prstGeom>
          <a:noFill/>
        </p:spPr>
        <p:txBody>
          <a:bodyPr wrap="square">
            <a:spAutoFit/>
          </a:bodyPr>
          <a:lstStyle/>
          <a:p>
            <a:r>
              <a:rPr lang="en-IN" dirty="0"/>
              <a:t>&lt;h2&gt; Popular Courses &lt;/h2&gt;</a:t>
            </a:r>
          </a:p>
          <a:p>
            <a:r>
              <a:rPr lang="en-IN" dirty="0"/>
              <a:t>Select a course to view</a:t>
            </a:r>
          </a:p>
          <a:p>
            <a:r>
              <a:rPr lang="en-IN" dirty="0"/>
              <a:t>&lt;select #course (change)="</a:t>
            </a:r>
            <a:r>
              <a:rPr lang="en-IN" dirty="0" err="1"/>
              <a:t>cl.changeCourse</a:t>
            </a:r>
            <a:r>
              <a:rPr lang="en-IN" dirty="0"/>
              <a:t>(</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a:t>
            </a:r>
          </a:p>
          <a:p>
            <a:r>
              <a:rPr lang="en-IN" dirty="0"/>
              <a:t>&lt;/select&gt;</a:t>
            </a:r>
          </a:p>
          <a:p>
            <a:r>
              <a:rPr lang="en-IN" dirty="0"/>
              <a:t>&lt;</a:t>
            </a:r>
            <a:r>
              <a:rPr lang="en-IN" dirty="0" err="1"/>
              <a:t>br</a:t>
            </a:r>
            <a:r>
              <a:rPr lang="en-IN" dirty="0"/>
              <a:t>/&gt;</a:t>
            </a:r>
          </a:p>
          <a:p>
            <a:r>
              <a:rPr lang="en-IN" dirty="0"/>
              <a:t>&lt;</a:t>
            </a:r>
            <a:r>
              <a:rPr lang="en-IN" dirty="0" err="1"/>
              <a:t>br</a:t>
            </a:r>
            <a:r>
              <a:rPr lang="en-IN" dirty="0"/>
              <a:t>/&gt;</a:t>
            </a:r>
          </a:p>
          <a:p>
            <a:r>
              <a:rPr lang="en-IN" dirty="0"/>
              <a:t>&lt;app-courses-list #cl="courselist"&gt;&lt;/app-courses-list&gt;</a:t>
            </a:r>
          </a:p>
        </p:txBody>
      </p:sp>
      <p:sp>
        <p:nvSpPr>
          <p:cNvPr id="7" name="TextBox 6">
            <a:extLst>
              <a:ext uri="{FF2B5EF4-FFF2-40B4-BE49-F238E27FC236}">
                <a16:creationId xmlns:a16="http://schemas.microsoft.com/office/drawing/2014/main" id="{7CAE0F88-878C-FB0B-2986-E51A52F4BDD0}"/>
              </a:ext>
            </a:extLst>
          </p:cNvPr>
          <p:cNvSpPr txBox="1"/>
          <p:nvPr/>
        </p:nvSpPr>
        <p:spPr>
          <a:xfrm>
            <a:off x="120191" y="4058336"/>
            <a:ext cx="11951617" cy="2246769"/>
          </a:xfrm>
          <a:prstGeom prst="rect">
            <a:avLst/>
          </a:prstGeom>
          <a:noFill/>
        </p:spPr>
        <p:txBody>
          <a:bodyPr wrap="square">
            <a:spAutoFit/>
          </a:bodyPr>
          <a:lstStyle/>
          <a:p>
            <a:r>
              <a:rPr lang="en-US" sz="2000" dirty="0">
                <a:solidFill>
                  <a:schemeClr val="tx1">
                    <a:lumMod val="65000"/>
                    <a:lumOff val="35000"/>
                  </a:schemeClr>
                </a:solidFill>
                <a:effectLst/>
              </a:rPr>
              <a:t>Line 4-9: A drop down will be displayed with course names. When a course is selected, it invokes </a:t>
            </a:r>
            <a:r>
              <a:rPr lang="en-US" sz="2000" dirty="0" err="1">
                <a:solidFill>
                  <a:schemeClr val="tx1">
                    <a:lumMod val="65000"/>
                    <a:lumOff val="35000"/>
                  </a:schemeClr>
                </a:solidFill>
                <a:effectLst/>
              </a:rPr>
              <a:t>changeCourse</a:t>
            </a:r>
            <a:r>
              <a:rPr lang="en-US" sz="2000" dirty="0">
                <a:solidFill>
                  <a:schemeClr val="tx1">
                    <a:lumMod val="65000"/>
                    <a:lumOff val="35000"/>
                  </a:schemeClr>
                </a:solidFill>
                <a:effectLst/>
              </a:rPr>
              <a:t>() method of child component using the template variable 'cl'.</a:t>
            </a:r>
          </a:p>
          <a:p>
            <a:r>
              <a:rPr lang="en-US" sz="2000" dirty="0">
                <a:solidFill>
                  <a:schemeClr val="tx1">
                    <a:lumMod val="65000"/>
                    <a:lumOff val="35000"/>
                  </a:schemeClr>
                </a:solidFill>
                <a:effectLst/>
              </a:rPr>
              <a:t>Line 13: It loads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where the exported name </a:t>
            </a:r>
            <a:r>
              <a:rPr lang="en-US" sz="2000" dirty="0" err="1">
                <a:solidFill>
                  <a:schemeClr val="tx1">
                    <a:lumMod val="65000"/>
                    <a:lumOff val="35000"/>
                  </a:schemeClr>
                </a:solidFill>
                <a:effectLst/>
              </a:rPr>
              <a:t>courselist</a:t>
            </a:r>
            <a:r>
              <a:rPr lang="en-US" sz="2000" dirty="0">
                <a:solidFill>
                  <a:schemeClr val="tx1">
                    <a:lumMod val="65000"/>
                    <a:lumOff val="35000"/>
                  </a:schemeClr>
                </a:solidFill>
                <a:effectLst/>
              </a:rPr>
              <a:t> is bound to template variable called cl. Now using cl, the properties and methods of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can be accessed in the parent component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41184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DFE2E-D27B-C1D4-BD5B-A9B89F1C9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97589E-5A94-B130-D2EF-B265B4DD6C9F}"/>
              </a:ext>
            </a:extLst>
          </p:cNvPr>
          <p:cNvSpPr>
            <a:spLocks noGrp="1"/>
          </p:cNvSpPr>
          <p:nvPr>
            <p:ph type="sldNum" sz="quarter" idx="12"/>
          </p:nvPr>
        </p:nvSpPr>
        <p:spPr/>
        <p:txBody>
          <a:bodyPr/>
          <a:lstStyle/>
          <a:p>
            <a:fld id="{4A777409-9C5A-4B07-8E32-19F22F7D558C}" type="slidenum">
              <a:rPr lang="en-IN" smtClean="0"/>
              <a:t>129</a:t>
            </a:fld>
            <a:endParaRPr lang="en-IN" dirty="0"/>
          </a:p>
        </p:txBody>
      </p:sp>
      <p:pic>
        <p:nvPicPr>
          <p:cNvPr id="5" name="Picture 4">
            <a:extLst>
              <a:ext uri="{FF2B5EF4-FFF2-40B4-BE49-F238E27FC236}">
                <a16:creationId xmlns:a16="http://schemas.microsoft.com/office/drawing/2014/main" id="{D4D4B44E-111A-CBB9-61EB-6242BEA64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012" y="813780"/>
            <a:ext cx="2400635" cy="1667108"/>
          </a:xfrm>
          <a:prstGeom prst="rect">
            <a:avLst/>
          </a:prstGeom>
        </p:spPr>
      </p:pic>
      <p:sp>
        <p:nvSpPr>
          <p:cNvPr id="7" name="TextBox 6">
            <a:extLst>
              <a:ext uri="{FF2B5EF4-FFF2-40B4-BE49-F238E27FC236}">
                <a16:creationId xmlns:a16="http://schemas.microsoft.com/office/drawing/2014/main" id="{207BF091-865E-B664-203F-D43A1DAEDCBA}"/>
              </a:ext>
            </a:extLst>
          </p:cNvPr>
          <p:cNvSpPr txBox="1"/>
          <p:nvPr/>
        </p:nvSpPr>
        <p:spPr>
          <a:xfrm>
            <a:off x="372358" y="2910228"/>
            <a:ext cx="11260318" cy="400110"/>
          </a:xfrm>
          <a:prstGeom prst="rect">
            <a:avLst/>
          </a:prstGeom>
          <a:noFill/>
        </p:spPr>
        <p:txBody>
          <a:bodyPr wrap="square">
            <a:spAutoFit/>
          </a:bodyPr>
          <a:lstStyle/>
          <a:p>
            <a:r>
              <a:rPr lang="en-US" sz="2000" dirty="0">
                <a:solidFill>
                  <a:schemeClr val="tx1">
                    <a:lumMod val="65000"/>
                    <a:lumOff val="35000"/>
                  </a:schemeClr>
                </a:solidFill>
              </a:rPr>
              <a:t>When a user selects an Angular course from the drop-down, it renders the below 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A2E35326-7E50-97F3-458A-8C7DABE33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223" y="3692367"/>
            <a:ext cx="2324424" cy="1286054"/>
          </a:xfrm>
          <a:prstGeom prst="rect">
            <a:avLst/>
          </a:prstGeom>
        </p:spPr>
      </p:pic>
    </p:spTree>
    <p:extLst>
      <p:ext uri="{BB962C8B-B14F-4D97-AF65-F5344CB8AC3E}">
        <p14:creationId xmlns:p14="http://schemas.microsoft.com/office/powerpoint/2010/main" val="218816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25D9C-757E-899D-8E27-253AD57FD4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3CDAFB-0F23-18F0-0867-DF6C65B2100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009FD840-D384-86A3-7D93-FF326B06C7A8}"/>
              </a:ext>
            </a:extLst>
          </p:cNvPr>
          <p:cNvSpPr txBox="1"/>
          <p:nvPr/>
        </p:nvSpPr>
        <p:spPr>
          <a:xfrm>
            <a:off x="989028" y="588331"/>
            <a:ext cx="9559565" cy="461665"/>
          </a:xfrm>
          <a:prstGeom prst="rect">
            <a:avLst/>
          </a:prstGeom>
          <a:noFill/>
        </p:spPr>
        <p:txBody>
          <a:bodyPr wrap="square">
            <a:spAutoFit/>
          </a:bodyPr>
          <a:lstStyle/>
          <a:p>
            <a:r>
              <a:rPr lang="en-US" sz="2400" b="1" dirty="0"/>
              <a:t>Passing data from Container Component to Child Component</a:t>
            </a:r>
          </a:p>
        </p:txBody>
      </p:sp>
      <p:sp>
        <p:nvSpPr>
          <p:cNvPr id="7" name="TextBox 6">
            <a:extLst>
              <a:ext uri="{FF2B5EF4-FFF2-40B4-BE49-F238E27FC236}">
                <a16:creationId xmlns:a16="http://schemas.microsoft.com/office/drawing/2014/main" id="{BAEFD783-E4F8-AFA6-B5D1-C0D1A6662140}"/>
              </a:ext>
            </a:extLst>
          </p:cNvPr>
          <p:cNvSpPr txBox="1"/>
          <p:nvPr/>
        </p:nvSpPr>
        <p:spPr>
          <a:xfrm>
            <a:off x="259237" y="1191356"/>
            <a:ext cx="11712804" cy="4708981"/>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Component communication is needed if data needs to be shared between the components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 order to pass data from container/parent component to child component, @Input decorator can be used.</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child component can use @Input decorator on any property type like arrays, objects, etc. making it a data-bound input property.</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parent component can pass value to the data-bound input property when rendering the child within it.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displays a dropdown with a list of courses as values in it. Create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and load it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should display the course details. When a user selects a course from the dropdown,  corresponding course details should be loaded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5775141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F7669E-CAF3-0B70-4813-FADD673350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8B807-7987-DEDD-65A2-43E404F67DE4}"/>
              </a:ext>
            </a:extLst>
          </p:cNvPr>
          <p:cNvSpPr>
            <a:spLocks noGrp="1"/>
          </p:cNvSpPr>
          <p:nvPr>
            <p:ph type="sldNum" sz="quarter" idx="12"/>
          </p:nvPr>
        </p:nvSpPr>
        <p:spPr/>
        <p:txBody>
          <a:bodyPr/>
          <a:lstStyle/>
          <a:p>
            <a:fld id="{4A777409-9C5A-4B07-8E32-19F22F7D558C}" type="slidenum">
              <a:rPr lang="en-IN" smtClean="0"/>
              <a:t>131</a:t>
            </a:fld>
            <a:endParaRPr lang="en-IN" dirty="0"/>
          </a:p>
        </p:txBody>
      </p:sp>
      <p:pic>
        <p:nvPicPr>
          <p:cNvPr id="5" name="Picture 4">
            <a:extLst>
              <a:ext uri="{FF2B5EF4-FFF2-40B4-BE49-F238E27FC236}">
                <a16:creationId xmlns:a16="http://schemas.microsoft.com/office/drawing/2014/main" id="{42DB543E-7174-140A-07DD-4F1207D08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97" y="652560"/>
            <a:ext cx="10210800" cy="1876425"/>
          </a:xfrm>
          <a:prstGeom prst="rect">
            <a:avLst/>
          </a:prstGeom>
        </p:spPr>
      </p:pic>
      <p:sp>
        <p:nvSpPr>
          <p:cNvPr id="7" name="TextBox 6">
            <a:extLst>
              <a:ext uri="{FF2B5EF4-FFF2-40B4-BE49-F238E27FC236}">
                <a16:creationId xmlns:a16="http://schemas.microsoft.com/office/drawing/2014/main" id="{0993231A-D669-14FB-58D3-9EC21D9A5B46}"/>
              </a:ext>
            </a:extLst>
          </p:cNvPr>
          <p:cNvSpPr txBox="1"/>
          <p:nvPr/>
        </p:nvSpPr>
        <p:spPr>
          <a:xfrm>
            <a:off x="240384" y="2649726"/>
            <a:ext cx="11113416" cy="707886"/>
          </a:xfrm>
          <a:prstGeom prst="rect">
            <a:avLst/>
          </a:prstGeom>
          <a:noFill/>
        </p:spPr>
        <p:txBody>
          <a:bodyPr wrap="square">
            <a:spAutoFit/>
          </a:bodyPr>
          <a:lstStyle/>
          <a:p>
            <a:r>
              <a:rPr lang="en-US" sz="2000" dirty="0">
                <a:solidFill>
                  <a:schemeClr val="tx1">
                    <a:lumMod val="65000"/>
                    <a:lumOff val="35000"/>
                  </a:schemeClr>
                </a:solidFill>
                <a:effectLst/>
              </a:rPr>
              <a:t>Open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used in the previous example</a:t>
            </a:r>
          </a:p>
          <a:p>
            <a:r>
              <a:rPr lang="en-US" sz="2000" dirty="0">
                <a:solidFill>
                  <a:schemeClr val="tx1">
                    <a:lumMod val="65000"/>
                    <a:lumOff val="35000"/>
                  </a:schemeClr>
                </a:solidFill>
                <a:effectLst/>
              </a:rPr>
              <a:t>Add input setter method for property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in the component as shown below in Line 18</a:t>
            </a:r>
          </a:p>
        </p:txBody>
      </p:sp>
      <p:sp>
        <p:nvSpPr>
          <p:cNvPr id="9" name="TextBox 8">
            <a:extLst>
              <a:ext uri="{FF2B5EF4-FFF2-40B4-BE49-F238E27FC236}">
                <a16:creationId xmlns:a16="http://schemas.microsoft.com/office/drawing/2014/main" id="{F3DCA6C1-BF45-9431-3E14-4E4C8AD09521}"/>
              </a:ext>
            </a:extLst>
          </p:cNvPr>
          <p:cNvSpPr txBox="1"/>
          <p:nvPr/>
        </p:nvSpPr>
        <p:spPr>
          <a:xfrm>
            <a:off x="240384" y="3290949"/>
            <a:ext cx="8573678" cy="3693319"/>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a:t>
            </a:r>
          </a:p>
          <a:p>
            <a:r>
              <a:rPr lang="en-IN" dirty="0"/>
              <a:t>  course!: any[];</a:t>
            </a:r>
          </a:p>
          <a:p>
            <a:r>
              <a:rPr lang="en-IN" dirty="0"/>
              <a:t>  @Input() set </a:t>
            </a:r>
            <a:r>
              <a:rPr lang="en-IN" dirty="0" err="1"/>
              <a:t>cName</a:t>
            </a:r>
            <a:r>
              <a:rPr lang="en-IN" dirty="0"/>
              <a:t>(name: string) {</a:t>
            </a:r>
          </a:p>
          <a:p>
            <a:r>
              <a:rPr lang="en-IN" dirty="0"/>
              <a:t>    </a:t>
            </a:r>
            <a:r>
              <a:rPr lang="en-IN" dirty="0" err="1"/>
              <a:t>this.course</a:t>
            </a:r>
            <a:r>
              <a:rPr lang="en-IN" dirty="0"/>
              <a:t> = [];</a:t>
            </a:r>
          </a:p>
          <a:p>
            <a:r>
              <a:rPr lang="en-IN" dirty="0"/>
              <a:t>    for (var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29995362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19903-BCF7-D664-26F4-05E273A374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21D264-8199-D327-00C2-FDF23C22DFF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3C0BEBBC-739B-7105-2A41-1E38E856F81C}"/>
              </a:ext>
            </a:extLst>
          </p:cNvPr>
          <p:cNvSpPr txBox="1"/>
          <p:nvPr/>
        </p:nvSpPr>
        <p:spPr>
          <a:xfrm>
            <a:off x="900260" y="615174"/>
            <a:ext cx="10453540" cy="1631216"/>
          </a:xfrm>
          <a:prstGeom prst="rect">
            <a:avLst/>
          </a:prstGeom>
          <a:noFill/>
        </p:spPr>
        <p:txBody>
          <a:bodyPr wrap="square">
            <a:spAutoFit/>
          </a:bodyPr>
          <a:lstStyle/>
          <a:p>
            <a:r>
              <a:rPr lang="en-US" sz="2000" dirty="0">
                <a:solidFill>
                  <a:schemeClr val="tx1">
                    <a:lumMod val="65000"/>
                    <a:lumOff val="35000"/>
                  </a:schemeClr>
                </a:solidFill>
                <a:effectLst/>
              </a:rPr>
              <a:t>Line 7: @Input() specifies that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will receive value from its container component</a:t>
            </a:r>
          </a:p>
          <a:p>
            <a:r>
              <a:rPr lang="en-US" sz="2000" dirty="0">
                <a:solidFill>
                  <a:schemeClr val="tx1">
                    <a:lumMod val="65000"/>
                    <a:lumOff val="35000"/>
                  </a:schemeClr>
                </a:solidFill>
                <a:effectLst/>
              </a:rPr>
              <a:t>Line 9-13: for loop will iterate over courses array and it checks for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validity. If it matches, it adds that object to the course array</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6BED10C-CB35-3BE6-8ED5-6C3D997F5884}"/>
              </a:ext>
            </a:extLst>
          </p:cNvPr>
          <p:cNvSpPr txBox="1"/>
          <p:nvPr/>
        </p:nvSpPr>
        <p:spPr>
          <a:xfrm>
            <a:off x="989029" y="2327231"/>
            <a:ext cx="6099142" cy="2585323"/>
          </a:xfrm>
          <a:prstGeom prst="rect">
            <a:avLst/>
          </a:prstGeom>
          <a:noFill/>
        </p:spPr>
        <p:txBody>
          <a:bodyPr wrap="square">
            <a:spAutoFit/>
          </a:bodyPr>
          <a:lstStyle/>
          <a:p>
            <a:r>
              <a:rPr lang="en-IN" dirty="0"/>
              <a:t>&lt;table border="1" *</a:t>
            </a:r>
            <a:r>
              <a:rPr lang="en-IN" dirty="0" err="1"/>
              <a:t>ngIf</a:t>
            </a:r>
            <a:r>
              <a:rPr lang="en-IN" dirty="0"/>
              <a:t>="</a:t>
            </a:r>
            <a:r>
              <a:rPr lang="en-IN" dirty="0" err="1"/>
              <a:t>course.length</a:t>
            </a:r>
            <a:r>
              <a:rPr lang="en-IN" dirty="0"/>
              <a:t>&gt;0"&gt;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F95F3E32-54F5-7388-8CE6-766566555862}"/>
              </a:ext>
            </a:extLst>
          </p:cNvPr>
          <p:cNvSpPr txBox="1"/>
          <p:nvPr/>
        </p:nvSpPr>
        <p:spPr>
          <a:xfrm>
            <a:off x="989029" y="5126620"/>
            <a:ext cx="10822757"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on course array and displays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properties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855241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8BBB28-501A-D023-98D8-094CC27D93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234CBB-1782-6E08-3C3B-BE32DCF19EBD}"/>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47404B8-0CF2-6B40-8410-2F5B1D607ACB}"/>
              </a:ext>
            </a:extLst>
          </p:cNvPr>
          <p:cNvSpPr txBox="1"/>
          <p:nvPr/>
        </p:nvSpPr>
        <p:spPr>
          <a:xfrm>
            <a:off x="1141429" y="760722"/>
            <a:ext cx="9031664" cy="2585323"/>
          </a:xfrm>
          <a:prstGeom prst="rect">
            <a:avLst/>
          </a:prstGeom>
          <a:noFill/>
        </p:spPr>
        <p:txBody>
          <a:bodyPr wrap="square">
            <a:spAutoFit/>
          </a:bodyPr>
          <a:lstStyle/>
          <a:p>
            <a:r>
              <a:rPr lang="en-IN" dirty="0"/>
              <a:t>&lt;h2&gt;Course Details&lt;/h2&gt;</a:t>
            </a:r>
          </a:p>
          <a:p>
            <a:r>
              <a:rPr lang="en-IN" dirty="0"/>
              <a:t>Select a course to view</a:t>
            </a:r>
          </a:p>
          <a:p>
            <a:r>
              <a:rPr lang="en-IN" dirty="0"/>
              <a:t>&lt;select #course (change)="name = </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JS&lt;/option&gt;&lt;/select</a:t>
            </a:r>
          </a:p>
          <a:p>
            <a:r>
              <a:rPr lang="en-IN" dirty="0"/>
              <a:t>&gt;&lt;</a:t>
            </a:r>
            <a:r>
              <a:rPr lang="en-IN" dirty="0" err="1"/>
              <a:t>br</a:t>
            </a:r>
            <a:r>
              <a:rPr lang="en-IN" dirty="0"/>
              <a:t> /&gt;&lt;</a:t>
            </a:r>
            <a:r>
              <a:rPr lang="en-IN" dirty="0" err="1"/>
              <a:t>br</a:t>
            </a:r>
            <a:r>
              <a:rPr lang="en-IN" dirty="0"/>
              <a:t> /&gt;</a:t>
            </a:r>
          </a:p>
          <a:p>
            <a:r>
              <a:rPr lang="en-IN" dirty="0"/>
              <a:t>&lt;app-courses-list [</a:t>
            </a:r>
            <a:r>
              <a:rPr lang="en-IN" dirty="0" err="1"/>
              <a:t>cName</a:t>
            </a:r>
            <a:r>
              <a:rPr lang="en-IN" dirty="0"/>
              <a:t>]="name"&gt;&lt;/app-courses-list&gt;</a:t>
            </a:r>
          </a:p>
        </p:txBody>
      </p:sp>
      <p:sp>
        <p:nvSpPr>
          <p:cNvPr id="7" name="TextBox 6">
            <a:extLst>
              <a:ext uri="{FF2B5EF4-FFF2-40B4-BE49-F238E27FC236}">
                <a16:creationId xmlns:a16="http://schemas.microsoft.com/office/drawing/2014/main" id="{5BBC9B92-EFB3-BF20-BE7A-D068E2F37FEA}"/>
              </a:ext>
            </a:extLst>
          </p:cNvPr>
          <p:cNvSpPr txBox="1"/>
          <p:nvPr/>
        </p:nvSpPr>
        <p:spPr>
          <a:xfrm>
            <a:off x="249810" y="3346045"/>
            <a:ext cx="11759937" cy="4093428"/>
          </a:xfrm>
          <a:prstGeom prst="rect">
            <a:avLst/>
          </a:prstGeom>
          <a:noFill/>
        </p:spPr>
        <p:txBody>
          <a:bodyPr wrap="square">
            <a:spAutoFit/>
          </a:bodyPr>
          <a:lstStyle/>
          <a:p>
            <a:r>
              <a:rPr lang="en-US" sz="2000" dirty="0">
                <a:solidFill>
                  <a:schemeClr val="tx1">
                    <a:lumMod val="65000"/>
                    <a:lumOff val="35000"/>
                  </a:schemeClr>
                </a:solidFill>
                <a:effectLst/>
              </a:rPr>
              <a:t>Line 2-7: It displays a drop-down to select a course to display its details. When the user selects a value, it assigns the selected value to the name property.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9: This will load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and passes the name property value to the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of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In </a:t>
            </a:r>
            <a:r>
              <a:rPr lang="en-US" sz="2000"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a:p>
            <a:r>
              <a:rPr lang="en-US" dirty="0"/>
              <a:t>export class </a:t>
            </a:r>
            <a:r>
              <a:rPr lang="en-US" dirty="0" err="1"/>
              <a:t>AppComponent</a:t>
            </a:r>
            <a:r>
              <a:rPr lang="en-US" dirty="0"/>
              <a:t> {</a:t>
            </a:r>
          </a:p>
          <a:p>
            <a:r>
              <a:rPr lang="en-US" dirty="0"/>
              <a:t>name! : string;</a:t>
            </a:r>
          </a:p>
          <a:p>
            <a:r>
              <a:rPr lang="en-US" dirty="0"/>
              <a:t>}</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70294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0774A0-3F41-12FD-DAA8-2D14DFE8AB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4E3C9F-8C21-6FA9-D6DC-111DE43555C8}"/>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92F8E66-7599-20C8-AACD-D2E7D993EBA7}"/>
              </a:ext>
            </a:extLst>
          </p:cNvPr>
          <p:cNvSpPr txBox="1"/>
          <p:nvPr/>
        </p:nvSpPr>
        <p:spPr>
          <a:xfrm>
            <a:off x="989029" y="597758"/>
            <a:ext cx="8305800" cy="461665"/>
          </a:xfrm>
          <a:prstGeom prst="rect">
            <a:avLst/>
          </a:prstGeom>
          <a:noFill/>
        </p:spPr>
        <p:txBody>
          <a:bodyPr wrap="square">
            <a:spAutoFit/>
          </a:bodyPr>
          <a:lstStyle/>
          <a:p>
            <a:r>
              <a:rPr lang="en-US" sz="2400" b="1" dirty="0"/>
              <a:t>Passing data from Child Component to Container Component</a:t>
            </a:r>
          </a:p>
        </p:txBody>
      </p:sp>
      <p:sp>
        <p:nvSpPr>
          <p:cNvPr id="7" name="TextBox 6">
            <a:extLst>
              <a:ext uri="{FF2B5EF4-FFF2-40B4-BE49-F238E27FC236}">
                <a16:creationId xmlns:a16="http://schemas.microsoft.com/office/drawing/2014/main" id="{8ED88843-FC09-D5F4-46BC-D4273CD88028}"/>
              </a:ext>
            </a:extLst>
          </p:cNvPr>
          <p:cNvSpPr txBox="1"/>
          <p:nvPr/>
        </p:nvSpPr>
        <p:spPr>
          <a:xfrm>
            <a:off x="183823" y="1178626"/>
            <a:ext cx="11477134" cy="378565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If a child component wants to send data to its parent component, then it must create a property with @Output decorator.</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only method for the child component to pass data to its parent component is through events. The property must be of type </a:t>
            </a:r>
            <a:r>
              <a:rPr lang="en-US" sz="2000" dirty="0" err="1">
                <a:solidFill>
                  <a:schemeClr val="tx1">
                    <a:lumMod val="65000"/>
                    <a:lumOff val="35000"/>
                  </a:schemeClr>
                </a:solidFill>
                <a:effectLst/>
              </a:rPr>
              <a:t>EventEmitter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loads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Create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should display the courses list in a table along with a register button in each row. When a user clicks on the register button, it should send that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where it should display the registration successful message along with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1672359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10742F-1E8E-DE2D-6608-75C22D2D61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3ED27A-42B4-5A4C-CE24-B34893E2980E}"/>
              </a:ext>
            </a:extLst>
          </p:cNvPr>
          <p:cNvSpPr>
            <a:spLocks noGrp="1"/>
          </p:cNvSpPr>
          <p:nvPr>
            <p:ph type="sldNum" sz="quarter" idx="12"/>
          </p:nvPr>
        </p:nvSpPr>
        <p:spPr/>
        <p:txBody>
          <a:bodyPr/>
          <a:lstStyle/>
          <a:p>
            <a:fld id="{4A777409-9C5A-4B07-8E32-19F22F7D558C}" type="slidenum">
              <a:rPr lang="en-IN" smtClean="0"/>
              <a:t>135</a:t>
            </a:fld>
            <a:endParaRPr lang="en-IN" dirty="0"/>
          </a:p>
        </p:txBody>
      </p:sp>
      <p:pic>
        <p:nvPicPr>
          <p:cNvPr id="5" name="Picture 4">
            <a:extLst>
              <a:ext uri="{FF2B5EF4-FFF2-40B4-BE49-F238E27FC236}">
                <a16:creationId xmlns:a16="http://schemas.microsoft.com/office/drawing/2014/main" id="{2DFCB130-3344-AFCF-4C77-A9B89CA26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01" y="742950"/>
            <a:ext cx="9505950" cy="2686050"/>
          </a:xfrm>
          <a:prstGeom prst="rect">
            <a:avLst/>
          </a:prstGeom>
        </p:spPr>
      </p:pic>
      <p:sp>
        <p:nvSpPr>
          <p:cNvPr id="7" name="TextBox 6">
            <a:extLst>
              <a:ext uri="{FF2B5EF4-FFF2-40B4-BE49-F238E27FC236}">
                <a16:creationId xmlns:a16="http://schemas.microsoft.com/office/drawing/2014/main" id="{EC02E018-A109-79D4-DEC6-6D709E648885}"/>
              </a:ext>
            </a:extLst>
          </p:cNvPr>
          <p:cNvSpPr txBox="1"/>
          <p:nvPr/>
        </p:nvSpPr>
        <p:spPr>
          <a:xfrm>
            <a:off x="419492" y="3765164"/>
            <a:ext cx="6099142" cy="400110"/>
          </a:xfrm>
          <a:prstGeom prst="rect">
            <a:avLst/>
          </a:prstGeom>
          <a:noFill/>
        </p:spPr>
        <p:txBody>
          <a:bodyPr wrap="square">
            <a:spAutoFit/>
          </a:bodyPr>
          <a:lstStyle/>
          <a:p>
            <a:r>
              <a:rPr lang="en-IN" sz="2000" b="1" dirty="0">
                <a:solidFill>
                  <a:schemeClr val="tx1">
                    <a:lumMod val="65000"/>
                    <a:lumOff val="35000"/>
                  </a:schemeClr>
                </a:solidFill>
              </a:rPr>
              <a:t>courses-</a:t>
            </a:r>
            <a:r>
              <a:rPr lang="en-IN" sz="2000" b="1" dirty="0" err="1">
                <a:solidFill>
                  <a:schemeClr val="tx1">
                    <a:lumMod val="65000"/>
                    <a:lumOff val="35000"/>
                  </a:schemeClr>
                </a:solidFill>
              </a:rPr>
              <a:t>list.component.ts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ED23EA8-3974-F1EC-4A2E-86EADE1D73BA}"/>
              </a:ext>
            </a:extLst>
          </p:cNvPr>
          <p:cNvSpPr txBox="1"/>
          <p:nvPr/>
        </p:nvSpPr>
        <p:spPr>
          <a:xfrm>
            <a:off x="419492" y="4106650"/>
            <a:ext cx="8979032" cy="2308324"/>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@Output() </a:t>
            </a:r>
            <a:r>
              <a:rPr lang="en-IN" dirty="0" err="1"/>
              <a:t>onRegister</a:t>
            </a:r>
            <a:r>
              <a:rPr lang="en-IN" dirty="0"/>
              <a:t> = new </a:t>
            </a:r>
            <a:r>
              <a:rPr lang="en-IN" dirty="0" err="1"/>
              <a:t>EventEmitter</a:t>
            </a:r>
            <a:r>
              <a:rPr lang="en-IN" dirty="0"/>
              <a:t>&lt;string&gt;();</a:t>
            </a:r>
          </a:p>
          <a:p>
            <a:r>
              <a:rPr lang="en-IN" dirty="0"/>
              <a:t>  ...</a:t>
            </a:r>
          </a:p>
          <a:p>
            <a:r>
              <a:rPr lang="en-IN" dirty="0"/>
              <a:t>  register(</a:t>
            </a:r>
            <a:r>
              <a:rPr lang="en-IN" dirty="0" err="1"/>
              <a:t>courseName</a:t>
            </a:r>
            <a:r>
              <a:rPr lang="en-IN" dirty="0"/>
              <a:t>: string) {</a:t>
            </a:r>
          </a:p>
          <a:p>
            <a:r>
              <a:rPr lang="en-IN" dirty="0"/>
              <a:t>    </a:t>
            </a:r>
            <a:r>
              <a:rPr lang="en-IN" dirty="0" err="1"/>
              <a:t>this.onRegister.emit</a:t>
            </a:r>
            <a:r>
              <a:rPr lang="en-IN" dirty="0"/>
              <a:t>(</a:t>
            </a:r>
            <a:r>
              <a:rPr lang="en-IN" dirty="0" err="1"/>
              <a:t>courseName</a:t>
            </a:r>
            <a:r>
              <a:rPr lang="en-IN" dirty="0"/>
              <a:t>);</a:t>
            </a:r>
          </a:p>
          <a:p>
            <a:r>
              <a:rPr lang="en-IN" dirty="0"/>
              <a:t>  }</a:t>
            </a:r>
          </a:p>
          <a:p>
            <a:r>
              <a:rPr lang="en-IN" dirty="0"/>
              <a:t>}</a:t>
            </a:r>
          </a:p>
        </p:txBody>
      </p:sp>
    </p:spTree>
    <p:extLst>
      <p:ext uri="{BB962C8B-B14F-4D97-AF65-F5344CB8AC3E}">
        <p14:creationId xmlns:p14="http://schemas.microsoft.com/office/powerpoint/2010/main" val="41160122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65F589-373D-9616-C916-6CB924D37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D781-F9F1-A027-F1B5-88E144EBE191}"/>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987899CF-CF78-91DA-C73D-0EF3B59BCBB0}"/>
              </a:ext>
            </a:extLst>
          </p:cNvPr>
          <p:cNvSpPr txBox="1"/>
          <p:nvPr/>
        </p:nvSpPr>
        <p:spPr>
          <a:xfrm>
            <a:off x="772212" y="671735"/>
            <a:ext cx="10436257" cy="2246769"/>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of type </a:t>
            </a:r>
            <a:r>
              <a:rPr lang="en-US" sz="2000" dirty="0" err="1">
                <a:solidFill>
                  <a:schemeClr val="tx1">
                    <a:lumMod val="65000"/>
                    <a:lumOff val="35000"/>
                  </a:schemeClr>
                </a:solidFill>
                <a:effectLst/>
              </a:rPr>
              <a:t>EventEmitter</a:t>
            </a:r>
            <a:r>
              <a:rPr lang="en-US" sz="2000" dirty="0">
                <a:solidFill>
                  <a:schemeClr val="tx1">
                    <a:lumMod val="65000"/>
                    <a:lumOff val="35000"/>
                  </a:schemeClr>
                </a:solidFill>
                <a:effectLst/>
              </a:rPr>
              <a:t> and attach @Output decorator which makes the property to send the data from child to parent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7: this line emits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send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parent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11D972-E063-FCC6-47F2-B9D7D96B3AF1}"/>
              </a:ext>
            </a:extLst>
          </p:cNvPr>
          <p:cNvSpPr txBox="1"/>
          <p:nvPr/>
        </p:nvSpPr>
        <p:spPr>
          <a:xfrm>
            <a:off x="843698" y="3067766"/>
            <a:ext cx="10289357" cy="2862322"/>
          </a:xfrm>
          <a:prstGeom prst="rect">
            <a:avLst/>
          </a:prstGeom>
          <a:noFill/>
        </p:spPr>
        <p:txBody>
          <a:bodyPr wrap="square">
            <a:spAutoFit/>
          </a:bodyPr>
          <a:lstStyle/>
          <a:p>
            <a:r>
              <a:rPr lang="en-IN" dirty="0"/>
              <a:t>&lt;table border="1"&gt;</a:t>
            </a:r>
          </a:p>
          <a:p>
            <a:r>
              <a:rPr lang="en-IN" dirty="0"/>
              <a: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&lt;td&gt;&lt;button (click)="register(</a:t>
            </a:r>
            <a:r>
              <a:rPr lang="en-IN" dirty="0" err="1"/>
              <a:t>course.courseName</a:t>
            </a:r>
            <a:r>
              <a:rPr lang="en-IN" dirty="0"/>
              <a:t>)"&gt;Register&lt;/button&gt;&lt;/td&gt;</a:t>
            </a:r>
          </a:p>
          <a:p>
            <a:r>
              <a:rPr lang="en-IN" dirty="0"/>
              <a:t>    &lt;/tr&gt;</a:t>
            </a:r>
          </a:p>
          <a:p>
            <a:r>
              <a:rPr lang="en-IN" dirty="0"/>
              <a:t>  &lt;/</a:t>
            </a:r>
            <a:r>
              <a:rPr lang="en-IN" dirty="0" err="1"/>
              <a:t>tbody</a:t>
            </a:r>
            <a:r>
              <a:rPr lang="en-IN" dirty="0"/>
              <a:t>&gt;</a:t>
            </a:r>
          </a:p>
          <a:p>
            <a:r>
              <a:rPr lang="en-IN" dirty="0"/>
              <a:t>&lt;/table&gt;</a:t>
            </a:r>
          </a:p>
        </p:txBody>
      </p:sp>
    </p:spTree>
    <p:extLst>
      <p:ext uri="{BB962C8B-B14F-4D97-AF65-F5344CB8AC3E}">
        <p14:creationId xmlns:p14="http://schemas.microsoft.com/office/powerpoint/2010/main" val="12087292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B63E01-C91E-C74C-9971-1C851D36F0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1B0F32-40F8-DBD5-CF62-D7BD3EC83D88}"/>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2C11D6A0-9BA1-BF49-79DC-015C98416D6F}"/>
              </a:ext>
            </a:extLst>
          </p:cNvPr>
          <p:cNvSpPr txBox="1"/>
          <p:nvPr/>
        </p:nvSpPr>
        <p:spPr>
          <a:xfrm>
            <a:off x="989028" y="644174"/>
            <a:ext cx="10364771" cy="1323439"/>
          </a:xfrm>
          <a:prstGeom prst="rect">
            <a:avLst/>
          </a:prstGeom>
          <a:noFill/>
        </p:spPr>
        <p:txBody>
          <a:bodyPr wrap="square">
            <a:spAutoFit/>
          </a:bodyPr>
          <a:lstStyle/>
          <a:p>
            <a:r>
              <a:rPr lang="en-US" sz="2000" dirty="0">
                <a:solidFill>
                  <a:schemeClr val="tx1">
                    <a:lumMod val="65000"/>
                    <a:lumOff val="35000"/>
                  </a:schemeClr>
                </a:solidFill>
                <a:effectLst/>
              </a:rPr>
              <a:t>Line 7: When the user clicks this button, it invokes the register method by passing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60EACAB-526E-F558-3FA1-142814D6F9AB}"/>
              </a:ext>
            </a:extLst>
          </p:cNvPr>
          <p:cNvSpPr txBox="1"/>
          <p:nvPr/>
        </p:nvSpPr>
        <p:spPr>
          <a:xfrm>
            <a:off x="989029" y="2073426"/>
            <a:ext cx="10364770" cy="1477328"/>
          </a:xfrm>
          <a:prstGeom prst="rect">
            <a:avLst/>
          </a:prstGeom>
          <a:noFill/>
        </p:spPr>
        <p:txBody>
          <a:bodyPr wrap="square">
            <a:spAutoFit/>
          </a:bodyPr>
          <a:lstStyle/>
          <a:p>
            <a:r>
              <a:rPr lang="en-IN" dirty="0"/>
              <a:t>&lt;h2&gt; Courses List &lt;/h2&gt;</a:t>
            </a:r>
          </a:p>
          <a:p>
            <a:r>
              <a:rPr lang="en-IN" dirty="0"/>
              <a:t>&lt;app-courses-list (</a:t>
            </a:r>
            <a:r>
              <a:rPr lang="en-IN" dirty="0" err="1"/>
              <a:t>onRegister</a:t>
            </a:r>
            <a:r>
              <a:rPr lang="en-IN" dirty="0"/>
              <a:t>)="</a:t>
            </a:r>
            <a:r>
              <a:rPr lang="en-IN" dirty="0" err="1"/>
              <a:t>courseReg</a:t>
            </a:r>
            <a:r>
              <a:rPr lang="en-IN" dirty="0"/>
              <a:t>($event)"&gt;&lt;/app-courses-list&gt;</a:t>
            </a:r>
          </a:p>
          <a:p>
            <a:r>
              <a:rPr lang="en-IN" dirty="0"/>
              <a:t>&lt;</a:t>
            </a:r>
            <a:r>
              <a:rPr lang="en-IN" dirty="0" err="1"/>
              <a:t>br</a:t>
            </a:r>
            <a:r>
              <a:rPr lang="en-IN" dirty="0"/>
              <a:t>/&gt;&lt;</a:t>
            </a:r>
            <a:r>
              <a:rPr lang="en-IN" dirty="0" err="1"/>
              <a:t>br</a:t>
            </a:r>
            <a:r>
              <a:rPr lang="en-IN" dirty="0"/>
              <a:t>/&gt;</a:t>
            </a:r>
          </a:p>
          <a:p>
            <a:r>
              <a:rPr lang="en-IN" dirty="0"/>
              <a:t>&lt;div *</a:t>
            </a:r>
            <a:r>
              <a:rPr lang="en-IN" dirty="0" err="1"/>
              <a:t>ngIf</a:t>
            </a:r>
            <a:r>
              <a:rPr lang="en-IN" dirty="0"/>
              <a:t>="message"&gt;{{message}}&lt;/div&gt;</a:t>
            </a:r>
          </a:p>
          <a:p>
            <a:r>
              <a:rPr lang="en-IN" dirty="0"/>
              <a:t> </a:t>
            </a:r>
          </a:p>
        </p:txBody>
      </p:sp>
      <p:sp>
        <p:nvSpPr>
          <p:cNvPr id="9" name="TextBox 8">
            <a:extLst>
              <a:ext uri="{FF2B5EF4-FFF2-40B4-BE49-F238E27FC236}">
                <a16:creationId xmlns:a16="http://schemas.microsoft.com/office/drawing/2014/main" id="{522748B3-4295-113D-80E8-6E60E45C8C00}"/>
              </a:ext>
            </a:extLst>
          </p:cNvPr>
          <p:cNvSpPr txBox="1"/>
          <p:nvPr/>
        </p:nvSpPr>
        <p:spPr>
          <a:xfrm>
            <a:off x="325224" y="3597726"/>
            <a:ext cx="11675098" cy="2246769"/>
          </a:xfrm>
          <a:prstGeom prst="rect">
            <a:avLst/>
          </a:prstGeom>
          <a:noFill/>
        </p:spPr>
        <p:txBody>
          <a:bodyPr wrap="square">
            <a:spAutoFit/>
          </a:bodyPr>
          <a:lstStyle/>
          <a:p>
            <a:r>
              <a:rPr lang="en-US" sz="2000" dirty="0">
                <a:solidFill>
                  <a:schemeClr val="tx1">
                    <a:lumMod val="65000"/>
                    <a:lumOff val="35000"/>
                  </a:schemeClr>
                </a:solidFill>
                <a:effectLst/>
              </a:rPr>
              <a:t>Line 3: Binds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with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of the parent component. When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emits the value,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is triggered and it invokes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$event holds the value emitted by </a:t>
            </a:r>
            <a:r>
              <a:rPr lang="en-US" sz="2000" dirty="0" err="1">
                <a:solidFill>
                  <a:schemeClr val="tx1">
                    <a:lumMod val="65000"/>
                    <a:lumOff val="35000"/>
                  </a:schemeClr>
                </a:solidFill>
                <a:effectLst/>
              </a:rPr>
              <a:t>CoursesListComponent</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6: This renders the message property value which holds the value emitted</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7955269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316403-5650-80D4-3D70-BF19349343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07E85E-90FA-DA2E-0048-D6EB3E715C7D}"/>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456459F2-0F5F-3F1B-B642-515B3583381A}"/>
              </a:ext>
            </a:extLst>
          </p:cNvPr>
          <p:cNvSpPr txBox="1"/>
          <p:nvPr/>
        </p:nvSpPr>
        <p:spPr>
          <a:xfrm>
            <a:off x="1145356" y="655784"/>
            <a:ext cx="8884763"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message!: string;</a:t>
            </a:r>
          </a:p>
          <a:p>
            <a:r>
              <a:rPr lang="en-IN" dirty="0"/>
              <a:t>  </a:t>
            </a:r>
            <a:r>
              <a:rPr lang="en-IN" dirty="0" err="1"/>
              <a:t>courseReg</a:t>
            </a:r>
            <a:r>
              <a:rPr lang="en-IN" dirty="0"/>
              <a:t>(</a:t>
            </a:r>
            <a:r>
              <a:rPr lang="en-IN" dirty="0" err="1"/>
              <a:t>courseName</a:t>
            </a:r>
            <a:r>
              <a:rPr lang="en-IN"/>
              <a:t>: any) </a:t>
            </a:r>
            <a:r>
              <a:rPr lang="en-IN" dirty="0"/>
              <a:t>{</a:t>
            </a:r>
          </a:p>
          <a:p>
            <a:r>
              <a:rPr lang="en-IN" dirty="0"/>
              <a:t>    </a:t>
            </a:r>
            <a:r>
              <a:rPr lang="en-IN" dirty="0" err="1"/>
              <a:t>this.message</a:t>
            </a:r>
            <a:r>
              <a:rPr lang="en-IN" dirty="0"/>
              <a:t> = `Your registration for ${</a:t>
            </a:r>
            <a:r>
              <a:rPr lang="en-IN" dirty="0" err="1"/>
              <a:t>courseName</a:t>
            </a:r>
            <a:r>
              <a:rPr lang="en-IN" dirty="0"/>
              <a:t>} is successful`;</a:t>
            </a:r>
          </a:p>
          <a:p>
            <a:r>
              <a:rPr lang="en-IN" dirty="0"/>
              <a:t>  }</a:t>
            </a:r>
          </a:p>
          <a:p>
            <a:r>
              <a:rPr lang="en-IN" dirty="0"/>
              <a:t>}</a:t>
            </a:r>
          </a:p>
        </p:txBody>
      </p:sp>
      <p:sp>
        <p:nvSpPr>
          <p:cNvPr id="9" name="TextBox 8">
            <a:extLst>
              <a:ext uri="{FF2B5EF4-FFF2-40B4-BE49-F238E27FC236}">
                <a16:creationId xmlns:a16="http://schemas.microsoft.com/office/drawing/2014/main" id="{BEE1A46B-C2D8-71C8-9AFB-C0112D08D0E2}"/>
              </a:ext>
            </a:extLst>
          </p:cNvPr>
          <p:cNvSpPr txBox="1"/>
          <p:nvPr/>
        </p:nvSpPr>
        <p:spPr>
          <a:xfrm>
            <a:off x="287518" y="3155229"/>
            <a:ext cx="11194330" cy="1015663"/>
          </a:xfrm>
          <a:prstGeom prst="rect">
            <a:avLst/>
          </a:prstGeom>
          <a:noFill/>
        </p:spPr>
        <p:txBody>
          <a:bodyPr wrap="square">
            <a:spAutoFit/>
          </a:bodyPr>
          <a:lstStyle/>
          <a:p>
            <a:r>
              <a:rPr lang="en-US" sz="2000" dirty="0">
                <a:solidFill>
                  <a:schemeClr val="tx1">
                    <a:lumMod val="65000"/>
                    <a:lumOff val="35000"/>
                  </a:schemeClr>
                </a:solidFill>
                <a:effectLst/>
              </a:rPr>
              <a:t>Line 6: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is invoked when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emits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7: Assigns the string to message property which will be rendered in the template</a:t>
            </a:r>
          </a:p>
        </p:txBody>
      </p:sp>
    </p:spTree>
    <p:extLst>
      <p:ext uri="{BB962C8B-B14F-4D97-AF65-F5344CB8AC3E}">
        <p14:creationId xmlns:p14="http://schemas.microsoft.com/office/powerpoint/2010/main" val="9543668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CAA3B6-521C-9E88-BDB8-A9D48FAF8A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E2E740-D463-63F0-DC1D-5B78B47532A8}"/>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80308345-D7D7-B0D1-ECEF-83145F260CA7}"/>
              </a:ext>
            </a:extLst>
          </p:cNvPr>
          <p:cNvSpPr txBox="1"/>
          <p:nvPr/>
        </p:nvSpPr>
        <p:spPr>
          <a:xfrm>
            <a:off x="989029" y="601183"/>
            <a:ext cx="6099142" cy="461665"/>
          </a:xfrm>
          <a:prstGeom prst="rect">
            <a:avLst/>
          </a:prstGeom>
          <a:noFill/>
        </p:spPr>
        <p:txBody>
          <a:bodyPr wrap="square">
            <a:spAutoFit/>
          </a:bodyPr>
          <a:lstStyle/>
          <a:p>
            <a:r>
              <a:rPr lang="en-IN" sz="2400" b="1" dirty="0"/>
              <a:t>Component Styling</a:t>
            </a:r>
          </a:p>
        </p:txBody>
      </p:sp>
      <p:sp>
        <p:nvSpPr>
          <p:cNvPr id="6" name="TextBox 5">
            <a:extLst>
              <a:ext uri="{FF2B5EF4-FFF2-40B4-BE49-F238E27FC236}">
                <a16:creationId xmlns:a16="http://schemas.microsoft.com/office/drawing/2014/main" id="{44B9108F-0342-2CDC-13F0-AEB77F8F3956}"/>
              </a:ext>
            </a:extLst>
          </p:cNvPr>
          <p:cNvSpPr txBox="1"/>
          <p:nvPr/>
        </p:nvSpPr>
        <p:spPr>
          <a:xfrm>
            <a:off x="181535" y="1319243"/>
            <a:ext cx="11311218" cy="4062651"/>
          </a:xfrm>
          <a:prstGeom prst="rect">
            <a:avLst/>
          </a:prstGeom>
          <a:noFill/>
        </p:spPr>
        <p:txBody>
          <a:bodyPr wrap="square">
            <a:spAutoFit/>
          </a:bodyPr>
          <a:lstStyle/>
          <a:p>
            <a:r>
              <a:rPr lang="en-US" sz="2000" dirty="0">
                <a:solidFill>
                  <a:schemeClr val="tx1">
                    <a:lumMod val="65000"/>
                    <a:lumOff val="35000"/>
                  </a:schemeClr>
                </a:solidFill>
                <a:effectLst/>
              </a:rPr>
              <a:t>Angular provides a mechanism for specifying component-specific styles which do not leak out into the rest of the page.</a:t>
            </a:r>
          </a:p>
          <a:p>
            <a:r>
              <a:rPr lang="en-US" sz="2000" dirty="0">
                <a:solidFill>
                  <a:schemeClr val="tx1">
                    <a:lumMod val="65000"/>
                    <a:lumOff val="35000"/>
                  </a:schemeClr>
                </a:solidFill>
                <a:effectLst/>
              </a:rPr>
              <a:t>The following are the different ways to add styles to a component:</a:t>
            </a:r>
          </a:p>
          <a:p>
            <a:pPr>
              <a:buFont typeface="Arial" panose="020B0604020202020204" pitchFamily="34" charset="0"/>
              <a:buChar char="•"/>
            </a:pPr>
            <a:r>
              <a:rPr lang="en-US" sz="2000" dirty="0">
                <a:solidFill>
                  <a:schemeClr val="tx1">
                    <a:lumMod val="65000"/>
                    <a:lumOff val="35000"/>
                  </a:schemeClr>
                </a:solidFill>
                <a:effectLst/>
              </a:rPr>
              <a:t>By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metadata</a:t>
            </a:r>
          </a:p>
          <a:p>
            <a:pPr>
              <a:buFont typeface="Arial" panose="020B0604020202020204" pitchFamily="34" charset="0"/>
              <a:buChar char="•"/>
            </a:pPr>
            <a:r>
              <a:rPr lang="en-US" sz="2000" dirty="0">
                <a:solidFill>
                  <a:schemeClr val="tx1">
                    <a:lumMod val="65000"/>
                    <a:lumOff val="35000"/>
                  </a:schemeClr>
                </a:solidFill>
                <a:effectLst/>
              </a:rPr>
              <a:t>By using styles metadata</a:t>
            </a:r>
          </a:p>
          <a:p>
            <a:pPr>
              <a:buFont typeface="Arial" panose="020B0604020202020204" pitchFamily="34" charset="0"/>
              <a:buChar char="•"/>
            </a:pPr>
            <a:r>
              <a:rPr lang="en-US" sz="2000" dirty="0">
                <a:solidFill>
                  <a:schemeClr val="tx1">
                    <a:lumMod val="65000"/>
                    <a:lumOff val="35000"/>
                  </a:schemeClr>
                </a:solidFill>
                <a:effectLst/>
              </a:rPr>
              <a:t>Inline into the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Using </a:t>
            </a:r>
            <a:r>
              <a:rPr lang="en-US" sz="2000" b="1" dirty="0" err="1">
                <a:solidFill>
                  <a:schemeClr val="tx1">
                    <a:lumMod val="65000"/>
                    <a:lumOff val="35000"/>
                  </a:schemeClr>
                </a:solidFill>
                <a:effectLst/>
              </a:rPr>
              <a:t>styleUrls</a:t>
            </a:r>
            <a:r>
              <a:rPr lang="en-US" sz="2000" b="1" dirty="0">
                <a:solidFill>
                  <a:schemeClr val="tx1">
                    <a:lumMod val="65000"/>
                    <a:lumOff val="35000"/>
                  </a:schemeClr>
                </a:solidFill>
                <a:effectLst/>
              </a:rPr>
              <a:t>  property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CSS styles declared in external files can be loaded into a component by using the </a:t>
            </a:r>
            <a:r>
              <a:rPr lang="en-US" sz="2000" dirty="0" err="1">
                <a:solidFill>
                  <a:schemeClr val="tx1">
                    <a:lumMod val="65000"/>
                    <a:lumOff val="35000"/>
                  </a:schemeClr>
                </a:solidFill>
                <a:effectLst/>
              </a:rPr>
              <a:t>stylesUrls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is an array property where multiple CSS files can be loaded into a component.</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405551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1FCE8E-630E-AD9D-4682-385FBE410E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B35B1B-834C-95AD-BEC3-943B0F57A949}"/>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08A73B12-C000-0DC1-D737-3BE2B11604CB}"/>
              </a:ext>
            </a:extLst>
          </p:cNvPr>
          <p:cNvSpPr txBox="1"/>
          <p:nvPr/>
        </p:nvSpPr>
        <p:spPr>
          <a:xfrm>
            <a:off x="907676" y="560766"/>
            <a:ext cx="7447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7" name="TextBox 6">
            <a:extLst>
              <a:ext uri="{FF2B5EF4-FFF2-40B4-BE49-F238E27FC236}">
                <a16:creationId xmlns:a16="http://schemas.microsoft.com/office/drawing/2014/main" id="{2B621DF0-5FB8-0129-1FE3-5D8F6976DF11}"/>
              </a:ext>
            </a:extLst>
          </p:cNvPr>
          <p:cNvSpPr txBox="1"/>
          <p:nvPr/>
        </p:nvSpPr>
        <p:spPr>
          <a:xfrm>
            <a:off x="907676" y="1899628"/>
            <a:ext cx="6100482" cy="400110"/>
          </a:xfrm>
          <a:prstGeom prst="rect">
            <a:avLst/>
          </a:prstGeom>
          <a:noFill/>
        </p:spPr>
        <p:txBody>
          <a:bodyPr wrap="square">
            <a:spAutoFit/>
          </a:bodyPr>
          <a:lstStyle/>
          <a:p>
            <a:r>
              <a:rPr lang="en-IN"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E7511A5-E14D-C0A2-E25F-15672FF8CF2F}"/>
              </a:ext>
            </a:extLst>
          </p:cNvPr>
          <p:cNvSpPr txBox="1"/>
          <p:nvPr/>
        </p:nvSpPr>
        <p:spPr>
          <a:xfrm>
            <a:off x="907676" y="2438271"/>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
        <p:nvSpPr>
          <p:cNvPr id="11" name="TextBox 10">
            <a:extLst>
              <a:ext uri="{FF2B5EF4-FFF2-40B4-BE49-F238E27FC236}">
                <a16:creationId xmlns:a16="http://schemas.microsoft.com/office/drawing/2014/main" id="{F901D76F-596C-F7DA-39CB-89B83D925C6B}"/>
              </a:ext>
            </a:extLst>
          </p:cNvPr>
          <p:cNvSpPr txBox="1"/>
          <p:nvPr/>
        </p:nvSpPr>
        <p:spPr>
          <a:xfrm>
            <a:off x="907676" y="4127989"/>
            <a:ext cx="610048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9998F97-32AB-ADB5-FDCC-736112AD6577}"/>
              </a:ext>
            </a:extLst>
          </p:cNvPr>
          <p:cNvSpPr txBox="1"/>
          <p:nvPr/>
        </p:nvSpPr>
        <p:spPr>
          <a:xfrm>
            <a:off x="907676" y="4549676"/>
            <a:ext cx="8030136"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16365341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62858E2A-94FC-DBDB-C188-365B33A4C1CD}"/>
              </a:ext>
            </a:extLst>
          </p:cNvPr>
          <p:cNvSpPr txBox="1"/>
          <p:nvPr/>
        </p:nvSpPr>
        <p:spPr>
          <a:xfrm>
            <a:off x="925604" y="556736"/>
            <a:ext cx="10428195" cy="1323439"/>
          </a:xfrm>
          <a:prstGeom prst="rect">
            <a:avLst/>
          </a:prstGeom>
          <a:noFill/>
        </p:spPr>
        <p:txBody>
          <a:bodyPr wrap="square">
            <a:spAutoFit/>
          </a:bodyPr>
          <a:lstStyle/>
          <a:p>
            <a:r>
              <a:rPr lang="en-US" sz="2000" dirty="0">
                <a:solidFill>
                  <a:schemeClr val="tx1">
                    <a:lumMod val="65000"/>
                    <a:lumOff val="35000"/>
                  </a:schemeClr>
                </a:solidFill>
                <a:effectLst/>
              </a:rPr>
              <a:t>Line 6: Specify the CSS styles in an external stylesheet and bind it to the component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another component called </a:t>
            </a:r>
            <a:r>
              <a:rPr lang="en-US" sz="2000" b="1" dirty="0" err="1">
                <a:solidFill>
                  <a:schemeClr val="tx1">
                    <a:lumMod val="65000"/>
                    <a:lumOff val="35000"/>
                  </a:schemeClr>
                </a:solidFill>
                <a:effectLst/>
              </a:rPr>
              <a:t>ChildComponent</a:t>
            </a:r>
            <a:r>
              <a:rPr lang="en-US" sz="2000" dirty="0">
                <a:solidFill>
                  <a:schemeClr val="tx1">
                    <a:lumMod val="65000"/>
                    <a:lumOff val="35000"/>
                  </a:schemeClr>
                </a:solidFill>
                <a:effectLst/>
              </a:rPr>
              <a:t> using the following CLI command</a:t>
            </a:r>
          </a:p>
        </p:txBody>
      </p:sp>
      <p:sp>
        <p:nvSpPr>
          <p:cNvPr id="7" name="TextBox 6">
            <a:extLst>
              <a:ext uri="{FF2B5EF4-FFF2-40B4-BE49-F238E27FC236}">
                <a16:creationId xmlns:a16="http://schemas.microsoft.com/office/drawing/2014/main" id="{7C4A0C45-BB93-BE80-861B-96D48809E22C}"/>
              </a:ext>
            </a:extLst>
          </p:cNvPr>
          <p:cNvSpPr txBox="1"/>
          <p:nvPr/>
        </p:nvSpPr>
        <p:spPr>
          <a:xfrm>
            <a:off x="925604" y="2016169"/>
            <a:ext cx="6100482" cy="369332"/>
          </a:xfrm>
          <a:prstGeom prst="rect">
            <a:avLst/>
          </a:prstGeom>
          <a:noFill/>
        </p:spPr>
        <p:txBody>
          <a:bodyPr wrap="square">
            <a:spAutoFit/>
          </a:bodyPr>
          <a:lstStyle/>
          <a:p>
            <a:r>
              <a:rPr lang="en-IN" dirty="0"/>
              <a:t>D:\MyApp&gt;ng generate component Child</a:t>
            </a:r>
          </a:p>
        </p:txBody>
      </p:sp>
      <p:sp>
        <p:nvSpPr>
          <p:cNvPr id="9" name="TextBox 8">
            <a:extLst>
              <a:ext uri="{FF2B5EF4-FFF2-40B4-BE49-F238E27FC236}">
                <a16:creationId xmlns:a16="http://schemas.microsoft.com/office/drawing/2014/main" id="{984BCE18-EEA5-BF65-A693-456931F899B8}"/>
              </a:ext>
            </a:extLst>
          </p:cNvPr>
          <p:cNvSpPr txBox="1"/>
          <p:nvPr/>
        </p:nvSpPr>
        <p:spPr>
          <a:xfrm>
            <a:off x="925604" y="2521495"/>
            <a:ext cx="6100482" cy="400110"/>
          </a:xfrm>
          <a:prstGeom prst="rect">
            <a:avLst/>
          </a:prstGeom>
          <a:noFill/>
        </p:spPr>
        <p:txBody>
          <a:bodyPr wrap="square">
            <a:spAutoFit/>
          </a:bodyPr>
          <a:lstStyle/>
          <a:p>
            <a:r>
              <a:rPr lang="en-IN"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4B8C92-1E05-FEC0-D9EF-47B0FC5F94AE}"/>
              </a:ext>
            </a:extLst>
          </p:cNvPr>
          <p:cNvSpPr txBox="1"/>
          <p:nvPr/>
        </p:nvSpPr>
        <p:spPr>
          <a:xfrm>
            <a:off x="925604" y="3057599"/>
            <a:ext cx="884592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 </a:t>
            </a:r>
          </a:p>
          <a:p>
            <a:r>
              <a:rPr lang="en-IN" dirty="0"/>
              <a:t>}</a:t>
            </a:r>
          </a:p>
        </p:txBody>
      </p:sp>
      <p:sp>
        <p:nvSpPr>
          <p:cNvPr id="13" name="TextBox 12">
            <a:extLst>
              <a:ext uri="{FF2B5EF4-FFF2-40B4-BE49-F238E27FC236}">
                <a16:creationId xmlns:a16="http://schemas.microsoft.com/office/drawing/2014/main" id="{46568ECF-192C-F8C6-7BB5-909A5259501E}"/>
              </a:ext>
            </a:extLst>
          </p:cNvPr>
          <p:cNvSpPr txBox="1"/>
          <p:nvPr/>
        </p:nvSpPr>
        <p:spPr>
          <a:xfrm>
            <a:off x="925604" y="5676470"/>
            <a:ext cx="10737478" cy="707886"/>
          </a:xfrm>
          <a:prstGeom prst="rect">
            <a:avLst/>
          </a:prstGeom>
          <a:noFill/>
        </p:spPr>
        <p:txBody>
          <a:bodyPr wrap="square">
            <a:spAutoFit/>
          </a:bodyPr>
          <a:lstStyle/>
          <a:p>
            <a:r>
              <a:rPr lang="en-US" sz="2000" dirty="0">
                <a:solidFill>
                  <a:schemeClr val="tx1">
                    <a:lumMod val="65000"/>
                    <a:lumOff val="35000"/>
                  </a:schemeClr>
                </a:solidFill>
              </a:rPr>
              <a:t>Line 6: External stylesheet called child.component.css is bound with the component using </a:t>
            </a:r>
            <a:r>
              <a:rPr lang="en-US" sz="2000" dirty="0" err="1">
                <a:solidFill>
                  <a:schemeClr val="tx1">
                    <a:lumMod val="65000"/>
                    <a:lumOff val="35000"/>
                  </a:schemeClr>
                </a:solidFill>
              </a:rPr>
              <a:t>styleUrls</a:t>
            </a:r>
            <a:r>
              <a:rPr lang="en-US" sz="2000" dirty="0">
                <a:solidFill>
                  <a:schemeClr val="tx1">
                    <a:lumMod val="65000"/>
                    <a:lumOff val="35000"/>
                  </a:schemeClr>
                </a:solidFill>
              </a:rPr>
              <a:t> property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060634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8D77-2372-8907-CCD0-9DE87BC5B1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BBA089-135B-C106-E641-8C236117AE02}"/>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483809B0-1625-F000-A78F-D2936B7D0234}"/>
              </a:ext>
            </a:extLst>
          </p:cNvPr>
          <p:cNvSpPr txBox="1"/>
          <p:nvPr/>
        </p:nvSpPr>
        <p:spPr>
          <a:xfrm>
            <a:off x="988359" y="554922"/>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2050C6A-3E98-C7B4-452A-5331382B7DE6}"/>
              </a:ext>
            </a:extLst>
          </p:cNvPr>
          <p:cNvSpPr txBox="1"/>
          <p:nvPr/>
        </p:nvSpPr>
        <p:spPr>
          <a:xfrm>
            <a:off x="988359" y="1024202"/>
            <a:ext cx="6100482" cy="1754326"/>
          </a:xfrm>
          <a:prstGeom prst="rect">
            <a:avLst/>
          </a:prstGeom>
          <a:noFill/>
        </p:spPr>
        <p:txBody>
          <a:bodyPr wrap="square">
            <a:spAutoFit/>
          </a:bodyPr>
          <a:lstStyle/>
          <a:p>
            <a:r>
              <a:rPr lang="en-IN" dirty="0"/>
              <a:t>.highlight {</a:t>
            </a:r>
          </a:p>
          <a:p>
            <a:r>
              <a:rPr lang="en-IN" dirty="0"/>
              <a:t>  border: 2px solid violet;</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a:t>
            </a:r>
          </a:p>
        </p:txBody>
      </p:sp>
      <p:sp>
        <p:nvSpPr>
          <p:cNvPr id="9" name="TextBox 8">
            <a:extLst>
              <a:ext uri="{FF2B5EF4-FFF2-40B4-BE49-F238E27FC236}">
                <a16:creationId xmlns:a16="http://schemas.microsoft.com/office/drawing/2014/main" id="{B0E0F0AE-EF93-BEDC-9941-33B75DB3B17B}"/>
              </a:ext>
            </a:extLst>
          </p:cNvPr>
          <p:cNvSpPr txBox="1"/>
          <p:nvPr/>
        </p:nvSpPr>
        <p:spPr>
          <a:xfrm>
            <a:off x="988359" y="2939534"/>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06413C6-2A0B-12D2-9FAA-540C5E8379FE}"/>
              </a:ext>
            </a:extLst>
          </p:cNvPr>
          <p:cNvSpPr txBox="1"/>
          <p:nvPr/>
        </p:nvSpPr>
        <p:spPr>
          <a:xfrm>
            <a:off x="988359" y="3518357"/>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3" name="TextBox 12">
            <a:extLst>
              <a:ext uri="{FF2B5EF4-FFF2-40B4-BE49-F238E27FC236}">
                <a16:creationId xmlns:a16="http://schemas.microsoft.com/office/drawing/2014/main" id="{3365E3C5-9937-233C-D31E-C96C459E57B7}"/>
              </a:ext>
            </a:extLst>
          </p:cNvPr>
          <p:cNvSpPr txBox="1"/>
          <p:nvPr/>
        </p:nvSpPr>
        <p:spPr>
          <a:xfrm>
            <a:off x="988359" y="462040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5" name="Picture 14">
            <a:extLst>
              <a:ext uri="{FF2B5EF4-FFF2-40B4-BE49-F238E27FC236}">
                <a16:creationId xmlns:a16="http://schemas.microsoft.com/office/drawing/2014/main" id="{54CACFBE-BE1C-6CC1-3687-ED13069AD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769" y="4859638"/>
            <a:ext cx="2429214" cy="828791"/>
          </a:xfrm>
          <a:prstGeom prst="rect">
            <a:avLst/>
          </a:prstGeom>
        </p:spPr>
      </p:pic>
    </p:spTree>
    <p:extLst>
      <p:ext uri="{BB962C8B-B14F-4D97-AF65-F5344CB8AC3E}">
        <p14:creationId xmlns:p14="http://schemas.microsoft.com/office/powerpoint/2010/main" val="910059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2DB8F-7B61-7580-6FC0-ACF963CD5F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6D9C24-B255-B6A2-B8EE-01553DB47AF3}"/>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BC5CD569-AEED-4F15-701D-1D905C109908}"/>
              </a:ext>
            </a:extLst>
          </p:cNvPr>
          <p:cNvSpPr txBox="1"/>
          <p:nvPr/>
        </p:nvSpPr>
        <p:spPr>
          <a:xfrm>
            <a:off x="916641" y="590781"/>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2DAE556-9777-C7B3-B81C-901AC8307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91" y="986625"/>
            <a:ext cx="5325218" cy="5734850"/>
          </a:xfrm>
          <a:prstGeom prst="rect">
            <a:avLst/>
          </a:prstGeom>
        </p:spPr>
      </p:pic>
    </p:spTree>
    <p:extLst>
      <p:ext uri="{BB962C8B-B14F-4D97-AF65-F5344CB8AC3E}">
        <p14:creationId xmlns:p14="http://schemas.microsoft.com/office/powerpoint/2010/main" val="17598342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4B626E-75E9-7AC8-2E45-013AFDA9E8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840B62-5F55-AD5E-E2C9-C6D90AC4318B}"/>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9C9A68D7-AEEF-A47B-C131-413372B148CA}"/>
              </a:ext>
            </a:extLst>
          </p:cNvPr>
          <p:cNvSpPr txBox="1"/>
          <p:nvPr/>
        </p:nvSpPr>
        <p:spPr>
          <a:xfrm>
            <a:off x="988358" y="611432"/>
            <a:ext cx="10365441" cy="1631216"/>
          </a:xfrm>
          <a:prstGeom prst="rect">
            <a:avLst/>
          </a:prstGeom>
          <a:noFill/>
        </p:spPr>
        <p:txBody>
          <a:bodyPr wrap="square">
            <a:spAutoFit/>
          </a:bodyPr>
          <a:lstStyle/>
          <a:p>
            <a:r>
              <a:rPr lang="en-US" sz="2000" dirty="0">
                <a:solidFill>
                  <a:schemeClr val="tx1">
                    <a:lumMod val="65000"/>
                    <a:lumOff val="35000"/>
                  </a:schemeClr>
                </a:solidFill>
                <a:effectLst/>
              </a:rPr>
              <a:t>CSS styles can be added to a component by adding styles property to the component metadata. Styles is an array property where multiple CSS classes for a component can be defined.</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22267B4-16A2-D9C5-D52A-34155AAFF213}"/>
              </a:ext>
            </a:extLst>
          </p:cNvPr>
          <p:cNvSpPr txBox="1"/>
          <p:nvPr/>
        </p:nvSpPr>
        <p:spPr>
          <a:xfrm>
            <a:off x="916641" y="2372142"/>
            <a:ext cx="8594912" cy="4247317"/>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styles: [`</a:t>
            </a:r>
          </a:p>
          <a:p>
            <a:r>
              <a:rPr lang="en-IN" dirty="0"/>
              <a:t>  .highlight {</a:t>
            </a:r>
          </a:p>
          <a:p>
            <a:r>
              <a:rPr lang="en-IN" dirty="0"/>
              <a:t>      border: 2px solid red;</a:t>
            </a:r>
          </a:p>
          <a:p>
            <a:r>
              <a:rPr lang="en-IN" dirty="0"/>
              <a:t>      </a:t>
            </a:r>
            <a:r>
              <a:rPr lang="en-IN" dirty="0" err="1"/>
              <a:t>background-color:AliceBlue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39696451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59F412-A6D7-A64B-CB10-236F9234F1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0CFB64-AE62-D666-4818-9EFCD96D9E1A}"/>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67CE6C0F-6A64-AB77-5917-A3AC15DC90F6}"/>
              </a:ext>
            </a:extLst>
          </p:cNvPr>
          <p:cNvSpPr txBox="1"/>
          <p:nvPr/>
        </p:nvSpPr>
        <p:spPr>
          <a:xfrm>
            <a:off x="880782" y="578694"/>
            <a:ext cx="8469406"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212CDCF-B44F-4A87-27CA-AE65785A8D35}"/>
              </a:ext>
            </a:extLst>
          </p:cNvPr>
          <p:cNvSpPr txBox="1"/>
          <p:nvPr/>
        </p:nvSpPr>
        <p:spPr>
          <a:xfrm>
            <a:off x="880782" y="1699284"/>
            <a:ext cx="8209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ABEFC698-F77A-9859-4E4D-B3C30A59A1C3}"/>
              </a:ext>
            </a:extLst>
          </p:cNvPr>
          <p:cNvSpPr txBox="1"/>
          <p:nvPr/>
        </p:nvSpPr>
        <p:spPr>
          <a:xfrm>
            <a:off x="880781" y="3035058"/>
            <a:ext cx="7823947" cy="1015663"/>
          </a:xfrm>
          <a:prstGeom prst="rect">
            <a:avLst/>
          </a:prstGeom>
          <a:noFill/>
        </p:spPr>
        <p:txBody>
          <a:bodyPr wrap="square">
            <a:spAutoFit/>
          </a:bodyPr>
          <a:lstStyle/>
          <a:p>
            <a:r>
              <a:rPr lang="en-US" sz="2000" dirty="0">
                <a:solidFill>
                  <a:schemeClr val="tx1">
                    <a:lumMod val="65000"/>
                    <a:lumOff val="35000"/>
                  </a:schemeClr>
                </a:solidFill>
                <a:effectLst/>
              </a:rPr>
              <a:t>Line 1: CSS class i.e., the highlight is applied to the div tag</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538572A9-9947-FBD1-C632-5B6B2418396B}"/>
              </a:ext>
            </a:extLst>
          </p:cNvPr>
          <p:cNvSpPr txBox="1"/>
          <p:nvPr/>
        </p:nvSpPr>
        <p:spPr>
          <a:xfrm>
            <a:off x="880781" y="4043819"/>
            <a:ext cx="8550090" cy="3139321"/>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styles: [</a:t>
            </a:r>
          </a:p>
          <a:p>
            <a:r>
              <a:rPr lang="en-IN" dirty="0"/>
              <a:t>    `</a:t>
            </a:r>
          </a:p>
          <a:p>
            <a:r>
              <a:rPr lang="en-IN" dirty="0"/>
              <a:t>      .highlight {</a:t>
            </a:r>
          </a:p>
          <a:p>
            <a:r>
              <a:rPr lang="en-IN" dirty="0"/>
              <a:t>        border: 2px solid yellow;</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a:t>
            </a:r>
          </a:p>
        </p:txBody>
      </p:sp>
    </p:spTree>
    <p:extLst>
      <p:ext uri="{BB962C8B-B14F-4D97-AF65-F5344CB8AC3E}">
        <p14:creationId xmlns:p14="http://schemas.microsoft.com/office/powerpoint/2010/main" val="28380621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CF441-1F4C-5FC5-DA3B-4D425AFA6F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67EAB7-F153-6156-57B4-3B9D6D558ED6}"/>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05C90269-9361-D9F6-36D5-9348AB468A84}"/>
              </a:ext>
            </a:extLst>
          </p:cNvPr>
          <p:cNvSpPr txBox="1"/>
          <p:nvPr/>
        </p:nvSpPr>
        <p:spPr>
          <a:xfrm>
            <a:off x="1086970" y="648198"/>
            <a:ext cx="8281148" cy="2585323"/>
          </a:xfrm>
          <a:prstGeom prst="rect">
            <a:avLst/>
          </a:prstGeom>
          <a:noFill/>
        </p:spPr>
        <p:txBody>
          <a:bodyPr wrap="square">
            <a:spAutoFit/>
          </a:bodyPr>
          <a:lstStyle/>
          <a:p>
            <a:r>
              <a:rPr lang="en-IN" dirty="0"/>
              <a:t>margin-bottom: 20px;</a:t>
            </a:r>
          </a:p>
          <a:p>
            <a:r>
              <a:rPr lang="en-IN" dirty="0"/>
              <a:t>      }</a:t>
            </a:r>
          </a:p>
          <a:p>
            <a:r>
              <a:rPr lang="en-IN" dirty="0"/>
              <a:t>    `,</a:t>
            </a:r>
          </a:p>
          <a:p>
            <a:r>
              <a:rPr lang="en-IN" dirty="0"/>
              <a:t>  ],</a:t>
            </a:r>
          </a:p>
          <a:p>
            <a:r>
              <a:rPr lang="en-IN" dirty="0"/>
              <a:t>})</a:t>
            </a:r>
          </a:p>
          <a:p>
            <a:r>
              <a:rPr lang="en-IN" dirty="0"/>
              <a:t>export class </a:t>
            </a:r>
            <a:r>
              <a:rPr lang="en-IN" dirty="0" err="1"/>
              <a:t>ChildComponent</a:t>
            </a:r>
            <a:r>
              <a:rPr lang="en-IN" dirty="0"/>
              <a:t> {</a:t>
            </a:r>
          </a:p>
          <a:p>
            <a:r>
              <a:rPr lang="en-IN" dirty="0"/>
              <a:t>  constructor() { }</a:t>
            </a:r>
          </a:p>
          <a:p>
            <a:r>
              <a:rPr lang="en-IN" dirty="0"/>
              <a:t>}</a:t>
            </a:r>
          </a:p>
          <a:p>
            <a:r>
              <a:rPr lang="en-IN" dirty="0"/>
              <a:t> </a:t>
            </a:r>
          </a:p>
        </p:txBody>
      </p:sp>
      <p:sp>
        <p:nvSpPr>
          <p:cNvPr id="7" name="TextBox 6">
            <a:extLst>
              <a:ext uri="{FF2B5EF4-FFF2-40B4-BE49-F238E27FC236}">
                <a16:creationId xmlns:a16="http://schemas.microsoft.com/office/drawing/2014/main" id="{512580D5-15F2-1040-B58A-FFF3C5A084B3}"/>
              </a:ext>
            </a:extLst>
          </p:cNvPr>
          <p:cNvSpPr txBox="1"/>
          <p:nvPr/>
        </p:nvSpPr>
        <p:spPr>
          <a:xfrm>
            <a:off x="405652" y="3233521"/>
            <a:ext cx="10948147"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52DDD2B-1930-DA81-3D2C-67DBA944A229}"/>
              </a:ext>
            </a:extLst>
          </p:cNvPr>
          <p:cNvSpPr txBox="1"/>
          <p:nvPr/>
        </p:nvSpPr>
        <p:spPr>
          <a:xfrm>
            <a:off x="405652" y="4482370"/>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Tree>
    <p:extLst>
      <p:ext uri="{BB962C8B-B14F-4D97-AF65-F5344CB8AC3E}">
        <p14:creationId xmlns:p14="http://schemas.microsoft.com/office/powerpoint/2010/main" val="34522672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BA4126-EA97-EF9B-3039-3B7F3D1063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861A1A-8C80-E68C-9D2C-269C47E87192}"/>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B85F7105-91A1-D22F-60D1-F88081F40C7C}"/>
              </a:ext>
            </a:extLst>
          </p:cNvPr>
          <p:cNvSpPr txBox="1"/>
          <p:nvPr/>
        </p:nvSpPr>
        <p:spPr>
          <a:xfrm>
            <a:off x="988359" y="60871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7" name="Picture 6">
            <a:extLst>
              <a:ext uri="{FF2B5EF4-FFF2-40B4-BE49-F238E27FC236}">
                <a16:creationId xmlns:a16="http://schemas.microsoft.com/office/drawing/2014/main" id="{0B0AC17A-B4A3-A8F2-1BBD-FC9D9C067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574" y="1207374"/>
            <a:ext cx="4715533" cy="857370"/>
          </a:xfrm>
          <a:prstGeom prst="rect">
            <a:avLst/>
          </a:prstGeom>
        </p:spPr>
      </p:pic>
      <p:sp>
        <p:nvSpPr>
          <p:cNvPr id="9" name="TextBox 8">
            <a:extLst>
              <a:ext uri="{FF2B5EF4-FFF2-40B4-BE49-F238E27FC236}">
                <a16:creationId xmlns:a16="http://schemas.microsoft.com/office/drawing/2014/main" id="{C5A08157-F253-2280-F423-9B2EAD88474B}"/>
              </a:ext>
            </a:extLst>
          </p:cNvPr>
          <p:cNvSpPr txBox="1"/>
          <p:nvPr/>
        </p:nvSpPr>
        <p:spPr>
          <a:xfrm>
            <a:off x="253252" y="2410616"/>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44549656-D497-CB7B-4D82-E8A7AF3EA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545" y="2151529"/>
            <a:ext cx="5334744" cy="4706471"/>
          </a:xfrm>
          <a:prstGeom prst="rect">
            <a:avLst/>
          </a:prstGeom>
        </p:spPr>
      </p:pic>
    </p:spTree>
    <p:extLst>
      <p:ext uri="{BB962C8B-B14F-4D97-AF65-F5344CB8AC3E}">
        <p14:creationId xmlns:p14="http://schemas.microsoft.com/office/powerpoint/2010/main" val="7112493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308B0B-76A6-7413-49BC-DFF09774AD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56301D-B2D0-E5BC-3421-63D1C1E3DA1C}"/>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E0B2A6AF-4CDB-B10F-7987-060FF76760F1}"/>
              </a:ext>
            </a:extLst>
          </p:cNvPr>
          <p:cNvSpPr txBox="1"/>
          <p:nvPr/>
        </p:nvSpPr>
        <p:spPr>
          <a:xfrm>
            <a:off x="813547" y="607403"/>
            <a:ext cx="10540253" cy="1938992"/>
          </a:xfrm>
          <a:prstGeom prst="rect">
            <a:avLst/>
          </a:prstGeom>
          <a:noFill/>
        </p:spPr>
        <p:txBody>
          <a:bodyPr wrap="square">
            <a:spAutoFit/>
          </a:bodyPr>
          <a:lstStyle/>
          <a:p>
            <a:r>
              <a:rPr lang="en-US" sz="2000" dirty="0">
                <a:solidFill>
                  <a:schemeClr val="tx1">
                    <a:lumMod val="65000"/>
                    <a:lumOff val="35000"/>
                  </a:schemeClr>
                </a:solidFill>
                <a:effectLst/>
              </a:rPr>
              <a:t>Another option to add CSS styles to the component is by using inline-style. The styles can be directly embedded in the HTML template using &lt;style&gt; tag.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Remove the highlight CSS class from the styles property in the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and add it to the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D77EF3FE-1C92-99E8-EA0F-34060A0D2DEE}"/>
              </a:ext>
            </a:extLst>
          </p:cNvPr>
          <p:cNvSpPr txBox="1"/>
          <p:nvPr/>
        </p:nvSpPr>
        <p:spPr>
          <a:xfrm>
            <a:off x="813547" y="2880445"/>
            <a:ext cx="7707407" cy="2862322"/>
          </a:xfrm>
          <a:prstGeom prst="rect">
            <a:avLst/>
          </a:prstGeom>
          <a:noFill/>
        </p:spPr>
        <p:txBody>
          <a:bodyPr wrap="square">
            <a:spAutoFit/>
          </a:bodyPr>
          <a:lstStyle/>
          <a:p>
            <a:r>
              <a:rPr lang="en-IN" dirty="0"/>
              <a:t>&lt;style&gt;</a:t>
            </a:r>
          </a:p>
          <a:p>
            <a:r>
              <a:rPr lang="en-IN" dirty="0"/>
              <a:t>  .highlight {</a:t>
            </a:r>
          </a:p>
          <a:p>
            <a:r>
              <a:rPr lang="en-IN" dirty="0"/>
              <a:t>    border: 2px solid green;</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class="highlight"&gt;Container Component&lt;/div&gt;</a:t>
            </a:r>
          </a:p>
          <a:p>
            <a:r>
              <a:rPr lang="en-IN" dirty="0"/>
              <a:t>&lt;app-child&gt;&lt;/app-child&gt;</a:t>
            </a:r>
          </a:p>
        </p:txBody>
      </p:sp>
    </p:spTree>
    <p:extLst>
      <p:ext uri="{BB962C8B-B14F-4D97-AF65-F5344CB8AC3E}">
        <p14:creationId xmlns:p14="http://schemas.microsoft.com/office/powerpoint/2010/main" val="2714095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8A1B616E-8CDD-D8D1-F660-EAC64890C925}"/>
              </a:ext>
            </a:extLst>
          </p:cNvPr>
          <p:cNvSpPr txBox="1"/>
          <p:nvPr/>
        </p:nvSpPr>
        <p:spPr>
          <a:xfrm>
            <a:off x="925606" y="642355"/>
            <a:ext cx="10428194" cy="1631216"/>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the style tag. These styles will be specific to this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Similarly, remove CSS highlight class from styles property of </a:t>
            </a:r>
            <a:r>
              <a:rPr lang="en-US" sz="2000" dirty="0" err="1">
                <a:solidFill>
                  <a:schemeClr val="tx1">
                    <a:lumMod val="65000"/>
                    <a:lumOff val="35000"/>
                  </a:schemeClr>
                </a:solidFill>
                <a:effectLst/>
              </a:rPr>
              <a:t>child.component.ts</a:t>
            </a:r>
            <a:r>
              <a:rPr lang="en-US" sz="2000" dirty="0">
                <a:solidFill>
                  <a:schemeClr val="tx1">
                    <a:lumMod val="65000"/>
                    <a:lumOff val="35000"/>
                  </a:schemeClr>
                </a:solidFill>
                <a:effectLst/>
              </a:rPr>
              <a:t> file and add it to </a:t>
            </a:r>
            <a:r>
              <a:rPr lang="en-US" sz="2000" b="1" dirty="0">
                <a:solidFill>
                  <a:schemeClr val="tx1">
                    <a:lumMod val="65000"/>
                    <a:lumOff val="35000"/>
                  </a:schemeClr>
                </a:solidFill>
                <a:effectLst/>
              </a:rPr>
              <a:t>child.component.html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9982FAB7-1C9C-ED29-5FB3-399DE6BF54D1}"/>
              </a:ext>
            </a:extLst>
          </p:cNvPr>
          <p:cNvSpPr txBox="1"/>
          <p:nvPr/>
        </p:nvSpPr>
        <p:spPr>
          <a:xfrm>
            <a:off x="925606" y="2342527"/>
            <a:ext cx="8406653" cy="2585323"/>
          </a:xfrm>
          <a:prstGeom prst="rect">
            <a:avLst/>
          </a:prstGeom>
          <a:noFill/>
        </p:spPr>
        <p:txBody>
          <a:bodyPr wrap="square">
            <a:spAutoFit/>
          </a:bodyPr>
          <a:lstStyle/>
          <a:p>
            <a:r>
              <a:rPr lang="en-IN" dirty="0"/>
              <a:t>&lt;style&gt;</a:t>
            </a:r>
          </a:p>
          <a:p>
            <a:r>
              <a:rPr lang="en-IN" dirty="0"/>
              <a:t>  .highlight {</a:t>
            </a:r>
          </a:p>
          <a:p>
            <a:r>
              <a:rPr lang="en-IN" dirty="0"/>
              <a:t>    border: 2px solid blue;</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class="highlight"&gt;Child Component&lt;/div&gt;</a:t>
            </a:r>
          </a:p>
        </p:txBody>
      </p:sp>
      <p:sp>
        <p:nvSpPr>
          <p:cNvPr id="9" name="TextBox 8">
            <a:extLst>
              <a:ext uri="{FF2B5EF4-FFF2-40B4-BE49-F238E27FC236}">
                <a16:creationId xmlns:a16="http://schemas.microsoft.com/office/drawing/2014/main" id="{A26D5FF7-153C-AA77-34C4-4BD576FC2F05}"/>
              </a:ext>
            </a:extLst>
          </p:cNvPr>
          <p:cNvSpPr txBox="1"/>
          <p:nvPr/>
        </p:nvSpPr>
        <p:spPr>
          <a:xfrm>
            <a:off x="988359" y="5015316"/>
            <a:ext cx="10683688" cy="1323439"/>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a style tag. These styles will be specific to this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79943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0F5835-CECB-73D3-FEEA-D6A6852457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1DE90E-8E50-2723-086A-C79222BEE248}"/>
              </a:ext>
            </a:extLst>
          </p:cNvPr>
          <p:cNvSpPr>
            <a:spLocks noGrp="1"/>
          </p:cNvSpPr>
          <p:nvPr>
            <p:ph type="sldNum" sz="quarter" idx="12"/>
          </p:nvPr>
        </p:nvSpPr>
        <p:spPr/>
        <p:txBody>
          <a:bodyPr/>
          <a:lstStyle/>
          <a:p>
            <a:fld id="{4A777409-9C5A-4B07-8E32-19F22F7D558C}" type="slidenum">
              <a:rPr lang="en-IN" smtClean="0"/>
              <a:t>150</a:t>
            </a:fld>
            <a:endParaRPr lang="en-IN" dirty="0"/>
          </a:p>
        </p:txBody>
      </p:sp>
      <p:pic>
        <p:nvPicPr>
          <p:cNvPr id="5" name="Picture 4">
            <a:extLst>
              <a:ext uri="{FF2B5EF4-FFF2-40B4-BE49-F238E27FC236}">
                <a16:creationId xmlns:a16="http://schemas.microsoft.com/office/drawing/2014/main" id="{F7CF2041-28C8-2331-4902-86C70FEEF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119" y="904259"/>
            <a:ext cx="2410161" cy="800212"/>
          </a:xfrm>
          <a:prstGeom prst="rect">
            <a:avLst/>
          </a:prstGeom>
        </p:spPr>
      </p:pic>
      <p:sp>
        <p:nvSpPr>
          <p:cNvPr id="7" name="TextBox 6">
            <a:extLst>
              <a:ext uri="{FF2B5EF4-FFF2-40B4-BE49-F238E27FC236}">
                <a16:creationId xmlns:a16="http://schemas.microsoft.com/office/drawing/2014/main" id="{822AAF8E-D392-5065-CC9B-8858E77492B7}"/>
              </a:ext>
            </a:extLst>
          </p:cNvPr>
          <p:cNvSpPr txBox="1"/>
          <p:nvPr/>
        </p:nvSpPr>
        <p:spPr>
          <a:xfrm>
            <a:off x="324971" y="2030070"/>
            <a:ext cx="6100482" cy="707886"/>
          </a:xfrm>
          <a:prstGeom prst="rect">
            <a:avLst/>
          </a:prstGeom>
          <a:noFill/>
        </p:spPr>
        <p:txBody>
          <a:bodyPr wrap="square">
            <a:spAutoFit/>
          </a:bodyPr>
          <a:lstStyle/>
          <a:p>
            <a:r>
              <a:rPr lang="en-US" sz="2000" b="1" dirty="0">
                <a:solidFill>
                  <a:schemeClr val="tx1">
                    <a:lumMod val="65000"/>
                    <a:lumOff val="35000"/>
                  </a:schemeClr>
                </a:solidFill>
                <a:effectLst/>
              </a:rPr>
              <a:t>Browser Console(Press F12 inside the browser)</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p:txBody>
      </p:sp>
      <p:pic>
        <p:nvPicPr>
          <p:cNvPr id="9" name="Picture 8">
            <a:extLst>
              <a:ext uri="{FF2B5EF4-FFF2-40B4-BE49-F238E27FC236}">
                <a16:creationId xmlns:a16="http://schemas.microsoft.com/office/drawing/2014/main" id="{9CCC8932-B638-8D23-E91D-A2D0950C8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352" y="2563906"/>
            <a:ext cx="9173855" cy="4348219"/>
          </a:xfrm>
          <a:prstGeom prst="rect">
            <a:avLst/>
          </a:prstGeom>
        </p:spPr>
      </p:pic>
    </p:spTree>
    <p:extLst>
      <p:ext uri="{BB962C8B-B14F-4D97-AF65-F5344CB8AC3E}">
        <p14:creationId xmlns:p14="http://schemas.microsoft.com/office/powerpoint/2010/main" val="1223180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F3051C63-E792-5047-D65D-E55399885C58}"/>
              </a:ext>
            </a:extLst>
          </p:cNvPr>
          <p:cNvSpPr txBox="1"/>
          <p:nvPr/>
        </p:nvSpPr>
        <p:spPr>
          <a:xfrm>
            <a:off x="916641" y="563887"/>
            <a:ext cx="6100482" cy="400110"/>
          </a:xfrm>
          <a:prstGeom prst="rect">
            <a:avLst/>
          </a:prstGeom>
          <a:noFill/>
        </p:spPr>
        <p:txBody>
          <a:bodyPr wrap="square">
            <a:spAutoFit/>
          </a:bodyPr>
          <a:lstStyle/>
          <a:p>
            <a:r>
              <a:rPr lang="en-IN" sz="2000" b="1" dirty="0">
                <a:solidFill>
                  <a:schemeClr val="tx1">
                    <a:lumMod val="65000"/>
                    <a:lumOff val="35000"/>
                  </a:schemeClr>
                </a:solidFill>
              </a:rPr>
              <a:t>Demo : Component Styling</a:t>
            </a:r>
          </a:p>
        </p:txBody>
      </p:sp>
      <p:sp>
        <p:nvSpPr>
          <p:cNvPr id="7" name="TextBox 6">
            <a:extLst>
              <a:ext uri="{FF2B5EF4-FFF2-40B4-BE49-F238E27FC236}">
                <a16:creationId xmlns:a16="http://schemas.microsoft.com/office/drawing/2014/main" id="{31D9BA61-C917-B3AD-4DE3-1FBB215B0099}"/>
              </a:ext>
            </a:extLst>
          </p:cNvPr>
          <p:cNvSpPr txBox="1"/>
          <p:nvPr/>
        </p:nvSpPr>
        <p:spPr>
          <a:xfrm>
            <a:off x="916641" y="1063696"/>
            <a:ext cx="10871947"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Adding CSS styles to components</a:t>
            </a:r>
          </a:p>
          <a:p>
            <a:pPr>
              <a:buFont typeface="Arial" panose="020B0604020202020204" pitchFamily="34" charset="0"/>
              <a:buChar char="•"/>
            </a:pPr>
            <a:r>
              <a:rPr lang="en-US" sz="2000" dirty="0">
                <a:solidFill>
                  <a:schemeClr val="tx1">
                    <a:lumMod val="65000"/>
                    <a:lumOff val="35000"/>
                  </a:schemeClr>
                </a:solidFill>
                <a:effectLst/>
              </a:rPr>
              <a:t>Understanding the usage of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in applying a style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CSS styles to components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 The output is as shown below:</a:t>
            </a:r>
          </a:p>
        </p:txBody>
      </p:sp>
      <p:pic>
        <p:nvPicPr>
          <p:cNvPr id="9" name="Picture 8">
            <a:extLst>
              <a:ext uri="{FF2B5EF4-FFF2-40B4-BE49-F238E27FC236}">
                <a16:creationId xmlns:a16="http://schemas.microsoft.com/office/drawing/2014/main" id="{571AF0EB-B769-5928-986F-36016305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09" y="3622862"/>
            <a:ext cx="6057900" cy="2247900"/>
          </a:xfrm>
          <a:prstGeom prst="rect">
            <a:avLst/>
          </a:prstGeom>
        </p:spPr>
      </p:pic>
    </p:spTree>
    <p:extLst>
      <p:ext uri="{BB962C8B-B14F-4D97-AF65-F5344CB8AC3E}">
        <p14:creationId xmlns:p14="http://schemas.microsoft.com/office/powerpoint/2010/main" val="33732782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BB6669-32E3-AB2C-B2A4-CD77696809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6CFB54-258F-FB04-48E5-B98514BF9532}"/>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E555BF01-D60D-DB48-D240-C5CF6C7F6717}"/>
              </a:ext>
            </a:extLst>
          </p:cNvPr>
          <p:cNvSpPr txBox="1"/>
          <p:nvPr/>
        </p:nvSpPr>
        <p:spPr>
          <a:xfrm>
            <a:off x="988359" y="608710"/>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379E5D2-A686-9402-ECD7-3B4580AAE98F}"/>
              </a:ext>
            </a:extLst>
          </p:cNvPr>
          <p:cNvSpPr txBox="1"/>
          <p:nvPr/>
        </p:nvSpPr>
        <p:spPr>
          <a:xfrm>
            <a:off x="988358" y="1120676"/>
            <a:ext cx="9123829"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
        <p:nvSpPr>
          <p:cNvPr id="9" name="TextBox 8">
            <a:extLst>
              <a:ext uri="{FF2B5EF4-FFF2-40B4-BE49-F238E27FC236}">
                <a16:creationId xmlns:a16="http://schemas.microsoft.com/office/drawing/2014/main" id="{51C08227-1B89-0AD7-66A7-D5537D586E99}"/>
              </a:ext>
            </a:extLst>
          </p:cNvPr>
          <p:cNvSpPr txBox="1"/>
          <p:nvPr/>
        </p:nvSpPr>
        <p:spPr>
          <a:xfrm>
            <a:off x="988358" y="3566838"/>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A681387-97BF-14B0-F20E-DC6FCEA36CCE}"/>
              </a:ext>
            </a:extLst>
          </p:cNvPr>
          <p:cNvSpPr txBox="1"/>
          <p:nvPr/>
        </p:nvSpPr>
        <p:spPr>
          <a:xfrm>
            <a:off x="988358" y="4284486"/>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Tree>
    <p:extLst>
      <p:ext uri="{BB962C8B-B14F-4D97-AF65-F5344CB8AC3E}">
        <p14:creationId xmlns:p14="http://schemas.microsoft.com/office/powerpoint/2010/main" val="9698436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683E02-0FF5-4E17-2F0A-0848DD8FCF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BF1810-6FC8-8257-EEEF-B6B3256D5E30}"/>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DA9166B1-96EF-8311-C6F2-9EC266AFCF04}"/>
              </a:ext>
            </a:extLst>
          </p:cNvPr>
          <p:cNvSpPr txBox="1"/>
          <p:nvPr/>
        </p:nvSpPr>
        <p:spPr>
          <a:xfrm>
            <a:off x="988359" y="57285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6C3FEF-CCC6-83AD-7DDE-FE7C6639D777}"/>
              </a:ext>
            </a:extLst>
          </p:cNvPr>
          <p:cNvSpPr txBox="1"/>
          <p:nvPr/>
        </p:nvSpPr>
        <p:spPr>
          <a:xfrm>
            <a:off x="988359" y="1071753"/>
            <a:ext cx="6100482"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658768D3-6175-FBEB-B75A-7BE214FD5F4D}"/>
              </a:ext>
            </a:extLst>
          </p:cNvPr>
          <p:cNvSpPr txBox="1"/>
          <p:nvPr/>
        </p:nvSpPr>
        <p:spPr>
          <a:xfrm>
            <a:off x="988358" y="2523129"/>
            <a:ext cx="10952629" cy="400110"/>
          </a:xfrm>
          <a:prstGeom prst="rect">
            <a:avLst/>
          </a:prstGeom>
          <a:noFill/>
        </p:spPr>
        <p:txBody>
          <a:bodyPr wrap="square">
            <a:spAutoFit/>
          </a:bodyPr>
          <a:lstStyle/>
          <a:p>
            <a:r>
              <a:rPr lang="en-US" sz="2000" dirty="0">
                <a:solidFill>
                  <a:schemeClr val="tx1">
                    <a:lumMod val="65000"/>
                    <a:lumOff val="35000"/>
                  </a:schemeClr>
                </a:solidFill>
              </a:rPr>
              <a:t>4. Create another component called </a:t>
            </a:r>
            <a:r>
              <a:rPr lang="en-US" sz="2000" b="1" dirty="0" err="1">
                <a:solidFill>
                  <a:schemeClr val="tx1">
                    <a:lumMod val="65000"/>
                    <a:lumOff val="35000"/>
                  </a:schemeClr>
                </a:solidFill>
              </a:rPr>
              <a:t>ChildComponent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7048AEA-DCC9-F55E-FF8C-6989FAB2663B}"/>
              </a:ext>
            </a:extLst>
          </p:cNvPr>
          <p:cNvSpPr txBox="1"/>
          <p:nvPr/>
        </p:nvSpPr>
        <p:spPr>
          <a:xfrm>
            <a:off x="988358" y="2989620"/>
            <a:ext cx="6100482" cy="369332"/>
          </a:xfrm>
          <a:prstGeom prst="rect">
            <a:avLst/>
          </a:prstGeom>
          <a:noFill/>
        </p:spPr>
        <p:txBody>
          <a:bodyPr wrap="square">
            <a:spAutoFit/>
          </a:bodyPr>
          <a:lstStyle/>
          <a:p>
            <a:r>
              <a:rPr lang="en-IN" dirty="0"/>
              <a:t>D:\MyApp&gt;ng generate component Child</a:t>
            </a:r>
          </a:p>
        </p:txBody>
      </p:sp>
      <p:sp>
        <p:nvSpPr>
          <p:cNvPr id="13" name="TextBox 12">
            <a:extLst>
              <a:ext uri="{FF2B5EF4-FFF2-40B4-BE49-F238E27FC236}">
                <a16:creationId xmlns:a16="http://schemas.microsoft.com/office/drawing/2014/main" id="{C5E5F78E-5AD3-DDA7-927F-C02BE7676448}"/>
              </a:ext>
            </a:extLst>
          </p:cNvPr>
          <p:cNvSpPr txBox="1"/>
          <p:nvPr/>
        </p:nvSpPr>
        <p:spPr>
          <a:xfrm>
            <a:off x="988358" y="3452918"/>
            <a:ext cx="6100482" cy="400110"/>
          </a:xfrm>
          <a:prstGeom prst="rect">
            <a:avLst/>
          </a:prstGeom>
          <a:noFill/>
        </p:spPr>
        <p:txBody>
          <a:bodyPr wrap="square">
            <a:spAutoFit/>
          </a:bodyPr>
          <a:lstStyle/>
          <a:p>
            <a:r>
              <a:rPr lang="en-US" sz="2000" dirty="0">
                <a:solidFill>
                  <a:schemeClr val="tx1">
                    <a:lumMod val="65000"/>
                    <a:lumOff val="35000"/>
                  </a:schemeClr>
                </a:solidFill>
              </a:rPr>
              <a:t>5.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E0DA71F-A371-159F-B114-2215BDA41F30}"/>
              </a:ext>
            </a:extLst>
          </p:cNvPr>
          <p:cNvSpPr txBox="1"/>
          <p:nvPr/>
        </p:nvSpPr>
        <p:spPr>
          <a:xfrm>
            <a:off x="988358" y="4048026"/>
            <a:ext cx="6100482"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a:t>
            </a:r>
          </a:p>
        </p:txBody>
      </p:sp>
    </p:spTree>
    <p:extLst>
      <p:ext uri="{BB962C8B-B14F-4D97-AF65-F5344CB8AC3E}">
        <p14:creationId xmlns:p14="http://schemas.microsoft.com/office/powerpoint/2010/main" val="16667627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5432B2-688B-5177-844F-331EAC39E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6560E-7EC8-20CE-7676-52DD09E769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FE1831-9D3D-9013-8D60-58DE16B29895}"/>
              </a:ext>
            </a:extLst>
          </p:cNvPr>
          <p:cNvSpPr txBox="1"/>
          <p:nvPr/>
        </p:nvSpPr>
        <p:spPr>
          <a:xfrm>
            <a:off x="988359" y="554922"/>
            <a:ext cx="6100482" cy="400110"/>
          </a:xfrm>
          <a:prstGeom prst="rect">
            <a:avLst/>
          </a:prstGeom>
          <a:noFill/>
        </p:spPr>
        <p:txBody>
          <a:bodyPr wrap="square">
            <a:spAutoFit/>
          </a:bodyPr>
          <a:lstStyle/>
          <a:p>
            <a:r>
              <a:rPr lang="en-US" sz="2000">
                <a:solidFill>
                  <a:schemeClr val="tx1">
                    <a:lumMod val="65000"/>
                    <a:lumOff val="35000"/>
                  </a:schemeClr>
                </a:solidFill>
              </a:rPr>
              <a:t>6. Write the below-given code in </a:t>
            </a:r>
            <a:r>
              <a:rPr lang="en-US" sz="2000" b="1">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6" name="TextBox 5">
            <a:extLst>
              <a:ext uri="{FF2B5EF4-FFF2-40B4-BE49-F238E27FC236}">
                <a16:creationId xmlns:a16="http://schemas.microsoft.com/office/drawing/2014/main" id="{C227D270-0EF2-298E-14E6-DC86F1D0B9D0}"/>
              </a:ext>
            </a:extLst>
          </p:cNvPr>
          <p:cNvSpPr txBox="1"/>
          <p:nvPr/>
        </p:nvSpPr>
        <p:spPr>
          <a:xfrm>
            <a:off x="925606" y="1146593"/>
            <a:ext cx="6100482" cy="1938992"/>
          </a:xfrm>
          <a:prstGeom prst="rect">
            <a:avLst/>
          </a:prstGeom>
          <a:noFill/>
        </p:spPr>
        <p:txBody>
          <a:bodyPr wrap="square">
            <a:spAutoFit/>
          </a:bodyPr>
          <a:lstStyle/>
          <a:p>
            <a:r>
              <a:rPr lang="en-US" sz="2000"/>
              <a:t>.highlight {</a:t>
            </a:r>
          </a:p>
          <a:p>
            <a:r>
              <a:rPr lang="en-US" sz="2000"/>
              <a:t>  border: 2px solid violet;</a:t>
            </a:r>
          </a:p>
          <a:p>
            <a:r>
              <a:rPr lang="en-US" sz="2000"/>
              <a:t>  background-color: cornsilk;</a:t>
            </a:r>
          </a:p>
          <a:p>
            <a:r>
              <a:rPr lang="en-US" sz="2000"/>
              <a:t>  text-align: center;</a:t>
            </a:r>
          </a:p>
          <a:p>
            <a:r>
              <a:rPr lang="en-US" sz="2000"/>
              <a:t>  margin-bottom: 20px;</a:t>
            </a:r>
          </a:p>
          <a:p>
            <a:r>
              <a:rPr lang="en-US" sz="2000"/>
              <a:t>}</a:t>
            </a:r>
            <a:endParaRPr lang="en-US" sz="2000" dirty="0"/>
          </a:p>
        </p:txBody>
      </p:sp>
      <p:sp>
        <p:nvSpPr>
          <p:cNvPr id="8" name="TextBox 7">
            <a:extLst>
              <a:ext uri="{FF2B5EF4-FFF2-40B4-BE49-F238E27FC236}">
                <a16:creationId xmlns:a16="http://schemas.microsoft.com/office/drawing/2014/main" id="{4AE81EDE-348E-0940-F001-6C32FEA178BD}"/>
              </a:ext>
            </a:extLst>
          </p:cNvPr>
          <p:cNvSpPr txBox="1"/>
          <p:nvPr/>
        </p:nvSpPr>
        <p:spPr>
          <a:xfrm>
            <a:off x="988359" y="3172616"/>
            <a:ext cx="610048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EA93BF46-5057-CC50-1718-E5D73F41EE4B}"/>
              </a:ext>
            </a:extLst>
          </p:cNvPr>
          <p:cNvSpPr txBox="1"/>
          <p:nvPr/>
        </p:nvSpPr>
        <p:spPr>
          <a:xfrm>
            <a:off x="925606" y="3818982"/>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2" name="TextBox 11">
            <a:extLst>
              <a:ext uri="{FF2B5EF4-FFF2-40B4-BE49-F238E27FC236}">
                <a16:creationId xmlns:a16="http://schemas.microsoft.com/office/drawing/2014/main" id="{570E4C04-6CB1-777A-18FA-126ECF83E395}"/>
              </a:ext>
            </a:extLst>
          </p:cNvPr>
          <p:cNvSpPr txBox="1"/>
          <p:nvPr/>
        </p:nvSpPr>
        <p:spPr>
          <a:xfrm>
            <a:off x="925606" y="4949166"/>
            <a:ext cx="10916770" cy="1015663"/>
          </a:xfrm>
          <a:prstGeom prst="rect">
            <a:avLst/>
          </a:prstGeom>
          <a:noFill/>
        </p:spPr>
        <p:txBody>
          <a:bodyPr wrap="square">
            <a:spAutoFit/>
          </a:bodyPr>
          <a:lstStyle/>
          <a:p>
            <a:r>
              <a:rPr lang="en-US" sz="2000" dirty="0">
                <a:solidFill>
                  <a:schemeClr val="tx1">
                    <a:lumMod val="65000"/>
                    <a:lumOff val="35000"/>
                  </a:schemeClr>
                </a:solidFill>
                <a:effectLst/>
              </a:rPr>
              <a:t>8. Save the files and check the output in the browser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9. Open developer tools in your chrome browser and go to the </a:t>
            </a:r>
            <a:r>
              <a:rPr lang="en-US" sz="2000" b="1" dirty="0">
                <a:solidFill>
                  <a:schemeClr val="tx1">
                    <a:lumMod val="65000"/>
                    <a:lumOff val="35000"/>
                  </a:schemeClr>
                </a:solidFill>
                <a:effectLst/>
              </a:rPr>
              <a:t>Elements</a:t>
            </a:r>
            <a:r>
              <a:rPr lang="en-US" sz="2000" dirty="0">
                <a:solidFill>
                  <a:schemeClr val="tx1">
                    <a:lumMod val="65000"/>
                    <a:lumOff val="35000"/>
                  </a:schemeClr>
                </a:solidFill>
                <a:effectLst/>
              </a:rPr>
              <a:t> tab</a:t>
            </a:r>
          </a:p>
        </p:txBody>
      </p:sp>
    </p:spTree>
    <p:extLst>
      <p:ext uri="{BB962C8B-B14F-4D97-AF65-F5344CB8AC3E}">
        <p14:creationId xmlns:p14="http://schemas.microsoft.com/office/powerpoint/2010/main" val="14592405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E7BAB-D443-BCD0-B75E-184499B78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A85031-E64C-A31F-4155-FD8C77797CD5}"/>
              </a:ext>
            </a:extLst>
          </p:cNvPr>
          <p:cNvSpPr>
            <a:spLocks noGrp="1"/>
          </p:cNvSpPr>
          <p:nvPr>
            <p:ph type="sldNum" sz="quarter" idx="12"/>
          </p:nvPr>
        </p:nvSpPr>
        <p:spPr/>
        <p:txBody>
          <a:bodyPr/>
          <a:lstStyle/>
          <a:p>
            <a:fld id="{4A777409-9C5A-4B07-8E32-19F22F7D558C}" type="slidenum">
              <a:rPr lang="en-IN" smtClean="0"/>
              <a:t>155</a:t>
            </a:fld>
            <a:endParaRPr lang="en-IN" dirty="0"/>
          </a:p>
        </p:txBody>
      </p:sp>
      <p:pic>
        <p:nvPicPr>
          <p:cNvPr id="5" name="Picture 4">
            <a:extLst>
              <a:ext uri="{FF2B5EF4-FFF2-40B4-BE49-F238E27FC236}">
                <a16:creationId xmlns:a16="http://schemas.microsoft.com/office/drawing/2014/main" id="{16CF3B9A-9890-5EAB-9C10-C7FB4B883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882" y="486577"/>
            <a:ext cx="8004235" cy="5869773"/>
          </a:xfrm>
          <a:prstGeom prst="rect">
            <a:avLst/>
          </a:prstGeom>
        </p:spPr>
      </p:pic>
    </p:spTree>
    <p:extLst>
      <p:ext uri="{BB962C8B-B14F-4D97-AF65-F5344CB8AC3E}">
        <p14:creationId xmlns:p14="http://schemas.microsoft.com/office/powerpoint/2010/main" val="4848466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0F8C35-E988-211D-3087-232ABE93F2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218097-3120-EB35-5717-5E9E8B58862A}"/>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9A5B28B5-1E81-C949-96D8-65AB159A5BB2}"/>
              </a:ext>
            </a:extLst>
          </p:cNvPr>
          <p:cNvSpPr txBox="1"/>
          <p:nvPr/>
        </p:nvSpPr>
        <p:spPr>
          <a:xfrm>
            <a:off x="907677" y="536993"/>
            <a:ext cx="6100482" cy="461665"/>
          </a:xfrm>
          <a:prstGeom prst="rect">
            <a:avLst/>
          </a:prstGeom>
          <a:noFill/>
        </p:spPr>
        <p:txBody>
          <a:bodyPr wrap="square">
            <a:spAutoFit/>
          </a:bodyPr>
          <a:lstStyle/>
          <a:p>
            <a:r>
              <a:rPr lang="en-IN" sz="2400" b="1" dirty="0"/>
              <a:t>Component Life Cycle</a:t>
            </a:r>
          </a:p>
        </p:txBody>
      </p:sp>
      <p:sp>
        <p:nvSpPr>
          <p:cNvPr id="7" name="TextBox 6">
            <a:extLst>
              <a:ext uri="{FF2B5EF4-FFF2-40B4-BE49-F238E27FC236}">
                <a16:creationId xmlns:a16="http://schemas.microsoft.com/office/drawing/2014/main" id="{7F7197B2-29BF-CE06-F9CF-2ED1BEC44B57}"/>
              </a:ext>
            </a:extLst>
          </p:cNvPr>
          <p:cNvSpPr txBox="1"/>
          <p:nvPr/>
        </p:nvSpPr>
        <p:spPr>
          <a:xfrm>
            <a:off x="143436" y="1092403"/>
            <a:ext cx="11732559" cy="2862322"/>
          </a:xfrm>
          <a:prstGeom prst="rect">
            <a:avLst/>
          </a:prstGeom>
          <a:noFill/>
        </p:spPr>
        <p:txBody>
          <a:bodyPr wrap="square">
            <a:spAutoFit/>
          </a:bodyPr>
          <a:lstStyle/>
          <a:p>
            <a:r>
              <a:rPr lang="en-US" sz="2000" dirty="0">
                <a:solidFill>
                  <a:schemeClr val="tx1">
                    <a:lumMod val="65000"/>
                    <a:lumOff val="35000"/>
                  </a:schemeClr>
                </a:solidFill>
                <a:effectLst/>
              </a:rPr>
              <a:t>A component has a life cycle that is managed by Angular. It includes creating a component, rendering it, creating and rendering its child components, checks when its data-bound properties change, and destroy it before removing it from the DOM.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has some methods/hooks which provide visibility into these key life moments of a component and the ability to act when they occur.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Following are the lifecycle hooks of a component. The methods are invoked in the same order as mentioned in the table below:</a:t>
            </a:r>
          </a:p>
        </p:txBody>
      </p:sp>
    </p:spTree>
    <p:extLst>
      <p:ext uri="{BB962C8B-B14F-4D97-AF65-F5344CB8AC3E}">
        <p14:creationId xmlns:p14="http://schemas.microsoft.com/office/powerpoint/2010/main" val="7295974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07CE73-244C-8D6F-B055-EDCB402D9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EAC13-B8B9-6E48-6624-C614A3CAE608}"/>
              </a:ext>
            </a:extLst>
          </p:cNvPr>
          <p:cNvSpPr>
            <a:spLocks noGrp="1"/>
          </p:cNvSpPr>
          <p:nvPr>
            <p:ph type="sldNum" sz="quarter" idx="12"/>
          </p:nvPr>
        </p:nvSpPr>
        <p:spPr/>
        <p:txBody>
          <a:bodyPr/>
          <a:lstStyle/>
          <a:p>
            <a:fld id="{4A777409-9C5A-4B07-8E32-19F22F7D558C}" type="slidenum">
              <a:rPr lang="en-IN" smtClean="0"/>
              <a:t>157</a:t>
            </a:fld>
            <a:endParaRPr lang="en-IN" dirty="0"/>
          </a:p>
        </p:txBody>
      </p:sp>
      <p:pic>
        <p:nvPicPr>
          <p:cNvPr id="5" name="Picture 4">
            <a:extLst>
              <a:ext uri="{FF2B5EF4-FFF2-40B4-BE49-F238E27FC236}">
                <a16:creationId xmlns:a16="http://schemas.microsoft.com/office/drawing/2014/main" id="{6FE485ED-6C60-8478-714F-986937ECB62F}"/>
              </a:ext>
            </a:extLst>
          </p:cNvPr>
          <p:cNvPicPr>
            <a:picLocks noChangeAspect="1"/>
          </p:cNvPicPr>
          <p:nvPr/>
        </p:nvPicPr>
        <p:blipFill>
          <a:blip r:embed="rId2"/>
          <a:stretch>
            <a:fillRect/>
          </a:stretch>
        </p:blipFill>
        <p:spPr>
          <a:xfrm>
            <a:off x="2524125" y="538162"/>
            <a:ext cx="7143750" cy="6000750"/>
          </a:xfrm>
          <a:prstGeom prst="rect">
            <a:avLst/>
          </a:prstGeom>
        </p:spPr>
      </p:pic>
    </p:spTree>
    <p:extLst>
      <p:ext uri="{BB962C8B-B14F-4D97-AF65-F5344CB8AC3E}">
        <p14:creationId xmlns:p14="http://schemas.microsoft.com/office/powerpoint/2010/main" val="199964129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BACC4F-4489-F720-DBC4-BC8A91BA48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127132-9509-6627-D3ED-97C9C7A3CC72}"/>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C2F42104-EA48-4BC6-84F4-9520523A8A92}"/>
              </a:ext>
            </a:extLst>
          </p:cNvPr>
          <p:cNvSpPr txBox="1"/>
          <p:nvPr/>
        </p:nvSpPr>
        <p:spPr>
          <a:xfrm>
            <a:off x="925606" y="528028"/>
            <a:ext cx="6100482" cy="369332"/>
          </a:xfrm>
          <a:prstGeom prst="rect">
            <a:avLst/>
          </a:prstGeom>
          <a:noFill/>
        </p:spPr>
        <p:txBody>
          <a:bodyPr wrap="square">
            <a:spAutoFit/>
          </a:bodyPr>
          <a:lstStyle/>
          <a:p>
            <a:r>
              <a:rPr lang="en-IN" b="1" dirty="0">
                <a:solidFill>
                  <a:schemeClr val="tx1">
                    <a:lumMod val="65000"/>
                    <a:lumOff val="35000"/>
                  </a:schemeClr>
                </a:solidFill>
              </a:rPr>
              <a:t>Syntax</a:t>
            </a:r>
            <a:r>
              <a:rPr lang="en-IN" dirty="0">
                <a:solidFill>
                  <a:schemeClr val="tx1">
                    <a:lumMod val="65000"/>
                    <a:lumOff val="35000"/>
                  </a:schemeClr>
                </a:solidFill>
              </a:rPr>
              <a:t>:</a:t>
            </a:r>
          </a:p>
        </p:txBody>
      </p:sp>
      <p:sp>
        <p:nvSpPr>
          <p:cNvPr id="7" name="TextBox 6">
            <a:extLst>
              <a:ext uri="{FF2B5EF4-FFF2-40B4-BE49-F238E27FC236}">
                <a16:creationId xmlns:a16="http://schemas.microsoft.com/office/drawing/2014/main" id="{C978249F-D29B-2CCF-B461-E914E73BC709}"/>
              </a:ext>
            </a:extLst>
          </p:cNvPr>
          <p:cNvSpPr txBox="1"/>
          <p:nvPr/>
        </p:nvSpPr>
        <p:spPr>
          <a:xfrm>
            <a:off x="838200" y="906601"/>
            <a:ext cx="10952629" cy="5632311"/>
          </a:xfrm>
          <a:prstGeom prst="rect">
            <a:avLst/>
          </a:prstGeom>
          <a:noFill/>
        </p:spPr>
        <p:txBody>
          <a:bodyPr wrap="square">
            <a:spAutoFit/>
          </a:bodyPr>
          <a:lstStyle/>
          <a:p>
            <a:r>
              <a:rPr lang="en-IN" dirty="0"/>
              <a:t>import {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 from '@angular/core';</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a:t>
            </a:r>
          </a:p>
          <a:p>
            <a:r>
              <a:rPr lang="en-IN" dirty="0"/>
              <a:t>        </a:t>
            </a:r>
          </a:p>
          <a:p>
            <a:r>
              <a:rPr lang="en-IN" dirty="0"/>
              <a:t>    </a:t>
            </a:r>
            <a:r>
              <a:rPr lang="en-IN" dirty="0" err="1"/>
              <a:t>ngOnInit</a:t>
            </a:r>
            <a:r>
              <a:rPr lang="en-IN" dirty="0"/>
              <a:t>() {  }</a:t>
            </a:r>
          </a:p>
          <a:p>
            <a:r>
              <a:rPr lang="en-IN" dirty="0"/>
              <a:t>    </a:t>
            </a:r>
          </a:p>
          <a:p>
            <a:r>
              <a:rPr lang="en-IN" dirty="0"/>
              <a:t>    </a:t>
            </a:r>
            <a:r>
              <a:rPr lang="en-IN" dirty="0" err="1"/>
              <a:t>ngDoCheck</a:t>
            </a:r>
            <a:r>
              <a:rPr lang="en-IN" dirty="0"/>
              <a:t>() {  }</a:t>
            </a:r>
          </a:p>
          <a:p>
            <a:r>
              <a:rPr lang="en-IN" dirty="0"/>
              <a:t>    </a:t>
            </a:r>
          </a:p>
          <a:p>
            <a:r>
              <a:rPr lang="en-IN" dirty="0"/>
              <a:t>    </a:t>
            </a:r>
            <a:r>
              <a:rPr lang="en-IN" dirty="0" err="1"/>
              <a:t>ngAfterContentInit</a:t>
            </a:r>
            <a:r>
              <a:rPr lang="en-IN" dirty="0"/>
              <a:t>() { }</a:t>
            </a:r>
          </a:p>
          <a:p>
            <a:r>
              <a:rPr lang="en-IN" dirty="0"/>
              <a:t>    </a:t>
            </a:r>
          </a:p>
          <a:p>
            <a:r>
              <a:rPr lang="en-IN" dirty="0"/>
              <a:t>    </a:t>
            </a:r>
            <a:r>
              <a:rPr lang="en-IN" dirty="0" err="1"/>
              <a:t>ngAfterContentChecked</a:t>
            </a:r>
            <a:r>
              <a:rPr lang="en-IN" dirty="0"/>
              <a:t>() { }</a:t>
            </a:r>
          </a:p>
          <a:p>
            <a:r>
              <a:rPr lang="en-IN" dirty="0"/>
              <a:t>    </a:t>
            </a:r>
          </a:p>
          <a:p>
            <a:r>
              <a:rPr lang="en-IN" dirty="0"/>
              <a:t>    </a:t>
            </a:r>
            <a:r>
              <a:rPr lang="en-IN" dirty="0" err="1"/>
              <a:t>ngAfterViewInit</a:t>
            </a:r>
            <a:r>
              <a:rPr lang="en-IN" dirty="0"/>
              <a:t>() {  }</a:t>
            </a:r>
          </a:p>
          <a:p>
            <a:r>
              <a:rPr lang="en-IN" dirty="0"/>
              <a:t>    </a:t>
            </a:r>
          </a:p>
          <a:p>
            <a:r>
              <a:rPr lang="en-IN" dirty="0"/>
              <a:t>    </a:t>
            </a:r>
            <a:r>
              <a:rPr lang="en-IN" dirty="0" err="1"/>
              <a:t>ngAfterViewChecked</a:t>
            </a:r>
            <a:r>
              <a:rPr lang="en-IN" dirty="0"/>
              <a:t>() {   }</a:t>
            </a:r>
          </a:p>
          <a:p>
            <a:r>
              <a:rPr lang="en-IN" dirty="0"/>
              <a:t>    </a:t>
            </a:r>
          </a:p>
          <a:p>
            <a:r>
              <a:rPr lang="en-IN" dirty="0"/>
              <a:t>     </a:t>
            </a:r>
            <a:r>
              <a:rPr lang="en-IN" dirty="0" err="1"/>
              <a:t>ngOnDestroy</a:t>
            </a:r>
            <a:r>
              <a:rPr lang="en-IN" dirty="0"/>
              <a:t>() {  }</a:t>
            </a:r>
          </a:p>
          <a:p>
            <a:r>
              <a:rPr lang="en-IN" dirty="0"/>
              <a:t>}</a:t>
            </a:r>
          </a:p>
        </p:txBody>
      </p:sp>
    </p:spTree>
    <p:extLst>
      <p:ext uri="{BB962C8B-B14F-4D97-AF65-F5344CB8AC3E}">
        <p14:creationId xmlns:p14="http://schemas.microsoft.com/office/powerpoint/2010/main" val="24453371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303867-E6B5-64EF-A30A-B2C0833B4E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3C5B99-0F03-DF49-3F5B-673ED84F1E63}"/>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2BF93050-AFD7-B9C8-78D6-2247DC491F7D}"/>
              </a:ext>
            </a:extLst>
          </p:cNvPr>
          <p:cNvSpPr txBox="1"/>
          <p:nvPr/>
        </p:nvSpPr>
        <p:spPr>
          <a:xfrm>
            <a:off x="121023" y="968712"/>
            <a:ext cx="10999695" cy="4678204"/>
          </a:xfrm>
          <a:prstGeom prst="rect">
            <a:avLst/>
          </a:prstGeom>
          <a:noFill/>
        </p:spPr>
        <p:txBody>
          <a:bodyPr wrap="square">
            <a:spAutoFit/>
          </a:bodyPr>
          <a:lstStyle/>
          <a:p>
            <a:r>
              <a:rPr lang="en-US" sz="2000" dirty="0">
                <a:solidFill>
                  <a:schemeClr val="tx1">
                    <a:lumMod val="65000"/>
                    <a:lumOff val="35000"/>
                  </a:schemeClr>
                </a:solidFill>
                <a:effectLst/>
              </a:rPr>
              <a:t>Line 1: Import the interfaces of lifecycle hooks</a:t>
            </a:r>
          </a:p>
          <a:p>
            <a:r>
              <a:rPr lang="en-US" sz="2000" dirty="0">
                <a:solidFill>
                  <a:schemeClr val="tx1">
                    <a:lumMod val="65000"/>
                    <a:lumOff val="35000"/>
                  </a:schemeClr>
                </a:solidFill>
                <a:effectLst/>
              </a:rPr>
              <a:t>Line 5-6: Inherit interfaces that have life cycle methods to override</a:t>
            </a:r>
          </a:p>
          <a:p>
            <a:r>
              <a:rPr lang="en-US" sz="2000" dirty="0">
                <a:solidFill>
                  <a:schemeClr val="tx1">
                    <a:lumMod val="65000"/>
                    <a:lumOff val="35000"/>
                  </a:schemeClr>
                </a:solidFill>
                <a:effectLst/>
              </a:rPr>
              <a:t>Line 8-20: Override all lifecycle hooks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Lifecycle Hooks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 It gets invoked when Angular sets data-bound input property i.e., the property attached with @Input(). This will be invoked whenever input property changes its value</a:t>
            </a:r>
          </a:p>
          <a:p>
            <a:pPr>
              <a:buFont typeface="Arial" panose="020B0604020202020204" pitchFamily="34" charset="0"/>
              <a:buChar char="•"/>
            </a:pP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 It gets  invoked when Angular initializes the directive or component</a:t>
            </a:r>
          </a:p>
          <a:p>
            <a:pPr>
              <a:buFont typeface="Arial" panose="020B0604020202020204" pitchFamily="34" charset="0"/>
              <a:buChar char="•"/>
            </a:pP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  It will be invoked for every change detection in the application</a:t>
            </a:r>
          </a:p>
          <a:p>
            <a:pPr>
              <a:buFont typeface="Arial" panose="020B0604020202020204" pitchFamily="34" charset="0"/>
              <a:buChar char="•"/>
            </a:pPr>
            <a:r>
              <a:rPr lang="en-US" sz="2000" dirty="0" err="1">
                <a:solidFill>
                  <a:schemeClr val="tx1">
                    <a:lumMod val="65000"/>
                    <a:lumOff val="35000"/>
                  </a:schemeClr>
                </a:solidFill>
                <a:effectLst/>
              </a:rPr>
              <a:t>ngAfterContentInit</a:t>
            </a:r>
            <a:r>
              <a:rPr lang="en-US" sz="2000" dirty="0">
                <a:solidFill>
                  <a:schemeClr val="tx1">
                    <a:lumMod val="65000"/>
                    <a:lumOff val="35000"/>
                  </a:schemeClr>
                </a:solidFill>
                <a:effectLst/>
              </a:rPr>
              <a:t> – It gets invoked after Angular projects content into its view</a:t>
            </a:r>
          </a:p>
          <a:p>
            <a:pPr>
              <a:buFont typeface="Arial" panose="020B0604020202020204" pitchFamily="34" charset="0"/>
              <a:buChar char="•"/>
            </a:pP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 It gets invoked after Angular checks the bindings of the content it projected into its view</a:t>
            </a:r>
          </a:p>
          <a:p>
            <a:pPr>
              <a:buFont typeface="Arial" panose="020B0604020202020204" pitchFamily="34" charset="0"/>
              <a:buChar char="•"/>
            </a:pPr>
            <a:r>
              <a:rPr lang="en-US" sz="2000" dirty="0" err="1">
                <a:solidFill>
                  <a:schemeClr val="tx1">
                    <a:lumMod val="65000"/>
                    <a:lumOff val="35000"/>
                  </a:schemeClr>
                </a:solidFill>
                <a:effectLst/>
              </a:rPr>
              <a:t>ngAfterViewInit</a:t>
            </a:r>
            <a:r>
              <a:rPr lang="en-US" sz="2000" dirty="0">
                <a:solidFill>
                  <a:schemeClr val="tx1">
                    <a:lumMod val="65000"/>
                    <a:lumOff val="35000"/>
                  </a:schemeClr>
                </a:solidFill>
                <a:effectLst/>
              </a:rPr>
              <a:t> – It gets invoked after Angular creates component’s views</a:t>
            </a:r>
          </a:p>
          <a:p>
            <a:pPr>
              <a:buFont typeface="Arial" panose="020B0604020202020204" pitchFamily="34" charset="0"/>
              <a:buChar char="•"/>
            </a:pP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 It gets invoked after Angular checks the bindings of the component’s views</a:t>
            </a:r>
          </a:p>
          <a:p>
            <a:pPr>
              <a:buFont typeface="Arial" panose="020B0604020202020204" pitchFamily="34" charset="0"/>
              <a:buChar char="•"/>
            </a:pPr>
            <a:r>
              <a:rPr lang="en-US" sz="2000" dirty="0" err="1">
                <a:solidFill>
                  <a:schemeClr val="tx1">
                    <a:lumMod val="65000"/>
                    <a:lumOff val="35000"/>
                  </a:schemeClr>
                </a:solidFill>
                <a:effectLst/>
              </a:rPr>
              <a:t>ngOnDestroy</a:t>
            </a:r>
            <a:r>
              <a:rPr lang="en-US" sz="2000" dirty="0">
                <a:solidFill>
                  <a:schemeClr val="tx1">
                    <a:lumMod val="65000"/>
                    <a:lumOff val="35000"/>
                  </a:schemeClr>
                </a:solidFill>
                <a:effectLst/>
              </a:rPr>
              <a:t> – It gets invoked before Angular destroys directive or component</a:t>
            </a:r>
          </a:p>
        </p:txBody>
      </p:sp>
    </p:spTree>
    <p:extLst>
      <p:ext uri="{BB962C8B-B14F-4D97-AF65-F5344CB8AC3E}">
        <p14:creationId xmlns:p14="http://schemas.microsoft.com/office/powerpoint/2010/main" val="280314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91B8FA-41F7-F567-FD7F-52BF5AADB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F0020B-5D38-DA0F-5296-B23004F08DC4}"/>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E672B1E5-90D2-719E-A3AF-695D1997CB08}"/>
              </a:ext>
            </a:extLst>
          </p:cNvPr>
          <p:cNvSpPr txBox="1"/>
          <p:nvPr/>
        </p:nvSpPr>
        <p:spPr>
          <a:xfrm>
            <a:off x="988359" y="532964"/>
            <a:ext cx="6100482"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7378A92A-5B05-425D-4D23-1064BFAA8B7F}"/>
              </a:ext>
            </a:extLst>
          </p:cNvPr>
          <p:cNvSpPr txBox="1"/>
          <p:nvPr/>
        </p:nvSpPr>
        <p:spPr>
          <a:xfrm>
            <a:off x="988359" y="1320255"/>
            <a:ext cx="11049000" cy="5355312"/>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p>
        </p:txBody>
      </p:sp>
    </p:spTree>
    <p:extLst>
      <p:ext uri="{BB962C8B-B14F-4D97-AF65-F5344CB8AC3E}">
        <p14:creationId xmlns:p14="http://schemas.microsoft.com/office/powerpoint/2010/main" val="320108070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B12EA2-F71E-FFCE-494B-2486C0F947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AA2C28-A1C7-EE00-85AD-AE45369AC672}"/>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E111FEEC-1B22-9ECC-E916-C5AD3626C6AB}"/>
              </a:ext>
            </a:extLst>
          </p:cNvPr>
          <p:cNvSpPr txBox="1"/>
          <p:nvPr/>
        </p:nvSpPr>
        <p:spPr>
          <a:xfrm>
            <a:off x="1075765" y="867885"/>
            <a:ext cx="8550088" cy="5355312"/>
          </a:xfrm>
          <a:prstGeom prst="rect">
            <a:avLst/>
          </a:prstGeom>
          <a:noFill/>
        </p:spPr>
        <p:txBody>
          <a:bodyPr wrap="square">
            <a:spAutoFit/>
          </a:bodyPr>
          <a:lstStyle/>
          <a:p>
            <a:r>
              <a:rPr lang="en-IN" dirty="0" err="1"/>
              <a:t>ngDoCheck</a:t>
            </a:r>
            <a:r>
              <a:rPr lang="en-IN" dirty="0"/>
              <a:t>(): void {</a:t>
            </a:r>
          </a:p>
          <a:p>
            <a:r>
              <a:rPr lang="en-IN" dirty="0"/>
              <a:t>        console.log('Change detected');</a:t>
            </a:r>
          </a:p>
          <a:p>
            <a:r>
              <a:rPr lang="en-IN" dirty="0"/>
              <a:t>    }</a:t>
            </a:r>
          </a:p>
          <a:p>
            <a:r>
              <a:rPr lang="en-IN" dirty="0"/>
              <a:t>    </a:t>
            </a:r>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Tree>
    <p:extLst>
      <p:ext uri="{BB962C8B-B14F-4D97-AF65-F5344CB8AC3E}">
        <p14:creationId xmlns:p14="http://schemas.microsoft.com/office/powerpoint/2010/main" val="41736360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7B84DC-6796-0A2A-4BF0-44B2E35DAD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2C183A-7B95-6193-3007-DD8D783A5F30}"/>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E6EA303E-7ADB-EC1A-1DA7-8ADE7243F3D2}"/>
              </a:ext>
            </a:extLst>
          </p:cNvPr>
          <p:cNvSpPr txBox="1"/>
          <p:nvPr/>
        </p:nvSpPr>
        <p:spPr>
          <a:xfrm>
            <a:off x="988358" y="769674"/>
            <a:ext cx="10468535" cy="2862322"/>
          </a:xfrm>
          <a:prstGeom prst="rect">
            <a:avLst/>
          </a:prstGeom>
          <a:noFill/>
        </p:spPr>
        <p:txBody>
          <a:bodyPr wrap="square">
            <a:spAutoFit/>
          </a:bodyPr>
          <a:lstStyle/>
          <a:p>
            <a:r>
              <a:rPr lang="en-US" sz="2000" b="1" dirty="0">
                <a:solidFill>
                  <a:schemeClr val="tx1">
                    <a:lumMod val="65000"/>
                    <a:lumOff val="35000"/>
                  </a:schemeClr>
                </a:solidFill>
                <a:effectLst/>
              </a:rPr>
              <a:t>Line 11-14:</a:t>
            </a:r>
            <a:r>
              <a:rPr lang="en-US" sz="2000" dirty="0">
                <a:solidFill>
                  <a:schemeClr val="tx1">
                    <a:lumMod val="65000"/>
                    <a:lumOff val="35000"/>
                  </a:schemeClr>
                </a:solidFill>
                <a:effectLst/>
              </a:rPr>
              <a:t> Inherit all lifecycle interfaces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Line 16-36:</a:t>
            </a:r>
            <a:r>
              <a:rPr lang="en-US" sz="2000" dirty="0">
                <a:solidFill>
                  <a:schemeClr val="tx1">
                    <a:lumMod val="65000"/>
                    <a:lumOff val="35000"/>
                  </a:schemeClr>
                </a:solidFill>
                <a:effectLst/>
              </a:rPr>
              <a:t> Override all the lifecycle methods and logging a message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is the first method to be invoked for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Whenever data property value changes it invokes the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method. All Init methods gets invoked only once at the beginning and from later whenever a change happens Angular invokes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methods</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B7B9152-D2F9-406B-89DF-578E4A30F8A2}"/>
              </a:ext>
            </a:extLst>
          </p:cNvPr>
          <p:cNvSpPr txBox="1"/>
          <p:nvPr/>
        </p:nvSpPr>
        <p:spPr>
          <a:xfrm>
            <a:off x="988358" y="3772575"/>
            <a:ext cx="9885829" cy="1477328"/>
          </a:xfrm>
          <a:prstGeom prst="rect">
            <a:avLst/>
          </a:prstGeom>
          <a:noFill/>
        </p:spPr>
        <p:txBody>
          <a:bodyPr wrap="square">
            <a:spAutoFit/>
          </a:bodyPr>
          <a:lstStyle/>
          <a:p>
            <a:r>
              <a:rPr lang="en-IN" dirty="0"/>
              <a:t>&lt;div&gt;  </a:t>
            </a:r>
          </a:p>
          <a:p>
            <a:r>
              <a:rPr lang="en-IN" dirty="0"/>
              <a:t>  &lt;h1&gt;I'm a container component&lt;/h1&gt;</a:t>
            </a:r>
          </a:p>
          <a:p>
            <a:r>
              <a:rPr lang="en-IN" dirty="0"/>
              <a:t>  &lt;input type="text" [(</a:t>
            </a:r>
            <a:r>
              <a:rPr lang="en-IN" dirty="0" err="1"/>
              <a:t>ngModel</a:t>
            </a:r>
            <a:r>
              <a:rPr lang="en-IN" dirty="0"/>
              <a:t>)]='data'&gt; </a:t>
            </a:r>
          </a:p>
          <a:p>
            <a:r>
              <a:rPr lang="en-IN" dirty="0"/>
              <a:t>  &lt;app-child [title]='data'&gt;&lt;/app-child&gt;</a:t>
            </a:r>
          </a:p>
          <a:p>
            <a:r>
              <a:rPr lang="en-IN" dirty="0"/>
              <a:t>&lt;/div&gt;</a:t>
            </a:r>
          </a:p>
        </p:txBody>
      </p:sp>
    </p:spTree>
    <p:extLst>
      <p:ext uri="{BB962C8B-B14F-4D97-AF65-F5344CB8AC3E}">
        <p14:creationId xmlns:p14="http://schemas.microsoft.com/office/powerpoint/2010/main" val="99445112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39A218-4FA4-9F7C-6083-25B1984EAD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C744DE-CB65-C352-8A46-5B329CAC5D04}"/>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49A4DE43-B9EF-020E-AC3B-2AD868DAB7A4}"/>
              </a:ext>
            </a:extLst>
          </p:cNvPr>
          <p:cNvSpPr txBox="1"/>
          <p:nvPr/>
        </p:nvSpPr>
        <p:spPr>
          <a:xfrm>
            <a:off x="988358" y="601559"/>
            <a:ext cx="10365441" cy="1631216"/>
          </a:xfrm>
          <a:prstGeom prst="rect">
            <a:avLst/>
          </a:prstGeom>
          <a:noFill/>
        </p:spPr>
        <p:txBody>
          <a:bodyPr wrap="square">
            <a:spAutoFit/>
          </a:bodyPr>
          <a:lstStyle/>
          <a:p>
            <a:r>
              <a:rPr lang="en-US" sz="2000" b="1" dirty="0">
                <a:solidFill>
                  <a:schemeClr val="tx1">
                    <a:lumMod val="65000"/>
                    <a:lumOff val="35000"/>
                  </a:schemeClr>
                </a:solidFill>
                <a:effectLst/>
              </a:rPr>
              <a:t>Line 3:</a:t>
            </a:r>
            <a:r>
              <a:rPr lang="en-US" sz="2000" dirty="0">
                <a:solidFill>
                  <a:schemeClr val="tx1">
                    <a:lumMod val="65000"/>
                    <a:lumOff val="35000"/>
                  </a:schemeClr>
                </a:solidFill>
                <a:effectLst/>
              </a:rPr>
              <a:t> textbox is bound with the data property</a:t>
            </a:r>
          </a:p>
          <a:p>
            <a:r>
              <a:rPr lang="en-US" sz="2000" b="1" dirty="0">
                <a:solidFill>
                  <a:schemeClr val="tx1">
                    <a:lumMod val="65000"/>
                    <a:lumOff val="35000"/>
                  </a:schemeClr>
                </a:solidFill>
                <a:effectLst/>
              </a:rPr>
              <a:t>Line 4:</a:t>
            </a:r>
            <a:r>
              <a:rPr lang="en-US" sz="2000" dirty="0">
                <a:solidFill>
                  <a:schemeClr val="tx1">
                    <a:lumMod val="65000"/>
                    <a:lumOff val="35000"/>
                  </a:schemeClr>
                </a:solidFill>
                <a:effectLst/>
              </a:rPr>
              <a:t> Loads child component and data property is bound with the title property of the child component</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9C3F3E-28A0-7A0B-D301-6F129B8FACAD}"/>
              </a:ext>
            </a:extLst>
          </p:cNvPr>
          <p:cNvSpPr txBox="1"/>
          <p:nvPr/>
        </p:nvSpPr>
        <p:spPr>
          <a:xfrm>
            <a:off x="988359" y="2119801"/>
            <a:ext cx="9643782" cy="2031325"/>
          </a:xfrm>
          <a:prstGeom prst="rect">
            <a:avLst/>
          </a:prstGeom>
          <a:noFill/>
        </p:spPr>
        <p:txBody>
          <a:bodyPr wrap="square">
            <a:spAutoFit/>
          </a:bodyPr>
          <a:lstStyle/>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 = 'I\'m a nested component';</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
        <p:nvSpPr>
          <p:cNvPr id="9" name="TextBox 8">
            <a:extLst>
              <a:ext uri="{FF2B5EF4-FFF2-40B4-BE49-F238E27FC236}">
                <a16:creationId xmlns:a16="http://schemas.microsoft.com/office/drawing/2014/main" id="{A9D15325-1A84-0848-06B4-AECD80BCD772}"/>
              </a:ext>
            </a:extLst>
          </p:cNvPr>
          <p:cNvSpPr txBox="1"/>
          <p:nvPr/>
        </p:nvSpPr>
        <p:spPr>
          <a:xfrm>
            <a:off x="207309" y="4437999"/>
            <a:ext cx="11777382" cy="1938992"/>
          </a:xfrm>
          <a:prstGeom prst="rect">
            <a:avLst/>
          </a:prstGeom>
          <a:noFill/>
        </p:spPr>
        <p:txBody>
          <a:bodyPr wrap="square">
            <a:spAutoFit/>
          </a:bodyPr>
          <a:lstStyle/>
          <a:p>
            <a:r>
              <a:rPr lang="en-US" sz="2000" b="1" dirty="0">
                <a:solidFill>
                  <a:schemeClr val="tx1">
                    <a:lumMod val="65000"/>
                    <a:lumOff val="35000"/>
                  </a:schemeClr>
                </a:solidFill>
                <a:effectLst/>
              </a:rPr>
              <a:t>Line 4: </a:t>
            </a:r>
            <a:r>
              <a:rPr lang="en-US" sz="2000" dirty="0">
                <a:solidFill>
                  <a:schemeClr val="tx1">
                    <a:lumMod val="65000"/>
                    <a:lumOff val="35000"/>
                  </a:schemeClr>
                </a:solidFill>
                <a:effectLst/>
              </a:rPr>
              <a:t>title is an input property that receives value from App component</a:t>
            </a:r>
          </a:p>
          <a:p>
            <a:r>
              <a:rPr lang="en-US" sz="2000" b="1" dirty="0">
                <a:solidFill>
                  <a:schemeClr val="tx1">
                    <a:lumMod val="65000"/>
                    <a:lumOff val="35000"/>
                  </a:schemeClr>
                </a:solidFill>
                <a:effectLst/>
              </a:rPr>
              <a:t>Line 6:</a:t>
            </a:r>
            <a:r>
              <a:rPr lang="en-US" sz="2000" dirty="0">
                <a:solidFill>
                  <a:schemeClr val="tx1">
                    <a:lumMod val="65000"/>
                    <a:lumOff val="35000"/>
                  </a:schemeClr>
                </a:solidFill>
                <a:effectLst/>
              </a:rPr>
              <a:t> Override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gets invoked whenever input property changes its value.</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Whenever the input property called title changes its value, Angular invokes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takes the changes as a JSON object. The 'changes' parameter will have the previous value and the current value of the input property</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9545250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7AF8BB-2345-1E46-94C1-3C30A3B0B4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BCEC48-B5B1-B1B9-6187-F9D4B7C424E0}"/>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5" name="TextBox 4">
            <a:extLst>
              <a:ext uri="{FF2B5EF4-FFF2-40B4-BE49-F238E27FC236}">
                <a16:creationId xmlns:a16="http://schemas.microsoft.com/office/drawing/2014/main" id="{5A99DF82-1C34-9663-681F-F52E2D8CDA64}"/>
              </a:ext>
            </a:extLst>
          </p:cNvPr>
          <p:cNvSpPr txBox="1"/>
          <p:nvPr/>
        </p:nvSpPr>
        <p:spPr>
          <a:xfrm>
            <a:off x="988359" y="595717"/>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7" name="TextBox 6">
            <a:extLst>
              <a:ext uri="{FF2B5EF4-FFF2-40B4-BE49-F238E27FC236}">
                <a16:creationId xmlns:a16="http://schemas.microsoft.com/office/drawing/2014/main" id="{1BAFFAC2-57F5-F2B8-FDEB-0873D210F21A}"/>
              </a:ext>
            </a:extLst>
          </p:cNvPr>
          <p:cNvSpPr txBox="1"/>
          <p:nvPr/>
        </p:nvSpPr>
        <p:spPr>
          <a:xfrm>
            <a:off x="5103159" y="595717"/>
            <a:ext cx="6100482" cy="400110"/>
          </a:xfrm>
          <a:prstGeom prst="rect">
            <a:avLst/>
          </a:prstGeom>
          <a:noFill/>
        </p:spPr>
        <p:txBody>
          <a:bodyPr wrap="square">
            <a:spAutoFit/>
          </a:bodyPr>
          <a:lstStyle/>
          <a:p>
            <a:r>
              <a:rPr lang="en-IN" sz="2000" b="1" dirty="0">
                <a:solidFill>
                  <a:schemeClr val="tx1">
                    <a:lumMod val="65000"/>
                    <a:lumOff val="35000"/>
                  </a:schemeClr>
                </a:solidFill>
              </a:rPr>
              <a:t>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915F4E84-55CE-E363-AAEC-30D0DC563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492" y="595717"/>
            <a:ext cx="3696216" cy="1781424"/>
          </a:xfrm>
          <a:prstGeom prst="rect">
            <a:avLst/>
          </a:prstGeom>
        </p:spPr>
      </p:pic>
      <p:sp>
        <p:nvSpPr>
          <p:cNvPr id="11" name="TextBox 10">
            <a:extLst>
              <a:ext uri="{FF2B5EF4-FFF2-40B4-BE49-F238E27FC236}">
                <a16:creationId xmlns:a16="http://schemas.microsoft.com/office/drawing/2014/main" id="{DE8A2472-322D-C2D0-3DE2-D4AB923FCD8D}"/>
              </a:ext>
            </a:extLst>
          </p:cNvPr>
          <p:cNvSpPr txBox="1"/>
          <p:nvPr/>
        </p:nvSpPr>
        <p:spPr>
          <a:xfrm>
            <a:off x="511468" y="2177086"/>
            <a:ext cx="6100482" cy="400110"/>
          </a:xfrm>
          <a:prstGeom prst="rect">
            <a:avLst/>
          </a:prstGeom>
          <a:noFill/>
        </p:spPr>
        <p:txBody>
          <a:bodyPr wrap="square">
            <a:spAutoFit/>
          </a:bodyPr>
          <a:lstStyle/>
          <a:p>
            <a:r>
              <a:rPr lang="en-IN" sz="2000" b="1" dirty="0">
                <a:solidFill>
                  <a:schemeClr val="tx1">
                    <a:lumMod val="65000"/>
                    <a:lumOff val="35000"/>
                  </a:schemeClr>
                </a:solidFill>
              </a:rPr>
              <a:t>Browser Console:</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C20F1A79-CA92-0765-B322-2D64360B0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68" y="2667688"/>
            <a:ext cx="9183382" cy="3581900"/>
          </a:xfrm>
          <a:prstGeom prst="rect">
            <a:avLst/>
          </a:prstGeom>
        </p:spPr>
      </p:pic>
    </p:spTree>
    <p:extLst>
      <p:ext uri="{BB962C8B-B14F-4D97-AF65-F5344CB8AC3E}">
        <p14:creationId xmlns:p14="http://schemas.microsoft.com/office/powerpoint/2010/main" val="1712432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86A435-FBC3-089B-1247-95081C839A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286B9-5610-E2B6-C424-8D7AF9D27C70}"/>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5" name="TextBox 4">
            <a:extLst>
              <a:ext uri="{FF2B5EF4-FFF2-40B4-BE49-F238E27FC236}">
                <a16:creationId xmlns:a16="http://schemas.microsoft.com/office/drawing/2014/main" id="{737CEFC0-7B04-852D-8863-1FEF42FF1B54}"/>
              </a:ext>
            </a:extLst>
          </p:cNvPr>
          <p:cNvSpPr txBox="1"/>
          <p:nvPr/>
        </p:nvSpPr>
        <p:spPr>
          <a:xfrm>
            <a:off x="916641" y="563887"/>
            <a:ext cx="6100482" cy="461665"/>
          </a:xfrm>
          <a:prstGeom prst="rect">
            <a:avLst/>
          </a:prstGeom>
          <a:noFill/>
        </p:spPr>
        <p:txBody>
          <a:bodyPr wrap="square">
            <a:spAutoFit/>
          </a:bodyPr>
          <a:lstStyle/>
          <a:p>
            <a:r>
              <a:rPr lang="en-IN" sz="2400" b="1" dirty="0">
                <a:solidFill>
                  <a:schemeClr val="tx1">
                    <a:lumMod val="65000"/>
                    <a:lumOff val="35000"/>
                  </a:schemeClr>
                </a:solidFill>
              </a:rPr>
              <a:t>Demo : Component Life Cycle</a:t>
            </a:r>
          </a:p>
        </p:txBody>
      </p:sp>
      <p:sp>
        <p:nvSpPr>
          <p:cNvPr id="7" name="TextBox 6">
            <a:extLst>
              <a:ext uri="{FF2B5EF4-FFF2-40B4-BE49-F238E27FC236}">
                <a16:creationId xmlns:a16="http://schemas.microsoft.com/office/drawing/2014/main" id="{1D563995-320F-565E-4F52-0F73824A49ED}"/>
              </a:ext>
            </a:extLst>
          </p:cNvPr>
          <p:cNvSpPr txBox="1"/>
          <p:nvPr/>
        </p:nvSpPr>
        <p:spPr>
          <a:xfrm>
            <a:off x="136712" y="1185172"/>
            <a:ext cx="11750488"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 lifecycle</a:t>
            </a:r>
          </a:p>
          <a:p>
            <a:pPr>
              <a:buFont typeface="Arial" panose="020B0604020202020204" pitchFamily="34" charset="0"/>
              <a:buChar char="•"/>
            </a:pPr>
            <a:r>
              <a:rPr lang="en-US" sz="2000" dirty="0">
                <a:solidFill>
                  <a:schemeClr val="tx1">
                    <a:lumMod val="65000"/>
                    <a:lumOff val="35000"/>
                  </a:schemeClr>
                </a:solidFill>
                <a:effectLst/>
              </a:rPr>
              <a:t>Various lifecycle hooks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Overriding component life-cycle hooks and logging the corresponding messages to understand the flow. The output is as shown below</a:t>
            </a:r>
          </a:p>
        </p:txBody>
      </p:sp>
      <p:pic>
        <p:nvPicPr>
          <p:cNvPr id="9" name="Picture 8">
            <a:extLst>
              <a:ext uri="{FF2B5EF4-FFF2-40B4-BE49-F238E27FC236}">
                <a16:creationId xmlns:a16="http://schemas.microsoft.com/office/drawing/2014/main" id="{71704B8B-80BF-6D10-CEC9-F03641503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885" y="3429000"/>
            <a:ext cx="7686675" cy="3429000"/>
          </a:xfrm>
          <a:prstGeom prst="rect">
            <a:avLst/>
          </a:prstGeom>
        </p:spPr>
      </p:pic>
    </p:spTree>
    <p:extLst>
      <p:ext uri="{BB962C8B-B14F-4D97-AF65-F5344CB8AC3E}">
        <p14:creationId xmlns:p14="http://schemas.microsoft.com/office/powerpoint/2010/main" val="31576310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4B292F-5461-3A0B-049D-8372EC8618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89780B-63A6-61CF-C839-4B5CF4981245}"/>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FA50608A-D9A2-0BD9-CCC3-BFA14FD4B9F5}"/>
              </a:ext>
            </a:extLst>
          </p:cNvPr>
          <p:cNvSpPr txBox="1"/>
          <p:nvPr/>
        </p:nvSpPr>
        <p:spPr>
          <a:xfrm>
            <a:off x="880782" y="536993"/>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7EC6127-063F-EB19-45DE-623C09CF7AF7}"/>
              </a:ext>
            </a:extLst>
          </p:cNvPr>
          <p:cNvSpPr txBox="1"/>
          <p:nvPr/>
        </p:nvSpPr>
        <p:spPr>
          <a:xfrm>
            <a:off x="880782" y="937103"/>
            <a:ext cx="11456894" cy="6186309"/>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r>
              <a:rPr lang="en-IN" dirty="0" err="1"/>
              <a:t>ngDoCheck</a:t>
            </a:r>
            <a:r>
              <a:rPr lang="en-IN" dirty="0"/>
              <a:t>(): void {</a:t>
            </a:r>
          </a:p>
          <a:p>
            <a:r>
              <a:rPr lang="en-IN" dirty="0"/>
              <a:t>        console.log('Change detected');</a:t>
            </a:r>
          </a:p>
          <a:p>
            <a:r>
              <a:rPr lang="en-IN" dirty="0"/>
              <a:t>    }</a:t>
            </a:r>
          </a:p>
          <a:p>
            <a:r>
              <a:rPr lang="en-IN" dirty="0"/>
              <a:t>    </a:t>
            </a:r>
          </a:p>
        </p:txBody>
      </p:sp>
    </p:spTree>
    <p:extLst>
      <p:ext uri="{BB962C8B-B14F-4D97-AF65-F5344CB8AC3E}">
        <p14:creationId xmlns:p14="http://schemas.microsoft.com/office/powerpoint/2010/main" val="212779088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A90AC9-E4B3-3BA9-E729-4618ABE5C59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8D01BC-7716-8FF0-4B8B-F9CE5AA8D60F}"/>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94F1834E-3B10-5FED-5AD9-9F76DFC88CF6}"/>
              </a:ext>
            </a:extLst>
          </p:cNvPr>
          <p:cNvSpPr txBox="1"/>
          <p:nvPr/>
        </p:nvSpPr>
        <p:spPr>
          <a:xfrm>
            <a:off x="932330" y="602066"/>
            <a:ext cx="10892118" cy="4524315"/>
          </a:xfrm>
          <a:prstGeom prst="rect">
            <a:avLst/>
          </a:prstGeom>
          <a:noFill/>
        </p:spPr>
        <p:txBody>
          <a:bodyPr wrap="square">
            <a:spAutoFit/>
          </a:bodyPr>
          <a:lstStyle/>
          <a:p>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
        <p:nvSpPr>
          <p:cNvPr id="7" name="TextBox 6">
            <a:extLst>
              <a:ext uri="{FF2B5EF4-FFF2-40B4-BE49-F238E27FC236}">
                <a16:creationId xmlns:a16="http://schemas.microsoft.com/office/drawing/2014/main" id="{72E4D7EB-C159-DEA1-C7D0-520A269F3965}"/>
              </a:ext>
            </a:extLst>
          </p:cNvPr>
          <p:cNvSpPr txBox="1"/>
          <p:nvPr/>
        </p:nvSpPr>
        <p:spPr>
          <a:xfrm>
            <a:off x="932330" y="5297252"/>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096650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C70730-A7C1-48CA-C173-B5C2D6F34E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09ADB7-4453-C567-BCE7-E47CF87BDA2C}"/>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FC5B85E9-317A-52D5-421A-39BE4DAD8B5B}"/>
              </a:ext>
            </a:extLst>
          </p:cNvPr>
          <p:cNvSpPr txBox="1"/>
          <p:nvPr/>
        </p:nvSpPr>
        <p:spPr>
          <a:xfrm>
            <a:off x="988359" y="663869"/>
            <a:ext cx="9285194" cy="1477328"/>
          </a:xfrm>
          <a:prstGeom prst="rect">
            <a:avLst/>
          </a:prstGeom>
          <a:noFill/>
        </p:spPr>
        <p:txBody>
          <a:bodyPr wrap="square">
            <a:spAutoFit/>
          </a:bodyPr>
          <a:lstStyle/>
          <a:p>
            <a:r>
              <a:rPr lang="en-IN" dirty="0"/>
              <a:t>&lt;div&gt;</a:t>
            </a:r>
          </a:p>
          <a:p>
            <a:r>
              <a:rPr lang="en-IN" dirty="0"/>
              <a:t>  &lt;h1&gt;I'm a container component&lt;/h1&gt;</a:t>
            </a:r>
          </a:p>
          <a:p>
            <a:r>
              <a:rPr lang="en-IN" dirty="0"/>
              <a:t>  &lt;input type="text" [(</a:t>
            </a:r>
            <a:r>
              <a:rPr lang="en-IN" dirty="0" err="1"/>
              <a:t>ngModel</a:t>
            </a:r>
            <a:r>
              <a:rPr lang="en-IN" dirty="0"/>
              <a:t>)]="data" /&gt;</a:t>
            </a:r>
          </a:p>
          <a:p>
            <a:r>
              <a:rPr lang="en-IN" dirty="0"/>
              <a:t>  &lt;app-child [title]="data"&gt;&lt;/app-child&gt;</a:t>
            </a:r>
          </a:p>
          <a:p>
            <a:r>
              <a:rPr lang="en-IN" dirty="0"/>
              <a:t>&lt;/div&gt;</a:t>
            </a:r>
          </a:p>
        </p:txBody>
      </p:sp>
      <p:sp>
        <p:nvSpPr>
          <p:cNvPr id="7" name="TextBox 6">
            <a:extLst>
              <a:ext uri="{FF2B5EF4-FFF2-40B4-BE49-F238E27FC236}">
                <a16:creationId xmlns:a16="http://schemas.microsoft.com/office/drawing/2014/main" id="{84DFBC93-AC50-EC2F-4466-4BEA16EEEF84}"/>
              </a:ext>
            </a:extLst>
          </p:cNvPr>
          <p:cNvSpPr txBox="1"/>
          <p:nvPr/>
        </p:nvSpPr>
        <p:spPr>
          <a:xfrm>
            <a:off x="351865" y="241958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AEEC9D2-93B4-C467-C8DE-5DA13DEDFFF6}"/>
              </a:ext>
            </a:extLst>
          </p:cNvPr>
          <p:cNvSpPr txBox="1"/>
          <p:nvPr/>
        </p:nvSpPr>
        <p:spPr>
          <a:xfrm>
            <a:off x="351865" y="2940030"/>
            <a:ext cx="9921688" cy="3416320"/>
          </a:xfrm>
          <a:prstGeom prst="rect">
            <a:avLst/>
          </a:prstGeom>
          <a:noFill/>
        </p:spPr>
        <p:txBody>
          <a:bodyPr wrap="square">
            <a:spAutoFit/>
          </a:bodyPr>
          <a:lstStyle/>
          <a:p>
            <a:r>
              <a:rPr lang="en-IN" dirty="0"/>
              <a:t>import { Component, </a:t>
            </a:r>
            <a:r>
              <a:rPr lang="en-IN" dirty="0" err="1"/>
              <a:t>OnChanges</a:t>
            </a:r>
            <a:r>
              <a:rPr lang="en-IN" dirty="0"/>
              <a:t>, Input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Tree>
    <p:extLst>
      <p:ext uri="{BB962C8B-B14F-4D97-AF65-F5344CB8AC3E}">
        <p14:creationId xmlns:p14="http://schemas.microsoft.com/office/powerpoint/2010/main" val="3578478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CDC72-1D13-D1F2-2373-17FE206524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DDEE2D-B3E9-A1CD-4E21-02C209AB9718}"/>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3D846332-F816-23E3-B081-3072C8D74110}"/>
              </a:ext>
            </a:extLst>
          </p:cNvPr>
          <p:cNvSpPr txBox="1"/>
          <p:nvPr/>
        </p:nvSpPr>
        <p:spPr>
          <a:xfrm>
            <a:off x="925606" y="608711"/>
            <a:ext cx="6100482"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465FC49-49A7-4689-B505-152D1D9EF236}"/>
              </a:ext>
            </a:extLst>
          </p:cNvPr>
          <p:cNvSpPr txBox="1"/>
          <p:nvPr/>
        </p:nvSpPr>
        <p:spPr>
          <a:xfrm>
            <a:off x="925606" y="1160494"/>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9" name="TextBox 8">
            <a:extLst>
              <a:ext uri="{FF2B5EF4-FFF2-40B4-BE49-F238E27FC236}">
                <a16:creationId xmlns:a16="http://schemas.microsoft.com/office/drawing/2014/main" id="{1CFAC48C-02BA-299F-AE3A-D816444726A7}"/>
              </a:ext>
            </a:extLst>
          </p:cNvPr>
          <p:cNvSpPr txBox="1"/>
          <p:nvPr/>
        </p:nvSpPr>
        <p:spPr>
          <a:xfrm>
            <a:off x="925606" y="2043970"/>
            <a:ext cx="9841006" cy="707886"/>
          </a:xfrm>
          <a:prstGeom prst="rect">
            <a:avLst/>
          </a:prstGeom>
          <a:noFill/>
        </p:spPr>
        <p:txBody>
          <a:bodyPr wrap="square">
            <a:spAutoFit/>
          </a:bodyPr>
          <a:lstStyle/>
          <a:p>
            <a:r>
              <a:rPr lang="en-US" sz="2000" dirty="0">
                <a:solidFill>
                  <a:schemeClr val="tx1">
                    <a:lumMod val="65000"/>
                    <a:lumOff val="35000"/>
                  </a:schemeClr>
                </a:solidFill>
                <a:effectLst/>
              </a:rPr>
              <a:t>5. Ensure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is present in the imports section of the </a:t>
            </a:r>
            <a:r>
              <a:rPr lang="en-US" sz="2000" dirty="0" err="1">
                <a:solidFill>
                  <a:schemeClr val="tx1">
                    <a:lumMod val="65000"/>
                    <a:lumOff val="35000"/>
                  </a:schemeClr>
                </a:solidFill>
                <a:effectLst/>
              </a:rPr>
              <a:t>AppModule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6. Save the files and check the output in the browser</a:t>
            </a:r>
          </a:p>
        </p:txBody>
      </p:sp>
    </p:spTree>
    <p:extLst>
      <p:ext uri="{BB962C8B-B14F-4D97-AF65-F5344CB8AC3E}">
        <p14:creationId xmlns:p14="http://schemas.microsoft.com/office/powerpoint/2010/main" val="27835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A53685-DFF5-93C3-32C9-31B055C1C0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C17678-EC79-1861-60A5-3EA7D86B4E70}"/>
              </a:ext>
            </a:extLst>
          </p:cNvPr>
          <p:cNvSpPr>
            <a:spLocks noGrp="1"/>
          </p:cNvSpPr>
          <p:nvPr>
            <p:ph type="sldNum" sz="quarter" idx="12"/>
          </p:nvPr>
        </p:nvSpPr>
        <p:spPr/>
        <p:txBody>
          <a:bodyPr/>
          <a:lstStyle/>
          <a:p>
            <a:fld id="{4A777409-9C5A-4B07-8E32-19F22F7D558C}" type="slidenum">
              <a:rPr lang="en-IN" smtClean="0"/>
              <a:t>170</a:t>
            </a:fld>
            <a:endParaRPr lang="en-IN" dirty="0"/>
          </a:p>
        </p:txBody>
      </p:sp>
      <p:sp>
        <p:nvSpPr>
          <p:cNvPr id="5" name="TextBox 4">
            <a:extLst>
              <a:ext uri="{FF2B5EF4-FFF2-40B4-BE49-F238E27FC236}">
                <a16:creationId xmlns:a16="http://schemas.microsoft.com/office/drawing/2014/main" id="{195EEEA5-AE8F-A3E1-00F8-1879F75A1893}"/>
              </a:ext>
            </a:extLst>
          </p:cNvPr>
          <p:cNvSpPr txBox="1"/>
          <p:nvPr/>
        </p:nvSpPr>
        <p:spPr>
          <a:xfrm>
            <a:off x="916641" y="545957"/>
            <a:ext cx="6100482" cy="461665"/>
          </a:xfrm>
          <a:prstGeom prst="rect">
            <a:avLst/>
          </a:prstGeom>
          <a:noFill/>
        </p:spPr>
        <p:txBody>
          <a:bodyPr wrap="square">
            <a:spAutoFit/>
          </a:bodyPr>
          <a:lstStyle/>
          <a:p>
            <a:r>
              <a:rPr lang="en-IN" sz="2400" b="1" dirty="0"/>
              <a:t>@ViewChild Decorator</a:t>
            </a:r>
          </a:p>
        </p:txBody>
      </p:sp>
      <p:sp>
        <p:nvSpPr>
          <p:cNvPr id="7" name="TextBox 6">
            <a:extLst>
              <a:ext uri="{FF2B5EF4-FFF2-40B4-BE49-F238E27FC236}">
                <a16:creationId xmlns:a16="http://schemas.microsoft.com/office/drawing/2014/main" id="{93CD18C9-8946-112A-13B4-6C0F3D0552BD}"/>
              </a:ext>
            </a:extLst>
          </p:cNvPr>
          <p:cNvSpPr txBox="1"/>
          <p:nvPr/>
        </p:nvSpPr>
        <p:spPr>
          <a:xfrm>
            <a:off x="190500" y="1178688"/>
            <a:ext cx="11517406" cy="3447098"/>
          </a:xfrm>
          <a:prstGeom prst="rect">
            <a:avLst/>
          </a:prstGeom>
          <a:noFill/>
        </p:spPr>
        <p:txBody>
          <a:bodyPr wrap="square">
            <a:spAutoFit/>
          </a:bodyPr>
          <a:lstStyle/>
          <a:p>
            <a:r>
              <a:rPr lang="en-US" sz="2000" b="1" dirty="0">
                <a:solidFill>
                  <a:schemeClr val="tx1">
                    <a:lumMod val="65000"/>
                    <a:lumOff val="35000"/>
                  </a:schemeClr>
                </a:solidFill>
                <a:effectLst/>
              </a:rPr>
              <a:t>@ViewChild Decorator</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helps in accessing properties/methods of a child component, directive, or DOM element. </a:t>
            </a: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returns the first element or directive matching the selector from the DOM.</a:t>
            </a:r>
          </a:p>
          <a:p>
            <a:pPr>
              <a:buFont typeface="Arial" panose="020B0604020202020204" pitchFamily="34" charset="0"/>
              <a:buChar char="•"/>
            </a:pP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creates an instance of a component/directive class in the parent component to access the properties or methods of that component /directive.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Accessing a child component using @ViewChild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@ViewChild allows the parent component to access the properties and methods of the child component.</a:t>
            </a:r>
          </a:p>
          <a:p>
            <a:pPr>
              <a:buFont typeface="Arial" panose="020B0604020202020204" pitchFamily="34" charset="0"/>
              <a:buChar char="•"/>
            </a:pPr>
            <a:r>
              <a:rPr lang="en-US" sz="2000" dirty="0">
                <a:solidFill>
                  <a:schemeClr val="tx1">
                    <a:lumMod val="65000"/>
                    <a:lumOff val="35000"/>
                  </a:schemeClr>
                </a:solidFill>
                <a:effectLst/>
              </a:rPr>
              <a:t>@ViewChild decorator creates an instance of a child component in the parent component and the selector of the child component should be used in the parent component's template.</a:t>
            </a:r>
          </a:p>
          <a:p>
            <a:r>
              <a:rPr lang="en-US" sz="2000" dirty="0">
                <a:solidFill>
                  <a:schemeClr val="tx1">
                    <a:lumMod val="65000"/>
                    <a:lumOff val="35000"/>
                  </a:schemeClr>
                </a:solidFill>
                <a:effectLst/>
              </a:rPr>
              <a:t>Add the below code in </a:t>
            </a:r>
            <a:r>
              <a:rPr lang="en-US" sz="2000" b="1" dirty="0" err="1">
                <a:solidFill>
                  <a:schemeClr val="tx1">
                    <a:lumMod val="65000"/>
                    <a:lumOff val="35000"/>
                  </a:schemeClr>
                </a:solidFill>
                <a:effectLst/>
              </a:rPr>
              <a:t>app.module.ts</a:t>
            </a:r>
            <a:r>
              <a:rPr lang="en-US" sz="2000" dirty="0">
                <a:solidFill>
                  <a:schemeClr val="tx1">
                    <a:lumMod val="65000"/>
                    <a:lumOff val="35000"/>
                  </a:schemeClr>
                </a:solidFill>
                <a:effectLst/>
              </a:rPr>
              <a:t> for loading child and container components.</a:t>
            </a:r>
          </a:p>
        </p:txBody>
      </p:sp>
    </p:spTree>
    <p:extLst>
      <p:ext uri="{BB962C8B-B14F-4D97-AF65-F5344CB8AC3E}">
        <p14:creationId xmlns:p14="http://schemas.microsoft.com/office/powerpoint/2010/main" val="17357590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CAE8F3-3620-74B3-D94F-851DA6ACA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696E99-2AF6-4022-D2B8-05908F9D8FE6}"/>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AF19B085-CEA3-F801-7B67-416742234577}"/>
              </a:ext>
            </a:extLst>
          </p:cNvPr>
          <p:cNvSpPr txBox="1"/>
          <p:nvPr/>
        </p:nvSpPr>
        <p:spPr>
          <a:xfrm>
            <a:off x="1060075" y="479682"/>
            <a:ext cx="9545171" cy="3693319"/>
          </a:xfrm>
          <a:prstGeom prst="rect">
            <a:avLst/>
          </a:prstGeom>
          <a:noFill/>
        </p:spPr>
        <p:txBody>
          <a:bodyPr wrap="square">
            <a:spAutoFit/>
          </a:bodyPr>
          <a:lstStyle/>
          <a:p>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TimerComponent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89EE1AB6-6C79-1755-B467-C9960FA50A57}"/>
              </a:ext>
            </a:extLst>
          </p:cNvPr>
          <p:cNvSpPr txBox="1"/>
          <p:nvPr/>
        </p:nvSpPr>
        <p:spPr>
          <a:xfrm>
            <a:off x="1060075" y="4710677"/>
            <a:ext cx="6100482" cy="400110"/>
          </a:xfrm>
          <a:prstGeom prst="rect">
            <a:avLst/>
          </a:prstGeom>
          <a:noFill/>
        </p:spPr>
        <p:txBody>
          <a:bodyPr wrap="square">
            <a:spAutoFit/>
          </a:bodyPr>
          <a:lstStyle/>
          <a:p>
            <a:r>
              <a:rPr lang="en-US" sz="2000" dirty="0">
                <a:solidFill>
                  <a:schemeClr val="tx1">
                    <a:lumMod val="65000"/>
                    <a:lumOff val="35000"/>
                  </a:schemeClr>
                </a:solidFill>
              </a:rPr>
              <a:t>Add the following code to </a:t>
            </a:r>
            <a:r>
              <a:rPr lang="en-US" sz="2000" b="1" dirty="0" err="1">
                <a:solidFill>
                  <a:schemeClr val="tx1">
                    <a:lumMod val="65000"/>
                    <a:lumOff val="35000"/>
                  </a:schemeClr>
                </a:solidFill>
              </a:rPr>
              <a:t>timer.component.ts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946379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0D7470-BA14-AFFC-C24E-8BDD202702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FCF39D-6EFF-1CFF-EF88-874A7E001B41}"/>
              </a:ext>
            </a:extLst>
          </p:cNvPr>
          <p:cNvSpPr>
            <a:spLocks noGrp="1"/>
          </p:cNvSpPr>
          <p:nvPr>
            <p:ph type="sldNum" sz="quarter" idx="12"/>
          </p:nvPr>
        </p:nvSpPr>
        <p:spPr/>
        <p:txBody>
          <a:bodyPr/>
          <a:lstStyle/>
          <a:p>
            <a:fld id="{4A777409-9C5A-4B07-8E32-19F22F7D558C}" type="slidenum">
              <a:rPr lang="en-IN" smtClean="0"/>
              <a:t>172</a:t>
            </a:fld>
            <a:endParaRPr lang="en-IN" dirty="0"/>
          </a:p>
        </p:txBody>
      </p:sp>
      <p:sp>
        <p:nvSpPr>
          <p:cNvPr id="5" name="TextBox 4">
            <a:extLst>
              <a:ext uri="{FF2B5EF4-FFF2-40B4-BE49-F238E27FC236}">
                <a16:creationId xmlns:a16="http://schemas.microsoft.com/office/drawing/2014/main" id="{75F3BAC6-FCA7-B4BE-681A-7A597E560958}"/>
              </a:ext>
            </a:extLst>
          </p:cNvPr>
          <p:cNvSpPr txBox="1"/>
          <p:nvPr/>
        </p:nvSpPr>
        <p:spPr>
          <a:xfrm>
            <a:off x="918883" y="520076"/>
            <a:ext cx="10636624" cy="6463308"/>
          </a:xfrm>
          <a:prstGeom prst="rect">
            <a:avLst/>
          </a:prstGeom>
          <a:noFill/>
        </p:spPr>
        <p:txBody>
          <a:bodyPr wrap="square">
            <a:spAutoFit/>
          </a:bodyPr>
          <a:lstStyle/>
          <a:p>
            <a:r>
              <a:rPr lang="en-IN" dirty="0"/>
              <a:t>import { Component } from '@angular/core';</a:t>
            </a:r>
          </a:p>
          <a:p>
            <a:r>
              <a:rPr lang="en-IN" dirty="0"/>
              <a:t>@Component({</a:t>
            </a:r>
          </a:p>
          <a:p>
            <a:r>
              <a:rPr lang="en-IN" dirty="0"/>
              <a:t>  selector: 'app-timer',</a:t>
            </a:r>
          </a:p>
          <a:p>
            <a:r>
              <a:rPr lang="en-IN" dirty="0"/>
              <a:t>  </a:t>
            </a:r>
            <a:r>
              <a:rPr lang="en-IN" dirty="0" err="1"/>
              <a:t>templateUrl</a:t>
            </a:r>
            <a:r>
              <a:rPr lang="en-IN" dirty="0"/>
              <a:t>: './timer.component.html',</a:t>
            </a:r>
          </a:p>
          <a:p>
            <a:r>
              <a:rPr lang="en-IN" dirty="0"/>
              <a:t>  </a:t>
            </a:r>
            <a:r>
              <a:rPr lang="en-IN" dirty="0" err="1"/>
              <a:t>styleUrls</a:t>
            </a:r>
            <a:r>
              <a:rPr lang="en-IN" dirty="0"/>
              <a:t>: ['./timer.component.css'],</a:t>
            </a:r>
          </a:p>
          <a:p>
            <a:r>
              <a:rPr lang="en-IN" dirty="0"/>
              <a:t>})</a:t>
            </a:r>
          </a:p>
          <a:p>
            <a:r>
              <a:rPr lang="en-IN" dirty="0"/>
              <a:t>export class </a:t>
            </a:r>
            <a:r>
              <a:rPr lang="en-IN" dirty="0" err="1"/>
              <a:t>TimerComponent</a:t>
            </a:r>
            <a:r>
              <a:rPr lang="en-IN" dirty="0"/>
              <a:t> {</a:t>
            </a:r>
          </a:p>
          <a:p>
            <a:r>
              <a:rPr lang="en-IN" dirty="0"/>
              <a:t>  constructor() { }</a:t>
            </a:r>
          </a:p>
          <a:p>
            <a:r>
              <a:rPr lang="en-IN" dirty="0"/>
              <a:t>  flag = false;</a:t>
            </a:r>
          </a:p>
          <a:p>
            <a:r>
              <a:rPr lang="en-IN" dirty="0"/>
              <a:t>  count = 1;</a:t>
            </a:r>
          </a:p>
          <a:p>
            <a:r>
              <a:rPr lang="en-IN" dirty="0"/>
              <a:t>  begin() {</a:t>
            </a:r>
          </a:p>
          <a:p>
            <a:r>
              <a:rPr lang="en-IN" dirty="0"/>
              <a:t>    </a:t>
            </a:r>
            <a:r>
              <a:rPr lang="en-IN" dirty="0" err="1"/>
              <a:t>this.flag</a:t>
            </a:r>
            <a:r>
              <a:rPr lang="en-IN" dirty="0"/>
              <a:t> = true;</a:t>
            </a:r>
          </a:p>
          <a:p>
            <a:r>
              <a:rPr lang="en-IN" dirty="0"/>
              <a:t>    </a:t>
            </a:r>
            <a:r>
              <a:rPr lang="en-IN" dirty="0" err="1"/>
              <a:t>const</a:t>
            </a:r>
            <a:r>
              <a:rPr lang="en-IN" dirty="0"/>
              <a:t> start = </a:t>
            </a:r>
            <a:r>
              <a:rPr lang="en-IN" dirty="0" err="1"/>
              <a:t>setInterval</a:t>
            </a:r>
            <a:r>
              <a:rPr lang="en-IN" dirty="0"/>
              <a:t>(() =&gt; {</a:t>
            </a:r>
          </a:p>
          <a:p>
            <a:r>
              <a:rPr lang="en-IN" dirty="0"/>
              <a:t>      if (</a:t>
            </a:r>
            <a:r>
              <a:rPr lang="en-IN" dirty="0" err="1"/>
              <a:t>this.flag</a:t>
            </a:r>
            <a:r>
              <a:rPr lang="en-IN" dirty="0"/>
              <a:t> === false) {</a:t>
            </a:r>
          </a:p>
          <a:p>
            <a:r>
              <a:rPr lang="en-IN" dirty="0"/>
              <a:t>        </a:t>
            </a:r>
            <a:r>
              <a:rPr lang="en-IN" dirty="0" err="1"/>
              <a:t>clearInterval</a:t>
            </a:r>
            <a:r>
              <a:rPr lang="en-IN" dirty="0"/>
              <a:t>(start);</a:t>
            </a:r>
          </a:p>
          <a:p>
            <a:r>
              <a:rPr lang="en-IN" dirty="0"/>
              <a:t>      }</a:t>
            </a:r>
          </a:p>
          <a:p>
            <a:r>
              <a:rPr lang="en-IN" dirty="0"/>
              <a:t>      </a:t>
            </a:r>
            <a:r>
              <a:rPr lang="en-IN" dirty="0" err="1"/>
              <a:t>this.count</a:t>
            </a:r>
            <a:r>
              <a:rPr lang="en-IN" dirty="0"/>
              <a:t> += 1;</a:t>
            </a:r>
          </a:p>
          <a:p>
            <a:r>
              <a:rPr lang="en-IN" dirty="0"/>
              <a:t>    }, 1000);</a:t>
            </a:r>
          </a:p>
          <a:p>
            <a:r>
              <a:rPr lang="en-IN" dirty="0"/>
              <a:t>  }</a:t>
            </a:r>
          </a:p>
          <a:p>
            <a:r>
              <a:rPr lang="en-IN" dirty="0"/>
              <a:t>  end() {</a:t>
            </a:r>
          </a:p>
          <a:p>
            <a:r>
              <a:rPr lang="en-IN" dirty="0"/>
              <a:t>    </a:t>
            </a:r>
            <a:r>
              <a:rPr lang="en-IN" dirty="0" err="1"/>
              <a:t>this.flag</a:t>
            </a:r>
            <a:r>
              <a:rPr lang="en-IN" dirty="0"/>
              <a:t> = false;</a:t>
            </a:r>
          </a:p>
          <a:p>
            <a:r>
              <a:rPr lang="en-IN" dirty="0"/>
              <a:t>  }</a:t>
            </a:r>
          </a:p>
          <a:p>
            <a:r>
              <a:rPr lang="en-IN" dirty="0"/>
              <a:t>}</a:t>
            </a:r>
          </a:p>
        </p:txBody>
      </p:sp>
    </p:spTree>
    <p:extLst>
      <p:ext uri="{BB962C8B-B14F-4D97-AF65-F5344CB8AC3E}">
        <p14:creationId xmlns:p14="http://schemas.microsoft.com/office/powerpoint/2010/main" val="909889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549C1F-4A22-002F-F686-29D9CA4BA7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E27917-2953-8CFB-9514-305963F73BFB}"/>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30819A31-861D-EA74-C183-9178DCFA21CF}"/>
              </a:ext>
            </a:extLst>
          </p:cNvPr>
          <p:cNvSpPr txBox="1"/>
          <p:nvPr/>
        </p:nvSpPr>
        <p:spPr>
          <a:xfrm>
            <a:off x="939053" y="559858"/>
            <a:ext cx="10414747" cy="400110"/>
          </a:xfrm>
          <a:prstGeom prst="rect">
            <a:avLst/>
          </a:prstGeom>
          <a:noFill/>
        </p:spPr>
        <p:txBody>
          <a:bodyPr wrap="square">
            <a:spAutoFit/>
          </a:bodyPr>
          <a:lstStyle/>
          <a:p>
            <a:r>
              <a:rPr lang="en-US" sz="2000" dirty="0">
                <a:solidFill>
                  <a:schemeClr val="tx1">
                    <a:lumMod val="65000"/>
                    <a:lumOff val="35000"/>
                  </a:schemeClr>
                </a:solidFill>
              </a:rPr>
              <a:t>Now instantiate </a:t>
            </a:r>
            <a:r>
              <a:rPr lang="en-US" sz="2000" b="1" dirty="0" err="1">
                <a:solidFill>
                  <a:schemeClr val="tx1">
                    <a:lumMod val="65000"/>
                    <a:lumOff val="35000"/>
                  </a:schemeClr>
                </a:solidFill>
              </a:rPr>
              <a:t>timer.component.ts</a:t>
            </a:r>
            <a:r>
              <a:rPr lang="en-US" sz="2000" dirty="0">
                <a:solidFill>
                  <a:schemeClr val="tx1">
                    <a:lumMod val="65000"/>
                    <a:lumOff val="35000"/>
                  </a:schemeClr>
                </a:solidFill>
              </a:rPr>
              <a:t> in the parent component using </a:t>
            </a:r>
            <a:r>
              <a:rPr lang="en-US" sz="2000" dirty="0" err="1">
                <a:solidFill>
                  <a:schemeClr val="tx1">
                    <a:lumMod val="65000"/>
                    <a:lumOff val="35000"/>
                  </a:schemeClr>
                </a:solidFill>
              </a:rPr>
              <a:t>ViewChild</a:t>
            </a:r>
            <a:r>
              <a:rPr lang="en-US" sz="2000" dirty="0">
                <a:solidFill>
                  <a:schemeClr val="tx1">
                    <a:lumMod val="65000"/>
                    <a:lumOff val="35000"/>
                  </a:schemeClr>
                </a:solidFill>
              </a:rPr>
              <a:t> decorator.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AB17B23-26CC-AF78-9B95-D7223B3631FA}"/>
              </a:ext>
            </a:extLst>
          </p:cNvPr>
          <p:cNvSpPr txBox="1"/>
          <p:nvPr/>
        </p:nvSpPr>
        <p:spPr>
          <a:xfrm>
            <a:off x="307040" y="1126955"/>
            <a:ext cx="10737477" cy="4524315"/>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TimerComponent</a:t>
            </a:r>
            <a:r>
              <a:rPr lang="en-IN" dirty="0"/>
              <a:t> } from './timer/</a:t>
            </a:r>
            <a:r>
              <a:rPr lang="en-IN" dirty="0" err="1"/>
              <a:t>timer.component</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@ViewChild(TimerComponent) </a:t>
            </a:r>
            <a:r>
              <a:rPr lang="en-IN" dirty="0" err="1"/>
              <a:t>timerComponent</a:t>
            </a:r>
            <a:r>
              <a:rPr lang="en-IN" dirty="0"/>
              <a:t>!: </a:t>
            </a:r>
            <a:r>
              <a:rPr lang="en-IN" dirty="0" err="1"/>
              <a:t>TimerComponent</a:t>
            </a:r>
            <a:r>
              <a:rPr lang="en-IN" dirty="0"/>
              <a:t>;</a:t>
            </a:r>
          </a:p>
          <a:p>
            <a:r>
              <a:rPr lang="en-IN" dirty="0"/>
              <a:t>  </a:t>
            </a:r>
            <a:r>
              <a:rPr lang="en-IN" dirty="0" err="1"/>
              <a:t>startTimer</a:t>
            </a:r>
            <a:r>
              <a:rPr lang="en-IN" dirty="0"/>
              <a:t>() {</a:t>
            </a:r>
          </a:p>
          <a:p>
            <a:r>
              <a:rPr lang="en-IN" dirty="0"/>
              <a:t>    </a:t>
            </a:r>
            <a:r>
              <a:rPr lang="en-IN" dirty="0" err="1"/>
              <a:t>this.timerComponent.begin</a:t>
            </a:r>
            <a:r>
              <a:rPr lang="en-IN" dirty="0"/>
              <a:t>();</a:t>
            </a:r>
          </a:p>
          <a:p>
            <a:r>
              <a:rPr lang="en-IN" dirty="0"/>
              <a:t>  }</a:t>
            </a:r>
          </a:p>
          <a:p>
            <a:r>
              <a:rPr lang="en-IN" dirty="0"/>
              <a:t>  </a:t>
            </a:r>
            <a:r>
              <a:rPr lang="en-IN" dirty="0" err="1"/>
              <a:t>stopTimer</a:t>
            </a:r>
            <a:r>
              <a:rPr lang="en-IN" dirty="0"/>
              <a:t>() {</a:t>
            </a:r>
          </a:p>
          <a:p>
            <a:r>
              <a:rPr lang="en-IN" dirty="0"/>
              <a:t>    </a:t>
            </a:r>
            <a:r>
              <a:rPr lang="en-IN" dirty="0" err="1"/>
              <a:t>this.timerComponent.end</a:t>
            </a:r>
            <a:r>
              <a:rPr lang="en-IN" dirty="0"/>
              <a:t>();</a:t>
            </a:r>
          </a:p>
          <a:p>
            <a:r>
              <a:rPr lang="en-IN" dirty="0"/>
              <a:t>  }</a:t>
            </a:r>
          </a:p>
          <a:p>
            <a:r>
              <a:rPr lang="en-IN" dirty="0"/>
              <a:t>}</a:t>
            </a:r>
          </a:p>
        </p:txBody>
      </p:sp>
    </p:spTree>
    <p:extLst>
      <p:ext uri="{BB962C8B-B14F-4D97-AF65-F5344CB8AC3E}">
        <p14:creationId xmlns:p14="http://schemas.microsoft.com/office/powerpoint/2010/main" val="37263370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F3C8B-E54C-EBD0-1745-8983EF3FDD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09C131-0B02-5C2F-6F1A-10AB4D0EF4D2}"/>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4709B00A-5CBC-1283-0B0D-3E0D9A9600FC}"/>
              </a:ext>
            </a:extLst>
          </p:cNvPr>
          <p:cNvSpPr txBox="1"/>
          <p:nvPr/>
        </p:nvSpPr>
        <p:spPr>
          <a:xfrm>
            <a:off x="988358" y="634297"/>
            <a:ext cx="10365441" cy="1631216"/>
          </a:xfrm>
          <a:prstGeom prst="rect">
            <a:avLst/>
          </a:prstGeom>
          <a:noFill/>
        </p:spPr>
        <p:txBody>
          <a:bodyPr wrap="square">
            <a:spAutoFit/>
          </a:bodyPr>
          <a:lstStyle/>
          <a:p>
            <a:r>
              <a:rPr lang="en-US" sz="2000" dirty="0">
                <a:solidFill>
                  <a:schemeClr val="tx1">
                    <a:lumMod val="65000"/>
                    <a:lumOff val="35000"/>
                  </a:schemeClr>
                </a:solidFill>
                <a:effectLst/>
              </a:rPr>
              <a:t>Line 12: @ViewChild decorator creates an instance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Line 14-19: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can now access the properties/methods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after loading the selector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in the template of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timer.component.html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36AE76-299F-F577-6ADC-6F938537BAB1}"/>
              </a:ext>
            </a:extLst>
          </p:cNvPr>
          <p:cNvSpPr txBox="1"/>
          <p:nvPr/>
        </p:nvSpPr>
        <p:spPr>
          <a:xfrm>
            <a:off x="1259292" y="2297921"/>
            <a:ext cx="6100482" cy="369332"/>
          </a:xfrm>
          <a:prstGeom prst="rect">
            <a:avLst/>
          </a:prstGeom>
          <a:noFill/>
        </p:spPr>
        <p:txBody>
          <a:bodyPr wrap="square">
            <a:spAutoFit/>
          </a:bodyPr>
          <a:lstStyle/>
          <a:p>
            <a:r>
              <a:rPr lang="en-IN" dirty="0"/>
              <a:t>&lt;p&gt;{{ count }}&lt;/p&gt;</a:t>
            </a:r>
          </a:p>
        </p:txBody>
      </p:sp>
      <p:sp>
        <p:nvSpPr>
          <p:cNvPr id="9" name="TextBox 8">
            <a:extLst>
              <a:ext uri="{FF2B5EF4-FFF2-40B4-BE49-F238E27FC236}">
                <a16:creationId xmlns:a16="http://schemas.microsoft.com/office/drawing/2014/main" id="{4CD43B6F-9D92-F860-98C6-6B30C66D4849}"/>
              </a:ext>
            </a:extLst>
          </p:cNvPr>
          <p:cNvSpPr txBox="1"/>
          <p:nvPr/>
        </p:nvSpPr>
        <p:spPr>
          <a:xfrm>
            <a:off x="988358" y="2853333"/>
            <a:ext cx="6100482" cy="400110"/>
          </a:xfrm>
          <a:prstGeom prst="rect">
            <a:avLst/>
          </a:prstGeom>
          <a:noFill/>
        </p:spPr>
        <p:txBody>
          <a:bodyPr wrap="square">
            <a:spAutoFit/>
          </a:bodyPr>
          <a:lstStyle/>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0FF994A-DFCB-530C-C967-96F7C133277E}"/>
              </a:ext>
            </a:extLst>
          </p:cNvPr>
          <p:cNvSpPr txBox="1"/>
          <p:nvPr/>
        </p:nvSpPr>
        <p:spPr>
          <a:xfrm>
            <a:off x="988357" y="3438326"/>
            <a:ext cx="9285195" cy="2308324"/>
          </a:xfrm>
          <a:prstGeom prst="rect">
            <a:avLst/>
          </a:prstGeom>
          <a:noFill/>
        </p:spPr>
        <p:txBody>
          <a:bodyPr wrap="square">
            <a:spAutoFit/>
          </a:bodyPr>
          <a:lstStyle/>
          <a:p>
            <a:r>
              <a:rPr lang="en-IN" dirty="0"/>
              <a:t>&lt;h3&gt;Accessing component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Timer Example :</a:t>
            </a:r>
          </a:p>
          <a:p>
            <a:r>
              <a:rPr lang="en-IN" dirty="0"/>
              <a:t>&lt;button type="button" (click)="</a:t>
            </a:r>
            <a:r>
              <a:rPr lang="en-IN" dirty="0" err="1"/>
              <a:t>startTimer</a:t>
            </a:r>
            <a:r>
              <a:rPr lang="en-IN" dirty="0"/>
              <a:t>()"&gt;Begin&lt;/button&gt;</a:t>
            </a:r>
          </a:p>
          <a:p>
            <a:r>
              <a:rPr lang="en-IN" dirty="0"/>
              <a:t>&lt;button type="button" (click)="</a:t>
            </a:r>
            <a:r>
              <a:rPr lang="en-IN" dirty="0" err="1"/>
              <a:t>stopTimer</a:t>
            </a:r>
            <a:r>
              <a:rPr lang="en-IN" dirty="0"/>
              <a:t>()"&gt;End&lt;/button&gt;</a:t>
            </a:r>
          </a:p>
          <a:p>
            <a:r>
              <a:rPr lang="en-IN" dirty="0"/>
              <a:t>&lt;</a:t>
            </a:r>
            <a:r>
              <a:rPr lang="en-IN" dirty="0" err="1"/>
              <a:t>br</a:t>
            </a:r>
            <a:r>
              <a:rPr lang="en-IN" dirty="0"/>
              <a:t> /&gt;</a:t>
            </a:r>
          </a:p>
          <a:p>
            <a:r>
              <a:rPr lang="en-IN" dirty="0"/>
              <a:t>&lt;app-timer&gt;&lt;/app-timer&gt;</a:t>
            </a:r>
          </a:p>
        </p:txBody>
      </p:sp>
    </p:spTree>
    <p:extLst>
      <p:ext uri="{BB962C8B-B14F-4D97-AF65-F5344CB8AC3E}">
        <p14:creationId xmlns:p14="http://schemas.microsoft.com/office/powerpoint/2010/main" val="16524855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7D45A1-D178-B34F-7BBA-B8A556DD4B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5423E2-89EA-8B1D-F352-14765EC33BDC}"/>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DEF5BEAA-F6F0-C3D4-1309-96F6589443AC}"/>
              </a:ext>
            </a:extLst>
          </p:cNvPr>
          <p:cNvSpPr txBox="1"/>
          <p:nvPr/>
        </p:nvSpPr>
        <p:spPr>
          <a:xfrm>
            <a:off x="867210" y="616366"/>
            <a:ext cx="10728512" cy="1938992"/>
          </a:xfrm>
          <a:prstGeom prst="rect">
            <a:avLst/>
          </a:prstGeom>
          <a:noFill/>
        </p:spPr>
        <p:txBody>
          <a:bodyPr wrap="square">
            <a:spAutoFit/>
          </a:bodyPr>
          <a:lstStyle/>
          <a:p>
            <a:r>
              <a:rPr lang="en-US" sz="2000" b="1" dirty="0">
                <a:solidFill>
                  <a:schemeClr val="tx1">
                    <a:lumMod val="65000"/>
                    <a:lumOff val="35000"/>
                  </a:schemeClr>
                </a:solidFill>
                <a:effectLst/>
              </a:rPr>
              <a:t>Accessing a native element using @ViewChild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template reference variable can be accessed only in that template. If it's required to access it inside a component class, the @ViewChild decorator can be used.</a:t>
            </a:r>
          </a:p>
          <a:p>
            <a:r>
              <a:rPr lang="en-US" sz="2000" dirty="0">
                <a:solidFill>
                  <a:schemeClr val="tx1">
                    <a:lumMod val="65000"/>
                    <a:lumOff val="35000"/>
                  </a:schemeClr>
                </a:solidFill>
                <a:effectLst/>
              </a:rPr>
              <a:t>@ViewChild requires the template variable name to be passed as its argument and allows the component to change the appearance or behavior of a given template element.</a:t>
            </a:r>
          </a:p>
          <a:p>
            <a:r>
              <a:rPr lang="en-US" sz="2000" dirty="0">
                <a:solidFill>
                  <a:schemeClr val="tx1">
                    <a:lumMod val="65000"/>
                    <a:lumOff val="35000"/>
                  </a:schemeClr>
                </a:solidFill>
                <a:effectLst/>
              </a:rPr>
              <a:t>Observe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A497DB-BA99-59B8-F936-01FD56530F43}"/>
              </a:ext>
            </a:extLst>
          </p:cNvPr>
          <p:cNvSpPr txBox="1"/>
          <p:nvPr/>
        </p:nvSpPr>
        <p:spPr>
          <a:xfrm>
            <a:off x="731744" y="2664349"/>
            <a:ext cx="9739032" cy="2031325"/>
          </a:xfrm>
          <a:prstGeom prst="rect">
            <a:avLst/>
          </a:prstGeom>
          <a:noFill/>
        </p:spPr>
        <p:txBody>
          <a:bodyPr wrap="square">
            <a:spAutoFit/>
          </a:bodyPr>
          <a:lstStyle/>
          <a:p>
            <a:r>
              <a:rPr lang="en-IN" dirty="0"/>
              <a:t>&lt;h3&gt;Accessing Template variable using @ViewChild&lt;/h3&gt;</a:t>
            </a:r>
          </a:p>
          <a:p>
            <a:r>
              <a:rPr lang="en-IN" dirty="0"/>
              <a:t>&lt;div&gt;</a:t>
            </a:r>
          </a:p>
          <a:p>
            <a:r>
              <a:rPr lang="en-IN" dirty="0"/>
              <a:t>    Employee Name :</a:t>
            </a:r>
          </a:p>
          <a:p>
            <a:r>
              <a:rPr lang="en-IN" dirty="0"/>
              <a:t>    &lt;input type='text' #empname&gt;</a:t>
            </a:r>
          </a:p>
          <a:p>
            <a:r>
              <a:rPr lang="en-IN" dirty="0"/>
              <a:t>    &lt;</a:t>
            </a:r>
            <a:r>
              <a:rPr lang="en-IN" dirty="0" err="1"/>
              <a:t>br</a:t>
            </a:r>
            <a:r>
              <a:rPr lang="en-IN" dirty="0"/>
              <a:t>/&gt; Employee Number :</a:t>
            </a:r>
          </a:p>
          <a:p>
            <a:r>
              <a:rPr lang="en-IN" dirty="0"/>
              <a:t>    &lt;input type='number' #empnumber&gt;</a:t>
            </a:r>
          </a:p>
          <a:p>
            <a:r>
              <a:rPr lang="en-IN" dirty="0"/>
              <a:t>&lt;/div&gt;</a:t>
            </a:r>
          </a:p>
        </p:txBody>
      </p:sp>
      <p:sp>
        <p:nvSpPr>
          <p:cNvPr id="9" name="TextBox 8">
            <a:extLst>
              <a:ext uri="{FF2B5EF4-FFF2-40B4-BE49-F238E27FC236}">
                <a16:creationId xmlns:a16="http://schemas.microsoft.com/office/drawing/2014/main" id="{E180CE08-2817-6476-2E71-29F2E32C89B4}"/>
              </a:ext>
            </a:extLst>
          </p:cNvPr>
          <p:cNvSpPr txBox="1"/>
          <p:nvPr/>
        </p:nvSpPr>
        <p:spPr>
          <a:xfrm>
            <a:off x="731744" y="4804665"/>
            <a:ext cx="11361644" cy="1015663"/>
          </a:xfrm>
          <a:prstGeom prst="rect">
            <a:avLst/>
          </a:prstGeom>
          <a:noFill/>
        </p:spPr>
        <p:txBody>
          <a:bodyPr wrap="square">
            <a:spAutoFit/>
          </a:bodyPr>
          <a:lstStyle/>
          <a:p>
            <a:r>
              <a:rPr lang="en-US" sz="2000" dirty="0">
                <a:solidFill>
                  <a:schemeClr val="tx1">
                    <a:lumMod val="65000"/>
                    <a:lumOff val="35000"/>
                  </a:schemeClr>
                </a:solidFill>
                <a:effectLst/>
              </a:rPr>
              <a:t>Line 5-7: There are two input boxes in the above template with '</a:t>
            </a:r>
            <a:r>
              <a:rPr lang="en-US" sz="2000" dirty="0" err="1">
                <a:solidFill>
                  <a:schemeClr val="tx1">
                    <a:lumMod val="65000"/>
                    <a:lumOff val="35000"/>
                  </a:schemeClr>
                </a:solidFill>
                <a:effectLst/>
              </a:rPr>
              <a:t>empname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empnumber</a:t>
            </a:r>
            <a:r>
              <a:rPr lang="en-US" sz="2000" dirty="0">
                <a:solidFill>
                  <a:schemeClr val="tx1">
                    <a:lumMod val="65000"/>
                    <a:lumOff val="35000"/>
                  </a:schemeClr>
                </a:solidFill>
                <a:effectLst/>
              </a:rPr>
              <a:t>' as their respective template reference variables.</a:t>
            </a:r>
          </a:p>
          <a:p>
            <a:r>
              <a:rPr lang="en-US" sz="2000" dirty="0">
                <a:solidFill>
                  <a:schemeClr val="tx1">
                    <a:lumMod val="65000"/>
                    <a:lumOff val="35000"/>
                  </a:schemeClr>
                </a:solidFill>
                <a:effectLst/>
              </a:rPr>
              <a:t>Add the below code to </a:t>
            </a:r>
            <a:r>
              <a:rPr lang="en-US" sz="2000" b="1" dirty="0" err="1">
                <a:solidFill>
                  <a:schemeClr val="tx1">
                    <a:lumMod val="65000"/>
                    <a:lumOff val="35000"/>
                  </a:schemeClr>
                </a:solidFill>
                <a:effectLst/>
              </a:rPr>
              <a:t>app.component.ts</a:t>
            </a:r>
            <a:r>
              <a:rPr lang="en-US" sz="2000" dirty="0">
                <a:solidFill>
                  <a:schemeClr val="tx1">
                    <a:lumMod val="65000"/>
                    <a:lumOff val="35000"/>
                  </a:schemeClr>
                </a:solidFill>
                <a:effectLst/>
              </a:rPr>
              <a:t> as shown below to access the native elements.</a:t>
            </a:r>
          </a:p>
        </p:txBody>
      </p:sp>
    </p:spTree>
    <p:extLst>
      <p:ext uri="{BB962C8B-B14F-4D97-AF65-F5344CB8AC3E}">
        <p14:creationId xmlns:p14="http://schemas.microsoft.com/office/powerpoint/2010/main" val="7102282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EAD4CA-8454-776C-A876-58C65BA2BA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8732B0-ADEC-87A3-0386-FADCBDBEDEBF}"/>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BEB29906-E8B6-CD1D-4F95-3DA0B8E01D6F}"/>
              </a:ext>
            </a:extLst>
          </p:cNvPr>
          <p:cNvSpPr txBox="1"/>
          <p:nvPr/>
        </p:nvSpPr>
        <p:spPr>
          <a:xfrm>
            <a:off x="1086971" y="738751"/>
            <a:ext cx="10585076" cy="2862322"/>
          </a:xfrm>
          <a:prstGeom prst="rect">
            <a:avLst/>
          </a:prstGeom>
          <a:noFill/>
        </p:spPr>
        <p:txBody>
          <a:bodyPr wrap="square">
            <a:spAutoFit/>
          </a:bodyPr>
          <a:lstStyle/>
          <a:p>
            <a:r>
              <a:rPr lang="en-IN" dirty="0"/>
              <a:t>import { Component, </a:t>
            </a:r>
            <a:r>
              <a:rPr lang="en-IN" dirty="0" err="1"/>
              <a:t>ViewChild</a:t>
            </a:r>
            <a:r>
              <a:rPr lang="en-IN" dirty="0"/>
              <a:t>, </a:t>
            </a:r>
            <a:r>
              <a:rPr lang="en-IN" dirty="0" err="1"/>
              <a:t>AfterViewInit</a:t>
            </a:r>
            <a:r>
              <a:rPr lang="en-IN" dirty="0"/>
              <a:t>, </a:t>
            </a:r>
            <a:r>
              <a:rPr lang="en-IN" dirty="0" err="1"/>
              <a:t>ElementRef</a:t>
            </a:r>
            <a:r>
              <a:rPr lang="en-IN" dirty="0"/>
              <a:t> } from '@angular/core';</a:t>
            </a:r>
          </a:p>
          <a:p>
            <a:r>
              <a:rPr lang="en-IN" dirty="0"/>
              <a:t>...</a:t>
            </a:r>
          </a:p>
          <a:p>
            <a:r>
              <a:rPr lang="en-IN" dirty="0"/>
              <a:t>export class </a:t>
            </a:r>
            <a:r>
              <a:rPr lang="en-IN" dirty="0" err="1"/>
              <a:t>AppComponent</a:t>
            </a:r>
            <a:r>
              <a:rPr lang="en-IN" dirty="0"/>
              <a:t> implements </a:t>
            </a:r>
            <a:r>
              <a:rPr lang="en-IN" dirty="0" err="1"/>
              <a:t>AfterViewInit</a:t>
            </a:r>
            <a:r>
              <a:rPr lang="en-IN" dirty="0"/>
              <a:t> {</a:t>
            </a:r>
          </a:p>
          <a:p>
            <a:r>
              <a:rPr lang="en-IN" dirty="0"/>
              <a:t>  @ViewChild('empname') </a:t>
            </a:r>
            <a:r>
              <a:rPr lang="en-IN" dirty="0" err="1"/>
              <a:t>empName</a:t>
            </a:r>
            <a:r>
              <a:rPr lang="en-IN" dirty="0"/>
              <a:t>: </a:t>
            </a:r>
            <a:r>
              <a:rPr lang="en-IN" dirty="0" err="1"/>
              <a:t>ElementRef</a:t>
            </a:r>
            <a:r>
              <a:rPr lang="en-IN" dirty="0"/>
              <a:t>;</a:t>
            </a:r>
          </a:p>
          <a:p>
            <a:r>
              <a:rPr lang="en-IN" dirty="0"/>
              <a:t>  @ViewChild('empnumber') </a:t>
            </a:r>
            <a:r>
              <a:rPr lang="en-IN" dirty="0" err="1"/>
              <a:t>empNumber</a:t>
            </a:r>
            <a:r>
              <a:rPr lang="en-IN" dirty="0"/>
              <a:t>: </a:t>
            </a:r>
            <a:r>
              <a:rPr lang="en-IN" dirty="0" err="1"/>
              <a:t>ElementRef</a:t>
            </a:r>
            <a:r>
              <a:rPr lang="en-IN" dirty="0"/>
              <a:t>;</a:t>
            </a:r>
          </a:p>
          <a:p>
            <a:r>
              <a:rPr lang="en-IN" dirty="0"/>
              <a:t>  </a:t>
            </a:r>
            <a:r>
              <a:rPr lang="en-IN" dirty="0" err="1"/>
              <a:t>ngAfterViewInit</a:t>
            </a:r>
            <a:r>
              <a:rPr lang="en-IN" dirty="0"/>
              <a:t>() {</a:t>
            </a:r>
          </a:p>
          <a:p>
            <a:r>
              <a:rPr lang="en-IN" dirty="0"/>
              <a:t>    </a:t>
            </a:r>
            <a:r>
              <a:rPr lang="en-IN" dirty="0" err="1"/>
              <a:t>this.empName.nativeElement.style.color</a:t>
            </a:r>
            <a:r>
              <a:rPr lang="en-IN" dirty="0"/>
              <a:t> = 'blue';</a:t>
            </a:r>
          </a:p>
          <a:p>
            <a:r>
              <a:rPr lang="en-IN" dirty="0"/>
              <a:t>    </a:t>
            </a:r>
            <a:r>
              <a:rPr lang="en-IN" dirty="0" err="1"/>
              <a:t>this.empNumber.nativeElement.style.color</a:t>
            </a:r>
            <a:r>
              <a:rPr lang="en-IN" dirty="0"/>
              <a:t> = 'red';</a:t>
            </a:r>
          </a:p>
          <a:p>
            <a:r>
              <a:rPr lang="en-IN" dirty="0"/>
              <a:t>  }</a:t>
            </a:r>
          </a:p>
          <a:p>
            <a:r>
              <a:rPr lang="en-IN" dirty="0"/>
              <a:t>}</a:t>
            </a:r>
          </a:p>
        </p:txBody>
      </p:sp>
      <p:sp>
        <p:nvSpPr>
          <p:cNvPr id="7" name="TextBox 6">
            <a:extLst>
              <a:ext uri="{FF2B5EF4-FFF2-40B4-BE49-F238E27FC236}">
                <a16:creationId xmlns:a16="http://schemas.microsoft.com/office/drawing/2014/main" id="{A4C7E96E-61E8-D395-E6B3-A4363428F657}"/>
              </a:ext>
            </a:extLst>
          </p:cNvPr>
          <p:cNvSpPr txBox="1"/>
          <p:nvPr/>
        </p:nvSpPr>
        <p:spPr>
          <a:xfrm>
            <a:off x="208429" y="4160548"/>
            <a:ext cx="11768418" cy="1323439"/>
          </a:xfrm>
          <a:prstGeom prst="rect">
            <a:avLst/>
          </a:prstGeom>
          <a:noFill/>
        </p:spPr>
        <p:txBody>
          <a:bodyPr wrap="square">
            <a:spAutoFit/>
          </a:bodyPr>
          <a:lstStyle/>
          <a:p>
            <a:r>
              <a:rPr lang="en-US" sz="2000" dirty="0">
                <a:solidFill>
                  <a:schemeClr val="tx1">
                    <a:lumMod val="65000"/>
                    <a:lumOff val="35000"/>
                  </a:schemeClr>
                </a:solidFill>
                <a:effectLst/>
              </a:rPr>
              <a:t>Line 5-6: The corresponding </a:t>
            </a:r>
            <a:r>
              <a:rPr lang="en-US" sz="2000" dirty="0" err="1">
                <a:solidFill>
                  <a:schemeClr val="tx1">
                    <a:lumMod val="65000"/>
                    <a:lumOff val="35000"/>
                  </a:schemeClr>
                </a:solidFill>
                <a:effectLst/>
              </a:rPr>
              <a:t>ElementRef</a:t>
            </a:r>
            <a:r>
              <a:rPr lang="en-US" sz="2000" dirty="0">
                <a:solidFill>
                  <a:schemeClr val="tx1">
                    <a:lumMod val="65000"/>
                    <a:lumOff val="35000"/>
                  </a:schemeClr>
                </a:solidFill>
                <a:effectLst/>
              </a:rPr>
              <a:t> needs to be instantiated using @ViewChild as shown above in the component to access the native element.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a:t>
            </a:r>
            <a:r>
              <a:rPr lang="en-US" sz="2000" dirty="0" err="1">
                <a:solidFill>
                  <a:schemeClr val="tx1">
                    <a:lumMod val="65000"/>
                    <a:lumOff val="35000"/>
                  </a:schemeClr>
                </a:solidFill>
                <a:effectLst/>
              </a:rPr>
              <a:t>AfterViewInit</a:t>
            </a:r>
            <a:r>
              <a:rPr lang="en-US" sz="2000" dirty="0">
                <a:solidFill>
                  <a:schemeClr val="tx1">
                    <a:lumMod val="65000"/>
                    <a:lumOff val="35000"/>
                  </a:schemeClr>
                </a:solidFill>
                <a:effectLst/>
              </a:rPr>
              <a:t> hook is used to execute statements after a component view is fully initialized.</a:t>
            </a:r>
          </a:p>
        </p:txBody>
      </p:sp>
    </p:spTree>
    <p:extLst>
      <p:ext uri="{BB962C8B-B14F-4D97-AF65-F5344CB8AC3E}">
        <p14:creationId xmlns:p14="http://schemas.microsoft.com/office/powerpoint/2010/main" val="243180012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50AF3E-DBF1-046F-A7B1-D2216414D5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F27C47-578F-8FDC-4204-CA383C65A862}"/>
              </a:ext>
            </a:extLst>
          </p:cNvPr>
          <p:cNvSpPr>
            <a:spLocks noGrp="1"/>
          </p:cNvSpPr>
          <p:nvPr>
            <p:ph type="sldNum" sz="quarter" idx="12"/>
          </p:nvPr>
        </p:nvSpPr>
        <p:spPr/>
        <p:txBody>
          <a:bodyPr/>
          <a:lstStyle/>
          <a:p>
            <a:fld id="{4A777409-9C5A-4B07-8E32-19F22F7D558C}" type="slidenum">
              <a:rPr lang="en-IN" smtClean="0"/>
              <a:t>177</a:t>
            </a:fld>
            <a:endParaRPr lang="en-IN" dirty="0"/>
          </a:p>
        </p:txBody>
      </p:sp>
      <p:sp>
        <p:nvSpPr>
          <p:cNvPr id="5" name="TextBox 4">
            <a:extLst>
              <a:ext uri="{FF2B5EF4-FFF2-40B4-BE49-F238E27FC236}">
                <a16:creationId xmlns:a16="http://schemas.microsoft.com/office/drawing/2014/main" id="{D64BEFBD-D54A-590F-1357-B6FB77C1716B}"/>
              </a:ext>
            </a:extLst>
          </p:cNvPr>
          <p:cNvSpPr txBox="1"/>
          <p:nvPr/>
        </p:nvSpPr>
        <p:spPr>
          <a:xfrm>
            <a:off x="988359" y="581816"/>
            <a:ext cx="6100482" cy="461665"/>
          </a:xfrm>
          <a:prstGeom prst="rect">
            <a:avLst/>
          </a:prstGeom>
          <a:noFill/>
        </p:spPr>
        <p:txBody>
          <a:bodyPr wrap="square">
            <a:spAutoFit/>
          </a:bodyPr>
          <a:lstStyle/>
          <a:p>
            <a:r>
              <a:rPr lang="en-IN" sz="2400" b="1" dirty="0"/>
              <a:t>Demo : @ViewChild Decorator</a:t>
            </a:r>
          </a:p>
        </p:txBody>
      </p:sp>
      <p:sp>
        <p:nvSpPr>
          <p:cNvPr id="7" name="TextBox 6">
            <a:extLst>
              <a:ext uri="{FF2B5EF4-FFF2-40B4-BE49-F238E27FC236}">
                <a16:creationId xmlns:a16="http://schemas.microsoft.com/office/drawing/2014/main" id="{E04716D3-7881-E2AF-2014-2B5C617DF375}"/>
              </a:ext>
            </a:extLst>
          </p:cNvPr>
          <p:cNvSpPr txBox="1"/>
          <p:nvPr/>
        </p:nvSpPr>
        <p:spPr>
          <a:xfrm>
            <a:off x="253253" y="1278849"/>
            <a:ext cx="11320182"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properties and methods of a child component.</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methods of child component using @ViewChild. The output is as shown below:</a:t>
            </a:r>
          </a:p>
        </p:txBody>
      </p:sp>
      <p:pic>
        <p:nvPicPr>
          <p:cNvPr id="9" name="Picture 8">
            <a:extLst>
              <a:ext uri="{FF2B5EF4-FFF2-40B4-BE49-F238E27FC236}">
                <a16:creationId xmlns:a16="http://schemas.microsoft.com/office/drawing/2014/main" id="{7467E302-CD1E-D64D-94A4-C099F2700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559851"/>
            <a:ext cx="5715000" cy="2019300"/>
          </a:xfrm>
          <a:prstGeom prst="rect">
            <a:avLst/>
          </a:prstGeom>
        </p:spPr>
      </p:pic>
    </p:spTree>
    <p:extLst>
      <p:ext uri="{BB962C8B-B14F-4D97-AF65-F5344CB8AC3E}">
        <p14:creationId xmlns:p14="http://schemas.microsoft.com/office/powerpoint/2010/main" val="17574467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237B04-994B-9717-F972-E93802EE7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4754C6-7220-3F9C-7BBB-311EABAC6A1C}"/>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A61566F2-064A-65EE-F92F-3CB328965F11}"/>
              </a:ext>
            </a:extLst>
          </p:cNvPr>
          <p:cNvSpPr txBox="1"/>
          <p:nvPr/>
        </p:nvSpPr>
        <p:spPr>
          <a:xfrm>
            <a:off x="925606" y="572851"/>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 code in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FD80C6-835E-675E-D2EB-5FDEFC814691}"/>
              </a:ext>
            </a:extLst>
          </p:cNvPr>
          <p:cNvSpPr txBox="1"/>
          <p:nvPr/>
        </p:nvSpPr>
        <p:spPr>
          <a:xfrm>
            <a:off x="925606" y="1041337"/>
            <a:ext cx="9204512" cy="4524315"/>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TimerComponent</a:t>
            </a:r>
            <a:r>
              <a:rPr lang="en-IN" dirty="0"/>
              <a:t> } from './timer/</a:t>
            </a:r>
            <a:r>
              <a:rPr lang="en-IN" dirty="0" err="1"/>
              <a:t>timer.component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TimerComponent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4FD82DE1-5CDE-20C9-B9B8-9AFD39BF3CE9}"/>
              </a:ext>
            </a:extLst>
          </p:cNvPr>
          <p:cNvSpPr txBox="1"/>
          <p:nvPr/>
        </p:nvSpPr>
        <p:spPr>
          <a:xfrm>
            <a:off x="925606" y="5816663"/>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 code in </a:t>
            </a:r>
            <a:r>
              <a:rPr lang="en-US" sz="2000" b="1" dirty="0" err="1">
                <a:solidFill>
                  <a:schemeClr val="tx1">
                    <a:lumMod val="65000"/>
                    <a:lumOff val="35000"/>
                  </a:schemeClr>
                </a:solidFill>
              </a:rPr>
              <a:t>timer.component.ts</a:t>
            </a:r>
            <a:r>
              <a:rPr lang="en-US" sz="2000" b="1"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008442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C8159B-02E9-D469-475D-AE1379AFEB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9917C0-7FC8-3EE8-087F-DFE595863F96}"/>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8F0AEBC9-9EC7-7E95-6322-36F77F2A05CE}"/>
              </a:ext>
            </a:extLst>
          </p:cNvPr>
          <p:cNvSpPr txBox="1"/>
          <p:nvPr/>
        </p:nvSpPr>
        <p:spPr>
          <a:xfrm>
            <a:off x="968187" y="493182"/>
            <a:ext cx="8612841" cy="6463308"/>
          </a:xfrm>
          <a:prstGeom prst="rect">
            <a:avLst/>
          </a:prstGeom>
          <a:noFill/>
        </p:spPr>
        <p:txBody>
          <a:bodyPr wrap="square">
            <a:spAutoFit/>
          </a:bodyPr>
          <a:lstStyle/>
          <a:p>
            <a:r>
              <a:rPr lang="en-IN" dirty="0"/>
              <a:t>import { Component } from '@angular/core';</a:t>
            </a:r>
          </a:p>
          <a:p>
            <a:r>
              <a:rPr lang="en-IN" dirty="0"/>
              <a:t>@Component({</a:t>
            </a:r>
          </a:p>
          <a:p>
            <a:r>
              <a:rPr lang="en-IN" dirty="0"/>
              <a:t>  selector: 'app-timer',</a:t>
            </a:r>
          </a:p>
          <a:p>
            <a:r>
              <a:rPr lang="en-IN" dirty="0"/>
              <a:t>  </a:t>
            </a:r>
            <a:r>
              <a:rPr lang="en-IN" dirty="0" err="1"/>
              <a:t>templateUrl</a:t>
            </a:r>
            <a:r>
              <a:rPr lang="en-IN" dirty="0"/>
              <a:t>: './timer.component.html',</a:t>
            </a:r>
          </a:p>
          <a:p>
            <a:r>
              <a:rPr lang="en-IN" dirty="0"/>
              <a:t>  </a:t>
            </a:r>
            <a:r>
              <a:rPr lang="en-IN" dirty="0" err="1"/>
              <a:t>styleUrls</a:t>
            </a:r>
            <a:r>
              <a:rPr lang="en-IN" dirty="0"/>
              <a:t>: ['./timer.component.css'],</a:t>
            </a:r>
          </a:p>
          <a:p>
            <a:r>
              <a:rPr lang="en-IN" dirty="0"/>
              <a:t>})</a:t>
            </a:r>
          </a:p>
          <a:p>
            <a:r>
              <a:rPr lang="en-IN" dirty="0"/>
              <a:t>export class </a:t>
            </a:r>
            <a:r>
              <a:rPr lang="en-IN" dirty="0" err="1"/>
              <a:t>TimerComponent</a:t>
            </a:r>
            <a:r>
              <a:rPr lang="en-IN" dirty="0"/>
              <a:t> {</a:t>
            </a:r>
          </a:p>
          <a:p>
            <a:r>
              <a:rPr lang="en-IN" dirty="0"/>
              <a:t>  constructor() { }</a:t>
            </a:r>
          </a:p>
          <a:p>
            <a:r>
              <a:rPr lang="en-IN" dirty="0"/>
              <a:t>  flag = false;</a:t>
            </a:r>
          </a:p>
          <a:p>
            <a:r>
              <a:rPr lang="en-IN" dirty="0"/>
              <a:t>  count = 1;</a:t>
            </a:r>
          </a:p>
          <a:p>
            <a:r>
              <a:rPr lang="en-IN" dirty="0"/>
              <a:t>  begin() {</a:t>
            </a:r>
          </a:p>
          <a:p>
            <a:r>
              <a:rPr lang="en-IN" dirty="0"/>
              <a:t>    </a:t>
            </a:r>
            <a:r>
              <a:rPr lang="en-IN" dirty="0" err="1"/>
              <a:t>this.flag</a:t>
            </a:r>
            <a:r>
              <a:rPr lang="en-IN" dirty="0"/>
              <a:t> = true;</a:t>
            </a:r>
          </a:p>
          <a:p>
            <a:r>
              <a:rPr lang="en-IN" dirty="0"/>
              <a:t>    </a:t>
            </a:r>
            <a:r>
              <a:rPr lang="en-IN" dirty="0" err="1"/>
              <a:t>const</a:t>
            </a:r>
            <a:r>
              <a:rPr lang="en-IN" dirty="0"/>
              <a:t> start = </a:t>
            </a:r>
            <a:r>
              <a:rPr lang="en-IN" dirty="0" err="1"/>
              <a:t>setInterval</a:t>
            </a:r>
            <a:r>
              <a:rPr lang="en-IN" dirty="0"/>
              <a:t>(() =&gt; {</a:t>
            </a:r>
          </a:p>
          <a:p>
            <a:r>
              <a:rPr lang="en-IN" dirty="0"/>
              <a:t>      if (</a:t>
            </a:r>
            <a:r>
              <a:rPr lang="en-IN" dirty="0" err="1"/>
              <a:t>this.flag</a:t>
            </a:r>
            <a:r>
              <a:rPr lang="en-IN" dirty="0"/>
              <a:t> === false) {</a:t>
            </a:r>
          </a:p>
          <a:p>
            <a:r>
              <a:rPr lang="en-IN" dirty="0"/>
              <a:t>        </a:t>
            </a:r>
            <a:r>
              <a:rPr lang="en-IN" dirty="0" err="1"/>
              <a:t>clearInterval</a:t>
            </a:r>
            <a:r>
              <a:rPr lang="en-IN" dirty="0"/>
              <a:t>(start);</a:t>
            </a:r>
          </a:p>
          <a:p>
            <a:r>
              <a:rPr lang="en-IN" dirty="0"/>
              <a:t>      }</a:t>
            </a:r>
          </a:p>
          <a:p>
            <a:r>
              <a:rPr lang="en-IN" dirty="0"/>
              <a:t>      </a:t>
            </a:r>
            <a:r>
              <a:rPr lang="en-IN" dirty="0" err="1"/>
              <a:t>this.count</a:t>
            </a:r>
            <a:r>
              <a:rPr lang="en-IN" dirty="0"/>
              <a:t> += 1;</a:t>
            </a:r>
          </a:p>
          <a:p>
            <a:r>
              <a:rPr lang="en-IN" dirty="0"/>
              <a:t>    }, 1000);</a:t>
            </a:r>
          </a:p>
          <a:p>
            <a:r>
              <a:rPr lang="en-IN" dirty="0"/>
              <a:t>  }</a:t>
            </a:r>
          </a:p>
          <a:p>
            <a:r>
              <a:rPr lang="en-IN" dirty="0"/>
              <a:t>  end() {</a:t>
            </a:r>
          </a:p>
          <a:p>
            <a:r>
              <a:rPr lang="en-IN" dirty="0"/>
              <a:t>    </a:t>
            </a:r>
            <a:r>
              <a:rPr lang="en-IN" dirty="0" err="1"/>
              <a:t>this.flag</a:t>
            </a:r>
            <a:r>
              <a:rPr lang="en-IN" dirty="0"/>
              <a:t> = false;</a:t>
            </a:r>
          </a:p>
          <a:p>
            <a:r>
              <a:rPr lang="en-IN" dirty="0"/>
              <a:t>  }</a:t>
            </a:r>
          </a:p>
          <a:p>
            <a:r>
              <a:rPr lang="en-IN" dirty="0"/>
              <a:t>}</a:t>
            </a:r>
          </a:p>
        </p:txBody>
      </p:sp>
    </p:spTree>
    <p:extLst>
      <p:ext uri="{BB962C8B-B14F-4D97-AF65-F5344CB8AC3E}">
        <p14:creationId xmlns:p14="http://schemas.microsoft.com/office/powerpoint/2010/main" val="342272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8B9232-9212-78B0-EFCB-A40D32779DC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6358C5-8632-1C6D-42A5-3FFBBFE58A51}"/>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DF596714-B8B1-B9E4-503A-12ACDC2F203A}"/>
              </a:ext>
            </a:extLst>
          </p:cNvPr>
          <p:cNvSpPr txBox="1"/>
          <p:nvPr/>
        </p:nvSpPr>
        <p:spPr>
          <a:xfrm>
            <a:off x="898712" y="59078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 code in </a:t>
            </a:r>
            <a:r>
              <a:rPr lang="en-US" sz="2000" b="1" dirty="0" err="1">
                <a:solidFill>
                  <a:schemeClr val="tx1">
                    <a:lumMod val="65000"/>
                    <a:lumOff val="35000"/>
                  </a:schemeClr>
                </a:solidFill>
              </a:rPr>
              <a:t>app.component.ts</a:t>
            </a:r>
            <a:r>
              <a:rPr lang="en-US" sz="2000" b="1"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B10FAF-8BC6-D18E-A195-39E4447906C6}"/>
              </a:ext>
            </a:extLst>
          </p:cNvPr>
          <p:cNvSpPr txBox="1"/>
          <p:nvPr/>
        </p:nvSpPr>
        <p:spPr>
          <a:xfrm>
            <a:off x="898712" y="1028343"/>
            <a:ext cx="10576112" cy="4524315"/>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TimerComponent</a:t>
            </a:r>
            <a:r>
              <a:rPr lang="en-IN" dirty="0"/>
              <a:t> } from './timer/</a:t>
            </a:r>
            <a:r>
              <a:rPr lang="en-IN" dirty="0" err="1"/>
              <a:t>timer.component</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@ViewChild(TimerComponent) </a:t>
            </a:r>
            <a:r>
              <a:rPr lang="en-IN" dirty="0" err="1"/>
              <a:t>timerComponent</a:t>
            </a:r>
            <a:r>
              <a:rPr lang="en-IN" dirty="0"/>
              <a:t>!: </a:t>
            </a:r>
            <a:r>
              <a:rPr lang="en-IN" dirty="0" err="1"/>
              <a:t>TimerComponent</a:t>
            </a:r>
            <a:r>
              <a:rPr lang="en-IN" dirty="0"/>
              <a:t>;</a:t>
            </a:r>
          </a:p>
          <a:p>
            <a:r>
              <a:rPr lang="en-IN" dirty="0"/>
              <a:t>  </a:t>
            </a:r>
            <a:r>
              <a:rPr lang="en-IN" dirty="0" err="1"/>
              <a:t>startTimer</a:t>
            </a:r>
            <a:r>
              <a:rPr lang="en-IN" dirty="0"/>
              <a:t>() {</a:t>
            </a:r>
          </a:p>
          <a:p>
            <a:r>
              <a:rPr lang="en-IN" dirty="0"/>
              <a:t>    </a:t>
            </a:r>
            <a:r>
              <a:rPr lang="en-IN" dirty="0" err="1"/>
              <a:t>this.timerComponent.begin</a:t>
            </a:r>
            <a:r>
              <a:rPr lang="en-IN" dirty="0"/>
              <a:t>();</a:t>
            </a:r>
          </a:p>
          <a:p>
            <a:r>
              <a:rPr lang="en-IN" dirty="0"/>
              <a:t>  }</a:t>
            </a:r>
          </a:p>
          <a:p>
            <a:r>
              <a:rPr lang="en-IN" dirty="0"/>
              <a:t>  </a:t>
            </a:r>
            <a:r>
              <a:rPr lang="en-IN" dirty="0" err="1"/>
              <a:t>stopTimer</a:t>
            </a:r>
            <a:r>
              <a:rPr lang="en-IN" dirty="0"/>
              <a:t>() {</a:t>
            </a:r>
          </a:p>
          <a:p>
            <a:r>
              <a:rPr lang="en-IN" dirty="0"/>
              <a:t>    </a:t>
            </a:r>
            <a:r>
              <a:rPr lang="en-IN" dirty="0" err="1"/>
              <a:t>this.timerComponent.end</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64DF4918-4B91-3B9D-2117-B425F8032C36}"/>
              </a:ext>
            </a:extLst>
          </p:cNvPr>
          <p:cNvSpPr txBox="1"/>
          <p:nvPr/>
        </p:nvSpPr>
        <p:spPr>
          <a:xfrm>
            <a:off x="898712" y="5644991"/>
            <a:ext cx="6100482" cy="400110"/>
          </a:xfrm>
          <a:prstGeom prst="rect">
            <a:avLst/>
          </a:prstGeom>
          <a:noFill/>
        </p:spPr>
        <p:txBody>
          <a:bodyPr wrap="square">
            <a:spAutoFit/>
          </a:bodyPr>
          <a:lstStyle/>
          <a:p>
            <a:r>
              <a:rPr lang="en-US" sz="2000" dirty="0">
                <a:solidFill>
                  <a:schemeClr val="tx1">
                    <a:lumMod val="65000"/>
                    <a:lumOff val="35000"/>
                  </a:schemeClr>
                </a:solidFill>
              </a:rPr>
              <a:t>4. Write the following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455596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5D6024-9DBD-C045-DFD8-9D5917030B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4FE848-B41D-762E-20FD-C92475616F7B}"/>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F6073C8E-AA50-1CEA-7AA2-0D4552EB50AB}"/>
              </a:ext>
            </a:extLst>
          </p:cNvPr>
          <p:cNvSpPr txBox="1"/>
          <p:nvPr/>
        </p:nvSpPr>
        <p:spPr>
          <a:xfrm>
            <a:off x="988359" y="643261"/>
            <a:ext cx="9589994" cy="2308324"/>
          </a:xfrm>
          <a:prstGeom prst="rect">
            <a:avLst/>
          </a:prstGeom>
          <a:noFill/>
        </p:spPr>
        <p:txBody>
          <a:bodyPr wrap="square">
            <a:spAutoFit/>
          </a:bodyPr>
          <a:lstStyle/>
          <a:p>
            <a:r>
              <a:rPr lang="en-IN" dirty="0"/>
              <a:t>&lt;h3&gt;Accessing component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Timer Example :</a:t>
            </a:r>
          </a:p>
          <a:p>
            <a:r>
              <a:rPr lang="en-IN" dirty="0"/>
              <a:t>&lt;button type="button" (click)="</a:t>
            </a:r>
            <a:r>
              <a:rPr lang="en-IN" dirty="0" err="1"/>
              <a:t>startTimer</a:t>
            </a:r>
            <a:r>
              <a:rPr lang="en-IN" dirty="0"/>
              <a:t>()"&gt;Begin&lt;/button&gt;</a:t>
            </a:r>
          </a:p>
          <a:p>
            <a:r>
              <a:rPr lang="en-IN" dirty="0"/>
              <a:t>&lt;button type="button" (click)="</a:t>
            </a:r>
            <a:r>
              <a:rPr lang="en-IN" dirty="0" err="1"/>
              <a:t>stopTimer</a:t>
            </a:r>
            <a:r>
              <a:rPr lang="en-IN" dirty="0"/>
              <a:t>()"&gt;End&lt;/button&gt;</a:t>
            </a:r>
          </a:p>
          <a:p>
            <a:r>
              <a:rPr lang="en-IN" dirty="0"/>
              <a:t>&lt;</a:t>
            </a:r>
            <a:r>
              <a:rPr lang="en-IN" dirty="0" err="1"/>
              <a:t>br</a:t>
            </a:r>
            <a:r>
              <a:rPr lang="en-IN" dirty="0"/>
              <a:t> /&gt;</a:t>
            </a:r>
          </a:p>
          <a:p>
            <a:r>
              <a:rPr lang="en-IN" dirty="0"/>
              <a:t>&lt;app-timer&gt;&lt;/app-timer&gt;</a:t>
            </a:r>
          </a:p>
        </p:txBody>
      </p:sp>
      <p:sp>
        <p:nvSpPr>
          <p:cNvPr id="7" name="TextBox 6">
            <a:extLst>
              <a:ext uri="{FF2B5EF4-FFF2-40B4-BE49-F238E27FC236}">
                <a16:creationId xmlns:a16="http://schemas.microsoft.com/office/drawing/2014/main" id="{69DD1878-43AB-6562-F629-3121A9C5EE33}"/>
              </a:ext>
            </a:extLst>
          </p:cNvPr>
          <p:cNvSpPr txBox="1"/>
          <p:nvPr/>
        </p:nvSpPr>
        <p:spPr>
          <a:xfrm>
            <a:off x="916641" y="3316051"/>
            <a:ext cx="6100482"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timer.component.html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22C70A7-BC63-3A0D-6538-90D782654389}"/>
              </a:ext>
            </a:extLst>
          </p:cNvPr>
          <p:cNvSpPr txBox="1"/>
          <p:nvPr/>
        </p:nvSpPr>
        <p:spPr>
          <a:xfrm>
            <a:off x="916641" y="3895961"/>
            <a:ext cx="6100482" cy="369332"/>
          </a:xfrm>
          <a:prstGeom prst="rect">
            <a:avLst/>
          </a:prstGeom>
          <a:noFill/>
        </p:spPr>
        <p:txBody>
          <a:bodyPr wrap="square">
            <a:spAutoFit/>
          </a:bodyPr>
          <a:lstStyle/>
          <a:p>
            <a:r>
              <a:rPr lang="en-IN" dirty="0"/>
              <a:t>&lt;p&gt; {{ count }} &lt;/p&gt;</a:t>
            </a:r>
          </a:p>
        </p:txBody>
      </p:sp>
      <p:sp>
        <p:nvSpPr>
          <p:cNvPr id="11" name="TextBox 10">
            <a:extLst>
              <a:ext uri="{FF2B5EF4-FFF2-40B4-BE49-F238E27FC236}">
                <a16:creationId xmlns:a16="http://schemas.microsoft.com/office/drawing/2014/main" id="{FE949EAD-4E7F-69D3-EA0F-092C725D3847}"/>
              </a:ext>
            </a:extLst>
          </p:cNvPr>
          <p:cNvSpPr txBox="1"/>
          <p:nvPr/>
        </p:nvSpPr>
        <p:spPr>
          <a:xfrm>
            <a:off x="916641" y="4577023"/>
            <a:ext cx="6100482" cy="369332"/>
          </a:xfrm>
          <a:prstGeom prst="rect">
            <a:avLst/>
          </a:prstGeom>
          <a:noFill/>
        </p:spPr>
        <p:txBody>
          <a:bodyPr wrap="square">
            <a:spAutoFit/>
          </a:bodyPr>
          <a:lstStyle/>
          <a:p>
            <a:r>
              <a:rPr lang="en-US" dirty="0"/>
              <a:t>6. Save the files and check the output in the browser.</a:t>
            </a:r>
            <a:endParaRPr lang="en-IN" dirty="0"/>
          </a:p>
        </p:txBody>
      </p:sp>
    </p:spTree>
    <p:extLst>
      <p:ext uri="{BB962C8B-B14F-4D97-AF65-F5344CB8AC3E}">
        <p14:creationId xmlns:p14="http://schemas.microsoft.com/office/powerpoint/2010/main" val="316103950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D781C6-3077-5950-42FB-727D573D63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AA65A7-A905-9834-65F6-E37ADC146547}"/>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6" name="TextBox 5">
            <a:extLst>
              <a:ext uri="{FF2B5EF4-FFF2-40B4-BE49-F238E27FC236}">
                <a16:creationId xmlns:a16="http://schemas.microsoft.com/office/drawing/2014/main" id="{80CE47DE-34FD-167D-ADFC-8FA5DD94B052}"/>
              </a:ext>
            </a:extLst>
          </p:cNvPr>
          <p:cNvSpPr txBox="1"/>
          <p:nvPr/>
        </p:nvSpPr>
        <p:spPr>
          <a:xfrm>
            <a:off x="916641" y="624425"/>
            <a:ext cx="10271312"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methods of a directive class in a component.</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methods of a directive using @ViewChild. The output is as shown below:</a:t>
            </a:r>
          </a:p>
        </p:txBody>
      </p:sp>
      <p:pic>
        <p:nvPicPr>
          <p:cNvPr id="8" name="Picture 7">
            <a:extLst>
              <a:ext uri="{FF2B5EF4-FFF2-40B4-BE49-F238E27FC236}">
                <a16:creationId xmlns:a16="http://schemas.microsoft.com/office/drawing/2014/main" id="{C39FFA04-9AEF-5F13-030C-8C852CDDB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797" y="2715185"/>
            <a:ext cx="5715000" cy="2019300"/>
          </a:xfrm>
          <a:prstGeom prst="rect">
            <a:avLst/>
          </a:prstGeom>
        </p:spPr>
      </p:pic>
      <p:sp>
        <p:nvSpPr>
          <p:cNvPr id="10" name="TextBox 9">
            <a:extLst>
              <a:ext uri="{FF2B5EF4-FFF2-40B4-BE49-F238E27FC236}">
                <a16:creationId xmlns:a16="http://schemas.microsoft.com/office/drawing/2014/main" id="{30561C20-B72F-D34A-A34E-D85AF050C3C6}"/>
              </a:ext>
            </a:extLst>
          </p:cNvPr>
          <p:cNvSpPr txBox="1"/>
          <p:nvPr/>
        </p:nvSpPr>
        <p:spPr>
          <a:xfrm>
            <a:off x="916641" y="5252429"/>
            <a:ext cx="6100482" cy="707886"/>
          </a:xfrm>
          <a:prstGeom prst="rect">
            <a:avLst/>
          </a:prstGeom>
          <a:noFill/>
        </p:spPr>
        <p:txBody>
          <a:bodyPr wrap="square">
            <a:spAutoFit/>
          </a:bodyPr>
          <a:lstStyle/>
          <a:p>
            <a:pPr marL="457200" indent="-457200">
              <a:buAutoNum type="arabicPeriod"/>
            </a:pPr>
            <a:r>
              <a:rPr lang="en-US" sz="2000" dirty="0">
                <a:solidFill>
                  <a:schemeClr val="tx1">
                    <a:lumMod val="65000"/>
                    <a:lumOff val="35000"/>
                  </a:schemeClr>
                </a:solidFill>
              </a:rPr>
              <a:t>Write the below code in </a:t>
            </a:r>
            <a:r>
              <a:rPr lang="en-US" sz="2000" b="1" dirty="0" err="1">
                <a:solidFill>
                  <a:schemeClr val="tx1">
                    <a:lumMod val="65000"/>
                    <a:lumOff val="35000"/>
                  </a:schemeClr>
                </a:solidFill>
              </a:rPr>
              <a:t>app.module.ts</a:t>
            </a:r>
            <a:endParaRPr lang="en-US" sz="2000" b="1" dirty="0">
              <a:solidFill>
                <a:schemeClr val="tx1">
                  <a:lumMod val="65000"/>
                  <a:lumOff val="35000"/>
                </a:schemeClr>
              </a:solidFill>
            </a:endParaRPr>
          </a:p>
          <a:p>
            <a:pPr marL="457200" indent="-457200">
              <a:buAutoNum type="arabicPeriod"/>
            </a:pPr>
            <a:r>
              <a:rPr lang="en-US" sz="2000" b="1" dirty="0">
                <a:solidFill>
                  <a:schemeClr val="tx1">
                    <a:lumMod val="65000"/>
                    <a:lumOff val="35000"/>
                  </a:schemeClr>
                </a:solidFill>
              </a:rPr>
              <a:t>D:\My_app&gt;ng generate directive color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1466882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DD369E-FB31-4850-7BD6-12D6D0D26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A13B57-E299-FB1A-126D-8FC38D762776}"/>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6E35F23B-3D77-746A-BB99-F0BEFC1E862D}"/>
              </a:ext>
            </a:extLst>
          </p:cNvPr>
          <p:cNvSpPr txBox="1"/>
          <p:nvPr/>
        </p:nvSpPr>
        <p:spPr>
          <a:xfrm>
            <a:off x="898711" y="673784"/>
            <a:ext cx="10109948" cy="4524315"/>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ColorDirective</a:t>
            </a:r>
            <a:r>
              <a:rPr lang="en-IN" dirty="0"/>
              <a:t> } from './</a:t>
            </a:r>
            <a:r>
              <a:rPr lang="en-IN" dirty="0" err="1"/>
              <a:t>color.directive</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ColorDirective</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7D3EEBAE-BC8E-F93F-AE81-9C71C61BEC59}"/>
              </a:ext>
            </a:extLst>
          </p:cNvPr>
          <p:cNvSpPr txBox="1"/>
          <p:nvPr/>
        </p:nvSpPr>
        <p:spPr>
          <a:xfrm>
            <a:off x="898711" y="5407892"/>
            <a:ext cx="6100482" cy="400110"/>
          </a:xfrm>
          <a:prstGeom prst="rect">
            <a:avLst/>
          </a:prstGeom>
          <a:noFill/>
        </p:spPr>
        <p:txBody>
          <a:bodyPr wrap="square">
            <a:spAutoFit/>
          </a:bodyPr>
          <a:lstStyle/>
          <a:p>
            <a:r>
              <a:rPr lang="en-US" sz="2000" dirty="0">
                <a:solidFill>
                  <a:schemeClr val="tx1">
                    <a:lumMod val="65000"/>
                    <a:lumOff val="35000"/>
                  </a:schemeClr>
                </a:solidFill>
              </a:rPr>
              <a:t>2. Add the following code in </a:t>
            </a:r>
            <a:r>
              <a:rPr lang="en-US" sz="2000" b="1" dirty="0" err="1">
                <a:solidFill>
                  <a:schemeClr val="tx1">
                    <a:lumMod val="65000"/>
                    <a:lumOff val="35000"/>
                  </a:schemeClr>
                </a:solidFill>
              </a:rPr>
              <a:t>color.directive.ts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71689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428C95-32D2-F3EC-447F-E561CB685D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E102D8-E8B4-FABD-BF11-C95F0AC25CD4}"/>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2E1A556F-9C06-A053-C368-15935FBC0618}"/>
              </a:ext>
            </a:extLst>
          </p:cNvPr>
          <p:cNvSpPr txBox="1"/>
          <p:nvPr/>
        </p:nvSpPr>
        <p:spPr>
          <a:xfrm>
            <a:off x="988358" y="690806"/>
            <a:ext cx="10468535" cy="3693319"/>
          </a:xfrm>
          <a:prstGeom prst="rect">
            <a:avLst/>
          </a:prstGeom>
          <a:noFill/>
        </p:spPr>
        <p:txBody>
          <a:bodyPr wrap="square">
            <a:spAutoFit/>
          </a:bodyPr>
          <a:lstStyle/>
          <a:p>
            <a:r>
              <a:rPr lang="en-IN" dirty="0"/>
              <a:t>import { Directive, </a:t>
            </a:r>
            <a:r>
              <a:rPr lang="en-IN" dirty="0" err="1"/>
              <a:t>ElementRef</a:t>
            </a:r>
            <a:r>
              <a:rPr lang="en-IN" dirty="0"/>
              <a:t>, </a:t>
            </a:r>
            <a:r>
              <a:rPr lang="en-IN" dirty="0" err="1"/>
              <a:t>AfterViewInit</a:t>
            </a:r>
            <a:r>
              <a:rPr lang="en-IN" dirty="0"/>
              <a:t> } from '@angular/core';</a:t>
            </a:r>
          </a:p>
          <a:p>
            <a:r>
              <a:rPr lang="en-IN" dirty="0"/>
              <a:t>@Directive({</a:t>
            </a:r>
          </a:p>
          <a:p>
            <a:r>
              <a:rPr lang="en-IN" dirty="0"/>
              <a:t>  selector: '[</a:t>
            </a:r>
            <a:r>
              <a:rPr lang="en-IN" dirty="0" err="1"/>
              <a:t>appColor</a:t>
            </a:r>
            <a:r>
              <a:rPr lang="en-IN" dirty="0"/>
              <a:t>]'</a:t>
            </a:r>
          </a:p>
          <a:p>
            <a:r>
              <a:rPr lang="en-IN" dirty="0"/>
              <a:t>})</a:t>
            </a:r>
          </a:p>
          <a:p>
            <a:r>
              <a:rPr lang="en-IN" dirty="0"/>
              <a:t>export class </a:t>
            </a:r>
            <a:r>
              <a:rPr lang="en-IN" dirty="0" err="1"/>
              <a:t>ColorDirective</a:t>
            </a:r>
            <a:r>
              <a:rPr lang="en-IN" dirty="0"/>
              <a:t> implements </a:t>
            </a:r>
            <a:r>
              <a:rPr lang="en-IN" dirty="0" err="1"/>
              <a:t>AfterViewInit</a:t>
            </a:r>
            <a:r>
              <a:rPr lang="en-IN" dirty="0"/>
              <a:t> {</a:t>
            </a:r>
          </a:p>
          <a:p>
            <a:r>
              <a:rPr lang="en-IN" dirty="0"/>
              <a:t>  constructor(private </a:t>
            </a:r>
            <a:r>
              <a:rPr lang="en-IN" dirty="0" err="1"/>
              <a:t>elementRef</a:t>
            </a:r>
            <a:r>
              <a:rPr lang="en-IN" dirty="0"/>
              <a:t>: </a:t>
            </a:r>
            <a:r>
              <a:rPr lang="en-IN" dirty="0" err="1"/>
              <a:t>ElementRef</a:t>
            </a:r>
            <a:r>
              <a:rPr lang="en-IN" dirty="0"/>
              <a:t>) { }</a:t>
            </a:r>
          </a:p>
          <a:p>
            <a:r>
              <a:rPr lang="en-IN" dirty="0"/>
              <a:t>  </a:t>
            </a:r>
            <a:r>
              <a:rPr lang="en-IN" dirty="0" err="1"/>
              <a:t>ngAfterViewInit</a:t>
            </a:r>
            <a:r>
              <a:rPr lang="en-IN" dirty="0"/>
              <a:t>() {</a:t>
            </a:r>
          </a:p>
          <a:p>
            <a:r>
              <a:rPr lang="en-IN" dirty="0"/>
              <a:t>    </a:t>
            </a:r>
            <a:r>
              <a:rPr lang="en-IN" dirty="0" err="1"/>
              <a:t>this.elementRef.nativeElement.style.color</a:t>
            </a:r>
            <a:r>
              <a:rPr lang="en-IN" dirty="0"/>
              <a:t> = 'green';</a:t>
            </a:r>
          </a:p>
          <a:p>
            <a:r>
              <a:rPr lang="en-IN" dirty="0"/>
              <a:t>  }</a:t>
            </a:r>
          </a:p>
          <a:p>
            <a:r>
              <a:rPr lang="en-IN" dirty="0"/>
              <a:t>  modify(</a:t>
            </a:r>
            <a:r>
              <a:rPr lang="en-IN" dirty="0" err="1"/>
              <a:t>color</a:t>
            </a:r>
            <a:r>
              <a:rPr lang="en-IN" dirty="0"/>
              <a:t>: string) {</a:t>
            </a:r>
          </a:p>
          <a:p>
            <a:r>
              <a:rPr lang="en-IN" dirty="0"/>
              <a:t>    </a:t>
            </a:r>
            <a:r>
              <a:rPr lang="en-IN" dirty="0" err="1"/>
              <a:t>this.elementRef.nativeElement.style.color</a:t>
            </a:r>
            <a:r>
              <a:rPr lang="en-IN" dirty="0"/>
              <a:t> = </a:t>
            </a:r>
            <a:r>
              <a:rPr lang="en-IN" dirty="0" err="1"/>
              <a:t>color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5D7DCD2-A1AC-582A-6865-65ADA8572365}"/>
              </a:ext>
            </a:extLst>
          </p:cNvPr>
          <p:cNvSpPr txBox="1"/>
          <p:nvPr/>
        </p:nvSpPr>
        <p:spPr>
          <a:xfrm>
            <a:off x="844924" y="4750404"/>
            <a:ext cx="6100482" cy="400110"/>
          </a:xfrm>
          <a:prstGeom prst="rect">
            <a:avLst/>
          </a:prstGeom>
          <a:noFill/>
        </p:spPr>
        <p:txBody>
          <a:bodyPr wrap="square">
            <a:spAutoFit/>
          </a:bodyPr>
          <a:lstStyle/>
          <a:p>
            <a:r>
              <a:rPr lang="en-US" sz="2000" dirty="0">
                <a:solidFill>
                  <a:schemeClr val="tx1">
                    <a:lumMod val="65000"/>
                    <a:lumOff val="35000"/>
                  </a:schemeClr>
                </a:solidFill>
              </a:rPr>
              <a:t>3. Add the following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3313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EE3C6B-0063-79A6-DF7D-1F73F9069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241AEE-DBE4-2F51-B080-F0D94C9A3977}"/>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5" name="TextBox 4">
            <a:extLst>
              <a:ext uri="{FF2B5EF4-FFF2-40B4-BE49-F238E27FC236}">
                <a16:creationId xmlns:a16="http://schemas.microsoft.com/office/drawing/2014/main" id="{4C20933F-6B2F-1631-6FD0-0F0A2EF474A5}"/>
              </a:ext>
            </a:extLst>
          </p:cNvPr>
          <p:cNvSpPr txBox="1"/>
          <p:nvPr/>
        </p:nvSpPr>
        <p:spPr>
          <a:xfrm>
            <a:off x="988358" y="641046"/>
            <a:ext cx="10109947" cy="3693319"/>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ColorDirective</a:t>
            </a:r>
            <a:r>
              <a:rPr lang="en-IN" dirty="0"/>
              <a:t> } from './</a:t>
            </a:r>
            <a:r>
              <a:rPr lang="en-IN" dirty="0" err="1"/>
              <a:t>color.directive</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@ViewChild(ColorDirective) </a:t>
            </a:r>
            <a:r>
              <a:rPr lang="en-IN" dirty="0" err="1"/>
              <a:t>colorDirective</a:t>
            </a:r>
            <a:r>
              <a:rPr lang="en-IN" dirty="0"/>
              <a:t>!: </a:t>
            </a:r>
            <a:r>
              <a:rPr lang="en-IN" dirty="0" err="1"/>
              <a:t>ColorDirective</a:t>
            </a:r>
            <a:r>
              <a:rPr lang="en-IN" dirty="0"/>
              <a:t>;</a:t>
            </a:r>
          </a:p>
          <a:p>
            <a:r>
              <a:rPr lang="en-IN" dirty="0"/>
              <a:t>  </a:t>
            </a:r>
            <a:r>
              <a:rPr lang="en-IN" dirty="0" err="1"/>
              <a:t>modifyColor</a:t>
            </a:r>
            <a:r>
              <a:rPr lang="en-IN" dirty="0"/>
              <a:t>(</a:t>
            </a:r>
            <a:r>
              <a:rPr lang="en-IN" dirty="0" err="1"/>
              <a:t>color</a:t>
            </a:r>
            <a:r>
              <a:rPr lang="en-IN" dirty="0"/>
              <a:t>: string) {</a:t>
            </a:r>
          </a:p>
          <a:p>
            <a:r>
              <a:rPr lang="en-IN" dirty="0"/>
              <a:t>    </a:t>
            </a:r>
            <a:r>
              <a:rPr lang="en-IN" dirty="0" err="1"/>
              <a:t>this.colorDirective.modify</a:t>
            </a:r>
            <a:r>
              <a:rPr lang="en-IN" dirty="0"/>
              <a:t>(</a:t>
            </a:r>
            <a:r>
              <a:rPr lang="en-IN" dirty="0" err="1"/>
              <a:t>color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D6ECAEF-22D5-D7EB-6E3C-5C7FC36AA957}"/>
              </a:ext>
            </a:extLst>
          </p:cNvPr>
          <p:cNvSpPr txBox="1"/>
          <p:nvPr/>
        </p:nvSpPr>
        <p:spPr>
          <a:xfrm>
            <a:off x="880782" y="4490428"/>
            <a:ext cx="6100482" cy="400110"/>
          </a:xfrm>
          <a:prstGeom prst="rect">
            <a:avLst/>
          </a:prstGeom>
          <a:noFill/>
        </p:spPr>
        <p:txBody>
          <a:bodyPr wrap="square">
            <a:spAutoFit/>
          </a:bodyPr>
          <a:lstStyle/>
          <a:p>
            <a:r>
              <a:rPr lang="en-US" sz="2000" dirty="0">
                <a:solidFill>
                  <a:schemeClr val="tx1">
                    <a:lumMod val="65000"/>
                    <a:lumOff val="35000"/>
                  </a:schemeClr>
                </a:solidFill>
              </a:rPr>
              <a:t>4. Add the below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483205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D68795-3A66-635E-E417-C9AD9E22A2E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24E951-5DEE-2712-5AFC-06B73F857F9F}"/>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A7DF04B7-3030-2051-92CD-387E216B3899}"/>
              </a:ext>
            </a:extLst>
          </p:cNvPr>
          <p:cNvSpPr txBox="1"/>
          <p:nvPr/>
        </p:nvSpPr>
        <p:spPr>
          <a:xfrm>
            <a:off x="862854" y="682749"/>
            <a:ext cx="10002370" cy="3693319"/>
          </a:xfrm>
          <a:prstGeom prst="rect">
            <a:avLst/>
          </a:prstGeom>
          <a:noFill/>
        </p:spPr>
        <p:txBody>
          <a:bodyPr wrap="square">
            <a:spAutoFit/>
          </a:bodyPr>
          <a:lstStyle/>
          <a:p>
            <a:r>
              <a:rPr lang="en-IN" dirty="0"/>
              <a:t>&lt;h3&gt;Accessing Directive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@ViewChild Example :</a:t>
            </a:r>
          </a:p>
          <a:p>
            <a:r>
              <a:rPr lang="en-IN" dirty="0"/>
              <a:t>&lt;div </a:t>
            </a:r>
            <a:r>
              <a:rPr lang="en-IN" dirty="0" err="1"/>
              <a:t>appColor</a:t>
            </a:r>
            <a:r>
              <a:rPr lang="en-IN" dirty="0"/>
              <a:t>&gt;Modify </a:t>
            </a:r>
            <a:r>
              <a:rPr lang="en-IN" dirty="0" err="1"/>
              <a:t>Color</a:t>
            </a:r>
            <a:r>
              <a:rPr lang="en-IN" dirty="0"/>
              <a:t> of this Content&lt;/div&gt;</a:t>
            </a:r>
          </a:p>
          <a:p>
            <a:r>
              <a:rPr lang="en-IN" dirty="0"/>
              <a:t>&lt;</a:t>
            </a:r>
            <a:r>
              <a:rPr lang="en-IN" dirty="0" err="1"/>
              <a:t>br</a:t>
            </a:r>
            <a:r>
              <a:rPr lang="en-IN" dirty="0"/>
              <a:t> /&gt;</a:t>
            </a:r>
          </a:p>
          <a:p>
            <a:r>
              <a:rPr lang="en-IN" dirty="0"/>
              <a:t>&lt;</a:t>
            </a:r>
            <a:r>
              <a:rPr lang="en-IN" dirty="0" err="1"/>
              <a:t>br</a:t>
            </a:r>
            <a:r>
              <a:rPr lang="en-IN" dirty="0"/>
              <a:t> /&gt;</a:t>
            </a:r>
          </a:p>
          <a:p>
            <a:r>
              <a:rPr lang="en-IN" dirty="0"/>
              <a:t>&lt;div&gt;</a:t>
            </a:r>
          </a:p>
          <a:p>
            <a:r>
              <a:rPr lang="en-IN" dirty="0"/>
              <a:t>  Modify </a:t>
            </a:r>
            <a:r>
              <a:rPr lang="en-IN" dirty="0" err="1"/>
              <a:t>Color</a:t>
            </a:r>
            <a:r>
              <a:rPr lang="en-IN" dirty="0"/>
              <a:t> :</a:t>
            </a:r>
          </a:p>
          <a:p>
            <a:r>
              <a:rPr lang="en-IN" dirty="0"/>
              <a:t>  &lt;input type="radio" name="</a:t>
            </a:r>
            <a:r>
              <a:rPr lang="en-IN" dirty="0" err="1"/>
              <a:t>color</a:t>
            </a:r>
            <a:r>
              <a:rPr lang="en-IN" dirty="0"/>
              <a:t>" (click)="</a:t>
            </a:r>
            <a:r>
              <a:rPr lang="en-IN" dirty="0" err="1"/>
              <a:t>modifyColor</a:t>
            </a:r>
            <a:r>
              <a:rPr lang="en-IN" dirty="0"/>
              <a:t>('blue')" /&gt;Blue</a:t>
            </a:r>
          </a:p>
          <a:p>
            <a:r>
              <a:rPr lang="en-IN" dirty="0"/>
              <a:t>  &lt;input type="radio" name="</a:t>
            </a:r>
            <a:r>
              <a:rPr lang="en-IN" dirty="0" err="1"/>
              <a:t>color</a:t>
            </a:r>
            <a:r>
              <a:rPr lang="en-IN" dirty="0"/>
              <a:t>" (click)="</a:t>
            </a:r>
            <a:r>
              <a:rPr lang="en-IN" dirty="0" err="1"/>
              <a:t>modifyColor</a:t>
            </a:r>
            <a:r>
              <a:rPr lang="en-IN" dirty="0"/>
              <a:t>('yellow')" /&gt;Yellow</a:t>
            </a:r>
          </a:p>
          <a:p>
            <a:r>
              <a:rPr lang="en-IN" dirty="0"/>
              <a:t>  &lt;input type="radio" name="</a:t>
            </a:r>
            <a:r>
              <a:rPr lang="en-IN" dirty="0" err="1"/>
              <a:t>color</a:t>
            </a:r>
            <a:r>
              <a:rPr lang="en-IN" dirty="0"/>
              <a:t>" (click)="</a:t>
            </a:r>
            <a:r>
              <a:rPr lang="en-IN" dirty="0" err="1"/>
              <a:t>modifyColor</a:t>
            </a:r>
            <a:r>
              <a:rPr lang="en-IN" dirty="0"/>
              <a:t>('cyan')" /&gt;Cyan</a:t>
            </a:r>
          </a:p>
          <a:p>
            <a:r>
              <a:rPr lang="en-IN" dirty="0"/>
              <a:t>&lt;/div&gt;</a:t>
            </a:r>
          </a:p>
        </p:txBody>
      </p:sp>
      <p:sp>
        <p:nvSpPr>
          <p:cNvPr id="7" name="TextBox 6">
            <a:extLst>
              <a:ext uri="{FF2B5EF4-FFF2-40B4-BE49-F238E27FC236}">
                <a16:creationId xmlns:a16="http://schemas.microsoft.com/office/drawing/2014/main" id="{B0E3B3C0-C160-A392-7B0B-3506AC211E0C}"/>
              </a:ext>
            </a:extLst>
          </p:cNvPr>
          <p:cNvSpPr txBox="1"/>
          <p:nvPr/>
        </p:nvSpPr>
        <p:spPr>
          <a:xfrm>
            <a:off x="862854" y="4834623"/>
            <a:ext cx="6100482" cy="400110"/>
          </a:xfrm>
          <a:prstGeom prst="rect">
            <a:avLst/>
          </a:prstGeom>
          <a:noFill/>
        </p:spPr>
        <p:txBody>
          <a:bodyPr wrap="square">
            <a:spAutoFit/>
          </a:bodyPr>
          <a:lstStyle/>
          <a:p>
            <a:r>
              <a:rPr lang="en-US" sz="2000" dirty="0">
                <a:solidFill>
                  <a:schemeClr val="tx1">
                    <a:lumMod val="65000"/>
                    <a:lumOff val="35000"/>
                  </a:schemeClr>
                </a:solidFill>
              </a:rPr>
              <a:t>5.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70627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5B0836-AC61-76F7-4F94-15F9D19B39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7D1020-578A-F7DD-EAD7-E6F9EFF01186}"/>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5" name="TextBox 4">
            <a:extLst>
              <a:ext uri="{FF2B5EF4-FFF2-40B4-BE49-F238E27FC236}">
                <a16:creationId xmlns:a16="http://schemas.microsoft.com/office/drawing/2014/main" id="{84878467-0D5C-594E-2188-692504DA9067}"/>
              </a:ext>
            </a:extLst>
          </p:cNvPr>
          <p:cNvSpPr txBox="1"/>
          <p:nvPr/>
        </p:nvSpPr>
        <p:spPr>
          <a:xfrm>
            <a:off x="988358" y="575573"/>
            <a:ext cx="10217523"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native elements using the </a:t>
            </a:r>
            <a:r>
              <a:rPr lang="en-US" sz="2000" dirty="0" err="1">
                <a:solidFill>
                  <a:schemeClr val="tx1">
                    <a:lumMod val="65000"/>
                    <a:lumOff val="35000"/>
                  </a:schemeClr>
                </a:solidFill>
                <a:effectLst/>
              </a:rPr>
              <a:t>ElementRef</a:t>
            </a:r>
            <a:r>
              <a:rPr lang="en-US" sz="2000" dirty="0">
                <a:solidFill>
                  <a:schemeClr val="tx1">
                    <a:lumMod val="65000"/>
                    <a:lumOff val="35000"/>
                  </a:schemeClr>
                </a:solidFill>
                <a:effectLst/>
              </a:rPr>
              <a:t> property.</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Native Element in a component class using @ViewChild and modifying its properties. The output is as shown below:</a:t>
            </a:r>
          </a:p>
        </p:txBody>
      </p:sp>
      <p:pic>
        <p:nvPicPr>
          <p:cNvPr id="7" name="Picture 6">
            <a:extLst>
              <a:ext uri="{FF2B5EF4-FFF2-40B4-BE49-F238E27FC236}">
                <a16:creationId xmlns:a16="http://schemas.microsoft.com/office/drawing/2014/main" id="{5082206A-94CA-C607-B303-662FCEBE6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831726"/>
            <a:ext cx="5715000" cy="2019300"/>
          </a:xfrm>
          <a:prstGeom prst="rect">
            <a:avLst/>
          </a:prstGeom>
        </p:spPr>
      </p:pic>
      <p:sp>
        <p:nvSpPr>
          <p:cNvPr id="9" name="TextBox 8">
            <a:extLst>
              <a:ext uri="{FF2B5EF4-FFF2-40B4-BE49-F238E27FC236}">
                <a16:creationId xmlns:a16="http://schemas.microsoft.com/office/drawing/2014/main" id="{96F13D02-84E2-76CF-732A-091C69C9F599}"/>
              </a:ext>
            </a:extLst>
          </p:cNvPr>
          <p:cNvSpPr txBox="1"/>
          <p:nvPr/>
        </p:nvSpPr>
        <p:spPr>
          <a:xfrm>
            <a:off x="1037664" y="5315181"/>
            <a:ext cx="6100482"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102124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AD048B-43A8-EB60-EB97-EF65497A55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AF9C38-7824-CB1D-2C5A-BC9B96D31F28}"/>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C3828BC4-74D3-D781-B2D5-301F14B5FE4C}"/>
              </a:ext>
            </a:extLst>
          </p:cNvPr>
          <p:cNvSpPr txBox="1"/>
          <p:nvPr/>
        </p:nvSpPr>
        <p:spPr>
          <a:xfrm>
            <a:off x="925606" y="672876"/>
            <a:ext cx="9643782" cy="3970318"/>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9BEEAD3A-A91D-E113-C6FC-7C0266D658F2}"/>
              </a:ext>
            </a:extLst>
          </p:cNvPr>
          <p:cNvSpPr txBox="1"/>
          <p:nvPr/>
        </p:nvSpPr>
        <p:spPr>
          <a:xfrm>
            <a:off x="925606" y="5019346"/>
            <a:ext cx="6100482" cy="400110"/>
          </a:xfrm>
          <a:prstGeom prst="rect">
            <a:avLst/>
          </a:prstGeom>
          <a:noFill/>
        </p:spPr>
        <p:txBody>
          <a:bodyPr wrap="square">
            <a:spAutoFit/>
          </a:bodyPr>
          <a:lstStyle/>
          <a:p>
            <a:r>
              <a:rPr lang="en-US" sz="2000" dirty="0">
                <a:solidFill>
                  <a:schemeClr val="tx1">
                    <a:lumMod val="65000"/>
                    <a:lumOff val="35000"/>
                  </a:schemeClr>
                </a:solidFill>
              </a:rPr>
              <a:t>2. Write the following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626017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C220D3-E9AC-2124-A112-E6B2805E8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F4AC41-A338-0A24-49D9-9998F8C81A97}"/>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ED094557-9858-C77C-F10A-758D95C9C219}"/>
              </a:ext>
            </a:extLst>
          </p:cNvPr>
          <p:cNvSpPr txBox="1"/>
          <p:nvPr/>
        </p:nvSpPr>
        <p:spPr>
          <a:xfrm>
            <a:off x="907676" y="620903"/>
            <a:ext cx="10737477" cy="5078313"/>
          </a:xfrm>
          <a:prstGeom prst="rect">
            <a:avLst/>
          </a:prstGeom>
          <a:noFill/>
        </p:spPr>
        <p:txBody>
          <a:bodyPr wrap="square">
            <a:spAutoFit/>
          </a:bodyPr>
          <a:lstStyle/>
          <a:p>
            <a:r>
              <a:rPr lang="en-IN" dirty="0"/>
              <a:t>&lt;h3&gt;Accessing Template variable using @ViewChild&lt;/h3&gt;</a:t>
            </a:r>
          </a:p>
          <a:p>
            <a:r>
              <a:rPr lang="en-IN" dirty="0"/>
              <a:t>&lt;div&gt;</a:t>
            </a:r>
          </a:p>
          <a:p>
            <a:r>
              <a:rPr lang="en-IN" dirty="0"/>
              <a:t>  &lt;table&gt;</a:t>
            </a:r>
          </a:p>
          <a:p>
            <a:r>
              <a:rPr lang="en-IN" dirty="0"/>
              <a:t>    &lt;tr&gt;</a:t>
            </a:r>
          </a:p>
          <a:p>
            <a:r>
              <a:rPr lang="en-IN" dirty="0"/>
              <a:t>      &lt;td&gt;Employee Name :&lt;/td&gt;</a:t>
            </a:r>
          </a:p>
          <a:p>
            <a:r>
              <a:rPr lang="en-IN" dirty="0"/>
              <a:t>      &lt;td&gt;</a:t>
            </a:r>
          </a:p>
          <a:p>
            <a:r>
              <a:rPr lang="en-IN" dirty="0"/>
              <a:t>        &lt;input type="text" #empname /&gt;</a:t>
            </a:r>
          </a:p>
          <a:p>
            <a:r>
              <a:rPr lang="en-IN" dirty="0"/>
              <a:t>      &lt;/td&gt;</a:t>
            </a:r>
          </a:p>
          <a:p>
            <a:r>
              <a:rPr lang="en-IN" dirty="0"/>
              <a:t>    &lt;/tr&gt;</a:t>
            </a:r>
          </a:p>
          <a:p>
            <a:r>
              <a:rPr lang="en-IN" dirty="0"/>
              <a:t>    &lt;</a:t>
            </a:r>
            <a:r>
              <a:rPr lang="en-IN" dirty="0" err="1"/>
              <a:t>br</a:t>
            </a:r>
            <a:r>
              <a:rPr lang="en-IN" dirty="0"/>
              <a:t> /&gt;</a:t>
            </a:r>
          </a:p>
          <a:p>
            <a:r>
              <a:rPr lang="en-IN" dirty="0"/>
              <a:t>    &lt;tr&gt;</a:t>
            </a:r>
          </a:p>
          <a:p>
            <a:r>
              <a:rPr lang="en-IN" dirty="0"/>
              <a:t>      &lt;td&gt;Employee Number :&lt;/td&gt;</a:t>
            </a:r>
          </a:p>
          <a:p>
            <a:r>
              <a:rPr lang="en-IN" dirty="0"/>
              <a:t>      &lt;td&gt;</a:t>
            </a:r>
          </a:p>
          <a:p>
            <a:r>
              <a:rPr lang="en-IN" dirty="0"/>
              <a:t>        &lt;input type=“text" #empnumber /&gt;</a:t>
            </a:r>
          </a:p>
          <a:p>
            <a:r>
              <a:rPr lang="en-IN" dirty="0"/>
              <a:t>      &lt;/td&gt;</a:t>
            </a:r>
          </a:p>
          <a:p>
            <a:r>
              <a:rPr lang="en-IN" dirty="0"/>
              <a:t>    &lt;/tr&gt;</a:t>
            </a:r>
          </a:p>
          <a:p>
            <a:r>
              <a:rPr lang="en-IN" dirty="0"/>
              <a:t>  &lt;/table&gt;</a:t>
            </a:r>
          </a:p>
          <a:p>
            <a:r>
              <a:rPr lang="en-IN" dirty="0"/>
              <a:t>&lt;/div&gt;</a:t>
            </a:r>
          </a:p>
        </p:txBody>
      </p:sp>
      <p:sp>
        <p:nvSpPr>
          <p:cNvPr id="7" name="TextBox 6">
            <a:extLst>
              <a:ext uri="{FF2B5EF4-FFF2-40B4-BE49-F238E27FC236}">
                <a16:creationId xmlns:a16="http://schemas.microsoft.com/office/drawing/2014/main" id="{7300E882-4503-669C-8DCA-1EB5EC1E98D1}"/>
              </a:ext>
            </a:extLst>
          </p:cNvPr>
          <p:cNvSpPr txBox="1"/>
          <p:nvPr/>
        </p:nvSpPr>
        <p:spPr>
          <a:xfrm>
            <a:off x="907676" y="5843117"/>
            <a:ext cx="6100482" cy="400110"/>
          </a:xfrm>
          <a:prstGeom prst="rect">
            <a:avLst/>
          </a:prstGeom>
          <a:noFill/>
        </p:spPr>
        <p:txBody>
          <a:bodyPr wrap="square">
            <a:spAutoFit/>
          </a:bodyPr>
          <a:lstStyle/>
          <a:p>
            <a:r>
              <a:rPr lang="en-US" sz="2000" dirty="0">
                <a:solidFill>
                  <a:schemeClr val="tx1">
                    <a:lumMod val="65000"/>
                    <a:lumOff val="35000"/>
                  </a:schemeClr>
                </a:solidFill>
              </a:rPr>
              <a:t>3. Write the following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2580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C0F31A-2648-204C-D568-523EFBBFC7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B4E98F-06E1-0FFB-CC22-B39178A305AD}"/>
              </a:ext>
            </a:extLst>
          </p:cNvPr>
          <p:cNvSpPr>
            <a:spLocks noGrp="1"/>
          </p:cNvSpPr>
          <p:nvPr>
            <p:ph type="sldNum" sz="quarter" idx="12"/>
          </p:nvPr>
        </p:nvSpPr>
        <p:spPr/>
        <p:txBody>
          <a:bodyPr/>
          <a:lstStyle/>
          <a:p>
            <a:fld id="{4A777409-9C5A-4B07-8E32-19F22F7D558C}" type="slidenum">
              <a:rPr lang="en-IN" smtClean="0"/>
              <a:t>190</a:t>
            </a:fld>
            <a:endParaRPr lang="en-IN" dirty="0"/>
          </a:p>
        </p:txBody>
      </p:sp>
      <p:sp>
        <p:nvSpPr>
          <p:cNvPr id="5" name="TextBox 4">
            <a:extLst>
              <a:ext uri="{FF2B5EF4-FFF2-40B4-BE49-F238E27FC236}">
                <a16:creationId xmlns:a16="http://schemas.microsoft.com/office/drawing/2014/main" id="{522900EF-BF0B-D24A-603F-07C0D16C65E9}"/>
              </a:ext>
            </a:extLst>
          </p:cNvPr>
          <p:cNvSpPr txBox="1"/>
          <p:nvPr/>
        </p:nvSpPr>
        <p:spPr>
          <a:xfrm>
            <a:off x="988358" y="650919"/>
            <a:ext cx="10836089" cy="3970318"/>
          </a:xfrm>
          <a:prstGeom prst="rect">
            <a:avLst/>
          </a:prstGeom>
          <a:noFill/>
        </p:spPr>
        <p:txBody>
          <a:bodyPr wrap="square">
            <a:spAutoFit/>
          </a:bodyPr>
          <a:lstStyle/>
          <a:p>
            <a:r>
              <a:rPr lang="en-IN" dirty="0"/>
              <a:t>import { Component, </a:t>
            </a:r>
            <a:r>
              <a:rPr lang="en-IN" dirty="0" err="1"/>
              <a:t>ViewChild</a:t>
            </a:r>
            <a:r>
              <a:rPr lang="en-IN" dirty="0"/>
              <a:t>, </a:t>
            </a:r>
            <a:r>
              <a:rPr lang="en-IN" dirty="0" err="1"/>
              <a:t>AfterViewInit</a:t>
            </a:r>
            <a:r>
              <a:rPr lang="en-IN" dirty="0"/>
              <a:t>, </a:t>
            </a:r>
            <a:r>
              <a:rPr lang="en-IN" dirty="0" err="1"/>
              <a:t>ElementRef</a:t>
            </a:r>
            <a:r>
              <a:rPr lang="en-IN" dirty="0"/>
              <a: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implements </a:t>
            </a:r>
            <a:r>
              <a:rPr lang="en-IN" dirty="0" err="1"/>
              <a:t>AfterViewInit</a:t>
            </a:r>
            <a:r>
              <a:rPr lang="en-IN" dirty="0"/>
              <a:t> {</a:t>
            </a:r>
          </a:p>
          <a:p>
            <a:r>
              <a:rPr lang="en-IN" dirty="0"/>
              <a:t>  @ViewChild('empname') </a:t>
            </a:r>
            <a:r>
              <a:rPr lang="en-IN" dirty="0" err="1"/>
              <a:t>empName</a:t>
            </a:r>
            <a:r>
              <a:rPr lang="en-IN" dirty="0"/>
              <a:t>!: </a:t>
            </a:r>
            <a:r>
              <a:rPr lang="en-IN" dirty="0" err="1"/>
              <a:t>ElementRef</a:t>
            </a:r>
            <a:r>
              <a:rPr lang="en-IN" dirty="0"/>
              <a:t>;</a:t>
            </a:r>
          </a:p>
          <a:p>
            <a:r>
              <a:rPr lang="en-IN" dirty="0"/>
              <a:t>  @ViewChild('empnumber') </a:t>
            </a:r>
            <a:r>
              <a:rPr lang="en-IN" dirty="0" err="1"/>
              <a:t>empNumber</a:t>
            </a:r>
            <a:r>
              <a:rPr lang="en-IN" dirty="0"/>
              <a:t>!: </a:t>
            </a:r>
            <a:r>
              <a:rPr lang="en-IN" dirty="0" err="1"/>
              <a:t>ElementRef</a:t>
            </a:r>
            <a:r>
              <a:rPr lang="en-IN" dirty="0"/>
              <a:t>;</a:t>
            </a:r>
          </a:p>
          <a:p>
            <a:r>
              <a:rPr lang="en-IN" dirty="0"/>
              <a:t>  </a:t>
            </a:r>
            <a:r>
              <a:rPr lang="en-IN" dirty="0" err="1"/>
              <a:t>ngAfterViewInit</a:t>
            </a:r>
            <a:r>
              <a:rPr lang="en-IN" dirty="0"/>
              <a:t>() {</a:t>
            </a:r>
          </a:p>
          <a:p>
            <a:r>
              <a:rPr lang="en-IN" dirty="0"/>
              <a:t>    </a:t>
            </a:r>
            <a:r>
              <a:rPr lang="en-IN" dirty="0" err="1"/>
              <a:t>this.empName.nativeElement.style.color</a:t>
            </a:r>
            <a:r>
              <a:rPr lang="en-IN" dirty="0"/>
              <a:t> = 'blue';</a:t>
            </a:r>
          </a:p>
          <a:p>
            <a:r>
              <a:rPr lang="en-IN" dirty="0"/>
              <a:t>    </a:t>
            </a:r>
            <a:r>
              <a:rPr lang="en-IN" dirty="0" err="1"/>
              <a:t>this.empNumber.nativeElement.style.color</a:t>
            </a:r>
            <a:r>
              <a:rPr lang="en-IN" dirty="0"/>
              <a:t> = 'red';</a:t>
            </a:r>
          </a:p>
          <a:p>
            <a:r>
              <a:rPr lang="en-IN" dirty="0"/>
              <a:t>  }</a:t>
            </a:r>
          </a:p>
          <a:p>
            <a:r>
              <a:rPr lang="en-IN" dirty="0"/>
              <a:t>}</a:t>
            </a:r>
          </a:p>
        </p:txBody>
      </p:sp>
      <p:sp>
        <p:nvSpPr>
          <p:cNvPr id="7" name="TextBox 6">
            <a:extLst>
              <a:ext uri="{FF2B5EF4-FFF2-40B4-BE49-F238E27FC236}">
                <a16:creationId xmlns:a16="http://schemas.microsoft.com/office/drawing/2014/main" id="{00DD46F6-CDAB-B9C5-7DD4-EFB3C89F1ADB}"/>
              </a:ext>
            </a:extLst>
          </p:cNvPr>
          <p:cNvSpPr txBox="1"/>
          <p:nvPr/>
        </p:nvSpPr>
        <p:spPr>
          <a:xfrm>
            <a:off x="988358" y="4934795"/>
            <a:ext cx="610048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1334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3ED5CA-2EF3-2B11-E886-3F0FF0382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0CFA2E-4DC7-42A5-FC7B-C88E86B99B7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56AA635B-A36E-5547-192A-ABFD2BD4813C}"/>
              </a:ext>
            </a:extLst>
          </p:cNvPr>
          <p:cNvSpPr txBox="1"/>
          <p:nvPr/>
        </p:nvSpPr>
        <p:spPr>
          <a:xfrm>
            <a:off x="909687" y="522344"/>
            <a:ext cx="6099142" cy="461665"/>
          </a:xfrm>
          <a:prstGeom prst="rect">
            <a:avLst/>
          </a:prstGeom>
          <a:noFill/>
        </p:spPr>
        <p:txBody>
          <a:bodyPr wrap="square">
            <a:spAutoFit/>
          </a:bodyPr>
          <a:lstStyle/>
          <a:p>
            <a:r>
              <a:rPr lang="en-IN" sz="2400" b="1" dirty="0"/>
              <a:t>Property Binding</a:t>
            </a:r>
          </a:p>
        </p:txBody>
      </p:sp>
      <p:pic>
        <p:nvPicPr>
          <p:cNvPr id="7" name="Picture 6">
            <a:extLst>
              <a:ext uri="{FF2B5EF4-FFF2-40B4-BE49-F238E27FC236}">
                <a16:creationId xmlns:a16="http://schemas.microsoft.com/office/drawing/2014/main" id="{40A740B8-4C14-5978-9300-E940E95E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87" y="1317439"/>
            <a:ext cx="5258534" cy="3600953"/>
          </a:xfrm>
          <a:prstGeom prst="rect">
            <a:avLst/>
          </a:prstGeom>
        </p:spPr>
      </p:pic>
    </p:spTree>
    <p:extLst>
      <p:ext uri="{BB962C8B-B14F-4D97-AF65-F5344CB8AC3E}">
        <p14:creationId xmlns:p14="http://schemas.microsoft.com/office/powerpoint/2010/main" val="710541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D599-5002-797E-AB5A-66FDA75A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91233-1438-8DA1-B223-C353DB3793D5}"/>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70114E43-4212-9094-05DA-7BE63411EA74}"/>
              </a:ext>
            </a:extLst>
          </p:cNvPr>
          <p:cNvSpPr txBox="1"/>
          <p:nvPr/>
        </p:nvSpPr>
        <p:spPr>
          <a:xfrm>
            <a:off x="909686" y="620979"/>
            <a:ext cx="10600442" cy="2862322"/>
          </a:xfrm>
          <a:prstGeom prst="rect">
            <a:avLst/>
          </a:prstGeom>
          <a:noFill/>
        </p:spPr>
        <p:txBody>
          <a:bodyPr wrap="square">
            <a:spAutoFit/>
          </a:bodyPr>
          <a:lstStyle/>
          <a:p>
            <a:r>
              <a:rPr lang="en-US" sz="2000" dirty="0">
                <a:solidFill>
                  <a:schemeClr val="tx1">
                    <a:lumMod val="65000"/>
                    <a:lumOff val="35000"/>
                  </a:schemeClr>
                </a:solidFill>
                <a:effectLst/>
              </a:rPr>
              <a:t>Data Binding is a mechanism where data in view and model are in sync. Users should be able to see the same data in a view which the model contains.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 developer, you need to bind the model data in a template such that the actual data reflects in the view.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types of data bindings based on the direction in which data flows. </a:t>
            </a:r>
          </a:p>
          <a:p>
            <a:pPr>
              <a:buFont typeface="Arial" panose="020B0604020202020204" pitchFamily="34" charset="0"/>
              <a:buChar char="•"/>
            </a:pPr>
            <a:r>
              <a:rPr lang="en-US" sz="2000" dirty="0">
                <a:solidFill>
                  <a:schemeClr val="tx1">
                    <a:lumMod val="65000"/>
                    <a:lumOff val="35000"/>
                  </a:schemeClr>
                </a:solidFill>
                <a:effectLst/>
              </a:rPr>
              <a:t>One-way Data Binding</a:t>
            </a:r>
          </a:p>
          <a:p>
            <a:pPr>
              <a:buFont typeface="Arial" panose="020B0604020202020204" pitchFamily="34" charset="0"/>
              <a:buChar char="•"/>
            </a:pPr>
            <a:r>
              <a:rPr lang="en-US" sz="2000" dirty="0">
                <a:solidFill>
                  <a:schemeClr val="tx1">
                    <a:lumMod val="65000"/>
                    <a:lumOff val="35000"/>
                  </a:schemeClr>
                </a:solidFill>
                <a:effectLst/>
              </a:rPr>
              <a:t>Two-way Data Binding</a:t>
            </a:r>
          </a:p>
        </p:txBody>
      </p:sp>
    </p:spTree>
    <p:extLst>
      <p:ext uri="{BB962C8B-B14F-4D97-AF65-F5344CB8AC3E}">
        <p14:creationId xmlns:p14="http://schemas.microsoft.com/office/powerpoint/2010/main" val="1273447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3E0C7F-175B-9860-2DFC-3C8B1924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D6D9BE-0EF9-52B6-1124-FD18C773289C}"/>
              </a:ext>
            </a:extLst>
          </p:cNvPr>
          <p:cNvSpPr>
            <a:spLocks noGrp="1"/>
          </p:cNvSpPr>
          <p:nvPr>
            <p:ph type="sldNum" sz="quarter" idx="12"/>
          </p:nvPr>
        </p:nvSpPr>
        <p:spPr/>
        <p:txBody>
          <a:bodyPr/>
          <a:lstStyle/>
          <a:p>
            <a:fld id="{4A777409-9C5A-4B07-8E32-19F22F7D558C}" type="slidenum">
              <a:rPr lang="en-IN" smtClean="0"/>
              <a:t>72</a:t>
            </a:fld>
            <a:endParaRPr lang="en-IN" dirty="0"/>
          </a:p>
        </p:txBody>
      </p:sp>
      <p:pic>
        <p:nvPicPr>
          <p:cNvPr id="5" name="Picture 4">
            <a:extLst>
              <a:ext uri="{FF2B5EF4-FFF2-40B4-BE49-F238E27FC236}">
                <a16:creationId xmlns:a16="http://schemas.microsoft.com/office/drawing/2014/main" id="{97E852F8-8793-F5EC-4B8B-E5F0CFBEBD5B}"/>
              </a:ext>
            </a:extLst>
          </p:cNvPr>
          <p:cNvPicPr>
            <a:picLocks noChangeAspect="1"/>
          </p:cNvPicPr>
          <p:nvPr/>
        </p:nvPicPr>
        <p:blipFill>
          <a:blip r:embed="rId2"/>
          <a:stretch>
            <a:fillRect/>
          </a:stretch>
        </p:blipFill>
        <p:spPr>
          <a:xfrm>
            <a:off x="2012672" y="781050"/>
            <a:ext cx="8524875" cy="5295900"/>
          </a:xfrm>
          <a:prstGeom prst="rect">
            <a:avLst/>
          </a:prstGeom>
        </p:spPr>
      </p:pic>
    </p:spTree>
    <p:extLst>
      <p:ext uri="{BB962C8B-B14F-4D97-AF65-F5344CB8AC3E}">
        <p14:creationId xmlns:p14="http://schemas.microsoft.com/office/powerpoint/2010/main" val="2244783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1419B-22A7-29F9-A1FB-1ACE066F32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632E47-C2B1-375C-1705-481AE463B97D}"/>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A27E5BC5-0D86-B58D-8271-FF781EE04ACE}"/>
              </a:ext>
            </a:extLst>
          </p:cNvPr>
          <p:cNvSpPr txBox="1"/>
          <p:nvPr/>
        </p:nvSpPr>
        <p:spPr>
          <a:xfrm>
            <a:off x="193248" y="969051"/>
            <a:ext cx="11316879" cy="3477875"/>
          </a:xfrm>
          <a:prstGeom prst="rect">
            <a:avLst/>
          </a:prstGeom>
          <a:noFill/>
        </p:spPr>
        <p:txBody>
          <a:bodyPr wrap="square">
            <a:spAutoFit/>
          </a:bodyPr>
          <a:lstStyle/>
          <a:p>
            <a:r>
              <a:rPr lang="en-US" sz="2000" dirty="0">
                <a:solidFill>
                  <a:schemeClr val="tx1">
                    <a:lumMod val="65000"/>
                    <a:lumOff val="35000"/>
                  </a:schemeClr>
                </a:solidFill>
                <a:effectLst/>
              </a:rPr>
              <a:t>target in the above table refers to a property/event/attribute-name(rarely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One-way Data Binding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one-way data binding types:</a:t>
            </a:r>
          </a:p>
          <a:p>
            <a:pPr>
              <a:buFont typeface="+mj-lt"/>
              <a:buAutoNum type="arabicPeriod"/>
            </a:pPr>
            <a:r>
              <a:rPr lang="en-US" sz="2000" dirty="0">
                <a:solidFill>
                  <a:schemeClr val="tx1">
                    <a:lumMod val="65000"/>
                    <a:lumOff val="35000"/>
                  </a:schemeClr>
                </a:solidFill>
                <a:effectLst/>
              </a:rPr>
              <a:t>Property Binding</a:t>
            </a:r>
          </a:p>
          <a:p>
            <a:pPr>
              <a:buFont typeface="+mj-lt"/>
              <a:buAutoNum type="arabicPeriod"/>
            </a:pPr>
            <a:r>
              <a:rPr lang="en-US" sz="2000" dirty="0">
                <a:solidFill>
                  <a:schemeClr val="tx1">
                    <a:lumMod val="65000"/>
                    <a:lumOff val="35000"/>
                  </a:schemeClr>
                </a:solidFill>
                <a:effectLst/>
              </a:rPr>
              <a:t>Attribute Binding</a:t>
            </a:r>
          </a:p>
          <a:p>
            <a:pPr>
              <a:buFont typeface="+mj-lt"/>
              <a:buAutoNum type="arabicPeriod"/>
            </a:pPr>
            <a:r>
              <a:rPr lang="en-US" sz="2000" dirty="0">
                <a:solidFill>
                  <a:schemeClr val="tx1">
                    <a:lumMod val="65000"/>
                    <a:lumOff val="35000"/>
                  </a:schemeClr>
                </a:solidFill>
                <a:effectLst/>
              </a:rPr>
              <a:t>Class Binding</a:t>
            </a:r>
          </a:p>
          <a:p>
            <a:pPr>
              <a:buFont typeface="+mj-lt"/>
              <a:buAutoNum type="arabicPeriod"/>
            </a:pPr>
            <a:r>
              <a:rPr lang="en-US" sz="2000" dirty="0">
                <a:solidFill>
                  <a:schemeClr val="tx1">
                    <a:lumMod val="65000"/>
                    <a:lumOff val="35000"/>
                  </a:schemeClr>
                </a:solidFill>
                <a:effectLst/>
              </a:rPr>
              <a:t>Style Binding</a:t>
            </a:r>
          </a:p>
          <a:p>
            <a:pPr>
              <a:buFont typeface="+mj-lt"/>
              <a:buAutoNum type="arabicPeriod"/>
            </a:pPr>
            <a:r>
              <a:rPr lang="en-US" sz="2000" dirty="0">
                <a:solidFill>
                  <a:schemeClr val="tx1">
                    <a:lumMod val="65000"/>
                    <a:lumOff val="35000"/>
                  </a:schemeClr>
                </a:solidFill>
                <a:effectLst/>
              </a:rPr>
              <a:t>Event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Let us now understand each type of binding with examples.</a:t>
            </a:r>
          </a:p>
        </p:txBody>
      </p:sp>
      <p:sp>
        <p:nvSpPr>
          <p:cNvPr id="7" name="TextBox 6">
            <a:extLst>
              <a:ext uri="{FF2B5EF4-FFF2-40B4-BE49-F238E27FC236}">
                <a16:creationId xmlns:a16="http://schemas.microsoft.com/office/drawing/2014/main" id="{BA261275-D6CC-EA46-05EE-0B2F6C55DED3}"/>
              </a:ext>
            </a:extLst>
          </p:cNvPr>
          <p:cNvSpPr txBox="1"/>
          <p:nvPr/>
        </p:nvSpPr>
        <p:spPr>
          <a:xfrm>
            <a:off x="154756" y="4446926"/>
            <a:ext cx="11882488" cy="1015663"/>
          </a:xfrm>
          <a:prstGeom prst="rect">
            <a:avLst/>
          </a:prstGeom>
          <a:noFill/>
        </p:spPr>
        <p:txBody>
          <a:bodyPr wrap="square">
            <a:spAutoFit/>
          </a:bodyPr>
          <a:lstStyle/>
          <a:p>
            <a:r>
              <a:rPr lang="en-US" sz="2000" dirty="0">
                <a:solidFill>
                  <a:schemeClr val="tx1">
                    <a:lumMod val="65000"/>
                    <a:lumOff val="35000"/>
                  </a:schemeClr>
                </a:solidFill>
                <a:effectLst/>
              </a:rPr>
              <a:t>Property binding is used when its </a:t>
            </a:r>
            <a:r>
              <a:rPr lang="en-US" sz="2000" dirty="0" err="1">
                <a:solidFill>
                  <a:schemeClr val="tx1">
                    <a:lumMod val="65000"/>
                    <a:lumOff val="35000"/>
                  </a:schemeClr>
                </a:solidFill>
                <a:effectLst/>
              </a:rPr>
              <a:t>requried</a:t>
            </a:r>
            <a:r>
              <a:rPr lang="en-US" sz="2000" dirty="0">
                <a:solidFill>
                  <a:schemeClr val="tx1">
                    <a:lumMod val="65000"/>
                    <a:lumOff val="35000"/>
                  </a:schemeClr>
                </a:solidFill>
                <a:effectLst/>
              </a:rPr>
              <a:t> to set the property of a class with the property of an element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33E3C2-5EB8-37E2-2629-2E97D8F6D270}"/>
              </a:ext>
            </a:extLst>
          </p:cNvPr>
          <p:cNvSpPr txBox="1"/>
          <p:nvPr/>
        </p:nvSpPr>
        <p:spPr>
          <a:xfrm>
            <a:off x="1682684" y="5000924"/>
            <a:ext cx="6099142" cy="923330"/>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 = '</a:t>
            </a:r>
            <a:r>
              <a:rPr lang="en-IN" dirty="0" err="1"/>
              <a:t>imageUrl</a:t>
            </a:r>
            <a:r>
              <a:rPr lang="en-IN" dirty="0"/>
              <a:t>' /&gt;</a:t>
            </a:r>
          </a:p>
          <a:p>
            <a:r>
              <a:rPr lang="en-IN" dirty="0"/>
              <a:t>or</a:t>
            </a:r>
          </a:p>
          <a:p>
            <a:r>
              <a:rPr lang="en-IN" dirty="0"/>
              <a:t>&lt;</a:t>
            </a:r>
            <a:r>
              <a:rPr lang="en-IN" dirty="0" err="1"/>
              <a:t>img</a:t>
            </a:r>
            <a:r>
              <a:rPr lang="en-IN" dirty="0"/>
              <a:t> bind-</a:t>
            </a:r>
            <a:r>
              <a:rPr lang="en-IN" dirty="0" err="1"/>
              <a:t>src</a:t>
            </a:r>
            <a:r>
              <a:rPr lang="en-IN" dirty="0"/>
              <a:t> = '</a:t>
            </a:r>
            <a:r>
              <a:rPr lang="en-IN" dirty="0" err="1"/>
              <a:t>imageUrl</a:t>
            </a:r>
            <a:r>
              <a:rPr lang="en-IN" dirty="0"/>
              <a:t>' /&gt;</a:t>
            </a:r>
          </a:p>
        </p:txBody>
      </p:sp>
    </p:spTree>
    <p:extLst>
      <p:ext uri="{BB962C8B-B14F-4D97-AF65-F5344CB8AC3E}">
        <p14:creationId xmlns:p14="http://schemas.microsoft.com/office/powerpoint/2010/main" val="23538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7CB8A-57BA-8794-D60F-001EF3434F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EC294F-1D7B-FB35-F7D1-E01CE6665FF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A7DCCB64-1F76-C6BE-2078-2BCCFDE6E11E}"/>
              </a:ext>
            </a:extLst>
          </p:cNvPr>
          <p:cNvSpPr txBox="1"/>
          <p:nvPr/>
        </p:nvSpPr>
        <p:spPr>
          <a:xfrm>
            <a:off x="871979" y="683345"/>
            <a:ext cx="10883246" cy="2554545"/>
          </a:xfrm>
          <a:prstGeom prst="rect">
            <a:avLst/>
          </a:prstGeom>
          <a:noFill/>
        </p:spPr>
        <p:txBody>
          <a:bodyPr wrap="square">
            <a:spAutoFit/>
          </a:bodyPr>
          <a:lstStyle/>
          <a:p>
            <a:r>
              <a:rPr lang="en-US" sz="2000" dirty="0">
                <a:solidFill>
                  <a:schemeClr val="tx1">
                    <a:lumMod val="65000"/>
                    <a:lumOff val="35000"/>
                  </a:schemeClr>
                </a:solidFill>
                <a:effectLst/>
              </a:rPr>
              <a:t>Here the component's </a:t>
            </a:r>
            <a:r>
              <a:rPr lang="en-US" sz="2000" dirty="0" err="1">
                <a:solidFill>
                  <a:schemeClr val="tx1">
                    <a:lumMod val="65000"/>
                    <a:lumOff val="35000"/>
                  </a:schemeClr>
                </a:solidFill>
                <a:effectLst/>
              </a:rPr>
              <a:t>imageUrl</a:t>
            </a:r>
            <a:r>
              <a:rPr lang="en-US" sz="2000" dirty="0">
                <a:solidFill>
                  <a:schemeClr val="tx1">
                    <a:lumMod val="65000"/>
                    <a:lumOff val="35000"/>
                  </a:schemeClr>
                </a:solidFill>
                <a:effectLst/>
              </a:rPr>
              <a:t> property is bound to the value to the image element's property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Interpolation can be used as an alternative to property binding. Property binding is mostly used when it is required to set a non-string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First, create a folder called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under the assets folder and copy any image into that folder.</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365D87D3-6E7D-D990-26C2-E6CC6312C7AF}"/>
              </a:ext>
            </a:extLst>
          </p:cNvPr>
          <p:cNvSpPr txBox="1"/>
          <p:nvPr/>
        </p:nvSpPr>
        <p:spPr>
          <a:xfrm>
            <a:off x="871979" y="3237890"/>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imgUrl</a:t>
            </a:r>
            <a:r>
              <a:rPr lang="en-IN" dirty="0"/>
              <a:t>: string = 'assets/</a:t>
            </a:r>
            <a:r>
              <a:rPr lang="en-IN" dirty="0" err="1"/>
              <a:t>imgs</a:t>
            </a:r>
            <a:r>
              <a:rPr lang="en-IN" dirty="0"/>
              <a:t>/logo.jpg';</a:t>
            </a:r>
          </a:p>
          <a:p>
            <a:r>
              <a:rPr lang="en-IN" dirty="0"/>
              <a:t>}</a:t>
            </a:r>
          </a:p>
        </p:txBody>
      </p:sp>
      <p:sp>
        <p:nvSpPr>
          <p:cNvPr id="9" name="TextBox 8">
            <a:extLst>
              <a:ext uri="{FF2B5EF4-FFF2-40B4-BE49-F238E27FC236}">
                <a16:creationId xmlns:a16="http://schemas.microsoft.com/office/drawing/2014/main" id="{A1635B12-9AE6-50FF-35CF-50AF36857F8D}"/>
              </a:ext>
            </a:extLst>
          </p:cNvPr>
          <p:cNvSpPr txBox="1"/>
          <p:nvPr/>
        </p:nvSpPr>
        <p:spPr>
          <a:xfrm>
            <a:off x="513761" y="4648189"/>
            <a:ext cx="1049674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and initialize it to the image path</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6015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F17F7-5C87-C9AE-EF69-CE0809A70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F48BD-69DA-7D67-F6AF-99E1CBEFD40B}"/>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2C5EF405-B568-18BD-F4D3-CC2CFC70672E}"/>
              </a:ext>
            </a:extLst>
          </p:cNvPr>
          <p:cNvSpPr txBox="1"/>
          <p:nvPr/>
        </p:nvSpPr>
        <p:spPr>
          <a:xfrm>
            <a:off x="989029" y="569478"/>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 width=200 height=100&gt;</a:t>
            </a:r>
          </a:p>
        </p:txBody>
      </p:sp>
      <p:sp>
        <p:nvSpPr>
          <p:cNvPr id="7" name="TextBox 6">
            <a:extLst>
              <a:ext uri="{FF2B5EF4-FFF2-40B4-BE49-F238E27FC236}">
                <a16:creationId xmlns:a16="http://schemas.microsoft.com/office/drawing/2014/main" id="{6A7B4524-D179-9637-29EF-E5467880D8F5}"/>
              </a:ext>
            </a:extLst>
          </p:cNvPr>
          <p:cNvSpPr txBox="1"/>
          <p:nvPr/>
        </p:nvSpPr>
        <p:spPr>
          <a:xfrm>
            <a:off x="240382" y="1190928"/>
            <a:ext cx="11599683" cy="1015663"/>
          </a:xfrm>
          <a:prstGeom prst="rect">
            <a:avLst/>
          </a:prstGeom>
          <a:noFill/>
        </p:spPr>
        <p:txBody>
          <a:bodyPr wrap="square">
            <a:spAutoFit/>
          </a:bodyPr>
          <a:lstStyle/>
          <a:p>
            <a:r>
              <a:rPr lang="en-US" sz="2000" dirty="0">
                <a:solidFill>
                  <a:schemeClr val="tx1">
                    <a:lumMod val="65000"/>
                    <a:lumOff val="35000"/>
                  </a:schemeClr>
                </a:solidFill>
                <a:effectLst/>
              </a:rPr>
              <a:t>Line 1: Bind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property with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property. This is called property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Note: this can also be written as: </a:t>
            </a:r>
          </a:p>
        </p:txBody>
      </p:sp>
      <p:sp>
        <p:nvSpPr>
          <p:cNvPr id="9" name="TextBox 8">
            <a:extLst>
              <a:ext uri="{FF2B5EF4-FFF2-40B4-BE49-F238E27FC236}">
                <a16:creationId xmlns:a16="http://schemas.microsoft.com/office/drawing/2014/main" id="{A659100D-0FEF-AA9C-82EA-6DC00B512A0E}"/>
              </a:ext>
            </a:extLst>
          </p:cNvPr>
          <p:cNvSpPr txBox="1"/>
          <p:nvPr/>
        </p:nvSpPr>
        <p:spPr>
          <a:xfrm>
            <a:off x="240382" y="2351144"/>
            <a:ext cx="6099142" cy="369332"/>
          </a:xfrm>
          <a:prstGeom prst="rect">
            <a:avLst/>
          </a:prstGeom>
          <a:noFill/>
        </p:spPr>
        <p:txBody>
          <a:bodyPr wrap="square">
            <a:spAutoFit/>
          </a:bodyPr>
          <a:lstStyle/>
          <a:p>
            <a:r>
              <a:rPr lang="en-IN" dirty="0"/>
              <a:t>&lt;</a:t>
            </a:r>
            <a:r>
              <a:rPr lang="en-IN" dirty="0" err="1"/>
              <a:t>img</a:t>
            </a:r>
            <a:r>
              <a:rPr lang="en-IN" dirty="0"/>
              <a:t> bind-</a:t>
            </a:r>
            <a:r>
              <a:rPr lang="en-IN" dirty="0" err="1"/>
              <a:t>src</a:t>
            </a:r>
            <a:r>
              <a:rPr lang="en-IN" dirty="0"/>
              <a:t>='</a:t>
            </a:r>
            <a:r>
              <a:rPr lang="en-IN" dirty="0" err="1"/>
              <a:t>imgUrl</a:t>
            </a:r>
            <a:r>
              <a:rPr lang="en-IN" dirty="0"/>
              <a:t>' width=200 height=100&gt;</a:t>
            </a:r>
          </a:p>
        </p:txBody>
      </p:sp>
    </p:spTree>
    <p:extLst>
      <p:ext uri="{BB962C8B-B14F-4D97-AF65-F5344CB8AC3E}">
        <p14:creationId xmlns:p14="http://schemas.microsoft.com/office/powerpoint/2010/main" val="32748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74288-C7D2-1A63-E38B-9A382C6DFA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4D83CB-8584-6778-2D44-81DA6B2B9328}"/>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F90E02EC-5627-54E6-B9FB-809FE90F92B0}"/>
              </a:ext>
            </a:extLst>
          </p:cNvPr>
          <p:cNvSpPr txBox="1"/>
          <p:nvPr/>
        </p:nvSpPr>
        <p:spPr>
          <a:xfrm>
            <a:off x="989029" y="541197"/>
            <a:ext cx="6099142" cy="461665"/>
          </a:xfrm>
          <a:prstGeom prst="rect">
            <a:avLst/>
          </a:prstGeom>
          <a:noFill/>
        </p:spPr>
        <p:txBody>
          <a:bodyPr wrap="square">
            <a:spAutoFit/>
          </a:bodyPr>
          <a:lstStyle/>
          <a:p>
            <a:r>
              <a:rPr lang="en-IN" sz="2400" b="1" dirty="0"/>
              <a:t>Demo : Property Binding</a:t>
            </a:r>
          </a:p>
        </p:txBody>
      </p:sp>
      <p:sp>
        <p:nvSpPr>
          <p:cNvPr id="7" name="TextBox 6">
            <a:extLst>
              <a:ext uri="{FF2B5EF4-FFF2-40B4-BE49-F238E27FC236}">
                <a16:creationId xmlns:a16="http://schemas.microsoft.com/office/drawing/2014/main" id="{4B51A5E1-44C2-4EB9-C5B8-999C844AF2A8}"/>
              </a:ext>
            </a:extLst>
          </p:cNvPr>
          <p:cNvSpPr txBox="1"/>
          <p:nvPr/>
        </p:nvSpPr>
        <p:spPr>
          <a:xfrm>
            <a:off x="278090" y="1206160"/>
            <a:ext cx="11260318"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Property Binding</a:t>
            </a:r>
          </a:p>
          <a:p>
            <a:pPr>
              <a:buFont typeface="Arial" panose="020B0604020202020204" pitchFamily="34" charset="0"/>
              <a:buChar char="•"/>
            </a:pPr>
            <a:r>
              <a:rPr lang="en-US" sz="2000" dirty="0">
                <a:solidFill>
                  <a:schemeClr val="tx1">
                    <a:lumMod val="65000"/>
                    <a:lumOff val="35000"/>
                  </a:schemeClr>
                </a:solidFill>
                <a:effectLst/>
              </a:rPr>
              <a:t>Binding element property with class property</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image with class property using property binding. </a:t>
            </a:r>
          </a:p>
        </p:txBody>
      </p:sp>
      <p:pic>
        <p:nvPicPr>
          <p:cNvPr id="9" name="Picture 8">
            <a:extLst>
              <a:ext uri="{FF2B5EF4-FFF2-40B4-BE49-F238E27FC236}">
                <a16:creationId xmlns:a16="http://schemas.microsoft.com/office/drawing/2014/main" id="{784E6AD1-9200-EB31-EDD3-67AAAAD9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145152"/>
            <a:ext cx="4531151" cy="3340489"/>
          </a:xfrm>
          <a:prstGeom prst="rect">
            <a:avLst/>
          </a:prstGeom>
        </p:spPr>
      </p:pic>
    </p:spTree>
    <p:extLst>
      <p:ext uri="{BB962C8B-B14F-4D97-AF65-F5344CB8AC3E}">
        <p14:creationId xmlns:p14="http://schemas.microsoft.com/office/powerpoint/2010/main" val="3141338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14DDD-0C60-3B0A-A9C4-F1E1DE1995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F310E0-ACD4-28C4-E3E0-A5CB6048991B}"/>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5F1C16AF-511D-77A8-915B-1AD482EBCF30}"/>
              </a:ext>
            </a:extLst>
          </p:cNvPr>
          <p:cNvSpPr txBox="1"/>
          <p:nvPr/>
        </p:nvSpPr>
        <p:spPr>
          <a:xfrm>
            <a:off x="989028" y="572381"/>
            <a:ext cx="9418163"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app.component.ts</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95FF436-184C-61E6-C52D-7F9E0353734F}"/>
              </a:ext>
            </a:extLst>
          </p:cNvPr>
          <p:cNvSpPr txBox="1"/>
          <p:nvPr/>
        </p:nvSpPr>
        <p:spPr>
          <a:xfrm>
            <a:off x="989028" y="1132929"/>
            <a:ext cx="8211532"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imgUrl</a:t>
            </a:r>
            <a:r>
              <a:rPr lang="en-IN" dirty="0"/>
              <a:t> = 'assets/</a:t>
            </a:r>
            <a:r>
              <a:rPr lang="en-IN" dirty="0" err="1"/>
              <a:t>imgs</a:t>
            </a:r>
            <a:r>
              <a:rPr lang="en-IN" dirty="0"/>
              <a:t>/logo.png';</a:t>
            </a:r>
          </a:p>
          <a:p>
            <a:r>
              <a:rPr lang="en-IN" dirty="0"/>
              <a:t>}</a:t>
            </a:r>
          </a:p>
          <a:p>
            <a:r>
              <a:rPr lang="en-IN" dirty="0"/>
              <a:t> </a:t>
            </a:r>
          </a:p>
        </p:txBody>
      </p:sp>
      <p:sp>
        <p:nvSpPr>
          <p:cNvPr id="9" name="TextBox 8">
            <a:extLst>
              <a:ext uri="{FF2B5EF4-FFF2-40B4-BE49-F238E27FC236}">
                <a16:creationId xmlns:a16="http://schemas.microsoft.com/office/drawing/2014/main" id="{CA61B5D2-2010-5D10-716D-F915DA2B214F}"/>
              </a:ext>
            </a:extLst>
          </p:cNvPr>
          <p:cNvSpPr txBox="1"/>
          <p:nvPr/>
        </p:nvSpPr>
        <p:spPr>
          <a:xfrm>
            <a:off x="296943" y="3877567"/>
            <a:ext cx="11486561" cy="707886"/>
          </a:xfrm>
          <a:prstGeom prst="rect">
            <a:avLst/>
          </a:prstGeom>
          <a:noFill/>
        </p:spPr>
        <p:txBody>
          <a:bodyPr wrap="square">
            <a:spAutoFit/>
          </a:bodyPr>
          <a:lstStyle/>
          <a:p>
            <a:r>
              <a:rPr lang="en-US" sz="2000" dirty="0">
                <a:solidFill>
                  <a:schemeClr val="tx1">
                    <a:lumMod val="65000"/>
                    <a:lumOff val="35000"/>
                  </a:schemeClr>
                </a:solidFill>
                <a:effectLst/>
              </a:rPr>
              <a:t>Create a folder named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/assets and place a logo.png file inside it.</a:t>
            </a:r>
          </a:p>
          <a:p>
            <a:r>
              <a:rPr lang="en-US" sz="2000" dirty="0">
                <a:solidFill>
                  <a:schemeClr val="tx1">
                    <a:lumMod val="65000"/>
                    <a:lumOff val="35000"/>
                  </a:schemeClr>
                </a:solidFill>
                <a:effectLst/>
              </a:rPr>
              <a:t>2. Write the following code in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
        <p:nvSpPr>
          <p:cNvPr id="11" name="TextBox 10">
            <a:extLst>
              <a:ext uri="{FF2B5EF4-FFF2-40B4-BE49-F238E27FC236}">
                <a16:creationId xmlns:a16="http://schemas.microsoft.com/office/drawing/2014/main" id="{04F1516A-E750-8613-162E-BFE885BC9303}"/>
              </a:ext>
            </a:extLst>
          </p:cNvPr>
          <p:cNvSpPr txBox="1"/>
          <p:nvPr/>
        </p:nvSpPr>
        <p:spPr>
          <a:xfrm>
            <a:off x="296943" y="4585453"/>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'&gt;</a:t>
            </a:r>
          </a:p>
        </p:txBody>
      </p:sp>
      <p:sp>
        <p:nvSpPr>
          <p:cNvPr id="13" name="TextBox 12">
            <a:extLst>
              <a:ext uri="{FF2B5EF4-FFF2-40B4-BE49-F238E27FC236}">
                <a16:creationId xmlns:a16="http://schemas.microsoft.com/office/drawing/2014/main" id="{49FD3BFA-531A-B67F-203F-2B16974C4B7C}"/>
              </a:ext>
            </a:extLst>
          </p:cNvPr>
          <p:cNvSpPr txBox="1"/>
          <p:nvPr/>
        </p:nvSpPr>
        <p:spPr>
          <a:xfrm>
            <a:off x="372358" y="5334514"/>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9220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AFF1C-C7A7-4A80-439B-E781EA1561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388D31-6EE5-0294-808E-D6C282438ED3}"/>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2F2674E0-2B62-B2ED-7F96-2774E4131435}"/>
              </a:ext>
            </a:extLst>
          </p:cNvPr>
          <p:cNvSpPr txBox="1"/>
          <p:nvPr/>
        </p:nvSpPr>
        <p:spPr>
          <a:xfrm>
            <a:off x="834272" y="503490"/>
            <a:ext cx="6099142" cy="461665"/>
          </a:xfrm>
          <a:prstGeom prst="rect">
            <a:avLst/>
          </a:prstGeom>
          <a:noFill/>
        </p:spPr>
        <p:txBody>
          <a:bodyPr wrap="square">
            <a:spAutoFit/>
          </a:bodyPr>
          <a:lstStyle/>
          <a:p>
            <a:r>
              <a:rPr lang="en-IN" sz="2400" b="1" dirty="0"/>
              <a:t>Attribute Binding</a:t>
            </a:r>
          </a:p>
        </p:txBody>
      </p:sp>
      <p:sp>
        <p:nvSpPr>
          <p:cNvPr id="7" name="TextBox 6">
            <a:extLst>
              <a:ext uri="{FF2B5EF4-FFF2-40B4-BE49-F238E27FC236}">
                <a16:creationId xmlns:a16="http://schemas.microsoft.com/office/drawing/2014/main" id="{202C29DE-C6D1-2230-D5B0-BB10A15E3013}"/>
              </a:ext>
            </a:extLst>
          </p:cNvPr>
          <p:cNvSpPr txBox="1"/>
          <p:nvPr/>
        </p:nvSpPr>
        <p:spPr>
          <a:xfrm>
            <a:off x="93482" y="965155"/>
            <a:ext cx="11260318"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Property binding will not work for a few elements/pure attributes like ARIA, SVG, and COLSPAN. In such cases, you need to go for attribute binding.</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Attribute binding can be used to</a:t>
            </a:r>
            <a:r>
              <a:rPr lang="en-US" sz="2000" b="1" dirty="0">
                <a:solidFill>
                  <a:schemeClr val="tx1">
                    <a:lumMod val="65000"/>
                    <a:lumOff val="35000"/>
                  </a:schemeClr>
                </a:solidFill>
                <a:effectLst/>
              </a:rPr>
              <a:t> bind a component property to the attribute directly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example,</a:t>
            </a:r>
          </a:p>
        </p:txBody>
      </p:sp>
      <p:sp>
        <p:nvSpPr>
          <p:cNvPr id="9" name="TextBox 8">
            <a:extLst>
              <a:ext uri="{FF2B5EF4-FFF2-40B4-BE49-F238E27FC236}">
                <a16:creationId xmlns:a16="http://schemas.microsoft.com/office/drawing/2014/main" id="{3747BFF5-FDFE-9C85-0B9E-7DC7CF6165FF}"/>
              </a:ext>
            </a:extLst>
          </p:cNvPr>
          <p:cNvSpPr txBox="1"/>
          <p:nvPr/>
        </p:nvSpPr>
        <p:spPr>
          <a:xfrm>
            <a:off x="93482" y="2660478"/>
            <a:ext cx="6099142" cy="369332"/>
          </a:xfrm>
          <a:prstGeom prst="rect">
            <a:avLst/>
          </a:prstGeom>
          <a:noFill/>
        </p:spPr>
        <p:txBody>
          <a:bodyPr wrap="square">
            <a:spAutoFit/>
          </a:bodyPr>
          <a:lstStyle/>
          <a:p>
            <a:r>
              <a:rPr lang="en-IN" dirty="0"/>
              <a:t>&lt;td </a:t>
            </a:r>
            <a:r>
              <a:rPr lang="en-IN" dirty="0" err="1"/>
              <a:t>colspan</a:t>
            </a:r>
            <a:r>
              <a:rPr lang="en-IN" dirty="0"/>
              <a:t> = "{{ 2+3 }}"&gt;Hello&lt;/td&gt;</a:t>
            </a:r>
          </a:p>
        </p:txBody>
      </p:sp>
      <p:sp>
        <p:nvSpPr>
          <p:cNvPr id="11" name="TextBox 10">
            <a:extLst>
              <a:ext uri="{FF2B5EF4-FFF2-40B4-BE49-F238E27FC236}">
                <a16:creationId xmlns:a16="http://schemas.microsoft.com/office/drawing/2014/main" id="{8814A476-A43D-FFE9-5BE1-5C5363B84557}"/>
              </a:ext>
            </a:extLst>
          </p:cNvPr>
          <p:cNvSpPr txBox="1"/>
          <p:nvPr/>
        </p:nvSpPr>
        <p:spPr>
          <a:xfrm>
            <a:off x="86019" y="3251776"/>
            <a:ext cx="12019961"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The above example gives an error as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not a property. Even if you use property binding/interpolation, it will not work as it is a pure attribute. For such cases, use attribute binding.</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Attribute binding syntax starts with prefix </a:t>
            </a:r>
            <a:r>
              <a:rPr lang="en-US" sz="2000" dirty="0" err="1">
                <a:solidFill>
                  <a:schemeClr val="tx1">
                    <a:lumMod val="65000"/>
                    <a:lumOff val="35000"/>
                  </a:schemeClr>
                </a:solidFill>
                <a:effectLst/>
              </a:rPr>
              <a:t>attr</a:t>
            </a:r>
            <a:r>
              <a:rPr lang="en-US" sz="2000" dirty="0">
                <a:solidFill>
                  <a:schemeClr val="tx1">
                    <a:lumMod val="65000"/>
                    <a:lumOff val="35000"/>
                  </a:schemeClr>
                </a:solidFill>
                <a:effectLst/>
              </a:rPr>
              <a:t>. followed by a dot sign and the name of an attribute. And then set the attribute value to an expression.</a:t>
            </a:r>
          </a:p>
        </p:txBody>
      </p:sp>
      <p:sp>
        <p:nvSpPr>
          <p:cNvPr id="13" name="TextBox 12">
            <a:extLst>
              <a:ext uri="{FF2B5EF4-FFF2-40B4-BE49-F238E27FC236}">
                <a16:creationId xmlns:a16="http://schemas.microsoft.com/office/drawing/2014/main" id="{6256F565-D8E6-AF0B-877C-6F89709E88FE}"/>
              </a:ext>
            </a:extLst>
          </p:cNvPr>
          <p:cNvSpPr txBox="1"/>
          <p:nvPr/>
        </p:nvSpPr>
        <p:spPr>
          <a:xfrm>
            <a:off x="86019" y="5085633"/>
            <a:ext cx="6099142" cy="369332"/>
          </a:xfrm>
          <a:prstGeom prst="rect">
            <a:avLst/>
          </a:prstGeom>
          <a:noFill/>
        </p:spPr>
        <p:txBody>
          <a:bodyPr wrap="square">
            <a:spAutoFit/>
          </a:bodyPr>
          <a:lstStyle/>
          <a:p>
            <a:r>
              <a:rPr lang="en-IN" dirty="0"/>
              <a:t>&lt;td [</a:t>
            </a:r>
            <a:r>
              <a:rPr lang="en-IN" dirty="0" err="1"/>
              <a:t>attr.colspan</a:t>
            </a:r>
            <a:r>
              <a:rPr lang="en-IN" dirty="0"/>
              <a:t>] = "2+3"&gt;Hello&lt;/td&gt;</a:t>
            </a:r>
          </a:p>
        </p:txBody>
      </p:sp>
    </p:spTree>
    <p:extLst>
      <p:ext uri="{BB962C8B-B14F-4D97-AF65-F5344CB8AC3E}">
        <p14:creationId xmlns:p14="http://schemas.microsoft.com/office/powerpoint/2010/main" val="396911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69D86-3D96-2C9A-24D1-13D2CB20A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365769-7B20-5EC3-A7B2-A84ED6097032}"/>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10A7C8F0-929C-0EC5-E9A1-D46271AF3108}"/>
              </a:ext>
            </a:extLst>
          </p:cNvPr>
          <p:cNvSpPr txBox="1"/>
          <p:nvPr/>
        </p:nvSpPr>
        <p:spPr>
          <a:xfrm>
            <a:off x="989029" y="572380"/>
            <a:ext cx="6099142" cy="707886"/>
          </a:xfrm>
          <a:prstGeom prst="rect">
            <a:avLst/>
          </a:prstGeom>
          <a:noFill/>
        </p:spPr>
        <p:txBody>
          <a:bodyPr wrap="square">
            <a:spAutoFit/>
          </a:bodyPr>
          <a:lstStyle/>
          <a:p>
            <a:r>
              <a:rPr lang="en-IN" sz="2000" b="1" dirty="0">
                <a:solidFill>
                  <a:schemeClr val="tx1">
                    <a:lumMod val="65000"/>
                    <a:lumOff val="35000"/>
                  </a:schemeClr>
                </a:solidFill>
                <a:effectLst/>
              </a:rPr>
              <a:t>Example</a:t>
            </a:r>
            <a:r>
              <a:rPr lang="en-IN" sz="2000" dirty="0">
                <a:solidFill>
                  <a:schemeClr val="tx1">
                    <a:lumMod val="65000"/>
                    <a:lumOff val="35000"/>
                  </a:schemeClr>
                </a:solidFill>
                <a:effectLst/>
              </a:rPr>
              <a:t>:</a:t>
            </a: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9771F44-8C1C-5873-277D-CCBD9435FE5F}"/>
              </a:ext>
            </a:extLst>
          </p:cNvPr>
          <p:cNvSpPr txBox="1"/>
          <p:nvPr/>
        </p:nvSpPr>
        <p:spPr>
          <a:xfrm>
            <a:off x="989029" y="1280266"/>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string ="2";</a:t>
            </a:r>
          </a:p>
          <a:p>
            <a:r>
              <a:rPr lang="en-IN" dirty="0"/>
              <a:t>}</a:t>
            </a:r>
          </a:p>
        </p:txBody>
      </p:sp>
      <p:sp>
        <p:nvSpPr>
          <p:cNvPr id="9" name="TextBox 8">
            <a:extLst>
              <a:ext uri="{FF2B5EF4-FFF2-40B4-BE49-F238E27FC236}">
                <a16:creationId xmlns:a16="http://schemas.microsoft.com/office/drawing/2014/main" id="{995F911C-FC57-D3A6-365F-D6011A97B38D}"/>
              </a:ext>
            </a:extLst>
          </p:cNvPr>
          <p:cNvSpPr txBox="1"/>
          <p:nvPr/>
        </p:nvSpPr>
        <p:spPr>
          <a:xfrm>
            <a:off x="278089" y="2710312"/>
            <a:ext cx="9129861"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value and initialize to 2</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BFBC57DF-039A-5E85-F481-608303282E6D}"/>
              </a:ext>
            </a:extLst>
          </p:cNvPr>
          <p:cNvSpPr txBox="1"/>
          <p:nvPr/>
        </p:nvSpPr>
        <p:spPr>
          <a:xfrm>
            <a:off x="278089" y="3863359"/>
            <a:ext cx="9224130" cy="2585323"/>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a:t>
            </a:r>
          </a:p>
          <a:p>
            <a:r>
              <a:rPr lang="en-IN" dirty="0"/>
              <a:t>    &lt;/tr&gt;</a:t>
            </a:r>
          </a:p>
          <a:p>
            <a:r>
              <a:rPr lang="en-IN" dirty="0"/>
              <a:t>&lt;/table&gt;</a:t>
            </a:r>
          </a:p>
        </p:txBody>
      </p:sp>
    </p:spTree>
    <p:extLst>
      <p:ext uri="{BB962C8B-B14F-4D97-AF65-F5344CB8AC3E}">
        <p14:creationId xmlns:p14="http://schemas.microsoft.com/office/powerpoint/2010/main" val="13374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C0B68-81DC-A4B5-72D4-99E68C2ACC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7215CA-9B8E-8C2E-D41C-FD1B5BC4CEC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10A50A4-43D4-F13E-D6E1-F4920D13B26B}"/>
              </a:ext>
            </a:extLst>
          </p:cNvPr>
          <p:cNvSpPr txBox="1"/>
          <p:nvPr/>
        </p:nvSpPr>
        <p:spPr>
          <a:xfrm>
            <a:off x="909686" y="599942"/>
            <a:ext cx="10534454"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attr.colspan</a:t>
            </a:r>
            <a:r>
              <a:rPr lang="en-US" sz="2000" dirty="0">
                <a:solidFill>
                  <a:schemeClr val="tx1">
                    <a:lumMod val="65000"/>
                    <a:lumOff val="35000"/>
                  </a:schemeClr>
                </a:solidFill>
                <a:effectLst/>
              </a:rPr>
              <a:t> will inform Angular that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an attribute so that the given expression is evaluated and assigned to it. This is called attribute binding.</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A07DD781-7EAF-A4E2-35FA-2BAAB5705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19" y="2020822"/>
            <a:ext cx="2203185" cy="910914"/>
          </a:xfrm>
          <a:prstGeom prst="rect">
            <a:avLst/>
          </a:prstGeom>
        </p:spPr>
      </p:pic>
    </p:spTree>
    <p:extLst>
      <p:ext uri="{BB962C8B-B14F-4D97-AF65-F5344CB8AC3E}">
        <p14:creationId xmlns:p14="http://schemas.microsoft.com/office/powerpoint/2010/main" val="417604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F62E9-B47C-E288-3BFA-B9607F91A8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2F0814-8FA9-F349-4CA4-64570CB14D73}"/>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B7D3F19D-9115-68E3-32E3-6B3B5B80EF3B}"/>
              </a:ext>
            </a:extLst>
          </p:cNvPr>
          <p:cNvSpPr txBox="1"/>
          <p:nvPr/>
        </p:nvSpPr>
        <p:spPr>
          <a:xfrm>
            <a:off x="989029" y="578905"/>
            <a:ext cx="6099142" cy="461665"/>
          </a:xfrm>
          <a:prstGeom prst="rect">
            <a:avLst/>
          </a:prstGeom>
          <a:noFill/>
        </p:spPr>
        <p:txBody>
          <a:bodyPr wrap="square">
            <a:spAutoFit/>
          </a:bodyPr>
          <a:lstStyle/>
          <a:p>
            <a:r>
              <a:rPr lang="en-IN" sz="2400" b="1" dirty="0"/>
              <a:t>Demo : Attribute Binding</a:t>
            </a:r>
          </a:p>
        </p:txBody>
      </p:sp>
      <p:sp>
        <p:nvSpPr>
          <p:cNvPr id="7" name="TextBox 6">
            <a:extLst>
              <a:ext uri="{FF2B5EF4-FFF2-40B4-BE49-F238E27FC236}">
                <a16:creationId xmlns:a16="http://schemas.microsoft.com/office/drawing/2014/main" id="{B82DFED9-466E-1647-988F-F95001DFB052}"/>
              </a:ext>
            </a:extLst>
          </p:cNvPr>
          <p:cNvSpPr txBox="1"/>
          <p:nvPr/>
        </p:nvSpPr>
        <p:spPr>
          <a:xfrm>
            <a:off x="240383" y="1243868"/>
            <a:ext cx="1154312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attribute directive</a:t>
            </a:r>
          </a:p>
          <a:p>
            <a:pPr>
              <a:buFont typeface="Arial" panose="020B0604020202020204" pitchFamily="34" charset="0"/>
              <a:buChar char="•"/>
            </a:pPr>
            <a:r>
              <a:rPr lang="en-US" sz="2000" dirty="0">
                <a:solidFill>
                  <a:schemeClr val="tx1">
                    <a:lumMod val="65000"/>
                    <a:lumOff val="35000"/>
                  </a:schemeClr>
                </a:solidFill>
                <a:effectLst/>
              </a:rPr>
              <a:t>Setting the value of an attribute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attribute of a table element to the class property to display the following output</a:t>
            </a:r>
          </a:p>
        </p:txBody>
      </p:sp>
      <p:pic>
        <p:nvPicPr>
          <p:cNvPr id="9" name="Picture 8">
            <a:extLst>
              <a:ext uri="{FF2B5EF4-FFF2-40B4-BE49-F238E27FC236}">
                <a16:creationId xmlns:a16="http://schemas.microsoft.com/office/drawing/2014/main" id="{C1BEDEB3-A1C0-7BFC-4425-710C94A8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8" y="3490636"/>
            <a:ext cx="2159192" cy="892827"/>
          </a:xfrm>
          <a:prstGeom prst="rect">
            <a:avLst/>
          </a:prstGeom>
        </p:spPr>
      </p:pic>
      <p:sp>
        <p:nvSpPr>
          <p:cNvPr id="11" name="TextBox 10">
            <a:extLst>
              <a:ext uri="{FF2B5EF4-FFF2-40B4-BE49-F238E27FC236}">
                <a16:creationId xmlns:a16="http://schemas.microsoft.com/office/drawing/2014/main" id="{59161566-C7F5-178F-4249-B35630CD1043}"/>
              </a:ext>
            </a:extLst>
          </p:cNvPr>
          <p:cNvSpPr txBox="1"/>
          <p:nvPr/>
        </p:nvSpPr>
        <p:spPr>
          <a:xfrm>
            <a:off x="240383" y="4934088"/>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754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AFB60-BD13-0746-6748-1B8C7CBD56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13E507-89E7-F085-5EFF-F4F46D8143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E322BD7E-C44D-AFBF-78A9-4E2B446FF0EC}"/>
              </a:ext>
            </a:extLst>
          </p:cNvPr>
          <p:cNvSpPr txBox="1"/>
          <p:nvPr/>
        </p:nvSpPr>
        <p:spPr>
          <a:xfrm>
            <a:off x="989028" y="566678"/>
            <a:ext cx="9908357"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 '2';</a:t>
            </a:r>
          </a:p>
          <a:p>
            <a:r>
              <a:rPr lang="en-IN" dirty="0"/>
              <a:t>}</a:t>
            </a:r>
          </a:p>
          <a:p>
            <a:r>
              <a:rPr lang="en-IN" dirty="0"/>
              <a:t> </a:t>
            </a:r>
          </a:p>
        </p:txBody>
      </p:sp>
      <p:sp>
        <p:nvSpPr>
          <p:cNvPr id="7" name="TextBox 6">
            <a:extLst>
              <a:ext uri="{FF2B5EF4-FFF2-40B4-BE49-F238E27FC236}">
                <a16:creationId xmlns:a16="http://schemas.microsoft.com/office/drawing/2014/main" id="{444B3368-3F6F-DA5D-B2DF-BF493A12084C}"/>
              </a:ext>
            </a:extLst>
          </p:cNvPr>
          <p:cNvSpPr txBox="1"/>
          <p:nvPr/>
        </p:nvSpPr>
        <p:spPr>
          <a:xfrm>
            <a:off x="212102" y="3228945"/>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1DA4FBD-1B0E-2A9D-5225-73531675C87E}"/>
              </a:ext>
            </a:extLst>
          </p:cNvPr>
          <p:cNvSpPr txBox="1"/>
          <p:nvPr/>
        </p:nvSpPr>
        <p:spPr>
          <a:xfrm>
            <a:off x="212102" y="3718679"/>
            <a:ext cx="10195089" cy="3139321"/>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&lt;td&gt;Third&lt;/td&gt;</a:t>
            </a:r>
          </a:p>
          <a:p>
            <a:r>
              <a:rPr lang="en-IN" dirty="0"/>
              <a:t>        &lt;td&gt;Fourth&lt;/td&gt;</a:t>
            </a:r>
          </a:p>
          <a:p>
            <a:r>
              <a:rPr lang="en-IN" dirty="0"/>
              <a:t>        &lt;td&gt;Fifth&lt;/td&gt;</a:t>
            </a:r>
          </a:p>
          <a:p>
            <a:r>
              <a:rPr lang="en-IN" dirty="0"/>
              <a:t>    &lt;/tr&gt;</a:t>
            </a:r>
          </a:p>
          <a:p>
            <a:r>
              <a:rPr lang="en-IN" dirty="0"/>
              <a:t>&lt;/table&gt;</a:t>
            </a:r>
          </a:p>
        </p:txBody>
      </p:sp>
    </p:spTree>
    <p:extLst>
      <p:ext uri="{BB962C8B-B14F-4D97-AF65-F5344CB8AC3E}">
        <p14:creationId xmlns:p14="http://schemas.microsoft.com/office/powerpoint/2010/main" val="3865167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0F3A1-00CE-0ABA-EED9-6621E0257DE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A0AD0C-29AA-B457-BE82-82EEB3183BEB}"/>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51DC12D8-8F17-135D-D540-9DCBD9F531FB}"/>
              </a:ext>
            </a:extLst>
          </p:cNvPr>
          <p:cNvSpPr txBox="1"/>
          <p:nvPr/>
        </p:nvSpPr>
        <p:spPr>
          <a:xfrm>
            <a:off x="919113" y="56947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355CC98-6677-5940-27EE-7D84137A3E61}"/>
              </a:ext>
            </a:extLst>
          </p:cNvPr>
          <p:cNvSpPr txBox="1"/>
          <p:nvPr/>
        </p:nvSpPr>
        <p:spPr>
          <a:xfrm>
            <a:off x="316930" y="1295196"/>
            <a:ext cx="6099142" cy="461665"/>
          </a:xfrm>
          <a:prstGeom prst="rect">
            <a:avLst/>
          </a:prstGeom>
          <a:noFill/>
        </p:spPr>
        <p:txBody>
          <a:bodyPr wrap="square">
            <a:spAutoFit/>
          </a:bodyPr>
          <a:lstStyle/>
          <a:p>
            <a:r>
              <a:rPr lang="en-IN" sz="2400" b="1" dirty="0"/>
              <a:t>Style and Event Binding</a:t>
            </a:r>
          </a:p>
        </p:txBody>
      </p:sp>
      <p:sp>
        <p:nvSpPr>
          <p:cNvPr id="9" name="TextBox 8">
            <a:extLst>
              <a:ext uri="{FF2B5EF4-FFF2-40B4-BE49-F238E27FC236}">
                <a16:creationId xmlns:a16="http://schemas.microsoft.com/office/drawing/2014/main" id="{E6FE4BF6-537A-3733-374B-1D8273303808}"/>
              </a:ext>
            </a:extLst>
          </p:cNvPr>
          <p:cNvSpPr txBox="1"/>
          <p:nvPr/>
        </p:nvSpPr>
        <p:spPr>
          <a:xfrm>
            <a:off x="410065" y="1862475"/>
            <a:ext cx="11326305" cy="1323439"/>
          </a:xfrm>
          <a:prstGeom prst="rect">
            <a:avLst/>
          </a:prstGeom>
          <a:noFill/>
        </p:spPr>
        <p:txBody>
          <a:bodyPr wrap="square">
            <a:spAutoFit/>
          </a:bodyPr>
          <a:lstStyle/>
          <a:p>
            <a:r>
              <a:rPr lang="en-US" sz="2000" dirty="0">
                <a:solidFill>
                  <a:schemeClr val="tx1">
                    <a:lumMod val="65000"/>
                    <a:lumOff val="35000"/>
                  </a:schemeClr>
                </a:solidFill>
                <a:effectLst/>
              </a:rPr>
              <a:t>Style binding is used to set inline styles. Syntax starts with prefix style, followed by a dot and the name of a CSS style property.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1" name="TextBox 10">
            <a:extLst>
              <a:ext uri="{FF2B5EF4-FFF2-40B4-BE49-F238E27FC236}">
                <a16:creationId xmlns:a16="http://schemas.microsoft.com/office/drawing/2014/main" id="{E082757D-953D-4EA6-910E-C2EF7556A4B8}"/>
              </a:ext>
            </a:extLst>
          </p:cNvPr>
          <p:cNvSpPr txBox="1"/>
          <p:nvPr/>
        </p:nvSpPr>
        <p:spPr>
          <a:xfrm>
            <a:off x="410065" y="3185914"/>
            <a:ext cx="6099142" cy="369332"/>
          </a:xfrm>
          <a:prstGeom prst="rect">
            <a:avLst/>
          </a:prstGeom>
          <a:noFill/>
        </p:spPr>
        <p:txBody>
          <a:bodyPr wrap="square">
            <a:spAutoFit/>
          </a:bodyPr>
          <a:lstStyle/>
          <a:p>
            <a:r>
              <a:rPr lang="en-IN" dirty="0"/>
              <a:t>[</a:t>
            </a:r>
            <a:r>
              <a:rPr lang="en-IN" dirty="0" err="1"/>
              <a:t>style.styleproperty</a:t>
            </a:r>
            <a:r>
              <a:rPr lang="en-IN" dirty="0"/>
              <a:t>]</a:t>
            </a:r>
          </a:p>
        </p:txBody>
      </p:sp>
      <p:sp>
        <p:nvSpPr>
          <p:cNvPr id="13" name="TextBox 12">
            <a:extLst>
              <a:ext uri="{FF2B5EF4-FFF2-40B4-BE49-F238E27FC236}">
                <a16:creationId xmlns:a16="http://schemas.microsoft.com/office/drawing/2014/main" id="{162DF42C-AB90-2117-DBF8-A805410DE1B1}"/>
              </a:ext>
            </a:extLst>
          </p:cNvPr>
          <p:cNvSpPr txBox="1"/>
          <p:nvPr/>
        </p:nvSpPr>
        <p:spPr>
          <a:xfrm>
            <a:off x="410065" y="364384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5" name="TextBox 14">
            <a:extLst>
              <a:ext uri="{FF2B5EF4-FFF2-40B4-BE49-F238E27FC236}">
                <a16:creationId xmlns:a16="http://schemas.microsoft.com/office/drawing/2014/main" id="{3A5D78E8-9090-5053-4575-7316D826AC0A}"/>
              </a:ext>
            </a:extLst>
          </p:cNvPr>
          <p:cNvSpPr txBox="1"/>
          <p:nvPr/>
        </p:nvSpPr>
        <p:spPr>
          <a:xfrm>
            <a:off x="316930" y="4114475"/>
            <a:ext cx="6099142" cy="1569660"/>
          </a:xfrm>
          <a:prstGeom prst="rect">
            <a:avLst/>
          </a:prstGeom>
          <a:noFill/>
        </p:spPr>
        <p:txBody>
          <a:bodyPr wrap="square">
            <a:spAutoFit/>
          </a:bodyPr>
          <a:lstStyle/>
          <a:p>
            <a:r>
              <a:rPr lang="en-IN" dirty="0"/>
              <a:t>&lt;button [</a:t>
            </a:r>
            <a:r>
              <a:rPr lang="en-IN" dirty="0" err="1"/>
              <a:t>style.color</a:t>
            </a:r>
            <a:r>
              <a:rPr lang="en-IN" dirty="0"/>
              <a:t>] = "</a:t>
            </a:r>
            <a:r>
              <a:rPr lang="en-IN" dirty="0" err="1"/>
              <a:t>isValid</a:t>
            </a:r>
            <a:r>
              <a:rPr lang="en-IN" dirty="0"/>
              <a:t> ? 'blue' : 'red' "&gt;Hello&lt;/button&gt; </a:t>
            </a:r>
          </a:p>
          <a:p>
            <a:r>
              <a:rPr lang="en-IN" sz="2000" dirty="0">
                <a:solidFill>
                  <a:schemeClr val="tx1">
                    <a:lumMod val="65000"/>
                    <a:lumOff val="35000"/>
                  </a:schemeClr>
                </a:solidFill>
              </a:rPr>
              <a:t>In </a:t>
            </a:r>
            <a:r>
              <a:rPr lang="en-IN" sz="2000" dirty="0" err="1">
                <a:solidFill>
                  <a:schemeClr val="tx1">
                    <a:lumMod val="65000"/>
                    <a:lumOff val="35000"/>
                  </a:schemeClr>
                </a:solidFill>
              </a:rPr>
              <a:t>component.ts</a:t>
            </a:r>
            <a:r>
              <a:rPr lang="en-IN" sz="2000" dirty="0">
                <a:solidFill>
                  <a:schemeClr val="tx1">
                    <a:lumMod val="65000"/>
                    <a:lumOff val="35000"/>
                  </a:schemeClr>
                </a:solidFill>
              </a:rPr>
              <a:t> file</a:t>
            </a:r>
          </a:p>
          <a:p>
            <a:r>
              <a:rPr lang="en-IN" dirty="0" err="1"/>
              <a:t>isValid</a:t>
            </a:r>
            <a:r>
              <a:rPr lang="en-IN" dirty="0"/>
              <a:t>=false;</a:t>
            </a:r>
          </a:p>
          <a:p>
            <a:endParaRPr lang="en-IN" sz="2000" dirty="0">
              <a:solidFill>
                <a:schemeClr val="tx1">
                  <a:lumMod val="65000"/>
                  <a:lumOff val="35000"/>
                </a:schemeClr>
              </a:solidFill>
            </a:endParaRPr>
          </a:p>
          <a:p>
            <a:endParaRPr lang="en-IN" dirty="0"/>
          </a:p>
        </p:txBody>
      </p:sp>
      <p:sp>
        <p:nvSpPr>
          <p:cNvPr id="17" name="TextBox 16">
            <a:extLst>
              <a:ext uri="{FF2B5EF4-FFF2-40B4-BE49-F238E27FC236}">
                <a16:creationId xmlns:a16="http://schemas.microsoft.com/office/drawing/2014/main" id="{390FE8A5-1A3C-04F4-48C1-4FCAE2098E04}"/>
              </a:ext>
            </a:extLst>
          </p:cNvPr>
          <p:cNvSpPr txBox="1"/>
          <p:nvPr/>
        </p:nvSpPr>
        <p:spPr>
          <a:xfrm>
            <a:off x="316930" y="5268637"/>
            <a:ext cx="11326305" cy="1631216"/>
          </a:xfrm>
          <a:prstGeom prst="rect">
            <a:avLst/>
          </a:prstGeom>
          <a:noFill/>
        </p:spPr>
        <p:txBody>
          <a:bodyPr wrap="square">
            <a:spAutoFit/>
          </a:bodyPr>
          <a:lstStyle/>
          <a:p>
            <a:r>
              <a:rPr lang="en-US" sz="2000" dirty="0">
                <a:solidFill>
                  <a:schemeClr val="tx1">
                    <a:lumMod val="65000"/>
                    <a:lumOff val="35000"/>
                  </a:schemeClr>
                </a:solidFill>
                <a:effectLst/>
              </a:rPr>
              <a:t>Here button text color will be set to blue if the expression is true, otherwise red.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Some style bindings will have a unit extension.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89708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67B13-CF14-0045-D368-53CF445F9F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A2DF1-39BE-63F9-7F75-BDD8388A7BA1}"/>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E043AA0F-6E00-6DFC-D563-563992192431}"/>
              </a:ext>
            </a:extLst>
          </p:cNvPr>
          <p:cNvSpPr txBox="1"/>
          <p:nvPr/>
        </p:nvSpPr>
        <p:spPr>
          <a:xfrm>
            <a:off x="989029" y="569478"/>
            <a:ext cx="6099142" cy="369332"/>
          </a:xfrm>
          <a:prstGeom prst="rect">
            <a:avLst/>
          </a:prstGeom>
          <a:noFill/>
        </p:spPr>
        <p:txBody>
          <a:bodyPr wrap="square">
            <a:spAutoFit/>
          </a:bodyPr>
          <a:lstStyle/>
          <a:p>
            <a:r>
              <a:rPr lang="en-IN" dirty="0"/>
              <a:t>&lt;button [</a:t>
            </a:r>
            <a:r>
              <a:rPr lang="en-IN" dirty="0" err="1"/>
              <a:t>style.font-size.px</a:t>
            </a:r>
            <a:r>
              <a:rPr lang="en-IN" dirty="0"/>
              <a:t>] = "</a:t>
            </a:r>
            <a:r>
              <a:rPr lang="en-IN" dirty="0" err="1"/>
              <a:t>isValid</a:t>
            </a:r>
            <a:r>
              <a:rPr lang="en-IN" dirty="0"/>
              <a:t> ? 3 : 6"&gt;Hello&lt;/button&gt;</a:t>
            </a:r>
          </a:p>
        </p:txBody>
      </p:sp>
      <p:sp>
        <p:nvSpPr>
          <p:cNvPr id="7" name="TextBox 6">
            <a:extLst>
              <a:ext uri="{FF2B5EF4-FFF2-40B4-BE49-F238E27FC236}">
                <a16:creationId xmlns:a16="http://schemas.microsoft.com/office/drawing/2014/main" id="{51719E7B-24F1-91E5-D336-D8343C24CC9F}"/>
              </a:ext>
            </a:extLst>
          </p:cNvPr>
          <p:cNvSpPr txBox="1"/>
          <p:nvPr/>
        </p:nvSpPr>
        <p:spPr>
          <a:xfrm>
            <a:off x="344077" y="1278671"/>
            <a:ext cx="11458281" cy="1015663"/>
          </a:xfrm>
          <a:prstGeom prst="rect">
            <a:avLst/>
          </a:prstGeom>
          <a:noFill/>
        </p:spPr>
        <p:txBody>
          <a:bodyPr wrap="square">
            <a:spAutoFit/>
          </a:bodyPr>
          <a:lstStyle/>
          <a:p>
            <a:r>
              <a:rPr lang="en-US" sz="2000" dirty="0">
                <a:solidFill>
                  <a:schemeClr val="tx1">
                    <a:lumMod val="65000"/>
                    <a:lumOff val="35000"/>
                  </a:schemeClr>
                </a:solidFill>
                <a:effectLst/>
              </a:rPr>
              <a:t>Here text font size will be set to 3 </a:t>
            </a:r>
            <a:r>
              <a:rPr lang="en-US" sz="2000" dirty="0" err="1">
                <a:solidFill>
                  <a:schemeClr val="tx1">
                    <a:lumMod val="65000"/>
                    <a:lumOff val="35000"/>
                  </a:schemeClr>
                </a:solidFill>
                <a:effectLst/>
              </a:rPr>
              <a:t>px</a:t>
            </a:r>
            <a:r>
              <a:rPr lang="en-US" sz="2000" dirty="0">
                <a:solidFill>
                  <a:schemeClr val="tx1">
                    <a:lumMod val="65000"/>
                    <a:lumOff val="35000"/>
                  </a:schemeClr>
                </a:solidFill>
                <a:effectLst/>
              </a:rPr>
              <a:t> if the expression </a:t>
            </a:r>
            <a:r>
              <a:rPr lang="en-US" sz="2000" dirty="0" err="1">
                <a:solidFill>
                  <a:schemeClr val="tx1">
                    <a:lumMod val="65000"/>
                    <a:lumOff val="35000"/>
                  </a:schemeClr>
                </a:solidFill>
                <a:effectLst/>
              </a:rPr>
              <a:t>isValid</a:t>
            </a:r>
            <a:r>
              <a:rPr lang="en-US" sz="2000" dirty="0">
                <a:solidFill>
                  <a:schemeClr val="tx1">
                    <a:lumMod val="65000"/>
                    <a:lumOff val="35000"/>
                  </a:schemeClr>
                </a:solidFill>
                <a:effectLst/>
              </a:rPr>
              <a:t> is true, otherwise, it will be set to 6px.</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ngStyle</a:t>
            </a:r>
            <a:r>
              <a:rPr lang="en-US" sz="2000" dirty="0">
                <a:solidFill>
                  <a:schemeClr val="tx1">
                    <a:lumMod val="65000"/>
                    <a:lumOff val="35000"/>
                  </a:schemeClr>
                </a:solidFill>
                <a:effectLst/>
              </a:rPr>
              <a:t> directive is preferred when it is required to set multiple inline styles at the same time.</a:t>
            </a:r>
          </a:p>
        </p:txBody>
      </p:sp>
      <p:sp>
        <p:nvSpPr>
          <p:cNvPr id="9" name="TextBox 8">
            <a:extLst>
              <a:ext uri="{FF2B5EF4-FFF2-40B4-BE49-F238E27FC236}">
                <a16:creationId xmlns:a16="http://schemas.microsoft.com/office/drawing/2014/main" id="{3817CE91-E89C-BED5-758A-0588D021D2F6}"/>
              </a:ext>
            </a:extLst>
          </p:cNvPr>
          <p:cNvSpPr txBox="1"/>
          <p:nvPr/>
        </p:nvSpPr>
        <p:spPr>
          <a:xfrm>
            <a:off x="344076" y="2551290"/>
            <a:ext cx="11524269" cy="1631216"/>
          </a:xfrm>
          <a:prstGeom prst="rect">
            <a:avLst/>
          </a:prstGeom>
          <a:noFill/>
        </p:spPr>
        <p:txBody>
          <a:bodyPr wrap="square">
            <a:spAutoFit/>
          </a:bodyPr>
          <a:lstStyle/>
          <a:p>
            <a:r>
              <a:rPr lang="en-US" sz="2000" dirty="0">
                <a:solidFill>
                  <a:schemeClr val="tx1">
                    <a:lumMod val="65000"/>
                    <a:lumOff val="35000"/>
                  </a:schemeClr>
                </a:solidFill>
                <a:effectLst/>
              </a:rPr>
              <a:t>User actions such as entering text in input boxes, picking items from lists, button clicks may result in a flow of data in the opposite direction: from an element to the component.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Event binding syntax consists of a target event with ( ) on the left of an equal sign and a template statement on the right.</a:t>
            </a:r>
          </a:p>
        </p:txBody>
      </p:sp>
      <p:sp>
        <p:nvSpPr>
          <p:cNvPr id="11" name="TextBox 10">
            <a:extLst>
              <a:ext uri="{FF2B5EF4-FFF2-40B4-BE49-F238E27FC236}">
                <a16:creationId xmlns:a16="http://schemas.microsoft.com/office/drawing/2014/main" id="{C63AD919-3AAF-88F8-2A99-9B40888E448F}"/>
              </a:ext>
            </a:extLst>
          </p:cNvPr>
          <p:cNvSpPr txBox="1"/>
          <p:nvPr/>
        </p:nvSpPr>
        <p:spPr>
          <a:xfrm>
            <a:off x="344076" y="4283512"/>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A41B2645-112D-5FEE-F1B8-7178A7805238}"/>
              </a:ext>
            </a:extLst>
          </p:cNvPr>
          <p:cNvSpPr txBox="1"/>
          <p:nvPr/>
        </p:nvSpPr>
        <p:spPr>
          <a:xfrm>
            <a:off x="344075" y="4706939"/>
            <a:ext cx="11646819" cy="369332"/>
          </a:xfrm>
          <a:prstGeom prst="rect">
            <a:avLst/>
          </a:prstGeom>
          <a:noFill/>
        </p:spPr>
        <p:txBody>
          <a:bodyPr wrap="square">
            <a:spAutoFit/>
          </a:bodyPr>
          <a:lstStyle/>
          <a:p>
            <a:r>
              <a:rPr lang="en-IN" dirty="0"/>
              <a:t>&lt;button (click) ="</a:t>
            </a:r>
            <a:r>
              <a:rPr lang="en-IN" dirty="0" err="1"/>
              <a:t>onSubmit</a:t>
            </a:r>
            <a:r>
              <a:rPr lang="en-IN" dirty="0"/>
              <a:t>(</a:t>
            </a:r>
            <a:r>
              <a:rPr lang="en-IN" dirty="0" err="1"/>
              <a:t>username.value,password.value</a:t>
            </a:r>
            <a:r>
              <a:rPr lang="en-IN" dirty="0"/>
              <a:t>)"&gt;Login&lt;/button&gt;</a:t>
            </a:r>
          </a:p>
        </p:txBody>
      </p:sp>
      <p:sp>
        <p:nvSpPr>
          <p:cNvPr id="15" name="TextBox 14">
            <a:extLst>
              <a:ext uri="{FF2B5EF4-FFF2-40B4-BE49-F238E27FC236}">
                <a16:creationId xmlns:a16="http://schemas.microsoft.com/office/drawing/2014/main" id="{30B681B8-F66F-9652-15B7-B921E648D842}"/>
              </a:ext>
            </a:extLst>
          </p:cNvPr>
          <p:cNvSpPr txBox="1"/>
          <p:nvPr/>
        </p:nvSpPr>
        <p:spPr>
          <a:xfrm>
            <a:off x="410066" y="5099588"/>
            <a:ext cx="6099142" cy="369332"/>
          </a:xfrm>
          <a:prstGeom prst="rect">
            <a:avLst/>
          </a:prstGeom>
          <a:noFill/>
        </p:spPr>
        <p:txBody>
          <a:bodyPr wrap="square">
            <a:spAutoFit/>
          </a:bodyPr>
          <a:lstStyle/>
          <a:p>
            <a:r>
              <a:rPr lang="en-IN" dirty="0">
                <a:solidFill>
                  <a:schemeClr val="tx1">
                    <a:lumMod val="65000"/>
                    <a:lumOff val="35000"/>
                  </a:schemeClr>
                </a:solidFill>
              </a:rPr>
              <a:t>OR</a:t>
            </a:r>
          </a:p>
        </p:txBody>
      </p:sp>
      <p:sp>
        <p:nvSpPr>
          <p:cNvPr id="17" name="TextBox 16">
            <a:extLst>
              <a:ext uri="{FF2B5EF4-FFF2-40B4-BE49-F238E27FC236}">
                <a16:creationId xmlns:a16="http://schemas.microsoft.com/office/drawing/2014/main" id="{A60025FB-75AE-791E-28A0-F0A600D3BA69}"/>
              </a:ext>
            </a:extLst>
          </p:cNvPr>
          <p:cNvSpPr txBox="1"/>
          <p:nvPr/>
        </p:nvSpPr>
        <p:spPr>
          <a:xfrm>
            <a:off x="410065" y="5636528"/>
            <a:ext cx="11203757" cy="369332"/>
          </a:xfrm>
          <a:prstGeom prst="rect">
            <a:avLst/>
          </a:prstGeom>
          <a:noFill/>
        </p:spPr>
        <p:txBody>
          <a:bodyPr wrap="square">
            <a:spAutoFit/>
          </a:bodyPr>
          <a:lstStyle/>
          <a:p>
            <a:r>
              <a:rPr lang="en-IN" dirty="0"/>
              <a:t>&lt;button on-click = "</a:t>
            </a:r>
            <a:r>
              <a:rPr lang="en-IN" dirty="0" err="1"/>
              <a:t>onSubmit</a:t>
            </a:r>
            <a:r>
              <a:rPr lang="en-IN" dirty="0"/>
              <a:t>(</a:t>
            </a:r>
            <a:r>
              <a:rPr lang="en-IN" dirty="0" err="1"/>
              <a:t>username.value,password.value</a:t>
            </a:r>
            <a:r>
              <a:rPr lang="en-IN" dirty="0"/>
              <a:t>)"&gt;Login&lt;/button&gt;</a:t>
            </a:r>
          </a:p>
        </p:txBody>
      </p:sp>
    </p:spTree>
    <p:extLst>
      <p:ext uri="{BB962C8B-B14F-4D97-AF65-F5344CB8AC3E}">
        <p14:creationId xmlns:p14="http://schemas.microsoft.com/office/powerpoint/2010/main" val="2059238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08EB1-1509-C87A-544E-2DF6049376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544AD-0E60-B42E-2068-689BC1D101A6}"/>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5C1BE79A-E272-D6AC-E7E8-457968E5C61D}"/>
              </a:ext>
            </a:extLst>
          </p:cNvPr>
          <p:cNvSpPr txBox="1"/>
          <p:nvPr/>
        </p:nvSpPr>
        <p:spPr>
          <a:xfrm>
            <a:off x="989029" y="607185"/>
            <a:ext cx="6099142" cy="461665"/>
          </a:xfrm>
          <a:prstGeom prst="rect">
            <a:avLst/>
          </a:prstGeom>
          <a:noFill/>
        </p:spPr>
        <p:txBody>
          <a:bodyPr wrap="square">
            <a:spAutoFit/>
          </a:bodyPr>
          <a:lstStyle/>
          <a:p>
            <a:r>
              <a:rPr lang="en-IN" sz="2400" b="1" dirty="0"/>
              <a:t>Two Way Data Binding</a:t>
            </a:r>
          </a:p>
        </p:txBody>
      </p:sp>
      <p:sp>
        <p:nvSpPr>
          <p:cNvPr id="7" name="TextBox 6">
            <a:extLst>
              <a:ext uri="{FF2B5EF4-FFF2-40B4-BE49-F238E27FC236}">
                <a16:creationId xmlns:a16="http://schemas.microsoft.com/office/drawing/2014/main" id="{00C87470-01AD-F326-BB06-DF4CD3B82985}"/>
              </a:ext>
            </a:extLst>
          </p:cNvPr>
          <p:cNvSpPr txBox="1"/>
          <p:nvPr/>
        </p:nvSpPr>
        <p:spPr>
          <a:xfrm>
            <a:off x="315798" y="1068850"/>
            <a:ext cx="11260318" cy="1323439"/>
          </a:xfrm>
          <a:prstGeom prst="rect">
            <a:avLst/>
          </a:prstGeom>
          <a:noFill/>
        </p:spPr>
        <p:txBody>
          <a:bodyPr wrap="square">
            <a:spAutoFit/>
          </a:bodyPr>
          <a:lstStyle/>
          <a:p>
            <a:r>
              <a:rPr lang="en-US" sz="2000" dirty="0">
                <a:solidFill>
                  <a:schemeClr val="tx1">
                    <a:lumMod val="65000"/>
                    <a:lumOff val="35000"/>
                  </a:schemeClr>
                </a:solidFill>
                <a:effectLst/>
              </a:rPr>
              <a:t>Two-way data binding is a mechanism where if model property value changes, it updates the element to which the property is bound and vice versa. It uses [()] (banana in a box) syntax.</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9EF0AE68-8C91-8408-8326-4FF5C8065098}"/>
              </a:ext>
            </a:extLst>
          </p:cNvPr>
          <p:cNvSpPr txBox="1"/>
          <p:nvPr/>
        </p:nvSpPr>
        <p:spPr>
          <a:xfrm>
            <a:off x="315798" y="2496882"/>
            <a:ext cx="6099142" cy="369332"/>
          </a:xfrm>
          <a:prstGeom prst="rect">
            <a:avLst/>
          </a:prstGeom>
          <a:noFill/>
        </p:spPr>
        <p:txBody>
          <a:bodyPr wrap="square">
            <a:spAutoFit/>
          </a:bodyPr>
          <a:lstStyle/>
          <a:p>
            <a:r>
              <a:rPr lang="en-IN" dirty="0"/>
              <a:t>[(</a:t>
            </a:r>
            <a:r>
              <a:rPr lang="en-IN" dirty="0" err="1"/>
              <a:t>ngModel</a:t>
            </a:r>
            <a:r>
              <a:rPr lang="en-IN" dirty="0"/>
              <a:t>)]</a:t>
            </a:r>
          </a:p>
        </p:txBody>
      </p:sp>
      <p:sp>
        <p:nvSpPr>
          <p:cNvPr id="11" name="TextBox 10">
            <a:extLst>
              <a:ext uri="{FF2B5EF4-FFF2-40B4-BE49-F238E27FC236}">
                <a16:creationId xmlns:a16="http://schemas.microsoft.com/office/drawing/2014/main" id="{F4E3FD2C-55D1-718D-8C10-2E6947857C35}"/>
              </a:ext>
            </a:extLst>
          </p:cNvPr>
          <p:cNvSpPr txBox="1"/>
          <p:nvPr/>
        </p:nvSpPr>
        <p:spPr>
          <a:xfrm>
            <a:off x="315798" y="30596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D066540D-63E8-976B-4665-02CA9EF862EA}"/>
              </a:ext>
            </a:extLst>
          </p:cNvPr>
          <p:cNvSpPr txBox="1"/>
          <p:nvPr/>
        </p:nvSpPr>
        <p:spPr>
          <a:xfrm>
            <a:off x="240383" y="3468566"/>
            <a:ext cx="6099142" cy="369332"/>
          </a:xfrm>
          <a:prstGeom prst="rect">
            <a:avLst/>
          </a:prstGeom>
          <a:noFill/>
        </p:spPr>
        <p:txBody>
          <a:bodyPr wrap="square">
            <a:spAutoFit/>
          </a:bodyPr>
          <a:lstStyle/>
          <a:p>
            <a:r>
              <a:rPr lang="en-IN" dirty="0"/>
              <a:t>&lt;input [(</a:t>
            </a:r>
            <a:r>
              <a:rPr lang="en-IN" dirty="0" err="1"/>
              <a:t>ngModel</a:t>
            </a:r>
            <a:r>
              <a:rPr lang="en-IN" dirty="0"/>
              <a:t>)] = "</a:t>
            </a:r>
            <a:r>
              <a:rPr lang="en-IN" dirty="0" err="1"/>
              <a:t>course.courseName</a:t>
            </a:r>
            <a:r>
              <a:rPr lang="en-IN" dirty="0"/>
              <a:t>"&gt;</a:t>
            </a:r>
          </a:p>
        </p:txBody>
      </p:sp>
      <p:sp>
        <p:nvSpPr>
          <p:cNvPr id="15" name="TextBox 14">
            <a:extLst>
              <a:ext uri="{FF2B5EF4-FFF2-40B4-BE49-F238E27FC236}">
                <a16:creationId xmlns:a16="http://schemas.microsoft.com/office/drawing/2014/main" id="{440ECEA3-F430-C0DC-A2E5-5FC110CD3788}"/>
              </a:ext>
            </a:extLst>
          </p:cNvPr>
          <p:cNvSpPr txBox="1"/>
          <p:nvPr/>
        </p:nvSpPr>
        <p:spPr>
          <a:xfrm>
            <a:off x="315798" y="4004987"/>
            <a:ext cx="6099142" cy="400110"/>
          </a:xfrm>
          <a:prstGeom prst="rect">
            <a:avLst/>
          </a:prstGeom>
          <a:noFill/>
        </p:spPr>
        <p:txBody>
          <a:bodyPr wrap="square">
            <a:spAutoFit/>
          </a:bodyPr>
          <a:lstStyle/>
          <a:p>
            <a:r>
              <a:rPr lang="en-US" sz="2000" dirty="0">
                <a:solidFill>
                  <a:schemeClr val="tx1">
                    <a:lumMod val="65000"/>
                    <a:lumOff val="35000"/>
                  </a:schemeClr>
                </a:solidFill>
              </a:rPr>
              <a:t>Behind the scenes, this is equivalent to</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5C987E8-0648-352A-E364-AAC600AAB06C}"/>
              </a:ext>
            </a:extLst>
          </p:cNvPr>
          <p:cNvSpPr txBox="1"/>
          <p:nvPr/>
        </p:nvSpPr>
        <p:spPr>
          <a:xfrm>
            <a:off x="286730" y="4465712"/>
            <a:ext cx="11067069" cy="369332"/>
          </a:xfrm>
          <a:prstGeom prst="rect">
            <a:avLst/>
          </a:prstGeom>
          <a:noFill/>
        </p:spPr>
        <p:txBody>
          <a:bodyPr wrap="square">
            <a:spAutoFit/>
          </a:bodyPr>
          <a:lstStyle/>
          <a:p>
            <a:r>
              <a:rPr lang="en-IN" dirty="0"/>
              <a:t>&lt;input [</a:t>
            </a:r>
            <a:r>
              <a:rPr lang="en-IN" dirty="0" err="1"/>
              <a:t>ngModel</a:t>
            </a:r>
            <a:r>
              <a:rPr lang="en-IN" dirty="0"/>
              <a:t>]="</a:t>
            </a:r>
            <a:r>
              <a:rPr lang="en-IN" dirty="0" err="1"/>
              <a:t>course.courseName</a:t>
            </a:r>
            <a:r>
              <a:rPr lang="en-IN" dirty="0"/>
              <a:t>" (</a:t>
            </a:r>
            <a:r>
              <a:rPr lang="en-IN" dirty="0" err="1"/>
              <a:t>ngModelChange</a:t>
            </a:r>
            <a:r>
              <a:rPr lang="en-IN" dirty="0"/>
              <a:t>)="</a:t>
            </a:r>
            <a:r>
              <a:rPr lang="en-IN" dirty="0" err="1"/>
              <a:t>course.courseName</a:t>
            </a:r>
            <a:r>
              <a:rPr lang="en-IN" dirty="0"/>
              <a:t>=$event"&gt;</a:t>
            </a:r>
          </a:p>
        </p:txBody>
      </p:sp>
    </p:spTree>
    <p:extLst>
      <p:ext uri="{BB962C8B-B14F-4D97-AF65-F5344CB8AC3E}">
        <p14:creationId xmlns:p14="http://schemas.microsoft.com/office/powerpoint/2010/main" val="279078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19B21E-1039-DBBB-2815-E34EAB7A46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7F9075-6D26-0780-C350-CC0D8BE1F8D4}"/>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BE46C8FE-1D5D-1E79-23B9-16B38C88C494}"/>
              </a:ext>
            </a:extLst>
          </p:cNvPr>
          <p:cNvSpPr txBox="1"/>
          <p:nvPr/>
        </p:nvSpPr>
        <p:spPr>
          <a:xfrm>
            <a:off x="919113" y="522344"/>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7F1F2F-517A-6FBE-DD1B-C979D90DC4E3}"/>
              </a:ext>
            </a:extLst>
          </p:cNvPr>
          <p:cNvSpPr txBox="1"/>
          <p:nvPr/>
        </p:nvSpPr>
        <p:spPr>
          <a:xfrm>
            <a:off x="919113" y="1011819"/>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name: string = "Angular";</a:t>
            </a:r>
          </a:p>
          <a:p>
            <a:r>
              <a:rPr lang="en-IN" dirty="0"/>
              <a:t>}</a:t>
            </a:r>
          </a:p>
        </p:txBody>
      </p:sp>
      <p:sp>
        <p:nvSpPr>
          <p:cNvPr id="9" name="TextBox 8">
            <a:extLst>
              <a:ext uri="{FF2B5EF4-FFF2-40B4-BE49-F238E27FC236}">
                <a16:creationId xmlns:a16="http://schemas.microsoft.com/office/drawing/2014/main" id="{23BE5D80-AAE0-0296-2479-4557AECAE407}"/>
              </a:ext>
            </a:extLst>
          </p:cNvPr>
          <p:cNvSpPr txBox="1"/>
          <p:nvPr/>
        </p:nvSpPr>
        <p:spPr>
          <a:xfrm>
            <a:off x="202677" y="2486723"/>
            <a:ext cx="1159025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name and initialize it to value 'Angular'</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01AC880-A742-247E-6A30-CCCDFDF0BD20}"/>
              </a:ext>
            </a:extLst>
          </p:cNvPr>
          <p:cNvSpPr txBox="1"/>
          <p:nvPr/>
        </p:nvSpPr>
        <p:spPr>
          <a:xfrm>
            <a:off x="202677" y="3636092"/>
            <a:ext cx="9120432" cy="646331"/>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p:txBody>
      </p:sp>
      <p:sp>
        <p:nvSpPr>
          <p:cNvPr id="13" name="TextBox 12">
            <a:extLst>
              <a:ext uri="{FF2B5EF4-FFF2-40B4-BE49-F238E27FC236}">
                <a16:creationId xmlns:a16="http://schemas.microsoft.com/office/drawing/2014/main" id="{7A4E7588-1B66-1366-5FA4-E2520C775B5F}"/>
              </a:ext>
            </a:extLst>
          </p:cNvPr>
          <p:cNvSpPr txBox="1"/>
          <p:nvPr/>
        </p:nvSpPr>
        <p:spPr>
          <a:xfrm>
            <a:off x="202676" y="4416129"/>
            <a:ext cx="11844779" cy="2246769"/>
          </a:xfrm>
          <a:prstGeom prst="rect">
            <a:avLst/>
          </a:prstGeom>
          <a:noFill/>
        </p:spPr>
        <p:txBody>
          <a:bodyPr wrap="square">
            <a:spAutoFit/>
          </a:bodyPr>
          <a:lstStyle/>
          <a:p>
            <a:r>
              <a:rPr lang="en-US" sz="2000" dirty="0">
                <a:solidFill>
                  <a:schemeClr val="tx1">
                    <a:lumMod val="65000"/>
                    <a:lumOff val="35000"/>
                  </a:schemeClr>
                </a:solidFill>
                <a:effectLst/>
              </a:rPr>
              <a:t>Line 1: Bind name property with text box using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placed in [()] which is a representation of two-way data binding. Here whatever is typed in the textbox at run time will be assigned to the property name and when there is a change for the name property value, it will be auto-reflected in the textbox.</a:t>
            </a:r>
          </a:p>
          <a:p>
            <a:r>
              <a:rPr lang="en-US" sz="2000" dirty="0">
                <a:solidFill>
                  <a:schemeClr val="tx1">
                    <a:lumMod val="65000"/>
                    <a:lumOff val="35000"/>
                  </a:schemeClr>
                </a:solidFill>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Tree>
    <p:extLst>
      <p:ext uri="{BB962C8B-B14F-4D97-AF65-F5344CB8AC3E}">
        <p14:creationId xmlns:p14="http://schemas.microsoft.com/office/powerpoint/2010/main" val="328362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AE0CC-13B2-0252-B6E6-9C01E174F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53E5D0-5BDC-E58A-36F9-4085FDFD532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D851CA66-6A4E-E0CD-E87E-90C6DF9AC647}"/>
              </a:ext>
            </a:extLst>
          </p:cNvPr>
          <p:cNvSpPr txBox="1"/>
          <p:nvPr/>
        </p:nvSpPr>
        <p:spPr>
          <a:xfrm>
            <a:off x="917542" y="518722"/>
            <a:ext cx="10436258" cy="1015663"/>
          </a:xfrm>
          <a:prstGeom prst="rect">
            <a:avLst/>
          </a:prstGeom>
          <a:noFill/>
        </p:spPr>
        <p:txBody>
          <a:bodyPr wrap="square">
            <a:spAutoFit/>
          </a:bodyPr>
          <a:lstStyle/>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
        <p:nvSpPr>
          <p:cNvPr id="7" name="TextBox 6">
            <a:extLst>
              <a:ext uri="{FF2B5EF4-FFF2-40B4-BE49-F238E27FC236}">
                <a16:creationId xmlns:a16="http://schemas.microsoft.com/office/drawing/2014/main" id="{948402BB-FF19-A7E6-9DD4-5B94AC3ADE24}"/>
              </a:ext>
            </a:extLst>
          </p:cNvPr>
          <p:cNvSpPr txBox="1"/>
          <p:nvPr/>
        </p:nvSpPr>
        <p:spPr>
          <a:xfrm>
            <a:off x="917542" y="1534385"/>
            <a:ext cx="8414994" cy="2862322"/>
          </a:xfrm>
          <a:prstGeom prst="rect">
            <a:avLst/>
          </a:prstGeom>
          <a:noFill/>
        </p:spPr>
        <p:txBody>
          <a:bodyPr wrap="square">
            <a:spAutoFit/>
          </a:bodyPr>
          <a:lstStyle/>
          <a:p>
            <a:r>
              <a:rPr lang="en-IN" dirty="0"/>
              <a:t>import { </a:t>
            </a:r>
            <a:r>
              <a:rPr lang="en-IN" dirty="0" err="1"/>
              <a:t>FormsModule</a:t>
            </a:r>
            <a:r>
              <a:rPr lang="en-IN" dirty="0"/>
              <a:t> } from '@angular/forms';</a:t>
            </a:r>
          </a:p>
          <a:p>
            <a:r>
              <a:rPr lang="en-IN" dirty="0"/>
              <a:t>...</a:t>
            </a:r>
          </a:p>
          <a:p>
            <a:r>
              <a:rPr lang="en-IN" dirty="0"/>
              <a:t>@NgModule({</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85813338-E959-106E-38E6-35EFE4EE0CE4}"/>
              </a:ext>
            </a:extLst>
          </p:cNvPr>
          <p:cNvSpPr txBox="1"/>
          <p:nvPr/>
        </p:nvSpPr>
        <p:spPr>
          <a:xfrm>
            <a:off x="917542" y="4670138"/>
            <a:ext cx="609914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FED44875-44CB-49EA-1D67-0B2118DF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5" y="5343679"/>
            <a:ext cx="2081731" cy="689476"/>
          </a:xfrm>
          <a:prstGeom prst="rect">
            <a:avLst/>
          </a:prstGeom>
        </p:spPr>
      </p:pic>
    </p:spTree>
    <p:extLst>
      <p:ext uri="{BB962C8B-B14F-4D97-AF65-F5344CB8AC3E}">
        <p14:creationId xmlns:p14="http://schemas.microsoft.com/office/powerpoint/2010/main" val="1168995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0A785-637D-8124-48A9-CC6249D59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2EAD0B-E38E-E009-F937-2E42906301E3}"/>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1378E0A1-DC46-3AA7-5DFE-47E3420DCB20}"/>
              </a:ext>
            </a:extLst>
          </p:cNvPr>
          <p:cNvSpPr txBox="1"/>
          <p:nvPr/>
        </p:nvSpPr>
        <p:spPr>
          <a:xfrm>
            <a:off x="919114" y="569477"/>
            <a:ext cx="6099142" cy="461665"/>
          </a:xfrm>
          <a:prstGeom prst="rect">
            <a:avLst/>
          </a:prstGeom>
          <a:noFill/>
        </p:spPr>
        <p:txBody>
          <a:bodyPr wrap="square">
            <a:spAutoFit/>
          </a:bodyPr>
          <a:lstStyle/>
          <a:p>
            <a:r>
              <a:rPr lang="en-US" sz="2400" b="1" dirty="0"/>
              <a:t>Demo : Two Way Data Binding</a:t>
            </a:r>
          </a:p>
        </p:txBody>
      </p:sp>
      <p:sp>
        <p:nvSpPr>
          <p:cNvPr id="7" name="TextBox 6">
            <a:extLst>
              <a:ext uri="{FF2B5EF4-FFF2-40B4-BE49-F238E27FC236}">
                <a16:creationId xmlns:a16="http://schemas.microsoft.com/office/drawing/2014/main" id="{11E0C8DD-E589-C7EF-09F5-66D9CFDB8084}"/>
              </a:ext>
            </a:extLst>
          </p:cNvPr>
          <p:cNvSpPr txBox="1"/>
          <p:nvPr/>
        </p:nvSpPr>
        <p:spPr>
          <a:xfrm>
            <a:off x="240382" y="1182231"/>
            <a:ext cx="1125089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Working with two-way data binding</a:t>
            </a:r>
          </a:p>
          <a:p>
            <a:pPr>
              <a:buFont typeface="Arial" panose="020B0604020202020204" pitchFamily="34" charset="0"/>
              <a:buChar char="•"/>
            </a:pPr>
            <a:r>
              <a:rPr lang="en-US" sz="2000" dirty="0">
                <a:solidFill>
                  <a:schemeClr val="tx1">
                    <a:lumMod val="65000"/>
                    <a:lumOff val="35000"/>
                  </a:schemeClr>
                </a:solidFill>
                <a:effectLst/>
              </a:rPr>
              <a:t>Updating the element in action</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 textbox with a property using two-way data binding. The output is as shown below</a:t>
            </a:r>
          </a:p>
        </p:txBody>
      </p:sp>
      <p:pic>
        <p:nvPicPr>
          <p:cNvPr id="9" name="Picture 8">
            <a:extLst>
              <a:ext uri="{FF2B5EF4-FFF2-40B4-BE49-F238E27FC236}">
                <a16:creationId xmlns:a16="http://schemas.microsoft.com/office/drawing/2014/main" id="{687644EF-2520-45FE-6E3E-2C52A46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685" y="3549712"/>
            <a:ext cx="3619892" cy="1682164"/>
          </a:xfrm>
          <a:prstGeom prst="rect">
            <a:avLst/>
          </a:prstGeom>
        </p:spPr>
      </p:pic>
    </p:spTree>
    <p:extLst>
      <p:ext uri="{BB962C8B-B14F-4D97-AF65-F5344CB8AC3E}">
        <p14:creationId xmlns:p14="http://schemas.microsoft.com/office/powerpoint/2010/main" val="1679697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AEDB2-41F7-2DFF-DA3D-9C8F8D87A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A0D8CD-1D81-2D4B-47F6-26E4D09745CA}"/>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46B07A50-8F2F-E962-ABB0-3953F3A0E539}"/>
              </a:ext>
            </a:extLst>
          </p:cNvPr>
          <p:cNvSpPr txBox="1"/>
          <p:nvPr/>
        </p:nvSpPr>
        <p:spPr>
          <a:xfrm>
            <a:off x="989029" y="644892"/>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03BCF0-935B-BF7E-83F6-D83458F45F72}"/>
              </a:ext>
            </a:extLst>
          </p:cNvPr>
          <p:cNvSpPr txBox="1"/>
          <p:nvPr/>
        </p:nvSpPr>
        <p:spPr>
          <a:xfrm>
            <a:off x="989028" y="1236624"/>
            <a:ext cx="9917783"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name = 'Angular';</a:t>
            </a:r>
          </a:p>
          <a:p>
            <a:r>
              <a:rPr lang="en-IN" dirty="0"/>
              <a:t>}</a:t>
            </a:r>
          </a:p>
          <a:p>
            <a:r>
              <a:rPr lang="en-IN" dirty="0"/>
              <a:t> </a:t>
            </a:r>
          </a:p>
        </p:txBody>
      </p:sp>
      <p:sp>
        <p:nvSpPr>
          <p:cNvPr id="9" name="TextBox 8">
            <a:extLst>
              <a:ext uri="{FF2B5EF4-FFF2-40B4-BE49-F238E27FC236}">
                <a16:creationId xmlns:a16="http://schemas.microsoft.com/office/drawing/2014/main" id="{D6656AF7-06FA-D239-484E-635670F8545C}"/>
              </a:ext>
            </a:extLst>
          </p:cNvPr>
          <p:cNvSpPr txBox="1"/>
          <p:nvPr/>
        </p:nvSpPr>
        <p:spPr>
          <a:xfrm>
            <a:off x="989028" y="399140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FDD8CF1-E6F8-F1AE-0D15-33EDD8A6FFEB}"/>
              </a:ext>
            </a:extLst>
          </p:cNvPr>
          <p:cNvSpPr txBox="1"/>
          <p:nvPr/>
        </p:nvSpPr>
        <p:spPr>
          <a:xfrm>
            <a:off x="988242" y="4660088"/>
            <a:ext cx="7854100" cy="923330"/>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a:p>
            <a:r>
              <a:rPr lang="en-IN" dirty="0"/>
              <a:t> </a:t>
            </a:r>
          </a:p>
        </p:txBody>
      </p:sp>
    </p:spTree>
    <p:extLst>
      <p:ext uri="{BB962C8B-B14F-4D97-AF65-F5344CB8AC3E}">
        <p14:creationId xmlns:p14="http://schemas.microsoft.com/office/powerpoint/2010/main" val="614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D11D17-9A30-EC2F-AAF4-D62BDB95B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7D160-1A08-E927-800B-B5847DAF6515}"/>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A9D518B0-2458-49EC-EF53-C0C9008D40A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D295BDA-B693-81B2-564C-96A9ED53573C}"/>
              </a:ext>
            </a:extLst>
          </p:cNvPr>
          <p:cNvSpPr txBox="1"/>
          <p:nvPr/>
        </p:nvSpPr>
        <p:spPr>
          <a:xfrm>
            <a:off x="989028" y="1028343"/>
            <a:ext cx="11294097"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
        <p:nvSpPr>
          <p:cNvPr id="9" name="TextBox 8">
            <a:extLst>
              <a:ext uri="{FF2B5EF4-FFF2-40B4-BE49-F238E27FC236}">
                <a16:creationId xmlns:a16="http://schemas.microsoft.com/office/drawing/2014/main" id="{0E9C9795-2641-7707-166F-B640EAB6595C}"/>
              </a:ext>
            </a:extLst>
          </p:cNvPr>
          <p:cNvSpPr txBox="1"/>
          <p:nvPr/>
        </p:nvSpPr>
        <p:spPr>
          <a:xfrm>
            <a:off x="946609" y="5703746"/>
            <a:ext cx="614156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886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7763B-3015-21E4-F4CB-F1E6A78E4B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E97DC4-6289-D135-66C0-CDF58C71CE26}"/>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8B65EA35-F536-6BD1-613B-9CB5B5991DA0}"/>
              </a:ext>
            </a:extLst>
          </p:cNvPr>
          <p:cNvSpPr txBox="1"/>
          <p:nvPr/>
        </p:nvSpPr>
        <p:spPr>
          <a:xfrm>
            <a:off x="919114" y="560051"/>
            <a:ext cx="6099142" cy="461665"/>
          </a:xfrm>
          <a:prstGeom prst="rect">
            <a:avLst/>
          </a:prstGeom>
          <a:noFill/>
        </p:spPr>
        <p:txBody>
          <a:bodyPr wrap="square">
            <a:spAutoFit/>
          </a:bodyPr>
          <a:lstStyle/>
          <a:p>
            <a:r>
              <a:rPr lang="en-IN" sz="2400" b="1" dirty="0"/>
              <a:t>Built-in Pipes</a:t>
            </a:r>
          </a:p>
        </p:txBody>
      </p:sp>
      <p:pic>
        <p:nvPicPr>
          <p:cNvPr id="7" name="Picture 6">
            <a:extLst>
              <a:ext uri="{FF2B5EF4-FFF2-40B4-BE49-F238E27FC236}">
                <a16:creationId xmlns:a16="http://schemas.microsoft.com/office/drawing/2014/main" id="{C034FF50-38DE-BA7E-36AB-C3FD93E98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4" y="1298585"/>
            <a:ext cx="5258534" cy="3600953"/>
          </a:xfrm>
          <a:prstGeom prst="rect">
            <a:avLst/>
          </a:prstGeom>
        </p:spPr>
      </p:pic>
    </p:spTree>
    <p:extLst>
      <p:ext uri="{BB962C8B-B14F-4D97-AF65-F5344CB8AC3E}">
        <p14:creationId xmlns:p14="http://schemas.microsoft.com/office/powerpoint/2010/main" val="4142842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104C1-A782-108D-46F0-CADB9D145B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DB4B8-3BB3-FC19-693A-1CC4484A935B}"/>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CE4A0720-E576-4739-2B6A-FAC2F8C89F2B}"/>
              </a:ext>
            </a:extLst>
          </p:cNvPr>
          <p:cNvSpPr txBox="1"/>
          <p:nvPr/>
        </p:nvSpPr>
        <p:spPr>
          <a:xfrm>
            <a:off x="989028" y="667394"/>
            <a:ext cx="10756769" cy="2862322"/>
          </a:xfrm>
          <a:prstGeom prst="rect">
            <a:avLst/>
          </a:prstGeom>
          <a:noFill/>
        </p:spPr>
        <p:txBody>
          <a:bodyPr wrap="square">
            <a:spAutoFit/>
          </a:bodyPr>
          <a:lstStyle/>
          <a:p>
            <a:r>
              <a:rPr lang="en-US" sz="2000" b="1" dirty="0">
                <a:solidFill>
                  <a:schemeClr val="tx1">
                    <a:lumMod val="65000"/>
                    <a:lumOff val="35000"/>
                  </a:schemeClr>
                </a:solidFill>
                <a:effectLst/>
              </a:rPr>
              <a:t>Why Pipes?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provide a beautiful way of transforming the data inside templates, for the purpose of display.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Pipes in Angular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in Angular take an expression value as an input and transform it into the desired output before displaying it to the user. It provides a clean and structured code as you can reuse the pipes throughout the application, while declaring each pipe just once.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7" name="TextBox 6">
            <a:extLst>
              <a:ext uri="{FF2B5EF4-FFF2-40B4-BE49-F238E27FC236}">
                <a16:creationId xmlns:a16="http://schemas.microsoft.com/office/drawing/2014/main" id="{E7941B5F-68B2-844A-0D9F-1003D268F3EA}"/>
              </a:ext>
            </a:extLst>
          </p:cNvPr>
          <p:cNvSpPr txBox="1"/>
          <p:nvPr/>
        </p:nvSpPr>
        <p:spPr>
          <a:xfrm>
            <a:off x="989029" y="3566073"/>
            <a:ext cx="6099142" cy="369332"/>
          </a:xfrm>
          <a:prstGeom prst="rect">
            <a:avLst/>
          </a:prstGeom>
          <a:noFill/>
        </p:spPr>
        <p:txBody>
          <a:bodyPr wrap="square">
            <a:spAutoFit/>
          </a:bodyPr>
          <a:lstStyle/>
          <a:p>
            <a:r>
              <a:rPr lang="en-IN" dirty="0"/>
              <a:t>{{ expression | pipe }}</a:t>
            </a:r>
          </a:p>
        </p:txBody>
      </p:sp>
      <p:sp>
        <p:nvSpPr>
          <p:cNvPr id="9" name="TextBox 8">
            <a:extLst>
              <a:ext uri="{FF2B5EF4-FFF2-40B4-BE49-F238E27FC236}">
                <a16:creationId xmlns:a16="http://schemas.microsoft.com/office/drawing/2014/main" id="{6AA19541-A79F-B631-5667-9565850292F7}"/>
              </a:ext>
            </a:extLst>
          </p:cNvPr>
          <p:cNvSpPr txBox="1"/>
          <p:nvPr/>
        </p:nvSpPr>
        <p:spPr>
          <a:xfrm>
            <a:off x="989028" y="40208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CDFD83B0-E1CF-474A-A0CD-617FADEA7404}"/>
              </a:ext>
            </a:extLst>
          </p:cNvPr>
          <p:cNvSpPr txBox="1"/>
          <p:nvPr/>
        </p:nvSpPr>
        <p:spPr>
          <a:xfrm>
            <a:off x="989028" y="4589739"/>
            <a:ext cx="6099142" cy="369332"/>
          </a:xfrm>
          <a:prstGeom prst="rect">
            <a:avLst/>
          </a:prstGeom>
          <a:noFill/>
        </p:spPr>
        <p:txBody>
          <a:bodyPr wrap="square">
            <a:spAutoFit/>
          </a:bodyPr>
          <a:lstStyle/>
          <a:p>
            <a:r>
              <a:rPr lang="en-IN" dirty="0"/>
              <a:t>{{ "Angular" | uppercase }} </a:t>
            </a:r>
          </a:p>
        </p:txBody>
      </p:sp>
      <p:sp>
        <p:nvSpPr>
          <p:cNvPr id="13" name="TextBox 12">
            <a:extLst>
              <a:ext uri="{FF2B5EF4-FFF2-40B4-BE49-F238E27FC236}">
                <a16:creationId xmlns:a16="http://schemas.microsoft.com/office/drawing/2014/main" id="{A1EF1F4E-36F0-445C-4C5A-95C042D21559}"/>
              </a:ext>
            </a:extLst>
          </p:cNvPr>
          <p:cNvSpPr txBox="1"/>
          <p:nvPr/>
        </p:nvSpPr>
        <p:spPr>
          <a:xfrm>
            <a:off x="989028" y="5203998"/>
            <a:ext cx="6099142" cy="400110"/>
          </a:xfrm>
          <a:prstGeom prst="rect">
            <a:avLst/>
          </a:prstGeom>
          <a:noFill/>
        </p:spPr>
        <p:txBody>
          <a:bodyPr wrap="square">
            <a:spAutoFit/>
          </a:bodyPr>
          <a:lstStyle/>
          <a:p>
            <a:r>
              <a:rPr lang="en-IN" sz="2000" dirty="0">
                <a:solidFill>
                  <a:schemeClr val="tx1">
                    <a:lumMod val="65000"/>
                    <a:lumOff val="35000"/>
                  </a:schemeClr>
                </a:solidFill>
              </a:rPr>
              <a:t>This will display ANGULAR </a:t>
            </a:r>
          </a:p>
        </p:txBody>
      </p:sp>
    </p:spTree>
    <p:extLst>
      <p:ext uri="{BB962C8B-B14F-4D97-AF65-F5344CB8AC3E}">
        <p14:creationId xmlns:p14="http://schemas.microsoft.com/office/powerpoint/2010/main" val="19019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395444-7467-1888-3110-D043E48F62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C9B1C3-F95A-9FD9-2124-B0A2BA64CCAD}"/>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AFEAAB64-E543-1F22-2194-AB7299468C80}"/>
              </a:ext>
            </a:extLst>
          </p:cNvPr>
          <p:cNvSpPr txBox="1"/>
          <p:nvPr/>
        </p:nvSpPr>
        <p:spPr>
          <a:xfrm>
            <a:off x="400638" y="1081454"/>
            <a:ext cx="11298025" cy="4401205"/>
          </a:xfrm>
          <a:prstGeom prst="rect">
            <a:avLst/>
          </a:prstGeom>
          <a:noFill/>
        </p:spPr>
        <p:txBody>
          <a:bodyPr wrap="square">
            <a:spAutoFit/>
          </a:bodyPr>
          <a:lstStyle/>
          <a:p>
            <a:r>
              <a:rPr lang="en-US" sz="2000" dirty="0">
                <a:solidFill>
                  <a:schemeClr val="tx1">
                    <a:lumMod val="65000"/>
                    <a:lumOff val="35000"/>
                  </a:schemeClr>
                </a:solidFill>
                <a:effectLst/>
              </a:rPr>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commonly used built-in pipes for data formatting:</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uppercase</a:t>
            </a:r>
          </a:p>
          <a:p>
            <a:pPr>
              <a:buFont typeface="+mj-lt"/>
              <a:buAutoNum type="arabicPeriod"/>
            </a:pPr>
            <a:r>
              <a:rPr lang="en-US" sz="2000" dirty="0">
                <a:solidFill>
                  <a:schemeClr val="tx1">
                    <a:lumMod val="65000"/>
                    <a:lumOff val="35000"/>
                  </a:schemeClr>
                </a:solidFill>
                <a:effectLst/>
              </a:rPr>
              <a:t>lowercase</a:t>
            </a:r>
          </a:p>
          <a:p>
            <a:pPr>
              <a:buFont typeface="+mj-lt"/>
              <a:buAutoNum type="arabicPeriod"/>
            </a:pPr>
            <a:r>
              <a:rPr lang="en-US" sz="2000"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currency</a:t>
            </a:r>
          </a:p>
          <a:p>
            <a:pPr>
              <a:buFont typeface="+mj-lt"/>
              <a:buAutoNum type="arabicPeriod"/>
            </a:pPr>
            <a:r>
              <a:rPr lang="en-US" sz="2000" dirty="0">
                <a:solidFill>
                  <a:schemeClr val="tx1">
                    <a:lumMod val="65000"/>
                    <a:lumOff val="35000"/>
                  </a:schemeClr>
                </a:solidFill>
                <a:effectLst/>
              </a:rPr>
              <a:t>date</a:t>
            </a:r>
          </a:p>
          <a:p>
            <a:pPr>
              <a:buFont typeface="+mj-lt"/>
              <a:buAutoNum type="arabicPeriod"/>
            </a:pPr>
            <a:r>
              <a:rPr lang="en-US" sz="2000" dirty="0">
                <a:solidFill>
                  <a:schemeClr val="tx1">
                    <a:lumMod val="65000"/>
                    <a:lumOff val="35000"/>
                  </a:schemeClr>
                </a:solidFill>
                <a:effectLst/>
              </a:rPr>
              <a:t>percent</a:t>
            </a:r>
          </a:p>
          <a:p>
            <a:pPr>
              <a:buFont typeface="+mj-lt"/>
              <a:buAutoNum type="arabicPeriod"/>
            </a:pPr>
            <a:r>
              <a:rPr lang="en-US" sz="2000" dirty="0">
                <a:solidFill>
                  <a:schemeClr val="tx1">
                    <a:lumMod val="65000"/>
                    <a:lumOff val="35000"/>
                  </a:schemeClr>
                </a:solidFill>
                <a:effectLst/>
              </a:rPr>
              <a:t>slice</a:t>
            </a:r>
          </a:p>
          <a:p>
            <a:pPr>
              <a:buFont typeface="+mj-lt"/>
              <a:buAutoNum type="arabicPeriod"/>
            </a:pPr>
            <a:r>
              <a:rPr lang="en-US" sz="2000" dirty="0">
                <a:solidFill>
                  <a:schemeClr val="tx1">
                    <a:lumMod val="65000"/>
                    <a:lumOff val="35000"/>
                  </a:schemeClr>
                </a:solidFill>
                <a:effectLst/>
              </a:rPr>
              <a:t>decimal</a:t>
            </a:r>
          </a:p>
        </p:txBody>
      </p:sp>
    </p:spTree>
    <p:extLst>
      <p:ext uri="{BB962C8B-B14F-4D97-AF65-F5344CB8AC3E}">
        <p14:creationId xmlns:p14="http://schemas.microsoft.com/office/powerpoint/2010/main" val="330493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11E0B-6D2B-9991-404A-84FD09C669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1512-8C5F-C26B-EC93-6034B7489A06}"/>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08304E0A-691E-E3E9-B21F-5C5492292BCF}"/>
              </a:ext>
            </a:extLst>
          </p:cNvPr>
          <p:cNvSpPr txBox="1"/>
          <p:nvPr/>
        </p:nvSpPr>
        <p:spPr>
          <a:xfrm>
            <a:off x="900259" y="622417"/>
            <a:ext cx="10015980" cy="1015663"/>
          </a:xfrm>
          <a:prstGeom prst="rect">
            <a:avLst/>
          </a:prstGeom>
          <a:noFill/>
        </p:spPr>
        <p:txBody>
          <a:bodyPr wrap="square">
            <a:spAutoFit/>
          </a:bodyPr>
          <a:lstStyle/>
          <a:p>
            <a:r>
              <a:rPr lang="en-US" sz="2000" b="1" u="sng" dirty="0">
                <a:solidFill>
                  <a:schemeClr val="tx1">
                    <a:lumMod val="65000"/>
                    <a:lumOff val="35000"/>
                  </a:schemeClr>
                </a:solidFill>
                <a:effectLst/>
              </a:rPr>
              <a:t>uppercase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uppercase.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F0E8172B-8E83-EEBE-57D6-0F486E1E1F5D}"/>
              </a:ext>
            </a:extLst>
          </p:cNvPr>
          <p:cNvSpPr txBox="1"/>
          <p:nvPr/>
        </p:nvSpPr>
        <p:spPr>
          <a:xfrm>
            <a:off x="989029" y="1683864"/>
            <a:ext cx="6099142" cy="369332"/>
          </a:xfrm>
          <a:prstGeom prst="rect">
            <a:avLst/>
          </a:prstGeom>
          <a:noFill/>
        </p:spPr>
        <p:txBody>
          <a:bodyPr wrap="square">
            <a:spAutoFit/>
          </a:bodyPr>
          <a:lstStyle/>
          <a:p>
            <a:r>
              <a:rPr lang="en-IN" dirty="0"/>
              <a:t>{{ expression | uppercase }}</a:t>
            </a:r>
          </a:p>
        </p:txBody>
      </p:sp>
      <p:sp>
        <p:nvSpPr>
          <p:cNvPr id="9" name="TextBox 8">
            <a:extLst>
              <a:ext uri="{FF2B5EF4-FFF2-40B4-BE49-F238E27FC236}">
                <a16:creationId xmlns:a16="http://schemas.microsoft.com/office/drawing/2014/main" id="{4420EC01-70C7-9578-F731-7D8AB28093DD}"/>
              </a:ext>
            </a:extLst>
          </p:cNvPr>
          <p:cNvSpPr txBox="1"/>
          <p:nvPr/>
        </p:nvSpPr>
        <p:spPr>
          <a:xfrm>
            <a:off x="989029" y="220031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B7FDD96B-E796-BABF-85D8-C7A05F449956}"/>
              </a:ext>
            </a:extLst>
          </p:cNvPr>
          <p:cNvSpPr txBox="1"/>
          <p:nvPr/>
        </p:nvSpPr>
        <p:spPr>
          <a:xfrm>
            <a:off x="989029" y="2747544"/>
            <a:ext cx="6099142" cy="369332"/>
          </a:xfrm>
          <a:prstGeom prst="rect">
            <a:avLst/>
          </a:prstGeom>
          <a:noFill/>
        </p:spPr>
        <p:txBody>
          <a:bodyPr wrap="square">
            <a:spAutoFit/>
          </a:bodyPr>
          <a:lstStyle/>
          <a:p>
            <a:r>
              <a:rPr lang="en-IN" dirty="0"/>
              <a:t>{{ "Laptop" | uppercase }}</a:t>
            </a:r>
          </a:p>
        </p:txBody>
      </p:sp>
      <p:sp>
        <p:nvSpPr>
          <p:cNvPr id="13" name="TextBox 12">
            <a:extLst>
              <a:ext uri="{FF2B5EF4-FFF2-40B4-BE49-F238E27FC236}">
                <a16:creationId xmlns:a16="http://schemas.microsoft.com/office/drawing/2014/main" id="{6874F779-66AE-5AC8-B4FF-38C189C08108}"/>
              </a:ext>
            </a:extLst>
          </p:cNvPr>
          <p:cNvSpPr txBox="1"/>
          <p:nvPr/>
        </p:nvSpPr>
        <p:spPr>
          <a:xfrm>
            <a:off x="989028" y="3388760"/>
            <a:ext cx="10803903"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lowercase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lowercase.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5" name="TextBox 14">
            <a:extLst>
              <a:ext uri="{FF2B5EF4-FFF2-40B4-BE49-F238E27FC236}">
                <a16:creationId xmlns:a16="http://schemas.microsoft.com/office/drawing/2014/main" id="{C38ED29E-D673-8EBB-500B-E09F5B07CBFC}"/>
              </a:ext>
            </a:extLst>
          </p:cNvPr>
          <p:cNvSpPr txBox="1"/>
          <p:nvPr/>
        </p:nvSpPr>
        <p:spPr>
          <a:xfrm>
            <a:off x="989028" y="5472719"/>
            <a:ext cx="6099142" cy="369332"/>
          </a:xfrm>
          <a:prstGeom prst="rect">
            <a:avLst/>
          </a:prstGeom>
          <a:noFill/>
        </p:spPr>
        <p:txBody>
          <a:bodyPr wrap="square">
            <a:spAutoFit/>
          </a:bodyPr>
          <a:lstStyle/>
          <a:p>
            <a:r>
              <a:rPr lang="en-IN" dirty="0"/>
              <a:t>{{ expression | lowercase }}</a:t>
            </a:r>
          </a:p>
        </p:txBody>
      </p:sp>
    </p:spTree>
    <p:extLst>
      <p:ext uri="{BB962C8B-B14F-4D97-AF65-F5344CB8AC3E}">
        <p14:creationId xmlns:p14="http://schemas.microsoft.com/office/powerpoint/2010/main" val="2361115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A789B-57D9-6FFD-8348-38DAA45C3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F45AA2-3230-843B-B494-9B38BF5840AD}"/>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14699EDA-FE57-FAB0-C323-677EC0994FF5}"/>
              </a:ext>
            </a:extLst>
          </p:cNvPr>
          <p:cNvSpPr txBox="1"/>
          <p:nvPr/>
        </p:nvSpPr>
        <p:spPr>
          <a:xfrm>
            <a:off x="989029" y="63546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F15B307B-D7E3-F9D2-3CF2-8F017BCDAD1C}"/>
              </a:ext>
            </a:extLst>
          </p:cNvPr>
          <p:cNvSpPr txBox="1"/>
          <p:nvPr/>
        </p:nvSpPr>
        <p:spPr>
          <a:xfrm>
            <a:off x="989029" y="1135086"/>
            <a:ext cx="6099142" cy="369332"/>
          </a:xfrm>
          <a:prstGeom prst="rect">
            <a:avLst/>
          </a:prstGeom>
          <a:noFill/>
        </p:spPr>
        <p:txBody>
          <a:bodyPr wrap="square">
            <a:spAutoFit/>
          </a:bodyPr>
          <a:lstStyle/>
          <a:p>
            <a:r>
              <a:rPr lang="en-IN" dirty="0"/>
              <a:t>{{ "LAPTOP" | lowercase }}</a:t>
            </a:r>
          </a:p>
        </p:txBody>
      </p:sp>
      <p:sp>
        <p:nvSpPr>
          <p:cNvPr id="9" name="TextBox 8">
            <a:extLst>
              <a:ext uri="{FF2B5EF4-FFF2-40B4-BE49-F238E27FC236}">
                <a16:creationId xmlns:a16="http://schemas.microsoft.com/office/drawing/2014/main" id="{57767AC6-10E8-783E-FFDA-C8CDDDB4C56F}"/>
              </a:ext>
            </a:extLst>
          </p:cNvPr>
          <p:cNvSpPr txBox="1"/>
          <p:nvPr/>
        </p:nvSpPr>
        <p:spPr>
          <a:xfrm>
            <a:off x="989028" y="1736965"/>
            <a:ext cx="10364771"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first character in each word of the given expression into a capital letter.</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547EB736-573A-0883-4DC3-994394823CF4}"/>
              </a:ext>
            </a:extLst>
          </p:cNvPr>
          <p:cNvSpPr txBox="1"/>
          <p:nvPr/>
        </p:nvSpPr>
        <p:spPr>
          <a:xfrm>
            <a:off x="989028" y="3715968"/>
            <a:ext cx="6099142" cy="369332"/>
          </a:xfrm>
          <a:prstGeom prst="rect">
            <a:avLst/>
          </a:prstGeom>
          <a:noFill/>
        </p:spPr>
        <p:txBody>
          <a:bodyPr wrap="square">
            <a:spAutoFit/>
          </a:bodyPr>
          <a:lstStyle/>
          <a:p>
            <a:r>
              <a:rPr lang="en-IN" dirty="0"/>
              <a:t>{{ expression | </a:t>
            </a:r>
            <a:r>
              <a:rPr lang="en-IN" dirty="0" err="1"/>
              <a:t>titlecase</a:t>
            </a:r>
            <a:r>
              <a:rPr lang="en-IN" dirty="0"/>
              <a:t> }}</a:t>
            </a:r>
          </a:p>
        </p:txBody>
      </p:sp>
      <p:sp>
        <p:nvSpPr>
          <p:cNvPr id="13" name="TextBox 12">
            <a:extLst>
              <a:ext uri="{FF2B5EF4-FFF2-40B4-BE49-F238E27FC236}">
                <a16:creationId xmlns:a16="http://schemas.microsoft.com/office/drawing/2014/main" id="{F29BE1C8-BFB6-4DA3-0A08-DF4E6B992670}"/>
              </a:ext>
            </a:extLst>
          </p:cNvPr>
          <p:cNvSpPr txBox="1"/>
          <p:nvPr/>
        </p:nvSpPr>
        <p:spPr>
          <a:xfrm>
            <a:off x="989028" y="4131937"/>
            <a:ext cx="6099142" cy="369332"/>
          </a:xfrm>
          <a:prstGeom prst="rect">
            <a:avLst/>
          </a:prstGeom>
          <a:noFill/>
        </p:spPr>
        <p:txBody>
          <a:bodyPr wrap="square">
            <a:spAutoFit/>
          </a:bodyPr>
          <a:lstStyle/>
          <a:p>
            <a:r>
              <a:rPr lang="en-IN" b="1" dirty="0">
                <a:solidFill>
                  <a:schemeClr val="tx1">
                    <a:lumMod val="65000"/>
                    <a:lumOff val="35000"/>
                  </a:schemeClr>
                </a:solidFill>
              </a:rPr>
              <a:t>Example</a:t>
            </a:r>
            <a:r>
              <a:rPr lang="en-IN" dirty="0">
                <a:solidFill>
                  <a:schemeClr val="tx1">
                    <a:lumMod val="65000"/>
                    <a:lumOff val="35000"/>
                  </a:schemeClr>
                </a:solidFill>
              </a:rPr>
              <a:t>:</a:t>
            </a:r>
          </a:p>
        </p:txBody>
      </p:sp>
      <p:sp>
        <p:nvSpPr>
          <p:cNvPr id="15" name="TextBox 14">
            <a:extLst>
              <a:ext uri="{FF2B5EF4-FFF2-40B4-BE49-F238E27FC236}">
                <a16:creationId xmlns:a16="http://schemas.microsoft.com/office/drawing/2014/main" id="{A571935D-8F2C-6614-4F82-EE7EA7C2130E}"/>
              </a:ext>
            </a:extLst>
          </p:cNvPr>
          <p:cNvSpPr txBox="1"/>
          <p:nvPr/>
        </p:nvSpPr>
        <p:spPr>
          <a:xfrm>
            <a:off x="989028" y="4578491"/>
            <a:ext cx="6099142" cy="369332"/>
          </a:xfrm>
          <a:prstGeom prst="rect">
            <a:avLst/>
          </a:prstGeom>
          <a:noFill/>
        </p:spPr>
        <p:txBody>
          <a:bodyPr wrap="square">
            <a:spAutoFit/>
          </a:bodyPr>
          <a:lstStyle/>
          <a:p>
            <a:r>
              <a:rPr lang="en-IN" dirty="0"/>
              <a:t>{{ "product details" | </a:t>
            </a:r>
            <a:r>
              <a:rPr lang="en-IN" dirty="0" err="1"/>
              <a:t>titlecase</a:t>
            </a:r>
            <a:r>
              <a:rPr lang="en-IN" dirty="0"/>
              <a:t> }}</a:t>
            </a:r>
          </a:p>
        </p:txBody>
      </p:sp>
      <p:sp>
        <p:nvSpPr>
          <p:cNvPr id="17" name="TextBox 16">
            <a:extLst>
              <a:ext uri="{FF2B5EF4-FFF2-40B4-BE49-F238E27FC236}">
                <a16:creationId xmlns:a16="http://schemas.microsoft.com/office/drawing/2014/main" id="{96BCF7FB-7382-2F67-AE1A-827B04424E7D}"/>
              </a:ext>
            </a:extLst>
          </p:cNvPr>
          <p:cNvSpPr txBox="1"/>
          <p:nvPr/>
        </p:nvSpPr>
        <p:spPr>
          <a:xfrm>
            <a:off x="989028" y="5116878"/>
            <a:ext cx="6099142" cy="707886"/>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a:t>
            </a:r>
          </a:p>
          <a:p>
            <a:r>
              <a:rPr lang="en-IN" sz="2000" dirty="0">
                <a:solidFill>
                  <a:schemeClr val="tx1">
                    <a:lumMod val="65000"/>
                    <a:lumOff val="35000"/>
                  </a:schemeClr>
                </a:solidFill>
                <a:effectLst/>
              </a:rPr>
              <a:t>Product Details</a:t>
            </a:r>
          </a:p>
        </p:txBody>
      </p:sp>
    </p:spTree>
    <p:extLst>
      <p:ext uri="{BB962C8B-B14F-4D97-AF65-F5344CB8AC3E}">
        <p14:creationId xmlns:p14="http://schemas.microsoft.com/office/powerpoint/2010/main" val="747220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6BF17-B173-4FCA-BB4A-E3EEE53A4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9CF5E-C206-C83E-5EEC-A4FBCE44C0CD}"/>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001AC361-1FF9-1134-53BC-71D5614A064D}"/>
              </a:ext>
            </a:extLst>
          </p:cNvPr>
          <p:cNvSpPr txBox="1"/>
          <p:nvPr/>
        </p:nvSpPr>
        <p:spPr>
          <a:xfrm>
            <a:off x="871979" y="569478"/>
            <a:ext cx="6099142" cy="461665"/>
          </a:xfrm>
          <a:prstGeom prst="rect">
            <a:avLst/>
          </a:prstGeom>
          <a:noFill/>
        </p:spPr>
        <p:txBody>
          <a:bodyPr wrap="square">
            <a:spAutoFit/>
          </a:bodyPr>
          <a:lstStyle/>
          <a:p>
            <a:r>
              <a:rPr lang="en-IN" sz="2400" b="1" dirty="0"/>
              <a:t>Demo : Built-in Pipes</a:t>
            </a:r>
          </a:p>
        </p:txBody>
      </p:sp>
      <p:sp>
        <p:nvSpPr>
          <p:cNvPr id="7" name="TextBox 6">
            <a:extLst>
              <a:ext uri="{FF2B5EF4-FFF2-40B4-BE49-F238E27FC236}">
                <a16:creationId xmlns:a16="http://schemas.microsoft.com/office/drawing/2014/main" id="{3713AA8E-1027-3FF0-A9F9-B4702C4B8195}"/>
              </a:ext>
            </a:extLst>
          </p:cNvPr>
          <p:cNvSpPr txBox="1"/>
          <p:nvPr/>
        </p:nvSpPr>
        <p:spPr>
          <a:xfrm>
            <a:off x="155542" y="1182231"/>
            <a:ext cx="11665670"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Exploring some of the built-in pipes</a:t>
            </a:r>
          </a:p>
          <a:p>
            <a:pPr>
              <a:buFont typeface="Arial" panose="020B0604020202020204" pitchFamily="34" charset="0"/>
              <a:buChar char="•"/>
            </a:pPr>
            <a:r>
              <a:rPr lang="en-US" sz="2000" dirty="0">
                <a:solidFill>
                  <a:schemeClr val="tx1">
                    <a:lumMod val="65000"/>
                    <a:lumOff val="35000"/>
                  </a:schemeClr>
                </a:solidFill>
                <a:effectLst/>
              </a:rPr>
              <a:t>Applying the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Displaying the product code in lowercase and product name in uppercase using built-in pipes. The output is as shown below</a:t>
            </a:r>
          </a:p>
        </p:txBody>
      </p:sp>
      <p:pic>
        <p:nvPicPr>
          <p:cNvPr id="9" name="Picture 8">
            <a:extLst>
              <a:ext uri="{FF2B5EF4-FFF2-40B4-BE49-F238E27FC236}">
                <a16:creationId xmlns:a16="http://schemas.microsoft.com/office/drawing/2014/main" id="{3D65EE02-7FB5-C5A1-76A2-06220996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0088"/>
            <a:ext cx="3135198" cy="1463252"/>
          </a:xfrm>
          <a:prstGeom prst="rect">
            <a:avLst/>
          </a:prstGeom>
        </p:spPr>
      </p:pic>
      <p:sp>
        <p:nvSpPr>
          <p:cNvPr id="11" name="TextBox 10">
            <a:extLst>
              <a:ext uri="{FF2B5EF4-FFF2-40B4-BE49-F238E27FC236}">
                <a16:creationId xmlns:a16="http://schemas.microsoft.com/office/drawing/2014/main" id="{95CDDE94-199D-FE2E-8E34-8A424452D427}"/>
              </a:ext>
            </a:extLst>
          </p:cNvPr>
          <p:cNvSpPr txBox="1"/>
          <p:nvPr/>
        </p:nvSpPr>
        <p:spPr>
          <a:xfrm>
            <a:off x="155542" y="5515179"/>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83408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AC9262-FF21-7FFE-A1C0-4BB30FBC0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4DA8BE-2D83-6C06-7955-E1C09FE6EDFB}"/>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BC8D18B6-ED69-EDA8-6FE1-317107D9EC1D}"/>
              </a:ext>
            </a:extLst>
          </p:cNvPr>
          <p:cNvSpPr txBox="1"/>
          <p:nvPr/>
        </p:nvSpPr>
        <p:spPr>
          <a:xfrm>
            <a:off x="941894" y="427918"/>
            <a:ext cx="955956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'Laptop';</a:t>
            </a:r>
          </a:p>
          <a:p>
            <a:r>
              <a:rPr lang="en-IN" dirty="0"/>
              <a:t>}</a:t>
            </a:r>
          </a:p>
          <a:p>
            <a:r>
              <a:rPr lang="en-IN" dirty="0"/>
              <a:t> </a:t>
            </a:r>
          </a:p>
        </p:txBody>
      </p:sp>
      <p:sp>
        <p:nvSpPr>
          <p:cNvPr id="7" name="TextBox 6">
            <a:extLst>
              <a:ext uri="{FF2B5EF4-FFF2-40B4-BE49-F238E27FC236}">
                <a16:creationId xmlns:a16="http://schemas.microsoft.com/office/drawing/2014/main" id="{9382EAFD-6127-0DD9-A46F-4AC70F91A66B}"/>
              </a:ext>
            </a:extLst>
          </p:cNvPr>
          <p:cNvSpPr txBox="1"/>
          <p:nvPr/>
        </p:nvSpPr>
        <p:spPr>
          <a:xfrm>
            <a:off x="221530" y="344412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724E1AC-436A-AD40-BFC0-64AE1826C66A}"/>
              </a:ext>
            </a:extLst>
          </p:cNvPr>
          <p:cNvSpPr txBox="1"/>
          <p:nvPr/>
        </p:nvSpPr>
        <p:spPr>
          <a:xfrm>
            <a:off x="221530" y="3726208"/>
            <a:ext cx="10685282" cy="3139321"/>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lowercase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&lt;/table&gt;</a:t>
            </a:r>
          </a:p>
        </p:txBody>
      </p:sp>
    </p:spTree>
    <p:extLst>
      <p:ext uri="{BB962C8B-B14F-4D97-AF65-F5344CB8AC3E}">
        <p14:creationId xmlns:p14="http://schemas.microsoft.com/office/powerpoint/2010/main" val="626429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96D393-2432-86FF-1467-275F2079CE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3E7036-BD80-45BD-14D6-3B3E4DD56B83}"/>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7DD45F91-B4BB-B9D1-3780-0D5C6C66C898}"/>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E7224B-2AF5-8DB3-35EF-F8F249ED461A}"/>
              </a:ext>
            </a:extLst>
          </p:cNvPr>
          <p:cNvSpPr txBox="1"/>
          <p:nvPr/>
        </p:nvSpPr>
        <p:spPr>
          <a:xfrm>
            <a:off x="334652" y="1135085"/>
            <a:ext cx="6099142" cy="523220"/>
          </a:xfrm>
          <a:prstGeom prst="rect">
            <a:avLst/>
          </a:prstGeom>
          <a:noFill/>
        </p:spPr>
        <p:txBody>
          <a:bodyPr wrap="square">
            <a:spAutoFit/>
          </a:bodyPr>
          <a:lstStyle/>
          <a:p>
            <a:r>
              <a:rPr lang="en-US" sz="2800" b="1" dirty="0"/>
              <a:t>Passing Parameters to Angular Pipes</a:t>
            </a:r>
          </a:p>
        </p:txBody>
      </p:sp>
      <p:sp>
        <p:nvSpPr>
          <p:cNvPr id="9" name="TextBox 8">
            <a:extLst>
              <a:ext uri="{FF2B5EF4-FFF2-40B4-BE49-F238E27FC236}">
                <a16:creationId xmlns:a16="http://schemas.microsoft.com/office/drawing/2014/main" id="{B862ED0F-493B-A40C-ACB0-AC3E525A256F}"/>
              </a:ext>
            </a:extLst>
          </p:cNvPr>
          <p:cNvSpPr txBox="1"/>
          <p:nvPr/>
        </p:nvSpPr>
        <p:spPr>
          <a:xfrm>
            <a:off x="334651" y="1723634"/>
            <a:ext cx="11184903" cy="1015663"/>
          </a:xfrm>
          <a:prstGeom prst="rect">
            <a:avLst/>
          </a:prstGeom>
          <a:noFill/>
        </p:spPr>
        <p:txBody>
          <a:bodyPr wrap="square">
            <a:spAutoFit/>
          </a:bodyPr>
          <a:lstStyle/>
          <a:p>
            <a:r>
              <a:rPr lang="en-US" sz="2000" dirty="0">
                <a:solidFill>
                  <a:schemeClr val="tx1">
                    <a:lumMod val="65000"/>
                    <a:lumOff val="35000"/>
                  </a:schemeClr>
                </a:solidFill>
                <a:effectLst/>
              </a:rPr>
              <a:t>A pipe can also have optional parameters to change the output. To pass parameters, after a pipe name add a colon( : ) followed by the parameter value.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C0552A8-FD24-4C5D-845F-4F907FFB709D}"/>
              </a:ext>
            </a:extLst>
          </p:cNvPr>
          <p:cNvSpPr txBox="1"/>
          <p:nvPr/>
        </p:nvSpPr>
        <p:spPr>
          <a:xfrm>
            <a:off x="334651" y="2831556"/>
            <a:ext cx="6099142" cy="369332"/>
          </a:xfrm>
          <a:prstGeom prst="rect">
            <a:avLst/>
          </a:prstGeom>
          <a:noFill/>
        </p:spPr>
        <p:txBody>
          <a:bodyPr wrap="square">
            <a:spAutoFit/>
          </a:bodyPr>
          <a:lstStyle/>
          <a:p>
            <a:r>
              <a:rPr lang="en-IN" dirty="0" err="1"/>
              <a:t>pipename</a:t>
            </a:r>
            <a:r>
              <a:rPr lang="en-IN" dirty="0"/>
              <a:t> : </a:t>
            </a:r>
            <a:r>
              <a:rPr lang="en-IN" dirty="0" err="1"/>
              <a:t>parametervalue</a:t>
            </a:r>
            <a:endParaRPr lang="en-IN" dirty="0"/>
          </a:p>
        </p:txBody>
      </p:sp>
      <p:sp>
        <p:nvSpPr>
          <p:cNvPr id="13" name="TextBox 12">
            <a:extLst>
              <a:ext uri="{FF2B5EF4-FFF2-40B4-BE49-F238E27FC236}">
                <a16:creationId xmlns:a16="http://schemas.microsoft.com/office/drawing/2014/main" id="{6CD3D74B-DF2A-0BB1-ECA1-8B77360E6D8F}"/>
              </a:ext>
            </a:extLst>
          </p:cNvPr>
          <p:cNvSpPr txBox="1"/>
          <p:nvPr/>
        </p:nvSpPr>
        <p:spPr>
          <a:xfrm>
            <a:off x="334650" y="3323065"/>
            <a:ext cx="10289357" cy="400110"/>
          </a:xfrm>
          <a:prstGeom prst="rect">
            <a:avLst/>
          </a:prstGeom>
          <a:noFill/>
        </p:spPr>
        <p:txBody>
          <a:bodyPr wrap="square">
            <a:spAutoFit/>
          </a:bodyPr>
          <a:lstStyle/>
          <a:p>
            <a:r>
              <a:rPr lang="en-US" sz="2000" dirty="0">
                <a:solidFill>
                  <a:schemeClr val="tx1">
                    <a:lumMod val="65000"/>
                    <a:lumOff val="35000"/>
                  </a:schemeClr>
                </a:solidFill>
              </a:rPr>
              <a:t>A pipe can also have multiple parameters as shown below</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D217A7D-4F24-7439-88ED-4068948C4061}"/>
              </a:ext>
            </a:extLst>
          </p:cNvPr>
          <p:cNvSpPr txBox="1"/>
          <p:nvPr/>
        </p:nvSpPr>
        <p:spPr>
          <a:xfrm>
            <a:off x="334650" y="3769672"/>
            <a:ext cx="6099142" cy="369332"/>
          </a:xfrm>
          <a:prstGeom prst="rect">
            <a:avLst/>
          </a:prstGeom>
          <a:noFill/>
        </p:spPr>
        <p:txBody>
          <a:bodyPr wrap="square">
            <a:spAutoFit/>
          </a:bodyPr>
          <a:lstStyle/>
          <a:p>
            <a:r>
              <a:rPr lang="en-IN" dirty="0" err="1"/>
              <a:t>pipename</a:t>
            </a:r>
            <a:r>
              <a:rPr lang="en-IN" dirty="0"/>
              <a:t> : parametervalue1:parametervalue2</a:t>
            </a:r>
          </a:p>
        </p:txBody>
      </p:sp>
      <p:sp>
        <p:nvSpPr>
          <p:cNvPr id="17" name="TextBox 16">
            <a:extLst>
              <a:ext uri="{FF2B5EF4-FFF2-40B4-BE49-F238E27FC236}">
                <a16:creationId xmlns:a16="http://schemas.microsoft.com/office/drawing/2014/main" id="{B8912E8A-1B0E-1D4C-F004-9E9787C94CF2}"/>
              </a:ext>
            </a:extLst>
          </p:cNvPr>
          <p:cNvSpPr txBox="1"/>
          <p:nvPr/>
        </p:nvSpPr>
        <p:spPr>
          <a:xfrm>
            <a:off x="334649" y="4233773"/>
            <a:ext cx="11703379" cy="1938992"/>
          </a:xfrm>
          <a:prstGeom prst="rect">
            <a:avLst/>
          </a:prstGeom>
          <a:noFill/>
        </p:spPr>
        <p:txBody>
          <a:bodyPr wrap="square">
            <a:spAutoFit/>
          </a:bodyPr>
          <a:lstStyle/>
          <a:p>
            <a:r>
              <a:rPr lang="en-US" sz="2000" dirty="0">
                <a:solidFill>
                  <a:schemeClr val="tx1">
                    <a:lumMod val="65000"/>
                    <a:lumOff val="35000"/>
                  </a:schemeClr>
                </a:solidFill>
                <a:effectLst/>
              </a:rPr>
              <a:t>Below are the built-in pipes present in Angular, which accept optional parameters using which the pipe's output can be fine-tuned.</a:t>
            </a:r>
          </a:p>
          <a:p>
            <a:r>
              <a:rPr lang="en-US" sz="2000" dirty="0">
                <a:solidFill>
                  <a:schemeClr val="tx1">
                    <a:lumMod val="65000"/>
                    <a:lumOff val="35000"/>
                  </a:schemeClr>
                </a:solidFill>
              </a:rPr>
              <a:t> </a:t>
            </a:r>
          </a:p>
          <a:p>
            <a:r>
              <a:rPr lang="en-US" sz="2000" b="1" u="sng" dirty="0">
                <a:solidFill>
                  <a:schemeClr val="tx1">
                    <a:lumMod val="65000"/>
                    <a:lumOff val="35000"/>
                  </a:schemeClr>
                </a:solidFill>
                <a:effectLst/>
              </a:rPr>
              <a:t>currency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displays a currency symbol before the expression. By default, it displays the currency symbol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662142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F63A6-E64F-A59A-C34F-AFA5E4C95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32B9F9-6BE0-214B-2A39-3378D13A9EC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D28597B7-ACFB-5047-ACFF-0503EBB7CE8F}"/>
              </a:ext>
            </a:extLst>
          </p:cNvPr>
          <p:cNvSpPr txBox="1"/>
          <p:nvPr/>
        </p:nvSpPr>
        <p:spPr>
          <a:xfrm>
            <a:off x="989029" y="607185"/>
            <a:ext cx="6099142" cy="369332"/>
          </a:xfrm>
          <a:prstGeom prst="rect">
            <a:avLst/>
          </a:prstGeom>
          <a:noFill/>
        </p:spPr>
        <p:txBody>
          <a:bodyPr wrap="square">
            <a:spAutoFit/>
          </a:bodyPr>
          <a:lstStyle/>
          <a:p>
            <a:r>
              <a:rPr lang="en-IN" dirty="0"/>
              <a:t>{{ expression | </a:t>
            </a:r>
            <a:r>
              <a:rPr lang="en-IN" dirty="0" err="1"/>
              <a:t>currency:currencyCode:symbol:digitInfo:locale</a:t>
            </a:r>
            <a:r>
              <a:rPr lang="en-IN" dirty="0"/>
              <a:t> }}</a:t>
            </a:r>
          </a:p>
        </p:txBody>
      </p:sp>
      <p:sp>
        <p:nvSpPr>
          <p:cNvPr id="7" name="TextBox 6">
            <a:extLst>
              <a:ext uri="{FF2B5EF4-FFF2-40B4-BE49-F238E27FC236}">
                <a16:creationId xmlns:a16="http://schemas.microsoft.com/office/drawing/2014/main" id="{40D4406B-C171-7B30-1790-CE0EC7DCF0DD}"/>
              </a:ext>
            </a:extLst>
          </p:cNvPr>
          <p:cNvSpPr txBox="1"/>
          <p:nvPr/>
        </p:nvSpPr>
        <p:spPr>
          <a:xfrm>
            <a:off x="155542" y="1089164"/>
            <a:ext cx="11880915" cy="5632311"/>
          </a:xfrm>
          <a:prstGeom prst="rect">
            <a:avLst/>
          </a:prstGeom>
          <a:noFill/>
        </p:spPr>
        <p:txBody>
          <a:bodyPr wrap="square">
            <a:spAutoFit/>
          </a:bodyPr>
          <a:lstStyle/>
          <a:p>
            <a:r>
              <a:rPr lang="en-US" sz="2000" b="1" dirty="0" err="1">
                <a:solidFill>
                  <a:schemeClr val="tx1">
                    <a:lumMod val="65000"/>
                    <a:lumOff val="35000"/>
                  </a:schemeClr>
                </a:solidFill>
                <a:effectLst/>
              </a:rPr>
              <a:t>currencyCode</a:t>
            </a:r>
            <a:r>
              <a:rPr lang="en-US" sz="2000" dirty="0">
                <a:solidFill>
                  <a:schemeClr val="tx1">
                    <a:lumMod val="65000"/>
                    <a:lumOff val="35000"/>
                  </a:schemeClr>
                </a:solidFill>
                <a:effectLst/>
              </a:rPr>
              <a:t> is the code to display such as INR for the rupee, EUR for the euro, etc.</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is a Boolean value that represents whether to display currency symbol or code.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code</a:t>
            </a:r>
            <a:r>
              <a:rPr lang="en-US" sz="2000" dirty="0">
                <a:solidFill>
                  <a:schemeClr val="tx1">
                    <a:lumMod val="65000"/>
                    <a:lumOff val="35000"/>
                  </a:schemeClr>
                </a:solidFill>
                <a:effectLst/>
              </a:rPr>
              <a:t>: displays code instead of a symbol such as USD, EUR, etc.</a:t>
            </a:r>
          </a:p>
          <a:p>
            <a:pPr>
              <a:buFont typeface="Arial" panose="020B0604020202020204" pitchFamily="34" charset="0"/>
              <a:buChar char="•"/>
            </a:pPr>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(default): displays symbol such as $ etc.</a:t>
            </a:r>
          </a:p>
          <a:p>
            <a:pPr>
              <a:buFont typeface="Arial" panose="020B0604020202020204" pitchFamily="34" charset="0"/>
              <a:buChar char="•"/>
            </a:pPr>
            <a:r>
              <a:rPr lang="en-US" sz="2000" b="1" dirty="0">
                <a:solidFill>
                  <a:schemeClr val="tx1">
                    <a:lumMod val="65000"/>
                    <a:lumOff val="35000"/>
                  </a:schemeClr>
                </a:solidFill>
                <a:effectLst/>
              </a:rPr>
              <a:t>symbol-narrow</a:t>
            </a:r>
            <a:r>
              <a:rPr lang="en-US" sz="2000" dirty="0">
                <a:solidFill>
                  <a:schemeClr val="tx1">
                    <a:lumMod val="65000"/>
                    <a:lumOff val="35000"/>
                  </a:schemeClr>
                </a:solidFill>
                <a:effectLst/>
              </a:rPr>
              <a:t>: displays the narrow symbol of currency. Some countries have two symbols for their currency, regular and narrow. For example, the Canadian Dollar CAD has the symbol as CA$ and symbol-narrow as $.</a:t>
            </a:r>
          </a:p>
          <a:p>
            <a:r>
              <a:rPr lang="en-US" sz="2000" b="1" dirty="0" err="1">
                <a:solidFill>
                  <a:schemeClr val="tx1">
                    <a:lumMod val="65000"/>
                    <a:lumOff val="35000"/>
                  </a:schemeClr>
                </a:solidFill>
                <a:effectLst/>
              </a:rPr>
              <a:t>digitInfo</a:t>
            </a:r>
            <a:r>
              <a:rPr lang="en-US" sz="2000" dirty="0">
                <a:solidFill>
                  <a:schemeClr val="tx1">
                    <a:lumMod val="65000"/>
                    <a:lumOff val="35000"/>
                  </a:schemeClr>
                </a:solidFill>
                <a:effectLst/>
              </a:rPr>
              <a:t> is a string in the following format</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a:t>
            </a:r>
          </a:p>
          <a:p>
            <a:pPr>
              <a:buFont typeface="Arial" panose="020B0604020202020204" pitchFamily="34" charset="0"/>
              <a:buChar char="•"/>
            </a:pP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 is the minimum integer digits to display. The default value is 1</a:t>
            </a:r>
          </a:p>
          <a:p>
            <a:pPr>
              <a:buFont typeface="Arial" panose="020B0604020202020204" pitchFamily="34" charset="0"/>
              <a:buChar char="•"/>
            </a:pP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is the minimum number of digits to display after the fraction. The default value is 0</a:t>
            </a:r>
          </a:p>
          <a:p>
            <a:pPr>
              <a:buFont typeface="Arial" panose="020B0604020202020204" pitchFamily="34" charset="0"/>
              <a:buChar char="•"/>
            </a:pP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 is the maximum number of digits to display after the fraction. The default value is 3</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locale </a:t>
            </a:r>
            <a:r>
              <a:rPr lang="en-US" sz="2000" dirty="0">
                <a:solidFill>
                  <a:schemeClr val="tx1">
                    <a:lumMod val="65000"/>
                    <a:lumOff val="35000"/>
                  </a:schemeClr>
                </a:solidFill>
                <a:effectLst/>
              </a:rPr>
              <a:t>is used to set the format followed by a country/language. To use a locale,  the locale needs to be registered in the root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a:t>
            </a:r>
            <a:r>
              <a:rPr lang="en-US" sz="2000" dirty="0" err="1">
                <a:solidFill>
                  <a:schemeClr val="tx1">
                    <a:lumMod val="65000"/>
                    <a:lumOff val="35000"/>
                  </a:schemeClr>
                </a:solidFill>
                <a:effectLst/>
              </a:rPr>
              <a:t>Example,to</a:t>
            </a:r>
            <a:r>
              <a:rPr lang="en-US" sz="2000" dirty="0">
                <a:solidFill>
                  <a:schemeClr val="tx1">
                    <a:lumMod val="65000"/>
                    <a:lumOff val="35000"/>
                  </a:schemeClr>
                </a:solidFill>
                <a:effectLst/>
              </a:rPr>
              <a:t> set locale to French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add the below statements in </a:t>
            </a:r>
            <a:r>
              <a:rPr lang="en-US" sz="2000"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603107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TotalTime>
  <Words>17776</Words>
  <Application>Microsoft Office PowerPoint</Application>
  <PresentationFormat>Widescreen</PresentationFormat>
  <Paragraphs>2510</Paragraphs>
  <Slides>190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190</vt:i4>
      </vt:variant>
    </vt:vector>
  </HeadingPairs>
  <TitlesOfParts>
    <vt:vector size="199"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38</cp:revision>
  <dcterms:created xsi:type="dcterms:W3CDTF">2022-11-21T05:35:02Z</dcterms:created>
  <dcterms:modified xsi:type="dcterms:W3CDTF">2022-11-28T05:29:48Z</dcterms:modified>
</cp:coreProperties>
</file>