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4" r:id="rId94"/>
    <p:sldId id="395" r:id="rId95"/>
    <p:sldId id="396" r:id="rId96"/>
    <p:sldId id="393" r:id="rId97"/>
    <p:sldId id="397" r:id="rId98"/>
    <p:sldId id="398" r:id="rId99"/>
    <p:sldId id="399" r:id="rId100"/>
    <p:sldId id="400" r:id="rId101"/>
    <p:sldId id="401" r:id="rId102"/>
    <p:sldId id="402" r:id="rId103"/>
    <p:sldId id="406" r:id="rId104"/>
    <p:sldId id="407" r:id="rId105"/>
    <p:sldId id="408" r:id="rId106"/>
    <p:sldId id="409" r:id="rId107"/>
    <p:sldId id="410" r:id="rId108"/>
    <p:sldId id="411" r:id="rId109"/>
    <p:sldId id="412" r:id="rId110"/>
    <p:sldId id="413" r:id="rId111"/>
    <p:sldId id="414"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24-11-2022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24-11-2022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24-11-2022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24-11-2022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24-11-2022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24-11-2022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24-11-2022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24-11-2022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24-11-2022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24-11-2022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24-11-2022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24-11-2022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DE07BF-93C1-5E4F-ECC9-56AF72E31E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EC7040-75B2-3A7F-B2E8-F7AA4C3EC300}"/>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DFE6B549-9913-4048-E594-451657C8A4A5}"/>
              </a:ext>
            </a:extLst>
          </p:cNvPr>
          <p:cNvSpPr txBox="1"/>
          <p:nvPr/>
        </p:nvSpPr>
        <p:spPr>
          <a:xfrm>
            <a:off x="989029" y="547002"/>
            <a:ext cx="7621571"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7" name="TextBox 6">
            <a:extLst>
              <a:ext uri="{FF2B5EF4-FFF2-40B4-BE49-F238E27FC236}">
                <a16:creationId xmlns:a16="http://schemas.microsoft.com/office/drawing/2014/main" id="{581F3C82-826F-719B-4068-4044D4A2000C}"/>
              </a:ext>
            </a:extLst>
          </p:cNvPr>
          <p:cNvSpPr txBox="1"/>
          <p:nvPr/>
        </p:nvSpPr>
        <p:spPr>
          <a:xfrm>
            <a:off x="494908" y="1644133"/>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BB869CF9-F5BF-91FC-CA2C-170B14544FFC}"/>
              </a:ext>
            </a:extLst>
          </p:cNvPr>
          <p:cNvSpPr txBox="1"/>
          <p:nvPr/>
        </p:nvSpPr>
        <p:spPr>
          <a:xfrm>
            <a:off x="434505" y="2120711"/>
            <a:ext cx="10732417" cy="2308324"/>
          </a:xfrm>
          <a:prstGeom prst="rect">
            <a:avLst/>
          </a:prstGeom>
          <a:noFill/>
        </p:spPr>
        <p:txBody>
          <a:bodyPr wrap="square">
            <a:spAutoFit/>
          </a:bodyPr>
          <a:lstStyle/>
          <a:p>
            <a:r>
              <a:rPr lang="en-IN" dirty="0"/>
              <a:t>{{ 25000 | currency }} will display $25,000.00&lt;</a:t>
            </a:r>
            <a:r>
              <a:rPr lang="en-IN" dirty="0" err="1"/>
              <a:t>br</a:t>
            </a:r>
            <a:r>
              <a:rPr lang="en-IN" dirty="0"/>
              <a:t>&gt;</a:t>
            </a:r>
          </a:p>
          <a:p>
            <a:r>
              <a:rPr lang="en-IN" dirty="0"/>
              <a:t>{{ 25000 | </a:t>
            </a:r>
            <a:r>
              <a:rPr lang="en-IN" dirty="0" err="1"/>
              <a:t>currency:'CAD</a:t>
            </a:r>
            <a:r>
              <a:rPr lang="en-IN" dirty="0"/>
              <a:t>' }} will display CA$25,000.00&lt;</a:t>
            </a:r>
            <a:r>
              <a:rPr lang="en-IN" dirty="0" err="1"/>
              <a:t>br</a:t>
            </a:r>
            <a:r>
              <a:rPr lang="en-IN" dirty="0"/>
              <a:t>&gt;</a:t>
            </a:r>
          </a:p>
          <a:p>
            <a:r>
              <a:rPr lang="en-IN" dirty="0"/>
              <a:t>{{ 25000 | </a:t>
            </a:r>
            <a:r>
              <a:rPr lang="en-IN" dirty="0" err="1"/>
              <a:t>currency:'CAD':'code</a:t>
            </a:r>
            <a:r>
              <a:rPr lang="en-IN" dirty="0"/>
              <a:t>' }} will display CAD25,000.00&lt;</a:t>
            </a:r>
            <a:r>
              <a:rPr lang="en-IN" dirty="0" err="1"/>
              <a:t>br</a:t>
            </a:r>
            <a:r>
              <a:rPr lang="en-IN" dirty="0"/>
              <a:t>&gt;</a:t>
            </a:r>
          </a:p>
          <a:p>
            <a:r>
              <a:rPr lang="en-IN" dirty="0"/>
              <a:t>{{ 25000 | currency:'CAD':'symbol':'6.2-3'}} will display CA$025,000.00&lt;</a:t>
            </a:r>
            <a:r>
              <a:rPr lang="en-IN" dirty="0" err="1"/>
              <a:t>br</a:t>
            </a:r>
            <a:r>
              <a:rPr lang="en-IN" dirty="0"/>
              <a:t>&gt;</a:t>
            </a:r>
          </a:p>
          <a:p>
            <a:r>
              <a:rPr lang="en-IN" dirty="0"/>
              <a:t>{{ 25000 | </a:t>
            </a:r>
            <a:r>
              <a:rPr lang="en-IN" dirty="0" err="1"/>
              <a:t>currency:'CAD</a:t>
            </a:r>
            <a:r>
              <a:rPr lang="en-IN" dirty="0"/>
              <a:t>': 'symbol-narrow':'1.3'}} will display $25,000.000&lt;</a:t>
            </a:r>
            <a:r>
              <a:rPr lang="en-IN" dirty="0" err="1"/>
              <a:t>br</a:t>
            </a:r>
            <a:r>
              <a:rPr lang="en-IN" dirty="0"/>
              <a:t>&gt;</a:t>
            </a:r>
          </a:p>
          <a:p>
            <a:r>
              <a:rPr lang="en-IN" dirty="0"/>
              <a:t>{{ 250000 | currency:'CAD':'symbol':'6.3'}} will display CA$250,000.000&lt;</a:t>
            </a:r>
            <a:r>
              <a:rPr lang="en-IN" dirty="0" err="1"/>
              <a:t>br</a:t>
            </a:r>
            <a:r>
              <a:rPr lang="en-IN" dirty="0"/>
              <a:t>&gt;</a:t>
            </a:r>
          </a:p>
          <a:p>
            <a:r>
              <a:rPr lang="en-IN" dirty="0"/>
              <a:t>{{ 250000 | currency:'CAD':'symbol':'6.3':'fr'}} will display 250 000,000 CA$&lt;</a:t>
            </a:r>
            <a:r>
              <a:rPr lang="en-IN" dirty="0" err="1"/>
              <a:t>br</a:t>
            </a:r>
            <a:r>
              <a:rPr lang="en-IN" dirty="0"/>
              <a:t>&gt;</a:t>
            </a:r>
          </a:p>
          <a:p>
            <a:endParaRPr lang="en-IN" dirty="0"/>
          </a:p>
        </p:txBody>
      </p:sp>
      <p:sp>
        <p:nvSpPr>
          <p:cNvPr id="11" name="TextBox 10">
            <a:extLst>
              <a:ext uri="{FF2B5EF4-FFF2-40B4-BE49-F238E27FC236}">
                <a16:creationId xmlns:a16="http://schemas.microsoft.com/office/drawing/2014/main" id="{E3B94AF8-0316-E94C-3496-52F0A368C30C}"/>
              </a:ext>
            </a:extLst>
          </p:cNvPr>
          <p:cNvSpPr txBox="1"/>
          <p:nvPr/>
        </p:nvSpPr>
        <p:spPr>
          <a:xfrm>
            <a:off x="494908" y="4307780"/>
            <a:ext cx="11156622" cy="1015663"/>
          </a:xfrm>
          <a:prstGeom prst="rect">
            <a:avLst/>
          </a:prstGeom>
          <a:noFill/>
        </p:spPr>
        <p:txBody>
          <a:bodyPr wrap="square">
            <a:spAutoFit/>
          </a:bodyPr>
          <a:lstStyle/>
          <a:p>
            <a:r>
              <a:rPr lang="en-US" sz="2000" b="1" u="sng" dirty="0">
                <a:solidFill>
                  <a:schemeClr val="tx1">
                    <a:lumMod val="65000"/>
                    <a:lumOff val="35000"/>
                  </a:schemeClr>
                </a:solidFill>
                <a:effectLst/>
              </a:rPr>
              <a:t>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can be used to display the date in the required format</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3" name="TextBox 12">
            <a:extLst>
              <a:ext uri="{FF2B5EF4-FFF2-40B4-BE49-F238E27FC236}">
                <a16:creationId xmlns:a16="http://schemas.microsoft.com/office/drawing/2014/main" id="{60F30825-2CE9-CC5A-F80F-1B3142E06599}"/>
              </a:ext>
            </a:extLst>
          </p:cNvPr>
          <p:cNvSpPr txBox="1"/>
          <p:nvPr/>
        </p:nvSpPr>
        <p:spPr>
          <a:xfrm>
            <a:off x="570321" y="5470564"/>
            <a:ext cx="6099142" cy="369332"/>
          </a:xfrm>
          <a:prstGeom prst="rect">
            <a:avLst/>
          </a:prstGeom>
          <a:noFill/>
        </p:spPr>
        <p:txBody>
          <a:bodyPr wrap="square">
            <a:spAutoFit/>
          </a:bodyPr>
          <a:lstStyle/>
          <a:p>
            <a:r>
              <a:rPr lang="en-IN" dirty="0"/>
              <a:t>{{ expression | </a:t>
            </a:r>
            <a:r>
              <a:rPr lang="en-IN" dirty="0" err="1"/>
              <a:t>date:format:timezone:locale</a:t>
            </a:r>
            <a:r>
              <a:rPr lang="en-IN" dirty="0"/>
              <a:t> }}</a:t>
            </a:r>
          </a:p>
        </p:txBody>
      </p:sp>
    </p:spTree>
    <p:extLst>
      <p:ext uri="{BB962C8B-B14F-4D97-AF65-F5344CB8AC3E}">
        <p14:creationId xmlns:p14="http://schemas.microsoft.com/office/powerpoint/2010/main" val="1347565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52B8-A658-6901-A8BA-B269AD20F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26935-1FE6-8C95-9597-4AA80730695D}"/>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3C5C1DB-5DED-C2B9-2C3B-E72DFBB99B9C}"/>
              </a:ext>
            </a:extLst>
          </p:cNvPr>
          <p:cNvSpPr txBox="1"/>
          <p:nvPr/>
        </p:nvSpPr>
        <p:spPr>
          <a:xfrm>
            <a:off x="0" y="851617"/>
            <a:ext cx="11651530" cy="5632311"/>
          </a:xfrm>
          <a:prstGeom prst="rect">
            <a:avLst/>
          </a:prstGeom>
          <a:noFill/>
        </p:spPr>
        <p:txBody>
          <a:bodyPr wrap="square">
            <a:spAutoFit/>
          </a:bodyPr>
          <a:lstStyle/>
          <a:p>
            <a:r>
              <a:rPr lang="en-US" sz="2000" dirty="0">
                <a:solidFill>
                  <a:schemeClr val="tx1">
                    <a:lumMod val="65000"/>
                    <a:lumOff val="35000"/>
                  </a:schemeClr>
                </a:solidFill>
                <a:effectLst/>
              </a:rPr>
              <a:t>An</a:t>
            </a:r>
            <a:r>
              <a:rPr lang="en-US" sz="2000" b="1" dirty="0">
                <a:solidFill>
                  <a:schemeClr val="tx1">
                    <a:lumMod val="65000"/>
                    <a:lumOff val="35000"/>
                  </a:schemeClr>
                </a:solidFill>
                <a:effectLst/>
              </a:rPr>
              <a:t> expression </a:t>
            </a:r>
            <a:r>
              <a:rPr lang="en-US" sz="2000" dirty="0">
                <a:solidFill>
                  <a:schemeClr val="tx1">
                    <a:lumMod val="65000"/>
                    <a:lumOff val="35000"/>
                  </a:schemeClr>
                </a:solidFill>
                <a:effectLst/>
              </a:rPr>
              <a:t>is a date or number in milliseconds</a:t>
            </a:r>
          </a:p>
          <a:p>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format </a:t>
            </a:r>
            <a:r>
              <a:rPr lang="en-US" sz="2000" dirty="0">
                <a:solidFill>
                  <a:schemeClr val="tx1">
                    <a:lumMod val="65000"/>
                    <a:lumOff val="35000"/>
                  </a:schemeClr>
                </a:solidFill>
                <a:effectLst/>
              </a:rPr>
              <a:t>indicates in which form the date/time should be displayed. Following are the pre-defined options for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'medium' :equivalent to 'MMM d, y, h:mm:ss a' (e.g. Jan 31, 2018, 11:05:04 AM)</a:t>
            </a:r>
          </a:p>
          <a:p>
            <a:pPr>
              <a:buFont typeface="Arial" panose="020B0604020202020204" pitchFamily="34" charset="0"/>
              <a:buChar char="•"/>
            </a:pPr>
            <a:r>
              <a:rPr lang="en-US" sz="2000" dirty="0">
                <a:solidFill>
                  <a:schemeClr val="tx1">
                    <a:lumMod val="65000"/>
                    <a:lumOff val="35000"/>
                  </a:schemeClr>
                </a:solidFill>
                <a:effectLst/>
              </a:rPr>
              <a:t>'short':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h:mm a' (e.g. 1/31/2018, 11:05 AM)</a:t>
            </a:r>
          </a:p>
          <a:p>
            <a:pPr>
              <a:buFont typeface="Arial" panose="020B0604020202020204" pitchFamily="34" charset="0"/>
              <a:buChar char="•"/>
            </a:pPr>
            <a:r>
              <a:rPr lang="en-US" sz="2000" dirty="0">
                <a:solidFill>
                  <a:schemeClr val="tx1">
                    <a:lumMod val="65000"/>
                    <a:lumOff val="35000"/>
                  </a:schemeClr>
                </a:solidFill>
                <a:effectLst/>
              </a:rPr>
              <a:t>'long': equivalent to 'MMMM d, y, h:mm:ss a z' (e.g. January 31, 2018 at 11:05:04 AM GMT+5)</a:t>
            </a:r>
          </a:p>
          <a:p>
            <a:pPr>
              <a:buFont typeface="Arial" panose="020B0604020202020204" pitchFamily="34" charset="0"/>
              <a:buChar char="•"/>
            </a:pPr>
            <a:r>
              <a:rPr lang="en-US" sz="2000" dirty="0">
                <a:solidFill>
                  <a:schemeClr val="tx1">
                    <a:lumMod val="65000"/>
                    <a:lumOff val="35000"/>
                  </a:schemeClr>
                </a:solidFill>
                <a:effectLst/>
              </a:rPr>
              <a:t>'full': equivalent to 'EEEE, MMMM d, y, h:mm:ss a zzzz' (e.g. Wednesday, January 31, 2018 at 11:05:04 AM GMT+05:30)</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fullDate</a:t>
            </a:r>
            <a:r>
              <a:rPr lang="en-US" sz="2000" dirty="0">
                <a:solidFill>
                  <a:schemeClr val="tx1">
                    <a:lumMod val="65000"/>
                    <a:lumOff val="35000"/>
                  </a:schemeClr>
                </a:solidFill>
                <a:effectLst/>
              </a:rPr>
              <a:t>' : equivalent to 'EEEE, MMMM d, y' (e.g. Wednesday,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longDate</a:t>
            </a:r>
            <a:r>
              <a:rPr lang="en-US" sz="2000" dirty="0">
                <a:solidFill>
                  <a:schemeClr val="tx1">
                    <a:lumMod val="65000"/>
                    <a:lumOff val="35000"/>
                  </a:schemeClr>
                </a:solidFill>
                <a:effectLst/>
              </a:rPr>
              <a:t>' : equivalent to 'MMMM d, y' (e.g.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mediumDate</a:t>
            </a:r>
            <a:r>
              <a:rPr lang="en-US" sz="2000" dirty="0">
                <a:solidFill>
                  <a:schemeClr val="tx1">
                    <a:lumMod val="65000"/>
                    <a:lumOff val="35000"/>
                  </a:schemeClr>
                </a:solidFill>
                <a:effectLst/>
              </a:rPr>
              <a:t>' : equivalent to 'MMM d, y' (e.g. Jan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shortDate</a:t>
            </a:r>
            <a:r>
              <a:rPr lang="en-US" sz="2000" dirty="0">
                <a:solidFill>
                  <a:schemeClr val="tx1">
                    <a:lumMod val="65000"/>
                    <a:lumOff val="35000"/>
                  </a:schemeClr>
                </a:solidFill>
                <a:effectLst/>
              </a:rPr>
              <a:t>' :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(e.g. 1/31/18)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(e.g. 11:05:04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11:05:04 AM GMT+5)</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zzzz' (e.g. 11:05:04 AM GMT+05:30)</a:t>
            </a:r>
          </a:p>
          <a:p>
            <a:pPr>
              <a:buFont typeface="Arial" panose="020B0604020202020204" pitchFamily="34" charset="0"/>
              <a:buChar char="•"/>
            </a:pP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2121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083B9-36D9-6C1A-874A-3AD5C4B3FC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07A9DB-5373-4A2E-E3D5-9456961FA8B8}"/>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948E445-E18E-4CD8-2E32-FAF29A242CE5}"/>
              </a:ext>
            </a:extLst>
          </p:cNvPr>
          <p:cNvSpPr txBox="1"/>
          <p:nvPr/>
        </p:nvSpPr>
        <p:spPr>
          <a:xfrm>
            <a:off x="136688" y="1035758"/>
            <a:ext cx="11769366" cy="923330"/>
          </a:xfrm>
          <a:prstGeom prst="rect">
            <a:avLst/>
          </a:prstGeom>
          <a:noFill/>
        </p:spPr>
        <p:txBody>
          <a:bodyPr wrap="square">
            <a:spAutoFit/>
          </a:bodyPr>
          <a:lstStyle/>
          <a:p>
            <a:r>
              <a:rPr lang="en-US" sz="1800" b="1" dirty="0" err="1">
                <a:solidFill>
                  <a:schemeClr val="tx1">
                    <a:lumMod val="65000"/>
                    <a:lumOff val="35000"/>
                  </a:schemeClr>
                </a:solidFill>
                <a:effectLst/>
              </a:rPr>
              <a:t>Timezone</a:t>
            </a:r>
            <a:r>
              <a:rPr lang="en-US" sz="1800" dirty="0">
                <a:solidFill>
                  <a:schemeClr val="tx1">
                    <a:lumMod val="65000"/>
                    <a:lumOff val="35000"/>
                  </a:schemeClr>
                </a:solidFill>
                <a:effectLst/>
              </a:rPr>
              <a:t> to be used for formatting. For example, ’+0430’ (4 hours, 30 minutes east of the Greenwich meridian) If not specified, the local system </a:t>
            </a:r>
            <a:r>
              <a:rPr lang="en-US" sz="1800" dirty="0" err="1">
                <a:solidFill>
                  <a:schemeClr val="tx1">
                    <a:lumMod val="65000"/>
                    <a:lumOff val="35000"/>
                  </a:schemeClr>
                </a:solidFill>
                <a:effectLst/>
              </a:rPr>
              <a:t>timezone</a:t>
            </a:r>
            <a:r>
              <a:rPr lang="en-US" sz="1800" dirty="0">
                <a:solidFill>
                  <a:schemeClr val="tx1">
                    <a:lumMod val="65000"/>
                    <a:lumOff val="35000"/>
                  </a:schemeClr>
                </a:solidFill>
                <a:effectLst/>
              </a:rPr>
              <a:t> of the end-user's browser will be used.</a:t>
            </a:r>
          </a:p>
          <a:p>
            <a:endParaRPr lang="en-US" sz="18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7B3628-55D2-C92F-72AD-24A9E671C8DA}"/>
              </a:ext>
            </a:extLst>
          </p:cNvPr>
          <p:cNvSpPr txBox="1"/>
          <p:nvPr/>
        </p:nvSpPr>
        <p:spPr>
          <a:xfrm>
            <a:off x="136687" y="2505670"/>
            <a:ext cx="9978273"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9" name="TextBox 8">
            <a:extLst>
              <a:ext uri="{FF2B5EF4-FFF2-40B4-BE49-F238E27FC236}">
                <a16:creationId xmlns:a16="http://schemas.microsoft.com/office/drawing/2014/main" id="{2289E660-F038-EFDB-D3D6-B023E188BD65}"/>
              </a:ext>
            </a:extLst>
          </p:cNvPr>
          <p:cNvSpPr txBox="1"/>
          <p:nvPr/>
        </p:nvSpPr>
        <p:spPr>
          <a:xfrm>
            <a:off x="136687" y="3607429"/>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A71FA72F-F312-34C4-F994-970E54BE5D3A}"/>
              </a:ext>
            </a:extLst>
          </p:cNvPr>
          <p:cNvSpPr txBox="1"/>
          <p:nvPr/>
        </p:nvSpPr>
        <p:spPr>
          <a:xfrm>
            <a:off x="310298" y="4424773"/>
            <a:ext cx="11571404" cy="923330"/>
          </a:xfrm>
          <a:prstGeom prst="rect">
            <a:avLst/>
          </a:prstGeom>
          <a:noFill/>
        </p:spPr>
        <p:txBody>
          <a:bodyPr wrap="square">
            <a:spAutoFit/>
          </a:bodyPr>
          <a:lstStyle>
            <a:defPPr>
              <a:defRPr lang="en-US"/>
            </a:defPPr>
            <a:lvl1pPr>
              <a:defRPr b="0">
                <a:solidFill>
                  <a:srgbClr val="D4D4D4"/>
                </a:solidFill>
                <a:effectLst/>
                <a:latin typeface="Consolas" panose="020B0609020204030204" pitchFamily="49" charset="0"/>
              </a:defRPr>
            </a:lvl1pPr>
          </a:lstStyle>
          <a:p>
            <a:r>
              <a:rPr lang="en-IN" dirty="0">
                <a:solidFill>
                  <a:schemeClr val="tx1"/>
                </a:solidFill>
                <a:latin typeface="+mn-lt"/>
              </a:rPr>
              <a:t>{{ "6/2/2017" | date }} will display Jun 2, 2017&lt;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a:t>
            </a:r>
            <a:r>
              <a:rPr lang="en-IN" dirty="0" err="1">
                <a:solidFill>
                  <a:schemeClr val="tx1"/>
                </a:solidFill>
                <a:latin typeface="+mn-lt"/>
              </a:rPr>
              <a:t>date:'medium</a:t>
            </a:r>
            <a:r>
              <a:rPr lang="en-IN" dirty="0">
                <a:solidFill>
                  <a:schemeClr val="tx1"/>
                </a:solidFill>
                <a:latin typeface="+mn-lt"/>
              </a:rPr>
              <a:t>' }} will display Jun 2, 2017, 11:30:45 AM&lt;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date:'</a:t>
            </a:r>
            <a:r>
              <a:rPr lang="en-IN" dirty="0" err="1">
                <a:solidFill>
                  <a:schemeClr val="tx1"/>
                </a:solidFill>
                <a:latin typeface="+mn-lt"/>
              </a:rPr>
              <a:t>mmss</a:t>
            </a:r>
            <a:r>
              <a:rPr lang="en-IN" dirty="0">
                <a:solidFill>
                  <a:schemeClr val="tx1"/>
                </a:solidFill>
                <a:latin typeface="+mn-lt"/>
              </a:rPr>
              <a:t>' }} will display 3045&lt;</a:t>
            </a:r>
            <a:r>
              <a:rPr lang="en-IN" dirty="0" err="1">
                <a:solidFill>
                  <a:schemeClr val="tx1"/>
                </a:solidFill>
                <a:latin typeface="+mn-lt"/>
              </a:rPr>
              <a:t>br</a:t>
            </a:r>
            <a:r>
              <a:rPr lang="en-IN" dirty="0">
                <a:solidFill>
                  <a:schemeClr val="tx1"/>
                </a:solidFill>
                <a:latin typeface="+mn-lt"/>
              </a:rPr>
              <a:t>&gt;</a:t>
            </a:r>
            <a:endParaRPr lang="en-IN" dirty="0"/>
          </a:p>
        </p:txBody>
      </p:sp>
    </p:spTree>
    <p:extLst>
      <p:ext uri="{BB962C8B-B14F-4D97-AF65-F5344CB8AC3E}">
        <p14:creationId xmlns:p14="http://schemas.microsoft.com/office/powerpoint/2010/main" val="205063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FFF376-D81F-41AB-BC52-23CF341847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40499C-AD96-C1F4-B74B-03CAD32E1BB1}"/>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7" name="TextBox 6">
            <a:extLst>
              <a:ext uri="{FF2B5EF4-FFF2-40B4-BE49-F238E27FC236}">
                <a16:creationId xmlns:a16="http://schemas.microsoft.com/office/drawing/2014/main" id="{D5E8F09D-7D79-F2F7-A497-5A66C1C69C5B}"/>
              </a:ext>
            </a:extLst>
          </p:cNvPr>
          <p:cNvSpPr txBox="1"/>
          <p:nvPr/>
        </p:nvSpPr>
        <p:spPr>
          <a:xfrm>
            <a:off x="410065" y="1653560"/>
            <a:ext cx="9054445" cy="523220"/>
          </a:xfrm>
          <a:prstGeom prst="rect">
            <a:avLst/>
          </a:prstGeom>
          <a:noFill/>
        </p:spPr>
        <p:txBody>
          <a:bodyPr wrap="square">
            <a:spAutoFit/>
          </a:bodyPr>
          <a:lstStyle/>
          <a:p>
            <a:r>
              <a:rPr lang="en-US" sz="2800" b="1" dirty="0"/>
              <a:t>Demo : Passing Parameters to Angular Pipes</a:t>
            </a:r>
          </a:p>
        </p:txBody>
      </p:sp>
      <p:sp>
        <p:nvSpPr>
          <p:cNvPr id="9" name="TextBox 8">
            <a:extLst>
              <a:ext uri="{FF2B5EF4-FFF2-40B4-BE49-F238E27FC236}">
                <a16:creationId xmlns:a16="http://schemas.microsoft.com/office/drawing/2014/main" id="{6F294961-8058-44A7-8E02-99959C4032DF}"/>
              </a:ext>
            </a:extLst>
          </p:cNvPr>
          <p:cNvSpPr txBox="1"/>
          <p:nvPr/>
        </p:nvSpPr>
        <p:spPr>
          <a:xfrm>
            <a:off x="410064" y="2271389"/>
            <a:ext cx="1143000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Built-in Pipes</a:t>
            </a:r>
          </a:p>
          <a:p>
            <a:pPr>
              <a:buFont typeface="Arial" panose="020B0604020202020204" pitchFamily="34" charset="0"/>
              <a:buChar char="•"/>
            </a:pPr>
            <a:r>
              <a:rPr lang="en-US" sz="2000" dirty="0">
                <a:solidFill>
                  <a:schemeClr val="tx1">
                    <a:lumMod val="65000"/>
                    <a:lumOff val="35000"/>
                  </a:schemeClr>
                </a:solidFill>
                <a:effectLst/>
              </a:rPr>
              <a:t>Passing parameters to built-in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built-in pipes with parameters to display product details. The output is as shown below</a:t>
            </a:r>
          </a:p>
        </p:txBody>
      </p:sp>
      <p:pic>
        <p:nvPicPr>
          <p:cNvPr id="11" name="Picture 10">
            <a:extLst>
              <a:ext uri="{FF2B5EF4-FFF2-40B4-BE49-F238E27FC236}">
                <a16:creationId xmlns:a16="http://schemas.microsoft.com/office/drawing/2014/main" id="{9B4C2064-A408-7298-F53D-DE370605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4347070"/>
            <a:ext cx="3496163" cy="1714739"/>
          </a:xfrm>
          <a:prstGeom prst="rect">
            <a:avLst/>
          </a:prstGeom>
        </p:spPr>
      </p:pic>
    </p:spTree>
    <p:extLst>
      <p:ext uri="{BB962C8B-B14F-4D97-AF65-F5344CB8AC3E}">
        <p14:creationId xmlns:p14="http://schemas.microsoft.com/office/powerpoint/2010/main" val="2078810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1C7A6-82D5-461E-F714-622317DBDD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397907-BE66-FCBD-A035-9A3EC6AC02AF}"/>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8E3121C5-91CC-C496-8CEA-1DA5CC9FDD1B}"/>
              </a:ext>
            </a:extLst>
          </p:cNvPr>
          <p:cNvSpPr txBox="1"/>
          <p:nvPr/>
        </p:nvSpPr>
        <p:spPr>
          <a:xfrm>
            <a:off x="860982" y="574564"/>
            <a:ext cx="10492818" cy="1631216"/>
          </a:xfrm>
          <a:prstGeom prst="rect">
            <a:avLst/>
          </a:prstGeom>
          <a:noFill/>
        </p:spPr>
        <p:txBody>
          <a:bodyPr wrap="square">
            <a:spAutoFit/>
          </a:bodyPr>
          <a:lstStyle/>
          <a:p>
            <a:r>
              <a:rPr lang="en-US" sz="2000" dirty="0">
                <a:solidFill>
                  <a:schemeClr val="tx1">
                    <a:lumMod val="65000"/>
                    <a:lumOff val="35000"/>
                  </a:schemeClr>
                </a:solidFill>
                <a:effectLst/>
              </a:rPr>
              <a:t>We have applied currency pipe to product price with locale setting as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i.e., French. According to the French locale, the currency symbol will be displayed at the end of the price as shown in the above output.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EDFDE6E-F57C-B343-B9E2-78CEF561B029}"/>
              </a:ext>
            </a:extLst>
          </p:cNvPr>
          <p:cNvSpPr txBox="1"/>
          <p:nvPr/>
        </p:nvSpPr>
        <p:spPr>
          <a:xfrm>
            <a:off x="989028" y="2205780"/>
            <a:ext cx="10049759" cy="4524315"/>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'Apple MPTT2 MacBook Pro';</a:t>
            </a:r>
          </a:p>
          <a:p>
            <a:r>
              <a:rPr lang="en-IN" dirty="0"/>
              <a:t>  </a:t>
            </a:r>
            <a:r>
              <a:rPr lang="en-IN" dirty="0" err="1"/>
              <a:t>productPrice</a:t>
            </a:r>
            <a:r>
              <a:rPr lang="en-IN" dirty="0"/>
              <a:t> = 217021;</a:t>
            </a:r>
          </a:p>
          <a:p>
            <a:r>
              <a:rPr lang="en-IN" dirty="0"/>
              <a:t>  </a:t>
            </a:r>
            <a:r>
              <a:rPr lang="en-IN" dirty="0" err="1"/>
              <a:t>purchaseDate</a:t>
            </a:r>
            <a:r>
              <a:rPr lang="en-IN" dirty="0"/>
              <a:t> = '1/17/2018';</a:t>
            </a:r>
          </a:p>
          <a:p>
            <a:r>
              <a:rPr lang="en-IN" dirty="0"/>
              <a:t>  </a:t>
            </a:r>
            <a:r>
              <a:rPr lang="en-IN" dirty="0" err="1"/>
              <a:t>productTax</a:t>
            </a:r>
            <a:r>
              <a:rPr lang="en-IN" dirty="0"/>
              <a:t> = '0.1';</a:t>
            </a:r>
          </a:p>
          <a:p>
            <a:r>
              <a:rPr lang="en-IN" dirty="0"/>
              <a:t>  </a:t>
            </a:r>
            <a:r>
              <a:rPr lang="en-IN" dirty="0" err="1"/>
              <a:t>productRating</a:t>
            </a:r>
            <a:r>
              <a:rPr lang="en-IN" dirty="0"/>
              <a:t> = 4.92;</a:t>
            </a:r>
          </a:p>
          <a:p>
            <a:r>
              <a:rPr lang="en-IN" dirty="0"/>
              <a:t>}</a:t>
            </a:r>
          </a:p>
          <a:p>
            <a:r>
              <a:rPr lang="en-IN" dirty="0"/>
              <a:t> </a:t>
            </a:r>
          </a:p>
        </p:txBody>
      </p:sp>
    </p:spTree>
    <p:extLst>
      <p:ext uri="{BB962C8B-B14F-4D97-AF65-F5344CB8AC3E}">
        <p14:creationId xmlns:p14="http://schemas.microsoft.com/office/powerpoint/2010/main" val="4118894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39CDE-F68E-BC42-C15B-63088F5521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B28136-17E7-00F4-95EF-BDB944D9D01F}"/>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9063BCB1-3594-7BE7-B386-FD3988C61469}"/>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926FD-F0B1-966F-019F-9E22BD5E829A}"/>
              </a:ext>
            </a:extLst>
          </p:cNvPr>
          <p:cNvSpPr txBox="1"/>
          <p:nvPr/>
        </p:nvSpPr>
        <p:spPr>
          <a:xfrm>
            <a:off x="367646" y="960161"/>
            <a:ext cx="11632676" cy="5355312"/>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slice:5:9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    &lt;tr&gt;</a:t>
            </a:r>
          </a:p>
          <a:p>
            <a:r>
              <a:rPr lang="en-IN" dirty="0"/>
              <a:t>        &lt;</a:t>
            </a:r>
            <a:r>
              <a:rPr lang="en-IN" dirty="0" err="1"/>
              <a:t>th</a:t>
            </a:r>
            <a:r>
              <a:rPr lang="en-IN" dirty="0"/>
              <a:t>&gt; Product Price &lt;/</a:t>
            </a:r>
            <a:r>
              <a:rPr lang="en-IN" dirty="0" err="1"/>
              <a:t>th</a:t>
            </a:r>
            <a:r>
              <a:rPr lang="en-IN" dirty="0"/>
              <a:t>&gt;</a:t>
            </a:r>
          </a:p>
          <a:p>
            <a:r>
              <a:rPr lang="en-IN" dirty="0"/>
              <a:t>        &lt;td&gt; {{ </a:t>
            </a:r>
            <a:r>
              <a:rPr lang="en-IN" dirty="0" err="1"/>
              <a:t>productPrice</a:t>
            </a:r>
            <a:r>
              <a:rPr lang="en-IN" dirty="0"/>
              <a:t> | currency: '</a:t>
            </a:r>
            <a:r>
              <a:rPr lang="en-IN" dirty="0" err="1"/>
              <a:t>INR':'symbol</a:t>
            </a:r>
            <a:r>
              <a:rPr lang="en-IN" dirty="0"/>
              <a:t>':'':'</a:t>
            </a:r>
            <a:r>
              <a:rPr lang="en-IN" dirty="0" err="1"/>
              <a:t>fr</a:t>
            </a:r>
            <a:r>
              <a:rPr lang="en-IN" dirty="0"/>
              <a:t>' }} &lt;/td&gt;</a:t>
            </a:r>
          </a:p>
          <a:p>
            <a:r>
              <a:rPr lang="en-IN" dirty="0"/>
              <a:t>    &lt;/tr&gt;</a:t>
            </a:r>
          </a:p>
          <a:p>
            <a:r>
              <a:rPr lang="en-IN" dirty="0"/>
              <a:t>    &lt;tr&gt;</a:t>
            </a:r>
          </a:p>
          <a:p>
            <a:r>
              <a:rPr lang="en-IN" dirty="0"/>
              <a:t>        &lt;</a:t>
            </a:r>
            <a:r>
              <a:rPr lang="en-IN" dirty="0" err="1"/>
              <a:t>th</a:t>
            </a:r>
            <a:r>
              <a:rPr lang="en-IN" dirty="0"/>
              <a:t>&gt; Purchase Date &lt;/</a:t>
            </a:r>
            <a:r>
              <a:rPr lang="en-IN" dirty="0" err="1"/>
              <a:t>th</a:t>
            </a:r>
            <a:r>
              <a:rPr lang="en-IN" dirty="0"/>
              <a:t>&gt;</a:t>
            </a:r>
          </a:p>
          <a:p>
            <a:r>
              <a:rPr lang="en-IN" dirty="0"/>
              <a:t>        &lt;td&gt; {{ </a:t>
            </a:r>
            <a:r>
              <a:rPr lang="en-IN" dirty="0" err="1"/>
              <a:t>purchaseDate</a:t>
            </a:r>
            <a:r>
              <a:rPr lang="en-IN" dirty="0"/>
              <a:t> | date:'</a:t>
            </a:r>
            <a:r>
              <a:rPr lang="en-IN" dirty="0" err="1"/>
              <a:t>fullDate</a:t>
            </a:r>
            <a:r>
              <a:rPr lang="en-IN" dirty="0"/>
              <a:t>' | lowercase}} &lt;/td&gt;</a:t>
            </a:r>
          </a:p>
          <a:p>
            <a:r>
              <a:rPr lang="en-IN" dirty="0"/>
              <a:t>    &lt;/tr&gt;</a:t>
            </a:r>
          </a:p>
          <a:p>
            <a:r>
              <a:rPr lang="en-IN" dirty="0"/>
              <a:t>    </a:t>
            </a:r>
          </a:p>
        </p:txBody>
      </p:sp>
    </p:spTree>
    <p:extLst>
      <p:ext uri="{BB962C8B-B14F-4D97-AF65-F5344CB8AC3E}">
        <p14:creationId xmlns:p14="http://schemas.microsoft.com/office/powerpoint/2010/main" val="402790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95CD5A-902C-27F4-D4BD-E14FA70467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8B104A-943B-2E87-21ED-F30E4C2C7820}"/>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6183EE61-4FB7-487D-EA51-0BB83B4E0C82}"/>
              </a:ext>
            </a:extLst>
          </p:cNvPr>
          <p:cNvSpPr txBox="1"/>
          <p:nvPr/>
        </p:nvSpPr>
        <p:spPr>
          <a:xfrm>
            <a:off x="909686" y="506362"/>
            <a:ext cx="9242982" cy="2585323"/>
          </a:xfrm>
          <a:prstGeom prst="rect">
            <a:avLst/>
          </a:prstGeom>
          <a:noFill/>
        </p:spPr>
        <p:txBody>
          <a:bodyPr wrap="square">
            <a:spAutoFit/>
          </a:bodyPr>
          <a:lstStyle/>
          <a:p>
            <a:r>
              <a:rPr lang="en-IN" dirty="0"/>
              <a:t>&lt;tr&gt;</a:t>
            </a:r>
          </a:p>
          <a:p>
            <a:r>
              <a:rPr lang="en-IN" dirty="0"/>
              <a:t>        &lt;</a:t>
            </a:r>
            <a:r>
              <a:rPr lang="en-IN" dirty="0" err="1"/>
              <a:t>th</a:t>
            </a:r>
            <a:r>
              <a:rPr lang="en-IN" dirty="0"/>
              <a:t>&gt; Product Tax &lt;/</a:t>
            </a:r>
            <a:r>
              <a:rPr lang="en-IN" dirty="0" err="1"/>
              <a:t>th</a:t>
            </a:r>
            <a:r>
              <a:rPr lang="en-IN" dirty="0"/>
              <a:t>&gt;</a:t>
            </a:r>
          </a:p>
          <a:p>
            <a:r>
              <a:rPr lang="en-IN" dirty="0"/>
              <a:t>        &lt;td&gt; {{ </a:t>
            </a:r>
            <a:r>
              <a:rPr lang="en-IN" dirty="0" err="1"/>
              <a:t>productTax</a:t>
            </a:r>
            <a:r>
              <a:rPr lang="en-IN" dirty="0"/>
              <a:t> | percent : '.2' }} &lt;/td&gt;</a:t>
            </a:r>
          </a:p>
          <a:p>
            <a:r>
              <a:rPr lang="en-IN" dirty="0"/>
              <a:t>    &lt;/tr&gt;</a:t>
            </a:r>
          </a:p>
          <a:p>
            <a:r>
              <a:rPr lang="en-IN" dirty="0"/>
              <a:t>    &lt;tr&gt;</a:t>
            </a:r>
          </a:p>
          <a:p>
            <a:r>
              <a:rPr lang="en-IN" dirty="0"/>
              <a:t>        &lt;</a:t>
            </a:r>
            <a:r>
              <a:rPr lang="en-IN" dirty="0" err="1"/>
              <a:t>th</a:t>
            </a:r>
            <a:r>
              <a:rPr lang="en-IN" dirty="0"/>
              <a:t>&gt; Product Rating &lt;/</a:t>
            </a:r>
            <a:r>
              <a:rPr lang="en-IN" dirty="0" err="1"/>
              <a:t>th</a:t>
            </a:r>
            <a:r>
              <a:rPr lang="en-IN" dirty="0"/>
              <a:t>&gt;</a:t>
            </a:r>
          </a:p>
          <a:p>
            <a:r>
              <a:rPr lang="en-IN" dirty="0"/>
              <a:t>        &lt;td&gt;{{ </a:t>
            </a:r>
            <a:r>
              <a:rPr lang="en-IN" dirty="0" err="1"/>
              <a:t>productRating</a:t>
            </a:r>
            <a:r>
              <a:rPr lang="en-IN" dirty="0"/>
              <a:t> | number:'1.3-5'}} &lt;/td&gt;</a:t>
            </a:r>
          </a:p>
          <a:p>
            <a:r>
              <a:rPr lang="en-IN" dirty="0"/>
              <a:t>    &lt;/tr&gt;</a:t>
            </a:r>
          </a:p>
          <a:p>
            <a:r>
              <a:rPr lang="en-IN" dirty="0"/>
              <a:t>&lt;/table&gt;</a:t>
            </a:r>
          </a:p>
        </p:txBody>
      </p:sp>
      <p:sp>
        <p:nvSpPr>
          <p:cNvPr id="7" name="TextBox 6">
            <a:extLst>
              <a:ext uri="{FF2B5EF4-FFF2-40B4-BE49-F238E27FC236}">
                <a16:creationId xmlns:a16="http://schemas.microsoft.com/office/drawing/2014/main" id="{6AC8603D-3847-7D8F-B529-E91DB2729879}"/>
              </a:ext>
            </a:extLst>
          </p:cNvPr>
          <p:cNvSpPr txBox="1"/>
          <p:nvPr/>
        </p:nvSpPr>
        <p:spPr>
          <a:xfrm>
            <a:off x="306371" y="3429000"/>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83E063-B0E7-CF7F-EC85-F94004CD33C7}"/>
              </a:ext>
            </a:extLst>
          </p:cNvPr>
          <p:cNvSpPr txBox="1"/>
          <p:nvPr/>
        </p:nvSpPr>
        <p:spPr>
          <a:xfrm>
            <a:off x="1060515" y="3950981"/>
            <a:ext cx="10553308" cy="2031325"/>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a:p>
            <a:endParaRPr lang="en-IN" dirty="0"/>
          </a:p>
        </p:txBody>
      </p:sp>
    </p:spTree>
    <p:extLst>
      <p:ext uri="{BB962C8B-B14F-4D97-AF65-F5344CB8AC3E}">
        <p14:creationId xmlns:p14="http://schemas.microsoft.com/office/powerpoint/2010/main" val="2772189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A97CDD-E7B2-8885-C0EA-4350AB9CD0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BE28DF-EE6D-1A8C-FDEA-E13B34169040}"/>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99AFB9E9-4EC0-67E4-6119-A28756AD9C54}"/>
              </a:ext>
            </a:extLst>
          </p:cNvPr>
          <p:cNvSpPr txBox="1"/>
          <p:nvPr/>
        </p:nvSpPr>
        <p:spPr>
          <a:xfrm>
            <a:off x="989029" y="645638"/>
            <a:ext cx="9880076" cy="3139321"/>
          </a:xfrm>
          <a:prstGeom prst="rect">
            <a:avLst/>
          </a:prstGeom>
          <a:noFill/>
        </p:spPr>
        <p:txBody>
          <a:bodyPr wrap="square">
            <a:spAutoFit/>
          </a:bodyPr>
          <a:lstStyle/>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38725A97-630E-EE98-31B3-BE15C8243A7A}"/>
              </a:ext>
            </a:extLst>
          </p:cNvPr>
          <p:cNvSpPr txBox="1"/>
          <p:nvPr/>
        </p:nvSpPr>
        <p:spPr>
          <a:xfrm>
            <a:off x="476053" y="4311919"/>
            <a:ext cx="609914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88059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78DE07-F284-2FF5-4202-8965499732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D145B9-51A4-10EB-E63C-16AD5457AF46}"/>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D8599727-5CAC-DF87-1A98-C304D96C5338}"/>
              </a:ext>
            </a:extLst>
          </p:cNvPr>
          <p:cNvSpPr txBox="1"/>
          <p:nvPr/>
        </p:nvSpPr>
        <p:spPr>
          <a:xfrm>
            <a:off x="989029" y="569478"/>
            <a:ext cx="6099142" cy="461665"/>
          </a:xfrm>
          <a:prstGeom prst="rect">
            <a:avLst/>
          </a:prstGeom>
          <a:noFill/>
        </p:spPr>
        <p:txBody>
          <a:bodyPr wrap="square">
            <a:spAutoFit/>
          </a:bodyPr>
          <a:lstStyle/>
          <a:p>
            <a:r>
              <a:rPr lang="en-IN" sz="2400" b="1" dirty="0"/>
              <a:t>Custom Pipes</a:t>
            </a:r>
          </a:p>
        </p:txBody>
      </p:sp>
      <p:sp>
        <p:nvSpPr>
          <p:cNvPr id="7" name="TextBox 6">
            <a:extLst>
              <a:ext uri="{FF2B5EF4-FFF2-40B4-BE49-F238E27FC236}">
                <a16:creationId xmlns:a16="http://schemas.microsoft.com/office/drawing/2014/main" id="{AFEFF0D3-6997-C354-213E-0D30E89435D7}"/>
              </a:ext>
            </a:extLst>
          </p:cNvPr>
          <p:cNvSpPr txBox="1"/>
          <p:nvPr/>
        </p:nvSpPr>
        <p:spPr>
          <a:xfrm>
            <a:off x="202675" y="1120676"/>
            <a:ext cx="11373439" cy="2246769"/>
          </a:xfrm>
          <a:prstGeom prst="rect">
            <a:avLst/>
          </a:prstGeom>
          <a:noFill/>
        </p:spPr>
        <p:txBody>
          <a:bodyPr wrap="square">
            <a:spAutoFit/>
          </a:bodyPr>
          <a:lstStyle/>
          <a:p>
            <a:r>
              <a:rPr lang="en-US" sz="2000" dirty="0">
                <a:solidFill>
                  <a:schemeClr val="tx1">
                    <a:lumMod val="65000"/>
                    <a:lumOff val="35000"/>
                  </a:schemeClr>
                </a:solidFill>
                <a:effectLst/>
              </a:rPr>
              <a:t>If you want to implement data transformations which are not offered by built-in pipes, such as displaying sorted data, displaying filtered data, etc., you can create  custom pipes.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your own custom pipe, inherit the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has a transform method where custom pipe functionality needs to be written.</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F5CFB14B-F292-7F33-525D-3F6B998B9EA2}"/>
              </a:ext>
            </a:extLst>
          </p:cNvPr>
          <p:cNvSpPr txBox="1"/>
          <p:nvPr/>
        </p:nvSpPr>
        <p:spPr>
          <a:xfrm>
            <a:off x="202675" y="3430774"/>
            <a:ext cx="10119676" cy="4555093"/>
          </a:xfrm>
          <a:prstGeom prst="rect">
            <a:avLst/>
          </a:prstGeom>
          <a:noFill/>
        </p:spPr>
        <p:txBody>
          <a:bodyPr wrap="square">
            <a:spAutoFit/>
          </a:bodyPr>
          <a:lstStyle/>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unknown, ...</a:t>
            </a:r>
            <a:r>
              <a:rPr lang="en-IN" sz="2000" dirty="0" err="1">
                <a:solidFill>
                  <a:schemeClr val="tx1">
                    <a:lumMod val="65000"/>
                    <a:lumOff val="35000"/>
                  </a:schemeClr>
                </a:solidFill>
              </a:rPr>
              <a:t>args</a:t>
            </a:r>
            <a:r>
              <a:rPr lang="en-IN" sz="2000" dirty="0">
                <a:solidFill>
                  <a:schemeClr val="tx1">
                    <a:lumMod val="65000"/>
                    <a:lumOff val="35000"/>
                  </a:schemeClr>
                </a:solidFill>
              </a:rPr>
              <a:t>: unknown[]): unknown {</a:t>
            </a:r>
          </a:p>
          <a:p>
            <a:r>
              <a:rPr lang="en-IN" sz="2000" dirty="0">
                <a:solidFill>
                  <a:schemeClr val="tx1">
                    <a:lumMod val="65000"/>
                    <a:lumOff val="35000"/>
                  </a:schemeClr>
                </a:solidFill>
              </a:rPr>
              <a:t>    return null;</a:t>
            </a:r>
          </a:p>
          <a:p>
            <a:r>
              <a:rPr lang="en-IN" sz="2000" dirty="0">
                <a:solidFill>
                  <a:schemeClr val="tx1">
                    <a:lumMod val="65000"/>
                    <a:lumOff val="35000"/>
                  </a:schemeClr>
                </a:solidFill>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869186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997A50-086D-3E9C-D97F-6BD9CDB75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95B698-2DCB-1BAB-B01A-1015C5271D96}"/>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AC805FF-8B7C-922E-DE5C-73CED2D0A58F}"/>
              </a:ext>
            </a:extLst>
          </p:cNvPr>
          <p:cNvSpPr txBox="1"/>
          <p:nvPr/>
        </p:nvSpPr>
        <p:spPr>
          <a:xfrm>
            <a:off x="146115" y="1003857"/>
            <a:ext cx="11609110" cy="2246769"/>
          </a:xfrm>
          <a:prstGeom prst="rect">
            <a:avLst/>
          </a:prstGeom>
          <a:noFill/>
        </p:spPr>
        <p:txBody>
          <a:bodyPr wrap="square">
            <a:spAutoFit/>
          </a:bodyPr>
          <a:lstStyle/>
          <a:p>
            <a:r>
              <a:rPr lang="en-US" sz="2000" dirty="0">
                <a:solidFill>
                  <a:schemeClr val="tx1">
                    <a:lumMod val="65000"/>
                    <a:lumOff val="35000"/>
                  </a:schemeClr>
                </a:solidFill>
                <a:effectLst/>
              </a:rPr>
              <a:t>transform method has two arguments, the first one is the value of the expression passed to the pipe which needs to be </a:t>
            </a:r>
            <a:r>
              <a:rPr lang="en-US" sz="2000" dirty="0" err="1">
                <a:solidFill>
                  <a:schemeClr val="tx1">
                    <a:lumMod val="65000"/>
                    <a:lumOff val="35000"/>
                  </a:schemeClr>
                </a:solidFill>
                <a:effectLst/>
              </a:rPr>
              <a:t>tranformed</a:t>
            </a:r>
            <a:r>
              <a:rPr lang="en-US" sz="2000" dirty="0">
                <a:solidFill>
                  <a:schemeClr val="tx1">
                    <a:lumMod val="65000"/>
                    <a:lumOff val="35000"/>
                  </a:schemeClr>
                </a:solidFill>
                <a:effectLst/>
              </a:rPr>
              <a:t> and the second is the variable arguments. The pipe can have multiple arguments based on the number of parameters passed to the pipe. The transform method should return the final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Create a custom pipe called sort which can sort the product details based on name or price.</a:t>
            </a:r>
          </a:p>
          <a:p>
            <a:r>
              <a:rPr lang="en-US" sz="2000" dirty="0">
                <a:solidFill>
                  <a:schemeClr val="tx1">
                    <a:lumMod val="65000"/>
                    <a:lumOff val="35000"/>
                  </a:schemeClr>
                </a:solidFill>
                <a:effectLst/>
              </a:rPr>
              <a:t>Create a pipe using the following CLI command</a:t>
            </a:r>
          </a:p>
        </p:txBody>
      </p:sp>
      <p:sp>
        <p:nvSpPr>
          <p:cNvPr id="7" name="TextBox 6">
            <a:extLst>
              <a:ext uri="{FF2B5EF4-FFF2-40B4-BE49-F238E27FC236}">
                <a16:creationId xmlns:a16="http://schemas.microsoft.com/office/drawing/2014/main" id="{5724CEBA-B68C-2F10-D58E-A4027D7B655C}"/>
              </a:ext>
            </a:extLst>
          </p:cNvPr>
          <p:cNvSpPr txBox="1"/>
          <p:nvPr/>
        </p:nvSpPr>
        <p:spPr>
          <a:xfrm>
            <a:off x="146115" y="3277285"/>
            <a:ext cx="6099142" cy="369332"/>
          </a:xfrm>
          <a:prstGeom prst="rect">
            <a:avLst/>
          </a:prstGeom>
          <a:noFill/>
        </p:spPr>
        <p:txBody>
          <a:bodyPr wrap="square">
            <a:spAutoFit/>
          </a:bodyPr>
          <a:lstStyle/>
          <a:p>
            <a:r>
              <a:rPr lang="en-IN" dirty="0"/>
              <a:t>D:\MyApp&gt; ng g pipe pipes/</a:t>
            </a:r>
            <a:r>
              <a:rPr lang="en-IN" dirty="0" err="1"/>
              <a:t>usdInr</a:t>
            </a:r>
            <a:endParaRPr lang="en-IN" dirty="0"/>
          </a:p>
        </p:txBody>
      </p:sp>
    </p:spTree>
    <p:extLst>
      <p:ext uri="{BB962C8B-B14F-4D97-AF65-F5344CB8AC3E}">
        <p14:creationId xmlns:p14="http://schemas.microsoft.com/office/powerpoint/2010/main" val="164315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855B2-9292-2864-8F16-4EA63FAEA6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80AE96-0AEB-2E65-83EE-55153B153E3C}"/>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066D595-E5D8-C0DF-A763-6B0A702F1BE3}"/>
              </a:ext>
            </a:extLst>
          </p:cNvPr>
          <p:cNvSpPr txBox="1"/>
          <p:nvPr/>
        </p:nvSpPr>
        <p:spPr>
          <a:xfrm>
            <a:off x="956036" y="521678"/>
            <a:ext cx="10397764" cy="5909310"/>
          </a:xfrm>
          <a:prstGeom prst="rect">
            <a:avLst/>
          </a:prstGeom>
          <a:noFill/>
        </p:spPr>
        <p:txBody>
          <a:bodyPr wrap="square">
            <a:spAutoFit/>
          </a:bodyPr>
          <a:lstStyle/>
          <a:p>
            <a:r>
              <a:rPr lang="en-IN" sz="2000" dirty="0" err="1">
                <a:solidFill>
                  <a:schemeClr val="tx1">
                    <a:lumMod val="65000"/>
                    <a:lumOff val="35000"/>
                  </a:schemeClr>
                </a:solidFill>
              </a:rPr>
              <a:t>Usd-inr.pipe.ts</a:t>
            </a:r>
            <a:r>
              <a:rPr lang="en-IN" sz="2000" dirty="0">
                <a:solidFill>
                  <a:schemeClr val="tx1">
                    <a:lumMod val="65000"/>
                    <a:lumOff val="35000"/>
                  </a:schemeClr>
                </a:solidFill>
              </a:rPr>
              <a:t> file</a:t>
            </a:r>
          </a:p>
          <a:p>
            <a:endParaRPr lang="en-IN" sz="2000" dirty="0">
              <a:solidFill>
                <a:schemeClr val="tx1">
                  <a:lumMod val="65000"/>
                  <a:lumOff val="35000"/>
                </a:schemeClr>
              </a:solidFill>
            </a:endParaRPr>
          </a:p>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number, ...</a:t>
            </a:r>
            <a:r>
              <a:rPr lang="en-IN" sz="2000" dirty="0" err="1">
                <a:solidFill>
                  <a:schemeClr val="tx1">
                    <a:lumMod val="65000"/>
                    <a:lumOff val="35000"/>
                  </a:schemeClr>
                </a:solidFill>
              </a:rPr>
              <a:t>args</a:t>
            </a:r>
            <a:r>
              <a:rPr lang="en-IN" sz="2000" dirty="0">
                <a:solidFill>
                  <a:schemeClr val="tx1">
                    <a:lumMod val="65000"/>
                    <a:lumOff val="35000"/>
                  </a:schemeClr>
                </a:solidFill>
              </a:rPr>
              <a:t>: number[]): unknown {</a:t>
            </a:r>
          </a:p>
          <a:p>
            <a:r>
              <a:rPr lang="en-IN" sz="2000" dirty="0">
                <a:solidFill>
                  <a:schemeClr val="tx1">
                    <a:lumMod val="65000"/>
                    <a:lumOff val="35000"/>
                  </a:schemeClr>
                </a:solidFill>
              </a:rPr>
              <a:t>    </a:t>
            </a:r>
            <a:r>
              <a:rPr lang="en-IN" sz="2000" dirty="0" err="1">
                <a:solidFill>
                  <a:schemeClr val="tx1">
                    <a:lumMod val="65000"/>
                    <a:lumOff val="35000"/>
                  </a:schemeClr>
                </a:solidFill>
              </a:rPr>
              <a:t>const</a:t>
            </a:r>
            <a:r>
              <a:rPr lang="en-IN" sz="2000" dirty="0">
                <a:solidFill>
                  <a:schemeClr val="tx1">
                    <a:lumMod val="65000"/>
                    <a:lumOff val="35000"/>
                  </a:schemeClr>
                </a:solidFill>
              </a:rPr>
              <a:t> [price] = </a:t>
            </a:r>
            <a:r>
              <a:rPr lang="en-IN" sz="2000" dirty="0" err="1">
                <a:solidFill>
                  <a:schemeClr val="tx1">
                    <a:lumMod val="65000"/>
                    <a:lumOff val="35000"/>
                  </a:schemeClr>
                </a:solidFill>
              </a:rPr>
              <a:t>args</a:t>
            </a:r>
            <a:r>
              <a:rPr lang="en-IN" sz="2000" dirty="0">
                <a:solidFill>
                  <a:schemeClr val="tx1">
                    <a:lumMod val="65000"/>
                    <a:lumOff val="35000"/>
                  </a:schemeClr>
                </a:solidFill>
              </a:rPr>
              <a:t>;</a:t>
            </a:r>
          </a:p>
          <a:p>
            <a:r>
              <a:rPr lang="en-IN" sz="2000" dirty="0">
                <a:solidFill>
                  <a:schemeClr val="tx1">
                    <a:lumMod val="65000"/>
                    <a:lumOff val="35000"/>
                  </a:schemeClr>
                </a:solidFill>
              </a:rPr>
              <a:t>    return value*</a:t>
            </a:r>
            <a:r>
              <a:rPr lang="en-IN" sz="2000" dirty="0" err="1">
                <a:solidFill>
                  <a:schemeClr val="tx1">
                    <a:lumMod val="65000"/>
                    <a:lumOff val="35000"/>
                  </a:schemeClr>
                </a:solidFill>
              </a:rPr>
              <a:t>args</a:t>
            </a:r>
            <a:r>
              <a:rPr lang="en-IN" sz="2000" dirty="0">
                <a:solidFill>
                  <a:schemeClr val="tx1">
                    <a:lumMod val="65000"/>
                    <a:lumOff val="35000"/>
                  </a:schemeClr>
                </a:solidFill>
              </a:rPr>
              <a:t>[0];</a:t>
            </a:r>
          </a:p>
          <a:p>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a:t>
            </a:r>
          </a:p>
          <a:p>
            <a:endParaRPr lang="en-IN" sz="2000" dirty="0">
              <a:solidFill>
                <a:schemeClr val="tx1">
                  <a:lumMod val="65000"/>
                  <a:lumOff val="35000"/>
                </a:schemeClr>
              </a:solidFill>
            </a:endParaRPr>
          </a:p>
          <a:p>
            <a:r>
              <a:rPr lang="en-IN" sz="2000" dirty="0">
                <a:solidFill>
                  <a:schemeClr val="tx1">
                    <a:lumMod val="65000"/>
                    <a:lumOff val="35000"/>
                  </a:schemeClr>
                </a:solidFill>
              </a:rPr>
              <a:t>App.component.html</a:t>
            </a:r>
          </a:p>
          <a:p>
            <a:r>
              <a:rPr lang="pt-BR" sz="2000" dirty="0">
                <a:solidFill>
                  <a:schemeClr val="tx1">
                    <a:lumMod val="65000"/>
                    <a:lumOff val="35000"/>
                  </a:schemeClr>
                </a:solidFill>
              </a:rPr>
              <a:t> &lt;h2&gt;{{30|usdInr:30}}&lt;/h2&gt;</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04497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40D001-1348-C627-7167-8AC83CC5D5C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1DA8B47-F49F-5F25-5C37-83E6315B91E4}"/>
              </a:ext>
            </a:extLst>
          </p:cNvPr>
          <p:cNvSpPr>
            <a:spLocks noGrp="1"/>
          </p:cNvSpPr>
          <p:nvPr>
            <p:ph type="sldNum" sz="quarter" idx="12"/>
          </p:nvPr>
        </p:nvSpPr>
        <p:spPr/>
        <p:txBody>
          <a:bodyPr/>
          <a:lstStyle/>
          <a:p>
            <a:fld id="{4A777409-9C5A-4B07-8E32-19F22F7D558C}" type="slidenum">
              <a:rPr lang="en-IN" smtClean="0"/>
              <a:t>111</a:t>
            </a:fld>
            <a:endParaRPr lang="en-IN" dirty="0"/>
          </a:p>
        </p:txBody>
      </p:sp>
      <p:pic>
        <p:nvPicPr>
          <p:cNvPr id="7" name="Picture 6">
            <a:extLst>
              <a:ext uri="{FF2B5EF4-FFF2-40B4-BE49-F238E27FC236}">
                <a16:creationId xmlns:a16="http://schemas.microsoft.com/office/drawing/2014/main" id="{F5DD0CEF-C335-447C-95F5-A4F97D739E1D}"/>
              </a:ext>
            </a:extLst>
          </p:cNvPr>
          <p:cNvPicPr>
            <a:picLocks noChangeAspect="1"/>
          </p:cNvPicPr>
          <p:nvPr/>
        </p:nvPicPr>
        <p:blipFill>
          <a:blip r:embed="rId2"/>
          <a:stretch>
            <a:fillRect/>
          </a:stretch>
        </p:blipFill>
        <p:spPr>
          <a:xfrm>
            <a:off x="1718470" y="998597"/>
            <a:ext cx="4961463" cy="1561723"/>
          </a:xfrm>
          <a:prstGeom prst="rect">
            <a:avLst/>
          </a:prstGeom>
        </p:spPr>
      </p:pic>
    </p:spTree>
    <p:extLst>
      <p:ext uri="{BB962C8B-B14F-4D97-AF65-F5344CB8AC3E}">
        <p14:creationId xmlns:p14="http://schemas.microsoft.com/office/powerpoint/2010/main" val="240585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3ED5CA-2EF3-2B11-E886-3F0FF0382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0CFA2E-4DC7-42A5-FC7B-C88E86B99B7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56AA635B-A36E-5547-192A-ABFD2BD4813C}"/>
              </a:ext>
            </a:extLst>
          </p:cNvPr>
          <p:cNvSpPr txBox="1"/>
          <p:nvPr/>
        </p:nvSpPr>
        <p:spPr>
          <a:xfrm>
            <a:off x="909687" y="522344"/>
            <a:ext cx="6099142" cy="461665"/>
          </a:xfrm>
          <a:prstGeom prst="rect">
            <a:avLst/>
          </a:prstGeom>
          <a:noFill/>
        </p:spPr>
        <p:txBody>
          <a:bodyPr wrap="square">
            <a:spAutoFit/>
          </a:bodyPr>
          <a:lstStyle/>
          <a:p>
            <a:r>
              <a:rPr lang="en-IN" sz="2400" b="1" dirty="0"/>
              <a:t>Property Binding</a:t>
            </a:r>
          </a:p>
        </p:txBody>
      </p:sp>
      <p:pic>
        <p:nvPicPr>
          <p:cNvPr id="7" name="Picture 6">
            <a:extLst>
              <a:ext uri="{FF2B5EF4-FFF2-40B4-BE49-F238E27FC236}">
                <a16:creationId xmlns:a16="http://schemas.microsoft.com/office/drawing/2014/main" id="{40A740B8-4C14-5978-9300-E940E95E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87" y="1317439"/>
            <a:ext cx="5258534" cy="3600953"/>
          </a:xfrm>
          <a:prstGeom prst="rect">
            <a:avLst/>
          </a:prstGeom>
        </p:spPr>
      </p:pic>
    </p:spTree>
    <p:extLst>
      <p:ext uri="{BB962C8B-B14F-4D97-AF65-F5344CB8AC3E}">
        <p14:creationId xmlns:p14="http://schemas.microsoft.com/office/powerpoint/2010/main" val="710541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D599-5002-797E-AB5A-66FDA75A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91233-1438-8DA1-B223-C353DB3793D5}"/>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70114E43-4212-9094-05DA-7BE63411EA74}"/>
              </a:ext>
            </a:extLst>
          </p:cNvPr>
          <p:cNvSpPr txBox="1"/>
          <p:nvPr/>
        </p:nvSpPr>
        <p:spPr>
          <a:xfrm>
            <a:off x="909686" y="620979"/>
            <a:ext cx="10600442" cy="2862322"/>
          </a:xfrm>
          <a:prstGeom prst="rect">
            <a:avLst/>
          </a:prstGeom>
          <a:noFill/>
        </p:spPr>
        <p:txBody>
          <a:bodyPr wrap="square">
            <a:spAutoFit/>
          </a:bodyPr>
          <a:lstStyle/>
          <a:p>
            <a:r>
              <a:rPr lang="en-US" sz="2000" dirty="0">
                <a:solidFill>
                  <a:schemeClr val="tx1">
                    <a:lumMod val="65000"/>
                    <a:lumOff val="35000"/>
                  </a:schemeClr>
                </a:solidFill>
                <a:effectLst/>
              </a:rPr>
              <a:t>Data Binding is a mechanism where data in view and model are in sync. Users should be able to see the same data in a view which the model contains.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 developer, you need to bind the model data in a template such that the actual data reflects in the view.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types of data bindings based on the direction in which data flows. </a:t>
            </a:r>
          </a:p>
          <a:p>
            <a:pPr>
              <a:buFont typeface="Arial" panose="020B0604020202020204" pitchFamily="34" charset="0"/>
              <a:buChar char="•"/>
            </a:pPr>
            <a:r>
              <a:rPr lang="en-US" sz="2000" dirty="0">
                <a:solidFill>
                  <a:schemeClr val="tx1">
                    <a:lumMod val="65000"/>
                    <a:lumOff val="35000"/>
                  </a:schemeClr>
                </a:solidFill>
                <a:effectLst/>
              </a:rPr>
              <a:t>One-way Data Binding</a:t>
            </a:r>
          </a:p>
          <a:p>
            <a:pPr>
              <a:buFont typeface="Arial" panose="020B0604020202020204" pitchFamily="34" charset="0"/>
              <a:buChar char="•"/>
            </a:pPr>
            <a:r>
              <a:rPr lang="en-US" sz="2000" dirty="0">
                <a:solidFill>
                  <a:schemeClr val="tx1">
                    <a:lumMod val="65000"/>
                    <a:lumOff val="35000"/>
                  </a:schemeClr>
                </a:solidFill>
                <a:effectLst/>
              </a:rPr>
              <a:t>Two-way Data Binding</a:t>
            </a:r>
          </a:p>
        </p:txBody>
      </p:sp>
    </p:spTree>
    <p:extLst>
      <p:ext uri="{BB962C8B-B14F-4D97-AF65-F5344CB8AC3E}">
        <p14:creationId xmlns:p14="http://schemas.microsoft.com/office/powerpoint/2010/main" val="1273447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3E0C7F-175B-9860-2DFC-3C8B1924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D6D9BE-0EF9-52B6-1124-FD18C773289C}"/>
              </a:ext>
            </a:extLst>
          </p:cNvPr>
          <p:cNvSpPr>
            <a:spLocks noGrp="1"/>
          </p:cNvSpPr>
          <p:nvPr>
            <p:ph type="sldNum" sz="quarter" idx="12"/>
          </p:nvPr>
        </p:nvSpPr>
        <p:spPr/>
        <p:txBody>
          <a:bodyPr/>
          <a:lstStyle/>
          <a:p>
            <a:fld id="{4A777409-9C5A-4B07-8E32-19F22F7D558C}" type="slidenum">
              <a:rPr lang="en-IN" smtClean="0"/>
              <a:t>72</a:t>
            </a:fld>
            <a:endParaRPr lang="en-IN" dirty="0"/>
          </a:p>
        </p:txBody>
      </p:sp>
      <p:pic>
        <p:nvPicPr>
          <p:cNvPr id="5" name="Picture 4">
            <a:extLst>
              <a:ext uri="{FF2B5EF4-FFF2-40B4-BE49-F238E27FC236}">
                <a16:creationId xmlns:a16="http://schemas.microsoft.com/office/drawing/2014/main" id="{97E852F8-8793-F5EC-4B8B-E5F0CFBEBD5B}"/>
              </a:ext>
            </a:extLst>
          </p:cNvPr>
          <p:cNvPicPr>
            <a:picLocks noChangeAspect="1"/>
          </p:cNvPicPr>
          <p:nvPr/>
        </p:nvPicPr>
        <p:blipFill>
          <a:blip r:embed="rId2"/>
          <a:stretch>
            <a:fillRect/>
          </a:stretch>
        </p:blipFill>
        <p:spPr>
          <a:xfrm>
            <a:off x="2012672" y="781050"/>
            <a:ext cx="8524875" cy="5295900"/>
          </a:xfrm>
          <a:prstGeom prst="rect">
            <a:avLst/>
          </a:prstGeom>
        </p:spPr>
      </p:pic>
    </p:spTree>
    <p:extLst>
      <p:ext uri="{BB962C8B-B14F-4D97-AF65-F5344CB8AC3E}">
        <p14:creationId xmlns:p14="http://schemas.microsoft.com/office/powerpoint/2010/main" val="2244783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1419B-22A7-29F9-A1FB-1ACE066F32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632E47-C2B1-375C-1705-481AE463B97D}"/>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A27E5BC5-0D86-B58D-8271-FF781EE04ACE}"/>
              </a:ext>
            </a:extLst>
          </p:cNvPr>
          <p:cNvSpPr txBox="1"/>
          <p:nvPr/>
        </p:nvSpPr>
        <p:spPr>
          <a:xfrm>
            <a:off x="193248" y="969051"/>
            <a:ext cx="11316879" cy="3477875"/>
          </a:xfrm>
          <a:prstGeom prst="rect">
            <a:avLst/>
          </a:prstGeom>
          <a:noFill/>
        </p:spPr>
        <p:txBody>
          <a:bodyPr wrap="square">
            <a:spAutoFit/>
          </a:bodyPr>
          <a:lstStyle/>
          <a:p>
            <a:r>
              <a:rPr lang="en-US" sz="2000" dirty="0">
                <a:solidFill>
                  <a:schemeClr val="tx1">
                    <a:lumMod val="65000"/>
                    <a:lumOff val="35000"/>
                  </a:schemeClr>
                </a:solidFill>
                <a:effectLst/>
              </a:rPr>
              <a:t>target in the above table refers to a property/event/attribute-name(rarely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One-way Data Binding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one-way data binding types:</a:t>
            </a:r>
          </a:p>
          <a:p>
            <a:pPr>
              <a:buFont typeface="+mj-lt"/>
              <a:buAutoNum type="arabicPeriod"/>
            </a:pPr>
            <a:r>
              <a:rPr lang="en-US" sz="2000" dirty="0">
                <a:solidFill>
                  <a:schemeClr val="tx1">
                    <a:lumMod val="65000"/>
                    <a:lumOff val="35000"/>
                  </a:schemeClr>
                </a:solidFill>
                <a:effectLst/>
              </a:rPr>
              <a:t>Property Binding</a:t>
            </a:r>
          </a:p>
          <a:p>
            <a:pPr>
              <a:buFont typeface="+mj-lt"/>
              <a:buAutoNum type="arabicPeriod"/>
            </a:pPr>
            <a:r>
              <a:rPr lang="en-US" sz="2000" dirty="0">
                <a:solidFill>
                  <a:schemeClr val="tx1">
                    <a:lumMod val="65000"/>
                    <a:lumOff val="35000"/>
                  </a:schemeClr>
                </a:solidFill>
                <a:effectLst/>
              </a:rPr>
              <a:t>Attribute Binding</a:t>
            </a:r>
          </a:p>
          <a:p>
            <a:pPr>
              <a:buFont typeface="+mj-lt"/>
              <a:buAutoNum type="arabicPeriod"/>
            </a:pPr>
            <a:r>
              <a:rPr lang="en-US" sz="2000" dirty="0">
                <a:solidFill>
                  <a:schemeClr val="tx1">
                    <a:lumMod val="65000"/>
                    <a:lumOff val="35000"/>
                  </a:schemeClr>
                </a:solidFill>
                <a:effectLst/>
              </a:rPr>
              <a:t>Class Binding</a:t>
            </a:r>
          </a:p>
          <a:p>
            <a:pPr>
              <a:buFont typeface="+mj-lt"/>
              <a:buAutoNum type="arabicPeriod"/>
            </a:pPr>
            <a:r>
              <a:rPr lang="en-US" sz="2000" dirty="0">
                <a:solidFill>
                  <a:schemeClr val="tx1">
                    <a:lumMod val="65000"/>
                    <a:lumOff val="35000"/>
                  </a:schemeClr>
                </a:solidFill>
                <a:effectLst/>
              </a:rPr>
              <a:t>Style Binding</a:t>
            </a:r>
          </a:p>
          <a:p>
            <a:pPr>
              <a:buFont typeface="+mj-lt"/>
              <a:buAutoNum type="arabicPeriod"/>
            </a:pPr>
            <a:r>
              <a:rPr lang="en-US" sz="2000" dirty="0">
                <a:solidFill>
                  <a:schemeClr val="tx1">
                    <a:lumMod val="65000"/>
                    <a:lumOff val="35000"/>
                  </a:schemeClr>
                </a:solidFill>
                <a:effectLst/>
              </a:rPr>
              <a:t>Event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Let us now understand each type of binding with examples.</a:t>
            </a:r>
          </a:p>
        </p:txBody>
      </p:sp>
      <p:sp>
        <p:nvSpPr>
          <p:cNvPr id="7" name="TextBox 6">
            <a:extLst>
              <a:ext uri="{FF2B5EF4-FFF2-40B4-BE49-F238E27FC236}">
                <a16:creationId xmlns:a16="http://schemas.microsoft.com/office/drawing/2014/main" id="{BA261275-D6CC-EA46-05EE-0B2F6C55DED3}"/>
              </a:ext>
            </a:extLst>
          </p:cNvPr>
          <p:cNvSpPr txBox="1"/>
          <p:nvPr/>
        </p:nvSpPr>
        <p:spPr>
          <a:xfrm>
            <a:off x="154756" y="4446926"/>
            <a:ext cx="11882488" cy="1015663"/>
          </a:xfrm>
          <a:prstGeom prst="rect">
            <a:avLst/>
          </a:prstGeom>
          <a:noFill/>
        </p:spPr>
        <p:txBody>
          <a:bodyPr wrap="square">
            <a:spAutoFit/>
          </a:bodyPr>
          <a:lstStyle/>
          <a:p>
            <a:r>
              <a:rPr lang="en-US" sz="2000" dirty="0">
                <a:solidFill>
                  <a:schemeClr val="tx1">
                    <a:lumMod val="65000"/>
                    <a:lumOff val="35000"/>
                  </a:schemeClr>
                </a:solidFill>
                <a:effectLst/>
              </a:rPr>
              <a:t>Property binding is used when its </a:t>
            </a:r>
            <a:r>
              <a:rPr lang="en-US" sz="2000" dirty="0" err="1">
                <a:solidFill>
                  <a:schemeClr val="tx1">
                    <a:lumMod val="65000"/>
                    <a:lumOff val="35000"/>
                  </a:schemeClr>
                </a:solidFill>
                <a:effectLst/>
              </a:rPr>
              <a:t>requried</a:t>
            </a:r>
            <a:r>
              <a:rPr lang="en-US" sz="2000" dirty="0">
                <a:solidFill>
                  <a:schemeClr val="tx1">
                    <a:lumMod val="65000"/>
                    <a:lumOff val="35000"/>
                  </a:schemeClr>
                </a:solidFill>
                <a:effectLst/>
              </a:rPr>
              <a:t> to set the property of a class with the property of an element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33E3C2-5EB8-37E2-2629-2E97D8F6D270}"/>
              </a:ext>
            </a:extLst>
          </p:cNvPr>
          <p:cNvSpPr txBox="1"/>
          <p:nvPr/>
        </p:nvSpPr>
        <p:spPr>
          <a:xfrm>
            <a:off x="1682684" y="5000924"/>
            <a:ext cx="6099142" cy="923330"/>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 = '</a:t>
            </a:r>
            <a:r>
              <a:rPr lang="en-IN" dirty="0" err="1"/>
              <a:t>imageUrl</a:t>
            </a:r>
            <a:r>
              <a:rPr lang="en-IN" dirty="0"/>
              <a:t>' /&gt;</a:t>
            </a:r>
          </a:p>
          <a:p>
            <a:r>
              <a:rPr lang="en-IN" dirty="0"/>
              <a:t>or</a:t>
            </a:r>
          </a:p>
          <a:p>
            <a:r>
              <a:rPr lang="en-IN" dirty="0"/>
              <a:t>&lt;</a:t>
            </a:r>
            <a:r>
              <a:rPr lang="en-IN" dirty="0" err="1"/>
              <a:t>img</a:t>
            </a:r>
            <a:r>
              <a:rPr lang="en-IN" dirty="0"/>
              <a:t> bind-</a:t>
            </a:r>
            <a:r>
              <a:rPr lang="en-IN" dirty="0" err="1"/>
              <a:t>src</a:t>
            </a:r>
            <a:r>
              <a:rPr lang="en-IN" dirty="0"/>
              <a:t> = '</a:t>
            </a:r>
            <a:r>
              <a:rPr lang="en-IN" dirty="0" err="1"/>
              <a:t>imageUrl</a:t>
            </a:r>
            <a:r>
              <a:rPr lang="en-IN" dirty="0"/>
              <a:t>' /&gt;</a:t>
            </a:r>
          </a:p>
        </p:txBody>
      </p:sp>
    </p:spTree>
    <p:extLst>
      <p:ext uri="{BB962C8B-B14F-4D97-AF65-F5344CB8AC3E}">
        <p14:creationId xmlns:p14="http://schemas.microsoft.com/office/powerpoint/2010/main" val="23538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7CB8A-57BA-8794-D60F-001EF3434F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EC294F-1D7B-FB35-F7D1-E01CE6665FF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A7DCCB64-1F76-C6BE-2078-2BCCFDE6E11E}"/>
              </a:ext>
            </a:extLst>
          </p:cNvPr>
          <p:cNvSpPr txBox="1"/>
          <p:nvPr/>
        </p:nvSpPr>
        <p:spPr>
          <a:xfrm>
            <a:off x="871979" y="683345"/>
            <a:ext cx="10883246" cy="2554545"/>
          </a:xfrm>
          <a:prstGeom prst="rect">
            <a:avLst/>
          </a:prstGeom>
          <a:noFill/>
        </p:spPr>
        <p:txBody>
          <a:bodyPr wrap="square">
            <a:spAutoFit/>
          </a:bodyPr>
          <a:lstStyle/>
          <a:p>
            <a:r>
              <a:rPr lang="en-US" sz="2000" dirty="0">
                <a:solidFill>
                  <a:schemeClr val="tx1">
                    <a:lumMod val="65000"/>
                    <a:lumOff val="35000"/>
                  </a:schemeClr>
                </a:solidFill>
                <a:effectLst/>
              </a:rPr>
              <a:t>Here the component's </a:t>
            </a:r>
            <a:r>
              <a:rPr lang="en-US" sz="2000" dirty="0" err="1">
                <a:solidFill>
                  <a:schemeClr val="tx1">
                    <a:lumMod val="65000"/>
                    <a:lumOff val="35000"/>
                  </a:schemeClr>
                </a:solidFill>
                <a:effectLst/>
              </a:rPr>
              <a:t>imageUrl</a:t>
            </a:r>
            <a:r>
              <a:rPr lang="en-US" sz="2000" dirty="0">
                <a:solidFill>
                  <a:schemeClr val="tx1">
                    <a:lumMod val="65000"/>
                    <a:lumOff val="35000"/>
                  </a:schemeClr>
                </a:solidFill>
                <a:effectLst/>
              </a:rPr>
              <a:t> property is bound to the value to the image element's property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Interpolation can be used as an alternative to property binding. Property binding is mostly used when it is required to set a non-string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First, create a folder called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under the assets folder and copy any image into that folder.</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365D87D3-6E7D-D990-26C2-E6CC6312C7AF}"/>
              </a:ext>
            </a:extLst>
          </p:cNvPr>
          <p:cNvSpPr txBox="1"/>
          <p:nvPr/>
        </p:nvSpPr>
        <p:spPr>
          <a:xfrm>
            <a:off x="871979" y="3237890"/>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imgUrl</a:t>
            </a:r>
            <a:r>
              <a:rPr lang="en-IN" dirty="0"/>
              <a:t>: string = 'assets/</a:t>
            </a:r>
            <a:r>
              <a:rPr lang="en-IN" dirty="0" err="1"/>
              <a:t>imgs</a:t>
            </a:r>
            <a:r>
              <a:rPr lang="en-IN" dirty="0"/>
              <a:t>/logo.jpg';</a:t>
            </a:r>
          </a:p>
          <a:p>
            <a:r>
              <a:rPr lang="en-IN" dirty="0"/>
              <a:t>}</a:t>
            </a:r>
          </a:p>
        </p:txBody>
      </p:sp>
      <p:sp>
        <p:nvSpPr>
          <p:cNvPr id="9" name="TextBox 8">
            <a:extLst>
              <a:ext uri="{FF2B5EF4-FFF2-40B4-BE49-F238E27FC236}">
                <a16:creationId xmlns:a16="http://schemas.microsoft.com/office/drawing/2014/main" id="{A1635B12-9AE6-50FF-35CF-50AF36857F8D}"/>
              </a:ext>
            </a:extLst>
          </p:cNvPr>
          <p:cNvSpPr txBox="1"/>
          <p:nvPr/>
        </p:nvSpPr>
        <p:spPr>
          <a:xfrm>
            <a:off x="513761" y="4648189"/>
            <a:ext cx="1049674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and initialize it to the image path</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6015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F17F7-5C87-C9AE-EF69-CE0809A70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F48BD-69DA-7D67-F6AF-99E1CBEFD40B}"/>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2C5EF405-B568-18BD-F4D3-CC2CFC70672E}"/>
              </a:ext>
            </a:extLst>
          </p:cNvPr>
          <p:cNvSpPr txBox="1"/>
          <p:nvPr/>
        </p:nvSpPr>
        <p:spPr>
          <a:xfrm>
            <a:off x="989029" y="569478"/>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 width=200 height=100&gt;</a:t>
            </a:r>
          </a:p>
        </p:txBody>
      </p:sp>
      <p:sp>
        <p:nvSpPr>
          <p:cNvPr id="7" name="TextBox 6">
            <a:extLst>
              <a:ext uri="{FF2B5EF4-FFF2-40B4-BE49-F238E27FC236}">
                <a16:creationId xmlns:a16="http://schemas.microsoft.com/office/drawing/2014/main" id="{6A7B4524-D179-9637-29EF-E5467880D8F5}"/>
              </a:ext>
            </a:extLst>
          </p:cNvPr>
          <p:cNvSpPr txBox="1"/>
          <p:nvPr/>
        </p:nvSpPr>
        <p:spPr>
          <a:xfrm>
            <a:off x="240382" y="1190928"/>
            <a:ext cx="11599683" cy="1015663"/>
          </a:xfrm>
          <a:prstGeom prst="rect">
            <a:avLst/>
          </a:prstGeom>
          <a:noFill/>
        </p:spPr>
        <p:txBody>
          <a:bodyPr wrap="square">
            <a:spAutoFit/>
          </a:bodyPr>
          <a:lstStyle/>
          <a:p>
            <a:r>
              <a:rPr lang="en-US" sz="2000" dirty="0">
                <a:solidFill>
                  <a:schemeClr val="tx1">
                    <a:lumMod val="65000"/>
                    <a:lumOff val="35000"/>
                  </a:schemeClr>
                </a:solidFill>
                <a:effectLst/>
              </a:rPr>
              <a:t>Line 1: Bind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property with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property. This is called property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Note: this can also be written as: </a:t>
            </a:r>
          </a:p>
        </p:txBody>
      </p:sp>
      <p:sp>
        <p:nvSpPr>
          <p:cNvPr id="9" name="TextBox 8">
            <a:extLst>
              <a:ext uri="{FF2B5EF4-FFF2-40B4-BE49-F238E27FC236}">
                <a16:creationId xmlns:a16="http://schemas.microsoft.com/office/drawing/2014/main" id="{A659100D-0FEF-AA9C-82EA-6DC00B512A0E}"/>
              </a:ext>
            </a:extLst>
          </p:cNvPr>
          <p:cNvSpPr txBox="1"/>
          <p:nvPr/>
        </p:nvSpPr>
        <p:spPr>
          <a:xfrm>
            <a:off x="240382" y="2351144"/>
            <a:ext cx="6099142" cy="369332"/>
          </a:xfrm>
          <a:prstGeom prst="rect">
            <a:avLst/>
          </a:prstGeom>
          <a:noFill/>
        </p:spPr>
        <p:txBody>
          <a:bodyPr wrap="square">
            <a:spAutoFit/>
          </a:bodyPr>
          <a:lstStyle/>
          <a:p>
            <a:r>
              <a:rPr lang="en-IN" dirty="0"/>
              <a:t>&lt;</a:t>
            </a:r>
            <a:r>
              <a:rPr lang="en-IN" dirty="0" err="1"/>
              <a:t>img</a:t>
            </a:r>
            <a:r>
              <a:rPr lang="en-IN" dirty="0"/>
              <a:t> bind-</a:t>
            </a:r>
            <a:r>
              <a:rPr lang="en-IN" dirty="0" err="1"/>
              <a:t>src</a:t>
            </a:r>
            <a:r>
              <a:rPr lang="en-IN" dirty="0"/>
              <a:t>='</a:t>
            </a:r>
            <a:r>
              <a:rPr lang="en-IN" dirty="0" err="1"/>
              <a:t>imgUrl</a:t>
            </a:r>
            <a:r>
              <a:rPr lang="en-IN" dirty="0"/>
              <a:t>' width=200 height=100&gt;</a:t>
            </a:r>
          </a:p>
        </p:txBody>
      </p:sp>
    </p:spTree>
    <p:extLst>
      <p:ext uri="{BB962C8B-B14F-4D97-AF65-F5344CB8AC3E}">
        <p14:creationId xmlns:p14="http://schemas.microsoft.com/office/powerpoint/2010/main" val="32748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74288-C7D2-1A63-E38B-9A382C6DFA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4D83CB-8584-6778-2D44-81DA6B2B9328}"/>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F90E02EC-5627-54E6-B9FB-809FE90F92B0}"/>
              </a:ext>
            </a:extLst>
          </p:cNvPr>
          <p:cNvSpPr txBox="1"/>
          <p:nvPr/>
        </p:nvSpPr>
        <p:spPr>
          <a:xfrm>
            <a:off x="989029" y="541197"/>
            <a:ext cx="6099142" cy="461665"/>
          </a:xfrm>
          <a:prstGeom prst="rect">
            <a:avLst/>
          </a:prstGeom>
          <a:noFill/>
        </p:spPr>
        <p:txBody>
          <a:bodyPr wrap="square">
            <a:spAutoFit/>
          </a:bodyPr>
          <a:lstStyle/>
          <a:p>
            <a:r>
              <a:rPr lang="en-IN" sz="2400" b="1" dirty="0"/>
              <a:t>Demo : Property Binding</a:t>
            </a:r>
          </a:p>
        </p:txBody>
      </p:sp>
      <p:sp>
        <p:nvSpPr>
          <p:cNvPr id="7" name="TextBox 6">
            <a:extLst>
              <a:ext uri="{FF2B5EF4-FFF2-40B4-BE49-F238E27FC236}">
                <a16:creationId xmlns:a16="http://schemas.microsoft.com/office/drawing/2014/main" id="{4B51A5E1-44C2-4EB9-C5B8-999C844AF2A8}"/>
              </a:ext>
            </a:extLst>
          </p:cNvPr>
          <p:cNvSpPr txBox="1"/>
          <p:nvPr/>
        </p:nvSpPr>
        <p:spPr>
          <a:xfrm>
            <a:off x="278090" y="1206160"/>
            <a:ext cx="11260318"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Property Binding</a:t>
            </a:r>
          </a:p>
          <a:p>
            <a:pPr>
              <a:buFont typeface="Arial" panose="020B0604020202020204" pitchFamily="34" charset="0"/>
              <a:buChar char="•"/>
            </a:pPr>
            <a:r>
              <a:rPr lang="en-US" sz="2000" dirty="0">
                <a:solidFill>
                  <a:schemeClr val="tx1">
                    <a:lumMod val="65000"/>
                    <a:lumOff val="35000"/>
                  </a:schemeClr>
                </a:solidFill>
                <a:effectLst/>
              </a:rPr>
              <a:t>Binding element property with class property</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image with class property using property binding. </a:t>
            </a:r>
          </a:p>
        </p:txBody>
      </p:sp>
      <p:pic>
        <p:nvPicPr>
          <p:cNvPr id="9" name="Picture 8">
            <a:extLst>
              <a:ext uri="{FF2B5EF4-FFF2-40B4-BE49-F238E27FC236}">
                <a16:creationId xmlns:a16="http://schemas.microsoft.com/office/drawing/2014/main" id="{784E6AD1-9200-EB31-EDD3-67AAAAD9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145152"/>
            <a:ext cx="4531151" cy="3340489"/>
          </a:xfrm>
          <a:prstGeom prst="rect">
            <a:avLst/>
          </a:prstGeom>
        </p:spPr>
      </p:pic>
    </p:spTree>
    <p:extLst>
      <p:ext uri="{BB962C8B-B14F-4D97-AF65-F5344CB8AC3E}">
        <p14:creationId xmlns:p14="http://schemas.microsoft.com/office/powerpoint/2010/main" val="3141338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14DDD-0C60-3B0A-A9C4-F1E1DE1995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F310E0-ACD4-28C4-E3E0-A5CB6048991B}"/>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5F1C16AF-511D-77A8-915B-1AD482EBCF30}"/>
              </a:ext>
            </a:extLst>
          </p:cNvPr>
          <p:cNvSpPr txBox="1"/>
          <p:nvPr/>
        </p:nvSpPr>
        <p:spPr>
          <a:xfrm>
            <a:off x="989028" y="572381"/>
            <a:ext cx="9418163"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app.component.ts</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95FF436-184C-61E6-C52D-7F9E0353734F}"/>
              </a:ext>
            </a:extLst>
          </p:cNvPr>
          <p:cNvSpPr txBox="1"/>
          <p:nvPr/>
        </p:nvSpPr>
        <p:spPr>
          <a:xfrm>
            <a:off x="989028" y="1132929"/>
            <a:ext cx="8211532"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imgUrl</a:t>
            </a:r>
            <a:r>
              <a:rPr lang="en-IN" dirty="0"/>
              <a:t> = 'assets/</a:t>
            </a:r>
            <a:r>
              <a:rPr lang="en-IN" dirty="0" err="1"/>
              <a:t>imgs</a:t>
            </a:r>
            <a:r>
              <a:rPr lang="en-IN" dirty="0"/>
              <a:t>/logo.png';</a:t>
            </a:r>
          </a:p>
          <a:p>
            <a:r>
              <a:rPr lang="en-IN" dirty="0"/>
              <a:t>}</a:t>
            </a:r>
          </a:p>
          <a:p>
            <a:r>
              <a:rPr lang="en-IN" dirty="0"/>
              <a:t> </a:t>
            </a:r>
          </a:p>
        </p:txBody>
      </p:sp>
      <p:sp>
        <p:nvSpPr>
          <p:cNvPr id="9" name="TextBox 8">
            <a:extLst>
              <a:ext uri="{FF2B5EF4-FFF2-40B4-BE49-F238E27FC236}">
                <a16:creationId xmlns:a16="http://schemas.microsoft.com/office/drawing/2014/main" id="{CA61B5D2-2010-5D10-716D-F915DA2B214F}"/>
              </a:ext>
            </a:extLst>
          </p:cNvPr>
          <p:cNvSpPr txBox="1"/>
          <p:nvPr/>
        </p:nvSpPr>
        <p:spPr>
          <a:xfrm>
            <a:off x="296943" y="3877567"/>
            <a:ext cx="11486561" cy="707886"/>
          </a:xfrm>
          <a:prstGeom prst="rect">
            <a:avLst/>
          </a:prstGeom>
          <a:noFill/>
        </p:spPr>
        <p:txBody>
          <a:bodyPr wrap="square">
            <a:spAutoFit/>
          </a:bodyPr>
          <a:lstStyle/>
          <a:p>
            <a:r>
              <a:rPr lang="en-US" sz="2000" dirty="0">
                <a:solidFill>
                  <a:schemeClr val="tx1">
                    <a:lumMod val="65000"/>
                    <a:lumOff val="35000"/>
                  </a:schemeClr>
                </a:solidFill>
                <a:effectLst/>
              </a:rPr>
              <a:t>Create a folder named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/assets and place a logo.png file inside it.</a:t>
            </a:r>
          </a:p>
          <a:p>
            <a:r>
              <a:rPr lang="en-US" sz="2000" dirty="0">
                <a:solidFill>
                  <a:schemeClr val="tx1">
                    <a:lumMod val="65000"/>
                    <a:lumOff val="35000"/>
                  </a:schemeClr>
                </a:solidFill>
                <a:effectLst/>
              </a:rPr>
              <a:t>2. Write the following code in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
        <p:nvSpPr>
          <p:cNvPr id="11" name="TextBox 10">
            <a:extLst>
              <a:ext uri="{FF2B5EF4-FFF2-40B4-BE49-F238E27FC236}">
                <a16:creationId xmlns:a16="http://schemas.microsoft.com/office/drawing/2014/main" id="{04F1516A-E750-8613-162E-BFE885BC9303}"/>
              </a:ext>
            </a:extLst>
          </p:cNvPr>
          <p:cNvSpPr txBox="1"/>
          <p:nvPr/>
        </p:nvSpPr>
        <p:spPr>
          <a:xfrm>
            <a:off x="296943" y="4585453"/>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'&gt;</a:t>
            </a:r>
          </a:p>
        </p:txBody>
      </p:sp>
      <p:sp>
        <p:nvSpPr>
          <p:cNvPr id="13" name="TextBox 12">
            <a:extLst>
              <a:ext uri="{FF2B5EF4-FFF2-40B4-BE49-F238E27FC236}">
                <a16:creationId xmlns:a16="http://schemas.microsoft.com/office/drawing/2014/main" id="{49FD3BFA-531A-B67F-203F-2B16974C4B7C}"/>
              </a:ext>
            </a:extLst>
          </p:cNvPr>
          <p:cNvSpPr txBox="1"/>
          <p:nvPr/>
        </p:nvSpPr>
        <p:spPr>
          <a:xfrm>
            <a:off x="372358" y="5334514"/>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9220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AFF1C-C7A7-4A80-439B-E781EA1561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388D31-6EE5-0294-808E-D6C282438ED3}"/>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2F2674E0-2B62-B2ED-7F96-2774E4131435}"/>
              </a:ext>
            </a:extLst>
          </p:cNvPr>
          <p:cNvSpPr txBox="1"/>
          <p:nvPr/>
        </p:nvSpPr>
        <p:spPr>
          <a:xfrm>
            <a:off x="834272" y="503490"/>
            <a:ext cx="6099142" cy="461665"/>
          </a:xfrm>
          <a:prstGeom prst="rect">
            <a:avLst/>
          </a:prstGeom>
          <a:noFill/>
        </p:spPr>
        <p:txBody>
          <a:bodyPr wrap="square">
            <a:spAutoFit/>
          </a:bodyPr>
          <a:lstStyle/>
          <a:p>
            <a:r>
              <a:rPr lang="en-IN" sz="2400" b="1" dirty="0"/>
              <a:t>Attribute Binding</a:t>
            </a:r>
          </a:p>
        </p:txBody>
      </p:sp>
      <p:sp>
        <p:nvSpPr>
          <p:cNvPr id="7" name="TextBox 6">
            <a:extLst>
              <a:ext uri="{FF2B5EF4-FFF2-40B4-BE49-F238E27FC236}">
                <a16:creationId xmlns:a16="http://schemas.microsoft.com/office/drawing/2014/main" id="{202C29DE-C6D1-2230-D5B0-BB10A15E3013}"/>
              </a:ext>
            </a:extLst>
          </p:cNvPr>
          <p:cNvSpPr txBox="1"/>
          <p:nvPr/>
        </p:nvSpPr>
        <p:spPr>
          <a:xfrm>
            <a:off x="93482" y="965155"/>
            <a:ext cx="11260318"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Property binding will not work for a few elements/pure attributes like ARIA, SVG, and COLSPAN. In such cases, you need to go for attribute binding.</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Attribute binding can be used to</a:t>
            </a:r>
            <a:r>
              <a:rPr lang="en-US" sz="2000" b="1" dirty="0">
                <a:solidFill>
                  <a:schemeClr val="tx1">
                    <a:lumMod val="65000"/>
                    <a:lumOff val="35000"/>
                  </a:schemeClr>
                </a:solidFill>
                <a:effectLst/>
              </a:rPr>
              <a:t> bind a component property to the attribute directly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example,</a:t>
            </a:r>
          </a:p>
        </p:txBody>
      </p:sp>
      <p:sp>
        <p:nvSpPr>
          <p:cNvPr id="9" name="TextBox 8">
            <a:extLst>
              <a:ext uri="{FF2B5EF4-FFF2-40B4-BE49-F238E27FC236}">
                <a16:creationId xmlns:a16="http://schemas.microsoft.com/office/drawing/2014/main" id="{3747BFF5-FDFE-9C85-0B9E-7DC7CF6165FF}"/>
              </a:ext>
            </a:extLst>
          </p:cNvPr>
          <p:cNvSpPr txBox="1"/>
          <p:nvPr/>
        </p:nvSpPr>
        <p:spPr>
          <a:xfrm>
            <a:off x="93482" y="2660478"/>
            <a:ext cx="6099142" cy="369332"/>
          </a:xfrm>
          <a:prstGeom prst="rect">
            <a:avLst/>
          </a:prstGeom>
          <a:noFill/>
        </p:spPr>
        <p:txBody>
          <a:bodyPr wrap="square">
            <a:spAutoFit/>
          </a:bodyPr>
          <a:lstStyle/>
          <a:p>
            <a:r>
              <a:rPr lang="en-IN" dirty="0"/>
              <a:t>&lt;td </a:t>
            </a:r>
            <a:r>
              <a:rPr lang="en-IN" dirty="0" err="1"/>
              <a:t>colspan</a:t>
            </a:r>
            <a:r>
              <a:rPr lang="en-IN" dirty="0"/>
              <a:t> = "{{ 2+3 }}"&gt;Hello&lt;/td&gt;</a:t>
            </a:r>
          </a:p>
        </p:txBody>
      </p:sp>
      <p:sp>
        <p:nvSpPr>
          <p:cNvPr id="11" name="TextBox 10">
            <a:extLst>
              <a:ext uri="{FF2B5EF4-FFF2-40B4-BE49-F238E27FC236}">
                <a16:creationId xmlns:a16="http://schemas.microsoft.com/office/drawing/2014/main" id="{8814A476-A43D-FFE9-5BE1-5C5363B84557}"/>
              </a:ext>
            </a:extLst>
          </p:cNvPr>
          <p:cNvSpPr txBox="1"/>
          <p:nvPr/>
        </p:nvSpPr>
        <p:spPr>
          <a:xfrm>
            <a:off x="86019" y="3251776"/>
            <a:ext cx="12019961"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The above example gives an error as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not a property. Even if you use property binding/interpolation, it will not work as it is a pure attribute. For such cases, use attribute binding.</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Attribute binding syntax starts with prefix </a:t>
            </a:r>
            <a:r>
              <a:rPr lang="en-US" sz="2000" dirty="0" err="1">
                <a:solidFill>
                  <a:schemeClr val="tx1">
                    <a:lumMod val="65000"/>
                    <a:lumOff val="35000"/>
                  </a:schemeClr>
                </a:solidFill>
                <a:effectLst/>
              </a:rPr>
              <a:t>attr</a:t>
            </a:r>
            <a:r>
              <a:rPr lang="en-US" sz="2000" dirty="0">
                <a:solidFill>
                  <a:schemeClr val="tx1">
                    <a:lumMod val="65000"/>
                    <a:lumOff val="35000"/>
                  </a:schemeClr>
                </a:solidFill>
                <a:effectLst/>
              </a:rPr>
              <a:t>. followed by a dot sign and the name of an attribute. And then set the attribute value to an expression.</a:t>
            </a:r>
          </a:p>
        </p:txBody>
      </p:sp>
      <p:sp>
        <p:nvSpPr>
          <p:cNvPr id="13" name="TextBox 12">
            <a:extLst>
              <a:ext uri="{FF2B5EF4-FFF2-40B4-BE49-F238E27FC236}">
                <a16:creationId xmlns:a16="http://schemas.microsoft.com/office/drawing/2014/main" id="{6256F565-D8E6-AF0B-877C-6F89709E88FE}"/>
              </a:ext>
            </a:extLst>
          </p:cNvPr>
          <p:cNvSpPr txBox="1"/>
          <p:nvPr/>
        </p:nvSpPr>
        <p:spPr>
          <a:xfrm>
            <a:off x="86019" y="5085633"/>
            <a:ext cx="6099142" cy="369332"/>
          </a:xfrm>
          <a:prstGeom prst="rect">
            <a:avLst/>
          </a:prstGeom>
          <a:noFill/>
        </p:spPr>
        <p:txBody>
          <a:bodyPr wrap="square">
            <a:spAutoFit/>
          </a:bodyPr>
          <a:lstStyle/>
          <a:p>
            <a:r>
              <a:rPr lang="en-IN" dirty="0"/>
              <a:t>&lt;td [</a:t>
            </a:r>
            <a:r>
              <a:rPr lang="en-IN" dirty="0" err="1"/>
              <a:t>attr.colspan</a:t>
            </a:r>
            <a:r>
              <a:rPr lang="en-IN" dirty="0"/>
              <a:t>] = "2+3"&gt;Hello&lt;/td&gt;</a:t>
            </a:r>
          </a:p>
        </p:txBody>
      </p:sp>
    </p:spTree>
    <p:extLst>
      <p:ext uri="{BB962C8B-B14F-4D97-AF65-F5344CB8AC3E}">
        <p14:creationId xmlns:p14="http://schemas.microsoft.com/office/powerpoint/2010/main" val="396911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69D86-3D96-2C9A-24D1-13D2CB20A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365769-7B20-5EC3-A7B2-A84ED6097032}"/>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10A7C8F0-929C-0EC5-E9A1-D46271AF3108}"/>
              </a:ext>
            </a:extLst>
          </p:cNvPr>
          <p:cNvSpPr txBox="1"/>
          <p:nvPr/>
        </p:nvSpPr>
        <p:spPr>
          <a:xfrm>
            <a:off x="989029" y="572380"/>
            <a:ext cx="6099142" cy="707886"/>
          </a:xfrm>
          <a:prstGeom prst="rect">
            <a:avLst/>
          </a:prstGeom>
          <a:noFill/>
        </p:spPr>
        <p:txBody>
          <a:bodyPr wrap="square">
            <a:spAutoFit/>
          </a:bodyPr>
          <a:lstStyle/>
          <a:p>
            <a:r>
              <a:rPr lang="en-IN" sz="2000" b="1" dirty="0">
                <a:solidFill>
                  <a:schemeClr val="tx1">
                    <a:lumMod val="65000"/>
                    <a:lumOff val="35000"/>
                  </a:schemeClr>
                </a:solidFill>
                <a:effectLst/>
              </a:rPr>
              <a:t>Example</a:t>
            </a:r>
            <a:r>
              <a:rPr lang="en-IN" sz="2000" dirty="0">
                <a:solidFill>
                  <a:schemeClr val="tx1">
                    <a:lumMod val="65000"/>
                    <a:lumOff val="35000"/>
                  </a:schemeClr>
                </a:solidFill>
                <a:effectLst/>
              </a:rPr>
              <a:t>:</a:t>
            </a: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9771F44-8C1C-5873-277D-CCBD9435FE5F}"/>
              </a:ext>
            </a:extLst>
          </p:cNvPr>
          <p:cNvSpPr txBox="1"/>
          <p:nvPr/>
        </p:nvSpPr>
        <p:spPr>
          <a:xfrm>
            <a:off x="989029" y="1280266"/>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string ="2";</a:t>
            </a:r>
          </a:p>
          <a:p>
            <a:r>
              <a:rPr lang="en-IN" dirty="0"/>
              <a:t>}</a:t>
            </a:r>
          </a:p>
        </p:txBody>
      </p:sp>
      <p:sp>
        <p:nvSpPr>
          <p:cNvPr id="9" name="TextBox 8">
            <a:extLst>
              <a:ext uri="{FF2B5EF4-FFF2-40B4-BE49-F238E27FC236}">
                <a16:creationId xmlns:a16="http://schemas.microsoft.com/office/drawing/2014/main" id="{995F911C-FC57-D3A6-365F-D6011A97B38D}"/>
              </a:ext>
            </a:extLst>
          </p:cNvPr>
          <p:cNvSpPr txBox="1"/>
          <p:nvPr/>
        </p:nvSpPr>
        <p:spPr>
          <a:xfrm>
            <a:off x="278089" y="2710312"/>
            <a:ext cx="9129861"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value and initialize to 2</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BFBC57DF-039A-5E85-F481-608303282E6D}"/>
              </a:ext>
            </a:extLst>
          </p:cNvPr>
          <p:cNvSpPr txBox="1"/>
          <p:nvPr/>
        </p:nvSpPr>
        <p:spPr>
          <a:xfrm>
            <a:off x="278089" y="3863359"/>
            <a:ext cx="9224130" cy="2585323"/>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a:t>
            </a:r>
          </a:p>
          <a:p>
            <a:r>
              <a:rPr lang="en-IN" dirty="0"/>
              <a:t>    &lt;/tr&gt;</a:t>
            </a:r>
          </a:p>
          <a:p>
            <a:r>
              <a:rPr lang="en-IN" dirty="0"/>
              <a:t>&lt;/table&gt;</a:t>
            </a:r>
          </a:p>
        </p:txBody>
      </p:sp>
    </p:spTree>
    <p:extLst>
      <p:ext uri="{BB962C8B-B14F-4D97-AF65-F5344CB8AC3E}">
        <p14:creationId xmlns:p14="http://schemas.microsoft.com/office/powerpoint/2010/main" val="13374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C0B68-81DC-A4B5-72D4-99E68C2ACC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7215CA-9B8E-8C2E-D41C-FD1B5BC4CEC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10A50A4-43D4-F13E-D6E1-F4920D13B26B}"/>
              </a:ext>
            </a:extLst>
          </p:cNvPr>
          <p:cNvSpPr txBox="1"/>
          <p:nvPr/>
        </p:nvSpPr>
        <p:spPr>
          <a:xfrm>
            <a:off x="909686" y="599942"/>
            <a:ext cx="10534454"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attr.colspan</a:t>
            </a:r>
            <a:r>
              <a:rPr lang="en-US" sz="2000" dirty="0">
                <a:solidFill>
                  <a:schemeClr val="tx1">
                    <a:lumMod val="65000"/>
                    <a:lumOff val="35000"/>
                  </a:schemeClr>
                </a:solidFill>
                <a:effectLst/>
              </a:rPr>
              <a:t> will inform Angular that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an attribute so that the given expression is evaluated and assigned to it. This is called attribute binding.</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A07DD781-7EAF-A4E2-35FA-2BAAB5705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19" y="2020822"/>
            <a:ext cx="2203185" cy="910914"/>
          </a:xfrm>
          <a:prstGeom prst="rect">
            <a:avLst/>
          </a:prstGeom>
        </p:spPr>
      </p:pic>
    </p:spTree>
    <p:extLst>
      <p:ext uri="{BB962C8B-B14F-4D97-AF65-F5344CB8AC3E}">
        <p14:creationId xmlns:p14="http://schemas.microsoft.com/office/powerpoint/2010/main" val="417604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F62E9-B47C-E288-3BFA-B9607F91A8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2F0814-8FA9-F349-4CA4-64570CB14D73}"/>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B7D3F19D-9115-68E3-32E3-6B3B5B80EF3B}"/>
              </a:ext>
            </a:extLst>
          </p:cNvPr>
          <p:cNvSpPr txBox="1"/>
          <p:nvPr/>
        </p:nvSpPr>
        <p:spPr>
          <a:xfrm>
            <a:off x="989029" y="578905"/>
            <a:ext cx="6099142" cy="461665"/>
          </a:xfrm>
          <a:prstGeom prst="rect">
            <a:avLst/>
          </a:prstGeom>
          <a:noFill/>
        </p:spPr>
        <p:txBody>
          <a:bodyPr wrap="square">
            <a:spAutoFit/>
          </a:bodyPr>
          <a:lstStyle/>
          <a:p>
            <a:r>
              <a:rPr lang="en-IN" sz="2400" b="1" dirty="0"/>
              <a:t>Demo : Attribute Binding</a:t>
            </a:r>
          </a:p>
        </p:txBody>
      </p:sp>
      <p:sp>
        <p:nvSpPr>
          <p:cNvPr id="7" name="TextBox 6">
            <a:extLst>
              <a:ext uri="{FF2B5EF4-FFF2-40B4-BE49-F238E27FC236}">
                <a16:creationId xmlns:a16="http://schemas.microsoft.com/office/drawing/2014/main" id="{B82DFED9-466E-1647-988F-F95001DFB052}"/>
              </a:ext>
            </a:extLst>
          </p:cNvPr>
          <p:cNvSpPr txBox="1"/>
          <p:nvPr/>
        </p:nvSpPr>
        <p:spPr>
          <a:xfrm>
            <a:off x="240383" y="1243868"/>
            <a:ext cx="1154312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attribute directive</a:t>
            </a:r>
          </a:p>
          <a:p>
            <a:pPr>
              <a:buFont typeface="Arial" panose="020B0604020202020204" pitchFamily="34" charset="0"/>
              <a:buChar char="•"/>
            </a:pPr>
            <a:r>
              <a:rPr lang="en-US" sz="2000" dirty="0">
                <a:solidFill>
                  <a:schemeClr val="tx1">
                    <a:lumMod val="65000"/>
                    <a:lumOff val="35000"/>
                  </a:schemeClr>
                </a:solidFill>
                <a:effectLst/>
              </a:rPr>
              <a:t>Setting the value of an attribute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attribute of a table element to the class property to display the following output</a:t>
            </a:r>
          </a:p>
        </p:txBody>
      </p:sp>
      <p:pic>
        <p:nvPicPr>
          <p:cNvPr id="9" name="Picture 8">
            <a:extLst>
              <a:ext uri="{FF2B5EF4-FFF2-40B4-BE49-F238E27FC236}">
                <a16:creationId xmlns:a16="http://schemas.microsoft.com/office/drawing/2014/main" id="{C1BEDEB3-A1C0-7BFC-4425-710C94A8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8" y="3490636"/>
            <a:ext cx="2159192" cy="892827"/>
          </a:xfrm>
          <a:prstGeom prst="rect">
            <a:avLst/>
          </a:prstGeom>
        </p:spPr>
      </p:pic>
      <p:sp>
        <p:nvSpPr>
          <p:cNvPr id="11" name="TextBox 10">
            <a:extLst>
              <a:ext uri="{FF2B5EF4-FFF2-40B4-BE49-F238E27FC236}">
                <a16:creationId xmlns:a16="http://schemas.microsoft.com/office/drawing/2014/main" id="{59161566-C7F5-178F-4249-B35630CD1043}"/>
              </a:ext>
            </a:extLst>
          </p:cNvPr>
          <p:cNvSpPr txBox="1"/>
          <p:nvPr/>
        </p:nvSpPr>
        <p:spPr>
          <a:xfrm>
            <a:off x="240383" y="4934088"/>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754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AFB60-BD13-0746-6748-1B8C7CBD56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13E507-89E7-F085-5EFF-F4F46D8143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E322BD7E-C44D-AFBF-78A9-4E2B446FF0EC}"/>
              </a:ext>
            </a:extLst>
          </p:cNvPr>
          <p:cNvSpPr txBox="1"/>
          <p:nvPr/>
        </p:nvSpPr>
        <p:spPr>
          <a:xfrm>
            <a:off x="989028" y="566678"/>
            <a:ext cx="9908357"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 '2';</a:t>
            </a:r>
          </a:p>
          <a:p>
            <a:r>
              <a:rPr lang="en-IN" dirty="0"/>
              <a:t>}</a:t>
            </a:r>
          </a:p>
          <a:p>
            <a:r>
              <a:rPr lang="en-IN" dirty="0"/>
              <a:t> </a:t>
            </a:r>
          </a:p>
        </p:txBody>
      </p:sp>
      <p:sp>
        <p:nvSpPr>
          <p:cNvPr id="7" name="TextBox 6">
            <a:extLst>
              <a:ext uri="{FF2B5EF4-FFF2-40B4-BE49-F238E27FC236}">
                <a16:creationId xmlns:a16="http://schemas.microsoft.com/office/drawing/2014/main" id="{444B3368-3F6F-DA5D-B2DF-BF493A12084C}"/>
              </a:ext>
            </a:extLst>
          </p:cNvPr>
          <p:cNvSpPr txBox="1"/>
          <p:nvPr/>
        </p:nvSpPr>
        <p:spPr>
          <a:xfrm>
            <a:off x="212102" y="3228945"/>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1DA4FBD-1B0E-2A9D-5225-73531675C87E}"/>
              </a:ext>
            </a:extLst>
          </p:cNvPr>
          <p:cNvSpPr txBox="1"/>
          <p:nvPr/>
        </p:nvSpPr>
        <p:spPr>
          <a:xfrm>
            <a:off x="212102" y="3718679"/>
            <a:ext cx="10195089" cy="3139321"/>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&lt;td&gt;Third&lt;/td&gt;</a:t>
            </a:r>
          </a:p>
          <a:p>
            <a:r>
              <a:rPr lang="en-IN" dirty="0"/>
              <a:t>        &lt;td&gt;Fourth&lt;/td&gt;</a:t>
            </a:r>
          </a:p>
          <a:p>
            <a:r>
              <a:rPr lang="en-IN" dirty="0"/>
              <a:t>        &lt;td&gt;Fifth&lt;/td&gt;</a:t>
            </a:r>
          </a:p>
          <a:p>
            <a:r>
              <a:rPr lang="en-IN" dirty="0"/>
              <a:t>    &lt;/tr&gt;</a:t>
            </a:r>
          </a:p>
          <a:p>
            <a:r>
              <a:rPr lang="en-IN" dirty="0"/>
              <a:t>&lt;/table&gt;</a:t>
            </a:r>
          </a:p>
        </p:txBody>
      </p:sp>
    </p:spTree>
    <p:extLst>
      <p:ext uri="{BB962C8B-B14F-4D97-AF65-F5344CB8AC3E}">
        <p14:creationId xmlns:p14="http://schemas.microsoft.com/office/powerpoint/2010/main" val="3865167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0F3A1-00CE-0ABA-EED9-6621E0257DE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A0AD0C-29AA-B457-BE82-82EEB3183BEB}"/>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51DC12D8-8F17-135D-D540-9DCBD9F531FB}"/>
              </a:ext>
            </a:extLst>
          </p:cNvPr>
          <p:cNvSpPr txBox="1"/>
          <p:nvPr/>
        </p:nvSpPr>
        <p:spPr>
          <a:xfrm>
            <a:off x="919113" y="56947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355CC98-6677-5940-27EE-7D84137A3E61}"/>
              </a:ext>
            </a:extLst>
          </p:cNvPr>
          <p:cNvSpPr txBox="1"/>
          <p:nvPr/>
        </p:nvSpPr>
        <p:spPr>
          <a:xfrm>
            <a:off x="316930" y="1295196"/>
            <a:ext cx="6099142" cy="461665"/>
          </a:xfrm>
          <a:prstGeom prst="rect">
            <a:avLst/>
          </a:prstGeom>
          <a:noFill/>
        </p:spPr>
        <p:txBody>
          <a:bodyPr wrap="square">
            <a:spAutoFit/>
          </a:bodyPr>
          <a:lstStyle/>
          <a:p>
            <a:r>
              <a:rPr lang="en-IN" sz="2400" b="1" dirty="0"/>
              <a:t>Style and Event Binding</a:t>
            </a:r>
          </a:p>
        </p:txBody>
      </p:sp>
      <p:sp>
        <p:nvSpPr>
          <p:cNvPr id="9" name="TextBox 8">
            <a:extLst>
              <a:ext uri="{FF2B5EF4-FFF2-40B4-BE49-F238E27FC236}">
                <a16:creationId xmlns:a16="http://schemas.microsoft.com/office/drawing/2014/main" id="{E6FE4BF6-537A-3733-374B-1D8273303808}"/>
              </a:ext>
            </a:extLst>
          </p:cNvPr>
          <p:cNvSpPr txBox="1"/>
          <p:nvPr/>
        </p:nvSpPr>
        <p:spPr>
          <a:xfrm>
            <a:off x="410065" y="1862475"/>
            <a:ext cx="11326305" cy="1323439"/>
          </a:xfrm>
          <a:prstGeom prst="rect">
            <a:avLst/>
          </a:prstGeom>
          <a:noFill/>
        </p:spPr>
        <p:txBody>
          <a:bodyPr wrap="square">
            <a:spAutoFit/>
          </a:bodyPr>
          <a:lstStyle/>
          <a:p>
            <a:r>
              <a:rPr lang="en-US" sz="2000" dirty="0">
                <a:solidFill>
                  <a:schemeClr val="tx1">
                    <a:lumMod val="65000"/>
                    <a:lumOff val="35000"/>
                  </a:schemeClr>
                </a:solidFill>
                <a:effectLst/>
              </a:rPr>
              <a:t>Style binding is used to set inline styles. Syntax starts with prefix style, followed by a dot and the name of a CSS style property.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1" name="TextBox 10">
            <a:extLst>
              <a:ext uri="{FF2B5EF4-FFF2-40B4-BE49-F238E27FC236}">
                <a16:creationId xmlns:a16="http://schemas.microsoft.com/office/drawing/2014/main" id="{E082757D-953D-4EA6-910E-C2EF7556A4B8}"/>
              </a:ext>
            </a:extLst>
          </p:cNvPr>
          <p:cNvSpPr txBox="1"/>
          <p:nvPr/>
        </p:nvSpPr>
        <p:spPr>
          <a:xfrm>
            <a:off x="410065" y="3185914"/>
            <a:ext cx="6099142" cy="369332"/>
          </a:xfrm>
          <a:prstGeom prst="rect">
            <a:avLst/>
          </a:prstGeom>
          <a:noFill/>
        </p:spPr>
        <p:txBody>
          <a:bodyPr wrap="square">
            <a:spAutoFit/>
          </a:bodyPr>
          <a:lstStyle/>
          <a:p>
            <a:r>
              <a:rPr lang="en-IN" dirty="0"/>
              <a:t>[</a:t>
            </a:r>
            <a:r>
              <a:rPr lang="en-IN" dirty="0" err="1"/>
              <a:t>style.styleproperty</a:t>
            </a:r>
            <a:r>
              <a:rPr lang="en-IN" dirty="0"/>
              <a:t>]</a:t>
            </a:r>
          </a:p>
        </p:txBody>
      </p:sp>
      <p:sp>
        <p:nvSpPr>
          <p:cNvPr id="13" name="TextBox 12">
            <a:extLst>
              <a:ext uri="{FF2B5EF4-FFF2-40B4-BE49-F238E27FC236}">
                <a16:creationId xmlns:a16="http://schemas.microsoft.com/office/drawing/2014/main" id="{162DF42C-AB90-2117-DBF8-A805410DE1B1}"/>
              </a:ext>
            </a:extLst>
          </p:cNvPr>
          <p:cNvSpPr txBox="1"/>
          <p:nvPr/>
        </p:nvSpPr>
        <p:spPr>
          <a:xfrm>
            <a:off x="410065" y="364384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5" name="TextBox 14">
            <a:extLst>
              <a:ext uri="{FF2B5EF4-FFF2-40B4-BE49-F238E27FC236}">
                <a16:creationId xmlns:a16="http://schemas.microsoft.com/office/drawing/2014/main" id="{3A5D78E8-9090-5053-4575-7316D826AC0A}"/>
              </a:ext>
            </a:extLst>
          </p:cNvPr>
          <p:cNvSpPr txBox="1"/>
          <p:nvPr/>
        </p:nvSpPr>
        <p:spPr>
          <a:xfrm>
            <a:off x="316930" y="4114475"/>
            <a:ext cx="6099142" cy="1569660"/>
          </a:xfrm>
          <a:prstGeom prst="rect">
            <a:avLst/>
          </a:prstGeom>
          <a:noFill/>
        </p:spPr>
        <p:txBody>
          <a:bodyPr wrap="square">
            <a:spAutoFit/>
          </a:bodyPr>
          <a:lstStyle/>
          <a:p>
            <a:r>
              <a:rPr lang="en-IN" dirty="0"/>
              <a:t>&lt;button [</a:t>
            </a:r>
            <a:r>
              <a:rPr lang="en-IN" dirty="0" err="1"/>
              <a:t>style.color</a:t>
            </a:r>
            <a:r>
              <a:rPr lang="en-IN" dirty="0"/>
              <a:t>] = "</a:t>
            </a:r>
            <a:r>
              <a:rPr lang="en-IN" dirty="0" err="1"/>
              <a:t>isValid</a:t>
            </a:r>
            <a:r>
              <a:rPr lang="en-IN" dirty="0"/>
              <a:t> ? 'blue' : 'red' "&gt;Hello&lt;/button&gt; </a:t>
            </a:r>
          </a:p>
          <a:p>
            <a:r>
              <a:rPr lang="en-IN" sz="2000" dirty="0">
                <a:solidFill>
                  <a:schemeClr val="tx1">
                    <a:lumMod val="65000"/>
                    <a:lumOff val="35000"/>
                  </a:schemeClr>
                </a:solidFill>
              </a:rPr>
              <a:t>In </a:t>
            </a:r>
            <a:r>
              <a:rPr lang="en-IN" sz="2000" dirty="0" err="1">
                <a:solidFill>
                  <a:schemeClr val="tx1">
                    <a:lumMod val="65000"/>
                    <a:lumOff val="35000"/>
                  </a:schemeClr>
                </a:solidFill>
              </a:rPr>
              <a:t>component.ts</a:t>
            </a:r>
            <a:r>
              <a:rPr lang="en-IN" sz="2000" dirty="0">
                <a:solidFill>
                  <a:schemeClr val="tx1">
                    <a:lumMod val="65000"/>
                    <a:lumOff val="35000"/>
                  </a:schemeClr>
                </a:solidFill>
              </a:rPr>
              <a:t> file</a:t>
            </a:r>
          </a:p>
          <a:p>
            <a:r>
              <a:rPr lang="en-IN" dirty="0" err="1"/>
              <a:t>isValid</a:t>
            </a:r>
            <a:r>
              <a:rPr lang="en-IN" dirty="0"/>
              <a:t>=false;</a:t>
            </a:r>
          </a:p>
          <a:p>
            <a:endParaRPr lang="en-IN" sz="2000" dirty="0">
              <a:solidFill>
                <a:schemeClr val="tx1">
                  <a:lumMod val="65000"/>
                  <a:lumOff val="35000"/>
                </a:schemeClr>
              </a:solidFill>
            </a:endParaRPr>
          </a:p>
          <a:p>
            <a:endParaRPr lang="en-IN" dirty="0"/>
          </a:p>
        </p:txBody>
      </p:sp>
      <p:sp>
        <p:nvSpPr>
          <p:cNvPr id="17" name="TextBox 16">
            <a:extLst>
              <a:ext uri="{FF2B5EF4-FFF2-40B4-BE49-F238E27FC236}">
                <a16:creationId xmlns:a16="http://schemas.microsoft.com/office/drawing/2014/main" id="{390FE8A5-1A3C-04F4-48C1-4FCAE2098E04}"/>
              </a:ext>
            </a:extLst>
          </p:cNvPr>
          <p:cNvSpPr txBox="1"/>
          <p:nvPr/>
        </p:nvSpPr>
        <p:spPr>
          <a:xfrm>
            <a:off x="316930" y="5268637"/>
            <a:ext cx="11326305" cy="1631216"/>
          </a:xfrm>
          <a:prstGeom prst="rect">
            <a:avLst/>
          </a:prstGeom>
          <a:noFill/>
        </p:spPr>
        <p:txBody>
          <a:bodyPr wrap="square">
            <a:spAutoFit/>
          </a:bodyPr>
          <a:lstStyle/>
          <a:p>
            <a:r>
              <a:rPr lang="en-US" sz="2000" dirty="0">
                <a:solidFill>
                  <a:schemeClr val="tx1">
                    <a:lumMod val="65000"/>
                    <a:lumOff val="35000"/>
                  </a:schemeClr>
                </a:solidFill>
                <a:effectLst/>
              </a:rPr>
              <a:t>Here button text color will be set to blue if the expression is true, otherwise red.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Some style bindings will have a unit extension.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89708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67B13-CF14-0045-D368-53CF445F9F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A2DF1-39BE-63F9-7F75-BDD8388A7BA1}"/>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E043AA0F-6E00-6DFC-D563-563992192431}"/>
              </a:ext>
            </a:extLst>
          </p:cNvPr>
          <p:cNvSpPr txBox="1"/>
          <p:nvPr/>
        </p:nvSpPr>
        <p:spPr>
          <a:xfrm>
            <a:off x="989029" y="569478"/>
            <a:ext cx="6099142" cy="369332"/>
          </a:xfrm>
          <a:prstGeom prst="rect">
            <a:avLst/>
          </a:prstGeom>
          <a:noFill/>
        </p:spPr>
        <p:txBody>
          <a:bodyPr wrap="square">
            <a:spAutoFit/>
          </a:bodyPr>
          <a:lstStyle/>
          <a:p>
            <a:r>
              <a:rPr lang="en-IN" dirty="0"/>
              <a:t>&lt;button [</a:t>
            </a:r>
            <a:r>
              <a:rPr lang="en-IN" dirty="0" err="1"/>
              <a:t>style.font-size.px</a:t>
            </a:r>
            <a:r>
              <a:rPr lang="en-IN" dirty="0"/>
              <a:t>] = "</a:t>
            </a:r>
            <a:r>
              <a:rPr lang="en-IN" dirty="0" err="1"/>
              <a:t>isValid</a:t>
            </a:r>
            <a:r>
              <a:rPr lang="en-IN" dirty="0"/>
              <a:t> ? 3 : 6"&gt;Hello&lt;/button&gt;</a:t>
            </a:r>
          </a:p>
        </p:txBody>
      </p:sp>
      <p:sp>
        <p:nvSpPr>
          <p:cNvPr id="7" name="TextBox 6">
            <a:extLst>
              <a:ext uri="{FF2B5EF4-FFF2-40B4-BE49-F238E27FC236}">
                <a16:creationId xmlns:a16="http://schemas.microsoft.com/office/drawing/2014/main" id="{51719E7B-24F1-91E5-D336-D8343C24CC9F}"/>
              </a:ext>
            </a:extLst>
          </p:cNvPr>
          <p:cNvSpPr txBox="1"/>
          <p:nvPr/>
        </p:nvSpPr>
        <p:spPr>
          <a:xfrm>
            <a:off x="344077" y="1278671"/>
            <a:ext cx="11458281" cy="1015663"/>
          </a:xfrm>
          <a:prstGeom prst="rect">
            <a:avLst/>
          </a:prstGeom>
          <a:noFill/>
        </p:spPr>
        <p:txBody>
          <a:bodyPr wrap="square">
            <a:spAutoFit/>
          </a:bodyPr>
          <a:lstStyle/>
          <a:p>
            <a:r>
              <a:rPr lang="en-US" sz="2000" dirty="0">
                <a:solidFill>
                  <a:schemeClr val="tx1">
                    <a:lumMod val="65000"/>
                    <a:lumOff val="35000"/>
                  </a:schemeClr>
                </a:solidFill>
                <a:effectLst/>
              </a:rPr>
              <a:t>Here text font size will be set to 3 </a:t>
            </a:r>
            <a:r>
              <a:rPr lang="en-US" sz="2000" dirty="0" err="1">
                <a:solidFill>
                  <a:schemeClr val="tx1">
                    <a:lumMod val="65000"/>
                    <a:lumOff val="35000"/>
                  </a:schemeClr>
                </a:solidFill>
                <a:effectLst/>
              </a:rPr>
              <a:t>px</a:t>
            </a:r>
            <a:r>
              <a:rPr lang="en-US" sz="2000" dirty="0">
                <a:solidFill>
                  <a:schemeClr val="tx1">
                    <a:lumMod val="65000"/>
                    <a:lumOff val="35000"/>
                  </a:schemeClr>
                </a:solidFill>
                <a:effectLst/>
              </a:rPr>
              <a:t> if the expression </a:t>
            </a:r>
            <a:r>
              <a:rPr lang="en-US" sz="2000" dirty="0" err="1">
                <a:solidFill>
                  <a:schemeClr val="tx1">
                    <a:lumMod val="65000"/>
                    <a:lumOff val="35000"/>
                  </a:schemeClr>
                </a:solidFill>
                <a:effectLst/>
              </a:rPr>
              <a:t>isValid</a:t>
            </a:r>
            <a:r>
              <a:rPr lang="en-US" sz="2000" dirty="0">
                <a:solidFill>
                  <a:schemeClr val="tx1">
                    <a:lumMod val="65000"/>
                    <a:lumOff val="35000"/>
                  </a:schemeClr>
                </a:solidFill>
                <a:effectLst/>
              </a:rPr>
              <a:t> is true, otherwise, it will be set to 6px.</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ngStyle</a:t>
            </a:r>
            <a:r>
              <a:rPr lang="en-US" sz="2000" dirty="0">
                <a:solidFill>
                  <a:schemeClr val="tx1">
                    <a:lumMod val="65000"/>
                    <a:lumOff val="35000"/>
                  </a:schemeClr>
                </a:solidFill>
                <a:effectLst/>
              </a:rPr>
              <a:t> directive is preferred when it is required to set multiple inline styles at the same time.</a:t>
            </a:r>
          </a:p>
        </p:txBody>
      </p:sp>
      <p:sp>
        <p:nvSpPr>
          <p:cNvPr id="9" name="TextBox 8">
            <a:extLst>
              <a:ext uri="{FF2B5EF4-FFF2-40B4-BE49-F238E27FC236}">
                <a16:creationId xmlns:a16="http://schemas.microsoft.com/office/drawing/2014/main" id="{3817CE91-E89C-BED5-758A-0588D021D2F6}"/>
              </a:ext>
            </a:extLst>
          </p:cNvPr>
          <p:cNvSpPr txBox="1"/>
          <p:nvPr/>
        </p:nvSpPr>
        <p:spPr>
          <a:xfrm>
            <a:off x="344076" y="2551290"/>
            <a:ext cx="11524269" cy="1631216"/>
          </a:xfrm>
          <a:prstGeom prst="rect">
            <a:avLst/>
          </a:prstGeom>
          <a:noFill/>
        </p:spPr>
        <p:txBody>
          <a:bodyPr wrap="square">
            <a:spAutoFit/>
          </a:bodyPr>
          <a:lstStyle/>
          <a:p>
            <a:r>
              <a:rPr lang="en-US" sz="2000" dirty="0">
                <a:solidFill>
                  <a:schemeClr val="tx1">
                    <a:lumMod val="65000"/>
                    <a:lumOff val="35000"/>
                  </a:schemeClr>
                </a:solidFill>
                <a:effectLst/>
              </a:rPr>
              <a:t>User actions such as entering text in input boxes, picking items from lists, button clicks may result in a flow of data in the opposite direction: from an element to the component.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Event binding syntax consists of a target event with ( ) on the left of an equal sign and a template statement on the right.</a:t>
            </a:r>
          </a:p>
        </p:txBody>
      </p:sp>
      <p:sp>
        <p:nvSpPr>
          <p:cNvPr id="11" name="TextBox 10">
            <a:extLst>
              <a:ext uri="{FF2B5EF4-FFF2-40B4-BE49-F238E27FC236}">
                <a16:creationId xmlns:a16="http://schemas.microsoft.com/office/drawing/2014/main" id="{C63AD919-3AAF-88F8-2A99-9B40888E448F}"/>
              </a:ext>
            </a:extLst>
          </p:cNvPr>
          <p:cNvSpPr txBox="1"/>
          <p:nvPr/>
        </p:nvSpPr>
        <p:spPr>
          <a:xfrm>
            <a:off x="344076" y="4283512"/>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A41B2645-112D-5FEE-F1B8-7178A7805238}"/>
              </a:ext>
            </a:extLst>
          </p:cNvPr>
          <p:cNvSpPr txBox="1"/>
          <p:nvPr/>
        </p:nvSpPr>
        <p:spPr>
          <a:xfrm>
            <a:off x="344075" y="4706939"/>
            <a:ext cx="11646819" cy="369332"/>
          </a:xfrm>
          <a:prstGeom prst="rect">
            <a:avLst/>
          </a:prstGeom>
          <a:noFill/>
        </p:spPr>
        <p:txBody>
          <a:bodyPr wrap="square">
            <a:spAutoFit/>
          </a:bodyPr>
          <a:lstStyle/>
          <a:p>
            <a:r>
              <a:rPr lang="en-IN" dirty="0"/>
              <a:t>&lt;button (click) ="</a:t>
            </a:r>
            <a:r>
              <a:rPr lang="en-IN" dirty="0" err="1"/>
              <a:t>onSubmit</a:t>
            </a:r>
            <a:r>
              <a:rPr lang="en-IN" dirty="0"/>
              <a:t>(</a:t>
            </a:r>
            <a:r>
              <a:rPr lang="en-IN" dirty="0" err="1"/>
              <a:t>username.value,password.value</a:t>
            </a:r>
            <a:r>
              <a:rPr lang="en-IN" dirty="0"/>
              <a:t>)"&gt;Login&lt;/button&gt;</a:t>
            </a:r>
          </a:p>
        </p:txBody>
      </p:sp>
      <p:sp>
        <p:nvSpPr>
          <p:cNvPr id="15" name="TextBox 14">
            <a:extLst>
              <a:ext uri="{FF2B5EF4-FFF2-40B4-BE49-F238E27FC236}">
                <a16:creationId xmlns:a16="http://schemas.microsoft.com/office/drawing/2014/main" id="{30B681B8-F66F-9652-15B7-B921E648D842}"/>
              </a:ext>
            </a:extLst>
          </p:cNvPr>
          <p:cNvSpPr txBox="1"/>
          <p:nvPr/>
        </p:nvSpPr>
        <p:spPr>
          <a:xfrm>
            <a:off x="410066" y="5099588"/>
            <a:ext cx="6099142" cy="369332"/>
          </a:xfrm>
          <a:prstGeom prst="rect">
            <a:avLst/>
          </a:prstGeom>
          <a:noFill/>
        </p:spPr>
        <p:txBody>
          <a:bodyPr wrap="square">
            <a:spAutoFit/>
          </a:bodyPr>
          <a:lstStyle/>
          <a:p>
            <a:r>
              <a:rPr lang="en-IN" dirty="0">
                <a:solidFill>
                  <a:schemeClr val="tx1">
                    <a:lumMod val="65000"/>
                    <a:lumOff val="35000"/>
                  </a:schemeClr>
                </a:solidFill>
              </a:rPr>
              <a:t>OR</a:t>
            </a:r>
          </a:p>
        </p:txBody>
      </p:sp>
      <p:sp>
        <p:nvSpPr>
          <p:cNvPr id="17" name="TextBox 16">
            <a:extLst>
              <a:ext uri="{FF2B5EF4-FFF2-40B4-BE49-F238E27FC236}">
                <a16:creationId xmlns:a16="http://schemas.microsoft.com/office/drawing/2014/main" id="{A60025FB-75AE-791E-28A0-F0A600D3BA69}"/>
              </a:ext>
            </a:extLst>
          </p:cNvPr>
          <p:cNvSpPr txBox="1"/>
          <p:nvPr/>
        </p:nvSpPr>
        <p:spPr>
          <a:xfrm>
            <a:off x="410065" y="5636528"/>
            <a:ext cx="11203757" cy="369332"/>
          </a:xfrm>
          <a:prstGeom prst="rect">
            <a:avLst/>
          </a:prstGeom>
          <a:noFill/>
        </p:spPr>
        <p:txBody>
          <a:bodyPr wrap="square">
            <a:spAutoFit/>
          </a:bodyPr>
          <a:lstStyle/>
          <a:p>
            <a:r>
              <a:rPr lang="en-IN" dirty="0"/>
              <a:t>&lt;button on-click = "</a:t>
            </a:r>
            <a:r>
              <a:rPr lang="en-IN" dirty="0" err="1"/>
              <a:t>onSubmit</a:t>
            </a:r>
            <a:r>
              <a:rPr lang="en-IN" dirty="0"/>
              <a:t>(</a:t>
            </a:r>
            <a:r>
              <a:rPr lang="en-IN" dirty="0" err="1"/>
              <a:t>username.value,password.value</a:t>
            </a:r>
            <a:r>
              <a:rPr lang="en-IN" dirty="0"/>
              <a:t>)"&gt;Login&lt;/button&gt;</a:t>
            </a:r>
          </a:p>
        </p:txBody>
      </p:sp>
    </p:spTree>
    <p:extLst>
      <p:ext uri="{BB962C8B-B14F-4D97-AF65-F5344CB8AC3E}">
        <p14:creationId xmlns:p14="http://schemas.microsoft.com/office/powerpoint/2010/main" val="2059238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08EB1-1509-C87A-544E-2DF6049376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544AD-0E60-B42E-2068-689BC1D101A6}"/>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5C1BE79A-E272-D6AC-E7E8-457968E5C61D}"/>
              </a:ext>
            </a:extLst>
          </p:cNvPr>
          <p:cNvSpPr txBox="1"/>
          <p:nvPr/>
        </p:nvSpPr>
        <p:spPr>
          <a:xfrm>
            <a:off x="989029" y="607185"/>
            <a:ext cx="6099142" cy="461665"/>
          </a:xfrm>
          <a:prstGeom prst="rect">
            <a:avLst/>
          </a:prstGeom>
          <a:noFill/>
        </p:spPr>
        <p:txBody>
          <a:bodyPr wrap="square">
            <a:spAutoFit/>
          </a:bodyPr>
          <a:lstStyle/>
          <a:p>
            <a:r>
              <a:rPr lang="en-IN" sz="2400" b="1" dirty="0"/>
              <a:t>Two Way Data Binding</a:t>
            </a:r>
          </a:p>
        </p:txBody>
      </p:sp>
      <p:sp>
        <p:nvSpPr>
          <p:cNvPr id="7" name="TextBox 6">
            <a:extLst>
              <a:ext uri="{FF2B5EF4-FFF2-40B4-BE49-F238E27FC236}">
                <a16:creationId xmlns:a16="http://schemas.microsoft.com/office/drawing/2014/main" id="{00C87470-01AD-F326-BB06-DF4CD3B82985}"/>
              </a:ext>
            </a:extLst>
          </p:cNvPr>
          <p:cNvSpPr txBox="1"/>
          <p:nvPr/>
        </p:nvSpPr>
        <p:spPr>
          <a:xfrm>
            <a:off x="315798" y="1068850"/>
            <a:ext cx="11260318" cy="1323439"/>
          </a:xfrm>
          <a:prstGeom prst="rect">
            <a:avLst/>
          </a:prstGeom>
          <a:noFill/>
        </p:spPr>
        <p:txBody>
          <a:bodyPr wrap="square">
            <a:spAutoFit/>
          </a:bodyPr>
          <a:lstStyle/>
          <a:p>
            <a:r>
              <a:rPr lang="en-US" sz="2000" dirty="0">
                <a:solidFill>
                  <a:schemeClr val="tx1">
                    <a:lumMod val="65000"/>
                    <a:lumOff val="35000"/>
                  </a:schemeClr>
                </a:solidFill>
                <a:effectLst/>
              </a:rPr>
              <a:t>Two-way data binding is a mechanism where if model property value changes, it updates the element to which the property is bound and vice versa. It uses [()] (banana in a box) syntax.</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9EF0AE68-8C91-8408-8326-4FF5C8065098}"/>
              </a:ext>
            </a:extLst>
          </p:cNvPr>
          <p:cNvSpPr txBox="1"/>
          <p:nvPr/>
        </p:nvSpPr>
        <p:spPr>
          <a:xfrm>
            <a:off x="315798" y="2496882"/>
            <a:ext cx="6099142" cy="369332"/>
          </a:xfrm>
          <a:prstGeom prst="rect">
            <a:avLst/>
          </a:prstGeom>
          <a:noFill/>
        </p:spPr>
        <p:txBody>
          <a:bodyPr wrap="square">
            <a:spAutoFit/>
          </a:bodyPr>
          <a:lstStyle/>
          <a:p>
            <a:r>
              <a:rPr lang="en-IN" dirty="0"/>
              <a:t>[(</a:t>
            </a:r>
            <a:r>
              <a:rPr lang="en-IN" dirty="0" err="1"/>
              <a:t>ngModel</a:t>
            </a:r>
            <a:r>
              <a:rPr lang="en-IN" dirty="0"/>
              <a:t>)]</a:t>
            </a:r>
          </a:p>
        </p:txBody>
      </p:sp>
      <p:sp>
        <p:nvSpPr>
          <p:cNvPr id="11" name="TextBox 10">
            <a:extLst>
              <a:ext uri="{FF2B5EF4-FFF2-40B4-BE49-F238E27FC236}">
                <a16:creationId xmlns:a16="http://schemas.microsoft.com/office/drawing/2014/main" id="{F4E3FD2C-55D1-718D-8C10-2E6947857C35}"/>
              </a:ext>
            </a:extLst>
          </p:cNvPr>
          <p:cNvSpPr txBox="1"/>
          <p:nvPr/>
        </p:nvSpPr>
        <p:spPr>
          <a:xfrm>
            <a:off x="315798" y="30596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D066540D-63E8-976B-4665-02CA9EF862EA}"/>
              </a:ext>
            </a:extLst>
          </p:cNvPr>
          <p:cNvSpPr txBox="1"/>
          <p:nvPr/>
        </p:nvSpPr>
        <p:spPr>
          <a:xfrm>
            <a:off x="240383" y="3468566"/>
            <a:ext cx="6099142" cy="369332"/>
          </a:xfrm>
          <a:prstGeom prst="rect">
            <a:avLst/>
          </a:prstGeom>
          <a:noFill/>
        </p:spPr>
        <p:txBody>
          <a:bodyPr wrap="square">
            <a:spAutoFit/>
          </a:bodyPr>
          <a:lstStyle/>
          <a:p>
            <a:r>
              <a:rPr lang="en-IN" dirty="0"/>
              <a:t>&lt;input [(</a:t>
            </a:r>
            <a:r>
              <a:rPr lang="en-IN" dirty="0" err="1"/>
              <a:t>ngModel</a:t>
            </a:r>
            <a:r>
              <a:rPr lang="en-IN" dirty="0"/>
              <a:t>)] = "</a:t>
            </a:r>
            <a:r>
              <a:rPr lang="en-IN" dirty="0" err="1"/>
              <a:t>course.courseName</a:t>
            </a:r>
            <a:r>
              <a:rPr lang="en-IN" dirty="0"/>
              <a:t>"&gt;</a:t>
            </a:r>
          </a:p>
        </p:txBody>
      </p:sp>
      <p:sp>
        <p:nvSpPr>
          <p:cNvPr id="15" name="TextBox 14">
            <a:extLst>
              <a:ext uri="{FF2B5EF4-FFF2-40B4-BE49-F238E27FC236}">
                <a16:creationId xmlns:a16="http://schemas.microsoft.com/office/drawing/2014/main" id="{440ECEA3-F430-C0DC-A2E5-5FC110CD3788}"/>
              </a:ext>
            </a:extLst>
          </p:cNvPr>
          <p:cNvSpPr txBox="1"/>
          <p:nvPr/>
        </p:nvSpPr>
        <p:spPr>
          <a:xfrm>
            <a:off x="315798" y="4004987"/>
            <a:ext cx="6099142" cy="400110"/>
          </a:xfrm>
          <a:prstGeom prst="rect">
            <a:avLst/>
          </a:prstGeom>
          <a:noFill/>
        </p:spPr>
        <p:txBody>
          <a:bodyPr wrap="square">
            <a:spAutoFit/>
          </a:bodyPr>
          <a:lstStyle/>
          <a:p>
            <a:r>
              <a:rPr lang="en-US" sz="2000" dirty="0">
                <a:solidFill>
                  <a:schemeClr val="tx1">
                    <a:lumMod val="65000"/>
                    <a:lumOff val="35000"/>
                  </a:schemeClr>
                </a:solidFill>
              </a:rPr>
              <a:t>Behind the scenes, this is equivalent to</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5C987E8-0648-352A-E364-AAC600AAB06C}"/>
              </a:ext>
            </a:extLst>
          </p:cNvPr>
          <p:cNvSpPr txBox="1"/>
          <p:nvPr/>
        </p:nvSpPr>
        <p:spPr>
          <a:xfrm>
            <a:off x="286730" y="4465712"/>
            <a:ext cx="11067069" cy="369332"/>
          </a:xfrm>
          <a:prstGeom prst="rect">
            <a:avLst/>
          </a:prstGeom>
          <a:noFill/>
        </p:spPr>
        <p:txBody>
          <a:bodyPr wrap="square">
            <a:spAutoFit/>
          </a:bodyPr>
          <a:lstStyle/>
          <a:p>
            <a:r>
              <a:rPr lang="en-IN" dirty="0"/>
              <a:t>&lt;input [</a:t>
            </a:r>
            <a:r>
              <a:rPr lang="en-IN" dirty="0" err="1"/>
              <a:t>ngModel</a:t>
            </a:r>
            <a:r>
              <a:rPr lang="en-IN" dirty="0"/>
              <a:t>]="</a:t>
            </a:r>
            <a:r>
              <a:rPr lang="en-IN" dirty="0" err="1"/>
              <a:t>course.courseName</a:t>
            </a:r>
            <a:r>
              <a:rPr lang="en-IN" dirty="0"/>
              <a:t>" (</a:t>
            </a:r>
            <a:r>
              <a:rPr lang="en-IN" dirty="0" err="1"/>
              <a:t>ngModelChange</a:t>
            </a:r>
            <a:r>
              <a:rPr lang="en-IN" dirty="0"/>
              <a:t>)="</a:t>
            </a:r>
            <a:r>
              <a:rPr lang="en-IN" dirty="0" err="1"/>
              <a:t>course.courseName</a:t>
            </a:r>
            <a:r>
              <a:rPr lang="en-IN" dirty="0"/>
              <a:t>=$event"&gt;</a:t>
            </a:r>
          </a:p>
        </p:txBody>
      </p:sp>
    </p:spTree>
    <p:extLst>
      <p:ext uri="{BB962C8B-B14F-4D97-AF65-F5344CB8AC3E}">
        <p14:creationId xmlns:p14="http://schemas.microsoft.com/office/powerpoint/2010/main" val="279078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19B21E-1039-DBBB-2815-E34EAB7A46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7F9075-6D26-0780-C350-CC0D8BE1F8D4}"/>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BE46C8FE-1D5D-1E79-23B9-16B38C88C494}"/>
              </a:ext>
            </a:extLst>
          </p:cNvPr>
          <p:cNvSpPr txBox="1"/>
          <p:nvPr/>
        </p:nvSpPr>
        <p:spPr>
          <a:xfrm>
            <a:off x="919113" y="522344"/>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7F1F2F-517A-6FBE-DD1B-C979D90DC4E3}"/>
              </a:ext>
            </a:extLst>
          </p:cNvPr>
          <p:cNvSpPr txBox="1"/>
          <p:nvPr/>
        </p:nvSpPr>
        <p:spPr>
          <a:xfrm>
            <a:off x="919113" y="1011819"/>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name: string = "Angular";</a:t>
            </a:r>
          </a:p>
          <a:p>
            <a:r>
              <a:rPr lang="en-IN" dirty="0"/>
              <a:t>}</a:t>
            </a:r>
          </a:p>
        </p:txBody>
      </p:sp>
      <p:sp>
        <p:nvSpPr>
          <p:cNvPr id="9" name="TextBox 8">
            <a:extLst>
              <a:ext uri="{FF2B5EF4-FFF2-40B4-BE49-F238E27FC236}">
                <a16:creationId xmlns:a16="http://schemas.microsoft.com/office/drawing/2014/main" id="{23BE5D80-AAE0-0296-2479-4557AECAE407}"/>
              </a:ext>
            </a:extLst>
          </p:cNvPr>
          <p:cNvSpPr txBox="1"/>
          <p:nvPr/>
        </p:nvSpPr>
        <p:spPr>
          <a:xfrm>
            <a:off x="202677" y="2486723"/>
            <a:ext cx="1159025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name and initialize it to value 'Angular'</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01AC880-A742-247E-6A30-CCCDFDF0BD20}"/>
              </a:ext>
            </a:extLst>
          </p:cNvPr>
          <p:cNvSpPr txBox="1"/>
          <p:nvPr/>
        </p:nvSpPr>
        <p:spPr>
          <a:xfrm>
            <a:off x="202677" y="3636092"/>
            <a:ext cx="9120432" cy="646331"/>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p:txBody>
      </p:sp>
      <p:sp>
        <p:nvSpPr>
          <p:cNvPr id="13" name="TextBox 12">
            <a:extLst>
              <a:ext uri="{FF2B5EF4-FFF2-40B4-BE49-F238E27FC236}">
                <a16:creationId xmlns:a16="http://schemas.microsoft.com/office/drawing/2014/main" id="{7A4E7588-1B66-1366-5FA4-E2520C775B5F}"/>
              </a:ext>
            </a:extLst>
          </p:cNvPr>
          <p:cNvSpPr txBox="1"/>
          <p:nvPr/>
        </p:nvSpPr>
        <p:spPr>
          <a:xfrm>
            <a:off x="202676" y="4416129"/>
            <a:ext cx="11844779" cy="2246769"/>
          </a:xfrm>
          <a:prstGeom prst="rect">
            <a:avLst/>
          </a:prstGeom>
          <a:noFill/>
        </p:spPr>
        <p:txBody>
          <a:bodyPr wrap="square">
            <a:spAutoFit/>
          </a:bodyPr>
          <a:lstStyle/>
          <a:p>
            <a:r>
              <a:rPr lang="en-US" sz="2000" dirty="0">
                <a:solidFill>
                  <a:schemeClr val="tx1">
                    <a:lumMod val="65000"/>
                    <a:lumOff val="35000"/>
                  </a:schemeClr>
                </a:solidFill>
                <a:effectLst/>
              </a:rPr>
              <a:t>Line 1: Bind name property with text box using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placed in [()] which is a representation of two-way data binding. Here whatever is typed in the textbox at run time will be assigned to the property name and when there is a change for the name property value, it will be auto-reflected in the textbox.</a:t>
            </a:r>
          </a:p>
          <a:p>
            <a:r>
              <a:rPr lang="en-US" sz="2000" dirty="0">
                <a:solidFill>
                  <a:schemeClr val="tx1">
                    <a:lumMod val="65000"/>
                    <a:lumOff val="35000"/>
                  </a:schemeClr>
                </a:solidFill>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Tree>
    <p:extLst>
      <p:ext uri="{BB962C8B-B14F-4D97-AF65-F5344CB8AC3E}">
        <p14:creationId xmlns:p14="http://schemas.microsoft.com/office/powerpoint/2010/main" val="328362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AE0CC-13B2-0252-B6E6-9C01E174F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53E5D0-5BDC-E58A-36F9-4085FDFD532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D851CA66-6A4E-E0CD-E87E-90C6DF9AC647}"/>
              </a:ext>
            </a:extLst>
          </p:cNvPr>
          <p:cNvSpPr txBox="1"/>
          <p:nvPr/>
        </p:nvSpPr>
        <p:spPr>
          <a:xfrm>
            <a:off x="917542" y="518722"/>
            <a:ext cx="10436258" cy="1015663"/>
          </a:xfrm>
          <a:prstGeom prst="rect">
            <a:avLst/>
          </a:prstGeom>
          <a:noFill/>
        </p:spPr>
        <p:txBody>
          <a:bodyPr wrap="square">
            <a:spAutoFit/>
          </a:bodyPr>
          <a:lstStyle/>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
        <p:nvSpPr>
          <p:cNvPr id="7" name="TextBox 6">
            <a:extLst>
              <a:ext uri="{FF2B5EF4-FFF2-40B4-BE49-F238E27FC236}">
                <a16:creationId xmlns:a16="http://schemas.microsoft.com/office/drawing/2014/main" id="{948402BB-FF19-A7E6-9DD4-5B94AC3ADE24}"/>
              </a:ext>
            </a:extLst>
          </p:cNvPr>
          <p:cNvSpPr txBox="1"/>
          <p:nvPr/>
        </p:nvSpPr>
        <p:spPr>
          <a:xfrm>
            <a:off x="917542" y="1534385"/>
            <a:ext cx="8414994" cy="2862322"/>
          </a:xfrm>
          <a:prstGeom prst="rect">
            <a:avLst/>
          </a:prstGeom>
          <a:noFill/>
        </p:spPr>
        <p:txBody>
          <a:bodyPr wrap="square">
            <a:spAutoFit/>
          </a:bodyPr>
          <a:lstStyle/>
          <a:p>
            <a:r>
              <a:rPr lang="en-IN" dirty="0"/>
              <a:t>import { </a:t>
            </a:r>
            <a:r>
              <a:rPr lang="en-IN" dirty="0" err="1"/>
              <a:t>FormsModule</a:t>
            </a:r>
            <a:r>
              <a:rPr lang="en-IN" dirty="0"/>
              <a:t> } from '@angular/forms';</a:t>
            </a:r>
          </a:p>
          <a:p>
            <a:r>
              <a:rPr lang="en-IN" dirty="0"/>
              <a:t>...</a:t>
            </a:r>
          </a:p>
          <a:p>
            <a:r>
              <a:rPr lang="en-IN" dirty="0"/>
              <a:t>@NgModule({</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85813338-E959-106E-38E6-35EFE4EE0CE4}"/>
              </a:ext>
            </a:extLst>
          </p:cNvPr>
          <p:cNvSpPr txBox="1"/>
          <p:nvPr/>
        </p:nvSpPr>
        <p:spPr>
          <a:xfrm>
            <a:off x="917542" y="4670138"/>
            <a:ext cx="609914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FED44875-44CB-49EA-1D67-0B2118DF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5" y="5343679"/>
            <a:ext cx="2081731" cy="689476"/>
          </a:xfrm>
          <a:prstGeom prst="rect">
            <a:avLst/>
          </a:prstGeom>
        </p:spPr>
      </p:pic>
    </p:spTree>
    <p:extLst>
      <p:ext uri="{BB962C8B-B14F-4D97-AF65-F5344CB8AC3E}">
        <p14:creationId xmlns:p14="http://schemas.microsoft.com/office/powerpoint/2010/main" val="1168995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0A785-637D-8124-48A9-CC6249D59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2EAD0B-E38E-E009-F937-2E42906301E3}"/>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1378E0A1-DC46-3AA7-5DFE-47E3420DCB20}"/>
              </a:ext>
            </a:extLst>
          </p:cNvPr>
          <p:cNvSpPr txBox="1"/>
          <p:nvPr/>
        </p:nvSpPr>
        <p:spPr>
          <a:xfrm>
            <a:off x="919114" y="569477"/>
            <a:ext cx="6099142" cy="461665"/>
          </a:xfrm>
          <a:prstGeom prst="rect">
            <a:avLst/>
          </a:prstGeom>
          <a:noFill/>
        </p:spPr>
        <p:txBody>
          <a:bodyPr wrap="square">
            <a:spAutoFit/>
          </a:bodyPr>
          <a:lstStyle/>
          <a:p>
            <a:r>
              <a:rPr lang="en-US" sz="2400" b="1" dirty="0"/>
              <a:t>Demo : Two Way Data Binding</a:t>
            </a:r>
          </a:p>
        </p:txBody>
      </p:sp>
      <p:sp>
        <p:nvSpPr>
          <p:cNvPr id="7" name="TextBox 6">
            <a:extLst>
              <a:ext uri="{FF2B5EF4-FFF2-40B4-BE49-F238E27FC236}">
                <a16:creationId xmlns:a16="http://schemas.microsoft.com/office/drawing/2014/main" id="{11E0C8DD-E589-C7EF-09F5-66D9CFDB8084}"/>
              </a:ext>
            </a:extLst>
          </p:cNvPr>
          <p:cNvSpPr txBox="1"/>
          <p:nvPr/>
        </p:nvSpPr>
        <p:spPr>
          <a:xfrm>
            <a:off x="240382" y="1182231"/>
            <a:ext cx="1125089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Working with two-way data binding</a:t>
            </a:r>
          </a:p>
          <a:p>
            <a:pPr>
              <a:buFont typeface="Arial" panose="020B0604020202020204" pitchFamily="34" charset="0"/>
              <a:buChar char="•"/>
            </a:pPr>
            <a:r>
              <a:rPr lang="en-US" sz="2000" dirty="0">
                <a:solidFill>
                  <a:schemeClr val="tx1">
                    <a:lumMod val="65000"/>
                    <a:lumOff val="35000"/>
                  </a:schemeClr>
                </a:solidFill>
                <a:effectLst/>
              </a:rPr>
              <a:t>Updating the element in action</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 textbox with a property using two-way data binding. The output is as shown below</a:t>
            </a:r>
          </a:p>
        </p:txBody>
      </p:sp>
      <p:pic>
        <p:nvPicPr>
          <p:cNvPr id="9" name="Picture 8">
            <a:extLst>
              <a:ext uri="{FF2B5EF4-FFF2-40B4-BE49-F238E27FC236}">
                <a16:creationId xmlns:a16="http://schemas.microsoft.com/office/drawing/2014/main" id="{687644EF-2520-45FE-6E3E-2C52A46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685" y="3549712"/>
            <a:ext cx="3619892" cy="1682164"/>
          </a:xfrm>
          <a:prstGeom prst="rect">
            <a:avLst/>
          </a:prstGeom>
        </p:spPr>
      </p:pic>
    </p:spTree>
    <p:extLst>
      <p:ext uri="{BB962C8B-B14F-4D97-AF65-F5344CB8AC3E}">
        <p14:creationId xmlns:p14="http://schemas.microsoft.com/office/powerpoint/2010/main" val="1679697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AEDB2-41F7-2DFF-DA3D-9C8F8D87A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A0D8CD-1D81-2D4B-47F6-26E4D09745CA}"/>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46B07A50-8F2F-E962-ABB0-3953F3A0E539}"/>
              </a:ext>
            </a:extLst>
          </p:cNvPr>
          <p:cNvSpPr txBox="1"/>
          <p:nvPr/>
        </p:nvSpPr>
        <p:spPr>
          <a:xfrm>
            <a:off x="989029" y="644892"/>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03BCF0-935B-BF7E-83F6-D83458F45F72}"/>
              </a:ext>
            </a:extLst>
          </p:cNvPr>
          <p:cNvSpPr txBox="1"/>
          <p:nvPr/>
        </p:nvSpPr>
        <p:spPr>
          <a:xfrm>
            <a:off x="989028" y="1236624"/>
            <a:ext cx="9917783"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name = 'Angular';</a:t>
            </a:r>
          </a:p>
          <a:p>
            <a:r>
              <a:rPr lang="en-IN" dirty="0"/>
              <a:t>}</a:t>
            </a:r>
          </a:p>
          <a:p>
            <a:r>
              <a:rPr lang="en-IN" dirty="0"/>
              <a:t> </a:t>
            </a:r>
          </a:p>
        </p:txBody>
      </p:sp>
      <p:sp>
        <p:nvSpPr>
          <p:cNvPr id="9" name="TextBox 8">
            <a:extLst>
              <a:ext uri="{FF2B5EF4-FFF2-40B4-BE49-F238E27FC236}">
                <a16:creationId xmlns:a16="http://schemas.microsoft.com/office/drawing/2014/main" id="{D6656AF7-06FA-D239-484E-635670F8545C}"/>
              </a:ext>
            </a:extLst>
          </p:cNvPr>
          <p:cNvSpPr txBox="1"/>
          <p:nvPr/>
        </p:nvSpPr>
        <p:spPr>
          <a:xfrm>
            <a:off x="989028" y="399140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FDD8CF1-E6F8-F1AE-0D15-33EDD8A6FFEB}"/>
              </a:ext>
            </a:extLst>
          </p:cNvPr>
          <p:cNvSpPr txBox="1"/>
          <p:nvPr/>
        </p:nvSpPr>
        <p:spPr>
          <a:xfrm>
            <a:off x="988242" y="4660088"/>
            <a:ext cx="7854100" cy="923330"/>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a:p>
            <a:r>
              <a:rPr lang="en-IN" dirty="0"/>
              <a:t> </a:t>
            </a:r>
          </a:p>
        </p:txBody>
      </p:sp>
    </p:spTree>
    <p:extLst>
      <p:ext uri="{BB962C8B-B14F-4D97-AF65-F5344CB8AC3E}">
        <p14:creationId xmlns:p14="http://schemas.microsoft.com/office/powerpoint/2010/main" val="614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D11D17-9A30-EC2F-AAF4-D62BDB95B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7D160-1A08-E927-800B-B5847DAF6515}"/>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A9D518B0-2458-49EC-EF53-C0C9008D40A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D295BDA-B693-81B2-564C-96A9ED53573C}"/>
              </a:ext>
            </a:extLst>
          </p:cNvPr>
          <p:cNvSpPr txBox="1"/>
          <p:nvPr/>
        </p:nvSpPr>
        <p:spPr>
          <a:xfrm>
            <a:off x="989028" y="1028343"/>
            <a:ext cx="11294097"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
        <p:nvSpPr>
          <p:cNvPr id="9" name="TextBox 8">
            <a:extLst>
              <a:ext uri="{FF2B5EF4-FFF2-40B4-BE49-F238E27FC236}">
                <a16:creationId xmlns:a16="http://schemas.microsoft.com/office/drawing/2014/main" id="{0E9C9795-2641-7707-166F-B640EAB6595C}"/>
              </a:ext>
            </a:extLst>
          </p:cNvPr>
          <p:cNvSpPr txBox="1"/>
          <p:nvPr/>
        </p:nvSpPr>
        <p:spPr>
          <a:xfrm>
            <a:off x="946609" y="5703746"/>
            <a:ext cx="614156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886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7763B-3015-21E4-F4CB-F1E6A78E4B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E97DC4-6289-D135-66C0-CDF58C71CE26}"/>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8B65EA35-F536-6BD1-613B-9CB5B5991DA0}"/>
              </a:ext>
            </a:extLst>
          </p:cNvPr>
          <p:cNvSpPr txBox="1"/>
          <p:nvPr/>
        </p:nvSpPr>
        <p:spPr>
          <a:xfrm>
            <a:off x="919114" y="560051"/>
            <a:ext cx="6099142" cy="461665"/>
          </a:xfrm>
          <a:prstGeom prst="rect">
            <a:avLst/>
          </a:prstGeom>
          <a:noFill/>
        </p:spPr>
        <p:txBody>
          <a:bodyPr wrap="square">
            <a:spAutoFit/>
          </a:bodyPr>
          <a:lstStyle/>
          <a:p>
            <a:r>
              <a:rPr lang="en-IN" sz="2400" b="1" dirty="0"/>
              <a:t>Built-in Pipes</a:t>
            </a:r>
          </a:p>
        </p:txBody>
      </p:sp>
      <p:pic>
        <p:nvPicPr>
          <p:cNvPr id="7" name="Picture 6">
            <a:extLst>
              <a:ext uri="{FF2B5EF4-FFF2-40B4-BE49-F238E27FC236}">
                <a16:creationId xmlns:a16="http://schemas.microsoft.com/office/drawing/2014/main" id="{C034FF50-38DE-BA7E-36AB-C3FD93E98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4" y="1298585"/>
            <a:ext cx="5258534" cy="3600953"/>
          </a:xfrm>
          <a:prstGeom prst="rect">
            <a:avLst/>
          </a:prstGeom>
        </p:spPr>
      </p:pic>
    </p:spTree>
    <p:extLst>
      <p:ext uri="{BB962C8B-B14F-4D97-AF65-F5344CB8AC3E}">
        <p14:creationId xmlns:p14="http://schemas.microsoft.com/office/powerpoint/2010/main" val="4142842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104C1-A782-108D-46F0-CADB9D145B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DB4B8-3BB3-FC19-693A-1CC4484A935B}"/>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CE4A0720-E576-4739-2B6A-FAC2F8C89F2B}"/>
              </a:ext>
            </a:extLst>
          </p:cNvPr>
          <p:cNvSpPr txBox="1"/>
          <p:nvPr/>
        </p:nvSpPr>
        <p:spPr>
          <a:xfrm>
            <a:off x="989028" y="667394"/>
            <a:ext cx="10756769" cy="2862322"/>
          </a:xfrm>
          <a:prstGeom prst="rect">
            <a:avLst/>
          </a:prstGeom>
          <a:noFill/>
        </p:spPr>
        <p:txBody>
          <a:bodyPr wrap="square">
            <a:spAutoFit/>
          </a:bodyPr>
          <a:lstStyle/>
          <a:p>
            <a:r>
              <a:rPr lang="en-US" sz="2000" b="1" dirty="0">
                <a:solidFill>
                  <a:schemeClr val="tx1">
                    <a:lumMod val="65000"/>
                    <a:lumOff val="35000"/>
                  </a:schemeClr>
                </a:solidFill>
                <a:effectLst/>
              </a:rPr>
              <a:t>Why Pipes?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provide a beautiful way of transforming the data inside templates, for the purpose of display.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Pipes in Angular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in Angular take an expression value as an input and transform it into the desired output before displaying it to the user. It provides a clean and structured code as you can reuse the pipes throughout the application, while declaring each pipe just once.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7" name="TextBox 6">
            <a:extLst>
              <a:ext uri="{FF2B5EF4-FFF2-40B4-BE49-F238E27FC236}">
                <a16:creationId xmlns:a16="http://schemas.microsoft.com/office/drawing/2014/main" id="{E7941B5F-68B2-844A-0D9F-1003D268F3EA}"/>
              </a:ext>
            </a:extLst>
          </p:cNvPr>
          <p:cNvSpPr txBox="1"/>
          <p:nvPr/>
        </p:nvSpPr>
        <p:spPr>
          <a:xfrm>
            <a:off x="989029" y="3566073"/>
            <a:ext cx="6099142" cy="369332"/>
          </a:xfrm>
          <a:prstGeom prst="rect">
            <a:avLst/>
          </a:prstGeom>
          <a:noFill/>
        </p:spPr>
        <p:txBody>
          <a:bodyPr wrap="square">
            <a:spAutoFit/>
          </a:bodyPr>
          <a:lstStyle/>
          <a:p>
            <a:r>
              <a:rPr lang="en-IN" dirty="0"/>
              <a:t>{{ expression | pipe }}</a:t>
            </a:r>
          </a:p>
        </p:txBody>
      </p:sp>
      <p:sp>
        <p:nvSpPr>
          <p:cNvPr id="9" name="TextBox 8">
            <a:extLst>
              <a:ext uri="{FF2B5EF4-FFF2-40B4-BE49-F238E27FC236}">
                <a16:creationId xmlns:a16="http://schemas.microsoft.com/office/drawing/2014/main" id="{6AA19541-A79F-B631-5667-9565850292F7}"/>
              </a:ext>
            </a:extLst>
          </p:cNvPr>
          <p:cNvSpPr txBox="1"/>
          <p:nvPr/>
        </p:nvSpPr>
        <p:spPr>
          <a:xfrm>
            <a:off x="989028" y="40208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CDFD83B0-E1CF-474A-A0CD-617FADEA7404}"/>
              </a:ext>
            </a:extLst>
          </p:cNvPr>
          <p:cNvSpPr txBox="1"/>
          <p:nvPr/>
        </p:nvSpPr>
        <p:spPr>
          <a:xfrm>
            <a:off x="989028" y="4589739"/>
            <a:ext cx="6099142" cy="369332"/>
          </a:xfrm>
          <a:prstGeom prst="rect">
            <a:avLst/>
          </a:prstGeom>
          <a:noFill/>
        </p:spPr>
        <p:txBody>
          <a:bodyPr wrap="square">
            <a:spAutoFit/>
          </a:bodyPr>
          <a:lstStyle/>
          <a:p>
            <a:r>
              <a:rPr lang="en-IN" dirty="0"/>
              <a:t>{{ "Angular" | uppercase }} </a:t>
            </a:r>
          </a:p>
        </p:txBody>
      </p:sp>
      <p:sp>
        <p:nvSpPr>
          <p:cNvPr id="13" name="TextBox 12">
            <a:extLst>
              <a:ext uri="{FF2B5EF4-FFF2-40B4-BE49-F238E27FC236}">
                <a16:creationId xmlns:a16="http://schemas.microsoft.com/office/drawing/2014/main" id="{A1EF1F4E-36F0-445C-4C5A-95C042D21559}"/>
              </a:ext>
            </a:extLst>
          </p:cNvPr>
          <p:cNvSpPr txBox="1"/>
          <p:nvPr/>
        </p:nvSpPr>
        <p:spPr>
          <a:xfrm>
            <a:off x="989028" y="5203998"/>
            <a:ext cx="6099142" cy="400110"/>
          </a:xfrm>
          <a:prstGeom prst="rect">
            <a:avLst/>
          </a:prstGeom>
          <a:noFill/>
        </p:spPr>
        <p:txBody>
          <a:bodyPr wrap="square">
            <a:spAutoFit/>
          </a:bodyPr>
          <a:lstStyle/>
          <a:p>
            <a:r>
              <a:rPr lang="en-IN" sz="2000" dirty="0">
                <a:solidFill>
                  <a:schemeClr val="tx1">
                    <a:lumMod val="65000"/>
                    <a:lumOff val="35000"/>
                  </a:schemeClr>
                </a:solidFill>
              </a:rPr>
              <a:t>This will display ANGULAR </a:t>
            </a:r>
          </a:p>
        </p:txBody>
      </p:sp>
    </p:spTree>
    <p:extLst>
      <p:ext uri="{BB962C8B-B14F-4D97-AF65-F5344CB8AC3E}">
        <p14:creationId xmlns:p14="http://schemas.microsoft.com/office/powerpoint/2010/main" val="19019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395444-7467-1888-3110-D043E48F62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C9B1C3-F95A-9FD9-2124-B0A2BA64CCAD}"/>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AFEAAB64-E543-1F22-2194-AB7299468C80}"/>
              </a:ext>
            </a:extLst>
          </p:cNvPr>
          <p:cNvSpPr txBox="1"/>
          <p:nvPr/>
        </p:nvSpPr>
        <p:spPr>
          <a:xfrm>
            <a:off x="400638" y="1081454"/>
            <a:ext cx="11298025" cy="4401205"/>
          </a:xfrm>
          <a:prstGeom prst="rect">
            <a:avLst/>
          </a:prstGeom>
          <a:noFill/>
        </p:spPr>
        <p:txBody>
          <a:bodyPr wrap="square">
            <a:spAutoFit/>
          </a:bodyPr>
          <a:lstStyle/>
          <a:p>
            <a:r>
              <a:rPr lang="en-US" sz="2000" dirty="0">
                <a:solidFill>
                  <a:schemeClr val="tx1">
                    <a:lumMod val="65000"/>
                    <a:lumOff val="35000"/>
                  </a:schemeClr>
                </a:solidFill>
                <a:effectLst/>
              </a:rPr>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commonly used built-in pipes for data formatting:</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uppercase</a:t>
            </a:r>
          </a:p>
          <a:p>
            <a:pPr>
              <a:buFont typeface="+mj-lt"/>
              <a:buAutoNum type="arabicPeriod"/>
            </a:pPr>
            <a:r>
              <a:rPr lang="en-US" sz="2000" dirty="0">
                <a:solidFill>
                  <a:schemeClr val="tx1">
                    <a:lumMod val="65000"/>
                    <a:lumOff val="35000"/>
                  </a:schemeClr>
                </a:solidFill>
                <a:effectLst/>
              </a:rPr>
              <a:t>lowercase</a:t>
            </a:r>
          </a:p>
          <a:p>
            <a:pPr>
              <a:buFont typeface="+mj-lt"/>
              <a:buAutoNum type="arabicPeriod"/>
            </a:pPr>
            <a:r>
              <a:rPr lang="en-US" sz="2000"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currency</a:t>
            </a:r>
          </a:p>
          <a:p>
            <a:pPr>
              <a:buFont typeface="+mj-lt"/>
              <a:buAutoNum type="arabicPeriod"/>
            </a:pPr>
            <a:r>
              <a:rPr lang="en-US" sz="2000" dirty="0">
                <a:solidFill>
                  <a:schemeClr val="tx1">
                    <a:lumMod val="65000"/>
                    <a:lumOff val="35000"/>
                  </a:schemeClr>
                </a:solidFill>
                <a:effectLst/>
              </a:rPr>
              <a:t>date</a:t>
            </a:r>
          </a:p>
          <a:p>
            <a:pPr>
              <a:buFont typeface="+mj-lt"/>
              <a:buAutoNum type="arabicPeriod"/>
            </a:pPr>
            <a:r>
              <a:rPr lang="en-US" sz="2000" dirty="0">
                <a:solidFill>
                  <a:schemeClr val="tx1">
                    <a:lumMod val="65000"/>
                    <a:lumOff val="35000"/>
                  </a:schemeClr>
                </a:solidFill>
                <a:effectLst/>
              </a:rPr>
              <a:t>percent</a:t>
            </a:r>
          </a:p>
          <a:p>
            <a:pPr>
              <a:buFont typeface="+mj-lt"/>
              <a:buAutoNum type="arabicPeriod"/>
            </a:pPr>
            <a:r>
              <a:rPr lang="en-US" sz="2000" dirty="0">
                <a:solidFill>
                  <a:schemeClr val="tx1">
                    <a:lumMod val="65000"/>
                    <a:lumOff val="35000"/>
                  </a:schemeClr>
                </a:solidFill>
                <a:effectLst/>
              </a:rPr>
              <a:t>slice</a:t>
            </a:r>
          </a:p>
          <a:p>
            <a:pPr>
              <a:buFont typeface="+mj-lt"/>
              <a:buAutoNum type="arabicPeriod"/>
            </a:pPr>
            <a:r>
              <a:rPr lang="en-US" sz="2000" dirty="0">
                <a:solidFill>
                  <a:schemeClr val="tx1">
                    <a:lumMod val="65000"/>
                    <a:lumOff val="35000"/>
                  </a:schemeClr>
                </a:solidFill>
                <a:effectLst/>
              </a:rPr>
              <a:t>decimal</a:t>
            </a:r>
          </a:p>
        </p:txBody>
      </p:sp>
    </p:spTree>
    <p:extLst>
      <p:ext uri="{BB962C8B-B14F-4D97-AF65-F5344CB8AC3E}">
        <p14:creationId xmlns:p14="http://schemas.microsoft.com/office/powerpoint/2010/main" val="330493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11E0B-6D2B-9991-404A-84FD09C669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1512-8C5F-C26B-EC93-6034B7489A06}"/>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08304E0A-691E-E3E9-B21F-5C5492292BCF}"/>
              </a:ext>
            </a:extLst>
          </p:cNvPr>
          <p:cNvSpPr txBox="1"/>
          <p:nvPr/>
        </p:nvSpPr>
        <p:spPr>
          <a:xfrm>
            <a:off x="900259" y="622417"/>
            <a:ext cx="10015980" cy="1015663"/>
          </a:xfrm>
          <a:prstGeom prst="rect">
            <a:avLst/>
          </a:prstGeom>
          <a:noFill/>
        </p:spPr>
        <p:txBody>
          <a:bodyPr wrap="square">
            <a:spAutoFit/>
          </a:bodyPr>
          <a:lstStyle/>
          <a:p>
            <a:r>
              <a:rPr lang="en-US" sz="2000" b="1" u="sng" dirty="0">
                <a:solidFill>
                  <a:schemeClr val="tx1">
                    <a:lumMod val="65000"/>
                    <a:lumOff val="35000"/>
                  </a:schemeClr>
                </a:solidFill>
                <a:effectLst/>
              </a:rPr>
              <a:t>uppercase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uppercase.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F0E8172B-8E83-EEBE-57D6-0F486E1E1F5D}"/>
              </a:ext>
            </a:extLst>
          </p:cNvPr>
          <p:cNvSpPr txBox="1"/>
          <p:nvPr/>
        </p:nvSpPr>
        <p:spPr>
          <a:xfrm>
            <a:off x="989029" y="1683864"/>
            <a:ext cx="6099142" cy="369332"/>
          </a:xfrm>
          <a:prstGeom prst="rect">
            <a:avLst/>
          </a:prstGeom>
          <a:noFill/>
        </p:spPr>
        <p:txBody>
          <a:bodyPr wrap="square">
            <a:spAutoFit/>
          </a:bodyPr>
          <a:lstStyle/>
          <a:p>
            <a:r>
              <a:rPr lang="en-IN" dirty="0"/>
              <a:t>{{ expression | uppercase }}</a:t>
            </a:r>
          </a:p>
        </p:txBody>
      </p:sp>
      <p:sp>
        <p:nvSpPr>
          <p:cNvPr id="9" name="TextBox 8">
            <a:extLst>
              <a:ext uri="{FF2B5EF4-FFF2-40B4-BE49-F238E27FC236}">
                <a16:creationId xmlns:a16="http://schemas.microsoft.com/office/drawing/2014/main" id="{4420EC01-70C7-9578-F731-7D8AB28093DD}"/>
              </a:ext>
            </a:extLst>
          </p:cNvPr>
          <p:cNvSpPr txBox="1"/>
          <p:nvPr/>
        </p:nvSpPr>
        <p:spPr>
          <a:xfrm>
            <a:off x="989029" y="220031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B7FDD96B-E796-BABF-85D8-C7A05F449956}"/>
              </a:ext>
            </a:extLst>
          </p:cNvPr>
          <p:cNvSpPr txBox="1"/>
          <p:nvPr/>
        </p:nvSpPr>
        <p:spPr>
          <a:xfrm>
            <a:off x="989029" y="2747544"/>
            <a:ext cx="6099142" cy="369332"/>
          </a:xfrm>
          <a:prstGeom prst="rect">
            <a:avLst/>
          </a:prstGeom>
          <a:noFill/>
        </p:spPr>
        <p:txBody>
          <a:bodyPr wrap="square">
            <a:spAutoFit/>
          </a:bodyPr>
          <a:lstStyle/>
          <a:p>
            <a:r>
              <a:rPr lang="en-IN" dirty="0"/>
              <a:t>{{ "Laptop" | uppercase }}</a:t>
            </a:r>
          </a:p>
        </p:txBody>
      </p:sp>
      <p:sp>
        <p:nvSpPr>
          <p:cNvPr id="13" name="TextBox 12">
            <a:extLst>
              <a:ext uri="{FF2B5EF4-FFF2-40B4-BE49-F238E27FC236}">
                <a16:creationId xmlns:a16="http://schemas.microsoft.com/office/drawing/2014/main" id="{6874F779-66AE-5AC8-B4FF-38C189C08108}"/>
              </a:ext>
            </a:extLst>
          </p:cNvPr>
          <p:cNvSpPr txBox="1"/>
          <p:nvPr/>
        </p:nvSpPr>
        <p:spPr>
          <a:xfrm>
            <a:off x="989028" y="3388760"/>
            <a:ext cx="10803903"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lowercase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lowercase.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5" name="TextBox 14">
            <a:extLst>
              <a:ext uri="{FF2B5EF4-FFF2-40B4-BE49-F238E27FC236}">
                <a16:creationId xmlns:a16="http://schemas.microsoft.com/office/drawing/2014/main" id="{C38ED29E-D673-8EBB-500B-E09F5B07CBFC}"/>
              </a:ext>
            </a:extLst>
          </p:cNvPr>
          <p:cNvSpPr txBox="1"/>
          <p:nvPr/>
        </p:nvSpPr>
        <p:spPr>
          <a:xfrm>
            <a:off x="989028" y="5472719"/>
            <a:ext cx="6099142" cy="369332"/>
          </a:xfrm>
          <a:prstGeom prst="rect">
            <a:avLst/>
          </a:prstGeom>
          <a:noFill/>
        </p:spPr>
        <p:txBody>
          <a:bodyPr wrap="square">
            <a:spAutoFit/>
          </a:bodyPr>
          <a:lstStyle/>
          <a:p>
            <a:r>
              <a:rPr lang="en-IN" dirty="0"/>
              <a:t>{{ expression | lowercase }}</a:t>
            </a:r>
          </a:p>
        </p:txBody>
      </p:sp>
    </p:spTree>
    <p:extLst>
      <p:ext uri="{BB962C8B-B14F-4D97-AF65-F5344CB8AC3E}">
        <p14:creationId xmlns:p14="http://schemas.microsoft.com/office/powerpoint/2010/main" val="2361115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A789B-57D9-6FFD-8348-38DAA45C3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F45AA2-3230-843B-B494-9B38BF5840AD}"/>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14699EDA-FE57-FAB0-C323-677EC0994FF5}"/>
              </a:ext>
            </a:extLst>
          </p:cNvPr>
          <p:cNvSpPr txBox="1"/>
          <p:nvPr/>
        </p:nvSpPr>
        <p:spPr>
          <a:xfrm>
            <a:off x="989029" y="63546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F15B307B-D7E3-F9D2-3CF2-8F017BCDAD1C}"/>
              </a:ext>
            </a:extLst>
          </p:cNvPr>
          <p:cNvSpPr txBox="1"/>
          <p:nvPr/>
        </p:nvSpPr>
        <p:spPr>
          <a:xfrm>
            <a:off x="989029" y="1135086"/>
            <a:ext cx="6099142" cy="369332"/>
          </a:xfrm>
          <a:prstGeom prst="rect">
            <a:avLst/>
          </a:prstGeom>
          <a:noFill/>
        </p:spPr>
        <p:txBody>
          <a:bodyPr wrap="square">
            <a:spAutoFit/>
          </a:bodyPr>
          <a:lstStyle/>
          <a:p>
            <a:r>
              <a:rPr lang="en-IN" dirty="0"/>
              <a:t>{{ "LAPTOP" | lowercase }}</a:t>
            </a:r>
          </a:p>
        </p:txBody>
      </p:sp>
      <p:sp>
        <p:nvSpPr>
          <p:cNvPr id="9" name="TextBox 8">
            <a:extLst>
              <a:ext uri="{FF2B5EF4-FFF2-40B4-BE49-F238E27FC236}">
                <a16:creationId xmlns:a16="http://schemas.microsoft.com/office/drawing/2014/main" id="{57767AC6-10E8-783E-FFDA-C8CDDDB4C56F}"/>
              </a:ext>
            </a:extLst>
          </p:cNvPr>
          <p:cNvSpPr txBox="1"/>
          <p:nvPr/>
        </p:nvSpPr>
        <p:spPr>
          <a:xfrm>
            <a:off x="989028" y="1736965"/>
            <a:ext cx="10364771"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first character in each word of the given expression into a capital letter.</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547EB736-573A-0883-4DC3-994394823CF4}"/>
              </a:ext>
            </a:extLst>
          </p:cNvPr>
          <p:cNvSpPr txBox="1"/>
          <p:nvPr/>
        </p:nvSpPr>
        <p:spPr>
          <a:xfrm>
            <a:off x="989028" y="3715968"/>
            <a:ext cx="6099142" cy="369332"/>
          </a:xfrm>
          <a:prstGeom prst="rect">
            <a:avLst/>
          </a:prstGeom>
          <a:noFill/>
        </p:spPr>
        <p:txBody>
          <a:bodyPr wrap="square">
            <a:spAutoFit/>
          </a:bodyPr>
          <a:lstStyle/>
          <a:p>
            <a:r>
              <a:rPr lang="en-IN" dirty="0"/>
              <a:t>{{ expression | </a:t>
            </a:r>
            <a:r>
              <a:rPr lang="en-IN" dirty="0" err="1"/>
              <a:t>titlecase</a:t>
            </a:r>
            <a:r>
              <a:rPr lang="en-IN" dirty="0"/>
              <a:t> }}</a:t>
            </a:r>
          </a:p>
        </p:txBody>
      </p:sp>
      <p:sp>
        <p:nvSpPr>
          <p:cNvPr id="13" name="TextBox 12">
            <a:extLst>
              <a:ext uri="{FF2B5EF4-FFF2-40B4-BE49-F238E27FC236}">
                <a16:creationId xmlns:a16="http://schemas.microsoft.com/office/drawing/2014/main" id="{F29BE1C8-BFB6-4DA3-0A08-DF4E6B992670}"/>
              </a:ext>
            </a:extLst>
          </p:cNvPr>
          <p:cNvSpPr txBox="1"/>
          <p:nvPr/>
        </p:nvSpPr>
        <p:spPr>
          <a:xfrm>
            <a:off x="989028" y="4131937"/>
            <a:ext cx="6099142" cy="369332"/>
          </a:xfrm>
          <a:prstGeom prst="rect">
            <a:avLst/>
          </a:prstGeom>
          <a:noFill/>
        </p:spPr>
        <p:txBody>
          <a:bodyPr wrap="square">
            <a:spAutoFit/>
          </a:bodyPr>
          <a:lstStyle/>
          <a:p>
            <a:r>
              <a:rPr lang="en-IN" b="1" dirty="0">
                <a:solidFill>
                  <a:schemeClr val="tx1">
                    <a:lumMod val="65000"/>
                    <a:lumOff val="35000"/>
                  </a:schemeClr>
                </a:solidFill>
              </a:rPr>
              <a:t>Example</a:t>
            </a:r>
            <a:r>
              <a:rPr lang="en-IN" dirty="0">
                <a:solidFill>
                  <a:schemeClr val="tx1">
                    <a:lumMod val="65000"/>
                    <a:lumOff val="35000"/>
                  </a:schemeClr>
                </a:solidFill>
              </a:rPr>
              <a:t>:</a:t>
            </a:r>
          </a:p>
        </p:txBody>
      </p:sp>
      <p:sp>
        <p:nvSpPr>
          <p:cNvPr id="15" name="TextBox 14">
            <a:extLst>
              <a:ext uri="{FF2B5EF4-FFF2-40B4-BE49-F238E27FC236}">
                <a16:creationId xmlns:a16="http://schemas.microsoft.com/office/drawing/2014/main" id="{A571935D-8F2C-6614-4F82-EE7EA7C2130E}"/>
              </a:ext>
            </a:extLst>
          </p:cNvPr>
          <p:cNvSpPr txBox="1"/>
          <p:nvPr/>
        </p:nvSpPr>
        <p:spPr>
          <a:xfrm>
            <a:off x="989028" y="4578491"/>
            <a:ext cx="6099142" cy="369332"/>
          </a:xfrm>
          <a:prstGeom prst="rect">
            <a:avLst/>
          </a:prstGeom>
          <a:noFill/>
        </p:spPr>
        <p:txBody>
          <a:bodyPr wrap="square">
            <a:spAutoFit/>
          </a:bodyPr>
          <a:lstStyle/>
          <a:p>
            <a:r>
              <a:rPr lang="en-IN" dirty="0"/>
              <a:t>{{ "product details" | </a:t>
            </a:r>
            <a:r>
              <a:rPr lang="en-IN" dirty="0" err="1"/>
              <a:t>titlecase</a:t>
            </a:r>
            <a:r>
              <a:rPr lang="en-IN" dirty="0"/>
              <a:t> }}</a:t>
            </a:r>
          </a:p>
        </p:txBody>
      </p:sp>
      <p:sp>
        <p:nvSpPr>
          <p:cNvPr id="17" name="TextBox 16">
            <a:extLst>
              <a:ext uri="{FF2B5EF4-FFF2-40B4-BE49-F238E27FC236}">
                <a16:creationId xmlns:a16="http://schemas.microsoft.com/office/drawing/2014/main" id="{96BCF7FB-7382-2F67-AE1A-827B04424E7D}"/>
              </a:ext>
            </a:extLst>
          </p:cNvPr>
          <p:cNvSpPr txBox="1"/>
          <p:nvPr/>
        </p:nvSpPr>
        <p:spPr>
          <a:xfrm>
            <a:off x="989028" y="5116878"/>
            <a:ext cx="6099142" cy="707886"/>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a:t>
            </a:r>
          </a:p>
          <a:p>
            <a:r>
              <a:rPr lang="en-IN" sz="2000" dirty="0">
                <a:solidFill>
                  <a:schemeClr val="tx1">
                    <a:lumMod val="65000"/>
                    <a:lumOff val="35000"/>
                  </a:schemeClr>
                </a:solidFill>
                <a:effectLst/>
              </a:rPr>
              <a:t>Product Details</a:t>
            </a:r>
          </a:p>
        </p:txBody>
      </p:sp>
    </p:spTree>
    <p:extLst>
      <p:ext uri="{BB962C8B-B14F-4D97-AF65-F5344CB8AC3E}">
        <p14:creationId xmlns:p14="http://schemas.microsoft.com/office/powerpoint/2010/main" val="747220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6BF17-B173-4FCA-BB4A-E3EEE53A4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9CF5E-C206-C83E-5EEC-A4FBCE44C0CD}"/>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001AC361-1FF9-1134-53BC-71D5614A064D}"/>
              </a:ext>
            </a:extLst>
          </p:cNvPr>
          <p:cNvSpPr txBox="1"/>
          <p:nvPr/>
        </p:nvSpPr>
        <p:spPr>
          <a:xfrm>
            <a:off x="871979" y="569478"/>
            <a:ext cx="6099142" cy="461665"/>
          </a:xfrm>
          <a:prstGeom prst="rect">
            <a:avLst/>
          </a:prstGeom>
          <a:noFill/>
        </p:spPr>
        <p:txBody>
          <a:bodyPr wrap="square">
            <a:spAutoFit/>
          </a:bodyPr>
          <a:lstStyle/>
          <a:p>
            <a:r>
              <a:rPr lang="en-IN" sz="2400" b="1" dirty="0"/>
              <a:t>Demo : Built-in Pipes</a:t>
            </a:r>
          </a:p>
        </p:txBody>
      </p:sp>
      <p:sp>
        <p:nvSpPr>
          <p:cNvPr id="7" name="TextBox 6">
            <a:extLst>
              <a:ext uri="{FF2B5EF4-FFF2-40B4-BE49-F238E27FC236}">
                <a16:creationId xmlns:a16="http://schemas.microsoft.com/office/drawing/2014/main" id="{3713AA8E-1027-3FF0-A9F9-B4702C4B8195}"/>
              </a:ext>
            </a:extLst>
          </p:cNvPr>
          <p:cNvSpPr txBox="1"/>
          <p:nvPr/>
        </p:nvSpPr>
        <p:spPr>
          <a:xfrm>
            <a:off x="155542" y="1182231"/>
            <a:ext cx="11665670"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Exploring some of the built-in pipes</a:t>
            </a:r>
          </a:p>
          <a:p>
            <a:pPr>
              <a:buFont typeface="Arial" panose="020B0604020202020204" pitchFamily="34" charset="0"/>
              <a:buChar char="•"/>
            </a:pPr>
            <a:r>
              <a:rPr lang="en-US" sz="2000" dirty="0">
                <a:solidFill>
                  <a:schemeClr val="tx1">
                    <a:lumMod val="65000"/>
                    <a:lumOff val="35000"/>
                  </a:schemeClr>
                </a:solidFill>
                <a:effectLst/>
              </a:rPr>
              <a:t>Applying the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Displaying the product code in lowercase and product name in uppercase using built-in pipes. The output is as shown below</a:t>
            </a:r>
          </a:p>
        </p:txBody>
      </p:sp>
      <p:pic>
        <p:nvPicPr>
          <p:cNvPr id="9" name="Picture 8">
            <a:extLst>
              <a:ext uri="{FF2B5EF4-FFF2-40B4-BE49-F238E27FC236}">
                <a16:creationId xmlns:a16="http://schemas.microsoft.com/office/drawing/2014/main" id="{3D65EE02-7FB5-C5A1-76A2-06220996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0088"/>
            <a:ext cx="3135198" cy="1463252"/>
          </a:xfrm>
          <a:prstGeom prst="rect">
            <a:avLst/>
          </a:prstGeom>
        </p:spPr>
      </p:pic>
      <p:sp>
        <p:nvSpPr>
          <p:cNvPr id="11" name="TextBox 10">
            <a:extLst>
              <a:ext uri="{FF2B5EF4-FFF2-40B4-BE49-F238E27FC236}">
                <a16:creationId xmlns:a16="http://schemas.microsoft.com/office/drawing/2014/main" id="{95CDDE94-199D-FE2E-8E34-8A424452D427}"/>
              </a:ext>
            </a:extLst>
          </p:cNvPr>
          <p:cNvSpPr txBox="1"/>
          <p:nvPr/>
        </p:nvSpPr>
        <p:spPr>
          <a:xfrm>
            <a:off x="155542" y="5515179"/>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83408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AC9262-FF21-7FFE-A1C0-4BB30FBC0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4DA8BE-2D83-6C06-7955-E1C09FE6EDFB}"/>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BC8D18B6-ED69-EDA8-6FE1-317107D9EC1D}"/>
              </a:ext>
            </a:extLst>
          </p:cNvPr>
          <p:cNvSpPr txBox="1"/>
          <p:nvPr/>
        </p:nvSpPr>
        <p:spPr>
          <a:xfrm>
            <a:off x="941894" y="427918"/>
            <a:ext cx="955956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'Laptop';</a:t>
            </a:r>
          </a:p>
          <a:p>
            <a:r>
              <a:rPr lang="en-IN" dirty="0"/>
              <a:t>}</a:t>
            </a:r>
          </a:p>
          <a:p>
            <a:r>
              <a:rPr lang="en-IN" dirty="0"/>
              <a:t> </a:t>
            </a:r>
          </a:p>
        </p:txBody>
      </p:sp>
      <p:sp>
        <p:nvSpPr>
          <p:cNvPr id="7" name="TextBox 6">
            <a:extLst>
              <a:ext uri="{FF2B5EF4-FFF2-40B4-BE49-F238E27FC236}">
                <a16:creationId xmlns:a16="http://schemas.microsoft.com/office/drawing/2014/main" id="{9382EAFD-6127-0DD9-A46F-4AC70F91A66B}"/>
              </a:ext>
            </a:extLst>
          </p:cNvPr>
          <p:cNvSpPr txBox="1"/>
          <p:nvPr/>
        </p:nvSpPr>
        <p:spPr>
          <a:xfrm>
            <a:off x="221530" y="344412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724E1AC-436A-AD40-BFC0-64AE1826C66A}"/>
              </a:ext>
            </a:extLst>
          </p:cNvPr>
          <p:cNvSpPr txBox="1"/>
          <p:nvPr/>
        </p:nvSpPr>
        <p:spPr>
          <a:xfrm>
            <a:off x="221530" y="3726208"/>
            <a:ext cx="10685282" cy="3139321"/>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lowercase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&lt;/table&gt;</a:t>
            </a:r>
          </a:p>
        </p:txBody>
      </p:sp>
    </p:spTree>
    <p:extLst>
      <p:ext uri="{BB962C8B-B14F-4D97-AF65-F5344CB8AC3E}">
        <p14:creationId xmlns:p14="http://schemas.microsoft.com/office/powerpoint/2010/main" val="626429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96D393-2432-86FF-1467-275F2079CE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3E7036-BD80-45BD-14D6-3B3E4DD56B83}"/>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7DD45F91-B4BB-B9D1-3780-0D5C6C66C898}"/>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E7224B-2AF5-8DB3-35EF-F8F249ED461A}"/>
              </a:ext>
            </a:extLst>
          </p:cNvPr>
          <p:cNvSpPr txBox="1"/>
          <p:nvPr/>
        </p:nvSpPr>
        <p:spPr>
          <a:xfrm>
            <a:off x="334652" y="1135085"/>
            <a:ext cx="6099142" cy="523220"/>
          </a:xfrm>
          <a:prstGeom prst="rect">
            <a:avLst/>
          </a:prstGeom>
          <a:noFill/>
        </p:spPr>
        <p:txBody>
          <a:bodyPr wrap="square">
            <a:spAutoFit/>
          </a:bodyPr>
          <a:lstStyle/>
          <a:p>
            <a:r>
              <a:rPr lang="en-US" sz="2800" b="1" dirty="0"/>
              <a:t>Passing Parameters to Angular Pipes</a:t>
            </a:r>
          </a:p>
        </p:txBody>
      </p:sp>
      <p:sp>
        <p:nvSpPr>
          <p:cNvPr id="9" name="TextBox 8">
            <a:extLst>
              <a:ext uri="{FF2B5EF4-FFF2-40B4-BE49-F238E27FC236}">
                <a16:creationId xmlns:a16="http://schemas.microsoft.com/office/drawing/2014/main" id="{B862ED0F-493B-A40C-ACB0-AC3E525A256F}"/>
              </a:ext>
            </a:extLst>
          </p:cNvPr>
          <p:cNvSpPr txBox="1"/>
          <p:nvPr/>
        </p:nvSpPr>
        <p:spPr>
          <a:xfrm>
            <a:off x="334651" y="1723634"/>
            <a:ext cx="11184903" cy="1015663"/>
          </a:xfrm>
          <a:prstGeom prst="rect">
            <a:avLst/>
          </a:prstGeom>
          <a:noFill/>
        </p:spPr>
        <p:txBody>
          <a:bodyPr wrap="square">
            <a:spAutoFit/>
          </a:bodyPr>
          <a:lstStyle/>
          <a:p>
            <a:r>
              <a:rPr lang="en-US" sz="2000" dirty="0">
                <a:solidFill>
                  <a:schemeClr val="tx1">
                    <a:lumMod val="65000"/>
                    <a:lumOff val="35000"/>
                  </a:schemeClr>
                </a:solidFill>
                <a:effectLst/>
              </a:rPr>
              <a:t>A pipe can also have optional parameters to change the output. To pass parameters, after a pipe name add a colon( : ) followed by the parameter value.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C0552A8-FD24-4C5D-845F-4F907FFB709D}"/>
              </a:ext>
            </a:extLst>
          </p:cNvPr>
          <p:cNvSpPr txBox="1"/>
          <p:nvPr/>
        </p:nvSpPr>
        <p:spPr>
          <a:xfrm>
            <a:off x="334651" y="2831556"/>
            <a:ext cx="6099142" cy="369332"/>
          </a:xfrm>
          <a:prstGeom prst="rect">
            <a:avLst/>
          </a:prstGeom>
          <a:noFill/>
        </p:spPr>
        <p:txBody>
          <a:bodyPr wrap="square">
            <a:spAutoFit/>
          </a:bodyPr>
          <a:lstStyle/>
          <a:p>
            <a:r>
              <a:rPr lang="en-IN" dirty="0" err="1"/>
              <a:t>pipename</a:t>
            </a:r>
            <a:r>
              <a:rPr lang="en-IN" dirty="0"/>
              <a:t> : </a:t>
            </a:r>
            <a:r>
              <a:rPr lang="en-IN" dirty="0" err="1"/>
              <a:t>parametervalue</a:t>
            </a:r>
            <a:endParaRPr lang="en-IN" dirty="0"/>
          </a:p>
        </p:txBody>
      </p:sp>
      <p:sp>
        <p:nvSpPr>
          <p:cNvPr id="13" name="TextBox 12">
            <a:extLst>
              <a:ext uri="{FF2B5EF4-FFF2-40B4-BE49-F238E27FC236}">
                <a16:creationId xmlns:a16="http://schemas.microsoft.com/office/drawing/2014/main" id="{6CD3D74B-DF2A-0BB1-ECA1-8B77360E6D8F}"/>
              </a:ext>
            </a:extLst>
          </p:cNvPr>
          <p:cNvSpPr txBox="1"/>
          <p:nvPr/>
        </p:nvSpPr>
        <p:spPr>
          <a:xfrm>
            <a:off x="334650" y="3323065"/>
            <a:ext cx="10289357" cy="400110"/>
          </a:xfrm>
          <a:prstGeom prst="rect">
            <a:avLst/>
          </a:prstGeom>
          <a:noFill/>
        </p:spPr>
        <p:txBody>
          <a:bodyPr wrap="square">
            <a:spAutoFit/>
          </a:bodyPr>
          <a:lstStyle/>
          <a:p>
            <a:r>
              <a:rPr lang="en-US" sz="2000" dirty="0">
                <a:solidFill>
                  <a:schemeClr val="tx1">
                    <a:lumMod val="65000"/>
                    <a:lumOff val="35000"/>
                  </a:schemeClr>
                </a:solidFill>
              </a:rPr>
              <a:t>A pipe can also have multiple parameters as shown below</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D217A7D-4F24-7439-88ED-4068948C4061}"/>
              </a:ext>
            </a:extLst>
          </p:cNvPr>
          <p:cNvSpPr txBox="1"/>
          <p:nvPr/>
        </p:nvSpPr>
        <p:spPr>
          <a:xfrm>
            <a:off x="334650" y="3769672"/>
            <a:ext cx="6099142" cy="369332"/>
          </a:xfrm>
          <a:prstGeom prst="rect">
            <a:avLst/>
          </a:prstGeom>
          <a:noFill/>
        </p:spPr>
        <p:txBody>
          <a:bodyPr wrap="square">
            <a:spAutoFit/>
          </a:bodyPr>
          <a:lstStyle/>
          <a:p>
            <a:r>
              <a:rPr lang="en-IN" dirty="0" err="1"/>
              <a:t>pipename</a:t>
            </a:r>
            <a:r>
              <a:rPr lang="en-IN" dirty="0"/>
              <a:t> : parametervalue1:parametervalue2</a:t>
            </a:r>
          </a:p>
        </p:txBody>
      </p:sp>
      <p:sp>
        <p:nvSpPr>
          <p:cNvPr id="17" name="TextBox 16">
            <a:extLst>
              <a:ext uri="{FF2B5EF4-FFF2-40B4-BE49-F238E27FC236}">
                <a16:creationId xmlns:a16="http://schemas.microsoft.com/office/drawing/2014/main" id="{B8912E8A-1B0E-1D4C-F004-9E9787C94CF2}"/>
              </a:ext>
            </a:extLst>
          </p:cNvPr>
          <p:cNvSpPr txBox="1"/>
          <p:nvPr/>
        </p:nvSpPr>
        <p:spPr>
          <a:xfrm>
            <a:off x="334649" y="4233773"/>
            <a:ext cx="11703379" cy="1938992"/>
          </a:xfrm>
          <a:prstGeom prst="rect">
            <a:avLst/>
          </a:prstGeom>
          <a:noFill/>
        </p:spPr>
        <p:txBody>
          <a:bodyPr wrap="square">
            <a:spAutoFit/>
          </a:bodyPr>
          <a:lstStyle/>
          <a:p>
            <a:r>
              <a:rPr lang="en-US" sz="2000" dirty="0">
                <a:solidFill>
                  <a:schemeClr val="tx1">
                    <a:lumMod val="65000"/>
                    <a:lumOff val="35000"/>
                  </a:schemeClr>
                </a:solidFill>
                <a:effectLst/>
              </a:rPr>
              <a:t>Below are the built-in pipes present in Angular, which accept optional parameters using which the pipe's output can be fine-tuned.</a:t>
            </a:r>
          </a:p>
          <a:p>
            <a:r>
              <a:rPr lang="en-US" sz="2000" dirty="0">
                <a:solidFill>
                  <a:schemeClr val="tx1">
                    <a:lumMod val="65000"/>
                    <a:lumOff val="35000"/>
                  </a:schemeClr>
                </a:solidFill>
              </a:rPr>
              <a:t> </a:t>
            </a:r>
          </a:p>
          <a:p>
            <a:r>
              <a:rPr lang="en-US" sz="2000" b="1" u="sng" dirty="0">
                <a:solidFill>
                  <a:schemeClr val="tx1">
                    <a:lumMod val="65000"/>
                    <a:lumOff val="35000"/>
                  </a:schemeClr>
                </a:solidFill>
                <a:effectLst/>
              </a:rPr>
              <a:t>currency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displays a currency symbol before the expression. By default, it displays the currency symbol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662142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F63A6-E64F-A59A-C34F-AFA5E4C95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32B9F9-6BE0-214B-2A39-3378D13A9EC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D28597B7-ACFB-5047-ACFF-0503EBB7CE8F}"/>
              </a:ext>
            </a:extLst>
          </p:cNvPr>
          <p:cNvSpPr txBox="1"/>
          <p:nvPr/>
        </p:nvSpPr>
        <p:spPr>
          <a:xfrm>
            <a:off x="989029" y="607185"/>
            <a:ext cx="6099142" cy="369332"/>
          </a:xfrm>
          <a:prstGeom prst="rect">
            <a:avLst/>
          </a:prstGeom>
          <a:noFill/>
        </p:spPr>
        <p:txBody>
          <a:bodyPr wrap="square">
            <a:spAutoFit/>
          </a:bodyPr>
          <a:lstStyle/>
          <a:p>
            <a:r>
              <a:rPr lang="en-IN" dirty="0"/>
              <a:t>{{ expression | </a:t>
            </a:r>
            <a:r>
              <a:rPr lang="en-IN" dirty="0" err="1"/>
              <a:t>currency:currencyCode:symbol:digitInfo:locale</a:t>
            </a:r>
            <a:r>
              <a:rPr lang="en-IN" dirty="0"/>
              <a:t> }}</a:t>
            </a:r>
          </a:p>
        </p:txBody>
      </p:sp>
      <p:sp>
        <p:nvSpPr>
          <p:cNvPr id="7" name="TextBox 6">
            <a:extLst>
              <a:ext uri="{FF2B5EF4-FFF2-40B4-BE49-F238E27FC236}">
                <a16:creationId xmlns:a16="http://schemas.microsoft.com/office/drawing/2014/main" id="{40D4406B-C171-7B30-1790-CE0EC7DCF0DD}"/>
              </a:ext>
            </a:extLst>
          </p:cNvPr>
          <p:cNvSpPr txBox="1"/>
          <p:nvPr/>
        </p:nvSpPr>
        <p:spPr>
          <a:xfrm>
            <a:off x="155542" y="1089164"/>
            <a:ext cx="11880915" cy="5632311"/>
          </a:xfrm>
          <a:prstGeom prst="rect">
            <a:avLst/>
          </a:prstGeom>
          <a:noFill/>
        </p:spPr>
        <p:txBody>
          <a:bodyPr wrap="square">
            <a:spAutoFit/>
          </a:bodyPr>
          <a:lstStyle/>
          <a:p>
            <a:r>
              <a:rPr lang="en-US" sz="2000" b="1" dirty="0" err="1">
                <a:solidFill>
                  <a:schemeClr val="tx1">
                    <a:lumMod val="65000"/>
                    <a:lumOff val="35000"/>
                  </a:schemeClr>
                </a:solidFill>
                <a:effectLst/>
              </a:rPr>
              <a:t>currencyCode</a:t>
            </a:r>
            <a:r>
              <a:rPr lang="en-US" sz="2000" dirty="0">
                <a:solidFill>
                  <a:schemeClr val="tx1">
                    <a:lumMod val="65000"/>
                    <a:lumOff val="35000"/>
                  </a:schemeClr>
                </a:solidFill>
                <a:effectLst/>
              </a:rPr>
              <a:t> is the code to display such as INR for the rupee, EUR for the euro, etc.</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is a Boolean value that represents whether to display currency symbol or code.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code</a:t>
            </a:r>
            <a:r>
              <a:rPr lang="en-US" sz="2000" dirty="0">
                <a:solidFill>
                  <a:schemeClr val="tx1">
                    <a:lumMod val="65000"/>
                    <a:lumOff val="35000"/>
                  </a:schemeClr>
                </a:solidFill>
                <a:effectLst/>
              </a:rPr>
              <a:t>: displays code instead of a symbol such as USD, EUR, etc.</a:t>
            </a:r>
          </a:p>
          <a:p>
            <a:pPr>
              <a:buFont typeface="Arial" panose="020B0604020202020204" pitchFamily="34" charset="0"/>
              <a:buChar char="•"/>
            </a:pPr>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(default): displays symbol such as $ etc.</a:t>
            </a:r>
          </a:p>
          <a:p>
            <a:pPr>
              <a:buFont typeface="Arial" panose="020B0604020202020204" pitchFamily="34" charset="0"/>
              <a:buChar char="•"/>
            </a:pPr>
            <a:r>
              <a:rPr lang="en-US" sz="2000" b="1" dirty="0">
                <a:solidFill>
                  <a:schemeClr val="tx1">
                    <a:lumMod val="65000"/>
                    <a:lumOff val="35000"/>
                  </a:schemeClr>
                </a:solidFill>
                <a:effectLst/>
              </a:rPr>
              <a:t>symbol-narrow</a:t>
            </a:r>
            <a:r>
              <a:rPr lang="en-US" sz="2000" dirty="0">
                <a:solidFill>
                  <a:schemeClr val="tx1">
                    <a:lumMod val="65000"/>
                    <a:lumOff val="35000"/>
                  </a:schemeClr>
                </a:solidFill>
                <a:effectLst/>
              </a:rPr>
              <a:t>: displays the narrow symbol of currency. Some countries have two symbols for their currency, regular and narrow. For example, the Canadian Dollar CAD has the symbol as CA$ and symbol-narrow as $.</a:t>
            </a:r>
          </a:p>
          <a:p>
            <a:r>
              <a:rPr lang="en-US" sz="2000" b="1" dirty="0" err="1">
                <a:solidFill>
                  <a:schemeClr val="tx1">
                    <a:lumMod val="65000"/>
                    <a:lumOff val="35000"/>
                  </a:schemeClr>
                </a:solidFill>
                <a:effectLst/>
              </a:rPr>
              <a:t>digitInfo</a:t>
            </a:r>
            <a:r>
              <a:rPr lang="en-US" sz="2000" dirty="0">
                <a:solidFill>
                  <a:schemeClr val="tx1">
                    <a:lumMod val="65000"/>
                    <a:lumOff val="35000"/>
                  </a:schemeClr>
                </a:solidFill>
                <a:effectLst/>
              </a:rPr>
              <a:t> is a string in the following format</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a:t>
            </a:r>
          </a:p>
          <a:p>
            <a:pPr>
              <a:buFont typeface="Arial" panose="020B0604020202020204" pitchFamily="34" charset="0"/>
              <a:buChar char="•"/>
            </a:pP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 is the minimum integer digits to display. The default value is 1</a:t>
            </a:r>
          </a:p>
          <a:p>
            <a:pPr>
              <a:buFont typeface="Arial" panose="020B0604020202020204" pitchFamily="34" charset="0"/>
              <a:buChar char="•"/>
            </a:pP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is the minimum number of digits to display after the fraction. The default value is 0</a:t>
            </a:r>
          </a:p>
          <a:p>
            <a:pPr>
              <a:buFont typeface="Arial" panose="020B0604020202020204" pitchFamily="34" charset="0"/>
              <a:buChar char="•"/>
            </a:pP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 is the maximum number of digits to display after the fraction. The default value is 3</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locale </a:t>
            </a:r>
            <a:r>
              <a:rPr lang="en-US" sz="2000" dirty="0">
                <a:solidFill>
                  <a:schemeClr val="tx1">
                    <a:lumMod val="65000"/>
                    <a:lumOff val="35000"/>
                  </a:schemeClr>
                </a:solidFill>
                <a:effectLst/>
              </a:rPr>
              <a:t>is used to set the format followed by a country/language. To use a locale,  the locale needs to be registered in the root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a:t>
            </a:r>
            <a:r>
              <a:rPr lang="en-US" sz="2000" dirty="0" err="1">
                <a:solidFill>
                  <a:schemeClr val="tx1">
                    <a:lumMod val="65000"/>
                    <a:lumOff val="35000"/>
                  </a:schemeClr>
                </a:solidFill>
                <a:effectLst/>
              </a:rPr>
              <a:t>Example,to</a:t>
            </a:r>
            <a:r>
              <a:rPr lang="en-US" sz="2000" dirty="0">
                <a:solidFill>
                  <a:schemeClr val="tx1">
                    <a:lumMod val="65000"/>
                    <a:lumOff val="35000"/>
                  </a:schemeClr>
                </a:solidFill>
                <a:effectLst/>
              </a:rPr>
              <a:t> set locale to French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add the below statements in </a:t>
            </a:r>
            <a:r>
              <a:rPr lang="en-US" sz="2000"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603107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9888</Words>
  <Application>Microsoft Office PowerPoint</Application>
  <PresentationFormat>Widescreen</PresentationFormat>
  <Paragraphs>1333</Paragraphs>
  <Slides>111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111</vt:i4>
      </vt:variant>
    </vt:vector>
  </HeadingPairs>
  <TitlesOfParts>
    <vt:vector size="120"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26</cp:revision>
  <dcterms:created xsi:type="dcterms:W3CDTF">2022-11-21T05:35:02Z</dcterms:created>
  <dcterms:modified xsi:type="dcterms:W3CDTF">2022-11-24T04:51:48Z</dcterms:modified>
</cp:coreProperties>
</file>