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9"/>
  </p:notesMasterIdLst>
  <p:sldIdLst>
    <p:sldId id="256" r:id="rId2"/>
    <p:sldId id="261" r:id="rId3"/>
    <p:sldId id="263" r:id="rId4"/>
    <p:sldId id="264" r:id="rId5"/>
    <p:sldId id="265" r:id="rId6"/>
    <p:sldId id="262" r:id="rId7"/>
    <p:sldId id="258" r:id="rId8"/>
    <p:sldId id="260"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 id="419" r:id="rId162"/>
    <p:sldId id="420" r:id="rId163"/>
    <p:sldId id="421" r:id="rId164"/>
    <p:sldId id="422" r:id="rId165"/>
    <p:sldId id="423" r:id="rId166"/>
    <p:sldId id="424" r:id="rId167"/>
    <p:sldId id="425" r:id="rId168"/>
    <p:sldId id="426" r:id="rId169"/>
    <p:sldId id="427" r:id="rId170"/>
    <p:sldId id="428" r:id="rId171"/>
    <p:sldId id="429" r:id="rId172"/>
    <p:sldId id="430" r:id="rId173"/>
    <p:sldId id="431" r:id="rId174"/>
    <p:sldId id="433" r:id="rId175"/>
    <p:sldId id="434" r:id="rId176"/>
    <p:sldId id="432" r:id="rId177"/>
    <p:sldId id="435" r:id="rId178"/>
    <p:sldId id="436" r:id="rId179"/>
    <p:sldId id="437" r:id="rId180"/>
    <p:sldId id="438" r:id="rId181"/>
    <p:sldId id="439" r:id="rId182"/>
    <p:sldId id="440" r:id="rId183"/>
    <p:sldId id="441" r:id="rId184"/>
    <p:sldId id="442" r:id="rId185"/>
    <p:sldId id="443" r:id="rId186"/>
    <p:sldId id="444" r:id="rId187"/>
    <p:sldId id="445" r:id="rId188"/>
    <p:sldId id="446" r:id="rId189"/>
    <p:sldId id="447" r:id="rId190"/>
    <p:sldId id="448" r:id="rId191"/>
    <p:sldId id="449" r:id="rId192"/>
    <p:sldId id="450" r:id="rId193"/>
    <p:sldId id="451" r:id="rId194"/>
    <p:sldId id="452" r:id="rId195"/>
    <p:sldId id="453" r:id="rId196"/>
    <p:sldId id="454" r:id="rId197"/>
    <p:sldId id="455" r:id="rId198"/>
    <p:sldId id="456" r:id="rId199"/>
    <p:sldId id="457" r:id="rId200"/>
    <p:sldId id="458" r:id="rId201"/>
    <p:sldId id="459" r:id="rId202"/>
    <p:sldId id="460" r:id="rId203"/>
    <p:sldId id="461" r:id="rId204"/>
    <p:sldId id="462" r:id="rId205"/>
    <p:sldId id="463" r:id="rId206"/>
    <p:sldId id="464" r:id="rId207"/>
    <p:sldId id="465" r:id="rId208"/>
    <p:sldId id="466" r:id="rId209"/>
    <p:sldId id="467" r:id="rId210"/>
    <p:sldId id="468" r:id="rId211"/>
    <p:sldId id="469" r:id="rId212"/>
    <p:sldId id="470" r:id="rId213"/>
    <p:sldId id="471" r:id="rId214"/>
    <p:sldId id="472" r:id="rId215"/>
    <p:sldId id="473" r:id="rId216"/>
    <p:sldId id="474" r:id="rId217"/>
    <p:sldId id="475" r:id="rId218"/>
    <p:sldId id="476" r:id="rId219"/>
    <p:sldId id="477" r:id="rId220"/>
    <p:sldId id="478" r:id="rId221"/>
    <p:sldId id="479" r:id="rId222"/>
    <p:sldId id="480" r:id="rId223"/>
    <p:sldId id="481" r:id="rId224"/>
    <p:sldId id="482" r:id="rId225"/>
    <p:sldId id="483" r:id="rId226"/>
    <p:sldId id="484" r:id="rId227"/>
    <p:sldId id="485" r:id="rId228"/>
    <p:sldId id="486" r:id="rId229"/>
    <p:sldId id="487" r:id="rId230"/>
    <p:sldId id="488" r:id="rId231"/>
    <p:sldId id="489" r:id="rId232"/>
    <p:sldId id="490" r:id="rId233"/>
    <p:sldId id="491" r:id="rId234"/>
    <p:sldId id="492" r:id="rId235"/>
    <p:sldId id="493" r:id="rId236"/>
    <p:sldId id="494" r:id="rId237"/>
    <p:sldId id="495" r:id="rId238"/>
    <p:sldId id="496" r:id="rId239"/>
    <p:sldId id="497" r:id="rId240"/>
    <p:sldId id="498" r:id="rId241"/>
    <p:sldId id="499" r:id="rId242"/>
    <p:sldId id="500" r:id="rId243"/>
    <p:sldId id="501" r:id="rId244"/>
    <p:sldId id="502" r:id="rId245"/>
    <p:sldId id="503" r:id="rId246"/>
    <p:sldId id="506" r:id="rId247"/>
    <p:sldId id="504" r:id="rId248"/>
    <p:sldId id="507" r:id="rId249"/>
    <p:sldId id="508" r:id="rId250"/>
    <p:sldId id="509" r:id="rId251"/>
    <p:sldId id="510" r:id="rId252"/>
    <p:sldId id="511" r:id="rId253"/>
    <p:sldId id="512" r:id="rId254"/>
    <p:sldId id="513" r:id="rId255"/>
    <p:sldId id="514" r:id="rId256"/>
    <p:sldId id="515" r:id="rId257"/>
    <p:sldId id="516" r:id="rId258"/>
    <p:sldId id="517" r:id="rId259"/>
    <p:sldId id="518" r:id="rId260"/>
    <p:sldId id="519" r:id="rId261"/>
    <p:sldId id="520" r:id="rId262"/>
    <p:sldId id="521" r:id="rId263"/>
    <p:sldId id="522" r:id="rId264"/>
    <p:sldId id="523" r:id="rId265"/>
    <p:sldId id="524" r:id="rId266"/>
    <p:sldId id="525" r:id="rId267"/>
    <p:sldId id="526" r:id="rId268"/>
    <p:sldId id="527" r:id="rId269"/>
    <p:sldId id="531" r:id="rId270"/>
    <p:sldId id="530" r:id="rId271"/>
    <p:sldId id="529" r:id="rId272"/>
    <p:sldId id="528" r:id="rId273"/>
    <p:sldId id="532" r:id="rId274"/>
    <p:sldId id="533" r:id="rId275"/>
    <p:sldId id="534" r:id="rId276"/>
    <p:sldId id="535" r:id="rId277"/>
    <p:sldId id="536" r:id="rId278"/>
    <p:sldId id="537" r:id="rId279"/>
    <p:sldId id="538" r:id="rId280"/>
    <p:sldId id="539" r:id="rId281"/>
    <p:sldId id="540" r:id="rId282"/>
    <p:sldId id="541" r:id="rId283"/>
    <p:sldId id="542" r:id="rId284"/>
    <p:sldId id="543" r:id="rId285"/>
    <p:sldId id="544" r:id="rId286"/>
    <p:sldId id="545" r:id="rId287"/>
    <p:sldId id="546" r:id="rId288"/>
    <p:sldId id="547" r:id="rId289"/>
    <p:sldId id="548" r:id="rId290"/>
    <p:sldId id="549" r:id="rId291"/>
    <p:sldId id="550" r:id="rId292"/>
    <p:sldId id="551" r:id="rId293"/>
    <p:sldId id="552" r:id="rId294"/>
    <p:sldId id="553" r:id="rId295"/>
    <p:sldId id="554" r:id="rId296"/>
    <p:sldId id="555" r:id="rId297"/>
    <p:sldId id="556" r:id="rId298"/>
    <p:sldId id="557" r:id="rId299"/>
    <p:sldId id="558" r:id="rId300"/>
    <p:sldId id="559" r:id="rId301"/>
    <p:sldId id="560" r:id="rId302"/>
    <p:sldId id="561" r:id="rId303"/>
    <p:sldId id="562" r:id="rId304"/>
    <p:sldId id="563" r:id="rId305"/>
    <p:sldId id="564" r:id="rId306"/>
    <p:sldId id="565" r:id="rId307"/>
    <p:sldId id="567" r:id="rId308"/>
    <p:sldId id="566" r:id="rId309"/>
    <p:sldId id="568" r:id="rId310"/>
    <p:sldId id="569" r:id="rId311"/>
    <p:sldId id="570" r:id="rId312"/>
    <p:sldId id="571" r:id="rId313"/>
    <p:sldId id="572" r:id="rId314"/>
    <p:sldId id="573" r:id="rId315"/>
    <p:sldId id="574" r:id="rId316"/>
    <p:sldId id="575" r:id="rId317"/>
    <p:sldId id="576" r:id="rId318"/>
    <p:sldId id="577" r:id="rId319"/>
    <p:sldId id="578" r:id="rId320"/>
    <p:sldId id="579" r:id="rId321"/>
    <p:sldId id="580" r:id="rId322"/>
    <p:sldId id="581" r:id="rId323"/>
    <p:sldId id="584" r:id="rId324"/>
    <p:sldId id="583" r:id="rId325"/>
    <p:sldId id="582" r:id="rId326"/>
    <p:sldId id="585" r:id="rId327"/>
    <p:sldId id="586" r:id="rId328"/>
    <p:sldId id="587" r:id="rId329"/>
    <p:sldId id="592" r:id="rId330"/>
    <p:sldId id="593" r:id="rId331"/>
    <p:sldId id="594" r:id="rId332"/>
    <p:sldId id="595" r:id="rId333"/>
    <p:sldId id="596" r:id="rId334"/>
    <p:sldId id="597" r:id="rId335"/>
    <p:sldId id="598" r:id="rId336"/>
    <p:sldId id="591" r:id="rId337"/>
    <p:sldId id="588" r:id="rId338"/>
    <p:sldId id="589" r:id="rId339"/>
    <p:sldId id="590" r:id="rId340"/>
    <p:sldId id="599" r:id="rId341"/>
    <p:sldId id="600" r:id="rId342"/>
    <p:sldId id="601" r:id="rId343"/>
    <p:sldId id="602" r:id="rId344"/>
    <p:sldId id="603" r:id="rId345"/>
    <p:sldId id="604" r:id="rId346"/>
    <p:sldId id="605" r:id="rId347"/>
    <p:sldId id="606" r:id="rId348"/>
    <p:sldId id="607" r:id="rId349"/>
    <p:sldId id="608" r:id="rId350"/>
    <p:sldId id="609" r:id="rId351"/>
    <p:sldId id="610" r:id="rId352"/>
    <p:sldId id="611" r:id="rId353"/>
    <p:sldId id="614" r:id="rId354"/>
    <p:sldId id="613" r:id="rId355"/>
    <p:sldId id="615" r:id="rId356"/>
    <p:sldId id="616" r:id="rId357"/>
    <p:sldId id="617" r:id="rId358"/>
    <p:sldId id="618" r:id="rId359"/>
    <p:sldId id="619" r:id="rId360"/>
    <p:sldId id="620" r:id="rId361"/>
    <p:sldId id="621" r:id="rId362"/>
    <p:sldId id="622" r:id="rId363"/>
    <p:sldId id="623" r:id="rId364"/>
    <p:sldId id="624" r:id="rId365"/>
    <p:sldId id="625" r:id="rId366"/>
    <p:sldId id="627" r:id="rId367"/>
    <p:sldId id="628" r:id="rId368"/>
    <p:sldId id="626" r:id="rId369"/>
    <p:sldId id="629" r:id="rId370"/>
    <p:sldId id="630" r:id="rId371"/>
    <p:sldId id="631" r:id="rId372"/>
    <p:sldId id="632" r:id="rId373"/>
    <p:sldId id="633" r:id="rId374"/>
    <p:sldId id="634" r:id="rId375"/>
    <p:sldId id="635" r:id="rId376"/>
    <p:sldId id="637" r:id="rId377"/>
    <p:sldId id="638" r:id="rId378"/>
    <p:sldId id="639" r:id="rId379"/>
    <p:sldId id="636" r:id="rId380"/>
    <p:sldId id="640" r:id="rId381"/>
    <p:sldId id="641" r:id="rId382"/>
    <p:sldId id="642" r:id="rId383"/>
    <p:sldId id="643" r:id="rId384"/>
    <p:sldId id="644" r:id="rId385"/>
    <p:sldId id="645" r:id="rId386"/>
    <p:sldId id="646" r:id="rId387"/>
    <p:sldId id="647" r:id="rId388"/>
    <p:sldId id="648" r:id="rId389"/>
    <p:sldId id="649" r:id="rId390"/>
    <p:sldId id="650" r:id="rId391"/>
    <p:sldId id="651" r:id="rId392"/>
    <p:sldId id="652" r:id="rId393"/>
    <p:sldId id="653" r:id="rId394"/>
    <p:sldId id="654" r:id="rId395"/>
    <p:sldId id="655" r:id="rId396"/>
    <p:sldId id="656" r:id="rId397"/>
    <p:sldId id="657" r:id="rId398"/>
    <p:sldId id="658" r:id="rId399"/>
    <p:sldId id="659" r:id="rId400"/>
    <p:sldId id="660" r:id="rId401"/>
    <p:sldId id="661" r:id="rId402"/>
    <p:sldId id="662" r:id="rId403"/>
    <p:sldId id="663" r:id="rId404"/>
    <p:sldId id="664" r:id="rId405"/>
    <p:sldId id="665" r:id="rId406"/>
    <p:sldId id="666" r:id="rId407"/>
    <p:sldId id="667" r:id="rId4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tableStyles" Target="tableStyles.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notesMaster" Target="notesMasters/notesMaster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theme" Target="theme/theme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0E522-C8AA-445E-8480-30F6E4DB21EF}" type="datetimeFigureOut">
              <a:rPr lang="en-IN" smtClean="0"/>
              <a:t>02-10-2022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2EB2D-65E0-42AA-A708-9CE0F29EC820}" type="slidenum">
              <a:rPr lang="en-IN" smtClean="0"/>
              <a:t>‹#›</a:t>
            </a:fld>
            <a:endParaRPr lang="en-IN"/>
          </a:p>
        </p:txBody>
      </p:sp>
    </p:spTree>
    <p:extLst>
      <p:ext uri="{BB962C8B-B14F-4D97-AF65-F5344CB8AC3E}">
        <p14:creationId xmlns:p14="http://schemas.microsoft.com/office/powerpoint/2010/main" val="404012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02-10-2022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18340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02-10-2022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1599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02-10-2022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750471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02-10-2022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743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02-10-2022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23883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02-10-2022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04979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02-10-2022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2708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02-10-2022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22090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02-10-2022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3113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02-10-2022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687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02-10-2022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68647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02-10-2022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97615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tiobe.com/tiobe-index/java/"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docs.oracle.com/javase/10/jshell/commands.htm#JSHEL-GUID-34165A38-E6D0-459D-9947-4DEA9845A71A" TargetMode="External"/><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2" Type="http://schemas.openxmlformats.org/officeDocument/2006/relationships/image" Target="../media/image72.jpg"/><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dirty="0"/>
              <a:t>JAVA</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r>
              <a:rPr lang="en-IN"/>
              <a:t>H&amp;D IT Solution</a:t>
            </a:r>
            <a:endParaRPr lang="en-IN" dirty="0"/>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fld id="{4A777409-9C5A-4B07-8E32-19F22F7D558C}" type="slidenum">
              <a:rPr lang="en-IN" smtClean="0"/>
              <a:t>1</a:t>
            </a:fld>
            <a:endParaRPr lang="en-IN" dirty="0"/>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EC588E-3198-A703-1126-121449682F25}"/>
              </a:ext>
            </a:extLst>
          </p:cNvPr>
          <p:cNvSpPr txBox="1"/>
          <p:nvPr/>
        </p:nvSpPr>
        <p:spPr>
          <a:xfrm>
            <a:off x="923365" y="1030941"/>
            <a:ext cx="10650070" cy="5016758"/>
          </a:xfrm>
          <a:prstGeom prst="rect">
            <a:avLst/>
          </a:prstGeom>
          <a:noFill/>
        </p:spPr>
        <p:txBody>
          <a:bodyPr wrap="square">
            <a:spAutoFit/>
          </a:bodyPr>
          <a:lstStyle/>
          <a:p>
            <a:r>
              <a:rPr lang="en-US" sz="2000" dirty="0">
                <a:solidFill>
                  <a:schemeClr val="tx1">
                    <a:lumMod val="65000"/>
                    <a:lumOff val="35000"/>
                  </a:schemeClr>
                </a:solidFill>
              </a:rPr>
              <a:t>The different steps taking place in the image shown are,</a:t>
            </a:r>
          </a:p>
          <a:p>
            <a:endParaRPr lang="en-US" sz="2000" dirty="0">
              <a:solidFill>
                <a:schemeClr val="tx1">
                  <a:lumMod val="65000"/>
                  <a:lumOff val="35000"/>
                </a:schemeClr>
              </a:solidFill>
            </a:endParaRPr>
          </a:p>
          <a:p>
            <a:pPr>
              <a:buFont typeface="+mj-lt"/>
              <a:buAutoNum type="arabicPeriod"/>
            </a:pPr>
            <a:r>
              <a:rPr lang="en-US" sz="2000" dirty="0">
                <a:solidFill>
                  <a:schemeClr val="tx1">
                    <a:lumMod val="65000"/>
                    <a:lumOff val="35000"/>
                  </a:schemeClr>
                </a:solidFill>
              </a:rPr>
              <a:t> User inputs the data. This data is sent to the Tester class (or the Presentation Tier).</a:t>
            </a:r>
          </a:p>
          <a:p>
            <a:pPr>
              <a:buFont typeface="+mj-lt"/>
              <a:buAutoNum type="arabicPeriod"/>
            </a:pPr>
            <a:r>
              <a:rPr lang="en-US" sz="2000" dirty="0">
                <a:solidFill>
                  <a:schemeClr val="tx1">
                    <a:lumMod val="65000"/>
                    <a:lumOff val="35000"/>
                  </a:schemeClr>
                </a:solidFill>
              </a:rPr>
              <a:t> The Tester class converts the raw data to a proper Model class object (Objects used to transfer data from one class to another) and send the object to the Service Class (Business Tier).</a:t>
            </a:r>
          </a:p>
          <a:p>
            <a:pPr>
              <a:buFont typeface="+mj-lt"/>
              <a:buAutoNum type="arabicPeriod"/>
            </a:pPr>
            <a:r>
              <a:rPr lang="en-US" sz="2000" dirty="0">
                <a:solidFill>
                  <a:schemeClr val="tx1">
                    <a:lumMod val="65000"/>
                    <a:lumOff val="35000"/>
                  </a:schemeClr>
                </a:solidFill>
              </a:rPr>
              <a:t> The Service class sends the object to the Validator class to get the inputs validated. If the inputs are in valid format, the Validator returns a successful response, else a failure response.</a:t>
            </a:r>
          </a:p>
          <a:p>
            <a:pPr>
              <a:buFont typeface="+mj-lt"/>
              <a:buAutoNum type="arabicPeriod"/>
            </a:pPr>
            <a:r>
              <a:rPr lang="en-US" sz="2000" dirty="0">
                <a:solidFill>
                  <a:schemeClr val="tx1">
                    <a:lumMod val="65000"/>
                    <a:lumOff val="35000"/>
                  </a:schemeClr>
                </a:solidFill>
              </a:rPr>
              <a:t> The Service class performs any business operation to be performed on the data before sending it to the DAO class (Persistence Tier).</a:t>
            </a:r>
          </a:p>
          <a:p>
            <a:pPr>
              <a:buFont typeface="+mj-lt"/>
              <a:buAutoNum type="arabicPeriod"/>
            </a:pPr>
            <a:r>
              <a:rPr lang="en-US" sz="2000" dirty="0">
                <a:solidFill>
                  <a:schemeClr val="tx1">
                    <a:lumMod val="65000"/>
                    <a:lumOff val="35000"/>
                  </a:schemeClr>
                </a:solidFill>
              </a:rPr>
              <a:t> The Persistence Tier interacts with the database and returns the response of the database.</a:t>
            </a:r>
          </a:p>
          <a:p>
            <a:pPr>
              <a:buFont typeface="+mj-lt"/>
              <a:buAutoNum type="arabicPeriod"/>
            </a:pPr>
            <a:r>
              <a:rPr lang="en-US" sz="2000" dirty="0">
                <a:solidFill>
                  <a:schemeClr val="tx1">
                    <a:lumMod val="65000"/>
                    <a:lumOff val="35000"/>
                  </a:schemeClr>
                </a:solidFill>
              </a:rPr>
              <a:t> Based on the responses from the Validator and the DAO classes, the Service class formulates  either a successful output or a failure output and return the same to the Tester class.</a:t>
            </a:r>
          </a:p>
          <a:p>
            <a:pPr>
              <a:buFont typeface="+mj-lt"/>
              <a:buAutoNum type="arabicPeriod"/>
            </a:pPr>
            <a:r>
              <a:rPr lang="en-US" sz="2000" dirty="0">
                <a:solidFill>
                  <a:schemeClr val="tx1">
                    <a:lumMod val="65000"/>
                    <a:lumOff val="35000"/>
                  </a:schemeClr>
                </a:solidFill>
              </a:rPr>
              <a:t> The Tester class then displays this output to the User.</a:t>
            </a:r>
          </a:p>
          <a:p>
            <a:endParaRPr lang="en-US" sz="2000" dirty="0">
              <a:solidFill>
                <a:schemeClr val="tx1">
                  <a:lumMod val="65000"/>
                  <a:lumOff val="35000"/>
                </a:schemeClr>
              </a:solidFill>
            </a:endParaRPr>
          </a:p>
          <a:p>
            <a:r>
              <a:rPr lang="en-US" sz="2000" dirty="0">
                <a:solidFill>
                  <a:schemeClr val="tx1">
                    <a:lumMod val="65000"/>
                    <a:lumOff val="35000"/>
                  </a:schemeClr>
                </a:solidFill>
              </a:rPr>
              <a:t>These steps are the fundamental procedures in any application. Different functionalities can have one or more of the above shown steps in a repeated pattern, but these steps will be there.</a:t>
            </a:r>
          </a:p>
        </p:txBody>
      </p:sp>
      <p:sp>
        <p:nvSpPr>
          <p:cNvPr id="2" name="Footer Placeholder 1">
            <a:extLst>
              <a:ext uri="{FF2B5EF4-FFF2-40B4-BE49-F238E27FC236}">
                <a16:creationId xmlns:a16="http://schemas.microsoft.com/office/drawing/2014/main" id="{3C6822A7-B155-390D-F860-D7D8E56C485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AF3E17D-C3A4-7090-528E-57C5094167D6}"/>
              </a:ext>
            </a:extLst>
          </p:cNvPr>
          <p:cNvSpPr>
            <a:spLocks noGrp="1"/>
          </p:cNvSpPr>
          <p:nvPr>
            <p:ph type="sldNum" sz="quarter" idx="12"/>
          </p:nvPr>
        </p:nvSpPr>
        <p:spPr/>
        <p:txBody>
          <a:bodyPr/>
          <a:lstStyle/>
          <a:p>
            <a:fld id="{4A777409-9C5A-4B07-8E32-19F22F7D558C}" type="slidenum">
              <a:rPr lang="en-IN" smtClean="0"/>
              <a:t>10</a:t>
            </a:fld>
            <a:endParaRPr lang="en-IN" dirty="0"/>
          </a:p>
        </p:txBody>
      </p:sp>
    </p:spTree>
    <p:extLst>
      <p:ext uri="{BB962C8B-B14F-4D97-AF65-F5344CB8AC3E}">
        <p14:creationId xmlns:p14="http://schemas.microsoft.com/office/powerpoint/2010/main" val="24463885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87F215-BCAB-FED6-9B16-CF559C2C13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D18F0D2-9C02-C256-C8E6-DF03F732D1C7}"/>
              </a:ext>
            </a:extLst>
          </p:cNvPr>
          <p:cNvSpPr>
            <a:spLocks noGrp="1"/>
          </p:cNvSpPr>
          <p:nvPr>
            <p:ph type="sldNum" sz="quarter" idx="12"/>
          </p:nvPr>
        </p:nvSpPr>
        <p:spPr/>
        <p:txBody>
          <a:bodyPr/>
          <a:lstStyle/>
          <a:p>
            <a:fld id="{4A777409-9C5A-4B07-8E32-19F22F7D558C}" type="slidenum">
              <a:rPr lang="en-IN" smtClean="0"/>
              <a:t>100</a:t>
            </a:fld>
            <a:endParaRPr lang="en-IN" dirty="0"/>
          </a:p>
        </p:txBody>
      </p:sp>
      <p:pic>
        <p:nvPicPr>
          <p:cNvPr id="4" name="Picture 3">
            <a:extLst>
              <a:ext uri="{FF2B5EF4-FFF2-40B4-BE49-F238E27FC236}">
                <a16:creationId xmlns:a16="http://schemas.microsoft.com/office/drawing/2014/main" id="{79654B94-CEF2-D31E-1398-0530E003D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8517"/>
            <a:ext cx="12192000" cy="5074024"/>
          </a:xfrm>
          <a:prstGeom prst="rect">
            <a:avLst/>
          </a:prstGeom>
        </p:spPr>
      </p:pic>
    </p:spTree>
    <p:extLst>
      <p:ext uri="{BB962C8B-B14F-4D97-AF65-F5344CB8AC3E}">
        <p14:creationId xmlns:p14="http://schemas.microsoft.com/office/powerpoint/2010/main" val="10800949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AF85AA-40C5-8D87-E34B-66790C6352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8639E9-A07D-E595-0CB8-704E72D2874F}"/>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1ECC079-0CB4-FEE7-9C1F-A73652C74366}"/>
              </a:ext>
            </a:extLst>
          </p:cNvPr>
          <p:cNvSpPr txBox="1"/>
          <p:nvPr/>
        </p:nvSpPr>
        <p:spPr>
          <a:xfrm>
            <a:off x="1149723" y="635604"/>
            <a:ext cx="9688605" cy="400110"/>
          </a:xfrm>
          <a:prstGeom prst="rect">
            <a:avLst/>
          </a:prstGeom>
          <a:noFill/>
        </p:spPr>
        <p:txBody>
          <a:bodyPr wrap="square">
            <a:spAutoFit/>
          </a:bodyPr>
          <a:lstStyle/>
          <a:p>
            <a:r>
              <a:rPr lang="en-US" sz="2000" dirty="0">
                <a:solidFill>
                  <a:schemeClr val="tx1">
                    <a:lumMod val="65000"/>
                    <a:lumOff val="35000"/>
                  </a:schemeClr>
                </a:solidFill>
              </a:rPr>
              <a:t>Few of the methods that are introduced since Java 11 are:</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FCBE20C-00AF-7F5A-59AD-081A3B50E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9882"/>
            <a:ext cx="12192000" cy="3133354"/>
          </a:xfrm>
          <a:prstGeom prst="rect">
            <a:avLst/>
          </a:prstGeom>
        </p:spPr>
      </p:pic>
      <p:sp>
        <p:nvSpPr>
          <p:cNvPr id="9" name="TextBox 8">
            <a:extLst>
              <a:ext uri="{FF2B5EF4-FFF2-40B4-BE49-F238E27FC236}">
                <a16:creationId xmlns:a16="http://schemas.microsoft.com/office/drawing/2014/main" id="{75C961C0-55AD-3EC5-7DF3-4FEF55965E93}"/>
              </a:ext>
            </a:extLst>
          </p:cNvPr>
          <p:cNvSpPr txBox="1"/>
          <p:nvPr/>
        </p:nvSpPr>
        <p:spPr>
          <a:xfrm>
            <a:off x="163605" y="4840795"/>
            <a:ext cx="11840135" cy="400110"/>
          </a:xfrm>
          <a:prstGeom prst="rect">
            <a:avLst/>
          </a:prstGeom>
          <a:noFill/>
        </p:spPr>
        <p:txBody>
          <a:bodyPr wrap="square">
            <a:spAutoFit/>
          </a:bodyPr>
          <a:lstStyle/>
          <a:p>
            <a:r>
              <a:rPr lang="en-US" sz="2000" dirty="0">
                <a:solidFill>
                  <a:schemeClr val="tx1">
                    <a:lumMod val="65000"/>
                    <a:lumOff val="35000"/>
                  </a:schemeClr>
                </a:solidFill>
              </a:rPr>
              <a:t>All these methods will be discussed in the tryout.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0012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1DE7FE-99AD-9AD2-44F3-55527AD765B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EE1803-EE8C-E8A3-7305-78240D4731A7}"/>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7" name="TextBox 6">
            <a:extLst>
              <a:ext uri="{FF2B5EF4-FFF2-40B4-BE49-F238E27FC236}">
                <a16:creationId xmlns:a16="http://schemas.microsoft.com/office/drawing/2014/main" id="{C411CD59-92A7-A6C5-3EFD-38A60B6C639D}"/>
              </a:ext>
            </a:extLst>
          </p:cNvPr>
          <p:cNvSpPr txBox="1"/>
          <p:nvPr/>
        </p:nvSpPr>
        <p:spPr>
          <a:xfrm>
            <a:off x="280146" y="1017965"/>
            <a:ext cx="11382935" cy="1015663"/>
          </a:xfrm>
          <a:prstGeom prst="rect">
            <a:avLst/>
          </a:prstGeom>
          <a:noFill/>
        </p:spPr>
        <p:txBody>
          <a:bodyPr wrap="square">
            <a:spAutoFit/>
          </a:bodyPr>
          <a:lstStyle/>
          <a:p>
            <a:r>
              <a:rPr lang="en-US" sz="2000" dirty="0">
                <a:solidFill>
                  <a:schemeClr val="tx1">
                    <a:lumMod val="65000"/>
                    <a:lumOff val="35000"/>
                  </a:schemeClr>
                </a:solidFill>
              </a:rPr>
              <a:t>In the demo given below, we compare two strings using equals and equalsIgnoreCase method. We manipulate the given string using methods like replace() and concat(). Similarly, using other methods we can manipulate the strings.</a:t>
            </a:r>
            <a:endParaRPr lang="en-IN"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0B6EF2F1-FDDF-C9E9-3254-7BFC792410F8}"/>
              </a:ext>
            </a:extLst>
          </p:cNvPr>
          <p:cNvSpPr txBox="1"/>
          <p:nvPr/>
        </p:nvSpPr>
        <p:spPr>
          <a:xfrm flipH="1">
            <a:off x="280145" y="2106323"/>
            <a:ext cx="11499478" cy="2554545"/>
          </a:xfrm>
          <a:prstGeom prst="rect">
            <a:avLst/>
          </a:prstGeom>
          <a:noFill/>
        </p:spPr>
        <p:txBody>
          <a:bodyPr wrap="square">
            <a:spAutoFit/>
          </a:bodyPr>
          <a:lstStyle/>
          <a:p>
            <a:r>
              <a:rPr lang="en-IN" sz="2000" dirty="0"/>
              <a:t>String name = "Thomas";</a:t>
            </a:r>
          </a:p>
          <a:p>
            <a:r>
              <a:rPr lang="en-IN" sz="2000" dirty="0"/>
              <a:t>String customerName = new String("THOMAS");</a:t>
            </a:r>
          </a:p>
          <a:p>
            <a:r>
              <a:rPr lang="en-IN" sz="2000" dirty="0"/>
              <a:t>boolean result1 = name.equals(customerName);     // result1 = false</a:t>
            </a:r>
          </a:p>
          <a:p>
            <a:r>
              <a:rPr lang="en-IN" sz="2000" dirty="0"/>
              <a:t>boolean result2 = name.equalsIgnoreCase(customerName);  //result2 = true</a:t>
            </a:r>
          </a:p>
          <a:p>
            <a:r>
              <a:rPr lang="en-IN" sz="2000" dirty="0"/>
              <a:t>		</a:t>
            </a:r>
          </a:p>
          <a:p>
            <a:r>
              <a:rPr lang="en-IN" sz="2000" dirty="0"/>
              <a:t>String username = name.concat("#24");  // will concatenate #24 to name </a:t>
            </a:r>
            <a:r>
              <a:rPr lang="en-IN" sz="2000" dirty="0" err="1"/>
              <a:t>i.e</a:t>
            </a:r>
            <a:r>
              <a:rPr lang="en-IN" sz="2000" dirty="0"/>
              <a:t> Thomas#24</a:t>
            </a:r>
          </a:p>
          <a:p>
            <a:r>
              <a:rPr lang="en-IN" sz="2000" dirty="0"/>
              <a:t>String newString = customerName.replace("M", "m"); // Will replace all occurence of M to m</a:t>
            </a:r>
          </a:p>
          <a:p>
            <a:r>
              <a:rPr lang="en-IN" sz="2000" dirty="0"/>
              <a:t>                                                   // </a:t>
            </a:r>
            <a:r>
              <a:rPr lang="en-IN" sz="2000" dirty="0" err="1"/>
              <a:t>i.e</a:t>
            </a:r>
            <a:r>
              <a:rPr lang="en-IN" sz="2000" dirty="0"/>
              <a:t> THOmAS</a:t>
            </a:r>
          </a:p>
        </p:txBody>
      </p:sp>
      <p:sp>
        <p:nvSpPr>
          <p:cNvPr id="12" name="TextBox 11">
            <a:extLst>
              <a:ext uri="{FF2B5EF4-FFF2-40B4-BE49-F238E27FC236}">
                <a16:creationId xmlns:a16="http://schemas.microsoft.com/office/drawing/2014/main" id="{DF351646-A34D-A963-3376-6E2AB8FFD40B}"/>
              </a:ext>
            </a:extLst>
          </p:cNvPr>
          <p:cNvSpPr txBox="1"/>
          <p:nvPr/>
        </p:nvSpPr>
        <p:spPr>
          <a:xfrm>
            <a:off x="280145" y="4979458"/>
            <a:ext cx="11499478" cy="400110"/>
          </a:xfrm>
          <a:prstGeom prst="rect">
            <a:avLst/>
          </a:prstGeom>
          <a:noFill/>
        </p:spPr>
        <p:txBody>
          <a:bodyPr wrap="square">
            <a:spAutoFit/>
          </a:bodyPr>
          <a:lstStyle/>
          <a:p>
            <a:r>
              <a:rPr lang="en-US" sz="2000" dirty="0">
                <a:solidFill>
                  <a:schemeClr val="tx1">
                    <a:lumMod val="65000"/>
                    <a:lumOff val="35000"/>
                  </a:schemeClr>
                </a:solidFill>
              </a:rPr>
              <a:t>In the next page we will discuss the immutable nature of string and will figure out an alternative to String.</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820585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569B4D-2057-8BDF-99B8-3BEFD69601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9C7419-AE40-2FBA-CCCA-7587859B1383}"/>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7B886CC9-E6E4-110C-682E-D003303EE1D8}"/>
              </a:ext>
            </a:extLst>
          </p:cNvPr>
          <p:cNvSpPr txBox="1"/>
          <p:nvPr/>
        </p:nvSpPr>
        <p:spPr>
          <a:xfrm>
            <a:off x="89648" y="1165429"/>
            <a:ext cx="11716870" cy="707886"/>
          </a:xfrm>
          <a:prstGeom prst="rect">
            <a:avLst/>
          </a:prstGeom>
          <a:noFill/>
        </p:spPr>
        <p:txBody>
          <a:bodyPr wrap="square">
            <a:spAutoFit/>
          </a:bodyPr>
          <a:lstStyle/>
          <a:p>
            <a:r>
              <a:rPr lang="en-US" sz="2000" dirty="0">
                <a:solidFill>
                  <a:schemeClr val="tx1">
                    <a:lumMod val="65000"/>
                    <a:lumOff val="35000"/>
                  </a:schemeClr>
                </a:solidFill>
              </a:rPr>
              <a:t>Consider a scenario, where we have to modify the variable name = "Oliver" to "Oliver Carter". To implement this we will use concat method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91A913E-F1A0-C28D-9219-6BFB6DE3B39F}"/>
              </a:ext>
            </a:extLst>
          </p:cNvPr>
          <p:cNvSpPr txBox="1"/>
          <p:nvPr/>
        </p:nvSpPr>
        <p:spPr>
          <a:xfrm>
            <a:off x="89649" y="1945358"/>
            <a:ext cx="11716869" cy="1015663"/>
          </a:xfrm>
          <a:prstGeom prst="rect">
            <a:avLst/>
          </a:prstGeom>
          <a:noFill/>
        </p:spPr>
        <p:txBody>
          <a:bodyPr wrap="square">
            <a:spAutoFit/>
          </a:bodyPr>
          <a:lstStyle/>
          <a:p>
            <a:r>
              <a:rPr lang="en-IN" sz="2000" dirty="0"/>
              <a:t>String name = "Oliver";</a:t>
            </a:r>
          </a:p>
          <a:p>
            <a:r>
              <a:rPr lang="en-IN" sz="2000" dirty="0"/>
              <a:t>name.concat(" Carter");</a:t>
            </a:r>
          </a:p>
          <a:p>
            <a:r>
              <a:rPr lang="en-IN" sz="2000" dirty="0"/>
              <a:t>System.out.println(name);  //Output Oliver</a:t>
            </a:r>
          </a:p>
        </p:txBody>
      </p:sp>
      <p:sp>
        <p:nvSpPr>
          <p:cNvPr id="9" name="TextBox 8">
            <a:extLst>
              <a:ext uri="{FF2B5EF4-FFF2-40B4-BE49-F238E27FC236}">
                <a16:creationId xmlns:a16="http://schemas.microsoft.com/office/drawing/2014/main" id="{45DF9EDB-2EAF-B47C-093C-574B369DFF22}"/>
              </a:ext>
            </a:extLst>
          </p:cNvPr>
          <p:cNvSpPr txBox="1"/>
          <p:nvPr/>
        </p:nvSpPr>
        <p:spPr>
          <a:xfrm>
            <a:off x="89647" y="3182717"/>
            <a:ext cx="11716869" cy="2246769"/>
          </a:xfrm>
          <a:prstGeom prst="rect">
            <a:avLst/>
          </a:prstGeom>
          <a:noFill/>
        </p:spPr>
        <p:txBody>
          <a:bodyPr wrap="square">
            <a:spAutoFit/>
          </a:bodyPr>
          <a:lstStyle/>
          <a:p>
            <a:r>
              <a:rPr lang="en-US" sz="2000" dirty="0">
                <a:solidFill>
                  <a:schemeClr val="tx1">
                    <a:lumMod val="65000"/>
                    <a:lumOff val="35000"/>
                  </a:schemeClr>
                </a:solidFill>
                <a:effectLst/>
              </a:rPr>
              <a:t>In the above example, we have string "Oliver" referred by the variable name. Even after using concat, name("Oliver") is not changed, rather a new object is created "Oliver Carter", having no reference. This is because String in Java is immutable. Immutable means which cannot be changed.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solve this we will use a mutable class known as StringBuilder. StringBuilder class consists of the append method that concatenates the string with the specified argument which might solve our problem. Let's learn more about StringBuilder Class.</a:t>
            </a:r>
          </a:p>
        </p:txBody>
      </p:sp>
    </p:spTree>
    <p:extLst>
      <p:ext uri="{BB962C8B-B14F-4D97-AF65-F5344CB8AC3E}">
        <p14:creationId xmlns:p14="http://schemas.microsoft.com/office/powerpoint/2010/main" val="9867106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EAAB3B-F430-BD70-4092-AD2EE783C4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4DEAEC-E5A0-EC18-BF88-BF43FCD1B96E}"/>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D2DD4E33-313C-C13B-C4D1-4D2AA6992DE2}"/>
              </a:ext>
            </a:extLst>
          </p:cNvPr>
          <p:cNvSpPr txBox="1"/>
          <p:nvPr/>
        </p:nvSpPr>
        <p:spPr>
          <a:xfrm>
            <a:off x="89648" y="1109426"/>
            <a:ext cx="11591365" cy="2554545"/>
          </a:xfrm>
          <a:prstGeom prst="rect">
            <a:avLst/>
          </a:prstGeom>
          <a:noFill/>
        </p:spPr>
        <p:txBody>
          <a:bodyPr wrap="square">
            <a:spAutoFit/>
          </a:bodyPr>
          <a:lstStyle/>
          <a:p>
            <a:r>
              <a:rPr lang="en-US" sz="2000" b="1" dirty="0">
                <a:solidFill>
                  <a:schemeClr val="tx1">
                    <a:lumMod val="65000"/>
                    <a:lumOff val="35000"/>
                  </a:schemeClr>
                </a:solidFill>
                <a:effectLst/>
              </a:rPr>
              <a:t>StringBuilder Class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StringBuilder Objects are similar to String objects but they can be modified hence they are mutable. This means if we try to modify the original string, a new string will not be generated instead original string will get changed. In one way we can say that StringBuilder will reduce memory usage. It provides an alternative to the String class, it is mutable and easy to use.</a:t>
            </a:r>
          </a:p>
          <a:p>
            <a:endParaRPr lang="en-US" sz="2000" dirty="0">
              <a:solidFill>
                <a:schemeClr val="tx1">
                  <a:lumMod val="65000"/>
                  <a:lumOff val="35000"/>
                </a:schemeClr>
              </a:solidFill>
            </a:endParaRPr>
          </a:p>
          <a:p>
            <a:r>
              <a:rPr lang="en-US" sz="2000" dirty="0">
                <a:solidFill>
                  <a:schemeClr val="tx1">
                    <a:lumMod val="65000"/>
                    <a:lumOff val="35000"/>
                  </a:schemeClr>
                </a:solidFill>
              </a:rPr>
              <a:t>The creation of StringBuilder object is shown below </a:t>
            </a:r>
          </a:p>
        </p:txBody>
      </p:sp>
      <p:sp>
        <p:nvSpPr>
          <p:cNvPr id="7" name="TextBox 6">
            <a:extLst>
              <a:ext uri="{FF2B5EF4-FFF2-40B4-BE49-F238E27FC236}">
                <a16:creationId xmlns:a16="http://schemas.microsoft.com/office/drawing/2014/main" id="{7108C6EF-613B-F210-E6A8-0BB780A6FC58}"/>
              </a:ext>
            </a:extLst>
          </p:cNvPr>
          <p:cNvSpPr txBox="1"/>
          <p:nvPr/>
        </p:nvSpPr>
        <p:spPr>
          <a:xfrm>
            <a:off x="89648" y="3663971"/>
            <a:ext cx="12183034" cy="1631216"/>
          </a:xfrm>
          <a:prstGeom prst="rect">
            <a:avLst/>
          </a:prstGeom>
          <a:noFill/>
        </p:spPr>
        <p:txBody>
          <a:bodyPr wrap="square">
            <a:spAutoFit/>
          </a:bodyPr>
          <a:lstStyle/>
          <a:p>
            <a:r>
              <a:rPr lang="en-IN" sz="2000" dirty="0"/>
              <a:t>//create StringBuilder object</a:t>
            </a:r>
          </a:p>
          <a:p>
            <a:r>
              <a:rPr lang="en-IN" sz="2000" dirty="0"/>
              <a:t>StringBuilder name = new StringBuilder();</a:t>
            </a:r>
          </a:p>
          <a:p>
            <a:r>
              <a:rPr lang="en-IN" sz="2000" dirty="0"/>
              <a:t>name.append("Oliver");</a:t>
            </a:r>
          </a:p>
          <a:p>
            <a:r>
              <a:rPr lang="en-IN" sz="2000" dirty="0"/>
              <a:t>name.append(" Carter");</a:t>
            </a:r>
          </a:p>
          <a:p>
            <a:r>
              <a:rPr lang="en-IN" sz="2000" dirty="0"/>
              <a:t>System.out.println(name);   //Output: Oliver Carter</a:t>
            </a:r>
          </a:p>
        </p:txBody>
      </p:sp>
      <p:sp>
        <p:nvSpPr>
          <p:cNvPr id="9" name="TextBox 8">
            <a:extLst>
              <a:ext uri="{FF2B5EF4-FFF2-40B4-BE49-F238E27FC236}">
                <a16:creationId xmlns:a16="http://schemas.microsoft.com/office/drawing/2014/main" id="{403EAC31-DD7F-D47B-5E2E-643F31D52155}"/>
              </a:ext>
            </a:extLst>
          </p:cNvPr>
          <p:cNvSpPr txBox="1"/>
          <p:nvPr/>
        </p:nvSpPr>
        <p:spPr>
          <a:xfrm>
            <a:off x="89648" y="5394631"/>
            <a:ext cx="11696700" cy="707886"/>
          </a:xfrm>
          <a:prstGeom prst="rect">
            <a:avLst/>
          </a:prstGeom>
          <a:noFill/>
        </p:spPr>
        <p:txBody>
          <a:bodyPr wrap="square">
            <a:spAutoFit/>
          </a:bodyPr>
          <a:lstStyle/>
          <a:p>
            <a:r>
              <a:rPr lang="en-US" sz="2000" dirty="0">
                <a:solidFill>
                  <a:schemeClr val="tx1">
                    <a:lumMod val="65000"/>
                    <a:lumOff val="35000"/>
                  </a:schemeClr>
                </a:solidFill>
              </a:rPr>
              <a:t>As given in the code, we can modify the object using the append method and can create StringBuilder objects in a different way. We will discuss some of the methods of StringBuilder.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150329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6F865E-B220-9D2F-285A-654C89F1D4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3E48573-8407-C45A-23DA-73D05B850F2B}"/>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F8370BB0-423E-817C-D1D7-F17A3BDD7E64}"/>
              </a:ext>
            </a:extLst>
          </p:cNvPr>
          <p:cNvSpPr txBox="1"/>
          <p:nvPr/>
        </p:nvSpPr>
        <p:spPr>
          <a:xfrm>
            <a:off x="1272988" y="649506"/>
            <a:ext cx="8848166" cy="400110"/>
          </a:xfrm>
          <a:prstGeom prst="rect">
            <a:avLst/>
          </a:prstGeom>
          <a:noFill/>
        </p:spPr>
        <p:txBody>
          <a:bodyPr wrap="square">
            <a:spAutoFit/>
          </a:bodyPr>
          <a:lstStyle/>
          <a:p>
            <a:r>
              <a:rPr lang="en-US" sz="2000" dirty="0">
                <a:solidFill>
                  <a:schemeClr val="tx1">
                    <a:lumMod val="65000"/>
                    <a:lumOff val="35000"/>
                  </a:schemeClr>
                </a:solidFill>
              </a:rPr>
              <a:t>Some of the most used methods of StringBuilder are given as follows:-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FEB18B57-BBBF-5173-1261-4A6E4CAE5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4930"/>
            <a:ext cx="12192000" cy="2630576"/>
          </a:xfrm>
          <a:prstGeom prst="rect">
            <a:avLst/>
          </a:prstGeom>
        </p:spPr>
      </p:pic>
      <p:sp>
        <p:nvSpPr>
          <p:cNvPr id="9" name="TextBox 8">
            <a:extLst>
              <a:ext uri="{FF2B5EF4-FFF2-40B4-BE49-F238E27FC236}">
                <a16:creationId xmlns:a16="http://schemas.microsoft.com/office/drawing/2014/main" id="{1080151E-58DF-CDC5-D04B-958C25D05FE2}"/>
              </a:ext>
            </a:extLst>
          </p:cNvPr>
          <p:cNvSpPr txBox="1"/>
          <p:nvPr/>
        </p:nvSpPr>
        <p:spPr>
          <a:xfrm>
            <a:off x="0" y="3935506"/>
            <a:ext cx="11974606" cy="400110"/>
          </a:xfrm>
          <a:prstGeom prst="rect">
            <a:avLst/>
          </a:prstGeom>
          <a:noFill/>
        </p:spPr>
        <p:txBody>
          <a:bodyPr wrap="square">
            <a:spAutoFit/>
          </a:bodyPr>
          <a:lstStyle/>
          <a:p>
            <a:r>
              <a:rPr lang="en-US" sz="2000" dirty="0">
                <a:solidFill>
                  <a:schemeClr val="tx1">
                    <a:lumMod val="65000"/>
                    <a:lumOff val="35000"/>
                  </a:schemeClr>
                </a:solidFill>
              </a:rPr>
              <a:t>The implementation of these methods will see in the demo given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0F4AE72-3DB5-6360-BBFD-6B879ECE6000}"/>
              </a:ext>
            </a:extLst>
          </p:cNvPr>
          <p:cNvSpPr txBox="1"/>
          <p:nvPr/>
        </p:nvSpPr>
        <p:spPr>
          <a:xfrm>
            <a:off x="152400" y="4255960"/>
            <a:ext cx="11887200" cy="2462213"/>
          </a:xfrm>
          <a:prstGeom prst="rect">
            <a:avLst/>
          </a:prstGeom>
          <a:noFill/>
        </p:spPr>
        <p:txBody>
          <a:bodyPr wrap="square">
            <a:spAutoFit/>
          </a:bodyPr>
          <a:lstStyle/>
          <a:p>
            <a:r>
              <a:rPr lang="en-IN" sz="1400" dirty="0"/>
              <a:t>//creation of StringBuilder Object with capacity 50.</a:t>
            </a:r>
          </a:p>
          <a:p>
            <a:r>
              <a:rPr lang="en-IN" sz="1400" dirty="0"/>
              <a:t>StringBuilder name = new StringBuilder(50);</a:t>
            </a:r>
          </a:p>
          <a:p>
            <a:r>
              <a:rPr lang="en-IN" sz="1400" dirty="0"/>
              <a:t>				</a:t>
            </a:r>
          </a:p>
          <a:p>
            <a:r>
              <a:rPr lang="en-IN" sz="1400" dirty="0"/>
              <a:t>name.append("Mississippi");</a:t>
            </a:r>
          </a:p>
          <a:p>
            <a:r>
              <a:rPr lang="en-IN" sz="1400" dirty="0"/>
              <a:t>int length = name.length();  // will give the length of address</a:t>
            </a:r>
          </a:p>
          <a:p>
            <a:r>
              <a:rPr lang="en-IN" sz="1400" dirty="0"/>
              <a:t>name.insert(length, " River");</a:t>
            </a:r>
          </a:p>
          <a:p>
            <a:r>
              <a:rPr lang="en-IN" sz="1400" dirty="0"/>
              <a:t>System.out.println(name);   //Output :- Mississippi River</a:t>
            </a:r>
          </a:p>
          <a:p>
            <a:r>
              <a:rPr lang="en-IN" sz="1400" dirty="0"/>
              <a:t>		</a:t>
            </a:r>
          </a:p>
          <a:p>
            <a:r>
              <a:rPr lang="en-IN" sz="1400" dirty="0"/>
              <a:t>name.reverse();    // Output :- reviR ippississiM</a:t>
            </a:r>
          </a:p>
          <a:p>
            <a:r>
              <a:rPr lang="en-IN" sz="1400" dirty="0"/>
              <a:t>name.delete(5, 10); // Output :- reviRssissiM</a:t>
            </a:r>
          </a:p>
          <a:p>
            <a:r>
              <a:rPr lang="en-IN" sz="1400" dirty="0"/>
              <a:t>System.out.println(name.charAt(3));  // Output :- i</a:t>
            </a:r>
          </a:p>
        </p:txBody>
      </p:sp>
    </p:spTree>
    <p:extLst>
      <p:ext uri="{BB962C8B-B14F-4D97-AF65-F5344CB8AC3E}">
        <p14:creationId xmlns:p14="http://schemas.microsoft.com/office/powerpoint/2010/main" val="25620330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C6254-C16D-FCC7-1AB5-9E57A9E89201}"/>
              </a:ext>
            </a:extLst>
          </p:cNvPr>
          <p:cNvSpPr>
            <a:spLocks noGrp="1"/>
          </p:cNvSpPr>
          <p:nvPr>
            <p:ph type="ftr" sz="quarter" idx="11"/>
          </p:nvPr>
        </p:nvSpPr>
        <p:spPr>
          <a:xfrm>
            <a:off x="4038600" y="6447631"/>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FC8AFA79-3E1F-D788-FB7F-83EC25F11B81}"/>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B46E407D-D70D-5D46-D555-0D41FC18FB94}"/>
              </a:ext>
            </a:extLst>
          </p:cNvPr>
          <p:cNvSpPr txBox="1"/>
          <p:nvPr/>
        </p:nvSpPr>
        <p:spPr>
          <a:xfrm>
            <a:off x="988359" y="554922"/>
            <a:ext cx="6100482" cy="400110"/>
          </a:xfrm>
          <a:prstGeom prst="rect">
            <a:avLst/>
          </a:prstGeom>
          <a:noFill/>
        </p:spPr>
        <p:txBody>
          <a:bodyPr wrap="square">
            <a:spAutoFit/>
          </a:bodyPr>
          <a:lstStyle/>
          <a:p>
            <a:r>
              <a:rPr lang="en-IN" sz="2000" dirty="0">
                <a:solidFill>
                  <a:schemeClr val="tx1">
                    <a:lumMod val="65000"/>
                    <a:lumOff val="35000"/>
                  </a:schemeClr>
                </a:solidFill>
              </a:rPr>
              <a:t>String methods - Tryout 1</a:t>
            </a:r>
          </a:p>
        </p:txBody>
      </p:sp>
      <p:sp>
        <p:nvSpPr>
          <p:cNvPr id="7" name="TextBox 6">
            <a:extLst>
              <a:ext uri="{FF2B5EF4-FFF2-40B4-BE49-F238E27FC236}">
                <a16:creationId xmlns:a16="http://schemas.microsoft.com/office/drawing/2014/main" id="{53C8F46E-9D61-8319-5C2B-A7B0EC905B79}"/>
              </a:ext>
            </a:extLst>
          </p:cNvPr>
          <p:cNvSpPr txBox="1"/>
          <p:nvPr/>
        </p:nvSpPr>
        <p:spPr>
          <a:xfrm>
            <a:off x="988359" y="847455"/>
            <a:ext cx="6100482"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9" name="TextBox 8">
            <a:extLst>
              <a:ext uri="{FF2B5EF4-FFF2-40B4-BE49-F238E27FC236}">
                <a16:creationId xmlns:a16="http://schemas.microsoft.com/office/drawing/2014/main" id="{1E653989-FEE4-AB92-282C-88B4B47AD20F}"/>
              </a:ext>
            </a:extLst>
          </p:cNvPr>
          <p:cNvSpPr txBox="1"/>
          <p:nvPr/>
        </p:nvSpPr>
        <p:spPr>
          <a:xfrm>
            <a:off x="988359" y="1208867"/>
            <a:ext cx="10970559" cy="1631216"/>
          </a:xfrm>
          <a:prstGeom prst="rect">
            <a:avLst/>
          </a:prstGeom>
          <a:noFill/>
        </p:spPr>
        <p:txBody>
          <a:bodyPr wrap="square">
            <a:spAutoFit/>
          </a:bodyPr>
          <a:lstStyle/>
          <a:p>
            <a:r>
              <a:rPr lang="en-US" sz="2000" dirty="0">
                <a:solidFill>
                  <a:schemeClr val="tx1">
                    <a:lumMod val="65000"/>
                    <a:lumOff val="35000"/>
                  </a:schemeClr>
                </a:solidFill>
                <a:effectLst/>
              </a:rPr>
              <a:t>Play around with different String class methods for you to explore like concat(), equals(), equalsIgnoreCase(), compareTo().</a:t>
            </a:r>
          </a:p>
          <a:p>
            <a:r>
              <a:rPr lang="en-US" sz="2000" dirty="0">
                <a:solidFill>
                  <a:schemeClr val="tx1">
                    <a:lumMod val="65000"/>
                    <a:lumOff val="35000"/>
                  </a:schemeClr>
                </a:solidFill>
                <a:effectLst/>
              </a:rPr>
              <a:t>Uncomment the code as explained and observe the output.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642EC55B-991F-0C95-D2A5-9BCF69CE0705}"/>
              </a:ext>
            </a:extLst>
          </p:cNvPr>
          <p:cNvSpPr txBox="1"/>
          <p:nvPr/>
        </p:nvSpPr>
        <p:spPr>
          <a:xfrm>
            <a:off x="560294" y="2083846"/>
            <a:ext cx="11609294" cy="4455066"/>
          </a:xfrm>
          <a:prstGeom prst="rect">
            <a:avLst/>
          </a:prstGeom>
          <a:noFill/>
        </p:spPr>
        <p:txBody>
          <a:bodyPr wrap="square">
            <a:spAutoFit/>
          </a:bodyPr>
          <a:lstStyle/>
          <a:p>
            <a:r>
              <a:rPr lang="en-IN" sz="1050" dirty="0"/>
              <a:t>class Tester {</a:t>
            </a:r>
          </a:p>
          <a:p>
            <a:endParaRPr lang="en-IN" sz="1050" dirty="0"/>
          </a:p>
          <a:p>
            <a:r>
              <a:rPr lang="en-IN" sz="1050" dirty="0"/>
              <a:t>	public static void main(String[] args) {</a:t>
            </a:r>
          </a:p>
          <a:p>
            <a:r>
              <a:rPr lang="en-IN" sz="1050" dirty="0"/>
              <a:t>		</a:t>
            </a:r>
          </a:p>
          <a:p>
            <a:r>
              <a:rPr lang="en-IN" sz="1050" dirty="0"/>
              <a:t>		//creation of string using string literal</a:t>
            </a:r>
          </a:p>
          <a:p>
            <a:r>
              <a:rPr lang="en-IN" sz="1050" dirty="0"/>
              <a:t>		String firstString = "Java";</a:t>
            </a:r>
          </a:p>
          <a:p>
            <a:r>
              <a:rPr lang="en-IN" sz="1050" dirty="0"/>
              <a:t>		</a:t>
            </a:r>
          </a:p>
          <a:p>
            <a:r>
              <a:rPr lang="en-IN" sz="1050" dirty="0"/>
              <a:t>		//creation of string using new keyword</a:t>
            </a:r>
          </a:p>
          <a:p>
            <a:r>
              <a:rPr lang="en-IN" sz="1050" dirty="0"/>
              <a:t>		String secondString = new String("Stream");</a:t>
            </a:r>
          </a:p>
          <a:p>
            <a:r>
              <a:rPr lang="en-IN" sz="1050" dirty="0"/>
              <a:t>		</a:t>
            </a:r>
          </a:p>
          <a:p>
            <a:r>
              <a:rPr lang="en-IN" sz="1050" dirty="0"/>
              <a:t>		/*</a:t>
            </a:r>
          </a:p>
          <a:p>
            <a:r>
              <a:rPr lang="en-IN" sz="1050" dirty="0"/>
              <a:t>		Task 1 :- using concat() display Java Stream</a:t>
            </a:r>
          </a:p>
          <a:p>
            <a:r>
              <a:rPr lang="en-IN" sz="1050" dirty="0"/>
              <a:t>		*/</a:t>
            </a:r>
          </a:p>
          <a:p>
            <a:r>
              <a:rPr lang="en-IN" sz="1050" dirty="0"/>
              <a:t>		System.out.println("------------"+"concat()"+"------------");</a:t>
            </a:r>
          </a:p>
          <a:p>
            <a:r>
              <a:rPr lang="en-IN" sz="1050" dirty="0"/>
              <a:t>		System.out.println("Concatenating using concat() :- "+firstString.concat(secondString));</a:t>
            </a:r>
          </a:p>
          <a:p>
            <a:r>
              <a:rPr lang="en-IN" sz="1050" dirty="0"/>
              <a:t>		System.out.println();</a:t>
            </a:r>
          </a:p>
          <a:p>
            <a:r>
              <a:rPr lang="en-IN" sz="1050" dirty="0"/>
              <a:t>		</a:t>
            </a:r>
          </a:p>
          <a:p>
            <a:r>
              <a:rPr lang="en-IN" sz="1050" dirty="0"/>
              <a:t>		/*</a:t>
            </a:r>
          </a:p>
          <a:p>
            <a:r>
              <a:rPr lang="en-IN" sz="1050" dirty="0"/>
              <a:t>		Task 2 :- string comparison using equals(), == operator, compareTo()</a:t>
            </a:r>
          </a:p>
          <a:p>
            <a:r>
              <a:rPr lang="en-IN" sz="1050" dirty="0"/>
              <a:t>		*/</a:t>
            </a:r>
          </a:p>
          <a:p>
            <a:r>
              <a:rPr lang="en-IN" sz="1050" dirty="0"/>
              <a:t>		System.out.println("------------"+"Comparison(.equals , == , compareTo)"+"------------");</a:t>
            </a:r>
          </a:p>
          <a:p>
            <a:r>
              <a:rPr lang="en-IN" sz="1050" dirty="0"/>
              <a:t>		String thirdString = "Thomas";</a:t>
            </a:r>
          </a:p>
          <a:p>
            <a:r>
              <a:rPr lang="en-IN" sz="1050" dirty="0"/>
              <a:t>		String fourthString = "THOMAS";</a:t>
            </a:r>
          </a:p>
          <a:p>
            <a:r>
              <a:rPr lang="en-IN" sz="1050" dirty="0"/>
              <a:t>		</a:t>
            </a:r>
          </a:p>
          <a:p>
            <a:r>
              <a:rPr lang="en-IN" sz="1050" dirty="0"/>
              <a:t>		System.out.println("Comparison of Thomas with THOMAS using equals :- "+thirdString.equals(fourthString));</a:t>
            </a:r>
          </a:p>
          <a:p>
            <a:r>
              <a:rPr lang="en-IN" sz="1050" dirty="0"/>
              <a:t>		//string1.equalsIgnoreCase(string2) =&gt; case insensitive comparison</a:t>
            </a:r>
          </a:p>
          <a:p>
            <a:r>
              <a:rPr lang="en-IN" sz="1050" dirty="0"/>
              <a:t>		System.out.println("Comparison of Thomas with THOMAS using equals ignoring case:- "+thirdString.equalsIgnoreCase(fourthString));</a:t>
            </a:r>
          </a:p>
        </p:txBody>
      </p:sp>
    </p:spTree>
    <p:extLst>
      <p:ext uri="{BB962C8B-B14F-4D97-AF65-F5344CB8AC3E}">
        <p14:creationId xmlns:p14="http://schemas.microsoft.com/office/powerpoint/2010/main" val="38686874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17812A-E12C-45CA-2DC8-E24D70220A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1E1263-95FB-5412-45EA-75EF397579AC}"/>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59A77896-2341-33F2-4A6D-D5C7AD71F659}"/>
              </a:ext>
            </a:extLst>
          </p:cNvPr>
          <p:cNvSpPr txBox="1"/>
          <p:nvPr/>
        </p:nvSpPr>
        <p:spPr>
          <a:xfrm>
            <a:off x="779929" y="1285208"/>
            <a:ext cx="11770659" cy="4616648"/>
          </a:xfrm>
          <a:prstGeom prst="rect">
            <a:avLst/>
          </a:prstGeom>
          <a:noFill/>
        </p:spPr>
        <p:txBody>
          <a:bodyPr wrap="square">
            <a:spAutoFit/>
          </a:bodyPr>
          <a:lstStyle/>
          <a:p>
            <a:r>
              <a:rPr lang="en-IN" sz="1050" dirty="0"/>
              <a:t>		</a:t>
            </a:r>
          </a:p>
          <a:p>
            <a:r>
              <a:rPr lang="en-IN" sz="1050" dirty="0"/>
              <a:t>		System.out.println();</a:t>
            </a:r>
          </a:p>
          <a:p>
            <a:r>
              <a:rPr lang="en-IN" sz="1050" dirty="0"/>
              <a:t>		//using == operator</a:t>
            </a:r>
          </a:p>
          <a:p>
            <a:r>
              <a:rPr lang="en-IN" sz="1050" dirty="0"/>
              <a:t>		String fifthString = "Thomas";</a:t>
            </a:r>
          </a:p>
          <a:p>
            <a:r>
              <a:rPr lang="en-IN" sz="1050" dirty="0"/>
              <a:t>		String sixthString = new String("Thomas");</a:t>
            </a:r>
          </a:p>
          <a:p>
            <a:r>
              <a:rPr lang="en-IN" sz="1050" dirty="0"/>
              <a:t>		</a:t>
            </a:r>
          </a:p>
          <a:p>
            <a:r>
              <a:rPr lang="en-IN" sz="1050" dirty="0"/>
              <a:t>		System.out.println("Comparison using == operator :- "+(thirdString==fifthString));</a:t>
            </a:r>
          </a:p>
          <a:p>
            <a:r>
              <a:rPr lang="en-IN" sz="1050" dirty="0"/>
              <a:t>		//Line 36 both refer to same instance</a:t>
            </a:r>
          </a:p>
          <a:p>
            <a:r>
              <a:rPr lang="en-IN" sz="1050" dirty="0"/>
              <a:t>	</a:t>
            </a:r>
          </a:p>
          <a:p>
            <a:r>
              <a:rPr lang="en-IN" sz="1050" dirty="0"/>
              <a:t>		System.out.println("Comparison using == operator with new keyword :- "+(sixthString==fifthString));</a:t>
            </a:r>
          </a:p>
          <a:p>
            <a:r>
              <a:rPr lang="en-IN" sz="1050" dirty="0"/>
              <a:t>		//Line 39 sixthString refers to instance created in nonpool</a:t>
            </a:r>
          </a:p>
          <a:p>
            <a:r>
              <a:rPr lang="en-IN" sz="1050" dirty="0"/>
              <a:t>		</a:t>
            </a:r>
          </a:p>
          <a:p>
            <a:r>
              <a:rPr lang="en-IN" sz="1050" dirty="0"/>
              <a:t>		System.out.println();</a:t>
            </a:r>
          </a:p>
          <a:p>
            <a:r>
              <a:rPr lang="en-IN" sz="1050" dirty="0"/>
              <a:t>		//using compareTo()</a:t>
            </a:r>
          </a:p>
          <a:p>
            <a:r>
              <a:rPr lang="en-IN" sz="1050" dirty="0"/>
              <a:t>		</a:t>
            </a:r>
          </a:p>
          <a:p>
            <a:r>
              <a:rPr lang="en-IN" sz="1050" dirty="0"/>
              <a:t>		/*</a:t>
            </a:r>
          </a:p>
          <a:p>
            <a:r>
              <a:rPr lang="en-IN" sz="1050" dirty="0"/>
              <a:t>			if s1 and s2 are two strings which are to be compared </a:t>
            </a:r>
          </a:p>
          <a:p>
            <a:r>
              <a:rPr lang="en-IN" sz="1050" dirty="0"/>
              <a:t>			if s1 == s2 then output is 0</a:t>
            </a:r>
          </a:p>
          <a:p>
            <a:r>
              <a:rPr lang="en-IN" sz="1050" dirty="0"/>
              <a:t>			if s1 &gt; s2 then output is 1</a:t>
            </a:r>
          </a:p>
          <a:p>
            <a:r>
              <a:rPr lang="en-IN" sz="1050" dirty="0"/>
              <a:t>			if s1 &lt; s2 then output is -1</a:t>
            </a:r>
          </a:p>
          <a:p>
            <a:r>
              <a:rPr lang="en-IN" sz="1050" dirty="0"/>
              <a:t>		*/</a:t>
            </a:r>
          </a:p>
          <a:p>
            <a:r>
              <a:rPr lang="en-IN" sz="1050" dirty="0"/>
              <a:t>		</a:t>
            </a:r>
          </a:p>
          <a:p>
            <a:r>
              <a:rPr lang="en-IN" sz="1050" dirty="0"/>
              <a:t>		System.out.println("Comparison of Thomas and Thomas using comapreTo :- "+(</a:t>
            </a:r>
            <a:r>
              <a:rPr lang="en-IN" sz="1050" dirty="0" err="1"/>
              <a:t>thirdString.compareTo</a:t>
            </a:r>
            <a:r>
              <a:rPr lang="en-IN" sz="1050" dirty="0"/>
              <a:t>(fifthString)));</a:t>
            </a:r>
          </a:p>
          <a:p>
            <a:r>
              <a:rPr lang="en-IN" sz="1050" dirty="0"/>
              <a:t>		System.out.println("Comparison of Thomas and RudolfShelby using compareTo :- "+(</a:t>
            </a:r>
            <a:r>
              <a:rPr lang="en-IN" sz="1050" dirty="0" err="1"/>
              <a:t>thirdString.compareTo</a:t>
            </a:r>
            <a:r>
              <a:rPr lang="en-IN" sz="1050" dirty="0"/>
              <a:t>("RudolfShelby")));</a:t>
            </a:r>
          </a:p>
          <a:p>
            <a:r>
              <a:rPr lang="en-IN" sz="1050" dirty="0"/>
              <a:t>	</a:t>
            </a:r>
          </a:p>
          <a:p>
            <a:r>
              <a:rPr lang="en-IN" sz="1050" dirty="0"/>
              <a:t>	}</a:t>
            </a:r>
          </a:p>
          <a:p>
            <a:endParaRPr lang="en-IN" sz="1050" dirty="0"/>
          </a:p>
          <a:p>
            <a:r>
              <a:rPr lang="en-IN" sz="1050" dirty="0"/>
              <a:t>}</a:t>
            </a:r>
          </a:p>
        </p:txBody>
      </p:sp>
    </p:spTree>
    <p:extLst>
      <p:ext uri="{BB962C8B-B14F-4D97-AF65-F5344CB8AC3E}">
        <p14:creationId xmlns:p14="http://schemas.microsoft.com/office/powerpoint/2010/main" val="24152811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A1171B-3B4A-94D3-21C8-7D9A481254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395BF3-3DCA-984A-D22C-D7F47D0F8FE1}"/>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74BFAFF9-597D-C000-31BF-288A69837F9E}"/>
              </a:ext>
            </a:extLst>
          </p:cNvPr>
          <p:cNvSpPr txBox="1"/>
          <p:nvPr/>
        </p:nvSpPr>
        <p:spPr>
          <a:xfrm>
            <a:off x="1069041" y="536993"/>
            <a:ext cx="6100482"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4F34E4CE-348B-2040-5F5A-4D25714CE5AA}"/>
              </a:ext>
            </a:extLst>
          </p:cNvPr>
          <p:cNvSpPr txBox="1"/>
          <p:nvPr/>
        </p:nvSpPr>
        <p:spPr>
          <a:xfrm>
            <a:off x="381000" y="937103"/>
            <a:ext cx="11430000" cy="707886"/>
          </a:xfrm>
          <a:prstGeom prst="rect">
            <a:avLst/>
          </a:prstGeom>
          <a:noFill/>
        </p:spPr>
        <p:txBody>
          <a:bodyPr wrap="square">
            <a:spAutoFit/>
          </a:bodyPr>
          <a:lstStyle/>
          <a:p>
            <a:r>
              <a:rPr lang="en-US" sz="2000" dirty="0">
                <a:solidFill>
                  <a:schemeClr val="tx1">
                    <a:lumMod val="65000"/>
                    <a:lumOff val="35000"/>
                  </a:schemeClr>
                </a:solidFill>
              </a:rPr>
              <a:t>Here are some new methods of String introduced in Java 11. Some of these methods like repeat(), isBlank(), strip(), stripLeading(), stripTrailing(), lines() are discussed in the tryout.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311389F-716E-533B-ABA8-160A567C5D29}"/>
              </a:ext>
            </a:extLst>
          </p:cNvPr>
          <p:cNvSpPr txBox="1"/>
          <p:nvPr/>
        </p:nvSpPr>
        <p:spPr>
          <a:xfrm>
            <a:off x="381000" y="1546292"/>
            <a:ext cx="11649635" cy="4708981"/>
          </a:xfrm>
          <a:prstGeom prst="rect">
            <a:avLst/>
          </a:prstGeom>
          <a:noFill/>
        </p:spPr>
        <p:txBody>
          <a:bodyPr wrap="square">
            <a:spAutoFit/>
          </a:bodyPr>
          <a:lstStyle/>
          <a:p>
            <a:r>
              <a:rPr lang="en-IN" sz="1200" dirty="0"/>
              <a:t>import java.util.stream.Stream;</a:t>
            </a:r>
          </a:p>
          <a:p>
            <a:endParaRPr lang="en-IN" sz="1200" dirty="0"/>
          </a:p>
          <a:p>
            <a:r>
              <a:rPr lang="en-IN" sz="1200" dirty="0"/>
              <a:t>class Tester {</a:t>
            </a:r>
          </a:p>
          <a:p>
            <a:endParaRPr lang="en-IN" sz="1200" dirty="0"/>
          </a:p>
          <a:p>
            <a:r>
              <a:rPr lang="en-IN" sz="1200" dirty="0"/>
              <a:t>	public static void main(String[] args) {</a:t>
            </a:r>
          </a:p>
          <a:p>
            <a:endParaRPr lang="en-IN" sz="1200" dirty="0"/>
          </a:p>
          <a:p>
            <a:r>
              <a:rPr lang="en-IN" sz="1200" dirty="0"/>
              <a:t>		System.out.println();</a:t>
            </a:r>
          </a:p>
          <a:p>
            <a:r>
              <a:rPr lang="en-IN" sz="1200" dirty="0"/>
              <a:t>		System.out.println("------------"+"Java 11 String methods"+"------------");</a:t>
            </a:r>
          </a:p>
          <a:p>
            <a:r>
              <a:rPr lang="en-IN" sz="1200" dirty="0"/>
              <a:t>		String one = "amazon";</a:t>
            </a:r>
          </a:p>
          <a:p>
            <a:r>
              <a:rPr lang="en-IN" sz="1200" dirty="0"/>
              <a:t>		System.out.println("Repeat method used to repeat the string having count passed as parameter");</a:t>
            </a:r>
          </a:p>
          <a:p>
            <a:r>
              <a:rPr lang="en-IN" sz="1200" dirty="0"/>
              <a:t>		System.out.println("Repeat string one 3 times :-"+one.repeat(3));</a:t>
            </a:r>
          </a:p>
          <a:p>
            <a:r>
              <a:rPr lang="en-IN" sz="1200" dirty="0"/>
              <a:t>		</a:t>
            </a:r>
          </a:p>
          <a:p>
            <a:r>
              <a:rPr lang="en-IN" sz="1200" dirty="0"/>
              <a:t>		System.out.println();</a:t>
            </a:r>
          </a:p>
          <a:p>
            <a:r>
              <a:rPr lang="en-IN" sz="1200" dirty="0"/>
              <a:t>		String two = "Antarctica";</a:t>
            </a:r>
          </a:p>
          <a:p>
            <a:r>
              <a:rPr lang="en-IN" sz="1200" dirty="0"/>
              <a:t>		System.out.println("isBlank() tells us whether the string contains only Blank spaces");</a:t>
            </a:r>
          </a:p>
          <a:p>
            <a:r>
              <a:rPr lang="en-IN" sz="1200" dirty="0"/>
              <a:t>		System.out.println("Checking isBlank() with string two :- "+two.isBlank());</a:t>
            </a:r>
          </a:p>
          <a:p>
            <a:r>
              <a:rPr lang="en-IN" sz="1200" dirty="0"/>
              <a:t>		String blank="     ";</a:t>
            </a:r>
          </a:p>
          <a:p>
            <a:r>
              <a:rPr lang="en-IN" sz="1200" dirty="0"/>
              <a:t>		System.out.println("Checking isBlank() with string blank :- "+blank.isBlank());</a:t>
            </a:r>
          </a:p>
          <a:p>
            <a:r>
              <a:rPr lang="en-IN" sz="1200" dirty="0"/>
              <a:t>		</a:t>
            </a:r>
          </a:p>
          <a:p>
            <a:r>
              <a:rPr lang="en-IN" sz="1200" dirty="0"/>
              <a:t>		System.out.println();</a:t>
            </a:r>
          </a:p>
          <a:p>
            <a:r>
              <a:rPr lang="en-IN" sz="1200" dirty="0"/>
              <a:t>		String whiteSpaceLeadingAndTrailing = "   Pacific  ";</a:t>
            </a:r>
          </a:p>
          <a:p>
            <a:r>
              <a:rPr lang="en-IN" sz="1200" dirty="0"/>
              <a:t>		String whiteSpaceLeading = "   Pacific";</a:t>
            </a:r>
          </a:p>
          <a:p>
            <a:r>
              <a:rPr lang="en-IN" sz="1200" dirty="0"/>
              <a:t>		String whiteSpaceTrailing = "Pacific    ";</a:t>
            </a:r>
          </a:p>
          <a:p>
            <a:r>
              <a:rPr lang="en-IN" sz="1200" dirty="0"/>
              <a:t>		</a:t>
            </a:r>
          </a:p>
          <a:p>
            <a:r>
              <a:rPr lang="en-IN" sz="1200" dirty="0"/>
              <a:t>		</a:t>
            </a:r>
          </a:p>
        </p:txBody>
      </p:sp>
    </p:spTree>
    <p:extLst>
      <p:ext uri="{BB962C8B-B14F-4D97-AF65-F5344CB8AC3E}">
        <p14:creationId xmlns:p14="http://schemas.microsoft.com/office/powerpoint/2010/main" val="2528011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C0F1FD-C539-DF82-4395-8E09E0E3B2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76E125-B7B4-0F6B-2743-906F8B53601F}"/>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758CF186-D5ED-68C5-4429-204119F60D1A}"/>
              </a:ext>
            </a:extLst>
          </p:cNvPr>
          <p:cNvSpPr txBox="1"/>
          <p:nvPr/>
        </p:nvSpPr>
        <p:spPr>
          <a:xfrm>
            <a:off x="528918" y="1348457"/>
            <a:ext cx="11528612" cy="4401205"/>
          </a:xfrm>
          <a:prstGeom prst="rect">
            <a:avLst/>
          </a:prstGeom>
          <a:noFill/>
        </p:spPr>
        <p:txBody>
          <a:bodyPr wrap="square">
            <a:spAutoFit/>
          </a:bodyPr>
          <a:lstStyle/>
          <a:p>
            <a:r>
              <a:rPr lang="en-IN" sz="1400" dirty="0"/>
              <a:t>System.out.println("In Java 11, we have three methods to remove extra white-spaces\n"</a:t>
            </a:r>
          </a:p>
          <a:p>
            <a:r>
              <a:rPr lang="en-IN" sz="1400" dirty="0"/>
              <a:t>				+ "1.strip() =&gt; All the leading and trailing white-spaces are removed.\n"</a:t>
            </a:r>
          </a:p>
          <a:p>
            <a:r>
              <a:rPr lang="en-IN" sz="1400" dirty="0"/>
              <a:t>				+ "2.stripLeading() =&gt; All the leading white-spaces are removed.\n"</a:t>
            </a:r>
          </a:p>
          <a:p>
            <a:r>
              <a:rPr lang="en-IN" sz="1400" dirty="0"/>
              <a:t>				+ "3.stripTrailing() =&gt; All the trailing white-spaces are removed.\n"</a:t>
            </a:r>
          </a:p>
          <a:p>
            <a:r>
              <a:rPr lang="en-IN" sz="1400" dirty="0"/>
              <a:t>				+ "These methods are extension to the trim() method which we have already seen\n");</a:t>
            </a:r>
          </a:p>
          <a:p>
            <a:r>
              <a:rPr lang="en-IN" sz="1400" dirty="0"/>
              <a:t>		</a:t>
            </a:r>
          </a:p>
          <a:p>
            <a:r>
              <a:rPr lang="en-IN" sz="1400" dirty="0"/>
              <a:t>		System.out.println("----Demo----");</a:t>
            </a:r>
          </a:p>
          <a:p>
            <a:r>
              <a:rPr lang="en-IN" sz="1400" dirty="0"/>
              <a:t>		System.out.println("Using strip() :- "+whiteSpaceLeadingAndTrailing.strip());</a:t>
            </a:r>
          </a:p>
          <a:p>
            <a:r>
              <a:rPr lang="en-IN" sz="1400" dirty="0"/>
              <a:t>		System.out.println("Using stripLeading() :- "+whiteSpaceLeading.stripLeading());</a:t>
            </a:r>
          </a:p>
          <a:p>
            <a:r>
              <a:rPr lang="en-IN" sz="1400" dirty="0"/>
              <a:t>		System.out.println("Using stripTrailing() :- "+whiteSpaceTrailing.stripTrailing());</a:t>
            </a:r>
          </a:p>
          <a:p>
            <a:r>
              <a:rPr lang="en-IN" sz="1400" dirty="0"/>
              <a:t>		</a:t>
            </a:r>
          </a:p>
          <a:p>
            <a:r>
              <a:rPr lang="en-IN" sz="1400" dirty="0"/>
              <a:t>		System.out.println();</a:t>
            </a:r>
          </a:p>
          <a:p>
            <a:r>
              <a:rPr lang="en-IN" sz="1400" dirty="0"/>
              <a:t>		System.out.println("String.lines() splits the string by its line terminators and returns a Stream of Strings");</a:t>
            </a:r>
          </a:p>
          <a:p>
            <a:r>
              <a:rPr lang="en-IN" sz="1400" dirty="0"/>
              <a:t>		String str1 = "A \n B \n C \n D"; </a:t>
            </a:r>
          </a:p>
          <a:p>
            <a:r>
              <a:rPr lang="en-IN" sz="1400" dirty="0"/>
              <a:t>		System.out.println("Use String.lines() on string str1");</a:t>
            </a:r>
          </a:p>
          <a:p>
            <a:r>
              <a:rPr lang="en-IN" sz="1400" dirty="0"/>
              <a:t>        Stream&lt;String&gt; lines = str1.lines();</a:t>
            </a:r>
          </a:p>
          <a:p>
            <a:r>
              <a:rPr lang="en-IN" sz="1400" dirty="0"/>
              <a:t>        lines.forEach(System.out::println);</a:t>
            </a:r>
          </a:p>
          <a:p>
            <a:r>
              <a:rPr lang="en-IN" sz="1400" dirty="0"/>
              <a:t>	}</a:t>
            </a:r>
          </a:p>
          <a:p>
            <a:endParaRPr lang="en-IN" sz="1400" dirty="0"/>
          </a:p>
          <a:p>
            <a:r>
              <a:rPr lang="en-IN" sz="1400" dirty="0"/>
              <a:t>}</a:t>
            </a:r>
          </a:p>
        </p:txBody>
      </p:sp>
    </p:spTree>
    <p:extLst>
      <p:ext uri="{BB962C8B-B14F-4D97-AF65-F5344CB8AC3E}">
        <p14:creationId xmlns:p14="http://schemas.microsoft.com/office/powerpoint/2010/main" val="277548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BE-D5AB-72D7-7FCE-1A8B3D868544}"/>
              </a:ext>
            </a:extLst>
          </p:cNvPr>
          <p:cNvSpPr>
            <a:spLocks noGrp="1"/>
          </p:cNvSpPr>
          <p:nvPr>
            <p:ph type="title"/>
          </p:nvPr>
        </p:nvSpPr>
        <p:spPr/>
        <p:txBody>
          <a:bodyPr/>
          <a:lstStyle/>
          <a:p>
            <a:pPr algn="ctr"/>
            <a:r>
              <a:rPr lang="en-IN" b="1" u="sng" dirty="0"/>
              <a:t>Java Architecture</a:t>
            </a:r>
          </a:p>
        </p:txBody>
      </p:sp>
      <p:sp>
        <p:nvSpPr>
          <p:cNvPr id="3" name="Content Placeholder 2">
            <a:extLst>
              <a:ext uri="{FF2B5EF4-FFF2-40B4-BE49-F238E27FC236}">
                <a16:creationId xmlns:a16="http://schemas.microsoft.com/office/drawing/2014/main" id="{162DE4A1-6077-D94C-F623-2C2F18F5E11D}"/>
              </a:ext>
            </a:extLst>
          </p:cNvPr>
          <p:cNvSpPr>
            <a:spLocks noGrp="1"/>
          </p:cNvSpPr>
          <p:nvPr>
            <p:ph idx="1"/>
          </p:nvPr>
        </p:nvSpPr>
        <p:spPr/>
        <p:txBody>
          <a:bodyPr>
            <a:normAutofit/>
          </a:bodyPr>
          <a:lstStyle/>
          <a:p>
            <a:pPr>
              <a:buFont typeface="Wingdings" panose="05000000000000000000" pitchFamily="2" charset="2"/>
              <a:buChar char="Ø"/>
            </a:pPr>
            <a:r>
              <a:rPr lang="en-US" sz="2200" dirty="0">
                <a:solidFill>
                  <a:schemeClr val="tx1">
                    <a:lumMod val="65000"/>
                    <a:lumOff val="35000"/>
                  </a:schemeClr>
                </a:solidFill>
                <a:effectLst/>
              </a:rPr>
              <a:t>In this course, we will be learning Java, one of the most popular programming language which is used to build an application.</a:t>
            </a:r>
          </a:p>
          <a:p>
            <a:pPr>
              <a:buFont typeface="Wingdings" panose="05000000000000000000" pitchFamily="2" charset="2"/>
              <a:buChar char="Ø"/>
            </a:pPr>
            <a:r>
              <a:rPr lang="en-US" sz="2200" dirty="0">
                <a:solidFill>
                  <a:schemeClr val="tx1">
                    <a:lumMod val="65000"/>
                    <a:lumOff val="35000"/>
                  </a:schemeClr>
                </a:solidFill>
                <a:effectLst/>
              </a:rPr>
              <a:t>Java has been evolving since 1991 with different editions. In this course, the features of Java till Java 11 has been discussed.</a:t>
            </a:r>
          </a:p>
          <a:p>
            <a:pPr>
              <a:buFont typeface="Wingdings" panose="05000000000000000000" pitchFamily="2" charset="2"/>
              <a:buChar char="Ø"/>
            </a:pPr>
            <a:r>
              <a:rPr lang="en-US" sz="2200" dirty="0">
                <a:solidFill>
                  <a:schemeClr val="tx1">
                    <a:lumMod val="65000"/>
                    <a:lumOff val="35000"/>
                  </a:schemeClr>
                </a:solidFill>
                <a:effectLst/>
              </a:rPr>
              <a:t>According to the</a:t>
            </a:r>
            <a:r>
              <a:rPr lang="en-US" sz="2200" u="sng" dirty="0">
                <a:solidFill>
                  <a:schemeClr val="tx1">
                    <a:lumMod val="65000"/>
                    <a:lumOff val="35000"/>
                  </a:schemeClr>
                </a:solidFill>
                <a:effectLst/>
              </a:rPr>
              <a:t> </a:t>
            </a:r>
            <a:r>
              <a:rPr lang="en-US" sz="2200" dirty="0">
                <a:solidFill>
                  <a:schemeClr val="tx1">
                    <a:lumMod val="65000"/>
                    <a:lumOff val="35000"/>
                  </a:schemeClr>
                </a:solidFill>
                <a:effectLst/>
                <a:hlinkClick r:id="rId2">
                  <a:extLst>
                    <a:ext uri="{A12FA001-AC4F-418D-AE19-62706E023703}">
                      <ahyp:hlinkClr xmlns:ahyp="http://schemas.microsoft.com/office/drawing/2018/hyperlinkcolor" val="tx"/>
                    </a:ext>
                  </a:extLst>
                </a:hlinkClick>
              </a:rPr>
              <a:t>TIOBE Programming Community Index</a:t>
            </a:r>
            <a:r>
              <a:rPr lang="en-US" sz="2200" dirty="0">
                <a:solidFill>
                  <a:schemeClr val="tx1">
                    <a:lumMod val="65000"/>
                    <a:lumOff val="35000"/>
                  </a:schemeClr>
                </a:solidFill>
                <a:effectLst/>
              </a:rPr>
              <a:t>, Java has been one of the top 5 programming languages for several years.</a:t>
            </a:r>
          </a:p>
          <a:p>
            <a:pPr>
              <a:buFont typeface="Wingdings" panose="05000000000000000000" pitchFamily="2" charset="2"/>
              <a:buChar char="Ø"/>
            </a:pPr>
            <a:r>
              <a:rPr lang="en-US" sz="2200" dirty="0">
                <a:solidFill>
                  <a:schemeClr val="tx1">
                    <a:lumMod val="65000"/>
                    <a:lumOff val="35000"/>
                  </a:schemeClr>
                </a:solidFill>
                <a:effectLst/>
              </a:rPr>
              <a:t>Billions of devices and enterprise desktops are powered by Java technology.         </a:t>
            </a:r>
          </a:p>
          <a:p>
            <a:pPr>
              <a:buFont typeface="Wingdings" panose="05000000000000000000" pitchFamily="2" charset="2"/>
              <a:buChar char="Ø"/>
            </a:pPr>
            <a:r>
              <a:rPr lang="en-US" sz="2200" dirty="0">
                <a:solidFill>
                  <a:schemeClr val="tx1">
                    <a:lumMod val="65000"/>
                    <a:lumOff val="35000"/>
                  </a:schemeClr>
                </a:solidFill>
                <a:effectLst/>
              </a:rPr>
              <a:t>Let us look into the Java Architecture and Features next.                                                                    </a:t>
            </a:r>
          </a:p>
          <a:p>
            <a:pPr marL="0" indent="0">
              <a:buNone/>
            </a:pPr>
            <a:endParaRPr lang="en-US" sz="2200" dirty="0">
              <a:solidFill>
                <a:schemeClr val="tx1">
                  <a:lumMod val="65000"/>
                  <a:lumOff val="35000"/>
                </a:schemeClr>
              </a:solidFill>
              <a:effectLst/>
            </a:endParaRPr>
          </a:p>
          <a:p>
            <a:endParaRPr lang="en-IN" dirty="0"/>
          </a:p>
        </p:txBody>
      </p:sp>
      <p:sp>
        <p:nvSpPr>
          <p:cNvPr id="4" name="Footer Placeholder 3">
            <a:extLst>
              <a:ext uri="{FF2B5EF4-FFF2-40B4-BE49-F238E27FC236}">
                <a16:creationId xmlns:a16="http://schemas.microsoft.com/office/drawing/2014/main" id="{0CEFB5C1-655D-7728-B18D-8273DFB4A41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A2FA4B8-40D1-3ACA-F9CB-461575AAE706}"/>
              </a:ext>
            </a:extLst>
          </p:cNvPr>
          <p:cNvSpPr>
            <a:spLocks noGrp="1"/>
          </p:cNvSpPr>
          <p:nvPr>
            <p:ph type="sldNum" sz="quarter" idx="12"/>
          </p:nvPr>
        </p:nvSpPr>
        <p:spPr/>
        <p:txBody>
          <a:bodyPr/>
          <a:lstStyle/>
          <a:p>
            <a:fld id="{4A777409-9C5A-4B07-8E32-19F22F7D558C}" type="slidenum">
              <a:rPr lang="en-IN" smtClean="0"/>
              <a:t>11</a:t>
            </a:fld>
            <a:endParaRPr lang="en-IN" dirty="0"/>
          </a:p>
        </p:txBody>
      </p:sp>
    </p:spTree>
    <p:extLst>
      <p:ext uri="{BB962C8B-B14F-4D97-AF65-F5344CB8AC3E}">
        <p14:creationId xmlns:p14="http://schemas.microsoft.com/office/powerpoint/2010/main" val="31430752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771B57-1DE5-90A2-4322-458C92BE3E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6C792F-7D17-8245-A287-9F31FDC76810}"/>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068A6DC8-DA99-8376-546F-8883927AAEC0}"/>
              </a:ext>
            </a:extLst>
          </p:cNvPr>
          <p:cNvSpPr txBox="1"/>
          <p:nvPr/>
        </p:nvSpPr>
        <p:spPr>
          <a:xfrm>
            <a:off x="988359" y="572852"/>
            <a:ext cx="6100482"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CEF88E02-55D2-E2F8-3009-9D1E6EE4572C}"/>
              </a:ext>
            </a:extLst>
          </p:cNvPr>
          <p:cNvSpPr txBox="1"/>
          <p:nvPr/>
        </p:nvSpPr>
        <p:spPr>
          <a:xfrm>
            <a:off x="988359" y="865385"/>
            <a:ext cx="10611970" cy="707886"/>
          </a:xfrm>
          <a:prstGeom prst="rect">
            <a:avLst/>
          </a:prstGeom>
          <a:noFill/>
        </p:spPr>
        <p:txBody>
          <a:bodyPr wrap="square">
            <a:spAutoFit/>
          </a:bodyPr>
          <a:lstStyle/>
          <a:p>
            <a:r>
              <a:rPr lang="en-US" sz="2000" dirty="0">
                <a:solidFill>
                  <a:schemeClr val="tx1">
                    <a:lumMod val="65000"/>
                    <a:lumOff val="35000"/>
                  </a:schemeClr>
                </a:solidFill>
              </a:rPr>
              <a:t>Have a look at how mutable strings can be manipulated. Some of its methods like insert(), append(), capacity(), delete(), length() are discussed.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0F5355F-FAC8-DF1A-F1D9-98E67E8BE37D}"/>
              </a:ext>
            </a:extLst>
          </p:cNvPr>
          <p:cNvSpPr txBox="1"/>
          <p:nvPr/>
        </p:nvSpPr>
        <p:spPr>
          <a:xfrm>
            <a:off x="851647" y="1702508"/>
            <a:ext cx="11600330" cy="5016758"/>
          </a:xfrm>
          <a:prstGeom prst="rect">
            <a:avLst/>
          </a:prstGeom>
          <a:noFill/>
        </p:spPr>
        <p:txBody>
          <a:bodyPr wrap="square">
            <a:spAutoFit/>
          </a:bodyPr>
          <a:lstStyle/>
          <a:p>
            <a:r>
              <a:rPr lang="en-IN" sz="1600" dirty="0"/>
              <a:t>class Tester {</a:t>
            </a:r>
          </a:p>
          <a:p>
            <a:r>
              <a:rPr lang="en-IN" sz="1600" dirty="0"/>
              <a:t>	public static void main(String[] args) {</a:t>
            </a:r>
          </a:p>
          <a:p>
            <a:r>
              <a:rPr lang="en-IN" sz="1600" dirty="0"/>
              <a:t>		</a:t>
            </a:r>
          </a:p>
          <a:p>
            <a:r>
              <a:rPr lang="en-IN" sz="1600" dirty="0"/>
              <a:t>		//Creating StringBuilder Objects</a:t>
            </a:r>
          </a:p>
          <a:p>
            <a:r>
              <a:rPr lang="en-IN" sz="1600" dirty="0"/>
              <a:t>		StringBuilder strOne = new StringBuilder("Java");</a:t>
            </a:r>
          </a:p>
          <a:p>
            <a:r>
              <a:rPr lang="en-IN" sz="1600" dirty="0"/>
              <a:t>		StringBuilder strTwo = new StringBuilder();</a:t>
            </a:r>
          </a:p>
          <a:p>
            <a:r>
              <a:rPr lang="en-IN" sz="1600" dirty="0"/>
              <a:t>		</a:t>
            </a:r>
            <a:r>
              <a:rPr lang="en-IN" sz="1600" dirty="0" err="1"/>
              <a:t>strTwo.append</a:t>
            </a:r>
            <a:r>
              <a:rPr lang="en-IN" sz="1600" dirty="0"/>
              <a:t>("Python");</a:t>
            </a:r>
          </a:p>
          <a:p>
            <a:r>
              <a:rPr lang="en-IN" sz="1600" dirty="0"/>
              <a:t>		</a:t>
            </a:r>
          </a:p>
          <a:p>
            <a:r>
              <a:rPr lang="en-IN" sz="1600" dirty="0"/>
              <a:t>		// method will return length of strOne</a:t>
            </a:r>
          </a:p>
          <a:p>
            <a:r>
              <a:rPr lang="en-IN" sz="1600" dirty="0"/>
              <a:t>		Integer length = </a:t>
            </a:r>
            <a:r>
              <a:rPr lang="en-IN" sz="1600" dirty="0" err="1"/>
              <a:t>strOne.length</a:t>
            </a:r>
            <a:r>
              <a:rPr lang="en-IN" sz="1600" dirty="0"/>
              <a:t>();</a:t>
            </a:r>
          </a:p>
          <a:p>
            <a:r>
              <a:rPr lang="en-IN" sz="1600" dirty="0"/>
              <a:t>		</a:t>
            </a:r>
          </a:p>
          <a:p>
            <a:r>
              <a:rPr lang="en-IN" sz="1600" dirty="0"/>
              <a:t>		//method will insert a new string to the original string</a:t>
            </a:r>
          </a:p>
          <a:p>
            <a:r>
              <a:rPr lang="en-IN" sz="1600" dirty="0"/>
              <a:t>		</a:t>
            </a:r>
            <a:r>
              <a:rPr lang="en-IN" sz="1600" dirty="0" err="1"/>
              <a:t>strTwo.insert</a:t>
            </a:r>
            <a:r>
              <a:rPr lang="en-IN" sz="1600" dirty="0"/>
              <a:t>(0,"I love ");</a:t>
            </a:r>
          </a:p>
          <a:p>
            <a:r>
              <a:rPr lang="en-IN" sz="1600" dirty="0"/>
              <a:t>		System.out.println(strTwo);</a:t>
            </a:r>
          </a:p>
          <a:p>
            <a:r>
              <a:rPr lang="en-IN" sz="1600" dirty="0"/>
              <a:t>		</a:t>
            </a:r>
          </a:p>
          <a:p>
            <a:r>
              <a:rPr lang="en-IN" sz="1600" dirty="0"/>
              <a:t>		// method will append 2.0</a:t>
            </a:r>
          </a:p>
          <a:p>
            <a:r>
              <a:rPr lang="en-IN" sz="1600" dirty="0"/>
              <a:t>		</a:t>
            </a:r>
            <a:r>
              <a:rPr lang="en-IN" sz="1600" dirty="0" err="1"/>
              <a:t>strOne.append</a:t>
            </a:r>
            <a:r>
              <a:rPr lang="en-IN" sz="1600" dirty="0"/>
              <a:t>(9.0);</a:t>
            </a:r>
          </a:p>
          <a:p>
            <a:r>
              <a:rPr lang="en-IN" sz="1600" dirty="0"/>
              <a:t>		System.out.println(strOne);</a:t>
            </a:r>
          </a:p>
          <a:p>
            <a:r>
              <a:rPr lang="en-IN" sz="1600" dirty="0"/>
              <a:t>		</a:t>
            </a:r>
          </a:p>
          <a:p>
            <a:r>
              <a:rPr lang="en-IN" sz="1600" dirty="0"/>
              <a:t>		</a:t>
            </a:r>
          </a:p>
        </p:txBody>
      </p:sp>
    </p:spTree>
    <p:extLst>
      <p:ext uri="{BB962C8B-B14F-4D97-AF65-F5344CB8AC3E}">
        <p14:creationId xmlns:p14="http://schemas.microsoft.com/office/powerpoint/2010/main" val="33130993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66B855-2F70-3D32-708E-271B531066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48BC37-E363-4198-E2B3-4BC67A52CDED}"/>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F95F5836-C424-020D-DDA9-9C327379F974}"/>
              </a:ext>
            </a:extLst>
          </p:cNvPr>
          <p:cNvSpPr txBox="1"/>
          <p:nvPr/>
        </p:nvSpPr>
        <p:spPr>
          <a:xfrm>
            <a:off x="878542" y="1120676"/>
            <a:ext cx="10963835" cy="5262979"/>
          </a:xfrm>
          <a:prstGeom prst="rect">
            <a:avLst/>
          </a:prstGeom>
          <a:noFill/>
        </p:spPr>
        <p:txBody>
          <a:bodyPr wrap="square">
            <a:spAutoFit/>
          </a:bodyPr>
          <a:lstStyle/>
          <a:p>
            <a:r>
              <a:rPr lang="en-IN" sz="1600" dirty="0"/>
              <a:t>//to print the capacity of object we use capacity()</a:t>
            </a:r>
          </a:p>
          <a:p>
            <a:r>
              <a:rPr lang="en-IN" sz="1600" dirty="0"/>
              <a:t>		System.out.println(strOne.capacity());</a:t>
            </a:r>
          </a:p>
          <a:p>
            <a:r>
              <a:rPr lang="en-IN" sz="1600" dirty="0"/>
              <a:t>		</a:t>
            </a:r>
          </a:p>
          <a:p>
            <a:r>
              <a:rPr lang="en-IN" sz="1600" dirty="0"/>
              <a:t>		//this method will insert SE into strOne at specified position</a:t>
            </a:r>
          </a:p>
          <a:p>
            <a:r>
              <a:rPr lang="en-IN" sz="1600" dirty="0"/>
              <a:t>		</a:t>
            </a:r>
            <a:r>
              <a:rPr lang="en-IN" sz="1600" dirty="0" err="1"/>
              <a:t>strOne.insert</a:t>
            </a:r>
            <a:r>
              <a:rPr lang="en-IN" sz="1600" dirty="0"/>
              <a:t>(length,"SE");</a:t>
            </a:r>
          </a:p>
          <a:p>
            <a:r>
              <a:rPr lang="en-IN" sz="1600" dirty="0"/>
              <a:t>		System.out.println(strOne);</a:t>
            </a:r>
          </a:p>
          <a:p>
            <a:r>
              <a:rPr lang="en-IN" sz="1600" dirty="0"/>
              <a:t>		</a:t>
            </a:r>
          </a:p>
          <a:p>
            <a:r>
              <a:rPr lang="en-IN" sz="1600" dirty="0"/>
              <a:t>		//this method will create a string from start index till end index as specified</a:t>
            </a:r>
          </a:p>
          <a:p>
            <a:r>
              <a:rPr lang="en-IN" sz="1600" dirty="0"/>
              <a:t>		String sub = strTwo.substring(4,9);</a:t>
            </a:r>
          </a:p>
          <a:p>
            <a:r>
              <a:rPr lang="en-IN" sz="1600" dirty="0"/>
              <a:t>		System.out.println(sub);</a:t>
            </a:r>
          </a:p>
          <a:p>
            <a:r>
              <a:rPr lang="en-IN" sz="1600" dirty="0"/>
              <a:t>		</a:t>
            </a:r>
          </a:p>
          <a:p>
            <a:r>
              <a:rPr lang="en-IN" sz="1600" dirty="0"/>
              <a:t>		//this method can convert StringBuilder Object</a:t>
            </a:r>
          </a:p>
          <a:p>
            <a:r>
              <a:rPr lang="en-IN" sz="1600" dirty="0"/>
              <a:t>		String str = strTwo.toString();</a:t>
            </a:r>
          </a:p>
          <a:p>
            <a:r>
              <a:rPr lang="en-IN" sz="1600" dirty="0"/>
              <a:t>		System.out.println(str.getClass());</a:t>
            </a:r>
          </a:p>
          <a:p>
            <a:r>
              <a:rPr lang="en-IN" sz="1600" dirty="0"/>
              <a:t>		</a:t>
            </a:r>
          </a:p>
          <a:p>
            <a:r>
              <a:rPr lang="en-IN" sz="1600" dirty="0"/>
              <a:t>		// this method deletes characters from strOne based on the arguments specified</a:t>
            </a:r>
          </a:p>
          <a:p>
            <a:r>
              <a:rPr lang="en-IN" sz="1600" dirty="0"/>
              <a:t>		strOne.delete(0,3);</a:t>
            </a:r>
          </a:p>
          <a:p>
            <a:r>
              <a:rPr lang="en-IN" sz="1600" dirty="0"/>
              <a:t>		System.out.println(strOne);</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39107674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26F3-549F-559D-7695-1B42B52D495E}"/>
              </a:ext>
            </a:extLst>
          </p:cNvPr>
          <p:cNvSpPr>
            <a:spLocks noGrp="1"/>
          </p:cNvSpPr>
          <p:nvPr>
            <p:ph type="title"/>
          </p:nvPr>
        </p:nvSpPr>
        <p:spPr/>
        <p:txBody>
          <a:bodyPr/>
          <a:lstStyle/>
          <a:p>
            <a:pPr algn="ctr"/>
            <a:r>
              <a:rPr lang="en-IN" b="1" u="sng" dirty="0"/>
              <a:t>Wrapper Class</a:t>
            </a:r>
          </a:p>
        </p:txBody>
      </p:sp>
      <p:sp>
        <p:nvSpPr>
          <p:cNvPr id="3" name="Content Placeholder 2">
            <a:extLst>
              <a:ext uri="{FF2B5EF4-FFF2-40B4-BE49-F238E27FC236}">
                <a16:creationId xmlns:a16="http://schemas.microsoft.com/office/drawing/2014/main" id="{819A5202-DE50-F4FA-DE52-ACD162D9481D}"/>
              </a:ext>
            </a:extLst>
          </p:cNvPr>
          <p:cNvSpPr>
            <a:spLocks noGrp="1"/>
          </p:cNvSpPr>
          <p:nvPr>
            <p:ph idx="1"/>
          </p:nvPr>
        </p:nvSpPr>
        <p:spPr>
          <a:xfrm>
            <a:off x="623047" y="1421747"/>
            <a:ext cx="10515600" cy="4351338"/>
          </a:xfrm>
        </p:spPr>
        <p:txBody>
          <a:bodyPr/>
          <a:lstStyle/>
          <a:p>
            <a:pPr marL="0" indent="0">
              <a:buNone/>
            </a:pPr>
            <a:r>
              <a:rPr lang="en-US" sz="2000" dirty="0">
                <a:solidFill>
                  <a:schemeClr val="tx1">
                    <a:lumMod val="65000"/>
                    <a:lumOff val="35000"/>
                  </a:schemeClr>
                </a:solidFill>
                <a:effectLst/>
              </a:rPr>
              <a:t>All this time, we have been using primitive types. But there are occasions where we need to represent them as Objects. This is where Wrapper classes come into the picture. A wrapper class is the one which contains or wraps the primitive data types (int, char, etc.)</a:t>
            </a:r>
          </a:p>
          <a:p>
            <a:pPr marL="0" indent="0">
              <a:buNone/>
            </a:pPr>
            <a:r>
              <a:rPr lang="en-US" sz="2000" dirty="0">
                <a:solidFill>
                  <a:schemeClr val="tx1">
                    <a:lumMod val="65000"/>
                    <a:lumOff val="35000"/>
                  </a:schemeClr>
                </a:solidFill>
                <a:effectLst/>
              </a:rPr>
              <a:t>All the primitive data types have their corresponding Wrapper classes. The following table shows the primitive data types and their corresponding Wrapper class.</a:t>
            </a:r>
          </a:p>
          <a:p>
            <a:pPr marL="0" indent="0">
              <a:buNone/>
            </a:pPr>
            <a:endParaRPr lang="en-IN" dirty="0"/>
          </a:p>
        </p:txBody>
      </p:sp>
      <p:sp>
        <p:nvSpPr>
          <p:cNvPr id="4" name="Footer Placeholder 3">
            <a:extLst>
              <a:ext uri="{FF2B5EF4-FFF2-40B4-BE49-F238E27FC236}">
                <a16:creationId xmlns:a16="http://schemas.microsoft.com/office/drawing/2014/main" id="{CBFE8AE3-EC13-3896-7F57-42B0455AFF2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0EA492E3-17AF-71E9-EA9D-6CAD712D5BEF}"/>
              </a:ext>
            </a:extLst>
          </p:cNvPr>
          <p:cNvSpPr>
            <a:spLocks noGrp="1"/>
          </p:cNvSpPr>
          <p:nvPr>
            <p:ph type="sldNum" sz="quarter" idx="12"/>
          </p:nvPr>
        </p:nvSpPr>
        <p:spPr/>
        <p:txBody>
          <a:bodyPr/>
          <a:lstStyle/>
          <a:p>
            <a:fld id="{4A777409-9C5A-4B07-8E32-19F22F7D558C}" type="slidenum">
              <a:rPr lang="en-IN" smtClean="0"/>
              <a:t>112</a:t>
            </a:fld>
            <a:endParaRPr lang="en-IN" dirty="0"/>
          </a:p>
        </p:txBody>
      </p:sp>
      <p:pic>
        <p:nvPicPr>
          <p:cNvPr id="7" name="Picture 6">
            <a:extLst>
              <a:ext uri="{FF2B5EF4-FFF2-40B4-BE49-F238E27FC236}">
                <a16:creationId xmlns:a16="http://schemas.microsoft.com/office/drawing/2014/main" id="{1770974C-5093-B6EA-BD75-80D3E32EB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06952"/>
            <a:ext cx="12192000" cy="3249398"/>
          </a:xfrm>
          <a:prstGeom prst="rect">
            <a:avLst/>
          </a:prstGeom>
        </p:spPr>
      </p:pic>
    </p:spTree>
    <p:extLst>
      <p:ext uri="{BB962C8B-B14F-4D97-AF65-F5344CB8AC3E}">
        <p14:creationId xmlns:p14="http://schemas.microsoft.com/office/powerpoint/2010/main" val="29944235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E4F557-EFAC-967A-93AA-2415358D9F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9B1A40-4B12-CE6C-0A8D-F87CBCCF6909}"/>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67AAA0A8-F2AB-3B3F-DA42-BF54F3CE2C5D}"/>
              </a:ext>
            </a:extLst>
          </p:cNvPr>
          <p:cNvSpPr txBox="1"/>
          <p:nvPr/>
        </p:nvSpPr>
        <p:spPr>
          <a:xfrm>
            <a:off x="31376" y="1072658"/>
            <a:ext cx="11842377" cy="707886"/>
          </a:xfrm>
          <a:prstGeom prst="rect">
            <a:avLst/>
          </a:prstGeom>
          <a:noFill/>
        </p:spPr>
        <p:txBody>
          <a:bodyPr wrap="square">
            <a:spAutoFit/>
          </a:bodyPr>
          <a:lstStyle/>
          <a:p>
            <a:r>
              <a:rPr lang="en-US" sz="2000" dirty="0">
                <a:solidFill>
                  <a:schemeClr val="tx1">
                    <a:lumMod val="65000"/>
                    <a:lumOff val="35000"/>
                  </a:schemeClr>
                </a:solidFill>
              </a:rPr>
              <a:t>Wrapper classes also provide a number of useful methods to manipulate values. They belong to the java.lang package as part of the Java library.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71B6940-4858-5DEB-29DD-42A3B7A364C2}"/>
              </a:ext>
            </a:extLst>
          </p:cNvPr>
          <p:cNvSpPr txBox="1"/>
          <p:nvPr/>
        </p:nvSpPr>
        <p:spPr>
          <a:xfrm>
            <a:off x="31376" y="1935157"/>
            <a:ext cx="11842376" cy="461665"/>
          </a:xfrm>
          <a:prstGeom prst="rect">
            <a:avLst/>
          </a:prstGeom>
          <a:noFill/>
        </p:spPr>
        <p:txBody>
          <a:bodyPr wrap="square">
            <a:spAutoFit/>
          </a:bodyPr>
          <a:lstStyle/>
          <a:p>
            <a:r>
              <a:rPr lang="en-IN" sz="2400" dirty="0"/>
              <a:t>Integer wrappedInt = new Integer(2);</a:t>
            </a:r>
          </a:p>
        </p:txBody>
      </p:sp>
      <p:sp>
        <p:nvSpPr>
          <p:cNvPr id="9" name="TextBox 8">
            <a:extLst>
              <a:ext uri="{FF2B5EF4-FFF2-40B4-BE49-F238E27FC236}">
                <a16:creationId xmlns:a16="http://schemas.microsoft.com/office/drawing/2014/main" id="{56D91688-2A29-9485-7516-7CD10C7AC345}"/>
              </a:ext>
            </a:extLst>
          </p:cNvPr>
          <p:cNvSpPr txBox="1"/>
          <p:nvPr/>
        </p:nvSpPr>
        <p:spPr>
          <a:xfrm>
            <a:off x="96370" y="2598050"/>
            <a:ext cx="11999259" cy="400110"/>
          </a:xfrm>
          <a:prstGeom prst="rect">
            <a:avLst/>
          </a:prstGeom>
          <a:noFill/>
        </p:spPr>
        <p:txBody>
          <a:bodyPr wrap="square">
            <a:spAutoFit/>
          </a:bodyPr>
          <a:lstStyle/>
          <a:p>
            <a:r>
              <a:rPr lang="en-US" sz="2000" dirty="0">
                <a:solidFill>
                  <a:schemeClr val="tx1">
                    <a:lumMod val="65000"/>
                    <a:lumOff val="35000"/>
                  </a:schemeClr>
                </a:solidFill>
              </a:rPr>
              <a:t>Since Java 5, this can be done without an explicit call to the constructor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76A5413-B523-1D93-5557-283C937847B9}"/>
              </a:ext>
            </a:extLst>
          </p:cNvPr>
          <p:cNvSpPr txBox="1"/>
          <p:nvPr/>
        </p:nvSpPr>
        <p:spPr>
          <a:xfrm>
            <a:off x="96370" y="3130851"/>
            <a:ext cx="11777382" cy="830997"/>
          </a:xfrm>
          <a:prstGeom prst="rect">
            <a:avLst/>
          </a:prstGeom>
          <a:noFill/>
        </p:spPr>
        <p:txBody>
          <a:bodyPr wrap="square">
            <a:spAutoFit/>
          </a:bodyPr>
          <a:lstStyle/>
          <a:p>
            <a:r>
              <a:rPr lang="en-IN" sz="2400" dirty="0"/>
              <a:t>char value = 'a';</a:t>
            </a:r>
          </a:p>
          <a:p>
            <a:r>
              <a:rPr lang="en-IN" sz="2400" dirty="0"/>
              <a:t>Character wrappedChar = value;</a:t>
            </a:r>
          </a:p>
        </p:txBody>
      </p:sp>
      <p:sp>
        <p:nvSpPr>
          <p:cNvPr id="13" name="TextBox 12">
            <a:extLst>
              <a:ext uri="{FF2B5EF4-FFF2-40B4-BE49-F238E27FC236}">
                <a16:creationId xmlns:a16="http://schemas.microsoft.com/office/drawing/2014/main" id="{0F1EFDD4-4182-83A3-D758-BC247EF880F3}"/>
              </a:ext>
            </a:extLst>
          </p:cNvPr>
          <p:cNvSpPr txBox="1"/>
          <p:nvPr/>
        </p:nvSpPr>
        <p:spPr>
          <a:xfrm>
            <a:off x="96370" y="4169609"/>
            <a:ext cx="11842375" cy="1015663"/>
          </a:xfrm>
          <a:prstGeom prst="rect">
            <a:avLst/>
          </a:prstGeom>
          <a:noFill/>
        </p:spPr>
        <p:txBody>
          <a:bodyPr wrap="square">
            <a:spAutoFit/>
          </a:bodyPr>
          <a:lstStyle/>
          <a:p>
            <a:r>
              <a:rPr lang="en-US" sz="2000" dirty="0">
                <a:solidFill>
                  <a:schemeClr val="tx1">
                    <a:lumMod val="65000"/>
                    <a:lumOff val="35000"/>
                  </a:schemeClr>
                </a:solidFill>
              </a:rPr>
              <a:t>This mechanism is called</a:t>
            </a:r>
            <a:r>
              <a:rPr lang="en-US" sz="2000" b="1" dirty="0">
                <a:solidFill>
                  <a:schemeClr val="tx1">
                    <a:lumMod val="65000"/>
                    <a:lumOff val="35000"/>
                  </a:schemeClr>
                </a:solidFill>
              </a:rPr>
              <a:t> autoboxing </a:t>
            </a:r>
            <a:r>
              <a:rPr lang="en-US" sz="2000" dirty="0">
                <a:solidFill>
                  <a:schemeClr val="tx1">
                    <a:lumMod val="65000"/>
                    <a:lumOff val="35000"/>
                  </a:schemeClr>
                </a:solidFill>
              </a:rPr>
              <a:t>which means automatic conversion of primitive types to the object of their corresponding wrapper classes is known as autoboxing. For example – conversion of char to Character as shown above.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637369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4F1A09-513D-D758-5186-E66C3D2C97A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55C38C-DEC3-4FE6-79A0-3D91A64A8A25}"/>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98443AB4-493E-C770-F285-894D4E98CF76}"/>
              </a:ext>
            </a:extLst>
          </p:cNvPr>
          <p:cNvSpPr txBox="1"/>
          <p:nvPr/>
        </p:nvSpPr>
        <p:spPr>
          <a:xfrm>
            <a:off x="170329" y="1009001"/>
            <a:ext cx="11851341" cy="1015663"/>
          </a:xfrm>
          <a:prstGeom prst="rect">
            <a:avLst/>
          </a:prstGeom>
          <a:noFill/>
        </p:spPr>
        <p:txBody>
          <a:bodyPr wrap="square">
            <a:spAutoFit/>
          </a:bodyPr>
          <a:lstStyle/>
          <a:p>
            <a:r>
              <a:rPr lang="en-US" sz="2000" dirty="0">
                <a:solidFill>
                  <a:schemeClr val="tx1">
                    <a:lumMod val="65000"/>
                    <a:lumOff val="35000"/>
                  </a:schemeClr>
                </a:solidFill>
              </a:rPr>
              <a:t>Similarly, there is a process of </a:t>
            </a:r>
            <a:r>
              <a:rPr lang="en-US" sz="2000" b="1" dirty="0">
                <a:solidFill>
                  <a:schemeClr val="tx1">
                    <a:lumMod val="65000"/>
                    <a:lumOff val="35000"/>
                  </a:schemeClr>
                </a:solidFill>
              </a:rPr>
              <a:t>unboxing</a:t>
            </a:r>
            <a:r>
              <a:rPr lang="en-US" sz="2000" dirty="0">
                <a:solidFill>
                  <a:schemeClr val="tx1">
                    <a:lumMod val="65000"/>
                    <a:lumOff val="35000"/>
                  </a:schemeClr>
                </a:solidFill>
              </a:rPr>
              <a:t> which is opposite of autoboxing. In this process automatically conversion of a wrapper class object to its corresponding primitive type is performed. For example refer the </a:t>
            </a:r>
          </a:p>
          <a:p>
            <a:r>
              <a:rPr lang="en-US" sz="2000" dirty="0">
                <a:solidFill>
                  <a:schemeClr val="tx1">
                    <a:lumMod val="65000"/>
                    <a:lumOff val="35000"/>
                  </a:schemeClr>
                </a:solidFill>
              </a:rPr>
              <a:t>code given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4FC53C8-A832-3F50-64D6-47E650F6195A}"/>
              </a:ext>
            </a:extLst>
          </p:cNvPr>
          <p:cNvSpPr txBox="1"/>
          <p:nvPr/>
        </p:nvSpPr>
        <p:spPr>
          <a:xfrm>
            <a:off x="170328" y="2141675"/>
            <a:ext cx="11385177" cy="461665"/>
          </a:xfrm>
          <a:prstGeom prst="rect">
            <a:avLst/>
          </a:prstGeom>
          <a:noFill/>
        </p:spPr>
        <p:txBody>
          <a:bodyPr wrap="square">
            <a:spAutoFit/>
          </a:bodyPr>
          <a:lstStyle/>
          <a:p>
            <a:r>
              <a:rPr lang="en-IN" sz="2400" dirty="0"/>
              <a:t>char newVal = wrappedChar;</a:t>
            </a:r>
          </a:p>
        </p:txBody>
      </p:sp>
      <p:sp>
        <p:nvSpPr>
          <p:cNvPr id="9" name="TextBox 8">
            <a:extLst>
              <a:ext uri="{FF2B5EF4-FFF2-40B4-BE49-F238E27FC236}">
                <a16:creationId xmlns:a16="http://schemas.microsoft.com/office/drawing/2014/main" id="{04371F3E-9717-1DB0-3010-62ACA7731802}"/>
              </a:ext>
            </a:extLst>
          </p:cNvPr>
          <p:cNvSpPr txBox="1"/>
          <p:nvPr/>
        </p:nvSpPr>
        <p:spPr>
          <a:xfrm>
            <a:off x="170328" y="2720351"/>
            <a:ext cx="11501719" cy="1015663"/>
          </a:xfrm>
          <a:prstGeom prst="rect">
            <a:avLst/>
          </a:prstGeom>
          <a:noFill/>
        </p:spPr>
        <p:txBody>
          <a:bodyPr wrap="square">
            <a:spAutoFit/>
          </a:bodyPr>
          <a:lstStyle/>
          <a:p>
            <a:r>
              <a:rPr lang="en-US" sz="2000" b="1" dirty="0">
                <a:solidFill>
                  <a:schemeClr val="tx1">
                    <a:lumMod val="65000"/>
                    <a:lumOff val="35000"/>
                  </a:schemeClr>
                </a:solidFill>
                <a:effectLst/>
              </a:rPr>
              <a:t>Important Note</a:t>
            </a:r>
            <a:r>
              <a:rPr lang="en-US" sz="2000" dirty="0">
                <a:solidFill>
                  <a:schemeClr val="tx1">
                    <a:lumMod val="65000"/>
                    <a:lumOff val="35000"/>
                  </a:schemeClr>
                </a:solidFill>
                <a:effectLst/>
              </a:rPr>
              <a:t>: Similar to the String pool, Byte, Short, Integer and Long classes cache values in the range -128 to 127.</a:t>
            </a:r>
          </a:p>
          <a:p>
            <a:r>
              <a:rPr lang="en-US" sz="2000" dirty="0">
                <a:solidFill>
                  <a:schemeClr val="tx1">
                    <a:lumMod val="65000"/>
                    <a:lumOff val="35000"/>
                  </a:schemeClr>
                </a:solidFill>
                <a:effectLst/>
              </a:rPr>
              <a:t>Next, let us discuss few methods which are present in a wrapper class.</a:t>
            </a:r>
          </a:p>
        </p:txBody>
      </p:sp>
    </p:spTree>
    <p:extLst>
      <p:ext uri="{BB962C8B-B14F-4D97-AF65-F5344CB8AC3E}">
        <p14:creationId xmlns:p14="http://schemas.microsoft.com/office/powerpoint/2010/main" val="13514655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4DCBA1-FAA7-29E2-DDED-7BE17A18D32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3EF7DB-C287-44FB-26EC-2D5DB7B2FDAC}"/>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275EEF7B-49CE-342C-600A-20B45707ABED}"/>
              </a:ext>
            </a:extLst>
          </p:cNvPr>
          <p:cNvSpPr txBox="1"/>
          <p:nvPr/>
        </p:nvSpPr>
        <p:spPr>
          <a:xfrm>
            <a:off x="988358" y="510099"/>
            <a:ext cx="10262347" cy="461665"/>
          </a:xfrm>
          <a:prstGeom prst="rect">
            <a:avLst/>
          </a:prstGeom>
          <a:noFill/>
        </p:spPr>
        <p:txBody>
          <a:bodyPr wrap="square">
            <a:spAutoFit/>
          </a:bodyPr>
          <a:lstStyle/>
          <a:p>
            <a:r>
              <a:rPr lang="en-IN" sz="2400" b="1" dirty="0">
                <a:effectLst/>
              </a:rPr>
              <a:t>Wrapper Class Methods</a:t>
            </a:r>
          </a:p>
        </p:txBody>
      </p:sp>
      <p:sp>
        <p:nvSpPr>
          <p:cNvPr id="7" name="TextBox 6">
            <a:extLst>
              <a:ext uri="{FF2B5EF4-FFF2-40B4-BE49-F238E27FC236}">
                <a16:creationId xmlns:a16="http://schemas.microsoft.com/office/drawing/2014/main" id="{6F9D0E7B-A40B-D97A-4B38-B421905E60BC}"/>
              </a:ext>
            </a:extLst>
          </p:cNvPr>
          <p:cNvSpPr txBox="1"/>
          <p:nvPr/>
        </p:nvSpPr>
        <p:spPr>
          <a:xfrm>
            <a:off x="0" y="1077597"/>
            <a:ext cx="11743765" cy="1323439"/>
          </a:xfrm>
          <a:prstGeom prst="rect">
            <a:avLst/>
          </a:prstGeom>
          <a:noFill/>
        </p:spPr>
        <p:txBody>
          <a:bodyPr wrap="square">
            <a:spAutoFit/>
          </a:bodyPr>
          <a:lstStyle/>
          <a:p>
            <a:r>
              <a:rPr lang="en-US" sz="2000" dirty="0">
                <a:solidFill>
                  <a:schemeClr val="tx1">
                    <a:lumMod val="65000"/>
                    <a:lumOff val="35000"/>
                  </a:schemeClr>
                </a:solidFill>
                <a:effectLst/>
              </a:rPr>
              <a:t>Wrapper classes are helpful in converting numeric strings into numeric datatypes (for example String-to-int, String-to-double etc.). And so, we have supporting methods like parseDouble(), parseInt(), etc.</a:t>
            </a:r>
          </a:p>
          <a:p>
            <a:r>
              <a:rPr lang="en-US" sz="2000" dirty="0">
                <a:solidFill>
                  <a:schemeClr val="tx1">
                    <a:lumMod val="65000"/>
                    <a:lumOff val="35000"/>
                  </a:schemeClr>
                </a:solidFill>
                <a:effectLst/>
              </a:rPr>
              <a:t>Each such method accepts a string and returns an object of the corresponding data type. Let's look at the Integer class for instance.</a:t>
            </a:r>
          </a:p>
        </p:txBody>
      </p:sp>
      <p:sp>
        <p:nvSpPr>
          <p:cNvPr id="9" name="TextBox 8">
            <a:extLst>
              <a:ext uri="{FF2B5EF4-FFF2-40B4-BE49-F238E27FC236}">
                <a16:creationId xmlns:a16="http://schemas.microsoft.com/office/drawing/2014/main" id="{76EA12AD-C65C-6AA2-5753-378C5F09CADA}"/>
              </a:ext>
            </a:extLst>
          </p:cNvPr>
          <p:cNvSpPr txBox="1"/>
          <p:nvPr/>
        </p:nvSpPr>
        <p:spPr>
          <a:xfrm>
            <a:off x="0" y="2506869"/>
            <a:ext cx="11743765" cy="707886"/>
          </a:xfrm>
          <a:prstGeom prst="rect">
            <a:avLst/>
          </a:prstGeom>
          <a:noFill/>
        </p:spPr>
        <p:txBody>
          <a:bodyPr wrap="square">
            <a:spAutoFit/>
          </a:bodyPr>
          <a:lstStyle/>
          <a:p>
            <a:r>
              <a:rPr lang="en-IN" sz="2000" dirty="0"/>
              <a:t>String sum = "123"; </a:t>
            </a:r>
          </a:p>
          <a:p>
            <a:r>
              <a:rPr lang="en-IN" sz="2000" dirty="0"/>
              <a:t>int mySum = Integer.parseInt(sum);// Here 'mySum' would be holding the integer 123</a:t>
            </a:r>
          </a:p>
        </p:txBody>
      </p:sp>
      <p:sp>
        <p:nvSpPr>
          <p:cNvPr id="11" name="TextBox 10">
            <a:extLst>
              <a:ext uri="{FF2B5EF4-FFF2-40B4-BE49-F238E27FC236}">
                <a16:creationId xmlns:a16="http://schemas.microsoft.com/office/drawing/2014/main" id="{27D256BE-62C4-3AEB-8B93-C128BD19F523}"/>
              </a:ext>
            </a:extLst>
          </p:cNvPr>
          <p:cNvSpPr txBox="1"/>
          <p:nvPr/>
        </p:nvSpPr>
        <p:spPr>
          <a:xfrm>
            <a:off x="0" y="3394004"/>
            <a:ext cx="12066494" cy="707886"/>
          </a:xfrm>
          <a:prstGeom prst="rect">
            <a:avLst/>
          </a:prstGeom>
          <a:noFill/>
        </p:spPr>
        <p:txBody>
          <a:bodyPr wrap="square">
            <a:spAutoFit/>
          </a:bodyPr>
          <a:lstStyle/>
          <a:p>
            <a:r>
              <a:rPr lang="en-US" sz="2000" dirty="0">
                <a:solidFill>
                  <a:schemeClr val="tx1">
                    <a:lumMod val="65000"/>
                    <a:lumOff val="35000"/>
                  </a:schemeClr>
                </a:solidFill>
              </a:rPr>
              <a:t>Also, typecasting fails in converting a wrapper type to another type. So, we can use methods such as intValue(), byteValue(), floatValue() etc. to do such conversions. Let's take a look at the following example:</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F0BF8F38-18CC-D8A0-34A8-C5031DA9FF90}"/>
              </a:ext>
            </a:extLst>
          </p:cNvPr>
          <p:cNvSpPr txBox="1"/>
          <p:nvPr/>
        </p:nvSpPr>
        <p:spPr>
          <a:xfrm>
            <a:off x="0" y="4167291"/>
            <a:ext cx="11949953" cy="707886"/>
          </a:xfrm>
          <a:prstGeom prst="rect">
            <a:avLst/>
          </a:prstGeom>
          <a:noFill/>
        </p:spPr>
        <p:txBody>
          <a:bodyPr wrap="square">
            <a:spAutoFit/>
          </a:bodyPr>
          <a:lstStyle/>
          <a:p>
            <a:r>
              <a:rPr lang="en-IN" sz="2000" dirty="0"/>
              <a:t>Integer phoneNo = 44281234; </a:t>
            </a:r>
          </a:p>
          <a:p>
            <a:r>
              <a:rPr lang="en-IN" sz="2000" dirty="0"/>
              <a:t>Long phoneNo = phoneNo.longValue(); // Converts Integer into a Long value</a:t>
            </a:r>
          </a:p>
        </p:txBody>
      </p:sp>
      <p:sp>
        <p:nvSpPr>
          <p:cNvPr id="15" name="TextBox 14">
            <a:extLst>
              <a:ext uri="{FF2B5EF4-FFF2-40B4-BE49-F238E27FC236}">
                <a16:creationId xmlns:a16="http://schemas.microsoft.com/office/drawing/2014/main" id="{E2369148-5848-A212-A3B3-A05581EF1AF0}"/>
              </a:ext>
            </a:extLst>
          </p:cNvPr>
          <p:cNvSpPr txBox="1"/>
          <p:nvPr/>
        </p:nvSpPr>
        <p:spPr>
          <a:xfrm>
            <a:off x="8965" y="4969432"/>
            <a:ext cx="12066494" cy="1015663"/>
          </a:xfrm>
          <a:prstGeom prst="rect">
            <a:avLst/>
          </a:prstGeom>
          <a:noFill/>
        </p:spPr>
        <p:txBody>
          <a:bodyPr wrap="square">
            <a:spAutoFit/>
          </a:bodyPr>
          <a:lstStyle/>
          <a:p>
            <a:r>
              <a:rPr lang="en-US" sz="2000" dirty="0">
                <a:solidFill>
                  <a:schemeClr val="tx1">
                    <a:lumMod val="65000"/>
                    <a:lumOff val="35000"/>
                  </a:schemeClr>
                </a:solidFill>
                <a:effectLst/>
              </a:rPr>
              <a:t>Now we will see some of the methods of Character wrapper class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 create two objects alphaObj and digitObj as shown:</a:t>
            </a:r>
          </a:p>
        </p:txBody>
      </p:sp>
    </p:spTree>
    <p:extLst>
      <p:ext uri="{BB962C8B-B14F-4D97-AF65-F5344CB8AC3E}">
        <p14:creationId xmlns:p14="http://schemas.microsoft.com/office/powerpoint/2010/main" val="40258808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A04AD8-DF63-7074-6927-D60471BDBB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64508A-50BA-CC93-F823-081E2B94771B}"/>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23B4E0CC-0D18-56DE-25FE-9ED8C9C087D0}"/>
              </a:ext>
            </a:extLst>
          </p:cNvPr>
          <p:cNvSpPr txBox="1"/>
          <p:nvPr/>
        </p:nvSpPr>
        <p:spPr>
          <a:xfrm>
            <a:off x="1302124" y="577787"/>
            <a:ext cx="6100482" cy="707886"/>
          </a:xfrm>
          <a:prstGeom prst="rect">
            <a:avLst/>
          </a:prstGeom>
          <a:noFill/>
        </p:spPr>
        <p:txBody>
          <a:bodyPr wrap="square">
            <a:spAutoFit/>
          </a:bodyPr>
          <a:lstStyle/>
          <a:p>
            <a:r>
              <a:rPr lang="en-IN" sz="2000" dirty="0"/>
              <a:t>Character alphaObj = new Character('A');</a:t>
            </a:r>
          </a:p>
          <a:p>
            <a:r>
              <a:rPr lang="en-IN" sz="2000" dirty="0"/>
              <a:t>Character digitObj = new Character('5');</a:t>
            </a:r>
          </a:p>
        </p:txBody>
      </p:sp>
      <p:sp>
        <p:nvSpPr>
          <p:cNvPr id="7" name="TextBox 6">
            <a:extLst>
              <a:ext uri="{FF2B5EF4-FFF2-40B4-BE49-F238E27FC236}">
                <a16:creationId xmlns:a16="http://schemas.microsoft.com/office/drawing/2014/main" id="{FD52C10E-C28B-D1E2-4454-30D40670A423}"/>
              </a:ext>
            </a:extLst>
          </p:cNvPr>
          <p:cNvSpPr txBox="1"/>
          <p:nvPr/>
        </p:nvSpPr>
        <p:spPr>
          <a:xfrm>
            <a:off x="360829" y="1397675"/>
            <a:ext cx="11616018" cy="2554545"/>
          </a:xfrm>
          <a:prstGeom prst="rect">
            <a:avLst/>
          </a:prstGeom>
          <a:noFill/>
        </p:spPr>
        <p:txBody>
          <a:bodyPr wrap="square">
            <a:spAutoFit/>
          </a:bodyPr>
          <a:lstStyle/>
          <a:p>
            <a:r>
              <a:rPr lang="en-US" sz="2000" dirty="0">
                <a:solidFill>
                  <a:schemeClr val="tx1">
                    <a:lumMod val="65000"/>
                    <a:lumOff val="35000"/>
                  </a:schemeClr>
                </a:solidFill>
                <a:effectLst/>
              </a:rPr>
              <a:t>Following are some of the methods which make our task to manipulate the data, easy.</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isDigit() - checks if a given character is Digit</a:t>
            </a:r>
          </a:p>
          <a:p>
            <a:pPr>
              <a:buFont typeface="+mj-lt"/>
              <a:buAutoNum type="arabicPeriod"/>
            </a:pPr>
            <a:r>
              <a:rPr lang="en-US" sz="2000" dirty="0">
                <a:solidFill>
                  <a:schemeClr val="tx1">
                    <a:lumMod val="65000"/>
                    <a:lumOff val="35000"/>
                  </a:schemeClr>
                </a:solidFill>
                <a:effectLst/>
              </a:rPr>
              <a:t>isUpperCase() - checks if a given character is LowerCase</a:t>
            </a:r>
          </a:p>
          <a:p>
            <a:pPr>
              <a:buFont typeface="+mj-lt"/>
              <a:buAutoNum type="arabicPeriod"/>
            </a:pPr>
            <a:r>
              <a:rPr lang="en-US" sz="2000" dirty="0">
                <a:solidFill>
                  <a:schemeClr val="tx1">
                    <a:lumMod val="65000"/>
                    <a:lumOff val="35000"/>
                  </a:schemeClr>
                </a:solidFill>
                <a:effectLst/>
              </a:rPr>
              <a:t>toString() - converts Character to String</a:t>
            </a:r>
          </a:p>
          <a:p>
            <a:pPr>
              <a:buFont typeface="+mj-lt"/>
              <a:buAutoNum type="arabicPeriod"/>
            </a:pPr>
            <a:r>
              <a:rPr lang="en-US" sz="2000" dirty="0">
                <a:solidFill>
                  <a:schemeClr val="tx1">
                    <a:lumMod val="65000"/>
                    <a:lumOff val="35000"/>
                  </a:schemeClr>
                </a:solidFill>
                <a:effectLst/>
              </a:rPr>
              <a:t>charValue() - converts Character to char primitive data type</a:t>
            </a:r>
          </a:p>
          <a:p>
            <a:pPr>
              <a:buFont typeface="+mj-lt"/>
              <a:buAutoNum type="arabicPeriod"/>
            </a:pPr>
            <a:r>
              <a:rPr lang="en-US" sz="2000" dirty="0">
                <a:solidFill>
                  <a:schemeClr val="tx1">
                    <a:lumMod val="65000"/>
                    <a:lumOff val="35000"/>
                  </a:schemeClr>
                </a:solidFill>
                <a:effectLst/>
              </a:rPr>
              <a:t>toLowerCase() - converts Character to LowerCase</a:t>
            </a:r>
          </a:p>
          <a:p>
            <a:pPr>
              <a:buFont typeface="+mj-lt"/>
              <a:buAutoNum type="arabicPeriod"/>
            </a:pP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AF393D85-2E42-7694-11D3-F0DCC562D08D}"/>
              </a:ext>
            </a:extLst>
          </p:cNvPr>
          <p:cNvSpPr txBox="1"/>
          <p:nvPr/>
        </p:nvSpPr>
        <p:spPr>
          <a:xfrm>
            <a:off x="360829" y="3801805"/>
            <a:ext cx="11329147" cy="2554545"/>
          </a:xfrm>
          <a:prstGeom prst="rect">
            <a:avLst/>
          </a:prstGeom>
          <a:noFill/>
        </p:spPr>
        <p:txBody>
          <a:bodyPr wrap="square">
            <a:spAutoFit/>
          </a:bodyPr>
          <a:lstStyle/>
          <a:p>
            <a:r>
              <a:rPr lang="en-IN" sz="2000" dirty="0"/>
              <a:t>boolean result1 = Character.isDigit(digitObj); // Output :- true</a:t>
            </a:r>
          </a:p>
          <a:p>
            <a:r>
              <a:rPr lang="en-IN" sz="2000" dirty="0"/>
              <a:t>		</a:t>
            </a:r>
          </a:p>
          <a:p>
            <a:r>
              <a:rPr lang="en-IN" sz="2000" dirty="0"/>
              <a:t>boolean result2 = Character.isUpperCase(alphaObj); // Output :- true</a:t>
            </a:r>
          </a:p>
          <a:p>
            <a:r>
              <a:rPr lang="en-IN" sz="2000" dirty="0"/>
              <a:t>		</a:t>
            </a:r>
          </a:p>
          <a:p>
            <a:r>
              <a:rPr lang="en-IN" sz="2000" dirty="0"/>
              <a:t>String val = alphaObj.toString(); // val = "A"</a:t>
            </a:r>
          </a:p>
          <a:p>
            <a:r>
              <a:rPr lang="en-IN" sz="2000" dirty="0"/>
              <a:t>		</a:t>
            </a:r>
          </a:p>
          <a:p>
            <a:r>
              <a:rPr lang="en-IN" sz="2000" dirty="0"/>
              <a:t>char beta = alphaObj.charValue(); // beta = 'A'</a:t>
            </a:r>
          </a:p>
          <a:p>
            <a:r>
              <a:rPr lang="en-IN" sz="2000" dirty="0"/>
              <a:t>char c = Character.toLowerCase('B'); // c = 'b';</a:t>
            </a:r>
          </a:p>
        </p:txBody>
      </p:sp>
    </p:spTree>
    <p:extLst>
      <p:ext uri="{BB962C8B-B14F-4D97-AF65-F5344CB8AC3E}">
        <p14:creationId xmlns:p14="http://schemas.microsoft.com/office/powerpoint/2010/main" val="8352495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E6F6C6-AD04-8624-055E-4D1DC3777B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B54E2D-C11E-29A1-361E-2CB75676A4D9}"/>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F820B1FA-9960-A367-83F3-059B49202115}"/>
              </a:ext>
            </a:extLst>
          </p:cNvPr>
          <p:cNvSpPr txBox="1"/>
          <p:nvPr/>
        </p:nvSpPr>
        <p:spPr>
          <a:xfrm>
            <a:off x="988358" y="590781"/>
            <a:ext cx="9858935" cy="400110"/>
          </a:xfrm>
          <a:prstGeom prst="rect">
            <a:avLst/>
          </a:prstGeom>
          <a:noFill/>
        </p:spPr>
        <p:txBody>
          <a:bodyPr wrap="square">
            <a:spAutoFit/>
          </a:bodyPr>
          <a:lstStyle/>
          <a:p>
            <a:r>
              <a:rPr lang="en-US" sz="2000" dirty="0">
                <a:solidFill>
                  <a:schemeClr val="tx1">
                    <a:lumMod val="65000"/>
                    <a:lumOff val="35000"/>
                  </a:schemeClr>
                </a:solidFill>
              </a:rPr>
              <a:t>We will see some methods which introduce comparison.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BD02D64-945D-BD2E-8CD7-FC64CFEEF76D}"/>
              </a:ext>
            </a:extLst>
          </p:cNvPr>
          <p:cNvSpPr txBox="1"/>
          <p:nvPr/>
        </p:nvSpPr>
        <p:spPr>
          <a:xfrm>
            <a:off x="217394" y="1042131"/>
            <a:ext cx="11284324" cy="1938992"/>
          </a:xfrm>
          <a:prstGeom prst="rect">
            <a:avLst/>
          </a:prstGeom>
          <a:noFill/>
        </p:spPr>
        <p:txBody>
          <a:bodyPr wrap="square">
            <a:spAutoFit/>
          </a:bodyPr>
          <a:lstStyle/>
          <a:p>
            <a:r>
              <a:rPr lang="en-IN" sz="2000" dirty="0"/>
              <a:t>int result11 = Character.compare('A', 'b');</a:t>
            </a:r>
          </a:p>
          <a:p>
            <a:r>
              <a:rPr lang="en-IN" sz="2000" dirty="0"/>
              <a:t>System.out.println(result11); //-33</a:t>
            </a:r>
          </a:p>
          <a:p>
            <a:r>
              <a:rPr lang="en-IN" sz="2000" dirty="0"/>
              <a:t>	    </a:t>
            </a:r>
          </a:p>
          <a:p>
            <a:r>
              <a:rPr lang="en-IN" sz="2000" dirty="0"/>
              <a:t>Character anotherCharacter = new Character('b');</a:t>
            </a:r>
          </a:p>
          <a:p>
            <a:r>
              <a:rPr lang="en-IN" sz="2000" dirty="0"/>
              <a:t>int result22 = </a:t>
            </a:r>
            <a:r>
              <a:rPr lang="en-IN" sz="2000" dirty="0" err="1"/>
              <a:t>alphaObj.compareTo</a:t>
            </a:r>
            <a:r>
              <a:rPr lang="en-IN" sz="2000" dirty="0"/>
              <a:t>(anotherCharacter);</a:t>
            </a:r>
          </a:p>
          <a:p>
            <a:r>
              <a:rPr lang="en-IN" sz="2000" dirty="0"/>
              <a:t>System.out.println(result22); //-33</a:t>
            </a:r>
          </a:p>
        </p:txBody>
      </p:sp>
      <p:sp>
        <p:nvSpPr>
          <p:cNvPr id="11" name="TextBox 10">
            <a:extLst>
              <a:ext uri="{FF2B5EF4-FFF2-40B4-BE49-F238E27FC236}">
                <a16:creationId xmlns:a16="http://schemas.microsoft.com/office/drawing/2014/main" id="{91405243-B1FF-B68D-3A6D-E5B9E2E57F31}"/>
              </a:ext>
            </a:extLst>
          </p:cNvPr>
          <p:cNvSpPr txBox="1"/>
          <p:nvPr/>
        </p:nvSpPr>
        <p:spPr>
          <a:xfrm>
            <a:off x="217393" y="3032363"/>
            <a:ext cx="12189759" cy="1015663"/>
          </a:xfrm>
          <a:prstGeom prst="rect">
            <a:avLst/>
          </a:prstGeom>
          <a:noFill/>
        </p:spPr>
        <p:txBody>
          <a:bodyPr wrap="square">
            <a:spAutoFit/>
          </a:bodyPr>
          <a:lstStyle/>
          <a:p>
            <a:r>
              <a:rPr lang="en-US" sz="2000" dirty="0">
                <a:solidFill>
                  <a:schemeClr val="tx1">
                    <a:lumMod val="65000"/>
                    <a:lumOff val="35000"/>
                  </a:schemeClr>
                </a:solidFill>
                <a:effectLst/>
              </a:rPr>
              <a:t>As you can see, both the methods are giving the same output then, what is the difference between them?</a:t>
            </a:r>
          </a:p>
          <a:p>
            <a:r>
              <a:rPr lang="en-US" sz="2000" dirty="0">
                <a:solidFill>
                  <a:schemeClr val="tx1">
                    <a:lumMod val="65000"/>
                    <a:lumOff val="35000"/>
                  </a:schemeClr>
                </a:solidFill>
                <a:effectLst/>
              </a:rPr>
              <a:t>If you observe both the methods carefully you will come to know, in compare() we are comparing the two char values (In this case 'A' and 'b') and in compareTo() we are comparing two objects of Character wrapper class. </a:t>
            </a:r>
          </a:p>
        </p:txBody>
      </p:sp>
    </p:spTree>
    <p:extLst>
      <p:ext uri="{BB962C8B-B14F-4D97-AF65-F5344CB8AC3E}">
        <p14:creationId xmlns:p14="http://schemas.microsoft.com/office/powerpoint/2010/main" val="131471243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48A11-AF7E-4097-5953-3F79FF0806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5E62C1-F0AF-1480-2C00-7246626F28F2}"/>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1482B355-26F7-A0D5-2929-69E99A3E0804}"/>
              </a:ext>
            </a:extLst>
          </p:cNvPr>
          <p:cNvSpPr txBox="1"/>
          <p:nvPr/>
        </p:nvSpPr>
        <p:spPr>
          <a:xfrm>
            <a:off x="161365" y="920621"/>
            <a:ext cx="11645153" cy="5324535"/>
          </a:xfrm>
          <a:prstGeom prst="rect">
            <a:avLst/>
          </a:prstGeom>
          <a:noFill/>
        </p:spPr>
        <p:txBody>
          <a:bodyPr wrap="square">
            <a:spAutoFit/>
          </a:bodyPr>
          <a:lstStyle/>
          <a:p>
            <a:r>
              <a:rPr lang="en-US" sz="2000" dirty="0">
                <a:solidFill>
                  <a:schemeClr val="tx1">
                    <a:lumMod val="65000"/>
                    <a:lumOff val="35000"/>
                  </a:schemeClr>
                </a:solidFill>
                <a:effectLst/>
              </a:rPr>
              <a:t>The working of both the methods is given below.</a:t>
            </a:r>
          </a:p>
          <a:p>
            <a:endParaRPr lang="en-US" sz="2000" dirty="0">
              <a:solidFill>
                <a:schemeClr val="tx1">
                  <a:lumMod val="65000"/>
                  <a:lumOff val="35000"/>
                </a:schemeClr>
              </a:solidFill>
              <a:effectLst/>
            </a:endParaRPr>
          </a:p>
          <a:p>
            <a:pPr marL="457200" indent="-457200">
              <a:buAutoNum type="arabicPeriod"/>
            </a:pPr>
            <a:r>
              <a:rPr lang="en-US" sz="2000" dirty="0">
                <a:solidFill>
                  <a:schemeClr val="tx1">
                    <a:lumMod val="65000"/>
                    <a:lumOff val="35000"/>
                  </a:schemeClr>
                </a:solidFill>
                <a:effectLst/>
              </a:rPr>
              <a:t>compare() :- </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Comparing chars using compare which returns an int</a:t>
            </a:r>
          </a:p>
          <a:p>
            <a:pPr marL="342900" indent="-342900">
              <a:buFont typeface="Wingdings" panose="05000000000000000000" pitchFamily="2" charset="2"/>
              <a:buChar char="Ø"/>
            </a:pPr>
            <a:r>
              <a:rPr lang="en-US" sz="2000" dirty="0">
                <a:solidFill>
                  <a:schemeClr val="tx1">
                    <a:lumMod val="65000"/>
                    <a:lumOff val="35000"/>
                  </a:schemeClr>
                </a:solidFill>
                <a:effectLst/>
              </a:rPr>
              <a:t> It returns 0 if char1 == char2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less than 0 if char1 &lt; char2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greater than 0 if char1 &gt; char1</a:t>
            </a:r>
          </a:p>
          <a:p>
            <a:pPr marL="342900" indent="-342900">
              <a:buFont typeface="Wingdings" panose="05000000000000000000" pitchFamily="2" charset="2"/>
              <a:buChar char="Ø"/>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compareTo() :- </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Comparing Character objects using compareTo which returns int</a:t>
            </a:r>
          </a:p>
          <a:p>
            <a:pPr marL="342900" indent="-342900">
              <a:buFont typeface="Wingdings" panose="05000000000000000000" pitchFamily="2" charset="2"/>
              <a:buChar char="Ø"/>
            </a:pPr>
            <a:r>
              <a:rPr lang="en-US" sz="2000" dirty="0">
                <a:solidFill>
                  <a:schemeClr val="tx1">
                    <a:lumMod val="65000"/>
                    <a:lumOff val="35000"/>
                  </a:schemeClr>
                </a:solidFill>
                <a:effectLst/>
              </a:rPr>
              <a:t> It returns 0 if obj1 == obj2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less than 0 if obj1 &lt; obj2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greater than 0 if obj1 &gt; obj2</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explore more of wrapper class methods in the tryout.</a:t>
            </a:r>
          </a:p>
        </p:txBody>
      </p:sp>
    </p:spTree>
    <p:extLst>
      <p:ext uri="{BB962C8B-B14F-4D97-AF65-F5344CB8AC3E}">
        <p14:creationId xmlns:p14="http://schemas.microsoft.com/office/powerpoint/2010/main" val="26419830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00E104-C864-CF40-CD43-4DBC6014A8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BE93C85-2F92-0C4A-8BF3-26EBB5565166}"/>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10E9B3B3-922C-E2A7-6DCB-B8748B65E096}"/>
              </a:ext>
            </a:extLst>
          </p:cNvPr>
          <p:cNvSpPr txBox="1"/>
          <p:nvPr/>
        </p:nvSpPr>
        <p:spPr>
          <a:xfrm>
            <a:off x="988359" y="492169"/>
            <a:ext cx="6100482" cy="461665"/>
          </a:xfrm>
          <a:prstGeom prst="rect">
            <a:avLst/>
          </a:prstGeom>
          <a:noFill/>
        </p:spPr>
        <p:txBody>
          <a:bodyPr wrap="square">
            <a:spAutoFit/>
          </a:bodyPr>
          <a:lstStyle/>
          <a:p>
            <a:r>
              <a:rPr lang="en-IN" sz="2400" b="1" dirty="0"/>
              <a:t>Wrapper Classes - Tryout</a:t>
            </a:r>
          </a:p>
        </p:txBody>
      </p:sp>
      <p:sp>
        <p:nvSpPr>
          <p:cNvPr id="7" name="TextBox 6">
            <a:extLst>
              <a:ext uri="{FF2B5EF4-FFF2-40B4-BE49-F238E27FC236}">
                <a16:creationId xmlns:a16="http://schemas.microsoft.com/office/drawing/2014/main" id="{689C7F3F-A567-024B-06FA-8A5AFD57249C}"/>
              </a:ext>
            </a:extLst>
          </p:cNvPr>
          <p:cNvSpPr txBox="1"/>
          <p:nvPr/>
        </p:nvSpPr>
        <p:spPr>
          <a:xfrm>
            <a:off x="988359" y="953834"/>
            <a:ext cx="6100482" cy="707886"/>
          </a:xfrm>
          <a:prstGeom prst="rect">
            <a:avLst/>
          </a:prstGeom>
          <a:noFill/>
        </p:spPr>
        <p:txBody>
          <a:bodyPr wrap="square">
            <a:spAutoFit/>
          </a:bodyPr>
          <a:lstStyle/>
          <a:p>
            <a:r>
              <a:rPr lang="en-IN" sz="2000" dirty="0">
                <a:solidFill>
                  <a:schemeClr val="tx1">
                    <a:lumMod val="65000"/>
                    <a:lumOff val="35000"/>
                  </a:schemeClr>
                </a:solidFill>
              </a:rPr>
              <a:t>Problem Statement :</a:t>
            </a:r>
          </a:p>
          <a:p>
            <a:r>
              <a:rPr lang="en-IN"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7CE19275-EB23-606B-E6BF-6ED1C3E2DB58}"/>
              </a:ext>
            </a:extLst>
          </p:cNvPr>
          <p:cNvSpPr txBox="1"/>
          <p:nvPr/>
        </p:nvSpPr>
        <p:spPr>
          <a:xfrm>
            <a:off x="988359" y="1307777"/>
            <a:ext cx="10692653" cy="707886"/>
          </a:xfrm>
          <a:prstGeom prst="rect">
            <a:avLst/>
          </a:prstGeom>
          <a:noFill/>
        </p:spPr>
        <p:txBody>
          <a:bodyPr wrap="square">
            <a:spAutoFit/>
          </a:bodyPr>
          <a:lstStyle/>
          <a:p>
            <a:r>
              <a:rPr lang="en-US" sz="2000" dirty="0">
                <a:solidFill>
                  <a:schemeClr val="tx1">
                    <a:lumMod val="65000"/>
                    <a:lumOff val="35000"/>
                  </a:schemeClr>
                </a:solidFill>
              </a:rPr>
              <a:t>In this code we will discuss how the Character Wrapper class along with various methods which can be used in different scenarios.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072EA7B-EB5B-877D-2943-D50836ABE92A}"/>
              </a:ext>
            </a:extLst>
          </p:cNvPr>
          <p:cNvSpPr txBox="1"/>
          <p:nvPr/>
        </p:nvSpPr>
        <p:spPr>
          <a:xfrm>
            <a:off x="988359" y="2015663"/>
            <a:ext cx="10692653" cy="4616648"/>
          </a:xfrm>
          <a:prstGeom prst="rect">
            <a:avLst/>
          </a:prstGeom>
          <a:noFill/>
        </p:spPr>
        <p:txBody>
          <a:bodyPr wrap="square">
            <a:spAutoFit/>
          </a:bodyPr>
          <a:lstStyle/>
          <a:p>
            <a:r>
              <a:rPr lang="en-IN" sz="1400" dirty="0"/>
              <a:t>//This program demonstrates usage of various methods in Character Wrapper class</a:t>
            </a:r>
          </a:p>
          <a:p>
            <a:r>
              <a:rPr lang="en-IN" sz="1400" dirty="0"/>
              <a:t> class Tester {</a:t>
            </a:r>
          </a:p>
          <a:p>
            <a:r>
              <a:rPr lang="en-IN" sz="1400" dirty="0"/>
              <a:t>	public static void main(String[] args) {</a:t>
            </a:r>
          </a:p>
          <a:p>
            <a:r>
              <a:rPr lang="en-IN" sz="1400" dirty="0"/>
              <a:t>		//Creating Character instances using valueOf()</a:t>
            </a:r>
          </a:p>
          <a:p>
            <a:r>
              <a:rPr lang="en-IN" sz="1400" dirty="0"/>
              <a:t>		Character alphaObj = Character.valueOf('A');</a:t>
            </a:r>
          </a:p>
          <a:p>
            <a:r>
              <a:rPr lang="en-IN" sz="1400" dirty="0"/>
              <a:t>		Character digitObj = Character.valueOf('5');</a:t>
            </a:r>
          </a:p>
          <a:p>
            <a:r>
              <a:rPr lang="en-IN" sz="1400" dirty="0"/>
              <a:t>		</a:t>
            </a:r>
          </a:p>
          <a:p>
            <a:r>
              <a:rPr lang="en-IN" sz="1400" dirty="0"/>
              <a:t>		//method to check if a given character is Alphabet</a:t>
            </a:r>
          </a:p>
          <a:p>
            <a:r>
              <a:rPr lang="en-IN" sz="1400" dirty="0"/>
              <a:t>		System.out.println("Z is Alphabet:"+</a:t>
            </a:r>
            <a:r>
              <a:rPr lang="en-IN" sz="1400" dirty="0" err="1"/>
              <a:t>Character.isLetter</a:t>
            </a:r>
            <a:r>
              <a:rPr lang="en-IN" sz="1400" dirty="0"/>
              <a:t>('Z'));		</a:t>
            </a:r>
          </a:p>
          <a:p>
            <a:r>
              <a:rPr lang="en-IN" sz="1400" dirty="0"/>
              <a:t>	</a:t>
            </a:r>
          </a:p>
          <a:p>
            <a:r>
              <a:rPr lang="en-IN" sz="1400" dirty="0"/>
              <a:t>		//method to check if a given character is Digit</a:t>
            </a:r>
          </a:p>
          <a:p>
            <a:r>
              <a:rPr lang="en-IN" sz="1400" dirty="0"/>
              <a:t>		System.out.println("5 is Digit:"+Character.isDigit(digitObj));		</a:t>
            </a:r>
          </a:p>
          <a:p>
            <a:r>
              <a:rPr lang="en-IN" sz="1400" dirty="0"/>
              <a:t>	</a:t>
            </a:r>
          </a:p>
          <a:p>
            <a:r>
              <a:rPr lang="en-IN" sz="1400" dirty="0"/>
              <a:t>		//method to check if a given character is LowerCase</a:t>
            </a:r>
          </a:p>
          <a:p>
            <a:r>
              <a:rPr lang="en-IN" sz="1400" dirty="0"/>
              <a:t>		System.out.println("b is LowerCase:"+Character.isUpperCase('b'));		</a:t>
            </a:r>
          </a:p>
          <a:p>
            <a:r>
              <a:rPr lang="en-IN" sz="1400" dirty="0"/>
              <a:t>	</a:t>
            </a:r>
          </a:p>
          <a:p>
            <a:r>
              <a:rPr lang="en-IN" sz="1400" dirty="0"/>
              <a:t>		//method to convert to LowerCase</a:t>
            </a:r>
          </a:p>
          <a:p>
            <a:r>
              <a:rPr lang="en-IN" sz="1400" dirty="0"/>
              <a:t>		System.out.println(Character.toLowerCase('Z'));  </a:t>
            </a:r>
          </a:p>
          <a:p>
            <a:r>
              <a:rPr lang="en-IN" sz="1400" dirty="0"/>
              <a:t>	    System.out.println(Character.toLowerCase(66));  	    </a:t>
            </a:r>
          </a:p>
          <a:p>
            <a:r>
              <a:rPr lang="en-IN" sz="1400" dirty="0"/>
              <a:t>	</a:t>
            </a:r>
          </a:p>
          <a:p>
            <a:r>
              <a:rPr lang="en-IN" sz="1400" dirty="0"/>
              <a:t>	</a:t>
            </a:r>
          </a:p>
        </p:txBody>
      </p:sp>
    </p:spTree>
    <p:extLst>
      <p:ext uri="{BB962C8B-B14F-4D97-AF65-F5344CB8AC3E}">
        <p14:creationId xmlns:p14="http://schemas.microsoft.com/office/powerpoint/2010/main" val="299661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ED3AA5-E11A-5225-7C6B-7E22EC038D69}"/>
              </a:ext>
            </a:extLst>
          </p:cNvPr>
          <p:cNvSpPr txBox="1"/>
          <p:nvPr/>
        </p:nvSpPr>
        <p:spPr>
          <a:xfrm>
            <a:off x="867352" y="600744"/>
            <a:ext cx="11430000" cy="400110"/>
          </a:xfrm>
          <a:prstGeom prst="rect">
            <a:avLst/>
          </a:prstGeom>
          <a:noFill/>
        </p:spPr>
        <p:txBody>
          <a:bodyPr wrap="square">
            <a:spAutoFit/>
          </a:bodyPr>
          <a:lstStyle/>
          <a:p>
            <a:r>
              <a:rPr lang="en-US" sz="2000" dirty="0">
                <a:solidFill>
                  <a:schemeClr val="tx1">
                    <a:lumMod val="65000"/>
                    <a:lumOff val="35000"/>
                  </a:schemeClr>
                </a:solidFill>
              </a:rPr>
              <a:t>A Java program requires a Java development kit (JDK) for library support and development tools.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6C0A00F3-262C-D32F-6880-71E2E28CF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52" y="1093693"/>
            <a:ext cx="9666177" cy="2716307"/>
          </a:xfrm>
          <a:prstGeom prst="rect">
            <a:avLst/>
          </a:prstGeom>
        </p:spPr>
      </p:pic>
      <p:sp>
        <p:nvSpPr>
          <p:cNvPr id="9" name="TextBox 8">
            <a:extLst>
              <a:ext uri="{FF2B5EF4-FFF2-40B4-BE49-F238E27FC236}">
                <a16:creationId xmlns:a16="http://schemas.microsoft.com/office/drawing/2014/main" id="{C2E9E99B-6500-4FCB-D567-695F75BDFBE3}"/>
              </a:ext>
            </a:extLst>
          </p:cNvPr>
          <p:cNvSpPr txBox="1"/>
          <p:nvPr/>
        </p:nvSpPr>
        <p:spPr>
          <a:xfrm>
            <a:off x="981635" y="3995678"/>
            <a:ext cx="10228729" cy="2862322"/>
          </a:xfrm>
          <a:prstGeom prst="rect">
            <a:avLst/>
          </a:prstGeom>
          <a:noFill/>
        </p:spPr>
        <p:txBody>
          <a:bodyPr wrap="square">
            <a:spAutoFit/>
          </a:bodyPr>
          <a:lstStyle/>
          <a:p>
            <a:r>
              <a:rPr lang="en-IN" sz="2000" b="1" dirty="0">
                <a:solidFill>
                  <a:schemeClr val="tx1">
                    <a:lumMod val="65000"/>
                    <a:lumOff val="35000"/>
                  </a:schemeClr>
                </a:solidFill>
              </a:rPr>
              <a:t>Java compiler (javac.exe): </a:t>
            </a:r>
            <a:r>
              <a:rPr lang="en-IN" sz="2000" dirty="0">
                <a:solidFill>
                  <a:schemeClr val="tx1">
                    <a:lumMod val="65000"/>
                    <a:lumOff val="35000"/>
                  </a:schemeClr>
                </a:solidFill>
              </a:rPr>
              <a:t>A Java compiler is a program that converts source files into the respective byte code. The byte code is platform-independent. </a:t>
            </a:r>
          </a:p>
          <a:p>
            <a:r>
              <a:rPr lang="en-IN" sz="2000" b="1" dirty="0">
                <a:solidFill>
                  <a:schemeClr val="tx1">
                    <a:lumMod val="65000"/>
                    <a:lumOff val="35000"/>
                  </a:schemeClr>
                </a:solidFill>
              </a:rPr>
              <a:t>Java launcher (java.exe): </a:t>
            </a:r>
            <a:r>
              <a:rPr lang="en-IN" sz="2000" dirty="0">
                <a:solidFill>
                  <a:schemeClr val="tx1">
                    <a:lumMod val="65000"/>
                    <a:lumOff val="35000"/>
                  </a:schemeClr>
                </a:solidFill>
              </a:rPr>
              <a:t>Java launcher launches the Java application.</a:t>
            </a:r>
          </a:p>
          <a:p>
            <a:r>
              <a:rPr lang="en-IN" sz="2000" dirty="0">
                <a:solidFill>
                  <a:schemeClr val="tx1">
                    <a:lumMod val="65000"/>
                    <a:lumOff val="35000"/>
                  </a:schemeClr>
                </a:solidFill>
              </a:rPr>
              <a:t>Java standard packages and runtime libraries contain the necessary code for executing Java applications.</a:t>
            </a:r>
          </a:p>
          <a:p>
            <a:r>
              <a:rPr lang="en-IN" sz="2000" b="1" dirty="0">
                <a:solidFill>
                  <a:schemeClr val="tx1">
                    <a:lumMod val="65000"/>
                    <a:lumOff val="35000"/>
                  </a:schemeClr>
                </a:solidFill>
              </a:rPr>
              <a:t>Note:</a:t>
            </a:r>
            <a:r>
              <a:rPr lang="en-IN" sz="2000" dirty="0">
                <a:solidFill>
                  <a:schemeClr val="tx1">
                    <a:lumMod val="65000"/>
                    <a:lumOff val="35000"/>
                  </a:schemeClr>
                </a:solidFill>
              </a:rPr>
              <a:t> Previously, JDK came with a separate implementation for JRE (Java Runtime Environment). Now, starting from Java 11, Adopt OpenJDK does not come with separate JRE implementation; JDK will include JRE implementation. We will be using Adopt OpenJDK in this course.</a:t>
            </a:r>
          </a:p>
        </p:txBody>
      </p:sp>
      <p:sp>
        <p:nvSpPr>
          <p:cNvPr id="2" name="Footer Placeholder 1">
            <a:extLst>
              <a:ext uri="{FF2B5EF4-FFF2-40B4-BE49-F238E27FC236}">
                <a16:creationId xmlns:a16="http://schemas.microsoft.com/office/drawing/2014/main" id="{7F17E8EC-C60D-694F-C3AB-8BC9D85DBCE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B5BEC72-90B8-8A7A-2349-BB9536D1EB89}"/>
              </a:ext>
            </a:extLst>
          </p:cNvPr>
          <p:cNvSpPr>
            <a:spLocks noGrp="1"/>
          </p:cNvSpPr>
          <p:nvPr>
            <p:ph type="sldNum" sz="quarter" idx="12"/>
          </p:nvPr>
        </p:nvSpPr>
        <p:spPr/>
        <p:txBody>
          <a:bodyPr/>
          <a:lstStyle/>
          <a:p>
            <a:fld id="{4A777409-9C5A-4B07-8E32-19F22F7D558C}" type="slidenum">
              <a:rPr lang="en-IN" smtClean="0"/>
              <a:t>12</a:t>
            </a:fld>
            <a:endParaRPr lang="en-IN" dirty="0"/>
          </a:p>
        </p:txBody>
      </p:sp>
    </p:spTree>
    <p:extLst>
      <p:ext uri="{BB962C8B-B14F-4D97-AF65-F5344CB8AC3E}">
        <p14:creationId xmlns:p14="http://schemas.microsoft.com/office/powerpoint/2010/main" val="15750361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DC0DC-7A1A-D516-5066-ED11AFE0B2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7285CC-25F3-BB99-7BE4-BE3F0C9839B1}"/>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4DD5371E-B196-8721-F76F-365EE18B008E}"/>
              </a:ext>
            </a:extLst>
          </p:cNvPr>
          <p:cNvSpPr txBox="1"/>
          <p:nvPr/>
        </p:nvSpPr>
        <p:spPr>
          <a:xfrm>
            <a:off x="932328" y="548785"/>
            <a:ext cx="11017623" cy="6463308"/>
          </a:xfrm>
          <a:prstGeom prst="rect">
            <a:avLst/>
          </a:prstGeom>
          <a:noFill/>
        </p:spPr>
        <p:txBody>
          <a:bodyPr wrap="square">
            <a:spAutoFit/>
          </a:bodyPr>
          <a:lstStyle/>
          <a:p>
            <a:r>
              <a:rPr lang="en-IN" sz="1800" dirty="0"/>
              <a:t>//method to convert Character to String</a:t>
            </a:r>
          </a:p>
          <a:p>
            <a:r>
              <a:rPr lang="en-IN" sz="1800" dirty="0"/>
              <a:t>	    String xobj = Character.toString('x');</a:t>
            </a:r>
          </a:p>
          <a:p>
            <a:r>
              <a:rPr lang="en-IN" sz="1800" dirty="0"/>
              <a:t>	    System.out.println(xobj); 	    </a:t>
            </a:r>
          </a:p>
          <a:p>
            <a:r>
              <a:rPr lang="en-IN" sz="1800" dirty="0"/>
              <a:t>	</a:t>
            </a:r>
          </a:p>
          <a:p>
            <a:r>
              <a:rPr lang="en-IN" sz="1800" dirty="0"/>
              <a:t>	    //method to convert Character to char primitive data type</a:t>
            </a:r>
          </a:p>
          <a:p>
            <a:r>
              <a:rPr lang="en-IN" sz="1800" dirty="0"/>
              <a:t>	    char alpha = alphaObj.charValue();</a:t>
            </a:r>
          </a:p>
          <a:p>
            <a:r>
              <a:rPr lang="en-IN" sz="1800" dirty="0"/>
              <a:t>	    System.out.println(alpha);</a:t>
            </a:r>
          </a:p>
          <a:p>
            <a:r>
              <a:rPr lang="en-IN" sz="1800" dirty="0"/>
              <a:t>	    </a:t>
            </a:r>
          </a:p>
          <a:p>
            <a:r>
              <a:rPr lang="en-IN" sz="1800" dirty="0"/>
              <a:t>	    //Comparing chars using compare which returns int</a:t>
            </a:r>
          </a:p>
          <a:p>
            <a:r>
              <a:rPr lang="en-IN" sz="1800" dirty="0"/>
              <a:t>	    //It returns 0 if char1 == char2; </a:t>
            </a:r>
          </a:p>
          <a:p>
            <a:r>
              <a:rPr lang="en-IN" sz="1800" dirty="0"/>
              <a:t>	    //a value less than 0 if char1 &lt; char2; </a:t>
            </a:r>
          </a:p>
          <a:p>
            <a:r>
              <a:rPr lang="en-IN" sz="1800" dirty="0"/>
              <a:t>	    //and a value greater than 0 if char1 &gt; char1</a:t>
            </a:r>
          </a:p>
          <a:p>
            <a:r>
              <a:rPr lang="en-IN" sz="1800" dirty="0"/>
              <a:t>	    System.out.println(Character.compare('A', 'b'));</a:t>
            </a:r>
          </a:p>
          <a:p>
            <a:r>
              <a:rPr lang="en-IN" sz="1800" dirty="0"/>
              <a:t>	    </a:t>
            </a:r>
          </a:p>
          <a:p>
            <a:r>
              <a:rPr lang="en-IN" sz="1800" dirty="0"/>
              <a:t>	    //Comparing Character objects using compareTo which returns int</a:t>
            </a:r>
          </a:p>
          <a:p>
            <a:r>
              <a:rPr lang="en-IN" sz="1800" dirty="0"/>
              <a:t>	    //It returns 0 if obj1 == obj2; </a:t>
            </a:r>
          </a:p>
          <a:p>
            <a:r>
              <a:rPr lang="en-IN" sz="1800" dirty="0"/>
              <a:t>	    //a value less than 0 if obj1 &lt; obj2; </a:t>
            </a:r>
          </a:p>
          <a:p>
            <a:r>
              <a:rPr lang="en-IN" sz="1800" dirty="0"/>
              <a:t>	    //and a value greater than 0 if obj1 &gt; obj2</a:t>
            </a:r>
          </a:p>
          <a:p>
            <a:r>
              <a:rPr lang="en-IN" sz="1800" dirty="0"/>
              <a:t>	    Character anotherCharacter = Character.valueOf('b');</a:t>
            </a:r>
          </a:p>
          <a:p>
            <a:r>
              <a:rPr lang="en-IN" sz="1800" dirty="0"/>
              <a:t>	    System.out.println(</a:t>
            </a:r>
            <a:r>
              <a:rPr lang="en-IN" sz="1800" dirty="0" err="1"/>
              <a:t>alphaObj.compareTo</a:t>
            </a:r>
            <a:r>
              <a:rPr lang="en-IN" sz="1800" dirty="0"/>
              <a:t>(anotherCharacter));</a:t>
            </a:r>
          </a:p>
          <a:p>
            <a:r>
              <a:rPr lang="en-IN" sz="1800" dirty="0"/>
              <a:t>	}</a:t>
            </a:r>
          </a:p>
          <a:p>
            <a:endParaRPr lang="en-IN" sz="1800" dirty="0"/>
          </a:p>
          <a:p>
            <a:r>
              <a:rPr lang="en-IN" sz="1800" dirty="0"/>
              <a:t>}</a:t>
            </a:r>
          </a:p>
        </p:txBody>
      </p:sp>
    </p:spTree>
    <p:extLst>
      <p:ext uri="{BB962C8B-B14F-4D97-AF65-F5344CB8AC3E}">
        <p14:creationId xmlns:p14="http://schemas.microsoft.com/office/powerpoint/2010/main" val="8139583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59CB-97AF-9463-8412-C5FEE91A1763}"/>
              </a:ext>
            </a:extLst>
          </p:cNvPr>
          <p:cNvSpPr>
            <a:spLocks noGrp="1"/>
          </p:cNvSpPr>
          <p:nvPr>
            <p:ph type="title"/>
          </p:nvPr>
        </p:nvSpPr>
        <p:spPr/>
        <p:txBody>
          <a:bodyPr/>
          <a:lstStyle/>
          <a:p>
            <a:pPr algn="ctr"/>
            <a:r>
              <a:rPr lang="en-IN" b="1" u="sng" dirty="0"/>
              <a:t>Arrays</a:t>
            </a:r>
          </a:p>
        </p:txBody>
      </p:sp>
      <p:sp>
        <p:nvSpPr>
          <p:cNvPr id="3" name="Content Placeholder 2">
            <a:extLst>
              <a:ext uri="{FF2B5EF4-FFF2-40B4-BE49-F238E27FC236}">
                <a16:creationId xmlns:a16="http://schemas.microsoft.com/office/drawing/2014/main" id="{49409E7F-BC1D-03D3-BF33-2905CF91C4ED}"/>
              </a:ext>
            </a:extLst>
          </p:cNvPr>
          <p:cNvSpPr>
            <a:spLocks noGrp="1"/>
          </p:cNvSpPr>
          <p:nvPr>
            <p:ph idx="1"/>
          </p:nvPr>
        </p:nvSpPr>
        <p:spPr/>
        <p:txBody>
          <a:bodyPr/>
          <a:lstStyle/>
          <a:p>
            <a:pPr marL="0" indent="0">
              <a:buNone/>
            </a:pPr>
            <a:r>
              <a:rPr lang="en-US" sz="2000" dirty="0">
                <a:solidFill>
                  <a:schemeClr val="tx1">
                    <a:lumMod val="65000"/>
                    <a:lumOff val="35000"/>
                  </a:schemeClr>
                </a:solidFill>
                <a:effectLst/>
              </a:rPr>
              <a:t>An </a:t>
            </a:r>
            <a:r>
              <a:rPr lang="en-US" sz="2000" b="1" dirty="0">
                <a:solidFill>
                  <a:schemeClr val="tx1">
                    <a:lumMod val="65000"/>
                    <a:lumOff val="35000"/>
                  </a:schemeClr>
                </a:solidFill>
                <a:effectLst/>
              </a:rPr>
              <a:t>array </a:t>
            </a:r>
            <a:r>
              <a:rPr lang="en-US" sz="2000" dirty="0">
                <a:solidFill>
                  <a:schemeClr val="tx1">
                    <a:lumMod val="65000"/>
                    <a:lumOff val="35000"/>
                  </a:schemeClr>
                </a:solidFill>
                <a:effectLst/>
              </a:rPr>
              <a:t>is a collection of similar data in contiguous memory locations referred to by the same name. It is an object in Java and is created dynamically.</a:t>
            </a:r>
          </a:p>
          <a:p>
            <a:pPr marL="0" indent="0">
              <a:buNone/>
            </a:pPr>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a:p>
            <a:pPr marL="0" indent="0">
              <a:buNone/>
            </a:pPr>
            <a:endParaRPr lang="en-IN" dirty="0"/>
          </a:p>
        </p:txBody>
      </p:sp>
      <p:sp>
        <p:nvSpPr>
          <p:cNvPr id="4" name="Footer Placeholder 3">
            <a:extLst>
              <a:ext uri="{FF2B5EF4-FFF2-40B4-BE49-F238E27FC236}">
                <a16:creationId xmlns:a16="http://schemas.microsoft.com/office/drawing/2014/main" id="{8F35BA22-16A4-78D9-1F32-98B8AC583FF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E74A9E8-9AF4-E97B-D212-A5E67105EE27}"/>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7" name="TextBox 6">
            <a:extLst>
              <a:ext uri="{FF2B5EF4-FFF2-40B4-BE49-F238E27FC236}">
                <a16:creationId xmlns:a16="http://schemas.microsoft.com/office/drawing/2014/main" id="{731FAB6F-1490-D003-2485-20C793998CA3}"/>
              </a:ext>
            </a:extLst>
          </p:cNvPr>
          <p:cNvSpPr txBox="1"/>
          <p:nvPr/>
        </p:nvSpPr>
        <p:spPr>
          <a:xfrm>
            <a:off x="838200" y="3146630"/>
            <a:ext cx="10851776" cy="1015663"/>
          </a:xfrm>
          <a:prstGeom prst="rect">
            <a:avLst/>
          </a:prstGeom>
          <a:noFill/>
        </p:spPr>
        <p:txBody>
          <a:bodyPr wrap="square">
            <a:spAutoFit/>
          </a:bodyPr>
          <a:lstStyle/>
          <a:p>
            <a:r>
              <a:rPr lang="en-IN" sz="2000" dirty="0"/>
              <a:t>&lt;data type&gt;&lt;variable name&gt;[ ] = new &lt;data type&gt;[size];</a:t>
            </a:r>
          </a:p>
          <a:p>
            <a:r>
              <a:rPr lang="en-IN" sz="2000" dirty="0"/>
              <a:t>(or)        </a:t>
            </a:r>
          </a:p>
          <a:p>
            <a:r>
              <a:rPr lang="en-IN" sz="2000" dirty="0"/>
              <a:t>&lt;data type&gt;[ ] &lt;variable name&gt; = new &lt;data type&gt;[size];</a:t>
            </a:r>
          </a:p>
        </p:txBody>
      </p:sp>
      <p:sp>
        <p:nvSpPr>
          <p:cNvPr id="9" name="TextBox 8">
            <a:extLst>
              <a:ext uri="{FF2B5EF4-FFF2-40B4-BE49-F238E27FC236}">
                <a16:creationId xmlns:a16="http://schemas.microsoft.com/office/drawing/2014/main" id="{FDB0951B-E3D4-3BE4-E919-96870447F858}"/>
              </a:ext>
            </a:extLst>
          </p:cNvPr>
          <p:cNvSpPr txBox="1"/>
          <p:nvPr/>
        </p:nvSpPr>
        <p:spPr>
          <a:xfrm>
            <a:off x="838200" y="4341680"/>
            <a:ext cx="11022106" cy="1015663"/>
          </a:xfrm>
          <a:prstGeom prst="rect">
            <a:avLst/>
          </a:prstGeom>
          <a:noFill/>
        </p:spPr>
        <p:txBody>
          <a:bodyPr wrap="square">
            <a:spAutoFit/>
          </a:bodyPr>
          <a:lstStyle/>
          <a:p>
            <a:r>
              <a:rPr lang="en-US" sz="2000" dirty="0">
                <a:solidFill>
                  <a:schemeClr val="tx1">
                    <a:lumMod val="65000"/>
                    <a:lumOff val="35000"/>
                  </a:schemeClr>
                </a:solidFill>
                <a:effectLst/>
              </a:rPr>
              <a:t>Creating, initializing and accessing an array: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We initialize array pizzaCost and add elements to it as shown below.</a:t>
            </a:r>
          </a:p>
        </p:txBody>
      </p:sp>
    </p:spTree>
    <p:extLst>
      <p:ext uri="{BB962C8B-B14F-4D97-AF65-F5344CB8AC3E}">
        <p14:creationId xmlns:p14="http://schemas.microsoft.com/office/powerpoint/2010/main" val="29726747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BC83EE-50FE-3F15-5357-558E524EA4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F2471F-C054-EF1D-7FA6-D3FAB16690C1}"/>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3DB0563E-4AB1-4AD9-8D30-B23B4EB3DD4E}"/>
              </a:ext>
            </a:extLst>
          </p:cNvPr>
          <p:cNvSpPr txBox="1"/>
          <p:nvPr/>
        </p:nvSpPr>
        <p:spPr>
          <a:xfrm>
            <a:off x="1284194" y="749024"/>
            <a:ext cx="9616888" cy="1323439"/>
          </a:xfrm>
          <a:prstGeom prst="rect">
            <a:avLst/>
          </a:prstGeom>
          <a:noFill/>
        </p:spPr>
        <p:txBody>
          <a:bodyPr wrap="square">
            <a:spAutoFit/>
          </a:bodyPr>
          <a:lstStyle/>
          <a:p>
            <a:r>
              <a:rPr lang="en-IN" sz="2000" dirty="0"/>
              <a:t>int pizzaCost[]=new int[3];</a:t>
            </a:r>
          </a:p>
          <a:p>
            <a:r>
              <a:rPr lang="en-IN" sz="2000" dirty="0"/>
              <a:t>pizzaCost[0]=100;</a:t>
            </a:r>
          </a:p>
          <a:p>
            <a:r>
              <a:rPr lang="en-IN" sz="2000" dirty="0"/>
              <a:t>pizzaCost[1]=250;</a:t>
            </a:r>
          </a:p>
          <a:p>
            <a:r>
              <a:rPr lang="en-IN" sz="2000" dirty="0"/>
              <a:t>pizzaCost[2]=390;</a:t>
            </a:r>
          </a:p>
        </p:txBody>
      </p:sp>
      <p:sp>
        <p:nvSpPr>
          <p:cNvPr id="7" name="TextBox 6">
            <a:extLst>
              <a:ext uri="{FF2B5EF4-FFF2-40B4-BE49-F238E27FC236}">
                <a16:creationId xmlns:a16="http://schemas.microsoft.com/office/drawing/2014/main" id="{F07C8C68-4545-57AD-3723-C52EB2E1E992}"/>
              </a:ext>
            </a:extLst>
          </p:cNvPr>
          <p:cNvSpPr txBox="1"/>
          <p:nvPr/>
        </p:nvSpPr>
        <p:spPr>
          <a:xfrm>
            <a:off x="331694" y="2137647"/>
            <a:ext cx="11358283" cy="400110"/>
          </a:xfrm>
          <a:prstGeom prst="rect">
            <a:avLst/>
          </a:prstGeom>
          <a:noFill/>
        </p:spPr>
        <p:txBody>
          <a:bodyPr wrap="square">
            <a:spAutoFit/>
          </a:bodyPr>
          <a:lstStyle/>
          <a:p>
            <a:r>
              <a:rPr lang="en-US" sz="2000" dirty="0">
                <a:solidFill>
                  <a:schemeClr val="tx1">
                    <a:lumMod val="65000"/>
                    <a:lumOff val="35000"/>
                  </a:schemeClr>
                </a:solidFill>
              </a:rPr>
              <a:t>To access each element in the array, we are going to use a for loop as shown.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995331B7-5344-D7F0-F3C5-EC4BF03AEFED}"/>
              </a:ext>
            </a:extLst>
          </p:cNvPr>
          <p:cNvSpPr txBox="1"/>
          <p:nvPr/>
        </p:nvSpPr>
        <p:spPr>
          <a:xfrm>
            <a:off x="1284194" y="2712295"/>
            <a:ext cx="10069606" cy="1323439"/>
          </a:xfrm>
          <a:prstGeom prst="rect">
            <a:avLst/>
          </a:prstGeom>
          <a:noFill/>
        </p:spPr>
        <p:txBody>
          <a:bodyPr wrap="square">
            <a:spAutoFit/>
          </a:bodyPr>
          <a:lstStyle/>
          <a:p>
            <a:r>
              <a:rPr lang="en-IN" sz="2000" dirty="0"/>
              <a:t>//Accessing elements using for loop</a:t>
            </a:r>
          </a:p>
          <a:p>
            <a:r>
              <a:rPr lang="en-IN" sz="2000" dirty="0"/>
              <a:t>for (int index; index &lt; pizzaCost.length; index++) {</a:t>
            </a:r>
          </a:p>
          <a:p>
            <a:r>
              <a:rPr lang="en-IN" sz="2000" dirty="0"/>
              <a:t>    System.out.println(pizzaCost[index]);</a:t>
            </a:r>
          </a:p>
          <a:p>
            <a:r>
              <a:rPr lang="en-IN" sz="2000" dirty="0"/>
              <a:t>}</a:t>
            </a:r>
          </a:p>
        </p:txBody>
      </p:sp>
      <p:sp>
        <p:nvSpPr>
          <p:cNvPr id="11" name="TextBox 10">
            <a:extLst>
              <a:ext uri="{FF2B5EF4-FFF2-40B4-BE49-F238E27FC236}">
                <a16:creationId xmlns:a16="http://schemas.microsoft.com/office/drawing/2014/main" id="{7D386133-8CB1-393B-6057-8891A6444DF3}"/>
              </a:ext>
            </a:extLst>
          </p:cNvPr>
          <p:cNvSpPr txBox="1"/>
          <p:nvPr/>
        </p:nvSpPr>
        <p:spPr>
          <a:xfrm>
            <a:off x="331693" y="4069913"/>
            <a:ext cx="11537577" cy="707886"/>
          </a:xfrm>
          <a:prstGeom prst="rect">
            <a:avLst/>
          </a:prstGeom>
          <a:noFill/>
        </p:spPr>
        <p:txBody>
          <a:bodyPr wrap="square">
            <a:spAutoFit/>
          </a:bodyPr>
          <a:lstStyle/>
          <a:p>
            <a:r>
              <a:rPr lang="en-US" sz="2000" dirty="0">
                <a:solidFill>
                  <a:schemeClr val="tx1">
                    <a:lumMod val="65000"/>
                    <a:lumOff val="35000"/>
                  </a:schemeClr>
                </a:solidFill>
              </a:rPr>
              <a:t>You can use different loops to iterate and access each element of the array. Example of forEach loop is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DB78F46E-ABA0-69E7-8205-23993424D0A7}"/>
              </a:ext>
            </a:extLst>
          </p:cNvPr>
          <p:cNvSpPr txBox="1"/>
          <p:nvPr/>
        </p:nvSpPr>
        <p:spPr>
          <a:xfrm>
            <a:off x="1284194" y="4811978"/>
            <a:ext cx="9733430" cy="1323439"/>
          </a:xfrm>
          <a:prstGeom prst="rect">
            <a:avLst/>
          </a:prstGeom>
          <a:noFill/>
        </p:spPr>
        <p:txBody>
          <a:bodyPr wrap="square">
            <a:spAutoFit/>
          </a:bodyPr>
          <a:lstStyle/>
          <a:p>
            <a:r>
              <a:rPr lang="en-IN" sz="2000" dirty="0"/>
              <a:t>//Accessing elements using for-each loop</a:t>
            </a:r>
          </a:p>
          <a:p>
            <a:r>
              <a:rPr lang="en-IN" sz="2000" dirty="0"/>
              <a:t>for (int cost : pizzaCost) {</a:t>
            </a:r>
          </a:p>
          <a:p>
            <a:r>
              <a:rPr lang="en-IN" sz="2000" dirty="0"/>
              <a:t>    System.out.println(cost);</a:t>
            </a:r>
          </a:p>
          <a:p>
            <a:r>
              <a:rPr lang="en-IN" sz="2000" dirty="0"/>
              <a:t>}</a:t>
            </a:r>
          </a:p>
        </p:txBody>
      </p:sp>
    </p:spTree>
    <p:extLst>
      <p:ext uri="{BB962C8B-B14F-4D97-AF65-F5344CB8AC3E}">
        <p14:creationId xmlns:p14="http://schemas.microsoft.com/office/powerpoint/2010/main" val="16242829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214BB-B88B-88EF-E9DB-2757ADE67D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6F846C-49BF-29C4-46B6-D6C063F99B13}"/>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F2515818-8DA2-DF56-EDFE-4CA7F2C7C783}"/>
              </a:ext>
            </a:extLst>
          </p:cNvPr>
          <p:cNvSpPr txBox="1"/>
          <p:nvPr/>
        </p:nvSpPr>
        <p:spPr>
          <a:xfrm>
            <a:off x="423582" y="892459"/>
            <a:ext cx="11185712" cy="1323439"/>
          </a:xfrm>
          <a:prstGeom prst="rect">
            <a:avLst/>
          </a:prstGeom>
          <a:noFill/>
        </p:spPr>
        <p:txBody>
          <a:bodyPr wrap="square">
            <a:spAutoFit/>
          </a:bodyPr>
          <a:lstStyle/>
          <a:p>
            <a:r>
              <a:rPr lang="en-US" sz="2000" dirty="0">
                <a:solidFill>
                  <a:schemeClr val="tx1">
                    <a:lumMod val="65000"/>
                    <a:lumOff val="35000"/>
                  </a:schemeClr>
                </a:solidFill>
                <a:effectLst/>
              </a:rPr>
              <a:t>The type of arrays which we have learned is one dimensional, can we have multi-dimensional arrays?</a:t>
            </a:r>
          </a:p>
          <a:p>
            <a:r>
              <a:rPr lang="en-US" sz="2000" dirty="0">
                <a:solidFill>
                  <a:schemeClr val="tx1">
                    <a:lumMod val="65000"/>
                    <a:lumOff val="35000"/>
                  </a:schemeClr>
                </a:solidFill>
                <a:effectLst/>
              </a:rPr>
              <a:t>Have you ever tried to store the data in a matrix?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solution of the same you will get in the next module.</a:t>
            </a:r>
          </a:p>
        </p:txBody>
      </p:sp>
      <p:sp>
        <p:nvSpPr>
          <p:cNvPr id="7" name="TextBox 6">
            <a:extLst>
              <a:ext uri="{FF2B5EF4-FFF2-40B4-BE49-F238E27FC236}">
                <a16:creationId xmlns:a16="http://schemas.microsoft.com/office/drawing/2014/main" id="{815B04B5-FE07-0400-ACA9-7B2E122A4D5A}"/>
              </a:ext>
            </a:extLst>
          </p:cNvPr>
          <p:cNvSpPr txBox="1"/>
          <p:nvPr/>
        </p:nvSpPr>
        <p:spPr>
          <a:xfrm>
            <a:off x="413497" y="2322783"/>
            <a:ext cx="11365006" cy="1631216"/>
          </a:xfrm>
          <a:prstGeom prst="rect">
            <a:avLst/>
          </a:prstGeom>
          <a:noFill/>
        </p:spPr>
        <p:txBody>
          <a:bodyPr wrap="square">
            <a:spAutoFit/>
          </a:bodyPr>
          <a:lstStyle/>
          <a:p>
            <a:r>
              <a:rPr lang="en-US" sz="2000" dirty="0">
                <a:solidFill>
                  <a:schemeClr val="tx1">
                    <a:lumMod val="65000"/>
                    <a:lumOff val="35000"/>
                  </a:schemeClr>
                </a:solidFill>
                <a:effectLst/>
              </a:rPr>
              <a:t>We can also have multi-dimensional arrays. In simple words, we define multidimensional arrays as an </a:t>
            </a:r>
            <a:r>
              <a:rPr lang="en-US" sz="2000" b="1" dirty="0">
                <a:solidFill>
                  <a:schemeClr val="tx1">
                    <a:lumMod val="65000"/>
                    <a:lumOff val="35000"/>
                  </a:schemeClr>
                </a:solidFill>
                <a:effectLst/>
              </a:rPr>
              <a:t>array of arrays</a:t>
            </a:r>
            <a:r>
              <a:rPr lang="en-US" sz="2000" dirty="0">
                <a:solidFill>
                  <a:schemeClr val="tx1">
                    <a:lumMod val="65000"/>
                    <a:lumOff val="35000"/>
                  </a:schemeClr>
                </a:solidFill>
                <a:effectLst/>
              </a:rPr>
              <a:t>. Data in the mutli-dimensional array is stored in the tabular form (you can think of a matrix for better understanding).</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CF65E1BD-0912-7F4A-E143-60E5EF85C4A6}"/>
              </a:ext>
            </a:extLst>
          </p:cNvPr>
          <p:cNvSpPr txBox="1"/>
          <p:nvPr/>
        </p:nvSpPr>
        <p:spPr>
          <a:xfrm>
            <a:off x="413496" y="4312041"/>
            <a:ext cx="11195797" cy="830997"/>
          </a:xfrm>
          <a:prstGeom prst="rect">
            <a:avLst/>
          </a:prstGeom>
          <a:noFill/>
        </p:spPr>
        <p:txBody>
          <a:bodyPr wrap="square">
            <a:spAutoFit/>
          </a:bodyPr>
          <a:lstStyle/>
          <a:p>
            <a:r>
              <a:rPr lang="en-IN" sz="2400" dirty="0"/>
              <a:t>&lt;data_type&gt;[1st dimension][2nd dimension][]...[nth dimension] &lt;arrayName&gt; = new &lt;data_type&gt;[size1][size2]….[sizeN];</a:t>
            </a:r>
          </a:p>
        </p:txBody>
      </p:sp>
    </p:spTree>
    <p:extLst>
      <p:ext uri="{BB962C8B-B14F-4D97-AF65-F5344CB8AC3E}">
        <p14:creationId xmlns:p14="http://schemas.microsoft.com/office/powerpoint/2010/main" val="5044470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0B1ED2-8E91-5028-B26D-D00B814FA0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1C1A344-4C4C-F232-DCA8-2EAF2F50438D}"/>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E41533C7-1FFB-B755-1966-94B8508C9668}"/>
              </a:ext>
            </a:extLst>
          </p:cNvPr>
          <p:cNvSpPr txBox="1"/>
          <p:nvPr/>
        </p:nvSpPr>
        <p:spPr>
          <a:xfrm>
            <a:off x="959224" y="591688"/>
            <a:ext cx="11519647" cy="1015663"/>
          </a:xfrm>
          <a:prstGeom prst="rect">
            <a:avLst/>
          </a:prstGeom>
          <a:noFill/>
        </p:spPr>
        <p:txBody>
          <a:bodyPr wrap="square">
            <a:spAutoFit/>
          </a:bodyPr>
          <a:lstStyle/>
          <a:p>
            <a:r>
              <a:rPr lang="en-US" sz="2000" dirty="0">
                <a:solidFill>
                  <a:schemeClr val="tx1">
                    <a:lumMod val="65000"/>
                    <a:lumOff val="35000"/>
                  </a:schemeClr>
                </a:solidFill>
                <a:effectLst/>
              </a:rPr>
              <a:t>Now we will see the examples of declaring a multi-dimensional array.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A1651CEA-8DB2-E7C1-CF83-8B6C68BB9EC4}"/>
              </a:ext>
            </a:extLst>
          </p:cNvPr>
          <p:cNvSpPr txBox="1"/>
          <p:nvPr/>
        </p:nvSpPr>
        <p:spPr>
          <a:xfrm>
            <a:off x="959223" y="1676417"/>
            <a:ext cx="10936941" cy="707886"/>
          </a:xfrm>
          <a:prstGeom prst="rect">
            <a:avLst/>
          </a:prstGeom>
          <a:noFill/>
        </p:spPr>
        <p:txBody>
          <a:bodyPr wrap="square">
            <a:spAutoFit/>
          </a:bodyPr>
          <a:lstStyle/>
          <a:p>
            <a:r>
              <a:rPr lang="en-IN" sz="2000" dirty="0"/>
              <a:t>Two dimensional array: int[][] 2dArray = new int[10][20]; </a:t>
            </a:r>
          </a:p>
          <a:p>
            <a:r>
              <a:rPr lang="en-IN" sz="2000" dirty="0"/>
              <a:t>Three dimensional array: String[][][] 3dArray = new String[10][20][30];</a:t>
            </a:r>
          </a:p>
        </p:txBody>
      </p:sp>
      <p:sp>
        <p:nvSpPr>
          <p:cNvPr id="9" name="TextBox 8">
            <a:extLst>
              <a:ext uri="{FF2B5EF4-FFF2-40B4-BE49-F238E27FC236}">
                <a16:creationId xmlns:a16="http://schemas.microsoft.com/office/drawing/2014/main" id="{59E73AD5-C99F-FDCA-9C1E-D07100740F97}"/>
              </a:ext>
            </a:extLst>
          </p:cNvPr>
          <p:cNvSpPr txBox="1"/>
          <p:nvPr/>
        </p:nvSpPr>
        <p:spPr>
          <a:xfrm>
            <a:off x="327211" y="2670044"/>
            <a:ext cx="11026589" cy="1323439"/>
          </a:xfrm>
          <a:prstGeom prst="rect">
            <a:avLst/>
          </a:prstGeom>
          <a:noFill/>
        </p:spPr>
        <p:txBody>
          <a:bodyPr wrap="square">
            <a:spAutoFit/>
          </a:bodyPr>
          <a:lstStyle/>
          <a:p>
            <a:r>
              <a:rPr lang="en-US" sz="2000" dirty="0">
                <a:solidFill>
                  <a:schemeClr val="tx1">
                    <a:lumMod val="65000"/>
                    <a:lumOff val="35000"/>
                  </a:schemeClr>
                </a:solidFill>
              </a:rPr>
              <a:t>Declaration of the array given above is the direct method of declaration, here we specify the size at the time of declaring an array. To set the values we make use of the dimensions(rows and columns).</a:t>
            </a:r>
          </a:p>
          <a:p>
            <a:r>
              <a:rPr lang="en-US" sz="2000" dirty="0">
                <a:solidFill>
                  <a:schemeClr val="tx1">
                    <a:lumMod val="65000"/>
                    <a:lumOff val="35000"/>
                  </a:schemeClr>
                </a:solidFill>
              </a:rPr>
              <a:t> </a:t>
            </a:r>
          </a:p>
          <a:p>
            <a:r>
              <a:rPr lang="en-US" sz="2000" dirty="0">
                <a:solidFill>
                  <a:schemeClr val="tx1">
                    <a:lumMod val="65000"/>
                    <a:lumOff val="35000"/>
                  </a:schemeClr>
                </a:solidFill>
              </a:rPr>
              <a:t>For example, see the code given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C66FD39-AE87-292C-5E3E-1ED7B4A5BCAA}"/>
              </a:ext>
            </a:extLst>
          </p:cNvPr>
          <p:cNvSpPr txBox="1"/>
          <p:nvPr/>
        </p:nvSpPr>
        <p:spPr>
          <a:xfrm>
            <a:off x="327210" y="4279224"/>
            <a:ext cx="11640671" cy="1631216"/>
          </a:xfrm>
          <a:prstGeom prst="rect">
            <a:avLst/>
          </a:prstGeom>
          <a:noFill/>
        </p:spPr>
        <p:txBody>
          <a:bodyPr wrap="square">
            <a:spAutoFit/>
          </a:bodyPr>
          <a:lstStyle/>
          <a:p>
            <a:r>
              <a:rPr lang="en-IN" sz="2000" dirty="0"/>
              <a:t>String[][] names = new String[7][3];    // Here, 7 is the row size; 3 is the column size (optional)</a:t>
            </a:r>
          </a:p>
          <a:p>
            <a:r>
              <a:rPr lang="en-IN" sz="2000" dirty="0"/>
              <a:t>// To set value of first row second column</a:t>
            </a:r>
          </a:p>
          <a:p>
            <a:r>
              <a:rPr lang="en-IN" sz="2000" dirty="0"/>
              <a:t>names[1][2] = "Oliver";</a:t>
            </a:r>
          </a:p>
          <a:p>
            <a:r>
              <a:rPr lang="en-IN" sz="2000" dirty="0"/>
              <a:t>// To set value of second row first column</a:t>
            </a:r>
          </a:p>
          <a:p>
            <a:r>
              <a:rPr lang="en-IN" sz="2000" dirty="0"/>
              <a:t>names[2][1] = "Josh";</a:t>
            </a:r>
          </a:p>
        </p:txBody>
      </p:sp>
    </p:spTree>
    <p:extLst>
      <p:ext uri="{BB962C8B-B14F-4D97-AF65-F5344CB8AC3E}">
        <p14:creationId xmlns:p14="http://schemas.microsoft.com/office/powerpoint/2010/main" val="252195867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9F8B2F-2414-32E5-F7C3-2C58308A6D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9088FC-36D7-4E1E-023C-2EB309DC7290}"/>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FE3D6D7B-DE14-9C30-FF99-0C0B22D57C70}"/>
              </a:ext>
            </a:extLst>
          </p:cNvPr>
          <p:cNvSpPr txBox="1"/>
          <p:nvPr/>
        </p:nvSpPr>
        <p:spPr>
          <a:xfrm>
            <a:off x="988358" y="600653"/>
            <a:ext cx="10365441" cy="707886"/>
          </a:xfrm>
          <a:prstGeom prst="rect">
            <a:avLst/>
          </a:prstGeom>
          <a:noFill/>
        </p:spPr>
        <p:txBody>
          <a:bodyPr wrap="square">
            <a:spAutoFit/>
          </a:bodyPr>
          <a:lstStyle/>
          <a:p>
            <a:r>
              <a:rPr lang="en-US" sz="2000" dirty="0">
                <a:solidFill>
                  <a:schemeClr val="tx1">
                    <a:lumMod val="65000"/>
                    <a:lumOff val="35000"/>
                  </a:schemeClr>
                </a:solidFill>
              </a:rPr>
              <a:t>Now you will see the indirect method of declaring a 2-D array. Consider the array given below having four rows and three columns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3633213-67D9-F5E0-61F1-CAD256FDE9DD}"/>
              </a:ext>
            </a:extLst>
          </p:cNvPr>
          <p:cNvSpPr txBox="1"/>
          <p:nvPr/>
        </p:nvSpPr>
        <p:spPr>
          <a:xfrm>
            <a:off x="988357" y="1397675"/>
            <a:ext cx="10576113" cy="2246769"/>
          </a:xfrm>
          <a:prstGeom prst="rect">
            <a:avLst/>
          </a:prstGeom>
          <a:noFill/>
        </p:spPr>
        <p:txBody>
          <a:bodyPr wrap="square">
            <a:spAutoFit/>
          </a:bodyPr>
          <a:lstStyle/>
          <a:p>
            <a:r>
              <a:rPr lang="en-IN" sz="2000" dirty="0"/>
              <a:t>// Another way of creating a 2-D array</a:t>
            </a:r>
          </a:p>
          <a:p>
            <a:r>
              <a:rPr lang="en-IN" sz="2000" dirty="0"/>
              <a:t>String[][] names = new String[][] {</a:t>
            </a:r>
          </a:p>
          <a:p>
            <a:r>
              <a:rPr lang="en-IN" sz="2000" dirty="0"/>
              <a:t>    {"Robert", "Shelly", "Scarlett"},</a:t>
            </a:r>
          </a:p>
          <a:p>
            <a:r>
              <a:rPr lang="en-IN" sz="2000" dirty="0"/>
              <a:t>    {"Mark", "Oliver", "Chris"},</a:t>
            </a:r>
          </a:p>
          <a:p>
            <a:r>
              <a:rPr lang="en-IN" sz="2000" dirty="0"/>
              <a:t>    {"Emmy", "Josh", "Merry"},</a:t>
            </a:r>
          </a:p>
          <a:p>
            <a:r>
              <a:rPr lang="en-IN" sz="2000" dirty="0"/>
              <a:t>    {"Evelyn", "Austin", "Emma"}</a:t>
            </a:r>
          </a:p>
          <a:p>
            <a:r>
              <a:rPr lang="en-IN" sz="2000" dirty="0"/>
              <a:t>};</a:t>
            </a:r>
          </a:p>
        </p:txBody>
      </p:sp>
      <p:sp>
        <p:nvSpPr>
          <p:cNvPr id="9" name="TextBox 8">
            <a:extLst>
              <a:ext uri="{FF2B5EF4-FFF2-40B4-BE49-F238E27FC236}">
                <a16:creationId xmlns:a16="http://schemas.microsoft.com/office/drawing/2014/main" id="{FF5A17A3-5680-BD00-4E7D-6BEDACD28B0C}"/>
              </a:ext>
            </a:extLst>
          </p:cNvPr>
          <p:cNvSpPr txBox="1"/>
          <p:nvPr/>
        </p:nvSpPr>
        <p:spPr>
          <a:xfrm>
            <a:off x="179294" y="3823012"/>
            <a:ext cx="11842377" cy="1015663"/>
          </a:xfrm>
          <a:prstGeom prst="rect">
            <a:avLst/>
          </a:prstGeom>
          <a:noFill/>
        </p:spPr>
        <p:txBody>
          <a:bodyPr wrap="square">
            <a:spAutoFit/>
          </a:bodyPr>
          <a:lstStyle/>
          <a:p>
            <a:r>
              <a:rPr lang="en-US" sz="2000" dirty="0">
                <a:solidFill>
                  <a:schemeClr val="tx1">
                    <a:lumMod val="65000"/>
                    <a:lumOff val="35000"/>
                  </a:schemeClr>
                </a:solidFill>
              </a:rPr>
              <a:t>To access any element of the array we refer its position i.e. arrayName[row][column].</a:t>
            </a:r>
          </a:p>
          <a:p>
            <a:endParaRPr lang="en-US" sz="2000" dirty="0">
              <a:solidFill>
                <a:schemeClr val="tx1">
                  <a:lumMod val="65000"/>
                  <a:lumOff val="35000"/>
                </a:schemeClr>
              </a:solidFill>
            </a:endParaRPr>
          </a:p>
          <a:p>
            <a:r>
              <a:rPr lang="en-US" sz="2000" dirty="0">
                <a:solidFill>
                  <a:schemeClr val="tx1">
                    <a:lumMod val="65000"/>
                    <a:lumOff val="35000"/>
                  </a:schemeClr>
                </a:solidFill>
              </a:rPr>
              <a:t>For example: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9A4A607-4545-DA2A-AD8A-084CC2646753}"/>
              </a:ext>
            </a:extLst>
          </p:cNvPr>
          <p:cNvSpPr txBox="1"/>
          <p:nvPr/>
        </p:nvSpPr>
        <p:spPr>
          <a:xfrm>
            <a:off x="179294" y="5113248"/>
            <a:ext cx="11842376" cy="707886"/>
          </a:xfrm>
          <a:prstGeom prst="rect">
            <a:avLst/>
          </a:prstGeom>
          <a:noFill/>
        </p:spPr>
        <p:txBody>
          <a:bodyPr wrap="square">
            <a:spAutoFit/>
          </a:bodyPr>
          <a:lstStyle/>
          <a:p>
            <a:r>
              <a:rPr lang="en-IN" sz="2000" dirty="0"/>
              <a:t>String value = names[0][1];</a:t>
            </a:r>
          </a:p>
          <a:p>
            <a:r>
              <a:rPr lang="en-IN" sz="2000" dirty="0"/>
              <a:t>// value = Shelly</a:t>
            </a:r>
          </a:p>
        </p:txBody>
      </p:sp>
    </p:spTree>
    <p:extLst>
      <p:ext uri="{BB962C8B-B14F-4D97-AF65-F5344CB8AC3E}">
        <p14:creationId xmlns:p14="http://schemas.microsoft.com/office/powerpoint/2010/main" val="30753065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7DF993-A9B4-AA4E-B58B-EDD2EA4EE2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17B707-6E95-5073-3E03-E9981CF896F2}"/>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6532F76E-2B93-99D9-8CDF-797305CE4927}"/>
              </a:ext>
            </a:extLst>
          </p:cNvPr>
          <p:cNvSpPr txBox="1"/>
          <p:nvPr/>
        </p:nvSpPr>
        <p:spPr>
          <a:xfrm>
            <a:off x="1027545" y="624240"/>
            <a:ext cx="9917545" cy="400110"/>
          </a:xfrm>
          <a:prstGeom prst="rect">
            <a:avLst/>
          </a:prstGeom>
          <a:noFill/>
        </p:spPr>
        <p:txBody>
          <a:bodyPr wrap="square">
            <a:spAutoFit/>
          </a:bodyPr>
          <a:lstStyle/>
          <a:p>
            <a:r>
              <a:rPr lang="en-US" sz="2000" dirty="0">
                <a:solidFill>
                  <a:schemeClr val="tx1">
                    <a:lumMod val="65000"/>
                    <a:lumOff val="35000"/>
                  </a:schemeClr>
                </a:solidFill>
              </a:rPr>
              <a:t>Now you will learn how to iterate over the multi-dimensional array.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603A1C4-0E24-AD0F-6B3C-72B8A2B8A398}"/>
              </a:ext>
            </a:extLst>
          </p:cNvPr>
          <p:cNvSpPr txBox="1"/>
          <p:nvPr/>
        </p:nvSpPr>
        <p:spPr>
          <a:xfrm>
            <a:off x="1101436" y="1251957"/>
            <a:ext cx="9557328" cy="2554545"/>
          </a:xfrm>
          <a:prstGeom prst="rect">
            <a:avLst/>
          </a:prstGeom>
          <a:noFill/>
        </p:spPr>
        <p:txBody>
          <a:bodyPr wrap="square">
            <a:spAutoFit/>
          </a:bodyPr>
          <a:lstStyle/>
          <a:p>
            <a:r>
              <a:rPr lang="en-IN" sz="2000" dirty="0"/>
              <a:t>for(int i=0;i&lt;names.length;i++) {   </a:t>
            </a:r>
          </a:p>
          <a:p>
            <a:r>
              <a:rPr lang="en-IN" sz="2000" dirty="0"/>
              <a:t>		for(int j=0;j&lt;names[i].length;j++) {</a:t>
            </a:r>
          </a:p>
          <a:p>
            <a:r>
              <a:rPr lang="en-IN" sz="2000" dirty="0"/>
              <a:t>			System.out.print(names[i][j]+" ");   // where i refers to row </a:t>
            </a:r>
          </a:p>
          <a:p>
            <a:r>
              <a:rPr lang="en-IN" sz="2000" dirty="0"/>
              <a:t>                                                 // and j refers to column</a:t>
            </a:r>
          </a:p>
          <a:p>
            <a:r>
              <a:rPr lang="en-IN" sz="2000" dirty="0"/>
              <a:t>		}</a:t>
            </a:r>
          </a:p>
          <a:p>
            <a:r>
              <a:rPr lang="en-IN" sz="2000" dirty="0"/>
              <a:t>		System.out.println();</a:t>
            </a:r>
          </a:p>
          <a:p>
            <a:r>
              <a:rPr lang="en-IN" sz="2000" dirty="0"/>
              <a:t>	}</a:t>
            </a:r>
          </a:p>
          <a:p>
            <a:r>
              <a:rPr lang="en-IN" sz="2000" dirty="0"/>
              <a:t>		</a:t>
            </a:r>
          </a:p>
        </p:txBody>
      </p:sp>
      <p:sp>
        <p:nvSpPr>
          <p:cNvPr id="9" name="TextBox 8">
            <a:extLst>
              <a:ext uri="{FF2B5EF4-FFF2-40B4-BE49-F238E27FC236}">
                <a16:creationId xmlns:a16="http://schemas.microsoft.com/office/drawing/2014/main" id="{870E63D3-E7F2-4AAA-3848-9C9ECB78A8CD}"/>
              </a:ext>
            </a:extLst>
          </p:cNvPr>
          <p:cNvSpPr txBox="1"/>
          <p:nvPr/>
        </p:nvSpPr>
        <p:spPr>
          <a:xfrm>
            <a:off x="258618" y="3806502"/>
            <a:ext cx="11730182" cy="2246769"/>
          </a:xfrm>
          <a:prstGeom prst="rect">
            <a:avLst/>
          </a:prstGeom>
          <a:noFill/>
        </p:spPr>
        <p:txBody>
          <a:bodyPr wrap="square">
            <a:spAutoFit/>
          </a:bodyPr>
          <a:lstStyle/>
          <a:p>
            <a:r>
              <a:rPr lang="en-US" sz="2000" dirty="0">
                <a:solidFill>
                  <a:schemeClr val="tx1">
                    <a:lumMod val="65000"/>
                    <a:lumOff val="35000"/>
                  </a:schemeClr>
                </a:solidFill>
                <a:effectLst/>
              </a:rPr>
              <a:t>As you can see, we have used two for loops to iterate over array(names). Outer for loop is used to iterate each row of the 2D array (for better understanding consider it as a 2D matrix) and the inner one iterates over each element in the row.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as we have learned the concept of array thoroughly, can we create an array of user-defined objects?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What kind of array that will be? Let us see that next.</a:t>
            </a:r>
          </a:p>
        </p:txBody>
      </p:sp>
    </p:spTree>
    <p:extLst>
      <p:ext uri="{BB962C8B-B14F-4D97-AF65-F5344CB8AC3E}">
        <p14:creationId xmlns:p14="http://schemas.microsoft.com/office/powerpoint/2010/main" val="34672633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196AC9-7D24-BB77-407D-80B3C22AD51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B4D38B-F0CC-1975-A867-73061DBE6A69}"/>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79E5B0C3-45D2-8010-744E-FDDC45718F85}"/>
              </a:ext>
            </a:extLst>
          </p:cNvPr>
          <p:cNvSpPr txBox="1"/>
          <p:nvPr/>
        </p:nvSpPr>
        <p:spPr>
          <a:xfrm>
            <a:off x="134471" y="1003663"/>
            <a:ext cx="11564470" cy="3170099"/>
          </a:xfrm>
          <a:prstGeom prst="rect">
            <a:avLst/>
          </a:prstGeom>
          <a:noFill/>
        </p:spPr>
        <p:txBody>
          <a:bodyPr wrap="square">
            <a:spAutoFit/>
          </a:bodyPr>
          <a:lstStyle/>
          <a:p>
            <a:r>
              <a:rPr lang="en-US" sz="2000" dirty="0">
                <a:solidFill>
                  <a:schemeClr val="tx1">
                    <a:lumMod val="65000"/>
                    <a:lumOff val="35000"/>
                  </a:schemeClr>
                </a:solidFill>
                <a:effectLst/>
              </a:rPr>
              <a:t>An object represents a single record in memory, consider a scenario where we want multiple records (objects) at a time, in that case, you will have to use arrays which will be called as an array of objects. Make a note, arrays can hold the only reference of the objects and not the object. Let us see how to create an array of objects.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Consider a class Account consisting of two attributes account holder's name and its bank account number. We have to show the information of each account holder present in the bank. To make operation easy we have to make use of arrays.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First, in order to use an object, you should define the structure of the class Account.</a:t>
            </a:r>
          </a:p>
        </p:txBody>
      </p:sp>
      <p:sp>
        <p:nvSpPr>
          <p:cNvPr id="7" name="TextBox 6">
            <a:extLst>
              <a:ext uri="{FF2B5EF4-FFF2-40B4-BE49-F238E27FC236}">
                <a16:creationId xmlns:a16="http://schemas.microsoft.com/office/drawing/2014/main" id="{8679543E-E3CD-A334-4BA2-C2672D92512E}"/>
              </a:ext>
            </a:extLst>
          </p:cNvPr>
          <p:cNvSpPr txBox="1"/>
          <p:nvPr/>
        </p:nvSpPr>
        <p:spPr>
          <a:xfrm>
            <a:off x="262218" y="4514201"/>
            <a:ext cx="11436723" cy="1323439"/>
          </a:xfrm>
          <a:prstGeom prst="rect">
            <a:avLst/>
          </a:prstGeom>
          <a:noFill/>
        </p:spPr>
        <p:txBody>
          <a:bodyPr wrap="square">
            <a:spAutoFit/>
          </a:bodyPr>
          <a:lstStyle/>
          <a:p>
            <a:r>
              <a:rPr lang="en-IN" sz="2000" dirty="0"/>
              <a:t>class Account{</a:t>
            </a:r>
          </a:p>
          <a:p>
            <a:r>
              <a:rPr lang="en-IN" sz="2000" dirty="0"/>
              <a:t>	String name;</a:t>
            </a:r>
          </a:p>
          <a:p>
            <a:r>
              <a:rPr lang="en-IN" sz="2000" dirty="0"/>
              <a:t>	long accountNumber;</a:t>
            </a:r>
          </a:p>
          <a:p>
            <a:r>
              <a:rPr lang="en-IN" sz="2000" dirty="0"/>
              <a:t>}</a:t>
            </a:r>
          </a:p>
        </p:txBody>
      </p:sp>
    </p:spTree>
    <p:extLst>
      <p:ext uri="{BB962C8B-B14F-4D97-AF65-F5344CB8AC3E}">
        <p14:creationId xmlns:p14="http://schemas.microsoft.com/office/powerpoint/2010/main" val="323843178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1AE94F-F447-A9C4-17C6-6BC71C2FF9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8D53822-5535-7193-4312-58CE67930A5D}"/>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6D4C442B-6B37-4484-B6AE-8631EE7A6AB0}"/>
              </a:ext>
            </a:extLst>
          </p:cNvPr>
          <p:cNvSpPr txBox="1"/>
          <p:nvPr/>
        </p:nvSpPr>
        <p:spPr>
          <a:xfrm>
            <a:off x="125505" y="996006"/>
            <a:ext cx="11564471" cy="1323439"/>
          </a:xfrm>
          <a:prstGeom prst="rect">
            <a:avLst/>
          </a:prstGeom>
          <a:noFill/>
        </p:spPr>
        <p:txBody>
          <a:bodyPr wrap="square">
            <a:spAutoFit/>
          </a:bodyPr>
          <a:lstStyle/>
          <a:p>
            <a:r>
              <a:rPr lang="en-US" sz="2000" dirty="0">
                <a:solidFill>
                  <a:schemeClr val="tx1">
                    <a:lumMod val="65000"/>
                    <a:lumOff val="35000"/>
                  </a:schemeClr>
                </a:solidFill>
              </a:rPr>
              <a:t>Now to perform the required operation we have to define two methods, one for setting the data and others for displaying the information. These methods will be called by the objects every time, to perform the operation. </a:t>
            </a:r>
          </a:p>
          <a:p>
            <a:r>
              <a:rPr lang="en-US" sz="2000" dirty="0">
                <a:solidFill>
                  <a:schemeClr val="tx1">
                    <a:lumMod val="65000"/>
                    <a:lumOff val="35000"/>
                  </a:schemeClr>
                </a:solidFill>
              </a:rPr>
              <a:t>Accordingly, the structure of the class Account will become as given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9CF77E8-6E48-E903-315F-01C3B4F3E000}"/>
              </a:ext>
            </a:extLst>
          </p:cNvPr>
          <p:cNvSpPr txBox="1"/>
          <p:nvPr/>
        </p:nvSpPr>
        <p:spPr>
          <a:xfrm>
            <a:off x="307041" y="2386032"/>
            <a:ext cx="11131924" cy="4093428"/>
          </a:xfrm>
          <a:prstGeom prst="rect">
            <a:avLst/>
          </a:prstGeom>
          <a:noFill/>
        </p:spPr>
        <p:txBody>
          <a:bodyPr wrap="square">
            <a:spAutoFit/>
          </a:bodyPr>
          <a:lstStyle/>
          <a:p>
            <a:r>
              <a:rPr lang="en-IN" sz="2000" dirty="0"/>
              <a:t>class Account{</a:t>
            </a:r>
          </a:p>
          <a:p>
            <a:r>
              <a:rPr lang="en-IN" sz="2000" dirty="0"/>
              <a:t>	String name;</a:t>
            </a:r>
          </a:p>
          <a:p>
            <a:r>
              <a:rPr lang="en-IN" sz="2000" dirty="0"/>
              <a:t>	long accountNumber;</a:t>
            </a:r>
          </a:p>
          <a:p>
            <a:r>
              <a:rPr lang="en-IN" sz="2000" dirty="0"/>
              <a:t>	</a:t>
            </a:r>
          </a:p>
          <a:p>
            <a:r>
              <a:rPr lang="en-IN" sz="2000" dirty="0"/>
              <a:t>	void setData(String custName,int accNum) {</a:t>
            </a:r>
          </a:p>
          <a:p>
            <a:r>
              <a:rPr lang="en-IN" sz="2000" dirty="0"/>
              <a:t>		this.name = custName;</a:t>
            </a:r>
          </a:p>
          <a:p>
            <a:r>
              <a:rPr lang="en-IN" sz="2000" dirty="0"/>
              <a:t>		this.accountNumber = accNum;</a:t>
            </a:r>
          </a:p>
          <a:p>
            <a:r>
              <a:rPr lang="en-IN" sz="2000" dirty="0"/>
              <a:t>	}</a:t>
            </a:r>
          </a:p>
          <a:p>
            <a:r>
              <a:rPr lang="en-IN" sz="2000" dirty="0"/>
              <a:t>	void display() {</a:t>
            </a:r>
          </a:p>
          <a:p>
            <a:r>
              <a:rPr lang="en-IN" sz="2000" dirty="0"/>
              <a:t>		System.out.println("Name :- "+name);</a:t>
            </a:r>
          </a:p>
          <a:p>
            <a:r>
              <a:rPr lang="en-IN" sz="2000" dirty="0"/>
              <a:t>		System.out.println("Account Number :- "+accountNumber);</a:t>
            </a:r>
          </a:p>
          <a:p>
            <a:r>
              <a:rPr lang="en-IN" sz="2000" dirty="0"/>
              <a:t>	}</a:t>
            </a:r>
          </a:p>
          <a:p>
            <a:r>
              <a:rPr lang="en-IN" sz="2000" dirty="0"/>
              <a:t>}</a:t>
            </a:r>
          </a:p>
        </p:txBody>
      </p:sp>
    </p:spTree>
    <p:extLst>
      <p:ext uri="{BB962C8B-B14F-4D97-AF65-F5344CB8AC3E}">
        <p14:creationId xmlns:p14="http://schemas.microsoft.com/office/powerpoint/2010/main" val="26947034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0A89FE-73FF-50E0-0759-5C7E95452B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F1F6BF-1FAD-C064-116F-5F1A4B2D2E35}"/>
              </a:ext>
            </a:extLst>
          </p:cNvPr>
          <p:cNvSpPr>
            <a:spLocks noGrp="1"/>
          </p:cNvSpPr>
          <p:nvPr>
            <p:ph type="sldNum" sz="quarter" idx="12"/>
          </p:nvPr>
        </p:nvSpPr>
        <p:spPr/>
        <p:txBody>
          <a:bodyPr/>
          <a:lstStyle/>
          <a:p>
            <a:fld id="{4A777409-9C5A-4B07-8E32-19F22F7D558C}" type="slidenum">
              <a:rPr lang="en-IN" smtClean="0"/>
              <a:t>129</a:t>
            </a:fld>
            <a:endParaRPr lang="en-IN" dirty="0"/>
          </a:p>
        </p:txBody>
      </p:sp>
      <p:sp>
        <p:nvSpPr>
          <p:cNvPr id="5" name="TextBox 4">
            <a:extLst>
              <a:ext uri="{FF2B5EF4-FFF2-40B4-BE49-F238E27FC236}">
                <a16:creationId xmlns:a16="http://schemas.microsoft.com/office/drawing/2014/main" id="{C4AC438A-D717-2F0D-551E-B4AF03349322}"/>
              </a:ext>
            </a:extLst>
          </p:cNvPr>
          <p:cNvSpPr txBox="1"/>
          <p:nvPr/>
        </p:nvSpPr>
        <p:spPr>
          <a:xfrm>
            <a:off x="988359" y="608710"/>
            <a:ext cx="10127876" cy="400110"/>
          </a:xfrm>
          <a:prstGeom prst="rect">
            <a:avLst/>
          </a:prstGeom>
          <a:noFill/>
        </p:spPr>
        <p:txBody>
          <a:bodyPr wrap="square">
            <a:spAutoFit/>
          </a:bodyPr>
          <a:lstStyle/>
          <a:p>
            <a:r>
              <a:rPr lang="en-US" sz="2000" dirty="0">
                <a:solidFill>
                  <a:schemeClr val="tx1">
                    <a:lumMod val="65000"/>
                    <a:lumOff val="35000"/>
                  </a:schemeClr>
                </a:solidFill>
              </a:rPr>
              <a:t>Next task is to declare an array, which is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ABB54E1-1D15-50A8-26F8-38F780A7A5A3}"/>
              </a:ext>
            </a:extLst>
          </p:cNvPr>
          <p:cNvSpPr txBox="1"/>
          <p:nvPr/>
        </p:nvSpPr>
        <p:spPr>
          <a:xfrm>
            <a:off x="988358" y="1178423"/>
            <a:ext cx="10365441" cy="707886"/>
          </a:xfrm>
          <a:prstGeom prst="rect">
            <a:avLst/>
          </a:prstGeom>
          <a:noFill/>
        </p:spPr>
        <p:txBody>
          <a:bodyPr wrap="square">
            <a:spAutoFit/>
          </a:bodyPr>
          <a:lstStyle/>
          <a:p>
            <a:r>
              <a:rPr lang="en-IN" sz="2000" dirty="0"/>
              <a:t>// creating array of type Account having size 3</a:t>
            </a:r>
          </a:p>
          <a:p>
            <a:r>
              <a:rPr lang="en-IN" sz="2000" dirty="0"/>
              <a:t>Account accArray[] = new Account[3];</a:t>
            </a:r>
          </a:p>
        </p:txBody>
      </p:sp>
      <p:sp>
        <p:nvSpPr>
          <p:cNvPr id="9" name="TextBox 8">
            <a:extLst>
              <a:ext uri="{FF2B5EF4-FFF2-40B4-BE49-F238E27FC236}">
                <a16:creationId xmlns:a16="http://schemas.microsoft.com/office/drawing/2014/main" id="{A522CDE0-ABB9-896A-F552-BF6EA59F77FB}"/>
              </a:ext>
            </a:extLst>
          </p:cNvPr>
          <p:cNvSpPr txBox="1"/>
          <p:nvPr/>
        </p:nvSpPr>
        <p:spPr>
          <a:xfrm>
            <a:off x="224119" y="2055912"/>
            <a:ext cx="11492752" cy="707886"/>
          </a:xfrm>
          <a:prstGeom prst="rect">
            <a:avLst/>
          </a:prstGeom>
          <a:noFill/>
        </p:spPr>
        <p:txBody>
          <a:bodyPr wrap="square">
            <a:spAutoFit/>
          </a:bodyPr>
          <a:lstStyle/>
          <a:p>
            <a:r>
              <a:rPr lang="en-US" sz="2000" dirty="0">
                <a:solidFill>
                  <a:schemeClr val="tx1">
                    <a:lumMod val="65000"/>
                    <a:lumOff val="35000"/>
                  </a:schemeClr>
                </a:solidFill>
              </a:rPr>
              <a:t>After completing the declaration, now comes the part where we have to create an object and set the data (account holder's name and account number).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78ED47C-AE70-4FE1-ADBE-DAB54B560CD3}"/>
              </a:ext>
            </a:extLst>
          </p:cNvPr>
          <p:cNvSpPr txBox="1"/>
          <p:nvPr/>
        </p:nvSpPr>
        <p:spPr>
          <a:xfrm>
            <a:off x="333935" y="2817255"/>
            <a:ext cx="11382936" cy="3170099"/>
          </a:xfrm>
          <a:prstGeom prst="rect">
            <a:avLst/>
          </a:prstGeom>
          <a:noFill/>
        </p:spPr>
        <p:txBody>
          <a:bodyPr wrap="square">
            <a:spAutoFit/>
          </a:bodyPr>
          <a:lstStyle/>
          <a:p>
            <a:r>
              <a:rPr lang="en-IN" sz="2000" dirty="0"/>
              <a:t>//first create the object of Account</a:t>
            </a:r>
          </a:p>
          <a:p>
            <a:r>
              <a:rPr lang="en-IN" sz="2000" dirty="0"/>
              <a:t>//and then set the data for each object</a:t>
            </a:r>
          </a:p>
          <a:p>
            <a:r>
              <a:rPr lang="en-IN" sz="2000" dirty="0"/>
              <a:t>accArray[0] = new Account();</a:t>
            </a:r>
          </a:p>
          <a:p>
            <a:r>
              <a:rPr lang="en-IN" sz="2000" dirty="0"/>
              <a:t>accArray[0].setData("Ella",345234);</a:t>
            </a:r>
          </a:p>
          <a:p>
            <a:r>
              <a:rPr lang="en-IN" sz="2000" dirty="0"/>
              <a:t>		</a:t>
            </a:r>
          </a:p>
          <a:p>
            <a:r>
              <a:rPr lang="en-IN" sz="2000" dirty="0"/>
              <a:t>accArray[1] = new Account();</a:t>
            </a:r>
          </a:p>
          <a:p>
            <a:r>
              <a:rPr lang="en-IN" sz="2000" dirty="0"/>
              <a:t>accArray[1].setData("Scarlet",345278);</a:t>
            </a:r>
          </a:p>
          <a:p>
            <a:r>
              <a:rPr lang="en-IN" sz="2000" dirty="0"/>
              <a:t>		</a:t>
            </a:r>
          </a:p>
          <a:p>
            <a:r>
              <a:rPr lang="en-IN" sz="2000" dirty="0"/>
              <a:t>accArray[2] = new Account();</a:t>
            </a:r>
          </a:p>
          <a:p>
            <a:r>
              <a:rPr lang="en-IN" sz="2000" dirty="0"/>
              <a:t>accArray[2].setData("Harper",345897);</a:t>
            </a:r>
          </a:p>
        </p:txBody>
      </p:sp>
    </p:spTree>
    <p:extLst>
      <p:ext uri="{BB962C8B-B14F-4D97-AF65-F5344CB8AC3E}">
        <p14:creationId xmlns:p14="http://schemas.microsoft.com/office/powerpoint/2010/main" val="2473653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8365C2-C8F1-BB28-107C-C0B15425ABB7}"/>
              </a:ext>
            </a:extLst>
          </p:cNvPr>
          <p:cNvSpPr txBox="1"/>
          <p:nvPr/>
        </p:nvSpPr>
        <p:spPr>
          <a:xfrm>
            <a:off x="623047" y="900518"/>
            <a:ext cx="10945906" cy="400110"/>
          </a:xfrm>
          <a:prstGeom prst="rect">
            <a:avLst/>
          </a:prstGeom>
          <a:noFill/>
        </p:spPr>
        <p:txBody>
          <a:bodyPr wrap="square">
            <a:spAutoFit/>
          </a:bodyPr>
          <a:lstStyle/>
          <a:p>
            <a:r>
              <a:rPr lang="en-US" sz="2000" dirty="0">
                <a:solidFill>
                  <a:schemeClr val="tx1">
                    <a:lumMod val="65000"/>
                    <a:lumOff val="35000"/>
                  </a:schemeClr>
                </a:solidFill>
              </a:rPr>
              <a:t>Let us look into the internal work of the Java program, how it is compiled and executed as shown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8B773A66-6ADF-1155-1D23-0936D9D17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140" y="1300628"/>
            <a:ext cx="8910919" cy="5144997"/>
          </a:xfrm>
          <a:prstGeom prst="rect">
            <a:avLst/>
          </a:prstGeom>
        </p:spPr>
      </p:pic>
      <p:sp>
        <p:nvSpPr>
          <p:cNvPr id="2" name="Footer Placeholder 1">
            <a:extLst>
              <a:ext uri="{FF2B5EF4-FFF2-40B4-BE49-F238E27FC236}">
                <a16:creationId xmlns:a16="http://schemas.microsoft.com/office/drawing/2014/main" id="{7CEC4969-E2FA-BCB2-DA51-8B2879C07D5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83C2267-8D63-65C6-F386-C290A3C08EA2}"/>
              </a:ext>
            </a:extLst>
          </p:cNvPr>
          <p:cNvSpPr>
            <a:spLocks noGrp="1"/>
          </p:cNvSpPr>
          <p:nvPr>
            <p:ph type="sldNum" sz="quarter" idx="12"/>
          </p:nvPr>
        </p:nvSpPr>
        <p:spPr/>
        <p:txBody>
          <a:bodyPr/>
          <a:lstStyle/>
          <a:p>
            <a:fld id="{4A777409-9C5A-4B07-8E32-19F22F7D558C}" type="slidenum">
              <a:rPr lang="en-IN" smtClean="0"/>
              <a:t>13</a:t>
            </a:fld>
            <a:endParaRPr lang="en-IN" dirty="0"/>
          </a:p>
        </p:txBody>
      </p:sp>
    </p:spTree>
    <p:extLst>
      <p:ext uri="{BB962C8B-B14F-4D97-AF65-F5344CB8AC3E}">
        <p14:creationId xmlns:p14="http://schemas.microsoft.com/office/powerpoint/2010/main" val="42447026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970184-E6FC-9066-8B01-B52F00D81DA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9E2EF1-BB00-4007-8542-1D8B573E1A2C}"/>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C33B48D7-C076-38F3-C990-B6CC586066DB}"/>
              </a:ext>
            </a:extLst>
          </p:cNvPr>
          <p:cNvSpPr txBox="1"/>
          <p:nvPr/>
        </p:nvSpPr>
        <p:spPr>
          <a:xfrm>
            <a:off x="170330" y="1117485"/>
            <a:ext cx="11681011" cy="1631216"/>
          </a:xfrm>
          <a:prstGeom prst="rect">
            <a:avLst/>
          </a:prstGeom>
          <a:noFill/>
        </p:spPr>
        <p:txBody>
          <a:bodyPr wrap="square">
            <a:spAutoFit/>
          </a:bodyPr>
          <a:lstStyle/>
          <a:p>
            <a:r>
              <a:rPr lang="en-US" sz="2000" dirty="0">
                <a:solidFill>
                  <a:schemeClr val="tx1">
                    <a:lumMod val="65000"/>
                    <a:lumOff val="35000"/>
                  </a:schemeClr>
                </a:solidFill>
              </a:rPr>
              <a:t>We can call the method display using these objects individually (accArray[0].display()) as the total number of objects is 5, but what if we have more than one thousand objects? Therefore we make use of loops, enhanced for loop is preferred as it is easier than traditional for loop. </a:t>
            </a:r>
          </a:p>
          <a:p>
            <a:endParaRPr lang="en-US" sz="2000" dirty="0">
              <a:solidFill>
                <a:schemeClr val="tx1">
                  <a:lumMod val="65000"/>
                  <a:lumOff val="35000"/>
                </a:schemeClr>
              </a:solidFill>
            </a:endParaRPr>
          </a:p>
          <a:p>
            <a:r>
              <a:rPr lang="en-US" sz="2000" dirty="0">
                <a:solidFill>
                  <a:schemeClr val="tx1">
                    <a:lumMod val="65000"/>
                    <a:lumOff val="35000"/>
                  </a:schemeClr>
                </a:solidFill>
              </a:rPr>
              <a:t>See the code given below to get the grip of an idea.</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403A3AE-E046-BDE1-DB84-005DC0A59460}"/>
              </a:ext>
            </a:extLst>
          </p:cNvPr>
          <p:cNvSpPr txBox="1"/>
          <p:nvPr/>
        </p:nvSpPr>
        <p:spPr>
          <a:xfrm>
            <a:off x="280146" y="3232137"/>
            <a:ext cx="11400865" cy="1938992"/>
          </a:xfrm>
          <a:prstGeom prst="rect">
            <a:avLst/>
          </a:prstGeom>
          <a:noFill/>
        </p:spPr>
        <p:txBody>
          <a:bodyPr wrap="square">
            <a:spAutoFit/>
          </a:bodyPr>
          <a:lstStyle/>
          <a:p>
            <a:r>
              <a:rPr lang="en-IN" sz="2000" dirty="0"/>
              <a:t>System.out.println("Account holder's information");</a:t>
            </a:r>
          </a:p>
          <a:p>
            <a:r>
              <a:rPr lang="en-IN" sz="2000" dirty="0"/>
              <a:t>System.out.println();</a:t>
            </a:r>
          </a:p>
          <a:p>
            <a:r>
              <a:rPr lang="en-IN" sz="2000" dirty="0"/>
              <a:t>for (Account account : accArray) {</a:t>
            </a:r>
          </a:p>
          <a:p>
            <a:r>
              <a:rPr lang="en-IN" sz="2000" dirty="0"/>
              <a:t>	   account.display();</a:t>
            </a:r>
          </a:p>
          <a:p>
            <a:r>
              <a:rPr lang="en-IN" sz="2000" dirty="0"/>
              <a:t>	   System.out.println();</a:t>
            </a:r>
          </a:p>
          <a:p>
            <a:r>
              <a:rPr lang="en-IN" sz="2000" dirty="0"/>
              <a:t>}</a:t>
            </a:r>
          </a:p>
        </p:txBody>
      </p:sp>
      <p:sp>
        <p:nvSpPr>
          <p:cNvPr id="9" name="TextBox 8">
            <a:extLst>
              <a:ext uri="{FF2B5EF4-FFF2-40B4-BE49-F238E27FC236}">
                <a16:creationId xmlns:a16="http://schemas.microsoft.com/office/drawing/2014/main" id="{C13BE68F-19D1-D2D2-FA74-B543250264FF}"/>
              </a:ext>
            </a:extLst>
          </p:cNvPr>
          <p:cNvSpPr txBox="1"/>
          <p:nvPr/>
        </p:nvSpPr>
        <p:spPr>
          <a:xfrm>
            <a:off x="280145" y="5394407"/>
            <a:ext cx="11571195" cy="400110"/>
          </a:xfrm>
          <a:prstGeom prst="rect">
            <a:avLst/>
          </a:prstGeom>
          <a:noFill/>
        </p:spPr>
        <p:txBody>
          <a:bodyPr wrap="square">
            <a:spAutoFit/>
          </a:bodyPr>
          <a:lstStyle/>
          <a:p>
            <a:r>
              <a:rPr lang="en-US" sz="2000" dirty="0">
                <a:solidFill>
                  <a:schemeClr val="tx1">
                    <a:lumMod val="65000"/>
                    <a:lumOff val="35000"/>
                  </a:schemeClr>
                </a:solidFill>
              </a:rPr>
              <a:t>You will further explore this concept in tryouts.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321729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910FCC-0EB3-A4FF-77C8-748051DBA8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A82F6E-D66D-0F46-B1A8-AC5AE5363B74}"/>
              </a:ext>
            </a:extLst>
          </p:cNvPr>
          <p:cNvSpPr>
            <a:spLocks noGrp="1"/>
          </p:cNvSpPr>
          <p:nvPr>
            <p:ph type="sldNum" sz="quarter" idx="12"/>
          </p:nvPr>
        </p:nvSpPr>
        <p:spPr/>
        <p:txBody>
          <a:bodyPr/>
          <a:lstStyle/>
          <a:p>
            <a:fld id="{4A777409-9C5A-4B07-8E32-19F22F7D558C}" type="slidenum">
              <a:rPr lang="en-IN" smtClean="0"/>
              <a:t>131</a:t>
            </a:fld>
            <a:endParaRPr lang="en-IN" dirty="0"/>
          </a:p>
        </p:txBody>
      </p:sp>
      <p:sp>
        <p:nvSpPr>
          <p:cNvPr id="5" name="TextBox 4">
            <a:extLst>
              <a:ext uri="{FF2B5EF4-FFF2-40B4-BE49-F238E27FC236}">
                <a16:creationId xmlns:a16="http://schemas.microsoft.com/office/drawing/2014/main" id="{7199C518-A9AD-6459-91D1-3F210F1D4C7B}"/>
              </a:ext>
            </a:extLst>
          </p:cNvPr>
          <p:cNvSpPr txBox="1"/>
          <p:nvPr/>
        </p:nvSpPr>
        <p:spPr>
          <a:xfrm>
            <a:off x="134471" y="1161000"/>
            <a:ext cx="11734800" cy="4401205"/>
          </a:xfrm>
          <a:prstGeom prst="rect">
            <a:avLst/>
          </a:prstGeom>
          <a:noFill/>
        </p:spPr>
        <p:txBody>
          <a:bodyPr wrap="square">
            <a:spAutoFit/>
          </a:bodyPr>
          <a:lstStyle/>
          <a:p>
            <a:r>
              <a:rPr lang="en-US" sz="2000" dirty="0">
                <a:solidFill>
                  <a:schemeClr val="tx1">
                    <a:lumMod val="65000"/>
                    <a:lumOff val="35000"/>
                  </a:schemeClr>
                </a:solidFill>
                <a:effectLst/>
              </a:rPr>
              <a:t>Java also has a inbuilt class named Arrays which contains various methods for performing operations like searching and sorting on arrays.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Arrays </a:t>
            </a:r>
            <a:r>
              <a:rPr lang="en-US" sz="2000" dirty="0">
                <a:solidFill>
                  <a:schemeClr val="tx1">
                    <a:lumMod val="65000"/>
                    <a:lumOff val="35000"/>
                  </a:schemeClr>
                </a:solidFill>
                <a:effectLst/>
              </a:rPr>
              <a:t>is an inbuilt Java class belonging to </a:t>
            </a:r>
            <a:r>
              <a:rPr lang="en-US" sz="2000" b="1" dirty="0">
                <a:solidFill>
                  <a:schemeClr val="tx1">
                    <a:lumMod val="65000"/>
                    <a:lumOff val="35000"/>
                  </a:schemeClr>
                </a:solidFill>
                <a:effectLst/>
              </a:rPr>
              <a:t>java.util</a:t>
            </a:r>
            <a:r>
              <a:rPr lang="en-US" sz="2000" dirty="0">
                <a:solidFill>
                  <a:schemeClr val="tx1">
                    <a:lumMod val="65000"/>
                    <a:lumOff val="35000"/>
                  </a:schemeClr>
                </a:solidFill>
                <a:effectLst/>
              </a:rPr>
              <a:t> package. It has many static methods for quick comparing, searching, sorting of arrays and other utility methods. Many of these methods help us to do away with loops required for manipulating and accessing arrays.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Arrays is an inbuilt class and should not be confused with an array which is collection of homogeneous elements.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Methods of the class can be called using below syntax –</a:t>
            </a:r>
          </a:p>
          <a:p>
            <a:r>
              <a:rPr lang="en-US" sz="2000" dirty="0">
                <a:solidFill>
                  <a:schemeClr val="tx1">
                    <a:lumMod val="65000"/>
                    <a:lumOff val="35000"/>
                  </a:schemeClr>
                </a:solidFill>
                <a:effectLst/>
              </a:rPr>
              <a:t>Arrays.&lt;&lt;method name&gt;&gt;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Example</a:t>
            </a:r>
          </a:p>
        </p:txBody>
      </p:sp>
      <p:sp>
        <p:nvSpPr>
          <p:cNvPr id="7" name="TextBox 6">
            <a:extLst>
              <a:ext uri="{FF2B5EF4-FFF2-40B4-BE49-F238E27FC236}">
                <a16:creationId xmlns:a16="http://schemas.microsoft.com/office/drawing/2014/main" id="{BB526BB3-5A2F-006E-7E18-51B3241C5B5F}"/>
              </a:ext>
            </a:extLst>
          </p:cNvPr>
          <p:cNvSpPr txBox="1"/>
          <p:nvPr/>
        </p:nvSpPr>
        <p:spPr>
          <a:xfrm>
            <a:off x="134471" y="5636112"/>
            <a:ext cx="11609294" cy="707886"/>
          </a:xfrm>
          <a:prstGeom prst="rect">
            <a:avLst/>
          </a:prstGeom>
          <a:noFill/>
        </p:spPr>
        <p:txBody>
          <a:bodyPr wrap="square">
            <a:spAutoFit/>
          </a:bodyPr>
          <a:lstStyle/>
          <a:p>
            <a:r>
              <a:rPr lang="en-IN" sz="2000" dirty="0"/>
              <a:t>int[] numArr = {6,8,9,10,40,66};</a:t>
            </a:r>
          </a:p>
          <a:p>
            <a:r>
              <a:rPr lang="en-IN" sz="2000" dirty="0"/>
              <a:t>int resultIndex = Arrays.binarySearch(numArr, 40);</a:t>
            </a:r>
          </a:p>
        </p:txBody>
      </p:sp>
    </p:spTree>
    <p:extLst>
      <p:ext uri="{BB962C8B-B14F-4D97-AF65-F5344CB8AC3E}">
        <p14:creationId xmlns:p14="http://schemas.microsoft.com/office/powerpoint/2010/main" val="78867133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434D0B-C4A2-A60E-1589-FADDB7C344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CB7B0A-F782-EC19-11D4-CBDE147E944E}"/>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EC7341D3-CED4-EB0A-0588-937326DC6249}"/>
              </a:ext>
            </a:extLst>
          </p:cNvPr>
          <p:cNvSpPr txBox="1"/>
          <p:nvPr/>
        </p:nvSpPr>
        <p:spPr>
          <a:xfrm>
            <a:off x="988358" y="600653"/>
            <a:ext cx="10190629" cy="1323439"/>
          </a:xfrm>
          <a:prstGeom prst="rect">
            <a:avLst/>
          </a:prstGeom>
          <a:noFill/>
        </p:spPr>
        <p:txBody>
          <a:bodyPr wrap="square">
            <a:spAutoFit/>
          </a:bodyPr>
          <a:lstStyle/>
          <a:p>
            <a:r>
              <a:rPr lang="en-US" sz="2000" dirty="0">
                <a:solidFill>
                  <a:schemeClr val="tx1">
                    <a:lumMod val="65000"/>
                    <a:lumOff val="35000"/>
                  </a:schemeClr>
                </a:solidFill>
                <a:effectLst/>
              </a:rPr>
              <a:t>Here index of the search element will be returned. A negative index is returned if element is not found.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Another useful method is equals() -</a:t>
            </a:r>
          </a:p>
        </p:txBody>
      </p:sp>
      <p:sp>
        <p:nvSpPr>
          <p:cNvPr id="7" name="TextBox 6">
            <a:extLst>
              <a:ext uri="{FF2B5EF4-FFF2-40B4-BE49-F238E27FC236}">
                <a16:creationId xmlns:a16="http://schemas.microsoft.com/office/drawing/2014/main" id="{A1527FDF-F09F-18CF-A3E3-7337261645F9}"/>
              </a:ext>
            </a:extLst>
          </p:cNvPr>
          <p:cNvSpPr txBox="1"/>
          <p:nvPr/>
        </p:nvSpPr>
        <p:spPr>
          <a:xfrm>
            <a:off x="988358" y="2111659"/>
            <a:ext cx="10701617" cy="1323439"/>
          </a:xfrm>
          <a:prstGeom prst="rect">
            <a:avLst/>
          </a:prstGeom>
          <a:noFill/>
        </p:spPr>
        <p:txBody>
          <a:bodyPr wrap="square">
            <a:spAutoFit/>
          </a:bodyPr>
          <a:lstStyle/>
          <a:p>
            <a:r>
              <a:rPr lang="en-IN" sz="2000" dirty="0"/>
              <a:t>int[] numArr1 = {6,8,9,10,40,66};</a:t>
            </a:r>
          </a:p>
          <a:p>
            <a:r>
              <a:rPr lang="en-IN" sz="2000" dirty="0"/>
              <a:t>int[] numArr2 = {6,8,9,10,40,66};</a:t>
            </a:r>
          </a:p>
          <a:p>
            <a:r>
              <a:rPr lang="en-IN" sz="2000" dirty="0"/>
              <a:t>boolean resultCompare = Arrays.equals(numArr1, numArr2);</a:t>
            </a:r>
          </a:p>
          <a:p>
            <a:r>
              <a:rPr lang="en-IN" sz="2000" dirty="0"/>
              <a:t>System.out.println(resultCompare); //prints true or false</a:t>
            </a:r>
          </a:p>
        </p:txBody>
      </p:sp>
      <p:sp>
        <p:nvSpPr>
          <p:cNvPr id="9" name="TextBox 8">
            <a:extLst>
              <a:ext uri="{FF2B5EF4-FFF2-40B4-BE49-F238E27FC236}">
                <a16:creationId xmlns:a16="http://schemas.microsoft.com/office/drawing/2014/main" id="{020D2938-1343-7D8A-883B-381733C4D032}"/>
              </a:ext>
            </a:extLst>
          </p:cNvPr>
          <p:cNvSpPr txBox="1"/>
          <p:nvPr/>
        </p:nvSpPr>
        <p:spPr>
          <a:xfrm>
            <a:off x="988358" y="3468176"/>
            <a:ext cx="10818160" cy="400110"/>
          </a:xfrm>
          <a:prstGeom prst="rect">
            <a:avLst/>
          </a:prstGeom>
          <a:noFill/>
        </p:spPr>
        <p:txBody>
          <a:bodyPr wrap="square">
            <a:spAutoFit/>
          </a:bodyPr>
          <a:lstStyle/>
          <a:p>
            <a:r>
              <a:rPr lang="en-US" sz="2000" dirty="0">
                <a:solidFill>
                  <a:schemeClr val="tx1">
                    <a:lumMod val="65000"/>
                    <a:lumOff val="35000"/>
                  </a:schemeClr>
                </a:solidFill>
              </a:rPr>
              <a:t>To sort an array we just need to do the following-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CBA74F60-E857-3E11-73AC-15396FCBFEE8}"/>
              </a:ext>
            </a:extLst>
          </p:cNvPr>
          <p:cNvSpPr txBox="1"/>
          <p:nvPr/>
        </p:nvSpPr>
        <p:spPr>
          <a:xfrm>
            <a:off x="988359" y="4032798"/>
            <a:ext cx="10701616" cy="707886"/>
          </a:xfrm>
          <a:prstGeom prst="rect">
            <a:avLst/>
          </a:prstGeom>
          <a:noFill/>
        </p:spPr>
        <p:txBody>
          <a:bodyPr wrap="square">
            <a:spAutoFit/>
          </a:bodyPr>
          <a:lstStyle/>
          <a:p>
            <a:r>
              <a:rPr lang="en-IN" sz="2000" dirty="0"/>
              <a:t>int[] numArr = {6,8,9,10,40,66};</a:t>
            </a:r>
          </a:p>
          <a:p>
            <a:r>
              <a:rPr lang="en-IN" sz="2000" dirty="0"/>
              <a:t>Arrays.sort(numArr);</a:t>
            </a:r>
          </a:p>
        </p:txBody>
      </p:sp>
      <p:sp>
        <p:nvSpPr>
          <p:cNvPr id="13" name="TextBox 12">
            <a:extLst>
              <a:ext uri="{FF2B5EF4-FFF2-40B4-BE49-F238E27FC236}">
                <a16:creationId xmlns:a16="http://schemas.microsoft.com/office/drawing/2014/main" id="{A65B8433-B16E-8BF6-B61D-87CBBEBFFAA7}"/>
              </a:ext>
            </a:extLst>
          </p:cNvPr>
          <p:cNvSpPr txBox="1"/>
          <p:nvPr/>
        </p:nvSpPr>
        <p:spPr>
          <a:xfrm>
            <a:off x="988358" y="4812401"/>
            <a:ext cx="10818159" cy="1015663"/>
          </a:xfrm>
          <a:prstGeom prst="rect">
            <a:avLst/>
          </a:prstGeom>
          <a:noFill/>
        </p:spPr>
        <p:txBody>
          <a:bodyPr wrap="square">
            <a:spAutoFit/>
          </a:bodyPr>
          <a:lstStyle/>
          <a:p>
            <a:r>
              <a:rPr lang="en-US" sz="2000" b="1" dirty="0">
                <a:solidFill>
                  <a:schemeClr val="tx1">
                    <a:lumMod val="65000"/>
                    <a:lumOff val="35000"/>
                  </a:schemeClr>
                </a:solidFill>
                <a:effectLst/>
              </a:rPr>
              <a:t>sort()</a:t>
            </a:r>
            <a:r>
              <a:rPr lang="en-US" sz="2000" dirty="0">
                <a:solidFill>
                  <a:schemeClr val="tx1">
                    <a:lumMod val="65000"/>
                    <a:lumOff val="35000"/>
                  </a:schemeClr>
                </a:solidFill>
                <a:effectLst/>
              </a:rPr>
              <a:t> method does not return any value and changes the content of original array.</a:t>
            </a:r>
          </a:p>
          <a:p>
            <a:r>
              <a:rPr lang="en-US" sz="2000" dirty="0">
                <a:solidFill>
                  <a:schemeClr val="tx1">
                    <a:lumMod val="65000"/>
                    <a:lumOff val="35000"/>
                  </a:schemeClr>
                </a:solidFill>
                <a:effectLst/>
              </a:rPr>
              <a:t>Arrays class provides its own version of </a:t>
            </a:r>
            <a:r>
              <a:rPr lang="en-US" sz="2000" b="1" dirty="0">
                <a:solidFill>
                  <a:schemeClr val="tx1">
                    <a:lumMod val="65000"/>
                    <a:lumOff val="35000"/>
                  </a:schemeClr>
                </a:solidFill>
                <a:effectLst/>
              </a:rPr>
              <a:t>toString()</a:t>
            </a:r>
            <a:r>
              <a:rPr lang="en-US" sz="2000" dirty="0">
                <a:solidFill>
                  <a:schemeClr val="tx1">
                    <a:lumMod val="65000"/>
                    <a:lumOff val="35000"/>
                  </a:schemeClr>
                </a:solidFill>
                <a:effectLst/>
              </a:rPr>
              <a:t> method which can be used to quickly print elements of an array.</a:t>
            </a:r>
          </a:p>
        </p:txBody>
      </p:sp>
    </p:spTree>
    <p:extLst>
      <p:ext uri="{BB962C8B-B14F-4D97-AF65-F5344CB8AC3E}">
        <p14:creationId xmlns:p14="http://schemas.microsoft.com/office/powerpoint/2010/main" val="9291905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30787E-E489-E7F6-19FC-BF3C922083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1B02A5F-A7EF-366F-BC17-2957BC65E003}"/>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9F31B45C-A7B6-A954-EE9B-7622C83FBD6F}"/>
              </a:ext>
            </a:extLst>
          </p:cNvPr>
          <p:cNvSpPr txBox="1"/>
          <p:nvPr/>
        </p:nvSpPr>
        <p:spPr>
          <a:xfrm>
            <a:off x="1185582" y="577788"/>
            <a:ext cx="9733430" cy="707886"/>
          </a:xfrm>
          <a:prstGeom prst="rect">
            <a:avLst/>
          </a:prstGeom>
          <a:noFill/>
        </p:spPr>
        <p:txBody>
          <a:bodyPr wrap="square">
            <a:spAutoFit/>
          </a:bodyPr>
          <a:lstStyle/>
          <a:p>
            <a:r>
              <a:rPr lang="en-IN" sz="2000" dirty="0"/>
              <a:t>int[] numArr = {6,8,9,10,40,66};</a:t>
            </a:r>
          </a:p>
          <a:p>
            <a:r>
              <a:rPr lang="en-IN" sz="2000" dirty="0"/>
              <a:t>System.out.println(Arrays.toString(numArr));</a:t>
            </a:r>
          </a:p>
        </p:txBody>
      </p:sp>
      <p:sp>
        <p:nvSpPr>
          <p:cNvPr id="7" name="TextBox 6">
            <a:extLst>
              <a:ext uri="{FF2B5EF4-FFF2-40B4-BE49-F238E27FC236}">
                <a16:creationId xmlns:a16="http://schemas.microsoft.com/office/drawing/2014/main" id="{6D26A150-3520-3388-6E61-57AC37546574}"/>
              </a:ext>
            </a:extLst>
          </p:cNvPr>
          <p:cNvSpPr txBox="1"/>
          <p:nvPr/>
        </p:nvSpPr>
        <p:spPr>
          <a:xfrm>
            <a:off x="466165" y="1720840"/>
            <a:ext cx="11358282" cy="3170099"/>
          </a:xfrm>
          <a:prstGeom prst="rect">
            <a:avLst/>
          </a:prstGeom>
          <a:noFill/>
        </p:spPr>
        <p:txBody>
          <a:bodyPr wrap="square">
            <a:spAutoFit/>
          </a:bodyPr>
          <a:lstStyle/>
          <a:p>
            <a:r>
              <a:rPr lang="en-US" sz="2000" b="1" dirty="0">
                <a:solidFill>
                  <a:schemeClr val="tx1">
                    <a:lumMod val="65000"/>
                    <a:lumOff val="35000"/>
                  </a:schemeClr>
                </a:solidFill>
                <a:effectLst/>
              </a:rPr>
              <a:t>Problem Statement:</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Hi, this is Pizzeria again! Thanks for your help with the bill calculation issue. It was very helpful.</a:t>
            </a:r>
          </a:p>
          <a:p>
            <a:r>
              <a:rPr lang="en-US" sz="2000" dirty="0">
                <a:solidFill>
                  <a:schemeClr val="tx1">
                    <a:lumMod val="65000"/>
                    <a:lumOff val="35000"/>
                  </a:schemeClr>
                </a:solidFill>
              </a:rPr>
              <a:t>We need your help with another issue. We serve three different sizes of pizza, and each of them has a different cost. Along with this, the customer can also order multiple pizzas of different sizes. So, create a Java code snippet to calculate the bill for the same.</a:t>
            </a:r>
          </a:p>
          <a:p>
            <a:endParaRPr lang="en-US" sz="2000" dirty="0">
              <a:solidFill>
                <a:schemeClr val="tx1">
                  <a:lumMod val="65000"/>
                  <a:lumOff val="35000"/>
                </a:schemeClr>
              </a:solidFill>
            </a:endParaRPr>
          </a:p>
          <a:p>
            <a:r>
              <a:rPr lang="en-US" sz="2000" dirty="0">
                <a:solidFill>
                  <a:schemeClr val="tx1">
                    <a:lumMod val="65000"/>
                    <a:lumOff val="35000"/>
                  </a:schemeClr>
                </a:solidFill>
              </a:rPr>
              <a:t>Note: The three pizza sizes along with their prices are: Regular - 100, Medium - 250 and Large - 390. Just like the last time, provide a 5% discount to each order.</a:t>
            </a:r>
          </a:p>
          <a:p>
            <a:endParaRPr lang="en-US" sz="2000" dirty="0">
              <a:solidFill>
                <a:schemeClr val="tx1">
                  <a:lumMod val="65000"/>
                  <a:lumOff val="35000"/>
                </a:schemeClr>
              </a:solidFill>
            </a:endParaRPr>
          </a:p>
        </p:txBody>
      </p:sp>
    </p:spTree>
    <p:extLst>
      <p:ext uri="{BB962C8B-B14F-4D97-AF65-F5344CB8AC3E}">
        <p14:creationId xmlns:p14="http://schemas.microsoft.com/office/powerpoint/2010/main" val="119864017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4BF7B9-9467-39E7-AB8B-A8E279DBE4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1917B0-2AD8-DF12-EDBA-F96CEAF0DDF0}"/>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12BE140C-320D-DD80-E572-76B37F12C5B8}"/>
              </a:ext>
            </a:extLst>
          </p:cNvPr>
          <p:cNvSpPr txBox="1"/>
          <p:nvPr/>
        </p:nvSpPr>
        <p:spPr>
          <a:xfrm>
            <a:off x="988358" y="654441"/>
            <a:ext cx="9957547" cy="707886"/>
          </a:xfrm>
          <a:prstGeom prst="rect">
            <a:avLst/>
          </a:prstGeom>
          <a:noFill/>
        </p:spPr>
        <p:txBody>
          <a:bodyPr wrap="square">
            <a:spAutoFit/>
          </a:bodyPr>
          <a:lstStyle/>
          <a:p>
            <a:r>
              <a:rPr lang="en-US" sz="2000" b="1" dirty="0">
                <a:solidFill>
                  <a:schemeClr val="tx1">
                    <a:lumMod val="65000"/>
                    <a:lumOff val="35000"/>
                  </a:schemeClr>
                </a:solidFill>
              </a:rPr>
              <a:t>Step1: </a:t>
            </a:r>
            <a:r>
              <a:rPr lang="en-US" sz="2000" dirty="0">
                <a:solidFill>
                  <a:schemeClr val="tx1">
                    <a:lumMod val="65000"/>
                    <a:lumOff val="35000"/>
                  </a:schemeClr>
                </a:solidFill>
              </a:rPr>
              <a:t>First, let us store the different pizza sizes and their costs in arrays. Since arrays can hold only one entity in one index, we will create two arrays having one-one correspondence,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EDB3EFD-2D1E-70D4-FC61-2F941720B80D}"/>
              </a:ext>
            </a:extLst>
          </p:cNvPr>
          <p:cNvSpPr txBox="1"/>
          <p:nvPr/>
        </p:nvSpPr>
        <p:spPr>
          <a:xfrm>
            <a:off x="988358" y="1554941"/>
            <a:ext cx="6100482" cy="707886"/>
          </a:xfrm>
          <a:prstGeom prst="rect">
            <a:avLst/>
          </a:prstGeom>
          <a:noFill/>
        </p:spPr>
        <p:txBody>
          <a:bodyPr wrap="square">
            <a:spAutoFit/>
          </a:bodyPr>
          <a:lstStyle/>
          <a:p>
            <a:r>
              <a:rPr lang="en-IN" sz="2000" dirty="0"/>
              <a:t>String[] pizzaSize = {"Regular", "Medium", "Large"};</a:t>
            </a:r>
          </a:p>
          <a:p>
            <a:r>
              <a:rPr lang="en-IN" sz="2000" dirty="0"/>
              <a:t>int[] pizzaCost = {100, 250, 390};</a:t>
            </a:r>
          </a:p>
        </p:txBody>
      </p:sp>
      <p:sp>
        <p:nvSpPr>
          <p:cNvPr id="9" name="TextBox 8">
            <a:extLst>
              <a:ext uri="{FF2B5EF4-FFF2-40B4-BE49-F238E27FC236}">
                <a16:creationId xmlns:a16="http://schemas.microsoft.com/office/drawing/2014/main" id="{2E8F7C6B-A1C9-BB08-E556-9DF43FC7E54D}"/>
              </a:ext>
            </a:extLst>
          </p:cNvPr>
          <p:cNvSpPr txBox="1"/>
          <p:nvPr/>
        </p:nvSpPr>
        <p:spPr>
          <a:xfrm>
            <a:off x="988358" y="2455441"/>
            <a:ext cx="10782300" cy="1015663"/>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We will take the order from the customer. Since the customer can order multiple pizzas of different sizes, we will store his order in two arrays. One array for the different sizes ordered, and one for the quantity ordered for each of the sizes.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D8D2006-1A75-A1EB-6F7A-B62C0E9B950B}"/>
              </a:ext>
            </a:extLst>
          </p:cNvPr>
          <p:cNvSpPr txBox="1"/>
          <p:nvPr/>
        </p:nvSpPr>
        <p:spPr>
          <a:xfrm>
            <a:off x="988357" y="3471104"/>
            <a:ext cx="10683689" cy="707886"/>
          </a:xfrm>
          <a:prstGeom prst="rect">
            <a:avLst/>
          </a:prstGeom>
          <a:noFill/>
        </p:spPr>
        <p:txBody>
          <a:bodyPr wrap="square">
            <a:spAutoFit/>
          </a:bodyPr>
          <a:lstStyle/>
          <a:p>
            <a:r>
              <a:rPr lang="en-IN" sz="2000" dirty="0"/>
              <a:t>String[] pizzaOrdered = {"Medium", "Regular"};</a:t>
            </a:r>
          </a:p>
          <a:p>
            <a:r>
              <a:rPr lang="en-IN" sz="2000" dirty="0"/>
              <a:t>int[] quantityOrdered = {2, 1};</a:t>
            </a:r>
          </a:p>
        </p:txBody>
      </p:sp>
      <p:sp>
        <p:nvSpPr>
          <p:cNvPr id="13" name="TextBox 12">
            <a:extLst>
              <a:ext uri="{FF2B5EF4-FFF2-40B4-BE49-F238E27FC236}">
                <a16:creationId xmlns:a16="http://schemas.microsoft.com/office/drawing/2014/main" id="{3FF35295-2519-1E27-E172-F485C46BC041}"/>
              </a:ext>
            </a:extLst>
          </p:cNvPr>
          <p:cNvSpPr txBox="1"/>
          <p:nvPr/>
        </p:nvSpPr>
        <p:spPr>
          <a:xfrm>
            <a:off x="988358" y="4379729"/>
            <a:ext cx="10782300" cy="1015663"/>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Next, we will run a for-loop against the </a:t>
            </a:r>
            <a:r>
              <a:rPr lang="en-US" sz="2000" i="1" dirty="0">
                <a:solidFill>
                  <a:schemeClr val="tx1">
                    <a:lumMod val="65000"/>
                    <a:lumOff val="35000"/>
                  </a:schemeClr>
                </a:solidFill>
              </a:rPr>
              <a:t>pizzaOrdered</a:t>
            </a:r>
            <a:r>
              <a:rPr lang="en-US" sz="2000" dirty="0">
                <a:solidFill>
                  <a:schemeClr val="tx1">
                    <a:lumMod val="65000"/>
                    <a:lumOff val="35000"/>
                  </a:schemeClr>
                </a:solidFill>
              </a:rPr>
              <a:t> array, take each element from the array, check if that is present in the </a:t>
            </a:r>
            <a:r>
              <a:rPr lang="en-US" sz="2000" i="1" dirty="0">
                <a:solidFill>
                  <a:schemeClr val="tx1">
                    <a:lumMod val="65000"/>
                    <a:lumOff val="35000"/>
                  </a:schemeClr>
                </a:solidFill>
              </a:rPr>
              <a:t>pizzaSize</a:t>
            </a:r>
            <a:r>
              <a:rPr lang="en-US" sz="2000" dirty="0">
                <a:solidFill>
                  <a:schemeClr val="tx1">
                    <a:lumMod val="65000"/>
                    <a:lumOff val="35000"/>
                  </a:schemeClr>
                </a:solidFill>
              </a:rPr>
              <a:t> array. If it is present, take the cost of that pizza, multiply it with the required quantity and add it to the </a:t>
            </a:r>
            <a:r>
              <a:rPr lang="en-US" sz="2000" i="1" dirty="0">
                <a:solidFill>
                  <a:schemeClr val="tx1">
                    <a:lumMod val="65000"/>
                    <a:lumOff val="35000"/>
                  </a:schemeClr>
                </a:solidFill>
              </a:rPr>
              <a:t>totalAmount</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0573597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8A9E61-ACD2-BCFB-5F7E-7291099976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224FB6C-EAF6-FC3A-D71B-46AE457F10B2}"/>
              </a:ext>
            </a:extLst>
          </p:cNvPr>
          <p:cNvSpPr>
            <a:spLocks noGrp="1"/>
          </p:cNvSpPr>
          <p:nvPr>
            <p:ph type="sldNum" sz="quarter" idx="12"/>
          </p:nvPr>
        </p:nvSpPr>
        <p:spPr/>
        <p:txBody>
          <a:bodyPr/>
          <a:lstStyle/>
          <a:p>
            <a:fld id="{4A777409-9C5A-4B07-8E32-19F22F7D558C}" type="slidenum">
              <a:rPr lang="en-IN" smtClean="0"/>
              <a:t>135</a:t>
            </a:fld>
            <a:endParaRPr lang="en-IN" dirty="0"/>
          </a:p>
        </p:txBody>
      </p:sp>
      <p:sp>
        <p:nvSpPr>
          <p:cNvPr id="5" name="TextBox 4">
            <a:extLst>
              <a:ext uri="{FF2B5EF4-FFF2-40B4-BE49-F238E27FC236}">
                <a16:creationId xmlns:a16="http://schemas.microsoft.com/office/drawing/2014/main" id="{CADD3843-ACCC-A84C-F312-B877C16DDC35}"/>
              </a:ext>
            </a:extLst>
          </p:cNvPr>
          <p:cNvSpPr txBox="1"/>
          <p:nvPr/>
        </p:nvSpPr>
        <p:spPr>
          <a:xfrm>
            <a:off x="1078006" y="671970"/>
            <a:ext cx="10074088" cy="3477875"/>
          </a:xfrm>
          <a:prstGeom prst="rect">
            <a:avLst/>
          </a:prstGeom>
          <a:noFill/>
        </p:spPr>
        <p:txBody>
          <a:bodyPr wrap="square">
            <a:spAutoFit/>
          </a:bodyPr>
          <a:lstStyle/>
          <a:p>
            <a:r>
              <a:rPr lang="en-IN" sz="2000" dirty="0"/>
              <a:t>float totalAmount = 0f;</a:t>
            </a:r>
          </a:p>
          <a:p>
            <a:r>
              <a:rPr lang="en-IN" sz="2000" dirty="0"/>
              <a:t>for(int index1 = 0; index1 &lt; </a:t>
            </a:r>
            <a:r>
              <a:rPr lang="en-IN" sz="2000" dirty="0" err="1"/>
              <a:t>pizzaOrdered.length</a:t>
            </a:r>
            <a:r>
              <a:rPr lang="en-IN" sz="2000" dirty="0"/>
              <a:t> ; index1++) {</a:t>
            </a:r>
          </a:p>
          <a:p>
            <a:r>
              <a:rPr lang="en-IN" sz="2000" dirty="0"/>
              <a:t>    for(int index2 = 0; index2 &lt; </a:t>
            </a:r>
            <a:r>
              <a:rPr lang="en-IN" sz="2000" dirty="0" err="1"/>
              <a:t>pizzaSize.length</a:t>
            </a:r>
            <a:r>
              <a:rPr lang="en-IN" sz="2000" dirty="0"/>
              <a:t> ; index2++) {</a:t>
            </a:r>
          </a:p>
          <a:p>
            <a:r>
              <a:rPr lang="en-IN" sz="2000" dirty="0"/>
              <a:t>        if ( pizzaOrdered[index1] == pizzaSize[index2] ) {</a:t>
            </a:r>
          </a:p>
          <a:p>
            <a:r>
              <a:rPr lang="en-IN" sz="2000" dirty="0"/>
              <a:t>            totalAmount += pizzaCost[index2] * quantityOrdered[index1];</a:t>
            </a:r>
          </a:p>
          <a:p>
            <a:r>
              <a:rPr lang="en-IN" sz="2000" dirty="0"/>
              <a:t>        }</a:t>
            </a:r>
          </a:p>
          <a:p>
            <a:r>
              <a:rPr lang="en-IN" sz="2000" dirty="0"/>
              <a:t>        else {</a:t>
            </a:r>
          </a:p>
          <a:p>
            <a:r>
              <a:rPr lang="en-IN" sz="2000" dirty="0"/>
              <a:t>            totalAmount += 0;</a:t>
            </a:r>
          </a:p>
          <a:p>
            <a:r>
              <a:rPr lang="en-IN" sz="2000" dirty="0"/>
              <a:t>        }</a:t>
            </a:r>
          </a:p>
          <a:p>
            <a:r>
              <a:rPr lang="en-IN" sz="2000" dirty="0"/>
              <a:t>    }</a:t>
            </a:r>
          </a:p>
          <a:p>
            <a:r>
              <a:rPr lang="en-IN" sz="2000" dirty="0"/>
              <a:t>}</a:t>
            </a:r>
          </a:p>
        </p:txBody>
      </p:sp>
      <p:sp>
        <p:nvSpPr>
          <p:cNvPr id="7" name="TextBox 6">
            <a:extLst>
              <a:ext uri="{FF2B5EF4-FFF2-40B4-BE49-F238E27FC236}">
                <a16:creationId xmlns:a16="http://schemas.microsoft.com/office/drawing/2014/main" id="{300C941C-1E91-BCB3-04BE-D3B9F335C32F}"/>
              </a:ext>
            </a:extLst>
          </p:cNvPr>
          <p:cNvSpPr txBox="1"/>
          <p:nvPr/>
        </p:nvSpPr>
        <p:spPr>
          <a:xfrm>
            <a:off x="450476" y="4391817"/>
            <a:ext cx="11490511"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Provide the discount for the order,</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B41E377-1009-FB16-CCE2-5D912833BE06}"/>
              </a:ext>
            </a:extLst>
          </p:cNvPr>
          <p:cNvSpPr txBox="1"/>
          <p:nvPr/>
        </p:nvSpPr>
        <p:spPr>
          <a:xfrm>
            <a:off x="450475" y="5033899"/>
            <a:ext cx="11320183" cy="400110"/>
          </a:xfrm>
          <a:prstGeom prst="rect">
            <a:avLst/>
          </a:prstGeom>
          <a:noFill/>
        </p:spPr>
        <p:txBody>
          <a:bodyPr wrap="square">
            <a:spAutoFit/>
          </a:bodyPr>
          <a:lstStyle/>
          <a:p>
            <a:r>
              <a:rPr lang="en-IN" sz="2000" dirty="0"/>
              <a:t>totalAmount = totalAmount - (totalAmount*(float)5/100);</a:t>
            </a:r>
          </a:p>
        </p:txBody>
      </p:sp>
    </p:spTree>
    <p:extLst>
      <p:ext uri="{BB962C8B-B14F-4D97-AF65-F5344CB8AC3E}">
        <p14:creationId xmlns:p14="http://schemas.microsoft.com/office/powerpoint/2010/main" val="12750077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9D13ED-1413-D63A-F3E9-8E16B18696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F4CCD4-2D0F-73FA-C73E-BC2ED8053C05}"/>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CCCA17D2-3B1B-D20A-5B6F-7085C5B22509}"/>
              </a:ext>
            </a:extLst>
          </p:cNvPr>
          <p:cNvSpPr txBox="1"/>
          <p:nvPr/>
        </p:nvSpPr>
        <p:spPr>
          <a:xfrm>
            <a:off x="988358" y="532965"/>
            <a:ext cx="10065123"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In the end, our code will look like this and it is ready to execute in JShell prompt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21E09DC-8C9A-3615-BD1C-487E10745A4E}"/>
              </a:ext>
            </a:extLst>
          </p:cNvPr>
          <p:cNvSpPr txBox="1"/>
          <p:nvPr/>
        </p:nvSpPr>
        <p:spPr>
          <a:xfrm>
            <a:off x="988358" y="1031815"/>
            <a:ext cx="10880913" cy="5324535"/>
          </a:xfrm>
          <a:prstGeom prst="rect">
            <a:avLst/>
          </a:prstGeom>
          <a:noFill/>
        </p:spPr>
        <p:txBody>
          <a:bodyPr wrap="square">
            <a:spAutoFit/>
          </a:bodyPr>
          <a:lstStyle/>
          <a:p>
            <a:r>
              <a:rPr lang="en-IN" sz="2000" dirty="0"/>
              <a:t>String[] pizzaSize = {"Regular", "Medium", "Large"};</a:t>
            </a:r>
          </a:p>
          <a:p>
            <a:r>
              <a:rPr lang="en-IN" sz="2000" dirty="0"/>
              <a:t>int[] pizzaCost = {100, 250, 390};</a:t>
            </a:r>
          </a:p>
          <a:p>
            <a:r>
              <a:rPr lang="en-IN" sz="2000" dirty="0"/>
              <a:t>String[] pizzaOrdered = {"Medium", "Regular"};</a:t>
            </a:r>
          </a:p>
          <a:p>
            <a:r>
              <a:rPr lang="en-IN" sz="2000" dirty="0"/>
              <a:t>int[] quantityOrdered = {2, 1};</a:t>
            </a:r>
          </a:p>
          <a:p>
            <a:r>
              <a:rPr lang="en-IN" sz="2000" dirty="0"/>
              <a:t>float totalAmount = 0f;</a:t>
            </a:r>
          </a:p>
          <a:p>
            <a:r>
              <a:rPr lang="en-IN" sz="2000" dirty="0"/>
              <a:t>for(int index1 = 0; index1 &lt; pizzaOrdered.length ; index1++) {</a:t>
            </a:r>
          </a:p>
          <a:p>
            <a:r>
              <a:rPr lang="en-IN" sz="2000" dirty="0"/>
              <a:t>    for(int index2 = 0; index2 &lt; pizzaSize.length ; index2++) {</a:t>
            </a:r>
          </a:p>
          <a:p>
            <a:r>
              <a:rPr lang="en-IN" sz="2000" dirty="0"/>
              <a:t>        if ( pizzaOrdered[index1] == pizzaSize[index2] ) {</a:t>
            </a:r>
          </a:p>
          <a:p>
            <a:r>
              <a:rPr lang="en-IN" sz="2000" dirty="0"/>
              <a:t>            totalAmount += pizzaCost[index2] * quantityOrdered[index1];</a:t>
            </a:r>
          </a:p>
          <a:p>
            <a:r>
              <a:rPr lang="en-IN" sz="2000" dirty="0"/>
              <a:t>        }</a:t>
            </a:r>
          </a:p>
          <a:p>
            <a:r>
              <a:rPr lang="en-IN" sz="2000" dirty="0"/>
              <a:t>        else {</a:t>
            </a:r>
          </a:p>
          <a:p>
            <a:r>
              <a:rPr lang="en-IN" sz="2000" dirty="0"/>
              <a:t>            totalAmount += 0;</a:t>
            </a:r>
          </a:p>
          <a:p>
            <a:r>
              <a:rPr lang="en-IN" sz="2000" dirty="0"/>
              <a:t>        }</a:t>
            </a:r>
          </a:p>
          <a:p>
            <a:r>
              <a:rPr lang="en-IN" sz="2000" dirty="0"/>
              <a:t>    }</a:t>
            </a:r>
          </a:p>
          <a:p>
            <a:r>
              <a:rPr lang="en-IN" sz="2000" dirty="0"/>
              <a:t>}</a:t>
            </a:r>
          </a:p>
          <a:p>
            <a:r>
              <a:rPr lang="en-IN" sz="2000" dirty="0"/>
              <a:t>totalAmount = totalAmount - (totalAmount*(float)5/100);</a:t>
            </a:r>
          </a:p>
          <a:p>
            <a:r>
              <a:rPr lang="en-IN" sz="2000" dirty="0"/>
              <a:t>System.out.println("Your total bill amount is: "+totalAmount);</a:t>
            </a:r>
          </a:p>
        </p:txBody>
      </p:sp>
    </p:spTree>
    <p:extLst>
      <p:ext uri="{BB962C8B-B14F-4D97-AF65-F5344CB8AC3E}">
        <p14:creationId xmlns:p14="http://schemas.microsoft.com/office/powerpoint/2010/main" val="42478640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30A33C-9DD3-A4FE-6FC3-D483F5FE53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9BEB36-8AD7-8A2E-3924-6D8B1AC8F289}"/>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C18F24FC-D929-1DB7-4AF5-404530AB6B4C}"/>
              </a:ext>
            </a:extLst>
          </p:cNvPr>
          <p:cNvSpPr txBox="1"/>
          <p:nvPr/>
        </p:nvSpPr>
        <p:spPr>
          <a:xfrm>
            <a:off x="988359" y="707322"/>
            <a:ext cx="6100482"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Output would look like as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A7BFD39-ECD3-C079-30BC-66E89D597B1C}"/>
              </a:ext>
            </a:extLst>
          </p:cNvPr>
          <p:cNvSpPr txBox="1"/>
          <p:nvPr/>
        </p:nvSpPr>
        <p:spPr>
          <a:xfrm>
            <a:off x="988359" y="1298993"/>
            <a:ext cx="6100482" cy="400110"/>
          </a:xfrm>
          <a:prstGeom prst="rect">
            <a:avLst/>
          </a:prstGeom>
          <a:noFill/>
        </p:spPr>
        <p:txBody>
          <a:bodyPr wrap="square">
            <a:spAutoFit/>
          </a:bodyPr>
          <a:lstStyle/>
          <a:p>
            <a:r>
              <a:rPr lang="en-IN" sz="2000" dirty="0"/>
              <a:t>Your total bill amount is: 570.0</a:t>
            </a:r>
          </a:p>
        </p:txBody>
      </p:sp>
    </p:spTree>
    <p:extLst>
      <p:ext uri="{BB962C8B-B14F-4D97-AF65-F5344CB8AC3E}">
        <p14:creationId xmlns:p14="http://schemas.microsoft.com/office/powerpoint/2010/main" val="24980660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DE3A86-6B39-6983-D982-CE344AD656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2AA27B1-B484-5F70-6DCE-EFFC374B1791}"/>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0461C2D0-F7F8-D610-E9F2-306A2CC7C509}"/>
              </a:ext>
            </a:extLst>
          </p:cNvPr>
          <p:cNvSpPr txBox="1"/>
          <p:nvPr/>
        </p:nvSpPr>
        <p:spPr>
          <a:xfrm>
            <a:off x="988359" y="554922"/>
            <a:ext cx="6100482" cy="400110"/>
          </a:xfrm>
          <a:prstGeom prst="rect">
            <a:avLst/>
          </a:prstGeom>
          <a:noFill/>
        </p:spPr>
        <p:txBody>
          <a:bodyPr wrap="square">
            <a:spAutoFit/>
          </a:bodyPr>
          <a:lstStyle/>
          <a:p>
            <a:r>
              <a:rPr lang="en-IN" sz="2000" b="1" dirty="0"/>
              <a:t>Arrays - Tryout 1</a:t>
            </a:r>
          </a:p>
        </p:txBody>
      </p:sp>
      <p:sp>
        <p:nvSpPr>
          <p:cNvPr id="7" name="TextBox 6">
            <a:extLst>
              <a:ext uri="{FF2B5EF4-FFF2-40B4-BE49-F238E27FC236}">
                <a16:creationId xmlns:a16="http://schemas.microsoft.com/office/drawing/2014/main" id="{AE07E37F-097A-6BFF-7881-DAAAB42D910A}"/>
              </a:ext>
            </a:extLst>
          </p:cNvPr>
          <p:cNvSpPr txBox="1"/>
          <p:nvPr/>
        </p:nvSpPr>
        <p:spPr>
          <a:xfrm>
            <a:off x="988358" y="955032"/>
            <a:ext cx="9984441" cy="400110"/>
          </a:xfrm>
          <a:prstGeom prst="rect">
            <a:avLst/>
          </a:prstGeom>
          <a:noFill/>
        </p:spPr>
        <p:txBody>
          <a:bodyPr wrap="square">
            <a:spAutoFit/>
          </a:bodyPr>
          <a:lstStyle/>
          <a:p>
            <a:r>
              <a:rPr lang="en-IN" sz="2000" dirty="0">
                <a:solidFill>
                  <a:schemeClr val="tx1">
                    <a:lumMod val="65000"/>
                    <a:lumOff val="35000"/>
                  </a:schemeClr>
                </a:solidFill>
              </a:rPr>
              <a:t>Control Structures and Arrays</a:t>
            </a:r>
          </a:p>
        </p:txBody>
      </p:sp>
      <p:sp>
        <p:nvSpPr>
          <p:cNvPr id="11" name="TextBox 10">
            <a:extLst>
              <a:ext uri="{FF2B5EF4-FFF2-40B4-BE49-F238E27FC236}">
                <a16:creationId xmlns:a16="http://schemas.microsoft.com/office/drawing/2014/main" id="{69E565EC-7B91-36AB-E796-41E15047E713}"/>
              </a:ext>
            </a:extLst>
          </p:cNvPr>
          <p:cNvSpPr txBox="1"/>
          <p:nvPr/>
        </p:nvSpPr>
        <p:spPr>
          <a:xfrm>
            <a:off x="988358" y="1755252"/>
            <a:ext cx="10802471" cy="4401205"/>
          </a:xfrm>
          <a:prstGeom prst="rect">
            <a:avLst/>
          </a:prstGeom>
          <a:noFill/>
        </p:spPr>
        <p:txBody>
          <a:bodyPr wrap="square">
            <a:spAutoFit/>
          </a:bodyPr>
          <a:lstStyle/>
          <a:p>
            <a:r>
              <a:rPr lang="en-US" sz="2000" dirty="0">
                <a:solidFill>
                  <a:schemeClr val="tx1">
                    <a:lumMod val="65000"/>
                    <a:lumOff val="35000"/>
                  </a:schemeClr>
                </a:solidFill>
              </a:rPr>
              <a:t>Problem Statement </a:t>
            </a:r>
            <a:r>
              <a:rPr lang="en-US" sz="2000" dirty="0">
                <a:solidFill>
                  <a:schemeClr val="tx1">
                    <a:lumMod val="65000"/>
                    <a:lumOff val="35000"/>
                  </a:schemeClr>
                </a:solidFill>
                <a:effectLst/>
              </a:rPr>
              <a:t>We have the scores of last 7 cricket matches India has played. For the purpose of analyzing their performance, we need to find the average score, the number of scores below it, those equal to it, and those above it.</a:t>
            </a:r>
          </a:p>
          <a:p>
            <a:r>
              <a:rPr lang="en-US" sz="2000" dirty="0">
                <a:solidFill>
                  <a:schemeClr val="tx1">
                    <a:lumMod val="65000"/>
                    <a:lumOff val="35000"/>
                  </a:schemeClr>
                </a:solidFill>
                <a:effectLst/>
              </a:rPr>
              <a:t>Consider that the scores (runs) are stored in an array of int values.</a:t>
            </a:r>
          </a:p>
          <a:p>
            <a:r>
              <a:rPr lang="en-US" sz="2000" dirty="0">
                <a:solidFill>
                  <a:schemeClr val="tx1">
                    <a:lumMod val="65000"/>
                    <a:lumOff val="35000"/>
                  </a:schemeClr>
                </a:solidFill>
                <a:effectLst/>
              </a:rPr>
              <a:t>Create a class CricketScore and write a program to implement the above requirement.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Sample:</a:t>
            </a:r>
          </a:p>
          <a:p>
            <a:r>
              <a:rPr lang="en-US" sz="2000" dirty="0">
                <a:solidFill>
                  <a:schemeClr val="tx1">
                    <a:lumMod val="65000"/>
                    <a:lumOff val="35000"/>
                  </a:schemeClr>
                </a:solidFill>
                <a:effectLst/>
              </a:rPr>
              <a:t>Input:</a:t>
            </a:r>
          </a:p>
          <a:p>
            <a:r>
              <a:rPr lang="en-US" sz="2000" dirty="0">
                <a:solidFill>
                  <a:schemeClr val="tx1">
                    <a:lumMod val="65000"/>
                    <a:lumOff val="35000"/>
                  </a:schemeClr>
                </a:solidFill>
                <a:effectLst/>
              </a:rPr>
              <a:t>int score = {281, 344, 265, 272, 236, 324, 287};</a:t>
            </a:r>
          </a:p>
          <a:p>
            <a:r>
              <a:rPr lang="en-US" sz="2000" dirty="0">
                <a:solidFill>
                  <a:schemeClr val="tx1">
                    <a:lumMod val="65000"/>
                    <a:lumOff val="35000"/>
                  </a:schemeClr>
                </a:solidFill>
                <a:effectLst/>
              </a:rPr>
              <a:t>Output:</a:t>
            </a:r>
            <a:br>
              <a:rPr lang="en-US" sz="2000" dirty="0">
                <a:solidFill>
                  <a:schemeClr val="tx1">
                    <a:lumMod val="65000"/>
                    <a:lumOff val="35000"/>
                  </a:schemeClr>
                </a:solidFill>
                <a:effectLst/>
              </a:rPr>
            </a:br>
            <a:r>
              <a:rPr lang="en-US" sz="2000" dirty="0">
                <a:solidFill>
                  <a:schemeClr val="tx1">
                    <a:lumMod val="65000"/>
                    <a:lumOff val="35000"/>
                  </a:schemeClr>
                </a:solidFill>
                <a:effectLst/>
              </a:rPr>
              <a:t>The average score of the team is 287 runs</a:t>
            </a:r>
            <a:br>
              <a:rPr lang="en-US" sz="2000" dirty="0">
                <a:solidFill>
                  <a:schemeClr val="tx1">
                    <a:lumMod val="65000"/>
                    <a:lumOff val="35000"/>
                  </a:schemeClr>
                </a:solidFill>
                <a:effectLst/>
              </a:rPr>
            </a:br>
            <a:r>
              <a:rPr lang="en-US" sz="2000" dirty="0">
                <a:solidFill>
                  <a:schemeClr val="tx1">
                    <a:lumMod val="65000"/>
                    <a:lumOff val="35000"/>
                  </a:schemeClr>
                </a:solidFill>
                <a:effectLst/>
              </a:rPr>
              <a:t>No. of matches having score above average is 2</a:t>
            </a:r>
            <a:br>
              <a:rPr lang="en-US" sz="2000" dirty="0">
                <a:solidFill>
                  <a:schemeClr val="tx1">
                    <a:lumMod val="65000"/>
                    <a:lumOff val="35000"/>
                  </a:schemeClr>
                </a:solidFill>
                <a:effectLst/>
              </a:rPr>
            </a:br>
            <a:r>
              <a:rPr lang="en-US" sz="2000" dirty="0">
                <a:solidFill>
                  <a:schemeClr val="tx1">
                    <a:lumMod val="65000"/>
                    <a:lumOff val="35000"/>
                  </a:schemeClr>
                </a:solidFill>
                <a:effectLst/>
              </a:rPr>
              <a:t>No. of matches having score equal to average is 1</a:t>
            </a:r>
            <a:br>
              <a:rPr lang="en-US" sz="2000" dirty="0">
                <a:solidFill>
                  <a:schemeClr val="tx1">
                    <a:lumMod val="65000"/>
                    <a:lumOff val="35000"/>
                  </a:schemeClr>
                </a:solidFill>
                <a:effectLst/>
              </a:rPr>
            </a:br>
            <a:r>
              <a:rPr lang="en-US" sz="2000" dirty="0">
                <a:solidFill>
                  <a:schemeClr val="tx1">
                    <a:lumMod val="65000"/>
                    <a:lumOff val="35000"/>
                  </a:schemeClr>
                </a:solidFill>
                <a:effectLst/>
              </a:rPr>
              <a:t>No. of matches having score below average is 4</a:t>
            </a:r>
          </a:p>
        </p:txBody>
      </p:sp>
    </p:spTree>
    <p:extLst>
      <p:ext uri="{BB962C8B-B14F-4D97-AF65-F5344CB8AC3E}">
        <p14:creationId xmlns:p14="http://schemas.microsoft.com/office/powerpoint/2010/main" val="26312568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E1D928-E13F-1E80-1B94-1F6D19330C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846491-4020-68BD-CEB3-5165A362F252}"/>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D1A37B4D-7BDB-66EA-C349-7AC4BF9BD8EB}"/>
              </a:ext>
            </a:extLst>
          </p:cNvPr>
          <p:cNvSpPr txBox="1"/>
          <p:nvPr/>
        </p:nvSpPr>
        <p:spPr>
          <a:xfrm>
            <a:off x="1470211" y="876850"/>
            <a:ext cx="8830236" cy="5324535"/>
          </a:xfrm>
          <a:prstGeom prst="rect">
            <a:avLst/>
          </a:prstGeom>
          <a:noFill/>
        </p:spPr>
        <p:txBody>
          <a:bodyPr wrap="square">
            <a:spAutoFit/>
          </a:bodyPr>
          <a:lstStyle/>
          <a:p>
            <a:r>
              <a:rPr lang="en-IN" sz="2000" dirty="0"/>
              <a:t>class Tester{</a:t>
            </a:r>
          </a:p>
          <a:p>
            <a:r>
              <a:rPr lang="en-IN" sz="2000" dirty="0"/>
              <a:t>    public static void main(String a[]){</a:t>
            </a:r>
          </a:p>
          <a:p>
            <a:r>
              <a:rPr lang="en-IN" sz="2000" dirty="0"/>
              <a:t>        </a:t>
            </a:r>
          </a:p>
          <a:p>
            <a:r>
              <a:rPr lang="en-IN" sz="2000" dirty="0"/>
              <a:t>        //After implementing, copy the below code in </a:t>
            </a:r>
            <a:r>
              <a:rPr lang="en-IN" sz="2000" dirty="0" err="1"/>
              <a:t>JShell</a:t>
            </a:r>
            <a:r>
              <a:rPr lang="en-IN" sz="2000" dirty="0"/>
              <a:t> to execute</a:t>
            </a:r>
          </a:p>
          <a:p>
            <a:r>
              <a:rPr lang="en-IN" sz="2000" dirty="0"/>
              <a:t>        int scores[]={281, 344, 265, 272, 236, 324, 287};</a:t>
            </a:r>
          </a:p>
          <a:p>
            <a:r>
              <a:rPr lang="en-IN" sz="2000" dirty="0"/>
              <a:t>        double sum=0,avg=0;</a:t>
            </a:r>
          </a:p>
          <a:p>
            <a:r>
              <a:rPr lang="en-IN" sz="2000" dirty="0"/>
              <a:t>        </a:t>
            </a:r>
          </a:p>
          <a:p>
            <a:r>
              <a:rPr lang="en-IN" sz="2000" dirty="0"/>
              <a:t>        for(int index=0;index&lt;scores.length;index++){</a:t>
            </a:r>
          </a:p>
          <a:p>
            <a:r>
              <a:rPr lang="en-IN" sz="2000" dirty="0"/>
              <a:t>            sum=sum+scores[index];</a:t>
            </a:r>
          </a:p>
          <a:p>
            <a:r>
              <a:rPr lang="en-IN" sz="2000" dirty="0"/>
              <a:t>        }</a:t>
            </a:r>
          </a:p>
          <a:p>
            <a:r>
              <a:rPr lang="en-IN" sz="2000" dirty="0"/>
              <a:t>       </a:t>
            </a:r>
          </a:p>
          <a:p>
            <a:r>
              <a:rPr lang="en-IN" sz="2000" dirty="0"/>
              <a:t>        avg=sum/scores.length;</a:t>
            </a:r>
          </a:p>
          <a:p>
            <a:r>
              <a:rPr lang="en-IN" sz="2000" dirty="0"/>
              <a:t>        </a:t>
            </a:r>
          </a:p>
          <a:p>
            <a:r>
              <a:rPr lang="en-IN" sz="2000" dirty="0"/>
              <a:t>        System.out.println("The average score of the team is "+avg);</a:t>
            </a:r>
          </a:p>
          <a:p>
            <a:r>
              <a:rPr lang="en-IN" sz="2000" dirty="0"/>
              <a:t>        //Complete the code as desired output shown in problem statement</a:t>
            </a:r>
          </a:p>
          <a:p>
            <a:r>
              <a:rPr lang="en-IN" sz="2000" dirty="0"/>
              <a:t>    }</a:t>
            </a:r>
          </a:p>
          <a:p>
            <a:r>
              <a:rPr lang="en-IN" sz="2000" dirty="0"/>
              <a:t>}</a:t>
            </a:r>
          </a:p>
        </p:txBody>
      </p:sp>
    </p:spTree>
    <p:extLst>
      <p:ext uri="{BB962C8B-B14F-4D97-AF65-F5344CB8AC3E}">
        <p14:creationId xmlns:p14="http://schemas.microsoft.com/office/powerpoint/2010/main" val="2567743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64FE7-A035-A992-FCC1-8A785AAB8DAA}"/>
              </a:ext>
            </a:extLst>
          </p:cNvPr>
          <p:cNvSpPr txBox="1"/>
          <p:nvPr/>
        </p:nvSpPr>
        <p:spPr>
          <a:xfrm>
            <a:off x="658906" y="598824"/>
            <a:ext cx="10874188" cy="5940088"/>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Source code: </a:t>
            </a:r>
            <a:r>
              <a:rPr lang="en-US" sz="2000" dirty="0">
                <a:solidFill>
                  <a:schemeClr val="tx1">
                    <a:lumMod val="65000"/>
                    <a:lumOff val="35000"/>
                  </a:schemeClr>
                </a:solidFill>
              </a:rPr>
              <a:t>Program written in Java language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Byte code:</a:t>
            </a:r>
            <a:r>
              <a:rPr lang="en-US" sz="2000" dirty="0">
                <a:solidFill>
                  <a:schemeClr val="tx1">
                    <a:lumMod val="65000"/>
                    <a:lumOff val="35000"/>
                  </a:schemeClr>
                </a:solidFill>
              </a:rPr>
              <a:t> A .class file is generated after the Java code is compiled</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Class Loader: </a:t>
            </a:r>
            <a:r>
              <a:rPr lang="en-US" sz="2000" dirty="0">
                <a:solidFill>
                  <a:schemeClr val="tx1">
                    <a:lumMod val="65000"/>
                    <a:lumOff val="35000"/>
                  </a:schemeClr>
                </a:solidFill>
              </a:rPr>
              <a:t>Loads all the class files needed for execution</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Byte code verifier:</a:t>
            </a:r>
            <a:r>
              <a:rPr lang="en-US" sz="2000" dirty="0">
                <a:solidFill>
                  <a:schemeClr val="tx1">
                    <a:lumMod val="65000"/>
                    <a:lumOff val="35000"/>
                  </a:schemeClr>
                </a:solidFill>
              </a:rPr>
              <a:t> Checks code for fragments for  illegal code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Interpreter: </a:t>
            </a:r>
            <a:r>
              <a:rPr lang="en-US" sz="2000" dirty="0">
                <a:solidFill>
                  <a:schemeClr val="tx1">
                    <a:lumMod val="65000"/>
                    <a:lumOff val="35000"/>
                  </a:schemeClr>
                </a:solidFill>
              </a:rPr>
              <a:t>Converts byte code instruction to machine code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Compiler: </a:t>
            </a:r>
            <a:r>
              <a:rPr lang="en-US" sz="2000" dirty="0">
                <a:solidFill>
                  <a:schemeClr val="tx1">
                    <a:lumMod val="65000"/>
                    <a:lumOff val="35000"/>
                  </a:schemeClr>
                </a:solidFill>
              </a:rPr>
              <a:t>Compiles reusable byte code instructions to machine code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Runtime: </a:t>
            </a:r>
            <a:r>
              <a:rPr lang="en-US" sz="2000" dirty="0">
                <a:solidFill>
                  <a:schemeClr val="tx1">
                    <a:lumMod val="65000"/>
                    <a:lumOff val="35000"/>
                  </a:schemeClr>
                </a:solidFill>
              </a:rPr>
              <a:t>The overall execution of the program is assisted by Runtime.</a:t>
            </a:r>
          </a:p>
          <a:p>
            <a:pPr marL="342900" indent="-342900">
              <a:buFont typeface="Wingdings" panose="05000000000000000000" pitchFamily="2" charset="2"/>
              <a:buChar char="Ø"/>
            </a:pPr>
            <a:endParaRPr lang="en-US" sz="2000" dirty="0">
              <a:solidFill>
                <a:schemeClr val="tx1">
                  <a:lumMod val="65000"/>
                  <a:lumOff val="35000"/>
                </a:schemeClr>
              </a:solidFill>
            </a:endParaRPr>
          </a:p>
          <a:p>
            <a:r>
              <a:rPr lang="en-US" sz="2000" b="1" dirty="0">
                <a:solidFill>
                  <a:schemeClr val="tx1">
                    <a:lumMod val="65000"/>
                    <a:lumOff val="35000"/>
                  </a:schemeClr>
                </a:solidFill>
              </a:rPr>
              <a:t>Note: </a:t>
            </a:r>
            <a:r>
              <a:rPr lang="en-US" sz="2000" dirty="0">
                <a:solidFill>
                  <a:schemeClr val="tx1">
                    <a:lumMod val="65000"/>
                    <a:lumOff val="35000"/>
                  </a:schemeClr>
                </a:solidFill>
              </a:rPr>
              <a:t>Graal is a new JIT compiler written entirely in Java. Graal is a high-performance JIT compiler. Graal is independent of Hotspot VM and produces faster native code, which is used to get optimized performance. To know more refer Appendix</a:t>
            </a:r>
          </a:p>
          <a:p>
            <a:endParaRPr lang="en-US" sz="2000" dirty="0">
              <a:solidFill>
                <a:schemeClr val="tx1">
                  <a:lumMod val="65000"/>
                  <a:lumOff val="35000"/>
                </a:schemeClr>
              </a:solidFill>
            </a:endParaRPr>
          </a:p>
          <a:p>
            <a:r>
              <a:rPr lang="en-US" sz="2000" dirty="0">
                <a:solidFill>
                  <a:schemeClr val="tx1">
                    <a:lumMod val="65000"/>
                    <a:lumOff val="35000"/>
                  </a:schemeClr>
                </a:solidFill>
              </a:rPr>
              <a:t>Next, let us discuss the different features of Java.</a:t>
            </a:r>
          </a:p>
        </p:txBody>
      </p:sp>
      <p:sp>
        <p:nvSpPr>
          <p:cNvPr id="2" name="Footer Placeholder 1">
            <a:extLst>
              <a:ext uri="{FF2B5EF4-FFF2-40B4-BE49-F238E27FC236}">
                <a16:creationId xmlns:a16="http://schemas.microsoft.com/office/drawing/2014/main" id="{E6C05B5F-9345-B32C-40BA-C36516BBE0E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FE3263E-DC83-D69B-C8AD-8B13F2A27154}"/>
              </a:ext>
            </a:extLst>
          </p:cNvPr>
          <p:cNvSpPr>
            <a:spLocks noGrp="1"/>
          </p:cNvSpPr>
          <p:nvPr>
            <p:ph type="sldNum" sz="quarter" idx="12"/>
          </p:nvPr>
        </p:nvSpPr>
        <p:spPr/>
        <p:txBody>
          <a:bodyPr/>
          <a:lstStyle/>
          <a:p>
            <a:fld id="{4A777409-9C5A-4B07-8E32-19F22F7D558C}" type="slidenum">
              <a:rPr lang="en-IN" smtClean="0"/>
              <a:t>14</a:t>
            </a:fld>
            <a:endParaRPr lang="en-IN" dirty="0"/>
          </a:p>
        </p:txBody>
      </p:sp>
    </p:spTree>
    <p:extLst>
      <p:ext uri="{BB962C8B-B14F-4D97-AF65-F5344CB8AC3E}">
        <p14:creationId xmlns:p14="http://schemas.microsoft.com/office/powerpoint/2010/main" val="21963211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34A19D-B3EC-6615-A2ED-9DF6BAF79B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C4851C7-1422-B3AD-3381-1768A0EA8782}"/>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6" name="TextBox 5">
            <a:extLst>
              <a:ext uri="{FF2B5EF4-FFF2-40B4-BE49-F238E27FC236}">
                <a16:creationId xmlns:a16="http://schemas.microsoft.com/office/drawing/2014/main" id="{9CD303CD-D516-F593-4D27-42F9BBA2BA7F}"/>
              </a:ext>
            </a:extLst>
          </p:cNvPr>
          <p:cNvSpPr txBox="1"/>
          <p:nvPr/>
        </p:nvSpPr>
        <p:spPr>
          <a:xfrm>
            <a:off x="988359" y="572852"/>
            <a:ext cx="6100482" cy="400110"/>
          </a:xfrm>
          <a:prstGeom prst="rect">
            <a:avLst/>
          </a:prstGeom>
          <a:noFill/>
        </p:spPr>
        <p:txBody>
          <a:bodyPr wrap="square">
            <a:spAutoFit/>
          </a:bodyPr>
          <a:lstStyle/>
          <a:p>
            <a:r>
              <a:rPr lang="en-IN" sz="2000" b="1" dirty="0"/>
              <a:t>Arrays - Tryout 2</a:t>
            </a:r>
          </a:p>
        </p:txBody>
      </p:sp>
      <p:sp>
        <p:nvSpPr>
          <p:cNvPr id="8" name="TextBox 7">
            <a:extLst>
              <a:ext uri="{FF2B5EF4-FFF2-40B4-BE49-F238E27FC236}">
                <a16:creationId xmlns:a16="http://schemas.microsoft.com/office/drawing/2014/main" id="{FF1CEF1D-FE63-9114-FC1E-4F8EAA8E0000}"/>
              </a:ext>
            </a:extLst>
          </p:cNvPr>
          <p:cNvSpPr txBox="1"/>
          <p:nvPr/>
        </p:nvSpPr>
        <p:spPr>
          <a:xfrm>
            <a:off x="889747" y="972962"/>
            <a:ext cx="10271311" cy="1323439"/>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Here in this tryout, we will demonstrate the use of arrays with objects.</a:t>
            </a:r>
          </a:p>
          <a:p>
            <a:r>
              <a:rPr lang="en-US" sz="2000" dirty="0">
                <a:solidFill>
                  <a:schemeClr val="tx1">
                    <a:lumMod val="65000"/>
                    <a:lumOff val="35000"/>
                  </a:schemeClr>
                </a:solidFill>
                <a:effectLst/>
              </a:rPr>
              <a:t>We have to create an array of objects having a user-defined datatype Account and iterate over these objects to display the information. </a:t>
            </a:r>
          </a:p>
        </p:txBody>
      </p:sp>
    </p:spTree>
    <p:extLst>
      <p:ext uri="{BB962C8B-B14F-4D97-AF65-F5344CB8AC3E}">
        <p14:creationId xmlns:p14="http://schemas.microsoft.com/office/powerpoint/2010/main" val="51598638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3E278B-8FDA-CBB0-0ECE-B27B35536E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409E5D-5222-B64B-E569-A98416581C2F}"/>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4" name="TextBox 3">
            <a:extLst>
              <a:ext uri="{FF2B5EF4-FFF2-40B4-BE49-F238E27FC236}">
                <a16:creationId xmlns:a16="http://schemas.microsoft.com/office/drawing/2014/main" id="{C46F0F6E-86FC-0F88-A150-4A053BFD2231}"/>
              </a:ext>
            </a:extLst>
          </p:cNvPr>
          <p:cNvSpPr txBox="1"/>
          <p:nvPr/>
        </p:nvSpPr>
        <p:spPr>
          <a:xfrm>
            <a:off x="1237128" y="547383"/>
            <a:ext cx="11851341" cy="6247864"/>
          </a:xfrm>
          <a:prstGeom prst="rect">
            <a:avLst/>
          </a:prstGeom>
          <a:noFill/>
        </p:spPr>
        <p:txBody>
          <a:bodyPr wrap="square">
            <a:spAutoFit/>
          </a:bodyPr>
          <a:lstStyle/>
          <a:p>
            <a:r>
              <a:rPr lang="en-IN" sz="1000" dirty="0"/>
              <a:t>class Account{</a:t>
            </a:r>
          </a:p>
          <a:p>
            <a:r>
              <a:rPr lang="en-IN" sz="1000" dirty="0"/>
              <a:t>	String name;</a:t>
            </a:r>
          </a:p>
          <a:p>
            <a:r>
              <a:rPr lang="en-IN" sz="1000" dirty="0"/>
              <a:t>	long accountNumber;</a:t>
            </a:r>
          </a:p>
          <a:p>
            <a:r>
              <a:rPr lang="en-IN" sz="1000" dirty="0"/>
              <a:t>	</a:t>
            </a:r>
          </a:p>
          <a:p>
            <a:r>
              <a:rPr lang="en-IN" sz="1000" dirty="0"/>
              <a:t>	void setData(String custName,int accNum) {</a:t>
            </a:r>
          </a:p>
          <a:p>
            <a:r>
              <a:rPr lang="en-IN" sz="1000" dirty="0"/>
              <a:t>		this.name = custName;</a:t>
            </a:r>
          </a:p>
          <a:p>
            <a:r>
              <a:rPr lang="en-IN" sz="1000" dirty="0"/>
              <a:t>		this.accountNumber = accNum;</a:t>
            </a:r>
          </a:p>
          <a:p>
            <a:r>
              <a:rPr lang="en-IN" sz="1000" dirty="0"/>
              <a:t>	}</a:t>
            </a:r>
          </a:p>
          <a:p>
            <a:r>
              <a:rPr lang="en-IN" sz="1000" dirty="0"/>
              <a:t>	</a:t>
            </a:r>
          </a:p>
          <a:p>
            <a:r>
              <a:rPr lang="en-IN" sz="1000" dirty="0"/>
              <a:t>	void display() {</a:t>
            </a:r>
          </a:p>
          <a:p>
            <a:r>
              <a:rPr lang="en-IN" sz="1000" dirty="0"/>
              <a:t>		System.out.println("Name :- "+name);</a:t>
            </a:r>
          </a:p>
          <a:p>
            <a:r>
              <a:rPr lang="en-IN" sz="1000" dirty="0"/>
              <a:t>		System.out.println("Account Number :- "+accountNumber);</a:t>
            </a:r>
          </a:p>
          <a:p>
            <a:r>
              <a:rPr lang="en-IN" sz="1000" dirty="0"/>
              <a:t>	}</a:t>
            </a:r>
          </a:p>
          <a:p>
            <a:r>
              <a:rPr lang="en-IN" sz="1000" dirty="0"/>
              <a:t>}</a:t>
            </a:r>
          </a:p>
          <a:p>
            <a:endParaRPr lang="en-IN" sz="1000" dirty="0"/>
          </a:p>
          <a:p>
            <a:r>
              <a:rPr lang="en-IN" sz="1000" dirty="0"/>
              <a:t>class Tester {</a:t>
            </a:r>
          </a:p>
          <a:p>
            <a:r>
              <a:rPr lang="en-IN" sz="1000" dirty="0"/>
              <a:t>	public static void main(String args[]) {</a:t>
            </a:r>
          </a:p>
          <a:p>
            <a:r>
              <a:rPr lang="en-IN" sz="1000" dirty="0"/>
              <a:t>		</a:t>
            </a:r>
          </a:p>
          <a:p>
            <a:r>
              <a:rPr lang="en-IN" sz="1000" dirty="0"/>
              <a:t>		// creating array of type Account having size 3</a:t>
            </a:r>
          </a:p>
          <a:p>
            <a:r>
              <a:rPr lang="en-IN" sz="1000" dirty="0"/>
              <a:t>		Account accArray[] = new Account[3];</a:t>
            </a:r>
          </a:p>
          <a:p>
            <a:r>
              <a:rPr lang="en-IN" sz="1000" dirty="0"/>
              <a:t>		</a:t>
            </a:r>
          </a:p>
          <a:p>
            <a:r>
              <a:rPr lang="en-IN" sz="1000" dirty="0"/>
              <a:t>		// first create the object of Account</a:t>
            </a:r>
          </a:p>
          <a:p>
            <a:r>
              <a:rPr lang="en-IN" sz="1000" dirty="0"/>
              <a:t>		// and then set the data for each object</a:t>
            </a:r>
          </a:p>
          <a:p>
            <a:r>
              <a:rPr lang="en-IN" sz="1000" dirty="0"/>
              <a:t>		accArray[0] = new Account();</a:t>
            </a:r>
          </a:p>
          <a:p>
            <a:r>
              <a:rPr lang="en-IN" sz="1000" dirty="0"/>
              <a:t>		accArray[0].setData("Ella",345234);</a:t>
            </a:r>
          </a:p>
          <a:p>
            <a:r>
              <a:rPr lang="en-IN" sz="1000" dirty="0"/>
              <a:t>		</a:t>
            </a:r>
          </a:p>
          <a:p>
            <a:r>
              <a:rPr lang="en-IN" sz="1000" dirty="0"/>
              <a:t>		accArray[1] = new Account();</a:t>
            </a:r>
          </a:p>
          <a:p>
            <a:r>
              <a:rPr lang="en-IN" sz="1000" dirty="0"/>
              <a:t>		accArray[1].setData("Scarlet",345278);</a:t>
            </a:r>
          </a:p>
          <a:p>
            <a:r>
              <a:rPr lang="en-IN" sz="1000" dirty="0"/>
              <a:t>		</a:t>
            </a:r>
          </a:p>
          <a:p>
            <a:r>
              <a:rPr lang="en-IN" sz="1000" dirty="0"/>
              <a:t>		accArray[2] = new Account();</a:t>
            </a:r>
          </a:p>
          <a:p>
            <a:r>
              <a:rPr lang="en-IN" sz="1000" dirty="0"/>
              <a:t>		accArray[2].setData("Harper",345897);</a:t>
            </a:r>
          </a:p>
          <a:p>
            <a:r>
              <a:rPr lang="en-IN" sz="1000" dirty="0"/>
              <a:t>		</a:t>
            </a:r>
          </a:p>
          <a:p>
            <a:r>
              <a:rPr lang="en-IN" sz="1000" dirty="0"/>
              <a:t>		System.out.println("Account holder's information");</a:t>
            </a:r>
          </a:p>
          <a:p>
            <a:r>
              <a:rPr lang="en-IN" sz="1000" dirty="0"/>
              <a:t>		System.out.println();</a:t>
            </a:r>
          </a:p>
          <a:p>
            <a:r>
              <a:rPr lang="en-IN" sz="1000" dirty="0"/>
              <a:t>		for (Account account : accArray) {</a:t>
            </a:r>
          </a:p>
          <a:p>
            <a:r>
              <a:rPr lang="en-IN" sz="1000" dirty="0"/>
              <a:t>			account.display();</a:t>
            </a:r>
          </a:p>
          <a:p>
            <a:r>
              <a:rPr lang="en-IN" sz="1000" dirty="0"/>
              <a:t>			System.out.println();</a:t>
            </a:r>
          </a:p>
          <a:p>
            <a:r>
              <a:rPr lang="en-IN" sz="1000" dirty="0"/>
              <a:t>		}</a:t>
            </a:r>
          </a:p>
          <a:p>
            <a:r>
              <a:rPr lang="en-IN" sz="1000" dirty="0"/>
              <a:t>	}</a:t>
            </a:r>
          </a:p>
          <a:p>
            <a:r>
              <a:rPr lang="en-IN" sz="1000" dirty="0"/>
              <a:t>}</a:t>
            </a:r>
          </a:p>
        </p:txBody>
      </p:sp>
    </p:spTree>
    <p:extLst>
      <p:ext uri="{BB962C8B-B14F-4D97-AF65-F5344CB8AC3E}">
        <p14:creationId xmlns:p14="http://schemas.microsoft.com/office/powerpoint/2010/main" val="316825296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1466-29E2-AE00-F78D-AC15963DBEA9}"/>
              </a:ext>
            </a:extLst>
          </p:cNvPr>
          <p:cNvSpPr>
            <a:spLocks noGrp="1"/>
          </p:cNvSpPr>
          <p:nvPr>
            <p:ph type="title"/>
          </p:nvPr>
        </p:nvSpPr>
        <p:spPr/>
        <p:txBody>
          <a:bodyPr/>
          <a:lstStyle/>
          <a:p>
            <a:pPr algn="ctr"/>
            <a:r>
              <a:rPr lang="en-IN" b="1" u="sng" dirty="0"/>
              <a:t>Enumeration</a:t>
            </a:r>
          </a:p>
        </p:txBody>
      </p:sp>
      <p:sp>
        <p:nvSpPr>
          <p:cNvPr id="3" name="Content Placeholder 2">
            <a:extLst>
              <a:ext uri="{FF2B5EF4-FFF2-40B4-BE49-F238E27FC236}">
                <a16:creationId xmlns:a16="http://schemas.microsoft.com/office/drawing/2014/main" id="{FAA66A3B-03CE-3845-0B68-0250E01077D1}"/>
              </a:ext>
            </a:extLst>
          </p:cNvPr>
          <p:cNvSpPr>
            <a:spLocks noGrp="1"/>
          </p:cNvSpPr>
          <p:nvPr>
            <p:ph idx="1"/>
          </p:nvPr>
        </p:nvSpPr>
        <p:spPr>
          <a:xfrm>
            <a:off x="909917" y="1601506"/>
            <a:ext cx="10515600" cy="4754843"/>
          </a:xfrm>
        </p:spPr>
        <p:txBody>
          <a:bodyPr>
            <a:noAutofit/>
          </a:bodyPr>
          <a:lstStyle/>
          <a:p>
            <a:pPr marL="0" indent="0">
              <a:buNone/>
            </a:pPr>
            <a:r>
              <a:rPr lang="en-US" sz="2000" dirty="0">
                <a:solidFill>
                  <a:schemeClr val="tx1">
                    <a:lumMod val="65000"/>
                    <a:lumOff val="35000"/>
                  </a:schemeClr>
                </a:solidFill>
              </a:rPr>
              <a:t>Enumerations are group of named constants. All enums implicitly extend the </a:t>
            </a:r>
            <a:r>
              <a:rPr lang="en-US" sz="2000" dirty="0" err="1">
                <a:solidFill>
                  <a:schemeClr val="tx1">
                    <a:lumMod val="65000"/>
                    <a:lumOff val="35000"/>
                  </a:schemeClr>
                </a:solidFill>
              </a:rPr>
              <a:t>java.lang.Enum</a:t>
            </a:r>
            <a:r>
              <a:rPr lang="en-US" sz="2000" dirty="0">
                <a:solidFill>
                  <a:schemeClr val="tx1">
                    <a:lumMod val="65000"/>
                    <a:lumOff val="35000"/>
                  </a:schemeClr>
                </a:solidFill>
              </a:rPr>
              <a:t> class. The enum fields are implicitly static and final, and hence are constant during compile time. But they are instances of their enum type, constructed when the enum type is referenced for the first time.</a:t>
            </a:r>
          </a:p>
          <a:p>
            <a:pPr marL="0" indent="0">
              <a:buNone/>
            </a:pPr>
            <a:r>
              <a:rPr lang="en-US" sz="2000" b="1" dirty="0">
                <a:solidFill>
                  <a:schemeClr val="tx1">
                    <a:lumMod val="65000"/>
                    <a:lumOff val="35000"/>
                  </a:schemeClr>
                </a:solidFill>
              </a:rPr>
              <a:t>Why do we need these grouped constants?</a:t>
            </a:r>
            <a:endParaRPr lang="en-US" sz="2000" dirty="0">
              <a:solidFill>
                <a:schemeClr val="tx1">
                  <a:lumMod val="65000"/>
                  <a:lumOff val="35000"/>
                </a:schemeClr>
              </a:solidFill>
            </a:endParaRPr>
          </a:p>
          <a:p>
            <a:pPr marL="0" indent="0">
              <a:buNone/>
            </a:pPr>
            <a:r>
              <a:rPr lang="en-US" sz="2000" dirty="0">
                <a:solidFill>
                  <a:schemeClr val="tx1">
                    <a:lumMod val="65000"/>
                    <a:lumOff val="35000"/>
                  </a:schemeClr>
                </a:solidFill>
              </a:rPr>
              <a:t>Let us assume that a developer is creating online Pizza ordering application. He wants to allow the customers to choose the size of the pizza. The sizes allowed are small, medium and large only.</a:t>
            </a:r>
            <a:br>
              <a:rPr lang="en-US" sz="2000" dirty="0">
                <a:solidFill>
                  <a:schemeClr val="tx1">
                    <a:lumMod val="65000"/>
                    <a:lumOff val="35000"/>
                  </a:schemeClr>
                </a:solidFill>
              </a:rPr>
            </a:br>
            <a:r>
              <a:rPr lang="en-US" sz="2000" dirty="0">
                <a:solidFill>
                  <a:schemeClr val="tx1">
                    <a:lumMod val="65000"/>
                    <a:lumOff val="35000"/>
                  </a:schemeClr>
                </a:solidFill>
              </a:rPr>
              <a:t>He realizes that having the type of the size variable as String has a chance of some developer entering any arbitrary size. And this could cause invalid processing. How can we stop the Pizza size to be initialized anything other than these three values.</a:t>
            </a:r>
          </a:p>
          <a:p>
            <a:pPr marL="0" indent="0">
              <a:buNone/>
            </a:pPr>
            <a:r>
              <a:rPr lang="en-US" sz="2000" dirty="0">
                <a:solidFill>
                  <a:schemeClr val="tx1">
                    <a:lumMod val="65000"/>
                    <a:lumOff val="35000"/>
                  </a:schemeClr>
                </a:solidFill>
              </a:rPr>
              <a:t>Using enums allows us to limit the selection within a set of values.</a:t>
            </a:r>
          </a:p>
          <a:p>
            <a:pPr marL="0" indent="0">
              <a:buNone/>
            </a:pPr>
            <a:r>
              <a:rPr lang="en-US" sz="2000" dirty="0">
                <a:solidFill>
                  <a:schemeClr val="tx1">
                    <a:lumMod val="65000"/>
                    <a:lumOff val="35000"/>
                  </a:schemeClr>
                </a:solidFill>
              </a:rPr>
              <a:t>An </a:t>
            </a:r>
            <a:r>
              <a:rPr lang="en-US" sz="2000" b="1" dirty="0">
                <a:solidFill>
                  <a:schemeClr val="tx1">
                    <a:lumMod val="65000"/>
                    <a:lumOff val="35000"/>
                  </a:schemeClr>
                </a:solidFill>
              </a:rPr>
              <a:t>enum</a:t>
            </a:r>
            <a:r>
              <a:rPr lang="en-US" sz="2000" dirty="0">
                <a:solidFill>
                  <a:schemeClr val="tx1">
                    <a:lumMod val="65000"/>
                    <a:lumOff val="35000"/>
                  </a:schemeClr>
                </a:solidFill>
              </a:rPr>
              <a:t> is a datatype which contains a fixed set of constant values. For example,</a:t>
            </a:r>
          </a:p>
          <a:p>
            <a:pPr marL="0" indent="0">
              <a:buNone/>
            </a:pPr>
            <a:r>
              <a:rPr lang="en-US" sz="2000" dirty="0">
                <a:solidFill>
                  <a:schemeClr val="tx1">
                    <a:lumMod val="65000"/>
                    <a:lumOff val="35000"/>
                  </a:schemeClr>
                </a:solidFill>
              </a:rPr>
              <a:t>directions (NORTH, EAST, WEST, SOUTH)</a:t>
            </a:r>
          </a:p>
          <a:p>
            <a:pPr marL="0" indent="0">
              <a:buNone/>
            </a:pPr>
            <a:r>
              <a:rPr lang="en-US" sz="2000" dirty="0">
                <a:solidFill>
                  <a:schemeClr val="tx1">
                    <a:lumMod val="65000"/>
                    <a:lumOff val="35000"/>
                  </a:schemeClr>
                </a:solidFill>
              </a:rPr>
              <a:t>pizzaSize (SMALL, MEDIUM, LARGE)</a:t>
            </a:r>
          </a:p>
          <a:p>
            <a:pPr marL="0" indent="0">
              <a:buNone/>
            </a:pPr>
            <a:r>
              <a:rPr lang="en-US" sz="2000" dirty="0">
                <a:solidFill>
                  <a:schemeClr val="tx1">
                    <a:lumMod val="65000"/>
                    <a:lumOff val="35000"/>
                  </a:schemeClr>
                </a:solidFill>
              </a:rPr>
              <a:t> </a:t>
            </a:r>
          </a:p>
          <a:p>
            <a:pPr marL="0" indent="0">
              <a:buNone/>
            </a:pPr>
            <a:endParaRPr lang="en-US" sz="2000" dirty="0">
              <a:solidFill>
                <a:schemeClr val="tx1">
                  <a:lumMod val="65000"/>
                  <a:lumOff val="35000"/>
                </a:schemeClr>
              </a:solidFill>
            </a:endParaRPr>
          </a:p>
          <a:p>
            <a:pPr marL="0" indent="0">
              <a:buNone/>
            </a:pPr>
            <a:endParaRPr lang="en-IN" sz="2000" dirty="0"/>
          </a:p>
        </p:txBody>
      </p:sp>
      <p:sp>
        <p:nvSpPr>
          <p:cNvPr id="4" name="Footer Placeholder 3">
            <a:extLst>
              <a:ext uri="{FF2B5EF4-FFF2-40B4-BE49-F238E27FC236}">
                <a16:creationId xmlns:a16="http://schemas.microsoft.com/office/drawing/2014/main" id="{4F5E0E50-FDAE-A477-4C6E-5E9CDEB703DF}"/>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6C89EEB6-E564-1CC8-34B9-83F034326438}"/>
              </a:ext>
            </a:extLst>
          </p:cNvPr>
          <p:cNvSpPr>
            <a:spLocks noGrp="1"/>
          </p:cNvSpPr>
          <p:nvPr>
            <p:ph type="sldNum" sz="quarter" idx="12"/>
          </p:nvPr>
        </p:nvSpPr>
        <p:spPr/>
        <p:txBody>
          <a:bodyPr/>
          <a:lstStyle/>
          <a:p>
            <a:fld id="{4A777409-9C5A-4B07-8E32-19F22F7D558C}" type="slidenum">
              <a:rPr lang="en-IN" smtClean="0"/>
              <a:t>142</a:t>
            </a:fld>
            <a:endParaRPr lang="en-IN" dirty="0"/>
          </a:p>
        </p:txBody>
      </p:sp>
    </p:spTree>
    <p:extLst>
      <p:ext uri="{BB962C8B-B14F-4D97-AF65-F5344CB8AC3E}">
        <p14:creationId xmlns:p14="http://schemas.microsoft.com/office/powerpoint/2010/main" val="388214004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13E09B-7D6B-DCB9-60FC-748F339296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FE6CED8-F113-2625-4ACC-EB2955223F1E}"/>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EF619D96-4667-568A-296B-90CD5198F557}"/>
              </a:ext>
            </a:extLst>
          </p:cNvPr>
          <p:cNvSpPr txBox="1"/>
          <p:nvPr/>
        </p:nvSpPr>
        <p:spPr>
          <a:xfrm>
            <a:off x="988359" y="590781"/>
            <a:ext cx="6100482" cy="400110"/>
          </a:xfrm>
          <a:prstGeom prst="rect">
            <a:avLst/>
          </a:prstGeom>
          <a:noFill/>
        </p:spPr>
        <p:txBody>
          <a:bodyPr wrap="square">
            <a:spAutoFit/>
          </a:bodyPr>
          <a:lstStyle/>
          <a:p>
            <a:r>
              <a:rPr lang="en-IN" sz="2000" dirty="0">
                <a:solidFill>
                  <a:schemeClr val="tx1">
                    <a:lumMod val="65000"/>
                    <a:lumOff val="35000"/>
                  </a:schemeClr>
                </a:solidFill>
              </a:rPr>
              <a:t>Syntax: </a:t>
            </a:r>
          </a:p>
        </p:txBody>
      </p:sp>
      <p:sp>
        <p:nvSpPr>
          <p:cNvPr id="7" name="TextBox 6">
            <a:extLst>
              <a:ext uri="{FF2B5EF4-FFF2-40B4-BE49-F238E27FC236}">
                <a16:creationId xmlns:a16="http://schemas.microsoft.com/office/drawing/2014/main" id="{BEE94E2D-E32A-F85F-95E8-B023DF36F0D1}"/>
              </a:ext>
            </a:extLst>
          </p:cNvPr>
          <p:cNvSpPr txBox="1"/>
          <p:nvPr/>
        </p:nvSpPr>
        <p:spPr>
          <a:xfrm>
            <a:off x="988359" y="1003028"/>
            <a:ext cx="10172700" cy="400110"/>
          </a:xfrm>
          <a:prstGeom prst="rect">
            <a:avLst/>
          </a:prstGeom>
          <a:noFill/>
        </p:spPr>
        <p:txBody>
          <a:bodyPr wrap="square">
            <a:spAutoFit/>
          </a:bodyPr>
          <a:lstStyle/>
          <a:p>
            <a:r>
              <a:rPr lang="en-IN" sz="2000" dirty="0"/>
              <a:t>public enum enum_name { constant1, constant2, ..., constant n }</a:t>
            </a:r>
          </a:p>
        </p:txBody>
      </p:sp>
      <p:sp>
        <p:nvSpPr>
          <p:cNvPr id="9" name="TextBox 8">
            <a:extLst>
              <a:ext uri="{FF2B5EF4-FFF2-40B4-BE49-F238E27FC236}">
                <a16:creationId xmlns:a16="http://schemas.microsoft.com/office/drawing/2014/main" id="{EAB968E3-117C-D228-8E74-B5D1FCB7A7CA}"/>
              </a:ext>
            </a:extLst>
          </p:cNvPr>
          <p:cNvSpPr txBox="1"/>
          <p:nvPr/>
        </p:nvSpPr>
        <p:spPr>
          <a:xfrm>
            <a:off x="988359" y="1514146"/>
            <a:ext cx="6100482" cy="369332"/>
          </a:xfrm>
          <a:prstGeom prst="rect">
            <a:avLst/>
          </a:prstGeom>
          <a:noFill/>
        </p:spPr>
        <p:txBody>
          <a:bodyPr wrap="square">
            <a:spAutoFit/>
          </a:bodyPr>
          <a:lstStyle/>
          <a:p>
            <a:r>
              <a:rPr lang="en-IN" dirty="0">
                <a:solidFill>
                  <a:schemeClr val="tx1">
                    <a:lumMod val="65000"/>
                    <a:lumOff val="35000"/>
                  </a:schemeClr>
                </a:solidFill>
              </a:rPr>
              <a:t>Example:      </a:t>
            </a:r>
          </a:p>
        </p:txBody>
      </p:sp>
      <p:sp>
        <p:nvSpPr>
          <p:cNvPr id="11" name="TextBox 10">
            <a:extLst>
              <a:ext uri="{FF2B5EF4-FFF2-40B4-BE49-F238E27FC236}">
                <a16:creationId xmlns:a16="http://schemas.microsoft.com/office/drawing/2014/main" id="{2295DA18-743C-AD3F-E5E7-03D30F1ABAC5}"/>
              </a:ext>
            </a:extLst>
          </p:cNvPr>
          <p:cNvSpPr txBox="1"/>
          <p:nvPr/>
        </p:nvSpPr>
        <p:spPr>
          <a:xfrm>
            <a:off x="988359" y="1994486"/>
            <a:ext cx="6100482" cy="400110"/>
          </a:xfrm>
          <a:prstGeom prst="rect">
            <a:avLst/>
          </a:prstGeom>
          <a:noFill/>
        </p:spPr>
        <p:txBody>
          <a:bodyPr wrap="square">
            <a:spAutoFit/>
          </a:bodyPr>
          <a:lstStyle/>
          <a:p>
            <a:r>
              <a:rPr lang="en-IN" sz="2000" dirty="0"/>
              <a:t>public enum PizzaSize { SMALL, MEDIUM, LARGE }</a:t>
            </a:r>
          </a:p>
        </p:txBody>
      </p:sp>
      <p:sp>
        <p:nvSpPr>
          <p:cNvPr id="13" name="TextBox 12">
            <a:extLst>
              <a:ext uri="{FF2B5EF4-FFF2-40B4-BE49-F238E27FC236}">
                <a16:creationId xmlns:a16="http://schemas.microsoft.com/office/drawing/2014/main" id="{CA2203C0-EFCC-E81E-EC53-C6484D2451BB}"/>
              </a:ext>
            </a:extLst>
          </p:cNvPr>
          <p:cNvSpPr txBox="1"/>
          <p:nvPr/>
        </p:nvSpPr>
        <p:spPr>
          <a:xfrm>
            <a:off x="988359" y="2648602"/>
            <a:ext cx="10755406" cy="400110"/>
          </a:xfrm>
          <a:prstGeom prst="rect">
            <a:avLst/>
          </a:prstGeom>
          <a:noFill/>
        </p:spPr>
        <p:txBody>
          <a:bodyPr wrap="square">
            <a:spAutoFit/>
          </a:bodyPr>
          <a:lstStyle/>
          <a:p>
            <a:r>
              <a:rPr lang="en-US" sz="2000" dirty="0">
                <a:solidFill>
                  <a:schemeClr val="tx1">
                    <a:lumMod val="65000"/>
                    <a:lumOff val="35000"/>
                  </a:schemeClr>
                </a:solidFill>
              </a:rPr>
              <a:t>This type can be declared  to limit the usage to the above 3 values.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0742170A-51DC-9001-10DF-3127A26FD0E6}"/>
              </a:ext>
            </a:extLst>
          </p:cNvPr>
          <p:cNvSpPr txBox="1"/>
          <p:nvPr/>
        </p:nvSpPr>
        <p:spPr>
          <a:xfrm>
            <a:off x="988358" y="3244334"/>
            <a:ext cx="10172699" cy="400110"/>
          </a:xfrm>
          <a:prstGeom prst="rect">
            <a:avLst/>
          </a:prstGeom>
          <a:noFill/>
        </p:spPr>
        <p:txBody>
          <a:bodyPr wrap="square">
            <a:spAutoFit/>
          </a:bodyPr>
          <a:lstStyle/>
          <a:p>
            <a:r>
              <a:rPr lang="en-IN" sz="2000" dirty="0"/>
              <a:t>private PizzaSize size;</a:t>
            </a:r>
          </a:p>
        </p:txBody>
      </p:sp>
      <p:sp>
        <p:nvSpPr>
          <p:cNvPr id="17" name="TextBox 16">
            <a:extLst>
              <a:ext uri="{FF2B5EF4-FFF2-40B4-BE49-F238E27FC236}">
                <a16:creationId xmlns:a16="http://schemas.microsoft.com/office/drawing/2014/main" id="{5D2D0494-D2A9-F9FE-1B94-A97821F4766A}"/>
              </a:ext>
            </a:extLst>
          </p:cNvPr>
          <p:cNvSpPr txBox="1"/>
          <p:nvPr/>
        </p:nvSpPr>
        <p:spPr>
          <a:xfrm>
            <a:off x="988359" y="3847851"/>
            <a:ext cx="10880912" cy="400110"/>
          </a:xfrm>
          <a:prstGeom prst="rect">
            <a:avLst/>
          </a:prstGeom>
          <a:noFill/>
        </p:spPr>
        <p:txBody>
          <a:bodyPr wrap="square">
            <a:spAutoFit/>
          </a:bodyPr>
          <a:lstStyle/>
          <a:p>
            <a:r>
              <a:rPr lang="en-US" sz="2000" dirty="0">
                <a:solidFill>
                  <a:schemeClr val="tx1">
                    <a:lumMod val="65000"/>
                    <a:lumOff val="35000"/>
                  </a:schemeClr>
                </a:solidFill>
              </a:rPr>
              <a:t>Let us see what all things can be done with enum based variables next.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082124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8FEFAF-C1B2-36FA-7FD2-EAF5C95EFD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B7A5356-ED10-87B5-32CE-783BDF485238}"/>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D895B7F6-23D9-06AA-6E21-43B7781F3C0E}"/>
              </a:ext>
            </a:extLst>
          </p:cNvPr>
          <p:cNvSpPr txBox="1"/>
          <p:nvPr/>
        </p:nvSpPr>
        <p:spPr>
          <a:xfrm>
            <a:off x="493060" y="760709"/>
            <a:ext cx="11438964" cy="3477875"/>
          </a:xfrm>
          <a:prstGeom prst="rect">
            <a:avLst/>
          </a:prstGeom>
          <a:noFill/>
        </p:spPr>
        <p:txBody>
          <a:bodyPr wrap="square">
            <a:spAutoFit/>
          </a:bodyPr>
          <a:lstStyle/>
          <a:p>
            <a:r>
              <a:rPr lang="en-US" sz="2000" dirty="0">
                <a:solidFill>
                  <a:schemeClr val="tx1">
                    <a:lumMod val="65000"/>
                    <a:lumOff val="35000"/>
                  </a:schemeClr>
                </a:solidFill>
              </a:rPr>
              <a:t>Let us look at some features about enums:</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Enums are considered as reference-types like classes and interfaces in Java, and hence, a programmer can define constructors, methods and variables, inside them.</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A static method called </a:t>
            </a:r>
            <a:r>
              <a:rPr lang="en-US" sz="2000" b="1" dirty="0">
                <a:solidFill>
                  <a:schemeClr val="tx1">
                    <a:lumMod val="65000"/>
                    <a:lumOff val="35000"/>
                  </a:schemeClr>
                </a:solidFill>
              </a:rPr>
              <a:t>values() </a:t>
            </a:r>
            <a:r>
              <a:rPr lang="en-US" sz="2000" dirty="0">
                <a:solidFill>
                  <a:schemeClr val="tx1">
                    <a:lumMod val="65000"/>
                    <a:lumOff val="35000"/>
                  </a:schemeClr>
                </a:solidFill>
              </a:rPr>
              <a:t>is automatically generated by the Java compiler for each enum. The </a:t>
            </a:r>
            <a:r>
              <a:rPr lang="en-US" sz="2000" b="1" dirty="0">
                <a:solidFill>
                  <a:schemeClr val="tx1">
                    <a:lumMod val="65000"/>
                    <a:lumOff val="35000"/>
                  </a:schemeClr>
                </a:solidFill>
              </a:rPr>
              <a:t>values()</a:t>
            </a:r>
            <a:r>
              <a:rPr lang="en-US" sz="2000" dirty="0">
                <a:solidFill>
                  <a:schemeClr val="tx1">
                    <a:lumMod val="65000"/>
                    <a:lumOff val="35000"/>
                  </a:schemeClr>
                </a:solidFill>
              </a:rPr>
              <a:t> method returns an array of all the constant values defined inside the enum.</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Enum variables can be used in an if statement or switch statement.</a:t>
            </a:r>
          </a:p>
          <a:p>
            <a:endParaRPr lang="en-US" sz="2000" dirty="0">
              <a:solidFill>
                <a:schemeClr val="tx1">
                  <a:lumMod val="65000"/>
                  <a:lumOff val="35000"/>
                </a:schemeClr>
              </a:solidFill>
            </a:endParaRPr>
          </a:p>
          <a:p>
            <a:r>
              <a:rPr lang="en-US" sz="2000" b="1" dirty="0">
                <a:solidFill>
                  <a:schemeClr val="tx1">
                    <a:lumMod val="65000"/>
                    <a:lumOff val="35000"/>
                  </a:schemeClr>
                </a:solidFill>
              </a:rPr>
              <a:t>if statement-</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D8ABF43-A837-9990-1515-9D6EDB5C64B6}"/>
              </a:ext>
            </a:extLst>
          </p:cNvPr>
          <p:cNvSpPr txBox="1"/>
          <p:nvPr/>
        </p:nvSpPr>
        <p:spPr>
          <a:xfrm>
            <a:off x="493059" y="4482370"/>
            <a:ext cx="11259669" cy="1015663"/>
          </a:xfrm>
          <a:prstGeom prst="rect">
            <a:avLst/>
          </a:prstGeom>
          <a:noFill/>
        </p:spPr>
        <p:txBody>
          <a:bodyPr wrap="square">
            <a:spAutoFit/>
          </a:bodyPr>
          <a:lstStyle/>
          <a:p>
            <a:r>
              <a:rPr lang="en-IN" sz="2000" dirty="0"/>
              <a:t>if(this.size.equals(PizzaSize.MEDIUM)){</a:t>
            </a:r>
          </a:p>
          <a:p>
            <a:r>
              <a:rPr lang="en-IN" sz="2000" dirty="0"/>
              <a:t>	System.out.println("Size is Medium");</a:t>
            </a:r>
          </a:p>
          <a:p>
            <a:r>
              <a:rPr lang="en-IN" sz="2000" dirty="0"/>
              <a:t>}</a:t>
            </a:r>
          </a:p>
        </p:txBody>
      </p:sp>
    </p:spTree>
    <p:extLst>
      <p:ext uri="{BB962C8B-B14F-4D97-AF65-F5344CB8AC3E}">
        <p14:creationId xmlns:p14="http://schemas.microsoft.com/office/powerpoint/2010/main" val="333905284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7984AE-76F7-6275-9358-86BCCDD8B5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DEE4FDD-4502-3052-3B4F-A7C21D57D411}"/>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16DCBC81-0873-AAAA-DAAD-DD4AD816E8AB}"/>
              </a:ext>
            </a:extLst>
          </p:cNvPr>
          <p:cNvSpPr txBox="1"/>
          <p:nvPr/>
        </p:nvSpPr>
        <p:spPr>
          <a:xfrm>
            <a:off x="988359" y="590781"/>
            <a:ext cx="6100482" cy="400110"/>
          </a:xfrm>
          <a:prstGeom prst="rect">
            <a:avLst/>
          </a:prstGeom>
          <a:noFill/>
        </p:spPr>
        <p:txBody>
          <a:bodyPr wrap="square">
            <a:spAutoFit/>
          </a:bodyPr>
          <a:lstStyle/>
          <a:p>
            <a:r>
              <a:rPr lang="en-IN" sz="2000" b="1" dirty="0"/>
              <a:t>switch statement- </a:t>
            </a:r>
            <a:endParaRPr lang="en-IN" sz="2000" dirty="0"/>
          </a:p>
        </p:txBody>
      </p:sp>
      <p:sp>
        <p:nvSpPr>
          <p:cNvPr id="7" name="TextBox 6">
            <a:extLst>
              <a:ext uri="{FF2B5EF4-FFF2-40B4-BE49-F238E27FC236}">
                <a16:creationId xmlns:a16="http://schemas.microsoft.com/office/drawing/2014/main" id="{8EE8AC88-4FAB-FFC5-07E8-5FD7A1DD59B1}"/>
              </a:ext>
            </a:extLst>
          </p:cNvPr>
          <p:cNvSpPr txBox="1"/>
          <p:nvPr/>
        </p:nvSpPr>
        <p:spPr>
          <a:xfrm>
            <a:off x="978273" y="1197766"/>
            <a:ext cx="10235453" cy="4708981"/>
          </a:xfrm>
          <a:prstGeom prst="rect">
            <a:avLst/>
          </a:prstGeom>
          <a:noFill/>
        </p:spPr>
        <p:txBody>
          <a:bodyPr wrap="square">
            <a:spAutoFit/>
          </a:bodyPr>
          <a:lstStyle/>
          <a:p>
            <a:r>
              <a:rPr lang="en-IN" sz="2000" dirty="0"/>
              <a:t>PizzaSize currentSize = PizzaSize.MEDIUM;</a:t>
            </a:r>
          </a:p>
          <a:p>
            <a:r>
              <a:rPr lang="en-IN" sz="2000" dirty="0"/>
              <a:t>		double discount = 0;</a:t>
            </a:r>
          </a:p>
          <a:p>
            <a:r>
              <a:rPr lang="en-IN" sz="2000" dirty="0"/>
              <a:t>		// using enum in switch case</a:t>
            </a:r>
          </a:p>
          <a:p>
            <a:r>
              <a:rPr lang="en-IN" sz="2000" dirty="0"/>
              <a:t>		switch (currentSize) {</a:t>
            </a:r>
          </a:p>
          <a:p>
            <a:r>
              <a:rPr lang="en-IN" sz="2000" dirty="0"/>
              <a:t>		case SMALL:</a:t>
            </a:r>
          </a:p>
          <a:p>
            <a:r>
              <a:rPr lang="en-IN" sz="2000" dirty="0"/>
              <a:t>			discount = 10;</a:t>
            </a:r>
          </a:p>
          <a:p>
            <a:r>
              <a:rPr lang="en-IN" sz="2000" dirty="0"/>
              <a:t>			break;</a:t>
            </a:r>
          </a:p>
          <a:p>
            <a:r>
              <a:rPr lang="en-IN" sz="2000" dirty="0"/>
              <a:t>		case MEDIUM:</a:t>
            </a:r>
          </a:p>
          <a:p>
            <a:r>
              <a:rPr lang="en-IN" sz="2000" dirty="0"/>
              <a:t>			discount = 20.5;</a:t>
            </a:r>
          </a:p>
          <a:p>
            <a:r>
              <a:rPr lang="en-IN" sz="2000" dirty="0"/>
              <a:t>			break;</a:t>
            </a:r>
          </a:p>
          <a:p>
            <a:r>
              <a:rPr lang="en-IN" sz="2000" dirty="0"/>
              <a:t>		case LARGE:</a:t>
            </a:r>
          </a:p>
          <a:p>
            <a:r>
              <a:rPr lang="en-IN" sz="2000" dirty="0"/>
              <a:t>			discount = 30.2;</a:t>
            </a:r>
          </a:p>
          <a:p>
            <a:r>
              <a:rPr lang="en-IN" sz="2000" dirty="0"/>
              <a:t>			break;</a:t>
            </a:r>
          </a:p>
          <a:p>
            <a:r>
              <a:rPr lang="en-IN" sz="2000" dirty="0"/>
              <a:t>		}</a:t>
            </a:r>
          </a:p>
          <a:p>
            <a:r>
              <a:rPr lang="en-IN" sz="2000" dirty="0"/>
              <a:t>		</a:t>
            </a:r>
          </a:p>
        </p:txBody>
      </p:sp>
    </p:spTree>
    <p:extLst>
      <p:ext uri="{BB962C8B-B14F-4D97-AF65-F5344CB8AC3E}">
        <p14:creationId xmlns:p14="http://schemas.microsoft.com/office/powerpoint/2010/main" val="184496202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3E240C-0B7E-1AF2-D392-AF44F1BB12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F953A8-A8E1-B557-47FF-CEA06E1CE1EB}"/>
              </a:ext>
            </a:extLst>
          </p:cNvPr>
          <p:cNvSpPr>
            <a:spLocks noGrp="1"/>
          </p:cNvSpPr>
          <p:nvPr>
            <p:ph type="sldNum" sz="quarter" idx="12"/>
          </p:nvPr>
        </p:nvSpPr>
        <p:spPr/>
        <p:txBody>
          <a:bodyPr/>
          <a:lstStyle/>
          <a:p>
            <a:fld id="{4A777409-9C5A-4B07-8E32-19F22F7D558C}" type="slidenum">
              <a:rPr lang="en-IN" smtClean="0"/>
              <a:t>146</a:t>
            </a:fld>
            <a:endParaRPr lang="en-IN" dirty="0"/>
          </a:p>
        </p:txBody>
      </p:sp>
      <p:sp>
        <p:nvSpPr>
          <p:cNvPr id="5" name="TextBox 4">
            <a:extLst>
              <a:ext uri="{FF2B5EF4-FFF2-40B4-BE49-F238E27FC236}">
                <a16:creationId xmlns:a16="http://schemas.microsoft.com/office/drawing/2014/main" id="{9B2E87C4-FB58-DC81-1927-49A7FD463E2C}"/>
              </a:ext>
            </a:extLst>
          </p:cNvPr>
          <p:cNvSpPr txBox="1"/>
          <p:nvPr/>
        </p:nvSpPr>
        <p:spPr>
          <a:xfrm>
            <a:off x="988359" y="577788"/>
            <a:ext cx="10047194" cy="1015663"/>
          </a:xfrm>
          <a:prstGeom prst="rect">
            <a:avLst/>
          </a:prstGeom>
          <a:noFill/>
        </p:spPr>
        <p:txBody>
          <a:bodyPr wrap="square">
            <a:spAutoFit/>
          </a:bodyPr>
          <a:lstStyle/>
          <a:p>
            <a:r>
              <a:rPr lang="en-US" sz="2000" dirty="0">
                <a:solidFill>
                  <a:schemeClr val="tx1">
                    <a:lumMod val="65000"/>
                    <a:lumOff val="35000"/>
                  </a:schemeClr>
                </a:solidFill>
              </a:rPr>
              <a:t>We can loop through the enum and print constant values.</a:t>
            </a:r>
          </a:p>
          <a:p>
            <a:endParaRPr lang="en-US" sz="2000" dirty="0">
              <a:solidFill>
                <a:schemeClr val="tx1">
                  <a:lumMod val="65000"/>
                  <a:lumOff val="35000"/>
                </a:schemeClr>
              </a:solidFill>
            </a:endParaRPr>
          </a:p>
          <a:p>
            <a:r>
              <a:rPr lang="en-US" sz="2000" b="1" dirty="0">
                <a:solidFill>
                  <a:schemeClr val="tx1">
                    <a:lumMod val="65000"/>
                    <a:lumOff val="35000"/>
                  </a:schemeClr>
                </a:solidFill>
              </a:rPr>
              <a:t>for loop-</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9676B81-9A70-B392-C216-F73AE51D83AE}"/>
              </a:ext>
            </a:extLst>
          </p:cNvPr>
          <p:cNvSpPr txBox="1"/>
          <p:nvPr/>
        </p:nvSpPr>
        <p:spPr>
          <a:xfrm>
            <a:off x="1194547" y="1925215"/>
            <a:ext cx="6100482" cy="2062103"/>
          </a:xfrm>
          <a:prstGeom prst="rect">
            <a:avLst/>
          </a:prstGeom>
          <a:noFill/>
        </p:spPr>
        <p:txBody>
          <a:bodyPr wrap="square">
            <a:spAutoFit/>
          </a:bodyPr>
          <a:lstStyle/>
          <a:p>
            <a:r>
              <a:rPr lang="en-IN" dirty="0"/>
              <a:t>		//values() method returns an array of all values inside enum</a:t>
            </a:r>
          </a:p>
          <a:p>
            <a:r>
              <a:rPr lang="en-IN" dirty="0"/>
              <a:t>		//ordinal() method can be used to display values assigned to enum constants</a:t>
            </a:r>
          </a:p>
          <a:p>
            <a:r>
              <a:rPr lang="en-IN" dirty="0"/>
              <a:t>for (PizzaSize psize : </a:t>
            </a:r>
            <a:r>
              <a:rPr lang="en-IN" sz="2000" dirty="0"/>
              <a:t>PizzaSize</a:t>
            </a:r>
            <a:r>
              <a:rPr lang="en-IN" dirty="0"/>
              <a:t>.values()) {</a:t>
            </a:r>
          </a:p>
          <a:p>
            <a:r>
              <a:rPr lang="en-IN" dirty="0"/>
              <a:t>	System.out.println(psize+" "+psize.ordinal());</a:t>
            </a:r>
          </a:p>
          <a:p>
            <a:r>
              <a:rPr lang="en-IN" dirty="0"/>
              <a:t>		}</a:t>
            </a:r>
          </a:p>
        </p:txBody>
      </p:sp>
      <p:sp>
        <p:nvSpPr>
          <p:cNvPr id="9" name="TextBox 8">
            <a:extLst>
              <a:ext uri="{FF2B5EF4-FFF2-40B4-BE49-F238E27FC236}">
                <a16:creationId xmlns:a16="http://schemas.microsoft.com/office/drawing/2014/main" id="{54D5D767-8F6A-7372-E612-708BB912F502}"/>
              </a:ext>
            </a:extLst>
          </p:cNvPr>
          <p:cNvSpPr txBox="1"/>
          <p:nvPr/>
        </p:nvSpPr>
        <p:spPr>
          <a:xfrm>
            <a:off x="988360" y="4571669"/>
            <a:ext cx="10047193" cy="400110"/>
          </a:xfrm>
          <a:prstGeom prst="rect">
            <a:avLst/>
          </a:prstGeom>
          <a:noFill/>
        </p:spPr>
        <p:txBody>
          <a:bodyPr wrap="square">
            <a:spAutoFit/>
          </a:bodyPr>
          <a:lstStyle/>
          <a:p>
            <a:r>
              <a:rPr lang="en-US" sz="2000" dirty="0">
                <a:solidFill>
                  <a:schemeClr val="tx1">
                    <a:lumMod val="65000"/>
                    <a:lumOff val="35000"/>
                  </a:schemeClr>
                </a:solidFill>
              </a:rPr>
              <a:t>Let us practice enums further in the tryouts.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538335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EB40A2-BBBA-6C09-904B-AFECD88723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89E5EA-E672-761F-B474-0299AB8EBD13}"/>
              </a:ext>
            </a:extLst>
          </p:cNvPr>
          <p:cNvSpPr>
            <a:spLocks noGrp="1"/>
          </p:cNvSpPr>
          <p:nvPr>
            <p:ph type="sldNum" sz="quarter" idx="12"/>
          </p:nvPr>
        </p:nvSpPr>
        <p:spPr/>
        <p:txBody>
          <a:bodyPr/>
          <a:lstStyle/>
          <a:p>
            <a:fld id="{4A777409-9C5A-4B07-8E32-19F22F7D558C}" type="slidenum">
              <a:rPr lang="en-IN" smtClean="0"/>
              <a:t>147</a:t>
            </a:fld>
            <a:endParaRPr lang="en-IN" dirty="0"/>
          </a:p>
        </p:txBody>
      </p:sp>
      <p:sp>
        <p:nvSpPr>
          <p:cNvPr id="5" name="TextBox 4">
            <a:extLst>
              <a:ext uri="{FF2B5EF4-FFF2-40B4-BE49-F238E27FC236}">
                <a16:creationId xmlns:a16="http://schemas.microsoft.com/office/drawing/2014/main" id="{2937EE70-C35F-E6FC-76F0-B48785092BE6}"/>
              </a:ext>
            </a:extLst>
          </p:cNvPr>
          <p:cNvSpPr txBox="1"/>
          <p:nvPr/>
        </p:nvSpPr>
        <p:spPr>
          <a:xfrm>
            <a:off x="1086971" y="554922"/>
            <a:ext cx="6100482" cy="400110"/>
          </a:xfrm>
          <a:prstGeom prst="rect">
            <a:avLst/>
          </a:prstGeom>
          <a:noFill/>
        </p:spPr>
        <p:txBody>
          <a:bodyPr wrap="square">
            <a:spAutoFit/>
          </a:bodyPr>
          <a:lstStyle/>
          <a:p>
            <a:r>
              <a:rPr lang="en-IN" sz="2000" b="1" dirty="0"/>
              <a:t>Enumeration - Tryout</a:t>
            </a:r>
          </a:p>
        </p:txBody>
      </p:sp>
      <p:sp>
        <p:nvSpPr>
          <p:cNvPr id="7" name="TextBox 6">
            <a:extLst>
              <a:ext uri="{FF2B5EF4-FFF2-40B4-BE49-F238E27FC236}">
                <a16:creationId xmlns:a16="http://schemas.microsoft.com/office/drawing/2014/main" id="{8876E098-2699-3D31-5772-1BE9DAA80C49}"/>
              </a:ext>
            </a:extLst>
          </p:cNvPr>
          <p:cNvSpPr txBox="1"/>
          <p:nvPr/>
        </p:nvSpPr>
        <p:spPr>
          <a:xfrm>
            <a:off x="1086971" y="955032"/>
            <a:ext cx="10405782" cy="1631216"/>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Pizza size is defined in Enum with SMALL, MEDIUM, LARGE sizes. Pizza size identified to get the respective discount. This demo helps to learn different methods of Enumeration  and to know the better usage.</a:t>
            </a:r>
          </a:p>
          <a:p>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B2C47943-0553-6DF7-41EF-04C10A5656E8}"/>
              </a:ext>
            </a:extLst>
          </p:cNvPr>
          <p:cNvSpPr txBox="1"/>
          <p:nvPr/>
        </p:nvSpPr>
        <p:spPr>
          <a:xfrm>
            <a:off x="462803" y="2355225"/>
            <a:ext cx="11654118" cy="5078313"/>
          </a:xfrm>
          <a:prstGeom prst="rect">
            <a:avLst/>
          </a:prstGeom>
          <a:noFill/>
        </p:spPr>
        <p:txBody>
          <a:bodyPr wrap="square">
            <a:spAutoFit/>
          </a:bodyPr>
          <a:lstStyle/>
          <a:p>
            <a:r>
              <a:rPr lang="en-IN" sz="1800" dirty="0"/>
              <a:t>//Enumeration of Pizza Sizes</a:t>
            </a:r>
          </a:p>
          <a:p>
            <a:r>
              <a:rPr lang="en-IN" sz="1800" dirty="0"/>
              <a:t>enum PizzaSize {</a:t>
            </a:r>
          </a:p>
          <a:p>
            <a:r>
              <a:rPr lang="en-IN" sz="1800" dirty="0"/>
              <a:t>	SMALL, MEDIUM, LARGE</a:t>
            </a:r>
          </a:p>
          <a:p>
            <a:r>
              <a:rPr lang="en-IN" sz="1800" dirty="0"/>
              <a:t>}</a:t>
            </a:r>
          </a:p>
          <a:p>
            <a:endParaRPr lang="en-IN" sz="1800" dirty="0"/>
          </a:p>
          <a:p>
            <a:r>
              <a:rPr lang="en-IN" sz="1800" dirty="0"/>
              <a:t>class Pizza {</a:t>
            </a:r>
          </a:p>
          <a:p>
            <a:r>
              <a:rPr lang="en-IN" sz="1800" dirty="0"/>
              <a:t>	private String pizzaName;</a:t>
            </a:r>
          </a:p>
          <a:p>
            <a:r>
              <a:rPr lang="en-IN" sz="1800" dirty="0"/>
              <a:t>	private double price;</a:t>
            </a:r>
          </a:p>
          <a:p>
            <a:r>
              <a:rPr lang="en-IN" sz="1800" dirty="0"/>
              <a:t>	//can take only three values SMALL, MEDIUM, LARGE. </a:t>
            </a:r>
            <a:r>
              <a:rPr lang="en-IN" sz="1800" dirty="0" err="1"/>
              <a:t>Anyother</a:t>
            </a:r>
            <a:r>
              <a:rPr lang="en-IN" sz="1800" dirty="0"/>
              <a:t> value will give error</a:t>
            </a:r>
          </a:p>
          <a:p>
            <a:r>
              <a:rPr lang="en-IN" sz="1800" dirty="0"/>
              <a:t>	private PizzaSize size;</a:t>
            </a:r>
          </a:p>
          <a:p>
            <a:endParaRPr lang="en-IN" sz="1800" dirty="0"/>
          </a:p>
          <a:p>
            <a:r>
              <a:rPr lang="en-IN" sz="1800" dirty="0"/>
              <a:t>	public Pizza(String pizzaName, double price, PizzaSize size) {</a:t>
            </a:r>
          </a:p>
          <a:p>
            <a:r>
              <a:rPr lang="en-IN" sz="1800" dirty="0"/>
              <a:t>		this.pizzaName = pizzaName;</a:t>
            </a:r>
          </a:p>
          <a:p>
            <a:r>
              <a:rPr lang="en-IN" sz="1800" dirty="0"/>
              <a:t>		this.price = price;</a:t>
            </a:r>
          </a:p>
          <a:p>
            <a:r>
              <a:rPr lang="en-IN" sz="1800" dirty="0"/>
              <a:t>		this.size = size;</a:t>
            </a:r>
          </a:p>
          <a:p>
            <a:r>
              <a:rPr lang="en-IN" sz="1800" dirty="0"/>
              <a:t>	}</a:t>
            </a:r>
          </a:p>
          <a:p>
            <a:endParaRPr lang="en-IN" sz="1800" dirty="0"/>
          </a:p>
          <a:p>
            <a:r>
              <a:rPr lang="en-IN" sz="1800" dirty="0"/>
              <a:t>	</a:t>
            </a:r>
            <a:endParaRPr lang="en-IN" dirty="0"/>
          </a:p>
        </p:txBody>
      </p:sp>
    </p:spTree>
    <p:extLst>
      <p:ext uri="{BB962C8B-B14F-4D97-AF65-F5344CB8AC3E}">
        <p14:creationId xmlns:p14="http://schemas.microsoft.com/office/powerpoint/2010/main" val="167889734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4F0EA5-3172-D969-B9F2-A078BC789E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0B34C4-5EC1-D04A-17D7-9DD6A2805DBB}"/>
              </a:ext>
            </a:extLst>
          </p:cNvPr>
          <p:cNvSpPr>
            <a:spLocks noGrp="1"/>
          </p:cNvSpPr>
          <p:nvPr>
            <p:ph type="sldNum" sz="quarter" idx="12"/>
          </p:nvPr>
        </p:nvSpPr>
        <p:spPr/>
        <p:txBody>
          <a:bodyPr/>
          <a:lstStyle/>
          <a:p>
            <a:fld id="{4A777409-9C5A-4B07-8E32-19F22F7D558C}" type="slidenum">
              <a:rPr lang="en-IN" smtClean="0"/>
              <a:t>148</a:t>
            </a:fld>
            <a:endParaRPr lang="en-IN" dirty="0"/>
          </a:p>
        </p:txBody>
      </p:sp>
      <p:sp>
        <p:nvSpPr>
          <p:cNvPr id="7" name="TextBox 6">
            <a:extLst>
              <a:ext uri="{FF2B5EF4-FFF2-40B4-BE49-F238E27FC236}">
                <a16:creationId xmlns:a16="http://schemas.microsoft.com/office/drawing/2014/main" id="{FD1C34B0-D22C-8607-C2B3-1596B036B488}"/>
              </a:ext>
            </a:extLst>
          </p:cNvPr>
          <p:cNvSpPr txBox="1"/>
          <p:nvPr/>
        </p:nvSpPr>
        <p:spPr>
          <a:xfrm>
            <a:off x="1192306" y="889844"/>
            <a:ext cx="9421906" cy="5078313"/>
          </a:xfrm>
          <a:prstGeom prst="rect">
            <a:avLst/>
          </a:prstGeom>
          <a:noFill/>
        </p:spPr>
        <p:txBody>
          <a:bodyPr wrap="square">
            <a:spAutoFit/>
          </a:bodyPr>
          <a:lstStyle/>
          <a:p>
            <a:r>
              <a:rPr lang="en-IN" sz="1800" dirty="0"/>
              <a:t>public double checkDiscount() {</a:t>
            </a:r>
          </a:p>
          <a:p>
            <a:r>
              <a:rPr lang="en-IN" sz="1800" dirty="0"/>
              <a:t>		PizzaSize currentSize = this.size;</a:t>
            </a:r>
          </a:p>
          <a:p>
            <a:r>
              <a:rPr lang="en-IN" sz="1800" dirty="0"/>
              <a:t>		double discount = 0;</a:t>
            </a:r>
          </a:p>
          <a:p>
            <a:endParaRPr lang="en-IN" sz="1800" dirty="0"/>
          </a:p>
          <a:p>
            <a:r>
              <a:rPr lang="en-IN" sz="1800" dirty="0"/>
              <a:t>		// enum can be used in switch case</a:t>
            </a:r>
          </a:p>
          <a:p>
            <a:r>
              <a:rPr lang="en-IN" sz="1800" dirty="0"/>
              <a:t>		switch (currentSize) {</a:t>
            </a:r>
          </a:p>
          <a:p>
            <a:r>
              <a:rPr lang="en-IN" sz="1800" dirty="0"/>
              <a:t>		case SMALL:</a:t>
            </a:r>
          </a:p>
          <a:p>
            <a:r>
              <a:rPr lang="en-IN" sz="1800" dirty="0"/>
              <a:t>			discount = 10;</a:t>
            </a:r>
          </a:p>
          <a:p>
            <a:r>
              <a:rPr lang="en-IN" sz="1800" dirty="0"/>
              <a:t>			break;</a:t>
            </a:r>
          </a:p>
          <a:p>
            <a:r>
              <a:rPr lang="en-IN" sz="1800" dirty="0"/>
              <a:t>		case MEDIUM:</a:t>
            </a:r>
          </a:p>
          <a:p>
            <a:r>
              <a:rPr lang="en-IN" sz="1800" dirty="0"/>
              <a:t>			discount = 20.5;</a:t>
            </a:r>
          </a:p>
          <a:p>
            <a:r>
              <a:rPr lang="en-IN" sz="1800" dirty="0"/>
              <a:t>			break;</a:t>
            </a:r>
          </a:p>
          <a:p>
            <a:r>
              <a:rPr lang="en-IN" sz="1800" dirty="0"/>
              <a:t>		case LARGE:</a:t>
            </a:r>
          </a:p>
          <a:p>
            <a:r>
              <a:rPr lang="en-IN" sz="1800" dirty="0"/>
              <a:t>			discount = 30.2;</a:t>
            </a:r>
          </a:p>
          <a:p>
            <a:r>
              <a:rPr lang="en-IN" sz="1800" dirty="0"/>
              <a:t>			break;</a:t>
            </a:r>
          </a:p>
          <a:p>
            <a:r>
              <a:rPr lang="en-IN" sz="1800" dirty="0"/>
              <a:t>		}</a:t>
            </a:r>
          </a:p>
          <a:p>
            <a:r>
              <a:rPr lang="en-IN" sz="1800" dirty="0"/>
              <a:t>		return discount;</a:t>
            </a:r>
          </a:p>
          <a:p>
            <a:r>
              <a:rPr lang="en-IN" sz="1800" dirty="0"/>
              <a:t>	}</a:t>
            </a:r>
            <a:endParaRPr lang="en-IN" dirty="0"/>
          </a:p>
        </p:txBody>
      </p:sp>
    </p:spTree>
    <p:extLst>
      <p:ext uri="{BB962C8B-B14F-4D97-AF65-F5344CB8AC3E}">
        <p14:creationId xmlns:p14="http://schemas.microsoft.com/office/powerpoint/2010/main" val="414695078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EBE534-C835-4052-E3F5-1B3483812E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7FAE1D-46EA-9C4B-86AC-AE32520B8449}"/>
              </a:ext>
            </a:extLst>
          </p:cNvPr>
          <p:cNvSpPr>
            <a:spLocks noGrp="1"/>
          </p:cNvSpPr>
          <p:nvPr>
            <p:ph type="sldNum" sz="quarter" idx="12"/>
          </p:nvPr>
        </p:nvSpPr>
        <p:spPr/>
        <p:txBody>
          <a:bodyPr/>
          <a:lstStyle/>
          <a:p>
            <a:fld id="{4A777409-9C5A-4B07-8E32-19F22F7D558C}" type="slidenum">
              <a:rPr lang="en-IN" smtClean="0"/>
              <a:t>149</a:t>
            </a:fld>
            <a:endParaRPr lang="en-IN" dirty="0"/>
          </a:p>
        </p:txBody>
      </p:sp>
      <p:sp>
        <p:nvSpPr>
          <p:cNvPr id="5" name="TextBox 4">
            <a:extLst>
              <a:ext uri="{FF2B5EF4-FFF2-40B4-BE49-F238E27FC236}">
                <a16:creationId xmlns:a16="http://schemas.microsoft.com/office/drawing/2014/main" id="{16DAEDF6-BBE7-7704-D057-D76CEA9AC458}"/>
              </a:ext>
            </a:extLst>
          </p:cNvPr>
          <p:cNvSpPr txBox="1"/>
          <p:nvPr/>
        </p:nvSpPr>
        <p:spPr>
          <a:xfrm>
            <a:off x="3050241" y="612845"/>
            <a:ext cx="6100482" cy="5632311"/>
          </a:xfrm>
          <a:prstGeom prst="rect">
            <a:avLst/>
          </a:prstGeom>
          <a:noFill/>
        </p:spPr>
        <p:txBody>
          <a:bodyPr wrap="square">
            <a:spAutoFit/>
          </a:bodyPr>
          <a:lstStyle/>
          <a:p>
            <a:r>
              <a:rPr lang="en-IN" sz="1800" dirty="0"/>
              <a:t>	public static void main(String[] args) {</a:t>
            </a:r>
          </a:p>
          <a:p>
            <a:r>
              <a:rPr lang="en-IN" sz="1800" dirty="0"/>
              <a:t>		Pizza myPizza = new Pizza("VegFeast", 500, PizzaSize.MEDIUM);</a:t>
            </a:r>
          </a:p>
          <a:p>
            <a:r>
              <a:rPr lang="en-IN" sz="1800" dirty="0"/>
              <a:t>		System.out.println("Discount:" + myPizza.checkDiscount());</a:t>
            </a:r>
          </a:p>
          <a:p>
            <a:endParaRPr lang="en-IN" sz="1800" dirty="0"/>
          </a:p>
          <a:p>
            <a:r>
              <a:rPr lang="en-IN" sz="1800" dirty="0"/>
              <a:t>		// displaying all Pizza sizes</a:t>
            </a:r>
          </a:p>
          <a:p>
            <a:r>
              <a:rPr lang="en-IN" sz="1800" dirty="0"/>
              <a:t>		//values() method returns an array of all values inside enum</a:t>
            </a:r>
          </a:p>
          <a:p>
            <a:r>
              <a:rPr lang="en-IN" sz="1800" dirty="0"/>
              <a:t>		//ordinal() method can be used to display values assigned to enum constants</a:t>
            </a:r>
          </a:p>
          <a:p>
            <a:r>
              <a:rPr lang="en-IN" sz="1800" dirty="0"/>
              <a:t>		for (PizzaSize psize : PizzaSize.values()) {</a:t>
            </a:r>
          </a:p>
          <a:p>
            <a:r>
              <a:rPr lang="en-IN" sz="1800" dirty="0"/>
              <a:t>			System.out.println(psize+" "+psize.ordinal());</a:t>
            </a:r>
          </a:p>
          <a:p>
            <a:r>
              <a:rPr lang="en-IN" sz="1800" dirty="0"/>
              <a:t>		}</a:t>
            </a:r>
          </a:p>
          <a:p>
            <a:r>
              <a:rPr lang="en-IN" sz="1800" dirty="0"/>
              <a:t>		</a:t>
            </a:r>
          </a:p>
          <a:p>
            <a:r>
              <a:rPr lang="en-IN" sz="1800" dirty="0"/>
              <a:t>		</a:t>
            </a:r>
          </a:p>
          <a:p>
            <a:r>
              <a:rPr lang="en-IN" sz="1800" dirty="0"/>
              <a:t>	}</a:t>
            </a:r>
          </a:p>
          <a:p>
            <a:endParaRPr lang="en-IN" sz="1800" dirty="0"/>
          </a:p>
          <a:p>
            <a:r>
              <a:rPr lang="en-IN" sz="1800" dirty="0"/>
              <a:t>}</a:t>
            </a:r>
          </a:p>
        </p:txBody>
      </p:sp>
    </p:spTree>
    <p:extLst>
      <p:ext uri="{BB962C8B-B14F-4D97-AF65-F5344CB8AC3E}">
        <p14:creationId xmlns:p14="http://schemas.microsoft.com/office/powerpoint/2010/main" val="54063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351C-3957-51E3-ED0A-E50B1CF76760}"/>
              </a:ext>
            </a:extLst>
          </p:cNvPr>
          <p:cNvSpPr>
            <a:spLocks noGrp="1"/>
          </p:cNvSpPr>
          <p:nvPr>
            <p:ph type="title"/>
          </p:nvPr>
        </p:nvSpPr>
        <p:spPr/>
        <p:txBody>
          <a:bodyPr/>
          <a:lstStyle/>
          <a:p>
            <a:pPr algn="ctr"/>
            <a:r>
              <a:rPr lang="en-IN" b="1" u="sng" dirty="0"/>
              <a:t>Features of Java</a:t>
            </a:r>
          </a:p>
        </p:txBody>
      </p:sp>
      <p:sp>
        <p:nvSpPr>
          <p:cNvPr id="3" name="Content Placeholder 2">
            <a:extLst>
              <a:ext uri="{FF2B5EF4-FFF2-40B4-BE49-F238E27FC236}">
                <a16:creationId xmlns:a16="http://schemas.microsoft.com/office/drawing/2014/main" id="{1D683EDE-F7EB-692C-D1A4-97B02AF102E4}"/>
              </a:ext>
            </a:extLst>
          </p:cNvPr>
          <p:cNvSpPr>
            <a:spLocks noGrp="1"/>
          </p:cNvSpPr>
          <p:nvPr>
            <p:ph idx="1"/>
          </p:nvPr>
        </p:nvSpPr>
        <p:spPr/>
        <p:txBody>
          <a:bodyPr>
            <a:normAutofit/>
          </a:bodyPr>
          <a:lstStyle/>
          <a:p>
            <a:pPr>
              <a:buFont typeface="Wingdings" panose="05000000000000000000" pitchFamily="2" charset="2"/>
              <a:buChar char="Ø"/>
            </a:pPr>
            <a:r>
              <a:rPr lang="en-US" sz="2000" dirty="0">
                <a:solidFill>
                  <a:schemeClr val="tx1">
                    <a:lumMod val="65000"/>
                    <a:lumOff val="35000"/>
                  </a:schemeClr>
                </a:solidFill>
              </a:rPr>
              <a:t>There are many features of java which contribute to its unique, distinguished and super exciting nature:</a:t>
            </a:r>
          </a:p>
          <a:p>
            <a:pPr marL="0" indent="0">
              <a:buNone/>
            </a:pP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F634D2D3-3681-9116-3B93-BD5F8D00F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482" y="2531689"/>
            <a:ext cx="8220635" cy="4007223"/>
          </a:xfrm>
          <a:prstGeom prst="rect">
            <a:avLst/>
          </a:prstGeom>
        </p:spPr>
      </p:pic>
      <p:sp>
        <p:nvSpPr>
          <p:cNvPr id="4" name="Footer Placeholder 3">
            <a:extLst>
              <a:ext uri="{FF2B5EF4-FFF2-40B4-BE49-F238E27FC236}">
                <a16:creationId xmlns:a16="http://schemas.microsoft.com/office/drawing/2014/main" id="{B6BF49F7-3BF3-082F-CAEF-579E19C46B99}"/>
              </a:ext>
            </a:extLst>
          </p:cNvPr>
          <p:cNvSpPr>
            <a:spLocks noGrp="1"/>
          </p:cNvSpPr>
          <p:nvPr>
            <p:ph type="ftr" sz="quarter" idx="11"/>
          </p:nvPr>
        </p:nvSpPr>
        <p:spPr>
          <a:xfrm>
            <a:off x="4038600" y="6511178"/>
            <a:ext cx="4114800" cy="365125"/>
          </a:xfrm>
        </p:spPr>
        <p:txBody>
          <a:bodyPr/>
          <a:lstStyle/>
          <a:p>
            <a:r>
              <a:rPr lang="en-IN" dirty="0"/>
              <a:t>H&amp;D IT Solution</a:t>
            </a:r>
          </a:p>
        </p:txBody>
      </p:sp>
      <p:sp>
        <p:nvSpPr>
          <p:cNvPr id="5" name="Slide Number Placeholder 4">
            <a:extLst>
              <a:ext uri="{FF2B5EF4-FFF2-40B4-BE49-F238E27FC236}">
                <a16:creationId xmlns:a16="http://schemas.microsoft.com/office/drawing/2014/main" id="{49D94258-A905-E2AB-5A76-BF1D97332B29}"/>
              </a:ext>
            </a:extLst>
          </p:cNvPr>
          <p:cNvSpPr>
            <a:spLocks noGrp="1"/>
          </p:cNvSpPr>
          <p:nvPr>
            <p:ph type="sldNum" sz="quarter" idx="12"/>
          </p:nvPr>
        </p:nvSpPr>
        <p:spPr/>
        <p:txBody>
          <a:bodyPr/>
          <a:lstStyle/>
          <a:p>
            <a:fld id="{4A777409-9C5A-4B07-8E32-19F22F7D558C}" type="slidenum">
              <a:rPr lang="en-IN" smtClean="0"/>
              <a:t>15</a:t>
            </a:fld>
            <a:endParaRPr lang="en-IN" dirty="0"/>
          </a:p>
        </p:txBody>
      </p:sp>
    </p:spTree>
    <p:extLst>
      <p:ext uri="{BB962C8B-B14F-4D97-AF65-F5344CB8AC3E}">
        <p14:creationId xmlns:p14="http://schemas.microsoft.com/office/powerpoint/2010/main" val="149272799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A8A6-596C-E4AB-06C9-09B78A745602}"/>
              </a:ext>
            </a:extLst>
          </p:cNvPr>
          <p:cNvSpPr>
            <a:spLocks noGrp="1"/>
          </p:cNvSpPr>
          <p:nvPr>
            <p:ph type="title"/>
          </p:nvPr>
        </p:nvSpPr>
        <p:spPr>
          <a:xfrm>
            <a:off x="838200" y="589243"/>
            <a:ext cx="10515600" cy="1325563"/>
          </a:xfrm>
        </p:spPr>
        <p:txBody>
          <a:bodyPr/>
          <a:lstStyle/>
          <a:p>
            <a:pPr algn="ctr"/>
            <a:r>
              <a:rPr lang="en-IN" b="1" u="sng" dirty="0"/>
              <a:t>Code Quality - SonarLint</a:t>
            </a:r>
          </a:p>
        </p:txBody>
      </p:sp>
      <p:sp>
        <p:nvSpPr>
          <p:cNvPr id="3" name="Content Placeholder 2">
            <a:extLst>
              <a:ext uri="{FF2B5EF4-FFF2-40B4-BE49-F238E27FC236}">
                <a16:creationId xmlns:a16="http://schemas.microsoft.com/office/drawing/2014/main" id="{75ED023B-FAC9-87D0-C9FF-6FF29930E336}"/>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It is a well-known fact that standardization creates a positive impact on business. In the Software Industry, it is important to follow coding standards for any software applications to run the smooth and successful functioning of the organizations.</a:t>
            </a:r>
          </a:p>
          <a:p>
            <a:pPr marL="0" indent="0">
              <a:buNone/>
            </a:pPr>
            <a:r>
              <a:rPr lang="en-US" sz="2000" dirty="0">
                <a:solidFill>
                  <a:schemeClr val="tx1">
                    <a:lumMod val="65000"/>
                    <a:lumOff val="35000"/>
                  </a:schemeClr>
                </a:solidFill>
              </a:rPr>
              <a:t>A good programmer is one who writes good code, which can be independent enough to re-use in multiple ways. Good code reduces defects, reduces security vulnerabilities in the application, it is well documented which should be easy to review and test. For a piece of code to be considered as good, it should follow coding standards.</a:t>
            </a:r>
          </a:p>
          <a:p>
            <a:pPr marL="0" indent="0">
              <a:buNone/>
            </a:pPr>
            <a:r>
              <a:rPr lang="en-US" sz="2000" dirty="0">
                <a:solidFill>
                  <a:schemeClr val="tx1">
                    <a:lumMod val="65000"/>
                    <a:lumOff val="35000"/>
                  </a:schemeClr>
                </a:solidFill>
              </a:rPr>
              <a:t>What are the coding standards?</a:t>
            </a:r>
          </a:p>
          <a:p>
            <a:pPr marL="0" indent="0">
              <a:buNone/>
            </a:pPr>
            <a:r>
              <a:rPr lang="en-US" sz="2000" b="1" dirty="0">
                <a:solidFill>
                  <a:schemeClr val="tx1">
                    <a:lumMod val="65000"/>
                    <a:lumOff val="35000"/>
                  </a:schemeClr>
                </a:solidFill>
              </a:rPr>
              <a:t>Coding standards</a:t>
            </a:r>
            <a:r>
              <a:rPr lang="en-US" sz="2000" dirty="0">
                <a:solidFill>
                  <a:schemeClr val="tx1">
                    <a:lumMod val="65000"/>
                    <a:lumOff val="35000"/>
                  </a:schemeClr>
                </a:solidFill>
              </a:rPr>
              <a:t> are a series of specific guidelines that need to be followed while coding like programming style, naming conventions for classes &amp; methods, and various other aspects of the applications. Coding standards play a major role in software development. It provides easily understandable, maintainable, and consistent code.</a:t>
            </a:r>
          </a:p>
          <a:p>
            <a:pPr marL="0" indent="0">
              <a:buNone/>
            </a:pPr>
            <a:r>
              <a:rPr lang="en-US" sz="2000" dirty="0">
                <a:solidFill>
                  <a:schemeClr val="tx1">
                    <a:lumMod val="65000"/>
                    <a:lumOff val="35000"/>
                  </a:schemeClr>
                </a:solidFill>
              </a:rPr>
              <a:t>Lack of coding standards affects the quality of the application.</a:t>
            </a:r>
          </a:p>
          <a:p>
            <a:pPr marL="0" indent="0">
              <a:buNone/>
            </a:pPr>
            <a:endParaRPr lang="en-IN" dirty="0"/>
          </a:p>
        </p:txBody>
      </p:sp>
      <p:sp>
        <p:nvSpPr>
          <p:cNvPr id="4" name="Footer Placeholder 3">
            <a:extLst>
              <a:ext uri="{FF2B5EF4-FFF2-40B4-BE49-F238E27FC236}">
                <a16:creationId xmlns:a16="http://schemas.microsoft.com/office/drawing/2014/main" id="{BED8C7CF-94E2-B09B-C673-8642C95CB5C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7ED5998-53D0-16E7-E66B-1AC31AFE1BCC}"/>
              </a:ext>
            </a:extLst>
          </p:cNvPr>
          <p:cNvSpPr>
            <a:spLocks noGrp="1"/>
          </p:cNvSpPr>
          <p:nvPr>
            <p:ph type="sldNum" sz="quarter" idx="12"/>
          </p:nvPr>
        </p:nvSpPr>
        <p:spPr/>
        <p:txBody>
          <a:bodyPr/>
          <a:lstStyle/>
          <a:p>
            <a:fld id="{4A777409-9C5A-4B07-8E32-19F22F7D558C}" type="slidenum">
              <a:rPr lang="en-IN" smtClean="0"/>
              <a:t>150</a:t>
            </a:fld>
            <a:endParaRPr lang="en-IN" dirty="0"/>
          </a:p>
        </p:txBody>
      </p:sp>
    </p:spTree>
    <p:extLst>
      <p:ext uri="{BB962C8B-B14F-4D97-AF65-F5344CB8AC3E}">
        <p14:creationId xmlns:p14="http://schemas.microsoft.com/office/powerpoint/2010/main" val="128285103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CE91DC-8CC1-631D-FBA4-AE415064B40D}"/>
              </a:ext>
            </a:extLst>
          </p:cNvPr>
          <p:cNvSpPr>
            <a:spLocks noGrp="1"/>
          </p:cNvSpPr>
          <p:nvPr>
            <p:ph type="ftr" sz="quarter" idx="11"/>
          </p:nvPr>
        </p:nvSpPr>
        <p:spPr>
          <a:xfrm>
            <a:off x="4038600" y="6530321"/>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250447C4-C420-75D3-F36F-7B9F750E4EA4}"/>
              </a:ext>
            </a:extLst>
          </p:cNvPr>
          <p:cNvSpPr>
            <a:spLocks noGrp="1"/>
          </p:cNvSpPr>
          <p:nvPr>
            <p:ph type="sldNum" sz="quarter" idx="12"/>
          </p:nvPr>
        </p:nvSpPr>
        <p:spPr/>
        <p:txBody>
          <a:bodyPr/>
          <a:lstStyle/>
          <a:p>
            <a:fld id="{4A777409-9C5A-4B07-8E32-19F22F7D558C}" type="slidenum">
              <a:rPr lang="en-IN" smtClean="0"/>
              <a:t>151</a:t>
            </a:fld>
            <a:endParaRPr lang="en-IN" dirty="0"/>
          </a:p>
        </p:txBody>
      </p:sp>
      <p:sp>
        <p:nvSpPr>
          <p:cNvPr id="5" name="TextBox 4">
            <a:extLst>
              <a:ext uri="{FF2B5EF4-FFF2-40B4-BE49-F238E27FC236}">
                <a16:creationId xmlns:a16="http://schemas.microsoft.com/office/drawing/2014/main" id="{71B21C9E-8A8F-A4D0-5439-F320121A1D44}"/>
              </a:ext>
            </a:extLst>
          </p:cNvPr>
          <p:cNvSpPr txBox="1"/>
          <p:nvPr/>
        </p:nvSpPr>
        <p:spPr>
          <a:xfrm>
            <a:off x="844923" y="673277"/>
            <a:ext cx="10728512" cy="1015663"/>
          </a:xfrm>
          <a:prstGeom prst="rect">
            <a:avLst/>
          </a:prstGeom>
          <a:noFill/>
        </p:spPr>
        <p:txBody>
          <a:bodyPr wrap="square">
            <a:spAutoFit/>
          </a:bodyPr>
          <a:lstStyle/>
          <a:p>
            <a:r>
              <a:rPr lang="en-US" sz="2000" dirty="0">
                <a:solidFill>
                  <a:schemeClr val="tx1">
                    <a:lumMod val="65000"/>
                    <a:lumOff val="35000"/>
                  </a:schemeClr>
                </a:solidFill>
              </a:rPr>
              <a:t>A </a:t>
            </a:r>
            <a:r>
              <a:rPr lang="en-US" sz="2000" b="1" dirty="0">
                <a:solidFill>
                  <a:schemeClr val="tx1">
                    <a:lumMod val="65000"/>
                    <a:lumOff val="35000"/>
                  </a:schemeClr>
                </a:solidFill>
              </a:rPr>
              <a:t>bug </a:t>
            </a:r>
            <a:r>
              <a:rPr lang="en-US" sz="2000" dirty="0">
                <a:solidFill>
                  <a:schemeClr val="tx1">
                    <a:lumMod val="65000"/>
                    <a:lumOff val="35000"/>
                  </a:schemeClr>
                </a:solidFill>
              </a:rPr>
              <a:t>is a piece of code that can and will break your code. The below image shows how much it costs to resolve bugs at various stages of a sample application. In the below image the x-axis represents the number of times the cost has been multiplied.</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85998C9E-CD42-5A6E-2D6A-D7F4955FF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6574"/>
            <a:ext cx="12192000" cy="4986114"/>
          </a:xfrm>
          <a:prstGeom prst="rect">
            <a:avLst/>
          </a:prstGeom>
        </p:spPr>
      </p:pic>
    </p:spTree>
    <p:extLst>
      <p:ext uri="{BB962C8B-B14F-4D97-AF65-F5344CB8AC3E}">
        <p14:creationId xmlns:p14="http://schemas.microsoft.com/office/powerpoint/2010/main" val="368084061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06F9C2-8926-B212-C899-D19D317856A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BFA665-85F5-DEA1-604B-8A5101836EF9}"/>
              </a:ext>
            </a:extLst>
          </p:cNvPr>
          <p:cNvSpPr>
            <a:spLocks noGrp="1"/>
          </p:cNvSpPr>
          <p:nvPr>
            <p:ph type="sldNum" sz="quarter" idx="12"/>
          </p:nvPr>
        </p:nvSpPr>
        <p:spPr/>
        <p:txBody>
          <a:bodyPr/>
          <a:lstStyle/>
          <a:p>
            <a:fld id="{4A777409-9C5A-4B07-8E32-19F22F7D558C}" type="slidenum">
              <a:rPr lang="en-IN" smtClean="0"/>
              <a:t>152</a:t>
            </a:fld>
            <a:endParaRPr lang="en-IN" dirty="0"/>
          </a:p>
        </p:txBody>
      </p:sp>
      <p:sp>
        <p:nvSpPr>
          <p:cNvPr id="5" name="TextBox 4">
            <a:extLst>
              <a:ext uri="{FF2B5EF4-FFF2-40B4-BE49-F238E27FC236}">
                <a16:creationId xmlns:a16="http://schemas.microsoft.com/office/drawing/2014/main" id="{675D355E-02A0-6BFA-C649-E0D447C3DE88}"/>
              </a:ext>
            </a:extLst>
          </p:cNvPr>
          <p:cNvSpPr txBox="1"/>
          <p:nvPr/>
        </p:nvSpPr>
        <p:spPr>
          <a:xfrm>
            <a:off x="988358" y="621304"/>
            <a:ext cx="10791265" cy="2862322"/>
          </a:xfrm>
          <a:prstGeom prst="rect">
            <a:avLst/>
          </a:prstGeom>
          <a:noFill/>
        </p:spPr>
        <p:txBody>
          <a:bodyPr wrap="square">
            <a:spAutoFit/>
          </a:bodyPr>
          <a:lstStyle/>
          <a:p>
            <a:r>
              <a:rPr lang="en-US" sz="2000" dirty="0">
                <a:solidFill>
                  <a:schemeClr val="tx1">
                    <a:lumMod val="65000"/>
                    <a:lumOff val="35000"/>
                  </a:schemeClr>
                </a:solidFill>
              </a:rPr>
              <a:t>Benefits of following coding standards:</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Efficient code</a:t>
            </a:r>
          </a:p>
          <a:p>
            <a:pPr marL="342900" indent="-342900">
              <a:buFont typeface="Wingdings" panose="05000000000000000000" pitchFamily="2" charset="2"/>
              <a:buChar char="Ø"/>
            </a:pPr>
            <a:r>
              <a:rPr lang="en-US" sz="2000" dirty="0">
                <a:solidFill>
                  <a:schemeClr val="tx1">
                    <a:lumMod val="65000"/>
                    <a:lumOff val="35000"/>
                  </a:schemeClr>
                </a:solidFill>
              </a:rPr>
              <a:t>Less risk for project failure</a:t>
            </a:r>
          </a:p>
          <a:p>
            <a:pPr marL="342900" indent="-342900">
              <a:buFont typeface="Wingdings" panose="05000000000000000000" pitchFamily="2" charset="2"/>
              <a:buChar char="Ø"/>
            </a:pPr>
            <a:r>
              <a:rPr lang="en-US" sz="2000" dirty="0">
                <a:solidFill>
                  <a:schemeClr val="tx1">
                    <a:lumMod val="65000"/>
                    <a:lumOff val="35000"/>
                  </a:schemeClr>
                </a:solidFill>
              </a:rPr>
              <a:t>Consistency will give code clarity</a:t>
            </a:r>
          </a:p>
          <a:p>
            <a:pPr marL="342900" indent="-342900">
              <a:buFont typeface="Wingdings" panose="05000000000000000000" pitchFamily="2" charset="2"/>
              <a:buChar char="Ø"/>
            </a:pPr>
            <a:r>
              <a:rPr lang="en-US" sz="2000" dirty="0">
                <a:solidFill>
                  <a:schemeClr val="tx1">
                    <a:lumMod val="65000"/>
                    <a:lumOff val="35000"/>
                  </a:schemeClr>
                </a:solidFill>
              </a:rPr>
              <a:t>Since the code is consistent, bugs can be traced easily</a:t>
            </a:r>
          </a:p>
          <a:p>
            <a:pPr marL="342900" indent="-342900">
              <a:buFont typeface="Wingdings" panose="05000000000000000000" pitchFamily="2" charset="2"/>
              <a:buChar char="Ø"/>
            </a:pPr>
            <a:r>
              <a:rPr lang="en-US" sz="2000" dirty="0">
                <a:solidFill>
                  <a:schemeClr val="tx1">
                    <a:lumMod val="65000"/>
                    <a:lumOff val="35000"/>
                  </a:schemeClr>
                </a:solidFill>
              </a:rPr>
              <a:t>Cost-effective, finding and resolving bugs after release is a costly process</a:t>
            </a:r>
          </a:p>
          <a:p>
            <a:endParaRPr lang="en-US" sz="2000" dirty="0">
              <a:solidFill>
                <a:schemeClr val="tx1">
                  <a:lumMod val="65000"/>
                  <a:lumOff val="35000"/>
                </a:schemeClr>
              </a:solidFill>
            </a:endParaRPr>
          </a:p>
          <a:p>
            <a:r>
              <a:rPr lang="en-US" sz="2000" dirty="0">
                <a:solidFill>
                  <a:schemeClr val="tx1">
                    <a:lumMod val="65000"/>
                    <a:lumOff val="35000"/>
                  </a:schemeClr>
                </a:solidFill>
              </a:rPr>
              <a:t>Next, we will see what code quality is and the different tools to measure code quality.</a:t>
            </a:r>
          </a:p>
        </p:txBody>
      </p:sp>
    </p:spTree>
    <p:extLst>
      <p:ext uri="{BB962C8B-B14F-4D97-AF65-F5344CB8AC3E}">
        <p14:creationId xmlns:p14="http://schemas.microsoft.com/office/powerpoint/2010/main" val="90906949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63F8B4-2024-AE2E-616E-EA5BA77D328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033398-5EA7-EFD4-C0E0-F4D62A8CD266}"/>
              </a:ext>
            </a:extLst>
          </p:cNvPr>
          <p:cNvSpPr>
            <a:spLocks noGrp="1"/>
          </p:cNvSpPr>
          <p:nvPr>
            <p:ph type="sldNum" sz="quarter" idx="12"/>
          </p:nvPr>
        </p:nvSpPr>
        <p:spPr/>
        <p:txBody>
          <a:bodyPr/>
          <a:lstStyle/>
          <a:p>
            <a:fld id="{4A777409-9C5A-4B07-8E32-19F22F7D558C}" type="slidenum">
              <a:rPr lang="en-IN" smtClean="0"/>
              <a:t>153</a:t>
            </a:fld>
            <a:endParaRPr lang="en-IN" dirty="0"/>
          </a:p>
        </p:txBody>
      </p:sp>
      <p:sp>
        <p:nvSpPr>
          <p:cNvPr id="5" name="TextBox 4">
            <a:extLst>
              <a:ext uri="{FF2B5EF4-FFF2-40B4-BE49-F238E27FC236}">
                <a16:creationId xmlns:a16="http://schemas.microsoft.com/office/drawing/2014/main" id="{BE7679B8-130B-2434-45F6-8AFC9ADEB0E7}"/>
              </a:ext>
            </a:extLst>
          </p:cNvPr>
          <p:cNvSpPr txBox="1"/>
          <p:nvPr/>
        </p:nvSpPr>
        <p:spPr>
          <a:xfrm>
            <a:off x="107575" y="906601"/>
            <a:ext cx="11743765" cy="5632311"/>
          </a:xfrm>
          <a:prstGeom prst="rect">
            <a:avLst/>
          </a:prstGeom>
          <a:noFill/>
        </p:spPr>
        <p:txBody>
          <a:bodyPr wrap="square">
            <a:spAutoFit/>
          </a:bodyPr>
          <a:lstStyle/>
          <a:p>
            <a:r>
              <a:rPr lang="en-US" sz="2000" dirty="0">
                <a:solidFill>
                  <a:schemeClr val="tx1">
                    <a:lumMod val="65000"/>
                    <a:lumOff val="35000"/>
                  </a:schemeClr>
                </a:solidFill>
              </a:rPr>
              <a:t>As an application developer, we will be writing hundreds of lines of code in hundreds of files. Quality of your code defines how safe, secure, and efficient your application is. Hence the quality of the code written should be given as much importance as that of the most important feature of your application.</a:t>
            </a:r>
          </a:p>
          <a:p>
            <a:r>
              <a:rPr lang="en-US" sz="2000" b="1" dirty="0">
                <a:solidFill>
                  <a:schemeClr val="tx1">
                    <a:lumMod val="65000"/>
                    <a:lumOff val="35000"/>
                  </a:schemeClr>
                </a:solidFill>
              </a:rPr>
              <a:t>Code quality </a:t>
            </a:r>
            <a:r>
              <a:rPr lang="en-US" sz="2000" dirty="0">
                <a:solidFill>
                  <a:schemeClr val="tx1">
                    <a:lumMod val="65000"/>
                    <a:lumOff val="35000"/>
                  </a:schemeClr>
                </a:solidFill>
              </a:rPr>
              <a:t>is a measure of how good or bad your code is. It is not a fixed value/standard, it will differ for different teams as different applications have different requirements. So a team has to define its custom standard or requirement for how good their code should be. They should also ensure that all the team members adhere to these standards strictly so that the final product is of the highest quality.</a:t>
            </a:r>
          </a:p>
          <a:p>
            <a:r>
              <a:rPr lang="en-US" sz="2000" dirty="0">
                <a:solidFill>
                  <a:schemeClr val="tx1">
                    <a:lumMod val="65000"/>
                    <a:lumOff val="35000"/>
                  </a:schemeClr>
                </a:solidFill>
              </a:rPr>
              <a:t>There are multiple traits one should find in the code to achieve the highest quality. Here are a few key traits that every good code should have.</a:t>
            </a:r>
          </a:p>
          <a:p>
            <a:pPr marL="342900" indent="-342900">
              <a:buFont typeface="Wingdings" panose="05000000000000000000" pitchFamily="2" charset="2"/>
              <a:buChar char="Ø"/>
            </a:pPr>
            <a:r>
              <a:rPr lang="en-US" sz="2000" b="1" dirty="0">
                <a:solidFill>
                  <a:schemeClr val="tx1">
                    <a:lumMod val="65000"/>
                    <a:lumOff val="35000"/>
                  </a:schemeClr>
                </a:solidFill>
              </a:rPr>
              <a:t>Reliable: </a:t>
            </a:r>
            <a:r>
              <a:rPr lang="en-US" sz="2000" dirty="0">
                <a:solidFill>
                  <a:schemeClr val="tx1">
                    <a:lumMod val="65000"/>
                    <a:lumOff val="35000"/>
                  </a:schemeClr>
                </a:solidFill>
              </a:rPr>
              <a:t>The code should be highly reliable, this is the measure of how long an application runs without failure.</a:t>
            </a:r>
          </a:p>
          <a:p>
            <a:pPr marL="342900" indent="-342900">
              <a:buFont typeface="Wingdings" panose="05000000000000000000" pitchFamily="2" charset="2"/>
              <a:buChar char="Ø"/>
            </a:pPr>
            <a:r>
              <a:rPr lang="en-US" sz="2000" b="1" dirty="0">
                <a:solidFill>
                  <a:schemeClr val="tx1">
                    <a:lumMod val="65000"/>
                    <a:lumOff val="35000"/>
                  </a:schemeClr>
                </a:solidFill>
              </a:rPr>
              <a:t>Maintainable​​​​​​: </a:t>
            </a:r>
            <a:r>
              <a:rPr lang="en-US" sz="2000" dirty="0">
                <a:solidFill>
                  <a:schemeClr val="tx1">
                    <a:lumMod val="65000"/>
                    <a:lumOff val="35000"/>
                  </a:schemeClr>
                </a:solidFill>
              </a:rPr>
              <a:t>It refers to how easy it is to maintain an application.</a:t>
            </a:r>
          </a:p>
          <a:p>
            <a:pPr marL="342900" indent="-342900">
              <a:buFont typeface="Wingdings" panose="05000000000000000000" pitchFamily="2" charset="2"/>
              <a:buChar char="Ø"/>
            </a:pPr>
            <a:r>
              <a:rPr lang="en-US" sz="2000" b="1" dirty="0">
                <a:solidFill>
                  <a:schemeClr val="tx1">
                    <a:lumMod val="65000"/>
                    <a:lumOff val="35000"/>
                  </a:schemeClr>
                </a:solidFill>
              </a:rPr>
              <a:t>Testability: </a:t>
            </a:r>
            <a:r>
              <a:rPr lang="en-US" sz="2000" dirty="0">
                <a:solidFill>
                  <a:schemeClr val="tx1">
                    <a:lumMod val="65000"/>
                    <a:lumOff val="35000"/>
                  </a:schemeClr>
                </a:solidFill>
              </a:rPr>
              <a:t> It refers to how easy it is to test individual components of any application.</a:t>
            </a:r>
          </a:p>
          <a:p>
            <a:pPr marL="342900" indent="-342900">
              <a:buFont typeface="Wingdings" panose="05000000000000000000" pitchFamily="2" charset="2"/>
              <a:buChar char="Ø"/>
            </a:pPr>
            <a:r>
              <a:rPr lang="en-US" sz="2000" dirty="0">
                <a:solidFill>
                  <a:schemeClr val="tx1">
                    <a:lumMod val="65000"/>
                    <a:lumOff val="35000"/>
                  </a:schemeClr>
                </a:solidFill>
              </a:rPr>
              <a:t>There are multiple tools available in the market to measure code quality like:</a:t>
            </a:r>
          </a:p>
          <a:p>
            <a:pPr marL="342900" indent="-342900">
              <a:buFont typeface="Wingdings" panose="05000000000000000000" pitchFamily="2" charset="2"/>
              <a:buChar char="Ø"/>
            </a:pPr>
            <a:r>
              <a:rPr lang="en-US" sz="2000" dirty="0">
                <a:solidFill>
                  <a:schemeClr val="tx1">
                    <a:lumMod val="65000"/>
                    <a:lumOff val="35000"/>
                  </a:schemeClr>
                </a:solidFill>
              </a:rPr>
              <a:t>PMD</a:t>
            </a:r>
          </a:p>
          <a:p>
            <a:pPr marL="342900" indent="-342900">
              <a:buFont typeface="Wingdings" panose="05000000000000000000" pitchFamily="2" charset="2"/>
              <a:buChar char="Ø"/>
            </a:pPr>
            <a:r>
              <a:rPr lang="en-US" sz="2000" dirty="0">
                <a:solidFill>
                  <a:schemeClr val="tx1">
                    <a:lumMod val="65000"/>
                    <a:lumOff val="35000"/>
                  </a:schemeClr>
                </a:solidFill>
              </a:rPr>
              <a:t>Checkstyle</a:t>
            </a:r>
          </a:p>
          <a:p>
            <a:pPr marL="342900" indent="-342900">
              <a:buFont typeface="Wingdings" panose="05000000000000000000" pitchFamily="2" charset="2"/>
              <a:buChar char="Ø"/>
            </a:pPr>
            <a:r>
              <a:rPr lang="en-US" sz="2000" dirty="0">
                <a:solidFill>
                  <a:schemeClr val="tx1">
                    <a:lumMod val="65000"/>
                    <a:lumOff val="35000"/>
                  </a:schemeClr>
                </a:solidFill>
              </a:rPr>
              <a:t>FindBugs</a:t>
            </a:r>
          </a:p>
          <a:p>
            <a:pPr marL="342900" indent="-342900">
              <a:buFont typeface="Wingdings" panose="05000000000000000000" pitchFamily="2" charset="2"/>
              <a:buChar char="Ø"/>
            </a:pPr>
            <a:r>
              <a:rPr lang="en-US" sz="2000" dirty="0">
                <a:solidFill>
                  <a:schemeClr val="tx1">
                    <a:lumMod val="65000"/>
                    <a:lumOff val="35000"/>
                  </a:schemeClr>
                </a:solidFill>
              </a:rPr>
              <a:t>SonarQube</a:t>
            </a:r>
          </a:p>
        </p:txBody>
      </p:sp>
    </p:spTree>
    <p:extLst>
      <p:ext uri="{BB962C8B-B14F-4D97-AF65-F5344CB8AC3E}">
        <p14:creationId xmlns:p14="http://schemas.microsoft.com/office/powerpoint/2010/main" val="88060807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6D3EEB-5391-BD33-3311-F94E3759D7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F6D06D-455E-E94A-93F5-A5C12DE3455A}"/>
              </a:ext>
            </a:extLst>
          </p:cNvPr>
          <p:cNvSpPr>
            <a:spLocks noGrp="1"/>
          </p:cNvSpPr>
          <p:nvPr>
            <p:ph type="sldNum" sz="quarter" idx="12"/>
          </p:nvPr>
        </p:nvSpPr>
        <p:spPr/>
        <p:txBody>
          <a:bodyPr/>
          <a:lstStyle/>
          <a:p>
            <a:fld id="{4A777409-9C5A-4B07-8E32-19F22F7D558C}" type="slidenum">
              <a:rPr lang="en-IN" smtClean="0"/>
              <a:t>154</a:t>
            </a:fld>
            <a:endParaRPr lang="en-IN" dirty="0"/>
          </a:p>
        </p:txBody>
      </p:sp>
      <p:sp>
        <p:nvSpPr>
          <p:cNvPr id="5" name="TextBox 4">
            <a:extLst>
              <a:ext uri="{FF2B5EF4-FFF2-40B4-BE49-F238E27FC236}">
                <a16:creationId xmlns:a16="http://schemas.microsoft.com/office/drawing/2014/main" id="{9074421F-1574-79EA-998E-2E2C1CD1A85E}"/>
              </a:ext>
            </a:extLst>
          </p:cNvPr>
          <p:cNvSpPr txBox="1"/>
          <p:nvPr/>
        </p:nvSpPr>
        <p:spPr>
          <a:xfrm>
            <a:off x="791135" y="615460"/>
            <a:ext cx="10656794" cy="1938992"/>
          </a:xfrm>
          <a:prstGeom prst="rect">
            <a:avLst/>
          </a:prstGeom>
          <a:noFill/>
        </p:spPr>
        <p:txBody>
          <a:bodyPr wrap="square">
            <a:spAutoFit/>
          </a:bodyPr>
          <a:lstStyle/>
          <a:p>
            <a:r>
              <a:rPr lang="en-US" sz="2000" b="1" dirty="0">
                <a:solidFill>
                  <a:schemeClr val="tx1">
                    <a:lumMod val="65000"/>
                    <a:lumOff val="35000"/>
                  </a:schemeClr>
                </a:solidFill>
              </a:rPr>
              <a:t>SonarQube </a:t>
            </a:r>
            <a:r>
              <a:rPr lang="en-US" sz="2000" dirty="0">
                <a:solidFill>
                  <a:schemeClr val="tx1">
                    <a:lumMod val="65000"/>
                    <a:lumOff val="35000"/>
                  </a:schemeClr>
                </a:solidFill>
              </a:rPr>
              <a:t>is a server where we can host our projects and run analysis, it internally uses all the above-mentioned tools to detect issues and generate reports on the code quality. This will be seen in future courses. </a:t>
            </a:r>
          </a:p>
          <a:p>
            <a:endParaRPr lang="en-US" sz="2000" dirty="0">
              <a:solidFill>
                <a:schemeClr val="tx1">
                  <a:lumMod val="65000"/>
                  <a:lumOff val="35000"/>
                </a:schemeClr>
              </a:solidFill>
            </a:endParaRPr>
          </a:p>
          <a:p>
            <a:r>
              <a:rPr lang="en-US" sz="2000" b="1" dirty="0">
                <a:solidFill>
                  <a:schemeClr val="tx1">
                    <a:lumMod val="65000"/>
                    <a:lumOff val="35000"/>
                  </a:schemeClr>
                </a:solidFill>
              </a:rPr>
              <a:t>SonarLint </a:t>
            </a:r>
            <a:r>
              <a:rPr lang="en-US" sz="2000" dirty="0">
                <a:solidFill>
                  <a:schemeClr val="tx1">
                    <a:lumMod val="65000"/>
                    <a:lumOff val="35000"/>
                  </a:schemeClr>
                </a:solidFill>
              </a:rPr>
              <a:t>is a plugin/extension that allows developers to connect to the SonarQube server and run the analysis.</a:t>
            </a:r>
          </a:p>
        </p:txBody>
      </p:sp>
      <p:sp>
        <p:nvSpPr>
          <p:cNvPr id="7" name="TextBox 6">
            <a:extLst>
              <a:ext uri="{FF2B5EF4-FFF2-40B4-BE49-F238E27FC236}">
                <a16:creationId xmlns:a16="http://schemas.microsoft.com/office/drawing/2014/main" id="{22DF98F1-A945-3A0B-68C6-3901D37F8D1B}"/>
              </a:ext>
            </a:extLst>
          </p:cNvPr>
          <p:cNvSpPr txBox="1"/>
          <p:nvPr/>
        </p:nvSpPr>
        <p:spPr>
          <a:xfrm>
            <a:off x="341779" y="2698691"/>
            <a:ext cx="11555506" cy="3477875"/>
          </a:xfrm>
          <a:prstGeom prst="rect">
            <a:avLst/>
          </a:prstGeom>
          <a:noFill/>
        </p:spPr>
        <p:txBody>
          <a:bodyPr wrap="square">
            <a:spAutoFit/>
          </a:bodyPr>
          <a:lstStyle/>
          <a:p>
            <a:r>
              <a:rPr lang="en-US" sz="2000" b="1" dirty="0">
                <a:solidFill>
                  <a:schemeClr val="tx1">
                    <a:lumMod val="65000"/>
                    <a:lumOff val="35000"/>
                  </a:schemeClr>
                </a:solidFill>
              </a:rPr>
              <a:t>SonarLint</a:t>
            </a:r>
            <a:r>
              <a:rPr lang="en-US" sz="2000" dirty="0">
                <a:solidFill>
                  <a:schemeClr val="tx1">
                    <a:lumMod val="65000"/>
                    <a:lumOff val="35000"/>
                  </a:schemeClr>
                </a:solidFill>
              </a:rPr>
              <a:t> is an extension/plugin that can be installed on an IDE ( Integrated Development Environment ) like Eclipse or Visual Studio Code to check for code quality on-the-fly. It scans the code being written for violations and suggests solutions to the developer dynamically like a spell checker. Since the code being written is checked on-the-fly, the productivity of the developer is increased many-fold.</a:t>
            </a:r>
          </a:p>
          <a:p>
            <a:endParaRPr lang="en-US" sz="2000" dirty="0">
              <a:solidFill>
                <a:schemeClr val="tx1">
                  <a:lumMod val="65000"/>
                  <a:lumOff val="35000"/>
                </a:schemeClr>
              </a:solidFill>
            </a:endParaRPr>
          </a:p>
          <a:p>
            <a:r>
              <a:rPr lang="en-US" sz="2000" dirty="0">
                <a:solidFill>
                  <a:schemeClr val="tx1">
                    <a:lumMod val="65000"/>
                    <a:lumOff val="35000"/>
                  </a:schemeClr>
                </a:solidFill>
              </a:rPr>
              <a:t>Since it is installed as a plugin/extension, all the rules will be available offline, the developer need not be connected to a network while he/she is writing code. If a team of developers has a very specific requirement for its application, the developers can create a custom ruleset on the </a:t>
            </a:r>
            <a:r>
              <a:rPr lang="en-US" sz="2000" b="1" dirty="0">
                <a:solidFill>
                  <a:schemeClr val="tx1">
                    <a:lumMod val="65000"/>
                    <a:lumOff val="35000"/>
                  </a:schemeClr>
                </a:solidFill>
              </a:rPr>
              <a:t>SonarQube </a:t>
            </a:r>
            <a:r>
              <a:rPr lang="en-US" sz="2000" dirty="0">
                <a:solidFill>
                  <a:schemeClr val="tx1">
                    <a:lumMod val="65000"/>
                    <a:lumOff val="35000"/>
                  </a:schemeClr>
                </a:solidFill>
              </a:rPr>
              <a:t>server to which all other team members can connect with using the </a:t>
            </a:r>
            <a:r>
              <a:rPr lang="en-US" sz="2000" b="1" dirty="0">
                <a:solidFill>
                  <a:schemeClr val="tx1">
                    <a:lumMod val="65000"/>
                    <a:lumOff val="35000"/>
                  </a:schemeClr>
                </a:solidFill>
              </a:rPr>
              <a:t>SonarLint</a:t>
            </a:r>
            <a:r>
              <a:rPr lang="en-US" sz="2000" dirty="0">
                <a:solidFill>
                  <a:schemeClr val="tx1">
                    <a:lumMod val="65000"/>
                    <a:lumOff val="35000"/>
                  </a:schemeClr>
                </a:solidFill>
              </a:rPr>
              <a:t> plugin and follow the custom rules instead of the default rules. This ensures that the code is uniform throughout the application which will be beneficial in maintaining the application.</a:t>
            </a:r>
          </a:p>
        </p:txBody>
      </p:sp>
    </p:spTree>
    <p:extLst>
      <p:ext uri="{BB962C8B-B14F-4D97-AF65-F5344CB8AC3E}">
        <p14:creationId xmlns:p14="http://schemas.microsoft.com/office/powerpoint/2010/main" val="355044331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012185-4D93-EDAD-3E76-06DE441801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86B3B3-35C1-A746-962E-16ECFAEB3A84}"/>
              </a:ext>
            </a:extLst>
          </p:cNvPr>
          <p:cNvSpPr>
            <a:spLocks noGrp="1"/>
          </p:cNvSpPr>
          <p:nvPr>
            <p:ph type="sldNum" sz="quarter" idx="12"/>
          </p:nvPr>
        </p:nvSpPr>
        <p:spPr/>
        <p:txBody>
          <a:bodyPr/>
          <a:lstStyle/>
          <a:p>
            <a:fld id="{4A777409-9C5A-4B07-8E32-19F22F7D558C}" type="slidenum">
              <a:rPr lang="en-IN" smtClean="0"/>
              <a:t>155</a:t>
            </a:fld>
            <a:endParaRPr lang="en-IN" dirty="0"/>
          </a:p>
        </p:txBody>
      </p:sp>
      <p:sp>
        <p:nvSpPr>
          <p:cNvPr id="6" name="TextBox 5">
            <a:extLst>
              <a:ext uri="{FF2B5EF4-FFF2-40B4-BE49-F238E27FC236}">
                <a16:creationId xmlns:a16="http://schemas.microsoft.com/office/drawing/2014/main" id="{EDFA767F-3E7E-56D9-AD77-B5FC892CA104}"/>
              </a:ext>
            </a:extLst>
          </p:cNvPr>
          <p:cNvSpPr txBox="1"/>
          <p:nvPr/>
        </p:nvSpPr>
        <p:spPr>
          <a:xfrm>
            <a:off x="889746" y="644169"/>
            <a:ext cx="10818159" cy="2554545"/>
          </a:xfrm>
          <a:prstGeom prst="rect">
            <a:avLst/>
          </a:prstGeom>
          <a:noFill/>
        </p:spPr>
        <p:txBody>
          <a:bodyPr wrap="square">
            <a:spAutoFit/>
          </a:bodyPr>
          <a:lstStyle/>
          <a:p>
            <a:r>
              <a:rPr lang="en-US" sz="2000" dirty="0">
                <a:solidFill>
                  <a:schemeClr val="tx1">
                    <a:lumMod val="65000"/>
                    <a:lumOff val="35000"/>
                  </a:schemeClr>
                </a:solidFill>
              </a:rPr>
              <a:t>Here are some benefits of using SonarLint,</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Rules are stored offline, hence internet connectivity is not required.</a:t>
            </a:r>
          </a:p>
          <a:p>
            <a:pPr marL="342900" indent="-342900">
              <a:buFont typeface="Wingdings" panose="05000000000000000000" pitchFamily="2" charset="2"/>
              <a:buChar char="Ø"/>
            </a:pPr>
            <a:r>
              <a:rPr lang="en-US" sz="2000" dirty="0">
                <a:solidFill>
                  <a:schemeClr val="tx1">
                    <a:lumMod val="65000"/>
                    <a:lumOff val="35000"/>
                  </a:schemeClr>
                </a:solidFill>
              </a:rPr>
              <a:t>On-the-fly analysis ensures better code and increased productivity.</a:t>
            </a:r>
          </a:p>
          <a:p>
            <a:pPr marL="342900" indent="-342900">
              <a:buFont typeface="Wingdings" panose="05000000000000000000" pitchFamily="2" charset="2"/>
              <a:buChar char="Ø"/>
            </a:pPr>
            <a:r>
              <a:rPr lang="en-US" sz="2000" dirty="0">
                <a:solidFill>
                  <a:schemeClr val="tx1">
                    <a:lumMod val="65000"/>
                    <a:lumOff val="35000"/>
                  </a:schemeClr>
                </a:solidFill>
              </a:rPr>
              <a:t>It can be customized to ignore unwanted files.</a:t>
            </a:r>
          </a:p>
          <a:p>
            <a:pPr marL="342900" indent="-342900">
              <a:buFont typeface="Wingdings" panose="05000000000000000000" pitchFamily="2" charset="2"/>
              <a:buChar char="Ø"/>
            </a:pPr>
            <a:r>
              <a:rPr lang="en-US" sz="2000" dirty="0">
                <a:solidFill>
                  <a:schemeClr val="tx1">
                    <a:lumMod val="65000"/>
                    <a:lumOff val="35000"/>
                  </a:schemeClr>
                </a:solidFill>
              </a:rPr>
              <a:t>Rules can be customized to match the requirements of the projects specifically.</a:t>
            </a:r>
          </a:p>
          <a:p>
            <a:pPr marL="342900" indent="-342900">
              <a:buFont typeface="Wingdings" panose="05000000000000000000" pitchFamily="2" charset="2"/>
              <a:buChar char="Ø"/>
            </a:pPr>
            <a:r>
              <a:rPr lang="en-US" sz="2000" dirty="0">
                <a:solidFill>
                  <a:schemeClr val="tx1">
                    <a:lumMod val="65000"/>
                    <a:lumOff val="35000"/>
                  </a:schemeClr>
                </a:solidFill>
              </a:rPr>
              <a:t>SonarLint has categorized the different violations a developer will/can do into different types, here are a few.</a:t>
            </a:r>
          </a:p>
        </p:txBody>
      </p:sp>
      <p:pic>
        <p:nvPicPr>
          <p:cNvPr id="8" name="Picture 7">
            <a:extLst>
              <a:ext uri="{FF2B5EF4-FFF2-40B4-BE49-F238E27FC236}">
                <a16:creationId xmlns:a16="http://schemas.microsoft.com/office/drawing/2014/main" id="{BDE3E143-099F-F3D1-F0A2-27B87C85C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307" y="3428999"/>
            <a:ext cx="4570599" cy="2066365"/>
          </a:xfrm>
          <a:prstGeom prst="rect">
            <a:avLst/>
          </a:prstGeom>
        </p:spPr>
      </p:pic>
    </p:spTree>
    <p:extLst>
      <p:ext uri="{BB962C8B-B14F-4D97-AF65-F5344CB8AC3E}">
        <p14:creationId xmlns:p14="http://schemas.microsoft.com/office/powerpoint/2010/main" val="79465951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7BDD46-1FCC-79F8-3E7B-1FD0537BC9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FD5B6B-B0BA-6BF5-741C-962D8180906E}"/>
              </a:ext>
            </a:extLst>
          </p:cNvPr>
          <p:cNvSpPr>
            <a:spLocks noGrp="1"/>
          </p:cNvSpPr>
          <p:nvPr>
            <p:ph type="sldNum" sz="quarter" idx="12"/>
          </p:nvPr>
        </p:nvSpPr>
        <p:spPr/>
        <p:txBody>
          <a:bodyPr/>
          <a:lstStyle/>
          <a:p>
            <a:fld id="{4A777409-9C5A-4B07-8E32-19F22F7D558C}" type="slidenum">
              <a:rPr lang="en-IN" smtClean="0"/>
              <a:t>156</a:t>
            </a:fld>
            <a:endParaRPr lang="en-IN" dirty="0"/>
          </a:p>
        </p:txBody>
      </p:sp>
      <p:sp>
        <p:nvSpPr>
          <p:cNvPr id="5" name="TextBox 4">
            <a:extLst>
              <a:ext uri="{FF2B5EF4-FFF2-40B4-BE49-F238E27FC236}">
                <a16:creationId xmlns:a16="http://schemas.microsoft.com/office/drawing/2014/main" id="{058CF935-0B74-8AF3-BEF8-E77F98D60987}"/>
              </a:ext>
            </a:extLst>
          </p:cNvPr>
          <p:cNvSpPr txBox="1"/>
          <p:nvPr/>
        </p:nvSpPr>
        <p:spPr>
          <a:xfrm>
            <a:off x="624167" y="1143070"/>
            <a:ext cx="10943665" cy="3477875"/>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Bug: </a:t>
            </a:r>
            <a:r>
              <a:rPr lang="en-US" sz="2000" dirty="0">
                <a:solidFill>
                  <a:schemeClr val="tx1">
                    <a:lumMod val="65000"/>
                    <a:lumOff val="35000"/>
                  </a:schemeClr>
                </a:solidFill>
              </a:rPr>
              <a:t>It is a part of the code that will break the execution of the application abruptly.</a:t>
            </a:r>
          </a:p>
          <a:p>
            <a:r>
              <a:rPr lang="en-US" sz="2000" dirty="0">
                <a:solidFill>
                  <a:schemeClr val="tx1">
                    <a:lumMod val="65000"/>
                    <a:lumOff val="35000"/>
                  </a:schemeClr>
                </a:solidFill>
              </a:rPr>
              <a:t> </a:t>
            </a:r>
          </a:p>
          <a:p>
            <a:pPr marL="342900" indent="-342900">
              <a:buFont typeface="Wingdings" panose="05000000000000000000" pitchFamily="2" charset="2"/>
              <a:buChar char="Ø"/>
            </a:pPr>
            <a:r>
              <a:rPr lang="en-US" sz="2000" b="1" dirty="0">
                <a:solidFill>
                  <a:schemeClr val="tx1">
                    <a:lumMod val="65000"/>
                    <a:lumOff val="35000"/>
                  </a:schemeClr>
                </a:solidFill>
              </a:rPr>
              <a:t>Vulnerability:</a:t>
            </a:r>
            <a:r>
              <a:rPr lang="en-US" sz="2000" dirty="0">
                <a:solidFill>
                  <a:schemeClr val="tx1">
                    <a:lumMod val="65000"/>
                    <a:lumOff val="35000"/>
                  </a:schemeClr>
                </a:solidFill>
              </a:rPr>
              <a:t> It is a part of the code prone to external attacks leading to loss of critical information.</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Code Smell: </a:t>
            </a:r>
            <a:r>
              <a:rPr lang="en-US" sz="2000" dirty="0">
                <a:solidFill>
                  <a:schemeClr val="tx1">
                    <a:lumMod val="65000"/>
                    <a:lumOff val="35000"/>
                  </a:schemeClr>
                </a:solidFill>
              </a:rPr>
              <a:t>It is a part of the code written in an unnecessarily complicated manner leading to maintenance issues in the future.</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Security Hotspot:</a:t>
            </a:r>
            <a:r>
              <a:rPr lang="en-US" sz="2000" dirty="0">
                <a:solidFill>
                  <a:schemeClr val="tx1">
                    <a:lumMod val="65000"/>
                    <a:lumOff val="35000"/>
                  </a:schemeClr>
                </a:solidFill>
              </a:rPr>
              <a:t> Similar to a vulnerability, this may or may not lead to loss of user information, It is up to the developer to either fix this immediately or later on. </a:t>
            </a:r>
          </a:p>
          <a:p>
            <a:endParaRPr lang="en-US" sz="2000" dirty="0">
              <a:solidFill>
                <a:schemeClr val="tx1">
                  <a:lumMod val="65000"/>
                  <a:lumOff val="35000"/>
                </a:schemeClr>
              </a:solidFill>
            </a:endParaRPr>
          </a:p>
          <a:p>
            <a:r>
              <a:rPr lang="en-US" sz="2000" dirty="0">
                <a:solidFill>
                  <a:schemeClr val="tx1">
                    <a:lumMod val="65000"/>
                    <a:lumOff val="35000"/>
                  </a:schemeClr>
                </a:solidFill>
              </a:rPr>
              <a:t>  Violations are also categorized based on their severity to the application execution.</a:t>
            </a:r>
          </a:p>
        </p:txBody>
      </p:sp>
      <p:pic>
        <p:nvPicPr>
          <p:cNvPr id="7" name="Picture 6">
            <a:extLst>
              <a:ext uri="{FF2B5EF4-FFF2-40B4-BE49-F238E27FC236}">
                <a16:creationId xmlns:a16="http://schemas.microsoft.com/office/drawing/2014/main" id="{2A0753C4-422D-EE43-8483-80F0CAC24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365" y="4765300"/>
            <a:ext cx="4418200" cy="1591049"/>
          </a:xfrm>
          <a:prstGeom prst="rect">
            <a:avLst/>
          </a:prstGeom>
        </p:spPr>
      </p:pic>
    </p:spTree>
    <p:extLst>
      <p:ext uri="{BB962C8B-B14F-4D97-AF65-F5344CB8AC3E}">
        <p14:creationId xmlns:p14="http://schemas.microsoft.com/office/powerpoint/2010/main" val="222858524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22746F-A0A9-F37C-5260-EE5F1D2449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88E780-0493-EBE4-0D56-798CB8E2BCDC}"/>
              </a:ext>
            </a:extLst>
          </p:cNvPr>
          <p:cNvSpPr>
            <a:spLocks noGrp="1"/>
          </p:cNvSpPr>
          <p:nvPr>
            <p:ph type="sldNum" sz="quarter" idx="12"/>
          </p:nvPr>
        </p:nvSpPr>
        <p:spPr/>
        <p:txBody>
          <a:bodyPr/>
          <a:lstStyle/>
          <a:p>
            <a:fld id="{4A777409-9C5A-4B07-8E32-19F22F7D558C}" type="slidenum">
              <a:rPr lang="en-IN" smtClean="0"/>
              <a:t>157</a:t>
            </a:fld>
            <a:endParaRPr lang="en-IN" dirty="0"/>
          </a:p>
        </p:txBody>
      </p:sp>
      <p:sp>
        <p:nvSpPr>
          <p:cNvPr id="5" name="TextBox 4">
            <a:extLst>
              <a:ext uri="{FF2B5EF4-FFF2-40B4-BE49-F238E27FC236}">
                <a16:creationId xmlns:a16="http://schemas.microsoft.com/office/drawing/2014/main" id="{B52DB258-870B-7C35-7C0F-15E2A9F42A9B}"/>
              </a:ext>
            </a:extLst>
          </p:cNvPr>
          <p:cNvSpPr txBox="1"/>
          <p:nvPr/>
        </p:nvSpPr>
        <p:spPr>
          <a:xfrm>
            <a:off x="862853" y="541929"/>
            <a:ext cx="10074088" cy="707886"/>
          </a:xfrm>
          <a:prstGeom prst="rect">
            <a:avLst/>
          </a:prstGeom>
          <a:noFill/>
        </p:spPr>
        <p:txBody>
          <a:bodyPr wrap="square">
            <a:spAutoFit/>
          </a:bodyPr>
          <a:lstStyle/>
          <a:p>
            <a:r>
              <a:rPr lang="en-US" sz="2000" dirty="0">
                <a:solidFill>
                  <a:schemeClr val="tx1">
                    <a:lumMod val="65000"/>
                    <a:lumOff val="35000"/>
                  </a:schemeClr>
                </a:solidFill>
              </a:rPr>
              <a:t>Steps to install </a:t>
            </a:r>
            <a:r>
              <a:rPr lang="en-US" sz="2000" b="1" dirty="0">
                <a:solidFill>
                  <a:schemeClr val="tx1">
                    <a:lumMod val="65000"/>
                    <a:lumOff val="35000"/>
                  </a:schemeClr>
                </a:solidFill>
              </a:rPr>
              <a:t>SonarLint </a:t>
            </a:r>
            <a:r>
              <a:rPr lang="en-US" sz="2000" dirty="0">
                <a:solidFill>
                  <a:schemeClr val="tx1">
                    <a:lumMod val="65000"/>
                    <a:lumOff val="35000"/>
                  </a:schemeClr>
                </a:solidFill>
              </a:rPr>
              <a:t>in Eclipse IDE.</a:t>
            </a:r>
          </a:p>
          <a:p>
            <a:r>
              <a:rPr lang="en-US" sz="2000" b="1" dirty="0">
                <a:solidFill>
                  <a:schemeClr val="tx1">
                    <a:lumMod val="65000"/>
                    <a:lumOff val="35000"/>
                  </a:schemeClr>
                </a:solidFill>
              </a:rPr>
              <a:t>Step 1: </a:t>
            </a:r>
            <a:r>
              <a:rPr lang="en-US" sz="2000" dirty="0">
                <a:solidFill>
                  <a:schemeClr val="tx1">
                    <a:lumMod val="65000"/>
                    <a:lumOff val="35000"/>
                  </a:schemeClr>
                </a:solidFill>
              </a:rPr>
              <a:t>Launch the IDE and click on</a:t>
            </a:r>
            <a:r>
              <a:rPr lang="en-US" sz="2000" b="1" dirty="0">
                <a:solidFill>
                  <a:schemeClr val="tx1">
                    <a:lumMod val="65000"/>
                    <a:lumOff val="35000"/>
                  </a:schemeClr>
                </a:solidFill>
              </a:rPr>
              <a:t> Help &gt; Eclipse Marketplace</a:t>
            </a:r>
            <a:endParaRPr lang="en-US"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F8D1ABE0-E6B3-48BA-8ADE-489947FDB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935" y="1389529"/>
            <a:ext cx="10906818" cy="4926542"/>
          </a:xfrm>
          <a:prstGeom prst="rect">
            <a:avLst/>
          </a:prstGeom>
        </p:spPr>
      </p:pic>
    </p:spTree>
    <p:extLst>
      <p:ext uri="{BB962C8B-B14F-4D97-AF65-F5344CB8AC3E}">
        <p14:creationId xmlns:p14="http://schemas.microsoft.com/office/powerpoint/2010/main" val="230721315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434183-9D54-5134-6E25-27BB19FC6390}"/>
              </a:ext>
            </a:extLst>
          </p:cNvPr>
          <p:cNvSpPr>
            <a:spLocks noGrp="1"/>
          </p:cNvSpPr>
          <p:nvPr>
            <p:ph type="ftr" sz="quarter" idx="11"/>
          </p:nvPr>
        </p:nvSpPr>
        <p:spPr>
          <a:xfrm>
            <a:off x="4038599" y="6484284"/>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E92B27C7-D5C0-8F45-D8D4-338040B7B8BB}"/>
              </a:ext>
            </a:extLst>
          </p:cNvPr>
          <p:cNvSpPr>
            <a:spLocks noGrp="1"/>
          </p:cNvSpPr>
          <p:nvPr>
            <p:ph type="sldNum" sz="quarter" idx="12"/>
          </p:nvPr>
        </p:nvSpPr>
        <p:spPr/>
        <p:txBody>
          <a:bodyPr/>
          <a:lstStyle/>
          <a:p>
            <a:fld id="{4A777409-9C5A-4B07-8E32-19F22F7D558C}" type="slidenum">
              <a:rPr lang="en-IN" smtClean="0"/>
              <a:t>158</a:t>
            </a:fld>
            <a:endParaRPr lang="en-IN" dirty="0"/>
          </a:p>
        </p:txBody>
      </p:sp>
      <p:sp>
        <p:nvSpPr>
          <p:cNvPr id="5" name="TextBox 4">
            <a:extLst>
              <a:ext uri="{FF2B5EF4-FFF2-40B4-BE49-F238E27FC236}">
                <a16:creationId xmlns:a16="http://schemas.microsoft.com/office/drawing/2014/main" id="{A5757666-6D48-D730-5FCC-5E0D55E02BAD}"/>
              </a:ext>
            </a:extLst>
          </p:cNvPr>
          <p:cNvSpPr txBox="1"/>
          <p:nvPr/>
        </p:nvSpPr>
        <p:spPr>
          <a:xfrm>
            <a:off x="871816" y="577788"/>
            <a:ext cx="10226489" cy="400110"/>
          </a:xfrm>
          <a:prstGeom prst="rect">
            <a:avLst/>
          </a:prstGeom>
          <a:noFill/>
        </p:spPr>
        <p:txBody>
          <a:bodyPr wrap="square">
            <a:spAutoFit/>
          </a:bodyPr>
          <a:lstStyle/>
          <a:p>
            <a:r>
              <a:rPr lang="en-US" sz="2000" b="1" dirty="0">
                <a:solidFill>
                  <a:schemeClr val="tx1">
                    <a:lumMod val="65000"/>
                    <a:lumOff val="35000"/>
                  </a:schemeClr>
                </a:solidFill>
              </a:rPr>
              <a:t>Step 2: </a:t>
            </a:r>
            <a:r>
              <a:rPr lang="en-US" sz="2000" dirty="0">
                <a:solidFill>
                  <a:schemeClr val="tx1">
                    <a:lumMod val="65000"/>
                    <a:lumOff val="35000"/>
                  </a:schemeClr>
                </a:solidFill>
              </a:rPr>
              <a:t>In the pop-up window, Search for </a:t>
            </a:r>
            <a:r>
              <a:rPr lang="en-US" sz="2000" b="1" dirty="0">
                <a:solidFill>
                  <a:schemeClr val="tx1">
                    <a:lumMod val="65000"/>
                    <a:lumOff val="35000"/>
                  </a:schemeClr>
                </a:solidFill>
              </a:rPr>
              <a:t>SonarLint </a:t>
            </a:r>
            <a:r>
              <a:rPr lang="en-US" sz="2000" dirty="0">
                <a:solidFill>
                  <a:schemeClr val="tx1">
                    <a:lumMod val="65000"/>
                    <a:lumOff val="35000"/>
                  </a:schemeClr>
                </a:solidFill>
              </a:rPr>
              <a:t>and click on </a:t>
            </a:r>
            <a:r>
              <a:rPr lang="en-US" sz="2000" b="1" dirty="0">
                <a:solidFill>
                  <a:schemeClr val="tx1">
                    <a:lumMod val="65000"/>
                    <a:lumOff val="35000"/>
                  </a:schemeClr>
                </a:solidFill>
              </a:rPr>
              <a:t>Install</a:t>
            </a:r>
            <a:r>
              <a:rPr lang="en-US" sz="2000" dirty="0">
                <a:solidFill>
                  <a:schemeClr val="tx1">
                    <a:lumMod val="65000"/>
                    <a:lumOff val="35000"/>
                  </a:schemeClr>
                </a:solidFill>
              </a:rPr>
              <a:t> on the search result.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E7657F1E-7A12-3521-BC2C-223F91264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656" y="951377"/>
            <a:ext cx="9680687" cy="5532907"/>
          </a:xfrm>
          <a:prstGeom prst="rect">
            <a:avLst/>
          </a:prstGeom>
        </p:spPr>
      </p:pic>
    </p:spTree>
    <p:extLst>
      <p:ext uri="{BB962C8B-B14F-4D97-AF65-F5344CB8AC3E}">
        <p14:creationId xmlns:p14="http://schemas.microsoft.com/office/powerpoint/2010/main" val="348491421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5CD02D-E44C-8628-E38D-68D94D71A7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B757EA-82AE-0755-0AA0-B6FE26A69FC8}"/>
              </a:ext>
            </a:extLst>
          </p:cNvPr>
          <p:cNvSpPr>
            <a:spLocks noGrp="1"/>
          </p:cNvSpPr>
          <p:nvPr>
            <p:ph type="sldNum" sz="quarter" idx="12"/>
          </p:nvPr>
        </p:nvSpPr>
        <p:spPr/>
        <p:txBody>
          <a:bodyPr/>
          <a:lstStyle/>
          <a:p>
            <a:fld id="{4A777409-9C5A-4B07-8E32-19F22F7D558C}" type="slidenum">
              <a:rPr lang="en-IN" smtClean="0"/>
              <a:t>159</a:t>
            </a:fld>
            <a:endParaRPr lang="en-IN" dirty="0"/>
          </a:p>
        </p:txBody>
      </p:sp>
      <p:sp>
        <p:nvSpPr>
          <p:cNvPr id="5" name="TextBox 4">
            <a:extLst>
              <a:ext uri="{FF2B5EF4-FFF2-40B4-BE49-F238E27FC236}">
                <a16:creationId xmlns:a16="http://schemas.microsoft.com/office/drawing/2014/main" id="{76423C34-B280-F22F-4BAC-A7733DDFEC67}"/>
              </a:ext>
            </a:extLst>
          </p:cNvPr>
          <p:cNvSpPr txBox="1"/>
          <p:nvPr/>
        </p:nvSpPr>
        <p:spPr>
          <a:xfrm>
            <a:off x="880782" y="749931"/>
            <a:ext cx="10325100" cy="1631216"/>
          </a:xfrm>
          <a:prstGeom prst="rect">
            <a:avLst/>
          </a:prstGeom>
          <a:noFill/>
        </p:spPr>
        <p:txBody>
          <a:bodyPr wrap="square">
            <a:spAutoFit/>
          </a:bodyPr>
          <a:lstStyle/>
          <a:p>
            <a:r>
              <a:rPr lang="en-US" sz="2000" dirty="0">
                <a:solidFill>
                  <a:schemeClr val="tx1">
                    <a:lumMod val="65000"/>
                    <a:lumOff val="35000"/>
                  </a:schemeClr>
                </a:solidFill>
              </a:rPr>
              <a:t>Note: The version of SonarLint is 5.1.1 during the installation. When you try to install it in your eclipse, the version might change.</a:t>
            </a:r>
          </a:p>
          <a:p>
            <a:endParaRPr lang="en-US" sz="2000" dirty="0">
              <a:solidFill>
                <a:schemeClr val="tx1">
                  <a:lumMod val="65000"/>
                  <a:lumOff val="35000"/>
                </a:schemeClr>
              </a:solidFill>
            </a:endParaRPr>
          </a:p>
          <a:p>
            <a:r>
              <a:rPr lang="en-US" sz="2000" dirty="0">
                <a:solidFill>
                  <a:schemeClr val="tx1">
                    <a:lumMod val="65000"/>
                    <a:lumOff val="35000"/>
                  </a:schemeClr>
                </a:solidFill>
              </a:rPr>
              <a:t>Once the extension is installed, agree to the </a:t>
            </a:r>
            <a:r>
              <a:rPr lang="en-US" sz="2000" b="1" dirty="0">
                <a:solidFill>
                  <a:schemeClr val="tx1">
                    <a:lumMod val="65000"/>
                    <a:lumOff val="35000"/>
                  </a:schemeClr>
                </a:solidFill>
              </a:rPr>
              <a:t>terms and conditions</a:t>
            </a:r>
            <a:r>
              <a:rPr lang="en-US" sz="2000" dirty="0">
                <a:solidFill>
                  <a:schemeClr val="tx1">
                    <a:lumMod val="65000"/>
                    <a:lumOff val="35000"/>
                  </a:schemeClr>
                </a:solidFill>
              </a:rPr>
              <a:t> on the next page and click on finish. Restart eclipse(if not prompted) to enable the extension.</a:t>
            </a:r>
          </a:p>
        </p:txBody>
      </p:sp>
      <p:sp>
        <p:nvSpPr>
          <p:cNvPr id="7" name="TextBox 6">
            <a:extLst>
              <a:ext uri="{FF2B5EF4-FFF2-40B4-BE49-F238E27FC236}">
                <a16:creationId xmlns:a16="http://schemas.microsoft.com/office/drawing/2014/main" id="{ACF06912-2CBC-D106-18E5-B65125E65FC2}"/>
              </a:ext>
            </a:extLst>
          </p:cNvPr>
          <p:cNvSpPr txBox="1"/>
          <p:nvPr/>
        </p:nvSpPr>
        <p:spPr>
          <a:xfrm>
            <a:off x="880782" y="2748154"/>
            <a:ext cx="10961594" cy="1323439"/>
          </a:xfrm>
          <a:prstGeom prst="rect">
            <a:avLst/>
          </a:prstGeom>
          <a:noFill/>
        </p:spPr>
        <p:txBody>
          <a:bodyPr wrap="square">
            <a:spAutoFit/>
          </a:bodyPr>
          <a:lstStyle/>
          <a:p>
            <a:r>
              <a:rPr lang="en-US" sz="2000" dirty="0">
                <a:solidFill>
                  <a:schemeClr val="tx1">
                    <a:lumMod val="65000"/>
                    <a:lumOff val="35000"/>
                  </a:schemeClr>
                </a:solidFill>
              </a:rPr>
              <a:t>We are going to check for code quality using </a:t>
            </a:r>
            <a:r>
              <a:rPr lang="en-US" sz="2000" b="1" dirty="0">
                <a:solidFill>
                  <a:schemeClr val="tx1">
                    <a:lumMod val="65000"/>
                    <a:lumOff val="35000"/>
                  </a:schemeClr>
                </a:solidFill>
              </a:rPr>
              <a:t>SonarLint</a:t>
            </a:r>
          </a:p>
          <a:p>
            <a:endParaRPr lang="en-US" sz="2000" dirty="0">
              <a:solidFill>
                <a:schemeClr val="tx1">
                  <a:lumMod val="65000"/>
                  <a:lumOff val="35000"/>
                </a:schemeClr>
              </a:solidFill>
            </a:endParaRPr>
          </a:p>
          <a:p>
            <a:r>
              <a:rPr lang="en-US" sz="2000" dirty="0">
                <a:solidFill>
                  <a:schemeClr val="tx1">
                    <a:lumMod val="65000"/>
                    <a:lumOff val="35000"/>
                  </a:schemeClr>
                </a:solidFill>
              </a:rPr>
              <a:t>Once eclipse restarts, </a:t>
            </a:r>
            <a:r>
              <a:rPr lang="en-US" sz="2000" b="1" dirty="0">
                <a:solidFill>
                  <a:schemeClr val="tx1">
                    <a:lumMod val="65000"/>
                    <a:lumOff val="35000"/>
                  </a:schemeClr>
                </a:solidFill>
              </a:rPr>
              <a:t>SonarLint</a:t>
            </a:r>
            <a:r>
              <a:rPr lang="en-US" sz="2000" dirty="0">
                <a:solidFill>
                  <a:schemeClr val="tx1">
                    <a:lumMod val="65000"/>
                    <a:lumOff val="35000"/>
                  </a:schemeClr>
                </a:solidFill>
              </a:rPr>
              <a:t> will start scanning (by default) the files open in your workspace and list out all the violations/issues in the </a:t>
            </a:r>
            <a:r>
              <a:rPr lang="en-US" sz="2000" b="1" dirty="0">
                <a:solidFill>
                  <a:schemeClr val="tx1">
                    <a:lumMod val="65000"/>
                    <a:lumOff val="35000"/>
                  </a:schemeClr>
                </a:solidFill>
              </a:rPr>
              <a:t>markers</a:t>
            </a:r>
            <a:r>
              <a:rPr lang="en-US" sz="2000" dirty="0">
                <a:solidFill>
                  <a:schemeClr val="tx1">
                    <a:lumMod val="65000"/>
                    <a:lumOff val="35000"/>
                  </a:schemeClr>
                </a:solidFill>
              </a:rPr>
              <a:t> view as shown below.</a:t>
            </a:r>
          </a:p>
        </p:txBody>
      </p:sp>
      <p:pic>
        <p:nvPicPr>
          <p:cNvPr id="9" name="Picture 8">
            <a:extLst>
              <a:ext uri="{FF2B5EF4-FFF2-40B4-BE49-F238E27FC236}">
                <a16:creationId xmlns:a16="http://schemas.microsoft.com/office/drawing/2014/main" id="{90136A9F-B58A-AF97-13E4-842B70203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37" y="4307261"/>
            <a:ext cx="9576828" cy="1896315"/>
          </a:xfrm>
          <a:prstGeom prst="rect">
            <a:avLst/>
          </a:prstGeom>
        </p:spPr>
      </p:pic>
    </p:spTree>
    <p:extLst>
      <p:ext uri="{BB962C8B-B14F-4D97-AF65-F5344CB8AC3E}">
        <p14:creationId xmlns:p14="http://schemas.microsoft.com/office/powerpoint/2010/main" val="367543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F9356-A336-10C3-3DCA-B66FFAF93E66}"/>
              </a:ext>
            </a:extLst>
          </p:cNvPr>
          <p:cNvSpPr txBox="1"/>
          <p:nvPr/>
        </p:nvSpPr>
        <p:spPr>
          <a:xfrm>
            <a:off x="228600" y="1013640"/>
            <a:ext cx="11734800" cy="5016758"/>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Simple:</a:t>
            </a:r>
          </a:p>
          <a:p>
            <a:r>
              <a:rPr lang="en-US" sz="2000" dirty="0">
                <a:solidFill>
                  <a:schemeClr val="tx1">
                    <a:lumMod val="65000"/>
                    <a:lumOff val="35000"/>
                  </a:schemeClr>
                </a:solidFill>
              </a:rPr>
              <a:t>Previously there were many complicated and rarely used features, which have been now removed, thus making Java easy to learn and understand. Apart from that, because of automatic garbage collection in Java, we don't have to deallocate unreferenced objects. </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Architecture Neutral:</a:t>
            </a:r>
          </a:p>
          <a:p>
            <a:r>
              <a:rPr lang="en-US" sz="2000" dirty="0">
                <a:solidFill>
                  <a:schemeClr val="tx1">
                    <a:lumMod val="65000"/>
                    <a:lumOff val="35000"/>
                  </a:schemeClr>
                </a:solidFill>
              </a:rPr>
              <a:t>The compiler first compiles the code written in java and then converts into a "bytecode" (machine-understandable language) file. This feature makes Java platform-independent, as the bytecode file can be run on any platform (Windows, Linux, Mac/OS, Sun Solaris etc.) </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Object-Oriented:</a:t>
            </a:r>
          </a:p>
          <a:p>
            <a:r>
              <a:rPr lang="en-US" sz="2000" dirty="0">
                <a:solidFill>
                  <a:schemeClr val="tx1">
                    <a:lumMod val="65000"/>
                    <a:lumOff val="35000"/>
                  </a:schemeClr>
                </a:solidFill>
              </a:rPr>
              <a:t>Object-Oriented concepts like Object, Class, Inheritance, Polymorphism, Abstraction, and Encapsulation is supported by Java. </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Secure:</a:t>
            </a:r>
          </a:p>
          <a:p>
            <a:r>
              <a:rPr lang="en-US" sz="2000" dirty="0">
                <a:solidFill>
                  <a:schemeClr val="tx1">
                    <a:lumMod val="65000"/>
                    <a:lumOff val="35000"/>
                  </a:schemeClr>
                </a:solidFill>
              </a:rPr>
              <a:t>Java programs run inside a virtual machine sandbox. This enables us to develop more secure systems using Java.</a:t>
            </a:r>
          </a:p>
        </p:txBody>
      </p:sp>
      <p:sp>
        <p:nvSpPr>
          <p:cNvPr id="2" name="Footer Placeholder 1">
            <a:extLst>
              <a:ext uri="{FF2B5EF4-FFF2-40B4-BE49-F238E27FC236}">
                <a16:creationId xmlns:a16="http://schemas.microsoft.com/office/drawing/2014/main" id="{2A4E8B5D-3DA8-AC12-AE2D-52E7C6360C0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F81775A-AF0C-6453-A35B-B8348BE0E00A}"/>
              </a:ext>
            </a:extLst>
          </p:cNvPr>
          <p:cNvSpPr>
            <a:spLocks noGrp="1"/>
          </p:cNvSpPr>
          <p:nvPr>
            <p:ph type="sldNum" sz="quarter" idx="12"/>
          </p:nvPr>
        </p:nvSpPr>
        <p:spPr/>
        <p:txBody>
          <a:bodyPr/>
          <a:lstStyle/>
          <a:p>
            <a:fld id="{4A777409-9C5A-4B07-8E32-19F22F7D558C}" type="slidenum">
              <a:rPr lang="en-IN" smtClean="0"/>
              <a:t>16</a:t>
            </a:fld>
            <a:endParaRPr lang="en-IN" dirty="0"/>
          </a:p>
        </p:txBody>
      </p:sp>
    </p:spTree>
    <p:extLst>
      <p:ext uri="{BB962C8B-B14F-4D97-AF65-F5344CB8AC3E}">
        <p14:creationId xmlns:p14="http://schemas.microsoft.com/office/powerpoint/2010/main" val="258162120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DCB6DE-8C05-2B85-F50D-53F8D48CD8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7EF82DC-EB93-5974-651B-F023FD976B77}"/>
              </a:ext>
            </a:extLst>
          </p:cNvPr>
          <p:cNvSpPr>
            <a:spLocks noGrp="1"/>
          </p:cNvSpPr>
          <p:nvPr>
            <p:ph type="sldNum" sz="quarter" idx="12"/>
          </p:nvPr>
        </p:nvSpPr>
        <p:spPr/>
        <p:txBody>
          <a:bodyPr/>
          <a:lstStyle/>
          <a:p>
            <a:fld id="{4A777409-9C5A-4B07-8E32-19F22F7D558C}" type="slidenum">
              <a:rPr lang="en-IN" smtClean="0"/>
              <a:t>160</a:t>
            </a:fld>
            <a:endParaRPr lang="en-IN" dirty="0"/>
          </a:p>
        </p:txBody>
      </p:sp>
      <p:sp>
        <p:nvSpPr>
          <p:cNvPr id="5" name="TextBox 4">
            <a:extLst>
              <a:ext uri="{FF2B5EF4-FFF2-40B4-BE49-F238E27FC236}">
                <a16:creationId xmlns:a16="http://schemas.microsoft.com/office/drawing/2014/main" id="{746C8147-198C-2915-074F-CADDE8B1F6DA}"/>
              </a:ext>
            </a:extLst>
          </p:cNvPr>
          <p:cNvSpPr txBox="1"/>
          <p:nvPr/>
        </p:nvSpPr>
        <p:spPr>
          <a:xfrm>
            <a:off x="907676" y="744995"/>
            <a:ext cx="10647830" cy="1323439"/>
          </a:xfrm>
          <a:prstGeom prst="rect">
            <a:avLst/>
          </a:prstGeom>
          <a:noFill/>
        </p:spPr>
        <p:txBody>
          <a:bodyPr wrap="square">
            <a:spAutoFit/>
          </a:bodyPr>
          <a:lstStyle/>
          <a:p>
            <a:r>
              <a:rPr lang="en-US" sz="2000" dirty="0">
                <a:solidFill>
                  <a:schemeClr val="tx1">
                    <a:lumMod val="65000"/>
                    <a:lumOff val="35000"/>
                  </a:schemeClr>
                </a:solidFill>
              </a:rPr>
              <a:t>Since, </a:t>
            </a:r>
            <a:r>
              <a:rPr lang="en-US" sz="2000" b="1" dirty="0">
                <a:solidFill>
                  <a:schemeClr val="tx1">
                    <a:lumMod val="65000"/>
                    <a:lumOff val="35000"/>
                  </a:schemeClr>
                </a:solidFill>
              </a:rPr>
              <a:t>SonarLint </a:t>
            </a:r>
            <a:r>
              <a:rPr lang="en-US" sz="2000" dirty="0">
                <a:solidFill>
                  <a:schemeClr val="tx1">
                    <a:lumMod val="65000"/>
                    <a:lumOff val="35000"/>
                  </a:schemeClr>
                </a:solidFill>
              </a:rPr>
              <a:t>checks for issues on-the-fly, it will dynamically provide feedback on what you're coding. SonarLint will highlight the issue and provide information on what is wrong.</a:t>
            </a:r>
          </a:p>
          <a:p>
            <a:endParaRPr lang="en-US" sz="2000" dirty="0">
              <a:solidFill>
                <a:schemeClr val="tx1">
                  <a:lumMod val="65000"/>
                  <a:lumOff val="35000"/>
                </a:schemeClr>
              </a:solidFill>
            </a:endParaRPr>
          </a:p>
          <a:p>
            <a:r>
              <a:rPr lang="en-US" sz="2000" dirty="0">
                <a:solidFill>
                  <a:schemeClr val="tx1">
                    <a:lumMod val="65000"/>
                    <a:lumOff val="35000"/>
                  </a:schemeClr>
                </a:solidFill>
              </a:rPr>
              <a:t>For example, the </a:t>
            </a:r>
            <a:r>
              <a:rPr lang="en-US" sz="2000" b="1" dirty="0">
                <a:solidFill>
                  <a:schemeClr val="tx1">
                    <a:lumMod val="65000"/>
                    <a:lumOff val="35000"/>
                  </a:schemeClr>
                </a:solidFill>
              </a:rPr>
              <a:t>user </a:t>
            </a:r>
            <a:r>
              <a:rPr lang="en-US" sz="2000" dirty="0">
                <a:solidFill>
                  <a:schemeClr val="tx1">
                    <a:lumMod val="65000"/>
                    <a:lumOff val="35000"/>
                  </a:schemeClr>
                </a:solidFill>
              </a:rPr>
              <a:t>class as defined below is violating the class naming convention.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14FB4A74-D742-500B-D662-BE8E9C0BC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573" y="2284880"/>
            <a:ext cx="2878792" cy="1247214"/>
          </a:xfrm>
          <a:prstGeom prst="rect">
            <a:avLst/>
          </a:prstGeom>
        </p:spPr>
      </p:pic>
      <p:sp>
        <p:nvSpPr>
          <p:cNvPr id="9" name="TextBox 8">
            <a:extLst>
              <a:ext uri="{FF2B5EF4-FFF2-40B4-BE49-F238E27FC236}">
                <a16:creationId xmlns:a16="http://schemas.microsoft.com/office/drawing/2014/main" id="{DC3003FC-C039-1074-2411-B1F45912D1FE}"/>
              </a:ext>
            </a:extLst>
          </p:cNvPr>
          <p:cNvSpPr txBox="1"/>
          <p:nvPr/>
        </p:nvSpPr>
        <p:spPr>
          <a:xfrm>
            <a:off x="912158" y="3748540"/>
            <a:ext cx="11073654" cy="400110"/>
          </a:xfrm>
          <a:prstGeom prst="rect">
            <a:avLst/>
          </a:prstGeom>
          <a:noFill/>
        </p:spPr>
        <p:txBody>
          <a:bodyPr wrap="square">
            <a:spAutoFit/>
          </a:bodyPr>
          <a:lstStyle/>
          <a:p>
            <a:r>
              <a:rPr lang="en-US" sz="2000" dirty="0">
                <a:solidFill>
                  <a:schemeClr val="tx1">
                    <a:lumMod val="65000"/>
                    <a:lumOff val="35000"/>
                  </a:schemeClr>
                </a:solidFill>
              </a:rPr>
              <a:t>On hovering over the violation being highlighted by SonarLint, we get the below screen,</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6ED5C25C-AF52-6D15-523B-A96DAAB62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166" y="4428385"/>
            <a:ext cx="5878446" cy="1684619"/>
          </a:xfrm>
          <a:prstGeom prst="rect">
            <a:avLst/>
          </a:prstGeom>
        </p:spPr>
      </p:pic>
    </p:spTree>
    <p:extLst>
      <p:ext uri="{BB962C8B-B14F-4D97-AF65-F5344CB8AC3E}">
        <p14:creationId xmlns:p14="http://schemas.microsoft.com/office/powerpoint/2010/main" val="109262933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BD38EE-36E4-D91F-D726-A7E36659A58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2F89D96-F281-D976-67B0-8732399EE455}"/>
              </a:ext>
            </a:extLst>
          </p:cNvPr>
          <p:cNvSpPr>
            <a:spLocks noGrp="1"/>
          </p:cNvSpPr>
          <p:nvPr>
            <p:ph type="sldNum" sz="quarter" idx="12"/>
          </p:nvPr>
        </p:nvSpPr>
        <p:spPr/>
        <p:txBody>
          <a:bodyPr/>
          <a:lstStyle/>
          <a:p>
            <a:fld id="{4A777409-9C5A-4B07-8E32-19F22F7D558C}" type="slidenum">
              <a:rPr lang="en-IN" smtClean="0"/>
              <a:t>161</a:t>
            </a:fld>
            <a:endParaRPr lang="en-IN" dirty="0"/>
          </a:p>
        </p:txBody>
      </p:sp>
      <p:sp>
        <p:nvSpPr>
          <p:cNvPr id="5" name="TextBox 4">
            <a:extLst>
              <a:ext uri="{FF2B5EF4-FFF2-40B4-BE49-F238E27FC236}">
                <a16:creationId xmlns:a16="http://schemas.microsoft.com/office/drawing/2014/main" id="{FE146965-D42D-E5B4-7B96-A6594C298FBC}"/>
              </a:ext>
            </a:extLst>
          </p:cNvPr>
          <p:cNvSpPr txBox="1"/>
          <p:nvPr/>
        </p:nvSpPr>
        <p:spPr>
          <a:xfrm>
            <a:off x="988358" y="695236"/>
            <a:ext cx="10365441" cy="1015663"/>
          </a:xfrm>
          <a:prstGeom prst="rect">
            <a:avLst/>
          </a:prstGeom>
          <a:noFill/>
        </p:spPr>
        <p:txBody>
          <a:bodyPr wrap="square">
            <a:spAutoFit/>
          </a:bodyPr>
          <a:lstStyle/>
          <a:p>
            <a:r>
              <a:rPr lang="en-US" sz="2000" dirty="0">
                <a:solidFill>
                  <a:schemeClr val="tx1">
                    <a:lumMod val="65000"/>
                    <a:lumOff val="35000"/>
                  </a:schemeClr>
                </a:solidFill>
              </a:rPr>
              <a:t>Click on the </a:t>
            </a:r>
            <a:r>
              <a:rPr lang="en-US" sz="2000" b="1" dirty="0">
                <a:solidFill>
                  <a:schemeClr val="tx1">
                    <a:lumMod val="65000"/>
                    <a:lumOff val="35000"/>
                  </a:schemeClr>
                </a:solidFill>
              </a:rPr>
              <a:t>Open description</a:t>
            </a:r>
            <a:r>
              <a:rPr lang="en-US" sz="2000" dirty="0">
                <a:solidFill>
                  <a:schemeClr val="tx1">
                    <a:lumMod val="65000"/>
                    <a:lumOff val="35000"/>
                  </a:schemeClr>
                </a:solidFill>
              </a:rPr>
              <a:t> link to see more detailed information on the rule. This description will include the reason as to why the usage is considered incorrect as well as a better and more compliant alternative that can be considered.</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5532795-8109-B4D8-6F77-22332FEDB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450" y="1997614"/>
            <a:ext cx="9500937" cy="2906080"/>
          </a:xfrm>
          <a:prstGeom prst="rect">
            <a:avLst/>
          </a:prstGeom>
        </p:spPr>
      </p:pic>
      <p:sp>
        <p:nvSpPr>
          <p:cNvPr id="9" name="TextBox 8">
            <a:extLst>
              <a:ext uri="{FF2B5EF4-FFF2-40B4-BE49-F238E27FC236}">
                <a16:creationId xmlns:a16="http://schemas.microsoft.com/office/drawing/2014/main" id="{23ACFA7F-B58A-112A-9DDB-065E58415B31}"/>
              </a:ext>
            </a:extLst>
          </p:cNvPr>
          <p:cNvSpPr txBox="1"/>
          <p:nvPr/>
        </p:nvSpPr>
        <p:spPr>
          <a:xfrm>
            <a:off x="1068449" y="5359658"/>
            <a:ext cx="10576703" cy="400110"/>
          </a:xfrm>
          <a:prstGeom prst="rect">
            <a:avLst/>
          </a:prstGeom>
          <a:noFill/>
        </p:spPr>
        <p:txBody>
          <a:bodyPr wrap="square">
            <a:spAutoFit/>
          </a:bodyPr>
          <a:lstStyle/>
          <a:p>
            <a:r>
              <a:rPr lang="en-US" sz="2000" dirty="0">
                <a:solidFill>
                  <a:schemeClr val="tx1">
                    <a:lumMod val="65000"/>
                    <a:lumOff val="35000"/>
                  </a:schemeClr>
                </a:solidFill>
              </a:rPr>
              <a:t>Click on </a:t>
            </a:r>
            <a:r>
              <a:rPr lang="en-US" sz="2000" b="1" dirty="0">
                <a:solidFill>
                  <a:schemeClr val="tx1">
                    <a:lumMod val="65000"/>
                    <a:lumOff val="35000"/>
                  </a:schemeClr>
                </a:solidFill>
              </a:rPr>
              <a:t>Deactivate Rule, </a:t>
            </a:r>
            <a:r>
              <a:rPr lang="en-US" sz="2000" dirty="0">
                <a:solidFill>
                  <a:schemeClr val="tx1">
                    <a:lumMod val="65000"/>
                    <a:lumOff val="35000"/>
                  </a:schemeClr>
                </a:solidFill>
              </a:rPr>
              <a:t>if a rule should be ignored for the rest of the code.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1762698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4F8CF4-447E-4EEC-4CFC-FF92072F583E}"/>
              </a:ext>
            </a:extLst>
          </p:cNvPr>
          <p:cNvSpPr>
            <a:spLocks noGrp="1"/>
          </p:cNvSpPr>
          <p:nvPr>
            <p:ph type="ftr" sz="quarter" idx="11"/>
          </p:nvPr>
        </p:nvSpPr>
        <p:spPr>
          <a:xfrm>
            <a:off x="4038600" y="6474420"/>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5DFBE1F4-655B-E5E2-26F0-E01F6639FE52}"/>
              </a:ext>
            </a:extLst>
          </p:cNvPr>
          <p:cNvSpPr>
            <a:spLocks noGrp="1"/>
          </p:cNvSpPr>
          <p:nvPr>
            <p:ph type="sldNum" sz="quarter" idx="12"/>
          </p:nvPr>
        </p:nvSpPr>
        <p:spPr/>
        <p:txBody>
          <a:bodyPr/>
          <a:lstStyle/>
          <a:p>
            <a:fld id="{4A777409-9C5A-4B07-8E32-19F22F7D558C}" type="slidenum">
              <a:rPr lang="en-IN" smtClean="0"/>
              <a:t>162</a:t>
            </a:fld>
            <a:endParaRPr lang="en-IN" dirty="0"/>
          </a:p>
        </p:txBody>
      </p:sp>
      <p:sp>
        <p:nvSpPr>
          <p:cNvPr id="5" name="TextBox 4">
            <a:extLst>
              <a:ext uri="{FF2B5EF4-FFF2-40B4-BE49-F238E27FC236}">
                <a16:creationId xmlns:a16="http://schemas.microsoft.com/office/drawing/2014/main" id="{4E167C03-BA2D-D626-D282-3FECE109BB4E}"/>
              </a:ext>
            </a:extLst>
          </p:cNvPr>
          <p:cNvSpPr txBox="1"/>
          <p:nvPr/>
        </p:nvSpPr>
        <p:spPr>
          <a:xfrm>
            <a:off x="988358" y="595717"/>
            <a:ext cx="10701617" cy="400110"/>
          </a:xfrm>
          <a:prstGeom prst="rect">
            <a:avLst/>
          </a:prstGeom>
          <a:noFill/>
        </p:spPr>
        <p:txBody>
          <a:bodyPr wrap="square">
            <a:spAutoFit/>
          </a:bodyPr>
          <a:lstStyle/>
          <a:p>
            <a:r>
              <a:rPr lang="en-US" sz="2000" dirty="0">
                <a:solidFill>
                  <a:schemeClr val="tx1">
                    <a:lumMod val="65000"/>
                    <a:lumOff val="35000"/>
                  </a:schemeClr>
                </a:solidFill>
              </a:rPr>
              <a:t>To manually check for code quality, </a:t>
            </a:r>
            <a:r>
              <a:rPr lang="en-US" sz="2000" b="1" dirty="0">
                <a:solidFill>
                  <a:schemeClr val="tx1">
                    <a:lumMod val="65000"/>
                    <a:lumOff val="35000"/>
                  </a:schemeClr>
                </a:solidFill>
              </a:rPr>
              <a:t>Right Click</a:t>
            </a:r>
            <a:r>
              <a:rPr lang="en-US" sz="2000" dirty="0">
                <a:solidFill>
                  <a:schemeClr val="tx1">
                    <a:lumMod val="65000"/>
                    <a:lumOff val="35000"/>
                  </a:schemeClr>
                </a:solidFill>
              </a:rPr>
              <a:t> on the project and click on </a:t>
            </a:r>
            <a:r>
              <a:rPr lang="en-US" sz="2000" b="1" dirty="0">
                <a:solidFill>
                  <a:schemeClr val="tx1">
                    <a:lumMod val="65000"/>
                    <a:lumOff val="35000"/>
                  </a:schemeClr>
                </a:solidFill>
              </a:rPr>
              <a:t>SonarLint </a:t>
            </a:r>
            <a:r>
              <a:rPr lang="en-US" sz="2000" dirty="0">
                <a:solidFill>
                  <a:schemeClr val="tx1">
                    <a:lumMod val="65000"/>
                    <a:lumOff val="35000"/>
                  </a:schemeClr>
                </a:solidFill>
              </a:rPr>
              <a:t>&gt; </a:t>
            </a:r>
            <a:r>
              <a:rPr lang="en-US" sz="2000" b="1" dirty="0">
                <a:solidFill>
                  <a:schemeClr val="tx1">
                    <a:lumMod val="65000"/>
                    <a:lumOff val="35000"/>
                  </a:schemeClr>
                </a:solidFill>
              </a:rPr>
              <a:t>Analyze</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1C4A9E8-A4EC-FF52-0555-459C8DFFE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335" y="1089057"/>
            <a:ext cx="7715148" cy="5385363"/>
          </a:xfrm>
          <a:prstGeom prst="rect">
            <a:avLst/>
          </a:prstGeom>
        </p:spPr>
      </p:pic>
    </p:spTree>
    <p:extLst>
      <p:ext uri="{BB962C8B-B14F-4D97-AF65-F5344CB8AC3E}">
        <p14:creationId xmlns:p14="http://schemas.microsoft.com/office/powerpoint/2010/main" val="375007548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B6A484-9550-6B8A-07AA-B3190D14D2C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B9896B-DFB6-3C2C-94EE-AA732E1723FE}"/>
              </a:ext>
            </a:extLst>
          </p:cNvPr>
          <p:cNvSpPr>
            <a:spLocks noGrp="1"/>
          </p:cNvSpPr>
          <p:nvPr>
            <p:ph type="sldNum" sz="quarter" idx="12"/>
          </p:nvPr>
        </p:nvSpPr>
        <p:spPr/>
        <p:txBody>
          <a:bodyPr/>
          <a:lstStyle/>
          <a:p>
            <a:fld id="{4A777409-9C5A-4B07-8E32-19F22F7D558C}" type="slidenum">
              <a:rPr lang="en-IN" smtClean="0"/>
              <a:t>163</a:t>
            </a:fld>
            <a:endParaRPr lang="en-IN" dirty="0"/>
          </a:p>
        </p:txBody>
      </p:sp>
      <p:sp>
        <p:nvSpPr>
          <p:cNvPr id="5" name="TextBox 4">
            <a:extLst>
              <a:ext uri="{FF2B5EF4-FFF2-40B4-BE49-F238E27FC236}">
                <a16:creationId xmlns:a16="http://schemas.microsoft.com/office/drawing/2014/main" id="{058FBC99-FACD-0E0A-680B-4A777C0391F5}"/>
              </a:ext>
            </a:extLst>
          </p:cNvPr>
          <p:cNvSpPr txBox="1"/>
          <p:nvPr/>
        </p:nvSpPr>
        <p:spPr>
          <a:xfrm>
            <a:off x="925605" y="591688"/>
            <a:ext cx="10235453" cy="707886"/>
          </a:xfrm>
          <a:prstGeom prst="rect">
            <a:avLst/>
          </a:prstGeom>
          <a:noFill/>
        </p:spPr>
        <p:txBody>
          <a:bodyPr wrap="square">
            <a:spAutoFit/>
          </a:bodyPr>
          <a:lstStyle/>
          <a:p>
            <a:r>
              <a:rPr lang="en-US" sz="2000" dirty="0">
                <a:solidFill>
                  <a:schemeClr val="tx1">
                    <a:lumMod val="65000"/>
                    <a:lumOff val="35000"/>
                  </a:schemeClr>
                </a:solidFill>
              </a:rPr>
              <a:t>A new </a:t>
            </a:r>
            <a:r>
              <a:rPr lang="en-US" sz="2000" b="1" dirty="0">
                <a:solidFill>
                  <a:schemeClr val="tx1">
                    <a:lumMod val="65000"/>
                    <a:lumOff val="35000"/>
                  </a:schemeClr>
                </a:solidFill>
              </a:rPr>
              <a:t>SonarLint Report</a:t>
            </a:r>
            <a:r>
              <a:rPr lang="en-US" sz="2000" dirty="0">
                <a:solidFill>
                  <a:schemeClr val="tx1">
                    <a:lumMod val="65000"/>
                    <a:lumOff val="35000"/>
                  </a:schemeClr>
                </a:solidFill>
              </a:rPr>
              <a:t> view will be displayed as shown below. Click on the description to view detailed information on the rule.</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3BE2AC4-1BBE-9323-EE03-5A8E27A2C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05" y="1538847"/>
            <a:ext cx="9491383" cy="1966353"/>
          </a:xfrm>
          <a:prstGeom prst="rect">
            <a:avLst/>
          </a:prstGeom>
        </p:spPr>
      </p:pic>
      <p:sp>
        <p:nvSpPr>
          <p:cNvPr id="9" name="TextBox 8">
            <a:extLst>
              <a:ext uri="{FF2B5EF4-FFF2-40B4-BE49-F238E27FC236}">
                <a16:creationId xmlns:a16="http://schemas.microsoft.com/office/drawing/2014/main" id="{3F12F232-B63F-FAA3-C2E5-054477D90884}"/>
              </a:ext>
            </a:extLst>
          </p:cNvPr>
          <p:cNvSpPr txBox="1"/>
          <p:nvPr/>
        </p:nvSpPr>
        <p:spPr>
          <a:xfrm>
            <a:off x="838200" y="3532699"/>
            <a:ext cx="10871948" cy="2862322"/>
          </a:xfrm>
          <a:prstGeom prst="rect">
            <a:avLst/>
          </a:prstGeom>
          <a:noFill/>
        </p:spPr>
        <p:txBody>
          <a:bodyPr wrap="square">
            <a:spAutoFit/>
          </a:bodyPr>
          <a:lstStyle/>
          <a:p>
            <a:r>
              <a:rPr lang="en-US" sz="2000" dirty="0">
                <a:solidFill>
                  <a:schemeClr val="tx1">
                    <a:lumMod val="65000"/>
                    <a:lumOff val="35000"/>
                  </a:schemeClr>
                </a:solidFill>
              </a:rPr>
              <a:t>Till now, we have displayed the data of our Java projects in the console of the Eclipse IDE using the System.out.* statements. But according to coding practices, this is a major violation.</a:t>
            </a:r>
          </a:p>
          <a:p>
            <a:endParaRPr lang="en-US" sz="2000" dirty="0">
              <a:solidFill>
                <a:schemeClr val="tx1">
                  <a:lumMod val="65000"/>
                  <a:lumOff val="35000"/>
                </a:schemeClr>
              </a:solidFill>
            </a:endParaRPr>
          </a:p>
          <a:p>
            <a:r>
              <a:rPr lang="en-US" sz="2000" dirty="0">
                <a:solidFill>
                  <a:schemeClr val="tx1">
                    <a:lumMod val="65000"/>
                    <a:lumOff val="35000"/>
                  </a:schemeClr>
                </a:solidFill>
              </a:rPr>
              <a:t>What are these statements and why are they considered as major violations?</a:t>
            </a:r>
          </a:p>
          <a:p>
            <a:endParaRPr lang="en-US" sz="2000" dirty="0">
              <a:solidFill>
                <a:schemeClr val="tx1">
                  <a:lumMod val="65000"/>
                  <a:lumOff val="35000"/>
                </a:schemeClr>
              </a:solidFill>
            </a:endParaRPr>
          </a:p>
          <a:p>
            <a:r>
              <a:rPr lang="en-US" sz="2000" b="1" dirty="0">
                <a:solidFill>
                  <a:schemeClr val="tx1">
                    <a:lumMod val="65000"/>
                    <a:lumOff val="35000"/>
                  </a:schemeClr>
                </a:solidFill>
              </a:rPr>
              <a:t>System.out.*</a:t>
            </a:r>
            <a:r>
              <a:rPr lang="en-US" sz="2000" dirty="0">
                <a:solidFill>
                  <a:schemeClr val="tx1">
                    <a:lumMod val="65000"/>
                    <a:lumOff val="35000"/>
                  </a:schemeClr>
                </a:solidFill>
              </a:rPr>
              <a:t> statements are usually used when the developer wants to log some information related to the application on the console. But it is considered bad practice since the information logged by the application and the server the application is running on will log on the same console and it will become highly impossible to separate between the two.</a:t>
            </a:r>
          </a:p>
        </p:txBody>
      </p:sp>
    </p:spTree>
    <p:extLst>
      <p:ext uri="{BB962C8B-B14F-4D97-AF65-F5344CB8AC3E}">
        <p14:creationId xmlns:p14="http://schemas.microsoft.com/office/powerpoint/2010/main" val="205619472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A30165-6A36-C879-0C39-5C225D1019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9A8965-ABB4-245F-A3AF-571493C4C3E5}"/>
              </a:ext>
            </a:extLst>
          </p:cNvPr>
          <p:cNvSpPr>
            <a:spLocks noGrp="1"/>
          </p:cNvSpPr>
          <p:nvPr>
            <p:ph type="sldNum" sz="quarter" idx="12"/>
          </p:nvPr>
        </p:nvSpPr>
        <p:spPr/>
        <p:txBody>
          <a:bodyPr/>
          <a:lstStyle/>
          <a:p>
            <a:fld id="{4A777409-9C5A-4B07-8E32-19F22F7D558C}" type="slidenum">
              <a:rPr lang="en-IN" smtClean="0"/>
              <a:t>164</a:t>
            </a:fld>
            <a:endParaRPr lang="en-IN" dirty="0"/>
          </a:p>
        </p:txBody>
      </p:sp>
      <p:sp>
        <p:nvSpPr>
          <p:cNvPr id="5" name="TextBox 4">
            <a:extLst>
              <a:ext uri="{FF2B5EF4-FFF2-40B4-BE49-F238E27FC236}">
                <a16:creationId xmlns:a16="http://schemas.microsoft.com/office/drawing/2014/main" id="{C137B1D4-A8E4-5259-3DD9-C503F9D8E60F}"/>
              </a:ext>
            </a:extLst>
          </p:cNvPr>
          <p:cNvSpPr txBox="1"/>
          <p:nvPr/>
        </p:nvSpPr>
        <p:spPr>
          <a:xfrm>
            <a:off x="264459" y="906601"/>
            <a:ext cx="11286564" cy="5632311"/>
          </a:xfrm>
          <a:prstGeom prst="rect">
            <a:avLst/>
          </a:prstGeom>
          <a:noFill/>
        </p:spPr>
        <p:txBody>
          <a:bodyPr wrap="square">
            <a:spAutoFit/>
          </a:bodyPr>
          <a:lstStyle/>
          <a:p>
            <a:r>
              <a:rPr lang="en-US" sz="2000" dirty="0">
                <a:solidFill>
                  <a:schemeClr val="tx1">
                    <a:lumMod val="65000"/>
                    <a:lumOff val="35000"/>
                  </a:schemeClr>
                </a:solidFill>
              </a:rPr>
              <a:t>Here are a few other reasons why a good developer should not use </a:t>
            </a:r>
            <a:r>
              <a:rPr lang="en-US" sz="2000" b="1" dirty="0" err="1">
                <a:solidFill>
                  <a:schemeClr val="tx1">
                    <a:lumMod val="65000"/>
                    <a:lumOff val="35000"/>
                  </a:schemeClr>
                </a:solidFill>
              </a:rPr>
              <a:t>System.out</a:t>
            </a:r>
            <a:r>
              <a:rPr lang="en-US" sz="2000" dirty="0">
                <a:solidFill>
                  <a:schemeClr val="tx1">
                    <a:lumMod val="65000"/>
                    <a:lumOff val="35000"/>
                  </a:schemeClr>
                </a:solidFill>
              </a:rPr>
              <a:t> statements in their code.</a:t>
            </a:r>
          </a:p>
          <a:p>
            <a:pPr marL="342900" indent="-342900">
              <a:buFont typeface="Wingdings" panose="05000000000000000000" pitchFamily="2" charset="2"/>
              <a:buChar char="Ø"/>
            </a:pPr>
            <a:r>
              <a:rPr lang="en-US" sz="2000" dirty="0">
                <a:solidFill>
                  <a:schemeClr val="tx1">
                    <a:lumMod val="65000"/>
                    <a:lumOff val="35000"/>
                  </a:schemeClr>
                </a:solidFill>
              </a:rPr>
              <a:t>If the application/server stops, the information logged on the console is lost.</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The developer should be able to access the logged information whenever required, hence the use of a separate log file is recommended.</a:t>
            </a:r>
          </a:p>
          <a:p>
            <a:pPr marL="342900" indent="-342900">
              <a:buFont typeface="Wingdings" panose="05000000000000000000" pitchFamily="2" charset="2"/>
              <a:buChar char="Ø"/>
            </a:pPr>
            <a:r>
              <a:rPr lang="en-US" sz="2000" dirty="0">
                <a:solidFill>
                  <a:schemeClr val="tx1">
                    <a:lumMod val="65000"/>
                    <a:lumOff val="35000"/>
                  </a:schemeClr>
                </a:solidFill>
              </a:rPr>
              <a:t>The level of information being logged cannot be set when using </a:t>
            </a:r>
            <a:r>
              <a:rPr lang="en-US" sz="2000" dirty="0" err="1">
                <a:solidFill>
                  <a:schemeClr val="tx1">
                    <a:lumMod val="65000"/>
                    <a:lumOff val="35000"/>
                  </a:schemeClr>
                </a:solidFill>
              </a:rPr>
              <a:t>System.out</a:t>
            </a:r>
            <a:r>
              <a:rPr lang="en-US" sz="2000" dirty="0">
                <a:solidFill>
                  <a:schemeClr val="tx1">
                    <a:lumMod val="65000"/>
                    <a:lumOff val="35000"/>
                  </a:schemeClr>
                </a:solidFill>
              </a:rPr>
              <a:t>. So there is no difference between genuine information and an error message being logged.</a:t>
            </a:r>
          </a:p>
          <a:p>
            <a:pPr marL="342900" indent="-342900">
              <a:buFont typeface="Wingdings" panose="05000000000000000000" pitchFamily="2" charset="2"/>
              <a:buChar char="Ø"/>
            </a:pPr>
            <a:r>
              <a:rPr lang="en-US" sz="2000" dirty="0">
                <a:solidFill>
                  <a:schemeClr val="tx1">
                    <a:lumMod val="65000"/>
                    <a:lumOff val="35000"/>
                  </a:schemeClr>
                </a:solidFill>
              </a:rPr>
              <a:t>There is no fixed format for the information being logged, so it is not easy for newer developers to understand what is being logged.</a:t>
            </a:r>
          </a:p>
          <a:p>
            <a:pPr marL="342900" indent="-342900">
              <a:buFont typeface="Wingdings" panose="05000000000000000000" pitchFamily="2" charset="2"/>
              <a:buChar char="Ø"/>
            </a:pPr>
            <a:r>
              <a:rPr lang="en-US" sz="2000" dirty="0">
                <a:solidFill>
                  <a:schemeClr val="tx1">
                    <a:lumMod val="65000"/>
                    <a:lumOff val="35000"/>
                  </a:schemeClr>
                </a:solidFill>
              </a:rPr>
              <a:t>In this course, we will be using console-based applications for demos and assessments that require the developers to log certain data to the console, unlike an enterprise application that runs on a server. The data being logged is an indication for success or error status of the application. Hence </a:t>
            </a:r>
            <a:r>
              <a:rPr lang="en-US" sz="2000" dirty="0" err="1">
                <a:solidFill>
                  <a:schemeClr val="tx1">
                    <a:lumMod val="65000"/>
                    <a:lumOff val="35000"/>
                  </a:schemeClr>
                </a:solidFill>
              </a:rPr>
              <a:t>System.out</a:t>
            </a:r>
            <a:r>
              <a:rPr lang="en-US" sz="2000" dirty="0">
                <a:solidFill>
                  <a:schemeClr val="tx1">
                    <a:lumMod val="65000"/>
                    <a:lumOff val="35000"/>
                  </a:schemeClr>
                </a:solidFill>
              </a:rPr>
              <a:t> statements will be used in a limited capacity.</a:t>
            </a:r>
          </a:p>
          <a:p>
            <a:pPr marL="342900" indent="-342900">
              <a:buFont typeface="Wingdings" panose="05000000000000000000" pitchFamily="2" charset="2"/>
              <a:buChar char="Ø"/>
            </a:pPr>
            <a:endParaRPr lang="en-US" sz="2000" dirty="0">
              <a:solidFill>
                <a:schemeClr val="tx1">
                  <a:lumMod val="65000"/>
                  <a:lumOff val="35000"/>
                </a:schemeClr>
              </a:solidFill>
            </a:endParaRPr>
          </a:p>
          <a:p>
            <a:r>
              <a:rPr lang="en-US" sz="2000" dirty="0">
                <a:solidFill>
                  <a:schemeClr val="tx1">
                    <a:lumMod val="65000"/>
                    <a:lumOff val="35000"/>
                  </a:schemeClr>
                </a:solidFill>
              </a:rPr>
              <a:t>If a developer has a requirement to log information from an enterprise application, it is recommended to use frameworks specifically designed to overcome the issues of the </a:t>
            </a:r>
            <a:r>
              <a:rPr lang="en-US" sz="2000" dirty="0" err="1">
                <a:solidFill>
                  <a:schemeClr val="tx1">
                    <a:lumMod val="65000"/>
                    <a:lumOff val="35000"/>
                  </a:schemeClr>
                </a:solidFill>
              </a:rPr>
              <a:t>System.out</a:t>
            </a:r>
            <a:r>
              <a:rPr lang="en-US" sz="2000" dirty="0">
                <a:solidFill>
                  <a:schemeClr val="tx1">
                    <a:lumMod val="65000"/>
                    <a:lumOff val="35000"/>
                  </a:schemeClr>
                </a:solidFill>
              </a:rPr>
              <a:t> statements like </a:t>
            </a:r>
            <a:r>
              <a:rPr lang="en-US" sz="2000" b="1" dirty="0">
                <a:solidFill>
                  <a:schemeClr val="tx1">
                    <a:lumMod val="65000"/>
                    <a:lumOff val="35000"/>
                  </a:schemeClr>
                </a:solidFill>
              </a:rPr>
              <a:t>Log4j2</a:t>
            </a:r>
            <a:r>
              <a:rPr lang="en-US" sz="2000" dirty="0">
                <a:solidFill>
                  <a:schemeClr val="tx1">
                    <a:lumMod val="65000"/>
                    <a:lumOff val="35000"/>
                  </a:schemeClr>
                </a:solidFill>
              </a:rPr>
              <a:t>, </a:t>
            </a:r>
            <a:r>
              <a:rPr lang="en-US" sz="2000" b="1" dirty="0">
                <a:solidFill>
                  <a:schemeClr val="tx1">
                    <a:lumMod val="65000"/>
                    <a:lumOff val="35000"/>
                  </a:schemeClr>
                </a:solidFill>
              </a:rPr>
              <a:t>Apache Commons Logging</a:t>
            </a:r>
            <a:r>
              <a:rPr lang="en-US" sz="2000" dirty="0">
                <a:solidFill>
                  <a:schemeClr val="tx1">
                    <a:lumMod val="65000"/>
                    <a:lumOff val="35000"/>
                  </a:schemeClr>
                </a:solidFill>
              </a:rPr>
              <a:t>, </a:t>
            </a:r>
            <a:r>
              <a:rPr lang="en-US" sz="2000" b="1" dirty="0">
                <a:solidFill>
                  <a:schemeClr val="tx1">
                    <a:lumMod val="65000"/>
                    <a:lumOff val="35000"/>
                  </a:schemeClr>
                </a:solidFill>
              </a:rPr>
              <a:t>SLF4J</a:t>
            </a:r>
            <a:r>
              <a:rPr lang="en-US" sz="2000" dirty="0">
                <a:solidFill>
                  <a:schemeClr val="tx1">
                    <a:lumMod val="65000"/>
                    <a:lumOff val="35000"/>
                  </a:schemeClr>
                </a:solidFill>
              </a:rPr>
              <a:t>, etc.</a:t>
            </a:r>
          </a:p>
          <a:p>
            <a:r>
              <a:rPr lang="en-US" sz="2000" dirty="0">
                <a:solidFill>
                  <a:schemeClr val="tx1">
                    <a:lumMod val="65000"/>
                    <a:lumOff val="35000"/>
                  </a:schemeClr>
                </a:solidFill>
              </a:rPr>
              <a:t> </a:t>
            </a:r>
          </a:p>
        </p:txBody>
      </p:sp>
    </p:spTree>
    <p:extLst>
      <p:ext uri="{BB962C8B-B14F-4D97-AF65-F5344CB8AC3E}">
        <p14:creationId xmlns:p14="http://schemas.microsoft.com/office/powerpoint/2010/main" val="345467565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B74542-1B61-9AF8-0299-B74C85071F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AB410B-BB10-2842-9DEE-B2DB68C5157F}"/>
              </a:ext>
            </a:extLst>
          </p:cNvPr>
          <p:cNvSpPr>
            <a:spLocks noGrp="1"/>
          </p:cNvSpPr>
          <p:nvPr>
            <p:ph type="sldNum" sz="quarter" idx="12"/>
          </p:nvPr>
        </p:nvSpPr>
        <p:spPr/>
        <p:txBody>
          <a:bodyPr/>
          <a:lstStyle/>
          <a:p>
            <a:fld id="{4A777409-9C5A-4B07-8E32-19F22F7D558C}" type="slidenum">
              <a:rPr lang="en-IN" smtClean="0"/>
              <a:t>165</a:t>
            </a:fld>
            <a:endParaRPr lang="en-IN" dirty="0"/>
          </a:p>
        </p:txBody>
      </p:sp>
      <p:sp>
        <p:nvSpPr>
          <p:cNvPr id="6" name="TextBox 5">
            <a:extLst>
              <a:ext uri="{FF2B5EF4-FFF2-40B4-BE49-F238E27FC236}">
                <a16:creationId xmlns:a16="http://schemas.microsoft.com/office/drawing/2014/main" id="{CD75F4B3-BE6E-8574-1D84-654B0CC38109}"/>
              </a:ext>
            </a:extLst>
          </p:cNvPr>
          <p:cNvSpPr txBox="1"/>
          <p:nvPr/>
        </p:nvSpPr>
        <p:spPr>
          <a:xfrm>
            <a:off x="2691652" y="519063"/>
            <a:ext cx="6100482" cy="461665"/>
          </a:xfrm>
          <a:prstGeom prst="rect">
            <a:avLst/>
          </a:prstGeom>
          <a:noFill/>
        </p:spPr>
        <p:txBody>
          <a:bodyPr wrap="square">
            <a:spAutoFit/>
          </a:bodyPr>
          <a:lstStyle/>
          <a:p>
            <a:pPr algn="ctr"/>
            <a:r>
              <a:rPr lang="en-IN" sz="2400" b="1" dirty="0"/>
              <a:t>Assignment 1</a:t>
            </a:r>
          </a:p>
        </p:txBody>
      </p:sp>
      <p:sp>
        <p:nvSpPr>
          <p:cNvPr id="8" name="TextBox 7">
            <a:extLst>
              <a:ext uri="{FF2B5EF4-FFF2-40B4-BE49-F238E27FC236}">
                <a16:creationId xmlns:a16="http://schemas.microsoft.com/office/drawing/2014/main" id="{76297932-4E84-2ECE-02E5-B503ED646CB8}"/>
              </a:ext>
            </a:extLst>
          </p:cNvPr>
          <p:cNvSpPr txBox="1"/>
          <p:nvPr/>
        </p:nvSpPr>
        <p:spPr>
          <a:xfrm>
            <a:off x="495299" y="1304435"/>
            <a:ext cx="11024347" cy="3477875"/>
          </a:xfrm>
          <a:prstGeom prst="rect">
            <a:avLst/>
          </a:prstGeom>
          <a:noFill/>
        </p:spPr>
        <p:txBody>
          <a:bodyPr wrap="square">
            <a:spAutoFit/>
          </a:bodyPr>
          <a:lstStyle/>
          <a:p>
            <a:r>
              <a:rPr lang="en-US" sz="2000" b="1" dirty="0">
                <a:solidFill>
                  <a:schemeClr val="tx1">
                    <a:lumMod val="65000"/>
                    <a:lumOff val="35000"/>
                  </a:schemeClr>
                </a:solidFill>
                <a:effectLst/>
              </a:rPr>
              <a:t>Problem Statement:</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Quadratic equation is an equation with degree 2 in the form ax</a:t>
            </a:r>
            <a:r>
              <a:rPr lang="en-US" sz="2000" baseline="30000" dirty="0">
                <a:solidFill>
                  <a:schemeClr val="tx1">
                    <a:lumMod val="65000"/>
                    <a:lumOff val="35000"/>
                  </a:schemeClr>
                </a:solidFill>
              </a:rPr>
              <a:t>2</a:t>
            </a:r>
            <a:r>
              <a:rPr lang="en-US" sz="2000" dirty="0">
                <a:solidFill>
                  <a:schemeClr val="tx1">
                    <a:lumMod val="65000"/>
                    <a:lumOff val="35000"/>
                  </a:schemeClr>
                </a:solidFill>
              </a:rPr>
              <a:t> +bx + c = 0, where a, b, c are the coefficients. Write a program to solve a quadratic equation.</a:t>
            </a:r>
          </a:p>
          <a:p>
            <a:endParaRPr lang="en-US" sz="2000" dirty="0">
              <a:solidFill>
                <a:schemeClr val="tx1">
                  <a:lumMod val="65000"/>
                  <a:lumOff val="35000"/>
                </a:schemeClr>
              </a:solidFill>
            </a:endParaRPr>
          </a:p>
          <a:p>
            <a:r>
              <a:rPr lang="en-US" sz="2000" dirty="0">
                <a:solidFill>
                  <a:schemeClr val="tx1">
                    <a:lumMod val="65000"/>
                    <a:lumOff val="35000"/>
                  </a:schemeClr>
                </a:solidFill>
              </a:rPr>
              <a:t>Your output will be decided based on the value of the discriminant (which is b</a:t>
            </a:r>
            <a:r>
              <a:rPr lang="en-US" sz="2000" baseline="30000" dirty="0">
                <a:solidFill>
                  <a:schemeClr val="tx1">
                    <a:lumMod val="65000"/>
                    <a:lumOff val="35000"/>
                  </a:schemeClr>
                </a:solidFill>
              </a:rPr>
              <a:t>2</a:t>
            </a:r>
            <a:r>
              <a:rPr lang="en-US" sz="2000" dirty="0">
                <a:solidFill>
                  <a:schemeClr val="tx1">
                    <a:lumMod val="65000"/>
                    <a:lumOff val="35000"/>
                  </a:schemeClr>
                </a:solidFill>
              </a:rPr>
              <a:t> -4*a*c),</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If the discriminant value is 0, then both the roots will be equal. Print the value of the root obtained.</a:t>
            </a:r>
          </a:p>
          <a:p>
            <a:pPr marL="342900" indent="-342900">
              <a:buFont typeface="Wingdings" panose="05000000000000000000" pitchFamily="2" charset="2"/>
              <a:buChar char="Ø"/>
            </a:pPr>
            <a:r>
              <a:rPr lang="en-US" sz="2000" dirty="0">
                <a:solidFill>
                  <a:schemeClr val="tx1">
                    <a:lumMod val="65000"/>
                    <a:lumOff val="35000"/>
                  </a:schemeClr>
                </a:solidFill>
              </a:rPr>
              <a:t>If the discriminant is greater than 0, then both of the roots are real and distinct. Print both the values.</a:t>
            </a:r>
          </a:p>
          <a:p>
            <a:pPr marL="342900" indent="-342900">
              <a:buFont typeface="Wingdings" panose="05000000000000000000" pitchFamily="2" charset="2"/>
              <a:buChar char="Ø"/>
            </a:pPr>
            <a:r>
              <a:rPr lang="en-US" sz="2000" dirty="0">
                <a:solidFill>
                  <a:schemeClr val="tx1">
                    <a:lumMod val="65000"/>
                    <a:lumOff val="35000"/>
                  </a:schemeClr>
                </a:solidFill>
              </a:rPr>
              <a:t>If the discriminant is less than 0, then the equation will have no real roots. Print a message which conveys that the roots are not </a:t>
            </a:r>
            <a:r>
              <a:rPr lang="en-US" sz="2000" dirty="0" err="1">
                <a:solidFill>
                  <a:schemeClr val="tx1">
                    <a:lumMod val="65000"/>
                    <a:lumOff val="35000"/>
                  </a:schemeClr>
                </a:solidFill>
              </a:rPr>
              <a:t>not</a:t>
            </a:r>
            <a:r>
              <a:rPr lang="en-US" sz="2000" dirty="0">
                <a:solidFill>
                  <a:schemeClr val="tx1">
                    <a:lumMod val="65000"/>
                    <a:lumOff val="35000"/>
                  </a:schemeClr>
                </a:solidFill>
              </a:rPr>
              <a:t> real.</a:t>
            </a:r>
          </a:p>
        </p:txBody>
      </p:sp>
    </p:spTree>
    <p:extLst>
      <p:ext uri="{BB962C8B-B14F-4D97-AF65-F5344CB8AC3E}">
        <p14:creationId xmlns:p14="http://schemas.microsoft.com/office/powerpoint/2010/main" val="330391602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A4ECE0-F03C-CC8F-456A-EAE242898D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65EC8D-6947-DB5F-FDE0-9F62062EBC1B}"/>
              </a:ext>
            </a:extLst>
          </p:cNvPr>
          <p:cNvSpPr>
            <a:spLocks noGrp="1"/>
          </p:cNvSpPr>
          <p:nvPr>
            <p:ph type="sldNum" sz="quarter" idx="12"/>
          </p:nvPr>
        </p:nvSpPr>
        <p:spPr/>
        <p:txBody>
          <a:bodyPr/>
          <a:lstStyle/>
          <a:p>
            <a:fld id="{4A777409-9C5A-4B07-8E32-19F22F7D558C}" type="slidenum">
              <a:rPr lang="en-IN" smtClean="0"/>
              <a:t>166</a:t>
            </a:fld>
            <a:endParaRPr lang="en-IN" dirty="0"/>
          </a:p>
        </p:txBody>
      </p:sp>
      <p:sp>
        <p:nvSpPr>
          <p:cNvPr id="5" name="TextBox 4">
            <a:extLst>
              <a:ext uri="{FF2B5EF4-FFF2-40B4-BE49-F238E27FC236}">
                <a16:creationId xmlns:a16="http://schemas.microsoft.com/office/drawing/2014/main" id="{65AE0D37-8076-899E-8EFB-5B3A56446443}"/>
              </a:ext>
            </a:extLst>
          </p:cNvPr>
          <p:cNvSpPr txBox="1"/>
          <p:nvPr/>
        </p:nvSpPr>
        <p:spPr>
          <a:xfrm>
            <a:off x="988359" y="878559"/>
            <a:ext cx="9383806" cy="1015663"/>
          </a:xfrm>
          <a:prstGeom prst="rect">
            <a:avLst/>
          </a:prstGeom>
          <a:noFill/>
        </p:spPr>
        <p:txBody>
          <a:bodyPr wrap="square">
            <a:spAutoFit/>
          </a:bodyPr>
          <a:lstStyle/>
          <a:p>
            <a:r>
              <a:rPr lang="en-US" sz="2000" b="1" dirty="0">
                <a:solidFill>
                  <a:schemeClr val="tx1">
                    <a:lumMod val="65000"/>
                    <a:lumOff val="35000"/>
                  </a:schemeClr>
                </a:solidFill>
              </a:rPr>
              <a:t>Sample I/O table:</a:t>
            </a:r>
          </a:p>
          <a:p>
            <a:endParaRPr lang="en-US" sz="2000" b="1" dirty="0">
              <a:solidFill>
                <a:schemeClr val="tx1">
                  <a:lumMod val="65000"/>
                  <a:lumOff val="35000"/>
                </a:schemeClr>
              </a:solidFill>
            </a:endParaRPr>
          </a:p>
          <a:p>
            <a:r>
              <a:rPr lang="en-US" sz="2000" dirty="0">
                <a:solidFill>
                  <a:schemeClr val="tx1">
                    <a:lumMod val="65000"/>
                    <a:lumOff val="35000"/>
                  </a:schemeClr>
                </a:solidFill>
              </a:rPr>
              <a:t>Please refer the given table for sample input values and its corresponding output.</a:t>
            </a:r>
          </a:p>
        </p:txBody>
      </p:sp>
      <p:pic>
        <p:nvPicPr>
          <p:cNvPr id="7" name="Picture 6">
            <a:extLst>
              <a:ext uri="{FF2B5EF4-FFF2-40B4-BE49-F238E27FC236}">
                <a16:creationId xmlns:a16="http://schemas.microsoft.com/office/drawing/2014/main" id="{5D55BE0C-009C-A431-117B-1A6374101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637" y="2054038"/>
            <a:ext cx="6867525" cy="2552700"/>
          </a:xfrm>
          <a:prstGeom prst="rect">
            <a:avLst/>
          </a:prstGeom>
        </p:spPr>
      </p:pic>
      <p:sp>
        <p:nvSpPr>
          <p:cNvPr id="9" name="TextBox 8">
            <a:extLst>
              <a:ext uri="{FF2B5EF4-FFF2-40B4-BE49-F238E27FC236}">
                <a16:creationId xmlns:a16="http://schemas.microsoft.com/office/drawing/2014/main" id="{1604610E-7CA3-83BF-0D7B-A643C926F8FF}"/>
              </a:ext>
            </a:extLst>
          </p:cNvPr>
          <p:cNvSpPr txBox="1"/>
          <p:nvPr/>
        </p:nvSpPr>
        <p:spPr>
          <a:xfrm>
            <a:off x="988358" y="4963779"/>
            <a:ext cx="10871947" cy="707886"/>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Check the project using SonarLint to maintain the coding standards. Ignore the violations which occur due to "</a:t>
            </a:r>
            <a:r>
              <a:rPr lang="en-US" sz="2000" dirty="0" err="1">
                <a:solidFill>
                  <a:schemeClr val="tx1">
                    <a:lumMod val="65000"/>
                    <a:lumOff val="35000"/>
                  </a:schemeClr>
                </a:solidFill>
              </a:rPr>
              <a:t>System.out</a:t>
            </a:r>
            <a:r>
              <a:rPr lang="en-US" sz="2000" dirty="0">
                <a:solidFill>
                  <a:schemeClr val="tx1">
                    <a:lumMod val="65000"/>
                    <a:lumOff val="35000"/>
                  </a:schemeClr>
                </a:solidFill>
              </a:rPr>
              <a:t>" statements.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96910207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743DAD-F178-DB47-7783-8A9A9A26B3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1257F46-E40F-F874-9759-06F8EAE3A105}"/>
              </a:ext>
            </a:extLst>
          </p:cNvPr>
          <p:cNvSpPr>
            <a:spLocks noGrp="1"/>
          </p:cNvSpPr>
          <p:nvPr>
            <p:ph type="sldNum" sz="quarter" idx="12"/>
          </p:nvPr>
        </p:nvSpPr>
        <p:spPr/>
        <p:txBody>
          <a:bodyPr/>
          <a:lstStyle/>
          <a:p>
            <a:fld id="{4A777409-9C5A-4B07-8E32-19F22F7D558C}" type="slidenum">
              <a:rPr lang="en-IN" smtClean="0"/>
              <a:t>167</a:t>
            </a:fld>
            <a:endParaRPr lang="en-IN" dirty="0"/>
          </a:p>
        </p:txBody>
      </p:sp>
      <p:sp>
        <p:nvSpPr>
          <p:cNvPr id="5" name="TextBox 4">
            <a:extLst>
              <a:ext uri="{FF2B5EF4-FFF2-40B4-BE49-F238E27FC236}">
                <a16:creationId xmlns:a16="http://schemas.microsoft.com/office/drawing/2014/main" id="{A909B3D9-474B-8185-2024-BC2B430EE2CA}"/>
              </a:ext>
            </a:extLst>
          </p:cNvPr>
          <p:cNvSpPr txBox="1"/>
          <p:nvPr/>
        </p:nvSpPr>
        <p:spPr>
          <a:xfrm>
            <a:off x="2252382" y="617675"/>
            <a:ext cx="6100482" cy="461665"/>
          </a:xfrm>
          <a:prstGeom prst="rect">
            <a:avLst/>
          </a:prstGeom>
          <a:noFill/>
        </p:spPr>
        <p:txBody>
          <a:bodyPr wrap="square">
            <a:spAutoFit/>
          </a:bodyPr>
          <a:lstStyle/>
          <a:p>
            <a:pPr algn="ctr"/>
            <a:r>
              <a:rPr lang="en-IN" sz="2400" b="1" dirty="0"/>
              <a:t>Assignment 2</a:t>
            </a:r>
          </a:p>
        </p:txBody>
      </p:sp>
      <p:sp>
        <p:nvSpPr>
          <p:cNvPr id="8" name="TextBox 7">
            <a:extLst>
              <a:ext uri="{FF2B5EF4-FFF2-40B4-BE49-F238E27FC236}">
                <a16:creationId xmlns:a16="http://schemas.microsoft.com/office/drawing/2014/main" id="{23010376-3C67-7DCD-F3E1-81A5871AAD45}"/>
              </a:ext>
            </a:extLst>
          </p:cNvPr>
          <p:cNvSpPr txBox="1"/>
          <p:nvPr/>
        </p:nvSpPr>
        <p:spPr>
          <a:xfrm>
            <a:off x="316006" y="1211160"/>
            <a:ext cx="11311218" cy="1015663"/>
          </a:xfrm>
          <a:prstGeom prst="rect">
            <a:avLst/>
          </a:prstGeom>
          <a:noFill/>
        </p:spPr>
        <p:txBody>
          <a:bodyPr wrap="square">
            <a:spAutoFit/>
          </a:bodyPr>
          <a:lstStyle/>
          <a:p>
            <a:r>
              <a:rPr lang="en-US" sz="2000" dirty="0" err="1">
                <a:solidFill>
                  <a:schemeClr val="tx1">
                    <a:lumMod val="65000"/>
                    <a:lumOff val="35000"/>
                  </a:schemeClr>
                </a:solidFill>
              </a:rPr>
              <a:t>BookMyMovie</a:t>
            </a:r>
            <a:r>
              <a:rPr lang="en-US" sz="2000" dirty="0">
                <a:solidFill>
                  <a:schemeClr val="tx1">
                    <a:lumMod val="65000"/>
                    <a:lumOff val="35000"/>
                  </a:schemeClr>
                </a:solidFill>
              </a:rPr>
              <a:t> is an online website, through which the required number of tickets can be booked for a particular show. A maximum number of 15 tickets can be issued per booking. Implement the class </a:t>
            </a:r>
            <a:r>
              <a:rPr lang="en-US" sz="2000" dirty="0" err="1">
                <a:solidFill>
                  <a:schemeClr val="tx1">
                    <a:lumMod val="65000"/>
                    <a:lumOff val="35000"/>
                  </a:schemeClr>
                </a:solidFill>
              </a:rPr>
              <a:t>BookMyMovie</a:t>
            </a:r>
            <a:r>
              <a:rPr lang="en-US" sz="2000" dirty="0">
                <a:solidFill>
                  <a:schemeClr val="tx1">
                    <a:lumMod val="65000"/>
                    <a:lumOff val="35000"/>
                  </a:schemeClr>
                </a:solidFill>
              </a:rPr>
              <a:t> as per the class diagram given below:</a:t>
            </a:r>
            <a:endParaRPr lang="en-IN" sz="2000" dirty="0">
              <a:solidFill>
                <a:schemeClr val="tx1">
                  <a:lumMod val="65000"/>
                  <a:lumOff val="35000"/>
                </a:schemeClr>
              </a:solidFill>
            </a:endParaRPr>
          </a:p>
        </p:txBody>
      </p:sp>
      <p:pic>
        <p:nvPicPr>
          <p:cNvPr id="10" name="Picture 9">
            <a:extLst>
              <a:ext uri="{FF2B5EF4-FFF2-40B4-BE49-F238E27FC236}">
                <a16:creationId xmlns:a16="http://schemas.microsoft.com/office/drawing/2014/main" id="{87EF769D-7F72-A252-B1C8-A6AC7DB5E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529" y="2526159"/>
            <a:ext cx="3218330" cy="3480193"/>
          </a:xfrm>
          <a:prstGeom prst="rect">
            <a:avLst/>
          </a:prstGeom>
        </p:spPr>
      </p:pic>
    </p:spTree>
    <p:extLst>
      <p:ext uri="{BB962C8B-B14F-4D97-AF65-F5344CB8AC3E}">
        <p14:creationId xmlns:p14="http://schemas.microsoft.com/office/powerpoint/2010/main" val="325849039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FA8577-2C84-B985-0A0A-63B66EB7A0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643028-9480-00AB-389D-D4588610172F}"/>
              </a:ext>
            </a:extLst>
          </p:cNvPr>
          <p:cNvSpPr>
            <a:spLocks noGrp="1"/>
          </p:cNvSpPr>
          <p:nvPr>
            <p:ph type="sldNum" sz="quarter" idx="12"/>
          </p:nvPr>
        </p:nvSpPr>
        <p:spPr/>
        <p:txBody>
          <a:bodyPr/>
          <a:lstStyle/>
          <a:p>
            <a:fld id="{4A777409-9C5A-4B07-8E32-19F22F7D558C}" type="slidenum">
              <a:rPr lang="en-IN" smtClean="0"/>
              <a:t>168</a:t>
            </a:fld>
            <a:endParaRPr lang="en-IN" dirty="0"/>
          </a:p>
        </p:txBody>
      </p:sp>
      <p:sp>
        <p:nvSpPr>
          <p:cNvPr id="5" name="TextBox 4">
            <a:extLst>
              <a:ext uri="{FF2B5EF4-FFF2-40B4-BE49-F238E27FC236}">
                <a16:creationId xmlns:a16="http://schemas.microsoft.com/office/drawing/2014/main" id="{75500C98-F0DF-91F9-ECD4-CCA0E10181B2}"/>
              </a:ext>
            </a:extLst>
          </p:cNvPr>
          <p:cNvSpPr txBox="1"/>
          <p:nvPr/>
        </p:nvSpPr>
        <p:spPr>
          <a:xfrm>
            <a:off x="898710" y="670156"/>
            <a:ext cx="10818161" cy="2554545"/>
          </a:xfrm>
          <a:prstGeom prst="rect">
            <a:avLst/>
          </a:prstGeom>
          <a:noFill/>
        </p:spPr>
        <p:txBody>
          <a:bodyPr wrap="square">
            <a:spAutoFit/>
          </a:bodyPr>
          <a:lstStyle/>
          <a:p>
            <a:r>
              <a:rPr lang="en-US" sz="2000" b="1" dirty="0">
                <a:solidFill>
                  <a:schemeClr val="tx1">
                    <a:lumMod val="65000"/>
                    <a:lumOff val="35000"/>
                  </a:schemeClr>
                </a:solidFill>
              </a:rPr>
              <a:t>Method Description: </a:t>
            </a:r>
          </a:p>
          <a:p>
            <a:endParaRPr lang="en-US" sz="2000" b="1" dirty="0">
              <a:solidFill>
                <a:schemeClr val="tx1">
                  <a:lumMod val="65000"/>
                  <a:lumOff val="35000"/>
                </a:schemeClr>
              </a:solidFill>
            </a:endParaRPr>
          </a:p>
          <a:p>
            <a:pPr marL="342900" indent="-342900">
              <a:buFont typeface="Wingdings" panose="05000000000000000000" pitchFamily="2" charset="2"/>
              <a:buChar char="Ø"/>
            </a:pPr>
            <a:r>
              <a:rPr lang="en-US" sz="2000" b="1" dirty="0" err="1">
                <a:solidFill>
                  <a:schemeClr val="tx1">
                    <a:lumMod val="65000"/>
                    <a:lumOff val="35000"/>
                  </a:schemeClr>
                </a:solidFill>
              </a:rPr>
              <a:t>BookMyMovie</a:t>
            </a:r>
            <a:r>
              <a:rPr lang="en-US" sz="2000" b="1" dirty="0">
                <a:solidFill>
                  <a:schemeClr val="tx1">
                    <a:lumMod val="65000"/>
                    <a:lumOff val="35000"/>
                  </a:schemeClr>
                </a:solidFill>
              </a:rPr>
              <a:t>(int </a:t>
            </a:r>
            <a:r>
              <a:rPr lang="en-US" sz="2000" b="1" dirty="0" err="1">
                <a:solidFill>
                  <a:schemeClr val="tx1">
                    <a:lumMod val="65000"/>
                    <a:lumOff val="35000"/>
                  </a:schemeClr>
                </a:solidFill>
              </a:rPr>
              <a:t>movieId</a:t>
            </a:r>
            <a:r>
              <a:rPr lang="en-US" sz="2000" b="1" dirty="0">
                <a:solidFill>
                  <a:schemeClr val="tx1">
                    <a:lumMod val="65000"/>
                    <a:lumOff val="35000"/>
                  </a:schemeClr>
                </a:solidFill>
              </a:rPr>
              <a:t>, int </a:t>
            </a:r>
            <a:r>
              <a:rPr lang="en-US" sz="2000" b="1" dirty="0" err="1">
                <a:solidFill>
                  <a:schemeClr val="tx1">
                    <a:lumMod val="65000"/>
                    <a:lumOff val="35000"/>
                  </a:schemeClr>
                </a:solidFill>
              </a:rPr>
              <a:t>noOfTickets</a:t>
            </a:r>
            <a:r>
              <a:rPr lang="en-US" sz="2000" b="1" dirty="0">
                <a:solidFill>
                  <a:schemeClr val="tx1">
                    <a:lumMod val="65000"/>
                    <a:lumOff val="35000"/>
                  </a:schemeClr>
                </a:solidFill>
              </a:rPr>
              <a:t>):</a:t>
            </a:r>
            <a:r>
              <a:rPr lang="en-US" sz="2000" dirty="0">
                <a:solidFill>
                  <a:schemeClr val="tx1">
                    <a:lumMod val="65000"/>
                    <a:lumOff val="35000"/>
                  </a:schemeClr>
                </a:solidFill>
              </a:rPr>
              <a:t> This constructor is used to initialize the instance variables with user provided values.</a:t>
            </a:r>
          </a:p>
          <a:p>
            <a:pPr marL="342900" indent="-342900">
              <a:buFont typeface="Wingdings" panose="05000000000000000000" pitchFamily="2" charset="2"/>
              <a:buChar char="Ø"/>
            </a:pPr>
            <a:r>
              <a:rPr lang="en-US" sz="2000" b="1" dirty="0" err="1">
                <a:solidFill>
                  <a:schemeClr val="tx1">
                    <a:lumMod val="65000"/>
                    <a:lumOff val="35000"/>
                  </a:schemeClr>
                </a:solidFill>
              </a:rPr>
              <a:t>calculateDiscount</a:t>
            </a:r>
            <a:r>
              <a:rPr lang="en-US" sz="2000" b="1" dirty="0">
                <a:solidFill>
                  <a:schemeClr val="tx1">
                    <a:lumMod val="65000"/>
                    <a:lumOff val="35000"/>
                  </a:schemeClr>
                </a:solidFill>
              </a:rPr>
              <a:t>():</a:t>
            </a:r>
            <a:r>
              <a:rPr lang="en-US" sz="2000" dirty="0">
                <a:solidFill>
                  <a:schemeClr val="tx1">
                    <a:lumMod val="65000"/>
                    <a:lumOff val="35000"/>
                  </a:schemeClr>
                </a:solidFill>
              </a:rPr>
              <a:t> This method is used to set the discount percentage for a particular booking based on the </a:t>
            </a:r>
            <a:r>
              <a:rPr lang="en-US" sz="2000" b="1" i="1" dirty="0" err="1">
                <a:solidFill>
                  <a:schemeClr val="tx1">
                    <a:lumMod val="65000"/>
                    <a:lumOff val="35000"/>
                  </a:schemeClr>
                </a:solidFill>
              </a:rPr>
              <a:t>noOfTickets</a:t>
            </a:r>
            <a:r>
              <a:rPr lang="en-US" sz="2000" b="1" i="1" dirty="0">
                <a:solidFill>
                  <a:schemeClr val="tx1">
                    <a:lumMod val="65000"/>
                    <a:lumOff val="35000"/>
                  </a:schemeClr>
                </a:solidFill>
              </a:rPr>
              <a:t> </a:t>
            </a:r>
            <a:r>
              <a:rPr lang="en-US" sz="2000" dirty="0">
                <a:solidFill>
                  <a:schemeClr val="tx1">
                    <a:lumMod val="65000"/>
                    <a:lumOff val="35000"/>
                  </a:schemeClr>
                </a:solidFill>
              </a:rPr>
              <a:t>issued and the </a:t>
            </a:r>
            <a:r>
              <a:rPr lang="en-US" sz="2000" b="1" i="1" dirty="0" err="1">
                <a:solidFill>
                  <a:schemeClr val="tx1">
                    <a:lumMod val="65000"/>
                    <a:lumOff val="35000"/>
                  </a:schemeClr>
                </a:solidFill>
              </a:rPr>
              <a:t>movieId</a:t>
            </a:r>
            <a:r>
              <a:rPr lang="en-US" sz="2000" dirty="0">
                <a:solidFill>
                  <a:schemeClr val="tx1">
                    <a:lumMod val="65000"/>
                    <a:lumOff val="35000"/>
                  </a:schemeClr>
                </a:solidFill>
              </a:rPr>
              <a:t>. </a:t>
            </a:r>
          </a:p>
          <a:p>
            <a:endParaRPr lang="en-US" sz="2000" dirty="0">
              <a:solidFill>
                <a:schemeClr val="tx1">
                  <a:lumMod val="65000"/>
                  <a:lumOff val="35000"/>
                </a:schemeClr>
              </a:solidFill>
            </a:endParaRPr>
          </a:p>
          <a:p>
            <a:r>
              <a:rPr lang="en-US" sz="2000" dirty="0">
                <a:solidFill>
                  <a:schemeClr val="tx1">
                    <a:lumMod val="65000"/>
                    <a:lumOff val="35000"/>
                  </a:schemeClr>
                </a:solidFill>
              </a:rPr>
              <a:t>The condition for calculating the discount is given below: </a:t>
            </a:r>
          </a:p>
        </p:txBody>
      </p:sp>
      <p:pic>
        <p:nvPicPr>
          <p:cNvPr id="7" name="Picture 6">
            <a:extLst>
              <a:ext uri="{FF2B5EF4-FFF2-40B4-BE49-F238E27FC236}">
                <a16:creationId xmlns:a16="http://schemas.microsoft.com/office/drawing/2014/main" id="{7B668D3A-B556-CDC9-DD4C-89BAB0288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525" y="3330344"/>
            <a:ext cx="5934075" cy="2857500"/>
          </a:xfrm>
          <a:prstGeom prst="rect">
            <a:avLst/>
          </a:prstGeom>
        </p:spPr>
      </p:pic>
    </p:spTree>
    <p:extLst>
      <p:ext uri="{BB962C8B-B14F-4D97-AF65-F5344CB8AC3E}">
        <p14:creationId xmlns:p14="http://schemas.microsoft.com/office/powerpoint/2010/main" val="167154351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0DF90E-DEDE-7711-C72C-09A27CF14C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4BEA13-0906-738C-086D-BB18A4856DE0}"/>
              </a:ext>
            </a:extLst>
          </p:cNvPr>
          <p:cNvSpPr>
            <a:spLocks noGrp="1"/>
          </p:cNvSpPr>
          <p:nvPr>
            <p:ph type="sldNum" sz="quarter" idx="12"/>
          </p:nvPr>
        </p:nvSpPr>
        <p:spPr/>
        <p:txBody>
          <a:bodyPr/>
          <a:lstStyle/>
          <a:p>
            <a:fld id="{4A777409-9C5A-4B07-8E32-19F22F7D558C}" type="slidenum">
              <a:rPr lang="en-IN" smtClean="0"/>
              <a:t>169</a:t>
            </a:fld>
            <a:endParaRPr lang="en-IN" dirty="0"/>
          </a:p>
        </p:txBody>
      </p:sp>
      <p:sp>
        <p:nvSpPr>
          <p:cNvPr id="5" name="TextBox 4">
            <a:extLst>
              <a:ext uri="{FF2B5EF4-FFF2-40B4-BE49-F238E27FC236}">
                <a16:creationId xmlns:a16="http://schemas.microsoft.com/office/drawing/2014/main" id="{A60FEA32-855D-D39F-7A81-CEF847346B3C}"/>
              </a:ext>
            </a:extLst>
          </p:cNvPr>
          <p:cNvSpPr txBox="1"/>
          <p:nvPr/>
        </p:nvSpPr>
        <p:spPr>
          <a:xfrm>
            <a:off x="988358" y="733816"/>
            <a:ext cx="10674723" cy="2862322"/>
          </a:xfrm>
          <a:prstGeom prst="rect">
            <a:avLst/>
          </a:prstGeom>
          <a:noFill/>
        </p:spPr>
        <p:txBody>
          <a:bodyPr wrap="square">
            <a:spAutoFit/>
          </a:bodyPr>
          <a:lstStyle/>
          <a:p>
            <a:r>
              <a:rPr lang="en-US" sz="2000" dirty="0">
                <a:solidFill>
                  <a:schemeClr val="tx1">
                    <a:lumMod val="65000"/>
                    <a:lumOff val="35000"/>
                  </a:schemeClr>
                </a:solidFill>
                <a:effectLst/>
              </a:rPr>
              <a:t>Note: In this above table, Value column stands for the discount percentage.</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err="1">
                <a:solidFill>
                  <a:schemeClr val="tx1">
                    <a:lumMod val="65000"/>
                    <a:lumOff val="35000"/>
                  </a:schemeClr>
                </a:solidFill>
              </a:rPr>
              <a:t>calculateTicketAmount</a:t>
            </a:r>
            <a:r>
              <a:rPr lang="en-US" sz="2000" b="1" dirty="0">
                <a:solidFill>
                  <a:schemeClr val="tx1">
                    <a:lumMod val="65000"/>
                    <a:lumOff val="35000"/>
                  </a:schemeClr>
                </a:solidFill>
              </a:rPr>
              <a:t>():</a:t>
            </a:r>
            <a:r>
              <a:rPr lang="en-US" sz="2000" dirty="0">
                <a:solidFill>
                  <a:schemeClr val="tx1">
                    <a:lumMod val="65000"/>
                    <a:lumOff val="35000"/>
                  </a:schemeClr>
                </a:solidFill>
              </a:rPr>
              <a:t> This method is used to calculate the ticket amount after deducting the discount amount. It should call the method </a:t>
            </a:r>
            <a:r>
              <a:rPr lang="en-US" sz="2000" b="1" i="1" dirty="0" err="1">
                <a:solidFill>
                  <a:schemeClr val="tx1">
                    <a:lumMod val="65000"/>
                    <a:lumOff val="35000"/>
                  </a:schemeClr>
                </a:solidFill>
              </a:rPr>
              <a:t>calculateDiscount</a:t>
            </a:r>
            <a:r>
              <a:rPr lang="en-US" sz="2000" b="1" i="1" dirty="0">
                <a:solidFill>
                  <a:schemeClr val="tx1">
                    <a:lumMod val="65000"/>
                    <a:lumOff val="35000"/>
                  </a:schemeClr>
                </a:solidFill>
              </a:rPr>
              <a:t>()</a:t>
            </a:r>
            <a:r>
              <a:rPr lang="en-US" sz="2000" dirty="0">
                <a:solidFill>
                  <a:schemeClr val="tx1">
                    <a:lumMod val="65000"/>
                    <a:lumOff val="35000"/>
                  </a:schemeClr>
                </a:solidFill>
              </a:rPr>
              <a:t> which sets the discount percentage. Then the </a:t>
            </a:r>
            <a:r>
              <a:rPr lang="en-US" sz="2000" b="1" i="1" dirty="0" err="1">
                <a:solidFill>
                  <a:schemeClr val="tx1">
                    <a:lumMod val="65000"/>
                    <a:lumOff val="35000"/>
                  </a:schemeClr>
                </a:solidFill>
              </a:rPr>
              <a:t>totalAmount</a:t>
            </a:r>
            <a:r>
              <a:rPr lang="en-US" sz="2000" b="1" i="1" dirty="0">
                <a:solidFill>
                  <a:schemeClr val="tx1">
                    <a:lumMod val="65000"/>
                    <a:lumOff val="35000"/>
                  </a:schemeClr>
                </a:solidFill>
              </a:rPr>
              <a:t> </a:t>
            </a:r>
            <a:r>
              <a:rPr lang="en-US" sz="2000" dirty="0">
                <a:solidFill>
                  <a:schemeClr val="tx1">
                    <a:lumMod val="65000"/>
                    <a:lumOff val="35000"/>
                  </a:schemeClr>
                </a:solidFill>
              </a:rPr>
              <a:t>should be calculated using the formula given below: </a:t>
            </a:r>
          </a:p>
          <a:p>
            <a:pPr marL="800100" lvl="1" indent="-342900">
              <a:buFont typeface="Wingdings" panose="05000000000000000000" pitchFamily="2" charset="2"/>
              <a:buChar char="Ø"/>
            </a:pPr>
            <a:r>
              <a:rPr lang="en-US" sz="2000" dirty="0" err="1">
                <a:solidFill>
                  <a:schemeClr val="tx1">
                    <a:lumMod val="65000"/>
                    <a:lumOff val="35000"/>
                  </a:schemeClr>
                </a:solidFill>
              </a:rPr>
              <a:t>totalAmount</a:t>
            </a:r>
            <a:r>
              <a:rPr lang="en-US" sz="2000" dirty="0">
                <a:solidFill>
                  <a:schemeClr val="tx1">
                    <a:lumMod val="65000"/>
                    <a:lumOff val="35000"/>
                  </a:schemeClr>
                </a:solidFill>
              </a:rPr>
              <a:t> = </a:t>
            </a:r>
            <a:r>
              <a:rPr lang="en-US" sz="2000" dirty="0" err="1">
                <a:solidFill>
                  <a:schemeClr val="tx1">
                    <a:lumMod val="65000"/>
                    <a:lumOff val="35000"/>
                  </a:schemeClr>
                </a:solidFill>
              </a:rPr>
              <a:t>baseFare</a:t>
            </a:r>
            <a:r>
              <a:rPr lang="en-US" sz="2000" dirty="0">
                <a:solidFill>
                  <a:schemeClr val="tx1">
                    <a:lumMod val="65000"/>
                    <a:lumOff val="35000"/>
                  </a:schemeClr>
                </a:solidFill>
              </a:rPr>
              <a:t> * </a:t>
            </a:r>
            <a:r>
              <a:rPr lang="en-US" sz="2000" dirty="0" err="1">
                <a:solidFill>
                  <a:schemeClr val="tx1">
                    <a:lumMod val="65000"/>
                    <a:lumOff val="35000"/>
                  </a:schemeClr>
                </a:solidFill>
              </a:rPr>
              <a:t>noOfTickets</a:t>
            </a:r>
            <a:r>
              <a:rPr lang="en-US" sz="2000" dirty="0">
                <a:solidFill>
                  <a:schemeClr val="tx1">
                    <a:lumMod val="65000"/>
                    <a:lumOff val="35000"/>
                  </a:schemeClr>
                </a:solidFill>
              </a:rPr>
              <a:t> – (</a:t>
            </a:r>
            <a:r>
              <a:rPr lang="en-US" sz="2000" dirty="0" err="1">
                <a:solidFill>
                  <a:schemeClr val="tx1">
                    <a:lumMod val="65000"/>
                    <a:lumOff val="35000"/>
                  </a:schemeClr>
                </a:solidFill>
              </a:rPr>
              <a:t>baseFare</a:t>
            </a:r>
            <a:r>
              <a:rPr lang="en-US" sz="2000" dirty="0">
                <a:solidFill>
                  <a:schemeClr val="tx1">
                    <a:lumMod val="65000"/>
                    <a:lumOff val="35000"/>
                  </a:schemeClr>
                </a:solidFill>
              </a:rPr>
              <a:t> * </a:t>
            </a:r>
            <a:r>
              <a:rPr lang="en-US" sz="2000" dirty="0" err="1">
                <a:solidFill>
                  <a:schemeClr val="tx1">
                    <a:lumMod val="65000"/>
                    <a:lumOff val="35000"/>
                  </a:schemeClr>
                </a:solidFill>
              </a:rPr>
              <a:t>noOftickets</a:t>
            </a:r>
            <a:r>
              <a:rPr lang="en-US" sz="2000" dirty="0">
                <a:solidFill>
                  <a:schemeClr val="tx1">
                    <a:lumMod val="65000"/>
                    <a:lumOff val="35000"/>
                  </a:schemeClr>
                </a:solidFill>
              </a:rPr>
              <a:t> * (discount/100))</a:t>
            </a:r>
          </a:p>
          <a:p>
            <a:pPr marL="800100" lvl="1" indent="-342900">
              <a:buFont typeface="Wingdings" panose="05000000000000000000" pitchFamily="2" charset="2"/>
              <a:buChar char="Ø"/>
            </a:pPr>
            <a:endParaRPr lang="en-US" sz="2000" dirty="0">
              <a:solidFill>
                <a:schemeClr val="tx1">
                  <a:lumMod val="65000"/>
                  <a:lumOff val="35000"/>
                </a:schemeClr>
              </a:solidFill>
            </a:endParaRP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baseFare</a:t>
            </a:r>
            <a:r>
              <a:rPr lang="en-US" sz="2000" dirty="0">
                <a:solidFill>
                  <a:schemeClr val="tx1">
                    <a:lumMod val="65000"/>
                    <a:lumOff val="35000"/>
                  </a:schemeClr>
                </a:solidFill>
                <a:effectLst/>
              </a:rPr>
              <a:t> for a given </a:t>
            </a:r>
            <a:r>
              <a:rPr lang="en-US" sz="2000" dirty="0" err="1">
                <a:solidFill>
                  <a:schemeClr val="tx1">
                    <a:lumMod val="65000"/>
                    <a:lumOff val="35000"/>
                  </a:schemeClr>
                </a:solidFill>
                <a:effectLst/>
              </a:rPr>
              <a:t>movieId</a:t>
            </a:r>
            <a:r>
              <a:rPr lang="en-US" sz="2000" dirty="0">
                <a:solidFill>
                  <a:schemeClr val="tx1">
                    <a:lumMod val="65000"/>
                    <a:lumOff val="35000"/>
                  </a:schemeClr>
                </a:solidFill>
                <a:effectLst/>
              </a:rPr>
              <a:t> is given below:</a:t>
            </a:r>
          </a:p>
        </p:txBody>
      </p:sp>
      <p:pic>
        <p:nvPicPr>
          <p:cNvPr id="7" name="Picture 6">
            <a:extLst>
              <a:ext uri="{FF2B5EF4-FFF2-40B4-BE49-F238E27FC236}">
                <a16:creationId xmlns:a16="http://schemas.microsoft.com/office/drawing/2014/main" id="{41B4D72D-0A9C-71E7-4F5C-F4371ED1E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3045" y="3661794"/>
            <a:ext cx="3905250" cy="2628900"/>
          </a:xfrm>
          <a:prstGeom prst="rect">
            <a:avLst/>
          </a:prstGeom>
        </p:spPr>
      </p:pic>
    </p:spTree>
    <p:extLst>
      <p:ext uri="{BB962C8B-B14F-4D97-AF65-F5344CB8AC3E}">
        <p14:creationId xmlns:p14="http://schemas.microsoft.com/office/powerpoint/2010/main" val="508292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81DC7-4B73-671F-65C9-E4DAF9B022B5}"/>
              </a:ext>
            </a:extLst>
          </p:cNvPr>
          <p:cNvSpPr txBox="1"/>
          <p:nvPr/>
        </p:nvSpPr>
        <p:spPr>
          <a:xfrm>
            <a:off x="797859" y="1305342"/>
            <a:ext cx="10963835" cy="4708981"/>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Multi-threaded:</a:t>
            </a:r>
          </a:p>
          <a:p>
            <a:endParaRPr lang="en-US" sz="2000" b="1" dirty="0">
              <a:solidFill>
                <a:schemeClr val="tx1">
                  <a:lumMod val="65000"/>
                  <a:lumOff val="35000"/>
                </a:schemeClr>
              </a:solidFill>
            </a:endParaRPr>
          </a:p>
          <a:p>
            <a:r>
              <a:rPr lang="en-US" sz="2000" dirty="0">
                <a:solidFill>
                  <a:schemeClr val="tx1">
                    <a:lumMod val="65000"/>
                    <a:lumOff val="35000"/>
                  </a:schemeClr>
                </a:solidFill>
              </a:rPr>
              <a:t>A thread is a separate program that executes concurrently. We can break down a monolithic program handling multiple tasks, into smaller multiple thread-like Java sub-programs that can deal with all the tasks at a given point in time. The main advantage of multi-threading is that threads share a common memory area. Threads are most importantly used for multi-media, web applications, etc.</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Robust: </a:t>
            </a:r>
          </a:p>
          <a:p>
            <a:r>
              <a:rPr lang="en-US" sz="2000" dirty="0">
                <a:solidFill>
                  <a:schemeClr val="tx1">
                    <a:lumMod val="65000"/>
                    <a:lumOff val="35000"/>
                  </a:schemeClr>
                </a:solidFill>
              </a:rPr>
              <a:t>Java is considered robust because</a:t>
            </a:r>
          </a:p>
          <a:p>
            <a:pPr>
              <a:buFont typeface="Arial" panose="020B0604020202020204" pitchFamily="34" charset="0"/>
              <a:buChar char="•"/>
            </a:pPr>
            <a:r>
              <a:rPr lang="en-US" sz="2000" dirty="0">
                <a:solidFill>
                  <a:schemeClr val="tx1">
                    <a:lumMod val="65000"/>
                    <a:lumOff val="35000"/>
                  </a:schemeClr>
                </a:solidFill>
              </a:rPr>
              <a:t>there is strong memory management in Java</a:t>
            </a:r>
          </a:p>
          <a:p>
            <a:pPr>
              <a:buFont typeface="Arial" panose="020B0604020202020204" pitchFamily="34" charset="0"/>
              <a:buChar char="•"/>
            </a:pPr>
            <a:r>
              <a:rPr lang="en-US" sz="2000" dirty="0">
                <a:solidFill>
                  <a:schemeClr val="tx1">
                    <a:lumMod val="65000"/>
                    <a:lumOff val="35000"/>
                  </a:schemeClr>
                </a:solidFill>
              </a:rPr>
              <a:t>Java doesn't use pointers which thus avoid security problems</a:t>
            </a:r>
          </a:p>
          <a:p>
            <a:pPr>
              <a:buFont typeface="Arial" panose="020B0604020202020204" pitchFamily="34" charset="0"/>
              <a:buChar char="•"/>
            </a:pPr>
            <a:r>
              <a:rPr lang="en-US" sz="2000" dirty="0">
                <a:solidFill>
                  <a:schemeClr val="tx1">
                    <a:lumMod val="65000"/>
                    <a:lumOff val="35000"/>
                  </a:schemeClr>
                </a:solidFill>
              </a:rPr>
              <a:t>Java automatically garbage collects unused objects</a:t>
            </a:r>
          </a:p>
          <a:p>
            <a:pPr>
              <a:buFont typeface="Arial" panose="020B0604020202020204" pitchFamily="34" charset="0"/>
              <a:buChar char="•"/>
            </a:pPr>
            <a:r>
              <a:rPr lang="en-US" sz="2000" dirty="0">
                <a:solidFill>
                  <a:schemeClr val="tx1">
                    <a:lumMod val="65000"/>
                    <a:lumOff val="35000"/>
                  </a:schemeClr>
                </a:solidFill>
              </a:rPr>
              <a:t>it supports exception handling and type checking mechanism </a:t>
            </a:r>
          </a:p>
          <a:p>
            <a:endParaRPr lang="en-US" sz="2000" dirty="0">
              <a:solidFill>
                <a:schemeClr val="tx1">
                  <a:lumMod val="65000"/>
                  <a:lumOff val="35000"/>
                </a:schemeClr>
              </a:solidFill>
            </a:endParaRPr>
          </a:p>
          <a:p>
            <a:r>
              <a:rPr lang="en-US" sz="2000" dirty="0">
                <a:solidFill>
                  <a:schemeClr val="tx1">
                    <a:lumMod val="65000"/>
                    <a:lumOff val="35000"/>
                  </a:schemeClr>
                </a:solidFill>
              </a:rPr>
              <a:t>Let us understand the concept of platform independence next.</a:t>
            </a:r>
          </a:p>
        </p:txBody>
      </p:sp>
      <p:sp>
        <p:nvSpPr>
          <p:cNvPr id="2" name="Footer Placeholder 1">
            <a:extLst>
              <a:ext uri="{FF2B5EF4-FFF2-40B4-BE49-F238E27FC236}">
                <a16:creationId xmlns:a16="http://schemas.microsoft.com/office/drawing/2014/main" id="{EEA42120-7C8A-0A7B-4077-8B6EBF69003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284E1C9-4A66-D236-A1ED-B38997B6D618}"/>
              </a:ext>
            </a:extLst>
          </p:cNvPr>
          <p:cNvSpPr>
            <a:spLocks noGrp="1"/>
          </p:cNvSpPr>
          <p:nvPr>
            <p:ph type="sldNum" sz="quarter" idx="12"/>
          </p:nvPr>
        </p:nvSpPr>
        <p:spPr/>
        <p:txBody>
          <a:bodyPr/>
          <a:lstStyle/>
          <a:p>
            <a:fld id="{4A777409-9C5A-4B07-8E32-19F22F7D558C}" type="slidenum">
              <a:rPr lang="en-IN" smtClean="0"/>
              <a:t>17</a:t>
            </a:fld>
            <a:endParaRPr lang="en-IN" dirty="0"/>
          </a:p>
        </p:txBody>
      </p:sp>
    </p:spTree>
    <p:extLst>
      <p:ext uri="{BB962C8B-B14F-4D97-AF65-F5344CB8AC3E}">
        <p14:creationId xmlns:p14="http://schemas.microsoft.com/office/powerpoint/2010/main" val="16702177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5B6FFF-A48B-7877-ECF5-E12952C690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07A75A-D333-1A94-ABEF-DB05331956D2}"/>
              </a:ext>
            </a:extLst>
          </p:cNvPr>
          <p:cNvSpPr>
            <a:spLocks noGrp="1"/>
          </p:cNvSpPr>
          <p:nvPr>
            <p:ph type="sldNum" sz="quarter" idx="12"/>
          </p:nvPr>
        </p:nvSpPr>
        <p:spPr/>
        <p:txBody>
          <a:bodyPr/>
          <a:lstStyle/>
          <a:p>
            <a:fld id="{4A777409-9C5A-4B07-8E32-19F22F7D558C}" type="slidenum">
              <a:rPr lang="en-IN" smtClean="0"/>
              <a:t>170</a:t>
            </a:fld>
            <a:endParaRPr lang="en-IN" dirty="0"/>
          </a:p>
        </p:txBody>
      </p:sp>
      <p:sp>
        <p:nvSpPr>
          <p:cNvPr id="5" name="TextBox 4">
            <a:extLst>
              <a:ext uri="{FF2B5EF4-FFF2-40B4-BE49-F238E27FC236}">
                <a16:creationId xmlns:a16="http://schemas.microsoft.com/office/drawing/2014/main" id="{35515692-2505-4DB7-D979-5EDD8EC004F0}"/>
              </a:ext>
            </a:extLst>
          </p:cNvPr>
          <p:cNvSpPr txBox="1"/>
          <p:nvPr/>
        </p:nvSpPr>
        <p:spPr>
          <a:xfrm>
            <a:off x="838200" y="458956"/>
            <a:ext cx="11304494" cy="5940088"/>
          </a:xfrm>
          <a:prstGeom prst="rect">
            <a:avLst/>
          </a:prstGeom>
          <a:noFill/>
        </p:spPr>
        <p:txBody>
          <a:bodyPr wrap="square">
            <a:spAutoFit/>
          </a:bodyPr>
          <a:lstStyle/>
          <a:p>
            <a:r>
              <a:rPr lang="en-US" sz="2000" dirty="0">
                <a:solidFill>
                  <a:schemeClr val="tx1">
                    <a:lumMod val="65000"/>
                    <a:lumOff val="35000"/>
                  </a:schemeClr>
                </a:solidFill>
              </a:rPr>
              <a:t>Once you implement the above class, </a:t>
            </a:r>
          </a:p>
          <a:p>
            <a:pPr marL="342900" indent="-342900">
              <a:buFont typeface="Wingdings" panose="05000000000000000000" pitchFamily="2" charset="2"/>
              <a:buChar char="Ø"/>
            </a:pPr>
            <a:r>
              <a:rPr lang="en-US" sz="2000" dirty="0">
                <a:solidFill>
                  <a:schemeClr val="tx1">
                    <a:lumMod val="65000"/>
                    <a:lumOff val="35000"/>
                  </a:schemeClr>
                </a:solidFill>
              </a:rPr>
              <a:t>Create a Tester class. </a:t>
            </a:r>
          </a:p>
          <a:p>
            <a:pPr marL="342900" indent="-342900">
              <a:buFont typeface="Wingdings" panose="05000000000000000000" pitchFamily="2" charset="2"/>
              <a:buChar char="Ø"/>
            </a:pPr>
            <a:r>
              <a:rPr lang="en-US" sz="2000" dirty="0">
                <a:solidFill>
                  <a:schemeClr val="tx1">
                    <a:lumMod val="65000"/>
                    <a:lumOff val="35000"/>
                  </a:schemeClr>
                </a:solidFill>
              </a:rPr>
              <a:t>Create objects of </a:t>
            </a:r>
            <a:r>
              <a:rPr lang="en-US" sz="2000" dirty="0" err="1">
                <a:solidFill>
                  <a:schemeClr val="tx1">
                    <a:lumMod val="65000"/>
                    <a:lumOff val="35000"/>
                  </a:schemeClr>
                </a:solidFill>
              </a:rPr>
              <a:t>BookMyMovie</a:t>
            </a:r>
            <a:r>
              <a:rPr lang="en-US" sz="2000" dirty="0">
                <a:solidFill>
                  <a:schemeClr val="tx1">
                    <a:lumMod val="65000"/>
                    <a:lumOff val="35000"/>
                  </a:schemeClr>
                </a:solidFill>
              </a:rPr>
              <a:t> class with the sample inputs given below.</a:t>
            </a:r>
          </a:p>
          <a:p>
            <a:pPr marL="342900" indent="-342900">
              <a:buFont typeface="Wingdings" panose="05000000000000000000" pitchFamily="2" charset="2"/>
              <a:buChar char="Ø"/>
            </a:pPr>
            <a:r>
              <a:rPr lang="en-US" sz="2000" dirty="0">
                <a:solidFill>
                  <a:schemeClr val="tx1">
                    <a:lumMod val="65000"/>
                    <a:lumOff val="35000"/>
                  </a:schemeClr>
                </a:solidFill>
              </a:rPr>
              <a:t>Invoke the </a:t>
            </a:r>
            <a:r>
              <a:rPr lang="en-US" sz="2000" b="1" dirty="0" err="1">
                <a:solidFill>
                  <a:schemeClr val="tx1">
                    <a:lumMod val="65000"/>
                    <a:lumOff val="35000"/>
                  </a:schemeClr>
                </a:solidFill>
              </a:rPr>
              <a:t>calculateTicketAmount</a:t>
            </a:r>
            <a:r>
              <a:rPr lang="en-US" sz="2000" b="1" dirty="0">
                <a:solidFill>
                  <a:schemeClr val="tx1">
                    <a:lumMod val="65000"/>
                    <a:lumOff val="35000"/>
                  </a:schemeClr>
                </a:solidFill>
              </a:rPr>
              <a:t>()</a:t>
            </a:r>
            <a:r>
              <a:rPr lang="en-US" sz="2000" dirty="0">
                <a:solidFill>
                  <a:schemeClr val="tx1">
                    <a:lumMod val="65000"/>
                    <a:lumOff val="35000"/>
                  </a:schemeClr>
                </a:solidFill>
              </a:rPr>
              <a:t> for each of the object and verify with the sample output provided.</a:t>
            </a:r>
          </a:p>
          <a:p>
            <a:pPr marL="342900" indent="-342900">
              <a:buFont typeface="Wingdings" panose="05000000000000000000" pitchFamily="2" charset="2"/>
              <a:buChar char="Ø"/>
            </a:pPr>
            <a:r>
              <a:rPr lang="en-US" sz="2000" b="1" dirty="0">
                <a:solidFill>
                  <a:schemeClr val="tx1">
                    <a:lumMod val="65000"/>
                    <a:lumOff val="35000"/>
                  </a:schemeClr>
                </a:solidFill>
              </a:rPr>
              <a:t>Sample I/O:</a:t>
            </a:r>
          </a:p>
          <a:p>
            <a:pPr marL="342900" indent="-342900">
              <a:buFont typeface="Wingdings" panose="05000000000000000000" pitchFamily="2" charset="2"/>
              <a:buChar char="Ø"/>
            </a:pPr>
            <a:r>
              <a:rPr lang="en-US" sz="2000" b="1" dirty="0">
                <a:solidFill>
                  <a:schemeClr val="tx1">
                    <a:lumMod val="65000"/>
                    <a:lumOff val="35000"/>
                  </a:schemeClr>
                </a:solidFill>
              </a:rPr>
              <a:t>Input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 1):  </a:t>
            </a:r>
          </a:p>
          <a:p>
            <a:pPr marL="800100" lvl="1" indent="-342900">
              <a:buFont typeface="Arial" panose="020B0604020202020204" pitchFamily="34" charset="0"/>
              <a:buChar char="•"/>
            </a:pPr>
            <a:r>
              <a:rPr lang="en-US" sz="2000" i="1" dirty="0" err="1">
                <a:solidFill>
                  <a:schemeClr val="tx1">
                    <a:lumMod val="65000"/>
                    <a:lumOff val="35000"/>
                  </a:schemeClr>
                </a:solidFill>
              </a:rPr>
              <a:t>movieId</a:t>
            </a:r>
            <a:r>
              <a:rPr lang="en-US" sz="2000" i="1" dirty="0">
                <a:solidFill>
                  <a:schemeClr val="tx1">
                    <a:lumMod val="65000"/>
                    <a:lumOff val="35000"/>
                  </a:schemeClr>
                </a:solidFill>
              </a:rPr>
              <a:t> </a:t>
            </a:r>
            <a:r>
              <a:rPr lang="en-US" sz="2000" dirty="0">
                <a:solidFill>
                  <a:schemeClr val="tx1">
                    <a:lumMod val="65000"/>
                    <a:lumOff val="35000"/>
                  </a:schemeClr>
                </a:solidFill>
              </a:rPr>
              <a:t>= 101</a:t>
            </a:r>
          </a:p>
          <a:p>
            <a:pPr marL="800100" lvl="1" indent="-342900">
              <a:buFont typeface="Arial" panose="020B0604020202020204" pitchFamily="34" charset="0"/>
              <a:buChar char="•"/>
            </a:pPr>
            <a:r>
              <a:rPr lang="en-US" sz="2000" i="1" dirty="0" err="1">
                <a:solidFill>
                  <a:schemeClr val="tx1">
                    <a:lumMod val="65000"/>
                    <a:lumOff val="35000"/>
                  </a:schemeClr>
                </a:solidFill>
              </a:rPr>
              <a:t>noOfTickets</a:t>
            </a:r>
            <a:r>
              <a:rPr lang="en-US" sz="2000" i="1" dirty="0">
                <a:solidFill>
                  <a:schemeClr val="tx1">
                    <a:lumMod val="65000"/>
                    <a:lumOff val="35000"/>
                  </a:schemeClr>
                </a:solidFill>
              </a:rPr>
              <a:t> </a:t>
            </a:r>
            <a:r>
              <a:rPr lang="en-US" sz="2000" dirty="0">
                <a:solidFill>
                  <a:schemeClr val="tx1">
                    <a:lumMod val="65000"/>
                    <a:lumOff val="35000"/>
                  </a:schemeClr>
                </a:solidFill>
              </a:rPr>
              <a:t>= 5</a:t>
            </a:r>
          </a:p>
          <a:p>
            <a:pPr marL="342900" indent="-342900">
              <a:buFont typeface="Wingdings" panose="05000000000000000000" pitchFamily="2" charset="2"/>
              <a:buChar char="Ø"/>
            </a:pPr>
            <a:r>
              <a:rPr lang="en-US" sz="2000" b="1" dirty="0">
                <a:solidFill>
                  <a:schemeClr val="tx1">
                    <a:lumMod val="65000"/>
                    <a:lumOff val="35000"/>
                  </a:schemeClr>
                </a:solidFill>
              </a:rPr>
              <a:t>Output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 1): Total amount for booking: 510.0</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Input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 2): </a:t>
            </a:r>
          </a:p>
          <a:p>
            <a:pPr marL="800100" lvl="1" indent="-342900">
              <a:buFont typeface="Arial" panose="020B0604020202020204" pitchFamily="34" charset="0"/>
              <a:buChar char="•"/>
            </a:pPr>
            <a:r>
              <a:rPr lang="en-US" sz="2000" i="1" dirty="0" err="1">
                <a:solidFill>
                  <a:schemeClr val="tx1">
                    <a:lumMod val="65000"/>
                    <a:lumOff val="35000"/>
                  </a:schemeClr>
                </a:solidFill>
              </a:rPr>
              <a:t>movieId</a:t>
            </a:r>
            <a:r>
              <a:rPr lang="en-US" sz="2000" dirty="0">
                <a:solidFill>
                  <a:schemeClr val="tx1">
                    <a:lumMod val="65000"/>
                    <a:lumOff val="35000"/>
                  </a:schemeClr>
                </a:solidFill>
              </a:rPr>
              <a:t> = 102</a:t>
            </a:r>
          </a:p>
          <a:p>
            <a:pPr marL="800100" lvl="1" indent="-342900">
              <a:buFont typeface="Arial" panose="020B0604020202020204" pitchFamily="34" charset="0"/>
              <a:buChar char="•"/>
            </a:pPr>
            <a:r>
              <a:rPr lang="en-US" sz="2000" i="1" dirty="0" err="1">
                <a:solidFill>
                  <a:schemeClr val="tx1">
                    <a:lumMod val="65000"/>
                    <a:lumOff val="35000"/>
                  </a:schemeClr>
                </a:solidFill>
              </a:rPr>
              <a:t>noOfTickets</a:t>
            </a:r>
            <a:r>
              <a:rPr lang="en-US" sz="2000" i="1" dirty="0">
                <a:solidFill>
                  <a:schemeClr val="tx1">
                    <a:lumMod val="65000"/>
                    <a:lumOff val="35000"/>
                  </a:schemeClr>
                </a:solidFill>
              </a:rPr>
              <a:t> </a:t>
            </a:r>
            <a:r>
              <a:rPr lang="en-US" sz="2000" dirty="0">
                <a:solidFill>
                  <a:schemeClr val="tx1">
                    <a:lumMod val="65000"/>
                    <a:lumOff val="35000"/>
                  </a:schemeClr>
                </a:solidFill>
              </a:rPr>
              <a:t>= 4</a:t>
            </a:r>
          </a:p>
          <a:p>
            <a:pPr marL="342900" indent="-342900">
              <a:buFont typeface="Wingdings" panose="05000000000000000000" pitchFamily="2" charset="2"/>
              <a:buChar char="Ø"/>
            </a:pPr>
            <a:r>
              <a:rPr lang="en-US" sz="2000" b="1" dirty="0">
                <a:solidFill>
                  <a:schemeClr val="tx1">
                    <a:lumMod val="65000"/>
                    <a:lumOff val="35000"/>
                  </a:schemeClr>
                </a:solidFill>
              </a:rPr>
              <a:t>Output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 2): Total amount for booking: 680.0</a:t>
            </a:r>
          </a:p>
          <a:p>
            <a:r>
              <a:rPr lang="en-US" sz="2000" dirty="0">
                <a:solidFill>
                  <a:schemeClr val="tx1">
                    <a:lumMod val="65000"/>
                    <a:lumOff val="35000"/>
                  </a:schemeClr>
                </a:solidFill>
              </a:rPr>
              <a:t> </a:t>
            </a:r>
          </a:p>
          <a:p>
            <a:pPr marL="342900" indent="-342900">
              <a:buFont typeface="Wingdings" panose="05000000000000000000" pitchFamily="2" charset="2"/>
              <a:buChar char="Ø"/>
            </a:pPr>
            <a:r>
              <a:rPr lang="en-US" sz="2000" b="1" dirty="0">
                <a:solidFill>
                  <a:schemeClr val="tx1">
                    <a:lumMod val="65000"/>
                    <a:lumOff val="35000"/>
                  </a:schemeClr>
                </a:solidFill>
              </a:rPr>
              <a:t>Input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 3): </a:t>
            </a:r>
          </a:p>
          <a:p>
            <a:pPr marL="800100" lvl="1" indent="-342900">
              <a:buFont typeface="Arial" panose="020B0604020202020204" pitchFamily="34" charset="0"/>
              <a:buChar char="•"/>
            </a:pPr>
            <a:r>
              <a:rPr lang="en-US" sz="2000" i="1" dirty="0" err="1">
                <a:solidFill>
                  <a:schemeClr val="tx1">
                    <a:lumMod val="65000"/>
                    <a:lumOff val="35000"/>
                  </a:schemeClr>
                </a:solidFill>
              </a:rPr>
              <a:t>movieId</a:t>
            </a:r>
            <a:r>
              <a:rPr lang="en-US" sz="2000" i="1" dirty="0">
                <a:solidFill>
                  <a:schemeClr val="tx1">
                    <a:lumMod val="65000"/>
                    <a:lumOff val="35000"/>
                  </a:schemeClr>
                </a:solidFill>
              </a:rPr>
              <a:t> </a:t>
            </a:r>
            <a:r>
              <a:rPr lang="en-US" sz="2000" dirty="0">
                <a:solidFill>
                  <a:schemeClr val="tx1">
                    <a:lumMod val="65000"/>
                    <a:lumOff val="35000"/>
                  </a:schemeClr>
                </a:solidFill>
              </a:rPr>
              <a:t>= 103</a:t>
            </a:r>
          </a:p>
          <a:p>
            <a:pPr marL="800100" lvl="1" indent="-342900">
              <a:buFont typeface="Arial" panose="020B0604020202020204" pitchFamily="34" charset="0"/>
              <a:buChar char="•"/>
            </a:pPr>
            <a:r>
              <a:rPr lang="en-US" sz="2000" i="1" dirty="0" err="1">
                <a:solidFill>
                  <a:schemeClr val="tx1">
                    <a:lumMod val="65000"/>
                    <a:lumOff val="35000"/>
                  </a:schemeClr>
                </a:solidFill>
              </a:rPr>
              <a:t>noOfTickets</a:t>
            </a:r>
            <a:r>
              <a:rPr lang="en-US" sz="2000" dirty="0">
                <a:solidFill>
                  <a:schemeClr val="tx1">
                    <a:lumMod val="65000"/>
                    <a:lumOff val="35000"/>
                  </a:schemeClr>
                </a:solidFill>
              </a:rPr>
              <a:t> = 8</a:t>
            </a:r>
          </a:p>
          <a:p>
            <a:pPr marL="342900" indent="-342900">
              <a:buFont typeface="Wingdings" panose="05000000000000000000" pitchFamily="2" charset="2"/>
              <a:buChar char="Ø"/>
            </a:pPr>
            <a:r>
              <a:rPr lang="en-US" sz="2000" b="1" dirty="0">
                <a:solidFill>
                  <a:schemeClr val="tx1">
                    <a:lumMod val="65000"/>
                    <a:lumOff val="35000"/>
                  </a:schemeClr>
                </a:solidFill>
              </a:rPr>
              <a:t>Output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object3): Total amount for booking: 1020.0</a:t>
            </a:r>
          </a:p>
        </p:txBody>
      </p:sp>
    </p:spTree>
    <p:extLst>
      <p:ext uri="{BB962C8B-B14F-4D97-AF65-F5344CB8AC3E}">
        <p14:creationId xmlns:p14="http://schemas.microsoft.com/office/powerpoint/2010/main" val="351170911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310C74-FEB3-88A8-D490-FA86092365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B498C2-6917-9E9E-4FA0-F20B95806697}"/>
              </a:ext>
            </a:extLst>
          </p:cNvPr>
          <p:cNvSpPr>
            <a:spLocks noGrp="1"/>
          </p:cNvSpPr>
          <p:nvPr>
            <p:ph type="sldNum" sz="quarter" idx="12"/>
          </p:nvPr>
        </p:nvSpPr>
        <p:spPr/>
        <p:txBody>
          <a:bodyPr/>
          <a:lstStyle/>
          <a:p>
            <a:fld id="{4A777409-9C5A-4B07-8E32-19F22F7D558C}" type="slidenum">
              <a:rPr lang="en-IN" smtClean="0"/>
              <a:t>171</a:t>
            </a:fld>
            <a:endParaRPr lang="en-IN" dirty="0"/>
          </a:p>
        </p:txBody>
      </p:sp>
      <p:sp>
        <p:nvSpPr>
          <p:cNvPr id="5" name="TextBox 4">
            <a:extLst>
              <a:ext uri="{FF2B5EF4-FFF2-40B4-BE49-F238E27FC236}">
                <a16:creationId xmlns:a16="http://schemas.microsoft.com/office/drawing/2014/main" id="{2A0A6A8A-7E24-F1B7-5294-DC42C89A12AE}"/>
              </a:ext>
            </a:extLst>
          </p:cNvPr>
          <p:cNvSpPr txBox="1"/>
          <p:nvPr/>
        </p:nvSpPr>
        <p:spPr>
          <a:xfrm>
            <a:off x="988358" y="662498"/>
            <a:ext cx="9428629" cy="400110"/>
          </a:xfrm>
          <a:prstGeom prst="rect">
            <a:avLst/>
          </a:prstGeom>
          <a:noFill/>
        </p:spPr>
        <p:txBody>
          <a:bodyPr wrap="square">
            <a:spAutoFit/>
          </a:bodyPr>
          <a:lstStyle/>
          <a:p>
            <a:r>
              <a:rPr lang="en-US" sz="2000" dirty="0">
                <a:solidFill>
                  <a:schemeClr val="tx1">
                    <a:lumMod val="65000"/>
                    <a:lumOff val="35000"/>
                  </a:schemeClr>
                </a:solidFill>
              </a:rPr>
              <a:t>For any invalid </a:t>
            </a:r>
            <a:r>
              <a:rPr lang="en-US" sz="2000" i="1" dirty="0" err="1">
                <a:solidFill>
                  <a:schemeClr val="tx1">
                    <a:lumMod val="65000"/>
                    <a:lumOff val="35000"/>
                  </a:schemeClr>
                </a:solidFill>
              </a:rPr>
              <a:t>movieId</a:t>
            </a:r>
            <a:r>
              <a:rPr lang="en-US" sz="2000" dirty="0">
                <a:solidFill>
                  <a:schemeClr val="tx1">
                    <a:lumMod val="65000"/>
                    <a:lumOff val="35000"/>
                  </a:schemeClr>
                </a:solidFill>
              </a:rPr>
              <a:t>, the output should be,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83DE375-B98B-786D-C4DD-E644741F2E74}"/>
              </a:ext>
            </a:extLst>
          </p:cNvPr>
          <p:cNvSpPr txBox="1"/>
          <p:nvPr/>
        </p:nvSpPr>
        <p:spPr>
          <a:xfrm>
            <a:off x="988359" y="1402541"/>
            <a:ext cx="6100482" cy="1200329"/>
          </a:xfrm>
          <a:prstGeom prst="rect">
            <a:avLst/>
          </a:prstGeom>
          <a:noFill/>
        </p:spPr>
        <p:txBody>
          <a:bodyPr wrap="square">
            <a:spAutoFit/>
          </a:bodyPr>
          <a:lstStyle/>
          <a:p>
            <a:r>
              <a:rPr lang="en-IN" sz="2400" dirty="0"/>
              <a:t>Sorry! Invalid Movie ID!</a:t>
            </a:r>
          </a:p>
          <a:p>
            <a:r>
              <a:rPr lang="en-IN" sz="2400" dirty="0"/>
              <a:t>Please check the Movie ID and enter once again.</a:t>
            </a:r>
          </a:p>
        </p:txBody>
      </p:sp>
      <p:sp>
        <p:nvSpPr>
          <p:cNvPr id="9" name="TextBox 8">
            <a:extLst>
              <a:ext uri="{FF2B5EF4-FFF2-40B4-BE49-F238E27FC236}">
                <a16:creationId xmlns:a16="http://schemas.microsoft.com/office/drawing/2014/main" id="{65FE45F0-8634-2049-9B91-2E438F841925}"/>
              </a:ext>
            </a:extLst>
          </p:cNvPr>
          <p:cNvSpPr txBox="1"/>
          <p:nvPr/>
        </p:nvSpPr>
        <p:spPr>
          <a:xfrm>
            <a:off x="988358" y="3043206"/>
            <a:ext cx="10692653" cy="707886"/>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Check the project using SonarLint to maintain the coding standards. Ignore the violations which occur due to "</a:t>
            </a:r>
            <a:r>
              <a:rPr lang="en-US" sz="2000" dirty="0" err="1">
                <a:solidFill>
                  <a:schemeClr val="tx1">
                    <a:lumMod val="65000"/>
                    <a:lumOff val="35000"/>
                  </a:schemeClr>
                </a:solidFill>
              </a:rPr>
              <a:t>System.out</a:t>
            </a:r>
            <a:r>
              <a:rPr lang="en-US" sz="2000" dirty="0">
                <a:solidFill>
                  <a:schemeClr val="tx1">
                    <a:lumMod val="65000"/>
                    <a:lumOff val="35000"/>
                  </a:schemeClr>
                </a:solidFill>
              </a:rPr>
              <a:t>" statements.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0125472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3ABA-69F4-C373-793C-472EDA28F976}"/>
              </a:ext>
            </a:extLst>
          </p:cNvPr>
          <p:cNvSpPr>
            <a:spLocks noGrp="1"/>
          </p:cNvSpPr>
          <p:nvPr>
            <p:ph type="title"/>
          </p:nvPr>
        </p:nvSpPr>
        <p:spPr>
          <a:xfrm>
            <a:off x="748552" y="1143934"/>
            <a:ext cx="10515600" cy="970616"/>
          </a:xfrm>
        </p:spPr>
        <p:txBody>
          <a:bodyPr>
            <a:normAutofit fontScale="90000"/>
          </a:bodyPr>
          <a:lstStyle/>
          <a:p>
            <a:pPr algn="ctr"/>
            <a:r>
              <a:rPr lang="en-IN" b="1" u="sng" dirty="0"/>
              <a:t>Working with Regular Expression</a:t>
            </a:r>
            <a:br>
              <a:rPr lang="en-IN" b="1" u="sng" dirty="0"/>
            </a:br>
            <a:endParaRPr lang="en-IN" u="sng" dirty="0"/>
          </a:p>
        </p:txBody>
      </p:sp>
      <p:sp>
        <p:nvSpPr>
          <p:cNvPr id="3" name="Content Placeholder 2">
            <a:extLst>
              <a:ext uri="{FF2B5EF4-FFF2-40B4-BE49-F238E27FC236}">
                <a16:creationId xmlns:a16="http://schemas.microsoft.com/office/drawing/2014/main" id="{656DCBC7-F497-85F9-FD34-3F893BD8FE10}"/>
              </a:ext>
            </a:extLst>
          </p:cNvPr>
          <p:cNvSpPr>
            <a:spLocks noGrp="1"/>
          </p:cNvSpPr>
          <p:nvPr>
            <p:ph idx="1"/>
          </p:nvPr>
        </p:nvSpPr>
        <p:spPr>
          <a:xfrm>
            <a:off x="838200" y="1906307"/>
            <a:ext cx="10515600" cy="3687670"/>
          </a:xfrm>
        </p:spPr>
        <p:txBody>
          <a:bodyPr>
            <a:normAutofit/>
          </a:bodyPr>
          <a:lstStyle/>
          <a:p>
            <a:pPr marL="0" indent="0">
              <a:buNone/>
            </a:pPr>
            <a:r>
              <a:rPr lang="en-US" sz="2000" dirty="0">
                <a:solidFill>
                  <a:schemeClr val="tx1">
                    <a:lumMod val="65000"/>
                    <a:lumOff val="35000"/>
                  </a:schemeClr>
                </a:solidFill>
              </a:rPr>
              <a:t>A Regular Expression or Regex is a special sequence of characters that help in matching or finding other strings or set of strings, using a specialized syntax. Regex are used in searching, editing and manipulating the text. </a:t>
            </a:r>
          </a:p>
          <a:p>
            <a:pPr marL="0" indent="0">
              <a:buNone/>
            </a:pPr>
            <a:r>
              <a:rPr lang="en-US" sz="2000" dirty="0">
                <a:solidFill>
                  <a:schemeClr val="tx1">
                    <a:lumMod val="65000"/>
                    <a:lumOff val="35000"/>
                  </a:schemeClr>
                </a:solidFill>
              </a:rPr>
              <a:t>The Regex API (</a:t>
            </a:r>
            <a:r>
              <a:rPr lang="en-US" sz="2000" dirty="0" err="1">
                <a:solidFill>
                  <a:schemeClr val="tx1">
                    <a:lumMod val="65000"/>
                    <a:lumOff val="35000"/>
                  </a:schemeClr>
                </a:solidFill>
              </a:rPr>
              <a:t>java.util.regex</a:t>
            </a:r>
            <a:r>
              <a:rPr lang="en-US" sz="2000" dirty="0">
                <a:solidFill>
                  <a:schemeClr val="tx1">
                    <a:lumMod val="65000"/>
                    <a:lumOff val="35000"/>
                  </a:schemeClr>
                </a:solidFill>
              </a:rPr>
              <a:t>) provides the necessary classes and interfaces for working with regular expressions. String class uses this API to support regex in its following methods: matches(), split(), </a:t>
            </a:r>
            <a:r>
              <a:rPr lang="en-US" sz="2000" dirty="0" err="1">
                <a:solidFill>
                  <a:schemeClr val="tx1">
                    <a:lumMod val="65000"/>
                    <a:lumOff val="35000"/>
                  </a:schemeClr>
                </a:solidFill>
              </a:rPr>
              <a:t>replaceFirst</a:t>
            </a:r>
            <a:r>
              <a:rPr lang="en-US" sz="2000" dirty="0">
                <a:solidFill>
                  <a:schemeClr val="tx1">
                    <a:lumMod val="65000"/>
                    <a:lumOff val="35000"/>
                  </a:schemeClr>
                </a:solidFill>
              </a:rPr>
              <a:t>(), and </a:t>
            </a:r>
            <a:r>
              <a:rPr lang="en-US" sz="2000" dirty="0" err="1">
                <a:solidFill>
                  <a:schemeClr val="tx1">
                    <a:lumMod val="65000"/>
                    <a:lumOff val="35000"/>
                  </a:schemeClr>
                </a:solidFill>
              </a:rPr>
              <a:t>replaceAll</a:t>
            </a:r>
            <a:r>
              <a:rPr lang="en-US" sz="2000" dirty="0">
                <a:solidFill>
                  <a:schemeClr val="tx1">
                    <a:lumMod val="65000"/>
                    <a:lumOff val="35000"/>
                  </a:schemeClr>
                </a:solidFill>
              </a:rPr>
              <a:t>(). Let us concentrate on the methods </a:t>
            </a:r>
            <a:r>
              <a:rPr lang="en-US" sz="2000" i="1" dirty="0">
                <a:solidFill>
                  <a:schemeClr val="tx1">
                    <a:lumMod val="65000"/>
                    <a:lumOff val="35000"/>
                  </a:schemeClr>
                </a:solidFill>
              </a:rPr>
              <a:t>matches()</a:t>
            </a:r>
            <a:r>
              <a:rPr lang="en-US" sz="2000" dirty="0">
                <a:solidFill>
                  <a:schemeClr val="tx1">
                    <a:lumMod val="65000"/>
                    <a:lumOff val="35000"/>
                  </a:schemeClr>
                </a:solidFill>
              </a:rPr>
              <a:t> and </a:t>
            </a:r>
            <a:r>
              <a:rPr lang="en-US" sz="2000" i="1" dirty="0">
                <a:solidFill>
                  <a:schemeClr val="tx1">
                    <a:lumMod val="65000"/>
                    <a:lumOff val="35000"/>
                  </a:schemeClr>
                </a:solidFill>
              </a:rPr>
              <a:t>split()</a:t>
            </a:r>
            <a:r>
              <a:rPr lang="en-US" sz="2000" dirty="0">
                <a:solidFill>
                  <a:schemeClr val="tx1">
                    <a:lumMod val="65000"/>
                    <a:lumOff val="35000"/>
                  </a:schemeClr>
                </a:solidFill>
              </a:rPr>
              <a:t> for now.</a:t>
            </a:r>
          </a:p>
          <a:p>
            <a:pPr marL="0" indent="0">
              <a:buNone/>
            </a:pPr>
            <a:r>
              <a:rPr lang="en-US" sz="2000" b="1" dirty="0">
                <a:solidFill>
                  <a:schemeClr val="tx1">
                    <a:lumMod val="65000"/>
                    <a:lumOff val="35000"/>
                  </a:schemeClr>
                </a:solidFill>
              </a:rPr>
              <a:t>matches()</a:t>
            </a:r>
            <a:r>
              <a:rPr lang="en-US" sz="2000" dirty="0">
                <a:solidFill>
                  <a:schemeClr val="tx1">
                    <a:lumMod val="65000"/>
                    <a:lumOff val="35000"/>
                  </a:schemeClr>
                </a:solidFill>
              </a:rPr>
              <a:t>: This method takes a regex as an argument and matches a given string with the specified regex pattern. This method returns a Boolean value for the comparison done. </a:t>
            </a: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63F802F3-EE94-DA69-4C44-C241E4F3745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1C08723-82A8-66DE-26FD-429C42A6C8A6}"/>
              </a:ext>
            </a:extLst>
          </p:cNvPr>
          <p:cNvSpPr>
            <a:spLocks noGrp="1"/>
          </p:cNvSpPr>
          <p:nvPr>
            <p:ph type="sldNum" sz="quarter" idx="12"/>
          </p:nvPr>
        </p:nvSpPr>
        <p:spPr/>
        <p:txBody>
          <a:bodyPr/>
          <a:lstStyle/>
          <a:p>
            <a:fld id="{4A777409-9C5A-4B07-8E32-19F22F7D558C}" type="slidenum">
              <a:rPr lang="en-IN" smtClean="0"/>
              <a:t>172</a:t>
            </a:fld>
            <a:endParaRPr lang="en-IN" dirty="0"/>
          </a:p>
        </p:txBody>
      </p:sp>
    </p:spTree>
    <p:extLst>
      <p:ext uri="{BB962C8B-B14F-4D97-AF65-F5344CB8AC3E}">
        <p14:creationId xmlns:p14="http://schemas.microsoft.com/office/powerpoint/2010/main" val="1440735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1EFF26-A2D7-F27E-45BB-3F5D054663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54D042-A688-11F8-99FE-E1365991BD1E}"/>
              </a:ext>
            </a:extLst>
          </p:cNvPr>
          <p:cNvSpPr>
            <a:spLocks noGrp="1"/>
          </p:cNvSpPr>
          <p:nvPr>
            <p:ph type="sldNum" sz="quarter" idx="12"/>
          </p:nvPr>
        </p:nvSpPr>
        <p:spPr/>
        <p:txBody>
          <a:bodyPr/>
          <a:lstStyle/>
          <a:p>
            <a:fld id="{4A777409-9C5A-4B07-8E32-19F22F7D558C}" type="slidenum">
              <a:rPr lang="en-IN" smtClean="0"/>
              <a:t>173</a:t>
            </a:fld>
            <a:endParaRPr lang="en-IN" dirty="0"/>
          </a:p>
        </p:txBody>
      </p:sp>
      <p:sp>
        <p:nvSpPr>
          <p:cNvPr id="5" name="TextBox 4">
            <a:extLst>
              <a:ext uri="{FF2B5EF4-FFF2-40B4-BE49-F238E27FC236}">
                <a16:creationId xmlns:a16="http://schemas.microsoft.com/office/drawing/2014/main" id="{FC2FCD07-EB50-04A5-A7E1-4C0FE6437799}"/>
              </a:ext>
            </a:extLst>
          </p:cNvPr>
          <p:cNvSpPr txBox="1"/>
          <p:nvPr/>
        </p:nvSpPr>
        <p:spPr>
          <a:xfrm>
            <a:off x="898710" y="591288"/>
            <a:ext cx="9670677" cy="4893647"/>
          </a:xfrm>
          <a:prstGeom prst="rect">
            <a:avLst/>
          </a:prstGeom>
          <a:noFill/>
        </p:spPr>
        <p:txBody>
          <a:bodyPr wrap="square">
            <a:spAutoFit/>
          </a:bodyPr>
          <a:lstStyle/>
          <a:p>
            <a:r>
              <a:rPr lang="en-IN" sz="2400" dirty="0"/>
              <a:t>//Creating a Pattern through Regular Expression </a:t>
            </a:r>
          </a:p>
          <a:p>
            <a:r>
              <a:rPr lang="en-IN" sz="2400" dirty="0"/>
              <a:t>String regex = "Hello";</a:t>
            </a:r>
          </a:p>
          <a:p>
            <a:r>
              <a:rPr lang="en-IN" sz="2400" dirty="0"/>
              <a:t>//String to be compared with </a:t>
            </a:r>
            <a:r>
              <a:rPr lang="en-IN" sz="2400" dirty="0" err="1"/>
              <a:t>RegEx</a:t>
            </a:r>
            <a:r>
              <a:rPr lang="en-IN" sz="2400" dirty="0"/>
              <a:t> </a:t>
            </a:r>
          </a:p>
          <a:p>
            <a:r>
              <a:rPr lang="en-IN" sz="2400" dirty="0"/>
              <a:t>String input = "Hello";</a:t>
            </a:r>
          </a:p>
          <a:p>
            <a:r>
              <a:rPr lang="en-IN" sz="2400" dirty="0"/>
              <a:t>	</a:t>
            </a:r>
          </a:p>
          <a:p>
            <a:r>
              <a:rPr lang="en-IN" sz="2400" dirty="0"/>
              <a:t>//Pattern Matching done using matches() method</a:t>
            </a:r>
          </a:p>
          <a:p>
            <a:r>
              <a:rPr lang="en-IN" sz="2400" dirty="0" err="1"/>
              <a:t>System.out.println</a:t>
            </a:r>
            <a:r>
              <a:rPr lang="en-IN" sz="2400" dirty="0"/>
              <a:t>(</a:t>
            </a:r>
            <a:r>
              <a:rPr lang="en-IN" sz="2400" dirty="0" err="1"/>
              <a:t>input.matches</a:t>
            </a:r>
            <a:r>
              <a:rPr lang="en-IN" sz="2400" dirty="0"/>
              <a:t>(regex));</a:t>
            </a:r>
          </a:p>
          <a:p>
            <a:r>
              <a:rPr lang="en-IN" sz="2400" dirty="0"/>
              <a:t>//Pattern Matching done using </a:t>
            </a:r>
            <a:r>
              <a:rPr lang="en-IN" sz="2400" dirty="0" err="1"/>
              <a:t>Pattern.matches</a:t>
            </a:r>
            <a:r>
              <a:rPr lang="en-IN" sz="2400" dirty="0"/>
              <a:t>() method</a:t>
            </a:r>
          </a:p>
          <a:p>
            <a:r>
              <a:rPr lang="en-IN" sz="2400" dirty="0" err="1"/>
              <a:t>System.out.println</a:t>
            </a:r>
            <a:r>
              <a:rPr lang="en-IN" sz="2400" dirty="0"/>
              <a:t>(</a:t>
            </a:r>
            <a:r>
              <a:rPr lang="en-IN" sz="2400" dirty="0" err="1"/>
              <a:t>Pattern.matches</a:t>
            </a:r>
            <a:r>
              <a:rPr lang="en-IN" sz="2400" dirty="0"/>
              <a:t>(regex, input));</a:t>
            </a:r>
          </a:p>
          <a:p>
            <a:r>
              <a:rPr lang="en-IN" sz="2400" dirty="0"/>
              <a:t>/**</a:t>
            </a:r>
          </a:p>
          <a:p>
            <a:r>
              <a:rPr lang="en-IN" sz="2400" dirty="0"/>
              <a:t> *  Output: true, true</a:t>
            </a:r>
          </a:p>
          <a:p>
            <a:r>
              <a:rPr lang="en-IN" sz="2400" dirty="0"/>
              <a:t> */</a:t>
            </a:r>
            <a:endParaRPr lang="en-US" sz="2400" dirty="0"/>
          </a:p>
          <a:p>
            <a:endParaRPr lang="en-IN" sz="2400" dirty="0"/>
          </a:p>
        </p:txBody>
      </p:sp>
      <p:sp>
        <p:nvSpPr>
          <p:cNvPr id="7" name="TextBox 6">
            <a:extLst>
              <a:ext uri="{FF2B5EF4-FFF2-40B4-BE49-F238E27FC236}">
                <a16:creationId xmlns:a16="http://schemas.microsoft.com/office/drawing/2014/main" id="{9B02CF3F-1331-F8C9-10C4-B4106EABE07E}"/>
              </a:ext>
            </a:extLst>
          </p:cNvPr>
          <p:cNvSpPr txBox="1"/>
          <p:nvPr/>
        </p:nvSpPr>
        <p:spPr>
          <a:xfrm>
            <a:off x="818028" y="5136794"/>
            <a:ext cx="11373971" cy="707886"/>
          </a:xfrm>
          <a:prstGeom prst="rect">
            <a:avLst/>
          </a:prstGeom>
          <a:noFill/>
        </p:spPr>
        <p:txBody>
          <a:bodyPr wrap="square">
            <a:spAutoFit/>
          </a:bodyPr>
          <a:lstStyle/>
          <a:p>
            <a:r>
              <a:rPr lang="en-US" sz="2000" dirty="0">
                <a:solidFill>
                  <a:schemeClr val="tx1">
                    <a:lumMod val="65000"/>
                    <a:lumOff val="35000"/>
                  </a:schemeClr>
                </a:solidFill>
              </a:rPr>
              <a:t>It is interesting to note that,</a:t>
            </a:r>
            <a:r>
              <a:rPr lang="en-US" sz="2000" i="1" dirty="0">
                <a:solidFill>
                  <a:schemeClr val="tx1">
                    <a:lumMod val="65000"/>
                    <a:lumOff val="35000"/>
                  </a:schemeClr>
                </a:solidFill>
              </a:rPr>
              <a:t> </a:t>
            </a:r>
            <a:r>
              <a:rPr lang="en-US" sz="2000" i="1" dirty="0" err="1">
                <a:solidFill>
                  <a:schemeClr val="tx1">
                    <a:lumMod val="65000"/>
                    <a:lumOff val="35000"/>
                  </a:schemeClr>
                </a:solidFill>
              </a:rPr>
              <a:t>input.matches</a:t>
            </a:r>
            <a:r>
              <a:rPr lang="en-US" sz="2000" i="1" dirty="0">
                <a:solidFill>
                  <a:schemeClr val="tx1">
                    <a:lumMod val="65000"/>
                    <a:lumOff val="35000"/>
                  </a:schemeClr>
                </a:solidFill>
              </a:rPr>
              <a:t>(regex)</a:t>
            </a:r>
            <a:r>
              <a:rPr lang="en-US" sz="2000" dirty="0">
                <a:solidFill>
                  <a:schemeClr val="tx1">
                    <a:lumMod val="65000"/>
                    <a:lumOff val="35000"/>
                  </a:schemeClr>
                </a:solidFill>
              </a:rPr>
              <a:t> yields the same result as </a:t>
            </a:r>
            <a:r>
              <a:rPr lang="en-US" sz="2000" i="1" dirty="0" err="1">
                <a:solidFill>
                  <a:schemeClr val="tx1">
                    <a:lumMod val="65000"/>
                    <a:lumOff val="35000"/>
                  </a:schemeClr>
                </a:solidFill>
              </a:rPr>
              <a:t>Pattern.matches</a:t>
            </a:r>
            <a:r>
              <a:rPr lang="en-US" sz="2000" i="1" dirty="0">
                <a:solidFill>
                  <a:schemeClr val="tx1">
                    <a:lumMod val="65000"/>
                    <a:lumOff val="35000"/>
                  </a:schemeClr>
                </a:solidFill>
              </a:rPr>
              <a:t>(regex, input)</a:t>
            </a:r>
            <a:r>
              <a:rPr lang="en-US" sz="2000" dirty="0">
                <a:solidFill>
                  <a:schemeClr val="tx1">
                    <a:lumMod val="65000"/>
                    <a:lumOff val="35000"/>
                  </a:schemeClr>
                </a:solidFill>
              </a:rPr>
              <a:t>.(Note: Pattern is one of the classes provided by the Regex API)</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2613889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68505F-8A1B-19C5-F0E7-44228B078E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6EF9EF9-E5DE-2BD0-F32C-D831B7A11593}"/>
              </a:ext>
            </a:extLst>
          </p:cNvPr>
          <p:cNvSpPr>
            <a:spLocks noGrp="1"/>
          </p:cNvSpPr>
          <p:nvPr>
            <p:ph type="sldNum" sz="quarter" idx="12"/>
          </p:nvPr>
        </p:nvSpPr>
        <p:spPr/>
        <p:txBody>
          <a:bodyPr/>
          <a:lstStyle/>
          <a:p>
            <a:fld id="{4A777409-9C5A-4B07-8E32-19F22F7D558C}" type="slidenum">
              <a:rPr lang="en-IN" smtClean="0"/>
              <a:t>174</a:t>
            </a:fld>
            <a:endParaRPr lang="en-IN" dirty="0"/>
          </a:p>
        </p:txBody>
      </p:sp>
      <p:sp>
        <p:nvSpPr>
          <p:cNvPr id="5" name="TextBox 4">
            <a:extLst>
              <a:ext uri="{FF2B5EF4-FFF2-40B4-BE49-F238E27FC236}">
                <a16:creationId xmlns:a16="http://schemas.microsoft.com/office/drawing/2014/main" id="{77796508-698C-A16B-D4B4-4FCBEDAF9A14}"/>
              </a:ext>
            </a:extLst>
          </p:cNvPr>
          <p:cNvSpPr txBox="1"/>
          <p:nvPr/>
        </p:nvSpPr>
        <p:spPr>
          <a:xfrm>
            <a:off x="880782" y="717194"/>
            <a:ext cx="10473018" cy="707886"/>
          </a:xfrm>
          <a:prstGeom prst="rect">
            <a:avLst/>
          </a:prstGeom>
          <a:noFill/>
        </p:spPr>
        <p:txBody>
          <a:bodyPr wrap="square">
            <a:spAutoFit/>
          </a:bodyPr>
          <a:lstStyle/>
          <a:p>
            <a:r>
              <a:rPr lang="en-US" sz="2000" b="1" dirty="0">
                <a:solidFill>
                  <a:schemeClr val="tx1">
                    <a:lumMod val="65000"/>
                    <a:lumOff val="35000"/>
                  </a:schemeClr>
                </a:solidFill>
              </a:rPr>
              <a:t>split()</a:t>
            </a:r>
            <a:r>
              <a:rPr lang="en-US" sz="2000" dirty="0">
                <a:solidFill>
                  <a:schemeClr val="tx1">
                    <a:lumMod val="65000"/>
                    <a:lumOff val="35000"/>
                  </a:schemeClr>
                </a:solidFill>
              </a:rPr>
              <a:t>: This method splits a given string into an array of string on the basis of regular expression mentioned in the argument of the method.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E684A83-D65E-7C8E-EF6D-35BAB0CEFCD1}"/>
              </a:ext>
            </a:extLst>
          </p:cNvPr>
          <p:cNvSpPr txBox="1"/>
          <p:nvPr/>
        </p:nvSpPr>
        <p:spPr>
          <a:xfrm>
            <a:off x="838200" y="1425080"/>
            <a:ext cx="9616889" cy="3785652"/>
          </a:xfrm>
          <a:prstGeom prst="rect">
            <a:avLst/>
          </a:prstGeom>
          <a:noFill/>
        </p:spPr>
        <p:txBody>
          <a:bodyPr wrap="square">
            <a:spAutoFit/>
          </a:bodyPr>
          <a:lstStyle/>
          <a:p>
            <a:r>
              <a:rPr lang="en-IN" sz="2400" dirty="0"/>
              <a:t>//Sample String</a:t>
            </a:r>
          </a:p>
          <a:p>
            <a:r>
              <a:rPr lang="en-IN" sz="2400" dirty="0"/>
              <a:t>String </a:t>
            </a:r>
            <a:r>
              <a:rPr lang="en-IN" sz="2400" dirty="0" err="1"/>
              <a:t>chainedString</a:t>
            </a:r>
            <a:r>
              <a:rPr lang="en-IN" sz="2400" dirty="0"/>
              <a:t> = "Lets-break-this-chain-and-be-free-!";</a:t>
            </a:r>
          </a:p>
          <a:p>
            <a:r>
              <a:rPr lang="en-IN" sz="2400" dirty="0"/>
              <a:t>//Creating Regex for splitting the String</a:t>
            </a:r>
          </a:p>
          <a:p>
            <a:r>
              <a:rPr lang="en-IN" sz="2400" dirty="0"/>
              <a:t>String regex = "-";</a:t>
            </a:r>
          </a:p>
          <a:p>
            <a:r>
              <a:rPr lang="en-IN" sz="2400" dirty="0"/>
              <a:t>//Splitting the String using split() method</a:t>
            </a:r>
          </a:p>
          <a:p>
            <a:r>
              <a:rPr lang="en-IN" sz="2400" dirty="0"/>
              <a:t>//split()divides the String and stores them in a Array of String</a:t>
            </a:r>
          </a:p>
          <a:p>
            <a:r>
              <a:rPr lang="en-IN" sz="2400" dirty="0"/>
              <a:t>String[] </a:t>
            </a:r>
            <a:r>
              <a:rPr lang="en-IN" sz="2400" dirty="0" err="1"/>
              <a:t>freeString</a:t>
            </a:r>
            <a:r>
              <a:rPr lang="en-IN" sz="2400" dirty="0"/>
              <a:t> = </a:t>
            </a:r>
            <a:r>
              <a:rPr lang="en-IN" sz="2400" dirty="0" err="1"/>
              <a:t>chainedString.split</a:t>
            </a:r>
            <a:r>
              <a:rPr lang="en-IN" sz="2400" dirty="0"/>
              <a:t>(regex);</a:t>
            </a:r>
          </a:p>
          <a:p>
            <a:r>
              <a:rPr lang="en-IN" sz="2400" dirty="0"/>
              <a:t>/**</a:t>
            </a:r>
          </a:p>
          <a:p>
            <a:r>
              <a:rPr lang="en-IN" sz="2400" dirty="0"/>
              <a:t> *  </a:t>
            </a:r>
            <a:r>
              <a:rPr lang="en-IN" sz="2400" dirty="0" err="1"/>
              <a:t>freeString</a:t>
            </a:r>
            <a:r>
              <a:rPr lang="en-IN" sz="2400" dirty="0"/>
              <a:t> = ("Lets", "break", "this", "chain", "and", "be", "free", "!")</a:t>
            </a:r>
          </a:p>
          <a:p>
            <a:r>
              <a:rPr lang="en-IN" sz="2400" dirty="0"/>
              <a:t> */</a:t>
            </a:r>
          </a:p>
        </p:txBody>
      </p:sp>
      <p:sp>
        <p:nvSpPr>
          <p:cNvPr id="9" name="TextBox 8">
            <a:extLst>
              <a:ext uri="{FF2B5EF4-FFF2-40B4-BE49-F238E27FC236}">
                <a16:creationId xmlns:a16="http://schemas.microsoft.com/office/drawing/2014/main" id="{AC286BC3-F873-BB1C-CDBC-16B57CAE8144}"/>
              </a:ext>
            </a:extLst>
          </p:cNvPr>
          <p:cNvSpPr txBox="1"/>
          <p:nvPr/>
        </p:nvSpPr>
        <p:spPr>
          <a:xfrm>
            <a:off x="838199" y="5355976"/>
            <a:ext cx="10806953" cy="400110"/>
          </a:xfrm>
          <a:prstGeom prst="rect">
            <a:avLst/>
          </a:prstGeom>
          <a:noFill/>
        </p:spPr>
        <p:txBody>
          <a:bodyPr wrap="square">
            <a:spAutoFit/>
          </a:bodyPr>
          <a:lstStyle/>
          <a:p>
            <a:r>
              <a:rPr lang="en-US" sz="2000" dirty="0">
                <a:solidFill>
                  <a:schemeClr val="tx1">
                    <a:lumMod val="65000"/>
                    <a:lumOff val="35000"/>
                  </a:schemeClr>
                </a:solidFill>
              </a:rPr>
              <a:t>Now let's dive deeper and understand how to write Regular Expressions.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6369328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7E8355-DA65-29B3-0D1B-3E22B777DA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E8FFB9-2213-06E3-ABBB-B64A2BE5BC0C}"/>
              </a:ext>
            </a:extLst>
          </p:cNvPr>
          <p:cNvSpPr>
            <a:spLocks noGrp="1"/>
          </p:cNvSpPr>
          <p:nvPr>
            <p:ph type="sldNum" sz="quarter" idx="12"/>
          </p:nvPr>
        </p:nvSpPr>
        <p:spPr/>
        <p:txBody>
          <a:bodyPr/>
          <a:lstStyle/>
          <a:p>
            <a:fld id="{4A777409-9C5A-4B07-8E32-19F22F7D558C}" type="slidenum">
              <a:rPr lang="en-IN" smtClean="0"/>
              <a:t>175</a:t>
            </a:fld>
            <a:endParaRPr lang="en-IN" dirty="0"/>
          </a:p>
        </p:txBody>
      </p:sp>
      <p:sp>
        <p:nvSpPr>
          <p:cNvPr id="5" name="TextBox 4">
            <a:extLst>
              <a:ext uri="{FF2B5EF4-FFF2-40B4-BE49-F238E27FC236}">
                <a16:creationId xmlns:a16="http://schemas.microsoft.com/office/drawing/2014/main" id="{42152AA1-9F92-9AC1-6370-D0CDC40E8085}"/>
              </a:ext>
            </a:extLst>
          </p:cNvPr>
          <p:cNvSpPr txBox="1"/>
          <p:nvPr/>
        </p:nvSpPr>
        <p:spPr>
          <a:xfrm>
            <a:off x="235323" y="877251"/>
            <a:ext cx="11382936" cy="2554545"/>
          </a:xfrm>
          <a:prstGeom prst="rect">
            <a:avLst/>
          </a:prstGeom>
          <a:noFill/>
        </p:spPr>
        <p:txBody>
          <a:bodyPr wrap="square">
            <a:spAutoFit/>
          </a:bodyPr>
          <a:lstStyle/>
          <a:p>
            <a:r>
              <a:rPr lang="en-US" sz="2000" dirty="0">
                <a:solidFill>
                  <a:schemeClr val="tx1">
                    <a:lumMod val="65000"/>
                    <a:lumOff val="35000"/>
                  </a:schemeClr>
                </a:solidFill>
              </a:rPr>
              <a:t>While working with strings, we must have wondered if there was an easier way to validate them. What if we could specify a required pattern directly instead of checking things character by character? What if we could provide a general pattern to search for instead of repeatedly looking for specific variations? And to make this possible, Java supports Regular Expressions.</a:t>
            </a:r>
          </a:p>
          <a:p>
            <a:endParaRPr lang="en-US" sz="2000" dirty="0">
              <a:solidFill>
                <a:schemeClr val="tx1">
                  <a:lumMod val="65000"/>
                  <a:lumOff val="35000"/>
                </a:schemeClr>
              </a:solidFill>
            </a:endParaRPr>
          </a:p>
          <a:p>
            <a:r>
              <a:rPr lang="en-US" sz="2000" dirty="0">
                <a:solidFill>
                  <a:schemeClr val="tx1">
                    <a:lumMod val="65000"/>
                    <a:lumOff val="35000"/>
                  </a:schemeClr>
                </a:solidFill>
              </a:rPr>
              <a:t>Now the question arises: "How can we write such 'generalized' regular expressions?" </a:t>
            </a:r>
          </a:p>
          <a:p>
            <a:endParaRPr lang="en-US" sz="2000" dirty="0">
              <a:solidFill>
                <a:schemeClr val="tx1">
                  <a:lumMod val="65000"/>
                  <a:lumOff val="35000"/>
                </a:schemeClr>
              </a:solidFill>
            </a:endParaRPr>
          </a:p>
          <a:p>
            <a:r>
              <a:rPr lang="en-US" sz="2000" dirty="0">
                <a:solidFill>
                  <a:schemeClr val="tx1">
                    <a:lumMod val="65000"/>
                    <a:lumOff val="35000"/>
                  </a:schemeClr>
                </a:solidFill>
              </a:rPr>
              <a:t>And before we go searching for the answers, let us see what a general regular expression looks like:</a:t>
            </a:r>
          </a:p>
        </p:txBody>
      </p:sp>
      <p:sp>
        <p:nvSpPr>
          <p:cNvPr id="7" name="TextBox 6">
            <a:extLst>
              <a:ext uri="{FF2B5EF4-FFF2-40B4-BE49-F238E27FC236}">
                <a16:creationId xmlns:a16="http://schemas.microsoft.com/office/drawing/2014/main" id="{867C4242-C139-B304-F353-60785B1C7D1B}"/>
              </a:ext>
            </a:extLst>
          </p:cNvPr>
          <p:cNvSpPr txBox="1"/>
          <p:nvPr/>
        </p:nvSpPr>
        <p:spPr>
          <a:xfrm>
            <a:off x="235322" y="3805989"/>
            <a:ext cx="9975477" cy="1569660"/>
          </a:xfrm>
          <a:prstGeom prst="rect">
            <a:avLst/>
          </a:prstGeom>
          <a:noFill/>
        </p:spPr>
        <p:txBody>
          <a:bodyPr wrap="square">
            <a:spAutoFit/>
          </a:bodyPr>
          <a:lstStyle/>
          <a:p>
            <a:r>
              <a:rPr lang="en-IN" sz="2400" dirty="0"/>
              <a:t>//Regular Expression for Name Validation:</a:t>
            </a:r>
          </a:p>
          <a:p>
            <a:r>
              <a:rPr lang="en-IN" sz="2400" dirty="0"/>
              <a:t>String </a:t>
            </a:r>
            <a:r>
              <a:rPr lang="en-IN" sz="2400" dirty="0" err="1"/>
              <a:t>nameRegex</a:t>
            </a:r>
            <a:r>
              <a:rPr lang="en-IN" sz="2400" dirty="0"/>
              <a:t> = "([A-Za-z ]+)";        </a:t>
            </a:r>
          </a:p>
          <a:p>
            <a:r>
              <a:rPr lang="en-IN" sz="2400" dirty="0"/>
              <a:t>//Regular Expression for Email Id Validation:</a:t>
            </a:r>
          </a:p>
          <a:p>
            <a:r>
              <a:rPr lang="en-IN" sz="2400" dirty="0"/>
              <a:t>String </a:t>
            </a:r>
            <a:r>
              <a:rPr lang="en-IN" sz="2400" dirty="0" err="1"/>
              <a:t>emailIdRegex</a:t>
            </a:r>
            <a:r>
              <a:rPr lang="en-IN" sz="2400" dirty="0"/>
              <a:t> = "([A-Za-z0-9-_]+)[@]([a-z]+)[.](com|in)";</a:t>
            </a:r>
          </a:p>
        </p:txBody>
      </p:sp>
    </p:spTree>
    <p:extLst>
      <p:ext uri="{BB962C8B-B14F-4D97-AF65-F5344CB8AC3E}">
        <p14:creationId xmlns:p14="http://schemas.microsoft.com/office/powerpoint/2010/main" val="428944539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A16CE5-396E-5FF8-2475-5B20736509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C6515A6-7140-90F5-4E2C-078AD2BC8FD4}"/>
              </a:ext>
            </a:extLst>
          </p:cNvPr>
          <p:cNvSpPr>
            <a:spLocks noGrp="1"/>
          </p:cNvSpPr>
          <p:nvPr>
            <p:ph type="sldNum" sz="quarter" idx="12"/>
          </p:nvPr>
        </p:nvSpPr>
        <p:spPr/>
        <p:txBody>
          <a:bodyPr/>
          <a:lstStyle/>
          <a:p>
            <a:fld id="{4A777409-9C5A-4B07-8E32-19F22F7D558C}" type="slidenum">
              <a:rPr lang="en-IN" smtClean="0"/>
              <a:t>176</a:t>
            </a:fld>
            <a:endParaRPr lang="en-IN" dirty="0"/>
          </a:p>
        </p:txBody>
      </p:sp>
      <p:sp>
        <p:nvSpPr>
          <p:cNvPr id="5" name="TextBox 4">
            <a:extLst>
              <a:ext uri="{FF2B5EF4-FFF2-40B4-BE49-F238E27FC236}">
                <a16:creationId xmlns:a16="http://schemas.microsoft.com/office/drawing/2014/main" id="{413F3E88-BE59-0EC4-4CBD-DAE07BC19261}"/>
              </a:ext>
            </a:extLst>
          </p:cNvPr>
          <p:cNvSpPr txBox="1"/>
          <p:nvPr/>
        </p:nvSpPr>
        <p:spPr>
          <a:xfrm>
            <a:off x="988359" y="605589"/>
            <a:ext cx="10365441" cy="1015663"/>
          </a:xfrm>
          <a:prstGeom prst="rect">
            <a:avLst/>
          </a:prstGeom>
          <a:noFill/>
        </p:spPr>
        <p:txBody>
          <a:bodyPr wrap="square">
            <a:spAutoFit/>
          </a:bodyPr>
          <a:lstStyle/>
          <a:p>
            <a:r>
              <a:rPr lang="en-US" sz="2000" dirty="0">
                <a:solidFill>
                  <a:schemeClr val="tx1">
                    <a:lumMod val="65000"/>
                    <a:lumOff val="35000"/>
                  </a:schemeClr>
                </a:solidFill>
              </a:rPr>
              <a:t>To write a generalized regular expression, we require the help of the following:</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Literals: They are the literal characters that have a literal meaning. </a:t>
            </a:r>
          </a:p>
        </p:txBody>
      </p:sp>
      <p:sp>
        <p:nvSpPr>
          <p:cNvPr id="7" name="TextBox 6">
            <a:extLst>
              <a:ext uri="{FF2B5EF4-FFF2-40B4-BE49-F238E27FC236}">
                <a16:creationId xmlns:a16="http://schemas.microsoft.com/office/drawing/2014/main" id="{3478E63A-C528-201C-38DC-9E4FDC9F7AAC}"/>
              </a:ext>
            </a:extLst>
          </p:cNvPr>
          <p:cNvSpPr txBox="1"/>
          <p:nvPr/>
        </p:nvSpPr>
        <p:spPr>
          <a:xfrm>
            <a:off x="988359" y="1846729"/>
            <a:ext cx="10934700" cy="400110"/>
          </a:xfrm>
          <a:prstGeom prst="rect">
            <a:avLst/>
          </a:prstGeom>
          <a:noFill/>
        </p:spPr>
        <p:txBody>
          <a:bodyPr wrap="square">
            <a:spAutoFit/>
          </a:bodyPr>
          <a:lstStyle/>
          <a:p>
            <a:r>
              <a:rPr lang="en-IN" sz="2000" dirty="0"/>
              <a:t>String </a:t>
            </a:r>
            <a:r>
              <a:rPr lang="en-IN" sz="2000" dirty="0" err="1"/>
              <a:t>literalRegex</a:t>
            </a:r>
            <a:r>
              <a:rPr lang="en-IN" sz="2000" dirty="0"/>
              <a:t> = "Hello";  //The string must be exactly "Hello" to match this Regex pattern</a:t>
            </a:r>
          </a:p>
        </p:txBody>
      </p:sp>
      <p:sp>
        <p:nvSpPr>
          <p:cNvPr id="9" name="TextBox 8">
            <a:extLst>
              <a:ext uri="{FF2B5EF4-FFF2-40B4-BE49-F238E27FC236}">
                <a16:creationId xmlns:a16="http://schemas.microsoft.com/office/drawing/2014/main" id="{A941FA52-002E-0649-94A7-BA92298FE0F1}"/>
              </a:ext>
            </a:extLst>
          </p:cNvPr>
          <p:cNvSpPr txBox="1"/>
          <p:nvPr/>
        </p:nvSpPr>
        <p:spPr>
          <a:xfrm>
            <a:off x="988359" y="2472316"/>
            <a:ext cx="10862982"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chemeClr val="tx1">
                    <a:lumMod val="65000"/>
                    <a:lumOff val="35000"/>
                  </a:schemeClr>
                </a:solidFill>
              </a:rPr>
              <a:t>Meta Characters: They are reserved special characters/symbols which have special meaning in the Regex.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50FC215-A998-0104-61FC-F25A5618F342}"/>
              </a:ext>
            </a:extLst>
          </p:cNvPr>
          <p:cNvSpPr txBox="1"/>
          <p:nvPr/>
        </p:nvSpPr>
        <p:spPr>
          <a:xfrm>
            <a:off x="988358" y="3354633"/>
            <a:ext cx="10934699" cy="400110"/>
          </a:xfrm>
          <a:prstGeom prst="rect">
            <a:avLst/>
          </a:prstGeom>
          <a:noFill/>
        </p:spPr>
        <p:txBody>
          <a:bodyPr wrap="square">
            <a:spAutoFit/>
          </a:bodyPr>
          <a:lstStyle/>
          <a:p>
            <a:r>
              <a:rPr lang="en-IN" sz="2000" dirty="0"/>
              <a:t>String </a:t>
            </a:r>
            <a:r>
              <a:rPr lang="en-IN" sz="2000" dirty="0" err="1"/>
              <a:t>metaRegex</a:t>
            </a:r>
            <a:r>
              <a:rPr lang="en-IN" sz="2000" dirty="0"/>
              <a:t> = "([A-Za-z0-9]+)"  //The symbols and special characters have specific usages</a:t>
            </a:r>
          </a:p>
        </p:txBody>
      </p:sp>
      <p:sp>
        <p:nvSpPr>
          <p:cNvPr id="13" name="TextBox 12">
            <a:extLst>
              <a:ext uri="{FF2B5EF4-FFF2-40B4-BE49-F238E27FC236}">
                <a16:creationId xmlns:a16="http://schemas.microsoft.com/office/drawing/2014/main" id="{DA4DBFE9-8744-AC5C-6B67-CECB410DC4A5}"/>
              </a:ext>
            </a:extLst>
          </p:cNvPr>
          <p:cNvSpPr txBox="1"/>
          <p:nvPr/>
        </p:nvSpPr>
        <p:spPr>
          <a:xfrm>
            <a:off x="988359" y="4031740"/>
            <a:ext cx="10934698"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chemeClr val="tx1">
                    <a:lumMod val="65000"/>
                    <a:lumOff val="35000"/>
                  </a:schemeClr>
                </a:solidFill>
              </a:rPr>
              <a:t>Quantifiers: They are a type of metacharacters that specify the frequency of </a:t>
            </a:r>
            <a:r>
              <a:rPr lang="en-US" sz="2000" dirty="0" err="1">
                <a:solidFill>
                  <a:schemeClr val="tx1">
                    <a:lumMod val="65000"/>
                    <a:lumOff val="35000"/>
                  </a:schemeClr>
                </a:solidFill>
              </a:rPr>
              <a:t>occurence</a:t>
            </a:r>
            <a:r>
              <a:rPr lang="en-US" sz="2000" dirty="0">
                <a:solidFill>
                  <a:schemeClr val="tx1">
                    <a:lumMod val="65000"/>
                    <a:lumOff val="35000"/>
                  </a:schemeClr>
                </a:solidFill>
              </a:rPr>
              <a:t> of a character or group.  </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9334EAC9-3CEB-6586-FE14-EE786B2DF7E4}"/>
              </a:ext>
            </a:extLst>
          </p:cNvPr>
          <p:cNvSpPr txBox="1"/>
          <p:nvPr/>
        </p:nvSpPr>
        <p:spPr>
          <a:xfrm>
            <a:off x="988359" y="5016623"/>
            <a:ext cx="11113994" cy="400110"/>
          </a:xfrm>
          <a:prstGeom prst="rect">
            <a:avLst/>
          </a:prstGeom>
          <a:noFill/>
        </p:spPr>
        <p:txBody>
          <a:bodyPr wrap="square">
            <a:spAutoFit/>
          </a:bodyPr>
          <a:lstStyle/>
          <a:p>
            <a:r>
              <a:rPr lang="en-IN" sz="2000" dirty="0"/>
              <a:t>String </a:t>
            </a:r>
            <a:r>
              <a:rPr lang="en-IN" sz="2000" dirty="0" err="1"/>
              <a:t>metaRegex</a:t>
            </a:r>
            <a:r>
              <a:rPr lang="en-IN" sz="2000" dirty="0"/>
              <a:t> = "([A-Za-z0-9]+)"  //The symbols "+" is a type of quantifier</a:t>
            </a:r>
          </a:p>
        </p:txBody>
      </p:sp>
    </p:spTree>
    <p:extLst>
      <p:ext uri="{BB962C8B-B14F-4D97-AF65-F5344CB8AC3E}">
        <p14:creationId xmlns:p14="http://schemas.microsoft.com/office/powerpoint/2010/main" val="25149739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AC4B3A-9CE0-CC12-4786-8E112AEB01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B51E9E-15A0-D07F-99DF-9138A9C0CB38}"/>
              </a:ext>
            </a:extLst>
          </p:cNvPr>
          <p:cNvSpPr>
            <a:spLocks noGrp="1"/>
          </p:cNvSpPr>
          <p:nvPr>
            <p:ph type="sldNum" sz="quarter" idx="12"/>
          </p:nvPr>
        </p:nvSpPr>
        <p:spPr/>
        <p:txBody>
          <a:bodyPr/>
          <a:lstStyle/>
          <a:p>
            <a:fld id="{4A777409-9C5A-4B07-8E32-19F22F7D558C}" type="slidenum">
              <a:rPr lang="en-IN" smtClean="0"/>
              <a:t>177</a:t>
            </a:fld>
            <a:endParaRPr lang="en-IN" dirty="0"/>
          </a:p>
        </p:txBody>
      </p:sp>
      <p:pic>
        <p:nvPicPr>
          <p:cNvPr id="5" name="Picture 4">
            <a:extLst>
              <a:ext uri="{FF2B5EF4-FFF2-40B4-BE49-F238E27FC236}">
                <a16:creationId xmlns:a16="http://schemas.microsoft.com/office/drawing/2014/main" id="{A5858DEB-9CE9-0330-FB7B-F946DBB09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648" y="953404"/>
            <a:ext cx="7176975" cy="3403443"/>
          </a:xfrm>
          <a:prstGeom prst="rect">
            <a:avLst/>
          </a:prstGeom>
        </p:spPr>
      </p:pic>
      <p:sp>
        <p:nvSpPr>
          <p:cNvPr id="7" name="TextBox 6">
            <a:extLst>
              <a:ext uri="{FF2B5EF4-FFF2-40B4-BE49-F238E27FC236}">
                <a16:creationId xmlns:a16="http://schemas.microsoft.com/office/drawing/2014/main" id="{A14F991E-6D6C-EF9B-AB92-0D9B4BF4EDF1}"/>
              </a:ext>
            </a:extLst>
          </p:cNvPr>
          <p:cNvSpPr txBox="1"/>
          <p:nvPr/>
        </p:nvSpPr>
        <p:spPr>
          <a:xfrm>
            <a:off x="988359" y="4970493"/>
            <a:ext cx="11060206" cy="400110"/>
          </a:xfrm>
          <a:prstGeom prst="rect">
            <a:avLst/>
          </a:prstGeom>
          <a:noFill/>
        </p:spPr>
        <p:txBody>
          <a:bodyPr wrap="square">
            <a:spAutoFit/>
          </a:bodyPr>
          <a:lstStyle/>
          <a:p>
            <a:r>
              <a:rPr lang="en-US" sz="2000" dirty="0">
                <a:solidFill>
                  <a:schemeClr val="tx1">
                    <a:lumMod val="65000"/>
                    <a:lumOff val="35000"/>
                  </a:schemeClr>
                </a:solidFill>
              </a:rPr>
              <a:t>Now lets take a closer look at the different types of meta characters and quantifiers up next.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8033936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259139-6E28-659C-D9F8-966F17F5B3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11B9726-0773-AFB3-2352-74C18E92F519}"/>
              </a:ext>
            </a:extLst>
          </p:cNvPr>
          <p:cNvSpPr>
            <a:spLocks noGrp="1"/>
          </p:cNvSpPr>
          <p:nvPr>
            <p:ph type="sldNum" sz="quarter" idx="12"/>
          </p:nvPr>
        </p:nvSpPr>
        <p:spPr/>
        <p:txBody>
          <a:bodyPr/>
          <a:lstStyle/>
          <a:p>
            <a:fld id="{4A777409-9C5A-4B07-8E32-19F22F7D558C}" type="slidenum">
              <a:rPr lang="en-IN" smtClean="0"/>
              <a:t>178</a:t>
            </a:fld>
            <a:endParaRPr lang="en-IN" dirty="0"/>
          </a:p>
        </p:txBody>
      </p:sp>
      <p:sp>
        <p:nvSpPr>
          <p:cNvPr id="5" name="TextBox 4">
            <a:extLst>
              <a:ext uri="{FF2B5EF4-FFF2-40B4-BE49-F238E27FC236}">
                <a16:creationId xmlns:a16="http://schemas.microsoft.com/office/drawing/2014/main" id="{801FB742-FC61-0EBA-A6D7-B61676D007A7}"/>
              </a:ext>
            </a:extLst>
          </p:cNvPr>
          <p:cNvSpPr txBox="1"/>
          <p:nvPr/>
        </p:nvSpPr>
        <p:spPr>
          <a:xfrm>
            <a:off x="988358" y="581817"/>
            <a:ext cx="9984441" cy="400110"/>
          </a:xfrm>
          <a:prstGeom prst="rect">
            <a:avLst/>
          </a:prstGeom>
          <a:noFill/>
        </p:spPr>
        <p:txBody>
          <a:bodyPr wrap="square">
            <a:spAutoFit/>
          </a:bodyPr>
          <a:lstStyle/>
          <a:p>
            <a:r>
              <a:rPr lang="en-US" sz="2000" dirty="0">
                <a:solidFill>
                  <a:schemeClr val="tx1">
                    <a:lumMod val="65000"/>
                    <a:lumOff val="35000"/>
                  </a:schemeClr>
                </a:solidFill>
              </a:rPr>
              <a:t>Let's take a look at the different metacharacters.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273EB995-A5F9-0244-16B4-E7A4BCBA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29" y="986633"/>
            <a:ext cx="9161929" cy="5289550"/>
          </a:xfrm>
          <a:prstGeom prst="rect">
            <a:avLst/>
          </a:prstGeom>
        </p:spPr>
      </p:pic>
    </p:spTree>
    <p:extLst>
      <p:ext uri="{BB962C8B-B14F-4D97-AF65-F5344CB8AC3E}">
        <p14:creationId xmlns:p14="http://schemas.microsoft.com/office/powerpoint/2010/main" val="262602070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CA653F-7A3D-BD20-E484-51EFC0C0CC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B27181-A2C9-EAB3-F553-15DCF66F910D}"/>
              </a:ext>
            </a:extLst>
          </p:cNvPr>
          <p:cNvSpPr>
            <a:spLocks noGrp="1"/>
          </p:cNvSpPr>
          <p:nvPr>
            <p:ph type="sldNum" sz="quarter" idx="12"/>
          </p:nvPr>
        </p:nvSpPr>
        <p:spPr/>
        <p:txBody>
          <a:bodyPr/>
          <a:lstStyle/>
          <a:p>
            <a:fld id="{4A777409-9C5A-4B07-8E32-19F22F7D558C}" type="slidenum">
              <a:rPr lang="en-IN" smtClean="0"/>
              <a:t>179</a:t>
            </a:fld>
            <a:endParaRPr lang="en-IN" dirty="0"/>
          </a:p>
        </p:txBody>
      </p:sp>
      <p:sp>
        <p:nvSpPr>
          <p:cNvPr id="5" name="TextBox 4">
            <a:extLst>
              <a:ext uri="{FF2B5EF4-FFF2-40B4-BE49-F238E27FC236}">
                <a16:creationId xmlns:a16="http://schemas.microsoft.com/office/drawing/2014/main" id="{CAA31361-3032-EB36-B146-C7157DF4A69F}"/>
              </a:ext>
            </a:extLst>
          </p:cNvPr>
          <p:cNvSpPr txBox="1"/>
          <p:nvPr/>
        </p:nvSpPr>
        <p:spPr>
          <a:xfrm>
            <a:off x="1266264" y="858415"/>
            <a:ext cx="9679642" cy="2554545"/>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effectLst/>
              </a:rPr>
              <a:t>If meta characters are needed to be used as literals, they have to be escaped with a double backslash.</a:t>
            </a:r>
          </a:p>
          <a:p>
            <a:pPr marL="342900" indent="-342900">
              <a:buFont typeface="Wingdings" panose="05000000000000000000" pitchFamily="2" charset="2"/>
              <a:buChar char="Ø"/>
            </a:pPr>
            <a:r>
              <a:rPr lang="en-US" sz="2000" dirty="0">
                <a:solidFill>
                  <a:schemeClr val="tx1">
                    <a:lumMod val="65000"/>
                    <a:lumOff val="35000"/>
                  </a:schemeClr>
                </a:solidFill>
                <a:effectLst/>
              </a:rPr>
              <a:t>To refer to captured groups in the replacement methods, $&lt;group no.&gt; is used. E.g. </a:t>
            </a:r>
            <a:r>
              <a:rPr lang="en-US" sz="2000" dirty="0" err="1">
                <a:solidFill>
                  <a:schemeClr val="tx1">
                    <a:lumMod val="65000"/>
                    <a:lumOff val="35000"/>
                  </a:schemeClr>
                </a:solidFill>
                <a:effectLst/>
              </a:rPr>
              <a:t>str.replaceAll</a:t>
            </a:r>
            <a:r>
              <a:rPr lang="en-US" sz="2000" dirty="0">
                <a:solidFill>
                  <a:schemeClr val="tx1">
                    <a:lumMod val="65000"/>
                    <a:lumOff val="35000"/>
                  </a:schemeClr>
                </a:solidFill>
                <a:effectLst/>
              </a:rPr>
              <a:t>(regex, "$1");</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Next, let us look at quantifiers.</a:t>
            </a:r>
          </a:p>
        </p:txBody>
      </p:sp>
    </p:spTree>
    <p:extLst>
      <p:ext uri="{BB962C8B-B14F-4D97-AF65-F5344CB8AC3E}">
        <p14:creationId xmlns:p14="http://schemas.microsoft.com/office/powerpoint/2010/main" val="185000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7128B6-D6D7-5D00-518F-981B1B046F09}"/>
              </a:ext>
            </a:extLst>
          </p:cNvPr>
          <p:cNvSpPr txBox="1"/>
          <p:nvPr/>
        </p:nvSpPr>
        <p:spPr>
          <a:xfrm>
            <a:off x="0" y="791770"/>
            <a:ext cx="11757891" cy="1938992"/>
          </a:xfrm>
          <a:prstGeom prst="rect">
            <a:avLst/>
          </a:prstGeom>
          <a:noFill/>
        </p:spPr>
        <p:txBody>
          <a:bodyPr wrap="square">
            <a:spAutoFit/>
          </a:bodyPr>
          <a:lstStyle/>
          <a:p>
            <a:r>
              <a:rPr lang="en-US" sz="2000" dirty="0">
                <a:solidFill>
                  <a:schemeClr val="tx1">
                    <a:lumMod val="65000"/>
                    <a:lumOff val="35000"/>
                  </a:schemeClr>
                </a:solidFill>
              </a:rPr>
              <a:t>If a program written on a particular platform can run on other platforms without any recompilation, it is known as platform independence.</a:t>
            </a:r>
          </a:p>
          <a:p>
            <a:r>
              <a:rPr lang="en-US" sz="2000" dirty="0">
                <a:solidFill>
                  <a:schemeClr val="tx1">
                    <a:lumMod val="65000"/>
                    <a:lumOff val="35000"/>
                  </a:schemeClr>
                </a:solidFill>
              </a:rPr>
              <a:t>Since Java is platform-independent, any program written using Java on Windows will execute without any recompilation on any other platform.</a:t>
            </a:r>
          </a:p>
          <a:p>
            <a:r>
              <a:rPr lang="en-US" sz="2000" dirty="0">
                <a:solidFill>
                  <a:schemeClr val="tx1">
                    <a:lumMod val="65000"/>
                    <a:lumOff val="35000"/>
                  </a:schemeClr>
                </a:solidFill>
              </a:rPr>
              <a:t>To see what platform independence actually is and how it matters, let us compare Java to a platform-dependent language like C.    </a:t>
            </a:r>
          </a:p>
        </p:txBody>
      </p:sp>
      <p:pic>
        <p:nvPicPr>
          <p:cNvPr id="6" name="Picture 5">
            <a:extLst>
              <a:ext uri="{FF2B5EF4-FFF2-40B4-BE49-F238E27FC236}">
                <a16:creationId xmlns:a16="http://schemas.microsoft.com/office/drawing/2014/main" id="{B2AF401D-C202-D979-C415-ADCFD3D0F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046" y="2632907"/>
            <a:ext cx="9011908" cy="4359564"/>
          </a:xfrm>
          <a:prstGeom prst="rect">
            <a:avLst/>
          </a:prstGeom>
        </p:spPr>
      </p:pic>
      <p:sp>
        <p:nvSpPr>
          <p:cNvPr id="2" name="Footer Placeholder 1">
            <a:extLst>
              <a:ext uri="{FF2B5EF4-FFF2-40B4-BE49-F238E27FC236}">
                <a16:creationId xmlns:a16="http://schemas.microsoft.com/office/drawing/2014/main" id="{99137281-40CC-BDA6-0554-16757668DA0E}"/>
              </a:ext>
            </a:extLst>
          </p:cNvPr>
          <p:cNvSpPr>
            <a:spLocks noGrp="1"/>
          </p:cNvSpPr>
          <p:nvPr>
            <p:ph type="ftr" sz="quarter" idx="11"/>
          </p:nvPr>
        </p:nvSpPr>
        <p:spPr>
          <a:xfrm>
            <a:off x="3240741" y="6721475"/>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E4AEA1F7-17AD-0A88-59E1-0F181E384453}"/>
              </a:ext>
            </a:extLst>
          </p:cNvPr>
          <p:cNvSpPr>
            <a:spLocks noGrp="1"/>
          </p:cNvSpPr>
          <p:nvPr>
            <p:ph type="sldNum" sz="quarter" idx="12"/>
          </p:nvPr>
        </p:nvSpPr>
        <p:spPr/>
        <p:txBody>
          <a:bodyPr/>
          <a:lstStyle/>
          <a:p>
            <a:fld id="{4A777409-9C5A-4B07-8E32-19F22F7D558C}" type="slidenum">
              <a:rPr lang="en-IN" smtClean="0"/>
              <a:t>18</a:t>
            </a:fld>
            <a:endParaRPr lang="en-IN" dirty="0"/>
          </a:p>
        </p:txBody>
      </p:sp>
    </p:spTree>
    <p:extLst>
      <p:ext uri="{BB962C8B-B14F-4D97-AF65-F5344CB8AC3E}">
        <p14:creationId xmlns:p14="http://schemas.microsoft.com/office/powerpoint/2010/main" val="382719329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4FE973-C5BC-FDDE-CFBF-5CCA8FAD2D62}"/>
              </a:ext>
            </a:extLst>
          </p:cNvPr>
          <p:cNvSpPr>
            <a:spLocks noGrp="1"/>
          </p:cNvSpPr>
          <p:nvPr>
            <p:ph type="ftr" sz="quarter" idx="11"/>
          </p:nvPr>
        </p:nvSpPr>
        <p:spPr>
          <a:xfrm>
            <a:off x="4038600" y="6557215"/>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4E54D6B5-7188-4F41-1688-1904836D730F}"/>
              </a:ext>
            </a:extLst>
          </p:cNvPr>
          <p:cNvSpPr>
            <a:spLocks noGrp="1"/>
          </p:cNvSpPr>
          <p:nvPr>
            <p:ph type="sldNum" sz="quarter" idx="12"/>
          </p:nvPr>
        </p:nvSpPr>
        <p:spPr/>
        <p:txBody>
          <a:bodyPr/>
          <a:lstStyle/>
          <a:p>
            <a:fld id="{4A777409-9C5A-4B07-8E32-19F22F7D558C}" type="slidenum">
              <a:rPr lang="en-IN" smtClean="0"/>
              <a:t>180</a:t>
            </a:fld>
            <a:endParaRPr lang="en-IN" dirty="0"/>
          </a:p>
        </p:txBody>
      </p:sp>
      <p:sp>
        <p:nvSpPr>
          <p:cNvPr id="5" name="TextBox 4">
            <a:extLst>
              <a:ext uri="{FF2B5EF4-FFF2-40B4-BE49-F238E27FC236}">
                <a16:creationId xmlns:a16="http://schemas.microsoft.com/office/drawing/2014/main" id="{CDE86891-CBA9-E023-8CD9-F05F8B4AC22E}"/>
              </a:ext>
            </a:extLst>
          </p:cNvPr>
          <p:cNvSpPr txBox="1"/>
          <p:nvPr/>
        </p:nvSpPr>
        <p:spPr>
          <a:xfrm>
            <a:off x="988358" y="644570"/>
            <a:ext cx="9572065" cy="400110"/>
          </a:xfrm>
          <a:prstGeom prst="rect">
            <a:avLst/>
          </a:prstGeom>
          <a:noFill/>
        </p:spPr>
        <p:txBody>
          <a:bodyPr wrap="square">
            <a:spAutoFit/>
          </a:bodyPr>
          <a:lstStyle/>
          <a:p>
            <a:r>
              <a:rPr lang="en-US" sz="2000" dirty="0">
                <a:solidFill>
                  <a:schemeClr val="tx1">
                    <a:lumMod val="65000"/>
                    <a:lumOff val="35000"/>
                  </a:schemeClr>
                </a:solidFill>
              </a:rPr>
              <a:t>Let's take a look at the different quantifiers.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CD294441-2213-B304-2757-FE31C2F75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358" y="950258"/>
            <a:ext cx="10365441" cy="5522259"/>
          </a:xfrm>
          <a:prstGeom prst="rect">
            <a:avLst/>
          </a:prstGeom>
        </p:spPr>
      </p:pic>
    </p:spTree>
    <p:extLst>
      <p:ext uri="{BB962C8B-B14F-4D97-AF65-F5344CB8AC3E}">
        <p14:creationId xmlns:p14="http://schemas.microsoft.com/office/powerpoint/2010/main" val="78818567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B21FBE-B500-5CE5-6416-3D66CC28267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113365-5A34-648F-5F44-B92C2FC7B032}"/>
              </a:ext>
            </a:extLst>
          </p:cNvPr>
          <p:cNvSpPr>
            <a:spLocks noGrp="1"/>
          </p:cNvSpPr>
          <p:nvPr>
            <p:ph type="sldNum" sz="quarter" idx="12"/>
          </p:nvPr>
        </p:nvSpPr>
        <p:spPr/>
        <p:txBody>
          <a:bodyPr/>
          <a:lstStyle/>
          <a:p>
            <a:fld id="{4A777409-9C5A-4B07-8E32-19F22F7D558C}" type="slidenum">
              <a:rPr lang="en-IN" smtClean="0"/>
              <a:t>181</a:t>
            </a:fld>
            <a:endParaRPr lang="en-IN" dirty="0"/>
          </a:p>
        </p:txBody>
      </p:sp>
      <p:sp>
        <p:nvSpPr>
          <p:cNvPr id="5" name="TextBox 4">
            <a:extLst>
              <a:ext uri="{FF2B5EF4-FFF2-40B4-BE49-F238E27FC236}">
                <a16:creationId xmlns:a16="http://schemas.microsoft.com/office/drawing/2014/main" id="{6771CE3E-48F7-CFF0-76BC-13BF1E1803EF}"/>
              </a:ext>
            </a:extLst>
          </p:cNvPr>
          <p:cNvSpPr txBox="1"/>
          <p:nvPr/>
        </p:nvSpPr>
        <p:spPr>
          <a:xfrm>
            <a:off x="916640" y="740059"/>
            <a:ext cx="10611971" cy="1015663"/>
          </a:xfrm>
          <a:prstGeom prst="rect">
            <a:avLst/>
          </a:prstGeom>
          <a:noFill/>
        </p:spPr>
        <p:txBody>
          <a:bodyPr wrap="square">
            <a:spAutoFit/>
          </a:bodyPr>
          <a:lstStyle/>
          <a:p>
            <a:r>
              <a:rPr lang="en-US" sz="2000" dirty="0">
                <a:solidFill>
                  <a:schemeClr val="tx1">
                    <a:lumMod val="65000"/>
                    <a:lumOff val="35000"/>
                  </a:schemeClr>
                </a:solidFill>
              </a:rPr>
              <a:t>Now that we have seen different metacharacters and quantifiers, let's see some predefined classes used in Regex. These "predefined classes" can be used as alternatives to standard Regex written using only meta characters and literals.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FBEA9FE8-5C17-762C-3AE6-EE1591C67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5037"/>
            <a:ext cx="12192000" cy="2948304"/>
          </a:xfrm>
          <a:prstGeom prst="rect">
            <a:avLst/>
          </a:prstGeom>
        </p:spPr>
      </p:pic>
      <p:sp>
        <p:nvSpPr>
          <p:cNvPr id="9" name="TextBox 8">
            <a:extLst>
              <a:ext uri="{FF2B5EF4-FFF2-40B4-BE49-F238E27FC236}">
                <a16:creationId xmlns:a16="http://schemas.microsoft.com/office/drawing/2014/main" id="{193D7ECE-9AE6-4A55-DA57-46F9B94394D0}"/>
              </a:ext>
            </a:extLst>
          </p:cNvPr>
          <p:cNvSpPr txBox="1"/>
          <p:nvPr/>
        </p:nvSpPr>
        <p:spPr>
          <a:xfrm>
            <a:off x="988359" y="5155630"/>
            <a:ext cx="11060206" cy="1323439"/>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a:t>
            </a:r>
          </a:p>
          <a:p>
            <a:pPr>
              <a:buFont typeface="Arial" panose="020B0604020202020204" pitchFamily="34" charset="0"/>
              <a:buChar char="•"/>
            </a:pPr>
            <a:r>
              <a:rPr lang="en-US" sz="2000" dirty="0">
                <a:solidFill>
                  <a:schemeClr val="tx1">
                    <a:lumMod val="65000"/>
                    <a:lumOff val="35000"/>
                  </a:schemeClr>
                </a:solidFill>
                <a:effectLst/>
              </a:rPr>
              <a:t>"\w" is a meta character. But in Java, '\' is an escape character. Hence, we have to escape it using another backslash. E.g. "[\\w]+"</a:t>
            </a:r>
          </a:p>
          <a:p>
            <a:r>
              <a:rPr lang="en-US" sz="2000" dirty="0">
                <a:solidFill>
                  <a:schemeClr val="tx1">
                    <a:lumMod val="65000"/>
                    <a:lumOff val="35000"/>
                  </a:schemeClr>
                </a:solidFill>
              </a:rPr>
              <a:t>Now, let us see how you can write a regular expression.</a:t>
            </a:r>
          </a:p>
        </p:txBody>
      </p:sp>
    </p:spTree>
    <p:extLst>
      <p:ext uri="{BB962C8B-B14F-4D97-AF65-F5344CB8AC3E}">
        <p14:creationId xmlns:p14="http://schemas.microsoft.com/office/powerpoint/2010/main" val="374255609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DAA10E-8BF9-27F0-39A9-765AF69B19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30A0FE8-E712-2058-4F0C-F579784CECB2}"/>
              </a:ext>
            </a:extLst>
          </p:cNvPr>
          <p:cNvSpPr>
            <a:spLocks noGrp="1"/>
          </p:cNvSpPr>
          <p:nvPr>
            <p:ph type="sldNum" sz="quarter" idx="12"/>
          </p:nvPr>
        </p:nvSpPr>
        <p:spPr/>
        <p:txBody>
          <a:bodyPr/>
          <a:lstStyle/>
          <a:p>
            <a:fld id="{4A777409-9C5A-4B07-8E32-19F22F7D558C}" type="slidenum">
              <a:rPr lang="en-IN" smtClean="0"/>
              <a:t>182</a:t>
            </a:fld>
            <a:endParaRPr lang="en-IN" dirty="0"/>
          </a:p>
        </p:txBody>
      </p:sp>
      <p:sp>
        <p:nvSpPr>
          <p:cNvPr id="5" name="TextBox 4">
            <a:extLst>
              <a:ext uri="{FF2B5EF4-FFF2-40B4-BE49-F238E27FC236}">
                <a16:creationId xmlns:a16="http://schemas.microsoft.com/office/drawing/2014/main" id="{A0882D1E-EED0-C63B-CD35-855ECD5024D7}"/>
              </a:ext>
            </a:extLst>
          </p:cNvPr>
          <p:cNvSpPr txBox="1"/>
          <p:nvPr/>
        </p:nvSpPr>
        <p:spPr>
          <a:xfrm>
            <a:off x="907677" y="575573"/>
            <a:ext cx="10558182" cy="1938992"/>
          </a:xfrm>
          <a:prstGeom prst="rect">
            <a:avLst/>
          </a:prstGeom>
          <a:noFill/>
        </p:spPr>
        <p:txBody>
          <a:bodyPr wrap="square">
            <a:spAutoFit/>
          </a:bodyPr>
          <a:lstStyle/>
          <a:p>
            <a:r>
              <a:rPr lang="en-US" sz="2000" dirty="0">
                <a:solidFill>
                  <a:schemeClr val="tx1">
                    <a:lumMod val="65000"/>
                    <a:lumOff val="35000"/>
                  </a:schemeClr>
                </a:solidFill>
              </a:rPr>
              <a:t>Let's now see how to approach a pattern matching problem using the Regular Expression method. But before we proceed, it must be noted and understood that there can be multiple solutions to a problem.</a:t>
            </a:r>
          </a:p>
          <a:p>
            <a:endParaRPr lang="en-US" sz="2000" dirty="0">
              <a:solidFill>
                <a:schemeClr val="tx1">
                  <a:lumMod val="65000"/>
                  <a:lumOff val="35000"/>
                </a:schemeClr>
              </a:solidFill>
            </a:endParaRPr>
          </a:p>
          <a:p>
            <a:r>
              <a:rPr lang="en-US" sz="2000" dirty="0">
                <a:solidFill>
                  <a:schemeClr val="tx1">
                    <a:lumMod val="65000"/>
                    <a:lumOff val="35000"/>
                  </a:schemeClr>
                </a:solidFill>
              </a:rPr>
              <a:t>Let's consider a situation where we have to validate a Courier Consignment Tracking Number. The required format/pattern for the tracking number is given as:</a:t>
            </a:r>
          </a:p>
        </p:txBody>
      </p:sp>
      <p:sp>
        <p:nvSpPr>
          <p:cNvPr id="7" name="TextBox 6">
            <a:extLst>
              <a:ext uri="{FF2B5EF4-FFF2-40B4-BE49-F238E27FC236}">
                <a16:creationId xmlns:a16="http://schemas.microsoft.com/office/drawing/2014/main" id="{508D8EEC-63D9-AB60-098B-12391B87965E}"/>
              </a:ext>
            </a:extLst>
          </p:cNvPr>
          <p:cNvSpPr txBox="1"/>
          <p:nvPr/>
        </p:nvSpPr>
        <p:spPr>
          <a:xfrm>
            <a:off x="907677" y="2634964"/>
            <a:ext cx="10809194" cy="1200329"/>
          </a:xfrm>
          <a:prstGeom prst="rect">
            <a:avLst/>
          </a:prstGeom>
          <a:noFill/>
        </p:spPr>
        <p:txBody>
          <a:bodyPr wrap="square">
            <a:spAutoFit/>
          </a:bodyPr>
          <a:lstStyle/>
          <a:p>
            <a:r>
              <a:rPr lang="en-IN" sz="2400" dirty="0"/>
              <a:t>Format of Courier Consignment Tracking Number:</a:t>
            </a:r>
          </a:p>
          <a:p>
            <a:r>
              <a:rPr lang="en-IN" sz="2400" dirty="0"/>
              <a:t>&lt;&lt;2_Uppercase_Characters&gt;&gt;-&lt;&lt;9_digits&gt;&gt;:&lt;&lt;2_Uppercase_Characters&gt;&gt;</a:t>
            </a:r>
          </a:p>
          <a:p>
            <a:r>
              <a:rPr lang="en-IN" sz="2400" dirty="0"/>
              <a:t>Example: "EK-860619645:IN"</a:t>
            </a:r>
          </a:p>
        </p:txBody>
      </p:sp>
      <p:sp>
        <p:nvSpPr>
          <p:cNvPr id="9" name="TextBox 8">
            <a:extLst>
              <a:ext uri="{FF2B5EF4-FFF2-40B4-BE49-F238E27FC236}">
                <a16:creationId xmlns:a16="http://schemas.microsoft.com/office/drawing/2014/main" id="{BF35F3D8-6E8E-3F5C-31D2-075D08247908}"/>
              </a:ext>
            </a:extLst>
          </p:cNvPr>
          <p:cNvSpPr txBox="1"/>
          <p:nvPr/>
        </p:nvSpPr>
        <p:spPr>
          <a:xfrm>
            <a:off x="907676" y="4160548"/>
            <a:ext cx="11006417" cy="1015663"/>
          </a:xfrm>
          <a:prstGeom prst="rect">
            <a:avLst/>
          </a:prstGeom>
          <a:noFill/>
        </p:spPr>
        <p:txBody>
          <a:bodyPr wrap="square">
            <a:spAutoFit/>
          </a:bodyPr>
          <a:lstStyle/>
          <a:p>
            <a:r>
              <a:rPr lang="en-US" sz="2000" dirty="0">
                <a:solidFill>
                  <a:schemeClr val="tx1">
                    <a:lumMod val="65000"/>
                    <a:lumOff val="35000"/>
                  </a:schemeClr>
                </a:solidFill>
              </a:rPr>
              <a:t>Let us observe all the character sets the string is containing. This pattern has only Uppercase Alphabets, Digits and Two Special Characters '-' and ':'. Next, let us find the frequency of occurrences for the character classes. With that, let's break the pattern into smaller sub-patterns: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5685867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C6040-8D5F-87AF-7C76-7E16170BEB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78F4EC-1711-1505-D0E9-2BD2D0F1BD2E}"/>
              </a:ext>
            </a:extLst>
          </p:cNvPr>
          <p:cNvSpPr>
            <a:spLocks noGrp="1"/>
          </p:cNvSpPr>
          <p:nvPr>
            <p:ph type="sldNum" sz="quarter" idx="12"/>
          </p:nvPr>
        </p:nvSpPr>
        <p:spPr/>
        <p:txBody>
          <a:bodyPr/>
          <a:lstStyle/>
          <a:p>
            <a:fld id="{4A777409-9C5A-4B07-8E32-19F22F7D558C}" type="slidenum">
              <a:rPr lang="en-IN" smtClean="0"/>
              <a:t>183</a:t>
            </a:fld>
            <a:endParaRPr lang="en-IN" dirty="0"/>
          </a:p>
        </p:txBody>
      </p:sp>
      <p:sp>
        <p:nvSpPr>
          <p:cNvPr id="5" name="TextBox 4">
            <a:extLst>
              <a:ext uri="{FF2B5EF4-FFF2-40B4-BE49-F238E27FC236}">
                <a16:creationId xmlns:a16="http://schemas.microsoft.com/office/drawing/2014/main" id="{12E20D1E-01A7-D759-8F6A-74F70A11524F}"/>
              </a:ext>
            </a:extLst>
          </p:cNvPr>
          <p:cNvSpPr txBox="1"/>
          <p:nvPr/>
        </p:nvSpPr>
        <p:spPr>
          <a:xfrm>
            <a:off x="916641" y="609616"/>
            <a:ext cx="10567147" cy="707886"/>
          </a:xfrm>
          <a:prstGeom prst="rect">
            <a:avLst/>
          </a:prstGeom>
          <a:noFill/>
        </p:spPr>
        <p:txBody>
          <a:bodyPr wrap="square">
            <a:spAutoFit/>
          </a:bodyPr>
          <a:lstStyle/>
          <a:p>
            <a:r>
              <a:rPr lang="en-US" sz="2000" dirty="0">
                <a:solidFill>
                  <a:schemeClr val="tx1">
                    <a:lumMod val="65000"/>
                    <a:lumOff val="35000"/>
                  </a:schemeClr>
                </a:solidFill>
              </a:rPr>
              <a:t>The first sub-pattern is having two uppercase characters followed by "-" character. So, the Regex for this sub-pattern can be written as: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50CE971-B6E3-5526-B6DF-1881534EC691}"/>
              </a:ext>
            </a:extLst>
          </p:cNvPr>
          <p:cNvSpPr txBox="1"/>
          <p:nvPr/>
        </p:nvSpPr>
        <p:spPr>
          <a:xfrm>
            <a:off x="916641" y="1388640"/>
            <a:ext cx="10343030" cy="461665"/>
          </a:xfrm>
          <a:prstGeom prst="rect">
            <a:avLst/>
          </a:prstGeom>
          <a:noFill/>
        </p:spPr>
        <p:txBody>
          <a:bodyPr wrap="square">
            <a:spAutoFit/>
          </a:bodyPr>
          <a:lstStyle/>
          <a:p>
            <a:r>
              <a:rPr lang="en-IN" sz="2400" dirty="0"/>
              <a:t>String </a:t>
            </a:r>
            <a:r>
              <a:rPr lang="en-IN" sz="2400" dirty="0" err="1"/>
              <a:t>firstSubRegex</a:t>
            </a:r>
            <a:r>
              <a:rPr lang="en-IN" sz="2400" dirty="0"/>
              <a:t> = "[A-Z]{2}[-]"; </a:t>
            </a:r>
          </a:p>
        </p:txBody>
      </p:sp>
      <p:sp>
        <p:nvSpPr>
          <p:cNvPr id="9" name="TextBox 8">
            <a:extLst>
              <a:ext uri="{FF2B5EF4-FFF2-40B4-BE49-F238E27FC236}">
                <a16:creationId xmlns:a16="http://schemas.microsoft.com/office/drawing/2014/main" id="{912DAED1-E58E-7FA3-D0D6-0BF365A57B74}"/>
              </a:ext>
            </a:extLst>
          </p:cNvPr>
          <p:cNvSpPr txBox="1"/>
          <p:nvPr/>
        </p:nvSpPr>
        <p:spPr>
          <a:xfrm>
            <a:off x="916641" y="1921443"/>
            <a:ext cx="11024347" cy="707886"/>
          </a:xfrm>
          <a:prstGeom prst="rect">
            <a:avLst/>
          </a:prstGeom>
          <a:noFill/>
        </p:spPr>
        <p:txBody>
          <a:bodyPr wrap="square">
            <a:spAutoFit/>
          </a:bodyPr>
          <a:lstStyle/>
          <a:p>
            <a:r>
              <a:rPr lang="en-US" sz="2000" dirty="0">
                <a:solidFill>
                  <a:schemeClr val="tx1">
                    <a:lumMod val="65000"/>
                    <a:lumOff val="35000"/>
                  </a:schemeClr>
                </a:solidFill>
              </a:rPr>
              <a:t>The second sub-pattern has 9 digits followed by ":" character. So, the Regex for this sub-pattern can be written as: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8F09EC5-773C-27B2-6D8D-8461B23AFD9A}"/>
              </a:ext>
            </a:extLst>
          </p:cNvPr>
          <p:cNvSpPr txBox="1"/>
          <p:nvPr/>
        </p:nvSpPr>
        <p:spPr>
          <a:xfrm>
            <a:off x="916641" y="2644170"/>
            <a:ext cx="10925735" cy="1569660"/>
          </a:xfrm>
          <a:prstGeom prst="rect">
            <a:avLst/>
          </a:prstGeom>
          <a:noFill/>
        </p:spPr>
        <p:txBody>
          <a:bodyPr wrap="square">
            <a:spAutoFit/>
          </a:bodyPr>
          <a:lstStyle/>
          <a:p>
            <a:r>
              <a:rPr lang="en-IN" sz="2400" dirty="0"/>
              <a:t>//First Alternative:</a:t>
            </a:r>
          </a:p>
          <a:p>
            <a:r>
              <a:rPr lang="en-IN" sz="2400" dirty="0"/>
              <a:t>String </a:t>
            </a:r>
            <a:r>
              <a:rPr lang="en-IN" sz="2400" dirty="0" err="1"/>
              <a:t>secondSubRegex</a:t>
            </a:r>
            <a:r>
              <a:rPr lang="en-IN" sz="2400" dirty="0"/>
              <a:t> = "[0-9]{9}[:]";</a:t>
            </a:r>
          </a:p>
          <a:p>
            <a:r>
              <a:rPr lang="en-IN" sz="2400" dirty="0"/>
              <a:t>//Another Alternative:</a:t>
            </a:r>
          </a:p>
          <a:p>
            <a:r>
              <a:rPr lang="en-IN" sz="2400" dirty="0"/>
              <a:t>String </a:t>
            </a:r>
            <a:r>
              <a:rPr lang="en-IN" sz="2400" dirty="0" err="1"/>
              <a:t>secondSubRegex</a:t>
            </a:r>
            <a:r>
              <a:rPr lang="en-IN" sz="2400" dirty="0"/>
              <a:t> = "[\\d]{9}[:]";</a:t>
            </a:r>
          </a:p>
        </p:txBody>
      </p:sp>
      <p:sp>
        <p:nvSpPr>
          <p:cNvPr id="13" name="TextBox 12">
            <a:extLst>
              <a:ext uri="{FF2B5EF4-FFF2-40B4-BE49-F238E27FC236}">
                <a16:creationId xmlns:a16="http://schemas.microsoft.com/office/drawing/2014/main" id="{6BC54C45-2969-E2E4-71AB-23841D2A6AC2}"/>
              </a:ext>
            </a:extLst>
          </p:cNvPr>
          <p:cNvSpPr txBox="1"/>
          <p:nvPr/>
        </p:nvSpPr>
        <p:spPr>
          <a:xfrm>
            <a:off x="988358" y="4341265"/>
            <a:ext cx="11024347" cy="707886"/>
          </a:xfrm>
          <a:prstGeom prst="rect">
            <a:avLst/>
          </a:prstGeom>
          <a:noFill/>
        </p:spPr>
        <p:txBody>
          <a:bodyPr wrap="square">
            <a:spAutoFit/>
          </a:bodyPr>
          <a:lstStyle/>
          <a:p>
            <a:r>
              <a:rPr lang="en-US" sz="2000" dirty="0">
                <a:solidFill>
                  <a:schemeClr val="tx1">
                    <a:lumMod val="65000"/>
                    <a:lumOff val="35000"/>
                  </a:schemeClr>
                </a:solidFill>
              </a:rPr>
              <a:t>The last sub-pattern is having only two uppercase characters again. So, the Regex for this sub-pattern can be written as:  </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93454490-FD84-71D4-679E-29C6BFBE21F5}"/>
              </a:ext>
            </a:extLst>
          </p:cNvPr>
          <p:cNvSpPr txBox="1"/>
          <p:nvPr/>
        </p:nvSpPr>
        <p:spPr>
          <a:xfrm>
            <a:off x="988359" y="5176586"/>
            <a:ext cx="10656794" cy="461665"/>
          </a:xfrm>
          <a:prstGeom prst="rect">
            <a:avLst/>
          </a:prstGeom>
          <a:noFill/>
        </p:spPr>
        <p:txBody>
          <a:bodyPr wrap="square">
            <a:spAutoFit/>
          </a:bodyPr>
          <a:lstStyle/>
          <a:p>
            <a:r>
              <a:rPr lang="en-IN" sz="2400" dirty="0"/>
              <a:t>String </a:t>
            </a:r>
            <a:r>
              <a:rPr lang="en-IN" sz="2400" dirty="0" err="1"/>
              <a:t>thirdSubRegex</a:t>
            </a:r>
            <a:r>
              <a:rPr lang="en-IN" sz="2400" dirty="0"/>
              <a:t> = "[A-Z]{9}"</a:t>
            </a:r>
          </a:p>
        </p:txBody>
      </p:sp>
    </p:spTree>
    <p:extLst>
      <p:ext uri="{BB962C8B-B14F-4D97-AF65-F5344CB8AC3E}">
        <p14:creationId xmlns:p14="http://schemas.microsoft.com/office/powerpoint/2010/main" val="178402793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8538FF-2702-F8AC-09F5-06706EA89B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0F6572-9F07-283C-00DE-EB0F62A9F6CE}"/>
              </a:ext>
            </a:extLst>
          </p:cNvPr>
          <p:cNvSpPr>
            <a:spLocks noGrp="1"/>
          </p:cNvSpPr>
          <p:nvPr>
            <p:ph type="sldNum" sz="quarter" idx="12"/>
          </p:nvPr>
        </p:nvSpPr>
        <p:spPr/>
        <p:txBody>
          <a:bodyPr/>
          <a:lstStyle/>
          <a:p>
            <a:fld id="{4A777409-9C5A-4B07-8E32-19F22F7D558C}" type="slidenum">
              <a:rPr lang="en-IN" smtClean="0"/>
              <a:t>184</a:t>
            </a:fld>
            <a:endParaRPr lang="en-IN" dirty="0"/>
          </a:p>
        </p:txBody>
      </p:sp>
      <p:sp>
        <p:nvSpPr>
          <p:cNvPr id="5" name="TextBox 4">
            <a:extLst>
              <a:ext uri="{FF2B5EF4-FFF2-40B4-BE49-F238E27FC236}">
                <a16:creationId xmlns:a16="http://schemas.microsoft.com/office/drawing/2014/main" id="{8A609E8D-288F-FBDD-409C-64C1323CDF68}"/>
              </a:ext>
            </a:extLst>
          </p:cNvPr>
          <p:cNvSpPr txBox="1"/>
          <p:nvPr/>
        </p:nvSpPr>
        <p:spPr>
          <a:xfrm>
            <a:off x="988359" y="662499"/>
            <a:ext cx="9948582" cy="400110"/>
          </a:xfrm>
          <a:prstGeom prst="rect">
            <a:avLst/>
          </a:prstGeom>
          <a:noFill/>
        </p:spPr>
        <p:txBody>
          <a:bodyPr wrap="square">
            <a:spAutoFit/>
          </a:bodyPr>
          <a:lstStyle/>
          <a:p>
            <a:r>
              <a:rPr lang="en-US" sz="2000" dirty="0">
                <a:solidFill>
                  <a:schemeClr val="tx1">
                    <a:lumMod val="65000"/>
                    <a:lumOff val="35000"/>
                  </a:schemeClr>
                </a:solidFill>
              </a:rPr>
              <a:t>Hence, the overall matching pattern can be written as: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ED4C6B0-D8C3-F7EC-AF96-9D5C167F54DF}"/>
              </a:ext>
            </a:extLst>
          </p:cNvPr>
          <p:cNvSpPr txBox="1"/>
          <p:nvPr/>
        </p:nvSpPr>
        <p:spPr>
          <a:xfrm>
            <a:off x="923364" y="1207131"/>
            <a:ext cx="9610165" cy="1938992"/>
          </a:xfrm>
          <a:prstGeom prst="rect">
            <a:avLst/>
          </a:prstGeom>
          <a:noFill/>
        </p:spPr>
        <p:txBody>
          <a:bodyPr wrap="square">
            <a:spAutoFit/>
          </a:bodyPr>
          <a:lstStyle/>
          <a:p>
            <a:r>
              <a:rPr lang="en-IN" sz="2400" dirty="0"/>
              <a:t>//Concatenation of all three Sub-Regex:</a:t>
            </a:r>
          </a:p>
          <a:p>
            <a:r>
              <a:rPr lang="en-IN" sz="2400" dirty="0"/>
              <a:t>String </a:t>
            </a:r>
            <a:r>
              <a:rPr lang="en-IN" sz="2400" dirty="0" err="1"/>
              <a:t>finalRegexPatternConcat</a:t>
            </a:r>
            <a:r>
              <a:rPr lang="en-IN" sz="2400" dirty="0"/>
              <a:t> = </a:t>
            </a:r>
            <a:r>
              <a:rPr lang="en-IN" sz="2400" dirty="0" err="1"/>
              <a:t>firstSubRegex</a:t>
            </a:r>
            <a:r>
              <a:rPr lang="en-IN" sz="2400" dirty="0"/>
              <a:t> + </a:t>
            </a:r>
            <a:r>
              <a:rPr lang="en-IN" sz="2400" dirty="0" err="1"/>
              <a:t>secondSubRegex</a:t>
            </a:r>
            <a:r>
              <a:rPr lang="en-IN" sz="2400" dirty="0"/>
              <a:t> + </a:t>
            </a:r>
            <a:r>
              <a:rPr lang="en-IN" sz="2400" dirty="0" err="1"/>
              <a:t>thirdSubRegex</a:t>
            </a:r>
            <a:r>
              <a:rPr lang="en-IN" sz="2400" dirty="0"/>
              <a:t>;</a:t>
            </a:r>
          </a:p>
          <a:p>
            <a:r>
              <a:rPr lang="en-IN" sz="2400" dirty="0"/>
              <a:t>//Alternatively the single Regex:</a:t>
            </a:r>
          </a:p>
          <a:p>
            <a:r>
              <a:rPr lang="en-IN" sz="2400" dirty="0"/>
              <a:t>String </a:t>
            </a:r>
            <a:r>
              <a:rPr lang="en-IN" sz="2400" dirty="0" err="1"/>
              <a:t>finalRegexPatternComplete</a:t>
            </a:r>
            <a:r>
              <a:rPr lang="en-IN" sz="2400" dirty="0"/>
              <a:t> = "([A-Z]{2}[-])([\\d]{9}[:])([A-Z]{2})";</a:t>
            </a:r>
          </a:p>
        </p:txBody>
      </p:sp>
      <p:sp>
        <p:nvSpPr>
          <p:cNvPr id="9" name="TextBox 8">
            <a:extLst>
              <a:ext uri="{FF2B5EF4-FFF2-40B4-BE49-F238E27FC236}">
                <a16:creationId xmlns:a16="http://schemas.microsoft.com/office/drawing/2014/main" id="{5BF83C99-9A64-1764-E3C1-7C5467E1CF14}"/>
              </a:ext>
            </a:extLst>
          </p:cNvPr>
          <p:cNvSpPr txBox="1"/>
          <p:nvPr/>
        </p:nvSpPr>
        <p:spPr>
          <a:xfrm>
            <a:off x="988359" y="3661875"/>
            <a:ext cx="10459570" cy="400110"/>
          </a:xfrm>
          <a:prstGeom prst="rect">
            <a:avLst/>
          </a:prstGeom>
          <a:noFill/>
        </p:spPr>
        <p:txBody>
          <a:bodyPr wrap="square">
            <a:spAutoFit/>
          </a:bodyPr>
          <a:lstStyle/>
          <a:p>
            <a:r>
              <a:rPr lang="en-US" sz="2000" dirty="0">
                <a:solidFill>
                  <a:schemeClr val="tx1">
                    <a:lumMod val="65000"/>
                    <a:lumOff val="35000"/>
                  </a:schemeClr>
                </a:solidFill>
              </a:rPr>
              <a:t>Now, let  us look at some more examples on Regular Expressions.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3155812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3477D0-3405-7566-30E6-16FA37F123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CF851F-B46A-A7D3-09F5-35DFA1A081B3}"/>
              </a:ext>
            </a:extLst>
          </p:cNvPr>
          <p:cNvSpPr>
            <a:spLocks noGrp="1"/>
          </p:cNvSpPr>
          <p:nvPr>
            <p:ph type="sldNum" sz="quarter" idx="12"/>
          </p:nvPr>
        </p:nvSpPr>
        <p:spPr/>
        <p:txBody>
          <a:bodyPr/>
          <a:lstStyle/>
          <a:p>
            <a:fld id="{4A777409-9C5A-4B07-8E32-19F22F7D558C}" type="slidenum">
              <a:rPr lang="en-IN" smtClean="0"/>
              <a:t>185</a:t>
            </a:fld>
            <a:endParaRPr lang="en-IN" dirty="0"/>
          </a:p>
        </p:txBody>
      </p:sp>
      <p:sp>
        <p:nvSpPr>
          <p:cNvPr id="5" name="TextBox 4">
            <a:extLst>
              <a:ext uri="{FF2B5EF4-FFF2-40B4-BE49-F238E27FC236}">
                <a16:creationId xmlns:a16="http://schemas.microsoft.com/office/drawing/2014/main" id="{E02545E4-DED7-CF62-89C5-04523264757C}"/>
              </a:ext>
            </a:extLst>
          </p:cNvPr>
          <p:cNvSpPr txBox="1"/>
          <p:nvPr/>
        </p:nvSpPr>
        <p:spPr>
          <a:xfrm>
            <a:off x="880781" y="623519"/>
            <a:ext cx="10387853" cy="1015663"/>
          </a:xfrm>
          <a:prstGeom prst="rect">
            <a:avLst/>
          </a:prstGeom>
          <a:noFill/>
        </p:spPr>
        <p:txBody>
          <a:bodyPr wrap="square">
            <a:spAutoFit/>
          </a:bodyPr>
          <a:lstStyle/>
          <a:p>
            <a:r>
              <a:rPr lang="en-US" sz="2000" dirty="0">
                <a:solidFill>
                  <a:schemeClr val="tx1">
                    <a:lumMod val="65000"/>
                    <a:lumOff val="35000"/>
                  </a:schemeClr>
                </a:solidFill>
              </a:rPr>
              <a:t>Now let us conclude Regular Expressions by looking into following situational examples:</a:t>
            </a:r>
          </a:p>
          <a:p>
            <a:endParaRPr lang="en-US" sz="2000" dirty="0">
              <a:solidFill>
                <a:schemeClr val="tx1">
                  <a:lumMod val="65000"/>
                  <a:lumOff val="35000"/>
                </a:schemeClr>
              </a:solidFill>
            </a:endParaRPr>
          </a:p>
          <a:p>
            <a:pPr>
              <a:buFont typeface="+mj-lt"/>
              <a:buAutoNum type="arabicPeriod"/>
            </a:pPr>
            <a:r>
              <a:rPr lang="en-US" sz="2000" dirty="0">
                <a:solidFill>
                  <a:schemeClr val="tx1">
                    <a:lumMod val="65000"/>
                    <a:lumOff val="35000"/>
                  </a:schemeClr>
                </a:solidFill>
              </a:rPr>
              <a:t>Requirement: To search the pattern "App" in the given string "Application".</a:t>
            </a:r>
          </a:p>
        </p:txBody>
      </p:sp>
      <p:sp>
        <p:nvSpPr>
          <p:cNvPr id="7" name="TextBox 6">
            <a:extLst>
              <a:ext uri="{FF2B5EF4-FFF2-40B4-BE49-F238E27FC236}">
                <a16:creationId xmlns:a16="http://schemas.microsoft.com/office/drawing/2014/main" id="{A69C2879-0D9C-3B28-944A-B652CF224729}"/>
              </a:ext>
            </a:extLst>
          </p:cNvPr>
          <p:cNvSpPr txBox="1"/>
          <p:nvPr/>
        </p:nvSpPr>
        <p:spPr>
          <a:xfrm>
            <a:off x="880780" y="1771001"/>
            <a:ext cx="9733431" cy="1569660"/>
          </a:xfrm>
          <a:prstGeom prst="rect">
            <a:avLst/>
          </a:prstGeom>
          <a:noFill/>
        </p:spPr>
        <p:txBody>
          <a:bodyPr wrap="square">
            <a:spAutoFit/>
          </a:bodyPr>
          <a:lstStyle/>
          <a:p>
            <a:r>
              <a:rPr lang="en-IN" sz="2400" dirty="0"/>
              <a:t>String </a:t>
            </a:r>
            <a:r>
              <a:rPr lang="en-IN" sz="2400" dirty="0" err="1"/>
              <a:t>searchStr</a:t>
            </a:r>
            <a:r>
              <a:rPr lang="en-IN" sz="2400" dirty="0"/>
              <a:t> = "Application";</a:t>
            </a:r>
          </a:p>
          <a:p>
            <a:r>
              <a:rPr lang="en-IN" sz="2400" dirty="0"/>
              <a:t>String </a:t>
            </a:r>
            <a:r>
              <a:rPr lang="en-IN" sz="2400" dirty="0" err="1"/>
              <a:t>regexStr</a:t>
            </a:r>
            <a:r>
              <a:rPr lang="en-IN" sz="2400" dirty="0"/>
              <a:t> = "App.*";</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
        <p:nvSpPr>
          <p:cNvPr id="9" name="TextBox 8">
            <a:extLst>
              <a:ext uri="{FF2B5EF4-FFF2-40B4-BE49-F238E27FC236}">
                <a16:creationId xmlns:a16="http://schemas.microsoft.com/office/drawing/2014/main" id="{AB6AE0B0-8C87-78B4-078F-63A091028F80}"/>
              </a:ext>
            </a:extLst>
          </p:cNvPr>
          <p:cNvSpPr txBox="1"/>
          <p:nvPr/>
        </p:nvSpPr>
        <p:spPr>
          <a:xfrm>
            <a:off x="880779" y="3429000"/>
            <a:ext cx="11096067" cy="707886"/>
          </a:xfrm>
          <a:prstGeom prst="rect">
            <a:avLst/>
          </a:prstGeom>
          <a:noFill/>
        </p:spPr>
        <p:txBody>
          <a:bodyPr wrap="square">
            <a:spAutoFit/>
          </a:bodyPr>
          <a:lstStyle/>
          <a:p>
            <a:r>
              <a:rPr lang="en-US" sz="2000" dirty="0">
                <a:solidFill>
                  <a:schemeClr val="tx1">
                    <a:lumMod val="65000"/>
                    <a:lumOff val="35000"/>
                  </a:schemeClr>
                </a:solidFill>
              </a:rPr>
              <a:t>Requirement: To search the pattern having two characters in between A and l in the given string "A%(</a:t>
            </a:r>
            <a:r>
              <a:rPr lang="en-US" sz="2000" dirty="0" err="1">
                <a:solidFill>
                  <a:schemeClr val="tx1">
                    <a:lumMod val="65000"/>
                    <a:lumOff val="35000"/>
                  </a:schemeClr>
                </a:solidFill>
              </a:rPr>
              <a:t>lication</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091176E-A1CC-6005-C243-9DA2EF8E6802}"/>
              </a:ext>
            </a:extLst>
          </p:cNvPr>
          <p:cNvSpPr txBox="1"/>
          <p:nvPr/>
        </p:nvSpPr>
        <p:spPr>
          <a:xfrm>
            <a:off x="880780" y="4369163"/>
            <a:ext cx="11096066" cy="1200329"/>
          </a:xfrm>
          <a:prstGeom prst="rect">
            <a:avLst/>
          </a:prstGeom>
          <a:noFill/>
        </p:spPr>
        <p:txBody>
          <a:bodyPr wrap="square">
            <a:spAutoFit/>
          </a:bodyPr>
          <a:lstStyle/>
          <a:p>
            <a:r>
              <a:rPr lang="en-IN" sz="2400" dirty="0"/>
              <a:t>String </a:t>
            </a:r>
            <a:r>
              <a:rPr lang="en-IN" sz="2400" dirty="0" err="1"/>
              <a:t>searchStr</a:t>
            </a:r>
            <a:r>
              <a:rPr lang="en-IN" sz="2400" dirty="0"/>
              <a:t> = "A%(</a:t>
            </a:r>
            <a:r>
              <a:rPr lang="en-IN" sz="2400" dirty="0" err="1"/>
              <a:t>lication</a:t>
            </a:r>
            <a:r>
              <a:rPr lang="en-IN" sz="2400" dirty="0"/>
              <a:t>";</a:t>
            </a:r>
          </a:p>
          <a:p>
            <a:r>
              <a:rPr lang="en-IN" sz="2400" dirty="0"/>
              <a:t>String </a:t>
            </a:r>
            <a:r>
              <a:rPr lang="en-IN" sz="2400" dirty="0" err="1"/>
              <a:t>regexStr</a:t>
            </a:r>
            <a:r>
              <a:rPr lang="en-IN" sz="2400" dirty="0"/>
              <a:t> = "A..</a:t>
            </a:r>
            <a:r>
              <a:rPr lang="en-IN" sz="2400" dirty="0" err="1"/>
              <a:t>lication</a:t>
            </a:r>
            <a:r>
              <a:rPr lang="en-IN" sz="2400" dirty="0"/>
              <a:t>";</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Tree>
    <p:extLst>
      <p:ext uri="{BB962C8B-B14F-4D97-AF65-F5344CB8AC3E}">
        <p14:creationId xmlns:p14="http://schemas.microsoft.com/office/powerpoint/2010/main" val="10982089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58F736-1D50-709C-77B4-4C17E51F6B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3F865B-2038-19F6-8B16-77612CC03F76}"/>
              </a:ext>
            </a:extLst>
          </p:cNvPr>
          <p:cNvSpPr>
            <a:spLocks noGrp="1"/>
          </p:cNvSpPr>
          <p:nvPr>
            <p:ph type="sldNum" sz="quarter" idx="12"/>
          </p:nvPr>
        </p:nvSpPr>
        <p:spPr/>
        <p:txBody>
          <a:bodyPr/>
          <a:lstStyle/>
          <a:p>
            <a:fld id="{4A777409-9C5A-4B07-8E32-19F22F7D558C}" type="slidenum">
              <a:rPr lang="en-IN" smtClean="0"/>
              <a:t>186</a:t>
            </a:fld>
            <a:endParaRPr lang="en-IN" dirty="0"/>
          </a:p>
        </p:txBody>
      </p:sp>
      <p:sp>
        <p:nvSpPr>
          <p:cNvPr id="5" name="TextBox 4">
            <a:extLst>
              <a:ext uri="{FF2B5EF4-FFF2-40B4-BE49-F238E27FC236}">
                <a16:creationId xmlns:a16="http://schemas.microsoft.com/office/drawing/2014/main" id="{15CF14E2-4593-88A5-5726-F6263800E5CB}"/>
              </a:ext>
            </a:extLst>
          </p:cNvPr>
          <p:cNvSpPr txBox="1"/>
          <p:nvPr/>
        </p:nvSpPr>
        <p:spPr>
          <a:xfrm>
            <a:off x="898712" y="550894"/>
            <a:ext cx="10455088" cy="400110"/>
          </a:xfrm>
          <a:prstGeom prst="rect">
            <a:avLst/>
          </a:prstGeom>
          <a:noFill/>
        </p:spPr>
        <p:txBody>
          <a:bodyPr wrap="square">
            <a:spAutoFit/>
          </a:bodyPr>
          <a:lstStyle/>
          <a:p>
            <a:r>
              <a:rPr lang="en-US" sz="2000" dirty="0">
                <a:solidFill>
                  <a:schemeClr val="tx1">
                    <a:lumMod val="65000"/>
                    <a:lumOff val="35000"/>
                  </a:schemeClr>
                </a:solidFill>
              </a:rPr>
              <a:t>Requirement: To search for a digit between M and t in the given string "M4thematics".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D4BA1D5-BBF7-3F6A-2BF4-46BA2DE3A6C9}"/>
              </a:ext>
            </a:extLst>
          </p:cNvPr>
          <p:cNvSpPr txBox="1"/>
          <p:nvPr/>
        </p:nvSpPr>
        <p:spPr>
          <a:xfrm>
            <a:off x="898712" y="1125542"/>
            <a:ext cx="10455088" cy="1200329"/>
          </a:xfrm>
          <a:prstGeom prst="rect">
            <a:avLst/>
          </a:prstGeom>
          <a:noFill/>
        </p:spPr>
        <p:txBody>
          <a:bodyPr wrap="square">
            <a:spAutoFit/>
          </a:bodyPr>
          <a:lstStyle/>
          <a:p>
            <a:r>
              <a:rPr lang="en-IN" sz="2400" dirty="0"/>
              <a:t>String </a:t>
            </a:r>
            <a:r>
              <a:rPr lang="en-IN" sz="2400" dirty="0" err="1"/>
              <a:t>searchStr</a:t>
            </a:r>
            <a:r>
              <a:rPr lang="en-IN" sz="2400" dirty="0"/>
              <a:t> = "M4thematics";</a:t>
            </a:r>
          </a:p>
          <a:p>
            <a:r>
              <a:rPr lang="en-IN" sz="2400" dirty="0"/>
              <a:t>String </a:t>
            </a:r>
            <a:r>
              <a:rPr lang="en-IN" sz="2400" dirty="0" err="1"/>
              <a:t>regexStr</a:t>
            </a:r>
            <a:r>
              <a:rPr lang="en-IN" sz="2400" dirty="0"/>
              <a:t> = "M\\dt.*";</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
        <p:nvSpPr>
          <p:cNvPr id="9" name="TextBox 8">
            <a:extLst>
              <a:ext uri="{FF2B5EF4-FFF2-40B4-BE49-F238E27FC236}">
                <a16:creationId xmlns:a16="http://schemas.microsoft.com/office/drawing/2014/main" id="{053F05C3-531B-2266-91AA-6AC99C675227}"/>
              </a:ext>
            </a:extLst>
          </p:cNvPr>
          <p:cNvSpPr txBox="1"/>
          <p:nvPr/>
        </p:nvSpPr>
        <p:spPr>
          <a:xfrm>
            <a:off x="898712" y="2500409"/>
            <a:ext cx="10880912" cy="400110"/>
          </a:xfrm>
          <a:prstGeom prst="rect">
            <a:avLst/>
          </a:prstGeom>
          <a:noFill/>
        </p:spPr>
        <p:txBody>
          <a:bodyPr wrap="square">
            <a:spAutoFit/>
          </a:bodyPr>
          <a:lstStyle/>
          <a:p>
            <a:r>
              <a:rPr lang="en-US" sz="2000" dirty="0">
                <a:solidFill>
                  <a:schemeClr val="tx1">
                    <a:lumMod val="65000"/>
                    <a:lumOff val="35000"/>
                  </a:schemeClr>
                </a:solidFill>
              </a:rPr>
              <a:t>Requirement: To search for a number between 4 and 8 in between X and Y in the given string.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539BABE-DACE-E255-B4C6-934261126F33}"/>
              </a:ext>
            </a:extLst>
          </p:cNvPr>
          <p:cNvSpPr txBox="1"/>
          <p:nvPr/>
        </p:nvSpPr>
        <p:spPr>
          <a:xfrm>
            <a:off x="898711" y="3133764"/>
            <a:ext cx="11131923" cy="1200329"/>
          </a:xfrm>
          <a:prstGeom prst="rect">
            <a:avLst/>
          </a:prstGeom>
          <a:noFill/>
        </p:spPr>
        <p:txBody>
          <a:bodyPr wrap="square">
            <a:spAutoFit/>
          </a:bodyPr>
          <a:lstStyle/>
          <a:p>
            <a:r>
              <a:rPr lang="en-IN" sz="2400" dirty="0"/>
              <a:t>String </a:t>
            </a:r>
            <a:r>
              <a:rPr lang="en-IN" sz="2400" dirty="0" err="1"/>
              <a:t>searchStr</a:t>
            </a:r>
            <a:r>
              <a:rPr lang="en-IN" sz="2400" dirty="0"/>
              <a:t> = "X9Y";</a:t>
            </a:r>
          </a:p>
          <a:p>
            <a:r>
              <a:rPr lang="en-IN" sz="2400" dirty="0"/>
              <a:t>String </a:t>
            </a:r>
            <a:r>
              <a:rPr lang="en-IN" sz="2400" dirty="0" err="1"/>
              <a:t>regexStr</a:t>
            </a:r>
            <a:r>
              <a:rPr lang="en-IN" sz="2400" dirty="0"/>
              <a:t> = "X[4-8]Y";</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false</a:t>
            </a:r>
          </a:p>
        </p:txBody>
      </p:sp>
    </p:spTree>
    <p:extLst>
      <p:ext uri="{BB962C8B-B14F-4D97-AF65-F5344CB8AC3E}">
        <p14:creationId xmlns:p14="http://schemas.microsoft.com/office/powerpoint/2010/main" val="397669375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6F354E-2858-5498-0B25-AF6DA22BE0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56FFEC-A0B8-B5E9-5A62-5CFEC5091564}"/>
              </a:ext>
            </a:extLst>
          </p:cNvPr>
          <p:cNvSpPr>
            <a:spLocks noGrp="1"/>
          </p:cNvSpPr>
          <p:nvPr>
            <p:ph type="sldNum" sz="quarter" idx="12"/>
          </p:nvPr>
        </p:nvSpPr>
        <p:spPr/>
        <p:txBody>
          <a:bodyPr/>
          <a:lstStyle/>
          <a:p>
            <a:fld id="{4A777409-9C5A-4B07-8E32-19F22F7D558C}" type="slidenum">
              <a:rPr lang="en-IN" smtClean="0"/>
              <a:t>187</a:t>
            </a:fld>
            <a:endParaRPr lang="en-IN" dirty="0"/>
          </a:p>
        </p:txBody>
      </p:sp>
      <p:sp>
        <p:nvSpPr>
          <p:cNvPr id="7" name="TextBox 6">
            <a:extLst>
              <a:ext uri="{FF2B5EF4-FFF2-40B4-BE49-F238E27FC236}">
                <a16:creationId xmlns:a16="http://schemas.microsoft.com/office/drawing/2014/main" id="{79A1D827-3488-CC76-FE12-C143D22B33D8}"/>
              </a:ext>
            </a:extLst>
          </p:cNvPr>
          <p:cNvSpPr txBox="1"/>
          <p:nvPr/>
        </p:nvSpPr>
        <p:spPr>
          <a:xfrm>
            <a:off x="988358" y="649506"/>
            <a:ext cx="10365441" cy="400110"/>
          </a:xfrm>
          <a:prstGeom prst="rect">
            <a:avLst/>
          </a:prstGeom>
          <a:noFill/>
        </p:spPr>
        <p:txBody>
          <a:bodyPr wrap="square">
            <a:spAutoFit/>
          </a:bodyPr>
          <a:lstStyle/>
          <a:p>
            <a:r>
              <a:rPr lang="en-US" sz="2000" dirty="0">
                <a:solidFill>
                  <a:schemeClr val="tx1">
                    <a:lumMod val="65000"/>
                    <a:lumOff val="35000"/>
                  </a:schemeClr>
                </a:solidFill>
              </a:rPr>
              <a:t>Requirement: To search for the pattern "Hell" or "Fell" in the given string "Fellow".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7E4C00-8992-3ED6-EA43-D778DCC3DB1D}"/>
              </a:ext>
            </a:extLst>
          </p:cNvPr>
          <p:cNvSpPr txBox="1"/>
          <p:nvPr/>
        </p:nvSpPr>
        <p:spPr>
          <a:xfrm>
            <a:off x="916641" y="1188295"/>
            <a:ext cx="10782300" cy="1200329"/>
          </a:xfrm>
          <a:prstGeom prst="rect">
            <a:avLst/>
          </a:prstGeom>
          <a:noFill/>
        </p:spPr>
        <p:txBody>
          <a:bodyPr wrap="square">
            <a:spAutoFit/>
          </a:bodyPr>
          <a:lstStyle/>
          <a:p>
            <a:r>
              <a:rPr lang="en-IN" sz="2400" dirty="0"/>
              <a:t>String </a:t>
            </a:r>
            <a:r>
              <a:rPr lang="en-IN" sz="2400" dirty="0" err="1"/>
              <a:t>searchStr</a:t>
            </a:r>
            <a:r>
              <a:rPr lang="en-IN" sz="2400" dirty="0"/>
              <a:t> = "Fellow";</a:t>
            </a:r>
          </a:p>
          <a:p>
            <a:r>
              <a:rPr lang="en-IN" sz="2400" dirty="0"/>
              <a:t>String </a:t>
            </a:r>
            <a:r>
              <a:rPr lang="en-IN" sz="2400" dirty="0" err="1"/>
              <a:t>regexStr</a:t>
            </a:r>
            <a:r>
              <a:rPr lang="en-IN" sz="2400" dirty="0"/>
              <a:t> = "(</a:t>
            </a:r>
            <a:r>
              <a:rPr lang="en-IN" sz="2400" dirty="0" err="1"/>
              <a:t>Hell|Fell</a:t>
            </a:r>
            <a:r>
              <a:rPr lang="en-IN" sz="2400" dirty="0"/>
              <a:t>).*";</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
        <p:nvSpPr>
          <p:cNvPr id="11" name="TextBox 10">
            <a:extLst>
              <a:ext uri="{FF2B5EF4-FFF2-40B4-BE49-F238E27FC236}">
                <a16:creationId xmlns:a16="http://schemas.microsoft.com/office/drawing/2014/main" id="{E39140F3-8371-28CB-3226-D93E1ED45274}"/>
              </a:ext>
            </a:extLst>
          </p:cNvPr>
          <p:cNvSpPr txBox="1"/>
          <p:nvPr/>
        </p:nvSpPr>
        <p:spPr>
          <a:xfrm>
            <a:off x="988359" y="2603811"/>
            <a:ext cx="10782300" cy="400110"/>
          </a:xfrm>
          <a:prstGeom prst="rect">
            <a:avLst/>
          </a:prstGeom>
          <a:noFill/>
        </p:spPr>
        <p:txBody>
          <a:bodyPr wrap="square">
            <a:spAutoFit/>
          </a:bodyPr>
          <a:lstStyle/>
          <a:p>
            <a:r>
              <a:rPr lang="en-US" sz="2000" dirty="0">
                <a:solidFill>
                  <a:schemeClr val="tx1">
                    <a:lumMod val="65000"/>
                    <a:lumOff val="35000"/>
                  </a:schemeClr>
                </a:solidFill>
              </a:rPr>
              <a:t>Requirement: To check for the space after "Air" in the given string "Air line".</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8D9F6551-1D65-1EF4-A075-05DB9D0F5BAA}"/>
              </a:ext>
            </a:extLst>
          </p:cNvPr>
          <p:cNvSpPr txBox="1"/>
          <p:nvPr/>
        </p:nvSpPr>
        <p:spPr>
          <a:xfrm>
            <a:off x="844923" y="3253915"/>
            <a:ext cx="11589124" cy="1200329"/>
          </a:xfrm>
          <a:prstGeom prst="rect">
            <a:avLst/>
          </a:prstGeom>
          <a:noFill/>
        </p:spPr>
        <p:txBody>
          <a:bodyPr wrap="square">
            <a:spAutoFit/>
          </a:bodyPr>
          <a:lstStyle/>
          <a:p>
            <a:r>
              <a:rPr lang="en-IN" sz="2400" dirty="0"/>
              <a:t>String </a:t>
            </a:r>
            <a:r>
              <a:rPr lang="en-IN" sz="2400" dirty="0" err="1"/>
              <a:t>searchStr</a:t>
            </a:r>
            <a:r>
              <a:rPr lang="en-IN" sz="2400" dirty="0"/>
              <a:t> = "Air line";</a:t>
            </a:r>
          </a:p>
          <a:p>
            <a:r>
              <a:rPr lang="en-IN" sz="2400" dirty="0"/>
              <a:t>String </a:t>
            </a:r>
            <a:r>
              <a:rPr lang="en-IN" sz="2400" dirty="0" err="1"/>
              <a:t>regexStr</a:t>
            </a:r>
            <a:r>
              <a:rPr lang="en-IN" sz="2400" dirty="0"/>
              <a:t> = "Air\\s.*";</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Tree>
    <p:extLst>
      <p:ext uri="{BB962C8B-B14F-4D97-AF65-F5344CB8AC3E}">
        <p14:creationId xmlns:p14="http://schemas.microsoft.com/office/powerpoint/2010/main" val="55683047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D534A1-5DB2-F3B7-A274-7951DE8C56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A9B201B-BFCA-FE7C-15B5-C86F23123458}"/>
              </a:ext>
            </a:extLst>
          </p:cNvPr>
          <p:cNvSpPr>
            <a:spLocks noGrp="1"/>
          </p:cNvSpPr>
          <p:nvPr>
            <p:ph type="sldNum" sz="quarter" idx="12"/>
          </p:nvPr>
        </p:nvSpPr>
        <p:spPr/>
        <p:txBody>
          <a:bodyPr/>
          <a:lstStyle/>
          <a:p>
            <a:fld id="{4A777409-9C5A-4B07-8E32-19F22F7D558C}" type="slidenum">
              <a:rPr lang="en-IN" smtClean="0"/>
              <a:t>188</a:t>
            </a:fld>
            <a:endParaRPr lang="en-IN" dirty="0"/>
          </a:p>
        </p:txBody>
      </p:sp>
      <p:sp>
        <p:nvSpPr>
          <p:cNvPr id="5" name="TextBox 4">
            <a:extLst>
              <a:ext uri="{FF2B5EF4-FFF2-40B4-BE49-F238E27FC236}">
                <a16:creationId xmlns:a16="http://schemas.microsoft.com/office/drawing/2014/main" id="{A0D9D1A8-34EB-2979-1D70-8BFA4951835A}"/>
              </a:ext>
            </a:extLst>
          </p:cNvPr>
          <p:cNvSpPr txBox="1"/>
          <p:nvPr/>
        </p:nvSpPr>
        <p:spPr>
          <a:xfrm>
            <a:off x="988358" y="604682"/>
            <a:ext cx="10540253" cy="400110"/>
          </a:xfrm>
          <a:prstGeom prst="rect">
            <a:avLst/>
          </a:prstGeom>
          <a:noFill/>
        </p:spPr>
        <p:txBody>
          <a:bodyPr wrap="square">
            <a:spAutoFit/>
          </a:bodyPr>
          <a:lstStyle/>
          <a:p>
            <a:r>
              <a:rPr lang="en-US" sz="2000" dirty="0">
                <a:solidFill>
                  <a:schemeClr val="tx1">
                    <a:lumMod val="65000"/>
                    <a:lumOff val="35000"/>
                  </a:schemeClr>
                </a:solidFill>
              </a:rPr>
              <a:t>Requirement: To check if a number is found 0 or n times after X in the given string.</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6A01393-A297-3A15-191E-8319B00BDAEB}"/>
              </a:ext>
            </a:extLst>
          </p:cNvPr>
          <p:cNvSpPr txBox="1"/>
          <p:nvPr/>
        </p:nvSpPr>
        <p:spPr>
          <a:xfrm>
            <a:off x="988357" y="1161401"/>
            <a:ext cx="10540253" cy="1200329"/>
          </a:xfrm>
          <a:prstGeom prst="rect">
            <a:avLst/>
          </a:prstGeom>
          <a:noFill/>
        </p:spPr>
        <p:txBody>
          <a:bodyPr wrap="square">
            <a:spAutoFit/>
          </a:bodyPr>
          <a:lstStyle/>
          <a:p>
            <a:r>
              <a:rPr lang="en-IN" sz="2400" dirty="0"/>
              <a:t>String </a:t>
            </a:r>
            <a:r>
              <a:rPr lang="en-IN" sz="2400" dirty="0" err="1"/>
              <a:t>searchStr</a:t>
            </a:r>
            <a:r>
              <a:rPr lang="en-IN" sz="2400" dirty="0"/>
              <a:t> = "X4756Y";</a:t>
            </a:r>
          </a:p>
          <a:p>
            <a:r>
              <a:rPr lang="en-IN" sz="2400" dirty="0"/>
              <a:t>String </a:t>
            </a:r>
            <a:r>
              <a:rPr lang="en-IN" sz="2400" dirty="0" err="1"/>
              <a:t>regexStr</a:t>
            </a:r>
            <a:r>
              <a:rPr lang="en-IN" sz="2400" dirty="0"/>
              <a:t> = "X\\d*Y";</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
        <p:nvSpPr>
          <p:cNvPr id="9" name="TextBox 8">
            <a:extLst>
              <a:ext uri="{FF2B5EF4-FFF2-40B4-BE49-F238E27FC236}">
                <a16:creationId xmlns:a16="http://schemas.microsoft.com/office/drawing/2014/main" id="{574CC5CA-68D8-A278-72D9-38452D380517}"/>
              </a:ext>
            </a:extLst>
          </p:cNvPr>
          <p:cNvSpPr txBox="1"/>
          <p:nvPr/>
        </p:nvSpPr>
        <p:spPr>
          <a:xfrm>
            <a:off x="988358" y="2678936"/>
            <a:ext cx="10746441" cy="400110"/>
          </a:xfrm>
          <a:prstGeom prst="rect">
            <a:avLst/>
          </a:prstGeom>
          <a:noFill/>
        </p:spPr>
        <p:txBody>
          <a:bodyPr wrap="square">
            <a:spAutoFit/>
          </a:bodyPr>
          <a:lstStyle/>
          <a:p>
            <a:r>
              <a:rPr lang="en-US" sz="2000" dirty="0">
                <a:solidFill>
                  <a:schemeClr val="tx1">
                    <a:lumMod val="65000"/>
                    <a:lumOff val="35000"/>
                  </a:schemeClr>
                </a:solidFill>
              </a:rPr>
              <a:t>Requirement: To check if a number is found 1 or n times after M in the given string.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D3D3B13-722F-D721-27B9-9FC08F131170}"/>
              </a:ext>
            </a:extLst>
          </p:cNvPr>
          <p:cNvSpPr txBox="1"/>
          <p:nvPr/>
        </p:nvSpPr>
        <p:spPr>
          <a:xfrm>
            <a:off x="988356" y="3396252"/>
            <a:ext cx="10365443" cy="1200329"/>
          </a:xfrm>
          <a:prstGeom prst="rect">
            <a:avLst/>
          </a:prstGeom>
          <a:noFill/>
        </p:spPr>
        <p:txBody>
          <a:bodyPr wrap="square">
            <a:spAutoFit/>
          </a:bodyPr>
          <a:lstStyle/>
          <a:p>
            <a:r>
              <a:rPr lang="en-IN" sz="2400" dirty="0"/>
              <a:t>String </a:t>
            </a:r>
            <a:r>
              <a:rPr lang="en-IN" sz="2400" dirty="0" err="1"/>
              <a:t>searchStr</a:t>
            </a:r>
            <a:r>
              <a:rPr lang="en-IN" sz="2400" dirty="0"/>
              <a:t> = "M4N";</a:t>
            </a:r>
          </a:p>
          <a:p>
            <a:r>
              <a:rPr lang="en-IN" sz="2400" dirty="0"/>
              <a:t>String </a:t>
            </a:r>
            <a:r>
              <a:rPr lang="en-IN" sz="2400" dirty="0" err="1"/>
              <a:t>regexStr</a:t>
            </a:r>
            <a:r>
              <a:rPr lang="en-IN" sz="2400" dirty="0"/>
              <a:t> = "M\\</a:t>
            </a:r>
            <a:r>
              <a:rPr lang="en-IN" sz="2400" dirty="0" err="1"/>
              <a:t>d+N</a:t>
            </a:r>
            <a:r>
              <a:rPr lang="en-IN" sz="2400" dirty="0"/>
              <a:t>";</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Tree>
    <p:extLst>
      <p:ext uri="{BB962C8B-B14F-4D97-AF65-F5344CB8AC3E}">
        <p14:creationId xmlns:p14="http://schemas.microsoft.com/office/powerpoint/2010/main" val="125818777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FBD02-EE85-1A29-C646-2544154FFF5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B88D4D-298C-B3E0-DFED-B8DED71386B1}"/>
              </a:ext>
            </a:extLst>
          </p:cNvPr>
          <p:cNvSpPr>
            <a:spLocks noGrp="1"/>
          </p:cNvSpPr>
          <p:nvPr>
            <p:ph type="sldNum" sz="quarter" idx="12"/>
          </p:nvPr>
        </p:nvSpPr>
        <p:spPr/>
        <p:txBody>
          <a:bodyPr/>
          <a:lstStyle/>
          <a:p>
            <a:fld id="{4A777409-9C5A-4B07-8E32-19F22F7D558C}" type="slidenum">
              <a:rPr lang="en-IN" smtClean="0"/>
              <a:t>189</a:t>
            </a:fld>
            <a:endParaRPr lang="en-IN" dirty="0"/>
          </a:p>
        </p:txBody>
      </p:sp>
      <p:sp>
        <p:nvSpPr>
          <p:cNvPr id="5" name="TextBox 4">
            <a:extLst>
              <a:ext uri="{FF2B5EF4-FFF2-40B4-BE49-F238E27FC236}">
                <a16:creationId xmlns:a16="http://schemas.microsoft.com/office/drawing/2014/main" id="{F81CA08A-D91E-6C6D-2BF7-F54FDF60030E}"/>
              </a:ext>
            </a:extLst>
          </p:cNvPr>
          <p:cNvSpPr txBox="1"/>
          <p:nvPr/>
        </p:nvSpPr>
        <p:spPr>
          <a:xfrm>
            <a:off x="988358" y="622611"/>
            <a:ext cx="10011335" cy="400110"/>
          </a:xfrm>
          <a:prstGeom prst="rect">
            <a:avLst/>
          </a:prstGeom>
          <a:noFill/>
        </p:spPr>
        <p:txBody>
          <a:bodyPr wrap="square">
            <a:spAutoFit/>
          </a:bodyPr>
          <a:lstStyle/>
          <a:p>
            <a:r>
              <a:rPr lang="en-US" sz="2000" dirty="0">
                <a:solidFill>
                  <a:schemeClr val="tx1">
                    <a:lumMod val="65000"/>
                    <a:lumOff val="35000"/>
                  </a:schemeClr>
                </a:solidFill>
              </a:rPr>
              <a:t>Requirement: To check if a number is found 0 or 1 times after A in the given string.</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7A6F511-D386-C8F9-0562-E6FCE346BB44}"/>
              </a:ext>
            </a:extLst>
          </p:cNvPr>
          <p:cNvSpPr txBox="1"/>
          <p:nvPr/>
        </p:nvSpPr>
        <p:spPr>
          <a:xfrm>
            <a:off x="988358" y="1116577"/>
            <a:ext cx="10235454" cy="1200329"/>
          </a:xfrm>
          <a:prstGeom prst="rect">
            <a:avLst/>
          </a:prstGeom>
          <a:noFill/>
        </p:spPr>
        <p:txBody>
          <a:bodyPr wrap="square">
            <a:spAutoFit/>
          </a:bodyPr>
          <a:lstStyle/>
          <a:p>
            <a:r>
              <a:rPr lang="en-IN" sz="2400" dirty="0">
                <a:solidFill>
                  <a:schemeClr val="tx1">
                    <a:lumMod val="65000"/>
                    <a:lumOff val="35000"/>
                  </a:schemeClr>
                </a:solidFill>
              </a:rPr>
              <a:t>String</a:t>
            </a:r>
            <a:r>
              <a:rPr lang="en-IN" sz="2400" dirty="0"/>
              <a:t> </a:t>
            </a:r>
            <a:r>
              <a:rPr lang="en-IN" sz="2400" dirty="0" err="1"/>
              <a:t>searchStr</a:t>
            </a:r>
            <a:r>
              <a:rPr lang="en-IN" sz="2400" dirty="0"/>
              <a:t> = "M2N";</a:t>
            </a:r>
          </a:p>
          <a:p>
            <a:r>
              <a:rPr lang="en-IN" sz="2400" dirty="0"/>
              <a:t>String </a:t>
            </a:r>
            <a:r>
              <a:rPr lang="en-IN" sz="2400" dirty="0" err="1"/>
              <a:t>regexStr</a:t>
            </a:r>
            <a:r>
              <a:rPr lang="en-IN" sz="2400" dirty="0"/>
              <a:t> = "M\\</a:t>
            </a:r>
            <a:r>
              <a:rPr lang="en-IN" sz="2400" dirty="0" err="1"/>
              <a:t>d?N</a:t>
            </a:r>
            <a:r>
              <a:rPr lang="en-IN" sz="2400" dirty="0"/>
              <a:t>";</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
        <p:nvSpPr>
          <p:cNvPr id="9" name="TextBox 8">
            <a:extLst>
              <a:ext uri="{FF2B5EF4-FFF2-40B4-BE49-F238E27FC236}">
                <a16:creationId xmlns:a16="http://schemas.microsoft.com/office/drawing/2014/main" id="{5DA4EC20-D6B3-DA1D-ADA9-726AD5B533D1}"/>
              </a:ext>
            </a:extLst>
          </p:cNvPr>
          <p:cNvSpPr txBox="1"/>
          <p:nvPr/>
        </p:nvSpPr>
        <p:spPr>
          <a:xfrm>
            <a:off x="988358" y="2532094"/>
            <a:ext cx="10665759" cy="400110"/>
          </a:xfrm>
          <a:prstGeom prst="rect">
            <a:avLst/>
          </a:prstGeom>
          <a:noFill/>
        </p:spPr>
        <p:txBody>
          <a:bodyPr wrap="square">
            <a:spAutoFit/>
          </a:bodyPr>
          <a:lstStyle/>
          <a:p>
            <a:r>
              <a:rPr lang="en-US" sz="2000" dirty="0">
                <a:solidFill>
                  <a:schemeClr val="tx1">
                    <a:lumMod val="65000"/>
                    <a:lumOff val="35000"/>
                  </a:schemeClr>
                </a:solidFill>
              </a:rPr>
              <a:t>Requirement: To check if 3 digits are present after A in the given string.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F0706F4-0A16-7181-2779-740BC31F7503}"/>
              </a:ext>
            </a:extLst>
          </p:cNvPr>
          <p:cNvSpPr txBox="1"/>
          <p:nvPr/>
        </p:nvSpPr>
        <p:spPr>
          <a:xfrm>
            <a:off x="1060076" y="3246538"/>
            <a:ext cx="11033311" cy="1200329"/>
          </a:xfrm>
          <a:prstGeom prst="rect">
            <a:avLst/>
          </a:prstGeom>
          <a:noFill/>
        </p:spPr>
        <p:txBody>
          <a:bodyPr wrap="square">
            <a:spAutoFit/>
          </a:bodyPr>
          <a:lstStyle/>
          <a:p>
            <a:r>
              <a:rPr lang="en-IN" sz="2400" dirty="0"/>
              <a:t>String </a:t>
            </a:r>
            <a:r>
              <a:rPr lang="en-IN" sz="2400" dirty="0" err="1"/>
              <a:t>searchStr</a:t>
            </a:r>
            <a:r>
              <a:rPr lang="en-IN" sz="2400" dirty="0"/>
              <a:t> = "M42N";</a:t>
            </a:r>
          </a:p>
          <a:p>
            <a:r>
              <a:rPr lang="en-IN" sz="2400" dirty="0"/>
              <a:t>String </a:t>
            </a:r>
            <a:r>
              <a:rPr lang="en-IN" sz="2400" dirty="0" err="1"/>
              <a:t>regexStr</a:t>
            </a:r>
            <a:r>
              <a:rPr lang="en-IN" sz="2400" dirty="0"/>
              <a:t> = "M\\d{3}N";</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false</a:t>
            </a:r>
          </a:p>
        </p:txBody>
      </p:sp>
      <p:sp>
        <p:nvSpPr>
          <p:cNvPr id="13" name="TextBox 12">
            <a:extLst>
              <a:ext uri="{FF2B5EF4-FFF2-40B4-BE49-F238E27FC236}">
                <a16:creationId xmlns:a16="http://schemas.microsoft.com/office/drawing/2014/main" id="{98FE8D68-3035-70D9-4328-9CE9235C380C}"/>
              </a:ext>
            </a:extLst>
          </p:cNvPr>
          <p:cNvSpPr txBox="1"/>
          <p:nvPr/>
        </p:nvSpPr>
        <p:spPr>
          <a:xfrm>
            <a:off x="1060075" y="4841687"/>
            <a:ext cx="11033311" cy="400110"/>
          </a:xfrm>
          <a:prstGeom prst="rect">
            <a:avLst/>
          </a:prstGeom>
          <a:noFill/>
        </p:spPr>
        <p:txBody>
          <a:bodyPr wrap="square">
            <a:spAutoFit/>
          </a:bodyPr>
          <a:lstStyle/>
          <a:p>
            <a:r>
              <a:rPr lang="en-US" sz="2000" dirty="0">
                <a:solidFill>
                  <a:schemeClr val="tx1">
                    <a:lumMod val="65000"/>
                    <a:lumOff val="35000"/>
                  </a:schemeClr>
                </a:solidFill>
              </a:rPr>
              <a:t>Now, let's look further into grouping of Regular Expressions.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562902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B3B27A-FD77-163D-4EBB-62CD39C1C5DF}"/>
              </a:ext>
            </a:extLst>
          </p:cNvPr>
          <p:cNvSpPr txBox="1"/>
          <p:nvPr/>
        </p:nvSpPr>
        <p:spPr>
          <a:xfrm>
            <a:off x="519953" y="725439"/>
            <a:ext cx="11501718" cy="707886"/>
          </a:xfrm>
          <a:prstGeom prst="rect">
            <a:avLst/>
          </a:prstGeom>
          <a:noFill/>
        </p:spPr>
        <p:txBody>
          <a:bodyPr wrap="square">
            <a:spAutoFit/>
          </a:bodyPr>
          <a:lstStyle/>
          <a:p>
            <a:r>
              <a:rPr lang="en-US" sz="2000" dirty="0">
                <a:solidFill>
                  <a:schemeClr val="tx1">
                    <a:lumMod val="65000"/>
                    <a:lumOff val="35000"/>
                  </a:schemeClr>
                </a:solidFill>
              </a:rPr>
              <a:t>Java is platform-independent whereas JVM is platform dependent. Let us see how Java code executes in different platforms.</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FF47E427-569F-3701-0C2C-B984F87C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99" y="1381383"/>
            <a:ext cx="8430802" cy="4612142"/>
          </a:xfrm>
          <a:prstGeom prst="rect">
            <a:avLst/>
          </a:prstGeom>
        </p:spPr>
      </p:pic>
      <p:sp>
        <p:nvSpPr>
          <p:cNvPr id="7" name="TextBox 6">
            <a:extLst>
              <a:ext uri="{FF2B5EF4-FFF2-40B4-BE49-F238E27FC236}">
                <a16:creationId xmlns:a16="http://schemas.microsoft.com/office/drawing/2014/main" id="{68CB5E06-82E5-8ECC-4164-2571AE1D0633}"/>
              </a:ext>
            </a:extLst>
          </p:cNvPr>
          <p:cNvSpPr txBox="1"/>
          <p:nvPr/>
        </p:nvSpPr>
        <p:spPr>
          <a:xfrm>
            <a:off x="591670" y="6092839"/>
            <a:ext cx="11600330" cy="400110"/>
          </a:xfrm>
          <a:prstGeom prst="rect">
            <a:avLst/>
          </a:prstGeom>
          <a:noFill/>
        </p:spPr>
        <p:txBody>
          <a:bodyPr wrap="square">
            <a:spAutoFit/>
          </a:bodyPr>
          <a:lstStyle/>
          <a:p>
            <a:r>
              <a:rPr lang="en-US" sz="2000" dirty="0">
                <a:solidFill>
                  <a:schemeClr val="tx1">
                    <a:lumMod val="65000"/>
                    <a:lumOff val="35000"/>
                  </a:schemeClr>
                </a:solidFill>
              </a:rPr>
              <a:t>Now that we have discussed the features of Java, let us start coding in Java!</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4FC730CC-5F12-701B-93DC-A7BD5E7F6E9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95DC295-2C21-CB7D-8402-58468F66F013}"/>
              </a:ext>
            </a:extLst>
          </p:cNvPr>
          <p:cNvSpPr>
            <a:spLocks noGrp="1"/>
          </p:cNvSpPr>
          <p:nvPr>
            <p:ph type="sldNum" sz="quarter" idx="12"/>
          </p:nvPr>
        </p:nvSpPr>
        <p:spPr/>
        <p:txBody>
          <a:bodyPr/>
          <a:lstStyle/>
          <a:p>
            <a:fld id="{4A777409-9C5A-4B07-8E32-19F22F7D558C}" type="slidenum">
              <a:rPr lang="en-IN" smtClean="0"/>
              <a:t>19</a:t>
            </a:fld>
            <a:endParaRPr lang="en-IN" dirty="0"/>
          </a:p>
        </p:txBody>
      </p:sp>
    </p:spTree>
    <p:extLst>
      <p:ext uri="{BB962C8B-B14F-4D97-AF65-F5344CB8AC3E}">
        <p14:creationId xmlns:p14="http://schemas.microsoft.com/office/powerpoint/2010/main" val="231043864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A6A2D6-F6AC-C34A-9600-7C7659A62CA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8986F6-9DD4-BA1B-F3C0-C676387583AA}"/>
              </a:ext>
            </a:extLst>
          </p:cNvPr>
          <p:cNvSpPr>
            <a:spLocks noGrp="1"/>
          </p:cNvSpPr>
          <p:nvPr>
            <p:ph type="sldNum" sz="quarter" idx="12"/>
          </p:nvPr>
        </p:nvSpPr>
        <p:spPr/>
        <p:txBody>
          <a:bodyPr/>
          <a:lstStyle/>
          <a:p>
            <a:fld id="{4A777409-9C5A-4B07-8E32-19F22F7D558C}" type="slidenum">
              <a:rPr lang="en-IN" smtClean="0"/>
              <a:t>190</a:t>
            </a:fld>
            <a:endParaRPr lang="en-IN" dirty="0"/>
          </a:p>
        </p:txBody>
      </p:sp>
      <p:sp>
        <p:nvSpPr>
          <p:cNvPr id="5" name="TextBox 4">
            <a:extLst>
              <a:ext uri="{FF2B5EF4-FFF2-40B4-BE49-F238E27FC236}">
                <a16:creationId xmlns:a16="http://schemas.microsoft.com/office/drawing/2014/main" id="{4AFC0194-3E07-1FAD-234F-B0F39281894A}"/>
              </a:ext>
            </a:extLst>
          </p:cNvPr>
          <p:cNvSpPr txBox="1"/>
          <p:nvPr/>
        </p:nvSpPr>
        <p:spPr>
          <a:xfrm>
            <a:off x="907675" y="642355"/>
            <a:ext cx="10351995" cy="1631216"/>
          </a:xfrm>
          <a:prstGeom prst="rect">
            <a:avLst/>
          </a:prstGeom>
          <a:noFill/>
        </p:spPr>
        <p:txBody>
          <a:bodyPr wrap="square">
            <a:spAutoFit/>
          </a:bodyPr>
          <a:lstStyle/>
          <a:p>
            <a:r>
              <a:rPr lang="en-US" sz="2000" dirty="0">
                <a:solidFill>
                  <a:schemeClr val="tx1">
                    <a:lumMod val="65000"/>
                    <a:lumOff val="35000"/>
                  </a:schemeClr>
                </a:solidFill>
              </a:rPr>
              <a:t>Grouping of a Regular Expression is done to divide a complete pattern into smaller groups of the pattern. This is done by using the parenthesis "()" brackets. Let us look at the various situations where grouping is necessary:</a:t>
            </a:r>
          </a:p>
          <a:p>
            <a:endParaRPr lang="en-US" sz="2000" dirty="0">
              <a:solidFill>
                <a:schemeClr val="tx1">
                  <a:lumMod val="65000"/>
                  <a:lumOff val="35000"/>
                </a:schemeClr>
              </a:solidFill>
            </a:endParaRPr>
          </a:p>
          <a:p>
            <a:pPr>
              <a:buFont typeface="+mj-lt"/>
              <a:buAutoNum type="arabicPeriod"/>
            </a:pPr>
            <a:r>
              <a:rPr lang="en-US" sz="2000" dirty="0">
                <a:solidFill>
                  <a:schemeClr val="tx1">
                    <a:lumMod val="65000"/>
                    <a:lumOff val="35000"/>
                  </a:schemeClr>
                </a:solidFill>
              </a:rPr>
              <a:t>Grouping is necessary to group a combination of letters or words together: </a:t>
            </a:r>
          </a:p>
        </p:txBody>
      </p:sp>
      <p:sp>
        <p:nvSpPr>
          <p:cNvPr id="7" name="TextBox 6">
            <a:extLst>
              <a:ext uri="{FF2B5EF4-FFF2-40B4-BE49-F238E27FC236}">
                <a16:creationId xmlns:a16="http://schemas.microsoft.com/office/drawing/2014/main" id="{870430E0-254E-4A4D-5E1B-DE1043B64366}"/>
              </a:ext>
            </a:extLst>
          </p:cNvPr>
          <p:cNvSpPr txBox="1"/>
          <p:nvPr/>
        </p:nvSpPr>
        <p:spPr>
          <a:xfrm>
            <a:off x="907674" y="2358642"/>
            <a:ext cx="10800231" cy="1569660"/>
          </a:xfrm>
          <a:prstGeom prst="rect">
            <a:avLst/>
          </a:prstGeom>
          <a:noFill/>
        </p:spPr>
        <p:txBody>
          <a:bodyPr wrap="square">
            <a:spAutoFit/>
          </a:bodyPr>
          <a:lstStyle/>
          <a:p>
            <a:r>
              <a:rPr lang="en-IN" sz="2400" dirty="0"/>
              <a:t>//Regex to search between two alternatives: "Scanner" or "Scammer":</a:t>
            </a:r>
          </a:p>
          <a:p>
            <a:r>
              <a:rPr lang="en-IN" sz="2400" dirty="0"/>
              <a:t>String regex = "</a:t>
            </a:r>
            <a:r>
              <a:rPr lang="en-IN" sz="2400" dirty="0" err="1"/>
              <a:t>Sca</a:t>
            </a:r>
            <a:r>
              <a:rPr lang="en-IN" sz="2400" dirty="0"/>
              <a:t>(</a:t>
            </a:r>
            <a:r>
              <a:rPr lang="en-IN" sz="2400" dirty="0" err="1"/>
              <a:t>nn|mm</a:t>
            </a:r>
            <a:r>
              <a:rPr lang="en-IN" sz="2400" dirty="0"/>
              <a:t>)er";</a:t>
            </a:r>
          </a:p>
          <a:p>
            <a:r>
              <a:rPr lang="en-IN" sz="2400" dirty="0"/>
              <a:t>String </a:t>
            </a:r>
            <a:r>
              <a:rPr lang="en-IN" sz="2400" dirty="0" err="1"/>
              <a:t>demoStr</a:t>
            </a:r>
            <a:r>
              <a:rPr lang="en-IN" sz="2400" dirty="0"/>
              <a:t> = "Scammer";</a:t>
            </a:r>
          </a:p>
          <a:p>
            <a:r>
              <a:rPr lang="en-IN" sz="2400" dirty="0" err="1"/>
              <a:t>System.out.println</a:t>
            </a:r>
            <a:r>
              <a:rPr lang="en-IN" sz="2400" dirty="0"/>
              <a:t>(</a:t>
            </a:r>
            <a:r>
              <a:rPr lang="en-IN" sz="2400" dirty="0" err="1"/>
              <a:t>demoStr.matches</a:t>
            </a:r>
            <a:r>
              <a:rPr lang="en-IN" sz="2400" dirty="0"/>
              <a:t>(regex));</a:t>
            </a:r>
          </a:p>
        </p:txBody>
      </p:sp>
      <p:sp>
        <p:nvSpPr>
          <p:cNvPr id="9" name="TextBox 8">
            <a:extLst>
              <a:ext uri="{FF2B5EF4-FFF2-40B4-BE49-F238E27FC236}">
                <a16:creationId xmlns:a16="http://schemas.microsoft.com/office/drawing/2014/main" id="{549B401B-7A82-27C4-246C-0F9A58B627BD}"/>
              </a:ext>
            </a:extLst>
          </p:cNvPr>
          <p:cNvSpPr txBox="1"/>
          <p:nvPr/>
        </p:nvSpPr>
        <p:spPr>
          <a:xfrm>
            <a:off x="907673" y="4164578"/>
            <a:ext cx="10692655" cy="1569660"/>
          </a:xfrm>
          <a:prstGeom prst="rect">
            <a:avLst/>
          </a:prstGeom>
          <a:noFill/>
        </p:spPr>
        <p:txBody>
          <a:bodyPr wrap="square">
            <a:spAutoFit/>
          </a:bodyPr>
          <a:lstStyle/>
          <a:p>
            <a:r>
              <a:rPr lang="en-IN" sz="2400" dirty="0"/>
              <a:t>//Regex to search for a particular word in a String</a:t>
            </a:r>
          </a:p>
          <a:p>
            <a:r>
              <a:rPr lang="en-IN" sz="2400" dirty="0"/>
              <a:t>String regex = ".*(dog).*";</a:t>
            </a:r>
          </a:p>
          <a:p>
            <a:r>
              <a:rPr lang="en-IN" sz="2400" dirty="0"/>
              <a:t>String </a:t>
            </a:r>
            <a:r>
              <a:rPr lang="en-IN" sz="2400" dirty="0" err="1"/>
              <a:t>demoStr</a:t>
            </a:r>
            <a:r>
              <a:rPr lang="en-IN" sz="2400" dirty="0"/>
              <a:t> = "Bowser was my dog."</a:t>
            </a:r>
          </a:p>
          <a:p>
            <a:r>
              <a:rPr lang="en-IN" sz="2400" dirty="0" err="1"/>
              <a:t>System.out.println</a:t>
            </a:r>
            <a:r>
              <a:rPr lang="en-IN" sz="2400" dirty="0"/>
              <a:t>(</a:t>
            </a:r>
            <a:r>
              <a:rPr lang="en-IN" sz="2400" dirty="0" err="1"/>
              <a:t>demoStr.matches</a:t>
            </a:r>
            <a:r>
              <a:rPr lang="en-IN" sz="2400" dirty="0"/>
              <a:t>(regex));</a:t>
            </a:r>
          </a:p>
        </p:txBody>
      </p:sp>
    </p:spTree>
    <p:extLst>
      <p:ext uri="{BB962C8B-B14F-4D97-AF65-F5344CB8AC3E}">
        <p14:creationId xmlns:p14="http://schemas.microsoft.com/office/powerpoint/2010/main" val="223004627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0AA8E4-AEEA-9AF4-4B31-0B7180DF644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7C8D6D-C57D-5BFE-E8A3-7A98F08150A6}"/>
              </a:ext>
            </a:extLst>
          </p:cNvPr>
          <p:cNvSpPr>
            <a:spLocks noGrp="1"/>
          </p:cNvSpPr>
          <p:nvPr>
            <p:ph type="sldNum" sz="quarter" idx="12"/>
          </p:nvPr>
        </p:nvSpPr>
        <p:spPr/>
        <p:txBody>
          <a:bodyPr/>
          <a:lstStyle/>
          <a:p>
            <a:fld id="{4A777409-9C5A-4B07-8E32-19F22F7D558C}" type="slidenum">
              <a:rPr lang="en-IN" smtClean="0"/>
              <a:t>191</a:t>
            </a:fld>
            <a:endParaRPr lang="en-IN" dirty="0"/>
          </a:p>
        </p:txBody>
      </p:sp>
      <p:sp>
        <p:nvSpPr>
          <p:cNvPr id="5" name="TextBox 4">
            <a:extLst>
              <a:ext uri="{FF2B5EF4-FFF2-40B4-BE49-F238E27FC236}">
                <a16:creationId xmlns:a16="http://schemas.microsoft.com/office/drawing/2014/main" id="{BAB629E6-8ED7-C9C8-C14B-17ABAAA838D2}"/>
              </a:ext>
            </a:extLst>
          </p:cNvPr>
          <p:cNvSpPr txBox="1"/>
          <p:nvPr/>
        </p:nvSpPr>
        <p:spPr>
          <a:xfrm>
            <a:off x="835957" y="663004"/>
            <a:ext cx="10629901" cy="2862322"/>
          </a:xfrm>
          <a:prstGeom prst="rect">
            <a:avLst/>
          </a:prstGeom>
          <a:noFill/>
        </p:spPr>
        <p:txBody>
          <a:bodyPr wrap="square">
            <a:spAutoFit/>
          </a:bodyPr>
          <a:lstStyle/>
          <a:p>
            <a:r>
              <a:rPr lang="en-US" sz="2000" dirty="0">
                <a:solidFill>
                  <a:schemeClr val="tx1">
                    <a:lumMod val="65000"/>
                    <a:lumOff val="35000"/>
                  </a:schemeClr>
                </a:solidFill>
              </a:rPr>
              <a:t>Grouping is necessary to divide a bigger pattern into smaller patterns. Let us take a previous example to observe this better. We had the format for Courier Consignment Tracking Number as "</a:t>
            </a:r>
            <a:r>
              <a:rPr lang="en-US" sz="2000" i="1" dirty="0">
                <a:solidFill>
                  <a:schemeClr val="tx1">
                    <a:lumMod val="65000"/>
                    <a:lumOff val="35000"/>
                  </a:schemeClr>
                </a:solidFill>
              </a:rPr>
              <a:t>&lt;&lt;2_Uppercase_Characters&gt;&gt;-&lt;&lt;9_digits&gt;&gt;:&lt;&lt;2_Uppercase_Characters&gt;&gt;</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dirty="0">
                <a:solidFill>
                  <a:schemeClr val="tx1">
                    <a:lumMod val="65000"/>
                    <a:lumOff val="35000"/>
                  </a:schemeClr>
                </a:solidFill>
              </a:rPr>
              <a:t> And this pattern could be divided into the following three parts:  Regex Sub-Pattern 1: The first sub-pattern is having two uppercase characters followed by "-" character - "[A-Z]{2}[-]“</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Regex Sub-Pattern 2: The second sub-pattern has 9 digits followed by ":" character - "[\\d]{9}[:]"</a:t>
            </a:r>
          </a:p>
          <a:p>
            <a:pPr>
              <a:buFont typeface="Arial" panose="020B0604020202020204" pitchFamily="34" charset="0"/>
              <a:buChar char="•"/>
            </a:pPr>
            <a:r>
              <a:rPr lang="en-US" sz="2000" dirty="0">
                <a:solidFill>
                  <a:schemeClr val="tx1">
                    <a:lumMod val="65000"/>
                    <a:lumOff val="35000"/>
                  </a:schemeClr>
                </a:solidFill>
              </a:rPr>
              <a:t>Regex Sub-Pattern 3: The last sub-pattern is having only two uppercase characters again  - "[A-Z]{2}" </a:t>
            </a:r>
          </a:p>
        </p:txBody>
      </p:sp>
      <p:sp>
        <p:nvSpPr>
          <p:cNvPr id="7" name="TextBox 6">
            <a:extLst>
              <a:ext uri="{FF2B5EF4-FFF2-40B4-BE49-F238E27FC236}">
                <a16:creationId xmlns:a16="http://schemas.microsoft.com/office/drawing/2014/main" id="{BE0B3E70-C1E6-0F04-25B9-C6D82DDA4E69}"/>
              </a:ext>
            </a:extLst>
          </p:cNvPr>
          <p:cNvSpPr txBox="1"/>
          <p:nvPr/>
        </p:nvSpPr>
        <p:spPr>
          <a:xfrm>
            <a:off x="898712" y="3971341"/>
            <a:ext cx="10145806" cy="830997"/>
          </a:xfrm>
          <a:prstGeom prst="rect">
            <a:avLst/>
          </a:prstGeom>
          <a:noFill/>
        </p:spPr>
        <p:txBody>
          <a:bodyPr wrap="square">
            <a:spAutoFit/>
          </a:bodyPr>
          <a:lstStyle/>
          <a:p>
            <a:r>
              <a:rPr lang="en-IN" sz="2400" dirty="0"/>
              <a:t>//Grouping of Regex done according to Sub-patterns using "()":</a:t>
            </a:r>
          </a:p>
          <a:p>
            <a:r>
              <a:rPr lang="en-IN" sz="2400" dirty="0"/>
              <a:t>String regex = "([A-Z]{2}[-])([\\d]{9}[:])([A-Z]{2})";</a:t>
            </a:r>
          </a:p>
        </p:txBody>
      </p:sp>
    </p:spTree>
    <p:extLst>
      <p:ext uri="{BB962C8B-B14F-4D97-AF65-F5344CB8AC3E}">
        <p14:creationId xmlns:p14="http://schemas.microsoft.com/office/powerpoint/2010/main" val="256370120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485BB-3B07-EE19-F0E1-39DABE755D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3C4C1F-BBD8-94D2-A1BD-5AB3AAAF0D5C}"/>
              </a:ext>
            </a:extLst>
          </p:cNvPr>
          <p:cNvSpPr>
            <a:spLocks noGrp="1"/>
          </p:cNvSpPr>
          <p:nvPr>
            <p:ph type="sldNum" sz="quarter" idx="12"/>
          </p:nvPr>
        </p:nvSpPr>
        <p:spPr/>
        <p:txBody>
          <a:bodyPr/>
          <a:lstStyle/>
          <a:p>
            <a:fld id="{4A777409-9C5A-4B07-8E32-19F22F7D558C}" type="slidenum">
              <a:rPr lang="en-IN" smtClean="0"/>
              <a:t>192</a:t>
            </a:fld>
            <a:endParaRPr lang="en-IN" dirty="0"/>
          </a:p>
        </p:txBody>
      </p:sp>
      <p:sp>
        <p:nvSpPr>
          <p:cNvPr id="5" name="TextBox 4">
            <a:extLst>
              <a:ext uri="{FF2B5EF4-FFF2-40B4-BE49-F238E27FC236}">
                <a16:creationId xmlns:a16="http://schemas.microsoft.com/office/drawing/2014/main" id="{E45E4BB7-0CB5-4737-F5C0-B013010F6AE3}"/>
              </a:ext>
            </a:extLst>
          </p:cNvPr>
          <p:cNvSpPr txBox="1"/>
          <p:nvPr/>
        </p:nvSpPr>
        <p:spPr>
          <a:xfrm>
            <a:off x="862852" y="564793"/>
            <a:ext cx="10490947" cy="707886"/>
          </a:xfrm>
          <a:prstGeom prst="rect">
            <a:avLst/>
          </a:prstGeom>
          <a:noFill/>
        </p:spPr>
        <p:txBody>
          <a:bodyPr wrap="square">
            <a:spAutoFit/>
          </a:bodyPr>
          <a:lstStyle/>
          <a:p>
            <a:r>
              <a:rPr lang="en-US" sz="2000" dirty="0">
                <a:solidFill>
                  <a:schemeClr val="tx1">
                    <a:lumMod val="65000"/>
                    <a:lumOff val="35000"/>
                  </a:schemeClr>
                </a:solidFill>
              </a:rPr>
              <a:t>Grouping is necessary for validating repeating/non-repeating sequences. In order to do so, we also use Back Referencing along with Grouping: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92E0513-249E-C41B-9DC5-B1FFDB61CA24}"/>
              </a:ext>
            </a:extLst>
          </p:cNvPr>
          <p:cNvSpPr txBox="1"/>
          <p:nvPr/>
        </p:nvSpPr>
        <p:spPr>
          <a:xfrm>
            <a:off x="838201" y="1272679"/>
            <a:ext cx="10609728" cy="1569660"/>
          </a:xfrm>
          <a:prstGeom prst="rect">
            <a:avLst/>
          </a:prstGeom>
          <a:noFill/>
        </p:spPr>
        <p:txBody>
          <a:bodyPr wrap="square">
            <a:spAutoFit/>
          </a:bodyPr>
          <a:lstStyle/>
          <a:p>
            <a:r>
              <a:rPr lang="en-IN" sz="2400" dirty="0"/>
              <a:t>//Regex to search for repeating sequence in the String:</a:t>
            </a:r>
          </a:p>
          <a:p>
            <a:r>
              <a:rPr lang="en-IN" sz="2400" dirty="0"/>
              <a:t>String </a:t>
            </a:r>
            <a:r>
              <a:rPr lang="en-IN" sz="2400" dirty="0" err="1"/>
              <a:t>passCodeRegex</a:t>
            </a:r>
            <a:r>
              <a:rPr lang="en-IN" sz="2400" dirty="0"/>
              <a:t> = ".*(\\d)\\1+.*";</a:t>
            </a:r>
          </a:p>
          <a:p>
            <a:r>
              <a:rPr lang="en-IN" sz="2400" dirty="0"/>
              <a:t>String </a:t>
            </a:r>
            <a:r>
              <a:rPr lang="en-IN" sz="2400" dirty="0" err="1"/>
              <a:t>passCodeStr</a:t>
            </a:r>
            <a:r>
              <a:rPr lang="en-IN" sz="2400" dirty="0"/>
              <a:t> = "2455254";</a:t>
            </a:r>
          </a:p>
          <a:p>
            <a:r>
              <a:rPr lang="en-IN" sz="2400" dirty="0" err="1"/>
              <a:t>System.out.println</a:t>
            </a:r>
            <a:r>
              <a:rPr lang="en-IN" sz="2400" dirty="0"/>
              <a:t>(</a:t>
            </a:r>
            <a:r>
              <a:rPr lang="en-IN" sz="2400" dirty="0" err="1"/>
              <a:t>passCodeStr.matches</a:t>
            </a:r>
            <a:r>
              <a:rPr lang="en-IN" sz="2400" dirty="0"/>
              <a:t>(</a:t>
            </a:r>
            <a:r>
              <a:rPr lang="en-IN" sz="2400" dirty="0" err="1"/>
              <a:t>passCodeRegex</a:t>
            </a:r>
            <a:r>
              <a:rPr lang="en-IN" sz="2400" dirty="0"/>
              <a:t>));</a:t>
            </a:r>
          </a:p>
        </p:txBody>
      </p:sp>
      <p:sp>
        <p:nvSpPr>
          <p:cNvPr id="9" name="TextBox 8">
            <a:extLst>
              <a:ext uri="{FF2B5EF4-FFF2-40B4-BE49-F238E27FC236}">
                <a16:creationId xmlns:a16="http://schemas.microsoft.com/office/drawing/2014/main" id="{5542BAB7-183F-0FAE-ADCC-16374054844F}"/>
              </a:ext>
            </a:extLst>
          </p:cNvPr>
          <p:cNvSpPr txBox="1"/>
          <p:nvPr/>
        </p:nvSpPr>
        <p:spPr>
          <a:xfrm>
            <a:off x="862851" y="2967335"/>
            <a:ext cx="11185713" cy="707886"/>
          </a:xfrm>
          <a:prstGeom prst="rect">
            <a:avLst/>
          </a:prstGeom>
          <a:noFill/>
        </p:spPr>
        <p:txBody>
          <a:bodyPr wrap="square">
            <a:spAutoFit/>
          </a:bodyPr>
          <a:lstStyle/>
          <a:p>
            <a:r>
              <a:rPr lang="en-US" sz="2000" dirty="0">
                <a:solidFill>
                  <a:schemeClr val="tx1">
                    <a:lumMod val="65000"/>
                    <a:lumOff val="35000"/>
                  </a:schemeClr>
                </a:solidFill>
              </a:rPr>
              <a:t>Here, "\\1" after "(\\d)" in the regular expression is called a backreference. It helps in checking the group mentioned in the regex is repeating or not.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C5075BC4-34C7-9BC5-8AB2-387A790D4164}"/>
              </a:ext>
            </a:extLst>
          </p:cNvPr>
          <p:cNvSpPr txBox="1"/>
          <p:nvPr/>
        </p:nvSpPr>
        <p:spPr>
          <a:xfrm>
            <a:off x="764240" y="3769142"/>
            <a:ext cx="12019431" cy="1569660"/>
          </a:xfrm>
          <a:prstGeom prst="rect">
            <a:avLst/>
          </a:prstGeom>
          <a:noFill/>
        </p:spPr>
        <p:txBody>
          <a:bodyPr wrap="square">
            <a:spAutoFit/>
          </a:bodyPr>
          <a:lstStyle/>
          <a:p>
            <a:r>
              <a:rPr lang="en-IN" sz="2400" dirty="0"/>
              <a:t>//Regex having three groups being Back-Referenced</a:t>
            </a:r>
          </a:p>
          <a:p>
            <a:r>
              <a:rPr lang="en-IN" sz="2400" dirty="0"/>
              <a:t>//The three groups must repeat after the ":" symbol in the String to match the pattern.</a:t>
            </a:r>
          </a:p>
          <a:p>
            <a:r>
              <a:rPr lang="en-IN" sz="2400" dirty="0"/>
              <a:t>String </a:t>
            </a:r>
            <a:r>
              <a:rPr lang="en-IN" sz="2400" dirty="0" err="1"/>
              <a:t>repeatRegex</a:t>
            </a:r>
            <a:r>
              <a:rPr lang="en-IN" sz="2400" dirty="0"/>
              <a:t> = "([A-Za-z0-9]+) (\\d+) ([A-Z]+) [:] \\1 \\2 \\3";</a:t>
            </a:r>
          </a:p>
          <a:p>
            <a:r>
              <a:rPr lang="en-IN" sz="2400" dirty="0"/>
              <a:t>String </a:t>
            </a:r>
            <a:r>
              <a:rPr lang="en-IN" sz="2400" dirty="0" err="1"/>
              <a:t>repeatStr</a:t>
            </a:r>
            <a:r>
              <a:rPr lang="en-IN" sz="2400" dirty="0"/>
              <a:t> = "Tom123 9090 JERRY : Tom123 9090 JERRY";</a:t>
            </a:r>
          </a:p>
        </p:txBody>
      </p:sp>
      <p:sp>
        <p:nvSpPr>
          <p:cNvPr id="13" name="TextBox 12">
            <a:extLst>
              <a:ext uri="{FF2B5EF4-FFF2-40B4-BE49-F238E27FC236}">
                <a16:creationId xmlns:a16="http://schemas.microsoft.com/office/drawing/2014/main" id="{8B65AFA2-B46C-66E6-88A5-CB301799533A}"/>
              </a:ext>
            </a:extLst>
          </p:cNvPr>
          <p:cNvSpPr txBox="1"/>
          <p:nvPr/>
        </p:nvSpPr>
        <p:spPr>
          <a:xfrm>
            <a:off x="764240" y="5338802"/>
            <a:ext cx="11427760" cy="1015663"/>
          </a:xfrm>
          <a:prstGeom prst="rect">
            <a:avLst/>
          </a:prstGeom>
          <a:noFill/>
        </p:spPr>
        <p:txBody>
          <a:bodyPr wrap="square">
            <a:spAutoFit/>
          </a:bodyPr>
          <a:lstStyle/>
          <a:p>
            <a:r>
              <a:rPr lang="en-US" sz="2000" dirty="0">
                <a:solidFill>
                  <a:schemeClr val="tx1">
                    <a:lumMod val="65000"/>
                    <a:lumOff val="35000"/>
                  </a:schemeClr>
                </a:solidFill>
              </a:rPr>
              <a:t>In the above example, "\\1" refers to the first group "([A-Za-z0-9])", "\\2" refers to "(\\d+)" and "\\3" refers to "([A-Z]+)". And so, the regex expects the string to have all the three groups repeat itself whenever the back referencing is done.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7220674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409D19-CE27-C14F-E4E3-C4D368C6F8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A4B81C-D426-6076-133D-3D594A160C0D}"/>
              </a:ext>
            </a:extLst>
          </p:cNvPr>
          <p:cNvSpPr>
            <a:spLocks noGrp="1"/>
          </p:cNvSpPr>
          <p:nvPr>
            <p:ph type="sldNum" sz="quarter" idx="12"/>
          </p:nvPr>
        </p:nvSpPr>
        <p:spPr/>
        <p:txBody>
          <a:bodyPr/>
          <a:lstStyle/>
          <a:p>
            <a:fld id="{4A777409-9C5A-4B07-8E32-19F22F7D558C}" type="slidenum">
              <a:rPr lang="en-IN" smtClean="0"/>
              <a:t>193</a:t>
            </a:fld>
            <a:endParaRPr lang="en-IN" dirty="0"/>
          </a:p>
        </p:txBody>
      </p:sp>
      <p:sp>
        <p:nvSpPr>
          <p:cNvPr id="5" name="TextBox 4">
            <a:extLst>
              <a:ext uri="{FF2B5EF4-FFF2-40B4-BE49-F238E27FC236}">
                <a16:creationId xmlns:a16="http://schemas.microsoft.com/office/drawing/2014/main" id="{152E40C1-4C30-A70A-E8A4-DB389C970637}"/>
              </a:ext>
            </a:extLst>
          </p:cNvPr>
          <p:cNvSpPr txBox="1"/>
          <p:nvPr/>
        </p:nvSpPr>
        <p:spPr>
          <a:xfrm>
            <a:off x="988359" y="707321"/>
            <a:ext cx="6100482" cy="400110"/>
          </a:xfrm>
          <a:prstGeom prst="rect">
            <a:avLst/>
          </a:prstGeom>
          <a:noFill/>
        </p:spPr>
        <p:txBody>
          <a:bodyPr wrap="square">
            <a:spAutoFit/>
          </a:bodyPr>
          <a:lstStyle/>
          <a:p>
            <a:r>
              <a:rPr lang="en-IN" sz="2000" b="1" dirty="0"/>
              <a:t>Application of Matches() - Tryout</a:t>
            </a:r>
          </a:p>
        </p:txBody>
      </p:sp>
      <p:sp>
        <p:nvSpPr>
          <p:cNvPr id="7" name="TextBox 6">
            <a:extLst>
              <a:ext uri="{FF2B5EF4-FFF2-40B4-BE49-F238E27FC236}">
                <a16:creationId xmlns:a16="http://schemas.microsoft.com/office/drawing/2014/main" id="{1845586C-3DB8-CAFD-9A7D-09FF198F8C7A}"/>
              </a:ext>
            </a:extLst>
          </p:cNvPr>
          <p:cNvSpPr txBox="1"/>
          <p:nvPr/>
        </p:nvSpPr>
        <p:spPr>
          <a:xfrm>
            <a:off x="988359" y="1250867"/>
            <a:ext cx="11768418" cy="1938992"/>
          </a:xfrm>
          <a:prstGeom prst="rect">
            <a:avLst/>
          </a:prstGeom>
          <a:noFill/>
        </p:spPr>
        <p:txBody>
          <a:bodyPr wrap="square">
            <a:spAutoFit/>
          </a:bodyPr>
          <a:lstStyle/>
          <a:p>
            <a:r>
              <a:rPr lang="en-US" sz="2000" dirty="0"/>
              <a:t>Problem Statement :</a:t>
            </a:r>
          </a:p>
          <a:p>
            <a:endParaRPr lang="en-US" sz="2000" dirty="0"/>
          </a:p>
          <a:p>
            <a:r>
              <a:rPr lang="en-US" sz="2000" dirty="0">
                <a:solidFill>
                  <a:srgbClr val="333333"/>
                </a:solidFill>
                <a:effectLst/>
              </a:rPr>
              <a:t>The regex API (java.util.regex) provides classes and interfaces to work with regular expressions.</a:t>
            </a:r>
            <a:br>
              <a:rPr lang="en-US" sz="2000" dirty="0">
                <a:solidFill>
                  <a:srgbClr val="333333"/>
                </a:solidFill>
                <a:effectLst/>
              </a:rPr>
            </a:br>
            <a:r>
              <a:rPr lang="en-US" sz="2000" dirty="0">
                <a:solidFill>
                  <a:srgbClr val="333333"/>
                </a:solidFill>
                <a:effectLst/>
              </a:rPr>
              <a:t>The String class uses this API to support regex method matches().</a:t>
            </a:r>
          </a:p>
          <a:p>
            <a:endParaRPr lang="en-US" sz="2000" dirty="0">
              <a:solidFill>
                <a:srgbClr val="333333"/>
              </a:solidFill>
            </a:endParaRPr>
          </a:p>
          <a:p>
            <a:r>
              <a:rPr lang="en-US" sz="2000" dirty="0">
                <a:solidFill>
                  <a:srgbClr val="333333"/>
                </a:solidFill>
              </a:rPr>
              <a:t>Let’s see code in the next slide..</a:t>
            </a:r>
            <a:endParaRPr lang="en-US" sz="2000" dirty="0">
              <a:solidFill>
                <a:srgbClr val="333333"/>
              </a:solidFill>
              <a:effectLst/>
            </a:endParaRPr>
          </a:p>
        </p:txBody>
      </p:sp>
    </p:spTree>
    <p:extLst>
      <p:ext uri="{BB962C8B-B14F-4D97-AF65-F5344CB8AC3E}">
        <p14:creationId xmlns:p14="http://schemas.microsoft.com/office/powerpoint/2010/main" val="255356109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B95AB2-65D1-445C-DC1B-8169D8F268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1A8482-19B0-AE4D-5428-4EC20229B85B}"/>
              </a:ext>
            </a:extLst>
          </p:cNvPr>
          <p:cNvSpPr>
            <a:spLocks noGrp="1"/>
          </p:cNvSpPr>
          <p:nvPr>
            <p:ph type="sldNum" sz="quarter" idx="12"/>
          </p:nvPr>
        </p:nvSpPr>
        <p:spPr/>
        <p:txBody>
          <a:bodyPr/>
          <a:lstStyle/>
          <a:p>
            <a:fld id="{4A777409-9C5A-4B07-8E32-19F22F7D558C}" type="slidenum">
              <a:rPr lang="en-IN" smtClean="0"/>
              <a:t>194</a:t>
            </a:fld>
            <a:endParaRPr lang="en-IN" dirty="0"/>
          </a:p>
        </p:txBody>
      </p:sp>
      <p:sp>
        <p:nvSpPr>
          <p:cNvPr id="4" name="TextBox 3">
            <a:extLst>
              <a:ext uri="{FF2B5EF4-FFF2-40B4-BE49-F238E27FC236}">
                <a16:creationId xmlns:a16="http://schemas.microsoft.com/office/drawing/2014/main" id="{679E4ABF-2A71-5C86-A80D-6506717F25D7}"/>
              </a:ext>
            </a:extLst>
          </p:cNvPr>
          <p:cNvSpPr txBox="1"/>
          <p:nvPr/>
        </p:nvSpPr>
        <p:spPr>
          <a:xfrm>
            <a:off x="838200" y="629602"/>
            <a:ext cx="11768418" cy="5909310"/>
          </a:xfrm>
          <a:prstGeom prst="rect">
            <a:avLst/>
          </a:prstGeom>
          <a:noFill/>
        </p:spPr>
        <p:txBody>
          <a:bodyPr wrap="square">
            <a:spAutoFit/>
          </a:bodyPr>
          <a:lstStyle/>
          <a:p>
            <a:r>
              <a:rPr lang="en-IN" sz="1050" dirty="0"/>
              <a:t>class </a:t>
            </a:r>
            <a:r>
              <a:rPr lang="en-IN" sz="1050" dirty="0" err="1"/>
              <a:t>RegexDemo</a:t>
            </a:r>
            <a:r>
              <a:rPr lang="en-IN" sz="1050" dirty="0"/>
              <a:t> {</a:t>
            </a:r>
          </a:p>
          <a:p>
            <a:r>
              <a:rPr lang="en-IN" sz="1050" dirty="0"/>
              <a:t>	</a:t>
            </a:r>
          </a:p>
          <a:p>
            <a:r>
              <a:rPr lang="en-IN" sz="1050" dirty="0"/>
              <a:t>	public static void main(String </a:t>
            </a:r>
            <a:r>
              <a:rPr lang="en-IN" sz="1050" dirty="0" err="1"/>
              <a:t>args</a:t>
            </a:r>
            <a:r>
              <a:rPr lang="en-IN" sz="1050" dirty="0"/>
              <a:t>[]) { </a:t>
            </a:r>
          </a:p>
          <a:p>
            <a:r>
              <a:rPr lang="en-IN" sz="1050" dirty="0"/>
              <a:t>		</a:t>
            </a:r>
          </a:p>
          <a:p>
            <a:r>
              <a:rPr lang="en-IN" sz="1050" dirty="0"/>
              <a:t>		String str = new String("We are going to learn Regular Expression in Java");</a:t>
            </a:r>
          </a:p>
          <a:p>
            <a:r>
              <a:rPr lang="en-IN" sz="1050" dirty="0"/>
              <a:t>			</a:t>
            </a:r>
          </a:p>
          <a:p>
            <a:r>
              <a:rPr lang="en-IN" sz="1050" dirty="0"/>
              <a:t>        //Declaring Regular Expressions For Comparisons</a:t>
            </a:r>
          </a:p>
          <a:p>
            <a:r>
              <a:rPr lang="en-IN" sz="1050" dirty="0"/>
              <a:t>		String regex1 = "[A-Z].*";</a:t>
            </a:r>
          </a:p>
          <a:p>
            <a:r>
              <a:rPr lang="en-IN" sz="1050" dirty="0"/>
              <a:t>		String regex2 = ".*to.*";</a:t>
            </a:r>
          </a:p>
          <a:p>
            <a:r>
              <a:rPr lang="en-IN" sz="1050" dirty="0"/>
              <a:t>		</a:t>
            </a:r>
          </a:p>
          <a:p>
            <a:r>
              <a:rPr lang="en-IN" sz="1050" dirty="0"/>
              <a:t>		/**</a:t>
            </a:r>
          </a:p>
          <a:p>
            <a:r>
              <a:rPr lang="en-IN" sz="1050" dirty="0"/>
              <a:t>		 *      Different Uses of matches() method:</a:t>
            </a:r>
          </a:p>
          <a:p>
            <a:r>
              <a:rPr lang="en-IN" sz="1050" dirty="0"/>
              <a:t>		 *      Note: matches() returns Boolean value (True/False) as result.</a:t>
            </a:r>
          </a:p>
          <a:p>
            <a:r>
              <a:rPr lang="en-IN" sz="1050" dirty="0"/>
              <a:t>		 */</a:t>
            </a:r>
          </a:p>
          <a:p>
            <a:r>
              <a:rPr lang="en-IN" sz="1050" dirty="0"/>
              <a:t>		//1. Checking the given String starts with an Uppercase Letter:</a:t>
            </a:r>
          </a:p>
          <a:p>
            <a:r>
              <a:rPr lang="en-IN" sz="1050" dirty="0"/>
              <a:t>		</a:t>
            </a:r>
            <a:r>
              <a:rPr lang="en-IN" sz="1050" dirty="0" err="1"/>
              <a:t>System.out.println</a:t>
            </a:r>
            <a:r>
              <a:rPr lang="en-IN" sz="1050" dirty="0"/>
              <a:t>("Does the string start with an Uppercase Letter? : "+</a:t>
            </a:r>
            <a:r>
              <a:rPr lang="en-IN" sz="1050" dirty="0" err="1"/>
              <a:t>str.matches</a:t>
            </a:r>
            <a:r>
              <a:rPr lang="en-IN" sz="1050" dirty="0"/>
              <a:t>(regex1)); </a:t>
            </a:r>
          </a:p>
          <a:p>
            <a:r>
              <a:rPr lang="en-IN" sz="1050" dirty="0"/>
              <a:t>		</a:t>
            </a:r>
          </a:p>
          <a:p>
            <a:r>
              <a:rPr lang="en-IN" sz="1050" dirty="0"/>
              <a:t>		//2. Checking the given String contains a particular Substring in it:</a:t>
            </a:r>
          </a:p>
          <a:p>
            <a:r>
              <a:rPr lang="en-IN" sz="1050" dirty="0"/>
              <a:t>		</a:t>
            </a:r>
            <a:r>
              <a:rPr lang="en-IN" sz="1050" dirty="0" err="1"/>
              <a:t>System.out.println</a:t>
            </a:r>
            <a:r>
              <a:rPr lang="en-IN" sz="1050" dirty="0"/>
              <a:t>("Does the string contain the word 'to'? : " +</a:t>
            </a:r>
            <a:r>
              <a:rPr lang="en-IN" sz="1050" dirty="0" err="1"/>
              <a:t>str.matches</a:t>
            </a:r>
            <a:r>
              <a:rPr lang="en-IN" sz="1050" dirty="0"/>
              <a:t>(regex2));</a:t>
            </a:r>
          </a:p>
          <a:p>
            <a:r>
              <a:rPr lang="en-IN" sz="1050" dirty="0"/>
              <a:t>		</a:t>
            </a:r>
          </a:p>
          <a:p>
            <a:r>
              <a:rPr lang="en-IN" sz="1050" dirty="0"/>
              <a:t>		String str2 = "Thomas34";</a:t>
            </a:r>
          </a:p>
          <a:p>
            <a:r>
              <a:rPr lang="en-IN" sz="1050" dirty="0"/>
              <a:t>		</a:t>
            </a:r>
          </a:p>
          <a:p>
            <a:r>
              <a:rPr lang="en-IN" sz="1050" dirty="0"/>
              <a:t>		//Declaring the pattern as a Regular Expression:</a:t>
            </a:r>
          </a:p>
          <a:p>
            <a:r>
              <a:rPr lang="en-IN" sz="1050" dirty="0"/>
              <a:t>		/**</a:t>
            </a:r>
          </a:p>
          <a:p>
            <a:r>
              <a:rPr lang="en-IN" sz="1050" dirty="0"/>
              <a:t>		 *      The Required Pattern is:</a:t>
            </a:r>
          </a:p>
          <a:p>
            <a:r>
              <a:rPr lang="en-IN" sz="1050" dirty="0"/>
              <a:t>		 *          1. First letter of String should be Uppercase [A-Z]</a:t>
            </a:r>
          </a:p>
          <a:p>
            <a:r>
              <a:rPr lang="en-IN" sz="1050" dirty="0"/>
              <a:t>		 *          2. </a:t>
            </a:r>
            <a:r>
              <a:rPr lang="en-IN" sz="1050" dirty="0" err="1"/>
              <a:t>Atleast</a:t>
            </a:r>
            <a:r>
              <a:rPr lang="en-IN" sz="1050" dirty="0"/>
              <a:t> one letter in lowercase ([a-z]+)</a:t>
            </a:r>
          </a:p>
          <a:p>
            <a:r>
              <a:rPr lang="en-IN" sz="1050" dirty="0"/>
              <a:t>		 *          3. should end with any two digit number \\d{2}</a:t>
            </a:r>
          </a:p>
          <a:p>
            <a:r>
              <a:rPr lang="en-IN" sz="1050" dirty="0"/>
              <a:t>		 */</a:t>
            </a:r>
          </a:p>
          <a:p>
            <a:r>
              <a:rPr lang="en-IN" sz="1050" dirty="0"/>
              <a:t>		String regex3="[A-Z]([a-z]+)\\d{2}";</a:t>
            </a:r>
          </a:p>
          <a:p>
            <a:r>
              <a:rPr lang="en-IN" sz="1050" dirty="0"/>
              <a:t>		</a:t>
            </a:r>
          </a:p>
          <a:p>
            <a:r>
              <a:rPr lang="en-IN" sz="1050" dirty="0"/>
              <a:t>		//3. Checking the given String follows a given Pattern:</a:t>
            </a:r>
          </a:p>
          <a:p>
            <a:r>
              <a:rPr lang="en-IN" sz="1050" dirty="0"/>
              <a:t>		</a:t>
            </a:r>
            <a:r>
              <a:rPr lang="en-IN" sz="1050" dirty="0" err="1"/>
              <a:t>System.out.println</a:t>
            </a:r>
            <a:r>
              <a:rPr lang="en-IN" sz="1050" dirty="0"/>
              <a:t>("Does ("+str2+") match with required pattern ? : "+str2.matches(regex3));</a:t>
            </a:r>
          </a:p>
          <a:p>
            <a:r>
              <a:rPr lang="en-IN" sz="1050" dirty="0"/>
              <a:t>	}</a:t>
            </a:r>
          </a:p>
          <a:p>
            <a:r>
              <a:rPr lang="en-IN" sz="1050" dirty="0"/>
              <a:t>}</a:t>
            </a:r>
          </a:p>
          <a:p>
            <a:r>
              <a:rPr lang="en-IN" sz="1050" dirty="0"/>
              <a:t>		</a:t>
            </a:r>
          </a:p>
        </p:txBody>
      </p:sp>
    </p:spTree>
    <p:extLst>
      <p:ext uri="{BB962C8B-B14F-4D97-AF65-F5344CB8AC3E}">
        <p14:creationId xmlns:p14="http://schemas.microsoft.com/office/powerpoint/2010/main" val="85646437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A9EAA1-4B65-5643-DE95-944CA180E2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95CB33-771D-789C-C444-CF8D9450982C}"/>
              </a:ext>
            </a:extLst>
          </p:cNvPr>
          <p:cNvSpPr>
            <a:spLocks noGrp="1"/>
          </p:cNvSpPr>
          <p:nvPr>
            <p:ph type="sldNum" sz="quarter" idx="12"/>
          </p:nvPr>
        </p:nvSpPr>
        <p:spPr/>
        <p:txBody>
          <a:bodyPr/>
          <a:lstStyle/>
          <a:p>
            <a:fld id="{4A777409-9C5A-4B07-8E32-19F22F7D558C}" type="slidenum">
              <a:rPr lang="en-IN" smtClean="0"/>
              <a:t>195</a:t>
            </a:fld>
            <a:endParaRPr lang="en-IN" dirty="0"/>
          </a:p>
        </p:txBody>
      </p:sp>
      <p:sp>
        <p:nvSpPr>
          <p:cNvPr id="5" name="TextBox 4">
            <a:extLst>
              <a:ext uri="{FF2B5EF4-FFF2-40B4-BE49-F238E27FC236}">
                <a16:creationId xmlns:a16="http://schemas.microsoft.com/office/drawing/2014/main" id="{772BDB32-3B34-CA44-CC7D-34CDA824B058}"/>
              </a:ext>
            </a:extLst>
          </p:cNvPr>
          <p:cNvSpPr txBox="1"/>
          <p:nvPr/>
        </p:nvSpPr>
        <p:spPr>
          <a:xfrm>
            <a:off x="988359" y="599746"/>
            <a:ext cx="6100482" cy="369332"/>
          </a:xfrm>
          <a:prstGeom prst="rect">
            <a:avLst/>
          </a:prstGeom>
          <a:noFill/>
        </p:spPr>
        <p:txBody>
          <a:bodyPr wrap="square">
            <a:spAutoFit/>
          </a:bodyPr>
          <a:lstStyle/>
          <a:p>
            <a:r>
              <a:rPr lang="en-US" b="1" dirty="0"/>
              <a:t>Writing and Comparing Regex - Tryout</a:t>
            </a:r>
          </a:p>
        </p:txBody>
      </p:sp>
      <p:sp>
        <p:nvSpPr>
          <p:cNvPr id="7" name="TextBox 6">
            <a:extLst>
              <a:ext uri="{FF2B5EF4-FFF2-40B4-BE49-F238E27FC236}">
                <a16:creationId xmlns:a16="http://schemas.microsoft.com/office/drawing/2014/main" id="{F2F10373-26FA-C3C5-9960-D7694DF07BA8}"/>
              </a:ext>
            </a:extLst>
          </p:cNvPr>
          <p:cNvSpPr txBox="1"/>
          <p:nvPr/>
        </p:nvSpPr>
        <p:spPr>
          <a:xfrm>
            <a:off x="988359" y="1168151"/>
            <a:ext cx="11069170" cy="3785652"/>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Leeroy wants to validate the personal details which should be in the following format: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Name:  It can only contain characters and spaces.</a:t>
            </a:r>
          </a:p>
          <a:p>
            <a:pPr>
              <a:buFont typeface="Arial" panose="020B0604020202020204" pitchFamily="34" charset="0"/>
              <a:buChar char="•"/>
            </a:pPr>
            <a:r>
              <a:rPr lang="en-US" sz="2000" dirty="0">
                <a:solidFill>
                  <a:schemeClr val="tx1">
                    <a:lumMod val="65000"/>
                    <a:lumOff val="35000"/>
                  </a:schemeClr>
                </a:solidFill>
                <a:effectLst/>
              </a:rPr>
              <a:t>Email  Id:  &lt;</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&gt;.&lt;</a:t>
            </a:r>
            <a:r>
              <a:rPr lang="en-US" sz="2000" dirty="0" err="1">
                <a:solidFill>
                  <a:schemeClr val="tx1">
                    <a:lumMod val="65000"/>
                    <a:lumOff val="35000"/>
                  </a:schemeClr>
                </a:solidFill>
                <a:effectLst/>
              </a:rPr>
              <a:t>lastname</a:t>
            </a:r>
            <a:r>
              <a:rPr lang="en-US" sz="2000" dirty="0">
                <a:solidFill>
                  <a:schemeClr val="tx1">
                    <a:lumMod val="65000"/>
                    <a:lumOff val="35000"/>
                  </a:schemeClr>
                </a:solidFill>
                <a:effectLst/>
              </a:rPr>
              <a:t>&gt;@&lt;any&gt;.&lt;com/in&gt;</a:t>
            </a:r>
          </a:p>
          <a:p>
            <a:pPr>
              <a:buFont typeface="Arial" panose="020B0604020202020204" pitchFamily="34" charset="0"/>
              <a:buChar char="•"/>
            </a:pPr>
            <a:r>
              <a:rPr lang="en-US" sz="2000" dirty="0">
                <a:solidFill>
                  <a:schemeClr val="tx1">
                    <a:lumMod val="65000"/>
                    <a:lumOff val="35000"/>
                  </a:schemeClr>
                </a:solidFill>
                <a:effectLst/>
              </a:rPr>
              <a:t>User Id:  &lt;</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&gt;#&lt;any 2 digits&gt;&lt;</a:t>
            </a:r>
            <a:r>
              <a:rPr lang="en-US" sz="2000" dirty="0" err="1">
                <a:solidFill>
                  <a:schemeClr val="tx1">
                    <a:lumMod val="65000"/>
                    <a:lumOff val="35000"/>
                  </a:schemeClr>
                </a:solidFill>
                <a:effectLst/>
              </a:rPr>
              <a:t>lastname</a:t>
            </a:r>
            <a:r>
              <a:rPr lang="en-US" sz="2000" dirty="0">
                <a:solidFill>
                  <a:schemeClr val="tx1">
                    <a:lumMod val="65000"/>
                    <a:lumOff val="35000"/>
                  </a:schemeClr>
                </a:solidFill>
                <a:effectLst/>
              </a:rPr>
              <a:t>&gt;</a:t>
            </a:r>
          </a:p>
          <a:p>
            <a:pPr>
              <a:buFont typeface="Arial" panose="020B0604020202020204" pitchFamily="34" charset="0"/>
              <a:buChar char="•"/>
            </a:pPr>
            <a:r>
              <a:rPr lang="en-US" sz="2000" dirty="0">
                <a:solidFill>
                  <a:schemeClr val="tx1">
                    <a:lumMod val="65000"/>
                    <a:lumOff val="35000"/>
                  </a:schemeClr>
                </a:solidFill>
                <a:effectLst/>
              </a:rPr>
              <a:t>Account Serial Id:  WoW-&lt;any 7 alphabetic code&gt;&lt;any 5 digits&gt;&lt;Same 7 alphabetic code&gt;_&lt;any 5 alphanumeric code&gt;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On successful execution of code it will return the result as "true" or "false", let's see how we can achieve this using Regex.</a:t>
            </a:r>
          </a:p>
        </p:txBody>
      </p:sp>
    </p:spTree>
    <p:extLst>
      <p:ext uri="{BB962C8B-B14F-4D97-AF65-F5344CB8AC3E}">
        <p14:creationId xmlns:p14="http://schemas.microsoft.com/office/powerpoint/2010/main" val="380485064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B475C9-5201-FBE7-53D3-5372F685C1E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A5545E-E62C-B204-84AC-D870B77DFDEB}"/>
              </a:ext>
            </a:extLst>
          </p:cNvPr>
          <p:cNvSpPr>
            <a:spLocks noGrp="1"/>
          </p:cNvSpPr>
          <p:nvPr>
            <p:ph type="sldNum" sz="quarter" idx="12"/>
          </p:nvPr>
        </p:nvSpPr>
        <p:spPr/>
        <p:txBody>
          <a:bodyPr/>
          <a:lstStyle/>
          <a:p>
            <a:fld id="{4A777409-9C5A-4B07-8E32-19F22F7D558C}" type="slidenum">
              <a:rPr lang="en-IN" smtClean="0"/>
              <a:t>196</a:t>
            </a:fld>
            <a:endParaRPr lang="en-IN" dirty="0"/>
          </a:p>
        </p:txBody>
      </p:sp>
      <p:sp>
        <p:nvSpPr>
          <p:cNvPr id="5" name="TextBox 4">
            <a:extLst>
              <a:ext uri="{FF2B5EF4-FFF2-40B4-BE49-F238E27FC236}">
                <a16:creationId xmlns:a16="http://schemas.microsoft.com/office/drawing/2014/main" id="{6F702AD7-7D8E-D569-4FE3-A3CE81A7EF8E}"/>
              </a:ext>
            </a:extLst>
          </p:cNvPr>
          <p:cNvSpPr txBox="1"/>
          <p:nvPr/>
        </p:nvSpPr>
        <p:spPr>
          <a:xfrm>
            <a:off x="1021976" y="662484"/>
            <a:ext cx="10331824" cy="5693866"/>
          </a:xfrm>
          <a:prstGeom prst="rect">
            <a:avLst/>
          </a:prstGeom>
          <a:noFill/>
        </p:spPr>
        <p:txBody>
          <a:bodyPr wrap="square">
            <a:spAutoFit/>
          </a:bodyPr>
          <a:lstStyle/>
          <a:p>
            <a:r>
              <a:rPr lang="en-IN" sz="1400" dirty="0"/>
              <a:t>class </a:t>
            </a:r>
            <a:r>
              <a:rPr lang="en-IN" sz="1400" dirty="0" err="1"/>
              <a:t>PersonalDetailValidatorDemo</a:t>
            </a:r>
            <a:r>
              <a:rPr lang="en-IN" sz="1400" dirty="0"/>
              <a:t> {</a:t>
            </a:r>
          </a:p>
          <a:p>
            <a:r>
              <a:rPr lang="en-IN" sz="1400" dirty="0"/>
              <a:t>	</a:t>
            </a:r>
          </a:p>
          <a:p>
            <a:r>
              <a:rPr lang="en-IN" sz="1400" dirty="0"/>
              <a:t>    public static void main(String </a:t>
            </a:r>
            <a:r>
              <a:rPr lang="en-IN" sz="1400" dirty="0" err="1"/>
              <a:t>args</a:t>
            </a:r>
            <a:r>
              <a:rPr lang="en-IN" sz="1400" dirty="0"/>
              <a:t>[]) {</a:t>
            </a:r>
          </a:p>
          <a:p>
            <a:r>
              <a:rPr lang="en-IN" sz="1400" dirty="0"/>
              <a:t>        </a:t>
            </a:r>
          </a:p>
          <a:p>
            <a:r>
              <a:rPr lang="en-IN" sz="1400" dirty="0"/>
              <a:t>		//Personal Details:</a:t>
            </a:r>
          </a:p>
          <a:p>
            <a:r>
              <a:rPr lang="en-IN" sz="1400" dirty="0"/>
              <a:t>        String name = "Leeroy Jenkins";</a:t>
            </a:r>
          </a:p>
          <a:p>
            <a:r>
              <a:rPr lang="en-IN" sz="1400" dirty="0"/>
              <a:t>        String </a:t>
            </a:r>
            <a:r>
              <a:rPr lang="en-IN" sz="1400" dirty="0" err="1"/>
              <a:t>emailId</a:t>
            </a:r>
            <a:r>
              <a:rPr lang="en-IN" sz="1400" dirty="0"/>
              <a:t> = "leeroy.jenkins@wow.com";</a:t>
            </a:r>
          </a:p>
          <a:p>
            <a:r>
              <a:rPr lang="en-IN" sz="1400" dirty="0"/>
              <a:t>        String </a:t>
            </a:r>
            <a:r>
              <a:rPr lang="en-IN" sz="1400" dirty="0" err="1"/>
              <a:t>userId</a:t>
            </a:r>
            <a:r>
              <a:rPr lang="en-IN" sz="1400" dirty="0"/>
              <a:t> = "leeroy#78jenkins";</a:t>
            </a:r>
          </a:p>
          <a:p>
            <a:r>
              <a:rPr lang="en-IN" sz="1400" dirty="0"/>
              <a:t>        String </a:t>
            </a:r>
            <a:r>
              <a:rPr lang="en-IN" sz="1400" dirty="0" err="1"/>
              <a:t>accSerialId</a:t>
            </a:r>
            <a:r>
              <a:rPr lang="en-IN" sz="1400" dirty="0"/>
              <a:t> = "WoW-ABilOpZ00523ABilOpZ_a00Z9";</a:t>
            </a:r>
          </a:p>
          <a:p>
            <a:r>
              <a:rPr lang="en-IN" sz="1400" dirty="0"/>
              <a:t>        </a:t>
            </a:r>
          </a:p>
          <a:p>
            <a:r>
              <a:rPr lang="en-IN" sz="1400" dirty="0"/>
              <a:t>        //Splitting Full Name Into an Array:</a:t>
            </a:r>
          </a:p>
          <a:p>
            <a:r>
              <a:rPr lang="en-IN" sz="1400" dirty="0"/>
              <a:t>        String[] </a:t>
            </a:r>
            <a:r>
              <a:rPr lang="en-IN" sz="1400" dirty="0" err="1"/>
              <a:t>nameSplit</a:t>
            </a:r>
            <a:r>
              <a:rPr lang="en-IN" sz="1400" dirty="0"/>
              <a:t> = </a:t>
            </a:r>
            <a:r>
              <a:rPr lang="en-IN" sz="1400" dirty="0" err="1"/>
              <a:t>name.toLowerCase</a:t>
            </a:r>
            <a:r>
              <a:rPr lang="en-IN" sz="1400" dirty="0"/>
              <a:t>().split(" ");</a:t>
            </a:r>
          </a:p>
          <a:p>
            <a:r>
              <a:rPr lang="en-IN" sz="1400" dirty="0"/>
              <a:t>        </a:t>
            </a:r>
          </a:p>
          <a:p>
            <a:r>
              <a:rPr lang="en-IN" sz="1400" dirty="0"/>
              <a:t>        /**</a:t>
            </a:r>
          </a:p>
          <a:p>
            <a:r>
              <a:rPr lang="en-IN" sz="1400" dirty="0"/>
              <a:t>         * 		Regular Expression for each field according to the requirements:</a:t>
            </a:r>
          </a:p>
          <a:p>
            <a:r>
              <a:rPr lang="en-IN" sz="1400" dirty="0"/>
              <a:t>         */</a:t>
            </a:r>
          </a:p>
          <a:p>
            <a:r>
              <a:rPr lang="en-IN" sz="1400" dirty="0"/>
              <a:t>        //Regular Expression for Name Validation:</a:t>
            </a:r>
          </a:p>
          <a:p>
            <a:r>
              <a:rPr lang="en-IN" sz="1400" dirty="0"/>
              <a:t>        String </a:t>
            </a:r>
            <a:r>
              <a:rPr lang="en-IN" sz="1400" dirty="0" err="1"/>
              <a:t>nameRegex</a:t>
            </a:r>
            <a:r>
              <a:rPr lang="en-IN" sz="1400" dirty="0"/>
              <a:t> = "([A-Za-z ]+)";</a:t>
            </a:r>
          </a:p>
          <a:p>
            <a:r>
              <a:rPr lang="en-IN" sz="1400" dirty="0"/>
              <a:t>        //Regular Expression for Email Id Validation:</a:t>
            </a:r>
          </a:p>
          <a:p>
            <a:r>
              <a:rPr lang="en-IN" sz="1400" dirty="0"/>
              <a:t>        String </a:t>
            </a:r>
            <a:r>
              <a:rPr lang="en-IN" sz="1400" dirty="0" err="1"/>
              <a:t>emailIdRegex</a:t>
            </a:r>
            <a:r>
              <a:rPr lang="en-IN" sz="1400" dirty="0"/>
              <a:t> = </a:t>
            </a:r>
            <a:r>
              <a:rPr lang="en-IN" sz="1400" dirty="0" err="1"/>
              <a:t>nameSplit</a:t>
            </a:r>
            <a:r>
              <a:rPr lang="en-IN" sz="1400" dirty="0"/>
              <a:t>[0]+"."+</a:t>
            </a:r>
            <a:r>
              <a:rPr lang="en-IN" sz="1400" dirty="0" err="1"/>
              <a:t>nameSplit</a:t>
            </a:r>
            <a:r>
              <a:rPr lang="en-IN" sz="1400" dirty="0"/>
              <a:t>[1]+"[@]([a-z]+)[.](com|in)";</a:t>
            </a:r>
          </a:p>
          <a:p>
            <a:r>
              <a:rPr lang="en-IN" sz="1400" dirty="0"/>
              <a:t>        //Regular Expression for User Id Validation:</a:t>
            </a:r>
          </a:p>
          <a:p>
            <a:r>
              <a:rPr lang="en-IN" sz="1400" dirty="0"/>
              <a:t>        String </a:t>
            </a:r>
            <a:r>
              <a:rPr lang="en-IN" sz="1400" dirty="0" err="1"/>
              <a:t>userIdRegex</a:t>
            </a:r>
            <a:r>
              <a:rPr lang="en-IN" sz="1400" dirty="0"/>
              <a:t> = </a:t>
            </a:r>
            <a:r>
              <a:rPr lang="en-IN" sz="1400" dirty="0" err="1"/>
              <a:t>nameSplit</a:t>
            </a:r>
            <a:r>
              <a:rPr lang="en-IN" sz="1400" dirty="0"/>
              <a:t>[0]+"[#]([0-9]{2})"+nameSplit[1];</a:t>
            </a:r>
          </a:p>
          <a:p>
            <a:r>
              <a:rPr lang="en-IN" sz="1400" dirty="0"/>
              <a:t>        //Regular Expression for Account Serial Id Validation:</a:t>
            </a:r>
          </a:p>
          <a:p>
            <a:r>
              <a:rPr lang="en-IN" sz="1400" dirty="0"/>
              <a:t>        String </a:t>
            </a:r>
            <a:r>
              <a:rPr lang="en-IN" sz="1400" dirty="0" err="1"/>
              <a:t>accSerialRegex</a:t>
            </a:r>
            <a:r>
              <a:rPr lang="en-IN" sz="1400" dirty="0"/>
              <a:t> = "(WoW)[-]([A-Za-z]{7})(\\d{5})\\2[_]([A-Za-z0-9]{5})";</a:t>
            </a:r>
          </a:p>
          <a:p>
            <a:r>
              <a:rPr lang="en-IN" sz="1400" dirty="0"/>
              <a:t>        </a:t>
            </a:r>
          </a:p>
          <a:p>
            <a:r>
              <a:rPr lang="en-IN" sz="1400" dirty="0"/>
              <a:t> </a:t>
            </a:r>
          </a:p>
        </p:txBody>
      </p:sp>
    </p:spTree>
    <p:extLst>
      <p:ext uri="{BB962C8B-B14F-4D97-AF65-F5344CB8AC3E}">
        <p14:creationId xmlns:p14="http://schemas.microsoft.com/office/powerpoint/2010/main" val="384012812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6D6F95-043D-26AD-C437-3406884C8D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16FBF2-6B30-39ED-CC92-846EABFA2DE2}"/>
              </a:ext>
            </a:extLst>
          </p:cNvPr>
          <p:cNvSpPr>
            <a:spLocks noGrp="1"/>
          </p:cNvSpPr>
          <p:nvPr>
            <p:ph type="sldNum" sz="quarter" idx="12"/>
          </p:nvPr>
        </p:nvSpPr>
        <p:spPr/>
        <p:txBody>
          <a:bodyPr/>
          <a:lstStyle/>
          <a:p>
            <a:fld id="{4A777409-9C5A-4B07-8E32-19F22F7D558C}" type="slidenum">
              <a:rPr lang="en-IN" smtClean="0"/>
              <a:t>197</a:t>
            </a:fld>
            <a:endParaRPr lang="en-IN" dirty="0"/>
          </a:p>
        </p:txBody>
      </p:sp>
      <p:sp>
        <p:nvSpPr>
          <p:cNvPr id="5" name="TextBox 4">
            <a:extLst>
              <a:ext uri="{FF2B5EF4-FFF2-40B4-BE49-F238E27FC236}">
                <a16:creationId xmlns:a16="http://schemas.microsoft.com/office/drawing/2014/main" id="{8C655077-2753-FCDD-3230-C21BF4E83D41}"/>
              </a:ext>
            </a:extLst>
          </p:cNvPr>
          <p:cNvSpPr txBox="1"/>
          <p:nvPr/>
        </p:nvSpPr>
        <p:spPr>
          <a:xfrm>
            <a:off x="905436" y="1228397"/>
            <a:ext cx="10318376" cy="3323987"/>
          </a:xfrm>
          <a:prstGeom prst="rect">
            <a:avLst/>
          </a:prstGeom>
          <a:noFill/>
        </p:spPr>
        <p:txBody>
          <a:bodyPr wrap="square">
            <a:spAutoFit/>
          </a:bodyPr>
          <a:lstStyle/>
          <a:p>
            <a:endParaRPr lang="en-IN" sz="1400" dirty="0"/>
          </a:p>
          <a:p>
            <a:r>
              <a:rPr lang="en-IN" sz="1400" dirty="0"/>
              <a:t>		/**</a:t>
            </a:r>
          </a:p>
          <a:p>
            <a:r>
              <a:rPr lang="en-IN" sz="1400" dirty="0"/>
              <a:t>		 * 		Matching the Personal Details with the pattern specified:</a:t>
            </a:r>
          </a:p>
          <a:p>
            <a:r>
              <a:rPr lang="en-IN" sz="1400" dirty="0"/>
              <a:t>		 */</a:t>
            </a:r>
          </a:p>
          <a:p>
            <a:r>
              <a:rPr lang="en-IN" sz="1400" dirty="0"/>
              <a:t>        //Validating Name:</a:t>
            </a:r>
          </a:p>
          <a:p>
            <a:r>
              <a:rPr lang="en-IN" sz="1400" dirty="0"/>
              <a:t>        </a:t>
            </a:r>
            <a:r>
              <a:rPr lang="en-IN" sz="1400" dirty="0" err="1"/>
              <a:t>System.out.println</a:t>
            </a:r>
            <a:r>
              <a:rPr lang="en-IN" sz="1400" dirty="0"/>
              <a:t>("Does the name ("+name+") match the pattern? : "+</a:t>
            </a:r>
            <a:r>
              <a:rPr lang="en-IN" sz="1400" dirty="0" err="1"/>
              <a:t>name.matches</a:t>
            </a:r>
            <a:r>
              <a:rPr lang="en-IN" sz="1400" dirty="0"/>
              <a:t>(</a:t>
            </a:r>
            <a:r>
              <a:rPr lang="en-IN" sz="1400" dirty="0" err="1"/>
              <a:t>nameRegex</a:t>
            </a:r>
            <a:r>
              <a:rPr lang="en-IN" sz="1400" dirty="0"/>
              <a:t>));</a:t>
            </a:r>
          </a:p>
          <a:p>
            <a:r>
              <a:rPr lang="en-IN" sz="1400" dirty="0"/>
              <a:t>        //Validating Email Id:</a:t>
            </a:r>
          </a:p>
          <a:p>
            <a:r>
              <a:rPr lang="en-IN" sz="1400" dirty="0"/>
              <a:t>        </a:t>
            </a:r>
            <a:r>
              <a:rPr lang="en-IN" sz="1400" dirty="0" err="1"/>
              <a:t>System.out.println</a:t>
            </a:r>
            <a:r>
              <a:rPr lang="en-IN" sz="1400" dirty="0"/>
              <a:t>("Does the email ID ("+</a:t>
            </a:r>
            <a:r>
              <a:rPr lang="en-IN" sz="1400" dirty="0" err="1"/>
              <a:t>emailId</a:t>
            </a:r>
            <a:r>
              <a:rPr lang="en-IN" sz="1400" dirty="0"/>
              <a:t>+") match the pattern? : "+</a:t>
            </a:r>
            <a:r>
              <a:rPr lang="en-IN" sz="1400" dirty="0" err="1"/>
              <a:t>emailId.matches</a:t>
            </a:r>
            <a:r>
              <a:rPr lang="en-IN" sz="1400" dirty="0"/>
              <a:t>(</a:t>
            </a:r>
            <a:r>
              <a:rPr lang="en-IN" sz="1400" dirty="0" err="1"/>
              <a:t>emailIdRegex</a:t>
            </a:r>
            <a:r>
              <a:rPr lang="en-IN" sz="1400" dirty="0"/>
              <a:t>));</a:t>
            </a:r>
          </a:p>
          <a:p>
            <a:r>
              <a:rPr lang="en-IN" sz="1400" dirty="0"/>
              <a:t>        //Validating User Id:</a:t>
            </a:r>
          </a:p>
          <a:p>
            <a:r>
              <a:rPr lang="en-IN" sz="1400" dirty="0"/>
              <a:t>        </a:t>
            </a:r>
            <a:r>
              <a:rPr lang="en-IN" sz="1400" dirty="0" err="1"/>
              <a:t>System.out.println</a:t>
            </a:r>
            <a:r>
              <a:rPr lang="en-IN" sz="1400" dirty="0"/>
              <a:t>("Does the user ID ("+</a:t>
            </a:r>
            <a:r>
              <a:rPr lang="en-IN" sz="1400" dirty="0" err="1"/>
              <a:t>userId</a:t>
            </a:r>
            <a:r>
              <a:rPr lang="en-IN" sz="1400" dirty="0"/>
              <a:t>+") match the pattern? : "+</a:t>
            </a:r>
            <a:r>
              <a:rPr lang="en-IN" sz="1400" dirty="0" err="1"/>
              <a:t>userId.matches</a:t>
            </a:r>
            <a:r>
              <a:rPr lang="en-IN" sz="1400" dirty="0"/>
              <a:t>(</a:t>
            </a:r>
            <a:r>
              <a:rPr lang="en-IN" sz="1400" dirty="0" err="1"/>
              <a:t>userIdRegex</a:t>
            </a:r>
            <a:r>
              <a:rPr lang="en-IN" sz="1400" dirty="0"/>
              <a:t>));</a:t>
            </a:r>
          </a:p>
          <a:p>
            <a:r>
              <a:rPr lang="en-IN" sz="1400" dirty="0"/>
              <a:t>        //Validating Account Serial Id:</a:t>
            </a:r>
          </a:p>
          <a:p>
            <a:r>
              <a:rPr lang="en-IN" sz="1400" dirty="0"/>
              <a:t>        </a:t>
            </a:r>
            <a:r>
              <a:rPr lang="en-IN" sz="1400" dirty="0" err="1"/>
              <a:t>System.out.println</a:t>
            </a:r>
            <a:r>
              <a:rPr lang="en-IN" sz="1400" dirty="0"/>
              <a:t>("Does the account serial ID ("+</a:t>
            </a:r>
            <a:r>
              <a:rPr lang="en-IN" sz="1400" dirty="0" err="1"/>
              <a:t>accSerialId</a:t>
            </a:r>
            <a:r>
              <a:rPr lang="en-IN" sz="1400" dirty="0"/>
              <a:t>+") match the pattern? : "+</a:t>
            </a:r>
            <a:r>
              <a:rPr lang="en-IN" sz="1400" dirty="0" err="1"/>
              <a:t>accSerialId.matches</a:t>
            </a:r>
            <a:r>
              <a:rPr lang="en-IN" sz="1400" dirty="0"/>
              <a:t>(</a:t>
            </a:r>
            <a:r>
              <a:rPr lang="en-IN" sz="1400" dirty="0" err="1"/>
              <a:t>accSerialRegex</a:t>
            </a:r>
            <a:r>
              <a:rPr lang="en-IN" sz="1400" dirty="0"/>
              <a:t>));</a:t>
            </a:r>
          </a:p>
          <a:p>
            <a:r>
              <a:rPr lang="en-IN" sz="1400" dirty="0"/>
              <a:t>	} </a:t>
            </a:r>
          </a:p>
          <a:p>
            <a:endParaRPr lang="en-IN" sz="1400" dirty="0"/>
          </a:p>
          <a:p>
            <a:r>
              <a:rPr lang="en-IN" sz="1400" dirty="0"/>
              <a:t>}</a:t>
            </a:r>
          </a:p>
        </p:txBody>
      </p:sp>
    </p:spTree>
    <p:extLst>
      <p:ext uri="{BB962C8B-B14F-4D97-AF65-F5344CB8AC3E}">
        <p14:creationId xmlns:p14="http://schemas.microsoft.com/office/powerpoint/2010/main" val="149470374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5ED018-E14F-E260-C23B-0E6922B7B2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B09E12-BA00-CE70-5786-F10A2DB30A6E}"/>
              </a:ext>
            </a:extLst>
          </p:cNvPr>
          <p:cNvSpPr>
            <a:spLocks noGrp="1"/>
          </p:cNvSpPr>
          <p:nvPr>
            <p:ph type="sldNum" sz="quarter" idx="12"/>
          </p:nvPr>
        </p:nvSpPr>
        <p:spPr/>
        <p:txBody>
          <a:bodyPr/>
          <a:lstStyle/>
          <a:p>
            <a:fld id="{4A777409-9C5A-4B07-8E32-19F22F7D558C}" type="slidenum">
              <a:rPr lang="en-IN" smtClean="0"/>
              <a:t>198</a:t>
            </a:fld>
            <a:endParaRPr lang="en-IN" dirty="0"/>
          </a:p>
        </p:txBody>
      </p:sp>
      <p:sp>
        <p:nvSpPr>
          <p:cNvPr id="5" name="TextBox 4">
            <a:extLst>
              <a:ext uri="{FF2B5EF4-FFF2-40B4-BE49-F238E27FC236}">
                <a16:creationId xmlns:a16="http://schemas.microsoft.com/office/drawing/2014/main" id="{D066E10E-AD72-9973-11B6-3C56DFFA3004}"/>
              </a:ext>
            </a:extLst>
          </p:cNvPr>
          <p:cNvSpPr txBox="1"/>
          <p:nvPr/>
        </p:nvSpPr>
        <p:spPr>
          <a:xfrm>
            <a:off x="988359" y="572851"/>
            <a:ext cx="6100482" cy="400110"/>
          </a:xfrm>
          <a:prstGeom prst="rect">
            <a:avLst/>
          </a:prstGeom>
          <a:noFill/>
        </p:spPr>
        <p:txBody>
          <a:bodyPr wrap="square">
            <a:spAutoFit/>
          </a:bodyPr>
          <a:lstStyle/>
          <a:p>
            <a:r>
              <a:rPr lang="en-IN" sz="2000" b="1" dirty="0"/>
              <a:t>Regular Expression - Exercise</a:t>
            </a:r>
          </a:p>
        </p:txBody>
      </p:sp>
      <p:sp>
        <p:nvSpPr>
          <p:cNvPr id="8" name="TextBox 7">
            <a:extLst>
              <a:ext uri="{FF2B5EF4-FFF2-40B4-BE49-F238E27FC236}">
                <a16:creationId xmlns:a16="http://schemas.microsoft.com/office/drawing/2014/main" id="{5EC9789C-945E-2955-CB08-4EE4381B81F6}"/>
              </a:ext>
            </a:extLst>
          </p:cNvPr>
          <p:cNvSpPr txBox="1"/>
          <p:nvPr/>
        </p:nvSpPr>
        <p:spPr>
          <a:xfrm>
            <a:off x="791135" y="1098247"/>
            <a:ext cx="11033312" cy="3785652"/>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Write a program to validate the given web address is a valid one or not according to the following guidelines: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should start with either http or https</a:t>
            </a:r>
          </a:p>
          <a:p>
            <a:pPr>
              <a:buFont typeface="Arial" panose="020B0604020202020204" pitchFamily="34" charset="0"/>
              <a:buChar char="•"/>
            </a:pPr>
            <a:r>
              <a:rPr lang="en-US" sz="2000" dirty="0">
                <a:solidFill>
                  <a:schemeClr val="tx1">
                    <a:lumMod val="65000"/>
                    <a:lumOff val="35000"/>
                  </a:schemeClr>
                </a:solidFill>
                <a:effectLst/>
              </a:rPr>
              <a:t>It should be followed by "://"</a:t>
            </a:r>
          </a:p>
          <a:p>
            <a:pPr>
              <a:buFont typeface="Arial" panose="020B0604020202020204" pitchFamily="34" charset="0"/>
              <a:buChar char="•"/>
            </a:pPr>
            <a:r>
              <a:rPr lang="en-US" sz="2000" dirty="0">
                <a:solidFill>
                  <a:schemeClr val="tx1">
                    <a:lumMod val="65000"/>
                    <a:lumOff val="35000"/>
                  </a:schemeClr>
                </a:solidFill>
                <a:effectLst/>
              </a:rPr>
              <a:t>It may have "www."</a:t>
            </a:r>
          </a:p>
          <a:p>
            <a:pPr>
              <a:buFont typeface="Arial" panose="020B0604020202020204" pitchFamily="34" charset="0"/>
              <a:buChar char="•"/>
            </a:pPr>
            <a:r>
              <a:rPr lang="en-US" sz="2000" dirty="0">
                <a:solidFill>
                  <a:schemeClr val="tx1">
                    <a:lumMod val="65000"/>
                    <a:lumOff val="35000"/>
                  </a:schemeClr>
                </a:solidFill>
                <a:effectLst/>
              </a:rPr>
              <a:t>The web address should be alphanumeric</a:t>
            </a:r>
          </a:p>
          <a:p>
            <a:pPr>
              <a:buFont typeface="Arial" panose="020B0604020202020204" pitchFamily="34" charset="0"/>
              <a:buChar char="•"/>
            </a:pPr>
            <a:r>
              <a:rPr lang="en-US" sz="2000" dirty="0">
                <a:solidFill>
                  <a:schemeClr val="tx1">
                    <a:lumMod val="65000"/>
                    <a:lumOff val="35000"/>
                  </a:schemeClr>
                </a:solidFill>
                <a:effectLst/>
              </a:rPr>
              <a:t>After a "." the domain name should be one among "com", "org", "net"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Create a class, </a:t>
            </a:r>
            <a:r>
              <a:rPr lang="en-US" sz="2000" dirty="0" err="1">
                <a:solidFill>
                  <a:schemeClr val="tx1">
                    <a:lumMod val="65000"/>
                    <a:lumOff val="35000"/>
                  </a:schemeClr>
                </a:solidFill>
                <a:effectLst/>
              </a:rPr>
              <a:t>WebAddressValidator</a:t>
            </a:r>
            <a:r>
              <a:rPr lang="en-US" sz="2000" dirty="0">
                <a:solidFill>
                  <a:schemeClr val="tx1">
                    <a:lumMod val="65000"/>
                    <a:lumOff val="35000"/>
                  </a:schemeClr>
                </a:solidFill>
                <a:effectLst/>
              </a:rPr>
              <a:t>, as shown below, to implement the logic.</a:t>
            </a:r>
          </a:p>
          <a:p>
            <a:r>
              <a:rPr lang="en-US" sz="2000" b="1" dirty="0" err="1">
                <a:solidFill>
                  <a:schemeClr val="tx1">
                    <a:lumMod val="65000"/>
                    <a:lumOff val="35000"/>
                  </a:schemeClr>
                </a:solidFill>
                <a:effectLst/>
              </a:rPr>
              <a:t>WebAddressValidator</a:t>
            </a:r>
            <a:r>
              <a:rPr lang="en-US" sz="2000" b="1" dirty="0">
                <a:solidFill>
                  <a:schemeClr val="tx1">
                    <a:lumMod val="65000"/>
                    <a:lumOff val="35000"/>
                  </a:schemeClr>
                </a:solidFill>
                <a:effectLst/>
              </a:rPr>
              <a:t>: </a:t>
            </a:r>
            <a:endParaRPr lang="en-US" sz="2000" dirty="0">
              <a:solidFill>
                <a:schemeClr val="tx1">
                  <a:lumMod val="65000"/>
                  <a:lumOff val="35000"/>
                </a:schemeClr>
              </a:solidFill>
              <a:effectLst/>
            </a:endParaRPr>
          </a:p>
        </p:txBody>
      </p:sp>
      <p:pic>
        <p:nvPicPr>
          <p:cNvPr id="10" name="Picture 9">
            <a:extLst>
              <a:ext uri="{FF2B5EF4-FFF2-40B4-BE49-F238E27FC236}">
                <a16:creationId xmlns:a16="http://schemas.microsoft.com/office/drawing/2014/main" id="{90A512DC-426A-7D10-73A9-C8A675474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297" y="5009185"/>
            <a:ext cx="3981643" cy="1046332"/>
          </a:xfrm>
          <a:prstGeom prst="rect">
            <a:avLst/>
          </a:prstGeom>
        </p:spPr>
      </p:pic>
    </p:spTree>
    <p:extLst>
      <p:ext uri="{BB962C8B-B14F-4D97-AF65-F5344CB8AC3E}">
        <p14:creationId xmlns:p14="http://schemas.microsoft.com/office/powerpoint/2010/main" val="11817357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001F9B-889F-FFAF-BE29-B8778FFB6B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D911149-AD8F-83CB-F415-2BE44C0EA432}"/>
              </a:ext>
            </a:extLst>
          </p:cNvPr>
          <p:cNvSpPr>
            <a:spLocks noGrp="1"/>
          </p:cNvSpPr>
          <p:nvPr>
            <p:ph type="sldNum" sz="quarter" idx="12"/>
          </p:nvPr>
        </p:nvSpPr>
        <p:spPr/>
        <p:txBody>
          <a:bodyPr/>
          <a:lstStyle/>
          <a:p>
            <a:fld id="{4A777409-9C5A-4B07-8E32-19F22F7D558C}" type="slidenum">
              <a:rPr lang="en-IN" smtClean="0"/>
              <a:t>199</a:t>
            </a:fld>
            <a:endParaRPr lang="en-IN" dirty="0"/>
          </a:p>
        </p:txBody>
      </p:sp>
      <p:sp>
        <p:nvSpPr>
          <p:cNvPr id="5" name="TextBox 4">
            <a:extLst>
              <a:ext uri="{FF2B5EF4-FFF2-40B4-BE49-F238E27FC236}">
                <a16:creationId xmlns:a16="http://schemas.microsoft.com/office/drawing/2014/main" id="{EF4C485D-8469-939D-A643-964E3C6D08DC}"/>
              </a:ext>
            </a:extLst>
          </p:cNvPr>
          <p:cNvSpPr txBox="1"/>
          <p:nvPr/>
        </p:nvSpPr>
        <p:spPr>
          <a:xfrm>
            <a:off x="896470" y="1181650"/>
            <a:ext cx="10659035" cy="4708981"/>
          </a:xfrm>
          <a:prstGeom prst="rect">
            <a:avLst/>
          </a:prstGeom>
          <a:noFill/>
        </p:spPr>
        <p:txBody>
          <a:bodyPr wrap="square">
            <a:spAutoFit/>
          </a:bodyPr>
          <a:lstStyle/>
          <a:p>
            <a:r>
              <a:rPr lang="en-US" sz="2000" b="1" dirty="0">
                <a:solidFill>
                  <a:schemeClr val="tx1">
                    <a:lumMod val="65000"/>
                    <a:lumOff val="35000"/>
                  </a:schemeClr>
                </a:solidFill>
                <a:effectLst/>
              </a:rPr>
              <a:t>Method Description: </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isValidWebAddress</a:t>
            </a:r>
            <a:r>
              <a:rPr lang="en-US" sz="2000" b="1" dirty="0">
                <a:solidFill>
                  <a:schemeClr val="tx1">
                    <a:lumMod val="65000"/>
                    <a:lumOff val="35000"/>
                  </a:schemeClr>
                </a:solidFill>
                <a:effectLst/>
              </a:rPr>
              <a:t>(String </a:t>
            </a:r>
            <a:r>
              <a:rPr lang="en-US" sz="2000" b="1" dirty="0" err="1">
                <a:solidFill>
                  <a:schemeClr val="tx1">
                    <a:lumMod val="65000"/>
                    <a:lumOff val="35000"/>
                  </a:schemeClr>
                </a:solidFill>
                <a:effectLst/>
              </a:rPr>
              <a:t>webAddress</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This method accepts the </a:t>
            </a:r>
            <a:r>
              <a:rPr lang="en-US" sz="2000" dirty="0" err="1">
                <a:solidFill>
                  <a:schemeClr val="tx1">
                    <a:lumMod val="65000"/>
                    <a:lumOff val="35000"/>
                  </a:schemeClr>
                </a:solidFill>
                <a:effectLst/>
              </a:rPr>
              <a:t>webAddress</a:t>
            </a:r>
            <a:r>
              <a:rPr lang="en-US" sz="2000" dirty="0">
                <a:solidFill>
                  <a:schemeClr val="tx1">
                    <a:lumMod val="65000"/>
                    <a:lumOff val="35000"/>
                  </a:schemeClr>
                </a:solidFill>
                <a:effectLst/>
              </a:rPr>
              <a:t> entered by the user and validates it.</a:t>
            </a:r>
          </a:p>
          <a:p>
            <a:br>
              <a:rPr lang="en-US" sz="2000" dirty="0">
                <a:solidFill>
                  <a:schemeClr val="tx1">
                    <a:lumMod val="65000"/>
                    <a:lumOff val="35000"/>
                  </a:schemeClr>
                </a:solidFill>
                <a:effectLst/>
              </a:rPr>
            </a:br>
            <a:r>
              <a:rPr lang="en-US" sz="2000" dirty="0">
                <a:solidFill>
                  <a:schemeClr val="tx1">
                    <a:lumMod val="65000"/>
                    <a:lumOff val="35000"/>
                  </a:schemeClr>
                </a:solidFill>
                <a:effectLst/>
              </a:rPr>
              <a:t>To test the above functionality, make a </a:t>
            </a:r>
            <a:r>
              <a:rPr lang="en-US" sz="2000" b="1" dirty="0">
                <a:solidFill>
                  <a:schemeClr val="tx1">
                    <a:lumMod val="65000"/>
                    <a:lumOff val="35000"/>
                  </a:schemeClr>
                </a:solidFill>
                <a:effectLst/>
              </a:rPr>
              <a:t>Tester</a:t>
            </a:r>
            <a:r>
              <a:rPr lang="en-US" sz="2000" dirty="0">
                <a:solidFill>
                  <a:schemeClr val="tx1">
                    <a:lumMod val="65000"/>
                    <a:lumOff val="35000"/>
                  </a:schemeClr>
                </a:solidFill>
                <a:effectLst/>
              </a:rPr>
              <a:t> class.</a:t>
            </a:r>
          </a:p>
          <a:p>
            <a:br>
              <a:rPr lang="en-US" sz="2000" dirty="0">
                <a:solidFill>
                  <a:schemeClr val="tx1">
                    <a:lumMod val="65000"/>
                    <a:lumOff val="35000"/>
                  </a:schemeClr>
                </a:solidFill>
                <a:effectLst/>
              </a:rPr>
            </a:br>
            <a:r>
              <a:rPr lang="en-US" sz="2000" b="1" dirty="0">
                <a:solidFill>
                  <a:schemeClr val="tx1">
                    <a:lumMod val="65000"/>
                    <a:lumOff val="35000"/>
                  </a:schemeClr>
                </a:solidFill>
                <a:effectLst/>
              </a:rPr>
              <a:t>Sample: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Input (Valid):</a:t>
            </a:r>
            <a:r>
              <a:rPr lang="en-US" sz="2000" dirty="0">
                <a:solidFill>
                  <a:schemeClr val="tx1">
                    <a:lumMod val="65000"/>
                    <a:lumOff val="35000"/>
                  </a:schemeClr>
                </a:solidFill>
                <a:effectLst/>
              </a:rPr>
              <a:t> "http://www.</a:t>
            </a:r>
            <a:r>
              <a:rPr lang="en-US" sz="2000" dirty="0">
                <a:solidFill>
                  <a:schemeClr val="tx1">
                    <a:lumMod val="65000"/>
                    <a:lumOff val="35000"/>
                  </a:schemeClr>
                </a:solidFill>
              </a:rPr>
              <a:t>google</a:t>
            </a:r>
            <a:r>
              <a:rPr lang="en-US" sz="2000" dirty="0">
                <a:solidFill>
                  <a:schemeClr val="tx1">
                    <a:lumMod val="65000"/>
                    <a:lumOff val="35000"/>
                  </a:schemeClr>
                </a:solidFill>
                <a:effectLst/>
              </a:rPr>
              <a:t>.com"</a:t>
            </a:r>
          </a:p>
          <a:p>
            <a:r>
              <a:rPr lang="en-US" sz="2000" b="1" dirty="0">
                <a:solidFill>
                  <a:schemeClr val="tx1">
                    <a:lumMod val="65000"/>
                    <a:lumOff val="35000"/>
                  </a:schemeClr>
                </a:solidFill>
                <a:effectLst/>
              </a:rPr>
              <a:t>Output: </a:t>
            </a:r>
            <a:r>
              <a:rPr lang="en-US" sz="2000" dirty="0">
                <a:solidFill>
                  <a:schemeClr val="tx1">
                    <a:lumMod val="65000"/>
                    <a:lumOff val="35000"/>
                  </a:schemeClr>
                </a:solidFill>
                <a:effectLst/>
              </a:rPr>
              <a:t>"You have entered a valid web address"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Input (Invalid):</a:t>
            </a:r>
            <a:r>
              <a:rPr lang="en-US" sz="2000" dirty="0">
                <a:solidFill>
                  <a:schemeClr val="tx1">
                    <a:lumMod val="65000"/>
                    <a:lumOff val="35000"/>
                  </a:schemeClr>
                </a:solidFill>
                <a:effectLst/>
              </a:rPr>
              <a:t> "http.www.</a:t>
            </a:r>
            <a:r>
              <a:rPr lang="en-US" sz="2000" dirty="0">
                <a:solidFill>
                  <a:schemeClr val="tx1">
                    <a:lumMod val="65000"/>
                    <a:lumOff val="35000"/>
                  </a:schemeClr>
                </a:solidFill>
              </a:rPr>
              <a:t>google</a:t>
            </a:r>
            <a:r>
              <a:rPr lang="en-US" sz="2000" dirty="0">
                <a:solidFill>
                  <a:schemeClr val="tx1">
                    <a:lumMod val="65000"/>
                    <a:lumOff val="35000"/>
                  </a:schemeClr>
                </a:solidFill>
                <a:effectLst/>
              </a:rPr>
              <a:t>.au"</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 "You have entered an invalid web address"</a:t>
            </a:r>
          </a:p>
          <a:p>
            <a:r>
              <a:rPr lang="en-US" sz="2000" dirty="0">
                <a:solidFill>
                  <a:schemeClr val="tx1">
                    <a:lumMod val="65000"/>
                    <a:lumOff val="35000"/>
                  </a:schemeClr>
                </a:solidFill>
                <a:effectLst/>
              </a:rPr>
              <a:t>Note: Check the project using SonarLint to maintain the coding standards. Ignore the violations which occur due to "</a:t>
            </a:r>
            <a:r>
              <a:rPr lang="en-US" sz="2000" dirty="0" err="1">
                <a:solidFill>
                  <a:schemeClr val="tx1">
                    <a:lumMod val="65000"/>
                    <a:lumOff val="35000"/>
                  </a:schemeClr>
                </a:solidFill>
                <a:effectLst/>
              </a:rPr>
              <a:t>System.out</a:t>
            </a:r>
            <a:r>
              <a:rPr lang="en-US" sz="2000" dirty="0">
                <a:solidFill>
                  <a:schemeClr val="tx1">
                    <a:lumMod val="65000"/>
                    <a:lumOff val="35000"/>
                  </a:schemeClr>
                </a:solidFill>
                <a:effectLst/>
              </a:rPr>
              <a:t>" statements.</a:t>
            </a:r>
          </a:p>
        </p:txBody>
      </p:sp>
    </p:spTree>
    <p:extLst>
      <p:ext uri="{BB962C8B-B14F-4D97-AF65-F5344CB8AC3E}">
        <p14:creationId xmlns:p14="http://schemas.microsoft.com/office/powerpoint/2010/main" val="408175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759D-A340-3071-C5DA-DA80BF9042E3}"/>
              </a:ext>
            </a:extLst>
          </p:cNvPr>
          <p:cNvSpPr>
            <a:spLocks noGrp="1"/>
          </p:cNvSpPr>
          <p:nvPr>
            <p:ph type="title"/>
          </p:nvPr>
        </p:nvSpPr>
        <p:spPr/>
        <p:txBody>
          <a:bodyPr/>
          <a:lstStyle/>
          <a:p>
            <a:pPr algn="ctr"/>
            <a:r>
              <a:rPr lang="en-IN" b="1" u="sng" dirty="0"/>
              <a:t>Enterprise Application</a:t>
            </a:r>
          </a:p>
        </p:txBody>
      </p:sp>
      <p:sp>
        <p:nvSpPr>
          <p:cNvPr id="3" name="Content Placeholder 2">
            <a:extLst>
              <a:ext uri="{FF2B5EF4-FFF2-40B4-BE49-F238E27FC236}">
                <a16:creationId xmlns:a16="http://schemas.microsoft.com/office/drawing/2014/main" id="{2E5A6EC8-2F9E-2441-F7D0-A0900DE2FACB}"/>
              </a:ext>
            </a:extLst>
          </p:cNvPr>
          <p:cNvSpPr>
            <a:spLocks noGrp="1"/>
          </p:cNvSpPr>
          <p:nvPr>
            <p:ph idx="1"/>
          </p:nvPr>
        </p:nvSpPr>
        <p:spPr>
          <a:xfrm>
            <a:off x="340659" y="1470212"/>
            <a:ext cx="11555506" cy="5298141"/>
          </a:xfrm>
        </p:spPr>
        <p:txBody>
          <a:bodyPr>
            <a:normAutofit/>
          </a:bodyPr>
          <a:lstStyle/>
          <a:p>
            <a:pPr>
              <a:buFont typeface="Wingdings" panose="05000000000000000000" pitchFamily="2" charset="2"/>
              <a:buChar char="Ø"/>
            </a:pPr>
            <a:r>
              <a:rPr lang="en-US" sz="2000" dirty="0">
                <a:solidFill>
                  <a:schemeClr val="tx1">
                    <a:lumMod val="65000"/>
                    <a:lumOff val="35000"/>
                  </a:schemeClr>
                </a:solidFill>
                <a:effectLst/>
              </a:rPr>
              <a:t>In today's world, social media websites have become an integral part of one's daily life. Sharing details of every moment of one's day, appreciating other's viewpoints or posts, sharing one's opinions, etc are some of the activities that we perform on a daily basis. And to be a part of this, one has to first log in to the particular website. Any leading social website has more than a billion users operating on it every day. The data shown to one user will be exclusive to that user and may not be shown to any other. Due to this, the amount of data that would have to be stored for this purpose would be huge.</a:t>
            </a:r>
          </a:p>
          <a:p>
            <a:pPr>
              <a:buFont typeface="Wingdings" panose="05000000000000000000" pitchFamily="2" charset="2"/>
              <a:buChar char="Ø"/>
            </a:pPr>
            <a:r>
              <a:rPr lang="en-US" sz="2000" dirty="0">
                <a:solidFill>
                  <a:schemeClr val="tx1">
                    <a:lumMod val="65000"/>
                    <a:lumOff val="35000"/>
                  </a:schemeClr>
                </a:solidFill>
                <a:effectLst/>
              </a:rPr>
              <a:t>Due to the huge amount of data involved, developing an application similar to a social media website would have to follow a few checkpoints,</a:t>
            </a:r>
          </a:p>
          <a:p>
            <a:pPr>
              <a:buFont typeface="Wingdings" panose="05000000000000000000" pitchFamily="2" charset="2"/>
              <a:buChar char="Ø"/>
            </a:pPr>
            <a:r>
              <a:rPr lang="en-US" sz="2000" dirty="0">
                <a:solidFill>
                  <a:schemeClr val="tx1">
                    <a:lumMod val="65000"/>
                    <a:lumOff val="35000"/>
                  </a:schemeClr>
                </a:solidFill>
                <a:effectLst/>
              </a:rPr>
              <a:t>It should be large-scale</a:t>
            </a:r>
          </a:p>
          <a:p>
            <a:pPr>
              <a:buFont typeface="Wingdings" panose="05000000000000000000" pitchFamily="2" charset="2"/>
              <a:buChar char="Ø"/>
            </a:pPr>
            <a:r>
              <a:rPr lang="en-US" sz="2000" dirty="0">
                <a:solidFill>
                  <a:schemeClr val="tx1">
                    <a:lumMod val="65000"/>
                    <a:lumOff val="35000"/>
                  </a:schemeClr>
                </a:solidFill>
                <a:effectLst/>
              </a:rPr>
              <a:t>It should have the potential to accept new functionalities after development</a:t>
            </a:r>
          </a:p>
          <a:p>
            <a:pPr>
              <a:buFont typeface="Wingdings" panose="05000000000000000000" pitchFamily="2" charset="2"/>
              <a:buChar char="Ø"/>
            </a:pPr>
            <a:r>
              <a:rPr lang="en-US" sz="2000" dirty="0">
                <a:solidFill>
                  <a:schemeClr val="tx1">
                    <a:lumMod val="65000"/>
                    <a:lumOff val="35000"/>
                  </a:schemeClr>
                </a:solidFill>
                <a:effectLst/>
              </a:rPr>
              <a:t>It should be secure</a:t>
            </a:r>
          </a:p>
          <a:p>
            <a:pPr>
              <a:buFont typeface="Wingdings" panose="05000000000000000000" pitchFamily="2" charset="2"/>
              <a:buChar char="Ø"/>
            </a:pPr>
            <a:r>
              <a:rPr lang="en-US" sz="2000" dirty="0">
                <a:solidFill>
                  <a:schemeClr val="tx1">
                    <a:lumMod val="65000"/>
                    <a:lumOff val="35000"/>
                  </a:schemeClr>
                </a:solidFill>
                <a:effectLst/>
              </a:rPr>
              <a:t>It should also be split into multiple isolated layers.</a:t>
            </a:r>
          </a:p>
          <a:p>
            <a:pPr>
              <a:buFont typeface="Wingdings" panose="05000000000000000000" pitchFamily="2" charset="2"/>
              <a:buChar char="Ø"/>
            </a:pPr>
            <a:r>
              <a:rPr lang="en-US" sz="2000" dirty="0">
                <a:solidFill>
                  <a:schemeClr val="tx1">
                    <a:lumMod val="65000"/>
                    <a:lumOff val="35000"/>
                  </a:schemeClr>
                </a:solidFill>
                <a:effectLst/>
              </a:rPr>
              <a:t>All these can be achieved by developing an Enterprise application.</a:t>
            </a:r>
          </a:p>
          <a:p>
            <a:pPr marL="0" indent="0">
              <a:buNone/>
            </a:pPr>
            <a:endParaRPr lang="en-IN" dirty="0"/>
          </a:p>
        </p:txBody>
      </p:sp>
      <p:sp>
        <p:nvSpPr>
          <p:cNvPr id="4" name="Footer Placeholder 3">
            <a:extLst>
              <a:ext uri="{FF2B5EF4-FFF2-40B4-BE49-F238E27FC236}">
                <a16:creationId xmlns:a16="http://schemas.microsoft.com/office/drawing/2014/main" id="{69F62CC7-5506-CF75-8A91-599623BFA55F}"/>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6B62813B-BBF0-B0D9-3DAC-07BBD8BFBC5B}"/>
              </a:ext>
            </a:extLst>
          </p:cNvPr>
          <p:cNvSpPr>
            <a:spLocks noGrp="1"/>
          </p:cNvSpPr>
          <p:nvPr>
            <p:ph type="sldNum" sz="quarter" idx="12"/>
          </p:nvPr>
        </p:nvSpPr>
        <p:spPr/>
        <p:txBody>
          <a:bodyPr/>
          <a:lstStyle/>
          <a:p>
            <a:fld id="{4A777409-9C5A-4B07-8E32-19F22F7D558C}" type="slidenum">
              <a:rPr lang="en-IN" smtClean="0"/>
              <a:t>2</a:t>
            </a:fld>
            <a:endParaRPr lang="en-IN" dirty="0"/>
          </a:p>
        </p:txBody>
      </p:sp>
    </p:spTree>
    <p:extLst>
      <p:ext uri="{BB962C8B-B14F-4D97-AF65-F5344CB8AC3E}">
        <p14:creationId xmlns:p14="http://schemas.microsoft.com/office/powerpoint/2010/main" val="2876163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6E17-CB04-F431-203B-6BBC41FED343}"/>
              </a:ext>
            </a:extLst>
          </p:cNvPr>
          <p:cNvSpPr>
            <a:spLocks noGrp="1"/>
          </p:cNvSpPr>
          <p:nvPr>
            <p:ph type="title"/>
          </p:nvPr>
        </p:nvSpPr>
        <p:spPr/>
        <p:txBody>
          <a:bodyPr/>
          <a:lstStyle/>
          <a:p>
            <a:pPr algn="ctr"/>
            <a:r>
              <a:rPr lang="en-IN" b="1" u="sng" dirty="0"/>
              <a:t>Introduction to JShell</a:t>
            </a:r>
          </a:p>
        </p:txBody>
      </p:sp>
      <p:sp>
        <p:nvSpPr>
          <p:cNvPr id="3" name="Content Placeholder 2">
            <a:extLst>
              <a:ext uri="{FF2B5EF4-FFF2-40B4-BE49-F238E27FC236}">
                <a16:creationId xmlns:a16="http://schemas.microsoft.com/office/drawing/2014/main" id="{B6CECF68-C8A1-6A9F-F559-64B98F27AC2A}"/>
              </a:ext>
            </a:extLst>
          </p:cNvPr>
          <p:cNvSpPr>
            <a:spLocks noGrp="1"/>
          </p:cNvSpPr>
          <p:nvPr>
            <p:ph idx="1"/>
          </p:nvPr>
        </p:nvSpPr>
        <p:spPr>
          <a:xfrm>
            <a:off x="838200" y="1470212"/>
            <a:ext cx="10515600" cy="4706751"/>
          </a:xfrm>
        </p:spPr>
        <p:txBody>
          <a:bodyPr/>
          <a:lstStyle/>
          <a:p>
            <a:pPr>
              <a:buFont typeface="Wingdings" panose="05000000000000000000" pitchFamily="2" charset="2"/>
              <a:buChar char="Ø"/>
            </a:pPr>
            <a:r>
              <a:rPr lang="en-US" sz="2000" dirty="0">
                <a:solidFill>
                  <a:schemeClr val="tx1">
                    <a:lumMod val="65000"/>
                    <a:lumOff val="35000"/>
                  </a:schemeClr>
                </a:solidFill>
              </a:rPr>
              <a:t>Now that we have discussed a few features of Java, let us begin by coding a Java program that prints "Hello World!".</a:t>
            </a:r>
          </a:p>
          <a:p>
            <a:pPr>
              <a:buFont typeface="Wingdings" panose="05000000000000000000" pitchFamily="2" charset="2"/>
              <a:buChar char="Ø"/>
            </a:pPr>
            <a:r>
              <a:rPr lang="en-US" sz="2000" dirty="0">
                <a:solidFill>
                  <a:schemeClr val="tx1">
                    <a:lumMod val="65000"/>
                    <a:lumOff val="35000"/>
                  </a:schemeClr>
                </a:solidFill>
              </a:rPr>
              <a:t>The Java code for printing "Hello World!" is,</a:t>
            </a:r>
          </a:p>
          <a:p>
            <a:pPr marL="0" indent="0">
              <a:buNone/>
            </a:pPr>
            <a:endParaRPr lang="en-US" sz="2000" dirty="0">
              <a:solidFill>
                <a:schemeClr val="tx1">
                  <a:lumMod val="65000"/>
                  <a:lumOff val="35000"/>
                </a:schemeClr>
              </a:solidFill>
            </a:endParaRPr>
          </a:p>
          <a:p>
            <a:pPr marL="0" indent="0">
              <a:buNone/>
            </a:pPr>
            <a:endParaRPr lang="en-IN" dirty="0"/>
          </a:p>
        </p:txBody>
      </p:sp>
      <p:sp>
        <p:nvSpPr>
          <p:cNvPr id="7" name="TextBox 6">
            <a:extLst>
              <a:ext uri="{FF2B5EF4-FFF2-40B4-BE49-F238E27FC236}">
                <a16:creationId xmlns:a16="http://schemas.microsoft.com/office/drawing/2014/main" id="{E8669889-1CA0-EC2B-6547-77B7E0AF80F4}"/>
              </a:ext>
            </a:extLst>
          </p:cNvPr>
          <p:cNvSpPr txBox="1"/>
          <p:nvPr/>
        </p:nvSpPr>
        <p:spPr>
          <a:xfrm>
            <a:off x="949138" y="3012141"/>
            <a:ext cx="10412506" cy="2677656"/>
          </a:xfrm>
          <a:prstGeom prst="rect">
            <a:avLst/>
          </a:prstGeom>
          <a:noFill/>
        </p:spPr>
        <p:txBody>
          <a:bodyPr wrap="square">
            <a:spAutoFit/>
          </a:bodyPr>
          <a:lstStyle/>
          <a:p>
            <a:r>
              <a:rPr lang="en-IN" sz="2400" dirty="0"/>
              <a:t>public class DemoClass {</a:t>
            </a:r>
          </a:p>
          <a:p>
            <a:r>
              <a:rPr lang="en-IN" sz="2400" dirty="0"/>
              <a:t>    </a:t>
            </a:r>
          </a:p>
          <a:p>
            <a:r>
              <a:rPr lang="en-IN" sz="2400" dirty="0"/>
              <a:t>    public static void main(String[] args) {</a:t>
            </a:r>
          </a:p>
          <a:p>
            <a:r>
              <a:rPr lang="en-IN" sz="2400" dirty="0"/>
              <a:t>        System.out.println("Hello World!");</a:t>
            </a:r>
          </a:p>
          <a:p>
            <a:r>
              <a:rPr lang="en-IN" sz="2400" dirty="0"/>
              <a:t>    }</a:t>
            </a:r>
          </a:p>
          <a:p>
            <a:r>
              <a:rPr lang="en-IN" sz="2400" dirty="0"/>
              <a:t>    </a:t>
            </a:r>
          </a:p>
          <a:p>
            <a:r>
              <a:rPr lang="en-IN" sz="2400" dirty="0"/>
              <a:t>}</a:t>
            </a:r>
          </a:p>
        </p:txBody>
      </p:sp>
      <p:sp>
        <p:nvSpPr>
          <p:cNvPr id="4" name="Footer Placeholder 3">
            <a:extLst>
              <a:ext uri="{FF2B5EF4-FFF2-40B4-BE49-F238E27FC236}">
                <a16:creationId xmlns:a16="http://schemas.microsoft.com/office/drawing/2014/main" id="{8DE1BFD8-9BBB-070F-29BF-D47E2BC19E8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9DC0A03-A951-E251-AFC7-48469994018A}"/>
              </a:ext>
            </a:extLst>
          </p:cNvPr>
          <p:cNvSpPr>
            <a:spLocks noGrp="1"/>
          </p:cNvSpPr>
          <p:nvPr>
            <p:ph type="sldNum" sz="quarter" idx="12"/>
          </p:nvPr>
        </p:nvSpPr>
        <p:spPr/>
        <p:txBody>
          <a:bodyPr/>
          <a:lstStyle/>
          <a:p>
            <a:fld id="{4A777409-9C5A-4B07-8E32-19F22F7D558C}" type="slidenum">
              <a:rPr lang="en-IN" smtClean="0"/>
              <a:t>20</a:t>
            </a:fld>
            <a:endParaRPr lang="en-IN" dirty="0"/>
          </a:p>
        </p:txBody>
      </p:sp>
    </p:spTree>
    <p:extLst>
      <p:ext uri="{BB962C8B-B14F-4D97-AF65-F5344CB8AC3E}">
        <p14:creationId xmlns:p14="http://schemas.microsoft.com/office/powerpoint/2010/main" val="309764384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638A8E-17F0-D6ED-B12A-85176D7C45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A572B6-7515-DC01-7056-EF99F35CEA7C}"/>
              </a:ext>
            </a:extLst>
          </p:cNvPr>
          <p:cNvSpPr>
            <a:spLocks noGrp="1"/>
          </p:cNvSpPr>
          <p:nvPr>
            <p:ph type="sldNum" sz="quarter" idx="12"/>
          </p:nvPr>
        </p:nvSpPr>
        <p:spPr/>
        <p:txBody>
          <a:bodyPr/>
          <a:lstStyle/>
          <a:p>
            <a:fld id="{4A777409-9C5A-4B07-8E32-19F22F7D558C}" type="slidenum">
              <a:rPr lang="en-IN" smtClean="0"/>
              <a:t>200</a:t>
            </a:fld>
            <a:endParaRPr lang="en-IN" dirty="0"/>
          </a:p>
        </p:txBody>
      </p:sp>
      <p:sp>
        <p:nvSpPr>
          <p:cNvPr id="5" name="TextBox 4">
            <a:extLst>
              <a:ext uri="{FF2B5EF4-FFF2-40B4-BE49-F238E27FC236}">
                <a16:creationId xmlns:a16="http://schemas.microsoft.com/office/drawing/2014/main" id="{A446A352-0028-26B1-1CF2-BB82338A843E}"/>
              </a:ext>
            </a:extLst>
          </p:cNvPr>
          <p:cNvSpPr txBox="1"/>
          <p:nvPr/>
        </p:nvSpPr>
        <p:spPr>
          <a:xfrm>
            <a:off x="2646830" y="1337796"/>
            <a:ext cx="6100482" cy="4093428"/>
          </a:xfrm>
          <a:prstGeom prst="rect">
            <a:avLst/>
          </a:prstGeom>
          <a:noFill/>
        </p:spPr>
        <p:txBody>
          <a:bodyPr wrap="square">
            <a:spAutoFit/>
          </a:bodyPr>
          <a:lstStyle/>
          <a:p>
            <a:r>
              <a:rPr lang="en-IN" sz="2000" dirty="0"/>
              <a:t>class </a:t>
            </a:r>
            <a:r>
              <a:rPr lang="en-IN" sz="2000" dirty="0" err="1"/>
              <a:t>WebAddressValidator</a:t>
            </a:r>
            <a:r>
              <a:rPr lang="en-IN" sz="2000" dirty="0"/>
              <a:t>{</a:t>
            </a:r>
          </a:p>
          <a:p>
            <a:r>
              <a:rPr lang="en-IN" sz="2000" dirty="0"/>
              <a:t>    public </a:t>
            </a:r>
            <a:r>
              <a:rPr lang="en-IN" sz="2000" dirty="0" err="1"/>
              <a:t>boolean</a:t>
            </a:r>
            <a:r>
              <a:rPr lang="en-IN" sz="2000" dirty="0"/>
              <a:t> </a:t>
            </a:r>
            <a:r>
              <a:rPr lang="en-IN" sz="2000" dirty="0" err="1"/>
              <a:t>isValidWebAddress</a:t>
            </a:r>
            <a:r>
              <a:rPr lang="en-IN" sz="2000" dirty="0"/>
              <a:t>(String </a:t>
            </a:r>
            <a:r>
              <a:rPr lang="en-IN" sz="2000" dirty="0" err="1"/>
              <a:t>webAddress</a:t>
            </a:r>
            <a:r>
              <a:rPr lang="en-IN" sz="2000" dirty="0"/>
              <a:t>){</a:t>
            </a:r>
          </a:p>
          <a:p>
            <a:r>
              <a:rPr lang="en-IN" sz="2000" dirty="0"/>
              <a:t>        //code here</a:t>
            </a:r>
          </a:p>
          <a:p>
            <a:r>
              <a:rPr lang="en-IN" sz="2000" dirty="0"/>
              <a:t>        return false;</a:t>
            </a:r>
          </a:p>
          <a:p>
            <a:r>
              <a:rPr lang="en-IN" sz="2000" dirty="0"/>
              <a:t>    }</a:t>
            </a:r>
          </a:p>
          <a:p>
            <a:r>
              <a:rPr lang="en-IN" sz="2000" dirty="0"/>
              <a:t>}</a:t>
            </a:r>
          </a:p>
          <a:p>
            <a:endParaRPr lang="en-IN" sz="2000" dirty="0"/>
          </a:p>
          <a:p>
            <a:r>
              <a:rPr lang="en-IN" sz="2000" dirty="0"/>
              <a:t>class Tester{</a:t>
            </a:r>
          </a:p>
          <a:p>
            <a:r>
              <a:rPr lang="en-IN" sz="2000" dirty="0"/>
              <a:t>    public static void main (String[] </a:t>
            </a:r>
            <a:r>
              <a:rPr lang="en-IN" sz="2000" dirty="0" err="1"/>
              <a:t>args</a:t>
            </a:r>
            <a:r>
              <a:rPr lang="en-IN" sz="2000" dirty="0"/>
              <a:t>) {</a:t>
            </a:r>
          </a:p>
          <a:p>
            <a:r>
              <a:rPr lang="en-IN" sz="2000" dirty="0"/>
              <a:t>        //code here</a:t>
            </a:r>
          </a:p>
          <a:p>
            <a:r>
              <a:rPr lang="en-IN" sz="2000" dirty="0"/>
              <a:t>    }</a:t>
            </a:r>
          </a:p>
          <a:p>
            <a:r>
              <a:rPr lang="en-IN" sz="2000" dirty="0"/>
              <a:t>}</a:t>
            </a:r>
          </a:p>
        </p:txBody>
      </p:sp>
    </p:spTree>
    <p:extLst>
      <p:ext uri="{BB962C8B-B14F-4D97-AF65-F5344CB8AC3E}">
        <p14:creationId xmlns:p14="http://schemas.microsoft.com/office/powerpoint/2010/main" val="373112036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15F8-AC2D-19EE-4B04-CDF6A160DE5C}"/>
              </a:ext>
            </a:extLst>
          </p:cNvPr>
          <p:cNvSpPr>
            <a:spLocks noGrp="1"/>
          </p:cNvSpPr>
          <p:nvPr>
            <p:ph type="title"/>
          </p:nvPr>
        </p:nvSpPr>
        <p:spPr>
          <a:xfrm>
            <a:off x="649941" y="681037"/>
            <a:ext cx="10515600" cy="1325563"/>
          </a:xfrm>
        </p:spPr>
        <p:txBody>
          <a:bodyPr/>
          <a:lstStyle/>
          <a:p>
            <a:pPr algn="ctr"/>
            <a:r>
              <a:rPr lang="en-IN" b="1" u="sng" dirty="0"/>
              <a:t>LocalDate</a:t>
            </a:r>
            <a:br>
              <a:rPr lang="en-IN" b="1" dirty="0"/>
            </a:br>
            <a:endParaRPr lang="en-IN" dirty="0"/>
          </a:p>
        </p:txBody>
      </p:sp>
      <p:sp>
        <p:nvSpPr>
          <p:cNvPr id="3" name="Content Placeholder 2">
            <a:extLst>
              <a:ext uri="{FF2B5EF4-FFF2-40B4-BE49-F238E27FC236}">
                <a16:creationId xmlns:a16="http://schemas.microsoft.com/office/drawing/2014/main" id="{04ACCABA-EA90-2324-5EF4-3497B3357A93}"/>
              </a:ext>
            </a:extLst>
          </p:cNvPr>
          <p:cNvSpPr>
            <a:spLocks noGrp="1"/>
          </p:cNvSpPr>
          <p:nvPr>
            <p:ph idx="1"/>
          </p:nvPr>
        </p:nvSpPr>
        <p:spPr/>
        <p:txBody>
          <a:bodyPr/>
          <a:lstStyle/>
          <a:p>
            <a:pPr marL="0" indent="0">
              <a:buNone/>
            </a:pPr>
            <a:r>
              <a:rPr lang="en-US" sz="2000" b="1" dirty="0">
                <a:solidFill>
                  <a:schemeClr val="tx1">
                    <a:lumMod val="65000"/>
                    <a:lumOff val="35000"/>
                  </a:schemeClr>
                </a:solidFill>
                <a:effectLst/>
              </a:rPr>
              <a:t>LocalDate</a:t>
            </a:r>
          </a:p>
          <a:p>
            <a:pPr marL="0" indent="0">
              <a:buNone/>
            </a:pPr>
            <a:r>
              <a:rPr lang="en-US" sz="2000" dirty="0">
                <a:solidFill>
                  <a:schemeClr val="tx1">
                    <a:lumMod val="65000"/>
                    <a:lumOff val="35000"/>
                  </a:schemeClr>
                </a:solidFill>
                <a:effectLst/>
              </a:rPr>
              <a:t>LocalDate is an immutable class (present in java.time package) that represents a date with default format "</a:t>
            </a:r>
            <a:r>
              <a:rPr lang="en-US" sz="2000" b="1" dirty="0">
                <a:solidFill>
                  <a:schemeClr val="tx1">
                    <a:lumMod val="65000"/>
                    <a:lumOff val="35000"/>
                  </a:schemeClr>
                </a:solidFill>
                <a:effectLst/>
              </a:rPr>
              <a:t>yyyy-MM-dd"</a:t>
            </a:r>
            <a:r>
              <a:rPr lang="en-US" sz="2000" dirty="0">
                <a:solidFill>
                  <a:schemeClr val="tx1">
                    <a:lumMod val="65000"/>
                    <a:lumOff val="35000"/>
                  </a:schemeClr>
                </a:solidFill>
                <a:effectLst/>
              </a:rPr>
              <a:t> (year-month-day). We can access other date fields, such as day-of-year, day-of-week and week-of-year from this class . For example, the value "4th Jan 2007" can be stored in a LocalDate in the default format (2007-01-04).</a:t>
            </a:r>
          </a:p>
          <a:p>
            <a:pPr marL="0" indent="0">
              <a:buNone/>
            </a:pPr>
            <a:r>
              <a:rPr lang="en-US" sz="2000" dirty="0">
                <a:solidFill>
                  <a:schemeClr val="tx1">
                    <a:lumMod val="65000"/>
                    <a:lumOff val="35000"/>
                  </a:schemeClr>
                </a:solidFill>
                <a:effectLst/>
              </a:rPr>
              <a:t>This class does not store or represent a time or time-zone.</a:t>
            </a:r>
          </a:p>
          <a:p>
            <a:pPr marL="0" indent="0">
              <a:buNone/>
            </a:pPr>
            <a:endParaRPr lang="en-IN" dirty="0"/>
          </a:p>
        </p:txBody>
      </p:sp>
      <p:sp>
        <p:nvSpPr>
          <p:cNvPr id="4" name="Footer Placeholder 3">
            <a:extLst>
              <a:ext uri="{FF2B5EF4-FFF2-40B4-BE49-F238E27FC236}">
                <a16:creationId xmlns:a16="http://schemas.microsoft.com/office/drawing/2014/main" id="{3C2CF6C7-1489-5B90-4B49-8056485C80FC}"/>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D6FEBA3-4CBA-32C8-0CA3-CD5439F6D259}"/>
              </a:ext>
            </a:extLst>
          </p:cNvPr>
          <p:cNvSpPr>
            <a:spLocks noGrp="1"/>
          </p:cNvSpPr>
          <p:nvPr>
            <p:ph type="sldNum" sz="quarter" idx="12"/>
          </p:nvPr>
        </p:nvSpPr>
        <p:spPr/>
        <p:txBody>
          <a:bodyPr/>
          <a:lstStyle/>
          <a:p>
            <a:fld id="{4A777409-9C5A-4B07-8E32-19F22F7D558C}" type="slidenum">
              <a:rPr lang="en-IN" smtClean="0"/>
              <a:t>201</a:t>
            </a:fld>
            <a:endParaRPr lang="en-IN" dirty="0"/>
          </a:p>
        </p:txBody>
      </p:sp>
      <p:sp>
        <p:nvSpPr>
          <p:cNvPr id="7" name="TextBox 6">
            <a:extLst>
              <a:ext uri="{FF2B5EF4-FFF2-40B4-BE49-F238E27FC236}">
                <a16:creationId xmlns:a16="http://schemas.microsoft.com/office/drawing/2014/main" id="{FF4235C9-BFD7-B755-5042-FDF940EC6E3C}"/>
              </a:ext>
            </a:extLst>
          </p:cNvPr>
          <p:cNvSpPr txBox="1"/>
          <p:nvPr/>
        </p:nvSpPr>
        <p:spPr>
          <a:xfrm>
            <a:off x="838200" y="4001294"/>
            <a:ext cx="11201400" cy="1938992"/>
          </a:xfrm>
          <a:prstGeom prst="rect">
            <a:avLst/>
          </a:prstGeom>
          <a:noFill/>
        </p:spPr>
        <p:txBody>
          <a:bodyPr wrap="square">
            <a:spAutoFit/>
          </a:bodyPr>
          <a:lstStyle/>
          <a:p>
            <a:r>
              <a:rPr lang="en-US" sz="2000" b="1" dirty="0">
                <a:solidFill>
                  <a:schemeClr val="tx1">
                    <a:lumMod val="65000"/>
                    <a:lumOff val="35000"/>
                  </a:schemeClr>
                </a:solidFill>
                <a:effectLst/>
              </a:rPr>
              <a:t>LocalDate Methods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effectLst/>
              </a:rPr>
              <a:t>This class consists of default methods such as minusDays, minusMonths, minusYears, now, plusDays etc which help us in various scenarios where date is concerned.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we will see the implementation of some most used methods of LocalDate Class.</a:t>
            </a:r>
          </a:p>
        </p:txBody>
      </p:sp>
    </p:spTree>
    <p:extLst>
      <p:ext uri="{BB962C8B-B14F-4D97-AF65-F5344CB8AC3E}">
        <p14:creationId xmlns:p14="http://schemas.microsoft.com/office/powerpoint/2010/main" val="138288153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45D6AD-9EA5-1DB3-87BC-5E28124B0E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1726F3-0F1B-AB44-B139-65718A684E20}"/>
              </a:ext>
            </a:extLst>
          </p:cNvPr>
          <p:cNvSpPr>
            <a:spLocks noGrp="1"/>
          </p:cNvSpPr>
          <p:nvPr>
            <p:ph type="sldNum" sz="quarter" idx="12"/>
          </p:nvPr>
        </p:nvSpPr>
        <p:spPr/>
        <p:txBody>
          <a:bodyPr/>
          <a:lstStyle/>
          <a:p>
            <a:fld id="{4A777409-9C5A-4B07-8E32-19F22F7D558C}" type="slidenum">
              <a:rPr lang="en-IN" smtClean="0"/>
              <a:t>202</a:t>
            </a:fld>
            <a:endParaRPr lang="en-IN" dirty="0"/>
          </a:p>
        </p:txBody>
      </p:sp>
      <p:sp>
        <p:nvSpPr>
          <p:cNvPr id="5" name="TextBox 4">
            <a:extLst>
              <a:ext uri="{FF2B5EF4-FFF2-40B4-BE49-F238E27FC236}">
                <a16:creationId xmlns:a16="http://schemas.microsoft.com/office/drawing/2014/main" id="{AB55EF93-02EF-91DF-CD58-D616CFE3D710}"/>
              </a:ext>
            </a:extLst>
          </p:cNvPr>
          <p:cNvSpPr txBox="1"/>
          <p:nvPr/>
        </p:nvSpPr>
        <p:spPr>
          <a:xfrm>
            <a:off x="1140758" y="697049"/>
            <a:ext cx="10970559" cy="1938992"/>
          </a:xfrm>
          <a:prstGeom prst="rect">
            <a:avLst/>
          </a:prstGeom>
          <a:noFill/>
        </p:spPr>
        <p:txBody>
          <a:bodyPr wrap="square">
            <a:spAutoFit/>
          </a:bodyPr>
          <a:lstStyle/>
          <a:p>
            <a:r>
              <a:rPr lang="en-IN" sz="2000" dirty="0"/>
              <a:t>LocalDate today = LocalDate.now(); // now() returns the current date from system clock</a:t>
            </a:r>
          </a:p>
          <a:p>
            <a:r>
              <a:rPr lang="en-IN" sz="2000" dirty="0"/>
              <a:t>System.out.println(today); // output will be today's date</a:t>
            </a:r>
          </a:p>
          <a:p>
            <a:r>
              <a:rPr lang="en-IN" sz="2000" dirty="0"/>
              <a:t>		</a:t>
            </a:r>
          </a:p>
          <a:p>
            <a:r>
              <a:rPr lang="en-IN" sz="2000" dirty="0"/>
              <a:t>LocalDate dateObj = LocalDate.of(1997, 8, 29); // of() returns the instance of LocalDate </a:t>
            </a:r>
          </a:p>
          <a:p>
            <a:r>
              <a:rPr lang="en-IN" sz="2000" dirty="0"/>
              <a:t>                                               //with specified arguements</a:t>
            </a:r>
          </a:p>
          <a:p>
            <a:r>
              <a:rPr lang="en-IN" sz="2000" dirty="0"/>
              <a:t>System.out.println(dateObj); // output : 1997-08-29</a:t>
            </a:r>
          </a:p>
        </p:txBody>
      </p:sp>
      <p:sp>
        <p:nvSpPr>
          <p:cNvPr id="7" name="TextBox 6">
            <a:extLst>
              <a:ext uri="{FF2B5EF4-FFF2-40B4-BE49-F238E27FC236}">
                <a16:creationId xmlns:a16="http://schemas.microsoft.com/office/drawing/2014/main" id="{52BCC114-AEAB-15B2-9275-38BF78580525}"/>
              </a:ext>
            </a:extLst>
          </p:cNvPr>
          <p:cNvSpPr txBox="1"/>
          <p:nvPr/>
        </p:nvSpPr>
        <p:spPr>
          <a:xfrm>
            <a:off x="298077" y="3049832"/>
            <a:ext cx="11813240" cy="1938992"/>
          </a:xfrm>
          <a:prstGeom prst="rect">
            <a:avLst/>
          </a:prstGeom>
          <a:noFill/>
        </p:spPr>
        <p:txBody>
          <a:bodyPr wrap="square">
            <a:spAutoFit/>
          </a:bodyPr>
          <a:lstStyle/>
          <a:p>
            <a:r>
              <a:rPr lang="en-US" sz="2000" dirty="0">
                <a:solidFill>
                  <a:schemeClr val="tx1">
                    <a:lumMod val="65000"/>
                    <a:lumOff val="35000"/>
                  </a:schemeClr>
                </a:solidFill>
                <a:effectLst/>
              </a:rPr>
              <a:t>Consider a scenario where we want to display the date (given above) i.e. 1997-08-29 in format of dd/MM/</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(i.e. 29/08/97). In that case what can we do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solve this problem Java provides us with a different class which is used for parsing dates in different formats. This class is called  as DateTimeFormatter (present in java.time package). Implementation of the same is given below.</a:t>
            </a:r>
          </a:p>
        </p:txBody>
      </p:sp>
    </p:spTree>
    <p:extLst>
      <p:ext uri="{BB962C8B-B14F-4D97-AF65-F5344CB8AC3E}">
        <p14:creationId xmlns:p14="http://schemas.microsoft.com/office/powerpoint/2010/main" val="333811444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2460FD-3535-BAE3-C32D-A0BD47BC3F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97B427-69EC-C198-538F-6E3C637EB50A}"/>
              </a:ext>
            </a:extLst>
          </p:cNvPr>
          <p:cNvSpPr>
            <a:spLocks noGrp="1"/>
          </p:cNvSpPr>
          <p:nvPr>
            <p:ph type="sldNum" sz="quarter" idx="12"/>
          </p:nvPr>
        </p:nvSpPr>
        <p:spPr/>
        <p:txBody>
          <a:bodyPr/>
          <a:lstStyle/>
          <a:p>
            <a:fld id="{4A777409-9C5A-4B07-8E32-19F22F7D558C}" type="slidenum">
              <a:rPr lang="en-IN" smtClean="0"/>
              <a:t>203</a:t>
            </a:fld>
            <a:endParaRPr lang="en-IN" dirty="0"/>
          </a:p>
        </p:txBody>
      </p:sp>
      <p:sp>
        <p:nvSpPr>
          <p:cNvPr id="5" name="TextBox 4">
            <a:extLst>
              <a:ext uri="{FF2B5EF4-FFF2-40B4-BE49-F238E27FC236}">
                <a16:creationId xmlns:a16="http://schemas.microsoft.com/office/drawing/2014/main" id="{B3C3E0CC-9F22-A375-FDDF-6B57646B9A14}"/>
              </a:ext>
            </a:extLst>
          </p:cNvPr>
          <p:cNvSpPr txBox="1"/>
          <p:nvPr/>
        </p:nvSpPr>
        <p:spPr>
          <a:xfrm>
            <a:off x="988358" y="763832"/>
            <a:ext cx="11203641" cy="1938992"/>
          </a:xfrm>
          <a:prstGeom prst="rect">
            <a:avLst/>
          </a:prstGeom>
          <a:noFill/>
        </p:spPr>
        <p:txBody>
          <a:bodyPr wrap="square">
            <a:spAutoFit/>
          </a:bodyPr>
          <a:lstStyle/>
          <a:p>
            <a:r>
              <a:rPr lang="en-IN" sz="2000" dirty="0"/>
              <a:t>LocalDate dateObj = LocalDate.of(1997, 8, 29);</a:t>
            </a:r>
          </a:p>
          <a:p>
            <a:r>
              <a:rPr lang="en-IN" sz="2000" dirty="0"/>
              <a:t>				</a:t>
            </a:r>
          </a:p>
          <a:p>
            <a:r>
              <a:rPr lang="en-IN" sz="2000" dirty="0"/>
              <a:t>DateTimeFormatter df = DateTimeFormatter.ofPattern("dd/MM/yy"); //ofPattern() creates a formatter using the specified pattern.</a:t>
            </a:r>
          </a:p>
          <a:p>
            <a:r>
              <a:rPr lang="en-IN" sz="2000" dirty="0"/>
              <a:t>		</a:t>
            </a:r>
          </a:p>
          <a:p>
            <a:r>
              <a:rPr lang="en-IN" sz="2000" dirty="0"/>
              <a:t>System.out.println(df.format(dateObj)); //output 29/08/97</a:t>
            </a:r>
          </a:p>
        </p:txBody>
      </p:sp>
      <p:sp>
        <p:nvSpPr>
          <p:cNvPr id="7" name="TextBox 6">
            <a:extLst>
              <a:ext uri="{FF2B5EF4-FFF2-40B4-BE49-F238E27FC236}">
                <a16:creationId xmlns:a16="http://schemas.microsoft.com/office/drawing/2014/main" id="{CAD487C3-22D4-4C54-FE06-D0E2585DE4B3}"/>
              </a:ext>
            </a:extLst>
          </p:cNvPr>
          <p:cNvSpPr txBox="1"/>
          <p:nvPr/>
        </p:nvSpPr>
        <p:spPr>
          <a:xfrm>
            <a:off x="486336" y="2921168"/>
            <a:ext cx="10961594" cy="1015663"/>
          </a:xfrm>
          <a:prstGeom prst="rect">
            <a:avLst/>
          </a:prstGeom>
          <a:noFill/>
        </p:spPr>
        <p:txBody>
          <a:bodyPr wrap="square">
            <a:spAutoFit/>
          </a:bodyPr>
          <a:lstStyle/>
          <a:p>
            <a:r>
              <a:rPr lang="en-US" sz="2000" dirty="0">
                <a:solidFill>
                  <a:schemeClr val="tx1">
                    <a:lumMod val="65000"/>
                    <a:lumOff val="35000"/>
                  </a:schemeClr>
                </a:solidFill>
              </a:rPr>
              <a:t>LocalDate provides methods with which we can manipulate the date, for example plusYears() - which returns a copy of LocalDate with the specified number of years added, similarly minusDays(), minusWeeks(), etc.</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83D69B9-4840-6089-F537-ED3590982B55}"/>
              </a:ext>
            </a:extLst>
          </p:cNvPr>
          <p:cNvSpPr txBox="1"/>
          <p:nvPr/>
        </p:nvSpPr>
        <p:spPr>
          <a:xfrm>
            <a:off x="486336" y="3998958"/>
            <a:ext cx="11558869" cy="2246769"/>
          </a:xfrm>
          <a:prstGeom prst="rect">
            <a:avLst/>
          </a:prstGeom>
          <a:noFill/>
        </p:spPr>
        <p:txBody>
          <a:bodyPr wrap="square">
            <a:spAutoFit/>
          </a:bodyPr>
          <a:lstStyle/>
          <a:p>
            <a:r>
              <a:rPr lang="en-IN" sz="2000" dirty="0"/>
              <a:t>LocalDate newDate = LocalDate.now();</a:t>
            </a:r>
          </a:p>
          <a:p>
            <a:r>
              <a:rPr lang="en-IN" sz="2000" dirty="0"/>
              <a:t>newDate = newDate.plusDays(34); </a:t>
            </a:r>
          </a:p>
          <a:p>
            <a:r>
              <a:rPr lang="en-IN" sz="2000" dirty="0"/>
              <a:t>System.out.println(newDate);   // 2020-04-09</a:t>
            </a:r>
          </a:p>
          <a:p>
            <a:r>
              <a:rPr lang="en-IN" sz="2000" dirty="0"/>
              <a:t>		</a:t>
            </a:r>
          </a:p>
          <a:p>
            <a:r>
              <a:rPr lang="en-IN" sz="2000" dirty="0"/>
              <a:t>newDate = newDate.plusYears(45); // 2065-04-09</a:t>
            </a:r>
          </a:p>
          <a:p>
            <a:r>
              <a:rPr lang="en-IN" sz="2000" dirty="0"/>
              <a:t>		</a:t>
            </a:r>
          </a:p>
          <a:p>
            <a:r>
              <a:rPr lang="en-IN" sz="2000" dirty="0"/>
              <a:t>newDate = newDate.minusWeeks(87); // 2063-08-09</a:t>
            </a:r>
          </a:p>
        </p:txBody>
      </p:sp>
    </p:spTree>
    <p:extLst>
      <p:ext uri="{BB962C8B-B14F-4D97-AF65-F5344CB8AC3E}">
        <p14:creationId xmlns:p14="http://schemas.microsoft.com/office/powerpoint/2010/main" val="41298027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7C3056-17EF-4D8D-5B9F-D6CEA98208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2F3007-4248-EDC2-F512-A7FF529A7A0A}"/>
              </a:ext>
            </a:extLst>
          </p:cNvPr>
          <p:cNvSpPr>
            <a:spLocks noGrp="1"/>
          </p:cNvSpPr>
          <p:nvPr>
            <p:ph type="sldNum" sz="quarter" idx="12"/>
          </p:nvPr>
        </p:nvSpPr>
        <p:spPr/>
        <p:txBody>
          <a:bodyPr/>
          <a:lstStyle/>
          <a:p>
            <a:fld id="{4A777409-9C5A-4B07-8E32-19F22F7D558C}" type="slidenum">
              <a:rPr lang="en-IN" smtClean="0"/>
              <a:t>204</a:t>
            </a:fld>
            <a:endParaRPr lang="en-IN" dirty="0"/>
          </a:p>
        </p:txBody>
      </p:sp>
      <p:sp>
        <p:nvSpPr>
          <p:cNvPr id="5" name="TextBox 4">
            <a:extLst>
              <a:ext uri="{FF2B5EF4-FFF2-40B4-BE49-F238E27FC236}">
                <a16:creationId xmlns:a16="http://schemas.microsoft.com/office/drawing/2014/main" id="{6E85FAA5-C0C5-4F1C-A531-FA9A51F00DBF}"/>
              </a:ext>
            </a:extLst>
          </p:cNvPr>
          <p:cNvSpPr txBox="1"/>
          <p:nvPr/>
        </p:nvSpPr>
        <p:spPr>
          <a:xfrm>
            <a:off x="988359" y="554940"/>
            <a:ext cx="10459570" cy="400110"/>
          </a:xfrm>
          <a:prstGeom prst="rect">
            <a:avLst/>
          </a:prstGeom>
          <a:noFill/>
        </p:spPr>
        <p:txBody>
          <a:bodyPr wrap="square">
            <a:spAutoFit/>
          </a:bodyPr>
          <a:lstStyle/>
          <a:p>
            <a:r>
              <a:rPr lang="en-US" sz="2000" dirty="0">
                <a:solidFill>
                  <a:schemeClr val="tx1">
                    <a:lumMod val="65000"/>
                    <a:lumOff val="35000"/>
                  </a:schemeClr>
                </a:solidFill>
              </a:rPr>
              <a:t>Now we will see some of the methods which will allow us to get the difference between two dates.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30E064B-EEE5-FDC9-CF32-58F09815BD2D}"/>
              </a:ext>
            </a:extLst>
          </p:cNvPr>
          <p:cNvSpPr txBox="1"/>
          <p:nvPr/>
        </p:nvSpPr>
        <p:spPr>
          <a:xfrm>
            <a:off x="988359" y="1110333"/>
            <a:ext cx="10737476" cy="2246769"/>
          </a:xfrm>
          <a:prstGeom prst="rect">
            <a:avLst/>
          </a:prstGeom>
          <a:noFill/>
        </p:spPr>
        <p:txBody>
          <a:bodyPr wrap="square">
            <a:spAutoFit/>
          </a:bodyPr>
          <a:lstStyle/>
          <a:p>
            <a:r>
              <a:rPr lang="en-IN" sz="2000" dirty="0"/>
              <a:t>LocalDate today = LocalDate.now();</a:t>
            </a:r>
          </a:p>
          <a:p>
            <a:r>
              <a:rPr lang="en-IN" sz="2000" dirty="0"/>
              <a:t>LocalDate newDateObj = today.minusWeeks(39);</a:t>
            </a:r>
          </a:p>
          <a:p>
            <a:r>
              <a:rPr lang="en-IN" sz="2000" dirty="0"/>
              <a:t>System.out.println(ChronoUnit.DAYS.between(newDateObj,today));  //273</a:t>
            </a:r>
          </a:p>
          <a:p>
            <a:r>
              <a:rPr lang="en-IN" sz="2000" dirty="0"/>
              <a:t>//between() calculates the amount of time between specified date objects</a:t>
            </a:r>
          </a:p>
          <a:p>
            <a:r>
              <a:rPr lang="en-IN" sz="2000" dirty="0"/>
              <a:t>System.out.println(ChronoUnit.MONTHS.between(newDateObj,today)); //8</a:t>
            </a:r>
          </a:p>
          <a:p>
            <a:r>
              <a:rPr lang="en-IN" sz="2000" dirty="0"/>
              <a:t>//compareTo() compares this date with specified date</a:t>
            </a:r>
          </a:p>
          <a:p>
            <a:r>
              <a:rPr lang="en-IN" sz="2000" dirty="0"/>
              <a:t>System.out.println(newDateObj.compareTo(today)); //-1 </a:t>
            </a:r>
          </a:p>
        </p:txBody>
      </p:sp>
      <p:sp>
        <p:nvSpPr>
          <p:cNvPr id="9" name="TextBox 8">
            <a:extLst>
              <a:ext uri="{FF2B5EF4-FFF2-40B4-BE49-F238E27FC236}">
                <a16:creationId xmlns:a16="http://schemas.microsoft.com/office/drawing/2014/main" id="{95C10C69-936B-7DDA-39DB-906096CF97B7}"/>
              </a:ext>
            </a:extLst>
          </p:cNvPr>
          <p:cNvSpPr txBox="1"/>
          <p:nvPr/>
        </p:nvSpPr>
        <p:spPr>
          <a:xfrm>
            <a:off x="988359" y="3819889"/>
            <a:ext cx="11042276" cy="1015663"/>
          </a:xfrm>
          <a:prstGeom prst="rect">
            <a:avLst/>
          </a:prstGeom>
          <a:noFill/>
        </p:spPr>
        <p:txBody>
          <a:bodyPr wrap="square">
            <a:spAutoFit/>
          </a:bodyPr>
          <a:lstStyle/>
          <a:p>
            <a:r>
              <a:rPr lang="en-US" sz="2000" dirty="0">
                <a:solidFill>
                  <a:schemeClr val="tx1">
                    <a:lumMod val="65000"/>
                    <a:lumOff val="35000"/>
                  </a:schemeClr>
                </a:solidFill>
              </a:rPr>
              <a:t>Java8 provides us ChronoUnit which is an enum, it is standard set of date periods units. This set of units provide unit-based access to manipulate a date, time or date-time. In example given above we are calculating difference between two date objects in Days and Months.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271B5C4-BB6E-136C-5610-EF6203EBFD45}"/>
              </a:ext>
            </a:extLst>
          </p:cNvPr>
          <p:cNvSpPr txBox="1"/>
          <p:nvPr/>
        </p:nvSpPr>
        <p:spPr>
          <a:xfrm>
            <a:off x="988358" y="5113673"/>
            <a:ext cx="11042275" cy="400110"/>
          </a:xfrm>
          <a:prstGeom prst="rect">
            <a:avLst/>
          </a:prstGeom>
          <a:noFill/>
        </p:spPr>
        <p:txBody>
          <a:bodyPr wrap="square">
            <a:spAutoFit/>
          </a:bodyPr>
          <a:lstStyle/>
          <a:p>
            <a:r>
              <a:rPr lang="en-US" sz="2000" dirty="0">
                <a:solidFill>
                  <a:schemeClr val="tx1">
                    <a:lumMod val="65000"/>
                    <a:lumOff val="35000"/>
                  </a:schemeClr>
                </a:solidFill>
              </a:rPr>
              <a:t>Method description of some methods is given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2630597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ED63AF-2FDB-5B95-DDF9-454AD946D2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E1A0587-D7A2-577D-07DC-1D6FF13D5E85}"/>
              </a:ext>
            </a:extLst>
          </p:cNvPr>
          <p:cNvSpPr>
            <a:spLocks noGrp="1"/>
          </p:cNvSpPr>
          <p:nvPr>
            <p:ph type="sldNum" sz="quarter" idx="12"/>
          </p:nvPr>
        </p:nvSpPr>
        <p:spPr/>
        <p:txBody>
          <a:bodyPr/>
          <a:lstStyle/>
          <a:p>
            <a:fld id="{4A777409-9C5A-4B07-8E32-19F22F7D558C}" type="slidenum">
              <a:rPr lang="en-IN" smtClean="0"/>
              <a:t>205</a:t>
            </a:fld>
            <a:endParaRPr lang="en-IN" dirty="0"/>
          </a:p>
        </p:txBody>
      </p:sp>
      <p:pic>
        <p:nvPicPr>
          <p:cNvPr id="5" name="Picture 4">
            <a:extLst>
              <a:ext uri="{FF2B5EF4-FFF2-40B4-BE49-F238E27FC236}">
                <a16:creationId xmlns:a16="http://schemas.microsoft.com/office/drawing/2014/main" id="{FEF8D2D3-047F-9965-9AA0-2461879B1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2091"/>
            <a:ext cx="12192000" cy="5099982"/>
          </a:xfrm>
          <a:prstGeom prst="rect">
            <a:avLst/>
          </a:prstGeom>
        </p:spPr>
      </p:pic>
    </p:spTree>
    <p:extLst>
      <p:ext uri="{BB962C8B-B14F-4D97-AF65-F5344CB8AC3E}">
        <p14:creationId xmlns:p14="http://schemas.microsoft.com/office/powerpoint/2010/main" val="169245532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3A8647-5210-9BD0-19D5-9B6DEC073E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A461273-9A09-8834-CFE5-546099F232D7}"/>
              </a:ext>
            </a:extLst>
          </p:cNvPr>
          <p:cNvSpPr>
            <a:spLocks noGrp="1"/>
          </p:cNvSpPr>
          <p:nvPr>
            <p:ph type="sldNum" sz="quarter" idx="12"/>
          </p:nvPr>
        </p:nvSpPr>
        <p:spPr/>
        <p:txBody>
          <a:bodyPr/>
          <a:lstStyle/>
          <a:p>
            <a:fld id="{4A777409-9C5A-4B07-8E32-19F22F7D558C}" type="slidenum">
              <a:rPr lang="en-IN" smtClean="0"/>
              <a:t>206</a:t>
            </a:fld>
            <a:endParaRPr lang="en-IN" dirty="0"/>
          </a:p>
        </p:txBody>
      </p:sp>
      <p:sp>
        <p:nvSpPr>
          <p:cNvPr id="5" name="TextBox 4">
            <a:extLst>
              <a:ext uri="{FF2B5EF4-FFF2-40B4-BE49-F238E27FC236}">
                <a16:creationId xmlns:a16="http://schemas.microsoft.com/office/drawing/2014/main" id="{7B66E5FF-5D2A-FD89-8757-32BE6CAB91EE}"/>
              </a:ext>
            </a:extLst>
          </p:cNvPr>
          <p:cNvSpPr txBox="1"/>
          <p:nvPr/>
        </p:nvSpPr>
        <p:spPr>
          <a:xfrm>
            <a:off x="1140758" y="644569"/>
            <a:ext cx="9751359" cy="400110"/>
          </a:xfrm>
          <a:prstGeom prst="rect">
            <a:avLst/>
          </a:prstGeom>
          <a:noFill/>
        </p:spPr>
        <p:txBody>
          <a:bodyPr wrap="square">
            <a:spAutoFit/>
          </a:bodyPr>
          <a:lstStyle/>
          <a:p>
            <a:r>
              <a:rPr lang="en-US" sz="2000" dirty="0">
                <a:solidFill>
                  <a:schemeClr val="tx1">
                    <a:lumMod val="65000"/>
                    <a:lumOff val="35000"/>
                  </a:schemeClr>
                </a:solidFill>
              </a:rPr>
              <a:t>You will further explore about LocalDate class in tryout.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F460007-BD36-4670-1C6A-8AAE72BB723D}"/>
              </a:ext>
            </a:extLst>
          </p:cNvPr>
          <p:cNvSpPr txBox="1"/>
          <p:nvPr/>
        </p:nvSpPr>
        <p:spPr>
          <a:xfrm>
            <a:off x="1181098" y="1138535"/>
            <a:ext cx="10679207" cy="707886"/>
          </a:xfrm>
          <a:prstGeom prst="rect">
            <a:avLst/>
          </a:prstGeom>
          <a:noFill/>
        </p:spPr>
        <p:txBody>
          <a:bodyPr wrap="square">
            <a:spAutoFit/>
          </a:bodyPr>
          <a:lstStyle/>
          <a:p>
            <a:r>
              <a:rPr lang="en-US" sz="2000" dirty="0">
                <a:solidFill>
                  <a:schemeClr val="tx1">
                    <a:lumMod val="65000"/>
                    <a:lumOff val="35000"/>
                  </a:schemeClr>
                </a:solidFill>
              </a:rPr>
              <a:t>Now as you are well aware with Java LocalDate , there is similar class called as LocalTime which provides methods to manipulate time. We will discuss it in next module.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09501510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D1AE24-E108-C8BF-51F1-7DD329D476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366BCA-CA73-6CEF-4EDF-866DE5E2FFE1}"/>
              </a:ext>
            </a:extLst>
          </p:cNvPr>
          <p:cNvSpPr>
            <a:spLocks noGrp="1"/>
          </p:cNvSpPr>
          <p:nvPr>
            <p:ph type="sldNum" sz="quarter" idx="12"/>
          </p:nvPr>
        </p:nvSpPr>
        <p:spPr/>
        <p:txBody>
          <a:bodyPr/>
          <a:lstStyle/>
          <a:p>
            <a:fld id="{4A777409-9C5A-4B07-8E32-19F22F7D558C}" type="slidenum">
              <a:rPr lang="en-IN" smtClean="0"/>
              <a:t>207</a:t>
            </a:fld>
            <a:endParaRPr lang="en-IN" dirty="0"/>
          </a:p>
        </p:txBody>
      </p:sp>
      <p:sp>
        <p:nvSpPr>
          <p:cNvPr id="5" name="TextBox 4">
            <a:extLst>
              <a:ext uri="{FF2B5EF4-FFF2-40B4-BE49-F238E27FC236}">
                <a16:creationId xmlns:a16="http://schemas.microsoft.com/office/drawing/2014/main" id="{3C349075-0F11-F338-0B34-6748348EAC94}"/>
              </a:ext>
            </a:extLst>
          </p:cNvPr>
          <p:cNvSpPr txBox="1"/>
          <p:nvPr/>
        </p:nvSpPr>
        <p:spPr>
          <a:xfrm>
            <a:off x="988359" y="465275"/>
            <a:ext cx="6100482" cy="461665"/>
          </a:xfrm>
          <a:prstGeom prst="rect">
            <a:avLst/>
          </a:prstGeom>
          <a:noFill/>
        </p:spPr>
        <p:txBody>
          <a:bodyPr wrap="square">
            <a:spAutoFit/>
          </a:bodyPr>
          <a:lstStyle/>
          <a:p>
            <a:r>
              <a:rPr lang="en-IN" sz="2400" b="1" dirty="0"/>
              <a:t>LocalDate - Tryout</a:t>
            </a:r>
          </a:p>
        </p:txBody>
      </p:sp>
      <p:sp>
        <p:nvSpPr>
          <p:cNvPr id="7" name="TextBox 6">
            <a:extLst>
              <a:ext uri="{FF2B5EF4-FFF2-40B4-BE49-F238E27FC236}">
                <a16:creationId xmlns:a16="http://schemas.microsoft.com/office/drawing/2014/main" id="{8E79043B-9E15-41F5-DA31-5C1CF2D05C06}"/>
              </a:ext>
            </a:extLst>
          </p:cNvPr>
          <p:cNvSpPr txBox="1"/>
          <p:nvPr/>
        </p:nvSpPr>
        <p:spPr>
          <a:xfrm>
            <a:off x="988359" y="1221939"/>
            <a:ext cx="10764370" cy="2246769"/>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Here are a few examples showing how LocalDate methods makes date operations easier with their methodslike plusDays(),plusWeeks(),plusMonths(),plusYears(),minusDays(),minusWeeks(),minusMonths,()minusYears(),isBefore(),isAfter(),getDayOfWeek() &amp; getMonth(),format().</a:t>
            </a:r>
          </a:p>
          <a:p>
            <a:br>
              <a:rPr lang="en-US" sz="2000" dirty="0">
                <a:solidFill>
                  <a:schemeClr val="tx1">
                    <a:lumMod val="65000"/>
                    <a:lumOff val="35000"/>
                  </a:schemeClr>
                </a:solidFill>
                <a:effectLst/>
              </a:rPr>
            </a:br>
            <a:r>
              <a:rPr lang="en-US" sz="2000" dirty="0">
                <a:solidFill>
                  <a:schemeClr val="tx1">
                    <a:lumMod val="65000"/>
                    <a:lumOff val="35000"/>
                  </a:schemeClr>
                </a:solidFill>
                <a:effectLst/>
              </a:rPr>
              <a:t>Do make changes to the code if you're feeling curious enough.</a:t>
            </a:r>
          </a:p>
        </p:txBody>
      </p:sp>
    </p:spTree>
    <p:extLst>
      <p:ext uri="{BB962C8B-B14F-4D97-AF65-F5344CB8AC3E}">
        <p14:creationId xmlns:p14="http://schemas.microsoft.com/office/powerpoint/2010/main" val="89885232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C9CAFB-CC9E-EF1A-6EB9-FB85AAFF74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3BC2F3D-57E4-FA2C-E7FF-6CE48EDB8A91}"/>
              </a:ext>
            </a:extLst>
          </p:cNvPr>
          <p:cNvSpPr>
            <a:spLocks noGrp="1"/>
          </p:cNvSpPr>
          <p:nvPr>
            <p:ph type="sldNum" sz="quarter" idx="12"/>
          </p:nvPr>
        </p:nvSpPr>
        <p:spPr/>
        <p:txBody>
          <a:bodyPr/>
          <a:lstStyle/>
          <a:p>
            <a:fld id="{4A777409-9C5A-4B07-8E32-19F22F7D558C}" type="slidenum">
              <a:rPr lang="en-IN" smtClean="0"/>
              <a:t>208</a:t>
            </a:fld>
            <a:endParaRPr lang="en-IN" dirty="0"/>
          </a:p>
        </p:txBody>
      </p:sp>
      <p:sp>
        <p:nvSpPr>
          <p:cNvPr id="5" name="TextBox 4">
            <a:extLst>
              <a:ext uri="{FF2B5EF4-FFF2-40B4-BE49-F238E27FC236}">
                <a16:creationId xmlns:a16="http://schemas.microsoft.com/office/drawing/2014/main" id="{B0A0AD10-1660-E8BD-7CAD-F5F3F63F1855}"/>
              </a:ext>
            </a:extLst>
          </p:cNvPr>
          <p:cNvSpPr txBox="1"/>
          <p:nvPr/>
        </p:nvSpPr>
        <p:spPr>
          <a:xfrm>
            <a:off x="936812" y="673020"/>
            <a:ext cx="11967882" cy="6370975"/>
          </a:xfrm>
          <a:prstGeom prst="rect">
            <a:avLst/>
          </a:prstGeom>
          <a:noFill/>
        </p:spPr>
        <p:txBody>
          <a:bodyPr wrap="square">
            <a:spAutoFit/>
          </a:bodyPr>
          <a:lstStyle/>
          <a:p>
            <a:r>
              <a:rPr lang="en-IN" sz="1200" dirty="0"/>
              <a:t>import </a:t>
            </a:r>
            <a:r>
              <a:rPr lang="en-IN" sz="1200" dirty="0" err="1"/>
              <a:t>java.time.LocalDate</a:t>
            </a:r>
            <a:r>
              <a:rPr lang="en-IN" sz="1200" dirty="0"/>
              <a:t>;</a:t>
            </a:r>
          </a:p>
          <a:p>
            <a:r>
              <a:rPr lang="en-IN" sz="1200" dirty="0"/>
              <a:t>import </a:t>
            </a:r>
            <a:r>
              <a:rPr lang="en-IN" sz="1200" dirty="0" err="1"/>
              <a:t>java.time.Month</a:t>
            </a:r>
            <a:r>
              <a:rPr lang="en-IN" sz="1200" dirty="0"/>
              <a:t>;</a:t>
            </a:r>
          </a:p>
          <a:p>
            <a:r>
              <a:rPr lang="en-IN" sz="1200" dirty="0"/>
              <a:t>import </a:t>
            </a:r>
            <a:r>
              <a:rPr lang="en-IN" sz="1200" dirty="0" err="1"/>
              <a:t>java.time.format.DateTimeFormatter</a:t>
            </a:r>
            <a:r>
              <a:rPr lang="en-IN" sz="1200" dirty="0"/>
              <a:t>;</a:t>
            </a:r>
          </a:p>
          <a:p>
            <a:r>
              <a:rPr lang="en-IN" sz="1200" dirty="0"/>
              <a:t>import </a:t>
            </a:r>
            <a:r>
              <a:rPr lang="en-IN" sz="1200" dirty="0" err="1"/>
              <a:t>java.time.temporal.ChronoUnit</a:t>
            </a:r>
            <a:r>
              <a:rPr lang="en-IN" sz="1200" dirty="0"/>
              <a:t>;</a:t>
            </a:r>
          </a:p>
          <a:p>
            <a:endParaRPr lang="en-IN" sz="1200" dirty="0"/>
          </a:p>
          <a:p>
            <a:endParaRPr lang="en-IN" sz="1200" dirty="0"/>
          </a:p>
          <a:p>
            <a:r>
              <a:rPr lang="en-IN" sz="1200" dirty="0"/>
              <a:t>class Tester {</a:t>
            </a:r>
          </a:p>
          <a:p>
            <a:endParaRPr lang="en-IN" sz="1200" dirty="0"/>
          </a:p>
          <a:p>
            <a:r>
              <a:rPr lang="en-IN" sz="1200" dirty="0"/>
              <a:t>	public static void main(String[] </a:t>
            </a:r>
            <a:r>
              <a:rPr lang="en-IN" sz="1200" dirty="0" err="1"/>
              <a:t>args</a:t>
            </a:r>
            <a:r>
              <a:rPr lang="en-IN" sz="1200" dirty="0"/>
              <a:t>) {</a:t>
            </a:r>
          </a:p>
          <a:p>
            <a:r>
              <a:rPr lang="en-IN" sz="1200" dirty="0"/>
              <a:t>		</a:t>
            </a:r>
          </a:p>
          <a:p>
            <a:r>
              <a:rPr lang="en-IN" sz="1200" dirty="0"/>
              <a:t>		// To print today's date which function should I use ?</a:t>
            </a:r>
          </a:p>
          <a:p>
            <a:r>
              <a:rPr lang="en-IN" sz="1200" dirty="0"/>
              <a:t>		//LocalDate provides the output in the form of YYYY-MM-DD</a:t>
            </a:r>
          </a:p>
          <a:p>
            <a:r>
              <a:rPr lang="en-IN" sz="1200" dirty="0"/>
              <a:t>		LocalDate today = LocalDate.now();</a:t>
            </a:r>
          </a:p>
          <a:p>
            <a:r>
              <a:rPr lang="en-IN" sz="1200" dirty="0"/>
              <a:t>		//Invoking the static now() will return the current date from the system clock</a:t>
            </a:r>
          </a:p>
          <a:p>
            <a:r>
              <a:rPr lang="en-IN" sz="1200" dirty="0"/>
              <a:t>		</a:t>
            </a:r>
          </a:p>
          <a:p>
            <a:r>
              <a:rPr lang="en-IN" sz="1200" dirty="0"/>
              <a:t>		System.out.println(today);</a:t>
            </a:r>
          </a:p>
          <a:p>
            <a:r>
              <a:rPr lang="en-IN" sz="1200" dirty="0"/>
              <a:t>		</a:t>
            </a:r>
          </a:p>
          <a:p>
            <a:r>
              <a:rPr lang="en-IN" sz="1200" dirty="0"/>
              <a:t>		/*</a:t>
            </a:r>
          </a:p>
          <a:p>
            <a:r>
              <a:rPr lang="en-IN" sz="1200" dirty="0"/>
              <a:t>		 * To display any date in default format we use of() method.</a:t>
            </a:r>
          </a:p>
          <a:p>
            <a:r>
              <a:rPr lang="en-IN" sz="1200" dirty="0"/>
              <a:t>		 * of() takes parameters as public static LocalDate of(int </a:t>
            </a:r>
            <a:r>
              <a:rPr lang="en-IN" sz="1200" dirty="0" err="1"/>
              <a:t>year,Month</a:t>
            </a:r>
            <a:r>
              <a:rPr lang="en-IN" sz="1200" dirty="0"/>
              <a:t> </a:t>
            </a:r>
            <a:r>
              <a:rPr lang="en-IN" sz="1200" dirty="0" err="1"/>
              <a:t>month,int</a:t>
            </a:r>
            <a:r>
              <a:rPr lang="en-IN" sz="1200" dirty="0"/>
              <a:t> </a:t>
            </a:r>
            <a:r>
              <a:rPr lang="en-IN" sz="1200" dirty="0" err="1"/>
              <a:t>dayOfMonth</a:t>
            </a:r>
            <a:r>
              <a:rPr lang="en-IN" sz="1200" dirty="0"/>
              <a:t>)(where Month is </a:t>
            </a:r>
            <a:r>
              <a:rPr lang="en-IN" sz="1200" dirty="0" err="1"/>
              <a:t>enum</a:t>
            </a:r>
            <a:r>
              <a:rPr lang="en-IN" sz="1200" dirty="0"/>
              <a:t> )</a:t>
            </a:r>
          </a:p>
          <a:p>
            <a:r>
              <a:rPr lang="en-IN" sz="1200" dirty="0"/>
              <a:t>		 * Or public static LocalDate of(int </a:t>
            </a:r>
            <a:r>
              <a:rPr lang="en-IN" sz="1200" dirty="0" err="1"/>
              <a:t>year,int</a:t>
            </a:r>
            <a:r>
              <a:rPr lang="en-IN" sz="1200" dirty="0"/>
              <a:t> </a:t>
            </a:r>
            <a:r>
              <a:rPr lang="en-IN" sz="1200" dirty="0" err="1"/>
              <a:t>month,int</a:t>
            </a:r>
            <a:r>
              <a:rPr lang="en-IN" sz="1200" dirty="0"/>
              <a:t> </a:t>
            </a:r>
            <a:r>
              <a:rPr lang="en-IN" sz="1200" dirty="0" err="1"/>
              <a:t>dayOfMonth</a:t>
            </a:r>
            <a:r>
              <a:rPr lang="en-IN" sz="1200" dirty="0"/>
              <a:t>)</a:t>
            </a:r>
          </a:p>
          <a:p>
            <a:r>
              <a:rPr lang="en-IN" sz="1200" dirty="0"/>
              <a:t>		 * This returns a LocalDate with the specified year, month and day-of-month</a:t>
            </a:r>
          </a:p>
          <a:p>
            <a:r>
              <a:rPr lang="en-IN" sz="1200" dirty="0"/>
              <a:t>		*/</a:t>
            </a:r>
          </a:p>
          <a:p>
            <a:r>
              <a:rPr lang="en-IN" sz="1200" dirty="0"/>
              <a:t>		System.out.println();</a:t>
            </a:r>
          </a:p>
          <a:p>
            <a:r>
              <a:rPr lang="en-IN" sz="1200" dirty="0"/>
              <a:t>		System.out.println("************"+"of()"+"************");</a:t>
            </a:r>
          </a:p>
          <a:p>
            <a:r>
              <a:rPr lang="en-IN" sz="1200" dirty="0"/>
              <a:t>		System.out.println("LocalDate.of(2018, 8, 29) :- "+LocalDate.of(2018, 8, 29));</a:t>
            </a:r>
          </a:p>
          <a:p>
            <a:r>
              <a:rPr lang="en-IN" sz="1200" dirty="0"/>
              <a:t>		System.out.println("LocalDate.of(2017,Month.APRIL, 29) :- "+LocalDate.of(2017,Month.APRIL, 29));</a:t>
            </a:r>
          </a:p>
          <a:p>
            <a:r>
              <a:rPr lang="en-IN" sz="1200" dirty="0"/>
              <a:t>		</a:t>
            </a:r>
          </a:p>
          <a:p>
            <a:r>
              <a:rPr lang="en-IN" sz="1200" dirty="0"/>
              <a:t>		/*</a:t>
            </a:r>
          </a:p>
          <a:p>
            <a:r>
              <a:rPr lang="en-IN" sz="1200" dirty="0"/>
              <a:t>			To access the date information we have certain methods like </a:t>
            </a:r>
            <a:r>
              <a:rPr lang="en-IN" sz="1200" dirty="0" err="1"/>
              <a:t>getYear</a:t>
            </a:r>
            <a:r>
              <a:rPr lang="en-IN" sz="1200" dirty="0"/>
              <a:t>(),</a:t>
            </a:r>
            <a:r>
              <a:rPr lang="en-IN" sz="1200" dirty="0" err="1"/>
              <a:t>getMonth</a:t>
            </a:r>
            <a:r>
              <a:rPr lang="en-IN" sz="1200" dirty="0"/>
              <a:t>(),</a:t>
            </a:r>
            <a:r>
              <a:rPr lang="en-IN" sz="1200" dirty="0" err="1"/>
              <a:t>getDayOfMonth</a:t>
            </a:r>
            <a:r>
              <a:rPr lang="en-IN" sz="1200" dirty="0"/>
              <a:t>() etc.</a:t>
            </a:r>
          </a:p>
          <a:p>
            <a:r>
              <a:rPr lang="en-IN" sz="1200" dirty="0"/>
              <a:t>		</a:t>
            </a:r>
          </a:p>
          <a:p>
            <a:r>
              <a:rPr lang="en-IN" sz="1200" dirty="0"/>
              <a:t>		*/</a:t>
            </a:r>
          </a:p>
          <a:p>
            <a:r>
              <a:rPr lang="en-IN" sz="1200" dirty="0"/>
              <a:t>		</a:t>
            </a:r>
          </a:p>
          <a:p>
            <a:r>
              <a:rPr lang="en-IN" sz="1200" dirty="0"/>
              <a:t>		</a:t>
            </a:r>
          </a:p>
        </p:txBody>
      </p:sp>
    </p:spTree>
    <p:extLst>
      <p:ext uri="{BB962C8B-B14F-4D97-AF65-F5344CB8AC3E}">
        <p14:creationId xmlns:p14="http://schemas.microsoft.com/office/powerpoint/2010/main" val="415330070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BDCE83-57D4-9ED8-F564-B12A6A1BE0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666CE4-1F27-E8E4-81EC-E6908CE59C51}"/>
              </a:ext>
            </a:extLst>
          </p:cNvPr>
          <p:cNvSpPr>
            <a:spLocks noGrp="1"/>
          </p:cNvSpPr>
          <p:nvPr>
            <p:ph type="sldNum" sz="quarter" idx="12"/>
          </p:nvPr>
        </p:nvSpPr>
        <p:spPr/>
        <p:txBody>
          <a:bodyPr/>
          <a:lstStyle/>
          <a:p>
            <a:fld id="{4A777409-9C5A-4B07-8E32-19F22F7D558C}" type="slidenum">
              <a:rPr lang="en-IN" smtClean="0"/>
              <a:t>209</a:t>
            </a:fld>
            <a:endParaRPr lang="en-IN" dirty="0"/>
          </a:p>
        </p:txBody>
      </p:sp>
      <p:sp>
        <p:nvSpPr>
          <p:cNvPr id="5" name="TextBox 4">
            <a:extLst>
              <a:ext uri="{FF2B5EF4-FFF2-40B4-BE49-F238E27FC236}">
                <a16:creationId xmlns:a16="http://schemas.microsoft.com/office/drawing/2014/main" id="{5118487C-4F5B-F63D-AD9D-4D55DBCAF991}"/>
              </a:ext>
            </a:extLst>
          </p:cNvPr>
          <p:cNvSpPr txBox="1"/>
          <p:nvPr/>
        </p:nvSpPr>
        <p:spPr>
          <a:xfrm>
            <a:off x="842683" y="505122"/>
            <a:ext cx="11806517" cy="5847755"/>
          </a:xfrm>
          <a:prstGeom prst="rect">
            <a:avLst/>
          </a:prstGeom>
          <a:noFill/>
        </p:spPr>
        <p:txBody>
          <a:bodyPr wrap="square">
            <a:spAutoFit/>
          </a:bodyPr>
          <a:lstStyle/>
          <a:p>
            <a:r>
              <a:rPr lang="en-IN" sz="1100" dirty="0"/>
              <a:t>System.out.println();</a:t>
            </a:r>
          </a:p>
          <a:p>
            <a:r>
              <a:rPr lang="en-IN" sz="1100" dirty="0"/>
              <a:t>		System.out.println("***********</a:t>
            </a:r>
            <a:r>
              <a:rPr lang="en-IN" sz="1100" dirty="0" err="1"/>
              <a:t>DateTimeFormater</a:t>
            </a:r>
            <a:r>
              <a:rPr lang="en-IN" sz="1100" dirty="0"/>
              <a:t>***********");</a:t>
            </a:r>
          </a:p>
          <a:p>
            <a:r>
              <a:rPr lang="en-IN" sz="1100" dirty="0"/>
              <a:t>		LocalDate date = </a:t>
            </a:r>
            <a:r>
              <a:rPr lang="en-IN" sz="1100" dirty="0" err="1"/>
              <a:t>LocalDate.parse</a:t>
            </a:r>
            <a:r>
              <a:rPr lang="en-IN" sz="1100" dirty="0"/>
              <a:t>("13 Feb, 2020", DateTimeFormatter.ofPattern("dd MMM, </a:t>
            </a:r>
            <a:r>
              <a:rPr lang="en-IN" sz="1100" dirty="0" err="1"/>
              <a:t>yyyy</a:t>
            </a:r>
            <a:r>
              <a:rPr lang="en-IN" sz="1100" dirty="0"/>
              <a:t>"));</a:t>
            </a:r>
          </a:p>
          <a:p>
            <a:r>
              <a:rPr lang="en-IN" sz="1100" dirty="0"/>
              <a:t>		System.out.println(</a:t>
            </a:r>
            <a:r>
              <a:rPr lang="en-IN" sz="1100" dirty="0" err="1"/>
              <a:t>date.format</a:t>
            </a:r>
            <a:r>
              <a:rPr lang="en-IN" sz="1100" dirty="0"/>
              <a:t>(DateTimeFormatter.ofPattern("dd-MMM-</a:t>
            </a:r>
            <a:r>
              <a:rPr lang="en-IN" sz="1100" dirty="0" err="1"/>
              <a:t>yyyy</a:t>
            </a:r>
            <a:r>
              <a:rPr lang="en-IN" sz="1100" dirty="0"/>
              <a:t>")));</a:t>
            </a:r>
          </a:p>
          <a:p>
            <a:r>
              <a:rPr lang="en-IN" sz="1100" dirty="0"/>
              <a:t>		System.out.println("Input Format is 13 Feb, 2020 \</a:t>
            </a:r>
            <a:r>
              <a:rPr lang="en-IN" sz="1100" dirty="0" err="1"/>
              <a:t>nOutput</a:t>
            </a:r>
            <a:r>
              <a:rPr lang="en-IN" sz="1100" dirty="0"/>
              <a:t> Format :-  "+date);</a:t>
            </a:r>
          </a:p>
          <a:p>
            <a:r>
              <a:rPr lang="en-IN" sz="1100" dirty="0"/>
              <a:t>		</a:t>
            </a:r>
          </a:p>
          <a:p>
            <a:r>
              <a:rPr lang="en-IN" sz="1100" dirty="0"/>
              <a:t>		/*</a:t>
            </a:r>
          </a:p>
          <a:p>
            <a:r>
              <a:rPr lang="en-IN" sz="1100" dirty="0"/>
              <a:t>			.format() method formats the date according to user defined pattern.</a:t>
            </a:r>
          </a:p>
          <a:p>
            <a:r>
              <a:rPr lang="en-IN" sz="1100" dirty="0"/>
              <a:t>		</a:t>
            </a:r>
          </a:p>
          <a:p>
            <a:r>
              <a:rPr lang="en-IN" sz="1100" dirty="0"/>
              <a:t>		*/</a:t>
            </a:r>
          </a:p>
          <a:p>
            <a:r>
              <a:rPr lang="en-IN" sz="1100" dirty="0"/>
              <a:t>		String </a:t>
            </a:r>
            <a:r>
              <a:rPr lang="en-IN" sz="1100" dirty="0" err="1"/>
              <a:t>dateString</a:t>
            </a:r>
            <a:r>
              <a:rPr lang="en-IN" sz="1100" dirty="0"/>
              <a:t> = </a:t>
            </a:r>
            <a:r>
              <a:rPr lang="en-IN" sz="1100" dirty="0" err="1"/>
              <a:t>date.format</a:t>
            </a:r>
            <a:r>
              <a:rPr lang="en-IN" sz="1100" dirty="0"/>
              <a:t>(DateTimeFormatter.ofPattern("dd/MMM/</a:t>
            </a:r>
            <a:r>
              <a:rPr lang="en-IN" sz="1100" dirty="0" err="1"/>
              <a:t>uuuu</a:t>
            </a:r>
            <a:r>
              <a:rPr lang="en-IN" sz="1100" dirty="0"/>
              <a:t>"));</a:t>
            </a:r>
          </a:p>
          <a:p>
            <a:r>
              <a:rPr lang="en-IN" sz="1100" dirty="0"/>
              <a:t>		System.out.println(</a:t>
            </a:r>
            <a:r>
              <a:rPr lang="en-IN" sz="1100" dirty="0" err="1"/>
              <a:t>dateString</a:t>
            </a:r>
            <a:r>
              <a:rPr lang="en-IN" sz="1100" dirty="0"/>
              <a:t>);</a:t>
            </a:r>
          </a:p>
          <a:p>
            <a:r>
              <a:rPr lang="en-IN" sz="1100" dirty="0"/>
              <a:t>		</a:t>
            </a:r>
          </a:p>
          <a:p>
            <a:r>
              <a:rPr lang="en-IN" sz="1100" dirty="0"/>
              <a:t>		/*</a:t>
            </a:r>
          </a:p>
          <a:p>
            <a:r>
              <a:rPr lang="en-IN" sz="1100" dirty="0"/>
              <a:t>			The DateTimeFormatter class in Java is used for parsing dates in different formats.</a:t>
            </a:r>
          </a:p>
          <a:p>
            <a:r>
              <a:rPr lang="en-IN" sz="1100" dirty="0"/>
              <a:t>			ofPattern method will create a formatter based on the pattern given by the programmer. </a:t>
            </a:r>
          </a:p>
          <a:p>
            <a:r>
              <a:rPr lang="en-IN" sz="1100" dirty="0"/>
              <a:t>			For example, d MMM </a:t>
            </a:r>
            <a:r>
              <a:rPr lang="en-IN" sz="1100" dirty="0" err="1"/>
              <a:t>yyyy</a:t>
            </a:r>
            <a:r>
              <a:rPr lang="en-IN" sz="1100" dirty="0"/>
              <a:t> will format 2011-12-03 as '3 Dec 2011'. </a:t>
            </a:r>
          </a:p>
          <a:p>
            <a:r>
              <a:rPr lang="en-IN" sz="1100" dirty="0"/>
              <a:t>		*/</a:t>
            </a:r>
          </a:p>
          <a:p>
            <a:r>
              <a:rPr lang="en-IN" sz="1100" dirty="0"/>
              <a:t>		</a:t>
            </a:r>
          </a:p>
          <a:p>
            <a:r>
              <a:rPr lang="en-IN" sz="1100" dirty="0"/>
              <a:t>		</a:t>
            </a:r>
          </a:p>
          <a:p>
            <a:r>
              <a:rPr lang="en-IN" sz="1100" dirty="0"/>
              <a:t>		System.out.println();</a:t>
            </a:r>
          </a:p>
          <a:p>
            <a:r>
              <a:rPr lang="en-IN" sz="1100" dirty="0"/>
              <a:t>		System.out.println("************"+"Functions to access date information"+"************");</a:t>
            </a:r>
          </a:p>
          <a:p>
            <a:r>
              <a:rPr lang="en-IN" sz="1100" dirty="0"/>
              <a:t>		System.out.println("Today's Date :- "+LocalDate.now());</a:t>
            </a:r>
          </a:p>
          <a:p>
            <a:r>
              <a:rPr lang="en-IN" sz="1100" dirty="0"/>
              <a:t>		System.out.println("Month in Today's Date :- "+LocalDate.now().</a:t>
            </a:r>
            <a:r>
              <a:rPr lang="en-IN" sz="1100" dirty="0" err="1"/>
              <a:t>getMonth</a:t>
            </a:r>
            <a:r>
              <a:rPr lang="en-IN" sz="1100" dirty="0"/>
              <a:t>());</a:t>
            </a:r>
          </a:p>
          <a:p>
            <a:r>
              <a:rPr lang="en-IN" sz="1100" dirty="0"/>
              <a:t>		System.out.println("What is the current year going on .... ? :- "+LocalDate.now().</a:t>
            </a:r>
            <a:r>
              <a:rPr lang="en-IN" sz="1100" dirty="0" err="1"/>
              <a:t>getYear</a:t>
            </a:r>
            <a:r>
              <a:rPr lang="en-IN" sz="1100" dirty="0"/>
              <a:t>());</a:t>
            </a:r>
          </a:p>
          <a:p>
            <a:r>
              <a:rPr lang="en-IN" sz="1100" dirty="0"/>
              <a:t>		System.out.println("Which day is today ? :- "+LocalDate.now().</a:t>
            </a:r>
            <a:r>
              <a:rPr lang="en-IN" sz="1100" dirty="0" err="1"/>
              <a:t>getDayOfWeek</a:t>
            </a:r>
            <a:r>
              <a:rPr lang="en-IN" sz="1100" dirty="0"/>
              <a:t>());</a:t>
            </a:r>
          </a:p>
          <a:p>
            <a:r>
              <a:rPr lang="en-IN" sz="1100" dirty="0"/>
              <a:t>		</a:t>
            </a:r>
          </a:p>
          <a:p>
            <a:r>
              <a:rPr lang="en-IN" sz="1100" dirty="0"/>
              <a:t>		/*</a:t>
            </a:r>
          </a:p>
          <a:p>
            <a:r>
              <a:rPr lang="en-IN" sz="1100" dirty="0"/>
              <a:t>			</a:t>
            </a:r>
            <a:r>
              <a:rPr lang="en-IN" sz="1100" dirty="0" err="1"/>
              <a:t>getDayOfWeek</a:t>
            </a:r>
            <a:r>
              <a:rPr lang="en-IN" sz="1100" dirty="0"/>
              <a:t>() &amp; </a:t>
            </a:r>
            <a:r>
              <a:rPr lang="en-IN" sz="1100" dirty="0" err="1"/>
              <a:t>getMonth</a:t>
            </a:r>
            <a:r>
              <a:rPr lang="en-IN" sz="1100" dirty="0"/>
              <a:t>() :- returns an </a:t>
            </a:r>
            <a:r>
              <a:rPr lang="en-IN" sz="1100" dirty="0" err="1"/>
              <a:t>enum</a:t>
            </a:r>
            <a:r>
              <a:rPr lang="en-IN" sz="1100" dirty="0"/>
              <a:t> instead of int value.</a:t>
            </a:r>
          </a:p>
          <a:p>
            <a:r>
              <a:rPr lang="en-IN" sz="1100" dirty="0"/>
              <a:t>			To get int value, we can use </a:t>
            </a:r>
            <a:r>
              <a:rPr lang="en-IN" sz="1100" dirty="0" err="1"/>
              <a:t>getValue</a:t>
            </a:r>
            <a:r>
              <a:rPr lang="en-IN" sz="1100" dirty="0"/>
              <a:t>() methods</a:t>
            </a:r>
          </a:p>
          <a:p>
            <a:r>
              <a:rPr lang="en-IN" sz="1100" dirty="0"/>
              <a:t>			</a:t>
            </a:r>
          </a:p>
          <a:p>
            <a:r>
              <a:rPr lang="en-IN" sz="1100" dirty="0"/>
              <a:t>			Try :- System.out.println("Month in Today's Date :- "+LocalDate.now().</a:t>
            </a:r>
            <a:r>
              <a:rPr lang="en-IN" sz="1100" dirty="0" err="1"/>
              <a:t>getMonth</a:t>
            </a:r>
            <a:r>
              <a:rPr lang="en-IN" sz="1100" dirty="0"/>
              <a:t>().</a:t>
            </a:r>
            <a:r>
              <a:rPr lang="en-IN" sz="1100" dirty="0" err="1"/>
              <a:t>getValue</a:t>
            </a:r>
            <a:r>
              <a:rPr lang="en-IN" sz="1100" dirty="0"/>
              <a:t>());</a:t>
            </a:r>
          </a:p>
          <a:p>
            <a:r>
              <a:rPr lang="en-IN" sz="1100" dirty="0"/>
              <a:t>				   System.out.println("Which day is today ? :- "+LocalDate.now().</a:t>
            </a:r>
            <a:r>
              <a:rPr lang="en-IN" sz="1100" dirty="0" err="1"/>
              <a:t>getDayOfWeek</a:t>
            </a:r>
            <a:r>
              <a:rPr lang="en-IN" sz="1100" dirty="0"/>
              <a:t>().</a:t>
            </a:r>
            <a:r>
              <a:rPr lang="en-IN" sz="1100" dirty="0" err="1"/>
              <a:t>getValue</a:t>
            </a:r>
            <a:r>
              <a:rPr lang="en-IN" sz="1100" dirty="0"/>
              <a:t>());</a:t>
            </a:r>
          </a:p>
        </p:txBody>
      </p:sp>
    </p:spTree>
    <p:extLst>
      <p:ext uri="{BB962C8B-B14F-4D97-AF65-F5344CB8AC3E}">
        <p14:creationId xmlns:p14="http://schemas.microsoft.com/office/powerpoint/2010/main" val="161760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D308AE-CA48-8C6F-469F-2A9A30BD192C}"/>
              </a:ext>
            </a:extLst>
          </p:cNvPr>
          <p:cNvSpPr txBox="1"/>
          <p:nvPr/>
        </p:nvSpPr>
        <p:spPr>
          <a:xfrm>
            <a:off x="358588" y="1371599"/>
            <a:ext cx="11537576" cy="4093428"/>
          </a:xfrm>
          <a:prstGeom prst="rect">
            <a:avLst/>
          </a:prstGeom>
          <a:noFill/>
        </p:spPr>
        <p:txBody>
          <a:bodyPr wrap="square">
            <a:spAutoFit/>
          </a:bodyPr>
          <a:lstStyle/>
          <a:p>
            <a:r>
              <a:rPr lang="en-US" sz="2000" b="1" dirty="0">
                <a:solidFill>
                  <a:schemeClr val="tx1">
                    <a:lumMod val="65000"/>
                    <a:lumOff val="35000"/>
                  </a:schemeClr>
                </a:solidFill>
              </a:rPr>
              <a:t>Note: </a:t>
            </a:r>
            <a:r>
              <a:rPr lang="en-US" sz="2000" dirty="0">
                <a:solidFill>
                  <a:schemeClr val="tx1">
                    <a:lumMod val="65000"/>
                    <a:lumOff val="35000"/>
                  </a:schemeClr>
                </a:solidFill>
              </a:rPr>
              <a:t> "main()"  is the starting point of execution of all the programs.</a:t>
            </a:r>
          </a:p>
          <a:p>
            <a:br>
              <a:rPr lang="en-US" sz="2000" dirty="0">
                <a:solidFill>
                  <a:schemeClr val="tx1">
                    <a:lumMod val="65000"/>
                    <a:lumOff val="35000"/>
                  </a:schemeClr>
                </a:solidFill>
              </a:rPr>
            </a:br>
            <a:r>
              <a:rPr lang="en-US" sz="2000" dirty="0">
                <a:solidFill>
                  <a:schemeClr val="tx1">
                    <a:lumMod val="65000"/>
                    <a:lumOff val="35000"/>
                  </a:schemeClr>
                </a:solidFill>
              </a:rPr>
              <a:t>The first thing that might come to your mind seeing this code might be, what are all those terms? I just started Java, and have no idea about class, static, public, etc. Those terms that you saw are the basic constructs in the Java language. Without them, Java does not work.</a:t>
            </a:r>
          </a:p>
          <a:p>
            <a:endParaRPr lang="en-US" sz="2000" dirty="0">
              <a:solidFill>
                <a:schemeClr val="tx1">
                  <a:lumMod val="65000"/>
                  <a:lumOff val="35000"/>
                </a:schemeClr>
              </a:solidFill>
            </a:endParaRPr>
          </a:p>
          <a:p>
            <a:r>
              <a:rPr lang="en-US" sz="2000" dirty="0">
                <a:solidFill>
                  <a:schemeClr val="tx1">
                    <a:lumMod val="65000"/>
                    <a:lumOff val="35000"/>
                  </a:schemeClr>
                </a:solidFill>
              </a:rPr>
              <a:t>But you wanted to just print a normal "Hello World" and you just started learning Java. Would you have to learn all that to just print "Hello World"? Yes, you have to. To print a normal "Hello World", you do have to write a huge code as shown. But is that the only way to learn Java programming?</a:t>
            </a:r>
          </a:p>
          <a:p>
            <a:r>
              <a:rPr lang="en-US" sz="2000" dirty="0">
                <a:solidFill>
                  <a:schemeClr val="tx1">
                    <a:lumMod val="65000"/>
                    <a:lumOff val="35000"/>
                  </a:schemeClr>
                </a:solidFill>
              </a:rPr>
              <a:t>No, it isn’t. Due to a new addition in the Java language (from Java 9), learning of basics is simplified. That addition is the JShell.</a:t>
            </a:r>
          </a:p>
          <a:p>
            <a:endParaRPr lang="en-US" sz="2000" dirty="0">
              <a:solidFill>
                <a:schemeClr val="tx1">
                  <a:lumMod val="65000"/>
                  <a:lumOff val="35000"/>
                </a:schemeClr>
              </a:solidFill>
            </a:endParaRPr>
          </a:p>
          <a:p>
            <a:r>
              <a:rPr lang="en-US" sz="2000" dirty="0">
                <a:solidFill>
                  <a:schemeClr val="tx1">
                    <a:lumMod val="65000"/>
                    <a:lumOff val="35000"/>
                  </a:schemeClr>
                </a:solidFill>
              </a:rPr>
              <a:t>Let us now see what's JShell.</a:t>
            </a:r>
          </a:p>
        </p:txBody>
      </p:sp>
      <p:sp>
        <p:nvSpPr>
          <p:cNvPr id="2" name="Footer Placeholder 1">
            <a:extLst>
              <a:ext uri="{FF2B5EF4-FFF2-40B4-BE49-F238E27FC236}">
                <a16:creationId xmlns:a16="http://schemas.microsoft.com/office/drawing/2014/main" id="{8964D6B1-0E59-CE52-0710-B566378BDCA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5117977-01BC-61F4-EB8E-093750A59E40}"/>
              </a:ext>
            </a:extLst>
          </p:cNvPr>
          <p:cNvSpPr>
            <a:spLocks noGrp="1"/>
          </p:cNvSpPr>
          <p:nvPr>
            <p:ph type="sldNum" sz="quarter" idx="12"/>
          </p:nvPr>
        </p:nvSpPr>
        <p:spPr/>
        <p:txBody>
          <a:bodyPr/>
          <a:lstStyle/>
          <a:p>
            <a:fld id="{4A777409-9C5A-4B07-8E32-19F22F7D558C}" type="slidenum">
              <a:rPr lang="en-IN" smtClean="0"/>
              <a:t>21</a:t>
            </a:fld>
            <a:endParaRPr lang="en-IN" dirty="0"/>
          </a:p>
        </p:txBody>
      </p:sp>
    </p:spTree>
    <p:extLst>
      <p:ext uri="{BB962C8B-B14F-4D97-AF65-F5344CB8AC3E}">
        <p14:creationId xmlns:p14="http://schemas.microsoft.com/office/powerpoint/2010/main" val="197975635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C42EB5-AAA0-66B8-4E74-34FC105F63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9BE371-C71C-DBC8-D11A-DF101DE2DB9A}"/>
              </a:ext>
            </a:extLst>
          </p:cNvPr>
          <p:cNvSpPr>
            <a:spLocks noGrp="1"/>
          </p:cNvSpPr>
          <p:nvPr>
            <p:ph type="sldNum" sz="quarter" idx="12"/>
          </p:nvPr>
        </p:nvSpPr>
        <p:spPr/>
        <p:txBody>
          <a:bodyPr/>
          <a:lstStyle/>
          <a:p>
            <a:fld id="{4A777409-9C5A-4B07-8E32-19F22F7D558C}" type="slidenum">
              <a:rPr lang="en-IN" smtClean="0"/>
              <a:t>210</a:t>
            </a:fld>
            <a:endParaRPr lang="en-IN" dirty="0"/>
          </a:p>
        </p:txBody>
      </p:sp>
      <p:sp>
        <p:nvSpPr>
          <p:cNvPr id="5" name="TextBox 4">
            <a:extLst>
              <a:ext uri="{FF2B5EF4-FFF2-40B4-BE49-F238E27FC236}">
                <a16:creationId xmlns:a16="http://schemas.microsoft.com/office/drawing/2014/main" id="{D924F14B-B1F3-41C4-2A92-199090FE5472}"/>
              </a:ext>
            </a:extLst>
          </p:cNvPr>
          <p:cNvSpPr txBox="1"/>
          <p:nvPr/>
        </p:nvSpPr>
        <p:spPr>
          <a:xfrm>
            <a:off x="1053489" y="502571"/>
            <a:ext cx="13742894" cy="6370975"/>
          </a:xfrm>
          <a:prstGeom prst="rect">
            <a:avLst/>
          </a:prstGeom>
          <a:noFill/>
        </p:spPr>
        <p:txBody>
          <a:bodyPr wrap="square">
            <a:spAutoFit/>
          </a:bodyPr>
          <a:lstStyle/>
          <a:p>
            <a:r>
              <a:rPr lang="en-IN" sz="1200" dirty="0"/>
              <a:t>*/</a:t>
            </a:r>
          </a:p>
          <a:p>
            <a:r>
              <a:rPr lang="en-IN" sz="1200" dirty="0"/>
              <a:t>		</a:t>
            </a:r>
          </a:p>
          <a:p>
            <a:r>
              <a:rPr lang="en-IN" sz="1200" dirty="0"/>
              <a:t>		</a:t>
            </a:r>
          </a:p>
          <a:p>
            <a:r>
              <a:rPr lang="en-IN" sz="1200" dirty="0"/>
              <a:t>		/*</a:t>
            </a:r>
          </a:p>
          <a:p>
            <a:r>
              <a:rPr lang="en-IN" sz="1200" dirty="0"/>
              <a:t>			Following are methods for </a:t>
            </a:r>
            <a:r>
              <a:rPr lang="en-IN" sz="1200" dirty="0" err="1"/>
              <a:t>localdate</a:t>
            </a:r>
            <a:r>
              <a:rPr lang="en-IN" sz="1200" dirty="0"/>
              <a:t> calculations </a:t>
            </a:r>
          </a:p>
          <a:p>
            <a:r>
              <a:rPr lang="en-IN" sz="1200" dirty="0"/>
              <a:t>			</a:t>
            </a:r>
            <a:r>
              <a:rPr lang="en-IN" sz="1200" dirty="0" err="1"/>
              <a:t>plusDays</a:t>
            </a:r>
            <a:r>
              <a:rPr lang="en-IN" sz="1200" dirty="0"/>
              <a:t>(),</a:t>
            </a:r>
            <a:r>
              <a:rPr lang="en-IN" sz="1200" dirty="0" err="1"/>
              <a:t>plusWeeks</a:t>
            </a:r>
            <a:r>
              <a:rPr lang="en-IN" sz="1200" dirty="0"/>
              <a:t>(),</a:t>
            </a:r>
            <a:r>
              <a:rPr lang="en-IN" sz="1200" dirty="0" err="1"/>
              <a:t>plusMonths</a:t>
            </a:r>
            <a:r>
              <a:rPr lang="en-IN" sz="1200" dirty="0"/>
              <a:t>(),</a:t>
            </a:r>
            <a:r>
              <a:rPr lang="en-IN" sz="1200" dirty="0" err="1"/>
              <a:t>plusYears</a:t>
            </a:r>
            <a:r>
              <a:rPr lang="en-IN" sz="1200" dirty="0"/>
              <a:t>(),</a:t>
            </a:r>
            <a:r>
              <a:rPr lang="en-IN" sz="1200" dirty="0" err="1"/>
              <a:t>minusDays</a:t>
            </a:r>
            <a:r>
              <a:rPr lang="en-IN" sz="1200" dirty="0"/>
              <a:t>(),</a:t>
            </a:r>
            <a:r>
              <a:rPr lang="en-IN" sz="1200" dirty="0" err="1"/>
              <a:t>minusWeeks</a:t>
            </a:r>
            <a:r>
              <a:rPr lang="en-IN" sz="1200" dirty="0"/>
              <a:t>(),</a:t>
            </a:r>
            <a:r>
              <a:rPr lang="en-IN" sz="1200" dirty="0" err="1"/>
              <a:t>minusMonths</a:t>
            </a:r>
            <a:r>
              <a:rPr lang="en-IN" sz="1200" dirty="0"/>
              <a:t>,()</a:t>
            </a:r>
            <a:r>
              <a:rPr lang="en-IN" sz="1200" dirty="0" err="1"/>
              <a:t>minusYears</a:t>
            </a:r>
            <a:r>
              <a:rPr lang="en-IN" sz="1200" dirty="0"/>
              <a:t>()</a:t>
            </a:r>
          </a:p>
          <a:p>
            <a:r>
              <a:rPr lang="en-IN" sz="1200" dirty="0"/>
              <a:t>			All of these methods take parameters having Long datatype</a:t>
            </a:r>
          </a:p>
          <a:p>
            <a:r>
              <a:rPr lang="en-IN" sz="1200" dirty="0"/>
              <a:t>		*/</a:t>
            </a:r>
          </a:p>
          <a:p>
            <a:r>
              <a:rPr lang="en-IN" sz="1200" dirty="0"/>
              <a:t>		System.out.println();</a:t>
            </a:r>
          </a:p>
          <a:p>
            <a:r>
              <a:rPr lang="en-IN" sz="1200" dirty="0"/>
              <a:t>		System.out.println("************"+"LocalDate Calculations"+"************");</a:t>
            </a:r>
          </a:p>
          <a:p>
            <a:r>
              <a:rPr lang="en-IN" sz="1200" dirty="0"/>
              <a:t>		System.out.println("Today's Date :- "+LocalDate.now());</a:t>
            </a:r>
          </a:p>
          <a:p>
            <a:r>
              <a:rPr lang="en-IN" sz="1200" dirty="0"/>
              <a:t>		System.out.println("Date after 7 days ?	 =&gt; "+LocalDate.now().</a:t>
            </a:r>
            <a:r>
              <a:rPr lang="en-IN" sz="1200" dirty="0" err="1"/>
              <a:t>plusDays</a:t>
            </a:r>
            <a:r>
              <a:rPr lang="en-IN" sz="1200" dirty="0"/>
              <a:t>(7));</a:t>
            </a:r>
          </a:p>
          <a:p>
            <a:r>
              <a:rPr lang="en-IN" sz="1200" dirty="0"/>
              <a:t>		System.out.println("Date after 7 months ?	 =&gt; "+LocalDate.now().</a:t>
            </a:r>
            <a:r>
              <a:rPr lang="en-IN" sz="1200" dirty="0" err="1"/>
              <a:t>plusMonths</a:t>
            </a:r>
            <a:r>
              <a:rPr lang="en-IN" sz="1200" dirty="0"/>
              <a:t>(7));</a:t>
            </a:r>
          </a:p>
          <a:p>
            <a:r>
              <a:rPr lang="en-IN" sz="1200" dirty="0"/>
              <a:t>		System.out.println("Date after 7 Years ?	 =&gt; "+LocalDate.now().</a:t>
            </a:r>
            <a:r>
              <a:rPr lang="en-IN" sz="1200" dirty="0" err="1"/>
              <a:t>plusYears</a:t>
            </a:r>
            <a:r>
              <a:rPr lang="en-IN" sz="1200" dirty="0"/>
              <a:t>(7));</a:t>
            </a:r>
          </a:p>
          <a:p>
            <a:r>
              <a:rPr lang="en-IN" sz="1200" dirty="0"/>
              <a:t>		System.out.println("Date after 7 weeks ?	 =&gt; "+LocalDate.now().</a:t>
            </a:r>
            <a:r>
              <a:rPr lang="en-IN" sz="1200" dirty="0" err="1"/>
              <a:t>plusWeeks</a:t>
            </a:r>
            <a:r>
              <a:rPr lang="en-IN" sz="1200" dirty="0"/>
              <a:t>(7));</a:t>
            </a:r>
          </a:p>
          <a:p>
            <a:r>
              <a:rPr lang="en-IN" sz="1200" dirty="0"/>
              <a:t>		</a:t>
            </a:r>
          </a:p>
          <a:p>
            <a:r>
              <a:rPr lang="en-IN" sz="1200" dirty="0"/>
              <a:t>		System.out.println();</a:t>
            </a:r>
          </a:p>
          <a:p>
            <a:r>
              <a:rPr lang="en-IN" sz="1200" dirty="0"/>
              <a:t>		/*</a:t>
            </a:r>
          </a:p>
          <a:p>
            <a:r>
              <a:rPr lang="en-IN" sz="1200" dirty="0"/>
              <a:t>			Try :- </a:t>
            </a:r>
          </a:p>
          <a:p>
            <a:r>
              <a:rPr lang="en-IN" sz="1200" dirty="0"/>
              <a:t>					Find the date 20 days ago and 4 months ago and 40 years ago</a:t>
            </a:r>
          </a:p>
          <a:p>
            <a:r>
              <a:rPr lang="en-IN" sz="1200" dirty="0"/>
              <a:t>		*/	</a:t>
            </a:r>
          </a:p>
          <a:p>
            <a:r>
              <a:rPr lang="en-IN" sz="1200" dirty="0"/>
              <a:t>		</a:t>
            </a:r>
          </a:p>
          <a:p>
            <a:r>
              <a:rPr lang="en-IN" sz="1200" dirty="0"/>
              <a:t>		System.out.println();</a:t>
            </a:r>
          </a:p>
          <a:p>
            <a:r>
              <a:rPr lang="en-IN" sz="1200" dirty="0"/>
              <a:t>		System.out.println("************"+"Difference using </a:t>
            </a:r>
            <a:r>
              <a:rPr lang="en-IN" sz="1200" dirty="0" err="1"/>
              <a:t>ChronoUnit</a:t>
            </a:r>
            <a:r>
              <a:rPr lang="en-IN" sz="1200" dirty="0"/>
              <a:t>"+"************");</a:t>
            </a:r>
          </a:p>
          <a:p>
            <a:r>
              <a:rPr lang="en-IN" sz="1200" dirty="0"/>
              <a:t>		LocalDate dateObj = LocalDate.of(1997, </a:t>
            </a:r>
            <a:r>
              <a:rPr lang="en-IN" sz="1200" dirty="0" err="1"/>
              <a:t>Month.FEBRUARY</a:t>
            </a:r>
            <a:r>
              <a:rPr lang="en-IN" sz="1200" dirty="0"/>
              <a:t>, 15);</a:t>
            </a:r>
          </a:p>
          <a:p>
            <a:r>
              <a:rPr lang="en-IN" sz="1200" dirty="0"/>
              <a:t>		System.out.println("Difference Between dateObj and today's date in number of Years");</a:t>
            </a:r>
          </a:p>
          <a:p>
            <a:r>
              <a:rPr lang="en-IN" sz="1200" dirty="0"/>
              <a:t>		System.out.println(</a:t>
            </a:r>
            <a:r>
              <a:rPr lang="en-IN" sz="1200" dirty="0" err="1"/>
              <a:t>ChronoUnit.YEARS.between</a:t>
            </a:r>
            <a:r>
              <a:rPr lang="en-IN" sz="1200" dirty="0"/>
              <a:t>(dateObj, LocalDate.now()));</a:t>
            </a:r>
          </a:p>
          <a:p>
            <a:r>
              <a:rPr lang="en-IN" sz="1200" dirty="0"/>
              <a:t>		// Calculate the number of days between dateObj and today's date</a:t>
            </a:r>
          </a:p>
          <a:p>
            <a:r>
              <a:rPr lang="en-IN" sz="1200" dirty="0"/>
              <a:t>		</a:t>
            </a:r>
          </a:p>
          <a:p>
            <a:r>
              <a:rPr lang="en-IN" sz="1200" dirty="0"/>
              <a:t>		/*</a:t>
            </a:r>
          </a:p>
          <a:p>
            <a:r>
              <a:rPr lang="en-IN" sz="1200" dirty="0"/>
              <a:t>			We can also modify the date using </a:t>
            </a:r>
            <a:r>
              <a:rPr lang="en-IN" sz="1200" dirty="0" err="1"/>
              <a:t>ChronoUnit</a:t>
            </a:r>
            <a:endParaRPr lang="en-IN" sz="1200" dirty="0"/>
          </a:p>
          <a:p>
            <a:r>
              <a:rPr lang="en-IN" sz="1200" dirty="0"/>
              <a:t>		</a:t>
            </a:r>
          </a:p>
          <a:p>
            <a:r>
              <a:rPr lang="en-IN" sz="1200" dirty="0"/>
              <a:t>		*/</a:t>
            </a:r>
          </a:p>
          <a:p>
            <a:r>
              <a:rPr lang="en-IN" sz="1200" dirty="0"/>
              <a:t>		</a:t>
            </a:r>
          </a:p>
        </p:txBody>
      </p:sp>
    </p:spTree>
    <p:extLst>
      <p:ext uri="{BB962C8B-B14F-4D97-AF65-F5344CB8AC3E}">
        <p14:creationId xmlns:p14="http://schemas.microsoft.com/office/powerpoint/2010/main" val="377721847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CFD8E0-C358-2587-E002-6D9CA3F6E6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D65C31-24D5-15BB-2165-0D0B8AD3DF84}"/>
              </a:ext>
            </a:extLst>
          </p:cNvPr>
          <p:cNvSpPr>
            <a:spLocks noGrp="1"/>
          </p:cNvSpPr>
          <p:nvPr>
            <p:ph type="sldNum" sz="quarter" idx="12"/>
          </p:nvPr>
        </p:nvSpPr>
        <p:spPr/>
        <p:txBody>
          <a:bodyPr/>
          <a:lstStyle/>
          <a:p>
            <a:fld id="{4A777409-9C5A-4B07-8E32-19F22F7D558C}" type="slidenum">
              <a:rPr lang="en-IN" smtClean="0"/>
              <a:t>211</a:t>
            </a:fld>
            <a:endParaRPr lang="en-IN" dirty="0"/>
          </a:p>
        </p:txBody>
      </p:sp>
      <p:sp>
        <p:nvSpPr>
          <p:cNvPr id="5" name="TextBox 4">
            <a:extLst>
              <a:ext uri="{FF2B5EF4-FFF2-40B4-BE49-F238E27FC236}">
                <a16:creationId xmlns:a16="http://schemas.microsoft.com/office/drawing/2014/main" id="{5414B9E6-2AD1-A32F-53F2-EFFCEC6B8581}"/>
              </a:ext>
            </a:extLst>
          </p:cNvPr>
          <p:cNvSpPr txBox="1"/>
          <p:nvPr/>
        </p:nvSpPr>
        <p:spPr>
          <a:xfrm>
            <a:off x="941294" y="512628"/>
            <a:ext cx="11923059" cy="6555641"/>
          </a:xfrm>
          <a:prstGeom prst="rect">
            <a:avLst/>
          </a:prstGeom>
          <a:noFill/>
        </p:spPr>
        <p:txBody>
          <a:bodyPr wrap="square">
            <a:spAutoFit/>
          </a:bodyPr>
          <a:lstStyle/>
          <a:p>
            <a:r>
              <a:rPr lang="en-IN" sz="1200" dirty="0"/>
              <a:t>System.out.println();</a:t>
            </a:r>
          </a:p>
          <a:p>
            <a:r>
              <a:rPr lang="en-IN" sz="1200" dirty="0"/>
              <a:t>		System.out.println("Modification of date using </a:t>
            </a:r>
            <a:r>
              <a:rPr lang="en-IN" sz="1200" dirty="0" err="1"/>
              <a:t>ChronoUnit</a:t>
            </a:r>
            <a:r>
              <a:rPr lang="en-IN" sz="1200" dirty="0"/>
              <a:t> :- ");</a:t>
            </a:r>
          </a:p>
          <a:p>
            <a:r>
              <a:rPr lang="en-IN" sz="1200" dirty="0"/>
              <a:t>		System.out.println("Today's date :- "+LocalDate.now());</a:t>
            </a:r>
          </a:p>
          <a:p>
            <a:r>
              <a:rPr lang="en-IN" sz="1200" dirty="0"/>
              <a:t>		System.out.println("Date After 5 days :- "+LocalDate.now().plus(5,ChronoUnit.DAYS));</a:t>
            </a:r>
          </a:p>
          <a:p>
            <a:r>
              <a:rPr lang="en-IN" sz="1200" dirty="0"/>
              <a:t>		//Try adding months and years in the current date. </a:t>
            </a:r>
          </a:p>
          <a:p>
            <a:r>
              <a:rPr lang="en-IN" sz="1200" dirty="0"/>
              <a:t>		</a:t>
            </a:r>
          </a:p>
          <a:p>
            <a:r>
              <a:rPr lang="en-IN" sz="1200" dirty="0"/>
              <a:t>		System.out.println();</a:t>
            </a:r>
          </a:p>
          <a:p>
            <a:r>
              <a:rPr lang="en-IN" sz="1200" dirty="0"/>
              <a:t>		System.out.println("until() with </a:t>
            </a:r>
            <a:r>
              <a:rPr lang="en-IN" sz="1200" dirty="0" err="1"/>
              <a:t>ChronoUnit</a:t>
            </a:r>
            <a:r>
              <a:rPr lang="en-IN" sz="1200" dirty="0"/>
              <a:t>");</a:t>
            </a:r>
          </a:p>
          <a:p>
            <a:r>
              <a:rPr lang="en-IN" sz="1200" dirty="0"/>
              <a:t>		LocalDate </a:t>
            </a:r>
            <a:r>
              <a:rPr lang="en-IN" sz="1200" dirty="0" err="1"/>
              <a:t>todayObj</a:t>
            </a:r>
            <a:r>
              <a:rPr lang="en-IN" sz="1200" dirty="0"/>
              <a:t> = LocalDate.now();</a:t>
            </a:r>
          </a:p>
          <a:p>
            <a:r>
              <a:rPr lang="en-IN" sz="1200" dirty="0"/>
              <a:t>		LocalDate date1 = LocalDate.of(2014,5,25);</a:t>
            </a:r>
          </a:p>
          <a:p>
            <a:r>
              <a:rPr lang="en-IN" sz="1200" dirty="0"/>
              <a:t>		System.out.println("Difference between </a:t>
            </a:r>
            <a:r>
              <a:rPr lang="en-IN" sz="1200" dirty="0" err="1"/>
              <a:t>todayObj</a:t>
            </a:r>
            <a:r>
              <a:rPr lang="en-IN" sz="1200" dirty="0"/>
              <a:t> and date1(in terms of Number of Days) :- "+date1.until(</a:t>
            </a:r>
            <a:r>
              <a:rPr lang="en-IN" sz="1200" dirty="0" err="1"/>
              <a:t>todayObj,ChronoUnit.DAYS</a:t>
            </a:r>
            <a:r>
              <a:rPr lang="en-IN" sz="1200" dirty="0"/>
              <a:t>));</a:t>
            </a:r>
          </a:p>
          <a:p>
            <a:r>
              <a:rPr lang="en-IN" sz="1200" dirty="0"/>
              <a:t>		//</a:t>
            </a:r>
            <a:r>
              <a:rPr lang="en-IN" sz="1200" dirty="0" err="1"/>
              <a:t>calulcate</a:t>
            </a:r>
            <a:r>
              <a:rPr lang="en-IN" sz="1200" dirty="0"/>
              <a:t> the difference in terms of months and years</a:t>
            </a:r>
          </a:p>
          <a:p>
            <a:r>
              <a:rPr lang="en-IN" sz="1200" dirty="0"/>
              <a:t>		</a:t>
            </a:r>
          </a:p>
          <a:p>
            <a:r>
              <a:rPr lang="en-IN" sz="1200" dirty="0"/>
              <a:t>		/*</a:t>
            </a:r>
          </a:p>
          <a:p>
            <a:r>
              <a:rPr lang="en-IN" sz="1200" dirty="0"/>
              <a:t>			To Compare two dates we also have compareTo() method </a:t>
            </a:r>
          </a:p>
          <a:p>
            <a:r>
              <a:rPr lang="en-IN" sz="1200" dirty="0"/>
              <a:t>			Method Signature of compareTo() :- int compareTo(</a:t>
            </a:r>
            <a:r>
              <a:rPr lang="en-IN" sz="1200" dirty="0" err="1"/>
              <a:t>chronoLocalDate</a:t>
            </a:r>
            <a:r>
              <a:rPr lang="en-IN" sz="1200" dirty="0"/>
              <a:t> date)</a:t>
            </a:r>
          </a:p>
          <a:p>
            <a:r>
              <a:rPr lang="en-IN" sz="1200" dirty="0"/>
              <a:t>			</a:t>
            </a:r>
          </a:p>
          <a:p>
            <a:r>
              <a:rPr lang="en-IN" sz="1200" dirty="0"/>
              <a:t>			It returns the value 0 if the argument Date is equal to this Date.</a:t>
            </a:r>
          </a:p>
          <a:p>
            <a:r>
              <a:rPr lang="en-IN" sz="1200" dirty="0"/>
              <a:t>			It returns a value less than 0 if this Date is before the Date argument.</a:t>
            </a:r>
          </a:p>
          <a:p>
            <a:r>
              <a:rPr lang="en-IN" sz="1200" dirty="0"/>
              <a:t>			It returns a value greater than 0 if this Date is after the Date argument.</a:t>
            </a:r>
          </a:p>
          <a:p>
            <a:r>
              <a:rPr lang="en-IN" sz="1200" dirty="0"/>
              <a:t>			</a:t>
            </a:r>
          </a:p>
          <a:p>
            <a:r>
              <a:rPr lang="en-IN" sz="1200" dirty="0"/>
              <a:t>			Try Comparing today's date with date1 using compareTo()</a:t>
            </a:r>
          </a:p>
          <a:p>
            <a:r>
              <a:rPr lang="en-IN" sz="1200" dirty="0"/>
              <a:t>		*/</a:t>
            </a:r>
          </a:p>
          <a:p>
            <a:r>
              <a:rPr lang="en-IN" sz="1200" dirty="0"/>
              <a:t>		System.out.println();</a:t>
            </a:r>
          </a:p>
          <a:p>
            <a:r>
              <a:rPr lang="en-IN" sz="1200" dirty="0"/>
              <a:t>		System.out.println("************"+"</a:t>
            </a:r>
            <a:r>
              <a:rPr lang="en-IN" sz="1200" dirty="0" err="1"/>
              <a:t>isAfter</a:t>
            </a:r>
            <a:r>
              <a:rPr lang="en-IN" sz="1200" dirty="0"/>
              <a:t>() and </a:t>
            </a:r>
            <a:r>
              <a:rPr lang="en-IN" sz="1200" dirty="0" err="1"/>
              <a:t>isBefore</a:t>
            </a:r>
            <a:r>
              <a:rPr lang="en-IN" sz="1200" dirty="0"/>
              <a:t>()"+"************");</a:t>
            </a:r>
          </a:p>
          <a:p>
            <a:r>
              <a:rPr lang="en-IN" sz="1200" dirty="0"/>
              <a:t>		LocalDate </a:t>
            </a:r>
            <a:r>
              <a:rPr lang="en-IN" sz="1200" dirty="0" err="1"/>
              <a:t>dateFirst</a:t>
            </a:r>
            <a:r>
              <a:rPr lang="en-IN" sz="1200" dirty="0"/>
              <a:t> = LocalDate.of(2018, 2,21);</a:t>
            </a:r>
          </a:p>
          <a:p>
            <a:r>
              <a:rPr lang="en-IN" sz="1200" dirty="0"/>
              <a:t>		LocalDate </a:t>
            </a:r>
            <a:r>
              <a:rPr lang="en-IN" sz="1200" dirty="0" err="1"/>
              <a:t>dateSecond</a:t>
            </a:r>
            <a:r>
              <a:rPr lang="en-IN" sz="1200" dirty="0"/>
              <a:t> = LocalDate.of(2018, 2,20);</a:t>
            </a:r>
          </a:p>
          <a:p>
            <a:r>
              <a:rPr lang="en-IN" sz="1200" dirty="0"/>
              <a:t>		</a:t>
            </a:r>
          </a:p>
          <a:p>
            <a:r>
              <a:rPr lang="en-IN" sz="1200" dirty="0"/>
              <a:t>		System.out.println("</a:t>
            </a:r>
            <a:r>
              <a:rPr lang="en-IN" sz="1200" dirty="0" err="1"/>
              <a:t>dateFirst.isBefore</a:t>
            </a:r>
            <a:r>
              <a:rPr lang="en-IN" sz="1200" dirty="0"/>
              <a:t>(</a:t>
            </a:r>
            <a:r>
              <a:rPr lang="en-IN" sz="1200" dirty="0" err="1"/>
              <a:t>dateSecond</a:t>
            </a:r>
            <a:r>
              <a:rPr lang="en-IN" sz="1200" dirty="0"/>
              <a:t>) :- "+</a:t>
            </a:r>
            <a:r>
              <a:rPr lang="en-IN" sz="1200" dirty="0" err="1"/>
              <a:t>dateFirst.isBefore</a:t>
            </a:r>
            <a:r>
              <a:rPr lang="en-IN" sz="1200" dirty="0"/>
              <a:t>(</a:t>
            </a:r>
            <a:r>
              <a:rPr lang="en-IN" sz="1200" dirty="0" err="1"/>
              <a:t>dateSecond</a:t>
            </a:r>
            <a:r>
              <a:rPr lang="en-IN" sz="1200" dirty="0"/>
              <a:t>));</a:t>
            </a:r>
          </a:p>
          <a:p>
            <a:r>
              <a:rPr lang="en-IN" sz="1200" dirty="0"/>
              <a:t>		System.out.println("</a:t>
            </a:r>
            <a:r>
              <a:rPr lang="en-IN" sz="1200" dirty="0" err="1"/>
              <a:t>dateFirst.isAfter</a:t>
            </a:r>
            <a:r>
              <a:rPr lang="en-IN" sz="1200" dirty="0"/>
              <a:t>(</a:t>
            </a:r>
            <a:r>
              <a:rPr lang="en-IN" sz="1200" dirty="0" err="1"/>
              <a:t>dateSecond</a:t>
            </a:r>
            <a:r>
              <a:rPr lang="en-IN" sz="1200" dirty="0"/>
              <a:t>) :- "+</a:t>
            </a:r>
            <a:r>
              <a:rPr lang="en-IN" sz="1200" dirty="0" err="1"/>
              <a:t>dateFirst.isAfter</a:t>
            </a:r>
            <a:r>
              <a:rPr lang="en-IN" sz="1200" dirty="0"/>
              <a:t>(</a:t>
            </a:r>
            <a:r>
              <a:rPr lang="en-IN" sz="1200" dirty="0" err="1"/>
              <a:t>dateSecond</a:t>
            </a:r>
            <a:r>
              <a:rPr lang="en-IN" sz="1200" dirty="0"/>
              <a:t>));</a:t>
            </a:r>
          </a:p>
          <a:p>
            <a:r>
              <a:rPr lang="en-IN" sz="1200" dirty="0"/>
              <a:t>		</a:t>
            </a:r>
          </a:p>
          <a:p>
            <a:r>
              <a:rPr lang="en-IN" sz="1200" dirty="0"/>
              <a:t>	}</a:t>
            </a:r>
          </a:p>
          <a:p>
            <a:endParaRPr lang="en-IN" sz="1200" dirty="0"/>
          </a:p>
          <a:p>
            <a:r>
              <a:rPr lang="en-IN" sz="1200" dirty="0"/>
              <a:t>}</a:t>
            </a:r>
          </a:p>
        </p:txBody>
      </p:sp>
    </p:spTree>
    <p:extLst>
      <p:ext uri="{BB962C8B-B14F-4D97-AF65-F5344CB8AC3E}">
        <p14:creationId xmlns:p14="http://schemas.microsoft.com/office/powerpoint/2010/main" val="133812972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57C001-C9C9-39C4-B0EA-90BD7DDD1CE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416600-74AA-187C-F879-FA12728493F9}"/>
              </a:ext>
            </a:extLst>
          </p:cNvPr>
          <p:cNvSpPr>
            <a:spLocks noGrp="1"/>
          </p:cNvSpPr>
          <p:nvPr>
            <p:ph type="sldNum" sz="quarter" idx="12"/>
          </p:nvPr>
        </p:nvSpPr>
        <p:spPr/>
        <p:txBody>
          <a:bodyPr/>
          <a:lstStyle/>
          <a:p>
            <a:fld id="{4A777409-9C5A-4B07-8E32-19F22F7D558C}" type="slidenum">
              <a:rPr lang="en-IN" smtClean="0"/>
              <a:t>212</a:t>
            </a:fld>
            <a:endParaRPr lang="en-IN" dirty="0"/>
          </a:p>
        </p:txBody>
      </p:sp>
      <p:sp>
        <p:nvSpPr>
          <p:cNvPr id="5" name="TextBox 4">
            <a:extLst>
              <a:ext uri="{FF2B5EF4-FFF2-40B4-BE49-F238E27FC236}">
                <a16:creationId xmlns:a16="http://schemas.microsoft.com/office/drawing/2014/main" id="{10CC1705-5B4C-C9A9-5279-446B21798156}"/>
              </a:ext>
            </a:extLst>
          </p:cNvPr>
          <p:cNvSpPr txBox="1"/>
          <p:nvPr/>
        </p:nvSpPr>
        <p:spPr>
          <a:xfrm>
            <a:off x="1051112" y="563887"/>
            <a:ext cx="6100482" cy="461665"/>
          </a:xfrm>
          <a:prstGeom prst="rect">
            <a:avLst/>
          </a:prstGeom>
          <a:noFill/>
        </p:spPr>
        <p:txBody>
          <a:bodyPr wrap="square">
            <a:spAutoFit/>
          </a:bodyPr>
          <a:lstStyle/>
          <a:p>
            <a:r>
              <a:rPr lang="en-IN" sz="2400" b="1" dirty="0"/>
              <a:t>LocalTime and LocalDateTime</a:t>
            </a:r>
          </a:p>
        </p:txBody>
      </p:sp>
      <p:sp>
        <p:nvSpPr>
          <p:cNvPr id="7" name="TextBox 6">
            <a:extLst>
              <a:ext uri="{FF2B5EF4-FFF2-40B4-BE49-F238E27FC236}">
                <a16:creationId xmlns:a16="http://schemas.microsoft.com/office/drawing/2014/main" id="{BC42D068-C21E-74C9-533A-3FE70FCC15AC}"/>
              </a:ext>
            </a:extLst>
          </p:cNvPr>
          <p:cNvSpPr txBox="1"/>
          <p:nvPr/>
        </p:nvSpPr>
        <p:spPr>
          <a:xfrm>
            <a:off x="1051112" y="1438905"/>
            <a:ext cx="10862982" cy="3785652"/>
          </a:xfrm>
          <a:prstGeom prst="rect">
            <a:avLst/>
          </a:prstGeom>
          <a:noFill/>
        </p:spPr>
        <p:txBody>
          <a:bodyPr wrap="square">
            <a:spAutoFit/>
          </a:bodyPr>
          <a:lstStyle/>
          <a:p>
            <a:r>
              <a:rPr lang="en-US" sz="2000" b="1" dirty="0">
                <a:solidFill>
                  <a:schemeClr val="tx1">
                    <a:lumMod val="65000"/>
                    <a:lumOff val="35000"/>
                  </a:schemeClr>
                </a:solidFill>
                <a:effectLst/>
              </a:rPr>
              <a:t>LocalTime</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effectLst/>
              </a:rPr>
              <a:t>LocalTime is a class that represents time with a default format of "hour-minute-second" (</a:t>
            </a:r>
            <a:r>
              <a:rPr lang="en-US" sz="2000" dirty="0" err="1">
                <a:solidFill>
                  <a:schemeClr val="tx1">
                    <a:lumMod val="65000"/>
                    <a:lumOff val="35000"/>
                  </a:schemeClr>
                </a:solidFill>
                <a:effectLst/>
              </a:rPr>
              <a:t>hh</a:t>
            </a:r>
            <a:r>
              <a:rPr lang="en-US" sz="2000" dirty="0">
                <a:solidFill>
                  <a:schemeClr val="tx1">
                    <a:lumMod val="65000"/>
                    <a:lumOff val="35000"/>
                  </a:schemeClr>
                </a:solidFill>
                <a:effectLst/>
              </a:rPr>
              <a:t>-mm-</a:t>
            </a:r>
            <a:r>
              <a:rPr lang="en-US" sz="2000" dirty="0" err="1">
                <a:solidFill>
                  <a:schemeClr val="tx1">
                    <a:lumMod val="65000"/>
                    <a:lumOff val="35000"/>
                  </a:schemeClr>
                </a:solidFill>
                <a:effectLst/>
              </a:rPr>
              <a:t>ss.zzz</a:t>
            </a:r>
            <a:r>
              <a:rPr lang="en-US" sz="2000" dirty="0">
                <a:solidFill>
                  <a:schemeClr val="tx1">
                    <a:lumMod val="65000"/>
                    <a:lumOff val="35000"/>
                  </a:schemeClr>
                </a:solidFill>
                <a:effectLst/>
              </a:rPr>
              <a:t>). It is immutable by nature. Time is represented to the precision of nanosecond. For example, the value "09:11:44.140" can be stored in a LocalTime in the default format.</a:t>
            </a:r>
          </a:p>
          <a:p>
            <a:r>
              <a:rPr lang="en-US" sz="2000" dirty="0">
                <a:solidFill>
                  <a:schemeClr val="tx1">
                    <a:lumMod val="65000"/>
                    <a:lumOff val="35000"/>
                  </a:schemeClr>
                </a:solidFill>
                <a:effectLst/>
              </a:rPr>
              <a:t>LocalDate Class is present in java.time package.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LocalTime Methods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class consists of default methods such as minusHours, minusMinutes, of, now, plusHours etc which help us in various scenarios where time is concerned. </a:t>
            </a:r>
          </a:p>
          <a:p>
            <a:r>
              <a:rPr lang="en-US" sz="2000" dirty="0">
                <a:solidFill>
                  <a:schemeClr val="tx1">
                    <a:lumMod val="65000"/>
                    <a:lumOff val="35000"/>
                  </a:schemeClr>
                </a:solidFill>
                <a:effectLst/>
              </a:rPr>
              <a:t>Now we will see the implementation of some most used methods.</a:t>
            </a:r>
          </a:p>
        </p:txBody>
      </p:sp>
    </p:spTree>
    <p:extLst>
      <p:ext uri="{BB962C8B-B14F-4D97-AF65-F5344CB8AC3E}">
        <p14:creationId xmlns:p14="http://schemas.microsoft.com/office/powerpoint/2010/main" val="254825619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7F34A7-D873-503E-E9D1-9FCD293262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01B29D-E8C5-FDEC-181A-442D3A3038BE}"/>
              </a:ext>
            </a:extLst>
          </p:cNvPr>
          <p:cNvSpPr>
            <a:spLocks noGrp="1"/>
          </p:cNvSpPr>
          <p:nvPr>
            <p:ph type="sldNum" sz="quarter" idx="12"/>
          </p:nvPr>
        </p:nvSpPr>
        <p:spPr/>
        <p:txBody>
          <a:bodyPr/>
          <a:lstStyle/>
          <a:p>
            <a:fld id="{4A777409-9C5A-4B07-8E32-19F22F7D558C}" type="slidenum">
              <a:rPr lang="en-IN" smtClean="0"/>
              <a:t>213</a:t>
            </a:fld>
            <a:endParaRPr lang="en-IN" dirty="0"/>
          </a:p>
        </p:txBody>
      </p:sp>
      <p:sp>
        <p:nvSpPr>
          <p:cNvPr id="5" name="TextBox 4">
            <a:extLst>
              <a:ext uri="{FF2B5EF4-FFF2-40B4-BE49-F238E27FC236}">
                <a16:creationId xmlns:a16="http://schemas.microsoft.com/office/drawing/2014/main" id="{3AD2785A-DAAA-F612-BAB5-B15EB9A5ED1C}"/>
              </a:ext>
            </a:extLst>
          </p:cNvPr>
          <p:cNvSpPr txBox="1"/>
          <p:nvPr/>
        </p:nvSpPr>
        <p:spPr>
          <a:xfrm>
            <a:off x="1445557" y="1016657"/>
            <a:ext cx="10199595" cy="2554545"/>
          </a:xfrm>
          <a:prstGeom prst="rect">
            <a:avLst/>
          </a:prstGeom>
          <a:noFill/>
        </p:spPr>
        <p:txBody>
          <a:bodyPr wrap="square">
            <a:spAutoFit/>
          </a:bodyPr>
          <a:lstStyle/>
          <a:p>
            <a:r>
              <a:rPr lang="en-IN" sz="2000" dirty="0"/>
              <a:t>LocalTime currentTime = LocalTime.now(); </a:t>
            </a:r>
          </a:p>
          <a:p>
            <a:r>
              <a:rPr lang="en-IN" sz="2000" dirty="0"/>
              <a:t>System.out.println(currentTime);  // will display current time </a:t>
            </a:r>
            <a:r>
              <a:rPr lang="en-IN" sz="2000" dirty="0" err="1"/>
              <a:t>eg.</a:t>
            </a:r>
            <a:r>
              <a:rPr lang="en-IN" sz="2000" dirty="0"/>
              <a:t> 15:44:44.932359900</a:t>
            </a:r>
          </a:p>
          <a:p>
            <a:r>
              <a:rPr lang="en-IN" sz="2000" dirty="0"/>
              <a:t>		</a:t>
            </a:r>
          </a:p>
          <a:p>
            <a:r>
              <a:rPr lang="en-IN" sz="2000" dirty="0"/>
              <a:t>LocalTime </a:t>
            </a:r>
            <a:r>
              <a:rPr lang="en-IN" sz="2000" dirty="0" err="1"/>
              <a:t>newTimeObj</a:t>
            </a:r>
            <a:r>
              <a:rPr lang="en-IN" sz="2000" dirty="0"/>
              <a:t> = </a:t>
            </a:r>
            <a:r>
              <a:rPr lang="en-IN" sz="2000" dirty="0" err="1"/>
              <a:t>LocalTime.of</a:t>
            </a:r>
            <a:r>
              <a:rPr lang="en-IN" sz="2000" dirty="0"/>
              <a:t>(9, 45, 59); </a:t>
            </a:r>
          </a:p>
          <a:p>
            <a:r>
              <a:rPr lang="en-IN" sz="2000" dirty="0"/>
              <a:t>System.out.println(</a:t>
            </a:r>
            <a:r>
              <a:rPr lang="en-IN" sz="2000" dirty="0" err="1"/>
              <a:t>newTimeObj</a:t>
            </a:r>
            <a:r>
              <a:rPr lang="en-IN" sz="2000" dirty="0"/>
              <a:t>); //09:45:59</a:t>
            </a:r>
          </a:p>
          <a:p>
            <a:r>
              <a:rPr lang="en-IN" sz="2000" dirty="0"/>
              <a:t>		</a:t>
            </a:r>
          </a:p>
          <a:p>
            <a:r>
              <a:rPr lang="en-IN" sz="2000" dirty="0"/>
              <a:t>DateTimeFormatter df = DateTimeFormatter.ofPattern("h:mm:ss");</a:t>
            </a:r>
          </a:p>
          <a:p>
            <a:r>
              <a:rPr lang="en-IN" sz="2000" dirty="0"/>
              <a:t>System.out.println(df.format(currentTime)); //will give output in specified format eg.3:44:44</a:t>
            </a:r>
          </a:p>
        </p:txBody>
      </p:sp>
      <p:sp>
        <p:nvSpPr>
          <p:cNvPr id="7" name="TextBox 6">
            <a:extLst>
              <a:ext uri="{FF2B5EF4-FFF2-40B4-BE49-F238E27FC236}">
                <a16:creationId xmlns:a16="http://schemas.microsoft.com/office/drawing/2014/main" id="{F81E6377-7B5D-F0B0-2721-7EBE59A68B30}"/>
              </a:ext>
            </a:extLst>
          </p:cNvPr>
          <p:cNvSpPr txBox="1"/>
          <p:nvPr/>
        </p:nvSpPr>
        <p:spPr>
          <a:xfrm>
            <a:off x="522194" y="3972289"/>
            <a:ext cx="11320182" cy="1323439"/>
          </a:xfrm>
          <a:prstGeom prst="rect">
            <a:avLst/>
          </a:prstGeom>
          <a:noFill/>
        </p:spPr>
        <p:txBody>
          <a:bodyPr wrap="square">
            <a:spAutoFit/>
          </a:bodyPr>
          <a:lstStyle/>
          <a:p>
            <a:r>
              <a:rPr lang="en-US" sz="2000" dirty="0">
                <a:solidFill>
                  <a:schemeClr val="tx1">
                    <a:lumMod val="65000"/>
                    <a:lumOff val="35000"/>
                  </a:schemeClr>
                </a:solidFill>
                <a:effectLst/>
              </a:rPr>
              <a:t>As we have seen ChronoUnit and DateTimeFormatter in LocalDate, we will try methods related to those classes in tryout.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access the fields (hour, minute, etc.) we use get method. Implementation of the same is given below.</a:t>
            </a:r>
          </a:p>
        </p:txBody>
      </p:sp>
    </p:spTree>
    <p:extLst>
      <p:ext uri="{BB962C8B-B14F-4D97-AF65-F5344CB8AC3E}">
        <p14:creationId xmlns:p14="http://schemas.microsoft.com/office/powerpoint/2010/main" val="331055366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9A6948-283E-5EE3-6850-89978FBD78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38D880-2D09-7648-CD42-9FB4B22D7089}"/>
              </a:ext>
            </a:extLst>
          </p:cNvPr>
          <p:cNvSpPr>
            <a:spLocks noGrp="1"/>
          </p:cNvSpPr>
          <p:nvPr>
            <p:ph type="sldNum" sz="quarter" idx="12"/>
          </p:nvPr>
        </p:nvSpPr>
        <p:spPr/>
        <p:txBody>
          <a:bodyPr/>
          <a:lstStyle/>
          <a:p>
            <a:fld id="{4A777409-9C5A-4B07-8E32-19F22F7D558C}" type="slidenum">
              <a:rPr lang="en-IN" smtClean="0"/>
              <a:t>214</a:t>
            </a:fld>
            <a:endParaRPr lang="en-IN" dirty="0"/>
          </a:p>
        </p:txBody>
      </p:sp>
      <p:sp>
        <p:nvSpPr>
          <p:cNvPr id="5" name="TextBox 4">
            <a:extLst>
              <a:ext uri="{FF2B5EF4-FFF2-40B4-BE49-F238E27FC236}">
                <a16:creationId xmlns:a16="http://schemas.microsoft.com/office/drawing/2014/main" id="{C8A33BEB-FF51-892E-0E6A-717B8BD34596}"/>
              </a:ext>
            </a:extLst>
          </p:cNvPr>
          <p:cNvSpPr txBox="1"/>
          <p:nvPr/>
        </p:nvSpPr>
        <p:spPr>
          <a:xfrm>
            <a:off x="1060077" y="776826"/>
            <a:ext cx="10791264" cy="1938992"/>
          </a:xfrm>
          <a:prstGeom prst="rect">
            <a:avLst/>
          </a:prstGeom>
          <a:noFill/>
        </p:spPr>
        <p:txBody>
          <a:bodyPr wrap="square">
            <a:spAutoFit/>
          </a:bodyPr>
          <a:lstStyle/>
          <a:p>
            <a:r>
              <a:rPr lang="en-IN" sz="2000" dirty="0"/>
              <a:t>LocalTime </a:t>
            </a:r>
            <a:r>
              <a:rPr lang="en-IN" sz="2000" dirty="0" err="1"/>
              <a:t>newTimeObj</a:t>
            </a:r>
            <a:r>
              <a:rPr lang="en-IN" sz="2000" dirty="0"/>
              <a:t> = </a:t>
            </a:r>
            <a:r>
              <a:rPr lang="en-IN" sz="2000" dirty="0" err="1"/>
              <a:t>LocalTime.of</a:t>
            </a:r>
            <a:r>
              <a:rPr lang="en-IN" sz="2000" dirty="0"/>
              <a:t>(9, 45, 59);</a:t>
            </a:r>
          </a:p>
          <a:p>
            <a:r>
              <a:rPr lang="en-IN" sz="2000" dirty="0"/>
              <a:t>		</a:t>
            </a:r>
          </a:p>
          <a:p>
            <a:r>
              <a:rPr lang="en-IN" sz="2000" dirty="0"/>
              <a:t>int hour = </a:t>
            </a:r>
            <a:r>
              <a:rPr lang="en-IN" sz="2000" dirty="0" err="1"/>
              <a:t>newTimeObj.getHour</a:t>
            </a:r>
            <a:r>
              <a:rPr lang="en-IN" sz="2000" dirty="0"/>
              <a:t>();</a:t>
            </a:r>
          </a:p>
          <a:p>
            <a:r>
              <a:rPr lang="en-IN" sz="2000" dirty="0"/>
              <a:t>int second = </a:t>
            </a:r>
            <a:r>
              <a:rPr lang="en-IN" sz="2000" dirty="0" err="1"/>
              <a:t>newTimeObj.getSecond</a:t>
            </a:r>
            <a:r>
              <a:rPr lang="en-IN" sz="2000" dirty="0"/>
              <a:t>();</a:t>
            </a:r>
          </a:p>
          <a:p>
            <a:r>
              <a:rPr lang="en-IN" sz="2000" dirty="0"/>
              <a:t>int minute = </a:t>
            </a:r>
            <a:r>
              <a:rPr lang="en-IN" sz="2000" dirty="0" err="1"/>
              <a:t>newTimeObj.getMinute</a:t>
            </a:r>
            <a:r>
              <a:rPr lang="en-IN" sz="2000" dirty="0"/>
              <a:t>();</a:t>
            </a:r>
          </a:p>
          <a:p>
            <a:r>
              <a:rPr lang="en-IN" sz="2000" dirty="0"/>
              <a:t>System.out.println(hour+":"+second+":"+minute); //9:45:59</a:t>
            </a:r>
          </a:p>
        </p:txBody>
      </p:sp>
      <p:sp>
        <p:nvSpPr>
          <p:cNvPr id="7" name="TextBox 6">
            <a:extLst>
              <a:ext uri="{FF2B5EF4-FFF2-40B4-BE49-F238E27FC236}">
                <a16:creationId xmlns:a16="http://schemas.microsoft.com/office/drawing/2014/main" id="{D08DA0CC-5496-8438-0D7F-258A63081559}"/>
              </a:ext>
            </a:extLst>
          </p:cNvPr>
          <p:cNvSpPr txBox="1"/>
          <p:nvPr/>
        </p:nvSpPr>
        <p:spPr>
          <a:xfrm>
            <a:off x="1060077" y="3071950"/>
            <a:ext cx="9921688" cy="400110"/>
          </a:xfrm>
          <a:prstGeom prst="rect">
            <a:avLst/>
          </a:prstGeom>
          <a:noFill/>
        </p:spPr>
        <p:txBody>
          <a:bodyPr wrap="square">
            <a:spAutoFit/>
          </a:bodyPr>
          <a:lstStyle/>
          <a:p>
            <a:r>
              <a:rPr lang="en-US" sz="2000" dirty="0">
                <a:solidFill>
                  <a:schemeClr val="tx1">
                    <a:lumMod val="65000"/>
                    <a:lumOff val="35000"/>
                  </a:schemeClr>
                </a:solidFill>
              </a:rPr>
              <a:t>Rest of the methods we will learn in tryout.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7565248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173B56-0A54-70BD-C8A2-E0AFDB3CB1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7785374-EBB0-6E8B-5FA0-76BD10748FEE}"/>
              </a:ext>
            </a:extLst>
          </p:cNvPr>
          <p:cNvSpPr>
            <a:spLocks noGrp="1"/>
          </p:cNvSpPr>
          <p:nvPr>
            <p:ph type="sldNum" sz="quarter" idx="12"/>
          </p:nvPr>
        </p:nvSpPr>
        <p:spPr/>
        <p:txBody>
          <a:bodyPr/>
          <a:lstStyle/>
          <a:p>
            <a:fld id="{4A777409-9C5A-4B07-8E32-19F22F7D558C}" type="slidenum">
              <a:rPr lang="en-IN" smtClean="0"/>
              <a:t>215</a:t>
            </a:fld>
            <a:endParaRPr lang="en-IN" dirty="0"/>
          </a:p>
        </p:txBody>
      </p:sp>
      <p:sp>
        <p:nvSpPr>
          <p:cNvPr id="5" name="TextBox 4">
            <a:extLst>
              <a:ext uri="{FF2B5EF4-FFF2-40B4-BE49-F238E27FC236}">
                <a16:creationId xmlns:a16="http://schemas.microsoft.com/office/drawing/2014/main" id="{CA4613FE-93F8-0945-3D3B-7AF999FE2F4B}"/>
              </a:ext>
            </a:extLst>
          </p:cNvPr>
          <p:cNvSpPr txBox="1"/>
          <p:nvPr/>
        </p:nvSpPr>
        <p:spPr>
          <a:xfrm>
            <a:off x="988358" y="586753"/>
            <a:ext cx="10262347" cy="400110"/>
          </a:xfrm>
          <a:prstGeom prst="rect">
            <a:avLst/>
          </a:prstGeom>
          <a:noFill/>
        </p:spPr>
        <p:txBody>
          <a:bodyPr wrap="square">
            <a:spAutoFit/>
          </a:bodyPr>
          <a:lstStyle/>
          <a:p>
            <a:r>
              <a:rPr lang="en-US" sz="2000" dirty="0">
                <a:solidFill>
                  <a:schemeClr val="tx1">
                    <a:lumMod val="65000"/>
                    <a:lumOff val="35000"/>
                  </a:schemeClr>
                </a:solidFill>
              </a:rPr>
              <a:t>Description of some methods, of the LocalTime class, is given below.</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A2823311-B7E2-2A43-9D64-8059E18B6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0431"/>
            <a:ext cx="12192000" cy="3877185"/>
          </a:xfrm>
          <a:prstGeom prst="rect">
            <a:avLst/>
          </a:prstGeom>
        </p:spPr>
      </p:pic>
    </p:spTree>
    <p:extLst>
      <p:ext uri="{BB962C8B-B14F-4D97-AF65-F5344CB8AC3E}">
        <p14:creationId xmlns:p14="http://schemas.microsoft.com/office/powerpoint/2010/main" val="96566661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9D54C1-FBAF-C5E4-D103-2C847E76F0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F461EE-0A74-1830-6D7A-C00811AEDBF3}"/>
              </a:ext>
            </a:extLst>
          </p:cNvPr>
          <p:cNvSpPr>
            <a:spLocks noGrp="1"/>
          </p:cNvSpPr>
          <p:nvPr>
            <p:ph type="sldNum" sz="quarter" idx="12"/>
          </p:nvPr>
        </p:nvSpPr>
        <p:spPr/>
        <p:txBody>
          <a:bodyPr/>
          <a:lstStyle/>
          <a:p>
            <a:fld id="{4A777409-9C5A-4B07-8E32-19F22F7D558C}" type="slidenum">
              <a:rPr lang="en-IN" smtClean="0"/>
              <a:t>216</a:t>
            </a:fld>
            <a:endParaRPr lang="en-IN" dirty="0"/>
          </a:p>
        </p:txBody>
      </p:sp>
      <p:sp>
        <p:nvSpPr>
          <p:cNvPr id="5" name="TextBox 4">
            <a:extLst>
              <a:ext uri="{FF2B5EF4-FFF2-40B4-BE49-F238E27FC236}">
                <a16:creationId xmlns:a16="http://schemas.microsoft.com/office/drawing/2014/main" id="{93546D68-B33D-4EDB-7F49-207E121F7F41}"/>
              </a:ext>
            </a:extLst>
          </p:cNvPr>
          <p:cNvSpPr txBox="1"/>
          <p:nvPr/>
        </p:nvSpPr>
        <p:spPr>
          <a:xfrm>
            <a:off x="582706" y="831119"/>
            <a:ext cx="10883153" cy="5324535"/>
          </a:xfrm>
          <a:prstGeom prst="rect">
            <a:avLst/>
          </a:prstGeom>
          <a:noFill/>
        </p:spPr>
        <p:txBody>
          <a:bodyPr wrap="square">
            <a:spAutoFit/>
          </a:bodyPr>
          <a:lstStyle/>
          <a:p>
            <a:r>
              <a:rPr lang="en-US" sz="2000" b="1" dirty="0">
                <a:solidFill>
                  <a:schemeClr val="tx1">
                    <a:lumMod val="65000"/>
                    <a:lumOff val="35000"/>
                  </a:schemeClr>
                </a:solidFill>
                <a:effectLst/>
              </a:rPr>
              <a:t>LocalDateTime</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effectLst/>
              </a:rPr>
              <a:t>LocalDateTime is an immutable class that represents a date-time, with the default format as "yyyy-MM-dd-HH-mm-</a:t>
            </a:r>
            <a:r>
              <a:rPr lang="en-US" sz="2000" dirty="0" err="1">
                <a:solidFill>
                  <a:schemeClr val="tx1">
                    <a:lumMod val="65000"/>
                    <a:lumOff val="35000"/>
                  </a:schemeClr>
                </a:solidFill>
                <a:effectLst/>
              </a:rPr>
              <a:t>ss.zzz</a:t>
            </a:r>
            <a:r>
              <a:rPr lang="en-US" sz="2000" dirty="0">
                <a:solidFill>
                  <a:schemeClr val="tx1">
                    <a:lumMod val="65000"/>
                    <a:lumOff val="35000"/>
                  </a:schemeClr>
                </a:solidFill>
                <a:effectLst/>
              </a:rPr>
              <a:t>" year-month-day-hour-minute-second. Other date and time fields, such as day-of-year, day-of-week and week-of-year, can also be accessed.</a:t>
            </a:r>
          </a:p>
          <a:p>
            <a:r>
              <a:rPr lang="en-US" sz="2000" dirty="0">
                <a:solidFill>
                  <a:schemeClr val="tx1">
                    <a:lumMod val="65000"/>
                    <a:lumOff val="35000"/>
                  </a:schemeClr>
                </a:solidFill>
                <a:effectLst/>
              </a:rPr>
              <a:t>Time is represented to nanosecond precision. For example, the value "2nd October 2007 at 13:45.30.123456789" can be stored in a LocalDateTime.</a:t>
            </a:r>
          </a:p>
          <a:p>
            <a:r>
              <a:rPr lang="en-US" sz="2000" dirty="0">
                <a:solidFill>
                  <a:schemeClr val="tx1">
                    <a:lumMod val="65000"/>
                    <a:lumOff val="35000"/>
                  </a:schemeClr>
                </a:solidFill>
                <a:effectLst/>
              </a:rPr>
              <a:t>This class does not store or represent a date or time-zone.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LocalDateTime Class is present in java.time package with the method declaration as shown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LocalDateTime Methods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class consists of default methods such as minusDays, minusMonths, minusYears, now, plusDays etc which help us in various scenarios where date is concerned.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 will see the implementation of some methods.</a:t>
            </a:r>
          </a:p>
        </p:txBody>
      </p:sp>
    </p:spTree>
    <p:extLst>
      <p:ext uri="{BB962C8B-B14F-4D97-AF65-F5344CB8AC3E}">
        <p14:creationId xmlns:p14="http://schemas.microsoft.com/office/powerpoint/2010/main" val="298043813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631A9B-A4A3-BA2C-E55D-9C181734E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C7A7D9C-43D5-0433-63DC-318ABC3A082A}"/>
              </a:ext>
            </a:extLst>
          </p:cNvPr>
          <p:cNvSpPr>
            <a:spLocks noGrp="1"/>
          </p:cNvSpPr>
          <p:nvPr>
            <p:ph type="sldNum" sz="quarter" idx="12"/>
          </p:nvPr>
        </p:nvSpPr>
        <p:spPr/>
        <p:txBody>
          <a:bodyPr/>
          <a:lstStyle/>
          <a:p>
            <a:fld id="{4A777409-9C5A-4B07-8E32-19F22F7D558C}" type="slidenum">
              <a:rPr lang="en-IN" smtClean="0"/>
              <a:t>217</a:t>
            </a:fld>
            <a:endParaRPr lang="en-IN" dirty="0"/>
          </a:p>
        </p:txBody>
      </p:sp>
      <p:sp>
        <p:nvSpPr>
          <p:cNvPr id="5" name="TextBox 4">
            <a:extLst>
              <a:ext uri="{FF2B5EF4-FFF2-40B4-BE49-F238E27FC236}">
                <a16:creationId xmlns:a16="http://schemas.microsoft.com/office/drawing/2014/main" id="{090127F4-BCC5-8FC2-1DD1-08798A756D94}"/>
              </a:ext>
            </a:extLst>
          </p:cNvPr>
          <p:cNvSpPr txBox="1"/>
          <p:nvPr/>
        </p:nvSpPr>
        <p:spPr>
          <a:xfrm>
            <a:off x="898710" y="740966"/>
            <a:ext cx="10558183" cy="1323439"/>
          </a:xfrm>
          <a:prstGeom prst="rect">
            <a:avLst/>
          </a:prstGeom>
          <a:noFill/>
        </p:spPr>
        <p:txBody>
          <a:bodyPr wrap="square">
            <a:spAutoFit/>
          </a:bodyPr>
          <a:lstStyle/>
          <a:p>
            <a:r>
              <a:rPr lang="en-IN" sz="2000" dirty="0"/>
              <a:t>LocalDateTime </a:t>
            </a:r>
            <a:r>
              <a:rPr lang="en-IN" sz="2000" dirty="0" err="1"/>
              <a:t>currentDate</a:t>
            </a:r>
            <a:r>
              <a:rPr lang="en-IN" sz="2000" dirty="0"/>
              <a:t> = </a:t>
            </a:r>
            <a:r>
              <a:rPr lang="en-IN" sz="2000" dirty="0" err="1"/>
              <a:t>LocalDateTime.now</a:t>
            </a:r>
            <a:r>
              <a:rPr lang="en-IN" sz="2000" dirty="0"/>
              <a:t>();</a:t>
            </a:r>
          </a:p>
          <a:p>
            <a:r>
              <a:rPr lang="en-IN" sz="2000" dirty="0"/>
              <a:t>System.out.println(</a:t>
            </a:r>
            <a:r>
              <a:rPr lang="en-IN" sz="2000" dirty="0" err="1"/>
              <a:t>currentDate</a:t>
            </a:r>
            <a:r>
              <a:rPr lang="en-IN" sz="2000" dirty="0"/>
              <a:t>); // output in default format </a:t>
            </a:r>
            <a:r>
              <a:rPr lang="en-IN" sz="2000" dirty="0" err="1"/>
              <a:t>eg.</a:t>
            </a:r>
            <a:r>
              <a:rPr lang="en-IN" sz="2000" dirty="0"/>
              <a:t> 2020-03-06T16:25:10.257251100</a:t>
            </a:r>
          </a:p>
          <a:p>
            <a:r>
              <a:rPr lang="en-IN" sz="2000" dirty="0"/>
              <a:t>		</a:t>
            </a:r>
          </a:p>
          <a:p>
            <a:r>
              <a:rPr lang="en-IN" sz="2000" dirty="0"/>
              <a:t>System.out.println(</a:t>
            </a:r>
            <a:r>
              <a:rPr lang="en-IN" sz="2000" dirty="0" err="1"/>
              <a:t>currentDate.getDayOfWeek</a:t>
            </a:r>
            <a:r>
              <a:rPr lang="en-IN" sz="2000" dirty="0"/>
              <a:t>()); // will give today's day </a:t>
            </a:r>
            <a:r>
              <a:rPr lang="en-IN" sz="2000" dirty="0" err="1"/>
              <a:t>eg.</a:t>
            </a:r>
            <a:r>
              <a:rPr lang="en-IN" sz="2000" dirty="0"/>
              <a:t> FRIDAY</a:t>
            </a:r>
          </a:p>
        </p:txBody>
      </p:sp>
      <p:sp>
        <p:nvSpPr>
          <p:cNvPr id="7" name="TextBox 6">
            <a:extLst>
              <a:ext uri="{FF2B5EF4-FFF2-40B4-BE49-F238E27FC236}">
                <a16:creationId xmlns:a16="http://schemas.microsoft.com/office/drawing/2014/main" id="{DD1A77AA-1F30-30AF-11C8-5E2AA0CE0594}"/>
              </a:ext>
            </a:extLst>
          </p:cNvPr>
          <p:cNvSpPr txBox="1"/>
          <p:nvPr/>
        </p:nvSpPr>
        <p:spPr>
          <a:xfrm>
            <a:off x="284627" y="2299011"/>
            <a:ext cx="11786347" cy="400110"/>
          </a:xfrm>
          <a:prstGeom prst="rect">
            <a:avLst/>
          </a:prstGeom>
          <a:noFill/>
        </p:spPr>
        <p:txBody>
          <a:bodyPr wrap="square">
            <a:spAutoFit/>
          </a:bodyPr>
          <a:lstStyle/>
          <a:p>
            <a:r>
              <a:rPr lang="en-US" sz="2000" dirty="0">
                <a:solidFill>
                  <a:schemeClr val="tx1">
                    <a:lumMod val="65000"/>
                    <a:lumOff val="35000"/>
                  </a:schemeClr>
                </a:solidFill>
              </a:rPr>
              <a:t>If we want to display </a:t>
            </a:r>
            <a:r>
              <a:rPr lang="en-US" sz="2000" dirty="0" err="1">
                <a:solidFill>
                  <a:schemeClr val="tx1">
                    <a:lumMod val="65000"/>
                    <a:lumOff val="35000"/>
                  </a:schemeClr>
                </a:solidFill>
              </a:rPr>
              <a:t>DateTime</a:t>
            </a:r>
            <a:r>
              <a:rPr lang="en-US" sz="2000" dirty="0">
                <a:solidFill>
                  <a:schemeClr val="tx1">
                    <a:lumMod val="65000"/>
                    <a:lumOff val="35000"/>
                  </a:schemeClr>
                </a:solidFill>
              </a:rPr>
              <a:t> in specific format we use DateTimeFormatter and format method, as shown.</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9017302-F713-05E6-5B15-30D6960B9942}"/>
              </a:ext>
            </a:extLst>
          </p:cNvPr>
          <p:cNvSpPr txBox="1"/>
          <p:nvPr/>
        </p:nvSpPr>
        <p:spPr>
          <a:xfrm>
            <a:off x="970429" y="3157844"/>
            <a:ext cx="10719547" cy="2246769"/>
          </a:xfrm>
          <a:prstGeom prst="rect">
            <a:avLst/>
          </a:prstGeom>
          <a:noFill/>
        </p:spPr>
        <p:txBody>
          <a:bodyPr wrap="square">
            <a:spAutoFit/>
          </a:bodyPr>
          <a:lstStyle/>
          <a:p>
            <a:r>
              <a:rPr lang="en-IN" sz="2000" dirty="0"/>
              <a:t>LocalDateTime </a:t>
            </a:r>
            <a:r>
              <a:rPr lang="en-IN" sz="2000" dirty="0" err="1"/>
              <a:t>currentDate</a:t>
            </a:r>
            <a:r>
              <a:rPr lang="en-IN" sz="2000" dirty="0"/>
              <a:t> = </a:t>
            </a:r>
            <a:r>
              <a:rPr lang="en-IN" sz="2000" dirty="0" err="1"/>
              <a:t>LocalDateTime.now</a:t>
            </a:r>
            <a:r>
              <a:rPr lang="en-IN" sz="2000" dirty="0"/>
              <a:t>();</a:t>
            </a:r>
          </a:p>
          <a:p>
            <a:r>
              <a:rPr lang="en-IN" sz="2000" dirty="0"/>
              <a:t>System.out.println(</a:t>
            </a:r>
            <a:r>
              <a:rPr lang="en-IN" sz="2000" dirty="0" err="1"/>
              <a:t>currentDate</a:t>
            </a:r>
            <a:r>
              <a:rPr lang="en-IN" sz="2000" dirty="0"/>
              <a:t>);</a:t>
            </a:r>
          </a:p>
          <a:p>
            <a:r>
              <a:rPr lang="en-IN" sz="2000" dirty="0"/>
              <a:t>		</a:t>
            </a:r>
          </a:p>
          <a:p>
            <a:r>
              <a:rPr lang="en-IN" sz="2000" dirty="0"/>
              <a:t>DateTimeFormatter df = DateTimeFormatter.ofPattern("dd/MM/</a:t>
            </a:r>
            <a:r>
              <a:rPr lang="en-IN" sz="2000" dirty="0" err="1"/>
              <a:t>yyyy</a:t>
            </a:r>
            <a:r>
              <a:rPr lang="en-IN" sz="2000" dirty="0"/>
              <a:t>/ </a:t>
            </a:r>
            <a:r>
              <a:rPr lang="en-IN" sz="2000" dirty="0" err="1"/>
              <a:t>hh:mm:ss</a:t>
            </a:r>
            <a:r>
              <a:rPr lang="en-IN" sz="2000" dirty="0"/>
              <a:t> a");  // a is used to display 12 hr clock</a:t>
            </a:r>
          </a:p>
          <a:p>
            <a:r>
              <a:rPr lang="en-IN" sz="2000" dirty="0"/>
              <a:t>System.out.println(df.format(</a:t>
            </a:r>
            <a:r>
              <a:rPr lang="en-IN" sz="2000" dirty="0" err="1"/>
              <a:t>currentDate</a:t>
            </a:r>
            <a:r>
              <a:rPr lang="en-IN" sz="2000" dirty="0"/>
              <a:t>)); //output in specified format </a:t>
            </a:r>
            <a:r>
              <a:rPr lang="en-IN" sz="2000" dirty="0" err="1"/>
              <a:t>eg.</a:t>
            </a:r>
            <a:r>
              <a:rPr lang="en-IN" sz="2000" dirty="0"/>
              <a:t> 06/03/2020/ 04:32:35 PM</a:t>
            </a:r>
          </a:p>
        </p:txBody>
      </p:sp>
    </p:spTree>
    <p:extLst>
      <p:ext uri="{BB962C8B-B14F-4D97-AF65-F5344CB8AC3E}">
        <p14:creationId xmlns:p14="http://schemas.microsoft.com/office/powerpoint/2010/main" val="404154992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D1FF59-558B-8E87-18B8-DA981E9A18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61B486-D3D1-9E1E-B06C-78772A661E63}"/>
              </a:ext>
            </a:extLst>
          </p:cNvPr>
          <p:cNvSpPr>
            <a:spLocks noGrp="1"/>
          </p:cNvSpPr>
          <p:nvPr>
            <p:ph type="sldNum" sz="quarter" idx="12"/>
          </p:nvPr>
        </p:nvSpPr>
        <p:spPr/>
        <p:txBody>
          <a:bodyPr/>
          <a:lstStyle/>
          <a:p>
            <a:fld id="{4A777409-9C5A-4B07-8E32-19F22F7D558C}" type="slidenum">
              <a:rPr lang="en-IN" smtClean="0"/>
              <a:t>218</a:t>
            </a:fld>
            <a:endParaRPr lang="en-IN" dirty="0"/>
          </a:p>
        </p:txBody>
      </p:sp>
      <p:sp>
        <p:nvSpPr>
          <p:cNvPr id="5" name="TextBox 4">
            <a:extLst>
              <a:ext uri="{FF2B5EF4-FFF2-40B4-BE49-F238E27FC236}">
                <a16:creationId xmlns:a16="http://schemas.microsoft.com/office/drawing/2014/main" id="{316C3F8C-2185-8D3F-09D8-26878D7A4082}"/>
              </a:ext>
            </a:extLst>
          </p:cNvPr>
          <p:cNvSpPr txBox="1"/>
          <p:nvPr/>
        </p:nvSpPr>
        <p:spPr>
          <a:xfrm>
            <a:off x="988358" y="622612"/>
            <a:ext cx="10611971" cy="707886"/>
          </a:xfrm>
          <a:prstGeom prst="rect">
            <a:avLst/>
          </a:prstGeom>
          <a:noFill/>
        </p:spPr>
        <p:txBody>
          <a:bodyPr wrap="square">
            <a:spAutoFit/>
          </a:bodyPr>
          <a:lstStyle/>
          <a:p>
            <a:r>
              <a:rPr lang="en-US" sz="2000" dirty="0">
                <a:solidFill>
                  <a:schemeClr val="tx1">
                    <a:lumMod val="65000"/>
                    <a:lumOff val="35000"/>
                  </a:schemeClr>
                </a:solidFill>
              </a:rPr>
              <a:t>Now, consider a situation where it is required to display the day, can we do it using DateTimeFormatter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5A8FB64-5F8A-33F7-1266-B6318F3F83C4}"/>
              </a:ext>
            </a:extLst>
          </p:cNvPr>
          <p:cNvSpPr txBox="1"/>
          <p:nvPr/>
        </p:nvSpPr>
        <p:spPr>
          <a:xfrm>
            <a:off x="988358" y="1596654"/>
            <a:ext cx="10710583" cy="2246769"/>
          </a:xfrm>
          <a:prstGeom prst="rect">
            <a:avLst/>
          </a:prstGeom>
          <a:noFill/>
        </p:spPr>
        <p:txBody>
          <a:bodyPr wrap="square">
            <a:spAutoFit/>
          </a:bodyPr>
          <a:lstStyle/>
          <a:p>
            <a:r>
              <a:rPr lang="en-IN" sz="2000" dirty="0"/>
              <a:t>DateTimeFormatter df = DateTimeFormatter.ofPattern("</a:t>
            </a:r>
            <a:r>
              <a:rPr lang="en-IN" sz="2000" dirty="0" err="1"/>
              <a:t>eeee</a:t>
            </a:r>
            <a:r>
              <a:rPr lang="en-IN" sz="2000" dirty="0"/>
              <a:t> dd/MM/</a:t>
            </a:r>
            <a:r>
              <a:rPr lang="en-IN" sz="2000" dirty="0" err="1"/>
              <a:t>yyyy</a:t>
            </a:r>
            <a:r>
              <a:rPr lang="en-IN" sz="2000" dirty="0"/>
              <a:t>/ </a:t>
            </a:r>
            <a:r>
              <a:rPr lang="en-IN" sz="2000" dirty="0" err="1"/>
              <a:t>hh:mm:ss</a:t>
            </a:r>
            <a:r>
              <a:rPr lang="en-IN" sz="2000" dirty="0"/>
              <a:t> a");</a:t>
            </a:r>
          </a:p>
          <a:p>
            <a:r>
              <a:rPr lang="en-IN" sz="2000" dirty="0"/>
              <a:t>System.out.println(df.format(</a:t>
            </a:r>
            <a:r>
              <a:rPr lang="en-IN" sz="2000" dirty="0" err="1"/>
              <a:t>currentDate</a:t>
            </a:r>
            <a:r>
              <a:rPr lang="en-IN" sz="2000" dirty="0"/>
              <a:t>)); </a:t>
            </a:r>
          </a:p>
          <a:p>
            <a:r>
              <a:rPr lang="en-IN" sz="2000" dirty="0"/>
              <a:t>//output :- Friday 06/03/2020/ 04:50:54 PM</a:t>
            </a:r>
          </a:p>
          <a:p>
            <a:r>
              <a:rPr lang="en-IN" sz="2000" dirty="0"/>
              <a:t>		</a:t>
            </a:r>
          </a:p>
          <a:p>
            <a:r>
              <a:rPr lang="en-IN" sz="2000" dirty="0"/>
              <a:t>DateTimeFormatter </a:t>
            </a:r>
            <a:r>
              <a:rPr lang="en-IN" sz="2000" dirty="0" err="1"/>
              <a:t>dfNew</a:t>
            </a:r>
            <a:r>
              <a:rPr lang="en-IN" sz="2000" dirty="0"/>
              <a:t> = DateTimeFormatter.ofPattern("</a:t>
            </a:r>
            <a:r>
              <a:rPr lang="en-IN" sz="2000" dirty="0" err="1"/>
              <a:t>eee</a:t>
            </a:r>
            <a:r>
              <a:rPr lang="en-IN" sz="2000" dirty="0"/>
              <a:t> dd/MM/</a:t>
            </a:r>
            <a:r>
              <a:rPr lang="en-IN" sz="2000" dirty="0" err="1"/>
              <a:t>yyyy</a:t>
            </a:r>
            <a:r>
              <a:rPr lang="en-IN" sz="2000" dirty="0"/>
              <a:t>/ </a:t>
            </a:r>
            <a:r>
              <a:rPr lang="en-IN" sz="2000" dirty="0" err="1"/>
              <a:t>hh:mm:ss</a:t>
            </a:r>
            <a:r>
              <a:rPr lang="en-IN" sz="2000" dirty="0"/>
              <a:t> a");</a:t>
            </a:r>
          </a:p>
          <a:p>
            <a:r>
              <a:rPr lang="en-IN" sz="2000" dirty="0"/>
              <a:t>System.out.println(df.format(</a:t>
            </a:r>
            <a:r>
              <a:rPr lang="en-IN" sz="2000" dirty="0" err="1"/>
              <a:t>currentDate</a:t>
            </a:r>
            <a:r>
              <a:rPr lang="en-IN" sz="2000" dirty="0"/>
              <a:t>));</a:t>
            </a:r>
          </a:p>
          <a:p>
            <a:r>
              <a:rPr lang="en-IN" sz="2000" dirty="0"/>
              <a:t>//output :- Fri 06/03/2020/ 04:50:54 PM</a:t>
            </a:r>
          </a:p>
        </p:txBody>
      </p:sp>
      <p:sp>
        <p:nvSpPr>
          <p:cNvPr id="9" name="TextBox 8">
            <a:extLst>
              <a:ext uri="{FF2B5EF4-FFF2-40B4-BE49-F238E27FC236}">
                <a16:creationId xmlns:a16="http://schemas.microsoft.com/office/drawing/2014/main" id="{F9B66C84-3640-4EF3-5F4B-778FFC046942}"/>
              </a:ext>
            </a:extLst>
          </p:cNvPr>
          <p:cNvSpPr txBox="1"/>
          <p:nvPr/>
        </p:nvSpPr>
        <p:spPr>
          <a:xfrm>
            <a:off x="988358" y="3984367"/>
            <a:ext cx="10880913" cy="2554545"/>
          </a:xfrm>
          <a:prstGeom prst="rect">
            <a:avLst/>
          </a:prstGeom>
          <a:noFill/>
        </p:spPr>
        <p:txBody>
          <a:bodyPr wrap="square">
            <a:spAutoFit/>
          </a:bodyPr>
          <a:lstStyle/>
          <a:p>
            <a:r>
              <a:rPr lang="en-US" sz="2000" dirty="0">
                <a:solidFill>
                  <a:schemeClr val="tx1">
                    <a:lumMod val="65000"/>
                    <a:lumOff val="35000"/>
                  </a:schemeClr>
                </a:solidFill>
                <a:effectLst/>
              </a:rPr>
              <a:t>As we can see we used modified the pattern with </a:t>
            </a:r>
            <a:r>
              <a:rPr lang="en-US" sz="2000" dirty="0" err="1">
                <a:solidFill>
                  <a:schemeClr val="tx1">
                    <a:lumMod val="65000"/>
                    <a:lumOff val="35000"/>
                  </a:schemeClr>
                </a:solidFill>
                <a:effectLst/>
              </a:rPr>
              <a:t>eeee</a:t>
            </a:r>
            <a:r>
              <a:rPr lang="en-US" sz="2000" dirty="0">
                <a:solidFill>
                  <a:schemeClr val="tx1">
                    <a:lumMod val="65000"/>
                    <a:lumOff val="35000"/>
                  </a:schemeClr>
                </a:solidFill>
                <a:effectLst/>
              </a:rPr>
              <a:t> or </a:t>
            </a:r>
            <a:r>
              <a:rPr lang="en-US" sz="2000" dirty="0" err="1">
                <a:solidFill>
                  <a:schemeClr val="tx1">
                    <a:lumMod val="65000"/>
                    <a:lumOff val="35000"/>
                  </a:schemeClr>
                </a:solidFill>
                <a:effectLst/>
              </a:rPr>
              <a:t>eee</a:t>
            </a:r>
            <a:r>
              <a:rPr lang="en-US" sz="2000" dirty="0">
                <a:solidFill>
                  <a:schemeClr val="tx1">
                    <a:lumMod val="65000"/>
                    <a:lumOff val="35000"/>
                  </a:schemeClr>
                </a:solidFill>
                <a:effectLst/>
              </a:rPr>
              <a:t> which displays the day of the date.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eee</a:t>
            </a:r>
            <a:r>
              <a:rPr lang="en-US" sz="2000" dirty="0">
                <a:solidFill>
                  <a:schemeClr val="tx1">
                    <a:lumMod val="65000"/>
                    <a:lumOff val="35000"/>
                  </a:schemeClr>
                </a:solidFill>
                <a:effectLst/>
              </a:rPr>
              <a:t>” – Displays starting three letters of Day of the week such as “Mon”, “Tue”, etc.</a:t>
            </a:r>
            <a:br>
              <a:rPr lang="en-US" sz="2000" dirty="0">
                <a:solidFill>
                  <a:schemeClr val="tx1">
                    <a:lumMod val="65000"/>
                    <a:lumOff val="35000"/>
                  </a:schemeClr>
                </a:solidFill>
                <a:effectLst/>
              </a:rPr>
            </a:b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eeee</a:t>
            </a:r>
            <a:r>
              <a:rPr lang="en-US" sz="2000" dirty="0">
                <a:solidFill>
                  <a:schemeClr val="tx1">
                    <a:lumMod val="65000"/>
                    <a:lumOff val="35000"/>
                  </a:schemeClr>
                </a:solidFill>
                <a:effectLst/>
              </a:rPr>
              <a:t>” – Displays the full name of the Day of the week such as “Monday”, “Tuesday” etc.</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Can we try "</a:t>
            </a:r>
            <a:r>
              <a:rPr lang="en-US" sz="2000" dirty="0" err="1">
                <a:solidFill>
                  <a:schemeClr val="tx1">
                    <a:lumMod val="65000"/>
                    <a:lumOff val="35000"/>
                  </a:schemeClr>
                </a:solidFill>
                <a:effectLst/>
              </a:rPr>
              <a:t>ee</a:t>
            </a:r>
            <a:r>
              <a:rPr lang="en-US" sz="2000" dirty="0">
                <a:solidFill>
                  <a:schemeClr val="tx1">
                    <a:lumMod val="65000"/>
                    <a:lumOff val="35000"/>
                  </a:schemeClr>
                </a:solidFill>
                <a:effectLst/>
              </a:rPr>
              <a:t>" ?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Let's find it's solution in tryout.</a:t>
            </a:r>
          </a:p>
        </p:txBody>
      </p:sp>
    </p:spTree>
    <p:extLst>
      <p:ext uri="{BB962C8B-B14F-4D97-AF65-F5344CB8AC3E}">
        <p14:creationId xmlns:p14="http://schemas.microsoft.com/office/powerpoint/2010/main" val="10920132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DAA4EF-36C3-AB17-2AF3-C5505779B1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0D9683-AB94-ADEB-E739-17519A75F6C0}"/>
              </a:ext>
            </a:extLst>
          </p:cNvPr>
          <p:cNvSpPr>
            <a:spLocks noGrp="1"/>
          </p:cNvSpPr>
          <p:nvPr>
            <p:ph type="sldNum" sz="quarter" idx="12"/>
          </p:nvPr>
        </p:nvSpPr>
        <p:spPr/>
        <p:txBody>
          <a:bodyPr/>
          <a:lstStyle/>
          <a:p>
            <a:fld id="{4A777409-9C5A-4B07-8E32-19F22F7D558C}" type="slidenum">
              <a:rPr lang="en-IN" smtClean="0"/>
              <a:t>219</a:t>
            </a:fld>
            <a:endParaRPr lang="en-IN" dirty="0"/>
          </a:p>
        </p:txBody>
      </p:sp>
      <p:sp>
        <p:nvSpPr>
          <p:cNvPr id="6" name="TextBox 5">
            <a:extLst>
              <a:ext uri="{FF2B5EF4-FFF2-40B4-BE49-F238E27FC236}">
                <a16:creationId xmlns:a16="http://schemas.microsoft.com/office/drawing/2014/main" id="{D8E1C53C-3574-0D0A-49A3-8DBBBA350993}"/>
              </a:ext>
            </a:extLst>
          </p:cNvPr>
          <p:cNvSpPr txBox="1"/>
          <p:nvPr/>
        </p:nvSpPr>
        <p:spPr>
          <a:xfrm>
            <a:off x="988358" y="563887"/>
            <a:ext cx="9984441" cy="400110"/>
          </a:xfrm>
          <a:prstGeom prst="rect">
            <a:avLst/>
          </a:prstGeom>
          <a:noFill/>
        </p:spPr>
        <p:txBody>
          <a:bodyPr wrap="square">
            <a:spAutoFit/>
          </a:bodyPr>
          <a:lstStyle/>
          <a:p>
            <a:r>
              <a:rPr lang="en-IN" sz="2000" b="1" dirty="0"/>
              <a:t>LocalTime - Tryout</a:t>
            </a:r>
          </a:p>
        </p:txBody>
      </p:sp>
      <p:sp>
        <p:nvSpPr>
          <p:cNvPr id="8" name="TextBox 7">
            <a:extLst>
              <a:ext uri="{FF2B5EF4-FFF2-40B4-BE49-F238E27FC236}">
                <a16:creationId xmlns:a16="http://schemas.microsoft.com/office/drawing/2014/main" id="{F0158D31-09E9-A356-7EA6-591217813461}"/>
              </a:ext>
            </a:extLst>
          </p:cNvPr>
          <p:cNvSpPr txBox="1"/>
          <p:nvPr/>
        </p:nvSpPr>
        <p:spPr>
          <a:xfrm>
            <a:off x="988359" y="1062789"/>
            <a:ext cx="10603006"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Here are few examples which shows how LocalTime makes operations easy. Trainees are supposed to solve the problem given at the end of the tryout.</a:t>
            </a:r>
          </a:p>
        </p:txBody>
      </p:sp>
      <p:sp>
        <p:nvSpPr>
          <p:cNvPr id="10" name="TextBox 9">
            <a:extLst>
              <a:ext uri="{FF2B5EF4-FFF2-40B4-BE49-F238E27FC236}">
                <a16:creationId xmlns:a16="http://schemas.microsoft.com/office/drawing/2014/main" id="{9C0743FB-1E67-E125-9E57-363176823683}"/>
              </a:ext>
            </a:extLst>
          </p:cNvPr>
          <p:cNvSpPr txBox="1"/>
          <p:nvPr/>
        </p:nvSpPr>
        <p:spPr>
          <a:xfrm>
            <a:off x="286872" y="2078452"/>
            <a:ext cx="11797552" cy="4185761"/>
          </a:xfrm>
          <a:prstGeom prst="rect">
            <a:avLst/>
          </a:prstGeom>
          <a:noFill/>
        </p:spPr>
        <p:txBody>
          <a:bodyPr wrap="square">
            <a:spAutoFit/>
          </a:bodyPr>
          <a:lstStyle/>
          <a:p>
            <a:r>
              <a:rPr lang="en-IN" sz="1400" dirty="0"/>
              <a:t>import </a:t>
            </a:r>
            <a:r>
              <a:rPr lang="en-IN" sz="1400" dirty="0" err="1"/>
              <a:t>java.time.LocalTime</a:t>
            </a:r>
            <a:r>
              <a:rPr lang="en-IN" sz="1400" dirty="0"/>
              <a:t>;</a:t>
            </a:r>
          </a:p>
          <a:p>
            <a:r>
              <a:rPr lang="en-IN" sz="1400" dirty="0"/>
              <a:t>import java.time.temporal.ChronoUnit;</a:t>
            </a:r>
          </a:p>
          <a:p>
            <a:endParaRPr lang="en-IN" sz="1400" dirty="0"/>
          </a:p>
          <a:p>
            <a:r>
              <a:rPr lang="en-IN" sz="1400" dirty="0"/>
              <a:t>class Tester {</a:t>
            </a:r>
          </a:p>
          <a:p>
            <a:endParaRPr lang="en-IN" sz="1400" dirty="0"/>
          </a:p>
          <a:p>
            <a:r>
              <a:rPr lang="en-IN" sz="1400" dirty="0"/>
              <a:t>	public static void main(String[] </a:t>
            </a:r>
            <a:r>
              <a:rPr lang="en-IN" sz="1400" dirty="0" err="1"/>
              <a:t>args</a:t>
            </a:r>
            <a:r>
              <a:rPr lang="en-IN" sz="1400" dirty="0"/>
              <a:t>) {</a:t>
            </a:r>
          </a:p>
          <a:p>
            <a:r>
              <a:rPr lang="en-IN" sz="1400" dirty="0"/>
              <a:t>		LocalTime current = LocalTime.now();</a:t>
            </a:r>
          </a:p>
          <a:p>
            <a:r>
              <a:rPr lang="en-IN" sz="1400" dirty="0"/>
              <a:t>		System.out.println("Current Time :- "+current);</a:t>
            </a:r>
          </a:p>
          <a:p>
            <a:r>
              <a:rPr lang="en-IN" sz="1400" dirty="0"/>
              <a:t>		</a:t>
            </a:r>
          </a:p>
          <a:p>
            <a:r>
              <a:rPr lang="en-IN" sz="1400" dirty="0"/>
              <a:t>		System.out.println();</a:t>
            </a:r>
          </a:p>
          <a:p>
            <a:r>
              <a:rPr lang="en-IN" sz="1400" dirty="0"/>
              <a:t>		System.out.println("************"+"of()"+"************");</a:t>
            </a:r>
          </a:p>
          <a:p>
            <a:r>
              <a:rPr lang="en-IN" sz="1400" dirty="0"/>
              <a:t>		System.out.println("</a:t>
            </a:r>
            <a:r>
              <a:rPr lang="en-IN" sz="1400" dirty="0" err="1"/>
              <a:t>LocalTime.of</a:t>
            </a:r>
            <a:r>
              <a:rPr lang="en-IN" sz="1400" dirty="0"/>
              <a:t>(2, 55, 29) :- "+</a:t>
            </a:r>
            <a:r>
              <a:rPr lang="en-IN" sz="1400" dirty="0" err="1"/>
              <a:t>LocalTime.of</a:t>
            </a:r>
            <a:r>
              <a:rPr lang="en-IN" sz="1400" dirty="0"/>
              <a:t>(2, 55, 29));</a:t>
            </a:r>
          </a:p>
          <a:p>
            <a:r>
              <a:rPr lang="en-IN" sz="1400" dirty="0"/>
              <a:t>		/*</a:t>
            </a:r>
          </a:p>
          <a:p>
            <a:r>
              <a:rPr lang="en-IN" sz="1400" dirty="0"/>
              <a:t>		 * 	of(int hour, int minute, int second, int </a:t>
            </a:r>
            <a:r>
              <a:rPr lang="en-IN" sz="1400" dirty="0" err="1"/>
              <a:t>nanoOfSecond</a:t>
            </a:r>
            <a:r>
              <a:rPr lang="en-IN" sz="1400" dirty="0"/>
              <a:t>)</a:t>
            </a:r>
          </a:p>
          <a:p>
            <a:r>
              <a:rPr lang="en-IN" sz="1400" dirty="0"/>
              <a:t>			(mandatory) hour =&gt; the hour-of-day to represent, from 0 to 23</a:t>
            </a:r>
          </a:p>
          <a:p>
            <a:r>
              <a:rPr lang="en-IN" sz="1400" dirty="0"/>
              <a:t>			(mandatory) minute =&gt; the minute-of-hour to represent, from 0 to 59</a:t>
            </a:r>
          </a:p>
          <a:p>
            <a:r>
              <a:rPr lang="en-IN" sz="1400" dirty="0"/>
              <a:t>			(optional) 	second =&gt; the second-of-minute to represent, from 0 to 59</a:t>
            </a:r>
          </a:p>
          <a:p>
            <a:r>
              <a:rPr lang="en-IN" sz="1400" dirty="0"/>
              <a:t>			(optional)  </a:t>
            </a:r>
            <a:r>
              <a:rPr lang="en-IN" sz="1400" dirty="0" err="1"/>
              <a:t>nanoOfSecond</a:t>
            </a:r>
            <a:r>
              <a:rPr lang="en-IN" sz="1400" dirty="0"/>
              <a:t> =&gt; the nano-of-second to represent, from 0 to 999,999,999</a:t>
            </a:r>
          </a:p>
          <a:p>
            <a:r>
              <a:rPr lang="en-IN" sz="1400" dirty="0"/>
              <a:t>		</a:t>
            </a:r>
          </a:p>
        </p:txBody>
      </p:sp>
    </p:spTree>
    <p:extLst>
      <p:ext uri="{BB962C8B-B14F-4D97-AF65-F5344CB8AC3E}">
        <p14:creationId xmlns:p14="http://schemas.microsoft.com/office/powerpoint/2010/main" val="694375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DE832-2A4A-7B34-2D78-3ADC797BC78E}"/>
              </a:ext>
            </a:extLst>
          </p:cNvPr>
          <p:cNvSpPr txBox="1"/>
          <p:nvPr/>
        </p:nvSpPr>
        <p:spPr>
          <a:xfrm>
            <a:off x="537882" y="920621"/>
            <a:ext cx="11403106" cy="5324535"/>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What is JShell?</a:t>
            </a:r>
          </a:p>
          <a:p>
            <a:r>
              <a:rPr lang="en-US" sz="2000" dirty="0">
                <a:solidFill>
                  <a:schemeClr val="tx1">
                    <a:lumMod val="65000"/>
                    <a:lumOff val="35000"/>
                  </a:schemeClr>
                </a:solidFill>
              </a:rPr>
              <a:t>JShell is a command-line tool which can execute Java code snippets, and it does not require to write a complete Java program. It is Java REPL (Read-Evaluate-Print-Loop) like other languages such as Scala, Groovy, etc. With JShell, not only will the beginners find it easy to start learning the Java programming language, but the developers will also find it easy to test code snippets and incrementally build prototypes. JShell helps us try out code on different options, to test individual statements, and to explore different APIs. You can write the program elements one by one and see the results immediately.</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How JShell works?</a:t>
            </a:r>
          </a:p>
          <a:p>
            <a:r>
              <a:rPr lang="en-US" sz="2000" dirty="0">
                <a:solidFill>
                  <a:schemeClr val="tx1">
                    <a:lumMod val="65000"/>
                    <a:lumOff val="35000"/>
                  </a:schemeClr>
                </a:solidFill>
              </a:rPr>
              <a:t>If you are wondering how snippets in JShell can be executed without having a class or a method, JShell uses the following steps to execute the code:</a:t>
            </a:r>
          </a:p>
          <a:p>
            <a:pPr marL="457200" indent="-457200">
              <a:buAutoNum type="arabicPeriod"/>
            </a:pPr>
            <a:r>
              <a:rPr lang="en-US" sz="2000" dirty="0">
                <a:solidFill>
                  <a:schemeClr val="tx1">
                    <a:lumMod val="65000"/>
                    <a:lumOff val="35000"/>
                  </a:schemeClr>
                </a:solidFill>
              </a:rPr>
              <a:t>Code is parsed and its type is determined (variable declaration, expressions, method, class, etc.)</a:t>
            </a:r>
            <a:br>
              <a:rPr lang="en-US" sz="2000" dirty="0">
                <a:solidFill>
                  <a:schemeClr val="tx1">
                    <a:lumMod val="65000"/>
                    <a:lumOff val="35000"/>
                  </a:schemeClr>
                </a:solidFill>
              </a:rPr>
            </a:br>
            <a:r>
              <a:rPr lang="en-US" sz="2000" dirty="0">
                <a:solidFill>
                  <a:schemeClr val="tx1">
                    <a:lumMod val="65000"/>
                    <a:lumOff val="35000"/>
                  </a:schemeClr>
                </a:solidFill>
              </a:rPr>
              <a:t>2. The code is wrapped inside synthetic methods and classes. Import statements are used as is</a:t>
            </a:r>
            <a:br>
              <a:rPr lang="en-US" sz="2000" dirty="0">
                <a:solidFill>
                  <a:schemeClr val="tx1">
                    <a:lumMod val="65000"/>
                    <a:lumOff val="35000"/>
                  </a:schemeClr>
                </a:solidFill>
              </a:rPr>
            </a:br>
            <a:r>
              <a:rPr lang="en-US" sz="2000" dirty="0">
                <a:solidFill>
                  <a:schemeClr val="tx1">
                    <a:lumMod val="65000"/>
                    <a:lumOff val="35000"/>
                  </a:schemeClr>
                </a:solidFill>
              </a:rPr>
              <a:t>3. The wrapped source code is analyzed and compiled by the regular Java compiler</a:t>
            </a:r>
            <a:br>
              <a:rPr lang="en-US" sz="2000" dirty="0">
                <a:solidFill>
                  <a:schemeClr val="tx1">
                    <a:lumMod val="65000"/>
                    <a:lumOff val="35000"/>
                  </a:schemeClr>
                </a:solidFill>
              </a:rPr>
            </a:br>
            <a:r>
              <a:rPr lang="en-US" sz="2000" dirty="0">
                <a:solidFill>
                  <a:schemeClr val="tx1">
                    <a:lumMod val="65000"/>
                    <a:lumOff val="35000"/>
                  </a:schemeClr>
                </a:solidFill>
              </a:rPr>
              <a:t>4. The generated bytecode is executed in a JVM, and the result is displayed by the JShell tool</a:t>
            </a:r>
          </a:p>
          <a:p>
            <a:endParaRPr lang="en-US" sz="2000" dirty="0">
              <a:solidFill>
                <a:schemeClr val="tx1">
                  <a:lumMod val="65000"/>
                  <a:lumOff val="35000"/>
                </a:schemeClr>
              </a:solidFill>
            </a:endParaRPr>
          </a:p>
          <a:p>
            <a:r>
              <a:rPr lang="en-US" sz="2000" dirty="0">
                <a:solidFill>
                  <a:schemeClr val="tx1">
                    <a:lumMod val="65000"/>
                    <a:lumOff val="35000"/>
                  </a:schemeClr>
                </a:solidFill>
              </a:rPr>
              <a:t>Next, we will be using JShell to learn the fundamentals of Java.</a:t>
            </a:r>
          </a:p>
        </p:txBody>
      </p:sp>
      <p:sp>
        <p:nvSpPr>
          <p:cNvPr id="2" name="Footer Placeholder 1">
            <a:extLst>
              <a:ext uri="{FF2B5EF4-FFF2-40B4-BE49-F238E27FC236}">
                <a16:creationId xmlns:a16="http://schemas.microsoft.com/office/drawing/2014/main" id="{69F201B0-C4FC-9C3A-6B68-F87EB670829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D5B4391-51B6-920C-4A17-8F84A6175C49}"/>
              </a:ext>
            </a:extLst>
          </p:cNvPr>
          <p:cNvSpPr>
            <a:spLocks noGrp="1"/>
          </p:cNvSpPr>
          <p:nvPr>
            <p:ph type="sldNum" sz="quarter" idx="12"/>
          </p:nvPr>
        </p:nvSpPr>
        <p:spPr/>
        <p:txBody>
          <a:bodyPr/>
          <a:lstStyle/>
          <a:p>
            <a:fld id="{4A777409-9C5A-4B07-8E32-19F22F7D558C}" type="slidenum">
              <a:rPr lang="en-IN" smtClean="0"/>
              <a:t>22</a:t>
            </a:fld>
            <a:endParaRPr lang="en-IN" dirty="0"/>
          </a:p>
        </p:txBody>
      </p:sp>
    </p:spTree>
    <p:extLst>
      <p:ext uri="{BB962C8B-B14F-4D97-AF65-F5344CB8AC3E}">
        <p14:creationId xmlns:p14="http://schemas.microsoft.com/office/powerpoint/2010/main" val="116087918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2FD0B-5672-FCA0-E54F-0D7D9FBD84F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B59B0C-083D-5033-2B2E-5FC174876E9A}"/>
              </a:ext>
            </a:extLst>
          </p:cNvPr>
          <p:cNvSpPr>
            <a:spLocks noGrp="1"/>
          </p:cNvSpPr>
          <p:nvPr>
            <p:ph type="sldNum" sz="quarter" idx="12"/>
          </p:nvPr>
        </p:nvSpPr>
        <p:spPr/>
        <p:txBody>
          <a:bodyPr/>
          <a:lstStyle/>
          <a:p>
            <a:fld id="{4A777409-9C5A-4B07-8E32-19F22F7D558C}" type="slidenum">
              <a:rPr lang="en-IN" smtClean="0"/>
              <a:t>220</a:t>
            </a:fld>
            <a:endParaRPr lang="en-IN" dirty="0"/>
          </a:p>
        </p:txBody>
      </p:sp>
      <p:sp>
        <p:nvSpPr>
          <p:cNvPr id="5" name="TextBox 4">
            <a:extLst>
              <a:ext uri="{FF2B5EF4-FFF2-40B4-BE49-F238E27FC236}">
                <a16:creationId xmlns:a16="http://schemas.microsoft.com/office/drawing/2014/main" id="{382E0C22-B768-CC6C-0289-B748C913B287}"/>
              </a:ext>
            </a:extLst>
          </p:cNvPr>
          <p:cNvSpPr txBox="1"/>
          <p:nvPr/>
        </p:nvSpPr>
        <p:spPr>
          <a:xfrm>
            <a:off x="242047" y="1246532"/>
            <a:ext cx="11752730" cy="5047536"/>
          </a:xfrm>
          <a:prstGeom prst="rect">
            <a:avLst/>
          </a:prstGeom>
          <a:noFill/>
        </p:spPr>
        <p:txBody>
          <a:bodyPr wrap="square">
            <a:spAutoFit/>
          </a:bodyPr>
          <a:lstStyle/>
          <a:p>
            <a:r>
              <a:rPr lang="en-IN" sz="1400" dirty="0"/>
              <a:t>		*/</a:t>
            </a:r>
          </a:p>
          <a:p>
            <a:r>
              <a:rPr lang="en-IN" sz="1400" dirty="0"/>
              <a:t>		</a:t>
            </a:r>
          </a:p>
          <a:p>
            <a:r>
              <a:rPr lang="en-IN" sz="1400" dirty="0"/>
              <a:t>		System.out.println();</a:t>
            </a:r>
          </a:p>
          <a:p>
            <a:r>
              <a:rPr lang="en-IN" sz="1400" dirty="0"/>
              <a:t>		System.out.println("************"+"Functions to access date information"+"************");</a:t>
            </a:r>
          </a:p>
          <a:p>
            <a:r>
              <a:rPr lang="en-IN" sz="1400" dirty="0"/>
              <a:t>		System.out.println("What is the current hour going on .... ? :- "+LocalTime.now().</a:t>
            </a:r>
            <a:r>
              <a:rPr lang="en-IN" sz="1400" dirty="0" err="1"/>
              <a:t>getHour</a:t>
            </a:r>
            <a:r>
              <a:rPr lang="en-IN" sz="1400" dirty="0"/>
              <a:t>());</a:t>
            </a:r>
          </a:p>
          <a:p>
            <a:r>
              <a:rPr lang="en-IN" sz="1400" dirty="0"/>
              <a:t>		/*</a:t>
            </a:r>
          </a:p>
          <a:p>
            <a:r>
              <a:rPr lang="en-IN" sz="1400" dirty="0"/>
              <a:t>			Try with different scenarios with functions such as </a:t>
            </a:r>
            <a:r>
              <a:rPr lang="en-IN" sz="1400" dirty="0" err="1"/>
              <a:t>getMinute</a:t>
            </a:r>
            <a:r>
              <a:rPr lang="en-IN" sz="1400" dirty="0"/>
              <a:t>(),</a:t>
            </a:r>
            <a:r>
              <a:rPr lang="en-IN" sz="1400" dirty="0" err="1"/>
              <a:t>getNano</a:t>
            </a:r>
            <a:r>
              <a:rPr lang="en-IN" sz="1400" dirty="0"/>
              <a:t>() etc.</a:t>
            </a:r>
          </a:p>
          <a:p>
            <a:r>
              <a:rPr lang="en-IN" sz="1400" dirty="0"/>
              <a:t>		*/</a:t>
            </a:r>
          </a:p>
          <a:p>
            <a:endParaRPr lang="en-IN" sz="1400" dirty="0"/>
          </a:p>
          <a:p>
            <a:r>
              <a:rPr lang="en-IN" sz="1400" dirty="0"/>
              <a:t>		System.out.println();</a:t>
            </a:r>
          </a:p>
          <a:p>
            <a:r>
              <a:rPr lang="en-IN" sz="1400" dirty="0"/>
              <a:t>		System.out.println("************"+"LocalTime Calculations"+"************");</a:t>
            </a:r>
          </a:p>
          <a:p>
            <a:r>
              <a:rPr lang="en-IN" sz="1400" dirty="0"/>
              <a:t>		System.out.println("Time after 20 hours ?	 =&gt; "+LocalTime.now().plusHours(20));</a:t>
            </a:r>
          </a:p>
          <a:p>
            <a:r>
              <a:rPr lang="en-IN" sz="1400" dirty="0"/>
              <a:t>	</a:t>
            </a:r>
          </a:p>
          <a:p>
            <a:r>
              <a:rPr lang="en-IN" sz="1400" dirty="0"/>
              <a:t>/*</a:t>
            </a:r>
          </a:p>
          <a:p>
            <a:r>
              <a:rPr lang="en-IN" sz="1400" dirty="0"/>
              <a:t>			Try with different scenarios with functions such as </a:t>
            </a:r>
            <a:r>
              <a:rPr lang="en-IN" sz="1400" dirty="0" err="1"/>
              <a:t>plusMinutes</a:t>
            </a:r>
            <a:r>
              <a:rPr lang="en-IN" sz="1400" dirty="0"/>
              <a:t>(),</a:t>
            </a:r>
            <a:r>
              <a:rPr lang="en-IN" sz="1400" dirty="0" err="1"/>
              <a:t>plusSeconds</a:t>
            </a:r>
            <a:r>
              <a:rPr lang="en-IN" sz="1400" dirty="0"/>
              <a:t>() etc.		</a:t>
            </a:r>
          </a:p>
          <a:p>
            <a:r>
              <a:rPr lang="en-IN" sz="1400" dirty="0"/>
              <a:t>		*/</a:t>
            </a:r>
          </a:p>
          <a:p>
            <a:r>
              <a:rPr lang="en-IN" sz="1400" dirty="0"/>
              <a:t>		</a:t>
            </a:r>
          </a:p>
          <a:p>
            <a:r>
              <a:rPr lang="en-IN" sz="1400" dirty="0"/>
              <a:t>		System.out.println();</a:t>
            </a:r>
          </a:p>
          <a:p>
            <a:r>
              <a:rPr lang="en-IN" sz="1400" dirty="0"/>
              <a:t>		System.out.println("************"+"Difference using </a:t>
            </a:r>
            <a:r>
              <a:rPr lang="en-IN" sz="1400" dirty="0" err="1"/>
              <a:t>ChrnoUnit</a:t>
            </a:r>
            <a:r>
              <a:rPr lang="en-IN" sz="1400" dirty="0"/>
              <a:t>"+"************");</a:t>
            </a:r>
          </a:p>
          <a:p>
            <a:r>
              <a:rPr lang="en-IN" sz="1400" dirty="0"/>
              <a:t>		LocalTime </a:t>
            </a:r>
            <a:r>
              <a:rPr lang="en-IN" sz="1400" dirty="0" err="1"/>
              <a:t>timeObj</a:t>
            </a:r>
            <a:r>
              <a:rPr lang="en-IN" sz="1400" dirty="0"/>
              <a:t> = </a:t>
            </a:r>
            <a:r>
              <a:rPr lang="en-IN" sz="1400" dirty="0" err="1"/>
              <a:t>LocalTime.of</a:t>
            </a:r>
            <a:r>
              <a:rPr lang="en-IN" sz="1400" dirty="0"/>
              <a:t>(23,20);</a:t>
            </a:r>
          </a:p>
          <a:p>
            <a:r>
              <a:rPr lang="en-IN" sz="1400" dirty="0"/>
              <a:t>		System.out.println("Difference Between current time and </a:t>
            </a:r>
            <a:r>
              <a:rPr lang="en-IN" sz="1400" dirty="0" err="1"/>
              <a:t>timeObj</a:t>
            </a:r>
            <a:r>
              <a:rPr lang="en-IN" sz="1400" dirty="0"/>
              <a:t> :- "+</a:t>
            </a:r>
            <a:r>
              <a:rPr lang="en-IN" sz="1400" dirty="0" err="1"/>
              <a:t>ChronoUnit.HOURS.between</a:t>
            </a:r>
            <a:r>
              <a:rPr lang="en-IN" sz="1400" dirty="0"/>
              <a:t>( LocalTime.now(),</a:t>
            </a:r>
            <a:r>
              <a:rPr lang="en-IN" sz="1400" dirty="0" err="1"/>
              <a:t>timeObj</a:t>
            </a:r>
            <a:r>
              <a:rPr lang="en-IN" sz="1400" dirty="0"/>
              <a:t>));</a:t>
            </a:r>
          </a:p>
          <a:p>
            <a:r>
              <a:rPr lang="en-IN" sz="1400" dirty="0"/>
              <a:t>		 </a:t>
            </a:r>
          </a:p>
          <a:p>
            <a:endParaRPr lang="en-IN" sz="1400" dirty="0"/>
          </a:p>
        </p:txBody>
      </p:sp>
    </p:spTree>
    <p:extLst>
      <p:ext uri="{BB962C8B-B14F-4D97-AF65-F5344CB8AC3E}">
        <p14:creationId xmlns:p14="http://schemas.microsoft.com/office/powerpoint/2010/main" val="123813184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5983E-A66A-829E-33EA-642B648876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F3191F-7FAB-5E66-6C70-C2DDBFB1A9E7}"/>
              </a:ext>
            </a:extLst>
          </p:cNvPr>
          <p:cNvSpPr>
            <a:spLocks noGrp="1"/>
          </p:cNvSpPr>
          <p:nvPr>
            <p:ph type="sldNum" sz="quarter" idx="12"/>
          </p:nvPr>
        </p:nvSpPr>
        <p:spPr/>
        <p:txBody>
          <a:bodyPr/>
          <a:lstStyle/>
          <a:p>
            <a:fld id="{4A777409-9C5A-4B07-8E32-19F22F7D558C}" type="slidenum">
              <a:rPr lang="en-IN" smtClean="0"/>
              <a:t>221</a:t>
            </a:fld>
            <a:endParaRPr lang="en-IN" dirty="0"/>
          </a:p>
        </p:txBody>
      </p:sp>
      <p:sp>
        <p:nvSpPr>
          <p:cNvPr id="5" name="TextBox 4">
            <a:extLst>
              <a:ext uri="{FF2B5EF4-FFF2-40B4-BE49-F238E27FC236}">
                <a16:creationId xmlns:a16="http://schemas.microsoft.com/office/drawing/2014/main" id="{402DF3A5-16E9-F4A4-DDC3-A0CA9730A5DE}"/>
              </a:ext>
            </a:extLst>
          </p:cNvPr>
          <p:cNvSpPr txBox="1"/>
          <p:nvPr/>
        </p:nvSpPr>
        <p:spPr>
          <a:xfrm>
            <a:off x="813547" y="1166842"/>
            <a:ext cx="10564906" cy="5016758"/>
          </a:xfrm>
          <a:prstGeom prst="rect">
            <a:avLst/>
          </a:prstGeom>
          <a:noFill/>
        </p:spPr>
        <p:txBody>
          <a:bodyPr wrap="square">
            <a:spAutoFit/>
          </a:bodyPr>
          <a:lstStyle/>
          <a:p>
            <a:r>
              <a:rPr lang="en-IN" sz="2000" dirty="0"/>
              <a:t>		/*</a:t>
            </a:r>
          </a:p>
          <a:p>
            <a:r>
              <a:rPr lang="en-IN" sz="2000" dirty="0"/>
              <a:t>		</a:t>
            </a:r>
          </a:p>
          <a:p>
            <a:r>
              <a:rPr lang="en-IN" sz="2000" dirty="0"/>
              <a:t>			Exercise :- </a:t>
            </a:r>
          </a:p>
          <a:p>
            <a:r>
              <a:rPr lang="en-IN" sz="2000" dirty="0"/>
              <a:t>						Thomas has to board train departing at 8:00 PM, You have to check whether he will be able to board or not.</a:t>
            </a:r>
          </a:p>
          <a:p>
            <a:r>
              <a:rPr lang="en-IN" sz="2000" dirty="0"/>
              <a:t>						It takes him 2.5 hrs to reach the station and further 15 mins to reach the platform.</a:t>
            </a:r>
          </a:p>
          <a:p>
            <a:r>
              <a:rPr lang="en-IN" sz="2000" dirty="0"/>
              <a:t>						Before what time should he leave his house in order to board the train ?</a:t>
            </a:r>
          </a:p>
          <a:p>
            <a:r>
              <a:rPr lang="en-IN" sz="2000" dirty="0"/>
              <a:t>						(Hint :- You can use </a:t>
            </a:r>
            <a:r>
              <a:rPr lang="en-IN" sz="2000" dirty="0" err="1"/>
              <a:t>isAfter</a:t>
            </a:r>
            <a:r>
              <a:rPr lang="en-IN" sz="2000" dirty="0"/>
              <a:t>() and </a:t>
            </a:r>
            <a:r>
              <a:rPr lang="en-IN" sz="2000" dirty="0" err="1"/>
              <a:t>isBefore</a:t>
            </a:r>
            <a:r>
              <a:rPr lang="en-IN" sz="2000" dirty="0"/>
              <a:t>() methods, take reference from LocalDate </a:t>
            </a:r>
            <a:r>
              <a:rPr lang="en-IN" sz="2000" dirty="0" err="1"/>
              <a:t>tryout</a:t>
            </a:r>
            <a:r>
              <a:rPr lang="en-IN" sz="2000" dirty="0"/>
              <a:t>)</a:t>
            </a:r>
          </a:p>
          <a:p>
            <a:r>
              <a:rPr lang="en-IN" sz="2000" dirty="0"/>
              <a:t>		</a:t>
            </a:r>
          </a:p>
          <a:p>
            <a:r>
              <a:rPr lang="en-IN" sz="2000" dirty="0"/>
              <a:t>		*/</a:t>
            </a:r>
          </a:p>
          <a:p>
            <a:r>
              <a:rPr lang="en-IN" sz="2000" dirty="0"/>
              <a:t>	}</a:t>
            </a:r>
          </a:p>
          <a:p>
            <a:endParaRPr lang="en-IN" sz="2000" dirty="0"/>
          </a:p>
          <a:p>
            <a:r>
              <a:rPr lang="en-IN" sz="2000" dirty="0"/>
              <a:t>}</a:t>
            </a:r>
          </a:p>
        </p:txBody>
      </p:sp>
    </p:spTree>
    <p:extLst>
      <p:ext uri="{BB962C8B-B14F-4D97-AF65-F5344CB8AC3E}">
        <p14:creationId xmlns:p14="http://schemas.microsoft.com/office/powerpoint/2010/main" val="16064445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D89880-6FA5-319B-968C-4F20437812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B68D97-C57F-ECBD-A943-8462FB070AD5}"/>
              </a:ext>
            </a:extLst>
          </p:cNvPr>
          <p:cNvSpPr>
            <a:spLocks noGrp="1"/>
          </p:cNvSpPr>
          <p:nvPr>
            <p:ph type="sldNum" sz="quarter" idx="12"/>
          </p:nvPr>
        </p:nvSpPr>
        <p:spPr/>
        <p:txBody>
          <a:bodyPr/>
          <a:lstStyle/>
          <a:p>
            <a:fld id="{4A777409-9C5A-4B07-8E32-19F22F7D558C}" type="slidenum">
              <a:rPr lang="en-IN" smtClean="0"/>
              <a:t>222</a:t>
            </a:fld>
            <a:endParaRPr lang="en-IN" dirty="0"/>
          </a:p>
        </p:txBody>
      </p:sp>
      <p:sp>
        <p:nvSpPr>
          <p:cNvPr id="5" name="TextBox 4">
            <a:extLst>
              <a:ext uri="{FF2B5EF4-FFF2-40B4-BE49-F238E27FC236}">
                <a16:creationId xmlns:a16="http://schemas.microsoft.com/office/drawing/2014/main" id="{B79B8BB2-2EC7-F9EA-79C0-22B25C9A2835}"/>
              </a:ext>
            </a:extLst>
          </p:cNvPr>
          <p:cNvSpPr txBox="1"/>
          <p:nvPr/>
        </p:nvSpPr>
        <p:spPr>
          <a:xfrm>
            <a:off x="1051112" y="590781"/>
            <a:ext cx="6100482" cy="400110"/>
          </a:xfrm>
          <a:prstGeom prst="rect">
            <a:avLst/>
          </a:prstGeom>
          <a:noFill/>
        </p:spPr>
        <p:txBody>
          <a:bodyPr wrap="square">
            <a:spAutoFit/>
          </a:bodyPr>
          <a:lstStyle/>
          <a:p>
            <a:r>
              <a:rPr lang="en-US" sz="2000" b="1" dirty="0"/>
              <a:t>Date Time API - Exercise 1</a:t>
            </a:r>
          </a:p>
        </p:txBody>
      </p:sp>
      <p:sp>
        <p:nvSpPr>
          <p:cNvPr id="7" name="TextBox 6">
            <a:extLst>
              <a:ext uri="{FF2B5EF4-FFF2-40B4-BE49-F238E27FC236}">
                <a16:creationId xmlns:a16="http://schemas.microsoft.com/office/drawing/2014/main" id="{D31DA877-307B-70E7-BD38-7BE6A126B7E6}"/>
              </a:ext>
            </a:extLst>
          </p:cNvPr>
          <p:cNvSpPr txBox="1"/>
          <p:nvPr/>
        </p:nvSpPr>
        <p:spPr>
          <a:xfrm>
            <a:off x="1051111" y="1179836"/>
            <a:ext cx="10495429" cy="4401205"/>
          </a:xfrm>
          <a:prstGeom prst="rect">
            <a:avLst/>
          </a:prstGeom>
          <a:noFill/>
        </p:spPr>
        <p:txBody>
          <a:bodyPr wrap="square">
            <a:spAutoFit/>
          </a:bodyPr>
          <a:lstStyle/>
          <a:p>
            <a:r>
              <a:rPr lang="en-US" sz="2000" dirty="0">
                <a:solidFill>
                  <a:schemeClr val="tx1">
                    <a:lumMod val="65000"/>
                    <a:lumOff val="35000"/>
                  </a:schemeClr>
                </a:solidFill>
              </a:rPr>
              <a:t>Problem Statement </a:t>
            </a:r>
            <a:r>
              <a:rPr lang="en-US" sz="2000" dirty="0">
                <a:solidFill>
                  <a:schemeClr val="tx1">
                    <a:lumMod val="65000"/>
                    <a:lumOff val="35000"/>
                  </a:schemeClr>
                </a:solidFill>
                <a:effectLst/>
              </a:rPr>
              <a:t>Create an age calculator that determines the age from a given date, up to the day precision.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Use the </a:t>
            </a:r>
            <a:r>
              <a:rPr lang="en-US" sz="2000" b="1" dirty="0">
                <a:solidFill>
                  <a:schemeClr val="tx1">
                    <a:lumMod val="65000"/>
                    <a:lumOff val="35000"/>
                  </a:schemeClr>
                </a:solidFill>
                <a:effectLst/>
              </a:rPr>
              <a:t>LocalDate</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Input: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"2/11/1991"</a:t>
            </a:r>
          </a:p>
          <a:p>
            <a:r>
              <a:rPr lang="en-US" sz="2000" b="1" dirty="0">
                <a:solidFill>
                  <a:schemeClr val="tx1">
                    <a:lumMod val="65000"/>
                    <a:lumOff val="35000"/>
                  </a:schemeClr>
                </a:solidFill>
                <a:effectLst/>
              </a:rPr>
              <a:t>Output: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Date: 02-11-1991</a:t>
            </a:r>
          </a:p>
          <a:p>
            <a:r>
              <a:rPr lang="en-US" sz="2000" dirty="0">
                <a:solidFill>
                  <a:schemeClr val="tx1">
                    <a:lumMod val="65000"/>
                    <a:lumOff val="35000"/>
                  </a:schemeClr>
                </a:solidFill>
                <a:effectLst/>
              </a:rPr>
              <a:t>              You are 22 years, 7 months and 11 days old.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Note: Check the project using SonarLint to maintain the coding standards. Ignore the violations which occur due to "</a:t>
            </a:r>
            <a:r>
              <a:rPr lang="en-US" sz="2000" dirty="0" err="1">
                <a:solidFill>
                  <a:schemeClr val="tx1">
                    <a:lumMod val="65000"/>
                    <a:lumOff val="35000"/>
                  </a:schemeClr>
                </a:solidFill>
                <a:effectLst/>
              </a:rPr>
              <a:t>System.out</a:t>
            </a:r>
            <a:r>
              <a:rPr lang="en-US" sz="2000" dirty="0">
                <a:solidFill>
                  <a:schemeClr val="tx1">
                    <a:lumMod val="65000"/>
                    <a:lumOff val="35000"/>
                  </a:schemeClr>
                </a:solidFill>
                <a:effectLst/>
              </a:rPr>
              <a:t>" statements.</a:t>
            </a:r>
          </a:p>
        </p:txBody>
      </p:sp>
    </p:spTree>
    <p:extLst>
      <p:ext uri="{BB962C8B-B14F-4D97-AF65-F5344CB8AC3E}">
        <p14:creationId xmlns:p14="http://schemas.microsoft.com/office/powerpoint/2010/main" val="411004016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CAACF1-3600-1D47-D4B4-939C0F00D6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434DAD-E1C1-FD78-7DBD-CA0A70CCE5C0}"/>
              </a:ext>
            </a:extLst>
          </p:cNvPr>
          <p:cNvSpPr>
            <a:spLocks noGrp="1"/>
          </p:cNvSpPr>
          <p:nvPr>
            <p:ph type="sldNum" sz="quarter" idx="12"/>
          </p:nvPr>
        </p:nvSpPr>
        <p:spPr/>
        <p:txBody>
          <a:bodyPr/>
          <a:lstStyle/>
          <a:p>
            <a:fld id="{4A777409-9C5A-4B07-8E32-19F22F7D558C}" type="slidenum">
              <a:rPr lang="en-IN" smtClean="0"/>
              <a:t>223</a:t>
            </a:fld>
            <a:endParaRPr lang="en-IN" dirty="0"/>
          </a:p>
        </p:txBody>
      </p:sp>
      <p:sp>
        <p:nvSpPr>
          <p:cNvPr id="5" name="TextBox 4">
            <a:extLst>
              <a:ext uri="{FF2B5EF4-FFF2-40B4-BE49-F238E27FC236}">
                <a16:creationId xmlns:a16="http://schemas.microsoft.com/office/drawing/2014/main" id="{A1A1A343-D87F-759E-C099-5E61EB032624}"/>
              </a:ext>
            </a:extLst>
          </p:cNvPr>
          <p:cNvSpPr txBox="1"/>
          <p:nvPr/>
        </p:nvSpPr>
        <p:spPr>
          <a:xfrm>
            <a:off x="2510118" y="1625351"/>
            <a:ext cx="7324164" cy="2862322"/>
          </a:xfrm>
          <a:prstGeom prst="rect">
            <a:avLst/>
          </a:prstGeom>
          <a:noFill/>
        </p:spPr>
        <p:txBody>
          <a:bodyPr wrap="square">
            <a:spAutoFit/>
          </a:bodyPr>
          <a:lstStyle/>
          <a:p>
            <a:r>
              <a:rPr lang="en-IN" sz="2000" dirty="0"/>
              <a:t>import java.time.LocalDate;</a:t>
            </a:r>
          </a:p>
          <a:p>
            <a:r>
              <a:rPr lang="en-IN" sz="2000" dirty="0"/>
              <a:t>import java.time.temporal.ChronoUnit;</a:t>
            </a:r>
          </a:p>
          <a:p>
            <a:endParaRPr lang="en-IN" sz="2000" dirty="0"/>
          </a:p>
          <a:p>
            <a:r>
              <a:rPr lang="en-IN" sz="2000" dirty="0"/>
              <a:t>class Tester{</a:t>
            </a:r>
          </a:p>
          <a:p>
            <a:r>
              <a:rPr lang="en-IN" sz="2000" dirty="0"/>
              <a:t>	public static void main(String[] </a:t>
            </a:r>
            <a:r>
              <a:rPr lang="en-IN" sz="2000" dirty="0" err="1"/>
              <a:t>args</a:t>
            </a:r>
            <a:r>
              <a:rPr lang="en-IN" sz="2000" dirty="0"/>
              <a:t>) {</a:t>
            </a:r>
          </a:p>
          <a:p>
            <a:r>
              <a:rPr lang="en-IN" sz="2000" dirty="0"/>
              <a:t>		LocalDate today = LocalDate.now();</a:t>
            </a:r>
          </a:p>
          <a:p>
            <a:r>
              <a:rPr lang="en-IN" sz="2000" dirty="0"/>
              <a:t>	    //code here</a:t>
            </a:r>
          </a:p>
          <a:p>
            <a:r>
              <a:rPr lang="en-IN" sz="2000" dirty="0"/>
              <a:t>	}</a:t>
            </a:r>
          </a:p>
          <a:p>
            <a:r>
              <a:rPr lang="en-IN" sz="2000" dirty="0"/>
              <a:t>} </a:t>
            </a:r>
          </a:p>
        </p:txBody>
      </p:sp>
    </p:spTree>
    <p:extLst>
      <p:ext uri="{BB962C8B-B14F-4D97-AF65-F5344CB8AC3E}">
        <p14:creationId xmlns:p14="http://schemas.microsoft.com/office/powerpoint/2010/main" val="34929955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80E2-E5E1-6167-FA75-1C443E6BB2FA}"/>
              </a:ext>
            </a:extLst>
          </p:cNvPr>
          <p:cNvSpPr>
            <a:spLocks noGrp="1"/>
          </p:cNvSpPr>
          <p:nvPr>
            <p:ph type="title"/>
          </p:nvPr>
        </p:nvSpPr>
        <p:spPr/>
        <p:txBody>
          <a:bodyPr/>
          <a:lstStyle/>
          <a:p>
            <a:pPr algn="ctr"/>
            <a:r>
              <a:rPr lang="en-IN" b="1" u="sng" dirty="0"/>
              <a:t>Static Keyword</a:t>
            </a:r>
          </a:p>
        </p:txBody>
      </p:sp>
      <p:sp>
        <p:nvSpPr>
          <p:cNvPr id="3" name="Content Placeholder 2">
            <a:extLst>
              <a:ext uri="{FF2B5EF4-FFF2-40B4-BE49-F238E27FC236}">
                <a16:creationId xmlns:a16="http://schemas.microsoft.com/office/drawing/2014/main" id="{F9B8CC80-B695-9115-908C-0D4B78612CE3}"/>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Ford, a car manufacturing company, wants to keep a count of the cars manufactured. The class below creates a car based on the model and color and also keeps their count.</a:t>
            </a: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2ADE8B46-4911-9A61-5E1C-81FA33FD7CA5}"/>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3ACE48E-03C8-A516-66DB-4F4F74AFCA78}"/>
              </a:ext>
            </a:extLst>
          </p:cNvPr>
          <p:cNvSpPr>
            <a:spLocks noGrp="1"/>
          </p:cNvSpPr>
          <p:nvPr>
            <p:ph type="sldNum" sz="quarter" idx="12"/>
          </p:nvPr>
        </p:nvSpPr>
        <p:spPr/>
        <p:txBody>
          <a:bodyPr/>
          <a:lstStyle/>
          <a:p>
            <a:fld id="{4A777409-9C5A-4B07-8E32-19F22F7D558C}" type="slidenum">
              <a:rPr lang="en-IN" smtClean="0"/>
              <a:t>224</a:t>
            </a:fld>
            <a:endParaRPr lang="en-IN" dirty="0"/>
          </a:p>
        </p:txBody>
      </p:sp>
      <p:sp>
        <p:nvSpPr>
          <p:cNvPr id="7" name="TextBox 6">
            <a:extLst>
              <a:ext uri="{FF2B5EF4-FFF2-40B4-BE49-F238E27FC236}">
                <a16:creationId xmlns:a16="http://schemas.microsoft.com/office/drawing/2014/main" id="{34BBC5C1-66D5-C743-1369-5430F4D885FB}"/>
              </a:ext>
            </a:extLst>
          </p:cNvPr>
          <p:cNvSpPr txBox="1"/>
          <p:nvPr/>
        </p:nvSpPr>
        <p:spPr>
          <a:xfrm>
            <a:off x="838200" y="2679156"/>
            <a:ext cx="11201400" cy="3170099"/>
          </a:xfrm>
          <a:prstGeom prst="rect">
            <a:avLst/>
          </a:prstGeom>
          <a:noFill/>
        </p:spPr>
        <p:txBody>
          <a:bodyPr wrap="square">
            <a:spAutoFit/>
          </a:bodyPr>
          <a:lstStyle/>
          <a:p>
            <a:r>
              <a:rPr lang="en-IN" sz="2000" dirty="0"/>
              <a:t>class Ford {</a:t>
            </a:r>
          </a:p>
          <a:p>
            <a:r>
              <a:rPr lang="en-IN" sz="2000" dirty="0"/>
              <a:t>    private String </a:t>
            </a:r>
            <a:r>
              <a:rPr lang="en-IN" sz="2000" dirty="0" err="1"/>
              <a:t>modelNo</a:t>
            </a:r>
            <a:r>
              <a:rPr lang="en-IN" sz="2000" dirty="0"/>
              <a:t>;</a:t>
            </a:r>
          </a:p>
          <a:p>
            <a:r>
              <a:rPr lang="en-IN" sz="2000" dirty="0"/>
              <a:t>    private String </a:t>
            </a:r>
            <a:r>
              <a:rPr lang="en-IN" sz="2000" dirty="0" err="1"/>
              <a:t>color</a:t>
            </a:r>
            <a:r>
              <a:rPr lang="en-IN" sz="2000" dirty="0"/>
              <a:t>;</a:t>
            </a:r>
          </a:p>
          <a:p>
            <a:r>
              <a:rPr lang="en-IN" sz="2000" dirty="0"/>
              <a:t>    private int </a:t>
            </a:r>
            <a:r>
              <a:rPr lang="en-IN" sz="2000" dirty="0" err="1"/>
              <a:t>noOfCars</a:t>
            </a:r>
            <a:r>
              <a:rPr lang="en-IN" sz="2000" dirty="0"/>
              <a:t>; // For counting cars</a:t>
            </a:r>
          </a:p>
          <a:p>
            <a:r>
              <a:rPr lang="en-IN" sz="2000" dirty="0"/>
              <a:t>    public Ford(String </a:t>
            </a:r>
            <a:r>
              <a:rPr lang="en-IN" sz="2000" dirty="0" err="1"/>
              <a:t>modelNo</a:t>
            </a:r>
            <a:r>
              <a:rPr lang="en-IN" sz="2000" dirty="0"/>
              <a:t>, String </a:t>
            </a:r>
            <a:r>
              <a:rPr lang="en-IN" sz="2000" dirty="0" err="1"/>
              <a:t>color</a:t>
            </a:r>
            <a:r>
              <a:rPr lang="en-IN" sz="2000" dirty="0"/>
              <a:t>) {</a:t>
            </a:r>
          </a:p>
          <a:p>
            <a:r>
              <a:rPr lang="en-IN" sz="2000" dirty="0"/>
              <a:t>        </a:t>
            </a:r>
            <a:r>
              <a:rPr lang="en-IN" sz="2000" dirty="0" err="1"/>
              <a:t>this.modelNo</a:t>
            </a:r>
            <a:r>
              <a:rPr lang="en-IN" sz="2000" dirty="0"/>
              <a:t> = </a:t>
            </a:r>
            <a:r>
              <a:rPr lang="en-IN" sz="2000" dirty="0" err="1"/>
              <a:t>modelNo</a:t>
            </a:r>
            <a:r>
              <a:rPr lang="en-IN" sz="2000" dirty="0"/>
              <a:t>;</a:t>
            </a:r>
          </a:p>
          <a:p>
            <a:r>
              <a:rPr lang="en-IN" sz="2000" dirty="0"/>
              <a:t>        </a:t>
            </a:r>
            <a:r>
              <a:rPr lang="en-IN" sz="2000" dirty="0" err="1"/>
              <a:t>this.color</a:t>
            </a:r>
            <a:r>
              <a:rPr lang="en-IN" sz="2000" dirty="0"/>
              <a:t> = </a:t>
            </a:r>
            <a:r>
              <a:rPr lang="en-IN" sz="2000" dirty="0" err="1"/>
              <a:t>color</a:t>
            </a:r>
            <a:r>
              <a:rPr lang="en-IN" sz="2000" dirty="0"/>
              <a:t>;</a:t>
            </a:r>
          </a:p>
          <a:p>
            <a:r>
              <a:rPr lang="en-IN" sz="2000" dirty="0"/>
              <a:t>        </a:t>
            </a:r>
            <a:r>
              <a:rPr lang="en-IN" sz="2000" dirty="0" err="1"/>
              <a:t>this.noOfCars</a:t>
            </a:r>
            <a:r>
              <a:rPr lang="en-IN" sz="2000" dirty="0"/>
              <a:t>++; // Incrementing the count</a:t>
            </a:r>
          </a:p>
          <a:p>
            <a:r>
              <a:rPr lang="en-IN" sz="2000" dirty="0"/>
              <a:t>    }</a:t>
            </a:r>
          </a:p>
          <a:p>
            <a:r>
              <a:rPr lang="en-IN" sz="2000" dirty="0"/>
              <a:t>}</a:t>
            </a:r>
          </a:p>
        </p:txBody>
      </p:sp>
    </p:spTree>
    <p:extLst>
      <p:ext uri="{BB962C8B-B14F-4D97-AF65-F5344CB8AC3E}">
        <p14:creationId xmlns:p14="http://schemas.microsoft.com/office/powerpoint/2010/main" val="250745229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84867F-CF34-6010-7CF3-36B765E60A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8A8A37-F434-D101-C7AE-97D216D19E34}"/>
              </a:ext>
            </a:extLst>
          </p:cNvPr>
          <p:cNvSpPr>
            <a:spLocks noGrp="1"/>
          </p:cNvSpPr>
          <p:nvPr>
            <p:ph type="sldNum" sz="quarter" idx="12"/>
          </p:nvPr>
        </p:nvSpPr>
        <p:spPr/>
        <p:txBody>
          <a:bodyPr/>
          <a:lstStyle/>
          <a:p>
            <a:fld id="{4A777409-9C5A-4B07-8E32-19F22F7D558C}" type="slidenum">
              <a:rPr lang="en-IN" smtClean="0"/>
              <a:t>225</a:t>
            </a:fld>
            <a:endParaRPr lang="en-IN" dirty="0"/>
          </a:p>
        </p:txBody>
      </p:sp>
      <p:sp>
        <p:nvSpPr>
          <p:cNvPr id="5" name="TextBox 4">
            <a:extLst>
              <a:ext uri="{FF2B5EF4-FFF2-40B4-BE49-F238E27FC236}">
                <a16:creationId xmlns:a16="http://schemas.microsoft.com/office/drawing/2014/main" id="{99204F97-A44B-4921-F029-39EC6541AF65}"/>
              </a:ext>
            </a:extLst>
          </p:cNvPr>
          <p:cNvSpPr txBox="1"/>
          <p:nvPr/>
        </p:nvSpPr>
        <p:spPr>
          <a:xfrm>
            <a:off x="988358" y="580509"/>
            <a:ext cx="10746441" cy="3170099"/>
          </a:xfrm>
          <a:prstGeom prst="rect">
            <a:avLst/>
          </a:prstGeom>
          <a:noFill/>
        </p:spPr>
        <p:txBody>
          <a:bodyPr wrap="square">
            <a:spAutoFit/>
          </a:bodyPr>
          <a:lstStyle/>
          <a:p>
            <a:r>
              <a:rPr lang="en-US" sz="2000" dirty="0">
                <a:solidFill>
                  <a:schemeClr val="tx1">
                    <a:lumMod val="65000"/>
                    <a:lumOff val="35000"/>
                  </a:schemeClr>
                </a:solidFill>
                <a:effectLst/>
              </a:rPr>
              <a:t>Each time the company receives an order for a new car, we expect the value of </a:t>
            </a:r>
            <a:r>
              <a:rPr lang="en-US" sz="2000" dirty="0" err="1">
                <a:solidFill>
                  <a:schemeClr val="tx1">
                    <a:lumMod val="65000"/>
                    <a:lumOff val="35000"/>
                  </a:schemeClr>
                </a:solidFill>
                <a:effectLst/>
              </a:rPr>
              <a:t>noOfCars</a:t>
            </a:r>
            <a:r>
              <a:rPr lang="en-US" sz="2000" dirty="0">
                <a:solidFill>
                  <a:schemeClr val="tx1">
                    <a:lumMod val="65000"/>
                    <a:lumOff val="35000"/>
                  </a:schemeClr>
                </a:solidFill>
                <a:effectLst/>
              </a:rPr>
              <a:t> to be incremented.</a:t>
            </a:r>
          </a:p>
          <a:p>
            <a:br>
              <a:rPr lang="en-US" sz="2000" dirty="0">
                <a:solidFill>
                  <a:schemeClr val="tx1">
                    <a:lumMod val="65000"/>
                    <a:lumOff val="35000"/>
                  </a:schemeClr>
                </a:solidFill>
                <a:effectLst/>
              </a:rPr>
            </a:br>
            <a:r>
              <a:rPr lang="en-US" sz="2000" dirty="0">
                <a:solidFill>
                  <a:schemeClr val="tx1">
                    <a:lumMod val="65000"/>
                    <a:lumOff val="35000"/>
                  </a:schemeClr>
                </a:solidFill>
                <a:effectLst/>
              </a:rPr>
              <a:t>But it is not working!! Can you figure out why?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because for every object of the class, a new copy of all the instance variables and methods are created.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calls the need for a kind of variable that can be shared and manipulated by all the instances of a class. Java's solution to this is the </a:t>
            </a:r>
            <a:r>
              <a:rPr lang="en-US" sz="2000" b="1" dirty="0">
                <a:solidFill>
                  <a:schemeClr val="tx1">
                    <a:lumMod val="65000"/>
                    <a:lumOff val="35000"/>
                  </a:schemeClr>
                </a:solidFill>
                <a:effectLst/>
              </a:rPr>
              <a:t>static </a:t>
            </a:r>
            <a:r>
              <a:rPr lang="en-US" sz="2000" dirty="0">
                <a:solidFill>
                  <a:schemeClr val="tx1">
                    <a:lumMod val="65000"/>
                    <a:lumOff val="35000"/>
                  </a:schemeClr>
                </a:solidFill>
                <a:effectLst/>
              </a:rPr>
              <a:t>keyword.</a:t>
            </a:r>
          </a:p>
        </p:txBody>
      </p:sp>
      <p:sp>
        <p:nvSpPr>
          <p:cNvPr id="7" name="TextBox 6">
            <a:extLst>
              <a:ext uri="{FF2B5EF4-FFF2-40B4-BE49-F238E27FC236}">
                <a16:creationId xmlns:a16="http://schemas.microsoft.com/office/drawing/2014/main" id="{71977107-93A7-BF9B-20DE-F0DF2DFE9FBE}"/>
              </a:ext>
            </a:extLst>
          </p:cNvPr>
          <p:cNvSpPr txBox="1"/>
          <p:nvPr/>
        </p:nvSpPr>
        <p:spPr>
          <a:xfrm>
            <a:off x="988359" y="3955268"/>
            <a:ext cx="10836088" cy="1938992"/>
          </a:xfrm>
          <a:prstGeom prst="rect">
            <a:avLst/>
          </a:prstGeom>
          <a:noFill/>
        </p:spPr>
        <p:txBody>
          <a:bodyPr wrap="square">
            <a:spAutoFit/>
          </a:bodyPr>
          <a:lstStyle/>
          <a:p>
            <a:r>
              <a:rPr lang="en-US" sz="2000" b="1" dirty="0">
                <a:solidFill>
                  <a:schemeClr val="tx1">
                    <a:lumMod val="65000"/>
                    <a:lumOff val="35000"/>
                  </a:schemeClr>
                </a:solidFill>
                <a:effectLst/>
              </a:rPr>
              <a:t>Static keyword</a:t>
            </a:r>
            <a:r>
              <a:rPr lang="en-US" sz="2000" dirty="0">
                <a:solidFill>
                  <a:schemeClr val="tx1">
                    <a:lumMod val="65000"/>
                    <a:lumOff val="35000"/>
                  </a:schemeClr>
                </a:solidFill>
                <a:effectLst/>
              </a:rPr>
              <a:t> is used to make a member belong to a class, and not to any of its individual objects. Only one copy of the member is maintained across all the instances. We can have static variables, methods, and blocks.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static variables are </a:t>
            </a:r>
            <a:r>
              <a:rPr lang="en-US" sz="2000" i="1" dirty="0">
                <a:solidFill>
                  <a:schemeClr val="tx1">
                    <a:lumMod val="65000"/>
                    <a:lumOff val="35000"/>
                  </a:schemeClr>
                </a:solidFill>
                <a:effectLst/>
              </a:rPr>
              <a:t>class level variables</a:t>
            </a:r>
            <a:r>
              <a:rPr lang="en-US" sz="2000" dirty="0">
                <a:solidFill>
                  <a:schemeClr val="tx1">
                    <a:lumMod val="65000"/>
                    <a:lumOff val="35000"/>
                  </a:schemeClr>
                </a:solidFill>
                <a:effectLst/>
              </a:rPr>
              <a:t> that are used to keep a value across all the instances of a class. They are initialized when the class gets loaded.</a:t>
            </a:r>
          </a:p>
        </p:txBody>
      </p:sp>
    </p:spTree>
    <p:extLst>
      <p:ext uri="{BB962C8B-B14F-4D97-AF65-F5344CB8AC3E}">
        <p14:creationId xmlns:p14="http://schemas.microsoft.com/office/powerpoint/2010/main" val="106142168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8699E1-F184-1B3C-08FA-A0CDA4CD2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922D1A-1C0E-332F-78F5-31FA34A4EF98}"/>
              </a:ext>
            </a:extLst>
          </p:cNvPr>
          <p:cNvSpPr>
            <a:spLocks noGrp="1"/>
          </p:cNvSpPr>
          <p:nvPr>
            <p:ph type="sldNum" sz="quarter" idx="12"/>
          </p:nvPr>
        </p:nvSpPr>
        <p:spPr/>
        <p:txBody>
          <a:bodyPr/>
          <a:lstStyle/>
          <a:p>
            <a:fld id="{4A777409-9C5A-4B07-8E32-19F22F7D558C}" type="slidenum">
              <a:rPr lang="en-IN" smtClean="0"/>
              <a:t>226</a:t>
            </a:fld>
            <a:endParaRPr lang="en-IN" dirty="0"/>
          </a:p>
        </p:txBody>
      </p:sp>
      <p:sp>
        <p:nvSpPr>
          <p:cNvPr id="5" name="TextBox 4">
            <a:extLst>
              <a:ext uri="{FF2B5EF4-FFF2-40B4-BE49-F238E27FC236}">
                <a16:creationId xmlns:a16="http://schemas.microsoft.com/office/drawing/2014/main" id="{F64539DA-CCAC-49EA-91DC-C85CBA12C49F}"/>
              </a:ext>
            </a:extLst>
          </p:cNvPr>
          <p:cNvSpPr txBox="1"/>
          <p:nvPr/>
        </p:nvSpPr>
        <p:spPr>
          <a:xfrm>
            <a:off x="988358" y="626640"/>
            <a:ext cx="10365441" cy="400110"/>
          </a:xfrm>
          <a:prstGeom prst="rect">
            <a:avLst/>
          </a:prstGeom>
          <a:noFill/>
        </p:spPr>
        <p:txBody>
          <a:bodyPr wrap="square">
            <a:spAutoFit/>
          </a:bodyPr>
          <a:lstStyle/>
          <a:p>
            <a:r>
              <a:rPr lang="en-US" sz="2000" dirty="0">
                <a:solidFill>
                  <a:schemeClr val="tx1">
                    <a:lumMod val="65000"/>
                    <a:lumOff val="35000"/>
                  </a:schemeClr>
                </a:solidFill>
              </a:rPr>
              <a:t>The class Ford can now be modified to meet the requirements: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7B59CFF-5C66-61B7-940E-D27B296A9835}"/>
              </a:ext>
            </a:extLst>
          </p:cNvPr>
          <p:cNvSpPr txBox="1"/>
          <p:nvPr/>
        </p:nvSpPr>
        <p:spPr>
          <a:xfrm>
            <a:off x="988358" y="1303528"/>
            <a:ext cx="10791265" cy="3170099"/>
          </a:xfrm>
          <a:prstGeom prst="rect">
            <a:avLst/>
          </a:prstGeom>
          <a:noFill/>
        </p:spPr>
        <p:txBody>
          <a:bodyPr wrap="square">
            <a:spAutoFit/>
          </a:bodyPr>
          <a:lstStyle/>
          <a:p>
            <a:r>
              <a:rPr lang="en-IN" sz="2000" dirty="0"/>
              <a:t>class Ford {</a:t>
            </a:r>
          </a:p>
          <a:p>
            <a:r>
              <a:rPr lang="en-IN" sz="2000" dirty="0"/>
              <a:t>    private String </a:t>
            </a:r>
            <a:r>
              <a:rPr lang="en-IN" sz="2000" dirty="0" err="1"/>
              <a:t>modelNo</a:t>
            </a:r>
            <a:r>
              <a:rPr lang="en-IN" sz="2000" dirty="0"/>
              <a:t>;</a:t>
            </a:r>
          </a:p>
          <a:p>
            <a:r>
              <a:rPr lang="en-IN" sz="2000" dirty="0"/>
              <a:t>    private String </a:t>
            </a:r>
            <a:r>
              <a:rPr lang="en-IN" sz="2000" dirty="0" err="1"/>
              <a:t>color</a:t>
            </a:r>
            <a:r>
              <a:rPr lang="en-IN" sz="2000" dirty="0"/>
              <a:t>;</a:t>
            </a:r>
          </a:p>
          <a:p>
            <a:r>
              <a:rPr lang="en-IN" sz="2000" dirty="0"/>
              <a:t>    private static int </a:t>
            </a:r>
            <a:r>
              <a:rPr lang="en-IN" sz="2000" dirty="0" err="1"/>
              <a:t>noOfCars</a:t>
            </a:r>
            <a:r>
              <a:rPr lang="en-IN" sz="2000" dirty="0"/>
              <a:t>; // Creates a class variable</a:t>
            </a:r>
          </a:p>
          <a:p>
            <a:r>
              <a:rPr lang="en-IN" sz="2000" dirty="0"/>
              <a:t>    public Ford(String </a:t>
            </a:r>
            <a:r>
              <a:rPr lang="en-IN" sz="2000" dirty="0" err="1"/>
              <a:t>modelNo</a:t>
            </a:r>
            <a:r>
              <a:rPr lang="en-IN" sz="2000" dirty="0"/>
              <a:t>, String </a:t>
            </a:r>
            <a:r>
              <a:rPr lang="en-IN" sz="2000" dirty="0" err="1"/>
              <a:t>color</a:t>
            </a:r>
            <a:r>
              <a:rPr lang="en-IN" sz="2000" dirty="0"/>
              <a:t>) {</a:t>
            </a:r>
          </a:p>
          <a:p>
            <a:r>
              <a:rPr lang="en-IN" sz="2000" dirty="0"/>
              <a:t>        </a:t>
            </a:r>
            <a:r>
              <a:rPr lang="en-IN" sz="2000" dirty="0" err="1"/>
              <a:t>this.modelNo</a:t>
            </a:r>
            <a:r>
              <a:rPr lang="en-IN" sz="2000" dirty="0"/>
              <a:t> = </a:t>
            </a:r>
            <a:r>
              <a:rPr lang="en-IN" sz="2000" dirty="0" err="1"/>
              <a:t>modelNo</a:t>
            </a:r>
            <a:r>
              <a:rPr lang="en-IN" sz="2000" dirty="0"/>
              <a:t>;</a:t>
            </a:r>
          </a:p>
          <a:p>
            <a:r>
              <a:rPr lang="en-IN" sz="2000" dirty="0"/>
              <a:t>        </a:t>
            </a:r>
            <a:r>
              <a:rPr lang="en-IN" sz="2000" dirty="0" err="1"/>
              <a:t>this.color</a:t>
            </a:r>
            <a:r>
              <a:rPr lang="en-IN" sz="2000" dirty="0"/>
              <a:t> = </a:t>
            </a:r>
            <a:r>
              <a:rPr lang="en-IN" sz="2000" dirty="0" err="1"/>
              <a:t>color</a:t>
            </a:r>
            <a:r>
              <a:rPr lang="en-IN" sz="2000" dirty="0"/>
              <a:t>;</a:t>
            </a:r>
          </a:p>
          <a:p>
            <a:r>
              <a:rPr lang="en-IN" sz="2000" dirty="0"/>
              <a:t>        </a:t>
            </a:r>
            <a:r>
              <a:rPr lang="en-IN" sz="2000" dirty="0" err="1"/>
              <a:t>noOfCars</a:t>
            </a:r>
            <a:r>
              <a:rPr lang="en-IN" sz="2000" dirty="0"/>
              <a:t>++;    // For every object created, the value of the same variable gets incremented</a:t>
            </a:r>
          </a:p>
          <a:p>
            <a:r>
              <a:rPr lang="en-IN" sz="2000" dirty="0"/>
              <a:t>    }</a:t>
            </a:r>
          </a:p>
          <a:p>
            <a:r>
              <a:rPr lang="en-IN" sz="2000" dirty="0"/>
              <a:t>}</a:t>
            </a:r>
          </a:p>
        </p:txBody>
      </p:sp>
      <p:sp>
        <p:nvSpPr>
          <p:cNvPr id="9" name="TextBox 8">
            <a:extLst>
              <a:ext uri="{FF2B5EF4-FFF2-40B4-BE49-F238E27FC236}">
                <a16:creationId xmlns:a16="http://schemas.microsoft.com/office/drawing/2014/main" id="{30583164-A0D4-E774-6BFA-64CC292DC4E3}"/>
              </a:ext>
            </a:extLst>
          </p:cNvPr>
          <p:cNvSpPr txBox="1"/>
          <p:nvPr/>
        </p:nvSpPr>
        <p:spPr>
          <a:xfrm>
            <a:off x="988357" y="4768657"/>
            <a:ext cx="10889877" cy="400110"/>
          </a:xfrm>
          <a:prstGeom prst="rect">
            <a:avLst/>
          </a:prstGeom>
          <a:noFill/>
        </p:spPr>
        <p:txBody>
          <a:bodyPr wrap="square">
            <a:spAutoFit/>
          </a:bodyPr>
          <a:lstStyle/>
          <a:p>
            <a:r>
              <a:rPr lang="en-US" sz="2000" dirty="0">
                <a:solidFill>
                  <a:schemeClr val="tx1">
                    <a:lumMod val="65000"/>
                    <a:lumOff val="35000"/>
                  </a:schemeClr>
                </a:solidFill>
              </a:rPr>
              <a:t>Now let's see how static methods and static blocks can be useful…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4403318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647D07-D97B-C7FA-50A4-46AE15A7CA8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C444FB-71C3-1BB9-A36E-24231A4ED514}"/>
              </a:ext>
            </a:extLst>
          </p:cNvPr>
          <p:cNvSpPr>
            <a:spLocks noGrp="1"/>
          </p:cNvSpPr>
          <p:nvPr>
            <p:ph type="sldNum" sz="quarter" idx="12"/>
          </p:nvPr>
        </p:nvSpPr>
        <p:spPr/>
        <p:txBody>
          <a:bodyPr/>
          <a:lstStyle/>
          <a:p>
            <a:fld id="{4A777409-9C5A-4B07-8E32-19F22F7D558C}" type="slidenum">
              <a:rPr lang="en-IN" smtClean="0"/>
              <a:t>227</a:t>
            </a:fld>
            <a:endParaRPr lang="en-IN" dirty="0"/>
          </a:p>
        </p:txBody>
      </p:sp>
      <p:sp>
        <p:nvSpPr>
          <p:cNvPr id="5" name="TextBox 4">
            <a:extLst>
              <a:ext uri="{FF2B5EF4-FFF2-40B4-BE49-F238E27FC236}">
                <a16:creationId xmlns:a16="http://schemas.microsoft.com/office/drawing/2014/main" id="{3A6FC25F-EA68-5930-1DB8-DBA831C7CABD}"/>
              </a:ext>
            </a:extLst>
          </p:cNvPr>
          <p:cNvSpPr txBox="1"/>
          <p:nvPr/>
        </p:nvSpPr>
        <p:spPr>
          <a:xfrm>
            <a:off x="1069040" y="648198"/>
            <a:ext cx="10284759" cy="2246769"/>
          </a:xfrm>
          <a:prstGeom prst="rect">
            <a:avLst/>
          </a:prstGeom>
          <a:noFill/>
        </p:spPr>
        <p:txBody>
          <a:bodyPr wrap="square">
            <a:spAutoFit/>
          </a:bodyPr>
          <a:lstStyle/>
          <a:p>
            <a:r>
              <a:rPr lang="en-US" sz="2000" b="1" dirty="0">
                <a:solidFill>
                  <a:schemeClr val="tx1">
                    <a:lumMod val="65000"/>
                    <a:lumOff val="35000"/>
                  </a:schemeClr>
                </a:solidFill>
                <a:effectLst/>
              </a:rPr>
              <a:t>Static methods</a:t>
            </a:r>
            <a:r>
              <a:rPr lang="en-US" sz="2000" dirty="0">
                <a:solidFill>
                  <a:schemeClr val="tx1">
                    <a:lumMod val="65000"/>
                    <a:lumOff val="35000"/>
                  </a:schemeClr>
                </a:solidFill>
                <a:effectLst/>
              </a:rPr>
              <a:t> are </a:t>
            </a:r>
            <a:r>
              <a:rPr lang="en-US" sz="2000" i="1" dirty="0">
                <a:solidFill>
                  <a:schemeClr val="tx1">
                    <a:lumMod val="65000"/>
                    <a:lumOff val="35000"/>
                  </a:schemeClr>
                </a:solidFill>
                <a:effectLst/>
              </a:rPr>
              <a:t>class level methods</a:t>
            </a:r>
            <a:r>
              <a:rPr lang="en-US" sz="2000" dirty="0">
                <a:solidFill>
                  <a:schemeClr val="tx1">
                    <a:lumMod val="65000"/>
                    <a:lumOff val="35000"/>
                  </a:schemeClr>
                </a:solidFill>
                <a:effectLst/>
              </a:rPr>
              <a:t>. They can be used without any instance of the class, and are invoked using the class name. They can be called using a reference of the class as well.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Let's say, instead of creating an object of Ford ourselves, we want to place an order for it and have Ford make it for us. We just want to specify the model and color.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Ford's method to do this has to be static as it needs to be common for all.</a:t>
            </a:r>
          </a:p>
        </p:txBody>
      </p:sp>
      <p:sp>
        <p:nvSpPr>
          <p:cNvPr id="7" name="TextBox 6">
            <a:extLst>
              <a:ext uri="{FF2B5EF4-FFF2-40B4-BE49-F238E27FC236}">
                <a16:creationId xmlns:a16="http://schemas.microsoft.com/office/drawing/2014/main" id="{62782381-EA75-9CCD-A893-1490E277704C}"/>
              </a:ext>
            </a:extLst>
          </p:cNvPr>
          <p:cNvSpPr txBox="1"/>
          <p:nvPr/>
        </p:nvSpPr>
        <p:spPr>
          <a:xfrm>
            <a:off x="1069040" y="2972272"/>
            <a:ext cx="9876866" cy="1200329"/>
          </a:xfrm>
          <a:prstGeom prst="rect">
            <a:avLst/>
          </a:prstGeom>
          <a:noFill/>
        </p:spPr>
        <p:txBody>
          <a:bodyPr wrap="square">
            <a:spAutoFit/>
          </a:bodyPr>
          <a:lstStyle/>
          <a:p>
            <a:r>
              <a:rPr lang="en-IN" dirty="0"/>
              <a:t>public static Ford </a:t>
            </a:r>
            <a:r>
              <a:rPr lang="en-IN" dirty="0" err="1"/>
              <a:t>orderCar</a:t>
            </a:r>
            <a:r>
              <a:rPr lang="en-IN" dirty="0"/>
              <a:t>(String model, String </a:t>
            </a:r>
            <a:r>
              <a:rPr lang="en-IN" dirty="0" err="1"/>
              <a:t>color</a:t>
            </a:r>
            <a:r>
              <a:rPr lang="en-IN" dirty="0"/>
              <a:t>) {</a:t>
            </a:r>
          </a:p>
          <a:p>
            <a:r>
              <a:rPr lang="en-IN" dirty="0"/>
              <a:t>    Ford car = new Ford(model, </a:t>
            </a:r>
            <a:r>
              <a:rPr lang="en-IN" dirty="0" err="1"/>
              <a:t>color</a:t>
            </a:r>
            <a:r>
              <a:rPr lang="en-IN" dirty="0"/>
              <a:t>);</a:t>
            </a:r>
          </a:p>
          <a:p>
            <a:r>
              <a:rPr lang="en-IN" dirty="0"/>
              <a:t>    return car;</a:t>
            </a:r>
          </a:p>
          <a:p>
            <a:r>
              <a:rPr lang="en-IN" dirty="0"/>
              <a:t>}</a:t>
            </a:r>
          </a:p>
        </p:txBody>
      </p:sp>
      <p:sp>
        <p:nvSpPr>
          <p:cNvPr id="9" name="TextBox 8">
            <a:extLst>
              <a:ext uri="{FF2B5EF4-FFF2-40B4-BE49-F238E27FC236}">
                <a16:creationId xmlns:a16="http://schemas.microsoft.com/office/drawing/2014/main" id="{590AA948-7005-2657-6321-828A9777D457}"/>
              </a:ext>
            </a:extLst>
          </p:cNvPr>
          <p:cNvSpPr txBox="1"/>
          <p:nvPr/>
        </p:nvSpPr>
        <p:spPr>
          <a:xfrm>
            <a:off x="1069038" y="4283533"/>
            <a:ext cx="10854019" cy="400110"/>
          </a:xfrm>
          <a:prstGeom prst="rect">
            <a:avLst/>
          </a:prstGeom>
          <a:noFill/>
        </p:spPr>
        <p:txBody>
          <a:bodyPr wrap="square">
            <a:spAutoFit/>
          </a:bodyPr>
          <a:lstStyle/>
          <a:p>
            <a:r>
              <a:rPr lang="en-US" sz="2000" dirty="0">
                <a:solidFill>
                  <a:schemeClr val="tx1">
                    <a:lumMod val="65000"/>
                    <a:lumOff val="35000"/>
                  </a:schemeClr>
                </a:solidFill>
              </a:rPr>
              <a:t>The method call will look something like this: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9AB5AD0-8042-5D21-3569-9919289D0865}"/>
              </a:ext>
            </a:extLst>
          </p:cNvPr>
          <p:cNvSpPr txBox="1"/>
          <p:nvPr/>
        </p:nvSpPr>
        <p:spPr>
          <a:xfrm>
            <a:off x="1069038" y="5009473"/>
            <a:ext cx="10854019" cy="1200329"/>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Ford </a:t>
            </a:r>
            <a:r>
              <a:rPr lang="en-IN" dirty="0" err="1"/>
              <a:t>myMustang</a:t>
            </a:r>
            <a:r>
              <a:rPr lang="en-IN" dirty="0"/>
              <a:t> = </a:t>
            </a:r>
            <a:r>
              <a:rPr lang="en-IN" dirty="0" err="1"/>
              <a:t>Ford.orderCar</a:t>
            </a:r>
            <a:r>
              <a:rPr lang="en-IN" dirty="0"/>
              <a:t>("Mustang", "Red");</a:t>
            </a:r>
          </a:p>
          <a:p>
            <a:r>
              <a:rPr lang="en-IN" dirty="0"/>
              <a:t>    System.out.println("Thanks for ordering a Ford ...Drive safe!");</a:t>
            </a:r>
          </a:p>
          <a:p>
            <a:r>
              <a:rPr lang="en-IN" dirty="0"/>
              <a:t>}</a:t>
            </a:r>
          </a:p>
        </p:txBody>
      </p:sp>
    </p:spTree>
    <p:extLst>
      <p:ext uri="{BB962C8B-B14F-4D97-AF65-F5344CB8AC3E}">
        <p14:creationId xmlns:p14="http://schemas.microsoft.com/office/powerpoint/2010/main" val="196454860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75B313-CD3F-69C6-55F7-2497E44FFF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F845DA-1C57-676C-13C6-A9AA8DF5E86A}"/>
              </a:ext>
            </a:extLst>
          </p:cNvPr>
          <p:cNvSpPr>
            <a:spLocks noGrp="1"/>
          </p:cNvSpPr>
          <p:nvPr>
            <p:ph type="sldNum" sz="quarter" idx="12"/>
          </p:nvPr>
        </p:nvSpPr>
        <p:spPr/>
        <p:txBody>
          <a:bodyPr/>
          <a:lstStyle/>
          <a:p>
            <a:fld id="{4A777409-9C5A-4B07-8E32-19F22F7D558C}" type="slidenum">
              <a:rPr lang="en-IN" smtClean="0"/>
              <a:t>228</a:t>
            </a:fld>
            <a:endParaRPr lang="en-IN" dirty="0"/>
          </a:p>
        </p:txBody>
      </p:sp>
      <p:sp>
        <p:nvSpPr>
          <p:cNvPr id="5" name="TextBox 4">
            <a:extLst>
              <a:ext uri="{FF2B5EF4-FFF2-40B4-BE49-F238E27FC236}">
                <a16:creationId xmlns:a16="http://schemas.microsoft.com/office/drawing/2014/main" id="{1571C2E1-43AF-CF5C-D2EC-0A2264D48387}"/>
              </a:ext>
            </a:extLst>
          </p:cNvPr>
          <p:cNvSpPr txBox="1"/>
          <p:nvPr/>
        </p:nvSpPr>
        <p:spPr>
          <a:xfrm>
            <a:off x="797859" y="612845"/>
            <a:ext cx="11125200" cy="5940088"/>
          </a:xfrm>
          <a:prstGeom prst="rect">
            <a:avLst/>
          </a:prstGeom>
          <a:noFill/>
        </p:spPr>
        <p:txBody>
          <a:bodyPr wrap="square">
            <a:spAutoFit/>
          </a:bodyPr>
          <a:lstStyle/>
          <a:p>
            <a:r>
              <a:rPr lang="en-US" sz="2000" b="1" dirty="0">
                <a:solidFill>
                  <a:schemeClr val="tx1">
                    <a:lumMod val="65000"/>
                    <a:lumOff val="35000"/>
                  </a:schemeClr>
                </a:solidFill>
                <a:effectLst/>
              </a:rPr>
              <a:t>What is a Static Block?</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Java supports a special block, called </a:t>
            </a:r>
            <a:r>
              <a:rPr lang="en-US" sz="2000" b="1" dirty="0">
                <a:solidFill>
                  <a:schemeClr val="tx1">
                    <a:lumMod val="65000"/>
                    <a:lumOff val="35000"/>
                  </a:schemeClr>
                </a:solidFill>
                <a:effectLst/>
              </a:rPr>
              <a:t>static block</a:t>
            </a:r>
            <a:r>
              <a:rPr lang="en-US" sz="2000" dirty="0">
                <a:solidFill>
                  <a:schemeClr val="tx1">
                    <a:lumMod val="65000"/>
                    <a:lumOff val="35000"/>
                  </a:schemeClr>
                </a:solidFill>
                <a:effectLst/>
              </a:rPr>
              <a:t> which gets executed when the class is loaded in the JVM. A static block is used for initializing static variables.</a:t>
            </a:r>
          </a:p>
          <a:p>
            <a:r>
              <a:rPr lang="en-US" sz="2000" dirty="0">
                <a:solidFill>
                  <a:schemeClr val="tx1">
                    <a:lumMod val="65000"/>
                    <a:lumOff val="35000"/>
                  </a:schemeClr>
                </a:solidFill>
                <a:effectLst/>
              </a:rPr>
              <a:t>The code in the static block will get executed, once either of the below condition satisfies, when</a:t>
            </a:r>
          </a:p>
          <a:p>
            <a:pPr>
              <a:buFont typeface="Arial" panose="020B0604020202020204" pitchFamily="34" charset="0"/>
              <a:buChar char="•"/>
            </a:pPr>
            <a:r>
              <a:rPr lang="en-US" sz="2000" dirty="0">
                <a:solidFill>
                  <a:schemeClr val="tx1">
                    <a:lumMod val="65000"/>
                    <a:lumOff val="35000"/>
                  </a:schemeClr>
                </a:solidFill>
                <a:effectLst/>
              </a:rPr>
              <a:t>The object is created</a:t>
            </a:r>
          </a:p>
          <a:p>
            <a:pPr>
              <a:buFont typeface="Arial" panose="020B0604020202020204" pitchFamily="34" charset="0"/>
              <a:buChar char="•"/>
            </a:pPr>
            <a:r>
              <a:rPr lang="en-US" sz="2000" dirty="0">
                <a:solidFill>
                  <a:schemeClr val="tx1">
                    <a:lumMod val="65000"/>
                    <a:lumOff val="35000"/>
                  </a:schemeClr>
                </a:solidFill>
                <a:effectLst/>
              </a:rPr>
              <a:t>The first time a static member of that class is accessed. </a:t>
            </a:r>
          </a:p>
          <a:p>
            <a:r>
              <a:rPr lang="en-US" sz="2000" dirty="0">
                <a:solidFill>
                  <a:schemeClr val="tx1">
                    <a:lumMod val="65000"/>
                    <a:lumOff val="35000"/>
                  </a:schemeClr>
                </a:solidFill>
                <a:effectLst/>
              </a:rPr>
              <a:t>A Class can have multiple static blocks, which will execute in the same sequence in which they have been written.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Why do we need Static Block?</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If a class has static members which require complex initialization, in that case, the static block is the solution.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Rules of Static Block </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Static block cannot return a value.</a:t>
            </a:r>
          </a:p>
          <a:p>
            <a:pPr>
              <a:buFont typeface="Arial" panose="020B0604020202020204" pitchFamily="34" charset="0"/>
              <a:buChar char="•"/>
            </a:pPr>
            <a:r>
              <a:rPr lang="en-US" sz="2000" dirty="0">
                <a:solidFill>
                  <a:schemeClr val="tx1">
                    <a:lumMod val="65000"/>
                    <a:lumOff val="35000"/>
                  </a:schemeClr>
                </a:solidFill>
                <a:effectLst/>
              </a:rPr>
              <a:t>Static blocks get executed before constructors.</a:t>
            </a:r>
          </a:p>
          <a:p>
            <a:pPr>
              <a:buFont typeface="Arial" panose="020B0604020202020204" pitchFamily="34" charset="0"/>
              <a:buChar char="•"/>
            </a:pPr>
            <a:r>
              <a:rPr lang="en-US" sz="2000" dirty="0">
                <a:solidFill>
                  <a:schemeClr val="tx1">
                    <a:lumMod val="65000"/>
                    <a:lumOff val="35000"/>
                  </a:schemeClr>
                </a:solidFill>
                <a:effectLst/>
              </a:rPr>
              <a:t>Static block is used to initialize static variables only; it gives compilation error if we try to initialize non-static variables.</a:t>
            </a:r>
          </a:p>
          <a:p>
            <a:pPr>
              <a:buFont typeface="Arial" panose="020B0604020202020204" pitchFamily="34" charset="0"/>
              <a:buChar char="•"/>
            </a:pPr>
            <a:r>
              <a:rPr lang="en-US" sz="2000" dirty="0">
                <a:solidFill>
                  <a:schemeClr val="tx1">
                    <a:lumMod val="65000"/>
                    <a:lumOff val="35000"/>
                  </a:schemeClr>
                </a:solidFill>
                <a:effectLst/>
              </a:rPr>
              <a:t>Keywords like this and super cannot be used inside the static block.</a:t>
            </a:r>
          </a:p>
        </p:txBody>
      </p:sp>
    </p:spTree>
    <p:extLst>
      <p:ext uri="{BB962C8B-B14F-4D97-AF65-F5344CB8AC3E}">
        <p14:creationId xmlns:p14="http://schemas.microsoft.com/office/powerpoint/2010/main" val="60654007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1FA37B-D3CB-843B-61D6-7335E0EFA6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172F14-53F6-DC86-62CE-496801F4F4B6}"/>
              </a:ext>
            </a:extLst>
          </p:cNvPr>
          <p:cNvSpPr>
            <a:spLocks noGrp="1"/>
          </p:cNvSpPr>
          <p:nvPr>
            <p:ph type="sldNum" sz="quarter" idx="12"/>
          </p:nvPr>
        </p:nvSpPr>
        <p:spPr/>
        <p:txBody>
          <a:bodyPr/>
          <a:lstStyle/>
          <a:p>
            <a:fld id="{4A777409-9C5A-4B07-8E32-19F22F7D558C}" type="slidenum">
              <a:rPr lang="en-IN" smtClean="0"/>
              <a:t>229</a:t>
            </a:fld>
            <a:endParaRPr lang="en-IN" dirty="0"/>
          </a:p>
        </p:txBody>
      </p:sp>
      <p:sp>
        <p:nvSpPr>
          <p:cNvPr id="5" name="TextBox 4">
            <a:extLst>
              <a:ext uri="{FF2B5EF4-FFF2-40B4-BE49-F238E27FC236}">
                <a16:creationId xmlns:a16="http://schemas.microsoft.com/office/drawing/2014/main" id="{5AD0DC4E-3073-D20C-39F6-78BD8CF7C609}"/>
              </a:ext>
            </a:extLst>
          </p:cNvPr>
          <p:cNvSpPr txBox="1"/>
          <p:nvPr/>
        </p:nvSpPr>
        <p:spPr>
          <a:xfrm>
            <a:off x="916640" y="627547"/>
            <a:ext cx="10360959" cy="707886"/>
          </a:xfrm>
          <a:prstGeom prst="rect">
            <a:avLst/>
          </a:prstGeom>
          <a:noFill/>
        </p:spPr>
        <p:txBody>
          <a:bodyPr wrap="square">
            <a:spAutoFit/>
          </a:bodyPr>
          <a:lstStyle/>
          <a:p>
            <a:r>
              <a:rPr lang="en-US" sz="2000" dirty="0">
                <a:solidFill>
                  <a:schemeClr val="tx1">
                    <a:lumMod val="65000"/>
                    <a:lumOff val="35000"/>
                  </a:schemeClr>
                </a:solidFill>
              </a:rPr>
              <a:t>Let's take an example. Suppose we need to automatically generate the driver IDs in the Driver class, starting from some initial value: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D1DB106-1121-C3B0-4CC9-B55E7A490CEC}"/>
              </a:ext>
            </a:extLst>
          </p:cNvPr>
          <p:cNvSpPr txBox="1"/>
          <p:nvPr/>
        </p:nvSpPr>
        <p:spPr>
          <a:xfrm>
            <a:off x="916640" y="1480101"/>
            <a:ext cx="10925736" cy="1477328"/>
          </a:xfrm>
          <a:prstGeom prst="rect">
            <a:avLst/>
          </a:prstGeom>
          <a:noFill/>
        </p:spPr>
        <p:txBody>
          <a:bodyPr wrap="square">
            <a:spAutoFit/>
          </a:bodyPr>
          <a:lstStyle/>
          <a:p>
            <a:r>
              <a:rPr lang="en-IN" dirty="0"/>
              <a:t>private static int counter;</a:t>
            </a:r>
          </a:p>
          <a:p>
            <a:r>
              <a:rPr lang="en-IN" dirty="0"/>
              <a:t>static {</a:t>
            </a:r>
          </a:p>
          <a:p>
            <a:r>
              <a:rPr lang="en-IN" dirty="0"/>
              <a:t>    int </a:t>
            </a:r>
            <a:r>
              <a:rPr lang="en-IN" dirty="0" err="1"/>
              <a:t>randomNumber</a:t>
            </a:r>
            <a:r>
              <a:rPr lang="en-IN" dirty="0"/>
              <a:t> = 30;</a:t>
            </a:r>
          </a:p>
          <a:p>
            <a:r>
              <a:rPr lang="en-IN" dirty="0"/>
              <a:t>    counter = (int) </a:t>
            </a:r>
            <a:r>
              <a:rPr lang="en-IN" dirty="0" err="1"/>
              <a:t>Math.pow</a:t>
            </a:r>
            <a:r>
              <a:rPr lang="en-IN" dirty="0"/>
              <a:t>(</a:t>
            </a:r>
            <a:r>
              <a:rPr lang="en-IN" dirty="0" err="1"/>
              <a:t>randomNumber</a:t>
            </a:r>
            <a:r>
              <a:rPr lang="en-IN" dirty="0"/>
              <a:t>, 3);</a:t>
            </a:r>
          </a:p>
          <a:p>
            <a:r>
              <a:rPr lang="en-IN" dirty="0"/>
              <a:t>}</a:t>
            </a:r>
          </a:p>
        </p:txBody>
      </p:sp>
      <p:sp>
        <p:nvSpPr>
          <p:cNvPr id="9" name="TextBox 8">
            <a:extLst>
              <a:ext uri="{FF2B5EF4-FFF2-40B4-BE49-F238E27FC236}">
                <a16:creationId xmlns:a16="http://schemas.microsoft.com/office/drawing/2014/main" id="{390B7465-6FB9-110D-79F0-355A3EEC2739}"/>
              </a:ext>
            </a:extLst>
          </p:cNvPr>
          <p:cNvSpPr txBox="1"/>
          <p:nvPr/>
        </p:nvSpPr>
        <p:spPr>
          <a:xfrm>
            <a:off x="916639" y="3429000"/>
            <a:ext cx="11087101" cy="400110"/>
          </a:xfrm>
          <a:prstGeom prst="rect">
            <a:avLst/>
          </a:prstGeom>
          <a:noFill/>
        </p:spPr>
        <p:txBody>
          <a:bodyPr wrap="square">
            <a:spAutoFit/>
          </a:bodyPr>
          <a:lstStyle/>
          <a:p>
            <a:r>
              <a:rPr lang="en-US" sz="2000" dirty="0">
                <a:solidFill>
                  <a:schemeClr val="tx1">
                    <a:lumMod val="65000"/>
                    <a:lumOff val="35000"/>
                  </a:schemeClr>
                </a:solidFill>
              </a:rPr>
              <a:t>This static counter variable can now be used to initialize the driver IDs of the drivers: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0C71CFE-0073-5939-2877-2E7ACA1E5FB8}"/>
              </a:ext>
            </a:extLst>
          </p:cNvPr>
          <p:cNvSpPr txBox="1"/>
          <p:nvPr/>
        </p:nvSpPr>
        <p:spPr>
          <a:xfrm>
            <a:off x="988358" y="4300681"/>
            <a:ext cx="10854017" cy="1015663"/>
          </a:xfrm>
          <a:prstGeom prst="rect">
            <a:avLst/>
          </a:prstGeom>
          <a:noFill/>
        </p:spPr>
        <p:txBody>
          <a:bodyPr wrap="square">
            <a:spAutoFit/>
          </a:bodyPr>
          <a:lstStyle/>
          <a:p>
            <a:r>
              <a:rPr lang="en-IN" sz="2000" dirty="0"/>
              <a:t>public Driver() {</a:t>
            </a:r>
          </a:p>
          <a:p>
            <a:r>
              <a:rPr lang="en-IN" sz="2000" dirty="0"/>
              <a:t>    </a:t>
            </a:r>
            <a:r>
              <a:rPr lang="en-IN" sz="2000" dirty="0" err="1"/>
              <a:t>this.driverId</a:t>
            </a:r>
            <a:r>
              <a:rPr lang="en-IN" sz="2000" dirty="0"/>
              <a:t> = counter++;</a:t>
            </a:r>
          </a:p>
          <a:p>
            <a:r>
              <a:rPr lang="en-IN" sz="2000" dirty="0"/>
              <a:t>}</a:t>
            </a:r>
          </a:p>
        </p:txBody>
      </p:sp>
      <p:sp>
        <p:nvSpPr>
          <p:cNvPr id="13" name="TextBox 12">
            <a:extLst>
              <a:ext uri="{FF2B5EF4-FFF2-40B4-BE49-F238E27FC236}">
                <a16:creationId xmlns:a16="http://schemas.microsoft.com/office/drawing/2014/main" id="{59CC1AFA-7A81-F150-A3BC-7FD8A9F744A8}"/>
              </a:ext>
            </a:extLst>
          </p:cNvPr>
          <p:cNvSpPr txBox="1"/>
          <p:nvPr/>
        </p:nvSpPr>
        <p:spPr>
          <a:xfrm>
            <a:off x="988358" y="5603249"/>
            <a:ext cx="6100482" cy="400110"/>
          </a:xfrm>
          <a:prstGeom prst="rect">
            <a:avLst/>
          </a:prstGeom>
          <a:noFill/>
        </p:spPr>
        <p:txBody>
          <a:bodyPr wrap="square">
            <a:spAutoFit/>
          </a:bodyPr>
          <a:lstStyle/>
          <a:p>
            <a:r>
              <a:rPr lang="en-US" sz="2000" dirty="0">
                <a:solidFill>
                  <a:schemeClr val="tx1">
                    <a:lumMod val="65000"/>
                    <a:lumOff val="35000"/>
                  </a:schemeClr>
                </a:solidFill>
              </a:rPr>
              <a:t>Static block cannot be called explicitly.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09385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4B7A59-305D-42F3-EB19-B55F2DF8DB6F}"/>
              </a:ext>
            </a:extLst>
          </p:cNvPr>
          <p:cNvSpPr txBox="1"/>
          <p:nvPr/>
        </p:nvSpPr>
        <p:spPr>
          <a:xfrm>
            <a:off x="165847" y="793540"/>
            <a:ext cx="11707906" cy="2246769"/>
          </a:xfrm>
          <a:prstGeom prst="rect">
            <a:avLst/>
          </a:prstGeom>
          <a:noFill/>
        </p:spPr>
        <p:txBody>
          <a:bodyPr wrap="square">
            <a:spAutoFit/>
          </a:bodyPr>
          <a:lstStyle/>
          <a:p>
            <a:r>
              <a:rPr lang="en-US" sz="2000" dirty="0">
                <a:solidFill>
                  <a:schemeClr val="tx1">
                    <a:lumMod val="65000"/>
                    <a:lumOff val="35000"/>
                  </a:schemeClr>
                </a:solidFill>
              </a:rPr>
              <a:t>How to work in JShell?</a:t>
            </a:r>
          </a:p>
          <a:p>
            <a:r>
              <a:rPr lang="en-US" sz="2000" dirty="0">
                <a:solidFill>
                  <a:schemeClr val="tx1">
                    <a:lumMod val="65000"/>
                    <a:lumOff val="35000"/>
                  </a:schemeClr>
                </a:solidFill>
              </a:rPr>
              <a:t>Now let us code the Hello World program using JShell. To execute the code in JShell, JShell tool needs to be launched in command prompt as shown below in steps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a:t>
            </a:r>
            <a:r>
              <a:rPr lang="en-US" sz="2000" dirty="0">
                <a:solidFill>
                  <a:schemeClr val="tx1">
                    <a:lumMod val="65000"/>
                    <a:lumOff val="35000"/>
                  </a:schemeClr>
                </a:solidFill>
              </a:rPr>
              <a:t> Starting JShell</a:t>
            </a:r>
            <a:br>
              <a:rPr lang="en-US" sz="2000" dirty="0">
                <a:solidFill>
                  <a:schemeClr val="tx1">
                    <a:lumMod val="65000"/>
                    <a:lumOff val="35000"/>
                  </a:schemeClr>
                </a:solidFill>
              </a:rPr>
            </a:br>
            <a:r>
              <a:rPr lang="en-US" sz="2000" dirty="0">
                <a:solidFill>
                  <a:schemeClr val="tx1">
                    <a:lumMod val="65000"/>
                    <a:lumOff val="35000"/>
                  </a:schemeClr>
                </a:solidFill>
              </a:rPr>
              <a:t>To start JShell, enter the JShell command, JShell, in the terminal of IDE or command prompt. The following example shows the command and the response from JShell:</a:t>
            </a:r>
          </a:p>
        </p:txBody>
      </p:sp>
      <p:sp>
        <p:nvSpPr>
          <p:cNvPr id="5" name="TextBox 4">
            <a:extLst>
              <a:ext uri="{FF2B5EF4-FFF2-40B4-BE49-F238E27FC236}">
                <a16:creationId xmlns:a16="http://schemas.microsoft.com/office/drawing/2014/main" id="{B72CFE48-7E28-3E94-FF18-60989E5B76DC}"/>
              </a:ext>
            </a:extLst>
          </p:cNvPr>
          <p:cNvSpPr txBox="1"/>
          <p:nvPr/>
        </p:nvSpPr>
        <p:spPr>
          <a:xfrm>
            <a:off x="242047" y="3032862"/>
            <a:ext cx="11707906" cy="1569660"/>
          </a:xfrm>
          <a:prstGeom prst="rect">
            <a:avLst/>
          </a:prstGeom>
          <a:noFill/>
        </p:spPr>
        <p:txBody>
          <a:bodyPr wrap="square">
            <a:spAutoFit/>
          </a:bodyPr>
          <a:lstStyle/>
          <a:p>
            <a:r>
              <a:rPr lang="en-IN" sz="2400" dirty="0"/>
              <a:t>D:\Java11&gt;jshell</a:t>
            </a:r>
          </a:p>
          <a:p>
            <a:r>
              <a:rPr lang="en-IN" sz="2400" dirty="0"/>
              <a:t>|  Welcome to JShell -- Version 11.0.1</a:t>
            </a:r>
          </a:p>
          <a:p>
            <a:r>
              <a:rPr lang="en-IN" sz="2400" dirty="0"/>
              <a:t>|  For an introduction type: /help intro</a:t>
            </a:r>
          </a:p>
          <a:p>
            <a:r>
              <a:rPr lang="en-IN" sz="2400" dirty="0"/>
              <a:t>jshell&gt;</a:t>
            </a:r>
          </a:p>
        </p:txBody>
      </p:sp>
      <p:sp>
        <p:nvSpPr>
          <p:cNvPr id="7" name="TextBox 6">
            <a:extLst>
              <a:ext uri="{FF2B5EF4-FFF2-40B4-BE49-F238E27FC236}">
                <a16:creationId xmlns:a16="http://schemas.microsoft.com/office/drawing/2014/main" id="{0871F984-CB60-7DE1-9AB7-14113EAD9C1F}"/>
              </a:ext>
            </a:extLst>
          </p:cNvPr>
          <p:cNvSpPr txBox="1"/>
          <p:nvPr/>
        </p:nvSpPr>
        <p:spPr>
          <a:xfrm>
            <a:off x="242047" y="4624172"/>
            <a:ext cx="11555506" cy="1938992"/>
          </a:xfrm>
          <a:prstGeom prst="rect">
            <a:avLst/>
          </a:prstGeom>
          <a:noFill/>
        </p:spPr>
        <p:txBody>
          <a:bodyPr wrap="square">
            <a:spAutoFit/>
          </a:bodyPr>
          <a:lstStyle/>
          <a:p>
            <a:r>
              <a:rPr lang="en-US" sz="2000" dirty="0">
                <a:solidFill>
                  <a:schemeClr val="tx1">
                    <a:lumMod val="65000"/>
                    <a:lumOff val="35000"/>
                  </a:schemeClr>
                </a:solidFill>
              </a:rPr>
              <a:t>JShell can also be launched with --start DEFAULT and --start PRINTING options which provide several library files made available by default.</a:t>
            </a:r>
          </a:p>
          <a:p>
            <a:endParaRPr lang="en-US" sz="2000" dirty="0">
              <a:solidFill>
                <a:schemeClr val="tx1">
                  <a:lumMod val="65000"/>
                  <a:lumOff val="35000"/>
                </a:schemeClr>
              </a:solidFill>
            </a:endParaRPr>
          </a:p>
          <a:p>
            <a:r>
              <a:rPr lang="en-US" sz="2000" dirty="0">
                <a:solidFill>
                  <a:schemeClr val="tx1">
                    <a:lumMod val="65000"/>
                    <a:lumOff val="35000"/>
                  </a:schemeClr>
                </a:solidFill>
              </a:rPr>
              <a:t>PRINTING option to make the print methods available as top-level methods, allowing us to use methods like print(), println(), printf() directly on JShell. But unlike DEFAULT this will not add any frequently used libraries (for example Data Structure Libraries like List).</a:t>
            </a:r>
          </a:p>
        </p:txBody>
      </p:sp>
      <p:sp>
        <p:nvSpPr>
          <p:cNvPr id="2" name="Footer Placeholder 1">
            <a:extLst>
              <a:ext uri="{FF2B5EF4-FFF2-40B4-BE49-F238E27FC236}">
                <a16:creationId xmlns:a16="http://schemas.microsoft.com/office/drawing/2014/main" id="{8C9EC81A-A8F9-59F6-DB20-75C9A1A2EA2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38225CC-E82F-1001-5169-917B403F79D3}"/>
              </a:ext>
            </a:extLst>
          </p:cNvPr>
          <p:cNvSpPr>
            <a:spLocks noGrp="1"/>
          </p:cNvSpPr>
          <p:nvPr>
            <p:ph type="sldNum" sz="quarter" idx="12"/>
          </p:nvPr>
        </p:nvSpPr>
        <p:spPr/>
        <p:txBody>
          <a:bodyPr/>
          <a:lstStyle/>
          <a:p>
            <a:fld id="{4A777409-9C5A-4B07-8E32-19F22F7D558C}" type="slidenum">
              <a:rPr lang="en-IN" smtClean="0"/>
              <a:t>23</a:t>
            </a:fld>
            <a:endParaRPr lang="en-IN" dirty="0"/>
          </a:p>
        </p:txBody>
      </p:sp>
    </p:spTree>
    <p:extLst>
      <p:ext uri="{BB962C8B-B14F-4D97-AF65-F5344CB8AC3E}">
        <p14:creationId xmlns:p14="http://schemas.microsoft.com/office/powerpoint/2010/main" val="372943310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27CC33-71F7-38DB-0FE3-06B0EBC37E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867135A-55D5-4BD0-80DB-5793A84C56A8}"/>
              </a:ext>
            </a:extLst>
          </p:cNvPr>
          <p:cNvSpPr>
            <a:spLocks noGrp="1"/>
          </p:cNvSpPr>
          <p:nvPr>
            <p:ph type="sldNum" sz="quarter" idx="12"/>
          </p:nvPr>
        </p:nvSpPr>
        <p:spPr/>
        <p:txBody>
          <a:bodyPr/>
          <a:lstStyle/>
          <a:p>
            <a:fld id="{4A777409-9C5A-4B07-8E32-19F22F7D558C}" type="slidenum">
              <a:rPr lang="en-IN" smtClean="0"/>
              <a:t>230</a:t>
            </a:fld>
            <a:endParaRPr lang="en-IN" dirty="0"/>
          </a:p>
        </p:txBody>
      </p:sp>
      <p:sp>
        <p:nvSpPr>
          <p:cNvPr id="5" name="TextBox 4">
            <a:extLst>
              <a:ext uri="{FF2B5EF4-FFF2-40B4-BE49-F238E27FC236}">
                <a16:creationId xmlns:a16="http://schemas.microsoft.com/office/drawing/2014/main" id="{ABF33978-1CC2-CBB2-D9A6-2E12B9613C3C}"/>
              </a:ext>
            </a:extLst>
          </p:cNvPr>
          <p:cNvSpPr txBox="1"/>
          <p:nvPr/>
        </p:nvSpPr>
        <p:spPr>
          <a:xfrm>
            <a:off x="988359" y="635604"/>
            <a:ext cx="6100482" cy="400110"/>
          </a:xfrm>
          <a:prstGeom prst="rect">
            <a:avLst/>
          </a:prstGeom>
          <a:noFill/>
        </p:spPr>
        <p:txBody>
          <a:bodyPr wrap="square">
            <a:spAutoFit/>
          </a:bodyPr>
          <a:lstStyle/>
          <a:p>
            <a:r>
              <a:rPr lang="en-US" sz="2000" dirty="0">
                <a:solidFill>
                  <a:schemeClr val="tx1">
                    <a:lumMod val="65000"/>
                    <a:lumOff val="35000"/>
                  </a:schemeClr>
                </a:solidFill>
              </a:rPr>
              <a:t>Now have a look at this,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4CAFCD7-7C28-B3C4-7017-9D4FE888B9C9}"/>
              </a:ext>
            </a:extLst>
          </p:cNvPr>
          <p:cNvSpPr txBox="1"/>
          <p:nvPr/>
        </p:nvSpPr>
        <p:spPr>
          <a:xfrm>
            <a:off x="988358" y="1146192"/>
            <a:ext cx="10486465" cy="2585323"/>
          </a:xfrm>
          <a:prstGeom prst="rect">
            <a:avLst/>
          </a:prstGeom>
          <a:noFill/>
        </p:spPr>
        <p:txBody>
          <a:bodyPr wrap="square">
            <a:spAutoFit/>
          </a:bodyPr>
          <a:lstStyle/>
          <a:p>
            <a:r>
              <a:rPr lang="en-IN" dirty="0"/>
              <a:t>class Ford {</a:t>
            </a:r>
          </a:p>
          <a:p>
            <a:r>
              <a:rPr lang="en-IN" dirty="0"/>
              <a:t>    private String </a:t>
            </a:r>
            <a:r>
              <a:rPr lang="en-IN" dirty="0" err="1"/>
              <a:t>modelNo</a:t>
            </a:r>
            <a:r>
              <a:rPr lang="en-IN" dirty="0"/>
              <a:t>;</a:t>
            </a:r>
          </a:p>
          <a:p>
            <a:r>
              <a:rPr lang="en-IN" dirty="0"/>
              <a:t>    private String </a:t>
            </a:r>
            <a:r>
              <a:rPr lang="en-IN" dirty="0" err="1"/>
              <a:t>color</a:t>
            </a:r>
            <a:r>
              <a:rPr lang="en-IN" dirty="0"/>
              <a:t>;</a:t>
            </a:r>
          </a:p>
          <a:p>
            <a:r>
              <a:rPr lang="en-IN" dirty="0"/>
              <a:t>    private String </a:t>
            </a:r>
            <a:r>
              <a:rPr lang="en-IN" dirty="0" err="1"/>
              <a:t>bookingId</a:t>
            </a:r>
            <a:r>
              <a:rPr lang="en-IN" dirty="0"/>
              <a:t>;</a:t>
            </a:r>
          </a:p>
          <a:p>
            <a:r>
              <a:rPr lang="en-IN" dirty="0"/>
              <a:t>    private static int </a:t>
            </a:r>
            <a:r>
              <a:rPr lang="en-IN" dirty="0" err="1"/>
              <a:t>noOfCars</a:t>
            </a:r>
            <a:r>
              <a:rPr lang="en-IN" dirty="0"/>
              <a:t>;</a:t>
            </a:r>
          </a:p>
          <a:p>
            <a:r>
              <a:rPr lang="en-IN" dirty="0"/>
              <a:t>    public static void </a:t>
            </a:r>
            <a:r>
              <a:rPr lang="en-IN" dirty="0" err="1"/>
              <a:t>generateBookingId</a:t>
            </a:r>
            <a:r>
              <a:rPr lang="en-IN" dirty="0"/>
              <a:t>() {</a:t>
            </a:r>
          </a:p>
          <a:p>
            <a:r>
              <a:rPr lang="en-IN" dirty="0"/>
              <a:t>        </a:t>
            </a:r>
            <a:r>
              <a:rPr lang="en-IN" dirty="0" err="1"/>
              <a:t>this.bookingId</a:t>
            </a:r>
            <a:r>
              <a:rPr lang="en-IN" dirty="0"/>
              <a:t> = "F" + </a:t>
            </a:r>
            <a:r>
              <a:rPr lang="en-IN" dirty="0" err="1"/>
              <a:t>noOfCars</a:t>
            </a:r>
            <a:r>
              <a:rPr lang="en-IN" dirty="0"/>
              <a:t>;    // Compilation Error! Why?</a:t>
            </a:r>
          </a:p>
          <a:p>
            <a:r>
              <a:rPr lang="en-IN" dirty="0"/>
              <a:t>   }</a:t>
            </a:r>
          </a:p>
          <a:p>
            <a:r>
              <a:rPr lang="en-IN" dirty="0"/>
              <a:t>}</a:t>
            </a:r>
          </a:p>
        </p:txBody>
      </p:sp>
      <p:sp>
        <p:nvSpPr>
          <p:cNvPr id="9" name="TextBox 8">
            <a:extLst>
              <a:ext uri="{FF2B5EF4-FFF2-40B4-BE49-F238E27FC236}">
                <a16:creationId xmlns:a16="http://schemas.microsoft.com/office/drawing/2014/main" id="{845454FE-94B2-EC31-759A-AEB2DCE6E101}"/>
              </a:ext>
            </a:extLst>
          </p:cNvPr>
          <p:cNvSpPr txBox="1"/>
          <p:nvPr/>
        </p:nvSpPr>
        <p:spPr>
          <a:xfrm>
            <a:off x="925605" y="3841993"/>
            <a:ext cx="10952630" cy="2246769"/>
          </a:xfrm>
          <a:prstGeom prst="rect">
            <a:avLst/>
          </a:prstGeom>
          <a:noFill/>
        </p:spPr>
        <p:txBody>
          <a:bodyPr wrap="square">
            <a:spAutoFit/>
          </a:bodyPr>
          <a:lstStyle/>
          <a:p>
            <a:r>
              <a:rPr lang="en-US" sz="2000" dirty="0">
                <a:solidFill>
                  <a:schemeClr val="tx1">
                    <a:lumMod val="65000"/>
                    <a:lumOff val="35000"/>
                  </a:schemeClr>
                </a:solidFill>
                <a:effectLst/>
              </a:rPr>
              <a:t>The static method doesn't belong to any object, so it does not know a member of which object we are trying to access. Trying to do so will result in a compilation error.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a:t>
            </a:r>
            <a:r>
              <a:rPr lang="en-US" sz="2000" b="1" dirty="0">
                <a:solidFill>
                  <a:schemeClr val="tx1">
                    <a:lumMod val="65000"/>
                    <a:lumOff val="35000"/>
                  </a:schemeClr>
                </a:solidFill>
                <a:effectLst/>
              </a:rPr>
              <a:t>static context</a:t>
            </a:r>
            <a:r>
              <a:rPr lang="en-US" sz="2000" dirty="0">
                <a:solidFill>
                  <a:schemeClr val="tx1">
                    <a:lumMod val="65000"/>
                    <a:lumOff val="35000"/>
                  </a:schemeClr>
                </a:solidFill>
                <a:effectLst/>
              </a:rPr>
              <a:t>, i.e. static blocks and static methods, cannot access non-static (instance) members directly.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However, non-static methods can access static members.</a:t>
            </a:r>
          </a:p>
        </p:txBody>
      </p:sp>
    </p:spTree>
    <p:extLst>
      <p:ext uri="{BB962C8B-B14F-4D97-AF65-F5344CB8AC3E}">
        <p14:creationId xmlns:p14="http://schemas.microsoft.com/office/powerpoint/2010/main" val="2473153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128644-2AE5-2243-BC9E-41115A29656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C04F32-0A58-8A4F-385A-E7C0B92C9DB9}"/>
              </a:ext>
            </a:extLst>
          </p:cNvPr>
          <p:cNvSpPr>
            <a:spLocks noGrp="1"/>
          </p:cNvSpPr>
          <p:nvPr>
            <p:ph type="sldNum" sz="quarter" idx="12"/>
          </p:nvPr>
        </p:nvSpPr>
        <p:spPr/>
        <p:txBody>
          <a:bodyPr/>
          <a:lstStyle/>
          <a:p>
            <a:fld id="{4A777409-9C5A-4B07-8E32-19F22F7D558C}" type="slidenum">
              <a:rPr lang="en-IN" smtClean="0"/>
              <a:t>231</a:t>
            </a:fld>
            <a:endParaRPr lang="en-IN" dirty="0"/>
          </a:p>
        </p:txBody>
      </p:sp>
      <p:sp>
        <p:nvSpPr>
          <p:cNvPr id="5" name="TextBox 4">
            <a:extLst>
              <a:ext uri="{FF2B5EF4-FFF2-40B4-BE49-F238E27FC236}">
                <a16:creationId xmlns:a16="http://schemas.microsoft.com/office/drawing/2014/main" id="{F133C6A0-D742-7B5B-EC28-82F8B5BECE91}"/>
              </a:ext>
            </a:extLst>
          </p:cNvPr>
          <p:cNvSpPr txBox="1"/>
          <p:nvPr/>
        </p:nvSpPr>
        <p:spPr>
          <a:xfrm>
            <a:off x="988359" y="545958"/>
            <a:ext cx="6100482" cy="400110"/>
          </a:xfrm>
          <a:prstGeom prst="rect">
            <a:avLst/>
          </a:prstGeom>
          <a:noFill/>
        </p:spPr>
        <p:txBody>
          <a:bodyPr wrap="square">
            <a:spAutoFit/>
          </a:bodyPr>
          <a:lstStyle/>
          <a:p>
            <a:r>
              <a:rPr lang="en-IN" sz="2000" b="1" dirty="0"/>
              <a:t>Static Tryout - 1</a:t>
            </a:r>
          </a:p>
        </p:txBody>
      </p:sp>
      <p:sp>
        <p:nvSpPr>
          <p:cNvPr id="7" name="TextBox 6">
            <a:extLst>
              <a:ext uri="{FF2B5EF4-FFF2-40B4-BE49-F238E27FC236}">
                <a16:creationId xmlns:a16="http://schemas.microsoft.com/office/drawing/2014/main" id="{2AB4B38F-2040-459A-1317-27E5211EBB66}"/>
              </a:ext>
            </a:extLst>
          </p:cNvPr>
          <p:cNvSpPr txBox="1"/>
          <p:nvPr/>
        </p:nvSpPr>
        <p:spPr>
          <a:xfrm>
            <a:off x="988358" y="1099554"/>
            <a:ext cx="10818159" cy="1631216"/>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code given below illustrates the usage of static keyword, method, and block to display student details. In class </a:t>
            </a:r>
            <a:r>
              <a:rPr lang="en-US" sz="2000" dirty="0" err="1">
                <a:solidFill>
                  <a:schemeClr val="tx1">
                    <a:lumMod val="65000"/>
                    <a:lumOff val="35000"/>
                  </a:schemeClr>
                </a:solidFill>
                <a:effectLst/>
              </a:rPr>
              <a:t>StudentDetails</a:t>
            </a:r>
            <a:r>
              <a:rPr lang="en-US" sz="2000" dirty="0">
                <a:solidFill>
                  <a:schemeClr val="tx1">
                    <a:lumMod val="65000"/>
                    <a:lumOff val="35000"/>
                  </a:schemeClr>
                </a:solidFill>
                <a:effectLst/>
              </a:rPr>
              <a:t>, all the students share the same department name and each student has a unique </a:t>
            </a:r>
            <a:r>
              <a:rPr lang="en-US" sz="2000" dirty="0" err="1">
                <a:solidFill>
                  <a:schemeClr val="tx1">
                    <a:lumMod val="65000"/>
                    <a:lumOff val="35000"/>
                  </a:schemeClr>
                </a:solidFill>
                <a:effectLst/>
              </a:rPr>
              <a:t>rollCount</a:t>
            </a:r>
            <a:r>
              <a:rPr lang="en-US" sz="2000" dirty="0">
                <a:solidFill>
                  <a:schemeClr val="tx1">
                    <a:lumMod val="65000"/>
                    <a:lumOff val="35000"/>
                  </a:schemeClr>
                </a:solidFill>
                <a:effectLst/>
              </a:rPr>
              <a:t>. Modify the code according to the comments given at the end of the tryout.</a:t>
            </a:r>
          </a:p>
        </p:txBody>
      </p:sp>
      <p:sp>
        <p:nvSpPr>
          <p:cNvPr id="9" name="TextBox 8">
            <a:extLst>
              <a:ext uri="{FF2B5EF4-FFF2-40B4-BE49-F238E27FC236}">
                <a16:creationId xmlns:a16="http://schemas.microsoft.com/office/drawing/2014/main" id="{B3912148-BEC4-2265-80C6-BEC536D42191}"/>
              </a:ext>
            </a:extLst>
          </p:cNvPr>
          <p:cNvSpPr txBox="1"/>
          <p:nvPr/>
        </p:nvSpPr>
        <p:spPr>
          <a:xfrm>
            <a:off x="988358" y="2512783"/>
            <a:ext cx="11806518" cy="4293483"/>
          </a:xfrm>
          <a:prstGeom prst="rect">
            <a:avLst/>
          </a:prstGeom>
          <a:noFill/>
        </p:spPr>
        <p:txBody>
          <a:bodyPr wrap="square">
            <a:spAutoFit/>
          </a:bodyPr>
          <a:lstStyle/>
          <a:p>
            <a:endParaRPr lang="en-IN" sz="1050" dirty="0"/>
          </a:p>
          <a:p>
            <a:r>
              <a:rPr lang="en-IN" sz="1050" dirty="0"/>
              <a:t>class </a:t>
            </a:r>
            <a:r>
              <a:rPr lang="en-IN" sz="1050" dirty="0" err="1"/>
              <a:t>StudentDetails</a:t>
            </a:r>
            <a:r>
              <a:rPr lang="en-IN" sz="1050" dirty="0"/>
              <a:t>{  </a:t>
            </a:r>
          </a:p>
          <a:p>
            <a:r>
              <a:rPr lang="en-IN" sz="1050" dirty="0"/>
              <a:t>     String name;  </a:t>
            </a:r>
          </a:p>
          <a:p>
            <a:r>
              <a:rPr lang="en-IN" sz="1050" dirty="0"/>
              <a:t>     </a:t>
            </a:r>
          </a:p>
          <a:p>
            <a:r>
              <a:rPr lang="en-IN" sz="1050" dirty="0"/>
              <a:t>     //static variable</a:t>
            </a:r>
          </a:p>
          <a:p>
            <a:r>
              <a:rPr lang="en-IN" sz="1050" dirty="0"/>
              <a:t>     static String department;  </a:t>
            </a:r>
          </a:p>
          <a:p>
            <a:r>
              <a:rPr lang="en-IN" sz="1050" dirty="0"/>
              <a:t>     static int </a:t>
            </a:r>
            <a:r>
              <a:rPr lang="en-IN" sz="1050" dirty="0" err="1"/>
              <a:t>rollCount</a:t>
            </a:r>
            <a:r>
              <a:rPr lang="en-IN" sz="1050" dirty="0"/>
              <a:t>=0;  </a:t>
            </a:r>
          </a:p>
          <a:p>
            <a:r>
              <a:rPr lang="en-IN" sz="1050" dirty="0"/>
              <a:t>     </a:t>
            </a:r>
          </a:p>
          <a:p>
            <a:r>
              <a:rPr lang="en-IN" sz="1050" dirty="0"/>
              <a:t>     //static block is used to initialize static variable</a:t>
            </a:r>
          </a:p>
          <a:p>
            <a:r>
              <a:rPr lang="en-IN" sz="1050" dirty="0"/>
              <a:t>     static{</a:t>
            </a:r>
          </a:p>
          <a:p>
            <a:r>
              <a:rPr lang="en-IN" sz="1050" dirty="0"/>
              <a:t>    	 System.out.println("Inside Static Block");</a:t>
            </a:r>
          </a:p>
          <a:p>
            <a:r>
              <a:rPr lang="en-IN" sz="1050" dirty="0"/>
              <a:t>    	 department="CS";</a:t>
            </a:r>
          </a:p>
          <a:p>
            <a:r>
              <a:rPr lang="en-IN" sz="1050" dirty="0"/>
              <a:t>     }</a:t>
            </a:r>
          </a:p>
          <a:p>
            <a:r>
              <a:rPr lang="en-IN" sz="1050" dirty="0"/>
              <a:t>     </a:t>
            </a:r>
          </a:p>
          <a:p>
            <a:r>
              <a:rPr lang="en-IN" sz="1050" dirty="0"/>
              <a:t>     //static method to change the value of static variable  </a:t>
            </a:r>
          </a:p>
          <a:p>
            <a:r>
              <a:rPr lang="en-IN" sz="1050" dirty="0"/>
              <a:t>     static void change(){</a:t>
            </a:r>
          </a:p>
          <a:p>
            <a:r>
              <a:rPr lang="en-IN" sz="1050" dirty="0"/>
              <a:t>    	 </a:t>
            </a:r>
            <a:r>
              <a:rPr lang="en-IN" sz="1050" dirty="0" err="1"/>
              <a:t>rollCount</a:t>
            </a:r>
            <a:r>
              <a:rPr lang="en-IN" sz="1050" dirty="0"/>
              <a:t>++;</a:t>
            </a:r>
          </a:p>
          <a:p>
            <a:r>
              <a:rPr lang="en-IN" sz="1050" dirty="0"/>
              <a:t>     }</a:t>
            </a:r>
          </a:p>
          <a:p>
            <a:r>
              <a:rPr lang="en-IN" sz="1050" dirty="0"/>
              <a:t>          </a:t>
            </a:r>
          </a:p>
          <a:p>
            <a:r>
              <a:rPr lang="en-IN" sz="1050" dirty="0"/>
              <a:t>     //constructor to initialize the variable  </a:t>
            </a:r>
          </a:p>
          <a:p>
            <a:r>
              <a:rPr lang="en-IN" sz="1050" dirty="0"/>
              <a:t>     </a:t>
            </a:r>
            <a:r>
              <a:rPr lang="en-IN" sz="1050" dirty="0" err="1"/>
              <a:t>StudentDetails</a:t>
            </a:r>
            <a:r>
              <a:rPr lang="en-IN" sz="1050" dirty="0"/>
              <a:t>(String </a:t>
            </a:r>
            <a:r>
              <a:rPr lang="en-IN" sz="1050" dirty="0" err="1"/>
              <a:t>studentName</a:t>
            </a:r>
            <a:r>
              <a:rPr lang="en-IN" sz="1050" dirty="0"/>
              <a:t>){  </a:t>
            </a:r>
          </a:p>
          <a:p>
            <a:r>
              <a:rPr lang="en-IN" sz="1050" dirty="0"/>
              <a:t>	     change();</a:t>
            </a:r>
          </a:p>
          <a:p>
            <a:r>
              <a:rPr lang="en-IN" sz="1050" dirty="0"/>
              <a:t>	     name = </a:t>
            </a:r>
            <a:r>
              <a:rPr lang="en-IN" sz="1050" dirty="0" err="1"/>
              <a:t>studentName</a:t>
            </a:r>
            <a:r>
              <a:rPr lang="en-IN" sz="1050" dirty="0"/>
              <a:t>;  </a:t>
            </a:r>
          </a:p>
          <a:p>
            <a:r>
              <a:rPr lang="en-IN" sz="1050" dirty="0"/>
              <a:t>     }  </a:t>
            </a:r>
          </a:p>
          <a:p>
            <a:endParaRPr lang="en-IN" sz="1050" dirty="0"/>
          </a:p>
          <a:p>
            <a:r>
              <a:rPr lang="en-IN" sz="1050" dirty="0"/>
              <a:t>     </a:t>
            </a:r>
          </a:p>
        </p:txBody>
      </p:sp>
    </p:spTree>
    <p:extLst>
      <p:ext uri="{BB962C8B-B14F-4D97-AF65-F5344CB8AC3E}">
        <p14:creationId xmlns:p14="http://schemas.microsoft.com/office/powerpoint/2010/main" val="862396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BD6DC-42B0-DE4A-CC81-67DA9EB763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6F7269-B203-8BAD-ACCC-D238B2D6A05A}"/>
              </a:ext>
            </a:extLst>
          </p:cNvPr>
          <p:cNvSpPr>
            <a:spLocks noGrp="1"/>
          </p:cNvSpPr>
          <p:nvPr>
            <p:ph type="sldNum" sz="quarter" idx="12"/>
          </p:nvPr>
        </p:nvSpPr>
        <p:spPr/>
        <p:txBody>
          <a:bodyPr/>
          <a:lstStyle/>
          <a:p>
            <a:fld id="{4A777409-9C5A-4B07-8E32-19F22F7D558C}" type="slidenum">
              <a:rPr lang="en-IN" smtClean="0"/>
              <a:t>232</a:t>
            </a:fld>
            <a:endParaRPr lang="en-IN" dirty="0"/>
          </a:p>
        </p:txBody>
      </p:sp>
      <p:sp>
        <p:nvSpPr>
          <p:cNvPr id="5" name="TextBox 4">
            <a:extLst>
              <a:ext uri="{FF2B5EF4-FFF2-40B4-BE49-F238E27FC236}">
                <a16:creationId xmlns:a16="http://schemas.microsoft.com/office/drawing/2014/main" id="{48D2CD60-9634-7E2E-B658-84B407169E0E}"/>
              </a:ext>
            </a:extLst>
          </p:cNvPr>
          <p:cNvSpPr txBox="1"/>
          <p:nvPr/>
        </p:nvSpPr>
        <p:spPr>
          <a:xfrm>
            <a:off x="815789" y="1068111"/>
            <a:ext cx="11376211" cy="5001369"/>
          </a:xfrm>
          <a:prstGeom prst="rect">
            <a:avLst/>
          </a:prstGeom>
          <a:noFill/>
        </p:spPr>
        <p:txBody>
          <a:bodyPr wrap="square">
            <a:spAutoFit/>
          </a:bodyPr>
          <a:lstStyle/>
          <a:p>
            <a:r>
              <a:rPr lang="en-IN" sz="1100" dirty="0"/>
              <a:t>//method to display values  </a:t>
            </a:r>
          </a:p>
          <a:p>
            <a:r>
              <a:rPr lang="en-IN" sz="1100" dirty="0"/>
              <a:t>     void display(){</a:t>
            </a:r>
          </a:p>
          <a:p>
            <a:r>
              <a:rPr lang="en-IN" sz="1100" dirty="0"/>
              <a:t>    	 System.out.println(</a:t>
            </a:r>
            <a:r>
              <a:rPr lang="en-IN" sz="1100" dirty="0" err="1"/>
              <a:t>rollCount</a:t>
            </a:r>
            <a:r>
              <a:rPr lang="en-IN" sz="1100" dirty="0"/>
              <a:t>+" "+name+" "+department);</a:t>
            </a:r>
          </a:p>
          <a:p>
            <a:r>
              <a:rPr lang="en-IN" sz="1100" dirty="0"/>
              <a:t>     }</a:t>
            </a:r>
          </a:p>
          <a:p>
            <a:r>
              <a:rPr lang="en-IN" sz="1100" dirty="0"/>
              <a:t>     </a:t>
            </a:r>
          </a:p>
          <a:p>
            <a:r>
              <a:rPr lang="en-IN" sz="1100" dirty="0"/>
              <a:t>}  </a:t>
            </a:r>
          </a:p>
          <a:p>
            <a:endParaRPr lang="en-IN" sz="1100" dirty="0"/>
          </a:p>
          <a:p>
            <a:r>
              <a:rPr lang="en-IN" sz="1100" dirty="0"/>
              <a:t>//Test class to create and display the values of object  </a:t>
            </a:r>
          </a:p>
          <a:p>
            <a:r>
              <a:rPr lang="en-IN" sz="1100" dirty="0"/>
              <a:t>class Student{</a:t>
            </a:r>
          </a:p>
          <a:p>
            <a:r>
              <a:rPr lang="en-IN" sz="1100" dirty="0"/>
              <a:t>	</a:t>
            </a:r>
          </a:p>
          <a:p>
            <a:r>
              <a:rPr lang="en-IN" sz="1100" dirty="0"/>
              <a:t>    public static void main(String </a:t>
            </a:r>
            <a:r>
              <a:rPr lang="en-IN" sz="1100" dirty="0" err="1"/>
              <a:t>args</a:t>
            </a:r>
            <a:r>
              <a:rPr lang="en-IN" sz="1100" dirty="0"/>
              <a:t>[]){  </a:t>
            </a:r>
          </a:p>
          <a:p>
            <a:r>
              <a:rPr lang="en-IN" sz="1100" dirty="0"/>
              <a:t>    	   </a:t>
            </a:r>
          </a:p>
          <a:p>
            <a:r>
              <a:rPr lang="en-IN" sz="1100" dirty="0"/>
              <a:t>		    </a:t>
            </a:r>
            <a:r>
              <a:rPr lang="en-IN" sz="1100" dirty="0" err="1"/>
              <a:t>StudentDetails</a:t>
            </a:r>
            <a:r>
              <a:rPr lang="en-IN" sz="1100" dirty="0"/>
              <a:t> student1 = new </a:t>
            </a:r>
            <a:r>
              <a:rPr lang="en-IN" sz="1100" dirty="0" err="1"/>
              <a:t>StudentDetails</a:t>
            </a:r>
            <a:r>
              <a:rPr lang="en-IN" sz="1100" dirty="0"/>
              <a:t>("Tom");  </a:t>
            </a:r>
          </a:p>
          <a:p>
            <a:r>
              <a:rPr lang="en-IN" sz="1100" dirty="0"/>
              <a:t>		    student1.display();</a:t>
            </a:r>
          </a:p>
          <a:p>
            <a:r>
              <a:rPr lang="en-IN" sz="1100" dirty="0"/>
              <a:t>		    </a:t>
            </a:r>
            <a:r>
              <a:rPr lang="en-IN" sz="1100" dirty="0" err="1"/>
              <a:t>StudentDetails</a:t>
            </a:r>
            <a:r>
              <a:rPr lang="en-IN" sz="1100" dirty="0"/>
              <a:t> student2 = new </a:t>
            </a:r>
            <a:r>
              <a:rPr lang="en-IN" sz="1100" dirty="0" err="1"/>
              <a:t>StudentDetails</a:t>
            </a:r>
            <a:r>
              <a:rPr lang="en-IN" sz="1100" dirty="0"/>
              <a:t>("Chris");  </a:t>
            </a:r>
          </a:p>
          <a:p>
            <a:r>
              <a:rPr lang="en-IN" sz="1100" dirty="0"/>
              <a:t>		    student2.display();  </a:t>
            </a:r>
          </a:p>
          <a:p>
            <a:r>
              <a:rPr lang="en-IN" sz="1100" dirty="0"/>
              <a:t>		    </a:t>
            </a:r>
            <a:r>
              <a:rPr lang="en-IN" sz="1100" dirty="0" err="1"/>
              <a:t>StudentDetails</a:t>
            </a:r>
            <a:r>
              <a:rPr lang="en-IN" sz="1100" dirty="0"/>
              <a:t> student3 = new </a:t>
            </a:r>
            <a:r>
              <a:rPr lang="en-IN" sz="1100" dirty="0" err="1"/>
              <a:t>StudentDetails</a:t>
            </a:r>
            <a:r>
              <a:rPr lang="en-IN" sz="1100" dirty="0"/>
              <a:t>("Morris");  </a:t>
            </a:r>
          </a:p>
          <a:p>
            <a:r>
              <a:rPr lang="en-IN" sz="1100" dirty="0"/>
              <a:t>		    student3.display(); </a:t>
            </a:r>
          </a:p>
          <a:p>
            <a:r>
              <a:rPr lang="en-IN" sz="1100" dirty="0"/>
              <a:t>		    </a:t>
            </a:r>
          </a:p>
          <a:p>
            <a:r>
              <a:rPr lang="en-IN" sz="1100" dirty="0"/>
              <a:t>		     </a:t>
            </a:r>
          </a:p>
          <a:p>
            <a:r>
              <a:rPr lang="en-IN" sz="1100" dirty="0"/>
              <a:t>		   	    </a:t>
            </a:r>
          </a:p>
          <a:p>
            <a:r>
              <a:rPr lang="en-IN" sz="1100" dirty="0"/>
              <a:t>		    //We can change the value of static variable department as shown below</a:t>
            </a:r>
          </a:p>
          <a:p>
            <a:r>
              <a:rPr lang="en-IN" sz="1100" dirty="0"/>
              <a:t>		    //Display student4 object with ECE department </a:t>
            </a:r>
          </a:p>
          <a:p>
            <a:r>
              <a:rPr lang="en-IN" sz="1100" dirty="0"/>
              <a:t>		    //Uncomment the code given below to perform the task</a:t>
            </a:r>
          </a:p>
          <a:p>
            <a:r>
              <a:rPr lang="en-IN" sz="1100" dirty="0"/>
              <a:t>		    /*</a:t>
            </a:r>
            <a:r>
              <a:rPr lang="en-IN" sz="1100" dirty="0" err="1"/>
              <a:t>StudentDetails</a:t>
            </a:r>
            <a:r>
              <a:rPr lang="en-IN" sz="1100" dirty="0"/>
              <a:t> student4 = new </a:t>
            </a:r>
            <a:r>
              <a:rPr lang="en-IN" sz="1100" dirty="0" err="1"/>
              <a:t>StudentDetails</a:t>
            </a:r>
            <a:r>
              <a:rPr lang="en-IN" sz="1100" dirty="0"/>
              <a:t>("Cherry");  </a:t>
            </a:r>
          </a:p>
          <a:p>
            <a:r>
              <a:rPr lang="en-IN" sz="1100" dirty="0"/>
              <a:t>		      </a:t>
            </a:r>
            <a:r>
              <a:rPr lang="en-IN" sz="1100" dirty="0" err="1"/>
              <a:t>StudentDetails.department</a:t>
            </a:r>
            <a:r>
              <a:rPr lang="en-IN" sz="1100" dirty="0"/>
              <a:t>="ECE";</a:t>
            </a:r>
          </a:p>
          <a:p>
            <a:r>
              <a:rPr lang="en-IN" sz="1100" dirty="0"/>
              <a:t>		      student4.display();*/</a:t>
            </a:r>
          </a:p>
          <a:p>
            <a:r>
              <a:rPr lang="en-IN" sz="1100" dirty="0"/>
              <a:t>    }  </a:t>
            </a:r>
          </a:p>
          <a:p>
            <a:r>
              <a:rPr lang="en-IN" sz="1100" dirty="0"/>
              <a:t>} </a:t>
            </a:r>
          </a:p>
        </p:txBody>
      </p:sp>
    </p:spTree>
    <p:extLst>
      <p:ext uri="{BB962C8B-B14F-4D97-AF65-F5344CB8AC3E}">
        <p14:creationId xmlns:p14="http://schemas.microsoft.com/office/powerpoint/2010/main" val="226183650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55F622-29FD-E9DA-ADE5-A49E73BEAC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7B2C83-657B-CAF4-DF52-20AB0A141414}"/>
              </a:ext>
            </a:extLst>
          </p:cNvPr>
          <p:cNvSpPr>
            <a:spLocks noGrp="1"/>
          </p:cNvSpPr>
          <p:nvPr>
            <p:ph type="sldNum" sz="quarter" idx="12"/>
          </p:nvPr>
        </p:nvSpPr>
        <p:spPr/>
        <p:txBody>
          <a:bodyPr/>
          <a:lstStyle/>
          <a:p>
            <a:fld id="{4A777409-9C5A-4B07-8E32-19F22F7D558C}" type="slidenum">
              <a:rPr lang="en-IN" smtClean="0"/>
              <a:t>233</a:t>
            </a:fld>
            <a:endParaRPr lang="en-IN" dirty="0"/>
          </a:p>
        </p:txBody>
      </p:sp>
      <p:sp>
        <p:nvSpPr>
          <p:cNvPr id="5" name="TextBox 4">
            <a:extLst>
              <a:ext uri="{FF2B5EF4-FFF2-40B4-BE49-F238E27FC236}">
                <a16:creationId xmlns:a16="http://schemas.microsoft.com/office/drawing/2014/main" id="{672C4237-C3B7-559B-61D6-4A3C9348B637}"/>
              </a:ext>
            </a:extLst>
          </p:cNvPr>
          <p:cNvSpPr txBox="1"/>
          <p:nvPr/>
        </p:nvSpPr>
        <p:spPr>
          <a:xfrm>
            <a:off x="988695" y="489704"/>
            <a:ext cx="6099810" cy="369332"/>
          </a:xfrm>
          <a:prstGeom prst="rect">
            <a:avLst/>
          </a:prstGeom>
          <a:noFill/>
        </p:spPr>
        <p:txBody>
          <a:bodyPr wrap="square">
            <a:spAutoFit/>
          </a:bodyPr>
          <a:lstStyle/>
          <a:p>
            <a:r>
              <a:rPr lang="en-IN" b="1" dirty="0"/>
              <a:t>Static Tryout - 2</a:t>
            </a:r>
          </a:p>
        </p:txBody>
      </p:sp>
      <p:sp>
        <p:nvSpPr>
          <p:cNvPr id="7" name="TextBox 6">
            <a:extLst>
              <a:ext uri="{FF2B5EF4-FFF2-40B4-BE49-F238E27FC236}">
                <a16:creationId xmlns:a16="http://schemas.microsoft.com/office/drawing/2014/main" id="{74FBA46E-81E9-CD04-8658-C2B4764D2E1A}"/>
              </a:ext>
            </a:extLst>
          </p:cNvPr>
          <p:cNvSpPr txBox="1"/>
          <p:nvPr/>
        </p:nvSpPr>
        <p:spPr>
          <a:xfrm>
            <a:off x="988358" y="982107"/>
            <a:ext cx="10827123" cy="1015663"/>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This tryout demonstrates the usage of static variables, static methods and static blocks. It also shows automatic </a:t>
            </a:r>
            <a:r>
              <a:rPr lang="en-US" sz="2000" dirty="0" err="1">
                <a:solidFill>
                  <a:schemeClr val="tx1">
                    <a:lumMod val="65000"/>
                    <a:lumOff val="35000"/>
                  </a:schemeClr>
                </a:solidFill>
                <a:effectLst/>
              </a:rPr>
              <a:t>bookId</a:t>
            </a:r>
            <a:r>
              <a:rPr lang="en-US" sz="2000" dirty="0">
                <a:solidFill>
                  <a:schemeClr val="tx1">
                    <a:lumMod val="65000"/>
                    <a:lumOff val="35000"/>
                  </a:schemeClr>
                </a:solidFill>
                <a:effectLst/>
              </a:rPr>
              <a:t> generation using the concept of static variables and static blocks.</a:t>
            </a:r>
          </a:p>
        </p:txBody>
      </p:sp>
      <p:sp>
        <p:nvSpPr>
          <p:cNvPr id="9" name="TextBox 8">
            <a:extLst>
              <a:ext uri="{FF2B5EF4-FFF2-40B4-BE49-F238E27FC236}">
                <a16:creationId xmlns:a16="http://schemas.microsoft.com/office/drawing/2014/main" id="{E7B4C74C-6928-58B6-5524-FD509B950A3C}"/>
              </a:ext>
            </a:extLst>
          </p:cNvPr>
          <p:cNvSpPr txBox="1"/>
          <p:nvPr/>
        </p:nvSpPr>
        <p:spPr>
          <a:xfrm>
            <a:off x="988358" y="1997770"/>
            <a:ext cx="11851341" cy="4832092"/>
          </a:xfrm>
          <a:prstGeom prst="rect">
            <a:avLst/>
          </a:prstGeom>
          <a:noFill/>
        </p:spPr>
        <p:txBody>
          <a:bodyPr wrap="square">
            <a:spAutoFit/>
          </a:bodyPr>
          <a:lstStyle/>
          <a:p>
            <a:r>
              <a:rPr lang="en-IN" sz="1100" dirty="0"/>
              <a:t>class Book{</a:t>
            </a:r>
          </a:p>
          <a:p>
            <a:r>
              <a:rPr lang="en-IN" sz="1100" dirty="0"/>
              <a:t>	String </a:t>
            </a:r>
            <a:r>
              <a:rPr lang="en-IN" sz="1100" dirty="0" err="1"/>
              <a:t>bookId</a:t>
            </a:r>
            <a:r>
              <a:rPr lang="en-IN" sz="1100" dirty="0"/>
              <a:t>;</a:t>
            </a:r>
          </a:p>
          <a:p>
            <a:r>
              <a:rPr lang="en-IN" sz="1100" dirty="0"/>
              <a:t>	String </a:t>
            </a:r>
            <a:r>
              <a:rPr lang="en-IN" sz="1100" dirty="0" err="1"/>
              <a:t>bookName</a:t>
            </a:r>
            <a:r>
              <a:rPr lang="en-IN" sz="1100" dirty="0"/>
              <a:t>;</a:t>
            </a:r>
          </a:p>
          <a:p>
            <a:r>
              <a:rPr lang="en-IN" sz="1100" dirty="0"/>
              <a:t>	//This is a Static variable which stores the total </a:t>
            </a:r>
            <a:r>
              <a:rPr lang="en-IN" sz="1100" dirty="0" err="1"/>
              <a:t>noOfBooks</a:t>
            </a:r>
            <a:r>
              <a:rPr lang="en-IN" sz="1100" dirty="0"/>
              <a:t> that </a:t>
            </a:r>
            <a:r>
              <a:rPr lang="en-IN" sz="1100" dirty="0" err="1"/>
              <a:t>InfyLibrary</a:t>
            </a:r>
            <a:r>
              <a:rPr lang="en-IN" sz="1100" dirty="0"/>
              <a:t> has.</a:t>
            </a:r>
          </a:p>
          <a:p>
            <a:r>
              <a:rPr lang="en-IN" sz="1100" dirty="0"/>
              <a:t>	private static Integer </a:t>
            </a:r>
            <a:r>
              <a:rPr lang="en-IN" sz="1100" dirty="0" err="1"/>
              <a:t>noOfBooks</a:t>
            </a:r>
            <a:r>
              <a:rPr lang="en-IN" sz="1100" dirty="0"/>
              <a:t>=1000;</a:t>
            </a:r>
          </a:p>
          <a:p>
            <a:endParaRPr lang="en-IN" sz="1100" dirty="0"/>
          </a:p>
          <a:p>
            <a:r>
              <a:rPr lang="en-IN" sz="1100" dirty="0"/>
              <a:t>	//Whenever a new Book object is created, a </a:t>
            </a:r>
            <a:r>
              <a:rPr lang="en-IN" sz="1100" dirty="0" err="1"/>
              <a:t>bookId</a:t>
            </a:r>
            <a:r>
              <a:rPr lang="en-IN" sz="1100" dirty="0"/>
              <a:t> is generated and the </a:t>
            </a:r>
            <a:r>
              <a:rPr lang="en-IN" sz="1100" dirty="0" err="1"/>
              <a:t>noOfBooks</a:t>
            </a:r>
            <a:r>
              <a:rPr lang="en-IN" sz="1100" dirty="0"/>
              <a:t> increases by 1.</a:t>
            </a:r>
          </a:p>
          <a:p>
            <a:r>
              <a:rPr lang="en-IN" sz="1100" dirty="0"/>
              <a:t>	public Book(String </a:t>
            </a:r>
            <a:r>
              <a:rPr lang="en-IN" sz="1100" dirty="0" err="1"/>
              <a:t>bookName</a:t>
            </a:r>
            <a:r>
              <a:rPr lang="en-IN" sz="1100" dirty="0"/>
              <a:t>) {</a:t>
            </a:r>
          </a:p>
          <a:p>
            <a:r>
              <a:rPr lang="en-IN" sz="1100" dirty="0"/>
              <a:t>		</a:t>
            </a:r>
            <a:r>
              <a:rPr lang="en-IN" sz="1100" dirty="0" err="1"/>
              <a:t>noOfBooks</a:t>
            </a:r>
            <a:r>
              <a:rPr lang="en-IN" sz="1100" dirty="0"/>
              <a:t>++;</a:t>
            </a:r>
          </a:p>
          <a:p>
            <a:r>
              <a:rPr lang="en-IN" sz="1100" dirty="0"/>
              <a:t>		</a:t>
            </a:r>
            <a:r>
              <a:rPr lang="en-IN" sz="1100" dirty="0" err="1"/>
              <a:t>this.bookId</a:t>
            </a:r>
            <a:r>
              <a:rPr lang="en-IN" sz="1100" dirty="0"/>
              <a:t>="B"+</a:t>
            </a:r>
            <a:r>
              <a:rPr lang="en-IN" sz="1100" dirty="0" err="1"/>
              <a:t>noOfBooks</a:t>
            </a:r>
            <a:r>
              <a:rPr lang="en-IN" sz="1100" dirty="0"/>
              <a:t>;</a:t>
            </a:r>
          </a:p>
          <a:p>
            <a:r>
              <a:rPr lang="en-IN" sz="1100" dirty="0"/>
              <a:t>		</a:t>
            </a:r>
            <a:r>
              <a:rPr lang="en-IN" sz="1100" dirty="0" err="1"/>
              <a:t>this.bookName</a:t>
            </a:r>
            <a:r>
              <a:rPr lang="en-IN" sz="1100" dirty="0"/>
              <a:t>=</a:t>
            </a:r>
            <a:r>
              <a:rPr lang="en-IN" sz="1100" dirty="0" err="1"/>
              <a:t>bookName</a:t>
            </a:r>
            <a:r>
              <a:rPr lang="en-IN" sz="1100" dirty="0"/>
              <a:t>;</a:t>
            </a:r>
          </a:p>
          <a:p>
            <a:r>
              <a:rPr lang="en-IN" sz="1100" dirty="0"/>
              <a:t>	}</a:t>
            </a:r>
          </a:p>
          <a:p>
            <a:r>
              <a:rPr lang="en-IN" sz="1100" dirty="0"/>
              <a:t>	//This static method is used to return the total </a:t>
            </a:r>
            <a:r>
              <a:rPr lang="en-IN" sz="1100" dirty="0" err="1"/>
              <a:t>noOfBooks</a:t>
            </a:r>
            <a:r>
              <a:rPr lang="en-IN" sz="1100" dirty="0"/>
              <a:t> that the library has.</a:t>
            </a:r>
          </a:p>
          <a:p>
            <a:r>
              <a:rPr lang="en-IN" sz="1100" dirty="0"/>
              <a:t>	public static Integer </a:t>
            </a:r>
            <a:r>
              <a:rPr lang="en-IN" sz="1100" dirty="0" err="1"/>
              <a:t>getNoOfBooks</a:t>
            </a:r>
            <a:r>
              <a:rPr lang="en-IN" sz="1100" dirty="0"/>
              <a:t>() {</a:t>
            </a:r>
          </a:p>
          <a:p>
            <a:r>
              <a:rPr lang="en-IN" sz="1100" dirty="0"/>
              <a:t>		return </a:t>
            </a:r>
            <a:r>
              <a:rPr lang="en-IN" sz="1100" dirty="0" err="1"/>
              <a:t>noOfBooks</a:t>
            </a:r>
            <a:r>
              <a:rPr lang="en-IN" sz="1100" dirty="0"/>
              <a:t>;</a:t>
            </a:r>
          </a:p>
          <a:p>
            <a:r>
              <a:rPr lang="en-IN" sz="1100" dirty="0"/>
              <a:t>	}</a:t>
            </a:r>
          </a:p>
          <a:p>
            <a:r>
              <a:rPr lang="en-IN" sz="1100" dirty="0"/>
              <a:t>}</a:t>
            </a:r>
          </a:p>
          <a:p>
            <a:endParaRPr lang="en-IN" sz="1100" dirty="0"/>
          </a:p>
          <a:p>
            <a:r>
              <a:rPr lang="en-IN" sz="1100" dirty="0"/>
              <a:t>class </a:t>
            </a:r>
            <a:r>
              <a:rPr lang="en-IN" sz="1100" dirty="0" err="1"/>
              <a:t>InfyLibraryApplication</a:t>
            </a:r>
            <a:r>
              <a:rPr lang="en-IN" sz="1100" dirty="0"/>
              <a:t> {</a:t>
            </a:r>
          </a:p>
          <a:p>
            <a:r>
              <a:rPr lang="en-IN" sz="1100" dirty="0"/>
              <a:t>	public static void main(String[] </a:t>
            </a:r>
            <a:r>
              <a:rPr lang="en-IN" sz="1100" dirty="0" err="1"/>
              <a:t>args</a:t>
            </a:r>
            <a:r>
              <a:rPr lang="en-IN" sz="1100" dirty="0"/>
              <a:t>) {</a:t>
            </a:r>
          </a:p>
          <a:p>
            <a:r>
              <a:rPr lang="en-IN" sz="1100" dirty="0"/>
              <a:t>		System.out.println("Total number of books in the library currently are: "+</a:t>
            </a:r>
            <a:r>
              <a:rPr lang="en-IN" sz="1100" dirty="0" err="1"/>
              <a:t>Book.getNoOfBooks</a:t>
            </a:r>
            <a:r>
              <a:rPr lang="en-IN" sz="1100" dirty="0"/>
              <a:t>());</a:t>
            </a:r>
          </a:p>
          <a:p>
            <a:r>
              <a:rPr lang="en-IN" sz="1100" dirty="0"/>
              <a:t>		Book b1=new Book("The Alchemist");</a:t>
            </a:r>
          </a:p>
          <a:p>
            <a:r>
              <a:rPr lang="en-IN" sz="1100" dirty="0"/>
              <a:t>		System.out.println("</a:t>
            </a:r>
            <a:r>
              <a:rPr lang="en-IN" sz="1100" dirty="0" err="1"/>
              <a:t>BookName</a:t>
            </a:r>
            <a:r>
              <a:rPr lang="en-IN" sz="1100" dirty="0"/>
              <a:t>: "+b1.bookName+" ; </a:t>
            </a:r>
            <a:r>
              <a:rPr lang="en-IN" sz="1100" dirty="0" err="1"/>
              <a:t>bookId</a:t>
            </a:r>
            <a:r>
              <a:rPr lang="en-IN" sz="1100" dirty="0"/>
              <a:t>: "+b1.bookId);</a:t>
            </a:r>
          </a:p>
          <a:p>
            <a:r>
              <a:rPr lang="en-IN" sz="1100" dirty="0"/>
              <a:t>		Book b2=new Book("The Hunger Games");</a:t>
            </a:r>
          </a:p>
          <a:p>
            <a:r>
              <a:rPr lang="en-IN" sz="1100" dirty="0"/>
              <a:t>		System.out.println("</a:t>
            </a:r>
            <a:r>
              <a:rPr lang="en-IN" sz="1100" dirty="0" err="1"/>
              <a:t>BookName</a:t>
            </a:r>
            <a:r>
              <a:rPr lang="en-IN" sz="1100" dirty="0"/>
              <a:t>: "+b2.bookName+" ; </a:t>
            </a:r>
            <a:r>
              <a:rPr lang="en-IN" sz="1100" dirty="0" err="1"/>
              <a:t>bookId</a:t>
            </a:r>
            <a:r>
              <a:rPr lang="en-IN" sz="1100" dirty="0"/>
              <a:t>: "+b2.bookId);</a:t>
            </a:r>
          </a:p>
          <a:p>
            <a:r>
              <a:rPr lang="en-IN" sz="1100" dirty="0"/>
              <a:t>		System.out.println("Total number of books in the library currently are: "+</a:t>
            </a:r>
            <a:r>
              <a:rPr lang="en-IN" sz="1100" dirty="0" err="1"/>
              <a:t>Book.getNoOfBooks</a:t>
            </a:r>
            <a:r>
              <a:rPr lang="en-IN" sz="1100" dirty="0"/>
              <a:t>());</a:t>
            </a:r>
          </a:p>
          <a:p>
            <a:r>
              <a:rPr lang="en-IN" sz="1100" dirty="0"/>
              <a:t>	}</a:t>
            </a:r>
          </a:p>
          <a:p>
            <a:r>
              <a:rPr lang="en-IN" sz="1100" dirty="0"/>
              <a:t>}</a:t>
            </a:r>
          </a:p>
        </p:txBody>
      </p:sp>
    </p:spTree>
    <p:extLst>
      <p:ext uri="{BB962C8B-B14F-4D97-AF65-F5344CB8AC3E}">
        <p14:creationId xmlns:p14="http://schemas.microsoft.com/office/powerpoint/2010/main" val="390500163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C65A12-5579-6776-28CB-F7C012DC39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C56770-4411-2D74-6DF9-49BE041BE88D}"/>
              </a:ext>
            </a:extLst>
          </p:cNvPr>
          <p:cNvSpPr>
            <a:spLocks noGrp="1"/>
          </p:cNvSpPr>
          <p:nvPr>
            <p:ph type="sldNum" sz="quarter" idx="12"/>
          </p:nvPr>
        </p:nvSpPr>
        <p:spPr/>
        <p:txBody>
          <a:bodyPr/>
          <a:lstStyle/>
          <a:p>
            <a:fld id="{4A777409-9C5A-4B07-8E32-19F22F7D558C}" type="slidenum">
              <a:rPr lang="en-IN" smtClean="0"/>
              <a:t>234</a:t>
            </a:fld>
            <a:endParaRPr lang="en-IN" dirty="0"/>
          </a:p>
        </p:txBody>
      </p:sp>
      <p:sp>
        <p:nvSpPr>
          <p:cNvPr id="5" name="TextBox 4">
            <a:extLst>
              <a:ext uri="{FF2B5EF4-FFF2-40B4-BE49-F238E27FC236}">
                <a16:creationId xmlns:a16="http://schemas.microsoft.com/office/drawing/2014/main" id="{3DCDFF89-4536-61B5-9FB3-E46FD1A93CD4}"/>
              </a:ext>
            </a:extLst>
          </p:cNvPr>
          <p:cNvSpPr txBox="1"/>
          <p:nvPr/>
        </p:nvSpPr>
        <p:spPr>
          <a:xfrm>
            <a:off x="988359" y="563887"/>
            <a:ext cx="6100482" cy="400110"/>
          </a:xfrm>
          <a:prstGeom prst="rect">
            <a:avLst/>
          </a:prstGeom>
          <a:noFill/>
        </p:spPr>
        <p:txBody>
          <a:bodyPr wrap="square">
            <a:spAutoFit/>
          </a:bodyPr>
          <a:lstStyle/>
          <a:p>
            <a:r>
              <a:rPr lang="en-IN" sz="2000" b="1" dirty="0"/>
              <a:t>Static - Exercise 1</a:t>
            </a:r>
          </a:p>
        </p:txBody>
      </p:sp>
      <p:sp>
        <p:nvSpPr>
          <p:cNvPr id="7" name="TextBox 6">
            <a:extLst>
              <a:ext uri="{FF2B5EF4-FFF2-40B4-BE49-F238E27FC236}">
                <a16:creationId xmlns:a16="http://schemas.microsoft.com/office/drawing/2014/main" id="{C4F4A252-FCC8-40FF-FA5F-3C410068048D}"/>
              </a:ext>
            </a:extLst>
          </p:cNvPr>
          <p:cNvSpPr txBox="1"/>
          <p:nvPr/>
        </p:nvSpPr>
        <p:spPr>
          <a:xfrm>
            <a:off x="988358" y="1292349"/>
            <a:ext cx="10540253" cy="4401205"/>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The code given below consists of the class Car and Tester, both having static methods. Some part of the code is missing, you are supposed to code the remaining part to get the output as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Displaying Car details</a:t>
            </a:r>
            <a:br>
              <a:rPr lang="en-US" sz="2000" dirty="0">
                <a:solidFill>
                  <a:schemeClr val="tx1">
                    <a:lumMod val="65000"/>
                    <a:lumOff val="35000"/>
                  </a:schemeClr>
                </a:solidFill>
                <a:effectLst/>
              </a:rPr>
            </a:br>
            <a:r>
              <a:rPr lang="en-US" sz="2000" dirty="0">
                <a:solidFill>
                  <a:schemeClr val="tx1">
                    <a:lumMod val="65000"/>
                    <a:lumOff val="35000"/>
                  </a:schemeClr>
                </a:solidFill>
                <a:effectLst/>
              </a:rPr>
              <a:t>Number of cars created: 3</a:t>
            </a:r>
            <a:br>
              <a:rPr lang="en-US" sz="2000" dirty="0">
                <a:solidFill>
                  <a:schemeClr val="tx1">
                    <a:lumMod val="65000"/>
                    <a:lumOff val="35000"/>
                  </a:schemeClr>
                </a:solidFill>
                <a:effectLst/>
              </a:rPr>
            </a:br>
            <a:r>
              <a:rPr lang="en-US" sz="2000" dirty="0">
                <a:solidFill>
                  <a:schemeClr val="tx1">
                    <a:lumMod val="65000"/>
                    <a:lumOff val="35000"/>
                  </a:schemeClr>
                </a:solidFill>
                <a:effectLst/>
              </a:rPr>
              <a:t>Color of the cars:</a:t>
            </a:r>
            <a:br>
              <a:rPr lang="en-US" sz="2000" dirty="0">
                <a:solidFill>
                  <a:schemeClr val="tx1">
                    <a:lumMod val="65000"/>
                    <a:lumOff val="35000"/>
                  </a:schemeClr>
                </a:solidFill>
                <a:effectLst/>
              </a:rPr>
            </a:br>
            <a:r>
              <a:rPr lang="en-US" sz="2000" dirty="0">
                <a:solidFill>
                  <a:schemeClr val="tx1">
                    <a:lumMod val="65000"/>
                    <a:lumOff val="35000"/>
                  </a:schemeClr>
                </a:solidFill>
                <a:effectLst/>
              </a:rPr>
              <a:t>Color of the car : Red</a:t>
            </a:r>
            <a:br>
              <a:rPr lang="en-US" sz="2000" dirty="0">
                <a:solidFill>
                  <a:schemeClr val="tx1">
                    <a:lumMod val="65000"/>
                    <a:lumOff val="35000"/>
                  </a:schemeClr>
                </a:solidFill>
                <a:effectLst/>
              </a:rPr>
            </a:br>
            <a:r>
              <a:rPr lang="en-US" sz="2000" dirty="0">
                <a:solidFill>
                  <a:schemeClr val="tx1">
                    <a:lumMod val="65000"/>
                    <a:lumOff val="35000"/>
                  </a:schemeClr>
                </a:solidFill>
                <a:effectLst/>
              </a:rPr>
              <a:t>Color of the car : Green</a:t>
            </a:r>
            <a:br>
              <a:rPr lang="en-US" sz="2000" dirty="0">
                <a:solidFill>
                  <a:schemeClr val="tx1">
                    <a:lumMod val="65000"/>
                    <a:lumOff val="35000"/>
                  </a:schemeClr>
                </a:solidFill>
                <a:effectLst/>
              </a:rPr>
            </a:br>
            <a:r>
              <a:rPr lang="en-US" sz="2000" dirty="0">
                <a:solidFill>
                  <a:schemeClr val="tx1">
                    <a:lumMod val="65000"/>
                    <a:lumOff val="35000"/>
                  </a:schemeClr>
                </a:solidFill>
                <a:effectLst/>
              </a:rPr>
              <a:t>Color of the car : Blue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Note: Check the project using SonarLint to maintain the coding standards. Ignore the violations which occur due to "System.out" statements.</a:t>
            </a:r>
          </a:p>
        </p:txBody>
      </p:sp>
    </p:spTree>
    <p:extLst>
      <p:ext uri="{BB962C8B-B14F-4D97-AF65-F5344CB8AC3E}">
        <p14:creationId xmlns:p14="http://schemas.microsoft.com/office/powerpoint/2010/main" val="393087443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F3EDE5-CD53-77E1-BF1F-80BBE50B5E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827C61A-01CD-06D3-7A0D-0901160D7040}"/>
              </a:ext>
            </a:extLst>
          </p:cNvPr>
          <p:cNvSpPr>
            <a:spLocks noGrp="1"/>
          </p:cNvSpPr>
          <p:nvPr>
            <p:ph type="sldNum" sz="quarter" idx="12"/>
          </p:nvPr>
        </p:nvSpPr>
        <p:spPr/>
        <p:txBody>
          <a:bodyPr/>
          <a:lstStyle/>
          <a:p>
            <a:fld id="{4A777409-9C5A-4B07-8E32-19F22F7D558C}" type="slidenum">
              <a:rPr lang="en-IN" smtClean="0"/>
              <a:t>235</a:t>
            </a:fld>
            <a:endParaRPr lang="en-IN" dirty="0"/>
          </a:p>
        </p:txBody>
      </p:sp>
      <p:sp>
        <p:nvSpPr>
          <p:cNvPr id="5" name="TextBox 4">
            <a:extLst>
              <a:ext uri="{FF2B5EF4-FFF2-40B4-BE49-F238E27FC236}">
                <a16:creationId xmlns:a16="http://schemas.microsoft.com/office/drawing/2014/main" id="{4B2C7E2C-F796-7A75-7BFD-DF71951F822F}"/>
              </a:ext>
            </a:extLst>
          </p:cNvPr>
          <p:cNvSpPr txBox="1"/>
          <p:nvPr/>
        </p:nvSpPr>
        <p:spPr>
          <a:xfrm>
            <a:off x="977152" y="502414"/>
            <a:ext cx="10623177" cy="6355586"/>
          </a:xfrm>
          <a:prstGeom prst="rect">
            <a:avLst/>
          </a:prstGeom>
          <a:noFill/>
        </p:spPr>
        <p:txBody>
          <a:bodyPr wrap="square">
            <a:spAutoFit/>
          </a:bodyPr>
          <a:lstStyle/>
          <a:p>
            <a:r>
              <a:rPr lang="en-IN" sz="1100" dirty="0"/>
              <a:t>class Car {</a:t>
            </a:r>
          </a:p>
          <a:p>
            <a:r>
              <a:rPr lang="en-IN" sz="1100" dirty="0"/>
              <a:t>    private String </a:t>
            </a:r>
            <a:r>
              <a:rPr lang="en-IN" sz="1100" dirty="0" err="1"/>
              <a:t>color</a:t>
            </a:r>
            <a:r>
              <a:rPr lang="en-IN" sz="1100" dirty="0"/>
              <a:t>;</a:t>
            </a:r>
          </a:p>
          <a:p>
            <a:r>
              <a:rPr lang="en-IN" sz="1100" dirty="0"/>
              <a:t>	private static int </a:t>
            </a:r>
            <a:r>
              <a:rPr lang="en-IN" sz="1100" dirty="0" err="1"/>
              <a:t>numberOfCars</a:t>
            </a:r>
            <a:r>
              <a:rPr lang="en-IN" sz="1100" dirty="0"/>
              <a:t> = 0;    //static variable</a:t>
            </a:r>
          </a:p>
          <a:p>
            <a:r>
              <a:rPr lang="en-IN" sz="1100" dirty="0"/>
              <a:t>	</a:t>
            </a:r>
          </a:p>
          <a:p>
            <a:r>
              <a:rPr lang="en-IN" sz="1100" dirty="0"/>
              <a:t>	public Car(String </a:t>
            </a:r>
            <a:r>
              <a:rPr lang="en-IN" sz="1100" dirty="0" err="1"/>
              <a:t>color</a:t>
            </a:r>
            <a:r>
              <a:rPr lang="en-IN" sz="1100" dirty="0"/>
              <a:t>) {</a:t>
            </a:r>
          </a:p>
          <a:p>
            <a:r>
              <a:rPr lang="en-IN" sz="1100" dirty="0"/>
              <a:t>	   // code here </a:t>
            </a:r>
          </a:p>
          <a:p>
            <a:r>
              <a:rPr lang="en-IN" sz="1100" dirty="0"/>
              <a:t>	}</a:t>
            </a:r>
          </a:p>
          <a:p>
            <a:r>
              <a:rPr lang="en-IN" sz="1100" dirty="0"/>
              <a:t>	</a:t>
            </a:r>
          </a:p>
          <a:p>
            <a:r>
              <a:rPr lang="en-IN" sz="1100" dirty="0"/>
              <a:t>	public String </a:t>
            </a:r>
            <a:r>
              <a:rPr lang="en-IN" sz="1100" dirty="0" err="1"/>
              <a:t>getColor</a:t>
            </a:r>
            <a:r>
              <a:rPr lang="en-IN" sz="1100" dirty="0"/>
              <a:t>() {       //static method</a:t>
            </a:r>
          </a:p>
          <a:p>
            <a:r>
              <a:rPr lang="en-IN" sz="1100" dirty="0"/>
              <a:t>	    return </a:t>
            </a:r>
            <a:r>
              <a:rPr lang="en-IN" sz="1100" dirty="0" err="1"/>
              <a:t>this.color</a:t>
            </a:r>
            <a:r>
              <a:rPr lang="en-IN" sz="1100" dirty="0"/>
              <a:t>;</a:t>
            </a:r>
          </a:p>
          <a:p>
            <a:r>
              <a:rPr lang="en-IN" sz="1100" dirty="0"/>
              <a:t>	}</a:t>
            </a:r>
          </a:p>
          <a:p>
            <a:r>
              <a:rPr lang="en-IN" sz="1100" dirty="0"/>
              <a:t>	</a:t>
            </a:r>
          </a:p>
          <a:p>
            <a:r>
              <a:rPr lang="en-IN" sz="1100" dirty="0"/>
              <a:t>	public static int </a:t>
            </a:r>
            <a:r>
              <a:rPr lang="en-IN" sz="1100" dirty="0" err="1"/>
              <a:t>getNumberOfCars</a:t>
            </a:r>
            <a:r>
              <a:rPr lang="en-IN" sz="1100" dirty="0"/>
              <a:t>() {</a:t>
            </a:r>
          </a:p>
          <a:p>
            <a:r>
              <a:rPr lang="en-IN" sz="1100" dirty="0"/>
              <a:t>		return </a:t>
            </a:r>
            <a:r>
              <a:rPr lang="en-IN" sz="1100" dirty="0" err="1"/>
              <a:t>numberOfCars</a:t>
            </a:r>
            <a:r>
              <a:rPr lang="en-IN" sz="1100" dirty="0"/>
              <a:t>;</a:t>
            </a:r>
          </a:p>
          <a:p>
            <a:r>
              <a:rPr lang="en-IN" sz="1100" dirty="0"/>
              <a:t>	}</a:t>
            </a:r>
          </a:p>
          <a:p>
            <a:endParaRPr lang="en-IN" sz="1100" dirty="0"/>
          </a:p>
          <a:p>
            <a:r>
              <a:rPr lang="en-IN" sz="1100" dirty="0"/>
              <a:t>	public void </a:t>
            </a:r>
            <a:r>
              <a:rPr lang="en-IN" sz="1100" dirty="0" err="1"/>
              <a:t>displayColor</a:t>
            </a:r>
            <a:r>
              <a:rPr lang="en-IN" sz="1100" dirty="0"/>
              <a:t>() {</a:t>
            </a:r>
          </a:p>
          <a:p>
            <a:r>
              <a:rPr lang="en-IN" sz="1100" dirty="0"/>
              <a:t>		System.out.println("</a:t>
            </a:r>
            <a:r>
              <a:rPr lang="en-IN" sz="1100" dirty="0" err="1"/>
              <a:t>Color</a:t>
            </a:r>
            <a:r>
              <a:rPr lang="en-IN" sz="1100" dirty="0"/>
              <a:t> of the car : "+</a:t>
            </a:r>
            <a:r>
              <a:rPr lang="en-IN" sz="1100" dirty="0" err="1"/>
              <a:t>this.color</a:t>
            </a:r>
            <a:r>
              <a:rPr lang="en-IN" sz="1100" dirty="0"/>
              <a:t>);</a:t>
            </a:r>
          </a:p>
          <a:p>
            <a:r>
              <a:rPr lang="en-IN" sz="1100" dirty="0"/>
              <a:t>	}</a:t>
            </a:r>
          </a:p>
          <a:p>
            <a:r>
              <a:rPr lang="en-IN" sz="1100" dirty="0"/>
              <a:t>}</a:t>
            </a:r>
          </a:p>
          <a:p>
            <a:r>
              <a:rPr lang="en-IN" sz="1100" dirty="0"/>
              <a:t>class Tester {</a:t>
            </a:r>
          </a:p>
          <a:p>
            <a:r>
              <a:rPr lang="en-IN" sz="1100" dirty="0"/>
              <a:t>	</a:t>
            </a:r>
          </a:p>
          <a:p>
            <a:r>
              <a:rPr lang="en-IN" sz="1100" dirty="0"/>
              <a:t>	public static void </a:t>
            </a:r>
            <a:r>
              <a:rPr lang="en-IN" sz="1100" dirty="0" err="1"/>
              <a:t>displayCar</a:t>
            </a:r>
            <a:r>
              <a:rPr lang="en-IN" sz="1100" dirty="0"/>
              <a:t>() {</a:t>
            </a:r>
          </a:p>
          <a:p>
            <a:r>
              <a:rPr lang="en-IN" sz="1100" dirty="0"/>
              <a:t>	    System.out.println("Displaying Car details");</a:t>
            </a:r>
          </a:p>
          <a:p>
            <a:r>
              <a:rPr lang="en-IN" sz="1100" dirty="0"/>
              <a:t>	}</a:t>
            </a:r>
          </a:p>
          <a:p>
            <a:r>
              <a:rPr lang="en-IN" sz="1100" dirty="0"/>
              <a:t>	</a:t>
            </a:r>
          </a:p>
          <a:p>
            <a:r>
              <a:rPr lang="en-IN" sz="1100" dirty="0"/>
              <a:t>	public static void main(String[] </a:t>
            </a:r>
            <a:r>
              <a:rPr lang="en-IN" sz="1100" dirty="0" err="1"/>
              <a:t>args</a:t>
            </a:r>
            <a:r>
              <a:rPr lang="en-IN" sz="1100" dirty="0"/>
              <a:t>) {</a:t>
            </a:r>
          </a:p>
          <a:p>
            <a:r>
              <a:rPr lang="en-IN" sz="1100" dirty="0"/>
              <a:t>		Car c1 = new Car("Red");</a:t>
            </a:r>
          </a:p>
          <a:p>
            <a:r>
              <a:rPr lang="en-IN" sz="1100" dirty="0"/>
              <a:t>		Car c2 = new Car("Green");</a:t>
            </a:r>
          </a:p>
          <a:p>
            <a:r>
              <a:rPr lang="en-IN" sz="1100" dirty="0"/>
              <a:t>		Car c3 = new Car("Blue");</a:t>
            </a:r>
          </a:p>
          <a:p>
            <a:r>
              <a:rPr lang="en-IN" sz="1100" dirty="0"/>
              <a:t>		/*</a:t>
            </a:r>
          </a:p>
          <a:p>
            <a:r>
              <a:rPr lang="en-IN" sz="1100" dirty="0"/>
              <a:t>			write code here to display the </a:t>
            </a:r>
            <a:r>
              <a:rPr lang="en-IN" sz="1100" dirty="0" err="1"/>
              <a:t>color</a:t>
            </a:r>
            <a:endParaRPr lang="en-IN" sz="1100" dirty="0"/>
          </a:p>
          <a:p>
            <a:r>
              <a:rPr lang="en-IN" sz="1100" dirty="0"/>
              <a:t>		*/</a:t>
            </a:r>
          </a:p>
          <a:p>
            <a:r>
              <a:rPr lang="en-IN" sz="1100" dirty="0"/>
              <a:t>		</a:t>
            </a:r>
          </a:p>
          <a:p>
            <a:r>
              <a:rPr lang="en-IN" sz="1100" dirty="0"/>
              <a:t>	}</a:t>
            </a:r>
          </a:p>
          <a:p>
            <a:r>
              <a:rPr lang="en-IN" sz="1100" dirty="0"/>
              <a:t>	</a:t>
            </a:r>
          </a:p>
          <a:p>
            <a:r>
              <a:rPr lang="en-IN" sz="1100" dirty="0"/>
              <a:t>}</a:t>
            </a:r>
          </a:p>
        </p:txBody>
      </p:sp>
    </p:spTree>
    <p:extLst>
      <p:ext uri="{BB962C8B-B14F-4D97-AF65-F5344CB8AC3E}">
        <p14:creationId xmlns:p14="http://schemas.microsoft.com/office/powerpoint/2010/main" val="5605235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AB1C-C3AA-AD57-67EC-F2FA552A9303}"/>
              </a:ext>
            </a:extLst>
          </p:cNvPr>
          <p:cNvSpPr>
            <a:spLocks noGrp="1"/>
          </p:cNvSpPr>
          <p:nvPr>
            <p:ph type="title"/>
          </p:nvPr>
        </p:nvSpPr>
        <p:spPr>
          <a:xfrm>
            <a:off x="354106" y="947831"/>
            <a:ext cx="10515600" cy="1325563"/>
          </a:xfrm>
        </p:spPr>
        <p:txBody>
          <a:bodyPr/>
          <a:lstStyle/>
          <a:p>
            <a:pPr algn="ctr"/>
            <a:r>
              <a:rPr lang="en-IN" b="1" u="sng" dirty="0"/>
              <a:t>Overloading</a:t>
            </a:r>
          </a:p>
        </p:txBody>
      </p:sp>
      <p:sp>
        <p:nvSpPr>
          <p:cNvPr id="3" name="Content Placeholder 2">
            <a:extLst>
              <a:ext uri="{FF2B5EF4-FFF2-40B4-BE49-F238E27FC236}">
                <a16:creationId xmlns:a16="http://schemas.microsoft.com/office/drawing/2014/main" id="{11C94433-6E2E-BF2F-7790-C134FB38EE41}"/>
              </a:ext>
            </a:extLst>
          </p:cNvPr>
          <p:cNvSpPr>
            <a:spLocks noGrp="1"/>
          </p:cNvSpPr>
          <p:nvPr>
            <p:ph idx="1"/>
          </p:nvPr>
        </p:nvSpPr>
        <p:spPr>
          <a:xfrm>
            <a:off x="838200" y="2578660"/>
            <a:ext cx="10515600" cy="4351338"/>
          </a:xfrm>
        </p:spPr>
        <p:txBody>
          <a:bodyPr/>
          <a:lstStyle/>
          <a:p>
            <a:pPr marL="0" indent="0">
              <a:buNone/>
            </a:pPr>
            <a:r>
              <a:rPr lang="en-US" sz="2000" dirty="0">
                <a:solidFill>
                  <a:schemeClr val="tx1">
                    <a:lumMod val="65000"/>
                    <a:lumOff val="35000"/>
                  </a:schemeClr>
                </a:solidFill>
                <a:effectLst/>
              </a:rPr>
              <a:t>When we need different implementations of the same behavior depending upon the context, we go for method overloading.</a:t>
            </a:r>
          </a:p>
          <a:p>
            <a:pPr marL="0" indent="0">
              <a:buNone/>
            </a:pPr>
            <a:r>
              <a:rPr lang="en-US" sz="2000" dirty="0">
                <a:solidFill>
                  <a:schemeClr val="tx1">
                    <a:lumMod val="65000"/>
                    <a:lumOff val="35000"/>
                  </a:schemeClr>
                </a:solidFill>
                <a:effectLst/>
              </a:rPr>
              <a:t>Method overloading lets you have more than one method with the same name in a class. The methods accept parameters differing in their data types, the number of parameters, or their order.</a:t>
            </a:r>
          </a:p>
          <a:p>
            <a:pPr marL="0" indent="0">
              <a:buNone/>
            </a:pPr>
            <a:r>
              <a:rPr lang="en-US" sz="2000" dirty="0">
                <a:solidFill>
                  <a:schemeClr val="tx1">
                    <a:lumMod val="65000"/>
                    <a:lumOff val="35000"/>
                  </a:schemeClr>
                </a:solidFill>
                <a:effectLst/>
              </a:rPr>
              <a:t>Let's say we want to search for cars in a car store based on certain criteria, like manufacturer, color, etc. We can have overloaded methods to search for cars.</a:t>
            </a:r>
          </a:p>
          <a:p>
            <a:pPr marL="0" indent="0">
              <a:buNone/>
            </a:pPr>
            <a:endParaRPr lang="en-IN" dirty="0"/>
          </a:p>
        </p:txBody>
      </p:sp>
      <p:sp>
        <p:nvSpPr>
          <p:cNvPr id="4" name="Footer Placeholder 3">
            <a:extLst>
              <a:ext uri="{FF2B5EF4-FFF2-40B4-BE49-F238E27FC236}">
                <a16:creationId xmlns:a16="http://schemas.microsoft.com/office/drawing/2014/main" id="{13D1C4B6-4D1C-2828-8912-7DF287F95B2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F8F4F0A0-3D24-3AF4-F4C6-7700B54EB53E}"/>
              </a:ext>
            </a:extLst>
          </p:cNvPr>
          <p:cNvSpPr>
            <a:spLocks noGrp="1"/>
          </p:cNvSpPr>
          <p:nvPr>
            <p:ph type="sldNum" sz="quarter" idx="12"/>
          </p:nvPr>
        </p:nvSpPr>
        <p:spPr/>
        <p:txBody>
          <a:bodyPr/>
          <a:lstStyle/>
          <a:p>
            <a:fld id="{4A777409-9C5A-4B07-8E32-19F22F7D558C}" type="slidenum">
              <a:rPr lang="en-IN" smtClean="0"/>
              <a:t>236</a:t>
            </a:fld>
            <a:endParaRPr lang="en-IN" dirty="0"/>
          </a:p>
        </p:txBody>
      </p:sp>
    </p:spTree>
    <p:extLst>
      <p:ext uri="{BB962C8B-B14F-4D97-AF65-F5344CB8AC3E}">
        <p14:creationId xmlns:p14="http://schemas.microsoft.com/office/powerpoint/2010/main" val="124966887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F35CCB-6190-F972-2CF0-3D08BCC94CC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76E9F8A-E8E4-084C-B28A-86A382359EB6}"/>
              </a:ext>
            </a:extLst>
          </p:cNvPr>
          <p:cNvSpPr>
            <a:spLocks noGrp="1"/>
          </p:cNvSpPr>
          <p:nvPr>
            <p:ph type="sldNum" sz="quarter" idx="12"/>
          </p:nvPr>
        </p:nvSpPr>
        <p:spPr/>
        <p:txBody>
          <a:bodyPr/>
          <a:lstStyle/>
          <a:p>
            <a:fld id="{4A777409-9C5A-4B07-8E32-19F22F7D558C}" type="slidenum">
              <a:rPr lang="en-IN" smtClean="0"/>
              <a:t>237</a:t>
            </a:fld>
            <a:endParaRPr lang="en-IN" dirty="0"/>
          </a:p>
        </p:txBody>
      </p:sp>
      <p:sp>
        <p:nvSpPr>
          <p:cNvPr id="7" name="TextBox 6">
            <a:extLst>
              <a:ext uri="{FF2B5EF4-FFF2-40B4-BE49-F238E27FC236}">
                <a16:creationId xmlns:a16="http://schemas.microsoft.com/office/drawing/2014/main" id="{BD1DF2A3-2370-0A50-4AD8-6BCDB6930178}"/>
              </a:ext>
            </a:extLst>
          </p:cNvPr>
          <p:cNvSpPr txBox="1"/>
          <p:nvPr/>
        </p:nvSpPr>
        <p:spPr>
          <a:xfrm>
            <a:off x="988358" y="756681"/>
            <a:ext cx="10495429" cy="3139321"/>
          </a:xfrm>
          <a:prstGeom prst="rect">
            <a:avLst/>
          </a:prstGeom>
          <a:noFill/>
        </p:spPr>
        <p:txBody>
          <a:bodyPr wrap="square">
            <a:spAutoFit/>
          </a:bodyPr>
          <a:lstStyle/>
          <a:p>
            <a:r>
              <a:rPr lang="en-IN" dirty="0"/>
              <a:t>class </a:t>
            </a:r>
            <a:r>
              <a:rPr lang="en-IN" dirty="0" err="1"/>
              <a:t>CarStore</a:t>
            </a:r>
            <a:r>
              <a:rPr lang="en-IN" dirty="0"/>
              <a:t> {</a:t>
            </a:r>
          </a:p>
          <a:p>
            <a:r>
              <a:rPr lang="en-IN" dirty="0"/>
              <a:t>    public void </a:t>
            </a:r>
            <a:r>
              <a:rPr lang="en-IN" dirty="0" err="1"/>
              <a:t>searchCar</a:t>
            </a:r>
            <a:r>
              <a:rPr lang="en-IN" dirty="0"/>
              <a:t>(String manufacturer) {</a:t>
            </a:r>
          </a:p>
          <a:p>
            <a:r>
              <a:rPr lang="en-IN" dirty="0"/>
              <a:t>         // finds cars from the desired manufacturer </a:t>
            </a:r>
          </a:p>
          <a:p>
            <a:r>
              <a:rPr lang="en-IN" dirty="0"/>
              <a:t>    }    </a:t>
            </a:r>
          </a:p>
          <a:p>
            <a:r>
              <a:rPr lang="en-IN" dirty="0"/>
              <a:t>    public void </a:t>
            </a:r>
            <a:r>
              <a:rPr lang="en-IN" dirty="0" err="1"/>
              <a:t>searchCar</a:t>
            </a:r>
            <a:r>
              <a:rPr lang="en-IN" dirty="0"/>
              <a:t>(float </a:t>
            </a:r>
            <a:r>
              <a:rPr lang="en-IN" dirty="0" err="1"/>
              <a:t>topSpeed</a:t>
            </a:r>
            <a:r>
              <a:rPr lang="en-IN" dirty="0"/>
              <a:t>) { </a:t>
            </a:r>
          </a:p>
          <a:p>
            <a:r>
              <a:rPr lang="en-IN" dirty="0"/>
              <a:t>        // finds cars having the desired top speed  </a:t>
            </a:r>
          </a:p>
          <a:p>
            <a:r>
              <a:rPr lang="en-IN" dirty="0"/>
              <a:t>    }</a:t>
            </a:r>
          </a:p>
          <a:p>
            <a:r>
              <a:rPr lang="en-IN" dirty="0"/>
              <a:t>    public void </a:t>
            </a:r>
            <a:r>
              <a:rPr lang="en-IN" dirty="0" err="1"/>
              <a:t>searchCar</a:t>
            </a:r>
            <a:r>
              <a:rPr lang="en-IN" dirty="0"/>
              <a:t>(float </a:t>
            </a:r>
            <a:r>
              <a:rPr lang="en-IN" dirty="0" err="1"/>
              <a:t>topSpeed</a:t>
            </a:r>
            <a:r>
              <a:rPr lang="en-IN" dirty="0"/>
              <a:t>, String </a:t>
            </a:r>
            <a:r>
              <a:rPr lang="en-IN" dirty="0" err="1"/>
              <a:t>color</a:t>
            </a:r>
            <a:r>
              <a:rPr lang="en-IN" dirty="0"/>
              <a:t>) {</a:t>
            </a:r>
          </a:p>
          <a:p>
            <a:r>
              <a:rPr lang="en-IN" dirty="0"/>
              <a:t>        // finds cars having the desired top speed and </a:t>
            </a:r>
            <a:r>
              <a:rPr lang="en-IN" dirty="0" err="1"/>
              <a:t>color</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5A358D6B-0E44-D511-FD8A-327EAF2DBB6D}"/>
              </a:ext>
            </a:extLst>
          </p:cNvPr>
          <p:cNvSpPr txBox="1"/>
          <p:nvPr/>
        </p:nvSpPr>
        <p:spPr>
          <a:xfrm>
            <a:off x="988359" y="3896002"/>
            <a:ext cx="10558182" cy="2862322"/>
          </a:xfrm>
          <a:prstGeom prst="rect">
            <a:avLst/>
          </a:prstGeom>
          <a:noFill/>
        </p:spPr>
        <p:txBody>
          <a:bodyPr wrap="square">
            <a:spAutoFit/>
          </a:bodyPr>
          <a:lstStyle/>
          <a:p>
            <a:r>
              <a:rPr lang="en-IN" dirty="0"/>
              <a:t>class Tester {</a:t>
            </a:r>
          </a:p>
          <a:p>
            <a:r>
              <a:rPr lang="en-IN" dirty="0"/>
              <a:t>    public static void main(String[] </a:t>
            </a:r>
            <a:r>
              <a:rPr lang="en-IN" dirty="0" err="1"/>
              <a:t>args</a:t>
            </a:r>
            <a:r>
              <a:rPr lang="en-IN" dirty="0"/>
              <a:t>) {</a:t>
            </a:r>
          </a:p>
          <a:p>
            <a:r>
              <a:rPr lang="en-IN" dirty="0"/>
              <a:t>        </a:t>
            </a:r>
            <a:r>
              <a:rPr lang="en-IN" dirty="0" err="1"/>
              <a:t>CarStore</a:t>
            </a:r>
            <a:r>
              <a:rPr lang="en-IN" dirty="0"/>
              <a:t> showroom = new </a:t>
            </a:r>
            <a:r>
              <a:rPr lang="en-IN" dirty="0" err="1"/>
              <a:t>CarStore</a:t>
            </a:r>
            <a:r>
              <a:rPr lang="en-IN" dirty="0"/>
              <a:t>();</a:t>
            </a:r>
          </a:p>
          <a:p>
            <a:r>
              <a:rPr lang="en-IN" dirty="0"/>
              <a:t>        </a:t>
            </a:r>
          </a:p>
          <a:p>
            <a:r>
              <a:rPr lang="en-IN" dirty="0"/>
              <a:t>        </a:t>
            </a:r>
            <a:r>
              <a:rPr lang="en-IN" dirty="0" err="1"/>
              <a:t>showroom.searchCar</a:t>
            </a:r>
            <a:r>
              <a:rPr lang="en-IN" dirty="0"/>
              <a:t>("Nissan");                       </a:t>
            </a:r>
          </a:p>
          <a:p>
            <a:r>
              <a:rPr lang="en-IN" dirty="0"/>
              <a:t>        </a:t>
            </a:r>
            <a:r>
              <a:rPr lang="en-IN" dirty="0" err="1"/>
              <a:t>showroom.searchCar</a:t>
            </a:r>
            <a:r>
              <a:rPr lang="en-IN" dirty="0"/>
              <a:t>(180.0, "Blue");                  </a:t>
            </a:r>
          </a:p>
          <a:p>
            <a:r>
              <a:rPr lang="en-IN" dirty="0"/>
              <a:t>        </a:t>
            </a:r>
          </a:p>
          <a:p>
            <a:r>
              <a:rPr lang="en-IN" dirty="0"/>
              <a:t>        // Rest of the code</a:t>
            </a:r>
          </a:p>
          <a:p>
            <a:r>
              <a:rPr lang="en-IN" dirty="0"/>
              <a:t>    }</a:t>
            </a:r>
          </a:p>
          <a:p>
            <a:r>
              <a:rPr lang="en-IN" dirty="0"/>
              <a:t>}</a:t>
            </a:r>
          </a:p>
        </p:txBody>
      </p:sp>
    </p:spTree>
    <p:extLst>
      <p:ext uri="{BB962C8B-B14F-4D97-AF65-F5344CB8AC3E}">
        <p14:creationId xmlns:p14="http://schemas.microsoft.com/office/powerpoint/2010/main" val="363264342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F308C7-023E-61A8-4B22-87DD97774A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FC6602-1961-9754-30D6-1A8CBCB9D97E}"/>
              </a:ext>
            </a:extLst>
          </p:cNvPr>
          <p:cNvSpPr>
            <a:spLocks noGrp="1"/>
          </p:cNvSpPr>
          <p:nvPr>
            <p:ph type="sldNum" sz="quarter" idx="12"/>
          </p:nvPr>
        </p:nvSpPr>
        <p:spPr/>
        <p:txBody>
          <a:bodyPr/>
          <a:lstStyle/>
          <a:p>
            <a:fld id="{4A777409-9C5A-4B07-8E32-19F22F7D558C}" type="slidenum">
              <a:rPr lang="en-IN" smtClean="0"/>
              <a:t>238</a:t>
            </a:fld>
            <a:endParaRPr lang="en-IN" dirty="0"/>
          </a:p>
        </p:txBody>
      </p:sp>
      <p:sp>
        <p:nvSpPr>
          <p:cNvPr id="5" name="TextBox 4">
            <a:extLst>
              <a:ext uri="{FF2B5EF4-FFF2-40B4-BE49-F238E27FC236}">
                <a16:creationId xmlns:a16="http://schemas.microsoft.com/office/drawing/2014/main" id="{08F83FD6-D71C-F831-75F8-DB85D7B09BDC}"/>
              </a:ext>
            </a:extLst>
          </p:cNvPr>
          <p:cNvSpPr txBox="1"/>
          <p:nvPr/>
        </p:nvSpPr>
        <p:spPr>
          <a:xfrm>
            <a:off x="925605" y="646383"/>
            <a:ext cx="10746441" cy="1938992"/>
          </a:xfrm>
          <a:prstGeom prst="rect">
            <a:avLst/>
          </a:prstGeom>
          <a:noFill/>
        </p:spPr>
        <p:txBody>
          <a:bodyPr wrap="square">
            <a:spAutoFit/>
          </a:bodyPr>
          <a:lstStyle/>
          <a:p>
            <a:r>
              <a:rPr lang="en-US" sz="2000" dirty="0">
                <a:solidFill>
                  <a:schemeClr val="tx1">
                    <a:lumMod val="65000"/>
                    <a:lumOff val="35000"/>
                  </a:schemeClr>
                </a:solidFill>
                <a:effectLst/>
              </a:rPr>
              <a:t>Which </a:t>
            </a:r>
            <a:r>
              <a:rPr lang="en-US" sz="2000" dirty="0" err="1">
                <a:solidFill>
                  <a:schemeClr val="tx1">
                    <a:lumMod val="65000"/>
                    <a:lumOff val="35000"/>
                  </a:schemeClr>
                </a:solidFill>
                <a:effectLst/>
              </a:rPr>
              <a:t>searchCar</a:t>
            </a:r>
            <a:r>
              <a:rPr lang="en-US" sz="2000" dirty="0">
                <a:solidFill>
                  <a:schemeClr val="tx1">
                    <a:lumMod val="65000"/>
                    <a:lumOff val="35000"/>
                  </a:schemeClr>
                </a:solidFill>
                <a:effectLst/>
              </a:rPr>
              <a:t> method will be invoked?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Call to overloaded methods is resolved during </a:t>
            </a:r>
            <a:r>
              <a:rPr lang="en-US" sz="2000" b="1" dirty="0">
                <a:solidFill>
                  <a:schemeClr val="tx1">
                    <a:lumMod val="65000"/>
                    <a:lumOff val="35000"/>
                  </a:schemeClr>
                </a:solidFill>
                <a:effectLst/>
              </a:rPr>
              <a:t>compile time</a:t>
            </a:r>
            <a:r>
              <a:rPr lang="en-US" sz="2000" dirty="0">
                <a:solidFill>
                  <a:schemeClr val="tx1">
                    <a:lumMod val="65000"/>
                    <a:lumOff val="35000"/>
                  </a:schemeClr>
                </a:solidFill>
                <a:effectLst/>
              </a:rPr>
              <a:t> based on the method signature. Hence, called </a:t>
            </a:r>
            <a:r>
              <a:rPr lang="en-US" sz="2000" b="1" dirty="0">
                <a:solidFill>
                  <a:schemeClr val="tx1">
                    <a:lumMod val="65000"/>
                    <a:lumOff val="35000"/>
                  </a:schemeClr>
                </a:solidFill>
                <a:effectLst/>
              </a:rPr>
              <a:t>static polymorphism</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Constructors can also be overloaded.</a:t>
            </a:r>
          </a:p>
        </p:txBody>
      </p:sp>
      <p:sp>
        <p:nvSpPr>
          <p:cNvPr id="7" name="TextBox 6">
            <a:extLst>
              <a:ext uri="{FF2B5EF4-FFF2-40B4-BE49-F238E27FC236}">
                <a16:creationId xmlns:a16="http://schemas.microsoft.com/office/drawing/2014/main" id="{88427003-6B4E-35D7-8282-55B8AD5B2CD8}"/>
              </a:ext>
            </a:extLst>
          </p:cNvPr>
          <p:cNvSpPr txBox="1"/>
          <p:nvPr/>
        </p:nvSpPr>
        <p:spPr>
          <a:xfrm>
            <a:off x="925605" y="2993534"/>
            <a:ext cx="10746440" cy="1323439"/>
          </a:xfrm>
          <a:prstGeom prst="rect">
            <a:avLst/>
          </a:prstGeom>
          <a:noFill/>
        </p:spPr>
        <p:txBody>
          <a:bodyPr wrap="square">
            <a:spAutoFit/>
          </a:bodyPr>
          <a:lstStyle/>
          <a:p>
            <a:r>
              <a:rPr lang="en-US" sz="2000" dirty="0">
                <a:solidFill>
                  <a:schemeClr val="tx1">
                    <a:lumMod val="65000"/>
                    <a:lumOff val="35000"/>
                  </a:schemeClr>
                </a:solidFill>
                <a:effectLst/>
              </a:rPr>
              <a:t>Just like normal methods, constructors can also be overloaded, i.e., a class can have multiple constructors. This is called constructor overloading. Remember that you have already seen a class having multiple constructors.</a:t>
            </a:r>
          </a:p>
          <a:p>
            <a:r>
              <a:rPr lang="en-US" sz="2000" dirty="0">
                <a:solidFill>
                  <a:schemeClr val="tx1">
                    <a:lumMod val="65000"/>
                    <a:lumOff val="35000"/>
                  </a:schemeClr>
                </a:solidFill>
                <a:effectLst/>
              </a:rPr>
              <a:t>The below code demonstrates constructor overloading.</a:t>
            </a:r>
          </a:p>
        </p:txBody>
      </p:sp>
    </p:spTree>
    <p:extLst>
      <p:ext uri="{BB962C8B-B14F-4D97-AF65-F5344CB8AC3E}">
        <p14:creationId xmlns:p14="http://schemas.microsoft.com/office/powerpoint/2010/main" val="263114694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60D222-20AB-9D7F-9B2D-AF6A6CD2E8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F2095E-B3B9-253B-9183-E9CE5D1B5CF1}"/>
              </a:ext>
            </a:extLst>
          </p:cNvPr>
          <p:cNvSpPr>
            <a:spLocks noGrp="1"/>
          </p:cNvSpPr>
          <p:nvPr>
            <p:ph type="sldNum" sz="quarter" idx="12"/>
          </p:nvPr>
        </p:nvSpPr>
        <p:spPr/>
        <p:txBody>
          <a:bodyPr/>
          <a:lstStyle/>
          <a:p>
            <a:fld id="{4A777409-9C5A-4B07-8E32-19F22F7D558C}" type="slidenum">
              <a:rPr lang="en-IN" smtClean="0"/>
              <a:t>239</a:t>
            </a:fld>
            <a:endParaRPr lang="en-IN" dirty="0"/>
          </a:p>
        </p:txBody>
      </p:sp>
      <p:sp>
        <p:nvSpPr>
          <p:cNvPr id="5" name="TextBox 4">
            <a:extLst>
              <a:ext uri="{FF2B5EF4-FFF2-40B4-BE49-F238E27FC236}">
                <a16:creationId xmlns:a16="http://schemas.microsoft.com/office/drawing/2014/main" id="{260AB5AD-51FA-82B2-D48F-15F6514A2FDB}"/>
              </a:ext>
            </a:extLst>
          </p:cNvPr>
          <p:cNvSpPr txBox="1"/>
          <p:nvPr/>
        </p:nvSpPr>
        <p:spPr>
          <a:xfrm>
            <a:off x="1102659" y="664122"/>
            <a:ext cx="10479741" cy="5478423"/>
          </a:xfrm>
          <a:prstGeom prst="rect">
            <a:avLst/>
          </a:prstGeom>
          <a:noFill/>
        </p:spPr>
        <p:txBody>
          <a:bodyPr wrap="square">
            <a:spAutoFit/>
          </a:bodyPr>
          <a:lstStyle/>
          <a:p>
            <a:r>
              <a:rPr lang="en-IN" sz="1400" dirty="0"/>
              <a:t>class Customer {</a:t>
            </a:r>
          </a:p>
          <a:p>
            <a:r>
              <a:rPr lang="en-IN" sz="1400" dirty="0"/>
              <a:t>	private String </a:t>
            </a:r>
            <a:r>
              <a:rPr lang="en-IN" sz="1400" dirty="0" err="1"/>
              <a:t>customerId</a:t>
            </a:r>
            <a:r>
              <a:rPr lang="en-IN" sz="1400" dirty="0"/>
              <a:t>;</a:t>
            </a:r>
          </a:p>
          <a:p>
            <a:r>
              <a:rPr lang="en-IN" sz="1400" dirty="0"/>
              <a:t>	private String </a:t>
            </a:r>
            <a:r>
              <a:rPr lang="en-IN" sz="1400" dirty="0" err="1"/>
              <a:t>customerName</a:t>
            </a:r>
            <a:r>
              <a:rPr lang="en-IN" sz="1400" dirty="0"/>
              <a:t>;</a:t>
            </a:r>
          </a:p>
          <a:p>
            <a:r>
              <a:rPr lang="en-IN" sz="1400" dirty="0"/>
              <a:t>	private long </a:t>
            </a:r>
            <a:r>
              <a:rPr lang="en-IN" sz="1400" dirty="0" err="1"/>
              <a:t>contactNumber</a:t>
            </a:r>
            <a:r>
              <a:rPr lang="en-IN" sz="1400" dirty="0"/>
              <a:t>;</a:t>
            </a:r>
          </a:p>
          <a:p>
            <a:r>
              <a:rPr lang="en-IN" sz="1400" dirty="0"/>
              <a:t>	</a:t>
            </a:r>
          </a:p>
          <a:p>
            <a:r>
              <a:rPr lang="en-IN" sz="1400" dirty="0"/>
              <a:t>	// </a:t>
            </a:r>
            <a:r>
              <a:rPr lang="en-IN" sz="1400" dirty="0" err="1"/>
              <a:t>Parameterless</a:t>
            </a:r>
            <a:r>
              <a:rPr lang="en-IN" sz="1400" dirty="0"/>
              <a:t> constructor</a:t>
            </a:r>
          </a:p>
          <a:p>
            <a:r>
              <a:rPr lang="en-IN" sz="1400" dirty="0"/>
              <a:t>	public Customer() {</a:t>
            </a:r>
          </a:p>
          <a:p>
            <a:r>
              <a:rPr lang="en-IN" sz="1400" dirty="0"/>
              <a:t>		System.out.println("Inside </a:t>
            </a:r>
            <a:r>
              <a:rPr lang="en-IN" sz="1400" dirty="0" err="1"/>
              <a:t>parameterless</a:t>
            </a:r>
            <a:r>
              <a:rPr lang="en-IN" sz="1400" dirty="0"/>
              <a:t> constructor");</a:t>
            </a:r>
          </a:p>
          <a:p>
            <a:r>
              <a:rPr lang="en-IN" sz="1400" dirty="0"/>
              <a:t>	}</a:t>
            </a:r>
          </a:p>
          <a:p>
            <a:r>
              <a:rPr lang="en-IN" sz="1400" dirty="0"/>
              <a:t>	// Parameterized constructor</a:t>
            </a:r>
          </a:p>
          <a:p>
            <a:r>
              <a:rPr lang="en-IN" sz="1400" dirty="0"/>
              <a:t>	public Customer(String </a:t>
            </a:r>
            <a:r>
              <a:rPr lang="en-IN" sz="1400" dirty="0" err="1"/>
              <a:t>customerId</a:t>
            </a:r>
            <a:r>
              <a:rPr lang="en-IN" sz="1400" dirty="0"/>
              <a:t>, String </a:t>
            </a:r>
            <a:r>
              <a:rPr lang="en-IN" sz="1400" dirty="0" err="1"/>
              <a:t>customerName</a:t>
            </a:r>
            <a:r>
              <a:rPr lang="en-IN" sz="1400" dirty="0"/>
              <a:t>, long </a:t>
            </a:r>
            <a:r>
              <a:rPr lang="en-IN" sz="1400" dirty="0" err="1"/>
              <a:t>contactNumber</a:t>
            </a:r>
            <a:r>
              <a:rPr lang="en-IN" sz="1400" dirty="0"/>
              <a:t>) {</a:t>
            </a:r>
          </a:p>
          <a:p>
            <a:r>
              <a:rPr lang="en-IN" sz="1400" dirty="0"/>
              <a:t>		</a:t>
            </a:r>
            <a:r>
              <a:rPr lang="en-IN" sz="1400" dirty="0" err="1"/>
              <a:t>this.customerId</a:t>
            </a:r>
            <a:r>
              <a:rPr lang="en-IN" sz="1400" dirty="0"/>
              <a:t> = </a:t>
            </a:r>
            <a:r>
              <a:rPr lang="en-IN" sz="1400" dirty="0" err="1"/>
              <a:t>customerId</a:t>
            </a:r>
            <a:r>
              <a:rPr lang="en-IN" sz="1400" dirty="0"/>
              <a:t>;</a:t>
            </a:r>
          </a:p>
          <a:p>
            <a:r>
              <a:rPr lang="en-IN" sz="1400" dirty="0"/>
              <a:t>		</a:t>
            </a:r>
            <a:r>
              <a:rPr lang="en-IN" sz="1400" dirty="0" err="1"/>
              <a:t>this.customerName</a:t>
            </a:r>
            <a:r>
              <a:rPr lang="en-IN" sz="1400" dirty="0"/>
              <a:t> = </a:t>
            </a:r>
            <a:r>
              <a:rPr lang="en-IN" sz="1400" dirty="0" err="1"/>
              <a:t>customerName</a:t>
            </a:r>
            <a:r>
              <a:rPr lang="en-IN" sz="1400" dirty="0"/>
              <a:t>;</a:t>
            </a:r>
          </a:p>
          <a:p>
            <a:r>
              <a:rPr lang="en-IN" sz="1400" dirty="0"/>
              <a:t>		</a:t>
            </a:r>
            <a:r>
              <a:rPr lang="en-IN" sz="1400" dirty="0" err="1"/>
              <a:t>this.contactNumber</a:t>
            </a:r>
            <a:r>
              <a:rPr lang="en-IN" sz="1400" dirty="0"/>
              <a:t> = </a:t>
            </a:r>
            <a:r>
              <a:rPr lang="en-IN" sz="1400" dirty="0" err="1"/>
              <a:t>contactNumber</a:t>
            </a:r>
            <a:r>
              <a:rPr lang="en-IN" sz="1400" dirty="0"/>
              <a:t>;</a:t>
            </a:r>
          </a:p>
          <a:p>
            <a:r>
              <a:rPr lang="en-IN" sz="1400" dirty="0"/>
              <a:t>		</a:t>
            </a:r>
          </a:p>
          <a:p>
            <a:r>
              <a:rPr lang="en-IN" sz="1400" dirty="0"/>
              <a:t>	}</a:t>
            </a:r>
          </a:p>
          <a:p>
            <a:r>
              <a:rPr lang="en-IN" sz="1400" dirty="0"/>
              <a:t>	// Parameterized constructor</a:t>
            </a:r>
          </a:p>
          <a:p>
            <a:r>
              <a:rPr lang="en-IN" sz="1400" dirty="0"/>
              <a:t>	public Customer(String </a:t>
            </a:r>
            <a:r>
              <a:rPr lang="en-IN" sz="1400" dirty="0" err="1"/>
              <a:t>customerName</a:t>
            </a:r>
            <a:r>
              <a:rPr lang="en-IN" sz="1400" dirty="0"/>
              <a:t>, long </a:t>
            </a:r>
            <a:r>
              <a:rPr lang="en-IN" sz="1400" dirty="0" err="1"/>
              <a:t>contactNumber</a:t>
            </a:r>
            <a:r>
              <a:rPr lang="en-IN" sz="1400" dirty="0"/>
              <a:t>) {</a:t>
            </a:r>
          </a:p>
          <a:p>
            <a:r>
              <a:rPr lang="en-IN" sz="1400" dirty="0"/>
              <a:t>		</a:t>
            </a:r>
            <a:r>
              <a:rPr lang="en-IN" sz="1400" dirty="0" err="1"/>
              <a:t>this.customerName</a:t>
            </a:r>
            <a:r>
              <a:rPr lang="en-IN" sz="1400" dirty="0"/>
              <a:t> = </a:t>
            </a:r>
            <a:r>
              <a:rPr lang="en-IN" sz="1400" dirty="0" err="1"/>
              <a:t>customerName</a:t>
            </a:r>
            <a:r>
              <a:rPr lang="en-IN" sz="1400" dirty="0"/>
              <a:t>;</a:t>
            </a:r>
          </a:p>
          <a:p>
            <a:r>
              <a:rPr lang="en-IN" sz="1400" dirty="0"/>
              <a:t>		</a:t>
            </a:r>
            <a:r>
              <a:rPr lang="en-IN" sz="1400" dirty="0" err="1"/>
              <a:t>this.contactNumber</a:t>
            </a:r>
            <a:r>
              <a:rPr lang="en-IN" sz="1400" dirty="0"/>
              <a:t> = </a:t>
            </a:r>
            <a:r>
              <a:rPr lang="en-IN" sz="1400" dirty="0" err="1"/>
              <a:t>contactNumber</a:t>
            </a:r>
            <a:r>
              <a:rPr lang="en-IN" sz="1400" dirty="0"/>
              <a:t>;</a:t>
            </a:r>
          </a:p>
          <a:p>
            <a:r>
              <a:rPr lang="en-IN" sz="1400" dirty="0"/>
              <a:t>		</a:t>
            </a:r>
          </a:p>
          <a:p>
            <a:r>
              <a:rPr lang="en-IN" sz="1400" dirty="0"/>
              <a:t>	}</a:t>
            </a:r>
          </a:p>
          <a:p>
            <a:r>
              <a:rPr lang="en-IN" sz="1400" dirty="0"/>
              <a:t>	// Methods including getter and setter and other methods</a:t>
            </a:r>
          </a:p>
          <a:p>
            <a:r>
              <a:rPr lang="en-IN" sz="1400" dirty="0"/>
              <a:t>}</a:t>
            </a:r>
          </a:p>
          <a:p>
            <a:endParaRPr lang="en-IN" sz="1400" dirty="0"/>
          </a:p>
        </p:txBody>
      </p:sp>
    </p:spTree>
    <p:extLst>
      <p:ext uri="{BB962C8B-B14F-4D97-AF65-F5344CB8AC3E}">
        <p14:creationId xmlns:p14="http://schemas.microsoft.com/office/powerpoint/2010/main" val="171125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F853B-220D-D183-80FE-3FD4B79206A2}"/>
              </a:ext>
            </a:extLst>
          </p:cNvPr>
          <p:cNvSpPr txBox="1"/>
          <p:nvPr/>
        </p:nvSpPr>
        <p:spPr>
          <a:xfrm>
            <a:off x="304800" y="1215663"/>
            <a:ext cx="11654118" cy="400110"/>
          </a:xfrm>
          <a:prstGeom prst="rect">
            <a:avLst/>
          </a:prstGeom>
          <a:noFill/>
        </p:spPr>
        <p:txBody>
          <a:bodyPr wrap="square">
            <a:spAutoFit/>
          </a:bodyPr>
          <a:lstStyle/>
          <a:p>
            <a:pPr marL="342900" indent="-342900">
              <a:buFont typeface="Wingdings" panose="05000000000000000000" pitchFamily="2" charset="2"/>
              <a:buChar char="Ø"/>
            </a:pPr>
            <a:r>
              <a:rPr lang="en-IN" sz="2000" dirty="0">
                <a:solidFill>
                  <a:schemeClr val="tx1">
                    <a:lumMod val="65000"/>
                    <a:lumOff val="35000"/>
                  </a:schemeClr>
                </a:solidFill>
              </a:rPr>
              <a:t>Using </a:t>
            </a:r>
            <a:r>
              <a:rPr lang="en-IN" sz="2000" b="1" dirty="0">
                <a:solidFill>
                  <a:schemeClr val="tx1">
                    <a:lumMod val="65000"/>
                    <a:lumOff val="35000"/>
                  </a:schemeClr>
                </a:solidFill>
              </a:rPr>
              <a:t>--start DEFAULT </a:t>
            </a:r>
            <a:r>
              <a:rPr lang="en-IN" sz="2000" dirty="0">
                <a:solidFill>
                  <a:schemeClr val="tx1">
                    <a:lumMod val="65000"/>
                    <a:lumOff val="35000"/>
                  </a:schemeClr>
                </a:solidFill>
              </a:rPr>
              <a:t>option</a:t>
            </a:r>
          </a:p>
        </p:txBody>
      </p:sp>
      <p:sp>
        <p:nvSpPr>
          <p:cNvPr id="5" name="TextBox 4">
            <a:extLst>
              <a:ext uri="{FF2B5EF4-FFF2-40B4-BE49-F238E27FC236}">
                <a16:creationId xmlns:a16="http://schemas.microsoft.com/office/drawing/2014/main" id="{AC3D795C-2D05-84A5-0E64-C48BD74FAAC1}"/>
              </a:ext>
            </a:extLst>
          </p:cNvPr>
          <p:cNvSpPr txBox="1"/>
          <p:nvPr/>
        </p:nvSpPr>
        <p:spPr>
          <a:xfrm>
            <a:off x="262217" y="1692203"/>
            <a:ext cx="11752730" cy="1569660"/>
          </a:xfrm>
          <a:prstGeom prst="rect">
            <a:avLst/>
          </a:prstGeom>
          <a:noFill/>
        </p:spPr>
        <p:txBody>
          <a:bodyPr wrap="square">
            <a:spAutoFit/>
          </a:bodyPr>
          <a:lstStyle/>
          <a:p>
            <a:r>
              <a:rPr lang="en-IN" sz="2400" dirty="0"/>
              <a:t>D:\Java11&gt;jshell --start DEFAULT</a:t>
            </a:r>
          </a:p>
          <a:p>
            <a:r>
              <a:rPr lang="en-IN" sz="2400" dirty="0"/>
              <a:t>|  Welcome to JShell -- Version 11.0.1</a:t>
            </a:r>
          </a:p>
          <a:p>
            <a:r>
              <a:rPr lang="en-IN" sz="2400" dirty="0"/>
              <a:t>|  For an introduction type: /help intro</a:t>
            </a:r>
          </a:p>
          <a:p>
            <a:r>
              <a:rPr lang="en-IN" sz="2400" dirty="0"/>
              <a:t>jshell&gt;</a:t>
            </a:r>
          </a:p>
        </p:txBody>
      </p:sp>
      <p:sp>
        <p:nvSpPr>
          <p:cNvPr id="7" name="TextBox 6">
            <a:extLst>
              <a:ext uri="{FF2B5EF4-FFF2-40B4-BE49-F238E27FC236}">
                <a16:creationId xmlns:a16="http://schemas.microsoft.com/office/drawing/2014/main" id="{6E1A981D-4A0F-2BA0-691C-0B7FAA72AB6B}"/>
              </a:ext>
            </a:extLst>
          </p:cNvPr>
          <p:cNvSpPr txBox="1"/>
          <p:nvPr/>
        </p:nvSpPr>
        <p:spPr>
          <a:xfrm>
            <a:off x="219635" y="3261863"/>
            <a:ext cx="11667565" cy="400110"/>
          </a:xfrm>
          <a:prstGeom prst="rect">
            <a:avLst/>
          </a:prstGeom>
          <a:noFill/>
        </p:spPr>
        <p:txBody>
          <a:bodyPr wrap="square">
            <a:spAutoFit/>
          </a:bodyPr>
          <a:lstStyle/>
          <a:p>
            <a:pPr marL="342900" indent="-342900">
              <a:buFont typeface="Wingdings" panose="05000000000000000000" pitchFamily="2" charset="2"/>
              <a:buChar char="Ø"/>
            </a:pPr>
            <a:r>
              <a:rPr lang="en-IN" sz="2000" dirty="0">
                <a:solidFill>
                  <a:schemeClr val="tx1">
                    <a:lumMod val="65000"/>
                    <a:lumOff val="35000"/>
                  </a:schemeClr>
                </a:solidFill>
              </a:rPr>
              <a:t>Using </a:t>
            </a:r>
            <a:r>
              <a:rPr lang="en-IN" sz="2000" b="1" dirty="0">
                <a:solidFill>
                  <a:schemeClr val="tx1">
                    <a:lumMod val="65000"/>
                    <a:lumOff val="35000"/>
                  </a:schemeClr>
                </a:solidFill>
              </a:rPr>
              <a:t>--start PRINTING</a:t>
            </a:r>
            <a:r>
              <a:rPr lang="en-IN" sz="2000" dirty="0">
                <a:solidFill>
                  <a:schemeClr val="tx1">
                    <a:lumMod val="65000"/>
                    <a:lumOff val="35000"/>
                  </a:schemeClr>
                </a:solidFill>
              </a:rPr>
              <a:t> option</a:t>
            </a:r>
          </a:p>
        </p:txBody>
      </p:sp>
      <p:sp>
        <p:nvSpPr>
          <p:cNvPr id="9" name="TextBox 8">
            <a:extLst>
              <a:ext uri="{FF2B5EF4-FFF2-40B4-BE49-F238E27FC236}">
                <a16:creationId xmlns:a16="http://schemas.microsoft.com/office/drawing/2014/main" id="{1E287693-968D-C28A-9D61-BCB8D9C11D2D}"/>
              </a:ext>
            </a:extLst>
          </p:cNvPr>
          <p:cNvSpPr txBox="1"/>
          <p:nvPr/>
        </p:nvSpPr>
        <p:spPr>
          <a:xfrm>
            <a:off x="262217" y="3738403"/>
            <a:ext cx="11582400" cy="2308324"/>
          </a:xfrm>
          <a:prstGeom prst="rect">
            <a:avLst/>
          </a:prstGeom>
          <a:noFill/>
        </p:spPr>
        <p:txBody>
          <a:bodyPr wrap="square">
            <a:spAutoFit/>
          </a:bodyPr>
          <a:lstStyle/>
          <a:p>
            <a:r>
              <a:rPr lang="en-IN" sz="2400" dirty="0"/>
              <a:t>D:\Java11&gt;jshell  --start PRINTING</a:t>
            </a:r>
          </a:p>
          <a:p>
            <a:r>
              <a:rPr lang="en-IN" sz="2400" dirty="0"/>
              <a:t>|  Welcome to JShell -- Version 11.0.1</a:t>
            </a:r>
          </a:p>
          <a:p>
            <a:r>
              <a:rPr lang="en-IN" sz="2400" dirty="0"/>
              <a:t>|  For an introduction type: /help intro</a:t>
            </a:r>
          </a:p>
          <a:p>
            <a:r>
              <a:rPr lang="en-IN" sz="2400" dirty="0"/>
              <a:t>jshell&gt; println("Hello World!");</a:t>
            </a:r>
          </a:p>
          <a:p>
            <a:r>
              <a:rPr lang="en-IN" sz="2400" dirty="0"/>
              <a:t>Hello World!</a:t>
            </a:r>
          </a:p>
          <a:p>
            <a:endParaRPr lang="en-IN" sz="2400" dirty="0"/>
          </a:p>
        </p:txBody>
      </p:sp>
      <p:sp>
        <p:nvSpPr>
          <p:cNvPr id="11" name="TextBox 10">
            <a:extLst>
              <a:ext uri="{FF2B5EF4-FFF2-40B4-BE49-F238E27FC236}">
                <a16:creationId xmlns:a16="http://schemas.microsoft.com/office/drawing/2014/main" id="{28D48278-AA49-3941-811B-02BB704D119B}"/>
              </a:ext>
            </a:extLst>
          </p:cNvPr>
          <p:cNvSpPr txBox="1"/>
          <p:nvPr/>
        </p:nvSpPr>
        <p:spPr>
          <a:xfrm>
            <a:off x="304800" y="5737104"/>
            <a:ext cx="11667565"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After launching JShell write the following code on JShell command prompt and press enter to get the output:</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55A266CF-5890-F5FA-0CDE-A3680C58A92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B865A26-7983-DC45-7222-E35C619C1BFD}"/>
              </a:ext>
            </a:extLst>
          </p:cNvPr>
          <p:cNvSpPr>
            <a:spLocks noGrp="1"/>
          </p:cNvSpPr>
          <p:nvPr>
            <p:ph type="sldNum" sz="quarter" idx="12"/>
          </p:nvPr>
        </p:nvSpPr>
        <p:spPr/>
        <p:txBody>
          <a:bodyPr/>
          <a:lstStyle/>
          <a:p>
            <a:fld id="{4A777409-9C5A-4B07-8E32-19F22F7D558C}" type="slidenum">
              <a:rPr lang="en-IN" smtClean="0"/>
              <a:t>24</a:t>
            </a:fld>
            <a:endParaRPr lang="en-IN" dirty="0"/>
          </a:p>
        </p:txBody>
      </p:sp>
    </p:spTree>
    <p:extLst>
      <p:ext uri="{BB962C8B-B14F-4D97-AF65-F5344CB8AC3E}">
        <p14:creationId xmlns:p14="http://schemas.microsoft.com/office/powerpoint/2010/main" val="338724784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C6577C-63BC-0FB3-EBE4-A7CA6270CCE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D92034-079B-2361-D856-1A84CF9EBEC7}"/>
              </a:ext>
            </a:extLst>
          </p:cNvPr>
          <p:cNvSpPr>
            <a:spLocks noGrp="1"/>
          </p:cNvSpPr>
          <p:nvPr>
            <p:ph type="sldNum" sz="quarter" idx="12"/>
          </p:nvPr>
        </p:nvSpPr>
        <p:spPr/>
        <p:txBody>
          <a:bodyPr/>
          <a:lstStyle/>
          <a:p>
            <a:fld id="{4A777409-9C5A-4B07-8E32-19F22F7D558C}" type="slidenum">
              <a:rPr lang="en-IN" smtClean="0"/>
              <a:t>240</a:t>
            </a:fld>
            <a:endParaRPr lang="en-IN" dirty="0"/>
          </a:p>
        </p:txBody>
      </p:sp>
      <p:sp>
        <p:nvSpPr>
          <p:cNvPr id="5" name="TextBox 4">
            <a:extLst>
              <a:ext uri="{FF2B5EF4-FFF2-40B4-BE49-F238E27FC236}">
                <a16:creationId xmlns:a16="http://schemas.microsoft.com/office/drawing/2014/main" id="{D7D60EB6-6A14-E4D5-1578-F35422DBA423}"/>
              </a:ext>
            </a:extLst>
          </p:cNvPr>
          <p:cNvSpPr txBox="1"/>
          <p:nvPr/>
        </p:nvSpPr>
        <p:spPr>
          <a:xfrm>
            <a:off x="1093694" y="1449283"/>
            <a:ext cx="11205882" cy="4401205"/>
          </a:xfrm>
          <a:prstGeom prst="rect">
            <a:avLst/>
          </a:prstGeom>
          <a:noFill/>
        </p:spPr>
        <p:txBody>
          <a:bodyPr wrap="square">
            <a:spAutoFit/>
          </a:bodyPr>
          <a:lstStyle/>
          <a:p>
            <a:r>
              <a:rPr lang="en-IN" sz="1400" dirty="0"/>
              <a:t>public class Tester {</a:t>
            </a:r>
          </a:p>
          <a:p>
            <a:r>
              <a:rPr lang="en-IN" sz="1400" dirty="0"/>
              <a:t>	public static void main(String[] </a:t>
            </a:r>
            <a:r>
              <a:rPr lang="en-IN" sz="1400" dirty="0" err="1"/>
              <a:t>args</a:t>
            </a:r>
            <a:r>
              <a:rPr lang="en-IN" sz="1400" dirty="0"/>
              <a:t>) throws Exception {</a:t>
            </a:r>
          </a:p>
          <a:p>
            <a:r>
              <a:rPr lang="en-IN" sz="1400" dirty="0"/>
              <a:t>		/*</a:t>
            </a:r>
          </a:p>
          <a:p>
            <a:r>
              <a:rPr lang="en-IN" sz="1400" dirty="0"/>
              <a:t>		 </a:t>
            </a:r>
            <a:r>
              <a:rPr lang="en-IN" sz="1400" dirty="0" err="1"/>
              <a:t>Parameterless</a:t>
            </a:r>
            <a:r>
              <a:rPr lang="en-IN" sz="1400" dirty="0"/>
              <a:t> constructor will be invoked, instance variables should</a:t>
            </a:r>
          </a:p>
          <a:p>
            <a:r>
              <a:rPr lang="en-IN" sz="1400" dirty="0"/>
              <a:t>		 be initialized using setter methods</a:t>
            </a:r>
          </a:p>
          <a:p>
            <a:r>
              <a:rPr lang="en-IN" sz="1400" dirty="0"/>
              <a:t>		 */</a:t>
            </a:r>
          </a:p>
          <a:p>
            <a:r>
              <a:rPr lang="en-IN" sz="1400" dirty="0"/>
              <a:t>		Customer </a:t>
            </a:r>
            <a:r>
              <a:rPr lang="en-IN" sz="1400" dirty="0" err="1"/>
              <a:t>customerOne</a:t>
            </a:r>
            <a:r>
              <a:rPr lang="en-IN" sz="1400" dirty="0"/>
              <a:t> = new Customer();</a:t>
            </a:r>
          </a:p>
          <a:p>
            <a:r>
              <a:rPr lang="en-IN" sz="1400" dirty="0"/>
              <a:t>		/*</a:t>
            </a:r>
          </a:p>
          <a:p>
            <a:r>
              <a:rPr lang="en-IN" sz="1400" dirty="0"/>
              <a:t>		 Parameterized constructor with three parameters instance variables are</a:t>
            </a:r>
          </a:p>
          <a:p>
            <a:r>
              <a:rPr lang="en-IN" sz="1400" dirty="0"/>
              <a:t>		 initialized in the constructor</a:t>
            </a:r>
          </a:p>
          <a:p>
            <a:r>
              <a:rPr lang="en-IN" sz="1400" dirty="0"/>
              <a:t>		 */</a:t>
            </a:r>
          </a:p>
          <a:p>
            <a:r>
              <a:rPr lang="en-IN" sz="1400" dirty="0"/>
              <a:t>		Customer </a:t>
            </a:r>
            <a:r>
              <a:rPr lang="en-IN" sz="1400" dirty="0" err="1"/>
              <a:t>customerTwo</a:t>
            </a:r>
            <a:r>
              <a:rPr lang="en-IN" sz="1400" dirty="0"/>
              <a:t> = new Customer("C1016", "Stephen Abram",</a:t>
            </a:r>
          </a:p>
          <a:p>
            <a:r>
              <a:rPr lang="en-IN" sz="1400" dirty="0"/>
              <a:t>				7856341287L);</a:t>
            </a:r>
          </a:p>
          <a:p>
            <a:r>
              <a:rPr lang="en-IN" sz="1400" dirty="0"/>
              <a:t>		/*</a:t>
            </a:r>
          </a:p>
          <a:p>
            <a:r>
              <a:rPr lang="en-IN" sz="1400" dirty="0"/>
              <a:t>		 Parameterized constructor with two parameters instance variables</a:t>
            </a:r>
          </a:p>
          <a:p>
            <a:r>
              <a:rPr lang="en-IN" sz="1400" dirty="0"/>
              <a:t>		 are initialized in the constructor</a:t>
            </a:r>
          </a:p>
          <a:p>
            <a:r>
              <a:rPr lang="en-IN" sz="1400" dirty="0"/>
              <a:t>		 */</a:t>
            </a:r>
          </a:p>
          <a:p>
            <a:r>
              <a:rPr lang="en-IN" sz="1400" dirty="0"/>
              <a:t>		Customer </a:t>
            </a:r>
            <a:r>
              <a:rPr lang="en-IN" sz="1400" dirty="0" err="1"/>
              <a:t>customerThree</a:t>
            </a:r>
            <a:r>
              <a:rPr lang="en-IN" sz="1400" dirty="0"/>
              <a:t> = new Customer("James Jonathan", 7828171287L);</a:t>
            </a:r>
          </a:p>
          <a:p>
            <a:r>
              <a:rPr lang="en-IN" sz="1400" dirty="0"/>
              <a:t>	}</a:t>
            </a:r>
          </a:p>
          <a:p>
            <a:r>
              <a:rPr lang="en-IN" sz="1400" dirty="0"/>
              <a:t>}</a:t>
            </a:r>
          </a:p>
        </p:txBody>
      </p:sp>
    </p:spTree>
    <p:extLst>
      <p:ext uri="{BB962C8B-B14F-4D97-AF65-F5344CB8AC3E}">
        <p14:creationId xmlns:p14="http://schemas.microsoft.com/office/powerpoint/2010/main" val="286673233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16D2BC-82F4-B0A0-DCBE-1E7FC09A68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610145-D521-B63B-DF2A-274DF8304D7A}"/>
              </a:ext>
            </a:extLst>
          </p:cNvPr>
          <p:cNvSpPr>
            <a:spLocks noGrp="1"/>
          </p:cNvSpPr>
          <p:nvPr>
            <p:ph type="sldNum" sz="quarter" idx="12"/>
          </p:nvPr>
        </p:nvSpPr>
        <p:spPr/>
        <p:txBody>
          <a:bodyPr/>
          <a:lstStyle/>
          <a:p>
            <a:fld id="{4A777409-9C5A-4B07-8E32-19F22F7D558C}" type="slidenum">
              <a:rPr lang="en-IN" smtClean="0"/>
              <a:t>241</a:t>
            </a:fld>
            <a:endParaRPr lang="en-IN" dirty="0"/>
          </a:p>
        </p:txBody>
      </p:sp>
      <p:sp>
        <p:nvSpPr>
          <p:cNvPr id="5" name="TextBox 4">
            <a:extLst>
              <a:ext uri="{FF2B5EF4-FFF2-40B4-BE49-F238E27FC236}">
                <a16:creationId xmlns:a16="http://schemas.microsoft.com/office/drawing/2014/main" id="{945D5FA5-7A80-C6F4-9C11-05820C6BD0A7}"/>
              </a:ext>
            </a:extLst>
          </p:cNvPr>
          <p:cNvSpPr txBox="1"/>
          <p:nvPr/>
        </p:nvSpPr>
        <p:spPr>
          <a:xfrm>
            <a:off x="835958" y="805533"/>
            <a:ext cx="10871947" cy="3477875"/>
          </a:xfrm>
          <a:prstGeom prst="rect">
            <a:avLst/>
          </a:prstGeom>
          <a:noFill/>
        </p:spPr>
        <p:txBody>
          <a:bodyPr wrap="square">
            <a:spAutoFit/>
          </a:bodyPr>
          <a:lstStyle/>
          <a:p>
            <a:r>
              <a:rPr lang="en-US" sz="2000" dirty="0">
                <a:solidFill>
                  <a:schemeClr val="tx1">
                    <a:lumMod val="65000"/>
                    <a:lumOff val="35000"/>
                  </a:schemeClr>
                </a:solidFill>
                <a:effectLst/>
              </a:rPr>
              <a:t>Constructor Overloading is the combination of two concepts, Constructor and Method Overloading. It means defining multiple constructors for the same class. We know, the constructor is used for initializing the object but in some cases, we need to create multiple objects with the various numbers of parameters.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Important points related to Constructor Overloading:</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Constructor call must be the first statement in the constructor</a:t>
            </a:r>
          </a:p>
          <a:p>
            <a:pPr>
              <a:buFont typeface="Arial" panose="020B0604020202020204" pitchFamily="34" charset="0"/>
              <a:buChar char="•"/>
            </a:pPr>
            <a:r>
              <a:rPr lang="en-US" sz="2000" dirty="0">
                <a:solidFill>
                  <a:schemeClr val="tx1">
                    <a:lumMod val="65000"/>
                    <a:lumOff val="35000"/>
                  </a:schemeClr>
                </a:solidFill>
                <a:effectLst/>
              </a:rPr>
              <a:t>To invoke the default constructor of the class we use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Implementation of these rules is given below:</a:t>
            </a:r>
          </a:p>
        </p:txBody>
      </p:sp>
    </p:spTree>
    <p:extLst>
      <p:ext uri="{BB962C8B-B14F-4D97-AF65-F5344CB8AC3E}">
        <p14:creationId xmlns:p14="http://schemas.microsoft.com/office/powerpoint/2010/main" val="429406948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6262B4-4FE9-0A28-FBF7-83815031D9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760420-B427-CE4E-1C10-B3053F74DC34}"/>
              </a:ext>
            </a:extLst>
          </p:cNvPr>
          <p:cNvSpPr>
            <a:spLocks noGrp="1"/>
          </p:cNvSpPr>
          <p:nvPr>
            <p:ph type="sldNum" sz="quarter" idx="12"/>
          </p:nvPr>
        </p:nvSpPr>
        <p:spPr/>
        <p:txBody>
          <a:bodyPr/>
          <a:lstStyle/>
          <a:p>
            <a:fld id="{4A777409-9C5A-4B07-8E32-19F22F7D558C}" type="slidenum">
              <a:rPr lang="en-IN" smtClean="0"/>
              <a:t>242</a:t>
            </a:fld>
            <a:endParaRPr lang="en-IN" dirty="0"/>
          </a:p>
        </p:txBody>
      </p:sp>
      <p:sp>
        <p:nvSpPr>
          <p:cNvPr id="5" name="TextBox 4">
            <a:extLst>
              <a:ext uri="{FF2B5EF4-FFF2-40B4-BE49-F238E27FC236}">
                <a16:creationId xmlns:a16="http://schemas.microsoft.com/office/drawing/2014/main" id="{88A23B45-58ED-538A-8456-27AA92D2A53A}"/>
              </a:ext>
            </a:extLst>
          </p:cNvPr>
          <p:cNvSpPr txBox="1"/>
          <p:nvPr/>
        </p:nvSpPr>
        <p:spPr>
          <a:xfrm>
            <a:off x="1176617" y="720823"/>
            <a:ext cx="10701618" cy="2585323"/>
          </a:xfrm>
          <a:prstGeom prst="rect">
            <a:avLst/>
          </a:prstGeom>
          <a:noFill/>
        </p:spPr>
        <p:txBody>
          <a:bodyPr wrap="square">
            <a:spAutoFit/>
          </a:bodyPr>
          <a:lstStyle/>
          <a:p>
            <a:r>
              <a:rPr lang="en-IN" dirty="0"/>
              <a:t>public Customer(String </a:t>
            </a:r>
            <a:r>
              <a:rPr lang="en-IN" dirty="0" err="1"/>
              <a:t>customerName</a:t>
            </a:r>
            <a:r>
              <a:rPr lang="en-IN" dirty="0"/>
              <a:t>, long </a:t>
            </a:r>
            <a:r>
              <a:rPr lang="en-IN" dirty="0" err="1"/>
              <a:t>contactNumber</a:t>
            </a:r>
            <a:r>
              <a:rPr lang="en-IN" dirty="0"/>
              <a:t>) {</a:t>
            </a:r>
          </a:p>
          <a:p>
            <a:r>
              <a:rPr lang="en-IN" dirty="0"/>
              <a:t>		</a:t>
            </a:r>
            <a:r>
              <a:rPr lang="en-IN" dirty="0" err="1"/>
              <a:t>this.customerName</a:t>
            </a:r>
            <a:r>
              <a:rPr lang="en-IN" dirty="0"/>
              <a:t> = </a:t>
            </a:r>
            <a:r>
              <a:rPr lang="en-IN" dirty="0" err="1"/>
              <a:t>customerName</a:t>
            </a:r>
            <a:r>
              <a:rPr lang="en-IN" dirty="0"/>
              <a:t>;</a:t>
            </a:r>
          </a:p>
          <a:p>
            <a:r>
              <a:rPr lang="en-IN" dirty="0"/>
              <a:t>		</a:t>
            </a:r>
            <a:r>
              <a:rPr lang="en-IN" dirty="0" err="1"/>
              <a:t>this.contactNumber</a:t>
            </a:r>
            <a:r>
              <a:rPr lang="en-IN" dirty="0"/>
              <a:t> = </a:t>
            </a:r>
            <a:r>
              <a:rPr lang="en-IN" dirty="0" err="1"/>
              <a:t>contactNumber</a:t>
            </a:r>
            <a:r>
              <a:rPr lang="en-IN" dirty="0"/>
              <a:t>;	</a:t>
            </a:r>
          </a:p>
          <a:p>
            <a:r>
              <a:rPr lang="en-IN" dirty="0"/>
              <a:t>}</a:t>
            </a:r>
          </a:p>
          <a:p>
            <a:r>
              <a:rPr lang="en-IN" dirty="0"/>
              <a:t>public Customer(String </a:t>
            </a:r>
            <a:r>
              <a:rPr lang="en-IN" dirty="0" err="1"/>
              <a:t>customerId</a:t>
            </a:r>
            <a:r>
              <a:rPr lang="en-IN" dirty="0"/>
              <a:t>, String </a:t>
            </a:r>
            <a:r>
              <a:rPr lang="en-IN" dirty="0" err="1"/>
              <a:t>customerName</a:t>
            </a:r>
            <a:r>
              <a:rPr lang="en-IN" dirty="0"/>
              <a:t>, long </a:t>
            </a:r>
            <a:r>
              <a:rPr lang="en-IN" dirty="0" err="1"/>
              <a:t>contactNumber</a:t>
            </a:r>
            <a:r>
              <a:rPr lang="en-IN" dirty="0"/>
              <a:t>) {</a:t>
            </a:r>
          </a:p>
          <a:p>
            <a:r>
              <a:rPr lang="en-IN" dirty="0"/>
              <a:t>		this(</a:t>
            </a:r>
            <a:r>
              <a:rPr lang="en-IN" dirty="0" err="1"/>
              <a:t>customerName,contactNumber</a:t>
            </a:r>
            <a:r>
              <a:rPr lang="en-IN" dirty="0"/>
              <a:t>); // Will give error if not first statement in constructor.</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7A301272-5D2C-82D1-D133-E4B36F1E5E7D}"/>
              </a:ext>
            </a:extLst>
          </p:cNvPr>
          <p:cNvSpPr txBox="1"/>
          <p:nvPr/>
        </p:nvSpPr>
        <p:spPr>
          <a:xfrm>
            <a:off x="289112" y="3910443"/>
            <a:ext cx="11723594" cy="1631216"/>
          </a:xfrm>
          <a:prstGeom prst="rect">
            <a:avLst/>
          </a:prstGeom>
          <a:noFill/>
        </p:spPr>
        <p:txBody>
          <a:bodyPr wrap="square">
            <a:spAutoFit/>
          </a:bodyPr>
          <a:lstStyle/>
          <a:p>
            <a:r>
              <a:rPr lang="en-US" sz="2000" dirty="0">
                <a:solidFill>
                  <a:schemeClr val="tx1">
                    <a:lumMod val="65000"/>
                    <a:lumOff val="35000"/>
                  </a:schemeClr>
                </a:solidFill>
                <a:effectLst/>
              </a:rPr>
              <a:t>To initialize the name and contact number again we make use of this keyword where this(customerName,contactNumber) will invoke the constructor with these (customerName,contactNumber) parameters and initialize the attributes.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super() is used to invoke parent class constructor, refer the tryout given in Inheritance module.</a:t>
            </a:r>
          </a:p>
        </p:txBody>
      </p:sp>
    </p:spTree>
    <p:extLst>
      <p:ext uri="{BB962C8B-B14F-4D97-AF65-F5344CB8AC3E}">
        <p14:creationId xmlns:p14="http://schemas.microsoft.com/office/powerpoint/2010/main" val="129333216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6D2BC8-E779-BA63-E1AA-C0A4CF848D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C59125-B3D2-FCF0-56FC-4353D4335AA7}"/>
              </a:ext>
            </a:extLst>
          </p:cNvPr>
          <p:cNvSpPr>
            <a:spLocks noGrp="1"/>
          </p:cNvSpPr>
          <p:nvPr>
            <p:ph type="sldNum" sz="quarter" idx="12"/>
          </p:nvPr>
        </p:nvSpPr>
        <p:spPr/>
        <p:txBody>
          <a:bodyPr/>
          <a:lstStyle/>
          <a:p>
            <a:fld id="{4A777409-9C5A-4B07-8E32-19F22F7D558C}" type="slidenum">
              <a:rPr lang="en-IN" smtClean="0"/>
              <a:t>243</a:t>
            </a:fld>
            <a:endParaRPr lang="en-IN" dirty="0"/>
          </a:p>
        </p:txBody>
      </p:sp>
      <p:sp>
        <p:nvSpPr>
          <p:cNvPr id="5" name="TextBox 4">
            <a:extLst>
              <a:ext uri="{FF2B5EF4-FFF2-40B4-BE49-F238E27FC236}">
                <a16:creationId xmlns:a16="http://schemas.microsoft.com/office/drawing/2014/main" id="{F1EA324C-A9AC-CB81-BE55-B1765C2CE483}"/>
              </a:ext>
            </a:extLst>
          </p:cNvPr>
          <p:cNvSpPr txBox="1"/>
          <p:nvPr/>
        </p:nvSpPr>
        <p:spPr>
          <a:xfrm>
            <a:off x="1086970" y="608711"/>
            <a:ext cx="6100482" cy="400110"/>
          </a:xfrm>
          <a:prstGeom prst="rect">
            <a:avLst/>
          </a:prstGeom>
          <a:noFill/>
        </p:spPr>
        <p:txBody>
          <a:bodyPr wrap="square">
            <a:spAutoFit/>
          </a:bodyPr>
          <a:lstStyle/>
          <a:p>
            <a:r>
              <a:rPr lang="en-IN" sz="2000" b="1" dirty="0"/>
              <a:t>Method Overloading - Tryout</a:t>
            </a:r>
          </a:p>
        </p:txBody>
      </p:sp>
      <p:sp>
        <p:nvSpPr>
          <p:cNvPr id="7" name="TextBox 6">
            <a:extLst>
              <a:ext uri="{FF2B5EF4-FFF2-40B4-BE49-F238E27FC236}">
                <a16:creationId xmlns:a16="http://schemas.microsoft.com/office/drawing/2014/main" id="{5FFB1113-2AFB-9D74-BA4A-E3DFE3A95B4F}"/>
              </a:ext>
            </a:extLst>
          </p:cNvPr>
          <p:cNvSpPr txBox="1"/>
          <p:nvPr/>
        </p:nvSpPr>
        <p:spPr>
          <a:xfrm>
            <a:off x="1086969" y="1094619"/>
            <a:ext cx="10710583" cy="1323439"/>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The code given below calculates area of different shapes. Since the formula for calculating area is different for different shapes, the method </a:t>
            </a:r>
            <a:r>
              <a:rPr lang="en-US" sz="2000" dirty="0" err="1">
                <a:solidFill>
                  <a:schemeClr val="tx1">
                    <a:lumMod val="65000"/>
                    <a:lumOff val="35000"/>
                  </a:schemeClr>
                </a:solidFill>
                <a:effectLst/>
              </a:rPr>
              <a:t>calculateArea</a:t>
            </a:r>
            <a:r>
              <a:rPr lang="en-US" sz="2000" dirty="0">
                <a:solidFill>
                  <a:schemeClr val="tx1">
                    <a:lumMod val="65000"/>
                    <a:lumOff val="35000"/>
                  </a:schemeClr>
                </a:solidFill>
                <a:effectLst/>
              </a:rPr>
              <a:t>() has been overloaded.</a:t>
            </a:r>
          </a:p>
          <a:p>
            <a:r>
              <a:rPr lang="en-US" sz="2000" dirty="0">
                <a:solidFill>
                  <a:schemeClr val="tx1">
                    <a:lumMod val="65000"/>
                    <a:lumOff val="35000"/>
                  </a:schemeClr>
                </a:solidFill>
                <a:effectLst/>
              </a:rPr>
              <a:t>Execute the code and observe the output.</a:t>
            </a:r>
          </a:p>
        </p:txBody>
      </p:sp>
      <p:sp>
        <p:nvSpPr>
          <p:cNvPr id="9" name="TextBox 8">
            <a:extLst>
              <a:ext uri="{FF2B5EF4-FFF2-40B4-BE49-F238E27FC236}">
                <a16:creationId xmlns:a16="http://schemas.microsoft.com/office/drawing/2014/main" id="{CB83E164-E675-EE94-4D49-32FAE6056039}"/>
              </a:ext>
            </a:extLst>
          </p:cNvPr>
          <p:cNvSpPr txBox="1"/>
          <p:nvPr/>
        </p:nvSpPr>
        <p:spPr>
          <a:xfrm>
            <a:off x="1086969" y="2546370"/>
            <a:ext cx="11555505" cy="3323987"/>
          </a:xfrm>
          <a:prstGeom prst="rect">
            <a:avLst/>
          </a:prstGeom>
          <a:noFill/>
        </p:spPr>
        <p:txBody>
          <a:bodyPr wrap="square">
            <a:spAutoFit/>
          </a:bodyPr>
          <a:lstStyle/>
          <a:p>
            <a:r>
              <a:rPr lang="en-IN" sz="1400" dirty="0"/>
              <a:t>class Shape {</a:t>
            </a:r>
          </a:p>
          <a:p>
            <a:endParaRPr lang="en-IN" sz="1400" dirty="0"/>
          </a:p>
          <a:p>
            <a:r>
              <a:rPr lang="en-IN" sz="1400" dirty="0"/>
              <a:t>	// Method to find the area of circle</a:t>
            </a:r>
          </a:p>
          <a:p>
            <a:r>
              <a:rPr lang="en-IN" sz="1400" dirty="0"/>
              <a:t>	public float </a:t>
            </a:r>
            <a:r>
              <a:rPr lang="en-IN" sz="1400" dirty="0" err="1"/>
              <a:t>calculateArea</a:t>
            </a:r>
            <a:r>
              <a:rPr lang="en-IN" sz="1400" dirty="0"/>
              <a:t>(float radius) {</a:t>
            </a:r>
          </a:p>
          <a:p>
            <a:r>
              <a:rPr lang="en-IN" sz="1400" dirty="0"/>
              <a:t>		return 3.14f * radius * radius;</a:t>
            </a:r>
          </a:p>
          <a:p>
            <a:r>
              <a:rPr lang="en-IN" sz="1400" dirty="0"/>
              <a:t>	}</a:t>
            </a:r>
          </a:p>
          <a:p>
            <a:endParaRPr lang="en-IN" sz="1400" dirty="0"/>
          </a:p>
          <a:p>
            <a:r>
              <a:rPr lang="en-IN" sz="1400" dirty="0"/>
              <a:t>	// Method to find the area of rectangle</a:t>
            </a:r>
          </a:p>
          <a:p>
            <a:r>
              <a:rPr lang="en-IN" sz="1400" dirty="0"/>
              <a:t>	public float </a:t>
            </a:r>
            <a:r>
              <a:rPr lang="en-IN" sz="1400" dirty="0" err="1"/>
              <a:t>calculateArea</a:t>
            </a:r>
            <a:r>
              <a:rPr lang="en-IN" sz="1400" dirty="0"/>
              <a:t>(float length, float breadth) {</a:t>
            </a:r>
          </a:p>
          <a:p>
            <a:r>
              <a:rPr lang="en-IN" sz="1400" dirty="0"/>
              <a:t>		return length * breadth;</a:t>
            </a:r>
          </a:p>
          <a:p>
            <a:r>
              <a:rPr lang="en-IN" sz="1400" dirty="0"/>
              <a:t>	}</a:t>
            </a:r>
          </a:p>
          <a:p>
            <a:endParaRPr lang="en-IN" sz="1400" dirty="0"/>
          </a:p>
          <a:p>
            <a:r>
              <a:rPr lang="en-IN" sz="1400" dirty="0"/>
              <a:t>	// Code another overloaded method to find the area of triangle</a:t>
            </a:r>
          </a:p>
          <a:p>
            <a:r>
              <a:rPr lang="en-IN" sz="1400" dirty="0"/>
              <a:t>}</a:t>
            </a:r>
          </a:p>
          <a:p>
            <a:endParaRPr lang="en-IN" sz="1400" dirty="0"/>
          </a:p>
        </p:txBody>
      </p:sp>
    </p:spTree>
    <p:extLst>
      <p:ext uri="{BB962C8B-B14F-4D97-AF65-F5344CB8AC3E}">
        <p14:creationId xmlns:p14="http://schemas.microsoft.com/office/powerpoint/2010/main" val="398081636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A04C35-9ADF-8036-63AA-E25D6DC672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130B63-AB2D-160E-BA68-A3F82EBE2C6B}"/>
              </a:ext>
            </a:extLst>
          </p:cNvPr>
          <p:cNvSpPr>
            <a:spLocks noGrp="1"/>
          </p:cNvSpPr>
          <p:nvPr>
            <p:ph type="sldNum" sz="quarter" idx="12"/>
          </p:nvPr>
        </p:nvSpPr>
        <p:spPr/>
        <p:txBody>
          <a:bodyPr/>
          <a:lstStyle/>
          <a:p>
            <a:fld id="{4A777409-9C5A-4B07-8E32-19F22F7D558C}" type="slidenum">
              <a:rPr lang="en-IN" smtClean="0"/>
              <a:t>244</a:t>
            </a:fld>
            <a:endParaRPr lang="en-IN" dirty="0"/>
          </a:p>
        </p:txBody>
      </p:sp>
      <p:sp>
        <p:nvSpPr>
          <p:cNvPr id="5" name="TextBox 4">
            <a:extLst>
              <a:ext uri="{FF2B5EF4-FFF2-40B4-BE49-F238E27FC236}">
                <a16:creationId xmlns:a16="http://schemas.microsoft.com/office/drawing/2014/main" id="{98B82CD8-BE1E-F498-6744-673E59F6CF53}"/>
              </a:ext>
            </a:extLst>
          </p:cNvPr>
          <p:cNvSpPr txBox="1"/>
          <p:nvPr/>
        </p:nvSpPr>
        <p:spPr>
          <a:xfrm>
            <a:off x="1443317" y="1659285"/>
            <a:ext cx="9619129" cy="3539430"/>
          </a:xfrm>
          <a:prstGeom prst="rect">
            <a:avLst/>
          </a:prstGeom>
          <a:noFill/>
        </p:spPr>
        <p:txBody>
          <a:bodyPr wrap="square">
            <a:spAutoFit/>
          </a:bodyPr>
          <a:lstStyle/>
          <a:p>
            <a:r>
              <a:rPr lang="en-IN" sz="1400" dirty="0"/>
              <a:t>class Tester {</a:t>
            </a:r>
          </a:p>
          <a:p>
            <a:endParaRPr lang="en-IN" sz="1400" dirty="0"/>
          </a:p>
          <a:p>
            <a:r>
              <a:rPr lang="en-IN" sz="1400" dirty="0"/>
              <a:t>	public static void main(String[] </a:t>
            </a:r>
            <a:r>
              <a:rPr lang="en-IN" sz="1400" dirty="0" err="1"/>
              <a:t>args</a:t>
            </a:r>
            <a:r>
              <a:rPr lang="en-IN" sz="1400" dirty="0"/>
              <a:t>) {</a:t>
            </a:r>
          </a:p>
          <a:p>
            <a:endParaRPr lang="en-IN" sz="1400" dirty="0"/>
          </a:p>
          <a:p>
            <a:r>
              <a:rPr lang="en-IN" sz="1400" dirty="0"/>
              <a:t>		Shape </a:t>
            </a:r>
            <a:r>
              <a:rPr lang="en-IN" sz="1400" dirty="0" err="1"/>
              <a:t>shape</a:t>
            </a:r>
            <a:r>
              <a:rPr lang="en-IN" sz="1400" dirty="0"/>
              <a:t> = new Shape();</a:t>
            </a:r>
          </a:p>
          <a:p>
            <a:endParaRPr lang="en-IN" sz="1400" dirty="0"/>
          </a:p>
          <a:p>
            <a:r>
              <a:rPr lang="en-IN" sz="1400" dirty="0"/>
              <a:t>		float </a:t>
            </a:r>
            <a:r>
              <a:rPr lang="en-IN" sz="1400" dirty="0" err="1"/>
              <a:t>circleArea</a:t>
            </a:r>
            <a:r>
              <a:rPr lang="en-IN" sz="1400" dirty="0"/>
              <a:t> = </a:t>
            </a:r>
            <a:r>
              <a:rPr lang="en-IN" sz="1400" dirty="0" err="1"/>
              <a:t>shape.calculateArea</a:t>
            </a:r>
            <a:r>
              <a:rPr lang="en-IN" sz="1400" dirty="0"/>
              <a:t>(1.7f);</a:t>
            </a:r>
          </a:p>
          <a:p>
            <a:r>
              <a:rPr lang="en-IN" sz="1400" dirty="0"/>
              <a:t>		float </a:t>
            </a:r>
            <a:r>
              <a:rPr lang="en-IN" sz="1400" dirty="0" err="1"/>
              <a:t>rectangleArea</a:t>
            </a:r>
            <a:r>
              <a:rPr lang="en-IN" sz="1400" dirty="0"/>
              <a:t> = </a:t>
            </a:r>
            <a:r>
              <a:rPr lang="en-IN" sz="1400" dirty="0" err="1"/>
              <a:t>shape.calculateArea</a:t>
            </a:r>
            <a:r>
              <a:rPr lang="en-IN" sz="1400" dirty="0"/>
              <a:t>(2.5f, 3.4f);</a:t>
            </a:r>
          </a:p>
          <a:p>
            <a:endParaRPr lang="en-IN" sz="1400" dirty="0"/>
          </a:p>
          <a:p>
            <a:r>
              <a:rPr lang="en-IN" sz="1400" dirty="0"/>
              <a:t>		System.out.println("Area of circle: " + </a:t>
            </a:r>
            <a:r>
              <a:rPr lang="en-IN" sz="1400" dirty="0" err="1"/>
              <a:t>circleArea</a:t>
            </a:r>
            <a:r>
              <a:rPr lang="en-IN" sz="1400" dirty="0"/>
              <a:t>);</a:t>
            </a:r>
          </a:p>
          <a:p>
            <a:r>
              <a:rPr lang="en-IN" sz="1400" dirty="0"/>
              <a:t>		System.out.println("Area of rectangle: " + </a:t>
            </a:r>
            <a:r>
              <a:rPr lang="en-IN" sz="1400" dirty="0" err="1"/>
              <a:t>rectangleArea</a:t>
            </a:r>
            <a:r>
              <a:rPr lang="en-IN" sz="1400" dirty="0"/>
              <a:t>);</a:t>
            </a:r>
          </a:p>
          <a:p>
            <a:endParaRPr lang="en-IN" sz="1400" dirty="0"/>
          </a:p>
          <a:p>
            <a:r>
              <a:rPr lang="en-IN" sz="1400" dirty="0"/>
              <a:t>		// Invoke the method to find the area of triangle</a:t>
            </a:r>
          </a:p>
          <a:p>
            <a:r>
              <a:rPr lang="en-IN" sz="1400" dirty="0"/>
              <a:t>		// Display the area of triangle</a:t>
            </a:r>
          </a:p>
          <a:p>
            <a:r>
              <a:rPr lang="en-IN" sz="1400" dirty="0"/>
              <a:t>	}</a:t>
            </a:r>
          </a:p>
          <a:p>
            <a:r>
              <a:rPr lang="en-IN" sz="1400" dirty="0"/>
              <a:t>}</a:t>
            </a:r>
          </a:p>
        </p:txBody>
      </p:sp>
    </p:spTree>
    <p:extLst>
      <p:ext uri="{BB962C8B-B14F-4D97-AF65-F5344CB8AC3E}">
        <p14:creationId xmlns:p14="http://schemas.microsoft.com/office/powerpoint/2010/main" val="188593071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39BEC3-850A-EC75-40FB-47A16596F8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5F049-53E3-0708-7308-9A26DDCA2D18}"/>
              </a:ext>
            </a:extLst>
          </p:cNvPr>
          <p:cNvSpPr>
            <a:spLocks noGrp="1"/>
          </p:cNvSpPr>
          <p:nvPr>
            <p:ph type="sldNum" sz="quarter" idx="12"/>
          </p:nvPr>
        </p:nvSpPr>
        <p:spPr/>
        <p:txBody>
          <a:bodyPr/>
          <a:lstStyle/>
          <a:p>
            <a:fld id="{4A777409-9C5A-4B07-8E32-19F22F7D558C}" type="slidenum">
              <a:rPr lang="en-IN" smtClean="0"/>
              <a:t>245</a:t>
            </a:fld>
            <a:endParaRPr lang="en-IN" dirty="0"/>
          </a:p>
        </p:txBody>
      </p:sp>
      <p:sp>
        <p:nvSpPr>
          <p:cNvPr id="5" name="TextBox 4">
            <a:extLst>
              <a:ext uri="{FF2B5EF4-FFF2-40B4-BE49-F238E27FC236}">
                <a16:creationId xmlns:a16="http://schemas.microsoft.com/office/drawing/2014/main" id="{3D5AA1F7-ACBC-8057-06FB-A29CCF3BBFF1}"/>
              </a:ext>
            </a:extLst>
          </p:cNvPr>
          <p:cNvSpPr txBox="1"/>
          <p:nvPr/>
        </p:nvSpPr>
        <p:spPr>
          <a:xfrm>
            <a:off x="988359" y="536992"/>
            <a:ext cx="6100482" cy="400110"/>
          </a:xfrm>
          <a:prstGeom prst="rect">
            <a:avLst/>
          </a:prstGeom>
          <a:noFill/>
        </p:spPr>
        <p:txBody>
          <a:bodyPr wrap="square">
            <a:spAutoFit/>
          </a:bodyPr>
          <a:lstStyle/>
          <a:p>
            <a:r>
              <a:rPr lang="en-IN" sz="2000" b="1" dirty="0"/>
              <a:t>Constructor Overloading Tryout</a:t>
            </a:r>
          </a:p>
        </p:txBody>
      </p:sp>
      <p:sp>
        <p:nvSpPr>
          <p:cNvPr id="7" name="TextBox 6">
            <a:extLst>
              <a:ext uri="{FF2B5EF4-FFF2-40B4-BE49-F238E27FC236}">
                <a16:creationId xmlns:a16="http://schemas.microsoft.com/office/drawing/2014/main" id="{733C7351-61CE-FDD1-01E1-BC43935BFD4B}"/>
              </a:ext>
            </a:extLst>
          </p:cNvPr>
          <p:cNvSpPr txBox="1"/>
          <p:nvPr/>
        </p:nvSpPr>
        <p:spPr>
          <a:xfrm>
            <a:off x="1060076" y="1015237"/>
            <a:ext cx="10576112" cy="1323439"/>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This example demonstrates the concept of constructor overloading. In the code given below, we have four different types of constructors declared for the class </a:t>
            </a:r>
            <a:r>
              <a:rPr lang="en-US" sz="2000" dirty="0" err="1">
                <a:solidFill>
                  <a:schemeClr val="tx1">
                    <a:lumMod val="65000"/>
                    <a:lumOff val="35000"/>
                  </a:schemeClr>
                </a:solidFill>
                <a:effectLst/>
              </a:rPr>
              <a:t>StudentDetails</a:t>
            </a:r>
            <a:r>
              <a:rPr lang="en-US" sz="2000" dirty="0">
                <a:solidFill>
                  <a:schemeClr val="tx1">
                    <a:lumMod val="65000"/>
                    <a:lumOff val="35000"/>
                  </a:schemeClr>
                </a:solidFill>
                <a:effectLst/>
              </a:rPr>
              <a:t>. Based on the number of arguments provided, constructors will be called respectively.</a:t>
            </a:r>
          </a:p>
        </p:txBody>
      </p:sp>
      <p:sp>
        <p:nvSpPr>
          <p:cNvPr id="9" name="TextBox 8">
            <a:extLst>
              <a:ext uri="{FF2B5EF4-FFF2-40B4-BE49-F238E27FC236}">
                <a16:creationId xmlns:a16="http://schemas.microsoft.com/office/drawing/2014/main" id="{BD1B024E-060C-C890-E2FA-005D350538FB}"/>
              </a:ext>
            </a:extLst>
          </p:cNvPr>
          <p:cNvSpPr txBox="1"/>
          <p:nvPr/>
        </p:nvSpPr>
        <p:spPr>
          <a:xfrm>
            <a:off x="1060076" y="2416811"/>
            <a:ext cx="10800230" cy="5262979"/>
          </a:xfrm>
          <a:prstGeom prst="rect">
            <a:avLst/>
          </a:prstGeom>
          <a:noFill/>
        </p:spPr>
        <p:txBody>
          <a:bodyPr wrap="square">
            <a:spAutoFit/>
          </a:bodyPr>
          <a:lstStyle/>
          <a:p>
            <a:r>
              <a:rPr lang="en-IN" sz="1400" dirty="0"/>
              <a:t>// Constructor Overloading with implementation of this()</a:t>
            </a:r>
          </a:p>
          <a:p>
            <a:endParaRPr lang="en-IN" sz="1400" dirty="0"/>
          </a:p>
          <a:p>
            <a:r>
              <a:rPr lang="en-IN" sz="1400" dirty="0"/>
              <a:t>class </a:t>
            </a:r>
            <a:r>
              <a:rPr lang="en-IN" sz="1400" dirty="0" err="1"/>
              <a:t>StudentDetails</a:t>
            </a:r>
            <a:r>
              <a:rPr lang="en-IN" sz="1400" dirty="0"/>
              <a:t>{</a:t>
            </a:r>
          </a:p>
          <a:p>
            <a:r>
              <a:rPr lang="en-IN" sz="1400" dirty="0"/>
              <a:t>	private String name;</a:t>
            </a:r>
          </a:p>
          <a:p>
            <a:r>
              <a:rPr lang="en-IN" sz="1400" dirty="0"/>
              <a:t>	private Integer </a:t>
            </a:r>
            <a:r>
              <a:rPr lang="en-IN" sz="1400" dirty="0" err="1"/>
              <a:t>rollNumber</a:t>
            </a:r>
            <a:r>
              <a:rPr lang="en-IN" sz="1400" dirty="0"/>
              <a:t>;</a:t>
            </a:r>
          </a:p>
          <a:p>
            <a:endParaRPr lang="en-IN" sz="1400" dirty="0"/>
          </a:p>
          <a:p>
            <a:r>
              <a:rPr lang="en-IN" sz="1400" dirty="0"/>
              <a:t>	</a:t>
            </a:r>
          </a:p>
          <a:p>
            <a:r>
              <a:rPr lang="en-IN" sz="1400" dirty="0"/>
              <a:t>	//constructor used when no name is specified</a:t>
            </a:r>
          </a:p>
          <a:p>
            <a:r>
              <a:rPr lang="en-IN" sz="1400" dirty="0"/>
              <a:t>	</a:t>
            </a:r>
            <a:r>
              <a:rPr lang="en-IN" sz="1400" dirty="0" err="1"/>
              <a:t>StudentDetails</a:t>
            </a:r>
            <a:r>
              <a:rPr lang="en-IN" sz="1400" dirty="0"/>
              <a:t>(){</a:t>
            </a:r>
          </a:p>
          <a:p>
            <a:r>
              <a:rPr lang="en-IN" sz="1400" dirty="0"/>
              <a:t>		name = "N.A.";</a:t>
            </a:r>
          </a:p>
          <a:p>
            <a:r>
              <a:rPr lang="en-IN" sz="1400" dirty="0"/>
              <a:t>		</a:t>
            </a:r>
            <a:r>
              <a:rPr lang="en-IN" sz="1400" dirty="0" err="1"/>
              <a:t>rollNumber</a:t>
            </a:r>
            <a:r>
              <a:rPr lang="en-IN" sz="1400" dirty="0"/>
              <a:t> = -1;</a:t>
            </a:r>
          </a:p>
          <a:p>
            <a:r>
              <a:rPr lang="en-IN" sz="1400" dirty="0"/>
              <a:t>		</a:t>
            </a:r>
          </a:p>
          <a:p>
            <a:r>
              <a:rPr lang="en-IN" sz="1400" dirty="0"/>
              <a:t>	}</a:t>
            </a:r>
          </a:p>
          <a:p>
            <a:r>
              <a:rPr lang="en-IN" sz="1400" dirty="0"/>
              <a:t>	</a:t>
            </a:r>
          </a:p>
          <a:p>
            <a:r>
              <a:rPr lang="en-IN" sz="1400" dirty="0"/>
              <a:t>	//constructor used when name and </a:t>
            </a:r>
            <a:r>
              <a:rPr lang="en-IN" sz="1400" dirty="0" err="1"/>
              <a:t>rollNumber</a:t>
            </a:r>
            <a:r>
              <a:rPr lang="en-IN" sz="1400" dirty="0"/>
              <a:t> is specified</a:t>
            </a:r>
          </a:p>
          <a:p>
            <a:r>
              <a:rPr lang="en-IN" sz="1400" dirty="0"/>
              <a:t>	</a:t>
            </a:r>
            <a:r>
              <a:rPr lang="en-IN" sz="1400" dirty="0" err="1"/>
              <a:t>StudentDetails</a:t>
            </a:r>
            <a:r>
              <a:rPr lang="en-IN" sz="1400" dirty="0"/>
              <a:t>(String </a:t>
            </a:r>
            <a:r>
              <a:rPr lang="en-IN" sz="1400" dirty="0" err="1"/>
              <a:t>username,Integer</a:t>
            </a:r>
            <a:r>
              <a:rPr lang="en-IN" sz="1400" dirty="0"/>
              <a:t> </a:t>
            </a:r>
            <a:r>
              <a:rPr lang="en-IN" sz="1400" dirty="0" err="1"/>
              <a:t>rollNo</a:t>
            </a:r>
            <a:r>
              <a:rPr lang="en-IN" sz="1400" dirty="0"/>
              <a:t>){</a:t>
            </a:r>
          </a:p>
          <a:p>
            <a:r>
              <a:rPr lang="en-IN" sz="1400" dirty="0"/>
              <a:t>		name = username;</a:t>
            </a:r>
          </a:p>
          <a:p>
            <a:r>
              <a:rPr lang="en-IN" sz="1400" dirty="0"/>
              <a:t>		</a:t>
            </a:r>
            <a:r>
              <a:rPr lang="en-IN" sz="1400" dirty="0" err="1"/>
              <a:t>rollNumber</a:t>
            </a:r>
            <a:r>
              <a:rPr lang="en-IN" sz="1400" dirty="0"/>
              <a:t> = </a:t>
            </a:r>
            <a:r>
              <a:rPr lang="en-IN" sz="1400" dirty="0" err="1"/>
              <a:t>rollNo</a:t>
            </a:r>
            <a:r>
              <a:rPr lang="en-IN" sz="1400" dirty="0"/>
              <a:t>;</a:t>
            </a:r>
          </a:p>
          <a:p>
            <a:r>
              <a:rPr lang="en-IN" sz="1400" dirty="0"/>
              <a:t>	}</a:t>
            </a:r>
          </a:p>
          <a:p>
            <a:r>
              <a:rPr lang="en-IN" sz="1400" dirty="0"/>
              <a:t>	</a:t>
            </a:r>
          </a:p>
          <a:p>
            <a:r>
              <a:rPr lang="en-IN" sz="1400" dirty="0"/>
              <a:t>	</a:t>
            </a:r>
          </a:p>
          <a:p>
            <a:r>
              <a:rPr lang="en-IN" sz="1400" dirty="0"/>
              <a:t>		</a:t>
            </a:r>
          </a:p>
          <a:p>
            <a:r>
              <a:rPr lang="en-IN" sz="1400" dirty="0"/>
              <a:t>	</a:t>
            </a:r>
          </a:p>
          <a:p>
            <a:r>
              <a:rPr lang="en-IN" sz="1400" dirty="0"/>
              <a:t>	</a:t>
            </a:r>
          </a:p>
        </p:txBody>
      </p:sp>
    </p:spTree>
    <p:extLst>
      <p:ext uri="{BB962C8B-B14F-4D97-AF65-F5344CB8AC3E}">
        <p14:creationId xmlns:p14="http://schemas.microsoft.com/office/powerpoint/2010/main" val="214439676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F15063-CB12-E9F1-215F-466A895EE1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CE65E9-8FDD-CE20-102B-E2529B6C457A}"/>
              </a:ext>
            </a:extLst>
          </p:cNvPr>
          <p:cNvSpPr>
            <a:spLocks noGrp="1"/>
          </p:cNvSpPr>
          <p:nvPr>
            <p:ph type="sldNum" sz="quarter" idx="12"/>
          </p:nvPr>
        </p:nvSpPr>
        <p:spPr/>
        <p:txBody>
          <a:bodyPr/>
          <a:lstStyle/>
          <a:p>
            <a:fld id="{4A777409-9C5A-4B07-8E32-19F22F7D558C}" type="slidenum">
              <a:rPr lang="en-IN" smtClean="0"/>
              <a:t>246</a:t>
            </a:fld>
            <a:endParaRPr lang="en-IN" dirty="0"/>
          </a:p>
        </p:txBody>
      </p:sp>
      <p:sp>
        <p:nvSpPr>
          <p:cNvPr id="5" name="TextBox 4">
            <a:extLst>
              <a:ext uri="{FF2B5EF4-FFF2-40B4-BE49-F238E27FC236}">
                <a16:creationId xmlns:a16="http://schemas.microsoft.com/office/drawing/2014/main" id="{E65354B9-0A0B-2AAC-B054-353F20BBF3BD}"/>
              </a:ext>
            </a:extLst>
          </p:cNvPr>
          <p:cNvSpPr txBox="1"/>
          <p:nvPr/>
        </p:nvSpPr>
        <p:spPr>
          <a:xfrm>
            <a:off x="860612" y="797510"/>
            <a:ext cx="11403106" cy="5262979"/>
          </a:xfrm>
          <a:prstGeom prst="rect">
            <a:avLst/>
          </a:prstGeom>
          <a:noFill/>
        </p:spPr>
        <p:txBody>
          <a:bodyPr wrap="square">
            <a:spAutoFit/>
          </a:bodyPr>
          <a:lstStyle/>
          <a:p>
            <a:r>
              <a:rPr lang="en-IN" sz="1400" dirty="0"/>
              <a:t>//constructor used when name is specified</a:t>
            </a:r>
          </a:p>
          <a:p>
            <a:r>
              <a:rPr lang="en-IN" sz="1400" dirty="0"/>
              <a:t>	</a:t>
            </a:r>
            <a:r>
              <a:rPr lang="en-IN" sz="1400" dirty="0" err="1"/>
              <a:t>StudentDetails</a:t>
            </a:r>
            <a:r>
              <a:rPr lang="en-IN" sz="1400" dirty="0"/>
              <a:t>(String </a:t>
            </a:r>
            <a:r>
              <a:rPr lang="en-IN" sz="1400" dirty="0" err="1"/>
              <a:t>studentName</a:t>
            </a:r>
            <a:r>
              <a:rPr lang="en-IN" sz="1400" dirty="0"/>
              <a:t>){</a:t>
            </a:r>
          </a:p>
          <a:p>
            <a:r>
              <a:rPr lang="en-IN" sz="1400" dirty="0"/>
              <a:t>		// this() will invoke the default constructor </a:t>
            </a:r>
            <a:r>
              <a:rPr lang="en-IN" sz="1400" dirty="0" err="1"/>
              <a:t>StudentDetails</a:t>
            </a:r>
            <a:r>
              <a:rPr lang="en-IN" sz="1400" dirty="0"/>
              <a:t>()</a:t>
            </a:r>
          </a:p>
          <a:p>
            <a:r>
              <a:rPr lang="en-IN" sz="1400" dirty="0"/>
              <a:t>		// which will initialize name to N.A. and </a:t>
            </a:r>
            <a:r>
              <a:rPr lang="en-IN" sz="1400" dirty="0" err="1"/>
              <a:t>rollNumber</a:t>
            </a:r>
            <a:r>
              <a:rPr lang="en-IN" sz="1400" dirty="0"/>
              <a:t> to -1</a:t>
            </a:r>
          </a:p>
          <a:p>
            <a:r>
              <a:rPr lang="en-IN" sz="1400" dirty="0"/>
              <a:t>		this();</a:t>
            </a:r>
          </a:p>
          <a:p>
            <a:r>
              <a:rPr lang="en-IN" sz="1400" dirty="0"/>
              <a:t>		name=</a:t>
            </a:r>
            <a:r>
              <a:rPr lang="en-IN" sz="1400" dirty="0" err="1"/>
              <a:t>studentName</a:t>
            </a:r>
            <a:r>
              <a:rPr lang="en-IN" sz="1400" dirty="0"/>
              <a:t>;</a:t>
            </a:r>
          </a:p>
          <a:p>
            <a:r>
              <a:rPr lang="en-IN" sz="1400" dirty="0"/>
              <a:t>		// The above statement will re-initialize name from N.A. to </a:t>
            </a:r>
            <a:r>
              <a:rPr lang="en-IN" sz="1400" dirty="0" err="1"/>
              <a:t>studentName</a:t>
            </a:r>
            <a:r>
              <a:rPr lang="en-IN" sz="1400" dirty="0"/>
              <a:t> </a:t>
            </a:r>
          </a:p>
          <a:p>
            <a:r>
              <a:rPr lang="en-IN" sz="1400" dirty="0"/>
              <a:t>		</a:t>
            </a:r>
          </a:p>
          <a:p>
            <a:r>
              <a:rPr lang="en-IN" sz="1400" dirty="0"/>
              <a:t>	}</a:t>
            </a:r>
          </a:p>
          <a:p>
            <a:r>
              <a:rPr lang="en-IN" sz="1400" dirty="0"/>
              <a:t>	</a:t>
            </a:r>
          </a:p>
          <a:p>
            <a:r>
              <a:rPr lang="en-IN" sz="1400" dirty="0"/>
              <a:t>	//constructor used when </a:t>
            </a:r>
            <a:r>
              <a:rPr lang="en-IN" sz="1400" dirty="0" err="1"/>
              <a:t>rollNumber</a:t>
            </a:r>
            <a:r>
              <a:rPr lang="en-IN" sz="1400" dirty="0"/>
              <a:t> is specified</a:t>
            </a:r>
          </a:p>
          <a:p>
            <a:r>
              <a:rPr lang="en-IN" sz="1400" dirty="0"/>
              <a:t>	</a:t>
            </a:r>
            <a:r>
              <a:rPr lang="en-IN" sz="1400" dirty="0" err="1"/>
              <a:t>StudentDetails</a:t>
            </a:r>
            <a:r>
              <a:rPr lang="en-IN" sz="1400" dirty="0"/>
              <a:t>(Integer </a:t>
            </a:r>
            <a:r>
              <a:rPr lang="en-IN" sz="1400" dirty="0" err="1"/>
              <a:t>rollno</a:t>
            </a:r>
            <a:r>
              <a:rPr lang="en-IN" sz="1400" dirty="0"/>
              <a:t>){</a:t>
            </a:r>
          </a:p>
          <a:p>
            <a:r>
              <a:rPr lang="en-IN" sz="1400" dirty="0"/>
              <a:t>		this();</a:t>
            </a:r>
          </a:p>
          <a:p>
            <a:r>
              <a:rPr lang="en-IN" sz="1400" dirty="0"/>
              <a:t>		// this() will invoke the default constructor </a:t>
            </a:r>
            <a:r>
              <a:rPr lang="en-IN" sz="1400" dirty="0" err="1"/>
              <a:t>StudentDetails</a:t>
            </a:r>
            <a:r>
              <a:rPr lang="en-IN" sz="1400" dirty="0"/>
              <a:t>()</a:t>
            </a:r>
          </a:p>
          <a:p>
            <a:r>
              <a:rPr lang="en-IN" sz="1400" dirty="0"/>
              <a:t>		// which will initialize name to N.A. and </a:t>
            </a:r>
            <a:r>
              <a:rPr lang="en-IN" sz="1400" dirty="0" err="1"/>
              <a:t>rollNumber</a:t>
            </a:r>
            <a:r>
              <a:rPr lang="en-IN" sz="1400" dirty="0"/>
              <a:t> to -1</a:t>
            </a:r>
          </a:p>
          <a:p>
            <a:r>
              <a:rPr lang="en-IN" sz="1400" dirty="0"/>
              <a:t>		</a:t>
            </a:r>
            <a:r>
              <a:rPr lang="en-IN" sz="1400" dirty="0" err="1"/>
              <a:t>rollNumber</a:t>
            </a:r>
            <a:r>
              <a:rPr lang="en-IN" sz="1400" dirty="0"/>
              <a:t>=</a:t>
            </a:r>
            <a:r>
              <a:rPr lang="en-IN" sz="1400" dirty="0" err="1"/>
              <a:t>rollno</a:t>
            </a:r>
            <a:r>
              <a:rPr lang="en-IN" sz="1400" dirty="0"/>
              <a:t>;</a:t>
            </a:r>
          </a:p>
          <a:p>
            <a:r>
              <a:rPr lang="en-IN" sz="1400" dirty="0"/>
              <a:t>		// The above statement will re-initialize </a:t>
            </a:r>
            <a:r>
              <a:rPr lang="en-IN" sz="1400" dirty="0" err="1"/>
              <a:t>rollNumber</a:t>
            </a:r>
            <a:r>
              <a:rPr lang="en-IN" sz="1400" dirty="0"/>
              <a:t> from -1 to </a:t>
            </a:r>
            <a:r>
              <a:rPr lang="en-IN" sz="1400" dirty="0" err="1"/>
              <a:t>rollno</a:t>
            </a:r>
            <a:r>
              <a:rPr lang="en-IN" sz="1400" dirty="0"/>
              <a:t> </a:t>
            </a:r>
          </a:p>
          <a:p>
            <a:r>
              <a:rPr lang="en-IN" sz="1400" dirty="0"/>
              <a:t>	}</a:t>
            </a:r>
          </a:p>
          <a:p>
            <a:r>
              <a:rPr lang="en-IN" sz="1400" dirty="0"/>
              <a:t>	</a:t>
            </a:r>
          </a:p>
          <a:p>
            <a:r>
              <a:rPr lang="en-IN" sz="1400" dirty="0"/>
              <a:t>	public void </a:t>
            </a:r>
            <a:r>
              <a:rPr lang="en-IN" sz="1400" dirty="0" err="1"/>
              <a:t>displayStudentDetails</a:t>
            </a:r>
            <a:r>
              <a:rPr lang="en-IN" sz="1400" dirty="0"/>
              <a:t>(){</a:t>
            </a:r>
          </a:p>
          <a:p>
            <a:r>
              <a:rPr lang="en-IN" sz="1400" dirty="0"/>
              <a:t>			System.out.println("Student Details :- ");</a:t>
            </a:r>
          </a:p>
          <a:p>
            <a:r>
              <a:rPr lang="en-IN" sz="1400" dirty="0"/>
              <a:t>		 	System.out.println("Name :- "+name);</a:t>
            </a:r>
          </a:p>
          <a:p>
            <a:r>
              <a:rPr lang="en-IN" sz="1400" dirty="0"/>
              <a:t>		 	System.out.println("Roll Number :- "+</a:t>
            </a:r>
            <a:r>
              <a:rPr lang="en-IN" sz="1400" dirty="0" err="1"/>
              <a:t>rollNumber</a:t>
            </a:r>
            <a:r>
              <a:rPr lang="en-IN" sz="1400" dirty="0"/>
              <a:t>);</a:t>
            </a:r>
          </a:p>
          <a:p>
            <a:r>
              <a:rPr lang="en-IN" sz="1400" dirty="0"/>
              <a:t>	}</a:t>
            </a:r>
          </a:p>
        </p:txBody>
      </p:sp>
    </p:spTree>
    <p:extLst>
      <p:ext uri="{BB962C8B-B14F-4D97-AF65-F5344CB8AC3E}">
        <p14:creationId xmlns:p14="http://schemas.microsoft.com/office/powerpoint/2010/main" val="222876044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06EAE2-9F25-F964-B02A-3091717543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82B0B2E-4958-4AD5-CC00-57F114E2C646}"/>
              </a:ext>
            </a:extLst>
          </p:cNvPr>
          <p:cNvSpPr>
            <a:spLocks noGrp="1"/>
          </p:cNvSpPr>
          <p:nvPr>
            <p:ph type="sldNum" sz="quarter" idx="12"/>
          </p:nvPr>
        </p:nvSpPr>
        <p:spPr/>
        <p:txBody>
          <a:bodyPr/>
          <a:lstStyle/>
          <a:p>
            <a:fld id="{4A777409-9C5A-4B07-8E32-19F22F7D558C}" type="slidenum">
              <a:rPr lang="en-IN" smtClean="0"/>
              <a:t>247</a:t>
            </a:fld>
            <a:endParaRPr lang="en-IN" dirty="0"/>
          </a:p>
        </p:txBody>
      </p:sp>
      <p:sp>
        <p:nvSpPr>
          <p:cNvPr id="5" name="TextBox 4">
            <a:extLst>
              <a:ext uri="{FF2B5EF4-FFF2-40B4-BE49-F238E27FC236}">
                <a16:creationId xmlns:a16="http://schemas.microsoft.com/office/drawing/2014/main" id="{F3ED07EA-F315-34D5-ECC8-0C47279A5252}"/>
              </a:ext>
            </a:extLst>
          </p:cNvPr>
          <p:cNvSpPr txBox="1"/>
          <p:nvPr/>
        </p:nvSpPr>
        <p:spPr>
          <a:xfrm>
            <a:off x="1299883" y="906601"/>
            <a:ext cx="10972800" cy="5632311"/>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p>
          <a:p>
            <a:r>
              <a:rPr lang="en-IN" dirty="0"/>
              <a:t>		</a:t>
            </a:r>
            <a:r>
              <a:rPr lang="en-IN" dirty="0" err="1"/>
              <a:t>StudentDetails</a:t>
            </a:r>
            <a:r>
              <a:rPr lang="en-IN" dirty="0"/>
              <a:t> student1 = new </a:t>
            </a:r>
            <a:r>
              <a:rPr lang="en-IN" dirty="0" err="1"/>
              <a:t>StudentDetails</a:t>
            </a:r>
            <a:r>
              <a:rPr lang="en-IN" dirty="0"/>
              <a:t>();</a:t>
            </a:r>
          </a:p>
          <a:p>
            <a:r>
              <a:rPr lang="en-IN" dirty="0"/>
              <a:t>		student1.displayStudentDetails();</a:t>
            </a:r>
          </a:p>
          <a:p>
            <a:r>
              <a:rPr lang="en-IN" dirty="0"/>
              <a:t>		System.out.println();</a:t>
            </a:r>
          </a:p>
          <a:p>
            <a:r>
              <a:rPr lang="en-IN" dirty="0"/>
              <a:t>		</a:t>
            </a:r>
          </a:p>
          <a:p>
            <a:r>
              <a:rPr lang="en-IN" dirty="0"/>
              <a:t>		</a:t>
            </a:r>
            <a:r>
              <a:rPr lang="en-IN" dirty="0" err="1"/>
              <a:t>StudentDetails</a:t>
            </a:r>
            <a:r>
              <a:rPr lang="en-IN" dirty="0"/>
              <a:t> student2 = new </a:t>
            </a:r>
            <a:r>
              <a:rPr lang="en-IN" dirty="0" err="1"/>
              <a:t>StudentDetails</a:t>
            </a:r>
            <a:r>
              <a:rPr lang="en-IN" dirty="0"/>
              <a:t>("Joe",42);</a:t>
            </a:r>
          </a:p>
          <a:p>
            <a:r>
              <a:rPr lang="en-IN" dirty="0"/>
              <a:t>		student2.displayStudentDetails();</a:t>
            </a:r>
          </a:p>
          <a:p>
            <a:r>
              <a:rPr lang="en-IN" dirty="0"/>
              <a:t>		System.out.println();</a:t>
            </a:r>
          </a:p>
          <a:p>
            <a:r>
              <a:rPr lang="en-IN" dirty="0"/>
              <a:t>		</a:t>
            </a:r>
          </a:p>
          <a:p>
            <a:r>
              <a:rPr lang="en-IN" dirty="0"/>
              <a:t>		</a:t>
            </a:r>
            <a:r>
              <a:rPr lang="en-IN" dirty="0" err="1"/>
              <a:t>StudentDetails</a:t>
            </a:r>
            <a:r>
              <a:rPr lang="en-IN" dirty="0"/>
              <a:t> student3 = new </a:t>
            </a:r>
            <a:r>
              <a:rPr lang="en-IN" dirty="0" err="1"/>
              <a:t>StudentDetails</a:t>
            </a:r>
            <a:r>
              <a:rPr lang="en-IN" dirty="0"/>
              <a:t>("Tommy");</a:t>
            </a:r>
          </a:p>
          <a:p>
            <a:r>
              <a:rPr lang="en-IN" dirty="0"/>
              <a:t>		student3.displayStudentDetails();</a:t>
            </a:r>
          </a:p>
          <a:p>
            <a:r>
              <a:rPr lang="en-IN" dirty="0"/>
              <a:t>		System.out.println();</a:t>
            </a:r>
          </a:p>
          <a:p>
            <a:r>
              <a:rPr lang="en-IN" dirty="0"/>
              <a:t>		</a:t>
            </a:r>
          </a:p>
          <a:p>
            <a:r>
              <a:rPr lang="en-IN" dirty="0"/>
              <a:t>		</a:t>
            </a:r>
            <a:r>
              <a:rPr lang="en-IN" dirty="0" err="1"/>
              <a:t>StudentDetails</a:t>
            </a:r>
            <a:r>
              <a:rPr lang="en-IN" dirty="0"/>
              <a:t> student4  = new </a:t>
            </a:r>
            <a:r>
              <a:rPr lang="en-IN" dirty="0" err="1"/>
              <a:t>StudentDetails</a:t>
            </a:r>
            <a:r>
              <a:rPr lang="en-IN" dirty="0"/>
              <a:t>(70);</a:t>
            </a:r>
          </a:p>
          <a:p>
            <a:r>
              <a:rPr lang="en-IN" dirty="0"/>
              <a:t>		student4.displayStudentDetails();</a:t>
            </a:r>
          </a:p>
          <a:p>
            <a:r>
              <a:rPr lang="en-IN" dirty="0"/>
              <a:t>		System.out.println();</a:t>
            </a:r>
          </a:p>
          <a:p>
            <a:r>
              <a:rPr lang="en-IN" dirty="0"/>
              <a:t>		</a:t>
            </a:r>
          </a:p>
          <a:p>
            <a:r>
              <a:rPr lang="en-IN" dirty="0"/>
              <a:t>	}</a:t>
            </a:r>
          </a:p>
          <a:p>
            <a:r>
              <a:rPr lang="en-IN" dirty="0"/>
              <a:t>}</a:t>
            </a:r>
          </a:p>
        </p:txBody>
      </p:sp>
    </p:spTree>
    <p:extLst>
      <p:ext uri="{BB962C8B-B14F-4D97-AF65-F5344CB8AC3E}">
        <p14:creationId xmlns:p14="http://schemas.microsoft.com/office/powerpoint/2010/main" val="250000022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8DC0-4AAC-88F5-4CF8-CB3844FDCEA6}"/>
              </a:ext>
            </a:extLst>
          </p:cNvPr>
          <p:cNvSpPr>
            <a:spLocks noGrp="1"/>
          </p:cNvSpPr>
          <p:nvPr>
            <p:ph type="title"/>
          </p:nvPr>
        </p:nvSpPr>
        <p:spPr>
          <a:xfrm>
            <a:off x="524435" y="896190"/>
            <a:ext cx="10515600" cy="1325563"/>
          </a:xfrm>
        </p:spPr>
        <p:txBody>
          <a:bodyPr/>
          <a:lstStyle/>
          <a:p>
            <a:pPr algn="ctr"/>
            <a:r>
              <a:rPr lang="en-IN" b="1" u="sng" dirty="0"/>
              <a:t>Variable Arguments</a:t>
            </a:r>
            <a:br>
              <a:rPr lang="en-IN" b="1" u="sng" dirty="0"/>
            </a:br>
            <a:endParaRPr lang="en-IN" u="sng" dirty="0"/>
          </a:p>
        </p:txBody>
      </p:sp>
      <p:sp>
        <p:nvSpPr>
          <p:cNvPr id="3" name="Content Placeholder 2">
            <a:extLst>
              <a:ext uri="{FF2B5EF4-FFF2-40B4-BE49-F238E27FC236}">
                <a16:creationId xmlns:a16="http://schemas.microsoft.com/office/drawing/2014/main" id="{97174B37-C8D3-EAA9-5674-89E8705C70DD}"/>
              </a:ext>
            </a:extLst>
          </p:cNvPr>
          <p:cNvSpPr>
            <a:spLocks noGrp="1"/>
          </p:cNvSpPr>
          <p:nvPr>
            <p:ph idx="1"/>
          </p:nvPr>
        </p:nvSpPr>
        <p:spPr/>
        <p:txBody>
          <a:bodyPr>
            <a:normAutofit fontScale="92500"/>
          </a:bodyPr>
          <a:lstStyle/>
          <a:p>
            <a:pPr marL="0" indent="0">
              <a:buNone/>
            </a:pPr>
            <a:r>
              <a:rPr lang="en-US" sz="2200" dirty="0">
                <a:solidFill>
                  <a:schemeClr val="tx1">
                    <a:lumMod val="65000"/>
                    <a:lumOff val="35000"/>
                  </a:schemeClr>
                </a:solidFill>
                <a:effectLst/>
              </a:rPr>
              <a:t>By now, you have seen that methods can accept arguments and can also be overloaded based on the difference in the data types of arguments, number of arguments and the order of arguments.</a:t>
            </a:r>
          </a:p>
          <a:p>
            <a:pPr marL="0" indent="0">
              <a:buNone/>
            </a:pPr>
            <a:r>
              <a:rPr lang="en-US" sz="2200" dirty="0">
                <a:solidFill>
                  <a:schemeClr val="tx1">
                    <a:lumMod val="65000"/>
                    <a:lumOff val="35000"/>
                  </a:schemeClr>
                </a:solidFill>
                <a:effectLst/>
              </a:rPr>
              <a:t>In addition to these, Java also allows you to pass variable number of values to an argument of a method. This is useful when you do not know the exact number of values to be passed to an argument.</a:t>
            </a:r>
          </a:p>
          <a:p>
            <a:pPr marL="0" indent="0">
              <a:buNone/>
            </a:pPr>
            <a:r>
              <a:rPr lang="en-US" sz="2200" dirty="0">
                <a:solidFill>
                  <a:schemeClr val="tx1">
                    <a:lumMod val="65000"/>
                    <a:lumOff val="35000"/>
                  </a:schemeClr>
                </a:solidFill>
                <a:effectLst/>
              </a:rPr>
              <a:t>Let us consider a scenario where customer details along with contact numbers need to be stored. Since a customer can have multiple contact numbers, contact numbers will be stored in an array. There might also be a scenario where a customer does not have any contact number.</a:t>
            </a:r>
          </a:p>
          <a:p>
            <a:pPr marL="0" indent="0">
              <a:buNone/>
            </a:pPr>
            <a:r>
              <a:rPr lang="en-US" sz="2200" dirty="0">
                <a:solidFill>
                  <a:schemeClr val="tx1">
                    <a:lumMod val="65000"/>
                    <a:lumOff val="35000"/>
                  </a:schemeClr>
                </a:solidFill>
                <a:effectLst/>
              </a:rPr>
              <a:t>In this case, when you pass the contact numbers to a method, you would require variable number of arguments based on the number of contact numbers a customer has but this obviously is not feasible.</a:t>
            </a:r>
          </a:p>
          <a:p>
            <a:pPr marL="0" indent="0">
              <a:buNone/>
            </a:pPr>
            <a:r>
              <a:rPr lang="en-US" sz="2200" dirty="0">
                <a:solidFill>
                  <a:schemeClr val="tx1">
                    <a:lumMod val="65000"/>
                    <a:lumOff val="35000"/>
                  </a:schemeClr>
                </a:solidFill>
                <a:effectLst/>
              </a:rPr>
              <a:t>Instead, you can have a single argument which can accept variable number of values.</a:t>
            </a:r>
          </a:p>
          <a:p>
            <a:pPr marL="0" indent="0">
              <a:buNone/>
            </a:pPr>
            <a:r>
              <a:rPr lang="en-US" sz="2200" dirty="0">
                <a:solidFill>
                  <a:schemeClr val="tx1">
                    <a:lumMod val="65000"/>
                    <a:lumOff val="35000"/>
                  </a:schemeClr>
                </a:solidFill>
                <a:effectLst/>
              </a:rPr>
              <a:t>The syntax for creating a method with variable number of arguments is shown below.</a:t>
            </a:r>
          </a:p>
          <a:p>
            <a:pPr marL="0" indent="0">
              <a:buNone/>
            </a:pPr>
            <a:endParaRPr lang="en-IN" dirty="0"/>
          </a:p>
        </p:txBody>
      </p:sp>
      <p:sp>
        <p:nvSpPr>
          <p:cNvPr id="4" name="Footer Placeholder 3">
            <a:extLst>
              <a:ext uri="{FF2B5EF4-FFF2-40B4-BE49-F238E27FC236}">
                <a16:creationId xmlns:a16="http://schemas.microsoft.com/office/drawing/2014/main" id="{BE17E8A4-4328-A6ED-5285-DA82B25A2A7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FB66AE-7445-639E-D619-D233EF44109C}"/>
              </a:ext>
            </a:extLst>
          </p:cNvPr>
          <p:cNvSpPr>
            <a:spLocks noGrp="1"/>
          </p:cNvSpPr>
          <p:nvPr>
            <p:ph type="sldNum" sz="quarter" idx="12"/>
          </p:nvPr>
        </p:nvSpPr>
        <p:spPr/>
        <p:txBody>
          <a:bodyPr/>
          <a:lstStyle/>
          <a:p>
            <a:fld id="{4A777409-9C5A-4B07-8E32-19F22F7D558C}" type="slidenum">
              <a:rPr lang="en-IN" smtClean="0"/>
              <a:t>248</a:t>
            </a:fld>
            <a:endParaRPr lang="en-IN" dirty="0"/>
          </a:p>
        </p:txBody>
      </p:sp>
    </p:spTree>
    <p:extLst>
      <p:ext uri="{BB962C8B-B14F-4D97-AF65-F5344CB8AC3E}">
        <p14:creationId xmlns:p14="http://schemas.microsoft.com/office/powerpoint/2010/main" val="314027989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6A912B-7A8A-91A5-7B9E-3DFE431121A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AC5CC4-4A92-C3EB-BC7D-B1870160CA26}"/>
              </a:ext>
            </a:extLst>
          </p:cNvPr>
          <p:cNvSpPr>
            <a:spLocks noGrp="1"/>
          </p:cNvSpPr>
          <p:nvPr>
            <p:ph type="sldNum" sz="quarter" idx="12"/>
          </p:nvPr>
        </p:nvSpPr>
        <p:spPr/>
        <p:txBody>
          <a:bodyPr/>
          <a:lstStyle/>
          <a:p>
            <a:fld id="{4A777409-9C5A-4B07-8E32-19F22F7D558C}" type="slidenum">
              <a:rPr lang="en-IN" smtClean="0"/>
              <a:t>249</a:t>
            </a:fld>
            <a:endParaRPr lang="en-IN" dirty="0"/>
          </a:p>
        </p:txBody>
      </p:sp>
      <p:sp>
        <p:nvSpPr>
          <p:cNvPr id="5" name="TextBox 4">
            <a:extLst>
              <a:ext uri="{FF2B5EF4-FFF2-40B4-BE49-F238E27FC236}">
                <a16:creationId xmlns:a16="http://schemas.microsoft.com/office/drawing/2014/main" id="{028B85B5-FF6E-CB40-71B1-A6467ADB78CD}"/>
              </a:ext>
            </a:extLst>
          </p:cNvPr>
          <p:cNvSpPr txBox="1"/>
          <p:nvPr/>
        </p:nvSpPr>
        <p:spPr>
          <a:xfrm>
            <a:off x="1104899" y="708229"/>
            <a:ext cx="10620935" cy="646331"/>
          </a:xfrm>
          <a:prstGeom prst="rect">
            <a:avLst/>
          </a:prstGeom>
          <a:noFill/>
        </p:spPr>
        <p:txBody>
          <a:bodyPr wrap="square">
            <a:spAutoFit/>
          </a:bodyPr>
          <a:lstStyle/>
          <a:p>
            <a:r>
              <a:rPr lang="en-IN" dirty="0"/>
              <a:t>&lt;return type&gt; &lt;method name&gt;(&lt;data type&gt; &lt;paramater1 name&gt;,&lt;data type&gt; ...&lt;parameter2 name&gt;{</a:t>
            </a:r>
          </a:p>
          <a:p>
            <a:r>
              <a:rPr lang="en-IN" dirty="0"/>
              <a:t>}</a:t>
            </a:r>
          </a:p>
        </p:txBody>
      </p:sp>
      <p:sp>
        <p:nvSpPr>
          <p:cNvPr id="7" name="TextBox 6">
            <a:extLst>
              <a:ext uri="{FF2B5EF4-FFF2-40B4-BE49-F238E27FC236}">
                <a16:creationId xmlns:a16="http://schemas.microsoft.com/office/drawing/2014/main" id="{7600535C-82AC-DB1D-494D-9835AA1D62CE}"/>
              </a:ext>
            </a:extLst>
          </p:cNvPr>
          <p:cNvSpPr txBox="1"/>
          <p:nvPr/>
        </p:nvSpPr>
        <p:spPr>
          <a:xfrm>
            <a:off x="244287" y="1674674"/>
            <a:ext cx="11678771" cy="1631216"/>
          </a:xfrm>
          <a:prstGeom prst="rect">
            <a:avLst/>
          </a:prstGeom>
          <a:noFill/>
        </p:spPr>
        <p:txBody>
          <a:bodyPr wrap="square">
            <a:spAutoFit/>
          </a:bodyPr>
          <a:lstStyle/>
          <a:p>
            <a:r>
              <a:rPr lang="en-US" sz="2000" dirty="0">
                <a:solidFill>
                  <a:schemeClr val="tx1">
                    <a:lumMod val="65000"/>
                    <a:lumOff val="35000"/>
                  </a:schemeClr>
                </a:solidFill>
                <a:effectLst/>
              </a:rPr>
              <a:t>In the syntax given above, parameter2 is prefixed by an ellipsis (three dots, ...) indicating that it can accept variable number of values. This construct is said to be </a:t>
            </a:r>
            <a:r>
              <a:rPr lang="en-US" sz="2000" b="1" dirty="0" err="1">
                <a:solidFill>
                  <a:schemeClr val="tx1">
                    <a:lumMod val="65000"/>
                    <a:lumOff val="35000"/>
                  </a:schemeClr>
                </a:solidFill>
                <a:effectLst/>
              </a:rPr>
              <a:t>varargs</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and must be the last parameter in a method. The parameter2 can accept any number of values including no values.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 example is shown below.</a:t>
            </a:r>
          </a:p>
        </p:txBody>
      </p:sp>
      <p:sp>
        <p:nvSpPr>
          <p:cNvPr id="9" name="TextBox 8">
            <a:extLst>
              <a:ext uri="{FF2B5EF4-FFF2-40B4-BE49-F238E27FC236}">
                <a16:creationId xmlns:a16="http://schemas.microsoft.com/office/drawing/2014/main" id="{46065D68-7A23-4F61-E73A-9724063006DB}"/>
              </a:ext>
            </a:extLst>
          </p:cNvPr>
          <p:cNvSpPr txBox="1"/>
          <p:nvPr/>
        </p:nvSpPr>
        <p:spPr>
          <a:xfrm>
            <a:off x="314884" y="3626004"/>
            <a:ext cx="11410950" cy="2031325"/>
          </a:xfrm>
          <a:prstGeom prst="rect">
            <a:avLst/>
          </a:prstGeom>
          <a:noFill/>
        </p:spPr>
        <p:txBody>
          <a:bodyPr wrap="square">
            <a:spAutoFit/>
          </a:bodyPr>
          <a:lstStyle/>
          <a:p>
            <a:r>
              <a:rPr lang="en-IN" dirty="0"/>
              <a:t>void </a:t>
            </a:r>
            <a:r>
              <a:rPr lang="en-IN" dirty="0" err="1"/>
              <a:t>displayContactDetails</a:t>
            </a:r>
            <a:r>
              <a:rPr lang="en-IN" dirty="0"/>
              <a:t>(int </a:t>
            </a:r>
            <a:r>
              <a:rPr lang="en-IN" dirty="0" err="1"/>
              <a:t>customerId</a:t>
            </a:r>
            <a:r>
              <a:rPr lang="en-IN" dirty="0"/>
              <a:t>, long ...</a:t>
            </a:r>
            <a:r>
              <a:rPr lang="en-IN" dirty="0" err="1"/>
              <a:t>contactNumbers</a:t>
            </a:r>
            <a:r>
              <a:rPr lang="en-IN" dirty="0"/>
              <a:t>){</a:t>
            </a:r>
          </a:p>
          <a:p>
            <a:r>
              <a:rPr lang="en-IN" dirty="0"/>
              <a:t>    System.out.println("Customer Id: "+</a:t>
            </a:r>
            <a:r>
              <a:rPr lang="en-IN" dirty="0" err="1"/>
              <a:t>customerId</a:t>
            </a:r>
            <a:r>
              <a:rPr lang="en-IN" dirty="0"/>
              <a:t>);</a:t>
            </a:r>
          </a:p>
          <a:p>
            <a:r>
              <a:rPr lang="en-IN" dirty="0"/>
              <a:t>	System.out.println("Contact Numbers: ");</a:t>
            </a:r>
          </a:p>
          <a:p>
            <a:r>
              <a:rPr lang="en-IN" dirty="0"/>
              <a:t>	</a:t>
            </a:r>
          </a:p>
          <a:p>
            <a:r>
              <a:rPr lang="en-IN" dirty="0"/>
              <a:t>	for (long </a:t>
            </a:r>
            <a:r>
              <a:rPr lang="en-IN" dirty="0" err="1"/>
              <a:t>contactNumber</a:t>
            </a:r>
            <a:r>
              <a:rPr lang="en-IN" dirty="0"/>
              <a:t> : </a:t>
            </a:r>
            <a:r>
              <a:rPr lang="en-IN" dirty="0" err="1"/>
              <a:t>conatactNumbers</a:t>
            </a:r>
            <a:r>
              <a:rPr lang="en-IN" dirty="0"/>
              <a:t>)</a:t>
            </a:r>
          </a:p>
          <a:p>
            <a:r>
              <a:rPr lang="en-IN" dirty="0"/>
              <a:t>	    System.out.println(</a:t>
            </a:r>
            <a:r>
              <a:rPr lang="en-IN" dirty="0" err="1"/>
              <a:t>contactNumber</a:t>
            </a:r>
            <a:r>
              <a:rPr lang="en-IN" dirty="0"/>
              <a:t>);</a:t>
            </a:r>
          </a:p>
          <a:p>
            <a:r>
              <a:rPr lang="en-IN" dirty="0"/>
              <a:t>}</a:t>
            </a:r>
          </a:p>
        </p:txBody>
      </p:sp>
    </p:spTree>
    <p:extLst>
      <p:ext uri="{BB962C8B-B14F-4D97-AF65-F5344CB8AC3E}">
        <p14:creationId xmlns:p14="http://schemas.microsoft.com/office/powerpoint/2010/main" val="1026988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66EE6F-025A-52A5-65CA-458E512A908E}"/>
              </a:ext>
            </a:extLst>
          </p:cNvPr>
          <p:cNvSpPr txBox="1"/>
          <p:nvPr/>
        </p:nvSpPr>
        <p:spPr>
          <a:xfrm>
            <a:off x="251011" y="733524"/>
            <a:ext cx="11627224" cy="1200329"/>
          </a:xfrm>
          <a:prstGeom prst="rect">
            <a:avLst/>
          </a:prstGeom>
          <a:noFill/>
        </p:spPr>
        <p:txBody>
          <a:bodyPr wrap="square">
            <a:spAutoFit/>
          </a:bodyPr>
          <a:lstStyle/>
          <a:p>
            <a:r>
              <a:rPr lang="en-IN" sz="2400" dirty="0"/>
              <a:t>jshell&gt; System.out.println("Hello World!");</a:t>
            </a:r>
          </a:p>
          <a:p>
            <a:r>
              <a:rPr lang="en-IN" sz="2400" dirty="0"/>
              <a:t>Hello World!</a:t>
            </a:r>
          </a:p>
          <a:p>
            <a:r>
              <a:rPr lang="en-IN" sz="2400" dirty="0"/>
              <a:t>jshell&gt;</a:t>
            </a:r>
          </a:p>
        </p:txBody>
      </p:sp>
      <p:sp>
        <p:nvSpPr>
          <p:cNvPr id="5" name="TextBox 4">
            <a:extLst>
              <a:ext uri="{FF2B5EF4-FFF2-40B4-BE49-F238E27FC236}">
                <a16:creationId xmlns:a16="http://schemas.microsoft.com/office/drawing/2014/main" id="{68EDD463-82A5-D0FC-BBC5-5A0E2B6C5D57}"/>
              </a:ext>
            </a:extLst>
          </p:cNvPr>
          <p:cNvSpPr txBox="1"/>
          <p:nvPr/>
        </p:nvSpPr>
        <p:spPr>
          <a:xfrm>
            <a:off x="251011" y="1865819"/>
            <a:ext cx="11627224" cy="1631216"/>
          </a:xfrm>
          <a:prstGeom prst="rect">
            <a:avLst/>
          </a:prstGeom>
          <a:noFill/>
        </p:spPr>
        <p:txBody>
          <a:bodyPr wrap="square">
            <a:spAutoFit/>
          </a:bodyPr>
          <a:lstStyle/>
          <a:p>
            <a:r>
              <a:rPr lang="en-US" sz="2000" dirty="0">
                <a:solidFill>
                  <a:schemeClr val="tx1">
                    <a:lumMod val="65000"/>
                    <a:lumOff val="35000"/>
                  </a:schemeClr>
                </a:solidFill>
              </a:rPr>
              <a:t>Congratulations! Your first Java Program is executed using JShell.</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 </a:t>
            </a:r>
            <a:r>
              <a:rPr lang="en-US" sz="2000" dirty="0">
                <a:solidFill>
                  <a:schemeClr val="tx1">
                    <a:lumMod val="65000"/>
                    <a:lumOff val="35000"/>
                  </a:schemeClr>
                </a:solidFill>
              </a:rPr>
              <a:t>Every code written in JShell will have a specific id allotted to it. Using /list command, you can get a list of code snippets executed in JShell. As you can see below, we have executed only the print statement, and it has its id.</a:t>
            </a:r>
          </a:p>
        </p:txBody>
      </p:sp>
      <p:sp>
        <p:nvSpPr>
          <p:cNvPr id="7" name="TextBox 6">
            <a:extLst>
              <a:ext uri="{FF2B5EF4-FFF2-40B4-BE49-F238E27FC236}">
                <a16:creationId xmlns:a16="http://schemas.microsoft.com/office/drawing/2014/main" id="{8A67F60E-FE00-20FE-1DD7-06A45C7ED238}"/>
              </a:ext>
            </a:extLst>
          </p:cNvPr>
          <p:cNvSpPr txBox="1"/>
          <p:nvPr/>
        </p:nvSpPr>
        <p:spPr>
          <a:xfrm>
            <a:off x="282388" y="3429000"/>
            <a:ext cx="11564471" cy="1200329"/>
          </a:xfrm>
          <a:prstGeom prst="rect">
            <a:avLst/>
          </a:prstGeom>
          <a:noFill/>
        </p:spPr>
        <p:txBody>
          <a:bodyPr wrap="square">
            <a:spAutoFit/>
          </a:bodyPr>
          <a:lstStyle/>
          <a:p>
            <a:r>
              <a:rPr lang="en-IN" sz="2400" dirty="0"/>
              <a:t>jshell&gt; /list</a:t>
            </a:r>
          </a:p>
          <a:p>
            <a:r>
              <a:rPr lang="en-IN" sz="2400" dirty="0"/>
              <a:t>   1 : System.out.println("Hello World!");</a:t>
            </a:r>
          </a:p>
          <a:p>
            <a:r>
              <a:rPr lang="en-IN" sz="2400" dirty="0"/>
              <a:t>jshell&gt;</a:t>
            </a:r>
          </a:p>
        </p:txBody>
      </p:sp>
      <p:sp>
        <p:nvSpPr>
          <p:cNvPr id="9" name="TextBox 8">
            <a:extLst>
              <a:ext uri="{FF2B5EF4-FFF2-40B4-BE49-F238E27FC236}">
                <a16:creationId xmlns:a16="http://schemas.microsoft.com/office/drawing/2014/main" id="{8FE8843E-723E-4C6E-9FEF-A2DDFBB415CE}"/>
              </a:ext>
            </a:extLst>
          </p:cNvPr>
          <p:cNvSpPr txBox="1"/>
          <p:nvPr/>
        </p:nvSpPr>
        <p:spPr>
          <a:xfrm>
            <a:off x="282388" y="4924147"/>
            <a:ext cx="11627224" cy="1015663"/>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Closing </a:t>
            </a:r>
            <a:r>
              <a:rPr lang="en-US" sz="2000" dirty="0" err="1">
                <a:solidFill>
                  <a:schemeClr val="tx1">
                    <a:lumMod val="65000"/>
                    <a:lumOff val="35000"/>
                  </a:schemeClr>
                </a:solidFill>
              </a:rPr>
              <a:t>Jshell</a:t>
            </a:r>
            <a:endParaRPr lang="en-US" sz="2000" dirty="0">
              <a:solidFill>
                <a:schemeClr val="tx1">
                  <a:lumMod val="65000"/>
                  <a:lumOff val="35000"/>
                </a:schemeClr>
              </a:solidFill>
            </a:endParaRPr>
          </a:p>
          <a:p>
            <a:endParaRPr lang="en-US" sz="2000" dirty="0">
              <a:solidFill>
                <a:schemeClr val="tx1">
                  <a:lumMod val="65000"/>
                  <a:lumOff val="35000"/>
                </a:schemeClr>
              </a:solidFill>
            </a:endParaRPr>
          </a:p>
          <a:p>
            <a:r>
              <a:rPr lang="en-US" sz="2000" dirty="0">
                <a:solidFill>
                  <a:schemeClr val="tx1">
                    <a:lumMod val="65000"/>
                    <a:lumOff val="35000"/>
                  </a:schemeClr>
                </a:solidFill>
              </a:rPr>
              <a:t>We can exit from the JShell tool using the /exit command which will return you to the command prompt.</a:t>
            </a:r>
          </a:p>
        </p:txBody>
      </p:sp>
      <p:sp>
        <p:nvSpPr>
          <p:cNvPr id="2" name="Footer Placeholder 1">
            <a:extLst>
              <a:ext uri="{FF2B5EF4-FFF2-40B4-BE49-F238E27FC236}">
                <a16:creationId xmlns:a16="http://schemas.microsoft.com/office/drawing/2014/main" id="{59ABD3F4-E195-849A-1C8B-F145CA2BEB3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BEB58E7-2536-6DA9-2CE7-2D4EEBC56002}"/>
              </a:ext>
            </a:extLst>
          </p:cNvPr>
          <p:cNvSpPr>
            <a:spLocks noGrp="1"/>
          </p:cNvSpPr>
          <p:nvPr>
            <p:ph type="sldNum" sz="quarter" idx="12"/>
          </p:nvPr>
        </p:nvSpPr>
        <p:spPr/>
        <p:txBody>
          <a:bodyPr/>
          <a:lstStyle/>
          <a:p>
            <a:fld id="{4A777409-9C5A-4B07-8E32-19F22F7D558C}" type="slidenum">
              <a:rPr lang="en-IN" smtClean="0"/>
              <a:t>25</a:t>
            </a:fld>
            <a:endParaRPr lang="en-IN" dirty="0"/>
          </a:p>
        </p:txBody>
      </p:sp>
    </p:spTree>
    <p:extLst>
      <p:ext uri="{BB962C8B-B14F-4D97-AF65-F5344CB8AC3E}">
        <p14:creationId xmlns:p14="http://schemas.microsoft.com/office/powerpoint/2010/main" val="288867753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A275CF-B6FD-11B2-EFA4-7E411BCBF0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165BAA-EEA2-4684-3D76-28980C984DE3}"/>
              </a:ext>
            </a:extLst>
          </p:cNvPr>
          <p:cNvSpPr>
            <a:spLocks noGrp="1"/>
          </p:cNvSpPr>
          <p:nvPr>
            <p:ph type="sldNum" sz="quarter" idx="12"/>
          </p:nvPr>
        </p:nvSpPr>
        <p:spPr/>
        <p:txBody>
          <a:bodyPr/>
          <a:lstStyle/>
          <a:p>
            <a:fld id="{4A777409-9C5A-4B07-8E32-19F22F7D558C}" type="slidenum">
              <a:rPr lang="en-IN" smtClean="0"/>
              <a:t>250</a:t>
            </a:fld>
            <a:endParaRPr lang="en-IN" dirty="0"/>
          </a:p>
        </p:txBody>
      </p:sp>
      <p:sp>
        <p:nvSpPr>
          <p:cNvPr id="5" name="TextBox 4">
            <a:extLst>
              <a:ext uri="{FF2B5EF4-FFF2-40B4-BE49-F238E27FC236}">
                <a16:creationId xmlns:a16="http://schemas.microsoft.com/office/drawing/2014/main" id="{0DED74D6-C3C2-1C9D-865E-8632B3595543}"/>
              </a:ext>
            </a:extLst>
          </p:cNvPr>
          <p:cNvSpPr txBox="1"/>
          <p:nvPr/>
        </p:nvSpPr>
        <p:spPr>
          <a:xfrm>
            <a:off x="988358" y="807748"/>
            <a:ext cx="10365441" cy="1015663"/>
          </a:xfrm>
          <a:prstGeom prst="rect">
            <a:avLst/>
          </a:prstGeom>
          <a:noFill/>
        </p:spPr>
        <p:txBody>
          <a:bodyPr wrap="square">
            <a:spAutoFit/>
          </a:bodyPr>
          <a:lstStyle/>
          <a:p>
            <a:r>
              <a:rPr lang="en-US" sz="2000" dirty="0">
                <a:solidFill>
                  <a:schemeClr val="tx1">
                    <a:lumMod val="65000"/>
                    <a:lumOff val="35000"/>
                  </a:schemeClr>
                </a:solidFill>
              </a:rPr>
              <a:t>Please note that </a:t>
            </a:r>
            <a:r>
              <a:rPr lang="en-US" sz="2000" dirty="0" err="1">
                <a:solidFill>
                  <a:schemeClr val="tx1">
                    <a:lumMod val="65000"/>
                    <a:lumOff val="35000"/>
                  </a:schemeClr>
                </a:solidFill>
              </a:rPr>
              <a:t>contactNumbers</a:t>
            </a:r>
            <a:r>
              <a:rPr lang="en-US" sz="2000" dirty="0">
                <a:solidFill>
                  <a:schemeClr val="tx1">
                    <a:lumMod val="65000"/>
                    <a:lumOff val="35000"/>
                  </a:schemeClr>
                </a:solidFill>
              </a:rPr>
              <a:t> is treated like an array inside the method.  So, the method </a:t>
            </a:r>
            <a:r>
              <a:rPr lang="en-US" sz="2000" dirty="0" err="1">
                <a:solidFill>
                  <a:schemeClr val="tx1">
                    <a:lumMod val="65000"/>
                    <a:lumOff val="35000"/>
                  </a:schemeClr>
                </a:solidFill>
              </a:rPr>
              <a:t>displayContactDetails</a:t>
            </a:r>
            <a:r>
              <a:rPr lang="en-US" sz="2000" dirty="0">
                <a:solidFill>
                  <a:schemeClr val="tx1">
                    <a:lumMod val="65000"/>
                    <a:lumOff val="35000"/>
                  </a:schemeClr>
                </a:solidFill>
              </a:rPr>
              <a:t> can be invoked either with an array or with a sequence of values as shown below. The parameter will be treated as an array in either case.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33B9B4-86E9-08BD-2CB7-74B7A7E0F366}"/>
              </a:ext>
            </a:extLst>
          </p:cNvPr>
          <p:cNvSpPr txBox="1"/>
          <p:nvPr/>
        </p:nvSpPr>
        <p:spPr>
          <a:xfrm>
            <a:off x="988359" y="2057872"/>
            <a:ext cx="11033312" cy="1200329"/>
          </a:xfrm>
          <a:prstGeom prst="rect">
            <a:avLst/>
          </a:prstGeom>
          <a:noFill/>
        </p:spPr>
        <p:txBody>
          <a:bodyPr wrap="square">
            <a:spAutoFit/>
          </a:bodyPr>
          <a:lstStyle/>
          <a:p>
            <a:r>
              <a:rPr lang="en-IN" dirty="0"/>
              <a:t>long[] </a:t>
            </a:r>
            <a:r>
              <a:rPr lang="en-IN" dirty="0" err="1"/>
              <a:t>contactNumbers</a:t>
            </a:r>
            <a:r>
              <a:rPr lang="en-IN" dirty="0"/>
              <a:t>={9999999999L,8888888888L};</a:t>
            </a:r>
          </a:p>
          <a:p>
            <a:r>
              <a:rPr lang="en-IN" dirty="0" err="1"/>
              <a:t>displayContactDetails</a:t>
            </a:r>
            <a:r>
              <a:rPr lang="en-IN" dirty="0"/>
              <a:t>(1001, </a:t>
            </a:r>
            <a:r>
              <a:rPr lang="en-IN" dirty="0" err="1"/>
              <a:t>contactNumbers</a:t>
            </a:r>
            <a:r>
              <a:rPr lang="en-IN" dirty="0"/>
              <a:t>);</a:t>
            </a:r>
          </a:p>
          <a:p>
            <a:r>
              <a:rPr lang="en-IN" dirty="0"/>
              <a:t>		</a:t>
            </a:r>
          </a:p>
          <a:p>
            <a:r>
              <a:rPr lang="en-IN" dirty="0" err="1"/>
              <a:t>displayContactDetails</a:t>
            </a:r>
            <a:r>
              <a:rPr lang="en-IN" dirty="0"/>
              <a:t>(1002, 7777777777L,6666666666L);</a:t>
            </a:r>
          </a:p>
        </p:txBody>
      </p:sp>
      <p:sp>
        <p:nvSpPr>
          <p:cNvPr id="9" name="TextBox 8">
            <a:extLst>
              <a:ext uri="{FF2B5EF4-FFF2-40B4-BE49-F238E27FC236}">
                <a16:creationId xmlns:a16="http://schemas.microsoft.com/office/drawing/2014/main" id="{83902DB4-4A90-81BF-9762-A06A4E1D3CE9}"/>
              </a:ext>
            </a:extLst>
          </p:cNvPr>
          <p:cNvSpPr txBox="1"/>
          <p:nvPr/>
        </p:nvSpPr>
        <p:spPr>
          <a:xfrm>
            <a:off x="988357" y="3599800"/>
            <a:ext cx="11033311" cy="400110"/>
          </a:xfrm>
          <a:prstGeom prst="rect">
            <a:avLst/>
          </a:prstGeom>
          <a:noFill/>
        </p:spPr>
        <p:txBody>
          <a:bodyPr wrap="square">
            <a:spAutoFit/>
          </a:bodyPr>
          <a:lstStyle/>
          <a:p>
            <a:r>
              <a:rPr lang="en-US" sz="2000" dirty="0">
                <a:solidFill>
                  <a:schemeClr val="tx1">
                    <a:lumMod val="65000"/>
                    <a:lumOff val="35000"/>
                  </a:schemeClr>
                </a:solidFill>
              </a:rPr>
              <a:t>Let us now see the implementation of variable number of arguments with a tryout.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3048738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9964FA-7C69-300A-4621-DBF4548802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C1A11A-9C64-2619-9A1E-A97287CEDCA5}"/>
              </a:ext>
            </a:extLst>
          </p:cNvPr>
          <p:cNvSpPr>
            <a:spLocks noGrp="1"/>
          </p:cNvSpPr>
          <p:nvPr>
            <p:ph type="sldNum" sz="quarter" idx="12"/>
          </p:nvPr>
        </p:nvSpPr>
        <p:spPr/>
        <p:txBody>
          <a:bodyPr/>
          <a:lstStyle/>
          <a:p>
            <a:fld id="{4A777409-9C5A-4B07-8E32-19F22F7D558C}" type="slidenum">
              <a:rPr lang="en-IN" smtClean="0"/>
              <a:t>251</a:t>
            </a:fld>
            <a:endParaRPr lang="en-IN" dirty="0"/>
          </a:p>
        </p:txBody>
      </p:sp>
      <p:sp>
        <p:nvSpPr>
          <p:cNvPr id="5" name="TextBox 4">
            <a:extLst>
              <a:ext uri="{FF2B5EF4-FFF2-40B4-BE49-F238E27FC236}">
                <a16:creationId xmlns:a16="http://schemas.microsoft.com/office/drawing/2014/main" id="{F49D87DE-27EB-4A54-4883-1C349F45FBF3}"/>
              </a:ext>
            </a:extLst>
          </p:cNvPr>
          <p:cNvSpPr txBox="1"/>
          <p:nvPr/>
        </p:nvSpPr>
        <p:spPr>
          <a:xfrm>
            <a:off x="988359" y="563887"/>
            <a:ext cx="6100482" cy="400110"/>
          </a:xfrm>
          <a:prstGeom prst="rect">
            <a:avLst/>
          </a:prstGeom>
          <a:noFill/>
        </p:spPr>
        <p:txBody>
          <a:bodyPr wrap="square">
            <a:spAutoFit/>
          </a:bodyPr>
          <a:lstStyle/>
          <a:p>
            <a:r>
              <a:rPr lang="en-IN" sz="2000" b="1" dirty="0"/>
              <a:t>Variable Arguments - Tryout</a:t>
            </a:r>
          </a:p>
        </p:txBody>
      </p:sp>
      <p:sp>
        <p:nvSpPr>
          <p:cNvPr id="7" name="TextBox 6">
            <a:extLst>
              <a:ext uri="{FF2B5EF4-FFF2-40B4-BE49-F238E27FC236}">
                <a16:creationId xmlns:a16="http://schemas.microsoft.com/office/drawing/2014/main" id="{1DFFFCC1-7A4B-CC78-1138-FC873A297B73}"/>
              </a:ext>
            </a:extLst>
          </p:cNvPr>
          <p:cNvSpPr txBox="1"/>
          <p:nvPr/>
        </p:nvSpPr>
        <p:spPr>
          <a:xfrm>
            <a:off x="988358" y="1032773"/>
            <a:ext cx="10970559" cy="1323439"/>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The code given below is to calculate each student percentage based on their marks which are passed as variable arguments. After calculating the result student information is displayed using method display().</a:t>
            </a:r>
          </a:p>
          <a:p>
            <a:r>
              <a:rPr lang="en-US" sz="2000" dirty="0">
                <a:solidFill>
                  <a:schemeClr val="tx1">
                    <a:lumMod val="65000"/>
                    <a:lumOff val="35000"/>
                  </a:schemeClr>
                </a:solidFill>
                <a:effectLst/>
              </a:rPr>
              <a:t>Note:- Use the formula (total marks/number of subjects) to calculate the percentage.</a:t>
            </a:r>
          </a:p>
        </p:txBody>
      </p:sp>
      <p:sp>
        <p:nvSpPr>
          <p:cNvPr id="9" name="TextBox 8">
            <a:extLst>
              <a:ext uri="{FF2B5EF4-FFF2-40B4-BE49-F238E27FC236}">
                <a16:creationId xmlns:a16="http://schemas.microsoft.com/office/drawing/2014/main" id="{0770FA2C-523F-69F0-1A09-3F7D90ED5860}"/>
              </a:ext>
            </a:extLst>
          </p:cNvPr>
          <p:cNvSpPr txBox="1"/>
          <p:nvPr/>
        </p:nvSpPr>
        <p:spPr>
          <a:xfrm>
            <a:off x="610720" y="2229538"/>
            <a:ext cx="11725834" cy="4662815"/>
          </a:xfrm>
          <a:prstGeom prst="rect">
            <a:avLst/>
          </a:prstGeom>
          <a:noFill/>
        </p:spPr>
        <p:txBody>
          <a:bodyPr wrap="square">
            <a:spAutoFit/>
          </a:bodyPr>
          <a:lstStyle/>
          <a:p>
            <a:r>
              <a:rPr lang="en-IN" sz="1100" dirty="0"/>
              <a:t>class </a:t>
            </a:r>
            <a:r>
              <a:rPr lang="en-IN" sz="1100" dirty="0" err="1"/>
              <a:t>VarArgs</a:t>
            </a:r>
            <a:r>
              <a:rPr lang="en-IN" sz="1100" dirty="0"/>
              <a:t> {</a:t>
            </a:r>
          </a:p>
          <a:p>
            <a:r>
              <a:rPr lang="en-IN" sz="1100" dirty="0"/>
              <a:t>	</a:t>
            </a:r>
          </a:p>
          <a:p>
            <a:r>
              <a:rPr lang="en-IN" sz="1100" dirty="0"/>
              <a:t>	//This method will calculate percentage</a:t>
            </a:r>
          </a:p>
          <a:p>
            <a:r>
              <a:rPr lang="en-IN" sz="1100" dirty="0"/>
              <a:t>	// method will calculate total marks and will display the information</a:t>
            </a:r>
          </a:p>
          <a:p>
            <a:r>
              <a:rPr lang="en-IN" sz="1100" dirty="0"/>
              <a:t>	static void display(int </a:t>
            </a:r>
            <a:r>
              <a:rPr lang="en-IN" sz="1100" dirty="0" err="1"/>
              <a:t>rollNumber,String</a:t>
            </a:r>
            <a:r>
              <a:rPr lang="en-IN" sz="1100" dirty="0"/>
              <a:t> name, double ...marks) {</a:t>
            </a:r>
          </a:p>
          <a:p>
            <a:r>
              <a:rPr lang="en-IN" sz="1100" dirty="0"/>
              <a:t>	 System.out.println("Student Information");</a:t>
            </a:r>
          </a:p>
          <a:p>
            <a:r>
              <a:rPr lang="en-IN" sz="1100" dirty="0"/>
              <a:t>	 System.out.println("Name : "+name);</a:t>
            </a:r>
          </a:p>
          <a:p>
            <a:r>
              <a:rPr lang="en-IN" sz="1100" dirty="0"/>
              <a:t>	 System.out.println("Roll Number : "+</a:t>
            </a:r>
            <a:r>
              <a:rPr lang="en-IN" sz="1100" dirty="0" err="1"/>
              <a:t>rollNumber</a:t>
            </a:r>
            <a:r>
              <a:rPr lang="en-IN" sz="1100" dirty="0"/>
              <a:t>);</a:t>
            </a:r>
          </a:p>
          <a:p>
            <a:r>
              <a:rPr lang="en-IN" sz="1100" dirty="0"/>
              <a:t>	 double </a:t>
            </a:r>
            <a:r>
              <a:rPr lang="en-IN" sz="1100" dirty="0" err="1"/>
              <a:t>totalMarks</a:t>
            </a:r>
            <a:r>
              <a:rPr lang="en-IN" sz="1100" dirty="0"/>
              <a:t>=0.0;</a:t>
            </a:r>
          </a:p>
          <a:p>
            <a:r>
              <a:rPr lang="en-IN" sz="1100" dirty="0"/>
              <a:t>	</a:t>
            </a:r>
          </a:p>
          <a:p>
            <a:r>
              <a:rPr lang="en-IN" sz="1100" dirty="0"/>
              <a:t>	 for (double </a:t>
            </a:r>
            <a:r>
              <a:rPr lang="en-IN" sz="1100" dirty="0" err="1"/>
              <a:t>num</a:t>
            </a:r>
            <a:r>
              <a:rPr lang="en-IN" sz="1100" dirty="0"/>
              <a:t> : marks) {</a:t>
            </a:r>
          </a:p>
          <a:p>
            <a:r>
              <a:rPr lang="en-IN" sz="1100" dirty="0"/>
              <a:t>		</a:t>
            </a:r>
            <a:r>
              <a:rPr lang="en-IN" sz="1100" dirty="0" err="1"/>
              <a:t>totalMarks</a:t>
            </a:r>
            <a:r>
              <a:rPr lang="en-IN" sz="1100" dirty="0"/>
              <a:t> =</a:t>
            </a:r>
            <a:r>
              <a:rPr lang="en-IN" sz="1100" dirty="0" err="1"/>
              <a:t>totalMarks+num</a:t>
            </a:r>
            <a:r>
              <a:rPr lang="en-IN" sz="1100" dirty="0"/>
              <a:t>;</a:t>
            </a:r>
          </a:p>
          <a:p>
            <a:r>
              <a:rPr lang="en-IN" sz="1100" dirty="0"/>
              <a:t>		</a:t>
            </a:r>
          </a:p>
          <a:p>
            <a:r>
              <a:rPr lang="en-IN" sz="1100" dirty="0"/>
              <a:t>	}</a:t>
            </a:r>
          </a:p>
          <a:p>
            <a:r>
              <a:rPr lang="en-IN" sz="1100" dirty="0"/>
              <a:t>	</a:t>
            </a:r>
          </a:p>
          <a:p>
            <a:r>
              <a:rPr lang="en-IN" sz="1100" dirty="0"/>
              <a:t>	 //percentage calculation</a:t>
            </a:r>
          </a:p>
          <a:p>
            <a:r>
              <a:rPr lang="en-IN" sz="1100" dirty="0"/>
              <a:t>	 double percentage = (</a:t>
            </a:r>
            <a:r>
              <a:rPr lang="en-IN" sz="1100" dirty="0" err="1"/>
              <a:t>totalMarks</a:t>
            </a:r>
            <a:r>
              <a:rPr lang="en-IN" sz="1100" dirty="0"/>
              <a:t>/</a:t>
            </a:r>
            <a:r>
              <a:rPr lang="en-IN" sz="1100" dirty="0" err="1"/>
              <a:t>marks.length</a:t>
            </a:r>
            <a:r>
              <a:rPr lang="en-IN" sz="1100" dirty="0"/>
              <a:t>);</a:t>
            </a:r>
          </a:p>
          <a:p>
            <a:r>
              <a:rPr lang="en-IN" sz="1100" dirty="0"/>
              <a:t>	 System.out.println("Percentage : "+percentage);</a:t>
            </a:r>
          </a:p>
          <a:p>
            <a:r>
              <a:rPr lang="en-IN" sz="1100" dirty="0"/>
              <a:t>}</a:t>
            </a:r>
          </a:p>
          <a:p>
            <a:endParaRPr lang="en-IN" sz="1100" dirty="0"/>
          </a:p>
          <a:p>
            <a:r>
              <a:rPr lang="en-IN" sz="1100" dirty="0"/>
              <a:t>	public static void main(String[] </a:t>
            </a:r>
            <a:r>
              <a:rPr lang="en-IN" sz="1100" dirty="0" err="1"/>
              <a:t>args</a:t>
            </a:r>
            <a:r>
              <a:rPr lang="en-IN" sz="1100" dirty="0"/>
              <a:t>) {</a:t>
            </a:r>
          </a:p>
          <a:p>
            <a:r>
              <a:rPr lang="en-IN" sz="1100" dirty="0"/>
              <a:t>		//method will call display</a:t>
            </a:r>
          </a:p>
          <a:p>
            <a:r>
              <a:rPr lang="en-IN" sz="1100" dirty="0"/>
              <a:t>		display(24,"Jack",56,80,75);</a:t>
            </a:r>
          </a:p>
          <a:p>
            <a:r>
              <a:rPr lang="en-IN" sz="1100" dirty="0"/>
              <a:t>		System.out.println();</a:t>
            </a:r>
          </a:p>
          <a:p>
            <a:r>
              <a:rPr lang="en-IN" sz="1100" dirty="0"/>
              <a:t>		display(45, "Ron", 78,90,45);</a:t>
            </a:r>
          </a:p>
          <a:p>
            <a:r>
              <a:rPr lang="en-IN" sz="1100" dirty="0"/>
              <a:t>	}</a:t>
            </a:r>
          </a:p>
          <a:p>
            <a:r>
              <a:rPr lang="en-IN" sz="1100" dirty="0"/>
              <a:t>}</a:t>
            </a:r>
          </a:p>
        </p:txBody>
      </p:sp>
    </p:spTree>
    <p:extLst>
      <p:ext uri="{BB962C8B-B14F-4D97-AF65-F5344CB8AC3E}">
        <p14:creationId xmlns:p14="http://schemas.microsoft.com/office/powerpoint/2010/main" val="152393566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451888-2FC2-F999-F338-FD510DA07B4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3169BEF-9AC8-B41B-281E-B90E361E29BF}"/>
              </a:ext>
            </a:extLst>
          </p:cNvPr>
          <p:cNvSpPr>
            <a:spLocks noGrp="1"/>
          </p:cNvSpPr>
          <p:nvPr>
            <p:ph type="sldNum" sz="quarter" idx="12"/>
          </p:nvPr>
        </p:nvSpPr>
        <p:spPr/>
        <p:txBody>
          <a:bodyPr/>
          <a:lstStyle/>
          <a:p>
            <a:fld id="{4A777409-9C5A-4B07-8E32-19F22F7D558C}" type="slidenum">
              <a:rPr lang="en-IN" smtClean="0"/>
              <a:t>252</a:t>
            </a:fld>
            <a:endParaRPr lang="en-IN" dirty="0"/>
          </a:p>
        </p:txBody>
      </p:sp>
      <p:sp>
        <p:nvSpPr>
          <p:cNvPr id="5" name="TextBox 4">
            <a:extLst>
              <a:ext uri="{FF2B5EF4-FFF2-40B4-BE49-F238E27FC236}">
                <a16:creationId xmlns:a16="http://schemas.microsoft.com/office/drawing/2014/main" id="{C9383ACF-7262-8F4D-A08D-5CB4E4F7580D}"/>
              </a:ext>
            </a:extLst>
          </p:cNvPr>
          <p:cNvSpPr txBox="1"/>
          <p:nvPr/>
        </p:nvSpPr>
        <p:spPr>
          <a:xfrm>
            <a:off x="988359" y="519063"/>
            <a:ext cx="6100482" cy="400110"/>
          </a:xfrm>
          <a:prstGeom prst="rect">
            <a:avLst/>
          </a:prstGeom>
          <a:noFill/>
        </p:spPr>
        <p:txBody>
          <a:bodyPr wrap="square">
            <a:spAutoFit/>
          </a:bodyPr>
          <a:lstStyle/>
          <a:p>
            <a:r>
              <a:rPr lang="en-IN" sz="2000" b="1" dirty="0"/>
              <a:t>Overloading - Exercise 1</a:t>
            </a:r>
          </a:p>
        </p:txBody>
      </p:sp>
      <p:sp>
        <p:nvSpPr>
          <p:cNvPr id="7" name="TextBox 6">
            <a:extLst>
              <a:ext uri="{FF2B5EF4-FFF2-40B4-BE49-F238E27FC236}">
                <a16:creationId xmlns:a16="http://schemas.microsoft.com/office/drawing/2014/main" id="{CC8CC9CC-DB78-1752-022B-E4FC0423FE5D}"/>
              </a:ext>
            </a:extLst>
          </p:cNvPr>
          <p:cNvSpPr txBox="1"/>
          <p:nvPr/>
        </p:nvSpPr>
        <p:spPr>
          <a:xfrm>
            <a:off x="988359" y="919173"/>
            <a:ext cx="10916770" cy="1631216"/>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The Point class represents a point with x and y coordinates. Create a class Point according to the class diagram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Point:</a:t>
            </a:r>
            <a:endParaRPr lang="en-US" sz="2000" dirty="0">
              <a:solidFill>
                <a:schemeClr val="tx1">
                  <a:lumMod val="65000"/>
                  <a:lumOff val="35000"/>
                </a:schemeClr>
              </a:solidFill>
              <a:effectLst/>
            </a:endParaRPr>
          </a:p>
        </p:txBody>
      </p:sp>
      <p:pic>
        <p:nvPicPr>
          <p:cNvPr id="10" name="Picture 9">
            <a:extLst>
              <a:ext uri="{FF2B5EF4-FFF2-40B4-BE49-F238E27FC236}">
                <a16:creationId xmlns:a16="http://schemas.microsoft.com/office/drawing/2014/main" id="{AFCED22E-6E3F-C1B3-EB1C-63ADF7AEE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935" y="2662983"/>
            <a:ext cx="2791230" cy="1828335"/>
          </a:xfrm>
          <a:prstGeom prst="rect">
            <a:avLst/>
          </a:prstGeom>
        </p:spPr>
      </p:pic>
      <p:sp>
        <p:nvSpPr>
          <p:cNvPr id="12" name="TextBox 11">
            <a:extLst>
              <a:ext uri="{FF2B5EF4-FFF2-40B4-BE49-F238E27FC236}">
                <a16:creationId xmlns:a16="http://schemas.microsoft.com/office/drawing/2014/main" id="{EA92719F-CB34-8188-5693-072088896B6A}"/>
              </a:ext>
            </a:extLst>
          </p:cNvPr>
          <p:cNvSpPr txBox="1"/>
          <p:nvPr/>
        </p:nvSpPr>
        <p:spPr>
          <a:xfrm>
            <a:off x="988358" y="4784665"/>
            <a:ext cx="11105029" cy="1938992"/>
          </a:xfrm>
          <a:prstGeom prst="rect">
            <a:avLst/>
          </a:prstGeom>
          <a:noFill/>
        </p:spPr>
        <p:txBody>
          <a:bodyPr wrap="square">
            <a:spAutoFit/>
          </a:bodyPr>
          <a:lstStyle/>
          <a:p>
            <a:r>
              <a:rPr lang="en-US" sz="2000" b="1" dirty="0">
                <a:solidFill>
                  <a:schemeClr val="tx1">
                    <a:lumMod val="65000"/>
                    <a:lumOff val="35000"/>
                  </a:schemeClr>
                </a:solidFill>
                <a:effectLst/>
              </a:rPr>
              <a:t>Method Description:</a:t>
            </a:r>
            <a:br>
              <a:rPr lang="en-US" sz="2000" dirty="0">
                <a:solidFill>
                  <a:schemeClr val="tx1">
                    <a:lumMod val="65000"/>
                    <a:lumOff val="35000"/>
                  </a:schemeClr>
                </a:solidFill>
                <a:effectLst/>
              </a:rPr>
            </a:br>
            <a:br>
              <a:rPr lang="en-US" sz="2000" dirty="0">
                <a:solidFill>
                  <a:schemeClr val="tx1">
                    <a:lumMod val="65000"/>
                    <a:lumOff val="35000"/>
                  </a:schemeClr>
                </a:solidFill>
                <a:effectLst/>
              </a:rPr>
            </a:br>
            <a:r>
              <a:rPr lang="en-US" sz="2000" b="1" dirty="0">
                <a:solidFill>
                  <a:schemeClr val="tx1">
                    <a:lumMod val="65000"/>
                    <a:lumOff val="35000"/>
                  </a:schemeClr>
                </a:solidFill>
                <a:effectLst/>
              </a:rPr>
              <a:t>distance(): </a:t>
            </a:r>
            <a:r>
              <a:rPr lang="en-US" sz="2000" dirty="0">
                <a:solidFill>
                  <a:schemeClr val="tx1">
                    <a:lumMod val="65000"/>
                    <a:lumOff val="35000"/>
                  </a:schemeClr>
                </a:solidFill>
                <a:effectLst/>
              </a:rPr>
              <a:t>This method returns the distance of this point from origin.</a:t>
            </a:r>
          </a:p>
          <a:p>
            <a:r>
              <a:rPr lang="en-US" sz="2000" b="1" dirty="0">
                <a:solidFill>
                  <a:schemeClr val="tx1">
                    <a:lumMod val="65000"/>
                    <a:lumOff val="35000"/>
                  </a:schemeClr>
                </a:solidFill>
                <a:effectLst/>
              </a:rPr>
              <a:t>distance(Point point):</a:t>
            </a:r>
            <a:r>
              <a:rPr lang="en-US" sz="2000" dirty="0">
                <a:solidFill>
                  <a:schemeClr val="tx1">
                    <a:lumMod val="65000"/>
                    <a:lumOff val="35000"/>
                  </a:schemeClr>
                </a:solidFill>
                <a:effectLst/>
              </a:rPr>
              <a:t> This method returns the distance of this point from the specified point.</a:t>
            </a:r>
          </a:p>
          <a:p>
            <a:br>
              <a:rPr lang="en-US" sz="2000" dirty="0">
                <a:solidFill>
                  <a:schemeClr val="tx1">
                    <a:lumMod val="65000"/>
                    <a:lumOff val="35000"/>
                  </a:schemeClr>
                </a:solidFill>
                <a:effectLst/>
              </a:rPr>
            </a:b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16831709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7F507A-9C04-CC52-3F0B-6FAC1AC629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7A6F31-EF0B-2EA6-65CD-7D9F5371FE99}"/>
              </a:ext>
            </a:extLst>
          </p:cNvPr>
          <p:cNvSpPr>
            <a:spLocks noGrp="1"/>
          </p:cNvSpPr>
          <p:nvPr>
            <p:ph type="sldNum" sz="quarter" idx="12"/>
          </p:nvPr>
        </p:nvSpPr>
        <p:spPr/>
        <p:txBody>
          <a:bodyPr/>
          <a:lstStyle/>
          <a:p>
            <a:fld id="{4A777409-9C5A-4B07-8E32-19F22F7D558C}" type="slidenum">
              <a:rPr lang="en-IN" smtClean="0"/>
              <a:t>253</a:t>
            </a:fld>
            <a:endParaRPr lang="en-IN" dirty="0"/>
          </a:p>
        </p:txBody>
      </p:sp>
      <p:sp>
        <p:nvSpPr>
          <p:cNvPr id="6" name="TextBox 5">
            <a:extLst>
              <a:ext uri="{FF2B5EF4-FFF2-40B4-BE49-F238E27FC236}">
                <a16:creationId xmlns:a16="http://schemas.microsoft.com/office/drawing/2014/main" id="{C3B4B1B6-CE77-8CC1-BA66-A8987A785B60}"/>
              </a:ext>
            </a:extLst>
          </p:cNvPr>
          <p:cNvSpPr txBox="1"/>
          <p:nvPr/>
        </p:nvSpPr>
        <p:spPr>
          <a:xfrm>
            <a:off x="988358" y="707322"/>
            <a:ext cx="9957547" cy="400110"/>
          </a:xfrm>
          <a:prstGeom prst="rect">
            <a:avLst/>
          </a:prstGeom>
          <a:noFill/>
        </p:spPr>
        <p:txBody>
          <a:bodyPr wrap="square">
            <a:spAutoFit/>
          </a:bodyPr>
          <a:lstStyle/>
          <a:p>
            <a:r>
              <a:rPr lang="en-US" sz="2000" dirty="0">
                <a:solidFill>
                  <a:schemeClr val="tx1">
                    <a:lumMod val="65000"/>
                    <a:lumOff val="35000"/>
                  </a:schemeClr>
                </a:solidFill>
              </a:rPr>
              <a:t>Use the formula given below to implement the methods:</a:t>
            </a:r>
            <a:endParaRPr lang="en-IN" sz="2000" dirty="0">
              <a:solidFill>
                <a:schemeClr val="tx1">
                  <a:lumMod val="65000"/>
                  <a:lumOff val="35000"/>
                </a:schemeClr>
              </a:solidFill>
            </a:endParaRPr>
          </a:p>
        </p:txBody>
      </p:sp>
      <p:pic>
        <p:nvPicPr>
          <p:cNvPr id="8" name="Picture 7">
            <a:extLst>
              <a:ext uri="{FF2B5EF4-FFF2-40B4-BE49-F238E27FC236}">
                <a16:creationId xmlns:a16="http://schemas.microsoft.com/office/drawing/2014/main" id="{C336B202-4B44-CC2B-7CE2-E5343AAD6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674" y="1331778"/>
            <a:ext cx="3515216" cy="590632"/>
          </a:xfrm>
          <a:prstGeom prst="rect">
            <a:avLst/>
          </a:prstGeom>
        </p:spPr>
      </p:pic>
      <p:sp>
        <p:nvSpPr>
          <p:cNvPr id="10" name="TextBox 9">
            <a:extLst>
              <a:ext uri="{FF2B5EF4-FFF2-40B4-BE49-F238E27FC236}">
                <a16:creationId xmlns:a16="http://schemas.microsoft.com/office/drawing/2014/main" id="{CD09D57A-1904-EE17-0270-4C0DC8A726A9}"/>
              </a:ext>
            </a:extLst>
          </p:cNvPr>
          <p:cNvSpPr txBox="1"/>
          <p:nvPr/>
        </p:nvSpPr>
        <p:spPr>
          <a:xfrm>
            <a:off x="1218674" y="2350990"/>
            <a:ext cx="10408550" cy="3477875"/>
          </a:xfrm>
          <a:prstGeom prst="rect">
            <a:avLst/>
          </a:prstGeom>
          <a:noFill/>
        </p:spPr>
        <p:txBody>
          <a:bodyPr wrap="square">
            <a:spAutoFit/>
          </a:bodyPr>
          <a:lstStyle/>
          <a:p>
            <a:r>
              <a:rPr lang="en-US" sz="2000" dirty="0">
                <a:solidFill>
                  <a:schemeClr val="tx1">
                    <a:lumMod val="65000"/>
                    <a:lumOff val="35000"/>
                  </a:schemeClr>
                </a:solidFill>
                <a:effectLst/>
              </a:rPr>
              <a:t>Hint: Use</a:t>
            </a:r>
            <a:r>
              <a:rPr lang="en-US" sz="2000" b="1" dirty="0">
                <a:solidFill>
                  <a:schemeClr val="tx1">
                    <a:lumMod val="65000"/>
                    <a:lumOff val="35000"/>
                  </a:schemeClr>
                </a:solidFill>
                <a:effectLst/>
              </a:rPr>
              <a:t> </a:t>
            </a:r>
            <a:r>
              <a:rPr lang="en-US" sz="2000" b="1" dirty="0" err="1">
                <a:solidFill>
                  <a:schemeClr val="tx1">
                    <a:lumMod val="65000"/>
                    <a:lumOff val="35000"/>
                  </a:schemeClr>
                </a:solidFill>
                <a:effectLst/>
              </a:rPr>
              <a:t>Math.sqrt</a:t>
            </a:r>
            <a:r>
              <a:rPr lang="en-US" sz="2000" b="1" dirty="0">
                <a:solidFill>
                  <a:schemeClr val="tx1">
                    <a:lumMod val="65000"/>
                    <a:lumOff val="35000"/>
                  </a:schemeClr>
                </a:solidFill>
                <a:effectLst/>
              </a:rPr>
              <a:t>(double d)</a:t>
            </a:r>
            <a:r>
              <a:rPr lang="en-US" sz="2000" dirty="0">
                <a:solidFill>
                  <a:schemeClr val="tx1">
                    <a:lumMod val="65000"/>
                    <a:lumOff val="35000"/>
                  </a:schemeClr>
                </a:solidFill>
                <a:effectLst/>
              </a:rPr>
              <a:t> method to calculate the square root, and </a:t>
            </a:r>
            <a:r>
              <a:rPr lang="en-US" sz="2000" b="1" dirty="0" err="1">
                <a:solidFill>
                  <a:schemeClr val="tx1">
                    <a:lumMod val="65000"/>
                    <a:lumOff val="35000"/>
                  </a:schemeClr>
                </a:solidFill>
                <a:effectLst/>
              </a:rPr>
              <a:t>Math.round</a:t>
            </a:r>
            <a:r>
              <a:rPr lang="en-US" sz="2000" b="1" dirty="0">
                <a:solidFill>
                  <a:schemeClr val="tx1">
                    <a:lumMod val="65000"/>
                    <a:lumOff val="35000"/>
                  </a:schemeClr>
                </a:solidFill>
                <a:effectLst/>
              </a:rPr>
              <a:t>(double d)</a:t>
            </a:r>
            <a:r>
              <a:rPr lang="en-US" sz="2000" dirty="0">
                <a:solidFill>
                  <a:schemeClr val="tx1">
                    <a:lumMod val="65000"/>
                    <a:lumOff val="35000"/>
                  </a:schemeClr>
                </a:solidFill>
                <a:effectLst/>
              </a:rPr>
              <a:t> method to round off the values.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To do:</a:t>
            </a:r>
            <a:r>
              <a:rPr lang="en-US" sz="2000" dirty="0">
                <a:solidFill>
                  <a:schemeClr val="tx1">
                    <a:lumMod val="65000"/>
                    <a:lumOff val="35000"/>
                  </a:schemeClr>
                </a:solidFill>
                <a:effectLst/>
              </a:rPr>
              <a:t> Make a Tester class and test the following functionalities: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Create an object p1 of Point class</a:t>
            </a:r>
          </a:p>
          <a:p>
            <a:pPr>
              <a:buFont typeface="Arial" panose="020B0604020202020204" pitchFamily="34" charset="0"/>
              <a:buChar char="•"/>
            </a:pPr>
            <a:r>
              <a:rPr lang="en-US" sz="2000" dirty="0">
                <a:solidFill>
                  <a:schemeClr val="tx1">
                    <a:lumMod val="65000"/>
                    <a:lumOff val="35000"/>
                  </a:schemeClr>
                </a:solidFill>
                <a:effectLst/>
              </a:rPr>
              <a:t>Set the values of x and y</a:t>
            </a:r>
          </a:p>
          <a:p>
            <a:pPr>
              <a:buFont typeface="Arial" panose="020B0604020202020204" pitchFamily="34" charset="0"/>
              <a:buChar char="•"/>
            </a:pPr>
            <a:r>
              <a:rPr lang="en-US" sz="2000" dirty="0">
                <a:solidFill>
                  <a:schemeClr val="tx1">
                    <a:lumMod val="65000"/>
                    <a:lumOff val="35000"/>
                  </a:schemeClr>
                </a:solidFill>
                <a:effectLst/>
              </a:rPr>
              <a:t>display the distance of the point from the origin</a:t>
            </a:r>
          </a:p>
          <a:p>
            <a:pPr>
              <a:buFont typeface="Arial" panose="020B0604020202020204" pitchFamily="34" charset="0"/>
              <a:buChar char="•"/>
            </a:pPr>
            <a:r>
              <a:rPr lang="en-US" sz="2000" dirty="0">
                <a:solidFill>
                  <a:schemeClr val="tx1">
                    <a:lumMod val="65000"/>
                    <a:lumOff val="35000"/>
                  </a:schemeClr>
                </a:solidFill>
                <a:effectLst/>
              </a:rPr>
              <a:t>Create another object p2 of Point class</a:t>
            </a:r>
          </a:p>
          <a:p>
            <a:pPr>
              <a:buFont typeface="Arial" panose="020B0604020202020204" pitchFamily="34" charset="0"/>
              <a:buChar char="•"/>
            </a:pPr>
            <a:r>
              <a:rPr lang="en-US" sz="2000" dirty="0">
                <a:solidFill>
                  <a:schemeClr val="tx1">
                    <a:lumMod val="65000"/>
                    <a:lumOff val="35000"/>
                  </a:schemeClr>
                </a:solidFill>
                <a:effectLst/>
              </a:rPr>
              <a:t>Set the values of x and y</a:t>
            </a:r>
          </a:p>
          <a:p>
            <a:pPr>
              <a:buFont typeface="Arial" panose="020B0604020202020204" pitchFamily="34" charset="0"/>
              <a:buChar char="•"/>
            </a:pPr>
            <a:r>
              <a:rPr lang="en-US" sz="2000" dirty="0">
                <a:solidFill>
                  <a:schemeClr val="tx1">
                    <a:lumMod val="65000"/>
                    <a:lumOff val="35000"/>
                  </a:schemeClr>
                </a:solidFill>
                <a:effectLst/>
              </a:rPr>
              <a:t>Display the distance between p1 and p2</a:t>
            </a:r>
          </a:p>
        </p:txBody>
      </p:sp>
    </p:spTree>
    <p:extLst>
      <p:ext uri="{BB962C8B-B14F-4D97-AF65-F5344CB8AC3E}">
        <p14:creationId xmlns:p14="http://schemas.microsoft.com/office/powerpoint/2010/main" val="77429221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468B7E-BF22-7098-76A4-511C8CBC14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28C4D2-C862-B04B-DF16-7C96A708CB96}"/>
              </a:ext>
            </a:extLst>
          </p:cNvPr>
          <p:cNvSpPr>
            <a:spLocks noGrp="1"/>
          </p:cNvSpPr>
          <p:nvPr>
            <p:ph type="sldNum" sz="quarter" idx="12"/>
          </p:nvPr>
        </p:nvSpPr>
        <p:spPr/>
        <p:txBody>
          <a:bodyPr/>
          <a:lstStyle/>
          <a:p>
            <a:fld id="{4A777409-9C5A-4B07-8E32-19F22F7D558C}" type="slidenum">
              <a:rPr lang="en-IN" smtClean="0"/>
              <a:t>254</a:t>
            </a:fld>
            <a:endParaRPr lang="en-IN" dirty="0"/>
          </a:p>
        </p:txBody>
      </p:sp>
      <p:sp>
        <p:nvSpPr>
          <p:cNvPr id="5" name="TextBox 4">
            <a:extLst>
              <a:ext uri="{FF2B5EF4-FFF2-40B4-BE49-F238E27FC236}">
                <a16:creationId xmlns:a16="http://schemas.microsoft.com/office/drawing/2014/main" id="{71A8C748-C149-4FA0-25FC-823496B67B2A}"/>
              </a:ext>
            </a:extLst>
          </p:cNvPr>
          <p:cNvSpPr txBox="1"/>
          <p:nvPr/>
        </p:nvSpPr>
        <p:spPr>
          <a:xfrm>
            <a:off x="988359" y="577788"/>
            <a:ext cx="6100482" cy="1015663"/>
          </a:xfrm>
          <a:prstGeom prst="rect">
            <a:avLst/>
          </a:prstGeom>
          <a:noFill/>
        </p:spPr>
        <p:txBody>
          <a:bodyPr wrap="square">
            <a:spAutoFit/>
          </a:bodyPr>
          <a:lstStyle/>
          <a:p>
            <a:r>
              <a:rPr lang="en-IN" sz="2000" b="1" dirty="0">
                <a:solidFill>
                  <a:schemeClr val="tx1">
                    <a:lumMod val="65000"/>
                    <a:lumOff val="35000"/>
                  </a:schemeClr>
                </a:solidFill>
                <a:effectLst/>
              </a:rPr>
              <a:t>Sample:</a:t>
            </a:r>
          </a:p>
          <a:p>
            <a:endParaRPr lang="en-IN" sz="2000" dirty="0">
              <a:solidFill>
                <a:schemeClr val="tx1">
                  <a:lumMod val="65000"/>
                  <a:lumOff val="35000"/>
                </a:schemeClr>
              </a:solidFill>
              <a:effectLst/>
            </a:endParaRPr>
          </a:p>
          <a:p>
            <a:r>
              <a:rPr lang="en-IN" sz="2000" b="1" dirty="0">
                <a:solidFill>
                  <a:schemeClr val="tx1">
                    <a:lumMod val="65000"/>
                    <a:lumOff val="35000"/>
                  </a:schemeClr>
                </a:solidFill>
                <a:effectLst/>
              </a:rPr>
              <a:t>Input(for p1):</a:t>
            </a:r>
            <a:endParaRPr lang="en-IN" sz="2000" dirty="0">
              <a:solidFill>
                <a:schemeClr val="tx1">
                  <a:lumMod val="65000"/>
                  <a:lumOff val="35000"/>
                </a:schemeClr>
              </a:solidFill>
              <a:effectLst/>
            </a:endParaRPr>
          </a:p>
        </p:txBody>
      </p:sp>
      <p:pic>
        <p:nvPicPr>
          <p:cNvPr id="7" name="Picture 6">
            <a:extLst>
              <a:ext uri="{FF2B5EF4-FFF2-40B4-BE49-F238E27FC236}">
                <a16:creationId xmlns:a16="http://schemas.microsoft.com/office/drawing/2014/main" id="{AB997F3E-9091-AA11-027A-8B9026A62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920" y="1729865"/>
            <a:ext cx="2701292" cy="1183664"/>
          </a:xfrm>
          <a:prstGeom prst="rect">
            <a:avLst/>
          </a:prstGeom>
        </p:spPr>
      </p:pic>
      <p:sp>
        <p:nvSpPr>
          <p:cNvPr id="9" name="TextBox 8">
            <a:extLst>
              <a:ext uri="{FF2B5EF4-FFF2-40B4-BE49-F238E27FC236}">
                <a16:creationId xmlns:a16="http://schemas.microsoft.com/office/drawing/2014/main" id="{23372BD7-7C01-B74E-1200-6C66B6E59593}"/>
              </a:ext>
            </a:extLst>
          </p:cNvPr>
          <p:cNvSpPr txBox="1"/>
          <p:nvPr/>
        </p:nvSpPr>
        <p:spPr>
          <a:xfrm>
            <a:off x="1078006" y="3244334"/>
            <a:ext cx="6100482" cy="400110"/>
          </a:xfrm>
          <a:prstGeom prst="rect">
            <a:avLst/>
          </a:prstGeom>
          <a:noFill/>
        </p:spPr>
        <p:txBody>
          <a:bodyPr wrap="square">
            <a:spAutoFit/>
          </a:bodyPr>
          <a:lstStyle/>
          <a:p>
            <a:r>
              <a:rPr lang="en-IN" sz="2000" b="1" dirty="0">
                <a:solidFill>
                  <a:schemeClr val="tx1">
                    <a:lumMod val="65000"/>
                    <a:lumOff val="35000"/>
                  </a:schemeClr>
                </a:solidFill>
              </a:rPr>
              <a:t>Input(for p2):</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84FC7C7-D2A6-81A8-DF98-DA9AA834C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531" y="3975249"/>
            <a:ext cx="2701292" cy="1167374"/>
          </a:xfrm>
          <a:prstGeom prst="rect">
            <a:avLst/>
          </a:prstGeom>
        </p:spPr>
      </p:pic>
      <p:sp>
        <p:nvSpPr>
          <p:cNvPr id="12" name="Rectangle 1">
            <a:extLst>
              <a:ext uri="{FF2B5EF4-FFF2-40B4-BE49-F238E27FC236}">
                <a16:creationId xmlns:a16="http://schemas.microsoft.com/office/drawing/2014/main" id="{FC94A267-A32B-8FBE-AE99-CFF3898F9161}"/>
              </a:ext>
            </a:extLst>
          </p:cNvPr>
          <p:cNvSpPr>
            <a:spLocks noChangeArrowheads="1"/>
          </p:cNvSpPr>
          <p:nvPr/>
        </p:nvSpPr>
        <p:spPr bwMode="auto">
          <a:xfrm>
            <a:off x="256988" y="5244147"/>
            <a:ext cx="1167802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lumMod val="65000"/>
                    <a:lumOff val="35000"/>
                  </a:schemeClr>
                </a:solidFill>
                <a:effectLst/>
              </a:rPr>
              <a:t>Output:</a:t>
            </a:r>
            <a:endParaRPr kumimoji="0" lang="en-US" altLang="en-US" sz="16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lumMod val="65000"/>
                    <a:lumOff val="35000"/>
                  </a:schemeClr>
                </a:solidFill>
                <a:effectLst/>
              </a:rPr>
              <a:t>The distance of p1 from the origin is 3.6056 The distance of p1 from p2 is 4.2426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lumMod val="65000"/>
                    <a:lumOff val="35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lumMod val="65000"/>
                    <a:lumOff val="35000"/>
                  </a:schemeClr>
                </a:solidFill>
                <a:effectLst/>
              </a:rPr>
              <a:t>Note: Check the project using SonarLint to maintain the coding standards. Ignore the violations which occur due to "System.out" statements.</a:t>
            </a:r>
          </a:p>
        </p:txBody>
      </p:sp>
    </p:spTree>
    <p:extLst>
      <p:ext uri="{BB962C8B-B14F-4D97-AF65-F5344CB8AC3E}">
        <p14:creationId xmlns:p14="http://schemas.microsoft.com/office/powerpoint/2010/main" val="183096377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92B7EB-CBDD-BD1B-E65A-0DABE1A05EB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4DDFFD-EA38-218D-A1F1-BCE4E6AF5C66}"/>
              </a:ext>
            </a:extLst>
          </p:cNvPr>
          <p:cNvSpPr>
            <a:spLocks noGrp="1"/>
          </p:cNvSpPr>
          <p:nvPr>
            <p:ph type="sldNum" sz="quarter" idx="12"/>
          </p:nvPr>
        </p:nvSpPr>
        <p:spPr/>
        <p:txBody>
          <a:bodyPr/>
          <a:lstStyle/>
          <a:p>
            <a:fld id="{4A777409-9C5A-4B07-8E32-19F22F7D558C}" type="slidenum">
              <a:rPr lang="en-IN" smtClean="0"/>
              <a:t>255</a:t>
            </a:fld>
            <a:endParaRPr lang="en-IN" dirty="0"/>
          </a:p>
        </p:txBody>
      </p:sp>
      <p:sp>
        <p:nvSpPr>
          <p:cNvPr id="5" name="TextBox 4">
            <a:extLst>
              <a:ext uri="{FF2B5EF4-FFF2-40B4-BE49-F238E27FC236}">
                <a16:creationId xmlns:a16="http://schemas.microsoft.com/office/drawing/2014/main" id="{EB74BBD8-E074-FA52-2A21-704B0A059C27}"/>
              </a:ext>
            </a:extLst>
          </p:cNvPr>
          <p:cNvSpPr txBox="1"/>
          <p:nvPr/>
        </p:nvSpPr>
        <p:spPr>
          <a:xfrm>
            <a:off x="838201" y="537269"/>
            <a:ext cx="10950388" cy="6001643"/>
          </a:xfrm>
          <a:prstGeom prst="rect">
            <a:avLst/>
          </a:prstGeom>
          <a:noFill/>
        </p:spPr>
        <p:txBody>
          <a:bodyPr wrap="square">
            <a:spAutoFit/>
          </a:bodyPr>
          <a:lstStyle/>
          <a:p>
            <a:r>
              <a:rPr lang="en-IN" sz="1200" dirty="0"/>
              <a:t>class Point {</a:t>
            </a:r>
          </a:p>
          <a:p>
            <a:r>
              <a:rPr lang="en-IN" sz="1200" dirty="0"/>
              <a:t>	</a:t>
            </a:r>
          </a:p>
          <a:p>
            <a:r>
              <a:rPr lang="en-IN" sz="1200" dirty="0"/>
              <a:t>	private double x;</a:t>
            </a:r>
          </a:p>
          <a:p>
            <a:r>
              <a:rPr lang="en-IN" sz="1200" dirty="0"/>
              <a:t>	private double y;</a:t>
            </a:r>
          </a:p>
          <a:p>
            <a:r>
              <a:rPr lang="en-IN" sz="1200" dirty="0"/>
              <a:t>	</a:t>
            </a:r>
          </a:p>
          <a:p>
            <a:endParaRPr lang="en-IN" sz="1200" dirty="0"/>
          </a:p>
          <a:p>
            <a:r>
              <a:rPr lang="en-IN" sz="1200" dirty="0"/>
              <a:t>	public void </a:t>
            </a:r>
            <a:r>
              <a:rPr lang="en-IN" sz="1200" dirty="0" err="1"/>
              <a:t>setX</a:t>
            </a:r>
            <a:r>
              <a:rPr lang="en-IN" sz="1200" dirty="0"/>
              <a:t>(double x) {</a:t>
            </a:r>
          </a:p>
          <a:p>
            <a:r>
              <a:rPr lang="en-IN" sz="1200" dirty="0"/>
              <a:t>		</a:t>
            </a:r>
            <a:r>
              <a:rPr lang="en-IN" sz="1200" dirty="0" err="1"/>
              <a:t>this.x</a:t>
            </a:r>
            <a:r>
              <a:rPr lang="en-IN" sz="1200" dirty="0"/>
              <a:t> = x;</a:t>
            </a:r>
          </a:p>
          <a:p>
            <a:r>
              <a:rPr lang="en-IN" sz="1200" dirty="0"/>
              <a:t>	}</a:t>
            </a:r>
          </a:p>
          <a:p>
            <a:r>
              <a:rPr lang="en-IN" sz="1200" dirty="0"/>
              <a:t>	</a:t>
            </a:r>
          </a:p>
          <a:p>
            <a:r>
              <a:rPr lang="en-IN" sz="1200" dirty="0"/>
              <a:t>	public void </a:t>
            </a:r>
            <a:r>
              <a:rPr lang="en-IN" sz="1200" dirty="0" err="1"/>
              <a:t>setY</a:t>
            </a:r>
            <a:r>
              <a:rPr lang="en-IN" sz="1200" dirty="0"/>
              <a:t>(double y) {</a:t>
            </a:r>
          </a:p>
          <a:p>
            <a:r>
              <a:rPr lang="en-IN" sz="1200" dirty="0"/>
              <a:t>		</a:t>
            </a:r>
            <a:r>
              <a:rPr lang="en-IN" sz="1200" dirty="0" err="1"/>
              <a:t>this.y</a:t>
            </a:r>
            <a:r>
              <a:rPr lang="en-IN" sz="1200" dirty="0"/>
              <a:t> = y;</a:t>
            </a:r>
          </a:p>
          <a:p>
            <a:r>
              <a:rPr lang="en-IN" sz="1200" dirty="0"/>
              <a:t>	}</a:t>
            </a:r>
          </a:p>
          <a:p>
            <a:endParaRPr lang="en-IN" sz="1200" dirty="0"/>
          </a:p>
          <a:p>
            <a:r>
              <a:rPr lang="en-IN" sz="1200" dirty="0"/>
              <a:t>	</a:t>
            </a:r>
          </a:p>
          <a:p>
            <a:r>
              <a:rPr lang="en-IN" sz="1200" dirty="0"/>
              <a:t>	//Method to obtain distance of a point w.r.t origin</a:t>
            </a:r>
          </a:p>
          <a:p>
            <a:r>
              <a:rPr lang="en-IN" sz="1200" dirty="0"/>
              <a:t>	public double distance(){</a:t>
            </a:r>
          </a:p>
          <a:p>
            <a:r>
              <a:rPr lang="en-IN" sz="1200" dirty="0"/>
              <a:t>	    //code here</a:t>
            </a:r>
          </a:p>
          <a:p>
            <a:r>
              <a:rPr lang="en-IN" sz="1200" dirty="0"/>
              <a:t>	}</a:t>
            </a:r>
          </a:p>
          <a:p>
            <a:r>
              <a:rPr lang="en-IN" sz="1200" dirty="0"/>
              <a:t>	</a:t>
            </a:r>
          </a:p>
          <a:p>
            <a:r>
              <a:rPr lang="en-IN" sz="1200" dirty="0"/>
              <a:t>	//Method to obtain distance of a point w.r.t another point</a:t>
            </a:r>
          </a:p>
          <a:p>
            <a:r>
              <a:rPr lang="en-IN" sz="1200" dirty="0"/>
              <a:t>	public double distance(Point point){</a:t>
            </a:r>
          </a:p>
          <a:p>
            <a:r>
              <a:rPr lang="en-IN" sz="1200" dirty="0"/>
              <a:t>	    //code here</a:t>
            </a:r>
          </a:p>
          <a:p>
            <a:r>
              <a:rPr lang="en-IN" sz="1200" dirty="0"/>
              <a:t>	}</a:t>
            </a:r>
          </a:p>
          <a:p>
            <a:endParaRPr lang="en-IN" sz="1200" dirty="0"/>
          </a:p>
          <a:p>
            <a:r>
              <a:rPr lang="en-IN" sz="1200" dirty="0"/>
              <a:t>}</a:t>
            </a:r>
          </a:p>
          <a:p>
            <a:r>
              <a:rPr lang="en-IN" sz="1200" dirty="0"/>
              <a:t>class Tester {</a:t>
            </a:r>
          </a:p>
          <a:p>
            <a:r>
              <a:rPr lang="en-IN" sz="1200" dirty="0"/>
              <a:t>	public static void main(String[] </a:t>
            </a:r>
            <a:r>
              <a:rPr lang="en-IN" sz="1200" dirty="0" err="1"/>
              <a:t>args</a:t>
            </a:r>
            <a:r>
              <a:rPr lang="en-IN" sz="1200" dirty="0"/>
              <a:t>) {</a:t>
            </a:r>
          </a:p>
          <a:p>
            <a:r>
              <a:rPr lang="en-IN" sz="1200" dirty="0"/>
              <a:t>	    //code here</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26262472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148D-C6B0-9F60-61CC-9835ADAAAD82}"/>
              </a:ext>
            </a:extLst>
          </p:cNvPr>
          <p:cNvSpPr>
            <a:spLocks noGrp="1"/>
          </p:cNvSpPr>
          <p:nvPr>
            <p:ph type="title"/>
          </p:nvPr>
        </p:nvSpPr>
        <p:spPr>
          <a:xfrm>
            <a:off x="838200" y="795431"/>
            <a:ext cx="10515600" cy="1325563"/>
          </a:xfrm>
        </p:spPr>
        <p:txBody>
          <a:bodyPr/>
          <a:lstStyle/>
          <a:p>
            <a:pPr algn="ctr"/>
            <a:r>
              <a:rPr lang="en-IN" b="1" u="sng" dirty="0"/>
              <a:t>Introduction to Inheritance</a:t>
            </a:r>
            <a:br>
              <a:rPr lang="en-IN" b="1" dirty="0"/>
            </a:br>
            <a:endParaRPr lang="en-IN" dirty="0"/>
          </a:p>
        </p:txBody>
      </p:sp>
      <p:sp>
        <p:nvSpPr>
          <p:cNvPr id="3" name="Content Placeholder 2">
            <a:extLst>
              <a:ext uri="{FF2B5EF4-FFF2-40B4-BE49-F238E27FC236}">
                <a16:creationId xmlns:a16="http://schemas.microsoft.com/office/drawing/2014/main" id="{31F53370-6A25-E4BB-B7D9-4EB42D273AF2}"/>
              </a:ext>
            </a:extLst>
          </p:cNvPr>
          <p:cNvSpPr>
            <a:spLocks noGrp="1"/>
          </p:cNvSpPr>
          <p:nvPr>
            <p:ph idx="1"/>
          </p:nvPr>
        </p:nvSpPr>
        <p:spPr>
          <a:xfrm>
            <a:off x="968188" y="2005012"/>
            <a:ext cx="10515600" cy="4351338"/>
          </a:xfrm>
        </p:spPr>
        <p:txBody>
          <a:bodyPr>
            <a:normAutofit/>
          </a:bodyPr>
          <a:lstStyle/>
          <a:p>
            <a:pPr marL="0" indent="0">
              <a:buNone/>
            </a:pPr>
            <a:r>
              <a:rPr lang="en-US" sz="2000" dirty="0">
                <a:solidFill>
                  <a:schemeClr val="tx1">
                    <a:lumMod val="65000"/>
                    <a:lumOff val="35000"/>
                  </a:schemeClr>
                </a:solidFill>
                <a:effectLst/>
              </a:rPr>
              <a:t>You will now have a look at one more relationship type.</a:t>
            </a:r>
          </a:p>
          <a:p>
            <a:pPr marL="0" indent="0">
              <a:buNone/>
            </a:pPr>
            <a:r>
              <a:rPr lang="en-US" sz="2000" dirty="0">
                <a:solidFill>
                  <a:schemeClr val="tx1">
                    <a:lumMod val="65000"/>
                    <a:lumOff val="35000"/>
                  </a:schemeClr>
                </a:solidFill>
                <a:effectLst/>
              </a:rPr>
              <a:t>Let us consider the scenario of </a:t>
            </a:r>
            <a:r>
              <a:rPr lang="en-US" sz="2000" dirty="0" err="1">
                <a:solidFill>
                  <a:schemeClr val="tx1">
                    <a:lumMod val="65000"/>
                    <a:lumOff val="35000"/>
                  </a:schemeClr>
                </a:solidFill>
                <a:effectLst/>
              </a:rPr>
              <a:t>SwiftFood</a:t>
            </a:r>
            <a:r>
              <a:rPr lang="en-US" sz="2000" dirty="0">
                <a:solidFill>
                  <a:schemeClr val="tx1">
                    <a:lumMod val="65000"/>
                    <a:lumOff val="35000"/>
                  </a:schemeClr>
                </a:solidFill>
                <a:effectLst/>
              </a:rPr>
              <a:t> app. The customers of </a:t>
            </a:r>
            <a:r>
              <a:rPr lang="en-US" sz="2000" dirty="0" err="1">
                <a:solidFill>
                  <a:schemeClr val="tx1">
                    <a:lumMod val="65000"/>
                    <a:lumOff val="35000"/>
                  </a:schemeClr>
                </a:solidFill>
                <a:effectLst/>
              </a:rPr>
              <a:t>SwiftFood</a:t>
            </a:r>
            <a:r>
              <a:rPr lang="en-US" sz="2000" dirty="0">
                <a:solidFill>
                  <a:schemeClr val="tx1">
                    <a:lumMod val="65000"/>
                    <a:lumOff val="35000"/>
                  </a:schemeClr>
                </a:solidFill>
                <a:effectLst/>
              </a:rPr>
              <a:t> can be divided into three types: Regular, Premium and Guest. Regular and Premium customers are eligible for 5% and 8% discounts respectively on their orders. Also, premium customers are provided with premium cards so that they can redeem points while ordering food. Guests pay delivery charges for their orders.</a:t>
            </a:r>
          </a:p>
          <a:p>
            <a:pPr marL="0" indent="0">
              <a:buNone/>
            </a:pPr>
            <a:r>
              <a:rPr lang="en-US" sz="2000" dirty="0">
                <a:solidFill>
                  <a:schemeClr val="tx1">
                    <a:lumMod val="65000"/>
                    <a:lumOff val="35000"/>
                  </a:schemeClr>
                </a:solidFill>
                <a:effectLst/>
              </a:rPr>
              <a:t>Though Regular customers, Premium customers and Guests have different billing mechanism, they have some common attributes like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customerName, </a:t>
            </a:r>
            <a:r>
              <a:rPr lang="en-US" sz="2000" dirty="0" err="1">
                <a:solidFill>
                  <a:schemeClr val="tx1">
                    <a:lumMod val="65000"/>
                    <a:lumOff val="35000"/>
                  </a:schemeClr>
                </a:solidFill>
                <a:effectLst/>
              </a:rPr>
              <a:t>contactNumber</a:t>
            </a:r>
            <a:r>
              <a:rPr lang="en-US" sz="2000" dirty="0">
                <a:solidFill>
                  <a:schemeClr val="tx1">
                    <a:lumMod val="65000"/>
                    <a:lumOff val="35000"/>
                  </a:schemeClr>
                </a:solidFill>
                <a:effectLst/>
              </a:rPr>
              <a:t> and address.</a:t>
            </a:r>
          </a:p>
          <a:p>
            <a:pPr marL="0" indent="0">
              <a:buNone/>
            </a:pPr>
            <a:r>
              <a:rPr lang="en-US" sz="2000" dirty="0">
                <a:solidFill>
                  <a:schemeClr val="tx1">
                    <a:lumMod val="65000"/>
                    <a:lumOff val="35000"/>
                  </a:schemeClr>
                </a:solidFill>
                <a:effectLst/>
              </a:rPr>
              <a:t>So, instead of keeping the common attributes in each and every class, we can have a common class called Customer and include the common attributes. </a:t>
            </a: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D46F7C56-49D9-FC6F-2E01-992CF9032CFF}"/>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70C5B4B-8C28-E728-AC55-67F594035B34}"/>
              </a:ext>
            </a:extLst>
          </p:cNvPr>
          <p:cNvSpPr>
            <a:spLocks noGrp="1"/>
          </p:cNvSpPr>
          <p:nvPr>
            <p:ph type="sldNum" sz="quarter" idx="12"/>
          </p:nvPr>
        </p:nvSpPr>
        <p:spPr/>
        <p:txBody>
          <a:bodyPr/>
          <a:lstStyle/>
          <a:p>
            <a:fld id="{4A777409-9C5A-4B07-8E32-19F22F7D558C}" type="slidenum">
              <a:rPr lang="en-IN" smtClean="0"/>
              <a:t>256</a:t>
            </a:fld>
            <a:endParaRPr lang="en-IN" dirty="0"/>
          </a:p>
        </p:txBody>
      </p:sp>
    </p:spTree>
    <p:extLst>
      <p:ext uri="{BB962C8B-B14F-4D97-AF65-F5344CB8AC3E}">
        <p14:creationId xmlns:p14="http://schemas.microsoft.com/office/powerpoint/2010/main" val="16784474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D05A77-4E39-F7C6-8EDF-87E847127C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CD2D4C-4E50-AEF1-97A6-8F58B9C94251}"/>
              </a:ext>
            </a:extLst>
          </p:cNvPr>
          <p:cNvSpPr>
            <a:spLocks noGrp="1"/>
          </p:cNvSpPr>
          <p:nvPr>
            <p:ph type="sldNum" sz="quarter" idx="12"/>
          </p:nvPr>
        </p:nvSpPr>
        <p:spPr/>
        <p:txBody>
          <a:bodyPr/>
          <a:lstStyle/>
          <a:p>
            <a:fld id="{4A777409-9C5A-4B07-8E32-19F22F7D558C}" type="slidenum">
              <a:rPr lang="en-IN" smtClean="0"/>
              <a:t>257</a:t>
            </a:fld>
            <a:endParaRPr lang="en-IN" dirty="0"/>
          </a:p>
        </p:txBody>
      </p:sp>
      <p:sp>
        <p:nvSpPr>
          <p:cNvPr id="5" name="TextBox 4">
            <a:extLst>
              <a:ext uri="{FF2B5EF4-FFF2-40B4-BE49-F238E27FC236}">
                <a16:creationId xmlns:a16="http://schemas.microsoft.com/office/drawing/2014/main" id="{5FA8459A-2B96-76D5-0F95-8E68551BDCAA}"/>
              </a:ext>
            </a:extLst>
          </p:cNvPr>
          <p:cNvSpPr txBox="1"/>
          <p:nvPr/>
        </p:nvSpPr>
        <p:spPr>
          <a:xfrm>
            <a:off x="907676" y="615461"/>
            <a:ext cx="10446123" cy="1200329"/>
          </a:xfrm>
          <a:prstGeom prst="rect">
            <a:avLst/>
          </a:prstGeom>
          <a:noFill/>
        </p:spPr>
        <p:txBody>
          <a:bodyPr wrap="square">
            <a:spAutoFit/>
          </a:bodyPr>
          <a:lstStyle/>
          <a:p>
            <a:r>
              <a:rPr lang="en-US" dirty="0">
                <a:solidFill>
                  <a:schemeClr val="tx1">
                    <a:lumMod val="65000"/>
                    <a:lumOff val="35000"/>
                  </a:schemeClr>
                </a:solidFill>
              </a:rPr>
              <a:t>Now, let us consider </a:t>
            </a:r>
            <a:r>
              <a:rPr lang="en-US" dirty="0" err="1">
                <a:solidFill>
                  <a:schemeClr val="tx1">
                    <a:lumMod val="65000"/>
                    <a:lumOff val="35000"/>
                  </a:schemeClr>
                </a:solidFill>
              </a:rPr>
              <a:t>RegularCustomer</a:t>
            </a:r>
            <a:r>
              <a:rPr lang="en-US" dirty="0">
                <a:solidFill>
                  <a:schemeClr val="tx1">
                    <a:lumMod val="65000"/>
                    <a:lumOff val="35000"/>
                  </a:schemeClr>
                </a:solidFill>
              </a:rPr>
              <a:t> and Guest classes. Since </a:t>
            </a:r>
            <a:r>
              <a:rPr lang="en-US" dirty="0" err="1">
                <a:solidFill>
                  <a:schemeClr val="tx1">
                    <a:lumMod val="65000"/>
                    <a:lumOff val="35000"/>
                  </a:schemeClr>
                </a:solidFill>
              </a:rPr>
              <a:t>RegularCustomer</a:t>
            </a:r>
            <a:r>
              <a:rPr lang="en-US" dirty="0">
                <a:solidFill>
                  <a:schemeClr val="tx1">
                    <a:lumMod val="65000"/>
                    <a:lumOff val="35000"/>
                  </a:schemeClr>
                </a:solidFill>
              </a:rPr>
              <a:t> and Guest are types of Customers, they must have access to the common attributes also. We can create a Customer class with the common attributes and methods and make these two classes inherit the attributes and behavior from Customer class as shown below. </a:t>
            </a:r>
            <a:endParaRPr lang="en-IN" dirty="0">
              <a:solidFill>
                <a:schemeClr val="tx1">
                  <a:lumMod val="65000"/>
                  <a:lumOff val="35000"/>
                </a:schemeClr>
              </a:solidFill>
            </a:endParaRPr>
          </a:p>
        </p:txBody>
      </p:sp>
      <p:pic>
        <p:nvPicPr>
          <p:cNvPr id="7" name="Picture 6">
            <a:extLst>
              <a:ext uri="{FF2B5EF4-FFF2-40B4-BE49-F238E27FC236}">
                <a16:creationId xmlns:a16="http://schemas.microsoft.com/office/drawing/2014/main" id="{8B883AFC-7200-D87C-51B3-E570B7E6C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131" y="1744072"/>
            <a:ext cx="7040833" cy="5042210"/>
          </a:xfrm>
          <a:prstGeom prst="rect">
            <a:avLst/>
          </a:prstGeom>
        </p:spPr>
      </p:pic>
    </p:spTree>
    <p:extLst>
      <p:ext uri="{BB962C8B-B14F-4D97-AF65-F5344CB8AC3E}">
        <p14:creationId xmlns:p14="http://schemas.microsoft.com/office/powerpoint/2010/main" val="328509050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31CEE1-6EE1-BBCE-87DD-00B7044D72A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620A3E-38FC-A708-07CB-9BA81F036477}"/>
              </a:ext>
            </a:extLst>
          </p:cNvPr>
          <p:cNvSpPr>
            <a:spLocks noGrp="1"/>
          </p:cNvSpPr>
          <p:nvPr>
            <p:ph type="sldNum" sz="quarter" idx="12"/>
          </p:nvPr>
        </p:nvSpPr>
        <p:spPr/>
        <p:txBody>
          <a:bodyPr/>
          <a:lstStyle/>
          <a:p>
            <a:fld id="{4A777409-9C5A-4B07-8E32-19F22F7D558C}" type="slidenum">
              <a:rPr lang="en-IN" smtClean="0"/>
              <a:pPr/>
              <a:t>258</a:t>
            </a:fld>
            <a:endParaRPr lang="en-IN" dirty="0"/>
          </a:p>
        </p:txBody>
      </p:sp>
      <p:sp>
        <p:nvSpPr>
          <p:cNvPr id="5" name="TextBox 4">
            <a:extLst>
              <a:ext uri="{FF2B5EF4-FFF2-40B4-BE49-F238E27FC236}">
                <a16:creationId xmlns:a16="http://schemas.microsoft.com/office/drawing/2014/main" id="{7EDDD473-A6D5-D7F9-AC26-D55FC8405D13}"/>
              </a:ext>
            </a:extLst>
          </p:cNvPr>
          <p:cNvSpPr txBox="1"/>
          <p:nvPr/>
        </p:nvSpPr>
        <p:spPr>
          <a:xfrm>
            <a:off x="309283" y="1031815"/>
            <a:ext cx="11376212" cy="5324535"/>
          </a:xfrm>
          <a:prstGeom prst="rect">
            <a:avLst/>
          </a:prstGeom>
          <a:noFill/>
        </p:spPr>
        <p:txBody>
          <a:bodyPr wrap="square">
            <a:spAutoFit/>
          </a:bodyPr>
          <a:lstStyle/>
          <a:p>
            <a:r>
              <a:rPr lang="en-US" sz="2000" dirty="0">
                <a:solidFill>
                  <a:schemeClr val="tx1">
                    <a:lumMod val="65000"/>
                    <a:lumOff val="35000"/>
                  </a:schemeClr>
                </a:solidFill>
                <a:effectLst/>
              </a:rPr>
              <a:t>The common members that are inherited are represented using blue color. The members specific to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Guest are represented using green color.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 can say that the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"is-A" Customer and Guest "is-A" Customer. </a:t>
            </a:r>
            <a:r>
              <a:rPr lang="en-US" sz="2000" b="1" dirty="0">
                <a:solidFill>
                  <a:schemeClr val="tx1">
                    <a:lumMod val="65000"/>
                    <a:lumOff val="35000"/>
                  </a:schemeClr>
                </a:solidFill>
                <a:effectLst/>
              </a:rPr>
              <a:t>When a class inherits from another class, then those classes are said to have inheritance relationship</a:t>
            </a:r>
            <a:r>
              <a:rPr lang="en-US" sz="2000" dirty="0">
                <a:solidFill>
                  <a:schemeClr val="tx1">
                    <a:lumMod val="65000"/>
                    <a:lumOff val="35000"/>
                  </a:schemeClr>
                </a:solidFill>
                <a:effectLst/>
              </a:rPr>
              <a:t>. The class which is </a:t>
            </a:r>
            <a:r>
              <a:rPr lang="en-US" sz="2000" b="1" dirty="0">
                <a:solidFill>
                  <a:schemeClr val="tx1">
                    <a:lumMod val="65000"/>
                    <a:lumOff val="35000"/>
                  </a:schemeClr>
                </a:solidFill>
                <a:effectLst/>
              </a:rPr>
              <a:t>inheriting is called the child/sub/derived class</a:t>
            </a:r>
            <a:r>
              <a:rPr lang="en-US" sz="2000" dirty="0">
                <a:solidFill>
                  <a:schemeClr val="tx1">
                    <a:lumMod val="65000"/>
                    <a:lumOff val="35000"/>
                  </a:schemeClr>
                </a:solidFill>
                <a:effectLst/>
              </a:rPr>
              <a:t> and the </a:t>
            </a:r>
            <a:r>
              <a:rPr lang="en-US" sz="2000" b="1" dirty="0">
                <a:solidFill>
                  <a:schemeClr val="tx1">
                    <a:lumMod val="65000"/>
                    <a:lumOff val="35000"/>
                  </a:schemeClr>
                </a:solidFill>
                <a:effectLst/>
              </a:rPr>
              <a:t>class which is getting inherited is called the parent/super/base class</a:t>
            </a:r>
            <a:r>
              <a:rPr lang="en-US" sz="2000" dirty="0">
                <a:solidFill>
                  <a:schemeClr val="tx1">
                    <a:lumMod val="65000"/>
                    <a:lumOff val="35000"/>
                  </a:schemeClr>
                </a:solidFill>
                <a:effectLst/>
              </a:rPr>
              <a:t>. Inheritance is also called as "is-A" relationship. Inheritance (is-a) is denoted by a line with an arrow head. </a:t>
            </a:r>
          </a:p>
          <a:p>
            <a:r>
              <a:rPr lang="en-US" sz="2000" dirty="0">
                <a:solidFill>
                  <a:schemeClr val="tx1">
                    <a:lumMod val="65000"/>
                    <a:lumOff val="35000"/>
                  </a:schemeClr>
                </a:solidFill>
                <a:effectLst/>
              </a:rPr>
              <a:t>In our example,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Guest classes are inheriting the Customer class. So, Customer is the parent class and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Guest are child classes.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What gets inherited ?</a:t>
            </a:r>
          </a:p>
          <a:p>
            <a:r>
              <a:rPr lang="en-US" sz="2000" dirty="0">
                <a:solidFill>
                  <a:schemeClr val="tx1">
                    <a:lumMod val="65000"/>
                    <a:lumOff val="35000"/>
                  </a:schemeClr>
                </a:solidFill>
                <a:effectLst/>
              </a:rPr>
              <a:t>In case of an inheritance relationship, the attributes and behaviors get inherited just like a child inherits certain attributes and behaviors from his/her parent. </a:t>
            </a:r>
          </a:p>
          <a:p>
            <a:r>
              <a:rPr lang="en-US" sz="2000" dirty="0">
                <a:solidFill>
                  <a:schemeClr val="tx1">
                    <a:lumMod val="65000"/>
                    <a:lumOff val="35000"/>
                  </a:schemeClr>
                </a:solidFill>
                <a:effectLst/>
              </a:rPr>
              <a:t>In terms of OOP, </a:t>
            </a:r>
            <a:r>
              <a:rPr lang="en-US" sz="2000" b="1" dirty="0">
                <a:solidFill>
                  <a:schemeClr val="tx1">
                    <a:lumMod val="65000"/>
                    <a:lumOff val="35000"/>
                  </a:schemeClr>
                </a:solidFill>
                <a:effectLst/>
              </a:rPr>
              <a:t>a child class inherits all the non-private attributes and methods</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When we say a child class inherits the attributes and methods, we can treat the attributes and methods as if they are owned by the child class itself.</a:t>
            </a:r>
          </a:p>
        </p:txBody>
      </p:sp>
    </p:spTree>
    <p:extLst>
      <p:ext uri="{BB962C8B-B14F-4D97-AF65-F5344CB8AC3E}">
        <p14:creationId xmlns:p14="http://schemas.microsoft.com/office/powerpoint/2010/main" val="227800056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51B09F-BC40-808F-28C5-41DC8AA033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080DD6-B4CB-FAF3-9789-5D8F50EF6370}"/>
              </a:ext>
            </a:extLst>
          </p:cNvPr>
          <p:cNvSpPr>
            <a:spLocks noGrp="1"/>
          </p:cNvSpPr>
          <p:nvPr>
            <p:ph type="sldNum" sz="quarter" idx="12"/>
          </p:nvPr>
        </p:nvSpPr>
        <p:spPr/>
        <p:txBody>
          <a:bodyPr/>
          <a:lstStyle/>
          <a:p>
            <a:fld id="{4A777409-9C5A-4B07-8E32-19F22F7D558C}" type="slidenum">
              <a:rPr lang="en-IN" smtClean="0"/>
              <a:t>259</a:t>
            </a:fld>
            <a:endParaRPr lang="en-IN" dirty="0"/>
          </a:p>
        </p:txBody>
      </p:sp>
      <p:sp>
        <p:nvSpPr>
          <p:cNvPr id="5" name="TextBox 4">
            <a:extLst>
              <a:ext uri="{FF2B5EF4-FFF2-40B4-BE49-F238E27FC236}">
                <a16:creationId xmlns:a16="http://schemas.microsoft.com/office/drawing/2014/main" id="{1DC99350-B19E-625B-55A9-222DEDC82D75}"/>
              </a:ext>
            </a:extLst>
          </p:cNvPr>
          <p:cNvSpPr txBox="1"/>
          <p:nvPr/>
        </p:nvSpPr>
        <p:spPr>
          <a:xfrm>
            <a:off x="1060076" y="676399"/>
            <a:ext cx="10293724" cy="707886"/>
          </a:xfrm>
          <a:prstGeom prst="rect">
            <a:avLst/>
          </a:prstGeom>
          <a:noFill/>
        </p:spPr>
        <p:txBody>
          <a:bodyPr wrap="square">
            <a:spAutoFit/>
          </a:bodyPr>
          <a:lstStyle/>
          <a:p>
            <a:r>
              <a:rPr lang="en-US" sz="2000" dirty="0">
                <a:solidFill>
                  <a:schemeClr val="tx1">
                    <a:lumMod val="65000"/>
                    <a:lumOff val="35000"/>
                  </a:schemeClr>
                </a:solidFill>
              </a:rPr>
              <a:t>In Java, a child class inherits the parent class using the "extends" keyword. Observe the below code.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9321929-2DB3-BAA0-4DF2-912970F10794}"/>
              </a:ext>
            </a:extLst>
          </p:cNvPr>
          <p:cNvSpPr txBox="1"/>
          <p:nvPr/>
        </p:nvSpPr>
        <p:spPr>
          <a:xfrm>
            <a:off x="1060075" y="1504780"/>
            <a:ext cx="9876865" cy="2585323"/>
          </a:xfrm>
          <a:prstGeom prst="rect">
            <a:avLst/>
          </a:prstGeom>
          <a:noFill/>
        </p:spPr>
        <p:txBody>
          <a:bodyPr wrap="square">
            <a:spAutoFit/>
          </a:bodyPr>
          <a:lstStyle/>
          <a:p>
            <a:r>
              <a:rPr lang="en-IN" dirty="0"/>
              <a:t>class Customer {</a:t>
            </a:r>
          </a:p>
          <a:p>
            <a:r>
              <a:rPr lang="en-IN" dirty="0"/>
              <a:t>	//Parent/Super/Base class</a:t>
            </a:r>
          </a:p>
          <a:p>
            <a:r>
              <a:rPr lang="en-IN" dirty="0"/>
              <a:t>}</a:t>
            </a:r>
          </a:p>
          <a:p>
            <a:r>
              <a:rPr lang="en-IN" dirty="0"/>
              <a:t>class </a:t>
            </a:r>
            <a:r>
              <a:rPr lang="en-IN" dirty="0" err="1"/>
              <a:t>RegularCustomer</a:t>
            </a:r>
            <a:r>
              <a:rPr lang="en-IN" dirty="0"/>
              <a:t> extends Customer {        // </a:t>
            </a:r>
            <a:r>
              <a:rPr lang="en-IN" dirty="0" err="1"/>
              <a:t>RegularCustomer</a:t>
            </a:r>
            <a:r>
              <a:rPr lang="en-IN" dirty="0"/>
              <a:t> is a Customer</a:t>
            </a:r>
          </a:p>
          <a:p>
            <a:r>
              <a:rPr lang="en-IN" dirty="0"/>
              <a:t>	//Child/Sub/Derived class</a:t>
            </a:r>
          </a:p>
          <a:p>
            <a:r>
              <a:rPr lang="en-IN" dirty="0"/>
              <a:t>}</a:t>
            </a:r>
          </a:p>
          <a:p>
            <a:r>
              <a:rPr lang="en-IN" dirty="0"/>
              <a:t>class Guest extends Customer {                  // Guest is a Customer</a:t>
            </a:r>
          </a:p>
          <a:p>
            <a:r>
              <a:rPr lang="en-IN" dirty="0"/>
              <a:t>	//Child/Sub/Derived class</a:t>
            </a:r>
          </a:p>
          <a:p>
            <a:r>
              <a:rPr lang="en-IN" dirty="0"/>
              <a:t>}</a:t>
            </a:r>
          </a:p>
        </p:txBody>
      </p:sp>
      <p:sp>
        <p:nvSpPr>
          <p:cNvPr id="9" name="TextBox 8">
            <a:extLst>
              <a:ext uri="{FF2B5EF4-FFF2-40B4-BE49-F238E27FC236}">
                <a16:creationId xmlns:a16="http://schemas.microsoft.com/office/drawing/2014/main" id="{AFFEDE51-0425-C929-C162-DB66E6FC806D}"/>
              </a:ext>
            </a:extLst>
          </p:cNvPr>
          <p:cNvSpPr txBox="1"/>
          <p:nvPr/>
        </p:nvSpPr>
        <p:spPr>
          <a:xfrm>
            <a:off x="907676" y="4150276"/>
            <a:ext cx="11060206" cy="1631216"/>
          </a:xfrm>
          <a:prstGeom prst="rect">
            <a:avLst/>
          </a:prstGeom>
          <a:noFill/>
        </p:spPr>
        <p:txBody>
          <a:bodyPr wrap="square">
            <a:spAutoFit/>
          </a:bodyPr>
          <a:lstStyle/>
          <a:p>
            <a:r>
              <a:rPr lang="en-US" sz="2000" dirty="0">
                <a:solidFill>
                  <a:schemeClr val="tx1">
                    <a:lumMod val="65000"/>
                    <a:lumOff val="35000"/>
                  </a:schemeClr>
                </a:solidFill>
                <a:effectLst/>
              </a:rPr>
              <a:t>Here,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Guest are the child classes of Customer hence they can inherit properties of the parent class i.e. Customer.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have learned in last topic, child class inherits all the non-private attributes and methods,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Guest will inherit non-private attributes and methods of the Customer Class.</a:t>
            </a:r>
          </a:p>
        </p:txBody>
      </p:sp>
    </p:spTree>
    <p:extLst>
      <p:ext uri="{BB962C8B-B14F-4D97-AF65-F5344CB8AC3E}">
        <p14:creationId xmlns:p14="http://schemas.microsoft.com/office/powerpoint/2010/main" val="2276573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8FBD5B-4011-7960-BAB4-64939F13CCE5}"/>
              </a:ext>
            </a:extLst>
          </p:cNvPr>
          <p:cNvSpPr txBox="1"/>
          <p:nvPr/>
        </p:nvSpPr>
        <p:spPr>
          <a:xfrm>
            <a:off x="259976" y="927626"/>
            <a:ext cx="11672047" cy="1200329"/>
          </a:xfrm>
          <a:prstGeom prst="rect">
            <a:avLst/>
          </a:prstGeom>
          <a:noFill/>
        </p:spPr>
        <p:txBody>
          <a:bodyPr wrap="square">
            <a:spAutoFit/>
          </a:bodyPr>
          <a:lstStyle/>
          <a:p>
            <a:r>
              <a:rPr lang="en-IN" sz="2400" dirty="0"/>
              <a:t>jshell&gt; /exit</a:t>
            </a:r>
          </a:p>
          <a:p>
            <a:r>
              <a:rPr lang="en-IN" sz="2400" dirty="0"/>
              <a:t>| Goodbye</a:t>
            </a:r>
          </a:p>
          <a:p>
            <a:r>
              <a:rPr lang="en-IN" sz="2400" dirty="0"/>
              <a:t>D:\Java11&gt;</a:t>
            </a:r>
          </a:p>
        </p:txBody>
      </p:sp>
      <p:sp>
        <p:nvSpPr>
          <p:cNvPr id="5" name="TextBox 4">
            <a:extLst>
              <a:ext uri="{FF2B5EF4-FFF2-40B4-BE49-F238E27FC236}">
                <a16:creationId xmlns:a16="http://schemas.microsoft.com/office/drawing/2014/main" id="{105FF57C-0CA9-0A02-8AC5-6CA5B90EEC4E}"/>
              </a:ext>
            </a:extLst>
          </p:cNvPr>
          <p:cNvSpPr txBox="1"/>
          <p:nvPr/>
        </p:nvSpPr>
        <p:spPr>
          <a:xfrm>
            <a:off x="259976" y="2127955"/>
            <a:ext cx="11672046" cy="3170099"/>
          </a:xfrm>
          <a:prstGeom prst="rect">
            <a:avLst/>
          </a:prstGeom>
          <a:noFill/>
        </p:spPr>
        <p:txBody>
          <a:bodyPr wrap="square">
            <a:spAutoFit/>
          </a:bodyPr>
          <a:lstStyle/>
          <a:p>
            <a:r>
              <a:rPr lang="en-US" sz="2000" b="1" dirty="0">
                <a:solidFill>
                  <a:schemeClr val="tx1">
                    <a:lumMod val="65000"/>
                    <a:lumOff val="35000"/>
                  </a:schemeClr>
                </a:solidFill>
              </a:rPr>
              <a:t>Exceptions in JShell</a:t>
            </a:r>
          </a:p>
          <a:p>
            <a:r>
              <a:rPr lang="en-US" sz="2000" dirty="0">
                <a:solidFill>
                  <a:schemeClr val="tx1">
                    <a:lumMod val="65000"/>
                    <a:lumOff val="35000"/>
                  </a:schemeClr>
                </a:solidFill>
              </a:rPr>
              <a:t>In JShell, there is no need to handle checked exceptions. If a snippet throws a checked exception, the stack trace will be shown and JShell will continue. Though if a snippet throwing a checked exception is used inside a method, it will have to be handled or declared to be thrown.</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 </a:t>
            </a:r>
            <a:r>
              <a:rPr lang="en-US" sz="2000" dirty="0">
                <a:solidFill>
                  <a:schemeClr val="tx1">
                    <a:lumMod val="65000"/>
                    <a:lumOff val="35000"/>
                  </a:schemeClr>
                </a:solidFill>
              </a:rPr>
              <a:t>Checked Exceptions are the exception encountered during compile-time. We will discuss them further in the course.</a:t>
            </a:r>
          </a:p>
          <a:p>
            <a:endParaRPr lang="en-US" sz="2000" dirty="0">
              <a:solidFill>
                <a:schemeClr val="tx1">
                  <a:lumMod val="65000"/>
                  <a:lumOff val="35000"/>
                </a:schemeClr>
              </a:solidFill>
            </a:endParaRPr>
          </a:p>
          <a:p>
            <a:r>
              <a:rPr lang="en-US" sz="2000" dirty="0">
                <a:solidFill>
                  <a:schemeClr val="tx1">
                    <a:lumMod val="65000"/>
                    <a:lumOff val="35000"/>
                  </a:schemeClr>
                </a:solidFill>
              </a:rPr>
              <a:t>For further reading on JShell, you can refer to the Oracle Docs by clicking </a:t>
            </a:r>
            <a:r>
              <a:rPr lang="en-US" sz="2000" dirty="0">
                <a:solidFill>
                  <a:schemeClr val="accent1"/>
                </a:solidFill>
                <a:hlinkClick r:id="rId2">
                  <a:extLst>
                    <a:ext uri="{A12FA001-AC4F-418D-AE19-62706E023703}">
                      <ahyp:hlinkClr xmlns:ahyp="http://schemas.microsoft.com/office/drawing/2018/hyperlinkcolor" val="tx"/>
                    </a:ext>
                  </a:extLst>
                </a:hlinkClick>
              </a:rPr>
              <a:t>Java Shell User’s Guide</a:t>
            </a:r>
            <a:r>
              <a:rPr lang="en-US" sz="2000" dirty="0">
                <a:solidFill>
                  <a:schemeClr val="accent1"/>
                </a:solidFill>
              </a:rPr>
              <a:t>.</a:t>
            </a:r>
          </a:p>
          <a:p>
            <a:r>
              <a:rPr lang="en-US" sz="2000" dirty="0">
                <a:solidFill>
                  <a:schemeClr val="tx1">
                    <a:lumMod val="65000"/>
                    <a:lumOff val="35000"/>
                  </a:schemeClr>
                </a:solidFill>
              </a:rPr>
              <a:t>Let us see the Java Installations next.</a:t>
            </a:r>
          </a:p>
        </p:txBody>
      </p:sp>
      <p:sp>
        <p:nvSpPr>
          <p:cNvPr id="2" name="Footer Placeholder 1">
            <a:extLst>
              <a:ext uri="{FF2B5EF4-FFF2-40B4-BE49-F238E27FC236}">
                <a16:creationId xmlns:a16="http://schemas.microsoft.com/office/drawing/2014/main" id="{1A59698F-9298-9423-768D-A87C5943352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A424E6B-CA54-A466-CDBD-D8B0C1534AE0}"/>
              </a:ext>
            </a:extLst>
          </p:cNvPr>
          <p:cNvSpPr>
            <a:spLocks noGrp="1"/>
          </p:cNvSpPr>
          <p:nvPr>
            <p:ph type="sldNum" sz="quarter" idx="12"/>
          </p:nvPr>
        </p:nvSpPr>
        <p:spPr/>
        <p:txBody>
          <a:bodyPr/>
          <a:lstStyle/>
          <a:p>
            <a:fld id="{4A777409-9C5A-4B07-8E32-19F22F7D558C}" type="slidenum">
              <a:rPr lang="en-IN" smtClean="0"/>
              <a:t>26</a:t>
            </a:fld>
            <a:endParaRPr lang="en-IN" dirty="0"/>
          </a:p>
        </p:txBody>
      </p:sp>
    </p:spTree>
    <p:extLst>
      <p:ext uri="{BB962C8B-B14F-4D97-AF65-F5344CB8AC3E}">
        <p14:creationId xmlns:p14="http://schemas.microsoft.com/office/powerpoint/2010/main" val="3460400018"/>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98DA82-388A-75FA-6019-9FEF762E843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079561-47CE-D55E-9D02-BAF7612818B1}"/>
              </a:ext>
            </a:extLst>
          </p:cNvPr>
          <p:cNvSpPr>
            <a:spLocks noGrp="1"/>
          </p:cNvSpPr>
          <p:nvPr>
            <p:ph type="sldNum" sz="quarter" idx="12"/>
          </p:nvPr>
        </p:nvSpPr>
        <p:spPr/>
        <p:txBody>
          <a:bodyPr/>
          <a:lstStyle/>
          <a:p>
            <a:fld id="{4A777409-9C5A-4B07-8E32-19F22F7D558C}" type="slidenum">
              <a:rPr lang="en-IN" smtClean="0"/>
              <a:t>260</a:t>
            </a:fld>
            <a:endParaRPr lang="en-IN" dirty="0"/>
          </a:p>
        </p:txBody>
      </p:sp>
      <p:sp>
        <p:nvSpPr>
          <p:cNvPr id="5" name="TextBox 4">
            <a:extLst>
              <a:ext uri="{FF2B5EF4-FFF2-40B4-BE49-F238E27FC236}">
                <a16:creationId xmlns:a16="http://schemas.microsoft.com/office/drawing/2014/main" id="{467B7667-395B-BCA2-EDA6-48825F5F55E2}"/>
              </a:ext>
            </a:extLst>
          </p:cNvPr>
          <p:cNvSpPr txBox="1"/>
          <p:nvPr/>
        </p:nvSpPr>
        <p:spPr>
          <a:xfrm>
            <a:off x="1131794" y="2113472"/>
            <a:ext cx="10432676" cy="1938992"/>
          </a:xfrm>
          <a:prstGeom prst="rect">
            <a:avLst/>
          </a:prstGeom>
          <a:noFill/>
        </p:spPr>
        <p:txBody>
          <a:bodyPr wrap="square">
            <a:spAutoFit/>
          </a:bodyPr>
          <a:lstStyle/>
          <a:p>
            <a:r>
              <a:rPr lang="en-US" sz="2000" dirty="0">
                <a:solidFill>
                  <a:schemeClr val="tx1">
                    <a:lumMod val="65000"/>
                    <a:lumOff val="35000"/>
                  </a:schemeClr>
                </a:solidFill>
                <a:effectLst/>
              </a:rPr>
              <a:t>By now, you have learnt that the derived classes inherit from the base class. You will now see how the child class object is created. As you all know, constructors are invoked while creating objects. When a child class object is created, the child class constructor invokes the parent class constructor before executing any statement present in the child constructor.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Observe the below code and understand the sequence of constructor invocation.</a:t>
            </a:r>
          </a:p>
        </p:txBody>
      </p:sp>
    </p:spTree>
    <p:extLst>
      <p:ext uri="{BB962C8B-B14F-4D97-AF65-F5344CB8AC3E}">
        <p14:creationId xmlns:p14="http://schemas.microsoft.com/office/powerpoint/2010/main" val="347975625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64FD44-AA1C-650B-F080-913D82D71F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035098-689A-8DB2-C6C8-F24F24748D53}"/>
              </a:ext>
            </a:extLst>
          </p:cNvPr>
          <p:cNvSpPr>
            <a:spLocks noGrp="1"/>
          </p:cNvSpPr>
          <p:nvPr>
            <p:ph type="sldNum" sz="quarter" idx="12"/>
          </p:nvPr>
        </p:nvSpPr>
        <p:spPr/>
        <p:txBody>
          <a:bodyPr/>
          <a:lstStyle/>
          <a:p>
            <a:fld id="{4A777409-9C5A-4B07-8E32-19F22F7D558C}" type="slidenum">
              <a:rPr lang="en-IN" smtClean="0"/>
              <a:t>261</a:t>
            </a:fld>
            <a:endParaRPr lang="en-IN" dirty="0"/>
          </a:p>
        </p:txBody>
      </p:sp>
      <p:sp>
        <p:nvSpPr>
          <p:cNvPr id="5" name="TextBox 4">
            <a:extLst>
              <a:ext uri="{FF2B5EF4-FFF2-40B4-BE49-F238E27FC236}">
                <a16:creationId xmlns:a16="http://schemas.microsoft.com/office/drawing/2014/main" id="{44753C1B-DA46-2AB3-CC28-829A1B90B185}"/>
              </a:ext>
            </a:extLst>
          </p:cNvPr>
          <p:cNvSpPr txBox="1"/>
          <p:nvPr/>
        </p:nvSpPr>
        <p:spPr>
          <a:xfrm>
            <a:off x="1165411" y="1228397"/>
            <a:ext cx="11214847" cy="4401205"/>
          </a:xfrm>
          <a:prstGeom prst="rect">
            <a:avLst/>
          </a:prstGeom>
          <a:noFill/>
        </p:spPr>
        <p:txBody>
          <a:bodyPr wrap="square">
            <a:spAutoFit/>
          </a:bodyPr>
          <a:lstStyle/>
          <a:p>
            <a:r>
              <a:rPr lang="en-IN" sz="1400" dirty="0"/>
              <a:t>class Customer {</a:t>
            </a:r>
          </a:p>
          <a:p>
            <a:r>
              <a:rPr lang="en-IN" sz="1400" dirty="0"/>
              <a:t>	public Customer() {</a:t>
            </a:r>
          </a:p>
          <a:p>
            <a:r>
              <a:rPr lang="en-IN" sz="1400" dirty="0"/>
              <a:t>		// 3: Parent constructor will be executed</a:t>
            </a:r>
          </a:p>
          <a:p>
            <a:r>
              <a:rPr lang="en-IN" sz="1400" dirty="0"/>
              <a:t>		System.out.println("Creating a customer...");</a:t>
            </a:r>
          </a:p>
          <a:p>
            <a:r>
              <a:rPr lang="en-IN" sz="1400" dirty="0"/>
              <a:t>		// 4: The flow will go back to the child constructor</a:t>
            </a:r>
          </a:p>
          <a:p>
            <a:r>
              <a:rPr lang="en-IN" sz="1400" dirty="0"/>
              <a:t>	}</a:t>
            </a:r>
          </a:p>
          <a:p>
            <a:r>
              <a:rPr lang="en-IN" sz="1400" dirty="0"/>
              <a:t>}</a:t>
            </a:r>
          </a:p>
          <a:p>
            <a:r>
              <a:rPr lang="en-IN" sz="1400" dirty="0"/>
              <a:t>class </a:t>
            </a:r>
            <a:r>
              <a:rPr lang="en-IN" sz="1400" dirty="0" err="1"/>
              <a:t>RegularCustomer</a:t>
            </a:r>
            <a:r>
              <a:rPr lang="en-IN" sz="1400" dirty="0"/>
              <a:t> extends Customer {</a:t>
            </a:r>
          </a:p>
          <a:p>
            <a:r>
              <a:rPr lang="en-IN" sz="1400" dirty="0"/>
              <a:t>	public </a:t>
            </a:r>
            <a:r>
              <a:rPr lang="en-IN" sz="1400" dirty="0" err="1"/>
              <a:t>RegularCustomer</a:t>
            </a:r>
            <a:r>
              <a:rPr lang="en-IN" sz="1400" dirty="0"/>
              <a:t>() {</a:t>
            </a:r>
          </a:p>
          <a:p>
            <a:r>
              <a:rPr lang="en-IN" sz="1400" dirty="0"/>
              <a:t>		// 2: This constructor will then call the parent constructor</a:t>
            </a:r>
          </a:p>
          <a:p>
            <a:r>
              <a:rPr lang="en-IN" sz="1400" dirty="0"/>
              <a:t>		System.out.println("It is a regular customer!");</a:t>
            </a:r>
          </a:p>
          <a:p>
            <a:r>
              <a:rPr lang="en-IN" sz="1400" dirty="0"/>
              <a:t>		// 5: The flow will finally come here</a:t>
            </a:r>
          </a:p>
          <a:p>
            <a:r>
              <a:rPr lang="en-IN" sz="1400" dirty="0"/>
              <a:t>	}</a:t>
            </a:r>
          </a:p>
          <a:p>
            <a:r>
              <a:rPr lang="en-IN" sz="1400" dirty="0"/>
              <a:t>}</a:t>
            </a:r>
          </a:p>
          <a:p>
            <a:r>
              <a:rPr lang="en-IN" sz="1400" dirty="0"/>
              <a:t>public class Tester {</a:t>
            </a:r>
          </a:p>
          <a:p>
            <a:r>
              <a:rPr lang="en-IN" sz="1400" dirty="0"/>
              <a:t>	public static void main(String[] </a:t>
            </a:r>
            <a:r>
              <a:rPr lang="en-IN" sz="1400" dirty="0" err="1"/>
              <a:t>args</a:t>
            </a:r>
            <a:r>
              <a:rPr lang="en-IN" sz="1400" dirty="0"/>
              <a:t>) {</a:t>
            </a:r>
          </a:p>
          <a:p>
            <a:r>
              <a:rPr lang="en-IN" sz="1400" dirty="0"/>
              <a:t>		</a:t>
            </a:r>
            <a:r>
              <a:rPr lang="en-IN" sz="1400" dirty="0" err="1"/>
              <a:t>RegularCustomer</a:t>
            </a:r>
            <a:r>
              <a:rPr lang="en-IN" sz="1400" dirty="0"/>
              <a:t> </a:t>
            </a:r>
            <a:r>
              <a:rPr lang="en-IN" sz="1400" dirty="0" err="1"/>
              <a:t>regularCustomer</a:t>
            </a:r>
            <a:r>
              <a:rPr lang="en-IN" sz="1400" dirty="0"/>
              <a:t> = new </a:t>
            </a:r>
            <a:r>
              <a:rPr lang="en-IN" sz="1400" dirty="0" err="1"/>
              <a:t>RegularCustomer</a:t>
            </a:r>
            <a:r>
              <a:rPr lang="en-IN" sz="1400" dirty="0"/>
              <a:t>();</a:t>
            </a:r>
          </a:p>
          <a:p>
            <a:r>
              <a:rPr lang="en-IN" sz="1400" dirty="0"/>
              <a:t>		// 1: This line will be executed first and the flow will go to [2]</a:t>
            </a:r>
          </a:p>
          <a:p>
            <a:r>
              <a:rPr lang="en-IN" sz="1400" dirty="0"/>
              <a:t>	}</a:t>
            </a:r>
          </a:p>
          <a:p>
            <a:r>
              <a:rPr lang="en-IN" sz="1400" dirty="0"/>
              <a:t>}</a:t>
            </a:r>
          </a:p>
        </p:txBody>
      </p:sp>
    </p:spTree>
    <p:extLst>
      <p:ext uri="{BB962C8B-B14F-4D97-AF65-F5344CB8AC3E}">
        <p14:creationId xmlns:p14="http://schemas.microsoft.com/office/powerpoint/2010/main" val="358184231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1496B1-F56D-342C-F7D3-B2D44C5111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657BC2-D6C2-2C20-6B37-34CFD72322E1}"/>
              </a:ext>
            </a:extLst>
          </p:cNvPr>
          <p:cNvSpPr>
            <a:spLocks noGrp="1"/>
          </p:cNvSpPr>
          <p:nvPr>
            <p:ph type="sldNum" sz="quarter" idx="12"/>
          </p:nvPr>
        </p:nvSpPr>
        <p:spPr/>
        <p:txBody>
          <a:bodyPr/>
          <a:lstStyle/>
          <a:p>
            <a:fld id="{4A777409-9C5A-4B07-8E32-19F22F7D558C}" type="slidenum">
              <a:rPr lang="en-IN" smtClean="0"/>
              <a:t>262</a:t>
            </a:fld>
            <a:endParaRPr lang="en-IN" dirty="0"/>
          </a:p>
        </p:txBody>
      </p:sp>
      <p:sp>
        <p:nvSpPr>
          <p:cNvPr id="5" name="TextBox 4">
            <a:extLst>
              <a:ext uri="{FF2B5EF4-FFF2-40B4-BE49-F238E27FC236}">
                <a16:creationId xmlns:a16="http://schemas.microsoft.com/office/drawing/2014/main" id="{C96EE6D4-8A09-5CDF-87E1-C2E2C5B62F00}"/>
              </a:ext>
            </a:extLst>
          </p:cNvPr>
          <p:cNvSpPr txBox="1"/>
          <p:nvPr/>
        </p:nvSpPr>
        <p:spPr>
          <a:xfrm>
            <a:off x="988359" y="536993"/>
            <a:ext cx="6100482" cy="461665"/>
          </a:xfrm>
          <a:prstGeom prst="rect">
            <a:avLst/>
          </a:prstGeom>
          <a:noFill/>
        </p:spPr>
        <p:txBody>
          <a:bodyPr wrap="square">
            <a:spAutoFit/>
          </a:bodyPr>
          <a:lstStyle/>
          <a:p>
            <a:r>
              <a:rPr lang="en-IN" sz="2400" b="1" dirty="0"/>
              <a:t>Need for super keyword</a:t>
            </a:r>
          </a:p>
        </p:txBody>
      </p:sp>
      <p:sp>
        <p:nvSpPr>
          <p:cNvPr id="7" name="TextBox 6">
            <a:extLst>
              <a:ext uri="{FF2B5EF4-FFF2-40B4-BE49-F238E27FC236}">
                <a16:creationId xmlns:a16="http://schemas.microsoft.com/office/drawing/2014/main" id="{B050AB8E-67E0-C511-6154-ABB416A5A377}"/>
              </a:ext>
            </a:extLst>
          </p:cNvPr>
          <p:cNvSpPr txBox="1"/>
          <p:nvPr/>
        </p:nvSpPr>
        <p:spPr>
          <a:xfrm>
            <a:off x="988359" y="981653"/>
            <a:ext cx="10764370" cy="1015663"/>
          </a:xfrm>
          <a:prstGeom prst="rect">
            <a:avLst/>
          </a:prstGeom>
          <a:noFill/>
        </p:spPr>
        <p:txBody>
          <a:bodyPr wrap="square">
            <a:spAutoFit/>
          </a:bodyPr>
          <a:lstStyle/>
          <a:p>
            <a:r>
              <a:rPr lang="en-US" sz="2000" dirty="0">
                <a:solidFill>
                  <a:schemeClr val="tx1">
                    <a:lumMod val="65000"/>
                    <a:lumOff val="35000"/>
                  </a:schemeClr>
                </a:solidFill>
              </a:rPr>
              <a:t>Consider a scenario, we have a Customer class consisting of private member variables </a:t>
            </a:r>
            <a:r>
              <a:rPr lang="en-US" sz="2000" dirty="0" err="1">
                <a:solidFill>
                  <a:schemeClr val="tx1">
                    <a:lumMod val="65000"/>
                    <a:lumOff val="35000"/>
                  </a:schemeClr>
                </a:solidFill>
              </a:rPr>
              <a:t>customerId</a:t>
            </a:r>
            <a:r>
              <a:rPr lang="en-US" sz="2000" dirty="0">
                <a:solidFill>
                  <a:schemeClr val="tx1">
                    <a:lumMod val="65000"/>
                    <a:lumOff val="35000"/>
                  </a:schemeClr>
                </a:solidFill>
              </a:rPr>
              <a:t>, customerName, setter and getter methods to set and access the private member variables and displayCustomerDetails() method to display the customer details.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09F85535-8E06-6425-A777-8A164EAC625E}"/>
              </a:ext>
            </a:extLst>
          </p:cNvPr>
          <p:cNvSpPr txBox="1"/>
          <p:nvPr/>
        </p:nvSpPr>
        <p:spPr>
          <a:xfrm>
            <a:off x="988359" y="1919371"/>
            <a:ext cx="9572065" cy="4939814"/>
          </a:xfrm>
          <a:prstGeom prst="rect">
            <a:avLst/>
          </a:prstGeom>
          <a:noFill/>
        </p:spPr>
        <p:txBody>
          <a:bodyPr wrap="square">
            <a:spAutoFit/>
          </a:bodyPr>
          <a:lstStyle/>
          <a:p>
            <a:r>
              <a:rPr lang="en-IN" sz="1050" dirty="0"/>
              <a:t>class Customer {</a:t>
            </a:r>
          </a:p>
          <a:p>
            <a:r>
              <a:rPr lang="en-IN" sz="1050" dirty="0"/>
              <a:t>	private String </a:t>
            </a:r>
            <a:r>
              <a:rPr lang="en-IN" sz="1050" dirty="0" err="1"/>
              <a:t>customerId</a:t>
            </a:r>
            <a:r>
              <a:rPr lang="en-IN" sz="1050" dirty="0"/>
              <a:t>;</a:t>
            </a:r>
          </a:p>
          <a:p>
            <a:r>
              <a:rPr lang="en-IN" sz="1050" dirty="0"/>
              <a:t>	private String </a:t>
            </a:r>
            <a:r>
              <a:rPr lang="en-IN" sz="1050" dirty="0" err="1"/>
              <a:t>customerName</a:t>
            </a:r>
            <a:r>
              <a:rPr lang="en-IN" sz="1050" dirty="0"/>
              <a:t>;</a:t>
            </a:r>
          </a:p>
          <a:p>
            <a:r>
              <a:rPr lang="en-IN" sz="1050" dirty="0"/>
              <a:t>	public Customer() {</a:t>
            </a:r>
          </a:p>
          <a:p>
            <a:r>
              <a:rPr lang="en-IN" sz="1050" dirty="0"/>
              <a:t>		System.out.println("Parent Default Constructor");</a:t>
            </a:r>
          </a:p>
          <a:p>
            <a:r>
              <a:rPr lang="en-IN" sz="1050" dirty="0"/>
              <a:t>	}</a:t>
            </a:r>
          </a:p>
          <a:p>
            <a:r>
              <a:rPr lang="en-IN" sz="1050" dirty="0"/>
              <a:t>	public Customer(String </a:t>
            </a:r>
            <a:r>
              <a:rPr lang="en-IN" sz="1050" dirty="0" err="1"/>
              <a:t>customerId</a:t>
            </a:r>
            <a:r>
              <a:rPr lang="en-IN" sz="1050" dirty="0"/>
              <a:t>, String </a:t>
            </a:r>
            <a:r>
              <a:rPr lang="en-IN" sz="1050" dirty="0" err="1"/>
              <a:t>customerName</a:t>
            </a:r>
            <a:r>
              <a:rPr lang="en-IN" sz="1050" dirty="0"/>
              <a:t>) {</a:t>
            </a:r>
          </a:p>
          <a:p>
            <a:r>
              <a:rPr lang="en-IN" sz="1050" dirty="0"/>
              <a:t>		</a:t>
            </a:r>
            <a:r>
              <a:rPr lang="en-IN" sz="1050" dirty="0" err="1"/>
              <a:t>this.customerId</a:t>
            </a:r>
            <a:r>
              <a:rPr lang="en-IN" sz="1050" dirty="0"/>
              <a:t> = </a:t>
            </a:r>
            <a:r>
              <a:rPr lang="en-IN" sz="1050" dirty="0" err="1"/>
              <a:t>customerId</a:t>
            </a:r>
            <a:r>
              <a:rPr lang="en-IN" sz="1050" dirty="0"/>
              <a:t>;</a:t>
            </a:r>
          </a:p>
          <a:p>
            <a:r>
              <a:rPr lang="en-IN" sz="1050" dirty="0"/>
              <a:t>		</a:t>
            </a:r>
            <a:r>
              <a:rPr lang="en-IN" sz="1050" dirty="0" err="1"/>
              <a:t>this.customerName</a:t>
            </a:r>
            <a:r>
              <a:rPr lang="en-IN" sz="1050" dirty="0"/>
              <a:t> = </a:t>
            </a:r>
            <a:r>
              <a:rPr lang="en-IN" sz="1050" dirty="0" err="1"/>
              <a:t>customerName</a:t>
            </a:r>
            <a:r>
              <a:rPr lang="en-IN" sz="1050" dirty="0"/>
              <a:t>;</a:t>
            </a:r>
          </a:p>
          <a:p>
            <a:r>
              <a:rPr lang="en-IN" sz="1050" dirty="0"/>
              <a:t>	}</a:t>
            </a:r>
          </a:p>
          <a:p>
            <a:r>
              <a:rPr lang="en-IN" sz="1050" dirty="0"/>
              <a:t>	</a:t>
            </a:r>
          </a:p>
          <a:p>
            <a:r>
              <a:rPr lang="en-IN" sz="1050" dirty="0"/>
              <a:t>	public String </a:t>
            </a:r>
            <a:r>
              <a:rPr lang="en-IN" sz="1050" dirty="0" err="1"/>
              <a:t>getCustomerId</a:t>
            </a:r>
            <a:r>
              <a:rPr lang="en-IN" sz="1050" dirty="0"/>
              <a:t>() {</a:t>
            </a:r>
          </a:p>
          <a:p>
            <a:r>
              <a:rPr lang="en-IN" sz="1050" dirty="0"/>
              <a:t>		return </a:t>
            </a:r>
            <a:r>
              <a:rPr lang="en-IN" sz="1050" dirty="0" err="1"/>
              <a:t>customerId</a:t>
            </a:r>
            <a:r>
              <a:rPr lang="en-IN" sz="1050" dirty="0"/>
              <a:t>;</a:t>
            </a:r>
          </a:p>
          <a:p>
            <a:r>
              <a:rPr lang="en-IN" sz="1050" dirty="0"/>
              <a:t>	}</a:t>
            </a:r>
          </a:p>
          <a:p>
            <a:r>
              <a:rPr lang="en-IN" sz="1050" dirty="0"/>
              <a:t>	public void </a:t>
            </a:r>
            <a:r>
              <a:rPr lang="en-IN" sz="1050" dirty="0" err="1"/>
              <a:t>setCustomerId</a:t>
            </a:r>
            <a:r>
              <a:rPr lang="en-IN" sz="1050" dirty="0"/>
              <a:t>(String </a:t>
            </a:r>
            <a:r>
              <a:rPr lang="en-IN" sz="1050" dirty="0" err="1"/>
              <a:t>customerId</a:t>
            </a:r>
            <a:r>
              <a:rPr lang="en-IN" sz="1050" dirty="0"/>
              <a:t>) {</a:t>
            </a:r>
          </a:p>
          <a:p>
            <a:r>
              <a:rPr lang="en-IN" sz="1050" dirty="0"/>
              <a:t>		</a:t>
            </a:r>
            <a:r>
              <a:rPr lang="en-IN" sz="1050" dirty="0" err="1"/>
              <a:t>this.customerId</a:t>
            </a:r>
            <a:r>
              <a:rPr lang="en-IN" sz="1050" dirty="0"/>
              <a:t> = </a:t>
            </a:r>
            <a:r>
              <a:rPr lang="en-IN" sz="1050" dirty="0" err="1"/>
              <a:t>customerId</a:t>
            </a:r>
            <a:r>
              <a:rPr lang="en-IN" sz="1050" dirty="0"/>
              <a:t>;</a:t>
            </a:r>
          </a:p>
          <a:p>
            <a:r>
              <a:rPr lang="en-IN" sz="1050" dirty="0"/>
              <a:t>	}</a:t>
            </a:r>
          </a:p>
          <a:p>
            <a:r>
              <a:rPr lang="en-IN" sz="1050" dirty="0"/>
              <a:t>	public String </a:t>
            </a:r>
            <a:r>
              <a:rPr lang="en-IN" sz="1050" dirty="0" err="1"/>
              <a:t>getCustomerName</a:t>
            </a:r>
            <a:r>
              <a:rPr lang="en-IN" sz="1050" dirty="0"/>
              <a:t>() {</a:t>
            </a:r>
          </a:p>
          <a:p>
            <a:r>
              <a:rPr lang="en-IN" sz="1050" dirty="0"/>
              <a:t>		return </a:t>
            </a:r>
            <a:r>
              <a:rPr lang="en-IN" sz="1050" dirty="0" err="1"/>
              <a:t>customerName</a:t>
            </a:r>
            <a:r>
              <a:rPr lang="en-IN" sz="1050" dirty="0"/>
              <a:t>;</a:t>
            </a:r>
          </a:p>
          <a:p>
            <a:r>
              <a:rPr lang="en-IN" sz="1050" dirty="0"/>
              <a:t>	}</a:t>
            </a:r>
          </a:p>
          <a:p>
            <a:r>
              <a:rPr lang="en-IN" sz="1050" dirty="0"/>
              <a:t>	public void </a:t>
            </a:r>
            <a:r>
              <a:rPr lang="en-IN" sz="1050" dirty="0" err="1"/>
              <a:t>setCustomerName</a:t>
            </a:r>
            <a:r>
              <a:rPr lang="en-IN" sz="1050" dirty="0"/>
              <a:t>(String </a:t>
            </a:r>
            <a:r>
              <a:rPr lang="en-IN" sz="1050" dirty="0" err="1"/>
              <a:t>customerName</a:t>
            </a:r>
            <a:r>
              <a:rPr lang="en-IN" sz="1050" dirty="0"/>
              <a:t>) {</a:t>
            </a:r>
          </a:p>
          <a:p>
            <a:r>
              <a:rPr lang="en-IN" sz="1050" dirty="0"/>
              <a:t>		</a:t>
            </a:r>
            <a:r>
              <a:rPr lang="en-IN" sz="1050" dirty="0" err="1"/>
              <a:t>this.customerName</a:t>
            </a:r>
            <a:r>
              <a:rPr lang="en-IN" sz="1050" dirty="0"/>
              <a:t> = </a:t>
            </a:r>
            <a:r>
              <a:rPr lang="en-IN" sz="1050" dirty="0" err="1"/>
              <a:t>customerName</a:t>
            </a:r>
            <a:r>
              <a:rPr lang="en-IN" sz="1050" dirty="0"/>
              <a:t>;</a:t>
            </a:r>
          </a:p>
          <a:p>
            <a:r>
              <a:rPr lang="en-IN" sz="1050" dirty="0"/>
              <a:t>	}</a:t>
            </a:r>
          </a:p>
          <a:p>
            <a:r>
              <a:rPr lang="en-IN" sz="1050" dirty="0"/>
              <a:t>	public void </a:t>
            </a:r>
            <a:r>
              <a:rPr lang="en-IN" sz="1050" dirty="0" err="1"/>
              <a:t>displayCustomerDetails</a:t>
            </a:r>
            <a:r>
              <a:rPr lang="en-IN" sz="1050" dirty="0"/>
              <a:t>() {</a:t>
            </a:r>
          </a:p>
          <a:p>
            <a:r>
              <a:rPr lang="en-IN" sz="1050" dirty="0"/>
              <a:t>		System.out.println("Displaying customer details \n***************************");</a:t>
            </a:r>
          </a:p>
          <a:p>
            <a:r>
              <a:rPr lang="en-IN" sz="1050" dirty="0"/>
              <a:t>		System.out.println("Customer Id : " + </a:t>
            </a:r>
            <a:r>
              <a:rPr lang="en-IN" sz="1050" dirty="0" err="1"/>
              <a:t>customerId</a:t>
            </a:r>
            <a:r>
              <a:rPr lang="en-IN" sz="1050" dirty="0"/>
              <a:t>);</a:t>
            </a:r>
          </a:p>
          <a:p>
            <a:r>
              <a:rPr lang="en-IN" sz="1050" dirty="0"/>
              <a:t>		System.out.println("Customer Name : " + </a:t>
            </a:r>
            <a:r>
              <a:rPr lang="en-IN" sz="1050" dirty="0" err="1"/>
              <a:t>customerName</a:t>
            </a:r>
            <a:r>
              <a:rPr lang="en-IN" sz="1050" dirty="0"/>
              <a:t>);</a:t>
            </a:r>
          </a:p>
          <a:p>
            <a:r>
              <a:rPr lang="en-IN" sz="1050" dirty="0"/>
              <a:t>		System.out.println();</a:t>
            </a:r>
          </a:p>
          <a:p>
            <a:r>
              <a:rPr lang="en-IN" sz="1050" dirty="0"/>
              <a:t>	}</a:t>
            </a:r>
          </a:p>
          <a:p>
            <a:r>
              <a:rPr lang="en-IN" sz="1050" dirty="0"/>
              <a:t>}</a:t>
            </a:r>
          </a:p>
        </p:txBody>
      </p:sp>
    </p:spTree>
    <p:extLst>
      <p:ext uri="{BB962C8B-B14F-4D97-AF65-F5344CB8AC3E}">
        <p14:creationId xmlns:p14="http://schemas.microsoft.com/office/powerpoint/2010/main" val="154892648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A42371-9709-E293-6259-878821DF0C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F4BB11-F34C-94CB-9BBC-84169377DCCE}"/>
              </a:ext>
            </a:extLst>
          </p:cNvPr>
          <p:cNvSpPr>
            <a:spLocks noGrp="1"/>
          </p:cNvSpPr>
          <p:nvPr>
            <p:ph type="sldNum" sz="quarter" idx="12"/>
          </p:nvPr>
        </p:nvSpPr>
        <p:spPr/>
        <p:txBody>
          <a:bodyPr/>
          <a:lstStyle/>
          <a:p>
            <a:fld id="{4A777409-9C5A-4B07-8E32-19F22F7D558C}" type="slidenum">
              <a:rPr lang="en-IN" smtClean="0"/>
              <a:t>263</a:t>
            </a:fld>
            <a:endParaRPr lang="en-IN" dirty="0"/>
          </a:p>
        </p:txBody>
      </p:sp>
      <p:sp>
        <p:nvSpPr>
          <p:cNvPr id="5" name="TextBox 4">
            <a:extLst>
              <a:ext uri="{FF2B5EF4-FFF2-40B4-BE49-F238E27FC236}">
                <a16:creationId xmlns:a16="http://schemas.microsoft.com/office/drawing/2014/main" id="{0F489E1D-40EA-B628-B818-DB2688622D10}"/>
              </a:ext>
            </a:extLst>
          </p:cNvPr>
          <p:cNvSpPr txBox="1"/>
          <p:nvPr/>
        </p:nvSpPr>
        <p:spPr>
          <a:xfrm>
            <a:off x="889746" y="638326"/>
            <a:ext cx="10464053" cy="1631216"/>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rPr>
              <a:t>RegularCustomer</a:t>
            </a:r>
            <a:r>
              <a:rPr lang="en-US" sz="2000" dirty="0">
                <a:solidFill>
                  <a:schemeClr val="tx1">
                    <a:lumMod val="65000"/>
                    <a:lumOff val="35000"/>
                  </a:schemeClr>
                </a:solidFill>
              </a:rPr>
              <a:t> class extends Customer class. Only the Regular customers are provided with a discount of 5% on the total cost, so we have the discount attribute in the </a:t>
            </a:r>
            <a:r>
              <a:rPr lang="en-US" sz="2000" dirty="0" err="1">
                <a:solidFill>
                  <a:schemeClr val="tx1">
                    <a:lumMod val="65000"/>
                    <a:lumOff val="35000"/>
                  </a:schemeClr>
                </a:solidFill>
              </a:rPr>
              <a:t>RegularCustomer</a:t>
            </a:r>
            <a:r>
              <a:rPr lang="en-US" sz="2000" dirty="0">
                <a:solidFill>
                  <a:schemeClr val="tx1">
                    <a:lumMod val="65000"/>
                    <a:lumOff val="35000"/>
                  </a:schemeClr>
                </a:solidFill>
              </a:rPr>
              <a:t> class. The common attributes like </a:t>
            </a:r>
            <a:r>
              <a:rPr lang="en-US" sz="2000" dirty="0" err="1">
                <a:solidFill>
                  <a:schemeClr val="tx1">
                    <a:lumMod val="65000"/>
                    <a:lumOff val="35000"/>
                  </a:schemeClr>
                </a:solidFill>
              </a:rPr>
              <a:t>customerId</a:t>
            </a:r>
            <a:r>
              <a:rPr lang="en-US" sz="2000" dirty="0">
                <a:solidFill>
                  <a:schemeClr val="tx1">
                    <a:lumMod val="65000"/>
                    <a:lumOff val="35000"/>
                  </a:schemeClr>
                </a:solidFill>
              </a:rPr>
              <a:t>, customerName, </a:t>
            </a:r>
            <a:r>
              <a:rPr lang="en-US" sz="2000" dirty="0" err="1">
                <a:solidFill>
                  <a:schemeClr val="tx1">
                    <a:lumMod val="65000"/>
                    <a:lumOff val="35000"/>
                  </a:schemeClr>
                </a:solidFill>
              </a:rPr>
              <a:t>contactNumber</a:t>
            </a:r>
            <a:r>
              <a:rPr lang="en-US" sz="2000" dirty="0">
                <a:solidFill>
                  <a:schemeClr val="tx1">
                    <a:lumMod val="65000"/>
                    <a:lumOff val="35000"/>
                  </a:schemeClr>
                </a:solidFill>
              </a:rPr>
              <a:t> and address are not included here. Those attributes will be inherited from the parent class. Observe how the values are being set for all the variables.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6E4C459-FB16-4C00-EEEC-8BFFF910B333}"/>
              </a:ext>
            </a:extLst>
          </p:cNvPr>
          <p:cNvSpPr txBox="1"/>
          <p:nvPr/>
        </p:nvSpPr>
        <p:spPr>
          <a:xfrm>
            <a:off x="889745" y="2333685"/>
            <a:ext cx="10827125" cy="4247317"/>
          </a:xfrm>
          <a:prstGeom prst="rect">
            <a:avLst/>
          </a:prstGeom>
          <a:noFill/>
        </p:spPr>
        <p:txBody>
          <a:bodyPr wrap="square">
            <a:spAutoFit/>
          </a:bodyPr>
          <a:lstStyle/>
          <a:p>
            <a:r>
              <a:rPr lang="en-IN" dirty="0"/>
              <a:t>class </a:t>
            </a:r>
            <a:r>
              <a:rPr lang="en-IN" dirty="0" err="1"/>
              <a:t>RegularCustomer</a:t>
            </a:r>
            <a:r>
              <a:rPr lang="en-IN" dirty="0"/>
              <a:t> extends Customer {</a:t>
            </a:r>
          </a:p>
          <a:p>
            <a:r>
              <a:rPr lang="en-IN" dirty="0"/>
              <a:t>	private float discount;</a:t>
            </a:r>
          </a:p>
          <a:p>
            <a:r>
              <a:rPr lang="en-IN" dirty="0"/>
              <a:t>	public </a:t>
            </a:r>
            <a:r>
              <a:rPr lang="en-IN" dirty="0" err="1"/>
              <a:t>RegularCustomer</a:t>
            </a:r>
            <a:r>
              <a:rPr lang="en-IN" dirty="0"/>
              <a:t>(String </a:t>
            </a:r>
            <a:r>
              <a:rPr lang="en-IN" dirty="0" err="1"/>
              <a:t>custId</a:t>
            </a:r>
            <a:r>
              <a:rPr lang="en-IN" dirty="0"/>
              <a:t>, String </a:t>
            </a:r>
            <a:r>
              <a:rPr lang="en-IN" dirty="0" err="1"/>
              <a:t>custName</a:t>
            </a:r>
            <a:r>
              <a:rPr lang="en-IN" dirty="0"/>
              <a:t>) {</a:t>
            </a:r>
          </a:p>
          <a:p>
            <a:r>
              <a:rPr lang="en-IN" dirty="0"/>
              <a:t>		</a:t>
            </a:r>
            <a:r>
              <a:rPr lang="en-IN" dirty="0" err="1"/>
              <a:t>this.setCustomerId</a:t>
            </a:r>
            <a:r>
              <a:rPr lang="en-IN" dirty="0"/>
              <a:t>(</a:t>
            </a:r>
            <a:r>
              <a:rPr lang="en-IN" dirty="0" err="1"/>
              <a:t>custId</a:t>
            </a:r>
            <a:r>
              <a:rPr lang="en-IN" dirty="0"/>
              <a:t>);</a:t>
            </a:r>
          </a:p>
          <a:p>
            <a:r>
              <a:rPr lang="en-IN" dirty="0"/>
              <a:t>		</a:t>
            </a:r>
            <a:r>
              <a:rPr lang="en-IN" dirty="0" err="1"/>
              <a:t>this.setCustomerName</a:t>
            </a:r>
            <a:r>
              <a:rPr lang="en-IN" dirty="0"/>
              <a:t>(</a:t>
            </a:r>
            <a:r>
              <a:rPr lang="en-IN" dirty="0" err="1"/>
              <a:t>custName</a:t>
            </a:r>
            <a:r>
              <a:rPr lang="en-IN" dirty="0"/>
              <a:t>);</a:t>
            </a:r>
          </a:p>
          <a:p>
            <a:r>
              <a:rPr lang="en-IN" dirty="0"/>
              <a:t>		</a:t>
            </a:r>
            <a:r>
              <a:rPr lang="en-IN" dirty="0" err="1"/>
              <a:t>this.discount</a:t>
            </a:r>
            <a:r>
              <a:rPr lang="en-IN" dirty="0"/>
              <a:t> = 5.0f;</a:t>
            </a:r>
          </a:p>
          <a:p>
            <a:r>
              <a:rPr lang="en-IN" dirty="0"/>
              <a:t>		System.out.println("Child Constructor");</a:t>
            </a:r>
          </a:p>
          <a:p>
            <a:r>
              <a:rPr lang="en-IN" dirty="0"/>
              <a:t>	}</a:t>
            </a:r>
          </a:p>
          <a:p>
            <a:r>
              <a:rPr lang="en-IN" dirty="0"/>
              <a:t>	public float </a:t>
            </a:r>
            <a:r>
              <a:rPr lang="en-IN" dirty="0" err="1"/>
              <a:t>getDiscount</a:t>
            </a:r>
            <a:r>
              <a:rPr lang="en-IN" dirty="0"/>
              <a:t>() {</a:t>
            </a:r>
          </a:p>
          <a:p>
            <a:r>
              <a:rPr lang="en-IN" dirty="0"/>
              <a:t>		return discount;</a:t>
            </a:r>
          </a:p>
          <a:p>
            <a:r>
              <a:rPr lang="en-IN" dirty="0"/>
              <a:t>	}</a:t>
            </a:r>
          </a:p>
          <a:p>
            <a:r>
              <a:rPr lang="en-IN" dirty="0"/>
              <a:t>	public void </a:t>
            </a:r>
            <a:r>
              <a:rPr lang="en-IN" dirty="0" err="1"/>
              <a:t>setDiscount</a:t>
            </a:r>
            <a:r>
              <a:rPr lang="en-IN" dirty="0"/>
              <a:t>(float discount) {</a:t>
            </a:r>
          </a:p>
          <a:p>
            <a:r>
              <a:rPr lang="en-IN" dirty="0"/>
              <a:t>		</a:t>
            </a:r>
            <a:r>
              <a:rPr lang="en-IN" dirty="0" err="1"/>
              <a:t>this.discount</a:t>
            </a:r>
            <a:r>
              <a:rPr lang="en-IN" dirty="0"/>
              <a:t> = discount;</a:t>
            </a:r>
          </a:p>
          <a:p>
            <a:r>
              <a:rPr lang="en-IN" dirty="0"/>
              <a:t>	}</a:t>
            </a:r>
          </a:p>
          <a:p>
            <a:r>
              <a:rPr lang="en-IN" dirty="0"/>
              <a:t>}</a:t>
            </a:r>
          </a:p>
        </p:txBody>
      </p:sp>
    </p:spTree>
    <p:extLst>
      <p:ext uri="{BB962C8B-B14F-4D97-AF65-F5344CB8AC3E}">
        <p14:creationId xmlns:p14="http://schemas.microsoft.com/office/powerpoint/2010/main" val="168113120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2AADA4-AD00-B779-12BA-91DCD2CA5F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92F413-14FD-277D-5E57-5F12C374D13A}"/>
              </a:ext>
            </a:extLst>
          </p:cNvPr>
          <p:cNvSpPr>
            <a:spLocks noGrp="1"/>
          </p:cNvSpPr>
          <p:nvPr>
            <p:ph type="sldNum" sz="quarter" idx="12"/>
          </p:nvPr>
        </p:nvSpPr>
        <p:spPr/>
        <p:txBody>
          <a:bodyPr/>
          <a:lstStyle/>
          <a:p>
            <a:fld id="{4A777409-9C5A-4B07-8E32-19F22F7D558C}" type="slidenum">
              <a:rPr lang="en-IN" smtClean="0"/>
              <a:t>264</a:t>
            </a:fld>
            <a:endParaRPr lang="en-IN" dirty="0"/>
          </a:p>
        </p:txBody>
      </p:sp>
      <p:sp>
        <p:nvSpPr>
          <p:cNvPr id="5" name="TextBox 4">
            <a:extLst>
              <a:ext uri="{FF2B5EF4-FFF2-40B4-BE49-F238E27FC236}">
                <a16:creationId xmlns:a16="http://schemas.microsoft.com/office/drawing/2014/main" id="{A02C7CA7-7F2F-DBAA-AC20-8646535619C5}"/>
              </a:ext>
            </a:extLst>
          </p:cNvPr>
          <p:cNvSpPr txBox="1"/>
          <p:nvPr/>
        </p:nvSpPr>
        <p:spPr>
          <a:xfrm>
            <a:off x="925606" y="581817"/>
            <a:ext cx="10307170" cy="400110"/>
          </a:xfrm>
          <a:prstGeom prst="rect">
            <a:avLst/>
          </a:prstGeom>
          <a:noFill/>
        </p:spPr>
        <p:txBody>
          <a:bodyPr wrap="square">
            <a:spAutoFit/>
          </a:bodyPr>
          <a:lstStyle/>
          <a:p>
            <a:r>
              <a:rPr lang="en-US" sz="2000" dirty="0">
                <a:solidFill>
                  <a:schemeClr val="tx1">
                    <a:lumMod val="65000"/>
                    <a:lumOff val="35000"/>
                  </a:schemeClr>
                </a:solidFill>
              </a:rPr>
              <a:t>For executing above code we will write a Tester class as shown,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392A782-B7FF-1459-B82B-B38EA68AE76F}"/>
              </a:ext>
            </a:extLst>
          </p:cNvPr>
          <p:cNvSpPr txBox="1"/>
          <p:nvPr/>
        </p:nvSpPr>
        <p:spPr>
          <a:xfrm>
            <a:off x="925606" y="1120676"/>
            <a:ext cx="8397688" cy="2308324"/>
          </a:xfrm>
          <a:prstGeom prst="rect">
            <a:avLst/>
          </a:prstGeom>
          <a:noFill/>
        </p:spPr>
        <p:txBody>
          <a:bodyPr wrap="square">
            <a:spAutoFit/>
          </a:bodyPr>
          <a:lstStyle/>
          <a:p>
            <a:r>
              <a:rPr lang="en-IN" dirty="0"/>
              <a:t>public class Tester {</a:t>
            </a:r>
          </a:p>
          <a:p>
            <a:r>
              <a:rPr lang="en-IN" dirty="0"/>
              <a:t>	public static void main(String[] </a:t>
            </a:r>
            <a:r>
              <a:rPr lang="en-IN" dirty="0" err="1"/>
              <a:t>args</a:t>
            </a:r>
            <a:r>
              <a:rPr lang="en-IN" dirty="0"/>
              <a:t>) {</a:t>
            </a:r>
          </a:p>
          <a:p>
            <a:r>
              <a:rPr lang="en-IN" dirty="0"/>
              <a:t>		</a:t>
            </a:r>
            <a:r>
              <a:rPr lang="en-IN" dirty="0" err="1"/>
              <a:t>RegularCustomer</a:t>
            </a:r>
            <a:r>
              <a:rPr lang="en-IN" dirty="0"/>
              <a:t> </a:t>
            </a:r>
            <a:r>
              <a:rPr lang="en-IN" dirty="0" err="1"/>
              <a:t>regularCustomer</a:t>
            </a:r>
            <a:r>
              <a:rPr lang="en-IN" dirty="0"/>
              <a:t> = new </a:t>
            </a:r>
            <a:r>
              <a:rPr lang="en-IN" dirty="0" err="1"/>
              <a:t>RegularCustomer</a:t>
            </a:r>
            <a:r>
              <a:rPr lang="en-IN" dirty="0"/>
              <a:t>("C1010",</a:t>
            </a:r>
          </a:p>
          <a:p>
            <a:r>
              <a:rPr lang="en-IN" dirty="0"/>
              <a:t>				"Johns Kora");</a:t>
            </a:r>
          </a:p>
          <a:p>
            <a:r>
              <a:rPr lang="en-IN" dirty="0"/>
              <a:t>		</a:t>
            </a:r>
            <a:r>
              <a:rPr lang="en-IN" dirty="0" err="1"/>
              <a:t>regularCustomer.displayCustomerDetails</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31F6EB17-5D6E-D851-6C8D-23341FD26704}"/>
              </a:ext>
            </a:extLst>
          </p:cNvPr>
          <p:cNvSpPr txBox="1"/>
          <p:nvPr/>
        </p:nvSpPr>
        <p:spPr>
          <a:xfrm>
            <a:off x="925605" y="3567749"/>
            <a:ext cx="11149853" cy="1631216"/>
          </a:xfrm>
          <a:prstGeom prst="rect">
            <a:avLst/>
          </a:prstGeom>
          <a:noFill/>
        </p:spPr>
        <p:txBody>
          <a:bodyPr wrap="square">
            <a:spAutoFit/>
          </a:bodyPr>
          <a:lstStyle/>
          <a:p>
            <a:r>
              <a:rPr lang="en-US" sz="2000" dirty="0">
                <a:solidFill>
                  <a:schemeClr val="tx1">
                    <a:lumMod val="65000"/>
                    <a:lumOff val="35000"/>
                  </a:schemeClr>
                </a:solidFill>
                <a:effectLst/>
              </a:rPr>
              <a:t>n the Tester class, we are creating the child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class object. First, the control will go to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constructor. The flow will then move to parent (Customer) class constructor. After execution of the parent class constructor, the child class constructor will get executed.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Output:</a:t>
            </a:r>
          </a:p>
        </p:txBody>
      </p:sp>
      <p:sp>
        <p:nvSpPr>
          <p:cNvPr id="11" name="TextBox 10">
            <a:extLst>
              <a:ext uri="{FF2B5EF4-FFF2-40B4-BE49-F238E27FC236}">
                <a16:creationId xmlns:a16="http://schemas.microsoft.com/office/drawing/2014/main" id="{0632E2E8-C042-E75A-1A58-47323207E528}"/>
              </a:ext>
            </a:extLst>
          </p:cNvPr>
          <p:cNvSpPr txBox="1"/>
          <p:nvPr/>
        </p:nvSpPr>
        <p:spPr>
          <a:xfrm>
            <a:off x="925605" y="5103674"/>
            <a:ext cx="6100482" cy="1754326"/>
          </a:xfrm>
          <a:prstGeom prst="rect">
            <a:avLst/>
          </a:prstGeom>
          <a:noFill/>
        </p:spPr>
        <p:txBody>
          <a:bodyPr wrap="square">
            <a:spAutoFit/>
          </a:bodyPr>
          <a:lstStyle/>
          <a:p>
            <a:r>
              <a:rPr lang="en-IN" dirty="0"/>
              <a:t>Parent Default Constructor</a:t>
            </a:r>
          </a:p>
          <a:p>
            <a:r>
              <a:rPr lang="en-IN" dirty="0"/>
              <a:t>Child Constructor</a:t>
            </a:r>
          </a:p>
          <a:p>
            <a:r>
              <a:rPr lang="en-IN" dirty="0"/>
              <a:t>Displaying customer details </a:t>
            </a:r>
          </a:p>
          <a:p>
            <a:r>
              <a:rPr lang="en-IN" dirty="0"/>
              <a:t>***************************</a:t>
            </a:r>
          </a:p>
          <a:p>
            <a:r>
              <a:rPr lang="en-IN" dirty="0"/>
              <a:t>Customer Id : C1010</a:t>
            </a:r>
          </a:p>
          <a:p>
            <a:r>
              <a:rPr lang="en-IN" dirty="0"/>
              <a:t>Customer Name : Johns Kora</a:t>
            </a:r>
          </a:p>
        </p:txBody>
      </p:sp>
    </p:spTree>
    <p:extLst>
      <p:ext uri="{BB962C8B-B14F-4D97-AF65-F5344CB8AC3E}">
        <p14:creationId xmlns:p14="http://schemas.microsoft.com/office/powerpoint/2010/main" val="247987816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7B0987-2E5E-E796-8A0B-8BCE56DA4B7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2712F8-3E37-DFB4-2FEC-5A9C07C9ACC5}"/>
              </a:ext>
            </a:extLst>
          </p:cNvPr>
          <p:cNvSpPr>
            <a:spLocks noGrp="1"/>
          </p:cNvSpPr>
          <p:nvPr>
            <p:ph type="sldNum" sz="quarter" idx="12"/>
          </p:nvPr>
        </p:nvSpPr>
        <p:spPr/>
        <p:txBody>
          <a:bodyPr/>
          <a:lstStyle/>
          <a:p>
            <a:fld id="{4A777409-9C5A-4B07-8E32-19F22F7D558C}" type="slidenum">
              <a:rPr lang="en-IN" smtClean="0"/>
              <a:t>265</a:t>
            </a:fld>
            <a:endParaRPr lang="en-IN" dirty="0"/>
          </a:p>
        </p:txBody>
      </p:sp>
      <p:sp>
        <p:nvSpPr>
          <p:cNvPr id="5" name="TextBox 4">
            <a:extLst>
              <a:ext uri="{FF2B5EF4-FFF2-40B4-BE49-F238E27FC236}">
                <a16:creationId xmlns:a16="http://schemas.microsoft.com/office/drawing/2014/main" id="{61BDD29D-23AE-75A4-B19D-31BEB9FD1580}"/>
              </a:ext>
            </a:extLst>
          </p:cNvPr>
          <p:cNvSpPr txBox="1"/>
          <p:nvPr/>
        </p:nvSpPr>
        <p:spPr>
          <a:xfrm>
            <a:off x="988358" y="600252"/>
            <a:ext cx="10647829" cy="3170099"/>
          </a:xfrm>
          <a:prstGeom prst="rect">
            <a:avLst/>
          </a:prstGeom>
          <a:noFill/>
        </p:spPr>
        <p:txBody>
          <a:bodyPr wrap="square">
            <a:spAutoFit/>
          </a:bodyPr>
          <a:lstStyle/>
          <a:p>
            <a:r>
              <a:rPr lang="en-US" sz="2000" dirty="0">
                <a:solidFill>
                  <a:schemeClr val="tx1">
                    <a:lumMod val="65000"/>
                    <a:lumOff val="35000"/>
                  </a:schemeClr>
                </a:solidFill>
                <a:effectLst/>
              </a:rPr>
              <a:t>In the previous code snippet, the member variables were being set in the child class constructor and the parameterized constructor of parent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Instead of setting the values of member variables in both the places, it would be better if the parameterized constructor of parent class is invoked from the child class constructor so that code can be reused.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By now, you know that the parent class </a:t>
            </a:r>
            <a:r>
              <a:rPr lang="en-US" sz="2000" dirty="0" err="1">
                <a:solidFill>
                  <a:schemeClr val="tx1">
                    <a:lumMod val="65000"/>
                    <a:lumOff val="35000"/>
                  </a:schemeClr>
                </a:solidFill>
                <a:effectLst/>
              </a:rPr>
              <a:t>parameterless</a:t>
            </a:r>
            <a:r>
              <a:rPr lang="en-US" sz="2000" dirty="0">
                <a:solidFill>
                  <a:schemeClr val="tx1">
                    <a:lumMod val="65000"/>
                    <a:lumOff val="35000"/>
                  </a:schemeClr>
                </a:solidFill>
                <a:effectLst/>
              </a:rPr>
              <a:t> constructor is implicitly invoked by the child class constructors but how are parameterized constructors of parent class invoked? </a:t>
            </a:r>
          </a:p>
          <a:p>
            <a:r>
              <a:rPr lang="en-US" sz="2000" dirty="0">
                <a:solidFill>
                  <a:schemeClr val="tx1">
                    <a:lumMod val="65000"/>
                    <a:lumOff val="35000"/>
                  </a:schemeClr>
                </a:solidFill>
                <a:effectLst/>
              </a:rPr>
              <a:t>This can be done using super as shown in the code given below.</a:t>
            </a:r>
          </a:p>
        </p:txBody>
      </p:sp>
      <p:sp>
        <p:nvSpPr>
          <p:cNvPr id="7" name="TextBox 6">
            <a:extLst>
              <a:ext uri="{FF2B5EF4-FFF2-40B4-BE49-F238E27FC236}">
                <a16:creationId xmlns:a16="http://schemas.microsoft.com/office/drawing/2014/main" id="{B052FE89-6DF5-5A9D-5794-A086CEF4E8CE}"/>
              </a:ext>
            </a:extLst>
          </p:cNvPr>
          <p:cNvSpPr txBox="1"/>
          <p:nvPr/>
        </p:nvSpPr>
        <p:spPr>
          <a:xfrm>
            <a:off x="1042146" y="3968260"/>
            <a:ext cx="10540252" cy="1477328"/>
          </a:xfrm>
          <a:prstGeom prst="rect">
            <a:avLst/>
          </a:prstGeom>
          <a:noFill/>
        </p:spPr>
        <p:txBody>
          <a:bodyPr wrap="square">
            <a:spAutoFit/>
          </a:bodyPr>
          <a:lstStyle/>
          <a:p>
            <a:r>
              <a:rPr lang="en-IN" dirty="0"/>
              <a:t>public </a:t>
            </a:r>
            <a:r>
              <a:rPr lang="en-IN" dirty="0" err="1"/>
              <a:t>RegularCustomer</a:t>
            </a:r>
            <a:r>
              <a:rPr lang="en-IN" dirty="0"/>
              <a:t>(String </a:t>
            </a:r>
            <a:r>
              <a:rPr lang="en-IN" dirty="0" err="1"/>
              <a:t>custId</a:t>
            </a:r>
            <a:r>
              <a:rPr lang="en-IN" dirty="0"/>
              <a:t>, String </a:t>
            </a:r>
            <a:r>
              <a:rPr lang="en-IN" dirty="0" err="1"/>
              <a:t>custName</a:t>
            </a:r>
            <a:r>
              <a:rPr lang="en-IN" dirty="0"/>
              <a:t>) {</a:t>
            </a:r>
          </a:p>
          <a:p>
            <a:r>
              <a:rPr lang="en-IN" dirty="0"/>
              <a:t>		super(</a:t>
            </a:r>
            <a:r>
              <a:rPr lang="en-IN" dirty="0" err="1"/>
              <a:t>custId,custName</a:t>
            </a:r>
            <a:r>
              <a:rPr lang="en-IN" dirty="0"/>
              <a:t>);    //Invoking the parent class parameterized constructor</a:t>
            </a:r>
          </a:p>
          <a:p>
            <a:r>
              <a:rPr lang="en-IN" dirty="0"/>
              <a:t>		</a:t>
            </a:r>
            <a:r>
              <a:rPr lang="en-IN" dirty="0" err="1"/>
              <a:t>this.discount</a:t>
            </a:r>
            <a:r>
              <a:rPr lang="en-IN" dirty="0"/>
              <a:t> = 5.0f;</a:t>
            </a:r>
          </a:p>
          <a:p>
            <a:r>
              <a:rPr lang="en-IN" dirty="0"/>
              <a:t>		System.out.println("Child Constructor");</a:t>
            </a:r>
          </a:p>
          <a:p>
            <a:r>
              <a:rPr lang="en-IN" dirty="0"/>
              <a:t>}</a:t>
            </a:r>
          </a:p>
        </p:txBody>
      </p:sp>
    </p:spTree>
    <p:extLst>
      <p:ext uri="{BB962C8B-B14F-4D97-AF65-F5344CB8AC3E}">
        <p14:creationId xmlns:p14="http://schemas.microsoft.com/office/powerpoint/2010/main" val="319346538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82E7E0-C2ED-AC86-CD4E-773FED87FB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CB5611-23A9-8687-CF40-431385CC7415}"/>
              </a:ext>
            </a:extLst>
          </p:cNvPr>
          <p:cNvSpPr>
            <a:spLocks noGrp="1"/>
          </p:cNvSpPr>
          <p:nvPr>
            <p:ph type="sldNum" sz="quarter" idx="12"/>
          </p:nvPr>
        </p:nvSpPr>
        <p:spPr/>
        <p:txBody>
          <a:bodyPr/>
          <a:lstStyle/>
          <a:p>
            <a:fld id="{4A777409-9C5A-4B07-8E32-19F22F7D558C}" type="slidenum">
              <a:rPr lang="en-IN" smtClean="0"/>
              <a:t>266</a:t>
            </a:fld>
            <a:endParaRPr lang="en-IN" dirty="0"/>
          </a:p>
        </p:txBody>
      </p:sp>
      <p:sp>
        <p:nvSpPr>
          <p:cNvPr id="5" name="TextBox 4">
            <a:extLst>
              <a:ext uri="{FF2B5EF4-FFF2-40B4-BE49-F238E27FC236}">
                <a16:creationId xmlns:a16="http://schemas.microsoft.com/office/drawing/2014/main" id="{24A3720B-9439-75BC-7EC2-F98A34BBAC17}"/>
              </a:ext>
            </a:extLst>
          </p:cNvPr>
          <p:cNvSpPr txBox="1"/>
          <p:nvPr/>
        </p:nvSpPr>
        <p:spPr>
          <a:xfrm>
            <a:off x="1095934" y="740059"/>
            <a:ext cx="10257865" cy="1015663"/>
          </a:xfrm>
          <a:prstGeom prst="rect">
            <a:avLst/>
          </a:prstGeom>
          <a:noFill/>
        </p:spPr>
        <p:txBody>
          <a:bodyPr wrap="square">
            <a:spAutoFit/>
          </a:bodyPr>
          <a:lstStyle/>
          <a:p>
            <a:r>
              <a:rPr lang="en-US" sz="2000" dirty="0">
                <a:solidFill>
                  <a:schemeClr val="tx1">
                    <a:lumMod val="65000"/>
                    <a:lumOff val="35000"/>
                  </a:schemeClr>
                </a:solidFill>
              </a:rPr>
              <a:t>Here, super(</a:t>
            </a:r>
            <a:r>
              <a:rPr lang="en-US" sz="2000" dirty="0" err="1">
                <a:solidFill>
                  <a:schemeClr val="tx1">
                    <a:lumMod val="65000"/>
                    <a:lumOff val="35000"/>
                  </a:schemeClr>
                </a:solidFill>
              </a:rPr>
              <a:t>custId,custName</a:t>
            </a:r>
            <a:r>
              <a:rPr lang="en-US" sz="2000" dirty="0">
                <a:solidFill>
                  <a:schemeClr val="tx1">
                    <a:lumMod val="65000"/>
                    <a:lumOff val="35000"/>
                  </a:schemeClr>
                </a:solidFill>
              </a:rPr>
              <a:t>) will send the parameters to the parameterized constructor written in the parent class which will set the attributes for the current object, and we will get the output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6DFB7B0-0195-EF36-56AF-756A0EF19698}"/>
              </a:ext>
            </a:extLst>
          </p:cNvPr>
          <p:cNvSpPr txBox="1"/>
          <p:nvPr/>
        </p:nvSpPr>
        <p:spPr>
          <a:xfrm>
            <a:off x="1095934" y="2152453"/>
            <a:ext cx="6100482" cy="1477328"/>
          </a:xfrm>
          <a:prstGeom prst="rect">
            <a:avLst/>
          </a:prstGeom>
          <a:noFill/>
        </p:spPr>
        <p:txBody>
          <a:bodyPr wrap="square">
            <a:spAutoFit/>
          </a:bodyPr>
          <a:lstStyle/>
          <a:p>
            <a:r>
              <a:rPr lang="en-IN" dirty="0"/>
              <a:t>Child Constructor</a:t>
            </a:r>
          </a:p>
          <a:p>
            <a:r>
              <a:rPr lang="en-IN" dirty="0"/>
              <a:t>Displaying customer details </a:t>
            </a:r>
          </a:p>
          <a:p>
            <a:r>
              <a:rPr lang="en-IN" dirty="0"/>
              <a:t>***************************</a:t>
            </a:r>
          </a:p>
          <a:p>
            <a:r>
              <a:rPr lang="en-IN" dirty="0"/>
              <a:t>Customer Id : C1010</a:t>
            </a:r>
          </a:p>
          <a:p>
            <a:r>
              <a:rPr lang="en-IN" dirty="0"/>
              <a:t>Customer Name : Johns Kora</a:t>
            </a:r>
          </a:p>
        </p:txBody>
      </p:sp>
    </p:spTree>
    <p:extLst>
      <p:ext uri="{BB962C8B-B14F-4D97-AF65-F5344CB8AC3E}">
        <p14:creationId xmlns:p14="http://schemas.microsoft.com/office/powerpoint/2010/main" val="12082209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184244-91B2-1051-B1B6-FB6C9FA2E4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F3BF10-3DA1-47BB-7323-F95466B4CBB0}"/>
              </a:ext>
            </a:extLst>
          </p:cNvPr>
          <p:cNvSpPr>
            <a:spLocks noGrp="1"/>
          </p:cNvSpPr>
          <p:nvPr>
            <p:ph type="sldNum" sz="quarter" idx="12"/>
          </p:nvPr>
        </p:nvSpPr>
        <p:spPr/>
        <p:txBody>
          <a:bodyPr/>
          <a:lstStyle/>
          <a:p>
            <a:fld id="{4A777409-9C5A-4B07-8E32-19F22F7D558C}" type="slidenum">
              <a:rPr lang="en-IN" smtClean="0"/>
              <a:t>267</a:t>
            </a:fld>
            <a:endParaRPr lang="en-IN" dirty="0"/>
          </a:p>
        </p:txBody>
      </p:sp>
      <p:sp>
        <p:nvSpPr>
          <p:cNvPr id="5" name="TextBox 4">
            <a:extLst>
              <a:ext uri="{FF2B5EF4-FFF2-40B4-BE49-F238E27FC236}">
                <a16:creationId xmlns:a16="http://schemas.microsoft.com/office/drawing/2014/main" id="{74CCDF7B-1FC1-6652-F299-75107FD57010}"/>
              </a:ext>
            </a:extLst>
          </p:cNvPr>
          <p:cNvSpPr txBox="1"/>
          <p:nvPr/>
        </p:nvSpPr>
        <p:spPr>
          <a:xfrm>
            <a:off x="988359" y="590781"/>
            <a:ext cx="6100482" cy="400110"/>
          </a:xfrm>
          <a:prstGeom prst="rect">
            <a:avLst/>
          </a:prstGeom>
          <a:noFill/>
        </p:spPr>
        <p:txBody>
          <a:bodyPr wrap="square">
            <a:spAutoFit/>
          </a:bodyPr>
          <a:lstStyle/>
          <a:p>
            <a:r>
              <a:rPr lang="en-IN" sz="2000" b="1" dirty="0"/>
              <a:t>Inheritance - Tryout</a:t>
            </a:r>
          </a:p>
        </p:txBody>
      </p:sp>
      <p:sp>
        <p:nvSpPr>
          <p:cNvPr id="7" name="TextBox 6">
            <a:extLst>
              <a:ext uri="{FF2B5EF4-FFF2-40B4-BE49-F238E27FC236}">
                <a16:creationId xmlns:a16="http://schemas.microsoft.com/office/drawing/2014/main" id="{41DB097C-0196-167E-DA1A-D1DC9351D7BC}"/>
              </a:ext>
            </a:extLst>
          </p:cNvPr>
          <p:cNvSpPr txBox="1"/>
          <p:nvPr/>
        </p:nvSpPr>
        <p:spPr>
          <a:xfrm>
            <a:off x="988358" y="1254675"/>
            <a:ext cx="10540253" cy="3477875"/>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code given below demonstrates Inheritance of Employee Class to </a:t>
            </a:r>
            <a:r>
              <a:rPr lang="en-US" sz="2000" dirty="0" err="1">
                <a:solidFill>
                  <a:schemeClr val="tx1">
                    <a:lumMod val="65000"/>
                    <a:lumOff val="35000"/>
                  </a:schemeClr>
                </a:solidFill>
                <a:effectLst/>
              </a:rPr>
              <a:t>PermanentEmployee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TemporaryEmployee</a:t>
            </a:r>
            <a:r>
              <a:rPr lang="en-US" sz="2000" dirty="0">
                <a:solidFill>
                  <a:schemeClr val="tx1">
                    <a:lumMod val="65000"/>
                    <a:lumOff val="35000"/>
                  </a:schemeClr>
                </a:solidFill>
                <a:effectLst/>
              </a:rPr>
              <a:t>, where the attributes like designation, </a:t>
            </a:r>
            <a:r>
              <a:rPr lang="en-US" sz="2000" dirty="0" err="1">
                <a:solidFill>
                  <a:schemeClr val="tx1">
                    <a:lumMod val="65000"/>
                    <a:lumOff val="35000"/>
                  </a:schemeClr>
                </a:solidFill>
                <a:effectLst/>
              </a:rPr>
              <a:t>hikePercent</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servicePeriod</a:t>
            </a:r>
            <a:r>
              <a:rPr lang="en-US" sz="2000" dirty="0">
                <a:solidFill>
                  <a:schemeClr val="tx1">
                    <a:lumMod val="65000"/>
                    <a:lumOff val="35000"/>
                  </a:schemeClr>
                </a:solidFill>
                <a:effectLst/>
              </a:rPr>
              <a:t> are specific to the child classes. Calculate the hike in the salary of the employee based on base salary and hike percent or service period given, and display the employee details.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Note: Employee hike is calculated as shown below,</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Permanent Employee: Hike Percent - 12%</a:t>
            </a:r>
          </a:p>
          <a:p>
            <a:r>
              <a:rPr lang="en-US" sz="2000" dirty="0">
                <a:solidFill>
                  <a:schemeClr val="tx1">
                    <a:lumMod val="65000"/>
                    <a:lumOff val="35000"/>
                  </a:schemeClr>
                </a:solidFill>
                <a:effectLst/>
              </a:rPr>
              <a:t>Temporary Employee: 2 times the service period percentage of the base salary</a:t>
            </a:r>
          </a:p>
        </p:txBody>
      </p:sp>
    </p:spTree>
    <p:extLst>
      <p:ext uri="{BB962C8B-B14F-4D97-AF65-F5344CB8AC3E}">
        <p14:creationId xmlns:p14="http://schemas.microsoft.com/office/powerpoint/2010/main" val="305396097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30AE69-BE6A-7859-2261-B992185B9B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B2D7A4-27A3-F9BE-A973-C3DD1711E251}"/>
              </a:ext>
            </a:extLst>
          </p:cNvPr>
          <p:cNvSpPr>
            <a:spLocks noGrp="1"/>
          </p:cNvSpPr>
          <p:nvPr>
            <p:ph type="sldNum" sz="quarter" idx="12"/>
          </p:nvPr>
        </p:nvSpPr>
        <p:spPr/>
        <p:txBody>
          <a:bodyPr/>
          <a:lstStyle/>
          <a:p>
            <a:fld id="{4A777409-9C5A-4B07-8E32-19F22F7D558C}" type="slidenum">
              <a:rPr lang="en-IN" smtClean="0"/>
              <a:t>268</a:t>
            </a:fld>
            <a:endParaRPr lang="en-IN" dirty="0"/>
          </a:p>
        </p:txBody>
      </p:sp>
      <p:sp>
        <p:nvSpPr>
          <p:cNvPr id="5" name="TextBox 4">
            <a:extLst>
              <a:ext uri="{FF2B5EF4-FFF2-40B4-BE49-F238E27FC236}">
                <a16:creationId xmlns:a16="http://schemas.microsoft.com/office/drawing/2014/main" id="{5B06CEC2-AF6C-BF61-7EA5-AA983A5F1123}"/>
              </a:ext>
            </a:extLst>
          </p:cNvPr>
          <p:cNvSpPr txBox="1"/>
          <p:nvPr/>
        </p:nvSpPr>
        <p:spPr>
          <a:xfrm>
            <a:off x="838200" y="975086"/>
            <a:ext cx="11654118" cy="5262979"/>
          </a:xfrm>
          <a:prstGeom prst="rect">
            <a:avLst/>
          </a:prstGeom>
          <a:noFill/>
        </p:spPr>
        <p:txBody>
          <a:bodyPr wrap="square">
            <a:spAutoFit/>
          </a:bodyPr>
          <a:lstStyle/>
          <a:p>
            <a:r>
              <a:rPr lang="en-IN" sz="1600" dirty="0"/>
              <a:t>class Employee {</a:t>
            </a:r>
          </a:p>
          <a:p>
            <a:r>
              <a:rPr lang="en-IN" sz="1600" dirty="0"/>
              <a:t>	private Integer </a:t>
            </a:r>
            <a:r>
              <a:rPr lang="en-IN" sz="1600" dirty="0" err="1"/>
              <a:t>employeeId</a:t>
            </a:r>
            <a:r>
              <a:rPr lang="en-IN" sz="1600" dirty="0"/>
              <a:t>;</a:t>
            </a:r>
          </a:p>
          <a:p>
            <a:r>
              <a:rPr lang="en-IN" sz="1600" dirty="0"/>
              <a:t>	private String </a:t>
            </a:r>
            <a:r>
              <a:rPr lang="en-IN" sz="1600" dirty="0" err="1"/>
              <a:t>employeeName</a:t>
            </a:r>
            <a:r>
              <a:rPr lang="en-IN" sz="1600" dirty="0"/>
              <a:t>;</a:t>
            </a:r>
          </a:p>
          <a:p>
            <a:r>
              <a:rPr lang="en-IN" sz="1600" dirty="0"/>
              <a:t>	private Double </a:t>
            </a:r>
            <a:r>
              <a:rPr lang="en-IN" sz="1600" dirty="0" err="1"/>
              <a:t>baseSalary</a:t>
            </a:r>
            <a:r>
              <a:rPr lang="en-IN" sz="1600" dirty="0"/>
              <a:t>;</a:t>
            </a:r>
          </a:p>
          <a:p>
            <a:endParaRPr lang="en-IN" sz="1600" dirty="0"/>
          </a:p>
          <a:p>
            <a:r>
              <a:rPr lang="en-IN" sz="1600" dirty="0"/>
              <a:t>	// Parameterized constructor</a:t>
            </a:r>
          </a:p>
          <a:p>
            <a:r>
              <a:rPr lang="en-IN" sz="1600" dirty="0"/>
              <a:t>	Employee(int </a:t>
            </a:r>
            <a:r>
              <a:rPr lang="en-IN" sz="1600" dirty="0" err="1"/>
              <a:t>employeeId</a:t>
            </a:r>
            <a:r>
              <a:rPr lang="en-IN" sz="1600" dirty="0"/>
              <a:t>, String </a:t>
            </a:r>
            <a:r>
              <a:rPr lang="en-IN" sz="1600" dirty="0" err="1"/>
              <a:t>employeeName</a:t>
            </a:r>
            <a:r>
              <a:rPr lang="en-IN" sz="1600" dirty="0"/>
              <a:t>, Double </a:t>
            </a:r>
            <a:r>
              <a:rPr lang="en-IN" sz="1600" dirty="0" err="1"/>
              <a:t>baseSalary</a:t>
            </a:r>
            <a:r>
              <a:rPr lang="en-IN" sz="1600" dirty="0"/>
              <a:t>) {</a:t>
            </a:r>
          </a:p>
          <a:p>
            <a:r>
              <a:rPr lang="en-IN" sz="1600" dirty="0"/>
              <a:t>		</a:t>
            </a:r>
            <a:r>
              <a:rPr lang="en-IN" sz="1600" dirty="0" err="1"/>
              <a:t>this.employeeId</a:t>
            </a:r>
            <a:r>
              <a:rPr lang="en-IN" sz="1600" dirty="0"/>
              <a:t> = </a:t>
            </a:r>
            <a:r>
              <a:rPr lang="en-IN" sz="1600" dirty="0" err="1"/>
              <a:t>employeeId</a:t>
            </a:r>
            <a:r>
              <a:rPr lang="en-IN" sz="1600" dirty="0"/>
              <a:t>;</a:t>
            </a:r>
          </a:p>
          <a:p>
            <a:r>
              <a:rPr lang="en-IN" sz="1600" dirty="0"/>
              <a:t>		</a:t>
            </a:r>
            <a:r>
              <a:rPr lang="en-IN" sz="1600" dirty="0" err="1"/>
              <a:t>this.employeeName</a:t>
            </a:r>
            <a:r>
              <a:rPr lang="en-IN" sz="1600" dirty="0"/>
              <a:t> = </a:t>
            </a:r>
            <a:r>
              <a:rPr lang="en-IN" sz="1600" dirty="0" err="1"/>
              <a:t>employeeName</a:t>
            </a:r>
            <a:r>
              <a:rPr lang="en-IN" sz="1600" dirty="0"/>
              <a:t>;</a:t>
            </a:r>
          </a:p>
          <a:p>
            <a:r>
              <a:rPr lang="en-IN" sz="1600" dirty="0"/>
              <a:t>		</a:t>
            </a:r>
            <a:r>
              <a:rPr lang="en-IN" sz="1600" dirty="0" err="1"/>
              <a:t>this.baseSalary</a:t>
            </a:r>
            <a:r>
              <a:rPr lang="en-IN" sz="1600" dirty="0"/>
              <a:t> = </a:t>
            </a:r>
            <a:r>
              <a:rPr lang="en-IN" sz="1600" dirty="0" err="1"/>
              <a:t>baseSalary</a:t>
            </a:r>
            <a:r>
              <a:rPr lang="en-IN" sz="1600" dirty="0"/>
              <a:t>;</a:t>
            </a:r>
          </a:p>
          <a:p>
            <a:r>
              <a:rPr lang="en-IN" sz="1600" dirty="0"/>
              <a:t>	}</a:t>
            </a:r>
          </a:p>
          <a:p>
            <a:r>
              <a:rPr lang="en-IN" sz="1600" dirty="0"/>
              <a:t>	</a:t>
            </a:r>
          </a:p>
          <a:p>
            <a:r>
              <a:rPr lang="en-IN" sz="1600" dirty="0"/>
              <a:t>	public Integer </a:t>
            </a:r>
            <a:r>
              <a:rPr lang="en-IN" sz="1600" dirty="0" err="1"/>
              <a:t>getEmployeeId</a:t>
            </a:r>
            <a:r>
              <a:rPr lang="en-IN" sz="1600" dirty="0"/>
              <a:t>() {</a:t>
            </a:r>
          </a:p>
          <a:p>
            <a:r>
              <a:rPr lang="en-IN" sz="1600" dirty="0"/>
              <a:t>		return </a:t>
            </a:r>
            <a:r>
              <a:rPr lang="en-IN" sz="1600" dirty="0" err="1"/>
              <a:t>employeeId</a:t>
            </a:r>
            <a:r>
              <a:rPr lang="en-IN" sz="1600" dirty="0"/>
              <a:t>;</a:t>
            </a:r>
          </a:p>
          <a:p>
            <a:r>
              <a:rPr lang="en-IN" sz="1600" dirty="0"/>
              <a:t>	}</a:t>
            </a:r>
          </a:p>
          <a:p>
            <a:r>
              <a:rPr lang="en-IN" sz="1600" dirty="0"/>
              <a:t>	</a:t>
            </a:r>
          </a:p>
          <a:p>
            <a:r>
              <a:rPr lang="en-IN" sz="1600" dirty="0"/>
              <a:t>	public void </a:t>
            </a:r>
            <a:r>
              <a:rPr lang="en-IN" sz="1600" dirty="0" err="1"/>
              <a:t>setEmployeeId</a:t>
            </a:r>
            <a:r>
              <a:rPr lang="en-IN" sz="1600" dirty="0"/>
              <a:t>(Integer </a:t>
            </a:r>
            <a:r>
              <a:rPr lang="en-IN" sz="1600" dirty="0" err="1"/>
              <a:t>employeeId</a:t>
            </a:r>
            <a:r>
              <a:rPr lang="en-IN" sz="1600" dirty="0"/>
              <a:t>) {</a:t>
            </a:r>
          </a:p>
          <a:p>
            <a:r>
              <a:rPr lang="en-IN" sz="1600" dirty="0"/>
              <a:t>		</a:t>
            </a:r>
            <a:r>
              <a:rPr lang="en-IN" sz="1600" dirty="0" err="1"/>
              <a:t>this.employeeId</a:t>
            </a:r>
            <a:r>
              <a:rPr lang="en-IN" sz="1600" dirty="0"/>
              <a:t> = </a:t>
            </a:r>
            <a:r>
              <a:rPr lang="en-IN" sz="1600" dirty="0" err="1"/>
              <a:t>employeeId</a:t>
            </a:r>
            <a:r>
              <a:rPr lang="en-IN" sz="1600" dirty="0"/>
              <a:t>;</a:t>
            </a:r>
          </a:p>
          <a:p>
            <a:r>
              <a:rPr lang="en-IN" sz="1600" dirty="0"/>
              <a:t>	}</a:t>
            </a:r>
          </a:p>
          <a:p>
            <a:endParaRPr lang="en-IN" sz="1600" dirty="0"/>
          </a:p>
          <a:p>
            <a:r>
              <a:rPr lang="en-IN" sz="1600" dirty="0"/>
              <a:t>	</a:t>
            </a:r>
          </a:p>
        </p:txBody>
      </p:sp>
    </p:spTree>
    <p:extLst>
      <p:ext uri="{BB962C8B-B14F-4D97-AF65-F5344CB8AC3E}">
        <p14:creationId xmlns:p14="http://schemas.microsoft.com/office/powerpoint/2010/main" val="231551794"/>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18A0EF-5138-194A-6307-C83487D712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AED58A-2504-A102-2592-A779C3338238}"/>
              </a:ext>
            </a:extLst>
          </p:cNvPr>
          <p:cNvSpPr>
            <a:spLocks noGrp="1"/>
          </p:cNvSpPr>
          <p:nvPr>
            <p:ph type="sldNum" sz="quarter" idx="12"/>
          </p:nvPr>
        </p:nvSpPr>
        <p:spPr/>
        <p:txBody>
          <a:bodyPr/>
          <a:lstStyle/>
          <a:p>
            <a:fld id="{4A777409-9C5A-4B07-8E32-19F22F7D558C}" type="slidenum">
              <a:rPr lang="en-IN" smtClean="0"/>
              <a:t>269</a:t>
            </a:fld>
            <a:endParaRPr lang="en-IN" dirty="0"/>
          </a:p>
        </p:txBody>
      </p:sp>
      <p:sp>
        <p:nvSpPr>
          <p:cNvPr id="5" name="TextBox 4">
            <a:extLst>
              <a:ext uri="{FF2B5EF4-FFF2-40B4-BE49-F238E27FC236}">
                <a16:creationId xmlns:a16="http://schemas.microsoft.com/office/drawing/2014/main" id="{B4DA4CDD-1A5A-8448-E864-AE6375C7BAB8}"/>
              </a:ext>
            </a:extLst>
          </p:cNvPr>
          <p:cNvSpPr txBox="1"/>
          <p:nvPr/>
        </p:nvSpPr>
        <p:spPr>
          <a:xfrm>
            <a:off x="1299882" y="662484"/>
            <a:ext cx="11062447" cy="5693866"/>
          </a:xfrm>
          <a:prstGeom prst="rect">
            <a:avLst/>
          </a:prstGeom>
          <a:noFill/>
        </p:spPr>
        <p:txBody>
          <a:bodyPr wrap="square">
            <a:spAutoFit/>
          </a:bodyPr>
          <a:lstStyle/>
          <a:p>
            <a:r>
              <a:rPr lang="en-IN" sz="1400" dirty="0"/>
              <a:t>public String </a:t>
            </a:r>
            <a:r>
              <a:rPr lang="en-IN" sz="1400" dirty="0" err="1"/>
              <a:t>getEmployeeName</a:t>
            </a:r>
            <a:r>
              <a:rPr lang="en-IN" sz="1400" dirty="0"/>
              <a:t>() {</a:t>
            </a:r>
          </a:p>
          <a:p>
            <a:r>
              <a:rPr lang="en-IN" sz="1400" dirty="0"/>
              <a:t>		return </a:t>
            </a:r>
            <a:r>
              <a:rPr lang="en-IN" sz="1400" dirty="0" err="1"/>
              <a:t>employeeName</a:t>
            </a:r>
            <a:r>
              <a:rPr lang="en-IN" sz="1400" dirty="0"/>
              <a:t>;</a:t>
            </a:r>
          </a:p>
          <a:p>
            <a:r>
              <a:rPr lang="en-IN" sz="1400" dirty="0"/>
              <a:t>	}</a:t>
            </a:r>
          </a:p>
          <a:p>
            <a:endParaRPr lang="en-IN" sz="1400" dirty="0"/>
          </a:p>
          <a:p>
            <a:r>
              <a:rPr lang="en-IN" sz="1400" dirty="0"/>
              <a:t>	public void </a:t>
            </a:r>
            <a:r>
              <a:rPr lang="en-IN" sz="1400" dirty="0" err="1"/>
              <a:t>setEmployeeName</a:t>
            </a:r>
            <a:r>
              <a:rPr lang="en-IN" sz="1400" dirty="0"/>
              <a:t>(String </a:t>
            </a:r>
            <a:r>
              <a:rPr lang="en-IN" sz="1400" dirty="0" err="1"/>
              <a:t>employeeName</a:t>
            </a:r>
            <a:r>
              <a:rPr lang="en-IN" sz="1400" dirty="0"/>
              <a:t>) {</a:t>
            </a:r>
          </a:p>
          <a:p>
            <a:r>
              <a:rPr lang="en-IN" sz="1400" dirty="0"/>
              <a:t>		</a:t>
            </a:r>
            <a:r>
              <a:rPr lang="en-IN" sz="1400" dirty="0" err="1"/>
              <a:t>this.employeeName</a:t>
            </a:r>
            <a:r>
              <a:rPr lang="en-IN" sz="1400" dirty="0"/>
              <a:t> = </a:t>
            </a:r>
            <a:r>
              <a:rPr lang="en-IN" sz="1400" dirty="0" err="1"/>
              <a:t>employeeName</a:t>
            </a:r>
            <a:r>
              <a:rPr lang="en-IN" sz="1400" dirty="0"/>
              <a:t>;</a:t>
            </a:r>
          </a:p>
          <a:p>
            <a:r>
              <a:rPr lang="en-IN" sz="1400" dirty="0"/>
              <a:t>	}</a:t>
            </a:r>
          </a:p>
          <a:p>
            <a:endParaRPr lang="en-IN" sz="1400" dirty="0"/>
          </a:p>
          <a:p>
            <a:r>
              <a:rPr lang="en-IN" sz="1400" dirty="0"/>
              <a:t>	public Double </a:t>
            </a:r>
            <a:r>
              <a:rPr lang="en-IN" sz="1400" dirty="0" err="1"/>
              <a:t>getBaseSalary</a:t>
            </a:r>
            <a:r>
              <a:rPr lang="en-IN" sz="1400" dirty="0"/>
              <a:t>() {</a:t>
            </a:r>
          </a:p>
          <a:p>
            <a:r>
              <a:rPr lang="en-IN" sz="1400" dirty="0"/>
              <a:t>		return </a:t>
            </a:r>
            <a:r>
              <a:rPr lang="en-IN" sz="1400" dirty="0" err="1"/>
              <a:t>baseSalary</a:t>
            </a:r>
            <a:r>
              <a:rPr lang="en-IN" sz="1400" dirty="0"/>
              <a:t>;</a:t>
            </a:r>
          </a:p>
          <a:p>
            <a:r>
              <a:rPr lang="en-IN" sz="1400" dirty="0"/>
              <a:t>	}</a:t>
            </a:r>
          </a:p>
          <a:p>
            <a:endParaRPr lang="en-IN" sz="1400" dirty="0"/>
          </a:p>
          <a:p>
            <a:r>
              <a:rPr lang="en-IN" sz="1400" dirty="0"/>
              <a:t>	public void </a:t>
            </a:r>
            <a:r>
              <a:rPr lang="en-IN" sz="1400" dirty="0" err="1"/>
              <a:t>setBaseSalary</a:t>
            </a:r>
            <a:r>
              <a:rPr lang="en-IN" sz="1400" dirty="0"/>
              <a:t>(Double </a:t>
            </a:r>
            <a:r>
              <a:rPr lang="en-IN" sz="1400" dirty="0" err="1"/>
              <a:t>baseSalary</a:t>
            </a:r>
            <a:r>
              <a:rPr lang="en-IN" sz="1400" dirty="0"/>
              <a:t>) {</a:t>
            </a:r>
          </a:p>
          <a:p>
            <a:r>
              <a:rPr lang="en-IN" sz="1400" dirty="0"/>
              <a:t>		</a:t>
            </a:r>
            <a:r>
              <a:rPr lang="en-IN" sz="1400" dirty="0" err="1"/>
              <a:t>this.baseSalary</a:t>
            </a:r>
            <a:r>
              <a:rPr lang="en-IN" sz="1400" dirty="0"/>
              <a:t> = </a:t>
            </a:r>
            <a:r>
              <a:rPr lang="en-IN" sz="1400" dirty="0" err="1"/>
              <a:t>baseSalary</a:t>
            </a:r>
            <a:r>
              <a:rPr lang="en-IN" sz="1400" dirty="0"/>
              <a:t>;</a:t>
            </a:r>
          </a:p>
          <a:p>
            <a:r>
              <a:rPr lang="en-IN" sz="1400" dirty="0"/>
              <a:t>	}</a:t>
            </a:r>
          </a:p>
          <a:p>
            <a:endParaRPr lang="en-IN" sz="1400" dirty="0"/>
          </a:p>
          <a:p>
            <a:r>
              <a:rPr lang="en-IN" sz="1400" dirty="0"/>
              <a:t>	public void display() {</a:t>
            </a:r>
          </a:p>
          <a:p>
            <a:r>
              <a:rPr lang="en-IN" sz="1400" dirty="0"/>
              <a:t>		System.out.println("Employee details");</a:t>
            </a:r>
          </a:p>
          <a:p>
            <a:r>
              <a:rPr lang="en-IN" sz="1400" dirty="0"/>
              <a:t>		System.out.println("Employee Id: " + </a:t>
            </a:r>
            <a:r>
              <a:rPr lang="en-IN" sz="1400" dirty="0" err="1"/>
              <a:t>employeeId</a:t>
            </a:r>
            <a:r>
              <a:rPr lang="en-IN" sz="1400" dirty="0"/>
              <a:t>);</a:t>
            </a:r>
          </a:p>
          <a:p>
            <a:r>
              <a:rPr lang="en-IN" sz="1400" dirty="0"/>
              <a:t>		System.out.println("Employee Name: " + </a:t>
            </a:r>
            <a:r>
              <a:rPr lang="en-IN" sz="1400" dirty="0" err="1"/>
              <a:t>employeeName</a:t>
            </a:r>
            <a:r>
              <a:rPr lang="en-IN" sz="1400" dirty="0"/>
              <a:t>);</a:t>
            </a:r>
          </a:p>
          <a:p>
            <a:r>
              <a:rPr lang="en-IN" sz="1400" dirty="0"/>
              <a:t>		System.out.println("Base Salary: " + </a:t>
            </a:r>
            <a:r>
              <a:rPr lang="en-IN" sz="1400" dirty="0" err="1"/>
              <a:t>baseSalary</a:t>
            </a:r>
            <a:r>
              <a:rPr lang="en-IN" sz="1400" dirty="0"/>
              <a:t>);</a:t>
            </a:r>
          </a:p>
          <a:p>
            <a:r>
              <a:rPr lang="en-IN" sz="1400" dirty="0"/>
              <a:t>	}</a:t>
            </a:r>
          </a:p>
          <a:p>
            <a:r>
              <a:rPr lang="en-IN" sz="1400" dirty="0"/>
              <a:t>	</a:t>
            </a:r>
          </a:p>
          <a:p>
            <a:r>
              <a:rPr lang="en-IN" sz="1400" dirty="0"/>
              <a:t>}</a:t>
            </a:r>
          </a:p>
          <a:p>
            <a:endParaRPr lang="en-IN" sz="1400" dirty="0"/>
          </a:p>
          <a:p>
            <a:endParaRPr lang="en-IN" sz="1400" dirty="0"/>
          </a:p>
        </p:txBody>
      </p:sp>
    </p:spTree>
    <p:extLst>
      <p:ext uri="{BB962C8B-B14F-4D97-AF65-F5344CB8AC3E}">
        <p14:creationId xmlns:p14="http://schemas.microsoft.com/office/powerpoint/2010/main" val="2021110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ECF3-39E1-123C-DCD9-846655920F7B}"/>
              </a:ext>
            </a:extLst>
          </p:cNvPr>
          <p:cNvSpPr>
            <a:spLocks noGrp="1"/>
          </p:cNvSpPr>
          <p:nvPr>
            <p:ph type="title"/>
          </p:nvPr>
        </p:nvSpPr>
        <p:spPr/>
        <p:txBody>
          <a:bodyPr/>
          <a:lstStyle/>
          <a:p>
            <a:pPr algn="ctr"/>
            <a:r>
              <a:rPr lang="en-IN" b="1" u="sng" dirty="0"/>
              <a:t>Keywords and Data Types</a:t>
            </a:r>
          </a:p>
        </p:txBody>
      </p:sp>
      <p:sp>
        <p:nvSpPr>
          <p:cNvPr id="3" name="Content Placeholder 2">
            <a:extLst>
              <a:ext uri="{FF2B5EF4-FFF2-40B4-BE49-F238E27FC236}">
                <a16:creationId xmlns:a16="http://schemas.microsoft.com/office/drawing/2014/main" id="{A9737B53-4FAA-4E42-7378-3BCF07E1CB90}"/>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In programs, data values are stored in memory locations identified by names (identifiers). Such named memory locations are called </a:t>
            </a:r>
            <a:r>
              <a:rPr lang="en-US" sz="2000" i="1" dirty="0">
                <a:solidFill>
                  <a:schemeClr val="tx1">
                    <a:lumMod val="65000"/>
                    <a:lumOff val="35000"/>
                  </a:schemeClr>
                </a:solidFill>
              </a:rPr>
              <a:t>variables</a:t>
            </a:r>
            <a:r>
              <a:rPr lang="en-US" sz="2000" dirty="0">
                <a:solidFill>
                  <a:schemeClr val="tx1">
                    <a:lumMod val="65000"/>
                    <a:lumOff val="35000"/>
                  </a:schemeClr>
                </a:solidFill>
              </a:rPr>
              <a:t>.</a:t>
            </a:r>
          </a:p>
          <a:p>
            <a:pPr marL="0" indent="0">
              <a:buNone/>
            </a:pPr>
            <a:br>
              <a:rPr lang="en-US" sz="2000" dirty="0">
                <a:solidFill>
                  <a:schemeClr val="tx1">
                    <a:lumMod val="65000"/>
                    <a:lumOff val="35000"/>
                  </a:schemeClr>
                </a:solidFill>
              </a:rPr>
            </a:br>
            <a:r>
              <a:rPr lang="en-US" sz="2000" dirty="0">
                <a:solidFill>
                  <a:schemeClr val="tx1">
                    <a:lumMod val="65000"/>
                    <a:lumOff val="35000"/>
                  </a:schemeClr>
                </a:solidFill>
              </a:rPr>
              <a:t>Notice how variables are declared using types, identifiers, and assigned values:</a:t>
            </a:r>
          </a:p>
          <a:p>
            <a:pPr marL="0" indent="0">
              <a:buNone/>
            </a:pP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7B7A80AC-4834-130C-5D96-5F2664439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847" y="3627966"/>
            <a:ext cx="5791200" cy="2683934"/>
          </a:xfrm>
          <a:prstGeom prst="rect">
            <a:avLst/>
          </a:prstGeom>
        </p:spPr>
      </p:pic>
      <p:sp>
        <p:nvSpPr>
          <p:cNvPr id="4" name="Footer Placeholder 3">
            <a:extLst>
              <a:ext uri="{FF2B5EF4-FFF2-40B4-BE49-F238E27FC236}">
                <a16:creationId xmlns:a16="http://schemas.microsoft.com/office/drawing/2014/main" id="{67F70B81-3FB2-89B8-DBDD-0D20C7716328}"/>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2023588F-AF26-8F36-B915-E13FD4574FC6}"/>
              </a:ext>
            </a:extLst>
          </p:cNvPr>
          <p:cNvSpPr>
            <a:spLocks noGrp="1"/>
          </p:cNvSpPr>
          <p:nvPr>
            <p:ph type="sldNum" sz="quarter" idx="12"/>
          </p:nvPr>
        </p:nvSpPr>
        <p:spPr/>
        <p:txBody>
          <a:bodyPr/>
          <a:lstStyle/>
          <a:p>
            <a:fld id="{4A777409-9C5A-4B07-8E32-19F22F7D558C}" type="slidenum">
              <a:rPr lang="en-IN" smtClean="0"/>
              <a:t>27</a:t>
            </a:fld>
            <a:endParaRPr lang="en-IN" dirty="0"/>
          </a:p>
        </p:txBody>
      </p:sp>
    </p:spTree>
    <p:extLst>
      <p:ext uri="{BB962C8B-B14F-4D97-AF65-F5344CB8AC3E}">
        <p14:creationId xmlns:p14="http://schemas.microsoft.com/office/powerpoint/2010/main" val="19818080"/>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5574E6-962A-ECF2-CE83-6C4305788D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AB49D9-9B5C-D0E9-22BD-15562F2A6AB5}"/>
              </a:ext>
            </a:extLst>
          </p:cNvPr>
          <p:cNvSpPr>
            <a:spLocks noGrp="1"/>
          </p:cNvSpPr>
          <p:nvPr>
            <p:ph type="sldNum" sz="quarter" idx="12"/>
          </p:nvPr>
        </p:nvSpPr>
        <p:spPr/>
        <p:txBody>
          <a:bodyPr/>
          <a:lstStyle/>
          <a:p>
            <a:fld id="{4A777409-9C5A-4B07-8E32-19F22F7D558C}" type="slidenum">
              <a:rPr lang="en-IN" smtClean="0"/>
              <a:t>270</a:t>
            </a:fld>
            <a:endParaRPr lang="en-IN" dirty="0"/>
          </a:p>
        </p:txBody>
      </p:sp>
      <p:sp>
        <p:nvSpPr>
          <p:cNvPr id="5" name="TextBox 4">
            <a:extLst>
              <a:ext uri="{FF2B5EF4-FFF2-40B4-BE49-F238E27FC236}">
                <a16:creationId xmlns:a16="http://schemas.microsoft.com/office/drawing/2014/main" id="{FC9BA3DA-5D4C-B710-82AA-4B82B74B94C4}"/>
              </a:ext>
            </a:extLst>
          </p:cNvPr>
          <p:cNvSpPr txBox="1"/>
          <p:nvPr/>
        </p:nvSpPr>
        <p:spPr>
          <a:xfrm>
            <a:off x="905435" y="555533"/>
            <a:ext cx="12012706" cy="6124754"/>
          </a:xfrm>
          <a:prstGeom prst="rect">
            <a:avLst/>
          </a:prstGeom>
          <a:noFill/>
        </p:spPr>
        <p:txBody>
          <a:bodyPr wrap="square">
            <a:spAutoFit/>
          </a:bodyPr>
          <a:lstStyle/>
          <a:p>
            <a:r>
              <a:rPr lang="en-IN" sz="1400" dirty="0"/>
              <a:t>class </a:t>
            </a:r>
            <a:r>
              <a:rPr lang="en-IN" sz="1400" dirty="0" err="1"/>
              <a:t>PermanentEmployee</a:t>
            </a:r>
            <a:r>
              <a:rPr lang="en-IN" sz="1400" dirty="0"/>
              <a:t> extends Employee {</a:t>
            </a:r>
          </a:p>
          <a:p>
            <a:r>
              <a:rPr lang="en-IN" sz="1400" dirty="0"/>
              <a:t>	private String designation;</a:t>
            </a:r>
          </a:p>
          <a:p>
            <a:r>
              <a:rPr lang="en-IN" sz="1400" dirty="0"/>
              <a:t>	private Integer </a:t>
            </a:r>
            <a:r>
              <a:rPr lang="en-IN" sz="1400" dirty="0" err="1"/>
              <a:t>hikePercent</a:t>
            </a:r>
            <a:r>
              <a:rPr lang="en-IN" sz="1400" dirty="0"/>
              <a:t>;</a:t>
            </a:r>
          </a:p>
          <a:p>
            <a:endParaRPr lang="en-IN" sz="1400" dirty="0"/>
          </a:p>
          <a:p>
            <a:r>
              <a:rPr lang="en-IN" sz="1400" dirty="0"/>
              <a:t>	</a:t>
            </a:r>
            <a:r>
              <a:rPr lang="en-IN" sz="1400" dirty="0" err="1"/>
              <a:t>PermanentEmployee</a:t>
            </a:r>
            <a:r>
              <a:rPr lang="en-IN" sz="1400" dirty="0"/>
              <a:t>(int </a:t>
            </a:r>
            <a:r>
              <a:rPr lang="en-IN" sz="1400" dirty="0" err="1"/>
              <a:t>employeeId</a:t>
            </a:r>
            <a:r>
              <a:rPr lang="en-IN" sz="1400" dirty="0"/>
              <a:t>, String </a:t>
            </a:r>
            <a:r>
              <a:rPr lang="en-IN" sz="1400" dirty="0" err="1"/>
              <a:t>employeeName</a:t>
            </a:r>
            <a:r>
              <a:rPr lang="en-IN" sz="1400" dirty="0"/>
              <a:t>, Double </a:t>
            </a:r>
            <a:r>
              <a:rPr lang="en-IN" sz="1400" dirty="0" err="1"/>
              <a:t>baseSalary</a:t>
            </a:r>
            <a:r>
              <a:rPr lang="en-IN" sz="1400" dirty="0"/>
              <a:t>, String designation) {</a:t>
            </a:r>
          </a:p>
          <a:p>
            <a:r>
              <a:rPr lang="en-IN" sz="1400" dirty="0"/>
              <a:t>		super(</a:t>
            </a:r>
            <a:r>
              <a:rPr lang="en-IN" sz="1400" dirty="0" err="1"/>
              <a:t>employeeId</a:t>
            </a:r>
            <a:r>
              <a:rPr lang="en-IN" sz="1400" dirty="0"/>
              <a:t>, </a:t>
            </a:r>
            <a:r>
              <a:rPr lang="en-IN" sz="1400" dirty="0" err="1"/>
              <a:t>employeeName</a:t>
            </a:r>
            <a:r>
              <a:rPr lang="en-IN" sz="1400" dirty="0"/>
              <a:t>, </a:t>
            </a:r>
            <a:r>
              <a:rPr lang="en-IN" sz="1400" dirty="0" err="1"/>
              <a:t>baseSalary</a:t>
            </a:r>
            <a:r>
              <a:rPr lang="en-IN" sz="1400" dirty="0"/>
              <a:t>);</a:t>
            </a:r>
          </a:p>
          <a:p>
            <a:r>
              <a:rPr lang="en-IN" sz="1400" dirty="0"/>
              <a:t>		</a:t>
            </a:r>
            <a:r>
              <a:rPr lang="en-IN" sz="1400" dirty="0" err="1"/>
              <a:t>this.designation</a:t>
            </a:r>
            <a:r>
              <a:rPr lang="en-IN" sz="1400" dirty="0"/>
              <a:t> = designation;</a:t>
            </a:r>
          </a:p>
          <a:p>
            <a:r>
              <a:rPr lang="en-IN" sz="1400" dirty="0"/>
              <a:t>		</a:t>
            </a:r>
            <a:r>
              <a:rPr lang="en-IN" sz="1400" dirty="0" err="1"/>
              <a:t>this.hikePercent</a:t>
            </a:r>
            <a:r>
              <a:rPr lang="en-IN" sz="1400" dirty="0"/>
              <a:t> = 12;</a:t>
            </a:r>
          </a:p>
          <a:p>
            <a:r>
              <a:rPr lang="en-IN" sz="1400" dirty="0"/>
              <a:t>	}</a:t>
            </a:r>
          </a:p>
          <a:p>
            <a:endParaRPr lang="en-IN" sz="1400" dirty="0"/>
          </a:p>
          <a:p>
            <a:r>
              <a:rPr lang="en-IN" sz="1400" dirty="0"/>
              <a:t>	public String </a:t>
            </a:r>
            <a:r>
              <a:rPr lang="en-IN" sz="1400" dirty="0" err="1"/>
              <a:t>getDesignation</a:t>
            </a:r>
            <a:r>
              <a:rPr lang="en-IN" sz="1400" dirty="0"/>
              <a:t>() {</a:t>
            </a:r>
          </a:p>
          <a:p>
            <a:r>
              <a:rPr lang="en-IN" sz="1400" dirty="0"/>
              <a:t>		return designation;</a:t>
            </a:r>
          </a:p>
          <a:p>
            <a:r>
              <a:rPr lang="en-IN" sz="1400" dirty="0"/>
              <a:t>	}</a:t>
            </a:r>
          </a:p>
          <a:p>
            <a:endParaRPr lang="en-IN" sz="1400" dirty="0"/>
          </a:p>
          <a:p>
            <a:r>
              <a:rPr lang="en-IN" sz="1400" dirty="0"/>
              <a:t>	public void </a:t>
            </a:r>
            <a:r>
              <a:rPr lang="en-IN" sz="1400" dirty="0" err="1"/>
              <a:t>setDesignation</a:t>
            </a:r>
            <a:r>
              <a:rPr lang="en-IN" sz="1400" dirty="0"/>
              <a:t>(String designation) {</a:t>
            </a:r>
          </a:p>
          <a:p>
            <a:r>
              <a:rPr lang="en-IN" sz="1400" dirty="0"/>
              <a:t>		</a:t>
            </a:r>
            <a:r>
              <a:rPr lang="en-IN" sz="1400" dirty="0" err="1"/>
              <a:t>this.designation</a:t>
            </a:r>
            <a:r>
              <a:rPr lang="en-IN" sz="1400" dirty="0"/>
              <a:t> = designation;</a:t>
            </a:r>
          </a:p>
          <a:p>
            <a:r>
              <a:rPr lang="en-IN" sz="1400" dirty="0"/>
              <a:t>	}</a:t>
            </a:r>
          </a:p>
          <a:p>
            <a:endParaRPr lang="en-IN" sz="1400" dirty="0"/>
          </a:p>
          <a:p>
            <a:r>
              <a:rPr lang="en-IN" sz="1400" dirty="0"/>
              <a:t>	public Integer </a:t>
            </a:r>
            <a:r>
              <a:rPr lang="en-IN" sz="1400" dirty="0" err="1"/>
              <a:t>getHikePercent</a:t>
            </a:r>
            <a:r>
              <a:rPr lang="en-IN" sz="1400" dirty="0"/>
              <a:t>() {</a:t>
            </a:r>
          </a:p>
          <a:p>
            <a:r>
              <a:rPr lang="en-IN" sz="1400" dirty="0"/>
              <a:t>		return </a:t>
            </a:r>
            <a:r>
              <a:rPr lang="en-IN" sz="1400" dirty="0" err="1"/>
              <a:t>hikePercent</a:t>
            </a:r>
            <a:r>
              <a:rPr lang="en-IN" sz="1400" dirty="0"/>
              <a:t>;</a:t>
            </a:r>
          </a:p>
          <a:p>
            <a:r>
              <a:rPr lang="en-IN" sz="1400" dirty="0"/>
              <a:t>	}</a:t>
            </a:r>
          </a:p>
          <a:p>
            <a:r>
              <a:rPr lang="en-IN" sz="1400" dirty="0"/>
              <a:t>    </a:t>
            </a:r>
          </a:p>
          <a:p>
            <a:r>
              <a:rPr lang="en-IN" sz="1400" dirty="0"/>
              <a:t>	public void </a:t>
            </a:r>
            <a:r>
              <a:rPr lang="en-IN" sz="1400" dirty="0" err="1"/>
              <a:t>calculateSalaryHike</a:t>
            </a:r>
            <a:r>
              <a:rPr lang="en-IN" sz="1400" dirty="0"/>
              <a:t>() {</a:t>
            </a:r>
          </a:p>
          <a:p>
            <a:r>
              <a:rPr lang="en-IN" sz="1400" dirty="0"/>
              <a:t>		Float </a:t>
            </a:r>
            <a:r>
              <a:rPr lang="en-IN" sz="1400" dirty="0" err="1"/>
              <a:t>salaryHike</a:t>
            </a:r>
            <a:r>
              <a:rPr lang="en-IN" sz="1400" dirty="0"/>
              <a:t> =  (float) (</a:t>
            </a:r>
            <a:r>
              <a:rPr lang="en-IN" sz="1400" dirty="0" err="1"/>
              <a:t>this.getBaseSalary</a:t>
            </a:r>
            <a:r>
              <a:rPr lang="en-IN" sz="1400" dirty="0"/>
              <a:t>() * (</a:t>
            </a:r>
            <a:r>
              <a:rPr lang="en-IN" sz="1400" dirty="0" err="1"/>
              <a:t>this.getHikePercent</a:t>
            </a:r>
            <a:r>
              <a:rPr lang="en-IN" sz="1400" dirty="0"/>
              <a:t>()*0.01));</a:t>
            </a:r>
          </a:p>
          <a:p>
            <a:r>
              <a:rPr lang="en-IN" sz="1400" dirty="0"/>
              <a:t>		System.out.println("Salary Hike: "+</a:t>
            </a:r>
            <a:r>
              <a:rPr lang="en-IN" sz="1400" dirty="0" err="1"/>
              <a:t>salaryHike</a:t>
            </a:r>
            <a:r>
              <a:rPr lang="en-IN" sz="1400" dirty="0"/>
              <a:t>);</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82054657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C78012-9795-29FC-C074-B5062C9468B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E8DE90-A639-AE3A-5CE4-766028BD012D}"/>
              </a:ext>
            </a:extLst>
          </p:cNvPr>
          <p:cNvSpPr>
            <a:spLocks noGrp="1"/>
          </p:cNvSpPr>
          <p:nvPr>
            <p:ph type="sldNum" sz="quarter" idx="12"/>
          </p:nvPr>
        </p:nvSpPr>
        <p:spPr/>
        <p:txBody>
          <a:bodyPr/>
          <a:lstStyle/>
          <a:p>
            <a:fld id="{4A777409-9C5A-4B07-8E32-19F22F7D558C}" type="slidenum">
              <a:rPr lang="en-IN" smtClean="0"/>
              <a:t>271</a:t>
            </a:fld>
            <a:endParaRPr lang="en-IN" dirty="0"/>
          </a:p>
        </p:txBody>
      </p:sp>
      <p:sp>
        <p:nvSpPr>
          <p:cNvPr id="5" name="TextBox 4">
            <a:extLst>
              <a:ext uri="{FF2B5EF4-FFF2-40B4-BE49-F238E27FC236}">
                <a16:creationId xmlns:a16="http://schemas.microsoft.com/office/drawing/2014/main" id="{FA22DD8F-DDFE-5739-7AF5-70444C65E8A2}"/>
              </a:ext>
            </a:extLst>
          </p:cNvPr>
          <p:cNvSpPr txBox="1"/>
          <p:nvPr/>
        </p:nvSpPr>
        <p:spPr>
          <a:xfrm>
            <a:off x="726141" y="535166"/>
            <a:ext cx="11385176" cy="6186309"/>
          </a:xfrm>
          <a:prstGeom prst="rect">
            <a:avLst/>
          </a:prstGeom>
          <a:noFill/>
        </p:spPr>
        <p:txBody>
          <a:bodyPr wrap="square">
            <a:spAutoFit/>
          </a:bodyPr>
          <a:lstStyle/>
          <a:p>
            <a:r>
              <a:rPr lang="en-IN" dirty="0"/>
              <a:t>class </a:t>
            </a:r>
            <a:r>
              <a:rPr lang="en-IN" dirty="0" err="1"/>
              <a:t>TemporaryEmployee</a:t>
            </a:r>
            <a:r>
              <a:rPr lang="en-IN" dirty="0"/>
              <a:t> extends Employee {</a:t>
            </a:r>
          </a:p>
          <a:p>
            <a:r>
              <a:rPr lang="en-IN" dirty="0"/>
              <a:t>	private Float </a:t>
            </a:r>
            <a:r>
              <a:rPr lang="en-IN" dirty="0" err="1"/>
              <a:t>servicePeriod</a:t>
            </a:r>
            <a:r>
              <a:rPr lang="en-IN" dirty="0"/>
              <a:t>;</a:t>
            </a:r>
          </a:p>
          <a:p>
            <a:r>
              <a:rPr lang="en-IN" dirty="0"/>
              <a:t>	</a:t>
            </a:r>
          </a:p>
          <a:p>
            <a:r>
              <a:rPr lang="en-IN" dirty="0"/>
              <a:t>	</a:t>
            </a:r>
            <a:r>
              <a:rPr lang="en-IN" dirty="0" err="1"/>
              <a:t>TemporaryEmployee</a:t>
            </a:r>
            <a:r>
              <a:rPr lang="en-IN" dirty="0"/>
              <a:t>(int </a:t>
            </a:r>
            <a:r>
              <a:rPr lang="en-IN" dirty="0" err="1"/>
              <a:t>employeeId</a:t>
            </a:r>
            <a:r>
              <a:rPr lang="en-IN" dirty="0"/>
              <a:t>, String </a:t>
            </a:r>
            <a:r>
              <a:rPr lang="en-IN" dirty="0" err="1"/>
              <a:t>employeeName</a:t>
            </a:r>
            <a:r>
              <a:rPr lang="en-IN" dirty="0"/>
              <a:t>, Double </a:t>
            </a:r>
            <a:r>
              <a:rPr lang="en-IN" dirty="0" err="1"/>
              <a:t>baseSalary</a:t>
            </a:r>
            <a:r>
              <a:rPr lang="en-IN" dirty="0"/>
              <a:t>, Float </a:t>
            </a:r>
            <a:r>
              <a:rPr lang="en-IN" dirty="0" err="1"/>
              <a:t>servicePeriod</a:t>
            </a:r>
            <a:r>
              <a:rPr lang="en-IN" dirty="0"/>
              <a:t>) {</a:t>
            </a:r>
          </a:p>
          <a:p>
            <a:r>
              <a:rPr lang="en-IN" dirty="0"/>
              <a:t>		super(</a:t>
            </a:r>
            <a:r>
              <a:rPr lang="en-IN" dirty="0" err="1"/>
              <a:t>employeeId</a:t>
            </a:r>
            <a:r>
              <a:rPr lang="en-IN" dirty="0"/>
              <a:t>, </a:t>
            </a:r>
            <a:r>
              <a:rPr lang="en-IN" dirty="0" err="1"/>
              <a:t>employeeName</a:t>
            </a:r>
            <a:r>
              <a:rPr lang="en-IN" dirty="0"/>
              <a:t>, </a:t>
            </a:r>
            <a:r>
              <a:rPr lang="en-IN" dirty="0" err="1"/>
              <a:t>baseSalary</a:t>
            </a:r>
            <a:r>
              <a:rPr lang="en-IN" dirty="0"/>
              <a:t>);</a:t>
            </a:r>
          </a:p>
          <a:p>
            <a:r>
              <a:rPr lang="en-IN" dirty="0"/>
              <a:t>		</a:t>
            </a:r>
            <a:r>
              <a:rPr lang="en-IN" dirty="0" err="1"/>
              <a:t>this.servicePeriod</a:t>
            </a:r>
            <a:r>
              <a:rPr lang="en-IN" dirty="0"/>
              <a:t> = </a:t>
            </a:r>
            <a:r>
              <a:rPr lang="en-IN" dirty="0" err="1"/>
              <a:t>servicePeriod</a:t>
            </a:r>
            <a:r>
              <a:rPr lang="en-IN" dirty="0"/>
              <a:t>;</a:t>
            </a:r>
          </a:p>
          <a:p>
            <a:r>
              <a:rPr lang="en-IN" dirty="0"/>
              <a:t>	}</a:t>
            </a:r>
          </a:p>
          <a:p>
            <a:endParaRPr lang="en-IN" dirty="0"/>
          </a:p>
          <a:p>
            <a:r>
              <a:rPr lang="en-IN" dirty="0"/>
              <a:t>	public Float </a:t>
            </a:r>
            <a:r>
              <a:rPr lang="en-IN" dirty="0" err="1"/>
              <a:t>getServicePeriod</a:t>
            </a:r>
            <a:r>
              <a:rPr lang="en-IN" dirty="0"/>
              <a:t>() {</a:t>
            </a:r>
          </a:p>
          <a:p>
            <a:r>
              <a:rPr lang="en-IN" dirty="0"/>
              <a:t>		return </a:t>
            </a:r>
            <a:r>
              <a:rPr lang="en-IN" dirty="0" err="1"/>
              <a:t>servicePeriod</a:t>
            </a:r>
            <a:r>
              <a:rPr lang="en-IN" dirty="0"/>
              <a:t>;</a:t>
            </a:r>
          </a:p>
          <a:p>
            <a:r>
              <a:rPr lang="en-IN" dirty="0"/>
              <a:t>	}</a:t>
            </a:r>
          </a:p>
          <a:p>
            <a:endParaRPr lang="en-IN" dirty="0"/>
          </a:p>
          <a:p>
            <a:r>
              <a:rPr lang="en-IN" dirty="0"/>
              <a:t>	public void </a:t>
            </a:r>
            <a:r>
              <a:rPr lang="en-IN" dirty="0" err="1"/>
              <a:t>setServicePeriod</a:t>
            </a:r>
            <a:r>
              <a:rPr lang="en-IN" dirty="0"/>
              <a:t>(Float </a:t>
            </a:r>
            <a:r>
              <a:rPr lang="en-IN" dirty="0" err="1"/>
              <a:t>servicePeriod</a:t>
            </a:r>
            <a:r>
              <a:rPr lang="en-IN" dirty="0"/>
              <a:t>) {</a:t>
            </a:r>
          </a:p>
          <a:p>
            <a:r>
              <a:rPr lang="en-IN" dirty="0"/>
              <a:t>		</a:t>
            </a:r>
            <a:r>
              <a:rPr lang="en-IN" dirty="0" err="1"/>
              <a:t>this.servicePeriod</a:t>
            </a:r>
            <a:r>
              <a:rPr lang="en-IN" dirty="0"/>
              <a:t> = </a:t>
            </a:r>
            <a:r>
              <a:rPr lang="en-IN" dirty="0" err="1"/>
              <a:t>servicePeriod</a:t>
            </a:r>
            <a:r>
              <a:rPr lang="en-IN" dirty="0"/>
              <a:t>;</a:t>
            </a:r>
          </a:p>
          <a:p>
            <a:r>
              <a:rPr lang="en-IN" dirty="0"/>
              <a:t>	}</a:t>
            </a:r>
          </a:p>
          <a:p>
            <a:endParaRPr lang="en-IN" dirty="0"/>
          </a:p>
          <a:p>
            <a:r>
              <a:rPr lang="en-IN" dirty="0"/>
              <a:t>	public void </a:t>
            </a:r>
            <a:r>
              <a:rPr lang="en-IN" dirty="0" err="1"/>
              <a:t>calculateSalaryHike</a:t>
            </a:r>
            <a:r>
              <a:rPr lang="en-IN" dirty="0"/>
              <a:t>() {</a:t>
            </a:r>
          </a:p>
          <a:p>
            <a:r>
              <a:rPr lang="en-IN" dirty="0"/>
              <a:t>		Float </a:t>
            </a:r>
            <a:r>
              <a:rPr lang="en-IN" dirty="0" err="1"/>
              <a:t>salaryHike</a:t>
            </a:r>
            <a:r>
              <a:rPr lang="en-IN" dirty="0"/>
              <a:t> =  (float) (</a:t>
            </a:r>
            <a:r>
              <a:rPr lang="en-IN" dirty="0" err="1"/>
              <a:t>this.getBaseSalary</a:t>
            </a:r>
            <a:r>
              <a:rPr lang="en-IN" dirty="0"/>
              <a:t>() * (</a:t>
            </a:r>
            <a:r>
              <a:rPr lang="en-IN" dirty="0" err="1"/>
              <a:t>this.getServicePeriod</a:t>
            </a:r>
            <a:r>
              <a:rPr lang="en-IN" dirty="0"/>
              <a:t>()*2*0.01));</a:t>
            </a:r>
          </a:p>
          <a:p>
            <a:r>
              <a:rPr lang="en-IN" dirty="0"/>
              <a:t>		System.out.println("Salary Hike: "+</a:t>
            </a:r>
            <a:r>
              <a:rPr lang="en-IN" dirty="0" err="1"/>
              <a:t>salaryHike</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351390777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991427-1792-7BDD-690C-68093C5A020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1CABB1-824B-002D-B8DC-FBF887DEAE6B}"/>
              </a:ext>
            </a:extLst>
          </p:cNvPr>
          <p:cNvSpPr>
            <a:spLocks noGrp="1"/>
          </p:cNvSpPr>
          <p:nvPr>
            <p:ph type="sldNum" sz="quarter" idx="12"/>
          </p:nvPr>
        </p:nvSpPr>
        <p:spPr/>
        <p:txBody>
          <a:bodyPr/>
          <a:lstStyle/>
          <a:p>
            <a:fld id="{4A777409-9C5A-4B07-8E32-19F22F7D558C}" type="slidenum">
              <a:rPr lang="en-IN" smtClean="0"/>
              <a:t>272</a:t>
            </a:fld>
            <a:endParaRPr lang="en-IN" dirty="0"/>
          </a:p>
        </p:txBody>
      </p:sp>
      <p:sp>
        <p:nvSpPr>
          <p:cNvPr id="5" name="TextBox 4">
            <a:extLst>
              <a:ext uri="{FF2B5EF4-FFF2-40B4-BE49-F238E27FC236}">
                <a16:creationId xmlns:a16="http://schemas.microsoft.com/office/drawing/2014/main" id="{B30D1FA7-59D8-B05C-A3B3-57C11FBBEC9F}"/>
              </a:ext>
            </a:extLst>
          </p:cNvPr>
          <p:cNvSpPr txBox="1"/>
          <p:nvPr/>
        </p:nvSpPr>
        <p:spPr>
          <a:xfrm>
            <a:off x="1344704" y="1369909"/>
            <a:ext cx="10192871" cy="4524315"/>
          </a:xfrm>
          <a:prstGeom prst="rect">
            <a:avLst/>
          </a:prstGeom>
          <a:noFill/>
        </p:spPr>
        <p:txBody>
          <a:bodyPr wrap="square">
            <a:spAutoFit/>
          </a:bodyPr>
          <a:lstStyle/>
          <a:p>
            <a:r>
              <a:rPr lang="en-IN" dirty="0"/>
              <a:t>class Tester {</a:t>
            </a:r>
          </a:p>
          <a:p>
            <a:r>
              <a:rPr lang="en-IN" dirty="0"/>
              <a:t>	public static void main(String[] </a:t>
            </a:r>
            <a:r>
              <a:rPr lang="en-IN" dirty="0" err="1"/>
              <a:t>args</a:t>
            </a:r>
            <a:r>
              <a:rPr lang="en-IN" dirty="0"/>
              <a:t>) {</a:t>
            </a:r>
          </a:p>
          <a:p>
            <a:r>
              <a:rPr lang="en-IN" dirty="0"/>
              <a:t>		</a:t>
            </a:r>
            <a:r>
              <a:rPr lang="en-IN" dirty="0" err="1"/>
              <a:t>PermanentEmployee</a:t>
            </a:r>
            <a:r>
              <a:rPr lang="en-IN" dirty="0"/>
              <a:t> </a:t>
            </a:r>
            <a:r>
              <a:rPr lang="en-IN" dirty="0" err="1"/>
              <a:t>permanentEmp</a:t>
            </a:r>
            <a:r>
              <a:rPr lang="en-IN" dirty="0"/>
              <a:t> = new </a:t>
            </a:r>
            <a:r>
              <a:rPr lang="en-IN" dirty="0" err="1"/>
              <a:t>PermanentEmployee</a:t>
            </a:r>
            <a:r>
              <a:rPr lang="en-IN" dirty="0"/>
              <a:t>(101, "John", 28000.0, "Lead");</a:t>
            </a:r>
          </a:p>
          <a:p>
            <a:r>
              <a:rPr lang="en-IN" dirty="0"/>
              <a:t>		</a:t>
            </a:r>
            <a:r>
              <a:rPr lang="en-IN" dirty="0" err="1"/>
              <a:t>permanentEmp.display</a:t>
            </a:r>
            <a:r>
              <a:rPr lang="en-IN" dirty="0"/>
              <a:t>();</a:t>
            </a:r>
          </a:p>
          <a:p>
            <a:r>
              <a:rPr lang="en-IN" dirty="0"/>
              <a:t>		System.out.println("Designation: " + </a:t>
            </a:r>
            <a:r>
              <a:rPr lang="en-IN" dirty="0" err="1"/>
              <a:t>permanentEmp.getDesignation</a:t>
            </a:r>
            <a:r>
              <a:rPr lang="en-IN" dirty="0"/>
              <a:t>());</a:t>
            </a:r>
          </a:p>
          <a:p>
            <a:r>
              <a:rPr lang="en-IN" dirty="0"/>
              <a:t>		</a:t>
            </a:r>
            <a:r>
              <a:rPr lang="en-IN" dirty="0" err="1"/>
              <a:t>permanentEmp.calculateSalaryHike</a:t>
            </a:r>
            <a:r>
              <a:rPr lang="en-IN" dirty="0"/>
              <a:t>();</a:t>
            </a:r>
          </a:p>
          <a:p>
            <a:r>
              <a:rPr lang="en-IN" dirty="0"/>
              <a:t>		</a:t>
            </a:r>
          </a:p>
          <a:p>
            <a:r>
              <a:rPr lang="en-IN" dirty="0"/>
              <a:t>		System.out.println("----------------");</a:t>
            </a:r>
          </a:p>
          <a:p>
            <a:r>
              <a:rPr lang="en-IN" dirty="0"/>
              <a:t>		</a:t>
            </a:r>
            <a:r>
              <a:rPr lang="en-IN" dirty="0" err="1"/>
              <a:t>TemporaryEmployee</a:t>
            </a:r>
            <a:r>
              <a:rPr lang="en-IN" dirty="0"/>
              <a:t> </a:t>
            </a:r>
            <a:r>
              <a:rPr lang="en-IN" dirty="0" err="1"/>
              <a:t>tempEmp</a:t>
            </a:r>
            <a:r>
              <a:rPr lang="en-IN" dirty="0"/>
              <a:t> = new </a:t>
            </a:r>
            <a:r>
              <a:rPr lang="en-IN" dirty="0" err="1"/>
              <a:t>TemporaryEmployee</a:t>
            </a:r>
            <a:r>
              <a:rPr lang="en-IN" dirty="0"/>
              <a:t>(210, "Ross", 20000.0, 2.5f);</a:t>
            </a:r>
          </a:p>
          <a:p>
            <a:r>
              <a:rPr lang="en-IN" dirty="0"/>
              <a:t>		</a:t>
            </a:r>
            <a:r>
              <a:rPr lang="en-IN" dirty="0" err="1"/>
              <a:t>tempEmp.display</a:t>
            </a:r>
            <a:r>
              <a:rPr lang="en-IN" dirty="0"/>
              <a:t>();</a:t>
            </a:r>
          </a:p>
          <a:p>
            <a:r>
              <a:rPr lang="en-IN" dirty="0"/>
              <a:t>		System.out.println("Service Duration (in years): " + </a:t>
            </a:r>
            <a:r>
              <a:rPr lang="en-IN" dirty="0" err="1"/>
              <a:t>tempEmp.getServicePeriod</a:t>
            </a:r>
            <a:r>
              <a:rPr lang="en-IN" dirty="0"/>
              <a:t>());</a:t>
            </a:r>
          </a:p>
          <a:p>
            <a:r>
              <a:rPr lang="en-IN" dirty="0"/>
              <a:t>		</a:t>
            </a:r>
            <a:r>
              <a:rPr lang="en-IN" dirty="0" err="1"/>
              <a:t>tempEmp.calculateSalaryHike</a:t>
            </a:r>
            <a:r>
              <a:rPr lang="en-IN" dirty="0"/>
              <a:t>();</a:t>
            </a:r>
          </a:p>
          <a:p>
            <a:endParaRPr lang="en-IN" dirty="0"/>
          </a:p>
          <a:p>
            <a:r>
              <a:rPr lang="en-IN" dirty="0"/>
              <a:t>	}</a:t>
            </a:r>
          </a:p>
          <a:p>
            <a:r>
              <a:rPr lang="en-IN" dirty="0"/>
              <a:t>}</a:t>
            </a:r>
          </a:p>
        </p:txBody>
      </p:sp>
    </p:spTree>
    <p:extLst>
      <p:ext uri="{BB962C8B-B14F-4D97-AF65-F5344CB8AC3E}">
        <p14:creationId xmlns:p14="http://schemas.microsoft.com/office/powerpoint/2010/main" val="43157190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88873B-031C-9C13-D4C2-3B476079E91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442F2C-FFA9-A8C9-A054-D6A979040F05}"/>
              </a:ext>
            </a:extLst>
          </p:cNvPr>
          <p:cNvSpPr>
            <a:spLocks noGrp="1"/>
          </p:cNvSpPr>
          <p:nvPr>
            <p:ph type="sldNum" sz="quarter" idx="12"/>
          </p:nvPr>
        </p:nvSpPr>
        <p:spPr/>
        <p:txBody>
          <a:bodyPr/>
          <a:lstStyle/>
          <a:p>
            <a:fld id="{4A777409-9C5A-4B07-8E32-19F22F7D558C}" type="slidenum">
              <a:rPr lang="en-IN" smtClean="0"/>
              <a:t>273</a:t>
            </a:fld>
            <a:endParaRPr lang="en-IN" dirty="0"/>
          </a:p>
        </p:txBody>
      </p:sp>
      <p:sp>
        <p:nvSpPr>
          <p:cNvPr id="5" name="TextBox 4">
            <a:extLst>
              <a:ext uri="{FF2B5EF4-FFF2-40B4-BE49-F238E27FC236}">
                <a16:creationId xmlns:a16="http://schemas.microsoft.com/office/drawing/2014/main" id="{395FF192-3D7D-08E5-1A75-3F3BCB1C9740}"/>
              </a:ext>
            </a:extLst>
          </p:cNvPr>
          <p:cNvSpPr txBox="1"/>
          <p:nvPr/>
        </p:nvSpPr>
        <p:spPr>
          <a:xfrm>
            <a:off x="988359" y="545957"/>
            <a:ext cx="6100482" cy="400110"/>
          </a:xfrm>
          <a:prstGeom prst="rect">
            <a:avLst/>
          </a:prstGeom>
          <a:noFill/>
        </p:spPr>
        <p:txBody>
          <a:bodyPr wrap="square">
            <a:spAutoFit/>
          </a:bodyPr>
          <a:lstStyle/>
          <a:p>
            <a:r>
              <a:rPr lang="en-IN" sz="2000" b="1" dirty="0"/>
              <a:t>Inheritance - Demo</a:t>
            </a:r>
          </a:p>
        </p:txBody>
      </p:sp>
      <p:sp>
        <p:nvSpPr>
          <p:cNvPr id="7" name="TextBox 6">
            <a:extLst>
              <a:ext uri="{FF2B5EF4-FFF2-40B4-BE49-F238E27FC236}">
                <a16:creationId xmlns:a16="http://schemas.microsoft.com/office/drawing/2014/main" id="{0879AA5A-CD56-4D5A-B825-A50D5900A6E1}"/>
              </a:ext>
            </a:extLst>
          </p:cNvPr>
          <p:cNvSpPr txBox="1"/>
          <p:nvPr/>
        </p:nvSpPr>
        <p:spPr>
          <a:xfrm>
            <a:off x="719417" y="1301314"/>
            <a:ext cx="10898842" cy="4093428"/>
          </a:xfrm>
          <a:prstGeom prst="rect">
            <a:avLst/>
          </a:prstGeom>
          <a:noFill/>
        </p:spPr>
        <p:txBody>
          <a:bodyPr wrap="square">
            <a:spAutoFit/>
          </a:bodyPr>
          <a:lstStyle/>
          <a:p>
            <a:r>
              <a:rPr lang="en-US" sz="2000" b="1" dirty="0">
                <a:solidFill>
                  <a:schemeClr val="tx1">
                    <a:lumMod val="65000"/>
                    <a:lumOff val="35000"/>
                  </a:schemeClr>
                </a:solidFill>
                <a:effectLst/>
              </a:rPr>
              <a:t>Problem Statement:</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Until now you have created a Pizza class for us, which is working well. It has made our work a lot easier. </a:t>
            </a:r>
            <a:br>
              <a:rPr lang="en-US" sz="2000" dirty="0">
                <a:solidFill>
                  <a:schemeClr val="tx1">
                    <a:lumMod val="65000"/>
                    <a:lumOff val="35000"/>
                  </a:schemeClr>
                </a:solidFill>
              </a:rPr>
            </a:br>
            <a:r>
              <a:rPr lang="en-US" sz="2000" dirty="0">
                <a:solidFill>
                  <a:schemeClr val="tx1">
                    <a:lumMod val="65000"/>
                    <a:lumOff val="35000"/>
                  </a:schemeClr>
                </a:solidFill>
              </a:rPr>
              <a:t>Since we are a very popular pizza place, we have many customers. To keep the customers coming, we have kept many incentives for them. Each customer is called a Foodie. If they purchase at least 5 pizzas per month, we call them Super Foodie and if they purchase at least 15 pizzas per month, we call them Ultra Foodie. Is there a possibility to convert this to a Java program, since it will become easier for us to store all the customer details? </a:t>
            </a:r>
          </a:p>
          <a:p>
            <a:endParaRPr lang="en-US" sz="2000" dirty="0">
              <a:solidFill>
                <a:schemeClr val="tx1">
                  <a:lumMod val="65000"/>
                  <a:lumOff val="35000"/>
                </a:schemeClr>
              </a:solidFill>
            </a:endParaRPr>
          </a:p>
          <a:p>
            <a:r>
              <a:rPr lang="en-US" sz="2000" dirty="0">
                <a:solidFill>
                  <a:schemeClr val="tx1">
                    <a:lumMod val="65000"/>
                    <a:lumOff val="35000"/>
                  </a:schemeClr>
                </a:solidFill>
              </a:rPr>
              <a:t>Note:</a:t>
            </a:r>
          </a:p>
          <a:p>
            <a:pPr>
              <a:buFont typeface="Arial" panose="020B0604020202020204" pitchFamily="34" charset="0"/>
              <a:buChar char="•"/>
            </a:pPr>
            <a:r>
              <a:rPr lang="en-US" sz="2000" dirty="0">
                <a:solidFill>
                  <a:schemeClr val="tx1">
                    <a:lumMod val="65000"/>
                    <a:lumOff val="35000"/>
                  </a:schemeClr>
                </a:solidFill>
              </a:rPr>
              <a:t>Super Foodie get some special discount.</a:t>
            </a:r>
          </a:p>
          <a:p>
            <a:pPr>
              <a:buFont typeface="Arial" panose="020B0604020202020204" pitchFamily="34" charset="0"/>
              <a:buChar char="•"/>
            </a:pPr>
            <a:r>
              <a:rPr lang="en-US" sz="2000" dirty="0">
                <a:solidFill>
                  <a:schemeClr val="tx1">
                    <a:lumMod val="65000"/>
                    <a:lumOff val="35000"/>
                  </a:schemeClr>
                </a:solidFill>
              </a:rPr>
              <a:t>Ultra Foodie get some special discount and rewards points (1 point for every 10 bucks they spend) which they can use in future.</a:t>
            </a:r>
          </a:p>
        </p:txBody>
      </p:sp>
    </p:spTree>
    <p:extLst>
      <p:ext uri="{BB962C8B-B14F-4D97-AF65-F5344CB8AC3E}">
        <p14:creationId xmlns:p14="http://schemas.microsoft.com/office/powerpoint/2010/main" val="322569262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0D9F4E-8424-681E-D975-AC82DD41AF2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3F6ABC-9C72-39C0-C328-FF5093FA39DF}"/>
              </a:ext>
            </a:extLst>
          </p:cNvPr>
          <p:cNvSpPr>
            <a:spLocks noGrp="1"/>
          </p:cNvSpPr>
          <p:nvPr>
            <p:ph type="sldNum" sz="quarter" idx="12"/>
          </p:nvPr>
        </p:nvSpPr>
        <p:spPr/>
        <p:txBody>
          <a:bodyPr/>
          <a:lstStyle/>
          <a:p>
            <a:fld id="{4A777409-9C5A-4B07-8E32-19F22F7D558C}" type="slidenum">
              <a:rPr lang="en-IN" smtClean="0"/>
              <a:t>274</a:t>
            </a:fld>
            <a:endParaRPr lang="en-IN" dirty="0"/>
          </a:p>
        </p:txBody>
      </p:sp>
      <p:sp>
        <p:nvSpPr>
          <p:cNvPr id="5" name="TextBox 4">
            <a:extLst>
              <a:ext uri="{FF2B5EF4-FFF2-40B4-BE49-F238E27FC236}">
                <a16:creationId xmlns:a16="http://schemas.microsoft.com/office/drawing/2014/main" id="{7B33CC1C-89E5-F5CC-061F-2E82A65337E0}"/>
              </a:ext>
            </a:extLst>
          </p:cNvPr>
          <p:cNvSpPr txBox="1"/>
          <p:nvPr/>
        </p:nvSpPr>
        <p:spPr>
          <a:xfrm>
            <a:off x="988358" y="608710"/>
            <a:ext cx="10365441" cy="400110"/>
          </a:xfrm>
          <a:prstGeom prst="rect">
            <a:avLst/>
          </a:prstGeom>
          <a:noFill/>
        </p:spPr>
        <p:txBody>
          <a:bodyPr wrap="square">
            <a:spAutoFit/>
          </a:bodyPr>
          <a:lstStyle/>
          <a:p>
            <a:r>
              <a:rPr lang="en-US" sz="2000" b="1" dirty="0">
                <a:solidFill>
                  <a:schemeClr val="tx1">
                    <a:lumMod val="65000"/>
                    <a:lumOff val="35000"/>
                  </a:schemeClr>
                </a:solidFill>
              </a:rPr>
              <a:t>Step 1:</a:t>
            </a:r>
            <a:r>
              <a:rPr lang="en-US" sz="2000" dirty="0">
                <a:solidFill>
                  <a:schemeClr val="tx1">
                    <a:lumMod val="65000"/>
                    <a:lumOff val="35000"/>
                  </a:schemeClr>
                </a:solidFill>
              </a:rPr>
              <a:t> Let us use the </a:t>
            </a:r>
            <a:r>
              <a:rPr lang="en-US" sz="2000" b="1" i="1" dirty="0">
                <a:solidFill>
                  <a:schemeClr val="tx1">
                    <a:lumMod val="65000"/>
                    <a:lumOff val="35000"/>
                  </a:schemeClr>
                </a:solidFill>
              </a:rPr>
              <a:t>Pizza </a:t>
            </a:r>
            <a:r>
              <a:rPr lang="en-US" sz="2000" dirty="0">
                <a:solidFill>
                  <a:schemeClr val="tx1">
                    <a:lumMod val="65000"/>
                    <a:lumOff val="35000"/>
                  </a:schemeClr>
                </a:solidFill>
              </a:rPr>
              <a:t>class created in the previous demo,</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DB7B9D-0DAE-A8BF-2B6D-20B10B75CC73}"/>
              </a:ext>
            </a:extLst>
          </p:cNvPr>
          <p:cNvSpPr txBox="1"/>
          <p:nvPr/>
        </p:nvSpPr>
        <p:spPr>
          <a:xfrm>
            <a:off x="988359" y="1166842"/>
            <a:ext cx="9213476" cy="4524315"/>
          </a:xfrm>
          <a:prstGeom prst="rect">
            <a:avLst/>
          </a:prstGeom>
          <a:noFill/>
        </p:spPr>
        <p:txBody>
          <a:bodyPr wrap="square">
            <a:spAutoFit/>
          </a:bodyPr>
          <a:lstStyle/>
          <a:p>
            <a:r>
              <a:rPr lang="en-IN" dirty="0"/>
              <a:t>public class Pizza {</a:t>
            </a:r>
          </a:p>
          <a:p>
            <a:r>
              <a:rPr lang="en-IN" dirty="0"/>
              <a:t>	int price;</a:t>
            </a:r>
          </a:p>
          <a:p>
            <a:r>
              <a:rPr lang="en-IN" dirty="0"/>
              <a:t>	String size;</a:t>
            </a:r>
          </a:p>
          <a:p>
            <a:r>
              <a:rPr lang="en-IN" dirty="0"/>
              <a:t>	int quantity;	</a:t>
            </a:r>
          </a:p>
          <a:p>
            <a:r>
              <a:rPr lang="en-IN" dirty="0"/>
              <a:t>	Pizza (String size, int quantity){</a:t>
            </a:r>
          </a:p>
          <a:p>
            <a:r>
              <a:rPr lang="en-IN" dirty="0"/>
              <a:t>		</a:t>
            </a:r>
            <a:r>
              <a:rPr lang="en-IN" dirty="0" err="1"/>
              <a:t>this.size</a:t>
            </a:r>
            <a:r>
              <a:rPr lang="en-IN" dirty="0"/>
              <a:t> = size;</a:t>
            </a:r>
          </a:p>
          <a:p>
            <a:r>
              <a:rPr lang="en-IN" dirty="0"/>
              <a:t>		</a:t>
            </a:r>
            <a:r>
              <a:rPr lang="en-IN" dirty="0" err="1"/>
              <a:t>this.quantity</a:t>
            </a:r>
            <a:r>
              <a:rPr lang="en-IN" dirty="0"/>
              <a:t> = quantity;</a:t>
            </a:r>
          </a:p>
          <a:p>
            <a:r>
              <a:rPr lang="en-IN" dirty="0"/>
              <a:t>		</a:t>
            </a:r>
          </a:p>
          <a:p>
            <a:r>
              <a:rPr lang="en-IN" dirty="0"/>
              <a:t>		if(</a:t>
            </a:r>
            <a:r>
              <a:rPr lang="en-IN" dirty="0" err="1"/>
              <a:t>this.size.equals</a:t>
            </a:r>
            <a:r>
              <a:rPr lang="en-IN" dirty="0"/>
              <a:t>("Regular"))</a:t>
            </a:r>
          </a:p>
          <a:p>
            <a:r>
              <a:rPr lang="en-IN" dirty="0"/>
              <a:t>			</a:t>
            </a:r>
            <a:r>
              <a:rPr lang="en-IN" dirty="0" err="1"/>
              <a:t>this.price</a:t>
            </a:r>
            <a:r>
              <a:rPr lang="en-IN" dirty="0"/>
              <a:t> = 100;</a:t>
            </a:r>
          </a:p>
          <a:p>
            <a:r>
              <a:rPr lang="en-IN" dirty="0"/>
              <a:t>		else if(</a:t>
            </a:r>
            <a:r>
              <a:rPr lang="en-IN" dirty="0" err="1"/>
              <a:t>this.size.equals</a:t>
            </a:r>
            <a:r>
              <a:rPr lang="en-IN" dirty="0"/>
              <a:t>("Medium"))</a:t>
            </a:r>
          </a:p>
          <a:p>
            <a:r>
              <a:rPr lang="en-IN" dirty="0"/>
              <a:t>			</a:t>
            </a:r>
            <a:r>
              <a:rPr lang="en-IN" dirty="0" err="1"/>
              <a:t>this.price</a:t>
            </a:r>
            <a:r>
              <a:rPr lang="en-IN" dirty="0"/>
              <a:t> = 250;</a:t>
            </a:r>
          </a:p>
          <a:p>
            <a:r>
              <a:rPr lang="en-IN" dirty="0"/>
              <a:t>		else</a:t>
            </a:r>
          </a:p>
          <a:p>
            <a:r>
              <a:rPr lang="en-IN" dirty="0"/>
              <a:t>			</a:t>
            </a:r>
            <a:r>
              <a:rPr lang="en-IN" dirty="0" err="1"/>
              <a:t>this.price</a:t>
            </a:r>
            <a:r>
              <a:rPr lang="en-IN" dirty="0"/>
              <a:t> = 390;</a:t>
            </a:r>
          </a:p>
          <a:p>
            <a:r>
              <a:rPr lang="en-IN" dirty="0"/>
              <a:t>	}	</a:t>
            </a:r>
          </a:p>
          <a:p>
            <a:r>
              <a:rPr lang="en-IN" dirty="0"/>
              <a:t>}</a:t>
            </a:r>
          </a:p>
        </p:txBody>
      </p:sp>
    </p:spTree>
    <p:extLst>
      <p:ext uri="{BB962C8B-B14F-4D97-AF65-F5344CB8AC3E}">
        <p14:creationId xmlns:p14="http://schemas.microsoft.com/office/powerpoint/2010/main" val="3809763782"/>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DF0BFA-F8EB-7FB1-B138-6F39E9FD2E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87076E-85E6-08AD-5639-C6B67184B251}"/>
              </a:ext>
            </a:extLst>
          </p:cNvPr>
          <p:cNvSpPr>
            <a:spLocks noGrp="1"/>
          </p:cNvSpPr>
          <p:nvPr>
            <p:ph type="sldNum" sz="quarter" idx="12"/>
          </p:nvPr>
        </p:nvSpPr>
        <p:spPr/>
        <p:txBody>
          <a:bodyPr/>
          <a:lstStyle/>
          <a:p>
            <a:fld id="{4A777409-9C5A-4B07-8E32-19F22F7D558C}" type="slidenum">
              <a:rPr lang="en-IN" smtClean="0"/>
              <a:t>275</a:t>
            </a:fld>
            <a:endParaRPr lang="en-IN" dirty="0"/>
          </a:p>
        </p:txBody>
      </p:sp>
      <p:sp>
        <p:nvSpPr>
          <p:cNvPr id="5" name="TextBox 4">
            <a:extLst>
              <a:ext uri="{FF2B5EF4-FFF2-40B4-BE49-F238E27FC236}">
                <a16:creationId xmlns:a16="http://schemas.microsoft.com/office/drawing/2014/main" id="{8CED4261-E048-23B7-45E6-A7F22ECE695C}"/>
              </a:ext>
            </a:extLst>
          </p:cNvPr>
          <p:cNvSpPr txBox="1"/>
          <p:nvPr/>
        </p:nvSpPr>
        <p:spPr>
          <a:xfrm>
            <a:off x="916640" y="573758"/>
            <a:ext cx="10437159"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Since Ultra Foodie is an extended version of Super Foodie and Super Foodie is an extended version of Foodie, we will keep </a:t>
            </a:r>
            <a:r>
              <a:rPr lang="en-US" sz="2000" b="1" i="1" dirty="0">
                <a:solidFill>
                  <a:schemeClr val="tx1">
                    <a:lumMod val="65000"/>
                    <a:lumOff val="35000"/>
                  </a:schemeClr>
                </a:solidFill>
              </a:rPr>
              <a:t>Foodie</a:t>
            </a:r>
            <a:r>
              <a:rPr lang="en-US" sz="2000" dirty="0">
                <a:solidFill>
                  <a:schemeClr val="tx1">
                    <a:lumMod val="65000"/>
                    <a:lumOff val="35000"/>
                  </a:schemeClr>
                </a:solidFill>
              </a:rPr>
              <a:t> as our base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2BE2B48-91A5-8AAA-349C-924CC9473FC6}"/>
              </a:ext>
            </a:extLst>
          </p:cNvPr>
          <p:cNvSpPr txBox="1"/>
          <p:nvPr/>
        </p:nvSpPr>
        <p:spPr>
          <a:xfrm>
            <a:off x="903193" y="1281644"/>
            <a:ext cx="11456894" cy="5262979"/>
          </a:xfrm>
          <a:prstGeom prst="rect">
            <a:avLst/>
          </a:prstGeom>
          <a:noFill/>
        </p:spPr>
        <p:txBody>
          <a:bodyPr wrap="square">
            <a:spAutoFit/>
          </a:bodyPr>
          <a:lstStyle/>
          <a:p>
            <a:r>
              <a:rPr lang="en-IN" sz="1600" dirty="0"/>
              <a:t>public class Foodie {</a:t>
            </a:r>
          </a:p>
          <a:p>
            <a:r>
              <a:rPr lang="en-IN" sz="1600" dirty="0"/>
              <a:t>	public int </a:t>
            </a:r>
            <a:r>
              <a:rPr lang="en-IN" sz="1600" dirty="0" err="1"/>
              <a:t>foodieId</a:t>
            </a:r>
            <a:r>
              <a:rPr lang="en-IN" sz="1600" dirty="0"/>
              <a:t>;</a:t>
            </a:r>
          </a:p>
          <a:p>
            <a:r>
              <a:rPr lang="en-IN" sz="1600" dirty="0"/>
              <a:t>	public String </a:t>
            </a:r>
            <a:r>
              <a:rPr lang="en-IN" sz="1600" dirty="0" err="1"/>
              <a:t>foodieName</a:t>
            </a:r>
            <a:r>
              <a:rPr lang="en-IN" sz="1600" dirty="0"/>
              <a:t>;</a:t>
            </a:r>
          </a:p>
          <a:p>
            <a:r>
              <a:rPr lang="en-IN" sz="1600" dirty="0"/>
              <a:t>	public String city;</a:t>
            </a:r>
          </a:p>
          <a:p>
            <a:r>
              <a:rPr lang="en-IN" sz="1600" dirty="0"/>
              <a:t>	public long </a:t>
            </a:r>
            <a:r>
              <a:rPr lang="en-IN" sz="1600" dirty="0" err="1"/>
              <a:t>mobileNo</a:t>
            </a:r>
            <a:r>
              <a:rPr lang="en-IN" sz="1600" dirty="0"/>
              <a:t>;</a:t>
            </a:r>
          </a:p>
          <a:p>
            <a:r>
              <a:rPr lang="en-IN" sz="1600" dirty="0"/>
              <a:t>	public double </a:t>
            </a:r>
            <a:r>
              <a:rPr lang="en-IN" sz="1600" dirty="0" err="1"/>
              <a:t>totalPrice</a:t>
            </a:r>
            <a:r>
              <a:rPr lang="en-IN" sz="1600" dirty="0"/>
              <a:t>;</a:t>
            </a:r>
          </a:p>
          <a:p>
            <a:r>
              <a:rPr lang="en-IN" sz="1600" dirty="0"/>
              <a:t>	</a:t>
            </a:r>
          </a:p>
          <a:p>
            <a:r>
              <a:rPr lang="en-IN" sz="1600" dirty="0"/>
              <a:t>	public Foodie(int </a:t>
            </a:r>
            <a:r>
              <a:rPr lang="en-IN" sz="1600" dirty="0" err="1"/>
              <a:t>foodieId</a:t>
            </a:r>
            <a:r>
              <a:rPr lang="en-IN" sz="1600" dirty="0"/>
              <a:t>, String </a:t>
            </a:r>
            <a:r>
              <a:rPr lang="en-IN" sz="1600" dirty="0" err="1"/>
              <a:t>foodieName</a:t>
            </a:r>
            <a:r>
              <a:rPr lang="en-IN" sz="1600" dirty="0"/>
              <a:t>, String city, long </a:t>
            </a:r>
            <a:r>
              <a:rPr lang="en-IN" sz="1600" dirty="0" err="1"/>
              <a:t>mobileNo</a:t>
            </a:r>
            <a:r>
              <a:rPr lang="en-IN" sz="1600" dirty="0"/>
              <a:t>) {</a:t>
            </a:r>
          </a:p>
          <a:p>
            <a:r>
              <a:rPr lang="en-IN" sz="1600" dirty="0"/>
              <a:t>		</a:t>
            </a:r>
            <a:r>
              <a:rPr lang="en-IN" sz="1600" dirty="0" err="1"/>
              <a:t>this.foodieId</a:t>
            </a:r>
            <a:r>
              <a:rPr lang="en-IN" sz="1600" dirty="0"/>
              <a:t> = </a:t>
            </a:r>
            <a:r>
              <a:rPr lang="en-IN" sz="1600" dirty="0" err="1"/>
              <a:t>foodieId</a:t>
            </a:r>
            <a:r>
              <a:rPr lang="en-IN" sz="1600" dirty="0"/>
              <a:t>;</a:t>
            </a:r>
          </a:p>
          <a:p>
            <a:r>
              <a:rPr lang="en-IN" sz="1600" dirty="0"/>
              <a:t>		</a:t>
            </a:r>
            <a:r>
              <a:rPr lang="en-IN" sz="1600" dirty="0" err="1"/>
              <a:t>this.foodieName</a:t>
            </a:r>
            <a:r>
              <a:rPr lang="en-IN" sz="1600" dirty="0"/>
              <a:t> = </a:t>
            </a:r>
            <a:r>
              <a:rPr lang="en-IN" sz="1600" dirty="0" err="1"/>
              <a:t>foodieName</a:t>
            </a:r>
            <a:r>
              <a:rPr lang="en-IN" sz="1600" dirty="0"/>
              <a:t>;</a:t>
            </a:r>
          </a:p>
          <a:p>
            <a:r>
              <a:rPr lang="en-IN" sz="1600" dirty="0"/>
              <a:t>		</a:t>
            </a:r>
            <a:r>
              <a:rPr lang="en-IN" sz="1600" dirty="0" err="1"/>
              <a:t>this.city</a:t>
            </a:r>
            <a:r>
              <a:rPr lang="en-IN" sz="1600" dirty="0"/>
              <a:t> = city;</a:t>
            </a:r>
          </a:p>
          <a:p>
            <a:r>
              <a:rPr lang="en-IN" sz="1600" dirty="0"/>
              <a:t>		</a:t>
            </a:r>
            <a:r>
              <a:rPr lang="en-IN" sz="1600" dirty="0" err="1"/>
              <a:t>this.mobileNo</a:t>
            </a:r>
            <a:r>
              <a:rPr lang="en-IN" sz="1600" dirty="0"/>
              <a:t> = </a:t>
            </a:r>
            <a:r>
              <a:rPr lang="en-IN" sz="1600" dirty="0" err="1"/>
              <a:t>mobileNo</a:t>
            </a:r>
            <a:r>
              <a:rPr lang="en-IN" sz="1600" dirty="0"/>
              <a:t>;</a:t>
            </a:r>
          </a:p>
          <a:p>
            <a:r>
              <a:rPr lang="en-IN" sz="1600" dirty="0"/>
              <a:t>	}</a:t>
            </a:r>
          </a:p>
          <a:p>
            <a:r>
              <a:rPr lang="en-IN" sz="1600" dirty="0"/>
              <a:t>	</a:t>
            </a:r>
          </a:p>
          <a:p>
            <a:r>
              <a:rPr lang="en-IN" sz="1600" dirty="0"/>
              <a:t>	public void </a:t>
            </a:r>
            <a:r>
              <a:rPr lang="en-IN" sz="1600" dirty="0" err="1"/>
              <a:t>calculateTotalPrice</a:t>
            </a:r>
            <a:r>
              <a:rPr lang="en-IN" sz="1600" dirty="0"/>
              <a:t>(Pizza[] </a:t>
            </a:r>
            <a:r>
              <a:rPr lang="en-IN" sz="1600" dirty="0" err="1"/>
              <a:t>pizzaList</a:t>
            </a:r>
            <a:r>
              <a:rPr lang="en-IN" sz="1600" dirty="0"/>
              <a:t>) {</a:t>
            </a:r>
          </a:p>
          <a:p>
            <a:r>
              <a:rPr lang="en-IN" sz="1600" dirty="0"/>
              <a:t>		for (Pizza </a:t>
            </a:r>
            <a:r>
              <a:rPr lang="en-IN" sz="1600" dirty="0" err="1"/>
              <a:t>pizza</a:t>
            </a:r>
            <a:r>
              <a:rPr lang="en-IN" sz="1600" dirty="0"/>
              <a:t> : </a:t>
            </a:r>
            <a:r>
              <a:rPr lang="en-IN" sz="1600" dirty="0" err="1"/>
              <a:t>pizzaList</a:t>
            </a:r>
            <a:r>
              <a:rPr lang="en-IN" sz="1600" dirty="0"/>
              <a:t>) {</a:t>
            </a:r>
          </a:p>
          <a:p>
            <a:r>
              <a:rPr lang="en-IN" sz="1600" dirty="0"/>
              <a:t>			</a:t>
            </a:r>
            <a:r>
              <a:rPr lang="en-IN" sz="1600" dirty="0" err="1"/>
              <a:t>totalPrice</a:t>
            </a:r>
            <a:r>
              <a:rPr lang="en-IN" sz="1600" dirty="0"/>
              <a:t> += </a:t>
            </a:r>
            <a:r>
              <a:rPr lang="en-IN" sz="1600" dirty="0" err="1"/>
              <a:t>pizza.price</a:t>
            </a:r>
            <a:r>
              <a:rPr lang="en-IN" sz="1600" dirty="0"/>
              <a:t> * </a:t>
            </a:r>
            <a:r>
              <a:rPr lang="en-IN" sz="1600" dirty="0" err="1"/>
              <a:t>pizza.quantity</a:t>
            </a:r>
            <a:r>
              <a:rPr lang="en-IN" sz="1600" dirty="0"/>
              <a:t>;</a:t>
            </a:r>
          </a:p>
          <a:p>
            <a:r>
              <a:rPr lang="en-IN" sz="1600" dirty="0"/>
              <a:t>		}</a:t>
            </a:r>
          </a:p>
          <a:p>
            <a:r>
              <a:rPr lang="en-IN" sz="1600" dirty="0"/>
              <a:t>	}</a:t>
            </a:r>
          </a:p>
          <a:p>
            <a:r>
              <a:rPr lang="en-IN" sz="1600" dirty="0"/>
              <a:t>	//respective getter and setter functions</a:t>
            </a:r>
          </a:p>
          <a:p>
            <a:r>
              <a:rPr lang="en-IN" sz="1600" dirty="0"/>
              <a:t>}</a:t>
            </a:r>
          </a:p>
        </p:txBody>
      </p:sp>
    </p:spTree>
    <p:extLst>
      <p:ext uri="{BB962C8B-B14F-4D97-AF65-F5344CB8AC3E}">
        <p14:creationId xmlns:p14="http://schemas.microsoft.com/office/powerpoint/2010/main" val="318637661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481A23-E8B5-96E5-CC87-03EF95431F8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1072BE-1C09-D811-CF00-31BF3559139B}"/>
              </a:ext>
            </a:extLst>
          </p:cNvPr>
          <p:cNvSpPr>
            <a:spLocks noGrp="1"/>
          </p:cNvSpPr>
          <p:nvPr>
            <p:ph type="sldNum" sz="quarter" idx="12"/>
          </p:nvPr>
        </p:nvSpPr>
        <p:spPr/>
        <p:txBody>
          <a:bodyPr/>
          <a:lstStyle/>
          <a:p>
            <a:fld id="{4A777409-9C5A-4B07-8E32-19F22F7D558C}" type="slidenum">
              <a:rPr lang="en-IN" smtClean="0"/>
              <a:t>276</a:t>
            </a:fld>
            <a:endParaRPr lang="en-IN" dirty="0"/>
          </a:p>
        </p:txBody>
      </p:sp>
      <p:sp>
        <p:nvSpPr>
          <p:cNvPr id="5" name="TextBox 4">
            <a:extLst>
              <a:ext uri="{FF2B5EF4-FFF2-40B4-BE49-F238E27FC236}">
                <a16:creationId xmlns:a16="http://schemas.microsoft.com/office/drawing/2014/main" id="{9C942F18-74C4-6E82-EC42-36C3588D9BBC}"/>
              </a:ext>
            </a:extLst>
          </p:cNvPr>
          <p:cNvSpPr txBox="1"/>
          <p:nvPr/>
        </p:nvSpPr>
        <p:spPr>
          <a:xfrm>
            <a:off x="988358" y="532964"/>
            <a:ext cx="10365441" cy="400110"/>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Now let us create a class for </a:t>
            </a:r>
            <a:r>
              <a:rPr lang="en-US" sz="2000" b="1" i="1" dirty="0" err="1">
                <a:solidFill>
                  <a:schemeClr val="tx1">
                    <a:lumMod val="65000"/>
                    <a:lumOff val="35000"/>
                  </a:schemeClr>
                </a:solidFill>
              </a:rPr>
              <a:t>SuperFoodie</a:t>
            </a:r>
            <a:r>
              <a:rPr lang="en-US" sz="2000" b="1" i="1" dirty="0">
                <a:solidFill>
                  <a:schemeClr val="tx1">
                    <a:lumMod val="65000"/>
                    <a:lumOff val="35000"/>
                  </a:schemeClr>
                </a:solidFill>
              </a:rPr>
              <a:t> </a:t>
            </a:r>
            <a:r>
              <a:rPr lang="en-US" sz="2000" dirty="0">
                <a:solidFill>
                  <a:schemeClr val="tx1">
                    <a:lumMod val="65000"/>
                    <a:lumOff val="35000"/>
                  </a:schemeClr>
                </a:solidFill>
              </a:rPr>
              <a:t>by extending </a:t>
            </a:r>
            <a:r>
              <a:rPr lang="en-US" sz="2000" b="1" i="1" dirty="0">
                <a:solidFill>
                  <a:schemeClr val="tx1">
                    <a:lumMod val="65000"/>
                    <a:lumOff val="35000"/>
                  </a:schemeClr>
                </a:solidFill>
              </a:rPr>
              <a:t>Foodie </a:t>
            </a:r>
            <a:r>
              <a:rPr lang="en-US" sz="2000" dirty="0">
                <a:solidFill>
                  <a:schemeClr val="tx1">
                    <a:lumMod val="65000"/>
                    <a:lumOff val="35000"/>
                  </a:schemeClr>
                </a:solidFill>
              </a:rPr>
              <a:t>using the keyword </a:t>
            </a:r>
            <a:r>
              <a:rPr lang="en-US" sz="2000" b="1" dirty="0">
                <a:solidFill>
                  <a:schemeClr val="tx1">
                    <a:lumMod val="65000"/>
                    <a:lumOff val="35000"/>
                  </a:schemeClr>
                </a:solidFill>
              </a:rPr>
              <a:t>extends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31117C5-C176-9205-3C97-51329B7C0C1B}"/>
              </a:ext>
            </a:extLst>
          </p:cNvPr>
          <p:cNvSpPr txBox="1"/>
          <p:nvPr/>
        </p:nvSpPr>
        <p:spPr>
          <a:xfrm>
            <a:off x="988359" y="1100061"/>
            <a:ext cx="10477500" cy="3970318"/>
          </a:xfrm>
          <a:prstGeom prst="rect">
            <a:avLst/>
          </a:prstGeom>
          <a:noFill/>
        </p:spPr>
        <p:txBody>
          <a:bodyPr wrap="square">
            <a:spAutoFit/>
          </a:bodyPr>
          <a:lstStyle/>
          <a:p>
            <a:r>
              <a:rPr lang="en-IN" dirty="0"/>
              <a:t>public class </a:t>
            </a:r>
            <a:r>
              <a:rPr lang="en-IN" dirty="0" err="1"/>
              <a:t>SuperFoodie</a:t>
            </a:r>
            <a:r>
              <a:rPr lang="en-IN" dirty="0"/>
              <a:t> extends Foodie {</a:t>
            </a:r>
          </a:p>
          <a:p>
            <a:r>
              <a:rPr lang="en-IN" dirty="0"/>
              <a:t>	</a:t>
            </a:r>
          </a:p>
          <a:p>
            <a:r>
              <a:rPr lang="en-IN" dirty="0"/>
              <a:t>	public double discount;</a:t>
            </a:r>
          </a:p>
          <a:p>
            <a:r>
              <a:rPr lang="en-IN" dirty="0"/>
              <a:t>	public </a:t>
            </a:r>
            <a:r>
              <a:rPr lang="en-IN" dirty="0" err="1"/>
              <a:t>SuperFoodie</a:t>
            </a:r>
            <a:r>
              <a:rPr lang="en-IN" dirty="0"/>
              <a:t>(int </a:t>
            </a:r>
            <a:r>
              <a:rPr lang="en-IN" dirty="0" err="1"/>
              <a:t>foodieId</a:t>
            </a:r>
            <a:r>
              <a:rPr lang="en-IN" dirty="0"/>
              <a:t>, String </a:t>
            </a:r>
            <a:r>
              <a:rPr lang="en-IN" dirty="0" err="1"/>
              <a:t>foodieName</a:t>
            </a:r>
            <a:r>
              <a:rPr lang="en-IN" dirty="0"/>
              <a:t>, String city, long </a:t>
            </a:r>
            <a:r>
              <a:rPr lang="en-IN" dirty="0" err="1"/>
              <a:t>mobileNo</a:t>
            </a:r>
            <a:r>
              <a:rPr lang="en-IN" dirty="0"/>
              <a:t>, double discount) {</a:t>
            </a:r>
          </a:p>
          <a:p>
            <a:r>
              <a:rPr lang="en-IN" dirty="0"/>
              <a:t>		super(</a:t>
            </a:r>
            <a:r>
              <a:rPr lang="en-IN" dirty="0" err="1"/>
              <a:t>foodieId</a:t>
            </a:r>
            <a:r>
              <a:rPr lang="en-IN" dirty="0"/>
              <a:t>, </a:t>
            </a:r>
            <a:r>
              <a:rPr lang="en-IN" dirty="0" err="1"/>
              <a:t>foodieName</a:t>
            </a:r>
            <a:r>
              <a:rPr lang="en-IN" dirty="0"/>
              <a:t>, city, </a:t>
            </a:r>
            <a:r>
              <a:rPr lang="en-IN" dirty="0" err="1"/>
              <a:t>mobileNo</a:t>
            </a:r>
            <a:r>
              <a:rPr lang="en-IN" dirty="0"/>
              <a:t>);</a:t>
            </a:r>
          </a:p>
          <a:p>
            <a:r>
              <a:rPr lang="en-IN" dirty="0"/>
              <a:t>		</a:t>
            </a:r>
            <a:r>
              <a:rPr lang="en-IN" dirty="0" err="1"/>
              <a:t>this.discount</a:t>
            </a:r>
            <a:r>
              <a:rPr lang="en-IN" dirty="0"/>
              <a:t> = discount;</a:t>
            </a:r>
          </a:p>
          <a:p>
            <a:r>
              <a:rPr lang="en-IN" dirty="0"/>
              <a:t>	}</a:t>
            </a:r>
          </a:p>
          <a:p>
            <a:r>
              <a:rPr lang="en-IN" dirty="0"/>
              <a:t>	</a:t>
            </a:r>
          </a:p>
          <a:p>
            <a:r>
              <a:rPr lang="en-IN" dirty="0"/>
              <a:t>	public void </a:t>
            </a:r>
            <a:r>
              <a:rPr lang="en-IN" dirty="0" err="1"/>
              <a:t>calculateTotalPriceWithDiscount</a:t>
            </a:r>
            <a:r>
              <a:rPr lang="en-IN" dirty="0"/>
              <a:t>(Pizza[] </a:t>
            </a:r>
            <a:r>
              <a:rPr lang="en-IN" dirty="0" err="1"/>
              <a:t>pizzaList</a:t>
            </a:r>
            <a:r>
              <a:rPr lang="en-IN" dirty="0"/>
              <a:t>) {</a:t>
            </a:r>
          </a:p>
          <a:p>
            <a:r>
              <a:rPr lang="en-IN" dirty="0"/>
              <a:t>		</a:t>
            </a:r>
            <a:r>
              <a:rPr lang="en-IN" dirty="0" err="1"/>
              <a:t>this.calculateTotalPrice</a:t>
            </a:r>
            <a:r>
              <a:rPr lang="en-IN" dirty="0"/>
              <a:t>(</a:t>
            </a:r>
            <a:r>
              <a:rPr lang="en-IN" dirty="0" err="1"/>
              <a:t>pizzaList</a:t>
            </a:r>
            <a:r>
              <a:rPr lang="en-IN" dirty="0"/>
              <a:t>);</a:t>
            </a:r>
          </a:p>
          <a:p>
            <a:r>
              <a:rPr lang="en-IN" dirty="0"/>
              <a:t>		</a:t>
            </a:r>
            <a:r>
              <a:rPr lang="en-IN" dirty="0" err="1"/>
              <a:t>this.totalPrice</a:t>
            </a:r>
            <a:r>
              <a:rPr lang="en-IN" dirty="0"/>
              <a:t> -= </a:t>
            </a:r>
            <a:r>
              <a:rPr lang="en-IN" dirty="0" err="1"/>
              <a:t>totalPrice</a:t>
            </a:r>
            <a:r>
              <a:rPr lang="en-IN" dirty="0"/>
              <a:t>*(discount/100);</a:t>
            </a:r>
          </a:p>
          <a:p>
            <a:r>
              <a:rPr lang="en-IN" dirty="0"/>
              <a:t>	}</a:t>
            </a:r>
          </a:p>
          <a:p>
            <a:r>
              <a:rPr lang="en-IN" dirty="0"/>
              <a:t>	//respective getter and setter methods</a:t>
            </a:r>
          </a:p>
          <a:p>
            <a:r>
              <a:rPr lang="en-IN" dirty="0"/>
              <a:t>}</a:t>
            </a:r>
          </a:p>
        </p:txBody>
      </p:sp>
    </p:spTree>
    <p:extLst>
      <p:ext uri="{BB962C8B-B14F-4D97-AF65-F5344CB8AC3E}">
        <p14:creationId xmlns:p14="http://schemas.microsoft.com/office/powerpoint/2010/main" val="112148915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151F51-E7B8-90A7-BA30-9BB411AAD5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17DB9F-88E1-1A87-C0F1-CDBF28E2C25B}"/>
              </a:ext>
            </a:extLst>
          </p:cNvPr>
          <p:cNvSpPr>
            <a:spLocks noGrp="1"/>
          </p:cNvSpPr>
          <p:nvPr>
            <p:ph type="sldNum" sz="quarter" idx="12"/>
          </p:nvPr>
        </p:nvSpPr>
        <p:spPr/>
        <p:txBody>
          <a:bodyPr/>
          <a:lstStyle/>
          <a:p>
            <a:fld id="{4A777409-9C5A-4B07-8E32-19F22F7D558C}" type="slidenum">
              <a:rPr lang="en-IN" smtClean="0"/>
              <a:t>277</a:t>
            </a:fld>
            <a:endParaRPr lang="en-IN" dirty="0"/>
          </a:p>
        </p:txBody>
      </p:sp>
      <p:sp>
        <p:nvSpPr>
          <p:cNvPr id="5" name="TextBox 4">
            <a:extLst>
              <a:ext uri="{FF2B5EF4-FFF2-40B4-BE49-F238E27FC236}">
                <a16:creationId xmlns:a16="http://schemas.microsoft.com/office/drawing/2014/main" id="{646E7999-9E8F-0542-C0F7-82166D9047C9}"/>
              </a:ext>
            </a:extLst>
          </p:cNvPr>
          <p:cNvSpPr txBox="1"/>
          <p:nvPr/>
        </p:nvSpPr>
        <p:spPr>
          <a:xfrm>
            <a:off x="988358" y="555829"/>
            <a:ext cx="10468535" cy="707886"/>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Let us now create a class for </a:t>
            </a:r>
            <a:r>
              <a:rPr lang="en-US" sz="2000" b="1" i="1" dirty="0" err="1">
                <a:solidFill>
                  <a:schemeClr val="tx1">
                    <a:lumMod val="65000"/>
                    <a:lumOff val="35000"/>
                  </a:schemeClr>
                </a:solidFill>
              </a:rPr>
              <a:t>UltraFoodie</a:t>
            </a:r>
            <a:r>
              <a:rPr lang="en-US" sz="2000" b="1" i="1" dirty="0">
                <a:solidFill>
                  <a:schemeClr val="tx1">
                    <a:lumMod val="65000"/>
                    <a:lumOff val="35000"/>
                  </a:schemeClr>
                </a:solidFill>
              </a:rPr>
              <a:t> </a:t>
            </a:r>
            <a:r>
              <a:rPr lang="en-US" sz="2000" dirty="0">
                <a:solidFill>
                  <a:schemeClr val="tx1">
                    <a:lumMod val="65000"/>
                    <a:lumOff val="35000"/>
                  </a:schemeClr>
                </a:solidFill>
              </a:rPr>
              <a:t>by extending the </a:t>
            </a:r>
            <a:r>
              <a:rPr lang="en-US" sz="2000" b="1" i="1" dirty="0" err="1">
                <a:solidFill>
                  <a:schemeClr val="tx1">
                    <a:lumMod val="65000"/>
                    <a:lumOff val="35000"/>
                  </a:schemeClr>
                </a:solidFill>
              </a:rPr>
              <a:t>SuperFoodie</a:t>
            </a:r>
            <a:r>
              <a:rPr lang="en-US" sz="2000" b="1" i="1" dirty="0">
                <a:solidFill>
                  <a:schemeClr val="tx1">
                    <a:lumMod val="65000"/>
                    <a:lumOff val="35000"/>
                  </a:schemeClr>
                </a:solidFill>
              </a:rPr>
              <a:t> </a:t>
            </a:r>
            <a:r>
              <a:rPr lang="en-US" sz="2000" dirty="0">
                <a:solidFill>
                  <a:schemeClr val="tx1">
                    <a:lumMod val="65000"/>
                    <a:lumOff val="35000"/>
                  </a:schemeClr>
                </a:solidFill>
              </a:rPr>
              <a:t>class, using the </a:t>
            </a:r>
            <a:r>
              <a:rPr lang="en-US" sz="2000" b="1" dirty="0">
                <a:solidFill>
                  <a:schemeClr val="tx1">
                    <a:lumMod val="65000"/>
                    <a:lumOff val="35000"/>
                  </a:schemeClr>
                </a:solidFill>
              </a:rPr>
              <a:t>extends </a:t>
            </a:r>
            <a:r>
              <a:rPr lang="en-US" sz="2000" dirty="0">
                <a:solidFill>
                  <a:schemeClr val="tx1">
                    <a:lumMod val="65000"/>
                    <a:lumOff val="35000"/>
                  </a:schemeClr>
                </a:solidFill>
              </a:rPr>
              <a:t>keyword. This will result in a </a:t>
            </a:r>
            <a:r>
              <a:rPr lang="en-US" sz="2000" b="1" dirty="0">
                <a:solidFill>
                  <a:schemeClr val="tx1">
                    <a:lumMod val="65000"/>
                    <a:lumOff val="35000"/>
                  </a:schemeClr>
                </a:solidFill>
              </a:rPr>
              <a:t>multi-level inheritance</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232BCA2-7F42-A2BD-8442-6995D8767561}"/>
              </a:ext>
            </a:extLst>
          </p:cNvPr>
          <p:cNvSpPr txBox="1"/>
          <p:nvPr/>
        </p:nvSpPr>
        <p:spPr>
          <a:xfrm>
            <a:off x="385483" y="1263715"/>
            <a:ext cx="12084423" cy="3693319"/>
          </a:xfrm>
          <a:prstGeom prst="rect">
            <a:avLst/>
          </a:prstGeom>
          <a:noFill/>
        </p:spPr>
        <p:txBody>
          <a:bodyPr wrap="square">
            <a:spAutoFit/>
          </a:bodyPr>
          <a:lstStyle/>
          <a:p>
            <a:r>
              <a:rPr lang="en-IN" dirty="0"/>
              <a:t>public class </a:t>
            </a:r>
            <a:r>
              <a:rPr lang="en-IN" dirty="0" err="1"/>
              <a:t>UltraFoodie</a:t>
            </a:r>
            <a:r>
              <a:rPr lang="en-IN" dirty="0"/>
              <a:t> extends </a:t>
            </a:r>
            <a:r>
              <a:rPr lang="en-IN" dirty="0" err="1"/>
              <a:t>SuperFoodie</a:t>
            </a:r>
            <a:r>
              <a:rPr lang="en-IN" dirty="0"/>
              <a:t> {</a:t>
            </a:r>
          </a:p>
          <a:p>
            <a:r>
              <a:rPr lang="en-IN" dirty="0"/>
              <a:t>	</a:t>
            </a:r>
          </a:p>
          <a:p>
            <a:r>
              <a:rPr lang="en-IN" dirty="0"/>
              <a:t>	public int </a:t>
            </a:r>
            <a:r>
              <a:rPr lang="en-IN" dirty="0" err="1"/>
              <a:t>rewardPoints</a:t>
            </a:r>
            <a:r>
              <a:rPr lang="en-IN" dirty="0"/>
              <a:t>;</a:t>
            </a:r>
          </a:p>
          <a:p>
            <a:r>
              <a:rPr lang="en-IN" dirty="0"/>
              <a:t>	public </a:t>
            </a:r>
            <a:r>
              <a:rPr lang="en-IN" dirty="0" err="1"/>
              <a:t>UltraFoodie</a:t>
            </a:r>
            <a:r>
              <a:rPr lang="en-IN" dirty="0"/>
              <a:t>(int </a:t>
            </a:r>
            <a:r>
              <a:rPr lang="en-IN" dirty="0" err="1"/>
              <a:t>foodieId</a:t>
            </a:r>
            <a:r>
              <a:rPr lang="en-IN" dirty="0"/>
              <a:t>, String </a:t>
            </a:r>
            <a:r>
              <a:rPr lang="en-IN" dirty="0" err="1"/>
              <a:t>foodieName</a:t>
            </a:r>
            <a:r>
              <a:rPr lang="en-IN" dirty="0"/>
              <a:t>, String city, long </a:t>
            </a:r>
            <a:r>
              <a:rPr lang="en-IN" dirty="0" err="1"/>
              <a:t>mobileNo</a:t>
            </a:r>
            <a:r>
              <a:rPr lang="en-IN" dirty="0"/>
              <a:t>, double discount) {</a:t>
            </a:r>
          </a:p>
          <a:p>
            <a:r>
              <a:rPr lang="en-IN" dirty="0"/>
              <a:t>		super(</a:t>
            </a:r>
            <a:r>
              <a:rPr lang="en-IN" dirty="0" err="1"/>
              <a:t>foodieId</a:t>
            </a:r>
            <a:r>
              <a:rPr lang="en-IN" dirty="0"/>
              <a:t>, </a:t>
            </a:r>
            <a:r>
              <a:rPr lang="en-IN" dirty="0" err="1"/>
              <a:t>foodieName</a:t>
            </a:r>
            <a:r>
              <a:rPr lang="en-IN" dirty="0"/>
              <a:t>, city, </a:t>
            </a:r>
            <a:r>
              <a:rPr lang="en-IN" dirty="0" err="1"/>
              <a:t>mobileNo</a:t>
            </a:r>
            <a:r>
              <a:rPr lang="en-IN" dirty="0"/>
              <a:t>, discount);</a:t>
            </a:r>
          </a:p>
          <a:p>
            <a:r>
              <a:rPr lang="en-IN" dirty="0"/>
              <a:t>	}</a:t>
            </a:r>
          </a:p>
          <a:p>
            <a:r>
              <a:rPr lang="en-IN" dirty="0"/>
              <a:t>	</a:t>
            </a:r>
          </a:p>
          <a:p>
            <a:r>
              <a:rPr lang="en-IN" dirty="0"/>
              <a:t>	public void </a:t>
            </a:r>
            <a:r>
              <a:rPr lang="en-IN" dirty="0" err="1"/>
              <a:t>calculateTotalPriceWithRewardPoints</a:t>
            </a:r>
            <a:r>
              <a:rPr lang="en-IN" dirty="0"/>
              <a:t>(Pizza[] </a:t>
            </a:r>
            <a:r>
              <a:rPr lang="en-IN" dirty="0" err="1"/>
              <a:t>pizzaList</a:t>
            </a:r>
            <a:r>
              <a:rPr lang="en-IN" dirty="0"/>
              <a:t>) {</a:t>
            </a:r>
          </a:p>
          <a:p>
            <a:r>
              <a:rPr lang="en-IN" dirty="0"/>
              <a:t>		</a:t>
            </a:r>
            <a:r>
              <a:rPr lang="en-IN" dirty="0" err="1"/>
              <a:t>this.calculateTotalPriceWithDiscount</a:t>
            </a:r>
            <a:r>
              <a:rPr lang="en-IN" dirty="0"/>
              <a:t>(</a:t>
            </a:r>
            <a:r>
              <a:rPr lang="en-IN" dirty="0" err="1"/>
              <a:t>pizzaList</a:t>
            </a:r>
            <a:r>
              <a:rPr lang="en-IN" dirty="0"/>
              <a:t>);</a:t>
            </a:r>
          </a:p>
          <a:p>
            <a:r>
              <a:rPr lang="en-IN" dirty="0"/>
              <a:t>		</a:t>
            </a:r>
            <a:r>
              <a:rPr lang="en-IN" dirty="0" err="1"/>
              <a:t>rewardPoints</a:t>
            </a:r>
            <a:r>
              <a:rPr lang="en-IN" dirty="0"/>
              <a:t> = (int)(</a:t>
            </a:r>
            <a:r>
              <a:rPr lang="en-IN" dirty="0" err="1"/>
              <a:t>totalPrice</a:t>
            </a:r>
            <a:r>
              <a:rPr lang="en-IN" dirty="0"/>
              <a:t>/10);</a:t>
            </a:r>
          </a:p>
          <a:p>
            <a:r>
              <a:rPr lang="en-IN" dirty="0"/>
              <a:t>	}</a:t>
            </a:r>
          </a:p>
          <a:p>
            <a:r>
              <a:rPr lang="en-IN" dirty="0"/>
              <a:t>    //respective getter and setter functions</a:t>
            </a:r>
          </a:p>
          <a:p>
            <a:r>
              <a:rPr lang="en-IN" dirty="0"/>
              <a:t>}</a:t>
            </a:r>
          </a:p>
        </p:txBody>
      </p:sp>
      <p:sp>
        <p:nvSpPr>
          <p:cNvPr id="9" name="TextBox 8">
            <a:extLst>
              <a:ext uri="{FF2B5EF4-FFF2-40B4-BE49-F238E27FC236}">
                <a16:creationId xmlns:a16="http://schemas.microsoft.com/office/drawing/2014/main" id="{105F33D1-78FB-4B8C-3514-AFEFCEF0AE05}"/>
              </a:ext>
            </a:extLst>
          </p:cNvPr>
          <p:cNvSpPr txBox="1"/>
          <p:nvPr/>
        </p:nvSpPr>
        <p:spPr>
          <a:xfrm>
            <a:off x="385482" y="5132620"/>
            <a:ext cx="11725835" cy="707886"/>
          </a:xfrm>
          <a:prstGeom prst="rect">
            <a:avLst/>
          </a:prstGeom>
          <a:noFill/>
        </p:spPr>
        <p:txBody>
          <a:bodyPr wrap="square">
            <a:spAutoFit/>
          </a:bodyPr>
          <a:lstStyle/>
          <a:p>
            <a:r>
              <a:rPr lang="en-US" sz="2000" dirty="0">
                <a:solidFill>
                  <a:schemeClr val="tx1">
                    <a:lumMod val="65000"/>
                    <a:lumOff val="35000"/>
                  </a:schemeClr>
                </a:solidFill>
              </a:rPr>
              <a:t>As you can see in the above classes, we are able to invoke </a:t>
            </a:r>
            <a:r>
              <a:rPr lang="en-US" sz="2000" b="1" i="1" dirty="0" err="1">
                <a:solidFill>
                  <a:schemeClr val="tx1">
                    <a:lumMod val="65000"/>
                    <a:lumOff val="35000"/>
                  </a:schemeClr>
                </a:solidFill>
              </a:rPr>
              <a:t>calculateTotalPrice</a:t>
            </a:r>
            <a:r>
              <a:rPr lang="en-US" sz="2000" b="1" i="1" dirty="0">
                <a:solidFill>
                  <a:schemeClr val="tx1">
                    <a:lumMod val="65000"/>
                    <a:lumOff val="35000"/>
                  </a:schemeClr>
                </a:solidFill>
              </a:rPr>
              <a:t>()</a:t>
            </a:r>
            <a:r>
              <a:rPr lang="en-US" sz="2000" dirty="0">
                <a:solidFill>
                  <a:schemeClr val="tx1">
                    <a:lumMod val="65000"/>
                    <a:lumOff val="35000"/>
                  </a:schemeClr>
                </a:solidFill>
              </a:rPr>
              <a:t> in both </a:t>
            </a:r>
            <a:r>
              <a:rPr lang="en-US" sz="2000" b="1" i="1" dirty="0" err="1">
                <a:solidFill>
                  <a:schemeClr val="tx1">
                    <a:lumMod val="65000"/>
                    <a:lumOff val="35000"/>
                  </a:schemeClr>
                </a:solidFill>
              </a:rPr>
              <a:t>SuperFoodie</a:t>
            </a:r>
            <a:r>
              <a:rPr lang="en-US" sz="2000" b="1" i="1" dirty="0">
                <a:solidFill>
                  <a:schemeClr val="tx1">
                    <a:lumMod val="65000"/>
                    <a:lumOff val="35000"/>
                  </a:schemeClr>
                </a:solidFill>
              </a:rPr>
              <a:t> </a:t>
            </a:r>
            <a:r>
              <a:rPr lang="en-US" sz="2000" dirty="0">
                <a:solidFill>
                  <a:schemeClr val="tx1">
                    <a:lumMod val="65000"/>
                    <a:lumOff val="35000"/>
                  </a:schemeClr>
                </a:solidFill>
              </a:rPr>
              <a:t>and </a:t>
            </a:r>
            <a:r>
              <a:rPr lang="en-US" sz="2000" b="1" i="1" dirty="0" err="1">
                <a:solidFill>
                  <a:schemeClr val="tx1">
                    <a:lumMod val="65000"/>
                    <a:lumOff val="35000"/>
                  </a:schemeClr>
                </a:solidFill>
              </a:rPr>
              <a:t>UltraFoodie</a:t>
            </a:r>
            <a:r>
              <a:rPr lang="en-US" sz="2000" b="1" i="1" dirty="0">
                <a:solidFill>
                  <a:schemeClr val="tx1">
                    <a:lumMod val="65000"/>
                    <a:lumOff val="35000"/>
                  </a:schemeClr>
                </a:solidFill>
              </a:rPr>
              <a:t> </a:t>
            </a:r>
            <a:r>
              <a:rPr lang="en-US" sz="2000" dirty="0">
                <a:solidFill>
                  <a:schemeClr val="tx1">
                    <a:lumMod val="65000"/>
                    <a:lumOff val="35000"/>
                  </a:schemeClr>
                </a:solidFill>
              </a:rPr>
              <a:t>using the </a:t>
            </a:r>
            <a:r>
              <a:rPr lang="en-US" sz="2000" b="1" dirty="0">
                <a:solidFill>
                  <a:schemeClr val="tx1">
                    <a:lumMod val="65000"/>
                    <a:lumOff val="35000"/>
                  </a:schemeClr>
                </a:solidFill>
              </a:rPr>
              <a:t>this </a:t>
            </a:r>
            <a:r>
              <a:rPr lang="en-US" sz="2000" dirty="0">
                <a:solidFill>
                  <a:schemeClr val="tx1">
                    <a:lumMod val="65000"/>
                    <a:lumOff val="35000"/>
                  </a:schemeClr>
                </a:solidFill>
              </a:rPr>
              <a:t>keyword since it is inherited from the base class, </a:t>
            </a:r>
            <a:r>
              <a:rPr lang="en-US" sz="2000" b="1" i="1" dirty="0">
                <a:solidFill>
                  <a:schemeClr val="tx1">
                    <a:lumMod val="65000"/>
                    <a:lumOff val="35000"/>
                  </a:schemeClr>
                </a:solidFill>
              </a:rPr>
              <a:t>Foodie</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7560352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E04936-2BF6-C903-3A09-322865628C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5DE32A-4916-BA27-8FDE-9F2C34922C65}"/>
              </a:ext>
            </a:extLst>
          </p:cNvPr>
          <p:cNvSpPr>
            <a:spLocks noGrp="1"/>
          </p:cNvSpPr>
          <p:nvPr>
            <p:ph type="sldNum" sz="quarter" idx="12"/>
          </p:nvPr>
        </p:nvSpPr>
        <p:spPr/>
        <p:txBody>
          <a:bodyPr/>
          <a:lstStyle/>
          <a:p>
            <a:fld id="{4A777409-9C5A-4B07-8E32-19F22F7D558C}" type="slidenum">
              <a:rPr lang="en-IN" smtClean="0"/>
              <a:t>278</a:t>
            </a:fld>
            <a:endParaRPr lang="en-IN" dirty="0"/>
          </a:p>
        </p:txBody>
      </p:sp>
      <p:sp>
        <p:nvSpPr>
          <p:cNvPr id="5" name="TextBox 4">
            <a:extLst>
              <a:ext uri="{FF2B5EF4-FFF2-40B4-BE49-F238E27FC236}">
                <a16:creationId xmlns:a16="http://schemas.microsoft.com/office/drawing/2014/main" id="{BF527515-8956-965E-ECF0-DE8D27879185}"/>
              </a:ext>
            </a:extLst>
          </p:cNvPr>
          <p:cNvSpPr txBox="1"/>
          <p:nvPr/>
        </p:nvSpPr>
        <p:spPr>
          <a:xfrm>
            <a:off x="988359" y="559859"/>
            <a:ext cx="10298206"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Now we will create a </a:t>
            </a:r>
            <a:r>
              <a:rPr lang="en-US" sz="2000" b="1" i="1" dirty="0">
                <a:solidFill>
                  <a:schemeClr val="tx1">
                    <a:lumMod val="65000"/>
                    <a:lumOff val="35000"/>
                  </a:schemeClr>
                </a:solidFill>
              </a:rPr>
              <a:t>Tester</a:t>
            </a:r>
            <a:r>
              <a:rPr lang="en-US" sz="2000" dirty="0">
                <a:solidFill>
                  <a:schemeClr val="tx1">
                    <a:lumMod val="65000"/>
                    <a:lumOff val="35000"/>
                  </a:schemeClr>
                </a:solidFill>
              </a:rPr>
              <a:t> class, provide necessary inputs and observe the output.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B829661-2B5E-F965-47C7-464434899F3A}"/>
              </a:ext>
            </a:extLst>
          </p:cNvPr>
          <p:cNvSpPr txBox="1"/>
          <p:nvPr/>
        </p:nvSpPr>
        <p:spPr>
          <a:xfrm>
            <a:off x="528918" y="1183600"/>
            <a:ext cx="11663082" cy="5355312"/>
          </a:xfrm>
          <a:prstGeom prst="rect">
            <a:avLst/>
          </a:prstGeom>
          <a:noFill/>
        </p:spPr>
        <p:txBody>
          <a:bodyPr wrap="square">
            <a:spAutoFit/>
          </a:bodyPr>
          <a:lstStyle/>
          <a:p>
            <a:r>
              <a:rPr lang="en-IN" dirty="0"/>
              <a:t>public class Tester {</a:t>
            </a:r>
          </a:p>
          <a:p>
            <a:r>
              <a:rPr lang="en-IN" dirty="0"/>
              <a:t>	public static void main(String[] </a:t>
            </a:r>
            <a:r>
              <a:rPr lang="en-IN" dirty="0" err="1"/>
              <a:t>args</a:t>
            </a:r>
            <a:r>
              <a:rPr lang="en-IN" dirty="0"/>
              <a:t>) {</a:t>
            </a:r>
          </a:p>
          <a:p>
            <a:r>
              <a:rPr lang="en-IN" dirty="0"/>
              <a:t>		Pizza[] pizzaList1 = {new Pizza("Regular", 1), new Pizza("Medium", 2)};</a:t>
            </a:r>
          </a:p>
          <a:p>
            <a:r>
              <a:rPr lang="en-IN" dirty="0"/>
              <a:t>		</a:t>
            </a:r>
          </a:p>
          <a:p>
            <a:r>
              <a:rPr lang="en-IN" dirty="0"/>
              <a:t>		Foodie </a:t>
            </a:r>
            <a:r>
              <a:rPr lang="en-IN" dirty="0" err="1"/>
              <a:t>foodie</a:t>
            </a:r>
            <a:r>
              <a:rPr lang="en-IN" dirty="0"/>
              <a:t> = new Foodie(1, "Jacob", "NY", 3211425632l);</a:t>
            </a:r>
          </a:p>
          <a:p>
            <a:r>
              <a:rPr lang="en-IN" dirty="0"/>
              <a:t>		</a:t>
            </a:r>
            <a:r>
              <a:rPr lang="en-IN" dirty="0" err="1"/>
              <a:t>foodie.calculateTotalPrice</a:t>
            </a:r>
            <a:r>
              <a:rPr lang="en-IN" dirty="0"/>
              <a:t>(pizzaList1);</a:t>
            </a:r>
          </a:p>
          <a:p>
            <a:r>
              <a:rPr lang="en-IN" dirty="0"/>
              <a:t>		System.out.println("Total cost for Foodie "+</a:t>
            </a:r>
            <a:r>
              <a:rPr lang="en-IN" dirty="0" err="1"/>
              <a:t>foodie.getFoodieName</a:t>
            </a:r>
            <a:r>
              <a:rPr lang="en-IN" dirty="0"/>
              <a:t>()+": "+</a:t>
            </a:r>
            <a:r>
              <a:rPr lang="en-IN" dirty="0" err="1"/>
              <a:t>foodie.getTotalPrice</a:t>
            </a:r>
            <a:r>
              <a:rPr lang="en-IN" dirty="0"/>
              <a:t>());</a:t>
            </a:r>
          </a:p>
          <a:p>
            <a:r>
              <a:rPr lang="en-IN" dirty="0"/>
              <a:t>		</a:t>
            </a:r>
          </a:p>
          <a:p>
            <a:r>
              <a:rPr lang="en-IN" dirty="0"/>
              <a:t>		</a:t>
            </a:r>
            <a:r>
              <a:rPr lang="en-IN" dirty="0" err="1"/>
              <a:t>SuperFoodie</a:t>
            </a:r>
            <a:r>
              <a:rPr lang="en-IN" dirty="0"/>
              <a:t> </a:t>
            </a:r>
            <a:r>
              <a:rPr lang="en-IN" dirty="0" err="1"/>
              <a:t>superFoodie</a:t>
            </a:r>
            <a:r>
              <a:rPr lang="en-IN" dirty="0"/>
              <a:t> = new </a:t>
            </a:r>
            <a:r>
              <a:rPr lang="en-IN" dirty="0" err="1"/>
              <a:t>SuperFoodie</a:t>
            </a:r>
            <a:r>
              <a:rPr lang="en-IN" dirty="0"/>
              <a:t>(2, "Queenie", "Delhi", 6523413123l, 5);</a:t>
            </a:r>
          </a:p>
          <a:p>
            <a:r>
              <a:rPr lang="en-IN" dirty="0"/>
              <a:t>		</a:t>
            </a:r>
            <a:r>
              <a:rPr lang="en-IN" dirty="0" err="1"/>
              <a:t>superFoodie.calculateTotalPriceWithDiscount</a:t>
            </a:r>
            <a:r>
              <a:rPr lang="en-IN" dirty="0"/>
              <a:t>(pizzaList1);</a:t>
            </a:r>
          </a:p>
          <a:p>
            <a:r>
              <a:rPr lang="en-IN" dirty="0"/>
              <a:t>		System.out.println("Total cost for </a:t>
            </a:r>
            <a:r>
              <a:rPr lang="en-IN" dirty="0" err="1"/>
              <a:t>SuperFoodie</a:t>
            </a:r>
            <a:r>
              <a:rPr lang="en-IN" dirty="0"/>
              <a:t> "+</a:t>
            </a:r>
            <a:r>
              <a:rPr lang="en-IN" dirty="0" err="1"/>
              <a:t>superFoodie.getFoodieName</a:t>
            </a:r>
            <a:r>
              <a:rPr lang="en-IN" dirty="0"/>
              <a:t>()+": "+</a:t>
            </a:r>
            <a:r>
              <a:rPr lang="en-IN" dirty="0" err="1"/>
              <a:t>superFoodie.getTotalPrice</a:t>
            </a:r>
            <a:r>
              <a:rPr lang="en-IN" dirty="0"/>
              <a:t>());</a:t>
            </a:r>
          </a:p>
          <a:p>
            <a:r>
              <a:rPr lang="en-IN" dirty="0"/>
              <a:t>		</a:t>
            </a:r>
          </a:p>
          <a:p>
            <a:r>
              <a:rPr lang="en-IN" dirty="0"/>
              <a:t>		</a:t>
            </a:r>
            <a:r>
              <a:rPr lang="en-IN" dirty="0" err="1"/>
              <a:t>UltraFoodie</a:t>
            </a:r>
            <a:r>
              <a:rPr lang="en-IN" dirty="0"/>
              <a:t> </a:t>
            </a:r>
            <a:r>
              <a:rPr lang="en-IN" dirty="0" err="1"/>
              <a:t>ultraFoodie</a:t>
            </a:r>
            <a:r>
              <a:rPr lang="en-IN" dirty="0"/>
              <a:t> = new </a:t>
            </a:r>
            <a:r>
              <a:rPr lang="en-IN" dirty="0" err="1"/>
              <a:t>UltraFoodie</a:t>
            </a:r>
            <a:r>
              <a:rPr lang="en-IN" dirty="0"/>
              <a:t>(3, "Eddie", "London", 7432256735l, 9);</a:t>
            </a:r>
          </a:p>
          <a:p>
            <a:r>
              <a:rPr lang="en-IN" dirty="0"/>
              <a:t>		</a:t>
            </a:r>
            <a:r>
              <a:rPr lang="en-IN" dirty="0" err="1"/>
              <a:t>ultraFoodie.calculateTotalPriceWithRewardPoints</a:t>
            </a:r>
            <a:r>
              <a:rPr lang="en-IN" dirty="0"/>
              <a:t>(pizzaList1);</a:t>
            </a:r>
          </a:p>
          <a:p>
            <a:r>
              <a:rPr lang="en-IN" dirty="0"/>
              <a:t>		System.out.println("Total cost for </a:t>
            </a:r>
            <a:r>
              <a:rPr lang="en-IN" dirty="0" err="1"/>
              <a:t>UltraFoodie</a:t>
            </a:r>
            <a:r>
              <a:rPr lang="en-IN" dirty="0"/>
              <a:t> "+</a:t>
            </a:r>
            <a:r>
              <a:rPr lang="en-IN" dirty="0" err="1"/>
              <a:t>ultraFoodie.getFoodieName</a:t>
            </a:r>
            <a:r>
              <a:rPr lang="en-IN" dirty="0"/>
              <a:t>()+": "+</a:t>
            </a:r>
            <a:r>
              <a:rPr lang="en-IN" dirty="0" err="1"/>
              <a:t>ultraFoodie.getTotalPrice</a:t>
            </a:r>
            <a:r>
              <a:rPr lang="en-IN" dirty="0"/>
              <a:t>()+" with Reward Points: "+</a:t>
            </a:r>
            <a:r>
              <a:rPr lang="en-IN" dirty="0" err="1"/>
              <a:t>ultraFoodie.getRewardPoints</a:t>
            </a:r>
            <a:r>
              <a:rPr lang="en-IN" dirty="0"/>
              <a:t>());</a:t>
            </a:r>
          </a:p>
          <a:p>
            <a:r>
              <a:rPr lang="en-IN" dirty="0"/>
              <a:t>	}</a:t>
            </a:r>
          </a:p>
          <a:p>
            <a:r>
              <a:rPr lang="en-IN" dirty="0"/>
              <a:t>}</a:t>
            </a:r>
          </a:p>
        </p:txBody>
      </p:sp>
    </p:spTree>
    <p:extLst>
      <p:ext uri="{BB962C8B-B14F-4D97-AF65-F5344CB8AC3E}">
        <p14:creationId xmlns:p14="http://schemas.microsoft.com/office/powerpoint/2010/main" val="143595854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D0F9DE-BF30-F259-9543-41BD21147FB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6B1CC3-8E0B-8F62-C819-00C287824BCA}"/>
              </a:ext>
            </a:extLst>
          </p:cNvPr>
          <p:cNvSpPr>
            <a:spLocks noGrp="1"/>
          </p:cNvSpPr>
          <p:nvPr>
            <p:ph type="sldNum" sz="quarter" idx="12"/>
          </p:nvPr>
        </p:nvSpPr>
        <p:spPr/>
        <p:txBody>
          <a:bodyPr/>
          <a:lstStyle/>
          <a:p>
            <a:fld id="{4A777409-9C5A-4B07-8E32-19F22F7D558C}" type="slidenum">
              <a:rPr lang="en-IN" smtClean="0"/>
              <a:t>279</a:t>
            </a:fld>
            <a:endParaRPr lang="en-IN" dirty="0"/>
          </a:p>
        </p:txBody>
      </p:sp>
      <p:sp>
        <p:nvSpPr>
          <p:cNvPr id="5" name="TextBox 4">
            <a:extLst>
              <a:ext uri="{FF2B5EF4-FFF2-40B4-BE49-F238E27FC236}">
                <a16:creationId xmlns:a16="http://schemas.microsoft.com/office/drawing/2014/main" id="{063C7490-6DC5-7B13-B19F-75BF4113CDE4}"/>
              </a:ext>
            </a:extLst>
          </p:cNvPr>
          <p:cNvSpPr txBox="1"/>
          <p:nvPr/>
        </p:nvSpPr>
        <p:spPr>
          <a:xfrm>
            <a:off x="988359" y="577787"/>
            <a:ext cx="10504394"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Execute the Tester code. The output for the Tester code should be,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2923802-08CE-D6DE-942D-3D5306BE593C}"/>
              </a:ext>
            </a:extLst>
          </p:cNvPr>
          <p:cNvSpPr txBox="1"/>
          <p:nvPr/>
        </p:nvSpPr>
        <p:spPr>
          <a:xfrm>
            <a:off x="988359" y="1183358"/>
            <a:ext cx="6100482" cy="923330"/>
          </a:xfrm>
          <a:prstGeom prst="rect">
            <a:avLst/>
          </a:prstGeom>
          <a:noFill/>
        </p:spPr>
        <p:txBody>
          <a:bodyPr wrap="square">
            <a:spAutoFit/>
          </a:bodyPr>
          <a:lstStyle/>
          <a:p>
            <a:r>
              <a:rPr lang="en-IN" dirty="0"/>
              <a:t>Total cost for Foodie Jacob: 600.0</a:t>
            </a:r>
          </a:p>
          <a:p>
            <a:r>
              <a:rPr lang="en-IN" dirty="0"/>
              <a:t>Total cost for </a:t>
            </a:r>
            <a:r>
              <a:rPr lang="en-IN" dirty="0" err="1"/>
              <a:t>SuperFoodie</a:t>
            </a:r>
            <a:r>
              <a:rPr lang="en-IN" dirty="0"/>
              <a:t> Queenie: 570.0</a:t>
            </a:r>
          </a:p>
          <a:p>
            <a:r>
              <a:rPr lang="en-IN" dirty="0"/>
              <a:t>Total cost for </a:t>
            </a:r>
            <a:r>
              <a:rPr lang="en-IN" dirty="0" err="1"/>
              <a:t>UltraFoodie</a:t>
            </a:r>
            <a:r>
              <a:rPr lang="en-IN" dirty="0"/>
              <a:t> Eddie: 546.0 with Reward Points: 54</a:t>
            </a:r>
          </a:p>
        </p:txBody>
      </p:sp>
    </p:spTree>
    <p:extLst>
      <p:ext uri="{BB962C8B-B14F-4D97-AF65-F5344CB8AC3E}">
        <p14:creationId xmlns:p14="http://schemas.microsoft.com/office/powerpoint/2010/main" val="4005200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97261-42D3-2545-9BD9-76BEA7A2E39C}"/>
              </a:ext>
            </a:extLst>
          </p:cNvPr>
          <p:cNvSpPr txBox="1"/>
          <p:nvPr/>
        </p:nvSpPr>
        <p:spPr>
          <a:xfrm>
            <a:off x="430305" y="789417"/>
            <a:ext cx="11537576" cy="3785652"/>
          </a:xfrm>
          <a:prstGeom prst="rect">
            <a:avLst/>
          </a:prstGeom>
          <a:noFill/>
        </p:spPr>
        <p:txBody>
          <a:bodyPr wrap="square">
            <a:spAutoFit/>
          </a:bodyPr>
          <a:lstStyle/>
          <a:p>
            <a:r>
              <a:rPr lang="en-US" sz="2000" dirty="0">
                <a:solidFill>
                  <a:schemeClr val="tx1">
                    <a:lumMod val="65000"/>
                    <a:lumOff val="35000"/>
                  </a:schemeClr>
                </a:solidFill>
                <a:effectLst/>
              </a:rPr>
              <a:t>As you have seen, a program is composed of several components, blocks, and words.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Some of these words are reserved and have a special meaning in Java, e.g. class, public, void, for, int, static. These words are called </a:t>
            </a:r>
            <a:r>
              <a:rPr lang="en-US" sz="2000" i="1" dirty="0">
                <a:solidFill>
                  <a:schemeClr val="tx1">
                    <a:lumMod val="65000"/>
                    <a:lumOff val="35000"/>
                  </a:schemeClr>
                </a:solidFill>
                <a:effectLst/>
              </a:rPr>
              <a:t>keywords</a:t>
            </a:r>
            <a:r>
              <a:rPr lang="en-US" sz="2000" dirty="0">
                <a:solidFill>
                  <a:schemeClr val="tx1">
                    <a:lumMod val="65000"/>
                    <a:lumOff val="35000"/>
                  </a:schemeClr>
                </a:solidFill>
                <a:effectLst/>
              </a:rPr>
              <a:t>. There are 50 keywords in Java 8.</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Apart from keywords, there are other words that are used as names to identify components in a program, e.g. sum, index. These words are called </a:t>
            </a:r>
            <a:r>
              <a:rPr lang="en-US" sz="2000" i="1" dirty="0">
                <a:solidFill>
                  <a:schemeClr val="tx1">
                    <a:lumMod val="65000"/>
                    <a:lumOff val="35000"/>
                  </a:schemeClr>
                </a:solidFill>
                <a:effectLst/>
              </a:rPr>
              <a:t>Identifiers</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Identifiers are names used for identifying components of a program like classes, methods, interfaces, enums, and variables. Once declared, these names can be used to identify those components later in the program.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use JShell to execute the below code. Copy and paste the below code in JShell command prompt</a:t>
            </a:r>
          </a:p>
        </p:txBody>
      </p:sp>
      <p:sp>
        <p:nvSpPr>
          <p:cNvPr id="5" name="TextBox 4">
            <a:extLst>
              <a:ext uri="{FF2B5EF4-FFF2-40B4-BE49-F238E27FC236}">
                <a16:creationId xmlns:a16="http://schemas.microsoft.com/office/drawing/2014/main" id="{586C160E-9ED9-A64B-6D8A-3C3D835B8B1E}"/>
              </a:ext>
            </a:extLst>
          </p:cNvPr>
          <p:cNvSpPr txBox="1"/>
          <p:nvPr/>
        </p:nvSpPr>
        <p:spPr>
          <a:xfrm>
            <a:off x="430305" y="4661665"/>
            <a:ext cx="11537575" cy="1200329"/>
          </a:xfrm>
          <a:prstGeom prst="rect">
            <a:avLst/>
          </a:prstGeom>
          <a:noFill/>
        </p:spPr>
        <p:txBody>
          <a:bodyPr wrap="square">
            <a:spAutoFit/>
          </a:bodyPr>
          <a:lstStyle/>
          <a:p>
            <a:r>
              <a:rPr lang="en-IN" sz="2400" dirty="0"/>
              <a:t>int pizzaPrice = 250, totalCost = 0;</a:t>
            </a:r>
          </a:p>
          <a:p>
            <a:r>
              <a:rPr lang="en-IN" sz="2400" dirty="0"/>
              <a:t>int quantity = 3;</a:t>
            </a:r>
          </a:p>
          <a:p>
            <a:r>
              <a:rPr lang="en-IN" sz="2400" dirty="0"/>
              <a:t>System.out.println("TotalCost:" + pizzaPrice*quantity);</a:t>
            </a:r>
          </a:p>
        </p:txBody>
      </p:sp>
      <p:sp>
        <p:nvSpPr>
          <p:cNvPr id="2" name="Footer Placeholder 1">
            <a:extLst>
              <a:ext uri="{FF2B5EF4-FFF2-40B4-BE49-F238E27FC236}">
                <a16:creationId xmlns:a16="http://schemas.microsoft.com/office/drawing/2014/main" id="{CFD78766-79AB-36E6-9DE2-4A555098841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DD3B005-9105-DBD8-E17B-31F51858EB4A}"/>
              </a:ext>
            </a:extLst>
          </p:cNvPr>
          <p:cNvSpPr>
            <a:spLocks noGrp="1"/>
          </p:cNvSpPr>
          <p:nvPr>
            <p:ph type="sldNum" sz="quarter" idx="12"/>
          </p:nvPr>
        </p:nvSpPr>
        <p:spPr/>
        <p:txBody>
          <a:bodyPr/>
          <a:lstStyle/>
          <a:p>
            <a:fld id="{4A777409-9C5A-4B07-8E32-19F22F7D558C}" type="slidenum">
              <a:rPr lang="en-IN" smtClean="0"/>
              <a:t>28</a:t>
            </a:fld>
            <a:endParaRPr lang="en-IN" dirty="0"/>
          </a:p>
        </p:txBody>
      </p:sp>
    </p:spTree>
    <p:extLst>
      <p:ext uri="{BB962C8B-B14F-4D97-AF65-F5344CB8AC3E}">
        <p14:creationId xmlns:p14="http://schemas.microsoft.com/office/powerpoint/2010/main" val="173041871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2D7A-4DE4-7CFC-ECBB-DB1F235DA9D3}"/>
              </a:ext>
            </a:extLst>
          </p:cNvPr>
          <p:cNvSpPr>
            <a:spLocks noGrp="1"/>
          </p:cNvSpPr>
          <p:nvPr>
            <p:ph type="title"/>
          </p:nvPr>
        </p:nvSpPr>
        <p:spPr>
          <a:xfrm>
            <a:off x="838200" y="930183"/>
            <a:ext cx="10515600" cy="1325563"/>
          </a:xfrm>
        </p:spPr>
        <p:txBody>
          <a:bodyPr/>
          <a:lstStyle/>
          <a:p>
            <a:pPr algn="ctr"/>
            <a:r>
              <a:rPr lang="en-IN" b="1" u="sng" dirty="0"/>
              <a:t>Protected Access Modifier - Demo</a:t>
            </a:r>
            <a:br>
              <a:rPr lang="en-IN" b="1" u="sng" dirty="0"/>
            </a:br>
            <a:endParaRPr lang="en-IN" u="sng" dirty="0"/>
          </a:p>
        </p:txBody>
      </p:sp>
      <p:sp>
        <p:nvSpPr>
          <p:cNvPr id="3" name="Content Placeholder 2">
            <a:extLst>
              <a:ext uri="{FF2B5EF4-FFF2-40B4-BE49-F238E27FC236}">
                <a16:creationId xmlns:a16="http://schemas.microsoft.com/office/drawing/2014/main" id="{FACF3259-4C42-1420-1AE8-BCD604F02501}"/>
              </a:ext>
            </a:extLst>
          </p:cNvPr>
          <p:cNvSpPr>
            <a:spLocks noGrp="1"/>
          </p:cNvSpPr>
          <p:nvPr>
            <p:ph idx="1"/>
          </p:nvPr>
        </p:nvSpPr>
        <p:spPr>
          <a:xfrm>
            <a:off x="838200" y="2040825"/>
            <a:ext cx="10515600" cy="4351338"/>
          </a:xfrm>
        </p:spPr>
        <p:txBody>
          <a:bodyPr>
            <a:normAutofit/>
          </a:bodyPr>
          <a:lstStyle/>
          <a:p>
            <a:pPr marL="0" indent="0">
              <a:buNone/>
            </a:pPr>
            <a:r>
              <a:rPr lang="en-US" sz="2200" dirty="0">
                <a:solidFill>
                  <a:schemeClr val="tx1">
                    <a:lumMod val="65000"/>
                    <a:lumOff val="35000"/>
                  </a:schemeClr>
                </a:solidFill>
                <a:effectLst/>
              </a:rPr>
              <a:t>You already know that there are 4 access modifiers in Java. One of them is </a:t>
            </a:r>
            <a:r>
              <a:rPr lang="en-US" sz="2200" b="1" dirty="0">
                <a:solidFill>
                  <a:schemeClr val="tx1">
                    <a:lumMod val="65000"/>
                    <a:lumOff val="35000"/>
                  </a:schemeClr>
                </a:solidFill>
                <a:effectLst/>
              </a:rPr>
              <a:t>protected</a:t>
            </a:r>
            <a:r>
              <a:rPr lang="en-US" sz="2200" dirty="0">
                <a:solidFill>
                  <a:schemeClr val="tx1">
                    <a:lumMod val="65000"/>
                    <a:lumOff val="35000"/>
                  </a:schemeClr>
                </a:solidFill>
                <a:effectLst/>
              </a:rPr>
              <a:t>.</a:t>
            </a:r>
          </a:p>
          <a:p>
            <a:pPr marL="0" indent="0">
              <a:buNone/>
            </a:pPr>
            <a:r>
              <a:rPr lang="en-US" sz="2200" dirty="0">
                <a:solidFill>
                  <a:schemeClr val="tx1">
                    <a:lumMod val="65000"/>
                    <a:lumOff val="35000"/>
                  </a:schemeClr>
                </a:solidFill>
                <a:effectLst/>
              </a:rPr>
              <a:t>Let us revisit protected access modifier.</a:t>
            </a:r>
          </a:p>
          <a:p>
            <a:pPr marL="0" indent="0">
              <a:buNone/>
            </a:pPr>
            <a:r>
              <a:rPr lang="en-US" sz="2200" dirty="0">
                <a:solidFill>
                  <a:schemeClr val="tx1">
                    <a:lumMod val="65000"/>
                    <a:lumOff val="35000"/>
                  </a:schemeClr>
                </a:solidFill>
                <a:effectLst/>
              </a:rPr>
              <a:t>The protected access modifier can be applied only to members of a class and cannot be applied to a class unlike public and default.</a:t>
            </a:r>
          </a:p>
          <a:p>
            <a:pPr marL="0" indent="0">
              <a:buNone/>
            </a:pPr>
            <a:r>
              <a:rPr lang="en-US" sz="2200" dirty="0">
                <a:solidFill>
                  <a:schemeClr val="tx1">
                    <a:lumMod val="65000"/>
                    <a:lumOff val="35000"/>
                  </a:schemeClr>
                </a:solidFill>
                <a:effectLst/>
              </a:rPr>
              <a:t>Any member with protected access modifier can be accessible in the same package and in the child classes of a different package.</a:t>
            </a:r>
          </a:p>
          <a:p>
            <a:pPr marL="0" indent="0">
              <a:buNone/>
            </a:pPr>
            <a:r>
              <a:rPr lang="en-US" sz="2200" dirty="0">
                <a:solidFill>
                  <a:schemeClr val="tx1">
                    <a:lumMod val="65000"/>
                    <a:lumOff val="35000"/>
                  </a:schemeClr>
                </a:solidFill>
                <a:effectLst/>
              </a:rPr>
              <a:t>You will next understand protected access modifier better through a demo.</a:t>
            </a:r>
          </a:p>
          <a:p>
            <a:pPr marL="0" indent="0">
              <a:buNone/>
            </a:pPr>
            <a:r>
              <a:rPr lang="en-US" sz="2200" dirty="0">
                <a:solidFill>
                  <a:schemeClr val="tx1">
                    <a:lumMod val="65000"/>
                    <a:lumOff val="35000"/>
                  </a:schemeClr>
                </a:solidFill>
                <a:effectLst/>
              </a:rPr>
              <a:t>Please follow the steps given below to understand protected access modifier in Java.</a:t>
            </a:r>
          </a:p>
          <a:p>
            <a:pPr marL="0" indent="0">
              <a:buNone/>
            </a:pPr>
            <a:endParaRPr lang="en-IN"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8814771D-C287-6412-F707-D1D44FAA090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98F74F5-FFFD-048A-ACC8-6F9343F65E34}"/>
              </a:ext>
            </a:extLst>
          </p:cNvPr>
          <p:cNvSpPr>
            <a:spLocks noGrp="1"/>
          </p:cNvSpPr>
          <p:nvPr>
            <p:ph type="sldNum" sz="quarter" idx="12"/>
          </p:nvPr>
        </p:nvSpPr>
        <p:spPr/>
        <p:txBody>
          <a:bodyPr/>
          <a:lstStyle/>
          <a:p>
            <a:fld id="{4A777409-9C5A-4B07-8E32-19F22F7D558C}" type="slidenum">
              <a:rPr lang="en-IN" smtClean="0"/>
              <a:t>280</a:t>
            </a:fld>
            <a:endParaRPr lang="en-IN" dirty="0"/>
          </a:p>
        </p:txBody>
      </p:sp>
    </p:spTree>
    <p:extLst>
      <p:ext uri="{BB962C8B-B14F-4D97-AF65-F5344CB8AC3E}">
        <p14:creationId xmlns:p14="http://schemas.microsoft.com/office/powerpoint/2010/main" val="302856567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BBC09F-50D3-91BB-F55A-02B353C1A8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426E2E-29C7-8544-6F30-EC2991D6D88E}"/>
              </a:ext>
            </a:extLst>
          </p:cNvPr>
          <p:cNvSpPr>
            <a:spLocks noGrp="1"/>
          </p:cNvSpPr>
          <p:nvPr>
            <p:ph type="sldNum" sz="quarter" idx="12"/>
          </p:nvPr>
        </p:nvSpPr>
        <p:spPr/>
        <p:txBody>
          <a:bodyPr/>
          <a:lstStyle/>
          <a:p>
            <a:fld id="{4A777409-9C5A-4B07-8E32-19F22F7D558C}" type="slidenum">
              <a:rPr lang="en-IN" smtClean="0"/>
              <a:t>281</a:t>
            </a:fld>
            <a:endParaRPr lang="en-IN" dirty="0"/>
          </a:p>
        </p:txBody>
      </p:sp>
      <p:sp>
        <p:nvSpPr>
          <p:cNvPr id="5" name="TextBox 4">
            <a:extLst>
              <a:ext uri="{FF2B5EF4-FFF2-40B4-BE49-F238E27FC236}">
                <a16:creationId xmlns:a16="http://schemas.microsoft.com/office/drawing/2014/main" id="{A666EFCE-6E58-710F-8668-4306FC63318A}"/>
              </a:ext>
            </a:extLst>
          </p:cNvPr>
          <p:cNvSpPr txBox="1"/>
          <p:nvPr/>
        </p:nvSpPr>
        <p:spPr>
          <a:xfrm>
            <a:off x="989029" y="544100"/>
            <a:ext cx="10464538" cy="400110"/>
          </a:xfrm>
          <a:prstGeom prst="rect">
            <a:avLst/>
          </a:prstGeom>
          <a:noFill/>
        </p:spPr>
        <p:txBody>
          <a:bodyPr wrap="square">
            <a:spAutoFit/>
          </a:bodyPr>
          <a:lstStyle/>
          <a:p>
            <a:r>
              <a:rPr lang="en-US" sz="2000" b="1" dirty="0">
                <a:solidFill>
                  <a:schemeClr val="tx1">
                    <a:lumMod val="65000"/>
                    <a:lumOff val="35000"/>
                  </a:schemeClr>
                </a:solidFill>
              </a:rPr>
              <a:t>Step 1</a:t>
            </a:r>
            <a:r>
              <a:rPr lang="en-US" sz="2000" dirty="0">
                <a:solidFill>
                  <a:schemeClr val="tx1">
                    <a:lumMod val="65000"/>
                    <a:lumOff val="35000"/>
                  </a:schemeClr>
                </a:solidFill>
              </a:rPr>
              <a:t>: Create a project named </a:t>
            </a:r>
            <a:r>
              <a:rPr lang="en-US" sz="2000" dirty="0" err="1">
                <a:solidFill>
                  <a:schemeClr val="tx1">
                    <a:lumMod val="65000"/>
                    <a:lumOff val="35000"/>
                  </a:schemeClr>
                </a:solidFill>
              </a:rPr>
              <a:t>ProtectedDemo</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5E86C505-B277-0BEB-5AF6-D73E9CE44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6730"/>
            <a:ext cx="12192000" cy="5144962"/>
          </a:xfrm>
          <a:prstGeom prst="rect">
            <a:avLst/>
          </a:prstGeom>
        </p:spPr>
      </p:pic>
    </p:spTree>
    <p:extLst>
      <p:ext uri="{BB962C8B-B14F-4D97-AF65-F5344CB8AC3E}">
        <p14:creationId xmlns:p14="http://schemas.microsoft.com/office/powerpoint/2010/main" val="124551608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1F1975-7BDB-3FED-F2AA-2379338E05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8F2F4F5-3DC9-5E45-0934-805C57BB34D3}"/>
              </a:ext>
            </a:extLst>
          </p:cNvPr>
          <p:cNvSpPr>
            <a:spLocks noGrp="1"/>
          </p:cNvSpPr>
          <p:nvPr>
            <p:ph type="sldNum" sz="quarter" idx="12"/>
          </p:nvPr>
        </p:nvSpPr>
        <p:spPr/>
        <p:txBody>
          <a:bodyPr/>
          <a:lstStyle/>
          <a:p>
            <a:fld id="{4A777409-9C5A-4B07-8E32-19F22F7D558C}" type="slidenum">
              <a:rPr lang="en-IN" smtClean="0"/>
              <a:t>282</a:t>
            </a:fld>
            <a:endParaRPr lang="en-IN" dirty="0"/>
          </a:p>
        </p:txBody>
      </p:sp>
      <p:sp>
        <p:nvSpPr>
          <p:cNvPr id="5" name="TextBox 4">
            <a:extLst>
              <a:ext uri="{FF2B5EF4-FFF2-40B4-BE49-F238E27FC236}">
                <a16:creationId xmlns:a16="http://schemas.microsoft.com/office/drawing/2014/main" id="{0FD01A9B-CDBE-C00C-4FFC-B63ED3D2D8C8}"/>
              </a:ext>
            </a:extLst>
          </p:cNvPr>
          <p:cNvSpPr txBox="1"/>
          <p:nvPr/>
        </p:nvSpPr>
        <p:spPr>
          <a:xfrm>
            <a:off x="919113" y="534674"/>
            <a:ext cx="10232795" cy="400110"/>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Create a new package named com.hnd.package1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5E1F5DC-7411-84B4-F124-56B5067EF316}"/>
              </a:ext>
            </a:extLst>
          </p:cNvPr>
          <p:cNvSpPr txBox="1"/>
          <p:nvPr/>
        </p:nvSpPr>
        <p:spPr>
          <a:xfrm>
            <a:off x="919112" y="1137988"/>
            <a:ext cx="10949233"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a new class named </a:t>
            </a:r>
            <a:r>
              <a:rPr lang="en-US" sz="2000" dirty="0" err="1">
                <a:solidFill>
                  <a:schemeClr val="tx1">
                    <a:lumMod val="65000"/>
                    <a:lumOff val="35000"/>
                  </a:schemeClr>
                </a:solidFill>
              </a:rPr>
              <a:t>DemoOne</a:t>
            </a:r>
            <a:r>
              <a:rPr lang="en-US" sz="2000" dirty="0">
                <a:solidFill>
                  <a:schemeClr val="tx1">
                    <a:lumMod val="65000"/>
                    <a:lumOff val="35000"/>
                  </a:schemeClr>
                </a:solidFill>
              </a:rPr>
              <a:t> inside com.hnd.package1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1D70735-9834-19C5-35B2-A041D06E573B}"/>
              </a:ext>
            </a:extLst>
          </p:cNvPr>
          <p:cNvSpPr txBox="1"/>
          <p:nvPr/>
        </p:nvSpPr>
        <p:spPr>
          <a:xfrm>
            <a:off x="919111" y="1741302"/>
            <a:ext cx="10949233"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a protected variable named </a:t>
            </a:r>
            <a:r>
              <a:rPr lang="en-US" sz="2000" dirty="0" err="1">
                <a:solidFill>
                  <a:schemeClr val="tx1">
                    <a:lumMod val="65000"/>
                    <a:lumOff val="35000"/>
                  </a:schemeClr>
                </a:solidFill>
              </a:rPr>
              <a:t>variableOne</a:t>
            </a:r>
            <a:r>
              <a:rPr lang="en-US" sz="2000" dirty="0">
                <a:solidFill>
                  <a:schemeClr val="tx1">
                    <a:lumMod val="65000"/>
                    <a:lumOff val="35000"/>
                  </a:schemeClr>
                </a:solidFill>
              </a:rPr>
              <a:t> in the class </a:t>
            </a:r>
            <a:r>
              <a:rPr lang="en-US" sz="2000" dirty="0" err="1">
                <a:solidFill>
                  <a:schemeClr val="tx1">
                    <a:lumMod val="65000"/>
                    <a:lumOff val="35000"/>
                  </a:schemeClr>
                </a:solidFill>
              </a:rPr>
              <a:t>DemoOne</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E263F7D-6C10-656C-8A5A-3A2B077C9B74}"/>
              </a:ext>
            </a:extLst>
          </p:cNvPr>
          <p:cNvSpPr txBox="1"/>
          <p:nvPr/>
        </p:nvSpPr>
        <p:spPr>
          <a:xfrm>
            <a:off x="919111" y="2260572"/>
            <a:ext cx="6099142" cy="1200329"/>
          </a:xfrm>
          <a:prstGeom prst="rect">
            <a:avLst/>
          </a:prstGeom>
          <a:noFill/>
        </p:spPr>
        <p:txBody>
          <a:bodyPr wrap="square">
            <a:spAutoFit/>
          </a:bodyPr>
          <a:lstStyle/>
          <a:p>
            <a:r>
              <a:rPr lang="en-IN" sz="2400" dirty="0"/>
              <a:t>public class </a:t>
            </a:r>
            <a:r>
              <a:rPr lang="en-IN" sz="2400" dirty="0" err="1"/>
              <a:t>DemoOne</a:t>
            </a:r>
            <a:r>
              <a:rPr lang="en-IN" sz="2400" dirty="0"/>
              <a:t> {</a:t>
            </a:r>
          </a:p>
          <a:p>
            <a:r>
              <a:rPr lang="en-IN" sz="2400" dirty="0"/>
              <a:t>     protected int </a:t>
            </a:r>
            <a:r>
              <a:rPr lang="en-IN" sz="2400" dirty="0" err="1"/>
              <a:t>variableOne</a:t>
            </a:r>
            <a:r>
              <a:rPr lang="en-IN" sz="2400" dirty="0"/>
              <a:t>;</a:t>
            </a:r>
          </a:p>
          <a:p>
            <a:r>
              <a:rPr lang="en-IN" sz="2400" dirty="0"/>
              <a:t>}</a:t>
            </a:r>
          </a:p>
        </p:txBody>
      </p:sp>
      <p:sp>
        <p:nvSpPr>
          <p:cNvPr id="13" name="TextBox 12">
            <a:extLst>
              <a:ext uri="{FF2B5EF4-FFF2-40B4-BE49-F238E27FC236}">
                <a16:creationId xmlns:a16="http://schemas.microsoft.com/office/drawing/2014/main" id="{6FBCF168-FF4F-1510-3A54-C40470D311C3}"/>
              </a:ext>
            </a:extLst>
          </p:cNvPr>
          <p:cNvSpPr txBox="1"/>
          <p:nvPr/>
        </p:nvSpPr>
        <p:spPr>
          <a:xfrm>
            <a:off x="989028" y="3507067"/>
            <a:ext cx="11202971"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Add a child class of </a:t>
            </a:r>
            <a:r>
              <a:rPr lang="en-US" sz="2000" dirty="0" err="1">
                <a:solidFill>
                  <a:schemeClr val="tx1">
                    <a:lumMod val="65000"/>
                    <a:lumOff val="35000"/>
                  </a:schemeClr>
                </a:solidFill>
              </a:rPr>
              <a:t>DemoOne</a:t>
            </a:r>
            <a:r>
              <a:rPr lang="en-US" sz="2000" dirty="0">
                <a:solidFill>
                  <a:schemeClr val="tx1">
                    <a:lumMod val="65000"/>
                    <a:lumOff val="35000"/>
                  </a:schemeClr>
                </a:solidFill>
              </a:rPr>
              <a:t> named </a:t>
            </a:r>
            <a:r>
              <a:rPr lang="en-US" sz="2000" dirty="0" err="1">
                <a:solidFill>
                  <a:schemeClr val="tx1">
                    <a:lumMod val="65000"/>
                    <a:lumOff val="35000"/>
                  </a:schemeClr>
                </a:solidFill>
              </a:rPr>
              <a:t>DemoTwo</a:t>
            </a:r>
            <a:r>
              <a:rPr lang="en-US" sz="2000" dirty="0">
                <a:solidFill>
                  <a:schemeClr val="tx1">
                    <a:lumMod val="65000"/>
                    <a:lumOff val="35000"/>
                  </a:schemeClr>
                </a:solidFill>
              </a:rPr>
              <a:t> in com.hnd.package1 </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3B696702-687B-EC9F-046F-CB7A3DD17EBE}"/>
              </a:ext>
            </a:extLst>
          </p:cNvPr>
          <p:cNvSpPr txBox="1"/>
          <p:nvPr/>
        </p:nvSpPr>
        <p:spPr>
          <a:xfrm>
            <a:off x="989028" y="4110381"/>
            <a:ext cx="11058427" cy="707886"/>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 method </a:t>
            </a:r>
            <a:r>
              <a:rPr lang="en-US" sz="2000" dirty="0" err="1">
                <a:solidFill>
                  <a:schemeClr val="tx1">
                    <a:lumMod val="65000"/>
                    <a:lumOff val="35000"/>
                  </a:schemeClr>
                </a:solidFill>
              </a:rPr>
              <a:t>checkAccessibility</a:t>
            </a:r>
            <a:r>
              <a:rPr lang="en-US" sz="2000" dirty="0">
                <a:solidFill>
                  <a:schemeClr val="tx1">
                    <a:lumMod val="65000"/>
                    <a:lumOff val="35000"/>
                  </a:schemeClr>
                </a:solidFill>
              </a:rPr>
              <a:t> as shown below in the class </a:t>
            </a:r>
            <a:r>
              <a:rPr lang="en-US" sz="2000" dirty="0" err="1">
                <a:solidFill>
                  <a:schemeClr val="tx1">
                    <a:lumMod val="65000"/>
                    <a:lumOff val="35000"/>
                  </a:schemeClr>
                </a:solidFill>
              </a:rPr>
              <a:t>DemoTwo</a:t>
            </a:r>
            <a:r>
              <a:rPr lang="en-US" sz="2000" dirty="0">
                <a:solidFill>
                  <a:schemeClr val="tx1">
                    <a:lumMod val="65000"/>
                    <a:lumOff val="35000"/>
                  </a:schemeClr>
                </a:solidFill>
              </a:rPr>
              <a:t>. This method will be used to check the accessibility of </a:t>
            </a:r>
            <a:r>
              <a:rPr lang="en-US" sz="2000" dirty="0" err="1">
                <a:solidFill>
                  <a:schemeClr val="tx1">
                    <a:lumMod val="65000"/>
                    <a:lumOff val="35000"/>
                  </a:schemeClr>
                </a:solidFill>
              </a:rPr>
              <a:t>variableOne</a:t>
            </a:r>
            <a:r>
              <a:rPr lang="en-US" sz="2000" dirty="0">
                <a:solidFill>
                  <a:schemeClr val="tx1">
                    <a:lumMod val="65000"/>
                    <a:lumOff val="35000"/>
                  </a:schemeClr>
                </a:solidFill>
              </a:rPr>
              <a:t> of class </a:t>
            </a:r>
            <a:r>
              <a:rPr lang="en-US" sz="2000" dirty="0" err="1">
                <a:solidFill>
                  <a:schemeClr val="tx1">
                    <a:lumMod val="65000"/>
                    <a:lumOff val="35000"/>
                  </a:schemeClr>
                </a:solidFill>
              </a:rPr>
              <a:t>DemoOne</a:t>
            </a:r>
            <a:r>
              <a:rPr lang="en-US" sz="2000" dirty="0">
                <a:solidFill>
                  <a:schemeClr val="tx1">
                    <a:lumMod val="65000"/>
                    <a:lumOff val="35000"/>
                  </a:schemeClr>
                </a:solidFill>
              </a:rPr>
              <a:t> in class </a:t>
            </a:r>
            <a:r>
              <a:rPr lang="en-US" sz="2000" dirty="0" err="1">
                <a:solidFill>
                  <a:schemeClr val="tx1">
                    <a:lumMod val="65000"/>
                    <a:lumOff val="35000"/>
                  </a:schemeClr>
                </a:solidFill>
              </a:rPr>
              <a:t>DemoTwo</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FBDDB9DF-6D00-CA7D-94DA-B6C25A2917E8}"/>
              </a:ext>
            </a:extLst>
          </p:cNvPr>
          <p:cNvSpPr txBox="1"/>
          <p:nvPr/>
        </p:nvSpPr>
        <p:spPr>
          <a:xfrm>
            <a:off x="989029" y="4980868"/>
            <a:ext cx="6099142" cy="1569660"/>
          </a:xfrm>
          <a:prstGeom prst="rect">
            <a:avLst/>
          </a:prstGeom>
          <a:noFill/>
        </p:spPr>
        <p:txBody>
          <a:bodyPr wrap="square">
            <a:spAutoFit/>
          </a:bodyPr>
          <a:lstStyle/>
          <a:p>
            <a:r>
              <a:rPr lang="en-IN" sz="2400" dirty="0"/>
              <a:t>public class </a:t>
            </a:r>
            <a:r>
              <a:rPr lang="en-IN" sz="2400" dirty="0" err="1"/>
              <a:t>DemoTwo</a:t>
            </a:r>
            <a:r>
              <a:rPr lang="en-IN" sz="2400" dirty="0"/>
              <a:t> extends </a:t>
            </a:r>
            <a:r>
              <a:rPr lang="en-IN" sz="2400" dirty="0" err="1"/>
              <a:t>DemoOne</a:t>
            </a:r>
            <a:r>
              <a:rPr lang="en-IN" sz="2400" dirty="0"/>
              <a:t>{</a:t>
            </a:r>
          </a:p>
          <a:p>
            <a:r>
              <a:rPr lang="en-IN" sz="2400" dirty="0"/>
              <a:t>     public void </a:t>
            </a:r>
            <a:r>
              <a:rPr lang="en-IN" sz="2400" dirty="0" err="1"/>
              <a:t>checkAccessibility</a:t>
            </a:r>
            <a:r>
              <a:rPr lang="en-IN" sz="2400" dirty="0"/>
              <a:t>() {             </a:t>
            </a:r>
          </a:p>
          <a:p>
            <a:r>
              <a:rPr lang="en-IN" sz="2400" dirty="0"/>
              <a:t>     }</a:t>
            </a:r>
          </a:p>
          <a:p>
            <a:r>
              <a:rPr lang="en-IN" sz="2400" dirty="0"/>
              <a:t>}</a:t>
            </a:r>
          </a:p>
        </p:txBody>
      </p:sp>
    </p:spTree>
    <p:extLst>
      <p:ext uri="{BB962C8B-B14F-4D97-AF65-F5344CB8AC3E}">
        <p14:creationId xmlns:p14="http://schemas.microsoft.com/office/powerpoint/2010/main" val="187036432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9F546D-3F12-6B4C-A254-7351FEBB56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CC07995-3212-CC08-45BF-9D1647F19BFA}"/>
              </a:ext>
            </a:extLst>
          </p:cNvPr>
          <p:cNvSpPr>
            <a:spLocks noGrp="1"/>
          </p:cNvSpPr>
          <p:nvPr>
            <p:ph type="sldNum" sz="quarter" idx="12"/>
          </p:nvPr>
        </p:nvSpPr>
        <p:spPr/>
        <p:txBody>
          <a:bodyPr/>
          <a:lstStyle/>
          <a:p>
            <a:fld id="{4A777409-9C5A-4B07-8E32-19F22F7D558C}" type="slidenum">
              <a:rPr lang="en-IN" smtClean="0"/>
              <a:t>283</a:t>
            </a:fld>
            <a:endParaRPr lang="en-IN" dirty="0"/>
          </a:p>
        </p:txBody>
      </p:sp>
      <p:sp>
        <p:nvSpPr>
          <p:cNvPr id="5" name="TextBox 4">
            <a:extLst>
              <a:ext uri="{FF2B5EF4-FFF2-40B4-BE49-F238E27FC236}">
                <a16:creationId xmlns:a16="http://schemas.microsoft.com/office/drawing/2014/main" id="{B5A08CB9-42F0-4921-CD34-23C036968036}"/>
              </a:ext>
            </a:extLst>
          </p:cNvPr>
          <p:cNvSpPr txBox="1"/>
          <p:nvPr/>
        </p:nvSpPr>
        <p:spPr>
          <a:xfrm>
            <a:off x="989029" y="638368"/>
            <a:ext cx="10587086"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Try to access and initialize </a:t>
            </a:r>
            <a:r>
              <a:rPr lang="en-US" sz="2000" dirty="0" err="1">
                <a:solidFill>
                  <a:schemeClr val="tx1">
                    <a:lumMod val="65000"/>
                    <a:lumOff val="35000"/>
                  </a:schemeClr>
                </a:solidFill>
              </a:rPr>
              <a:t>variableOne</a:t>
            </a:r>
            <a:r>
              <a:rPr lang="en-US" sz="2000" dirty="0">
                <a:solidFill>
                  <a:schemeClr val="tx1">
                    <a:lumMod val="65000"/>
                    <a:lumOff val="35000"/>
                  </a:schemeClr>
                </a:solidFill>
              </a:rPr>
              <a:t> in the method </a:t>
            </a:r>
            <a:r>
              <a:rPr lang="en-US" sz="2000" dirty="0" err="1">
                <a:solidFill>
                  <a:schemeClr val="tx1">
                    <a:lumMod val="65000"/>
                    <a:lumOff val="35000"/>
                  </a:schemeClr>
                </a:solidFill>
              </a:rPr>
              <a:t>checkAccessibility</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2943381-8465-A2E3-4EB3-5341952F150A}"/>
              </a:ext>
            </a:extLst>
          </p:cNvPr>
          <p:cNvSpPr txBox="1"/>
          <p:nvPr/>
        </p:nvSpPr>
        <p:spPr>
          <a:xfrm>
            <a:off x="989029" y="1165549"/>
            <a:ext cx="6099142" cy="1938992"/>
          </a:xfrm>
          <a:prstGeom prst="rect">
            <a:avLst/>
          </a:prstGeom>
          <a:noFill/>
        </p:spPr>
        <p:txBody>
          <a:bodyPr wrap="square">
            <a:spAutoFit/>
          </a:bodyPr>
          <a:lstStyle/>
          <a:p>
            <a:r>
              <a:rPr lang="en-IN" sz="2400" dirty="0"/>
              <a:t>public class </a:t>
            </a:r>
            <a:r>
              <a:rPr lang="en-IN" sz="2400" dirty="0" err="1"/>
              <a:t>DemoTwo</a:t>
            </a:r>
            <a:r>
              <a:rPr lang="en-IN" sz="2400" dirty="0"/>
              <a:t> extends </a:t>
            </a:r>
            <a:r>
              <a:rPr lang="en-IN" sz="2400" dirty="0" err="1"/>
              <a:t>DemoOne</a:t>
            </a:r>
            <a:r>
              <a:rPr lang="en-IN" sz="2400" dirty="0"/>
              <a:t>{</a:t>
            </a:r>
          </a:p>
          <a:p>
            <a:r>
              <a:rPr lang="en-IN" sz="2400" dirty="0"/>
              <a:t>     public void </a:t>
            </a:r>
            <a:r>
              <a:rPr lang="en-IN" sz="2400" dirty="0" err="1"/>
              <a:t>checkAccessibility</a:t>
            </a:r>
            <a:r>
              <a:rPr lang="en-IN" sz="2400" dirty="0"/>
              <a:t>() {</a:t>
            </a:r>
          </a:p>
          <a:p>
            <a:r>
              <a:rPr lang="en-IN" sz="2400" dirty="0"/>
              <a:t>          </a:t>
            </a:r>
            <a:r>
              <a:rPr lang="en-IN" sz="2400" dirty="0" err="1"/>
              <a:t>variableOne</a:t>
            </a:r>
            <a:r>
              <a:rPr lang="en-IN" sz="2400" dirty="0"/>
              <a:t>=11;</a:t>
            </a:r>
          </a:p>
          <a:p>
            <a:r>
              <a:rPr lang="en-IN" sz="2400" dirty="0"/>
              <a:t>     }</a:t>
            </a:r>
          </a:p>
          <a:p>
            <a:r>
              <a:rPr lang="en-IN" sz="2400" dirty="0"/>
              <a:t>}</a:t>
            </a:r>
          </a:p>
        </p:txBody>
      </p:sp>
      <p:sp>
        <p:nvSpPr>
          <p:cNvPr id="9" name="TextBox 8">
            <a:extLst>
              <a:ext uri="{FF2B5EF4-FFF2-40B4-BE49-F238E27FC236}">
                <a16:creationId xmlns:a16="http://schemas.microsoft.com/office/drawing/2014/main" id="{A1EB463F-0648-A401-1AA7-6148ABF03A64}"/>
              </a:ext>
            </a:extLst>
          </p:cNvPr>
          <p:cNvSpPr txBox="1"/>
          <p:nvPr/>
        </p:nvSpPr>
        <p:spPr>
          <a:xfrm>
            <a:off x="989028" y="3104541"/>
            <a:ext cx="10973585" cy="1015663"/>
          </a:xfrm>
          <a:prstGeom prst="rect">
            <a:avLst/>
          </a:prstGeom>
          <a:noFill/>
        </p:spPr>
        <p:txBody>
          <a:bodyPr wrap="square">
            <a:spAutoFit/>
          </a:bodyPr>
          <a:lstStyle/>
          <a:p>
            <a:r>
              <a:rPr lang="en-US" sz="2000" dirty="0">
                <a:solidFill>
                  <a:schemeClr val="tx1">
                    <a:lumMod val="65000"/>
                    <a:lumOff val="35000"/>
                  </a:schemeClr>
                </a:solidFill>
                <a:effectLst/>
              </a:rPr>
              <a:t>You can observe that </a:t>
            </a:r>
            <a:r>
              <a:rPr lang="en-US" sz="2000" dirty="0" err="1">
                <a:solidFill>
                  <a:schemeClr val="tx1">
                    <a:lumMod val="65000"/>
                    <a:lumOff val="35000"/>
                  </a:schemeClr>
                </a:solidFill>
                <a:effectLst/>
              </a:rPr>
              <a:t>variableOne</a:t>
            </a:r>
            <a:r>
              <a:rPr lang="en-US" sz="2000" dirty="0">
                <a:solidFill>
                  <a:schemeClr val="tx1">
                    <a:lumMod val="65000"/>
                    <a:lumOff val="35000"/>
                  </a:schemeClr>
                </a:solidFill>
                <a:effectLst/>
              </a:rPr>
              <a:t> of class </a:t>
            </a:r>
            <a:r>
              <a:rPr lang="en-US" sz="2000" dirty="0" err="1">
                <a:solidFill>
                  <a:schemeClr val="tx1">
                    <a:lumMod val="65000"/>
                    <a:lumOff val="35000"/>
                  </a:schemeClr>
                </a:solidFill>
                <a:effectLst/>
              </a:rPr>
              <a:t>DemoOne</a:t>
            </a:r>
            <a:r>
              <a:rPr lang="en-US" sz="2000" dirty="0">
                <a:solidFill>
                  <a:schemeClr val="tx1">
                    <a:lumMod val="65000"/>
                    <a:lumOff val="35000"/>
                  </a:schemeClr>
                </a:solidFill>
                <a:effectLst/>
              </a:rPr>
              <a:t> is accessible in the class </a:t>
            </a:r>
            <a:r>
              <a:rPr lang="en-US" sz="2000" dirty="0" err="1">
                <a:solidFill>
                  <a:schemeClr val="tx1">
                    <a:lumMod val="65000"/>
                    <a:lumOff val="35000"/>
                  </a:schemeClr>
                </a:solidFill>
                <a:effectLst/>
              </a:rPr>
              <a:t>DemoTwo</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8</a:t>
            </a:r>
            <a:r>
              <a:rPr lang="en-US" sz="2000" dirty="0">
                <a:solidFill>
                  <a:schemeClr val="tx1">
                    <a:lumMod val="65000"/>
                    <a:lumOff val="35000"/>
                  </a:schemeClr>
                </a:solidFill>
                <a:effectLst/>
              </a:rPr>
              <a:t>: Add another class named </a:t>
            </a:r>
            <a:r>
              <a:rPr lang="en-US" sz="2000" dirty="0" err="1">
                <a:solidFill>
                  <a:schemeClr val="tx1">
                    <a:lumMod val="65000"/>
                    <a:lumOff val="35000"/>
                  </a:schemeClr>
                </a:solidFill>
                <a:effectLst/>
              </a:rPr>
              <a:t>DemoThree</a:t>
            </a:r>
            <a:r>
              <a:rPr lang="en-US" sz="2000" dirty="0">
                <a:solidFill>
                  <a:schemeClr val="tx1">
                    <a:lumMod val="65000"/>
                    <a:lumOff val="35000"/>
                  </a:schemeClr>
                </a:solidFill>
                <a:effectLst/>
              </a:rPr>
              <a:t> in com.</a:t>
            </a:r>
            <a:r>
              <a:rPr lang="en-US" sz="2000" dirty="0">
                <a:solidFill>
                  <a:schemeClr val="tx1">
                    <a:lumMod val="65000"/>
                    <a:lumOff val="35000"/>
                  </a:schemeClr>
                </a:solidFill>
              </a:rPr>
              <a:t>hnd</a:t>
            </a:r>
            <a:r>
              <a:rPr lang="en-US" sz="2000" dirty="0">
                <a:solidFill>
                  <a:schemeClr val="tx1">
                    <a:lumMod val="65000"/>
                    <a:lumOff val="35000"/>
                  </a:schemeClr>
                </a:solidFill>
                <a:effectLst/>
              </a:rPr>
              <a:t>.package1.</a:t>
            </a:r>
          </a:p>
        </p:txBody>
      </p:sp>
      <p:sp>
        <p:nvSpPr>
          <p:cNvPr id="11" name="TextBox 10">
            <a:extLst>
              <a:ext uri="{FF2B5EF4-FFF2-40B4-BE49-F238E27FC236}">
                <a16:creationId xmlns:a16="http://schemas.microsoft.com/office/drawing/2014/main" id="{EA52DEF5-5BFF-CC3A-530E-A99989FAB661}"/>
              </a:ext>
            </a:extLst>
          </p:cNvPr>
          <p:cNvSpPr txBox="1"/>
          <p:nvPr/>
        </p:nvSpPr>
        <p:spPr>
          <a:xfrm>
            <a:off x="989029" y="4245212"/>
            <a:ext cx="11049000"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a method </a:t>
            </a:r>
            <a:r>
              <a:rPr lang="en-US" sz="2000" dirty="0" err="1">
                <a:solidFill>
                  <a:schemeClr val="tx1">
                    <a:lumMod val="65000"/>
                    <a:lumOff val="35000"/>
                  </a:schemeClr>
                </a:solidFill>
              </a:rPr>
              <a:t>checkAccessibility</a:t>
            </a:r>
            <a:r>
              <a:rPr lang="en-US" sz="2000" dirty="0">
                <a:solidFill>
                  <a:schemeClr val="tx1">
                    <a:lumMod val="65000"/>
                    <a:lumOff val="35000"/>
                  </a:schemeClr>
                </a:solidFill>
              </a:rPr>
              <a:t> as shown below in the class </a:t>
            </a:r>
            <a:r>
              <a:rPr lang="en-US" sz="2000" dirty="0" err="1">
                <a:solidFill>
                  <a:schemeClr val="tx1">
                    <a:lumMod val="65000"/>
                    <a:lumOff val="35000"/>
                  </a:schemeClr>
                </a:solidFill>
              </a:rPr>
              <a:t>DemoThree</a:t>
            </a:r>
            <a:r>
              <a:rPr lang="en-US" sz="2000" dirty="0">
                <a:solidFill>
                  <a:schemeClr val="tx1">
                    <a:lumMod val="65000"/>
                    <a:lumOff val="35000"/>
                  </a:schemeClr>
                </a:solidFill>
              </a:rPr>
              <a:t>. This method will be used to check the accessibility of </a:t>
            </a:r>
            <a:r>
              <a:rPr lang="en-US" sz="2000" dirty="0" err="1">
                <a:solidFill>
                  <a:schemeClr val="tx1">
                    <a:lumMod val="65000"/>
                    <a:lumOff val="35000"/>
                  </a:schemeClr>
                </a:solidFill>
              </a:rPr>
              <a:t>variableOne</a:t>
            </a:r>
            <a:r>
              <a:rPr lang="en-US" sz="2000" dirty="0">
                <a:solidFill>
                  <a:schemeClr val="tx1">
                    <a:lumMod val="65000"/>
                    <a:lumOff val="35000"/>
                  </a:schemeClr>
                </a:solidFill>
              </a:rPr>
              <a:t> of class </a:t>
            </a:r>
            <a:r>
              <a:rPr lang="en-US" sz="2000" dirty="0" err="1">
                <a:solidFill>
                  <a:schemeClr val="tx1">
                    <a:lumMod val="65000"/>
                    <a:lumOff val="35000"/>
                  </a:schemeClr>
                </a:solidFill>
              </a:rPr>
              <a:t>DemoOne</a:t>
            </a:r>
            <a:r>
              <a:rPr lang="en-US" sz="2000" dirty="0">
                <a:solidFill>
                  <a:schemeClr val="tx1">
                    <a:lumMod val="65000"/>
                    <a:lumOff val="35000"/>
                  </a:schemeClr>
                </a:solidFill>
              </a:rPr>
              <a:t> in class </a:t>
            </a:r>
            <a:r>
              <a:rPr lang="en-US" sz="2000" dirty="0" err="1">
                <a:solidFill>
                  <a:schemeClr val="tx1">
                    <a:lumMod val="65000"/>
                    <a:lumOff val="35000"/>
                  </a:schemeClr>
                </a:solidFill>
              </a:rPr>
              <a:t>DemoThree</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1BF0E1B8-0C79-D654-4B61-16B6AC67050F}"/>
              </a:ext>
            </a:extLst>
          </p:cNvPr>
          <p:cNvSpPr txBox="1"/>
          <p:nvPr/>
        </p:nvSpPr>
        <p:spPr>
          <a:xfrm>
            <a:off x="989029" y="5156021"/>
            <a:ext cx="6099142" cy="1569660"/>
          </a:xfrm>
          <a:prstGeom prst="rect">
            <a:avLst/>
          </a:prstGeom>
          <a:noFill/>
        </p:spPr>
        <p:txBody>
          <a:bodyPr wrap="square">
            <a:spAutoFit/>
          </a:bodyPr>
          <a:lstStyle/>
          <a:p>
            <a:r>
              <a:rPr lang="en-IN" sz="2400" dirty="0"/>
              <a:t>public class </a:t>
            </a:r>
            <a:r>
              <a:rPr lang="en-IN" sz="2400" dirty="0" err="1"/>
              <a:t>DemoThree</a:t>
            </a:r>
            <a:r>
              <a:rPr lang="en-IN" sz="2400" dirty="0"/>
              <a:t>{</a:t>
            </a:r>
          </a:p>
          <a:p>
            <a:r>
              <a:rPr lang="en-IN" sz="2400" dirty="0"/>
              <a:t>     public void </a:t>
            </a:r>
            <a:r>
              <a:rPr lang="en-IN" sz="2400" dirty="0" err="1"/>
              <a:t>checkAccessibility</a:t>
            </a:r>
            <a:r>
              <a:rPr lang="en-IN" sz="2400" dirty="0"/>
              <a:t>() {</a:t>
            </a:r>
          </a:p>
          <a:p>
            <a:r>
              <a:rPr lang="en-IN" sz="2400" dirty="0"/>
              <a:t>     }</a:t>
            </a:r>
          </a:p>
          <a:p>
            <a:r>
              <a:rPr lang="en-IN" sz="2400" dirty="0"/>
              <a:t>}</a:t>
            </a:r>
          </a:p>
        </p:txBody>
      </p:sp>
    </p:spTree>
    <p:extLst>
      <p:ext uri="{BB962C8B-B14F-4D97-AF65-F5344CB8AC3E}">
        <p14:creationId xmlns:p14="http://schemas.microsoft.com/office/powerpoint/2010/main" val="337293900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D98F52-CF89-4D5F-672D-48281F3F51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002F0F-7445-3409-065B-122461AEE258}"/>
              </a:ext>
            </a:extLst>
          </p:cNvPr>
          <p:cNvSpPr>
            <a:spLocks noGrp="1"/>
          </p:cNvSpPr>
          <p:nvPr>
            <p:ph type="sldNum" sz="quarter" idx="12"/>
          </p:nvPr>
        </p:nvSpPr>
        <p:spPr/>
        <p:txBody>
          <a:bodyPr/>
          <a:lstStyle/>
          <a:p>
            <a:fld id="{4A777409-9C5A-4B07-8E32-19F22F7D558C}" type="slidenum">
              <a:rPr lang="en-IN" smtClean="0"/>
              <a:t>284</a:t>
            </a:fld>
            <a:endParaRPr lang="en-IN" dirty="0"/>
          </a:p>
        </p:txBody>
      </p:sp>
      <p:sp>
        <p:nvSpPr>
          <p:cNvPr id="5" name="TextBox 4">
            <a:extLst>
              <a:ext uri="{FF2B5EF4-FFF2-40B4-BE49-F238E27FC236}">
                <a16:creationId xmlns:a16="http://schemas.microsoft.com/office/drawing/2014/main" id="{B06D6E56-A3F3-D7E0-9BCF-286CE8C403AF}"/>
              </a:ext>
            </a:extLst>
          </p:cNvPr>
          <p:cNvSpPr txBox="1"/>
          <p:nvPr/>
        </p:nvSpPr>
        <p:spPr>
          <a:xfrm>
            <a:off x="989029" y="565856"/>
            <a:ext cx="10364772" cy="707886"/>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Since </a:t>
            </a:r>
            <a:r>
              <a:rPr lang="en-US" sz="2000" dirty="0" err="1">
                <a:solidFill>
                  <a:schemeClr val="tx1">
                    <a:lumMod val="65000"/>
                    <a:lumOff val="35000"/>
                  </a:schemeClr>
                </a:solidFill>
              </a:rPr>
              <a:t>DemoThree</a:t>
            </a:r>
            <a:r>
              <a:rPr lang="en-US" sz="2000" dirty="0">
                <a:solidFill>
                  <a:schemeClr val="tx1">
                    <a:lumMod val="65000"/>
                    <a:lumOff val="35000"/>
                  </a:schemeClr>
                </a:solidFill>
              </a:rPr>
              <a:t> is not a child class of </a:t>
            </a:r>
            <a:r>
              <a:rPr lang="en-US" sz="2000" dirty="0" err="1">
                <a:solidFill>
                  <a:schemeClr val="tx1">
                    <a:lumMod val="65000"/>
                    <a:lumOff val="35000"/>
                  </a:schemeClr>
                </a:solidFill>
              </a:rPr>
              <a:t>DemoOne</a:t>
            </a:r>
            <a:r>
              <a:rPr lang="en-US" sz="2000" dirty="0">
                <a:solidFill>
                  <a:schemeClr val="tx1">
                    <a:lumMod val="65000"/>
                    <a:lumOff val="35000"/>
                  </a:schemeClr>
                </a:solidFill>
              </a:rPr>
              <a:t>, create an object of class </a:t>
            </a:r>
            <a:r>
              <a:rPr lang="en-US" sz="2000" dirty="0" err="1">
                <a:solidFill>
                  <a:schemeClr val="tx1">
                    <a:lumMod val="65000"/>
                    <a:lumOff val="35000"/>
                  </a:schemeClr>
                </a:solidFill>
              </a:rPr>
              <a:t>DemoOne</a:t>
            </a:r>
            <a:r>
              <a:rPr lang="en-US" sz="2000" dirty="0">
                <a:solidFill>
                  <a:schemeClr val="tx1">
                    <a:lumMod val="65000"/>
                    <a:lumOff val="35000"/>
                  </a:schemeClr>
                </a:solidFill>
              </a:rPr>
              <a:t> in the method </a:t>
            </a:r>
            <a:r>
              <a:rPr lang="en-US" sz="2000" dirty="0" err="1">
                <a:solidFill>
                  <a:schemeClr val="tx1">
                    <a:lumMod val="65000"/>
                    <a:lumOff val="35000"/>
                  </a:schemeClr>
                </a:solidFill>
              </a:rPr>
              <a:t>checkAccessibility</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52799D8-3808-9651-5A6E-06CE4A344989}"/>
              </a:ext>
            </a:extLst>
          </p:cNvPr>
          <p:cNvSpPr txBox="1"/>
          <p:nvPr/>
        </p:nvSpPr>
        <p:spPr>
          <a:xfrm>
            <a:off x="989029" y="1476634"/>
            <a:ext cx="6099142" cy="1938992"/>
          </a:xfrm>
          <a:prstGeom prst="rect">
            <a:avLst/>
          </a:prstGeom>
          <a:noFill/>
        </p:spPr>
        <p:txBody>
          <a:bodyPr wrap="square">
            <a:spAutoFit/>
          </a:bodyPr>
          <a:lstStyle/>
          <a:p>
            <a:r>
              <a:rPr lang="en-IN" sz="2400" dirty="0"/>
              <a:t>public class </a:t>
            </a:r>
            <a:r>
              <a:rPr lang="en-IN" sz="2400" dirty="0" err="1"/>
              <a:t>DemoThree</a:t>
            </a:r>
            <a:r>
              <a:rPr lang="en-IN" sz="2400" dirty="0"/>
              <a:t>{</a:t>
            </a:r>
          </a:p>
          <a:p>
            <a:r>
              <a:rPr lang="en-IN" sz="2400" dirty="0"/>
              <a:t>     public void </a:t>
            </a:r>
            <a:r>
              <a:rPr lang="en-IN" sz="2400" dirty="0" err="1"/>
              <a:t>checkAccessibility</a:t>
            </a:r>
            <a:r>
              <a:rPr lang="en-IN" sz="2400" dirty="0"/>
              <a:t>() {</a:t>
            </a:r>
          </a:p>
          <a:p>
            <a:r>
              <a:rPr lang="en-IN" sz="2400" dirty="0"/>
              <a:t>           </a:t>
            </a:r>
            <a:r>
              <a:rPr lang="en-IN" sz="2400" dirty="0" err="1"/>
              <a:t>DemoOne</a:t>
            </a:r>
            <a:r>
              <a:rPr lang="en-IN" sz="2400" dirty="0"/>
              <a:t> </a:t>
            </a:r>
            <a:r>
              <a:rPr lang="en-IN" sz="2400" dirty="0" err="1"/>
              <a:t>demoOne</a:t>
            </a:r>
            <a:r>
              <a:rPr lang="en-IN" sz="2400" dirty="0"/>
              <a:t>=new </a:t>
            </a:r>
            <a:r>
              <a:rPr lang="en-IN" sz="2400" dirty="0" err="1"/>
              <a:t>DemoOne</a:t>
            </a:r>
            <a:r>
              <a:rPr lang="en-IN" sz="2400" dirty="0"/>
              <a:t>();</a:t>
            </a:r>
          </a:p>
          <a:p>
            <a:r>
              <a:rPr lang="en-IN" sz="2400" dirty="0"/>
              <a:t>     }</a:t>
            </a:r>
          </a:p>
          <a:p>
            <a:r>
              <a:rPr lang="en-IN" sz="2400" dirty="0"/>
              <a:t>}</a:t>
            </a:r>
          </a:p>
        </p:txBody>
      </p:sp>
      <p:sp>
        <p:nvSpPr>
          <p:cNvPr id="9" name="TextBox 8">
            <a:extLst>
              <a:ext uri="{FF2B5EF4-FFF2-40B4-BE49-F238E27FC236}">
                <a16:creationId xmlns:a16="http://schemas.microsoft.com/office/drawing/2014/main" id="{092D9827-630A-B1E3-3075-65CCC2F49951}"/>
              </a:ext>
            </a:extLst>
          </p:cNvPr>
          <p:cNvSpPr txBox="1"/>
          <p:nvPr/>
        </p:nvSpPr>
        <p:spPr>
          <a:xfrm>
            <a:off x="989029" y="3618518"/>
            <a:ext cx="10841610"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Try to access and initialize </a:t>
            </a:r>
            <a:r>
              <a:rPr lang="en-US" sz="2000" dirty="0" err="1">
                <a:solidFill>
                  <a:schemeClr val="tx1">
                    <a:lumMod val="65000"/>
                    <a:lumOff val="35000"/>
                  </a:schemeClr>
                </a:solidFill>
              </a:rPr>
              <a:t>variableOne</a:t>
            </a:r>
            <a:r>
              <a:rPr lang="en-US" sz="2000" dirty="0">
                <a:solidFill>
                  <a:schemeClr val="tx1">
                    <a:lumMod val="65000"/>
                    <a:lumOff val="35000"/>
                  </a:schemeClr>
                </a:solidFill>
              </a:rPr>
              <a:t> in the method </a:t>
            </a:r>
            <a:r>
              <a:rPr lang="en-US" sz="2000" dirty="0" err="1">
                <a:solidFill>
                  <a:schemeClr val="tx1">
                    <a:lumMod val="65000"/>
                    <a:lumOff val="35000"/>
                  </a:schemeClr>
                </a:solidFill>
              </a:rPr>
              <a:t>checkAccessibility</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455506A-FD47-6CDE-188F-6E2F174A7A87}"/>
              </a:ext>
            </a:extLst>
          </p:cNvPr>
          <p:cNvSpPr txBox="1"/>
          <p:nvPr/>
        </p:nvSpPr>
        <p:spPr>
          <a:xfrm>
            <a:off x="989029" y="4310326"/>
            <a:ext cx="6099142" cy="2308324"/>
          </a:xfrm>
          <a:prstGeom prst="rect">
            <a:avLst/>
          </a:prstGeom>
          <a:noFill/>
        </p:spPr>
        <p:txBody>
          <a:bodyPr wrap="square">
            <a:spAutoFit/>
          </a:bodyPr>
          <a:lstStyle/>
          <a:p>
            <a:r>
              <a:rPr lang="en-IN" sz="2400" dirty="0"/>
              <a:t>public class </a:t>
            </a:r>
            <a:r>
              <a:rPr lang="en-IN" sz="2400" dirty="0" err="1"/>
              <a:t>DemoThree</a:t>
            </a:r>
            <a:r>
              <a:rPr lang="en-IN" sz="2400" dirty="0"/>
              <a:t>{</a:t>
            </a:r>
          </a:p>
          <a:p>
            <a:r>
              <a:rPr lang="en-IN" sz="2400" dirty="0"/>
              <a:t>     public void </a:t>
            </a:r>
            <a:r>
              <a:rPr lang="en-IN" sz="2400" dirty="0" err="1"/>
              <a:t>checkAccessibility</a:t>
            </a:r>
            <a:r>
              <a:rPr lang="en-IN" sz="2400" dirty="0"/>
              <a:t>() {</a:t>
            </a:r>
          </a:p>
          <a:p>
            <a:r>
              <a:rPr lang="en-IN" sz="2400" dirty="0"/>
              <a:t>           </a:t>
            </a:r>
            <a:r>
              <a:rPr lang="en-IN" sz="2400" dirty="0" err="1"/>
              <a:t>DemoOne</a:t>
            </a:r>
            <a:r>
              <a:rPr lang="en-IN" sz="2400" dirty="0"/>
              <a:t> </a:t>
            </a:r>
            <a:r>
              <a:rPr lang="en-IN" sz="2400" dirty="0" err="1"/>
              <a:t>demoOne</a:t>
            </a:r>
            <a:r>
              <a:rPr lang="en-IN" sz="2400" dirty="0"/>
              <a:t>=new </a:t>
            </a:r>
            <a:r>
              <a:rPr lang="en-IN" sz="2400" dirty="0" err="1"/>
              <a:t>DemoOne</a:t>
            </a:r>
            <a:r>
              <a:rPr lang="en-IN" sz="2400" dirty="0"/>
              <a:t>();</a:t>
            </a:r>
          </a:p>
          <a:p>
            <a:r>
              <a:rPr lang="en-IN" sz="2400" dirty="0"/>
              <a:t>           </a:t>
            </a:r>
            <a:r>
              <a:rPr lang="en-IN" sz="2400" dirty="0" err="1"/>
              <a:t>demoOne.variableOne</a:t>
            </a:r>
            <a:r>
              <a:rPr lang="en-IN" sz="2400" dirty="0"/>
              <a:t>=11;</a:t>
            </a:r>
          </a:p>
          <a:p>
            <a:r>
              <a:rPr lang="en-IN" sz="2400" dirty="0"/>
              <a:t>     }</a:t>
            </a:r>
          </a:p>
          <a:p>
            <a:r>
              <a:rPr lang="en-IN" sz="2400" dirty="0"/>
              <a:t>}</a:t>
            </a:r>
          </a:p>
        </p:txBody>
      </p:sp>
    </p:spTree>
    <p:extLst>
      <p:ext uri="{BB962C8B-B14F-4D97-AF65-F5344CB8AC3E}">
        <p14:creationId xmlns:p14="http://schemas.microsoft.com/office/powerpoint/2010/main" val="138764289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7060DB-CBB7-33D5-E804-0396FE11DB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BD4564A-5353-2FF4-19AD-5F082B490C3E}"/>
              </a:ext>
            </a:extLst>
          </p:cNvPr>
          <p:cNvSpPr>
            <a:spLocks noGrp="1"/>
          </p:cNvSpPr>
          <p:nvPr>
            <p:ph type="sldNum" sz="quarter" idx="12"/>
          </p:nvPr>
        </p:nvSpPr>
        <p:spPr/>
        <p:txBody>
          <a:bodyPr/>
          <a:lstStyle/>
          <a:p>
            <a:fld id="{4A777409-9C5A-4B07-8E32-19F22F7D558C}" type="slidenum">
              <a:rPr lang="en-IN" smtClean="0"/>
              <a:t>285</a:t>
            </a:fld>
            <a:endParaRPr lang="en-IN" dirty="0"/>
          </a:p>
        </p:txBody>
      </p:sp>
      <p:sp>
        <p:nvSpPr>
          <p:cNvPr id="5" name="TextBox 4">
            <a:extLst>
              <a:ext uri="{FF2B5EF4-FFF2-40B4-BE49-F238E27FC236}">
                <a16:creationId xmlns:a16="http://schemas.microsoft.com/office/drawing/2014/main" id="{1E8D9ABF-C411-B866-FAF5-97411454961D}"/>
              </a:ext>
            </a:extLst>
          </p:cNvPr>
          <p:cNvSpPr txBox="1"/>
          <p:nvPr/>
        </p:nvSpPr>
        <p:spPr>
          <a:xfrm>
            <a:off x="989029" y="492626"/>
            <a:ext cx="10294856" cy="1938992"/>
          </a:xfrm>
          <a:prstGeom prst="rect">
            <a:avLst/>
          </a:prstGeom>
          <a:noFill/>
        </p:spPr>
        <p:txBody>
          <a:bodyPr wrap="square">
            <a:spAutoFit/>
          </a:bodyPr>
          <a:lstStyle/>
          <a:p>
            <a:r>
              <a:rPr lang="en-US" sz="2000" dirty="0">
                <a:solidFill>
                  <a:schemeClr val="tx1">
                    <a:lumMod val="65000"/>
                    <a:lumOff val="35000"/>
                  </a:schemeClr>
                </a:solidFill>
                <a:effectLst/>
              </a:rPr>
              <a:t>You can observe that </a:t>
            </a:r>
            <a:r>
              <a:rPr lang="en-US" sz="2000" dirty="0" err="1">
                <a:solidFill>
                  <a:schemeClr val="tx1">
                    <a:lumMod val="65000"/>
                    <a:lumOff val="35000"/>
                  </a:schemeClr>
                </a:solidFill>
                <a:effectLst/>
              </a:rPr>
              <a:t>variableOne</a:t>
            </a:r>
            <a:r>
              <a:rPr lang="en-US" sz="2000" dirty="0">
                <a:solidFill>
                  <a:schemeClr val="tx1">
                    <a:lumMod val="65000"/>
                    <a:lumOff val="35000"/>
                  </a:schemeClr>
                </a:solidFill>
                <a:effectLst/>
              </a:rPr>
              <a:t> of class </a:t>
            </a:r>
            <a:r>
              <a:rPr lang="en-US" sz="2000" dirty="0" err="1">
                <a:solidFill>
                  <a:schemeClr val="tx1">
                    <a:lumMod val="65000"/>
                    <a:lumOff val="35000"/>
                  </a:schemeClr>
                </a:solidFill>
                <a:effectLst/>
              </a:rPr>
              <a:t>DemoOne</a:t>
            </a:r>
            <a:r>
              <a:rPr lang="en-US" sz="2000" dirty="0">
                <a:solidFill>
                  <a:schemeClr val="tx1">
                    <a:lumMod val="65000"/>
                    <a:lumOff val="35000"/>
                  </a:schemeClr>
                </a:solidFill>
                <a:effectLst/>
              </a:rPr>
              <a:t> is accessible in the class </a:t>
            </a:r>
            <a:r>
              <a:rPr lang="en-US" sz="2000" dirty="0" err="1">
                <a:solidFill>
                  <a:schemeClr val="tx1">
                    <a:lumMod val="65000"/>
                    <a:lumOff val="35000"/>
                  </a:schemeClr>
                </a:solidFill>
                <a:effectLst/>
              </a:rPr>
              <a:t>DemoThree</a:t>
            </a:r>
            <a:r>
              <a:rPr lang="en-US" sz="2000" dirty="0">
                <a:solidFill>
                  <a:schemeClr val="tx1">
                    <a:lumMod val="65000"/>
                    <a:lumOff val="35000"/>
                  </a:schemeClr>
                </a:solidFill>
                <a:effectLst/>
              </a:rPr>
              <a:t> also.</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means that </a:t>
            </a:r>
            <a:r>
              <a:rPr lang="en-US" sz="2000" b="1" dirty="0">
                <a:solidFill>
                  <a:schemeClr val="tx1">
                    <a:lumMod val="65000"/>
                    <a:lumOff val="35000"/>
                  </a:schemeClr>
                </a:solidFill>
                <a:effectLst/>
              </a:rPr>
              <a:t>a variable with protected access modifier can be accessed anywhere within the same package in which it is defined</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12</a:t>
            </a:r>
            <a:r>
              <a:rPr lang="en-US" sz="2000" dirty="0">
                <a:solidFill>
                  <a:schemeClr val="tx1">
                    <a:lumMod val="65000"/>
                    <a:lumOff val="35000"/>
                  </a:schemeClr>
                </a:solidFill>
                <a:effectLst/>
              </a:rPr>
              <a:t>: Add another package named com.</a:t>
            </a:r>
            <a:r>
              <a:rPr lang="en-US" sz="2000" dirty="0">
                <a:solidFill>
                  <a:schemeClr val="tx1">
                    <a:lumMod val="65000"/>
                    <a:lumOff val="35000"/>
                  </a:schemeClr>
                </a:solidFill>
              </a:rPr>
              <a:t>hnd</a:t>
            </a:r>
            <a:r>
              <a:rPr lang="en-US" sz="2000" dirty="0">
                <a:solidFill>
                  <a:schemeClr val="tx1">
                    <a:lumMod val="65000"/>
                    <a:lumOff val="35000"/>
                  </a:schemeClr>
                </a:solidFill>
                <a:effectLst/>
              </a:rPr>
              <a:t>.package2 in the same project.</a:t>
            </a:r>
          </a:p>
        </p:txBody>
      </p:sp>
      <p:sp>
        <p:nvSpPr>
          <p:cNvPr id="7" name="TextBox 6">
            <a:extLst>
              <a:ext uri="{FF2B5EF4-FFF2-40B4-BE49-F238E27FC236}">
                <a16:creationId xmlns:a16="http://schemas.microsoft.com/office/drawing/2014/main" id="{A52A7395-37DE-D9A2-8699-311E5571AA56}"/>
              </a:ext>
            </a:extLst>
          </p:cNvPr>
          <p:cNvSpPr txBox="1"/>
          <p:nvPr/>
        </p:nvSpPr>
        <p:spPr>
          <a:xfrm>
            <a:off x="989028" y="2561437"/>
            <a:ext cx="11202971" cy="400110"/>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Create a child class of </a:t>
            </a:r>
            <a:r>
              <a:rPr lang="en-US" sz="2000" dirty="0" err="1">
                <a:solidFill>
                  <a:schemeClr val="tx1">
                    <a:lumMod val="65000"/>
                    <a:lumOff val="35000"/>
                  </a:schemeClr>
                </a:solidFill>
              </a:rPr>
              <a:t>DemoOne</a:t>
            </a:r>
            <a:r>
              <a:rPr lang="en-US" sz="2000" dirty="0">
                <a:solidFill>
                  <a:schemeClr val="tx1">
                    <a:lumMod val="65000"/>
                    <a:lumOff val="35000"/>
                  </a:schemeClr>
                </a:solidFill>
              </a:rPr>
              <a:t> of com.hnd.package1 named </a:t>
            </a:r>
            <a:r>
              <a:rPr lang="en-US" sz="2000" dirty="0" err="1">
                <a:solidFill>
                  <a:schemeClr val="tx1">
                    <a:lumMod val="65000"/>
                    <a:lumOff val="35000"/>
                  </a:schemeClr>
                </a:solidFill>
              </a:rPr>
              <a:t>DemoFour</a:t>
            </a:r>
            <a:r>
              <a:rPr lang="en-US" sz="2000" dirty="0">
                <a:solidFill>
                  <a:schemeClr val="tx1">
                    <a:lumMod val="65000"/>
                    <a:lumOff val="35000"/>
                  </a:schemeClr>
                </a:solidFill>
              </a:rPr>
              <a:t> in com.hnd.package2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730F392-A943-8C97-EE64-B843D2288403}"/>
              </a:ext>
            </a:extLst>
          </p:cNvPr>
          <p:cNvSpPr txBox="1"/>
          <p:nvPr/>
        </p:nvSpPr>
        <p:spPr>
          <a:xfrm>
            <a:off x="989028" y="3091366"/>
            <a:ext cx="10964160" cy="707886"/>
          </a:xfrm>
          <a:prstGeom prst="rect">
            <a:avLst/>
          </a:prstGeom>
          <a:noFill/>
        </p:spPr>
        <p:txBody>
          <a:bodyPr wrap="square">
            <a:spAutoFit/>
          </a:bodyPr>
          <a:lstStyle/>
          <a:p>
            <a:r>
              <a:rPr lang="en-US" sz="2000" b="1" dirty="0">
                <a:solidFill>
                  <a:schemeClr val="tx1">
                    <a:lumMod val="65000"/>
                    <a:lumOff val="35000"/>
                  </a:schemeClr>
                </a:solidFill>
              </a:rPr>
              <a:t>Step 14</a:t>
            </a:r>
            <a:r>
              <a:rPr lang="en-US" sz="2000" dirty="0">
                <a:solidFill>
                  <a:schemeClr val="tx1">
                    <a:lumMod val="65000"/>
                    <a:lumOff val="35000"/>
                  </a:schemeClr>
                </a:solidFill>
              </a:rPr>
              <a:t>: Create a method </a:t>
            </a:r>
            <a:r>
              <a:rPr lang="en-US" sz="2000" dirty="0" err="1">
                <a:solidFill>
                  <a:schemeClr val="tx1">
                    <a:lumMod val="65000"/>
                    <a:lumOff val="35000"/>
                  </a:schemeClr>
                </a:solidFill>
              </a:rPr>
              <a:t>checkAccessibility</a:t>
            </a:r>
            <a:r>
              <a:rPr lang="en-US" sz="2000" dirty="0">
                <a:solidFill>
                  <a:schemeClr val="tx1">
                    <a:lumMod val="65000"/>
                    <a:lumOff val="35000"/>
                  </a:schemeClr>
                </a:solidFill>
              </a:rPr>
              <a:t> as shown below in the class </a:t>
            </a:r>
            <a:r>
              <a:rPr lang="en-US" sz="2000" dirty="0" err="1">
                <a:solidFill>
                  <a:schemeClr val="tx1">
                    <a:lumMod val="65000"/>
                    <a:lumOff val="35000"/>
                  </a:schemeClr>
                </a:solidFill>
              </a:rPr>
              <a:t>DemoFour</a:t>
            </a:r>
            <a:r>
              <a:rPr lang="en-US" sz="2000" dirty="0">
                <a:solidFill>
                  <a:schemeClr val="tx1">
                    <a:lumMod val="65000"/>
                    <a:lumOff val="35000"/>
                  </a:schemeClr>
                </a:solidFill>
              </a:rPr>
              <a:t>. This method will be used to check the accessibility of </a:t>
            </a:r>
            <a:r>
              <a:rPr lang="en-US" sz="2000" dirty="0" err="1">
                <a:solidFill>
                  <a:schemeClr val="tx1">
                    <a:lumMod val="65000"/>
                    <a:lumOff val="35000"/>
                  </a:schemeClr>
                </a:solidFill>
              </a:rPr>
              <a:t>variableOne</a:t>
            </a:r>
            <a:r>
              <a:rPr lang="en-US" sz="2000" dirty="0">
                <a:solidFill>
                  <a:schemeClr val="tx1">
                    <a:lumMod val="65000"/>
                    <a:lumOff val="35000"/>
                  </a:schemeClr>
                </a:solidFill>
              </a:rPr>
              <a:t> of class </a:t>
            </a:r>
            <a:r>
              <a:rPr lang="en-US" sz="2000" dirty="0" err="1">
                <a:solidFill>
                  <a:schemeClr val="tx1">
                    <a:lumMod val="65000"/>
                    <a:lumOff val="35000"/>
                  </a:schemeClr>
                </a:solidFill>
              </a:rPr>
              <a:t>DemoOne</a:t>
            </a:r>
            <a:r>
              <a:rPr lang="en-US" sz="2000" dirty="0">
                <a:solidFill>
                  <a:schemeClr val="tx1">
                    <a:lumMod val="65000"/>
                    <a:lumOff val="35000"/>
                  </a:schemeClr>
                </a:solidFill>
              </a:rPr>
              <a:t> in class </a:t>
            </a:r>
            <a:r>
              <a:rPr lang="en-US" sz="2000" dirty="0" err="1">
                <a:solidFill>
                  <a:schemeClr val="tx1">
                    <a:lumMod val="65000"/>
                    <a:lumOff val="35000"/>
                  </a:schemeClr>
                </a:solidFill>
              </a:rPr>
              <a:t>DemoFour</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F912313-723F-1F4B-9EAC-E9BD607E26C7}"/>
              </a:ext>
            </a:extLst>
          </p:cNvPr>
          <p:cNvSpPr txBox="1"/>
          <p:nvPr/>
        </p:nvSpPr>
        <p:spPr>
          <a:xfrm>
            <a:off x="989029" y="3877471"/>
            <a:ext cx="6099142" cy="1569660"/>
          </a:xfrm>
          <a:prstGeom prst="rect">
            <a:avLst/>
          </a:prstGeom>
          <a:noFill/>
        </p:spPr>
        <p:txBody>
          <a:bodyPr wrap="square">
            <a:spAutoFit/>
          </a:bodyPr>
          <a:lstStyle/>
          <a:p>
            <a:r>
              <a:rPr lang="en-IN" sz="2400" dirty="0"/>
              <a:t>public class </a:t>
            </a:r>
            <a:r>
              <a:rPr lang="en-IN" sz="2400" dirty="0" err="1"/>
              <a:t>DemoFour</a:t>
            </a:r>
            <a:r>
              <a:rPr lang="en-IN" sz="2400" dirty="0"/>
              <a:t> extends </a:t>
            </a:r>
            <a:r>
              <a:rPr lang="en-IN" sz="2400" dirty="0" err="1"/>
              <a:t>DemoOne</a:t>
            </a:r>
            <a:r>
              <a:rPr lang="en-IN" sz="2400" dirty="0"/>
              <a:t>{</a:t>
            </a:r>
          </a:p>
          <a:p>
            <a:r>
              <a:rPr lang="en-IN" sz="2400" dirty="0"/>
              <a:t>     public void </a:t>
            </a:r>
            <a:r>
              <a:rPr lang="en-IN" sz="2400" dirty="0" err="1"/>
              <a:t>checkAccessibility</a:t>
            </a:r>
            <a:r>
              <a:rPr lang="en-IN" sz="2400" dirty="0"/>
              <a:t>() {             </a:t>
            </a:r>
          </a:p>
          <a:p>
            <a:r>
              <a:rPr lang="en-IN" sz="2400" dirty="0"/>
              <a:t>     }</a:t>
            </a:r>
          </a:p>
          <a:p>
            <a:r>
              <a:rPr lang="en-IN" sz="2400" dirty="0"/>
              <a:t>}</a:t>
            </a:r>
          </a:p>
        </p:txBody>
      </p:sp>
      <p:sp>
        <p:nvSpPr>
          <p:cNvPr id="13" name="TextBox 12">
            <a:extLst>
              <a:ext uri="{FF2B5EF4-FFF2-40B4-BE49-F238E27FC236}">
                <a16:creationId xmlns:a16="http://schemas.microsoft.com/office/drawing/2014/main" id="{D04FCE93-2BED-01DB-9CF8-DD1E1CD6AAA2}"/>
              </a:ext>
            </a:extLst>
          </p:cNvPr>
          <p:cNvSpPr txBox="1"/>
          <p:nvPr/>
        </p:nvSpPr>
        <p:spPr>
          <a:xfrm>
            <a:off x="989029" y="5447131"/>
            <a:ext cx="10860464" cy="400110"/>
          </a:xfrm>
          <a:prstGeom prst="rect">
            <a:avLst/>
          </a:prstGeom>
          <a:noFill/>
        </p:spPr>
        <p:txBody>
          <a:bodyPr wrap="square">
            <a:spAutoFit/>
          </a:bodyPr>
          <a:lstStyle/>
          <a:p>
            <a:r>
              <a:rPr lang="en-US" sz="2000" b="1" dirty="0">
                <a:solidFill>
                  <a:schemeClr val="tx1">
                    <a:lumMod val="65000"/>
                    <a:lumOff val="35000"/>
                  </a:schemeClr>
                </a:solidFill>
              </a:rPr>
              <a:t>Step 15</a:t>
            </a:r>
            <a:r>
              <a:rPr lang="en-US" sz="2000" dirty="0">
                <a:solidFill>
                  <a:schemeClr val="tx1">
                    <a:lumMod val="65000"/>
                    <a:lumOff val="35000"/>
                  </a:schemeClr>
                </a:solidFill>
              </a:rPr>
              <a:t>: Try to access and initialize </a:t>
            </a:r>
            <a:r>
              <a:rPr lang="en-US" sz="2000" dirty="0" err="1">
                <a:solidFill>
                  <a:schemeClr val="tx1">
                    <a:lumMod val="65000"/>
                    <a:lumOff val="35000"/>
                  </a:schemeClr>
                </a:solidFill>
              </a:rPr>
              <a:t>variableOne</a:t>
            </a:r>
            <a:r>
              <a:rPr lang="en-US" sz="2000" dirty="0">
                <a:solidFill>
                  <a:schemeClr val="tx1">
                    <a:lumMod val="65000"/>
                    <a:lumOff val="35000"/>
                  </a:schemeClr>
                </a:solidFill>
              </a:rPr>
              <a:t> in the method </a:t>
            </a:r>
            <a:r>
              <a:rPr lang="en-US" sz="2000" dirty="0" err="1">
                <a:solidFill>
                  <a:schemeClr val="tx1">
                    <a:lumMod val="65000"/>
                    <a:lumOff val="35000"/>
                  </a:schemeClr>
                </a:solidFill>
              </a:rPr>
              <a:t>checkAccessibility</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6594000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B7FE3E-BE5F-3211-6E3C-DE3B9C4FD2B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2E1861-9A52-BA9E-337B-9AEBDAEAA113}"/>
              </a:ext>
            </a:extLst>
          </p:cNvPr>
          <p:cNvSpPr>
            <a:spLocks noGrp="1"/>
          </p:cNvSpPr>
          <p:nvPr>
            <p:ph type="sldNum" sz="quarter" idx="12"/>
          </p:nvPr>
        </p:nvSpPr>
        <p:spPr/>
        <p:txBody>
          <a:bodyPr/>
          <a:lstStyle/>
          <a:p>
            <a:fld id="{4A777409-9C5A-4B07-8E32-19F22F7D558C}" type="slidenum">
              <a:rPr lang="en-IN" smtClean="0"/>
              <a:t>286</a:t>
            </a:fld>
            <a:endParaRPr lang="en-IN" dirty="0"/>
          </a:p>
        </p:txBody>
      </p:sp>
      <p:sp>
        <p:nvSpPr>
          <p:cNvPr id="5" name="TextBox 4">
            <a:extLst>
              <a:ext uri="{FF2B5EF4-FFF2-40B4-BE49-F238E27FC236}">
                <a16:creationId xmlns:a16="http://schemas.microsoft.com/office/drawing/2014/main" id="{DBC19B3F-0DB3-4227-79AC-3AB5F5E68F64}"/>
              </a:ext>
            </a:extLst>
          </p:cNvPr>
          <p:cNvSpPr txBox="1"/>
          <p:nvPr/>
        </p:nvSpPr>
        <p:spPr>
          <a:xfrm>
            <a:off x="989028" y="637649"/>
            <a:ext cx="9606699" cy="1938992"/>
          </a:xfrm>
          <a:prstGeom prst="rect">
            <a:avLst/>
          </a:prstGeom>
          <a:noFill/>
        </p:spPr>
        <p:txBody>
          <a:bodyPr wrap="square">
            <a:spAutoFit/>
          </a:bodyPr>
          <a:lstStyle/>
          <a:p>
            <a:r>
              <a:rPr lang="en-IN" sz="2400" dirty="0"/>
              <a:t>public class </a:t>
            </a:r>
            <a:r>
              <a:rPr lang="en-IN" sz="2400" dirty="0" err="1"/>
              <a:t>DemoFour</a:t>
            </a:r>
            <a:r>
              <a:rPr lang="en-IN" sz="2400" dirty="0"/>
              <a:t> extends </a:t>
            </a:r>
            <a:r>
              <a:rPr lang="en-IN" sz="2400" dirty="0" err="1"/>
              <a:t>DemoOne</a:t>
            </a:r>
            <a:r>
              <a:rPr lang="en-IN" sz="2400" dirty="0"/>
              <a:t>{</a:t>
            </a:r>
          </a:p>
          <a:p>
            <a:r>
              <a:rPr lang="en-IN" sz="2400" dirty="0"/>
              <a:t>     public void </a:t>
            </a:r>
            <a:r>
              <a:rPr lang="en-IN" sz="2400" dirty="0" err="1"/>
              <a:t>checkAccessibility</a:t>
            </a:r>
            <a:r>
              <a:rPr lang="en-IN" sz="2400" dirty="0"/>
              <a:t>() {             </a:t>
            </a:r>
          </a:p>
          <a:p>
            <a:r>
              <a:rPr lang="en-IN" sz="2400" dirty="0"/>
              <a:t>          </a:t>
            </a:r>
            <a:r>
              <a:rPr lang="en-IN" sz="2400" dirty="0" err="1"/>
              <a:t>variableOne</a:t>
            </a:r>
            <a:r>
              <a:rPr lang="en-IN" sz="2400" dirty="0"/>
              <a:t>=11;</a:t>
            </a:r>
          </a:p>
          <a:p>
            <a:r>
              <a:rPr lang="en-IN" sz="2400" dirty="0"/>
              <a:t>     }</a:t>
            </a:r>
          </a:p>
          <a:p>
            <a:r>
              <a:rPr lang="en-IN" sz="2400" dirty="0"/>
              <a:t>}</a:t>
            </a:r>
          </a:p>
        </p:txBody>
      </p:sp>
      <p:sp>
        <p:nvSpPr>
          <p:cNvPr id="7" name="TextBox 6">
            <a:extLst>
              <a:ext uri="{FF2B5EF4-FFF2-40B4-BE49-F238E27FC236}">
                <a16:creationId xmlns:a16="http://schemas.microsoft.com/office/drawing/2014/main" id="{4AA40028-12A2-DF71-D432-2E3FC5555FA8}"/>
              </a:ext>
            </a:extLst>
          </p:cNvPr>
          <p:cNvSpPr txBox="1"/>
          <p:nvPr/>
        </p:nvSpPr>
        <p:spPr>
          <a:xfrm>
            <a:off x="881406" y="2666002"/>
            <a:ext cx="11147196" cy="1015663"/>
          </a:xfrm>
          <a:prstGeom prst="rect">
            <a:avLst/>
          </a:prstGeom>
          <a:noFill/>
        </p:spPr>
        <p:txBody>
          <a:bodyPr wrap="square">
            <a:spAutoFit/>
          </a:bodyPr>
          <a:lstStyle/>
          <a:p>
            <a:r>
              <a:rPr lang="en-US" sz="2000" dirty="0">
                <a:solidFill>
                  <a:schemeClr val="tx1">
                    <a:lumMod val="65000"/>
                    <a:lumOff val="35000"/>
                  </a:schemeClr>
                </a:solidFill>
                <a:effectLst/>
              </a:rPr>
              <a:t>You can observe that </a:t>
            </a:r>
            <a:r>
              <a:rPr lang="en-US" sz="2000" dirty="0" err="1">
                <a:solidFill>
                  <a:schemeClr val="tx1">
                    <a:lumMod val="65000"/>
                    <a:lumOff val="35000"/>
                  </a:schemeClr>
                </a:solidFill>
                <a:effectLst/>
              </a:rPr>
              <a:t>variableOne</a:t>
            </a:r>
            <a:r>
              <a:rPr lang="en-US" sz="2000" dirty="0">
                <a:solidFill>
                  <a:schemeClr val="tx1">
                    <a:lumMod val="65000"/>
                    <a:lumOff val="35000"/>
                  </a:schemeClr>
                </a:solidFill>
                <a:effectLst/>
              </a:rPr>
              <a:t> of class </a:t>
            </a:r>
            <a:r>
              <a:rPr lang="en-US" sz="2000" dirty="0" err="1">
                <a:solidFill>
                  <a:schemeClr val="tx1">
                    <a:lumMod val="65000"/>
                    <a:lumOff val="35000"/>
                  </a:schemeClr>
                </a:solidFill>
                <a:effectLst/>
              </a:rPr>
              <a:t>DemoOne</a:t>
            </a:r>
            <a:r>
              <a:rPr lang="en-US" sz="2000" dirty="0">
                <a:solidFill>
                  <a:schemeClr val="tx1">
                    <a:lumMod val="65000"/>
                    <a:lumOff val="35000"/>
                  </a:schemeClr>
                </a:solidFill>
                <a:effectLst/>
              </a:rPr>
              <a:t> is accessible in the class </a:t>
            </a:r>
            <a:r>
              <a:rPr lang="en-US" sz="2000" dirty="0" err="1">
                <a:solidFill>
                  <a:schemeClr val="tx1">
                    <a:lumMod val="65000"/>
                    <a:lumOff val="35000"/>
                  </a:schemeClr>
                </a:solidFill>
                <a:effectLst/>
              </a:rPr>
              <a:t>DemoFour</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16</a:t>
            </a:r>
            <a:r>
              <a:rPr lang="en-US" sz="2000" dirty="0">
                <a:solidFill>
                  <a:schemeClr val="tx1">
                    <a:lumMod val="65000"/>
                    <a:lumOff val="35000"/>
                  </a:schemeClr>
                </a:solidFill>
                <a:effectLst/>
              </a:rPr>
              <a:t>: Add another class named </a:t>
            </a:r>
            <a:r>
              <a:rPr lang="en-US" sz="2000" dirty="0" err="1">
                <a:solidFill>
                  <a:schemeClr val="tx1">
                    <a:lumMod val="65000"/>
                    <a:lumOff val="35000"/>
                  </a:schemeClr>
                </a:solidFill>
                <a:effectLst/>
              </a:rPr>
              <a:t>DemoFive</a:t>
            </a:r>
            <a:r>
              <a:rPr lang="en-US" sz="2000" dirty="0">
                <a:solidFill>
                  <a:schemeClr val="tx1">
                    <a:lumMod val="65000"/>
                    <a:lumOff val="35000"/>
                  </a:schemeClr>
                </a:solidFill>
                <a:effectLst/>
              </a:rPr>
              <a:t> in com.</a:t>
            </a:r>
            <a:r>
              <a:rPr lang="en-US" sz="2000" dirty="0">
                <a:solidFill>
                  <a:schemeClr val="tx1">
                    <a:lumMod val="65000"/>
                    <a:lumOff val="35000"/>
                  </a:schemeClr>
                </a:solidFill>
              </a:rPr>
              <a:t>hnd</a:t>
            </a:r>
            <a:r>
              <a:rPr lang="en-US" sz="2000" dirty="0">
                <a:solidFill>
                  <a:schemeClr val="tx1">
                    <a:lumMod val="65000"/>
                    <a:lumOff val="35000"/>
                  </a:schemeClr>
                </a:solidFill>
                <a:effectLst/>
              </a:rPr>
              <a:t>.package2</a:t>
            </a:r>
          </a:p>
        </p:txBody>
      </p:sp>
      <p:sp>
        <p:nvSpPr>
          <p:cNvPr id="9" name="TextBox 8">
            <a:extLst>
              <a:ext uri="{FF2B5EF4-FFF2-40B4-BE49-F238E27FC236}">
                <a16:creationId xmlns:a16="http://schemas.microsoft.com/office/drawing/2014/main" id="{3198DC86-4553-2C93-A19B-9051229FEF43}"/>
              </a:ext>
            </a:extLst>
          </p:cNvPr>
          <p:cNvSpPr txBox="1"/>
          <p:nvPr/>
        </p:nvSpPr>
        <p:spPr>
          <a:xfrm>
            <a:off x="881406" y="3771026"/>
            <a:ext cx="11222610" cy="707886"/>
          </a:xfrm>
          <a:prstGeom prst="rect">
            <a:avLst/>
          </a:prstGeom>
          <a:noFill/>
        </p:spPr>
        <p:txBody>
          <a:bodyPr wrap="square">
            <a:spAutoFit/>
          </a:bodyPr>
          <a:lstStyle/>
          <a:p>
            <a:r>
              <a:rPr lang="en-US" sz="2000" b="1" dirty="0">
                <a:solidFill>
                  <a:schemeClr val="tx1">
                    <a:lumMod val="65000"/>
                    <a:lumOff val="35000"/>
                  </a:schemeClr>
                </a:solidFill>
              </a:rPr>
              <a:t>Step 17</a:t>
            </a:r>
            <a:r>
              <a:rPr lang="en-US" sz="2000" dirty="0">
                <a:solidFill>
                  <a:schemeClr val="tx1">
                    <a:lumMod val="65000"/>
                    <a:lumOff val="35000"/>
                  </a:schemeClr>
                </a:solidFill>
              </a:rPr>
              <a:t>: Import the class named </a:t>
            </a:r>
            <a:r>
              <a:rPr lang="en-US" sz="2000" dirty="0" err="1">
                <a:solidFill>
                  <a:schemeClr val="tx1">
                    <a:lumMod val="65000"/>
                    <a:lumOff val="35000"/>
                  </a:schemeClr>
                </a:solidFill>
              </a:rPr>
              <a:t>DemoOne</a:t>
            </a:r>
            <a:r>
              <a:rPr lang="en-US" sz="2000" dirty="0">
                <a:solidFill>
                  <a:schemeClr val="tx1">
                    <a:lumMod val="65000"/>
                    <a:lumOff val="35000"/>
                  </a:schemeClr>
                </a:solidFill>
              </a:rPr>
              <a:t> from com.hnd.package1 to class </a:t>
            </a:r>
            <a:r>
              <a:rPr lang="en-US" sz="2000" dirty="0" err="1">
                <a:solidFill>
                  <a:schemeClr val="tx1">
                    <a:lumMod val="65000"/>
                    <a:lumOff val="35000"/>
                  </a:schemeClr>
                </a:solidFill>
              </a:rPr>
              <a:t>DemoFive</a:t>
            </a:r>
            <a:r>
              <a:rPr lang="en-US" sz="2000" dirty="0">
                <a:solidFill>
                  <a:schemeClr val="tx1">
                    <a:lumMod val="65000"/>
                    <a:lumOff val="35000"/>
                  </a:schemeClr>
                </a:solidFill>
              </a:rPr>
              <a:t> of com.hnd.package2 using the import statement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077A6C6-2D86-B149-CFD2-E3D445185CDA}"/>
              </a:ext>
            </a:extLst>
          </p:cNvPr>
          <p:cNvSpPr txBox="1"/>
          <p:nvPr/>
        </p:nvSpPr>
        <p:spPr>
          <a:xfrm>
            <a:off x="881406" y="4568273"/>
            <a:ext cx="11222610" cy="707886"/>
          </a:xfrm>
          <a:prstGeom prst="rect">
            <a:avLst/>
          </a:prstGeom>
          <a:noFill/>
        </p:spPr>
        <p:txBody>
          <a:bodyPr wrap="square">
            <a:spAutoFit/>
          </a:bodyPr>
          <a:lstStyle/>
          <a:p>
            <a:r>
              <a:rPr lang="en-US" sz="2000" b="1" dirty="0">
                <a:solidFill>
                  <a:schemeClr val="tx1">
                    <a:lumMod val="65000"/>
                    <a:lumOff val="35000"/>
                  </a:schemeClr>
                </a:solidFill>
              </a:rPr>
              <a:t>Step 18</a:t>
            </a:r>
            <a:r>
              <a:rPr lang="en-US" sz="2000" dirty="0">
                <a:solidFill>
                  <a:schemeClr val="tx1">
                    <a:lumMod val="65000"/>
                    <a:lumOff val="35000"/>
                  </a:schemeClr>
                </a:solidFill>
              </a:rPr>
              <a:t>: Create a method </a:t>
            </a:r>
            <a:r>
              <a:rPr lang="en-US" sz="2000" dirty="0" err="1">
                <a:solidFill>
                  <a:schemeClr val="tx1">
                    <a:lumMod val="65000"/>
                    <a:lumOff val="35000"/>
                  </a:schemeClr>
                </a:solidFill>
              </a:rPr>
              <a:t>checkAccessibility</a:t>
            </a:r>
            <a:r>
              <a:rPr lang="en-US" sz="2000" dirty="0">
                <a:solidFill>
                  <a:schemeClr val="tx1">
                    <a:lumMod val="65000"/>
                    <a:lumOff val="35000"/>
                  </a:schemeClr>
                </a:solidFill>
              </a:rPr>
              <a:t> as shown below in the class </a:t>
            </a:r>
            <a:r>
              <a:rPr lang="en-US" sz="2000" dirty="0" err="1">
                <a:solidFill>
                  <a:schemeClr val="tx1">
                    <a:lumMod val="65000"/>
                    <a:lumOff val="35000"/>
                  </a:schemeClr>
                </a:solidFill>
              </a:rPr>
              <a:t>DemoFive</a:t>
            </a:r>
            <a:r>
              <a:rPr lang="en-US" sz="2000" dirty="0">
                <a:solidFill>
                  <a:schemeClr val="tx1">
                    <a:lumMod val="65000"/>
                    <a:lumOff val="35000"/>
                  </a:schemeClr>
                </a:solidFill>
              </a:rPr>
              <a:t>. This method will be used to check the accessibility of </a:t>
            </a:r>
            <a:r>
              <a:rPr lang="en-US" sz="2000" dirty="0" err="1">
                <a:solidFill>
                  <a:schemeClr val="tx1">
                    <a:lumMod val="65000"/>
                    <a:lumOff val="35000"/>
                  </a:schemeClr>
                </a:solidFill>
              </a:rPr>
              <a:t>variableOne</a:t>
            </a:r>
            <a:r>
              <a:rPr lang="en-US" sz="2000" dirty="0">
                <a:solidFill>
                  <a:schemeClr val="tx1">
                    <a:lumMod val="65000"/>
                    <a:lumOff val="35000"/>
                  </a:schemeClr>
                </a:solidFill>
              </a:rPr>
              <a:t> of class </a:t>
            </a:r>
            <a:r>
              <a:rPr lang="en-US" sz="2000" dirty="0" err="1">
                <a:solidFill>
                  <a:schemeClr val="tx1">
                    <a:lumMod val="65000"/>
                    <a:lumOff val="35000"/>
                  </a:schemeClr>
                </a:solidFill>
              </a:rPr>
              <a:t>DemoOne</a:t>
            </a:r>
            <a:r>
              <a:rPr lang="en-US" sz="2000" dirty="0">
                <a:solidFill>
                  <a:schemeClr val="tx1">
                    <a:lumMod val="65000"/>
                    <a:lumOff val="35000"/>
                  </a:schemeClr>
                </a:solidFill>
              </a:rPr>
              <a:t> in class </a:t>
            </a:r>
            <a:r>
              <a:rPr lang="en-US" sz="2000" dirty="0" err="1">
                <a:solidFill>
                  <a:schemeClr val="tx1">
                    <a:lumMod val="65000"/>
                    <a:lumOff val="35000"/>
                  </a:schemeClr>
                </a:solidFill>
              </a:rPr>
              <a:t>DemoFive</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357152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CF2C82-BA78-6B18-68B7-2F17D4482C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4CAD45-7B02-A415-D317-F86937ECB6EF}"/>
              </a:ext>
            </a:extLst>
          </p:cNvPr>
          <p:cNvSpPr>
            <a:spLocks noGrp="1"/>
          </p:cNvSpPr>
          <p:nvPr>
            <p:ph type="sldNum" sz="quarter" idx="12"/>
          </p:nvPr>
        </p:nvSpPr>
        <p:spPr/>
        <p:txBody>
          <a:bodyPr/>
          <a:lstStyle/>
          <a:p>
            <a:fld id="{4A777409-9C5A-4B07-8E32-19F22F7D558C}" type="slidenum">
              <a:rPr lang="en-IN" smtClean="0"/>
              <a:t>287</a:t>
            </a:fld>
            <a:endParaRPr lang="en-IN" dirty="0"/>
          </a:p>
        </p:txBody>
      </p:sp>
      <p:sp>
        <p:nvSpPr>
          <p:cNvPr id="5" name="TextBox 4">
            <a:extLst>
              <a:ext uri="{FF2B5EF4-FFF2-40B4-BE49-F238E27FC236}">
                <a16:creationId xmlns:a16="http://schemas.microsoft.com/office/drawing/2014/main" id="{15F58A2E-32F7-B0AA-7912-772C194127E7}"/>
              </a:ext>
            </a:extLst>
          </p:cNvPr>
          <p:cNvSpPr txBox="1"/>
          <p:nvPr/>
        </p:nvSpPr>
        <p:spPr>
          <a:xfrm>
            <a:off x="989029" y="663027"/>
            <a:ext cx="9408736" cy="1569660"/>
          </a:xfrm>
          <a:prstGeom prst="rect">
            <a:avLst/>
          </a:prstGeom>
          <a:noFill/>
        </p:spPr>
        <p:txBody>
          <a:bodyPr wrap="square">
            <a:spAutoFit/>
          </a:bodyPr>
          <a:lstStyle/>
          <a:p>
            <a:r>
              <a:rPr lang="en-IN" sz="2400" dirty="0"/>
              <a:t>public class </a:t>
            </a:r>
            <a:r>
              <a:rPr lang="en-IN" sz="2400" dirty="0" err="1"/>
              <a:t>DemoFive</a:t>
            </a:r>
            <a:r>
              <a:rPr lang="en-IN" sz="2400" dirty="0"/>
              <a:t>{</a:t>
            </a:r>
          </a:p>
          <a:p>
            <a:r>
              <a:rPr lang="en-IN" sz="2400" dirty="0"/>
              <a:t>     public void </a:t>
            </a:r>
            <a:r>
              <a:rPr lang="en-IN" sz="2400" dirty="0" err="1"/>
              <a:t>checkAccessibility</a:t>
            </a:r>
            <a:r>
              <a:rPr lang="en-IN" sz="2400" dirty="0"/>
              <a:t>() {             </a:t>
            </a:r>
          </a:p>
          <a:p>
            <a:r>
              <a:rPr lang="en-IN" sz="2400" dirty="0"/>
              <a:t>     }</a:t>
            </a:r>
          </a:p>
          <a:p>
            <a:r>
              <a:rPr lang="en-IN" sz="2400" dirty="0"/>
              <a:t>}</a:t>
            </a:r>
          </a:p>
        </p:txBody>
      </p:sp>
      <p:sp>
        <p:nvSpPr>
          <p:cNvPr id="7" name="TextBox 6">
            <a:extLst>
              <a:ext uri="{FF2B5EF4-FFF2-40B4-BE49-F238E27FC236}">
                <a16:creationId xmlns:a16="http://schemas.microsoft.com/office/drawing/2014/main" id="{3288EDD9-F10E-70E9-1A68-4C76164CB68B}"/>
              </a:ext>
            </a:extLst>
          </p:cNvPr>
          <p:cNvSpPr txBox="1"/>
          <p:nvPr/>
        </p:nvSpPr>
        <p:spPr>
          <a:xfrm>
            <a:off x="989028" y="2413510"/>
            <a:ext cx="11039573" cy="707886"/>
          </a:xfrm>
          <a:prstGeom prst="rect">
            <a:avLst/>
          </a:prstGeom>
          <a:noFill/>
        </p:spPr>
        <p:txBody>
          <a:bodyPr wrap="square">
            <a:spAutoFit/>
          </a:bodyPr>
          <a:lstStyle/>
          <a:p>
            <a:r>
              <a:rPr lang="en-US" sz="2000" b="1" dirty="0">
                <a:solidFill>
                  <a:schemeClr val="tx1">
                    <a:lumMod val="65000"/>
                    <a:lumOff val="35000"/>
                  </a:schemeClr>
                </a:solidFill>
              </a:rPr>
              <a:t>Step 19</a:t>
            </a:r>
            <a:r>
              <a:rPr lang="en-US" sz="2000" dirty="0">
                <a:solidFill>
                  <a:schemeClr val="tx1">
                    <a:lumMod val="65000"/>
                    <a:lumOff val="35000"/>
                  </a:schemeClr>
                </a:solidFill>
              </a:rPr>
              <a:t>: Since </a:t>
            </a:r>
            <a:r>
              <a:rPr lang="en-US" sz="2000" dirty="0" err="1">
                <a:solidFill>
                  <a:schemeClr val="tx1">
                    <a:lumMod val="65000"/>
                    <a:lumOff val="35000"/>
                  </a:schemeClr>
                </a:solidFill>
              </a:rPr>
              <a:t>DemoFive</a:t>
            </a:r>
            <a:r>
              <a:rPr lang="en-US" sz="2000" dirty="0">
                <a:solidFill>
                  <a:schemeClr val="tx1">
                    <a:lumMod val="65000"/>
                    <a:lumOff val="35000"/>
                  </a:schemeClr>
                </a:solidFill>
              </a:rPr>
              <a:t> is not a child class of </a:t>
            </a:r>
            <a:r>
              <a:rPr lang="en-US" sz="2000" dirty="0" err="1">
                <a:solidFill>
                  <a:schemeClr val="tx1">
                    <a:lumMod val="65000"/>
                    <a:lumOff val="35000"/>
                  </a:schemeClr>
                </a:solidFill>
              </a:rPr>
              <a:t>DemoOne</a:t>
            </a:r>
            <a:r>
              <a:rPr lang="en-US" sz="2000" dirty="0">
                <a:solidFill>
                  <a:schemeClr val="tx1">
                    <a:lumMod val="65000"/>
                    <a:lumOff val="35000"/>
                  </a:schemeClr>
                </a:solidFill>
              </a:rPr>
              <a:t>, create an object of class </a:t>
            </a:r>
            <a:r>
              <a:rPr lang="en-US" sz="2000" dirty="0" err="1">
                <a:solidFill>
                  <a:schemeClr val="tx1">
                    <a:lumMod val="65000"/>
                    <a:lumOff val="35000"/>
                  </a:schemeClr>
                </a:solidFill>
              </a:rPr>
              <a:t>DemoOne</a:t>
            </a:r>
            <a:r>
              <a:rPr lang="en-US" sz="2000" dirty="0">
                <a:solidFill>
                  <a:schemeClr val="tx1">
                    <a:lumMod val="65000"/>
                    <a:lumOff val="35000"/>
                  </a:schemeClr>
                </a:solidFill>
              </a:rPr>
              <a:t> in the method </a:t>
            </a:r>
            <a:r>
              <a:rPr lang="en-US" sz="2000" dirty="0" err="1">
                <a:solidFill>
                  <a:schemeClr val="tx1">
                    <a:lumMod val="65000"/>
                    <a:lumOff val="35000"/>
                  </a:schemeClr>
                </a:solidFill>
              </a:rPr>
              <a:t>checkAccessibility</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24DBDE2-9844-D467-F804-6472719682FC}"/>
              </a:ext>
            </a:extLst>
          </p:cNvPr>
          <p:cNvSpPr txBox="1"/>
          <p:nvPr/>
        </p:nvSpPr>
        <p:spPr>
          <a:xfrm>
            <a:off x="989028" y="3429000"/>
            <a:ext cx="10737915" cy="1938992"/>
          </a:xfrm>
          <a:prstGeom prst="rect">
            <a:avLst/>
          </a:prstGeom>
          <a:noFill/>
        </p:spPr>
        <p:txBody>
          <a:bodyPr wrap="square">
            <a:spAutoFit/>
          </a:bodyPr>
          <a:lstStyle/>
          <a:p>
            <a:r>
              <a:rPr lang="en-IN" sz="2400" dirty="0"/>
              <a:t>public class </a:t>
            </a:r>
            <a:r>
              <a:rPr lang="en-IN" sz="2400" dirty="0" err="1"/>
              <a:t>DemoFive</a:t>
            </a:r>
            <a:r>
              <a:rPr lang="en-IN" sz="2400" dirty="0"/>
              <a:t>{</a:t>
            </a:r>
          </a:p>
          <a:p>
            <a:r>
              <a:rPr lang="en-IN" sz="2400" dirty="0"/>
              <a:t>     public void </a:t>
            </a:r>
            <a:r>
              <a:rPr lang="en-IN" sz="2400" dirty="0" err="1"/>
              <a:t>checkAccessibility</a:t>
            </a:r>
            <a:r>
              <a:rPr lang="en-IN" sz="2400" dirty="0"/>
              <a:t>() {             </a:t>
            </a:r>
          </a:p>
          <a:p>
            <a:r>
              <a:rPr lang="en-IN" sz="2400" dirty="0"/>
              <a:t>          </a:t>
            </a:r>
            <a:r>
              <a:rPr lang="en-IN" sz="2400" dirty="0" err="1"/>
              <a:t>DemoOne</a:t>
            </a:r>
            <a:r>
              <a:rPr lang="en-IN" sz="2400" dirty="0"/>
              <a:t> </a:t>
            </a:r>
            <a:r>
              <a:rPr lang="en-IN" sz="2400" dirty="0" err="1"/>
              <a:t>demoOne</a:t>
            </a:r>
            <a:r>
              <a:rPr lang="en-IN" sz="2400" dirty="0"/>
              <a:t>=new </a:t>
            </a:r>
            <a:r>
              <a:rPr lang="en-IN" sz="2400" dirty="0" err="1"/>
              <a:t>DemoOne</a:t>
            </a:r>
            <a:r>
              <a:rPr lang="en-IN" sz="2400" dirty="0"/>
              <a:t>();</a:t>
            </a:r>
          </a:p>
          <a:p>
            <a:r>
              <a:rPr lang="en-IN" sz="2400" dirty="0"/>
              <a:t>     }</a:t>
            </a:r>
          </a:p>
          <a:p>
            <a:r>
              <a:rPr lang="en-IN" sz="2400" dirty="0"/>
              <a:t>}</a:t>
            </a:r>
          </a:p>
        </p:txBody>
      </p:sp>
      <p:sp>
        <p:nvSpPr>
          <p:cNvPr id="11" name="TextBox 10">
            <a:extLst>
              <a:ext uri="{FF2B5EF4-FFF2-40B4-BE49-F238E27FC236}">
                <a16:creationId xmlns:a16="http://schemas.microsoft.com/office/drawing/2014/main" id="{3969425A-6245-B14E-3952-ABAC2B1AF7D5}"/>
              </a:ext>
            </a:extLst>
          </p:cNvPr>
          <p:cNvSpPr txBox="1"/>
          <p:nvPr/>
        </p:nvSpPr>
        <p:spPr>
          <a:xfrm>
            <a:off x="989029" y="5387969"/>
            <a:ext cx="10907598" cy="400110"/>
          </a:xfrm>
          <a:prstGeom prst="rect">
            <a:avLst/>
          </a:prstGeom>
          <a:noFill/>
        </p:spPr>
        <p:txBody>
          <a:bodyPr wrap="square">
            <a:spAutoFit/>
          </a:bodyPr>
          <a:lstStyle/>
          <a:p>
            <a:r>
              <a:rPr lang="en-US" sz="2000" b="1" dirty="0">
                <a:solidFill>
                  <a:schemeClr val="tx1">
                    <a:lumMod val="65000"/>
                    <a:lumOff val="35000"/>
                  </a:schemeClr>
                </a:solidFill>
              </a:rPr>
              <a:t>Step 20</a:t>
            </a:r>
            <a:r>
              <a:rPr lang="en-US" sz="2000" dirty="0">
                <a:solidFill>
                  <a:schemeClr val="tx1">
                    <a:lumMod val="65000"/>
                    <a:lumOff val="35000"/>
                  </a:schemeClr>
                </a:solidFill>
              </a:rPr>
              <a:t>: Try to access and initialize </a:t>
            </a:r>
            <a:r>
              <a:rPr lang="en-US" sz="2000" dirty="0" err="1">
                <a:solidFill>
                  <a:schemeClr val="tx1">
                    <a:lumMod val="65000"/>
                    <a:lumOff val="35000"/>
                  </a:schemeClr>
                </a:solidFill>
              </a:rPr>
              <a:t>variableOne</a:t>
            </a:r>
            <a:r>
              <a:rPr lang="en-US" sz="2000" dirty="0">
                <a:solidFill>
                  <a:schemeClr val="tx1">
                    <a:lumMod val="65000"/>
                    <a:lumOff val="35000"/>
                  </a:schemeClr>
                </a:solidFill>
              </a:rPr>
              <a:t> in the method </a:t>
            </a:r>
            <a:r>
              <a:rPr lang="en-US" sz="2000" dirty="0" err="1">
                <a:solidFill>
                  <a:schemeClr val="tx1">
                    <a:lumMod val="65000"/>
                    <a:lumOff val="35000"/>
                  </a:schemeClr>
                </a:solidFill>
              </a:rPr>
              <a:t>checkAccessibility</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810076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F14D7F-3DF2-2EA4-D114-8FE24C0A241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A6D363-AE21-6BE9-D57C-B32BECB8FCBA}"/>
              </a:ext>
            </a:extLst>
          </p:cNvPr>
          <p:cNvSpPr>
            <a:spLocks noGrp="1"/>
          </p:cNvSpPr>
          <p:nvPr>
            <p:ph type="sldNum" sz="quarter" idx="12"/>
          </p:nvPr>
        </p:nvSpPr>
        <p:spPr/>
        <p:txBody>
          <a:bodyPr/>
          <a:lstStyle/>
          <a:p>
            <a:fld id="{4A777409-9C5A-4B07-8E32-19F22F7D558C}" type="slidenum">
              <a:rPr lang="en-IN" smtClean="0"/>
              <a:t>288</a:t>
            </a:fld>
            <a:endParaRPr lang="en-IN" dirty="0"/>
          </a:p>
        </p:txBody>
      </p:sp>
      <p:sp>
        <p:nvSpPr>
          <p:cNvPr id="5" name="TextBox 4">
            <a:extLst>
              <a:ext uri="{FF2B5EF4-FFF2-40B4-BE49-F238E27FC236}">
                <a16:creationId xmlns:a16="http://schemas.microsoft.com/office/drawing/2014/main" id="{97D2919E-C1C5-E19E-AD2E-9A1BE90DC5C0}"/>
              </a:ext>
            </a:extLst>
          </p:cNvPr>
          <p:cNvSpPr txBox="1"/>
          <p:nvPr/>
        </p:nvSpPr>
        <p:spPr>
          <a:xfrm>
            <a:off x="989029" y="574564"/>
            <a:ext cx="6099142" cy="2308324"/>
          </a:xfrm>
          <a:prstGeom prst="rect">
            <a:avLst/>
          </a:prstGeom>
          <a:noFill/>
        </p:spPr>
        <p:txBody>
          <a:bodyPr wrap="square">
            <a:spAutoFit/>
          </a:bodyPr>
          <a:lstStyle/>
          <a:p>
            <a:r>
              <a:rPr lang="en-IN" sz="2400" dirty="0"/>
              <a:t>public class </a:t>
            </a:r>
            <a:r>
              <a:rPr lang="en-IN" sz="2400" dirty="0" err="1"/>
              <a:t>DemoFive</a:t>
            </a:r>
            <a:r>
              <a:rPr lang="en-IN" sz="2400" dirty="0"/>
              <a:t>{</a:t>
            </a:r>
          </a:p>
          <a:p>
            <a:r>
              <a:rPr lang="en-IN" sz="2400" dirty="0"/>
              <a:t>     public void </a:t>
            </a:r>
            <a:r>
              <a:rPr lang="en-IN" sz="2400" dirty="0" err="1"/>
              <a:t>checkAccessibility</a:t>
            </a:r>
            <a:r>
              <a:rPr lang="en-IN" sz="2400" dirty="0"/>
              <a:t>() {             </a:t>
            </a:r>
          </a:p>
          <a:p>
            <a:r>
              <a:rPr lang="en-IN" sz="2400" dirty="0"/>
              <a:t>          </a:t>
            </a:r>
            <a:r>
              <a:rPr lang="en-IN" sz="2400" dirty="0" err="1"/>
              <a:t>DemoOne</a:t>
            </a:r>
            <a:r>
              <a:rPr lang="en-IN" sz="2400" dirty="0"/>
              <a:t> </a:t>
            </a:r>
            <a:r>
              <a:rPr lang="en-IN" sz="2400" dirty="0" err="1"/>
              <a:t>demoOne</a:t>
            </a:r>
            <a:r>
              <a:rPr lang="en-IN" sz="2400" dirty="0"/>
              <a:t>=new </a:t>
            </a:r>
            <a:r>
              <a:rPr lang="en-IN" sz="2400" dirty="0" err="1"/>
              <a:t>DemoOne</a:t>
            </a:r>
            <a:r>
              <a:rPr lang="en-IN" sz="2400" dirty="0"/>
              <a:t>();</a:t>
            </a:r>
          </a:p>
          <a:p>
            <a:r>
              <a:rPr lang="en-IN" sz="2400" dirty="0"/>
              <a:t>          </a:t>
            </a:r>
            <a:r>
              <a:rPr lang="en-IN" sz="2400" dirty="0" err="1"/>
              <a:t>demoOne.variableOne</a:t>
            </a:r>
            <a:r>
              <a:rPr lang="en-IN" sz="2400" dirty="0"/>
              <a:t>=11;</a:t>
            </a:r>
          </a:p>
          <a:p>
            <a:r>
              <a:rPr lang="en-IN" sz="2400" dirty="0"/>
              <a:t>     }</a:t>
            </a:r>
          </a:p>
          <a:p>
            <a:r>
              <a:rPr lang="en-IN" sz="2400" dirty="0"/>
              <a:t>}</a:t>
            </a:r>
          </a:p>
        </p:txBody>
      </p:sp>
      <p:sp>
        <p:nvSpPr>
          <p:cNvPr id="7" name="TextBox 6">
            <a:extLst>
              <a:ext uri="{FF2B5EF4-FFF2-40B4-BE49-F238E27FC236}">
                <a16:creationId xmlns:a16="http://schemas.microsoft.com/office/drawing/2014/main" id="{C86F3E7D-FA58-15A7-F068-08435609A1BB}"/>
              </a:ext>
            </a:extLst>
          </p:cNvPr>
          <p:cNvSpPr txBox="1"/>
          <p:nvPr/>
        </p:nvSpPr>
        <p:spPr>
          <a:xfrm>
            <a:off x="989028" y="3188458"/>
            <a:ext cx="11202971" cy="2554545"/>
          </a:xfrm>
          <a:prstGeom prst="rect">
            <a:avLst/>
          </a:prstGeom>
          <a:noFill/>
        </p:spPr>
        <p:txBody>
          <a:bodyPr wrap="square">
            <a:spAutoFit/>
          </a:bodyPr>
          <a:lstStyle/>
          <a:p>
            <a:r>
              <a:rPr lang="en-US" sz="2000" dirty="0">
                <a:solidFill>
                  <a:schemeClr val="tx1">
                    <a:lumMod val="65000"/>
                    <a:lumOff val="35000"/>
                  </a:schemeClr>
                </a:solidFill>
                <a:effectLst/>
              </a:rPr>
              <a:t>You can observe that you get a compilation error stating 'The field </a:t>
            </a:r>
            <a:r>
              <a:rPr lang="en-US" sz="2000" dirty="0" err="1">
                <a:solidFill>
                  <a:schemeClr val="tx1">
                    <a:lumMod val="65000"/>
                    <a:lumOff val="35000"/>
                  </a:schemeClr>
                </a:solidFill>
                <a:effectLst/>
              </a:rPr>
              <a:t>DemoOne.variableOne</a:t>
            </a:r>
            <a:r>
              <a:rPr lang="en-US" sz="2000" dirty="0">
                <a:solidFill>
                  <a:schemeClr val="tx1">
                    <a:lumMod val="65000"/>
                    <a:lumOff val="35000"/>
                  </a:schemeClr>
                </a:solidFill>
                <a:effectLst/>
              </a:rPr>
              <a:t> is not visible' while trying to access </a:t>
            </a:r>
            <a:r>
              <a:rPr lang="en-US" sz="2000" dirty="0" err="1">
                <a:solidFill>
                  <a:schemeClr val="tx1">
                    <a:lumMod val="65000"/>
                    <a:lumOff val="35000"/>
                  </a:schemeClr>
                </a:solidFill>
                <a:effectLst/>
              </a:rPr>
              <a:t>variableOne</a:t>
            </a:r>
            <a:r>
              <a:rPr lang="en-US" sz="2000" dirty="0">
                <a:solidFill>
                  <a:schemeClr val="tx1">
                    <a:lumMod val="65000"/>
                    <a:lumOff val="35000"/>
                  </a:schemeClr>
                </a:solidFill>
                <a:effectLst/>
              </a:rPr>
              <a:t> of class </a:t>
            </a:r>
            <a:r>
              <a:rPr lang="en-US" sz="2000" dirty="0" err="1">
                <a:solidFill>
                  <a:schemeClr val="tx1">
                    <a:lumMod val="65000"/>
                    <a:lumOff val="35000"/>
                  </a:schemeClr>
                </a:solidFill>
                <a:effectLst/>
              </a:rPr>
              <a:t>DemoOne</a:t>
            </a:r>
            <a:r>
              <a:rPr lang="en-US" sz="2000" dirty="0">
                <a:solidFill>
                  <a:schemeClr val="tx1">
                    <a:lumMod val="65000"/>
                    <a:lumOff val="35000"/>
                  </a:schemeClr>
                </a:solidFill>
                <a:effectLst/>
              </a:rPr>
              <a:t> in the class </a:t>
            </a:r>
            <a:r>
              <a:rPr lang="en-US" sz="2000" dirty="0" err="1">
                <a:solidFill>
                  <a:schemeClr val="tx1">
                    <a:lumMod val="65000"/>
                    <a:lumOff val="35000"/>
                  </a:schemeClr>
                </a:solidFill>
                <a:effectLst/>
              </a:rPr>
              <a:t>DemoFive</a:t>
            </a:r>
            <a:r>
              <a:rPr lang="en-US" sz="2000" dirty="0">
                <a:solidFill>
                  <a:schemeClr val="tx1">
                    <a:lumMod val="65000"/>
                    <a:lumOff val="35000"/>
                  </a:schemeClr>
                </a:solidFill>
                <a:effectLst/>
              </a:rPr>
              <a:t> as </a:t>
            </a:r>
            <a:r>
              <a:rPr lang="en-US" sz="2000" dirty="0" err="1">
                <a:solidFill>
                  <a:schemeClr val="tx1">
                    <a:lumMod val="65000"/>
                    <a:lumOff val="35000"/>
                  </a:schemeClr>
                </a:solidFill>
                <a:effectLst/>
              </a:rPr>
              <a:t>variableOne</a:t>
            </a:r>
            <a:r>
              <a:rPr lang="en-US" sz="2000" dirty="0">
                <a:solidFill>
                  <a:schemeClr val="tx1">
                    <a:lumMod val="65000"/>
                    <a:lumOff val="35000"/>
                  </a:schemeClr>
                </a:solidFill>
                <a:effectLst/>
              </a:rPr>
              <a:t> is protected and hence, can be accessed only within the same package in which it is defined or in child classes of a different package.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through this demo, you would have understood the scope of protected access modifier, i.e., </a:t>
            </a:r>
            <a:r>
              <a:rPr lang="en-US" sz="2000" b="1" dirty="0">
                <a:solidFill>
                  <a:schemeClr val="tx1">
                    <a:lumMod val="65000"/>
                    <a:lumOff val="35000"/>
                  </a:schemeClr>
                </a:solidFill>
                <a:effectLst/>
              </a:rPr>
              <a:t>any member with protected access modifier can be accessible in the same package and in the child classes of a different package</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411689006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BAE2-BBA8-B628-3CE7-5B145E4B1534}"/>
              </a:ext>
            </a:extLst>
          </p:cNvPr>
          <p:cNvSpPr>
            <a:spLocks noGrp="1"/>
          </p:cNvSpPr>
          <p:nvPr>
            <p:ph type="title"/>
          </p:nvPr>
        </p:nvSpPr>
        <p:spPr/>
        <p:txBody>
          <a:bodyPr/>
          <a:lstStyle/>
          <a:p>
            <a:pPr algn="ctr"/>
            <a:r>
              <a:rPr lang="en-IN" b="1" u="sng" dirty="0"/>
              <a:t>Method Overriding</a:t>
            </a:r>
          </a:p>
        </p:txBody>
      </p:sp>
      <p:sp>
        <p:nvSpPr>
          <p:cNvPr id="3" name="Content Placeholder 2">
            <a:extLst>
              <a:ext uri="{FF2B5EF4-FFF2-40B4-BE49-F238E27FC236}">
                <a16:creationId xmlns:a16="http://schemas.microsoft.com/office/drawing/2014/main" id="{09F48C72-595D-9E55-A101-008554414472}"/>
              </a:ext>
            </a:extLst>
          </p:cNvPr>
          <p:cNvSpPr>
            <a:spLocks noGrp="1"/>
          </p:cNvSpPr>
          <p:nvPr>
            <p:ph idx="1"/>
          </p:nvPr>
        </p:nvSpPr>
        <p:spPr>
          <a:xfrm>
            <a:off x="838200" y="1552355"/>
            <a:ext cx="10515600" cy="4942329"/>
          </a:xfrm>
        </p:spPr>
        <p:txBody>
          <a:bodyPr>
            <a:normAutofit/>
          </a:bodyPr>
          <a:lstStyle/>
          <a:p>
            <a:pPr marL="0" indent="0">
              <a:buNone/>
            </a:pPr>
            <a:r>
              <a:rPr lang="en-US" sz="2000" dirty="0">
                <a:solidFill>
                  <a:schemeClr val="tx1">
                    <a:lumMod val="65000"/>
                    <a:lumOff val="35000"/>
                  </a:schemeClr>
                </a:solidFill>
                <a:effectLst/>
              </a:rPr>
              <a:t>We have seen how an object can have multiple versions of the same behavior, leading to static polymorphism. Sometimes, objects have a different way of doing things their parents do, i.e. child objects have a different implementation of the inherited behaviors.</a:t>
            </a:r>
          </a:p>
          <a:p>
            <a:pPr marL="0" indent="0">
              <a:buNone/>
            </a:pPr>
            <a:r>
              <a:rPr lang="en-US" sz="2000" dirty="0">
                <a:solidFill>
                  <a:schemeClr val="tx1">
                    <a:lumMod val="65000"/>
                    <a:lumOff val="35000"/>
                  </a:schemeClr>
                </a:solidFill>
                <a:effectLst/>
              </a:rPr>
              <a:t>This leads to a kind of polymorphism where a parent type appears to exhibit different implementations of the same behavior </a:t>
            </a:r>
            <a:r>
              <a:rPr lang="en-US" sz="2000" b="1" dirty="0">
                <a:solidFill>
                  <a:schemeClr val="tx1">
                    <a:lumMod val="65000"/>
                    <a:lumOff val="35000"/>
                  </a:schemeClr>
                </a:solidFill>
                <a:effectLst/>
              </a:rPr>
              <a:t>depending upon the child type.</a:t>
            </a:r>
            <a:br>
              <a:rPr lang="en-US" sz="2000" dirty="0">
                <a:solidFill>
                  <a:schemeClr val="tx1">
                    <a:lumMod val="65000"/>
                    <a:lumOff val="35000"/>
                  </a:schemeClr>
                </a:solidFill>
                <a:effectLst/>
              </a:rPr>
            </a:br>
            <a:r>
              <a:rPr lang="en-US" sz="2000" dirty="0">
                <a:solidFill>
                  <a:schemeClr val="tx1">
                    <a:lumMod val="65000"/>
                    <a:lumOff val="35000"/>
                  </a:schemeClr>
                </a:solidFill>
                <a:effectLst/>
              </a:rPr>
              <a:t>For example, an animal (parent type) can eat (behavior) by chewing (implementation), if it is a tiger (child type). Or it can eat by pecking if it is a sparrow. Or even by swallowing, if it is a python.</a:t>
            </a:r>
          </a:p>
          <a:p>
            <a:pPr marL="0" indent="0">
              <a:buNone/>
            </a:pPr>
            <a:r>
              <a:rPr lang="en-US" sz="2000" dirty="0">
                <a:solidFill>
                  <a:schemeClr val="tx1">
                    <a:lumMod val="65000"/>
                    <a:lumOff val="35000"/>
                  </a:schemeClr>
                </a:solidFill>
                <a:effectLst/>
              </a:rPr>
              <a:t>This display of polymorphism is </a:t>
            </a:r>
            <a:r>
              <a:rPr lang="en-US" sz="2000" b="1" dirty="0">
                <a:solidFill>
                  <a:schemeClr val="tx1">
                    <a:lumMod val="65000"/>
                    <a:lumOff val="35000"/>
                  </a:schemeClr>
                </a:solidFill>
                <a:effectLst/>
              </a:rPr>
              <a:t>dynamic</a:t>
            </a:r>
            <a:r>
              <a:rPr lang="en-US" sz="2000" dirty="0">
                <a:solidFill>
                  <a:schemeClr val="tx1">
                    <a:lumMod val="65000"/>
                    <a:lumOff val="35000"/>
                  </a:schemeClr>
                </a:solidFill>
                <a:effectLst/>
              </a:rPr>
              <a:t> in nature and depends upon the kind of child.</a:t>
            </a:r>
          </a:p>
          <a:p>
            <a:pPr marL="0" indent="0">
              <a:buNone/>
            </a:pPr>
            <a:r>
              <a:rPr lang="en-US" sz="2000" dirty="0">
                <a:solidFill>
                  <a:schemeClr val="tx1">
                    <a:lumMod val="65000"/>
                    <a:lumOff val="35000"/>
                  </a:schemeClr>
                </a:solidFill>
                <a:effectLst/>
              </a:rPr>
              <a:t>In Java, this can be achieved by Method Overriding.</a:t>
            </a:r>
          </a:p>
          <a:p>
            <a:pPr marL="0" indent="0">
              <a:buNone/>
            </a:pPr>
            <a:r>
              <a:rPr lang="en-US" sz="2000" dirty="0">
                <a:solidFill>
                  <a:schemeClr val="tx1">
                    <a:lumMod val="65000"/>
                    <a:lumOff val="35000"/>
                  </a:schemeClr>
                </a:solidFill>
                <a:effectLst/>
              </a:rPr>
              <a:t>Method Overriding lets you redefine a method in the child class which is already present in the parent class.</a:t>
            </a:r>
          </a:p>
          <a:p>
            <a:pPr marL="0" indent="0">
              <a:buNone/>
            </a:pPr>
            <a:r>
              <a:rPr lang="en-US" sz="2000" dirty="0">
                <a:solidFill>
                  <a:schemeClr val="tx1">
                    <a:lumMod val="65000"/>
                    <a:lumOff val="35000"/>
                  </a:schemeClr>
                </a:solidFill>
                <a:effectLst/>
              </a:rPr>
              <a:t>Consider the class Automobile. This class has a start method, but when it comes to the specialization of this class into Car and Bike, each of these will have a different implementation for the same.</a:t>
            </a:r>
          </a:p>
          <a:p>
            <a:pPr marL="0" indent="0">
              <a:buNone/>
            </a:pPr>
            <a:endParaRPr lang="en-IN" sz="2000" dirty="0"/>
          </a:p>
        </p:txBody>
      </p:sp>
      <p:sp>
        <p:nvSpPr>
          <p:cNvPr id="4" name="Footer Placeholder 3">
            <a:extLst>
              <a:ext uri="{FF2B5EF4-FFF2-40B4-BE49-F238E27FC236}">
                <a16:creationId xmlns:a16="http://schemas.microsoft.com/office/drawing/2014/main" id="{186DF709-D243-2AF3-E404-0E1A1118EBE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2CF1A84-A9F5-57E7-AE85-78F6B3005D9F}"/>
              </a:ext>
            </a:extLst>
          </p:cNvPr>
          <p:cNvSpPr>
            <a:spLocks noGrp="1"/>
          </p:cNvSpPr>
          <p:nvPr>
            <p:ph type="sldNum" sz="quarter" idx="12"/>
          </p:nvPr>
        </p:nvSpPr>
        <p:spPr/>
        <p:txBody>
          <a:bodyPr/>
          <a:lstStyle/>
          <a:p>
            <a:fld id="{4A777409-9C5A-4B07-8E32-19F22F7D558C}" type="slidenum">
              <a:rPr lang="en-IN" smtClean="0"/>
              <a:t>289</a:t>
            </a:fld>
            <a:endParaRPr lang="en-IN" dirty="0"/>
          </a:p>
        </p:txBody>
      </p:sp>
    </p:spTree>
    <p:extLst>
      <p:ext uri="{BB962C8B-B14F-4D97-AF65-F5344CB8AC3E}">
        <p14:creationId xmlns:p14="http://schemas.microsoft.com/office/powerpoint/2010/main" val="3901556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C6F748-D8FD-0B33-A769-38BB865368B1}"/>
              </a:ext>
            </a:extLst>
          </p:cNvPr>
          <p:cNvSpPr txBox="1"/>
          <p:nvPr/>
        </p:nvSpPr>
        <p:spPr>
          <a:xfrm>
            <a:off x="439270" y="906601"/>
            <a:ext cx="11474824" cy="5632311"/>
          </a:xfrm>
          <a:prstGeom prst="rect">
            <a:avLst/>
          </a:prstGeom>
          <a:noFill/>
        </p:spPr>
        <p:txBody>
          <a:bodyPr wrap="square">
            <a:spAutoFit/>
          </a:bodyPr>
          <a:lstStyle/>
          <a:p>
            <a:r>
              <a:rPr lang="en-US" sz="2000" b="1" dirty="0">
                <a:solidFill>
                  <a:schemeClr val="tx1">
                    <a:lumMod val="65000"/>
                    <a:lumOff val="35000"/>
                  </a:schemeClr>
                </a:solidFill>
                <a:effectLst/>
              </a:rPr>
              <a:t>Rules for naming identifiers</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a:p>
            <a:pPr>
              <a:buFont typeface="+mj-lt"/>
              <a:buAutoNum type="arabicPeriod"/>
            </a:pPr>
            <a:r>
              <a:rPr lang="en-US" sz="2000" dirty="0">
                <a:solidFill>
                  <a:schemeClr val="tx1">
                    <a:lumMod val="65000"/>
                    <a:lumOff val="35000"/>
                  </a:schemeClr>
                </a:solidFill>
                <a:effectLst/>
              </a:rPr>
              <a:t>case sensitive</a:t>
            </a:r>
          </a:p>
          <a:p>
            <a:pPr>
              <a:buFont typeface="+mj-lt"/>
              <a:buAutoNum type="arabicPeriod"/>
            </a:pPr>
            <a:r>
              <a:rPr lang="en-US" sz="2000" dirty="0">
                <a:solidFill>
                  <a:schemeClr val="tx1">
                    <a:lumMod val="65000"/>
                    <a:lumOff val="35000"/>
                  </a:schemeClr>
                </a:solidFill>
                <a:effectLst/>
              </a:rPr>
              <a:t>should not start with a number</a:t>
            </a:r>
          </a:p>
          <a:p>
            <a:pPr>
              <a:buFont typeface="+mj-lt"/>
              <a:buAutoNum type="arabicPeriod"/>
            </a:pPr>
            <a:r>
              <a:rPr lang="en-US" sz="2000" dirty="0">
                <a:solidFill>
                  <a:schemeClr val="tx1">
                    <a:lumMod val="65000"/>
                    <a:lumOff val="35000"/>
                  </a:schemeClr>
                </a:solidFill>
                <a:effectLst/>
              </a:rPr>
              <a:t>should start with a letter, $ or _</a:t>
            </a:r>
          </a:p>
          <a:p>
            <a:pPr>
              <a:buFont typeface="+mj-lt"/>
              <a:buAutoNum type="arabicPeriod"/>
            </a:pPr>
            <a:r>
              <a:rPr lang="en-US" sz="2000" dirty="0">
                <a:solidFill>
                  <a:schemeClr val="tx1">
                    <a:lumMod val="65000"/>
                    <a:lumOff val="35000"/>
                  </a:schemeClr>
                </a:solidFill>
                <a:effectLst/>
              </a:rPr>
              <a:t>should not have spaces</a:t>
            </a:r>
          </a:p>
          <a:p>
            <a:pPr>
              <a:buFont typeface="+mj-lt"/>
              <a:buAutoNum type="arabicPeriod"/>
            </a:pPr>
            <a:r>
              <a:rPr lang="en-US" sz="2000" dirty="0">
                <a:solidFill>
                  <a:schemeClr val="tx1">
                    <a:lumMod val="65000"/>
                    <a:lumOff val="35000"/>
                  </a:schemeClr>
                </a:solidFill>
                <a:effectLst/>
              </a:rPr>
              <a:t>should not be a Java keyword or a literal</a:t>
            </a:r>
          </a:p>
          <a:p>
            <a:pPr>
              <a:buFont typeface="+mj-lt"/>
              <a:buAutoNum type="arabicPeriod"/>
            </a:pPr>
            <a:r>
              <a:rPr lang="en-US" sz="2000" dirty="0">
                <a:solidFill>
                  <a:schemeClr val="tx1">
                    <a:lumMod val="65000"/>
                    <a:lumOff val="35000"/>
                  </a:schemeClr>
                </a:solidFill>
                <a:effectLst/>
              </a:rPr>
              <a:t>no restriction on the length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Note: The identifier should not have the </a:t>
            </a:r>
            <a:r>
              <a:rPr lang="en-US" sz="2000" b="1" dirty="0">
                <a:solidFill>
                  <a:schemeClr val="tx1">
                    <a:lumMod val="65000"/>
                    <a:lumOff val="35000"/>
                  </a:schemeClr>
                </a:solidFill>
                <a:effectLst/>
              </a:rPr>
              <a:t>only _</a:t>
            </a:r>
            <a:r>
              <a:rPr lang="en-US" sz="2000" dirty="0">
                <a:solidFill>
                  <a:schemeClr val="tx1">
                    <a:lumMod val="65000"/>
                    <a:lumOff val="35000"/>
                  </a:schemeClr>
                </a:solidFill>
                <a:effectLst/>
              </a:rPr>
              <a:t> in its name.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Valid Identifiers:</a:t>
            </a:r>
            <a:r>
              <a:rPr lang="en-US" sz="2000" dirty="0">
                <a:solidFill>
                  <a:schemeClr val="tx1">
                    <a:lumMod val="65000"/>
                    <a:lumOff val="35000"/>
                  </a:schemeClr>
                </a:solidFill>
                <a:effectLst/>
              </a:rPr>
              <a:t> CustomerName, grade_in_first_attempt, marksScoredIn3rdAttempt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Invalid Identifiers:</a:t>
            </a:r>
            <a:r>
              <a:rPr lang="en-US" sz="2000" dirty="0">
                <a:solidFill>
                  <a:schemeClr val="tx1">
                    <a:lumMod val="65000"/>
                    <a:lumOff val="35000"/>
                  </a:schemeClr>
                </a:solidFill>
                <a:effectLst/>
              </a:rPr>
              <a:t> model number, 1ofAKind, double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Next, let us see how we can declare a variable.</a:t>
            </a:r>
          </a:p>
        </p:txBody>
      </p:sp>
      <p:sp>
        <p:nvSpPr>
          <p:cNvPr id="2" name="Footer Placeholder 1">
            <a:extLst>
              <a:ext uri="{FF2B5EF4-FFF2-40B4-BE49-F238E27FC236}">
                <a16:creationId xmlns:a16="http://schemas.microsoft.com/office/drawing/2014/main" id="{D8D26E65-993C-6A2F-D9D5-1D37A9EB51D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58FAB01-69B2-3ED8-1BAF-15D5D4B1E693}"/>
              </a:ext>
            </a:extLst>
          </p:cNvPr>
          <p:cNvSpPr>
            <a:spLocks noGrp="1"/>
          </p:cNvSpPr>
          <p:nvPr>
            <p:ph type="sldNum" sz="quarter" idx="12"/>
          </p:nvPr>
        </p:nvSpPr>
        <p:spPr/>
        <p:txBody>
          <a:bodyPr/>
          <a:lstStyle/>
          <a:p>
            <a:fld id="{4A777409-9C5A-4B07-8E32-19F22F7D558C}" type="slidenum">
              <a:rPr lang="en-IN" smtClean="0"/>
              <a:t>29</a:t>
            </a:fld>
            <a:endParaRPr lang="en-IN" dirty="0"/>
          </a:p>
        </p:txBody>
      </p:sp>
    </p:spTree>
    <p:extLst>
      <p:ext uri="{BB962C8B-B14F-4D97-AF65-F5344CB8AC3E}">
        <p14:creationId xmlns:p14="http://schemas.microsoft.com/office/powerpoint/2010/main" val="3523363075"/>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542099-B1F3-AE93-6F0C-0B83BAADE9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E5B3236-20E0-3BA5-64A5-5FFB3468F743}"/>
              </a:ext>
            </a:extLst>
          </p:cNvPr>
          <p:cNvSpPr>
            <a:spLocks noGrp="1"/>
          </p:cNvSpPr>
          <p:nvPr>
            <p:ph type="sldNum" sz="quarter" idx="12"/>
          </p:nvPr>
        </p:nvSpPr>
        <p:spPr/>
        <p:txBody>
          <a:bodyPr/>
          <a:lstStyle/>
          <a:p>
            <a:fld id="{4A777409-9C5A-4B07-8E32-19F22F7D558C}" type="slidenum">
              <a:rPr lang="en-IN" smtClean="0"/>
              <a:t>290</a:t>
            </a:fld>
            <a:endParaRPr lang="en-IN" dirty="0"/>
          </a:p>
        </p:txBody>
      </p:sp>
      <p:sp>
        <p:nvSpPr>
          <p:cNvPr id="5" name="TextBox 4">
            <a:extLst>
              <a:ext uri="{FF2B5EF4-FFF2-40B4-BE49-F238E27FC236}">
                <a16:creationId xmlns:a16="http://schemas.microsoft.com/office/drawing/2014/main" id="{425BF230-45A0-EC79-6701-AB064CBB6955}"/>
              </a:ext>
            </a:extLst>
          </p:cNvPr>
          <p:cNvSpPr txBox="1"/>
          <p:nvPr/>
        </p:nvSpPr>
        <p:spPr>
          <a:xfrm>
            <a:off x="998456" y="544100"/>
            <a:ext cx="10530526" cy="400110"/>
          </a:xfrm>
          <a:prstGeom prst="rect">
            <a:avLst/>
          </a:prstGeom>
          <a:noFill/>
        </p:spPr>
        <p:txBody>
          <a:bodyPr wrap="square">
            <a:spAutoFit/>
          </a:bodyPr>
          <a:lstStyle/>
          <a:p>
            <a:r>
              <a:rPr lang="en-US" sz="2000" dirty="0">
                <a:solidFill>
                  <a:schemeClr val="tx1">
                    <a:lumMod val="65000"/>
                    <a:lumOff val="35000"/>
                  </a:schemeClr>
                </a:solidFill>
              </a:rPr>
              <a:t>Thus, this behavior can be redefined, or we can say, overridden in the child classes.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FF0D983-1EE0-494C-5A3F-6BA0447521E7}"/>
              </a:ext>
            </a:extLst>
          </p:cNvPr>
          <p:cNvSpPr txBox="1"/>
          <p:nvPr/>
        </p:nvSpPr>
        <p:spPr>
          <a:xfrm>
            <a:off x="998456" y="1149599"/>
            <a:ext cx="6099142" cy="2308324"/>
          </a:xfrm>
          <a:prstGeom prst="rect">
            <a:avLst/>
          </a:prstGeom>
          <a:noFill/>
        </p:spPr>
        <p:txBody>
          <a:bodyPr wrap="square">
            <a:spAutoFit/>
          </a:bodyPr>
          <a:lstStyle/>
          <a:p>
            <a:r>
              <a:rPr lang="en-IN" sz="2400" dirty="0"/>
              <a:t>public class Automobile {    // Parent class</a:t>
            </a:r>
          </a:p>
          <a:p>
            <a:r>
              <a:rPr lang="en-IN" sz="2400" dirty="0"/>
              <a:t>    private String </a:t>
            </a:r>
            <a:r>
              <a:rPr lang="en-IN" sz="2400" dirty="0" err="1"/>
              <a:t>vehicleNo</a:t>
            </a:r>
            <a:r>
              <a:rPr lang="en-IN" sz="2400" dirty="0"/>
              <a:t>;</a:t>
            </a:r>
          </a:p>
          <a:p>
            <a:r>
              <a:rPr lang="en-IN" sz="2400" dirty="0"/>
              <a:t>    public void start() {</a:t>
            </a:r>
          </a:p>
          <a:p>
            <a:r>
              <a:rPr lang="en-IN" sz="2400" dirty="0"/>
              <a:t>        </a:t>
            </a:r>
            <a:r>
              <a:rPr lang="en-IN" sz="2400" dirty="0" err="1"/>
              <a:t>System.out.println</a:t>
            </a:r>
            <a:r>
              <a:rPr lang="en-IN" sz="2400" dirty="0"/>
              <a:t>("Automobile starts...");</a:t>
            </a:r>
          </a:p>
          <a:p>
            <a:r>
              <a:rPr lang="en-IN" sz="2400" dirty="0"/>
              <a:t>    }</a:t>
            </a:r>
          </a:p>
          <a:p>
            <a:r>
              <a:rPr lang="en-IN" sz="2400" dirty="0"/>
              <a:t>}</a:t>
            </a:r>
          </a:p>
        </p:txBody>
      </p:sp>
      <p:sp>
        <p:nvSpPr>
          <p:cNvPr id="9" name="TextBox 8">
            <a:extLst>
              <a:ext uri="{FF2B5EF4-FFF2-40B4-BE49-F238E27FC236}">
                <a16:creationId xmlns:a16="http://schemas.microsoft.com/office/drawing/2014/main" id="{416171B7-9623-66FE-1CA5-3CA4C99F943A}"/>
              </a:ext>
            </a:extLst>
          </p:cNvPr>
          <p:cNvSpPr txBox="1"/>
          <p:nvPr/>
        </p:nvSpPr>
        <p:spPr>
          <a:xfrm>
            <a:off x="919114" y="3842637"/>
            <a:ext cx="10996366" cy="1938992"/>
          </a:xfrm>
          <a:prstGeom prst="rect">
            <a:avLst/>
          </a:prstGeom>
          <a:noFill/>
        </p:spPr>
        <p:txBody>
          <a:bodyPr wrap="square">
            <a:spAutoFit/>
          </a:bodyPr>
          <a:lstStyle/>
          <a:p>
            <a:r>
              <a:rPr lang="en-US" sz="2000" dirty="0">
                <a:solidFill>
                  <a:schemeClr val="tx1">
                    <a:lumMod val="65000"/>
                    <a:lumOff val="35000"/>
                  </a:schemeClr>
                </a:solidFill>
                <a:effectLst/>
              </a:rPr>
              <a:t>When we override a method in the child class, it should have the same signature as that of the parent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should not have a weaker access privilege.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Private methods cannot overridden.</a:t>
            </a:r>
          </a:p>
        </p:txBody>
      </p:sp>
    </p:spTree>
    <p:extLst>
      <p:ext uri="{BB962C8B-B14F-4D97-AF65-F5344CB8AC3E}">
        <p14:creationId xmlns:p14="http://schemas.microsoft.com/office/powerpoint/2010/main" val="180818315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734010-720D-EEF6-E024-0E0D07B43F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76D40B2-AB16-D63D-4419-EC27D8D111B5}"/>
              </a:ext>
            </a:extLst>
          </p:cNvPr>
          <p:cNvSpPr>
            <a:spLocks noGrp="1"/>
          </p:cNvSpPr>
          <p:nvPr>
            <p:ph type="sldNum" sz="quarter" idx="12"/>
          </p:nvPr>
        </p:nvSpPr>
        <p:spPr/>
        <p:txBody>
          <a:bodyPr/>
          <a:lstStyle/>
          <a:p>
            <a:fld id="{4A777409-9C5A-4B07-8E32-19F22F7D558C}" type="slidenum">
              <a:rPr lang="en-IN" smtClean="0"/>
              <a:t>291</a:t>
            </a:fld>
            <a:endParaRPr lang="en-IN" dirty="0"/>
          </a:p>
        </p:txBody>
      </p:sp>
      <p:sp>
        <p:nvSpPr>
          <p:cNvPr id="5" name="TextBox 4">
            <a:extLst>
              <a:ext uri="{FF2B5EF4-FFF2-40B4-BE49-F238E27FC236}">
                <a16:creationId xmlns:a16="http://schemas.microsoft.com/office/drawing/2014/main" id="{C41A9B4D-6F99-1D9F-1C33-F27D6C518DB8}"/>
              </a:ext>
            </a:extLst>
          </p:cNvPr>
          <p:cNvSpPr txBox="1"/>
          <p:nvPr/>
        </p:nvSpPr>
        <p:spPr>
          <a:xfrm>
            <a:off x="989029" y="610088"/>
            <a:ext cx="10257148" cy="707886"/>
          </a:xfrm>
          <a:prstGeom prst="rect">
            <a:avLst/>
          </a:prstGeom>
          <a:noFill/>
        </p:spPr>
        <p:txBody>
          <a:bodyPr wrap="square">
            <a:spAutoFit/>
          </a:bodyPr>
          <a:lstStyle/>
          <a:p>
            <a:r>
              <a:rPr lang="en-US" sz="2000" dirty="0">
                <a:solidFill>
                  <a:schemeClr val="tx1">
                    <a:lumMod val="65000"/>
                    <a:lumOff val="35000"/>
                  </a:schemeClr>
                </a:solidFill>
              </a:rPr>
              <a:t>Observe the child class Car, given below. It has a method, start(), which is similar to one in the parent class, Automobile.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D5D3584-DFCF-E22F-8412-268BCE291FD3}"/>
              </a:ext>
            </a:extLst>
          </p:cNvPr>
          <p:cNvSpPr txBox="1"/>
          <p:nvPr/>
        </p:nvSpPr>
        <p:spPr>
          <a:xfrm>
            <a:off x="989028" y="1548428"/>
            <a:ext cx="10709635" cy="2677656"/>
          </a:xfrm>
          <a:prstGeom prst="rect">
            <a:avLst/>
          </a:prstGeom>
          <a:noFill/>
        </p:spPr>
        <p:txBody>
          <a:bodyPr wrap="square">
            <a:spAutoFit/>
          </a:bodyPr>
          <a:lstStyle/>
          <a:p>
            <a:r>
              <a:rPr lang="en-IN" sz="2400" dirty="0"/>
              <a:t>public class Car extends Automobile {    // Child class</a:t>
            </a:r>
          </a:p>
          <a:p>
            <a:r>
              <a:rPr lang="en-IN" sz="2400" dirty="0"/>
              <a:t>    </a:t>
            </a:r>
          </a:p>
          <a:p>
            <a:r>
              <a:rPr lang="en-IN" sz="2400" dirty="0"/>
              <a:t>    @Override</a:t>
            </a:r>
          </a:p>
          <a:p>
            <a:r>
              <a:rPr lang="en-IN" sz="2400" dirty="0"/>
              <a:t>    public void start() {</a:t>
            </a:r>
          </a:p>
          <a:p>
            <a:r>
              <a:rPr lang="en-IN" sz="2400" dirty="0"/>
              <a:t>        </a:t>
            </a:r>
            <a:r>
              <a:rPr lang="en-IN" sz="2400" dirty="0" err="1"/>
              <a:t>System.out.println</a:t>
            </a:r>
            <a:r>
              <a:rPr lang="en-IN" sz="2400" dirty="0"/>
              <a:t>("Car starts...");</a:t>
            </a:r>
          </a:p>
          <a:p>
            <a:r>
              <a:rPr lang="en-IN" sz="2400" dirty="0"/>
              <a:t>    }</a:t>
            </a:r>
          </a:p>
          <a:p>
            <a:r>
              <a:rPr lang="en-IN" sz="2400" dirty="0"/>
              <a:t>}</a:t>
            </a:r>
          </a:p>
        </p:txBody>
      </p:sp>
      <p:sp>
        <p:nvSpPr>
          <p:cNvPr id="9" name="TextBox 8">
            <a:extLst>
              <a:ext uri="{FF2B5EF4-FFF2-40B4-BE49-F238E27FC236}">
                <a16:creationId xmlns:a16="http://schemas.microsoft.com/office/drawing/2014/main" id="{C0F62D79-AE19-5655-AB19-7AF1EBD2DEF7}"/>
              </a:ext>
            </a:extLst>
          </p:cNvPr>
          <p:cNvSpPr txBox="1"/>
          <p:nvPr/>
        </p:nvSpPr>
        <p:spPr>
          <a:xfrm>
            <a:off x="989028" y="4493586"/>
            <a:ext cx="11011294" cy="1631216"/>
          </a:xfrm>
          <a:prstGeom prst="rect">
            <a:avLst/>
          </a:prstGeom>
          <a:noFill/>
        </p:spPr>
        <p:txBody>
          <a:bodyPr wrap="square">
            <a:spAutoFit/>
          </a:bodyPr>
          <a:lstStyle/>
          <a:p>
            <a:r>
              <a:rPr lang="en-US" sz="2000" dirty="0">
                <a:solidFill>
                  <a:schemeClr val="tx1">
                    <a:lumMod val="65000"/>
                    <a:lumOff val="35000"/>
                  </a:schemeClr>
                </a:solidFill>
                <a:effectLst/>
              </a:rPr>
              <a:t>The @Override annotation indicates that the sub-class method is overriding the base class method.</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 When we use this annotation, it tells the compiler that we are overriding the base class method.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above code, start() is overriding the method (start()) in base class. </a:t>
            </a:r>
          </a:p>
        </p:txBody>
      </p:sp>
    </p:spTree>
    <p:extLst>
      <p:ext uri="{BB962C8B-B14F-4D97-AF65-F5344CB8AC3E}">
        <p14:creationId xmlns:p14="http://schemas.microsoft.com/office/powerpoint/2010/main" val="127401476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478B9D-85F6-D5F8-49C6-291C4EAF4F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26EAA4-1047-648E-B257-9F5684C4497C}"/>
              </a:ext>
            </a:extLst>
          </p:cNvPr>
          <p:cNvSpPr>
            <a:spLocks noGrp="1"/>
          </p:cNvSpPr>
          <p:nvPr>
            <p:ph type="sldNum" sz="quarter" idx="12"/>
          </p:nvPr>
        </p:nvSpPr>
        <p:spPr/>
        <p:txBody>
          <a:bodyPr/>
          <a:lstStyle/>
          <a:p>
            <a:fld id="{4A777409-9C5A-4B07-8E32-19F22F7D558C}" type="slidenum">
              <a:rPr lang="en-IN" smtClean="0"/>
              <a:t>292</a:t>
            </a:fld>
            <a:endParaRPr lang="en-IN" dirty="0"/>
          </a:p>
        </p:txBody>
      </p:sp>
      <p:sp>
        <p:nvSpPr>
          <p:cNvPr id="5" name="TextBox 4">
            <a:extLst>
              <a:ext uri="{FF2B5EF4-FFF2-40B4-BE49-F238E27FC236}">
                <a16:creationId xmlns:a16="http://schemas.microsoft.com/office/drawing/2014/main" id="{F5905F66-870B-5C5B-8C81-0C31A5AD6AA6}"/>
              </a:ext>
            </a:extLst>
          </p:cNvPr>
          <p:cNvSpPr txBox="1"/>
          <p:nvPr/>
        </p:nvSpPr>
        <p:spPr>
          <a:xfrm>
            <a:off x="989029" y="644892"/>
            <a:ext cx="9663260" cy="400110"/>
          </a:xfrm>
          <a:prstGeom prst="rect">
            <a:avLst/>
          </a:prstGeom>
          <a:noFill/>
        </p:spPr>
        <p:txBody>
          <a:bodyPr wrap="square">
            <a:spAutoFit/>
          </a:bodyPr>
          <a:lstStyle/>
          <a:p>
            <a:r>
              <a:rPr lang="en-US" sz="2000" dirty="0">
                <a:solidFill>
                  <a:schemeClr val="tx1">
                    <a:lumMod val="65000"/>
                    <a:lumOff val="35000"/>
                  </a:schemeClr>
                </a:solidFill>
              </a:rPr>
              <a:t>Take a look at some main method implementations: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1F788CB-BC90-50FF-3828-3798529A5C35}"/>
              </a:ext>
            </a:extLst>
          </p:cNvPr>
          <p:cNvSpPr txBox="1"/>
          <p:nvPr/>
        </p:nvSpPr>
        <p:spPr>
          <a:xfrm>
            <a:off x="989028" y="1247489"/>
            <a:ext cx="10238295" cy="1569660"/>
          </a:xfrm>
          <a:prstGeom prst="rect">
            <a:avLst/>
          </a:prstGeom>
          <a:noFill/>
        </p:spPr>
        <p:txBody>
          <a:bodyPr wrap="square">
            <a:spAutoFit/>
          </a:bodyPr>
          <a:lstStyle/>
          <a:p>
            <a:r>
              <a:rPr lang="en-IN" sz="2400" dirty="0"/>
              <a:t>public static void main(String[] </a:t>
            </a:r>
            <a:r>
              <a:rPr lang="en-IN" sz="2400" dirty="0" err="1"/>
              <a:t>args</a:t>
            </a:r>
            <a:r>
              <a:rPr lang="en-IN" sz="2400" dirty="0"/>
              <a:t>) {</a:t>
            </a:r>
          </a:p>
          <a:p>
            <a:r>
              <a:rPr lang="en-IN" sz="2400" dirty="0"/>
              <a:t>    Automobile car = new Automobile();</a:t>
            </a:r>
          </a:p>
          <a:p>
            <a:r>
              <a:rPr lang="en-IN" sz="2400" dirty="0"/>
              <a:t>    </a:t>
            </a:r>
            <a:r>
              <a:rPr lang="en-IN" sz="2400" dirty="0" err="1"/>
              <a:t>car.start</a:t>
            </a:r>
            <a:r>
              <a:rPr lang="en-IN" sz="2400" dirty="0"/>
              <a:t>();    // calls the start() method of the parent</a:t>
            </a:r>
          </a:p>
          <a:p>
            <a:r>
              <a:rPr lang="en-IN" sz="2400" dirty="0"/>
              <a:t>}</a:t>
            </a:r>
          </a:p>
        </p:txBody>
      </p:sp>
      <p:sp>
        <p:nvSpPr>
          <p:cNvPr id="9" name="TextBox 8">
            <a:extLst>
              <a:ext uri="{FF2B5EF4-FFF2-40B4-BE49-F238E27FC236}">
                <a16:creationId xmlns:a16="http://schemas.microsoft.com/office/drawing/2014/main" id="{92927DD2-7110-A1BC-F3C1-AC93FC93942B}"/>
              </a:ext>
            </a:extLst>
          </p:cNvPr>
          <p:cNvSpPr txBox="1"/>
          <p:nvPr/>
        </p:nvSpPr>
        <p:spPr>
          <a:xfrm>
            <a:off x="989027" y="3440687"/>
            <a:ext cx="9738675" cy="1569660"/>
          </a:xfrm>
          <a:prstGeom prst="rect">
            <a:avLst/>
          </a:prstGeom>
          <a:noFill/>
        </p:spPr>
        <p:txBody>
          <a:bodyPr wrap="square">
            <a:spAutoFit/>
          </a:bodyPr>
          <a:lstStyle/>
          <a:p>
            <a:r>
              <a:rPr lang="en-IN" sz="2400" dirty="0"/>
              <a:t>public static void main(String[] </a:t>
            </a:r>
            <a:r>
              <a:rPr lang="en-IN" sz="2400" dirty="0" err="1"/>
              <a:t>args</a:t>
            </a:r>
            <a:r>
              <a:rPr lang="en-IN" sz="2400" dirty="0"/>
              <a:t>) {</a:t>
            </a:r>
          </a:p>
          <a:p>
            <a:r>
              <a:rPr lang="en-IN" sz="2400" dirty="0"/>
              <a:t>    Car nano = new Car();</a:t>
            </a:r>
          </a:p>
          <a:p>
            <a:r>
              <a:rPr lang="en-IN" sz="2400" dirty="0"/>
              <a:t>    </a:t>
            </a:r>
            <a:r>
              <a:rPr lang="en-IN" sz="2400" dirty="0" err="1"/>
              <a:t>nano.start</a:t>
            </a:r>
            <a:r>
              <a:rPr lang="en-IN" sz="2400" dirty="0"/>
              <a:t>();    // calls the start() method of the child</a:t>
            </a:r>
          </a:p>
          <a:p>
            <a:r>
              <a:rPr lang="en-IN" sz="2400" dirty="0"/>
              <a:t>}</a:t>
            </a:r>
          </a:p>
        </p:txBody>
      </p:sp>
    </p:spTree>
    <p:extLst>
      <p:ext uri="{BB962C8B-B14F-4D97-AF65-F5344CB8AC3E}">
        <p14:creationId xmlns:p14="http://schemas.microsoft.com/office/powerpoint/2010/main" val="140560787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99F5A3-F722-5518-D93B-732C04912B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AEA7C1-ECD1-253B-0F12-34B03242CD56}"/>
              </a:ext>
            </a:extLst>
          </p:cNvPr>
          <p:cNvSpPr>
            <a:spLocks noGrp="1"/>
          </p:cNvSpPr>
          <p:nvPr>
            <p:ph type="sldNum" sz="quarter" idx="12"/>
          </p:nvPr>
        </p:nvSpPr>
        <p:spPr/>
        <p:txBody>
          <a:bodyPr/>
          <a:lstStyle/>
          <a:p>
            <a:fld id="{4A777409-9C5A-4B07-8E32-19F22F7D558C}" type="slidenum">
              <a:rPr lang="en-IN" smtClean="0"/>
              <a:t>293</a:t>
            </a:fld>
            <a:endParaRPr lang="en-IN" dirty="0"/>
          </a:p>
        </p:txBody>
      </p:sp>
      <p:sp>
        <p:nvSpPr>
          <p:cNvPr id="5" name="TextBox 4">
            <a:extLst>
              <a:ext uri="{FF2B5EF4-FFF2-40B4-BE49-F238E27FC236}">
                <a16:creationId xmlns:a16="http://schemas.microsoft.com/office/drawing/2014/main" id="{9985904F-F57E-6FC2-CFCE-9807F108961A}"/>
              </a:ext>
            </a:extLst>
          </p:cNvPr>
          <p:cNvSpPr txBox="1"/>
          <p:nvPr/>
        </p:nvSpPr>
        <p:spPr>
          <a:xfrm>
            <a:off x="919113" y="599223"/>
            <a:ext cx="10600442" cy="2862322"/>
          </a:xfrm>
          <a:prstGeom prst="rect">
            <a:avLst/>
          </a:prstGeom>
          <a:noFill/>
        </p:spPr>
        <p:txBody>
          <a:bodyPr wrap="square">
            <a:spAutoFit/>
          </a:bodyPr>
          <a:lstStyle/>
          <a:p>
            <a:r>
              <a:rPr lang="en-US" sz="2000" b="1" dirty="0">
                <a:solidFill>
                  <a:schemeClr val="tx1">
                    <a:lumMod val="65000"/>
                    <a:lumOff val="35000"/>
                  </a:schemeClr>
                </a:solidFill>
                <a:effectLst/>
              </a:rPr>
              <a:t>Java Annotations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effectLst/>
              </a:rPr>
              <a:t> Annotations provide supplement information about the program. It starts with '@' and does not change the flow of the program.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Annotations are used to associate metadata with the program elements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constructors, methods, etc. It can change the perspective of the compiler for executing the program.</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@Override is a built-in annotation</a:t>
            </a:r>
          </a:p>
        </p:txBody>
      </p:sp>
    </p:spTree>
    <p:extLst>
      <p:ext uri="{BB962C8B-B14F-4D97-AF65-F5344CB8AC3E}">
        <p14:creationId xmlns:p14="http://schemas.microsoft.com/office/powerpoint/2010/main" val="218703215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19A8CE-D454-7990-0FE3-D8A5B1D8F68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5B6598-7BCB-4F6A-AAE9-F72053386A2E}"/>
              </a:ext>
            </a:extLst>
          </p:cNvPr>
          <p:cNvSpPr>
            <a:spLocks noGrp="1"/>
          </p:cNvSpPr>
          <p:nvPr>
            <p:ph type="sldNum" sz="quarter" idx="12"/>
          </p:nvPr>
        </p:nvSpPr>
        <p:spPr/>
        <p:txBody>
          <a:bodyPr/>
          <a:lstStyle/>
          <a:p>
            <a:fld id="{4A777409-9C5A-4B07-8E32-19F22F7D558C}" type="slidenum">
              <a:rPr lang="en-IN" smtClean="0"/>
              <a:t>294</a:t>
            </a:fld>
            <a:endParaRPr lang="en-IN" dirty="0"/>
          </a:p>
        </p:txBody>
      </p:sp>
      <p:sp>
        <p:nvSpPr>
          <p:cNvPr id="5" name="TextBox 4">
            <a:extLst>
              <a:ext uri="{FF2B5EF4-FFF2-40B4-BE49-F238E27FC236}">
                <a16:creationId xmlns:a16="http://schemas.microsoft.com/office/drawing/2014/main" id="{54A2B48C-1A28-523D-E8E5-52247643B5F7}"/>
              </a:ext>
            </a:extLst>
          </p:cNvPr>
          <p:cNvSpPr txBox="1"/>
          <p:nvPr/>
        </p:nvSpPr>
        <p:spPr>
          <a:xfrm>
            <a:off x="1093509" y="487025"/>
            <a:ext cx="10633436" cy="6370975"/>
          </a:xfrm>
          <a:prstGeom prst="rect">
            <a:avLst/>
          </a:prstGeom>
          <a:noFill/>
        </p:spPr>
        <p:txBody>
          <a:bodyPr wrap="square">
            <a:spAutoFit/>
          </a:bodyPr>
          <a:lstStyle/>
          <a:p>
            <a:r>
              <a:rPr lang="en-IN" sz="1200" dirty="0"/>
              <a:t>class Student {</a:t>
            </a:r>
          </a:p>
          <a:p>
            <a:r>
              <a:rPr lang="en-IN" sz="1200" dirty="0"/>
              <a:t>	</a:t>
            </a:r>
          </a:p>
          <a:p>
            <a:r>
              <a:rPr lang="en-IN" sz="1200" dirty="0"/>
              <a:t>    public void display() {</a:t>
            </a:r>
          </a:p>
          <a:p>
            <a:r>
              <a:rPr lang="en-IN" sz="1200" dirty="0"/>
              <a:t>		</a:t>
            </a:r>
            <a:r>
              <a:rPr lang="en-IN" sz="1200" dirty="0" err="1"/>
              <a:t>System.out.println</a:t>
            </a:r>
            <a:r>
              <a:rPr lang="en-IN" sz="1200" dirty="0"/>
              <a:t>("Student");</a:t>
            </a:r>
          </a:p>
          <a:p>
            <a:r>
              <a:rPr lang="en-IN" sz="1200" dirty="0"/>
              <a:t>	}</a:t>
            </a:r>
          </a:p>
          <a:p>
            <a:r>
              <a:rPr lang="en-IN" sz="1200" dirty="0"/>
              <a:t>}</a:t>
            </a:r>
          </a:p>
          <a:p>
            <a:r>
              <a:rPr lang="en-IN" sz="1200" dirty="0"/>
              <a:t>  </a:t>
            </a:r>
          </a:p>
          <a:p>
            <a:r>
              <a:rPr lang="en-IN" sz="1200" dirty="0"/>
              <a:t>class </a:t>
            </a:r>
            <a:r>
              <a:rPr lang="en-IN" sz="1200" dirty="0" err="1"/>
              <a:t>UndergraduateStudent</a:t>
            </a:r>
            <a:r>
              <a:rPr lang="en-IN" sz="1200" dirty="0"/>
              <a:t> extends Student{</a:t>
            </a:r>
          </a:p>
          <a:p>
            <a:r>
              <a:rPr lang="en-IN" sz="1200" dirty="0"/>
              <a:t>	//This method overrides display() of parent Student</a:t>
            </a:r>
          </a:p>
          <a:p>
            <a:r>
              <a:rPr lang="en-IN" sz="1200" dirty="0"/>
              <a:t>    @Override</a:t>
            </a:r>
          </a:p>
          <a:p>
            <a:r>
              <a:rPr lang="en-IN" sz="1200" dirty="0"/>
              <a:t>    public void display() {</a:t>
            </a:r>
          </a:p>
          <a:p>
            <a:r>
              <a:rPr lang="en-IN" sz="1200" dirty="0"/>
              <a:t>		</a:t>
            </a:r>
            <a:r>
              <a:rPr lang="en-IN" sz="1200" dirty="0" err="1"/>
              <a:t>System.out.println</a:t>
            </a:r>
            <a:r>
              <a:rPr lang="en-IN" sz="1200" dirty="0"/>
              <a:t>("This Student is Undergraduate");</a:t>
            </a:r>
          </a:p>
          <a:p>
            <a:r>
              <a:rPr lang="en-IN" sz="1200" dirty="0"/>
              <a:t>	}</a:t>
            </a:r>
          </a:p>
          <a:p>
            <a:r>
              <a:rPr lang="en-IN" sz="1200" dirty="0"/>
              <a:t>}</a:t>
            </a:r>
          </a:p>
          <a:p>
            <a:r>
              <a:rPr lang="en-IN" sz="1200" dirty="0"/>
              <a:t>class </a:t>
            </a:r>
            <a:r>
              <a:rPr lang="en-IN" sz="1200" dirty="0" err="1"/>
              <a:t>GraduateStudent</a:t>
            </a:r>
            <a:r>
              <a:rPr lang="en-IN" sz="1200" dirty="0"/>
              <a:t> extends Student{</a:t>
            </a:r>
          </a:p>
          <a:p>
            <a:r>
              <a:rPr lang="en-IN" sz="1200" dirty="0"/>
              <a:t>    //This method overrides display() of parent Student</a:t>
            </a:r>
          </a:p>
          <a:p>
            <a:r>
              <a:rPr lang="en-IN" sz="1200" dirty="0"/>
              <a:t>    @Override</a:t>
            </a:r>
          </a:p>
          <a:p>
            <a:r>
              <a:rPr lang="en-IN" sz="1200" dirty="0"/>
              <a:t>    public void display() {</a:t>
            </a:r>
          </a:p>
          <a:p>
            <a:r>
              <a:rPr lang="en-IN" sz="1200" dirty="0"/>
              <a:t>	</a:t>
            </a:r>
            <a:r>
              <a:rPr lang="en-IN" sz="1200" dirty="0" err="1"/>
              <a:t>System.out.println</a:t>
            </a:r>
            <a:r>
              <a:rPr lang="en-IN" sz="1200" dirty="0"/>
              <a:t>("This Student is Graduate");</a:t>
            </a:r>
          </a:p>
          <a:p>
            <a:r>
              <a:rPr lang="en-IN" sz="1200" dirty="0"/>
              <a:t>	}</a:t>
            </a:r>
          </a:p>
          <a:p>
            <a:r>
              <a:rPr lang="en-IN" sz="1200" dirty="0"/>
              <a:t>}</a:t>
            </a:r>
          </a:p>
          <a:p>
            <a:r>
              <a:rPr lang="en-IN" sz="1200" dirty="0"/>
              <a:t>public class Tester{</a:t>
            </a:r>
          </a:p>
          <a:p>
            <a:r>
              <a:rPr lang="en-IN" sz="1200" dirty="0"/>
              <a:t>	public static void main(String[] </a:t>
            </a:r>
            <a:r>
              <a:rPr lang="en-IN" sz="1200" dirty="0" err="1"/>
              <a:t>args</a:t>
            </a:r>
            <a:r>
              <a:rPr lang="en-IN" sz="1200" dirty="0"/>
              <a:t>) {</a:t>
            </a:r>
          </a:p>
          <a:p>
            <a:r>
              <a:rPr lang="en-IN" sz="1200" dirty="0"/>
              <a:t>		</a:t>
            </a:r>
          </a:p>
          <a:p>
            <a:r>
              <a:rPr lang="en-IN" sz="1200" dirty="0"/>
              <a:t>		Student </a:t>
            </a:r>
            <a:r>
              <a:rPr lang="en-IN" sz="1200" dirty="0" err="1"/>
              <a:t>student</a:t>
            </a:r>
            <a:r>
              <a:rPr lang="en-IN" sz="1200" dirty="0"/>
              <a:t> = new Student();</a:t>
            </a:r>
          </a:p>
          <a:p>
            <a:r>
              <a:rPr lang="en-IN" sz="1200" dirty="0"/>
              <a:t>		</a:t>
            </a:r>
            <a:r>
              <a:rPr lang="en-IN" sz="1200" dirty="0" err="1"/>
              <a:t>student.display</a:t>
            </a:r>
            <a:r>
              <a:rPr lang="en-IN" sz="1200" dirty="0"/>
              <a:t>();</a:t>
            </a:r>
          </a:p>
          <a:p>
            <a:r>
              <a:rPr lang="en-IN" sz="1200" dirty="0"/>
              <a:t>		</a:t>
            </a:r>
          </a:p>
          <a:p>
            <a:r>
              <a:rPr lang="en-IN" sz="1200" dirty="0"/>
              <a:t>		Student obj1 = new </a:t>
            </a:r>
            <a:r>
              <a:rPr lang="en-IN" sz="1200" dirty="0" err="1"/>
              <a:t>GraduateStudent</a:t>
            </a:r>
            <a:r>
              <a:rPr lang="en-IN" sz="1200" dirty="0"/>
              <a:t>();</a:t>
            </a:r>
          </a:p>
          <a:p>
            <a:r>
              <a:rPr lang="en-IN" sz="1200" dirty="0"/>
              <a:t>		obj1.display();</a:t>
            </a:r>
          </a:p>
          <a:p>
            <a:r>
              <a:rPr lang="en-IN" sz="1200" dirty="0"/>
              <a:t>		</a:t>
            </a:r>
          </a:p>
          <a:p>
            <a:r>
              <a:rPr lang="en-IN" sz="1200" dirty="0"/>
              <a:t>		Student obj2 = new </a:t>
            </a:r>
            <a:r>
              <a:rPr lang="en-IN" sz="1200" dirty="0" err="1"/>
              <a:t>UndergraduateStudent</a:t>
            </a:r>
            <a:r>
              <a:rPr lang="en-IN" sz="1200" dirty="0"/>
              <a:t>();</a:t>
            </a:r>
          </a:p>
          <a:p>
            <a:r>
              <a:rPr lang="en-IN" sz="1200" dirty="0"/>
              <a:t>		obj2.display();</a:t>
            </a:r>
          </a:p>
          <a:p>
            <a:r>
              <a:rPr lang="en-IN" sz="1200" dirty="0"/>
              <a:t>	}</a:t>
            </a:r>
          </a:p>
          <a:p>
            <a:r>
              <a:rPr lang="en-IN" sz="1200" dirty="0"/>
              <a:t>}</a:t>
            </a:r>
          </a:p>
        </p:txBody>
      </p:sp>
    </p:spTree>
    <p:extLst>
      <p:ext uri="{BB962C8B-B14F-4D97-AF65-F5344CB8AC3E}">
        <p14:creationId xmlns:p14="http://schemas.microsoft.com/office/powerpoint/2010/main" val="179812861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11DF95-3170-2835-DA29-08B43498D9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8C3435-53FA-D55B-319A-545A2F871DAA}"/>
              </a:ext>
            </a:extLst>
          </p:cNvPr>
          <p:cNvSpPr>
            <a:spLocks noGrp="1"/>
          </p:cNvSpPr>
          <p:nvPr>
            <p:ph type="sldNum" sz="quarter" idx="12"/>
          </p:nvPr>
        </p:nvSpPr>
        <p:spPr/>
        <p:txBody>
          <a:bodyPr/>
          <a:lstStyle/>
          <a:p>
            <a:fld id="{4A777409-9C5A-4B07-8E32-19F22F7D558C}" type="slidenum">
              <a:rPr lang="en-IN" smtClean="0"/>
              <a:t>295</a:t>
            </a:fld>
            <a:endParaRPr lang="en-IN" dirty="0"/>
          </a:p>
        </p:txBody>
      </p:sp>
      <p:sp>
        <p:nvSpPr>
          <p:cNvPr id="7" name="TextBox 6">
            <a:extLst>
              <a:ext uri="{FF2B5EF4-FFF2-40B4-BE49-F238E27FC236}">
                <a16:creationId xmlns:a16="http://schemas.microsoft.com/office/drawing/2014/main" id="{4B0CF880-5FB2-9D10-7198-CE4245D0E88F}"/>
              </a:ext>
            </a:extLst>
          </p:cNvPr>
          <p:cNvSpPr txBox="1"/>
          <p:nvPr/>
        </p:nvSpPr>
        <p:spPr>
          <a:xfrm>
            <a:off x="989028" y="747895"/>
            <a:ext cx="10364771" cy="4708981"/>
          </a:xfrm>
          <a:prstGeom prst="rect">
            <a:avLst/>
          </a:prstGeom>
          <a:noFill/>
        </p:spPr>
        <p:txBody>
          <a:bodyPr wrap="square">
            <a:spAutoFit/>
          </a:bodyPr>
          <a:lstStyle/>
          <a:p>
            <a:r>
              <a:rPr lang="en-US" sz="2000" dirty="0">
                <a:solidFill>
                  <a:schemeClr val="tx1">
                    <a:lumMod val="65000"/>
                    <a:lumOff val="35000"/>
                  </a:schemeClr>
                </a:solidFill>
                <a:effectLst/>
              </a:rPr>
              <a:t>Note: If an object of a Student(parent) class is used to invoke the display method, then the version in the Student class will be executed, but if an object of the </a:t>
            </a:r>
            <a:r>
              <a:rPr lang="en-US" sz="2000" dirty="0" err="1">
                <a:solidFill>
                  <a:schemeClr val="tx1">
                    <a:lumMod val="65000"/>
                    <a:lumOff val="35000"/>
                  </a:schemeClr>
                </a:solidFill>
                <a:effectLst/>
              </a:rPr>
              <a:t>GraduateStudent</a:t>
            </a:r>
            <a:r>
              <a:rPr lang="en-US" sz="2000" dirty="0">
                <a:solidFill>
                  <a:schemeClr val="tx1">
                    <a:lumMod val="65000"/>
                    <a:lumOff val="35000"/>
                  </a:schemeClr>
                </a:solidFill>
                <a:effectLst/>
              </a:rPr>
              <a:t> or </a:t>
            </a:r>
            <a:r>
              <a:rPr lang="en-US" sz="2000" dirty="0" err="1">
                <a:solidFill>
                  <a:schemeClr val="tx1">
                    <a:lumMod val="65000"/>
                    <a:lumOff val="35000"/>
                  </a:schemeClr>
                </a:solidFill>
                <a:effectLst/>
              </a:rPr>
              <a:t>UndergraduateStudent</a:t>
            </a:r>
            <a:r>
              <a:rPr lang="en-US" sz="2000" dirty="0">
                <a:solidFill>
                  <a:schemeClr val="tx1">
                    <a:lumMod val="65000"/>
                    <a:lumOff val="35000"/>
                  </a:schemeClr>
                </a:solidFill>
                <a:effectLst/>
              </a:rPr>
              <a:t> (child) class is used to invoke the method, then the version in the child class will be executed. </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Rules of Method Overriding</a:t>
            </a:r>
          </a:p>
          <a:p>
            <a:pPr marL="342900" indent="-342900">
              <a:buFont typeface="Wingdings" panose="05000000000000000000" pitchFamily="2" charset="2"/>
              <a:buChar char="Ø"/>
            </a:pPr>
            <a:endParaRPr lang="en-US" sz="2000" dirty="0">
              <a:solidFill>
                <a:schemeClr val="tx1">
                  <a:lumMod val="65000"/>
                  <a:lumOff val="35000"/>
                </a:schemeClr>
              </a:solidFill>
              <a:effectLst/>
            </a:endParaRPr>
          </a:p>
          <a:p>
            <a:pPr marL="800100" lvl="1" indent="-342900">
              <a:buFont typeface="Wingdings" panose="05000000000000000000" pitchFamily="2" charset="2"/>
              <a:buChar char="Ø"/>
            </a:pPr>
            <a:r>
              <a:rPr lang="en-US" sz="2000" dirty="0">
                <a:solidFill>
                  <a:schemeClr val="tx1">
                    <a:lumMod val="65000"/>
                    <a:lumOff val="35000"/>
                  </a:schemeClr>
                </a:solidFill>
                <a:effectLst/>
              </a:rPr>
              <a:t>Final methods cannot be overridden.</a:t>
            </a:r>
          </a:p>
          <a:p>
            <a:pPr marL="800100" lvl="1" indent="-342900">
              <a:buFont typeface="Wingdings" panose="05000000000000000000" pitchFamily="2" charset="2"/>
              <a:buChar char="Ø"/>
            </a:pPr>
            <a:r>
              <a:rPr lang="en-US" sz="2000" dirty="0">
                <a:solidFill>
                  <a:schemeClr val="tx1">
                    <a:lumMod val="65000"/>
                    <a:lumOff val="35000"/>
                  </a:schemeClr>
                </a:solidFill>
                <a:effectLst/>
              </a:rPr>
              <a:t>Access level cannot be more restrictive than that of the overridden method.</a:t>
            </a:r>
          </a:p>
          <a:p>
            <a:pPr marL="800100" lvl="1" indent="-342900">
              <a:buFont typeface="Wingdings" panose="05000000000000000000" pitchFamily="2" charset="2"/>
              <a:buChar char="Ø"/>
            </a:pPr>
            <a:r>
              <a:rPr lang="en-US" sz="2000" dirty="0">
                <a:solidFill>
                  <a:schemeClr val="tx1">
                    <a:lumMod val="65000"/>
                    <a:lumOff val="35000"/>
                  </a:schemeClr>
                </a:solidFill>
                <a:effectLst/>
              </a:rPr>
              <a:t>Static methods cannot be overridden.</a:t>
            </a:r>
          </a:p>
          <a:p>
            <a:pPr marL="800100" lvl="1" indent="-342900">
              <a:buFont typeface="Wingdings" panose="05000000000000000000" pitchFamily="2" charset="2"/>
              <a:buChar char="Ø"/>
            </a:pPr>
            <a:r>
              <a:rPr lang="en-US" sz="2000" dirty="0">
                <a:solidFill>
                  <a:schemeClr val="tx1">
                    <a:lumMod val="65000"/>
                    <a:lumOff val="35000"/>
                  </a:schemeClr>
                </a:solidFill>
                <a:effectLst/>
              </a:rPr>
              <a:t>Private methods cannot be overridden.</a:t>
            </a:r>
          </a:p>
          <a:p>
            <a:pPr marL="800100" lvl="1" indent="-342900">
              <a:buFont typeface="Wingdings" panose="05000000000000000000" pitchFamily="2" charset="2"/>
              <a:buChar char="Ø"/>
            </a:pPr>
            <a:r>
              <a:rPr lang="en-US" sz="2000" dirty="0">
                <a:solidFill>
                  <a:schemeClr val="tx1">
                    <a:lumMod val="65000"/>
                    <a:lumOff val="35000"/>
                  </a:schemeClr>
                </a:solidFill>
                <a:effectLst/>
              </a:rPr>
              <a:t>The overriding method must have the same return type and the same number of arguments as in the overridden method.</a:t>
            </a:r>
          </a:p>
          <a:p>
            <a:pPr marL="800100" lvl="1" indent="-342900">
              <a:buFont typeface="Wingdings" panose="05000000000000000000" pitchFamily="2" charset="2"/>
              <a:buChar char="Ø"/>
            </a:pPr>
            <a:r>
              <a:rPr lang="en-US" sz="2000" dirty="0">
                <a:solidFill>
                  <a:schemeClr val="tx1">
                    <a:lumMod val="65000"/>
                    <a:lumOff val="35000"/>
                  </a:schemeClr>
                </a:solidFill>
                <a:effectLst/>
              </a:rPr>
              <a:t>In the example given, display() in Student is </a:t>
            </a:r>
            <a:r>
              <a:rPr lang="en-US" sz="2000" dirty="0" err="1">
                <a:solidFill>
                  <a:schemeClr val="tx1">
                    <a:lumMod val="65000"/>
                    <a:lumOff val="35000"/>
                  </a:schemeClr>
                </a:solidFill>
                <a:effectLst/>
              </a:rPr>
              <a:t>overriden</a:t>
            </a:r>
            <a:r>
              <a:rPr lang="en-US" sz="2000" dirty="0">
                <a:solidFill>
                  <a:schemeClr val="tx1">
                    <a:lumMod val="65000"/>
                    <a:lumOff val="35000"/>
                  </a:schemeClr>
                </a:solidFill>
                <a:effectLst/>
              </a:rPr>
              <a:t> method and display() in child class is overriding method.</a:t>
            </a:r>
          </a:p>
        </p:txBody>
      </p:sp>
    </p:spTree>
    <p:extLst>
      <p:ext uri="{BB962C8B-B14F-4D97-AF65-F5344CB8AC3E}">
        <p14:creationId xmlns:p14="http://schemas.microsoft.com/office/powerpoint/2010/main" val="248136235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91C91D-EAD8-939B-0096-7950FD0EDF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7C3808-DE23-DB3F-BE9E-6752CBB7F5B8}"/>
              </a:ext>
            </a:extLst>
          </p:cNvPr>
          <p:cNvSpPr>
            <a:spLocks noGrp="1"/>
          </p:cNvSpPr>
          <p:nvPr>
            <p:ph type="sldNum" sz="quarter" idx="12"/>
          </p:nvPr>
        </p:nvSpPr>
        <p:spPr/>
        <p:txBody>
          <a:bodyPr/>
          <a:lstStyle/>
          <a:p>
            <a:fld id="{4A777409-9C5A-4B07-8E32-19F22F7D558C}" type="slidenum">
              <a:rPr lang="en-IN" smtClean="0"/>
              <a:t>296</a:t>
            </a:fld>
            <a:endParaRPr lang="en-IN" dirty="0"/>
          </a:p>
        </p:txBody>
      </p:sp>
      <p:sp>
        <p:nvSpPr>
          <p:cNvPr id="5" name="TextBox 4">
            <a:extLst>
              <a:ext uri="{FF2B5EF4-FFF2-40B4-BE49-F238E27FC236}">
                <a16:creationId xmlns:a16="http://schemas.microsoft.com/office/drawing/2014/main" id="{3F6CFBF1-38AF-F56E-FAD7-5E1B19EAB287}"/>
              </a:ext>
            </a:extLst>
          </p:cNvPr>
          <p:cNvSpPr txBox="1"/>
          <p:nvPr/>
        </p:nvSpPr>
        <p:spPr>
          <a:xfrm>
            <a:off x="989029" y="578905"/>
            <a:ext cx="6099142" cy="400110"/>
          </a:xfrm>
          <a:prstGeom prst="rect">
            <a:avLst/>
          </a:prstGeom>
          <a:noFill/>
        </p:spPr>
        <p:txBody>
          <a:bodyPr wrap="square">
            <a:spAutoFit/>
          </a:bodyPr>
          <a:lstStyle/>
          <a:p>
            <a:r>
              <a:rPr lang="en-US" sz="2000" dirty="0">
                <a:solidFill>
                  <a:schemeClr val="tx1">
                    <a:lumMod val="65000"/>
                    <a:lumOff val="35000"/>
                  </a:schemeClr>
                </a:solidFill>
              </a:rPr>
              <a:t>Observe the code given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A915C74-B2F3-EE63-7649-4708DE188254}"/>
              </a:ext>
            </a:extLst>
          </p:cNvPr>
          <p:cNvSpPr txBox="1"/>
          <p:nvPr/>
        </p:nvSpPr>
        <p:spPr>
          <a:xfrm>
            <a:off x="989029" y="1115514"/>
            <a:ext cx="9380456" cy="1569660"/>
          </a:xfrm>
          <a:prstGeom prst="rect">
            <a:avLst/>
          </a:prstGeom>
          <a:noFill/>
        </p:spPr>
        <p:txBody>
          <a:bodyPr wrap="square">
            <a:spAutoFit/>
          </a:bodyPr>
          <a:lstStyle/>
          <a:p>
            <a:r>
              <a:rPr lang="en-IN" sz="2400" dirty="0"/>
              <a:t>public static void main(String[] </a:t>
            </a:r>
            <a:r>
              <a:rPr lang="en-IN" sz="2400" dirty="0" err="1"/>
              <a:t>args</a:t>
            </a:r>
            <a:r>
              <a:rPr lang="en-IN" sz="2400" dirty="0"/>
              <a:t>) {</a:t>
            </a:r>
          </a:p>
          <a:p>
            <a:r>
              <a:rPr lang="en-IN" sz="2400" dirty="0"/>
              <a:t>    Automobile car = new Car();</a:t>
            </a:r>
          </a:p>
          <a:p>
            <a:r>
              <a:rPr lang="en-IN" sz="2400" dirty="0"/>
              <a:t>    </a:t>
            </a:r>
            <a:r>
              <a:rPr lang="en-IN" sz="2400" dirty="0" err="1"/>
              <a:t>car.start</a:t>
            </a:r>
            <a:r>
              <a:rPr lang="en-IN" sz="2400" dirty="0"/>
              <a:t>();    // Line 2</a:t>
            </a:r>
          </a:p>
          <a:p>
            <a:r>
              <a:rPr lang="en-IN" sz="2400" dirty="0"/>
              <a:t>}</a:t>
            </a:r>
          </a:p>
        </p:txBody>
      </p:sp>
      <p:sp>
        <p:nvSpPr>
          <p:cNvPr id="9" name="TextBox 8">
            <a:extLst>
              <a:ext uri="{FF2B5EF4-FFF2-40B4-BE49-F238E27FC236}">
                <a16:creationId xmlns:a16="http://schemas.microsoft.com/office/drawing/2014/main" id="{4469D351-0ED6-5890-383E-B0F022709560}"/>
              </a:ext>
            </a:extLst>
          </p:cNvPr>
          <p:cNvSpPr txBox="1"/>
          <p:nvPr/>
        </p:nvSpPr>
        <p:spPr>
          <a:xfrm>
            <a:off x="809918" y="2821673"/>
            <a:ext cx="10945305" cy="3170099"/>
          </a:xfrm>
          <a:prstGeom prst="rect">
            <a:avLst/>
          </a:prstGeom>
          <a:noFill/>
        </p:spPr>
        <p:txBody>
          <a:bodyPr wrap="square">
            <a:spAutoFit/>
          </a:bodyPr>
          <a:lstStyle/>
          <a:p>
            <a:r>
              <a:rPr lang="en-US" sz="2000" dirty="0">
                <a:solidFill>
                  <a:schemeClr val="tx1">
                    <a:lumMod val="65000"/>
                    <a:lumOff val="35000"/>
                  </a:schemeClr>
                </a:solidFill>
                <a:effectLst/>
              </a:rPr>
              <a:t>Which method will 'line 2' invoke?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parent class reference can refer to a child class object, i.e. child objects can substitute parent objects (</a:t>
            </a:r>
            <a:r>
              <a:rPr lang="en-US" sz="2000" dirty="0" err="1">
                <a:solidFill>
                  <a:schemeClr val="tx1">
                    <a:lumMod val="65000"/>
                    <a:lumOff val="35000"/>
                  </a:schemeClr>
                </a:solidFill>
                <a:effectLst/>
              </a:rPr>
              <a:t>Liskov</a:t>
            </a:r>
            <a:r>
              <a:rPr lang="en-US" sz="2000" dirty="0">
                <a:solidFill>
                  <a:schemeClr val="tx1">
                    <a:lumMod val="65000"/>
                    <a:lumOff val="35000"/>
                  </a:schemeClr>
                </a:solidFill>
                <a:effectLst/>
              </a:rPr>
              <a:t> substitution principle).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version of the method that will be called is determined by the object, and this decision is taken at runtime. This is called Dynamic binding.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Besides the inherited methods, only the overridden methods can be called using the parent class reference. Any new method created in the child class will not be accessible.</a:t>
            </a:r>
          </a:p>
        </p:txBody>
      </p:sp>
    </p:spTree>
    <p:extLst>
      <p:ext uri="{BB962C8B-B14F-4D97-AF65-F5344CB8AC3E}">
        <p14:creationId xmlns:p14="http://schemas.microsoft.com/office/powerpoint/2010/main" val="261232130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D0051F-F348-B856-C147-3EF059EBE5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72BAA42-7809-7F5C-054F-C1E9047E3DD2}"/>
              </a:ext>
            </a:extLst>
          </p:cNvPr>
          <p:cNvSpPr>
            <a:spLocks noGrp="1"/>
          </p:cNvSpPr>
          <p:nvPr>
            <p:ph type="sldNum" sz="quarter" idx="12"/>
          </p:nvPr>
        </p:nvSpPr>
        <p:spPr/>
        <p:txBody>
          <a:bodyPr/>
          <a:lstStyle/>
          <a:p>
            <a:fld id="{4A777409-9C5A-4B07-8E32-19F22F7D558C}" type="slidenum">
              <a:rPr lang="en-IN" smtClean="0"/>
              <a:t>297</a:t>
            </a:fld>
            <a:endParaRPr lang="en-IN" dirty="0"/>
          </a:p>
        </p:txBody>
      </p:sp>
      <p:sp>
        <p:nvSpPr>
          <p:cNvPr id="5" name="TextBox 4">
            <a:extLst>
              <a:ext uri="{FF2B5EF4-FFF2-40B4-BE49-F238E27FC236}">
                <a16:creationId xmlns:a16="http://schemas.microsoft.com/office/drawing/2014/main" id="{C91D49E6-2DC1-9900-386C-9BA792902396}"/>
              </a:ext>
            </a:extLst>
          </p:cNvPr>
          <p:cNvSpPr txBox="1"/>
          <p:nvPr/>
        </p:nvSpPr>
        <p:spPr>
          <a:xfrm>
            <a:off x="989029" y="569477"/>
            <a:ext cx="6099142" cy="400110"/>
          </a:xfrm>
          <a:prstGeom prst="rect">
            <a:avLst/>
          </a:prstGeom>
          <a:noFill/>
        </p:spPr>
        <p:txBody>
          <a:bodyPr wrap="square">
            <a:spAutoFit/>
          </a:bodyPr>
          <a:lstStyle/>
          <a:p>
            <a:r>
              <a:rPr lang="en-IN" sz="2000" b="1" dirty="0"/>
              <a:t>Method Overriding - </a:t>
            </a:r>
            <a:r>
              <a:rPr lang="en-IN" sz="2000" b="1" dirty="0" err="1"/>
              <a:t>Tryout</a:t>
            </a:r>
            <a:r>
              <a:rPr lang="en-IN" sz="2000" b="1" dirty="0"/>
              <a:t> </a:t>
            </a:r>
          </a:p>
        </p:txBody>
      </p:sp>
      <p:sp>
        <p:nvSpPr>
          <p:cNvPr id="7" name="TextBox 6">
            <a:extLst>
              <a:ext uri="{FF2B5EF4-FFF2-40B4-BE49-F238E27FC236}">
                <a16:creationId xmlns:a16="http://schemas.microsoft.com/office/drawing/2014/main" id="{63F3D4C9-16FB-C879-3BDA-ED87E4A0DC73}"/>
              </a:ext>
            </a:extLst>
          </p:cNvPr>
          <p:cNvSpPr txBox="1"/>
          <p:nvPr/>
        </p:nvSpPr>
        <p:spPr>
          <a:xfrm>
            <a:off x="989028" y="1042283"/>
            <a:ext cx="10549379" cy="2554545"/>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Consider a scenario where the Customer is a class that provides functionality to display a message.</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 However, the message varies according to customers. For example,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PremiumCustomer</a:t>
            </a:r>
            <a:r>
              <a:rPr lang="en-US" sz="2000" dirty="0">
                <a:solidFill>
                  <a:schemeClr val="tx1">
                    <a:lumMod val="65000"/>
                    <a:lumOff val="35000"/>
                  </a:schemeClr>
                </a:solidFill>
                <a:effectLst/>
              </a:rPr>
              <a:t> could have different messages. Have a look at how a generic method helps to work with any kind of customer.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scenario to understand the generic method which has parent reference can take child objects.</a:t>
            </a:r>
          </a:p>
        </p:txBody>
      </p:sp>
      <p:sp>
        <p:nvSpPr>
          <p:cNvPr id="9" name="TextBox 8">
            <a:extLst>
              <a:ext uri="{FF2B5EF4-FFF2-40B4-BE49-F238E27FC236}">
                <a16:creationId xmlns:a16="http://schemas.microsoft.com/office/drawing/2014/main" id="{6CD6EE5D-842B-84A1-2A9C-296227866C7A}"/>
              </a:ext>
            </a:extLst>
          </p:cNvPr>
          <p:cNvSpPr txBox="1"/>
          <p:nvPr/>
        </p:nvSpPr>
        <p:spPr>
          <a:xfrm>
            <a:off x="1083297" y="3596828"/>
            <a:ext cx="12009748" cy="3416320"/>
          </a:xfrm>
          <a:prstGeom prst="rect">
            <a:avLst/>
          </a:prstGeom>
          <a:noFill/>
        </p:spPr>
        <p:txBody>
          <a:bodyPr wrap="square">
            <a:spAutoFit/>
          </a:bodyPr>
          <a:lstStyle/>
          <a:p>
            <a:r>
              <a:rPr lang="en-IN" dirty="0"/>
              <a:t>class </a:t>
            </a:r>
            <a:r>
              <a:rPr lang="en-IN" dirty="0" err="1"/>
              <a:t>DynamicBinding</a:t>
            </a:r>
            <a:r>
              <a:rPr lang="en-IN" dirty="0"/>
              <a:t> {</a:t>
            </a:r>
          </a:p>
          <a:p>
            <a:endParaRPr lang="en-IN" dirty="0"/>
          </a:p>
          <a:p>
            <a:r>
              <a:rPr lang="en-IN" dirty="0"/>
              <a:t>	public static void main(String[] </a:t>
            </a:r>
            <a:r>
              <a:rPr lang="en-IN" dirty="0" err="1"/>
              <a:t>args</a:t>
            </a:r>
            <a:r>
              <a:rPr lang="en-IN" dirty="0"/>
              <a:t>) {</a:t>
            </a:r>
          </a:p>
          <a:p>
            <a:r>
              <a:rPr lang="en-IN" dirty="0"/>
              <a:t>		</a:t>
            </a:r>
            <a:r>
              <a:rPr lang="en-IN" dirty="0" err="1"/>
              <a:t>RegularCustomer</a:t>
            </a:r>
            <a:r>
              <a:rPr lang="en-IN" dirty="0"/>
              <a:t> regCust1 = new </a:t>
            </a:r>
            <a:r>
              <a:rPr lang="en-IN" dirty="0" err="1"/>
              <a:t>RegularCustomer</a:t>
            </a:r>
            <a:r>
              <a:rPr lang="en-IN" dirty="0"/>
              <a:t>();</a:t>
            </a:r>
          </a:p>
          <a:p>
            <a:r>
              <a:rPr lang="en-IN" dirty="0"/>
              <a:t>		</a:t>
            </a:r>
            <a:r>
              <a:rPr lang="en-IN" dirty="0" err="1"/>
              <a:t>RegularCustomer</a:t>
            </a:r>
            <a:r>
              <a:rPr lang="en-IN" dirty="0"/>
              <a:t> regCust2 = new </a:t>
            </a:r>
            <a:r>
              <a:rPr lang="en-IN" dirty="0" err="1"/>
              <a:t>RegularCustomer</a:t>
            </a:r>
            <a:r>
              <a:rPr lang="en-IN" dirty="0"/>
              <a:t>();</a:t>
            </a:r>
          </a:p>
          <a:p>
            <a:r>
              <a:rPr lang="en-IN" dirty="0"/>
              <a:t>		</a:t>
            </a:r>
            <a:r>
              <a:rPr lang="en-IN" dirty="0" err="1"/>
              <a:t>PremiumCustomer</a:t>
            </a:r>
            <a:r>
              <a:rPr lang="en-IN" dirty="0"/>
              <a:t> premCust1 = new </a:t>
            </a:r>
            <a:r>
              <a:rPr lang="en-IN" dirty="0" err="1"/>
              <a:t>PremiumCustomer</a:t>
            </a:r>
            <a:r>
              <a:rPr lang="en-IN" dirty="0"/>
              <a:t>();</a:t>
            </a:r>
          </a:p>
          <a:p>
            <a:r>
              <a:rPr lang="en-IN" dirty="0"/>
              <a:t>		</a:t>
            </a:r>
          </a:p>
          <a:p>
            <a:r>
              <a:rPr lang="en-IN" dirty="0"/>
              <a:t>		</a:t>
            </a:r>
            <a:r>
              <a:rPr lang="en-IN" dirty="0" err="1"/>
              <a:t>showCustomerDetails</a:t>
            </a:r>
            <a:r>
              <a:rPr lang="en-IN" dirty="0"/>
              <a:t>(regCust1);</a:t>
            </a:r>
          </a:p>
          <a:p>
            <a:r>
              <a:rPr lang="en-IN" dirty="0"/>
              <a:t>		</a:t>
            </a:r>
            <a:r>
              <a:rPr lang="en-IN" dirty="0" err="1"/>
              <a:t>showCustomerDetails</a:t>
            </a:r>
            <a:r>
              <a:rPr lang="en-IN" dirty="0"/>
              <a:t>(premCust1);</a:t>
            </a:r>
          </a:p>
          <a:p>
            <a:r>
              <a:rPr lang="en-IN" dirty="0"/>
              <a:t>		</a:t>
            </a:r>
            <a:r>
              <a:rPr lang="en-IN" dirty="0" err="1"/>
              <a:t>showCustomerDetails</a:t>
            </a:r>
            <a:r>
              <a:rPr lang="en-IN" dirty="0"/>
              <a:t>(regCust2);</a:t>
            </a:r>
          </a:p>
          <a:p>
            <a:r>
              <a:rPr lang="en-IN" dirty="0"/>
              <a:t>	}</a:t>
            </a:r>
          </a:p>
          <a:p>
            <a:r>
              <a:rPr lang="en-IN" dirty="0"/>
              <a:t>	</a:t>
            </a:r>
          </a:p>
        </p:txBody>
      </p:sp>
    </p:spTree>
    <p:extLst>
      <p:ext uri="{BB962C8B-B14F-4D97-AF65-F5344CB8AC3E}">
        <p14:creationId xmlns:p14="http://schemas.microsoft.com/office/powerpoint/2010/main" val="20047538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F6B3D8-C66D-8D8E-C1CA-CD7C987881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928EA5-5708-E9B6-3432-FDA50F0B8642}"/>
              </a:ext>
            </a:extLst>
          </p:cNvPr>
          <p:cNvSpPr>
            <a:spLocks noGrp="1"/>
          </p:cNvSpPr>
          <p:nvPr>
            <p:ph type="sldNum" sz="quarter" idx="12"/>
          </p:nvPr>
        </p:nvSpPr>
        <p:spPr/>
        <p:txBody>
          <a:bodyPr/>
          <a:lstStyle/>
          <a:p>
            <a:fld id="{4A777409-9C5A-4B07-8E32-19F22F7D558C}" type="slidenum">
              <a:rPr lang="en-IN" smtClean="0"/>
              <a:t>298</a:t>
            </a:fld>
            <a:endParaRPr lang="en-IN" dirty="0"/>
          </a:p>
        </p:txBody>
      </p:sp>
      <p:sp>
        <p:nvSpPr>
          <p:cNvPr id="5" name="TextBox 4">
            <a:extLst>
              <a:ext uri="{FF2B5EF4-FFF2-40B4-BE49-F238E27FC236}">
                <a16:creationId xmlns:a16="http://schemas.microsoft.com/office/drawing/2014/main" id="{CB711ED6-04C8-853D-EBFE-CBA0DE040D80}"/>
              </a:ext>
            </a:extLst>
          </p:cNvPr>
          <p:cNvSpPr txBox="1"/>
          <p:nvPr/>
        </p:nvSpPr>
        <p:spPr>
          <a:xfrm>
            <a:off x="436775" y="524607"/>
            <a:ext cx="11755225" cy="6247864"/>
          </a:xfrm>
          <a:prstGeom prst="rect">
            <a:avLst/>
          </a:prstGeom>
          <a:noFill/>
        </p:spPr>
        <p:txBody>
          <a:bodyPr wrap="square">
            <a:spAutoFit/>
          </a:bodyPr>
          <a:lstStyle/>
          <a:p>
            <a:r>
              <a:rPr lang="en-IN" sz="1600" dirty="0"/>
              <a:t>	public static void </a:t>
            </a:r>
            <a:r>
              <a:rPr lang="en-IN" sz="1600" dirty="0" err="1"/>
              <a:t>showCustomerDetails</a:t>
            </a:r>
            <a:r>
              <a:rPr lang="en-IN" sz="1600" dirty="0"/>
              <a:t>(Customer customer) {</a:t>
            </a:r>
          </a:p>
          <a:p>
            <a:r>
              <a:rPr lang="en-IN" sz="1600" dirty="0"/>
              <a:t>		</a:t>
            </a:r>
            <a:r>
              <a:rPr lang="en-IN" sz="1600" dirty="0" err="1"/>
              <a:t>customer.display</a:t>
            </a:r>
            <a:r>
              <a:rPr lang="en-IN" sz="1600" dirty="0"/>
              <a:t>();</a:t>
            </a:r>
          </a:p>
          <a:p>
            <a:r>
              <a:rPr lang="en-IN" sz="1600" dirty="0"/>
              <a:t>	}</a:t>
            </a:r>
          </a:p>
          <a:p>
            <a:r>
              <a:rPr lang="en-IN" sz="1600" dirty="0"/>
              <a:t>}</a:t>
            </a:r>
          </a:p>
          <a:p>
            <a:endParaRPr lang="en-IN" sz="1600" dirty="0"/>
          </a:p>
          <a:p>
            <a:r>
              <a:rPr lang="en-IN" sz="1600" dirty="0"/>
              <a:t>class Customer {</a:t>
            </a:r>
          </a:p>
          <a:p>
            <a:r>
              <a:rPr lang="en-IN" sz="1600" dirty="0"/>
              <a:t>	public void display() {</a:t>
            </a:r>
          </a:p>
          <a:p>
            <a:r>
              <a:rPr lang="en-IN" sz="1600" dirty="0"/>
              <a:t>		</a:t>
            </a:r>
            <a:r>
              <a:rPr lang="en-IN" sz="1600" dirty="0" err="1"/>
              <a:t>System.out.println</a:t>
            </a:r>
            <a:r>
              <a:rPr lang="en-IN" sz="1600" dirty="0"/>
              <a:t>("Customer is coming...");</a:t>
            </a:r>
          </a:p>
          <a:p>
            <a:r>
              <a:rPr lang="en-IN" sz="1600" dirty="0"/>
              <a:t>	}</a:t>
            </a:r>
          </a:p>
          <a:p>
            <a:r>
              <a:rPr lang="en-IN" sz="1600" dirty="0"/>
              <a:t>}</a:t>
            </a:r>
          </a:p>
          <a:p>
            <a:endParaRPr lang="en-IN" sz="1600" dirty="0"/>
          </a:p>
          <a:p>
            <a:r>
              <a:rPr lang="en-IN" sz="1600" dirty="0"/>
              <a:t>class </a:t>
            </a:r>
            <a:r>
              <a:rPr lang="en-IN" sz="1600" dirty="0" err="1"/>
              <a:t>RegularCustomer</a:t>
            </a:r>
            <a:r>
              <a:rPr lang="en-IN" sz="1600" dirty="0"/>
              <a:t> extends Customer {</a:t>
            </a:r>
          </a:p>
          <a:p>
            <a:r>
              <a:rPr lang="en-IN" sz="1600" dirty="0"/>
              <a:t>	@Override</a:t>
            </a:r>
          </a:p>
          <a:p>
            <a:r>
              <a:rPr lang="en-IN" sz="1600" dirty="0"/>
              <a:t>	public void display() {</a:t>
            </a:r>
          </a:p>
          <a:p>
            <a:r>
              <a:rPr lang="en-IN" sz="1600" dirty="0"/>
              <a:t>		</a:t>
            </a:r>
            <a:r>
              <a:rPr lang="en-IN" sz="1600" dirty="0" err="1"/>
              <a:t>System.out.println</a:t>
            </a:r>
            <a:r>
              <a:rPr lang="en-IN" sz="1600" dirty="0"/>
              <a:t>("A regular customer has come");</a:t>
            </a:r>
          </a:p>
          <a:p>
            <a:r>
              <a:rPr lang="en-IN" sz="1600" dirty="0"/>
              <a:t>	}</a:t>
            </a:r>
          </a:p>
          <a:p>
            <a:r>
              <a:rPr lang="en-IN" sz="1600" dirty="0"/>
              <a:t>}</a:t>
            </a:r>
          </a:p>
          <a:p>
            <a:endParaRPr lang="en-IN" sz="1600" dirty="0"/>
          </a:p>
          <a:p>
            <a:r>
              <a:rPr lang="en-IN" sz="1600" dirty="0"/>
              <a:t>class </a:t>
            </a:r>
            <a:r>
              <a:rPr lang="en-IN" sz="1600" dirty="0" err="1"/>
              <a:t>PremiumCustomer</a:t>
            </a:r>
            <a:r>
              <a:rPr lang="en-IN" sz="1600" dirty="0"/>
              <a:t> extends Customer {</a:t>
            </a:r>
          </a:p>
          <a:p>
            <a:r>
              <a:rPr lang="en-IN" sz="1600" dirty="0"/>
              <a:t>	@Override</a:t>
            </a:r>
          </a:p>
          <a:p>
            <a:r>
              <a:rPr lang="en-IN" sz="1600" dirty="0"/>
              <a:t>	public void display() {</a:t>
            </a:r>
          </a:p>
          <a:p>
            <a:r>
              <a:rPr lang="en-IN" sz="1600" dirty="0"/>
              <a:t>		</a:t>
            </a:r>
            <a:r>
              <a:rPr lang="en-IN" sz="1600" dirty="0" err="1"/>
              <a:t>System.out.println</a:t>
            </a:r>
            <a:r>
              <a:rPr lang="en-IN" sz="1600" dirty="0"/>
              <a:t>("A premium customer has come");</a:t>
            </a:r>
          </a:p>
          <a:p>
            <a:r>
              <a:rPr lang="en-IN" sz="1600" dirty="0"/>
              <a:t>	}</a:t>
            </a:r>
          </a:p>
          <a:p>
            <a:r>
              <a:rPr lang="en-IN" sz="1600" dirty="0"/>
              <a:t>}</a:t>
            </a:r>
          </a:p>
          <a:p>
            <a:endParaRPr lang="en-IN" sz="1600" dirty="0"/>
          </a:p>
        </p:txBody>
      </p:sp>
    </p:spTree>
    <p:extLst>
      <p:ext uri="{BB962C8B-B14F-4D97-AF65-F5344CB8AC3E}">
        <p14:creationId xmlns:p14="http://schemas.microsoft.com/office/powerpoint/2010/main" val="75138489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9EB-CDC9-27DB-8C09-15D25FD04824}"/>
              </a:ext>
            </a:extLst>
          </p:cNvPr>
          <p:cNvSpPr>
            <a:spLocks noGrp="1"/>
          </p:cNvSpPr>
          <p:nvPr>
            <p:ph type="title"/>
          </p:nvPr>
        </p:nvSpPr>
        <p:spPr>
          <a:xfrm>
            <a:off x="838200" y="681037"/>
            <a:ext cx="10515600" cy="1325563"/>
          </a:xfrm>
        </p:spPr>
        <p:txBody>
          <a:bodyPr/>
          <a:lstStyle/>
          <a:p>
            <a:pPr algn="ctr"/>
            <a:r>
              <a:rPr lang="en-IN" b="1" u="sng" dirty="0"/>
              <a:t>Introduction to Object Class</a:t>
            </a:r>
            <a:br>
              <a:rPr lang="en-IN" b="1" u="sng" dirty="0"/>
            </a:br>
            <a:endParaRPr lang="en-IN" u="sng" dirty="0"/>
          </a:p>
        </p:txBody>
      </p:sp>
      <p:sp>
        <p:nvSpPr>
          <p:cNvPr id="3" name="Content Placeholder 2">
            <a:extLst>
              <a:ext uri="{FF2B5EF4-FFF2-40B4-BE49-F238E27FC236}">
                <a16:creationId xmlns:a16="http://schemas.microsoft.com/office/drawing/2014/main" id="{D14DEDFF-8B7F-734C-4C0E-F89983E96A69}"/>
              </a:ext>
            </a:extLst>
          </p:cNvPr>
          <p:cNvSpPr>
            <a:spLocks noGrp="1"/>
          </p:cNvSpPr>
          <p:nvPr>
            <p:ph idx="1"/>
          </p:nvPr>
        </p:nvSpPr>
        <p:spPr>
          <a:xfrm>
            <a:off x="838200" y="1618235"/>
            <a:ext cx="10515600" cy="4351338"/>
          </a:xfrm>
        </p:spPr>
        <p:txBody>
          <a:bodyPr/>
          <a:lstStyle/>
          <a:p>
            <a:pPr marL="0" indent="0">
              <a:buNone/>
            </a:pPr>
            <a:r>
              <a:rPr lang="en-US" sz="2000" b="1" dirty="0" err="1">
                <a:solidFill>
                  <a:schemeClr val="tx1">
                    <a:lumMod val="65000"/>
                    <a:lumOff val="35000"/>
                  </a:schemeClr>
                </a:solidFill>
                <a:effectLst/>
              </a:rPr>
              <a:t>toString</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returns a textual representation of the object.</a:t>
            </a:r>
          </a:p>
          <a:p>
            <a:pPr marL="0" indent="0">
              <a:buNone/>
            </a:pPr>
            <a:r>
              <a:rPr lang="en-US" sz="2000" dirty="0">
                <a:solidFill>
                  <a:schemeClr val="tx1">
                    <a:lumMod val="65000"/>
                    <a:lumOff val="35000"/>
                  </a:schemeClr>
                </a:solidFill>
                <a:effectLst/>
              </a:rPr>
              <a:t>The returned text should be concise, easy to read, and informative.</a:t>
            </a:r>
          </a:p>
          <a:p>
            <a:pPr marL="0" indent="0">
              <a:buNone/>
            </a:pPr>
            <a:r>
              <a:rPr lang="en-US" sz="2000" dirty="0">
                <a:solidFill>
                  <a:schemeClr val="tx1">
                    <a:lumMod val="65000"/>
                    <a:lumOff val="35000"/>
                  </a:schemeClr>
                </a:solidFill>
                <a:effectLst/>
              </a:rPr>
              <a:t>By default, it returns a string consisting of the name of the object's class, the '@' character, and the unsigned hexadecimal representation of the hash code of the object.</a:t>
            </a:r>
          </a:p>
          <a:p>
            <a:pPr marL="0" indent="0">
              <a:buNone/>
            </a:pPr>
            <a:r>
              <a:rPr lang="en-US" sz="2000" dirty="0">
                <a:solidFill>
                  <a:schemeClr val="tx1">
                    <a:lumMod val="65000"/>
                    <a:lumOff val="35000"/>
                  </a:schemeClr>
                </a:solidFill>
                <a:effectLst/>
              </a:rPr>
              <a:t>It should be overridden to provide meaningful textual representation.</a:t>
            </a:r>
          </a:p>
          <a:p>
            <a:pPr marL="0" indent="0">
              <a:buNone/>
            </a:pPr>
            <a:endParaRPr lang="en-IN" dirty="0"/>
          </a:p>
        </p:txBody>
      </p:sp>
      <p:sp>
        <p:nvSpPr>
          <p:cNvPr id="4" name="Footer Placeholder 3">
            <a:extLst>
              <a:ext uri="{FF2B5EF4-FFF2-40B4-BE49-F238E27FC236}">
                <a16:creationId xmlns:a16="http://schemas.microsoft.com/office/drawing/2014/main" id="{0DF19FEF-A3C3-4604-896C-E0EE2229AAD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B15A886-F7B6-839A-3834-BB09C6B1F32D}"/>
              </a:ext>
            </a:extLst>
          </p:cNvPr>
          <p:cNvSpPr>
            <a:spLocks noGrp="1"/>
          </p:cNvSpPr>
          <p:nvPr>
            <p:ph type="sldNum" sz="quarter" idx="12"/>
          </p:nvPr>
        </p:nvSpPr>
        <p:spPr/>
        <p:txBody>
          <a:bodyPr/>
          <a:lstStyle/>
          <a:p>
            <a:fld id="{4A777409-9C5A-4B07-8E32-19F22F7D558C}" type="slidenum">
              <a:rPr lang="en-IN" smtClean="0"/>
              <a:t>299</a:t>
            </a:fld>
            <a:endParaRPr lang="en-IN" dirty="0"/>
          </a:p>
        </p:txBody>
      </p:sp>
      <p:sp>
        <p:nvSpPr>
          <p:cNvPr id="7" name="TextBox 6">
            <a:extLst>
              <a:ext uri="{FF2B5EF4-FFF2-40B4-BE49-F238E27FC236}">
                <a16:creationId xmlns:a16="http://schemas.microsoft.com/office/drawing/2014/main" id="{B8B5A934-2F65-79C5-03D1-E71A77DC66D7}"/>
              </a:ext>
            </a:extLst>
          </p:cNvPr>
          <p:cNvSpPr txBox="1"/>
          <p:nvPr/>
        </p:nvSpPr>
        <p:spPr>
          <a:xfrm>
            <a:off x="838200" y="3777686"/>
            <a:ext cx="6099142" cy="1200329"/>
          </a:xfrm>
          <a:prstGeom prst="rect">
            <a:avLst/>
          </a:prstGeom>
          <a:noFill/>
        </p:spPr>
        <p:txBody>
          <a:bodyPr wrap="square">
            <a:spAutoFit/>
          </a:bodyPr>
          <a:lstStyle/>
          <a:p>
            <a:r>
              <a:rPr lang="en-IN" sz="2400" dirty="0"/>
              <a:t>public String </a:t>
            </a:r>
            <a:r>
              <a:rPr lang="en-IN" sz="2400" dirty="0" err="1"/>
              <a:t>toString</a:t>
            </a:r>
            <a:r>
              <a:rPr lang="en-IN" sz="2400" dirty="0"/>
              <a:t>() {</a:t>
            </a:r>
          </a:p>
          <a:p>
            <a:r>
              <a:rPr lang="en-IN" sz="2400" dirty="0"/>
              <a:t>       //code to be implemented</a:t>
            </a:r>
          </a:p>
          <a:p>
            <a:r>
              <a:rPr lang="en-IN" sz="2400" dirty="0"/>
              <a:t>}</a:t>
            </a:r>
          </a:p>
        </p:txBody>
      </p:sp>
    </p:spTree>
    <p:extLst>
      <p:ext uri="{BB962C8B-B14F-4D97-AF65-F5344CB8AC3E}">
        <p14:creationId xmlns:p14="http://schemas.microsoft.com/office/powerpoint/2010/main" val="60235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ABD4D0-2BC9-DE1D-5A1B-2CD6E40EB232}"/>
              </a:ext>
            </a:extLst>
          </p:cNvPr>
          <p:cNvSpPr txBox="1"/>
          <p:nvPr/>
        </p:nvSpPr>
        <p:spPr>
          <a:xfrm>
            <a:off x="80683" y="1075765"/>
            <a:ext cx="11698941" cy="5016758"/>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chemeClr val="tx1">
                    <a:lumMod val="65000"/>
                    <a:lumOff val="35000"/>
                  </a:schemeClr>
                </a:solidFill>
                <a:effectLst/>
              </a:rPr>
              <a:t>An Enterprise Application is a software application that helps enterprises in managing their business-related activities. They are large and complex and solve business-related problems to fulfill the needs of the enterprises.</a:t>
            </a:r>
          </a:p>
          <a:p>
            <a:pPr marL="342900" indent="-342900">
              <a:buFont typeface="Wingdings" panose="05000000000000000000" pitchFamily="2" charset="2"/>
              <a:buChar char="Ø"/>
            </a:pPr>
            <a:r>
              <a:rPr lang="en-US" sz="2000" dirty="0">
                <a:solidFill>
                  <a:schemeClr val="tx1">
                    <a:lumMod val="65000"/>
                    <a:lumOff val="35000"/>
                  </a:schemeClr>
                </a:solidFill>
                <a:effectLst/>
              </a:rPr>
              <a:t>Few of the enterprise application you would have encountered till now are,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Arial" panose="020B0604020202020204" pitchFamily="34" charset="0"/>
              <a:buChar char="•"/>
            </a:pPr>
            <a:r>
              <a:rPr lang="en-US" sz="2000" dirty="0">
                <a:solidFill>
                  <a:schemeClr val="tx1">
                    <a:lumMod val="65000"/>
                    <a:lumOff val="35000"/>
                  </a:schemeClr>
                </a:solidFill>
                <a:effectLst/>
              </a:rPr>
              <a:t>Sparsh</a:t>
            </a:r>
          </a:p>
          <a:p>
            <a:pPr marL="342900" indent="-342900">
              <a:buFont typeface="Arial" panose="020B0604020202020204" pitchFamily="34" charset="0"/>
              <a:buChar char="•"/>
            </a:pPr>
            <a:r>
              <a:rPr lang="en-US" sz="2000" dirty="0">
                <a:solidFill>
                  <a:schemeClr val="tx1">
                    <a:lumMod val="65000"/>
                    <a:lumOff val="35000"/>
                  </a:schemeClr>
                </a:solidFill>
                <a:effectLst/>
              </a:rPr>
              <a:t>Yammer</a:t>
            </a:r>
          </a:p>
          <a:p>
            <a:pPr marL="342900" indent="-342900">
              <a:buFont typeface="Arial" panose="020B0604020202020204" pitchFamily="34" charset="0"/>
              <a:buChar char="•"/>
            </a:pPr>
            <a:r>
              <a:rPr lang="en-US" sz="2000" dirty="0">
                <a:solidFill>
                  <a:schemeClr val="tx1">
                    <a:lumMod val="65000"/>
                    <a:lumOff val="35000"/>
                  </a:schemeClr>
                </a:solidFill>
                <a:effectLst/>
              </a:rPr>
              <a:t>Microsoft Outlook</a:t>
            </a:r>
          </a:p>
          <a:p>
            <a:pPr marL="342900" indent="-342900">
              <a:buFont typeface="Arial" panose="020B0604020202020204" pitchFamily="34" charset="0"/>
              <a:buChar char="•"/>
            </a:pPr>
            <a:r>
              <a:rPr lang="en-US" sz="2000" dirty="0">
                <a:solidFill>
                  <a:schemeClr val="tx1">
                    <a:lumMod val="65000"/>
                    <a:lumOff val="35000"/>
                  </a:schemeClr>
                </a:solidFill>
                <a:effectLst/>
              </a:rPr>
              <a:t>Microsoft Skype</a:t>
            </a:r>
          </a:p>
          <a:p>
            <a:pPr marL="342900" indent="-342900">
              <a:buFont typeface="Arial" panose="020B0604020202020204" pitchFamily="34" charset="0"/>
              <a:buChar char="•"/>
            </a:pPr>
            <a:r>
              <a:rPr lang="en-US" sz="2000" dirty="0">
                <a:solidFill>
                  <a:schemeClr val="tx1">
                    <a:lumMod val="65000"/>
                    <a:lumOff val="35000"/>
                  </a:schemeClr>
                </a:solidFill>
                <a:effectLst/>
              </a:rPr>
              <a:t>Yours truly (Lex)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the different layers in an enterprise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Since the enterprise application has been used for data manipulation of a large amount of data, it has become huge and complex. Maintaining such a complex application is challenging. And to resolve this, the enterprise application will be divided into different tiers.</a:t>
            </a:r>
            <a:endParaRPr lang="en-US" sz="2000" dirty="0">
              <a:solidFill>
                <a:schemeClr val="tx1">
                  <a:lumMod val="65000"/>
                  <a:lumOff val="35000"/>
                </a:schemeClr>
              </a:solidFill>
              <a:effectLst/>
            </a:endParaRPr>
          </a:p>
        </p:txBody>
      </p:sp>
      <p:sp>
        <p:nvSpPr>
          <p:cNvPr id="2" name="Footer Placeholder 1">
            <a:extLst>
              <a:ext uri="{FF2B5EF4-FFF2-40B4-BE49-F238E27FC236}">
                <a16:creationId xmlns:a16="http://schemas.microsoft.com/office/drawing/2014/main" id="{54B783E8-7970-0E0F-C914-46733923B87A}"/>
              </a:ext>
            </a:extLst>
          </p:cNvPr>
          <p:cNvSpPr>
            <a:spLocks noGrp="1"/>
          </p:cNvSpPr>
          <p:nvPr>
            <p:ph type="ftr" sz="quarter" idx="11"/>
          </p:nvPr>
        </p:nvSpPr>
        <p:spPr/>
        <p:txBody>
          <a:bodyPr/>
          <a:lstStyle/>
          <a:p>
            <a:r>
              <a:rPr lang="en-IN" dirty="0"/>
              <a:t>H&amp;D IT Solution</a:t>
            </a:r>
          </a:p>
        </p:txBody>
      </p:sp>
      <p:sp>
        <p:nvSpPr>
          <p:cNvPr id="4" name="Slide Number Placeholder 3">
            <a:extLst>
              <a:ext uri="{FF2B5EF4-FFF2-40B4-BE49-F238E27FC236}">
                <a16:creationId xmlns:a16="http://schemas.microsoft.com/office/drawing/2014/main" id="{B3160E72-FC15-885F-1C10-8155DEF0C174}"/>
              </a:ext>
            </a:extLst>
          </p:cNvPr>
          <p:cNvSpPr>
            <a:spLocks noGrp="1"/>
          </p:cNvSpPr>
          <p:nvPr>
            <p:ph type="sldNum" sz="quarter" idx="12"/>
          </p:nvPr>
        </p:nvSpPr>
        <p:spPr/>
        <p:txBody>
          <a:bodyPr/>
          <a:lstStyle/>
          <a:p>
            <a:fld id="{4A777409-9C5A-4B07-8E32-19F22F7D558C}" type="slidenum">
              <a:rPr lang="en-IN" smtClean="0"/>
              <a:t>3</a:t>
            </a:fld>
            <a:endParaRPr lang="en-IN" dirty="0"/>
          </a:p>
        </p:txBody>
      </p:sp>
    </p:spTree>
    <p:extLst>
      <p:ext uri="{BB962C8B-B14F-4D97-AF65-F5344CB8AC3E}">
        <p14:creationId xmlns:p14="http://schemas.microsoft.com/office/powerpoint/2010/main" val="2144960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A4057-B034-963A-CA64-D0659318B050}"/>
              </a:ext>
            </a:extLst>
          </p:cNvPr>
          <p:cNvSpPr txBox="1"/>
          <p:nvPr/>
        </p:nvSpPr>
        <p:spPr>
          <a:xfrm>
            <a:off x="277906" y="737845"/>
            <a:ext cx="11340353" cy="3477875"/>
          </a:xfrm>
          <a:prstGeom prst="rect">
            <a:avLst/>
          </a:prstGeom>
          <a:noFill/>
        </p:spPr>
        <p:txBody>
          <a:bodyPr wrap="square">
            <a:spAutoFit/>
          </a:bodyPr>
          <a:lstStyle/>
          <a:p>
            <a:r>
              <a:rPr lang="en-US" sz="2000" dirty="0">
                <a:solidFill>
                  <a:schemeClr val="tx1">
                    <a:lumMod val="65000"/>
                    <a:lumOff val="35000"/>
                  </a:schemeClr>
                </a:solidFill>
                <a:effectLst/>
              </a:rPr>
              <a:t>Now let us see how to declare variables in Java. While declaring variables, we have to specify the kind of data they will hold.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data type defines the type of data a variable can hold, its memory needs, and the operations that can be performed on it.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variable can hold values only of the type specified at the time of its declaration.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&lt;data type&gt; &lt;identifier&gt; = &lt;value&gt;;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a:t>
            </a:r>
          </a:p>
        </p:txBody>
      </p:sp>
      <p:sp>
        <p:nvSpPr>
          <p:cNvPr id="5" name="TextBox 4">
            <a:extLst>
              <a:ext uri="{FF2B5EF4-FFF2-40B4-BE49-F238E27FC236}">
                <a16:creationId xmlns:a16="http://schemas.microsoft.com/office/drawing/2014/main" id="{8F19644B-0D90-348D-F9FB-C4C93BED8674}"/>
              </a:ext>
            </a:extLst>
          </p:cNvPr>
          <p:cNvSpPr txBox="1"/>
          <p:nvPr/>
        </p:nvSpPr>
        <p:spPr>
          <a:xfrm>
            <a:off x="277906" y="4016007"/>
            <a:ext cx="11725835" cy="461665"/>
          </a:xfrm>
          <a:prstGeom prst="rect">
            <a:avLst/>
          </a:prstGeom>
          <a:noFill/>
        </p:spPr>
        <p:txBody>
          <a:bodyPr wrap="square">
            <a:spAutoFit/>
          </a:bodyPr>
          <a:lstStyle/>
          <a:p>
            <a:r>
              <a:rPr lang="en-IN" sz="2400" dirty="0"/>
              <a:t>long totalCost = 0;</a:t>
            </a:r>
          </a:p>
        </p:txBody>
      </p:sp>
      <p:sp>
        <p:nvSpPr>
          <p:cNvPr id="7" name="TextBox 6">
            <a:extLst>
              <a:ext uri="{FF2B5EF4-FFF2-40B4-BE49-F238E27FC236}">
                <a16:creationId xmlns:a16="http://schemas.microsoft.com/office/drawing/2014/main" id="{248DE025-DCF0-8768-9BE6-4B5A7365AB7F}"/>
              </a:ext>
            </a:extLst>
          </p:cNvPr>
          <p:cNvSpPr txBox="1"/>
          <p:nvPr/>
        </p:nvSpPr>
        <p:spPr>
          <a:xfrm>
            <a:off x="233082" y="4474706"/>
            <a:ext cx="11815482" cy="2246769"/>
          </a:xfrm>
          <a:prstGeom prst="rect">
            <a:avLst/>
          </a:prstGeom>
          <a:noFill/>
        </p:spPr>
        <p:txBody>
          <a:bodyPr wrap="square">
            <a:spAutoFit/>
          </a:bodyPr>
          <a:lstStyle/>
          <a:p>
            <a:r>
              <a:rPr lang="en-US" sz="2000" dirty="0">
                <a:solidFill>
                  <a:schemeClr val="tx1">
                    <a:lumMod val="65000"/>
                    <a:lumOff val="35000"/>
                  </a:schemeClr>
                </a:solidFill>
                <a:effectLst/>
              </a:rPr>
              <a:t>Data types are primarily of two kinds:</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Primitive data types</a:t>
            </a:r>
            <a:r>
              <a:rPr lang="en-US" sz="2000" dirty="0">
                <a:solidFill>
                  <a:schemeClr val="tx1">
                    <a:lumMod val="65000"/>
                    <a:lumOff val="35000"/>
                  </a:schemeClr>
                </a:solidFill>
                <a:effectLst/>
              </a:rPr>
              <a:t>: Variables hold the value of data item. char in Java uses Unicode characters</a:t>
            </a:r>
          </a:p>
          <a:p>
            <a:pPr marL="342900" indent="-342900">
              <a:buFont typeface="Wingdings" panose="05000000000000000000" pitchFamily="2" charset="2"/>
              <a:buChar char="Ø"/>
            </a:pPr>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Non-Primitive/Reference data types</a:t>
            </a:r>
            <a:r>
              <a:rPr lang="en-US" sz="2000" dirty="0">
                <a:solidFill>
                  <a:schemeClr val="tx1">
                    <a:lumMod val="65000"/>
                    <a:lumOff val="35000"/>
                  </a:schemeClr>
                </a:solidFill>
                <a:effectLst/>
              </a:rPr>
              <a:t>: Variables hold the reference of the memory location where the data item is stored.    Note: Non-primitive types such as String, user-defined types, enum will be discussed later in the course.</a:t>
            </a:r>
          </a:p>
        </p:txBody>
      </p:sp>
      <p:sp>
        <p:nvSpPr>
          <p:cNvPr id="2" name="Footer Placeholder 1">
            <a:extLst>
              <a:ext uri="{FF2B5EF4-FFF2-40B4-BE49-F238E27FC236}">
                <a16:creationId xmlns:a16="http://schemas.microsoft.com/office/drawing/2014/main" id="{B356616B-71B5-7FAD-AAA3-6188ED414C99}"/>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A51D9DE-B27A-646F-2B9C-818CC1BE7292}"/>
              </a:ext>
            </a:extLst>
          </p:cNvPr>
          <p:cNvSpPr>
            <a:spLocks noGrp="1"/>
          </p:cNvSpPr>
          <p:nvPr>
            <p:ph type="sldNum" sz="quarter" idx="12"/>
          </p:nvPr>
        </p:nvSpPr>
        <p:spPr/>
        <p:txBody>
          <a:bodyPr/>
          <a:lstStyle/>
          <a:p>
            <a:fld id="{4A777409-9C5A-4B07-8E32-19F22F7D558C}" type="slidenum">
              <a:rPr lang="en-IN" smtClean="0"/>
              <a:t>30</a:t>
            </a:fld>
            <a:endParaRPr lang="en-IN" dirty="0"/>
          </a:p>
        </p:txBody>
      </p:sp>
    </p:spTree>
    <p:extLst>
      <p:ext uri="{BB962C8B-B14F-4D97-AF65-F5344CB8AC3E}">
        <p14:creationId xmlns:p14="http://schemas.microsoft.com/office/powerpoint/2010/main" val="323150869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008FAA-36AA-B859-963E-B3AC466A68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D51A29-F69F-FF86-58A3-F7BAB0D683C7}"/>
              </a:ext>
            </a:extLst>
          </p:cNvPr>
          <p:cNvSpPr>
            <a:spLocks noGrp="1"/>
          </p:cNvSpPr>
          <p:nvPr>
            <p:ph type="sldNum" sz="quarter" idx="12"/>
          </p:nvPr>
        </p:nvSpPr>
        <p:spPr/>
        <p:txBody>
          <a:bodyPr/>
          <a:lstStyle/>
          <a:p>
            <a:fld id="{4A777409-9C5A-4B07-8E32-19F22F7D558C}" type="slidenum">
              <a:rPr lang="en-IN" smtClean="0"/>
              <a:t>300</a:t>
            </a:fld>
            <a:endParaRPr lang="en-IN" dirty="0"/>
          </a:p>
        </p:txBody>
      </p:sp>
      <p:sp>
        <p:nvSpPr>
          <p:cNvPr id="5" name="TextBox 4">
            <a:extLst>
              <a:ext uri="{FF2B5EF4-FFF2-40B4-BE49-F238E27FC236}">
                <a16:creationId xmlns:a16="http://schemas.microsoft.com/office/drawing/2014/main" id="{4E7C8DF8-2DBE-AE66-BBB2-41F8AD0F4374}"/>
              </a:ext>
            </a:extLst>
          </p:cNvPr>
          <p:cNvSpPr txBox="1"/>
          <p:nvPr/>
        </p:nvSpPr>
        <p:spPr>
          <a:xfrm>
            <a:off x="989029" y="597758"/>
            <a:ext cx="6099142" cy="461665"/>
          </a:xfrm>
          <a:prstGeom prst="rect">
            <a:avLst/>
          </a:prstGeom>
          <a:noFill/>
        </p:spPr>
        <p:txBody>
          <a:bodyPr wrap="square">
            <a:spAutoFit/>
          </a:bodyPr>
          <a:lstStyle/>
          <a:p>
            <a:r>
              <a:rPr lang="en-IN" sz="2400" b="1" dirty="0" err="1"/>
              <a:t>toString</a:t>
            </a:r>
            <a:r>
              <a:rPr lang="en-IN" sz="2400" b="1" dirty="0"/>
              <a:t>() - </a:t>
            </a:r>
            <a:r>
              <a:rPr lang="en-IN" sz="2400" b="1" dirty="0" err="1"/>
              <a:t>Tryout</a:t>
            </a:r>
            <a:endParaRPr lang="en-IN" sz="2400" b="1" dirty="0"/>
          </a:p>
        </p:txBody>
      </p:sp>
      <p:sp>
        <p:nvSpPr>
          <p:cNvPr id="7" name="TextBox 6">
            <a:extLst>
              <a:ext uri="{FF2B5EF4-FFF2-40B4-BE49-F238E27FC236}">
                <a16:creationId xmlns:a16="http://schemas.microsoft.com/office/drawing/2014/main" id="{C9120665-F6C9-49FE-4246-85026FB90024}"/>
              </a:ext>
            </a:extLst>
          </p:cNvPr>
          <p:cNvSpPr txBox="1"/>
          <p:nvPr/>
        </p:nvSpPr>
        <p:spPr>
          <a:xfrm>
            <a:off x="919112" y="1228397"/>
            <a:ext cx="10902099" cy="4401205"/>
          </a:xfrm>
          <a:prstGeom prst="rect">
            <a:avLst/>
          </a:prstGeom>
          <a:noFill/>
        </p:spPr>
        <p:txBody>
          <a:bodyPr wrap="square">
            <a:spAutoFit/>
          </a:bodyPr>
          <a:lstStyle/>
          <a:p>
            <a:r>
              <a:rPr lang="en-US" sz="2000" dirty="0">
                <a:solidFill>
                  <a:schemeClr val="tx1">
                    <a:lumMod val="65000"/>
                    <a:lumOff val="35000"/>
                  </a:schemeClr>
                </a:solidFill>
              </a:rPr>
              <a:t>Problem Statement: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Let us consider the Address class given below. The code given below is meant to display the address details.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First, execute the code and observe the output.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Then, after observing the output, uncomment the </a:t>
            </a:r>
            <a:r>
              <a:rPr lang="en-US" sz="2000" dirty="0" err="1">
                <a:solidFill>
                  <a:schemeClr val="tx1">
                    <a:lumMod val="65000"/>
                    <a:lumOff val="35000"/>
                  </a:schemeClr>
                </a:solidFill>
                <a:effectLst/>
              </a:rPr>
              <a:t>toString</a:t>
            </a:r>
            <a:r>
              <a:rPr lang="en-US" sz="2000" dirty="0">
                <a:solidFill>
                  <a:schemeClr val="tx1">
                    <a:lumMod val="65000"/>
                    <a:lumOff val="35000"/>
                  </a:schemeClr>
                </a:solidFill>
                <a:effectLst/>
              </a:rPr>
              <a:t>() method provided in the Address class and execute the code and observe the output again.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Two addresses are considered equal if the values of all the instance variables of two Address objects are same. The code given below checks whether two objects are equal or not using == operator.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Execute the code given below and observe the output.</a:t>
            </a:r>
          </a:p>
        </p:txBody>
      </p:sp>
    </p:spTree>
    <p:extLst>
      <p:ext uri="{BB962C8B-B14F-4D97-AF65-F5344CB8AC3E}">
        <p14:creationId xmlns:p14="http://schemas.microsoft.com/office/powerpoint/2010/main" val="1186929692"/>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10A197-0EBC-2168-089A-ED24882ABD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44D34F-B9B7-85CB-78DE-87B21CBD3AA2}"/>
              </a:ext>
            </a:extLst>
          </p:cNvPr>
          <p:cNvSpPr>
            <a:spLocks noGrp="1"/>
          </p:cNvSpPr>
          <p:nvPr>
            <p:ph type="sldNum" sz="quarter" idx="12"/>
          </p:nvPr>
        </p:nvSpPr>
        <p:spPr/>
        <p:txBody>
          <a:bodyPr/>
          <a:lstStyle/>
          <a:p>
            <a:fld id="{4A777409-9C5A-4B07-8E32-19F22F7D558C}" type="slidenum">
              <a:rPr lang="en-IN" smtClean="0"/>
              <a:t>301</a:t>
            </a:fld>
            <a:endParaRPr lang="en-IN" dirty="0"/>
          </a:p>
        </p:txBody>
      </p:sp>
      <p:sp>
        <p:nvSpPr>
          <p:cNvPr id="5" name="TextBox 4">
            <a:extLst>
              <a:ext uri="{FF2B5EF4-FFF2-40B4-BE49-F238E27FC236}">
                <a16:creationId xmlns:a16="http://schemas.microsoft.com/office/drawing/2014/main" id="{7272B276-1FE5-8D56-FEF3-2B4880B90CF5}"/>
              </a:ext>
            </a:extLst>
          </p:cNvPr>
          <p:cNvSpPr txBox="1"/>
          <p:nvPr/>
        </p:nvSpPr>
        <p:spPr>
          <a:xfrm>
            <a:off x="1498861" y="514461"/>
            <a:ext cx="11566689" cy="6186309"/>
          </a:xfrm>
          <a:prstGeom prst="rect">
            <a:avLst/>
          </a:prstGeom>
          <a:noFill/>
        </p:spPr>
        <p:txBody>
          <a:bodyPr wrap="square">
            <a:spAutoFit/>
          </a:bodyPr>
          <a:lstStyle/>
          <a:p>
            <a:r>
              <a:rPr lang="en-IN" sz="1200" dirty="0"/>
              <a:t>class Address {</a:t>
            </a:r>
          </a:p>
          <a:p>
            <a:r>
              <a:rPr lang="en-IN" sz="1200" dirty="0"/>
              <a:t>	</a:t>
            </a:r>
          </a:p>
          <a:p>
            <a:r>
              <a:rPr lang="en-IN" sz="1200" dirty="0"/>
              <a:t>	private String </a:t>
            </a:r>
            <a:r>
              <a:rPr lang="en-IN" sz="1200" dirty="0" err="1"/>
              <a:t>doorNo</a:t>
            </a:r>
            <a:r>
              <a:rPr lang="en-IN" sz="1200" dirty="0"/>
              <a:t>;</a:t>
            </a:r>
          </a:p>
          <a:p>
            <a:r>
              <a:rPr lang="en-IN" sz="1200" dirty="0"/>
              <a:t>	private String street;</a:t>
            </a:r>
          </a:p>
          <a:p>
            <a:r>
              <a:rPr lang="en-IN" sz="1200" dirty="0"/>
              <a:t>	</a:t>
            </a:r>
          </a:p>
          <a:p>
            <a:r>
              <a:rPr lang="en-IN" sz="1200" dirty="0"/>
              <a:t>	public Address(String </a:t>
            </a:r>
            <a:r>
              <a:rPr lang="en-IN" sz="1200" dirty="0" err="1"/>
              <a:t>doorNo</a:t>
            </a:r>
            <a:r>
              <a:rPr lang="en-IN" sz="1200" dirty="0"/>
              <a:t>, String street) {</a:t>
            </a:r>
          </a:p>
          <a:p>
            <a:r>
              <a:rPr lang="en-IN" sz="1200" dirty="0"/>
              <a:t>		</a:t>
            </a:r>
            <a:r>
              <a:rPr lang="en-IN" sz="1200" dirty="0" err="1"/>
              <a:t>this.doorNo</a:t>
            </a:r>
            <a:r>
              <a:rPr lang="en-IN" sz="1200" dirty="0"/>
              <a:t> = </a:t>
            </a:r>
            <a:r>
              <a:rPr lang="en-IN" sz="1200" dirty="0" err="1"/>
              <a:t>doorNo</a:t>
            </a:r>
            <a:r>
              <a:rPr lang="en-IN" sz="1200" dirty="0"/>
              <a:t>;</a:t>
            </a:r>
          </a:p>
          <a:p>
            <a:r>
              <a:rPr lang="en-IN" sz="1200" dirty="0"/>
              <a:t>		</a:t>
            </a:r>
            <a:r>
              <a:rPr lang="en-IN" sz="1200" dirty="0" err="1"/>
              <a:t>this.street</a:t>
            </a:r>
            <a:r>
              <a:rPr lang="en-IN" sz="1200" dirty="0"/>
              <a:t> = street;</a:t>
            </a:r>
          </a:p>
          <a:p>
            <a:r>
              <a:rPr lang="en-IN" sz="1200" dirty="0"/>
              <a:t>	}</a:t>
            </a:r>
          </a:p>
          <a:p>
            <a:endParaRPr lang="en-IN" sz="1200" dirty="0"/>
          </a:p>
          <a:p>
            <a:r>
              <a:rPr lang="en-IN" sz="1200" dirty="0"/>
              <a:t>	public String </a:t>
            </a:r>
            <a:r>
              <a:rPr lang="en-IN" sz="1200" dirty="0" err="1"/>
              <a:t>getDoorNo</a:t>
            </a:r>
            <a:r>
              <a:rPr lang="en-IN" sz="1200" dirty="0"/>
              <a:t>() {</a:t>
            </a:r>
          </a:p>
          <a:p>
            <a:r>
              <a:rPr lang="en-IN" sz="1200" dirty="0"/>
              <a:t>		return </a:t>
            </a:r>
            <a:r>
              <a:rPr lang="en-IN" sz="1200" dirty="0" err="1"/>
              <a:t>doorNo</a:t>
            </a:r>
            <a:r>
              <a:rPr lang="en-IN" sz="1200" dirty="0"/>
              <a:t>;</a:t>
            </a:r>
          </a:p>
          <a:p>
            <a:r>
              <a:rPr lang="en-IN" sz="1200" dirty="0"/>
              <a:t>	}</a:t>
            </a:r>
          </a:p>
          <a:p>
            <a:endParaRPr lang="en-IN" sz="1200" dirty="0"/>
          </a:p>
          <a:p>
            <a:r>
              <a:rPr lang="en-IN" sz="1200" dirty="0"/>
              <a:t>	public void </a:t>
            </a:r>
            <a:r>
              <a:rPr lang="en-IN" sz="1200" dirty="0" err="1"/>
              <a:t>setDoorNo</a:t>
            </a:r>
            <a:r>
              <a:rPr lang="en-IN" sz="1200" dirty="0"/>
              <a:t>(String </a:t>
            </a:r>
            <a:r>
              <a:rPr lang="en-IN" sz="1200" dirty="0" err="1"/>
              <a:t>doorNo</a:t>
            </a:r>
            <a:r>
              <a:rPr lang="en-IN" sz="1200" dirty="0"/>
              <a:t>) {</a:t>
            </a:r>
          </a:p>
          <a:p>
            <a:r>
              <a:rPr lang="en-IN" sz="1200" dirty="0"/>
              <a:t>		</a:t>
            </a:r>
            <a:r>
              <a:rPr lang="en-IN" sz="1200" dirty="0" err="1"/>
              <a:t>this.doorNo</a:t>
            </a:r>
            <a:r>
              <a:rPr lang="en-IN" sz="1200" dirty="0"/>
              <a:t> = </a:t>
            </a:r>
            <a:r>
              <a:rPr lang="en-IN" sz="1200" dirty="0" err="1"/>
              <a:t>doorNo</a:t>
            </a:r>
            <a:r>
              <a:rPr lang="en-IN" sz="1200" dirty="0"/>
              <a:t>;</a:t>
            </a:r>
          </a:p>
          <a:p>
            <a:r>
              <a:rPr lang="en-IN" sz="1200" dirty="0"/>
              <a:t>	}</a:t>
            </a:r>
          </a:p>
          <a:p>
            <a:endParaRPr lang="en-IN" sz="1200" dirty="0"/>
          </a:p>
          <a:p>
            <a:r>
              <a:rPr lang="en-IN" sz="1200" dirty="0"/>
              <a:t>	public String </a:t>
            </a:r>
            <a:r>
              <a:rPr lang="en-IN" sz="1200" dirty="0" err="1"/>
              <a:t>getStreet</a:t>
            </a:r>
            <a:r>
              <a:rPr lang="en-IN" sz="1200" dirty="0"/>
              <a:t>() {</a:t>
            </a:r>
          </a:p>
          <a:p>
            <a:r>
              <a:rPr lang="en-IN" sz="1200" dirty="0"/>
              <a:t>		return street;</a:t>
            </a:r>
          </a:p>
          <a:p>
            <a:r>
              <a:rPr lang="en-IN" sz="1200" dirty="0"/>
              <a:t>	}</a:t>
            </a:r>
          </a:p>
          <a:p>
            <a:endParaRPr lang="en-IN" sz="1200" dirty="0"/>
          </a:p>
          <a:p>
            <a:r>
              <a:rPr lang="en-IN" sz="1200" dirty="0"/>
              <a:t>	public void </a:t>
            </a:r>
            <a:r>
              <a:rPr lang="en-IN" sz="1200" dirty="0" err="1"/>
              <a:t>setStreet</a:t>
            </a:r>
            <a:r>
              <a:rPr lang="en-IN" sz="1200" dirty="0"/>
              <a:t>(String street) {</a:t>
            </a:r>
          </a:p>
          <a:p>
            <a:r>
              <a:rPr lang="en-IN" sz="1200" dirty="0"/>
              <a:t>		</a:t>
            </a:r>
            <a:r>
              <a:rPr lang="en-IN" sz="1200" dirty="0" err="1"/>
              <a:t>this.street</a:t>
            </a:r>
            <a:r>
              <a:rPr lang="en-IN" sz="1200" dirty="0"/>
              <a:t> = street;</a:t>
            </a:r>
          </a:p>
          <a:p>
            <a:r>
              <a:rPr lang="en-IN" sz="1200" dirty="0"/>
              <a:t>	}</a:t>
            </a:r>
          </a:p>
          <a:p>
            <a:endParaRPr lang="en-IN" sz="1200" dirty="0"/>
          </a:p>
          <a:p>
            <a:r>
              <a:rPr lang="en-IN" sz="1200" dirty="0"/>
              <a:t>    //Uncomment the code given below</a:t>
            </a:r>
          </a:p>
          <a:p>
            <a:r>
              <a:rPr lang="en-IN" sz="1200" dirty="0"/>
              <a:t>    /*@Override</a:t>
            </a:r>
          </a:p>
          <a:p>
            <a:r>
              <a:rPr lang="en-IN" sz="1200" dirty="0"/>
              <a:t>    public String </a:t>
            </a:r>
            <a:r>
              <a:rPr lang="en-IN" sz="1200" dirty="0" err="1"/>
              <a:t>toString</a:t>
            </a:r>
            <a:r>
              <a:rPr lang="en-IN" sz="1200" dirty="0"/>
              <a:t>() {</a:t>
            </a:r>
          </a:p>
          <a:p>
            <a:r>
              <a:rPr lang="en-IN" sz="1200" dirty="0"/>
              <a:t>		return "Address\</a:t>
            </a:r>
            <a:r>
              <a:rPr lang="en-IN" sz="1200" dirty="0" err="1"/>
              <a:t>nDoor</a:t>
            </a:r>
            <a:r>
              <a:rPr lang="en-IN" sz="1200" dirty="0"/>
              <a:t> No: "+</a:t>
            </a:r>
            <a:r>
              <a:rPr lang="en-IN" sz="1200" dirty="0" err="1"/>
              <a:t>doorNo</a:t>
            </a:r>
            <a:r>
              <a:rPr lang="en-IN" sz="1200" dirty="0"/>
              <a:t>+"\</a:t>
            </a:r>
            <a:r>
              <a:rPr lang="en-IN" sz="1200" dirty="0" err="1"/>
              <a:t>nStreet</a:t>
            </a:r>
            <a:r>
              <a:rPr lang="en-IN" sz="1200" dirty="0"/>
              <a:t>: "+street;</a:t>
            </a:r>
          </a:p>
          <a:p>
            <a:r>
              <a:rPr lang="en-IN" sz="1200" dirty="0"/>
              <a:t>	}*/</a:t>
            </a:r>
          </a:p>
          <a:p>
            <a:r>
              <a:rPr lang="en-IN" sz="1200" dirty="0"/>
              <a:t>}</a:t>
            </a:r>
          </a:p>
          <a:p>
            <a:endParaRPr lang="en-IN" sz="1200" dirty="0"/>
          </a:p>
        </p:txBody>
      </p:sp>
    </p:spTree>
    <p:extLst>
      <p:ext uri="{BB962C8B-B14F-4D97-AF65-F5344CB8AC3E}">
        <p14:creationId xmlns:p14="http://schemas.microsoft.com/office/powerpoint/2010/main" val="175927232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21F514-7C78-07A2-EA79-E6496BF40A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CA7D09-55C4-D010-1FA2-450EF96FB5BA}"/>
              </a:ext>
            </a:extLst>
          </p:cNvPr>
          <p:cNvSpPr>
            <a:spLocks noGrp="1"/>
          </p:cNvSpPr>
          <p:nvPr>
            <p:ph type="sldNum" sz="quarter" idx="12"/>
          </p:nvPr>
        </p:nvSpPr>
        <p:spPr/>
        <p:txBody>
          <a:bodyPr/>
          <a:lstStyle/>
          <a:p>
            <a:fld id="{4A777409-9C5A-4B07-8E32-19F22F7D558C}" type="slidenum">
              <a:rPr lang="en-IN" smtClean="0"/>
              <a:t>302</a:t>
            </a:fld>
            <a:endParaRPr lang="en-IN" dirty="0"/>
          </a:p>
        </p:txBody>
      </p:sp>
      <p:sp>
        <p:nvSpPr>
          <p:cNvPr id="5" name="TextBox 4">
            <a:extLst>
              <a:ext uri="{FF2B5EF4-FFF2-40B4-BE49-F238E27FC236}">
                <a16:creationId xmlns:a16="http://schemas.microsoft.com/office/drawing/2014/main" id="{D4735BE7-854E-BB8D-BF8C-8413BC327DBD}"/>
              </a:ext>
            </a:extLst>
          </p:cNvPr>
          <p:cNvSpPr txBox="1"/>
          <p:nvPr/>
        </p:nvSpPr>
        <p:spPr>
          <a:xfrm>
            <a:off x="1145356" y="698577"/>
            <a:ext cx="10208444" cy="3139321"/>
          </a:xfrm>
          <a:prstGeom prst="rect">
            <a:avLst/>
          </a:prstGeom>
          <a:noFill/>
        </p:spPr>
        <p:txBody>
          <a:bodyPr wrap="square">
            <a:spAutoFit/>
          </a:bodyPr>
          <a:lstStyle/>
          <a:p>
            <a:r>
              <a:rPr lang="en-IN" sz="1800" dirty="0"/>
              <a:t>class Tester {</a:t>
            </a:r>
          </a:p>
          <a:p>
            <a:endParaRPr lang="en-IN" sz="1800" dirty="0"/>
          </a:p>
          <a:p>
            <a:r>
              <a:rPr lang="en-IN" sz="1800" dirty="0"/>
              <a:t>	public static void main(String[] </a:t>
            </a:r>
            <a:r>
              <a:rPr lang="en-IN" sz="1800" dirty="0" err="1"/>
              <a:t>args</a:t>
            </a:r>
            <a:r>
              <a:rPr lang="en-IN" sz="1800" dirty="0"/>
              <a:t>) {</a:t>
            </a:r>
          </a:p>
          <a:p>
            <a:r>
              <a:rPr lang="en-IN" sz="1800" dirty="0"/>
              <a:t>		Address </a:t>
            </a:r>
            <a:r>
              <a:rPr lang="en-IN" sz="1800" dirty="0" err="1"/>
              <a:t>addressOne</a:t>
            </a:r>
            <a:r>
              <a:rPr lang="en-IN" sz="1800" dirty="0"/>
              <a:t> = new Address("11","Oxford Street");</a:t>
            </a:r>
          </a:p>
          <a:p>
            <a:r>
              <a:rPr lang="en-IN" sz="1800" dirty="0"/>
              <a:t>		    </a:t>
            </a:r>
          </a:p>
          <a:p>
            <a:r>
              <a:rPr lang="en-IN" sz="1800" dirty="0"/>
              <a:t>		</a:t>
            </a:r>
            <a:r>
              <a:rPr lang="en-IN" sz="1800" dirty="0" err="1"/>
              <a:t>System.out.println</a:t>
            </a:r>
            <a:r>
              <a:rPr lang="en-IN" sz="1800" dirty="0"/>
              <a:t>();</a:t>
            </a:r>
          </a:p>
          <a:p>
            <a:r>
              <a:rPr lang="en-IN" sz="1800" dirty="0"/>
              <a:t>		</a:t>
            </a:r>
            <a:r>
              <a:rPr lang="en-IN" sz="1800" dirty="0" err="1"/>
              <a:t>System.out.println</a:t>
            </a:r>
            <a:r>
              <a:rPr lang="en-IN" sz="1800" dirty="0"/>
              <a:t>("Address details of </a:t>
            </a:r>
            <a:r>
              <a:rPr lang="en-IN" sz="1800" dirty="0" err="1"/>
              <a:t>addressOne</a:t>
            </a:r>
            <a:r>
              <a:rPr lang="en-IN" sz="1800" dirty="0"/>
              <a:t>");</a:t>
            </a:r>
          </a:p>
          <a:p>
            <a:r>
              <a:rPr lang="en-IN" sz="1800" dirty="0"/>
              <a:t>        </a:t>
            </a:r>
            <a:r>
              <a:rPr lang="en-IN" sz="1800" dirty="0" err="1"/>
              <a:t>System.out.println</a:t>
            </a:r>
            <a:r>
              <a:rPr lang="en-IN" sz="1800" dirty="0"/>
              <a:t>(</a:t>
            </a:r>
            <a:r>
              <a:rPr lang="en-IN" sz="1800" dirty="0" err="1"/>
              <a:t>addressOne</a:t>
            </a:r>
            <a:r>
              <a:rPr lang="en-IN" sz="1800" dirty="0"/>
              <a:t>);</a:t>
            </a:r>
          </a:p>
          <a:p>
            <a:endParaRPr lang="en-IN" sz="1800" dirty="0"/>
          </a:p>
          <a:p>
            <a:r>
              <a:rPr lang="en-IN" sz="1800" dirty="0"/>
              <a:t>	}</a:t>
            </a:r>
          </a:p>
          <a:p>
            <a:r>
              <a:rPr lang="en-IN" sz="1800" dirty="0"/>
              <a:t>}</a:t>
            </a:r>
          </a:p>
        </p:txBody>
      </p:sp>
    </p:spTree>
    <p:extLst>
      <p:ext uri="{BB962C8B-B14F-4D97-AF65-F5344CB8AC3E}">
        <p14:creationId xmlns:p14="http://schemas.microsoft.com/office/powerpoint/2010/main" val="4080688553"/>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AE043B-1B6F-4B4C-8F2D-30D729005C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0B3B0D-846B-B5F6-196C-7DD11C8114D7}"/>
              </a:ext>
            </a:extLst>
          </p:cNvPr>
          <p:cNvSpPr>
            <a:spLocks noGrp="1"/>
          </p:cNvSpPr>
          <p:nvPr>
            <p:ph type="sldNum" sz="quarter" idx="12"/>
          </p:nvPr>
        </p:nvSpPr>
        <p:spPr/>
        <p:txBody>
          <a:bodyPr/>
          <a:lstStyle/>
          <a:p>
            <a:fld id="{4A777409-9C5A-4B07-8E32-19F22F7D558C}" type="slidenum">
              <a:rPr lang="en-IN" smtClean="0"/>
              <a:t>303</a:t>
            </a:fld>
            <a:endParaRPr lang="en-IN" dirty="0"/>
          </a:p>
        </p:txBody>
      </p:sp>
      <p:sp>
        <p:nvSpPr>
          <p:cNvPr id="5" name="TextBox 4">
            <a:extLst>
              <a:ext uri="{FF2B5EF4-FFF2-40B4-BE49-F238E27FC236}">
                <a16:creationId xmlns:a16="http://schemas.microsoft.com/office/drawing/2014/main" id="{01DF36BA-2FFD-83C7-DA12-DC8BCAFA17CB}"/>
              </a:ext>
            </a:extLst>
          </p:cNvPr>
          <p:cNvSpPr txBox="1"/>
          <p:nvPr/>
        </p:nvSpPr>
        <p:spPr>
          <a:xfrm>
            <a:off x="989029" y="607185"/>
            <a:ext cx="6099142" cy="400110"/>
          </a:xfrm>
          <a:prstGeom prst="rect">
            <a:avLst/>
          </a:prstGeom>
          <a:noFill/>
        </p:spPr>
        <p:txBody>
          <a:bodyPr wrap="square">
            <a:spAutoFit/>
          </a:bodyPr>
          <a:lstStyle/>
          <a:p>
            <a:r>
              <a:rPr lang="en-US" sz="2000" b="1" dirty="0"/>
              <a:t>Comparison of objects using == - Tryout</a:t>
            </a:r>
          </a:p>
        </p:txBody>
      </p:sp>
      <p:sp>
        <p:nvSpPr>
          <p:cNvPr id="7" name="TextBox 6">
            <a:extLst>
              <a:ext uri="{FF2B5EF4-FFF2-40B4-BE49-F238E27FC236}">
                <a16:creationId xmlns:a16="http://schemas.microsoft.com/office/drawing/2014/main" id="{EAE1412A-6DAC-631B-B15F-32655A37A9F2}"/>
              </a:ext>
            </a:extLst>
          </p:cNvPr>
          <p:cNvSpPr txBox="1"/>
          <p:nvPr/>
        </p:nvSpPr>
        <p:spPr>
          <a:xfrm>
            <a:off x="989029" y="1171356"/>
            <a:ext cx="10860464" cy="1631216"/>
          </a:xfrm>
          <a:prstGeom prst="rect">
            <a:avLst/>
          </a:prstGeom>
          <a:noFill/>
        </p:spPr>
        <p:txBody>
          <a:bodyPr wrap="square">
            <a:spAutoFit/>
          </a:bodyPr>
          <a:lstStyle/>
          <a:p>
            <a:r>
              <a:rPr lang="en-US" sz="2000" dirty="0">
                <a:solidFill>
                  <a:schemeClr val="tx1">
                    <a:lumMod val="65000"/>
                    <a:lumOff val="35000"/>
                  </a:schemeClr>
                </a:solidFill>
              </a:rPr>
              <a:t>Problem Statement: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Let us consider the Address class given below. Two addresses are considered equal if the values of all the instance variables of two Address objects are same. The code given below checks whether two objects are equal or not using == operator. Execute the code given below and observe the output.</a:t>
            </a:r>
          </a:p>
        </p:txBody>
      </p:sp>
      <p:sp>
        <p:nvSpPr>
          <p:cNvPr id="9" name="TextBox 8">
            <a:extLst>
              <a:ext uri="{FF2B5EF4-FFF2-40B4-BE49-F238E27FC236}">
                <a16:creationId xmlns:a16="http://schemas.microsoft.com/office/drawing/2014/main" id="{BB1C9957-EEEA-1671-0BE3-728D13AEE7C9}"/>
              </a:ext>
            </a:extLst>
          </p:cNvPr>
          <p:cNvSpPr txBox="1"/>
          <p:nvPr/>
        </p:nvSpPr>
        <p:spPr>
          <a:xfrm>
            <a:off x="1197203" y="2923586"/>
            <a:ext cx="11453567" cy="3785652"/>
          </a:xfrm>
          <a:prstGeom prst="rect">
            <a:avLst/>
          </a:prstGeom>
          <a:noFill/>
        </p:spPr>
        <p:txBody>
          <a:bodyPr wrap="square">
            <a:spAutoFit/>
          </a:bodyPr>
          <a:lstStyle/>
          <a:p>
            <a:r>
              <a:rPr lang="en-IN" sz="1600" dirty="0"/>
              <a:t>class Address {</a:t>
            </a:r>
          </a:p>
          <a:p>
            <a:r>
              <a:rPr lang="en-IN" sz="1600" dirty="0"/>
              <a:t>	</a:t>
            </a:r>
          </a:p>
          <a:p>
            <a:r>
              <a:rPr lang="en-IN" sz="1600" dirty="0"/>
              <a:t>	private String </a:t>
            </a:r>
            <a:r>
              <a:rPr lang="en-IN" sz="1600" dirty="0" err="1"/>
              <a:t>doorNo</a:t>
            </a:r>
            <a:r>
              <a:rPr lang="en-IN" sz="1600" dirty="0"/>
              <a:t>;</a:t>
            </a:r>
          </a:p>
          <a:p>
            <a:r>
              <a:rPr lang="en-IN" sz="1600" dirty="0"/>
              <a:t>	private String street;</a:t>
            </a:r>
          </a:p>
          <a:p>
            <a:endParaRPr lang="en-IN" sz="1600" dirty="0"/>
          </a:p>
          <a:p>
            <a:r>
              <a:rPr lang="en-IN" sz="1600" dirty="0"/>
              <a:t>	public Address(String </a:t>
            </a:r>
            <a:r>
              <a:rPr lang="en-IN" sz="1600" dirty="0" err="1"/>
              <a:t>doorNo</a:t>
            </a:r>
            <a:r>
              <a:rPr lang="en-IN" sz="1600" dirty="0"/>
              <a:t>, String street) {</a:t>
            </a:r>
          </a:p>
          <a:p>
            <a:r>
              <a:rPr lang="en-IN" sz="1600" dirty="0"/>
              <a:t>		</a:t>
            </a:r>
            <a:r>
              <a:rPr lang="en-IN" sz="1600" dirty="0" err="1"/>
              <a:t>this.doorNo</a:t>
            </a:r>
            <a:r>
              <a:rPr lang="en-IN" sz="1600" dirty="0"/>
              <a:t> = </a:t>
            </a:r>
            <a:r>
              <a:rPr lang="en-IN" sz="1600" dirty="0" err="1"/>
              <a:t>doorNo</a:t>
            </a:r>
            <a:r>
              <a:rPr lang="en-IN" sz="1600" dirty="0"/>
              <a:t>;</a:t>
            </a:r>
          </a:p>
          <a:p>
            <a:r>
              <a:rPr lang="en-IN" sz="1600" dirty="0"/>
              <a:t>		</a:t>
            </a:r>
            <a:r>
              <a:rPr lang="en-IN" sz="1600" dirty="0" err="1"/>
              <a:t>this.street</a:t>
            </a:r>
            <a:r>
              <a:rPr lang="en-IN" sz="1600" dirty="0"/>
              <a:t> = street;</a:t>
            </a:r>
          </a:p>
          <a:p>
            <a:r>
              <a:rPr lang="en-IN" sz="1600" dirty="0"/>
              <a:t>	}</a:t>
            </a:r>
          </a:p>
          <a:p>
            <a:endParaRPr lang="en-IN" sz="1600" dirty="0"/>
          </a:p>
          <a:p>
            <a:r>
              <a:rPr lang="en-IN" sz="1600" dirty="0"/>
              <a:t>	public String </a:t>
            </a:r>
            <a:r>
              <a:rPr lang="en-IN" sz="1600" dirty="0" err="1"/>
              <a:t>getDoorNo</a:t>
            </a:r>
            <a:r>
              <a:rPr lang="en-IN" sz="1600" dirty="0"/>
              <a:t>() {</a:t>
            </a:r>
          </a:p>
          <a:p>
            <a:r>
              <a:rPr lang="en-IN" sz="1600" dirty="0"/>
              <a:t>		return </a:t>
            </a:r>
            <a:r>
              <a:rPr lang="en-IN" sz="1600" dirty="0" err="1"/>
              <a:t>doorNo</a:t>
            </a:r>
            <a:r>
              <a:rPr lang="en-IN" sz="1600" dirty="0"/>
              <a:t>;</a:t>
            </a:r>
          </a:p>
          <a:p>
            <a:r>
              <a:rPr lang="en-IN" sz="1600" dirty="0"/>
              <a:t>	}</a:t>
            </a:r>
          </a:p>
          <a:p>
            <a:endParaRPr lang="en-IN" sz="1600" dirty="0"/>
          </a:p>
          <a:p>
            <a:r>
              <a:rPr lang="en-IN" sz="1600" dirty="0"/>
              <a:t>	</a:t>
            </a:r>
          </a:p>
        </p:txBody>
      </p:sp>
    </p:spTree>
    <p:extLst>
      <p:ext uri="{BB962C8B-B14F-4D97-AF65-F5344CB8AC3E}">
        <p14:creationId xmlns:p14="http://schemas.microsoft.com/office/powerpoint/2010/main" val="205033034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FE25E7-4F4D-028A-9A11-7CBB7A4152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174B4E7-045D-52E4-4F67-6EFE255DF700}"/>
              </a:ext>
            </a:extLst>
          </p:cNvPr>
          <p:cNvSpPr>
            <a:spLocks noGrp="1"/>
          </p:cNvSpPr>
          <p:nvPr>
            <p:ph type="sldNum" sz="quarter" idx="12"/>
          </p:nvPr>
        </p:nvSpPr>
        <p:spPr/>
        <p:txBody>
          <a:bodyPr/>
          <a:lstStyle/>
          <a:p>
            <a:fld id="{4A777409-9C5A-4B07-8E32-19F22F7D558C}" type="slidenum">
              <a:rPr lang="en-IN" smtClean="0"/>
              <a:t>304</a:t>
            </a:fld>
            <a:endParaRPr lang="en-IN" dirty="0"/>
          </a:p>
        </p:txBody>
      </p:sp>
      <p:sp>
        <p:nvSpPr>
          <p:cNvPr id="5" name="TextBox 4">
            <a:extLst>
              <a:ext uri="{FF2B5EF4-FFF2-40B4-BE49-F238E27FC236}">
                <a16:creationId xmlns:a16="http://schemas.microsoft.com/office/drawing/2014/main" id="{E7AED84E-92A9-21EB-BEF8-3CD255FA577E}"/>
              </a:ext>
            </a:extLst>
          </p:cNvPr>
          <p:cNvSpPr txBox="1"/>
          <p:nvPr/>
        </p:nvSpPr>
        <p:spPr>
          <a:xfrm>
            <a:off x="1168924" y="596721"/>
            <a:ext cx="11594969" cy="6124754"/>
          </a:xfrm>
          <a:prstGeom prst="rect">
            <a:avLst/>
          </a:prstGeom>
          <a:noFill/>
        </p:spPr>
        <p:txBody>
          <a:bodyPr wrap="square">
            <a:spAutoFit/>
          </a:bodyPr>
          <a:lstStyle/>
          <a:p>
            <a:r>
              <a:rPr lang="en-IN" sz="1400" dirty="0"/>
              <a:t>public void </a:t>
            </a:r>
            <a:r>
              <a:rPr lang="en-IN" sz="1400" dirty="0" err="1"/>
              <a:t>setDoorNo</a:t>
            </a:r>
            <a:r>
              <a:rPr lang="en-IN" sz="1400" dirty="0"/>
              <a:t>(String </a:t>
            </a:r>
            <a:r>
              <a:rPr lang="en-IN" sz="1400" dirty="0" err="1"/>
              <a:t>doorNo</a:t>
            </a:r>
            <a:r>
              <a:rPr lang="en-IN" sz="1400" dirty="0"/>
              <a:t>) {</a:t>
            </a:r>
          </a:p>
          <a:p>
            <a:r>
              <a:rPr lang="en-IN" sz="1400" dirty="0"/>
              <a:t>		</a:t>
            </a:r>
            <a:r>
              <a:rPr lang="en-IN" sz="1400" dirty="0" err="1"/>
              <a:t>this.doorNo</a:t>
            </a:r>
            <a:r>
              <a:rPr lang="en-IN" sz="1400" dirty="0"/>
              <a:t> = </a:t>
            </a:r>
            <a:r>
              <a:rPr lang="en-IN" sz="1400" dirty="0" err="1"/>
              <a:t>doorNo</a:t>
            </a:r>
            <a:r>
              <a:rPr lang="en-IN" sz="1400" dirty="0"/>
              <a:t>;</a:t>
            </a:r>
          </a:p>
          <a:p>
            <a:r>
              <a:rPr lang="en-IN" sz="1400" dirty="0"/>
              <a:t>	}</a:t>
            </a:r>
          </a:p>
          <a:p>
            <a:endParaRPr lang="en-IN" sz="1400" dirty="0"/>
          </a:p>
          <a:p>
            <a:r>
              <a:rPr lang="en-IN" sz="1400" dirty="0"/>
              <a:t>	public String </a:t>
            </a:r>
            <a:r>
              <a:rPr lang="en-IN" sz="1400" dirty="0" err="1"/>
              <a:t>getStreet</a:t>
            </a:r>
            <a:r>
              <a:rPr lang="en-IN" sz="1400" dirty="0"/>
              <a:t>() {</a:t>
            </a:r>
          </a:p>
          <a:p>
            <a:r>
              <a:rPr lang="en-IN" sz="1400" dirty="0"/>
              <a:t>		return street;</a:t>
            </a:r>
          </a:p>
          <a:p>
            <a:r>
              <a:rPr lang="en-IN" sz="1400" dirty="0"/>
              <a:t>	}</a:t>
            </a:r>
          </a:p>
          <a:p>
            <a:endParaRPr lang="en-IN" sz="1400" dirty="0"/>
          </a:p>
          <a:p>
            <a:r>
              <a:rPr lang="en-IN" sz="1400" dirty="0"/>
              <a:t>	public void </a:t>
            </a:r>
            <a:r>
              <a:rPr lang="en-IN" sz="1400" dirty="0" err="1"/>
              <a:t>setStreet</a:t>
            </a:r>
            <a:r>
              <a:rPr lang="en-IN" sz="1400" dirty="0"/>
              <a:t>(String street) {</a:t>
            </a:r>
          </a:p>
          <a:p>
            <a:r>
              <a:rPr lang="en-IN" sz="1400" dirty="0"/>
              <a:t>		</a:t>
            </a:r>
            <a:r>
              <a:rPr lang="en-IN" sz="1400" dirty="0" err="1"/>
              <a:t>this.street</a:t>
            </a:r>
            <a:r>
              <a:rPr lang="en-IN" sz="1400" dirty="0"/>
              <a:t> = street;</a:t>
            </a:r>
          </a:p>
          <a:p>
            <a:r>
              <a:rPr lang="en-IN" sz="1400" dirty="0"/>
              <a:t>	}</a:t>
            </a:r>
          </a:p>
          <a:p>
            <a:endParaRPr lang="en-IN" sz="1400" dirty="0"/>
          </a:p>
          <a:p>
            <a:r>
              <a:rPr lang="en-IN" sz="1400" dirty="0"/>
              <a:t>}</a:t>
            </a:r>
          </a:p>
          <a:p>
            <a:endParaRPr lang="en-IN" sz="1400" dirty="0"/>
          </a:p>
          <a:p>
            <a:r>
              <a:rPr lang="en-IN" sz="1400" dirty="0"/>
              <a:t>class Tester {</a:t>
            </a:r>
          </a:p>
          <a:p>
            <a:endParaRPr lang="en-IN" sz="1400" dirty="0"/>
          </a:p>
          <a:p>
            <a:r>
              <a:rPr lang="en-IN" sz="1400" dirty="0"/>
              <a:t>	public static void main(String[] </a:t>
            </a:r>
            <a:r>
              <a:rPr lang="en-IN" sz="1400" dirty="0" err="1"/>
              <a:t>args</a:t>
            </a:r>
            <a:r>
              <a:rPr lang="en-IN" sz="1400" dirty="0"/>
              <a:t>) {</a:t>
            </a:r>
          </a:p>
          <a:p>
            <a:r>
              <a:rPr lang="en-IN" sz="1400" dirty="0"/>
              <a:t>		Address </a:t>
            </a:r>
            <a:r>
              <a:rPr lang="en-IN" sz="1400" dirty="0" err="1"/>
              <a:t>addressOne</a:t>
            </a:r>
            <a:r>
              <a:rPr lang="en-IN" sz="1400" dirty="0"/>
              <a:t> = new Address("11","Oxford Street");</a:t>
            </a:r>
          </a:p>
          <a:p>
            <a:r>
              <a:rPr lang="en-IN" sz="1400" dirty="0"/>
              <a:t>		Address </a:t>
            </a:r>
            <a:r>
              <a:rPr lang="en-IN" sz="1400" dirty="0" err="1"/>
              <a:t>addressTwo</a:t>
            </a:r>
            <a:r>
              <a:rPr lang="en-IN" sz="1400" dirty="0"/>
              <a:t>=new Address("11","Oxford Street");</a:t>
            </a:r>
          </a:p>
          <a:p>
            <a:r>
              <a:rPr lang="en-IN" sz="1400" dirty="0"/>
              <a:t>		</a:t>
            </a:r>
          </a:p>
          <a:p>
            <a:r>
              <a:rPr lang="en-IN" sz="1400" dirty="0"/>
              <a:t>		//The equality of two objects are being checked using == operator</a:t>
            </a:r>
          </a:p>
          <a:p>
            <a:r>
              <a:rPr lang="en-IN" sz="1400" dirty="0"/>
              <a:t>		if (</a:t>
            </a:r>
            <a:r>
              <a:rPr lang="en-IN" sz="1400" dirty="0" err="1"/>
              <a:t>addressOne</a:t>
            </a:r>
            <a:r>
              <a:rPr lang="en-IN" sz="1400" dirty="0"/>
              <a:t> == </a:t>
            </a:r>
            <a:r>
              <a:rPr lang="en-IN" sz="1400" dirty="0" err="1"/>
              <a:t>addressTwo</a:t>
            </a:r>
            <a:r>
              <a:rPr lang="en-IN" sz="1400" dirty="0"/>
              <a:t>) {</a:t>
            </a:r>
          </a:p>
          <a:p>
            <a:r>
              <a:rPr lang="en-IN" sz="1400" dirty="0"/>
              <a:t>			</a:t>
            </a:r>
            <a:r>
              <a:rPr lang="en-IN" sz="1400" dirty="0" err="1"/>
              <a:t>System.out.println</a:t>
            </a:r>
            <a:r>
              <a:rPr lang="en-IN" sz="1400" dirty="0"/>
              <a:t>("The address objects are same!");</a:t>
            </a:r>
          </a:p>
          <a:p>
            <a:r>
              <a:rPr lang="en-IN" sz="1400" dirty="0"/>
              <a:t>		} else {</a:t>
            </a:r>
          </a:p>
          <a:p>
            <a:r>
              <a:rPr lang="en-IN" sz="1400" dirty="0"/>
              <a:t>			</a:t>
            </a:r>
            <a:r>
              <a:rPr lang="en-IN" sz="1400" dirty="0" err="1"/>
              <a:t>System.out.println</a:t>
            </a:r>
            <a:r>
              <a:rPr lang="en-IN" sz="1400" dirty="0"/>
              <a:t>("The address objects are different!");</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61234737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25DE74-0A99-858B-E69C-F42209C1C3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FD9A60-46CB-37CA-7717-761F33B3395B}"/>
              </a:ext>
            </a:extLst>
          </p:cNvPr>
          <p:cNvSpPr>
            <a:spLocks noGrp="1"/>
          </p:cNvSpPr>
          <p:nvPr>
            <p:ph type="sldNum" sz="quarter" idx="12"/>
          </p:nvPr>
        </p:nvSpPr>
        <p:spPr/>
        <p:txBody>
          <a:bodyPr/>
          <a:lstStyle/>
          <a:p>
            <a:fld id="{4A777409-9C5A-4B07-8E32-19F22F7D558C}" type="slidenum">
              <a:rPr lang="en-IN" smtClean="0"/>
              <a:t>305</a:t>
            </a:fld>
            <a:endParaRPr lang="en-IN" dirty="0"/>
          </a:p>
        </p:txBody>
      </p:sp>
      <p:sp>
        <p:nvSpPr>
          <p:cNvPr id="5" name="TextBox 4">
            <a:extLst>
              <a:ext uri="{FF2B5EF4-FFF2-40B4-BE49-F238E27FC236}">
                <a16:creationId xmlns:a16="http://schemas.microsoft.com/office/drawing/2014/main" id="{447952B2-700E-43FA-CB14-2D042764F834}"/>
              </a:ext>
            </a:extLst>
          </p:cNvPr>
          <p:cNvSpPr txBox="1"/>
          <p:nvPr/>
        </p:nvSpPr>
        <p:spPr>
          <a:xfrm>
            <a:off x="989029" y="597757"/>
            <a:ext cx="6099142" cy="400110"/>
          </a:xfrm>
          <a:prstGeom prst="rect">
            <a:avLst/>
          </a:prstGeom>
          <a:noFill/>
        </p:spPr>
        <p:txBody>
          <a:bodyPr wrap="square">
            <a:spAutoFit/>
          </a:bodyPr>
          <a:lstStyle/>
          <a:p>
            <a:r>
              <a:rPr lang="en-IN" sz="2000" b="1" dirty="0"/>
              <a:t>equals() and </a:t>
            </a:r>
            <a:r>
              <a:rPr lang="en-IN" sz="2000" b="1" dirty="0" err="1"/>
              <a:t>hashCode</a:t>
            </a:r>
            <a:r>
              <a:rPr lang="en-IN" sz="2000" b="1" dirty="0"/>
              <a:t>() - </a:t>
            </a:r>
            <a:r>
              <a:rPr lang="en-IN" sz="2000" b="1" dirty="0" err="1"/>
              <a:t>Tryout</a:t>
            </a:r>
            <a:endParaRPr lang="en-IN" sz="2000" b="1" dirty="0"/>
          </a:p>
        </p:txBody>
      </p:sp>
      <p:sp>
        <p:nvSpPr>
          <p:cNvPr id="7" name="TextBox 6">
            <a:extLst>
              <a:ext uri="{FF2B5EF4-FFF2-40B4-BE49-F238E27FC236}">
                <a16:creationId xmlns:a16="http://schemas.microsoft.com/office/drawing/2014/main" id="{F9F8D901-1D57-BA83-DF9D-FCD707F89119}"/>
              </a:ext>
            </a:extLst>
          </p:cNvPr>
          <p:cNvSpPr txBox="1"/>
          <p:nvPr/>
        </p:nvSpPr>
        <p:spPr>
          <a:xfrm>
            <a:off x="989028" y="1190209"/>
            <a:ext cx="10785049" cy="1631216"/>
          </a:xfrm>
          <a:prstGeom prst="rect">
            <a:avLst/>
          </a:prstGeom>
          <a:noFill/>
        </p:spPr>
        <p:txBody>
          <a:bodyPr wrap="square">
            <a:spAutoFit/>
          </a:bodyPr>
          <a:lstStyle/>
          <a:p>
            <a:r>
              <a:rPr lang="en-US" sz="2000" dirty="0">
                <a:solidFill>
                  <a:schemeClr val="tx1">
                    <a:lumMod val="65000"/>
                    <a:lumOff val="35000"/>
                  </a:schemeClr>
                </a:solidFill>
              </a:rPr>
              <a:t>Problem Statement:</a:t>
            </a:r>
          </a:p>
          <a:p>
            <a:endParaRPr lang="en-US" sz="2000" dirty="0">
              <a:solidFill>
                <a:schemeClr val="tx1">
                  <a:lumMod val="65000"/>
                  <a:lumOff val="35000"/>
                </a:schemeClr>
              </a:solidFill>
            </a:endParaRPr>
          </a:p>
          <a:p>
            <a:r>
              <a:rPr lang="en-US" sz="2000" dirty="0">
                <a:solidFill>
                  <a:schemeClr val="tx1">
                    <a:lumMod val="65000"/>
                    <a:lumOff val="35000"/>
                  </a:schemeClr>
                </a:solidFill>
              </a:rPr>
              <a:t> </a:t>
            </a:r>
            <a:r>
              <a:rPr lang="en-US" sz="2000" dirty="0">
                <a:solidFill>
                  <a:schemeClr val="tx1">
                    <a:lumMod val="65000"/>
                    <a:lumOff val="35000"/>
                  </a:schemeClr>
                </a:solidFill>
                <a:effectLst/>
              </a:rPr>
              <a:t>The code given below checks whether two objects of the Address class are equal or not using the methods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The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of Object class is overridden in the Address class to check the same. Execute the code and observe the output.</a:t>
            </a:r>
          </a:p>
        </p:txBody>
      </p:sp>
      <p:sp>
        <p:nvSpPr>
          <p:cNvPr id="9" name="TextBox 8">
            <a:extLst>
              <a:ext uri="{FF2B5EF4-FFF2-40B4-BE49-F238E27FC236}">
                <a16:creationId xmlns:a16="http://schemas.microsoft.com/office/drawing/2014/main" id="{A06B3963-770A-07F6-F13B-A1F8BBFDB7E3}"/>
              </a:ext>
            </a:extLst>
          </p:cNvPr>
          <p:cNvSpPr txBox="1"/>
          <p:nvPr/>
        </p:nvSpPr>
        <p:spPr>
          <a:xfrm>
            <a:off x="989028" y="2821425"/>
            <a:ext cx="11755224" cy="4247317"/>
          </a:xfrm>
          <a:prstGeom prst="rect">
            <a:avLst/>
          </a:prstGeom>
          <a:noFill/>
        </p:spPr>
        <p:txBody>
          <a:bodyPr wrap="square">
            <a:spAutoFit/>
          </a:bodyPr>
          <a:lstStyle/>
          <a:p>
            <a:r>
              <a:rPr lang="en-IN" dirty="0"/>
              <a:t>class Address {</a:t>
            </a:r>
          </a:p>
          <a:p>
            <a:r>
              <a:rPr lang="en-IN" dirty="0"/>
              <a:t>	</a:t>
            </a:r>
          </a:p>
          <a:p>
            <a:r>
              <a:rPr lang="en-IN" dirty="0"/>
              <a:t>	private String </a:t>
            </a:r>
            <a:r>
              <a:rPr lang="en-IN" dirty="0" err="1"/>
              <a:t>doorNo</a:t>
            </a:r>
            <a:r>
              <a:rPr lang="en-IN" dirty="0"/>
              <a:t>;</a:t>
            </a:r>
          </a:p>
          <a:p>
            <a:r>
              <a:rPr lang="en-IN" dirty="0"/>
              <a:t>	private String street;</a:t>
            </a:r>
          </a:p>
          <a:p>
            <a:r>
              <a:rPr lang="en-IN" dirty="0"/>
              <a:t>		</a:t>
            </a:r>
          </a:p>
          <a:p>
            <a:r>
              <a:rPr lang="en-IN" dirty="0"/>
              <a:t>	public Address(String </a:t>
            </a:r>
            <a:r>
              <a:rPr lang="en-IN" dirty="0" err="1"/>
              <a:t>doorNo</a:t>
            </a:r>
            <a:r>
              <a:rPr lang="en-IN" dirty="0"/>
              <a:t>, String street) {</a:t>
            </a:r>
          </a:p>
          <a:p>
            <a:r>
              <a:rPr lang="en-IN" dirty="0"/>
              <a:t>		</a:t>
            </a:r>
            <a:r>
              <a:rPr lang="en-IN" dirty="0" err="1"/>
              <a:t>this.doorNo</a:t>
            </a:r>
            <a:r>
              <a:rPr lang="en-IN" dirty="0"/>
              <a:t> = </a:t>
            </a:r>
            <a:r>
              <a:rPr lang="en-IN" dirty="0" err="1"/>
              <a:t>doorNo</a:t>
            </a:r>
            <a:r>
              <a:rPr lang="en-IN" dirty="0"/>
              <a:t>;</a:t>
            </a:r>
          </a:p>
          <a:p>
            <a:r>
              <a:rPr lang="en-IN" dirty="0"/>
              <a:t>		</a:t>
            </a:r>
            <a:r>
              <a:rPr lang="en-IN" dirty="0" err="1"/>
              <a:t>this.street</a:t>
            </a:r>
            <a:r>
              <a:rPr lang="en-IN" dirty="0"/>
              <a:t> = street;</a:t>
            </a:r>
          </a:p>
          <a:p>
            <a:r>
              <a:rPr lang="en-IN" dirty="0"/>
              <a:t>	}</a:t>
            </a:r>
          </a:p>
          <a:p>
            <a:endParaRPr lang="en-IN" dirty="0"/>
          </a:p>
          <a:p>
            <a:r>
              <a:rPr lang="en-IN" dirty="0"/>
              <a:t>	public String </a:t>
            </a:r>
            <a:r>
              <a:rPr lang="en-IN" dirty="0" err="1"/>
              <a:t>getDoorNo</a:t>
            </a:r>
            <a:r>
              <a:rPr lang="en-IN" dirty="0"/>
              <a:t>() {</a:t>
            </a:r>
          </a:p>
          <a:p>
            <a:r>
              <a:rPr lang="en-IN" dirty="0"/>
              <a:t>		return </a:t>
            </a:r>
            <a:r>
              <a:rPr lang="en-IN" dirty="0" err="1"/>
              <a:t>doorNo</a:t>
            </a:r>
            <a:r>
              <a:rPr lang="en-IN" dirty="0"/>
              <a:t>;</a:t>
            </a:r>
          </a:p>
          <a:p>
            <a:r>
              <a:rPr lang="en-IN" dirty="0"/>
              <a:t>	}</a:t>
            </a:r>
          </a:p>
          <a:p>
            <a:endParaRPr lang="en-IN" dirty="0"/>
          </a:p>
          <a:p>
            <a:r>
              <a:rPr lang="en-IN" dirty="0"/>
              <a:t>	</a:t>
            </a:r>
          </a:p>
        </p:txBody>
      </p:sp>
    </p:spTree>
    <p:extLst>
      <p:ext uri="{BB962C8B-B14F-4D97-AF65-F5344CB8AC3E}">
        <p14:creationId xmlns:p14="http://schemas.microsoft.com/office/powerpoint/2010/main" val="177720723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98BABBC-7446-15F0-C8A4-27B2B4B9FE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1C1696-86FB-E7CA-B8D4-B80E314EE166}"/>
              </a:ext>
            </a:extLst>
          </p:cNvPr>
          <p:cNvSpPr>
            <a:spLocks noGrp="1"/>
          </p:cNvSpPr>
          <p:nvPr>
            <p:ph type="sldNum" sz="quarter" idx="12"/>
          </p:nvPr>
        </p:nvSpPr>
        <p:spPr/>
        <p:txBody>
          <a:bodyPr/>
          <a:lstStyle/>
          <a:p>
            <a:fld id="{4A777409-9C5A-4B07-8E32-19F22F7D558C}" type="slidenum">
              <a:rPr lang="en-IN" smtClean="0"/>
              <a:t>306</a:t>
            </a:fld>
            <a:endParaRPr lang="en-IN" dirty="0"/>
          </a:p>
        </p:txBody>
      </p:sp>
      <p:sp>
        <p:nvSpPr>
          <p:cNvPr id="5" name="TextBox 4">
            <a:extLst>
              <a:ext uri="{FF2B5EF4-FFF2-40B4-BE49-F238E27FC236}">
                <a16:creationId xmlns:a16="http://schemas.microsoft.com/office/drawing/2014/main" id="{BB816E11-CAC0-4296-4B10-EFFB15067E20}"/>
              </a:ext>
            </a:extLst>
          </p:cNvPr>
          <p:cNvSpPr txBox="1"/>
          <p:nvPr/>
        </p:nvSpPr>
        <p:spPr>
          <a:xfrm>
            <a:off x="933254" y="768985"/>
            <a:ext cx="11566688" cy="6186309"/>
          </a:xfrm>
          <a:prstGeom prst="rect">
            <a:avLst/>
          </a:prstGeom>
          <a:noFill/>
        </p:spPr>
        <p:txBody>
          <a:bodyPr wrap="square">
            <a:spAutoFit/>
          </a:bodyPr>
          <a:lstStyle/>
          <a:p>
            <a:r>
              <a:rPr lang="en-IN" dirty="0"/>
              <a:t>public void </a:t>
            </a:r>
            <a:r>
              <a:rPr lang="en-IN" dirty="0" err="1"/>
              <a:t>setDoorNo</a:t>
            </a:r>
            <a:r>
              <a:rPr lang="en-IN" dirty="0"/>
              <a:t>(String </a:t>
            </a:r>
            <a:r>
              <a:rPr lang="en-IN" dirty="0" err="1"/>
              <a:t>doorNo</a:t>
            </a:r>
            <a:r>
              <a:rPr lang="en-IN" dirty="0"/>
              <a:t>) {</a:t>
            </a:r>
          </a:p>
          <a:p>
            <a:r>
              <a:rPr lang="en-IN" dirty="0"/>
              <a:t>		</a:t>
            </a:r>
            <a:r>
              <a:rPr lang="en-IN" dirty="0" err="1"/>
              <a:t>this.doorNo</a:t>
            </a:r>
            <a:r>
              <a:rPr lang="en-IN" dirty="0"/>
              <a:t> = </a:t>
            </a:r>
            <a:r>
              <a:rPr lang="en-IN" dirty="0" err="1"/>
              <a:t>doorNo</a:t>
            </a:r>
            <a:r>
              <a:rPr lang="en-IN" dirty="0"/>
              <a:t>;</a:t>
            </a:r>
          </a:p>
          <a:p>
            <a:r>
              <a:rPr lang="en-IN" dirty="0"/>
              <a:t>	}</a:t>
            </a:r>
          </a:p>
          <a:p>
            <a:endParaRPr lang="en-IN" dirty="0"/>
          </a:p>
          <a:p>
            <a:r>
              <a:rPr lang="en-IN" dirty="0"/>
              <a:t>	public String </a:t>
            </a:r>
            <a:r>
              <a:rPr lang="en-IN" dirty="0" err="1"/>
              <a:t>getStreet</a:t>
            </a:r>
            <a:r>
              <a:rPr lang="en-IN" dirty="0"/>
              <a:t>() {</a:t>
            </a:r>
          </a:p>
          <a:p>
            <a:r>
              <a:rPr lang="en-IN" dirty="0"/>
              <a:t>		return street;</a:t>
            </a:r>
          </a:p>
          <a:p>
            <a:r>
              <a:rPr lang="en-IN" dirty="0"/>
              <a:t>	}</a:t>
            </a:r>
          </a:p>
          <a:p>
            <a:endParaRPr lang="en-IN" dirty="0"/>
          </a:p>
          <a:p>
            <a:r>
              <a:rPr lang="en-IN" dirty="0"/>
              <a:t>	public void </a:t>
            </a:r>
            <a:r>
              <a:rPr lang="en-IN" dirty="0" err="1"/>
              <a:t>setStreet</a:t>
            </a:r>
            <a:r>
              <a:rPr lang="en-IN" dirty="0"/>
              <a:t>(String street) {</a:t>
            </a:r>
          </a:p>
          <a:p>
            <a:r>
              <a:rPr lang="en-IN" dirty="0"/>
              <a:t>		</a:t>
            </a:r>
            <a:r>
              <a:rPr lang="en-IN" dirty="0" err="1"/>
              <a:t>this.street</a:t>
            </a:r>
            <a:r>
              <a:rPr lang="en-IN" dirty="0"/>
              <a:t> = street;</a:t>
            </a:r>
          </a:p>
          <a:p>
            <a:r>
              <a:rPr lang="en-IN" dirty="0"/>
              <a:t>	}</a:t>
            </a:r>
          </a:p>
          <a:p>
            <a:endParaRPr lang="en-IN" dirty="0"/>
          </a:p>
          <a:p>
            <a:endParaRPr lang="en-IN" dirty="0"/>
          </a:p>
          <a:p>
            <a:r>
              <a:rPr lang="en-IN" dirty="0"/>
              <a:t>@Override</a:t>
            </a:r>
          </a:p>
          <a:p>
            <a:r>
              <a:rPr lang="en-IN" dirty="0"/>
              <a:t>	public </a:t>
            </a:r>
            <a:r>
              <a:rPr lang="en-IN" dirty="0" err="1"/>
              <a:t>boolean</a:t>
            </a:r>
            <a:r>
              <a:rPr lang="en-IN" dirty="0"/>
              <a:t> equals(Object address) {</a:t>
            </a:r>
          </a:p>
          <a:p>
            <a:r>
              <a:rPr lang="en-IN" dirty="0"/>
              <a:t>		Address </a:t>
            </a:r>
            <a:r>
              <a:rPr lang="en-IN" dirty="0" err="1"/>
              <a:t>otherAddress</a:t>
            </a:r>
            <a:r>
              <a:rPr lang="en-IN" dirty="0"/>
              <a:t>=(Address) address;</a:t>
            </a:r>
          </a:p>
          <a:p>
            <a:r>
              <a:rPr lang="en-IN" dirty="0"/>
              <a:t>		if(</a:t>
            </a:r>
            <a:r>
              <a:rPr lang="en-IN" dirty="0" err="1"/>
              <a:t>this.doorNo.equals</a:t>
            </a:r>
            <a:r>
              <a:rPr lang="en-IN" dirty="0"/>
              <a:t>(</a:t>
            </a:r>
            <a:r>
              <a:rPr lang="en-IN" dirty="0" err="1"/>
              <a:t>otherAddress.doorNo</a:t>
            </a:r>
            <a:r>
              <a:rPr lang="en-IN" dirty="0"/>
              <a:t>) &amp;&amp; </a:t>
            </a:r>
            <a:r>
              <a:rPr lang="en-IN" dirty="0" err="1"/>
              <a:t>this.street.equals</a:t>
            </a:r>
            <a:r>
              <a:rPr lang="en-IN" dirty="0"/>
              <a:t>(</a:t>
            </a:r>
            <a:r>
              <a:rPr lang="en-IN" dirty="0" err="1"/>
              <a:t>otherAddress.street</a:t>
            </a:r>
            <a:r>
              <a:rPr lang="en-IN" dirty="0"/>
              <a:t>))</a:t>
            </a:r>
          </a:p>
          <a:p>
            <a:r>
              <a:rPr lang="en-IN" dirty="0"/>
              <a:t>			return true;</a:t>
            </a:r>
          </a:p>
          <a:p>
            <a:r>
              <a:rPr lang="en-IN" dirty="0"/>
              <a:t>		return false;</a:t>
            </a:r>
          </a:p>
          <a:p>
            <a:r>
              <a:rPr lang="en-IN" dirty="0"/>
              <a:t>	} </a:t>
            </a:r>
          </a:p>
          <a:p>
            <a:r>
              <a:rPr lang="en-IN" dirty="0"/>
              <a:t>   </a:t>
            </a:r>
          </a:p>
          <a:p>
            <a:r>
              <a:rPr lang="en-IN" dirty="0"/>
              <a:t>    </a:t>
            </a:r>
          </a:p>
        </p:txBody>
      </p:sp>
    </p:spTree>
    <p:extLst>
      <p:ext uri="{BB962C8B-B14F-4D97-AF65-F5344CB8AC3E}">
        <p14:creationId xmlns:p14="http://schemas.microsoft.com/office/powerpoint/2010/main" val="26185144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27838E-E662-2F14-70CE-12C74AA6D9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CCC9E1-EADF-05CB-9806-FC93EBE425D0}"/>
              </a:ext>
            </a:extLst>
          </p:cNvPr>
          <p:cNvSpPr>
            <a:spLocks noGrp="1"/>
          </p:cNvSpPr>
          <p:nvPr>
            <p:ph type="sldNum" sz="quarter" idx="12"/>
          </p:nvPr>
        </p:nvSpPr>
        <p:spPr/>
        <p:txBody>
          <a:bodyPr/>
          <a:lstStyle/>
          <a:p>
            <a:fld id="{4A777409-9C5A-4B07-8E32-19F22F7D558C}" type="slidenum">
              <a:rPr lang="en-IN" smtClean="0"/>
              <a:t>307</a:t>
            </a:fld>
            <a:endParaRPr lang="en-IN" dirty="0"/>
          </a:p>
        </p:txBody>
      </p:sp>
      <p:sp>
        <p:nvSpPr>
          <p:cNvPr id="5" name="TextBox 4">
            <a:extLst>
              <a:ext uri="{FF2B5EF4-FFF2-40B4-BE49-F238E27FC236}">
                <a16:creationId xmlns:a16="http://schemas.microsoft.com/office/drawing/2014/main" id="{89F76A94-F078-BC11-D03F-D6A813BF8C43}"/>
              </a:ext>
            </a:extLst>
          </p:cNvPr>
          <p:cNvSpPr txBox="1"/>
          <p:nvPr/>
        </p:nvSpPr>
        <p:spPr>
          <a:xfrm>
            <a:off x="1046375" y="520240"/>
            <a:ext cx="11651530" cy="5909310"/>
          </a:xfrm>
          <a:prstGeom prst="rect">
            <a:avLst/>
          </a:prstGeom>
          <a:noFill/>
        </p:spPr>
        <p:txBody>
          <a:bodyPr wrap="square">
            <a:spAutoFit/>
          </a:bodyPr>
          <a:lstStyle/>
          <a:p>
            <a:r>
              <a:rPr lang="en-IN" dirty="0"/>
              <a:t>@Override</a:t>
            </a:r>
          </a:p>
          <a:p>
            <a:r>
              <a:rPr lang="en-IN" dirty="0"/>
              <a:t>	public int </a:t>
            </a:r>
            <a:r>
              <a:rPr lang="en-IN" dirty="0" err="1"/>
              <a:t>hashCode</a:t>
            </a:r>
            <a:r>
              <a:rPr lang="en-IN" dirty="0"/>
              <a:t>() {</a:t>
            </a:r>
          </a:p>
          <a:p>
            <a:r>
              <a:rPr lang="en-IN" dirty="0"/>
              <a:t>		return 1+doorNo.hashCode()+</a:t>
            </a:r>
            <a:r>
              <a:rPr lang="en-IN" dirty="0" err="1"/>
              <a:t>street.hashCode</a:t>
            </a:r>
            <a:r>
              <a:rPr lang="en-IN" dirty="0"/>
              <a:t>();</a:t>
            </a:r>
          </a:p>
          <a:p>
            <a:r>
              <a:rPr lang="en-IN" dirty="0"/>
              <a:t>	}</a:t>
            </a:r>
          </a:p>
          <a:p>
            <a:endParaRPr lang="en-IN" dirty="0"/>
          </a:p>
          <a:p>
            <a:r>
              <a:rPr lang="en-IN" dirty="0"/>
              <a:t>}</a:t>
            </a:r>
          </a:p>
          <a:p>
            <a:endParaRPr lang="en-IN" dirty="0"/>
          </a:p>
          <a:p>
            <a:r>
              <a:rPr lang="en-IN" dirty="0"/>
              <a:t>class Tester {</a:t>
            </a:r>
          </a:p>
          <a:p>
            <a:endParaRPr lang="en-IN" dirty="0"/>
          </a:p>
          <a:p>
            <a:r>
              <a:rPr lang="en-IN" dirty="0"/>
              <a:t>	public static void main(String[] </a:t>
            </a:r>
            <a:r>
              <a:rPr lang="en-IN" dirty="0" err="1"/>
              <a:t>args</a:t>
            </a:r>
            <a:r>
              <a:rPr lang="en-IN" dirty="0"/>
              <a:t>) {</a:t>
            </a:r>
          </a:p>
          <a:p>
            <a:r>
              <a:rPr lang="en-IN" dirty="0"/>
              <a:t>		Address </a:t>
            </a:r>
            <a:r>
              <a:rPr lang="en-IN" dirty="0" err="1"/>
              <a:t>addressOne</a:t>
            </a:r>
            <a:r>
              <a:rPr lang="en-IN" dirty="0"/>
              <a:t> = new Address("11","Oxford Street");</a:t>
            </a:r>
          </a:p>
          <a:p>
            <a:r>
              <a:rPr lang="en-IN" dirty="0"/>
              <a:t>		Address </a:t>
            </a:r>
            <a:r>
              <a:rPr lang="en-IN" dirty="0" err="1"/>
              <a:t>addressTwo</a:t>
            </a:r>
            <a:r>
              <a:rPr lang="en-IN" dirty="0"/>
              <a:t>=new Address("11","Oxford Street");</a:t>
            </a:r>
          </a:p>
          <a:p>
            <a:r>
              <a:rPr lang="en-IN" dirty="0"/>
              <a:t>		</a:t>
            </a:r>
          </a:p>
          <a:p>
            <a:r>
              <a:rPr lang="en-IN" dirty="0"/>
              <a:t>		//The equality of two objects are being checked using equals() method</a:t>
            </a:r>
          </a:p>
          <a:p>
            <a:r>
              <a:rPr lang="en-IN" dirty="0"/>
              <a:t>		if (</a:t>
            </a:r>
            <a:r>
              <a:rPr lang="en-IN" dirty="0" err="1"/>
              <a:t>addressOne.equals</a:t>
            </a:r>
            <a:r>
              <a:rPr lang="en-IN" dirty="0"/>
              <a:t>(</a:t>
            </a:r>
            <a:r>
              <a:rPr lang="en-IN" dirty="0" err="1"/>
              <a:t>addressTwo</a:t>
            </a:r>
            <a:r>
              <a:rPr lang="en-IN" dirty="0"/>
              <a:t>)) {</a:t>
            </a:r>
          </a:p>
          <a:p>
            <a:r>
              <a:rPr lang="en-IN" dirty="0"/>
              <a:t>			</a:t>
            </a:r>
            <a:r>
              <a:rPr lang="en-IN" dirty="0" err="1"/>
              <a:t>System.out.println</a:t>
            </a:r>
            <a:r>
              <a:rPr lang="en-IN" dirty="0"/>
              <a:t>("The address objects are same!");</a:t>
            </a:r>
          </a:p>
          <a:p>
            <a:r>
              <a:rPr lang="en-IN" dirty="0"/>
              <a:t>		} else {</a:t>
            </a:r>
          </a:p>
          <a:p>
            <a:r>
              <a:rPr lang="en-IN" dirty="0"/>
              <a:t>			</a:t>
            </a:r>
            <a:r>
              <a:rPr lang="en-IN" dirty="0" err="1"/>
              <a:t>System.out.println</a:t>
            </a:r>
            <a:r>
              <a:rPr lang="en-IN" dirty="0"/>
              <a:t>("The address objects are different!");</a:t>
            </a:r>
          </a:p>
          <a:p>
            <a:r>
              <a:rPr lang="en-IN" dirty="0"/>
              <a:t>		}</a:t>
            </a:r>
          </a:p>
          <a:p>
            <a:r>
              <a:rPr lang="en-IN" dirty="0"/>
              <a:t>		</a:t>
            </a:r>
          </a:p>
          <a:p>
            <a:r>
              <a:rPr lang="en-IN" dirty="0"/>
              <a:t>		</a:t>
            </a:r>
          </a:p>
        </p:txBody>
      </p:sp>
    </p:spTree>
    <p:extLst>
      <p:ext uri="{BB962C8B-B14F-4D97-AF65-F5344CB8AC3E}">
        <p14:creationId xmlns:p14="http://schemas.microsoft.com/office/powerpoint/2010/main" val="305777094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CC344E-ECC7-22E5-573B-D5D9DFD1D6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BC92315-E0F9-8C47-5EBF-C5134DE7D591}"/>
              </a:ext>
            </a:extLst>
          </p:cNvPr>
          <p:cNvSpPr>
            <a:spLocks noGrp="1"/>
          </p:cNvSpPr>
          <p:nvPr>
            <p:ph type="sldNum" sz="quarter" idx="12"/>
          </p:nvPr>
        </p:nvSpPr>
        <p:spPr/>
        <p:txBody>
          <a:bodyPr/>
          <a:lstStyle/>
          <a:p>
            <a:fld id="{4A777409-9C5A-4B07-8E32-19F22F7D558C}" type="slidenum">
              <a:rPr lang="en-IN" smtClean="0"/>
              <a:t>308</a:t>
            </a:fld>
            <a:endParaRPr lang="en-IN" dirty="0"/>
          </a:p>
        </p:txBody>
      </p:sp>
      <p:sp>
        <p:nvSpPr>
          <p:cNvPr id="7" name="TextBox 6">
            <a:extLst>
              <a:ext uri="{FF2B5EF4-FFF2-40B4-BE49-F238E27FC236}">
                <a16:creationId xmlns:a16="http://schemas.microsoft.com/office/drawing/2014/main" id="{62AC15A3-6E6C-5B7B-256C-B7FEBBA5E69D}"/>
              </a:ext>
            </a:extLst>
          </p:cNvPr>
          <p:cNvSpPr txBox="1"/>
          <p:nvPr/>
        </p:nvSpPr>
        <p:spPr>
          <a:xfrm>
            <a:off x="1173636" y="689869"/>
            <a:ext cx="9563493" cy="2308324"/>
          </a:xfrm>
          <a:prstGeom prst="rect">
            <a:avLst/>
          </a:prstGeom>
          <a:noFill/>
        </p:spPr>
        <p:txBody>
          <a:bodyPr wrap="square">
            <a:spAutoFit/>
          </a:bodyPr>
          <a:lstStyle/>
          <a:p>
            <a:r>
              <a:rPr lang="en-IN" dirty="0"/>
              <a:t>/*</a:t>
            </a:r>
          </a:p>
          <a:p>
            <a:r>
              <a:rPr lang="en-IN" dirty="0"/>
              <a:t>		    Compare the following input with the </a:t>
            </a:r>
            <a:r>
              <a:rPr lang="en-IN" dirty="0" err="1"/>
              <a:t>addressOne</a:t>
            </a:r>
            <a:r>
              <a:rPr lang="en-IN" dirty="0"/>
              <a:t> and see the result</a:t>
            </a:r>
          </a:p>
          <a:p>
            <a:r>
              <a:rPr lang="en-IN" dirty="0"/>
              <a:t>		    Address </a:t>
            </a:r>
            <a:r>
              <a:rPr lang="en-IN" dirty="0" err="1"/>
              <a:t>addressTwo</a:t>
            </a:r>
            <a:r>
              <a:rPr lang="en-IN" dirty="0"/>
              <a:t>=new Address("11","Hillview Street");</a:t>
            </a:r>
          </a:p>
          <a:p>
            <a:r>
              <a:rPr lang="en-IN" dirty="0"/>
              <a:t>		*/</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135779517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F469-D184-403B-F490-20FB3F813819}"/>
              </a:ext>
            </a:extLst>
          </p:cNvPr>
          <p:cNvSpPr>
            <a:spLocks noGrp="1"/>
          </p:cNvSpPr>
          <p:nvPr>
            <p:ph type="title"/>
          </p:nvPr>
        </p:nvSpPr>
        <p:spPr>
          <a:xfrm>
            <a:off x="838200" y="992121"/>
            <a:ext cx="10515600" cy="1325563"/>
          </a:xfrm>
        </p:spPr>
        <p:txBody>
          <a:bodyPr/>
          <a:lstStyle/>
          <a:p>
            <a:pPr algn="ctr"/>
            <a:r>
              <a:rPr lang="en-IN" b="1" u="sng" dirty="0"/>
              <a:t>Introduction to Final </a:t>
            </a:r>
            <a:br>
              <a:rPr lang="en-IN" b="1" dirty="0"/>
            </a:br>
            <a:endParaRPr lang="en-IN" dirty="0"/>
          </a:p>
        </p:txBody>
      </p:sp>
      <p:sp>
        <p:nvSpPr>
          <p:cNvPr id="3" name="Content Placeholder 2">
            <a:extLst>
              <a:ext uri="{FF2B5EF4-FFF2-40B4-BE49-F238E27FC236}">
                <a16:creationId xmlns:a16="http://schemas.microsoft.com/office/drawing/2014/main" id="{F3F7F22D-BE5C-F24D-66DB-8B7A48A9CF9F}"/>
              </a:ext>
            </a:extLst>
          </p:cNvPr>
          <p:cNvSpPr>
            <a:spLocks noGrp="1"/>
          </p:cNvSpPr>
          <p:nvPr>
            <p:ph idx="1"/>
          </p:nvPr>
        </p:nvSpPr>
        <p:spPr>
          <a:xfrm>
            <a:off x="951322" y="2187574"/>
            <a:ext cx="10515600" cy="4351338"/>
          </a:xfrm>
        </p:spPr>
        <p:txBody>
          <a:bodyPr/>
          <a:lstStyle/>
          <a:p>
            <a:pPr marL="0" indent="0">
              <a:buNone/>
            </a:pPr>
            <a:r>
              <a:rPr lang="en-US" sz="2000" dirty="0">
                <a:solidFill>
                  <a:schemeClr val="tx1">
                    <a:lumMod val="65000"/>
                    <a:lumOff val="35000"/>
                  </a:schemeClr>
                </a:solidFill>
              </a:rPr>
              <a:t>Remember how we used π (Pi) to calculate surface areas and volumes? It is a constant with the value 3.14.</a:t>
            </a:r>
          </a:p>
          <a:p>
            <a:pPr marL="0" indent="0">
              <a:buNone/>
            </a:pPr>
            <a:r>
              <a:rPr lang="en-US" sz="2000" dirty="0">
                <a:solidFill>
                  <a:schemeClr val="tx1">
                    <a:lumMod val="65000"/>
                    <a:lumOff val="35000"/>
                  </a:schemeClr>
                </a:solidFill>
              </a:rPr>
              <a:t>While programming, you may come across various situations where you would have to create components which should never change, i.e. remain constant. This is where the final keyword comes into picture.</a:t>
            </a:r>
          </a:p>
          <a:p>
            <a:pPr marL="0" indent="0">
              <a:buNone/>
            </a:pPr>
            <a:r>
              <a:rPr lang="en-US" sz="2000" dirty="0">
                <a:solidFill>
                  <a:schemeClr val="tx1">
                    <a:lumMod val="65000"/>
                    <a:lumOff val="35000"/>
                  </a:schemeClr>
                </a:solidFill>
              </a:rPr>
              <a:t>This keyword can be used with variables, classes and methods.</a:t>
            </a:r>
          </a:p>
          <a:p>
            <a:pPr marL="0" indent="0">
              <a:buNone/>
            </a:pPr>
            <a:endParaRPr lang="en-IN" dirty="0"/>
          </a:p>
        </p:txBody>
      </p:sp>
      <p:sp>
        <p:nvSpPr>
          <p:cNvPr id="4" name="Footer Placeholder 3">
            <a:extLst>
              <a:ext uri="{FF2B5EF4-FFF2-40B4-BE49-F238E27FC236}">
                <a16:creationId xmlns:a16="http://schemas.microsoft.com/office/drawing/2014/main" id="{72CD4B1B-6DFC-4913-A5F5-4A75E5928A1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8EABF20-9DDA-B3B2-3829-BD8A9BBF7D69}"/>
              </a:ext>
            </a:extLst>
          </p:cNvPr>
          <p:cNvSpPr>
            <a:spLocks noGrp="1"/>
          </p:cNvSpPr>
          <p:nvPr>
            <p:ph type="sldNum" sz="quarter" idx="12"/>
          </p:nvPr>
        </p:nvSpPr>
        <p:spPr/>
        <p:txBody>
          <a:bodyPr/>
          <a:lstStyle/>
          <a:p>
            <a:fld id="{4A777409-9C5A-4B07-8E32-19F22F7D558C}" type="slidenum">
              <a:rPr lang="en-IN" smtClean="0"/>
              <a:t>309</a:t>
            </a:fld>
            <a:endParaRPr lang="en-IN" dirty="0"/>
          </a:p>
        </p:txBody>
      </p:sp>
    </p:spTree>
    <p:extLst>
      <p:ext uri="{BB962C8B-B14F-4D97-AF65-F5344CB8AC3E}">
        <p14:creationId xmlns:p14="http://schemas.microsoft.com/office/powerpoint/2010/main" val="3407138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3C384-44AA-A303-53E8-4C64C2245F0F}"/>
              </a:ext>
            </a:extLst>
          </p:cNvPr>
          <p:cNvSpPr txBox="1"/>
          <p:nvPr/>
        </p:nvSpPr>
        <p:spPr>
          <a:xfrm>
            <a:off x="833717" y="595717"/>
            <a:ext cx="11672047" cy="400110"/>
          </a:xfrm>
          <a:prstGeom prst="rect">
            <a:avLst/>
          </a:prstGeom>
          <a:noFill/>
        </p:spPr>
        <p:txBody>
          <a:bodyPr wrap="square">
            <a:spAutoFit/>
          </a:bodyPr>
          <a:lstStyle/>
          <a:p>
            <a:r>
              <a:rPr lang="en-US" sz="2000" dirty="0">
                <a:solidFill>
                  <a:schemeClr val="tx1">
                    <a:lumMod val="65000"/>
                    <a:lumOff val="35000"/>
                  </a:schemeClr>
                </a:solidFill>
              </a:rPr>
              <a:t>Let us have look at different data types in the below diagram in detail.</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F6394038-2825-910B-FFAB-8FA2185A4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71" y="1147482"/>
            <a:ext cx="10981765" cy="5491318"/>
          </a:xfrm>
          <a:prstGeom prst="rect">
            <a:avLst/>
          </a:prstGeom>
        </p:spPr>
      </p:pic>
      <p:sp>
        <p:nvSpPr>
          <p:cNvPr id="2" name="Footer Placeholder 1">
            <a:extLst>
              <a:ext uri="{FF2B5EF4-FFF2-40B4-BE49-F238E27FC236}">
                <a16:creationId xmlns:a16="http://schemas.microsoft.com/office/drawing/2014/main" id="{B889C554-958F-51DC-AF1B-3B0EB1E8CA9F}"/>
              </a:ext>
            </a:extLst>
          </p:cNvPr>
          <p:cNvSpPr>
            <a:spLocks noGrp="1"/>
          </p:cNvSpPr>
          <p:nvPr>
            <p:ph type="ftr" sz="quarter" idx="11"/>
          </p:nvPr>
        </p:nvSpPr>
        <p:spPr>
          <a:xfrm>
            <a:off x="4038600" y="6456237"/>
            <a:ext cx="4114800" cy="365125"/>
          </a:xfrm>
        </p:spPr>
        <p:txBody>
          <a:bodyPr/>
          <a:lstStyle/>
          <a:p>
            <a:r>
              <a:rPr lang="en-IN" dirty="0"/>
              <a:t>H&amp;D IT Solution</a:t>
            </a:r>
          </a:p>
        </p:txBody>
      </p:sp>
      <p:sp>
        <p:nvSpPr>
          <p:cNvPr id="4" name="Slide Number Placeholder 3">
            <a:extLst>
              <a:ext uri="{FF2B5EF4-FFF2-40B4-BE49-F238E27FC236}">
                <a16:creationId xmlns:a16="http://schemas.microsoft.com/office/drawing/2014/main" id="{016B70E5-834B-4147-BE1A-AEDC75008935}"/>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2920256880"/>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BF21A6-56AC-752F-3DB2-DAF854416F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4A47B06-B3B2-139C-9C12-721188E22975}"/>
              </a:ext>
            </a:extLst>
          </p:cNvPr>
          <p:cNvSpPr>
            <a:spLocks noGrp="1"/>
          </p:cNvSpPr>
          <p:nvPr>
            <p:ph type="sldNum" sz="quarter" idx="12"/>
          </p:nvPr>
        </p:nvSpPr>
        <p:spPr/>
        <p:txBody>
          <a:bodyPr/>
          <a:lstStyle/>
          <a:p>
            <a:fld id="{4A777409-9C5A-4B07-8E32-19F22F7D558C}" type="slidenum">
              <a:rPr lang="en-IN" smtClean="0"/>
              <a:t>310</a:t>
            </a:fld>
            <a:endParaRPr lang="en-IN" dirty="0"/>
          </a:p>
        </p:txBody>
      </p:sp>
      <p:pic>
        <p:nvPicPr>
          <p:cNvPr id="7" name="Picture 6">
            <a:extLst>
              <a:ext uri="{FF2B5EF4-FFF2-40B4-BE49-F238E27FC236}">
                <a16:creationId xmlns:a16="http://schemas.microsoft.com/office/drawing/2014/main" id="{C4B983AC-E189-BCA7-A804-79A7761D9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66" y="716437"/>
            <a:ext cx="9793067" cy="4500839"/>
          </a:xfrm>
          <a:prstGeom prst="rect">
            <a:avLst/>
          </a:prstGeom>
        </p:spPr>
      </p:pic>
      <p:sp>
        <p:nvSpPr>
          <p:cNvPr id="9" name="TextBox 8">
            <a:extLst>
              <a:ext uri="{FF2B5EF4-FFF2-40B4-BE49-F238E27FC236}">
                <a16:creationId xmlns:a16="http://schemas.microsoft.com/office/drawing/2014/main" id="{304B99D1-482D-623E-B517-9CE060B1DD77}"/>
              </a:ext>
            </a:extLst>
          </p:cNvPr>
          <p:cNvSpPr txBox="1"/>
          <p:nvPr/>
        </p:nvSpPr>
        <p:spPr>
          <a:xfrm>
            <a:off x="1199465" y="5417481"/>
            <a:ext cx="10442637" cy="400110"/>
          </a:xfrm>
          <a:prstGeom prst="rect">
            <a:avLst/>
          </a:prstGeom>
          <a:noFill/>
        </p:spPr>
        <p:txBody>
          <a:bodyPr wrap="square">
            <a:spAutoFit/>
          </a:bodyPr>
          <a:lstStyle/>
          <a:p>
            <a:r>
              <a:rPr lang="en-US" sz="2000" dirty="0">
                <a:solidFill>
                  <a:schemeClr val="tx1">
                    <a:lumMod val="65000"/>
                    <a:lumOff val="35000"/>
                  </a:schemeClr>
                </a:solidFill>
              </a:rPr>
              <a:t>Note: Notice the identifier naming convention for final fields.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0062339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EF93D9-4A47-DF6B-2A26-1FFB7FD781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13E3C4B-6DFF-60B5-2ED1-655F7A59BF3B}"/>
              </a:ext>
            </a:extLst>
          </p:cNvPr>
          <p:cNvSpPr>
            <a:spLocks noGrp="1"/>
          </p:cNvSpPr>
          <p:nvPr>
            <p:ph type="sldNum" sz="quarter" idx="12"/>
          </p:nvPr>
        </p:nvSpPr>
        <p:spPr/>
        <p:txBody>
          <a:bodyPr/>
          <a:lstStyle/>
          <a:p>
            <a:fld id="{4A777409-9C5A-4B07-8E32-19F22F7D558C}" type="slidenum">
              <a:rPr lang="en-IN" smtClean="0"/>
              <a:t>311</a:t>
            </a:fld>
            <a:endParaRPr lang="en-IN" dirty="0"/>
          </a:p>
        </p:txBody>
      </p:sp>
      <p:sp>
        <p:nvSpPr>
          <p:cNvPr id="5" name="TextBox 4">
            <a:extLst>
              <a:ext uri="{FF2B5EF4-FFF2-40B4-BE49-F238E27FC236}">
                <a16:creationId xmlns:a16="http://schemas.microsoft.com/office/drawing/2014/main" id="{3521F412-9789-DE8E-5421-B515ED948B30}"/>
              </a:ext>
            </a:extLst>
          </p:cNvPr>
          <p:cNvSpPr txBox="1"/>
          <p:nvPr/>
        </p:nvSpPr>
        <p:spPr>
          <a:xfrm>
            <a:off x="989029" y="522343"/>
            <a:ext cx="6099142" cy="400110"/>
          </a:xfrm>
          <a:prstGeom prst="rect">
            <a:avLst/>
          </a:prstGeom>
          <a:noFill/>
        </p:spPr>
        <p:txBody>
          <a:bodyPr wrap="square">
            <a:spAutoFit/>
          </a:bodyPr>
          <a:lstStyle/>
          <a:p>
            <a:r>
              <a:rPr lang="en-IN" sz="2000" b="1" dirty="0"/>
              <a:t>Final Variable - </a:t>
            </a:r>
            <a:r>
              <a:rPr lang="en-IN" sz="2000" b="1" dirty="0" err="1"/>
              <a:t>Tryout</a:t>
            </a:r>
            <a:endParaRPr lang="en-IN" sz="2000" b="1" dirty="0"/>
          </a:p>
        </p:txBody>
      </p:sp>
      <p:sp>
        <p:nvSpPr>
          <p:cNvPr id="7" name="TextBox 6">
            <a:extLst>
              <a:ext uri="{FF2B5EF4-FFF2-40B4-BE49-F238E27FC236}">
                <a16:creationId xmlns:a16="http://schemas.microsoft.com/office/drawing/2014/main" id="{9010CB86-5576-F1C3-E6F8-BF60889102FD}"/>
              </a:ext>
            </a:extLst>
          </p:cNvPr>
          <p:cNvSpPr txBox="1"/>
          <p:nvPr/>
        </p:nvSpPr>
        <p:spPr>
          <a:xfrm>
            <a:off x="989028" y="1007912"/>
            <a:ext cx="10785049" cy="1631216"/>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code given below demonstrates the use of final variables that are initialized while declaring. It also illustrates how these unassigned final variables and static final variables can be assigned a value. Execute the code and observe the output.</a:t>
            </a:r>
          </a:p>
        </p:txBody>
      </p:sp>
      <p:sp>
        <p:nvSpPr>
          <p:cNvPr id="9" name="TextBox 8">
            <a:extLst>
              <a:ext uri="{FF2B5EF4-FFF2-40B4-BE49-F238E27FC236}">
                <a16:creationId xmlns:a16="http://schemas.microsoft.com/office/drawing/2014/main" id="{37D11C53-3B22-F362-F225-011735FC2D8D}"/>
              </a:ext>
            </a:extLst>
          </p:cNvPr>
          <p:cNvSpPr txBox="1"/>
          <p:nvPr/>
        </p:nvSpPr>
        <p:spPr>
          <a:xfrm>
            <a:off x="1230198" y="2568594"/>
            <a:ext cx="6099142" cy="3970318"/>
          </a:xfrm>
          <a:prstGeom prst="rect">
            <a:avLst/>
          </a:prstGeom>
          <a:noFill/>
        </p:spPr>
        <p:txBody>
          <a:bodyPr wrap="square">
            <a:spAutoFit/>
          </a:bodyPr>
          <a:lstStyle/>
          <a:p>
            <a:r>
              <a:rPr lang="en-IN" dirty="0"/>
              <a:t>class Movie{</a:t>
            </a:r>
          </a:p>
          <a:p>
            <a:r>
              <a:rPr lang="en-IN" dirty="0"/>
              <a:t>	final String name="The Godfather";</a:t>
            </a:r>
          </a:p>
          <a:p>
            <a:r>
              <a:rPr lang="en-IN" dirty="0"/>
              <a:t>	void </a:t>
            </a:r>
            <a:r>
              <a:rPr lang="en-IN" dirty="0" err="1"/>
              <a:t>watchMovie</a:t>
            </a:r>
            <a:r>
              <a:rPr lang="en-IN" dirty="0"/>
              <a:t>(){</a:t>
            </a:r>
          </a:p>
          <a:p>
            <a:r>
              <a:rPr lang="en-IN" dirty="0"/>
              <a:t>		//name="Chinatown"; </a:t>
            </a:r>
          </a:p>
          <a:p>
            <a:r>
              <a:rPr lang="en-IN" dirty="0"/>
              <a:t>		//Uncomment the above line</a:t>
            </a:r>
          </a:p>
          <a:p>
            <a:r>
              <a:rPr lang="en-IN" dirty="0"/>
              <a:t>		//This throws a compilation error saying "final field 'movies' cannot be reassigned" </a:t>
            </a:r>
          </a:p>
          <a:p>
            <a:r>
              <a:rPr lang="en-IN" dirty="0"/>
              <a:t>		</a:t>
            </a:r>
            <a:r>
              <a:rPr lang="en-IN" dirty="0" err="1"/>
              <a:t>System.out.println</a:t>
            </a:r>
            <a:r>
              <a:rPr lang="en-IN" dirty="0"/>
              <a:t>("Movie Name: "+name);</a:t>
            </a:r>
          </a:p>
          <a:p>
            <a:r>
              <a:rPr lang="en-IN" dirty="0"/>
              <a:t>	}</a:t>
            </a:r>
          </a:p>
          <a:p>
            <a:r>
              <a:rPr lang="en-IN" dirty="0"/>
              <a:t>	</a:t>
            </a:r>
          </a:p>
          <a:p>
            <a:r>
              <a:rPr lang="en-IN" dirty="0"/>
              <a:t>	final int shows;  // (blank/unassigned) final variable</a:t>
            </a:r>
          </a:p>
          <a:p>
            <a:r>
              <a:rPr lang="en-IN" dirty="0"/>
              <a:t>	public Movie(){</a:t>
            </a:r>
          </a:p>
          <a:p>
            <a:r>
              <a:rPr lang="en-IN" dirty="0"/>
              <a:t>		shows=400;   </a:t>
            </a:r>
          </a:p>
          <a:p>
            <a:r>
              <a:rPr lang="en-IN" dirty="0"/>
              <a:t>		//The unassigned final variable can be</a:t>
            </a:r>
          </a:p>
        </p:txBody>
      </p:sp>
    </p:spTree>
    <p:extLst>
      <p:ext uri="{BB962C8B-B14F-4D97-AF65-F5344CB8AC3E}">
        <p14:creationId xmlns:p14="http://schemas.microsoft.com/office/powerpoint/2010/main" val="218473920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DAF20F-1EBF-5EAD-6E2F-5578FB3AAF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89AAF5F-1884-934D-12D1-E1F7678711F1}"/>
              </a:ext>
            </a:extLst>
          </p:cNvPr>
          <p:cNvSpPr>
            <a:spLocks noGrp="1"/>
          </p:cNvSpPr>
          <p:nvPr>
            <p:ph type="sldNum" sz="quarter" idx="12"/>
          </p:nvPr>
        </p:nvSpPr>
        <p:spPr/>
        <p:txBody>
          <a:bodyPr/>
          <a:lstStyle/>
          <a:p>
            <a:fld id="{4A777409-9C5A-4B07-8E32-19F22F7D558C}" type="slidenum">
              <a:rPr lang="en-IN" smtClean="0"/>
              <a:t>312</a:t>
            </a:fld>
            <a:endParaRPr lang="en-IN" dirty="0"/>
          </a:p>
        </p:txBody>
      </p:sp>
      <p:sp>
        <p:nvSpPr>
          <p:cNvPr id="5" name="TextBox 4">
            <a:extLst>
              <a:ext uri="{FF2B5EF4-FFF2-40B4-BE49-F238E27FC236}">
                <a16:creationId xmlns:a16="http://schemas.microsoft.com/office/drawing/2014/main" id="{CFE3A38A-8DB4-F4FF-F5F7-D052F5B8B333}"/>
              </a:ext>
            </a:extLst>
          </p:cNvPr>
          <p:cNvSpPr txBox="1"/>
          <p:nvPr/>
        </p:nvSpPr>
        <p:spPr>
          <a:xfrm>
            <a:off x="1027522" y="753700"/>
            <a:ext cx="10326278" cy="5078313"/>
          </a:xfrm>
          <a:prstGeom prst="rect">
            <a:avLst/>
          </a:prstGeom>
          <a:noFill/>
        </p:spPr>
        <p:txBody>
          <a:bodyPr wrap="square">
            <a:spAutoFit/>
          </a:bodyPr>
          <a:lstStyle/>
          <a:p>
            <a:r>
              <a:rPr lang="en-IN" dirty="0"/>
              <a:t>assigned a value only in the constructor</a:t>
            </a:r>
          </a:p>
          <a:p>
            <a:r>
              <a:rPr lang="en-IN" dirty="0"/>
              <a:t>		</a:t>
            </a:r>
            <a:r>
              <a:rPr lang="en-IN" dirty="0" err="1"/>
              <a:t>System.out.println</a:t>
            </a:r>
            <a:r>
              <a:rPr lang="en-IN" dirty="0"/>
              <a:t>("Total shows: "+shows);</a:t>
            </a:r>
          </a:p>
          <a:p>
            <a:r>
              <a:rPr lang="en-IN" dirty="0"/>
              <a:t>	}</a:t>
            </a:r>
          </a:p>
          <a:p>
            <a:r>
              <a:rPr lang="en-IN" dirty="0"/>
              <a:t>	</a:t>
            </a:r>
          </a:p>
          <a:p>
            <a:r>
              <a:rPr lang="en-IN" dirty="0"/>
              <a:t>	static final float price;  // static blank final variable</a:t>
            </a:r>
          </a:p>
          <a:p>
            <a:r>
              <a:rPr lang="en-IN" dirty="0"/>
              <a:t>	static{</a:t>
            </a:r>
          </a:p>
          <a:p>
            <a:r>
              <a:rPr lang="en-IN" dirty="0"/>
              <a:t>		price=200.25f;</a:t>
            </a:r>
          </a:p>
          <a:p>
            <a:r>
              <a:rPr lang="en-IN" dirty="0"/>
              <a:t>		// The unassigned static final variable can be assigned a value only in a static block</a:t>
            </a:r>
          </a:p>
          <a:p>
            <a:r>
              <a:rPr lang="en-IN" dirty="0"/>
              <a:t>		</a:t>
            </a:r>
            <a:r>
              <a:rPr lang="en-IN" dirty="0" err="1"/>
              <a:t>System.out.println</a:t>
            </a:r>
            <a:r>
              <a:rPr lang="en-IN" dirty="0"/>
              <a:t>("Price: "+</a:t>
            </a:r>
            <a:r>
              <a:rPr lang="en-IN" dirty="0" err="1"/>
              <a:t>Movie.price</a:t>
            </a:r>
            <a:r>
              <a:rPr lang="en-IN" dirty="0"/>
              <a:t>);</a:t>
            </a:r>
          </a:p>
          <a:p>
            <a:r>
              <a:rPr lang="en-IN" dirty="0"/>
              <a:t>	}</a:t>
            </a:r>
          </a:p>
          <a:p>
            <a:r>
              <a:rPr lang="en-IN" dirty="0"/>
              <a:t>	</a:t>
            </a:r>
          </a:p>
          <a:p>
            <a:r>
              <a:rPr lang="en-IN" dirty="0"/>
              <a:t>}</a:t>
            </a:r>
          </a:p>
          <a:p>
            <a:r>
              <a:rPr lang="en-IN" dirty="0"/>
              <a:t>class Tester{</a:t>
            </a:r>
          </a:p>
          <a:p>
            <a:r>
              <a:rPr lang="en-IN" dirty="0"/>
              <a:t>	public static void main(String[] </a:t>
            </a:r>
            <a:r>
              <a:rPr lang="en-IN" dirty="0" err="1"/>
              <a:t>args</a:t>
            </a:r>
            <a:r>
              <a:rPr lang="en-IN" dirty="0"/>
              <a:t>) {</a:t>
            </a:r>
          </a:p>
          <a:p>
            <a:r>
              <a:rPr lang="en-IN" dirty="0"/>
              <a:t>		Movie movie=new Movie();</a:t>
            </a:r>
          </a:p>
          <a:p>
            <a:r>
              <a:rPr lang="en-IN" dirty="0"/>
              <a:t>		</a:t>
            </a:r>
            <a:r>
              <a:rPr lang="en-IN" dirty="0" err="1"/>
              <a:t>movie.watchMovie</a:t>
            </a:r>
            <a:r>
              <a:rPr lang="en-IN" dirty="0"/>
              <a:t>();</a:t>
            </a:r>
          </a:p>
          <a:p>
            <a:r>
              <a:rPr lang="en-IN" dirty="0"/>
              <a:t>	}</a:t>
            </a:r>
          </a:p>
          <a:p>
            <a:r>
              <a:rPr lang="en-IN" dirty="0"/>
              <a:t>}</a:t>
            </a:r>
          </a:p>
        </p:txBody>
      </p:sp>
    </p:spTree>
    <p:extLst>
      <p:ext uri="{BB962C8B-B14F-4D97-AF65-F5344CB8AC3E}">
        <p14:creationId xmlns:p14="http://schemas.microsoft.com/office/powerpoint/2010/main" val="965347465"/>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2215BD-2E53-A955-A78E-B2B48DA64BE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D5E233-0F3A-2BA6-A80C-685C3FD9B824}"/>
              </a:ext>
            </a:extLst>
          </p:cNvPr>
          <p:cNvSpPr>
            <a:spLocks noGrp="1"/>
          </p:cNvSpPr>
          <p:nvPr>
            <p:ph type="sldNum" sz="quarter" idx="12"/>
          </p:nvPr>
        </p:nvSpPr>
        <p:spPr/>
        <p:txBody>
          <a:bodyPr/>
          <a:lstStyle/>
          <a:p>
            <a:fld id="{4A777409-9C5A-4B07-8E32-19F22F7D558C}" type="slidenum">
              <a:rPr lang="en-IN" smtClean="0"/>
              <a:t>313</a:t>
            </a:fld>
            <a:endParaRPr lang="en-IN" dirty="0"/>
          </a:p>
        </p:txBody>
      </p:sp>
      <p:sp>
        <p:nvSpPr>
          <p:cNvPr id="5" name="TextBox 4">
            <a:extLst>
              <a:ext uri="{FF2B5EF4-FFF2-40B4-BE49-F238E27FC236}">
                <a16:creationId xmlns:a16="http://schemas.microsoft.com/office/drawing/2014/main" id="{3AE89637-BD26-0BEF-80A4-B85D09917278}"/>
              </a:ext>
            </a:extLst>
          </p:cNvPr>
          <p:cNvSpPr txBox="1"/>
          <p:nvPr/>
        </p:nvSpPr>
        <p:spPr>
          <a:xfrm>
            <a:off x="989029" y="522344"/>
            <a:ext cx="6099142" cy="400110"/>
          </a:xfrm>
          <a:prstGeom prst="rect">
            <a:avLst/>
          </a:prstGeom>
          <a:noFill/>
        </p:spPr>
        <p:txBody>
          <a:bodyPr wrap="square">
            <a:spAutoFit/>
          </a:bodyPr>
          <a:lstStyle/>
          <a:p>
            <a:r>
              <a:rPr lang="en-IN" sz="2000" b="1" dirty="0"/>
              <a:t>Final Method - </a:t>
            </a:r>
            <a:r>
              <a:rPr lang="en-IN" sz="2000" b="1" dirty="0" err="1"/>
              <a:t>Tryout</a:t>
            </a:r>
            <a:endParaRPr lang="en-IN" sz="2000" b="1" dirty="0"/>
          </a:p>
        </p:txBody>
      </p:sp>
      <p:sp>
        <p:nvSpPr>
          <p:cNvPr id="7" name="TextBox 6">
            <a:extLst>
              <a:ext uri="{FF2B5EF4-FFF2-40B4-BE49-F238E27FC236}">
                <a16:creationId xmlns:a16="http://schemas.microsoft.com/office/drawing/2014/main" id="{D9CA50BC-6C0F-5F32-659F-A21F7583E4BD}"/>
              </a:ext>
            </a:extLst>
          </p:cNvPr>
          <p:cNvSpPr txBox="1"/>
          <p:nvPr/>
        </p:nvSpPr>
        <p:spPr>
          <a:xfrm>
            <a:off x="919112" y="1024147"/>
            <a:ext cx="10760697" cy="1631216"/>
          </a:xfrm>
          <a:prstGeom prst="rect">
            <a:avLst/>
          </a:prstGeom>
          <a:noFill/>
        </p:spPr>
        <p:txBody>
          <a:bodyPr wrap="square">
            <a:spAutoFit/>
          </a:bodyPr>
          <a:lstStyle/>
          <a:p>
            <a:r>
              <a:rPr lang="en-US" sz="2000" dirty="0">
                <a:solidFill>
                  <a:schemeClr val="tx1">
                    <a:lumMod val="65000"/>
                    <a:lumOff val="35000"/>
                  </a:schemeClr>
                </a:solidFill>
              </a:rPr>
              <a:t>Problem Statement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code given below demonstrates the use of the final method and it has a compilation error. Understand the working and try to find out the possible ways to resolve the compilation error from the code.</a:t>
            </a:r>
          </a:p>
        </p:txBody>
      </p:sp>
      <p:sp>
        <p:nvSpPr>
          <p:cNvPr id="9" name="TextBox 8">
            <a:extLst>
              <a:ext uri="{FF2B5EF4-FFF2-40B4-BE49-F238E27FC236}">
                <a16:creationId xmlns:a16="http://schemas.microsoft.com/office/drawing/2014/main" id="{DAE98EE9-9073-FD28-2C84-8A82A99FA9B0}"/>
              </a:ext>
            </a:extLst>
          </p:cNvPr>
          <p:cNvSpPr txBox="1"/>
          <p:nvPr/>
        </p:nvSpPr>
        <p:spPr>
          <a:xfrm>
            <a:off x="838200" y="2417185"/>
            <a:ext cx="11506984" cy="4324261"/>
          </a:xfrm>
          <a:prstGeom prst="rect">
            <a:avLst/>
          </a:prstGeom>
          <a:noFill/>
        </p:spPr>
        <p:txBody>
          <a:bodyPr wrap="square">
            <a:spAutoFit/>
          </a:bodyPr>
          <a:lstStyle/>
          <a:p>
            <a:endParaRPr lang="en-IN" sz="1100" dirty="0"/>
          </a:p>
          <a:p>
            <a:r>
              <a:rPr lang="en-IN" sz="1100" dirty="0"/>
              <a:t>class Android{</a:t>
            </a:r>
          </a:p>
          <a:p>
            <a:r>
              <a:rPr lang="en-IN" sz="1100" dirty="0"/>
              <a:t>    final void ringtone() {</a:t>
            </a:r>
          </a:p>
          <a:p>
            <a:r>
              <a:rPr lang="en-IN" sz="1100" dirty="0"/>
              <a:t>    </a:t>
            </a:r>
            <a:r>
              <a:rPr lang="en-IN" sz="1100" dirty="0" err="1"/>
              <a:t>System.out.println</a:t>
            </a:r>
            <a:r>
              <a:rPr lang="en-IN" sz="1100" dirty="0"/>
              <a:t>("Mobile phone is ringing.");</a:t>
            </a:r>
          </a:p>
          <a:p>
            <a:r>
              <a:rPr lang="en-IN" sz="1100" dirty="0"/>
              <a:t>    }</a:t>
            </a:r>
          </a:p>
          <a:p>
            <a:r>
              <a:rPr lang="en-IN" sz="1100" dirty="0"/>
              <a:t>}</a:t>
            </a:r>
          </a:p>
          <a:p>
            <a:endParaRPr lang="en-IN" sz="1100" dirty="0"/>
          </a:p>
          <a:p>
            <a:r>
              <a:rPr lang="en-IN" sz="1100" dirty="0"/>
              <a:t>class Samsung extends Android{</a:t>
            </a:r>
          </a:p>
          <a:p>
            <a:r>
              <a:rPr lang="en-IN" sz="1100" dirty="0"/>
              <a:t>    @Override</a:t>
            </a:r>
          </a:p>
          <a:p>
            <a:r>
              <a:rPr lang="en-IN" sz="1100" dirty="0"/>
              <a:t>    void ringtone() {</a:t>
            </a:r>
          </a:p>
          <a:p>
            <a:r>
              <a:rPr lang="en-IN" sz="1100" dirty="0"/>
              <a:t>        </a:t>
            </a:r>
            <a:r>
              <a:rPr lang="en-IN" sz="1100" dirty="0" err="1"/>
              <a:t>System.out.println</a:t>
            </a:r>
            <a:r>
              <a:rPr lang="en-IN" sz="1100" dirty="0"/>
              <a:t>("Samsung is ringing.");</a:t>
            </a:r>
          </a:p>
          <a:p>
            <a:r>
              <a:rPr lang="en-IN" sz="1100" dirty="0"/>
              <a:t>    }</a:t>
            </a:r>
          </a:p>
          <a:p>
            <a:r>
              <a:rPr lang="en-IN" sz="1100" dirty="0"/>
              <a:t>}</a:t>
            </a:r>
          </a:p>
          <a:p>
            <a:endParaRPr lang="en-IN" sz="1100" dirty="0"/>
          </a:p>
          <a:p>
            <a:r>
              <a:rPr lang="en-IN" sz="1100" dirty="0"/>
              <a:t>class Tester {</a:t>
            </a:r>
          </a:p>
          <a:p>
            <a:r>
              <a:rPr lang="en-IN" sz="1100" dirty="0"/>
              <a:t>    public static void main(String[] </a:t>
            </a:r>
            <a:r>
              <a:rPr lang="en-IN" sz="1100" dirty="0" err="1"/>
              <a:t>args</a:t>
            </a:r>
            <a:r>
              <a:rPr lang="en-IN" sz="1100" dirty="0"/>
              <a:t>) {</a:t>
            </a:r>
          </a:p>
          <a:p>
            <a:r>
              <a:rPr lang="en-IN" sz="1100" dirty="0"/>
              <a:t>        //creating the object of Android</a:t>
            </a:r>
          </a:p>
          <a:p>
            <a:r>
              <a:rPr lang="en-IN" sz="1100" dirty="0"/>
              <a:t>        Android obj1=new Android();</a:t>
            </a:r>
          </a:p>
          <a:p>
            <a:r>
              <a:rPr lang="en-IN" sz="1100" dirty="0"/>
              <a:t>        obj1.ringtone(); //It will invoke the method in the parent class</a:t>
            </a:r>
          </a:p>
          <a:p>
            <a:r>
              <a:rPr lang="en-IN" sz="1100" dirty="0"/>
              <a:t>       </a:t>
            </a:r>
          </a:p>
          <a:p>
            <a:r>
              <a:rPr lang="en-IN" sz="1100" dirty="0"/>
              <a:t>        Samsung obj2=new Samsung();</a:t>
            </a:r>
          </a:p>
          <a:p>
            <a:r>
              <a:rPr lang="en-IN" sz="1100" dirty="0"/>
              <a:t>        obj2.ringtone(); //Cannot invoke ringtone() from child class as the </a:t>
            </a:r>
          </a:p>
          <a:p>
            <a:r>
              <a:rPr lang="en-IN" sz="1100" dirty="0"/>
              <a:t>                        //parent class has marked it final.</a:t>
            </a:r>
          </a:p>
          <a:p>
            <a:r>
              <a:rPr lang="en-IN" sz="1100" dirty="0"/>
              <a:t>    }</a:t>
            </a:r>
          </a:p>
          <a:p>
            <a:r>
              <a:rPr lang="en-IN" sz="1100" dirty="0"/>
              <a:t>}</a:t>
            </a:r>
          </a:p>
        </p:txBody>
      </p:sp>
    </p:spTree>
    <p:extLst>
      <p:ext uri="{BB962C8B-B14F-4D97-AF65-F5344CB8AC3E}">
        <p14:creationId xmlns:p14="http://schemas.microsoft.com/office/powerpoint/2010/main" val="2635080299"/>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FC07FD-1252-D927-AF9E-F072E09767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3D92A07-D4A7-2706-5D7A-29A82711C05B}"/>
              </a:ext>
            </a:extLst>
          </p:cNvPr>
          <p:cNvSpPr>
            <a:spLocks noGrp="1"/>
          </p:cNvSpPr>
          <p:nvPr>
            <p:ph type="sldNum" sz="quarter" idx="12"/>
          </p:nvPr>
        </p:nvSpPr>
        <p:spPr/>
        <p:txBody>
          <a:bodyPr/>
          <a:lstStyle/>
          <a:p>
            <a:fld id="{4A777409-9C5A-4B07-8E32-19F22F7D558C}" type="slidenum">
              <a:rPr lang="en-IN" smtClean="0"/>
              <a:t>314</a:t>
            </a:fld>
            <a:endParaRPr lang="en-IN" dirty="0"/>
          </a:p>
        </p:txBody>
      </p:sp>
      <p:sp>
        <p:nvSpPr>
          <p:cNvPr id="5" name="TextBox 4">
            <a:extLst>
              <a:ext uri="{FF2B5EF4-FFF2-40B4-BE49-F238E27FC236}">
                <a16:creationId xmlns:a16="http://schemas.microsoft.com/office/drawing/2014/main" id="{495EC9D5-2DD8-7111-A09D-2B73F607395B}"/>
              </a:ext>
            </a:extLst>
          </p:cNvPr>
          <p:cNvSpPr txBox="1"/>
          <p:nvPr/>
        </p:nvSpPr>
        <p:spPr>
          <a:xfrm>
            <a:off x="989029" y="578905"/>
            <a:ext cx="6099142" cy="400110"/>
          </a:xfrm>
          <a:prstGeom prst="rect">
            <a:avLst/>
          </a:prstGeom>
          <a:noFill/>
        </p:spPr>
        <p:txBody>
          <a:bodyPr wrap="square">
            <a:spAutoFit/>
          </a:bodyPr>
          <a:lstStyle/>
          <a:p>
            <a:r>
              <a:rPr lang="en-IN" sz="2000" b="1" dirty="0"/>
              <a:t>Final Class - </a:t>
            </a:r>
            <a:r>
              <a:rPr lang="en-IN" sz="2000" b="1" dirty="0" err="1"/>
              <a:t>Tryout</a:t>
            </a:r>
            <a:endParaRPr lang="en-IN" sz="2000" b="1" dirty="0"/>
          </a:p>
        </p:txBody>
      </p:sp>
      <p:sp>
        <p:nvSpPr>
          <p:cNvPr id="7" name="TextBox 6">
            <a:extLst>
              <a:ext uri="{FF2B5EF4-FFF2-40B4-BE49-F238E27FC236}">
                <a16:creationId xmlns:a16="http://schemas.microsoft.com/office/drawing/2014/main" id="{3E66404A-70F4-5785-5364-6DF24A1F6C40}"/>
              </a:ext>
            </a:extLst>
          </p:cNvPr>
          <p:cNvSpPr txBox="1"/>
          <p:nvPr/>
        </p:nvSpPr>
        <p:spPr>
          <a:xfrm>
            <a:off x="989029" y="979015"/>
            <a:ext cx="10530526" cy="1323439"/>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code given below demonstrates the use of final class. Observe what happens when a child class </a:t>
            </a:r>
            <a:r>
              <a:rPr lang="en-US" sz="2000" dirty="0" err="1">
                <a:solidFill>
                  <a:schemeClr val="tx1">
                    <a:lumMod val="65000"/>
                    <a:lumOff val="35000"/>
                  </a:schemeClr>
                </a:solidFill>
                <a:effectLst/>
              </a:rPr>
              <a:t>PermanentEmployee</a:t>
            </a:r>
            <a:r>
              <a:rPr lang="en-US" sz="2000" dirty="0">
                <a:solidFill>
                  <a:schemeClr val="tx1">
                    <a:lumMod val="65000"/>
                    <a:lumOff val="35000"/>
                  </a:schemeClr>
                </a:solidFill>
                <a:effectLst/>
              </a:rPr>
              <a:t> is created for final parent class Employee.</a:t>
            </a:r>
          </a:p>
        </p:txBody>
      </p:sp>
      <p:sp>
        <p:nvSpPr>
          <p:cNvPr id="9" name="TextBox 8">
            <a:extLst>
              <a:ext uri="{FF2B5EF4-FFF2-40B4-BE49-F238E27FC236}">
                <a16:creationId xmlns:a16="http://schemas.microsoft.com/office/drawing/2014/main" id="{DB39CFBB-85E9-3C8A-EB6F-962A17013A0E}"/>
              </a:ext>
            </a:extLst>
          </p:cNvPr>
          <p:cNvSpPr txBox="1"/>
          <p:nvPr/>
        </p:nvSpPr>
        <p:spPr>
          <a:xfrm>
            <a:off x="615885" y="2302454"/>
            <a:ext cx="11576115" cy="4185761"/>
          </a:xfrm>
          <a:prstGeom prst="rect">
            <a:avLst/>
          </a:prstGeom>
          <a:noFill/>
        </p:spPr>
        <p:txBody>
          <a:bodyPr wrap="square">
            <a:spAutoFit/>
          </a:bodyPr>
          <a:lstStyle/>
          <a:p>
            <a:r>
              <a:rPr lang="en-IN" sz="1400" dirty="0"/>
              <a:t>class Tester{</a:t>
            </a:r>
          </a:p>
          <a:p>
            <a:r>
              <a:rPr lang="en-IN" sz="1400" dirty="0"/>
              <a:t>	public static void main(String[] </a:t>
            </a:r>
            <a:r>
              <a:rPr lang="en-IN" sz="1400" dirty="0" err="1"/>
              <a:t>args</a:t>
            </a:r>
            <a:r>
              <a:rPr lang="en-IN" sz="1400" dirty="0"/>
              <a:t>) {</a:t>
            </a:r>
          </a:p>
          <a:p>
            <a:r>
              <a:rPr lang="en-IN" sz="1400" dirty="0"/>
              <a:t>		Employee e=new Employee();</a:t>
            </a:r>
          </a:p>
          <a:p>
            <a:r>
              <a:rPr lang="en-IN" sz="1400" dirty="0"/>
              <a:t>		</a:t>
            </a:r>
            <a:r>
              <a:rPr lang="en-IN" sz="1400" dirty="0" err="1"/>
              <a:t>PermanentEmployee</a:t>
            </a:r>
            <a:r>
              <a:rPr lang="en-IN" sz="1400" dirty="0"/>
              <a:t> pe=new </a:t>
            </a:r>
            <a:r>
              <a:rPr lang="en-IN" sz="1400" dirty="0" err="1"/>
              <a:t>PermanentEmployee</a:t>
            </a:r>
            <a:r>
              <a:rPr lang="en-IN" sz="1400" dirty="0"/>
              <a:t>();</a:t>
            </a:r>
          </a:p>
          <a:p>
            <a:r>
              <a:rPr lang="en-IN" sz="1400" dirty="0"/>
              <a:t>	}</a:t>
            </a:r>
          </a:p>
          <a:p>
            <a:r>
              <a:rPr lang="en-IN" sz="1400" dirty="0"/>
              <a:t>}</a:t>
            </a:r>
          </a:p>
          <a:p>
            <a:endParaRPr lang="en-IN" sz="1400" dirty="0"/>
          </a:p>
          <a:p>
            <a:r>
              <a:rPr lang="en-IN" sz="1400" dirty="0"/>
              <a:t>final class Employee{</a:t>
            </a:r>
          </a:p>
          <a:p>
            <a:r>
              <a:rPr lang="en-IN" sz="1400" dirty="0"/>
              <a:t>	Employee() {</a:t>
            </a:r>
          </a:p>
          <a:p>
            <a:r>
              <a:rPr lang="en-IN" sz="1400" dirty="0"/>
              <a:t>		</a:t>
            </a:r>
            <a:r>
              <a:rPr lang="en-IN" sz="1400" dirty="0" err="1"/>
              <a:t>System.out.println</a:t>
            </a:r>
            <a:r>
              <a:rPr lang="en-IN" sz="1400" dirty="0"/>
              <a:t>("Inside Final Parent Constructor");</a:t>
            </a:r>
          </a:p>
          <a:p>
            <a:r>
              <a:rPr lang="en-IN" sz="1400" dirty="0"/>
              <a:t>	}</a:t>
            </a:r>
          </a:p>
          <a:p>
            <a:r>
              <a:rPr lang="en-IN" sz="1400" dirty="0"/>
              <a:t>}</a:t>
            </a:r>
          </a:p>
          <a:p>
            <a:endParaRPr lang="en-IN" sz="1400" dirty="0"/>
          </a:p>
          <a:p>
            <a:r>
              <a:rPr lang="en-IN" sz="1400" dirty="0"/>
              <a:t>class </a:t>
            </a:r>
            <a:r>
              <a:rPr lang="en-IN" sz="1400" dirty="0" err="1"/>
              <a:t>PermanentEmployee</a:t>
            </a:r>
            <a:r>
              <a:rPr lang="en-IN" sz="1400" dirty="0"/>
              <a:t> extends Employee{  //creating child class for final parent class</a:t>
            </a:r>
          </a:p>
          <a:p>
            <a:r>
              <a:rPr lang="en-IN" sz="1400" dirty="0"/>
              <a:t>	</a:t>
            </a:r>
            <a:r>
              <a:rPr lang="en-IN" sz="1400" dirty="0" err="1"/>
              <a:t>PermanentEmployee</a:t>
            </a:r>
            <a:r>
              <a:rPr lang="en-IN" sz="1400" dirty="0"/>
              <a:t>() {</a:t>
            </a:r>
          </a:p>
          <a:p>
            <a:r>
              <a:rPr lang="en-IN" sz="1400" dirty="0"/>
              <a:t>		</a:t>
            </a:r>
            <a:r>
              <a:rPr lang="en-IN" sz="1400" dirty="0" err="1"/>
              <a:t>System.out.println</a:t>
            </a:r>
            <a:r>
              <a:rPr lang="en-IN" sz="1400" dirty="0"/>
              <a:t>("Inside child of Final Parent constructor.");</a:t>
            </a:r>
          </a:p>
          <a:p>
            <a:r>
              <a:rPr lang="en-IN" sz="1400" dirty="0"/>
              <a:t>	}</a:t>
            </a:r>
          </a:p>
          <a:p>
            <a:r>
              <a:rPr lang="en-IN" sz="1400" dirty="0"/>
              <a:t>}</a:t>
            </a:r>
          </a:p>
          <a:p>
            <a:r>
              <a:rPr lang="en-IN" sz="1400" dirty="0"/>
              <a:t>// This class will throw compilation error saying "</a:t>
            </a:r>
            <a:r>
              <a:rPr lang="en-IN" sz="1400" dirty="0" err="1"/>
              <a:t>PermanentEmployee</a:t>
            </a:r>
            <a:r>
              <a:rPr lang="en-IN" sz="1400" dirty="0"/>
              <a:t> cannot subclass the final class Employee"</a:t>
            </a:r>
          </a:p>
        </p:txBody>
      </p:sp>
    </p:spTree>
    <p:extLst>
      <p:ext uri="{BB962C8B-B14F-4D97-AF65-F5344CB8AC3E}">
        <p14:creationId xmlns:p14="http://schemas.microsoft.com/office/powerpoint/2010/main" val="3385642829"/>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903E-BF18-6407-6423-779B7DAE9BDA}"/>
              </a:ext>
            </a:extLst>
          </p:cNvPr>
          <p:cNvSpPr>
            <a:spLocks noGrp="1"/>
          </p:cNvSpPr>
          <p:nvPr>
            <p:ph type="title"/>
          </p:nvPr>
        </p:nvSpPr>
        <p:spPr>
          <a:xfrm>
            <a:off x="734505" y="681037"/>
            <a:ext cx="10515600" cy="1325563"/>
          </a:xfrm>
        </p:spPr>
        <p:txBody>
          <a:bodyPr/>
          <a:lstStyle/>
          <a:p>
            <a:pPr algn="ctr"/>
            <a:r>
              <a:rPr lang="en-IN" b="1" u="sng" dirty="0"/>
              <a:t>Introduction to Abstract</a:t>
            </a:r>
            <a:br>
              <a:rPr lang="en-IN" b="1" u="sng" dirty="0"/>
            </a:br>
            <a:endParaRPr lang="en-IN" u="sng" dirty="0"/>
          </a:p>
        </p:txBody>
      </p:sp>
      <p:sp>
        <p:nvSpPr>
          <p:cNvPr id="3" name="Content Placeholder 2">
            <a:extLst>
              <a:ext uri="{FF2B5EF4-FFF2-40B4-BE49-F238E27FC236}">
                <a16:creationId xmlns:a16="http://schemas.microsoft.com/office/drawing/2014/main" id="{547F5DA1-6F3F-64F0-2CE3-698EA5078B66}"/>
              </a:ext>
            </a:extLst>
          </p:cNvPr>
          <p:cNvSpPr>
            <a:spLocks noGrp="1"/>
          </p:cNvSpPr>
          <p:nvPr>
            <p:ph idx="1"/>
          </p:nvPr>
        </p:nvSpPr>
        <p:spPr/>
        <p:txBody>
          <a:bodyPr/>
          <a:lstStyle/>
          <a:p>
            <a:pPr marL="0" indent="0">
              <a:buNone/>
            </a:pPr>
            <a:r>
              <a:rPr lang="en-US" sz="2000" dirty="0">
                <a:solidFill>
                  <a:schemeClr val="tx1">
                    <a:lumMod val="65000"/>
                    <a:lumOff val="35000"/>
                  </a:schemeClr>
                </a:solidFill>
                <a:effectLst/>
              </a:rPr>
              <a:t>Having learnt about relationships and how to represent them in Java code, let's move forward to see what our options are when we do not have the complete idea of the implementation of a class… or when we just want to specify the behaviors without providing the implementation.</a:t>
            </a:r>
          </a:p>
          <a:p>
            <a:pPr marL="0" indent="0">
              <a:buNone/>
            </a:pPr>
            <a:r>
              <a:rPr lang="en-US" sz="2000" dirty="0">
                <a:solidFill>
                  <a:schemeClr val="tx1">
                    <a:lumMod val="65000"/>
                    <a:lumOff val="35000"/>
                  </a:schemeClr>
                </a:solidFill>
                <a:effectLst/>
              </a:rPr>
              <a:t>Let's come back to the example of automobiles to see where such a need would arise.</a:t>
            </a:r>
          </a:p>
          <a:p>
            <a:pPr marL="0" indent="0">
              <a:buNone/>
            </a:pPr>
            <a:endParaRPr lang="en-IN" dirty="0"/>
          </a:p>
        </p:txBody>
      </p:sp>
      <p:sp>
        <p:nvSpPr>
          <p:cNvPr id="4" name="Footer Placeholder 3">
            <a:extLst>
              <a:ext uri="{FF2B5EF4-FFF2-40B4-BE49-F238E27FC236}">
                <a16:creationId xmlns:a16="http://schemas.microsoft.com/office/drawing/2014/main" id="{9477EF91-06E3-05C8-A536-6328D723306E}"/>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688E1EE-CD70-886C-9D96-F493E25EE617}"/>
              </a:ext>
            </a:extLst>
          </p:cNvPr>
          <p:cNvSpPr>
            <a:spLocks noGrp="1"/>
          </p:cNvSpPr>
          <p:nvPr>
            <p:ph type="sldNum" sz="quarter" idx="12"/>
          </p:nvPr>
        </p:nvSpPr>
        <p:spPr/>
        <p:txBody>
          <a:bodyPr/>
          <a:lstStyle/>
          <a:p>
            <a:fld id="{4A777409-9C5A-4B07-8E32-19F22F7D558C}" type="slidenum">
              <a:rPr lang="en-IN" smtClean="0"/>
              <a:t>315</a:t>
            </a:fld>
            <a:endParaRPr lang="en-IN" dirty="0"/>
          </a:p>
        </p:txBody>
      </p:sp>
      <p:pic>
        <p:nvPicPr>
          <p:cNvPr id="7" name="Picture 6">
            <a:extLst>
              <a:ext uri="{FF2B5EF4-FFF2-40B4-BE49-F238E27FC236}">
                <a16:creationId xmlns:a16="http://schemas.microsoft.com/office/drawing/2014/main" id="{2E049BF1-25FA-94A3-541E-149385F62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901" y="3506772"/>
            <a:ext cx="7220903" cy="1998482"/>
          </a:xfrm>
          <a:prstGeom prst="rect">
            <a:avLst/>
          </a:prstGeom>
        </p:spPr>
      </p:pic>
    </p:spTree>
    <p:extLst>
      <p:ext uri="{BB962C8B-B14F-4D97-AF65-F5344CB8AC3E}">
        <p14:creationId xmlns:p14="http://schemas.microsoft.com/office/powerpoint/2010/main" val="1056701538"/>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C08777-AC46-0680-0F6D-E8BE1B0607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8F4036-AE5E-BFE6-BAF0-D69346BC8FE3}"/>
              </a:ext>
            </a:extLst>
          </p:cNvPr>
          <p:cNvSpPr>
            <a:spLocks noGrp="1"/>
          </p:cNvSpPr>
          <p:nvPr>
            <p:ph type="sldNum" sz="quarter" idx="12"/>
          </p:nvPr>
        </p:nvSpPr>
        <p:spPr/>
        <p:txBody>
          <a:bodyPr/>
          <a:lstStyle/>
          <a:p>
            <a:fld id="{4A777409-9C5A-4B07-8E32-19F22F7D558C}" type="slidenum">
              <a:rPr lang="en-IN" smtClean="0"/>
              <a:t>316</a:t>
            </a:fld>
            <a:endParaRPr lang="en-IN" dirty="0"/>
          </a:p>
        </p:txBody>
      </p:sp>
      <p:sp>
        <p:nvSpPr>
          <p:cNvPr id="5" name="TextBox 4">
            <a:extLst>
              <a:ext uri="{FF2B5EF4-FFF2-40B4-BE49-F238E27FC236}">
                <a16:creationId xmlns:a16="http://schemas.microsoft.com/office/drawing/2014/main" id="{0520EF3D-EB36-088B-A5C6-31FD0808C363}"/>
              </a:ext>
            </a:extLst>
          </p:cNvPr>
          <p:cNvSpPr txBox="1"/>
          <p:nvPr/>
        </p:nvSpPr>
        <p:spPr>
          <a:xfrm>
            <a:off x="890831" y="552089"/>
            <a:ext cx="10261077" cy="2554545"/>
          </a:xfrm>
          <a:prstGeom prst="rect">
            <a:avLst/>
          </a:prstGeom>
          <a:noFill/>
        </p:spPr>
        <p:txBody>
          <a:bodyPr wrap="square">
            <a:spAutoFit/>
          </a:bodyPr>
          <a:lstStyle/>
          <a:p>
            <a:r>
              <a:rPr lang="en-US" sz="2000" dirty="0">
                <a:solidFill>
                  <a:schemeClr val="tx1">
                    <a:lumMod val="65000"/>
                    <a:lumOff val="35000"/>
                  </a:schemeClr>
                </a:solidFill>
                <a:effectLst/>
              </a:rPr>
              <a:t>All automobiles start, stop and move, but may not do so in the same way.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For example, both the bike and the car can stop, but the braking mechanism of a bike is not exactly the same as that of a car. So this implementation cannot be defined in the Automobile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such a case, when we do not have the complete implementation of behaviors or classes, we use the </a:t>
            </a:r>
            <a:r>
              <a:rPr lang="en-US" sz="2000" b="1" dirty="0">
                <a:solidFill>
                  <a:schemeClr val="tx1">
                    <a:lumMod val="65000"/>
                    <a:lumOff val="35000"/>
                  </a:schemeClr>
                </a:solidFill>
                <a:effectLst/>
              </a:rPr>
              <a:t>abstract</a:t>
            </a:r>
            <a:r>
              <a:rPr lang="en-US" sz="2000" dirty="0">
                <a:solidFill>
                  <a:schemeClr val="tx1">
                    <a:lumMod val="65000"/>
                    <a:lumOff val="35000"/>
                  </a:schemeClr>
                </a:solidFill>
                <a:effectLst/>
              </a:rPr>
              <a:t> keyword.</a:t>
            </a:r>
          </a:p>
        </p:txBody>
      </p:sp>
      <p:sp>
        <p:nvSpPr>
          <p:cNvPr id="7" name="TextBox 6">
            <a:extLst>
              <a:ext uri="{FF2B5EF4-FFF2-40B4-BE49-F238E27FC236}">
                <a16:creationId xmlns:a16="http://schemas.microsoft.com/office/drawing/2014/main" id="{ABD477C8-19B4-D639-479D-4EDFF1C03E5D}"/>
              </a:ext>
            </a:extLst>
          </p:cNvPr>
          <p:cNvSpPr txBox="1"/>
          <p:nvPr/>
        </p:nvSpPr>
        <p:spPr>
          <a:xfrm>
            <a:off x="890831" y="3525154"/>
            <a:ext cx="11034076" cy="1631216"/>
          </a:xfrm>
          <a:prstGeom prst="rect">
            <a:avLst/>
          </a:prstGeom>
          <a:noFill/>
        </p:spPr>
        <p:txBody>
          <a:bodyPr wrap="square">
            <a:spAutoFit/>
          </a:bodyPr>
          <a:lstStyle/>
          <a:p>
            <a:r>
              <a:rPr lang="en-US" sz="2000" dirty="0">
                <a:solidFill>
                  <a:schemeClr val="tx1">
                    <a:lumMod val="65000"/>
                    <a:lumOff val="35000"/>
                  </a:schemeClr>
                </a:solidFill>
                <a:effectLst/>
              </a:rPr>
              <a:t>The abstract keyword signifies that something is not complete. It can be used with classes and methods.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 </a:t>
            </a:r>
            <a:r>
              <a:rPr lang="en-US" sz="2000" b="1" dirty="0">
                <a:solidFill>
                  <a:schemeClr val="tx1">
                    <a:lumMod val="65000"/>
                    <a:lumOff val="35000"/>
                  </a:schemeClr>
                </a:solidFill>
                <a:effectLst/>
              </a:rPr>
              <a:t>abstract class</a:t>
            </a:r>
            <a:r>
              <a:rPr lang="en-US" sz="2000" dirty="0">
                <a:solidFill>
                  <a:schemeClr val="tx1">
                    <a:lumMod val="65000"/>
                    <a:lumOff val="35000"/>
                  </a:schemeClr>
                </a:solidFill>
                <a:effectLst/>
              </a:rPr>
              <a:t> is a class that is incomplete. It </a:t>
            </a:r>
            <a:r>
              <a:rPr lang="en-US" sz="2000" b="1" dirty="0">
                <a:solidFill>
                  <a:schemeClr val="tx1">
                    <a:lumMod val="65000"/>
                    <a:lumOff val="35000"/>
                  </a:schemeClr>
                </a:solidFill>
                <a:effectLst/>
              </a:rPr>
              <a:t>cannot</a:t>
            </a:r>
            <a:r>
              <a:rPr lang="en-US" sz="2000" dirty="0">
                <a:solidFill>
                  <a:schemeClr val="tx1">
                    <a:lumMod val="65000"/>
                    <a:lumOff val="35000"/>
                  </a:schemeClr>
                </a:solidFill>
                <a:effectLst/>
              </a:rPr>
              <a:t> be instantiated.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it to be used, an abstract class has to be made complete by extending it.</a:t>
            </a:r>
          </a:p>
        </p:txBody>
      </p:sp>
    </p:spTree>
    <p:extLst>
      <p:ext uri="{BB962C8B-B14F-4D97-AF65-F5344CB8AC3E}">
        <p14:creationId xmlns:p14="http://schemas.microsoft.com/office/powerpoint/2010/main" val="34677550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9E45DC-786C-F23B-0E3D-82EEFB2E50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46FFD5-EB3B-3B30-554B-EB358BA15AD4}"/>
              </a:ext>
            </a:extLst>
          </p:cNvPr>
          <p:cNvSpPr>
            <a:spLocks noGrp="1"/>
          </p:cNvSpPr>
          <p:nvPr>
            <p:ph type="sldNum" sz="quarter" idx="12"/>
          </p:nvPr>
        </p:nvSpPr>
        <p:spPr/>
        <p:txBody>
          <a:bodyPr/>
          <a:lstStyle/>
          <a:p>
            <a:fld id="{4A777409-9C5A-4B07-8E32-19F22F7D558C}" type="slidenum">
              <a:rPr lang="en-IN" smtClean="0"/>
              <a:t>317</a:t>
            </a:fld>
            <a:endParaRPr lang="en-IN" dirty="0"/>
          </a:p>
        </p:txBody>
      </p:sp>
      <p:sp>
        <p:nvSpPr>
          <p:cNvPr id="5" name="TextBox 4">
            <a:extLst>
              <a:ext uri="{FF2B5EF4-FFF2-40B4-BE49-F238E27FC236}">
                <a16:creationId xmlns:a16="http://schemas.microsoft.com/office/drawing/2014/main" id="{1BCBF5D5-1CAA-607B-7F04-05E0615B6583}"/>
              </a:ext>
            </a:extLst>
          </p:cNvPr>
          <p:cNvSpPr txBox="1"/>
          <p:nvPr/>
        </p:nvSpPr>
        <p:spPr>
          <a:xfrm>
            <a:off x="880619" y="612817"/>
            <a:ext cx="10714349" cy="255454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It is generally used when we want to have some behavior but are not sure how exactly it should be implemented.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 abstract class encapsulates the common behaviors of all its subclasses with the help of abstract methods.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Concrete (non-abstract) subclasses which extend an abstract class must implement all the abstract methods. Otherwise, they should be made abstract as well.</a:t>
            </a:r>
          </a:p>
        </p:txBody>
      </p:sp>
      <p:sp>
        <p:nvSpPr>
          <p:cNvPr id="7" name="TextBox 6">
            <a:extLst>
              <a:ext uri="{FF2B5EF4-FFF2-40B4-BE49-F238E27FC236}">
                <a16:creationId xmlns:a16="http://schemas.microsoft.com/office/drawing/2014/main" id="{D7A75FF0-B9DE-3EFF-964F-784C45065246}"/>
              </a:ext>
            </a:extLst>
          </p:cNvPr>
          <p:cNvSpPr txBox="1"/>
          <p:nvPr/>
        </p:nvSpPr>
        <p:spPr>
          <a:xfrm>
            <a:off x="880619" y="3507019"/>
            <a:ext cx="6099142" cy="1200329"/>
          </a:xfrm>
          <a:prstGeom prst="rect">
            <a:avLst/>
          </a:prstGeom>
          <a:noFill/>
        </p:spPr>
        <p:txBody>
          <a:bodyPr wrap="square">
            <a:spAutoFit/>
          </a:bodyPr>
          <a:lstStyle/>
          <a:p>
            <a:r>
              <a:rPr lang="en-IN" sz="2400" dirty="0"/>
              <a:t>abstract class Automobile {</a:t>
            </a:r>
          </a:p>
          <a:p>
            <a:r>
              <a:rPr lang="en-IN" sz="2400" dirty="0"/>
              <a:t> // Rest of the code</a:t>
            </a:r>
          </a:p>
          <a:p>
            <a:r>
              <a:rPr lang="en-IN" sz="2400" dirty="0"/>
              <a:t> }</a:t>
            </a:r>
          </a:p>
        </p:txBody>
      </p:sp>
      <p:sp>
        <p:nvSpPr>
          <p:cNvPr id="9" name="TextBox 8">
            <a:extLst>
              <a:ext uri="{FF2B5EF4-FFF2-40B4-BE49-F238E27FC236}">
                <a16:creationId xmlns:a16="http://schemas.microsoft.com/office/drawing/2014/main" id="{6A38CD21-47EC-B60E-6F1C-87A4DBE5CFCA}"/>
              </a:ext>
            </a:extLst>
          </p:cNvPr>
          <p:cNvSpPr txBox="1"/>
          <p:nvPr/>
        </p:nvSpPr>
        <p:spPr>
          <a:xfrm>
            <a:off x="760429" y="4816364"/>
            <a:ext cx="11277600" cy="1323439"/>
          </a:xfrm>
          <a:prstGeom prst="rect">
            <a:avLst/>
          </a:prstGeom>
          <a:noFill/>
        </p:spPr>
        <p:txBody>
          <a:bodyPr wrap="square">
            <a:spAutoFit/>
          </a:bodyPr>
          <a:lstStyle/>
          <a:p>
            <a:r>
              <a:rPr lang="en-US" sz="2000" dirty="0">
                <a:solidFill>
                  <a:schemeClr val="tx1">
                    <a:lumMod val="65000"/>
                    <a:lumOff val="35000"/>
                  </a:schemeClr>
                </a:solidFill>
                <a:effectLst/>
              </a:rPr>
              <a:t>An </a:t>
            </a:r>
            <a:r>
              <a:rPr lang="en-US" sz="2000" b="1" dirty="0">
                <a:solidFill>
                  <a:schemeClr val="tx1">
                    <a:lumMod val="65000"/>
                    <a:lumOff val="35000"/>
                  </a:schemeClr>
                </a:solidFill>
                <a:effectLst/>
              </a:rPr>
              <a:t>abstract method</a:t>
            </a:r>
            <a:r>
              <a:rPr lang="en-US" sz="2000" dirty="0">
                <a:solidFill>
                  <a:schemeClr val="tx1">
                    <a:lumMod val="65000"/>
                    <a:lumOff val="35000"/>
                  </a:schemeClr>
                </a:solidFill>
                <a:effectLst/>
              </a:rPr>
              <a:t> is a method without any definition, i.e. the body.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signature of an abstract method must be preceded by the abstract keyword.</a:t>
            </a:r>
          </a:p>
          <a:p>
            <a:pPr>
              <a:buFont typeface="Arial" panose="020B0604020202020204" pitchFamily="34" charset="0"/>
              <a:buChar char="•"/>
            </a:pPr>
            <a:r>
              <a:rPr lang="en-US" sz="2000" dirty="0">
                <a:solidFill>
                  <a:schemeClr val="tx1">
                    <a:lumMod val="65000"/>
                    <a:lumOff val="35000"/>
                  </a:schemeClr>
                </a:solidFill>
                <a:effectLst/>
              </a:rPr>
              <a:t>If a class contains at least one abstract method, the class should be abstract.</a:t>
            </a:r>
          </a:p>
        </p:txBody>
      </p:sp>
    </p:spTree>
    <p:extLst>
      <p:ext uri="{BB962C8B-B14F-4D97-AF65-F5344CB8AC3E}">
        <p14:creationId xmlns:p14="http://schemas.microsoft.com/office/powerpoint/2010/main" val="287279228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B25D2F-D57F-D3E8-33D0-851660564D5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FB60CF-F2B9-9EF8-028B-ECC41829E45A}"/>
              </a:ext>
            </a:extLst>
          </p:cNvPr>
          <p:cNvSpPr>
            <a:spLocks noGrp="1"/>
          </p:cNvSpPr>
          <p:nvPr>
            <p:ph type="sldNum" sz="quarter" idx="12"/>
          </p:nvPr>
        </p:nvSpPr>
        <p:spPr/>
        <p:txBody>
          <a:bodyPr/>
          <a:lstStyle/>
          <a:p>
            <a:fld id="{4A777409-9C5A-4B07-8E32-19F22F7D558C}" type="slidenum">
              <a:rPr lang="en-IN" smtClean="0"/>
              <a:t>318</a:t>
            </a:fld>
            <a:endParaRPr lang="en-IN" dirty="0"/>
          </a:p>
        </p:txBody>
      </p:sp>
      <p:sp>
        <p:nvSpPr>
          <p:cNvPr id="5" name="TextBox 4">
            <a:extLst>
              <a:ext uri="{FF2B5EF4-FFF2-40B4-BE49-F238E27FC236}">
                <a16:creationId xmlns:a16="http://schemas.microsoft.com/office/drawing/2014/main" id="{BD7067A6-BE3A-4021-164F-77591D5769D4}"/>
              </a:ext>
            </a:extLst>
          </p:cNvPr>
          <p:cNvSpPr txBox="1"/>
          <p:nvPr/>
        </p:nvSpPr>
        <p:spPr>
          <a:xfrm>
            <a:off x="989028" y="588331"/>
            <a:ext cx="9323895" cy="400110"/>
          </a:xfrm>
          <a:prstGeom prst="rect">
            <a:avLst/>
          </a:prstGeom>
          <a:noFill/>
        </p:spPr>
        <p:txBody>
          <a:bodyPr wrap="square">
            <a:spAutoFit/>
          </a:bodyPr>
          <a:lstStyle/>
          <a:p>
            <a:r>
              <a:rPr lang="en-US" sz="2000" dirty="0">
                <a:solidFill>
                  <a:schemeClr val="tx1">
                    <a:lumMod val="65000"/>
                    <a:lumOff val="35000"/>
                  </a:schemeClr>
                </a:solidFill>
              </a:rPr>
              <a:t>A class can be abstract even without any abstract methods.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2BD7C72-2346-492B-4EB5-1458E5811907}"/>
              </a:ext>
            </a:extLst>
          </p:cNvPr>
          <p:cNvSpPr txBox="1"/>
          <p:nvPr/>
        </p:nvSpPr>
        <p:spPr>
          <a:xfrm>
            <a:off x="989028" y="1156123"/>
            <a:ext cx="6099142" cy="1631216"/>
          </a:xfrm>
          <a:prstGeom prst="rect">
            <a:avLst/>
          </a:prstGeom>
          <a:noFill/>
        </p:spPr>
        <p:txBody>
          <a:bodyPr wrap="square">
            <a:spAutoFit/>
          </a:bodyPr>
          <a:lstStyle/>
          <a:p>
            <a:r>
              <a:rPr lang="en-IN" sz="2000" dirty="0"/>
              <a:t>abstract class Automobile {</a:t>
            </a:r>
          </a:p>
          <a:p>
            <a:r>
              <a:rPr lang="en-IN" sz="2000" dirty="0"/>
              <a:t>    public abstract void start();    // Notice the semicolons in the method declarations</a:t>
            </a:r>
          </a:p>
          <a:p>
            <a:r>
              <a:rPr lang="en-IN" sz="2000" dirty="0"/>
              <a:t>    public abstract void stop();</a:t>
            </a:r>
          </a:p>
          <a:p>
            <a:r>
              <a:rPr lang="en-IN" sz="2000" dirty="0"/>
              <a:t>}</a:t>
            </a:r>
          </a:p>
        </p:txBody>
      </p:sp>
      <p:sp>
        <p:nvSpPr>
          <p:cNvPr id="9" name="TextBox 8">
            <a:extLst>
              <a:ext uri="{FF2B5EF4-FFF2-40B4-BE49-F238E27FC236}">
                <a16:creationId xmlns:a16="http://schemas.microsoft.com/office/drawing/2014/main" id="{8BA6A13D-8124-2B3E-6524-2831A30C047E}"/>
              </a:ext>
            </a:extLst>
          </p:cNvPr>
          <p:cNvSpPr txBox="1"/>
          <p:nvPr/>
        </p:nvSpPr>
        <p:spPr>
          <a:xfrm>
            <a:off x="989028" y="2955021"/>
            <a:ext cx="9908358" cy="400110"/>
          </a:xfrm>
          <a:prstGeom prst="rect">
            <a:avLst/>
          </a:prstGeom>
          <a:noFill/>
        </p:spPr>
        <p:txBody>
          <a:bodyPr wrap="square">
            <a:spAutoFit/>
          </a:bodyPr>
          <a:lstStyle/>
          <a:p>
            <a:r>
              <a:rPr lang="en-US" sz="2000" dirty="0">
                <a:solidFill>
                  <a:schemeClr val="tx1">
                    <a:lumMod val="65000"/>
                    <a:lumOff val="35000"/>
                  </a:schemeClr>
                </a:solidFill>
              </a:rPr>
              <a:t>Method declarations in the abstract parent class: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C910335-8944-BBAA-1484-81985D3D9B76}"/>
              </a:ext>
            </a:extLst>
          </p:cNvPr>
          <p:cNvSpPr txBox="1"/>
          <p:nvPr/>
        </p:nvSpPr>
        <p:spPr>
          <a:xfrm>
            <a:off x="989028" y="3399591"/>
            <a:ext cx="10728490" cy="3139321"/>
          </a:xfrm>
          <a:prstGeom prst="rect">
            <a:avLst/>
          </a:prstGeom>
          <a:noFill/>
        </p:spPr>
        <p:txBody>
          <a:bodyPr wrap="square">
            <a:spAutoFit/>
          </a:bodyPr>
          <a:lstStyle/>
          <a:p>
            <a:r>
              <a:rPr lang="en-IN" dirty="0"/>
              <a:t>public abstract class Automobile {</a:t>
            </a:r>
          </a:p>
          <a:p>
            <a:r>
              <a:rPr lang="en-IN" dirty="0"/>
              <a:t>    private String </a:t>
            </a:r>
            <a:r>
              <a:rPr lang="en-IN" dirty="0" err="1"/>
              <a:t>vehicleNo</a:t>
            </a:r>
            <a:r>
              <a:rPr lang="en-IN" dirty="0"/>
              <a:t>;</a:t>
            </a:r>
          </a:p>
          <a:p>
            <a:r>
              <a:rPr lang="en-IN" dirty="0"/>
              <a:t>    public abstract void start();    </a:t>
            </a:r>
          </a:p>
          <a:p>
            <a:r>
              <a:rPr lang="en-IN" dirty="0"/>
              <a:t>    public abstract void stop();</a:t>
            </a:r>
          </a:p>
          <a:p>
            <a:r>
              <a:rPr lang="en-IN" dirty="0"/>
              <a:t>    public String </a:t>
            </a:r>
            <a:r>
              <a:rPr lang="en-IN" dirty="0" err="1"/>
              <a:t>getVehicleNo</a:t>
            </a:r>
            <a:r>
              <a:rPr lang="en-IN" dirty="0"/>
              <a:t>() {</a:t>
            </a:r>
          </a:p>
          <a:p>
            <a:r>
              <a:rPr lang="en-IN" dirty="0"/>
              <a:t>        return </a:t>
            </a:r>
            <a:r>
              <a:rPr lang="en-IN" dirty="0" err="1"/>
              <a:t>vehicleNo</a:t>
            </a:r>
            <a:r>
              <a:rPr lang="en-IN" dirty="0"/>
              <a:t>;</a:t>
            </a:r>
          </a:p>
          <a:p>
            <a:r>
              <a:rPr lang="en-IN" dirty="0"/>
              <a:t>    }</a:t>
            </a:r>
          </a:p>
          <a:p>
            <a:r>
              <a:rPr lang="en-IN" dirty="0"/>
              <a:t>    public void </a:t>
            </a:r>
            <a:r>
              <a:rPr lang="en-IN" dirty="0" err="1"/>
              <a:t>setVehicleNo</a:t>
            </a:r>
            <a:r>
              <a:rPr lang="en-IN" dirty="0"/>
              <a:t>(String </a:t>
            </a:r>
            <a:r>
              <a:rPr lang="en-IN" dirty="0" err="1"/>
              <a:t>vehicleNo</a:t>
            </a:r>
            <a:r>
              <a:rPr lang="en-IN" dirty="0"/>
              <a:t>) {</a:t>
            </a:r>
          </a:p>
          <a:p>
            <a:r>
              <a:rPr lang="en-IN" dirty="0"/>
              <a:t>        </a:t>
            </a:r>
            <a:r>
              <a:rPr lang="en-IN" dirty="0" err="1"/>
              <a:t>this.vehicleNo</a:t>
            </a:r>
            <a:r>
              <a:rPr lang="en-IN" dirty="0"/>
              <a:t> = </a:t>
            </a:r>
            <a:r>
              <a:rPr lang="en-IN" dirty="0" err="1"/>
              <a:t>vehicleNo</a:t>
            </a:r>
            <a:r>
              <a:rPr lang="en-IN" dirty="0"/>
              <a:t>;</a:t>
            </a:r>
          </a:p>
          <a:p>
            <a:r>
              <a:rPr lang="en-IN" dirty="0"/>
              <a:t>    }</a:t>
            </a:r>
          </a:p>
          <a:p>
            <a:r>
              <a:rPr lang="en-IN" dirty="0"/>
              <a:t>}</a:t>
            </a:r>
          </a:p>
        </p:txBody>
      </p:sp>
    </p:spTree>
    <p:extLst>
      <p:ext uri="{BB962C8B-B14F-4D97-AF65-F5344CB8AC3E}">
        <p14:creationId xmlns:p14="http://schemas.microsoft.com/office/powerpoint/2010/main" val="488353833"/>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8C1854-A11D-2876-6684-7CDB9F42A66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C95F25-538C-048A-EE35-66B34CA4DCD4}"/>
              </a:ext>
            </a:extLst>
          </p:cNvPr>
          <p:cNvSpPr>
            <a:spLocks noGrp="1"/>
          </p:cNvSpPr>
          <p:nvPr>
            <p:ph type="sldNum" sz="quarter" idx="12"/>
          </p:nvPr>
        </p:nvSpPr>
        <p:spPr/>
        <p:txBody>
          <a:bodyPr/>
          <a:lstStyle/>
          <a:p>
            <a:fld id="{4A777409-9C5A-4B07-8E32-19F22F7D558C}" type="slidenum">
              <a:rPr lang="en-IN" smtClean="0"/>
              <a:t>319</a:t>
            </a:fld>
            <a:endParaRPr lang="en-IN" dirty="0"/>
          </a:p>
        </p:txBody>
      </p:sp>
      <p:sp>
        <p:nvSpPr>
          <p:cNvPr id="5" name="TextBox 4">
            <a:extLst>
              <a:ext uri="{FF2B5EF4-FFF2-40B4-BE49-F238E27FC236}">
                <a16:creationId xmlns:a16="http://schemas.microsoft.com/office/drawing/2014/main" id="{8271586E-EADE-5020-1BEF-8BBD4B74F60A}"/>
              </a:ext>
            </a:extLst>
          </p:cNvPr>
          <p:cNvSpPr txBox="1"/>
          <p:nvPr/>
        </p:nvSpPr>
        <p:spPr>
          <a:xfrm>
            <a:off x="1069942" y="578905"/>
            <a:ext cx="6099142" cy="400110"/>
          </a:xfrm>
          <a:prstGeom prst="rect">
            <a:avLst/>
          </a:prstGeom>
          <a:noFill/>
        </p:spPr>
        <p:txBody>
          <a:bodyPr wrap="square">
            <a:spAutoFit/>
          </a:bodyPr>
          <a:lstStyle/>
          <a:p>
            <a:r>
              <a:rPr lang="en-US" sz="2000" dirty="0">
                <a:solidFill>
                  <a:schemeClr val="tx1">
                    <a:lumMod val="65000"/>
                    <a:lumOff val="35000"/>
                  </a:schemeClr>
                </a:solidFill>
              </a:rPr>
              <a:t>Overridden methods in the child classes: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CF0B859-E495-586F-753A-5852B928C37C}"/>
              </a:ext>
            </a:extLst>
          </p:cNvPr>
          <p:cNvSpPr txBox="1"/>
          <p:nvPr/>
        </p:nvSpPr>
        <p:spPr>
          <a:xfrm>
            <a:off x="1069942" y="1166842"/>
            <a:ext cx="11340445" cy="4524315"/>
          </a:xfrm>
          <a:prstGeom prst="rect">
            <a:avLst/>
          </a:prstGeom>
          <a:noFill/>
        </p:spPr>
        <p:txBody>
          <a:bodyPr wrap="square">
            <a:spAutoFit/>
          </a:bodyPr>
          <a:lstStyle/>
          <a:p>
            <a:r>
              <a:rPr lang="en-IN" dirty="0"/>
              <a:t>public class Car extends Automobile {</a:t>
            </a:r>
          </a:p>
          <a:p>
            <a:r>
              <a:rPr lang="en-IN" dirty="0"/>
              <a:t>    public void start() {</a:t>
            </a:r>
          </a:p>
          <a:p>
            <a:r>
              <a:rPr lang="en-IN" dirty="0"/>
              <a:t>        </a:t>
            </a:r>
            <a:r>
              <a:rPr lang="en-IN" dirty="0" err="1"/>
              <a:t>System.out.println</a:t>
            </a:r>
            <a:r>
              <a:rPr lang="en-IN" dirty="0"/>
              <a:t>("Car " + </a:t>
            </a:r>
            <a:r>
              <a:rPr lang="en-IN" dirty="0" err="1"/>
              <a:t>getVehicleNo</a:t>
            </a:r>
            <a:r>
              <a:rPr lang="en-IN" dirty="0"/>
              <a:t>() + " has started");</a:t>
            </a:r>
          </a:p>
          <a:p>
            <a:r>
              <a:rPr lang="en-IN" dirty="0"/>
              <a:t>    }</a:t>
            </a:r>
          </a:p>
          <a:p>
            <a:r>
              <a:rPr lang="en-IN" dirty="0"/>
              <a:t>    public void stop() {</a:t>
            </a:r>
          </a:p>
          <a:p>
            <a:r>
              <a:rPr lang="en-IN" dirty="0"/>
              <a:t>        </a:t>
            </a:r>
            <a:r>
              <a:rPr lang="en-IN" dirty="0" err="1"/>
              <a:t>System.out.println</a:t>
            </a:r>
            <a:r>
              <a:rPr lang="en-IN" dirty="0"/>
              <a:t>("Car " + </a:t>
            </a:r>
            <a:r>
              <a:rPr lang="en-IN" dirty="0" err="1"/>
              <a:t>getVehicleNo</a:t>
            </a:r>
            <a:r>
              <a:rPr lang="en-IN" dirty="0"/>
              <a:t>() + " has stopped");</a:t>
            </a:r>
          </a:p>
          <a:p>
            <a:r>
              <a:rPr lang="en-IN" dirty="0"/>
              <a:t>    }</a:t>
            </a:r>
          </a:p>
          <a:p>
            <a:r>
              <a:rPr lang="en-IN" dirty="0"/>
              <a:t>}</a:t>
            </a:r>
          </a:p>
          <a:p>
            <a:r>
              <a:rPr lang="en-IN" dirty="0"/>
              <a:t>public class Bike extends Automobile {</a:t>
            </a:r>
          </a:p>
          <a:p>
            <a:r>
              <a:rPr lang="en-IN" dirty="0"/>
              <a:t>    public void start() {</a:t>
            </a:r>
          </a:p>
          <a:p>
            <a:r>
              <a:rPr lang="en-IN" dirty="0"/>
              <a:t>        </a:t>
            </a:r>
            <a:r>
              <a:rPr lang="en-IN" dirty="0" err="1"/>
              <a:t>System.out.println</a:t>
            </a:r>
            <a:r>
              <a:rPr lang="en-IN" dirty="0"/>
              <a:t>("Bike " + </a:t>
            </a:r>
            <a:r>
              <a:rPr lang="en-IN" dirty="0" err="1"/>
              <a:t>getVehicleNo</a:t>
            </a:r>
            <a:r>
              <a:rPr lang="en-IN" dirty="0"/>
              <a:t>() + " has started");</a:t>
            </a:r>
          </a:p>
          <a:p>
            <a:r>
              <a:rPr lang="en-IN" dirty="0"/>
              <a:t>    }</a:t>
            </a:r>
          </a:p>
          <a:p>
            <a:r>
              <a:rPr lang="en-IN" dirty="0"/>
              <a:t>    public void stop() {</a:t>
            </a:r>
          </a:p>
          <a:p>
            <a:r>
              <a:rPr lang="en-IN" dirty="0"/>
              <a:t>        </a:t>
            </a:r>
            <a:r>
              <a:rPr lang="en-IN" dirty="0" err="1"/>
              <a:t>System.out.println</a:t>
            </a:r>
            <a:r>
              <a:rPr lang="en-IN" dirty="0"/>
              <a:t>("Bike " + </a:t>
            </a:r>
            <a:r>
              <a:rPr lang="en-IN" dirty="0" err="1"/>
              <a:t>getVehicleNo</a:t>
            </a:r>
            <a:r>
              <a:rPr lang="en-IN" dirty="0"/>
              <a:t>() + " has stopped");</a:t>
            </a:r>
          </a:p>
          <a:p>
            <a:r>
              <a:rPr lang="en-IN" dirty="0"/>
              <a:t>    }</a:t>
            </a:r>
          </a:p>
          <a:p>
            <a:r>
              <a:rPr lang="en-IN" dirty="0"/>
              <a:t>}</a:t>
            </a:r>
          </a:p>
        </p:txBody>
      </p:sp>
    </p:spTree>
    <p:extLst>
      <p:ext uri="{BB962C8B-B14F-4D97-AF65-F5344CB8AC3E}">
        <p14:creationId xmlns:p14="http://schemas.microsoft.com/office/powerpoint/2010/main" val="3820478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2F403F-376D-48E4-7A43-0D747D160423}"/>
              </a:ext>
            </a:extLst>
          </p:cNvPr>
          <p:cNvSpPr txBox="1"/>
          <p:nvPr/>
        </p:nvSpPr>
        <p:spPr>
          <a:xfrm>
            <a:off x="233082" y="855840"/>
            <a:ext cx="11537576" cy="400110"/>
          </a:xfrm>
          <a:prstGeom prst="rect">
            <a:avLst/>
          </a:prstGeom>
          <a:noFill/>
        </p:spPr>
        <p:txBody>
          <a:bodyPr wrap="square">
            <a:spAutoFit/>
          </a:bodyPr>
          <a:lstStyle/>
          <a:p>
            <a:r>
              <a:rPr lang="en-US" sz="2000" dirty="0">
                <a:solidFill>
                  <a:schemeClr val="tx1">
                    <a:lumMod val="65000"/>
                    <a:lumOff val="35000"/>
                  </a:schemeClr>
                </a:solidFill>
              </a:rPr>
              <a:t>The default value and size occupied by each datatype with an example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E561B921-1B13-EAA0-3DD5-C6947DB85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29" y="1425387"/>
            <a:ext cx="11358282" cy="4176663"/>
          </a:xfrm>
          <a:prstGeom prst="rect">
            <a:avLst/>
          </a:prstGeom>
        </p:spPr>
      </p:pic>
      <p:sp>
        <p:nvSpPr>
          <p:cNvPr id="7" name="TextBox 6">
            <a:extLst>
              <a:ext uri="{FF2B5EF4-FFF2-40B4-BE49-F238E27FC236}">
                <a16:creationId xmlns:a16="http://schemas.microsoft.com/office/drawing/2014/main" id="{6542711E-EC88-99EE-DD8A-3AEC3F16692A}"/>
              </a:ext>
            </a:extLst>
          </p:cNvPr>
          <p:cNvSpPr txBox="1"/>
          <p:nvPr/>
        </p:nvSpPr>
        <p:spPr>
          <a:xfrm>
            <a:off x="322729" y="5827060"/>
            <a:ext cx="11537575" cy="400110"/>
          </a:xfrm>
          <a:prstGeom prst="rect">
            <a:avLst/>
          </a:prstGeom>
          <a:noFill/>
        </p:spPr>
        <p:txBody>
          <a:bodyPr wrap="square">
            <a:spAutoFit/>
          </a:bodyPr>
          <a:lstStyle/>
          <a:p>
            <a:r>
              <a:rPr lang="en-US" sz="2000" dirty="0">
                <a:solidFill>
                  <a:schemeClr val="tx1">
                    <a:lumMod val="65000"/>
                    <a:lumOff val="35000"/>
                  </a:schemeClr>
                </a:solidFill>
              </a:rPr>
              <a:t>Next, let us see how we can specify the datatype of a variable.</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A778C30C-3BCF-98EF-2E9A-CA2A94F7EF4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E2710BB3-9E05-A0CD-5560-18D047577BB2}"/>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147340031"/>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BEEC8A-5BF4-AB70-366E-3CEC6BF68A1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98A143-8A56-12D8-2356-FE89976E7533}"/>
              </a:ext>
            </a:extLst>
          </p:cNvPr>
          <p:cNvSpPr>
            <a:spLocks noGrp="1"/>
          </p:cNvSpPr>
          <p:nvPr>
            <p:ph type="sldNum" sz="quarter" idx="12"/>
          </p:nvPr>
        </p:nvSpPr>
        <p:spPr/>
        <p:txBody>
          <a:bodyPr/>
          <a:lstStyle/>
          <a:p>
            <a:fld id="{4A777409-9C5A-4B07-8E32-19F22F7D558C}" type="slidenum">
              <a:rPr lang="en-IN" smtClean="0"/>
              <a:t>320</a:t>
            </a:fld>
            <a:endParaRPr lang="en-IN" dirty="0"/>
          </a:p>
        </p:txBody>
      </p:sp>
      <p:sp>
        <p:nvSpPr>
          <p:cNvPr id="5" name="TextBox 4">
            <a:extLst>
              <a:ext uri="{FF2B5EF4-FFF2-40B4-BE49-F238E27FC236}">
                <a16:creationId xmlns:a16="http://schemas.microsoft.com/office/drawing/2014/main" id="{935E11CD-37E1-AA23-2559-8C41AC356FB2}"/>
              </a:ext>
            </a:extLst>
          </p:cNvPr>
          <p:cNvSpPr txBox="1"/>
          <p:nvPr/>
        </p:nvSpPr>
        <p:spPr>
          <a:xfrm>
            <a:off x="584462" y="1307698"/>
            <a:ext cx="10699423" cy="4247317"/>
          </a:xfrm>
          <a:prstGeom prst="rect">
            <a:avLst/>
          </a:prstGeom>
          <a:noFill/>
        </p:spPr>
        <p:txBody>
          <a:bodyPr wrap="square">
            <a:spAutoFit/>
          </a:bodyPr>
          <a:lstStyle/>
          <a:p>
            <a:r>
              <a:rPr lang="en-IN" dirty="0"/>
              <a:t>public class </a:t>
            </a:r>
            <a:r>
              <a:rPr lang="en-IN" dirty="0" err="1"/>
              <a:t>AbstractTester</a:t>
            </a:r>
            <a:r>
              <a:rPr lang="en-IN" dirty="0"/>
              <a:t> {</a:t>
            </a:r>
          </a:p>
          <a:p>
            <a:r>
              <a:rPr lang="en-IN" dirty="0"/>
              <a:t>    public static void main(String[] </a:t>
            </a:r>
            <a:r>
              <a:rPr lang="en-IN" dirty="0" err="1"/>
              <a:t>args</a:t>
            </a:r>
            <a:r>
              <a:rPr lang="en-IN" dirty="0"/>
              <a:t>) {</a:t>
            </a:r>
          </a:p>
          <a:p>
            <a:r>
              <a:rPr lang="en-IN" dirty="0"/>
              <a:t>        Automobile skyline = new Car();</a:t>
            </a:r>
            <a:br>
              <a:rPr lang="en-IN" dirty="0"/>
            </a:br>
            <a:endParaRPr lang="en-IN" dirty="0"/>
          </a:p>
          <a:p>
            <a:r>
              <a:rPr lang="en-IN" dirty="0"/>
              <a:t>        </a:t>
            </a:r>
            <a:r>
              <a:rPr lang="en-IN" dirty="0" err="1"/>
              <a:t>skyline.setVehicleNo</a:t>
            </a:r>
            <a:r>
              <a:rPr lang="en-IN" dirty="0"/>
              <a:t>("WB-4546-34");</a:t>
            </a:r>
          </a:p>
          <a:p>
            <a:r>
              <a:rPr lang="en-IN" dirty="0"/>
              <a:t>        Automobile ninja = new Bike();</a:t>
            </a:r>
          </a:p>
          <a:p>
            <a:r>
              <a:rPr lang="en-IN" dirty="0"/>
              <a:t>        </a:t>
            </a:r>
            <a:r>
              <a:rPr lang="en-IN" dirty="0" err="1"/>
              <a:t>ninja.setVehicleNo</a:t>
            </a:r>
            <a:r>
              <a:rPr lang="en-IN" dirty="0"/>
              <a:t>("KA-8675-72");</a:t>
            </a:r>
          </a:p>
          <a:p>
            <a:r>
              <a:rPr lang="en-IN" dirty="0"/>
              <a:t>        </a:t>
            </a:r>
            <a:r>
              <a:rPr lang="en-IN" dirty="0" err="1"/>
              <a:t>startAutomobile</a:t>
            </a:r>
            <a:r>
              <a:rPr lang="en-IN" dirty="0"/>
              <a:t>(skyline);</a:t>
            </a:r>
          </a:p>
          <a:p>
            <a:r>
              <a:rPr lang="en-IN" dirty="0"/>
              <a:t>        </a:t>
            </a:r>
            <a:r>
              <a:rPr lang="en-IN" dirty="0" err="1"/>
              <a:t>startAutomobile</a:t>
            </a:r>
            <a:r>
              <a:rPr lang="en-IN" dirty="0"/>
              <a:t>(ninja);</a:t>
            </a:r>
          </a:p>
          <a:p>
            <a:r>
              <a:rPr lang="en-IN" dirty="0"/>
              <a:t>    }</a:t>
            </a:r>
          </a:p>
          <a:p>
            <a:r>
              <a:rPr lang="en-IN" dirty="0"/>
              <a:t>   </a:t>
            </a:r>
          </a:p>
          <a:p>
            <a:r>
              <a:rPr lang="en-IN" dirty="0"/>
              <a:t>   public static void </a:t>
            </a:r>
            <a:r>
              <a:rPr lang="en-IN" dirty="0" err="1"/>
              <a:t>startAutomobile</a:t>
            </a:r>
            <a:r>
              <a:rPr lang="en-IN" dirty="0"/>
              <a:t>(Automobile automobile) {</a:t>
            </a:r>
          </a:p>
          <a:p>
            <a:r>
              <a:rPr lang="en-IN" dirty="0"/>
              <a:t>        </a:t>
            </a:r>
            <a:r>
              <a:rPr lang="en-IN" dirty="0" err="1"/>
              <a:t>automobile.start</a:t>
            </a:r>
            <a:r>
              <a:rPr lang="en-IN" dirty="0"/>
              <a:t>();</a:t>
            </a:r>
          </a:p>
          <a:p>
            <a:r>
              <a:rPr lang="en-IN" dirty="0"/>
              <a:t>    }</a:t>
            </a:r>
          </a:p>
          <a:p>
            <a:r>
              <a:rPr lang="en-IN" dirty="0"/>
              <a:t>}</a:t>
            </a:r>
          </a:p>
        </p:txBody>
      </p:sp>
    </p:spTree>
    <p:extLst>
      <p:ext uri="{BB962C8B-B14F-4D97-AF65-F5344CB8AC3E}">
        <p14:creationId xmlns:p14="http://schemas.microsoft.com/office/powerpoint/2010/main" val="2530509714"/>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749444-4728-D509-5933-98F96BA9A6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67EFB6C-982F-0BD9-9CC7-86EB79992C70}"/>
              </a:ext>
            </a:extLst>
          </p:cNvPr>
          <p:cNvSpPr>
            <a:spLocks noGrp="1"/>
          </p:cNvSpPr>
          <p:nvPr>
            <p:ph type="sldNum" sz="quarter" idx="12"/>
          </p:nvPr>
        </p:nvSpPr>
        <p:spPr/>
        <p:txBody>
          <a:bodyPr/>
          <a:lstStyle/>
          <a:p>
            <a:fld id="{4A777409-9C5A-4B07-8E32-19F22F7D558C}" type="slidenum">
              <a:rPr lang="en-IN" smtClean="0"/>
              <a:t>321</a:t>
            </a:fld>
            <a:endParaRPr lang="en-IN" dirty="0"/>
          </a:p>
        </p:txBody>
      </p:sp>
      <p:sp>
        <p:nvSpPr>
          <p:cNvPr id="5" name="TextBox 4">
            <a:extLst>
              <a:ext uri="{FF2B5EF4-FFF2-40B4-BE49-F238E27FC236}">
                <a16:creationId xmlns:a16="http://schemas.microsoft.com/office/drawing/2014/main" id="{59650E86-2C2F-FAE4-B70A-13441B57D938}"/>
              </a:ext>
            </a:extLst>
          </p:cNvPr>
          <p:cNvSpPr txBox="1"/>
          <p:nvPr/>
        </p:nvSpPr>
        <p:spPr>
          <a:xfrm>
            <a:off x="1154782" y="760198"/>
            <a:ext cx="9393811" cy="1631216"/>
          </a:xfrm>
          <a:prstGeom prst="rect">
            <a:avLst/>
          </a:prstGeom>
          <a:noFill/>
        </p:spPr>
        <p:txBody>
          <a:bodyPr wrap="square">
            <a:spAutoFit/>
          </a:bodyPr>
          <a:lstStyle/>
          <a:p>
            <a:r>
              <a:rPr lang="en-US" sz="2000" b="1" dirty="0">
                <a:solidFill>
                  <a:schemeClr val="tx1">
                    <a:lumMod val="65000"/>
                    <a:lumOff val="35000"/>
                  </a:schemeClr>
                </a:solidFill>
                <a:effectLst/>
              </a:rPr>
              <a:t>Abstract classes</a:t>
            </a:r>
            <a:r>
              <a:rPr lang="en-US" sz="2000" dirty="0">
                <a:solidFill>
                  <a:schemeClr val="tx1">
                    <a:lumMod val="65000"/>
                    <a:lumOff val="35000"/>
                  </a:schemeClr>
                </a:solidFill>
                <a:effectLst/>
              </a:rPr>
              <a:t> enforce </a:t>
            </a:r>
            <a:r>
              <a:rPr lang="en-US" sz="2000" b="1" dirty="0">
                <a:solidFill>
                  <a:schemeClr val="tx1">
                    <a:lumMod val="65000"/>
                    <a:lumOff val="35000"/>
                  </a:schemeClr>
                </a:solidFill>
                <a:effectLst/>
              </a:rPr>
              <a:t>inheritance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and</a:t>
            </a:r>
          </a:p>
          <a:p>
            <a:r>
              <a:rPr lang="en-US" sz="2000" b="1" dirty="0">
                <a:solidFill>
                  <a:schemeClr val="tx1">
                    <a:lumMod val="65000"/>
                    <a:lumOff val="35000"/>
                  </a:schemeClr>
                </a:solidFill>
                <a:effectLst/>
              </a:rPr>
              <a:t>  Abstract methods</a:t>
            </a:r>
            <a:r>
              <a:rPr lang="en-US" sz="2000" dirty="0">
                <a:solidFill>
                  <a:schemeClr val="tx1">
                    <a:lumMod val="65000"/>
                    <a:lumOff val="35000"/>
                  </a:schemeClr>
                </a:solidFill>
                <a:effectLst/>
              </a:rPr>
              <a:t> enforce </a:t>
            </a:r>
            <a:r>
              <a:rPr lang="en-US" sz="2000" b="1" dirty="0">
                <a:solidFill>
                  <a:schemeClr val="tx1">
                    <a:lumMod val="65000"/>
                    <a:lumOff val="35000"/>
                  </a:schemeClr>
                </a:solidFill>
                <a:effectLst/>
              </a:rPr>
              <a:t>overriding</a:t>
            </a:r>
            <a:br>
              <a:rPr lang="en-US" sz="2000" dirty="0">
                <a:solidFill>
                  <a:schemeClr val="tx1">
                    <a:lumMod val="65000"/>
                    <a:lumOff val="35000"/>
                  </a:schemeClr>
                </a:solidFill>
                <a:effectLst/>
              </a:rPr>
            </a:br>
            <a:br>
              <a:rPr lang="en-US" sz="2000" dirty="0">
                <a:solidFill>
                  <a:schemeClr val="tx1">
                    <a:lumMod val="65000"/>
                    <a:lumOff val="35000"/>
                  </a:schemeClr>
                </a:solidFill>
                <a:effectLst/>
              </a:rPr>
            </a:br>
            <a:r>
              <a:rPr lang="en-US" sz="2000" dirty="0">
                <a:solidFill>
                  <a:schemeClr val="tx1">
                    <a:lumMod val="65000"/>
                    <a:lumOff val="35000"/>
                  </a:schemeClr>
                </a:solidFill>
                <a:effectLst/>
              </a:rPr>
              <a:t>  Hence, we achieve </a:t>
            </a:r>
            <a:r>
              <a:rPr lang="en-US" sz="2000" b="1" dirty="0">
                <a:solidFill>
                  <a:schemeClr val="tx1">
                    <a:lumMod val="65000"/>
                    <a:lumOff val="35000"/>
                  </a:schemeClr>
                </a:solidFill>
                <a:effectLst/>
              </a:rPr>
              <a:t>dynamic binding.</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1242278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9F9C75-18BC-629C-8718-3EB622AF3E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0486990-BD5D-2E7E-0556-B5FEB7E8A8B1}"/>
              </a:ext>
            </a:extLst>
          </p:cNvPr>
          <p:cNvSpPr>
            <a:spLocks noGrp="1"/>
          </p:cNvSpPr>
          <p:nvPr>
            <p:ph type="sldNum" sz="quarter" idx="12"/>
          </p:nvPr>
        </p:nvSpPr>
        <p:spPr/>
        <p:txBody>
          <a:bodyPr/>
          <a:lstStyle/>
          <a:p>
            <a:fld id="{4A777409-9C5A-4B07-8E32-19F22F7D558C}" type="slidenum">
              <a:rPr lang="en-IN" smtClean="0"/>
              <a:t>322</a:t>
            </a:fld>
            <a:endParaRPr lang="en-IN" dirty="0"/>
          </a:p>
        </p:txBody>
      </p:sp>
      <p:sp>
        <p:nvSpPr>
          <p:cNvPr id="5" name="TextBox 4">
            <a:extLst>
              <a:ext uri="{FF2B5EF4-FFF2-40B4-BE49-F238E27FC236}">
                <a16:creationId xmlns:a16="http://schemas.microsoft.com/office/drawing/2014/main" id="{F2D12206-C7C5-02FE-3B1B-EE8D8CDA6A5A}"/>
              </a:ext>
            </a:extLst>
          </p:cNvPr>
          <p:cNvSpPr txBox="1"/>
          <p:nvPr/>
        </p:nvSpPr>
        <p:spPr>
          <a:xfrm>
            <a:off x="989029" y="550624"/>
            <a:ext cx="6099142" cy="400110"/>
          </a:xfrm>
          <a:prstGeom prst="rect">
            <a:avLst/>
          </a:prstGeom>
          <a:noFill/>
        </p:spPr>
        <p:txBody>
          <a:bodyPr wrap="square">
            <a:spAutoFit/>
          </a:bodyPr>
          <a:lstStyle/>
          <a:p>
            <a:r>
              <a:rPr lang="en-IN" sz="2000" b="1" dirty="0"/>
              <a:t>Abstract - </a:t>
            </a:r>
            <a:r>
              <a:rPr lang="en-IN" sz="2000" b="1" dirty="0" err="1"/>
              <a:t>Tryout</a:t>
            </a:r>
            <a:endParaRPr lang="en-IN" sz="2000" b="1" dirty="0"/>
          </a:p>
        </p:txBody>
      </p:sp>
      <p:sp>
        <p:nvSpPr>
          <p:cNvPr id="9" name="TextBox 8">
            <a:extLst>
              <a:ext uri="{FF2B5EF4-FFF2-40B4-BE49-F238E27FC236}">
                <a16:creationId xmlns:a16="http://schemas.microsoft.com/office/drawing/2014/main" id="{7ACC42E7-F71E-DCF4-E359-C0A346E71316}"/>
              </a:ext>
            </a:extLst>
          </p:cNvPr>
          <p:cNvSpPr txBox="1"/>
          <p:nvPr/>
        </p:nvSpPr>
        <p:spPr>
          <a:xfrm>
            <a:off x="989029" y="1118416"/>
            <a:ext cx="10511672" cy="1631216"/>
          </a:xfrm>
          <a:prstGeom prst="rect">
            <a:avLst/>
          </a:prstGeom>
          <a:noFill/>
        </p:spPr>
        <p:txBody>
          <a:bodyPr wrap="square">
            <a:spAutoFit/>
          </a:bodyPr>
          <a:lstStyle/>
          <a:p>
            <a:r>
              <a:rPr lang="en-US" sz="2000" dirty="0">
                <a:solidFill>
                  <a:schemeClr val="tx1">
                    <a:lumMod val="65000"/>
                    <a:lumOff val="35000"/>
                  </a:schemeClr>
                </a:solidFill>
              </a:rPr>
              <a:t>Problem Statement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In the code given below, </a:t>
            </a:r>
            <a:r>
              <a:rPr lang="en-US" sz="2000" dirty="0" err="1">
                <a:solidFill>
                  <a:schemeClr val="tx1">
                    <a:lumMod val="65000"/>
                    <a:lumOff val="35000"/>
                  </a:schemeClr>
                </a:solidFill>
                <a:effectLst/>
              </a:rPr>
              <a:t>ProgrammingLanguage</a:t>
            </a:r>
            <a:r>
              <a:rPr lang="en-US" sz="2000" dirty="0">
                <a:solidFill>
                  <a:schemeClr val="tx1">
                    <a:lumMod val="65000"/>
                    <a:lumOff val="35000"/>
                  </a:schemeClr>
                </a:solidFill>
                <a:effectLst/>
              </a:rPr>
              <a:t> is the abstract class, and its implementation is provided by the Python and Java classes. Uncomment the given code and perform the task given in the tryout.</a:t>
            </a:r>
          </a:p>
        </p:txBody>
      </p:sp>
      <p:sp>
        <p:nvSpPr>
          <p:cNvPr id="11" name="TextBox 10">
            <a:extLst>
              <a:ext uri="{FF2B5EF4-FFF2-40B4-BE49-F238E27FC236}">
                <a16:creationId xmlns:a16="http://schemas.microsoft.com/office/drawing/2014/main" id="{424DCE69-D114-8E44-A169-77D57E2C392A}"/>
              </a:ext>
            </a:extLst>
          </p:cNvPr>
          <p:cNvSpPr txBox="1"/>
          <p:nvPr/>
        </p:nvSpPr>
        <p:spPr>
          <a:xfrm>
            <a:off x="447381" y="2655364"/>
            <a:ext cx="11594968" cy="4801314"/>
          </a:xfrm>
          <a:prstGeom prst="rect">
            <a:avLst/>
          </a:prstGeom>
          <a:noFill/>
        </p:spPr>
        <p:txBody>
          <a:bodyPr wrap="square">
            <a:spAutoFit/>
          </a:bodyPr>
          <a:lstStyle/>
          <a:p>
            <a:r>
              <a:rPr lang="en-IN" dirty="0"/>
              <a:t>abstract class </a:t>
            </a:r>
            <a:r>
              <a:rPr lang="en-IN" dirty="0" err="1"/>
              <a:t>ProgrammingLanguage</a:t>
            </a:r>
            <a:r>
              <a:rPr lang="en-IN" dirty="0"/>
              <a:t>{</a:t>
            </a:r>
          </a:p>
          <a:p>
            <a:r>
              <a:rPr lang="en-IN" dirty="0"/>
              <a:t>	abstract void </a:t>
            </a:r>
            <a:r>
              <a:rPr lang="en-IN" dirty="0" err="1"/>
              <a:t>displayInfo</a:t>
            </a:r>
            <a:r>
              <a:rPr lang="en-IN" dirty="0"/>
              <a:t>();</a:t>
            </a:r>
          </a:p>
          <a:p>
            <a:r>
              <a:rPr lang="en-IN" dirty="0"/>
              <a:t>}</a:t>
            </a:r>
          </a:p>
          <a:p>
            <a:endParaRPr lang="en-IN" dirty="0"/>
          </a:p>
          <a:p>
            <a:r>
              <a:rPr lang="en-IN" dirty="0"/>
              <a:t>class Python extends </a:t>
            </a:r>
            <a:r>
              <a:rPr lang="en-IN" dirty="0" err="1"/>
              <a:t>ProgrammingLanguage</a:t>
            </a:r>
            <a:r>
              <a:rPr lang="en-IN" dirty="0"/>
              <a:t>{</a:t>
            </a:r>
          </a:p>
          <a:p>
            <a:r>
              <a:rPr lang="en-IN" dirty="0"/>
              <a:t>	String information="Python is an interpreted, high-level, "</a:t>
            </a:r>
          </a:p>
          <a:p>
            <a:r>
              <a:rPr lang="en-IN" dirty="0"/>
              <a:t>			+ "general-purpose programming language. Created by Guido van Rossum and first released in 1991.";</a:t>
            </a:r>
          </a:p>
          <a:p>
            <a:r>
              <a:rPr lang="en-IN" dirty="0"/>
              <a:t>	@Override</a:t>
            </a:r>
          </a:p>
          <a:p>
            <a:r>
              <a:rPr lang="en-IN" dirty="0"/>
              <a:t>	void </a:t>
            </a:r>
            <a:r>
              <a:rPr lang="en-IN" dirty="0" err="1"/>
              <a:t>displayInfo</a:t>
            </a:r>
            <a:r>
              <a:rPr lang="en-IN" dirty="0"/>
              <a:t>() {</a:t>
            </a:r>
          </a:p>
          <a:p>
            <a:r>
              <a:rPr lang="en-IN" dirty="0"/>
              <a:t>		</a:t>
            </a:r>
            <a:r>
              <a:rPr lang="en-IN" dirty="0" err="1"/>
              <a:t>System.out.println</a:t>
            </a:r>
            <a:r>
              <a:rPr lang="en-IN" dirty="0"/>
              <a:t>(information);</a:t>
            </a:r>
          </a:p>
          <a:p>
            <a:r>
              <a:rPr lang="en-IN" dirty="0"/>
              <a:t>		</a:t>
            </a:r>
            <a:r>
              <a:rPr lang="en-IN" dirty="0" err="1"/>
              <a:t>System.out.println</a:t>
            </a:r>
            <a:r>
              <a:rPr lang="en-IN" dirty="0"/>
              <a:t>();</a:t>
            </a:r>
          </a:p>
          <a:p>
            <a:r>
              <a:rPr lang="en-IN" dirty="0"/>
              <a:t>	}</a:t>
            </a:r>
          </a:p>
          <a:p>
            <a:r>
              <a:rPr lang="en-IN" dirty="0"/>
              <a:t>	</a:t>
            </a:r>
          </a:p>
          <a:p>
            <a:r>
              <a:rPr lang="en-IN" dirty="0"/>
              <a:t>}</a:t>
            </a:r>
          </a:p>
          <a:p>
            <a:endParaRPr lang="en-IN" dirty="0"/>
          </a:p>
          <a:p>
            <a:endParaRPr lang="en-IN" dirty="0"/>
          </a:p>
        </p:txBody>
      </p:sp>
    </p:spTree>
    <p:extLst>
      <p:ext uri="{BB962C8B-B14F-4D97-AF65-F5344CB8AC3E}">
        <p14:creationId xmlns:p14="http://schemas.microsoft.com/office/powerpoint/2010/main" val="327599890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FFEB73-5D4B-EFD0-9D32-186D6846FD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72276BA-4091-595C-CBB7-AE7D74C9F22F}"/>
              </a:ext>
            </a:extLst>
          </p:cNvPr>
          <p:cNvSpPr>
            <a:spLocks noGrp="1"/>
          </p:cNvSpPr>
          <p:nvPr>
            <p:ph type="sldNum" sz="quarter" idx="12"/>
          </p:nvPr>
        </p:nvSpPr>
        <p:spPr/>
        <p:txBody>
          <a:bodyPr/>
          <a:lstStyle/>
          <a:p>
            <a:fld id="{4A777409-9C5A-4B07-8E32-19F22F7D558C}" type="slidenum">
              <a:rPr lang="en-IN" smtClean="0"/>
              <a:t>323</a:t>
            </a:fld>
            <a:endParaRPr lang="en-IN" dirty="0"/>
          </a:p>
        </p:txBody>
      </p:sp>
      <p:sp>
        <p:nvSpPr>
          <p:cNvPr id="5" name="TextBox 4">
            <a:extLst>
              <a:ext uri="{FF2B5EF4-FFF2-40B4-BE49-F238E27FC236}">
                <a16:creationId xmlns:a16="http://schemas.microsoft.com/office/drawing/2014/main" id="{D3832BE0-81AA-FBA6-07D5-E5AAEB7AB66E}"/>
              </a:ext>
            </a:extLst>
          </p:cNvPr>
          <p:cNvSpPr txBox="1"/>
          <p:nvPr/>
        </p:nvSpPr>
        <p:spPr>
          <a:xfrm>
            <a:off x="612742" y="1307698"/>
            <a:ext cx="10887959" cy="3693319"/>
          </a:xfrm>
          <a:prstGeom prst="rect">
            <a:avLst/>
          </a:prstGeom>
          <a:noFill/>
        </p:spPr>
        <p:txBody>
          <a:bodyPr wrap="square">
            <a:spAutoFit/>
          </a:bodyPr>
          <a:lstStyle/>
          <a:p>
            <a:r>
              <a:rPr lang="en-IN" dirty="0"/>
              <a:t>class Java extends </a:t>
            </a:r>
            <a:r>
              <a:rPr lang="en-IN" dirty="0" err="1"/>
              <a:t>ProgrammingLanguage</a:t>
            </a:r>
            <a:r>
              <a:rPr lang="en-IN" dirty="0"/>
              <a:t>{</a:t>
            </a:r>
          </a:p>
          <a:p>
            <a:r>
              <a:rPr lang="en-IN" dirty="0"/>
              <a:t>	String information="Java is a general-purpose programming language that is class-based, "</a:t>
            </a:r>
          </a:p>
          <a:p>
            <a:r>
              <a:rPr lang="en-IN" dirty="0"/>
              <a:t>			+ "object-oriented, and designed to have as few implementation dependencies as possible,\n"</a:t>
            </a:r>
          </a:p>
          <a:p>
            <a:r>
              <a:rPr lang="en-IN" dirty="0"/>
              <a:t>			+ "originally developed by James Gosling at Sun Microsystems and released in 1995";</a:t>
            </a:r>
          </a:p>
          <a:p>
            <a:r>
              <a:rPr lang="en-IN" dirty="0"/>
              <a:t>	@Override</a:t>
            </a:r>
          </a:p>
          <a:p>
            <a:r>
              <a:rPr lang="en-IN" dirty="0"/>
              <a:t>	void </a:t>
            </a:r>
            <a:r>
              <a:rPr lang="en-IN" dirty="0" err="1"/>
              <a:t>displayInfo</a:t>
            </a:r>
            <a:r>
              <a:rPr lang="en-IN" dirty="0"/>
              <a:t>() {</a:t>
            </a:r>
          </a:p>
          <a:p>
            <a:r>
              <a:rPr lang="en-IN" dirty="0"/>
              <a:t>		</a:t>
            </a:r>
            <a:r>
              <a:rPr lang="en-IN" dirty="0" err="1"/>
              <a:t>System.out.println</a:t>
            </a:r>
            <a:r>
              <a:rPr lang="en-IN" dirty="0"/>
              <a:t>(information);</a:t>
            </a:r>
          </a:p>
          <a:p>
            <a:r>
              <a:rPr lang="en-IN" dirty="0"/>
              <a:t>		</a:t>
            </a:r>
            <a:r>
              <a:rPr lang="en-IN" dirty="0" err="1"/>
              <a:t>System.out.println</a:t>
            </a:r>
            <a:r>
              <a:rPr lang="en-IN" dirty="0"/>
              <a:t>();</a:t>
            </a:r>
          </a:p>
          <a:p>
            <a:r>
              <a:rPr lang="en-IN" dirty="0"/>
              <a:t>	}</a:t>
            </a:r>
          </a:p>
          <a:p>
            <a:r>
              <a:rPr lang="en-IN" dirty="0"/>
              <a:t>	</a:t>
            </a:r>
          </a:p>
          <a:p>
            <a:r>
              <a:rPr lang="en-IN" dirty="0"/>
              <a:t>}</a:t>
            </a:r>
          </a:p>
          <a:p>
            <a:endParaRPr lang="en-IN" dirty="0"/>
          </a:p>
        </p:txBody>
      </p:sp>
    </p:spTree>
    <p:extLst>
      <p:ext uri="{BB962C8B-B14F-4D97-AF65-F5344CB8AC3E}">
        <p14:creationId xmlns:p14="http://schemas.microsoft.com/office/powerpoint/2010/main" val="426481594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D542CA-E364-FDCD-FE2D-0314990D7C1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AB42FB-C3C5-F8EB-3DEE-B762D8E746C4}"/>
              </a:ext>
            </a:extLst>
          </p:cNvPr>
          <p:cNvSpPr>
            <a:spLocks noGrp="1"/>
          </p:cNvSpPr>
          <p:nvPr>
            <p:ph type="sldNum" sz="quarter" idx="12"/>
          </p:nvPr>
        </p:nvSpPr>
        <p:spPr/>
        <p:txBody>
          <a:bodyPr/>
          <a:lstStyle/>
          <a:p>
            <a:fld id="{4A777409-9C5A-4B07-8E32-19F22F7D558C}" type="slidenum">
              <a:rPr lang="en-IN" smtClean="0"/>
              <a:t>324</a:t>
            </a:fld>
            <a:endParaRPr lang="en-IN" dirty="0"/>
          </a:p>
        </p:txBody>
      </p:sp>
      <p:sp>
        <p:nvSpPr>
          <p:cNvPr id="5" name="TextBox 4">
            <a:extLst>
              <a:ext uri="{FF2B5EF4-FFF2-40B4-BE49-F238E27FC236}">
                <a16:creationId xmlns:a16="http://schemas.microsoft.com/office/drawing/2014/main" id="{C4B45BB2-E549-FF7C-5C58-82966F12B866}"/>
              </a:ext>
            </a:extLst>
          </p:cNvPr>
          <p:cNvSpPr txBox="1"/>
          <p:nvPr/>
        </p:nvSpPr>
        <p:spPr>
          <a:xfrm>
            <a:off x="713295" y="1369346"/>
            <a:ext cx="10765410" cy="4801314"/>
          </a:xfrm>
          <a:prstGeom prst="rect">
            <a:avLst/>
          </a:prstGeom>
          <a:noFill/>
        </p:spPr>
        <p:txBody>
          <a:bodyPr wrap="square">
            <a:spAutoFit/>
          </a:bodyPr>
          <a:lstStyle/>
          <a:p>
            <a:r>
              <a:rPr lang="en-IN" dirty="0"/>
              <a:t>// Uncomment the code given below and resolve the errors And call the method from </a:t>
            </a:r>
            <a:r>
              <a:rPr lang="en-IN" dirty="0" err="1"/>
              <a:t>TestAbstraction</a:t>
            </a:r>
            <a:r>
              <a:rPr lang="en-IN" dirty="0"/>
              <a:t> class. </a:t>
            </a:r>
          </a:p>
          <a:p>
            <a:endParaRPr lang="en-IN" dirty="0"/>
          </a:p>
          <a:p>
            <a:r>
              <a:rPr lang="en-IN" dirty="0"/>
              <a:t>/*class Cobol extends </a:t>
            </a:r>
            <a:r>
              <a:rPr lang="en-IN" dirty="0" err="1"/>
              <a:t>ProgrammingLanguage</a:t>
            </a:r>
            <a:r>
              <a:rPr lang="en-IN" dirty="0"/>
              <a:t>{</a:t>
            </a:r>
          </a:p>
          <a:p>
            <a:r>
              <a:rPr lang="en-IN" dirty="0"/>
              <a:t>	void display(){</a:t>
            </a:r>
          </a:p>
          <a:p>
            <a:r>
              <a:rPr lang="en-IN" dirty="0"/>
              <a:t>		</a:t>
            </a:r>
            <a:r>
              <a:rPr lang="en-IN" dirty="0" err="1"/>
              <a:t>System.out.println</a:t>
            </a:r>
            <a:r>
              <a:rPr lang="en-IN" dirty="0"/>
              <a:t>("COBOL is a compiled English-like computer programming language designed for business use.\n"</a:t>
            </a:r>
          </a:p>
          <a:p>
            <a:r>
              <a:rPr lang="en-IN" dirty="0"/>
              <a:t>				+ " It is imperative, procedural and, since 2002, object-oriented");</a:t>
            </a:r>
          </a:p>
          <a:p>
            <a:r>
              <a:rPr lang="en-IN" dirty="0"/>
              <a:t>	}</a:t>
            </a:r>
          </a:p>
          <a:p>
            <a:r>
              <a:rPr lang="en-IN" dirty="0"/>
              <a:t>}</a:t>
            </a:r>
          </a:p>
          <a:p>
            <a:r>
              <a:rPr lang="en-IN" dirty="0"/>
              <a:t>*/</a:t>
            </a:r>
          </a:p>
          <a:p>
            <a:endParaRPr lang="en-IN" dirty="0"/>
          </a:p>
          <a:p>
            <a:r>
              <a:rPr lang="en-IN" dirty="0"/>
              <a:t> class </a:t>
            </a:r>
            <a:r>
              <a:rPr lang="en-IN" dirty="0" err="1"/>
              <a:t>TestAbstraction</a:t>
            </a:r>
            <a:r>
              <a:rPr lang="en-IN" dirty="0"/>
              <a:t>  {</a:t>
            </a:r>
          </a:p>
          <a:p>
            <a:r>
              <a:rPr lang="en-IN" dirty="0"/>
              <a:t>	void </a:t>
            </a:r>
            <a:r>
              <a:rPr lang="en-IN" dirty="0" err="1"/>
              <a:t>displayInfo</a:t>
            </a:r>
            <a:r>
              <a:rPr lang="en-IN" dirty="0"/>
              <a:t>(){</a:t>
            </a:r>
          </a:p>
          <a:p>
            <a:r>
              <a:rPr lang="en-IN" dirty="0"/>
              <a:t>		</a:t>
            </a:r>
            <a:r>
              <a:rPr lang="en-IN" dirty="0" err="1"/>
              <a:t>System.out.println</a:t>
            </a:r>
            <a:r>
              <a:rPr lang="en-IN" dirty="0"/>
              <a:t>("Main Class");</a:t>
            </a:r>
          </a:p>
          <a:p>
            <a:r>
              <a:rPr lang="en-IN" dirty="0"/>
              <a:t>	}</a:t>
            </a:r>
          </a:p>
          <a:p>
            <a:r>
              <a:rPr lang="en-IN" dirty="0"/>
              <a:t>	</a:t>
            </a:r>
          </a:p>
          <a:p>
            <a:r>
              <a:rPr lang="en-IN" dirty="0"/>
              <a:t>	</a:t>
            </a:r>
          </a:p>
        </p:txBody>
      </p:sp>
    </p:spTree>
    <p:extLst>
      <p:ext uri="{BB962C8B-B14F-4D97-AF65-F5344CB8AC3E}">
        <p14:creationId xmlns:p14="http://schemas.microsoft.com/office/powerpoint/2010/main" val="2882043615"/>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8CD168-27C4-6841-AF1C-2FBB14B389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E540DE-A24D-8ED6-F6A1-7B04F293B1AA}"/>
              </a:ext>
            </a:extLst>
          </p:cNvPr>
          <p:cNvSpPr>
            <a:spLocks noGrp="1"/>
          </p:cNvSpPr>
          <p:nvPr>
            <p:ph type="sldNum" sz="quarter" idx="12"/>
          </p:nvPr>
        </p:nvSpPr>
        <p:spPr/>
        <p:txBody>
          <a:bodyPr/>
          <a:lstStyle/>
          <a:p>
            <a:fld id="{4A777409-9C5A-4B07-8E32-19F22F7D558C}" type="slidenum">
              <a:rPr lang="en-IN" smtClean="0"/>
              <a:t>325</a:t>
            </a:fld>
            <a:endParaRPr lang="en-IN" dirty="0"/>
          </a:p>
        </p:txBody>
      </p:sp>
      <p:sp>
        <p:nvSpPr>
          <p:cNvPr id="5" name="TextBox 4">
            <a:extLst>
              <a:ext uri="{FF2B5EF4-FFF2-40B4-BE49-F238E27FC236}">
                <a16:creationId xmlns:a16="http://schemas.microsoft.com/office/drawing/2014/main" id="{82A1DFBB-C435-10E5-2238-BEB5CB58B910}"/>
              </a:ext>
            </a:extLst>
          </p:cNvPr>
          <p:cNvSpPr txBox="1"/>
          <p:nvPr/>
        </p:nvSpPr>
        <p:spPr>
          <a:xfrm>
            <a:off x="1168923" y="671691"/>
            <a:ext cx="11368726" cy="6186309"/>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r>
              <a:rPr lang="en-IN" dirty="0" err="1"/>
              <a:t>ProgrammingLanguage</a:t>
            </a:r>
            <a:r>
              <a:rPr lang="en-IN" dirty="0"/>
              <a:t> </a:t>
            </a:r>
            <a:r>
              <a:rPr lang="en-IN" dirty="0" err="1"/>
              <a:t>pythonObject</a:t>
            </a:r>
            <a:r>
              <a:rPr lang="en-IN" dirty="0"/>
              <a:t> = new Python();</a:t>
            </a:r>
          </a:p>
          <a:p>
            <a:r>
              <a:rPr lang="en-IN" dirty="0"/>
              <a:t>		</a:t>
            </a:r>
            <a:r>
              <a:rPr lang="en-IN" dirty="0" err="1"/>
              <a:t>pythonObject.displayInfo</a:t>
            </a:r>
            <a:r>
              <a:rPr lang="en-IN" dirty="0"/>
              <a:t>();</a:t>
            </a:r>
          </a:p>
          <a:p>
            <a:r>
              <a:rPr lang="en-IN" dirty="0"/>
              <a:t>		// In Line  45 </a:t>
            </a:r>
            <a:r>
              <a:rPr lang="en-IN" dirty="0" err="1"/>
              <a:t>displayInfo</a:t>
            </a:r>
            <a:r>
              <a:rPr lang="en-IN" dirty="0"/>
              <a:t>() of Python class will get invoked. </a:t>
            </a:r>
          </a:p>
          <a:p>
            <a:r>
              <a:rPr lang="en-IN" dirty="0"/>
              <a:t>		</a:t>
            </a:r>
          </a:p>
          <a:p>
            <a:r>
              <a:rPr lang="en-IN" dirty="0"/>
              <a:t>		Java </a:t>
            </a:r>
            <a:r>
              <a:rPr lang="en-IN" dirty="0" err="1"/>
              <a:t>javaObject</a:t>
            </a:r>
            <a:r>
              <a:rPr lang="en-IN" dirty="0"/>
              <a:t> = new Java();</a:t>
            </a:r>
          </a:p>
          <a:p>
            <a:r>
              <a:rPr lang="en-IN" dirty="0"/>
              <a:t>		</a:t>
            </a:r>
          </a:p>
          <a:p>
            <a:r>
              <a:rPr lang="en-IN" dirty="0"/>
              <a:t>		</a:t>
            </a:r>
          </a:p>
          <a:p>
            <a:r>
              <a:rPr lang="en-IN" dirty="0"/>
              <a:t>		</a:t>
            </a:r>
            <a:r>
              <a:rPr lang="en-IN" dirty="0" err="1"/>
              <a:t>javaObject.displayInfo</a:t>
            </a:r>
            <a:r>
              <a:rPr lang="en-IN" dirty="0"/>
              <a:t>();</a:t>
            </a:r>
          </a:p>
          <a:p>
            <a:r>
              <a:rPr lang="en-IN" dirty="0"/>
              <a:t>		</a:t>
            </a:r>
          </a:p>
          <a:p>
            <a:r>
              <a:rPr lang="en-IN" dirty="0"/>
              <a:t>//		First uncomment the Class </a:t>
            </a:r>
            <a:r>
              <a:rPr lang="en-IN" dirty="0" err="1"/>
              <a:t>cobol,resolve</a:t>
            </a:r>
            <a:r>
              <a:rPr lang="en-IN" dirty="0"/>
              <a:t> the errors and uncomment line given below.</a:t>
            </a:r>
          </a:p>
          <a:p>
            <a:r>
              <a:rPr lang="en-IN" dirty="0"/>
              <a:t>//		Cobol </a:t>
            </a:r>
            <a:r>
              <a:rPr lang="en-IN" dirty="0" err="1"/>
              <a:t>cobolObject</a:t>
            </a:r>
            <a:r>
              <a:rPr lang="en-IN" dirty="0"/>
              <a:t> = new Cobol();</a:t>
            </a:r>
          </a:p>
          <a:p>
            <a:r>
              <a:rPr lang="en-IN" dirty="0"/>
              <a:t>//      </a:t>
            </a:r>
            <a:r>
              <a:rPr lang="en-IN" dirty="0" err="1"/>
              <a:t>cobolObject.displayInfo</a:t>
            </a:r>
            <a:r>
              <a:rPr lang="en-IN" dirty="0"/>
              <a:t>();</a:t>
            </a:r>
          </a:p>
          <a:p>
            <a:r>
              <a:rPr lang="en-IN" dirty="0"/>
              <a:t>		</a:t>
            </a:r>
          </a:p>
          <a:p>
            <a:r>
              <a:rPr lang="en-IN" dirty="0"/>
              <a:t>	}</a:t>
            </a:r>
          </a:p>
          <a:p>
            <a:endParaRPr lang="en-IN" dirty="0"/>
          </a:p>
          <a:p>
            <a:r>
              <a:rPr lang="en-IN" dirty="0"/>
              <a:t>	</a:t>
            </a:r>
          </a:p>
          <a:p>
            <a:r>
              <a:rPr lang="en-IN" dirty="0"/>
              <a:t>	</a:t>
            </a:r>
          </a:p>
          <a:p>
            <a:r>
              <a:rPr lang="en-IN" dirty="0"/>
              <a:t>	</a:t>
            </a:r>
          </a:p>
          <a:p>
            <a:r>
              <a:rPr lang="en-IN" dirty="0"/>
              <a:t>}</a:t>
            </a:r>
          </a:p>
          <a:p>
            <a:endParaRPr lang="en-IN" dirty="0"/>
          </a:p>
          <a:p>
            <a:endParaRPr lang="en-IN" dirty="0"/>
          </a:p>
        </p:txBody>
      </p:sp>
    </p:spTree>
    <p:extLst>
      <p:ext uri="{BB962C8B-B14F-4D97-AF65-F5344CB8AC3E}">
        <p14:creationId xmlns:p14="http://schemas.microsoft.com/office/powerpoint/2010/main" val="8660146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770941-9FAD-7027-BEF1-BE301B876E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5B9FBC-E8D7-05D3-B775-405BFA484600}"/>
              </a:ext>
            </a:extLst>
          </p:cNvPr>
          <p:cNvSpPr>
            <a:spLocks noGrp="1"/>
          </p:cNvSpPr>
          <p:nvPr>
            <p:ph type="sldNum" sz="quarter" idx="12"/>
          </p:nvPr>
        </p:nvSpPr>
        <p:spPr/>
        <p:txBody>
          <a:bodyPr/>
          <a:lstStyle/>
          <a:p>
            <a:fld id="{4A777409-9C5A-4B07-8E32-19F22F7D558C}" type="slidenum">
              <a:rPr lang="en-IN" smtClean="0"/>
              <a:t>326</a:t>
            </a:fld>
            <a:endParaRPr lang="en-IN" dirty="0"/>
          </a:p>
        </p:txBody>
      </p:sp>
      <p:sp>
        <p:nvSpPr>
          <p:cNvPr id="5" name="TextBox 4">
            <a:extLst>
              <a:ext uri="{FF2B5EF4-FFF2-40B4-BE49-F238E27FC236}">
                <a16:creationId xmlns:a16="http://schemas.microsoft.com/office/drawing/2014/main" id="{62829D39-8EA1-82EC-BB7D-BC1ACE18D881}"/>
              </a:ext>
            </a:extLst>
          </p:cNvPr>
          <p:cNvSpPr txBox="1"/>
          <p:nvPr/>
        </p:nvSpPr>
        <p:spPr>
          <a:xfrm>
            <a:off x="989029" y="578904"/>
            <a:ext cx="6099142" cy="400110"/>
          </a:xfrm>
          <a:prstGeom prst="rect">
            <a:avLst/>
          </a:prstGeom>
          <a:noFill/>
        </p:spPr>
        <p:txBody>
          <a:bodyPr wrap="square">
            <a:spAutoFit/>
          </a:bodyPr>
          <a:lstStyle/>
          <a:p>
            <a:r>
              <a:rPr lang="en-IN" sz="2000" b="1" dirty="0"/>
              <a:t>Abstract and Final - </a:t>
            </a:r>
            <a:r>
              <a:rPr lang="en-IN" sz="2000" b="1" dirty="0" err="1"/>
              <a:t>Tryout</a:t>
            </a:r>
            <a:endParaRPr lang="en-IN" sz="2000" b="1" dirty="0"/>
          </a:p>
        </p:txBody>
      </p:sp>
      <p:sp>
        <p:nvSpPr>
          <p:cNvPr id="7" name="TextBox 6">
            <a:extLst>
              <a:ext uri="{FF2B5EF4-FFF2-40B4-BE49-F238E27FC236}">
                <a16:creationId xmlns:a16="http://schemas.microsoft.com/office/drawing/2014/main" id="{1ABBEA45-3EC5-5D18-58ED-82678A2CF13B}"/>
              </a:ext>
            </a:extLst>
          </p:cNvPr>
          <p:cNvSpPr txBox="1"/>
          <p:nvPr/>
        </p:nvSpPr>
        <p:spPr>
          <a:xfrm>
            <a:off x="989029" y="1127843"/>
            <a:ext cx="10766196" cy="1323439"/>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following code demonstrates the usage of abstract and final keywords. Uncomment and execute the given code. Observe the result to understand abstract class can it be extended in final class.</a:t>
            </a:r>
          </a:p>
        </p:txBody>
      </p:sp>
      <p:sp>
        <p:nvSpPr>
          <p:cNvPr id="9" name="TextBox 8">
            <a:extLst>
              <a:ext uri="{FF2B5EF4-FFF2-40B4-BE49-F238E27FC236}">
                <a16:creationId xmlns:a16="http://schemas.microsoft.com/office/drawing/2014/main" id="{0313D9C4-C976-DE2D-D6E5-79187F26538C}"/>
              </a:ext>
            </a:extLst>
          </p:cNvPr>
          <p:cNvSpPr txBox="1"/>
          <p:nvPr/>
        </p:nvSpPr>
        <p:spPr>
          <a:xfrm>
            <a:off x="989029" y="2451282"/>
            <a:ext cx="11566689" cy="4278094"/>
          </a:xfrm>
          <a:prstGeom prst="rect">
            <a:avLst/>
          </a:prstGeom>
          <a:noFill/>
        </p:spPr>
        <p:txBody>
          <a:bodyPr wrap="square">
            <a:spAutoFit/>
          </a:bodyPr>
          <a:lstStyle/>
          <a:p>
            <a:r>
              <a:rPr lang="en-IN" sz="1600" dirty="0"/>
              <a:t>abstract class </a:t>
            </a:r>
            <a:r>
              <a:rPr lang="en-IN" sz="1600" dirty="0" err="1"/>
              <a:t>GrandParent</a:t>
            </a:r>
            <a:r>
              <a:rPr lang="en-IN" sz="1600" dirty="0"/>
              <a:t> {</a:t>
            </a:r>
          </a:p>
          <a:p>
            <a:r>
              <a:rPr lang="en-IN" sz="1600" dirty="0"/>
              <a:t>	abstract void display();</a:t>
            </a:r>
          </a:p>
          <a:p>
            <a:r>
              <a:rPr lang="en-IN" sz="1600" dirty="0"/>
              <a:t>}</a:t>
            </a:r>
          </a:p>
          <a:p>
            <a:endParaRPr lang="en-IN" sz="1600" dirty="0"/>
          </a:p>
          <a:p>
            <a:r>
              <a:rPr lang="en-IN" sz="1600" dirty="0"/>
              <a:t>abstract class Parent extends </a:t>
            </a:r>
            <a:r>
              <a:rPr lang="en-IN" sz="1600" dirty="0" err="1"/>
              <a:t>GrandParent</a:t>
            </a:r>
            <a:r>
              <a:rPr lang="en-IN" sz="1600" dirty="0"/>
              <a:t> {	// Can we remove the abstract keyword from here?</a:t>
            </a:r>
          </a:p>
          <a:p>
            <a:r>
              <a:rPr lang="en-IN" sz="1600" dirty="0"/>
              <a:t>	final void </a:t>
            </a:r>
            <a:r>
              <a:rPr lang="en-IN" sz="1600" dirty="0" err="1"/>
              <a:t>displayInParent</a:t>
            </a:r>
            <a:r>
              <a:rPr lang="en-IN" sz="1600" dirty="0"/>
              <a:t>() {</a:t>
            </a:r>
          </a:p>
          <a:p>
            <a:r>
              <a:rPr lang="en-IN" sz="1600" dirty="0"/>
              <a:t>		</a:t>
            </a:r>
            <a:r>
              <a:rPr lang="en-IN" sz="1600" dirty="0" err="1"/>
              <a:t>System.out.println</a:t>
            </a:r>
            <a:r>
              <a:rPr lang="en-IN" sz="1600" dirty="0"/>
              <a:t>("In Parent");</a:t>
            </a:r>
          </a:p>
          <a:p>
            <a:r>
              <a:rPr lang="en-IN" sz="1600" dirty="0"/>
              <a:t>	}</a:t>
            </a:r>
          </a:p>
          <a:p>
            <a:r>
              <a:rPr lang="en-IN" sz="1600" dirty="0"/>
              <a:t>}</a:t>
            </a:r>
          </a:p>
          <a:p>
            <a:endParaRPr lang="en-IN" sz="1600" dirty="0"/>
          </a:p>
          <a:p>
            <a:r>
              <a:rPr lang="en-IN" sz="1600" dirty="0"/>
              <a:t>class Child extends Parent {</a:t>
            </a:r>
          </a:p>
          <a:p>
            <a:r>
              <a:rPr lang="en-IN" sz="1600" dirty="0"/>
              <a:t>	void display() {</a:t>
            </a:r>
          </a:p>
          <a:p>
            <a:r>
              <a:rPr lang="en-IN" sz="1600" dirty="0"/>
              <a:t>		</a:t>
            </a:r>
            <a:r>
              <a:rPr lang="en-IN" sz="1600" dirty="0" err="1"/>
              <a:t>System.out.println</a:t>
            </a:r>
            <a:r>
              <a:rPr lang="en-IN" sz="1600" dirty="0"/>
              <a:t>("Child completes Parent and </a:t>
            </a:r>
            <a:r>
              <a:rPr lang="en-IN" sz="1600" dirty="0" err="1"/>
              <a:t>GrandParent</a:t>
            </a:r>
            <a:r>
              <a:rPr lang="en-IN" sz="1600" dirty="0"/>
              <a:t>");</a:t>
            </a:r>
          </a:p>
          <a:p>
            <a:r>
              <a:rPr lang="en-IN" sz="1600" dirty="0"/>
              <a:t>	}</a:t>
            </a:r>
          </a:p>
          <a:p>
            <a:r>
              <a:rPr lang="en-IN" sz="1600" dirty="0"/>
              <a:t>}</a:t>
            </a:r>
          </a:p>
          <a:p>
            <a:endParaRPr lang="en-IN" sz="1600" dirty="0"/>
          </a:p>
          <a:p>
            <a:endParaRPr lang="en-IN" sz="1600" dirty="0"/>
          </a:p>
        </p:txBody>
      </p:sp>
    </p:spTree>
    <p:extLst>
      <p:ext uri="{BB962C8B-B14F-4D97-AF65-F5344CB8AC3E}">
        <p14:creationId xmlns:p14="http://schemas.microsoft.com/office/powerpoint/2010/main" val="335298856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21425F-4AE4-3143-29BB-6DF8219F86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DE67C4-86DC-9078-1080-B4D671E608D2}"/>
              </a:ext>
            </a:extLst>
          </p:cNvPr>
          <p:cNvSpPr>
            <a:spLocks noGrp="1"/>
          </p:cNvSpPr>
          <p:nvPr>
            <p:ph type="sldNum" sz="quarter" idx="12"/>
          </p:nvPr>
        </p:nvSpPr>
        <p:spPr/>
        <p:txBody>
          <a:bodyPr/>
          <a:lstStyle/>
          <a:p>
            <a:fld id="{4A777409-9C5A-4B07-8E32-19F22F7D558C}" type="slidenum">
              <a:rPr lang="en-IN" smtClean="0"/>
              <a:t>327</a:t>
            </a:fld>
            <a:endParaRPr lang="en-IN" dirty="0"/>
          </a:p>
        </p:txBody>
      </p:sp>
      <p:sp>
        <p:nvSpPr>
          <p:cNvPr id="5" name="TextBox 4">
            <a:extLst>
              <a:ext uri="{FF2B5EF4-FFF2-40B4-BE49-F238E27FC236}">
                <a16:creationId xmlns:a16="http://schemas.microsoft.com/office/drawing/2014/main" id="{DBEF3C31-D81E-27B8-0516-2F88ABA4F9A2}"/>
              </a:ext>
            </a:extLst>
          </p:cNvPr>
          <p:cNvSpPr txBox="1"/>
          <p:nvPr/>
        </p:nvSpPr>
        <p:spPr>
          <a:xfrm>
            <a:off x="1005526" y="1486089"/>
            <a:ext cx="10180948" cy="4524315"/>
          </a:xfrm>
          <a:prstGeom prst="rect">
            <a:avLst/>
          </a:prstGeom>
          <a:noFill/>
        </p:spPr>
        <p:txBody>
          <a:bodyPr wrap="square">
            <a:spAutoFit/>
          </a:bodyPr>
          <a:lstStyle/>
          <a:p>
            <a:r>
              <a:rPr lang="en-IN" sz="1800" dirty="0"/>
              <a:t>final class </a:t>
            </a:r>
            <a:r>
              <a:rPr lang="en-IN" sz="1800" dirty="0" err="1"/>
              <a:t>GrandChild</a:t>
            </a:r>
            <a:r>
              <a:rPr lang="en-IN" sz="1800" dirty="0"/>
              <a:t> extends Child {</a:t>
            </a:r>
          </a:p>
          <a:p>
            <a:r>
              <a:rPr lang="en-IN" sz="1800" dirty="0"/>
              <a:t>	//void </a:t>
            </a:r>
            <a:r>
              <a:rPr lang="en-IN" sz="1800" dirty="0" err="1"/>
              <a:t>displayInParent</a:t>
            </a:r>
            <a:r>
              <a:rPr lang="en-IN" sz="1800" dirty="0"/>
              <a:t>() { }		// See what happens here</a:t>
            </a:r>
          </a:p>
          <a:p>
            <a:r>
              <a:rPr lang="en-IN" sz="1800" dirty="0"/>
              <a:t>	</a:t>
            </a:r>
          </a:p>
          <a:p>
            <a:r>
              <a:rPr lang="en-IN" sz="1800" dirty="0"/>
              <a:t>	void display() {</a:t>
            </a:r>
          </a:p>
          <a:p>
            <a:r>
              <a:rPr lang="en-IN" sz="1800" dirty="0"/>
              <a:t>		</a:t>
            </a:r>
            <a:r>
              <a:rPr lang="en-IN" sz="1800" dirty="0" err="1"/>
              <a:t>System.out.println</a:t>
            </a:r>
            <a:r>
              <a:rPr lang="en-IN" sz="1800" dirty="0"/>
              <a:t>("In </a:t>
            </a:r>
            <a:r>
              <a:rPr lang="en-IN" sz="1800" dirty="0" err="1"/>
              <a:t>GrandChild</a:t>
            </a:r>
            <a:r>
              <a:rPr lang="en-IN" sz="1800" dirty="0"/>
              <a:t>");</a:t>
            </a:r>
          </a:p>
          <a:p>
            <a:r>
              <a:rPr lang="en-IN" sz="1800" dirty="0"/>
              <a:t>		</a:t>
            </a:r>
            <a:r>
              <a:rPr lang="en-IN" sz="1800" dirty="0" err="1"/>
              <a:t>super.display</a:t>
            </a:r>
            <a:r>
              <a:rPr lang="en-IN" sz="1800" dirty="0"/>
              <a:t>();</a:t>
            </a:r>
          </a:p>
          <a:p>
            <a:r>
              <a:rPr lang="en-IN" sz="1800" dirty="0"/>
              <a:t>	}</a:t>
            </a:r>
          </a:p>
          <a:p>
            <a:r>
              <a:rPr lang="en-IN" sz="1800" dirty="0"/>
              <a:t>}</a:t>
            </a:r>
          </a:p>
          <a:p>
            <a:endParaRPr lang="en-IN" sz="1800" dirty="0"/>
          </a:p>
          <a:p>
            <a:r>
              <a:rPr lang="en-IN" sz="1800" dirty="0"/>
              <a:t>//class </a:t>
            </a:r>
            <a:r>
              <a:rPr lang="en-IN" sz="1800" dirty="0" err="1"/>
              <a:t>GreatGrandChild</a:t>
            </a:r>
            <a:r>
              <a:rPr lang="en-IN" sz="1800" dirty="0"/>
              <a:t> extends </a:t>
            </a:r>
            <a:r>
              <a:rPr lang="en-IN" sz="1800" dirty="0" err="1"/>
              <a:t>GrandChild</a:t>
            </a:r>
            <a:r>
              <a:rPr lang="en-IN" sz="1800" dirty="0"/>
              <a:t> { }		    // See what happens here</a:t>
            </a:r>
          </a:p>
          <a:p>
            <a:endParaRPr lang="en-IN" sz="1800" dirty="0"/>
          </a:p>
          <a:p>
            <a:r>
              <a:rPr lang="en-IN" sz="1800" dirty="0"/>
              <a:t>class </a:t>
            </a:r>
            <a:r>
              <a:rPr lang="en-IN" sz="1800" dirty="0" err="1"/>
              <a:t>AbstractFinalDemo</a:t>
            </a:r>
            <a:r>
              <a:rPr lang="en-IN" sz="1800" dirty="0"/>
              <a:t> {</a:t>
            </a:r>
          </a:p>
          <a:p>
            <a:r>
              <a:rPr lang="en-IN" sz="1800" dirty="0"/>
              <a:t>	public static void main(String[] </a:t>
            </a:r>
            <a:r>
              <a:rPr lang="en-IN" sz="1800" dirty="0" err="1"/>
              <a:t>args</a:t>
            </a:r>
            <a:r>
              <a:rPr lang="en-IN" sz="1800" dirty="0"/>
              <a:t>) {</a:t>
            </a:r>
          </a:p>
          <a:p>
            <a:r>
              <a:rPr lang="en-IN" sz="1800" dirty="0"/>
              <a:t>		new </a:t>
            </a:r>
            <a:r>
              <a:rPr lang="en-IN" sz="1800" dirty="0" err="1"/>
              <a:t>GrandChild</a:t>
            </a:r>
            <a:r>
              <a:rPr lang="en-IN" sz="1800" dirty="0"/>
              <a:t>().display();</a:t>
            </a:r>
          </a:p>
          <a:p>
            <a:r>
              <a:rPr lang="en-IN" sz="1800" dirty="0"/>
              <a:t>	}</a:t>
            </a:r>
          </a:p>
          <a:p>
            <a:r>
              <a:rPr lang="en-IN" sz="1800" dirty="0"/>
              <a:t>}</a:t>
            </a:r>
            <a:endParaRPr lang="en-IN" dirty="0"/>
          </a:p>
        </p:txBody>
      </p:sp>
    </p:spTree>
    <p:extLst>
      <p:ext uri="{BB962C8B-B14F-4D97-AF65-F5344CB8AC3E}">
        <p14:creationId xmlns:p14="http://schemas.microsoft.com/office/powerpoint/2010/main" val="966566409"/>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F87C-D333-2072-74B1-E035A6847C29}"/>
              </a:ext>
            </a:extLst>
          </p:cNvPr>
          <p:cNvSpPr>
            <a:spLocks noGrp="1"/>
          </p:cNvSpPr>
          <p:nvPr>
            <p:ph type="title"/>
          </p:nvPr>
        </p:nvSpPr>
        <p:spPr>
          <a:xfrm>
            <a:off x="659091" y="681037"/>
            <a:ext cx="10515600" cy="1325563"/>
          </a:xfrm>
        </p:spPr>
        <p:txBody>
          <a:bodyPr/>
          <a:lstStyle/>
          <a:p>
            <a:pPr algn="ctr"/>
            <a:r>
              <a:rPr lang="en-IN" b="1" u="sng" dirty="0"/>
              <a:t>Introduction to Interface </a:t>
            </a:r>
            <a:br>
              <a:rPr lang="en-IN" b="1" dirty="0"/>
            </a:br>
            <a:endParaRPr lang="en-IN" dirty="0"/>
          </a:p>
        </p:txBody>
      </p:sp>
      <p:sp>
        <p:nvSpPr>
          <p:cNvPr id="4" name="Footer Placeholder 3">
            <a:extLst>
              <a:ext uri="{FF2B5EF4-FFF2-40B4-BE49-F238E27FC236}">
                <a16:creationId xmlns:a16="http://schemas.microsoft.com/office/drawing/2014/main" id="{8A3BA2C3-501A-9B00-F9EA-7FF4CABCD8E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4F727CC-DE18-B219-AE1C-A87458F10B4E}"/>
              </a:ext>
            </a:extLst>
          </p:cNvPr>
          <p:cNvSpPr>
            <a:spLocks noGrp="1"/>
          </p:cNvSpPr>
          <p:nvPr>
            <p:ph type="sldNum" sz="quarter" idx="12"/>
          </p:nvPr>
        </p:nvSpPr>
        <p:spPr/>
        <p:txBody>
          <a:bodyPr/>
          <a:lstStyle/>
          <a:p>
            <a:fld id="{4A777409-9C5A-4B07-8E32-19F22F7D558C}" type="slidenum">
              <a:rPr lang="en-IN" smtClean="0"/>
              <a:t>328</a:t>
            </a:fld>
            <a:endParaRPr lang="en-IN" dirty="0"/>
          </a:p>
        </p:txBody>
      </p:sp>
      <p:sp>
        <p:nvSpPr>
          <p:cNvPr id="8" name="Content Placeholder 7">
            <a:extLst>
              <a:ext uri="{FF2B5EF4-FFF2-40B4-BE49-F238E27FC236}">
                <a16:creationId xmlns:a16="http://schemas.microsoft.com/office/drawing/2014/main" id="{80DC68DD-7148-52C5-95F2-0E0EDD97B4FB}"/>
              </a:ext>
            </a:extLst>
          </p:cNvPr>
          <p:cNvSpPr>
            <a:spLocks noGrp="1"/>
          </p:cNvSpPr>
          <p:nvPr>
            <p:ph idx="1"/>
          </p:nvPr>
        </p:nvSpPr>
        <p:spPr>
          <a:xfrm>
            <a:off x="838200" y="1655943"/>
            <a:ext cx="10515600" cy="4351338"/>
          </a:xfrm>
        </p:spPr>
        <p:txBody>
          <a:bodyPr>
            <a:normAutofit fontScale="92500" lnSpcReduction="20000"/>
          </a:bodyPr>
          <a:lstStyle/>
          <a:p>
            <a:pPr marL="0" indent="0">
              <a:buNone/>
            </a:pPr>
            <a:r>
              <a:rPr lang="en-US" sz="2200" dirty="0">
                <a:solidFill>
                  <a:schemeClr val="tx1">
                    <a:lumMod val="65000"/>
                    <a:lumOff val="35000"/>
                  </a:schemeClr>
                </a:solidFill>
              </a:rPr>
              <a:t>Let us consider the usual transport scenario. To travel from one place to the other, a taxicab has become a popular public transport medium. But doesn't taxicab belong to the Car family? So does it mean that all cars can be used for public transport? No, only a certain number of these cars can be used for public transport. Similarly, a bike taxi, bus, airplane, train, etc, all can be used for public transport. But does it mean that any bike or an airplane can be used for public transport? Again, no. There is a small portion of these that can be used. </a:t>
            </a:r>
          </a:p>
          <a:p>
            <a:pPr marL="0" indent="0">
              <a:buNone/>
            </a:pPr>
            <a:endParaRPr lang="en-US" sz="2200" dirty="0">
              <a:solidFill>
                <a:schemeClr val="tx1">
                  <a:lumMod val="65000"/>
                  <a:lumOff val="35000"/>
                </a:schemeClr>
              </a:solidFill>
            </a:endParaRPr>
          </a:p>
          <a:p>
            <a:pPr marL="0" indent="0">
              <a:buNone/>
            </a:pPr>
            <a:r>
              <a:rPr lang="en-US" sz="2200" dirty="0">
                <a:solidFill>
                  <a:schemeClr val="tx1">
                    <a:lumMod val="65000"/>
                    <a:lumOff val="35000"/>
                  </a:schemeClr>
                </a:solidFill>
              </a:rPr>
              <a:t>So how can something belong to two separate families? Well, in Java, such a scenario can be implemented using the Interface. The interface in Java provides additional </a:t>
            </a:r>
            <a:r>
              <a:rPr lang="en-US" sz="2200" dirty="0" err="1">
                <a:solidFill>
                  <a:schemeClr val="tx1">
                    <a:lumMod val="65000"/>
                    <a:lumOff val="35000"/>
                  </a:schemeClr>
                </a:solidFill>
              </a:rPr>
              <a:t>behaviour</a:t>
            </a:r>
            <a:r>
              <a:rPr lang="en-US" sz="2200" dirty="0">
                <a:solidFill>
                  <a:schemeClr val="tx1">
                    <a:lumMod val="65000"/>
                    <a:lumOff val="35000"/>
                  </a:schemeClr>
                </a:solidFill>
              </a:rPr>
              <a:t> to a class. Hence, a taxicab along with being a car can act as a public transport using an interface.</a:t>
            </a:r>
          </a:p>
          <a:p>
            <a:pPr marL="0" indent="0">
              <a:buNone/>
            </a:pPr>
            <a:endParaRPr lang="en-US" sz="2200" dirty="0">
              <a:solidFill>
                <a:schemeClr val="tx1">
                  <a:lumMod val="65000"/>
                  <a:lumOff val="35000"/>
                </a:schemeClr>
              </a:solidFill>
            </a:endParaRPr>
          </a:p>
          <a:p>
            <a:pPr marL="0" indent="0">
              <a:buNone/>
            </a:pPr>
            <a:r>
              <a:rPr lang="en-US" sz="2200" dirty="0">
                <a:solidFill>
                  <a:schemeClr val="tx1">
                    <a:lumMod val="65000"/>
                    <a:lumOff val="35000"/>
                  </a:schemeClr>
                </a:solidFill>
              </a:rPr>
              <a:t>An interface is used to define a generic template that can be implemented by various classes. It contains method signatures and constant declarations. Since Java 9, it can also have </a:t>
            </a:r>
            <a:r>
              <a:rPr lang="en-US" sz="2200" b="1" dirty="0">
                <a:solidFill>
                  <a:schemeClr val="tx1">
                    <a:lumMod val="65000"/>
                    <a:lumOff val="35000"/>
                  </a:schemeClr>
                </a:solidFill>
              </a:rPr>
              <a:t>private, default and static methods</a:t>
            </a:r>
            <a:r>
              <a:rPr lang="en-US" sz="2200" dirty="0">
                <a:solidFill>
                  <a:schemeClr val="tx1">
                    <a:lumMod val="65000"/>
                    <a:lumOff val="35000"/>
                  </a:schemeClr>
                </a:solidFill>
              </a:rPr>
              <a:t>. The methods declared in an interface are </a:t>
            </a:r>
            <a:r>
              <a:rPr lang="en-US" sz="2200" b="1" dirty="0">
                <a:solidFill>
                  <a:schemeClr val="tx1">
                    <a:lumMod val="65000"/>
                    <a:lumOff val="35000"/>
                  </a:schemeClr>
                </a:solidFill>
              </a:rPr>
              <a:t>implicitly public and abstract</a:t>
            </a:r>
            <a:r>
              <a:rPr lang="en-US" sz="2200" dirty="0">
                <a:solidFill>
                  <a:schemeClr val="tx1">
                    <a:lumMod val="65000"/>
                    <a:lumOff val="35000"/>
                  </a:schemeClr>
                </a:solidFill>
              </a:rPr>
              <a:t>, and the data fields are </a:t>
            </a:r>
            <a:r>
              <a:rPr lang="en-US" sz="2200" b="1" dirty="0">
                <a:solidFill>
                  <a:schemeClr val="tx1">
                    <a:lumMod val="65000"/>
                    <a:lumOff val="35000"/>
                  </a:schemeClr>
                </a:solidFill>
              </a:rPr>
              <a:t>implicitly public, static and final</a:t>
            </a:r>
            <a:r>
              <a:rPr lang="en-US" sz="2200" dirty="0">
                <a:solidFill>
                  <a:schemeClr val="tx1">
                    <a:lumMod val="65000"/>
                    <a:lumOff val="35000"/>
                  </a:schemeClr>
                </a:solidFill>
              </a:rPr>
              <a:t>, i.e. </a:t>
            </a:r>
            <a:r>
              <a:rPr lang="en-US" sz="2200" b="1" dirty="0">
                <a:solidFill>
                  <a:schemeClr val="tx1">
                    <a:lumMod val="65000"/>
                    <a:lumOff val="35000"/>
                  </a:schemeClr>
                </a:solidFill>
              </a:rPr>
              <a:t>constants</a:t>
            </a:r>
            <a:r>
              <a:rPr lang="en-US" sz="2200" dirty="0">
                <a:solidFill>
                  <a:schemeClr val="tx1">
                    <a:lumMod val="65000"/>
                    <a:lumOff val="35000"/>
                  </a:schemeClr>
                </a:solidFill>
              </a:rPr>
              <a:t>. An Interface specifies the alter-ego functionalities of many classes. To create an interface in Java, we have to use the </a:t>
            </a:r>
            <a:r>
              <a:rPr lang="en-US" sz="2200" b="1" dirty="0">
                <a:solidFill>
                  <a:schemeClr val="tx1">
                    <a:lumMod val="65000"/>
                    <a:lumOff val="35000"/>
                  </a:schemeClr>
                </a:solidFill>
              </a:rPr>
              <a:t>interface </a:t>
            </a:r>
            <a:r>
              <a:rPr lang="en-US" sz="2200" dirty="0">
                <a:solidFill>
                  <a:schemeClr val="tx1">
                    <a:lumMod val="65000"/>
                    <a:lumOff val="35000"/>
                  </a:schemeClr>
                </a:solidFill>
              </a:rPr>
              <a:t>keyword as shown below.</a:t>
            </a:r>
          </a:p>
          <a:p>
            <a:pPr marL="0" indent="0">
              <a:buNone/>
            </a:pPr>
            <a:endParaRPr lang="en-IN" dirty="0"/>
          </a:p>
        </p:txBody>
      </p:sp>
    </p:spTree>
    <p:extLst>
      <p:ext uri="{BB962C8B-B14F-4D97-AF65-F5344CB8AC3E}">
        <p14:creationId xmlns:p14="http://schemas.microsoft.com/office/powerpoint/2010/main" val="311571009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B2D975-B0E7-620B-6765-EDFF2768B7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79C496A-B69C-F572-A32F-BCE5DA74212A}"/>
              </a:ext>
            </a:extLst>
          </p:cNvPr>
          <p:cNvSpPr>
            <a:spLocks noGrp="1"/>
          </p:cNvSpPr>
          <p:nvPr>
            <p:ph type="sldNum" sz="quarter" idx="12"/>
          </p:nvPr>
        </p:nvSpPr>
        <p:spPr/>
        <p:txBody>
          <a:bodyPr/>
          <a:lstStyle/>
          <a:p>
            <a:fld id="{4A777409-9C5A-4B07-8E32-19F22F7D558C}" type="slidenum">
              <a:rPr lang="en-IN" smtClean="0"/>
              <a:t>329</a:t>
            </a:fld>
            <a:endParaRPr lang="en-IN" dirty="0"/>
          </a:p>
        </p:txBody>
      </p:sp>
      <p:sp>
        <p:nvSpPr>
          <p:cNvPr id="5" name="TextBox 4">
            <a:extLst>
              <a:ext uri="{FF2B5EF4-FFF2-40B4-BE49-F238E27FC236}">
                <a16:creationId xmlns:a16="http://schemas.microsoft.com/office/drawing/2014/main" id="{D38F32E0-7F42-B46B-BA8A-20F778AD2240}"/>
              </a:ext>
            </a:extLst>
          </p:cNvPr>
          <p:cNvSpPr txBox="1"/>
          <p:nvPr/>
        </p:nvSpPr>
        <p:spPr>
          <a:xfrm>
            <a:off x="1173637" y="788478"/>
            <a:ext cx="8074058" cy="1631216"/>
          </a:xfrm>
          <a:prstGeom prst="rect">
            <a:avLst/>
          </a:prstGeom>
          <a:noFill/>
        </p:spPr>
        <p:txBody>
          <a:bodyPr wrap="square">
            <a:spAutoFit/>
          </a:bodyPr>
          <a:lstStyle/>
          <a:p>
            <a:r>
              <a:rPr lang="en-IN" sz="2000" dirty="0"/>
              <a:t>public interface </a:t>
            </a:r>
            <a:r>
              <a:rPr lang="en-IN" sz="2000" dirty="0" err="1"/>
              <a:t>PublicTransport</a:t>
            </a:r>
            <a:r>
              <a:rPr lang="en-IN" sz="2000" dirty="0"/>
              <a:t>{</a:t>
            </a:r>
          </a:p>
          <a:p>
            <a:r>
              <a:rPr lang="en-IN" sz="2000" dirty="0"/>
              <a:t>    double RATE = 12.0; // Rate per km</a:t>
            </a:r>
          </a:p>
          <a:p>
            <a:r>
              <a:rPr lang="en-IN" sz="2000" dirty="0"/>
              <a:t>    double MIN_AMOUNT = 30.0;</a:t>
            </a:r>
          </a:p>
          <a:p>
            <a:r>
              <a:rPr lang="en-IN" sz="2000" dirty="0"/>
              <a:t>    double </a:t>
            </a:r>
            <a:r>
              <a:rPr lang="en-IN" sz="2000" dirty="0" err="1"/>
              <a:t>calculateFare</a:t>
            </a:r>
            <a:r>
              <a:rPr lang="en-IN" sz="2000" dirty="0"/>
              <a:t>();</a:t>
            </a:r>
          </a:p>
          <a:p>
            <a:r>
              <a:rPr lang="en-IN" sz="2000" dirty="0"/>
              <a:t>}</a:t>
            </a:r>
          </a:p>
        </p:txBody>
      </p:sp>
      <p:sp>
        <p:nvSpPr>
          <p:cNvPr id="7" name="TextBox 6">
            <a:extLst>
              <a:ext uri="{FF2B5EF4-FFF2-40B4-BE49-F238E27FC236}">
                <a16:creationId xmlns:a16="http://schemas.microsoft.com/office/drawing/2014/main" id="{60310140-2389-BFFB-2112-52CBAF377614}"/>
              </a:ext>
            </a:extLst>
          </p:cNvPr>
          <p:cNvSpPr txBox="1"/>
          <p:nvPr/>
        </p:nvSpPr>
        <p:spPr>
          <a:xfrm>
            <a:off x="566786" y="2488925"/>
            <a:ext cx="11058427" cy="707886"/>
          </a:xfrm>
          <a:prstGeom prst="rect">
            <a:avLst/>
          </a:prstGeom>
          <a:noFill/>
        </p:spPr>
        <p:txBody>
          <a:bodyPr wrap="square">
            <a:spAutoFit/>
          </a:bodyPr>
          <a:lstStyle/>
          <a:p>
            <a:r>
              <a:rPr lang="en-US" sz="2000" dirty="0">
                <a:solidFill>
                  <a:schemeClr val="tx1">
                    <a:lumMod val="65000"/>
                    <a:lumOff val="35000"/>
                  </a:schemeClr>
                </a:solidFill>
              </a:rPr>
              <a:t>The </a:t>
            </a:r>
            <a:r>
              <a:rPr lang="en-US" sz="2000" b="1" dirty="0">
                <a:solidFill>
                  <a:schemeClr val="tx1">
                    <a:lumMod val="65000"/>
                    <a:lumOff val="35000"/>
                  </a:schemeClr>
                </a:solidFill>
              </a:rPr>
              <a:t>implements </a:t>
            </a:r>
            <a:r>
              <a:rPr lang="en-US" sz="2000" dirty="0">
                <a:solidFill>
                  <a:schemeClr val="tx1">
                    <a:lumMod val="65000"/>
                    <a:lumOff val="35000"/>
                  </a:schemeClr>
                </a:solidFill>
              </a:rPr>
              <a:t>keyword is used to implement an interface. The classes implementing an interface must implement all the specified methods. Otherwise, they should be made abstract.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21294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004D64-A642-2CBB-3EBE-6A8994BE6402}"/>
              </a:ext>
            </a:extLst>
          </p:cNvPr>
          <p:cNvSpPr txBox="1"/>
          <p:nvPr/>
        </p:nvSpPr>
        <p:spPr>
          <a:xfrm>
            <a:off x="233081" y="728246"/>
            <a:ext cx="11725835" cy="1323439"/>
          </a:xfrm>
          <a:prstGeom prst="rect">
            <a:avLst/>
          </a:prstGeom>
          <a:noFill/>
        </p:spPr>
        <p:txBody>
          <a:bodyPr wrap="square">
            <a:spAutoFit/>
          </a:bodyPr>
          <a:lstStyle/>
          <a:p>
            <a:r>
              <a:rPr lang="en-US" sz="2000" dirty="0">
                <a:solidFill>
                  <a:schemeClr val="tx1">
                    <a:lumMod val="65000"/>
                    <a:lumOff val="35000"/>
                  </a:schemeClr>
                </a:solidFill>
                <a:effectLst/>
              </a:rPr>
              <a:t>By now, you have seen that to declare a variable, you need to specify the data type of the variable but from Java 10 onwards, a new feature of local variable type inference has been introduced.</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This feature allows you to specify </a:t>
            </a:r>
            <a:r>
              <a:rPr lang="en-US" sz="2000" b="1" dirty="0">
                <a:solidFill>
                  <a:schemeClr val="tx1">
                    <a:lumMod val="65000"/>
                    <a:lumOff val="35000"/>
                  </a:schemeClr>
                </a:solidFill>
                <a:effectLst/>
              </a:rPr>
              <a:t>var </a:t>
            </a:r>
            <a:r>
              <a:rPr lang="en-US" sz="2000" dirty="0">
                <a:solidFill>
                  <a:schemeClr val="tx1">
                    <a:lumMod val="65000"/>
                    <a:lumOff val="35000"/>
                  </a:schemeClr>
                </a:solidFill>
                <a:effectLst/>
              </a:rPr>
              <a:t>instead of the data type while declaring a variable as shown below.</a:t>
            </a:r>
          </a:p>
        </p:txBody>
      </p:sp>
      <p:sp>
        <p:nvSpPr>
          <p:cNvPr id="5" name="TextBox 4">
            <a:extLst>
              <a:ext uri="{FF2B5EF4-FFF2-40B4-BE49-F238E27FC236}">
                <a16:creationId xmlns:a16="http://schemas.microsoft.com/office/drawing/2014/main" id="{A056137A-685E-3331-14B9-046E043E6508}"/>
              </a:ext>
            </a:extLst>
          </p:cNvPr>
          <p:cNvSpPr txBox="1"/>
          <p:nvPr/>
        </p:nvSpPr>
        <p:spPr>
          <a:xfrm>
            <a:off x="233082" y="1955145"/>
            <a:ext cx="11725834" cy="461665"/>
          </a:xfrm>
          <a:prstGeom prst="rect">
            <a:avLst/>
          </a:prstGeom>
          <a:noFill/>
        </p:spPr>
        <p:txBody>
          <a:bodyPr wrap="square">
            <a:spAutoFit/>
          </a:bodyPr>
          <a:lstStyle/>
          <a:p>
            <a:r>
              <a:rPr lang="en-IN" sz="2400" dirty="0"/>
              <a:t>var number=11;</a:t>
            </a:r>
          </a:p>
        </p:txBody>
      </p:sp>
      <p:sp>
        <p:nvSpPr>
          <p:cNvPr id="7" name="TextBox 6">
            <a:extLst>
              <a:ext uri="{FF2B5EF4-FFF2-40B4-BE49-F238E27FC236}">
                <a16:creationId xmlns:a16="http://schemas.microsoft.com/office/drawing/2014/main" id="{8E01F8D8-59E9-ED6B-89B4-B1A0E3817DEF}"/>
              </a:ext>
            </a:extLst>
          </p:cNvPr>
          <p:cNvSpPr txBox="1"/>
          <p:nvPr/>
        </p:nvSpPr>
        <p:spPr>
          <a:xfrm>
            <a:off x="233082" y="2416810"/>
            <a:ext cx="11725834" cy="3477875"/>
          </a:xfrm>
          <a:prstGeom prst="rect">
            <a:avLst/>
          </a:prstGeom>
          <a:noFill/>
        </p:spPr>
        <p:txBody>
          <a:bodyPr wrap="square">
            <a:spAutoFit/>
          </a:bodyPr>
          <a:lstStyle/>
          <a:p>
            <a:r>
              <a:rPr lang="en-US" sz="2000" dirty="0">
                <a:solidFill>
                  <a:schemeClr val="tx1">
                    <a:lumMod val="65000"/>
                    <a:lumOff val="35000"/>
                  </a:schemeClr>
                </a:solidFill>
                <a:effectLst/>
              </a:rPr>
              <a:t>In the above code snippet, you can notice that instead of a data type, var has been specified while declaring the variable.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case, the compiler infers the data type of the variable based on the value initialized to it.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Here, the compiler will infer the data type as int as an integer value has been initialized to the variable number.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Please note that var can only be used when a variable is initialized during declaration. var cannot be used when a variable is just declared without initialization.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code snippet given below will result in a compilation error.</a:t>
            </a:r>
          </a:p>
        </p:txBody>
      </p:sp>
      <p:sp>
        <p:nvSpPr>
          <p:cNvPr id="9" name="TextBox 8">
            <a:extLst>
              <a:ext uri="{FF2B5EF4-FFF2-40B4-BE49-F238E27FC236}">
                <a16:creationId xmlns:a16="http://schemas.microsoft.com/office/drawing/2014/main" id="{7073496E-B4BF-9A6B-40D7-1D62D4003B28}"/>
              </a:ext>
            </a:extLst>
          </p:cNvPr>
          <p:cNvSpPr txBox="1"/>
          <p:nvPr/>
        </p:nvSpPr>
        <p:spPr>
          <a:xfrm>
            <a:off x="233082" y="5894685"/>
            <a:ext cx="11725834" cy="461665"/>
          </a:xfrm>
          <a:prstGeom prst="rect">
            <a:avLst/>
          </a:prstGeom>
          <a:noFill/>
        </p:spPr>
        <p:txBody>
          <a:bodyPr wrap="square">
            <a:spAutoFit/>
          </a:bodyPr>
          <a:lstStyle/>
          <a:p>
            <a:r>
              <a:rPr lang="en-IN" sz="2400" dirty="0"/>
              <a:t>var number;</a:t>
            </a:r>
          </a:p>
        </p:txBody>
      </p:sp>
      <p:sp>
        <p:nvSpPr>
          <p:cNvPr id="2" name="Footer Placeholder 1">
            <a:extLst>
              <a:ext uri="{FF2B5EF4-FFF2-40B4-BE49-F238E27FC236}">
                <a16:creationId xmlns:a16="http://schemas.microsoft.com/office/drawing/2014/main" id="{34F36510-B89D-D7A4-8C90-EA8A8AEF6D3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A252935-602C-1746-8655-C43C826A881F}"/>
              </a:ext>
            </a:extLst>
          </p:cNvPr>
          <p:cNvSpPr>
            <a:spLocks noGrp="1"/>
          </p:cNvSpPr>
          <p:nvPr>
            <p:ph type="sldNum" sz="quarter" idx="12"/>
          </p:nvPr>
        </p:nvSpPr>
        <p:spPr/>
        <p:txBody>
          <a:bodyPr/>
          <a:lstStyle/>
          <a:p>
            <a:fld id="{4A777409-9C5A-4B07-8E32-19F22F7D558C}" type="slidenum">
              <a:rPr lang="en-IN" smtClean="0"/>
              <a:t>33</a:t>
            </a:fld>
            <a:endParaRPr lang="en-IN" dirty="0"/>
          </a:p>
        </p:txBody>
      </p:sp>
    </p:spTree>
    <p:extLst>
      <p:ext uri="{BB962C8B-B14F-4D97-AF65-F5344CB8AC3E}">
        <p14:creationId xmlns:p14="http://schemas.microsoft.com/office/powerpoint/2010/main" val="2842253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486E20-E7F5-FE47-F15A-FA15975CAC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E929B59-6018-DA4B-1640-B96C67C7D0D9}"/>
              </a:ext>
            </a:extLst>
          </p:cNvPr>
          <p:cNvSpPr>
            <a:spLocks noGrp="1"/>
          </p:cNvSpPr>
          <p:nvPr>
            <p:ph type="sldNum" sz="quarter" idx="12"/>
          </p:nvPr>
        </p:nvSpPr>
        <p:spPr/>
        <p:txBody>
          <a:bodyPr/>
          <a:lstStyle/>
          <a:p>
            <a:fld id="{4A777409-9C5A-4B07-8E32-19F22F7D558C}" type="slidenum">
              <a:rPr lang="en-IN" smtClean="0"/>
              <a:t>330</a:t>
            </a:fld>
            <a:endParaRPr lang="en-IN" dirty="0"/>
          </a:p>
        </p:txBody>
      </p:sp>
      <p:sp>
        <p:nvSpPr>
          <p:cNvPr id="5" name="TextBox 4">
            <a:extLst>
              <a:ext uri="{FF2B5EF4-FFF2-40B4-BE49-F238E27FC236}">
                <a16:creationId xmlns:a16="http://schemas.microsoft.com/office/drawing/2014/main" id="{E8D7B37D-7822-211B-D120-8610A02594B4}"/>
              </a:ext>
            </a:extLst>
          </p:cNvPr>
          <p:cNvSpPr txBox="1"/>
          <p:nvPr/>
        </p:nvSpPr>
        <p:spPr>
          <a:xfrm>
            <a:off x="838200" y="629602"/>
            <a:ext cx="10991654" cy="5909310"/>
          </a:xfrm>
          <a:prstGeom prst="rect">
            <a:avLst/>
          </a:prstGeom>
          <a:noFill/>
        </p:spPr>
        <p:txBody>
          <a:bodyPr wrap="square">
            <a:spAutoFit/>
          </a:bodyPr>
          <a:lstStyle/>
          <a:p>
            <a:r>
              <a:rPr lang="en-IN" dirty="0"/>
              <a:t>public class </a:t>
            </a:r>
            <a:r>
              <a:rPr lang="en-IN" dirty="0" err="1"/>
              <a:t>InterfaceTester</a:t>
            </a:r>
            <a:r>
              <a:rPr lang="en-IN" dirty="0"/>
              <a:t> {</a:t>
            </a:r>
          </a:p>
          <a:p>
            <a:r>
              <a:rPr lang="en-IN" dirty="0"/>
              <a:t>    public static void main(String[] </a:t>
            </a:r>
            <a:r>
              <a:rPr lang="en-IN" dirty="0" err="1"/>
              <a:t>args</a:t>
            </a:r>
            <a:r>
              <a:rPr lang="en-IN" dirty="0"/>
              <a:t>) {</a:t>
            </a:r>
          </a:p>
          <a:p>
            <a:r>
              <a:rPr lang="en-IN" dirty="0"/>
              <a:t>        </a:t>
            </a:r>
            <a:r>
              <a:rPr lang="en-IN" dirty="0" err="1"/>
              <a:t>TaxiCab</a:t>
            </a:r>
            <a:r>
              <a:rPr lang="en-IN" dirty="0"/>
              <a:t> </a:t>
            </a:r>
            <a:r>
              <a:rPr lang="en-IN" dirty="0" err="1"/>
              <a:t>olaCar</a:t>
            </a:r>
            <a:r>
              <a:rPr lang="en-IN" dirty="0"/>
              <a:t> = new </a:t>
            </a:r>
            <a:r>
              <a:rPr lang="en-IN" dirty="0" err="1"/>
              <a:t>TaxiCab</a:t>
            </a:r>
            <a:r>
              <a:rPr lang="en-IN" dirty="0"/>
              <a:t>();</a:t>
            </a:r>
          </a:p>
          <a:p>
            <a:r>
              <a:rPr lang="en-IN" dirty="0"/>
              <a:t>        // After travelling</a:t>
            </a:r>
          </a:p>
          <a:p>
            <a:r>
              <a:rPr lang="en-IN" dirty="0"/>
              <a:t>        </a:t>
            </a:r>
            <a:r>
              <a:rPr lang="en-IN" dirty="0" err="1"/>
              <a:t>System.out.println</a:t>
            </a:r>
            <a:r>
              <a:rPr lang="en-IN" dirty="0"/>
              <a:t>("Your bill amount is: Rs." + </a:t>
            </a:r>
            <a:r>
              <a:rPr lang="en-IN" dirty="0" err="1"/>
              <a:t>olaCar.calculateFare</a:t>
            </a:r>
            <a:r>
              <a:rPr lang="en-IN" dirty="0"/>
              <a:t>());</a:t>
            </a:r>
          </a:p>
          <a:p>
            <a:r>
              <a:rPr lang="en-IN" dirty="0"/>
              <a:t>    }</a:t>
            </a:r>
          </a:p>
          <a:p>
            <a:r>
              <a:rPr lang="en-IN" dirty="0"/>
              <a:t>}</a:t>
            </a:r>
          </a:p>
          <a:p>
            <a:r>
              <a:rPr lang="en-IN" dirty="0"/>
              <a:t>public class Car {</a:t>
            </a:r>
          </a:p>
          <a:p>
            <a:r>
              <a:rPr lang="en-IN" dirty="0"/>
              <a:t>    String brand;</a:t>
            </a:r>
          </a:p>
          <a:p>
            <a:r>
              <a:rPr lang="en-IN" dirty="0"/>
              <a:t>    String </a:t>
            </a:r>
            <a:r>
              <a:rPr lang="en-IN" dirty="0" err="1"/>
              <a:t>color</a:t>
            </a:r>
            <a:r>
              <a:rPr lang="en-IN" dirty="0"/>
              <a:t>;</a:t>
            </a:r>
          </a:p>
          <a:p>
            <a:r>
              <a:rPr lang="en-IN" dirty="0"/>
              <a:t>    String model;</a:t>
            </a:r>
          </a:p>
          <a:p>
            <a:r>
              <a:rPr lang="en-IN" dirty="0"/>
              <a:t>}</a:t>
            </a:r>
          </a:p>
          <a:p>
            <a:r>
              <a:rPr lang="en-IN" dirty="0"/>
              <a:t>public class </a:t>
            </a:r>
            <a:r>
              <a:rPr lang="en-IN" dirty="0" err="1"/>
              <a:t>TaxiCab</a:t>
            </a:r>
            <a:r>
              <a:rPr lang="en-IN" dirty="0"/>
              <a:t> extends Car implements </a:t>
            </a:r>
            <a:r>
              <a:rPr lang="en-IN" dirty="0" err="1"/>
              <a:t>PublicTransport</a:t>
            </a:r>
            <a:r>
              <a:rPr lang="en-IN" dirty="0"/>
              <a:t>{</a:t>
            </a:r>
          </a:p>
          <a:p>
            <a:r>
              <a:rPr lang="en-IN" dirty="0"/>
              <a:t>    public double </a:t>
            </a:r>
            <a:r>
              <a:rPr lang="en-IN" dirty="0" err="1"/>
              <a:t>calculateFare</a:t>
            </a:r>
            <a:r>
              <a:rPr lang="en-IN" dirty="0"/>
              <a:t>() {    // Implementing interface's method</a:t>
            </a:r>
          </a:p>
          <a:p>
            <a:r>
              <a:rPr lang="en-IN" dirty="0"/>
              <a:t>        double </a:t>
            </a:r>
            <a:r>
              <a:rPr lang="en-IN" dirty="0" err="1"/>
              <a:t>billAmount</a:t>
            </a:r>
            <a:r>
              <a:rPr lang="en-IN" dirty="0"/>
              <a:t> = MIN_AMOUNT + (RATE * </a:t>
            </a:r>
            <a:r>
              <a:rPr lang="en-IN" dirty="0" err="1"/>
              <a:t>getTravelDistance</a:t>
            </a:r>
            <a:r>
              <a:rPr lang="en-IN" dirty="0"/>
              <a:t>());</a:t>
            </a:r>
          </a:p>
          <a:p>
            <a:r>
              <a:rPr lang="en-IN" dirty="0"/>
              <a:t>        return </a:t>
            </a:r>
            <a:r>
              <a:rPr lang="en-IN" dirty="0" err="1"/>
              <a:t>billAmount</a:t>
            </a:r>
            <a:r>
              <a:rPr lang="en-IN" dirty="0"/>
              <a:t>;</a:t>
            </a:r>
          </a:p>
          <a:p>
            <a:r>
              <a:rPr lang="en-IN" dirty="0"/>
              <a:t>    }</a:t>
            </a:r>
          </a:p>
          <a:p>
            <a:r>
              <a:rPr lang="en-IN" dirty="0"/>
              <a:t>    public double </a:t>
            </a:r>
            <a:r>
              <a:rPr lang="en-IN" dirty="0" err="1"/>
              <a:t>getTravelDistance</a:t>
            </a:r>
            <a:r>
              <a:rPr lang="en-IN" dirty="0"/>
              <a:t>() {</a:t>
            </a:r>
          </a:p>
          <a:p>
            <a:r>
              <a:rPr lang="en-IN" dirty="0"/>
              <a:t>        // Calculates and returns the distance </a:t>
            </a:r>
            <a:r>
              <a:rPr lang="en-IN" dirty="0" err="1"/>
              <a:t>traveled</a:t>
            </a:r>
            <a:endParaRPr lang="en-IN" dirty="0"/>
          </a:p>
          <a:p>
            <a:r>
              <a:rPr lang="en-IN" dirty="0"/>
              <a:t>    }</a:t>
            </a:r>
          </a:p>
          <a:p>
            <a:r>
              <a:rPr lang="en-IN" dirty="0"/>
              <a:t>}</a:t>
            </a:r>
          </a:p>
        </p:txBody>
      </p:sp>
    </p:spTree>
    <p:extLst>
      <p:ext uri="{BB962C8B-B14F-4D97-AF65-F5344CB8AC3E}">
        <p14:creationId xmlns:p14="http://schemas.microsoft.com/office/powerpoint/2010/main" val="4026108320"/>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523B1A-9025-675B-6ADF-CA22B96353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6AE4B2-0747-100E-7FAB-25C50E7E7352}"/>
              </a:ext>
            </a:extLst>
          </p:cNvPr>
          <p:cNvSpPr>
            <a:spLocks noGrp="1"/>
          </p:cNvSpPr>
          <p:nvPr>
            <p:ph type="sldNum" sz="quarter" idx="12"/>
          </p:nvPr>
        </p:nvSpPr>
        <p:spPr/>
        <p:txBody>
          <a:bodyPr/>
          <a:lstStyle/>
          <a:p>
            <a:fld id="{4A777409-9C5A-4B07-8E32-19F22F7D558C}" type="slidenum">
              <a:rPr lang="en-IN" smtClean="0"/>
              <a:t>331</a:t>
            </a:fld>
            <a:endParaRPr lang="en-IN" dirty="0"/>
          </a:p>
        </p:txBody>
      </p:sp>
      <p:sp>
        <p:nvSpPr>
          <p:cNvPr id="5" name="TextBox 4">
            <a:extLst>
              <a:ext uri="{FF2B5EF4-FFF2-40B4-BE49-F238E27FC236}">
                <a16:creationId xmlns:a16="http://schemas.microsoft.com/office/drawing/2014/main" id="{19745BC8-694A-02A8-1703-03C27326F67B}"/>
              </a:ext>
            </a:extLst>
          </p:cNvPr>
          <p:cNvSpPr txBox="1"/>
          <p:nvPr/>
        </p:nvSpPr>
        <p:spPr>
          <a:xfrm>
            <a:off x="989029" y="721772"/>
            <a:ext cx="10587086" cy="2246769"/>
          </a:xfrm>
          <a:prstGeom prst="rect">
            <a:avLst/>
          </a:prstGeom>
          <a:noFill/>
        </p:spPr>
        <p:txBody>
          <a:bodyPr wrap="square">
            <a:spAutoFit/>
          </a:bodyPr>
          <a:lstStyle/>
          <a:p>
            <a:r>
              <a:rPr lang="en-US" sz="2000" dirty="0">
                <a:solidFill>
                  <a:schemeClr val="tx1">
                    <a:lumMod val="65000"/>
                    <a:lumOff val="35000"/>
                  </a:schemeClr>
                </a:solidFill>
              </a:rPr>
              <a:t>An interface can extend more than one interface, and a class can implement more than one interface. This can be used to simulate </a:t>
            </a:r>
            <a:r>
              <a:rPr lang="en-US" sz="2000" b="1" dirty="0">
                <a:solidFill>
                  <a:schemeClr val="tx1">
                    <a:lumMod val="65000"/>
                    <a:lumOff val="35000"/>
                  </a:schemeClr>
                </a:solidFill>
              </a:rPr>
              <a:t>multiple inheritance</a:t>
            </a:r>
            <a:r>
              <a:rPr lang="en-US" sz="2000" dirty="0">
                <a:solidFill>
                  <a:schemeClr val="tx1">
                    <a:lumMod val="65000"/>
                    <a:lumOff val="35000"/>
                  </a:schemeClr>
                </a:solidFill>
              </a:rPr>
              <a:t> in Java. </a:t>
            </a:r>
          </a:p>
          <a:p>
            <a:br>
              <a:rPr lang="en-US" sz="2000" dirty="0">
                <a:solidFill>
                  <a:schemeClr val="tx1">
                    <a:lumMod val="65000"/>
                    <a:lumOff val="35000"/>
                  </a:schemeClr>
                </a:solidFill>
              </a:rPr>
            </a:br>
            <a:r>
              <a:rPr lang="en-US" sz="2000" dirty="0">
                <a:solidFill>
                  <a:schemeClr val="tx1">
                    <a:lumMod val="65000"/>
                    <a:lumOff val="35000"/>
                  </a:schemeClr>
                </a:solidFill>
              </a:rPr>
              <a:t>A class can extend from another class and at the same time implement any number of interfaces. Till Java 7, interfaces were allowed to have only empty methods or methods with no implementation.</a:t>
            </a:r>
          </a:p>
          <a:p>
            <a:endParaRPr lang="en-US" sz="2000" dirty="0">
              <a:solidFill>
                <a:schemeClr val="tx1">
                  <a:lumMod val="65000"/>
                  <a:lumOff val="35000"/>
                </a:schemeClr>
              </a:solidFill>
            </a:endParaRPr>
          </a:p>
          <a:p>
            <a:r>
              <a:rPr lang="en-US" sz="2000" dirty="0">
                <a:solidFill>
                  <a:schemeClr val="tx1">
                    <a:lumMod val="65000"/>
                    <a:lumOff val="35000"/>
                  </a:schemeClr>
                </a:solidFill>
              </a:rPr>
              <a:t>But from Java 8, interfaces are allowed to have methods with implementation.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DBB0E72-FB38-921E-3943-701CC02157A5}"/>
              </a:ext>
            </a:extLst>
          </p:cNvPr>
          <p:cNvSpPr txBox="1"/>
          <p:nvPr/>
        </p:nvSpPr>
        <p:spPr>
          <a:xfrm>
            <a:off x="989029" y="3053382"/>
            <a:ext cx="11077280" cy="3170099"/>
          </a:xfrm>
          <a:prstGeom prst="rect">
            <a:avLst/>
          </a:prstGeom>
          <a:noFill/>
        </p:spPr>
        <p:txBody>
          <a:bodyPr wrap="square">
            <a:spAutoFit/>
          </a:bodyPr>
          <a:lstStyle/>
          <a:p>
            <a:r>
              <a:rPr lang="en-US" sz="2000" dirty="0">
                <a:solidFill>
                  <a:schemeClr val="tx1">
                    <a:lumMod val="65000"/>
                    <a:lumOff val="35000"/>
                  </a:schemeClr>
                </a:solidFill>
              </a:rPr>
              <a:t>Java now allows default and static keywords to declare interface methods.</a:t>
            </a:r>
          </a:p>
          <a:p>
            <a:endParaRPr lang="en-US" sz="2000" dirty="0">
              <a:solidFill>
                <a:schemeClr val="tx1">
                  <a:lumMod val="65000"/>
                  <a:lumOff val="35000"/>
                </a:schemeClr>
              </a:solidFill>
            </a:endParaRPr>
          </a:p>
          <a:p>
            <a:r>
              <a:rPr lang="en-US" sz="2000" b="1" dirty="0">
                <a:solidFill>
                  <a:schemeClr val="tx1">
                    <a:lumMod val="65000"/>
                    <a:lumOff val="35000"/>
                  </a:schemeClr>
                </a:solidFill>
              </a:rPr>
              <a:t>default</a:t>
            </a:r>
            <a:r>
              <a:rPr lang="en-US" sz="2000" dirty="0">
                <a:solidFill>
                  <a:schemeClr val="tx1">
                    <a:lumMod val="65000"/>
                    <a:lumOff val="35000"/>
                  </a:schemeClr>
                </a:solidFill>
              </a:rPr>
              <a:t> is a keyword which when attached to an interface method, allows us to provide an implementation for that method. With this, we can add additional methods in any interface without disturbing the classes which have already implemented the interface. This method can be overridden in the implementing classes if need be.</a:t>
            </a:r>
          </a:p>
          <a:p>
            <a:endParaRPr lang="en-US" sz="2000" dirty="0">
              <a:solidFill>
                <a:schemeClr val="tx1">
                  <a:lumMod val="65000"/>
                  <a:lumOff val="35000"/>
                </a:schemeClr>
              </a:solidFill>
            </a:endParaRPr>
          </a:p>
          <a:p>
            <a:r>
              <a:rPr lang="en-US" sz="2000" b="1" dirty="0">
                <a:solidFill>
                  <a:schemeClr val="tx1">
                    <a:lumMod val="65000"/>
                    <a:lumOff val="35000"/>
                  </a:schemeClr>
                </a:solidFill>
              </a:rPr>
              <a:t>static</a:t>
            </a:r>
            <a:r>
              <a:rPr lang="en-US" sz="2000" dirty="0">
                <a:solidFill>
                  <a:schemeClr val="tx1">
                    <a:lumMod val="65000"/>
                    <a:lumOff val="35000"/>
                  </a:schemeClr>
                </a:solidFill>
              </a:rPr>
              <a:t> is another keyword introduced which allow us to provide an implementation to the method it is attached to. The difference between </a:t>
            </a:r>
            <a:r>
              <a:rPr lang="en-US" sz="2000" i="1" dirty="0">
                <a:solidFill>
                  <a:schemeClr val="tx1">
                    <a:lumMod val="65000"/>
                    <a:lumOff val="35000"/>
                  </a:schemeClr>
                </a:solidFill>
              </a:rPr>
              <a:t>static </a:t>
            </a:r>
            <a:r>
              <a:rPr lang="en-US" sz="2000" dirty="0">
                <a:solidFill>
                  <a:schemeClr val="tx1">
                    <a:lumMod val="65000"/>
                    <a:lumOff val="35000"/>
                  </a:schemeClr>
                </a:solidFill>
              </a:rPr>
              <a:t>and </a:t>
            </a:r>
            <a:r>
              <a:rPr lang="en-US" sz="2000" i="1" dirty="0">
                <a:solidFill>
                  <a:schemeClr val="tx1">
                    <a:lumMod val="65000"/>
                    <a:lumOff val="35000"/>
                  </a:schemeClr>
                </a:solidFill>
              </a:rPr>
              <a:t>default </a:t>
            </a:r>
            <a:r>
              <a:rPr lang="en-US" sz="2000" dirty="0">
                <a:solidFill>
                  <a:schemeClr val="tx1">
                    <a:lumMod val="65000"/>
                    <a:lumOff val="35000"/>
                  </a:schemeClr>
                </a:solidFill>
              </a:rPr>
              <a:t>is that a method having </a:t>
            </a:r>
            <a:r>
              <a:rPr lang="en-US" sz="2000" i="1" dirty="0">
                <a:solidFill>
                  <a:schemeClr val="tx1">
                    <a:lumMod val="65000"/>
                    <a:lumOff val="35000"/>
                  </a:schemeClr>
                </a:solidFill>
              </a:rPr>
              <a:t>default </a:t>
            </a:r>
            <a:r>
              <a:rPr lang="en-US" sz="2000" dirty="0">
                <a:solidFill>
                  <a:schemeClr val="tx1">
                    <a:lumMod val="65000"/>
                    <a:lumOff val="35000"/>
                  </a:schemeClr>
                </a:solidFill>
              </a:rPr>
              <a:t>keyword can be overridden, whereas, one having </a:t>
            </a:r>
            <a:r>
              <a:rPr lang="en-US" sz="2000" i="1" dirty="0">
                <a:solidFill>
                  <a:schemeClr val="tx1">
                    <a:lumMod val="65000"/>
                    <a:lumOff val="35000"/>
                  </a:schemeClr>
                </a:solidFill>
              </a:rPr>
              <a:t>static </a:t>
            </a:r>
            <a:r>
              <a:rPr lang="en-US" sz="2000" dirty="0">
                <a:solidFill>
                  <a:schemeClr val="tx1">
                    <a:lumMod val="65000"/>
                    <a:lumOff val="35000"/>
                  </a:schemeClr>
                </a:solidFill>
              </a:rPr>
              <a:t>cannot.</a:t>
            </a:r>
          </a:p>
        </p:txBody>
      </p:sp>
    </p:spTree>
    <p:extLst>
      <p:ext uri="{BB962C8B-B14F-4D97-AF65-F5344CB8AC3E}">
        <p14:creationId xmlns:p14="http://schemas.microsoft.com/office/powerpoint/2010/main" val="2029802507"/>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85B43C-6FAE-1268-998B-5D783EE14B2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C8F1B8-EE8F-172D-A50B-3CD9905160C1}"/>
              </a:ext>
            </a:extLst>
          </p:cNvPr>
          <p:cNvSpPr>
            <a:spLocks noGrp="1"/>
          </p:cNvSpPr>
          <p:nvPr>
            <p:ph type="sldNum" sz="quarter" idx="12"/>
          </p:nvPr>
        </p:nvSpPr>
        <p:spPr/>
        <p:txBody>
          <a:bodyPr/>
          <a:lstStyle/>
          <a:p>
            <a:fld id="{4A777409-9C5A-4B07-8E32-19F22F7D558C}" type="slidenum">
              <a:rPr lang="en-IN" smtClean="0"/>
              <a:t>332</a:t>
            </a:fld>
            <a:endParaRPr lang="en-IN" dirty="0"/>
          </a:p>
        </p:txBody>
      </p:sp>
      <p:sp>
        <p:nvSpPr>
          <p:cNvPr id="5" name="TextBox 4">
            <a:extLst>
              <a:ext uri="{FF2B5EF4-FFF2-40B4-BE49-F238E27FC236}">
                <a16:creationId xmlns:a16="http://schemas.microsoft.com/office/drawing/2014/main" id="{90EF2D8E-904A-3D32-4744-7BB833FF185A}"/>
              </a:ext>
            </a:extLst>
          </p:cNvPr>
          <p:cNvSpPr txBox="1"/>
          <p:nvPr/>
        </p:nvSpPr>
        <p:spPr>
          <a:xfrm>
            <a:off x="989028" y="734102"/>
            <a:ext cx="9729247" cy="2862322"/>
          </a:xfrm>
          <a:prstGeom prst="rect">
            <a:avLst/>
          </a:prstGeom>
          <a:noFill/>
        </p:spPr>
        <p:txBody>
          <a:bodyPr wrap="square">
            <a:spAutoFit/>
          </a:bodyPr>
          <a:lstStyle/>
          <a:p>
            <a:r>
              <a:rPr lang="en-IN" sz="2000" dirty="0"/>
              <a:t>public interface </a:t>
            </a:r>
            <a:r>
              <a:rPr lang="en-IN" sz="2000" dirty="0" err="1"/>
              <a:t>PassengerCar</a:t>
            </a:r>
            <a:r>
              <a:rPr lang="en-IN" sz="2000" dirty="0"/>
              <a:t> {</a:t>
            </a:r>
          </a:p>
          <a:p>
            <a:r>
              <a:rPr lang="en-IN" sz="2000" dirty="0"/>
              <a:t>    int PRICE_PER_KM = 30;</a:t>
            </a:r>
          </a:p>
          <a:p>
            <a:r>
              <a:rPr lang="en-IN" sz="2000" dirty="0"/>
              <a:t>    default double </a:t>
            </a:r>
            <a:r>
              <a:rPr lang="en-IN" sz="2000" dirty="0" err="1"/>
              <a:t>calculateFare</a:t>
            </a:r>
            <a:r>
              <a:rPr lang="en-IN" sz="2000" dirty="0"/>
              <a:t>(double </a:t>
            </a:r>
            <a:r>
              <a:rPr lang="en-IN" sz="2000" dirty="0" err="1"/>
              <a:t>distanceTravelled</a:t>
            </a:r>
            <a:r>
              <a:rPr lang="en-IN" sz="2000" dirty="0"/>
              <a:t>) {</a:t>
            </a:r>
          </a:p>
          <a:p>
            <a:r>
              <a:rPr lang="en-IN" sz="2000" dirty="0"/>
              <a:t>        return PRICE_PER_KM*</a:t>
            </a:r>
            <a:r>
              <a:rPr lang="en-IN" sz="2000" dirty="0" err="1"/>
              <a:t>distanceTravelled</a:t>
            </a:r>
            <a:r>
              <a:rPr lang="en-IN" sz="2000" dirty="0"/>
              <a:t>;</a:t>
            </a:r>
          </a:p>
          <a:p>
            <a:r>
              <a:rPr lang="en-IN" sz="2000" dirty="0"/>
              <a:t>    }</a:t>
            </a:r>
          </a:p>
          <a:p>
            <a:r>
              <a:rPr lang="en-IN" sz="2000" dirty="0"/>
              <a:t>    static double </a:t>
            </a:r>
            <a:r>
              <a:rPr lang="en-IN" sz="2000" dirty="0" err="1"/>
              <a:t>convertToDollars</a:t>
            </a:r>
            <a:r>
              <a:rPr lang="en-IN" sz="2000" dirty="0"/>
              <a:t>(double rupees) {</a:t>
            </a:r>
          </a:p>
          <a:p>
            <a:r>
              <a:rPr lang="en-IN" sz="2000" dirty="0"/>
              <a:t>        return rupees/70;</a:t>
            </a:r>
          </a:p>
          <a:p>
            <a:r>
              <a:rPr lang="en-IN" sz="2000" dirty="0"/>
              <a:t>    }</a:t>
            </a:r>
          </a:p>
          <a:p>
            <a:r>
              <a:rPr lang="en-IN" sz="2000" dirty="0"/>
              <a:t>}</a:t>
            </a:r>
          </a:p>
        </p:txBody>
      </p:sp>
      <p:sp>
        <p:nvSpPr>
          <p:cNvPr id="7" name="TextBox 6">
            <a:extLst>
              <a:ext uri="{FF2B5EF4-FFF2-40B4-BE49-F238E27FC236}">
                <a16:creationId xmlns:a16="http://schemas.microsoft.com/office/drawing/2014/main" id="{51B28EDE-DE5E-1CB0-8154-7A7D7D4A0522}"/>
              </a:ext>
            </a:extLst>
          </p:cNvPr>
          <p:cNvSpPr txBox="1"/>
          <p:nvPr/>
        </p:nvSpPr>
        <p:spPr>
          <a:xfrm>
            <a:off x="909687" y="3908750"/>
            <a:ext cx="10732416" cy="2246769"/>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If a class implements multiple interfaces having the same default methods, it has to override them.</a:t>
            </a:r>
          </a:p>
          <a:p>
            <a:br>
              <a:rPr lang="en-US" sz="2000" dirty="0">
                <a:solidFill>
                  <a:schemeClr val="tx1">
                    <a:lumMod val="65000"/>
                    <a:lumOff val="35000"/>
                  </a:schemeClr>
                </a:solidFill>
              </a:rPr>
            </a:br>
            <a:r>
              <a:rPr lang="en-US" sz="2000" dirty="0">
                <a:solidFill>
                  <a:schemeClr val="tx1">
                    <a:lumMod val="65000"/>
                    <a:lumOff val="35000"/>
                  </a:schemeClr>
                </a:solidFill>
              </a:rPr>
              <a:t>From the overridden methods, the default methods of a specified interface can be called using the super keyword.</a:t>
            </a:r>
          </a:p>
          <a:p>
            <a:br>
              <a:rPr lang="en-US" sz="2000" dirty="0">
                <a:solidFill>
                  <a:schemeClr val="tx1">
                    <a:lumMod val="65000"/>
                    <a:lumOff val="35000"/>
                  </a:schemeClr>
                </a:solidFill>
              </a:rPr>
            </a:br>
            <a:r>
              <a:rPr lang="en-US" sz="2000" dirty="0">
                <a:solidFill>
                  <a:schemeClr val="tx1">
                    <a:lumMod val="65000"/>
                    <a:lumOff val="35000"/>
                  </a:schemeClr>
                </a:solidFill>
              </a:rPr>
              <a:t>E.g. </a:t>
            </a:r>
            <a:r>
              <a:rPr lang="en-US" sz="2000" dirty="0" err="1">
                <a:solidFill>
                  <a:schemeClr val="tx1">
                    <a:lumMod val="65000"/>
                    <a:lumOff val="35000"/>
                  </a:schemeClr>
                </a:solidFill>
              </a:rPr>
              <a:t>PassengerCar.super.calculateFare</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26599205"/>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8D720B-7383-DFD5-7883-013A062442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3A8F82-AA96-110A-D510-ADB65562021E}"/>
              </a:ext>
            </a:extLst>
          </p:cNvPr>
          <p:cNvSpPr>
            <a:spLocks noGrp="1"/>
          </p:cNvSpPr>
          <p:nvPr>
            <p:ph type="sldNum" sz="quarter" idx="12"/>
          </p:nvPr>
        </p:nvSpPr>
        <p:spPr/>
        <p:txBody>
          <a:bodyPr/>
          <a:lstStyle/>
          <a:p>
            <a:fld id="{4A777409-9C5A-4B07-8E32-19F22F7D558C}" type="slidenum">
              <a:rPr lang="en-IN" smtClean="0"/>
              <a:t>333</a:t>
            </a:fld>
            <a:endParaRPr lang="en-IN" dirty="0"/>
          </a:p>
        </p:txBody>
      </p:sp>
      <p:sp>
        <p:nvSpPr>
          <p:cNvPr id="5" name="TextBox 4">
            <a:extLst>
              <a:ext uri="{FF2B5EF4-FFF2-40B4-BE49-F238E27FC236}">
                <a16:creationId xmlns:a16="http://schemas.microsoft.com/office/drawing/2014/main" id="{24969CF1-0B05-B23F-7A62-EE12C343878F}"/>
              </a:ext>
            </a:extLst>
          </p:cNvPr>
          <p:cNvSpPr txBox="1"/>
          <p:nvPr/>
        </p:nvSpPr>
        <p:spPr>
          <a:xfrm>
            <a:off x="909686" y="602844"/>
            <a:ext cx="10232795" cy="1323439"/>
          </a:xfrm>
          <a:prstGeom prst="rect">
            <a:avLst/>
          </a:prstGeom>
          <a:noFill/>
        </p:spPr>
        <p:txBody>
          <a:bodyPr wrap="square">
            <a:spAutoFit/>
          </a:bodyPr>
          <a:lstStyle/>
          <a:p>
            <a:r>
              <a:rPr lang="en-US" sz="2000" dirty="0">
                <a:solidFill>
                  <a:schemeClr val="tx1">
                    <a:lumMod val="65000"/>
                    <a:lumOff val="35000"/>
                  </a:schemeClr>
                </a:solidFill>
              </a:rPr>
              <a:t>Consider a Pet Adoption Center having multiple pets ranging from cats to dogs to snakes, etc. Now if we have to implement such a center in Java, there will be a method to adopt any pet. If we have to adopt a cat, then we will need a function that will help us adopt a cat, and if we want a dog, it will help us adopt a dog,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E58C2CA-F877-4321-4FFC-C0AA45E27071}"/>
              </a:ext>
            </a:extLst>
          </p:cNvPr>
          <p:cNvSpPr txBox="1"/>
          <p:nvPr/>
        </p:nvSpPr>
        <p:spPr>
          <a:xfrm>
            <a:off x="909686" y="2116938"/>
            <a:ext cx="6099142" cy="2554545"/>
          </a:xfrm>
          <a:prstGeom prst="rect">
            <a:avLst/>
          </a:prstGeom>
          <a:noFill/>
        </p:spPr>
        <p:txBody>
          <a:bodyPr wrap="square">
            <a:spAutoFit/>
          </a:bodyPr>
          <a:lstStyle/>
          <a:p>
            <a:r>
              <a:rPr lang="en-IN" sz="2000" dirty="0"/>
              <a:t>class </a:t>
            </a:r>
            <a:r>
              <a:rPr lang="en-IN" sz="2000" dirty="0" err="1"/>
              <a:t>PetAdoption</a:t>
            </a:r>
            <a:r>
              <a:rPr lang="en-IN" sz="2000" dirty="0"/>
              <a:t> {</a:t>
            </a:r>
          </a:p>
          <a:p>
            <a:r>
              <a:rPr lang="en-IN" sz="2000" dirty="0"/>
              <a:t>    public void </a:t>
            </a:r>
            <a:r>
              <a:rPr lang="en-IN" sz="2000" dirty="0" err="1"/>
              <a:t>adoptPet</a:t>
            </a:r>
            <a:r>
              <a:rPr lang="en-IN" sz="2000" dirty="0"/>
              <a:t>(Cat </a:t>
            </a:r>
            <a:r>
              <a:rPr lang="en-IN" sz="2000" dirty="0" err="1"/>
              <a:t>catDetails</a:t>
            </a:r>
            <a:r>
              <a:rPr lang="en-IN" sz="2000" dirty="0"/>
              <a:t>){</a:t>
            </a:r>
          </a:p>
          <a:p>
            <a:r>
              <a:rPr lang="en-IN" sz="2000" dirty="0"/>
              <a:t>        //Assume Cat is a Java class.</a:t>
            </a:r>
          </a:p>
          <a:p>
            <a:r>
              <a:rPr lang="en-IN" sz="2000" dirty="0"/>
              <a:t>    }</a:t>
            </a:r>
          </a:p>
          <a:p>
            <a:r>
              <a:rPr lang="en-IN" sz="2000" dirty="0"/>
              <a:t>    public void </a:t>
            </a:r>
            <a:r>
              <a:rPr lang="en-IN" sz="2000" dirty="0" err="1"/>
              <a:t>adoptPet</a:t>
            </a:r>
            <a:r>
              <a:rPr lang="en-IN" sz="2000" dirty="0"/>
              <a:t>(Dog </a:t>
            </a:r>
            <a:r>
              <a:rPr lang="en-IN" sz="2000" dirty="0" err="1"/>
              <a:t>dogDetails</a:t>
            </a:r>
            <a:r>
              <a:rPr lang="en-IN" sz="2000" dirty="0"/>
              <a:t>){</a:t>
            </a:r>
          </a:p>
          <a:p>
            <a:r>
              <a:rPr lang="en-IN" sz="2000" dirty="0"/>
              <a:t>        //Assume Dog is a Java class.</a:t>
            </a:r>
          </a:p>
          <a:p>
            <a:r>
              <a:rPr lang="en-IN" sz="2000" dirty="0"/>
              <a:t>    }</a:t>
            </a:r>
          </a:p>
          <a:p>
            <a:r>
              <a:rPr lang="en-IN" sz="2000" dirty="0"/>
              <a:t>}</a:t>
            </a:r>
          </a:p>
        </p:txBody>
      </p:sp>
      <p:sp>
        <p:nvSpPr>
          <p:cNvPr id="9" name="TextBox 8">
            <a:extLst>
              <a:ext uri="{FF2B5EF4-FFF2-40B4-BE49-F238E27FC236}">
                <a16:creationId xmlns:a16="http://schemas.microsoft.com/office/drawing/2014/main" id="{C1C6B0E9-B3A7-BFF8-675C-2568EE2CFF06}"/>
              </a:ext>
            </a:extLst>
          </p:cNvPr>
          <p:cNvSpPr txBox="1"/>
          <p:nvPr/>
        </p:nvSpPr>
        <p:spPr>
          <a:xfrm>
            <a:off x="875905" y="4602713"/>
            <a:ext cx="11049001" cy="1631216"/>
          </a:xfrm>
          <a:prstGeom prst="rect">
            <a:avLst/>
          </a:prstGeom>
          <a:noFill/>
        </p:spPr>
        <p:txBody>
          <a:bodyPr wrap="square">
            <a:spAutoFit/>
          </a:bodyPr>
          <a:lstStyle/>
          <a:p>
            <a:r>
              <a:rPr lang="en-US" sz="2000" dirty="0">
                <a:solidFill>
                  <a:schemeClr val="tx1">
                    <a:lumMod val="65000"/>
                    <a:lumOff val="35000"/>
                  </a:schemeClr>
                </a:solidFill>
              </a:rPr>
              <a:t>And this will go on for each category of pets. So if there are 50 categories, we will need 50 overloaded methods of </a:t>
            </a:r>
            <a:r>
              <a:rPr lang="en-US" sz="2000" i="1" dirty="0" err="1">
                <a:solidFill>
                  <a:schemeClr val="tx1">
                    <a:lumMod val="65000"/>
                    <a:lumOff val="35000"/>
                  </a:schemeClr>
                </a:solidFill>
              </a:rPr>
              <a:t>adoptPet</a:t>
            </a:r>
            <a:r>
              <a:rPr lang="en-US" sz="2000" i="1" dirty="0">
                <a:solidFill>
                  <a:schemeClr val="tx1">
                    <a:lumMod val="65000"/>
                    <a:lumOff val="35000"/>
                  </a:schemeClr>
                </a:solidFill>
              </a:rPr>
              <a:t>()</a:t>
            </a:r>
            <a:r>
              <a:rPr lang="en-US" sz="2000" dirty="0">
                <a:solidFill>
                  <a:schemeClr val="tx1">
                    <a:lumMod val="65000"/>
                    <a:lumOff val="35000"/>
                  </a:schemeClr>
                </a:solidFill>
              </a:rPr>
              <a:t>. Can we simplify this? </a:t>
            </a:r>
          </a:p>
          <a:p>
            <a:endParaRPr lang="en-US" sz="2000" dirty="0">
              <a:solidFill>
                <a:schemeClr val="tx1">
                  <a:lumMod val="65000"/>
                  <a:lumOff val="35000"/>
                </a:schemeClr>
              </a:solidFill>
            </a:endParaRPr>
          </a:p>
          <a:p>
            <a:r>
              <a:rPr lang="en-US" sz="2000" dirty="0">
                <a:solidFill>
                  <a:schemeClr val="tx1">
                    <a:lumMod val="65000"/>
                    <a:lumOff val="35000"/>
                  </a:schemeClr>
                </a:solidFill>
              </a:rPr>
              <a:t>Yes we can. Since a dog or a cat has to have an additional role of a Pet, we can create an Interface, Pet to describe this additional function, and make the Cat and Dog class implement the interface.</a:t>
            </a:r>
          </a:p>
        </p:txBody>
      </p:sp>
    </p:spTree>
    <p:extLst>
      <p:ext uri="{BB962C8B-B14F-4D97-AF65-F5344CB8AC3E}">
        <p14:creationId xmlns:p14="http://schemas.microsoft.com/office/powerpoint/2010/main" val="303642980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33D107-E699-D7FE-8DEF-D816C556C4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F9BE87-0E18-0AE4-010D-F5DF6B2DC6B3}"/>
              </a:ext>
            </a:extLst>
          </p:cNvPr>
          <p:cNvSpPr>
            <a:spLocks noGrp="1"/>
          </p:cNvSpPr>
          <p:nvPr>
            <p:ph type="sldNum" sz="quarter" idx="12"/>
          </p:nvPr>
        </p:nvSpPr>
        <p:spPr/>
        <p:txBody>
          <a:bodyPr/>
          <a:lstStyle/>
          <a:p>
            <a:fld id="{4A777409-9C5A-4B07-8E32-19F22F7D558C}" type="slidenum">
              <a:rPr lang="en-IN" smtClean="0"/>
              <a:t>334</a:t>
            </a:fld>
            <a:endParaRPr lang="en-IN" dirty="0"/>
          </a:p>
        </p:txBody>
      </p:sp>
      <p:sp>
        <p:nvSpPr>
          <p:cNvPr id="5" name="TextBox 4">
            <a:extLst>
              <a:ext uri="{FF2B5EF4-FFF2-40B4-BE49-F238E27FC236}">
                <a16:creationId xmlns:a16="http://schemas.microsoft.com/office/drawing/2014/main" id="{8D26B0C8-EB8A-2298-D28E-3C76C9972DB4}"/>
              </a:ext>
            </a:extLst>
          </p:cNvPr>
          <p:cNvSpPr txBox="1"/>
          <p:nvPr/>
        </p:nvSpPr>
        <p:spPr>
          <a:xfrm>
            <a:off x="1286758" y="686968"/>
            <a:ext cx="9073299" cy="2585323"/>
          </a:xfrm>
          <a:prstGeom prst="rect">
            <a:avLst/>
          </a:prstGeom>
          <a:noFill/>
        </p:spPr>
        <p:txBody>
          <a:bodyPr wrap="square">
            <a:spAutoFit/>
          </a:bodyPr>
          <a:lstStyle/>
          <a:p>
            <a:r>
              <a:rPr lang="en-IN" dirty="0"/>
              <a:t>interface Pet {</a:t>
            </a:r>
          </a:p>
          <a:p>
            <a:r>
              <a:rPr lang="en-IN" dirty="0"/>
              <a:t>    //Different methods</a:t>
            </a:r>
          </a:p>
          <a:p>
            <a:r>
              <a:rPr lang="en-IN" dirty="0"/>
              <a:t>}</a:t>
            </a:r>
          </a:p>
          <a:p>
            <a:r>
              <a:rPr lang="en-IN" dirty="0"/>
              <a:t>class Cat implements Pet {</a:t>
            </a:r>
          </a:p>
          <a:p>
            <a:r>
              <a:rPr lang="en-IN" dirty="0"/>
              <a:t>    String breed;</a:t>
            </a:r>
          </a:p>
          <a:p>
            <a:r>
              <a:rPr lang="en-IN" dirty="0"/>
              <a:t>}</a:t>
            </a:r>
          </a:p>
          <a:p>
            <a:r>
              <a:rPr lang="en-IN" dirty="0"/>
              <a:t>class Dog implements Pet {</a:t>
            </a:r>
          </a:p>
          <a:p>
            <a:r>
              <a:rPr lang="en-IN" dirty="0"/>
              <a:t>    String </a:t>
            </a:r>
            <a:r>
              <a:rPr lang="en-IN" dirty="0" err="1"/>
              <a:t>furColour</a:t>
            </a:r>
            <a:r>
              <a:rPr lang="en-IN" dirty="0"/>
              <a:t>;</a:t>
            </a:r>
          </a:p>
          <a:p>
            <a:r>
              <a:rPr lang="en-IN" dirty="0"/>
              <a:t>}</a:t>
            </a:r>
          </a:p>
        </p:txBody>
      </p:sp>
      <p:sp>
        <p:nvSpPr>
          <p:cNvPr id="7" name="TextBox 6">
            <a:extLst>
              <a:ext uri="{FF2B5EF4-FFF2-40B4-BE49-F238E27FC236}">
                <a16:creationId xmlns:a16="http://schemas.microsoft.com/office/drawing/2014/main" id="{6627002C-BAA5-1988-7581-0E7DEB28FA17}"/>
              </a:ext>
            </a:extLst>
          </p:cNvPr>
          <p:cNvSpPr txBox="1"/>
          <p:nvPr/>
        </p:nvSpPr>
        <p:spPr>
          <a:xfrm>
            <a:off x="419493" y="3272291"/>
            <a:ext cx="11430000" cy="707886"/>
          </a:xfrm>
          <a:prstGeom prst="rect">
            <a:avLst/>
          </a:prstGeom>
          <a:noFill/>
        </p:spPr>
        <p:txBody>
          <a:bodyPr wrap="square">
            <a:spAutoFit/>
          </a:bodyPr>
          <a:lstStyle/>
          <a:p>
            <a:r>
              <a:rPr lang="en-US" sz="2000" dirty="0">
                <a:solidFill>
                  <a:schemeClr val="tx1">
                    <a:lumMod val="65000"/>
                    <a:lumOff val="35000"/>
                  </a:schemeClr>
                </a:solidFill>
              </a:rPr>
              <a:t>Since Dog and Cat are implementing the interface Pet, they will get the extra </a:t>
            </a:r>
            <a:r>
              <a:rPr lang="en-US" sz="2000" dirty="0" err="1">
                <a:solidFill>
                  <a:schemeClr val="tx1">
                    <a:lumMod val="65000"/>
                    <a:lumOff val="35000"/>
                  </a:schemeClr>
                </a:solidFill>
              </a:rPr>
              <a:t>behaviour</a:t>
            </a:r>
            <a:r>
              <a:rPr lang="en-US" sz="2000" dirty="0">
                <a:solidFill>
                  <a:schemeClr val="tx1">
                    <a:lumMod val="65000"/>
                    <a:lumOff val="35000"/>
                  </a:schemeClr>
                </a:solidFill>
              </a:rPr>
              <a:t> of a Pet. With this, we can call the dog or the cat as Pets. And with that we can implement objects like given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847A9AF8-6060-6CB2-73E0-F45498348294}"/>
              </a:ext>
            </a:extLst>
          </p:cNvPr>
          <p:cNvSpPr txBox="1"/>
          <p:nvPr/>
        </p:nvSpPr>
        <p:spPr>
          <a:xfrm>
            <a:off x="1286758" y="4211127"/>
            <a:ext cx="9846298" cy="707886"/>
          </a:xfrm>
          <a:prstGeom prst="rect">
            <a:avLst/>
          </a:prstGeom>
          <a:noFill/>
        </p:spPr>
        <p:txBody>
          <a:bodyPr wrap="square">
            <a:spAutoFit/>
          </a:bodyPr>
          <a:lstStyle/>
          <a:p>
            <a:r>
              <a:rPr lang="en-IN" sz="2000" dirty="0"/>
              <a:t>Pet pet1 = new Cat();</a:t>
            </a:r>
          </a:p>
          <a:p>
            <a:r>
              <a:rPr lang="en-IN" sz="2000" dirty="0"/>
              <a:t>Pet pet2 = new Dog();</a:t>
            </a:r>
          </a:p>
        </p:txBody>
      </p:sp>
      <p:sp>
        <p:nvSpPr>
          <p:cNvPr id="11" name="TextBox 10">
            <a:extLst>
              <a:ext uri="{FF2B5EF4-FFF2-40B4-BE49-F238E27FC236}">
                <a16:creationId xmlns:a16="http://schemas.microsoft.com/office/drawing/2014/main" id="{E2FABBBA-F531-A439-0BCC-DF8357948DE9}"/>
              </a:ext>
            </a:extLst>
          </p:cNvPr>
          <p:cNvSpPr txBox="1"/>
          <p:nvPr/>
        </p:nvSpPr>
        <p:spPr>
          <a:xfrm>
            <a:off x="419492" y="5211283"/>
            <a:ext cx="11184903" cy="707886"/>
          </a:xfrm>
          <a:prstGeom prst="rect">
            <a:avLst/>
          </a:prstGeom>
          <a:noFill/>
        </p:spPr>
        <p:txBody>
          <a:bodyPr wrap="square">
            <a:spAutoFit/>
          </a:bodyPr>
          <a:lstStyle/>
          <a:p>
            <a:r>
              <a:rPr lang="en-US" sz="2000" dirty="0">
                <a:solidFill>
                  <a:schemeClr val="tx1">
                    <a:lumMod val="65000"/>
                    <a:lumOff val="35000"/>
                  </a:schemeClr>
                </a:solidFill>
              </a:rPr>
              <a:t>Due to this, we can modify the </a:t>
            </a:r>
            <a:r>
              <a:rPr lang="en-US" sz="2000" dirty="0" err="1">
                <a:solidFill>
                  <a:schemeClr val="tx1">
                    <a:lumMod val="65000"/>
                    <a:lumOff val="35000"/>
                  </a:schemeClr>
                </a:solidFill>
              </a:rPr>
              <a:t>PetAdoption</a:t>
            </a:r>
            <a:r>
              <a:rPr lang="en-US" sz="2000" dirty="0">
                <a:solidFill>
                  <a:schemeClr val="tx1">
                    <a:lumMod val="65000"/>
                    <a:lumOff val="35000"/>
                  </a:schemeClr>
                </a:solidFill>
              </a:rPr>
              <a:t> class to have just one method, which will accept Pet Details for adoption,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0944438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D9FBC5-786E-B591-3165-E90E10676F2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4A3962C-3092-783C-5FAA-C1A8D5CFA22A}"/>
              </a:ext>
            </a:extLst>
          </p:cNvPr>
          <p:cNvSpPr>
            <a:spLocks noGrp="1"/>
          </p:cNvSpPr>
          <p:nvPr>
            <p:ph type="sldNum" sz="quarter" idx="12"/>
          </p:nvPr>
        </p:nvSpPr>
        <p:spPr/>
        <p:txBody>
          <a:bodyPr/>
          <a:lstStyle/>
          <a:p>
            <a:fld id="{4A777409-9C5A-4B07-8E32-19F22F7D558C}" type="slidenum">
              <a:rPr lang="en-IN" smtClean="0"/>
              <a:t>335</a:t>
            </a:fld>
            <a:endParaRPr lang="en-IN" dirty="0"/>
          </a:p>
        </p:txBody>
      </p:sp>
      <p:sp>
        <p:nvSpPr>
          <p:cNvPr id="5" name="TextBox 4">
            <a:extLst>
              <a:ext uri="{FF2B5EF4-FFF2-40B4-BE49-F238E27FC236}">
                <a16:creationId xmlns:a16="http://schemas.microsoft.com/office/drawing/2014/main" id="{3F674248-B614-967A-7A98-A412D982052F}"/>
              </a:ext>
            </a:extLst>
          </p:cNvPr>
          <p:cNvSpPr txBox="1"/>
          <p:nvPr/>
        </p:nvSpPr>
        <p:spPr>
          <a:xfrm>
            <a:off x="989028" y="647075"/>
            <a:ext cx="10172307" cy="1938992"/>
          </a:xfrm>
          <a:prstGeom prst="rect">
            <a:avLst/>
          </a:prstGeom>
          <a:noFill/>
        </p:spPr>
        <p:txBody>
          <a:bodyPr wrap="square">
            <a:spAutoFit/>
          </a:bodyPr>
          <a:lstStyle/>
          <a:p>
            <a:r>
              <a:rPr lang="en-IN" sz="2400" dirty="0"/>
              <a:t>class </a:t>
            </a:r>
            <a:r>
              <a:rPr lang="en-IN" sz="2400" dirty="0" err="1"/>
              <a:t>PetAdoption</a:t>
            </a:r>
            <a:r>
              <a:rPr lang="en-IN" sz="2400" dirty="0"/>
              <a:t> {</a:t>
            </a:r>
          </a:p>
          <a:p>
            <a:r>
              <a:rPr lang="en-IN" sz="2400" dirty="0"/>
              <a:t>    public void </a:t>
            </a:r>
            <a:r>
              <a:rPr lang="en-IN" sz="2400" dirty="0" err="1"/>
              <a:t>adoptPet</a:t>
            </a:r>
            <a:r>
              <a:rPr lang="en-IN" sz="2400" dirty="0"/>
              <a:t>(Pet </a:t>
            </a:r>
            <a:r>
              <a:rPr lang="en-IN" sz="2400" dirty="0" err="1"/>
              <a:t>petDetails</a:t>
            </a:r>
            <a:r>
              <a:rPr lang="en-IN" sz="2400" dirty="0"/>
              <a:t>){</a:t>
            </a:r>
          </a:p>
          <a:p>
            <a:r>
              <a:rPr lang="en-IN" sz="2400" dirty="0"/>
              <a:t>        //Method implementation to adopt a pet.</a:t>
            </a:r>
          </a:p>
          <a:p>
            <a:r>
              <a:rPr lang="en-IN" sz="2400" dirty="0"/>
              <a:t>    }</a:t>
            </a:r>
          </a:p>
          <a:p>
            <a:r>
              <a:rPr lang="en-IN" sz="2400" dirty="0"/>
              <a:t>}</a:t>
            </a:r>
          </a:p>
        </p:txBody>
      </p:sp>
      <p:sp>
        <p:nvSpPr>
          <p:cNvPr id="7" name="TextBox 6">
            <a:extLst>
              <a:ext uri="{FF2B5EF4-FFF2-40B4-BE49-F238E27FC236}">
                <a16:creationId xmlns:a16="http://schemas.microsoft.com/office/drawing/2014/main" id="{953A985A-E926-4E73-D492-C4A6C1C2D046}"/>
              </a:ext>
            </a:extLst>
          </p:cNvPr>
          <p:cNvSpPr txBox="1"/>
          <p:nvPr/>
        </p:nvSpPr>
        <p:spPr>
          <a:xfrm>
            <a:off x="989028" y="2981303"/>
            <a:ext cx="10709636" cy="1631216"/>
          </a:xfrm>
          <a:prstGeom prst="rect">
            <a:avLst/>
          </a:prstGeom>
          <a:noFill/>
        </p:spPr>
        <p:txBody>
          <a:bodyPr wrap="square">
            <a:spAutoFit/>
          </a:bodyPr>
          <a:lstStyle/>
          <a:p>
            <a:r>
              <a:rPr lang="en-US" sz="2000" dirty="0">
                <a:solidFill>
                  <a:schemeClr val="tx1">
                    <a:lumMod val="65000"/>
                    <a:lumOff val="35000"/>
                  </a:schemeClr>
                </a:solidFill>
              </a:rPr>
              <a:t>So, instead of creating a new method for each Pet category, we can have only one method, which accepts a Pet object, which can still take any object that implements the Pet interface.</a:t>
            </a:r>
          </a:p>
          <a:p>
            <a:endParaRPr lang="en-US" sz="2000" dirty="0">
              <a:solidFill>
                <a:schemeClr val="tx1">
                  <a:lumMod val="65000"/>
                  <a:lumOff val="35000"/>
                </a:schemeClr>
              </a:solidFill>
            </a:endParaRPr>
          </a:p>
          <a:p>
            <a:r>
              <a:rPr lang="en-US" sz="2000" dirty="0">
                <a:solidFill>
                  <a:schemeClr val="tx1">
                    <a:lumMod val="65000"/>
                    <a:lumOff val="35000"/>
                  </a:schemeClr>
                </a:solidFill>
              </a:rPr>
              <a:t> Similarly, if we have any more classes which are Pets, we need not create new functions for each class. We can just make the class implement Pet, hence allowing that class to be recognized as a Pet.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02428839"/>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75FA63-27C9-9DE3-4FD5-74D12FA9311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1550F0-A443-ED02-DA9E-45E28AB94B41}"/>
              </a:ext>
            </a:extLst>
          </p:cNvPr>
          <p:cNvSpPr>
            <a:spLocks noGrp="1"/>
          </p:cNvSpPr>
          <p:nvPr>
            <p:ph type="sldNum" sz="quarter" idx="12"/>
          </p:nvPr>
        </p:nvSpPr>
        <p:spPr/>
        <p:txBody>
          <a:bodyPr/>
          <a:lstStyle/>
          <a:p>
            <a:fld id="{4A777409-9C5A-4B07-8E32-19F22F7D558C}" type="slidenum">
              <a:rPr lang="en-IN" smtClean="0"/>
              <a:t>336</a:t>
            </a:fld>
            <a:endParaRPr lang="en-IN" dirty="0"/>
          </a:p>
        </p:txBody>
      </p:sp>
      <p:sp>
        <p:nvSpPr>
          <p:cNvPr id="4" name="Content Placeholder 2">
            <a:extLst>
              <a:ext uri="{FF2B5EF4-FFF2-40B4-BE49-F238E27FC236}">
                <a16:creationId xmlns:a16="http://schemas.microsoft.com/office/drawing/2014/main" id="{33923028-D072-1135-927C-DECB3A6B7802}"/>
              </a:ext>
            </a:extLst>
          </p:cNvPr>
          <p:cNvSpPr txBox="1">
            <a:spLocks/>
          </p:cNvSpPr>
          <p:nvPr/>
        </p:nvSpPr>
        <p:spPr>
          <a:xfrm>
            <a:off x="687371" y="1420272"/>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chemeClr val="tx1">
                    <a:lumMod val="65000"/>
                    <a:lumOff val="35000"/>
                  </a:schemeClr>
                </a:solidFill>
              </a:rPr>
              <a:t>Unlike inheritance in classes, inheritance in interface allows extending of one or more interfaces. And when this is implemented, all the functions of the Base Interface is transferred to the Derived Interface.</a:t>
            </a:r>
          </a:p>
          <a:p>
            <a:pPr marL="0" indent="0">
              <a:buFont typeface="Arial" panose="020B0604020202020204" pitchFamily="34" charset="0"/>
              <a:buNone/>
            </a:pPr>
            <a:endParaRPr lang="en-US" sz="2000">
              <a:solidFill>
                <a:schemeClr val="tx1">
                  <a:lumMod val="65000"/>
                  <a:lumOff val="35000"/>
                </a:schemeClr>
              </a:solidFill>
            </a:endParaRPr>
          </a:p>
          <a:p>
            <a:pPr marL="0" indent="0">
              <a:buFont typeface="Arial" panose="020B0604020202020204" pitchFamily="34" charset="0"/>
              <a:buNone/>
            </a:pPr>
            <a:r>
              <a:rPr lang="en-US" sz="2000">
                <a:solidFill>
                  <a:schemeClr val="tx1">
                    <a:lumMod val="65000"/>
                    <a:lumOff val="35000"/>
                  </a:schemeClr>
                </a:solidFill>
              </a:rPr>
              <a:t>Consider a scenario of guinea pigs. These animals are classic pet materials. You can take them as your pet and play with them all day. Similarly, if we consider a horse. Very expensive to be a pet, but very useful to be serving in the army. A guinea pig is a misfit in the army, just like how a horse in the present time, is a misfit to be a pet. But what if we have an animal that was both?</a:t>
            </a:r>
          </a:p>
          <a:p>
            <a:pPr marL="0" indent="0">
              <a:buFont typeface="Arial" panose="020B0604020202020204" pitchFamily="34" charset="0"/>
              <a:buNone/>
            </a:pPr>
            <a:endParaRPr lang="en-US" sz="2000">
              <a:solidFill>
                <a:schemeClr val="tx1">
                  <a:lumMod val="65000"/>
                  <a:lumOff val="35000"/>
                </a:schemeClr>
              </a:solidFill>
            </a:endParaRPr>
          </a:p>
          <a:p>
            <a:pPr marL="0" indent="0">
              <a:buFont typeface="Arial" panose="020B0604020202020204" pitchFamily="34" charset="0"/>
              <a:buNone/>
            </a:pPr>
            <a:r>
              <a:rPr lang="en-US" sz="2000">
                <a:solidFill>
                  <a:schemeClr val="tx1">
                    <a:lumMod val="65000"/>
                    <a:lumOff val="35000"/>
                  </a:schemeClr>
                </a:solidFill>
              </a:rPr>
              <a:t>Consider a scenario of a dog. The dog belongs to the Animal class, but can also be a pet. Some dogs can also be service animals used in the military. And some of the dogs can be both pets and service animals. How will this scenario be represented/implemented in Java? How will a dog, who is associated with the animal class be assigned two extra behavioral characteristics? This can be done using inheritance in the interface.</a:t>
            </a:r>
          </a:p>
          <a:p>
            <a:pPr marL="0" indent="0">
              <a:buFont typeface="Arial" panose="020B0604020202020204" pitchFamily="34" charset="0"/>
              <a:buNone/>
            </a:pP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215293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06BE49-2333-C899-6ED9-B56E7DB892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7974D4A-6BE2-7867-A4C8-1578356ABBE4}"/>
              </a:ext>
            </a:extLst>
          </p:cNvPr>
          <p:cNvSpPr>
            <a:spLocks noGrp="1"/>
          </p:cNvSpPr>
          <p:nvPr>
            <p:ph type="sldNum" sz="quarter" idx="12"/>
          </p:nvPr>
        </p:nvSpPr>
        <p:spPr/>
        <p:txBody>
          <a:bodyPr/>
          <a:lstStyle/>
          <a:p>
            <a:fld id="{4A777409-9C5A-4B07-8E32-19F22F7D558C}" type="slidenum">
              <a:rPr lang="en-IN" smtClean="0"/>
              <a:t>337</a:t>
            </a:fld>
            <a:endParaRPr lang="en-IN" dirty="0"/>
          </a:p>
        </p:txBody>
      </p:sp>
      <p:pic>
        <p:nvPicPr>
          <p:cNvPr id="5" name="Picture 4">
            <a:extLst>
              <a:ext uri="{FF2B5EF4-FFF2-40B4-BE49-F238E27FC236}">
                <a16:creationId xmlns:a16="http://schemas.microsoft.com/office/drawing/2014/main" id="{DA5E757A-0D47-A028-938E-1B6B27DD6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508" y="532065"/>
            <a:ext cx="5819775" cy="2714625"/>
          </a:xfrm>
          <a:prstGeom prst="rect">
            <a:avLst/>
          </a:prstGeom>
        </p:spPr>
      </p:pic>
      <p:sp>
        <p:nvSpPr>
          <p:cNvPr id="7" name="TextBox 6">
            <a:extLst>
              <a:ext uri="{FF2B5EF4-FFF2-40B4-BE49-F238E27FC236}">
                <a16:creationId xmlns:a16="http://schemas.microsoft.com/office/drawing/2014/main" id="{A94421C7-4E58-0C0F-BA6E-C6D5332061F3}"/>
              </a:ext>
            </a:extLst>
          </p:cNvPr>
          <p:cNvSpPr txBox="1"/>
          <p:nvPr/>
        </p:nvSpPr>
        <p:spPr>
          <a:xfrm>
            <a:off x="249809" y="3404589"/>
            <a:ext cx="11298025" cy="400110"/>
          </a:xfrm>
          <a:prstGeom prst="rect">
            <a:avLst/>
          </a:prstGeom>
          <a:noFill/>
        </p:spPr>
        <p:txBody>
          <a:bodyPr wrap="square">
            <a:spAutoFit/>
          </a:bodyPr>
          <a:lstStyle/>
          <a:p>
            <a:r>
              <a:rPr lang="en-US" sz="2000">
                <a:solidFill>
                  <a:schemeClr val="tx1">
                    <a:lumMod val="65000"/>
                    <a:lumOff val="35000"/>
                  </a:schemeClr>
                </a:solidFill>
              </a:rPr>
              <a:t>Let us see the implementation of this Java,</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D112A80-B75A-5C92-E086-E8D22E2C080F}"/>
              </a:ext>
            </a:extLst>
          </p:cNvPr>
          <p:cNvSpPr txBox="1"/>
          <p:nvPr/>
        </p:nvSpPr>
        <p:spPr>
          <a:xfrm>
            <a:off x="249809" y="3804699"/>
            <a:ext cx="11692382" cy="2862322"/>
          </a:xfrm>
          <a:prstGeom prst="rect">
            <a:avLst/>
          </a:prstGeom>
          <a:noFill/>
        </p:spPr>
        <p:txBody>
          <a:bodyPr wrap="square">
            <a:spAutoFit/>
          </a:bodyPr>
          <a:lstStyle/>
          <a:p>
            <a:r>
              <a:rPr lang="en-IN" sz="2000" dirty="0"/>
              <a:t>interface Pet {</a:t>
            </a:r>
          </a:p>
          <a:p>
            <a:r>
              <a:rPr lang="en-IN" sz="2000" dirty="0"/>
              <a:t>    //Method definitions describing a pet</a:t>
            </a:r>
          </a:p>
          <a:p>
            <a:r>
              <a:rPr lang="en-IN" sz="2000" dirty="0"/>
              <a:t>}</a:t>
            </a:r>
          </a:p>
          <a:p>
            <a:r>
              <a:rPr lang="en-IN" sz="2000" dirty="0"/>
              <a:t>interface </a:t>
            </a:r>
            <a:r>
              <a:rPr lang="en-IN" sz="2000" dirty="0" err="1"/>
              <a:t>ServiceAnimal</a:t>
            </a:r>
            <a:r>
              <a:rPr lang="en-IN" sz="2000" dirty="0"/>
              <a:t> {</a:t>
            </a:r>
          </a:p>
          <a:p>
            <a:r>
              <a:rPr lang="en-IN" sz="2000" dirty="0"/>
              <a:t>    //Method definitions describing service animal</a:t>
            </a:r>
          </a:p>
          <a:p>
            <a:r>
              <a:rPr lang="en-IN" sz="2000" dirty="0"/>
              <a:t>}</a:t>
            </a:r>
          </a:p>
          <a:p>
            <a:r>
              <a:rPr lang="en-IN" sz="2000" dirty="0"/>
              <a:t>interface </a:t>
            </a:r>
            <a:r>
              <a:rPr lang="en-IN" sz="2000" dirty="0" err="1"/>
              <a:t>ServicePet</a:t>
            </a:r>
            <a:r>
              <a:rPr lang="en-IN" sz="2000" dirty="0"/>
              <a:t> extends Pet, </a:t>
            </a:r>
            <a:r>
              <a:rPr lang="en-IN" sz="2000" dirty="0" err="1"/>
              <a:t>ServiceAnimal</a:t>
            </a:r>
            <a:r>
              <a:rPr lang="en-IN" sz="2000" dirty="0"/>
              <a:t>{</a:t>
            </a:r>
          </a:p>
          <a:p>
            <a:r>
              <a:rPr lang="en-IN" sz="2000" dirty="0"/>
              <a:t>    //This will have methods from Pet and Service Animal interfaces along with the methods of its own</a:t>
            </a:r>
          </a:p>
          <a:p>
            <a:r>
              <a:rPr lang="en-IN" sz="2000" dirty="0"/>
              <a:t>}</a:t>
            </a:r>
          </a:p>
        </p:txBody>
      </p:sp>
    </p:spTree>
    <p:extLst>
      <p:ext uri="{BB962C8B-B14F-4D97-AF65-F5344CB8AC3E}">
        <p14:creationId xmlns:p14="http://schemas.microsoft.com/office/powerpoint/2010/main" val="2392254378"/>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D4BB0D-D16B-1405-CE82-B0F6EF33CE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52C11F-A16C-B394-9152-872B92944CF6}"/>
              </a:ext>
            </a:extLst>
          </p:cNvPr>
          <p:cNvSpPr>
            <a:spLocks noGrp="1"/>
          </p:cNvSpPr>
          <p:nvPr>
            <p:ph type="sldNum" sz="quarter" idx="12"/>
          </p:nvPr>
        </p:nvSpPr>
        <p:spPr/>
        <p:txBody>
          <a:bodyPr/>
          <a:lstStyle/>
          <a:p>
            <a:fld id="{4A777409-9C5A-4B07-8E32-19F22F7D558C}" type="slidenum">
              <a:rPr lang="en-IN" smtClean="0"/>
              <a:t>338</a:t>
            </a:fld>
            <a:endParaRPr lang="en-IN" dirty="0"/>
          </a:p>
        </p:txBody>
      </p:sp>
      <p:sp>
        <p:nvSpPr>
          <p:cNvPr id="6" name="TextBox 5">
            <a:extLst>
              <a:ext uri="{FF2B5EF4-FFF2-40B4-BE49-F238E27FC236}">
                <a16:creationId xmlns:a16="http://schemas.microsoft.com/office/drawing/2014/main" id="{59477B7A-5EA7-F00A-1789-BD429E4B91EE}"/>
              </a:ext>
            </a:extLst>
          </p:cNvPr>
          <p:cNvSpPr txBox="1"/>
          <p:nvPr/>
        </p:nvSpPr>
        <p:spPr>
          <a:xfrm>
            <a:off x="909686" y="543381"/>
            <a:ext cx="10444114" cy="1323439"/>
          </a:xfrm>
          <a:prstGeom prst="rect">
            <a:avLst/>
          </a:prstGeom>
          <a:noFill/>
        </p:spPr>
        <p:txBody>
          <a:bodyPr wrap="square">
            <a:spAutoFit/>
          </a:bodyPr>
          <a:lstStyle/>
          <a:p>
            <a:r>
              <a:rPr lang="en-US" sz="2000" dirty="0">
                <a:solidFill>
                  <a:schemeClr val="tx1">
                    <a:lumMod val="65000"/>
                    <a:lumOff val="35000"/>
                  </a:schemeClr>
                </a:solidFill>
              </a:rPr>
              <a:t>As you can see in the code, multiple inheritance of interfaces is permitted. And any class implementing the </a:t>
            </a:r>
            <a:r>
              <a:rPr lang="en-US" sz="2000" dirty="0" err="1">
                <a:solidFill>
                  <a:schemeClr val="tx1">
                    <a:lumMod val="65000"/>
                    <a:lumOff val="35000"/>
                  </a:schemeClr>
                </a:solidFill>
              </a:rPr>
              <a:t>ServicePet</a:t>
            </a:r>
            <a:r>
              <a:rPr lang="en-US" sz="2000" dirty="0">
                <a:solidFill>
                  <a:schemeClr val="tx1">
                    <a:lumMod val="65000"/>
                    <a:lumOff val="35000"/>
                  </a:schemeClr>
                </a:solidFill>
              </a:rPr>
              <a:t> interface will get the attributes of both Pet and Service Animal.</a:t>
            </a:r>
          </a:p>
          <a:p>
            <a:r>
              <a:rPr lang="en-US" sz="2000" dirty="0">
                <a:solidFill>
                  <a:schemeClr val="tx1">
                    <a:lumMod val="65000"/>
                    <a:lumOff val="35000"/>
                  </a:schemeClr>
                </a:solidFill>
              </a:rPr>
              <a:t> </a:t>
            </a:r>
          </a:p>
          <a:p>
            <a:r>
              <a:rPr lang="en-US" sz="2000" dirty="0">
                <a:solidFill>
                  <a:schemeClr val="tx1">
                    <a:lumMod val="65000"/>
                    <a:lumOff val="35000"/>
                  </a:schemeClr>
                </a:solidFill>
              </a:rPr>
              <a:t>Similarly, even a class can implement two different interfaces at the same time,</a:t>
            </a:r>
          </a:p>
        </p:txBody>
      </p:sp>
      <p:pic>
        <p:nvPicPr>
          <p:cNvPr id="8" name="Picture 7">
            <a:extLst>
              <a:ext uri="{FF2B5EF4-FFF2-40B4-BE49-F238E27FC236}">
                <a16:creationId xmlns:a16="http://schemas.microsoft.com/office/drawing/2014/main" id="{41F68E49-B95B-AB5F-ED59-DB9C5AF8F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355" y="2045453"/>
            <a:ext cx="5383245" cy="2767094"/>
          </a:xfrm>
          <a:prstGeom prst="rect">
            <a:avLst/>
          </a:prstGeom>
        </p:spPr>
      </p:pic>
      <p:sp>
        <p:nvSpPr>
          <p:cNvPr id="10" name="TextBox 9">
            <a:extLst>
              <a:ext uri="{FF2B5EF4-FFF2-40B4-BE49-F238E27FC236}">
                <a16:creationId xmlns:a16="http://schemas.microsoft.com/office/drawing/2014/main" id="{492216E0-05B7-F4BD-661B-70CB995FFD2B}"/>
              </a:ext>
            </a:extLst>
          </p:cNvPr>
          <p:cNvSpPr txBox="1"/>
          <p:nvPr/>
        </p:nvSpPr>
        <p:spPr>
          <a:xfrm>
            <a:off x="732541" y="5032911"/>
            <a:ext cx="11081208" cy="1323439"/>
          </a:xfrm>
          <a:prstGeom prst="rect">
            <a:avLst/>
          </a:prstGeom>
          <a:noFill/>
        </p:spPr>
        <p:txBody>
          <a:bodyPr wrap="square">
            <a:spAutoFit/>
          </a:bodyPr>
          <a:lstStyle/>
          <a:p>
            <a:r>
              <a:rPr lang="en-US" sz="2000" dirty="0">
                <a:solidFill>
                  <a:schemeClr val="tx1">
                    <a:lumMod val="65000"/>
                    <a:lumOff val="35000"/>
                  </a:schemeClr>
                </a:solidFill>
              </a:rPr>
              <a:t>As you can see above, a Dog class is implementing (dotted lines indicate </a:t>
            </a:r>
            <a:r>
              <a:rPr lang="en-US" sz="2000" i="1" dirty="0">
                <a:solidFill>
                  <a:schemeClr val="tx1">
                    <a:lumMod val="65000"/>
                    <a:lumOff val="35000"/>
                  </a:schemeClr>
                </a:solidFill>
              </a:rPr>
              <a:t>implements </a:t>
            </a:r>
            <a:r>
              <a:rPr lang="en-US" sz="2000" dirty="0">
                <a:solidFill>
                  <a:schemeClr val="tx1">
                    <a:lumMod val="65000"/>
                    <a:lumOff val="35000"/>
                  </a:schemeClr>
                </a:solidFill>
              </a:rPr>
              <a:t>and solid lines indicate </a:t>
            </a:r>
            <a:r>
              <a:rPr lang="en-US" sz="2000" i="1" dirty="0">
                <a:solidFill>
                  <a:schemeClr val="tx1">
                    <a:lumMod val="65000"/>
                    <a:lumOff val="35000"/>
                  </a:schemeClr>
                </a:solidFill>
              </a:rPr>
              <a:t>extends</a:t>
            </a:r>
            <a:r>
              <a:rPr lang="en-US" sz="2000" dirty="0">
                <a:solidFill>
                  <a:schemeClr val="tx1">
                    <a:lumMod val="65000"/>
                    <a:lumOff val="35000"/>
                  </a:schemeClr>
                </a:solidFill>
              </a:rPr>
              <a:t>) both, Pet and Service Animal Interface. With this, the Dog class will get the attributes and methods from Pet and Service Animal interface. The implementation of the above shown image can be,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74888480"/>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6CEC15-D871-2F91-01AD-3356F3E877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E29D286-79E1-6852-E4AE-573422074E64}"/>
              </a:ext>
            </a:extLst>
          </p:cNvPr>
          <p:cNvSpPr>
            <a:spLocks noGrp="1"/>
          </p:cNvSpPr>
          <p:nvPr>
            <p:ph type="sldNum" sz="quarter" idx="12"/>
          </p:nvPr>
        </p:nvSpPr>
        <p:spPr/>
        <p:txBody>
          <a:bodyPr/>
          <a:lstStyle/>
          <a:p>
            <a:fld id="{4A777409-9C5A-4B07-8E32-19F22F7D558C}" type="slidenum">
              <a:rPr lang="en-IN" smtClean="0"/>
              <a:t>339</a:t>
            </a:fld>
            <a:endParaRPr lang="en-IN" dirty="0"/>
          </a:p>
        </p:txBody>
      </p:sp>
      <p:sp>
        <p:nvSpPr>
          <p:cNvPr id="5" name="TextBox 4">
            <a:extLst>
              <a:ext uri="{FF2B5EF4-FFF2-40B4-BE49-F238E27FC236}">
                <a16:creationId xmlns:a16="http://schemas.microsoft.com/office/drawing/2014/main" id="{C8B0AE89-B48B-3D69-85F6-19F857680DB2}"/>
              </a:ext>
            </a:extLst>
          </p:cNvPr>
          <p:cNvSpPr txBox="1"/>
          <p:nvPr/>
        </p:nvSpPr>
        <p:spPr>
          <a:xfrm>
            <a:off x="1569562" y="850125"/>
            <a:ext cx="8649093" cy="3170099"/>
          </a:xfrm>
          <a:prstGeom prst="rect">
            <a:avLst/>
          </a:prstGeom>
          <a:noFill/>
        </p:spPr>
        <p:txBody>
          <a:bodyPr wrap="square">
            <a:spAutoFit/>
          </a:bodyPr>
          <a:lstStyle/>
          <a:p>
            <a:r>
              <a:rPr lang="en-IN" sz="2000" dirty="0"/>
              <a:t>interface Pet {</a:t>
            </a:r>
          </a:p>
          <a:p>
            <a:r>
              <a:rPr lang="en-IN" sz="2000" dirty="0"/>
              <a:t>    //Method definitions describing a pet</a:t>
            </a:r>
          </a:p>
          <a:p>
            <a:r>
              <a:rPr lang="en-IN" sz="2000" dirty="0"/>
              <a:t>}</a:t>
            </a:r>
          </a:p>
          <a:p>
            <a:r>
              <a:rPr lang="en-IN" sz="2000" dirty="0"/>
              <a:t>interface </a:t>
            </a:r>
            <a:r>
              <a:rPr lang="en-IN" sz="2000" dirty="0" err="1"/>
              <a:t>ServiceAnimal</a:t>
            </a:r>
            <a:r>
              <a:rPr lang="en-IN" sz="2000" dirty="0"/>
              <a:t> {</a:t>
            </a:r>
          </a:p>
          <a:p>
            <a:r>
              <a:rPr lang="en-IN" sz="2000" dirty="0"/>
              <a:t>    //Method definitions describing service animal</a:t>
            </a:r>
          </a:p>
          <a:p>
            <a:r>
              <a:rPr lang="en-IN" sz="2000" dirty="0"/>
              <a:t>}</a:t>
            </a:r>
          </a:p>
          <a:p>
            <a:r>
              <a:rPr lang="en-IN" sz="2000" dirty="0"/>
              <a:t>class Dog implements Pet, </a:t>
            </a:r>
            <a:r>
              <a:rPr lang="en-IN" sz="2000" dirty="0" err="1"/>
              <a:t>ServiceAnimal</a:t>
            </a:r>
            <a:r>
              <a:rPr lang="en-IN" sz="2000" dirty="0"/>
              <a:t>{</a:t>
            </a:r>
          </a:p>
          <a:p>
            <a:r>
              <a:rPr lang="en-IN" sz="2000" dirty="0"/>
              <a:t>    //This will have methods from Pet and Service Animal interfaces along with the methods and attributes of its own</a:t>
            </a:r>
          </a:p>
          <a:p>
            <a:r>
              <a:rPr lang="en-IN" sz="2000" dirty="0"/>
              <a:t>}</a:t>
            </a:r>
          </a:p>
        </p:txBody>
      </p:sp>
    </p:spTree>
    <p:extLst>
      <p:ext uri="{BB962C8B-B14F-4D97-AF65-F5344CB8AC3E}">
        <p14:creationId xmlns:p14="http://schemas.microsoft.com/office/powerpoint/2010/main" val="3203666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46851B-DD2B-C1E3-FCBC-2DC5DA6C26CA}"/>
              </a:ext>
            </a:extLst>
          </p:cNvPr>
          <p:cNvSpPr txBox="1"/>
          <p:nvPr/>
        </p:nvSpPr>
        <p:spPr>
          <a:xfrm>
            <a:off x="221876" y="995337"/>
            <a:ext cx="11748247" cy="707886"/>
          </a:xfrm>
          <a:prstGeom prst="rect">
            <a:avLst/>
          </a:prstGeom>
          <a:noFill/>
        </p:spPr>
        <p:txBody>
          <a:bodyPr wrap="square">
            <a:spAutoFit/>
          </a:bodyPr>
          <a:lstStyle/>
          <a:p>
            <a:r>
              <a:rPr lang="en-US" sz="2000" dirty="0">
                <a:solidFill>
                  <a:schemeClr val="tx1">
                    <a:lumMod val="65000"/>
                    <a:lumOff val="35000"/>
                  </a:schemeClr>
                </a:solidFill>
              </a:rPr>
              <a:t>Once a variable declared with var has been initialized, you cannot even change the type of the value assigned </a:t>
            </a:r>
          </a:p>
          <a:p>
            <a:r>
              <a:rPr lang="en-US" sz="2000" dirty="0">
                <a:solidFill>
                  <a:schemeClr val="tx1">
                    <a:lumMod val="65000"/>
                    <a:lumOff val="35000"/>
                  </a:schemeClr>
                </a:solidFill>
              </a:rPr>
              <a:t>to the variable.</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7D673E1F-1C09-70E9-EF98-B0A70328455F}"/>
              </a:ext>
            </a:extLst>
          </p:cNvPr>
          <p:cNvSpPr txBox="1"/>
          <p:nvPr/>
        </p:nvSpPr>
        <p:spPr>
          <a:xfrm>
            <a:off x="272301" y="1706651"/>
            <a:ext cx="11748247" cy="830997"/>
          </a:xfrm>
          <a:prstGeom prst="rect">
            <a:avLst/>
          </a:prstGeom>
          <a:noFill/>
        </p:spPr>
        <p:txBody>
          <a:bodyPr wrap="square">
            <a:spAutoFit/>
          </a:bodyPr>
          <a:lstStyle/>
          <a:p>
            <a:r>
              <a:rPr lang="en-IN" sz="2400" dirty="0"/>
              <a:t>var number=11;  //Line 1</a:t>
            </a:r>
          </a:p>
          <a:p>
            <a:r>
              <a:rPr lang="en-IN" sz="2400" dirty="0"/>
              <a:t>number="Java";  //Line 2</a:t>
            </a:r>
          </a:p>
        </p:txBody>
      </p:sp>
      <p:sp>
        <p:nvSpPr>
          <p:cNvPr id="7" name="TextBox 6">
            <a:extLst>
              <a:ext uri="{FF2B5EF4-FFF2-40B4-BE49-F238E27FC236}">
                <a16:creationId xmlns:a16="http://schemas.microsoft.com/office/drawing/2014/main" id="{B3AFF377-441B-C6CC-6FD9-B1DB99E6E225}"/>
              </a:ext>
            </a:extLst>
          </p:cNvPr>
          <p:cNvSpPr txBox="1"/>
          <p:nvPr/>
        </p:nvSpPr>
        <p:spPr>
          <a:xfrm>
            <a:off x="255493" y="2598057"/>
            <a:ext cx="11748247" cy="1323439"/>
          </a:xfrm>
          <a:prstGeom prst="rect">
            <a:avLst/>
          </a:prstGeom>
          <a:noFill/>
        </p:spPr>
        <p:txBody>
          <a:bodyPr wrap="square">
            <a:spAutoFit/>
          </a:bodyPr>
          <a:lstStyle/>
          <a:p>
            <a:r>
              <a:rPr lang="en-US" sz="2000" dirty="0">
                <a:solidFill>
                  <a:schemeClr val="tx1">
                    <a:lumMod val="65000"/>
                    <a:lumOff val="35000"/>
                  </a:schemeClr>
                </a:solidFill>
                <a:effectLst/>
              </a:rPr>
              <a:t>The above code snippet will result in a compilation error as in Line 2, the value 'Java' of type String is assigned to the variable number but initially the type inferred for the variable number was int. This is not allowed.</a:t>
            </a:r>
          </a:p>
          <a:p>
            <a:r>
              <a:rPr lang="en-US" sz="2000" dirty="0">
                <a:solidFill>
                  <a:schemeClr val="tx1">
                    <a:lumMod val="65000"/>
                    <a:lumOff val="35000"/>
                  </a:schemeClr>
                </a:solidFill>
                <a:effectLst/>
              </a:rPr>
              <a:t>Similarly a var variable cannot be initialized to null, which will result in compilation error if done. This is because it cannot determine the type of the variable from the value null.</a:t>
            </a:r>
          </a:p>
        </p:txBody>
      </p:sp>
      <p:sp>
        <p:nvSpPr>
          <p:cNvPr id="9" name="TextBox 8">
            <a:extLst>
              <a:ext uri="{FF2B5EF4-FFF2-40B4-BE49-F238E27FC236}">
                <a16:creationId xmlns:a16="http://schemas.microsoft.com/office/drawing/2014/main" id="{8A4B6323-BD45-E1C2-BDE5-4B5315FF938C}"/>
              </a:ext>
            </a:extLst>
          </p:cNvPr>
          <p:cNvSpPr txBox="1"/>
          <p:nvPr/>
        </p:nvSpPr>
        <p:spPr>
          <a:xfrm>
            <a:off x="255493" y="3921496"/>
            <a:ext cx="11714630" cy="461665"/>
          </a:xfrm>
          <a:prstGeom prst="rect">
            <a:avLst/>
          </a:prstGeom>
          <a:noFill/>
        </p:spPr>
        <p:txBody>
          <a:bodyPr wrap="square">
            <a:spAutoFit/>
          </a:bodyPr>
          <a:lstStyle/>
          <a:p>
            <a:r>
              <a:rPr lang="en-IN" sz="2400" dirty="0"/>
              <a:t>var number=null;</a:t>
            </a:r>
          </a:p>
        </p:txBody>
      </p:sp>
      <p:sp>
        <p:nvSpPr>
          <p:cNvPr id="11" name="TextBox 10">
            <a:extLst>
              <a:ext uri="{FF2B5EF4-FFF2-40B4-BE49-F238E27FC236}">
                <a16:creationId xmlns:a16="http://schemas.microsoft.com/office/drawing/2014/main" id="{9FA6276C-CBF3-CBD1-A32B-E5D090DC212F}"/>
              </a:ext>
            </a:extLst>
          </p:cNvPr>
          <p:cNvSpPr txBox="1"/>
          <p:nvPr/>
        </p:nvSpPr>
        <p:spPr>
          <a:xfrm>
            <a:off x="272301" y="4490733"/>
            <a:ext cx="11714629" cy="707886"/>
          </a:xfrm>
          <a:prstGeom prst="rect">
            <a:avLst/>
          </a:prstGeom>
          <a:noFill/>
        </p:spPr>
        <p:txBody>
          <a:bodyPr wrap="square">
            <a:spAutoFit/>
          </a:bodyPr>
          <a:lstStyle/>
          <a:p>
            <a:r>
              <a:rPr lang="en-US" sz="2000" dirty="0">
                <a:solidFill>
                  <a:schemeClr val="tx1">
                    <a:lumMod val="65000"/>
                    <a:lumOff val="35000"/>
                  </a:schemeClr>
                </a:solidFill>
                <a:effectLst/>
              </a:rPr>
              <a:t>You can now try these out in tryouts given later.</a:t>
            </a:r>
          </a:p>
          <a:p>
            <a:r>
              <a:rPr lang="en-US" sz="2000" dirty="0">
                <a:solidFill>
                  <a:schemeClr val="tx1">
                    <a:lumMod val="65000"/>
                    <a:lumOff val="35000"/>
                  </a:schemeClr>
                </a:solidFill>
                <a:effectLst/>
              </a:rPr>
              <a:t>Let us discuss about operators next.</a:t>
            </a:r>
          </a:p>
        </p:txBody>
      </p:sp>
      <p:sp>
        <p:nvSpPr>
          <p:cNvPr id="13" name="TextBox 12">
            <a:extLst>
              <a:ext uri="{FF2B5EF4-FFF2-40B4-BE49-F238E27FC236}">
                <a16:creationId xmlns:a16="http://schemas.microsoft.com/office/drawing/2014/main" id="{F6164D4A-7AB5-C898-4A3C-A36BF54214B8}"/>
              </a:ext>
            </a:extLst>
          </p:cNvPr>
          <p:cNvSpPr txBox="1"/>
          <p:nvPr/>
        </p:nvSpPr>
        <p:spPr>
          <a:xfrm>
            <a:off x="255493" y="5274567"/>
            <a:ext cx="11781864" cy="1323439"/>
          </a:xfrm>
          <a:prstGeom prst="rect">
            <a:avLst/>
          </a:prstGeom>
          <a:noFill/>
        </p:spPr>
        <p:txBody>
          <a:bodyPr wrap="square">
            <a:spAutoFit/>
          </a:bodyPr>
          <a:lstStyle/>
          <a:p>
            <a:r>
              <a:rPr lang="en-US" sz="2000" dirty="0">
                <a:solidFill>
                  <a:schemeClr val="tx1">
                    <a:lumMod val="65000"/>
                    <a:lumOff val="35000"/>
                  </a:schemeClr>
                </a:solidFill>
                <a:effectLst/>
              </a:rPr>
              <a:t>To manipulate variables and to do some operations on the data, we require operators.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Operators are symbols that perform specific operations on values and return a result. Java is loaded with a huge set of operators:</a:t>
            </a:r>
          </a:p>
        </p:txBody>
      </p:sp>
      <p:sp>
        <p:nvSpPr>
          <p:cNvPr id="2" name="Footer Placeholder 1">
            <a:extLst>
              <a:ext uri="{FF2B5EF4-FFF2-40B4-BE49-F238E27FC236}">
                <a16:creationId xmlns:a16="http://schemas.microsoft.com/office/drawing/2014/main" id="{992EB587-37C7-FE69-586E-204B364D03E0}"/>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B5E54F7-EDD9-F3DC-8BB8-1CB7D501C934}"/>
              </a:ext>
            </a:extLst>
          </p:cNvPr>
          <p:cNvSpPr>
            <a:spLocks noGrp="1"/>
          </p:cNvSpPr>
          <p:nvPr>
            <p:ph type="sldNum" sz="quarter" idx="12"/>
          </p:nvPr>
        </p:nvSpPr>
        <p:spPr/>
        <p:txBody>
          <a:bodyPr/>
          <a:lstStyle/>
          <a:p>
            <a:fld id="{4A777409-9C5A-4B07-8E32-19F22F7D558C}" type="slidenum">
              <a:rPr lang="en-IN" smtClean="0"/>
              <a:t>34</a:t>
            </a:fld>
            <a:endParaRPr lang="en-IN" dirty="0"/>
          </a:p>
        </p:txBody>
      </p:sp>
    </p:spTree>
    <p:extLst>
      <p:ext uri="{BB962C8B-B14F-4D97-AF65-F5344CB8AC3E}">
        <p14:creationId xmlns:p14="http://schemas.microsoft.com/office/powerpoint/2010/main" val="47220617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A07986-6D81-DF21-32B0-E0DDE1F6CAC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3CFB19-A181-9331-BF2E-B7E783125AAE}"/>
              </a:ext>
            </a:extLst>
          </p:cNvPr>
          <p:cNvSpPr>
            <a:spLocks noGrp="1"/>
          </p:cNvSpPr>
          <p:nvPr>
            <p:ph type="sldNum" sz="quarter" idx="12"/>
          </p:nvPr>
        </p:nvSpPr>
        <p:spPr/>
        <p:txBody>
          <a:bodyPr/>
          <a:lstStyle/>
          <a:p>
            <a:fld id="{4A777409-9C5A-4B07-8E32-19F22F7D558C}" type="slidenum">
              <a:rPr lang="en-IN" smtClean="0"/>
              <a:t>340</a:t>
            </a:fld>
            <a:endParaRPr lang="en-IN" dirty="0"/>
          </a:p>
        </p:txBody>
      </p:sp>
      <p:sp>
        <p:nvSpPr>
          <p:cNvPr id="5" name="TextBox 4">
            <a:extLst>
              <a:ext uri="{FF2B5EF4-FFF2-40B4-BE49-F238E27FC236}">
                <a16:creationId xmlns:a16="http://schemas.microsoft.com/office/drawing/2014/main" id="{AA197D39-CEB3-B302-D72C-B751E443A59B}"/>
              </a:ext>
            </a:extLst>
          </p:cNvPr>
          <p:cNvSpPr txBox="1"/>
          <p:nvPr/>
        </p:nvSpPr>
        <p:spPr>
          <a:xfrm>
            <a:off x="989029" y="578905"/>
            <a:ext cx="6099142" cy="400110"/>
          </a:xfrm>
          <a:prstGeom prst="rect">
            <a:avLst/>
          </a:prstGeom>
          <a:noFill/>
        </p:spPr>
        <p:txBody>
          <a:bodyPr wrap="square">
            <a:spAutoFit/>
          </a:bodyPr>
          <a:lstStyle/>
          <a:p>
            <a:r>
              <a:rPr lang="en-IN" sz="2000" b="1" dirty="0"/>
              <a:t>Interface - </a:t>
            </a:r>
            <a:r>
              <a:rPr lang="en-IN" sz="2000" b="1" dirty="0" err="1"/>
              <a:t>Tryout</a:t>
            </a:r>
            <a:endParaRPr lang="en-IN" sz="2000" b="1" dirty="0"/>
          </a:p>
        </p:txBody>
      </p:sp>
      <p:sp>
        <p:nvSpPr>
          <p:cNvPr id="7" name="TextBox 6">
            <a:extLst>
              <a:ext uri="{FF2B5EF4-FFF2-40B4-BE49-F238E27FC236}">
                <a16:creationId xmlns:a16="http://schemas.microsoft.com/office/drawing/2014/main" id="{2CAC3470-C66D-FF2B-833E-9227BC005EA1}"/>
              </a:ext>
            </a:extLst>
          </p:cNvPr>
          <p:cNvSpPr txBox="1"/>
          <p:nvPr/>
        </p:nvSpPr>
        <p:spPr>
          <a:xfrm>
            <a:off x="989029" y="979015"/>
            <a:ext cx="10719062" cy="1631216"/>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In the below </a:t>
            </a:r>
            <a:r>
              <a:rPr lang="en-US" sz="2000" dirty="0" err="1">
                <a:solidFill>
                  <a:schemeClr val="tx1">
                    <a:lumMod val="65000"/>
                    <a:lumOff val="35000"/>
                  </a:schemeClr>
                </a:solidFill>
                <a:effectLst/>
              </a:rPr>
              <a:t>code,observe</a:t>
            </a:r>
            <a:r>
              <a:rPr lang="en-US" sz="2000" dirty="0">
                <a:solidFill>
                  <a:schemeClr val="tx1">
                    <a:lumMod val="65000"/>
                    <a:lumOff val="35000"/>
                  </a:schemeClr>
                </a:solidFill>
                <a:effectLst/>
              </a:rPr>
              <a:t> how a interface extends another interface and how a class implements an </a:t>
            </a:r>
            <a:r>
              <a:rPr lang="en-US" sz="2000" dirty="0" err="1">
                <a:solidFill>
                  <a:schemeClr val="tx1">
                    <a:lumMod val="65000"/>
                    <a:lumOff val="35000"/>
                  </a:schemeClr>
                </a:solidFill>
                <a:effectLst/>
              </a:rPr>
              <a:t>interface.The</a:t>
            </a:r>
            <a:r>
              <a:rPr lang="en-US" sz="2000" dirty="0">
                <a:solidFill>
                  <a:schemeClr val="tx1">
                    <a:lumMod val="65000"/>
                    <a:lumOff val="35000"/>
                  </a:schemeClr>
                </a:solidFill>
                <a:effectLst/>
              </a:rPr>
              <a:t> class has to implement all the methods of interface.</a:t>
            </a:r>
          </a:p>
          <a:p>
            <a:r>
              <a:rPr lang="en-US" sz="2000" dirty="0">
                <a:solidFill>
                  <a:schemeClr val="tx1">
                    <a:lumMod val="65000"/>
                    <a:lumOff val="35000"/>
                  </a:schemeClr>
                </a:solidFill>
                <a:effectLst/>
              </a:rPr>
              <a:t>Execute the code and observe the output.</a:t>
            </a:r>
          </a:p>
        </p:txBody>
      </p:sp>
      <p:sp>
        <p:nvSpPr>
          <p:cNvPr id="9" name="TextBox 8">
            <a:extLst>
              <a:ext uri="{FF2B5EF4-FFF2-40B4-BE49-F238E27FC236}">
                <a16:creationId xmlns:a16="http://schemas.microsoft.com/office/drawing/2014/main" id="{28A7CF60-784F-0D92-B45A-19D41FF999B4}"/>
              </a:ext>
            </a:extLst>
          </p:cNvPr>
          <p:cNvSpPr txBox="1"/>
          <p:nvPr/>
        </p:nvSpPr>
        <p:spPr>
          <a:xfrm>
            <a:off x="973317" y="2643061"/>
            <a:ext cx="11629534" cy="3170099"/>
          </a:xfrm>
          <a:prstGeom prst="rect">
            <a:avLst/>
          </a:prstGeom>
          <a:noFill/>
        </p:spPr>
        <p:txBody>
          <a:bodyPr wrap="square">
            <a:spAutoFit/>
          </a:bodyPr>
          <a:lstStyle/>
          <a:p>
            <a:r>
              <a:rPr lang="en-IN" sz="2000" dirty="0"/>
              <a:t>interface Mammal {</a:t>
            </a:r>
          </a:p>
          <a:p>
            <a:r>
              <a:rPr lang="en-IN" sz="2000" dirty="0"/>
              <a:t>	void run();</a:t>
            </a:r>
          </a:p>
          <a:p>
            <a:r>
              <a:rPr lang="en-IN" sz="2000" dirty="0"/>
              <a:t>}</a:t>
            </a:r>
          </a:p>
          <a:p>
            <a:endParaRPr lang="en-IN" sz="2000" dirty="0"/>
          </a:p>
          <a:p>
            <a:r>
              <a:rPr lang="en-IN" sz="2000" dirty="0"/>
              <a:t>interface Cat extends Mammal {</a:t>
            </a:r>
          </a:p>
          <a:p>
            <a:r>
              <a:rPr lang="en-IN" sz="2000" dirty="0"/>
              <a:t>	void eat();</a:t>
            </a:r>
          </a:p>
          <a:p>
            <a:r>
              <a:rPr lang="en-IN" sz="2000" dirty="0"/>
              <a:t>}</a:t>
            </a:r>
          </a:p>
          <a:p>
            <a:endParaRPr lang="en-IN" sz="2000" dirty="0"/>
          </a:p>
          <a:p>
            <a:r>
              <a:rPr lang="en-IN" sz="2000" dirty="0"/>
              <a:t>interface Lion extends Cat{}</a:t>
            </a:r>
          </a:p>
          <a:p>
            <a:endParaRPr lang="en-IN" sz="2000" dirty="0"/>
          </a:p>
        </p:txBody>
      </p:sp>
    </p:spTree>
    <p:extLst>
      <p:ext uri="{BB962C8B-B14F-4D97-AF65-F5344CB8AC3E}">
        <p14:creationId xmlns:p14="http://schemas.microsoft.com/office/powerpoint/2010/main" val="3295314729"/>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36227A-2FEA-ACE1-EB5F-B80175AAD2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A0AF8F-B5EA-E2DB-0B58-F4A219359DA4}"/>
              </a:ext>
            </a:extLst>
          </p:cNvPr>
          <p:cNvSpPr>
            <a:spLocks noGrp="1"/>
          </p:cNvSpPr>
          <p:nvPr>
            <p:ph type="sldNum" sz="quarter" idx="12"/>
          </p:nvPr>
        </p:nvSpPr>
        <p:spPr/>
        <p:txBody>
          <a:bodyPr/>
          <a:lstStyle/>
          <a:p>
            <a:fld id="{4A777409-9C5A-4B07-8E32-19F22F7D558C}" type="slidenum">
              <a:rPr lang="en-IN" smtClean="0"/>
              <a:t>341</a:t>
            </a:fld>
            <a:endParaRPr lang="en-IN" dirty="0"/>
          </a:p>
        </p:txBody>
      </p:sp>
      <p:sp>
        <p:nvSpPr>
          <p:cNvPr id="5" name="TextBox 4">
            <a:extLst>
              <a:ext uri="{FF2B5EF4-FFF2-40B4-BE49-F238E27FC236}">
                <a16:creationId xmlns:a16="http://schemas.microsoft.com/office/drawing/2014/main" id="{7E597C50-21DE-4CDE-E0DE-2B7137FA1DA7}"/>
              </a:ext>
            </a:extLst>
          </p:cNvPr>
          <p:cNvSpPr txBox="1"/>
          <p:nvPr/>
        </p:nvSpPr>
        <p:spPr>
          <a:xfrm>
            <a:off x="838200" y="671691"/>
            <a:ext cx="11312165" cy="6186309"/>
          </a:xfrm>
          <a:prstGeom prst="rect">
            <a:avLst/>
          </a:prstGeom>
          <a:noFill/>
        </p:spPr>
        <p:txBody>
          <a:bodyPr wrap="square">
            <a:spAutoFit/>
          </a:bodyPr>
          <a:lstStyle/>
          <a:p>
            <a:r>
              <a:rPr lang="en-IN" sz="1800" dirty="0"/>
              <a:t>class Animal implements Lion {</a:t>
            </a:r>
          </a:p>
          <a:p>
            <a:endParaRPr lang="en-IN" sz="1800" dirty="0"/>
          </a:p>
          <a:p>
            <a:r>
              <a:rPr lang="en-IN" sz="1800" dirty="0"/>
              <a:t>	public void run() {</a:t>
            </a:r>
          </a:p>
          <a:p>
            <a:r>
              <a:rPr lang="en-IN" sz="1800" dirty="0"/>
              <a:t>		</a:t>
            </a:r>
            <a:r>
              <a:rPr lang="en-IN" sz="1800" dirty="0" err="1"/>
              <a:t>System.out.println</a:t>
            </a:r>
            <a:r>
              <a:rPr lang="en-IN" sz="1800" dirty="0"/>
              <a:t>("Pouncing around");</a:t>
            </a:r>
          </a:p>
          <a:p>
            <a:r>
              <a:rPr lang="en-IN" sz="1800" dirty="0"/>
              <a:t>	}</a:t>
            </a:r>
          </a:p>
          <a:p>
            <a:endParaRPr lang="en-IN" sz="1800" dirty="0"/>
          </a:p>
          <a:p>
            <a:r>
              <a:rPr lang="en-IN" sz="1800" dirty="0"/>
              <a:t>	public void eat() {</a:t>
            </a:r>
          </a:p>
          <a:p>
            <a:r>
              <a:rPr lang="en-IN" sz="1800" dirty="0"/>
              <a:t>		</a:t>
            </a:r>
            <a:r>
              <a:rPr lang="en-IN" sz="1800" dirty="0" err="1"/>
              <a:t>System.out.println</a:t>
            </a:r>
            <a:r>
              <a:rPr lang="en-IN" sz="1800" dirty="0"/>
              <a:t>("Too full to eat!");</a:t>
            </a:r>
          </a:p>
          <a:p>
            <a:r>
              <a:rPr lang="en-IN" sz="1800" dirty="0"/>
              <a:t>	}</a:t>
            </a:r>
          </a:p>
          <a:p>
            <a:r>
              <a:rPr lang="en-IN" sz="1800" dirty="0"/>
              <a:t>	// It can have more own methods.</a:t>
            </a:r>
          </a:p>
          <a:p>
            <a:r>
              <a:rPr lang="en-IN" sz="1800" dirty="0"/>
              <a:t>}</a:t>
            </a:r>
          </a:p>
          <a:p>
            <a:endParaRPr lang="en-IN" sz="1800" dirty="0"/>
          </a:p>
          <a:p>
            <a:r>
              <a:rPr lang="en-IN" sz="1800" dirty="0"/>
              <a:t>class Tester {</a:t>
            </a:r>
          </a:p>
          <a:p>
            <a:endParaRPr lang="en-IN" sz="1800" dirty="0"/>
          </a:p>
          <a:p>
            <a:r>
              <a:rPr lang="en-IN" sz="1800" dirty="0"/>
              <a:t>	public static void main(String[] </a:t>
            </a:r>
            <a:r>
              <a:rPr lang="en-IN" sz="1800" dirty="0" err="1"/>
              <a:t>args</a:t>
            </a:r>
            <a:r>
              <a:rPr lang="en-IN" sz="1800" dirty="0"/>
              <a:t>) {</a:t>
            </a:r>
          </a:p>
          <a:p>
            <a:endParaRPr lang="en-IN" sz="1800" dirty="0"/>
          </a:p>
          <a:p>
            <a:r>
              <a:rPr lang="en-IN" sz="1800" dirty="0"/>
              <a:t>		Animal </a:t>
            </a:r>
            <a:r>
              <a:rPr lang="en-IN" sz="1800" dirty="0" err="1"/>
              <a:t>animal</a:t>
            </a:r>
            <a:r>
              <a:rPr lang="en-IN" sz="1800" dirty="0"/>
              <a:t> = new Animal();</a:t>
            </a:r>
          </a:p>
          <a:p>
            <a:r>
              <a:rPr lang="en-IN" sz="1800" dirty="0"/>
              <a:t>		</a:t>
            </a:r>
            <a:r>
              <a:rPr lang="en-IN" sz="1800" dirty="0" err="1"/>
              <a:t>animal.eat</a:t>
            </a:r>
            <a:r>
              <a:rPr lang="en-IN" sz="1800" dirty="0"/>
              <a:t>();</a:t>
            </a:r>
          </a:p>
          <a:p>
            <a:r>
              <a:rPr lang="en-IN" sz="1800" dirty="0"/>
              <a:t>		</a:t>
            </a:r>
            <a:r>
              <a:rPr lang="en-IN" sz="1800" dirty="0" err="1"/>
              <a:t>animal.run</a:t>
            </a:r>
            <a:r>
              <a:rPr lang="en-IN" sz="1800" dirty="0"/>
              <a:t>();</a:t>
            </a:r>
          </a:p>
          <a:p>
            <a:r>
              <a:rPr lang="en-IN" sz="1800" dirty="0"/>
              <a:t>	}</a:t>
            </a:r>
          </a:p>
          <a:p>
            <a:endParaRPr lang="en-IN" sz="1800" dirty="0"/>
          </a:p>
          <a:p>
            <a:r>
              <a:rPr lang="en-IN" sz="1800" dirty="0"/>
              <a:t>}</a:t>
            </a:r>
          </a:p>
        </p:txBody>
      </p:sp>
    </p:spTree>
    <p:extLst>
      <p:ext uri="{BB962C8B-B14F-4D97-AF65-F5344CB8AC3E}">
        <p14:creationId xmlns:p14="http://schemas.microsoft.com/office/powerpoint/2010/main" val="254446278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AB6915-474C-BC83-02DC-9B57E6C895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A78A57-66D7-092B-591F-6397147B1F6C}"/>
              </a:ext>
            </a:extLst>
          </p:cNvPr>
          <p:cNvSpPr>
            <a:spLocks noGrp="1"/>
          </p:cNvSpPr>
          <p:nvPr>
            <p:ph type="sldNum" sz="quarter" idx="12"/>
          </p:nvPr>
        </p:nvSpPr>
        <p:spPr/>
        <p:txBody>
          <a:bodyPr/>
          <a:lstStyle/>
          <a:p>
            <a:fld id="{4A777409-9C5A-4B07-8E32-19F22F7D558C}" type="slidenum">
              <a:rPr lang="en-IN" smtClean="0"/>
              <a:t>342</a:t>
            </a:fld>
            <a:endParaRPr lang="en-IN" dirty="0"/>
          </a:p>
        </p:txBody>
      </p:sp>
      <p:sp>
        <p:nvSpPr>
          <p:cNvPr id="5" name="TextBox 4">
            <a:extLst>
              <a:ext uri="{FF2B5EF4-FFF2-40B4-BE49-F238E27FC236}">
                <a16:creationId xmlns:a16="http://schemas.microsoft.com/office/drawing/2014/main" id="{BB798AE0-368B-6260-A237-EFE8905B4FB3}"/>
              </a:ext>
            </a:extLst>
          </p:cNvPr>
          <p:cNvSpPr txBox="1"/>
          <p:nvPr/>
        </p:nvSpPr>
        <p:spPr>
          <a:xfrm>
            <a:off x="989029" y="560051"/>
            <a:ext cx="6099142" cy="400110"/>
          </a:xfrm>
          <a:prstGeom prst="rect">
            <a:avLst/>
          </a:prstGeom>
          <a:noFill/>
        </p:spPr>
        <p:txBody>
          <a:bodyPr wrap="square">
            <a:spAutoFit/>
          </a:bodyPr>
          <a:lstStyle/>
          <a:p>
            <a:r>
              <a:rPr lang="en-US" sz="2000" b="1" dirty="0"/>
              <a:t>Tryout - Need for Interface Dynamic Binding</a:t>
            </a:r>
            <a:endParaRPr lang="en-IN" sz="2000" b="1" dirty="0"/>
          </a:p>
        </p:txBody>
      </p:sp>
      <p:sp>
        <p:nvSpPr>
          <p:cNvPr id="7" name="TextBox 6">
            <a:extLst>
              <a:ext uri="{FF2B5EF4-FFF2-40B4-BE49-F238E27FC236}">
                <a16:creationId xmlns:a16="http://schemas.microsoft.com/office/drawing/2014/main" id="{B8DC4A04-5D06-695D-0B08-37EE5ABFEB0E}"/>
              </a:ext>
            </a:extLst>
          </p:cNvPr>
          <p:cNvSpPr txBox="1"/>
          <p:nvPr/>
        </p:nvSpPr>
        <p:spPr>
          <a:xfrm>
            <a:off x="989028" y="960161"/>
            <a:ext cx="11020719" cy="1938992"/>
          </a:xfrm>
          <a:prstGeom prst="rect">
            <a:avLst/>
          </a:prstGeom>
          <a:noFill/>
        </p:spPr>
        <p:txBody>
          <a:bodyPr wrap="square">
            <a:spAutoFit/>
          </a:bodyPr>
          <a:lstStyle/>
          <a:p>
            <a:r>
              <a:rPr lang="en-US" sz="2000" dirty="0">
                <a:solidFill>
                  <a:schemeClr val="tx1">
                    <a:lumMod val="65000"/>
                    <a:lumOff val="35000"/>
                  </a:schemeClr>
                </a:solidFill>
              </a:rPr>
              <a:t>Problem Statement:</a:t>
            </a:r>
          </a:p>
          <a:p>
            <a:endParaRPr lang="en-US" sz="2000" dirty="0">
              <a:solidFill>
                <a:schemeClr val="tx1">
                  <a:lumMod val="65000"/>
                  <a:lumOff val="35000"/>
                </a:schemeClr>
              </a:solidFill>
            </a:endParaRPr>
          </a:p>
          <a:p>
            <a:r>
              <a:rPr lang="en-US" sz="2000" dirty="0" err="1">
                <a:solidFill>
                  <a:schemeClr val="tx1">
                    <a:lumMod val="65000"/>
                    <a:lumOff val="35000"/>
                  </a:schemeClr>
                </a:solidFill>
                <a:effectLst/>
              </a:rPr>
              <a:t>PetAdoptionCenter</a:t>
            </a:r>
            <a:r>
              <a:rPr lang="en-US" sz="2000" dirty="0">
                <a:solidFill>
                  <a:schemeClr val="tx1">
                    <a:lumMod val="65000"/>
                    <a:lumOff val="35000"/>
                  </a:schemeClr>
                </a:solidFill>
                <a:effectLst/>
              </a:rPr>
              <a:t> allows you to adopt either dogs or cats. As you can see below, there are two methods in the </a:t>
            </a:r>
            <a:r>
              <a:rPr lang="en-US" sz="2000" dirty="0" err="1">
                <a:solidFill>
                  <a:schemeClr val="tx1">
                    <a:lumMod val="65000"/>
                    <a:lumOff val="35000"/>
                  </a:schemeClr>
                </a:solidFill>
                <a:effectLst/>
              </a:rPr>
              <a:t>PetAdoptionCenter</a:t>
            </a:r>
            <a:r>
              <a:rPr lang="en-US" sz="2000" dirty="0">
                <a:solidFill>
                  <a:schemeClr val="tx1">
                    <a:lumMod val="65000"/>
                    <a:lumOff val="35000"/>
                  </a:schemeClr>
                </a:solidFill>
                <a:effectLst/>
              </a:rPr>
              <a:t> class, one for the adoption of a dog and one for the cat.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But since both of them are Pets, can we not have just one method which will satisfy our requirement?</a:t>
            </a:r>
          </a:p>
        </p:txBody>
      </p:sp>
      <p:sp>
        <p:nvSpPr>
          <p:cNvPr id="9" name="TextBox 8">
            <a:extLst>
              <a:ext uri="{FF2B5EF4-FFF2-40B4-BE49-F238E27FC236}">
                <a16:creationId xmlns:a16="http://schemas.microsoft.com/office/drawing/2014/main" id="{65F65326-D96B-77E8-C40C-ED4C0BDE72AF}"/>
              </a:ext>
            </a:extLst>
          </p:cNvPr>
          <p:cNvSpPr txBox="1"/>
          <p:nvPr/>
        </p:nvSpPr>
        <p:spPr>
          <a:xfrm>
            <a:off x="989028" y="2967123"/>
            <a:ext cx="12119726" cy="4293483"/>
          </a:xfrm>
          <a:prstGeom prst="rect">
            <a:avLst/>
          </a:prstGeom>
          <a:noFill/>
        </p:spPr>
        <p:txBody>
          <a:bodyPr wrap="square">
            <a:spAutoFit/>
          </a:bodyPr>
          <a:lstStyle/>
          <a:p>
            <a:r>
              <a:rPr lang="en-IN" sz="1050" dirty="0"/>
              <a:t>class Dog {</a:t>
            </a:r>
          </a:p>
          <a:p>
            <a:endParaRPr lang="en-IN" sz="1050" dirty="0"/>
          </a:p>
          <a:p>
            <a:r>
              <a:rPr lang="en-IN" sz="1050" dirty="0"/>
              <a:t>	public String cuddle() {</a:t>
            </a:r>
          </a:p>
          <a:p>
            <a:r>
              <a:rPr lang="en-IN" sz="1050" dirty="0"/>
              <a:t>		return "Purring sounds";</a:t>
            </a:r>
          </a:p>
          <a:p>
            <a:r>
              <a:rPr lang="en-IN" sz="1050" dirty="0"/>
              <a:t>	}</a:t>
            </a:r>
          </a:p>
          <a:p>
            <a:endParaRPr lang="en-IN" sz="1050" dirty="0"/>
          </a:p>
          <a:p>
            <a:r>
              <a:rPr lang="en-IN" sz="1050" dirty="0"/>
              <a:t>	public void eat() {</a:t>
            </a:r>
          </a:p>
          <a:p>
            <a:r>
              <a:rPr lang="en-IN" sz="1050" dirty="0"/>
              <a:t>		</a:t>
            </a:r>
            <a:r>
              <a:rPr lang="en-IN" sz="1050" dirty="0" err="1"/>
              <a:t>System.out.println</a:t>
            </a:r>
            <a:r>
              <a:rPr lang="en-IN" sz="1050" dirty="0"/>
              <a:t>("Eating stereotypical bones");</a:t>
            </a:r>
          </a:p>
          <a:p>
            <a:r>
              <a:rPr lang="en-IN" sz="1050" dirty="0"/>
              <a:t>		</a:t>
            </a:r>
          </a:p>
          <a:p>
            <a:r>
              <a:rPr lang="en-IN" sz="1050" dirty="0"/>
              <a:t>	}</a:t>
            </a:r>
          </a:p>
          <a:p>
            <a:r>
              <a:rPr lang="en-IN" sz="1050" dirty="0"/>
              <a:t>	</a:t>
            </a:r>
          </a:p>
          <a:p>
            <a:r>
              <a:rPr lang="en-IN" sz="1050" dirty="0"/>
              <a:t>}</a:t>
            </a:r>
          </a:p>
          <a:p>
            <a:endParaRPr lang="en-IN" sz="1050" dirty="0"/>
          </a:p>
          <a:p>
            <a:r>
              <a:rPr lang="en-IN" sz="1050" dirty="0"/>
              <a:t>class Cat {</a:t>
            </a:r>
          </a:p>
          <a:p>
            <a:r>
              <a:rPr lang="en-IN" sz="1050" dirty="0"/>
              <a:t>	</a:t>
            </a:r>
          </a:p>
          <a:p>
            <a:r>
              <a:rPr lang="en-IN" sz="1050" dirty="0"/>
              <a:t>	public String cuddle() {</a:t>
            </a:r>
          </a:p>
          <a:p>
            <a:r>
              <a:rPr lang="en-IN" sz="1050" dirty="0"/>
              <a:t>		return "Yawning sounds";</a:t>
            </a:r>
          </a:p>
          <a:p>
            <a:r>
              <a:rPr lang="en-IN" sz="1050" dirty="0"/>
              <a:t>	}</a:t>
            </a:r>
          </a:p>
          <a:p>
            <a:endParaRPr lang="en-IN" sz="1050" dirty="0"/>
          </a:p>
          <a:p>
            <a:r>
              <a:rPr lang="en-IN" sz="1050" dirty="0"/>
              <a:t>	public void eat() {</a:t>
            </a:r>
          </a:p>
          <a:p>
            <a:r>
              <a:rPr lang="en-IN" sz="1050" dirty="0"/>
              <a:t>		</a:t>
            </a:r>
            <a:r>
              <a:rPr lang="en-IN" sz="1050" dirty="0" err="1"/>
              <a:t>System.out.println</a:t>
            </a:r>
            <a:r>
              <a:rPr lang="en-IN" sz="1050" dirty="0"/>
              <a:t>("Eating stereotypical fish");</a:t>
            </a:r>
          </a:p>
          <a:p>
            <a:r>
              <a:rPr lang="en-IN" sz="1050" dirty="0"/>
              <a:t>		</a:t>
            </a:r>
          </a:p>
          <a:p>
            <a:r>
              <a:rPr lang="en-IN" sz="1050" dirty="0"/>
              <a:t>	}</a:t>
            </a:r>
          </a:p>
          <a:p>
            <a:r>
              <a:rPr lang="en-IN" sz="1050" dirty="0"/>
              <a:t>}</a:t>
            </a:r>
          </a:p>
          <a:p>
            <a:endParaRPr lang="en-IN" sz="1050" dirty="0"/>
          </a:p>
          <a:p>
            <a:r>
              <a:rPr lang="en-IN" sz="1050" dirty="0"/>
              <a:t>.</a:t>
            </a:r>
          </a:p>
        </p:txBody>
      </p:sp>
    </p:spTree>
    <p:extLst>
      <p:ext uri="{BB962C8B-B14F-4D97-AF65-F5344CB8AC3E}">
        <p14:creationId xmlns:p14="http://schemas.microsoft.com/office/powerpoint/2010/main" val="310046079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BA5D19-95CB-1866-8792-8207AFF414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7667633-558F-05B5-C97E-AD96EBC79453}"/>
              </a:ext>
            </a:extLst>
          </p:cNvPr>
          <p:cNvSpPr>
            <a:spLocks noGrp="1"/>
          </p:cNvSpPr>
          <p:nvPr>
            <p:ph type="sldNum" sz="quarter" idx="12"/>
          </p:nvPr>
        </p:nvSpPr>
        <p:spPr/>
        <p:txBody>
          <a:bodyPr/>
          <a:lstStyle/>
          <a:p>
            <a:fld id="{4A777409-9C5A-4B07-8E32-19F22F7D558C}" type="slidenum">
              <a:rPr lang="en-IN" smtClean="0"/>
              <a:t>343</a:t>
            </a:fld>
            <a:endParaRPr lang="en-IN" dirty="0"/>
          </a:p>
        </p:txBody>
      </p:sp>
      <p:sp>
        <p:nvSpPr>
          <p:cNvPr id="5" name="TextBox 4">
            <a:extLst>
              <a:ext uri="{FF2B5EF4-FFF2-40B4-BE49-F238E27FC236}">
                <a16:creationId xmlns:a16="http://schemas.microsoft.com/office/drawing/2014/main" id="{78289717-65EA-4A94-337A-214C8A396F17}"/>
              </a:ext>
            </a:extLst>
          </p:cNvPr>
          <p:cNvSpPr txBox="1"/>
          <p:nvPr/>
        </p:nvSpPr>
        <p:spPr>
          <a:xfrm>
            <a:off x="1178350" y="803018"/>
            <a:ext cx="11359299" cy="5632311"/>
          </a:xfrm>
          <a:prstGeom prst="rect">
            <a:avLst/>
          </a:prstGeom>
          <a:noFill/>
        </p:spPr>
        <p:txBody>
          <a:bodyPr wrap="square">
            <a:spAutoFit/>
          </a:bodyPr>
          <a:lstStyle/>
          <a:p>
            <a:r>
              <a:rPr lang="en-IN" dirty="0"/>
              <a:t>class </a:t>
            </a:r>
            <a:r>
              <a:rPr lang="en-IN" dirty="0" err="1"/>
              <a:t>PetAdoptionCenter</a:t>
            </a:r>
            <a:r>
              <a:rPr lang="en-IN" dirty="0"/>
              <a:t> {</a:t>
            </a:r>
          </a:p>
          <a:p>
            <a:r>
              <a:rPr lang="en-IN" dirty="0"/>
              <a:t>	</a:t>
            </a:r>
          </a:p>
          <a:p>
            <a:r>
              <a:rPr lang="en-IN" dirty="0"/>
              <a:t>	public static void </a:t>
            </a:r>
            <a:r>
              <a:rPr lang="en-IN" dirty="0" err="1"/>
              <a:t>adoptPet</a:t>
            </a:r>
            <a:r>
              <a:rPr lang="en-IN" dirty="0"/>
              <a:t>(Dog pet) {</a:t>
            </a:r>
          </a:p>
          <a:p>
            <a:r>
              <a:rPr lang="en-IN" dirty="0"/>
              <a:t>		</a:t>
            </a:r>
            <a:r>
              <a:rPr lang="en-IN" dirty="0" err="1"/>
              <a:t>System.out.println</a:t>
            </a:r>
            <a:r>
              <a:rPr lang="en-IN" dirty="0"/>
              <a:t>("You have successfully adopted the dog.");</a:t>
            </a:r>
          </a:p>
          <a:p>
            <a:r>
              <a:rPr lang="en-IN" dirty="0"/>
              <a:t>	}</a:t>
            </a:r>
          </a:p>
          <a:p>
            <a:r>
              <a:rPr lang="en-IN" dirty="0"/>
              <a:t>	</a:t>
            </a:r>
          </a:p>
          <a:p>
            <a:r>
              <a:rPr lang="en-IN" dirty="0"/>
              <a:t>	public static void </a:t>
            </a:r>
            <a:r>
              <a:rPr lang="en-IN" dirty="0" err="1"/>
              <a:t>adoptPet</a:t>
            </a:r>
            <a:r>
              <a:rPr lang="en-IN" dirty="0"/>
              <a:t>(Cat pet) {</a:t>
            </a:r>
          </a:p>
          <a:p>
            <a:r>
              <a:rPr lang="en-IN" dirty="0"/>
              <a:t>		</a:t>
            </a:r>
            <a:r>
              <a:rPr lang="en-IN" dirty="0" err="1"/>
              <a:t>System.out.println</a:t>
            </a:r>
            <a:r>
              <a:rPr lang="en-IN" dirty="0"/>
              <a:t>("You have successfully adopted the cat.");</a:t>
            </a:r>
          </a:p>
          <a:p>
            <a:r>
              <a:rPr lang="en-IN" dirty="0"/>
              <a:t>	}</a:t>
            </a:r>
          </a:p>
          <a:p>
            <a:r>
              <a:rPr lang="en-IN" dirty="0"/>
              <a:t>	</a:t>
            </a:r>
          </a:p>
          <a:p>
            <a:r>
              <a:rPr lang="en-IN" dirty="0"/>
              <a:t>	public static void main(String[] </a:t>
            </a:r>
            <a:r>
              <a:rPr lang="en-IN" dirty="0" err="1"/>
              <a:t>args</a:t>
            </a:r>
            <a:r>
              <a:rPr lang="en-IN" dirty="0"/>
              <a:t>) {</a:t>
            </a:r>
          </a:p>
          <a:p>
            <a:r>
              <a:rPr lang="en-IN" dirty="0"/>
              <a:t>	    Dog dog1 = new Dog();</a:t>
            </a:r>
          </a:p>
          <a:p>
            <a:r>
              <a:rPr lang="en-IN" dirty="0"/>
              <a:t>	    </a:t>
            </a:r>
            <a:r>
              <a:rPr lang="en-IN" dirty="0" err="1"/>
              <a:t>adoptPet</a:t>
            </a:r>
            <a:r>
              <a:rPr lang="en-IN" dirty="0"/>
              <a:t>(dog1);</a:t>
            </a:r>
          </a:p>
          <a:p>
            <a:r>
              <a:rPr lang="en-IN" dirty="0"/>
              <a:t>	    </a:t>
            </a:r>
          </a:p>
          <a:p>
            <a:r>
              <a:rPr lang="en-IN" dirty="0"/>
              <a:t>	    Cat cat1 = new Cat();</a:t>
            </a:r>
          </a:p>
          <a:p>
            <a:r>
              <a:rPr lang="en-IN" dirty="0"/>
              <a:t>	    </a:t>
            </a:r>
            <a:r>
              <a:rPr lang="en-IN" dirty="0" err="1"/>
              <a:t>adoptPet</a:t>
            </a:r>
            <a:r>
              <a:rPr lang="en-IN" dirty="0"/>
              <a:t>(cat1);</a:t>
            </a:r>
          </a:p>
          <a:p>
            <a:r>
              <a:rPr lang="en-IN" dirty="0"/>
              <a:t>	}</a:t>
            </a:r>
          </a:p>
          <a:p>
            <a:r>
              <a:rPr lang="en-IN" dirty="0"/>
              <a:t>}</a:t>
            </a:r>
          </a:p>
          <a:p>
            <a:endParaRPr lang="en-IN" dirty="0"/>
          </a:p>
          <a:p>
            <a:r>
              <a:rPr lang="en-IN" dirty="0"/>
              <a:t>// Try taking out either one of the methods in the </a:t>
            </a:r>
            <a:r>
              <a:rPr lang="en-IN" dirty="0" err="1"/>
              <a:t>PetAdoptionCenter</a:t>
            </a:r>
            <a:r>
              <a:rPr lang="en-IN" dirty="0"/>
              <a:t> class and observe what will happen</a:t>
            </a:r>
          </a:p>
        </p:txBody>
      </p:sp>
    </p:spTree>
    <p:extLst>
      <p:ext uri="{BB962C8B-B14F-4D97-AF65-F5344CB8AC3E}">
        <p14:creationId xmlns:p14="http://schemas.microsoft.com/office/powerpoint/2010/main" val="3603921485"/>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4C131B-28FA-87AB-8B7C-A2823CC42CE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054E2B-06B7-CCE2-6AF1-F0659CD805E2}"/>
              </a:ext>
            </a:extLst>
          </p:cNvPr>
          <p:cNvSpPr>
            <a:spLocks noGrp="1"/>
          </p:cNvSpPr>
          <p:nvPr>
            <p:ph type="sldNum" sz="quarter" idx="12"/>
          </p:nvPr>
        </p:nvSpPr>
        <p:spPr/>
        <p:txBody>
          <a:bodyPr/>
          <a:lstStyle/>
          <a:p>
            <a:fld id="{4A777409-9C5A-4B07-8E32-19F22F7D558C}" type="slidenum">
              <a:rPr lang="en-IN" smtClean="0"/>
              <a:t>344</a:t>
            </a:fld>
            <a:endParaRPr lang="en-IN" dirty="0"/>
          </a:p>
        </p:txBody>
      </p:sp>
      <p:sp>
        <p:nvSpPr>
          <p:cNvPr id="5" name="TextBox 4">
            <a:extLst>
              <a:ext uri="{FF2B5EF4-FFF2-40B4-BE49-F238E27FC236}">
                <a16:creationId xmlns:a16="http://schemas.microsoft.com/office/drawing/2014/main" id="{9205FDDF-49D0-5187-F435-E7017059CD5C}"/>
              </a:ext>
            </a:extLst>
          </p:cNvPr>
          <p:cNvSpPr txBox="1"/>
          <p:nvPr/>
        </p:nvSpPr>
        <p:spPr>
          <a:xfrm>
            <a:off x="989029" y="578904"/>
            <a:ext cx="6099142" cy="369332"/>
          </a:xfrm>
          <a:prstGeom prst="rect">
            <a:avLst/>
          </a:prstGeom>
          <a:noFill/>
        </p:spPr>
        <p:txBody>
          <a:bodyPr wrap="square">
            <a:spAutoFit/>
          </a:bodyPr>
          <a:lstStyle/>
          <a:p>
            <a:r>
              <a:rPr lang="en-IN" b="1" dirty="0" err="1"/>
              <a:t>Tryout</a:t>
            </a:r>
            <a:r>
              <a:rPr lang="en-IN" b="1" dirty="0"/>
              <a:t> - Interface Dynamic Binding</a:t>
            </a:r>
          </a:p>
        </p:txBody>
      </p:sp>
      <p:sp>
        <p:nvSpPr>
          <p:cNvPr id="7" name="TextBox 6">
            <a:extLst>
              <a:ext uri="{FF2B5EF4-FFF2-40B4-BE49-F238E27FC236}">
                <a16:creationId xmlns:a16="http://schemas.microsoft.com/office/drawing/2014/main" id="{6FF37A3D-3ECB-66FE-BC62-DB1ABA56E6D7}"/>
              </a:ext>
            </a:extLst>
          </p:cNvPr>
          <p:cNvSpPr txBox="1"/>
          <p:nvPr/>
        </p:nvSpPr>
        <p:spPr>
          <a:xfrm>
            <a:off x="989028" y="1162428"/>
            <a:ext cx="10568233" cy="2246769"/>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rPr>
              <a:t> </a:t>
            </a:r>
          </a:p>
          <a:p>
            <a:r>
              <a:rPr lang="en-US" sz="2000" dirty="0" err="1">
                <a:solidFill>
                  <a:schemeClr val="tx1">
                    <a:lumMod val="65000"/>
                    <a:lumOff val="35000"/>
                  </a:schemeClr>
                </a:solidFill>
                <a:effectLst/>
              </a:rPr>
              <a:t>PetAdoptionCenter</a:t>
            </a:r>
            <a:r>
              <a:rPr lang="en-US" sz="2000" dirty="0">
                <a:solidFill>
                  <a:schemeClr val="tx1">
                    <a:lumMod val="65000"/>
                    <a:lumOff val="35000"/>
                  </a:schemeClr>
                </a:solidFill>
                <a:effectLst/>
              </a:rPr>
              <a:t> allows you to adopt either dogs or cats. As you can see below, there are two methods in the </a:t>
            </a:r>
            <a:r>
              <a:rPr lang="en-US" sz="2000" dirty="0" err="1">
                <a:solidFill>
                  <a:schemeClr val="tx1">
                    <a:lumMod val="65000"/>
                    <a:lumOff val="35000"/>
                  </a:schemeClr>
                </a:solidFill>
                <a:effectLst/>
              </a:rPr>
              <a:t>PetAdoptionCenter</a:t>
            </a:r>
            <a:r>
              <a:rPr lang="en-US" sz="2000" dirty="0">
                <a:solidFill>
                  <a:schemeClr val="tx1">
                    <a:lumMod val="65000"/>
                    <a:lumOff val="35000"/>
                  </a:schemeClr>
                </a:solidFill>
                <a:effectLst/>
              </a:rPr>
              <a:t> class, one for the adoption of a dog and one for the cat.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Since both, cats and dogs are pets, we can create an interface for Pet and make both the classes implement it. By this, we can reduce the methods in </a:t>
            </a:r>
            <a:r>
              <a:rPr lang="en-US" sz="2000" dirty="0" err="1">
                <a:solidFill>
                  <a:schemeClr val="tx1">
                    <a:lumMod val="65000"/>
                    <a:lumOff val="35000"/>
                  </a:schemeClr>
                </a:solidFill>
                <a:effectLst/>
              </a:rPr>
              <a:t>PetAdoptionCenter</a:t>
            </a:r>
            <a:r>
              <a:rPr lang="en-US" sz="2000" dirty="0">
                <a:solidFill>
                  <a:schemeClr val="tx1">
                    <a:lumMod val="65000"/>
                    <a:lumOff val="35000"/>
                  </a:schemeClr>
                </a:solidFill>
                <a:effectLst/>
              </a:rPr>
              <a:t> class to just one.</a:t>
            </a:r>
          </a:p>
        </p:txBody>
      </p:sp>
      <p:sp>
        <p:nvSpPr>
          <p:cNvPr id="9" name="TextBox 8">
            <a:extLst>
              <a:ext uri="{FF2B5EF4-FFF2-40B4-BE49-F238E27FC236}">
                <a16:creationId xmlns:a16="http://schemas.microsoft.com/office/drawing/2014/main" id="{2FE70EC6-A9D0-9364-B920-CEB101C37E78}"/>
              </a:ext>
            </a:extLst>
          </p:cNvPr>
          <p:cNvSpPr txBox="1"/>
          <p:nvPr/>
        </p:nvSpPr>
        <p:spPr>
          <a:xfrm>
            <a:off x="653591" y="3409197"/>
            <a:ext cx="11510127" cy="3231654"/>
          </a:xfrm>
          <a:prstGeom prst="rect">
            <a:avLst/>
          </a:prstGeom>
          <a:noFill/>
        </p:spPr>
        <p:txBody>
          <a:bodyPr wrap="square">
            <a:spAutoFit/>
          </a:bodyPr>
          <a:lstStyle/>
          <a:p>
            <a:r>
              <a:rPr lang="en-IN" sz="1200" dirty="0"/>
              <a:t>interface Pet {</a:t>
            </a:r>
          </a:p>
          <a:p>
            <a:r>
              <a:rPr lang="en-IN" sz="1200" dirty="0"/>
              <a:t>	public String cuddle();</a:t>
            </a:r>
          </a:p>
          <a:p>
            <a:r>
              <a:rPr lang="en-IN" sz="1200" dirty="0"/>
              <a:t>	public void eat();</a:t>
            </a:r>
          </a:p>
          <a:p>
            <a:r>
              <a:rPr lang="en-IN" sz="1200" dirty="0"/>
              <a:t>}</a:t>
            </a:r>
          </a:p>
          <a:p>
            <a:endParaRPr lang="en-IN" sz="1200" dirty="0"/>
          </a:p>
          <a:p>
            <a:r>
              <a:rPr lang="en-IN" sz="1200" dirty="0"/>
              <a:t>class Dog implements Pet {</a:t>
            </a:r>
          </a:p>
          <a:p>
            <a:endParaRPr lang="en-IN" sz="1200" dirty="0"/>
          </a:p>
          <a:p>
            <a:r>
              <a:rPr lang="en-IN" sz="1200" dirty="0"/>
              <a:t>	public String cuddle() {</a:t>
            </a:r>
          </a:p>
          <a:p>
            <a:r>
              <a:rPr lang="en-IN" sz="1200" dirty="0"/>
              <a:t>		return "Purring sounds";</a:t>
            </a:r>
          </a:p>
          <a:p>
            <a:r>
              <a:rPr lang="en-IN" sz="1200" dirty="0"/>
              <a:t>	}</a:t>
            </a:r>
          </a:p>
          <a:p>
            <a:endParaRPr lang="en-IN" sz="1200" dirty="0"/>
          </a:p>
          <a:p>
            <a:r>
              <a:rPr lang="en-IN" sz="1200" dirty="0"/>
              <a:t>	public void eat() {</a:t>
            </a:r>
          </a:p>
          <a:p>
            <a:r>
              <a:rPr lang="en-IN" sz="1200" dirty="0"/>
              <a:t>		</a:t>
            </a:r>
            <a:r>
              <a:rPr lang="en-IN" sz="1200" dirty="0" err="1"/>
              <a:t>System.out.println</a:t>
            </a:r>
            <a:r>
              <a:rPr lang="en-IN" sz="1200" dirty="0"/>
              <a:t>("Eating stereotypical bones");</a:t>
            </a:r>
          </a:p>
          <a:p>
            <a:r>
              <a:rPr lang="en-IN" sz="1200" dirty="0"/>
              <a:t>		</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3297568650"/>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DC5134-A98F-2D4D-E578-FD68852A08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E02A181-E458-5398-228B-71CC90B7AD2E}"/>
              </a:ext>
            </a:extLst>
          </p:cNvPr>
          <p:cNvSpPr>
            <a:spLocks noGrp="1"/>
          </p:cNvSpPr>
          <p:nvPr>
            <p:ph type="sldNum" sz="quarter" idx="12"/>
          </p:nvPr>
        </p:nvSpPr>
        <p:spPr/>
        <p:txBody>
          <a:bodyPr/>
          <a:lstStyle/>
          <a:p>
            <a:fld id="{4A777409-9C5A-4B07-8E32-19F22F7D558C}" type="slidenum">
              <a:rPr lang="en-IN" smtClean="0"/>
              <a:t>345</a:t>
            </a:fld>
            <a:endParaRPr lang="en-IN" dirty="0"/>
          </a:p>
        </p:txBody>
      </p:sp>
      <p:sp>
        <p:nvSpPr>
          <p:cNvPr id="5" name="TextBox 4">
            <a:extLst>
              <a:ext uri="{FF2B5EF4-FFF2-40B4-BE49-F238E27FC236}">
                <a16:creationId xmlns:a16="http://schemas.microsoft.com/office/drawing/2014/main" id="{9E34B807-588A-DA7A-E381-400395506BE7}"/>
              </a:ext>
            </a:extLst>
          </p:cNvPr>
          <p:cNvSpPr txBox="1"/>
          <p:nvPr/>
        </p:nvSpPr>
        <p:spPr>
          <a:xfrm>
            <a:off x="1150071" y="797510"/>
            <a:ext cx="12192000" cy="5262979"/>
          </a:xfrm>
          <a:prstGeom prst="rect">
            <a:avLst/>
          </a:prstGeom>
          <a:noFill/>
        </p:spPr>
        <p:txBody>
          <a:bodyPr wrap="square">
            <a:spAutoFit/>
          </a:bodyPr>
          <a:lstStyle/>
          <a:p>
            <a:endParaRPr lang="en-IN" sz="1200" dirty="0"/>
          </a:p>
          <a:p>
            <a:r>
              <a:rPr lang="en-IN" sz="1200" dirty="0"/>
              <a:t>class Cat implements Pet {</a:t>
            </a:r>
          </a:p>
          <a:p>
            <a:r>
              <a:rPr lang="en-IN" sz="1200" dirty="0"/>
              <a:t>	</a:t>
            </a:r>
          </a:p>
          <a:p>
            <a:r>
              <a:rPr lang="en-IN" sz="1200" dirty="0"/>
              <a:t>	public String cuddle() {</a:t>
            </a:r>
          </a:p>
          <a:p>
            <a:r>
              <a:rPr lang="en-IN" sz="1200" dirty="0"/>
              <a:t>		return "Yawning sounds";</a:t>
            </a:r>
          </a:p>
          <a:p>
            <a:r>
              <a:rPr lang="en-IN" sz="1200" dirty="0"/>
              <a:t>	}</a:t>
            </a:r>
          </a:p>
          <a:p>
            <a:endParaRPr lang="en-IN" sz="1200" dirty="0"/>
          </a:p>
          <a:p>
            <a:r>
              <a:rPr lang="en-IN" sz="1200" dirty="0"/>
              <a:t>	public void eat() {</a:t>
            </a:r>
          </a:p>
          <a:p>
            <a:r>
              <a:rPr lang="en-IN" sz="1200" dirty="0"/>
              <a:t>		</a:t>
            </a:r>
            <a:r>
              <a:rPr lang="en-IN" sz="1200" dirty="0" err="1"/>
              <a:t>System.out.println</a:t>
            </a:r>
            <a:r>
              <a:rPr lang="en-IN" sz="1200" dirty="0"/>
              <a:t>("Eating stereotypical fish");</a:t>
            </a:r>
          </a:p>
          <a:p>
            <a:r>
              <a:rPr lang="en-IN" sz="1200" dirty="0"/>
              <a:t>		</a:t>
            </a:r>
          </a:p>
          <a:p>
            <a:r>
              <a:rPr lang="en-IN" sz="1200" dirty="0"/>
              <a:t>	}</a:t>
            </a:r>
          </a:p>
          <a:p>
            <a:r>
              <a:rPr lang="en-IN" sz="1200" dirty="0"/>
              <a:t>}</a:t>
            </a:r>
          </a:p>
          <a:p>
            <a:endParaRPr lang="en-IN" sz="1200" dirty="0"/>
          </a:p>
          <a:p>
            <a:r>
              <a:rPr lang="en-IN" sz="1200" dirty="0"/>
              <a:t>class </a:t>
            </a:r>
            <a:r>
              <a:rPr lang="en-IN" sz="1200" dirty="0" err="1"/>
              <a:t>PetAdoptionCenter</a:t>
            </a:r>
            <a:r>
              <a:rPr lang="en-IN" sz="1200" dirty="0"/>
              <a:t> {</a:t>
            </a:r>
          </a:p>
          <a:p>
            <a:r>
              <a:rPr lang="en-IN" sz="1200" dirty="0"/>
              <a:t>	public static void </a:t>
            </a:r>
            <a:r>
              <a:rPr lang="en-IN" sz="1200" dirty="0" err="1"/>
              <a:t>adoptPet</a:t>
            </a:r>
            <a:r>
              <a:rPr lang="en-IN" sz="1200" dirty="0"/>
              <a:t>(Pet pet) {</a:t>
            </a:r>
          </a:p>
          <a:p>
            <a:r>
              <a:rPr lang="en-IN" sz="1200" dirty="0"/>
              <a:t>		</a:t>
            </a:r>
            <a:r>
              <a:rPr lang="en-IN" sz="1200" dirty="0" err="1"/>
              <a:t>System.out.println</a:t>
            </a:r>
            <a:r>
              <a:rPr lang="en-IN" sz="1200" dirty="0"/>
              <a:t>("You have successfully adopted the pet.");</a:t>
            </a:r>
          </a:p>
          <a:p>
            <a:r>
              <a:rPr lang="en-IN" sz="1200" dirty="0"/>
              <a:t>	}</a:t>
            </a:r>
          </a:p>
          <a:p>
            <a:r>
              <a:rPr lang="en-IN" sz="1200" dirty="0"/>
              <a:t>	</a:t>
            </a:r>
          </a:p>
          <a:p>
            <a:r>
              <a:rPr lang="en-IN" sz="1200" dirty="0"/>
              <a:t>	public static void main(String[] </a:t>
            </a:r>
            <a:r>
              <a:rPr lang="en-IN" sz="1200" dirty="0" err="1"/>
              <a:t>args</a:t>
            </a:r>
            <a:r>
              <a:rPr lang="en-IN" sz="1200" dirty="0"/>
              <a:t>) {</a:t>
            </a:r>
          </a:p>
          <a:p>
            <a:r>
              <a:rPr lang="en-IN" sz="1200" dirty="0"/>
              <a:t>	    Dog dog1 = new Dog();</a:t>
            </a:r>
          </a:p>
          <a:p>
            <a:r>
              <a:rPr lang="en-IN" sz="1200" dirty="0"/>
              <a:t>	    </a:t>
            </a:r>
            <a:r>
              <a:rPr lang="en-IN" sz="1200" dirty="0" err="1"/>
              <a:t>adoptPet</a:t>
            </a:r>
            <a:r>
              <a:rPr lang="en-IN" sz="1200" dirty="0"/>
              <a:t>(dog1);</a:t>
            </a:r>
          </a:p>
          <a:p>
            <a:r>
              <a:rPr lang="en-IN" sz="1200" dirty="0"/>
              <a:t>	    </a:t>
            </a:r>
          </a:p>
          <a:p>
            <a:r>
              <a:rPr lang="en-IN" sz="1200" dirty="0"/>
              <a:t>	    Cat cat1 = new Cat();</a:t>
            </a:r>
          </a:p>
          <a:p>
            <a:r>
              <a:rPr lang="en-IN" sz="1200" dirty="0"/>
              <a:t>	    </a:t>
            </a:r>
            <a:r>
              <a:rPr lang="en-IN" sz="1200" dirty="0" err="1"/>
              <a:t>adoptPet</a:t>
            </a:r>
            <a:r>
              <a:rPr lang="en-IN" sz="1200" dirty="0"/>
              <a:t>(cat1);</a:t>
            </a:r>
          </a:p>
          <a:p>
            <a:r>
              <a:rPr lang="en-IN" sz="1200" dirty="0"/>
              <a:t>	}</a:t>
            </a:r>
          </a:p>
          <a:p>
            <a:r>
              <a:rPr lang="en-IN" sz="1200" dirty="0"/>
              <a:t>}</a:t>
            </a:r>
          </a:p>
          <a:p>
            <a:r>
              <a:rPr lang="en-IN" sz="1200" dirty="0"/>
              <a:t>// Try to remove the connection between Cat and Pet and observe what happens</a:t>
            </a:r>
          </a:p>
          <a:p>
            <a:r>
              <a:rPr lang="en-IN" sz="1200" dirty="0"/>
              <a:t>// Try doing the same with Dog and Pet, and observe what happens.</a:t>
            </a:r>
          </a:p>
        </p:txBody>
      </p:sp>
    </p:spTree>
    <p:extLst>
      <p:ext uri="{BB962C8B-B14F-4D97-AF65-F5344CB8AC3E}">
        <p14:creationId xmlns:p14="http://schemas.microsoft.com/office/powerpoint/2010/main" val="1609692921"/>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C10753-DBBE-2152-BEAA-EDA8E915BE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A7A9DC-28AD-9AB8-1E3C-A42811FFDE79}"/>
              </a:ext>
            </a:extLst>
          </p:cNvPr>
          <p:cNvSpPr>
            <a:spLocks noGrp="1"/>
          </p:cNvSpPr>
          <p:nvPr>
            <p:ph type="sldNum" sz="quarter" idx="12"/>
          </p:nvPr>
        </p:nvSpPr>
        <p:spPr/>
        <p:txBody>
          <a:bodyPr/>
          <a:lstStyle/>
          <a:p>
            <a:fld id="{4A777409-9C5A-4B07-8E32-19F22F7D558C}" type="slidenum">
              <a:rPr lang="en-IN" smtClean="0"/>
              <a:t>346</a:t>
            </a:fld>
            <a:endParaRPr lang="en-IN" dirty="0"/>
          </a:p>
        </p:txBody>
      </p:sp>
      <p:sp>
        <p:nvSpPr>
          <p:cNvPr id="5" name="TextBox 4">
            <a:extLst>
              <a:ext uri="{FF2B5EF4-FFF2-40B4-BE49-F238E27FC236}">
                <a16:creationId xmlns:a16="http://schemas.microsoft.com/office/drawing/2014/main" id="{E372B1A7-4B37-4BE5-1033-AC23BD5DBFBA}"/>
              </a:ext>
            </a:extLst>
          </p:cNvPr>
          <p:cNvSpPr txBox="1"/>
          <p:nvPr/>
        </p:nvSpPr>
        <p:spPr>
          <a:xfrm>
            <a:off x="1069942" y="569478"/>
            <a:ext cx="6099142" cy="369332"/>
          </a:xfrm>
          <a:prstGeom prst="rect">
            <a:avLst/>
          </a:prstGeom>
          <a:noFill/>
        </p:spPr>
        <p:txBody>
          <a:bodyPr wrap="square">
            <a:spAutoFit/>
          </a:bodyPr>
          <a:lstStyle/>
          <a:p>
            <a:r>
              <a:rPr lang="en-US" b="1" dirty="0"/>
              <a:t>Implementing Multiple Interfaces in a Class</a:t>
            </a:r>
          </a:p>
        </p:txBody>
      </p:sp>
      <p:sp>
        <p:nvSpPr>
          <p:cNvPr id="7" name="TextBox 6">
            <a:extLst>
              <a:ext uri="{FF2B5EF4-FFF2-40B4-BE49-F238E27FC236}">
                <a16:creationId xmlns:a16="http://schemas.microsoft.com/office/drawing/2014/main" id="{5260F968-5EEF-EE07-5052-708F441DF591}"/>
              </a:ext>
            </a:extLst>
          </p:cNvPr>
          <p:cNvSpPr txBox="1"/>
          <p:nvPr/>
        </p:nvSpPr>
        <p:spPr>
          <a:xfrm>
            <a:off x="989029" y="1020527"/>
            <a:ext cx="10511672" cy="2862322"/>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the scenario of a class Dog. Dogs can be either Pets or Service Animals used in the army.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But neither describe a dog accurately. Dog is first and foremost an Animal. So to add the functionalities of Pet and Service Animal in a Dog, we use interfaces. Execute the code given below and observe the relevant output.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Try changes different aspects of the code and check the output.</a:t>
            </a:r>
          </a:p>
        </p:txBody>
      </p:sp>
    </p:spTree>
    <p:extLst>
      <p:ext uri="{BB962C8B-B14F-4D97-AF65-F5344CB8AC3E}">
        <p14:creationId xmlns:p14="http://schemas.microsoft.com/office/powerpoint/2010/main" val="2814114394"/>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78B393-3C59-2299-14CA-D0A397B5A6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3A93E5-388D-1292-BD46-3D9D76E015BF}"/>
              </a:ext>
            </a:extLst>
          </p:cNvPr>
          <p:cNvSpPr>
            <a:spLocks noGrp="1"/>
          </p:cNvSpPr>
          <p:nvPr>
            <p:ph type="sldNum" sz="quarter" idx="12"/>
          </p:nvPr>
        </p:nvSpPr>
        <p:spPr/>
        <p:txBody>
          <a:bodyPr/>
          <a:lstStyle/>
          <a:p>
            <a:fld id="{4A777409-9C5A-4B07-8E32-19F22F7D558C}" type="slidenum">
              <a:rPr lang="en-IN" smtClean="0"/>
              <a:t>347</a:t>
            </a:fld>
            <a:endParaRPr lang="en-IN" dirty="0"/>
          </a:p>
        </p:txBody>
      </p:sp>
      <p:sp>
        <p:nvSpPr>
          <p:cNvPr id="5" name="TextBox 4">
            <a:extLst>
              <a:ext uri="{FF2B5EF4-FFF2-40B4-BE49-F238E27FC236}">
                <a16:creationId xmlns:a16="http://schemas.microsoft.com/office/drawing/2014/main" id="{A34F6D76-49DC-7589-7958-0A5BBBA64CE2}"/>
              </a:ext>
            </a:extLst>
          </p:cNvPr>
          <p:cNvSpPr txBox="1"/>
          <p:nvPr/>
        </p:nvSpPr>
        <p:spPr>
          <a:xfrm>
            <a:off x="1234912" y="535166"/>
            <a:ext cx="11576115" cy="6186309"/>
          </a:xfrm>
          <a:prstGeom prst="rect">
            <a:avLst/>
          </a:prstGeom>
          <a:noFill/>
        </p:spPr>
        <p:txBody>
          <a:bodyPr wrap="square">
            <a:spAutoFit/>
          </a:bodyPr>
          <a:lstStyle/>
          <a:p>
            <a:r>
              <a:rPr lang="en-IN" dirty="0"/>
              <a:t>interface Pet {</a:t>
            </a:r>
          </a:p>
          <a:p>
            <a:r>
              <a:rPr lang="en-IN" dirty="0"/>
              <a:t>	void cuddle();</a:t>
            </a:r>
          </a:p>
          <a:p>
            <a:r>
              <a:rPr lang="en-IN" dirty="0"/>
              <a:t>	void </a:t>
            </a:r>
            <a:r>
              <a:rPr lang="en-IN" dirty="0" err="1"/>
              <a:t>guardDuty</a:t>
            </a:r>
            <a:r>
              <a:rPr lang="en-IN" dirty="0"/>
              <a:t>();</a:t>
            </a:r>
          </a:p>
          <a:p>
            <a:r>
              <a:rPr lang="en-IN" dirty="0"/>
              <a:t>}</a:t>
            </a:r>
          </a:p>
          <a:p>
            <a:endParaRPr lang="en-IN" dirty="0"/>
          </a:p>
          <a:p>
            <a:r>
              <a:rPr lang="en-IN" dirty="0"/>
              <a:t>interface </a:t>
            </a:r>
            <a:r>
              <a:rPr lang="en-IN" dirty="0" err="1"/>
              <a:t>ServiceAnimal</a:t>
            </a:r>
            <a:r>
              <a:rPr lang="en-IN" dirty="0"/>
              <a:t> {</a:t>
            </a:r>
          </a:p>
          <a:p>
            <a:r>
              <a:rPr lang="en-IN" dirty="0"/>
              <a:t>	void </a:t>
            </a:r>
            <a:r>
              <a:rPr lang="en-IN" dirty="0" err="1"/>
              <a:t>helpCivilians</a:t>
            </a:r>
            <a:r>
              <a:rPr lang="en-IN" dirty="0"/>
              <a:t>();</a:t>
            </a:r>
          </a:p>
          <a:p>
            <a:r>
              <a:rPr lang="en-IN" dirty="0"/>
              <a:t>	void </a:t>
            </a:r>
            <a:r>
              <a:rPr lang="en-IN" dirty="0" err="1"/>
              <a:t>guardDuty</a:t>
            </a:r>
            <a:r>
              <a:rPr lang="en-IN" dirty="0"/>
              <a:t>();</a:t>
            </a:r>
          </a:p>
          <a:p>
            <a:r>
              <a:rPr lang="en-IN" dirty="0"/>
              <a:t>}</a:t>
            </a:r>
          </a:p>
          <a:p>
            <a:endParaRPr lang="en-IN" dirty="0"/>
          </a:p>
          <a:p>
            <a:r>
              <a:rPr lang="en-IN" dirty="0"/>
              <a:t>abstract class Animal {</a:t>
            </a:r>
          </a:p>
          <a:p>
            <a:r>
              <a:rPr lang="en-IN" dirty="0"/>
              <a:t>	public abstract void eat();</a:t>
            </a:r>
          </a:p>
          <a:p>
            <a:r>
              <a:rPr lang="en-IN" dirty="0"/>
              <a:t>}</a:t>
            </a:r>
          </a:p>
          <a:p>
            <a:endParaRPr lang="en-IN" dirty="0"/>
          </a:p>
          <a:p>
            <a:r>
              <a:rPr lang="en-IN" dirty="0"/>
              <a:t>class Dog extends Animal implements Pet, </a:t>
            </a:r>
            <a:r>
              <a:rPr lang="en-IN" dirty="0" err="1"/>
              <a:t>ServiceAnimal</a:t>
            </a:r>
            <a:r>
              <a:rPr lang="en-IN" dirty="0"/>
              <a:t>{</a:t>
            </a:r>
          </a:p>
          <a:p>
            <a:endParaRPr lang="en-IN" dirty="0"/>
          </a:p>
          <a:p>
            <a:r>
              <a:rPr lang="en-IN" dirty="0"/>
              <a:t>	@Override</a:t>
            </a:r>
          </a:p>
          <a:p>
            <a:r>
              <a:rPr lang="en-IN" dirty="0"/>
              <a:t>	public void cuddle() {</a:t>
            </a:r>
          </a:p>
          <a:p>
            <a:r>
              <a:rPr lang="en-IN" dirty="0"/>
              <a:t>		</a:t>
            </a:r>
            <a:r>
              <a:rPr lang="en-IN" dirty="0" err="1"/>
              <a:t>System.out.println</a:t>
            </a:r>
            <a:r>
              <a:rPr lang="en-IN" dirty="0"/>
              <a:t>("Trying to look cute for more cuddles!");</a:t>
            </a:r>
          </a:p>
          <a:p>
            <a:r>
              <a:rPr lang="en-IN" dirty="0"/>
              <a:t>	}</a:t>
            </a:r>
          </a:p>
          <a:p>
            <a:endParaRPr lang="en-IN" dirty="0"/>
          </a:p>
          <a:p>
            <a:r>
              <a:rPr lang="en-IN" dirty="0"/>
              <a:t>	</a:t>
            </a:r>
          </a:p>
        </p:txBody>
      </p:sp>
    </p:spTree>
    <p:extLst>
      <p:ext uri="{BB962C8B-B14F-4D97-AF65-F5344CB8AC3E}">
        <p14:creationId xmlns:p14="http://schemas.microsoft.com/office/powerpoint/2010/main" val="2560384505"/>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6A70AD-2ED7-7C52-9A52-973F8CE45C3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BAC275-91CF-8E89-BA2C-B8D231B497B4}"/>
              </a:ext>
            </a:extLst>
          </p:cNvPr>
          <p:cNvSpPr>
            <a:spLocks noGrp="1"/>
          </p:cNvSpPr>
          <p:nvPr>
            <p:ph type="sldNum" sz="quarter" idx="12"/>
          </p:nvPr>
        </p:nvSpPr>
        <p:spPr/>
        <p:txBody>
          <a:bodyPr/>
          <a:lstStyle/>
          <a:p>
            <a:fld id="{4A777409-9C5A-4B07-8E32-19F22F7D558C}" type="slidenum">
              <a:rPr lang="en-IN" smtClean="0"/>
              <a:t>348</a:t>
            </a:fld>
            <a:endParaRPr lang="en-IN" dirty="0"/>
          </a:p>
        </p:txBody>
      </p:sp>
      <p:sp>
        <p:nvSpPr>
          <p:cNvPr id="5" name="TextBox 4">
            <a:extLst>
              <a:ext uri="{FF2B5EF4-FFF2-40B4-BE49-F238E27FC236}">
                <a16:creationId xmlns:a16="http://schemas.microsoft.com/office/drawing/2014/main" id="{F97A11BD-4AAF-6449-8359-5A5B1F8A4CBA}"/>
              </a:ext>
            </a:extLst>
          </p:cNvPr>
          <p:cNvSpPr txBox="1"/>
          <p:nvPr/>
        </p:nvSpPr>
        <p:spPr>
          <a:xfrm>
            <a:off x="923826" y="767495"/>
            <a:ext cx="11067068" cy="6186309"/>
          </a:xfrm>
          <a:prstGeom prst="rect">
            <a:avLst/>
          </a:prstGeom>
          <a:noFill/>
        </p:spPr>
        <p:txBody>
          <a:bodyPr wrap="square">
            <a:spAutoFit/>
          </a:bodyPr>
          <a:lstStyle/>
          <a:p>
            <a:r>
              <a:rPr lang="en-IN" dirty="0"/>
              <a:t>@Override</a:t>
            </a:r>
          </a:p>
          <a:p>
            <a:r>
              <a:rPr lang="en-IN" dirty="0"/>
              <a:t>	public void </a:t>
            </a:r>
            <a:r>
              <a:rPr lang="en-IN" dirty="0" err="1"/>
              <a:t>helpCivilians</a:t>
            </a:r>
            <a:r>
              <a:rPr lang="en-IN" dirty="0"/>
              <a:t>() {</a:t>
            </a:r>
          </a:p>
          <a:p>
            <a:r>
              <a:rPr lang="en-IN" dirty="0"/>
              <a:t>		</a:t>
            </a:r>
            <a:r>
              <a:rPr lang="en-IN" dirty="0" err="1"/>
              <a:t>System.out.println</a:t>
            </a:r>
            <a:r>
              <a:rPr lang="en-IN" dirty="0"/>
              <a:t>("Taking civilians to a nearby shelter.");</a:t>
            </a:r>
          </a:p>
          <a:p>
            <a:r>
              <a:rPr lang="en-IN" dirty="0"/>
              <a:t>	}</a:t>
            </a:r>
          </a:p>
          <a:p>
            <a:endParaRPr lang="en-IN" dirty="0"/>
          </a:p>
          <a:p>
            <a:r>
              <a:rPr lang="en-IN" dirty="0"/>
              <a:t>	/*</a:t>
            </a:r>
          </a:p>
          <a:p>
            <a:r>
              <a:rPr lang="en-IN" dirty="0"/>
              <a:t>	 * As you can see, there is one common function in both the interfaces,</a:t>
            </a:r>
          </a:p>
          <a:p>
            <a:r>
              <a:rPr lang="en-IN" dirty="0"/>
              <a:t>	 * void </a:t>
            </a:r>
            <a:r>
              <a:rPr lang="en-IN" dirty="0" err="1"/>
              <a:t>guardDuty</a:t>
            </a:r>
            <a:r>
              <a:rPr lang="en-IN" dirty="0"/>
              <a:t>(). To implement it, we just Override the method in the Dog</a:t>
            </a:r>
          </a:p>
          <a:p>
            <a:r>
              <a:rPr lang="en-IN" dirty="0"/>
              <a:t>	 * class.</a:t>
            </a:r>
          </a:p>
          <a:p>
            <a:r>
              <a:rPr lang="en-IN" dirty="0"/>
              <a:t>	 */</a:t>
            </a:r>
          </a:p>
          <a:p>
            <a:r>
              <a:rPr lang="en-IN" dirty="0"/>
              <a:t>	@Override</a:t>
            </a:r>
          </a:p>
          <a:p>
            <a:r>
              <a:rPr lang="en-IN" dirty="0"/>
              <a:t>	public void </a:t>
            </a:r>
            <a:r>
              <a:rPr lang="en-IN" dirty="0" err="1"/>
              <a:t>guardDuty</a:t>
            </a:r>
            <a:r>
              <a:rPr lang="en-IN" dirty="0"/>
              <a:t>() {</a:t>
            </a:r>
          </a:p>
          <a:p>
            <a:r>
              <a:rPr lang="en-IN" dirty="0"/>
              <a:t>		</a:t>
            </a:r>
            <a:r>
              <a:rPr lang="en-IN" dirty="0" err="1"/>
              <a:t>System.out.println</a:t>
            </a:r>
            <a:r>
              <a:rPr lang="en-IN" dirty="0"/>
              <a:t>("Guarding the perimeter.");</a:t>
            </a:r>
          </a:p>
          <a:p>
            <a:r>
              <a:rPr lang="en-IN" dirty="0"/>
              <a:t>	}</a:t>
            </a:r>
          </a:p>
          <a:p>
            <a:r>
              <a:rPr lang="en-IN" dirty="0"/>
              <a:t>	</a:t>
            </a:r>
          </a:p>
          <a:p>
            <a:r>
              <a:rPr lang="en-IN" dirty="0"/>
              <a:t>	@Override</a:t>
            </a:r>
          </a:p>
          <a:p>
            <a:r>
              <a:rPr lang="en-IN" dirty="0"/>
              <a:t>	public void eat() {</a:t>
            </a:r>
          </a:p>
          <a:p>
            <a:r>
              <a:rPr lang="en-IN" dirty="0"/>
              <a:t>		</a:t>
            </a:r>
            <a:r>
              <a:rPr lang="en-IN" dirty="0" err="1"/>
              <a:t>System.out.println</a:t>
            </a:r>
            <a:r>
              <a:rPr lang="en-IN" dirty="0"/>
              <a:t>("Munching on treats.");</a:t>
            </a:r>
          </a:p>
          <a:p>
            <a:r>
              <a:rPr lang="en-IN" dirty="0"/>
              <a:t>	} </a:t>
            </a:r>
          </a:p>
          <a:p>
            <a:r>
              <a:rPr lang="en-IN" dirty="0"/>
              <a:t>	</a:t>
            </a:r>
          </a:p>
          <a:p>
            <a:r>
              <a:rPr lang="en-IN" dirty="0"/>
              <a:t>}</a:t>
            </a:r>
          </a:p>
          <a:p>
            <a:r>
              <a:rPr lang="en-IN" dirty="0"/>
              <a:t>// Try to remove any of the Overriding functions from Dog class and observe what happens</a:t>
            </a:r>
          </a:p>
        </p:txBody>
      </p:sp>
    </p:spTree>
    <p:extLst>
      <p:ext uri="{BB962C8B-B14F-4D97-AF65-F5344CB8AC3E}">
        <p14:creationId xmlns:p14="http://schemas.microsoft.com/office/powerpoint/2010/main" val="1625238543"/>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3B5D92-C6BA-3285-E951-D15DA6F381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A8688A-DBB9-B2C6-ADB1-00AE0176873E}"/>
              </a:ext>
            </a:extLst>
          </p:cNvPr>
          <p:cNvSpPr>
            <a:spLocks noGrp="1"/>
          </p:cNvSpPr>
          <p:nvPr>
            <p:ph type="sldNum" sz="quarter" idx="12"/>
          </p:nvPr>
        </p:nvSpPr>
        <p:spPr/>
        <p:txBody>
          <a:bodyPr/>
          <a:lstStyle/>
          <a:p>
            <a:fld id="{4A777409-9C5A-4B07-8E32-19F22F7D558C}" type="slidenum">
              <a:rPr lang="en-IN" smtClean="0"/>
              <a:t>349</a:t>
            </a:fld>
            <a:endParaRPr lang="en-IN" dirty="0"/>
          </a:p>
        </p:txBody>
      </p:sp>
      <p:sp>
        <p:nvSpPr>
          <p:cNvPr id="5" name="TextBox 4">
            <a:extLst>
              <a:ext uri="{FF2B5EF4-FFF2-40B4-BE49-F238E27FC236}">
                <a16:creationId xmlns:a16="http://schemas.microsoft.com/office/drawing/2014/main" id="{F7C5A1AC-9CFB-DB3A-7364-121893ED29DF}"/>
              </a:ext>
            </a:extLst>
          </p:cNvPr>
          <p:cNvSpPr txBox="1"/>
          <p:nvPr/>
        </p:nvSpPr>
        <p:spPr>
          <a:xfrm>
            <a:off x="1060515" y="569478"/>
            <a:ext cx="6099142" cy="461665"/>
          </a:xfrm>
          <a:prstGeom prst="rect">
            <a:avLst/>
          </a:prstGeom>
          <a:noFill/>
        </p:spPr>
        <p:txBody>
          <a:bodyPr wrap="square">
            <a:spAutoFit/>
          </a:bodyPr>
          <a:lstStyle/>
          <a:p>
            <a:r>
              <a:rPr lang="en-IN" sz="2400" b="1" dirty="0"/>
              <a:t>Introduction to Functional Interface</a:t>
            </a:r>
          </a:p>
        </p:txBody>
      </p:sp>
      <p:sp>
        <p:nvSpPr>
          <p:cNvPr id="7" name="TextBox 6">
            <a:extLst>
              <a:ext uri="{FF2B5EF4-FFF2-40B4-BE49-F238E27FC236}">
                <a16:creationId xmlns:a16="http://schemas.microsoft.com/office/drawing/2014/main" id="{1DE658ED-70BD-39EE-37F5-D948DCFDAAB6}"/>
              </a:ext>
            </a:extLst>
          </p:cNvPr>
          <p:cNvSpPr txBox="1"/>
          <p:nvPr/>
        </p:nvSpPr>
        <p:spPr>
          <a:xfrm>
            <a:off x="1060515" y="1031143"/>
            <a:ext cx="10628722" cy="707886"/>
          </a:xfrm>
          <a:prstGeom prst="rect">
            <a:avLst/>
          </a:prstGeom>
          <a:noFill/>
        </p:spPr>
        <p:txBody>
          <a:bodyPr wrap="square">
            <a:spAutoFit/>
          </a:bodyPr>
          <a:lstStyle/>
          <a:p>
            <a:r>
              <a:rPr lang="en-US" sz="2000" dirty="0">
                <a:solidFill>
                  <a:schemeClr val="tx1">
                    <a:lumMod val="65000"/>
                    <a:lumOff val="35000"/>
                  </a:schemeClr>
                </a:solidFill>
              </a:rPr>
              <a:t>Java 8 introduces a new category of Interface called </a:t>
            </a:r>
            <a:r>
              <a:rPr lang="en-US" sz="2000" b="1" dirty="0">
                <a:solidFill>
                  <a:schemeClr val="tx1">
                    <a:lumMod val="65000"/>
                    <a:lumOff val="35000"/>
                  </a:schemeClr>
                </a:solidFill>
              </a:rPr>
              <a:t>Functional Interface</a:t>
            </a:r>
            <a:r>
              <a:rPr lang="en-US" sz="2000" dirty="0">
                <a:solidFill>
                  <a:schemeClr val="tx1">
                    <a:lumMod val="65000"/>
                    <a:lumOff val="35000"/>
                  </a:schemeClr>
                </a:solidFill>
              </a:rPr>
              <a:t>. They are special cases of regular interfaces that have only one abstract method and one or more default methods.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904DC6B-6889-AFF4-E346-A9CB52A16175}"/>
              </a:ext>
            </a:extLst>
          </p:cNvPr>
          <p:cNvSpPr txBox="1"/>
          <p:nvPr/>
        </p:nvSpPr>
        <p:spPr>
          <a:xfrm>
            <a:off x="1135930" y="1979158"/>
            <a:ext cx="6099142" cy="1754326"/>
          </a:xfrm>
          <a:prstGeom prst="rect">
            <a:avLst/>
          </a:prstGeom>
          <a:noFill/>
        </p:spPr>
        <p:txBody>
          <a:bodyPr wrap="square">
            <a:spAutoFit/>
          </a:bodyPr>
          <a:lstStyle/>
          <a:p>
            <a:r>
              <a:rPr lang="en-IN" dirty="0"/>
              <a:t>interface Calculator {</a:t>
            </a:r>
          </a:p>
          <a:p>
            <a:r>
              <a:rPr lang="en-IN" dirty="0"/>
              <a:t>	int </a:t>
            </a:r>
            <a:r>
              <a:rPr lang="en-IN" dirty="0" err="1"/>
              <a:t>doOperation</a:t>
            </a:r>
            <a:r>
              <a:rPr lang="en-IN" dirty="0"/>
              <a:t>(int num1, int num2);</a:t>
            </a:r>
          </a:p>
          <a:p>
            <a:r>
              <a:rPr lang="en-IN" dirty="0"/>
              <a:t>	default </a:t>
            </a:r>
            <a:r>
              <a:rPr lang="en-IN" dirty="0" err="1"/>
              <a:t>boolean</a:t>
            </a:r>
            <a:r>
              <a:rPr lang="en-IN" dirty="0"/>
              <a:t> </a:t>
            </a:r>
            <a:r>
              <a:rPr lang="en-IN" dirty="0" err="1"/>
              <a:t>checkValues</a:t>
            </a:r>
            <a:r>
              <a:rPr lang="en-IN" dirty="0"/>
              <a:t>(int num1, int num2) {</a:t>
            </a:r>
          </a:p>
          <a:p>
            <a:r>
              <a:rPr lang="en-IN" dirty="0"/>
              <a:t>		return (num1 &gt; 0 &amp;&amp; num2 &gt; 0);</a:t>
            </a:r>
          </a:p>
          <a:p>
            <a:r>
              <a:rPr lang="en-IN" dirty="0"/>
              <a:t>	}</a:t>
            </a:r>
          </a:p>
          <a:p>
            <a:r>
              <a:rPr lang="en-IN" dirty="0"/>
              <a:t>}</a:t>
            </a:r>
          </a:p>
        </p:txBody>
      </p:sp>
      <p:sp>
        <p:nvSpPr>
          <p:cNvPr id="11" name="TextBox 10">
            <a:extLst>
              <a:ext uri="{FF2B5EF4-FFF2-40B4-BE49-F238E27FC236}">
                <a16:creationId xmlns:a16="http://schemas.microsoft.com/office/drawing/2014/main" id="{E423FDE6-CE74-A51B-F13E-EC714947F767}"/>
              </a:ext>
            </a:extLst>
          </p:cNvPr>
          <p:cNvSpPr txBox="1"/>
          <p:nvPr/>
        </p:nvSpPr>
        <p:spPr>
          <a:xfrm>
            <a:off x="989028" y="4103309"/>
            <a:ext cx="10926451" cy="1323439"/>
          </a:xfrm>
          <a:prstGeom prst="rect">
            <a:avLst/>
          </a:prstGeom>
          <a:noFill/>
        </p:spPr>
        <p:txBody>
          <a:bodyPr wrap="square">
            <a:spAutoFit/>
          </a:bodyPr>
          <a:lstStyle/>
          <a:p>
            <a:r>
              <a:rPr lang="en-US" sz="2000" dirty="0">
                <a:solidFill>
                  <a:schemeClr val="tx1">
                    <a:lumMod val="65000"/>
                    <a:lumOff val="35000"/>
                  </a:schemeClr>
                </a:solidFill>
                <a:effectLst/>
              </a:rPr>
              <a:t>The above interface is a functional interface. But by chance, if we add one or more abstract methods in this interface compiler will not complain. The compiler will simply consider this as any normal interface.</a:t>
            </a:r>
          </a:p>
          <a:p>
            <a:r>
              <a:rPr lang="en-US" sz="2000" dirty="0">
                <a:solidFill>
                  <a:schemeClr val="tx1">
                    <a:lumMod val="65000"/>
                    <a:lumOff val="35000"/>
                  </a:schemeClr>
                </a:solidFill>
                <a:effectLst/>
              </a:rPr>
              <a:t>In order for the compiler to restrict the addition of more abstract methods, we need to use annotation </a:t>
            </a:r>
            <a:r>
              <a:rPr lang="en-US" sz="2000" b="1" dirty="0">
                <a:solidFill>
                  <a:schemeClr val="tx1">
                    <a:lumMod val="65000"/>
                    <a:lumOff val="35000"/>
                  </a:schemeClr>
                </a:solidFill>
                <a:effectLst/>
              </a:rPr>
              <a:t>@FunctionalInterface</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2741120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2B54B6-45C0-EAE8-2D9C-CC218B2A01D2}"/>
              </a:ext>
            </a:extLst>
          </p:cNvPr>
          <p:cNvSpPr txBox="1"/>
          <p:nvPr/>
        </p:nvSpPr>
        <p:spPr>
          <a:xfrm>
            <a:off x="1066799" y="462390"/>
            <a:ext cx="11663083" cy="400110"/>
          </a:xfrm>
          <a:prstGeom prst="rect">
            <a:avLst/>
          </a:prstGeom>
          <a:noFill/>
        </p:spPr>
        <p:txBody>
          <a:bodyPr wrap="square">
            <a:spAutoFit/>
          </a:bodyPr>
          <a:lstStyle/>
          <a:p>
            <a:r>
              <a:rPr lang="en-IN" sz="2000" dirty="0">
                <a:solidFill>
                  <a:schemeClr val="tx1">
                    <a:lumMod val="65000"/>
                    <a:lumOff val="35000"/>
                  </a:schemeClr>
                </a:solidFill>
              </a:rPr>
              <a:t>Arithmetic operators:</a:t>
            </a:r>
          </a:p>
        </p:txBody>
      </p:sp>
      <p:pic>
        <p:nvPicPr>
          <p:cNvPr id="5" name="Picture 4">
            <a:extLst>
              <a:ext uri="{FF2B5EF4-FFF2-40B4-BE49-F238E27FC236}">
                <a16:creationId xmlns:a16="http://schemas.microsoft.com/office/drawing/2014/main" id="{A85766F7-6738-F9B8-7729-6E3FFFF2D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863529"/>
            <a:ext cx="6589061" cy="2465444"/>
          </a:xfrm>
          <a:prstGeom prst="rect">
            <a:avLst/>
          </a:prstGeom>
        </p:spPr>
      </p:pic>
      <p:sp>
        <p:nvSpPr>
          <p:cNvPr id="7" name="TextBox 6">
            <a:extLst>
              <a:ext uri="{FF2B5EF4-FFF2-40B4-BE49-F238E27FC236}">
                <a16:creationId xmlns:a16="http://schemas.microsoft.com/office/drawing/2014/main" id="{B73E00CA-43FB-4909-1A1A-DCBFD622D408}"/>
              </a:ext>
            </a:extLst>
          </p:cNvPr>
          <p:cNvSpPr txBox="1"/>
          <p:nvPr/>
        </p:nvSpPr>
        <p:spPr>
          <a:xfrm>
            <a:off x="1066799" y="3369857"/>
            <a:ext cx="11663083" cy="400110"/>
          </a:xfrm>
          <a:prstGeom prst="rect">
            <a:avLst/>
          </a:prstGeom>
          <a:noFill/>
        </p:spPr>
        <p:txBody>
          <a:bodyPr wrap="square">
            <a:spAutoFit/>
          </a:bodyPr>
          <a:lstStyle/>
          <a:p>
            <a:r>
              <a:rPr lang="en-IN" sz="2000" dirty="0">
                <a:solidFill>
                  <a:schemeClr val="tx1">
                    <a:lumMod val="65000"/>
                    <a:lumOff val="35000"/>
                  </a:schemeClr>
                </a:solidFill>
              </a:rPr>
              <a:t>Bitwise operators:</a:t>
            </a:r>
          </a:p>
        </p:txBody>
      </p:sp>
      <p:pic>
        <p:nvPicPr>
          <p:cNvPr id="9" name="Picture 8">
            <a:extLst>
              <a:ext uri="{FF2B5EF4-FFF2-40B4-BE49-F238E27FC236}">
                <a16:creationId xmlns:a16="http://schemas.microsoft.com/office/drawing/2014/main" id="{14FAF282-B531-D3B6-425B-E89F04035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769967"/>
            <a:ext cx="6589060" cy="2625643"/>
          </a:xfrm>
          <a:prstGeom prst="rect">
            <a:avLst/>
          </a:prstGeom>
        </p:spPr>
      </p:pic>
      <p:sp>
        <p:nvSpPr>
          <p:cNvPr id="2" name="Footer Placeholder 1">
            <a:extLst>
              <a:ext uri="{FF2B5EF4-FFF2-40B4-BE49-F238E27FC236}">
                <a16:creationId xmlns:a16="http://schemas.microsoft.com/office/drawing/2014/main" id="{8AF9B113-745E-F057-EE33-080C3DAC7CC3}"/>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197F47D-C04E-F625-86BE-D20D8E3B3C61}"/>
              </a:ext>
            </a:extLst>
          </p:cNvPr>
          <p:cNvSpPr>
            <a:spLocks noGrp="1"/>
          </p:cNvSpPr>
          <p:nvPr>
            <p:ph type="sldNum" sz="quarter" idx="12"/>
          </p:nvPr>
        </p:nvSpPr>
        <p:spPr/>
        <p:txBody>
          <a:bodyPr/>
          <a:lstStyle/>
          <a:p>
            <a:fld id="{4A777409-9C5A-4B07-8E32-19F22F7D558C}" type="slidenum">
              <a:rPr lang="en-IN" smtClean="0"/>
              <a:t>35</a:t>
            </a:fld>
            <a:endParaRPr lang="en-IN" dirty="0"/>
          </a:p>
        </p:txBody>
      </p:sp>
    </p:spTree>
    <p:extLst>
      <p:ext uri="{BB962C8B-B14F-4D97-AF65-F5344CB8AC3E}">
        <p14:creationId xmlns:p14="http://schemas.microsoft.com/office/powerpoint/2010/main" val="1679997050"/>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7E8401-F925-1999-0117-0262EF056B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E4063B-A7E4-9BD4-8B95-8A08B3FBEC9C}"/>
              </a:ext>
            </a:extLst>
          </p:cNvPr>
          <p:cNvSpPr>
            <a:spLocks noGrp="1"/>
          </p:cNvSpPr>
          <p:nvPr>
            <p:ph type="sldNum" sz="quarter" idx="12"/>
          </p:nvPr>
        </p:nvSpPr>
        <p:spPr/>
        <p:txBody>
          <a:bodyPr/>
          <a:lstStyle/>
          <a:p>
            <a:fld id="{4A777409-9C5A-4B07-8E32-19F22F7D558C}" type="slidenum">
              <a:rPr lang="en-IN" smtClean="0"/>
              <a:t>350</a:t>
            </a:fld>
            <a:endParaRPr lang="en-IN" dirty="0"/>
          </a:p>
        </p:txBody>
      </p:sp>
      <p:sp>
        <p:nvSpPr>
          <p:cNvPr id="5" name="TextBox 4">
            <a:extLst>
              <a:ext uri="{FF2B5EF4-FFF2-40B4-BE49-F238E27FC236}">
                <a16:creationId xmlns:a16="http://schemas.microsoft.com/office/drawing/2014/main" id="{F5F9B50E-0482-23F6-543C-D8985CF44BB2}"/>
              </a:ext>
            </a:extLst>
          </p:cNvPr>
          <p:cNvSpPr txBox="1"/>
          <p:nvPr/>
        </p:nvSpPr>
        <p:spPr>
          <a:xfrm>
            <a:off x="1088796" y="644173"/>
            <a:ext cx="6099142" cy="1200329"/>
          </a:xfrm>
          <a:prstGeom prst="rect">
            <a:avLst/>
          </a:prstGeom>
          <a:noFill/>
        </p:spPr>
        <p:txBody>
          <a:bodyPr wrap="square">
            <a:spAutoFit/>
          </a:bodyPr>
          <a:lstStyle/>
          <a:p>
            <a:r>
              <a:rPr lang="en-IN" dirty="0"/>
              <a:t>@FunctionalInterface</a:t>
            </a:r>
          </a:p>
          <a:p>
            <a:r>
              <a:rPr lang="en-IN" dirty="0"/>
              <a:t>interface Calculator{</a:t>
            </a:r>
          </a:p>
          <a:p>
            <a:r>
              <a:rPr lang="en-IN" dirty="0"/>
              <a:t>	int operation(int num1, int num2);</a:t>
            </a:r>
          </a:p>
          <a:p>
            <a:r>
              <a:rPr lang="en-IN" dirty="0"/>
              <a:t>}</a:t>
            </a:r>
          </a:p>
        </p:txBody>
      </p:sp>
      <p:sp>
        <p:nvSpPr>
          <p:cNvPr id="7" name="TextBox 6">
            <a:extLst>
              <a:ext uri="{FF2B5EF4-FFF2-40B4-BE49-F238E27FC236}">
                <a16:creationId xmlns:a16="http://schemas.microsoft.com/office/drawing/2014/main" id="{5B9374C0-5B6A-7EF4-912E-F1ACD67C7774}"/>
              </a:ext>
            </a:extLst>
          </p:cNvPr>
          <p:cNvSpPr txBox="1"/>
          <p:nvPr/>
        </p:nvSpPr>
        <p:spPr>
          <a:xfrm>
            <a:off x="1088796" y="2623098"/>
            <a:ext cx="10468466" cy="1631216"/>
          </a:xfrm>
          <a:prstGeom prst="rect">
            <a:avLst/>
          </a:prstGeom>
          <a:noFill/>
        </p:spPr>
        <p:txBody>
          <a:bodyPr wrap="square">
            <a:spAutoFit/>
          </a:bodyPr>
          <a:lstStyle/>
          <a:p>
            <a:r>
              <a:rPr lang="en-US" sz="2000" dirty="0">
                <a:solidFill>
                  <a:schemeClr val="tx1">
                    <a:lumMod val="65000"/>
                    <a:lumOff val="35000"/>
                  </a:schemeClr>
                </a:solidFill>
                <a:effectLst/>
              </a:rPr>
              <a:t>Now, if by chance we add another abstract method compiler will show an error.</a:t>
            </a:r>
          </a:p>
          <a:p>
            <a:r>
              <a:rPr lang="en-US" sz="2000" dirty="0">
                <a:solidFill>
                  <a:schemeClr val="tx1">
                    <a:lumMod val="65000"/>
                    <a:lumOff val="35000"/>
                  </a:schemeClr>
                </a:solidFill>
                <a:effectLst/>
              </a:rPr>
              <a:t>Functional Interfaces are very useful for defining Lambda Expressions which we will study later in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many inbuilt functional interfaces given by Java.</a:t>
            </a:r>
          </a:p>
        </p:txBody>
      </p:sp>
    </p:spTree>
    <p:extLst>
      <p:ext uri="{BB962C8B-B14F-4D97-AF65-F5344CB8AC3E}">
        <p14:creationId xmlns:p14="http://schemas.microsoft.com/office/powerpoint/2010/main" val="19652422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8FAD8D-673C-4C19-B72D-1909D5A8D63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26D3217-26FE-B984-6A98-D50503F48EE3}"/>
              </a:ext>
            </a:extLst>
          </p:cNvPr>
          <p:cNvSpPr>
            <a:spLocks noGrp="1"/>
          </p:cNvSpPr>
          <p:nvPr>
            <p:ph type="sldNum" sz="quarter" idx="12"/>
          </p:nvPr>
        </p:nvSpPr>
        <p:spPr/>
        <p:txBody>
          <a:bodyPr/>
          <a:lstStyle/>
          <a:p>
            <a:fld id="{4A777409-9C5A-4B07-8E32-19F22F7D558C}" type="slidenum">
              <a:rPr lang="en-IN" smtClean="0"/>
              <a:t>351</a:t>
            </a:fld>
            <a:endParaRPr lang="en-IN" dirty="0"/>
          </a:p>
        </p:txBody>
      </p:sp>
      <p:sp>
        <p:nvSpPr>
          <p:cNvPr id="5" name="TextBox 4">
            <a:extLst>
              <a:ext uri="{FF2B5EF4-FFF2-40B4-BE49-F238E27FC236}">
                <a16:creationId xmlns:a16="http://schemas.microsoft.com/office/drawing/2014/main" id="{FDF39548-7241-380B-2599-8A1D0FB45981}"/>
              </a:ext>
            </a:extLst>
          </p:cNvPr>
          <p:cNvSpPr txBox="1"/>
          <p:nvPr/>
        </p:nvSpPr>
        <p:spPr>
          <a:xfrm>
            <a:off x="989029" y="626039"/>
            <a:ext cx="6099142" cy="400110"/>
          </a:xfrm>
          <a:prstGeom prst="rect">
            <a:avLst/>
          </a:prstGeom>
          <a:noFill/>
        </p:spPr>
        <p:txBody>
          <a:bodyPr wrap="square">
            <a:spAutoFit/>
          </a:bodyPr>
          <a:lstStyle/>
          <a:p>
            <a:r>
              <a:rPr lang="en-IN" sz="2000" b="1" dirty="0"/>
              <a:t>Functional Interface - </a:t>
            </a:r>
            <a:r>
              <a:rPr lang="en-IN" sz="2000" b="1" dirty="0" err="1"/>
              <a:t>Tryout</a:t>
            </a:r>
            <a:r>
              <a:rPr lang="en-IN" sz="2000" b="1" dirty="0"/>
              <a:t> </a:t>
            </a:r>
          </a:p>
        </p:txBody>
      </p:sp>
      <p:sp>
        <p:nvSpPr>
          <p:cNvPr id="7" name="TextBox 6">
            <a:extLst>
              <a:ext uri="{FF2B5EF4-FFF2-40B4-BE49-F238E27FC236}">
                <a16:creationId xmlns:a16="http://schemas.microsoft.com/office/drawing/2014/main" id="{B0486ADE-452C-B580-FF9E-060ACF7E2BF6}"/>
              </a:ext>
            </a:extLst>
          </p:cNvPr>
          <p:cNvSpPr txBox="1"/>
          <p:nvPr/>
        </p:nvSpPr>
        <p:spPr>
          <a:xfrm>
            <a:off x="989029" y="1099562"/>
            <a:ext cx="10653074" cy="1938992"/>
          </a:xfrm>
          <a:prstGeom prst="rect">
            <a:avLst/>
          </a:prstGeom>
          <a:noFill/>
        </p:spPr>
        <p:txBody>
          <a:bodyPr wrap="square">
            <a:spAutoFit/>
          </a:bodyPr>
          <a:lstStyle/>
          <a:p>
            <a:r>
              <a:rPr lang="en-US" sz="2000" dirty="0">
                <a:solidFill>
                  <a:schemeClr val="tx1">
                    <a:lumMod val="65000"/>
                    <a:lumOff val="35000"/>
                  </a:schemeClr>
                </a:solidFill>
              </a:rPr>
              <a:t>Problem Statement</a:t>
            </a:r>
          </a:p>
          <a:p>
            <a:endParaRPr lang="en-US" sz="2000" dirty="0">
              <a:solidFill>
                <a:schemeClr val="tx1">
                  <a:lumMod val="65000"/>
                  <a:lumOff val="35000"/>
                </a:schemeClr>
              </a:solidFill>
            </a:endParaRPr>
          </a:p>
          <a:p>
            <a:r>
              <a:rPr lang="en-US" sz="2000" dirty="0">
                <a:solidFill>
                  <a:schemeClr val="tx1">
                    <a:lumMod val="65000"/>
                    <a:lumOff val="35000"/>
                  </a:schemeClr>
                </a:solidFill>
              </a:rPr>
              <a:t> </a:t>
            </a:r>
            <a:r>
              <a:rPr lang="en-US" sz="2000" dirty="0">
                <a:solidFill>
                  <a:schemeClr val="tx1">
                    <a:lumMod val="65000"/>
                    <a:lumOff val="35000"/>
                  </a:schemeClr>
                </a:solidFill>
                <a:effectLst/>
              </a:rPr>
              <a:t>Observe a code for an implementation of a functional interface. Copy the code in Eclipse and execute it.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Here, Calculator is the functional interface and the Tester class implements it.</a:t>
            </a:r>
          </a:p>
        </p:txBody>
      </p:sp>
      <p:sp>
        <p:nvSpPr>
          <p:cNvPr id="9" name="TextBox 8">
            <a:extLst>
              <a:ext uri="{FF2B5EF4-FFF2-40B4-BE49-F238E27FC236}">
                <a16:creationId xmlns:a16="http://schemas.microsoft.com/office/drawing/2014/main" id="{89CA8C1D-AD40-7E2A-CB9C-C39319114959}"/>
              </a:ext>
            </a:extLst>
          </p:cNvPr>
          <p:cNvSpPr txBox="1"/>
          <p:nvPr/>
        </p:nvSpPr>
        <p:spPr>
          <a:xfrm>
            <a:off x="622168" y="2887682"/>
            <a:ext cx="11994037" cy="3970318"/>
          </a:xfrm>
          <a:prstGeom prst="rect">
            <a:avLst/>
          </a:prstGeom>
          <a:noFill/>
        </p:spPr>
        <p:txBody>
          <a:bodyPr wrap="square">
            <a:spAutoFit/>
          </a:bodyPr>
          <a:lstStyle/>
          <a:p>
            <a:r>
              <a:rPr lang="en-IN" dirty="0"/>
              <a:t>//Defining functional interface</a:t>
            </a:r>
          </a:p>
          <a:p>
            <a:r>
              <a:rPr lang="en-IN" dirty="0"/>
              <a:t>@FunctionalInterface</a:t>
            </a:r>
          </a:p>
          <a:p>
            <a:r>
              <a:rPr lang="en-IN" dirty="0"/>
              <a:t>interface Calculator{</a:t>
            </a:r>
          </a:p>
          <a:p>
            <a:r>
              <a:rPr lang="en-IN" dirty="0"/>
              <a:t>	</a:t>
            </a:r>
          </a:p>
          <a:p>
            <a:r>
              <a:rPr lang="en-IN" dirty="0"/>
              <a:t>	//defining abstract method</a:t>
            </a:r>
          </a:p>
          <a:p>
            <a:r>
              <a:rPr lang="en-IN" dirty="0"/>
              <a:t>	int </a:t>
            </a:r>
            <a:r>
              <a:rPr lang="en-IN" dirty="0" err="1"/>
              <a:t>doOperation</a:t>
            </a:r>
            <a:r>
              <a:rPr lang="en-IN" dirty="0"/>
              <a:t>(int num1, int num2);</a:t>
            </a:r>
          </a:p>
          <a:p>
            <a:r>
              <a:rPr lang="en-IN" dirty="0"/>
              <a:t>	</a:t>
            </a:r>
          </a:p>
          <a:p>
            <a:r>
              <a:rPr lang="en-IN" dirty="0"/>
              <a:t>	//defining default method</a:t>
            </a:r>
          </a:p>
          <a:p>
            <a:r>
              <a:rPr lang="en-IN" dirty="0"/>
              <a:t>	default </a:t>
            </a:r>
            <a:r>
              <a:rPr lang="en-IN" dirty="0" err="1"/>
              <a:t>boolean</a:t>
            </a:r>
            <a:r>
              <a:rPr lang="en-IN" dirty="0"/>
              <a:t> </a:t>
            </a:r>
            <a:r>
              <a:rPr lang="en-IN" dirty="0" err="1"/>
              <a:t>checkValues</a:t>
            </a:r>
            <a:r>
              <a:rPr lang="en-IN" dirty="0"/>
              <a:t>(int num1, int num2) {</a:t>
            </a:r>
          </a:p>
          <a:p>
            <a:r>
              <a:rPr lang="en-IN" dirty="0"/>
              <a:t>		return (num1&gt;0 &amp;&amp; num2&gt;0);</a:t>
            </a:r>
          </a:p>
          <a:p>
            <a:r>
              <a:rPr lang="en-IN" dirty="0"/>
              <a:t>	}</a:t>
            </a:r>
          </a:p>
          <a:p>
            <a:r>
              <a:rPr lang="en-IN" dirty="0"/>
              <a:t>}</a:t>
            </a:r>
          </a:p>
          <a:p>
            <a:endParaRPr lang="en-IN" dirty="0"/>
          </a:p>
          <a:p>
            <a:r>
              <a:rPr lang="en-IN" dirty="0"/>
              <a:t>//defining class implementing interface</a:t>
            </a:r>
          </a:p>
        </p:txBody>
      </p:sp>
    </p:spTree>
    <p:extLst>
      <p:ext uri="{BB962C8B-B14F-4D97-AF65-F5344CB8AC3E}">
        <p14:creationId xmlns:p14="http://schemas.microsoft.com/office/powerpoint/2010/main" val="6053444"/>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EDB0BB-C1DF-244D-1DCF-E82CF0CBB1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D3273A-0493-6EB8-AD91-231C9162BD7B}"/>
              </a:ext>
            </a:extLst>
          </p:cNvPr>
          <p:cNvSpPr>
            <a:spLocks noGrp="1"/>
          </p:cNvSpPr>
          <p:nvPr>
            <p:ph type="sldNum" sz="quarter" idx="12"/>
          </p:nvPr>
        </p:nvSpPr>
        <p:spPr/>
        <p:txBody>
          <a:bodyPr/>
          <a:lstStyle/>
          <a:p>
            <a:fld id="{4A777409-9C5A-4B07-8E32-19F22F7D558C}" type="slidenum">
              <a:rPr lang="en-IN" smtClean="0"/>
              <a:t>352</a:t>
            </a:fld>
            <a:endParaRPr lang="en-IN" dirty="0"/>
          </a:p>
        </p:txBody>
      </p:sp>
      <p:sp>
        <p:nvSpPr>
          <p:cNvPr id="5" name="TextBox 4">
            <a:extLst>
              <a:ext uri="{FF2B5EF4-FFF2-40B4-BE49-F238E27FC236}">
                <a16:creationId xmlns:a16="http://schemas.microsoft.com/office/drawing/2014/main" id="{100F6B1B-5C74-F520-EE12-17CC0B57046F}"/>
              </a:ext>
            </a:extLst>
          </p:cNvPr>
          <p:cNvSpPr txBox="1"/>
          <p:nvPr/>
        </p:nvSpPr>
        <p:spPr>
          <a:xfrm>
            <a:off x="952107" y="1055357"/>
            <a:ext cx="10661716" cy="4524315"/>
          </a:xfrm>
          <a:prstGeom prst="rect">
            <a:avLst/>
          </a:prstGeom>
          <a:noFill/>
        </p:spPr>
        <p:txBody>
          <a:bodyPr wrap="square">
            <a:spAutoFit/>
          </a:bodyPr>
          <a:lstStyle/>
          <a:p>
            <a:r>
              <a:rPr lang="en-IN" dirty="0"/>
              <a:t>class Tester implements Calculator  {	</a:t>
            </a:r>
          </a:p>
          <a:p>
            <a:r>
              <a:rPr lang="en-IN" dirty="0"/>
              <a:t>	//implementing abstract method</a:t>
            </a:r>
          </a:p>
          <a:p>
            <a:r>
              <a:rPr lang="en-IN" dirty="0"/>
              <a:t>	@Override</a:t>
            </a:r>
          </a:p>
          <a:p>
            <a:r>
              <a:rPr lang="en-IN" dirty="0"/>
              <a:t>	public int </a:t>
            </a:r>
            <a:r>
              <a:rPr lang="en-IN" dirty="0" err="1"/>
              <a:t>doOperation</a:t>
            </a:r>
            <a:r>
              <a:rPr lang="en-IN" dirty="0"/>
              <a:t>(int num1, int num2) {		</a:t>
            </a:r>
          </a:p>
          <a:p>
            <a:r>
              <a:rPr lang="en-IN" dirty="0"/>
              <a:t>		return num1+num2;</a:t>
            </a:r>
          </a:p>
          <a:p>
            <a:r>
              <a:rPr lang="en-IN" dirty="0"/>
              <a:t>	}	</a:t>
            </a:r>
          </a:p>
          <a:p>
            <a:r>
              <a:rPr lang="en-IN" dirty="0"/>
              <a:t>	</a:t>
            </a:r>
          </a:p>
          <a:p>
            <a:r>
              <a:rPr lang="en-IN" dirty="0"/>
              <a:t>	public static void main(String[] </a:t>
            </a:r>
            <a:r>
              <a:rPr lang="en-IN" dirty="0" err="1"/>
              <a:t>args</a:t>
            </a:r>
            <a:r>
              <a:rPr lang="en-IN" dirty="0"/>
              <a:t>) {</a:t>
            </a:r>
          </a:p>
          <a:p>
            <a:r>
              <a:rPr lang="en-IN" dirty="0"/>
              <a:t>		Calculator </a:t>
            </a:r>
            <a:r>
              <a:rPr lang="en-IN" dirty="0" err="1"/>
              <a:t>calculator</a:t>
            </a:r>
            <a:r>
              <a:rPr lang="en-IN" dirty="0"/>
              <a:t> = new Tester();</a:t>
            </a:r>
          </a:p>
          <a:p>
            <a:r>
              <a:rPr lang="en-IN" dirty="0"/>
              <a:t>		</a:t>
            </a:r>
          </a:p>
          <a:p>
            <a:r>
              <a:rPr lang="en-IN" dirty="0"/>
              <a:t>		//executing default method</a:t>
            </a:r>
          </a:p>
          <a:p>
            <a:r>
              <a:rPr lang="en-IN" dirty="0"/>
              <a:t>		</a:t>
            </a:r>
            <a:r>
              <a:rPr lang="en-IN" dirty="0" err="1"/>
              <a:t>System.out.println</a:t>
            </a:r>
            <a:r>
              <a:rPr lang="en-IN" dirty="0"/>
              <a:t>(</a:t>
            </a:r>
            <a:r>
              <a:rPr lang="en-IN" dirty="0" err="1"/>
              <a:t>calculator.checkValues</a:t>
            </a:r>
            <a:r>
              <a:rPr lang="en-IN" dirty="0"/>
              <a:t>(5, 6));</a:t>
            </a:r>
          </a:p>
          <a:p>
            <a:r>
              <a:rPr lang="en-IN" dirty="0"/>
              <a:t>		//executing implemented abstract method</a:t>
            </a:r>
          </a:p>
          <a:p>
            <a:r>
              <a:rPr lang="en-IN" dirty="0"/>
              <a:t>		</a:t>
            </a:r>
            <a:r>
              <a:rPr lang="en-IN" dirty="0" err="1"/>
              <a:t>System.out.println</a:t>
            </a:r>
            <a:r>
              <a:rPr lang="en-IN" dirty="0"/>
              <a:t>(</a:t>
            </a:r>
            <a:r>
              <a:rPr lang="en-IN" dirty="0" err="1"/>
              <a:t>calculator.doOperation</a:t>
            </a:r>
            <a:r>
              <a:rPr lang="en-IN" dirty="0"/>
              <a:t>(5, 6));	</a:t>
            </a:r>
          </a:p>
          <a:p>
            <a:r>
              <a:rPr lang="en-IN" dirty="0"/>
              <a:t>	}</a:t>
            </a:r>
          </a:p>
          <a:p>
            <a:r>
              <a:rPr lang="en-IN" dirty="0"/>
              <a:t>}</a:t>
            </a:r>
          </a:p>
        </p:txBody>
      </p:sp>
    </p:spTree>
    <p:extLst>
      <p:ext uri="{BB962C8B-B14F-4D97-AF65-F5344CB8AC3E}">
        <p14:creationId xmlns:p14="http://schemas.microsoft.com/office/powerpoint/2010/main" val="4240669778"/>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805D-B689-D0B3-7B8F-9CAC9E51ACCE}"/>
              </a:ext>
            </a:extLst>
          </p:cNvPr>
          <p:cNvSpPr>
            <a:spLocks noGrp="1"/>
          </p:cNvSpPr>
          <p:nvPr>
            <p:ph type="title"/>
          </p:nvPr>
        </p:nvSpPr>
        <p:spPr>
          <a:xfrm>
            <a:off x="838200" y="681037"/>
            <a:ext cx="10515600" cy="1325563"/>
          </a:xfrm>
        </p:spPr>
        <p:txBody>
          <a:bodyPr/>
          <a:lstStyle/>
          <a:p>
            <a:pPr algn="ctr"/>
            <a:r>
              <a:rPr lang="en-IN" b="1" u="sng" dirty="0"/>
              <a:t>Introduction to Exception Handling </a:t>
            </a:r>
            <a:br>
              <a:rPr lang="en-IN" b="1" u="sng" dirty="0"/>
            </a:br>
            <a:endParaRPr lang="en-IN" u="sng" dirty="0"/>
          </a:p>
        </p:txBody>
      </p:sp>
      <p:sp>
        <p:nvSpPr>
          <p:cNvPr id="3" name="Content Placeholder 2">
            <a:extLst>
              <a:ext uri="{FF2B5EF4-FFF2-40B4-BE49-F238E27FC236}">
                <a16:creationId xmlns:a16="http://schemas.microsoft.com/office/drawing/2014/main" id="{1CBF0030-9ED6-9AD1-1D9A-5F40F7D676BC}"/>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Everyday we come across something that doesn't happen as expected, something that deviates from the normal expected flow of events. Unexpected situations or problems arise and we should deal with them. </a:t>
            </a: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7A21AF60-6198-CE34-6103-B72E14ED2F4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AB25B9C-790B-3AA0-7A26-BA671232E101}"/>
              </a:ext>
            </a:extLst>
          </p:cNvPr>
          <p:cNvSpPr>
            <a:spLocks noGrp="1"/>
          </p:cNvSpPr>
          <p:nvPr>
            <p:ph type="sldNum" sz="quarter" idx="12"/>
          </p:nvPr>
        </p:nvSpPr>
        <p:spPr/>
        <p:txBody>
          <a:bodyPr/>
          <a:lstStyle/>
          <a:p>
            <a:fld id="{4A777409-9C5A-4B07-8E32-19F22F7D558C}" type="slidenum">
              <a:rPr lang="en-IN" smtClean="0"/>
              <a:t>353</a:t>
            </a:fld>
            <a:endParaRPr lang="en-IN" dirty="0"/>
          </a:p>
        </p:txBody>
      </p:sp>
      <p:pic>
        <p:nvPicPr>
          <p:cNvPr id="7" name="Picture 6">
            <a:extLst>
              <a:ext uri="{FF2B5EF4-FFF2-40B4-BE49-F238E27FC236}">
                <a16:creationId xmlns:a16="http://schemas.microsoft.com/office/drawing/2014/main" id="{E5E140B8-7B49-BEC7-188D-AD11F0F0E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827" y="3151188"/>
            <a:ext cx="9240540" cy="3038899"/>
          </a:xfrm>
          <a:prstGeom prst="rect">
            <a:avLst/>
          </a:prstGeom>
        </p:spPr>
      </p:pic>
    </p:spTree>
    <p:extLst>
      <p:ext uri="{BB962C8B-B14F-4D97-AF65-F5344CB8AC3E}">
        <p14:creationId xmlns:p14="http://schemas.microsoft.com/office/powerpoint/2010/main" val="2494856169"/>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2E4377-C1C4-C681-593E-C2785C8D5EAE}"/>
              </a:ext>
            </a:extLst>
          </p:cNvPr>
          <p:cNvSpPr>
            <a:spLocks noGrp="1"/>
          </p:cNvSpPr>
          <p:nvPr>
            <p:ph type="ftr" sz="quarter" idx="11"/>
          </p:nvPr>
        </p:nvSpPr>
        <p:spPr>
          <a:xfrm>
            <a:off x="4038600" y="6468676"/>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B1FE4AF1-BDE5-D170-7B77-2C61DC3E9DA2}"/>
              </a:ext>
            </a:extLst>
          </p:cNvPr>
          <p:cNvSpPr>
            <a:spLocks noGrp="1"/>
          </p:cNvSpPr>
          <p:nvPr>
            <p:ph type="sldNum" sz="quarter" idx="12"/>
          </p:nvPr>
        </p:nvSpPr>
        <p:spPr/>
        <p:txBody>
          <a:bodyPr/>
          <a:lstStyle/>
          <a:p>
            <a:fld id="{4A777409-9C5A-4B07-8E32-19F22F7D558C}" type="slidenum">
              <a:rPr lang="en-IN" smtClean="0"/>
              <a:t>354</a:t>
            </a:fld>
            <a:endParaRPr lang="en-IN" dirty="0"/>
          </a:p>
        </p:txBody>
      </p:sp>
      <p:sp>
        <p:nvSpPr>
          <p:cNvPr id="5" name="TextBox 4">
            <a:extLst>
              <a:ext uri="{FF2B5EF4-FFF2-40B4-BE49-F238E27FC236}">
                <a16:creationId xmlns:a16="http://schemas.microsoft.com/office/drawing/2014/main" id="{1A96898B-84EA-B411-2D94-06DE79061688}"/>
              </a:ext>
            </a:extLst>
          </p:cNvPr>
          <p:cNvSpPr txBox="1"/>
          <p:nvPr/>
        </p:nvSpPr>
        <p:spPr>
          <a:xfrm>
            <a:off x="989028" y="655783"/>
            <a:ext cx="10364771" cy="2554545"/>
          </a:xfrm>
          <a:prstGeom prst="rect">
            <a:avLst/>
          </a:prstGeom>
          <a:noFill/>
        </p:spPr>
        <p:txBody>
          <a:bodyPr wrap="square">
            <a:spAutoFit/>
          </a:bodyPr>
          <a:lstStyle/>
          <a:p>
            <a:r>
              <a:rPr lang="en-US" sz="2000" dirty="0">
                <a:solidFill>
                  <a:schemeClr val="tx1">
                    <a:lumMod val="65000"/>
                    <a:lumOff val="35000"/>
                  </a:schemeClr>
                </a:solidFill>
              </a:rPr>
              <a:t>Exception is an event which disrupts the normal flow of program during the program's execution. In an application, usually a certain input, or a programming mistake or an overlook can lead to exceptions. They come out as runtime errors and abnormally terminate the program.</a:t>
            </a:r>
          </a:p>
          <a:p>
            <a:endParaRPr lang="en-US" sz="2000" dirty="0">
              <a:solidFill>
                <a:schemeClr val="tx1">
                  <a:lumMod val="65000"/>
                  <a:lumOff val="35000"/>
                </a:schemeClr>
              </a:solidFill>
            </a:endParaRPr>
          </a:p>
          <a:p>
            <a:r>
              <a:rPr lang="en-US" sz="2000" dirty="0">
                <a:solidFill>
                  <a:schemeClr val="tx1">
                    <a:lumMod val="65000"/>
                    <a:lumOff val="35000"/>
                  </a:schemeClr>
                </a:solidFill>
              </a:rPr>
              <a:t>Let's go through an example to understand how exceptions occur in code, and how we can take care of it.</a:t>
            </a:r>
          </a:p>
          <a:p>
            <a:endParaRPr lang="en-US" sz="2000" dirty="0">
              <a:solidFill>
                <a:schemeClr val="tx1">
                  <a:lumMod val="65000"/>
                  <a:lumOff val="35000"/>
                </a:schemeClr>
              </a:solidFill>
            </a:endParaRPr>
          </a:p>
          <a:p>
            <a:r>
              <a:rPr lang="en-US" sz="2000" dirty="0">
                <a:solidFill>
                  <a:schemeClr val="tx1">
                    <a:lumMod val="65000"/>
                    <a:lumOff val="35000"/>
                  </a:schemeClr>
                </a:solidFill>
              </a:rPr>
              <a:t>Observe the code below:</a:t>
            </a:r>
          </a:p>
        </p:txBody>
      </p:sp>
      <p:sp>
        <p:nvSpPr>
          <p:cNvPr id="7" name="TextBox 6">
            <a:extLst>
              <a:ext uri="{FF2B5EF4-FFF2-40B4-BE49-F238E27FC236}">
                <a16:creationId xmlns:a16="http://schemas.microsoft.com/office/drawing/2014/main" id="{6F4F7E7E-5AA9-0CC4-EF28-607786982713}"/>
              </a:ext>
            </a:extLst>
          </p:cNvPr>
          <p:cNvSpPr txBox="1"/>
          <p:nvPr/>
        </p:nvSpPr>
        <p:spPr>
          <a:xfrm>
            <a:off x="989028" y="3210328"/>
            <a:ext cx="10276003" cy="2862322"/>
          </a:xfrm>
          <a:prstGeom prst="rect">
            <a:avLst/>
          </a:prstGeom>
          <a:noFill/>
        </p:spPr>
        <p:txBody>
          <a:bodyPr wrap="square">
            <a:spAutoFit/>
          </a:bodyPr>
          <a:lstStyle/>
          <a:p>
            <a:r>
              <a:rPr lang="en-IN" dirty="0"/>
              <a:t>public class </a:t>
            </a:r>
            <a:r>
              <a:rPr lang="en-IN" dirty="0" err="1"/>
              <a:t>ExceptionDemo</a:t>
            </a:r>
            <a:r>
              <a:rPr lang="en-IN" dirty="0"/>
              <a:t> {</a:t>
            </a:r>
          </a:p>
          <a:p>
            <a:r>
              <a:rPr lang="en-IN" dirty="0"/>
              <a:t>       public static void divide(int number1, int number2) {</a:t>
            </a:r>
          </a:p>
          <a:p>
            <a:r>
              <a:rPr lang="en-IN" dirty="0"/>
              <a:t>              int quotient = number1/number2;</a:t>
            </a:r>
          </a:p>
          <a:p>
            <a:r>
              <a:rPr lang="en-IN" dirty="0"/>
              <a:t>              </a:t>
            </a:r>
            <a:r>
              <a:rPr lang="en-IN" dirty="0" err="1"/>
              <a:t>System.out.println</a:t>
            </a:r>
            <a:r>
              <a:rPr lang="en-IN" dirty="0"/>
              <a:t>(quotient);</a:t>
            </a:r>
          </a:p>
          <a:p>
            <a:r>
              <a:rPr lang="en-IN" dirty="0"/>
              <a:t>       }</a:t>
            </a:r>
          </a:p>
          <a:p>
            <a:r>
              <a:rPr lang="en-IN" dirty="0"/>
              <a:t> </a:t>
            </a:r>
          </a:p>
          <a:p>
            <a:r>
              <a:rPr lang="en-IN" dirty="0"/>
              <a:t>       public static void main(String </a:t>
            </a:r>
            <a:r>
              <a:rPr lang="en-IN" dirty="0" err="1"/>
              <a:t>args</a:t>
            </a:r>
            <a:r>
              <a:rPr lang="en-IN" dirty="0"/>
              <a:t>[]) {</a:t>
            </a:r>
          </a:p>
          <a:p>
            <a:r>
              <a:rPr lang="en-IN" dirty="0"/>
              <a:t>              divide(10, 0);</a:t>
            </a:r>
          </a:p>
          <a:p>
            <a:r>
              <a:rPr lang="en-IN" dirty="0"/>
              <a:t>       }</a:t>
            </a:r>
          </a:p>
          <a:p>
            <a:r>
              <a:rPr lang="en-IN" dirty="0"/>
              <a:t>}</a:t>
            </a:r>
          </a:p>
        </p:txBody>
      </p:sp>
      <p:sp>
        <p:nvSpPr>
          <p:cNvPr id="9" name="TextBox 8">
            <a:extLst>
              <a:ext uri="{FF2B5EF4-FFF2-40B4-BE49-F238E27FC236}">
                <a16:creationId xmlns:a16="http://schemas.microsoft.com/office/drawing/2014/main" id="{8B5E0A68-B5EE-AF46-BC69-9E6C0C7B586F}"/>
              </a:ext>
            </a:extLst>
          </p:cNvPr>
          <p:cNvSpPr txBox="1"/>
          <p:nvPr/>
        </p:nvSpPr>
        <p:spPr>
          <a:xfrm>
            <a:off x="989029" y="5934670"/>
            <a:ext cx="10860464" cy="646331"/>
          </a:xfrm>
          <a:prstGeom prst="rect">
            <a:avLst/>
          </a:prstGeom>
          <a:noFill/>
        </p:spPr>
        <p:txBody>
          <a:bodyPr wrap="square">
            <a:spAutoFit/>
          </a:bodyPr>
          <a:lstStyle/>
          <a:p>
            <a:r>
              <a:rPr lang="en-US" dirty="0">
                <a:solidFill>
                  <a:schemeClr val="tx1">
                    <a:lumMod val="65000"/>
                    <a:lumOff val="35000"/>
                  </a:schemeClr>
                </a:solidFill>
              </a:rPr>
              <a:t>What happens when we try to divide any number by 0? Mathematically it is infinity, but what will happen in the Java world? Let us execute the code and have a look.</a:t>
            </a:r>
            <a:endParaRPr lang="en-IN" dirty="0">
              <a:solidFill>
                <a:schemeClr val="tx1">
                  <a:lumMod val="65000"/>
                  <a:lumOff val="35000"/>
                </a:schemeClr>
              </a:solidFill>
            </a:endParaRPr>
          </a:p>
        </p:txBody>
      </p:sp>
    </p:spTree>
    <p:extLst>
      <p:ext uri="{BB962C8B-B14F-4D97-AF65-F5344CB8AC3E}">
        <p14:creationId xmlns:p14="http://schemas.microsoft.com/office/powerpoint/2010/main" val="1713757809"/>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23AA6E-2936-EF27-2CA9-85316D0FA2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6D1845-B7AC-0D86-CCF2-87CD689D04B9}"/>
              </a:ext>
            </a:extLst>
          </p:cNvPr>
          <p:cNvSpPr>
            <a:spLocks noGrp="1"/>
          </p:cNvSpPr>
          <p:nvPr>
            <p:ph type="sldNum" sz="quarter" idx="12"/>
          </p:nvPr>
        </p:nvSpPr>
        <p:spPr/>
        <p:txBody>
          <a:bodyPr/>
          <a:lstStyle/>
          <a:p>
            <a:fld id="{4A777409-9C5A-4B07-8E32-19F22F7D558C}" type="slidenum">
              <a:rPr lang="en-IN" smtClean="0"/>
              <a:t>355</a:t>
            </a:fld>
            <a:endParaRPr lang="en-IN" dirty="0"/>
          </a:p>
        </p:txBody>
      </p:sp>
      <p:sp>
        <p:nvSpPr>
          <p:cNvPr id="5" name="TextBox 4">
            <a:extLst>
              <a:ext uri="{FF2B5EF4-FFF2-40B4-BE49-F238E27FC236}">
                <a16:creationId xmlns:a16="http://schemas.microsoft.com/office/drawing/2014/main" id="{78203DC3-53E9-413B-AAC6-E8669051709F}"/>
              </a:ext>
            </a:extLst>
          </p:cNvPr>
          <p:cNvSpPr txBox="1"/>
          <p:nvPr/>
        </p:nvSpPr>
        <p:spPr>
          <a:xfrm>
            <a:off x="989028" y="656502"/>
            <a:ext cx="10364771" cy="1015663"/>
          </a:xfrm>
          <a:prstGeom prst="rect">
            <a:avLst/>
          </a:prstGeom>
          <a:noFill/>
        </p:spPr>
        <p:txBody>
          <a:bodyPr wrap="square">
            <a:spAutoFit/>
          </a:bodyPr>
          <a:lstStyle/>
          <a:p>
            <a:r>
              <a:rPr lang="en-US" sz="2000" dirty="0">
                <a:solidFill>
                  <a:schemeClr val="tx1">
                    <a:lumMod val="65000"/>
                    <a:lumOff val="35000"/>
                  </a:schemeClr>
                </a:solidFill>
              </a:rPr>
              <a:t>An exception occurs! The output is the stack trace of the exception. It tells us the type, message, method call stack, and the location of the exception, and hence, helps us debug it. Since we are trying to divide an integer by 0, Java throws an Arithmetic Exception as shown below.</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E5C8BB23-5EAC-EA30-CEF3-236A047E3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461" y="2204866"/>
            <a:ext cx="8716591" cy="2448267"/>
          </a:xfrm>
          <a:prstGeom prst="rect">
            <a:avLst/>
          </a:prstGeom>
        </p:spPr>
      </p:pic>
      <p:sp>
        <p:nvSpPr>
          <p:cNvPr id="9" name="TextBox 8">
            <a:extLst>
              <a:ext uri="{FF2B5EF4-FFF2-40B4-BE49-F238E27FC236}">
                <a16:creationId xmlns:a16="http://schemas.microsoft.com/office/drawing/2014/main" id="{84E98E81-10B0-044F-B134-A1E016C6285F}"/>
              </a:ext>
            </a:extLst>
          </p:cNvPr>
          <p:cNvSpPr txBox="1"/>
          <p:nvPr/>
        </p:nvSpPr>
        <p:spPr>
          <a:xfrm>
            <a:off x="352327" y="4627579"/>
            <a:ext cx="11487346" cy="1754326"/>
          </a:xfrm>
          <a:prstGeom prst="rect">
            <a:avLst/>
          </a:prstGeom>
          <a:noFill/>
        </p:spPr>
        <p:txBody>
          <a:bodyPr wrap="square">
            <a:spAutoFit/>
          </a:bodyPr>
          <a:lstStyle/>
          <a:p>
            <a:r>
              <a:rPr lang="en-US" dirty="0">
                <a:solidFill>
                  <a:schemeClr val="tx1">
                    <a:lumMod val="65000"/>
                    <a:lumOff val="35000"/>
                  </a:schemeClr>
                </a:solidFill>
              </a:rPr>
              <a:t>As you can see above, the stack trace talks about the nature of Exception(Arithmetic Exception), the message contained in the exception (/ by zero) and where the exception was created (ExceptionDemo.java:3). But what does the last line of the stack trace indicate? Why is the line in the main method, where the divide() method called present in the stack trace? </a:t>
            </a:r>
            <a:br>
              <a:rPr lang="en-US" dirty="0">
                <a:solidFill>
                  <a:schemeClr val="tx1">
                    <a:lumMod val="65000"/>
                    <a:lumOff val="35000"/>
                  </a:schemeClr>
                </a:solidFill>
              </a:rPr>
            </a:br>
            <a:r>
              <a:rPr lang="en-US" dirty="0">
                <a:solidFill>
                  <a:schemeClr val="tx1">
                    <a:lumMod val="65000"/>
                    <a:lumOff val="35000"/>
                  </a:schemeClr>
                </a:solidFill>
              </a:rPr>
              <a:t>This is due to the propagation of exception. The exception is travelling from the divide() function, to the main method and finally to the Runtime Environment of Java. More on exception propagation will be discussed later.</a:t>
            </a:r>
            <a:endParaRPr lang="en-IN" dirty="0">
              <a:solidFill>
                <a:schemeClr val="tx1">
                  <a:lumMod val="65000"/>
                  <a:lumOff val="35000"/>
                </a:schemeClr>
              </a:solidFill>
            </a:endParaRPr>
          </a:p>
        </p:txBody>
      </p:sp>
    </p:spTree>
    <p:extLst>
      <p:ext uri="{BB962C8B-B14F-4D97-AF65-F5344CB8AC3E}">
        <p14:creationId xmlns:p14="http://schemas.microsoft.com/office/powerpoint/2010/main" val="4270556826"/>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932F74-4598-606C-206E-BEFF1F8CDFA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9A63BD-611B-9EC5-CBDE-B64FB37E933E}"/>
              </a:ext>
            </a:extLst>
          </p:cNvPr>
          <p:cNvSpPr>
            <a:spLocks noGrp="1"/>
          </p:cNvSpPr>
          <p:nvPr>
            <p:ph type="sldNum" sz="quarter" idx="12"/>
          </p:nvPr>
        </p:nvSpPr>
        <p:spPr/>
        <p:txBody>
          <a:bodyPr/>
          <a:lstStyle/>
          <a:p>
            <a:fld id="{4A777409-9C5A-4B07-8E32-19F22F7D558C}" type="slidenum">
              <a:rPr lang="en-IN" smtClean="0"/>
              <a:t>356</a:t>
            </a:fld>
            <a:endParaRPr lang="en-IN" dirty="0"/>
          </a:p>
        </p:txBody>
      </p:sp>
      <p:pic>
        <p:nvPicPr>
          <p:cNvPr id="5" name="Picture 4">
            <a:extLst>
              <a:ext uri="{FF2B5EF4-FFF2-40B4-BE49-F238E27FC236}">
                <a16:creationId xmlns:a16="http://schemas.microsoft.com/office/drawing/2014/main" id="{76C99980-686B-FF29-9BDE-D03035C05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273" y="999443"/>
            <a:ext cx="9478698" cy="1314633"/>
          </a:xfrm>
          <a:prstGeom prst="rect">
            <a:avLst/>
          </a:prstGeom>
        </p:spPr>
      </p:pic>
      <p:sp>
        <p:nvSpPr>
          <p:cNvPr id="7" name="TextBox 6">
            <a:extLst>
              <a:ext uri="{FF2B5EF4-FFF2-40B4-BE49-F238E27FC236}">
                <a16:creationId xmlns:a16="http://schemas.microsoft.com/office/drawing/2014/main" id="{DED32799-195E-0DCA-E5B5-E99F45210DE5}"/>
              </a:ext>
            </a:extLst>
          </p:cNvPr>
          <p:cNvSpPr txBox="1"/>
          <p:nvPr/>
        </p:nvSpPr>
        <p:spPr>
          <a:xfrm>
            <a:off x="249810" y="2724594"/>
            <a:ext cx="11495988" cy="707886"/>
          </a:xfrm>
          <a:prstGeom prst="rect">
            <a:avLst/>
          </a:prstGeom>
          <a:noFill/>
        </p:spPr>
        <p:txBody>
          <a:bodyPr wrap="square">
            <a:spAutoFit/>
          </a:bodyPr>
          <a:lstStyle/>
          <a:p>
            <a:r>
              <a:rPr lang="en-US" sz="2000" dirty="0">
                <a:solidFill>
                  <a:schemeClr val="tx1">
                    <a:lumMod val="65000"/>
                    <a:lumOff val="35000"/>
                  </a:schemeClr>
                </a:solidFill>
              </a:rPr>
              <a:t>Till now we have seen the Arithmetic Exception in Java. Are there any more exceptions similar to it? If yes, is there any classification among them?</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8B5D8B29-5D6D-A589-B5E2-3C256B6ED84D}"/>
              </a:ext>
            </a:extLst>
          </p:cNvPr>
          <p:cNvSpPr txBox="1"/>
          <p:nvPr/>
        </p:nvSpPr>
        <p:spPr>
          <a:xfrm>
            <a:off x="249810" y="3463254"/>
            <a:ext cx="11420574" cy="2246769"/>
          </a:xfrm>
          <a:prstGeom prst="rect">
            <a:avLst/>
          </a:prstGeom>
          <a:noFill/>
        </p:spPr>
        <p:txBody>
          <a:bodyPr wrap="square">
            <a:spAutoFit/>
          </a:bodyPr>
          <a:lstStyle/>
          <a:p>
            <a:r>
              <a:rPr lang="en-US" sz="2000" dirty="0">
                <a:solidFill>
                  <a:schemeClr val="tx1">
                    <a:lumMod val="65000"/>
                    <a:lumOff val="35000"/>
                  </a:schemeClr>
                </a:solidFill>
              </a:rPr>
              <a:t>Any exception in Java belongs to the class Exception. So if we have to use the Exception class, we will need to create objects of the same. One interesting factor of Exception objects are, that they can be thrown around the program. Execution of the program will be halted/terminated by throwing an Exception Object. </a:t>
            </a:r>
          </a:p>
          <a:p>
            <a:br>
              <a:rPr lang="en-US" sz="2000" dirty="0">
                <a:solidFill>
                  <a:schemeClr val="tx1">
                    <a:lumMod val="65000"/>
                    <a:lumOff val="35000"/>
                  </a:schemeClr>
                </a:solidFill>
              </a:rPr>
            </a:br>
            <a:r>
              <a:rPr lang="en-US" sz="2000" dirty="0">
                <a:solidFill>
                  <a:schemeClr val="tx1">
                    <a:lumMod val="65000"/>
                    <a:lumOff val="35000"/>
                  </a:schemeClr>
                </a:solidFill>
              </a:rPr>
              <a:t>But can any object be thrown? No. Only those objects which belong to the Throwable class in Java, can be thrown. Hence, the Exception class is a sub-class of the Throwable class. The hierarchy chart for exceptions is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491126808"/>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D3D283-6A10-2B39-A8C8-0E03ECFCB4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2A93155-09B8-150B-18C8-62DDB1947E03}"/>
              </a:ext>
            </a:extLst>
          </p:cNvPr>
          <p:cNvSpPr>
            <a:spLocks noGrp="1"/>
          </p:cNvSpPr>
          <p:nvPr>
            <p:ph type="sldNum" sz="quarter" idx="12"/>
          </p:nvPr>
        </p:nvSpPr>
        <p:spPr/>
        <p:txBody>
          <a:bodyPr/>
          <a:lstStyle/>
          <a:p>
            <a:fld id="{4A777409-9C5A-4B07-8E32-19F22F7D558C}" type="slidenum">
              <a:rPr lang="en-IN" smtClean="0"/>
              <a:t>357</a:t>
            </a:fld>
            <a:endParaRPr lang="en-IN" dirty="0"/>
          </a:p>
        </p:txBody>
      </p:sp>
      <p:pic>
        <p:nvPicPr>
          <p:cNvPr id="5" name="Picture 4">
            <a:extLst>
              <a:ext uri="{FF2B5EF4-FFF2-40B4-BE49-F238E27FC236}">
                <a16:creationId xmlns:a16="http://schemas.microsoft.com/office/drawing/2014/main" id="{6BF969F1-65DE-47A7-DFFD-1A6E7E7C2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525" y="933450"/>
            <a:ext cx="9124950" cy="4991100"/>
          </a:xfrm>
          <a:prstGeom prst="rect">
            <a:avLst/>
          </a:prstGeom>
        </p:spPr>
      </p:pic>
    </p:spTree>
    <p:extLst>
      <p:ext uri="{BB962C8B-B14F-4D97-AF65-F5344CB8AC3E}">
        <p14:creationId xmlns:p14="http://schemas.microsoft.com/office/powerpoint/2010/main" val="2368875172"/>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923F61-8584-AD8C-E57C-035BAD111B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9140FE-1691-BE67-299E-3036EB78E69B}"/>
              </a:ext>
            </a:extLst>
          </p:cNvPr>
          <p:cNvSpPr>
            <a:spLocks noGrp="1"/>
          </p:cNvSpPr>
          <p:nvPr>
            <p:ph type="sldNum" sz="quarter" idx="12"/>
          </p:nvPr>
        </p:nvSpPr>
        <p:spPr/>
        <p:txBody>
          <a:bodyPr/>
          <a:lstStyle/>
          <a:p>
            <a:fld id="{4A777409-9C5A-4B07-8E32-19F22F7D558C}" type="slidenum">
              <a:rPr lang="en-IN" smtClean="0"/>
              <a:t>358</a:t>
            </a:fld>
            <a:endParaRPr lang="en-IN" dirty="0"/>
          </a:p>
        </p:txBody>
      </p:sp>
      <p:sp>
        <p:nvSpPr>
          <p:cNvPr id="5" name="TextBox 4">
            <a:extLst>
              <a:ext uri="{FF2B5EF4-FFF2-40B4-BE49-F238E27FC236}">
                <a16:creationId xmlns:a16="http://schemas.microsoft.com/office/drawing/2014/main" id="{5BE95E07-379A-F760-81C4-DF71848AC776}"/>
              </a:ext>
            </a:extLst>
          </p:cNvPr>
          <p:cNvSpPr txBox="1"/>
          <p:nvPr/>
        </p:nvSpPr>
        <p:spPr>
          <a:xfrm>
            <a:off x="815417" y="622417"/>
            <a:ext cx="10704137" cy="1015663"/>
          </a:xfrm>
          <a:prstGeom prst="rect">
            <a:avLst/>
          </a:prstGeom>
          <a:noFill/>
        </p:spPr>
        <p:txBody>
          <a:bodyPr wrap="square">
            <a:spAutoFit/>
          </a:bodyPr>
          <a:lstStyle/>
          <a:p>
            <a:r>
              <a:rPr lang="en-US" sz="2000" dirty="0">
                <a:solidFill>
                  <a:schemeClr val="tx1">
                    <a:lumMod val="65000"/>
                    <a:lumOff val="35000"/>
                  </a:schemeClr>
                </a:solidFill>
              </a:rPr>
              <a:t>Checked and Unchecked Exceptions will be discussed later on.</a:t>
            </a:r>
          </a:p>
          <a:p>
            <a:endParaRPr lang="en-US" sz="2000" dirty="0">
              <a:solidFill>
                <a:schemeClr val="tx1">
                  <a:lumMod val="65000"/>
                  <a:lumOff val="35000"/>
                </a:schemeClr>
              </a:solidFill>
            </a:endParaRPr>
          </a:p>
          <a:p>
            <a:r>
              <a:rPr lang="en-US" sz="2000" dirty="0">
                <a:solidFill>
                  <a:schemeClr val="tx1">
                    <a:lumMod val="65000"/>
                    <a:lumOff val="35000"/>
                  </a:schemeClr>
                </a:solidFill>
              </a:rPr>
              <a:t>Following are the most frequently used methods of the Throwable class:</a:t>
            </a:r>
          </a:p>
        </p:txBody>
      </p:sp>
      <p:pic>
        <p:nvPicPr>
          <p:cNvPr id="7" name="Picture 6">
            <a:extLst>
              <a:ext uri="{FF2B5EF4-FFF2-40B4-BE49-F238E27FC236}">
                <a16:creationId xmlns:a16="http://schemas.microsoft.com/office/drawing/2014/main" id="{729FC180-319A-2613-5453-7FF80104A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034"/>
            <a:ext cx="12192000" cy="1757700"/>
          </a:xfrm>
          <a:prstGeom prst="rect">
            <a:avLst/>
          </a:prstGeom>
        </p:spPr>
      </p:pic>
      <p:sp>
        <p:nvSpPr>
          <p:cNvPr id="9" name="TextBox 8">
            <a:extLst>
              <a:ext uri="{FF2B5EF4-FFF2-40B4-BE49-F238E27FC236}">
                <a16:creationId xmlns:a16="http://schemas.microsoft.com/office/drawing/2014/main" id="{C3CFA03A-E509-1E11-BC33-5DF1F52E9745}"/>
              </a:ext>
            </a:extLst>
          </p:cNvPr>
          <p:cNvSpPr txBox="1"/>
          <p:nvPr/>
        </p:nvSpPr>
        <p:spPr>
          <a:xfrm>
            <a:off x="815416" y="4013688"/>
            <a:ext cx="10704137" cy="707886"/>
          </a:xfrm>
          <a:prstGeom prst="rect">
            <a:avLst/>
          </a:prstGeom>
          <a:noFill/>
        </p:spPr>
        <p:txBody>
          <a:bodyPr wrap="square">
            <a:spAutoFit/>
          </a:bodyPr>
          <a:lstStyle/>
          <a:p>
            <a:r>
              <a:rPr lang="en-US" sz="2000" dirty="0">
                <a:solidFill>
                  <a:schemeClr val="tx1">
                    <a:lumMod val="65000"/>
                    <a:lumOff val="35000"/>
                  </a:schemeClr>
                </a:solidFill>
              </a:rPr>
              <a:t>We still haven't seen how does the exception travel from one method to another, or in other terms, exception propagation.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69987744"/>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B0BAB0-F7ED-E1A4-253D-082FC549DC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F6C182-545F-6D5D-2247-98503F6EE337}"/>
              </a:ext>
            </a:extLst>
          </p:cNvPr>
          <p:cNvSpPr>
            <a:spLocks noGrp="1"/>
          </p:cNvSpPr>
          <p:nvPr>
            <p:ph type="sldNum" sz="quarter" idx="12"/>
          </p:nvPr>
        </p:nvSpPr>
        <p:spPr/>
        <p:txBody>
          <a:bodyPr/>
          <a:lstStyle/>
          <a:p>
            <a:fld id="{4A777409-9C5A-4B07-8E32-19F22F7D558C}" type="slidenum">
              <a:rPr lang="en-IN" smtClean="0"/>
              <a:t>359</a:t>
            </a:fld>
            <a:endParaRPr lang="en-IN" dirty="0"/>
          </a:p>
        </p:txBody>
      </p:sp>
      <p:sp>
        <p:nvSpPr>
          <p:cNvPr id="5" name="TextBox 4">
            <a:extLst>
              <a:ext uri="{FF2B5EF4-FFF2-40B4-BE49-F238E27FC236}">
                <a16:creationId xmlns:a16="http://schemas.microsoft.com/office/drawing/2014/main" id="{E72CB9DB-F42F-B77D-92CB-A8ADA4155BBF}"/>
              </a:ext>
            </a:extLst>
          </p:cNvPr>
          <p:cNvSpPr txBox="1"/>
          <p:nvPr/>
        </p:nvSpPr>
        <p:spPr>
          <a:xfrm>
            <a:off x="919112" y="566678"/>
            <a:ext cx="10543881" cy="2862322"/>
          </a:xfrm>
          <a:prstGeom prst="rect">
            <a:avLst/>
          </a:prstGeom>
          <a:noFill/>
        </p:spPr>
        <p:txBody>
          <a:bodyPr wrap="square">
            <a:spAutoFit/>
          </a:bodyPr>
          <a:lstStyle/>
          <a:p>
            <a:r>
              <a:rPr lang="en-US" sz="2000" dirty="0">
                <a:solidFill>
                  <a:schemeClr val="tx1">
                    <a:lumMod val="65000"/>
                    <a:lumOff val="35000"/>
                  </a:schemeClr>
                </a:solidFill>
              </a:rPr>
              <a:t>The exception objects in Java belong to the Exception class, and they contain the information pertaining to the exception, like the exception stack trace.</a:t>
            </a:r>
          </a:p>
          <a:p>
            <a:endParaRPr lang="en-US" sz="2000" dirty="0">
              <a:solidFill>
                <a:schemeClr val="tx1">
                  <a:lumMod val="65000"/>
                  <a:lumOff val="35000"/>
                </a:schemeClr>
              </a:solidFill>
            </a:endParaRPr>
          </a:p>
          <a:p>
            <a:r>
              <a:rPr lang="en-US" sz="2000" dirty="0">
                <a:solidFill>
                  <a:schemeClr val="tx1">
                    <a:lumMod val="65000"/>
                    <a:lumOff val="35000"/>
                  </a:schemeClr>
                </a:solidFill>
              </a:rPr>
              <a:t>As soon as any exceptional event arises, an exception object is generated and thrown by the Java Runtime Environment(JRE). Any and all the executions stop as soon as an exception object is thrown. If the exception is not handled, it will be sent back to the calling environment which can be a calling method, or the runtime system.</a:t>
            </a:r>
          </a:p>
          <a:p>
            <a:endParaRPr lang="en-US" sz="2000" dirty="0">
              <a:solidFill>
                <a:schemeClr val="tx1">
                  <a:lumMod val="65000"/>
                  <a:lumOff val="35000"/>
                </a:schemeClr>
              </a:solidFill>
            </a:endParaRPr>
          </a:p>
          <a:p>
            <a:r>
              <a:rPr lang="en-US" sz="2000" dirty="0">
                <a:solidFill>
                  <a:schemeClr val="tx1">
                    <a:lumMod val="65000"/>
                    <a:lumOff val="35000"/>
                  </a:schemeClr>
                </a:solidFill>
              </a:rPr>
              <a:t>Considering the previous code, </a:t>
            </a:r>
          </a:p>
        </p:txBody>
      </p:sp>
      <p:sp>
        <p:nvSpPr>
          <p:cNvPr id="7" name="TextBox 6">
            <a:extLst>
              <a:ext uri="{FF2B5EF4-FFF2-40B4-BE49-F238E27FC236}">
                <a16:creationId xmlns:a16="http://schemas.microsoft.com/office/drawing/2014/main" id="{D87FB704-CC19-138C-D595-B63F443E9B4A}"/>
              </a:ext>
            </a:extLst>
          </p:cNvPr>
          <p:cNvSpPr txBox="1"/>
          <p:nvPr/>
        </p:nvSpPr>
        <p:spPr>
          <a:xfrm>
            <a:off x="989029" y="3524021"/>
            <a:ext cx="10068612" cy="2862322"/>
          </a:xfrm>
          <a:prstGeom prst="rect">
            <a:avLst/>
          </a:prstGeom>
          <a:noFill/>
        </p:spPr>
        <p:txBody>
          <a:bodyPr wrap="square">
            <a:spAutoFit/>
          </a:bodyPr>
          <a:lstStyle/>
          <a:p>
            <a:r>
              <a:rPr lang="en-IN" dirty="0"/>
              <a:t>public class </a:t>
            </a:r>
            <a:r>
              <a:rPr lang="en-IN" dirty="0" err="1"/>
              <a:t>ExceptionDemo</a:t>
            </a:r>
            <a:r>
              <a:rPr lang="en-IN" dirty="0"/>
              <a:t> {</a:t>
            </a:r>
          </a:p>
          <a:p>
            <a:r>
              <a:rPr lang="en-IN" dirty="0"/>
              <a:t>       public static void divide(int number1, int number2) {</a:t>
            </a:r>
          </a:p>
          <a:p>
            <a:r>
              <a:rPr lang="en-IN" dirty="0"/>
              <a:t>              int quotient = number1/number2;</a:t>
            </a:r>
          </a:p>
          <a:p>
            <a:r>
              <a:rPr lang="en-IN" dirty="0"/>
              <a:t>              </a:t>
            </a:r>
            <a:r>
              <a:rPr lang="en-IN" dirty="0" err="1"/>
              <a:t>System.out.println</a:t>
            </a:r>
            <a:r>
              <a:rPr lang="en-IN" dirty="0"/>
              <a:t>(quotient);</a:t>
            </a:r>
          </a:p>
          <a:p>
            <a:r>
              <a:rPr lang="en-IN" dirty="0"/>
              <a:t>       }</a:t>
            </a:r>
          </a:p>
          <a:p>
            <a:r>
              <a:rPr lang="en-IN" dirty="0"/>
              <a:t> </a:t>
            </a:r>
          </a:p>
          <a:p>
            <a:r>
              <a:rPr lang="en-IN" dirty="0"/>
              <a:t>       public static void main(String </a:t>
            </a:r>
            <a:r>
              <a:rPr lang="en-IN" dirty="0" err="1"/>
              <a:t>args</a:t>
            </a:r>
            <a:r>
              <a:rPr lang="en-IN" dirty="0"/>
              <a:t>[]) {</a:t>
            </a:r>
          </a:p>
          <a:p>
            <a:r>
              <a:rPr lang="en-IN" dirty="0"/>
              <a:t>              divide(10, 0);</a:t>
            </a:r>
          </a:p>
          <a:p>
            <a:r>
              <a:rPr lang="en-IN" dirty="0"/>
              <a:t>       }</a:t>
            </a:r>
          </a:p>
          <a:p>
            <a:r>
              <a:rPr lang="en-IN" dirty="0"/>
              <a:t>}</a:t>
            </a:r>
          </a:p>
        </p:txBody>
      </p:sp>
    </p:spTree>
    <p:extLst>
      <p:ext uri="{BB962C8B-B14F-4D97-AF65-F5344CB8AC3E}">
        <p14:creationId xmlns:p14="http://schemas.microsoft.com/office/powerpoint/2010/main" val="3876569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4B5407-5D70-9419-D62B-9C349BDEB1B1}"/>
              </a:ext>
            </a:extLst>
          </p:cNvPr>
          <p:cNvSpPr txBox="1"/>
          <p:nvPr/>
        </p:nvSpPr>
        <p:spPr>
          <a:xfrm>
            <a:off x="914400" y="611573"/>
            <a:ext cx="11555506" cy="400110"/>
          </a:xfrm>
          <a:prstGeom prst="rect">
            <a:avLst/>
          </a:prstGeom>
          <a:noFill/>
        </p:spPr>
        <p:txBody>
          <a:bodyPr wrap="square">
            <a:spAutoFit/>
          </a:bodyPr>
          <a:lstStyle/>
          <a:p>
            <a:r>
              <a:rPr lang="en-IN" sz="2000" dirty="0">
                <a:solidFill>
                  <a:schemeClr val="tx1">
                    <a:lumMod val="65000"/>
                    <a:lumOff val="35000"/>
                  </a:schemeClr>
                </a:solidFill>
              </a:rPr>
              <a:t>Relational</a:t>
            </a:r>
            <a:r>
              <a:rPr lang="en-IN" sz="2000" dirty="0"/>
              <a:t> </a:t>
            </a:r>
            <a:r>
              <a:rPr lang="en-IN" sz="2000" dirty="0">
                <a:solidFill>
                  <a:schemeClr val="tx1">
                    <a:lumMod val="65000"/>
                    <a:lumOff val="35000"/>
                  </a:schemeClr>
                </a:solidFill>
              </a:rPr>
              <a:t>operators</a:t>
            </a:r>
            <a:r>
              <a:rPr lang="en-IN" sz="2000" dirty="0"/>
              <a:t>:</a:t>
            </a:r>
          </a:p>
        </p:txBody>
      </p:sp>
      <p:pic>
        <p:nvPicPr>
          <p:cNvPr id="5" name="Picture 4">
            <a:extLst>
              <a:ext uri="{FF2B5EF4-FFF2-40B4-BE49-F238E27FC236}">
                <a16:creationId xmlns:a16="http://schemas.microsoft.com/office/drawing/2014/main" id="{B28C16DC-7750-3BD5-BAE7-16420C316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901" y="1075765"/>
            <a:ext cx="5240428" cy="2232211"/>
          </a:xfrm>
          <a:prstGeom prst="rect">
            <a:avLst/>
          </a:prstGeom>
        </p:spPr>
      </p:pic>
      <p:sp>
        <p:nvSpPr>
          <p:cNvPr id="7" name="TextBox 6">
            <a:extLst>
              <a:ext uri="{FF2B5EF4-FFF2-40B4-BE49-F238E27FC236}">
                <a16:creationId xmlns:a16="http://schemas.microsoft.com/office/drawing/2014/main" id="{AB60801B-F536-4803-6897-9FCBAB8232F4}"/>
              </a:ext>
            </a:extLst>
          </p:cNvPr>
          <p:cNvSpPr txBox="1"/>
          <p:nvPr/>
        </p:nvSpPr>
        <p:spPr>
          <a:xfrm>
            <a:off x="1025901" y="3283906"/>
            <a:ext cx="11636188" cy="400110"/>
          </a:xfrm>
          <a:prstGeom prst="rect">
            <a:avLst/>
          </a:prstGeom>
          <a:noFill/>
        </p:spPr>
        <p:txBody>
          <a:bodyPr wrap="square">
            <a:spAutoFit/>
          </a:bodyPr>
          <a:lstStyle/>
          <a:p>
            <a:r>
              <a:rPr lang="en-IN" sz="2000" dirty="0">
                <a:solidFill>
                  <a:schemeClr val="tx1">
                    <a:lumMod val="65000"/>
                    <a:lumOff val="35000"/>
                  </a:schemeClr>
                </a:solidFill>
              </a:rPr>
              <a:t>Assignment operators:</a:t>
            </a:r>
          </a:p>
        </p:txBody>
      </p:sp>
      <p:pic>
        <p:nvPicPr>
          <p:cNvPr id="9" name="Picture 8">
            <a:extLst>
              <a:ext uri="{FF2B5EF4-FFF2-40B4-BE49-F238E27FC236}">
                <a16:creationId xmlns:a16="http://schemas.microsoft.com/office/drawing/2014/main" id="{32F6C3B6-3DD0-0E70-220A-E4B799FD2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901" y="3684016"/>
            <a:ext cx="5240428" cy="2741184"/>
          </a:xfrm>
          <a:prstGeom prst="rect">
            <a:avLst/>
          </a:prstGeom>
        </p:spPr>
      </p:pic>
      <p:sp>
        <p:nvSpPr>
          <p:cNvPr id="2" name="Footer Placeholder 1">
            <a:extLst>
              <a:ext uri="{FF2B5EF4-FFF2-40B4-BE49-F238E27FC236}">
                <a16:creationId xmlns:a16="http://schemas.microsoft.com/office/drawing/2014/main" id="{06BBFDBD-F5F2-7F5B-F785-977C5E4FD29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E5EA229-37E2-2DA0-E2E6-C500765AF221}"/>
              </a:ext>
            </a:extLst>
          </p:cNvPr>
          <p:cNvSpPr>
            <a:spLocks noGrp="1"/>
          </p:cNvSpPr>
          <p:nvPr>
            <p:ph type="sldNum" sz="quarter" idx="12"/>
          </p:nvPr>
        </p:nvSpPr>
        <p:spPr/>
        <p:txBody>
          <a:bodyPr/>
          <a:lstStyle/>
          <a:p>
            <a:fld id="{4A777409-9C5A-4B07-8E32-19F22F7D558C}" type="slidenum">
              <a:rPr lang="en-IN" smtClean="0"/>
              <a:t>36</a:t>
            </a:fld>
            <a:endParaRPr lang="en-IN" dirty="0"/>
          </a:p>
        </p:txBody>
      </p:sp>
    </p:spTree>
    <p:extLst>
      <p:ext uri="{BB962C8B-B14F-4D97-AF65-F5344CB8AC3E}">
        <p14:creationId xmlns:p14="http://schemas.microsoft.com/office/powerpoint/2010/main" val="1447727879"/>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86090F-A06B-ED11-4366-8A73E917A9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791999-7B61-0153-8A2E-3E7297CEA816}"/>
              </a:ext>
            </a:extLst>
          </p:cNvPr>
          <p:cNvSpPr>
            <a:spLocks noGrp="1"/>
          </p:cNvSpPr>
          <p:nvPr>
            <p:ph type="sldNum" sz="quarter" idx="12"/>
          </p:nvPr>
        </p:nvSpPr>
        <p:spPr/>
        <p:txBody>
          <a:bodyPr/>
          <a:lstStyle/>
          <a:p>
            <a:fld id="{4A777409-9C5A-4B07-8E32-19F22F7D558C}" type="slidenum">
              <a:rPr lang="en-IN" smtClean="0"/>
              <a:t>360</a:t>
            </a:fld>
            <a:endParaRPr lang="en-IN" dirty="0"/>
          </a:p>
        </p:txBody>
      </p:sp>
      <p:sp>
        <p:nvSpPr>
          <p:cNvPr id="6" name="TextBox 5">
            <a:extLst>
              <a:ext uri="{FF2B5EF4-FFF2-40B4-BE49-F238E27FC236}">
                <a16:creationId xmlns:a16="http://schemas.microsoft.com/office/drawing/2014/main" id="{005E7D97-218B-5893-DD17-3D909F182725}"/>
              </a:ext>
            </a:extLst>
          </p:cNvPr>
          <p:cNvSpPr txBox="1"/>
          <p:nvPr/>
        </p:nvSpPr>
        <p:spPr>
          <a:xfrm>
            <a:off x="881405" y="677541"/>
            <a:ext cx="10666429" cy="1938992"/>
          </a:xfrm>
          <a:prstGeom prst="rect">
            <a:avLst/>
          </a:prstGeom>
          <a:noFill/>
        </p:spPr>
        <p:txBody>
          <a:bodyPr wrap="square">
            <a:spAutoFit/>
          </a:bodyPr>
          <a:lstStyle/>
          <a:p>
            <a:r>
              <a:rPr lang="en-US" sz="2000" dirty="0">
                <a:solidFill>
                  <a:schemeClr val="tx1">
                    <a:lumMod val="65000"/>
                    <a:lumOff val="35000"/>
                  </a:schemeClr>
                </a:solidFill>
              </a:rPr>
              <a:t>The control starts with the main method. The main method then calls on the divide method. Due to incorrect division operator in the divide method, an exception is created and thrown. This exception terminates any further execution of the program, but internally, the flow is different. The exception raised in the divide method is sent back to the main method. From the main method, the exception is given to the Runtime environment which executed the main method. This Runtime environment display the stack trace to the end user.</a:t>
            </a:r>
            <a:endParaRPr lang="en-IN" sz="2000" dirty="0">
              <a:solidFill>
                <a:schemeClr val="tx1">
                  <a:lumMod val="65000"/>
                  <a:lumOff val="35000"/>
                </a:schemeClr>
              </a:solidFill>
            </a:endParaRPr>
          </a:p>
        </p:txBody>
      </p:sp>
      <p:pic>
        <p:nvPicPr>
          <p:cNvPr id="8" name="Picture 7">
            <a:extLst>
              <a:ext uri="{FF2B5EF4-FFF2-40B4-BE49-F238E27FC236}">
                <a16:creationId xmlns:a16="http://schemas.microsoft.com/office/drawing/2014/main" id="{BF5714EE-2385-7549-DF2E-165FA7153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994" y="2948429"/>
            <a:ext cx="6105525" cy="1790700"/>
          </a:xfrm>
          <a:prstGeom prst="rect">
            <a:avLst/>
          </a:prstGeom>
        </p:spPr>
      </p:pic>
      <p:sp>
        <p:nvSpPr>
          <p:cNvPr id="10" name="TextBox 9">
            <a:extLst>
              <a:ext uri="{FF2B5EF4-FFF2-40B4-BE49-F238E27FC236}">
                <a16:creationId xmlns:a16="http://schemas.microsoft.com/office/drawing/2014/main" id="{BD735D1E-8AB2-A789-693D-98763C0A6307}"/>
              </a:ext>
            </a:extLst>
          </p:cNvPr>
          <p:cNvSpPr txBox="1"/>
          <p:nvPr/>
        </p:nvSpPr>
        <p:spPr>
          <a:xfrm>
            <a:off x="683443" y="5002077"/>
            <a:ext cx="11401720" cy="1323439"/>
          </a:xfrm>
          <a:prstGeom prst="rect">
            <a:avLst/>
          </a:prstGeom>
          <a:noFill/>
        </p:spPr>
        <p:txBody>
          <a:bodyPr wrap="square">
            <a:spAutoFit/>
          </a:bodyPr>
          <a:lstStyle/>
          <a:p>
            <a:r>
              <a:rPr lang="en-US" sz="2000" dirty="0">
                <a:solidFill>
                  <a:schemeClr val="tx1">
                    <a:lumMod val="65000"/>
                    <a:lumOff val="35000"/>
                  </a:schemeClr>
                </a:solidFill>
              </a:rPr>
              <a:t>If there were any more non-exception throwing methods between main and divide, then the exception would have traveled through all of them before reaching the main method.</a:t>
            </a:r>
          </a:p>
          <a:p>
            <a:r>
              <a:rPr lang="en-US" sz="2000" dirty="0">
                <a:solidFill>
                  <a:schemeClr val="tx1">
                    <a:lumMod val="65000"/>
                    <a:lumOff val="35000"/>
                  </a:schemeClr>
                </a:solidFill>
              </a:rPr>
              <a:t>But why did the compiler not tell us about this exception before-hand? Are there any exceptions that even the compiler cannot detect?</a:t>
            </a:r>
          </a:p>
        </p:txBody>
      </p:sp>
    </p:spTree>
    <p:extLst>
      <p:ext uri="{BB962C8B-B14F-4D97-AF65-F5344CB8AC3E}">
        <p14:creationId xmlns:p14="http://schemas.microsoft.com/office/powerpoint/2010/main" val="3290013888"/>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081912-CACF-070B-8537-08A81C2E9A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7CCE63-A7FE-1E07-6292-13ACE6C90FA2}"/>
              </a:ext>
            </a:extLst>
          </p:cNvPr>
          <p:cNvSpPr>
            <a:spLocks noGrp="1"/>
          </p:cNvSpPr>
          <p:nvPr>
            <p:ph type="sldNum" sz="quarter" idx="12"/>
          </p:nvPr>
        </p:nvSpPr>
        <p:spPr/>
        <p:txBody>
          <a:bodyPr/>
          <a:lstStyle/>
          <a:p>
            <a:fld id="{4A777409-9C5A-4B07-8E32-19F22F7D558C}" type="slidenum">
              <a:rPr lang="en-IN" smtClean="0"/>
              <a:t>361</a:t>
            </a:fld>
            <a:endParaRPr lang="en-IN" dirty="0"/>
          </a:p>
        </p:txBody>
      </p:sp>
      <p:sp>
        <p:nvSpPr>
          <p:cNvPr id="5" name="TextBox 4">
            <a:extLst>
              <a:ext uri="{FF2B5EF4-FFF2-40B4-BE49-F238E27FC236}">
                <a16:creationId xmlns:a16="http://schemas.microsoft.com/office/drawing/2014/main" id="{80716E11-7D8D-6C8B-B8D4-CD2DA8FEAFD1}"/>
              </a:ext>
            </a:extLst>
          </p:cNvPr>
          <p:cNvSpPr txBox="1"/>
          <p:nvPr/>
        </p:nvSpPr>
        <p:spPr>
          <a:xfrm>
            <a:off x="838200" y="826212"/>
            <a:ext cx="10755984" cy="5632311"/>
          </a:xfrm>
          <a:prstGeom prst="rect">
            <a:avLst/>
          </a:prstGeom>
          <a:noFill/>
        </p:spPr>
        <p:txBody>
          <a:bodyPr wrap="square">
            <a:spAutoFit/>
          </a:bodyPr>
          <a:lstStyle/>
          <a:p>
            <a:r>
              <a:rPr lang="en-US" sz="2000" dirty="0">
                <a:solidFill>
                  <a:schemeClr val="tx1">
                    <a:lumMod val="65000"/>
                    <a:lumOff val="35000"/>
                  </a:schemeClr>
                </a:solidFill>
              </a:rPr>
              <a:t>To make things easier and convenient, Java provides excellent exception handling mechanisms.</a:t>
            </a:r>
          </a:p>
          <a:p>
            <a:r>
              <a:rPr lang="en-US" sz="2000" dirty="0">
                <a:solidFill>
                  <a:schemeClr val="tx1">
                    <a:lumMod val="65000"/>
                    <a:lumOff val="35000"/>
                  </a:schemeClr>
                </a:solidFill>
              </a:rPr>
              <a:t>Whenever there is a chance of an exception to occur in a method, we have two choices:</a:t>
            </a:r>
          </a:p>
          <a:p>
            <a:pPr>
              <a:buFont typeface="Arial" panose="020B0604020202020204" pitchFamily="34" charset="0"/>
              <a:buChar char="•"/>
            </a:pPr>
            <a:r>
              <a:rPr lang="en-US" sz="2000" dirty="0">
                <a:solidFill>
                  <a:schemeClr val="tx1">
                    <a:lumMod val="65000"/>
                    <a:lumOff val="35000"/>
                  </a:schemeClr>
                </a:solidFill>
              </a:rPr>
              <a:t>Handle the Exception in the method</a:t>
            </a:r>
          </a:p>
          <a:p>
            <a:pPr>
              <a:buFont typeface="Arial" panose="020B0604020202020204" pitchFamily="34" charset="0"/>
              <a:buChar char="•"/>
            </a:pPr>
            <a:r>
              <a:rPr lang="en-US" sz="2000" dirty="0">
                <a:solidFill>
                  <a:schemeClr val="tx1">
                    <a:lumMod val="65000"/>
                    <a:lumOff val="35000"/>
                  </a:schemeClr>
                </a:solidFill>
              </a:rPr>
              <a:t>Propagate it to the called method.</a:t>
            </a:r>
          </a:p>
          <a:p>
            <a:r>
              <a:rPr lang="en-US" sz="2000" dirty="0">
                <a:solidFill>
                  <a:schemeClr val="tx1">
                    <a:lumMod val="65000"/>
                    <a:lumOff val="35000"/>
                  </a:schemeClr>
                </a:solidFill>
              </a:rPr>
              <a:t>Exceptions are broadly classified into two types,</a:t>
            </a:r>
          </a:p>
          <a:p>
            <a:endParaRPr lang="en-US" sz="2000" dirty="0">
              <a:solidFill>
                <a:schemeClr val="tx1">
                  <a:lumMod val="65000"/>
                  <a:lumOff val="35000"/>
                </a:schemeClr>
              </a:solidFill>
            </a:endParaRPr>
          </a:p>
          <a:p>
            <a:r>
              <a:rPr lang="en-US" sz="2000" b="1" dirty="0">
                <a:solidFill>
                  <a:schemeClr val="tx1">
                    <a:lumMod val="65000"/>
                    <a:lumOff val="35000"/>
                  </a:schemeClr>
                </a:solidFill>
              </a:rPr>
              <a:t>Checked Exceptions:</a:t>
            </a:r>
          </a:p>
          <a:p>
            <a:endParaRPr lang="en-US" sz="2000" b="1"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If not handled by the programmer, these exceptions will be </a:t>
            </a:r>
            <a:r>
              <a:rPr lang="en-US" sz="2000" b="1" dirty="0">
                <a:solidFill>
                  <a:schemeClr val="tx1">
                    <a:lumMod val="65000"/>
                    <a:lumOff val="35000"/>
                  </a:schemeClr>
                </a:solidFill>
              </a:rPr>
              <a:t>detected during the compilation of the program</a:t>
            </a:r>
            <a:r>
              <a:rPr lang="en-US" sz="2000" dirty="0">
                <a:solidFill>
                  <a:schemeClr val="tx1">
                    <a:lumMod val="65000"/>
                    <a:lumOff val="35000"/>
                  </a:schemeClr>
                </a:solidFill>
              </a:rPr>
              <a:t> which will result in compilation errors.</a:t>
            </a:r>
          </a:p>
          <a:p>
            <a:pPr>
              <a:buFont typeface="Arial" panose="020B0604020202020204" pitchFamily="34" charset="0"/>
              <a:buChar char="•"/>
            </a:pPr>
            <a:r>
              <a:rPr lang="en-US" sz="2000" dirty="0">
                <a:solidFill>
                  <a:schemeClr val="tx1">
                    <a:lumMod val="65000"/>
                    <a:lumOff val="35000"/>
                  </a:schemeClr>
                </a:solidFill>
              </a:rPr>
              <a:t>Programmers </a:t>
            </a:r>
            <a:r>
              <a:rPr lang="en-US" sz="2000" b="1" dirty="0">
                <a:solidFill>
                  <a:schemeClr val="tx1">
                    <a:lumMod val="65000"/>
                    <a:lumOff val="35000"/>
                  </a:schemeClr>
                </a:solidFill>
              </a:rPr>
              <a:t>are forced</a:t>
            </a:r>
            <a:r>
              <a:rPr lang="en-US" sz="2000" dirty="0">
                <a:solidFill>
                  <a:schemeClr val="tx1">
                    <a:lumMod val="65000"/>
                    <a:lumOff val="35000"/>
                  </a:schemeClr>
                </a:solidFill>
              </a:rPr>
              <a:t> to handle these exceptions or declare its propagation to the calling environment.</a:t>
            </a:r>
          </a:p>
          <a:p>
            <a:endParaRPr lang="en-US" sz="2000" dirty="0">
              <a:solidFill>
                <a:schemeClr val="tx1">
                  <a:lumMod val="65000"/>
                  <a:lumOff val="35000"/>
                </a:schemeClr>
              </a:solidFill>
            </a:endParaRPr>
          </a:p>
          <a:p>
            <a:r>
              <a:rPr lang="en-US" sz="2000" b="1" dirty="0">
                <a:solidFill>
                  <a:schemeClr val="tx1">
                    <a:lumMod val="65000"/>
                    <a:lumOff val="35000"/>
                  </a:schemeClr>
                </a:solidFill>
              </a:rPr>
              <a:t>Unchecked Exceptions:</a:t>
            </a:r>
          </a:p>
          <a:p>
            <a:endParaRPr lang="en-US" sz="2000" b="1"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These exceptions are </a:t>
            </a:r>
            <a:r>
              <a:rPr lang="en-US" sz="2000" b="1" dirty="0">
                <a:solidFill>
                  <a:schemeClr val="tx1">
                    <a:lumMod val="65000"/>
                    <a:lumOff val="35000"/>
                  </a:schemeClr>
                </a:solidFill>
              </a:rPr>
              <a:t>detected during the execution of the program or the runtime</a:t>
            </a:r>
            <a:r>
              <a:rPr lang="en-US" sz="2000" dirty="0">
                <a:solidFill>
                  <a:schemeClr val="tx1">
                    <a:lumMod val="65000"/>
                    <a:lumOff val="35000"/>
                  </a:schemeClr>
                </a:solidFill>
              </a:rPr>
              <a:t>, hence causing an error.</a:t>
            </a:r>
          </a:p>
          <a:p>
            <a:pPr>
              <a:buFont typeface="Arial" panose="020B0604020202020204" pitchFamily="34" charset="0"/>
              <a:buChar char="•"/>
            </a:pPr>
            <a:r>
              <a:rPr lang="en-US" sz="2000" dirty="0">
                <a:solidFill>
                  <a:schemeClr val="tx1">
                    <a:lumMod val="65000"/>
                    <a:lumOff val="35000"/>
                  </a:schemeClr>
                </a:solidFill>
              </a:rPr>
              <a:t>Programmers </a:t>
            </a:r>
            <a:r>
              <a:rPr lang="en-US" sz="2000" b="1" dirty="0">
                <a:solidFill>
                  <a:schemeClr val="tx1">
                    <a:lumMod val="65000"/>
                    <a:lumOff val="35000"/>
                  </a:schemeClr>
                </a:solidFill>
              </a:rPr>
              <a:t>are neither forced</a:t>
            </a:r>
            <a:r>
              <a:rPr lang="en-US" sz="2000" dirty="0">
                <a:solidFill>
                  <a:schemeClr val="tx1">
                    <a:lumMod val="65000"/>
                    <a:lumOff val="35000"/>
                  </a:schemeClr>
                </a:solidFill>
              </a:rPr>
              <a:t> to handle it </a:t>
            </a:r>
            <a:r>
              <a:rPr lang="en-US" sz="2000" b="1" dirty="0">
                <a:solidFill>
                  <a:schemeClr val="tx1">
                    <a:lumMod val="65000"/>
                    <a:lumOff val="35000"/>
                  </a:schemeClr>
                </a:solidFill>
              </a:rPr>
              <a:t>nor </a:t>
            </a:r>
            <a:r>
              <a:rPr lang="en-US" sz="2000" dirty="0">
                <a:solidFill>
                  <a:schemeClr val="tx1">
                    <a:lumMod val="65000"/>
                    <a:lumOff val="35000"/>
                  </a:schemeClr>
                </a:solidFill>
              </a:rPr>
              <a:t>declare its propagation.</a:t>
            </a:r>
          </a:p>
        </p:txBody>
      </p:sp>
    </p:spTree>
    <p:extLst>
      <p:ext uri="{BB962C8B-B14F-4D97-AF65-F5344CB8AC3E}">
        <p14:creationId xmlns:p14="http://schemas.microsoft.com/office/powerpoint/2010/main" val="3392804472"/>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32EB60-71F0-D5CB-2524-FA78E8657E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0AD087-3972-E423-D4F5-F03767330864}"/>
              </a:ext>
            </a:extLst>
          </p:cNvPr>
          <p:cNvSpPr>
            <a:spLocks noGrp="1"/>
          </p:cNvSpPr>
          <p:nvPr>
            <p:ph type="sldNum" sz="quarter" idx="12"/>
          </p:nvPr>
        </p:nvSpPr>
        <p:spPr/>
        <p:txBody>
          <a:bodyPr/>
          <a:lstStyle/>
          <a:p>
            <a:fld id="{4A777409-9C5A-4B07-8E32-19F22F7D558C}" type="slidenum">
              <a:rPr lang="en-IN" smtClean="0"/>
              <a:t>362</a:t>
            </a:fld>
            <a:endParaRPr lang="en-IN" dirty="0"/>
          </a:p>
        </p:txBody>
      </p:sp>
      <p:sp>
        <p:nvSpPr>
          <p:cNvPr id="5" name="TextBox 4">
            <a:extLst>
              <a:ext uri="{FF2B5EF4-FFF2-40B4-BE49-F238E27FC236}">
                <a16:creationId xmlns:a16="http://schemas.microsoft.com/office/drawing/2014/main" id="{10B90CF5-9978-9990-EB04-A6EDE5FC7360}"/>
              </a:ext>
            </a:extLst>
          </p:cNvPr>
          <p:cNvSpPr txBox="1"/>
          <p:nvPr/>
        </p:nvSpPr>
        <p:spPr>
          <a:xfrm>
            <a:off x="989028" y="572380"/>
            <a:ext cx="10172307" cy="400110"/>
          </a:xfrm>
          <a:prstGeom prst="rect">
            <a:avLst/>
          </a:prstGeom>
          <a:noFill/>
        </p:spPr>
        <p:txBody>
          <a:bodyPr wrap="square">
            <a:spAutoFit/>
          </a:bodyPr>
          <a:lstStyle/>
          <a:p>
            <a:r>
              <a:rPr lang="en-US" sz="2000" dirty="0">
                <a:solidFill>
                  <a:schemeClr val="tx1">
                    <a:lumMod val="65000"/>
                    <a:lumOff val="35000"/>
                  </a:schemeClr>
                </a:solidFill>
              </a:rPr>
              <a:t>Handling exceptions involves using the try-catch block for constructing an exception handler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2B5304F-AC21-1954-3844-38FAEB9C5BC6}"/>
              </a:ext>
            </a:extLst>
          </p:cNvPr>
          <p:cNvSpPr txBox="1"/>
          <p:nvPr/>
        </p:nvSpPr>
        <p:spPr>
          <a:xfrm>
            <a:off x="1098223" y="1079096"/>
            <a:ext cx="6099142" cy="2585323"/>
          </a:xfrm>
          <a:prstGeom prst="rect">
            <a:avLst/>
          </a:prstGeom>
          <a:noFill/>
        </p:spPr>
        <p:txBody>
          <a:bodyPr wrap="square">
            <a:spAutoFit/>
          </a:bodyPr>
          <a:lstStyle/>
          <a:p>
            <a:r>
              <a:rPr lang="en-IN" dirty="0"/>
              <a:t>try {</a:t>
            </a:r>
          </a:p>
          <a:p>
            <a:r>
              <a:rPr lang="en-IN" dirty="0"/>
              <a:t>    // Code that can throw exceptions</a:t>
            </a:r>
          </a:p>
          <a:p>
            <a:r>
              <a:rPr lang="en-IN" dirty="0"/>
              <a:t>}</a:t>
            </a:r>
          </a:p>
          <a:p>
            <a:r>
              <a:rPr lang="en-IN" dirty="0"/>
              <a:t>catch(Exception1 exception1) {</a:t>
            </a:r>
          </a:p>
          <a:p>
            <a:r>
              <a:rPr lang="en-IN" dirty="0"/>
              <a:t>    // Code for handling Exception1</a:t>
            </a:r>
          </a:p>
          <a:p>
            <a:r>
              <a:rPr lang="en-IN" dirty="0"/>
              <a:t>}</a:t>
            </a:r>
          </a:p>
          <a:p>
            <a:r>
              <a:rPr lang="en-IN" dirty="0"/>
              <a:t>catch(Exception2 exception2) {</a:t>
            </a:r>
          </a:p>
          <a:p>
            <a:r>
              <a:rPr lang="en-IN" dirty="0"/>
              <a:t>    // Code for handling Exception2</a:t>
            </a:r>
          </a:p>
          <a:p>
            <a:r>
              <a:rPr lang="en-IN" dirty="0"/>
              <a:t>}</a:t>
            </a:r>
          </a:p>
        </p:txBody>
      </p:sp>
      <p:sp>
        <p:nvSpPr>
          <p:cNvPr id="9" name="TextBox 8">
            <a:extLst>
              <a:ext uri="{FF2B5EF4-FFF2-40B4-BE49-F238E27FC236}">
                <a16:creationId xmlns:a16="http://schemas.microsoft.com/office/drawing/2014/main" id="{F39D0093-9B55-A763-C53F-8EBA40346CAB}"/>
              </a:ext>
            </a:extLst>
          </p:cNvPr>
          <p:cNvSpPr txBox="1"/>
          <p:nvPr/>
        </p:nvSpPr>
        <p:spPr>
          <a:xfrm>
            <a:off x="1098223" y="3981498"/>
            <a:ext cx="10685282" cy="1631216"/>
          </a:xfrm>
          <a:prstGeom prst="rect">
            <a:avLst/>
          </a:prstGeom>
          <a:noFill/>
        </p:spPr>
        <p:txBody>
          <a:bodyPr wrap="square">
            <a:spAutoFit/>
          </a:bodyPr>
          <a:lstStyle/>
          <a:p>
            <a:r>
              <a:rPr lang="en-US" sz="2000" dirty="0">
                <a:solidFill>
                  <a:schemeClr val="tx1">
                    <a:lumMod val="65000"/>
                    <a:lumOff val="35000"/>
                  </a:schemeClr>
                </a:solidFill>
              </a:rPr>
              <a:t>The code that can throw an exception is enclosed inside the try block. One or many catch blocks succeed the try block.</a:t>
            </a:r>
          </a:p>
          <a:p>
            <a:r>
              <a:rPr lang="en-US" sz="2000" dirty="0">
                <a:solidFill>
                  <a:schemeClr val="tx1">
                    <a:lumMod val="65000"/>
                    <a:lumOff val="35000"/>
                  </a:schemeClr>
                </a:solidFill>
              </a:rPr>
              <a:t>A catch block handles the exception specified as its argument. A catch block can accept objects of type Throwable or its subclasses only.</a:t>
            </a:r>
          </a:p>
          <a:p>
            <a:r>
              <a:rPr lang="en-US" sz="2000" dirty="0">
                <a:solidFill>
                  <a:schemeClr val="tx1">
                    <a:lumMod val="65000"/>
                    <a:lumOff val="35000"/>
                  </a:schemeClr>
                </a:solidFill>
              </a:rPr>
              <a:t>Now let's create an exception handler block for our </a:t>
            </a:r>
            <a:r>
              <a:rPr lang="en-US" sz="2000" dirty="0" err="1">
                <a:solidFill>
                  <a:schemeClr val="tx1">
                    <a:lumMod val="65000"/>
                    <a:lumOff val="35000"/>
                  </a:schemeClr>
                </a:solidFill>
              </a:rPr>
              <a:t>ArithmeticException</a:t>
            </a:r>
            <a:r>
              <a:rPr lang="en-US" sz="2000" dirty="0">
                <a:solidFill>
                  <a:schemeClr val="tx1">
                    <a:lumMod val="65000"/>
                    <a:lumOff val="35000"/>
                  </a:schemeClr>
                </a:solidFill>
              </a:rPr>
              <a:t> example.</a:t>
            </a:r>
          </a:p>
        </p:txBody>
      </p:sp>
    </p:spTree>
    <p:extLst>
      <p:ext uri="{BB962C8B-B14F-4D97-AF65-F5344CB8AC3E}">
        <p14:creationId xmlns:p14="http://schemas.microsoft.com/office/powerpoint/2010/main" val="1968078542"/>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C79235-061E-73F2-0B93-027D57B0AB4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864532-839D-9BE6-00B3-91AA1F17EB16}"/>
              </a:ext>
            </a:extLst>
          </p:cNvPr>
          <p:cNvSpPr>
            <a:spLocks noGrp="1"/>
          </p:cNvSpPr>
          <p:nvPr>
            <p:ph type="sldNum" sz="quarter" idx="12"/>
          </p:nvPr>
        </p:nvSpPr>
        <p:spPr/>
        <p:txBody>
          <a:bodyPr/>
          <a:lstStyle/>
          <a:p>
            <a:fld id="{4A777409-9C5A-4B07-8E32-19F22F7D558C}" type="slidenum">
              <a:rPr lang="en-IN" smtClean="0"/>
              <a:t>363</a:t>
            </a:fld>
            <a:endParaRPr lang="en-IN" dirty="0"/>
          </a:p>
        </p:txBody>
      </p:sp>
      <p:sp>
        <p:nvSpPr>
          <p:cNvPr id="5" name="TextBox 4">
            <a:extLst>
              <a:ext uri="{FF2B5EF4-FFF2-40B4-BE49-F238E27FC236}">
                <a16:creationId xmlns:a16="http://schemas.microsoft.com/office/drawing/2014/main" id="{7B43A3E5-11FF-2DC5-11FA-FED54AEFD85D}"/>
              </a:ext>
            </a:extLst>
          </p:cNvPr>
          <p:cNvSpPr txBox="1"/>
          <p:nvPr/>
        </p:nvSpPr>
        <p:spPr>
          <a:xfrm>
            <a:off x="919113" y="677540"/>
            <a:ext cx="6099142" cy="2585323"/>
          </a:xfrm>
          <a:prstGeom prst="rect">
            <a:avLst/>
          </a:prstGeom>
          <a:noFill/>
        </p:spPr>
        <p:txBody>
          <a:bodyPr wrap="square">
            <a:spAutoFit/>
          </a:bodyPr>
          <a:lstStyle/>
          <a:p>
            <a:r>
              <a:rPr lang="en-IN" dirty="0"/>
              <a:t>public static void divide(int number1, int number2) {</a:t>
            </a:r>
          </a:p>
          <a:p>
            <a:r>
              <a:rPr lang="en-IN" dirty="0"/>
              <a:t>    try {</a:t>
            </a:r>
          </a:p>
          <a:p>
            <a:r>
              <a:rPr lang="en-IN" dirty="0"/>
              <a:t>        int quotient = number1/number2;</a:t>
            </a:r>
          </a:p>
          <a:p>
            <a:r>
              <a:rPr lang="en-IN" dirty="0"/>
              <a:t>        </a:t>
            </a:r>
            <a:r>
              <a:rPr lang="en-IN" dirty="0" err="1"/>
              <a:t>System.out.println</a:t>
            </a:r>
            <a:r>
              <a:rPr lang="en-IN" dirty="0"/>
              <a:t>(quotient);</a:t>
            </a:r>
          </a:p>
          <a:p>
            <a:r>
              <a:rPr lang="en-IN" dirty="0"/>
              <a:t>    }</a:t>
            </a:r>
          </a:p>
          <a:p>
            <a:r>
              <a:rPr lang="en-IN" dirty="0"/>
              <a:t>    catch(</a:t>
            </a:r>
            <a:r>
              <a:rPr lang="en-IN" dirty="0" err="1"/>
              <a:t>ArithmeticException</a:t>
            </a:r>
            <a:r>
              <a:rPr lang="en-IN" dirty="0"/>
              <a:t> exception) {</a:t>
            </a:r>
          </a:p>
          <a:p>
            <a:r>
              <a:rPr lang="en-IN" dirty="0"/>
              <a:t>        </a:t>
            </a:r>
            <a:r>
              <a:rPr lang="en-IN" dirty="0" err="1"/>
              <a:t>System.out.println</a:t>
            </a:r>
            <a:r>
              <a:rPr lang="en-IN" dirty="0"/>
              <a:t>("The divisor should not be zero");</a:t>
            </a:r>
          </a:p>
          <a:p>
            <a:r>
              <a:rPr lang="en-IN" dirty="0"/>
              <a:t>    }</a:t>
            </a:r>
          </a:p>
          <a:p>
            <a:r>
              <a:rPr lang="en-IN" dirty="0"/>
              <a:t>}</a:t>
            </a:r>
          </a:p>
        </p:txBody>
      </p:sp>
      <p:sp>
        <p:nvSpPr>
          <p:cNvPr id="7" name="TextBox 6">
            <a:extLst>
              <a:ext uri="{FF2B5EF4-FFF2-40B4-BE49-F238E27FC236}">
                <a16:creationId xmlns:a16="http://schemas.microsoft.com/office/drawing/2014/main" id="{518337C5-492A-21E8-21C8-39E3F4555C67}"/>
              </a:ext>
            </a:extLst>
          </p:cNvPr>
          <p:cNvSpPr txBox="1"/>
          <p:nvPr/>
        </p:nvSpPr>
        <p:spPr>
          <a:xfrm>
            <a:off x="538898" y="3673800"/>
            <a:ext cx="11235179" cy="400110"/>
          </a:xfrm>
          <a:prstGeom prst="rect">
            <a:avLst/>
          </a:prstGeom>
          <a:noFill/>
        </p:spPr>
        <p:txBody>
          <a:bodyPr wrap="square">
            <a:spAutoFit/>
          </a:bodyPr>
          <a:lstStyle/>
          <a:p>
            <a:r>
              <a:rPr lang="en-US" sz="2000" dirty="0">
                <a:solidFill>
                  <a:schemeClr val="tx1">
                    <a:lumMod val="65000"/>
                    <a:lumOff val="35000"/>
                  </a:schemeClr>
                </a:solidFill>
              </a:rPr>
              <a:t>Observe how the code has now become free from conditional logic making it more readable.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08990930"/>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F770B3-0B47-93A7-B802-22A0216C5DF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925C1D-70D9-8938-E94C-EB1D7D2171D1}"/>
              </a:ext>
            </a:extLst>
          </p:cNvPr>
          <p:cNvSpPr>
            <a:spLocks noGrp="1"/>
          </p:cNvSpPr>
          <p:nvPr>
            <p:ph type="sldNum" sz="quarter" idx="12"/>
          </p:nvPr>
        </p:nvSpPr>
        <p:spPr/>
        <p:txBody>
          <a:bodyPr/>
          <a:lstStyle/>
          <a:p>
            <a:fld id="{4A777409-9C5A-4B07-8E32-19F22F7D558C}" type="slidenum">
              <a:rPr lang="en-IN" smtClean="0"/>
              <a:t>364</a:t>
            </a:fld>
            <a:endParaRPr lang="en-IN" dirty="0"/>
          </a:p>
        </p:txBody>
      </p:sp>
      <p:sp>
        <p:nvSpPr>
          <p:cNvPr id="5" name="TextBox 4">
            <a:extLst>
              <a:ext uri="{FF2B5EF4-FFF2-40B4-BE49-F238E27FC236}">
                <a16:creationId xmlns:a16="http://schemas.microsoft.com/office/drawing/2014/main" id="{BA4DA189-A410-4B93-72ED-87A1B83E8EF2}"/>
              </a:ext>
            </a:extLst>
          </p:cNvPr>
          <p:cNvSpPr txBox="1"/>
          <p:nvPr/>
        </p:nvSpPr>
        <p:spPr>
          <a:xfrm>
            <a:off x="1088795" y="775430"/>
            <a:ext cx="10477893" cy="1938992"/>
          </a:xfrm>
          <a:prstGeom prst="rect">
            <a:avLst/>
          </a:prstGeom>
          <a:noFill/>
        </p:spPr>
        <p:txBody>
          <a:bodyPr wrap="square">
            <a:spAutoFit/>
          </a:bodyPr>
          <a:lstStyle/>
          <a:p>
            <a:r>
              <a:rPr lang="en-US" sz="2000" dirty="0">
                <a:solidFill>
                  <a:schemeClr val="tx1">
                    <a:lumMod val="65000"/>
                    <a:lumOff val="35000"/>
                  </a:schemeClr>
                </a:solidFill>
              </a:rPr>
              <a:t>Whenever the statements in the try block throw an exception, it is immediately caught by the first matching catch block which can handle it. The code inside the try block following the line causing the exception is ignored.</a:t>
            </a:r>
          </a:p>
          <a:p>
            <a:endParaRPr lang="en-US" sz="2000" dirty="0">
              <a:solidFill>
                <a:schemeClr val="tx1">
                  <a:lumMod val="65000"/>
                  <a:lumOff val="35000"/>
                </a:schemeClr>
              </a:solidFill>
            </a:endParaRPr>
          </a:p>
          <a:p>
            <a:r>
              <a:rPr lang="en-US" sz="2000" dirty="0">
                <a:solidFill>
                  <a:schemeClr val="tx1">
                    <a:lumMod val="65000"/>
                    <a:lumOff val="35000"/>
                  </a:schemeClr>
                </a:solidFill>
              </a:rPr>
              <a:t>Once the catch block catches and handles the thrown exception, the program execution starts from the end of the try-catch block.</a:t>
            </a:r>
          </a:p>
        </p:txBody>
      </p:sp>
      <p:sp>
        <p:nvSpPr>
          <p:cNvPr id="7" name="TextBox 6">
            <a:extLst>
              <a:ext uri="{FF2B5EF4-FFF2-40B4-BE49-F238E27FC236}">
                <a16:creationId xmlns:a16="http://schemas.microsoft.com/office/drawing/2014/main" id="{1E4E7B63-7627-BF6A-7E83-B0432F486C50}"/>
              </a:ext>
            </a:extLst>
          </p:cNvPr>
          <p:cNvSpPr txBox="1"/>
          <p:nvPr/>
        </p:nvSpPr>
        <p:spPr>
          <a:xfrm>
            <a:off x="490193" y="2845593"/>
            <a:ext cx="11858920" cy="3693319"/>
          </a:xfrm>
          <a:prstGeom prst="rect">
            <a:avLst/>
          </a:prstGeom>
          <a:noFill/>
        </p:spPr>
        <p:txBody>
          <a:bodyPr wrap="square">
            <a:spAutoFit/>
          </a:bodyPr>
          <a:lstStyle/>
          <a:p>
            <a:r>
              <a:rPr lang="en-IN" dirty="0"/>
              <a:t>public static void divide(int number1, int number2) {</a:t>
            </a:r>
          </a:p>
          <a:p>
            <a:r>
              <a:rPr lang="en-IN" dirty="0"/>
              <a:t>    try {</a:t>
            </a:r>
          </a:p>
          <a:p>
            <a:r>
              <a:rPr lang="en-IN" dirty="0"/>
              <a:t>        int quotient = number1/number2;       // If an exception occurs here, the control jumps to the first matching catch block</a:t>
            </a:r>
          </a:p>
          <a:p>
            <a:r>
              <a:rPr lang="en-IN" dirty="0"/>
              <a:t>        </a:t>
            </a:r>
            <a:r>
              <a:rPr lang="en-IN" dirty="0" err="1"/>
              <a:t>System.out.println</a:t>
            </a:r>
            <a:r>
              <a:rPr lang="en-IN" dirty="0"/>
              <a:t>(quotient);      // Execution of this line will be skipped</a:t>
            </a:r>
          </a:p>
          <a:p>
            <a:r>
              <a:rPr lang="en-IN" dirty="0"/>
              <a:t>    }</a:t>
            </a:r>
          </a:p>
          <a:p>
            <a:r>
              <a:rPr lang="en-IN" dirty="0"/>
              <a:t>    catch(</a:t>
            </a:r>
            <a:r>
              <a:rPr lang="en-IN" dirty="0" err="1"/>
              <a:t>ArrayIndexOutOfBoundsException</a:t>
            </a:r>
            <a:r>
              <a:rPr lang="en-IN" dirty="0"/>
              <a:t> exception) {</a:t>
            </a:r>
          </a:p>
          <a:p>
            <a:r>
              <a:rPr lang="en-IN" dirty="0"/>
              <a:t>        </a:t>
            </a:r>
            <a:r>
              <a:rPr lang="en-IN" dirty="0" err="1"/>
              <a:t>System.out.println</a:t>
            </a:r>
            <a:r>
              <a:rPr lang="en-IN" dirty="0"/>
              <a:t>("Index not found");</a:t>
            </a:r>
          </a:p>
          <a:p>
            <a:r>
              <a:rPr lang="en-IN" dirty="0"/>
              <a:t>    }</a:t>
            </a:r>
          </a:p>
          <a:p>
            <a:r>
              <a:rPr lang="en-IN" dirty="0"/>
              <a:t>    catch(</a:t>
            </a:r>
            <a:r>
              <a:rPr lang="en-IN" dirty="0" err="1"/>
              <a:t>ArithmeticException</a:t>
            </a:r>
            <a:r>
              <a:rPr lang="en-IN" dirty="0"/>
              <a:t> exception) {       // This is the matching exception handler</a:t>
            </a:r>
          </a:p>
          <a:p>
            <a:r>
              <a:rPr lang="en-IN" dirty="0"/>
              <a:t>        </a:t>
            </a:r>
            <a:r>
              <a:rPr lang="en-IN" dirty="0" err="1"/>
              <a:t>System.out.println</a:t>
            </a:r>
            <a:r>
              <a:rPr lang="en-IN" dirty="0"/>
              <a:t>("The divisor should not be zero");</a:t>
            </a:r>
          </a:p>
          <a:p>
            <a:r>
              <a:rPr lang="en-IN" dirty="0"/>
              <a:t>    }</a:t>
            </a:r>
          </a:p>
          <a:p>
            <a:r>
              <a:rPr lang="en-IN" dirty="0"/>
              <a:t>    </a:t>
            </a:r>
            <a:r>
              <a:rPr lang="en-IN" dirty="0" err="1"/>
              <a:t>System.out.println</a:t>
            </a:r>
            <a:r>
              <a:rPr lang="en-IN" dirty="0"/>
              <a:t>("Method execution ends");       // Program execution will continue from this line</a:t>
            </a:r>
          </a:p>
          <a:p>
            <a:r>
              <a:rPr lang="en-IN" dirty="0"/>
              <a:t>}</a:t>
            </a:r>
          </a:p>
        </p:txBody>
      </p:sp>
    </p:spTree>
    <p:extLst>
      <p:ext uri="{BB962C8B-B14F-4D97-AF65-F5344CB8AC3E}">
        <p14:creationId xmlns:p14="http://schemas.microsoft.com/office/powerpoint/2010/main" val="1341179403"/>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F5A9E4-E425-79F6-55F6-584EC4FFE2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E5A50F-D8FB-29CE-1C09-7C6006780594}"/>
              </a:ext>
            </a:extLst>
          </p:cNvPr>
          <p:cNvSpPr>
            <a:spLocks noGrp="1"/>
          </p:cNvSpPr>
          <p:nvPr>
            <p:ph type="sldNum" sz="quarter" idx="12"/>
          </p:nvPr>
        </p:nvSpPr>
        <p:spPr/>
        <p:txBody>
          <a:bodyPr/>
          <a:lstStyle/>
          <a:p>
            <a:fld id="{4A777409-9C5A-4B07-8E32-19F22F7D558C}" type="slidenum">
              <a:rPr lang="en-IN" smtClean="0"/>
              <a:t>365</a:t>
            </a:fld>
            <a:endParaRPr lang="en-IN" dirty="0"/>
          </a:p>
        </p:txBody>
      </p:sp>
      <p:sp>
        <p:nvSpPr>
          <p:cNvPr id="5" name="TextBox 4">
            <a:extLst>
              <a:ext uri="{FF2B5EF4-FFF2-40B4-BE49-F238E27FC236}">
                <a16:creationId xmlns:a16="http://schemas.microsoft.com/office/drawing/2014/main" id="{45D86104-12A7-CB5E-E82A-83053B8F75C3}"/>
              </a:ext>
            </a:extLst>
          </p:cNvPr>
          <p:cNvSpPr txBox="1"/>
          <p:nvPr/>
        </p:nvSpPr>
        <p:spPr>
          <a:xfrm>
            <a:off x="989028" y="627503"/>
            <a:ext cx="10364771" cy="2554545"/>
          </a:xfrm>
          <a:prstGeom prst="rect">
            <a:avLst/>
          </a:prstGeom>
          <a:noFill/>
        </p:spPr>
        <p:txBody>
          <a:bodyPr wrap="square">
            <a:spAutoFit/>
          </a:bodyPr>
          <a:lstStyle/>
          <a:p>
            <a:r>
              <a:rPr lang="en-US" sz="2000" dirty="0">
                <a:solidFill>
                  <a:schemeClr val="tx1">
                    <a:lumMod val="65000"/>
                    <a:lumOff val="35000"/>
                  </a:schemeClr>
                </a:solidFill>
              </a:rPr>
              <a:t>The exception will remain unhandled and will be propagated to the calling function if a matching catch block is not found.</a:t>
            </a:r>
          </a:p>
          <a:p>
            <a:endParaRPr lang="en-US" sz="2000" dirty="0">
              <a:solidFill>
                <a:schemeClr val="tx1">
                  <a:lumMod val="65000"/>
                  <a:lumOff val="35000"/>
                </a:schemeClr>
              </a:solidFill>
            </a:endParaRPr>
          </a:p>
          <a:p>
            <a:r>
              <a:rPr lang="en-US" sz="2000" dirty="0">
                <a:solidFill>
                  <a:schemeClr val="tx1">
                    <a:lumMod val="65000"/>
                    <a:lumOff val="35000"/>
                  </a:schemeClr>
                </a:solidFill>
              </a:rPr>
              <a:t>If no exception is thrown inside a try block, the catch blocks following it are ignored.</a:t>
            </a:r>
          </a:p>
          <a:p>
            <a:endParaRPr lang="en-US" sz="2000" dirty="0">
              <a:solidFill>
                <a:schemeClr val="tx1">
                  <a:lumMod val="65000"/>
                  <a:lumOff val="35000"/>
                </a:schemeClr>
              </a:solidFill>
            </a:endParaRPr>
          </a:p>
          <a:p>
            <a:r>
              <a:rPr lang="en-US" sz="2000" dirty="0">
                <a:solidFill>
                  <a:schemeClr val="tx1">
                    <a:lumMod val="65000"/>
                    <a:lumOff val="35000"/>
                  </a:schemeClr>
                </a:solidFill>
              </a:rPr>
              <a:t>A catch block that can handle objects of Exception class can catch all the exceptions. </a:t>
            </a:r>
          </a:p>
          <a:p>
            <a:br>
              <a:rPr lang="en-US" sz="2000" dirty="0">
                <a:solidFill>
                  <a:schemeClr val="tx1">
                    <a:lumMod val="65000"/>
                    <a:lumOff val="35000"/>
                  </a:schemeClr>
                </a:solidFill>
              </a:rPr>
            </a:br>
            <a:r>
              <a:rPr lang="en-US" sz="2000" dirty="0">
                <a:solidFill>
                  <a:schemeClr val="tx1">
                    <a:lumMod val="65000"/>
                    <a:lumOff val="35000"/>
                  </a:schemeClr>
                </a:solidFill>
              </a:rPr>
              <a:t>This should always be the last catch block in the catch sequence.</a:t>
            </a:r>
          </a:p>
        </p:txBody>
      </p:sp>
      <p:sp>
        <p:nvSpPr>
          <p:cNvPr id="7" name="TextBox 6">
            <a:extLst>
              <a:ext uri="{FF2B5EF4-FFF2-40B4-BE49-F238E27FC236}">
                <a16:creationId xmlns:a16="http://schemas.microsoft.com/office/drawing/2014/main" id="{C7895018-3E2E-2C26-4B53-42994D6AA057}"/>
              </a:ext>
            </a:extLst>
          </p:cNvPr>
          <p:cNvSpPr txBox="1"/>
          <p:nvPr/>
        </p:nvSpPr>
        <p:spPr>
          <a:xfrm>
            <a:off x="989029" y="3384204"/>
            <a:ext cx="6099142" cy="923330"/>
          </a:xfrm>
          <a:prstGeom prst="rect">
            <a:avLst/>
          </a:prstGeom>
          <a:noFill/>
        </p:spPr>
        <p:txBody>
          <a:bodyPr wrap="square">
            <a:spAutoFit/>
          </a:bodyPr>
          <a:lstStyle/>
          <a:p>
            <a:r>
              <a:rPr lang="en-IN" dirty="0"/>
              <a:t>catch(Exception e) {</a:t>
            </a:r>
          </a:p>
          <a:p>
            <a:r>
              <a:rPr lang="en-IN" dirty="0"/>
              <a:t>     // Code for handling exception</a:t>
            </a:r>
          </a:p>
          <a:p>
            <a:r>
              <a:rPr lang="en-IN" dirty="0"/>
              <a:t>}</a:t>
            </a:r>
          </a:p>
        </p:txBody>
      </p:sp>
      <p:sp>
        <p:nvSpPr>
          <p:cNvPr id="9" name="TextBox 8">
            <a:extLst>
              <a:ext uri="{FF2B5EF4-FFF2-40B4-BE49-F238E27FC236}">
                <a16:creationId xmlns:a16="http://schemas.microsoft.com/office/drawing/2014/main" id="{EF985848-AB30-A20E-22BA-B81A3D7FCA1C}"/>
              </a:ext>
            </a:extLst>
          </p:cNvPr>
          <p:cNvSpPr txBox="1"/>
          <p:nvPr/>
        </p:nvSpPr>
        <p:spPr>
          <a:xfrm>
            <a:off x="885334" y="4618655"/>
            <a:ext cx="10860464" cy="1015663"/>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Nesting is allowed in try-catch blocks.</a:t>
            </a:r>
          </a:p>
          <a:p>
            <a:r>
              <a:rPr lang="en-US" sz="2000" dirty="0">
                <a:solidFill>
                  <a:schemeClr val="tx1">
                    <a:lumMod val="65000"/>
                    <a:lumOff val="35000"/>
                  </a:schemeClr>
                </a:solidFill>
              </a:rPr>
              <a:t>From Java 7 on wards, a multi-catch block is also allowed. This is where a single catch block is used to catch different exceptions in the same level of hierarchy.</a:t>
            </a:r>
          </a:p>
        </p:txBody>
      </p:sp>
    </p:spTree>
    <p:extLst>
      <p:ext uri="{BB962C8B-B14F-4D97-AF65-F5344CB8AC3E}">
        <p14:creationId xmlns:p14="http://schemas.microsoft.com/office/powerpoint/2010/main" val="1008019535"/>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CBF350-80E7-7040-4D0E-CEA42031A9E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7F21BE2-14A5-FF82-4415-746CE2376894}"/>
              </a:ext>
            </a:extLst>
          </p:cNvPr>
          <p:cNvSpPr>
            <a:spLocks noGrp="1"/>
          </p:cNvSpPr>
          <p:nvPr>
            <p:ph type="sldNum" sz="quarter" idx="12"/>
          </p:nvPr>
        </p:nvSpPr>
        <p:spPr/>
        <p:txBody>
          <a:bodyPr/>
          <a:lstStyle/>
          <a:p>
            <a:fld id="{4A777409-9C5A-4B07-8E32-19F22F7D558C}" type="slidenum">
              <a:rPr lang="en-IN" smtClean="0"/>
              <a:t>366</a:t>
            </a:fld>
            <a:endParaRPr lang="en-IN" dirty="0"/>
          </a:p>
        </p:txBody>
      </p:sp>
      <p:sp>
        <p:nvSpPr>
          <p:cNvPr id="5" name="TextBox 4">
            <a:extLst>
              <a:ext uri="{FF2B5EF4-FFF2-40B4-BE49-F238E27FC236}">
                <a16:creationId xmlns:a16="http://schemas.microsoft.com/office/drawing/2014/main" id="{90626ED4-E161-E65F-CA31-0504B65397AE}"/>
              </a:ext>
            </a:extLst>
          </p:cNvPr>
          <p:cNvSpPr txBox="1"/>
          <p:nvPr/>
        </p:nvSpPr>
        <p:spPr>
          <a:xfrm>
            <a:off x="1060516" y="653600"/>
            <a:ext cx="9723748" cy="923330"/>
          </a:xfrm>
          <a:prstGeom prst="rect">
            <a:avLst/>
          </a:prstGeom>
          <a:noFill/>
        </p:spPr>
        <p:txBody>
          <a:bodyPr wrap="square">
            <a:spAutoFit/>
          </a:bodyPr>
          <a:lstStyle/>
          <a:p>
            <a:r>
              <a:rPr lang="en-IN" dirty="0"/>
              <a:t>catch(ExceptionType1 | ExceptionType2 | ExceptionType3 exception) {</a:t>
            </a:r>
          </a:p>
          <a:p>
            <a:r>
              <a:rPr lang="en-IN" dirty="0"/>
              <a:t>    // Code for exception handling</a:t>
            </a:r>
          </a:p>
          <a:p>
            <a:r>
              <a:rPr lang="en-IN" dirty="0"/>
              <a:t>}</a:t>
            </a:r>
          </a:p>
        </p:txBody>
      </p:sp>
      <p:sp>
        <p:nvSpPr>
          <p:cNvPr id="7" name="TextBox 6">
            <a:extLst>
              <a:ext uri="{FF2B5EF4-FFF2-40B4-BE49-F238E27FC236}">
                <a16:creationId xmlns:a16="http://schemas.microsoft.com/office/drawing/2014/main" id="{00F3F084-043A-153B-C895-E03A4E4F5C71}"/>
              </a:ext>
            </a:extLst>
          </p:cNvPr>
          <p:cNvSpPr txBox="1"/>
          <p:nvPr/>
        </p:nvSpPr>
        <p:spPr>
          <a:xfrm>
            <a:off x="542040" y="2063280"/>
            <a:ext cx="11392293" cy="1631216"/>
          </a:xfrm>
          <a:prstGeom prst="rect">
            <a:avLst/>
          </a:prstGeom>
          <a:noFill/>
        </p:spPr>
        <p:txBody>
          <a:bodyPr wrap="square">
            <a:spAutoFit/>
          </a:bodyPr>
          <a:lstStyle/>
          <a:p>
            <a:r>
              <a:rPr lang="en-US" sz="2000" dirty="0">
                <a:solidFill>
                  <a:schemeClr val="tx1">
                    <a:lumMod val="65000"/>
                    <a:lumOff val="35000"/>
                  </a:schemeClr>
                </a:solidFill>
              </a:rPr>
              <a:t>Consider the division scenario, but now instead of primitive data type int, we use a wrapper class Integer. In this scenario, there can be the case where the divisor is 0, or there can also be the case where one Integer object is null instead of holding a numeric value. Here we have two exceptions to be careful of, </a:t>
            </a:r>
            <a:r>
              <a:rPr lang="en-US" sz="2000" dirty="0" err="1">
                <a:solidFill>
                  <a:schemeClr val="tx1">
                    <a:lumMod val="65000"/>
                    <a:lumOff val="35000"/>
                  </a:schemeClr>
                </a:solidFill>
              </a:rPr>
              <a:t>ArithmeticException</a:t>
            </a:r>
            <a:r>
              <a:rPr lang="en-US" sz="2000" dirty="0">
                <a:solidFill>
                  <a:schemeClr val="tx1">
                    <a:lumMod val="65000"/>
                    <a:lumOff val="35000"/>
                  </a:schemeClr>
                </a:solidFill>
              </a:rPr>
              <a:t> for when the divisor is 0 and </a:t>
            </a:r>
            <a:r>
              <a:rPr lang="en-US" sz="2000" dirty="0" err="1">
                <a:solidFill>
                  <a:schemeClr val="tx1">
                    <a:lumMod val="65000"/>
                    <a:lumOff val="35000"/>
                  </a:schemeClr>
                </a:solidFill>
              </a:rPr>
              <a:t>NullPointerException</a:t>
            </a:r>
            <a:r>
              <a:rPr lang="en-US" sz="2000" dirty="0">
                <a:solidFill>
                  <a:schemeClr val="tx1">
                    <a:lumMod val="65000"/>
                    <a:lumOff val="35000"/>
                  </a:schemeClr>
                </a:solidFill>
              </a:rPr>
              <a:t> for when any Integer object is null. Since both of these exceptions enjoy the same level of hierarchy, we can use a multi-catch block for them.</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EAFA658-3E9C-12AA-33C5-7757D75B83B9}"/>
              </a:ext>
            </a:extLst>
          </p:cNvPr>
          <p:cNvSpPr txBox="1"/>
          <p:nvPr/>
        </p:nvSpPr>
        <p:spPr>
          <a:xfrm>
            <a:off x="531828" y="3676590"/>
            <a:ext cx="11006579" cy="2585323"/>
          </a:xfrm>
          <a:prstGeom prst="rect">
            <a:avLst/>
          </a:prstGeom>
          <a:noFill/>
        </p:spPr>
        <p:txBody>
          <a:bodyPr wrap="square">
            <a:spAutoFit/>
          </a:bodyPr>
          <a:lstStyle/>
          <a:p>
            <a:r>
              <a:rPr lang="en-IN" dirty="0"/>
              <a:t>public static void divide(Integer number1, Integer number2) {</a:t>
            </a:r>
          </a:p>
          <a:p>
            <a:r>
              <a:rPr lang="en-IN" dirty="0"/>
              <a:t>    try {</a:t>
            </a:r>
          </a:p>
          <a:p>
            <a:r>
              <a:rPr lang="en-IN" dirty="0"/>
              <a:t>        int quotient = number1/number2;</a:t>
            </a:r>
          </a:p>
          <a:p>
            <a:r>
              <a:rPr lang="en-IN" dirty="0"/>
              <a:t>        </a:t>
            </a:r>
            <a:r>
              <a:rPr lang="en-IN" dirty="0" err="1"/>
              <a:t>System.out.println</a:t>
            </a:r>
            <a:r>
              <a:rPr lang="en-IN" dirty="0"/>
              <a:t>(quotient);</a:t>
            </a:r>
          </a:p>
          <a:p>
            <a:r>
              <a:rPr lang="en-IN" dirty="0"/>
              <a:t>    }</a:t>
            </a:r>
          </a:p>
          <a:p>
            <a:r>
              <a:rPr lang="en-IN" dirty="0"/>
              <a:t>    catch(</a:t>
            </a:r>
            <a:r>
              <a:rPr lang="en-IN" dirty="0" err="1"/>
              <a:t>ArithmeticException</a:t>
            </a:r>
            <a:r>
              <a:rPr lang="en-IN" dirty="0"/>
              <a:t> | </a:t>
            </a:r>
            <a:r>
              <a:rPr lang="en-IN" dirty="0" err="1"/>
              <a:t>NullPointerException</a:t>
            </a:r>
            <a:r>
              <a:rPr lang="en-IN" dirty="0"/>
              <a:t> exception) {</a:t>
            </a:r>
          </a:p>
          <a:p>
            <a:r>
              <a:rPr lang="en-IN" dirty="0"/>
              <a:t>        </a:t>
            </a:r>
            <a:r>
              <a:rPr lang="en-IN" dirty="0" err="1"/>
              <a:t>System.out.println</a:t>
            </a:r>
            <a:r>
              <a:rPr lang="en-IN" dirty="0"/>
              <a:t>("Some Error Occurred");</a:t>
            </a:r>
          </a:p>
          <a:p>
            <a:r>
              <a:rPr lang="en-IN" dirty="0"/>
              <a:t>    }</a:t>
            </a:r>
          </a:p>
          <a:p>
            <a:r>
              <a:rPr lang="en-IN" dirty="0"/>
              <a:t>}</a:t>
            </a:r>
          </a:p>
        </p:txBody>
      </p:sp>
    </p:spTree>
    <p:extLst>
      <p:ext uri="{BB962C8B-B14F-4D97-AF65-F5344CB8AC3E}">
        <p14:creationId xmlns:p14="http://schemas.microsoft.com/office/powerpoint/2010/main" val="761987950"/>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A51CDF-E158-3C4A-45CD-D5FAC2D4EB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FD9AEF-F558-8098-A9A0-9AC090A0580C}"/>
              </a:ext>
            </a:extLst>
          </p:cNvPr>
          <p:cNvSpPr>
            <a:spLocks noGrp="1"/>
          </p:cNvSpPr>
          <p:nvPr>
            <p:ph type="sldNum" sz="quarter" idx="12"/>
          </p:nvPr>
        </p:nvSpPr>
        <p:spPr/>
        <p:txBody>
          <a:bodyPr/>
          <a:lstStyle/>
          <a:p>
            <a:fld id="{4A777409-9C5A-4B07-8E32-19F22F7D558C}" type="slidenum">
              <a:rPr lang="en-IN" smtClean="0"/>
              <a:t>367</a:t>
            </a:fld>
            <a:endParaRPr lang="en-IN" dirty="0"/>
          </a:p>
        </p:txBody>
      </p:sp>
      <p:sp>
        <p:nvSpPr>
          <p:cNvPr id="5" name="TextBox 4">
            <a:extLst>
              <a:ext uri="{FF2B5EF4-FFF2-40B4-BE49-F238E27FC236}">
                <a16:creationId xmlns:a16="http://schemas.microsoft.com/office/drawing/2014/main" id="{93CE6B64-183F-AAC2-EB11-F79876B441E8}"/>
              </a:ext>
            </a:extLst>
          </p:cNvPr>
          <p:cNvSpPr txBox="1"/>
          <p:nvPr/>
        </p:nvSpPr>
        <p:spPr>
          <a:xfrm>
            <a:off x="1079369" y="721771"/>
            <a:ext cx="9978272" cy="2554545"/>
          </a:xfrm>
          <a:prstGeom prst="rect">
            <a:avLst/>
          </a:prstGeom>
          <a:noFill/>
        </p:spPr>
        <p:txBody>
          <a:bodyPr wrap="square">
            <a:spAutoFit/>
          </a:bodyPr>
          <a:lstStyle/>
          <a:p>
            <a:r>
              <a:rPr lang="en-US" sz="2000" dirty="0">
                <a:solidFill>
                  <a:schemeClr val="tx1">
                    <a:lumMod val="65000"/>
                    <a:lumOff val="35000"/>
                  </a:schemeClr>
                </a:solidFill>
              </a:rPr>
              <a:t>An exception inside a try block causes the rest of the code to be skipped. This might lead to the important parts of the code not being executed.</a:t>
            </a:r>
          </a:p>
          <a:p>
            <a:endParaRPr lang="en-US" sz="2000" dirty="0">
              <a:solidFill>
                <a:schemeClr val="tx1">
                  <a:lumMod val="65000"/>
                  <a:lumOff val="35000"/>
                </a:schemeClr>
              </a:solidFill>
            </a:endParaRPr>
          </a:p>
          <a:p>
            <a:r>
              <a:rPr lang="en-US" sz="2000" dirty="0">
                <a:solidFill>
                  <a:schemeClr val="tx1">
                    <a:lumMod val="65000"/>
                    <a:lumOff val="35000"/>
                  </a:schemeClr>
                </a:solidFill>
              </a:rPr>
              <a:t>Code which closes connections, releases resources, etc. need to be executed in all the conditions. Keeping them inside the try block cannot guarantee their execution.</a:t>
            </a:r>
          </a:p>
          <a:p>
            <a:endParaRPr lang="en-US" sz="2000" dirty="0">
              <a:solidFill>
                <a:schemeClr val="tx1">
                  <a:lumMod val="65000"/>
                  <a:lumOff val="35000"/>
                </a:schemeClr>
              </a:solidFill>
            </a:endParaRPr>
          </a:p>
          <a:p>
            <a:r>
              <a:rPr lang="en-US" sz="2000" dirty="0">
                <a:solidFill>
                  <a:schemeClr val="tx1">
                    <a:lumMod val="65000"/>
                    <a:lumOff val="35000"/>
                  </a:schemeClr>
                </a:solidFill>
              </a:rPr>
              <a:t>In such situations, the finally block plays an important role. It always executes, irrespective of occurrence of any exception</a:t>
            </a:r>
          </a:p>
        </p:txBody>
      </p:sp>
      <p:sp>
        <p:nvSpPr>
          <p:cNvPr id="7" name="TextBox 6">
            <a:extLst>
              <a:ext uri="{FF2B5EF4-FFF2-40B4-BE49-F238E27FC236}">
                <a16:creationId xmlns:a16="http://schemas.microsoft.com/office/drawing/2014/main" id="{B6F8D2C4-6DBF-475C-FDC0-4445CC35BD88}"/>
              </a:ext>
            </a:extLst>
          </p:cNvPr>
          <p:cNvSpPr txBox="1"/>
          <p:nvPr/>
        </p:nvSpPr>
        <p:spPr>
          <a:xfrm>
            <a:off x="1079369" y="3429000"/>
            <a:ext cx="6099142" cy="2308324"/>
          </a:xfrm>
          <a:prstGeom prst="rect">
            <a:avLst/>
          </a:prstGeom>
          <a:noFill/>
        </p:spPr>
        <p:txBody>
          <a:bodyPr wrap="square">
            <a:spAutoFit/>
          </a:bodyPr>
          <a:lstStyle/>
          <a:p>
            <a:r>
              <a:rPr lang="en-IN" dirty="0"/>
              <a:t>try {</a:t>
            </a:r>
          </a:p>
          <a:p>
            <a:r>
              <a:rPr lang="en-IN" dirty="0"/>
              <a:t>    // Code that can throw exceptions</a:t>
            </a:r>
          </a:p>
          <a:p>
            <a:r>
              <a:rPr lang="en-IN" dirty="0"/>
              <a:t>}</a:t>
            </a:r>
          </a:p>
          <a:p>
            <a:r>
              <a:rPr lang="en-IN" dirty="0"/>
              <a:t>catch(Exception1 exception1) {</a:t>
            </a:r>
          </a:p>
          <a:p>
            <a:r>
              <a:rPr lang="en-IN" dirty="0"/>
              <a:t>}</a:t>
            </a:r>
          </a:p>
          <a:p>
            <a:r>
              <a:rPr lang="en-IN" dirty="0"/>
              <a:t>finally {</a:t>
            </a:r>
          </a:p>
          <a:p>
            <a:r>
              <a:rPr lang="en-IN" dirty="0"/>
              <a:t>    // Code to be executed no matter what</a:t>
            </a:r>
          </a:p>
          <a:p>
            <a:r>
              <a:rPr lang="en-IN" dirty="0"/>
              <a:t>}</a:t>
            </a:r>
          </a:p>
        </p:txBody>
      </p:sp>
    </p:spTree>
    <p:extLst>
      <p:ext uri="{BB962C8B-B14F-4D97-AF65-F5344CB8AC3E}">
        <p14:creationId xmlns:p14="http://schemas.microsoft.com/office/powerpoint/2010/main" val="3357593788"/>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E5C6E1-656C-D429-613A-8D5A818C9ED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20A785-6830-C5B2-E40B-05E024063706}"/>
              </a:ext>
            </a:extLst>
          </p:cNvPr>
          <p:cNvSpPr>
            <a:spLocks noGrp="1"/>
          </p:cNvSpPr>
          <p:nvPr>
            <p:ph type="sldNum" sz="quarter" idx="12"/>
          </p:nvPr>
        </p:nvSpPr>
        <p:spPr/>
        <p:txBody>
          <a:bodyPr/>
          <a:lstStyle/>
          <a:p>
            <a:fld id="{4A777409-9C5A-4B07-8E32-19F22F7D558C}" type="slidenum">
              <a:rPr lang="en-IN" smtClean="0"/>
              <a:t>368</a:t>
            </a:fld>
            <a:endParaRPr lang="en-IN" dirty="0"/>
          </a:p>
        </p:txBody>
      </p:sp>
      <p:sp>
        <p:nvSpPr>
          <p:cNvPr id="5" name="TextBox 4">
            <a:extLst>
              <a:ext uri="{FF2B5EF4-FFF2-40B4-BE49-F238E27FC236}">
                <a16:creationId xmlns:a16="http://schemas.microsoft.com/office/drawing/2014/main" id="{1A66E4F0-FF6F-F475-179E-6DD9324AE33B}"/>
              </a:ext>
            </a:extLst>
          </p:cNvPr>
          <p:cNvSpPr txBox="1"/>
          <p:nvPr/>
        </p:nvSpPr>
        <p:spPr>
          <a:xfrm>
            <a:off x="1201916" y="691307"/>
            <a:ext cx="10151883" cy="1323439"/>
          </a:xfrm>
          <a:prstGeom prst="rect">
            <a:avLst/>
          </a:prstGeom>
          <a:noFill/>
        </p:spPr>
        <p:txBody>
          <a:bodyPr wrap="square">
            <a:spAutoFit/>
          </a:bodyPr>
          <a:lstStyle/>
          <a:p>
            <a:r>
              <a:rPr lang="en-US" sz="2000" dirty="0">
                <a:solidFill>
                  <a:schemeClr val="tx1">
                    <a:lumMod val="65000"/>
                    <a:lumOff val="35000"/>
                  </a:schemeClr>
                </a:solidFill>
              </a:rPr>
              <a:t>If any exception occurs or </a:t>
            </a:r>
            <a:r>
              <a:rPr lang="en-US" sz="2000" dirty="0" err="1">
                <a:solidFill>
                  <a:schemeClr val="tx1">
                    <a:lumMod val="65000"/>
                    <a:lumOff val="35000"/>
                  </a:schemeClr>
                </a:solidFill>
              </a:rPr>
              <a:t>System.exit</a:t>
            </a:r>
            <a:r>
              <a:rPr lang="en-US" sz="2000" dirty="0">
                <a:solidFill>
                  <a:schemeClr val="tx1">
                    <a:lumMod val="65000"/>
                    <a:lumOff val="35000"/>
                  </a:schemeClr>
                </a:solidFill>
              </a:rPr>
              <a:t>() is invoked in the finally block, the finally block will disrupt.</a:t>
            </a:r>
          </a:p>
          <a:p>
            <a:endParaRPr lang="en-US" sz="2000" dirty="0">
              <a:solidFill>
                <a:schemeClr val="tx1">
                  <a:lumMod val="65000"/>
                  <a:lumOff val="35000"/>
                </a:schemeClr>
              </a:solidFill>
            </a:endParaRPr>
          </a:p>
          <a:p>
            <a:r>
              <a:rPr lang="en-US" sz="2000" dirty="0">
                <a:solidFill>
                  <a:schemeClr val="tx1">
                    <a:lumMod val="65000"/>
                    <a:lumOff val="35000"/>
                  </a:schemeClr>
                </a:solidFill>
              </a:rPr>
              <a:t>If we have to include the finally block in the divide scenario, it will look like, </a:t>
            </a:r>
          </a:p>
        </p:txBody>
      </p:sp>
      <p:sp>
        <p:nvSpPr>
          <p:cNvPr id="7" name="TextBox 6">
            <a:extLst>
              <a:ext uri="{FF2B5EF4-FFF2-40B4-BE49-F238E27FC236}">
                <a16:creationId xmlns:a16="http://schemas.microsoft.com/office/drawing/2014/main" id="{FA879E75-FA8D-B4DC-CFE8-3589A4417498}"/>
              </a:ext>
            </a:extLst>
          </p:cNvPr>
          <p:cNvSpPr txBox="1"/>
          <p:nvPr/>
        </p:nvSpPr>
        <p:spPr>
          <a:xfrm>
            <a:off x="1305612" y="2137976"/>
            <a:ext cx="9648334" cy="3416320"/>
          </a:xfrm>
          <a:prstGeom prst="rect">
            <a:avLst/>
          </a:prstGeom>
          <a:noFill/>
        </p:spPr>
        <p:txBody>
          <a:bodyPr wrap="square">
            <a:spAutoFit/>
          </a:bodyPr>
          <a:lstStyle/>
          <a:p>
            <a:r>
              <a:rPr lang="en-IN" dirty="0"/>
              <a:t>public static void divide(int number1, int number2) {</a:t>
            </a:r>
          </a:p>
          <a:p>
            <a:r>
              <a:rPr lang="en-IN" dirty="0"/>
              <a:t>    try {</a:t>
            </a:r>
          </a:p>
          <a:p>
            <a:r>
              <a:rPr lang="en-IN" dirty="0"/>
              <a:t>        int quotient = number1/number2;</a:t>
            </a:r>
          </a:p>
          <a:p>
            <a:r>
              <a:rPr lang="en-IN" dirty="0"/>
              <a:t>        </a:t>
            </a:r>
            <a:r>
              <a:rPr lang="en-IN" dirty="0" err="1"/>
              <a:t>System.out.println</a:t>
            </a:r>
            <a:r>
              <a:rPr lang="en-IN" dirty="0"/>
              <a:t>(quotient);</a:t>
            </a:r>
          </a:p>
          <a:p>
            <a:r>
              <a:rPr lang="en-IN" dirty="0"/>
              <a:t>    }</a:t>
            </a:r>
          </a:p>
          <a:p>
            <a:r>
              <a:rPr lang="en-IN" dirty="0"/>
              <a:t>    catch(</a:t>
            </a:r>
            <a:r>
              <a:rPr lang="en-IN" dirty="0" err="1"/>
              <a:t>ArithmeticException</a:t>
            </a:r>
            <a:r>
              <a:rPr lang="en-IN" dirty="0"/>
              <a:t> exception) {</a:t>
            </a:r>
          </a:p>
          <a:p>
            <a:r>
              <a:rPr lang="en-IN" dirty="0"/>
              <a:t>        </a:t>
            </a:r>
            <a:r>
              <a:rPr lang="en-IN" dirty="0" err="1"/>
              <a:t>System.out.println</a:t>
            </a:r>
            <a:r>
              <a:rPr lang="en-IN" dirty="0"/>
              <a:t>("The divisor should not be zero");</a:t>
            </a:r>
          </a:p>
          <a:p>
            <a:r>
              <a:rPr lang="en-IN" dirty="0"/>
              <a:t>    }</a:t>
            </a:r>
          </a:p>
          <a:p>
            <a:r>
              <a:rPr lang="en-IN" dirty="0"/>
              <a:t>    finally {</a:t>
            </a:r>
          </a:p>
          <a:p>
            <a:r>
              <a:rPr lang="en-IN" dirty="0"/>
              <a:t>        </a:t>
            </a:r>
            <a:r>
              <a:rPr lang="en-IN" dirty="0" err="1"/>
              <a:t>System.out.println</a:t>
            </a:r>
            <a:r>
              <a:rPr lang="en-IN" dirty="0"/>
              <a:t>("At the end of the divide method");</a:t>
            </a:r>
          </a:p>
          <a:p>
            <a:r>
              <a:rPr lang="en-IN" dirty="0"/>
              <a:t>    }</a:t>
            </a:r>
          </a:p>
          <a:p>
            <a:r>
              <a:rPr lang="en-IN" dirty="0"/>
              <a:t>}</a:t>
            </a:r>
          </a:p>
        </p:txBody>
      </p:sp>
      <p:sp>
        <p:nvSpPr>
          <p:cNvPr id="9" name="TextBox 8">
            <a:extLst>
              <a:ext uri="{FF2B5EF4-FFF2-40B4-BE49-F238E27FC236}">
                <a16:creationId xmlns:a16="http://schemas.microsoft.com/office/drawing/2014/main" id="{33351991-C88C-8D3D-961D-14965A9E32EC}"/>
              </a:ext>
            </a:extLst>
          </p:cNvPr>
          <p:cNvSpPr txBox="1"/>
          <p:nvPr/>
        </p:nvSpPr>
        <p:spPr>
          <a:xfrm>
            <a:off x="1305612" y="5632157"/>
            <a:ext cx="10886388" cy="400110"/>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One or more catch blocks or a finally block should succeed a try block.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13187329"/>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37FF15-35C7-2011-2F6F-4A1B2B787A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4CDAB48-F5D6-744E-0CFB-C5A3717ACC55}"/>
              </a:ext>
            </a:extLst>
          </p:cNvPr>
          <p:cNvSpPr>
            <a:spLocks noGrp="1"/>
          </p:cNvSpPr>
          <p:nvPr>
            <p:ph type="sldNum" sz="quarter" idx="12"/>
          </p:nvPr>
        </p:nvSpPr>
        <p:spPr/>
        <p:txBody>
          <a:bodyPr/>
          <a:lstStyle/>
          <a:p>
            <a:fld id="{4A777409-9C5A-4B07-8E32-19F22F7D558C}" type="slidenum">
              <a:rPr lang="en-IN" smtClean="0"/>
              <a:t>369</a:t>
            </a:fld>
            <a:endParaRPr lang="en-IN" dirty="0"/>
          </a:p>
        </p:txBody>
      </p:sp>
      <p:sp>
        <p:nvSpPr>
          <p:cNvPr id="5" name="TextBox 4">
            <a:extLst>
              <a:ext uri="{FF2B5EF4-FFF2-40B4-BE49-F238E27FC236}">
                <a16:creationId xmlns:a16="http://schemas.microsoft.com/office/drawing/2014/main" id="{C91FFDE5-89D2-4CB2-CF60-3F8A029EAB35}"/>
              </a:ext>
            </a:extLst>
          </p:cNvPr>
          <p:cNvSpPr txBox="1"/>
          <p:nvPr/>
        </p:nvSpPr>
        <p:spPr>
          <a:xfrm>
            <a:off x="263949" y="892918"/>
            <a:ext cx="11378153" cy="3170099"/>
          </a:xfrm>
          <a:prstGeom prst="rect">
            <a:avLst/>
          </a:prstGeom>
          <a:noFill/>
        </p:spPr>
        <p:txBody>
          <a:bodyPr wrap="square">
            <a:spAutoFit/>
          </a:bodyPr>
          <a:lstStyle/>
          <a:p>
            <a:r>
              <a:rPr lang="en-US" sz="2000" dirty="0">
                <a:solidFill>
                  <a:schemeClr val="tx1">
                    <a:lumMod val="65000"/>
                    <a:lumOff val="35000"/>
                  </a:schemeClr>
                </a:solidFill>
              </a:rPr>
              <a:t>Exceptions are generated when some predefined exceptional events like division by zero occurs in a program. But what if there is a need to terminate a process in our program due to some circumstances?</a:t>
            </a:r>
          </a:p>
          <a:p>
            <a:r>
              <a:rPr lang="en-US" sz="2000" dirty="0">
                <a:solidFill>
                  <a:schemeClr val="tx1">
                    <a:lumMod val="65000"/>
                    <a:lumOff val="35000"/>
                  </a:schemeClr>
                </a:solidFill>
              </a:rPr>
              <a:t>Consider a scenario of a customer trying to purchase something on a E-Retail website. The customer wants to buy 3 pairs of socks. But the website has only 2 pairs. Shouldn't the program stop its execution or at least halt it, while it conveys this issue to the customer? Using any conditional statement in this scenario will be very expensive. Hence to halt this process, we make use of the throwability factor of the exception. Till now the </a:t>
            </a:r>
            <a:r>
              <a:rPr lang="en-US" sz="2000" dirty="0" err="1">
                <a:solidFill>
                  <a:schemeClr val="tx1">
                    <a:lumMod val="65000"/>
                    <a:lumOff val="35000"/>
                  </a:schemeClr>
                </a:solidFill>
              </a:rPr>
              <a:t>the</a:t>
            </a:r>
            <a:r>
              <a:rPr lang="en-US" sz="2000" dirty="0">
                <a:solidFill>
                  <a:schemeClr val="tx1">
                    <a:lumMod val="65000"/>
                    <a:lumOff val="35000"/>
                  </a:schemeClr>
                </a:solidFill>
              </a:rPr>
              <a:t> Java program created an threw any exception on its own. But now, we have to handle the reins of the same.</a:t>
            </a:r>
          </a:p>
          <a:p>
            <a:endParaRPr lang="en-US" sz="2000" dirty="0">
              <a:solidFill>
                <a:schemeClr val="tx1">
                  <a:lumMod val="65000"/>
                  <a:lumOff val="35000"/>
                </a:schemeClr>
              </a:solidFill>
            </a:endParaRPr>
          </a:p>
          <a:p>
            <a:r>
              <a:rPr lang="en-US" sz="2000" dirty="0">
                <a:solidFill>
                  <a:schemeClr val="tx1">
                    <a:lumMod val="65000"/>
                    <a:lumOff val="35000"/>
                  </a:schemeClr>
                </a:solidFill>
              </a:rPr>
              <a:t>Java allows us to explicitly generate or throw exceptions using the throw keyword:</a:t>
            </a:r>
          </a:p>
        </p:txBody>
      </p:sp>
      <p:sp>
        <p:nvSpPr>
          <p:cNvPr id="7" name="TextBox 6">
            <a:extLst>
              <a:ext uri="{FF2B5EF4-FFF2-40B4-BE49-F238E27FC236}">
                <a16:creationId xmlns:a16="http://schemas.microsoft.com/office/drawing/2014/main" id="{BE80BF35-1276-9EB7-3516-65CF62AABA56}"/>
              </a:ext>
            </a:extLst>
          </p:cNvPr>
          <p:cNvSpPr txBox="1"/>
          <p:nvPr/>
        </p:nvSpPr>
        <p:spPr>
          <a:xfrm>
            <a:off x="263949" y="3984884"/>
            <a:ext cx="6099142" cy="707886"/>
          </a:xfrm>
          <a:prstGeom prst="rect">
            <a:avLst/>
          </a:prstGeom>
          <a:noFill/>
        </p:spPr>
        <p:txBody>
          <a:bodyPr wrap="square">
            <a:spAutoFit/>
          </a:bodyPr>
          <a:lstStyle/>
          <a:p>
            <a:r>
              <a:rPr lang="en-IN" sz="2000" dirty="0"/>
              <a:t>Exception e = new Exception();</a:t>
            </a:r>
          </a:p>
          <a:p>
            <a:r>
              <a:rPr lang="en-IN" sz="2000" dirty="0"/>
              <a:t>throw e;</a:t>
            </a:r>
          </a:p>
        </p:txBody>
      </p:sp>
      <p:sp>
        <p:nvSpPr>
          <p:cNvPr id="9" name="TextBox 8">
            <a:extLst>
              <a:ext uri="{FF2B5EF4-FFF2-40B4-BE49-F238E27FC236}">
                <a16:creationId xmlns:a16="http://schemas.microsoft.com/office/drawing/2014/main" id="{18BE5287-BBB0-B4FF-C8A6-00B979FEB15F}"/>
              </a:ext>
            </a:extLst>
          </p:cNvPr>
          <p:cNvSpPr txBox="1"/>
          <p:nvPr/>
        </p:nvSpPr>
        <p:spPr>
          <a:xfrm>
            <a:off x="339363" y="4886518"/>
            <a:ext cx="11679811" cy="1015663"/>
          </a:xfrm>
          <a:prstGeom prst="rect">
            <a:avLst/>
          </a:prstGeom>
          <a:noFill/>
        </p:spPr>
        <p:txBody>
          <a:bodyPr wrap="square">
            <a:spAutoFit/>
          </a:bodyPr>
          <a:lstStyle/>
          <a:p>
            <a:r>
              <a:rPr lang="en-US" sz="2000" dirty="0">
                <a:solidFill>
                  <a:schemeClr val="tx1">
                    <a:lumMod val="65000"/>
                    <a:lumOff val="35000"/>
                  </a:schemeClr>
                </a:solidFill>
              </a:rPr>
              <a:t>Any object of type Throwable can be thrown.</a:t>
            </a:r>
          </a:p>
          <a:p>
            <a:endParaRPr lang="en-US" sz="2000" dirty="0">
              <a:solidFill>
                <a:schemeClr val="tx1">
                  <a:lumMod val="65000"/>
                  <a:lumOff val="35000"/>
                </a:schemeClr>
              </a:solidFill>
            </a:endParaRPr>
          </a:p>
          <a:p>
            <a:r>
              <a:rPr lang="en-US" sz="2000" dirty="0">
                <a:solidFill>
                  <a:schemeClr val="tx1">
                    <a:lumMod val="65000"/>
                    <a:lumOff val="35000"/>
                  </a:schemeClr>
                </a:solidFill>
              </a:rPr>
              <a:t>Exceptions also accept a message for themselves:</a:t>
            </a:r>
          </a:p>
        </p:txBody>
      </p:sp>
    </p:spTree>
    <p:extLst>
      <p:ext uri="{BB962C8B-B14F-4D97-AF65-F5344CB8AC3E}">
        <p14:creationId xmlns:p14="http://schemas.microsoft.com/office/powerpoint/2010/main" val="3914416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12C353-47FC-E56B-5A84-73B520AE7348}"/>
              </a:ext>
            </a:extLst>
          </p:cNvPr>
          <p:cNvSpPr txBox="1"/>
          <p:nvPr/>
        </p:nvSpPr>
        <p:spPr>
          <a:xfrm>
            <a:off x="376516" y="975829"/>
            <a:ext cx="11456895" cy="400110"/>
          </a:xfrm>
          <a:prstGeom prst="rect">
            <a:avLst/>
          </a:prstGeom>
          <a:noFill/>
        </p:spPr>
        <p:txBody>
          <a:bodyPr wrap="square">
            <a:spAutoFit/>
          </a:bodyPr>
          <a:lstStyle/>
          <a:p>
            <a:r>
              <a:rPr lang="en-IN" sz="2000" dirty="0">
                <a:solidFill>
                  <a:schemeClr val="tx1">
                    <a:lumMod val="65000"/>
                    <a:lumOff val="35000"/>
                  </a:schemeClr>
                </a:solidFill>
              </a:rPr>
              <a:t>Logical operators:</a:t>
            </a:r>
          </a:p>
        </p:txBody>
      </p:sp>
      <p:pic>
        <p:nvPicPr>
          <p:cNvPr id="5" name="Picture 4">
            <a:extLst>
              <a:ext uri="{FF2B5EF4-FFF2-40B4-BE49-F238E27FC236}">
                <a16:creationId xmlns:a16="http://schemas.microsoft.com/office/drawing/2014/main" id="{89364A38-4562-8E19-835D-EE46E8471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16" y="1522313"/>
            <a:ext cx="7637928" cy="2079076"/>
          </a:xfrm>
          <a:prstGeom prst="rect">
            <a:avLst/>
          </a:prstGeom>
        </p:spPr>
      </p:pic>
      <p:sp>
        <p:nvSpPr>
          <p:cNvPr id="7" name="TextBox 6">
            <a:extLst>
              <a:ext uri="{FF2B5EF4-FFF2-40B4-BE49-F238E27FC236}">
                <a16:creationId xmlns:a16="http://schemas.microsoft.com/office/drawing/2014/main" id="{EA0FDDCC-CD51-ACC9-F6A0-8D1F9933C3F9}"/>
              </a:ext>
            </a:extLst>
          </p:cNvPr>
          <p:cNvSpPr txBox="1"/>
          <p:nvPr/>
        </p:nvSpPr>
        <p:spPr>
          <a:xfrm>
            <a:off x="376516" y="3674576"/>
            <a:ext cx="11456894" cy="1631216"/>
          </a:xfrm>
          <a:prstGeom prst="rect">
            <a:avLst/>
          </a:prstGeom>
          <a:noFill/>
        </p:spPr>
        <p:txBody>
          <a:bodyPr wrap="square">
            <a:spAutoFit/>
          </a:bodyPr>
          <a:lstStyle/>
          <a:p>
            <a:r>
              <a:rPr lang="en-US" sz="2000" dirty="0">
                <a:solidFill>
                  <a:schemeClr val="tx1">
                    <a:lumMod val="65000"/>
                    <a:lumOff val="35000"/>
                  </a:schemeClr>
                </a:solidFill>
                <a:effectLst/>
              </a:rPr>
              <a:t>Ternary Operator: It is a short form of if-then-else statement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Syntax:  &lt;condition&gt; ? &lt;statement if true&gt; : &lt;statement if false&gt;;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For Example: </a:t>
            </a:r>
          </a:p>
        </p:txBody>
      </p:sp>
      <p:sp>
        <p:nvSpPr>
          <p:cNvPr id="9" name="TextBox 8">
            <a:extLst>
              <a:ext uri="{FF2B5EF4-FFF2-40B4-BE49-F238E27FC236}">
                <a16:creationId xmlns:a16="http://schemas.microsoft.com/office/drawing/2014/main" id="{453CAFA6-12C7-4C02-EFA0-016350470DF7}"/>
              </a:ext>
            </a:extLst>
          </p:cNvPr>
          <p:cNvSpPr txBox="1"/>
          <p:nvPr/>
        </p:nvSpPr>
        <p:spPr>
          <a:xfrm>
            <a:off x="376516" y="5378979"/>
            <a:ext cx="11456894" cy="830997"/>
          </a:xfrm>
          <a:prstGeom prst="rect">
            <a:avLst/>
          </a:prstGeom>
          <a:noFill/>
        </p:spPr>
        <p:txBody>
          <a:bodyPr wrap="square">
            <a:spAutoFit/>
          </a:bodyPr>
          <a:lstStyle/>
          <a:p>
            <a:r>
              <a:rPr lang="en-IN" sz="2400" dirty="0"/>
              <a:t>int a=30, b=50;</a:t>
            </a:r>
          </a:p>
          <a:p>
            <a:r>
              <a:rPr lang="en-IN" sz="2400" dirty="0"/>
              <a:t>String result= a&gt;b?"A is greeter is greater";</a:t>
            </a:r>
          </a:p>
        </p:txBody>
      </p:sp>
      <p:sp>
        <p:nvSpPr>
          <p:cNvPr id="2" name="Footer Placeholder 1">
            <a:extLst>
              <a:ext uri="{FF2B5EF4-FFF2-40B4-BE49-F238E27FC236}">
                <a16:creationId xmlns:a16="http://schemas.microsoft.com/office/drawing/2014/main" id="{FFA63F90-05C4-FA03-262C-DC167AB76553}"/>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202FD57-2113-1CFC-12B5-FCB73007E9DE}"/>
              </a:ext>
            </a:extLst>
          </p:cNvPr>
          <p:cNvSpPr>
            <a:spLocks noGrp="1"/>
          </p:cNvSpPr>
          <p:nvPr>
            <p:ph type="sldNum" sz="quarter" idx="12"/>
          </p:nvPr>
        </p:nvSpPr>
        <p:spPr/>
        <p:txBody>
          <a:bodyPr/>
          <a:lstStyle/>
          <a:p>
            <a:fld id="{4A777409-9C5A-4B07-8E32-19F22F7D558C}" type="slidenum">
              <a:rPr lang="en-IN" smtClean="0"/>
              <a:t>37</a:t>
            </a:fld>
            <a:endParaRPr lang="en-IN" dirty="0"/>
          </a:p>
        </p:txBody>
      </p:sp>
    </p:spTree>
    <p:extLst>
      <p:ext uri="{BB962C8B-B14F-4D97-AF65-F5344CB8AC3E}">
        <p14:creationId xmlns:p14="http://schemas.microsoft.com/office/powerpoint/2010/main" val="1900290633"/>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29C268-DA3E-09B7-8A4C-C7A723756C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2A81023-504F-6A24-4EAC-BDC893C54813}"/>
              </a:ext>
            </a:extLst>
          </p:cNvPr>
          <p:cNvSpPr>
            <a:spLocks noGrp="1"/>
          </p:cNvSpPr>
          <p:nvPr>
            <p:ph type="sldNum" sz="quarter" idx="12"/>
          </p:nvPr>
        </p:nvSpPr>
        <p:spPr/>
        <p:txBody>
          <a:bodyPr/>
          <a:lstStyle/>
          <a:p>
            <a:fld id="{4A777409-9C5A-4B07-8E32-19F22F7D558C}" type="slidenum">
              <a:rPr lang="en-IN" smtClean="0"/>
              <a:t>370</a:t>
            </a:fld>
            <a:endParaRPr lang="en-IN" dirty="0"/>
          </a:p>
        </p:txBody>
      </p:sp>
      <p:sp>
        <p:nvSpPr>
          <p:cNvPr id="5" name="TextBox 4">
            <a:extLst>
              <a:ext uri="{FF2B5EF4-FFF2-40B4-BE49-F238E27FC236}">
                <a16:creationId xmlns:a16="http://schemas.microsoft.com/office/drawing/2014/main" id="{5086B8DB-E10B-CE86-41AE-0788FDAC31B9}"/>
              </a:ext>
            </a:extLst>
          </p:cNvPr>
          <p:cNvSpPr txBox="1"/>
          <p:nvPr/>
        </p:nvSpPr>
        <p:spPr>
          <a:xfrm>
            <a:off x="989028" y="720307"/>
            <a:ext cx="9012811" cy="400110"/>
          </a:xfrm>
          <a:prstGeom prst="rect">
            <a:avLst/>
          </a:prstGeom>
          <a:noFill/>
        </p:spPr>
        <p:txBody>
          <a:bodyPr wrap="square">
            <a:spAutoFit/>
          </a:bodyPr>
          <a:lstStyle/>
          <a:p>
            <a:r>
              <a:rPr lang="en-IN" sz="2000" dirty="0"/>
              <a:t>throw new Exception(&lt;&lt;message in String format&gt;&gt;); </a:t>
            </a:r>
          </a:p>
        </p:txBody>
      </p:sp>
      <p:sp>
        <p:nvSpPr>
          <p:cNvPr id="7" name="TextBox 6">
            <a:extLst>
              <a:ext uri="{FF2B5EF4-FFF2-40B4-BE49-F238E27FC236}">
                <a16:creationId xmlns:a16="http://schemas.microsoft.com/office/drawing/2014/main" id="{F9C50445-466C-55D8-A92E-C9CB64841698}"/>
              </a:ext>
            </a:extLst>
          </p:cNvPr>
          <p:cNvSpPr txBox="1"/>
          <p:nvPr/>
        </p:nvSpPr>
        <p:spPr>
          <a:xfrm>
            <a:off x="989028" y="1395415"/>
            <a:ext cx="10364772" cy="1015663"/>
          </a:xfrm>
          <a:prstGeom prst="rect">
            <a:avLst/>
          </a:prstGeom>
          <a:noFill/>
        </p:spPr>
        <p:txBody>
          <a:bodyPr wrap="square">
            <a:spAutoFit/>
          </a:bodyPr>
          <a:lstStyle/>
          <a:p>
            <a:r>
              <a:rPr lang="en-US" sz="2000" dirty="0">
                <a:solidFill>
                  <a:schemeClr val="tx1">
                    <a:lumMod val="65000"/>
                    <a:lumOff val="35000"/>
                  </a:schemeClr>
                </a:solidFill>
              </a:rPr>
              <a:t>Having exceptions with custom messages increases the readability of our applications.</a:t>
            </a:r>
          </a:p>
          <a:p>
            <a:endParaRPr lang="en-US" sz="2000" dirty="0">
              <a:solidFill>
                <a:schemeClr val="tx1">
                  <a:lumMod val="65000"/>
                  <a:lumOff val="35000"/>
                </a:schemeClr>
              </a:solidFill>
            </a:endParaRPr>
          </a:p>
          <a:p>
            <a:r>
              <a:rPr lang="en-US" sz="2000" dirty="0">
                <a:solidFill>
                  <a:schemeClr val="tx1">
                    <a:lumMod val="65000"/>
                    <a:lumOff val="35000"/>
                  </a:schemeClr>
                </a:solidFill>
              </a:rPr>
              <a:t>Now let's see how we can use this in our example.</a:t>
            </a:r>
          </a:p>
        </p:txBody>
      </p:sp>
      <p:sp>
        <p:nvSpPr>
          <p:cNvPr id="9" name="TextBox 8">
            <a:extLst>
              <a:ext uri="{FF2B5EF4-FFF2-40B4-BE49-F238E27FC236}">
                <a16:creationId xmlns:a16="http://schemas.microsoft.com/office/drawing/2014/main" id="{0812FB61-8144-C673-EF7D-E4132DC7FBD1}"/>
              </a:ext>
            </a:extLst>
          </p:cNvPr>
          <p:cNvSpPr txBox="1"/>
          <p:nvPr/>
        </p:nvSpPr>
        <p:spPr>
          <a:xfrm>
            <a:off x="989028" y="2411078"/>
            <a:ext cx="11425287" cy="2862322"/>
          </a:xfrm>
          <a:prstGeom prst="rect">
            <a:avLst/>
          </a:prstGeom>
          <a:noFill/>
        </p:spPr>
        <p:txBody>
          <a:bodyPr wrap="square">
            <a:spAutoFit/>
          </a:bodyPr>
          <a:lstStyle/>
          <a:p>
            <a:r>
              <a:rPr lang="en-IN" dirty="0"/>
              <a:t>public static void </a:t>
            </a:r>
            <a:r>
              <a:rPr lang="en-IN" dirty="0" err="1"/>
              <a:t>checkStock</a:t>
            </a:r>
            <a:r>
              <a:rPr lang="en-IN" dirty="0"/>
              <a:t>(int </a:t>
            </a:r>
            <a:r>
              <a:rPr lang="en-IN" dirty="0" err="1"/>
              <a:t>stockAvailable</a:t>
            </a:r>
            <a:r>
              <a:rPr lang="en-IN" dirty="0"/>
              <a:t>, int </a:t>
            </a:r>
            <a:r>
              <a:rPr lang="en-IN" dirty="0" err="1"/>
              <a:t>quantityRequired</a:t>
            </a:r>
            <a:r>
              <a:rPr lang="en-IN" dirty="0"/>
              <a:t>) {</a:t>
            </a:r>
          </a:p>
          <a:p>
            <a:r>
              <a:rPr lang="en-IN" dirty="0"/>
              <a:t>    try {      </a:t>
            </a:r>
          </a:p>
          <a:p>
            <a:r>
              <a:rPr lang="en-IN" dirty="0"/>
              <a:t>        if(</a:t>
            </a:r>
            <a:r>
              <a:rPr lang="en-IN" dirty="0" err="1"/>
              <a:t>stockAvailable</a:t>
            </a:r>
            <a:r>
              <a:rPr lang="en-IN" dirty="0"/>
              <a:t> &lt; </a:t>
            </a:r>
            <a:r>
              <a:rPr lang="en-IN" dirty="0" err="1"/>
              <a:t>quantityRequired</a:t>
            </a:r>
            <a:r>
              <a:rPr lang="en-IN" dirty="0"/>
              <a:t>)</a:t>
            </a:r>
          </a:p>
          <a:p>
            <a:r>
              <a:rPr lang="en-IN" dirty="0"/>
              <a:t>            throw new Exception("There is not enough stock available.");</a:t>
            </a:r>
          </a:p>
          <a:p>
            <a:r>
              <a:rPr lang="en-IN" dirty="0"/>
              <a:t>        </a:t>
            </a:r>
            <a:r>
              <a:rPr lang="en-IN" dirty="0" err="1"/>
              <a:t>System.out.println</a:t>
            </a:r>
            <a:r>
              <a:rPr lang="en-IN" dirty="0"/>
              <a:t>("Please proceed to the check-out");   </a:t>
            </a:r>
          </a:p>
          <a:p>
            <a:r>
              <a:rPr lang="en-IN" dirty="0"/>
              <a:t>    }</a:t>
            </a:r>
          </a:p>
          <a:p>
            <a:r>
              <a:rPr lang="en-IN" dirty="0"/>
              <a:t>    catch(Exception e) {</a:t>
            </a:r>
          </a:p>
          <a:p>
            <a:r>
              <a:rPr lang="en-IN" dirty="0"/>
              <a:t>        </a:t>
            </a:r>
            <a:r>
              <a:rPr lang="en-IN" dirty="0" err="1"/>
              <a:t>System.out.println</a:t>
            </a:r>
            <a:r>
              <a:rPr lang="en-IN" dirty="0"/>
              <a:t>(</a:t>
            </a:r>
            <a:r>
              <a:rPr lang="en-IN" dirty="0" err="1"/>
              <a:t>e.getMessage</a:t>
            </a:r>
            <a:r>
              <a:rPr lang="en-IN" dirty="0"/>
              <a:t>());</a:t>
            </a:r>
          </a:p>
          <a:p>
            <a:r>
              <a:rPr lang="en-IN" dirty="0"/>
              <a:t>    }</a:t>
            </a:r>
          </a:p>
          <a:p>
            <a:r>
              <a:rPr lang="en-IN" dirty="0"/>
              <a:t>}</a:t>
            </a:r>
          </a:p>
        </p:txBody>
      </p:sp>
      <p:sp>
        <p:nvSpPr>
          <p:cNvPr id="11" name="TextBox 10">
            <a:extLst>
              <a:ext uri="{FF2B5EF4-FFF2-40B4-BE49-F238E27FC236}">
                <a16:creationId xmlns:a16="http://schemas.microsoft.com/office/drawing/2014/main" id="{BA1601E0-7B9E-B689-1739-2AA966BC29A5}"/>
              </a:ext>
            </a:extLst>
          </p:cNvPr>
          <p:cNvSpPr txBox="1"/>
          <p:nvPr/>
        </p:nvSpPr>
        <p:spPr>
          <a:xfrm>
            <a:off x="989028" y="5214363"/>
            <a:ext cx="11049001" cy="1323439"/>
          </a:xfrm>
          <a:prstGeom prst="rect">
            <a:avLst/>
          </a:prstGeom>
          <a:noFill/>
        </p:spPr>
        <p:txBody>
          <a:bodyPr wrap="square">
            <a:spAutoFit/>
          </a:bodyPr>
          <a:lstStyle/>
          <a:p>
            <a:r>
              <a:rPr lang="en-US" sz="2000" dirty="0">
                <a:solidFill>
                  <a:schemeClr val="tx1">
                    <a:lumMod val="65000"/>
                    <a:lumOff val="35000"/>
                  </a:schemeClr>
                </a:solidFill>
              </a:rPr>
              <a:t>he above code will generate an exception with the given message if the condition is satisfied. Here we have created an exception object of the Exception class. If need be, you can use any of the sub-classes of the Exception class to build your exception object. You can also create your own custom exceptions, which we will see further 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100789834"/>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DA5F54-77D7-1CA1-FD04-CEA48CF087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56EFE2F-F1E5-AC92-F951-4DFEEE559624}"/>
              </a:ext>
            </a:extLst>
          </p:cNvPr>
          <p:cNvSpPr>
            <a:spLocks noGrp="1"/>
          </p:cNvSpPr>
          <p:nvPr>
            <p:ph type="sldNum" sz="quarter" idx="12"/>
          </p:nvPr>
        </p:nvSpPr>
        <p:spPr/>
        <p:txBody>
          <a:bodyPr/>
          <a:lstStyle/>
          <a:p>
            <a:fld id="{4A777409-9C5A-4B07-8E32-19F22F7D558C}" type="slidenum">
              <a:rPr lang="en-IN" smtClean="0"/>
              <a:t>371</a:t>
            </a:fld>
            <a:endParaRPr lang="en-IN" dirty="0"/>
          </a:p>
        </p:txBody>
      </p:sp>
      <p:sp>
        <p:nvSpPr>
          <p:cNvPr id="5" name="TextBox 4">
            <a:extLst>
              <a:ext uri="{FF2B5EF4-FFF2-40B4-BE49-F238E27FC236}">
                <a16:creationId xmlns:a16="http://schemas.microsoft.com/office/drawing/2014/main" id="{93332C0F-E907-DB4D-70A3-ED305529B828}"/>
              </a:ext>
            </a:extLst>
          </p:cNvPr>
          <p:cNvSpPr txBox="1"/>
          <p:nvPr/>
        </p:nvSpPr>
        <p:spPr>
          <a:xfrm>
            <a:off x="989028" y="590514"/>
            <a:ext cx="10364771" cy="1631216"/>
          </a:xfrm>
          <a:prstGeom prst="rect">
            <a:avLst/>
          </a:prstGeom>
          <a:noFill/>
        </p:spPr>
        <p:txBody>
          <a:bodyPr wrap="square">
            <a:spAutoFit/>
          </a:bodyPr>
          <a:lstStyle/>
          <a:p>
            <a:r>
              <a:rPr lang="en-US" sz="2000" dirty="0">
                <a:solidFill>
                  <a:schemeClr val="tx1">
                    <a:lumMod val="65000"/>
                    <a:lumOff val="35000"/>
                  </a:schemeClr>
                </a:solidFill>
              </a:rPr>
              <a:t>Until now, we have been handling exceptions in the method in which they are thrown. What if we need to propagate and handle the exceptions elsewhere!</a:t>
            </a:r>
          </a:p>
          <a:p>
            <a:endParaRPr lang="en-US" sz="2000" dirty="0">
              <a:solidFill>
                <a:schemeClr val="tx1">
                  <a:lumMod val="65000"/>
                  <a:lumOff val="35000"/>
                </a:schemeClr>
              </a:solidFill>
            </a:endParaRPr>
          </a:p>
          <a:p>
            <a:r>
              <a:rPr lang="en-US" sz="2000" dirty="0">
                <a:solidFill>
                  <a:schemeClr val="tx1">
                    <a:lumMod val="65000"/>
                    <a:lumOff val="35000"/>
                  </a:schemeClr>
                </a:solidFill>
              </a:rPr>
              <a:t>If there is a checked exception which the method doesn't handle, it has to be declared using the </a:t>
            </a:r>
            <a:r>
              <a:rPr lang="en-US" sz="2000" b="1" dirty="0">
                <a:solidFill>
                  <a:schemeClr val="tx1">
                    <a:lumMod val="65000"/>
                    <a:lumOff val="35000"/>
                  </a:schemeClr>
                </a:solidFill>
              </a:rPr>
              <a:t>throws </a:t>
            </a:r>
            <a:r>
              <a:rPr lang="en-US" sz="2000" dirty="0">
                <a:solidFill>
                  <a:schemeClr val="tx1">
                    <a:lumMod val="65000"/>
                    <a:lumOff val="35000"/>
                  </a:schemeClr>
                </a:solidFill>
              </a:rPr>
              <a:t>clause:</a:t>
            </a:r>
          </a:p>
        </p:txBody>
      </p:sp>
      <p:sp>
        <p:nvSpPr>
          <p:cNvPr id="7" name="TextBox 6">
            <a:extLst>
              <a:ext uri="{FF2B5EF4-FFF2-40B4-BE49-F238E27FC236}">
                <a16:creationId xmlns:a16="http://schemas.microsoft.com/office/drawing/2014/main" id="{B4B20C07-B065-6482-CAC9-2C1F6CC4B212}"/>
              </a:ext>
            </a:extLst>
          </p:cNvPr>
          <p:cNvSpPr txBox="1"/>
          <p:nvPr/>
        </p:nvSpPr>
        <p:spPr>
          <a:xfrm>
            <a:off x="989028" y="2413337"/>
            <a:ext cx="10200588" cy="1477328"/>
          </a:xfrm>
          <a:prstGeom prst="rect">
            <a:avLst/>
          </a:prstGeom>
          <a:noFill/>
        </p:spPr>
        <p:txBody>
          <a:bodyPr wrap="square">
            <a:spAutoFit/>
          </a:bodyPr>
          <a:lstStyle/>
          <a:p>
            <a:r>
              <a:rPr lang="en-IN" dirty="0"/>
              <a:t>public static void </a:t>
            </a:r>
            <a:r>
              <a:rPr lang="en-IN" dirty="0" err="1"/>
              <a:t>checkStock</a:t>
            </a:r>
            <a:r>
              <a:rPr lang="en-IN" dirty="0"/>
              <a:t>(int </a:t>
            </a:r>
            <a:r>
              <a:rPr lang="en-IN" dirty="0" err="1"/>
              <a:t>stockAvailable</a:t>
            </a:r>
            <a:r>
              <a:rPr lang="en-IN" dirty="0"/>
              <a:t>, int </a:t>
            </a:r>
            <a:r>
              <a:rPr lang="en-IN" dirty="0" err="1"/>
              <a:t>quantityRequired</a:t>
            </a:r>
            <a:r>
              <a:rPr lang="en-IN" dirty="0"/>
              <a:t>) {  </a:t>
            </a:r>
          </a:p>
          <a:p>
            <a:r>
              <a:rPr lang="en-IN" dirty="0"/>
              <a:t>    if(</a:t>
            </a:r>
            <a:r>
              <a:rPr lang="en-IN" dirty="0" err="1"/>
              <a:t>stockAvailable</a:t>
            </a:r>
            <a:r>
              <a:rPr lang="en-IN" dirty="0"/>
              <a:t> &lt; </a:t>
            </a:r>
            <a:r>
              <a:rPr lang="en-IN" dirty="0" err="1"/>
              <a:t>quantityRequired</a:t>
            </a:r>
            <a:r>
              <a:rPr lang="en-IN" dirty="0"/>
              <a:t>)</a:t>
            </a:r>
          </a:p>
          <a:p>
            <a:r>
              <a:rPr lang="en-IN" dirty="0"/>
              <a:t>        throw new Exception("There is not enough stock available.");</a:t>
            </a:r>
          </a:p>
          <a:p>
            <a:r>
              <a:rPr lang="en-IN" dirty="0"/>
              <a:t>    </a:t>
            </a:r>
            <a:r>
              <a:rPr lang="en-IN" dirty="0" err="1"/>
              <a:t>System.out.println</a:t>
            </a:r>
            <a:r>
              <a:rPr lang="en-IN" dirty="0"/>
              <a:t>("Please proceed to the check-out");</a:t>
            </a:r>
          </a:p>
          <a:p>
            <a:r>
              <a:rPr lang="en-IN" dirty="0"/>
              <a:t>}</a:t>
            </a:r>
          </a:p>
        </p:txBody>
      </p:sp>
      <p:sp>
        <p:nvSpPr>
          <p:cNvPr id="9" name="TextBox 8">
            <a:extLst>
              <a:ext uri="{FF2B5EF4-FFF2-40B4-BE49-F238E27FC236}">
                <a16:creationId xmlns:a16="http://schemas.microsoft.com/office/drawing/2014/main" id="{9F84C2A5-0E7F-764F-68AD-D886168083C3}"/>
              </a:ext>
            </a:extLst>
          </p:cNvPr>
          <p:cNvSpPr txBox="1"/>
          <p:nvPr/>
        </p:nvSpPr>
        <p:spPr>
          <a:xfrm>
            <a:off x="956034" y="4156750"/>
            <a:ext cx="11053714" cy="1323439"/>
          </a:xfrm>
          <a:prstGeom prst="rect">
            <a:avLst/>
          </a:prstGeom>
          <a:noFill/>
        </p:spPr>
        <p:txBody>
          <a:bodyPr wrap="square">
            <a:spAutoFit/>
          </a:bodyPr>
          <a:lstStyle/>
          <a:p>
            <a:r>
              <a:rPr lang="en-US" sz="2000" dirty="0">
                <a:solidFill>
                  <a:schemeClr val="tx1">
                    <a:lumMod val="65000"/>
                    <a:lumOff val="35000"/>
                  </a:schemeClr>
                </a:solidFill>
              </a:rPr>
              <a:t>There are mainly three scenarios for when the </a:t>
            </a:r>
            <a:r>
              <a:rPr lang="en-US" sz="2000" b="1" dirty="0">
                <a:solidFill>
                  <a:schemeClr val="tx1">
                    <a:lumMod val="65000"/>
                    <a:lumOff val="35000"/>
                  </a:schemeClr>
                </a:solidFill>
              </a:rPr>
              <a:t>throws </a:t>
            </a:r>
            <a:r>
              <a:rPr lang="en-US" sz="2000" dirty="0">
                <a:solidFill>
                  <a:schemeClr val="tx1">
                    <a:lumMod val="65000"/>
                    <a:lumOff val="35000"/>
                  </a:schemeClr>
                </a:solidFill>
              </a:rPr>
              <a:t>keyword will come in play in a Java program. To look into these scenarios, let us consider the following code where the stock availability is checked. (Note: The below code will have compilation errors in </a:t>
            </a:r>
            <a:r>
              <a:rPr lang="en-US" sz="2000" dirty="0" err="1">
                <a:solidFill>
                  <a:schemeClr val="tx1">
                    <a:lumMod val="65000"/>
                    <a:lumOff val="35000"/>
                  </a:schemeClr>
                </a:solidFill>
              </a:rPr>
              <a:t>checkStock</a:t>
            </a:r>
            <a:r>
              <a:rPr lang="en-US" sz="2000" dirty="0">
                <a:solidFill>
                  <a:schemeClr val="tx1">
                    <a:lumMod val="65000"/>
                    <a:lumOff val="35000"/>
                  </a:schemeClr>
                </a:solidFill>
              </a:rPr>
              <a:t>() method due to the exception not being handled.)</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00867621"/>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78DD44-07B2-42EC-5469-8ED8EAB8828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F5FBB30-B1B8-83EC-EB02-843BE8B81596}"/>
              </a:ext>
            </a:extLst>
          </p:cNvPr>
          <p:cNvSpPr>
            <a:spLocks noGrp="1"/>
          </p:cNvSpPr>
          <p:nvPr>
            <p:ph type="sldNum" sz="quarter" idx="12"/>
          </p:nvPr>
        </p:nvSpPr>
        <p:spPr/>
        <p:txBody>
          <a:bodyPr/>
          <a:lstStyle/>
          <a:p>
            <a:fld id="{4A777409-9C5A-4B07-8E32-19F22F7D558C}" type="slidenum">
              <a:rPr lang="en-IN" smtClean="0"/>
              <a:t>372</a:t>
            </a:fld>
            <a:endParaRPr lang="en-IN" dirty="0"/>
          </a:p>
        </p:txBody>
      </p:sp>
      <p:sp>
        <p:nvSpPr>
          <p:cNvPr id="5" name="TextBox 4">
            <a:extLst>
              <a:ext uri="{FF2B5EF4-FFF2-40B4-BE49-F238E27FC236}">
                <a16:creationId xmlns:a16="http://schemas.microsoft.com/office/drawing/2014/main" id="{53D47DAA-C22F-161B-CFB5-B9B4416E7E13}"/>
              </a:ext>
            </a:extLst>
          </p:cNvPr>
          <p:cNvSpPr txBox="1"/>
          <p:nvPr/>
        </p:nvSpPr>
        <p:spPr>
          <a:xfrm>
            <a:off x="1493364" y="613018"/>
            <a:ext cx="10831398" cy="4247317"/>
          </a:xfrm>
          <a:prstGeom prst="rect">
            <a:avLst/>
          </a:prstGeom>
          <a:noFill/>
        </p:spPr>
        <p:txBody>
          <a:bodyPr wrap="square">
            <a:spAutoFit/>
          </a:bodyPr>
          <a:lstStyle/>
          <a:p>
            <a:r>
              <a:rPr lang="en-IN" dirty="0"/>
              <a:t>class </a:t>
            </a:r>
            <a:r>
              <a:rPr lang="en-IN" dirty="0" err="1"/>
              <a:t>MobileShopee</a:t>
            </a:r>
            <a:r>
              <a:rPr lang="en-IN" dirty="0"/>
              <a:t>{</a:t>
            </a:r>
          </a:p>
          <a:p>
            <a:r>
              <a:rPr lang="en-IN" dirty="0"/>
              <a:t>    static int </a:t>
            </a:r>
            <a:r>
              <a:rPr lang="en-IN" dirty="0" err="1"/>
              <a:t>stockAvailable</a:t>
            </a:r>
            <a:r>
              <a:rPr lang="en-IN" dirty="0"/>
              <a:t> = 400;</a:t>
            </a:r>
          </a:p>
          <a:p>
            <a:r>
              <a:rPr lang="en-IN" dirty="0"/>
              <a:t>    public static void </a:t>
            </a:r>
            <a:r>
              <a:rPr lang="en-IN" dirty="0" err="1"/>
              <a:t>checkStock</a:t>
            </a:r>
            <a:r>
              <a:rPr lang="en-IN" dirty="0"/>
              <a:t>(int </a:t>
            </a:r>
            <a:r>
              <a:rPr lang="en-IN" dirty="0" err="1"/>
              <a:t>quantityRequired</a:t>
            </a:r>
            <a:r>
              <a:rPr lang="en-IN" dirty="0"/>
              <a:t>) {</a:t>
            </a:r>
          </a:p>
          <a:p>
            <a:r>
              <a:rPr lang="en-IN" dirty="0"/>
              <a:t>        if(</a:t>
            </a:r>
            <a:r>
              <a:rPr lang="en-IN" dirty="0" err="1"/>
              <a:t>stockAvailable</a:t>
            </a:r>
            <a:r>
              <a:rPr lang="en-IN" dirty="0"/>
              <a:t> &lt; </a:t>
            </a:r>
            <a:r>
              <a:rPr lang="en-IN" dirty="0" err="1"/>
              <a:t>quantityRequired</a:t>
            </a:r>
            <a:r>
              <a:rPr lang="en-IN" dirty="0"/>
              <a:t>)</a:t>
            </a:r>
          </a:p>
          <a:p>
            <a:r>
              <a:rPr lang="en-IN" dirty="0"/>
              <a:t>            throw new Exception("There is not enough stock available.");</a:t>
            </a:r>
          </a:p>
          <a:p>
            <a:r>
              <a:rPr lang="en-IN" dirty="0"/>
              <a:t>        </a:t>
            </a:r>
            <a:r>
              <a:rPr lang="en-IN" dirty="0" err="1"/>
              <a:t>System.out.println</a:t>
            </a:r>
            <a:r>
              <a:rPr lang="en-IN" dirty="0"/>
              <a:t>("Please proceed to the check-out");    </a:t>
            </a:r>
          </a:p>
          <a:p>
            <a:r>
              <a:rPr lang="en-IN" dirty="0"/>
              <a:t>    }</a:t>
            </a:r>
          </a:p>
          <a:p>
            <a:r>
              <a:rPr lang="en-IN" dirty="0"/>
              <a:t>    public static void </a:t>
            </a:r>
            <a:r>
              <a:rPr lang="en-IN" dirty="0" err="1"/>
              <a:t>buyMobiles</a:t>
            </a:r>
            <a:r>
              <a:rPr lang="en-IN" dirty="0"/>
              <a:t>(int </a:t>
            </a:r>
            <a:r>
              <a:rPr lang="en-IN" dirty="0" err="1"/>
              <a:t>quantityRequired</a:t>
            </a:r>
            <a:r>
              <a:rPr lang="en-IN" dirty="0"/>
              <a:t>) {</a:t>
            </a:r>
          </a:p>
          <a:p>
            <a:r>
              <a:rPr lang="en-IN" dirty="0"/>
              <a:t>        </a:t>
            </a:r>
            <a:r>
              <a:rPr lang="en-IN" dirty="0" err="1"/>
              <a:t>checkStock</a:t>
            </a:r>
            <a:r>
              <a:rPr lang="en-IN" dirty="0"/>
              <a:t>(550);</a:t>
            </a:r>
          </a:p>
          <a:p>
            <a:r>
              <a:rPr lang="en-IN" dirty="0"/>
              <a:t>        </a:t>
            </a:r>
            <a:r>
              <a:rPr lang="en-IN" dirty="0" err="1"/>
              <a:t>System.out.println</a:t>
            </a:r>
            <a:r>
              <a:rPr lang="en-IN" dirty="0"/>
              <a:t>("Please pay for the items in your cart.");    </a:t>
            </a:r>
          </a:p>
          <a:p>
            <a:r>
              <a:rPr lang="en-IN" dirty="0"/>
              <a:t>    }</a:t>
            </a:r>
          </a:p>
          <a:p>
            <a:r>
              <a:rPr lang="en-IN" dirty="0"/>
              <a:t>    public static void main(String[] </a:t>
            </a:r>
            <a:r>
              <a:rPr lang="en-IN" dirty="0" err="1"/>
              <a:t>args</a:t>
            </a:r>
            <a:r>
              <a:rPr lang="en-IN" dirty="0"/>
              <a:t>) {</a:t>
            </a:r>
          </a:p>
          <a:p>
            <a:r>
              <a:rPr lang="en-IN" dirty="0"/>
              <a:t>        </a:t>
            </a:r>
            <a:r>
              <a:rPr lang="en-IN" dirty="0" err="1"/>
              <a:t>buyMobiles</a:t>
            </a:r>
            <a:r>
              <a:rPr lang="en-IN" dirty="0"/>
              <a:t>(550);</a:t>
            </a:r>
          </a:p>
          <a:p>
            <a:r>
              <a:rPr lang="en-IN" dirty="0"/>
              <a:t>    }</a:t>
            </a:r>
          </a:p>
          <a:p>
            <a:r>
              <a:rPr lang="en-IN" dirty="0"/>
              <a:t>}</a:t>
            </a:r>
          </a:p>
        </p:txBody>
      </p:sp>
      <p:sp>
        <p:nvSpPr>
          <p:cNvPr id="7" name="TextBox 6">
            <a:extLst>
              <a:ext uri="{FF2B5EF4-FFF2-40B4-BE49-F238E27FC236}">
                <a16:creationId xmlns:a16="http://schemas.microsoft.com/office/drawing/2014/main" id="{8A0862C8-2869-0C95-60B9-8AA60DC8E95B}"/>
              </a:ext>
            </a:extLst>
          </p:cNvPr>
          <p:cNvSpPr txBox="1"/>
          <p:nvPr/>
        </p:nvSpPr>
        <p:spPr>
          <a:xfrm>
            <a:off x="1364530" y="4860335"/>
            <a:ext cx="10827470" cy="1015663"/>
          </a:xfrm>
          <a:prstGeom prst="rect">
            <a:avLst/>
          </a:prstGeom>
          <a:noFill/>
        </p:spPr>
        <p:txBody>
          <a:bodyPr wrap="square">
            <a:spAutoFit/>
          </a:bodyPr>
          <a:lstStyle/>
          <a:p>
            <a:r>
              <a:rPr lang="en-US" sz="2000" b="1" dirty="0">
                <a:solidFill>
                  <a:schemeClr val="tx1">
                    <a:lumMod val="65000"/>
                    <a:lumOff val="35000"/>
                  </a:schemeClr>
                </a:solidFill>
              </a:rPr>
              <a:t>First Scenario:</a:t>
            </a:r>
          </a:p>
          <a:p>
            <a:r>
              <a:rPr lang="en-US" sz="2000" dirty="0">
                <a:solidFill>
                  <a:schemeClr val="tx1">
                    <a:lumMod val="65000"/>
                    <a:lumOff val="35000"/>
                  </a:schemeClr>
                </a:solidFill>
              </a:rPr>
              <a:t>The exception is not handled in the method in which the exception is not being created rather is being propagated and handled by the method calling it.</a:t>
            </a:r>
          </a:p>
        </p:txBody>
      </p:sp>
    </p:spTree>
    <p:extLst>
      <p:ext uri="{BB962C8B-B14F-4D97-AF65-F5344CB8AC3E}">
        <p14:creationId xmlns:p14="http://schemas.microsoft.com/office/powerpoint/2010/main" val="3762505291"/>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C78E86-7395-14B7-FED2-059AE2B2DD4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F7B767-AC20-2339-7568-24C1E90C6EEA}"/>
              </a:ext>
            </a:extLst>
          </p:cNvPr>
          <p:cNvSpPr>
            <a:spLocks noGrp="1"/>
          </p:cNvSpPr>
          <p:nvPr>
            <p:ph type="sldNum" sz="quarter" idx="12"/>
          </p:nvPr>
        </p:nvSpPr>
        <p:spPr/>
        <p:txBody>
          <a:bodyPr/>
          <a:lstStyle/>
          <a:p>
            <a:fld id="{4A777409-9C5A-4B07-8E32-19F22F7D558C}" type="slidenum">
              <a:rPr lang="en-IN" smtClean="0"/>
              <a:t>373</a:t>
            </a:fld>
            <a:endParaRPr lang="en-IN" dirty="0"/>
          </a:p>
        </p:txBody>
      </p:sp>
      <p:sp>
        <p:nvSpPr>
          <p:cNvPr id="5" name="TextBox 4">
            <a:extLst>
              <a:ext uri="{FF2B5EF4-FFF2-40B4-BE49-F238E27FC236}">
                <a16:creationId xmlns:a16="http://schemas.microsoft.com/office/drawing/2014/main" id="{221600F4-3709-10B9-7B43-7DD8EDC31ECE}"/>
              </a:ext>
            </a:extLst>
          </p:cNvPr>
          <p:cNvSpPr txBox="1"/>
          <p:nvPr/>
        </p:nvSpPr>
        <p:spPr>
          <a:xfrm>
            <a:off x="1036947" y="913237"/>
            <a:ext cx="10859679" cy="5355312"/>
          </a:xfrm>
          <a:prstGeom prst="rect">
            <a:avLst/>
          </a:prstGeom>
          <a:noFill/>
        </p:spPr>
        <p:txBody>
          <a:bodyPr wrap="square">
            <a:spAutoFit/>
          </a:bodyPr>
          <a:lstStyle/>
          <a:p>
            <a:r>
              <a:rPr lang="en-IN" dirty="0"/>
              <a:t>class </a:t>
            </a:r>
            <a:r>
              <a:rPr lang="en-IN" dirty="0" err="1"/>
              <a:t>MobileShopee</a:t>
            </a:r>
            <a:r>
              <a:rPr lang="en-IN" dirty="0"/>
              <a:t> {</a:t>
            </a:r>
          </a:p>
          <a:p>
            <a:r>
              <a:rPr lang="en-IN" dirty="0"/>
              <a:t>    static int </a:t>
            </a:r>
            <a:r>
              <a:rPr lang="en-IN" dirty="0" err="1"/>
              <a:t>stockAvailable</a:t>
            </a:r>
            <a:r>
              <a:rPr lang="en-IN" dirty="0"/>
              <a:t> = 400;</a:t>
            </a:r>
          </a:p>
          <a:p>
            <a:r>
              <a:rPr lang="en-IN" dirty="0"/>
              <a:t>    public static void </a:t>
            </a:r>
            <a:r>
              <a:rPr lang="en-IN" dirty="0" err="1"/>
              <a:t>checkStock</a:t>
            </a:r>
            <a:r>
              <a:rPr lang="en-IN" dirty="0"/>
              <a:t>(int </a:t>
            </a:r>
            <a:r>
              <a:rPr lang="en-IN" dirty="0" err="1"/>
              <a:t>quantityRequired</a:t>
            </a:r>
            <a:r>
              <a:rPr lang="en-IN" dirty="0"/>
              <a:t>) throws Exception{</a:t>
            </a:r>
          </a:p>
          <a:p>
            <a:r>
              <a:rPr lang="en-IN" dirty="0"/>
              <a:t>        if(</a:t>
            </a:r>
            <a:r>
              <a:rPr lang="en-IN" dirty="0" err="1"/>
              <a:t>stockAvailable</a:t>
            </a:r>
            <a:r>
              <a:rPr lang="en-IN" dirty="0"/>
              <a:t> &lt; </a:t>
            </a:r>
            <a:r>
              <a:rPr lang="en-IN" dirty="0" err="1"/>
              <a:t>quantityRequired</a:t>
            </a:r>
            <a:r>
              <a:rPr lang="en-IN" dirty="0"/>
              <a:t>)</a:t>
            </a:r>
          </a:p>
          <a:p>
            <a:r>
              <a:rPr lang="en-IN" dirty="0"/>
              <a:t>            throw new Exception("There is not enough stock available.");</a:t>
            </a:r>
          </a:p>
          <a:p>
            <a:r>
              <a:rPr lang="en-IN" dirty="0"/>
              <a:t>        </a:t>
            </a:r>
            <a:r>
              <a:rPr lang="en-IN" dirty="0" err="1"/>
              <a:t>System.out.println</a:t>
            </a:r>
            <a:r>
              <a:rPr lang="en-IN" dirty="0"/>
              <a:t>("Please proceed to the check-out");    </a:t>
            </a:r>
          </a:p>
          <a:p>
            <a:r>
              <a:rPr lang="en-IN" dirty="0"/>
              <a:t>    }</a:t>
            </a:r>
          </a:p>
          <a:p>
            <a:r>
              <a:rPr lang="en-IN" dirty="0"/>
              <a:t>    public static void </a:t>
            </a:r>
            <a:r>
              <a:rPr lang="en-IN" dirty="0" err="1"/>
              <a:t>buyMobiles</a:t>
            </a:r>
            <a:r>
              <a:rPr lang="en-IN" dirty="0"/>
              <a:t>(int </a:t>
            </a:r>
            <a:r>
              <a:rPr lang="en-IN" dirty="0" err="1"/>
              <a:t>quantityRequired</a:t>
            </a:r>
            <a:r>
              <a:rPr lang="en-IN" dirty="0"/>
              <a:t>) {</a:t>
            </a:r>
          </a:p>
          <a:p>
            <a:r>
              <a:rPr lang="en-IN" dirty="0"/>
              <a:t>        try{</a:t>
            </a:r>
          </a:p>
          <a:p>
            <a:r>
              <a:rPr lang="en-IN" dirty="0"/>
              <a:t>            </a:t>
            </a:r>
            <a:r>
              <a:rPr lang="en-IN" dirty="0" err="1"/>
              <a:t>checkStock</a:t>
            </a:r>
            <a:r>
              <a:rPr lang="en-IN" dirty="0"/>
              <a:t>(550);</a:t>
            </a:r>
          </a:p>
          <a:p>
            <a:r>
              <a:rPr lang="en-IN" dirty="0"/>
              <a:t>            </a:t>
            </a:r>
            <a:r>
              <a:rPr lang="en-IN" dirty="0" err="1"/>
              <a:t>System.out.println</a:t>
            </a:r>
            <a:r>
              <a:rPr lang="en-IN" dirty="0"/>
              <a:t>("Thank you for shopping at </a:t>
            </a:r>
            <a:r>
              <a:rPr lang="en-IN" dirty="0" err="1"/>
              <a:t>MobileShopee</a:t>
            </a:r>
            <a:r>
              <a:rPr lang="en-IN" dirty="0"/>
              <a:t>");</a:t>
            </a:r>
          </a:p>
          <a:p>
            <a:r>
              <a:rPr lang="en-IN" dirty="0"/>
              <a:t>        } catch(Exception exception) {</a:t>
            </a:r>
          </a:p>
          <a:p>
            <a:r>
              <a:rPr lang="en-IN" dirty="0"/>
              <a:t>            </a:t>
            </a:r>
            <a:r>
              <a:rPr lang="en-IN" dirty="0" err="1"/>
              <a:t>System.out.println</a:t>
            </a:r>
            <a:r>
              <a:rPr lang="en-IN" dirty="0"/>
              <a:t>(</a:t>
            </a:r>
            <a:r>
              <a:rPr lang="en-IN" dirty="0" err="1"/>
              <a:t>exception.getMessage</a:t>
            </a:r>
            <a:r>
              <a:rPr lang="en-IN" dirty="0"/>
              <a:t>());</a:t>
            </a:r>
          </a:p>
          <a:p>
            <a:r>
              <a:rPr lang="en-IN" dirty="0"/>
              <a:t>        }</a:t>
            </a:r>
          </a:p>
          <a:p>
            <a:r>
              <a:rPr lang="en-IN" dirty="0"/>
              <a:t>    }</a:t>
            </a:r>
          </a:p>
          <a:p>
            <a:r>
              <a:rPr lang="en-IN" dirty="0"/>
              <a:t>    public static void main(String[] </a:t>
            </a:r>
            <a:r>
              <a:rPr lang="en-IN" dirty="0" err="1"/>
              <a:t>args</a:t>
            </a:r>
            <a:r>
              <a:rPr lang="en-IN" dirty="0"/>
              <a:t>) {</a:t>
            </a:r>
          </a:p>
          <a:p>
            <a:r>
              <a:rPr lang="en-IN" dirty="0"/>
              <a:t>        </a:t>
            </a:r>
            <a:r>
              <a:rPr lang="en-IN" dirty="0" err="1"/>
              <a:t>buyMobiles</a:t>
            </a:r>
            <a:r>
              <a:rPr lang="en-IN" dirty="0"/>
              <a:t>(550);</a:t>
            </a:r>
          </a:p>
          <a:p>
            <a:r>
              <a:rPr lang="en-IN" dirty="0"/>
              <a:t>    }</a:t>
            </a:r>
          </a:p>
          <a:p>
            <a:r>
              <a:rPr lang="en-IN" dirty="0"/>
              <a:t>}</a:t>
            </a:r>
          </a:p>
        </p:txBody>
      </p:sp>
    </p:spTree>
    <p:extLst>
      <p:ext uri="{BB962C8B-B14F-4D97-AF65-F5344CB8AC3E}">
        <p14:creationId xmlns:p14="http://schemas.microsoft.com/office/powerpoint/2010/main" val="3326360186"/>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7C4458-F26D-657C-2D6F-3BDD6A5EC9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6E883C-F867-A606-187D-7E9A73ABF1D6}"/>
              </a:ext>
            </a:extLst>
          </p:cNvPr>
          <p:cNvSpPr>
            <a:spLocks noGrp="1"/>
          </p:cNvSpPr>
          <p:nvPr>
            <p:ph type="sldNum" sz="quarter" idx="12"/>
          </p:nvPr>
        </p:nvSpPr>
        <p:spPr/>
        <p:txBody>
          <a:bodyPr/>
          <a:lstStyle/>
          <a:p>
            <a:fld id="{4A777409-9C5A-4B07-8E32-19F22F7D558C}" type="slidenum">
              <a:rPr lang="en-IN" smtClean="0"/>
              <a:t>374</a:t>
            </a:fld>
            <a:endParaRPr lang="en-IN" dirty="0"/>
          </a:p>
        </p:txBody>
      </p:sp>
      <p:sp>
        <p:nvSpPr>
          <p:cNvPr id="5" name="TextBox 4">
            <a:extLst>
              <a:ext uri="{FF2B5EF4-FFF2-40B4-BE49-F238E27FC236}">
                <a16:creationId xmlns:a16="http://schemas.microsoft.com/office/drawing/2014/main" id="{901DE0C8-B14A-4792-2D4C-86A78043FD66}"/>
              </a:ext>
            </a:extLst>
          </p:cNvPr>
          <p:cNvSpPr txBox="1"/>
          <p:nvPr/>
        </p:nvSpPr>
        <p:spPr>
          <a:xfrm>
            <a:off x="890833" y="624600"/>
            <a:ext cx="10609867" cy="2246769"/>
          </a:xfrm>
          <a:prstGeom prst="rect">
            <a:avLst/>
          </a:prstGeom>
          <a:noFill/>
        </p:spPr>
        <p:txBody>
          <a:bodyPr wrap="square">
            <a:spAutoFit/>
          </a:bodyPr>
          <a:lstStyle/>
          <a:p>
            <a:r>
              <a:rPr lang="en-US" sz="2000" dirty="0">
                <a:solidFill>
                  <a:schemeClr val="tx1">
                    <a:lumMod val="65000"/>
                    <a:lumOff val="35000"/>
                  </a:schemeClr>
                </a:solidFill>
              </a:rPr>
              <a:t>In this case, if the exception is thrown in the </a:t>
            </a:r>
            <a:r>
              <a:rPr lang="en-US" sz="2000" dirty="0" err="1">
                <a:solidFill>
                  <a:schemeClr val="tx1">
                    <a:lumMod val="65000"/>
                    <a:lumOff val="35000"/>
                  </a:schemeClr>
                </a:solidFill>
              </a:rPr>
              <a:t>checkStock</a:t>
            </a:r>
            <a:r>
              <a:rPr lang="en-US" sz="2000" dirty="0">
                <a:solidFill>
                  <a:schemeClr val="tx1">
                    <a:lumMod val="65000"/>
                    <a:lumOff val="35000"/>
                  </a:schemeClr>
                </a:solidFill>
              </a:rPr>
              <a:t>() method, the exception will get propagated to the </a:t>
            </a:r>
            <a:r>
              <a:rPr lang="en-US" sz="2000" dirty="0" err="1">
                <a:solidFill>
                  <a:schemeClr val="tx1">
                    <a:lumMod val="65000"/>
                    <a:lumOff val="35000"/>
                  </a:schemeClr>
                </a:solidFill>
              </a:rPr>
              <a:t>buyMobiles</a:t>
            </a:r>
            <a:r>
              <a:rPr lang="en-US" sz="2000" dirty="0">
                <a:solidFill>
                  <a:schemeClr val="tx1">
                    <a:lumMod val="65000"/>
                    <a:lumOff val="35000"/>
                  </a:schemeClr>
                </a:solidFill>
              </a:rPr>
              <a:t>() method and will be handled there.</a:t>
            </a:r>
          </a:p>
          <a:p>
            <a:endParaRPr lang="en-US" sz="2000" dirty="0">
              <a:solidFill>
                <a:schemeClr val="tx1">
                  <a:lumMod val="65000"/>
                  <a:lumOff val="35000"/>
                </a:schemeClr>
              </a:solidFill>
            </a:endParaRPr>
          </a:p>
          <a:p>
            <a:r>
              <a:rPr lang="en-US" sz="2000" b="1" dirty="0">
                <a:solidFill>
                  <a:schemeClr val="tx1">
                    <a:lumMod val="65000"/>
                    <a:lumOff val="35000"/>
                  </a:schemeClr>
                </a:solidFill>
              </a:rPr>
              <a:t>Second Scenario:</a:t>
            </a:r>
          </a:p>
          <a:p>
            <a:endParaRPr lang="en-US" sz="2000" b="1" dirty="0">
              <a:solidFill>
                <a:schemeClr val="tx1">
                  <a:lumMod val="65000"/>
                  <a:lumOff val="35000"/>
                </a:schemeClr>
              </a:solidFill>
            </a:endParaRPr>
          </a:p>
          <a:p>
            <a:r>
              <a:rPr lang="en-US" sz="2000" dirty="0">
                <a:solidFill>
                  <a:schemeClr val="tx1">
                    <a:lumMod val="65000"/>
                    <a:lumOff val="35000"/>
                  </a:schemeClr>
                </a:solidFill>
              </a:rPr>
              <a:t>The exception is not handled the method in which the exception is created nor in any intermediate methods, rather will be propagated to and handled by the main method.</a:t>
            </a:r>
          </a:p>
        </p:txBody>
      </p:sp>
      <p:sp>
        <p:nvSpPr>
          <p:cNvPr id="7" name="TextBox 6">
            <a:extLst>
              <a:ext uri="{FF2B5EF4-FFF2-40B4-BE49-F238E27FC236}">
                <a16:creationId xmlns:a16="http://schemas.microsoft.com/office/drawing/2014/main" id="{7E1731ED-6066-D982-BB4B-C2C18F96B0C7}"/>
              </a:ext>
            </a:extLst>
          </p:cNvPr>
          <p:cNvSpPr txBox="1"/>
          <p:nvPr/>
        </p:nvSpPr>
        <p:spPr>
          <a:xfrm>
            <a:off x="615884" y="2871369"/>
            <a:ext cx="11576116" cy="3600986"/>
          </a:xfrm>
          <a:prstGeom prst="rect">
            <a:avLst/>
          </a:prstGeom>
          <a:noFill/>
        </p:spPr>
        <p:txBody>
          <a:bodyPr wrap="square">
            <a:spAutoFit/>
          </a:bodyPr>
          <a:lstStyle/>
          <a:p>
            <a:r>
              <a:rPr lang="en-IN" sz="1200" dirty="0"/>
              <a:t>class </a:t>
            </a:r>
            <a:r>
              <a:rPr lang="en-IN" sz="1200" dirty="0" err="1"/>
              <a:t>MobileShopee</a:t>
            </a:r>
            <a:r>
              <a:rPr lang="en-IN" sz="1200" dirty="0"/>
              <a:t>{</a:t>
            </a:r>
          </a:p>
          <a:p>
            <a:r>
              <a:rPr lang="en-IN" sz="1200" dirty="0"/>
              <a:t>    static int </a:t>
            </a:r>
            <a:r>
              <a:rPr lang="en-IN" sz="1200" dirty="0" err="1"/>
              <a:t>stockAvailable</a:t>
            </a:r>
            <a:r>
              <a:rPr lang="en-IN" sz="1200" dirty="0"/>
              <a:t> = 400;</a:t>
            </a:r>
          </a:p>
          <a:p>
            <a:r>
              <a:rPr lang="en-IN" sz="1200" dirty="0"/>
              <a:t>    public static void </a:t>
            </a:r>
            <a:r>
              <a:rPr lang="en-IN" sz="1200" dirty="0" err="1"/>
              <a:t>checkStock</a:t>
            </a:r>
            <a:r>
              <a:rPr lang="en-IN" sz="1200" dirty="0"/>
              <a:t>(int </a:t>
            </a:r>
            <a:r>
              <a:rPr lang="en-IN" sz="1200" dirty="0" err="1"/>
              <a:t>quantityRequired</a:t>
            </a:r>
            <a:r>
              <a:rPr lang="en-IN" sz="1200" dirty="0"/>
              <a:t>) throws Exception{</a:t>
            </a:r>
          </a:p>
          <a:p>
            <a:r>
              <a:rPr lang="en-IN" sz="1200" dirty="0"/>
              <a:t>        if(</a:t>
            </a:r>
            <a:r>
              <a:rPr lang="en-IN" sz="1200" dirty="0" err="1"/>
              <a:t>stockAvailable</a:t>
            </a:r>
            <a:r>
              <a:rPr lang="en-IN" sz="1200" dirty="0"/>
              <a:t> &lt; </a:t>
            </a:r>
            <a:r>
              <a:rPr lang="en-IN" sz="1200" dirty="0" err="1"/>
              <a:t>quantityRequired</a:t>
            </a:r>
            <a:r>
              <a:rPr lang="en-IN" sz="1200" dirty="0"/>
              <a:t>)</a:t>
            </a:r>
          </a:p>
          <a:p>
            <a:r>
              <a:rPr lang="en-IN" sz="1200" dirty="0"/>
              <a:t>            throw new Exception("There is not enough stock available.");</a:t>
            </a:r>
          </a:p>
          <a:p>
            <a:r>
              <a:rPr lang="en-IN" sz="1200" dirty="0"/>
              <a:t>        </a:t>
            </a:r>
            <a:r>
              <a:rPr lang="en-IN" sz="1200" dirty="0" err="1"/>
              <a:t>System.out.println</a:t>
            </a:r>
            <a:r>
              <a:rPr lang="en-IN" sz="1200" dirty="0"/>
              <a:t>("Please proceed to the check-out");    </a:t>
            </a:r>
          </a:p>
          <a:p>
            <a:r>
              <a:rPr lang="en-IN" sz="1200" dirty="0"/>
              <a:t>    }</a:t>
            </a:r>
          </a:p>
          <a:p>
            <a:r>
              <a:rPr lang="en-IN" sz="1200" dirty="0"/>
              <a:t>    public static void </a:t>
            </a:r>
            <a:r>
              <a:rPr lang="en-IN" sz="1200" dirty="0" err="1"/>
              <a:t>buyMobiles</a:t>
            </a:r>
            <a:r>
              <a:rPr lang="en-IN" sz="1200" dirty="0"/>
              <a:t>(int </a:t>
            </a:r>
            <a:r>
              <a:rPr lang="en-IN" sz="1200" dirty="0" err="1"/>
              <a:t>quantityRequired</a:t>
            </a:r>
            <a:r>
              <a:rPr lang="en-IN" sz="1200" dirty="0"/>
              <a:t>) throws Exception{</a:t>
            </a:r>
          </a:p>
          <a:p>
            <a:r>
              <a:rPr lang="en-IN" sz="1200" dirty="0"/>
              <a:t>        </a:t>
            </a:r>
            <a:r>
              <a:rPr lang="en-IN" sz="1200" dirty="0" err="1"/>
              <a:t>checkStock</a:t>
            </a:r>
            <a:r>
              <a:rPr lang="en-IN" sz="1200" dirty="0"/>
              <a:t>(550);</a:t>
            </a:r>
          </a:p>
          <a:p>
            <a:r>
              <a:rPr lang="en-IN" sz="1200" dirty="0"/>
              <a:t>        </a:t>
            </a:r>
            <a:r>
              <a:rPr lang="en-IN" sz="1200" dirty="0" err="1"/>
              <a:t>System.out.println</a:t>
            </a:r>
            <a:r>
              <a:rPr lang="en-IN" sz="1200" dirty="0"/>
              <a:t>("Please pay for the items in your cart.");    </a:t>
            </a:r>
          </a:p>
          <a:p>
            <a:r>
              <a:rPr lang="en-IN" sz="1200" dirty="0"/>
              <a:t>    }</a:t>
            </a:r>
          </a:p>
          <a:p>
            <a:r>
              <a:rPr lang="en-IN" sz="1200" dirty="0"/>
              <a:t>    public static void main(String[] </a:t>
            </a:r>
            <a:r>
              <a:rPr lang="en-IN" sz="1200" dirty="0" err="1"/>
              <a:t>args</a:t>
            </a:r>
            <a:r>
              <a:rPr lang="en-IN" sz="1200" dirty="0"/>
              <a:t>) {</a:t>
            </a:r>
          </a:p>
          <a:p>
            <a:r>
              <a:rPr lang="en-IN" sz="1200" dirty="0"/>
              <a:t>        try{</a:t>
            </a:r>
          </a:p>
          <a:p>
            <a:r>
              <a:rPr lang="en-IN" sz="1200" dirty="0"/>
              <a:t>            </a:t>
            </a:r>
            <a:r>
              <a:rPr lang="en-IN" sz="1200" dirty="0" err="1"/>
              <a:t>buyMobiles</a:t>
            </a:r>
            <a:r>
              <a:rPr lang="en-IN" sz="1200" dirty="0"/>
              <a:t>(550);</a:t>
            </a:r>
          </a:p>
          <a:p>
            <a:r>
              <a:rPr lang="en-IN" sz="1200" dirty="0"/>
              <a:t>        } catch (Exception exception) {</a:t>
            </a:r>
          </a:p>
          <a:p>
            <a:r>
              <a:rPr lang="en-IN" sz="1200" dirty="0"/>
              <a:t>            </a:t>
            </a:r>
            <a:r>
              <a:rPr lang="en-IN" sz="1200" dirty="0" err="1"/>
              <a:t>System.out.println</a:t>
            </a:r>
            <a:r>
              <a:rPr lang="en-IN" sz="1200" dirty="0"/>
              <a:t>(</a:t>
            </a:r>
            <a:r>
              <a:rPr lang="en-IN" sz="1200" dirty="0" err="1"/>
              <a:t>exception.getMessage</a:t>
            </a:r>
            <a:r>
              <a:rPr lang="en-IN" sz="1200" dirty="0"/>
              <a:t>());</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4184044947"/>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3B88C2-2429-0E40-9E93-7F43ED5BA51A}"/>
              </a:ext>
            </a:extLst>
          </p:cNvPr>
          <p:cNvSpPr>
            <a:spLocks noGrp="1"/>
          </p:cNvSpPr>
          <p:nvPr>
            <p:ph type="ftr" sz="quarter" idx="11"/>
          </p:nvPr>
        </p:nvSpPr>
        <p:spPr/>
        <p:txBody>
          <a:bodyPr/>
          <a:lstStyle/>
          <a:p>
            <a:r>
              <a:rPr lang="en-IN" dirty="0"/>
              <a:t>H&amp;D IT Solution</a:t>
            </a:r>
          </a:p>
        </p:txBody>
      </p:sp>
      <p:sp>
        <p:nvSpPr>
          <p:cNvPr id="3" name="Slide Number Placeholder 2">
            <a:extLst>
              <a:ext uri="{FF2B5EF4-FFF2-40B4-BE49-F238E27FC236}">
                <a16:creationId xmlns:a16="http://schemas.microsoft.com/office/drawing/2014/main" id="{A49881BD-38E5-730B-F984-9DBDBE0CF46A}"/>
              </a:ext>
            </a:extLst>
          </p:cNvPr>
          <p:cNvSpPr>
            <a:spLocks noGrp="1"/>
          </p:cNvSpPr>
          <p:nvPr>
            <p:ph type="sldNum" sz="quarter" idx="12"/>
          </p:nvPr>
        </p:nvSpPr>
        <p:spPr/>
        <p:txBody>
          <a:bodyPr/>
          <a:lstStyle/>
          <a:p>
            <a:fld id="{4A777409-9C5A-4B07-8E32-19F22F7D558C}" type="slidenum">
              <a:rPr lang="en-IN" smtClean="0"/>
              <a:t>375</a:t>
            </a:fld>
            <a:endParaRPr lang="en-IN" dirty="0"/>
          </a:p>
        </p:txBody>
      </p:sp>
      <p:sp>
        <p:nvSpPr>
          <p:cNvPr id="5" name="TextBox 4">
            <a:extLst>
              <a:ext uri="{FF2B5EF4-FFF2-40B4-BE49-F238E27FC236}">
                <a16:creationId xmlns:a16="http://schemas.microsoft.com/office/drawing/2014/main" id="{DFA9D80C-4A93-928E-DA4B-1DB0A338318B}"/>
              </a:ext>
            </a:extLst>
          </p:cNvPr>
          <p:cNvSpPr txBox="1"/>
          <p:nvPr/>
        </p:nvSpPr>
        <p:spPr>
          <a:xfrm>
            <a:off x="989028" y="592699"/>
            <a:ext cx="10709635" cy="2554545"/>
          </a:xfrm>
          <a:prstGeom prst="rect">
            <a:avLst/>
          </a:prstGeom>
          <a:noFill/>
        </p:spPr>
        <p:txBody>
          <a:bodyPr wrap="square">
            <a:spAutoFit/>
          </a:bodyPr>
          <a:lstStyle/>
          <a:p>
            <a:r>
              <a:rPr lang="en-US" sz="2000" dirty="0">
                <a:solidFill>
                  <a:schemeClr val="tx1">
                    <a:lumMod val="65000"/>
                    <a:lumOff val="35000"/>
                  </a:schemeClr>
                </a:solidFill>
              </a:rPr>
              <a:t>In this case, if the exception is thrown in the </a:t>
            </a:r>
            <a:r>
              <a:rPr lang="en-US" sz="2000" dirty="0" err="1">
                <a:solidFill>
                  <a:schemeClr val="tx1">
                    <a:lumMod val="65000"/>
                    <a:lumOff val="35000"/>
                  </a:schemeClr>
                </a:solidFill>
              </a:rPr>
              <a:t>checkStock</a:t>
            </a:r>
            <a:r>
              <a:rPr lang="en-US" sz="2000" dirty="0">
                <a:solidFill>
                  <a:schemeClr val="tx1">
                    <a:lumMod val="65000"/>
                    <a:lumOff val="35000"/>
                  </a:schemeClr>
                </a:solidFill>
              </a:rPr>
              <a:t>() method, the exception will get propagated to the </a:t>
            </a:r>
            <a:r>
              <a:rPr lang="en-US" sz="2000" dirty="0" err="1">
                <a:solidFill>
                  <a:schemeClr val="tx1">
                    <a:lumMod val="65000"/>
                    <a:lumOff val="35000"/>
                  </a:schemeClr>
                </a:solidFill>
              </a:rPr>
              <a:t>buyMobiles</a:t>
            </a:r>
            <a:r>
              <a:rPr lang="en-US" sz="2000" dirty="0">
                <a:solidFill>
                  <a:schemeClr val="tx1">
                    <a:lumMod val="65000"/>
                    <a:lumOff val="35000"/>
                  </a:schemeClr>
                </a:solidFill>
              </a:rPr>
              <a:t>() method. Since we have declared a throws keyword even in the </a:t>
            </a:r>
            <a:r>
              <a:rPr lang="en-US" sz="2000" dirty="0" err="1">
                <a:solidFill>
                  <a:schemeClr val="tx1">
                    <a:lumMod val="65000"/>
                    <a:lumOff val="35000"/>
                  </a:schemeClr>
                </a:solidFill>
              </a:rPr>
              <a:t>buyMobiles</a:t>
            </a:r>
            <a:r>
              <a:rPr lang="en-US" sz="2000" dirty="0">
                <a:solidFill>
                  <a:schemeClr val="tx1">
                    <a:lumMod val="65000"/>
                    <a:lumOff val="35000"/>
                  </a:schemeClr>
                </a:solidFill>
              </a:rPr>
              <a:t>() method, this exception will get propagated to the main method where it will be handled.</a:t>
            </a:r>
          </a:p>
          <a:p>
            <a:endParaRPr lang="en-US" sz="2000" dirty="0">
              <a:solidFill>
                <a:schemeClr val="tx1">
                  <a:lumMod val="65000"/>
                  <a:lumOff val="35000"/>
                </a:schemeClr>
              </a:solidFill>
            </a:endParaRPr>
          </a:p>
          <a:p>
            <a:r>
              <a:rPr lang="en-US" sz="2000" b="1" dirty="0">
                <a:solidFill>
                  <a:schemeClr val="tx1">
                    <a:lumMod val="65000"/>
                    <a:lumOff val="35000"/>
                  </a:schemeClr>
                </a:solidFill>
              </a:rPr>
              <a:t>Third Scenario:</a:t>
            </a:r>
          </a:p>
          <a:p>
            <a:endParaRPr lang="en-US" sz="2000" b="1" dirty="0">
              <a:solidFill>
                <a:schemeClr val="tx1">
                  <a:lumMod val="65000"/>
                  <a:lumOff val="35000"/>
                </a:schemeClr>
              </a:solidFill>
            </a:endParaRPr>
          </a:p>
          <a:p>
            <a:r>
              <a:rPr lang="en-US" sz="2000" dirty="0">
                <a:solidFill>
                  <a:schemeClr val="tx1">
                    <a:lumMod val="65000"/>
                    <a:lumOff val="35000"/>
                  </a:schemeClr>
                </a:solidFill>
              </a:rPr>
              <a:t>The exception will not be handled by any method of the program, rather will be propagated to the Runtime Environment.</a:t>
            </a:r>
          </a:p>
        </p:txBody>
      </p:sp>
      <p:sp>
        <p:nvSpPr>
          <p:cNvPr id="7" name="TextBox 6">
            <a:extLst>
              <a:ext uri="{FF2B5EF4-FFF2-40B4-BE49-F238E27FC236}">
                <a16:creationId xmlns:a16="http://schemas.microsoft.com/office/drawing/2014/main" id="{ED28B904-B69C-5671-6883-36E6AF58B9F2}"/>
              </a:ext>
            </a:extLst>
          </p:cNvPr>
          <p:cNvSpPr txBox="1"/>
          <p:nvPr/>
        </p:nvSpPr>
        <p:spPr>
          <a:xfrm>
            <a:off x="716436" y="3032084"/>
            <a:ext cx="11896627" cy="3785652"/>
          </a:xfrm>
          <a:prstGeom prst="rect">
            <a:avLst/>
          </a:prstGeom>
          <a:noFill/>
        </p:spPr>
        <p:txBody>
          <a:bodyPr wrap="square">
            <a:spAutoFit/>
          </a:bodyPr>
          <a:lstStyle/>
          <a:p>
            <a:r>
              <a:rPr lang="en-IN" sz="1600" dirty="0"/>
              <a:t>class </a:t>
            </a:r>
            <a:r>
              <a:rPr lang="en-IN" sz="1600" dirty="0" err="1"/>
              <a:t>MobileShopee</a:t>
            </a:r>
            <a:r>
              <a:rPr lang="en-IN" sz="1600" dirty="0"/>
              <a:t>{</a:t>
            </a:r>
          </a:p>
          <a:p>
            <a:r>
              <a:rPr lang="en-IN" sz="1600" dirty="0"/>
              <a:t>    static int </a:t>
            </a:r>
            <a:r>
              <a:rPr lang="en-IN" sz="1600" dirty="0" err="1"/>
              <a:t>stockAvailable</a:t>
            </a:r>
            <a:r>
              <a:rPr lang="en-IN" sz="1600" dirty="0"/>
              <a:t> = 400;</a:t>
            </a:r>
          </a:p>
          <a:p>
            <a:r>
              <a:rPr lang="en-IN" sz="1600" dirty="0"/>
              <a:t>    public static void </a:t>
            </a:r>
            <a:r>
              <a:rPr lang="en-IN" sz="1600" dirty="0" err="1"/>
              <a:t>checkStock</a:t>
            </a:r>
            <a:r>
              <a:rPr lang="en-IN" sz="1600" dirty="0"/>
              <a:t>(int </a:t>
            </a:r>
            <a:r>
              <a:rPr lang="en-IN" sz="1600" dirty="0" err="1"/>
              <a:t>quantityRequired</a:t>
            </a:r>
            <a:r>
              <a:rPr lang="en-IN" sz="1600" dirty="0"/>
              <a:t>) throws Exception{</a:t>
            </a:r>
          </a:p>
          <a:p>
            <a:r>
              <a:rPr lang="en-IN" sz="1600" dirty="0"/>
              <a:t>        if(</a:t>
            </a:r>
            <a:r>
              <a:rPr lang="en-IN" sz="1600" dirty="0" err="1"/>
              <a:t>stockAvailable</a:t>
            </a:r>
            <a:r>
              <a:rPr lang="en-IN" sz="1600" dirty="0"/>
              <a:t> &lt; </a:t>
            </a:r>
            <a:r>
              <a:rPr lang="en-IN" sz="1600" dirty="0" err="1"/>
              <a:t>quantityRequired</a:t>
            </a:r>
            <a:r>
              <a:rPr lang="en-IN" sz="1600" dirty="0"/>
              <a:t>)</a:t>
            </a:r>
          </a:p>
          <a:p>
            <a:r>
              <a:rPr lang="en-IN" sz="1600" dirty="0"/>
              <a:t>            throw new Exception("There is not enough stock available.");</a:t>
            </a:r>
          </a:p>
          <a:p>
            <a:r>
              <a:rPr lang="en-IN" sz="1600" dirty="0"/>
              <a:t>        </a:t>
            </a:r>
            <a:r>
              <a:rPr lang="en-IN" sz="1600" dirty="0" err="1"/>
              <a:t>System.out.println</a:t>
            </a:r>
            <a:r>
              <a:rPr lang="en-IN" sz="1600" dirty="0"/>
              <a:t>("Please proceed to the check-out");    </a:t>
            </a:r>
          </a:p>
          <a:p>
            <a:r>
              <a:rPr lang="en-IN" sz="1600" dirty="0"/>
              <a:t>    }</a:t>
            </a:r>
          </a:p>
          <a:p>
            <a:r>
              <a:rPr lang="en-IN" sz="1600" dirty="0"/>
              <a:t>    public static void </a:t>
            </a:r>
            <a:r>
              <a:rPr lang="en-IN" sz="1600" dirty="0" err="1"/>
              <a:t>buyMobiles</a:t>
            </a:r>
            <a:r>
              <a:rPr lang="en-IN" sz="1600" dirty="0"/>
              <a:t>(int </a:t>
            </a:r>
            <a:r>
              <a:rPr lang="en-IN" sz="1600" dirty="0" err="1"/>
              <a:t>quantityRequired</a:t>
            </a:r>
            <a:r>
              <a:rPr lang="en-IN" sz="1600" dirty="0"/>
              <a:t>) throws Exception{</a:t>
            </a:r>
          </a:p>
          <a:p>
            <a:r>
              <a:rPr lang="en-IN" sz="1600" dirty="0"/>
              <a:t>        </a:t>
            </a:r>
            <a:r>
              <a:rPr lang="en-IN" sz="1600" dirty="0" err="1"/>
              <a:t>checkStock</a:t>
            </a:r>
            <a:r>
              <a:rPr lang="en-IN" sz="1600" dirty="0"/>
              <a:t>(550);</a:t>
            </a:r>
          </a:p>
          <a:p>
            <a:r>
              <a:rPr lang="en-IN" sz="1600" dirty="0"/>
              <a:t>        </a:t>
            </a:r>
            <a:r>
              <a:rPr lang="en-IN" sz="1600" dirty="0" err="1"/>
              <a:t>System.out.println</a:t>
            </a:r>
            <a:r>
              <a:rPr lang="en-IN" sz="1600" dirty="0"/>
              <a:t>("Please pay for the items in your cart.");    </a:t>
            </a:r>
          </a:p>
          <a:p>
            <a:r>
              <a:rPr lang="en-IN" sz="1600" dirty="0"/>
              <a:t>    }</a:t>
            </a:r>
          </a:p>
          <a:p>
            <a:r>
              <a:rPr lang="en-IN" sz="1600" dirty="0"/>
              <a:t>    public static void main(String[] </a:t>
            </a:r>
            <a:r>
              <a:rPr lang="en-IN" sz="1600" dirty="0" err="1"/>
              <a:t>args</a:t>
            </a:r>
            <a:r>
              <a:rPr lang="en-IN" sz="1600" dirty="0"/>
              <a:t>) throws Exception{</a:t>
            </a:r>
          </a:p>
          <a:p>
            <a:r>
              <a:rPr lang="en-IN" sz="1600" dirty="0"/>
              <a:t>        </a:t>
            </a:r>
            <a:r>
              <a:rPr lang="en-IN" sz="1600" dirty="0" err="1"/>
              <a:t>buyMobiles</a:t>
            </a:r>
            <a:r>
              <a:rPr lang="en-IN" sz="1600" dirty="0"/>
              <a:t>(550);</a:t>
            </a:r>
          </a:p>
          <a:p>
            <a:r>
              <a:rPr lang="en-IN" sz="1600" dirty="0"/>
              <a:t>    }</a:t>
            </a:r>
          </a:p>
          <a:p>
            <a:r>
              <a:rPr lang="en-IN" sz="1600" dirty="0"/>
              <a:t>}</a:t>
            </a:r>
          </a:p>
        </p:txBody>
      </p:sp>
    </p:spTree>
    <p:extLst>
      <p:ext uri="{BB962C8B-B14F-4D97-AF65-F5344CB8AC3E}">
        <p14:creationId xmlns:p14="http://schemas.microsoft.com/office/powerpoint/2010/main" val="1416063398"/>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A7587C-8B18-F36A-8970-623D8A7AFAE2}"/>
              </a:ext>
            </a:extLst>
          </p:cNvPr>
          <p:cNvSpPr>
            <a:spLocks noGrp="1"/>
          </p:cNvSpPr>
          <p:nvPr>
            <p:ph type="ftr" sz="quarter" idx="11"/>
          </p:nvPr>
        </p:nvSpPr>
        <p:spPr/>
        <p:txBody>
          <a:bodyPr/>
          <a:lstStyle/>
          <a:p>
            <a:r>
              <a:rPr lang="en-IN" dirty="0"/>
              <a:t>H&amp;D IT Solution</a:t>
            </a:r>
          </a:p>
        </p:txBody>
      </p:sp>
      <p:sp>
        <p:nvSpPr>
          <p:cNvPr id="3" name="Slide Number Placeholder 2">
            <a:extLst>
              <a:ext uri="{FF2B5EF4-FFF2-40B4-BE49-F238E27FC236}">
                <a16:creationId xmlns:a16="http://schemas.microsoft.com/office/drawing/2014/main" id="{11792392-ADF2-9A7A-EFC1-F573C8EFB09D}"/>
              </a:ext>
            </a:extLst>
          </p:cNvPr>
          <p:cNvSpPr>
            <a:spLocks noGrp="1"/>
          </p:cNvSpPr>
          <p:nvPr>
            <p:ph type="sldNum" sz="quarter" idx="12"/>
          </p:nvPr>
        </p:nvSpPr>
        <p:spPr/>
        <p:txBody>
          <a:bodyPr/>
          <a:lstStyle/>
          <a:p>
            <a:fld id="{4A777409-9C5A-4B07-8E32-19F22F7D558C}" type="slidenum">
              <a:rPr lang="en-IN" smtClean="0"/>
              <a:t>376</a:t>
            </a:fld>
            <a:endParaRPr lang="en-IN" dirty="0"/>
          </a:p>
        </p:txBody>
      </p:sp>
      <p:sp>
        <p:nvSpPr>
          <p:cNvPr id="5" name="TextBox 4">
            <a:extLst>
              <a:ext uri="{FF2B5EF4-FFF2-40B4-BE49-F238E27FC236}">
                <a16:creationId xmlns:a16="http://schemas.microsoft.com/office/drawing/2014/main" id="{F471B827-90B0-5924-1BEA-69428F4B95B9}"/>
              </a:ext>
            </a:extLst>
          </p:cNvPr>
          <p:cNvSpPr txBox="1"/>
          <p:nvPr/>
        </p:nvSpPr>
        <p:spPr>
          <a:xfrm>
            <a:off x="989029" y="591979"/>
            <a:ext cx="10492818" cy="2554545"/>
          </a:xfrm>
          <a:prstGeom prst="rect">
            <a:avLst/>
          </a:prstGeom>
          <a:noFill/>
        </p:spPr>
        <p:txBody>
          <a:bodyPr wrap="square">
            <a:spAutoFit/>
          </a:bodyPr>
          <a:lstStyle/>
          <a:p>
            <a:r>
              <a:rPr lang="en-US" sz="2000" dirty="0">
                <a:solidFill>
                  <a:schemeClr val="tx1">
                    <a:lumMod val="65000"/>
                    <a:lumOff val="35000"/>
                  </a:schemeClr>
                </a:solidFill>
              </a:rPr>
              <a:t>In this case, if any exception is thrown from the </a:t>
            </a:r>
            <a:r>
              <a:rPr lang="en-US" sz="2000" dirty="0" err="1">
                <a:solidFill>
                  <a:schemeClr val="tx1">
                    <a:lumMod val="65000"/>
                    <a:lumOff val="35000"/>
                  </a:schemeClr>
                </a:solidFill>
              </a:rPr>
              <a:t>checkStock</a:t>
            </a:r>
            <a:r>
              <a:rPr lang="en-US" sz="2000" dirty="0">
                <a:solidFill>
                  <a:schemeClr val="tx1">
                    <a:lumMod val="65000"/>
                    <a:lumOff val="35000"/>
                  </a:schemeClr>
                </a:solidFill>
              </a:rPr>
              <a:t>() method, it will get propagated to the </a:t>
            </a:r>
            <a:r>
              <a:rPr lang="en-US" sz="2000" dirty="0" err="1">
                <a:solidFill>
                  <a:schemeClr val="tx1">
                    <a:lumMod val="65000"/>
                    <a:lumOff val="35000"/>
                  </a:schemeClr>
                </a:solidFill>
              </a:rPr>
              <a:t>buyMobiles</a:t>
            </a:r>
            <a:r>
              <a:rPr lang="en-US" sz="2000" dirty="0">
                <a:solidFill>
                  <a:schemeClr val="tx1">
                    <a:lumMod val="65000"/>
                    <a:lumOff val="35000"/>
                  </a:schemeClr>
                </a:solidFill>
              </a:rPr>
              <a:t>() method, which will send it to the main method. Since we have used the throws keyword even in the main method, the exception will get propagated to the Runtime exception. The Runtime exception will then print the exception stack trace in the output window.</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a:t>
            </a:r>
            <a:r>
              <a:rPr lang="en-US" sz="2000" dirty="0">
                <a:solidFill>
                  <a:schemeClr val="tx1">
                    <a:lumMod val="65000"/>
                    <a:lumOff val="35000"/>
                  </a:schemeClr>
                </a:solidFill>
              </a:rPr>
              <a:t> Usage of the third scenario is frowned upon as the exception is not being handled in it. One of the main purpose of handling the exception was so that the end user is not shown the exception stack trace, which is neglected in the third scenario. Hence avoid the use of it as much as possible.</a:t>
            </a:r>
          </a:p>
        </p:txBody>
      </p:sp>
    </p:spTree>
    <p:extLst>
      <p:ext uri="{BB962C8B-B14F-4D97-AF65-F5344CB8AC3E}">
        <p14:creationId xmlns:p14="http://schemas.microsoft.com/office/powerpoint/2010/main" val="987133879"/>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88C3FA-6A49-3BF6-1512-D369613E3C1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739B64-0974-88C4-5E15-00028827AA85}"/>
              </a:ext>
            </a:extLst>
          </p:cNvPr>
          <p:cNvSpPr>
            <a:spLocks noGrp="1"/>
          </p:cNvSpPr>
          <p:nvPr>
            <p:ph type="sldNum" sz="quarter" idx="12"/>
          </p:nvPr>
        </p:nvSpPr>
        <p:spPr/>
        <p:txBody>
          <a:bodyPr/>
          <a:lstStyle/>
          <a:p>
            <a:fld id="{4A777409-9C5A-4B07-8E32-19F22F7D558C}" type="slidenum">
              <a:rPr lang="en-IN" smtClean="0"/>
              <a:t>377</a:t>
            </a:fld>
            <a:endParaRPr lang="en-IN" dirty="0"/>
          </a:p>
        </p:txBody>
      </p:sp>
      <p:sp>
        <p:nvSpPr>
          <p:cNvPr id="5" name="TextBox 4">
            <a:extLst>
              <a:ext uri="{FF2B5EF4-FFF2-40B4-BE49-F238E27FC236}">
                <a16:creationId xmlns:a16="http://schemas.microsoft.com/office/drawing/2014/main" id="{CBD948BA-DEB5-661F-AB59-2AF9A60AB1B2}"/>
              </a:ext>
            </a:extLst>
          </p:cNvPr>
          <p:cNvSpPr txBox="1"/>
          <p:nvPr/>
        </p:nvSpPr>
        <p:spPr>
          <a:xfrm>
            <a:off x="989029" y="607185"/>
            <a:ext cx="6099142" cy="369332"/>
          </a:xfrm>
          <a:prstGeom prst="rect">
            <a:avLst/>
          </a:prstGeom>
          <a:noFill/>
        </p:spPr>
        <p:txBody>
          <a:bodyPr wrap="square">
            <a:spAutoFit/>
          </a:bodyPr>
          <a:lstStyle/>
          <a:p>
            <a:r>
              <a:rPr lang="en-IN" b="1" dirty="0"/>
              <a:t>Exception Handling - </a:t>
            </a:r>
            <a:r>
              <a:rPr lang="en-IN" b="1" dirty="0" err="1"/>
              <a:t>Tryout</a:t>
            </a:r>
            <a:r>
              <a:rPr lang="en-IN" b="1" dirty="0"/>
              <a:t> 1 </a:t>
            </a:r>
          </a:p>
        </p:txBody>
      </p:sp>
      <p:sp>
        <p:nvSpPr>
          <p:cNvPr id="7" name="TextBox 6">
            <a:extLst>
              <a:ext uri="{FF2B5EF4-FFF2-40B4-BE49-F238E27FC236}">
                <a16:creationId xmlns:a16="http://schemas.microsoft.com/office/drawing/2014/main" id="{092A72AB-9C72-7398-216F-044AF5BC5DD1}"/>
              </a:ext>
            </a:extLst>
          </p:cNvPr>
          <p:cNvSpPr txBox="1"/>
          <p:nvPr/>
        </p:nvSpPr>
        <p:spPr>
          <a:xfrm>
            <a:off x="989028" y="1138734"/>
            <a:ext cx="10709635" cy="3170099"/>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Whenever an exception is thrown which is not handled in its own method, it will be propagated to the calling environment. The calling environment can be either a calling method or the runtime system.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code, the method </a:t>
            </a:r>
            <a:r>
              <a:rPr lang="en-US" sz="2000" dirty="0" err="1">
                <a:solidFill>
                  <a:schemeClr val="tx1">
                    <a:lumMod val="65000"/>
                    <a:lumOff val="35000"/>
                  </a:schemeClr>
                </a:solidFill>
                <a:effectLst/>
              </a:rPr>
              <a:t>divideByStringLength</a:t>
            </a:r>
            <a:r>
              <a:rPr lang="en-US" sz="2000" dirty="0">
                <a:solidFill>
                  <a:schemeClr val="tx1">
                    <a:lumMod val="65000"/>
                    <a:lumOff val="35000"/>
                  </a:schemeClr>
                </a:solidFill>
                <a:effectLst/>
              </a:rPr>
              <a:t>() is throwing </a:t>
            </a:r>
            <a:r>
              <a:rPr lang="en-US" sz="2000" dirty="0" err="1">
                <a:solidFill>
                  <a:schemeClr val="tx1">
                    <a:lumMod val="65000"/>
                    <a:lumOff val="35000"/>
                  </a:schemeClr>
                </a:solidFill>
                <a:effectLst/>
              </a:rPr>
              <a:t>ArrayIndexOutOfBoundsException</a:t>
            </a:r>
            <a:r>
              <a:rPr lang="en-US" sz="2000" dirty="0">
                <a:solidFill>
                  <a:schemeClr val="tx1">
                    <a:lumMod val="65000"/>
                    <a:lumOff val="35000"/>
                  </a:schemeClr>
                </a:solidFill>
                <a:effectLst/>
              </a:rPr>
              <a:t> which is not handled in its own method. So it is propagated to the calling method main() where all the exceptions are caught in Exception catch block.</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Here's a code showing how try-catch-finally works:</a:t>
            </a:r>
          </a:p>
        </p:txBody>
      </p:sp>
    </p:spTree>
    <p:extLst>
      <p:ext uri="{BB962C8B-B14F-4D97-AF65-F5344CB8AC3E}">
        <p14:creationId xmlns:p14="http://schemas.microsoft.com/office/powerpoint/2010/main" val="1818806646"/>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EDE5E8-8F22-F1D1-DA45-A9DA5F633C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C90D47A-E1C0-B9B7-82B7-972BA3A73D28}"/>
              </a:ext>
            </a:extLst>
          </p:cNvPr>
          <p:cNvSpPr>
            <a:spLocks noGrp="1"/>
          </p:cNvSpPr>
          <p:nvPr>
            <p:ph type="sldNum" sz="quarter" idx="12"/>
          </p:nvPr>
        </p:nvSpPr>
        <p:spPr/>
        <p:txBody>
          <a:bodyPr/>
          <a:lstStyle/>
          <a:p>
            <a:fld id="{4A777409-9C5A-4B07-8E32-19F22F7D558C}" type="slidenum">
              <a:rPr lang="en-IN" smtClean="0"/>
              <a:t>378</a:t>
            </a:fld>
            <a:endParaRPr lang="en-IN" dirty="0"/>
          </a:p>
        </p:txBody>
      </p:sp>
      <p:sp>
        <p:nvSpPr>
          <p:cNvPr id="5" name="TextBox 4">
            <a:extLst>
              <a:ext uri="{FF2B5EF4-FFF2-40B4-BE49-F238E27FC236}">
                <a16:creationId xmlns:a16="http://schemas.microsoft.com/office/drawing/2014/main" id="{F42F5415-23C3-D1FF-D820-3FF5EA6D2D74}"/>
              </a:ext>
            </a:extLst>
          </p:cNvPr>
          <p:cNvSpPr txBox="1"/>
          <p:nvPr/>
        </p:nvSpPr>
        <p:spPr>
          <a:xfrm>
            <a:off x="1414021" y="1018424"/>
            <a:ext cx="12292553" cy="5078313"/>
          </a:xfrm>
          <a:prstGeom prst="rect">
            <a:avLst/>
          </a:prstGeom>
          <a:noFill/>
        </p:spPr>
        <p:txBody>
          <a:bodyPr wrap="square">
            <a:spAutoFit/>
          </a:bodyPr>
          <a:lstStyle/>
          <a:p>
            <a:r>
              <a:rPr lang="en-IN" dirty="0"/>
              <a:t>class </a:t>
            </a:r>
            <a:r>
              <a:rPr lang="en-IN" dirty="0" err="1"/>
              <a:t>StringChecker</a:t>
            </a:r>
            <a:r>
              <a:rPr lang="en-IN" dirty="0"/>
              <a:t> {</a:t>
            </a:r>
          </a:p>
          <a:p>
            <a:r>
              <a:rPr lang="en-IN" dirty="0"/>
              <a:t>	public void </a:t>
            </a:r>
            <a:r>
              <a:rPr lang="en-IN" dirty="0" err="1"/>
              <a:t>divideByStringLength</a:t>
            </a:r>
            <a:r>
              <a:rPr lang="en-IN" dirty="0"/>
              <a:t>() {</a:t>
            </a:r>
          </a:p>
          <a:p>
            <a:r>
              <a:rPr lang="en-IN" dirty="0"/>
              <a:t>		String[] </a:t>
            </a:r>
            <a:r>
              <a:rPr lang="en-IN" dirty="0" err="1"/>
              <a:t>sarr</a:t>
            </a:r>
            <a:r>
              <a:rPr lang="en-IN" dirty="0"/>
              <a:t> = { "Hi", "hello", "" };</a:t>
            </a:r>
          </a:p>
          <a:p>
            <a:r>
              <a:rPr lang="en-IN" dirty="0"/>
              <a:t>		int[] </a:t>
            </a:r>
            <a:r>
              <a:rPr lang="en-IN" dirty="0" err="1"/>
              <a:t>numarr</a:t>
            </a:r>
            <a:r>
              <a:rPr lang="en-IN" dirty="0"/>
              <a:t> = { 1, 0, 5 };</a:t>
            </a:r>
          </a:p>
          <a:p>
            <a:r>
              <a:rPr lang="en-IN" dirty="0"/>
              <a:t>		try {</a:t>
            </a:r>
          </a:p>
          <a:p>
            <a:r>
              <a:rPr lang="en-IN" dirty="0"/>
              <a:t>			for (int </a:t>
            </a:r>
            <a:r>
              <a:rPr lang="en-IN" dirty="0" err="1"/>
              <a:t>i</a:t>
            </a:r>
            <a:r>
              <a:rPr lang="en-IN" dirty="0"/>
              <a:t> = 0; </a:t>
            </a:r>
            <a:r>
              <a:rPr lang="en-IN" dirty="0" err="1"/>
              <a:t>i</a:t>
            </a:r>
            <a:r>
              <a:rPr lang="en-IN" dirty="0"/>
              <a:t> &lt; </a:t>
            </a:r>
            <a:r>
              <a:rPr lang="en-IN" dirty="0" err="1"/>
              <a:t>numarr.length</a:t>
            </a:r>
            <a:r>
              <a:rPr lang="en-IN" dirty="0"/>
              <a:t>; </a:t>
            </a:r>
            <a:r>
              <a:rPr lang="en-IN" dirty="0" err="1"/>
              <a:t>i</a:t>
            </a:r>
            <a:r>
              <a:rPr lang="en-IN" dirty="0"/>
              <a:t>++) {</a:t>
            </a:r>
          </a:p>
          <a:p>
            <a:r>
              <a:rPr lang="en-IN" dirty="0"/>
              <a:t>				</a:t>
            </a:r>
            <a:r>
              <a:rPr lang="en-IN" dirty="0" err="1"/>
              <a:t>System.out.println</a:t>
            </a:r>
            <a:r>
              <a:rPr lang="en-IN" dirty="0"/>
              <a:t>("value:"+</a:t>
            </a:r>
            <a:r>
              <a:rPr lang="en-IN" dirty="0" err="1"/>
              <a:t>numarr</a:t>
            </a:r>
            <a:r>
              <a:rPr lang="en-IN" dirty="0"/>
              <a:t>[i+1]/</a:t>
            </a:r>
            <a:r>
              <a:rPr lang="en-IN" dirty="0" err="1"/>
              <a:t>sarr.length</a:t>
            </a:r>
            <a:r>
              <a:rPr lang="en-IN" dirty="0"/>
              <a:t>);</a:t>
            </a:r>
          </a:p>
          <a:p>
            <a:r>
              <a:rPr lang="en-IN" dirty="0"/>
              <a:t>			}</a:t>
            </a:r>
          </a:p>
          <a:p>
            <a:r>
              <a:rPr lang="en-IN" dirty="0"/>
              <a:t>		} catch (</a:t>
            </a:r>
            <a:r>
              <a:rPr lang="en-IN" dirty="0" err="1"/>
              <a:t>ArithmeticException</a:t>
            </a:r>
            <a:r>
              <a:rPr lang="en-IN" dirty="0"/>
              <a:t> ae) {</a:t>
            </a:r>
          </a:p>
          <a:p>
            <a:r>
              <a:rPr lang="en-IN" dirty="0"/>
              <a:t>			</a:t>
            </a:r>
            <a:r>
              <a:rPr lang="en-IN" dirty="0" err="1"/>
              <a:t>System.out.println</a:t>
            </a:r>
            <a:r>
              <a:rPr lang="en-IN" dirty="0"/>
              <a:t>(</a:t>
            </a:r>
            <a:r>
              <a:rPr lang="en-IN" dirty="0" err="1"/>
              <a:t>ae.getMessage</a:t>
            </a:r>
            <a:r>
              <a:rPr lang="en-IN" dirty="0"/>
              <a:t>());			</a:t>
            </a:r>
          </a:p>
          <a:p>
            <a:r>
              <a:rPr lang="en-IN" dirty="0"/>
              <a:t>		}</a:t>
            </a:r>
          </a:p>
          <a:p>
            <a:r>
              <a:rPr lang="en-IN" dirty="0"/>
              <a:t>		//no catch block for </a:t>
            </a:r>
            <a:r>
              <a:rPr lang="en-IN" dirty="0" err="1"/>
              <a:t>ArrayIndexOutOfBoundsException</a:t>
            </a:r>
            <a:endParaRPr lang="en-IN" dirty="0"/>
          </a:p>
          <a:p>
            <a:r>
              <a:rPr lang="en-IN" dirty="0"/>
              <a:t>		//Exception gets propagated to calling environment</a:t>
            </a:r>
          </a:p>
          <a:p>
            <a:r>
              <a:rPr lang="en-IN" dirty="0"/>
              <a:t>		finally {</a:t>
            </a:r>
          </a:p>
          <a:p>
            <a:r>
              <a:rPr lang="en-IN" dirty="0"/>
              <a:t>			</a:t>
            </a:r>
            <a:r>
              <a:rPr lang="en-IN" dirty="0" err="1"/>
              <a:t>System.out.println</a:t>
            </a:r>
            <a:r>
              <a:rPr lang="en-IN" dirty="0"/>
              <a:t>("In inner finally");</a:t>
            </a:r>
          </a:p>
          <a:p>
            <a:r>
              <a:rPr lang="en-IN" dirty="0"/>
              <a:t>		}</a:t>
            </a:r>
          </a:p>
          <a:p>
            <a:r>
              <a:rPr lang="en-IN" dirty="0"/>
              <a:t>	}</a:t>
            </a:r>
          </a:p>
          <a:p>
            <a:r>
              <a:rPr lang="en-IN" dirty="0"/>
              <a:t>	</a:t>
            </a:r>
          </a:p>
        </p:txBody>
      </p:sp>
    </p:spTree>
    <p:extLst>
      <p:ext uri="{BB962C8B-B14F-4D97-AF65-F5344CB8AC3E}">
        <p14:creationId xmlns:p14="http://schemas.microsoft.com/office/powerpoint/2010/main" val="1200262045"/>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832BEC-2965-9CFC-99F4-96877F3AC9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1433DF-B270-C30F-65B2-30890D8C0CB0}"/>
              </a:ext>
            </a:extLst>
          </p:cNvPr>
          <p:cNvSpPr>
            <a:spLocks noGrp="1"/>
          </p:cNvSpPr>
          <p:nvPr>
            <p:ph type="sldNum" sz="quarter" idx="12"/>
          </p:nvPr>
        </p:nvSpPr>
        <p:spPr/>
        <p:txBody>
          <a:bodyPr/>
          <a:lstStyle/>
          <a:p>
            <a:fld id="{4A777409-9C5A-4B07-8E32-19F22F7D558C}" type="slidenum">
              <a:rPr lang="en-IN" smtClean="0"/>
              <a:t>379</a:t>
            </a:fld>
            <a:endParaRPr lang="en-IN" dirty="0"/>
          </a:p>
        </p:txBody>
      </p:sp>
      <p:sp>
        <p:nvSpPr>
          <p:cNvPr id="5" name="TextBox 4">
            <a:extLst>
              <a:ext uri="{FF2B5EF4-FFF2-40B4-BE49-F238E27FC236}">
                <a16:creationId xmlns:a16="http://schemas.microsoft.com/office/drawing/2014/main" id="{A67F82A5-7995-93E0-2F05-3864CCBBE1D6}"/>
              </a:ext>
            </a:extLst>
          </p:cNvPr>
          <p:cNvSpPr txBox="1"/>
          <p:nvPr/>
        </p:nvSpPr>
        <p:spPr>
          <a:xfrm>
            <a:off x="1178349" y="1797173"/>
            <a:ext cx="11331019" cy="3970318"/>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r>
              <a:rPr lang="en-IN" dirty="0" err="1"/>
              <a:t>StringChecker</a:t>
            </a:r>
            <a:r>
              <a:rPr lang="en-IN" dirty="0"/>
              <a:t> checker = new </a:t>
            </a:r>
            <a:r>
              <a:rPr lang="en-IN" dirty="0" err="1"/>
              <a:t>StringChecker</a:t>
            </a:r>
            <a:r>
              <a:rPr lang="en-IN" dirty="0"/>
              <a:t>();</a:t>
            </a:r>
          </a:p>
          <a:p>
            <a:r>
              <a:rPr lang="en-IN" dirty="0"/>
              <a:t>		try {</a:t>
            </a:r>
          </a:p>
          <a:p>
            <a:r>
              <a:rPr lang="en-IN" dirty="0"/>
              <a:t>			</a:t>
            </a:r>
            <a:r>
              <a:rPr lang="en-IN" dirty="0" err="1"/>
              <a:t>checker.divideByStringLength</a:t>
            </a:r>
            <a:r>
              <a:rPr lang="en-IN" dirty="0"/>
              <a:t>();</a:t>
            </a:r>
          </a:p>
          <a:p>
            <a:r>
              <a:rPr lang="en-IN" dirty="0"/>
              <a:t>		}</a:t>
            </a:r>
          </a:p>
          <a:p>
            <a:r>
              <a:rPr lang="en-IN" dirty="0"/>
              <a:t>		//Exception catch block can catch any Exception</a:t>
            </a:r>
          </a:p>
          <a:p>
            <a:r>
              <a:rPr lang="en-IN" dirty="0"/>
              <a:t>		catch (Exception e) {</a:t>
            </a:r>
          </a:p>
          <a:p>
            <a:r>
              <a:rPr lang="en-IN" dirty="0"/>
              <a:t>			</a:t>
            </a:r>
            <a:r>
              <a:rPr lang="en-IN" dirty="0" err="1"/>
              <a:t>System.out.println</a:t>
            </a:r>
            <a:r>
              <a:rPr lang="en-IN" dirty="0"/>
              <a:t>(</a:t>
            </a:r>
            <a:r>
              <a:rPr lang="en-IN" dirty="0" err="1"/>
              <a:t>e.getMessage</a:t>
            </a:r>
            <a:r>
              <a:rPr lang="en-IN" dirty="0"/>
              <a:t>());</a:t>
            </a:r>
          </a:p>
          <a:p>
            <a:r>
              <a:rPr lang="en-IN" dirty="0"/>
              <a:t>		}</a:t>
            </a:r>
          </a:p>
          <a:p>
            <a:r>
              <a:rPr lang="en-IN" dirty="0"/>
              <a:t>		finally {</a:t>
            </a:r>
          </a:p>
          <a:p>
            <a:r>
              <a:rPr lang="en-IN" dirty="0"/>
              <a:t>			</a:t>
            </a:r>
            <a:r>
              <a:rPr lang="en-IN" dirty="0" err="1"/>
              <a:t>System.out.println</a:t>
            </a:r>
            <a:r>
              <a:rPr lang="en-IN" dirty="0"/>
              <a:t>("In outer finally");</a:t>
            </a:r>
          </a:p>
          <a:p>
            <a:r>
              <a:rPr lang="en-IN" dirty="0"/>
              <a:t>		}</a:t>
            </a:r>
          </a:p>
          <a:p>
            <a:r>
              <a:rPr lang="en-IN" dirty="0"/>
              <a:t>	}</a:t>
            </a:r>
          </a:p>
          <a:p>
            <a:r>
              <a:rPr lang="en-IN" dirty="0"/>
              <a:t>}</a:t>
            </a:r>
          </a:p>
        </p:txBody>
      </p:sp>
    </p:spTree>
    <p:extLst>
      <p:ext uri="{BB962C8B-B14F-4D97-AF65-F5344CB8AC3E}">
        <p14:creationId xmlns:p14="http://schemas.microsoft.com/office/powerpoint/2010/main" val="849328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F1C980-ADE3-A2B2-4CCD-E175B63A7FAB}"/>
              </a:ext>
            </a:extLst>
          </p:cNvPr>
          <p:cNvSpPr txBox="1"/>
          <p:nvPr/>
        </p:nvSpPr>
        <p:spPr>
          <a:xfrm>
            <a:off x="412375" y="914915"/>
            <a:ext cx="11331389" cy="400110"/>
          </a:xfrm>
          <a:prstGeom prst="rect">
            <a:avLst/>
          </a:prstGeom>
          <a:noFill/>
        </p:spPr>
        <p:txBody>
          <a:bodyPr wrap="square">
            <a:spAutoFit/>
          </a:bodyPr>
          <a:lstStyle/>
          <a:p>
            <a:r>
              <a:rPr lang="en-US" sz="2000" dirty="0">
                <a:solidFill>
                  <a:schemeClr val="tx1">
                    <a:lumMod val="65000"/>
                    <a:lumOff val="35000"/>
                  </a:schemeClr>
                </a:solidFill>
              </a:rPr>
              <a:t>Use JShell to execute the below code</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8F1B86D6-9328-84B1-5079-0075F531DB95}"/>
              </a:ext>
            </a:extLst>
          </p:cNvPr>
          <p:cNvSpPr txBox="1"/>
          <p:nvPr/>
        </p:nvSpPr>
        <p:spPr>
          <a:xfrm>
            <a:off x="412375" y="1418770"/>
            <a:ext cx="11403107" cy="4524315"/>
          </a:xfrm>
          <a:prstGeom prst="rect">
            <a:avLst/>
          </a:prstGeom>
          <a:noFill/>
        </p:spPr>
        <p:txBody>
          <a:bodyPr wrap="square">
            <a:spAutoFit/>
          </a:bodyPr>
          <a:lstStyle/>
          <a:p>
            <a:r>
              <a:rPr lang="en-IN" sz="2400" dirty="0"/>
              <a:t>int pizzaPrice=280;</a:t>
            </a:r>
          </a:p>
          <a:p>
            <a:r>
              <a:rPr lang="en-IN" sz="2400" dirty="0"/>
              <a:t>int quantity=2;</a:t>
            </a:r>
          </a:p>
          <a:p>
            <a:r>
              <a:rPr lang="en-IN" sz="2400" dirty="0"/>
              <a:t>long totalCost = pizzaPrice * quantity;</a:t>
            </a:r>
          </a:p>
          <a:p>
            <a:r>
              <a:rPr lang="en-IN" sz="2400" dirty="0"/>
              <a:t>if(totalCost&gt;2000 &amp;&amp; totalCost&lt;=10000){</a:t>
            </a:r>
          </a:p>
          <a:p>
            <a:r>
              <a:rPr lang="en-IN" sz="2400" dirty="0"/>
              <a:t>    float totalCostWithDiscount = totalCost - (totalCost * (float)5/100);</a:t>
            </a:r>
          </a:p>
          <a:p>
            <a:r>
              <a:rPr lang="en-IN" sz="2400" dirty="0"/>
              <a:t>}</a:t>
            </a:r>
          </a:p>
          <a:p>
            <a:r>
              <a:rPr lang="en-IN" sz="2400" dirty="0"/>
              <a:t>else if(totalCost&gt;10000){</a:t>
            </a:r>
          </a:p>
          <a:p>
            <a:r>
              <a:rPr lang="en-IN" sz="2400" dirty="0"/>
              <a:t>    float totalCostWithDiscount = totalCost - (totalCost * (float)10/100);</a:t>
            </a:r>
          </a:p>
          <a:p>
            <a:r>
              <a:rPr lang="en-IN" sz="2400" dirty="0"/>
              <a:t>}</a:t>
            </a:r>
          </a:p>
          <a:p>
            <a:r>
              <a:rPr lang="en-IN" sz="2400" dirty="0"/>
              <a:t>else{</a:t>
            </a:r>
          </a:p>
          <a:p>
            <a:r>
              <a:rPr lang="en-IN" sz="2400" dirty="0"/>
              <a:t>    System.out.println("No Discount");</a:t>
            </a:r>
          </a:p>
          <a:p>
            <a:r>
              <a:rPr lang="en-IN" sz="2400" dirty="0"/>
              <a:t>}</a:t>
            </a:r>
          </a:p>
        </p:txBody>
      </p:sp>
      <p:sp>
        <p:nvSpPr>
          <p:cNvPr id="7" name="TextBox 6">
            <a:extLst>
              <a:ext uri="{FF2B5EF4-FFF2-40B4-BE49-F238E27FC236}">
                <a16:creationId xmlns:a16="http://schemas.microsoft.com/office/drawing/2014/main" id="{8E123E68-4301-F97D-E326-3C64562E1E53}"/>
              </a:ext>
            </a:extLst>
          </p:cNvPr>
          <p:cNvSpPr txBox="1"/>
          <p:nvPr/>
        </p:nvSpPr>
        <p:spPr>
          <a:xfrm>
            <a:off x="412375" y="5956240"/>
            <a:ext cx="11483790" cy="400110"/>
          </a:xfrm>
          <a:prstGeom prst="rect">
            <a:avLst/>
          </a:prstGeom>
          <a:noFill/>
        </p:spPr>
        <p:txBody>
          <a:bodyPr wrap="square">
            <a:spAutoFit/>
          </a:bodyPr>
          <a:lstStyle/>
          <a:p>
            <a:r>
              <a:rPr lang="en-US" sz="2000" dirty="0">
                <a:solidFill>
                  <a:schemeClr val="tx1">
                    <a:lumMod val="65000"/>
                    <a:lumOff val="35000"/>
                  </a:schemeClr>
                </a:solidFill>
              </a:rPr>
              <a:t>Next, let us see how we can assign a value from one data type to another.</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13C2C785-7E34-CCA5-D7BA-7316E19F53A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89C4844-EA39-49C1-0E71-EB8E1C9F108A}"/>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1269401115"/>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E133C6-882F-1316-514F-66594636E0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B6879D-EC07-A9C4-8BE6-2BCE3A77A0C9}"/>
              </a:ext>
            </a:extLst>
          </p:cNvPr>
          <p:cNvSpPr>
            <a:spLocks noGrp="1"/>
          </p:cNvSpPr>
          <p:nvPr>
            <p:ph type="sldNum" sz="quarter" idx="12"/>
          </p:nvPr>
        </p:nvSpPr>
        <p:spPr/>
        <p:txBody>
          <a:bodyPr/>
          <a:lstStyle/>
          <a:p>
            <a:fld id="{4A777409-9C5A-4B07-8E32-19F22F7D558C}" type="slidenum">
              <a:rPr lang="en-IN" smtClean="0"/>
              <a:t>380</a:t>
            </a:fld>
            <a:endParaRPr lang="en-IN" dirty="0"/>
          </a:p>
        </p:txBody>
      </p:sp>
      <p:sp>
        <p:nvSpPr>
          <p:cNvPr id="5" name="TextBox 4">
            <a:extLst>
              <a:ext uri="{FF2B5EF4-FFF2-40B4-BE49-F238E27FC236}">
                <a16:creationId xmlns:a16="http://schemas.microsoft.com/office/drawing/2014/main" id="{E6E040AB-BA39-8AD3-021E-2332F0009CB3}"/>
              </a:ext>
            </a:extLst>
          </p:cNvPr>
          <p:cNvSpPr txBox="1"/>
          <p:nvPr/>
        </p:nvSpPr>
        <p:spPr>
          <a:xfrm>
            <a:off x="989029" y="578904"/>
            <a:ext cx="6099142" cy="400110"/>
          </a:xfrm>
          <a:prstGeom prst="rect">
            <a:avLst/>
          </a:prstGeom>
          <a:noFill/>
        </p:spPr>
        <p:txBody>
          <a:bodyPr wrap="square">
            <a:spAutoFit/>
          </a:bodyPr>
          <a:lstStyle/>
          <a:p>
            <a:r>
              <a:rPr lang="en-IN" sz="2000" b="1" dirty="0"/>
              <a:t>Exception Propagation - Unchecked</a:t>
            </a:r>
          </a:p>
        </p:txBody>
      </p:sp>
      <p:sp>
        <p:nvSpPr>
          <p:cNvPr id="7" name="TextBox 6">
            <a:extLst>
              <a:ext uri="{FF2B5EF4-FFF2-40B4-BE49-F238E27FC236}">
                <a16:creationId xmlns:a16="http://schemas.microsoft.com/office/drawing/2014/main" id="{6D35076F-6CA6-08EA-FAB9-A4ECFFBB841B}"/>
              </a:ext>
            </a:extLst>
          </p:cNvPr>
          <p:cNvSpPr txBox="1"/>
          <p:nvPr/>
        </p:nvSpPr>
        <p:spPr>
          <a:xfrm>
            <a:off x="989028" y="1356270"/>
            <a:ext cx="10364771" cy="2862322"/>
          </a:xfrm>
          <a:prstGeom prst="rect">
            <a:avLst/>
          </a:prstGeom>
          <a:noFill/>
        </p:spPr>
        <p:txBody>
          <a:bodyPr wrap="square">
            <a:spAutoFit/>
          </a:bodyPr>
          <a:lstStyle/>
          <a:p>
            <a:r>
              <a:rPr lang="en-US" sz="2000" dirty="0">
                <a:solidFill>
                  <a:schemeClr val="tx1">
                    <a:lumMod val="65000"/>
                    <a:lumOff val="35000"/>
                  </a:schemeClr>
                </a:solidFill>
              </a:rPr>
              <a:t>Problem Statement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Previously, you saw the propagation of an unchecked Exception. But what if the method is throwing an unchecked exception? Do we have to use </a:t>
            </a:r>
            <a:r>
              <a:rPr lang="en-US" sz="2000" i="1" dirty="0">
                <a:solidFill>
                  <a:schemeClr val="tx1">
                    <a:lumMod val="65000"/>
                    <a:lumOff val="35000"/>
                  </a:schemeClr>
                </a:solidFill>
                <a:effectLst/>
              </a:rPr>
              <a:t>throws </a:t>
            </a:r>
            <a:r>
              <a:rPr lang="en-US" sz="2000" dirty="0">
                <a:solidFill>
                  <a:schemeClr val="tx1">
                    <a:lumMod val="65000"/>
                    <a:lumOff val="35000"/>
                  </a:schemeClr>
                </a:solidFill>
                <a:effectLst/>
              </a:rPr>
              <a:t>keyword in that scenario?</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 Since unchecked exceptions are detected during runtime, handling of it is not forced on the programmer.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Let's see how that goes about.</a:t>
            </a:r>
          </a:p>
        </p:txBody>
      </p:sp>
    </p:spTree>
    <p:extLst>
      <p:ext uri="{BB962C8B-B14F-4D97-AF65-F5344CB8AC3E}">
        <p14:creationId xmlns:p14="http://schemas.microsoft.com/office/powerpoint/2010/main" val="3549937250"/>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7C1E3D-36A3-8EE3-F8B1-7C51AEDCC9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B5A204-6480-48A9-9C48-C208236B72B2}"/>
              </a:ext>
            </a:extLst>
          </p:cNvPr>
          <p:cNvSpPr>
            <a:spLocks noGrp="1"/>
          </p:cNvSpPr>
          <p:nvPr>
            <p:ph type="sldNum" sz="quarter" idx="12"/>
          </p:nvPr>
        </p:nvSpPr>
        <p:spPr/>
        <p:txBody>
          <a:bodyPr/>
          <a:lstStyle/>
          <a:p>
            <a:fld id="{4A777409-9C5A-4B07-8E32-19F22F7D558C}" type="slidenum">
              <a:rPr lang="en-IN" smtClean="0"/>
              <a:t>381</a:t>
            </a:fld>
            <a:endParaRPr lang="en-IN" dirty="0"/>
          </a:p>
        </p:txBody>
      </p:sp>
      <p:sp>
        <p:nvSpPr>
          <p:cNvPr id="5" name="TextBox 4">
            <a:extLst>
              <a:ext uri="{FF2B5EF4-FFF2-40B4-BE49-F238E27FC236}">
                <a16:creationId xmlns:a16="http://schemas.microsoft.com/office/drawing/2014/main" id="{FE72BDB5-C665-EE3A-1ADC-D2A309F4EA58}"/>
              </a:ext>
            </a:extLst>
          </p:cNvPr>
          <p:cNvSpPr txBox="1"/>
          <p:nvPr/>
        </p:nvSpPr>
        <p:spPr>
          <a:xfrm>
            <a:off x="1395166" y="1332410"/>
            <a:ext cx="11745798" cy="4801314"/>
          </a:xfrm>
          <a:prstGeom prst="rect">
            <a:avLst/>
          </a:prstGeom>
          <a:noFill/>
        </p:spPr>
        <p:txBody>
          <a:bodyPr wrap="square">
            <a:spAutoFit/>
          </a:bodyPr>
          <a:lstStyle/>
          <a:p>
            <a:r>
              <a:rPr lang="en-IN" dirty="0"/>
              <a:t>class </a:t>
            </a:r>
            <a:r>
              <a:rPr lang="en-IN" dirty="0" err="1"/>
              <a:t>MarksCalculator</a:t>
            </a:r>
            <a:r>
              <a:rPr lang="en-IN" dirty="0"/>
              <a:t> {</a:t>
            </a:r>
          </a:p>
          <a:p>
            <a:endParaRPr lang="en-IN" dirty="0"/>
          </a:p>
          <a:p>
            <a:r>
              <a:rPr lang="en-IN" dirty="0"/>
              <a:t>	public static void </a:t>
            </a:r>
            <a:r>
              <a:rPr lang="en-IN" dirty="0" err="1"/>
              <a:t>calculateAverage</a:t>
            </a:r>
            <a:r>
              <a:rPr lang="en-IN" dirty="0"/>
              <a:t>(int... marks) {</a:t>
            </a:r>
          </a:p>
          <a:p>
            <a:endParaRPr lang="en-IN" dirty="0"/>
          </a:p>
          <a:p>
            <a:r>
              <a:rPr lang="en-IN" dirty="0"/>
              <a:t>		if (</a:t>
            </a:r>
            <a:r>
              <a:rPr lang="en-IN" dirty="0" err="1"/>
              <a:t>marks.length</a:t>
            </a:r>
            <a:r>
              <a:rPr lang="en-IN" dirty="0"/>
              <a:t> != 0) {</a:t>
            </a:r>
          </a:p>
          <a:p>
            <a:r>
              <a:rPr lang="en-IN" dirty="0"/>
              <a:t>			int sum = 0;</a:t>
            </a:r>
          </a:p>
          <a:p>
            <a:r>
              <a:rPr lang="en-IN" dirty="0"/>
              <a:t>			for (int </a:t>
            </a:r>
            <a:r>
              <a:rPr lang="en-IN" dirty="0" err="1"/>
              <a:t>i</a:t>
            </a:r>
            <a:r>
              <a:rPr lang="en-IN" dirty="0"/>
              <a:t> = 0; </a:t>
            </a:r>
            <a:r>
              <a:rPr lang="en-IN" dirty="0" err="1"/>
              <a:t>i</a:t>
            </a:r>
            <a:r>
              <a:rPr lang="en-IN" dirty="0"/>
              <a:t> &lt; </a:t>
            </a:r>
            <a:r>
              <a:rPr lang="en-IN" dirty="0" err="1"/>
              <a:t>marks.length</a:t>
            </a:r>
            <a:r>
              <a:rPr lang="en-IN" dirty="0"/>
              <a:t>; </a:t>
            </a:r>
            <a:r>
              <a:rPr lang="en-IN" dirty="0" err="1"/>
              <a:t>i</a:t>
            </a:r>
            <a:r>
              <a:rPr lang="en-IN" dirty="0"/>
              <a:t>++) {</a:t>
            </a:r>
          </a:p>
          <a:p>
            <a:r>
              <a:rPr lang="en-IN" dirty="0"/>
              <a:t>				sum += marks[</a:t>
            </a:r>
            <a:r>
              <a:rPr lang="en-IN" dirty="0" err="1"/>
              <a:t>i</a:t>
            </a:r>
            <a:r>
              <a:rPr lang="en-IN" dirty="0"/>
              <a:t>];</a:t>
            </a:r>
          </a:p>
          <a:p>
            <a:r>
              <a:rPr lang="en-IN" dirty="0"/>
              <a:t>			}</a:t>
            </a:r>
          </a:p>
          <a:p>
            <a:r>
              <a:rPr lang="en-IN" dirty="0"/>
              <a:t>			</a:t>
            </a:r>
            <a:r>
              <a:rPr lang="en-IN" dirty="0" err="1"/>
              <a:t>System.out.println</a:t>
            </a:r>
            <a:r>
              <a:rPr lang="en-IN" dirty="0"/>
              <a:t>("Average marks: " + sum / </a:t>
            </a:r>
            <a:r>
              <a:rPr lang="en-IN" dirty="0" err="1"/>
              <a:t>marks.length</a:t>
            </a:r>
            <a:r>
              <a:rPr lang="en-IN" dirty="0"/>
              <a:t>);</a:t>
            </a:r>
          </a:p>
          <a:p>
            <a:r>
              <a:rPr lang="en-IN" dirty="0"/>
              <a:t>		} else {</a:t>
            </a:r>
          </a:p>
          <a:p>
            <a:r>
              <a:rPr lang="en-IN" dirty="0"/>
              <a:t>			throw new </a:t>
            </a:r>
            <a:r>
              <a:rPr lang="en-IN" dirty="0" err="1"/>
              <a:t>ArithmeticException</a:t>
            </a:r>
            <a:r>
              <a:rPr lang="en-IN" dirty="0"/>
              <a:t>("The marks list is not updated");</a:t>
            </a:r>
          </a:p>
          <a:p>
            <a:r>
              <a:rPr lang="en-IN" dirty="0"/>
              <a:t>		}</a:t>
            </a:r>
          </a:p>
          <a:p>
            <a:endParaRPr lang="en-IN" dirty="0"/>
          </a:p>
          <a:p>
            <a:r>
              <a:rPr lang="en-IN" dirty="0"/>
              <a:t>	}</a:t>
            </a:r>
          </a:p>
          <a:p>
            <a:endParaRPr lang="en-IN" dirty="0"/>
          </a:p>
          <a:p>
            <a:r>
              <a:rPr lang="en-IN" dirty="0"/>
              <a:t>	</a:t>
            </a:r>
          </a:p>
        </p:txBody>
      </p:sp>
    </p:spTree>
    <p:extLst>
      <p:ext uri="{BB962C8B-B14F-4D97-AF65-F5344CB8AC3E}">
        <p14:creationId xmlns:p14="http://schemas.microsoft.com/office/powerpoint/2010/main" val="2383634191"/>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74D25B-FCF3-FEF6-DF47-9F17B75559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EEC1EF-14A1-4A5E-4AD8-CDF68D7E6811}"/>
              </a:ext>
            </a:extLst>
          </p:cNvPr>
          <p:cNvSpPr>
            <a:spLocks noGrp="1"/>
          </p:cNvSpPr>
          <p:nvPr>
            <p:ph type="sldNum" sz="quarter" idx="12"/>
          </p:nvPr>
        </p:nvSpPr>
        <p:spPr/>
        <p:txBody>
          <a:bodyPr/>
          <a:lstStyle/>
          <a:p>
            <a:fld id="{4A777409-9C5A-4B07-8E32-19F22F7D558C}" type="slidenum">
              <a:rPr lang="en-IN" smtClean="0"/>
              <a:t>382</a:t>
            </a:fld>
            <a:endParaRPr lang="en-IN" dirty="0"/>
          </a:p>
        </p:txBody>
      </p:sp>
      <p:sp>
        <p:nvSpPr>
          <p:cNvPr id="5" name="TextBox 4">
            <a:extLst>
              <a:ext uri="{FF2B5EF4-FFF2-40B4-BE49-F238E27FC236}">
                <a16:creationId xmlns:a16="http://schemas.microsoft.com/office/drawing/2014/main" id="{59DC158C-7CF2-1658-DC1D-7B4E796AEC5C}"/>
              </a:ext>
            </a:extLst>
          </p:cNvPr>
          <p:cNvSpPr txBox="1"/>
          <p:nvPr/>
        </p:nvSpPr>
        <p:spPr>
          <a:xfrm>
            <a:off x="801278" y="758786"/>
            <a:ext cx="11462994" cy="5078313"/>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try {</a:t>
            </a:r>
          </a:p>
          <a:p>
            <a:r>
              <a:rPr lang="en-IN" dirty="0"/>
              <a:t>			</a:t>
            </a:r>
            <a:r>
              <a:rPr lang="en-IN" dirty="0" err="1"/>
              <a:t>calculateAverage</a:t>
            </a:r>
            <a:r>
              <a:rPr lang="en-IN" dirty="0"/>
              <a:t>();</a:t>
            </a:r>
          </a:p>
          <a:p>
            <a:r>
              <a:rPr lang="en-IN" dirty="0"/>
              <a:t>		} catch (</a:t>
            </a:r>
            <a:r>
              <a:rPr lang="en-IN" dirty="0" err="1"/>
              <a:t>ArithmeticException</a:t>
            </a:r>
            <a:r>
              <a:rPr lang="en-IN" dirty="0"/>
              <a:t> </a:t>
            </a:r>
            <a:r>
              <a:rPr lang="en-IN" dirty="0" err="1"/>
              <a:t>arithmeticException</a:t>
            </a:r>
            <a:r>
              <a:rPr lang="en-IN" dirty="0"/>
              <a:t>) {</a:t>
            </a:r>
          </a:p>
          <a:p>
            <a:r>
              <a:rPr lang="en-IN" dirty="0"/>
              <a:t>			</a:t>
            </a:r>
            <a:r>
              <a:rPr lang="en-IN" dirty="0" err="1"/>
              <a:t>System.out.println</a:t>
            </a:r>
            <a:r>
              <a:rPr lang="en-IN" dirty="0"/>
              <a:t>(</a:t>
            </a:r>
            <a:r>
              <a:rPr lang="en-IN" dirty="0" err="1"/>
              <a:t>arithmeticException.getMessage</a:t>
            </a:r>
            <a:r>
              <a:rPr lang="en-IN" dirty="0"/>
              <a:t>());</a:t>
            </a:r>
          </a:p>
          <a:p>
            <a:r>
              <a:rPr lang="en-IN" dirty="0"/>
              <a:t>		} catch (Exception exception) {</a:t>
            </a:r>
          </a:p>
          <a:p>
            <a:r>
              <a:rPr lang="en-IN" dirty="0"/>
              <a:t>			</a:t>
            </a:r>
            <a:r>
              <a:rPr lang="en-IN" dirty="0" err="1"/>
              <a:t>System.out.println</a:t>
            </a:r>
            <a:r>
              <a:rPr lang="en-IN" dirty="0"/>
              <a:t>("Some error occurred");</a:t>
            </a:r>
          </a:p>
          <a:p>
            <a:r>
              <a:rPr lang="en-IN" dirty="0"/>
              <a:t>		}</a:t>
            </a:r>
          </a:p>
          <a:p>
            <a:r>
              <a:rPr lang="en-IN" dirty="0"/>
              <a:t>	}</a:t>
            </a:r>
          </a:p>
          <a:p>
            <a:r>
              <a:rPr lang="en-IN" dirty="0"/>
              <a:t>}</a:t>
            </a:r>
          </a:p>
          <a:p>
            <a:endParaRPr lang="en-IN" dirty="0"/>
          </a:p>
          <a:p>
            <a:r>
              <a:rPr lang="en-IN" dirty="0"/>
              <a:t>// Try executing this code and observe the output.</a:t>
            </a:r>
          </a:p>
          <a:p>
            <a:endParaRPr lang="en-IN" dirty="0"/>
          </a:p>
          <a:p>
            <a:r>
              <a:rPr lang="en-IN" dirty="0"/>
              <a:t>// Try passing some values as the parameter to the </a:t>
            </a:r>
            <a:r>
              <a:rPr lang="en-IN" dirty="0" err="1"/>
              <a:t>calculateAverage</a:t>
            </a:r>
            <a:r>
              <a:rPr lang="en-IN" dirty="0"/>
              <a:t>() method and</a:t>
            </a:r>
          </a:p>
          <a:p>
            <a:r>
              <a:rPr lang="en-IN" dirty="0"/>
              <a:t>// observe the output.</a:t>
            </a:r>
          </a:p>
          <a:p>
            <a:endParaRPr lang="en-IN" dirty="0"/>
          </a:p>
          <a:p>
            <a:r>
              <a:rPr lang="en-IN" dirty="0"/>
              <a:t>// Try throwing an Exception object instead of a </a:t>
            </a:r>
            <a:r>
              <a:rPr lang="en-IN" dirty="0" err="1"/>
              <a:t>ArithmeticException</a:t>
            </a:r>
            <a:r>
              <a:rPr lang="en-IN" dirty="0"/>
              <a:t> object and</a:t>
            </a:r>
          </a:p>
          <a:p>
            <a:r>
              <a:rPr lang="en-IN" dirty="0"/>
              <a:t>// observe the output.</a:t>
            </a:r>
          </a:p>
        </p:txBody>
      </p:sp>
    </p:spTree>
    <p:extLst>
      <p:ext uri="{BB962C8B-B14F-4D97-AF65-F5344CB8AC3E}">
        <p14:creationId xmlns:p14="http://schemas.microsoft.com/office/powerpoint/2010/main" val="1724898216"/>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319123-D781-DE5C-E598-660365F6F9F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60BB21-CF12-DF89-3177-5E7AFAB8200B}"/>
              </a:ext>
            </a:extLst>
          </p:cNvPr>
          <p:cNvSpPr>
            <a:spLocks noGrp="1"/>
          </p:cNvSpPr>
          <p:nvPr>
            <p:ph type="sldNum" sz="quarter" idx="12"/>
          </p:nvPr>
        </p:nvSpPr>
        <p:spPr/>
        <p:txBody>
          <a:bodyPr/>
          <a:lstStyle/>
          <a:p>
            <a:fld id="{4A777409-9C5A-4B07-8E32-19F22F7D558C}" type="slidenum">
              <a:rPr lang="en-IN" smtClean="0"/>
              <a:t>383</a:t>
            </a:fld>
            <a:endParaRPr lang="en-IN" dirty="0"/>
          </a:p>
        </p:txBody>
      </p:sp>
      <p:sp>
        <p:nvSpPr>
          <p:cNvPr id="5" name="TextBox 4">
            <a:extLst>
              <a:ext uri="{FF2B5EF4-FFF2-40B4-BE49-F238E27FC236}">
                <a16:creationId xmlns:a16="http://schemas.microsoft.com/office/drawing/2014/main" id="{6ED32E97-A2D7-DC53-A051-D84F72A95397}"/>
              </a:ext>
            </a:extLst>
          </p:cNvPr>
          <p:cNvSpPr txBox="1"/>
          <p:nvPr/>
        </p:nvSpPr>
        <p:spPr>
          <a:xfrm>
            <a:off x="989029" y="531770"/>
            <a:ext cx="6099142" cy="461665"/>
          </a:xfrm>
          <a:prstGeom prst="rect">
            <a:avLst/>
          </a:prstGeom>
          <a:noFill/>
        </p:spPr>
        <p:txBody>
          <a:bodyPr wrap="square">
            <a:spAutoFit/>
          </a:bodyPr>
          <a:lstStyle/>
          <a:p>
            <a:r>
              <a:rPr lang="en-IN" sz="2400" b="1" dirty="0"/>
              <a:t>User-Defined Exceptions </a:t>
            </a:r>
          </a:p>
        </p:txBody>
      </p:sp>
      <p:sp>
        <p:nvSpPr>
          <p:cNvPr id="7" name="TextBox 6">
            <a:extLst>
              <a:ext uri="{FF2B5EF4-FFF2-40B4-BE49-F238E27FC236}">
                <a16:creationId xmlns:a16="http://schemas.microsoft.com/office/drawing/2014/main" id="{AE93E9B4-6CCA-EAE2-56B0-265F06589D36}"/>
              </a:ext>
            </a:extLst>
          </p:cNvPr>
          <p:cNvSpPr txBox="1"/>
          <p:nvPr/>
        </p:nvSpPr>
        <p:spPr>
          <a:xfrm>
            <a:off x="989029" y="1140199"/>
            <a:ext cx="10558021" cy="5016758"/>
          </a:xfrm>
          <a:prstGeom prst="rect">
            <a:avLst/>
          </a:prstGeom>
          <a:noFill/>
        </p:spPr>
        <p:txBody>
          <a:bodyPr wrap="square">
            <a:spAutoFit/>
          </a:bodyPr>
          <a:lstStyle/>
          <a:p>
            <a:r>
              <a:rPr lang="en-US" sz="2000" dirty="0">
                <a:solidFill>
                  <a:schemeClr val="tx1">
                    <a:lumMod val="65000"/>
                    <a:lumOff val="35000"/>
                  </a:schemeClr>
                </a:solidFill>
                <a:effectLst/>
              </a:rPr>
              <a:t>Till now you have seen and used the exception provided by Java. But what if you wanted to create an exception that suited your business requirements?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understand this with a scenario. Consider an online retail shop. It allows the customers to buy the products displayed to them. The customer can buy anything he/she wants until and unless the product is in stock. What should happen if the product goes out of stock, or the quantity requested by the customer is not available? The program should stop with an appropriate message displayed to the customer.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such a scenario, the default exceptions of Java may not help as much, instead we need an exception of our own creation. Having user-defined exceptions not only increases the flexibility of our applications but also makes the code more manageable.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Creating a user-defined exception is very simple. A user-defined exception is any class that is a subclass of the Exception class. In other terms, if we extend the Exception class, we get our user-defined exception.</a:t>
            </a:r>
          </a:p>
        </p:txBody>
      </p:sp>
    </p:spTree>
    <p:extLst>
      <p:ext uri="{BB962C8B-B14F-4D97-AF65-F5344CB8AC3E}">
        <p14:creationId xmlns:p14="http://schemas.microsoft.com/office/powerpoint/2010/main" val="905648191"/>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001406-805C-347E-14FD-804831A6F1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9F86E4-E4BF-A8CF-B2B3-6F0A46A353BF}"/>
              </a:ext>
            </a:extLst>
          </p:cNvPr>
          <p:cNvSpPr>
            <a:spLocks noGrp="1"/>
          </p:cNvSpPr>
          <p:nvPr>
            <p:ph type="sldNum" sz="quarter" idx="12"/>
          </p:nvPr>
        </p:nvSpPr>
        <p:spPr/>
        <p:txBody>
          <a:bodyPr/>
          <a:lstStyle/>
          <a:p>
            <a:fld id="{4A777409-9C5A-4B07-8E32-19F22F7D558C}" type="slidenum">
              <a:rPr lang="en-IN" smtClean="0"/>
              <a:t>384</a:t>
            </a:fld>
            <a:endParaRPr lang="en-IN" dirty="0"/>
          </a:p>
        </p:txBody>
      </p:sp>
      <p:sp>
        <p:nvSpPr>
          <p:cNvPr id="5" name="TextBox 4">
            <a:extLst>
              <a:ext uri="{FF2B5EF4-FFF2-40B4-BE49-F238E27FC236}">
                <a16:creationId xmlns:a16="http://schemas.microsoft.com/office/drawing/2014/main" id="{2345DBF0-5A29-043C-6F8A-BD66A5D14203}"/>
              </a:ext>
            </a:extLst>
          </p:cNvPr>
          <p:cNvSpPr txBox="1"/>
          <p:nvPr/>
        </p:nvSpPr>
        <p:spPr>
          <a:xfrm>
            <a:off x="989028" y="569478"/>
            <a:ext cx="10002625" cy="400110"/>
          </a:xfrm>
          <a:prstGeom prst="rect">
            <a:avLst/>
          </a:prstGeom>
          <a:noFill/>
        </p:spPr>
        <p:txBody>
          <a:bodyPr wrap="square">
            <a:spAutoFit/>
          </a:bodyPr>
          <a:lstStyle/>
          <a:p>
            <a:r>
              <a:rPr lang="en-IN" sz="2000" dirty="0"/>
              <a:t>public class </a:t>
            </a:r>
            <a:r>
              <a:rPr lang="en-IN" sz="2000" dirty="0" err="1"/>
              <a:t>StockNotAvailableException</a:t>
            </a:r>
            <a:r>
              <a:rPr lang="en-IN" sz="2000" dirty="0"/>
              <a:t> extends Exception {}</a:t>
            </a:r>
          </a:p>
        </p:txBody>
      </p:sp>
      <p:sp>
        <p:nvSpPr>
          <p:cNvPr id="7" name="TextBox 6">
            <a:extLst>
              <a:ext uri="{FF2B5EF4-FFF2-40B4-BE49-F238E27FC236}">
                <a16:creationId xmlns:a16="http://schemas.microsoft.com/office/drawing/2014/main" id="{4C3B1909-2BD2-8631-54C2-D4928468F020}"/>
              </a:ext>
            </a:extLst>
          </p:cNvPr>
          <p:cNvSpPr txBox="1"/>
          <p:nvPr/>
        </p:nvSpPr>
        <p:spPr>
          <a:xfrm>
            <a:off x="989028" y="1031480"/>
            <a:ext cx="10364772" cy="1631216"/>
          </a:xfrm>
          <a:prstGeom prst="rect">
            <a:avLst/>
          </a:prstGeom>
          <a:noFill/>
        </p:spPr>
        <p:txBody>
          <a:bodyPr wrap="square">
            <a:spAutoFit/>
          </a:bodyPr>
          <a:lstStyle/>
          <a:p>
            <a:r>
              <a:rPr lang="en-US" sz="2000" dirty="0">
                <a:solidFill>
                  <a:schemeClr val="tx1">
                    <a:lumMod val="65000"/>
                    <a:lumOff val="35000"/>
                  </a:schemeClr>
                </a:solidFill>
              </a:rPr>
              <a:t>With this, a user-defined exception class, </a:t>
            </a:r>
            <a:r>
              <a:rPr lang="en-US" sz="2000" dirty="0" err="1">
                <a:solidFill>
                  <a:schemeClr val="tx1">
                    <a:lumMod val="65000"/>
                    <a:lumOff val="35000"/>
                  </a:schemeClr>
                </a:solidFill>
              </a:rPr>
              <a:t>StockNotAvailableException</a:t>
            </a:r>
            <a:r>
              <a:rPr lang="en-US" sz="2000" dirty="0">
                <a:solidFill>
                  <a:schemeClr val="tx1">
                    <a:lumMod val="65000"/>
                    <a:lumOff val="35000"/>
                  </a:schemeClr>
                </a:solidFill>
              </a:rPr>
              <a:t> is created.</a:t>
            </a:r>
          </a:p>
          <a:p>
            <a:endParaRPr lang="en-US" sz="2000" dirty="0">
              <a:solidFill>
                <a:schemeClr val="tx1">
                  <a:lumMod val="65000"/>
                  <a:lumOff val="35000"/>
                </a:schemeClr>
              </a:solidFill>
            </a:endParaRPr>
          </a:p>
          <a:p>
            <a:r>
              <a:rPr lang="en-US" sz="2000" dirty="0" err="1">
                <a:solidFill>
                  <a:schemeClr val="tx1">
                    <a:lumMod val="65000"/>
                    <a:lumOff val="35000"/>
                  </a:schemeClr>
                </a:solidFill>
              </a:rPr>
              <a:t>StockNotAvailableException</a:t>
            </a:r>
            <a:r>
              <a:rPr lang="en-US" sz="2000" dirty="0">
                <a:solidFill>
                  <a:schemeClr val="tx1">
                    <a:lumMod val="65000"/>
                    <a:lumOff val="35000"/>
                  </a:schemeClr>
                </a:solidFill>
              </a:rPr>
              <a:t> is an exception class which does not contain any message. If we want an exception message to be associated with this class, we have to add a </a:t>
            </a:r>
            <a:r>
              <a:rPr lang="en-US" sz="2000" dirty="0" err="1">
                <a:solidFill>
                  <a:schemeClr val="tx1">
                    <a:lumMod val="65000"/>
                    <a:lumOff val="35000"/>
                  </a:schemeClr>
                </a:solidFill>
              </a:rPr>
              <a:t>parameterised</a:t>
            </a:r>
            <a:r>
              <a:rPr lang="en-US" sz="2000" dirty="0">
                <a:solidFill>
                  <a:schemeClr val="tx1">
                    <a:lumMod val="65000"/>
                    <a:lumOff val="35000"/>
                  </a:schemeClr>
                </a:solidFill>
              </a:rPr>
              <a:t> constructor to this exception class as shown in the below code.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DD36AEA9-EFD9-C5A8-F95E-7E79C014F924}"/>
              </a:ext>
            </a:extLst>
          </p:cNvPr>
          <p:cNvSpPr txBox="1"/>
          <p:nvPr/>
        </p:nvSpPr>
        <p:spPr>
          <a:xfrm>
            <a:off x="1107650" y="2852947"/>
            <a:ext cx="6099142" cy="1477328"/>
          </a:xfrm>
          <a:prstGeom prst="rect">
            <a:avLst/>
          </a:prstGeom>
          <a:noFill/>
        </p:spPr>
        <p:txBody>
          <a:bodyPr wrap="square">
            <a:spAutoFit/>
          </a:bodyPr>
          <a:lstStyle/>
          <a:p>
            <a:r>
              <a:rPr lang="en-IN" dirty="0"/>
              <a:t>public class </a:t>
            </a:r>
            <a:r>
              <a:rPr lang="en-IN" dirty="0" err="1"/>
              <a:t>StockNotAvailableException</a:t>
            </a:r>
            <a:r>
              <a:rPr lang="en-IN" dirty="0"/>
              <a:t> extends Exception {</a:t>
            </a:r>
          </a:p>
          <a:p>
            <a:r>
              <a:rPr lang="en-IN" dirty="0"/>
              <a:t>    public </a:t>
            </a:r>
            <a:r>
              <a:rPr lang="en-IN" dirty="0" err="1"/>
              <a:t>StockNotAvailableException</a:t>
            </a:r>
            <a:r>
              <a:rPr lang="en-IN" dirty="0"/>
              <a:t>(String message){</a:t>
            </a:r>
          </a:p>
          <a:p>
            <a:r>
              <a:rPr lang="en-IN" dirty="0"/>
              <a:t>        super(message);</a:t>
            </a:r>
          </a:p>
          <a:p>
            <a:r>
              <a:rPr lang="en-IN" dirty="0"/>
              <a:t>    }</a:t>
            </a:r>
          </a:p>
          <a:p>
            <a:r>
              <a:rPr lang="en-IN" dirty="0"/>
              <a:t>}</a:t>
            </a:r>
          </a:p>
        </p:txBody>
      </p:sp>
      <p:sp>
        <p:nvSpPr>
          <p:cNvPr id="11" name="TextBox 10">
            <a:extLst>
              <a:ext uri="{FF2B5EF4-FFF2-40B4-BE49-F238E27FC236}">
                <a16:creationId xmlns:a16="http://schemas.microsoft.com/office/drawing/2014/main" id="{08421C97-3C3A-2004-DEEE-55475216E2B9}"/>
              </a:ext>
            </a:extLst>
          </p:cNvPr>
          <p:cNvSpPr txBox="1"/>
          <p:nvPr/>
        </p:nvSpPr>
        <p:spPr>
          <a:xfrm>
            <a:off x="909687" y="4714991"/>
            <a:ext cx="11034074" cy="707886"/>
          </a:xfrm>
          <a:prstGeom prst="rect">
            <a:avLst/>
          </a:prstGeom>
          <a:noFill/>
        </p:spPr>
        <p:txBody>
          <a:bodyPr wrap="square">
            <a:spAutoFit/>
          </a:bodyPr>
          <a:lstStyle/>
          <a:p>
            <a:r>
              <a:rPr lang="en-US" sz="2000" dirty="0">
                <a:solidFill>
                  <a:schemeClr val="tx1">
                    <a:lumMod val="65000"/>
                    <a:lumOff val="35000"/>
                  </a:schemeClr>
                </a:solidFill>
              </a:rPr>
              <a:t>Use of a </a:t>
            </a:r>
            <a:r>
              <a:rPr lang="en-US" sz="2000" dirty="0" err="1">
                <a:solidFill>
                  <a:schemeClr val="tx1">
                    <a:lumMod val="65000"/>
                    <a:lumOff val="35000"/>
                  </a:schemeClr>
                </a:solidFill>
              </a:rPr>
              <a:t>parameterised</a:t>
            </a:r>
            <a:r>
              <a:rPr lang="en-US" sz="2000" dirty="0">
                <a:solidFill>
                  <a:schemeClr val="tx1">
                    <a:lumMod val="65000"/>
                    <a:lumOff val="35000"/>
                  </a:schemeClr>
                </a:solidFill>
              </a:rPr>
              <a:t> constructor allows us to access and modify the message attribute of the superclass. Now let us see where and how we can use this user-defined exception.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133470523"/>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163AE4-271F-D106-AC59-51F510E9DD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0C84EE8-7760-55F0-3499-91E75E4E4500}"/>
              </a:ext>
            </a:extLst>
          </p:cNvPr>
          <p:cNvSpPr>
            <a:spLocks noGrp="1"/>
          </p:cNvSpPr>
          <p:nvPr>
            <p:ph type="sldNum" sz="quarter" idx="12"/>
          </p:nvPr>
        </p:nvSpPr>
        <p:spPr/>
        <p:txBody>
          <a:bodyPr/>
          <a:lstStyle/>
          <a:p>
            <a:fld id="{4A777409-9C5A-4B07-8E32-19F22F7D558C}" type="slidenum">
              <a:rPr lang="en-IN" smtClean="0"/>
              <a:t>385</a:t>
            </a:fld>
            <a:endParaRPr lang="en-IN" dirty="0"/>
          </a:p>
        </p:txBody>
      </p:sp>
      <p:sp>
        <p:nvSpPr>
          <p:cNvPr id="5" name="TextBox 4">
            <a:extLst>
              <a:ext uri="{FF2B5EF4-FFF2-40B4-BE49-F238E27FC236}">
                <a16:creationId xmlns:a16="http://schemas.microsoft.com/office/drawing/2014/main" id="{A4015837-29EC-9B0E-A975-0B93525DA85A}"/>
              </a:ext>
            </a:extLst>
          </p:cNvPr>
          <p:cNvSpPr txBox="1"/>
          <p:nvPr/>
        </p:nvSpPr>
        <p:spPr>
          <a:xfrm>
            <a:off x="1079368" y="800808"/>
            <a:ext cx="10619295" cy="1631216"/>
          </a:xfrm>
          <a:prstGeom prst="rect">
            <a:avLst/>
          </a:prstGeom>
          <a:noFill/>
        </p:spPr>
        <p:txBody>
          <a:bodyPr wrap="square">
            <a:spAutoFit/>
          </a:bodyPr>
          <a:lstStyle/>
          <a:p>
            <a:r>
              <a:rPr lang="en-IN" sz="2000" dirty="0"/>
              <a:t>public void </a:t>
            </a:r>
            <a:r>
              <a:rPr lang="en-IN" sz="2000" dirty="0" err="1"/>
              <a:t>checkStock</a:t>
            </a:r>
            <a:r>
              <a:rPr lang="en-IN" sz="2000" dirty="0"/>
              <a:t> (int </a:t>
            </a:r>
            <a:r>
              <a:rPr lang="en-IN" sz="2000" dirty="0" err="1"/>
              <a:t>stockAvailable</a:t>
            </a:r>
            <a:r>
              <a:rPr lang="en-IN" sz="2000" dirty="0"/>
              <a:t>, int </a:t>
            </a:r>
            <a:r>
              <a:rPr lang="en-IN" sz="2000" dirty="0" err="1"/>
              <a:t>quantityRequired</a:t>
            </a:r>
            <a:r>
              <a:rPr lang="en-IN" sz="2000" dirty="0"/>
              <a:t>) throws </a:t>
            </a:r>
            <a:r>
              <a:rPr lang="en-IN" sz="2000" dirty="0" err="1"/>
              <a:t>StockNotAvailableException</a:t>
            </a:r>
            <a:r>
              <a:rPr lang="en-IN" sz="2000" dirty="0"/>
              <a:t> {</a:t>
            </a:r>
          </a:p>
          <a:p>
            <a:r>
              <a:rPr lang="en-IN" sz="2000" dirty="0"/>
              <a:t>    if(</a:t>
            </a:r>
            <a:r>
              <a:rPr lang="en-IN" sz="2000" dirty="0" err="1"/>
              <a:t>stockAvailable</a:t>
            </a:r>
            <a:r>
              <a:rPr lang="en-IN" sz="2000" dirty="0"/>
              <a:t> &lt; </a:t>
            </a:r>
            <a:r>
              <a:rPr lang="en-IN" sz="2000" dirty="0" err="1"/>
              <a:t>quantityRequired</a:t>
            </a:r>
            <a:r>
              <a:rPr lang="en-IN" sz="2000" dirty="0"/>
              <a:t>) </a:t>
            </a:r>
          </a:p>
          <a:p>
            <a:r>
              <a:rPr lang="en-IN" sz="2000" dirty="0"/>
              <a:t>        throw new </a:t>
            </a:r>
            <a:r>
              <a:rPr lang="en-IN" sz="2000" dirty="0" err="1"/>
              <a:t>StockNotAvailableException</a:t>
            </a:r>
            <a:r>
              <a:rPr lang="en-IN" sz="2000" dirty="0"/>
              <a:t>("The required quantity is not available.");</a:t>
            </a:r>
          </a:p>
          <a:p>
            <a:r>
              <a:rPr lang="en-IN" sz="2000" dirty="0"/>
              <a:t>}</a:t>
            </a:r>
          </a:p>
        </p:txBody>
      </p:sp>
      <p:sp>
        <p:nvSpPr>
          <p:cNvPr id="7" name="TextBox 6">
            <a:extLst>
              <a:ext uri="{FF2B5EF4-FFF2-40B4-BE49-F238E27FC236}">
                <a16:creationId xmlns:a16="http://schemas.microsoft.com/office/drawing/2014/main" id="{3ACC8C50-DBFE-7F47-D46D-CEEDB718DA5F}"/>
              </a:ext>
            </a:extLst>
          </p:cNvPr>
          <p:cNvSpPr txBox="1"/>
          <p:nvPr/>
        </p:nvSpPr>
        <p:spPr>
          <a:xfrm>
            <a:off x="513759" y="3031339"/>
            <a:ext cx="11335733" cy="1938992"/>
          </a:xfrm>
          <a:prstGeom prst="rect">
            <a:avLst/>
          </a:prstGeom>
          <a:noFill/>
        </p:spPr>
        <p:txBody>
          <a:bodyPr wrap="square">
            <a:spAutoFit/>
          </a:bodyPr>
          <a:lstStyle/>
          <a:p>
            <a:r>
              <a:rPr lang="en-US" sz="2000" dirty="0">
                <a:solidFill>
                  <a:schemeClr val="tx1">
                    <a:lumMod val="65000"/>
                    <a:lumOff val="35000"/>
                  </a:schemeClr>
                </a:solidFill>
                <a:effectLst/>
              </a:rPr>
              <a:t>The above code will throw an instance of </a:t>
            </a:r>
            <a:r>
              <a:rPr lang="en-US" sz="2000" dirty="0" err="1">
                <a:solidFill>
                  <a:schemeClr val="tx1">
                    <a:lumMod val="65000"/>
                    <a:lumOff val="35000"/>
                  </a:schemeClr>
                </a:solidFill>
                <a:effectLst/>
              </a:rPr>
              <a:t>StockNotAvailableException</a:t>
            </a:r>
            <a:r>
              <a:rPr lang="en-US" sz="2000" dirty="0">
                <a:solidFill>
                  <a:schemeClr val="tx1">
                    <a:lumMod val="65000"/>
                    <a:lumOff val="35000"/>
                  </a:schemeClr>
                </a:solidFill>
                <a:effectLst/>
              </a:rPr>
              <a:t> with the given message, when the stock available is less than the quantity required for the customer.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Here we have extended the main Exception class thereby making our exception a checked exception. A user-defined exception can also be made an unchecked exception by extending the </a:t>
            </a:r>
            <a:r>
              <a:rPr lang="en-US" sz="2000" dirty="0" err="1">
                <a:solidFill>
                  <a:schemeClr val="tx1">
                    <a:lumMod val="65000"/>
                    <a:lumOff val="35000"/>
                  </a:schemeClr>
                </a:solidFill>
                <a:effectLst/>
              </a:rPr>
              <a:t>RuntimeException</a:t>
            </a:r>
            <a:r>
              <a:rPr lang="en-US" sz="2000" dirty="0">
                <a:solidFill>
                  <a:schemeClr val="tx1">
                    <a:lumMod val="65000"/>
                    <a:lumOff val="35000"/>
                  </a:schemeClr>
                </a:solidFill>
                <a:effectLst/>
              </a:rPr>
              <a:t> class or any of its subclasses.</a:t>
            </a:r>
          </a:p>
        </p:txBody>
      </p:sp>
    </p:spTree>
    <p:extLst>
      <p:ext uri="{BB962C8B-B14F-4D97-AF65-F5344CB8AC3E}">
        <p14:creationId xmlns:p14="http://schemas.microsoft.com/office/powerpoint/2010/main" val="1345150186"/>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52BF1C-7774-F07B-3404-F77D8EA6F7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7754F1-D338-B988-4BA3-9B943CF15A22}"/>
              </a:ext>
            </a:extLst>
          </p:cNvPr>
          <p:cNvSpPr>
            <a:spLocks noGrp="1"/>
          </p:cNvSpPr>
          <p:nvPr>
            <p:ph type="sldNum" sz="quarter" idx="12"/>
          </p:nvPr>
        </p:nvSpPr>
        <p:spPr/>
        <p:txBody>
          <a:bodyPr/>
          <a:lstStyle/>
          <a:p>
            <a:fld id="{4A777409-9C5A-4B07-8E32-19F22F7D558C}" type="slidenum">
              <a:rPr lang="en-IN" smtClean="0"/>
              <a:t>386</a:t>
            </a:fld>
            <a:endParaRPr lang="en-IN" dirty="0"/>
          </a:p>
        </p:txBody>
      </p:sp>
      <p:sp>
        <p:nvSpPr>
          <p:cNvPr id="6" name="TextBox 5">
            <a:extLst>
              <a:ext uri="{FF2B5EF4-FFF2-40B4-BE49-F238E27FC236}">
                <a16:creationId xmlns:a16="http://schemas.microsoft.com/office/drawing/2014/main" id="{2B733F64-EFFA-A849-7856-B8935156783D}"/>
              </a:ext>
            </a:extLst>
          </p:cNvPr>
          <p:cNvSpPr txBox="1"/>
          <p:nvPr/>
        </p:nvSpPr>
        <p:spPr>
          <a:xfrm>
            <a:off x="989029" y="597758"/>
            <a:ext cx="6099142" cy="369332"/>
          </a:xfrm>
          <a:prstGeom prst="rect">
            <a:avLst/>
          </a:prstGeom>
          <a:noFill/>
        </p:spPr>
        <p:txBody>
          <a:bodyPr wrap="square">
            <a:spAutoFit/>
          </a:bodyPr>
          <a:lstStyle/>
          <a:p>
            <a:r>
              <a:rPr lang="en-IN" b="1" dirty="0"/>
              <a:t>Exception Handling - </a:t>
            </a:r>
            <a:r>
              <a:rPr lang="en-IN" b="1" dirty="0" err="1"/>
              <a:t>Tryout</a:t>
            </a:r>
            <a:r>
              <a:rPr lang="en-IN" b="1" dirty="0"/>
              <a:t> 2 </a:t>
            </a:r>
          </a:p>
        </p:txBody>
      </p:sp>
      <p:sp>
        <p:nvSpPr>
          <p:cNvPr id="8" name="TextBox 7">
            <a:extLst>
              <a:ext uri="{FF2B5EF4-FFF2-40B4-BE49-F238E27FC236}">
                <a16:creationId xmlns:a16="http://schemas.microsoft.com/office/drawing/2014/main" id="{45860142-1DA8-2897-FC9F-035C99ADA927}"/>
              </a:ext>
            </a:extLst>
          </p:cNvPr>
          <p:cNvSpPr txBox="1"/>
          <p:nvPr/>
        </p:nvSpPr>
        <p:spPr>
          <a:xfrm>
            <a:off x="989029" y="1082173"/>
            <a:ext cx="10068612" cy="3170099"/>
          </a:xfrm>
          <a:prstGeom prst="rect">
            <a:avLst/>
          </a:prstGeom>
          <a:noFill/>
        </p:spPr>
        <p:txBody>
          <a:bodyPr wrap="square">
            <a:spAutoFit/>
          </a:bodyPr>
          <a:lstStyle/>
          <a:p>
            <a:r>
              <a:rPr lang="en-US" sz="2000" dirty="0"/>
              <a:t>Problem Statement </a:t>
            </a:r>
          </a:p>
          <a:p>
            <a:endParaRPr lang="en-US" sz="2000" dirty="0">
              <a:solidFill>
                <a:srgbClr val="333333"/>
              </a:solidFill>
              <a:effectLst/>
            </a:endParaRPr>
          </a:p>
          <a:p>
            <a:r>
              <a:rPr lang="en-US" sz="2000" dirty="0">
                <a:solidFill>
                  <a:srgbClr val="333333"/>
                </a:solidFill>
                <a:effectLst/>
              </a:rPr>
              <a:t>Consider a scenario where a coach has to select the team for upcoming Under 19 Cricket Tournament. Interested candidates have filled the application for the same. Based on the applicant's age coach is supposed to segregate the members having age more than 19. </a:t>
            </a:r>
          </a:p>
          <a:p>
            <a:endParaRPr lang="en-US" sz="2000" dirty="0">
              <a:solidFill>
                <a:srgbClr val="333333"/>
              </a:solidFill>
              <a:effectLst/>
            </a:endParaRPr>
          </a:p>
          <a:p>
            <a:r>
              <a:rPr lang="en-US" sz="2000" dirty="0">
                <a:solidFill>
                  <a:srgbClr val="333333"/>
                </a:solidFill>
                <a:effectLst/>
              </a:rPr>
              <a:t>We use try-catch block, throw and throws in the solution.</a:t>
            </a:r>
          </a:p>
          <a:p>
            <a:r>
              <a:rPr lang="en-US" sz="2000" dirty="0">
                <a:solidFill>
                  <a:srgbClr val="333333"/>
                </a:solidFill>
                <a:effectLst/>
              </a:rPr>
              <a:t>For each invalid entry, application will throw an </a:t>
            </a:r>
            <a:r>
              <a:rPr lang="en-US" sz="2000" dirty="0" err="1">
                <a:solidFill>
                  <a:srgbClr val="333333"/>
                </a:solidFill>
                <a:effectLst/>
              </a:rPr>
              <a:t>ValidationException</a:t>
            </a:r>
            <a:r>
              <a:rPr lang="en-US" sz="2000" dirty="0">
                <a:solidFill>
                  <a:srgbClr val="333333"/>
                </a:solidFill>
                <a:effectLst/>
              </a:rPr>
              <a:t>(user-defined exception) stating that member is not eligible for the team.</a:t>
            </a:r>
          </a:p>
          <a:p>
            <a:r>
              <a:rPr lang="en-US" sz="2000" dirty="0">
                <a:solidFill>
                  <a:srgbClr val="333333"/>
                </a:solidFill>
                <a:effectLst/>
              </a:rPr>
              <a:t> </a:t>
            </a:r>
          </a:p>
        </p:txBody>
      </p:sp>
    </p:spTree>
    <p:extLst>
      <p:ext uri="{BB962C8B-B14F-4D97-AF65-F5344CB8AC3E}">
        <p14:creationId xmlns:p14="http://schemas.microsoft.com/office/powerpoint/2010/main" val="4192537107"/>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95EAFC-1B2E-21A5-6C55-2CE3CA4BF1F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B07A52-352C-E424-CBB4-46992D37C486}"/>
              </a:ext>
            </a:extLst>
          </p:cNvPr>
          <p:cNvSpPr>
            <a:spLocks noGrp="1"/>
          </p:cNvSpPr>
          <p:nvPr>
            <p:ph type="sldNum" sz="quarter" idx="12"/>
          </p:nvPr>
        </p:nvSpPr>
        <p:spPr/>
        <p:txBody>
          <a:bodyPr/>
          <a:lstStyle/>
          <a:p>
            <a:fld id="{4A777409-9C5A-4B07-8E32-19F22F7D558C}" type="slidenum">
              <a:rPr lang="en-IN" smtClean="0"/>
              <a:t>387</a:t>
            </a:fld>
            <a:endParaRPr lang="en-IN" dirty="0"/>
          </a:p>
        </p:txBody>
      </p:sp>
      <p:sp>
        <p:nvSpPr>
          <p:cNvPr id="5" name="TextBox 4">
            <a:extLst>
              <a:ext uri="{FF2B5EF4-FFF2-40B4-BE49-F238E27FC236}">
                <a16:creationId xmlns:a16="http://schemas.microsoft.com/office/drawing/2014/main" id="{BBB093D5-AFC2-6905-5024-AE6F5347461A}"/>
              </a:ext>
            </a:extLst>
          </p:cNvPr>
          <p:cNvSpPr txBox="1"/>
          <p:nvPr/>
        </p:nvSpPr>
        <p:spPr>
          <a:xfrm>
            <a:off x="1348033" y="947376"/>
            <a:ext cx="11359299" cy="6186309"/>
          </a:xfrm>
          <a:prstGeom prst="rect">
            <a:avLst/>
          </a:prstGeom>
          <a:noFill/>
        </p:spPr>
        <p:txBody>
          <a:bodyPr wrap="square">
            <a:spAutoFit/>
          </a:bodyPr>
          <a:lstStyle/>
          <a:p>
            <a:r>
              <a:rPr lang="en-IN" dirty="0"/>
              <a:t>//</a:t>
            </a:r>
            <a:r>
              <a:rPr lang="en-IN" dirty="0" err="1"/>
              <a:t>Userdefined</a:t>
            </a:r>
            <a:r>
              <a:rPr lang="en-IN" dirty="0"/>
              <a:t> Exception - </a:t>
            </a:r>
            <a:r>
              <a:rPr lang="en-IN" dirty="0" err="1"/>
              <a:t>ValidationException</a:t>
            </a:r>
            <a:r>
              <a:rPr lang="en-IN" dirty="0"/>
              <a:t> created</a:t>
            </a:r>
          </a:p>
          <a:p>
            <a:r>
              <a:rPr lang="en-IN" dirty="0"/>
              <a:t>class </a:t>
            </a:r>
            <a:r>
              <a:rPr lang="en-IN" dirty="0" err="1"/>
              <a:t>ValidationException</a:t>
            </a:r>
            <a:r>
              <a:rPr lang="en-IN" dirty="0"/>
              <a:t> extends Exception{</a:t>
            </a:r>
          </a:p>
          <a:p>
            <a:r>
              <a:rPr lang="en-IN" dirty="0"/>
              <a:t>  public </a:t>
            </a:r>
            <a:r>
              <a:rPr lang="en-IN" dirty="0" err="1"/>
              <a:t>ValidationException</a:t>
            </a:r>
            <a:r>
              <a:rPr lang="en-IN" dirty="0"/>
              <a:t>(String message){</a:t>
            </a:r>
          </a:p>
          <a:p>
            <a:r>
              <a:rPr lang="en-IN" dirty="0"/>
              <a:t>    super(message);</a:t>
            </a:r>
          </a:p>
          <a:p>
            <a:r>
              <a:rPr lang="en-IN" dirty="0"/>
              <a:t>  }</a:t>
            </a:r>
          </a:p>
          <a:p>
            <a:r>
              <a:rPr lang="en-IN" dirty="0"/>
              <a:t>}</a:t>
            </a:r>
          </a:p>
          <a:p>
            <a:endParaRPr lang="en-IN" dirty="0"/>
          </a:p>
          <a:p>
            <a:r>
              <a:rPr lang="en-IN" dirty="0"/>
              <a:t>class </a:t>
            </a:r>
            <a:r>
              <a:rPr lang="en-IN" dirty="0" err="1"/>
              <a:t>AgeValidator</a:t>
            </a:r>
            <a:r>
              <a:rPr lang="en-IN" dirty="0"/>
              <a:t> {</a:t>
            </a:r>
          </a:p>
          <a:p>
            <a:r>
              <a:rPr lang="en-IN" dirty="0"/>
              <a:t>	</a:t>
            </a:r>
          </a:p>
          <a:p>
            <a:r>
              <a:rPr lang="en-IN" dirty="0"/>
              <a:t>	// throws keyword indicates that this method might throw an exception</a:t>
            </a:r>
          </a:p>
          <a:p>
            <a:r>
              <a:rPr lang="en-IN" dirty="0"/>
              <a:t>	public void </a:t>
            </a:r>
            <a:r>
              <a:rPr lang="en-IN" dirty="0" err="1"/>
              <a:t>checkAge</a:t>
            </a:r>
            <a:r>
              <a:rPr lang="en-IN" dirty="0"/>
              <a:t>(int age) throws </a:t>
            </a:r>
            <a:r>
              <a:rPr lang="en-IN" dirty="0" err="1"/>
              <a:t>ValidationException</a:t>
            </a:r>
            <a:r>
              <a:rPr lang="en-IN" dirty="0"/>
              <a:t> {</a:t>
            </a:r>
          </a:p>
          <a:p>
            <a:r>
              <a:rPr lang="en-IN" dirty="0"/>
              <a:t>		if(age&gt;19) {</a:t>
            </a:r>
          </a:p>
          <a:p>
            <a:r>
              <a:rPr lang="en-IN" dirty="0"/>
              <a:t>			throw new </a:t>
            </a:r>
            <a:r>
              <a:rPr lang="en-IN" dirty="0" err="1"/>
              <a:t>ValidationException</a:t>
            </a:r>
            <a:r>
              <a:rPr lang="en-IN" dirty="0"/>
              <a:t>("Not eligible to be selected"); </a:t>
            </a:r>
          </a:p>
          <a:p>
            <a:r>
              <a:rPr lang="en-IN" dirty="0"/>
              <a:t>			//throw keyword explicitly throw an exception </a:t>
            </a:r>
          </a:p>
          <a:p>
            <a:r>
              <a:rPr lang="en-IN" dirty="0"/>
              <a:t>		}</a:t>
            </a:r>
          </a:p>
          <a:p>
            <a:r>
              <a:rPr lang="en-IN" dirty="0"/>
              <a:t>		else {</a:t>
            </a:r>
          </a:p>
          <a:p>
            <a:r>
              <a:rPr lang="en-IN" dirty="0"/>
              <a:t>			</a:t>
            </a:r>
            <a:r>
              <a:rPr lang="en-IN" dirty="0" err="1"/>
              <a:t>System.out.println</a:t>
            </a:r>
            <a:r>
              <a:rPr lang="en-IN" dirty="0"/>
              <a:t>("Eligible to </a:t>
            </a:r>
            <a:r>
              <a:rPr lang="en-IN" dirty="0" err="1"/>
              <a:t>to</a:t>
            </a:r>
            <a:r>
              <a:rPr lang="en-IN" dirty="0"/>
              <a:t> be selected");			</a:t>
            </a:r>
          </a:p>
          <a:p>
            <a:r>
              <a:rPr lang="en-IN" dirty="0"/>
              <a:t>		}</a:t>
            </a:r>
          </a:p>
          <a:p>
            <a:r>
              <a:rPr lang="en-IN" dirty="0"/>
              <a:t>	}</a:t>
            </a:r>
          </a:p>
          <a:p>
            <a:r>
              <a:rPr lang="en-IN" dirty="0"/>
              <a:t>}</a:t>
            </a:r>
          </a:p>
          <a:p>
            <a:endParaRPr lang="en-IN" dirty="0"/>
          </a:p>
          <a:p>
            <a:endParaRPr lang="en-IN" dirty="0"/>
          </a:p>
        </p:txBody>
      </p:sp>
    </p:spTree>
    <p:extLst>
      <p:ext uri="{BB962C8B-B14F-4D97-AF65-F5344CB8AC3E}">
        <p14:creationId xmlns:p14="http://schemas.microsoft.com/office/powerpoint/2010/main" val="3604758737"/>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B96048-2933-93AC-7CE4-E6357822EC9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C07580-11F2-A2E5-01C0-C2BE7590A20F}"/>
              </a:ext>
            </a:extLst>
          </p:cNvPr>
          <p:cNvSpPr>
            <a:spLocks noGrp="1"/>
          </p:cNvSpPr>
          <p:nvPr>
            <p:ph type="sldNum" sz="quarter" idx="12"/>
          </p:nvPr>
        </p:nvSpPr>
        <p:spPr/>
        <p:txBody>
          <a:bodyPr/>
          <a:lstStyle/>
          <a:p>
            <a:fld id="{4A777409-9C5A-4B07-8E32-19F22F7D558C}" type="slidenum">
              <a:rPr lang="en-IN" smtClean="0"/>
              <a:t>388</a:t>
            </a:fld>
            <a:endParaRPr lang="en-IN" dirty="0"/>
          </a:p>
        </p:txBody>
      </p:sp>
      <p:sp>
        <p:nvSpPr>
          <p:cNvPr id="5" name="TextBox 4">
            <a:extLst>
              <a:ext uri="{FF2B5EF4-FFF2-40B4-BE49-F238E27FC236}">
                <a16:creationId xmlns:a16="http://schemas.microsoft.com/office/drawing/2014/main" id="{59485EBD-5530-96D1-0E72-E7AB10B9162C}"/>
              </a:ext>
            </a:extLst>
          </p:cNvPr>
          <p:cNvSpPr txBox="1"/>
          <p:nvPr/>
        </p:nvSpPr>
        <p:spPr>
          <a:xfrm>
            <a:off x="767498" y="889843"/>
            <a:ext cx="10586302" cy="5078313"/>
          </a:xfrm>
          <a:prstGeom prst="rect">
            <a:avLst/>
          </a:prstGeom>
          <a:noFill/>
        </p:spPr>
        <p:txBody>
          <a:bodyPr wrap="square">
            <a:spAutoFit/>
          </a:bodyPr>
          <a:lstStyle/>
          <a:p>
            <a:r>
              <a:rPr lang="en-IN" dirty="0"/>
              <a:t>class Tester {</a:t>
            </a:r>
          </a:p>
          <a:p>
            <a:r>
              <a:rPr lang="en-IN" dirty="0"/>
              <a:t>	</a:t>
            </a:r>
          </a:p>
          <a:p>
            <a:r>
              <a:rPr lang="en-IN" dirty="0"/>
              <a:t>	public static void main(String[] </a:t>
            </a:r>
            <a:r>
              <a:rPr lang="en-IN" dirty="0" err="1"/>
              <a:t>args</a:t>
            </a:r>
            <a:r>
              <a:rPr lang="en-IN" dirty="0"/>
              <a:t>) {</a:t>
            </a:r>
          </a:p>
          <a:p>
            <a:r>
              <a:rPr lang="en-IN" dirty="0"/>
              <a:t>		</a:t>
            </a:r>
            <a:r>
              <a:rPr lang="en-IN" dirty="0" err="1"/>
              <a:t>AgeValidator</a:t>
            </a:r>
            <a:r>
              <a:rPr lang="en-IN" dirty="0"/>
              <a:t> validator = new </a:t>
            </a:r>
            <a:r>
              <a:rPr lang="en-IN" dirty="0" err="1"/>
              <a:t>AgeValidator</a:t>
            </a:r>
            <a:r>
              <a:rPr lang="en-IN" dirty="0"/>
              <a:t>();</a:t>
            </a:r>
          </a:p>
          <a:p>
            <a:r>
              <a:rPr lang="en-IN" dirty="0"/>
              <a:t>		int[] </a:t>
            </a:r>
            <a:r>
              <a:rPr lang="en-IN" dirty="0" err="1"/>
              <a:t>ageList</a:t>
            </a:r>
            <a:r>
              <a:rPr lang="en-IN" dirty="0"/>
              <a:t> = { 15, 16, 18, 17, 19, 20, 14,15 };</a:t>
            </a:r>
          </a:p>
          <a:p>
            <a:r>
              <a:rPr lang="en-IN" dirty="0"/>
              <a:t>		for (int index : </a:t>
            </a:r>
            <a:r>
              <a:rPr lang="en-IN" dirty="0" err="1"/>
              <a:t>ageList</a:t>
            </a:r>
            <a:r>
              <a:rPr lang="en-IN" dirty="0"/>
              <a:t>) {</a:t>
            </a:r>
          </a:p>
          <a:p>
            <a:r>
              <a:rPr lang="en-IN" dirty="0"/>
              <a:t>			try {</a:t>
            </a:r>
          </a:p>
          <a:p>
            <a:r>
              <a:rPr lang="en-IN" dirty="0"/>
              <a:t>				</a:t>
            </a:r>
            <a:r>
              <a:rPr lang="en-IN" dirty="0" err="1"/>
              <a:t>validator.checkAge</a:t>
            </a:r>
            <a:r>
              <a:rPr lang="en-IN" dirty="0"/>
              <a:t>(index);</a:t>
            </a:r>
          </a:p>
          <a:p>
            <a:r>
              <a:rPr lang="en-IN" dirty="0"/>
              <a:t>			} catch (</a:t>
            </a:r>
            <a:r>
              <a:rPr lang="en-IN" dirty="0" err="1"/>
              <a:t>ValidationException</a:t>
            </a:r>
            <a:r>
              <a:rPr lang="en-IN" dirty="0"/>
              <a:t> e) {</a:t>
            </a:r>
          </a:p>
          <a:p>
            <a:r>
              <a:rPr lang="en-IN" dirty="0"/>
              <a:t>				// Uncomment below line to understand the flow of the exception				</a:t>
            </a:r>
          </a:p>
          <a:p>
            <a:r>
              <a:rPr lang="en-IN" dirty="0"/>
              <a:t>				// </a:t>
            </a:r>
            <a:r>
              <a:rPr lang="en-IN" dirty="0" err="1"/>
              <a:t>e.printStackTrace</a:t>
            </a:r>
            <a:r>
              <a:rPr lang="en-IN" dirty="0"/>
              <a:t>();</a:t>
            </a:r>
          </a:p>
          <a:p>
            <a:r>
              <a:rPr lang="en-IN" dirty="0"/>
              <a:t>				</a:t>
            </a:r>
            <a:r>
              <a:rPr lang="en-IN" dirty="0" err="1"/>
              <a:t>System.out.println</a:t>
            </a:r>
            <a:r>
              <a:rPr lang="en-IN" dirty="0"/>
              <a:t>("Error: "+</a:t>
            </a:r>
            <a:r>
              <a:rPr lang="en-IN" dirty="0" err="1"/>
              <a:t>e.getMessage</a:t>
            </a:r>
            <a:r>
              <a:rPr lang="en-IN" dirty="0"/>
              <a:t>());</a:t>
            </a:r>
          </a:p>
          <a:p>
            <a:r>
              <a:rPr lang="en-IN" dirty="0"/>
              <a:t>			}</a:t>
            </a:r>
          </a:p>
          <a:p>
            <a:r>
              <a:rPr lang="en-IN" dirty="0"/>
              <a:t>		}	</a:t>
            </a:r>
          </a:p>
          <a:p>
            <a:r>
              <a:rPr lang="en-IN" dirty="0"/>
              <a:t>	}</a:t>
            </a:r>
          </a:p>
          <a:p>
            <a:r>
              <a:rPr lang="en-IN" dirty="0"/>
              <a:t>	</a:t>
            </a:r>
          </a:p>
          <a:p>
            <a:r>
              <a:rPr lang="en-IN" dirty="0"/>
              <a:t>}</a:t>
            </a:r>
          </a:p>
        </p:txBody>
      </p:sp>
    </p:spTree>
    <p:extLst>
      <p:ext uri="{BB962C8B-B14F-4D97-AF65-F5344CB8AC3E}">
        <p14:creationId xmlns:p14="http://schemas.microsoft.com/office/powerpoint/2010/main" val="759065657"/>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C1AD1C-73E5-D0F3-7FEE-DA3768B83A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FC440D-79C8-EE87-81FD-A1FC0BD60E93}"/>
              </a:ext>
            </a:extLst>
          </p:cNvPr>
          <p:cNvSpPr>
            <a:spLocks noGrp="1"/>
          </p:cNvSpPr>
          <p:nvPr>
            <p:ph type="sldNum" sz="quarter" idx="12"/>
          </p:nvPr>
        </p:nvSpPr>
        <p:spPr/>
        <p:txBody>
          <a:bodyPr/>
          <a:lstStyle/>
          <a:p>
            <a:fld id="{4A777409-9C5A-4B07-8E32-19F22F7D558C}" type="slidenum">
              <a:rPr lang="en-IN" smtClean="0"/>
              <a:t>389</a:t>
            </a:fld>
            <a:endParaRPr lang="en-IN" dirty="0"/>
          </a:p>
        </p:txBody>
      </p:sp>
      <p:sp>
        <p:nvSpPr>
          <p:cNvPr id="5" name="TextBox 4">
            <a:extLst>
              <a:ext uri="{FF2B5EF4-FFF2-40B4-BE49-F238E27FC236}">
                <a16:creationId xmlns:a16="http://schemas.microsoft.com/office/drawing/2014/main" id="{ED4CAFE4-FEC1-284C-DCAE-4DDDF677AFB1}"/>
              </a:ext>
            </a:extLst>
          </p:cNvPr>
          <p:cNvSpPr txBox="1"/>
          <p:nvPr/>
        </p:nvSpPr>
        <p:spPr>
          <a:xfrm>
            <a:off x="989029" y="506362"/>
            <a:ext cx="6099142" cy="461665"/>
          </a:xfrm>
          <a:prstGeom prst="rect">
            <a:avLst/>
          </a:prstGeom>
          <a:noFill/>
        </p:spPr>
        <p:txBody>
          <a:bodyPr wrap="square">
            <a:spAutoFit/>
          </a:bodyPr>
          <a:lstStyle/>
          <a:p>
            <a:r>
              <a:rPr lang="en-IN" sz="2400" b="1" dirty="0"/>
              <a:t>Best Practices - Exception Handling</a:t>
            </a:r>
          </a:p>
        </p:txBody>
      </p:sp>
      <p:sp>
        <p:nvSpPr>
          <p:cNvPr id="7" name="TextBox 6">
            <a:extLst>
              <a:ext uri="{FF2B5EF4-FFF2-40B4-BE49-F238E27FC236}">
                <a16:creationId xmlns:a16="http://schemas.microsoft.com/office/drawing/2014/main" id="{D2AC40D8-CA39-F107-98FD-5F2B4F99C5EF}"/>
              </a:ext>
            </a:extLst>
          </p:cNvPr>
          <p:cNvSpPr txBox="1"/>
          <p:nvPr/>
        </p:nvSpPr>
        <p:spPr>
          <a:xfrm>
            <a:off x="989028" y="1172101"/>
            <a:ext cx="10926451" cy="5016758"/>
          </a:xfrm>
          <a:prstGeom prst="rect">
            <a:avLst/>
          </a:prstGeom>
          <a:noFill/>
        </p:spPr>
        <p:txBody>
          <a:bodyPr wrap="square">
            <a:spAutoFit/>
          </a:bodyPr>
          <a:lstStyle/>
          <a:p>
            <a:r>
              <a:rPr lang="en-US" sz="2000" dirty="0">
                <a:solidFill>
                  <a:schemeClr val="tx1">
                    <a:lumMod val="65000"/>
                    <a:lumOff val="35000"/>
                  </a:schemeClr>
                </a:solidFill>
              </a:rPr>
              <a:t>Every application developed in any language will always have one thing in common, that is a way to handle the various exceptions that are thrown during the execution. And just like any other concept in Java, there are certain rules/practices that every developer should follow while handling exceptions to get the best results and performance from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The following are the best practices that will vastly improve the </a:t>
            </a:r>
            <a:r>
              <a:rPr lang="en-US" sz="2000" i="1" dirty="0">
                <a:solidFill>
                  <a:schemeClr val="tx1">
                    <a:lumMod val="65000"/>
                    <a:lumOff val="35000"/>
                  </a:schemeClr>
                </a:solidFill>
              </a:rPr>
              <a:t>reliability</a:t>
            </a:r>
            <a:r>
              <a:rPr lang="en-US" sz="2000" dirty="0">
                <a:solidFill>
                  <a:schemeClr val="tx1">
                    <a:lumMod val="65000"/>
                    <a:lumOff val="35000"/>
                  </a:schemeClr>
                </a:solidFill>
              </a:rPr>
              <a:t>, </a:t>
            </a:r>
            <a:r>
              <a:rPr lang="en-US" sz="2000" i="1" dirty="0">
                <a:solidFill>
                  <a:schemeClr val="tx1">
                    <a:lumMod val="65000"/>
                    <a:lumOff val="35000"/>
                  </a:schemeClr>
                </a:solidFill>
              </a:rPr>
              <a:t>readability</a:t>
            </a:r>
            <a:r>
              <a:rPr lang="en-US" sz="2000" dirty="0">
                <a:solidFill>
                  <a:schemeClr val="tx1">
                    <a:lumMod val="65000"/>
                    <a:lumOff val="35000"/>
                  </a:schemeClr>
                </a:solidFill>
              </a:rPr>
              <a:t>, and </a:t>
            </a:r>
            <a:r>
              <a:rPr lang="en-US" sz="2000" i="1" dirty="0">
                <a:solidFill>
                  <a:schemeClr val="tx1">
                    <a:lumMod val="65000"/>
                    <a:lumOff val="35000"/>
                  </a:schemeClr>
                </a:solidFill>
              </a:rPr>
              <a:t>maintainability</a:t>
            </a:r>
            <a:r>
              <a:rPr lang="en-US" sz="2000" dirty="0">
                <a:solidFill>
                  <a:schemeClr val="tx1">
                    <a:lumMod val="65000"/>
                    <a:lumOff val="35000"/>
                  </a:schemeClr>
                </a:solidFill>
              </a:rPr>
              <a:t> of any application by many folds. </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Throw specific Exceptions rather than generic ones</a:t>
            </a:r>
          </a:p>
          <a:p>
            <a:pPr>
              <a:buFont typeface="Arial" panose="020B0604020202020204" pitchFamily="34" charset="0"/>
              <a:buChar char="•"/>
            </a:pPr>
            <a:r>
              <a:rPr lang="en-US" sz="2000" dirty="0">
                <a:solidFill>
                  <a:schemeClr val="tx1">
                    <a:lumMod val="65000"/>
                    <a:lumOff val="35000"/>
                  </a:schemeClr>
                </a:solidFill>
              </a:rPr>
              <a:t>Proper usage of </a:t>
            </a:r>
            <a:r>
              <a:rPr lang="en-US" sz="2000" b="1" dirty="0">
                <a:solidFill>
                  <a:schemeClr val="tx1">
                    <a:lumMod val="65000"/>
                    <a:lumOff val="35000"/>
                  </a:schemeClr>
                </a:solidFill>
              </a:rPr>
              <a:t>finally </a:t>
            </a:r>
            <a:r>
              <a:rPr lang="en-US" sz="2000" dirty="0">
                <a:solidFill>
                  <a:schemeClr val="tx1">
                    <a:lumMod val="65000"/>
                    <a:lumOff val="35000"/>
                  </a:schemeClr>
                </a:solidFill>
              </a:rPr>
              <a:t>block</a:t>
            </a:r>
          </a:p>
          <a:p>
            <a:pPr>
              <a:buFont typeface="Arial" panose="020B0604020202020204" pitchFamily="34" charset="0"/>
              <a:buChar char="•"/>
            </a:pPr>
            <a:r>
              <a:rPr lang="en-US" sz="2000" dirty="0">
                <a:solidFill>
                  <a:schemeClr val="tx1">
                    <a:lumMod val="65000"/>
                    <a:lumOff val="35000"/>
                  </a:schemeClr>
                </a:solidFill>
              </a:rPr>
              <a:t>Use the </a:t>
            </a:r>
            <a:r>
              <a:rPr lang="en-US" sz="2000" b="1" dirty="0">
                <a:solidFill>
                  <a:schemeClr val="tx1">
                    <a:lumMod val="65000"/>
                    <a:lumOff val="35000"/>
                  </a:schemeClr>
                </a:solidFill>
              </a:rPr>
              <a:t>catch </a:t>
            </a:r>
            <a:r>
              <a:rPr lang="en-US" sz="2000" dirty="0">
                <a:solidFill>
                  <a:schemeClr val="tx1">
                    <a:lumMod val="65000"/>
                    <a:lumOff val="35000"/>
                  </a:schemeClr>
                </a:solidFill>
              </a:rPr>
              <a:t>block only if an exception is supposed to be handled</a:t>
            </a:r>
          </a:p>
          <a:p>
            <a:pPr>
              <a:buFont typeface="Arial" panose="020B0604020202020204" pitchFamily="34" charset="0"/>
              <a:buChar char="•"/>
            </a:pPr>
            <a:r>
              <a:rPr lang="en-US" sz="2000" dirty="0">
                <a:solidFill>
                  <a:schemeClr val="tx1">
                    <a:lumMod val="65000"/>
                    <a:lumOff val="35000"/>
                  </a:schemeClr>
                </a:solidFill>
              </a:rPr>
              <a:t>Give proper exception message when throwing an exception</a:t>
            </a:r>
          </a:p>
          <a:p>
            <a:pPr>
              <a:buFont typeface="Arial" panose="020B0604020202020204" pitchFamily="34" charset="0"/>
              <a:buChar char="•"/>
            </a:pPr>
            <a:r>
              <a:rPr lang="en-US" sz="2000" dirty="0">
                <a:solidFill>
                  <a:schemeClr val="tx1">
                    <a:lumMod val="65000"/>
                    <a:lumOff val="35000"/>
                  </a:schemeClr>
                </a:solidFill>
              </a:rPr>
              <a:t>Include the cause of exception when rethrowing an exception</a:t>
            </a:r>
          </a:p>
          <a:p>
            <a:pPr>
              <a:buFont typeface="Arial" panose="020B0604020202020204" pitchFamily="34" charset="0"/>
              <a:buChar char="•"/>
            </a:pPr>
            <a:r>
              <a:rPr lang="en-US" sz="2000" b="1" dirty="0" err="1">
                <a:solidFill>
                  <a:schemeClr val="tx1">
                    <a:lumMod val="65000"/>
                    <a:lumOff val="35000"/>
                  </a:schemeClr>
                </a:solidFill>
              </a:rPr>
              <a:t>NullPointerException</a:t>
            </a:r>
            <a:r>
              <a:rPr lang="en-US" sz="2000" dirty="0">
                <a:solidFill>
                  <a:schemeClr val="tx1">
                    <a:lumMod val="65000"/>
                    <a:lumOff val="35000"/>
                  </a:schemeClr>
                </a:solidFill>
              </a:rPr>
              <a:t> should never be caught</a:t>
            </a:r>
          </a:p>
          <a:p>
            <a:endParaRPr lang="en-US" sz="2000" dirty="0">
              <a:solidFill>
                <a:schemeClr val="tx1">
                  <a:lumMod val="65000"/>
                  <a:lumOff val="35000"/>
                </a:schemeClr>
              </a:solidFill>
            </a:endParaRPr>
          </a:p>
          <a:p>
            <a:r>
              <a:rPr lang="en-US" sz="2000" dirty="0">
                <a:solidFill>
                  <a:schemeClr val="tx1">
                    <a:lumMod val="65000"/>
                    <a:lumOff val="35000"/>
                  </a:schemeClr>
                </a:solidFill>
              </a:rPr>
              <a:t>Let us discuss each best practice in detail.</a:t>
            </a:r>
          </a:p>
        </p:txBody>
      </p:sp>
    </p:spTree>
    <p:extLst>
      <p:ext uri="{BB962C8B-B14F-4D97-AF65-F5344CB8AC3E}">
        <p14:creationId xmlns:p14="http://schemas.microsoft.com/office/powerpoint/2010/main" val="719622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F84BB-FCA9-7432-DA92-9B99FEB2FCA6}"/>
              </a:ext>
            </a:extLst>
          </p:cNvPr>
          <p:cNvSpPr txBox="1"/>
          <p:nvPr/>
        </p:nvSpPr>
        <p:spPr>
          <a:xfrm>
            <a:off x="197222" y="820578"/>
            <a:ext cx="11537577" cy="3785652"/>
          </a:xfrm>
          <a:prstGeom prst="rect">
            <a:avLst/>
          </a:prstGeom>
          <a:noFill/>
        </p:spPr>
        <p:txBody>
          <a:bodyPr wrap="square">
            <a:spAutoFit/>
          </a:bodyPr>
          <a:lstStyle/>
          <a:p>
            <a:r>
              <a:rPr lang="en-US" sz="2000" dirty="0">
                <a:solidFill>
                  <a:schemeClr val="tx1">
                    <a:lumMod val="65000"/>
                    <a:lumOff val="35000"/>
                  </a:schemeClr>
                </a:solidFill>
                <a:effectLst/>
              </a:rPr>
              <a:t>In Java, </a:t>
            </a:r>
            <a:r>
              <a:rPr lang="en-US" sz="2000" b="1" dirty="0">
                <a:solidFill>
                  <a:schemeClr val="tx1">
                    <a:lumMod val="65000"/>
                    <a:lumOff val="35000"/>
                  </a:schemeClr>
                </a:solidFill>
                <a:effectLst/>
              </a:rPr>
              <a:t>type conversion</a:t>
            </a:r>
            <a:r>
              <a:rPr lang="en-US" sz="2000" dirty="0">
                <a:solidFill>
                  <a:schemeClr val="tx1">
                    <a:lumMod val="65000"/>
                    <a:lumOff val="35000"/>
                  </a:schemeClr>
                </a:solidFill>
                <a:effectLst/>
              </a:rPr>
              <a:t> or </a:t>
            </a:r>
            <a:r>
              <a:rPr lang="en-US" sz="2000" b="1" dirty="0">
                <a:solidFill>
                  <a:schemeClr val="tx1">
                    <a:lumMod val="65000"/>
                    <a:lumOff val="35000"/>
                  </a:schemeClr>
                </a:solidFill>
                <a:effectLst/>
              </a:rPr>
              <a:t>type casting </a:t>
            </a:r>
            <a:r>
              <a:rPr lang="en-US" sz="2000" dirty="0">
                <a:solidFill>
                  <a:schemeClr val="tx1">
                    <a:lumMod val="65000"/>
                    <a:lumOff val="35000"/>
                  </a:schemeClr>
                </a:solidFill>
                <a:effectLst/>
              </a:rPr>
              <a:t>refers to the process of assigning a value from one data type to another.  In most cases, to prevent the loss of information, any of the operand's value can be converted to a higher accommodating type.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Java supports two types of type conversion:</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Explicit type casting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Explicit conversions are generally used to prevent data loss in mathematical operations. Also, when a value of larger data type needs to be stored as a value of smaller data type, despite the possibility of data loss, we should explicitly specify the conversion. In such a case, it is called narrowing conversion.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a:t>
            </a:r>
          </a:p>
        </p:txBody>
      </p:sp>
      <p:sp>
        <p:nvSpPr>
          <p:cNvPr id="5" name="TextBox 4">
            <a:extLst>
              <a:ext uri="{FF2B5EF4-FFF2-40B4-BE49-F238E27FC236}">
                <a16:creationId xmlns:a16="http://schemas.microsoft.com/office/drawing/2014/main" id="{DB86705A-F80E-3B13-BA15-E69022A11650}"/>
              </a:ext>
            </a:extLst>
          </p:cNvPr>
          <p:cNvSpPr txBox="1"/>
          <p:nvPr/>
        </p:nvSpPr>
        <p:spPr>
          <a:xfrm>
            <a:off x="197223" y="4606230"/>
            <a:ext cx="11609294" cy="461665"/>
          </a:xfrm>
          <a:prstGeom prst="rect">
            <a:avLst/>
          </a:prstGeom>
          <a:noFill/>
        </p:spPr>
        <p:txBody>
          <a:bodyPr wrap="square">
            <a:spAutoFit/>
          </a:bodyPr>
          <a:lstStyle/>
          <a:p>
            <a:r>
              <a:rPr lang="en-IN" sz="2400" dirty="0"/>
              <a:t>float totalCostWithDiscount = totalCost - (totalCost * (float)5/100);    // Explicit Type Casting</a:t>
            </a:r>
          </a:p>
        </p:txBody>
      </p:sp>
      <p:sp>
        <p:nvSpPr>
          <p:cNvPr id="7" name="TextBox 6">
            <a:extLst>
              <a:ext uri="{FF2B5EF4-FFF2-40B4-BE49-F238E27FC236}">
                <a16:creationId xmlns:a16="http://schemas.microsoft.com/office/drawing/2014/main" id="{6D23E69C-367D-EAC6-8D9D-95F1B6527573}"/>
              </a:ext>
            </a:extLst>
          </p:cNvPr>
          <p:cNvSpPr txBox="1"/>
          <p:nvPr/>
        </p:nvSpPr>
        <p:spPr>
          <a:xfrm>
            <a:off x="197223" y="5079077"/>
            <a:ext cx="11537577" cy="1631216"/>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effectLst/>
              </a:rPr>
              <a:t>Implicit type casting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Implicit conversion happens when a value of smaller data type needs to be used as a value of larger compatible data type.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a:t>
            </a:r>
          </a:p>
        </p:txBody>
      </p:sp>
      <p:sp>
        <p:nvSpPr>
          <p:cNvPr id="2" name="Footer Placeholder 1">
            <a:extLst>
              <a:ext uri="{FF2B5EF4-FFF2-40B4-BE49-F238E27FC236}">
                <a16:creationId xmlns:a16="http://schemas.microsoft.com/office/drawing/2014/main" id="{9D6701A3-23A4-10A1-C202-D911D2557A2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EE5B239-89C8-D838-9F03-65453D7196AD}"/>
              </a:ext>
            </a:extLst>
          </p:cNvPr>
          <p:cNvSpPr>
            <a:spLocks noGrp="1"/>
          </p:cNvSpPr>
          <p:nvPr>
            <p:ph type="sldNum" sz="quarter" idx="12"/>
          </p:nvPr>
        </p:nvSpPr>
        <p:spPr/>
        <p:txBody>
          <a:bodyPr/>
          <a:lstStyle/>
          <a:p>
            <a:fld id="{4A777409-9C5A-4B07-8E32-19F22F7D558C}" type="slidenum">
              <a:rPr lang="en-IN" smtClean="0"/>
              <a:t>39</a:t>
            </a:fld>
            <a:endParaRPr lang="en-IN" dirty="0"/>
          </a:p>
        </p:txBody>
      </p:sp>
    </p:spTree>
    <p:extLst>
      <p:ext uri="{BB962C8B-B14F-4D97-AF65-F5344CB8AC3E}">
        <p14:creationId xmlns:p14="http://schemas.microsoft.com/office/powerpoint/2010/main" val="2871241634"/>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4FCDA2-C75C-8765-63EB-B8C08AEA8D1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178CA0-57BF-EF4A-2F8D-B996B4921A47}"/>
              </a:ext>
            </a:extLst>
          </p:cNvPr>
          <p:cNvSpPr>
            <a:spLocks noGrp="1"/>
          </p:cNvSpPr>
          <p:nvPr>
            <p:ph type="sldNum" sz="quarter" idx="12"/>
          </p:nvPr>
        </p:nvSpPr>
        <p:spPr/>
        <p:txBody>
          <a:bodyPr/>
          <a:lstStyle/>
          <a:p>
            <a:fld id="{4A777409-9C5A-4B07-8E32-19F22F7D558C}" type="slidenum">
              <a:rPr lang="en-IN" smtClean="0"/>
              <a:t>390</a:t>
            </a:fld>
            <a:endParaRPr lang="en-IN" dirty="0"/>
          </a:p>
        </p:txBody>
      </p:sp>
      <p:sp>
        <p:nvSpPr>
          <p:cNvPr id="5" name="TextBox 4">
            <a:extLst>
              <a:ext uri="{FF2B5EF4-FFF2-40B4-BE49-F238E27FC236}">
                <a16:creationId xmlns:a16="http://schemas.microsoft.com/office/drawing/2014/main" id="{D006BBEE-3DEC-2282-2C66-7B2F555233B0}"/>
              </a:ext>
            </a:extLst>
          </p:cNvPr>
          <p:cNvSpPr txBox="1"/>
          <p:nvPr/>
        </p:nvSpPr>
        <p:spPr>
          <a:xfrm>
            <a:off x="989028" y="618076"/>
            <a:ext cx="10266575" cy="1631216"/>
          </a:xfrm>
          <a:prstGeom prst="rect">
            <a:avLst/>
          </a:prstGeom>
          <a:noFill/>
        </p:spPr>
        <p:txBody>
          <a:bodyPr wrap="square">
            <a:spAutoFit/>
          </a:bodyPr>
          <a:lstStyle/>
          <a:p>
            <a:r>
              <a:rPr lang="en-US" sz="2000" dirty="0">
                <a:solidFill>
                  <a:schemeClr val="tx1">
                    <a:lumMod val="65000"/>
                    <a:lumOff val="35000"/>
                  </a:schemeClr>
                </a:solidFill>
              </a:rPr>
              <a:t>As a developer, while writing logic for a method, he/she will have an idea of what exceptions might occur in that particular method. For example, the below method takes two inputs to withdraw the amount from the bank account. If </a:t>
            </a:r>
            <a:r>
              <a:rPr lang="en-US" sz="2000" i="1" dirty="0">
                <a:solidFill>
                  <a:schemeClr val="tx1">
                    <a:lumMod val="65000"/>
                    <a:lumOff val="35000"/>
                  </a:schemeClr>
                </a:solidFill>
              </a:rPr>
              <a:t>balance </a:t>
            </a:r>
            <a:r>
              <a:rPr lang="en-US" sz="2000" dirty="0">
                <a:solidFill>
                  <a:schemeClr val="tx1">
                    <a:lumMod val="65000"/>
                    <a:lumOff val="35000"/>
                  </a:schemeClr>
                </a:solidFill>
              </a:rPr>
              <a:t>or </a:t>
            </a:r>
            <a:r>
              <a:rPr lang="en-US" sz="2000" i="1" dirty="0" err="1">
                <a:solidFill>
                  <a:schemeClr val="tx1">
                    <a:lumMod val="65000"/>
                    <a:lumOff val="35000"/>
                  </a:schemeClr>
                </a:solidFill>
              </a:rPr>
              <a:t>withdrawalAmount</a:t>
            </a:r>
            <a:r>
              <a:rPr lang="en-US" sz="2000" dirty="0">
                <a:solidFill>
                  <a:schemeClr val="tx1">
                    <a:lumMod val="65000"/>
                    <a:lumOff val="35000"/>
                  </a:schemeClr>
                </a:solidFill>
              </a:rPr>
              <a:t> is less than 0 then </a:t>
            </a:r>
            <a:r>
              <a:rPr lang="en-US" sz="2000" b="1" dirty="0" err="1">
                <a:solidFill>
                  <a:schemeClr val="tx1">
                    <a:lumMod val="65000"/>
                    <a:lumOff val="35000"/>
                  </a:schemeClr>
                </a:solidFill>
              </a:rPr>
              <a:t>InvalidAmountException</a:t>
            </a:r>
            <a:r>
              <a:rPr lang="en-US" sz="2000" b="1" dirty="0">
                <a:solidFill>
                  <a:schemeClr val="tx1">
                    <a:lumMod val="65000"/>
                    <a:lumOff val="35000"/>
                  </a:schemeClr>
                </a:solidFill>
              </a:rPr>
              <a:t> </a:t>
            </a:r>
            <a:r>
              <a:rPr lang="en-US" sz="2000" dirty="0">
                <a:solidFill>
                  <a:schemeClr val="tx1">
                    <a:lumMod val="65000"/>
                    <a:lumOff val="35000"/>
                  </a:schemeClr>
                </a:solidFill>
              </a:rPr>
              <a:t>(user-defined Exception)</a:t>
            </a:r>
            <a:r>
              <a:rPr lang="en-US" sz="2000" b="1" dirty="0">
                <a:solidFill>
                  <a:schemeClr val="tx1">
                    <a:lumMod val="65000"/>
                    <a:lumOff val="35000"/>
                  </a:schemeClr>
                </a:solidFill>
              </a:rPr>
              <a:t> </a:t>
            </a:r>
            <a:r>
              <a:rPr lang="en-US" sz="2000" dirty="0">
                <a:solidFill>
                  <a:schemeClr val="tx1">
                    <a:lumMod val="65000"/>
                    <a:lumOff val="35000"/>
                  </a:schemeClr>
                </a:solidFill>
              </a:rPr>
              <a:t>is thrown, or if the </a:t>
            </a:r>
            <a:r>
              <a:rPr lang="en-US" sz="2000" i="1" dirty="0" err="1">
                <a:solidFill>
                  <a:schemeClr val="tx1">
                    <a:lumMod val="65000"/>
                    <a:lumOff val="35000"/>
                  </a:schemeClr>
                </a:solidFill>
              </a:rPr>
              <a:t>withdrawalAmount</a:t>
            </a:r>
            <a:r>
              <a:rPr lang="en-US" sz="2000" i="1" dirty="0">
                <a:solidFill>
                  <a:schemeClr val="tx1">
                    <a:lumMod val="65000"/>
                    <a:lumOff val="35000"/>
                  </a:schemeClr>
                </a:solidFill>
              </a:rPr>
              <a:t> </a:t>
            </a:r>
            <a:r>
              <a:rPr lang="en-US" sz="2000" dirty="0">
                <a:solidFill>
                  <a:schemeClr val="tx1">
                    <a:lumMod val="65000"/>
                    <a:lumOff val="35000"/>
                  </a:schemeClr>
                </a:solidFill>
              </a:rPr>
              <a:t>is greater than available balance then </a:t>
            </a:r>
            <a:r>
              <a:rPr lang="en-US" sz="2000" b="1" dirty="0" err="1">
                <a:solidFill>
                  <a:schemeClr val="tx1">
                    <a:lumMod val="65000"/>
                    <a:lumOff val="35000"/>
                  </a:schemeClr>
                </a:solidFill>
              </a:rPr>
              <a:t>InsufficientException</a:t>
            </a:r>
            <a:r>
              <a:rPr lang="en-US" sz="2000" b="1" dirty="0">
                <a:solidFill>
                  <a:schemeClr val="tx1">
                    <a:lumMod val="65000"/>
                    <a:lumOff val="35000"/>
                  </a:schemeClr>
                </a:solidFill>
              </a:rPr>
              <a:t> </a:t>
            </a:r>
            <a:r>
              <a:rPr lang="en-US" sz="2000" dirty="0">
                <a:solidFill>
                  <a:schemeClr val="tx1">
                    <a:lumMod val="65000"/>
                    <a:lumOff val="35000"/>
                  </a:schemeClr>
                </a:solidFill>
              </a:rPr>
              <a:t>(user-defined Exception) is thrown.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7F4E490-796F-0BAE-684C-41760A4EB4C2}"/>
              </a:ext>
            </a:extLst>
          </p:cNvPr>
          <p:cNvSpPr txBox="1"/>
          <p:nvPr/>
        </p:nvSpPr>
        <p:spPr>
          <a:xfrm>
            <a:off x="936397" y="2302139"/>
            <a:ext cx="10755983" cy="4524315"/>
          </a:xfrm>
          <a:prstGeom prst="rect">
            <a:avLst/>
          </a:prstGeom>
          <a:noFill/>
        </p:spPr>
        <p:txBody>
          <a:bodyPr wrap="square">
            <a:spAutoFit/>
          </a:bodyPr>
          <a:lstStyle/>
          <a:p>
            <a:r>
              <a:rPr lang="en-IN" dirty="0"/>
              <a:t>//Code below follows bad practice</a:t>
            </a:r>
          </a:p>
          <a:p>
            <a:r>
              <a:rPr lang="en-IN" dirty="0"/>
              <a:t>public class </a:t>
            </a:r>
            <a:r>
              <a:rPr lang="en-IN" dirty="0" err="1"/>
              <a:t>BankExample</a:t>
            </a:r>
            <a:r>
              <a:rPr lang="en-IN" dirty="0"/>
              <a:t>{</a:t>
            </a:r>
          </a:p>
          <a:p>
            <a:r>
              <a:rPr lang="en-IN" dirty="0"/>
              <a:t>    //This below code is propagating a generic exception </a:t>
            </a:r>
          </a:p>
          <a:p>
            <a:r>
              <a:rPr lang="en-IN" dirty="0"/>
              <a:t>    public static void withdrawal(Double </a:t>
            </a:r>
            <a:r>
              <a:rPr lang="en-IN" dirty="0" err="1"/>
              <a:t>balance,Double</a:t>
            </a:r>
            <a:r>
              <a:rPr lang="en-IN" dirty="0"/>
              <a:t> </a:t>
            </a:r>
            <a:r>
              <a:rPr lang="en-IN" dirty="0" err="1"/>
              <a:t>withdrawalAmount</a:t>
            </a:r>
            <a:r>
              <a:rPr lang="en-IN" dirty="0"/>
              <a:t>) throws Exception{ // a generic Exception is thrown here</a:t>
            </a:r>
          </a:p>
          <a:p>
            <a:r>
              <a:rPr lang="en-IN" dirty="0"/>
              <a:t>        if(balance&lt;=0 || </a:t>
            </a:r>
            <a:r>
              <a:rPr lang="en-IN" dirty="0" err="1"/>
              <a:t>withdrawalAmount</a:t>
            </a:r>
            <a:r>
              <a:rPr lang="en-IN" dirty="0"/>
              <a:t>&lt;=0) {</a:t>
            </a:r>
          </a:p>
          <a:p>
            <a:r>
              <a:rPr lang="en-IN" dirty="0"/>
              <a:t>            throw new </a:t>
            </a:r>
            <a:r>
              <a:rPr lang="en-IN" dirty="0" err="1"/>
              <a:t>InvalidAmountException</a:t>
            </a:r>
            <a:r>
              <a:rPr lang="en-IN" dirty="0"/>
              <a:t>("Check the balance and withdrawal amount");</a:t>
            </a:r>
          </a:p>
          <a:p>
            <a:r>
              <a:rPr lang="en-IN" dirty="0"/>
              <a:t>        }</a:t>
            </a:r>
          </a:p>
          <a:p>
            <a:r>
              <a:rPr lang="en-IN" dirty="0"/>
              <a:t>        else if(</a:t>
            </a:r>
            <a:r>
              <a:rPr lang="en-IN" dirty="0" err="1"/>
              <a:t>withdrawalAmount</a:t>
            </a:r>
            <a:r>
              <a:rPr lang="en-IN" dirty="0"/>
              <a:t> &gt; balance) {</a:t>
            </a:r>
          </a:p>
          <a:p>
            <a:r>
              <a:rPr lang="en-IN" dirty="0"/>
              <a:t>        	  throw new </a:t>
            </a:r>
            <a:r>
              <a:rPr lang="en-IN" dirty="0" err="1"/>
              <a:t>InsufficientException</a:t>
            </a:r>
            <a:r>
              <a:rPr lang="en-IN" dirty="0"/>
              <a:t>("Account doesn't have sufficient balance");</a:t>
            </a:r>
          </a:p>
          <a:p>
            <a:r>
              <a:rPr lang="en-IN" dirty="0"/>
              <a:t>        }</a:t>
            </a:r>
          </a:p>
          <a:p>
            <a:r>
              <a:rPr lang="en-IN" dirty="0"/>
              <a:t>        else{</a:t>
            </a:r>
          </a:p>
          <a:p>
            <a:r>
              <a:rPr lang="en-IN" dirty="0"/>
              <a:t>              //code goes here</a:t>
            </a:r>
          </a:p>
          <a:p>
            <a:r>
              <a:rPr lang="en-IN" dirty="0"/>
              <a:t>        }</a:t>
            </a:r>
          </a:p>
          <a:p>
            <a:r>
              <a:rPr lang="en-IN" dirty="0"/>
              <a:t>    }</a:t>
            </a:r>
          </a:p>
          <a:p>
            <a:r>
              <a:rPr lang="en-IN" dirty="0"/>
              <a:t>}</a:t>
            </a:r>
          </a:p>
        </p:txBody>
      </p:sp>
    </p:spTree>
    <p:extLst>
      <p:ext uri="{BB962C8B-B14F-4D97-AF65-F5344CB8AC3E}">
        <p14:creationId xmlns:p14="http://schemas.microsoft.com/office/powerpoint/2010/main" val="3744328351"/>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A0B314-BD3C-9AB1-DC12-81EC3DDCF5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1FDB35-6D13-E7ED-3ED0-B5EFE5737B1D}"/>
              </a:ext>
            </a:extLst>
          </p:cNvPr>
          <p:cNvSpPr>
            <a:spLocks noGrp="1"/>
          </p:cNvSpPr>
          <p:nvPr>
            <p:ph type="sldNum" sz="quarter" idx="12"/>
          </p:nvPr>
        </p:nvSpPr>
        <p:spPr/>
        <p:txBody>
          <a:bodyPr/>
          <a:lstStyle/>
          <a:p>
            <a:fld id="{4A777409-9C5A-4B07-8E32-19F22F7D558C}" type="slidenum">
              <a:rPr lang="en-IN" smtClean="0"/>
              <a:t>391</a:t>
            </a:fld>
            <a:endParaRPr lang="en-IN" dirty="0"/>
          </a:p>
        </p:txBody>
      </p:sp>
      <p:sp>
        <p:nvSpPr>
          <p:cNvPr id="5" name="TextBox 4">
            <a:extLst>
              <a:ext uri="{FF2B5EF4-FFF2-40B4-BE49-F238E27FC236}">
                <a16:creationId xmlns:a16="http://schemas.microsoft.com/office/drawing/2014/main" id="{503003AE-3C15-5109-514C-4D40D43D0942}"/>
              </a:ext>
            </a:extLst>
          </p:cNvPr>
          <p:cNvSpPr txBox="1"/>
          <p:nvPr/>
        </p:nvSpPr>
        <p:spPr>
          <a:xfrm>
            <a:off x="989028" y="741344"/>
            <a:ext cx="10803903" cy="1015663"/>
          </a:xfrm>
          <a:prstGeom prst="rect">
            <a:avLst/>
          </a:prstGeom>
          <a:noFill/>
        </p:spPr>
        <p:txBody>
          <a:bodyPr wrap="square">
            <a:spAutoFit/>
          </a:bodyPr>
          <a:lstStyle/>
          <a:p>
            <a:r>
              <a:rPr lang="en-US" sz="2000" dirty="0">
                <a:solidFill>
                  <a:schemeClr val="tx1">
                    <a:lumMod val="65000"/>
                    <a:lumOff val="35000"/>
                  </a:schemeClr>
                </a:solidFill>
              </a:rPr>
              <a:t>There is nothing wrong with the above method logically, the only issue is that during the method definition the generic Exception is getting propagated instead of the two different user-defined exceptions (</a:t>
            </a:r>
            <a:r>
              <a:rPr lang="en-US" sz="2000" b="1" dirty="0" err="1">
                <a:solidFill>
                  <a:schemeClr val="tx1">
                    <a:lumMod val="65000"/>
                    <a:lumOff val="35000"/>
                  </a:schemeClr>
                </a:solidFill>
              </a:rPr>
              <a:t>InsufficientException</a:t>
            </a:r>
            <a:r>
              <a:rPr lang="en-US" sz="2000" b="1" dirty="0">
                <a:solidFill>
                  <a:schemeClr val="tx1">
                    <a:lumMod val="65000"/>
                    <a:lumOff val="35000"/>
                  </a:schemeClr>
                </a:solidFill>
              </a:rPr>
              <a:t> </a:t>
            </a:r>
            <a:r>
              <a:rPr lang="en-US" sz="2000" dirty="0">
                <a:solidFill>
                  <a:schemeClr val="tx1">
                    <a:lumMod val="65000"/>
                    <a:lumOff val="35000"/>
                  </a:schemeClr>
                </a:solidFill>
              </a:rPr>
              <a:t>&amp; </a:t>
            </a:r>
            <a:r>
              <a:rPr lang="en-US" sz="2000" b="1" dirty="0" err="1">
                <a:solidFill>
                  <a:schemeClr val="tx1">
                    <a:lumMod val="65000"/>
                    <a:lumOff val="35000"/>
                  </a:schemeClr>
                </a:solidFill>
              </a:rPr>
              <a:t>InvalidAmountException</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16B6D39-DA69-52EE-FD60-C427885ED3B1}"/>
              </a:ext>
            </a:extLst>
          </p:cNvPr>
          <p:cNvSpPr txBox="1"/>
          <p:nvPr/>
        </p:nvSpPr>
        <p:spPr>
          <a:xfrm>
            <a:off x="989028" y="1832035"/>
            <a:ext cx="10803903" cy="4524315"/>
          </a:xfrm>
          <a:prstGeom prst="rect">
            <a:avLst/>
          </a:prstGeom>
          <a:noFill/>
        </p:spPr>
        <p:txBody>
          <a:bodyPr wrap="square">
            <a:spAutoFit/>
          </a:bodyPr>
          <a:lstStyle/>
          <a:p>
            <a:r>
              <a:rPr lang="en-IN" dirty="0"/>
              <a:t>//Code below follows good practice</a:t>
            </a:r>
          </a:p>
          <a:p>
            <a:r>
              <a:rPr lang="en-IN" dirty="0"/>
              <a:t>public class </a:t>
            </a:r>
            <a:r>
              <a:rPr lang="en-IN" dirty="0" err="1"/>
              <a:t>BankExample</a:t>
            </a:r>
            <a:r>
              <a:rPr lang="en-IN" dirty="0"/>
              <a:t>{</a:t>
            </a:r>
          </a:p>
          <a:p>
            <a:r>
              <a:rPr lang="en-IN" dirty="0"/>
              <a:t>    //This below code throws specific exception </a:t>
            </a:r>
          </a:p>
          <a:p>
            <a:r>
              <a:rPr lang="en-IN" dirty="0"/>
              <a:t>    public static void withdrawal(Double </a:t>
            </a:r>
            <a:r>
              <a:rPr lang="en-IN" dirty="0" err="1"/>
              <a:t>balance,Double</a:t>
            </a:r>
            <a:r>
              <a:rPr lang="en-IN" dirty="0"/>
              <a:t> </a:t>
            </a:r>
            <a:r>
              <a:rPr lang="en-IN" dirty="0" err="1"/>
              <a:t>withdrawalAmount</a:t>
            </a:r>
            <a:r>
              <a:rPr lang="en-IN" dirty="0"/>
              <a:t>) throws </a:t>
            </a:r>
            <a:r>
              <a:rPr lang="en-IN" dirty="0" err="1"/>
              <a:t>InvalidAmountException,InsufficientException</a:t>
            </a:r>
            <a:r>
              <a:rPr lang="en-IN" dirty="0"/>
              <a:t> { //only exceptions thrown from this method are mentioned here</a:t>
            </a:r>
          </a:p>
          <a:p>
            <a:r>
              <a:rPr lang="en-IN" dirty="0"/>
              <a:t>        if(balance&lt;=0 || </a:t>
            </a:r>
            <a:r>
              <a:rPr lang="en-IN" dirty="0" err="1"/>
              <a:t>withdrawalAmount</a:t>
            </a:r>
            <a:r>
              <a:rPr lang="en-IN" dirty="0"/>
              <a:t>&lt;=0) {</a:t>
            </a:r>
          </a:p>
          <a:p>
            <a:r>
              <a:rPr lang="en-IN" dirty="0"/>
              <a:t>            throw new </a:t>
            </a:r>
            <a:r>
              <a:rPr lang="en-IN" dirty="0" err="1"/>
              <a:t>InvalidAmountException</a:t>
            </a:r>
            <a:r>
              <a:rPr lang="en-IN" dirty="0"/>
              <a:t>("Check the balance and withdrawal amount");</a:t>
            </a:r>
          </a:p>
          <a:p>
            <a:r>
              <a:rPr lang="en-IN" dirty="0"/>
              <a:t>        }</a:t>
            </a:r>
          </a:p>
          <a:p>
            <a:r>
              <a:rPr lang="en-IN" dirty="0"/>
              <a:t>        else if(</a:t>
            </a:r>
            <a:r>
              <a:rPr lang="en-IN" dirty="0" err="1"/>
              <a:t>withdrawalAmount</a:t>
            </a:r>
            <a:r>
              <a:rPr lang="en-IN" dirty="0"/>
              <a:t> &gt; balance) {</a:t>
            </a:r>
          </a:p>
          <a:p>
            <a:r>
              <a:rPr lang="en-IN" dirty="0"/>
              <a:t>        	  throw new </a:t>
            </a:r>
            <a:r>
              <a:rPr lang="en-IN" dirty="0" err="1"/>
              <a:t>InsufficientException</a:t>
            </a:r>
            <a:r>
              <a:rPr lang="en-IN" dirty="0"/>
              <a:t>("Account doesn't have sufficient balance");</a:t>
            </a:r>
          </a:p>
          <a:p>
            <a:r>
              <a:rPr lang="en-IN" dirty="0"/>
              <a:t>        }</a:t>
            </a:r>
          </a:p>
          <a:p>
            <a:r>
              <a:rPr lang="en-IN" dirty="0"/>
              <a:t>        else{</a:t>
            </a:r>
          </a:p>
          <a:p>
            <a:r>
              <a:rPr lang="en-IN" dirty="0"/>
              <a:t>              //code goes here</a:t>
            </a:r>
          </a:p>
          <a:p>
            <a:r>
              <a:rPr lang="en-IN" dirty="0"/>
              <a:t>        }</a:t>
            </a:r>
          </a:p>
          <a:p>
            <a:r>
              <a:rPr lang="en-IN" dirty="0"/>
              <a:t>    }</a:t>
            </a:r>
          </a:p>
          <a:p>
            <a:r>
              <a:rPr lang="en-IN" dirty="0"/>
              <a:t>}</a:t>
            </a:r>
          </a:p>
        </p:txBody>
      </p:sp>
    </p:spTree>
    <p:extLst>
      <p:ext uri="{BB962C8B-B14F-4D97-AF65-F5344CB8AC3E}">
        <p14:creationId xmlns:p14="http://schemas.microsoft.com/office/powerpoint/2010/main" val="3710203208"/>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8A2B51-2774-D6BD-7F9E-5792C1874A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92A508-1431-8790-5AF7-BBE48F2E5A62}"/>
              </a:ext>
            </a:extLst>
          </p:cNvPr>
          <p:cNvSpPr>
            <a:spLocks noGrp="1"/>
          </p:cNvSpPr>
          <p:nvPr>
            <p:ph type="sldNum" sz="quarter" idx="12"/>
          </p:nvPr>
        </p:nvSpPr>
        <p:spPr/>
        <p:txBody>
          <a:bodyPr/>
          <a:lstStyle/>
          <a:p>
            <a:fld id="{4A777409-9C5A-4B07-8E32-19F22F7D558C}" type="slidenum">
              <a:rPr lang="en-IN" smtClean="0"/>
              <a:t>392</a:t>
            </a:fld>
            <a:endParaRPr lang="en-IN" dirty="0"/>
          </a:p>
        </p:txBody>
      </p:sp>
      <p:sp>
        <p:nvSpPr>
          <p:cNvPr id="5" name="TextBox 4">
            <a:extLst>
              <a:ext uri="{FF2B5EF4-FFF2-40B4-BE49-F238E27FC236}">
                <a16:creationId xmlns:a16="http://schemas.microsoft.com/office/drawing/2014/main" id="{B60D464A-16C0-59FA-09C5-EF686508E19B}"/>
              </a:ext>
            </a:extLst>
          </p:cNvPr>
          <p:cNvSpPr txBox="1"/>
          <p:nvPr/>
        </p:nvSpPr>
        <p:spPr>
          <a:xfrm>
            <a:off x="989029" y="631125"/>
            <a:ext cx="10671928" cy="1938992"/>
          </a:xfrm>
          <a:prstGeom prst="rect">
            <a:avLst/>
          </a:prstGeom>
          <a:noFill/>
        </p:spPr>
        <p:txBody>
          <a:bodyPr wrap="square">
            <a:spAutoFit/>
          </a:bodyPr>
          <a:lstStyle/>
          <a:p>
            <a:r>
              <a:rPr lang="en-US" sz="2000" dirty="0">
                <a:solidFill>
                  <a:schemeClr val="tx1">
                    <a:lumMod val="65000"/>
                    <a:lumOff val="35000"/>
                  </a:schemeClr>
                </a:solidFill>
              </a:rPr>
              <a:t>A better way to define the same method is to specify which exceptions to be propagated from the methods so that the calling environment will get information regarding the exceptions that need to be handled. </a:t>
            </a:r>
          </a:p>
          <a:p>
            <a:endParaRPr lang="en-US" sz="2000" dirty="0">
              <a:solidFill>
                <a:schemeClr val="tx1">
                  <a:lumMod val="65000"/>
                  <a:lumOff val="35000"/>
                </a:schemeClr>
              </a:solidFill>
            </a:endParaRPr>
          </a:p>
          <a:p>
            <a:r>
              <a:rPr lang="en-US" sz="2000" b="1" dirty="0">
                <a:solidFill>
                  <a:schemeClr val="tx1">
                    <a:lumMod val="65000"/>
                    <a:lumOff val="35000"/>
                  </a:schemeClr>
                </a:solidFill>
              </a:rPr>
              <a:t>Hence it is always a good practice to throw and propagate specific Exceptions whenever a method is defined.</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DAD9C98-A83A-3DBC-1FF2-31A6B0CBE033}"/>
              </a:ext>
            </a:extLst>
          </p:cNvPr>
          <p:cNvSpPr txBox="1"/>
          <p:nvPr/>
        </p:nvSpPr>
        <p:spPr>
          <a:xfrm>
            <a:off x="1060515" y="2755073"/>
            <a:ext cx="10930379" cy="3170099"/>
          </a:xfrm>
          <a:prstGeom prst="rect">
            <a:avLst/>
          </a:prstGeom>
          <a:noFill/>
        </p:spPr>
        <p:txBody>
          <a:bodyPr wrap="square">
            <a:spAutoFit/>
          </a:bodyPr>
          <a:lstStyle/>
          <a:p>
            <a:r>
              <a:rPr lang="en-US" sz="2000" dirty="0">
                <a:solidFill>
                  <a:schemeClr val="tx1">
                    <a:lumMod val="65000"/>
                    <a:lumOff val="35000"/>
                  </a:schemeClr>
                </a:solidFill>
              </a:rPr>
              <a:t>As we know, the catch block handles the exceptions that are thrown from the corresponding try block, and there are specific ways that a catch block should be used in the code for better readability and efficiency. Exceptions should be handled in the catch block only if it is required to be handled or rethrown with additional information.</a:t>
            </a:r>
          </a:p>
          <a:p>
            <a:endParaRPr lang="en-US" sz="2000" dirty="0">
              <a:solidFill>
                <a:schemeClr val="tx1">
                  <a:lumMod val="65000"/>
                  <a:lumOff val="35000"/>
                </a:schemeClr>
              </a:solidFill>
            </a:endParaRPr>
          </a:p>
          <a:p>
            <a:r>
              <a:rPr lang="en-US" sz="2000" dirty="0">
                <a:solidFill>
                  <a:schemeClr val="tx1">
                    <a:lumMod val="65000"/>
                    <a:lumOff val="35000"/>
                  </a:schemeClr>
                </a:solidFill>
              </a:rPr>
              <a:t>In the below code snippet,</a:t>
            </a:r>
          </a:p>
          <a:p>
            <a:pPr>
              <a:buFont typeface="Arial" panose="020B0604020202020204" pitchFamily="34" charset="0"/>
              <a:buChar char="•"/>
            </a:pPr>
            <a:r>
              <a:rPr lang="en-US" sz="2000" dirty="0">
                <a:solidFill>
                  <a:schemeClr val="tx1">
                    <a:lumMod val="65000"/>
                    <a:lumOff val="35000"/>
                  </a:schemeClr>
                </a:solidFill>
              </a:rPr>
              <a:t>In the first case, the catch block is empty, it is handling the exception but not rethrowing it or logging the exception. </a:t>
            </a:r>
          </a:p>
          <a:p>
            <a:pPr>
              <a:buFont typeface="Arial" panose="020B0604020202020204" pitchFamily="34" charset="0"/>
              <a:buChar char="•"/>
            </a:pPr>
            <a:r>
              <a:rPr lang="en-US" sz="2000" dirty="0">
                <a:solidFill>
                  <a:schemeClr val="tx1">
                    <a:lumMod val="65000"/>
                    <a:lumOff val="35000"/>
                  </a:schemeClr>
                </a:solidFill>
              </a:rPr>
              <a:t>The second case, the catch block is just rethrowing the same exception, which makes the use of a catch block redundant(useless)</a:t>
            </a:r>
          </a:p>
        </p:txBody>
      </p:sp>
    </p:spTree>
    <p:extLst>
      <p:ext uri="{BB962C8B-B14F-4D97-AF65-F5344CB8AC3E}">
        <p14:creationId xmlns:p14="http://schemas.microsoft.com/office/powerpoint/2010/main" val="982294954"/>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469720-A42D-5523-6F6A-AFEC4C2E8A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9CA9BF-9D41-B016-A066-E5C94D6A8A50}"/>
              </a:ext>
            </a:extLst>
          </p:cNvPr>
          <p:cNvSpPr>
            <a:spLocks noGrp="1"/>
          </p:cNvSpPr>
          <p:nvPr>
            <p:ph type="sldNum" sz="quarter" idx="12"/>
          </p:nvPr>
        </p:nvSpPr>
        <p:spPr/>
        <p:txBody>
          <a:bodyPr/>
          <a:lstStyle/>
          <a:p>
            <a:fld id="{4A777409-9C5A-4B07-8E32-19F22F7D558C}" type="slidenum">
              <a:rPr lang="en-IN" smtClean="0"/>
              <a:t>393</a:t>
            </a:fld>
            <a:endParaRPr lang="en-IN" dirty="0"/>
          </a:p>
        </p:txBody>
      </p:sp>
      <p:sp>
        <p:nvSpPr>
          <p:cNvPr id="5" name="TextBox 4">
            <a:extLst>
              <a:ext uri="{FF2B5EF4-FFF2-40B4-BE49-F238E27FC236}">
                <a16:creationId xmlns:a16="http://schemas.microsoft.com/office/drawing/2014/main" id="{2FD67A91-D1D7-8C07-E2E9-68FF7CCC32C7}"/>
              </a:ext>
            </a:extLst>
          </p:cNvPr>
          <p:cNvSpPr txBox="1"/>
          <p:nvPr/>
        </p:nvSpPr>
        <p:spPr>
          <a:xfrm>
            <a:off x="1060514" y="708004"/>
            <a:ext cx="10572161" cy="3416320"/>
          </a:xfrm>
          <a:prstGeom prst="rect">
            <a:avLst/>
          </a:prstGeom>
          <a:noFill/>
        </p:spPr>
        <p:txBody>
          <a:bodyPr wrap="square">
            <a:spAutoFit/>
          </a:bodyPr>
          <a:lstStyle/>
          <a:p>
            <a:r>
              <a:rPr lang="en-IN" dirty="0"/>
              <a:t>//Below code follows bad practice</a:t>
            </a:r>
          </a:p>
          <a:p>
            <a:r>
              <a:rPr lang="en-IN" dirty="0"/>
              <a:t>try{</a:t>
            </a:r>
          </a:p>
          <a:p>
            <a:r>
              <a:rPr lang="en-IN" dirty="0"/>
              <a:t>   throw new </a:t>
            </a:r>
            <a:r>
              <a:rPr lang="en-IN" dirty="0" err="1"/>
              <a:t>ArithmeticException</a:t>
            </a:r>
            <a:r>
              <a:rPr lang="en-IN" dirty="0"/>
              <a:t>("Divide by 0 error");</a:t>
            </a:r>
          </a:p>
          <a:p>
            <a:r>
              <a:rPr lang="en-IN" dirty="0"/>
              <a:t>}catch(</a:t>
            </a:r>
            <a:r>
              <a:rPr lang="en-IN" dirty="0" err="1"/>
              <a:t>ArithmeticException</a:t>
            </a:r>
            <a:r>
              <a:rPr lang="en-IN" dirty="0"/>
              <a:t> e){</a:t>
            </a:r>
          </a:p>
          <a:p>
            <a:r>
              <a:rPr lang="en-IN" dirty="0"/>
              <a:t>    //Empty catch block, not recommended</a:t>
            </a:r>
          </a:p>
          <a:p>
            <a:r>
              <a:rPr lang="en-IN" dirty="0"/>
              <a:t>}</a:t>
            </a:r>
          </a:p>
          <a:p>
            <a:r>
              <a:rPr lang="en-IN" dirty="0"/>
              <a:t>//Rethrowing an exception without any additional information like below is also a bad practice</a:t>
            </a:r>
          </a:p>
          <a:p>
            <a:r>
              <a:rPr lang="en-IN" dirty="0"/>
              <a:t>try{</a:t>
            </a:r>
          </a:p>
          <a:p>
            <a:r>
              <a:rPr lang="en-IN" dirty="0"/>
              <a:t>   throw new </a:t>
            </a:r>
            <a:r>
              <a:rPr lang="en-IN" dirty="0" err="1"/>
              <a:t>ArithmeticException</a:t>
            </a:r>
            <a:r>
              <a:rPr lang="en-IN" dirty="0"/>
              <a:t>("Divide by 0 error");</a:t>
            </a:r>
          </a:p>
          <a:p>
            <a:r>
              <a:rPr lang="en-IN" dirty="0"/>
              <a:t>}catch(</a:t>
            </a:r>
            <a:r>
              <a:rPr lang="en-IN" dirty="0" err="1"/>
              <a:t>ArithmeticException</a:t>
            </a:r>
            <a:r>
              <a:rPr lang="en-IN" dirty="0"/>
              <a:t> e){</a:t>
            </a:r>
          </a:p>
          <a:p>
            <a:r>
              <a:rPr lang="en-IN" dirty="0"/>
              <a:t>   throw e;</a:t>
            </a:r>
          </a:p>
          <a:p>
            <a:r>
              <a:rPr lang="en-IN" dirty="0"/>
              <a:t>}</a:t>
            </a:r>
          </a:p>
        </p:txBody>
      </p:sp>
      <p:sp>
        <p:nvSpPr>
          <p:cNvPr id="7" name="TextBox 6">
            <a:extLst>
              <a:ext uri="{FF2B5EF4-FFF2-40B4-BE49-F238E27FC236}">
                <a16:creationId xmlns:a16="http://schemas.microsoft.com/office/drawing/2014/main" id="{7552000C-9E54-D348-5B56-6AC3DDA3880D}"/>
              </a:ext>
            </a:extLst>
          </p:cNvPr>
          <p:cNvSpPr txBox="1"/>
          <p:nvPr/>
        </p:nvSpPr>
        <p:spPr>
          <a:xfrm>
            <a:off x="989029" y="4501673"/>
            <a:ext cx="10935878" cy="1015663"/>
          </a:xfrm>
          <a:prstGeom prst="rect">
            <a:avLst/>
          </a:prstGeom>
          <a:noFill/>
        </p:spPr>
        <p:txBody>
          <a:bodyPr wrap="square">
            <a:spAutoFit/>
          </a:bodyPr>
          <a:lstStyle/>
          <a:p>
            <a:r>
              <a:rPr lang="en-US" sz="2000" dirty="0">
                <a:solidFill>
                  <a:schemeClr val="tx1">
                    <a:lumMod val="65000"/>
                    <a:lumOff val="35000"/>
                  </a:schemeClr>
                </a:solidFill>
              </a:rPr>
              <a:t>Logically there is no use for second catch blocks which can be replaced by a try-finally block. For efficient coding practice, never have an empty catch block or rethrow the caught exception without adding any additional information. The above code can be rewritten as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91221559"/>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005A38-3348-2890-0CD9-41170DA031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DAC179-6B8C-FF68-07D6-DF37BE5A95C7}"/>
              </a:ext>
            </a:extLst>
          </p:cNvPr>
          <p:cNvSpPr>
            <a:spLocks noGrp="1"/>
          </p:cNvSpPr>
          <p:nvPr>
            <p:ph type="sldNum" sz="quarter" idx="12"/>
          </p:nvPr>
        </p:nvSpPr>
        <p:spPr/>
        <p:txBody>
          <a:bodyPr/>
          <a:lstStyle/>
          <a:p>
            <a:fld id="{4A777409-9C5A-4B07-8E32-19F22F7D558C}" type="slidenum">
              <a:rPr lang="en-IN" smtClean="0"/>
              <a:t>394</a:t>
            </a:fld>
            <a:endParaRPr lang="en-IN" dirty="0"/>
          </a:p>
        </p:txBody>
      </p:sp>
      <p:sp>
        <p:nvSpPr>
          <p:cNvPr id="5" name="TextBox 4">
            <a:extLst>
              <a:ext uri="{FF2B5EF4-FFF2-40B4-BE49-F238E27FC236}">
                <a16:creationId xmlns:a16="http://schemas.microsoft.com/office/drawing/2014/main" id="{F5F9E837-3F81-2F8A-807C-F0EB98643566}"/>
              </a:ext>
            </a:extLst>
          </p:cNvPr>
          <p:cNvSpPr txBox="1"/>
          <p:nvPr/>
        </p:nvSpPr>
        <p:spPr>
          <a:xfrm>
            <a:off x="989029" y="640552"/>
            <a:ext cx="10671928" cy="1754326"/>
          </a:xfrm>
          <a:prstGeom prst="rect">
            <a:avLst/>
          </a:prstGeom>
          <a:noFill/>
        </p:spPr>
        <p:txBody>
          <a:bodyPr wrap="square">
            <a:spAutoFit/>
          </a:bodyPr>
          <a:lstStyle/>
          <a:p>
            <a:r>
              <a:rPr lang="en-IN" dirty="0"/>
              <a:t>//Below code for good practice</a:t>
            </a:r>
          </a:p>
          <a:p>
            <a:r>
              <a:rPr lang="en-IN" dirty="0"/>
              <a:t>try{</a:t>
            </a:r>
          </a:p>
          <a:p>
            <a:r>
              <a:rPr lang="en-IN" dirty="0"/>
              <a:t>   throw new </a:t>
            </a:r>
            <a:r>
              <a:rPr lang="en-IN" dirty="0" err="1"/>
              <a:t>ArithmeticException</a:t>
            </a:r>
            <a:r>
              <a:rPr lang="en-IN" dirty="0"/>
              <a:t>("Divide by 0 error");</a:t>
            </a:r>
          </a:p>
          <a:p>
            <a:r>
              <a:rPr lang="en-IN" dirty="0"/>
              <a:t>}catch(</a:t>
            </a:r>
            <a:r>
              <a:rPr lang="en-IN" dirty="0" err="1"/>
              <a:t>ArithmeticException</a:t>
            </a:r>
            <a:r>
              <a:rPr lang="en-IN" dirty="0"/>
              <a:t> e){</a:t>
            </a:r>
          </a:p>
          <a:p>
            <a:r>
              <a:rPr lang="en-IN" dirty="0"/>
              <a:t>   throw new </a:t>
            </a:r>
            <a:r>
              <a:rPr lang="en-IN" dirty="0" err="1"/>
              <a:t>UserException</a:t>
            </a:r>
            <a:r>
              <a:rPr lang="en-IN" dirty="0"/>
              <a:t>(</a:t>
            </a:r>
            <a:r>
              <a:rPr lang="en-IN" dirty="0" err="1"/>
              <a:t>e.getMessager</a:t>
            </a:r>
            <a:r>
              <a:rPr lang="en-IN" dirty="0"/>
              <a:t>(),e);</a:t>
            </a:r>
          </a:p>
          <a:p>
            <a:r>
              <a:rPr lang="en-IN" dirty="0"/>
              <a:t>}</a:t>
            </a:r>
          </a:p>
        </p:txBody>
      </p:sp>
      <p:sp>
        <p:nvSpPr>
          <p:cNvPr id="7" name="TextBox 6">
            <a:extLst>
              <a:ext uri="{FF2B5EF4-FFF2-40B4-BE49-F238E27FC236}">
                <a16:creationId xmlns:a16="http://schemas.microsoft.com/office/drawing/2014/main" id="{B1213733-86F9-8F35-5314-85F98F898BB4}"/>
              </a:ext>
            </a:extLst>
          </p:cNvPr>
          <p:cNvSpPr txBox="1"/>
          <p:nvPr/>
        </p:nvSpPr>
        <p:spPr>
          <a:xfrm>
            <a:off x="890832" y="2805953"/>
            <a:ext cx="10968088" cy="2862322"/>
          </a:xfrm>
          <a:prstGeom prst="rect">
            <a:avLst/>
          </a:prstGeom>
          <a:noFill/>
        </p:spPr>
        <p:txBody>
          <a:bodyPr wrap="square">
            <a:spAutoFit/>
          </a:bodyPr>
          <a:lstStyle/>
          <a:p>
            <a:r>
              <a:rPr lang="en-US" sz="2000" b="1" dirty="0">
                <a:solidFill>
                  <a:schemeClr val="tx1">
                    <a:lumMod val="65000"/>
                    <a:lumOff val="35000"/>
                  </a:schemeClr>
                </a:solidFill>
              </a:rPr>
              <a:t>Finally </a:t>
            </a:r>
            <a:r>
              <a:rPr lang="en-US" sz="2000" dirty="0">
                <a:solidFill>
                  <a:schemeClr val="tx1">
                    <a:lumMod val="65000"/>
                    <a:lumOff val="35000"/>
                  </a:schemeClr>
                </a:solidFill>
              </a:rPr>
              <a:t>block </a:t>
            </a:r>
          </a:p>
          <a:p>
            <a:endParaRPr lang="en-US" sz="2000" dirty="0">
              <a:solidFill>
                <a:schemeClr val="tx1">
                  <a:lumMod val="65000"/>
                  <a:lumOff val="35000"/>
                </a:schemeClr>
              </a:solidFill>
            </a:endParaRPr>
          </a:p>
          <a:p>
            <a:r>
              <a:rPr lang="en-US" sz="2000" dirty="0">
                <a:solidFill>
                  <a:schemeClr val="tx1">
                    <a:lumMod val="65000"/>
                    <a:lumOff val="35000"/>
                  </a:schemeClr>
                </a:solidFill>
              </a:rPr>
              <a:t>Finally block can be used to execute a set of instructions like release occupied resources irrespective of an exception occurs or not. There are some efficient practices that a developer can follow while using the finally block.</a:t>
            </a:r>
          </a:p>
          <a:p>
            <a:r>
              <a:rPr lang="en-US" sz="2000" dirty="0">
                <a:solidFill>
                  <a:schemeClr val="tx1">
                    <a:lumMod val="65000"/>
                    <a:lumOff val="35000"/>
                  </a:schemeClr>
                </a:solidFill>
              </a:rPr>
              <a:t> </a:t>
            </a:r>
          </a:p>
          <a:p>
            <a:pPr>
              <a:buFont typeface="Arial" panose="020B0604020202020204" pitchFamily="34" charset="0"/>
              <a:buChar char="•"/>
            </a:pPr>
            <a:r>
              <a:rPr lang="en-US" sz="2000" dirty="0">
                <a:solidFill>
                  <a:schemeClr val="tx1">
                    <a:lumMod val="65000"/>
                    <a:lumOff val="35000"/>
                  </a:schemeClr>
                </a:solidFill>
              </a:rPr>
              <a:t>Finally block can never have </a:t>
            </a:r>
            <a:r>
              <a:rPr lang="en-US" sz="2000" b="1" dirty="0">
                <a:solidFill>
                  <a:schemeClr val="tx1">
                    <a:lumMod val="65000"/>
                    <a:lumOff val="35000"/>
                  </a:schemeClr>
                </a:solidFill>
              </a:rPr>
              <a:t>return</a:t>
            </a:r>
            <a:r>
              <a:rPr lang="en-US" sz="2000" dirty="0">
                <a:solidFill>
                  <a:schemeClr val="tx1">
                    <a:lumMod val="65000"/>
                    <a:lumOff val="35000"/>
                  </a:schemeClr>
                </a:solidFill>
              </a:rPr>
              <a:t>, </a:t>
            </a:r>
            <a:r>
              <a:rPr lang="en-US" sz="2000" b="1" dirty="0">
                <a:solidFill>
                  <a:schemeClr val="tx1">
                    <a:lumMod val="65000"/>
                    <a:lumOff val="35000"/>
                  </a:schemeClr>
                </a:solidFill>
              </a:rPr>
              <a:t>break</a:t>
            </a:r>
            <a:r>
              <a:rPr lang="en-US" sz="2000" dirty="0">
                <a:solidFill>
                  <a:schemeClr val="tx1">
                    <a:lumMod val="65000"/>
                    <a:lumOff val="35000"/>
                  </a:schemeClr>
                </a:solidFill>
              </a:rPr>
              <a:t>, and </a:t>
            </a:r>
            <a:r>
              <a:rPr lang="en-US" sz="2000" b="1" dirty="0">
                <a:solidFill>
                  <a:schemeClr val="tx1">
                    <a:lumMod val="65000"/>
                    <a:lumOff val="35000"/>
                  </a:schemeClr>
                </a:solidFill>
              </a:rPr>
              <a:t>continue</a:t>
            </a:r>
            <a:r>
              <a:rPr lang="en-US" sz="2000" dirty="0">
                <a:solidFill>
                  <a:schemeClr val="tx1">
                    <a:lumMod val="65000"/>
                    <a:lumOff val="35000"/>
                  </a:schemeClr>
                </a:solidFill>
              </a:rPr>
              <a:t> statement</a:t>
            </a:r>
          </a:p>
          <a:p>
            <a:pPr>
              <a:buFont typeface="Arial" panose="020B0604020202020204" pitchFamily="34" charset="0"/>
              <a:buChar char="•"/>
            </a:pPr>
            <a:r>
              <a:rPr lang="en-US" sz="2000" dirty="0">
                <a:solidFill>
                  <a:schemeClr val="tx1">
                    <a:lumMod val="65000"/>
                    <a:lumOff val="35000"/>
                  </a:schemeClr>
                </a:solidFill>
              </a:rPr>
              <a:t>It is a good practice not to throw any exception in the finally block</a:t>
            </a:r>
          </a:p>
          <a:p>
            <a:pPr>
              <a:buFont typeface="Arial" panose="020B0604020202020204" pitchFamily="34" charset="0"/>
              <a:buChar char="•"/>
            </a:pPr>
            <a:r>
              <a:rPr lang="en-US" sz="2000" dirty="0">
                <a:solidFill>
                  <a:schemeClr val="tx1">
                    <a:lumMod val="65000"/>
                    <a:lumOff val="35000"/>
                  </a:schemeClr>
                </a:solidFill>
              </a:rPr>
              <a:t>Finally block should not allow any checked exception to escape, and it needs to be handled</a:t>
            </a:r>
          </a:p>
        </p:txBody>
      </p:sp>
    </p:spTree>
    <p:extLst>
      <p:ext uri="{BB962C8B-B14F-4D97-AF65-F5344CB8AC3E}">
        <p14:creationId xmlns:p14="http://schemas.microsoft.com/office/powerpoint/2010/main" val="3687085310"/>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A839E3-DD66-3C4F-331B-E0FD951836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089243-B688-45BE-4B40-534FF8C580A0}"/>
              </a:ext>
            </a:extLst>
          </p:cNvPr>
          <p:cNvSpPr>
            <a:spLocks noGrp="1"/>
          </p:cNvSpPr>
          <p:nvPr>
            <p:ph type="sldNum" sz="quarter" idx="12"/>
          </p:nvPr>
        </p:nvSpPr>
        <p:spPr/>
        <p:txBody>
          <a:bodyPr/>
          <a:lstStyle/>
          <a:p>
            <a:fld id="{4A777409-9C5A-4B07-8E32-19F22F7D558C}" type="slidenum">
              <a:rPr lang="en-IN" smtClean="0"/>
              <a:t>395</a:t>
            </a:fld>
            <a:endParaRPr lang="en-IN" dirty="0"/>
          </a:p>
        </p:txBody>
      </p:sp>
      <p:sp>
        <p:nvSpPr>
          <p:cNvPr id="5" name="TextBox 4">
            <a:extLst>
              <a:ext uri="{FF2B5EF4-FFF2-40B4-BE49-F238E27FC236}">
                <a16:creationId xmlns:a16="http://schemas.microsoft.com/office/drawing/2014/main" id="{C39BA1A9-1E44-BC1A-E60D-D9F28C5C10C2}"/>
              </a:ext>
            </a:extLst>
          </p:cNvPr>
          <p:cNvSpPr txBox="1"/>
          <p:nvPr/>
        </p:nvSpPr>
        <p:spPr>
          <a:xfrm>
            <a:off x="900258" y="586894"/>
            <a:ext cx="10562735" cy="1631216"/>
          </a:xfrm>
          <a:prstGeom prst="rect">
            <a:avLst/>
          </a:prstGeom>
          <a:noFill/>
        </p:spPr>
        <p:txBody>
          <a:bodyPr wrap="square">
            <a:spAutoFit/>
          </a:bodyPr>
          <a:lstStyle/>
          <a:p>
            <a:r>
              <a:rPr lang="en-US" sz="2000" dirty="0">
                <a:solidFill>
                  <a:schemeClr val="tx1">
                    <a:lumMod val="65000"/>
                    <a:lumOff val="35000"/>
                  </a:schemeClr>
                </a:solidFill>
              </a:rPr>
              <a:t>In a banking application, when a user wanted to withdraw some amount, he/she gets an error as </a:t>
            </a:r>
            <a:r>
              <a:rPr lang="en-US" sz="2000" b="1" dirty="0">
                <a:solidFill>
                  <a:schemeClr val="tx1">
                    <a:lumMod val="65000"/>
                    <a:lumOff val="35000"/>
                  </a:schemeClr>
                </a:solidFill>
              </a:rPr>
              <a:t>Error Occurred</a:t>
            </a:r>
            <a:r>
              <a:rPr lang="en-US" sz="2000" dirty="0">
                <a:solidFill>
                  <a:schemeClr val="tx1">
                    <a:lumMod val="65000"/>
                    <a:lumOff val="35000"/>
                  </a:schemeClr>
                </a:solidFill>
              </a:rPr>
              <a:t>, which led to a lot of confusion. After trying multiple times without any success, the user raised a complaint to the development team. While trying to resolve the complaint, the developers realized that they were throwing an </a:t>
            </a:r>
            <a:r>
              <a:rPr lang="en-US" sz="2000" b="1" dirty="0" err="1">
                <a:solidFill>
                  <a:schemeClr val="tx1">
                    <a:lumMod val="65000"/>
                    <a:lumOff val="35000"/>
                  </a:schemeClr>
                </a:solidFill>
              </a:rPr>
              <a:t>InvalidAmountException</a:t>
            </a:r>
            <a:r>
              <a:rPr lang="en-US" sz="2000" b="1" dirty="0">
                <a:solidFill>
                  <a:schemeClr val="tx1">
                    <a:lumMod val="65000"/>
                    <a:lumOff val="35000"/>
                  </a:schemeClr>
                </a:solidFill>
              </a:rPr>
              <a:t> </a:t>
            </a:r>
            <a:r>
              <a:rPr lang="en-US" sz="2000" dirty="0">
                <a:solidFill>
                  <a:schemeClr val="tx1">
                    <a:lumMod val="65000"/>
                    <a:lumOff val="35000"/>
                  </a:schemeClr>
                </a:solidFill>
              </a:rPr>
              <a:t>in one of the methods without a proper message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533B562-3C15-2D4E-8593-471EBEF2FB51}"/>
              </a:ext>
            </a:extLst>
          </p:cNvPr>
          <p:cNvSpPr txBox="1"/>
          <p:nvPr/>
        </p:nvSpPr>
        <p:spPr>
          <a:xfrm>
            <a:off x="900257" y="2440570"/>
            <a:ext cx="11071783" cy="3139321"/>
          </a:xfrm>
          <a:prstGeom prst="rect">
            <a:avLst/>
          </a:prstGeom>
          <a:noFill/>
        </p:spPr>
        <p:txBody>
          <a:bodyPr wrap="square">
            <a:spAutoFit/>
          </a:bodyPr>
          <a:lstStyle/>
          <a:p>
            <a:r>
              <a:rPr lang="en-IN" dirty="0"/>
              <a:t>//Code below follows bad practice</a:t>
            </a:r>
          </a:p>
          <a:p>
            <a:r>
              <a:rPr lang="en-IN" dirty="0"/>
              <a:t>public class </a:t>
            </a:r>
            <a:r>
              <a:rPr lang="en-IN" dirty="0" err="1"/>
              <a:t>BankExample</a:t>
            </a:r>
            <a:r>
              <a:rPr lang="en-IN" dirty="0"/>
              <a:t>{</a:t>
            </a:r>
          </a:p>
          <a:p>
            <a:r>
              <a:rPr lang="en-IN" dirty="0"/>
              <a:t>    public static void withdrawal(Double </a:t>
            </a:r>
            <a:r>
              <a:rPr lang="en-IN" dirty="0" err="1"/>
              <a:t>balance,Double</a:t>
            </a:r>
            <a:r>
              <a:rPr lang="en-IN" dirty="0"/>
              <a:t> </a:t>
            </a:r>
            <a:r>
              <a:rPr lang="en-IN" dirty="0" err="1"/>
              <a:t>withdrawalAmount</a:t>
            </a:r>
            <a:r>
              <a:rPr lang="en-IN" dirty="0"/>
              <a:t>) throws </a:t>
            </a:r>
            <a:r>
              <a:rPr lang="en-IN" dirty="0" err="1"/>
              <a:t>InvalidAmountException</a:t>
            </a:r>
            <a:r>
              <a:rPr lang="en-IN" dirty="0"/>
              <a:t>{</a:t>
            </a:r>
          </a:p>
          <a:p>
            <a:r>
              <a:rPr lang="en-IN" dirty="0"/>
              <a:t>        if(balance&lt;=0 || </a:t>
            </a:r>
            <a:r>
              <a:rPr lang="en-IN" dirty="0" err="1"/>
              <a:t>withdrawalAmount</a:t>
            </a:r>
            <a:r>
              <a:rPr lang="en-IN" dirty="0"/>
              <a:t>&lt;=0) {</a:t>
            </a:r>
          </a:p>
          <a:p>
            <a:r>
              <a:rPr lang="en-IN" dirty="0"/>
              <a:t>            //Below exception message doesn't gives any meaning &amp; it is considered to be bad practice</a:t>
            </a:r>
          </a:p>
          <a:p>
            <a:r>
              <a:rPr lang="en-IN" dirty="0"/>
              <a:t>            throw new </a:t>
            </a:r>
            <a:r>
              <a:rPr lang="en-IN" dirty="0" err="1"/>
              <a:t>InvalidAmountException</a:t>
            </a:r>
            <a:r>
              <a:rPr lang="en-IN" dirty="0"/>
              <a:t>("Error Occurred");</a:t>
            </a:r>
          </a:p>
          <a:p>
            <a:r>
              <a:rPr lang="en-IN" dirty="0"/>
              <a:t>        }else{</a:t>
            </a:r>
          </a:p>
          <a:p>
            <a:r>
              <a:rPr lang="en-IN" dirty="0"/>
              <a:t>             //code goes here</a:t>
            </a:r>
          </a:p>
          <a:p>
            <a:r>
              <a:rPr lang="en-IN" dirty="0"/>
              <a:t>        }</a:t>
            </a:r>
          </a:p>
          <a:p>
            <a:r>
              <a:rPr lang="en-IN" dirty="0"/>
              <a:t>    }</a:t>
            </a:r>
          </a:p>
          <a:p>
            <a:r>
              <a:rPr lang="en-IN" dirty="0"/>
              <a:t>}</a:t>
            </a:r>
          </a:p>
        </p:txBody>
      </p:sp>
    </p:spTree>
    <p:extLst>
      <p:ext uri="{BB962C8B-B14F-4D97-AF65-F5344CB8AC3E}">
        <p14:creationId xmlns:p14="http://schemas.microsoft.com/office/powerpoint/2010/main" val="626981547"/>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2C0232-8415-D9E3-51BA-3B30A0F17B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EBEA5B-299B-CAC9-24E9-A846E362B35B}"/>
              </a:ext>
            </a:extLst>
          </p:cNvPr>
          <p:cNvSpPr>
            <a:spLocks noGrp="1"/>
          </p:cNvSpPr>
          <p:nvPr>
            <p:ph type="sldNum" sz="quarter" idx="12"/>
          </p:nvPr>
        </p:nvSpPr>
        <p:spPr/>
        <p:txBody>
          <a:bodyPr/>
          <a:lstStyle/>
          <a:p>
            <a:fld id="{4A777409-9C5A-4B07-8E32-19F22F7D558C}" type="slidenum">
              <a:rPr lang="en-IN" smtClean="0"/>
              <a:t>396</a:t>
            </a:fld>
            <a:endParaRPr lang="en-IN" dirty="0"/>
          </a:p>
        </p:txBody>
      </p:sp>
      <p:sp>
        <p:nvSpPr>
          <p:cNvPr id="5" name="TextBox 4">
            <a:extLst>
              <a:ext uri="{FF2B5EF4-FFF2-40B4-BE49-F238E27FC236}">
                <a16:creationId xmlns:a16="http://schemas.microsoft.com/office/drawing/2014/main" id="{A63613B6-3636-DE7B-15FA-784EB1821E99}"/>
              </a:ext>
            </a:extLst>
          </p:cNvPr>
          <p:cNvSpPr txBox="1"/>
          <p:nvPr/>
        </p:nvSpPr>
        <p:spPr>
          <a:xfrm>
            <a:off x="989028" y="684783"/>
            <a:ext cx="10521099" cy="1323439"/>
          </a:xfrm>
          <a:prstGeom prst="rect">
            <a:avLst/>
          </a:prstGeom>
          <a:noFill/>
        </p:spPr>
        <p:txBody>
          <a:bodyPr wrap="square">
            <a:spAutoFit/>
          </a:bodyPr>
          <a:lstStyle/>
          <a:p>
            <a:r>
              <a:rPr lang="en-US" sz="2000" dirty="0">
                <a:solidFill>
                  <a:schemeClr val="tx1">
                    <a:lumMod val="65000"/>
                    <a:lumOff val="35000"/>
                  </a:schemeClr>
                </a:solidFill>
              </a:rPr>
              <a:t>The above code meant that there was no proper message that a user can understand why the application was not working as intended.</a:t>
            </a:r>
          </a:p>
          <a:p>
            <a:endParaRPr lang="en-US" sz="2000" dirty="0">
              <a:solidFill>
                <a:schemeClr val="tx1">
                  <a:lumMod val="65000"/>
                  <a:lumOff val="35000"/>
                </a:schemeClr>
              </a:solidFill>
            </a:endParaRPr>
          </a:p>
          <a:p>
            <a:r>
              <a:rPr lang="en-US" sz="2000" dirty="0">
                <a:solidFill>
                  <a:schemeClr val="tx1">
                    <a:lumMod val="65000"/>
                    <a:lumOff val="35000"/>
                  </a:schemeClr>
                </a:solidFill>
              </a:rPr>
              <a:t>To solve this, the developers decided to add proper messages whenever an exception is thrown.</a:t>
            </a:r>
          </a:p>
        </p:txBody>
      </p:sp>
      <p:sp>
        <p:nvSpPr>
          <p:cNvPr id="7" name="TextBox 6">
            <a:extLst>
              <a:ext uri="{FF2B5EF4-FFF2-40B4-BE49-F238E27FC236}">
                <a16:creationId xmlns:a16="http://schemas.microsoft.com/office/drawing/2014/main" id="{25380F2A-2A11-89BF-95EF-4E0753A6FB9E}"/>
              </a:ext>
            </a:extLst>
          </p:cNvPr>
          <p:cNvSpPr txBox="1"/>
          <p:nvPr/>
        </p:nvSpPr>
        <p:spPr>
          <a:xfrm>
            <a:off x="989028" y="2087219"/>
            <a:ext cx="11202971" cy="3139321"/>
          </a:xfrm>
          <a:prstGeom prst="rect">
            <a:avLst/>
          </a:prstGeom>
          <a:noFill/>
        </p:spPr>
        <p:txBody>
          <a:bodyPr wrap="square">
            <a:spAutoFit/>
          </a:bodyPr>
          <a:lstStyle/>
          <a:p>
            <a:r>
              <a:rPr lang="en-IN" dirty="0"/>
              <a:t>//Code below follows good practice</a:t>
            </a:r>
          </a:p>
          <a:p>
            <a:r>
              <a:rPr lang="en-IN" dirty="0"/>
              <a:t>public class </a:t>
            </a:r>
            <a:r>
              <a:rPr lang="en-IN" dirty="0" err="1"/>
              <a:t>BankExample</a:t>
            </a:r>
            <a:r>
              <a:rPr lang="en-IN" dirty="0"/>
              <a:t>{</a:t>
            </a:r>
          </a:p>
          <a:p>
            <a:r>
              <a:rPr lang="en-IN" dirty="0"/>
              <a:t>    public static void withdrawal(Double </a:t>
            </a:r>
            <a:r>
              <a:rPr lang="en-IN" dirty="0" err="1"/>
              <a:t>balance,Double</a:t>
            </a:r>
            <a:r>
              <a:rPr lang="en-IN" dirty="0"/>
              <a:t> </a:t>
            </a:r>
            <a:r>
              <a:rPr lang="en-IN" dirty="0" err="1"/>
              <a:t>withdrawalAmount</a:t>
            </a:r>
            <a:r>
              <a:rPr lang="en-IN" dirty="0"/>
              <a:t>) throws </a:t>
            </a:r>
            <a:r>
              <a:rPr lang="en-IN" dirty="0" err="1"/>
              <a:t>InvalidAmountException</a:t>
            </a:r>
            <a:r>
              <a:rPr lang="en-IN" dirty="0"/>
              <a:t>{</a:t>
            </a:r>
          </a:p>
          <a:p>
            <a:r>
              <a:rPr lang="en-IN" dirty="0"/>
              <a:t>        if(balance&lt;=0 || </a:t>
            </a:r>
            <a:r>
              <a:rPr lang="en-IN" dirty="0" err="1"/>
              <a:t>withdrawalAmount</a:t>
            </a:r>
            <a:r>
              <a:rPr lang="en-IN" dirty="0"/>
              <a:t>&lt;=0) {</a:t>
            </a:r>
          </a:p>
          <a:p>
            <a:r>
              <a:rPr lang="en-IN" dirty="0"/>
              <a:t>            //Below exception message gives proper meaning to understand the exception and to debug the code</a:t>
            </a:r>
          </a:p>
          <a:p>
            <a:r>
              <a:rPr lang="en-IN" dirty="0"/>
              <a:t>            throw new </a:t>
            </a:r>
            <a:r>
              <a:rPr lang="en-IN" dirty="0" err="1"/>
              <a:t>InvalidAmountException</a:t>
            </a:r>
            <a:r>
              <a:rPr lang="en-IN" dirty="0"/>
              <a:t>("Check the balance and withdrawal amount");</a:t>
            </a:r>
          </a:p>
          <a:p>
            <a:r>
              <a:rPr lang="en-IN" dirty="0"/>
              <a:t>        }else{</a:t>
            </a:r>
          </a:p>
          <a:p>
            <a:r>
              <a:rPr lang="en-IN" dirty="0"/>
              <a:t>             //code goes here</a:t>
            </a:r>
          </a:p>
          <a:p>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AAE671AB-B298-510E-338B-DBEA67F21E44}"/>
              </a:ext>
            </a:extLst>
          </p:cNvPr>
          <p:cNvSpPr txBox="1"/>
          <p:nvPr/>
        </p:nvSpPr>
        <p:spPr>
          <a:xfrm>
            <a:off x="760429" y="5226540"/>
            <a:ext cx="10994796" cy="1015663"/>
          </a:xfrm>
          <a:prstGeom prst="rect">
            <a:avLst/>
          </a:prstGeom>
          <a:noFill/>
        </p:spPr>
        <p:txBody>
          <a:bodyPr wrap="square">
            <a:spAutoFit/>
          </a:bodyPr>
          <a:lstStyle/>
          <a:p>
            <a:r>
              <a:rPr lang="en-US" sz="2000" dirty="0">
                <a:solidFill>
                  <a:schemeClr val="tx1">
                    <a:lumMod val="65000"/>
                    <a:lumOff val="35000"/>
                  </a:schemeClr>
                </a:solidFill>
              </a:rPr>
              <a:t>As mentioned in the above code, whenever the users or a developer sees the exception message it is easy to understand why this exception was thrown and how to fix it. So it is a good practice to use proper messages while throwing exceptions.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20660791"/>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8DCFD0-A938-BF2F-CC2C-FD4EFD8A364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79BC5F1-4C28-6A62-C8F5-070FB22DB89E}"/>
              </a:ext>
            </a:extLst>
          </p:cNvPr>
          <p:cNvSpPr>
            <a:spLocks noGrp="1"/>
          </p:cNvSpPr>
          <p:nvPr>
            <p:ph type="sldNum" sz="quarter" idx="12"/>
          </p:nvPr>
        </p:nvSpPr>
        <p:spPr/>
        <p:txBody>
          <a:bodyPr/>
          <a:lstStyle/>
          <a:p>
            <a:fld id="{4A777409-9C5A-4B07-8E32-19F22F7D558C}" type="slidenum">
              <a:rPr lang="en-IN" smtClean="0"/>
              <a:t>397</a:t>
            </a:fld>
            <a:endParaRPr lang="en-IN" dirty="0"/>
          </a:p>
        </p:txBody>
      </p:sp>
      <p:sp>
        <p:nvSpPr>
          <p:cNvPr id="5" name="TextBox 4">
            <a:extLst>
              <a:ext uri="{FF2B5EF4-FFF2-40B4-BE49-F238E27FC236}">
                <a16:creationId xmlns:a16="http://schemas.microsoft.com/office/drawing/2014/main" id="{5AD605AB-BC41-A9FC-9310-7117E50E2A0C}"/>
              </a:ext>
            </a:extLst>
          </p:cNvPr>
          <p:cNvSpPr txBox="1"/>
          <p:nvPr/>
        </p:nvSpPr>
        <p:spPr>
          <a:xfrm>
            <a:off x="989028" y="662309"/>
            <a:ext cx="10125173" cy="1938992"/>
          </a:xfrm>
          <a:prstGeom prst="rect">
            <a:avLst/>
          </a:prstGeom>
          <a:noFill/>
        </p:spPr>
        <p:txBody>
          <a:bodyPr wrap="square">
            <a:spAutoFit/>
          </a:bodyPr>
          <a:lstStyle/>
          <a:p>
            <a:r>
              <a:rPr lang="en-US" sz="2000" dirty="0">
                <a:solidFill>
                  <a:schemeClr val="tx1">
                    <a:lumMod val="65000"/>
                    <a:lumOff val="35000"/>
                  </a:schemeClr>
                </a:solidFill>
              </a:rPr>
              <a:t>Similar to how a proper message will inform the developers and users on why an exception occurred, it is equally important to know where exactly in the code the exception was thrown.</a:t>
            </a:r>
          </a:p>
          <a:p>
            <a:endParaRPr lang="en-US" sz="2000" dirty="0">
              <a:solidFill>
                <a:schemeClr val="tx1">
                  <a:lumMod val="65000"/>
                  <a:lumOff val="35000"/>
                </a:schemeClr>
              </a:solidFill>
            </a:endParaRPr>
          </a:p>
          <a:p>
            <a:r>
              <a:rPr lang="en-US" sz="2000" dirty="0">
                <a:solidFill>
                  <a:schemeClr val="tx1">
                    <a:lumMod val="65000"/>
                    <a:lumOff val="35000"/>
                  </a:schemeClr>
                </a:solidFill>
              </a:rPr>
              <a:t>Like in the below code, an </a:t>
            </a:r>
            <a:r>
              <a:rPr lang="en-US" sz="2000" b="1" dirty="0" err="1">
                <a:solidFill>
                  <a:schemeClr val="tx1">
                    <a:lumMod val="65000"/>
                    <a:lumOff val="35000"/>
                  </a:schemeClr>
                </a:solidFill>
              </a:rPr>
              <a:t>ArithmeticException</a:t>
            </a:r>
            <a:r>
              <a:rPr lang="en-US" sz="2000" b="1" dirty="0">
                <a:solidFill>
                  <a:schemeClr val="tx1">
                    <a:lumMod val="65000"/>
                    <a:lumOff val="35000"/>
                  </a:schemeClr>
                </a:solidFill>
              </a:rPr>
              <a:t> </a:t>
            </a:r>
            <a:r>
              <a:rPr lang="en-US" sz="2000" dirty="0">
                <a:solidFill>
                  <a:schemeClr val="tx1">
                    <a:lumMod val="65000"/>
                    <a:lumOff val="35000"/>
                  </a:schemeClr>
                </a:solidFill>
              </a:rPr>
              <a:t>is thrown, but the developer is handling that </a:t>
            </a:r>
            <a:r>
              <a:rPr lang="en-US" sz="2000" dirty="0" err="1">
                <a:solidFill>
                  <a:schemeClr val="tx1">
                    <a:lumMod val="65000"/>
                    <a:lumOff val="35000"/>
                  </a:schemeClr>
                </a:solidFill>
              </a:rPr>
              <a:t>ArithmeticException</a:t>
            </a:r>
            <a:r>
              <a:rPr lang="en-US" sz="2000" dirty="0">
                <a:solidFill>
                  <a:schemeClr val="tx1">
                    <a:lumMod val="65000"/>
                    <a:lumOff val="35000"/>
                  </a:schemeClr>
                </a:solidFill>
              </a:rPr>
              <a:t> in the catch block and re-throwing user-defined </a:t>
            </a:r>
            <a:r>
              <a:rPr lang="en-US" sz="2000" b="1" dirty="0" err="1">
                <a:solidFill>
                  <a:schemeClr val="tx1">
                    <a:lumMod val="65000"/>
                    <a:lumOff val="35000"/>
                  </a:schemeClr>
                </a:solidFill>
              </a:rPr>
              <a:t>UserException</a:t>
            </a:r>
            <a:r>
              <a:rPr lang="en-US" sz="2000" dirty="0">
                <a:solidFill>
                  <a:schemeClr val="tx1">
                    <a:lumMod val="65000"/>
                    <a:lumOff val="35000"/>
                  </a:schemeClr>
                </a:solidFill>
              </a:rPr>
              <a:t> with only the exception message.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05BDDA5-17E4-2917-EB74-71D4093BE845}"/>
              </a:ext>
            </a:extLst>
          </p:cNvPr>
          <p:cNvSpPr txBox="1"/>
          <p:nvPr/>
        </p:nvSpPr>
        <p:spPr>
          <a:xfrm>
            <a:off x="989028" y="2681108"/>
            <a:ext cx="10756769" cy="3139321"/>
          </a:xfrm>
          <a:prstGeom prst="rect">
            <a:avLst/>
          </a:prstGeom>
          <a:noFill/>
        </p:spPr>
        <p:txBody>
          <a:bodyPr wrap="square">
            <a:spAutoFit/>
          </a:bodyPr>
          <a:lstStyle/>
          <a:p>
            <a:r>
              <a:rPr lang="en-IN" dirty="0"/>
              <a:t>//Code below follows bad practice</a:t>
            </a:r>
          </a:p>
          <a:p>
            <a:r>
              <a:rPr lang="en-IN" dirty="0"/>
              <a:t>public static void add(Integer a, Integer b) throws </a:t>
            </a:r>
            <a:r>
              <a:rPr lang="en-IN" dirty="0" err="1"/>
              <a:t>UserException</a:t>
            </a:r>
            <a:r>
              <a:rPr lang="en-IN" dirty="0"/>
              <a:t> {</a:t>
            </a:r>
          </a:p>
          <a:p>
            <a:r>
              <a:rPr lang="en-IN" dirty="0"/>
              <a:t>	try {</a:t>
            </a:r>
          </a:p>
          <a:p>
            <a:r>
              <a:rPr lang="en-IN" dirty="0"/>
              <a:t>		if (a == 0 || b == 0) {</a:t>
            </a:r>
          </a:p>
          <a:p>
            <a:r>
              <a:rPr lang="en-IN" dirty="0"/>
              <a:t>			throw new </a:t>
            </a:r>
            <a:r>
              <a:rPr lang="en-IN" dirty="0" err="1"/>
              <a:t>ArithmeticException</a:t>
            </a:r>
            <a:r>
              <a:rPr lang="en-IN" dirty="0"/>
              <a:t>("Input for add method cannot be 0");</a:t>
            </a:r>
          </a:p>
          <a:p>
            <a:r>
              <a:rPr lang="en-IN" dirty="0"/>
              <a:t>		}</a:t>
            </a:r>
          </a:p>
          <a:p>
            <a:r>
              <a:rPr lang="en-IN" dirty="0"/>
              <a:t>		</a:t>
            </a:r>
            <a:r>
              <a:rPr lang="en-IN" dirty="0" err="1"/>
              <a:t>System.out.println</a:t>
            </a:r>
            <a:r>
              <a:rPr lang="en-IN" dirty="0"/>
              <a:t>(a + b);</a:t>
            </a:r>
          </a:p>
          <a:p>
            <a:r>
              <a:rPr lang="en-IN" dirty="0"/>
              <a:t>	}catch (</a:t>
            </a:r>
            <a:r>
              <a:rPr lang="en-IN" dirty="0" err="1"/>
              <a:t>ArithmeticException</a:t>
            </a:r>
            <a:r>
              <a:rPr lang="en-IN" dirty="0"/>
              <a:t>  e) {</a:t>
            </a:r>
          </a:p>
          <a:p>
            <a:r>
              <a:rPr lang="en-IN" dirty="0"/>
              <a:t>		throw new </a:t>
            </a:r>
            <a:r>
              <a:rPr lang="en-IN" dirty="0" err="1"/>
              <a:t>UserException</a:t>
            </a:r>
            <a:r>
              <a:rPr lang="en-IN" dirty="0"/>
              <a:t>( </a:t>
            </a:r>
            <a:r>
              <a:rPr lang="en-IN" dirty="0" err="1"/>
              <a:t>e.getMessage</a:t>
            </a:r>
            <a:r>
              <a:rPr lang="en-IN" dirty="0"/>
              <a:t>() ); //the root cause of the exception is ignored</a:t>
            </a:r>
          </a:p>
          <a:p>
            <a:r>
              <a:rPr lang="en-IN" dirty="0"/>
              <a:t>	} </a:t>
            </a:r>
          </a:p>
          <a:p>
            <a:r>
              <a:rPr lang="en-IN" dirty="0"/>
              <a:t>}</a:t>
            </a:r>
          </a:p>
        </p:txBody>
      </p:sp>
    </p:spTree>
    <p:extLst>
      <p:ext uri="{BB962C8B-B14F-4D97-AF65-F5344CB8AC3E}">
        <p14:creationId xmlns:p14="http://schemas.microsoft.com/office/powerpoint/2010/main" val="454682287"/>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1DF0A4-5111-C67F-ED01-B8000BCD71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21F43B-D7D9-A237-DF9E-CAE932EFBC38}"/>
              </a:ext>
            </a:extLst>
          </p:cNvPr>
          <p:cNvSpPr>
            <a:spLocks noGrp="1"/>
          </p:cNvSpPr>
          <p:nvPr>
            <p:ph type="sldNum" sz="quarter" idx="12"/>
          </p:nvPr>
        </p:nvSpPr>
        <p:spPr/>
        <p:txBody>
          <a:bodyPr/>
          <a:lstStyle/>
          <a:p>
            <a:fld id="{4A777409-9C5A-4B07-8E32-19F22F7D558C}" type="slidenum">
              <a:rPr lang="en-IN" smtClean="0"/>
              <a:t>398</a:t>
            </a:fld>
            <a:endParaRPr lang="en-IN" dirty="0"/>
          </a:p>
        </p:txBody>
      </p:sp>
      <p:sp>
        <p:nvSpPr>
          <p:cNvPr id="5" name="TextBox 4">
            <a:extLst>
              <a:ext uri="{FF2B5EF4-FFF2-40B4-BE49-F238E27FC236}">
                <a16:creationId xmlns:a16="http://schemas.microsoft.com/office/drawing/2014/main" id="{E0F0AD13-7E57-E15B-F705-0204838FE56C}"/>
              </a:ext>
            </a:extLst>
          </p:cNvPr>
          <p:cNvSpPr txBox="1"/>
          <p:nvPr/>
        </p:nvSpPr>
        <p:spPr>
          <a:xfrm>
            <a:off x="1060514" y="680443"/>
            <a:ext cx="10293285" cy="2246769"/>
          </a:xfrm>
          <a:prstGeom prst="rect">
            <a:avLst/>
          </a:prstGeom>
          <a:noFill/>
        </p:spPr>
        <p:txBody>
          <a:bodyPr wrap="square">
            <a:spAutoFit/>
          </a:bodyPr>
          <a:lstStyle/>
          <a:p>
            <a:r>
              <a:rPr lang="en-US" sz="2000" dirty="0">
                <a:solidFill>
                  <a:schemeClr val="tx1">
                    <a:lumMod val="65000"/>
                    <a:lumOff val="35000"/>
                  </a:schemeClr>
                </a:solidFill>
              </a:rPr>
              <a:t>The problem with the above code is that as the developer without knowing the root cause of the exception, he/she cannot debug the code with just the error message. This is because the stack trace is lost when the </a:t>
            </a:r>
            <a:r>
              <a:rPr lang="en-US" sz="2000" dirty="0" err="1">
                <a:solidFill>
                  <a:schemeClr val="tx1">
                    <a:lumMod val="65000"/>
                    <a:lumOff val="35000"/>
                  </a:schemeClr>
                </a:solidFill>
              </a:rPr>
              <a:t>ArithmeticException</a:t>
            </a:r>
            <a:r>
              <a:rPr lang="en-US" sz="2000" dirty="0">
                <a:solidFill>
                  <a:schemeClr val="tx1">
                    <a:lumMod val="65000"/>
                    <a:lumOff val="35000"/>
                  </a:schemeClr>
                </a:solidFill>
              </a:rPr>
              <a:t> was initially handled. Hence it is always a good practice to include the stack trace when rethrowing an exception i.e., as a developer, whenever an exception is thrown it needs to be handled in the specific catch block and rethrow the same exception or different exception with the entire stack trace and with the exception message as shown below.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DEE11E5-B335-EAA3-4A95-1905B2468FEA}"/>
              </a:ext>
            </a:extLst>
          </p:cNvPr>
          <p:cNvSpPr txBox="1"/>
          <p:nvPr/>
        </p:nvSpPr>
        <p:spPr>
          <a:xfrm>
            <a:off x="985099" y="3217029"/>
            <a:ext cx="10911527" cy="3139321"/>
          </a:xfrm>
          <a:prstGeom prst="rect">
            <a:avLst/>
          </a:prstGeom>
          <a:noFill/>
        </p:spPr>
        <p:txBody>
          <a:bodyPr wrap="square">
            <a:spAutoFit/>
          </a:bodyPr>
          <a:lstStyle/>
          <a:p>
            <a:r>
              <a:rPr lang="en-IN" dirty="0"/>
              <a:t>//Code below follows good practice</a:t>
            </a:r>
          </a:p>
          <a:p>
            <a:r>
              <a:rPr lang="en-IN" dirty="0"/>
              <a:t>public static void add(Integer a, Integer b) throws </a:t>
            </a:r>
            <a:r>
              <a:rPr lang="en-IN" dirty="0" err="1"/>
              <a:t>UserException</a:t>
            </a:r>
            <a:r>
              <a:rPr lang="en-IN" dirty="0"/>
              <a:t> {</a:t>
            </a:r>
          </a:p>
          <a:p>
            <a:r>
              <a:rPr lang="en-IN" dirty="0"/>
              <a:t>	try {</a:t>
            </a:r>
          </a:p>
          <a:p>
            <a:r>
              <a:rPr lang="en-IN" dirty="0"/>
              <a:t>		if (a == 0 || b == 0) {</a:t>
            </a:r>
          </a:p>
          <a:p>
            <a:r>
              <a:rPr lang="en-IN" dirty="0"/>
              <a:t>			throw new </a:t>
            </a:r>
            <a:r>
              <a:rPr lang="en-IN" dirty="0" err="1"/>
              <a:t>ArithmeticException</a:t>
            </a:r>
            <a:r>
              <a:rPr lang="en-IN" dirty="0"/>
              <a:t>("Input for add method cannot be 0");</a:t>
            </a:r>
          </a:p>
          <a:p>
            <a:r>
              <a:rPr lang="en-IN" dirty="0"/>
              <a:t>		}</a:t>
            </a:r>
          </a:p>
          <a:p>
            <a:r>
              <a:rPr lang="en-IN" dirty="0"/>
              <a:t>		</a:t>
            </a:r>
            <a:r>
              <a:rPr lang="en-IN" dirty="0" err="1"/>
              <a:t>System.out.println</a:t>
            </a:r>
            <a:r>
              <a:rPr lang="en-IN" dirty="0"/>
              <a:t>(a + b);</a:t>
            </a:r>
          </a:p>
          <a:p>
            <a:r>
              <a:rPr lang="en-IN" dirty="0"/>
              <a:t>	}catch (</a:t>
            </a:r>
            <a:r>
              <a:rPr lang="en-IN" dirty="0" err="1"/>
              <a:t>ArithmeticException</a:t>
            </a:r>
            <a:r>
              <a:rPr lang="en-IN" dirty="0"/>
              <a:t>  e) {</a:t>
            </a:r>
          </a:p>
          <a:p>
            <a:r>
              <a:rPr lang="en-IN" dirty="0"/>
              <a:t>		throw new </a:t>
            </a:r>
            <a:r>
              <a:rPr lang="en-IN" dirty="0" err="1"/>
              <a:t>UserException</a:t>
            </a:r>
            <a:r>
              <a:rPr lang="en-IN" dirty="0"/>
              <a:t>( </a:t>
            </a:r>
            <a:r>
              <a:rPr lang="en-IN" dirty="0" err="1"/>
              <a:t>e.getMessage</a:t>
            </a:r>
            <a:r>
              <a:rPr lang="en-IN" dirty="0"/>
              <a:t>() , e ); //the exception object is also </a:t>
            </a:r>
            <a:r>
              <a:rPr lang="en-IN" dirty="0" err="1"/>
              <a:t>propogated</a:t>
            </a:r>
            <a:endParaRPr lang="en-IN" dirty="0"/>
          </a:p>
          <a:p>
            <a:r>
              <a:rPr lang="en-IN" dirty="0"/>
              <a:t>	} </a:t>
            </a:r>
          </a:p>
          <a:p>
            <a:r>
              <a:rPr lang="en-IN" dirty="0"/>
              <a:t>}</a:t>
            </a:r>
          </a:p>
        </p:txBody>
      </p:sp>
    </p:spTree>
    <p:extLst>
      <p:ext uri="{BB962C8B-B14F-4D97-AF65-F5344CB8AC3E}">
        <p14:creationId xmlns:p14="http://schemas.microsoft.com/office/powerpoint/2010/main" val="2712930142"/>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76E898-802C-7C44-6B24-517605ADC8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6C8FE45-90B8-A0B9-81E3-4491947F74FB}"/>
              </a:ext>
            </a:extLst>
          </p:cNvPr>
          <p:cNvSpPr>
            <a:spLocks noGrp="1"/>
          </p:cNvSpPr>
          <p:nvPr>
            <p:ph type="sldNum" sz="quarter" idx="12"/>
          </p:nvPr>
        </p:nvSpPr>
        <p:spPr/>
        <p:txBody>
          <a:bodyPr/>
          <a:lstStyle/>
          <a:p>
            <a:fld id="{4A777409-9C5A-4B07-8E32-19F22F7D558C}" type="slidenum">
              <a:rPr lang="en-IN" smtClean="0"/>
              <a:t>399</a:t>
            </a:fld>
            <a:endParaRPr lang="en-IN" dirty="0"/>
          </a:p>
        </p:txBody>
      </p:sp>
      <p:sp>
        <p:nvSpPr>
          <p:cNvPr id="5" name="TextBox 4">
            <a:extLst>
              <a:ext uri="{FF2B5EF4-FFF2-40B4-BE49-F238E27FC236}">
                <a16:creationId xmlns:a16="http://schemas.microsoft.com/office/drawing/2014/main" id="{B7E21ACC-62A5-B6B8-BBBB-1D138BE07149}"/>
              </a:ext>
            </a:extLst>
          </p:cNvPr>
          <p:cNvSpPr txBox="1"/>
          <p:nvPr/>
        </p:nvSpPr>
        <p:spPr>
          <a:xfrm>
            <a:off x="815417" y="656502"/>
            <a:ext cx="10685283" cy="1015663"/>
          </a:xfrm>
          <a:prstGeom prst="rect">
            <a:avLst/>
          </a:prstGeom>
          <a:noFill/>
        </p:spPr>
        <p:txBody>
          <a:bodyPr wrap="square">
            <a:spAutoFit/>
          </a:bodyPr>
          <a:lstStyle/>
          <a:p>
            <a:r>
              <a:rPr lang="en-US" sz="2000" dirty="0">
                <a:solidFill>
                  <a:schemeClr val="tx1">
                    <a:lumMod val="65000"/>
                    <a:lumOff val="35000"/>
                  </a:schemeClr>
                </a:solidFill>
              </a:rPr>
              <a:t>From the above code, both the root cause of the exception and its message are available. The developers can easily pinpoint where exactly the application is throwing an exception. So it is always a good practice to include the stack trace of any exception thrown.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7F5C168-68E0-2E12-5856-6E2DCC49AC89}"/>
              </a:ext>
            </a:extLst>
          </p:cNvPr>
          <p:cNvSpPr txBox="1"/>
          <p:nvPr/>
        </p:nvSpPr>
        <p:spPr>
          <a:xfrm>
            <a:off x="815416" y="1828329"/>
            <a:ext cx="10854967" cy="1323439"/>
          </a:xfrm>
          <a:prstGeom prst="rect">
            <a:avLst/>
          </a:prstGeom>
          <a:noFill/>
        </p:spPr>
        <p:txBody>
          <a:bodyPr wrap="square">
            <a:spAutoFit/>
          </a:bodyPr>
          <a:lstStyle/>
          <a:p>
            <a:r>
              <a:rPr lang="en-US" sz="2000" dirty="0">
                <a:solidFill>
                  <a:schemeClr val="tx1">
                    <a:lumMod val="65000"/>
                    <a:lumOff val="35000"/>
                  </a:schemeClr>
                </a:solidFill>
              </a:rPr>
              <a:t>A team of developers is working on banking applications that take input to implement logic. As in the below code inputs are </a:t>
            </a:r>
            <a:r>
              <a:rPr lang="en-US" sz="2000" i="1" dirty="0">
                <a:solidFill>
                  <a:schemeClr val="tx1">
                    <a:lumMod val="65000"/>
                    <a:lumOff val="35000"/>
                  </a:schemeClr>
                </a:solidFill>
              </a:rPr>
              <a:t>balance</a:t>
            </a:r>
            <a:r>
              <a:rPr lang="en-US" sz="2000" dirty="0">
                <a:solidFill>
                  <a:schemeClr val="tx1">
                    <a:lumMod val="65000"/>
                    <a:lumOff val="35000"/>
                  </a:schemeClr>
                </a:solidFill>
              </a:rPr>
              <a:t> and </a:t>
            </a:r>
            <a:r>
              <a:rPr lang="en-US" sz="2000" i="1" dirty="0" err="1">
                <a:solidFill>
                  <a:schemeClr val="tx1">
                    <a:lumMod val="65000"/>
                    <a:lumOff val="35000"/>
                  </a:schemeClr>
                </a:solidFill>
              </a:rPr>
              <a:t>withdrawalAmount</a:t>
            </a:r>
            <a:r>
              <a:rPr lang="en-US" sz="2000" i="1" dirty="0">
                <a:solidFill>
                  <a:schemeClr val="tx1">
                    <a:lumMod val="65000"/>
                    <a:lumOff val="35000"/>
                  </a:schemeClr>
                </a:solidFill>
              </a:rPr>
              <a:t> </a:t>
            </a:r>
            <a:r>
              <a:rPr lang="en-US" sz="2000" dirty="0">
                <a:solidFill>
                  <a:schemeClr val="tx1">
                    <a:lumMod val="65000"/>
                    <a:lumOff val="35000"/>
                  </a:schemeClr>
                </a:solidFill>
              </a:rPr>
              <a:t>to withdraw from the bank. </a:t>
            </a:r>
          </a:p>
          <a:p>
            <a:r>
              <a:rPr lang="en-US" sz="2000" dirty="0">
                <a:solidFill>
                  <a:schemeClr val="tx1">
                    <a:lumMod val="65000"/>
                    <a:lumOff val="35000"/>
                  </a:schemeClr>
                </a:solidFill>
              </a:rPr>
              <a:t>In the below code, the </a:t>
            </a:r>
            <a:r>
              <a:rPr lang="en-US" sz="2000" b="1" dirty="0">
                <a:solidFill>
                  <a:schemeClr val="tx1">
                    <a:lumMod val="65000"/>
                    <a:lumOff val="35000"/>
                  </a:schemeClr>
                </a:solidFill>
              </a:rPr>
              <a:t>withdrawal </a:t>
            </a:r>
            <a:r>
              <a:rPr lang="en-US" sz="2000" dirty="0">
                <a:solidFill>
                  <a:schemeClr val="tx1">
                    <a:lumMod val="65000"/>
                    <a:lumOff val="35000"/>
                  </a:schemeClr>
                </a:solidFill>
              </a:rPr>
              <a:t>method takes two inputs as </a:t>
            </a:r>
            <a:r>
              <a:rPr lang="en-US" sz="2000" i="1" dirty="0">
                <a:solidFill>
                  <a:schemeClr val="tx1">
                    <a:lumMod val="65000"/>
                    <a:lumOff val="35000"/>
                  </a:schemeClr>
                </a:solidFill>
              </a:rPr>
              <a:t>balance</a:t>
            </a:r>
            <a:r>
              <a:rPr lang="en-US" sz="2000" dirty="0">
                <a:solidFill>
                  <a:schemeClr val="tx1">
                    <a:lumMod val="65000"/>
                    <a:lumOff val="35000"/>
                  </a:schemeClr>
                </a:solidFill>
              </a:rPr>
              <a:t> and </a:t>
            </a:r>
            <a:r>
              <a:rPr lang="en-US" sz="2000" i="1" dirty="0" err="1">
                <a:solidFill>
                  <a:schemeClr val="tx1">
                    <a:lumMod val="65000"/>
                    <a:lumOff val="35000"/>
                  </a:schemeClr>
                </a:solidFill>
              </a:rPr>
              <a:t>withdrawalAmount</a:t>
            </a:r>
            <a:r>
              <a:rPr lang="en-US" sz="2000" dirty="0">
                <a:solidFill>
                  <a:schemeClr val="tx1">
                    <a:lumMod val="65000"/>
                    <a:lumOff val="35000"/>
                  </a:schemeClr>
                </a:solidFill>
              </a:rPr>
              <a:t>, which is validated and returns the amount that can be withdrawn.</a:t>
            </a:r>
          </a:p>
        </p:txBody>
      </p:sp>
      <p:sp>
        <p:nvSpPr>
          <p:cNvPr id="9" name="TextBox 8">
            <a:extLst>
              <a:ext uri="{FF2B5EF4-FFF2-40B4-BE49-F238E27FC236}">
                <a16:creationId xmlns:a16="http://schemas.microsoft.com/office/drawing/2014/main" id="{C3A49F24-4E47-C391-2BD9-A3D97CDC0C9C}"/>
              </a:ext>
            </a:extLst>
          </p:cNvPr>
          <p:cNvSpPr txBox="1"/>
          <p:nvPr/>
        </p:nvSpPr>
        <p:spPr>
          <a:xfrm>
            <a:off x="815416" y="3307932"/>
            <a:ext cx="11117344" cy="3170099"/>
          </a:xfrm>
          <a:prstGeom prst="rect">
            <a:avLst/>
          </a:prstGeom>
          <a:noFill/>
        </p:spPr>
        <p:txBody>
          <a:bodyPr wrap="square">
            <a:spAutoFit/>
          </a:bodyPr>
          <a:lstStyle/>
          <a:p>
            <a:r>
              <a:rPr lang="en-IN" sz="2000" dirty="0"/>
              <a:t>//Below code follows bad practice</a:t>
            </a:r>
          </a:p>
          <a:p>
            <a:r>
              <a:rPr lang="en-IN" sz="2000" dirty="0"/>
              <a:t>public static Double withdrawal(Double </a:t>
            </a:r>
            <a:r>
              <a:rPr lang="en-IN" sz="2000" dirty="0" err="1"/>
              <a:t>balance,Double</a:t>
            </a:r>
            <a:r>
              <a:rPr lang="en-IN" sz="2000" dirty="0"/>
              <a:t> </a:t>
            </a:r>
            <a:r>
              <a:rPr lang="en-IN" sz="2000" dirty="0" err="1"/>
              <a:t>withdrawalAmount</a:t>
            </a:r>
            <a:r>
              <a:rPr lang="en-IN" sz="2000" dirty="0"/>
              <a:t>) throws </a:t>
            </a:r>
            <a:r>
              <a:rPr lang="en-IN" sz="2000" dirty="0" err="1"/>
              <a:t>InsufficientException</a:t>
            </a:r>
            <a:r>
              <a:rPr lang="en-IN" sz="2000" dirty="0"/>
              <a:t>{</a:t>
            </a:r>
          </a:p>
          <a:p>
            <a:r>
              <a:rPr lang="en-IN" sz="2000" dirty="0"/>
              <a:t>    //If any input parameters are null then below code throws </a:t>
            </a:r>
            <a:r>
              <a:rPr lang="en-IN" sz="2000" dirty="0" err="1"/>
              <a:t>NullPointerException</a:t>
            </a:r>
            <a:endParaRPr lang="en-IN" sz="2000" dirty="0"/>
          </a:p>
          <a:p>
            <a:r>
              <a:rPr lang="en-IN" sz="2000" dirty="0"/>
              <a:t>    if(balance&lt;</a:t>
            </a:r>
            <a:r>
              <a:rPr lang="en-IN" sz="2000" dirty="0" err="1"/>
              <a:t>withdrawalAmount</a:t>
            </a:r>
            <a:r>
              <a:rPr lang="en-IN" sz="2000" dirty="0"/>
              <a:t>) {</a:t>
            </a:r>
          </a:p>
          <a:p>
            <a:r>
              <a:rPr lang="en-IN" sz="2000" dirty="0"/>
              <a:t>       throw new </a:t>
            </a:r>
            <a:r>
              <a:rPr lang="en-IN" sz="2000" dirty="0" err="1"/>
              <a:t>InsufficientException</a:t>
            </a:r>
            <a:r>
              <a:rPr lang="en-IN" sz="2000" dirty="0"/>
              <a:t>("Account doesn't have sufficient balance");</a:t>
            </a:r>
          </a:p>
          <a:p>
            <a:r>
              <a:rPr lang="en-IN" sz="2000" dirty="0"/>
              <a:t>    }else {</a:t>
            </a:r>
          </a:p>
          <a:p>
            <a:r>
              <a:rPr lang="en-IN" sz="2000" dirty="0"/>
              <a:t>       //code goes here</a:t>
            </a:r>
          </a:p>
          <a:p>
            <a:r>
              <a:rPr lang="en-IN" sz="2000" dirty="0"/>
              <a:t>    }</a:t>
            </a:r>
          </a:p>
          <a:p>
            <a:r>
              <a:rPr lang="en-IN" sz="2000" dirty="0"/>
              <a:t>    return balance;</a:t>
            </a:r>
          </a:p>
          <a:p>
            <a:r>
              <a:rPr lang="en-IN" sz="2000" dirty="0"/>
              <a:t>}</a:t>
            </a:r>
          </a:p>
        </p:txBody>
      </p:sp>
    </p:spTree>
    <p:extLst>
      <p:ext uri="{BB962C8B-B14F-4D97-AF65-F5344CB8AC3E}">
        <p14:creationId xmlns:p14="http://schemas.microsoft.com/office/powerpoint/2010/main" val="177717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E40C53-92BD-464B-380B-07AEAF69B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612" y="535709"/>
            <a:ext cx="7342094" cy="5838196"/>
          </a:xfrm>
          <a:prstGeom prst="rect">
            <a:avLst/>
          </a:prstGeom>
        </p:spPr>
      </p:pic>
      <p:sp>
        <p:nvSpPr>
          <p:cNvPr id="2" name="Footer Placeholder 1">
            <a:extLst>
              <a:ext uri="{FF2B5EF4-FFF2-40B4-BE49-F238E27FC236}">
                <a16:creationId xmlns:a16="http://schemas.microsoft.com/office/drawing/2014/main" id="{A2C368CA-D822-ABA6-0206-B28FD8E43DC0}"/>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E4B5B41-BF28-3161-7939-091E381F2007}"/>
              </a:ext>
            </a:extLst>
          </p:cNvPr>
          <p:cNvSpPr>
            <a:spLocks noGrp="1"/>
          </p:cNvSpPr>
          <p:nvPr>
            <p:ph type="sldNum" sz="quarter" idx="12"/>
          </p:nvPr>
        </p:nvSpPr>
        <p:spPr/>
        <p:txBody>
          <a:bodyPr/>
          <a:lstStyle/>
          <a:p>
            <a:fld id="{4A777409-9C5A-4B07-8E32-19F22F7D558C}" type="slidenum">
              <a:rPr lang="en-IN" smtClean="0"/>
              <a:t>4</a:t>
            </a:fld>
            <a:endParaRPr lang="en-IN" dirty="0"/>
          </a:p>
        </p:txBody>
      </p:sp>
    </p:spTree>
    <p:extLst>
      <p:ext uri="{BB962C8B-B14F-4D97-AF65-F5344CB8AC3E}">
        <p14:creationId xmlns:p14="http://schemas.microsoft.com/office/powerpoint/2010/main" val="281200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55C7C4-BAFF-D9FF-4009-2FD86CDCDEA1}"/>
              </a:ext>
            </a:extLst>
          </p:cNvPr>
          <p:cNvSpPr txBox="1"/>
          <p:nvPr/>
        </p:nvSpPr>
        <p:spPr>
          <a:xfrm>
            <a:off x="246529" y="759288"/>
            <a:ext cx="11510682" cy="1200329"/>
          </a:xfrm>
          <a:prstGeom prst="rect">
            <a:avLst/>
          </a:prstGeom>
          <a:noFill/>
        </p:spPr>
        <p:txBody>
          <a:bodyPr wrap="square">
            <a:spAutoFit/>
          </a:bodyPr>
          <a:lstStyle/>
          <a:p>
            <a:r>
              <a:rPr lang="en-IN" sz="2400" dirty="0"/>
              <a:t>int intValue = 1002;</a:t>
            </a:r>
          </a:p>
          <a:p>
            <a:r>
              <a:rPr lang="en-IN" sz="2400" dirty="0"/>
              <a:t>long longVariable = intValue;</a:t>
            </a:r>
          </a:p>
          <a:p>
            <a:r>
              <a:rPr lang="en-IN" sz="2400" dirty="0"/>
              <a:t>//Here type casting is automatically done</a:t>
            </a:r>
          </a:p>
        </p:txBody>
      </p:sp>
      <p:sp>
        <p:nvSpPr>
          <p:cNvPr id="5" name="TextBox 4">
            <a:extLst>
              <a:ext uri="{FF2B5EF4-FFF2-40B4-BE49-F238E27FC236}">
                <a16:creationId xmlns:a16="http://schemas.microsoft.com/office/drawing/2014/main" id="{67FB3027-DC9B-E7E6-D9CE-52809BFBE585}"/>
              </a:ext>
            </a:extLst>
          </p:cNvPr>
          <p:cNvSpPr txBox="1"/>
          <p:nvPr/>
        </p:nvSpPr>
        <p:spPr>
          <a:xfrm>
            <a:off x="228600" y="1959617"/>
            <a:ext cx="11734800" cy="400110"/>
          </a:xfrm>
          <a:prstGeom prst="rect">
            <a:avLst/>
          </a:prstGeom>
          <a:noFill/>
        </p:spPr>
        <p:txBody>
          <a:bodyPr wrap="square">
            <a:spAutoFit/>
          </a:bodyPr>
          <a:lstStyle/>
          <a:p>
            <a:r>
              <a:rPr lang="en-US" sz="2000" dirty="0">
                <a:solidFill>
                  <a:schemeClr val="tx1">
                    <a:lumMod val="65000"/>
                    <a:lumOff val="35000"/>
                  </a:schemeClr>
                </a:solidFill>
              </a:rPr>
              <a:t>Also called widening conversion, it is done automatically by Java. It follows the sequence below: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BF70398-6902-5313-480C-A3DA5CE67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711" y="2524797"/>
            <a:ext cx="9216335" cy="3329156"/>
          </a:xfrm>
          <a:prstGeom prst="rect">
            <a:avLst/>
          </a:prstGeom>
        </p:spPr>
      </p:pic>
      <p:sp>
        <p:nvSpPr>
          <p:cNvPr id="9" name="TextBox 8">
            <a:extLst>
              <a:ext uri="{FF2B5EF4-FFF2-40B4-BE49-F238E27FC236}">
                <a16:creationId xmlns:a16="http://schemas.microsoft.com/office/drawing/2014/main" id="{AE5F873D-51A9-8114-82F0-56899B3C7F70}"/>
              </a:ext>
            </a:extLst>
          </p:cNvPr>
          <p:cNvSpPr txBox="1"/>
          <p:nvPr/>
        </p:nvSpPr>
        <p:spPr>
          <a:xfrm>
            <a:off x="246529" y="5956240"/>
            <a:ext cx="11618259" cy="400110"/>
          </a:xfrm>
          <a:prstGeom prst="rect">
            <a:avLst/>
          </a:prstGeom>
          <a:noFill/>
        </p:spPr>
        <p:txBody>
          <a:bodyPr wrap="square">
            <a:spAutoFit/>
          </a:bodyPr>
          <a:lstStyle/>
          <a:p>
            <a:r>
              <a:rPr lang="en-US" sz="2000" dirty="0">
                <a:solidFill>
                  <a:schemeClr val="tx1">
                    <a:lumMod val="65000"/>
                    <a:lumOff val="35000"/>
                  </a:schemeClr>
                </a:solidFill>
              </a:rPr>
              <a:t>Next, let us see few tryouts on datatypes, var and operators.</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2980D033-CF61-5FF8-DB69-E70C9024DB7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495C595-EBC6-3916-7D07-561AA81F3EB2}"/>
              </a:ext>
            </a:extLst>
          </p:cNvPr>
          <p:cNvSpPr>
            <a:spLocks noGrp="1"/>
          </p:cNvSpPr>
          <p:nvPr>
            <p:ph type="sldNum" sz="quarter" idx="12"/>
          </p:nvPr>
        </p:nvSpPr>
        <p:spPr/>
        <p:txBody>
          <a:bodyPr/>
          <a:lstStyle/>
          <a:p>
            <a:fld id="{4A777409-9C5A-4B07-8E32-19F22F7D558C}" type="slidenum">
              <a:rPr lang="en-IN" smtClean="0"/>
              <a:t>40</a:t>
            </a:fld>
            <a:endParaRPr lang="en-IN" dirty="0"/>
          </a:p>
        </p:txBody>
      </p:sp>
    </p:spTree>
    <p:extLst>
      <p:ext uri="{BB962C8B-B14F-4D97-AF65-F5344CB8AC3E}">
        <p14:creationId xmlns:p14="http://schemas.microsoft.com/office/powerpoint/2010/main" val="3512414469"/>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854FD9-1ACC-5F33-B46F-AE3C26EE47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366625-D0FD-DB2F-39AE-7984C72B9293}"/>
              </a:ext>
            </a:extLst>
          </p:cNvPr>
          <p:cNvSpPr>
            <a:spLocks noGrp="1"/>
          </p:cNvSpPr>
          <p:nvPr>
            <p:ph type="sldNum" sz="quarter" idx="12"/>
          </p:nvPr>
        </p:nvSpPr>
        <p:spPr/>
        <p:txBody>
          <a:bodyPr/>
          <a:lstStyle/>
          <a:p>
            <a:fld id="{4A777409-9C5A-4B07-8E32-19F22F7D558C}" type="slidenum">
              <a:rPr lang="en-IN" smtClean="0"/>
              <a:t>400</a:t>
            </a:fld>
            <a:endParaRPr lang="en-IN" dirty="0"/>
          </a:p>
        </p:txBody>
      </p:sp>
      <p:sp>
        <p:nvSpPr>
          <p:cNvPr id="5" name="TextBox 4">
            <a:extLst>
              <a:ext uri="{FF2B5EF4-FFF2-40B4-BE49-F238E27FC236}">
                <a16:creationId xmlns:a16="http://schemas.microsoft.com/office/drawing/2014/main" id="{4CAB2393-0675-297E-97F9-09BE77367064}"/>
              </a:ext>
            </a:extLst>
          </p:cNvPr>
          <p:cNvSpPr txBox="1"/>
          <p:nvPr/>
        </p:nvSpPr>
        <p:spPr>
          <a:xfrm>
            <a:off x="815417" y="750052"/>
            <a:ext cx="10619295" cy="1631216"/>
          </a:xfrm>
          <a:prstGeom prst="rect">
            <a:avLst/>
          </a:prstGeom>
          <a:noFill/>
        </p:spPr>
        <p:txBody>
          <a:bodyPr wrap="square">
            <a:spAutoFit/>
          </a:bodyPr>
          <a:lstStyle/>
          <a:p>
            <a:r>
              <a:rPr lang="en-US" sz="2000" dirty="0">
                <a:solidFill>
                  <a:schemeClr val="tx1">
                    <a:lumMod val="65000"/>
                    <a:lumOff val="35000"/>
                  </a:schemeClr>
                </a:solidFill>
              </a:rPr>
              <a:t>But it is not necessary that inputs for this method are always valid, sometimes the users may provide </a:t>
            </a:r>
            <a:r>
              <a:rPr lang="en-US" sz="2000" b="1" dirty="0">
                <a:solidFill>
                  <a:schemeClr val="tx1">
                    <a:lumMod val="65000"/>
                    <a:lumOff val="35000"/>
                  </a:schemeClr>
                </a:solidFill>
              </a:rPr>
              <a:t>null</a:t>
            </a:r>
            <a:r>
              <a:rPr lang="en-US" sz="2000" dirty="0">
                <a:solidFill>
                  <a:schemeClr val="tx1">
                    <a:lumMod val="65000"/>
                    <a:lumOff val="35000"/>
                  </a:schemeClr>
                </a:solidFill>
              </a:rPr>
              <a:t>,</a:t>
            </a:r>
            <a:r>
              <a:rPr lang="en-US" sz="2000" b="1" dirty="0">
                <a:solidFill>
                  <a:schemeClr val="tx1">
                    <a:lumMod val="65000"/>
                    <a:lumOff val="35000"/>
                  </a:schemeClr>
                </a:solidFill>
              </a:rPr>
              <a:t> 0, </a:t>
            </a:r>
            <a:r>
              <a:rPr lang="en-US" sz="2000" dirty="0">
                <a:solidFill>
                  <a:schemeClr val="tx1">
                    <a:lumMod val="65000"/>
                    <a:lumOff val="35000"/>
                  </a:schemeClr>
                </a:solidFill>
              </a:rPr>
              <a:t>or </a:t>
            </a:r>
            <a:r>
              <a:rPr lang="en-US" sz="2000" b="1" dirty="0">
                <a:solidFill>
                  <a:schemeClr val="tx1">
                    <a:lumMod val="65000"/>
                    <a:lumOff val="35000"/>
                  </a:schemeClr>
                </a:solidFill>
              </a:rPr>
              <a:t>negative numbers</a:t>
            </a:r>
            <a:r>
              <a:rPr lang="en-US" sz="2000" dirty="0">
                <a:solidFill>
                  <a:schemeClr val="tx1">
                    <a:lumMod val="65000"/>
                    <a:lumOff val="35000"/>
                  </a:schemeClr>
                </a:solidFill>
              </a:rPr>
              <a:t> as value. If the value is not validated before processing, it might lead to exceptions. Assuming that the input is null, if not validated properly, a </a:t>
            </a:r>
            <a:r>
              <a:rPr lang="en-US" sz="2000" b="1" dirty="0" err="1">
                <a:solidFill>
                  <a:schemeClr val="tx1">
                    <a:lumMod val="65000"/>
                    <a:lumOff val="35000"/>
                  </a:schemeClr>
                </a:solidFill>
              </a:rPr>
              <a:t>NullPointerException</a:t>
            </a:r>
            <a:r>
              <a:rPr lang="en-US" sz="2000" b="1" dirty="0">
                <a:solidFill>
                  <a:schemeClr val="tx1">
                    <a:lumMod val="65000"/>
                    <a:lumOff val="35000"/>
                  </a:schemeClr>
                </a:solidFill>
              </a:rPr>
              <a:t> </a:t>
            </a:r>
            <a:r>
              <a:rPr lang="en-US" sz="2000" dirty="0">
                <a:solidFill>
                  <a:schemeClr val="tx1">
                    <a:lumMod val="65000"/>
                    <a:lumOff val="35000"/>
                  </a:schemeClr>
                </a:solidFill>
              </a:rPr>
              <a:t>will be thrown. As a good practice, it is recommended not to catch </a:t>
            </a:r>
            <a:r>
              <a:rPr lang="en-US" sz="2000" dirty="0" err="1">
                <a:solidFill>
                  <a:schemeClr val="tx1">
                    <a:lumMod val="65000"/>
                    <a:lumOff val="35000"/>
                  </a:schemeClr>
                </a:solidFill>
              </a:rPr>
              <a:t>NullPointerExceptions</a:t>
            </a:r>
            <a:r>
              <a:rPr lang="en-US" sz="2000" dirty="0">
                <a:solidFill>
                  <a:schemeClr val="tx1">
                    <a:lumMod val="65000"/>
                    <a:lumOff val="35000"/>
                  </a:schemeClr>
                </a:solidFill>
              </a:rPr>
              <a:t> and to validate the inputs in the try block before any other logic is implemented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87D387A-3AD4-5EE9-D0E2-C7D9DF276D0C}"/>
              </a:ext>
            </a:extLst>
          </p:cNvPr>
          <p:cNvSpPr txBox="1"/>
          <p:nvPr/>
        </p:nvSpPr>
        <p:spPr>
          <a:xfrm>
            <a:off x="815417" y="2592646"/>
            <a:ext cx="10803903" cy="3416320"/>
          </a:xfrm>
          <a:prstGeom prst="rect">
            <a:avLst/>
          </a:prstGeom>
          <a:noFill/>
        </p:spPr>
        <p:txBody>
          <a:bodyPr wrap="square">
            <a:spAutoFit/>
          </a:bodyPr>
          <a:lstStyle/>
          <a:p>
            <a:r>
              <a:rPr lang="en-IN" dirty="0"/>
              <a:t>//Below code follows good practice</a:t>
            </a:r>
          </a:p>
          <a:p>
            <a:r>
              <a:rPr lang="en-IN" dirty="0"/>
              <a:t>public static void withdrawal(Double </a:t>
            </a:r>
            <a:r>
              <a:rPr lang="en-IN" dirty="0" err="1"/>
              <a:t>balance,Double</a:t>
            </a:r>
            <a:r>
              <a:rPr lang="en-IN" dirty="0"/>
              <a:t> </a:t>
            </a:r>
            <a:r>
              <a:rPr lang="en-IN" dirty="0" err="1"/>
              <a:t>withdrawalAmount</a:t>
            </a:r>
            <a:r>
              <a:rPr lang="en-IN" dirty="0"/>
              <a:t>) throws </a:t>
            </a:r>
            <a:r>
              <a:rPr lang="en-IN" dirty="0" err="1"/>
              <a:t>InvalidAmountException,InsufficientException</a:t>
            </a:r>
            <a:r>
              <a:rPr lang="en-IN" dirty="0"/>
              <a:t>{</a:t>
            </a:r>
          </a:p>
          <a:p>
            <a:r>
              <a:rPr lang="en-IN" dirty="0"/>
              <a:t>    //Below code checks for null values along with logic</a:t>
            </a:r>
          </a:p>
          <a:p>
            <a:r>
              <a:rPr lang="en-IN" dirty="0"/>
              <a:t>    if(balance==null || </a:t>
            </a:r>
            <a:r>
              <a:rPr lang="en-IN" dirty="0" err="1"/>
              <a:t>withdrawalAmount</a:t>
            </a:r>
            <a:r>
              <a:rPr lang="en-IN" dirty="0"/>
              <a:t> == null||balance&lt;=0 || </a:t>
            </a:r>
            <a:r>
              <a:rPr lang="en-IN" dirty="0" err="1"/>
              <a:t>withdrawalAmount</a:t>
            </a:r>
            <a:r>
              <a:rPr lang="en-IN" dirty="0"/>
              <a:t>&lt;=0) {</a:t>
            </a:r>
          </a:p>
          <a:p>
            <a:r>
              <a:rPr lang="en-IN" dirty="0"/>
              <a:t>        throw new </a:t>
            </a:r>
            <a:r>
              <a:rPr lang="en-IN" dirty="0" err="1"/>
              <a:t>InvalidAmountException</a:t>
            </a:r>
            <a:r>
              <a:rPr lang="en-IN" dirty="0"/>
              <a:t>("Account cannot be 0 or null");</a:t>
            </a:r>
          </a:p>
          <a:p>
            <a:r>
              <a:rPr lang="en-IN" dirty="0"/>
              <a:t>    }else if(balance&lt;</a:t>
            </a:r>
            <a:r>
              <a:rPr lang="en-IN" dirty="0" err="1"/>
              <a:t>withdrawalAmount</a:t>
            </a:r>
            <a:r>
              <a:rPr lang="en-IN" dirty="0"/>
              <a:t>) {</a:t>
            </a:r>
          </a:p>
          <a:p>
            <a:r>
              <a:rPr lang="en-IN" dirty="0"/>
              <a:t>        throw new </a:t>
            </a:r>
            <a:r>
              <a:rPr lang="en-IN" dirty="0" err="1"/>
              <a:t>InsufficientException</a:t>
            </a:r>
            <a:r>
              <a:rPr lang="en-IN" dirty="0"/>
              <a:t>("Account does not have sufficient balance");</a:t>
            </a:r>
          </a:p>
          <a:p>
            <a:r>
              <a:rPr lang="en-IN" dirty="0"/>
              <a:t>    }else {</a:t>
            </a:r>
          </a:p>
          <a:p>
            <a:r>
              <a:rPr lang="en-IN" dirty="0"/>
              <a:t>        //your code goes here</a:t>
            </a:r>
          </a:p>
          <a:p>
            <a:r>
              <a:rPr lang="en-IN" dirty="0"/>
              <a:t>    }</a:t>
            </a:r>
          </a:p>
          <a:p>
            <a:r>
              <a:rPr lang="en-IN" dirty="0"/>
              <a:t>}</a:t>
            </a:r>
          </a:p>
        </p:txBody>
      </p:sp>
    </p:spTree>
    <p:extLst>
      <p:ext uri="{BB962C8B-B14F-4D97-AF65-F5344CB8AC3E}">
        <p14:creationId xmlns:p14="http://schemas.microsoft.com/office/powerpoint/2010/main" val="3708965187"/>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A49DBC-4FBB-1027-5FD5-94E6C500D0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3C5BD5-322A-C67D-F660-D9AF0219E3FE}"/>
              </a:ext>
            </a:extLst>
          </p:cNvPr>
          <p:cNvSpPr>
            <a:spLocks noGrp="1"/>
          </p:cNvSpPr>
          <p:nvPr>
            <p:ph type="sldNum" sz="quarter" idx="12"/>
          </p:nvPr>
        </p:nvSpPr>
        <p:spPr/>
        <p:txBody>
          <a:bodyPr/>
          <a:lstStyle/>
          <a:p>
            <a:fld id="{4A777409-9C5A-4B07-8E32-19F22F7D558C}" type="slidenum">
              <a:rPr lang="en-IN" smtClean="0"/>
              <a:t>401</a:t>
            </a:fld>
            <a:endParaRPr lang="en-IN" dirty="0"/>
          </a:p>
        </p:txBody>
      </p:sp>
      <p:sp>
        <p:nvSpPr>
          <p:cNvPr id="5" name="TextBox 4">
            <a:extLst>
              <a:ext uri="{FF2B5EF4-FFF2-40B4-BE49-F238E27FC236}">
                <a16:creationId xmlns:a16="http://schemas.microsoft.com/office/drawing/2014/main" id="{15317248-7233-E059-8055-46E0266683B8}"/>
              </a:ext>
            </a:extLst>
          </p:cNvPr>
          <p:cNvSpPr txBox="1"/>
          <p:nvPr/>
        </p:nvSpPr>
        <p:spPr>
          <a:xfrm>
            <a:off x="919112" y="760943"/>
            <a:ext cx="10779551" cy="4708981"/>
          </a:xfrm>
          <a:prstGeom prst="rect">
            <a:avLst/>
          </a:prstGeom>
          <a:noFill/>
        </p:spPr>
        <p:txBody>
          <a:bodyPr wrap="square">
            <a:spAutoFit/>
          </a:bodyPr>
          <a:lstStyle/>
          <a:p>
            <a:r>
              <a:rPr lang="en-US" sz="2000" dirty="0">
                <a:solidFill>
                  <a:schemeClr val="tx1">
                    <a:lumMod val="65000"/>
                    <a:lumOff val="35000"/>
                  </a:schemeClr>
                </a:solidFill>
              </a:rPr>
              <a:t>The </a:t>
            </a:r>
            <a:r>
              <a:rPr lang="en-US" sz="2000" b="1" dirty="0" err="1">
                <a:solidFill>
                  <a:schemeClr val="tx1">
                    <a:lumMod val="65000"/>
                    <a:lumOff val="35000"/>
                  </a:schemeClr>
                </a:solidFill>
              </a:rPr>
              <a:t>NullPointerException</a:t>
            </a:r>
            <a:r>
              <a:rPr lang="en-US" sz="2000" dirty="0">
                <a:solidFill>
                  <a:schemeClr val="tx1">
                    <a:lumMod val="65000"/>
                    <a:lumOff val="35000"/>
                  </a:schemeClr>
                </a:solidFill>
              </a:rPr>
              <a:t> should not be caught, but the user inputs need to be checked for null as an efficient coding practice. </a:t>
            </a:r>
          </a:p>
          <a:p>
            <a:endParaRPr lang="en-US" sz="2000" dirty="0">
              <a:solidFill>
                <a:schemeClr val="tx1">
                  <a:lumMod val="65000"/>
                  <a:lumOff val="35000"/>
                </a:schemeClr>
              </a:solidFill>
            </a:endParaRPr>
          </a:p>
          <a:p>
            <a:r>
              <a:rPr lang="en-US" sz="2000" dirty="0">
                <a:solidFill>
                  <a:schemeClr val="tx1">
                    <a:lumMod val="65000"/>
                    <a:lumOff val="35000"/>
                  </a:schemeClr>
                </a:solidFill>
              </a:rPr>
              <a:t>Why the </a:t>
            </a:r>
            <a:r>
              <a:rPr lang="en-US" sz="2000" dirty="0" err="1">
                <a:solidFill>
                  <a:schemeClr val="tx1">
                    <a:lumMod val="65000"/>
                    <a:lumOff val="35000"/>
                  </a:schemeClr>
                </a:solidFill>
              </a:rPr>
              <a:t>NullPointerException</a:t>
            </a:r>
            <a:r>
              <a:rPr lang="en-US" sz="2000" dirty="0">
                <a:solidFill>
                  <a:schemeClr val="tx1">
                    <a:lumMod val="65000"/>
                    <a:lumOff val="35000"/>
                  </a:schemeClr>
                </a:solidFill>
              </a:rPr>
              <a:t> should not be caught?</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Handling </a:t>
            </a:r>
            <a:r>
              <a:rPr lang="en-US" sz="2000" dirty="0" err="1">
                <a:solidFill>
                  <a:schemeClr val="tx1">
                    <a:lumMod val="65000"/>
                    <a:lumOff val="35000"/>
                  </a:schemeClr>
                </a:solidFill>
              </a:rPr>
              <a:t>NullPointerExceptions</a:t>
            </a:r>
            <a:r>
              <a:rPr lang="en-US" sz="2000" dirty="0">
                <a:solidFill>
                  <a:schemeClr val="tx1">
                    <a:lumMod val="65000"/>
                    <a:lumOff val="35000"/>
                  </a:schemeClr>
                </a:solidFill>
              </a:rPr>
              <a:t> reduces the performance of the application, it is always good to do null checks for the inputs</a:t>
            </a:r>
          </a:p>
          <a:p>
            <a:endParaRPr lang="en-US" sz="2000" dirty="0">
              <a:solidFill>
                <a:schemeClr val="tx1">
                  <a:lumMod val="65000"/>
                  <a:lumOff val="35000"/>
                </a:schemeClr>
              </a:solidFill>
            </a:endParaRPr>
          </a:p>
          <a:p>
            <a:pPr>
              <a:buFont typeface="Arial" panose="020B0604020202020204" pitchFamily="34" charset="0"/>
              <a:buChar char="•"/>
            </a:pPr>
            <a:r>
              <a:rPr lang="en-US" sz="2000" dirty="0" err="1">
                <a:solidFill>
                  <a:schemeClr val="tx1">
                    <a:lumMod val="65000"/>
                    <a:lumOff val="35000"/>
                  </a:schemeClr>
                </a:solidFill>
              </a:rPr>
              <a:t>NullPointerException</a:t>
            </a:r>
            <a:r>
              <a:rPr lang="en-US" sz="2000" dirty="0">
                <a:solidFill>
                  <a:schemeClr val="tx1">
                    <a:lumMod val="65000"/>
                    <a:lumOff val="35000"/>
                  </a:schemeClr>
                </a:solidFill>
              </a:rPr>
              <a:t> can be thrown by any expression in the try block, and it is difficult to locate the exact expression which throws the exception</a:t>
            </a:r>
          </a:p>
          <a:p>
            <a:endParaRPr lang="en-US" sz="2000" dirty="0">
              <a:solidFill>
                <a:schemeClr val="tx1">
                  <a:lumMod val="65000"/>
                  <a:lumOff val="35000"/>
                </a:schemeClr>
              </a:solidFill>
            </a:endParaRPr>
          </a:p>
          <a:p>
            <a:pPr>
              <a:buFont typeface="Arial" panose="020B0604020202020204" pitchFamily="34" charset="0"/>
              <a:buChar char="•"/>
            </a:pPr>
            <a:r>
              <a:rPr lang="en-US" sz="2000" dirty="0" err="1">
                <a:solidFill>
                  <a:schemeClr val="tx1">
                    <a:lumMod val="65000"/>
                    <a:lumOff val="35000"/>
                  </a:schemeClr>
                </a:solidFill>
              </a:rPr>
              <a:t>NullPointerException</a:t>
            </a:r>
            <a:r>
              <a:rPr lang="en-US" sz="2000" dirty="0">
                <a:solidFill>
                  <a:schemeClr val="tx1">
                    <a:lumMod val="65000"/>
                    <a:lumOff val="35000"/>
                  </a:schemeClr>
                </a:solidFill>
              </a:rPr>
              <a:t> comes under </a:t>
            </a:r>
            <a:r>
              <a:rPr lang="en-US" sz="2000" dirty="0" err="1">
                <a:solidFill>
                  <a:schemeClr val="tx1">
                    <a:lumMod val="65000"/>
                    <a:lumOff val="35000"/>
                  </a:schemeClr>
                </a:solidFill>
              </a:rPr>
              <a:t>RunTimeExceptions</a:t>
            </a:r>
            <a:r>
              <a:rPr lang="en-US" sz="2000" dirty="0">
                <a:solidFill>
                  <a:schemeClr val="tx1">
                    <a:lumMod val="65000"/>
                    <a:lumOff val="35000"/>
                  </a:schemeClr>
                </a:solidFill>
              </a:rPr>
              <a:t>, which means that the application has a bug that should be fixed immediately. Handling these exceptions without resolving the bug will lead to a violation of efficient coding practices</a:t>
            </a:r>
          </a:p>
          <a:p>
            <a:r>
              <a:rPr lang="en-US" sz="2000" dirty="0">
                <a:solidFill>
                  <a:schemeClr val="tx1">
                    <a:lumMod val="65000"/>
                    <a:lumOff val="35000"/>
                  </a:schemeClr>
                </a:solidFill>
              </a:rPr>
              <a:t> </a:t>
            </a:r>
          </a:p>
        </p:txBody>
      </p:sp>
    </p:spTree>
    <p:extLst>
      <p:ext uri="{BB962C8B-B14F-4D97-AF65-F5344CB8AC3E}">
        <p14:creationId xmlns:p14="http://schemas.microsoft.com/office/powerpoint/2010/main" val="2542945490"/>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BAFA-ADD2-F9D2-13D1-30B148D705CC}"/>
              </a:ext>
            </a:extLst>
          </p:cNvPr>
          <p:cNvSpPr>
            <a:spLocks noGrp="1"/>
          </p:cNvSpPr>
          <p:nvPr>
            <p:ph type="title"/>
          </p:nvPr>
        </p:nvSpPr>
        <p:spPr>
          <a:xfrm>
            <a:off x="838200" y="681037"/>
            <a:ext cx="10515600" cy="1325563"/>
          </a:xfrm>
        </p:spPr>
        <p:txBody>
          <a:bodyPr/>
          <a:lstStyle/>
          <a:p>
            <a:pPr algn="ctr"/>
            <a:r>
              <a:rPr lang="en-IN" b="1" u="sng" dirty="0"/>
              <a:t>Introduction to Collection Framework </a:t>
            </a:r>
            <a:br>
              <a:rPr lang="en-IN" b="1" u="sng" dirty="0"/>
            </a:br>
            <a:endParaRPr lang="en-IN" u="sng" dirty="0"/>
          </a:p>
        </p:txBody>
      </p:sp>
      <p:sp>
        <p:nvSpPr>
          <p:cNvPr id="3" name="Content Placeholder 2">
            <a:extLst>
              <a:ext uri="{FF2B5EF4-FFF2-40B4-BE49-F238E27FC236}">
                <a16:creationId xmlns:a16="http://schemas.microsoft.com/office/drawing/2014/main" id="{E515422C-19AD-0BC2-971E-DF762397BC1F}"/>
              </a:ext>
            </a:extLst>
          </p:cNvPr>
          <p:cNvSpPr>
            <a:spLocks noGrp="1"/>
          </p:cNvSpPr>
          <p:nvPr>
            <p:ph idx="1"/>
          </p:nvPr>
        </p:nvSpPr>
        <p:spPr/>
        <p:txBody>
          <a:bodyPr>
            <a:normAutofit/>
          </a:bodyPr>
          <a:lstStyle/>
          <a:p>
            <a:pPr marL="0" indent="0">
              <a:buNone/>
            </a:pPr>
            <a:r>
              <a:rPr lang="en-US" sz="2200" dirty="0">
                <a:solidFill>
                  <a:schemeClr val="tx1">
                    <a:lumMod val="65000"/>
                    <a:lumOff val="35000"/>
                  </a:schemeClr>
                </a:solidFill>
                <a:effectLst/>
              </a:rPr>
              <a:t>A collection is an object that groups multiple elements into a single unit. It is helpful in storing, retrieving and manipulating data.</a:t>
            </a:r>
          </a:p>
          <a:p>
            <a:pPr marL="0" indent="0">
              <a:buNone/>
            </a:pPr>
            <a:r>
              <a:rPr lang="en-US" sz="2200" dirty="0">
                <a:solidFill>
                  <a:schemeClr val="tx1">
                    <a:lumMod val="65000"/>
                    <a:lumOff val="35000"/>
                  </a:schemeClr>
                </a:solidFill>
                <a:effectLst/>
              </a:rPr>
              <a:t>Collections framework is a unified architecture to represent and manipulate collections in Java.</a:t>
            </a:r>
          </a:p>
          <a:p>
            <a:pPr marL="0" indent="0">
              <a:buNone/>
            </a:pPr>
            <a:r>
              <a:rPr lang="en-US" sz="2200" dirty="0">
                <a:solidFill>
                  <a:schemeClr val="tx1">
                    <a:lumMod val="65000"/>
                    <a:lumOff val="35000"/>
                  </a:schemeClr>
                </a:solidFill>
                <a:effectLst/>
              </a:rPr>
              <a:t>It is a collection of interfaces and classes which helps in storing and processing the data efficiently. Collection interface of the Collections framework has several child interfaces (Set, List, Queue, Deque) and classes(</a:t>
            </a:r>
            <a:r>
              <a:rPr lang="en-US" sz="2200" dirty="0" err="1">
                <a:solidFill>
                  <a:schemeClr val="tx1">
                    <a:lumMod val="65000"/>
                    <a:lumOff val="35000"/>
                  </a:schemeClr>
                </a:solidFill>
                <a:effectLst/>
              </a:rPr>
              <a:t>ArrayList</a:t>
            </a:r>
            <a:r>
              <a:rPr lang="en-US" sz="2200" dirty="0">
                <a:solidFill>
                  <a:schemeClr val="tx1">
                    <a:lumMod val="65000"/>
                    <a:lumOff val="35000"/>
                  </a:schemeClr>
                </a:solidFill>
                <a:effectLst/>
              </a:rPr>
              <a:t>, Vector, LinkedList, </a:t>
            </a:r>
            <a:r>
              <a:rPr lang="en-US" sz="2200" dirty="0" err="1">
                <a:solidFill>
                  <a:schemeClr val="tx1">
                    <a:lumMod val="65000"/>
                    <a:lumOff val="35000"/>
                  </a:schemeClr>
                </a:solidFill>
                <a:effectLst/>
              </a:rPr>
              <a:t>PriorityQueue</a:t>
            </a:r>
            <a:r>
              <a:rPr lang="en-US" sz="2200" dirty="0">
                <a:solidFill>
                  <a:schemeClr val="tx1">
                    <a:lumMod val="65000"/>
                    <a:lumOff val="35000"/>
                  </a:schemeClr>
                </a:solidFill>
                <a:effectLst/>
              </a:rPr>
              <a:t>, HashSet, </a:t>
            </a:r>
            <a:r>
              <a:rPr lang="en-US" sz="2200" dirty="0" err="1">
                <a:solidFill>
                  <a:schemeClr val="tx1">
                    <a:lumMod val="65000"/>
                    <a:lumOff val="35000"/>
                  </a:schemeClr>
                </a:solidFill>
                <a:effectLst/>
              </a:rPr>
              <a:t>LinkedHashSet</a:t>
            </a:r>
            <a:r>
              <a:rPr lang="en-US" sz="2200" dirty="0">
                <a:solidFill>
                  <a:schemeClr val="tx1">
                    <a:lumMod val="65000"/>
                    <a:lumOff val="35000"/>
                  </a:schemeClr>
                </a:solidFill>
                <a:effectLst/>
              </a:rPr>
              <a:t>, </a:t>
            </a:r>
            <a:r>
              <a:rPr lang="en-US" sz="2200" dirty="0" err="1">
                <a:solidFill>
                  <a:schemeClr val="tx1">
                    <a:lumMod val="65000"/>
                    <a:lumOff val="35000"/>
                  </a:schemeClr>
                </a:solidFill>
                <a:effectLst/>
              </a:rPr>
              <a:t>TreeSet</a:t>
            </a:r>
            <a:r>
              <a:rPr lang="en-US" sz="2200" dirty="0">
                <a:solidFill>
                  <a:schemeClr val="tx1">
                    <a:lumMod val="65000"/>
                    <a:lumOff val="35000"/>
                  </a:schemeClr>
                </a:solidFill>
                <a:effectLst/>
              </a:rPr>
              <a:t>) which are all part of the Collections Framework.</a:t>
            </a:r>
          </a:p>
          <a:p>
            <a:pPr marL="0" indent="0">
              <a:buNone/>
            </a:pPr>
            <a:r>
              <a:rPr lang="en-US" sz="2200" dirty="0">
                <a:solidFill>
                  <a:schemeClr val="tx1">
                    <a:lumMod val="65000"/>
                    <a:lumOff val="35000"/>
                  </a:schemeClr>
                </a:solidFill>
                <a:effectLst/>
              </a:rPr>
              <a:t>Collections Framework standardizes the way we store and access the data from collections and is a part of the </a:t>
            </a:r>
            <a:r>
              <a:rPr lang="en-US" sz="2200" b="1" dirty="0" err="1">
                <a:solidFill>
                  <a:schemeClr val="tx1">
                    <a:lumMod val="65000"/>
                    <a:lumOff val="35000"/>
                  </a:schemeClr>
                </a:solidFill>
                <a:effectLst/>
              </a:rPr>
              <a:t>java.util</a:t>
            </a:r>
            <a:r>
              <a:rPr lang="en-US" sz="2200" b="1" dirty="0">
                <a:solidFill>
                  <a:schemeClr val="tx1">
                    <a:lumMod val="65000"/>
                    <a:lumOff val="35000"/>
                  </a:schemeClr>
                </a:solidFill>
                <a:effectLst/>
              </a:rPr>
              <a:t> package</a:t>
            </a:r>
            <a:r>
              <a:rPr lang="en-US" sz="2200" dirty="0">
                <a:solidFill>
                  <a:schemeClr val="tx1">
                    <a:lumMod val="65000"/>
                    <a:lumOff val="35000"/>
                  </a:schemeClr>
                </a:solidFill>
                <a:effectLst/>
              </a:rPr>
              <a:t>.</a:t>
            </a:r>
          </a:p>
          <a:p>
            <a:pPr marL="0" indent="0">
              <a:buNone/>
            </a:pPr>
            <a:endParaRPr lang="en-IN" sz="2200" dirty="0"/>
          </a:p>
        </p:txBody>
      </p:sp>
      <p:sp>
        <p:nvSpPr>
          <p:cNvPr id="4" name="Footer Placeholder 3">
            <a:extLst>
              <a:ext uri="{FF2B5EF4-FFF2-40B4-BE49-F238E27FC236}">
                <a16:creationId xmlns:a16="http://schemas.microsoft.com/office/drawing/2014/main" id="{608A8A33-4EF0-F935-0604-0EF4B08C310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2B61369-BEB8-4E47-FB03-A23E3CA8CCFB}"/>
              </a:ext>
            </a:extLst>
          </p:cNvPr>
          <p:cNvSpPr>
            <a:spLocks noGrp="1"/>
          </p:cNvSpPr>
          <p:nvPr>
            <p:ph type="sldNum" sz="quarter" idx="12"/>
          </p:nvPr>
        </p:nvSpPr>
        <p:spPr/>
        <p:txBody>
          <a:bodyPr/>
          <a:lstStyle/>
          <a:p>
            <a:fld id="{4A777409-9C5A-4B07-8E32-19F22F7D558C}" type="slidenum">
              <a:rPr lang="en-IN" smtClean="0"/>
              <a:t>402</a:t>
            </a:fld>
            <a:endParaRPr lang="en-IN" dirty="0"/>
          </a:p>
        </p:txBody>
      </p:sp>
    </p:spTree>
    <p:extLst>
      <p:ext uri="{BB962C8B-B14F-4D97-AF65-F5344CB8AC3E}">
        <p14:creationId xmlns:p14="http://schemas.microsoft.com/office/powerpoint/2010/main" val="3630120402"/>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99F27B-9512-A0F5-C8A9-EBFC1BB081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935683-A443-D0AB-46CA-A5A0DA07345A}"/>
              </a:ext>
            </a:extLst>
          </p:cNvPr>
          <p:cNvSpPr>
            <a:spLocks noGrp="1"/>
          </p:cNvSpPr>
          <p:nvPr>
            <p:ph type="sldNum" sz="quarter" idx="12"/>
          </p:nvPr>
        </p:nvSpPr>
        <p:spPr/>
        <p:txBody>
          <a:bodyPr/>
          <a:lstStyle/>
          <a:p>
            <a:fld id="{4A777409-9C5A-4B07-8E32-19F22F7D558C}" type="slidenum">
              <a:rPr lang="en-IN" smtClean="0"/>
              <a:t>403</a:t>
            </a:fld>
            <a:endParaRPr lang="en-IN" dirty="0"/>
          </a:p>
        </p:txBody>
      </p:sp>
      <p:sp>
        <p:nvSpPr>
          <p:cNvPr id="5" name="TextBox 4">
            <a:extLst>
              <a:ext uri="{FF2B5EF4-FFF2-40B4-BE49-F238E27FC236}">
                <a16:creationId xmlns:a16="http://schemas.microsoft.com/office/drawing/2014/main" id="{889A26AA-AC26-0476-5476-6FBFF7D9913B}"/>
              </a:ext>
            </a:extLst>
          </p:cNvPr>
          <p:cNvSpPr txBox="1"/>
          <p:nvPr/>
        </p:nvSpPr>
        <p:spPr>
          <a:xfrm>
            <a:off x="989028" y="700761"/>
            <a:ext cx="10364771" cy="4401205"/>
          </a:xfrm>
          <a:prstGeom prst="rect">
            <a:avLst/>
          </a:prstGeom>
          <a:noFill/>
        </p:spPr>
        <p:txBody>
          <a:bodyPr wrap="square">
            <a:spAutoFit/>
          </a:bodyPr>
          <a:lstStyle/>
          <a:p>
            <a:r>
              <a:rPr lang="en-US" sz="2000" b="1" dirty="0">
                <a:solidFill>
                  <a:schemeClr val="tx1">
                    <a:lumMod val="65000"/>
                    <a:lumOff val="35000"/>
                  </a:schemeClr>
                </a:solidFill>
                <a:effectLst/>
              </a:rPr>
              <a:t>How Collections Framework is useful?</a:t>
            </a:r>
          </a:p>
          <a:p>
            <a:endParaRPr lang="en-US" sz="2000" b="1" dirty="0">
              <a:solidFill>
                <a:schemeClr val="tx1">
                  <a:lumMod val="65000"/>
                  <a:lumOff val="35000"/>
                </a:schemeClr>
              </a:solidFill>
            </a:endParaRPr>
          </a:p>
          <a:p>
            <a:r>
              <a:rPr lang="en-US" sz="2000" dirty="0">
                <a:solidFill>
                  <a:schemeClr val="tx1">
                    <a:lumMod val="65000"/>
                    <a:lumOff val="35000"/>
                  </a:schemeClr>
                </a:solidFill>
                <a:effectLst/>
              </a:rPr>
              <a:t>This framework provides programmers with many pre-implemented data structures, thus saving their time. Collections implemented are efficient and have high performance.</a:t>
            </a:r>
          </a:p>
          <a:p>
            <a:r>
              <a:rPr lang="en-US" sz="2000" dirty="0">
                <a:solidFill>
                  <a:schemeClr val="tx1">
                    <a:lumMod val="65000"/>
                    <a:lumOff val="35000"/>
                  </a:schemeClr>
                </a:solidFill>
                <a:effectLst/>
              </a:rPr>
              <a:t>These collections have many utility methods which makes it super easy for programmers to use them. They also come in handy while moving data back and forth between various methods or classes.</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Collections framework consists of three main interfaces at the top hierarchy – List, Set, Queue. These interfaces provide many general-purpose implementation classes like </a:t>
            </a:r>
            <a:r>
              <a:rPr lang="en-US" sz="2000" dirty="0" err="1">
                <a:solidFill>
                  <a:schemeClr val="tx1">
                    <a:lumMod val="65000"/>
                    <a:lumOff val="35000"/>
                  </a:schemeClr>
                </a:solidFill>
                <a:effectLst/>
              </a:rPr>
              <a:t>ArrayList</a:t>
            </a:r>
            <a:r>
              <a:rPr lang="en-US" sz="2000" dirty="0">
                <a:solidFill>
                  <a:schemeClr val="tx1">
                    <a:lumMod val="65000"/>
                    <a:lumOff val="35000"/>
                  </a:schemeClr>
                </a:solidFill>
                <a:effectLst/>
              </a:rPr>
              <a:t>, HashSet, HashMap, etc. These classes have been designed with high concurrent use in mind. They have thread-safe counterparts as well.</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diagram given below represents the hierarchy of the Java Collections framework.</a:t>
            </a:r>
          </a:p>
        </p:txBody>
      </p:sp>
    </p:spTree>
    <p:extLst>
      <p:ext uri="{BB962C8B-B14F-4D97-AF65-F5344CB8AC3E}">
        <p14:creationId xmlns:p14="http://schemas.microsoft.com/office/powerpoint/2010/main" val="3137107413"/>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15096-3FD0-71B8-7AE9-EFBD8F08D9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125BE7-EB99-5CDF-BCDE-E53FA1794E89}"/>
              </a:ext>
            </a:extLst>
          </p:cNvPr>
          <p:cNvSpPr>
            <a:spLocks noGrp="1"/>
          </p:cNvSpPr>
          <p:nvPr>
            <p:ph type="sldNum" sz="quarter" idx="12"/>
          </p:nvPr>
        </p:nvSpPr>
        <p:spPr/>
        <p:txBody>
          <a:bodyPr/>
          <a:lstStyle/>
          <a:p>
            <a:fld id="{4A777409-9C5A-4B07-8E32-19F22F7D558C}" type="slidenum">
              <a:rPr lang="en-IN" smtClean="0"/>
              <a:t>404</a:t>
            </a:fld>
            <a:endParaRPr lang="en-IN" dirty="0"/>
          </a:p>
        </p:txBody>
      </p:sp>
      <p:pic>
        <p:nvPicPr>
          <p:cNvPr id="5" name="Picture 4">
            <a:extLst>
              <a:ext uri="{FF2B5EF4-FFF2-40B4-BE49-F238E27FC236}">
                <a16:creationId xmlns:a16="http://schemas.microsoft.com/office/drawing/2014/main" id="{BD7CB56C-7AE2-387B-6E3B-2605F5884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214" y="659876"/>
            <a:ext cx="8889477" cy="5696474"/>
          </a:xfrm>
          <a:prstGeom prst="rect">
            <a:avLst/>
          </a:prstGeom>
        </p:spPr>
      </p:pic>
    </p:spTree>
    <p:extLst>
      <p:ext uri="{BB962C8B-B14F-4D97-AF65-F5344CB8AC3E}">
        <p14:creationId xmlns:p14="http://schemas.microsoft.com/office/powerpoint/2010/main" val="536804903"/>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491F40-23E4-BD35-E187-616FBC2ED21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36C304-675F-CAD1-A3B0-7F90DADF8510}"/>
              </a:ext>
            </a:extLst>
          </p:cNvPr>
          <p:cNvSpPr>
            <a:spLocks noGrp="1"/>
          </p:cNvSpPr>
          <p:nvPr>
            <p:ph type="sldNum" sz="quarter" idx="12"/>
          </p:nvPr>
        </p:nvSpPr>
        <p:spPr/>
        <p:txBody>
          <a:bodyPr/>
          <a:lstStyle/>
          <a:p>
            <a:fld id="{4A777409-9C5A-4B07-8E32-19F22F7D558C}" type="slidenum">
              <a:rPr lang="en-IN" smtClean="0"/>
              <a:t>405</a:t>
            </a:fld>
            <a:endParaRPr lang="en-IN" dirty="0"/>
          </a:p>
        </p:txBody>
      </p:sp>
      <p:sp>
        <p:nvSpPr>
          <p:cNvPr id="5" name="TextBox 4">
            <a:extLst>
              <a:ext uri="{FF2B5EF4-FFF2-40B4-BE49-F238E27FC236}">
                <a16:creationId xmlns:a16="http://schemas.microsoft.com/office/drawing/2014/main" id="{29C6B760-8575-D19D-CD16-5CAA4B5F9D9F}"/>
              </a:ext>
            </a:extLst>
          </p:cNvPr>
          <p:cNvSpPr txBox="1"/>
          <p:nvPr/>
        </p:nvSpPr>
        <p:spPr>
          <a:xfrm>
            <a:off x="650449" y="1030699"/>
            <a:ext cx="10925666" cy="5016758"/>
          </a:xfrm>
          <a:prstGeom prst="rect">
            <a:avLst/>
          </a:prstGeom>
          <a:noFill/>
        </p:spPr>
        <p:txBody>
          <a:bodyPr wrap="square">
            <a:spAutoFit/>
          </a:bodyPr>
          <a:lstStyle/>
          <a:p>
            <a:r>
              <a:rPr lang="en-US" sz="2000" dirty="0">
                <a:solidFill>
                  <a:schemeClr val="tx1">
                    <a:lumMod val="65000"/>
                    <a:lumOff val="35000"/>
                  </a:schemeClr>
                </a:solidFill>
                <a:effectLst/>
              </a:rPr>
              <a:t>The following describes the core collection interfaces, which form as the foundation of the Java Collections Framework:</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Collection - the base of the collection hierarchy</a:t>
            </a:r>
          </a:p>
          <a:p>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a:solidFill>
                  <a:schemeClr val="tx1">
                    <a:lumMod val="65000"/>
                    <a:lumOff val="35000"/>
                  </a:schemeClr>
                </a:solidFill>
                <a:effectLst/>
              </a:rPr>
              <a:t>A collection represents a group of objects, which is also known as its elements.</a:t>
            </a:r>
          </a:p>
          <a:p>
            <a:pPr marL="742950" lvl="1" indent="-285750">
              <a:buFont typeface="Arial" panose="020B0604020202020204" pitchFamily="34" charset="0"/>
              <a:buChar char="•"/>
            </a:pPr>
            <a:r>
              <a:rPr lang="en-US" sz="2000" dirty="0">
                <a:solidFill>
                  <a:schemeClr val="tx1">
                    <a:lumMod val="65000"/>
                    <a:lumOff val="35000"/>
                  </a:schemeClr>
                </a:solidFill>
                <a:effectLst/>
              </a:rPr>
              <a:t>Collections can be further classified based on their containing unique or duplicate elements, or on their ordered or unordered nature.</a:t>
            </a:r>
          </a:p>
          <a:p>
            <a:pPr marL="742950" lvl="1" indent="-285750">
              <a:buFont typeface="Arial" panose="020B0604020202020204" pitchFamily="34" charset="0"/>
              <a:buChar char="•"/>
            </a:pPr>
            <a:r>
              <a:rPr lang="en-US" sz="2000" dirty="0">
                <a:solidFill>
                  <a:schemeClr val="tx1">
                    <a:lumMod val="65000"/>
                    <a:lumOff val="35000"/>
                  </a:schemeClr>
                </a:solidFill>
                <a:effectLst/>
              </a:rPr>
              <a:t>Collections do not have a direct implementations of its own, but has implementations for more specific sub-interfaces, such as Set, List, Queue, etc.</a:t>
            </a:r>
          </a:p>
          <a:p>
            <a:pPr lvl="1"/>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Set - a collection that can only contain unique elements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List - an collection which is ordered and can have duplicate values</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b="1" dirty="0">
                <a:solidFill>
                  <a:schemeClr val="tx1">
                    <a:lumMod val="65000"/>
                    <a:lumOff val="35000"/>
                  </a:schemeClr>
                </a:solidFill>
                <a:effectLst/>
              </a:rPr>
              <a:t>E</a:t>
            </a:r>
            <a:r>
              <a:rPr lang="en-US" sz="2000" dirty="0">
                <a:solidFill>
                  <a:schemeClr val="tx1">
                    <a:lumMod val="65000"/>
                    <a:lumOff val="35000"/>
                  </a:schemeClr>
                </a:solidFill>
                <a:effectLst/>
              </a:rPr>
              <a:t>lements can be accessed by their index(position) and can be precisely controlled over where in the list, each element is inserted.</a:t>
            </a:r>
          </a:p>
        </p:txBody>
      </p:sp>
    </p:spTree>
    <p:extLst>
      <p:ext uri="{BB962C8B-B14F-4D97-AF65-F5344CB8AC3E}">
        <p14:creationId xmlns:p14="http://schemas.microsoft.com/office/powerpoint/2010/main" val="3749971752"/>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7D3F2D-6C4B-70D9-0314-A08858BA37E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AFFB91-6819-A8A6-860C-70CACFF28FCC}"/>
              </a:ext>
            </a:extLst>
          </p:cNvPr>
          <p:cNvSpPr>
            <a:spLocks noGrp="1"/>
          </p:cNvSpPr>
          <p:nvPr>
            <p:ph type="sldNum" sz="quarter" idx="12"/>
          </p:nvPr>
        </p:nvSpPr>
        <p:spPr/>
        <p:txBody>
          <a:bodyPr/>
          <a:lstStyle/>
          <a:p>
            <a:fld id="{4A777409-9C5A-4B07-8E32-19F22F7D558C}" type="slidenum">
              <a:rPr lang="en-IN" smtClean="0"/>
              <a:t>406</a:t>
            </a:fld>
            <a:endParaRPr lang="en-IN" dirty="0"/>
          </a:p>
        </p:txBody>
      </p:sp>
      <p:sp>
        <p:nvSpPr>
          <p:cNvPr id="8" name="Rectangle 5">
            <a:extLst>
              <a:ext uri="{FF2B5EF4-FFF2-40B4-BE49-F238E27FC236}">
                <a16:creationId xmlns:a16="http://schemas.microsoft.com/office/drawing/2014/main" id="{4C99528E-4473-F484-64F3-1C87A0AB31DF}"/>
              </a:ext>
            </a:extLst>
          </p:cNvPr>
          <p:cNvSpPr>
            <a:spLocks noChangeArrowheads="1"/>
          </p:cNvSpPr>
          <p:nvPr/>
        </p:nvSpPr>
        <p:spPr bwMode="auto">
          <a:xfrm>
            <a:off x="1197204" y="1062953"/>
            <a:ext cx="1045432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65000"/>
                    <a:lumOff val="35000"/>
                  </a:schemeClr>
                </a:solidFill>
                <a:effectLst/>
              </a:rPr>
              <a:t>Queue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65000"/>
                    <a:lumOff val="35000"/>
                  </a:schemeClr>
                </a:solidFill>
                <a:effectLst/>
              </a:rPr>
              <a:t>Queues typically but not necessarily, orders elements in a FIFO (first-in-first-out) manner. The exceptions being priority queues.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65000"/>
                    <a:lumOff val="35000"/>
                  </a:schemeClr>
                </a:solidFill>
                <a:effectLst/>
              </a:rPr>
              <a:t>In a FIFO queue, all new elements are inserted at the tail of the queue. Other kinds of queues may use different placement rules.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65000"/>
                    <a:lumOff val="35000"/>
                  </a:schemeClr>
                </a:solidFill>
                <a:effectLst/>
              </a:rPr>
              <a:t>Deque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65000"/>
                    <a:lumOff val="35000"/>
                  </a:schemeClr>
                </a:solidFill>
                <a:effectLst/>
              </a:rPr>
              <a:t>Deques can be used both as FIFO (first-in-first-out) and LIFO (last-in-first-out).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65000"/>
                    <a:lumOff val="35000"/>
                  </a:schemeClr>
                </a:solidFill>
                <a:effectLst/>
              </a:rPr>
              <a:t>In a Deque, all new elements can be inserted, retrieved and removed at both ends.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lumMod val="65000"/>
                    <a:lumOff val="35000"/>
                  </a:schemeClr>
                </a:solidFill>
                <a:effectLst/>
              </a:rPr>
              <a:t>SortedSet</a:t>
            </a:r>
            <a:r>
              <a:rPr kumimoji="0" lang="en-US" altLang="en-US" sz="2000" b="1" i="0" u="none" strike="noStrike" cap="none" normalizeH="0" baseline="0" dirty="0">
                <a:ln>
                  <a:noFill/>
                </a:ln>
                <a:solidFill>
                  <a:schemeClr val="tx1">
                    <a:lumMod val="65000"/>
                    <a:lumOff val="35000"/>
                  </a:schemeClr>
                </a:solidFill>
                <a:effectLst/>
              </a:rPr>
              <a:t> - a set that maintains its elements in ascending order</a:t>
            </a: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65000"/>
                    <a:lumOff val="35000"/>
                  </a:schemeClr>
                </a:solidFill>
                <a:effectLst/>
              </a:rPr>
              <a:t>Several additional operations are provided to take advantage of the ordering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p:txBody>
      </p:sp>
    </p:spTree>
    <p:extLst>
      <p:ext uri="{BB962C8B-B14F-4D97-AF65-F5344CB8AC3E}">
        <p14:creationId xmlns:p14="http://schemas.microsoft.com/office/powerpoint/2010/main" val="3478976720"/>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84DE-7013-FBA1-D09D-277182C14EA8}"/>
              </a:ext>
            </a:extLst>
          </p:cNvPr>
          <p:cNvSpPr>
            <a:spLocks noGrp="1"/>
          </p:cNvSpPr>
          <p:nvPr>
            <p:ph type="title"/>
          </p:nvPr>
        </p:nvSpPr>
        <p:spPr/>
        <p:txBody>
          <a:bodyPr/>
          <a:lstStyle/>
          <a:p>
            <a:pPr algn="ctr"/>
            <a:r>
              <a:rPr lang="en-IN" b="1" u="sng" dirty="0"/>
              <a:t>Array List</a:t>
            </a:r>
          </a:p>
        </p:txBody>
      </p:sp>
      <p:sp>
        <p:nvSpPr>
          <p:cNvPr id="3" name="Content Placeholder 2">
            <a:extLst>
              <a:ext uri="{FF2B5EF4-FFF2-40B4-BE49-F238E27FC236}">
                <a16:creationId xmlns:a16="http://schemas.microsoft.com/office/drawing/2014/main" id="{ADDCC3F1-38DD-6D6D-8FA1-BA87EB6023A0}"/>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4EB82130-EFA6-943F-CB2F-BEB7F76E5F1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E11222A-BD08-2AF9-7BE0-B4D4AF2E2C53}"/>
              </a:ext>
            </a:extLst>
          </p:cNvPr>
          <p:cNvSpPr>
            <a:spLocks noGrp="1"/>
          </p:cNvSpPr>
          <p:nvPr>
            <p:ph type="sldNum" sz="quarter" idx="12"/>
          </p:nvPr>
        </p:nvSpPr>
        <p:spPr/>
        <p:txBody>
          <a:bodyPr/>
          <a:lstStyle/>
          <a:p>
            <a:fld id="{4A777409-9C5A-4B07-8E32-19F22F7D558C}" type="slidenum">
              <a:rPr lang="en-IN" smtClean="0"/>
              <a:t>407</a:t>
            </a:fld>
            <a:endParaRPr lang="en-IN" dirty="0"/>
          </a:p>
        </p:txBody>
      </p:sp>
    </p:spTree>
    <p:extLst>
      <p:ext uri="{BB962C8B-B14F-4D97-AF65-F5344CB8AC3E}">
        <p14:creationId xmlns:p14="http://schemas.microsoft.com/office/powerpoint/2010/main" val="598792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4E4104-C185-FED6-CDCF-C75EE99DEDE3}"/>
              </a:ext>
            </a:extLst>
          </p:cNvPr>
          <p:cNvSpPr txBox="1"/>
          <p:nvPr/>
        </p:nvSpPr>
        <p:spPr>
          <a:xfrm>
            <a:off x="416859" y="1051411"/>
            <a:ext cx="11358282" cy="461665"/>
          </a:xfrm>
          <a:prstGeom prst="rect">
            <a:avLst/>
          </a:prstGeom>
          <a:noFill/>
        </p:spPr>
        <p:txBody>
          <a:bodyPr wrap="square">
            <a:spAutoFit/>
          </a:bodyPr>
          <a:lstStyle/>
          <a:p>
            <a:r>
              <a:rPr lang="en-IN" sz="2400" b="1" dirty="0"/>
              <a:t>Datatypes and var -Tryout</a:t>
            </a:r>
          </a:p>
        </p:txBody>
      </p:sp>
      <p:sp>
        <p:nvSpPr>
          <p:cNvPr id="5" name="TextBox 4">
            <a:extLst>
              <a:ext uri="{FF2B5EF4-FFF2-40B4-BE49-F238E27FC236}">
                <a16:creationId xmlns:a16="http://schemas.microsoft.com/office/drawing/2014/main" id="{B508F08A-2F92-5D98-04F6-5C0848840FED}"/>
              </a:ext>
            </a:extLst>
          </p:cNvPr>
          <p:cNvSpPr txBox="1"/>
          <p:nvPr/>
        </p:nvSpPr>
        <p:spPr>
          <a:xfrm>
            <a:off x="466165" y="1647369"/>
            <a:ext cx="11591365" cy="4708981"/>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Play around with different data types and get familiar with declaring and initializing variables.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Data types are primarily of two kinds: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Primitive data types: Variables hold the value of data item. In Java char type uses Unicode characters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Non-Primitive/Reference data types: Variables hold the reference of the memory location where the data item is stored. Example: String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 has </a:t>
            </a:r>
            <a:r>
              <a:rPr lang="en-US" sz="2000" b="1" dirty="0">
                <a:solidFill>
                  <a:schemeClr val="tx1">
                    <a:lumMod val="65000"/>
                    <a:lumOff val="35000"/>
                  </a:schemeClr>
                </a:solidFill>
                <a:effectLst/>
              </a:rPr>
              <a:t>var</a:t>
            </a:r>
            <a:r>
              <a:rPr lang="en-US" sz="2000" dirty="0">
                <a:solidFill>
                  <a:schemeClr val="tx1">
                    <a:lumMod val="65000"/>
                    <a:lumOff val="35000"/>
                  </a:schemeClr>
                </a:solidFill>
                <a:effectLst/>
              </a:rPr>
              <a:t> keyword to declare variables, which allows you to declare a variable without their type.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Below code is a simple Java program to demonstrates different ways of declaring and initializing a variable in  Java</a:t>
            </a:r>
          </a:p>
        </p:txBody>
      </p:sp>
      <p:sp>
        <p:nvSpPr>
          <p:cNvPr id="2" name="Footer Placeholder 1">
            <a:extLst>
              <a:ext uri="{FF2B5EF4-FFF2-40B4-BE49-F238E27FC236}">
                <a16:creationId xmlns:a16="http://schemas.microsoft.com/office/drawing/2014/main" id="{291B16FF-5E4E-02D6-A3A5-EF48DEFD822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E112C8B6-FDB5-A4D7-4C13-B0650D5A4CAE}"/>
              </a:ext>
            </a:extLst>
          </p:cNvPr>
          <p:cNvSpPr>
            <a:spLocks noGrp="1"/>
          </p:cNvSpPr>
          <p:nvPr>
            <p:ph type="sldNum" sz="quarter" idx="12"/>
          </p:nvPr>
        </p:nvSpPr>
        <p:spPr/>
        <p:txBody>
          <a:bodyPr/>
          <a:lstStyle/>
          <a:p>
            <a:fld id="{4A777409-9C5A-4B07-8E32-19F22F7D558C}" type="slidenum">
              <a:rPr lang="en-IN" smtClean="0"/>
              <a:t>41</a:t>
            </a:fld>
            <a:endParaRPr lang="en-IN" dirty="0"/>
          </a:p>
        </p:txBody>
      </p:sp>
    </p:spTree>
    <p:extLst>
      <p:ext uri="{BB962C8B-B14F-4D97-AF65-F5344CB8AC3E}">
        <p14:creationId xmlns:p14="http://schemas.microsoft.com/office/powerpoint/2010/main" val="4030546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4F8D4-5F6D-718B-79A7-9EFFE90562A1}"/>
              </a:ext>
            </a:extLst>
          </p:cNvPr>
          <p:cNvSpPr txBox="1"/>
          <p:nvPr/>
        </p:nvSpPr>
        <p:spPr>
          <a:xfrm>
            <a:off x="1380565" y="1028343"/>
            <a:ext cx="9681882" cy="4708981"/>
          </a:xfrm>
          <a:prstGeom prst="rect">
            <a:avLst/>
          </a:prstGeom>
          <a:noFill/>
        </p:spPr>
        <p:txBody>
          <a:bodyPr wrap="square">
            <a:spAutoFit/>
          </a:bodyPr>
          <a:lstStyle/>
          <a:p>
            <a:r>
              <a:rPr lang="en-IN" sz="2000" dirty="0"/>
              <a:t>class DataTypesDemo{</a:t>
            </a:r>
          </a:p>
          <a:p>
            <a:endParaRPr lang="en-IN" sz="2000" dirty="0"/>
          </a:p>
          <a:p>
            <a:r>
              <a:rPr lang="en-IN" sz="2000" dirty="0"/>
              <a:t>    public static void main(String[] args) {</a:t>
            </a:r>
          </a:p>
          <a:p>
            <a:r>
              <a:rPr lang="en-IN" sz="2000" dirty="0"/>
              <a:t>        int price = 100; //primitive data type</a:t>
            </a:r>
          </a:p>
          <a:p>
            <a:r>
              <a:rPr lang="en-IN" sz="2000" dirty="0"/>
              <a:t>        double discount = 25.5;</a:t>
            </a:r>
          </a:p>
          <a:p>
            <a:r>
              <a:rPr lang="en-IN" sz="2000" dirty="0"/>
              <a:t>        String size = "Medium"; //non-primitive data type</a:t>
            </a:r>
          </a:p>
          <a:p>
            <a:r>
              <a:rPr lang="en-IN" sz="2000" dirty="0"/>
              <a:t>        </a:t>
            </a:r>
          </a:p>
          <a:p>
            <a:r>
              <a:rPr lang="en-IN" sz="2000" dirty="0"/>
              <a:t>        System.out.println("Prize after discount: "+price*(1-discount/100));</a:t>
            </a:r>
          </a:p>
          <a:p>
            <a:r>
              <a:rPr lang="en-IN" sz="2000" dirty="0"/>
              <a:t>        </a:t>
            </a:r>
          </a:p>
          <a:p>
            <a:r>
              <a:rPr lang="en-IN" sz="2000" dirty="0"/>
              <a:t>        //Variable declared using var keyword</a:t>
            </a:r>
          </a:p>
          <a:p>
            <a:r>
              <a:rPr lang="en-IN" sz="2000" dirty="0"/>
              <a:t>        var customerName = "Rob Jones"; // infers String</a:t>
            </a:r>
          </a:p>
          <a:p>
            <a:r>
              <a:rPr lang="en-IN" sz="2000" dirty="0"/>
              <a:t>        System.out.println( customerName +" ordered a "+size+" pizza");</a:t>
            </a:r>
          </a:p>
          <a:p>
            <a:r>
              <a:rPr lang="en-IN" sz="2000" dirty="0"/>
              <a:t>        </a:t>
            </a:r>
          </a:p>
          <a:p>
            <a:r>
              <a:rPr lang="en-IN" sz="2000" dirty="0"/>
              <a:t>    }</a:t>
            </a:r>
          </a:p>
          <a:p>
            <a:r>
              <a:rPr lang="en-IN" sz="2000" dirty="0"/>
              <a:t>}</a:t>
            </a:r>
          </a:p>
        </p:txBody>
      </p:sp>
      <p:sp>
        <p:nvSpPr>
          <p:cNvPr id="2" name="Footer Placeholder 1">
            <a:extLst>
              <a:ext uri="{FF2B5EF4-FFF2-40B4-BE49-F238E27FC236}">
                <a16:creationId xmlns:a16="http://schemas.microsoft.com/office/drawing/2014/main" id="{6ABC3F3F-98A0-57BA-C983-5420921C16B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25F3AA1-379B-AAFB-F46D-F320BF1DCEDE}"/>
              </a:ext>
            </a:extLst>
          </p:cNvPr>
          <p:cNvSpPr>
            <a:spLocks noGrp="1"/>
          </p:cNvSpPr>
          <p:nvPr>
            <p:ph type="sldNum" sz="quarter" idx="12"/>
          </p:nvPr>
        </p:nvSpPr>
        <p:spPr/>
        <p:txBody>
          <a:bodyPr/>
          <a:lstStyle/>
          <a:p>
            <a:fld id="{4A777409-9C5A-4B07-8E32-19F22F7D558C}" type="slidenum">
              <a:rPr lang="en-IN" smtClean="0"/>
              <a:t>42</a:t>
            </a:fld>
            <a:endParaRPr lang="en-IN" dirty="0"/>
          </a:p>
        </p:txBody>
      </p:sp>
    </p:spTree>
    <p:extLst>
      <p:ext uri="{BB962C8B-B14F-4D97-AF65-F5344CB8AC3E}">
        <p14:creationId xmlns:p14="http://schemas.microsoft.com/office/powerpoint/2010/main" val="570417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EE0C98-D4EB-2FF5-CAD9-EC43144B8380}"/>
              </a:ext>
            </a:extLst>
          </p:cNvPr>
          <p:cNvSpPr txBox="1"/>
          <p:nvPr/>
        </p:nvSpPr>
        <p:spPr>
          <a:xfrm>
            <a:off x="627527" y="779384"/>
            <a:ext cx="10802471" cy="461665"/>
          </a:xfrm>
          <a:prstGeom prst="rect">
            <a:avLst/>
          </a:prstGeom>
          <a:noFill/>
        </p:spPr>
        <p:txBody>
          <a:bodyPr wrap="square">
            <a:spAutoFit/>
          </a:bodyPr>
          <a:lstStyle/>
          <a:p>
            <a:r>
              <a:rPr lang="en-US" sz="2400" b="1" dirty="0"/>
              <a:t>Local Variable Type Inference - Tryout </a:t>
            </a:r>
          </a:p>
        </p:txBody>
      </p:sp>
      <p:sp>
        <p:nvSpPr>
          <p:cNvPr id="5" name="TextBox 4">
            <a:extLst>
              <a:ext uri="{FF2B5EF4-FFF2-40B4-BE49-F238E27FC236}">
                <a16:creationId xmlns:a16="http://schemas.microsoft.com/office/drawing/2014/main" id="{D98307A6-B110-8384-766A-FAB23F9DDD6E}"/>
              </a:ext>
            </a:extLst>
          </p:cNvPr>
          <p:cNvSpPr txBox="1"/>
          <p:nvPr/>
        </p:nvSpPr>
        <p:spPr>
          <a:xfrm>
            <a:off x="627527" y="1241049"/>
            <a:ext cx="11035554"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Try executing the code given below to understand local variable type inference. Uncomment the code and observe the result, to understand better.</a:t>
            </a:r>
          </a:p>
        </p:txBody>
      </p:sp>
      <p:sp>
        <p:nvSpPr>
          <p:cNvPr id="9" name="TextBox 8">
            <a:extLst>
              <a:ext uri="{FF2B5EF4-FFF2-40B4-BE49-F238E27FC236}">
                <a16:creationId xmlns:a16="http://schemas.microsoft.com/office/drawing/2014/main" id="{06A0BD4A-4868-BB68-BB14-20BDBAF61931}"/>
              </a:ext>
            </a:extLst>
          </p:cNvPr>
          <p:cNvSpPr txBox="1"/>
          <p:nvPr/>
        </p:nvSpPr>
        <p:spPr>
          <a:xfrm>
            <a:off x="627527" y="2242793"/>
            <a:ext cx="11035554" cy="4708981"/>
          </a:xfrm>
          <a:prstGeom prst="rect">
            <a:avLst/>
          </a:prstGeom>
          <a:noFill/>
        </p:spPr>
        <p:txBody>
          <a:bodyPr wrap="square">
            <a:spAutoFit/>
          </a:bodyPr>
          <a:lstStyle/>
          <a:p>
            <a:r>
              <a:rPr lang="en-IN" sz="2000" dirty="0"/>
              <a:t>class Tester{</a:t>
            </a:r>
          </a:p>
          <a:p>
            <a:r>
              <a:rPr lang="en-IN" sz="2000" dirty="0"/>
              <a:t>    public static void main(String[] args){</a:t>
            </a:r>
          </a:p>
          <a:p>
            <a:r>
              <a:rPr lang="en-IN" sz="2000" dirty="0"/>
              <a:t>    </a:t>
            </a:r>
          </a:p>
          <a:p>
            <a:r>
              <a:rPr lang="en-IN" sz="2000" dirty="0"/>
              <a:t>        //Variable declared using var instead of data type</a:t>
            </a:r>
          </a:p>
          <a:p>
            <a:r>
              <a:rPr lang="en-IN" sz="2000" dirty="0"/>
              <a:t>        var numberOne=11; //The type of the variable is inferred by the compiler</a:t>
            </a:r>
          </a:p>
          <a:p>
            <a:r>
              <a:rPr lang="en-IN" sz="2000" dirty="0"/>
              <a:t>        System.out.println("The value of numberOne is "+numberOne);</a:t>
            </a:r>
          </a:p>
          <a:p>
            <a:r>
              <a:rPr lang="en-IN" sz="2000" dirty="0"/>
              <a:t>        </a:t>
            </a:r>
          </a:p>
          <a:p>
            <a:r>
              <a:rPr lang="en-IN" sz="2000" dirty="0"/>
              <a:t>        //Uncomment the code given below and observe the output</a:t>
            </a:r>
          </a:p>
          <a:p>
            <a:r>
              <a:rPr lang="en-IN" sz="2000" dirty="0"/>
              <a:t>        //var numberTwo;</a:t>
            </a:r>
          </a:p>
          <a:p>
            <a:r>
              <a:rPr lang="en-IN" sz="2000" dirty="0"/>
              <a:t>        </a:t>
            </a:r>
          </a:p>
          <a:p>
            <a:r>
              <a:rPr lang="en-IN" sz="2000" dirty="0"/>
              <a:t>        //Uncomment the code given below and observe the output</a:t>
            </a:r>
          </a:p>
          <a:p>
            <a:r>
              <a:rPr lang="en-IN" sz="2000" dirty="0"/>
              <a:t>        //numberOne="Java";</a:t>
            </a:r>
          </a:p>
          <a:p>
            <a:r>
              <a:rPr lang="en-IN" sz="2000" dirty="0"/>
              <a:t>        </a:t>
            </a:r>
          </a:p>
          <a:p>
            <a:r>
              <a:rPr lang="en-IN" sz="2000" dirty="0"/>
              <a:t>    }</a:t>
            </a:r>
          </a:p>
          <a:p>
            <a:r>
              <a:rPr lang="en-IN" sz="2000" dirty="0"/>
              <a:t>}</a:t>
            </a:r>
          </a:p>
        </p:txBody>
      </p:sp>
      <p:sp>
        <p:nvSpPr>
          <p:cNvPr id="2" name="Footer Placeholder 1">
            <a:extLst>
              <a:ext uri="{FF2B5EF4-FFF2-40B4-BE49-F238E27FC236}">
                <a16:creationId xmlns:a16="http://schemas.microsoft.com/office/drawing/2014/main" id="{6EA5700D-8076-BBB9-FABA-25B408FB15ED}"/>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560378C-49E0-045F-406E-C12941743528}"/>
              </a:ext>
            </a:extLst>
          </p:cNvPr>
          <p:cNvSpPr>
            <a:spLocks noGrp="1"/>
          </p:cNvSpPr>
          <p:nvPr>
            <p:ph type="sldNum" sz="quarter" idx="12"/>
          </p:nvPr>
        </p:nvSpPr>
        <p:spPr/>
        <p:txBody>
          <a:bodyPr/>
          <a:lstStyle/>
          <a:p>
            <a:fld id="{4A777409-9C5A-4B07-8E32-19F22F7D558C}" type="slidenum">
              <a:rPr lang="en-IN" smtClean="0"/>
              <a:t>43</a:t>
            </a:fld>
            <a:endParaRPr lang="en-IN" dirty="0"/>
          </a:p>
        </p:txBody>
      </p:sp>
    </p:spTree>
    <p:extLst>
      <p:ext uri="{BB962C8B-B14F-4D97-AF65-F5344CB8AC3E}">
        <p14:creationId xmlns:p14="http://schemas.microsoft.com/office/powerpoint/2010/main" val="565328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75493E-C1E2-AD0B-B7EB-7A8451BA80D8}"/>
              </a:ext>
            </a:extLst>
          </p:cNvPr>
          <p:cNvSpPr txBox="1"/>
          <p:nvPr/>
        </p:nvSpPr>
        <p:spPr>
          <a:xfrm>
            <a:off x="336176" y="1433463"/>
            <a:ext cx="11689976" cy="461665"/>
          </a:xfrm>
          <a:prstGeom prst="rect">
            <a:avLst/>
          </a:prstGeom>
          <a:noFill/>
        </p:spPr>
        <p:txBody>
          <a:bodyPr wrap="square">
            <a:spAutoFit/>
          </a:bodyPr>
          <a:lstStyle/>
          <a:p>
            <a:r>
              <a:rPr lang="en-IN" sz="2400" dirty="0"/>
              <a:t>Operators </a:t>
            </a:r>
            <a:r>
              <a:rPr lang="en-IN" sz="2400" dirty="0" err="1"/>
              <a:t>tryout</a:t>
            </a:r>
            <a:endParaRPr lang="en-IN" sz="2400" dirty="0"/>
          </a:p>
        </p:txBody>
      </p:sp>
      <p:sp>
        <p:nvSpPr>
          <p:cNvPr id="5" name="TextBox 4">
            <a:extLst>
              <a:ext uri="{FF2B5EF4-FFF2-40B4-BE49-F238E27FC236}">
                <a16:creationId xmlns:a16="http://schemas.microsoft.com/office/drawing/2014/main" id="{114C28C4-C034-701F-1FA9-E96A10063635}"/>
              </a:ext>
            </a:extLst>
          </p:cNvPr>
          <p:cNvSpPr txBox="1"/>
          <p:nvPr/>
        </p:nvSpPr>
        <p:spPr>
          <a:xfrm>
            <a:off x="367553" y="2012140"/>
            <a:ext cx="11627223" cy="1631216"/>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code given below demonstrates the use of operators</a:t>
            </a:r>
          </a:p>
          <a:p>
            <a:endParaRPr lang="en-US" sz="2000" dirty="0">
              <a:solidFill>
                <a:schemeClr val="tx1">
                  <a:lumMod val="65000"/>
                  <a:lumOff val="35000"/>
                </a:schemeClr>
              </a:solidFill>
            </a:endParaRPr>
          </a:p>
          <a:p>
            <a:r>
              <a:rPr lang="en-US" sz="2000" dirty="0">
                <a:solidFill>
                  <a:schemeClr val="tx1">
                    <a:lumMod val="65000"/>
                    <a:lumOff val="35000"/>
                  </a:schemeClr>
                </a:solidFill>
              </a:rPr>
              <a:t>Let’s see code ..</a:t>
            </a:r>
            <a:endParaRPr lang="en-US" sz="2000" dirty="0">
              <a:solidFill>
                <a:schemeClr val="tx1">
                  <a:lumMod val="65000"/>
                  <a:lumOff val="35000"/>
                </a:schemeClr>
              </a:solidFill>
              <a:effectLst/>
            </a:endParaRPr>
          </a:p>
        </p:txBody>
      </p:sp>
      <p:sp>
        <p:nvSpPr>
          <p:cNvPr id="2" name="Footer Placeholder 1">
            <a:extLst>
              <a:ext uri="{FF2B5EF4-FFF2-40B4-BE49-F238E27FC236}">
                <a16:creationId xmlns:a16="http://schemas.microsoft.com/office/drawing/2014/main" id="{B0106A1A-9D0E-BA58-14C3-5958A0586DE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B9427CE-E669-4573-396D-860F50D8B491}"/>
              </a:ext>
            </a:extLst>
          </p:cNvPr>
          <p:cNvSpPr>
            <a:spLocks noGrp="1"/>
          </p:cNvSpPr>
          <p:nvPr>
            <p:ph type="sldNum" sz="quarter" idx="12"/>
          </p:nvPr>
        </p:nvSpPr>
        <p:spPr/>
        <p:txBody>
          <a:bodyPr/>
          <a:lstStyle/>
          <a:p>
            <a:fld id="{4A777409-9C5A-4B07-8E32-19F22F7D558C}" type="slidenum">
              <a:rPr lang="en-IN" smtClean="0"/>
              <a:t>44</a:t>
            </a:fld>
            <a:endParaRPr lang="en-IN" dirty="0"/>
          </a:p>
        </p:txBody>
      </p:sp>
    </p:spTree>
    <p:extLst>
      <p:ext uri="{BB962C8B-B14F-4D97-AF65-F5344CB8AC3E}">
        <p14:creationId xmlns:p14="http://schemas.microsoft.com/office/powerpoint/2010/main" val="967904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0B1AC6-251A-35A2-81EE-E21B950E1888}"/>
              </a:ext>
            </a:extLst>
          </p:cNvPr>
          <p:cNvSpPr txBox="1"/>
          <p:nvPr/>
        </p:nvSpPr>
        <p:spPr>
          <a:xfrm>
            <a:off x="838200" y="564775"/>
            <a:ext cx="11340353" cy="6986528"/>
          </a:xfrm>
          <a:prstGeom prst="rect">
            <a:avLst/>
          </a:prstGeom>
          <a:noFill/>
        </p:spPr>
        <p:txBody>
          <a:bodyPr wrap="square">
            <a:spAutoFit/>
          </a:bodyPr>
          <a:lstStyle/>
          <a:p>
            <a:r>
              <a:rPr lang="en-IN" sz="1600" dirty="0"/>
              <a:t>class Tester {</a:t>
            </a:r>
          </a:p>
          <a:p>
            <a:r>
              <a:rPr lang="en-IN" sz="1600" dirty="0"/>
              <a:t>	</a:t>
            </a:r>
          </a:p>
          <a:p>
            <a:r>
              <a:rPr lang="en-IN" sz="1600" dirty="0"/>
              <a:t>	public static void main(String[] args) { </a:t>
            </a:r>
          </a:p>
          <a:p>
            <a:endParaRPr lang="en-IN" sz="1600" dirty="0"/>
          </a:p>
          <a:p>
            <a:r>
              <a:rPr lang="en-IN" sz="1600" dirty="0"/>
              <a:t>	    int year = 1900;</a:t>
            </a:r>
          </a:p>
          <a:p>
            <a:r>
              <a:rPr lang="en-IN" sz="1600" dirty="0"/>
              <a:t>        boolean leap = false;</a:t>
            </a:r>
          </a:p>
          <a:p>
            <a:r>
              <a:rPr lang="en-IN" sz="1600" dirty="0"/>
              <a:t>        if(year % 4 == 0){</a:t>
            </a:r>
          </a:p>
          <a:p>
            <a:r>
              <a:rPr lang="en-IN" sz="1600" dirty="0"/>
              <a:t>            //since every 100th year is not a leap year, so</a:t>
            </a:r>
          </a:p>
          <a:p>
            <a:r>
              <a:rPr lang="en-IN" sz="1600" dirty="0"/>
              <a:t>            if(( year % 100 == 0) &amp;&amp; (year%400==0)) </a:t>
            </a:r>
          </a:p>
          <a:p>
            <a:r>
              <a:rPr lang="en-IN" sz="1600" dirty="0"/>
              <a:t>            //checking for century year is leap year or not</a:t>
            </a:r>
          </a:p>
          <a:p>
            <a:r>
              <a:rPr lang="en-IN" sz="1600" dirty="0"/>
              <a:t>            	leap = true;</a:t>
            </a:r>
          </a:p>
          <a:p>
            <a:r>
              <a:rPr lang="en-IN" sz="1600" dirty="0"/>
              <a:t>            else if(year % 100 != 0) </a:t>
            </a:r>
          </a:p>
          <a:p>
            <a:r>
              <a:rPr lang="en-IN" sz="1600" dirty="0"/>
              <a:t>                leap = true;</a:t>
            </a:r>
          </a:p>
          <a:p>
            <a:r>
              <a:rPr lang="en-IN" sz="1600" dirty="0"/>
              <a:t>            else</a:t>
            </a:r>
          </a:p>
          <a:p>
            <a:r>
              <a:rPr lang="en-IN" sz="1600" dirty="0"/>
              <a:t>                leap = false;</a:t>
            </a:r>
          </a:p>
          <a:p>
            <a:r>
              <a:rPr lang="en-IN" sz="1600" dirty="0"/>
              <a:t>        }</a:t>
            </a:r>
          </a:p>
          <a:p>
            <a:r>
              <a:rPr lang="en-IN" sz="1600" dirty="0"/>
              <a:t>        else</a:t>
            </a:r>
          </a:p>
          <a:p>
            <a:r>
              <a:rPr lang="en-IN" sz="1600" dirty="0"/>
              <a:t>            leap = false;</a:t>
            </a:r>
          </a:p>
          <a:p>
            <a:endParaRPr lang="en-IN" sz="1600" dirty="0"/>
          </a:p>
          <a:p>
            <a:r>
              <a:rPr lang="en-IN" sz="1600" dirty="0"/>
              <a:t>        if(leap)</a:t>
            </a:r>
          </a:p>
          <a:p>
            <a:r>
              <a:rPr lang="en-IN" sz="1600" dirty="0"/>
              <a:t>            System.out.println(year + " is a leap year.");</a:t>
            </a:r>
          </a:p>
          <a:p>
            <a:r>
              <a:rPr lang="en-IN" sz="1600" dirty="0"/>
              <a:t>        else</a:t>
            </a:r>
          </a:p>
          <a:p>
            <a:r>
              <a:rPr lang="en-IN" sz="1600" dirty="0"/>
              <a:t>            System.out.println(year + " is not a leap year.");</a:t>
            </a:r>
          </a:p>
          <a:p>
            <a:r>
              <a:rPr lang="en-IN" sz="1600" dirty="0"/>
              <a:t>    }</a:t>
            </a:r>
          </a:p>
          <a:p>
            <a:r>
              <a:rPr lang="en-IN" sz="1600" dirty="0"/>
              <a:t>}	</a:t>
            </a:r>
          </a:p>
          <a:p>
            <a:endParaRPr lang="en-IN" sz="1600" dirty="0"/>
          </a:p>
          <a:p>
            <a:endParaRPr lang="en-IN" sz="1600" dirty="0"/>
          </a:p>
          <a:p>
            <a:endParaRPr lang="en-IN" sz="1600" dirty="0"/>
          </a:p>
        </p:txBody>
      </p:sp>
      <p:sp>
        <p:nvSpPr>
          <p:cNvPr id="2" name="Footer Placeholder 1">
            <a:extLst>
              <a:ext uri="{FF2B5EF4-FFF2-40B4-BE49-F238E27FC236}">
                <a16:creationId xmlns:a16="http://schemas.microsoft.com/office/drawing/2014/main" id="{9E2254B8-D4D1-B152-A61D-285DDB1482D3}"/>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CE6AC9F-CB5C-31BA-D937-1B2579F8F334}"/>
              </a:ext>
            </a:extLst>
          </p:cNvPr>
          <p:cNvSpPr>
            <a:spLocks noGrp="1"/>
          </p:cNvSpPr>
          <p:nvPr>
            <p:ph type="sldNum" sz="quarter" idx="12"/>
          </p:nvPr>
        </p:nvSpPr>
        <p:spPr/>
        <p:txBody>
          <a:bodyPr/>
          <a:lstStyle/>
          <a:p>
            <a:fld id="{4A777409-9C5A-4B07-8E32-19F22F7D558C}" type="slidenum">
              <a:rPr lang="en-IN" smtClean="0"/>
              <a:t>45</a:t>
            </a:fld>
            <a:endParaRPr lang="en-IN" dirty="0"/>
          </a:p>
        </p:txBody>
      </p:sp>
    </p:spTree>
    <p:extLst>
      <p:ext uri="{BB962C8B-B14F-4D97-AF65-F5344CB8AC3E}">
        <p14:creationId xmlns:p14="http://schemas.microsoft.com/office/powerpoint/2010/main" val="2251068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436D9F-6A02-A02E-577B-43D8F14E2391}"/>
              </a:ext>
            </a:extLst>
          </p:cNvPr>
          <p:cNvSpPr txBox="1"/>
          <p:nvPr/>
        </p:nvSpPr>
        <p:spPr>
          <a:xfrm>
            <a:off x="349621" y="1073774"/>
            <a:ext cx="11412070" cy="461665"/>
          </a:xfrm>
          <a:prstGeom prst="rect">
            <a:avLst/>
          </a:prstGeom>
          <a:noFill/>
        </p:spPr>
        <p:txBody>
          <a:bodyPr wrap="square">
            <a:spAutoFit/>
          </a:bodyPr>
          <a:lstStyle/>
          <a:p>
            <a:r>
              <a:rPr lang="en-IN" sz="2400" b="1" dirty="0"/>
              <a:t>Keywords and DataTypes - Exercise</a:t>
            </a:r>
          </a:p>
        </p:txBody>
      </p:sp>
      <p:sp>
        <p:nvSpPr>
          <p:cNvPr id="5" name="TextBox 4">
            <a:extLst>
              <a:ext uri="{FF2B5EF4-FFF2-40B4-BE49-F238E27FC236}">
                <a16:creationId xmlns:a16="http://schemas.microsoft.com/office/drawing/2014/main" id="{A44F0957-474B-6FA5-3DC0-0BB6CDA6DB7A}"/>
              </a:ext>
            </a:extLst>
          </p:cNvPr>
          <p:cNvSpPr txBox="1"/>
          <p:nvPr/>
        </p:nvSpPr>
        <p:spPr>
          <a:xfrm>
            <a:off x="349622" y="1646872"/>
            <a:ext cx="11412069"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Here is a program to convert temperature from Fahrenheit to Celsius.</a:t>
            </a:r>
          </a:p>
          <a:p>
            <a:r>
              <a:rPr lang="en-US" sz="2000" dirty="0">
                <a:solidFill>
                  <a:schemeClr val="tx1">
                    <a:lumMod val="65000"/>
                    <a:lumOff val="35000"/>
                  </a:schemeClr>
                </a:solidFill>
                <a:effectLst/>
              </a:rPr>
              <a:t>To do: Add code to convert the temperature to Kelvin.</a:t>
            </a:r>
          </a:p>
        </p:txBody>
      </p:sp>
      <p:sp>
        <p:nvSpPr>
          <p:cNvPr id="7" name="TextBox 6">
            <a:extLst>
              <a:ext uri="{FF2B5EF4-FFF2-40B4-BE49-F238E27FC236}">
                <a16:creationId xmlns:a16="http://schemas.microsoft.com/office/drawing/2014/main" id="{71691217-9C9D-157C-FFAF-48BF2E6957E8}"/>
              </a:ext>
            </a:extLst>
          </p:cNvPr>
          <p:cNvSpPr txBox="1"/>
          <p:nvPr/>
        </p:nvSpPr>
        <p:spPr>
          <a:xfrm>
            <a:off x="349622" y="2662535"/>
            <a:ext cx="11636190" cy="4401205"/>
          </a:xfrm>
          <a:prstGeom prst="rect">
            <a:avLst/>
          </a:prstGeom>
          <a:noFill/>
        </p:spPr>
        <p:txBody>
          <a:bodyPr wrap="square">
            <a:spAutoFit/>
          </a:bodyPr>
          <a:lstStyle/>
          <a:p>
            <a:r>
              <a:rPr lang="en-IN" sz="2000" dirty="0"/>
              <a:t>class DataTypeDemo</a:t>
            </a:r>
          </a:p>
          <a:p>
            <a:r>
              <a:rPr lang="en-IN" sz="2000" dirty="0"/>
              <a:t>{</a:t>
            </a:r>
          </a:p>
          <a:p>
            <a:r>
              <a:rPr lang="en-IN" sz="2000" dirty="0"/>
              <a:t>    //The method converts temperature from one unit to another</a:t>
            </a:r>
          </a:p>
          <a:p>
            <a:r>
              <a:rPr lang="en-IN" sz="2000" dirty="0"/>
              <a:t>    public static void main(String[] args) {</a:t>
            </a:r>
          </a:p>
          <a:p>
            <a:r>
              <a:rPr lang="en-IN" sz="2000" dirty="0"/>
              <a:t>        double fahrenheit = 212.0;      // Input in Fahrenheit</a:t>
            </a:r>
          </a:p>
          <a:p>
            <a:endParaRPr lang="en-IN" sz="2000" dirty="0"/>
          </a:p>
          <a:p>
            <a:r>
              <a:rPr lang="en-IN" sz="2000" dirty="0"/>
              <a:t>        double  celsius =(( 5 *(fahrenheit - 32.0)) / 9.0);     // conversion from fahrenheit to celsius</a:t>
            </a:r>
          </a:p>
          <a:p>
            <a:r>
              <a:rPr lang="en-IN" sz="2000" dirty="0"/>
              <a:t>        System.out.println(fahrenheit + " degree Fahrenheit is equal to " + celsius + " in Celsius");</a:t>
            </a:r>
          </a:p>
          <a:p>
            <a:r>
              <a:rPr lang="en-IN" sz="2000" dirty="0"/>
              <a:t>        </a:t>
            </a:r>
          </a:p>
          <a:p>
            <a:r>
              <a:rPr lang="en-IN" sz="2000" dirty="0"/>
              <a:t>        //Write code here to convert temperature to Kelvin</a:t>
            </a:r>
          </a:p>
          <a:p>
            <a:r>
              <a:rPr lang="en-IN" sz="2000" dirty="0"/>
              <a:t>        </a:t>
            </a:r>
          </a:p>
          <a:p>
            <a:r>
              <a:rPr lang="en-IN" sz="2000" dirty="0"/>
              <a:t>    }</a:t>
            </a:r>
          </a:p>
          <a:p>
            <a:r>
              <a:rPr lang="en-IN" sz="2000" dirty="0"/>
              <a:t>}</a:t>
            </a:r>
          </a:p>
          <a:p>
            <a:r>
              <a:rPr lang="en-IN" sz="2000" dirty="0"/>
              <a:t>      </a:t>
            </a:r>
          </a:p>
        </p:txBody>
      </p:sp>
      <p:sp>
        <p:nvSpPr>
          <p:cNvPr id="2" name="Footer Placeholder 1">
            <a:extLst>
              <a:ext uri="{FF2B5EF4-FFF2-40B4-BE49-F238E27FC236}">
                <a16:creationId xmlns:a16="http://schemas.microsoft.com/office/drawing/2014/main" id="{670DE278-C549-C38C-0CEA-33F45B2D8AD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907C9BA-72FB-A5B9-70D0-489EA7DD4469}"/>
              </a:ext>
            </a:extLst>
          </p:cNvPr>
          <p:cNvSpPr>
            <a:spLocks noGrp="1"/>
          </p:cNvSpPr>
          <p:nvPr>
            <p:ph type="sldNum" sz="quarter" idx="12"/>
          </p:nvPr>
        </p:nvSpPr>
        <p:spPr/>
        <p:txBody>
          <a:bodyPr/>
          <a:lstStyle/>
          <a:p>
            <a:fld id="{4A777409-9C5A-4B07-8E32-19F22F7D558C}" type="slidenum">
              <a:rPr lang="en-IN" smtClean="0"/>
              <a:t>46</a:t>
            </a:fld>
            <a:endParaRPr lang="en-IN" dirty="0"/>
          </a:p>
        </p:txBody>
      </p:sp>
    </p:spTree>
    <p:extLst>
      <p:ext uri="{BB962C8B-B14F-4D97-AF65-F5344CB8AC3E}">
        <p14:creationId xmlns:p14="http://schemas.microsoft.com/office/powerpoint/2010/main" val="2845346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A3ED-3C49-8083-7DC3-4C77CC09632E}"/>
              </a:ext>
            </a:extLst>
          </p:cNvPr>
          <p:cNvSpPr>
            <a:spLocks noGrp="1"/>
          </p:cNvSpPr>
          <p:nvPr>
            <p:ph type="title"/>
          </p:nvPr>
        </p:nvSpPr>
        <p:spPr/>
        <p:txBody>
          <a:bodyPr/>
          <a:lstStyle/>
          <a:p>
            <a:pPr algn="ctr"/>
            <a:r>
              <a:rPr lang="en-IN" u="sng" dirty="0"/>
              <a:t>Introduction to Class</a:t>
            </a:r>
          </a:p>
        </p:txBody>
      </p:sp>
      <p:sp>
        <p:nvSpPr>
          <p:cNvPr id="3" name="Content Placeholder 2">
            <a:extLst>
              <a:ext uri="{FF2B5EF4-FFF2-40B4-BE49-F238E27FC236}">
                <a16:creationId xmlns:a16="http://schemas.microsoft.com/office/drawing/2014/main" id="{149DDCFA-4E14-44B2-C65F-F4B4C36E80CF}"/>
              </a:ext>
            </a:extLst>
          </p:cNvPr>
          <p:cNvSpPr>
            <a:spLocks noGrp="1"/>
          </p:cNvSpPr>
          <p:nvPr>
            <p:ph idx="1"/>
          </p:nvPr>
        </p:nvSpPr>
        <p:spPr/>
        <p:txBody>
          <a:bodyPr>
            <a:normAutofit/>
          </a:bodyPr>
          <a:lstStyle/>
          <a:p>
            <a:pPr>
              <a:buFont typeface="Wingdings" panose="05000000000000000000" pitchFamily="2" charset="2"/>
              <a:buChar char="Ø"/>
            </a:pPr>
            <a:r>
              <a:rPr lang="en-US" sz="2200" dirty="0">
                <a:solidFill>
                  <a:schemeClr val="tx1">
                    <a:lumMod val="65000"/>
                    <a:lumOff val="35000"/>
                  </a:schemeClr>
                </a:solidFill>
                <a:effectLst/>
              </a:rPr>
              <a:t>As we have seen, Java follows Object Oriented Programming concepts and classes and objects are basic concepts of Object Oriented Programming which revolve around the real-life entities.</a:t>
            </a:r>
          </a:p>
          <a:p>
            <a:pPr>
              <a:buFont typeface="Wingdings" panose="05000000000000000000" pitchFamily="2" charset="2"/>
              <a:buChar char="Ø"/>
            </a:pPr>
            <a:r>
              <a:rPr lang="en-US" sz="2200" dirty="0">
                <a:solidFill>
                  <a:schemeClr val="tx1">
                    <a:lumMod val="65000"/>
                    <a:lumOff val="35000"/>
                  </a:schemeClr>
                </a:solidFill>
                <a:effectLst/>
              </a:rPr>
              <a:t>A </a:t>
            </a:r>
            <a:r>
              <a:rPr lang="en-US" sz="2200" b="1" dirty="0">
                <a:solidFill>
                  <a:schemeClr val="tx1">
                    <a:lumMod val="65000"/>
                    <a:lumOff val="35000"/>
                  </a:schemeClr>
                </a:solidFill>
                <a:effectLst/>
              </a:rPr>
              <a:t>class </a:t>
            </a:r>
            <a:r>
              <a:rPr lang="en-US" sz="2200" dirty="0">
                <a:solidFill>
                  <a:schemeClr val="tx1">
                    <a:lumMod val="65000"/>
                    <a:lumOff val="35000"/>
                  </a:schemeClr>
                </a:solidFill>
                <a:effectLst/>
              </a:rPr>
              <a:t>is a design or blueprint that describes the characteristics and behaviors of a real-time entity. In other words, the class is a user-defined data type in Java.</a:t>
            </a:r>
          </a:p>
          <a:p>
            <a:pPr>
              <a:buFont typeface="Wingdings" panose="05000000000000000000" pitchFamily="2" charset="2"/>
              <a:buChar char="Ø"/>
            </a:pPr>
            <a:r>
              <a:rPr lang="en-US" sz="2200" dirty="0">
                <a:solidFill>
                  <a:schemeClr val="tx1">
                    <a:lumMod val="65000"/>
                    <a:lumOff val="35000"/>
                  </a:schemeClr>
                </a:solidFill>
                <a:effectLst/>
              </a:rPr>
              <a:t>It starts with the keyword "class" followed by a name.</a:t>
            </a:r>
          </a:p>
          <a:p>
            <a:pPr>
              <a:buFont typeface="Wingdings" panose="05000000000000000000" pitchFamily="2" charset="2"/>
              <a:buChar char="Ø"/>
            </a:pPr>
            <a:r>
              <a:rPr lang="en-US" sz="2200" dirty="0">
                <a:solidFill>
                  <a:schemeClr val="tx1">
                    <a:lumMod val="65000"/>
                    <a:lumOff val="35000"/>
                  </a:schemeClr>
                </a:solidFill>
                <a:effectLst/>
              </a:rPr>
              <a:t>It specifies attributes (characteristics) and methods (behaviors).</a:t>
            </a:r>
          </a:p>
          <a:p>
            <a:pPr>
              <a:buFont typeface="Wingdings" panose="05000000000000000000" pitchFamily="2" charset="2"/>
              <a:buChar char="Ø"/>
            </a:pPr>
            <a:r>
              <a:rPr lang="en-US" sz="2200" dirty="0">
                <a:solidFill>
                  <a:schemeClr val="tx1">
                    <a:lumMod val="65000"/>
                    <a:lumOff val="35000"/>
                  </a:schemeClr>
                </a:solidFill>
                <a:effectLst/>
              </a:rPr>
              <a:t>Attributes are the elements (instance variables) which hold the values of a particular entity that define its characteristics.</a:t>
            </a:r>
          </a:p>
          <a:p>
            <a:pPr>
              <a:buFont typeface="Wingdings" panose="05000000000000000000" pitchFamily="2" charset="2"/>
              <a:buChar char="Ø"/>
            </a:pPr>
            <a:r>
              <a:rPr lang="en-US" sz="2200" dirty="0">
                <a:solidFill>
                  <a:schemeClr val="tx1">
                    <a:lumMod val="65000"/>
                    <a:lumOff val="35000"/>
                  </a:schemeClr>
                </a:solidFill>
                <a:effectLst/>
              </a:rPr>
              <a:t>Methods are the sets of instructions that define the behaviors of the entity.</a:t>
            </a:r>
          </a:p>
          <a:p>
            <a:pPr>
              <a:buFont typeface="Wingdings" panose="05000000000000000000" pitchFamily="2" charset="2"/>
              <a:buChar char="Ø"/>
            </a:pPr>
            <a:endParaRPr lang="en-IN" dirty="0"/>
          </a:p>
        </p:txBody>
      </p:sp>
      <p:sp>
        <p:nvSpPr>
          <p:cNvPr id="4" name="Footer Placeholder 3">
            <a:extLst>
              <a:ext uri="{FF2B5EF4-FFF2-40B4-BE49-F238E27FC236}">
                <a16:creationId xmlns:a16="http://schemas.microsoft.com/office/drawing/2014/main" id="{0DE68132-56A5-6383-7348-513101DDA02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37B06A5-A2B0-575B-0B11-FC65B7D53908}"/>
              </a:ext>
            </a:extLst>
          </p:cNvPr>
          <p:cNvSpPr>
            <a:spLocks noGrp="1"/>
          </p:cNvSpPr>
          <p:nvPr>
            <p:ph type="sldNum" sz="quarter" idx="12"/>
          </p:nvPr>
        </p:nvSpPr>
        <p:spPr/>
        <p:txBody>
          <a:bodyPr/>
          <a:lstStyle/>
          <a:p>
            <a:fld id="{4A777409-9C5A-4B07-8E32-19F22F7D558C}" type="slidenum">
              <a:rPr lang="en-IN" smtClean="0"/>
              <a:t>47</a:t>
            </a:fld>
            <a:endParaRPr lang="en-IN" dirty="0"/>
          </a:p>
        </p:txBody>
      </p:sp>
    </p:spTree>
    <p:extLst>
      <p:ext uri="{BB962C8B-B14F-4D97-AF65-F5344CB8AC3E}">
        <p14:creationId xmlns:p14="http://schemas.microsoft.com/office/powerpoint/2010/main" val="3977135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6AF93-0B38-25F0-156C-7493EEAC43FB}"/>
              </a:ext>
            </a:extLst>
          </p:cNvPr>
          <p:cNvSpPr txBox="1"/>
          <p:nvPr/>
        </p:nvSpPr>
        <p:spPr>
          <a:xfrm>
            <a:off x="331694" y="778232"/>
            <a:ext cx="11528612" cy="400110"/>
          </a:xfrm>
          <a:prstGeom prst="rect">
            <a:avLst/>
          </a:prstGeom>
          <a:noFill/>
        </p:spPr>
        <p:txBody>
          <a:bodyPr wrap="square">
            <a:spAutoFit/>
          </a:bodyPr>
          <a:lstStyle/>
          <a:p>
            <a:r>
              <a:rPr lang="en-US" sz="2000" dirty="0">
                <a:solidFill>
                  <a:schemeClr val="tx1">
                    <a:lumMod val="65000"/>
                    <a:lumOff val="35000"/>
                  </a:schemeClr>
                </a:solidFill>
              </a:rPr>
              <a:t>An example of creating a class can be seen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46E1D180-EA91-7005-1A8F-03F34F754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531" y="1407411"/>
            <a:ext cx="7440705" cy="3451412"/>
          </a:xfrm>
          <a:prstGeom prst="rect">
            <a:avLst/>
          </a:prstGeom>
        </p:spPr>
      </p:pic>
      <p:sp>
        <p:nvSpPr>
          <p:cNvPr id="7" name="TextBox 6">
            <a:extLst>
              <a:ext uri="{FF2B5EF4-FFF2-40B4-BE49-F238E27FC236}">
                <a16:creationId xmlns:a16="http://schemas.microsoft.com/office/drawing/2014/main" id="{DADA8B08-57B0-C801-FA4C-2F34BA291E5C}"/>
              </a:ext>
            </a:extLst>
          </p:cNvPr>
          <p:cNvSpPr txBox="1"/>
          <p:nvPr/>
        </p:nvSpPr>
        <p:spPr>
          <a:xfrm>
            <a:off x="457200" y="4916852"/>
            <a:ext cx="11528612" cy="1323439"/>
          </a:xfrm>
          <a:prstGeom prst="rect">
            <a:avLst/>
          </a:prstGeom>
          <a:noFill/>
        </p:spPr>
        <p:txBody>
          <a:bodyPr wrap="square">
            <a:spAutoFit/>
          </a:bodyPr>
          <a:lstStyle/>
          <a:p>
            <a:r>
              <a:rPr lang="en-US" sz="2000" dirty="0">
                <a:solidFill>
                  <a:schemeClr val="tx1">
                    <a:lumMod val="65000"/>
                    <a:lumOff val="35000"/>
                  </a:schemeClr>
                </a:solidFill>
                <a:effectLst/>
              </a:rPr>
              <a:t>In the above class definition, we can see that the attributes are the variables of the class. But what is a method and what is its importance in a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let us discuss about methods next.</a:t>
            </a:r>
          </a:p>
        </p:txBody>
      </p:sp>
      <p:sp>
        <p:nvSpPr>
          <p:cNvPr id="2" name="Footer Placeholder 1">
            <a:extLst>
              <a:ext uri="{FF2B5EF4-FFF2-40B4-BE49-F238E27FC236}">
                <a16:creationId xmlns:a16="http://schemas.microsoft.com/office/drawing/2014/main" id="{09CD580B-B388-ED2D-7207-C5F613C2ECE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F2A73F1-81B7-50A3-8B65-D8EFB3627049}"/>
              </a:ext>
            </a:extLst>
          </p:cNvPr>
          <p:cNvSpPr>
            <a:spLocks noGrp="1"/>
          </p:cNvSpPr>
          <p:nvPr>
            <p:ph type="sldNum" sz="quarter" idx="12"/>
          </p:nvPr>
        </p:nvSpPr>
        <p:spPr/>
        <p:txBody>
          <a:bodyPr/>
          <a:lstStyle/>
          <a:p>
            <a:fld id="{4A777409-9C5A-4B07-8E32-19F22F7D558C}" type="slidenum">
              <a:rPr lang="en-IN" smtClean="0"/>
              <a:t>48</a:t>
            </a:fld>
            <a:endParaRPr lang="en-IN" dirty="0"/>
          </a:p>
        </p:txBody>
      </p:sp>
    </p:spTree>
    <p:extLst>
      <p:ext uri="{BB962C8B-B14F-4D97-AF65-F5344CB8AC3E}">
        <p14:creationId xmlns:p14="http://schemas.microsoft.com/office/powerpoint/2010/main" val="3381246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155194-7348-0499-986A-0E627BACC6DF}"/>
              </a:ext>
            </a:extLst>
          </p:cNvPr>
          <p:cNvSpPr txBox="1"/>
          <p:nvPr/>
        </p:nvSpPr>
        <p:spPr>
          <a:xfrm>
            <a:off x="170331" y="752047"/>
            <a:ext cx="11492752" cy="1938992"/>
          </a:xfrm>
          <a:prstGeom prst="rect">
            <a:avLst/>
          </a:prstGeom>
          <a:noFill/>
        </p:spPr>
        <p:txBody>
          <a:bodyPr wrap="square">
            <a:spAutoFit/>
          </a:bodyPr>
          <a:lstStyle/>
          <a:p>
            <a:r>
              <a:rPr lang="en-US" sz="2000" dirty="0">
                <a:solidFill>
                  <a:schemeClr val="tx1">
                    <a:lumMod val="65000"/>
                    <a:lumOff val="35000"/>
                  </a:schemeClr>
                </a:solidFill>
                <a:effectLst/>
              </a:rPr>
              <a:t>A </a:t>
            </a:r>
            <a:r>
              <a:rPr lang="en-US" sz="2000" b="1" dirty="0">
                <a:solidFill>
                  <a:schemeClr val="tx1">
                    <a:lumMod val="65000"/>
                    <a:lumOff val="35000"/>
                  </a:schemeClr>
                </a:solidFill>
                <a:effectLst/>
              </a:rPr>
              <a:t>method </a:t>
            </a:r>
            <a:r>
              <a:rPr lang="en-US" sz="2000" dirty="0">
                <a:solidFill>
                  <a:schemeClr val="tx1">
                    <a:lumMod val="65000"/>
                    <a:lumOff val="35000"/>
                  </a:schemeClr>
                </a:solidFill>
                <a:effectLst/>
              </a:rPr>
              <a:t>is a set of statements which depicts the behavior of a class. We have already encountered the </a:t>
            </a:r>
          </a:p>
          <a:p>
            <a:r>
              <a:rPr lang="en-US" sz="2000" dirty="0">
                <a:solidFill>
                  <a:schemeClr val="tx1">
                    <a:lumMod val="65000"/>
                    <a:lumOff val="35000"/>
                  </a:schemeClr>
                </a:solidFill>
                <a:effectLst/>
              </a:rPr>
              <a:t>main method.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execute any program, the compiler always needs an initial/entry point to start from. In case of Java programs, that initial/entry point is marked by the main()method present in the program. Without this method, the JVM cannot start executing the program. The syntax can be given as:</a:t>
            </a:r>
          </a:p>
        </p:txBody>
      </p:sp>
      <p:sp>
        <p:nvSpPr>
          <p:cNvPr id="5" name="TextBox 4">
            <a:extLst>
              <a:ext uri="{FF2B5EF4-FFF2-40B4-BE49-F238E27FC236}">
                <a16:creationId xmlns:a16="http://schemas.microsoft.com/office/drawing/2014/main" id="{52E8457E-08FD-BAA2-F73D-FC0F8D58CEB8}"/>
              </a:ext>
            </a:extLst>
          </p:cNvPr>
          <p:cNvSpPr txBox="1"/>
          <p:nvPr/>
        </p:nvSpPr>
        <p:spPr>
          <a:xfrm>
            <a:off x="224119" y="2691039"/>
            <a:ext cx="11385177" cy="1200329"/>
          </a:xfrm>
          <a:prstGeom prst="rect">
            <a:avLst/>
          </a:prstGeom>
          <a:noFill/>
        </p:spPr>
        <p:txBody>
          <a:bodyPr wrap="square">
            <a:spAutoFit/>
          </a:bodyPr>
          <a:lstStyle/>
          <a:p>
            <a:r>
              <a:rPr lang="en-IN" sz="2400" dirty="0"/>
              <a:t>public static void main(String[] args){</a:t>
            </a:r>
          </a:p>
          <a:p>
            <a:r>
              <a:rPr lang="en-IN" sz="2400" dirty="0"/>
              <a:t>    //statements</a:t>
            </a:r>
          </a:p>
          <a:p>
            <a:r>
              <a:rPr lang="en-IN" sz="2400" dirty="0"/>
              <a:t>}</a:t>
            </a:r>
          </a:p>
        </p:txBody>
      </p:sp>
      <p:sp>
        <p:nvSpPr>
          <p:cNvPr id="7" name="TextBox 6">
            <a:extLst>
              <a:ext uri="{FF2B5EF4-FFF2-40B4-BE49-F238E27FC236}">
                <a16:creationId xmlns:a16="http://schemas.microsoft.com/office/drawing/2014/main" id="{BDCD8E37-6548-CE53-ED55-22615A1CACB4}"/>
              </a:ext>
            </a:extLst>
          </p:cNvPr>
          <p:cNvSpPr txBox="1"/>
          <p:nvPr/>
        </p:nvSpPr>
        <p:spPr>
          <a:xfrm>
            <a:off x="224119" y="3776589"/>
            <a:ext cx="11618257" cy="1323439"/>
          </a:xfrm>
          <a:prstGeom prst="rect">
            <a:avLst/>
          </a:prstGeom>
          <a:noFill/>
        </p:spPr>
        <p:txBody>
          <a:bodyPr wrap="square">
            <a:spAutoFit/>
          </a:bodyPr>
          <a:lstStyle/>
          <a:p>
            <a:r>
              <a:rPr lang="en-US" sz="2000" b="1" dirty="0">
                <a:solidFill>
                  <a:schemeClr val="tx1">
                    <a:lumMod val="65000"/>
                    <a:lumOff val="35000"/>
                  </a:schemeClr>
                </a:solidFill>
              </a:rPr>
              <a:t>public:</a:t>
            </a:r>
            <a:r>
              <a:rPr lang="en-US" sz="2000" dirty="0">
                <a:solidFill>
                  <a:schemeClr val="tx1">
                    <a:lumMod val="65000"/>
                    <a:lumOff val="35000"/>
                  </a:schemeClr>
                </a:solidFill>
              </a:rPr>
              <a:t> This specifies the level of access of the method within and outside the program. And to make main() method visible to JVM, the level of access must be set to "public". If the same is anything except public (private, protected or default) the JVM will be unable to see the initial/entry point of the program. And hence the program will not run.</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0A87791-1A2C-4B2E-9A9E-28ECD54A9AC7}"/>
              </a:ext>
            </a:extLst>
          </p:cNvPr>
          <p:cNvSpPr txBox="1"/>
          <p:nvPr/>
        </p:nvSpPr>
        <p:spPr>
          <a:xfrm>
            <a:off x="224119" y="5100028"/>
            <a:ext cx="11385177" cy="1323439"/>
          </a:xfrm>
          <a:prstGeom prst="rect">
            <a:avLst/>
          </a:prstGeom>
          <a:noFill/>
        </p:spPr>
        <p:txBody>
          <a:bodyPr wrap="square">
            <a:spAutoFit/>
          </a:bodyPr>
          <a:lstStyle/>
          <a:p>
            <a:r>
              <a:rPr lang="en-US" sz="2000" b="1" dirty="0">
                <a:solidFill>
                  <a:schemeClr val="tx1">
                    <a:lumMod val="65000"/>
                    <a:lumOff val="35000"/>
                  </a:schemeClr>
                </a:solidFill>
              </a:rPr>
              <a:t>static:</a:t>
            </a:r>
            <a:r>
              <a:rPr lang="en-US" sz="2000" dirty="0">
                <a:solidFill>
                  <a:schemeClr val="tx1">
                    <a:lumMod val="65000"/>
                    <a:lumOff val="35000"/>
                  </a:schemeClr>
                </a:solidFill>
              </a:rPr>
              <a:t> Generally, a Java program is in the form of a class. And whenever we create classes in Java, we need to create instances/objects to access the class methods and attributes. The same applies to main() method also. But by declaring a class method as "static", we can call the method without creating instances of the class. Hence we declare the main() method as static.</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E7D40DC3-4143-7112-D93A-74927BBC1AD9}"/>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40122C5-5D93-5157-45EE-9EFD5283A6C2}"/>
              </a:ext>
            </a:extLst>
          </p:cNvPr>
          <p:cNvSpPr>
            <a:spLocks noGrp="1"/>
          </p:cNvSpPr>
          <p:nvPr>
            <p:ph type="sldNum" sz="quarter" idx="12"/>
          </p:nvPr>
        </p:nvSpPr>
        <p:spPr/>
        <p:txBody>
          <a:bodyPr/>
          <a:lstStyle/>
          <a:p>
            <a:fld id="{4A777409-9C5A-4B07-8E32-19F22F7D558C}" type="slidenum">
              <a:rPr lang="en-IN" smtClean="0"/>
              <a:t>49</a:t>
            </a:fld>
            <a:endParaRPr lang="en-IN" dirty="0"/>
          </a:p>
        </p:txBody>
      </p:sp>
    </p:spTree>
    <p:extLst>
      <p:ext uri="{BB962C8B-B14F-4D97-AF65-F5344CB8AC3E}">
        <p14:creationId xmlns:p14="http://schemas.microsoft.com/office/powerpoint/2010/main" val="375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C28071-5C5C-10D3-95A3-34C6CAB3C240}"/>
              </a:ext>
            </a:extLst>
          </p:cNvPr>
          <p:cNvSpPr txBox="1"/>
          <p:nvPr/>
        </p:nvSpPr>
        <p:spPr>
          <a:xfrm>
            <a:off x="986118" y="474345"/>
            <a:ext cx="10551458" cy="5324535"/>
          </a:xfrm>
          <a:prstGeom prst="rect">
            <a:avLst/>
          </a:prstGeom>
          <a:noFill/>
        </p:spPr>
        <p:txBody>
          <a:bodyPr wrap="square">
            <a:spAutoFit/>
          </a:bodyPr>
          <a:lstStyle/>
          <a:p>
            <a:r>
              <a:rPr lang="en-US" sz="2000" dirty="0">
                <a:solidFill>
                  <a:schemeClr val="tx1">
                    <a:lumMod val="65000"/>
                    <a:lumOff val="35000"/>
                  </a:schemeClr>
                </a:solidFill>
                <a:effectLst/>
              </a:rPr>
              <a:t>There are 4 tiers that the application is split into,</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Client Tier: </a:t>
            </a:r>
            <a:br>
              <a:rPr lang="en-US" sz="2000" dirty="0">
                <a:solidFill>
                  <a:schemeClr val="tx1">
                    <a:lumMod val="65000"/>
                    <a:lumOff val="35000"/>
                  </a:schemeClr>
                </a:solidFill>
                <a:effectLst/>
              </a:rPr>
            </a:br>
            <a:r>
              <a:rPr lang="en-US" sz="2000" dirty="0">
                <a:solidFill>
                  <a:schemeClr val="tx1">
                    <a:lumMod val="65000"/>
                    <a:lumOff val="35000"/>
                  </a:schemeClr>
                </a:solidFill>
                <a:effectLst/>
              </a:rPr>
              <a:t>Acts as an interface to the end-user. Clients can be a web browser or standalone applications which is present in Computer, Mobile etc.</a:t>
            </a:r>
          </a:p>
          <a:p>
            <a:pPr marL="342900" indent="-342900">
              <a:buFont typeface="Wingdings" panose="05000000000000000000" pitchFamily="2" charset="2"/>
              <a:buChar char="Ø"/>
            </a:pPr>
            <a:r>
              <a:rPr lang="en-US" sz="2000" b="1" dirty="0">
                <a:solidFill>
                  <a:schemeClr val="tx1">
                    <a:lumMod val="65000"/>
                    <a:lumOff val="35000"/>
                  </a:schemeClr>
                </a:solidFill>
                <a:effectLst/>
              </a:rPr>
              <a:t>Presentation Tier:</a:t>
            </a:r>
            <a:br>
              <a:rPr lang="en-US" sz="2000" dirty="0">
                <a:solidFill>
                  <a:schemeClr val="tx1">
                    <a:lumMod val="65000"/>
                    <a:lumOff val="35000"/>
                  </a:schemeClr>
                </a:solidFill>
                <a:effectLst/>
              </a:rPr>
            </a:br>
            <a:r>
              <a:rPr lang="en-US" sz="2000" dirty="0">
                <a:solidFill>
                  <a:schemeClr val="tx1">
                    <a:lumMod val="65000"/>
                    <a:lumOff val="35000"/>
                  </a:schemeClr>
                </a:solidFill>
                <a:effectLst/>
              </a:rPr>
              <a:t>This tier links the business logic of the application and the end user. It also takes care of displaying dynamic content to the end-user and accepting various inputs from the user.</a:t>
            </a:r>
          </a:p>
          <a:p>
            <a:pPr marL="342900" indent="-342900">
              <a:buFont typeface="Wingdings" panose="05000000000000000000" pitchFamily="2" charset="2"/>
              <a:buChar char="Ø"/>
            </a:pPr>
            <a:r>
              <a:rPr lang="en-US" sz="2000" b="1" dirty="0">
                <a:solidFill>
                  <a:schemeClr val="tx1">
                    <a:lumMod val="65000"/>
                    <a:lumOff val="35000"/>
                  </a:schemeClr>
                </a:solidFill>
                <a:effectLst/>
              </a:rPr>
              <a:t>Business Tier:</a:t>
            </a:r>
            <a:br>
              <a:rPr lang="en-US" sz="2000" dirty="0">
                <a:solidFill>
                  <a:schemeClr val="tx1">
                    <a:lumMod val="65000"/>
                    <a:lumOff val="35000"/>
                  </a:schemeClr>
                </a:solidFill>
                <a:effectLst/>
              </a:rPr>
            </a:br>
            <a:r>
              <a:rPr lang="en-US" sz="2000" dirty="0">
                <a:solidFill>
                  <a:schemeClr val="tx1">
                    <a:lumMod val="65000"/>
                    <a:lumOff val="35000"/>
                  </a:schemeClr>
                </a:solidFill>
                <a:effectLst/>
              </a:rPr>
              <a:t>This is the most vital part of the application. This tier represents the complete business logic and requirements of the application. All the main functionalities, like data validations and data manipulations lie in this tier of the application.</a:t>
            </a:r>
          </a:p>
          <a:p>
            <a:pPr marL="342900" indent="-342900">
              <a:buFont typeface="Wingdings" panose="05000000000000000000" pitchFamily="2" charset="2"/>
              <a:buChar char="Ø"/>
            </a:pPr>
            <a:r>
              <a:rPr lang="en-US" sz="2000" b="1" dirty="0">
                <a:solidFill>
                  <a:schemeClr val="tx1">
                    <a:lumMod val="65000"/>
                    <a:lumOff val="35000"/>
                  </a:schemeClr>
                </a:solidFill>
                <a:effectLst/>
              </a:rPr>
              <a:t>Persistence Tier:</a:t>
            </a:r>
            <a:br>
              <a:rPr lang="en-US" sz="2000" dirty="0">
                <a:solidFill>
                  <a:schemeClr val="tx1">
                    <a:lumMod val="65000"/>
                    <a:lumOff val="35000"/>
                  </a:schemeClr>
                </a:solidFill>
                <a:effectLst/>
              </a:rPr>
            </a:br>
            <a:r>
              <a:rPr lang="en-US" sz="2000" dirty="0">
                <a:solidFill>
                  <a:schemeClr val="tx1">
                    <a:lumMod val="65000"/>
                    <a:lumOff val="35000"/>
                  </a:schemeClr>
                </a:solidFill>
                <a:effectLst/>
              </a:rPr>
              <a:t>This acts as a go-between for the business tier and the database. It gets the requirements from the business tier, and based on it accesses data from the database.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which technology we can use to set up an enterprise application.</a:t>
            </a:r>
          </a:p>
        </p:txBody>
      </p:sp>
      <p:sp>
        <p:nvSpPr>
          <p:cNvPr id="2" name="Footer Placeholder 1">
            <a:extLst>
              <a:ext uri="{FF2B5EF4-FFF2-40B4-BE49-F238E27FC236}">
                <a16:creationId xmlns:a16="http://schemas.microsoft.com/office/drawing/2014/main" id="{EA1B20B1-BDFB-05DB-C3CD-FAD3AC80203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3FD7B8CE-E6C7-CCA7-0449-4E19DDF4035A}"/>
              </a:ext>
            </a:extLst>
          </p:cNvPr>
          <p:cNvSpPr>
            <a:spLocks noGrp="1"/>
          </p:cNvSpPr>
          <p:nvPr>
            <p:ph type="sldNum" sz="quarter" idx="12"/>
          </p:nvPr>
        </p:nvSpPr>
        <p:spPr/>
        <p:txBody>
          <a:bodyPr/>
          <a:lstStyle/>
          <a:p>
            <a:fld id="{4A777409-9C5A-4B07-8E32-19F22F7D558C}" type="slidenum">
              <a:rPr lang="en-IN" smtClean="0"/>
              <a:t>5</a:t>
            </a:fld>
            <a:endParaRPr lang="en-IN" dirty="0"/>
          </a:p>
        </p:txBody>
      </p:sp>
    </p:spTree>
    <p:extLst>
      <p:ext uri="{BB962C8B-B14F-4D97-AF65-F5344CB8AC3E}">
        <p14:creationId xmlns:p14="http://schemas.microsoft.com/office/powerpoint/2010/main" val="1068516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CF2FC-7625-B456-E596-873A7011237C}"/>
              </a:ext>
            </a:extLst>
          </p:cNvPr>
          <p:cNvSpPr txBox="1"/>
          <p:nvPr/>
        </p:nvSpPr>
        <p:spPr>
          <a:xfrm>
            <a:off x="268941" y="1228689"/>
            <a:ext cx="11438965" cy="3785652"/>
          </a:xfrm>
          <a:prstGeom prst="rect">
            <a:avLst/>
          </a:prstGeom>
          <a:noFill/>
        </p:spPr>
        <p:txBody>
          <a:bodyPr wrap="square">
            <a:spAutoFit/>
          </a:bodyPr>
          <a:lstStyle/>
          <a:p>
            <a:r>
              <a:rPr lang="en-US" sz="2000" b="1" dirty="0">
                <a:solidFill>
                  <a:schemeClr val="tx1">
                    <a:lumMod val="65000"/>
                    <a:lumOff val="35000"/>
                  </a:schemeClr>
                </a:solidFill>
                <a:effectLst/>
              </a:rPr>
              <a:t>void: </a:t>
            </a:r>
            <a:r>
              <a:rPr lang="en-US" sz="2000" dirty="0">
                <a:solidFill>
                  <a:schemeClr val="tx1">
                    <a:lumMod val="65000"/>
                    <a:lumOff val="35000"/>
                  </a:schemeClr>
                </a:solidFill>
                <a:effectLst/>
              </a:rPr>
              <a:t>In Java, every method is expected to return a value of any type (integer, double, string etc.). And to make a method not return any value, it must be declared "void". Since the main() method is not expected to return any value, it must be declared as void.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main(): </a:t>
            </a:r>
            <a:r>
              <a:rPr lang="en-US" sz="2000" dirty="0">
                <a:solidFill>
                  <a:schemeClr val="tx1">
                    <a:lumMod val="65000"/>
                    <a:lumOff val="35000"/>
                  </a:schemeClr>
                </a:solidFill>
                <a:effectLst/>
              </a:rPr>
              <a:t>As discussed above, a Java program is basically a class. And the main() method is the default method of this class. This method marks the initial/entry point of the Java program.</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String args[]: </a:t>
            </a:r>
            <a:r>
              <a:rPr lang="en-US" sz="2000" dirty="0">
                <a:solidFill>
                  <a:schemeClr val="tx1">
                    <a:lumMod val="65000"/>
                    <a:lumOff val="35000"/>
                  </a:schemeClr>
                </a:solidFill>
                <a:effectLst/>
              </a:rPr>
              <a:t>Now a program in general may take inputs from the users. In Java, they are usually in the form of multiple strings as "command line arguments" grouped as an array of string. This string array is taken as the argument in the main() method.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define a method.</a:t>
            </a:r>
          </a:p>
        </p:txBody>
      </p:sp>
      <p:sp>
        <p:nvSpPr>
          <p:cNvPr id="2" name="Footer Placeholder 1">
            <a:extLst>
              <a:ext uri="{FF2B5EF4-FFF2-40B4-BE49-F238E27FC236}">
                <a16:creationId xmlns:a16="http://schemas.microsoft.com/office/drawing/2014/main" id="{70506ACB-3C0F-D775-92FB-06B20F4FF48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14698A9-B6EA-4CE1-878C-D8A1600A529F}"/>
              </a:ext>
            </a:extLst>
          </p:cNvPr>
          <p:cNvSpPr>
            <a:spLocks noGrp="1"/>
          </p:cNvSpPr>
          <p:nvPr>
            <p:ph type="sldNum" sz="quarter" idx="12"/>
          </p:nvPr>
        </p:nvSpPr>
        <p:spPr/>
        <p:txBody>
          <a:bodyPr/>
          <a:lstStyle/>
          <a:p>
            <a:fld id="{4A777409-9C5A-4B07-8E32-19F22F7D558C}" type="slidenum">
              <a:rPr lang="en-IN" smtClean="0"/>
              <a:t>50</a:t>
            </a:fld>
            <a:endParaRPr lang="en-IN" dirty="0"/>
          </a:p>
        </p:txBody>
      </p:sp>
    </p:spTree>
    <p:extLst>
      <p:ext uri="{BB962C8B-B14F-4D97-AF65-F5344CB8AC3E}">
        <p14:creationId xmlns:p14="http://schemas.microsoft.com/office/powerpoint/2010/main" val="485290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6C52FA-76B0-F7EF-0952-B3C5926D3AE4}"/>
              </a:ext>
            </a:extLst>
          </p:cNvPr>
          <p:cNvSpPr txBox="1"/>
          <p:nvPr/>
        </p:nvSpPr>
        <p:spPr>
          <a:xfrm>
            <a:off x="268940" y="1316921"/>
            <a:ext cx="11367248" cy="400110"/>
          </a:xfrm>
          <a:prstGeom prst="rect">
            <a:avLst/>
          </a:prstGeom>
          <a:noFill/>
        </p:spPr>
        <p:txBody>
          <a:bodyPr wrap="square">
            <a:spAutoFit/>
          </a:bodyPr>
          <a:lstStyle/>
          <a:p>
            <a:r>
              <a:rPr lang="en-US" sz="2000" dirty="0">
                <a:solidFill>
                  <a:schemeClr val="tx1">
                    <a:lumMod val="65000"/>
                    <a:lumOff val="35000"/>
                  </a:schemeClr>
                </a:solidFill>
              </a:rPr>
              <a:t>A method definition looks as shown below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C7420CB-75A7-8B79-2BB8-457FFA4D2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423" y="2097692"/>
            <a:ext cx="6355977" cy="2599765"/>
          </a:xfrm>
          <a:prstGeom prst="rect">
            <a:avLst/>
          </a:prstGeom>
        </p:spPr>
      </p:pic>
      <p:sp>
        <p:nvSpPr>
          <p:cNvPr id="9" name="TextBox 8">
            <a:extLst>
              <a:ext uri="{FF2B5EF4-FFF2-40B4-BE49-F238E27FC236}">
                <a16:creationId xmlns:a16="http://schemas.microsoft.com/office/drawing/2014/main" id="{73FDC95E-719B-A027-B5BD-F3DA9885B096}"/>
              </a:ext>
            </a:extLst>
          </p:cNvPr>
          <p:cNvSpPr txBox="1"/>
          <p:nvPr/>
        </p:nvSpPr>
        <p:spPr>
          <a:xfrm>
            <a:off x="268940" y="4809275"/>
            <a:ext cx="11456895" cy="1323439"/>
          </a:xfrm>
          <a:prstGeom prst="rect">
            <a:avLst/>
          </a:prstGeom>
          <a:noFill/>
        </p:spPr>
        <p:txBody>
          <a:bodyPr wrap="square">
            <a:spAutoFit/>
          </a:bodyPr>
          <a:lstStyle/>
          <a:p>
            <a:r>
              <a:rPr lang="en-US" sz="2000" dirty="0">
                <a:solidFill>
                  <a:schemeClr val="tx1">
                    <a:lumMod val="65000"/>
                    <a:lumOff val="35000"/>
                  </a:schemeClr>
                </a:solidFill>
                <a:effectLst/>
              </a:rPr>
              <a:t>The first line of the method contains the method signature, which includes the name of the method and the arguments (parameters) it takes.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Methods need to be called or invoked to execute the statements present inside the method.</a:t>
            </a:r>
          </a:p>
        </p:txBody>
      </p:sp>
      <p:sp>
        <p:nvSpPr>
          <p:cNvPr id="2" name="Footer Placeholder 1">
            <a:extLst>
              <a:ext uri="{FF2B5EF4-FFF2-40B4-BE49-F238E27FC236}">
                <a16:creationId xmlns:a16="http://schemas.microsoft.com/office/drawing/2014/main" id="{1C107C2A-BB4A-E247-443A-BAD27548935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01AFE3F-D5A9-6E4B-1A40-8CCCA336BF53}"/>
              </a:ext>
            </a:extLst>
          </p:cNvPr>
          <p:cNvSpPr>
            <a:spLocks noGrp="1"/>
          </p:cNvSpPr>
          <p:nvPr>
            <p:ph type="sldNum" sz="quarter" idx="12"/>
          </p:nvPr>
        </p:nvSpPr>
        <p:spPr/>
        <p:txBody>
          <a:bodyPr/>
          <a:lstStyle/>
          <a:p>
            <a:fld id="{4A777409-9C5A-4B07-8E32-19F22F7D558C}" type="slidenum">
              <a:rPr lang="en-IN" smtClean="0"/>
              <a:t>51</a:t>
            </a:fld>
            <a:endParaRPr lang="en-IN" dirty="0"/>
          </a:p>
        </p:txBody>
      </p:sp>
    </p:spTree>
    <p:extLst>
      <p:ext uri="{BB962C8B-B14F-4D97-AF65-F5344CB8AC3E}">
        <p14:creationId xmlns:p14="http://schemas.microsoft.com/office/powerpoint/2010/main" val="1857367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EEFD20-5EE8-E0E4-578C-A78B2CB37227}"/>
              </a:ext>
            </a:extLst>
          </p:cNvPr>
          <p:cNvSpPr txBox="1"/>
          <p:nvPr/>
        </p:nvSpPr>
        <p:spPr>
          <a:xfrm>
            <a:off x="457199" y="945341"/>
            <a:ext cx="11421036" cy="400110"/>
          </a:xfrm>
          <a:prstGeom prst="rect">
            <a:avLst/>
          </a:prstGeom>
          <a:noFill/>
        </p:spPr>
        <p:txBody>
          <a:bodyPr wrap="square">
            <a:spAutoFit/>
          </a:bodyPr>
          <a:lstStyle/>
          <a:p>
            <a:r>
              <a:rPr lang="en-US" sz="2000" dirty="0">
                <a:solidFill>
                  <a:schemeClr val="tx1">
                    <a:lumMod val="65000"/>
                    <a:lumOff val="35000"/>
                  </a:schemeClr>
                </a:solidFill>
              </a:rPr>
              <a:t>The code given below demonstrates a method and the way to call or invoke the method.</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595BDEC7-04D1-061C-B8A7-D0A384020D70}"/>
              </a:ext>
            </a:extLst>
          </p:cNvPr>
          <p:cNvSpPr txBox="1"/>
          <p:nvPr/>
        </p:nvSpPr>
        <p:spPr>
          <a:xfrm>
            <a:off x="457199" y="1460599"/>
            <a:ext cx="11313460" cy="5078313"/>
          </a:xfrm>
          <a:prstGeom prst="rect">
            <a:avLst/>
          </a:prstGeom>
          <a:noFill/>
        </p:spPr>
        <p:txBody>
          <a:bodyPr wrap="square">
            <a:spAutoFit/>
          </a:bodyPr>
          <a:lstStyle/>
          <a:p>
            <a:r>
              <a:rPr lang="en-IN" dirty="0"/>
              <a:t>public class Calculator {</a:t>
            </a:r>
          </a:p>
          <a:p>
            <a:r>
              <a:rPr lang="en-IN" dirty="0"/>
              <a:t>    // Method definition - here, numberOne and numberTwo are formal parameters or arguments</a:t>
            </a:r>
          </a:p>
          <a:p>
            <a:r>
              <a:rPr lang="en-IN" dirty="0"/>
              <a:t>	int calculateSum(int numberOne, int numberTwo) {</a:t>
            </a:r>
          </a:p>
          <a:p>
            <a:r>
              <a:rPr lang="en-IN" dirty="0"/>
              <a:t>		return numberOne+numberTwo;</a:t>
            </a:r>
          </a:p>
          <a:p>
            <a:r>
              <a:rPr lang="en-IN" dirty="0"/>
              <a:t>	}</a:t>
            </a:r>
          </a:p>
          <a:p>
            <a:r>
              <a:rPr lang="en-IN" dirty="0"/>
              <a:t>}</a:t>
            </a:r>
          </a:p>
          <a:p>
            <a:r>
              <a:rPr lang="en-IN" dirty="0"/>
              <a:t>public class Tester {</a:t>
            </a:r>
          </a:p>
          <a:p>
            <a:r>
              <a:rPr lang="en-IN" dirty="0"/>
              <a:t>	public static void main(String[] args) {</a:t>
            </a:r>
          </a:p>
          <a:p>
            <a:r>
              <a:rPr lang="en-IN" dirty="0"/>
              <a:t>		Calculator calculator=new Calculator();</a:t>
            </a:r>
          </a:p>
          <a:p>
            <a:r>
              <a:rPr lang="en-IN" dirty="0"/>
              <a:t>		</a:t>
            </a:r>
          </a:p>
          <a:p>
            <a:r>
              <a:rPr lang="en-IN" dirty="0"/>
              <a:t>		int numberOne=11;</a:t>
            </a:r>
          </a:p>
          <a:p>
            <a:r>
              <a:rPr lang="en-IN" dirty="0"/>
              <a:t>		int numberTwo=1;</a:t>
            </a:r>
          </a:p>
          <a:p>
            <a:r>
              <a:rPr lang="en-IN" dirty="0"/>
              <a:t>		</a:t>
            </a:r>
          </a:p>
          <a:p>
            <a:r>
              <a:rPr lang="en-IN" dirty="0"/>
              <a:t>        //Method call - here, numberOne and numberTwo are actual parameters or arguments</a:t>
            </a:r>
          </a:p>
          <a:p>
            <a:r>
              <a:rPr lang="en-IN" dirty="0"/>
              <a:t>		int sum=calculator.</a:t>
            </a:r>
            <a:r>
              <a:rPr lang="en-IN" sz="2000" dirty="0"/>
              <a:t>calculateSum</a:t>
            </a:r>
            <a:r>
              <a:rPr lang="en-IN" dirty="0"/>
              <a:t>(numberOne, numberTwo);</a:t>
            </a:r>
          </a:p>
          <a:p>
            <a:r>
              <a:rPr lang="en-IN" dirty="0"/>
              <a:t>		System.out.println("The sum is "+sum);</a:t>
            </a:r>
          </a:p>
          <a:p>
            <a:r>
              <a:rPr lang="en-IN" dirty="0"/>
              <a:t>	}</a:t>
            </a:r>
          </a:p>
          <a:p>
            <a:r>
              <a:rPr lang="en-IN" dirty="0"/>
              <a:t>}</a:t>
            </a:r>
          </a:p>
        </p:txBody>
      </p:sp>
      <p:sp>
        <p:nvSpPr>
          <p:cNvPr id="2" name="Footer Placeholder 1">
            <a:extLst>
              <a:ext uri="{FF2B5EF4-FFF2-40B4-BE49-F238E27FC236}">
                <a16:creationId xmlns:a16="http://schemas.microsoft.com/office/drawing/2014/main" id="{993AB8C4-9F82-A130-B144-587534463A7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8142F75-0A3A-FC66-54C9-E772C09F13EE}"/>
              </a:ext>
            </a:extLst>
          </p:cNvPr>
          <p:cNvSpPr>
            <a:spLocks noGrp="1"/>
          </p:cNvSpPr>
          <p:nvPr>
            <p:ph type="sldNum" sz="quarter" idx="12"/>
          </p:nvPr>
        </p:nvSpPr>
        <p:spPr/>
        <p:txBody>
          <a:bodyPr/>
          <a:lstStyle/>
          <a:p>
            <a:fld id="{4A777409-9C5A-4B07-8E32-19F22F7D558C}" type="slidenum">
              <a:rPr lang="en-IN" smtClean="0"/>
              <a:t>52</a:t>
            </a:fld>
            <a:endParaRPr lang="en-IN" dirty="0"/>
          </a:p>
        </p:txBody>
      </p:sp>
    </p:spTree>
    <p:extLst>
      <p:ext uri="{BB962C8B-B14F-4D97-AF65-F5344CB8AC3E}">
        <p14:creationId xmlns:p14="http://schemas.microsoft.com/office/powerpoint/2010/main" val="17476489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7F3659-1C0A-378C-2A98-62C2C3ABFCD6}"/>
              </a:ext>
            </a:extLst>
          </p:cNvPr>
          <p:cNvSpPr txBox="1"/>
          <p:nvPr/>
        </p:nvSpPr>
        <p:spPr>
          <a:xfrm>
            <a:off x="640976" y="870099"/>
            <a:ext cx="10910047" cy="4401205"/>
          </a:xfrm>
          <a:prstGeom prst="rect">
            <a:avLst/>
          </a:prstGeom>
          <a:noFill/>
        </p:spPr>
        <p:txBody>
          <a:bodyPr wrap="square">
            <a:spAutoFit/>
          </a:bodyPr>
          <a:lstStyle/>
          <a:p>
            <a:r>
              <a:rPr lang="en-US" sz="2000" dirty="0">
                <a:solidFill>
                  <a:schemeClr val="tx1">
                    <a:lumMod val="65000"/>
                    <a:lumOff val="35000"/>
                  </a:schemeClr>
                </a:solidFill>
                <a:effectLst/>
              </a:rPr>
              <a:t>Arguments of a method are optional. The arguments specified in the method definition are called formal arguments or parameters. The arguments or parameters that are used in the method call are known as actual arguments or parameters.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Methods may or may not return a value after execution.</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The return keyword is used to return a value from the called method to the calling method.</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The return type specifies the data type of the value to be returned.</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If a method does not return anything, the return type should be specified as void.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code given above, the value returned by the method will be stored in the variable sum. </a:t>
            </a:r>
          </a:p>
          <a:p>
            <a:r>
              <a:rPr lang="en-US" sz="2000" dirty="0">
                <a:solidFill>
                  <a:schemeClr val="tx1">
                    <a:lumMod val="65000"/>
                    <a:lumOff val="35000"/>
                  </a:schemeClr>
                </a:solidFill>
                <a:effectLst/>
              </a:rPr>
              <a:t>Next, let us see how to create objects.</a:t>
            </a:r>
          </a:p>
        </p:txBody>
      </p:sp>
      <p:sp>
        <p:nvSpPr>
          <p:cNvPr id="2" name="Footer Placeholder 1">
            <a:extLst>
              <a:ext uri="{FF2B5EF4-FFF2-40B4-BE49-F238E27FC236}">
                <a16:creationId xmlns:a16="http://schemas.microsoft.com/office/drawing/2014/main" id="{6412530B-2D14-F41B-3347-9DE3CA8458F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E281751-C185-FD8E-F38E-FA37335AF35B}"/>
              </a:ext>
            </a:extLst>
          </p:cNvPr>
          <p:cNvSpPr>
            <a:spLocks noGrp="1"/>
          </p:cNvSpPr>
          <p:nvPr>
            <p:ph type="sldNum" sz="quarter" idx="12"/>
          </p:nvPr>
        </p:nvSpPr>
        <p:spPr/>
        <p:txBody>
          <a:bodyPr/>
          <a:lstStyle/>
          <a:p>
            <a:fld id="{4A777409-9C5A-4B07-8E32-19F22F7D558C}" type="slidenum">
              <a:rPr lang="en-IN" smtClean="0"/>
              <a:t>53</a:t>
            </a:fld>
            <a:endParaRPr lang="en-IN" dirty="0"/>
          </a:p>
        </p:txBody>
      </p:sp>
    </p:spTree>
    <p:extLst>
      <p:ext uri="{BB962C8B-B14F-4D97-AF65-F5344CB8AC3E}">
        <p14:creationId xmlns:p14="http://schemas.microsoft.com/office/powerpoint/2010/main" val="1065080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DC54-62E0-F019-5825-0CC13BB49CF2}"/>
              </a:ext>
            </a:extLst>
          </p:cNvPr>
          <p:cNvSpPr>
            <a:spLocks noGrp="1"/>
          </p:cNvSpPr>
          <p:nvPr>
            <p:ph type="title"/>
          </p:nvPr>
        </p:nvSpPr>
        <p:spPr/>
        <p:txBody>
          <a:bodyPr/>
          <a:lstStyle/>
          <a:p>
            <a:pPr algn="ctr"/>
            <a:r>
              <a:rPr lang="en-IN" b="1" u="sng" dirty="0"/>
              <a:t>Object Creation</a:t>
            </a:r>
          </a:p>
        </p:txBody>
      </p:sp>
      <p:sp>
        <p:nvSpPr>
          <p:cNvPr id="3" name="Content Placeholder 2">
            <a:extLst>
              <a:ext uri="{FF2B5EF4-FFF2-40B4-BE49-F238E27FC236}">
                <a16:creationId xmlns:a16="http://schemas.microsoft.com/office/drawing/2014/main" id="{2089D9CC-9541-9999-B110-B81A9712B875}"/>
              </a:ext>
            </a:extLst>
          </p:cNvPr>
          <p:cNvSpPr>
            <a:spLocks noGrp="1"/>
          </p:cNvSpPr>
          <p:nvPr>
            <p:ph idx="1"/>
          </p:nvPr>
        </p:nvSpPr>
        <p:spPr/>
        <p:txBody>
          <a:bodyPr/>
          <a:lstStyle/>
          <a:p>
            <a:pPr marL="0" indent="0">
              <a:buNone/>
            </a:pPr>
            <a:r>
              <a:rPr lang="en-US" sz="2000" dirty="0">
                <a:solidFill>
                  <a:schemeClr val="tx1">
                    <a:lumMod val="65000"/>
                    <a:lumOff val="35000"/>
                  </a:schemeClr>
                </a:solidFill>
                <a:effectLst/>
              </a:rPr>
              <a:t>Till now we have learnt to create a class. A Java class, is a blueprint so how do we use it? It can be done by providing some values to the attributes of the class. This is called the instantiation of a class and the entity we get after instantiation is called the object. </a:t>
            </a:r>
          </a:p>
          <a:p>
            <a:pPr marL="0" indent="0">
              <a:buNone/>
            </a:pPr>
            <a:endParaRPr lang="en-US" sz="2000" dirty="0">
              <a:solidFill>
                <a:schemeClr val="tx1">
                  <a:lumMod val="65000"/>
                  <a:lumOff val="35000"/>
                </a:schemeClr>
              </a:solidFill>
              <a:effectLst/>
            </a:endParaRPr>
          </a:p>
          <a:p>
            <a:pPr>
              <a:buFont typeface="Wingdings" panose="05000000000000000000" pitchFamily="2" charset="2"/>
              <a:buChar char="Ø"/>
            </a:pPr>
            <a:r>
              <a:rPr lang="en-US" sz="2000" dirty="0">
                <a:solidFill>
                  <a:schemeClr val="tx1">
                    <a:lumMod val="65000"/>
                    <a:lumOff val="35000"/>
                  </a:schemeClr>
                </a:solidFill>
                <a:effectLst/>
              </a:rPr>
              <a:t>An object is an instance of a class.</a:t>
            </a:r>
          </a:p>
          <a:p>
            <a:pPr>
              <a:buFont typeface="Wingdings" panose="05000000000000000000" pitchFamily="2" charset="2"/>
              <a:buChar char="Ø"/>
            </a:pPr>
            <a:r>
              <a:rPr lang="en-US" sz="2000" dirty="0">
                <a:solidFill>
                  <a:schemeClr val="tx1">
                    <a:lumMod val="65000"/>
                    <a:lumOff val="35000"/>
                  </a:schemeClr>
                </a:solidFill>
                <a:effectLst/>
              </a:rPr>
              <a:t>It allows us to use the attributes and behaviors specified in the class.</a:t>
            </a:r>
          </a:p>
          <a:p>
            <a:pPr>
              <a:buFont typeface="Wingdings" panose="05000000000000000000" pitchFamily="2" charset="2"/>
              <a:buChar char="Ø"/>
            </a:pPr>
            <a:r>
              <a:rPr lang="en-US" sz="2000" dirty="0">
                <a:solidFill>
                  <a:schemeClr val="tx1">
                    <a:lumMod val="65000"/>
                    <a:lumOff val="35000"/>
                  </a:schemeClr>
                </a:solidFill>
                <a:effectLst/>
              </a:rPr>
              <a:t>A class can have any number of objects.</a:t>
            </a:r>
          </a:p>
          <a:p>
            <a:pPr>
              <a:buFont typeface="Wingdings" panose="05000000000000000000" pitchFamily="2" charset="2"/>
              <a:buChar char="Ø"/>
            </a:pPr>
            <a:r>
              <a:rPr lang="en-US" sz="2000" dirty="0">
                <a:solidFill>
                  <a:schemeClr val="tx1">
                    <a:lumMod val="65000"/>
                    <a:lumOff val="35000"/>
                  </a:schemeClr>
                </a:solidFill>
                <a:effectLst/>
              </a:rPr>
              <a:t>An object holds data related to one instance of a class.</a:t>
            </a:r>
          </a:p>
          <a:p>
            <a:pPr>
              <a:buFont typeface="Wingdings" panose="05000000000000000000" pitchFamily="2" charset="2"/>
              <a:buChar char="Ø"/>
            </a:pPr>
            <a:r>
              <a:rPr lang="en-US" sz="2000" dirty="0">
                <a:solidFill>
                  <a:schemeClr val="tx1">
                    <a:lumMod val="65000"/>
                    <a:lumOff val="35000"/>
                  </a:schemeClr>
                </a:solidFill>
                <a:effectLst/>
              </a:rPr>
              <a:t>In Java, an object is created by using the new keyword.</a:t>
            </a:r>
          </a:p>
          <a:p>
            <a:pPr marL="0" indent="0">
              <a:buNone/>
            </a:pPr>
            <a:endParaRPr lang="en-IN" dirty="0"/>
          </a:p>
        </p:txBody>
      </p:sp>
      <p:sp>
        <p:nvSpPr>
          <p:cNvPr id="4" name="Footer Placeholder 3">
            <a:extLst>
              <a:ext uri="{FF2B5EF4-FFF2-40B4-BE49-F238E27FC236}">
                <a16:creationId xmlns:a16="http://schemas.microsoft.com/office/drawing/2014/main" id="{7DE7FAD2-081B-9093-E0E6-E8C3B0823DC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D173E0AC-B05B-2E95-A357-6CC660024AD0}"/>
              </a:ext>
            </a:extLst>
          </p:cNvPr>
          <p:cNvSpPr>
            <a:spLocks noGrp="1"/>
          </p:cNvSpPr>
          <p:nvPr>
            <p:ph type="sldNum" sz="quarter" idx="12"/>
          </p:nvPr>
        </p:nvSpPr>
        <p:spPr/>
        <p:txBody>
          <a:bodyPr/>
          <a:lstStyle/>
          <a:p>
            <a:fld id="{4A777409-9C5A-4B07-8E32-19F22F7D558C}" type="slidenum">
              <a:rPr lang="en-IN" smtClean="0"/>
              <a:t>54</a:t>
            </a:fld>
            <a:endParaRPr lang="en-IN" dirty="0"/>
          </a:p>
        </p:txBody>
      </p:sp>
    </p:spTree>
    <p:extLst>
      <p:ext uri="{BB962C8B-B14F-4D97-AF65-F5344CB8AC3E}">
        <p14:creationId xmlns:p14="http://schemas.microsoft.com/office/powerpoint/2010/main" val="911477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79334-FD57-CAF6-ED3A-0BB582E39EA8}"/>
              </a:ext>
            </a:extLst>
          </p:cNvPr>
          <p:cNvSpPr txBox="1"/>
          <p:nvPr/>
        </p:nvSpPr>
        <p:spPr>
          <a:xfrm>
            <a:off x="479610" y="1066830"/>
            <a:ext cx="11089341" cy="400110"/>
          </a:xfrm>
          <a:prstGeom prst="rect">
            <a:avLst/>
          </a:prstGeom>
          <a:noFill/>
        </p:spPr>
        <p:txBody>
          <a:bodyPr wrap="square">
            <a:spAutoFit/>
          </a:bodyPr>
          <a:lstStyle/>
          <a:p>
            <a:r>
              <a:rPr lang="en-US" sz="2000" dirty="0">
                <a:solidFill>
                  <a:schemeClr val="tx1">
                    <a:lumMod val="65000"/>
                    <a:lumOff val="35000"/>
                  </a:schemeClr>
                </a:solidFill>
              </a:rPr>
              <a:t>Let's create an object for the Customer class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99F38D25-BD7C-1C2F-227C-CD870A311E15}"/>
              </a:ext>
            </a:extLst>
          </p:cNvPr>
          <p:cNvSpPr txBox="1"/>
          <p:nvPr/>
        </p:nvSpPr>
        <p:spPr>
          <a:xfrm>
            <a:off x="479610" y="1497687"/>
            <a:ext cx="11232777" cy="4093428"/>
          </a:xfrm>
          <a:prstGeom prst="rect">
            <a:avLst/>
          </a:prstGeom>
          <a:noFill/>
        </p:spPr>
        <p:txBody>
          <a:bodyPr wrap="square">
            <a:spAutoFit/>
          </a:bodyPr>
          <a:lstStyle/>
          <a:p>
            <a:r>
              <a:rPr lang="en-IN" sz="2000" dirty="0"/>
              <a:t>class Customer {</a:t>
            </a:r>
          </a:p>
          <a:p>
            <a:r>
              <a:rPr lang="en-IN" sz="2000" dirty="0"/>
              <a:t>	</a:t>
            </a:r>
          </a:p>
          <a:p>
            <a:r>
              <a:rPr lang="en-IN" sz="2000" dirty="0"/>
              <a:t>     String customerName;</a:t>
            </a:r>
          </a:p>
          <a:p>
            <a:r>
              <a:rPr lang="en-IN" sz="2000" dirty="0"/>
              <a:t>     // getter method - returns the customerName of the object</a:t>
            </a:r>
          </a:p>
          <a:p>
            <a:r>
              <a:rPr lang="en-IN" sz="2000" dirty="0"/>
              <a:t>     String getCustomerName() {</a:t>
            </a:r>
          </a:p>
          <a:p>
            <a:r>
              <a:rPr lang="en-IN" sz="2000" dirty="0"/>
              <a:t>		return customerName;</a:t>
            </a:r>
          </a:p>
          <a:p>
            <a:r>
              <a:rPr lang="en-IN" sz="2000" dirty="0"/>
              <a:t>	}</a:t>
            </a:r>
          </a:p>
          <a:p>
            <a:r>
              <a:rPr lang="en-IN" sz="2000" dirty="0"/>
              <a:t>     </a:t>
            </a:r>
          </a:p>
          <a:p>
            <a:r>
              <a:rPr lang="en-IN" sz="2000" dirty="0"/>
              <a:t>    //setter method - sets the customerName of object to the specified value</a:t>
            </a:r>
          </a:p>
          <a:p>
            <a:r>
              <a:rPr lang="en-IN" sz="2000" dirty="0"/>
              <a:t>	 void setCustomerName(String customerName) {</a:t>
            </a:r>
          </a:p>
          <a:p>
            <a:r>
              <a:rPr lang="en-IN" sz="2000" dirty="0"/>
              <a:t>		</a:t>
            </a:r>
            <a:r>
              <a:rPr lang="en-IN" sz="2000" dirty="0" err="1"/>
              <a:t>this.customerName</a:t>
            </a:r>
            <a:r>
              <a:rPr lang="en-IN" sz="2000" dirty="0"/>
              <a:t> = customerName;</a:t>
            </a:r>
          </a:p>
          <a:p>
            <a:r>
              <a:rPr lang="en-IN" sz="2000" dirty="0"/>
              <a:t>	}</a:t>
            </a:r>
          </a:p>
          <a:p>
            <a:r>
              <a:rPr lang="en-IN" sz="2000" dirty="0"/>
              <a:t>}</a:t>
            </a:r>
          </a:p>
        </p:txBody>
      </p:sp>
      <p:sp>
        <p:nvSpPr>
          <p:cNvPr id="7" name="TextBox 6">
            <a:extLst>
              <a:ext uri="{FF2B5EF4-FFF2-40B4-BE49-F238E27FC236}">
                <a16:creationId xmlns:a16="http://schemas.microsoft.com/office/drawing/2014/main" id="{F02A6E8F-D370-3033-571D-A7EB848C566D}"/>
              </a:ext>
            </a:extLst>
          </p:cNvPr>
          <p:cNvSpPr txBox="1"/>
          <p:nvPr/>
        </p:nvSpPr>
        <p:spPr>
          <a:xfrm>
            <a:off x="443752" y="5556130"/>
            <a:ext cx="11304495" cy="400110"/>
          </a:xfrm>
          <a:prstGeom prst="rect">
            <a:avLst/>
          </a:prstGeom>
          <a:noFill/>
        </p:spPr>
        <p:txBody>
          <a:bodyPr wrap="square">
            <a:spAutoFit/>
          </a:bodyPr>
          <a:lstStyle/>
          <a:p>
            <a:r>
              <a:rPr lang="en-US" sz="2000" dirty="0">
                <a:solidFill>
                  <a:schemeClr val="tx1">
                    <a:lumMod val="65000"/>
                    <a:lumOff val="35000"/>
                  </a:schemeClr>
                </a:solidFill>
              </a:rPr>
              <a:t>An object for the class can be created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6F48588-AE48-A62A-41DD-57A43D8A34C6}"/>
              </a:ext>
            </a:extLst>
          </p:cNvPr>
          <p:cNvSpPr txBox="1"/>
          <p:nvPr/>
        </p:nvSpPr>
        <p:spPr>
          <a:xfrm>
            <a:off x="430305" y="5956240"/>
            <a:ext cx="11367247" cy="400110"/>
          </a:xfrm>
          <a:prstGeom prst="rect">
            <a:avLst/>
          </a:prstGeom>
          <a:noFill/>
        </p:spPr>
        <p:txBody>
          <a:bodyPr wrap="square">
            <a:spAutoFit/>
          </a:bodyPr>
          <a:lstStyle/>
          <a:p>
            <a:r>
              <a:rPr lang="en-IN" sz="2000" dirty="0"/>
              <a:t>Customer customerObject = new Customer();</a:t>
            </a:r>
          </a:p>
        </p:txBody>
      </p:sp>
      <p:sp>
        <p:nvSpPr>
          <p:cNvPr id="2" name="Footer Placeholder 1">
            <a:extLst>
              <a:ext uri="{FF2B5EF4-FFF2-40B4-BE49-F238E27FC236}">
                <a16:creationId xmlns:a16="http://schemas.microsoft.com/office/drawing/2014/main" id="{F902A1CD-6FBC-E90E-A0A6-6AE01CB17D1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0010D6D-3C91-5043-2911-3E74903CDDBF}"/>
              </a:ext>
            </a:extLst>
          </p:cNvPr>
          <p:cNvSpPr>
            <a:spLocks noGrp="1"/>
          </p:cNvSpPr>
          <p:nvPr>
            <p:ph type="sldNum" sz="quarter" idx="12"/>
          </p:nvPr>
        </p:nvSpPr>
        <p:spPr/>
        <p:txBody>
          <a:bodyPr/>
          <a:lstStyle/>
          <a:p>
            <a:fld id="{4A777409-9C5A-4B07-8E32-19F22F7D558C}" type="slidenum">
              <a:rPr lang="en-IN" smtClean="0"/>
              <a:t>55</a:t>
            </a:fld>
            <a:endParaRPr lang="en-IN" dirty="0"/>
          </a:p>
        </p:txBody>
      </p:sp>
    </p:spTree>
    <p:extLst>
      <p:ext uri="{BB962C8B-B14F-4D97-AF65-F5344CB8AC3E}">
        <p14:creationId xmlns:p14="http://schemas.microsoft.com/office/powerpoint/2010/main" val="2028471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9BA57C-5D29-F6D2-3942-2CA479139307}"/>
              </a:ext>
            </a:extLst>
          </p:cNvPr>
          <p:cNvSpPr txBox="1"/>
          <p:nvPr/>
        </p:nvSpPr>
        <p:spPr>
          <a:xfrm>
            <a:off x="313765" y="824644"/>
            <a:ext cx="11447928" cy="400110"/>
          </a:xfrm>
          <a:prstGeom prst="rect">
            <a:avLst/>
          </a:prstGeom>
          <a:noFill/>
        </p:spPr>
        <p:txBody>
          <a:bodyPr wrap="square">
            <a:spAutoFit/>
          </a:bodyPr>
          <a:lstStyle/>
          <a:p>
            <a:r>
              <a:rPr lang="en-US" sz="2000" dirty="0">
                <a:solidFill>
                  <a:schemeClr val="tx1">
                    <a:lumMod val="65000"/>
                    <a:lumOff val="35000"/>
                  </a:schemeClr>
                </a:solidFill>
              </a:rPr>
              <a:t>Methods and attributes can be invoked by using the "." operator:</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812063E5-EB9E-7005-4DD1-1584D38A9A50}"/>
              </a:ext>
            </a:extLst>
          </p:cNvPr>
          <p:cNvSpPr txBox="1"/>
          <p:nvPr/>
        </p:nvSpPr>
        <p:spPr>
          <a:xfrm>
            <a:off x="313765" y="1251372"/>
            <a:ext cx="11447927" cy="1938992"/>
          </a:xfrm>
          <a:prstGeom prst="rect">
            <a:avLst/>
          </a:prstGeom>
          <a:noFill/>
        </p:spPr>
        <p:txBody>
          <a:bodyPr wrap="square">
            <a:spAutoFit/>
          </a:bodyPr>
          <a:lstStyle/>
          <a:p>
            <a:r>
              <a:rPr lang="en-IN" sz="2000" dirty="0" err="1"/>
              <a:t>customerObject.customerName</a:t>
            </a:r>
            <a:r>
              <a:rPr lang="en-IN" sz="2000" dirty="0"/>
              <a:t> = "Ron";</a:t>
            </a:r>
          </a:p>
          <a:p>
            <a:r>
              <a:rPr lang="en-IN" sz="2000" dirty="0"/>
              <a:t>System.out.println("Hello "+customerObject.getCustomerName()); //Output : Hello Ron</a:t>
            </a:r>
          </a:p>
          <a:p>
            <a:r>
              <a:rPr lang="en-IN" sz="2000" dirty="0"/>
              <a:t>		</a:t>
            </a:r>
          </a:p>
          <a:p>
            <a:r>
              <a:rPr lang="en-IN" sz="2000" dirty="0"/>
              <a:t>// To change the name we use setter method</a:t>
            </a:r>
          </a:p>
          <a:p>
            <a:r>
              <a:rPr lang="en-IN" sz="2000" dirty="0"/>
              <a:t>customerObject.setCustomerName("Jack");</a:t>
            </a:r>
          </a:p>
          <a:p>
            <a:r>
              <a:rPr lang="en-IN" sz="2000" dirty="0"/>
              <a:t>System.out.println("Hello "+customerObject.getCustomerName()); //Output : Hello Jack </a:t>
            </a:r>
          </a:p>
        </p:txBody>
      </p:sp>
      <p:sp>
        <p:nvSpPr>
          <p:cNvPr id="7" name="TextBox 6">
            <a:extLst>
              <a:ext uri="{FF2B5EF4-FFF2-40B4-BE49-F238E27FC236}">
                <a16:creationId xmlns:a16="http://schemas.microsoft.com/office/drawing/2014/main" id="{F3166783-3AEF-F47C-345E-A79C83A6C9B4}"/>
              </a:ext>
            </a:extLst>
          </p:cNvPr>
          <p:cNvSpPr txBox="1"/>
          <p:nvPr/>
        </p:nvSpPr>
        <p:spPr>
          <a:xfrm>
            <a:off x="313766" y="3243600"/>
            <a:ext cx="11447926" cy="3477875"/>
          </a:xfrm>
          <a:prstGeom prst="rect">
            <a:avLst/>
          </a:prstGeom>
          <a:noFill/>
        </p:spPr>
        <p:txBody>
          <a:bodyPr wrap="square">
            <a:spAutoFit/>
          </a:bodyPr>
          <a:lstStyle/>
          <a:p>
            <a:r>
              <a:rPr lang="en-US" sz="2000" b="1" dirty="0">
                <a:solidFill>
                  <a:schemeClr val="tx1">
                    <a:lumMod val="65000"/>
                    <a:lumOff val="35000"/>
                  </a:schemeClr>
                </a:solidFill>
                <a:effectLst/>
              </a:rPr>
              <a:t>Note :</a:t>
            </a:r>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During object creation, the instance variables are automatically assigned default values (for example: 0 for integer, 0.0 for double, null for String etc.) based on their respective datatypes.</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Local variables declared inside methods have to be initialized with relevant values before they can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Looking at the object creation, do you notice that we are calling a function having the same name as that of our class? We have created only one method in the Customer class, i.e., display(). There is no function with the name Customer(). So how are we calling it?</a:t>
            </a:r>
          </a:p>
          <a:p>
            <a:r>
              <a:rPr lang="en-US" sz="2000" dirty="0">
                <a:solidFill>
                  <a:schemeClr val="tx1">
                    <a:lumMod val="65000"/>
                    <a:lumOff val="35000"/>
                  </a:schemeClr>
                </a:solidFill>
                <a:effectLst/>
              </a:rPr>
              <a:t>Let us see a tryout on objects next.</a:t>
            </a:r>
          </a:p>
        </p:txBody>
      </p:sp>
      <p:sp>
        <p:nvSpPr>
          <p:cNvPr id="2" name="Footer Placeholder 1">
            <a:extLst>
              <a:ext uri="{FF2B5EF4-FFF2-40B4-BE49-F238E27FC236}">
                <a16:creationId xmlns:a16="http://schemas.microsoft.com/office/drawing/2014/main" id="{F9455B3F-A387-3A62-0064-74A432BD395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53659E4-EF21-89F8-0AC0-1D1395DFB982}"/>
              </a:ext>
            </a:extLst>
          </p:cNvPr>
          <p:cNvSpPr>
            <a:spLocks noGrp="1"/>
          </p:cNvSpPr>
          <p:nvPr>
            <p:ph type="sldNum" sz="quarter" idx="12"/>
          </p:nvPr>
        </p:nvSpPr>
        <p:spPr/>
        <p:txBody>
          <a:bodyPr/>
          <a:lstStyle/>
          <a:p>
            <a:fld id="{4A777409-9C5A-4B07-8E32-19F22F7D558C}" type="slidenum">
              <a:rPr lang="en-IN" smtClean="0"/>
              <a:t>56</a:t>
            </a:fld>
            <a:endParaRPr lang="en-IN" dirty="0"/>
          </a:p>
        </p:txBody>
      </p:sp>
    </p:spTree>
    <p:extLst>
      <p:ext uri="{BB962C8B-B14F-4D97-AF65-F5344CB8AC3E}">
        <p14:creationId xmlns:p14="http://schemas.microsoft.com/office/powerpoint/2010/main" val="18544102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7D95-6EA8-BEA8-A05B-2BAAE665D9CE}"/>
              </a:ext>
            </a:extLst>
          </p:cNvPr>
          <p:cNvSpPr>
            <a:spLocks noGrp="1"/>
          </p:cNvSpPr>
          <p:nvPr>
            <p:ph type="title"/>
          </p:nvPr>
        </p:nvSpPr>
        <p:spPr/>
        <p:txBody>
          <a:bodyPr/>
          <a:lstStyle/>
          <a:p>
            <a:pPr algn="ctr"/>
            <a:r>
              <a:rPr lang="en-IN" b="1" u="sng" dirty="0"/>
              <a:t>Constructor and this keyword</a:t>
            </a:r>
          </a:p>
        </p:txBody>
      </p:sp>
      <p:sp>
        <p:nvSpPr>
          <p:cNvPr id="3" name="Content Placeholder 2">
            <a:extLst>
              <a:ext uri="{FF2B5EF4-FFF2-40B4-BE49-F238E27FC236}">
                <a16:creationId xmlns:a16="http://schemas.microsoft.com/office/drawing/2014/main" id="{4E71C7F6-4371-EA17-E0B0-2929DEA1D20F}"/>
              </a:ext>
            </a:extLst>
          </p:cNvPr>
          <p:cNvSpPr>
            <a:spLocks noGrp="1"/>
          </p:cNvSpPr>
          <p:nvPr>
            <p:ph idx="1"/>
          </p:nvPr>
        </p:nvSpPr>
        <p:spPr>
          <a:xfrm>
            <a:off x="838200" y="1568824"/>
            <a:ext cx="10515600" cy="4924051"/>
          </a:xfrm>
        </p:spPr>
        <p:txBody>
          <a:bodyPr>
            <a:normAutofit fontScale="92500" lnSpcReduction="10000"/>
          </a:bodyPr>
          <a:lstStyle/>
          <a:p>
            <a:pPr marL="0" indent="0">
              <a:buNone/>
            </a:pPr>
            <a:r>
              <a:rPr lang="en-US" sz="2000" dirty="0">
                <a:solidFill>
                  <a:schemeClr val="tx1">
                    <a:lumMod val="65000"/>
                    <a:lumOff val="35000"/>
                  </a:schemeClr>
                </a:solidFill>
                <a:effectLst/>
              </a:rPr>
              <a:t>A constructor is a method which has the same name as the class. It is a special method as it does not return any value, and is used for creating objects and initializing their values.</a:t>
            </a:r>
          </a:p>
          <a:p>
            <a:pPr marL="0" indent="0">
              <a:buNone/>
            </a:pPr>
            <a:r>
              <a:rPr lang="en-US" sz="2000" dirty="0">
                <a:solidFill>
                  <a:schemeClr val="tx1">
                    <a:lumMod val="65000"/>
                    <a:lumOff val="35000"/>
                  </a:schemeClr>
                </a:solidFill>
                <a:effectLst/>
              </a:rPr>
              <a:t>Syntax:</a:t>
            </a:r>
          </a:p>
          <a:p>
            <a:pPr marL="0" indent="0">
              <a:buNone/>
            </a:pPr>
            <a:r>
              <a:rPr lang="en-IN" sz="2400" dirty="0"/>
              <a:t>&lt;&lt;classname&gt;&gt;(){  }</a:t>
            </a:r>
          </a:p>
          <a:p>
            <a:pPr marL="0" indent="0">
              <a:buNone/>
            </a:pPr>
            <a:endParaRPr lang="en-IN" sz="2400" dirty="0"/>
          </a:p>
          <a:p>
            <a:pPr marL="0" indent="0">
              <a:buNone/>
            </a:pPr>
            <a:r>
              <a:rPr lang="en-IN" sz="2000" dirty="0">
                <a:solidFill>
                  <a:schemeClr val="tx1">
                    <a:lumMod val="65000"/>
                    <a:lumOff val="35000"/>
                  </a:schemeClr>
                </a:solidFill>
              </a:rPr>
              <a:t>For Example:</a:t>
            </a:r>
          </a:p>
          <a:p>
            <a:pPr marL="0" indent="0">
              <a:buNone/>
            </a:pPr>
            <a:endParaRPr lang="en-IN" sz="2000" dirty="0">
              <a:solidFill>
                <a:schemeClr val="tx1">
                  <a:lumMod val="65000"/>
                  <a:lumOff val="35000"/>
                </a:schemeClr>
              </a:solidFill>
            </a:endParaRPr>
          </a:p>
          <a:p>
            <a:pPr marL="0" indent="0">
              <a:buNone/>
            </a:pPr>
            <a:r>
              <a:rPr lang="en-US" sz="2000" dirty="0"/>
              <a:t>//Constructor</a:t>
            </a:r>
          </a:p>
          <a:p>
            <a:pPr marL="0" indent="0">
              <a:buNone/>
            </a:pPr>
            <a:r>
              <a:rPr lang="en-US" sz="2000" dirty="0"/>
              <a:t>Customer(){ }</a:t>
            </a:r>
          </a:p>
          <a:p>
            <a:pPr marL="0" indent="0">
              <a:buNone/>
            </a:pPr>
            <a:r>
              <a:rPr lang="en-US" sz="2000" dirty="0"/>
              <a:t>//Constructor above is called while creating objects as shown below,</a:t>
            </a:r>
          </a:p>
          <a:p>
            <a:pPr marL="0" indent="0">
              <a:buNone/>
            </a:pPr>
            <a:r>
              <a:rPr lang="en-US" sz="2000" dirty="0"/>
              <a:t>Customer custObj = new Customer();</a:t>
            </a:r>
          </a:p>
          <a:p>
            <a:pPr marL="0" indent="0">
              <a:buNone/>
            </a:pPr>
            <a:endParaRPr lang="en-US" sz="2000" dirty="0"/>
          </a:p>
          <a:p>
            <a:pPr marL="0" indent="0">
              <a:buNone/>
            </a:pPr>
            <a:r>
              <a:rPr lang="en-US" sz="2200" dirty="0">
                <a:solidFill>
                  <a:schemeClr val="tx1">
                    <a:lumMod val="65000"/>
                    <a:lumOff val="35000"/>
                  </a:schemeClr>
                </a:solidFill>
              </a:rPr>
              <a:t>Here, Customer() indicates constructor invocation during object creation</a:t>
            </a:r>
          </a:p>
          <a:p>
            <a:pPr marL="0" indent="0">
              <a:buNone/>
            </a:pPr>
            <a:endParaRPr lang="en-IN" dirty="0"/>
          </a:p>
        </p:txBody>
      </p:sp>
      <p:sp>
        <p:nvSpPr>
          <p:cNvPr id="4" name="Footer Placeholder 3">
            <a:extLst>
              <a:ext uri="{FF2B5EF4-FFF2-40B4-BE49-F238E27FC236}">
                <a16:creationId xmlns:a16="http://schemas.microsoft.com/office/drawing/2014/main" id="{E16BCAB4-BF16-D3DF-DB0B-03FD38E7AA6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DD1F3-6832-58B4-8576-D47757B752D7}"/>
              </a:ext>
            </a:extLst>
          </p:cNvPr>
          <p:cNvSpPr>
            <a:spLocks noGrp="1"/>
          </p:cNvSpPr>
          <p:nvPr>
            <p:ph type="sldNum" sz="quarter" idx="12"/>
          </p:nvPr>
        </p:nvSpPr>
        <p:spPr/>
        <p:txBody>
          <a:bodyPr/>
          <a:lstStyle/>
          <a:p>
            <a:fld id="{4A777409-9C5A-4B07-8E32-19F22F7D558C}" type="slidenum">
              <a:rPr lang="en-IN" smtClean="0"/>
              <a:t>57</a:t>
            </a:fld>
            <a:endParaRPr lang="en-IN" dirty="0"/>
          </a:p>
        </p:txBody>
      </p:sp>
    </p:spTree>
    <p:extLst>
      <p:ext uri="{BB962C8B-B14F-4D97-AF65-F5344CB8AC3E}">
        <p14:creationId xmlns:p14="http://schemas.microsoft.com/office/powerpoint/2010/main" val="4290377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DC69F-8DFB-4DD0-03D3-29F0CEEC7846}"/>
              </a:ext>
            </a:extLst>
          </p:cNvPr>
          <p:cNvSpPr txBox="1"/>
          <p:nvPr/>
        </p:nvSpPr>
        <p:spPr>
          <a:xfrm>
            <a:off x="322730" y="419144"/>
            <a:ext cx="11286564" cy="2985433"/>
          </a:xfrm>
          <a:prstGeom prst="rect">
            <a:avLst/>
          </a:prstGeom>
          <a:noFill/>
        </p:spPr>
        <p:txBody>
          <a:bodyPr wrap="square">
            <a:spAutoFit/>
          </a:bodyPr>
          <a:lstStyle/>
          <a:p>
            <a:r>
              <a:rPr lang="en-US" sz="2400" b="1" dirty="0">
                <a:effectLst/>
              </a:rPr>
              <a:t>                                                 Types of constructors:</a:t>
            </a:r>
          </a:p>
          <a:p>
            <a:endParaRPr lang="en-US" sz="2400" b="1" dirty="0">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Non-</a:t>
            </a:r>
            <a:r>
              <a:rPr lang="en-US" sz="2000" b="1" dirty="0">
                <a:solidFill>
                  <a:schemeClr val="tx1">
                    <a:lumMod val="65000"/>
                    <a:lumOff val="35000"/>
                  </a:schemeClr>
                </a:solidFill>
              </a:rPr>
              <a:t>P</a:t>
            </a:r>
            <a:r>
              <a:rPr lang="en-US" sz="2000" b="1" dirty="0">
                <a:solidFill>
                  <a:schemeClr val="tx1">
                    <a:lumMod val="65000"/>
                    <a:lumOff val="35000"/>
                  </a:schemeClr>
                </a:solidFill>
                <a:effectLst/>
              </a:rPr>
              <a:t>arameterised/Default constructor</a:t>
            </a:r>
          </a:p>
          <a:p>
            <a:pPr>
              <a:buFont typeface="+mj-lt"/>
              <a:buAutoNum type="arabicPeriod"/>
            </a:pPr>
            <a:r>
              <a:rPr lang="en-US" sz="2000" dirty="0">
                <a:solidFill>
                  <a:schemeClr val="tx1">
                    <a:lumMod val="65000"/>
                    <a:lumOff val="35000"/>
                  </a:schemeClr>
                </a:solidFill>
                <a:effectLst/>
              </a:rPr>
              <a:t>A constructor which doesn't take any parameter</a:t>
            </a:r>
          </a:p>
          <a:p>
            <a:pPr>
              <a:buFont typeface="+mj-lt"/>
              <a:buAutoNum type="arabicPeriod"/>
            </a:pPr>
            <a:r>
              <a:rPr lang="en-US" sz="2000" dirty="0">
                <a:solidFill>
                  <a:schemeClr val="tx1">
                    <a:lumMod val="65000"/>
                    <a:lumOff val="35000"/>
                  </a:schemeClr>
                </a:solidFill>
                <a:effectLst/>
              </a:rPr>
              <a:t>If the programmer doesn't provide any constructor, a non-parameterized/default constructor will be provided by the compiler. </a:t>
            </a:r>
          </a:p>
          <a:p>
            <a:r>
              <a:rPr lang="en-US" sz="2000" dirty="0">
                <a:solidFill>
                  <a:schemeClr val="tx1">
                    <a:lumMod val="65000"/>
                    <a:lumOff val="35000"/>
                  </a:schemeClr>
                </a:solidFill>
                <a:effectLst/>
              </a:rPr>
              <a:t>          </a:t>
            </a:r>
          </a:p>
          <a:p>
            <a:pPr marL="342900" indent="-342900">
              <a:buFont typeface="Wingdings" panose="05000000000000000000" pitchFamily="2" charset="2"/>
              <a:buChar char="Ø"/>
            </a:pPr>
            <a:r>
              <a:rPr lang="en-US" sz="2000" b="1" dirty="0">
                <a:solidFill>
                  <a:schemeClr val="tx1">
                    <a:lumMod val="65000"/>
                    <a:lumOff val="35000"/>
                  </a:schemeClr>
                </a:solidFill>
                <a:effectLst/>
              </a:rPr>
              <a:t>Parameterised Constructor</a:t>
            </a:r>
          </a:p>
          <a:p>
            <a:pPr>
              <a:buFont typeface="+mj-lt"/>
              <a:buAutoNum type="arabicPeriod"/>
            </a:pPr>
            <a:r>
              <a:rPr lang="en-US" sz="2000" dirty="0">
                <a:solidFill>
                  <a:schemeClr val="tx1">
                    <a:lumMod val="65000"/>
                    <a:lumOff val="35000"/>
                  </a:schemeClr>
                </a:solidFill>
                <a:effectLst/>
              </a:rPr>
              <a:t>A constructor which accepts parameters (arguments)</a:t>
            </a:r>
          </a:p>
        </p:txBody>
      </p:sp>
      <p:sp>
        <p:nvSpPr>
          <p:cNvPr id="5" name="TextBox 4">
            <a:extLst>
              <a:ext uri="{FF2B5EF4-FFF2-40B4-BE49-F238E27FC236}">
                <a16:creationId xmlns:a16="http://schemas.microsoft.com/office/drawing/2014/main" id="{8BF04058-826B-0D77-B030-612790D7427E}"/>
              </a:ext>
            </a:extLst>
          </p:cNvPr>
          <p:cNvSpPr txBox="1"/>
          <p:nvPr/>
        </p:nvSpPr>
        <p:spPr>
          <a:xfrm>
            <a:off x="322730" y="3455894"/>
            <a:ext cx="11286564" cy="1938992"/>
          </a:xfrm>
          <a:prstGeom prst="rect">
            <a:avLst/>
          </a:prstGeom>
          <a:noFill/>
        </p:spPr>
        <p:txBody>
          <a:bodyPr wrap="square">
            <a:spAutoFit/>
          </a:bodyPr>
          <a:lstStyle/>
          <a:p>
            <a:r>
              <a:rPr lang="en-IN" sz="2000" dirty="0"/>
              <a:t>//Parameterised constructor</a:t>
            </a:r>
          </a:p>
          <a:p>
            <a:r>
              <a:rPr lang="en-IN" sz="2000" dirty="0"/>
              <a:t>Customer(int customerId) {</a:t>
            </a:r>
          </a:p>
          <a:p>
            <a:r>
              <a:rPr lang="en-IN" sz="2000" dirty="0"/>
              <a:t>    System.out.println(customerId);</a:t>
            </a:r>
          </a:p>
          <a:p>
            <a:r>
              <a:rPr lang="en-IN" sz="2000" dirty="0"/>
              <a:t>}</a:t>
            </a:r>
          </a:p>
          <a:p>
            <a:r>
              <a:rPr lang="en-IN" sz="2000" dirty="0"/>
              <a:t>//Constructor above is called while creating objects as shown below,</a:t>
            </a:r>
          </a:p>
          <a:p>
            <a:r>
              <a:rPr lang="en-IN" sz="2000" dirty="0"/>
              <a:t>Customer custObj = new Customer(1001);</a:t>
            </a:r>
          </a:p>
        </p:txBody>
      </p:sp>
      <p:sp>
        <p:nvSpPr>
          <p:cNvPr id="7" name="TextBox 6">
            <a:extLst>
              <a:ext uri="{FF2B5EF4-FFF2-40B4-BE49-F238E27FC236}">
                <a16:creationId xmlns:a16="http://schemas.microsoft.com/office/drawing/2014/main" id="{074AAC5A-B483-A1D8-3749-BF560181F04F}"/>
              </a:ext>
            </a:extLst>
          </p:cNvPr>
          <p:cNvSpPr txBox="1"/>
          <p:nvPr/>
        </p:nvSpPr>
        <p:spPr>
          <a:xfrm>
            <a:off x="322730" y="5392415"/>
            <a:ext cx="11546540" cy="1015663"/>
          </a:xfrm>
          <a:prstGeom prst="rect">
            <a:avLst/>
          </a:prstGeom>
          <a:noFill/>
        </p:spPr>
        <p:txBody>
          <a:bodyPr wrap="square">
            <a:spAutoFit/>
          </a:bodyPr>
          <a:lstStyle/>
          <a:p>
            <a:r>
              <a:rPr lang="en-US" sz="2000" dirty="0">
                <a:solidFill>
                  <a:schemeClr val="tx1">
                    <a:lumMod val="65000"/>
                    <a:lumOff val="35000"/>
                  </a:schemeClr>
                </a:solidFill>
                <a:effectLst/>
              </a:rPr>
              <a:t>Note: If the programmer provides a parameterized constructor then the default constructor is not provided by the compiler.</a:t>
            </a:r>
          </a:p>
          <a:p>
            <a:r>
              <a:rPr lang="en-US" sz="2000" dirty="0">
                <a:solidFill>
                  <a:schemeClr val="tx1">
                    <a:lumMod val="65000"/>
                    <a:lumOff val="35000"/>
                  </a:schemeClr>
                </a:solidFill>
                <a:effectLst/>
              </a:rPr>
              <a:t>Next, let us learn about the 'this' keyword.</a:t>
            </a:r>
          </a:p>
        </p:txBody>
      </p:sp>
      <p:sp>
        <p:nvSpPr>
          <p:cNvPr id="2" name="Footer Placeholder 1">
            <a:extLst>
              <a:ext uri="{FF2B5EF4-FFF2-40B4-BE49-F238E27FC236}">
                <a16:creationId xmlns:a16="http://schemas.microsoft.com/office/drawing/2014/main" id="{CC9A2F1F-161C-7FF2-B27E-A4FFEB58F6D6}"/>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7A4A44D-04BB-F049-36C8-2AE922AF31ED}"/>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2138051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3AA7B9-618D-F4D7-E52C-E20444801165}"/>
              </a:ext>
            </a:extLst>
          </p:cNvPr>
          <p:cNvSpPr txBox="1"/>
          <p:nvPr/>
        </p:nvSpPr>
        <p:spPr>
          <a:xfrm>
            <a:off x="242046" y="825579"/>
            <a:ext cx="11394141" cy="2246769"/>
          </a:xfrm>
          <a:prstGeom prst="rect">
            <a:avLst/>
          </a:prstGeom>
          <a:noFill/>
        </p:spPr>
        <p:txBody>
          <a:bodyPr wrap="square">
            <a:spAutoFit/>
          </a:bodyPr>
          <a:lstStyle/>
          <a:p>
            <a:r>
              <a:rPr lang="en-US" sz="2000" dirty="0">
                <a:solidFill>
                  <a:schemeClr val="tx1">
                    <a:lumMod val="65000"/>
                    <a:lumOff val="35000"/>
                  </a:schemeClr>
                </a:solidFill>
                <a:effectLst/>
              </a:rPr>
              <a:t>Now let us consider a situation where a method has an argument or a local variable which has its name similar to an instance variable. Who gets the higher preference, the local variable/argument or the instance variable?</a:t>
            </a:r>
          </a:p>
          <a:p>
            <a:r>
              <a:rPr lang="en-US" sz="2000" dirty="0">
                <a:solidFill>
                  <a:schemeClr val="tx1">
                    <a:lumMod val="65000"/>
                    <a:lumOff val="35000"/>
                  </a:schemeClr>
                </a:solidFill>
                <a:effectLst/>
              </a:rPr>
              <a:t>Surprisingly, the local variable gets the higher preference than the instance variable inside the method. And this is known as shadowing of a field. So, how do we use both the instance variable and the local variable/argument together?</a:t>
            </a:r>
          </a:p>
          <a:p>
            <a:r>
              <a:rPr lang="en-US" sz="2000" dirty="0">
                <a:solidFill>
                  <a:schemeClr val="tx1">
                    <a:lumMod val="65000"/>
                    <a:lumOff val="35000"/>
                  </a:schemeClr>
                </a:solidFill>
                <a:effectLst/>
              </a:rPr>
              <a:t>How do we call any constructors or methods of a class, from a method of the class?</a:t>
            </a:r>
          </a:p>
        </p:txBody>
      </p:sp>
      <p:sp>
        <p:nvSpPr>
          <p:cNvPr id="5" name="TextBox 4">
            <a:extLst>
              <a:ext uri="{FF2B5EF4-FFF2-40B4-BE49-F238E27FC236}">
                <a16:creationId xmlns:a16="http://schemas.microsoft.com/office/drawing/2014/main" id="{D7B86F80-466A-440C-8B24-0DC9D8461E86}"/>
              </a:ext>
            </a:extLst>
          </p:cNvPr>
          <p:cNvSpPr txBox="1"/>
          <p:nvPr/>
        </p:nvSpPr>
        <p:spPr>
          <a:xfrm>
            <a:off x="242046" y="3072348"/>
            <a:ext cx="11456894" cy="3785652"/>
          </a:xfrm>
          <a:prstGeom prst="rect">
            <a:avLst/>
          </a:prstGeom>
          <a:noFill/>
        </p:spPr>
        <p:txBody>
          <a:bodyPr wrap="square">
            <a:spAutoFit/>
          </a:bodyPr>
          <a:lstStyle/>
          <a:p>
            <a:r>
              <a:rPr lang="en-IN" sz="1600" dirty="0"/>
              <a:t>class Customer{</a:t>
            </a:r>
          </a:p>
          <a:p>
            <a:r>
              <a:rPr lang="en-IN" sz="1600" dirty="0"/>
              <a:t>	   String customerName;</a:t>
            </a:r>
          </a:p>
          <a:p>
            <a:r>
              <a:rPr lang="en-IN" sz="1600" dirty="0"/>
              <a:t>	   public Customer(String customerName) {</a:t>
            </a:r>
          </a:p>
          <a:p>
            <a:r>
              <a:rPr lang="en-IN" sz="1600" dirty="0"/>
              <a:t>		   customerName = customerName;</a:t>
            </a:r>
          </a:p>
          <a:p>
            <a:r>
              <a:rPr lang="en-IN" sz="1600" dirty="0"/>
              <a:t>	   }</a:t>
            </a:r>
          </a:p>
          <a:p>
            <a:r>
              <a:rPr lang="en-IN" sz="1600" dirty="0"/>
              <a:t>	   public void display () {</a:t>
            </a:r>
          </a:p>
          <a:p>
            <a:r>
              <a:rPr lang="en-IN" sz="1600" dirty="0"/>
              <a:t>	     System.out.println("Customer Name : "+customerName); // Output :- Customer Name : null</a:t>
            </a:r>
          </a:p>
          <a:p>
            <a:r>
              <a:rPr lang="en-IN" sz="1600" dirty="0"/>
              <a:t>	   }</a:t>
            </a:r>
          </a:p>
          <a:p>
            <a:r>
              <a:rPr lang="en-IN" sz="1600" dirty="0"/>
              <a:t>}</a:t>
            </a:r>
          </a:p>
          <a:p>
            <a:r>
              <a:rPr lang="en-IN" sz="1600" dirty="0"/>
              <a:t>public class Tester {</a:t>
            </a:r>
          </a:p>
          <a:p>
            <a:r>
              <a:rPr lang="en-IN" sz="1600" dirty="0"/>
              <a:t>	public static void main(String[] args) {</a:t>
            </a:r>
          </a:p>
          <a:p>
            <a:r>
              <a:rPr lang="en-IN" sz="1600" dirty="0"/>
              <a:t>		Customer customer1 = new Customer("Jack");</a:t>
            </a:r>
          </a:p>
          <a:p>
            <a:r>
              <a:rPr lang="en-IN" sz="1600" dirty="0"/>
              <a:t>		customer1.display();</a:t>
            </a:r>
          </a:p>
          <a:p>
            <a:r>
              <a:rPr lang="en-IN" sz="1600" dirty="0"/>
              <a:t>	}</a:t>
            </a:r>
          </a:p>
          <a:p>
            <a:r>
              <a:rPr lang="en-IN" sz="1600" dirty="0"/>
              <a:t>}</a:t>
            </a:r>
          </a:p>
        </p:txBody>
      </p:sp>
      <p:sp>
        <p:nvSpPr>
          <p:cNvPr id="2" name="Footer Placeholder 1">
            <a:extLst>
              <a:ext uri="{FF2B5EF4-FFF2-40B4-BE49-F238E27FC236}">
                <a16:creationId xmlns:a16="http://schemas.microsoft.com/office/drawing/2014/main" id="{EF13EF13-979C-C29D-76B2-83D1E07EEC1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C2850A2-DF36-20FB-578A-E2AB701ED0CA}"/>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77341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1940F-3EA4-0B57-7CD9-A9D32AF14F4B}"/>
              </a:ext>
            </a:extLst>
          </p:cNvPr>
          <p:cNvSpPr txBox="1"/>
          <p:nvPr/>
        </p:nvSpPr>
        <p:spPr>
          <a:xfrm>
            <a:off x="717177" y="1201271"/>
            <a:ext cx="11053482" cy="3724096"/>
          </a:xfrm>
          <a:prstGeom prst="rect">
            <a:avLst/>
          </a:prstGeom>
          <a:noFill/>
        </p:spPr>
        <p:txBody>
          <a:bodyPr wrap="square">
            <a:spAutoFit/>
          </a:bodyPr>
          <a:lstStyle/>
          <a:p>
            <a:pPr marL="0" indent="0">
              <a:buNone/>
            </a:pPr>
            <a:r>
              <a:rPr lang="en-IN" sz="2800" dirty="0"/>
              <a:t>What is an Enterprise Application?</a:t>
            </a:r>
          </a:p>
          <a:p>
            <a:pPr marL="0" indent="0">
              <a:buNone/>
            </a:pPr>
            <a:endParaRPr lang="en-IN" sz="2800" dirty="0"/>
          </a:p>
          <a:p>
            <a:pPr>
              <a:buFont typeface="Wingdings" panose="05000000000000000000" pitchFamily="2" charset="2"/>
              <a:buChar char="Ø"/>
            </a:pPr>
            <a:r>
              <a:rPr lang="en-US" sz="2000" dirty="0">
                <a:solidFill>
                  <a:schemeClr val="tx1">
                    <a:lumMod val="65000"/>
                    <a:lumOff val="35000"/>
                  </a:schemeClr>
                </a:solidFill>
              </a:rPr>
              <a:t> You have seen the different tiers that an enterprise application is split into. Will  Java be used in all the tiers? Or are there any other technologies used?    Which technologies can one use in the multiple tiers created?</a:t>
            </a:r>
          </a:p>
          <a:p>
            <a:pPr marL="0" indent="0">
              <a:buNone/>
            </a:pPr>
            <a:endParaRPr lang="en-US" sz="2000" dirty="0">
              <a:solidFill>
                <a:schemeClr val="tx1">
                  <a:lumMod val="65000"/>
                  <a:lumOff val="35000"/>
                </a:schemeClr>
              </a:solidFill>
            </a:endParaRPr>
          </a:p>
          <a:p>
            <a:pPr>
              <a:buFont typeface="Wingdings" panose="05000000000000000000" pitchFamily="2" charset="2"/>
              <a:buChar char="Ø"/>
            </a:pPr>
            <a:r>
              <a:rPr lang="en-US" sz="2000" dirty="0">
                <a:solidFill>
                  <a:schemeClr val="tx1">
                    <a:lumMod val="65000"/>
                    <a:lumOff val="35000"/>
                  </a:schemeClr>
                </a:solidFill>
              </a:rPr>
              <a:t> There are many technologies that can be used in different tiers, but we will be working with a specific set in this training.</a:t>
            </a:r>
          </a:p>
          <a:p>
            <a:pPr marL="0" indent="0">
              <a:buNone/>
            </a:pPr>
            <a:endParaRPr lang="en-IN" sz="2000" dirty="0">
              <a:solidFill>
                <a:schemeClr val="tx1">
                  <a:lumMod val="65000"/>
                  <a:lumOff val="35000"/>
                </a:schemeClr>
              </a:solidFill>
            </a:endParaRPr>
          </a:p>
          <a:p>
            <a:pPr marL="0" indent="0">
              <a:buNone/>
            </a:pPr>
            <a:br>
              <a:rPr lang="en-US" sz="2000" dirty="0">
                <a:solidFill>
                  <a:schemeClr val="tx1">
                    <a:lumMod val="65000"/>
                    <a:lumOff val="35000"/>
                  </a:schemeClr>
                </a:solidFill>
              </a:rPr>
            </a:br>
            <a:endParaRPr lang="en-IN" sz="2000" dirty="0"/>
          </a:p>
        </p:txBody>
      </p:sp>
      <p:sp>
        <p:nvSpPr>
          <p:cNvPr id="2" name="Footer Placeholder 1">
            <a:extLst>
              <a:ext uri="{FF2B5EF4-FFF2-40B4-BE49-F238E27FC236}">
                <a16:creationId xmlns:a16="http://schemas.microsoft.com/office/drawing/2014/main" id="{4F8AE7CE-5BAE-94F8-6D86-2F91AE3BC96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478C780-D1A0-C1ED-41EB-CEA5FB7B3DDC}"/>
              </a:ext>
            </a:extLst>
          </p:cNvPr>
          <p:cNvSpPr>
            <a:spLocks noGrp="1"/>
          </p:cNvSpPr>
          <p:nvPr>
            <p:ph type="sldNum" sz="quarter" idx="12"/>
          </p:nvPr>
        </p:nvSpPr>
        <p:spPr/>
        <p:txBody>
          <a:bodyPr/>
          <a:lstStyle/>
          <a:p>
            <a:fld id="{4A777409-9C5A-4B07-8E32-19F22F7D558C}" type="slidenum">
              <a:rPr lang="en-IN" smtClean="0"/>
              <a:t>6</a:t>
            </a:fld>
            <a:endParaRPr lang="en-IN" dirty="0"/>
          </a:p>
        </p:txBody>
      </p:sp>
    </p:spTree>
    <p:extLst>
      <p:ext uri="{BB962C8B-B14F-4D97-AF65-F5344CB8AC3E}">
        <p14:creationId xmlns:p14="http://schemas.microsoft.com/office/powerpoint/2010/main" val="9363453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7CC6A-86FB-20BF-6475-2C8B12371339}"/>
              </a:ext>
            </a:extLst>
          </p:cNvPr>
          <p:cNvSpPr txBox="1"/>
          <p:nvPr/>
        </p:nvSpPr>
        <p:spPr>
          <a:xfrm>
            <a:off x="398929" y="1126449"/>
            <a:ext cx="11394141" cy="1323439"/>
          </a:xfrm>
          <a:prstGeom prst="rect">
            <a:avLst/>
          </a:prstGeom>
          <a:noFill/>
        </p:spPr>
        <p:txBody>
          <a:bodyPr wrap="square">
            <a:spAutoFit/>
          </a:bodyPr>
          <a:lstStyle/>
          <a:p>
            <a:r>
              <a:rPr lang="en-US" sz="2000" dirty="0">
                <a:solidFill>
                  <a:schemeClr val="tx1">
                    <a:lumMod val="65000"/>
                    <a:lumOff val="35000"/>
                  </a:schemeClr>
                </a:solidFill>
              </a:rPr>
              <a:t>Here, the variable 'customerName' used in the constructor is local to that constructor. The instance variable (customerName) name will remain null.</a:t>
            </a:r>
            <a:br>
              <a:rPr lang="en-US" sz="2000" dirty="0">
                <a:solidFill>
                  <a:schemeClr val="tx1">
                    <a:lumMod val="65000"/>
                    <a:lumOff val="35000"/>
                  </a:schemeClr>
                </a:solidFill>
              </a:rPr>
            </a:br>
            <a:r>
              <a:rPr lang="en-US" sz="2000" dirty="0">
                <a:solidFill>
                  <a:schemeClr val="tx1">
                    <a:lumMod val="65000"/>
                    <a:lumOff val="35000"/>
                  </a:schemeClr>
                </a:solidFill>
              </a:rPr>
              <a:t>To assign the value passed into the constructor to the instance variable 'customerName' and to call the display() method, this keyword can be used as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86E958C4-CF79-7CB7-01DA-9D8F49FF9B21}"/>
              </a:ext>
            </a:extLst>
          </p:cNvPr>
          <p:cNvSpPr txBox="1"/>
          <p:nvPr/>
        </p:nvSpPr>
        <p:spPr>
          <a:xfrm>
            <a:off x="598394" y="2697086"/>
            <a:ext cx="11308976" cy="2862322"/>
          </a:xfrm>
          <a:prstGeom prst="rect">
            <a:avLst/>
          </a:prstGeom>
          <a:noFill/>
        </p:spPr>
        <p:txBody>
          <a:bodyPr wrap="square">
            <a:spAutoFit/>
          </a:bodyPr>
          <a:lstStyle/>
          <a:p>
            <a:r>
              <a:rPr lang="en-IN" sz="2000" dirty="0"/>
              <a:t>class Customer{</a:t>
            </a:r>
          </a:p>
          <a:p>
            <a:r>
              <a:rPr lang="en-IN" sz="2000" dirty="0"/>
              <a:t>	   String customerName;</a:t>
            </a:r>
          </a:p>
          <a:p>
            <a:r>
              <a:rPr lang="en-IN" sz="2000" dirty="0"/>
              <a:t>	   public Customer(String customerName) {</a:t>
            </a:r>
          </a:p>
          <a:p>
            <a:r>
              <a:rPr lang="en-IN" sz="2000" dirty="0"/>
              <a:t>		   </a:t>
            </a:r>
            <a:r>
              <a:rPr lang="en-IN" sz="2000" dirty="0" err="1"/>
              <a:t>this.customerName</a:t>
            </a:r>
            <a:r>
              <a:rPr lang="en-IN" sz="2000" dirty="0"/>
              <a:t> = customerName;</a:t>
            </a:r>
          </a:p>
          <a:p>
            <a:r>
              <a:rPr lang="en-IN" sz="2000" dirty="0"/>
              <a:t>	   }</a:t>
            </a:r>
          </a:p>
          <a:p>
            <a:r>
              <a:rPr lang="en-IN" sz="2000" dirty="0"/>
              <a:t>	   public void display () {</a:t>
            </a:r>
          </a:p>
          <a:p>
            <a:r>
              <a:rPr lang="en-IN" sz="2000" dirty="0"/>
              <a:t>	     System.out.println("Customer Name : "+customerName); // Output :- Customer Name : Jack</a:t>
            </a:r>
          </a:p>
          <a:p>
            <a:r>
              <a:rPr lang="en-IN" sz="2000" dirty="0"/>
              <a:t>	   }</a:t>
            </a:r>
          </a:p>
          <a:p>
            <a:r>
              <a:rPr lang="en-IN" sz="2000" dirty="0"/>
              <a:t>}</a:t>
            </a:r>
          </a:p>
        </p:txBody>
      </p:sp>
      <p:sp>
        <p:nvSpPr>
          <p:cNvPr id="7" name="TextBox 6">
            <a:extLst>
              <a:ext uri="{FF2B5EF4-FFF2-40B4-BE49-F238E27FC236}">
                <a16:creationId xmlns:a16="http://schemas.microsoft.com/office/drawing/2014/main" id="{93810690-BE45-D635-5D2A-B57A4DBF378C}"/>
              </a:ext>
            </a:extLst>
          </p:cNvPr>
          <p:cNvSpPr txBox="1"/>
          <p:nvPr/>
        </p:nvSpPr>
        <p:spPr>
          <a:xfrm>
            <a:off x="555812" y="5648464"/>
            <a:ext cx="11394140" cy="707886"/>
          </a:xfrm>
          <a:prstGeom prst="rect">
            <a:avLst/>
          </a:prstGeom>
          <a:noFill/>
        </p:spPr>
        <p:txBody>
          <a:bodyPr wrap="square">
            <a:spAutoFit/>
          </a:bodyPr>
          <a:lstStyle/>
          <a:p>
            <a:r>
              <a:rPr lang="en-US" sz="2000" dirty="0">
                <a:solidFill>
                  <a:schemeClr val="tx1">
                    <a:lumMod val="65000"/>
                    <a:lumOff val="35000"/>
                  </a:schemeClr>
                </a:solidFill>
              </a:rPr>
              <a:t>As we have learnt to invoke attributes using this, can we invoke methods using this? Let us see how to do that next.</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9971EDDF-77AD-068D-96A5-245A6BC1804D}"/>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9545F71E-00E1-C0B9-2874-26F9F43E7177}"/>
              </a:ext>
            </a:extLst>
          </p:cNvPr>
          <p:cNvSpPr>
            <a:spLocks noGrp="1"/>
          </p:cNvSpPr>
          <p:nvPr>
            <p:ph type="sldNum" sz="quarter" idx="12"/>
          </p:nvPr>
        </p:nvSpPr>
        <p:spPr/>
        <p:txBody>
          <a:bodyPr/>
          <a:lstStyle/>
          <a:p>
            <a:fld id="{4A777409-9C5A-4B07-8E32-19F22F7D558C}" type="slidenum">
              <a:rPr lang="en-IN" smtClean="0"/>
              <a:t>60</a:t>
            </a:fld>
            <a:endParaRPr lang="en-IN" dirty="0"/>
          </a:p>
        </p:txBody>
      </p:sp>
    </p:spTree>
    <p:extLst>
      <p:ext uri="{BB962C8B-B14F-4D97-AF65-F5344CB8AC3E}">
        <p14:creationId xmlns:p14="http://schemas.microsoft.com/office/powerpoint/2010/main" val="19874073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B86B5-F4A0-7192-2078-47422A25922E}"/>
              </a:ext>
            </a:extLst>
          </p:cNvPr>
          <p:cNvSpPr txBox="1"/>
          <p:nvPr/>
        </p:nvSpPr>
        <p:spPr>
          <a:xfrm>
            <a:off x="242046" y="842699"/>
            <a:ext cx="11259671" cy="1015663"/>
          </a:xfrm>
          <a:prstGeom prst="rect">
            <a:avLst/>
          </a:prstGeom>
          <a:noFill/>
        </p:spPr>
        <p:txBody>
          <a:bodyPr wrap="square">
            <a:spAutoFit/>
          </a:bodyPr>
          <a:lstStyle/>
          <a:p>
            <a:r>
              <a:rPr lang="en-US" sz="2000" dirty="0">
                <a:solidFill>
                  <a:schemeClr val="tx1">
                    <a:lumMod val="65000"/>
                    <a:lumOff val="35000"/>
                  </a:schemeClr>
                </a:solidFill>
                <a:effectLst/>
              </a:rPr>
              <a:t>this keyword is also used to invoke the constructor or any method of the current object.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Observe the code given below:</a:t>
            </a:r>
          </a:p>
        </p:txBody>
      </p:sp>
      <p:sp>
        <p:nvSpPr>
          <p:cNvPr id="5" name="TextBox 4">
            <a:extLst>
              <a:ext uri="{FF2B5EF4-FFF2-40B4-BE49-F238E27FC236}">
                <a16:creationId xmlns:a16="http://schemas.microsoft.com/office/drawing/2014/main" id="{BDE2AB03-3941-ED59-F418-FFE10B340645}"/>
              </a:ext>
            </a:extLst>
          </p:cNvPr>
          <p:cNvSpPr txBox="1"/>
          <p:nvPr/>
        </p:nvSpPr>
        <p:spPr>
          <a:xfrm>
            <a:off x="242046" y="1792940"/>
            <a:ext cx="11707908" cy="5632311"/>
          </a:xfrm>
          <a:prstGeom prst="rect">
            <a:avLst/>
          </a:prstGeom>
          <a:noFill/>
        </p:spPr>
        <p:txBody>
          <a:bodyPr wrap="square">
            <a:spAutoFit/>
          </a:bodyPr>
          <a:lstStyle/>
          <a:p>
            <a:r>
              <a:rPr lang="en-IN" dirty="0"/>
              <a:t>public class Customer {</a:t>
            </a:r>
          </a:p>
          <a:p>
            <a:r>
              <a:rPr lang="en-IN" dirty="0"/>
              <a:t>	public String customerId;</a:t>
            </a:r>
          </a:p>
          <a:p>
            <a:r>
              <a:rPr lang="en-IN" dirty="0"/>
              <a:t>	public String customerName;</a:t>
            </a:r>
          </a:p>
          <a:p>
            <a:r>
              <a:rPr lang="en-IN" dirty="0"/>
              <a:t>	public long contactNumber;</a:t>
            </a:r>
          </a:p>
          <a:p>
            <a:r>
              <a:rPr lang="en-IN" dirty="0"/>
              <a:t>	public String address;</a:t>
            </a:r>
          </a:p>
          <a:p>
            <a:r>
              <a:rPr lang="en-IN" dirty="0"/>
              <a:t>	public Customer() {</a:t>
            </a:r>
          </a:p>
          <a:p>
            <a:r>
              <a:rPr lang="en-IN" dirty="0"/>
              <a:t>		System.out.println("Parameterless constructor called");</a:t>
            </a:r>
          </a:p>
          <a:p>
            <a:r>
              <a:rPr lang="en-IN" dirty="0"/>
              <a:t>	}</a:t>
            </a:r>
          </a:p>
          <a:p>
            <a:r>
              <a:rPr lang="en-IN" dirty="0"/>
              <a:t>	public Customer(String customerId, String customerName, long contactNumber,</a:t>
            </a:r>
          </a:p>
          <a:p>
            <a:r>
              <a:rPr lang="en-IN" dirty="0"/>
              <a:t>			String address) {</a:t>
            </a:r>
          </a:p>
          <a:p>
            <a:r>
              <a:rPr lang="en-IN" dirty="0"/>
              <a:t>		// this() is used to invoke the constructor of the current class</a:t>
            </a:r>
          </a:p>
          <a:p>
            <a:r>
              <a:rPr lang="en-IN" dirty="0"/>
              <a:t>		// Since no parameters are specified, parameterless constructor will be invoked</a:t>
            </a:r>
          </a:p>
          <a:p>
            <a:r>
              <a:rPr lang="en-IN" dirty="0"/>
              <a:t>		this();</a:t>
            </a:r>
          </a:p>
          <a:p>
            <a:r>
              <a:rPr lang="en-IN" dirty="0"/>
              <a:t>		</a:t>
            </a:r>
            <a:r>
              <a:rPr lang="en-IN" dirty="0" err="1"/>
              <a:t>this.customerId</a:t>
            </a:r>
            <a:r>
              <a:rPr lang="en-IN" dirty="0"/>
              <a:t> = customerId;</a:t>
            </a:r>
          </a:p>
          <a:p>
            <a:r>
              <a:rPr lang="en-IN" dirty="0"/>
              <a:t>		</a:t>
            </a:r>
            <a:r>
              <a:rPr lang="en-IN" dirty="0" err="1"/>
              <a:t>this.customerName</a:t>
            </a:r>
            <a:r>
              <a:rPr lang="en-IN" dirty="0"/>
              <a:t> = customerName;</a:t>
            </a:r>
          </a:p>
          <a:p>
            <a:r>
              <a:rPr lang="en-IN" dirty="0"/>
              <a:t>		</a:t>
            </a:r>
            <a:r>
              <a:rPr lang="en-IN" dirty="0" err="1"/>
              <a:t>this.contactNumber</a:t>
            </a:r>
            <a:r>
              <a:rPr lang="en-IN" dirty="0"/>
              <a:t> = contactNumber;</a:t>
            </a:r>
          </a:p>
          <a:p>
            <a:r>
              <a:rPr lang="en-IN" dirty="0"/>
              <a:t>		this.address = address;</a:t>
            </a:r>
          </a:p>
          <a:p>
            <a:r>
              <a:rPr lang="en-IN" dirty="0"/>
              <a:t>	}</a:t>
            </a:r>
          </a:p>
          <a:p>
            <a:pPr algn="r"/>
            <a:r>
              <a:rPr lang="en-IN" dirty="0">
                <a:solidFill>
                  <a:schemeClr val="tx1">
                    <a:lumMod val="65000"/>
                    <a:lumOff val="35000"/>
                  </a:schemeClr>
                </a:solidFill>
              </a:rPr>
              <a:t>See the continuing code in next ..</a:t>
            </a:r>
          </a:p>
          <a:p>
            <a:pPr algn="r"/>
            <a:r>
              <a:rPr lang="en-IN" dirty="0"/>
              <a:t>	</a:t>
            </a:r>
          </a:p>
        </p:txBody>
      </p:sp>
      <p:sp>
        <p:nvSpPr>
          <p:cNvPr id="2" name="Footer Placeholder 1">
            <a:extLst>
              <a:ext uri="{FF2B5EF4-FFF2-40B4-BE49-F238E27FC236}">
                <a16:creationId xmlns:a16="http://schemas.microsoft.com/office/drawing/2014/main" id="{C30C3F55-2ED5-2EA6-DFBC-BBF0E138478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9F7B68F-B090-899F-9B83-BAB86A66D51B}"/>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2883320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15BD52-4871-2796-A00D-BF10D079BEAF}"/>
              </a:ext>
            </a:extLst>
          </p:cNvPr>
          <p:cNvSpPr txBox="1"/>
          <p:nvPr/>
        </p:nvSpPr>
        <p:spPr>
          <a:xfrm>
            <a:off x="322729" y="1305342"/>
            <a:ext cx="11322424" cy="4093428"/>
          </a:xfrm>
          <a:prstGeom prst="rect">
            <a:avLst/>
          </a:prstGeom>
          <a:noFill/>
        </p:spPr>
        <p:txBody>
          <a:bodyPr wrap="square">
            <a:spAutoFit/>
          </a:bodyPr>
          <a:lstStyle/>
          <a:p>
            <a:r>
              <a:rPr lang="en-IN" sz="2000" dirty="0"/>
              <a:t>public void displayCustomerName() {</a:t>
            </a:r>
          </a:p>
          <a:p>
            <a:r>
              <a:rPr lang="en-IN" sz="2000" dirty="0"/>
              <a:t>		System.out.println("Customer Name : " + customerName);</a:t>
            </a:r>
          </a:p>
          <a:p>
            <a:r>
              <a:rPr lang="en-IN" sz="2000" dirty="0"/>
              <a:t>	}</a:t>
            </a:r>
          </a:p>
          <a:p>
            <a:r>
              <a:rPr lang="en-IN" sz="2000" dirty="0"/>
              <a:t>	public void displayCustomerDetails() {</a:t>
            </a:r>
          </a:p>
          <a:p>
            <a:r>
              <a:rPr lang="en-IN" sz="2000" dirty="0"/>
              <a:t>        System.out.println("Displaying customer details \n***********");</a:t>
            </a:r>
          </a:p>
          <a:p>
            <a:r>
              <a:rPr lang="en-IN" sz="2000" dirty="0"/>
              <a:t>        System.out.println("Customer Id : " + customerId);</a:t>
            </a:r>
          </a:p>
          <a:p>
            <a:r>
              <a:rPr lang="en-IN" sz="2000" dirty="0"/>
              <a:t>		</a:t>
            </a:r>
          </a:p>
          <a:p>
            <a:r>
              <a:rPr lang="en-IN" sz="2000" dirty="0"/>
              <a:t>        //this is used to invoke method</a:t>
            </a:r>
          </a:p>
          <a:p>
            <a:r>
              <a:rPr lang="en-IN" sz="2000" dirty="0"/>
              <a:t>        this.displayCustomerName();</a:t>
            </a:r>
          </a:p>
          <a:p>
            <a:r>
              <a:rPr lang="en-IN" sz="2000" dirty="0"/>
              <a:t>        System.out.println("Contact Number : " + contactNumber);</a:t>
            </a:r>
          </a:p>
          <a:p>
            <a:r>
              <a:rPr lang="en-IN" sz="2000" dirty="0"/>
              <a:t>        System.out.println("Address : " + address);</a:t>
            </a:r>
          </a:p>
          <a:p>
            <a:r>
              <a:rPr lang="en-IN" sz="2000" dirty="0"/>
              <a:t>	}</a:t>
            </a:r>
          </a:p>
          <a:p>
            <a:r>
              <a:rPr lang="en-IN" sz="2000" dirty="0"/>
              <a:t>}</a:t>
            </a:r>
          </a:p>
        </p:txBody>
      </p:sp>
      <p:sp>
        <p:nvSpPr>
          <p:cNvPr id="2" name="Footer Placeholder 1">
            <a:extLst>
              <a:ext uri="{FF2B5EF4-FFF2-40B4-BE49-F238E27FC236}">
                <a16:creationId xmlns:a16="http://schemas.microsoft.com/office/drawing/2014/main" id="{98FC78F9-8CE6-AA70-D5BF-1ABEF82E04A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9D5827C3-973F-3DE1-A79F-08D394A57083}"/>
              </a:ext>
            </a:extLst>
          </p:cNvPr>
          <p:cNvSpPr>
            <a:spLocks noGrp="1"/>
          </p:cNvSpPr>
          <p:nvPr>
            <p:ph type="sldNum" sz="quarter" idx="12"/>
          </p:nvPr>
        </p:nvSpPr>
        <p:spPr/>
        <p:txBody>
          <a:bodyPr/>
          <a:lstStyle/>
          <a:p>
            <a:fld id="{4A777409-9C5A-4B07-8E32-19F22F7D558C}" type="slidenum">
              <a:rPr lang="en-IN" smtClean="0"/>
              <a:t>62</a:t>
            </a:fld>
            <a:endParaRPr lang="en-IN" dirty="0"/>
          </a:p>
        </p:txBody>
      </p:sp>
    </p:spTree>
    <p:extLst>
      <p:ext uri="{BB962C8B-B14F-4D97-AF65-F5344CB8AC3E}">
        <p14:creationId xmlns:p14="http://schemas.microsoft.com/office/powerpoint/2010/main" val="32819051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4AFFD8-501B-86ED-4B82-A2424A1372F1}"/>
              </a:ext>
            </a:extLst>
          </p:cNvPr>
          <p:cNvSpPr txBox="1"/>
          <p:nvPr/>
        </p:nvSpPr>
        <p:spPr>
          <a:xfrm>
            <a:off x="304800" y="936813"/>
            <a:ext cx="11582400" cy="400110"/>
          </a:xfrm>
          <a:prstGeom prst="rect">
            <a:avLst/>
          </a:prstGeom>
          <a:noFill/>
        </p:spPr>
        <p:txBody>
          <a:bodyPr wrap="square">
            <a:spAutoFit/>
          </a:bodyPr>
          <a:lstStyle/>
          <a:p>
            <a:r>
              <a:rPr lang="en-US" sz="2000" dirty="0">
                <a:solidFill>
                  <a:schemeClr val="tx1">
                    <a:lumMod val="65000"/>
                    <a:lumOff val="35000"/>
                  </a:schemeClr>
                </a:solidFill>
              </a:rPr>
              <a:t>We will create a Tester class for the same, which will have input as follows:</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D72D2990-F913-D60A-26CE-E65A99FE31BB}"/>
              </a:ext>
            </a:extLst>
          </p:cNvPr>
          <p:cNvSpPr txBox="1"/>
          <p:nvPr/>
        </p:nvSpPr>
        <p:spPr>
          <a:xfrm>
            <a:off x="304800" y="1501993"/>
            <a:ext cx="11250706" cy="3477875"/>
          </a:xfrm>
          <a:prstGeom prst="rect">
            <a:avLst/>
          </a:prstGeom>
          <a:noFill/>
        </p:spPr>
        <p:txBody>
          <a:bodyPr wrap="square">
            <a:spAutoFit/>
          </a:bodyPr>
          <a:lstStyle/>
          <a:p>
            <a:r>
              <a:rPr lang="en-IN" sz="2000" dirty="0"/>
              <a:t>public class Tester {</a:t>
            </a:r>
          </a:p>
          <a:p>
            <a:r>
              <a:rPr lang="en-IN" sz="2000" dirty="0"/>
              <a:t>	public static void main(String[] args) {</a:t>
            </a:r>
          </a:p>
          <a:p>
            <a:r>
              <a:rPr lang="en-IN" sz="2000" dirty="0"/>
              <a:t>		Customer customer = new Customer();</a:t>
            </a:r>
          </a:p>
          <a:p>
            <a:r>
              <a:rPr lang="en-IN" sz="2000" dirty="0"/>
              <a:t>		customer.displayCustomerName();</a:t>
            </a:r>
          </a:p>
          <a:p>
            <a:r>
              <a:rPr lang="en-IN" sz="2000" dirty="0"/>
              <a:t>		customer.displayCustomerDetails();</a:t>
            </a:r>
          </a:p>
          <a:p>
            <a:r>
              <a:rPr lang="en-IN" sz="2000" dirty="0"/>
              <a:t>		</a:t>
            </a:r>
          </a:p>
          <a:p>
            <a:r>
              <a:rPr lang="en-IN" sz="2000" dirty="0"/>
              <a:t>		Customer customer1 = new Customer("K123","Katy",7865l,"21A, Downtown, LA");</a:t>
            </a:r>
          </a:p>
          <a:p>
            <a:r>
              <a:rPr lang="en-IN" sz="2000" dirty="0"/>
              <a:t>		customer1.displayCustomerName();</a:t>
            </a:r>
          </a:p>
          <a:p>
            <a:r>
              <a:rPr lang="en-IN" sz="2000" dirty="0"/>
              <a:t>		customer1.displayCustomerDetails();</a:t>
            </a:r>
          </a:p>
          <a:p>
            <a:r>
              <a:rPr lang="en-IN" sz="2000" dirty="0"/>
              <a:t>	}</a:t>
            </a:r>
          </a:p>
          <a:p>
            <a:r>
              <a:rPr lang="en-IN" sz="2000" dirty="0"/>
              <a:t>}</a:t>
            </a:r>
          </a:p>
        </p:txBody>
      </p:sp>
      <p:sp>
        <p:nvSpPr>
          <p:cNvPr id="7" name="TextBox 6">
            <a:extLst>
              <a:ext uri="{FF2B5EF4-FFF2-40B4-BE49-F238E27FC236}">
                <a16:creationId xmlns:a16="http://schemas.microsoft.com/office/drawing/2014/main" id="{A238802C-0EF4-D78F-97C4-3157E202DB45}"/>
              </a:ext>
            </a:extLst>
          </p:cNvPr>
          <p:cNvSpPr txBox="1"/>
          <p:nvPr/>
        </p:nvSpPr>
        <p:spPr>
          <a:xfrm>
            <a:off x="304801" y="5032911"/>
            <a:ext cx="11582399" cy="1323439"/>
          </a:xfrm>
          <a:prstGeom prst="rect">
            <a:avLst/>
          </a:prstGeom>
          <a:noFill/>
        </p:spPr>
        <p:txBody>
          <a:bodyPr wrap="square">
            <a:spAutoFit/>
          </a:bodyPr>
          <a:lstStyle/>
          <a:p>
            <a:r>
              <a:rPr lang="en-US" sz="2000" dirty="0">
                <a:solidFill>
                  <a:schemeClr val="tx1">
                    <a:lumMod val="65000"/>
                    <a:lumOff val="35000"/>
                  </a:schemeClr>
                </a:solidFill>
              </a:rPr>
              <a:t>For an object customer, we are calling parameterless constructor which is printing the statement "Parameterless constructor called" and is not setting any attributes, hence it will set them to null. And customer1 is calling the parameterized constructor which is calling parameterless constructor (using this() ) and setting the value of the attributes.</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FC5CF1A9-B92B-F317-F43C-B1BABDBAF31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AF0C1CA8-C2E4-427E-82D9-CAF26D30B89F}"/>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6656253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E15E92-0EBC-FC51-61D8-CA386AC693DA}"/>
              </a:ext>
            </a:extLst>
          </p:cNvPr>
          <p:cNvSpPr txBox="1"/>
          <p:nvPr/>
        </p:nvSpPr>
        <p:spPr>
          <a:xfrm>
            <a:off x="286870" y="824543"/>
            <a:ext cx="11483789" cy="400110"/>
          </a:xfrm>
          <a:prstGeom prst="rect">
            <a:avLst/>
          </a:prstGeom>
          <a:noFill/>
        </p:spPr>
        <p:txBody>
          <a:bodyPr wrap="square">
            <a:spAutoFit/>
          </a:bodyPr>
          <a:lstStyle/>
          <a:p>
            <a:r>
              <a:rPr lang="en-US" sz="2000" dirty="0">
                <a:solidFill>
                  <a:schemeClr val="tx1">
                    <a:lumMod val="65000"/>
                    <a:lumOff val="35000"/>
                  </a:schemeClr>
                </a:solidFill>
              </a:rPr>
              <a:t>After executing the above code we will get the output as :</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6631270C-6EC7-AD00-E2A2-E688860401A4}"/>
              </a:ext>
            </a:extLst>
          </p:cNvPr>
          <p:cNvSpPr txBox="1"/>
          <p:nvPr/>
        </p:nvSpPr>
        <p:spPr>
          <a:xfrm>
            <a:off x="286870" y="1224653"/>
            <a:ext cx="11618260" cy="5016758"/>
          </a:xfrm>
          <a:prstGeom prst="rect">
            <a:avLst/>
          </a:prstGeom>
          <a:noFill/>
        </p:spPr>
        <p:txBody>
          <a:bodyPr wrap="square">
            <a:spAutoFit/>
          </a:bodyPr>
          <a:lstStyle/>
          <a:p>
            <a:r>
              <a:rPr lang="en-IN" sz="2000" dirty="0"/>
              <a:t>Parameterless constructor called</a:t>
            </a:r>
          </a:p>
          <a:p>
            <a:r>
              <a:rPr lang="en-IN" sz="2000" dirty="0"/>
              <a:t>Customer Name : null</a:t>
            </a:r>
          </a:p>
          <a:p>
            <a:r>
              <a:rPr lang="en-IN" sz="2000" dirty="0"/>
              <a:t>Displaying customer details </a:t>
            </a:r>
          </a:p>
          <a:p>
            <a:r>
              <a:rPr lang="en-IN" sz="2000" dirty="0"/>
              <a:t>***********</a:t>
            </a:r>
          </a:p>
          <a:p>
            <a:r>
              <a:rPr lang="en-IN" sz="2000" dirty="0"/>
              <a:t>Customer Id : null</a:t>
            </a:r>
          </a:p>
          <a:p>
            <a:r>
              <a:rPr lang="en-IN" sz="2000" dirty="0"/>
              <a:t>Customer Name : null</a:t>
            </a:r>
          </a:p>
          <a:p>
            <a:r>
              <a:rPr lang="en-IN" sz="2000" dirty="0"/>
              <a:t>Contact Number : 0</a:t>
            </a:r>
          </a:p>
          <a:p>
            <a:r>
              <a:rPr lang="en-IN" sz="2000" dirty="0"/>
              <a:t>Address : null</a:t>
            </a:r>
          </a:p>
          <a:p>
            <a:r>
              <a:rPr lang="en-IN" sz="2000" dirty="0"/>
              <a:t>Parameterless constructor called</a:t>
            </a:r>
          </a:p>
          <a:p>
            <a:r>
              <a:rPr lang="en-IN" sz="2000" dirty="0"/>
              <a:t>Customer Name : Katy</a:t>
            </a:r>
          </a:p>
          <a:p>
            <a:r>
              <a:rPr lang="en-IN" sz="2000" dirty="0"/>
              <a:t>Displaying customer details </a:t>
            </a:r>
          </a:p>
          <a:p>
            <a:r>
              <a:rPr lang="en-IN" sz="2000" dirty="0"/>
              <a:t>***********</a:t>
            </a:r>
          </a:p>
          <a:p>
            <a:r>
              <a:rPr lang="en-IN" sz="2000" dirty="0"/>
              <a:t>Customer Id : K123</a:t>
            </a:r>
          </a:p>
          <a:p>
            <a:r>
              <a:rPr lang="en-IN" sz="2000" dirty="0"/>
              <a:t>Customer Name : Katy</a:t>
            </a:r>
          </a:p>
          <a:p>
            <a:r>
              <a:rPr lang="en-IN" sz="2000" dirty="0"/>
              <a:t>Contact Number : 7865</a:t>
            </a:r>
          </a:p>
          <a:p>
            <a:r>
              <a:rPr lang="en-IN" sz="2000" dirty="0"/>
              <a:t>Address : 21A, Downtown, LA</a:t>
            </a:r>
          </a:p>
        </p:txBody>
      </p:sp>
      <p:sp>
        <p:nvSpPr>
          <p:cNvPr id="7" name="TextBox 6">
            <a:extLst>
              <a:ext uri="{FF2B5EF4-FFF2-40B4-BE49-F238E27FC236}">
                <a16:creationId xmlns:a16="http://schemas.microsoft.com/office/drawing/2014/main" id="{A24F0105-9476-6555-011F-AC70D0CF3491}"/>
              </a:ext>
            </a:extLst>
          </p:cNvPr>
          <p:cNvSpPr txBox="1"/>
          <p:nvPr/>
        </p:nvSpPr>
        <p:spPr>
          <a:xfrm>
            <a:off x="259974" y="6126472"/>
            <a:ext cx="11546543" cy="400110"/>
          </a:xfrm>
          <a:prstGeom prst="rect">
            <a:avLst/>
          </a:prstGeom>
          <a:noFill/>
        </p:spPr>
        <p:txBody>
          <a:bodyPr wrap="square">
            <a:spAutoFit/>
          </a:bodyPr>
          <a:lstStyle/>
          <a:p>
            <a:r>
              <a:rPr lang="en-US" sz="2000" dirty="0">
                <a:solidFill>
                  <a:schemeClr val="tx1">
                    <a:lumMod val="65000"/>
                    <a:lumOff val="35000"/>
                  </a:schemeClr>
                </a:solidFill>
              </a:rPr>
              <a:t>You can further explore this concept in the tryout.</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6BC5D7F2-EB51-35AA-618C-A3E55027F30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4DAA9DA-1118-C0EC-75E6-44662680FC4F}"/>
              </a:ext>
            </a:extLst>
          </p:cNvPr>
          <p:cNvSpPr>
            <a:spLocks noGrp="1"/>
          </p:cNvSpPr>
          <p:nvPr>
            <p:ph type="sldNum" sz="quarter" idx="12"/>
          </p:nvPr>
        </p:nvSpPr>
        <p:spPr/>
        <p:txBody>
          <a:bodyPr/>
          <a:lstStyle/>
          <a:p>
            <a:fld id="{4A777409-9C5A-4B07-8E32-19F22F7D558C}" type="slidenum">
              <a:rPr lang="en-IN" smtClean="0"/>
              <a:t>64</a:t>
            </a:fld>
            <a:endParaRPr lang="en-IN" dirty="0"/>
          </a:p>
        </p:txBody>
      </p:sp>
    </p:spTree>
    <p:extLst>
      <p:ext uri="{BB962C8B-B14F-4D97-AF65-F5344CB8AC3E}">
        <p14:creationId xmlns:p14="http://schemas.microsoft.com/office/powerpoint/2010/main" val="742824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18E3-0FDA-0734-B16F-0B90EA67D7C0}"/>
              </a:ext>
            </a:extLst>
          </p:cNvPr>
          <p:cNvSpPr>
            <a:spLocks noGrp="1"/>
          </p:cNvSpPr>
          <p:nvPr>
            <p:ph type="title"/>
          </p:nvPr>
        </p:nvSpPr>
        <p:spPr/>
        <p:txBody>
          <a:bodyPr/>
          <a:lstStyle/>
          <a:p>
            <a:pPr algn="ctr"/>
            <a:r>
              <a:rPr lang="en-IN" u="sng" dirty="0"/>
              <a:t>Class Diagram</a:t>
            </a:r>
          </a:p>
        </p:txBody>
      </p:sp>
      <p:sp>
        <p:nvSpPr>
          <p:cNvPr id="3" name="Content Placeholder 2">
            <a:extLst>
              <a:ext uri="{FF2B5EF4-FFF2-40B4-BE49-F238E27FC236}">
                <a16:creationId xmlns:a16="http://schemas.microsoft.com/office/drawing/2014/main" id="{B42F8A81-2A13-868C-EA71-E6EB1302AAAA}"/>
              </a:ext>
            </a:extLst>
          </p:cNvPr>
          <p:cNvSpPr>
            <a:spLocks noGrp="1"/>
          </p:cNvSpPr>
          <p:nvPr>
            <p:ph idx="1"/>
          </p:nvPr>
        </p:nvSpPr>
        <p:spPr/>
        <p:txBody>
          <a:bodyPr>
            <a:normAutofit fontScale="70000" lnSpcReduction="20000"/>
          </a:bodyPr>
          <a:lstStyle/>
          <a:p>
            <a:pPr marL="0" indent="0">
              <a:buNone/>
            </a:pPr>
            <a:r>
              <a:rPr lang="en-US" dirty="0">
                <a:solidFill>
                  <a:schemeClr val="tx1">
                    <a:lumMod val="65000"/>
                    <a:lumOff val="35000"/>
                  </a:schemeClr>
                </a:solidFill>
                <a:effectLst/>
              </a:rPr>
              <a:t>By now you learnt how to create a class, its attributes or instance variables, methods and constructors. It is also important to understand how to represent them so that anyone can understand about the class even without comprehensive knowledge in programming languages. Class diagrams helps in achieving this.</a:t>
            </a:r>
          </a:p>
          <a:p>
            <a:pPr marL="0" indent="0">
              <a:buNone/>
            </a:pPr>
            <a:r>
              <a:rPr lang="en-US" dirty="0">
                <a:solidFill>
                  <a:schemeClr val="tx1">
                    <a:lumMod val="65000"/>
                    <a:lumOff val="35000"/>
                  </a:schemeClr>
                </a:solidFill>
                <a:effectLst/>
              </a:rPr>
              <a:t>Class diagrams are used for diagrammatically representing the classes, its structure and relationship with other class.</a:t>
            </a:r>
          </a:p>
          <a:p>
            <a:pPr marL="0" indent="0">
              <a:buNone/>
            </a:pPr>
            <a:r>
              <a:rPr lang="en-US" dirty="0">
                <a:solidFill>
                  <a:schemeClr val="tx1">
                    <a:lumMod val="65000"/>
                    <a:lumOff val="35000"/>
                  </a:schemeClr>
                </a:solidFill>
                <a:effectLst/>
              </a:rPr>
              <a:t>Class diagram mainly describes the attributes and methods of a class. Relationships and the dependencies between Java classes, interfaces, enums, fields, methods, references etc. can also be modelled using a class diagram.</a:t>
            </a:r>
          </a:p>
          <a:p>
            <a:pPr marL="0" indent="0">
              <a:buNone/>
            </a:pPr>
            <a:r>
              <a:rPr lang="en-US" dirty="0">
                <a:solidFill>
                  <a:schemeClr val="tx1">
                    <a:lumMod val="65000"/>
                    <a:lumOff val="35000"/>
                  </a:schemeClr>
                </a:solidFill>
                <a:effectLst/>
              </a:rPr>
              <a:t>It also helps in constructing executable code of an enterprise application. Class diagram is the only UML (Unified Modeling Language) diagram which can be directly mapped to object-oriented languages and therefore, is one of the most widely used UML diagrams. </a:t>
            </a:r>
          </a:p>
          <a:p>
            <a:pPr marL="0" indent="0">
              <a:buNone/>
            </a:pPr>
            <a:r>
              <a:rPr lang="en-US" dirty="0">
                <a:solidFill>
                  <a:schemeClr val="tx1">
                    <a:lumMod val="65000"/>
                    <a:lumOff val="35000"/>
                  </a:schemeClr>
                </a:solidFill>
                <a:effectLst/>
              </a:rPr>
              <a:t> </a:t>
            </a:r>
          </a:p>
          <a:p>
            <a:pPr marL="0" indent="0">
              <a:buNone/>
            </a:pPr>
            <a:r>
              <a:rPr lang="en-US" dirty="0">
                <a:solidFill>
                  <a:schemeClr val="tx1">
                    <a:lumMod val="65000"/>
                    <a:lumOff val="35000"/>
                  </a:schemeClr>
                </a:solidFill>
                <a:effectLst/>
              </a:rPr>
              <a:t>In UML class diagrams, a class is represented by a rectangular box with its class name on top and divided into different sections. The first section represents all the attributes of the class and the second represents methods.</a:t>
            </a:r>
          </a:p>
          <a:p>
            <a:pPr marL="0" indent="0">
              <a:buNone/>
            </a:pPr>
            <a:endParaRPr lang="en-IN" dirty="0"/>
          </a:p>
        </p:txBody>
      </p:sp>
      <p:sp>
        <p:nvSpPr>
          <p:cNvPr id="4" name="Footer Placeholder 3">
            <a:extLst>
              <a:ext uri="{FF2B5EF4-FFF2-40B4-BE49-F238E27FC236}">
                <a16:creationId xmlns:a16="http://schemas.microsoft.com/office/drawing/2014/main" id="{991DD452-2500-CE56-80DE-BDFE6DA3069E}"/>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554BBDA-9CE8-CE49-FECA-7BE31B6B3E42}"/>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17186966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FEF365-948B-9268-0551-06F25C6DD31B}"/>
              </a:ext>
            </a:extLst>
          </p:cNvPr>
          <p:cNvSpPr txBox="1"/>
          <p:nvPr/>
        </p:nvSpPr>
        <p:spPr>
          <a:xfrm>
            <a:off x="573741" y="894556"/>
            <a:ext cx="11698941" cy="400110"/>
          </a:xfrm>
          <a:prstGeom prst="rect">
            <a:avLst/>
          </a:prstGeom>
          <a:noFill/>
        </p:spPr>
        <p:txBody>
          <a:bodyPr wrap="square">
            <a:spAutoFit/>
          </a:bodyPr>
          <a:lstStyle/>
          <a:p>
            <a:r>
              <a:rPr lang="en-US" sz="2000" dirty="0">
                <a:solidFill>
                  <a:schemeClr val="tx1">
                    <a:lumMod val="65000"/>
                    <a:lumOff val="35000"/>
                  </a:schemeClr>
                </a:solidFill>
              </a:rPr>
              <a:t>Below is the UML class diagram of a class Customer which we discussed in the previous tryout.</a:t>
            </a: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4A0BF3E1-721C-E503-10F2-A0EB4A0C3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41" y="1559885"/>
            <a:ext cx="10131047" cy="3697593"/>
          </a:xfrm>
          <a:prstGeom prst="rect">
            <a:avLst/>
          </a:prstGeom>
        </p:spPr>
      </p:pic>
      <p:sp>
        <p:nvSpPr>
          <p:cNvPr id="8" name="TextBox 7">
            <a:extLst>
              <a:ext uri="{FF2B5EF4-FFF2-40B4-BE49-F238E27FC236}">
                <a16:creationId xmlns:a16="http://schemas.microsoft.com/office/drawing/2014/main" id="{7B5943B7-5D16-C446-AF43-D80BB6606385}"/>
              </a:ext>
            </a:extLst>
          </p:cNvPr>
          <p:cNvSpPr txBox="1"/>
          <p:nvPr/>
        </p:nvSpPr>
        <p:spPr>
          <a:xfrm>
            <a:off x="573741" y="5387807"/>
            <a:ext cx="11080377" cy="707886"/>
          </a:xfrm>
          <a:prstGeom prst="rect">
            <a:avLst/>
          </a:prstGeom>
          <a:noFill/>
        </p:spPr>
        <p:txBody>
          <a:bodyPr wrap="square">
            <a:spAutoFit/>
          </a:bodyPr>
          <a:lstStyle/>
          <a:p>
            <a:r>
              <a:rPr lang="en-US" sz="2000" dirty="0">
                <a:solidFill>
                  <a:schemeClr val="tx1">
                    <a:lumMod val="65000"/>
                    <a:lumOff val="35000"/>
                  </a:schemeClr>
                </a:solidFill>
                <a:effectLst/>
              </a:rPr>
              <a:t>The symbol + denotes that the members of the class are publicly accessible. Similarly, there are other symbols representing accessibility of members.</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268B09B7-8D37-9AA2-0198-0F920F8BA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309D11-E8BD-A6F2-1F36-BFA15F8C0EE0}"/>
              </a:ext>
            </a:extLst>
          </p:cNvPr>
          <p:cNvSpPr>
            <a:spLocks noGrp="1"/>
          </p:cNvSpPr>
          <p:nvPr>
            <p:ph type="sldNum" sz="quarter" idx="12"/>
          </p:nvPr>
        </p:nvSpPr>
        <p:spPr/>
        <p:txBody>
          <a:bodyPr/>
          <a:lstStyle/>
          <a:p>
            <a:fld id="{4A777409-9C5A-4B07-8E32-19F22F7D558C}" type="slidenum">
              <a:rPr lang="en-IN" smtClean="0"/>
              <a:t>66</a:t>
            </a:fld>
            <a:endParaRPr lang="en-IN" dirty="0"/>
          </a:p>
        </p:txBody>
      </p:sp>
    </p:spTree>
    <p:extLst>
      <p:ext uri="{BB962C8B-B14F-4D97-AF65-F5344CB8AC3E}">
        <p14:creationId xmlns:p14="http://schemas.microsoft.com/office/powerpoint/2010/main" val="9554618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D75F8D-2968-AB93-6172-4EB1805A9D46}"/>
              </a:ext>
            </a:extLst>
          </p:cNvPr>
          <p:cNvSpPr txBox="1"/>
          <p:nvPr/>
        </p:nvSpPr>
        <p:spPr>
          <a:xfrm>
            <a:off x="322729" y="1057853"/>
            <a:ext cx="10963835" cy="1015663"/>
          </a:xfrm>
          <a:prstGeom prst="rect">
            <a:avLst/>
          </a:prstGeom>
          <a:noFill/>
        </p:spPr>
        <p:txBody>
          <a:bodyPr wrap="square">
            <a:spAutoFit/>
          </a:bodyPr>
          <a:lstStyle/>
          <a:p>
            <a:r>
              <a:rPr lang="en-US" sz="2000" dirty="0">
                <a:solidFill>
                  <a:schemeClr val="tx1">
                    <a:lumMod val="65000"/>
                    <a:lumOff val="35000"/>
                  </a:schemeClr>
                </a:solidFill>
                <a:effectLst/>
              </a:rPr>
              <a:t>Class diagrams can also be generated using IDEs.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Below is the class diagram for the class Customer, generated using Eclipse IDE.</a:t>
            </a:r>
          </a:p>
        </p:txBody>
      </p:sp>
      <p:pic>
        <p:nvPicPr>
          <p:cNvPr id="5" name="Picture 4">
            <a:extLst>
              <a:ext uri="{FF2B5EF4-FFF2-40B4-BE49-F238E27FC236}">
                <a16:creationId xmlns:a16="http://schemas.microsoft.com/office/drawing/2014/main" id="{B4CA861E-FBF4-5DA2-AECB-89AFFCC52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363" y="2461721"/>
            <a:ext cx="6806237" cy="2646390"/>
          </a:xfrm>
          <a:prstGeom prst="rect">
            <a:avLst/>
          </a:prstGeom>
        </p:spPr>
      </p:pic>
      <p:sp>
        <p:nvSpPr>
          <p:cNvPr id="7" name="TextBox 6">
            <a:extLst>
              <a:ext uri="{FF2B5EF4-FFF2-40B4-BE49-F238E27FC236}">
                <a16:creationId xmlns:a16="http://schemas.microsoft.com/office/drawing/2014/main" id="{5D799126-E33A-DD79-5129-132A705EA02A}"/>
              </a:ext>
            </a:extLst>
          </p:cNvPr>
          <p:cNvSpPr txBox="1"/>
          <p:nvPr/>
        </p:nvSpPr>
        <p:spPr>
          <a:xfrm>
            <a:off x="452717" y="5208494"/>
            <a:ext cx="11286566" cy="1015663"/>
          </a:xfrm>
          <a:prstGeom prst="rect">
            <a:avLst/>
          </a:prstGeom>
          <a:noFill/>
        </p:spPr>
        <p:txBody>
          <a:bodyPr wrap="square">
            <a:spAutoFit/>
          </a:bodyPr>
          <a:lstStyle/>
          <a:p>
            <a:r>
              <a:rPr lang="en-US" sz="2000" dirty="0">
                <a:solidFill>
                  <a:schemeClr val="tx1">
                    <a:lumMod val="65000"/>
                    <a:lumOff val="35000"/>
                  </a:schemeClr>
                </a:solidFill>
                <a:effectLst/>
              </a:rPr>
              <a:t>Each symbol has its own meaning as per the access modifier and the type of attributes and methods.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green color represents the class or its variables are having public accessibility.</a:t>
            </a:r>
          </a:p>
        </p:txBody>
      </p:sp>
      <p:sp>
        <p:nvSpPr>
          <p:cNvPr id="2" name="Footer Placeholder 1">
            <a:extLst>
              <a:ext uri="{FF2B5EF4-FFF2-40B4-BE49-F238E27FC236}">
                <a16:creationId xmlns:a16="http://schemas.microsoft.com/office/drawing/2014/main" id="{1271B606-A2B2-0009-ADB4-62F0A641561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2F79F83-0B77-E1DA-07E4-BA75805F8214}"/>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30303768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DC97-7FAF-6028-2695-F8E568A88C45}"/>
              </a:ext>
            </a:extLst>
          </p:cNvPr>
          <p:cNvSpPr>
            <a:spLocks noGrp="1"/>
          </p:cNvSpPr>
          <p:nvPr>
            <p:ph type="title"/>
          </p:nvPr>
        </p:nvSpPr>
        <p:spPr/>
        <p:txBody>
          <a:bodyPr/>
          <a:lstStyle/>
          <a:p>
            <a:pPr algn="ctr"/>
            <a:r>
              <a:rPr lang="en-IN" b="1" u="sng" dirty="0"/>
              <a:t>Coding Standards</a:t>
            </a:r>
          </a:p>
        </p:txBody>
      </p:sp>
      <p:sp>
        <p:nvSpPr>
          <p:cNvPr id="4" name="TextBox 3">
            <a:extLst>
              <a:ext uri="{FF2B5EF4-FFF2-40B4-BE49-F238E27FC236}">
                <a16:creationId xmlns:a16="http://schemas.microsoft.com/office/drawing/2014/main" id="{9A1B2119-2659-47B5-FA87-5F6E3C436FEA}"/>
              </a:ext>
            </a:extLst>
          </p:cNvPr>
          <p:cNvSpPr txBox="1"/>
          <p:nvPr/>
        </p:nvSpPr>
        <p:spPr>
          <a:xfrm>
            <a:off x="210670" y="1476117"/>
            <a:ext cx="11770659" cy="5016758"/>
          </a:xfrm>
          <a:prstGeom prst="rect">
            <a:avLst/>
          </a:prstGeom>
          <a:noFill/>
        </p:spPr>
        <p:txBody>
          <a:bodyPr wrap="square">
            <a:spAutoFit/>
          </a:bodyPr>
          <a:lstStyle/>
          <a:p>
            <a:r>
              <a:rPr lang="en-US" sz="2000" dirty="0">
                <a:solidFill>
                  <a:schemeClr val="tx1">
                    <a:lumMod val="65000"/>
                    <a:lumOff val="35000"/>
                  </a:schemeClr>
                </a:solidFill>
              </a:rPr>
              <a:t>Now that we have seen how we can work with classes and objects, let us discuss few coding standards that are followed in Java.</a:t>
            </a:r>
          </a:p>
          <a:p>
            <a:r>
              <a:rPr lang="en-US" sz="2000" dirty="0">
                <a:solidFill>
                  <a:schemeClr val="tx1">
                    <a:lumMod val="65000"/>
                    <a:lumOff val="35000"/>
                  </a:schemeClr>
                </a:solidFill>
              </a:rPr>
              <a:t>Java follows certain conventions when it comes to naming variables, packages, classes, methods, and interfaces i.e. </a:t>
            </a:r>
            <a:r>
              <a:rPr lang="en-US" sz="2000" b="1" dirty="0">
                <a:solidFill>
                  <a:schemeClr val="tx1">
                    <a:lumMod val="65000"/>
                    <a:lumOff val="35000"/>
                  </a:schemeClr>
                </a:solidFill>
              </a:rPr>
              <a:t>identifiers</a:t>
            </a:r>
            <a:r>
              <a:rPr lang="en-US" sz="2000" dirty="0">
                <a:solidFill>
                  <a:schemeClr val="tx1">
                    <a:lumMod val="65000"/>
                    <a:lumOff val="35000"/>
                  </a:schemeClr>
                </a:solidFill>
              </a:rPr>
              <a:t>. The programs are more understandable if meaningful names are provided for the identifiers. The following conventions are followed:</a:t>
            </a:r>
          </a:p>
          <a:p>
            <a:pPr marL="342900" indent="-342900">
              <a:buFont typeface="Wingdings" panose="05000000000000000000" pitchFamily="2" charset="2"/>
              <a:buChar char="Ø"/>
            </a:pPr>
            <a:r>
              <a:rPr lang="en-US" sz="2000" b="1" dirty="0">
                <a:solidFill>
                  <a:schemeClr val="tx1">
                    <a:lumMod val="65000"/>
                    <a:lumOff val="35000"/>
                  </a:schemeClr>
                </a:solidFill>
              </a:rPr>
              <a:t>Identifiers </a:t>
            </a:r>
            <a:r>
              <a:rPr lang="en-US" sz="2000" dirty="0">
                <a:solidFill>
                  <a:schemeClr val="tx1">
                    <a:lumMod val="65000"/>
                    <a:lumOff val="35000"/>
                  </a:schemeClr>
                </a:solidFill>
              </a:rPr>
              <a:t>can contain alphabets, numbers, underscore( _ ), and the dollar sign. ( $ ). There is no restriction in the length.</a:t>
            </a:r>
          </a:p>
          <a:p>
            <a:pPr marL="342900" indent="-342900">
              <a:buFont typeface="Wingdings" panose="05000000000000000000" pitchFamily="2" charset="2"/>
              <a:buChar char="Ø"/>
            </a:pPr>
            <a:r>
              <a:rPr lang="en-US" sz="2000" dirty="0">
                <a:solidFill>
                  <a:schemeClr val="tx1">
                    <a:lumMod val="65000"/>
                    <a:lumOff val="35000"/>
                  </a:schemeClr>
                </a:solidFill>
              </a:rPr>
              <a:t>Reserved keywords </a:t>
            </a:r>
            <a:r>
              <a:rPr lang="en-US" sz="2000" b="1" dirty="0">
                <a:solidFill>
                  <a:schemeClr val="tx1">
                    <a:lumMod val="65000"/>
                    <a:lumOff val="35000"/>
                  </a:schemeClr>
                </a:solidFill>
              </a:rPr>
              <a:t>should not</a:t>
            </a:r>
            <a:r>
              <a:rPr lang="en-US" sz="2000" dirty="0">
                <a:solidFill>
                  <a:schemeClr val="tx1">
                    <a:lumMod val="65000"/>
                    <a:lumOff val="35000"/>
                  </a:schemeClr>
                </a:solidFill>
              </a:rPr>
              <a:t> be used for naming identifiers.</a:t>
            </a:r>
          </a:p>
          <a:p>
            <a:pPr marL="342900" indent="-342900">
              <a:buFont typeface="Wingdings" panose="05000000000000000000" pitchFamily="2" charset="2"/>
              <a:buChar char="Ø"/>
            </a:pPr>
            <a:r>
              <a:rPr lang="en-US" sz="2000" b="1" dirty="0">
                <a:solidFill>
                  <a:schemeClr val="tx1">
                    <a:lumMod val="65000"/>
                    <a:lumOff val="35000"/>
                  </a:schemeClr>
                </a:solidFill>
              </a:rPr>
              <a:t>Class</a:t>
            </a:r>
            <a:r>
              <a:rPr lang="en-US" sz="2000" dirty="0">
                <a:solidFill>
                  <a:schemeClr val="tx1">
                    <a:lumMod val="65000"/>
                    <a:lumOff val="35000"/>
                  </a:schemeClr>
                </a:solidFill>
              </a:rPr>
              <a:t> names should follow PascalCasing i.e the first letter and the first letter of each internal word should be capitalized. Example: StringBuffer, EmployeeDemo</a:t>
            </a:r>
          </a:p>
          <a:p>
            <a:pPr marL="342900" indent="-342900">
              <a:buFont typeface="Wingdings" panose="05000000000000000000" pitchFamily="2" charset="2"/>
              <a:buChar char="Ø"/>
            </a:pPr>
            <a:r>
              <a:rPr lang="en-US" sz="2000" b="1" dirty="0">
                <a:solidFill>
                  <a:schemeClr val="tx1">
                    <a:lumMod val="65000"/>
                    <a:lumOff val="35000"/>
                  </a:schemeClr>
                </a:solidFill>
              </a:rPr>
              <a:t>Method</a:t>
            </a:r>
            <a:r>
              <a:rPr lang="en-US" sz="2000" dirty="0">
                <a:solidFill>
                  <a:schemeClr val="tx1">
                    <a:lumMod val="65000"/>
                    <a:lumOff val="35000"/>
                  </a:schemeClr>
                </a:solidFill>
              </a:rPr>
              <a:t> names should follow camelCasing i.e the first letter should be in lowercase and the first letter of each internal word should be in uppercase. Example: display, getEmployeeName</a:t>
            </a:r>
          </a:p>
          <a:p>
            <a:pPr marL="342900" indent="-342900">
              <a:buFont typeface="Wingdings" panose="05000000000000000000" pitchFamily="2" charset="2"/>
              <a:buChar char="Ø"/>
            </a:pPr>
            <a:r>
              <a:rPr lang="en-US" sz="2000" b="1" dirty="0">
                <a:solidFill>
                  <a:schemeClr val="tx1">
                    <a:lumMod val="65000"/>
                    <a:lumOff val="35000"/>
                  </a:schemeClr>
                </a:solidFill>
              </a:rPr>
              <a:t>Variable </a:t>
            </a:r>
            <a:r>
              <a:rPr lang="en-US" sz="2000" dirty="0">
                <a:solidFill>
                  <a:schemeClr val="tx1">
                    <a:lumMod val="65000"/>
                    <a:lumOff val="35000"/>
                  </a:schemeClr>
                </a:solidFill>
              </a:rPr>
              <a:t>names should start with lowercase and the first letter of the subsequent words should be in uppercase. Example: total, averageCount</a:t>
            </a:r>
          </a:p>
          <a:p>
            <a:pPr marL="342900" indent="-342900">
              <a:buFont typeface="Wingdings" panose="05000000000000000000" pitchFamily="2" charset="2"/>
              <a:buChar char="Ø"/>
            </a:pPr>
            <a:r>
              <a:rPr lang="en-US" sz="2000" b="1" dirty="0">
                <a:solidFill>
                  <a:schemeClr val="tx1">
                    <a:lumMod val="65000"/>
                    <a:lumOff val="35000"/>
                  </a:schemeClr>
                </a:solidFill>
              </a:rPr>
              <a:t>Constants </a:t>
            </a:r>
            <a:r>
              <a:rPr lang="en-US" sz="2000" dirty="0">
                <a:solidFill>
                  <a:schemeClr val="tx1">
                    <a:lumMod val="65000"/>
                    <a:lumOff val="35000"/>
                  </a:schemeClr>
                </a:solidFill>
              </a:rPr>
              <a:t>should be in uppercase with each word separated by an underscore. Example: PI, MIN_LENGTH</a:t>
            </a:r>
          </a:p>
          <a:p>
            <a:pPr marL="342900" indent="-342900">
              <a:buFont typeface="Wingdings" panose="05000000000000000000" pitchFamily="2" charset="2"/>
              <a:buChar char="Ø"/>
            </a:pPr>
            <a:r>
              <a:rPr lang="en-US" sz="2000" dirty="0">
                <a:solidFill>
                  <a:schemeClr val="tx1">
                    <a:lumMod val="65000"/>
                    <a:lumOff val="35000"/>
                  </a:schemeClr>
                </a:solidFill>
              </a:rPr>
              <a:t>Let us discuss few other concepts such as control structures next. </a:t>
            </a:r>
          </a:p>
        </p:txBody>
      </p:sp>
      <p:sp>
        <p:nvSpPr>
          <p:cNvPr id="3" name="Footer Placeholder 2">
            <a:extLst>
              <a:ext uri="{FF2B5EF4-FFF2-40B4-BE49-F238E27FC236}">
                <a16:creationId xmlns:a16="http://schemas.microsoft.com/office/drawing/2014/main" id="{D93FF739-DC42-5061-D623-6FD9B4AEA10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B51CD92-CA41-473D-1F50-80FF37FDF8B5}"/>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4039804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0799-B9A8-A7FE-A2FE-842C3D073278}"/>
              </a:ext>
            </a:extLst>
          </p:cNvPr>
          <p:cNvSpPr>
            <a:spLocks noGrp="1"/>
          </p:cNvSpPr>
          <p:nvPr>
            <p:ph type="title"/>
          </p:nvPr>
        </p:nvSpPr>
        <p:spPr/>
        <p:txBody>
          <a:bodyPr/>
          <a:lstStyle/>
          <a:p>
            <a:pPr algn="ctr"/>
            <a:r>
              <a:rPr lang="en-IN" b="1" u="sng" dirty="0"/>
              <a:t>Control Structure</a:t>
            </a:r>
          </a:p>
        </p:txBody>
      </p:sp>
      <p:sp>
        <p:nvSpPr>
          <p:cNvPr id="4" name="TextBox 3">
            <a:extLst>
              <a:ext uri="{FF2B5EF4-FFF2-40B4-BE49-F238E27FC236}">
                <a16:creationId xmlns:a16="http://schemas.microsoft.com/office/drawing/2014/main" id="{C97EC8D9-4C9D-AE84-913D-4D7B0B8861FD}"/>
              </a:ext>
            </a:extLst>
          </p:cNvPr>
          <p:cNvSpPr txBox="1"/>
          <p:nvPr/>
        </p:nvSpPr>
        <p:spPr>
          <a:xfrm>
            <a:off x="439270" y="1537918"/>
            <a:ext cx="11600329" cy="1015663"/>
          </a:xfrm>
          <a:prstGeom prst="rect">
            <a:avLst/>
          </a:prstGeom>
          <a:noFill/>
        </p:spPr>
        <p:txBody>
          <a:bodyPr wrap="square">
            <a:spAutoFit/>
          </a:bodyPr>
          <a:lstStyle/>
          <a:p>
            <a:r>
              <a:rPr lang="en-US" sz="2000" dirty="0">
                <a:solidFill>
                  <a:schemeClr val="tx1">
                    <a:lumMod val="65000"/>
                    <a:lumOff val="35000"/>
                  </a:schemeClr>
                </a:solidFill>
              </a:rPr>
              <a:t>In a program, the instructions are usually executed line by line. Sometimes, all the statements in a program may not be executed. There can be a change in the flow of control and can be implemented using control structures.</a:t>
            </a: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5D4DE44C-438A-5AC4-5556-CEB2F64F1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047" y="2863481"/>
            <a:ext cx="8104094" cy="3587514"/>
          </a:xfrm>
          <a:prstGeom prst="rect">
            <a:avLst/>
          </a:prstGeom>
        </p:spPr>
      </p:pic>
      <p:sp>
        <p:nvSpPr>
          <p:cNvPr id="3" name="Footer Placeholder 2">
            <a:extLst>
              <a:ext uri="{FF2B5EF4-FFF2-40B4-BE49-F238E27FC236}">
                <a16:creationId xmlns:a16="http://schemas.microsoft.com/office/drawing/2014/main" id="{E0BBDCBB-D020-FD71-9515-50F1047D34A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528F86B6-AD49-5ADE-BE5A-F467BC52E459}"/>
              </a:ext>
            </a:extLst>
          </p:cNvPr>
          <p:cNvSpPr>
            <a:spLocks noGrp="1"/>
          </p:cNvSpPr>
          <p:nvPr>
            <p:ph type="sldNum" sz="quarter" idx="12"/>
          </p:nvPr>
        </p:nvSpPr>
        <p:spPr/>
        <p:txBody>
          <a:bodyPr/>
          <a:lstStyle/>
          <a:p>
            <a:fld id="{4A777409-9C5A-4B07-8E32-19F22F7D558C}" type="slidenum">
              <a:rPr lang="en-IN" smtClean="0"/>
              <a:t>69</a:t>
            </a:fld>
            <a:endParaRPr lang="en-IN" dirty="0"/>
          </a:p>
        </p:txBody>
      </p:sp>
    </p:spTree>
    <p:extLst>
      <p:ext uri="{BB962C8B-B14F-4D97-AF65-F5344CB8AC3E}">
        <p14:creationId xmlns:p14="http://schemas.microsoft.com/office/powerpoint/2010/main" val="219625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C26775-F775-F433-459B-4C9493538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081" y="519951"/>
            <a:ext cx="8148919" cy="4231341"/>
          </a:xfrm>
          <a:prstGeom prst="rect">
            <a:avLst/>
          </a:prstGeom>
        </p:spPr>
      </p:pic>
      <p:sp>
        <p:nvSpPr>
          <p:cNvPr id="5" name="TextBox 4">
            <a:extLst>
              <a:ext uri="{FF2B5EF4-FFF2-40B4-BE49-F238E27FC236}">
                <a16:creationId xmlns:a16="http://schemas.microsoft.com/office/drawing/2014/main" id="{7B7A896C-1E30-5666-82F0-F509C0A59BCD}"/>
              </a:ext>
            </a:extLst>
          </p:cNvPr>
          <p:cNvSpPr txBox="1"/>
          <p:nvPr/>
        </p:nvSpPr>
        <p:spPr>
          <a:xfrm>
            <a:off x="407894" y="4549676"/>
            <a:ext cx="11376211" cy="2308324"/>
          </a:xfrm>
          <a:prstGeom prst="rect">
            <a:avLst/>
          </a:prstGeom>
          <a:noFill/>
        </p:spPr>
        <p:txBody>
          <a:bodyPr wrap="square">
            <a:spAutoFit/>
          </a:bodyPr>
          <a:lstStyle/>
          <a:p>
            <a:pPr marL="342900" indent="-342900">
              <a:buFont typeface="Wingdings" panose="05000000000000000000" pitchFamily="2" charset="2"/>
              <a:buChar char="Ø"/>
            </a:pPr>
            <a:r>
              <a:rPr lang="en-US" sz="1800" dirty="0">
                <a:solidFill>
                  <a:schemeClr val="tx1">
                    <a:lumMod val="65000"/>
                    <a:lumOff val="35000"/>
                  </a:schemeClr>
                </a:solidFill>
                <a:effectLst/>
              </a:rPr>
              <a:t>As you can see above, for different tiers, we are using different technologies. In this course, we will focus on the POJO(Plain Old Java Object) part of the Business Tier. POJO is a Java object which has not been bounded to any framework.</a:t>
            </a:r>
          </a:p>
          <a:p>
            <a:endParaRPr lang="en-US" sz="1800" dirty="0">
              <a:solidFill>
                <a:schemeClr val="tx1">
                  <a:lumMod val="65000"/>
                  <a:lumOff val="35000"/>
                </a:schemeClr>
              </a:solidFill>
              <a:effectLst/>
            </a:endParaRPr>
          </a:p>
          <a:p>
            <a:pPr marL="342900" indent="-342900">
              <a:buFont typeface="Wingdings" panose="05000000000000000000" pitchFamily="2" charset="2"/>
              <a:buChar char="Ø"/>
            </a:pPr>
            <a:r>
              <a:rPr lang="en-US" sz="1800" dirty="0">
                <a:solidFill>
                  <a:schemeClr val="tx1">
                    <a:lumMod val="65000"/>
                    <a:lumOff val="35000"/>
                  </a:schemeClr>
                </a:solidFill>
                <a:effectLst/>
              </a:rPr>
              <a:t>The other technologies and tiers will also be discussed in this training. </a:t>
            </a:r>
          </a:p>
          <a:p>
            <a:endParaRPr lang="en-US" sz="1800" dirty="0">
              <a:solidFill>
                <a:schemeClr val="tx1">
                  <a:lumMod val="65000"/>
                  <a:lumOff val="35000"/>
                </a:schemeClr>
              </a:solidFill>
              <a:effectLst/>
            </a:endParaRPr>
          </a:p>
          <a:p>
            <a:pPr marL="342900" indent="-342900">
              <a:buFont typeface="Wingdings" panose="05000000000000000000" pitchFamily="2" charset="2"/>
              <a:buChar char="Ø"/>
            </a:pPr>
            <a:r>
              <a:rPr lang="en-US" sz="1800" dirty="0">
                <a:solidFill>
                  <a:schemeClr val="tx1">
                    <a:lumMod val="65000"/>
                    <a:lumOff val="35000"/>
                  </a:schemeClr>
                </a:solidFill>
                <a:effectLst/>
              </a:rPr>
              <a:t>This course talks about how to create a Java application. Let us see how we split the Java application into the four tiers and how the data flows in the project.</a:t>
            </a:r>
          </a:p>
        </p:txBody>
      </p:sp>
      <p:sp>
        <p:nvSpPr>
          <p:cNvPr id="2" name="Footer Placeholder 1">
            <a:extLst>
              <a:ext uri="{FF2B5EF4-FFF2-40B4-BE49-F238E27FC236}">
                <a16:creationId xmlns:a16="http://schemas.microsoft.com/office/drawing/2014/main" id="{62E24F30-01DE-009F-BA54-F71416E58181}"/>
              </a:ext>
            </a:extLst>
          </p:cNvPr>
          <p:cNvSpPr>
            <a:spLocks noGrp="1"/>
          </p:cNvSpPr>
          <p:nvPr>
            <p:ph type="ftr" sz="quarter" idx="11"/>
          </p:nvPr>
        </p:nvSpPr>
        <p:spPr>
          <a:xfrm>
            <a:off x="4065495" y="6492875"/>
            <a:ext cx="4114800" cy="365125"/>
          </a:xfrm>
        </p:spPr>
        <p:txBody>
          <a:bodyPr/>
          <a:lstStyle/>
          <a:p>
            <a:r>
              <a:rPr lang="en-IN" dirty="0"/>
              <a:t>H&amp;D IT Solution</a:t>
            </a:r>
          </a:p>
        </p:txBody>
      </p:sp>
      <p:sp>
        <p:nvSpPr>
          <p:cNvPr id="4" name="Slide Number Placeholder 3">
            <a:extLst>
              <a:ext uri="{FF2B5EF4-FFF2-40B4-BE49-F238E27FC236}">
                <a16:creationId xmlns:a16="http://schemas.microsoft.com/office/drawing/2014/main" id="{8566AD4B-B57D-B8F0-69A9-09E26DB3C092}"/>
              </a:ext>
            </a:extLst>
          </p:cNvPr>
          <p:cNvSpPr>
            <a:spLocks noGrp="1"/>
          </p:cNvSpPr>
          <p:nvPr>
            <p:ph type="sldNum" sz="quarter" idx="12"/>
          </p:nvPr>
        </p:nvSpPr>
        <p:spPr/>
        <p:txBody>
          <a:bodyPr/>
          <a:lstStyle/>
          <a:p>
            <a:fld id="{4A777409-9C5A-4B07-8E32-19F22F7D558C}" type="slidenum">
              <a:rPr lang="en-IN" smtClean="0"/>
              <a:t>7</a:t>
            </a:fld>
            <a:endParaRPr lang="en-IN" dirty="0"/>
          </a:p>
        </p:txBody>
      </p:sp>
    </p:spTree>
    <p:extLst>
      <p:ext uri="{BB962C8B-B14F-4D97-AF65-F5344CB8AC3E}">
        <p14:creationId xmlns:p14="http://schemas.microsoft.com/office/powerpoint/2010/main" val="26493896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8E8A2D-94B3-8F84-EB4F-12F360E36A74}"/>
              </a:ext>
            </a:extLst>
          </p:cNvPr>
          <p:cNvSpPr txBox="1"/>
          <p:nvPr/>
        </p:nvSpPr>
        <p:spPr>
          <a:xfrm>
            <a:off x="322729" y="1212974"/>
            <a:ext cx="11223811" cy="3785652"/>
          </a:xfrm>
          <a:prstGeom prst="rect">
            <a:avLst/>
          </a:prstGeom>
          <a:noFill/>
        </p:spPr>
        <p:txBody>
          <a:bodyPr wrap="square">
            <a:spAutoFit/>
          </a:bodyPr>
          <a:lstStyle/>
          <a:p>
            <a:r>
              <a:rPr lang="en-US" sz="2000" dirty="0">
                <a:solidFill>
                  <a:schemeClr val="tx1">
                    <a:lumMod val="65000"/>
                    <a:lumOff val="35000"/>
                  </a:schemeClr>
                </a:solidFill>
                <a:effectLst/>
              </a:rPr>
              <a:t>The selection control structures available in Java are:</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if-else</a:t>
            </a:r>
          </a:p>
          <a:p>
            <a:pPr marL="342900" indent="-342900">
              <a:buFont typeface="Wingdings" panose="05000000000000000000" pitchFamily="2" charset="2"/>
              <a:buChar char="Ø"/>
            </a:pPr>
            <a:r>
              <a:rPr lang="en-US" sz="2000" dirty="0">
                <a:solidFill>
                  <a:schemeClr val="tx1">
                    <a:lumMod val="65000"/>
                    <a:lumOff val="35000"/>
                  </a:schemeClr>
                </a:solidFill>
                <a:effectLst/>
              </a:rPr>
              <a:t>if-else if</a:t>
            </a:r>
          </a:p>
          <a:p>
            <a:pPr marL="342900" indent="-342900">
              <a:buFont typeface="Wingdings" panose="05000000000000000000" pitchFamily="2" charset="2"/>
              <a:buChar char="Ø"/>
            </a:pPr>
            <a:r>
              <a:rPr lang="en-US" sz="2000" dirty="0">
                <a:solidFill>
                  <a:schemeClr val="tx1">
                    <a:lumMod val="65000"/>
                    <a:lumOff val="35000"/>
                  </a:schemeClr>
                </a:solidFill>
                <a:effectLst/>
              </a:rPr>
              <a:t>Switch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iteration control structures available in Java are:</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while loop</a:t>
            </a:r>
          </a:p>
          <a:p>
            <a:pPr marL="342900" indent="-342900">
              <a:buFont typeface="Wingdings" panose="05000000000000000000" pitchFamily="2" charset="2"/>
              <a:buChar char="Ø"/>
            </a:pPr>
            <a:r>
              <a:rPr lang="en-US" sz="2000" dirty="0">
                <a:solidFill>
                  <a:schemeClr val="tx1">
                    <a:lumMod val="65000"/>
                    <a:lumOff val="35000"/>
                  </a:schemeClr>
                </a:solidFill>
                <a:effectLst/>
              </a:rPr>
              <a:t>do-while loop</a:t>
            </a:r>
          </a:p>
          <a:p>
            <a:pPr marL="342900" indent="-342900">
              <a:buFont typeface="Wingdings" panose="05000000000000000000" pitchFamily="2" charset="2"/>
              <a:buChar char="Ø"/>
            </a:pPr>
            <a:r>
              <a:rPr lang="en-US" sz="2000" dirty="0">
                <a:solidFill>
                  <a:schemeClr val="tx1">
                    <a:lumMod val="65000"/>
                    <a:lumOff val="35000"/>
                  </a:schemeClr>
                </a:solidFill>
                <a:effectLst/>
              </a:rPr>
              <a:t>for loop</a:t>
            </a:r>
          </a:p>
          <a:p>
            <a:pPr marL="342900" indent="-342900">
              <a:buFont typeface="Wingdings" panose="05000000000000000000" pitchFamily="2" charset="2"/>
              <a:buChar char="Ø"/>
            </a:pPr>
            <a:r>
              <a:rPr lang="en-US" sz="2000" dirty="0">
                <a:solidFill>
                  <a:schemeClr val="tx1">
                    <a:lumMod val="65000"/>
                    <a:lumOff val="35000"/>
                  </a:schemeClr>
                </a:solidFill>
                <a:effectLst/>
              </a:rPr>
              <a:t>for-each loop</a:t>
            </a:r>
          </a:p>
        </p:txBody>
      </p:sp>
      <p:sp>
        <p:nvSpPr>
          <p:cNvPr id="2" name="Footer Placeholder 1">
            <a:extLst>
              <a:ext uri="{FF2B5EF4-FFF2-40B4-BE49-F238E27FC236}">
                <a16:creationId xmlns:a16="http://schemas.microsoft.com/office/drawing/2014/main" id="{B1B3A542-65D0-6F00-39AC-6A7260A7CB96}"/>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C0EE214-EF34-BCB8-79AD-7DFB0C33F033}"/>
              </a:ext>
            </a:extLst>
          </p:cNvPr>
          <p:cNvSpPr>
            <a:spLocks noGrp="1"/>
          </p:cNvSpPr>
          <p:nvPr>
            <p:ph type="sldNum" sz="quarter" idx="12"/>
          </p:nvPr>
        </p:nvSpPr>
        <p:spPr/>
        <p:txBody>
          <a:bodyPr/>
          <a:lstStyle/>
          <a:p>
            <a:fld id="{4A777409-9C5A-4B07-8E32-19F22F7D558C}" type="slidenum">
              <a:rPr lang="en-IN" smtClean="0"/>
              <a:t>70</a:t>
            </a:fld>
            <a:endParaRPr lang="en-IN" dirty="0"/>
          </a:p>
        </p:txBody>
      </p:sp>
    </p:spTree>
    <p:extLst>
      <p:ext uri="{BB962C8B-B14F-4D97-AF65-F5344CB8AC3E}">
        <p14:creationId xmlns:p14="http://schemas.microsoft.com/office/powerpoint/2010/main" val="3428256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AFEA4-00B8-7BF4-5CF5-39DE35A035D6}"/>
              </a:ext>
            </a:extLst>
          </p:cNvPr>
          <p:cNvSpPr txBox="1"/>
          <p:nvPr/>
        </p:nvSpPr>
        <p:spPr>
          <a:xfrm>
            <a:off x="851647" y="590782"/>
            <a:ext cx="11161059" cy="400110"/>
          </a:xfrm>
          <a:prstGeom prst="rect">
            <a:avLst/>
          </a:prstGeom>
          <a:noFill/>
        </p:spPr>
        <p:txBody>
          <a:bodyPr wrap="square">
            <a:spAutoFit/>
          </a:bodyPr>
          <a:lstStyle/>
          <a:p>
            <a:r>
              <a:rPr lang="en-US" sz="2000" dirty="0">
                <a:solidFill>
                  <a:schemeClr val="tx1">
                    <a:lumMod val="65000"/>
                    <a:lumOff val="35000"/>
                  </a:schemeClr>
                </a:solidFill>
              </a:rPr>
              <a:t>The syntax of the various control structures is given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DDDB67F1-3BD8-4FFF-6CFD-2010DCEDF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25" y="1084729"/>
            <a:ext cx="11327350" cy="5629835"/>
          </a:xfrm>
          <a:prstGeom prst="rect">
            <a:avLst/>
          </a:prstGeom>
        </p:spPr>
      </p:pic>
      <p:sp>
        <p:nvSpPr>
          <p:cNvPr id="2" name="Footer Placeholder 1">
            <a:extLst>
              <a:ext uri="{FF2B5EF4-FFF2-40B4-BE49-F238E27FC236}">
                <a16:creationId xmlns:a16="http://schemas.microsoft.com/office/drawing/2014/main" id="{FE97399C-CBEC-FDD9-2DF1-84C39964B18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BA6F704-5614-BA5D-BFC1-F7755C5C0399}"/>
              </a:ext>
            </a:extLst>
          </p:cNvPr>
          <p:cNvSpPr>
            <a:spLocks noGrp="1"/>
          </p:cNvSpPr>
          <p:nvPr>
            <p:ph type="sldNum" sz="quarter" idx="12"/>
          </p:nvPr>
        </p:nvSpPr>
        <p:spPr/>
        <p:txBody>
          <a:bodyPr/>
          <a:lstStyle/>
          <a:p>
            <a:fld id="{4A777409-9C5A-4B07-8E32-19F22F7D558C}" type="slidenum">
              <a:rPr lang="en-IN" smtClean="0"/>
              <a:t>71</a:t>
            </a:fld>
            <a:endParaRPr lang="en-IN" dirty="0"/>
          </a:p>
        </p:txBody>
      </p:sp>
    </p:spTree>
    <p:extLst>
      <p:ext uri="{BB962C8B-B14F-4D97-AF65-F5344CB8AC3E}">
        <p14:creationId xmlns:p14="http://schemas.microsoft.com/office/powerpoint/2010/main" val="17954378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4C9DE-2132-5D7A-2E54-1F1307E8471C}"/>
              </a:ext>
            </a:extLst>
          </p:cNvPr>
          <p:cNvSpPr txBox="1"/>
          <p:nvPr/>
        </p:nvSpPr>
        <p:spPr>
          <a:xfrm>
            <a:off x="358587" y="882598"/>
            <a:ext cx="10883153" cy="461665"/>
          </a:xfrm>
          <a:prstGeom prst="rect">
            <a:avLst/>
          </a:prstGeom>
          <a:noFill/>
        </p:spPr>
        <p:txBody>
          <a:bodyPr wrap="square">
            <a:spAutoFit/>
          </a:bodyPr>
          <a:lstStyle/>
          <a:p>
            <a:r>
              <a:rPr lang="en-IN" sz="2400" b="1" dirty="0"/>
              <a:t>If Else - Tryout</a:t>
            </a:r>
          </a:p>
        </p:txBody>
      </p:sp>
      <p:sp>
        <p:nvSpPr>
          <p:cNvPr id="5" name="TextBox 4">
            <a:extLst>
              <a:ext uri="{FF2B5EF4-FFF2-40B4-BE49-F238E27FC236}">
                <a16:creationId xmlns:a16="http://schemas.microsoft.com/office/drawing/2014/main" id="{EAAD40CF-B6CD-7D8E-DDF0-4459630215B0}"/>
              </a:ext>
            </a:extLst>
          </p:cNvPr>
          <p:cNvSpPr txBox="1"/>
          <p:nvPr/>
        </p:nvSpPr>
        <p:spPr>
          <a:xfrm>
            <a:off x="358587" y="1376553"/>
            <a:ext cx="11600331" cy="1015663"/>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The code given below checks whether a given number is even or odd using if-else block. Execute the code by assigning different values to number variable.</a:t>
            </a:r>
          </a:p>
        </p:txBody>
      </p:sp>
      <p:sp>
        <p:nvSpPr>
          <p:cNvPr id="7" name="TextBox 6">
            <a:extLst>
              <a:ext uri="{FF2B5EF4-FFF2-40B4-BE49-F238E27FC236}">
                <a16:creationId xmlns:a16="http://schemas.microsoft.com/office/drawing/2014/main" id="{01CBBF44-56B1-B670-7043-D1266325FAF7}"/>
              </a:ext>
            </a:extLst>
          </p:cNvPr>
          <p:cNvSpPr txBox="1"/>
          <p:nvPr/>
        </p:nvSpPr>
        <p:spPr>
          <a:xfrm>
            <a:off x="327209" y="2456795"/>
            <a:ext cx="11537579" cy="4401205"/>
          </a:xfrm>
          <a:prstGeom prst="rect">
            <a:avLst/>
          </a:prstGeom>
          <a:noFill/>
        </p:spPr>
        <p:txBody>
          <a:bodyPr wrap="square">
            <a:spAutoFit/>
          </a:bodyPr>
          <a:lstStyle/>
          <a:p>
            <a:r>
              <a:rPr lang="en-IN" dirty="0"/>
              <a:t>//</a:t>
            </a:r>
            <a:r>
              <a:rPr lang="en-IN" sz="2000" dirty="0"/>
              <a:t>Java program to check whether the given number is even or odd</a:t>
            </a:r>
          </a:p>
          <a:p>
            <a:r>
              <a:rPr lang="en-IN" sz="2000" dirty="0"/>
              <a:t>//Observe the output for different values of a number variable</a:t>
            </a:r>
          </a:p>
          <a:p>
            <a:r>
              <a:rPr lang="en-IN" sz="2000" dirty="0"/>
              <a:t>class Tester {</a:t>
            </a:r>
          </a:p>
          <a:p>
            <a:r>
              <a:rPr lang="en-IN" sz="2000" dirty="0"/>
              <a:t>	public static void main(String[] args) {</a:t>
            </a:r>
          </a:p>
          <a:p>
            <a:r>
              <a:rPr lang="en-IN" sz="2000" dirty="0"/>
              <a:t>		int number = 5;</a:t>
            </a:r>
          </a:p>
          <a:p>
            <a:r>
              <a:rPr lang="en-IN" sz="2000" dirty="0"/>
              <a:t>		if (number % 2 == 0) {</a:t>
            </a:r>
          </a:p>
          <a:p>
            <a:r>
              <a:rPr lang="en-IN" sz="2000" dirty="0"/>
              <a:t>			// This block will get executed if the if-condition is true</a:t>
            </a:r>
          </a:p>
          <a:p>
            <a:r>
              <a:rPr lang="en-IN" sz="2000" dirty="0"/>
              <a:t>			System.out.println(number + " is an even number");</a:t>
            </a:r>
          </a:p>
          <a:p>
            <a:r>
              <a:rPr lang="en-IN" sz="2000" dirty="0"/>
              <a:t>		} else {</a:t>
            </a:r>
          </a:p>
          <a:p>
            <a:r>
              <a:rPr lang="en-IN" sz="2000" dirty="0"/>
              <a:t>			// This block will get executed if the if-condition is false</a:t>
            </a:r>
          </a:p>
          <a:p>
            <a:r>
              <a:rPr lang="en-IN" sz="2000" dirty="0"/>
              <a:t>			System.out.println(number + " is an odd number");</a:t>
            </a:r>
          </a:p>
          <a:p>
            <a:r>
              <a:rPr lang="en-IN" sz="2000" dirty="0"/>
              <a:t>		}</a:t>
            </a:r>
          </a:p>
          <a:p>
            <a:r>
              <a:rPr lang="en-IN" sz="2000" dirty="0"/>
              <a:t>	}</a:t>
            </a:r>
          </a:p>
          <a:p>
            <a:r>
              <a:rPr lang="en-IN" sz="2000" dirty="0"/>
              <a:t>}</a:t>
            </a:r>
          </a:p>
        </p:txBody>
      </p:sp>
      <p:sp>
        <p:nvSpPr>
          <p:cNvPr id="2" name="Footer Placeholder 1">
            <a:extLst>
              <a:ext uri="{FF2B5EF4-FFF2-40B4-BE49-F238E27FC236}">
                <a16:creationId xmlns:a16="http://schemas.microsoft.com/office/drawing/2014/main" id="{9B70CFCC-8603-851D-3106-4D24DF5373B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E1706F20-05F6-804A-BA5A-F17B2ED14A1D}"/>
              </a:ext>
            </a:extLst>
          </p:cNvPr>
          <p:cNvSpPr>
            <a:spLocks noGrp="1"/>
          </p:cNvSpPr>
          <p:nvPr>
            <p:ph type="sldNum" sz="quarter" idx="12"/>
          </p:nvPr>
        </p:nvSpPr>
        <p:spPr/>
        <p:txBody>
          <a:bodyPr/>
          <a:lstStyle/>
          <a:p>
            <a:fld id="{4A777409-9C5A-4B07-8E32-19F22F7D558C}" type="slidenum">
              <a:rPr lang="en-IN" smtClean="0"/>
              <a:t>72</a:t>
            </a:fld>
            <a:endParaRPr lang="en-IN" dirty="0"/>
          </a:p>
        </p:txBody>
      </p:sp>
    </p:spTree>
    <p:extLst>
      <p:ext uri="{BB962C8B-B14F-4D97-AF65-F5344CB8AC3E}">
        <p14:creationId xmlns:p14="http://schemas.microsoft.com/office/powerpoint/2010/main" val="35081921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331C19-0E7D-BB03-6387-EC9A8F876AF9}"/>
              </a:ext>
            </a:extLst>
          </p:cNvPr>
          <p:cNvSpPr txBox="1"/>
          <p:nvPr/>
        </p:nvSpPr>
        <p:spPr>
          <a:xfrm>
            <a:off x="824751" y="440771"/>
            <a:ext cx="11725835"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rPr>
              <a:t> </a:t>
            </a:r>
            <a:r>
              <a:rPr lang="en-US" sz="2000" dirty="0">
                <a:solidFill>
                  <a:schemeClr val="tx1">
                    <a:lumMod val="65000"/>
                    <a:lumOff val="35000"/>
                  </a:schemeClr>
                </a:solidFill>
                <a:effectLst/>
              </a:rPr>
              <a:t>The code given below displays the grade of a student based on the marks using if-elseif blocks. </a:t>
            </a:r>
          </a:p>
          <a:p>
            <a:r>
              <a:rPr lang="en-US" sz="2000" dirty="0">
                <a:solidFill>
                  <a:schemeClr val="tx1">
                    <a:lumMod val="65000"/>
                    <a:lumOff val="35000"/>
                  </a:schemeClr>
                </a:solidFill>
                <a:effectLst/>
              </a:rPr>
              <a:t>Execute the code with different values of marks and observe the output.</a:t>
            </a:r>
          </a:p>
        </p:txBody>
      </p:sp>
      <p:sp>
        <p:nvSpPr>
          <p:cNvPr id="5" name="TextBox 4">
            <a:extLst>
              <a:ext uri="{FF2B5EF4-FFF2-40B4-BE49-F238E27FC236}">
                <a16:creationId xmlns:a16="http://schemas.microsoft.com/office/drawing/2014/main" id="{2AE89A13-1EA8-2279-12EB-4E478A3F542C}"/>
              </a:ext>
            </a:extLst>
          </p:cNvPr>
          <p:cNvSpPr txBox="1"/>
          <p:nvPr/>
        </p:nvSpPr>
        <p:spPr>
          <a:xfrm>
            <a:off x="134469" y="1456434"/>
            <a:ext cx="11600328" cy="5509200"/>
          </a:xfrm>
          <a:prstGeom prst="rect">
            <a:avLst/>
          </a:prstGeom>
          <a:noFill/>
        </p:spPr>
        <p:txBody>
          <a:bodyPr wrap="square">
            <a:spAutoFit/>
          </a:bodyPr>
          <a:lstStyle/>
          <a:p>
            <a:r>
              <a:rPr lang="en-IN" sz="1600" dirty="0"/>
              <a:t>//Observe the output for different values of marks  </a:t>
            </a:r>
          </a:p>
          <a:p>
            <a:r>
              <a:rPr lang="en-IN" sz="1600" dirty="0"/>
              <a:t>class Tester {</a:t>
            </a:r>
          </a:p>
          <a:p>
            <a:r>
              <a:rPr lang="en-IN" sz="1600" dirty="0"/>
              <a:t>	public static void main(String[] args) {</a:t>
            </a:r>
          </a:p>
          <a:p>
            <a:r>
              <a:rPr lang="en-IN" sz="1600" dirty="0"/>
              <a:t>		int marks = 90;</a:t>
            </a:r>
          </a:p>
          <a:p>
            <a:endParaRPr lang="en-IN" sz="1600" dirty="0"/>
          </a:p>
          <a:p>
            <a:r>
              <a:rPr lang="en-IN" sz="1600" dirty="0"/>
              <a:t>		if (marks &lt; 50) {</a:t>
            </a:r>
          </a:p>
          <a:p>
            <a:r>
              <a:rPr lang="en-IN" sz="1600" dirty="0"/>
              <a:t>			System.out.println("Fail");</a:t>
            </a:r>
          </a:p>
          <a:p>
            <a:r>
              <a:rPr lang="en-IN" sz="1600" dirty="0"/>
              <a:t>		} else if (marks &gt;= 50 &amp;&amp; marks &lt; 60) {</a:t>
            </a:r>
          </a:p>
          <a:p>
            <a:r>
              <a:rPr lang="en-IN" sz="1600" dirty="0"/>
              <a:t>			System.out.println("D grade");</a:t>
            </a:r>
          </a:p>
          <a:p>
            <a:r>
              <a:rPr lang="en-IN" sz="1600" dirty="0"/>
              <a:t>		} else if (marks &gt;= 60 &amp;&amp; marks &lt; 70) {</a:t>
            </a:r>
          </a:p>
          <a:p>
            <a:r>
              <a:rPr lang="en-IN" sz="1600" dirty="0"/>
              <a:t>			System.out.println("C grade");</a:t>
            </a:r>
          </a:p>
          <a:p>
            <a:r>
              <a:rPr lang="en-IN" sz="1600" dirty="0"/>
              <a:t>		} else if (marks &gt;= 70 &amp;&amp; marks &lt; 80) {</a:t>
            </a:r>
          </a:p>
          <a:p>
            <a:r>
              <a:rPr lang="en-IN" sz="1600" dirty="0"/>
              <a:t>			System.out.println("B grade");</a:t>
            </a:r>
          </a:p>
          <a:p>
            <a:r>
              <a:rPr lang="en-IN" sz="1600" dirty="0"/>
              <a:t>		} else if (marks &gt;= 80 &amp;&amp; marks &lt; 90) {</a:t>
            </a:r>
          </a:p>
          <a:p>
            <a:r>
              <a:rPr lang="en-IN" sz="1600" dirty="0"/>
              <a:t>			System.out.println("A grade");</a:t>
            </a:r>
          </a:p>
          <a:p>
            <a:r>
              <a:rPr lang="en-IN" sz="1600" dirty="0"/>
              <a:t>		} else if (marks &gt;= 90 &amp;&amp; marks &lt;= 100) {</a:t>
            </a:r>
          </a:p>
          <a:p>
            <a:r>
              <a:rPr lang="en-IN" sz="1600" dirty="0"/>
              <a:t>			System.out.println("A+ grade");</a:t>
            </a:r>
          </a:p>
          <a:p>
            <a:r>
              <a:rPr lang="en-IN" sz="1600" dirty="0"/>
              <a:t>		} else {</a:t>
            </a:r>
          </a:p>
          <a:p>
            <a:r>
              <a:rPr lang="en-IN" sz="1600" dirty="0"/>
              <a:t>			System.out.println("Invalid!");</a:t>
            </a:r>
          </a:p>
          <a:p>
            <a:r>
              <a:rPr lang="en-IN" sz="1600" dirty="0"/>
              <a:t>		}</a:t>
            </a:r>
          </a:p>
          <a:p>
            <a:r>
              <a:rPr lang="en-IN" sz="1600" dirty="0"/>
              <a:t>	}</a:t>
            </a:r>
          </a:p>
          <a:p>
            <a:r>
              <a:rPr lang="en-IN" sz="1600" dirty="0"/>
              <a:t>}</a:t>
            </a:r>
          </a:p>
        </p:txBody>
      </p:sp>
      <p:sp>
        <p:nvSpPr>
          <p:cNvPr id="2" name="Footer Placeholder 1">
            <a:extLst>
              <a:ext uri="{FF2B5EF4-FFF2-40B4-BE49-F238E27FC236}">
                <a16:creationId xmlns:a16="http://schemas.microsoft.com/office/drawing/2014/main" id="{A93E6F37-4087-2E9A-DA63-726AB9B3E7A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3191BEFD-10A1-83D5-2B09-5CBB955D65E6}"/>
              </a:ext>
            </a:extLst>
          </p:cNvPr>
          <p:cNvSpPr>
            <a:spLocks noGrp="1"/>
          </p:cNvSpPr>
          <p:nvPr>
            <p:ph type="sldNum" sz="quarter" idx="12"/>
          </p:nvPr>
        </p:nvSpPr>
        <p:spPr/>
        <p:txBody>
          <a:bodyPr/>
          <a:lstStyle/>
          <a:p>
            <a:fld id="{4A777409-9C5A-4B07-8E32-19F22F7D558C}" type="slidenum">
              <a:rPr lang="en-IN" smtClean="0"/>
              <a:t>73</a:t>
            </a:fld>
            <a:endParaRPr lang="en-IN" dirty="0"/>
          </a:p>
        </p:txBody>
      </p:sp>
    </p:spTree>
    <p:extLst>
      <p:ext uri="{BB962C8B-B14F-4D97-AF65-F5344CB8AC3E}">
        <p14:creationId xmlns:p14="http://schemas.microsoft.com/office/powerpoint/2010/main" val="27171635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8700EB-E964-2312-9285-61F5962F1219}"/>
              </a:ext>
            </a:extLst>
          </p:cNvPr>
          <p:cNvSpPr txBox="1"/>
          <p:nvPr/>
        </p:nvSpPr>
        <p:spPr>
          <a:xfrm>
            <a:off x="4177551" y="411400"/>
            <a:ext cx="4433049" cy="461665"/>
          </a:xfrm>
          <a:prstGeom prst="rect">
            <a:avLst/>
          </a:prstGeom>
          <a:noFill/>
        </p:spPr>
        <p:txBody>
          <a:bodyPr wrap="square">
            <a:spAutoFit/>
          </a:bodyPr>
          <a:lstStyle/>
          <a:p>
            <a:r>
              <a:rPr lang="en-IN" sz="2400" b="1" dirty="0"/>
              <a:t>Switch - Tryout</a:t>
            </a:r>
          </a:p>
        </p:txBody>
      </p:sp>
      <p:sp>
        <p:nvSpPr>
          <p:cNvPr id="5" name="TextBox 4">
            <a:extLst>
              <a:ext uri="{FF2B5EF4-FFF2-40B4-BE49-F238E27FC236}">
                <a16:creationId xmlns:a16="http://schemas.microsoft.com/office/drawing/2014/main" id="{4EA54B85-CE1C-8CD8-092E-C0B62431A4D8}"/>
              </a:ext>
            </a:extLst>
          </p:cNvPr>
          <p:cNvSpPr txBox="1"/>
          <p:nvPr/>
        </p:nvSpPr>
        <p:spPr>
          <a:xfrm>
            <a:off x="340657" y="742181"/>
            <a:ext cx="6096000" cy="400110"/>
          </a:xfrm>
          <a:prstGeom prst="rect">
            <a:avLst/>
          </a:prstGeom>
          <a:noFill/>
        </p:spPr>
        <p:txBody>
          <a:bodyPr wrap="square">
            <a:spAutoFit/>
          </a:bodyPr>
          <a:lstStyle/>
          <a:p>
            <a:r>
              <a:rPr lang="en-IN" sz="2000" dirty="0">
                <a:solidFill>
                  <a:schemeClr val="tx1">
                    <a:lumMod val="65000"/>
                    <a:lumOff val="35000"/>
                  </a:schemeClr>
                </a:solidFill>
              </a:rPr>
              <a:t>Problem Statement: </a:t>
            </a:r>
            <a:endParaRPr lang="en-IN" sz="2000" dirty="0">
              <a:solidFill>
                <a:schemeClr val="tx1">
                  <a:lumMod val="65000"/>
                  <a:lumOff val="35000"/>
                </a:schemeClr>
              </a:solidFill>
              <a:effectLst/>
              <a:latin typeface="Verdana" panose="020B0604030504040204" pitchFamily="34" charset="0"/>
            </a:endParaRPr>
          </a:p>
        </p:txBody>
      </p:sp>
      <p:sp>
        <p:nvSpPr>
          <p:cNvPr id="7" name="TextBox 6">
            <a:extLst>
              <a:ext uri="{FF2B5EF4-FFF2-40B4-BE49-F238E27FC236}">
                <a16:creationId xmlns:a16="http://schemas.microsoft.com/office/drawing/2014/main" id="{BCB6913F-A09D-FF5C-D311-956B6C6E3678}"/>
              </a:ext>
            </a:extLst>
          </p:cNvPr>
          <p:cNvSpPr txBox="1"/>
          <p:nvPr/>
        </p:nvSpPr>
        <p:spPr>
          <a:xfrm>
            <a:off x="340657" y="1049144"/>
            <a:ext cx="11555508" cy="923330"/>
          </a:xfrm>
          <a:prstGeom prst="rect">
            <a:avLst/>
          </a:prstGeom>
          <a:noFill/>
        </p:spPr>
        <p:txBody>
          <a:bodyPr wrap="square">
            <a:spAutoFit/>
          </a:bodyPr>
          <a:lstStyle/>
          <a:p>
            <a:r>
              <a:rPr lang="en-US" dirty="0">
                <a:solidFill>
                  <a:schemeClr val="tx1">
                    <a:lumMod val="65000"/>
                    <a:lumOff val="35000"/>
                  </a:schemeClr>
                </a:solidFill>
              </a:rPr>
              <a:t>Execute the code given below and observe the output. Modify the code to get 5% discount for Regular customer and 10% for Premium customer. Also, try changing sequence of the cases, observe how it works if default is written before other cases.</a:t>
            </a:r>
            <a:endParaRPr lang="en-IN" dirty="0">
              <a:solidFill>
                <a:schemeClr val="tx1">
                  <a:lumMod val="65000"/>
                  <a:lumOff val="35000"/>
                </a:schemeClr>
              </a:solidFill>
            </a:endParaRPr>
          </a:p>
        </p:txBody>
      </p:sp>
      <p:sp>
        <p:nvSpPr>
          <p:cNvPr id="9" name="TextBox 8">
            <a:extLst>
              <a:ext uri="{FF2B5EF4-FFF2-40B4-BE49-F238E27FC236}">
                <a16:creationId xmlns:a16="http://schemas.microsoft.com/office/drawing/2014/main" id="{806F1AF2-A77A-3B6B-ED03-63CA45A0522A}"/>
              </a:ext>
            </a:extLst>
          </p:cNvPr>
          <p:cNvSpPr txBox="1"/>
          <p:nvPr/>
        </p:nvSpPr>
        <p:spPr>
          <a:xfrm>
            <a:off x="318246" y="1862968"/>
            <a:ext cx="11555508" cy="5078313"/>
          </a:xfrm>
          <a:prstGeom prst="rect">
            <a:avLst/>
          </a:prstGeom>
          <a:noFill/>
        </p:spPr>
        <p:txBody>
          <a:bodyPr wrap="square">
            <a:spAutoFit/>
          </a:bodyPr>
          <a:lstStyle/>
          <a:p>
            <a:r>
              <a:rPr lang="en-IN" dirty="0"/>
              <a:t>//Observe the output for different values of customerType</a:t>
            </a:r>
          </a:p>
          <a:p>
            <a:r>
              <a:rPr lang="en-IN" dirty="0"/>
              <a:t>class Tester {</a:t>
            </a:r>
          </a:p>
          <a:p>
            <a:r>
              <a:rPr lang="en-IN" dirty="0"/>
              <a:t>	public static void main(String[] args) {</a:t>
            </a:r>
          </a:p>
          <a:p>
            <a:r>
              <a:rPr lang="en-IN" dirty="0"/>
              <a:t>		double discount;</a:t>
            </a:r>
          </a:p>
          <a:p>
            <a:r>
              <a:rPr lang="en-IN" dirty="0"/>
              <a:t>		String customerType = "Premium";</a:t>
            </a:r>
          </a:p>
          <a:p>
            <a:r>
              <a:rPr lang="en-IN" dirty="0"/>
              <a:t>		switch (customerType) {</a:t>
            </a:r>
          </a:p>
          <a:p>
            <a:r>
              <a:rPr lang="en-IN" dirty="0"/>
              <a:t>		case "Regular":</a:t>
            </a:r>
          </a:p>
          <a:p>
            <a:r>
              <a:rPr lang="en-IN" dirty="0"/>
              <a:t>			discount = 5;</a:t>
            </a:r>
          </a:p>
          <a:p>
            <a:endParaRPr lang="en-IN" dirty="0"/>
          </a:p>
          <a:p>
            <a:r>
              <a:rPr lang="en-IN" dirty="0"/>
              <a:t>		case "Premium":</a:t>
            </a:r>
          </a:p>
          <a:p>
            <a:r>
              <a:rPr lang="en-IN" dirty="0"/>
              <a:t>			discount = 10;</a:t>
            </a:r>
          </a:p>
          <a:p>
            <a:endParaRPr lang="en-IN" dirty="0"/>
          </a:p>
          <a:p>
            <a:r>
              <a:rPr lang="en-IN" dirty="0"/>
              <a:t>		default:</a:t>
            </a:r>
          </a:p>
          <a:p>
            <a:r>
              <a:rPr lang="en-IN" dirty="0"/>
              <a:t>			discount = 0;</a:t>
            </a:r>
          </a:p>
          <a:p>
            <a:r>
              <a:rPr lang="en-IN" dirty="0"/>
              <a:t>		}</a:t>
            </a:r>
          </a:p>
          <a:p>
            <a:r>
              <a:rPr lang="en-IN" dirty="0"/>
              <a:t>		System.out.println("Customer has got discount of " + discount + "%");</a:t>
            </a:r>
          </a:p>
          <a:p>
            <a:r>
              <a:rPr lang="en-IN" dirty="0"/>
              <a:t>	}</a:t>
            </a:r>
          </a:p>
          <a:p>
            <a:r>
              <a:rPr lang="en-IN" dirty="0"/>
              <a:t>}</a:t>
            </a:r>
          </a:p>
        </p:txBody>
      </p:sp>
      <p:sp>
        <p:nvSpPr>
          <p:cNvPr id="2" name="Footer Placeholder 1">
            <a:extLst>
              <a:ext uri="{FF2B5EF4-FFF2-40B4-BE49-F238E27FC236}">
                <a16:creationId xmlns:a16="http://schemas.microsoft.com/office/drawing/2014/main" id="{D24740AA-DB38-7657-E6FB-B1B366A4C61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ACE5BD2-2156-AE7D-6E1D-C619BE2A3456}"/>
              </a:ext>
            </a:extLst>
          </p:cNvPr>
          <p:cNvSpPr>
            <a:spLocks noGrp="1"/>
          </p:cNvSpPr>
          <p:nvPr>
            <p:ph type="sldNum" sz="quarter" idx="12"/>
          </p:nvPr>
        </p:nvSpPr>
        <p:spPr/>
        <p:txBody>
          <a:bodyPr/>
          <a:lstStyle/>
          <a:p>
            <a:fld id="{4A777409-9C5A-4B07-8E32-19F22F7D558C}" type="slidenum">
              <a:rPr lang="en-IN" smtClean="0"/>
              <a:t>74</a:t>
            </a:fld>
            <a:endParaRPr lang="en-IN" dirty="0"/>
          </a:p>
        </p:txBody>
      </p:sp>
    </p:spTree>
    <p:extLst>
      <p:ext uri="{BB962C8B-B14F-4D97-AF65-F5344CB8AC3E}">
        <p14:creationId xmlns:p14="http://schemas.microsoft.com/office/powerpoint/2010/main" val="11581058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287D8B-7170-B863-8F37-184BCF22C75A}"/>
              </a:ext>
            </a:extLst>
          </p:cNvPr>
          <p:cNvSpPr txBox="1"/>
          <p:nvPr/>
        </p:nvSpPr>
        <p:spPr>
          <a:xfrm>
            <a:off x="4195482" y="426207"/>
            <a:ext cx="6096000" cy="461665"/>
          </a:xfrm>
          <a:prstGeom prst="rect">
            <a:avLst/>
          </a:prstGeom>
          <a:noFill/>
        </p:spPr>
        <p:txBody>
          <a:bodyPr wrap="square">
            <a:spAutoFit/>
          </a:bodyPr>
          <a:lstStyle/>
          <a:p>
            <a:r>
              <a:rPr lang="en-IN" sz="2400" b="1" dirty="0"/>
              <a:t>While - Tryout</a:t>
            </a:r>
          </a:p>
        </p:txBody>
      </p:sp>
      <p:sp>
        <p:nvSpPr>
          <p:cNvPr id="5" name="TextBox 4">
            <a:extLst>
              <a:ext uri="{FF2B5EF4-FFF2-40B4-BE49-F238E27FC236}">
                <a16:creationId xmlns:a16="http://schemas.microsoft.com/office/drawing/2014/main" id="{04339B5D-1191-67E6-9378-B260A888094F}"/>
              </a:ext>
            </a:extLst>
          </p:cNvPr>
          <p:cNvSpPr txBox="1"/>
          <p:nvPr/>
        </p:nvSpPr>
        <p:spPr>
          <a:xfrm>
            <a:off x="349623" y="801434"/>
            <a:ext cx="6096000"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1C2AB9C2-6765-05E1-39F7-8244F00E6D19}"/>
              </a:ext>
            </a:extLst>
          </p:cNvPr>
          <p:cNvSpPr txBox="1"/>
          <p:nvPr/>
        </p:nvSpPr>
        <p:spPr>
          <a:xfrm>
            <a:off x="349623" y="1201544"/>
            <a:ext cx="11438965" cy="400110"/>
          </a:xfrm>
          <a:prstGeom prst="rect">
            <a:avLst/>
          </a:prstGeom>
          <a:noFill/>
        </p:spPr>
        <p:txBody>
          <a:bodyPr wrap="square">
            <a:spAutoFit/>
          </a:bodyPr>
          <a:lstStyle/>
          <a:p>
            <a:r>
              <a:rPr lang="en-US" sz="2000" dirty="0">
                <a:solidFill>
                  <a:schemeClr val="tx1">
                    <a:lumMod val="65000"/>
                    <a:lumOff val="35000"/>
                  </a:schemeClr>
                </a:solidFill>
              </a:rPr>
              <a:t>Below try out to calculate the sum of all digits in a given number using while loop.</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5867115-D014-D934-DCAA-3E78FF242240}"/>
              </a:ext>
            </a:extLst>
          </p:cNvPr>
          <p:cNvSpPr txBox="1"/>
          <p:nvPr/>
        </p:nvSpPr>
        <p:spPr>
          <a:xfrm>
            <a:off x="349623" y="1747466"/>
            <a:ext cx="11492754" cy="4524315"/>
          </a:xfrm>
          <a:prstGeom prst="rect">
            <a:avLst/>
          </a:prstGeom>
          <a:noFill/>
        </p:spPr>
        <p:txBody>
          <a:bodyPr wrap="square">
            <a:spAutoFit/>
          </a:bodyPr>
          <a:lstStyle/>
          <a:p>
            <a:r>
              <a:rPr lang="en-IN" dirty="0"/>
              <a:t>//Observe how to obtain sum of all digits in a Number</a:t>
            </a:r>
          </a:p>
          <a:p>
            <a:r>
              <a:rPr lang="en-IN" dirty="0"/>
              <a:t>class Tester {</a:t>
            </a:r>
          </a:p>
          <a:p>
            <a:r>
              <a:rPr lang="en-IN" dirty="0"/>
              <a:t>	public static void main(String[] args) {</a:t>
            </a:r>
          </a:p>
          <a:p>
            <a:r>
              <a:rPr lang="en-IN" dirty="0"/>
              <a:t>		int inputNumber = 7865;     //Supply different inputs here</a:t>
            </a:r>
          </a:p>
          <a:p>
            <a:r>
              <a:rPr lang="en-IN" dirty="0"/>
              <a:t>		int sumOfDigits = 0;</a:t>
            </a:r>
          </a:p>
          <a:p>
            <a:r>
              <a:rPr lang="en-IN" dirty="0"/>
              <a:t>		int temp = 0;</a:t>
            </a:r>
          </a:p>
          <a:p>
            <a:endParaRPr lang="en-IN" dirty="0"/>
          </a:p>
          <a:p>
            <a:r>
              <a:rPr lang="en-IN" dirty="0"/>
              <a:t>		while (inputNumber &gt; 0) {</a:t>
            </a:r>
          </a:p>
          <a:p>
            <a:r>
              <a:rPr lang="en-IN" dirty="0"/>
              <a:t>			temp = inputNumber % 10;</a:t>
            </a:r>
          </a:p>
          <a:p>
            <a:r>
              <a:rPr lang="en-IN" dirty="0"/>
              <a:t>			sumOfDigits += temp;</a:t>
            </a:r>
          </a:p>
          <a:p>
            <a:r>
              <a:rPr lang="en-IN" dirty="0"/>
              <a:t>			inputNumber = inputNumber / 10;</a:t>
            </a:r>
          </a:p>
          <a:p>
            <a:r>
              <a:rPr lang="en-IN" dirty="0"/>
              <a:t>		}</a:t>
            </a:r>
          </a:p>
          <a:p>
            <a:endParaRPr lang="en-IN" dirty="0"/>
          </a:p>
          <a:p>
            <a:r>
              <a:rPr lang="en-IN" dirty="0"/>
              <a:t>		System.out.println("Sum of digits are : " + sumOfDigits);</a:t>
            </a:r>
          </a:p>
          <a:p>
            <a:r>
              <a:rPr lang="en-IN" dirty="0"/>
              <a:t>	}</a:t>
            </a:r>
          </a:p>
          <a:p>
            <a:r>
              <a:rPr lang="en-IN" dirty="0"/>
              <a:t>}</a:t>
            </a:r>
          </a:p>
        </p:txBody>
      </p:sp>
      <p:sp>
        <p:nvSpPr>
          <p:cNvPr id="2" name="Footer Placeholder 1">
            <a:extLst>
              <a:ext uri="{FF2B5EF4-FFF2-40B4-BE49-F238E27FC236}">
                <a16:creationId xmlns:a16="http://schemas.microsoft.com/office/drawing/2014/main" id="{AA927C41-4173-92D9-4A7B-E54DF45DEC09}"/>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E350BB3-5ADB-8346-C4BB-4D77D1D07A55}"/>
              </a:ext>
            </a:extLst>
          </p:cNvPr>
          <p:cNvSpPr>
            <a:spLocks noGrp="1"/>
          </p:cNvSpPr>
          <p:nvPr>
            <p:ph type="sldNum" sz="quarter" idx="12"/>
          </p:nvPr>
        </p:nvSpPr>
        <p:spPr/>
        <p:txBody>
          <a:bodyPr/>
          <a:lstStyle/>
          <a:p>
            <a:fld id="{4A777409-9C5A-4B07-8E32-19F22F7D558C}" type="slidenum">
              <a:rPr lang="en-IN" smtClean="0"/>
              <a:t>75</a:t>
            </a:fld>
            <a:endParaRPr lang="en-IN" dirty="0"/>
          </a:p>
        </p:txBody>
      </p:sp>
    </p:spTree>
    <p:extLst>
      <p:ext uri="{BB962C8B-B14F-4D97-AF65-F5344CB8AC3E}">
        <p14:creationId xmlns:p14="http://schemas.microsoft.com/office/powerpoint/2010/main" val="5671717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05D7CE-F352-6A8F-1A6E-4938807059F2}"/>
              </a:ext>
            </a:extLst>
          </p:cNvPr>
          <p:cNvSpPr txBox="1"/>
          <p:nvPr/>
        </p:nvSpPr>
        <p:spPr>
          <a:xfrm>
            <a:off x="4222376" y="430455"/>
            <a:ext cx="6096000" cy="461665"/>
          </a:xfrm>
          <a:prstGeom prst="rect">
            <a:avLst/>
          </a:prstGeom>
          <a:noFill/>
        </p:spPr>
        <p:txBody>
          <a:bodyPr wrap="square">
            <a:spAutoFit/>
          </a:bodyPr>
          <a:lstStyle/>
          <a:p>
            <a:r>
              <a:rPr lang="en-IN" sz="2400" b="1" dirty="0"/>
              <a:t>Do While - Tryout</a:t>
            </a:r>
          </a:p>
        </p:txBody>
      </p:sp>
      <p:sp>
        <p:nvSpPr>
          <p:cNvPr id="5" name="TextBox 4">
            <a:extLst>
              <a:ext uri="{FF2B5EF4-FFF2-40B4-BE49-F238E27FC236}">
                <a16:creationId xmlns:a16="http://schemas.microsoft.com/office/drawing/2014/main" id="{77EACE87-4DB9-F161-85A4-4B968A40B54B}"/>
              </a:ext>
            </a:extLst>
          </p:cNvPr>
          <p:cNvSpPr txBox="1"/>
          <p:nvPr/>
        </p:nvSpPr>
        <p:spPr>
          <a:xfrm>
            <a:off x="394447" y="783505"/>
            <a:ext cx="6096000"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3C343C53-A949-3C47-E02E-70788AD30D2D}"/>
              </a:ext>
            </a:extLst>
          </p:cNvPr>
          <p:cNvSpPr txBox="1"/>
          <p:nvPr/>
        </p:nvSpPr>
        <p:spPr>
          <a:xfrm>
            <a:off x="394447" y="1183615"/>
            <a:ext cx="11519647" cy="400110"/>
          </a:xfrm>
          <a:prstGeom prst="rect">
            <a:avLst/>
          </a:prstGeom>
          <a:noFill/>
        </p:spPr>
        <p:txBody>
          <a:bodyPr wrap="square">
            <a:spAutoFit/>
          </a:bodyPr>
          <a:lstStyle/>
          <a:p>
            <a:r>
              <a:rPr lang="en-US" sz="2000" dirty="0">
                <a:solidFill>
                  <a:schemeClr val="tx1">
                    <a:lumMod val="65000"/>
                    <a:lumOff val="35000"/>
                  </a:schemeClr>
                </a:solidFill>
              </a:rPr>
              <a:t>Try the below code to calculate the sum of all digits in a given number using do-while loop.</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C15A782-505C-842C-3948-1A365A5F22AB}"/>
              </a:ext>
            </a:extLst>
          </p:cNvPr>
          <p:cNvSpPr txBox="1"/>
          <p:nvPr/>
        </p:nvSpPr>
        <p:spPr>
          <a:xfrm>
            <a:off x="394447" y="1755391"/>
            <a:ext cx="11241741" cy="4524315"/>
          </a:xfrm>
          <a:prstGeom prst="rect">
            <a:avLst/>
          </a:prstGeom>
          <a:noFill/>
        </p:spPr>
        <p:txBody>
          <a:bodyPr wrap="square">
            <a:spAutoFit/>
          </a:bodyPr>
          <a:lstStyle/>
          <a:p>
            <a:r>
              <a:rPr lang="en-IN" dirty="0"/>
              <a:t>//Observe how to obtain sum of all digits in a Number</a:t>
            </a:r>
          </a:p>
          <a:p>
            <a:r>
              <a:rPr lang="en-IN" dirty="0"/>
              <a:t>class Tester {</a:t>
            </a:r>
          </a:p>
          <a:p>
            <a:r>
              <a:rPr lang="en-IN" dirty="0"/>
              <a:t>	public static void main(String[] args) {</a:t>
            </a:r>
          </a:p>
          <a:p>
            <a:r>
              <a:rPr lang="en-IN" dirty="0"/>
              <a:t>		int inputNumber = 9654;     //Supply different inputs here</a:t>
            </a:r>
          </a:p>
          <a:p>
            <a:r>
              <a:rPr lang="en-IN" dirty="0"/>
              <a:t>		int sumOfDigits = 0;</a:t>
            </a:r>
          </a:p>
          <a:p>
            <a:r>
              <a:rPr lang="en-IN" dirty="0"/>
              <a:t>		int temp = 0;</a:t>
            </a:r>
          </a:p>
          <a:p>
            <a:endParaRPr lang="en-IN" dirty="0"/>
          </a:p>
          <a:p>
            <a:r>
              <a:rPr lang="en-IN" dirty="0"/>
              <a:t>		do {</a:t>
            </a:r>
          </a:p>
          <a:p>
            <a:r>
              <a:rPr lang="en-IN" dirty="0"/>
              <a:t>			temp = inputNumber % 10;</a:t>
            </a:r>
          </a:p>
          <a:p>
            <a:r>
              <a:rPr lang="en-IN" dirty="0"/>
              <a:t>			sumOfDigits += temp;</a:t>
            </a:r>
          </a:p>
          <a:p>
            <a:r>
              <a:rPr lang="en-IN" dirty="0"/>
              <a:t>			inputNumber = inputNumber / 10;</a:t>
            </a:r>
          </a:p>
          <a:p>
            <a:r>
              <a:rPr lang="en-IN" dirty="0"/>
              <a:t>		} while (inputNumber &gt; 0);</a:t>
            </a:r>
          </a:p>
          <a:p>
            <a:endParaRPr lang="en-IN" dirty="0"/>
          </a:p>
          <a:p>
            <a:r>
              <a:rPr lang="en-IN" dirty="0"/>
              <a:t>		System.out.println("Sum of digits : " + sumOfDigits);</a:t>
            </a:r>
          </a:p>
          <a:p>
            <a:r>
              <a:rPr lang="en-IN" dirty="0"/>
              <a:t>	}</a:t>
            </a:r>
          </a:p>
          <a:p>
            <a:r>
              <a:rPr lang="en-IN" dirty="0"/>
              <a:t>}</a:t>
            </a:r>
          </a:p>
        </p:txBody>
      </p:sp>
      <p:sp>
        <p:nvSpPr>
          <p:cNvPr id="2" name="Footer Placeholder 1">
            <a:extLst>
              <a:ext uri="{FF2B5EF4-FFF2-40B4-BE49-F238E27FC236}">
                <a16:creationId xmlns:a16="http://schemas.microsoft.com/office/drawing/2014/main" id="{07B09517-5EAB-532A-CDA8-562258BF0E6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13DF893-DEE5-8BBC-AD6C-D88045B379FF}"/>
              </a:ext>
            </a:extLst>
          </p:cNvPr>
          <p:cNvSpPr>
            <a:spLocks noGrp="1"/>
          </p:cNvSpPr>
          <p:nvPr>
            <p:ph type="sldNum" sz="quarter" idx="12"/>
          </p:nvPr>
        </p:nvSpPr>
        <p:spPr/>
        <p:txBody>
          <a:bodyPr/>
          <a:lstStyle/>
          <a:p>
            <a:fld id="{4A777409-9C5A-4B07-8E32-19F22F7D558C}" type="slidenum">
              <a:rPr lang="en-IN" smtClean="0"/>
              <a:t>76</a:t>
            </a:fld>
            <a:endParaRPr lang="en-IN" dirty="0"/>
          </a:p>
        </p:txBody>
      </p:sp>
    </p:spTree>
    <p:extLst>
      <p:ext uri="{BB962C8B-B14F-4D97-AF65-F5344CB8AC3E}">
        <p14:creationId xmlns:p14="http://schemas.microsoft.com/office/powerpoint/2010/main" val="10830524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B0B009-C01C-C63F-7626-99E967C1AC05}"/>
              </a:ext>
            </a:extLst>
          </p:cNvPr>
          <p:cNvSpPr txBox="1"/>
          <p:nvPr/>
        </p:nvSpPr>
        <p:spPr>
          <a:xfrm>
            <a:off x="4303058" y="409237"/>
            <a:ext cx="3760288" cy="461665"/>
          </a:xfrm>
          <a:prstGeom prst="rect">
            <a:avLst/>
          </a:prstGeom>
          <a:noFill/>
        </p:spPr>
        <p:txBody>
          <a:bodyPr wrap="square">
            <a:spAutoFit/>
          </a:bodyPr>
          <a:lstStyle/>
          <a:p>
            <a:r>
              <a:rPr lang="en-IN" sz="2400" b="1" dirty="0"/>
              <a:t>For loop- Tryout</a:t>
            </a:r>
          </a:p>
        </p:txBody>
      </p:sp>
      <p:sp>
        <p:nvSpPr>
          <p:cNvPr id="5" name="TextBox 4">
            <a:extLst>
              <a:ext uri="{FF2B5EF4-FFF2-40B4-BE49-F238E27FC236}">
                <a16:creationId xmlns:a16="http://schemas.microsoft.com/office/drawing/2014/main" id="{960ADD27-0875-8908-B49F-24FD5E696532}"/>
              </a:ext>
            </a:extLst>
          </p:cNvPr>
          <p:cNvSpPr txBox="1"/>
          <p:nvPr/>
        </p:nvSpPr>
        <p:spPr>
          <a:xfrm>
            <a:off x="376516" y="755486"/>
            <a:ext cx="6096000" cy="369332"/>
          </a:xfrm>
          <a:prstGeom prst="rect">
            <a:avLst/>
          </a:prstGeom>
          <a:noFill/>
        </p:spPr>
        <p:txBody>
          <a:bodyPr wrap="square">
            <a:spAutoFit/>
          </a:bodyPr>
          <a:lstStyle/>
          <a:p>
            <a:r>
              <a:rPr lang="en-IN"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D8498821-C326-8A71-7687-1B830D6FFE21}"/>
              </a:ext>
            </a:extLst>
          </p:cNvPr>
          <p:cNvSpPr txBox="1"/>
          <p:nvPr/>
        </p:nvSpPr>
        <p:spPr>
          <a:xfrm>
            <a:off x="376516" y="1009402"/>
            <a:ext cx="11322423" cy="646331"/>
          </a:xfrm>
          <a:prstGeom prst="rect">
            <a:avLst/>
          </a:prstGeom>
          <a:noFill/>
        </p:spPr>
        <p:txBody>
          <a:bodyPr wrap="square">
            <a:spAutoFit/>
          </a:bodyPr>
          <a:lstStyle/>
          <a:p>
            <a:r>
              <a:rPr lang="en-US" dirty="0">
                <a:solidFill>
                  <a:srgbClr val="333333"/>
                </a:solidFill>
                <a:effectLst/>
                <a:ea typeface="Verdana" panose="020B0604030504040204" pitchFamily="34" charset="0"/>
              </a:rPr>
              <a:t>Below code is used to generate the customerId using for loop. Observe the output.</a:t>
            </a:r>
          </a:p>
          <a:p>
            <a:r>
              <a:rPr lang="en-US" dirty="0">
                <a:solidFill>
                  <a:srgbClr val="333333"/>
                </a:solidFill>
                <a:effectLst/>
                <a:ea typeface="Verdana" panose="020B0604030504040204" pitchFamily="34" charset="0"/>
              </a:rPr>
              <a:t>The usage of var in declaring the variable to be initialized inside a for loop is also demonstrated. </a:t>
            </a:r>
          </a:p>
        </p:txBody>
      </p:sp>
      <p:sp>
        <p:nvSpPr>
          <p:cNvPr id="9" name="TextBox 8">
            <a:extLst>
              <a:ext uri="{FF2B5EF4-FFF2-40B4-BE49-F238E27FC236}">
                <a16:creationId xmlns:a16="http://schemas.microsoft.com/office/drawing/2014/main" id="{1636417D-3BBC-D1E6-FECF-AF74B6EC1374}"/>
              </a:ext>
            </a:extLst>
          </p:cNvPr>
          <p:cNvSpPr txBox="1"/>
          <p:nvPr/>
        </p:nvSpPr>
        <p:spPr>
          <a:xfrm>
            <a:off x="376516" y="1565022"/>
            <a:ext cx="11681013" cy="5170646"/>
          </a:xfrm>
          <a:prstGeom prst="rect">
            <a:avLst/>
          </a:prstGeom>
          <a:noFill/>
        </p:spPr>
        <p:txBody>
          <a:bodyPr wrap="square">
            <a:spAutoFit/>
          </a:bodyPr>
          <a:lstStyle/>
          <a:p>
            <a:r>
              <a:rPr lang="en-IN" sz="1100" dirty="0"/>
              <a:t>class Customer {</a:t>
            </a:r>
          </a:p>
          <a:p>
            <a:r>
              <a:rPr lang="en-IN" sz="1100" dirty="0"/>
              <a:t>	public static void main(String[] args) {</a:t>
            </a:r>
          </a:p>
          <a:p>
            <a:r>
              <a:rPr lang="en-IN" sz="1100" dirty="0"/>
              <a:t>		// The below code generates customerId</a:t>
            </a:r>
          </a:p>
          <a:p>
            <a:r>
              <a:rPr lang="en-IN" sz="1100" dirty="0"/>
              <a:t>		int totalNoOfCustomers = 12;</a:t>
            </a:r>
          </a:p>
          <a:p>
            <a:r>
              <a:rPr lang="en-IN" sz="1100" dirty="0"/>
              <a:t>		String customerId = "";</a:t>
            </a:r>
          </a:p>
          <a:p>
            <a:r>
              <a:rPr lang="en-IN" sz="1100" dirty="0"/>
              <a:t>		for (int counter = 1; counter &lt;= totalNoOfCustomers; counter++) {</a:t>
            </a:r>
          </a:p>
          <a:p>
            <a:r>
              <a:rPr lang="en-IN" sz="1100" dirty="0"/>
              <a:t>			if (counter &lt;= 9)</a:t>
            </a:r>
          </a:p>
          <a:p>
            <a:r>
              <a:rPr lang="en-IN" sz="1100" dirty="0"/>
              <a:t>				customerId = "C0" + counter;</a:t>
            </a:r>
          </a:p>
          <a:p>
            <a:r>
              <a:rPr lang="en-IN" sz="1100" dirty="0"/>
              <a:t>			else</a:t>
            </a:r>
          </a:p>
          <a:p>
            <a:r>
              <a:rPr lang="en-IN" sz="1100" dirty="0"/>
              <a:t>				customerId = "C" + counter;</a:t>
            </a:r>
          </a:p>
          <a:p>
            <a:r>
              <a:rPr lang="en-IN" sz="1100" dirty="0"/>
              <a:t>			System.out.println("Customer Id for customer " + counter + " is "</a:t>
            </a:r>
          </a:p>
          <a:p>
            <a:r>
              <a:rPr lang="en-IN" sz="1100" dirty="0"/>
              <a:t>					+ customerId);</a:t>
            </a:r>
          </a:p>
          <a:p>
            <a:r>
              <a:rPr lang="en-IN" sz="1100" dirty="0"/>
              <a:t>		}</a:t>
            </a:r>
          </a:p>
          <a:p>
            <a:r>
              <a:rPr lang="en-IN" sz="1100" dirty="0"/>
              <a:t>		</a:t>
            </a:r>
          </a:p>
          <a:p>
            <a:r>
              <a:rPr lang="en-IN" sz="1100" dirty="0"/>
              <a:t>		// Uncomment the below given code and execute it instead of above for loop</a:t>
            </a:r>
          </a:p>
          <a:p>
            <a:r>
              <a:rPr lang="en-IN" sz="1100" dirty="0"/>
              <a:t>		// for understanding the usage of var in a for loop</a:t>
            </a:r>
          </a:p>
          <a:p>
            <a:r>
              <a:rPr lang="en-IN" sz="1100" dirty="0"/>
              <a:t>		/*</a:t>
            </a:r>
          </a:p>
          <a:p>
            <a:r>
              <a:rPr lang="en-IN" sz="1100" dirty="0"/>
              <a:t>		for (var counter = 1; counter &lt;= totalNoOfCustomers; counter++) {</a:t>
            </a:r>
          </a:p>
          <a:p>
            <a:r>
              <a:rPr lang="en-IN" sz="1100" dirty="0"/>
              <a:t>			if (counter &lt;= 9)</a:t>
            </a:r>
          </a:p>
          <a:p>
            <a:r>
              <a:rPr lang="en-IN" sz="1100" dirty="0"/>
              <a:t>				customerId = "C0" + counter;</a:t>
            </a:r>
          </a:p>
          <a:p>
            <a:r>
              <a:rPr lang="en-IN" sz="1100" dirty="0"/>
              <a:t>			else</a:t>
            </a:r>
          </a:p>
          <a:p>
            <a:r>
              <a:rPr lang="en-IN" sz="1100" dirty="0"/>
              <a:t>				customerId = "C" + counter;</a:t>
            </a:r>
          </a:p>
          <a:p>
            <a:r>
              <a:rPr lang="en-IN" sz="1100" dirty="0"/>
              <a:t>			System.out.println("Customer Id for customer " + counter + " is "</a:t>
            </a:r>
          </a:p>
          <a:p>
            <a:r>
              <a:rPr lang="en-IN" sz="1100" dirty="0"/>
              <a:t>					+ customerId);</a:t>
            </a:r>
          </a:p>
          <a:p>
            <a:r>
              <a:rPr lang="en-IN" sz="1100" dirty="0"/>
              <a:t>		}*/</a:t>
            </a:r>
          </a:p>
          <a:p>
            <a:r>
              <a:rPr lang="en-IN" sz="1100" dirty="0"/>
              <a:t>		</a:t>
            </a:r>
          </a:p>
          <a:p>
            <a:r>
              <a:rPr lang="en-IN" sz="1100" dirty="0"/>
              <a:t>		// The local variable used in the for loop is declared using var</a:t>
            </a:r>
          </a:p>
          <a:p>
            <a:r>
              <a:rPr lang="en-IN" sz="1100" dirty="0"/>
              <a:t>		// type of that variable will be inferred based on the value initialized</a:t>
            </a:r>
          </a:p>
          <a:p>
            <a:r>
              <a:rPr lang="en-IN" sz="1100" dirty="0"/>
              <a:t>	}</a:t>
            </a:r>
          </a:p>
          <a:p>
            <a:r>
              <a:rPr lang="en-IN" sz="1100" dirty="0"/>
              <a:t>}</a:t>
            </a:r>
          </a:p>
        </p:txBody>
      </p:sp>
      <p:sp>
        <p:nvSpPr>
          <p:cNvPr id="2" name="Footer Placeholder 1">
            <a:extLst>
              <a:ext uri="{FF2B5EF4-FFF2-40B4-BE49-F238E27FC236}">
                <a16:creationId xmlns:a16="http://schemas.microsoft.com/office/drawing/2014/main" id="{A93E19D4-DE67-7844-59D7-0B4BB13B959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BB19603-71B4-2514-E39B-F6C1E98EE733}"/>
              </a:ext>
            </a:extLst>
          </p:cNvPr>
          <p:cNvSpPr>
            <a:spLocks noGrp="1"/>
          </p:cNvSpPr>
          <p:nvPr>
            <p:ph type="sldNum" sz="quarter" idx="12"/>
          </p:nvPr>
        </p:nvSpPr>
        <p:spPr/>
        <p:txBody>
          <a:bodyPr/>
          <a:lstStyle/>
          <a:p>
            <a:fld id="{4A777409-9C5A-4B07-8E32-19F22F7D558C}" type="slidenum">
              <a:rPr lang="en-IN" smtClean="0"/>
              <a:t>77</a:t>
            </a:fld>
            <a:endParaRPr lang="en-IN" dirty="0"/>
          </a:p>
        </p:txBody>
      </p:sp>
    </p:spTree>
    <p:extLst>
      <p:ext uri="{BB962C8B-B14F-4D97-AF65-F5344CB8AC3E}">
        <p14:creationId xmlns:p14="http://schemas.microsoft.com/office/powerpoint/2010/main" val="9123911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FE7800-C1A0-6FA8-7D59-EB7E34DB0207}"/>
              </a:ext>
            </a:extLst>
          </p:cNvPr>
          <p:cNvSpPr txBox="1"/>
          <p:nvPr/>
        </p:nvSpPr>
        <p:spPr>
          <a:xfrm>
            <a:off x="3935506" y="396225"/>
            <a:ext cx="3702968" cy="461665"/>
          </a:xfrm>
          <a:prstGeom prst="rect">
            <a:avLst/>
          </a:prstGeom>
          <a:noFill/>
        </p:spPr>
        <p:txBody>
          <a:bodyPr wrap="square">
            <a:spAutoFit/>
          </a:bodyPr>
          <a:lstStyle/>
          <a:p>
            <a:r>
              <a:rPr lang="en-IN" sz="2400" b="1" dirty="0"/>
              <a:t>For Each loop - Tryout</a:t>
            </a:r>
          </a:p>
        </p:txBody>
      </p:sp>
      <p:sp>
        <p:nvSpPr>
          <p:cNvPr id="5" name="TextBox 4">
            <a:extLst>
              <a:ext uri="{FF2B5EF4-FFF2-40B4-BE49-F238E27FC236}">
                <a16:creationId xmlns:a16="http://schemas.microsoft.com/office/drawing/2014/main" id="{AB611810-EF1F-4D3B-FF34-D57CDBF06F8B}"/>
              </a:ext>
            </a:extLst>
          </p:cNvPr>
          <p:cNvSpPr txBox="1"/>
          <p:nvPr/>
        </p:nvSpPr>
        <p:spPr>
          <a:xfrm>
            <a:off x="358588" y="742253"/>
            <a:ext cx="6096000" cy="369332"/>
          </a:xfrm>
          <a:prstGeom prst="rect">
            <a:avLst/>
          </a:prstGeom>
          <a:noFill/>
        </p:spPr>
        <p:txBody>
          <a:bodyPr wrap="square">
            <a:spAutoFit/>
          </a:bodyPr>
          <a:lstStyle/>
          <a:p>
            <a:r>
              <a:rPr lang="en-IN" dirty="0">
                <a:solidFill>
                  <a:schemeClr val="tx1">
                    <a:lumMod val="65000"/>
                    <a:lumOff val="35000"/>
                  </a:schemeClr>
                </a:solidFill>
              </a:rPr>
              <a:t>Problem Statement:</a:t>
            </a:r>
          </a:p>
        </p:txBody>
      </p:sp>
      <p:sp>
        <p:nvSpPr>
          <p:cNvPr id="7" name="TextBox 6">
            <a:extLst>
              <a:ext uri="{FF2B5EF4-FFF2-40B4-BE49-F238E27FC236}">
                <a16:creationId xmlns:a16="http://schemas.microsoft.com/office/drawing/2014/main" id="{C409CA28-6DC0-C870-0990-184D37025239}"/>
              </a:ext>
            </a:extLst>
          </p:cNvPr>
          <p:cNvSpPr txBox="1"/>
          <p:nvPr/>
        </p:nvSpPr>
        <p:spPr>
          <a:xfrm>
            <a:off x="331693" y="932293"/>
            <a:ext cx="11501719" cy="646331"/>
          </a:xfrm>
          <a:prstGeom prst="rect">
            <a:avLst/>
          </a:prstGeom>
          <a:noFill/>
        </p:spPr>
        <p:txBody>
          <a:bodyPr wrap="square">
            <a:spAutoFit/>
          </a:bodyPr>
          <a:lstStyle/>
          <a:p>
            <a:r>
              <a:rPr lang="en-US" dirty="0">
                <a:solidFill>
                  <a:schemeClr val="tx1">
                    <a:lumMod val="65000"/>
                    <a:lumOff val="35000"/>
                  </a:schemeClr>
                </a:solidFill>
                <a:effectLst/>
              </a:rPr>
              <a:t>Below code to is used to calculate the sum of even numbers in an array. Execute the code and observe the output.</a:t>
            </a:r>
          </a:p>
          <a:p>
            <a:r>
              <a:rPr lang="en-US" dirty="0">
                <a:solidFill>
                  <a:schemeClr val="tx1">
                    <a:lumMod val="65000"/>
                    <a:lumOff val="35000"/>
                  </a:schemeClr>
                </a:solidFill>
                <a:effectLst/>
              </a:rPr>
              <a:t>The usage of var in declaring the local variable inside a for-each loop is also demonstrated.</a:t>
            </a:r>
          </a:p>
        </p:txBody>
      </p:sp>
      <p:sp>
        <p:nvSpPr>
          <p:cNvPr id="9" name="TextBox 8">
            <a:extLst>
              <a:ext uri="{FF2B5EF4-FFF2-40B4-BE49-F238E27FC236}">
                <a16:creationId xmlns:a16="http://schemas.microsoft.com/office/drawing/2014/main" id="{FC4E6E9E-12EA-0FB6-197E-323BDB288CF9}"/>
              </a:ext>
            </a:extLst>
          </p:cNvPr>
          <p:cNvSpPr txBox="1"/>
          <p:nvPr/>
        </p:nvSpPr>
        <p:spPr>
          <a:xfrm>
            <a:off x="488576" y="1623448"/>
            <a:ext cx="11187952" cy="5262979"/>
          </a:xfrm>
          <a:prstGeom prst="rect">
            <a:avLst/>
          </a:prstGeom>
          <a:noFill/>
        </p:spPr>
        <p:txBody>
          <a:bodyPr wrap="square">
            <a:spAutoFit/>
          </a:bodyPr>
          <a:lstStyle/>
          <a:p>
            <a:r>
              <a:rPr lang="en-IN" sz="1200" dirty="0"/>
              <a:t>//Observe how to obtain sum of even numbers in an array</a:t>
            </a:r>
          </a:p>
          <a:p>
            <a:r>
              <a:rPr lang="en-IN" sz="1200" dirty="0"/>
              <a:t>class Tester {</a:t>
            </a:r>
          </a:p>
          <a:p>
            <a:endParaRPr lang="en-IN" sz="1200" dirty="0"/>
          </a:p>
          <a:p>
            <a:r>
              <a:rPr lang="en-IN" sz="1200" dirty="0"/>
              <a:t>	public static void main(String[] args) {</a:t>
            </a:r>
          </a:p>
          <a:p>
            <a:r>
              <a:rPr lang="en-IN" sz="1200" dirty="0"/>
              <a:t>		int[] numbers = {68,79,86,99,23,2,41,100};</a:t>
            </a:r>
          </a:p>
          <a:p>
            <a:r>
              <a:rPr lang="en-IN" sz="1200" dirty="0"/>
              <a:t>		int sum=0;</a:t>
            </a:r>
          </a:p>
          <a:p>
            <a:r>
              <a:rPr lang="en-IN" sz="1200" dirty="0"/>
              <a:t>		</a:t>
            </a:r>
          </a:p>
          <a:p>
            <a:r>
              <a:rPr lang="en-IN" sz="1200" dirty="0"/>
              <a:t>		//for-each loop (Enhanced for Loop)</a:t>
            </a:r>
          </a:p>
          <a:p>
            <a:r>
              <a:rPr lang="en-IN" sz="1200" dirty="0"/>
              <a:t>		for(int number:numbers) {</a:t>
            </a:r>
          </a:p>
          <a:p>
            <a:r>
              <a:rPr lang="en-IN" sz="1200" dirty="0"/>
              <a:t>			if(number%2==0)</a:t>
            </a:r>
          </a:p>
          <a:p>
            <a:r>
              <a:rPr lang="en-IN" sz="1200" dirty="0"/>
              <a:t>				sum+=number;</a:t>
            </a:r>
          </a:p>
          <a:p>
            <a:r>
              <a:rPr lang="en-IN" sz="1200" dirty="0"/>
              <a:t>		}</a:t>
            </a:r>
          </a:p>
          <a:p>
            <a:r>
              <a:rPr lang="en-IN" sz="1200" dirty="0"/>
              <a:t>		</a:t>
            </a:r>
          </a:p>
          <a:p>
            <a:r>
              <a:rPr lang="en-IN" sz="1200" dirty="0"/>
              <a:t>		// Uncomment the below given code and execute it instead of above loop</a:t>
            </a:r>
          </a:p>
          <a:p>
            <a:r>
              <a:rPr lang="en-IN" sz="1200" dirty="0"/>
              <a:t>		// for understanding the usage of var in a for-each loop</a:t>
            </a:r>
          </a:p>
          <a:p>
            <a:r>
              <a:rPr lang="en-IN" sz="1200" dirty="0"/>
              <a:t>		/*</a:t>
            </a:r>
          </a:p>
          <a:p>
            <a:r>
              <a:rPr lang="en-IN" sz="1200" dirty="0"/>
              <a:t>		for(var number:numbers) {</a:t>
            </a:r>
          </a:p>
          <a:p>
            <a:r>
              <a:rPr lang="en-IN" sz="1200" dirty="0"/>
              <a:t>			if(number%2==0)</a:t>
            </a:r>
          </a:p>
          <a:p>
            <a:r>
              <a:rPr lang="en-IN" sz="1200" dirty="0"/>
              <a:t>				sum+=number;</a:t>
            </a:r>
          </a:p>
          <a:p>
            <a:r>
              <a:rPr lang="en-IN" sz="1200" dirty="0"/>
              <a:t>		}*/</a:t>
            </a:r>
          </a:p>
          <a:p>
            <a:r>
              <a:rPr lang="en-IN" sz="1200" dirty="0"/>
              <a:t>	</a:t>
            </a:r>
          </a:p>
          <a:p>
            <a:r>
              <a:rPr lang="en-IN" sz="1200" dirty="0"/>
              <a:t>		// The local variable used in the for-each loop is declared using var</a:t>
            </a:r>
          </a:p>
          <a:p>
            <a:r>
              <a:rPr lang="en-IN" sz="1200" dirty="0"/>
              <a:t>		// type of that variable will be inferred based on the values inside the array</a:t>
            </a:r>
          </a:p>
          <a:p>
            <a:r>
              <a:rPr lang="en-IN" sz="1200" dirty="0"/>
              <a:t>		</a:t>
            </a:r>
          </a:p>
          <a:p>
            <a:r>
              <a:rPr lang="en-IN" sz="1200" dirty="0"/>
              <a:t>		System.out.println("Sum of even numbers: "+sum);</a:t>
            </a:r>
          </a:p>
          <a:p>
            <a:r>
              <a:rPr lang="en-IN" sz="1200" dirty="0"/>
              <a:t>	}</a:t>
            </a:r>
          </a:p>
          <a:p>
            <a:endParaRPr lang="en-IN" sz="1200" dirty="0"/>
          </a:p>
          <a:p>
            <a:r>
              <a:rPr lang="en-IN" sz="1200" dirty="0"/>
              <a:t>}</a:t>
            </a:r>
          </a:p>
        </p:txBody>
      </p:sp>
      <p:sp>
        <p:nvSpPr>
          <p:cNvPr id="2" name="Footer Placeholder 1">
            <a:extLst>
              <a:ext uri="{FF2B5EF4-FFF2-40B4-BE49-F238E27FC236}">
                <a16:creationId xmlns:a16="http://schemas.microsoft.com/office/drawing/2014/main" id="{35A5D817-A16D-270A-DED7-C3B09B9251B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8190295-50E9-9B3E-1DFE-F80195DE8202}"/>
              </a:ext>
            </a:extLst>
          </p:cNvPr>
          <p:cNvSpPr>
            <a:spLocks noGrp="1"/>
          </p:cNvSpPr>
          <p:nvPr>
            <p:ph type="sldNum" sz="quarter" idx="12"/>
          </p:nvPr>
        </p:nvSpPr>
        <p:spPr/>
        <p:txBody>
          <a:bodyPr/>
          <a:lstStyle/>
          <a:p>
            <a:fld id="{4A777409-9C5A-4B07-8E32-19F22F7D558C}" type="slidenum">
              <a:rPr lang="en-IN" smtClean="0"/>
              <a:t>78</a:t>
            </a:fld>
            <a:endParaRPr lang="en-IN" dirty="0"/>
          </a:p>
        </p:txBody>
      </p:sp>
    </p:spTree>
    <p:extLst>
      <p:ext uri="{BB962C8B-B14F-4D97-AF65-F5344CB8AC3E}">
        <p14:creationId xmlns:p14="http://schemas.microsoft.com/office/powerpoint/2010/main" val="31579183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2F55-E2E7-1433-0A76-BA83F94CC9A3}"/>
              </a:ext>
            </a:extLst>
          </p:cNvPr>
          <p:cNvSpPr>
            <a:spLocks noGrp="1"/>
          </p:cNvSpPr>
          <p:nvPr>
            <p:ph type="title"/>
          </p:nvPr>
        </p:nvSpPr>
        <p:spPr/>
        <p:txBody>
          <a:bodyPr/>
          <a:lstStyle/>
          <a:p>
            <a:pPr algn="ctr"/>
            <a:r>
              <a:rPr lang="en-IN" b="1" u="sng" dirty="0"/>
              <a:t>Package</a:t>
            </a:r>
          </a:p>
        </p:txBody>
      </p:sp>
      <p:sp>
        <p:nvSpPr>
          <p:cNvPr id="4" name="TextBox 3">
            <a:extLst>
              <a:ext uri="{FF2B5EF4-FFF2-40B4-BE49-F238E27FC236}">
                <a16:creationId xmlns:a16="http://schemas.microsoft.com/office/drawing/2014/main" id="{2E1AB15C-9F16-85C5-7E23-0CB9CE73EC5D}"/>
              </a:ext>
            </a:extLst>
          </p:cNvPr>
          <p:cNvSpPr txBox="1"/>
          <p:nvPr/>
        </p:nvSpPr>
        <p:spPr>
          <a:xfrm>
            <a:off x="421341" y="1626257"/>
            <a:ext cx="11645153" cy="4093428"/>
          </a:xfrm>
          <a:prstGeom prst="rect">
            <a:avLst/>
          </a:prstGeom>
          <a:noFill/>
        </p:spPr>
        <p:txBody>
          <a:bodyPr wrap="square">
            <a:spAutoFit/>
          </a:bodyPr>
          <a:lstStyle/>
          <a:p>
            <a:r>
              <a:rPr lang="en-US" sz="2000" dirty="0">
                <a:solidFill>
                  <a:schemeClr val="tx1">
                    <a:lumMod val="65000"/>
                    <a:lumOff val="35000"/>
                  </a:schemeClr>
                </a:solidFill>
                <a:effectLst/>
              </a:rPr>
              <a:t>Imagine walking into a library to get your favorite novel, but welcomed by a room full of an unorganized stack of books. Would you still go ahead and search for the novel?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Of course not!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Just as books are cataloged and arranged in a library, it is important for us to organize our Java files. This can be done with the help of packages.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a:t>
            </a:r>
            <a:r>
              <a:rPr lang="en-US" sz="2000" b="1" dirty="0">
                <a:solidFill>
                  <a:schemeClr val="tx1">
                    <a:lumMod val="65000"/>
                    <a:lumOff val="35000"/>
                  </a:schemeClr>
                </a:solidFill>
                <a:effectLst/>
              </a:rPr>
              <a:t>package </a:t>
            </a:r>
            <a:r>
              <a:rPr lang="en-US" sz="2000" dirty="0">
                <a:solidFill>
                  <a:schemeClr val="tx1">
                    <a:lumMod val="65000"/>
                    <a:lumOff val="35000"/>
                  </a:schemeClr>
                </a:solidFill>
                <a:effectLst/>
              </a:rPr>
              <a:t>is a set of logically related classes.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package helps in controlling access and avoiding name conflicts among them.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need to provide unique names to packages inside a project.</a:t>
            </a:r>
          </a:p>
        </p:txBody>
      </p:sp>
      <p:sp>
        <p:nvSpPr>
          <p:cNvPr id="3" name="Footer Placeholder 2">
            <a:extLst>
              <a:ext uri="{FF2B5EF4-FFF2-40B4-BE49-F238E27FC236}">
                <a16:creationId xmlns:a16="http://schemas.microsoft.com/office/drawing/2014/main" id="{CEC72DC1-6F18-597B-E91C-4A107B564CF5}"/>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BB343A2-5268-C80D-567B-4E97523D2E48}"/>
              </a:ext>
            </a:extLst>
          </p:cNvPr>
          <p:cNvSpPr>
            <a:spLocks noGrp="1"/>
          </p:cNvSpPr>
          <p:nvPr>
            <p:ph type="sldNum" sz="quarter" idx="12"/>
          </p:nvPr>
        </p:nvSpPr>
        <p:spPr/>
        <p:txBody>
          <a:bodyPr/>
          <a:lstStyle/>
          <a:p>
            <a:fld id="{4A777409-9C5A-4B07-8E32-19F22F7D558C}" type="slidenum">
              <a:rPr lang="en-IN" smtClean="0"/>
              <a:t>79</a:t>
            </a:fld>
            <a:endParaRPr lang="en-IN" dirty="0"/>
          </a:p>
        </p:txBody>
      </p:sp>
    </p:spTree>
    <p:extLst>
      <p:ext uri="{BB962C8B-B14F-4D97-AF65-F5344CB8AC3E}">
        <p14:creationId xmlns:p14="http://schemas.microsoft.com/office/powerpoint/2010/main" val="296853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B6B819-2C09-39BB-7019-68DAAAF14F31}"/>
              </a:ext>
            </a:extLst>
          </p:cNvPr>
          <p:cNvSpPr txBox="1"/>
          <p:nvPr/>
        </p:nvSpPr>
        <p:spPr>
          <a:xfrm>
            <a:off x="0" y="986118"/>
            <a:ext cx="12129247" cy="5632311"/>
          </a:xfrm>
          <a:prstGeom prst="rect">
            <a:avLst/>
          </a:prstGeom>
          <a:noFill/>
        </p:spPr>
        <p:txBody>
          <a:bodyPr wrap="square">
            <a:spAutoFit/>
          </a:bodyPr>
          <a:lstStyle/>
          <a:p>
            <a:r>
              <a:rPr lang="en-US" sz="2000" dirty="0">
                <a:solidFill>
                  <a:schemeClr val="tx1">
                    <a:lumMod val="65000"/>
                    <a:lumOff val="35000"/>
                  </a:schemeClr>
                </a:solidFill>
              </a:rPr>
              <a:t>As you saw in the previous page, an enterprise application is divided in four tiers (Client, Presentation, Business </a:t>
            </a:r>
          </a:p>
          <a:p>
            <a:r>
              <a:rPr lang="en-US" sz="2000" dirty="0">
                <a:solidFill>
                  <a:schemeClr val="tx1">
                    <a:lumMod val="65000"/>
                    <a:lumOff val="35000"/>
                  </a:schemeClr>
                </a:solidFill>
              </a:rPr>
              <a:t>and Persistence) with each having a specific functionality. But how do we split up our project to represent these tiers? Which aspect of our project goes to which tier?</a:t>
            </a:r>
          </a:p>
          <a:p>
            <a:r>
              <a:rPr lang="en-US" sz="2000" dirty="0">
                <a:solidFill>
                  <a:schemeClr val="tx1">
                    <a:lumMod val="65000"/>
                    <a:lumOff val="35000"/>
                  </a:schemeClr>
                </a:solidFill>
              </a:rPr>
              <a:t>For depicting this distinction, we have four different groups,</a:t>
            </a:r>
          </a:p>
          <a:p>
            <a:pPr marL="342900" indent="-342900">
              <a:buFont typeface="Wingdings" panose="05000000000000000000" pitchFamily="2" charset="2"/>
              <a:buChar char="Ø"/>
            </a:pPr>
            <a:r>
              <a:rPr lang="en-US" sz="2000" b="1" dirty="0">
                <a:solidFill>
                  <a:schemeClr val="tx1">
                    <a:lumMod val="65000"/>
                    <a:lumOff val="35000"/>
                  </a:schemeClr>
                </a:solidFill>
              </a:rPr>
              <a:t>User Interface</a:t>
            </a:r>
            <a:r>
              <a:rPr lang="en-US" sz="2000" dirty="0">
                <a:solidFill>
                  <a:schemeClr val="tx1">
                    <a:lumMod val="65000"/>
                    <a:lumOff val="35000"/>
                  </a:schemeClr>
                </a:solidFill>
              </a:rPr>
              <a:t> – This is the group that belongs to the Presentation Tier. This group contains the user interface package with a class called Tester. It takes care of processing the inputs from the user and relaying them to the concerned functionalities. For now, we are using a normal Java class. But in future we will use an HTML file to do so.</a:t>
            </a:r>
          </a:p>
          <a:p>
            <a:pPr marL="342900" indent="-342900">
              <a:buFont typeface="Wingdings" panose="05000000000000000000" pitchFamily="2" charset="2"/>
              <a:buChar char="Ø"/>
            </a:pPr>
            <a:r>
              <a:rPr lang="en-US" sz="2000" b="1" dirty="0">
                <a:solidFill>
                  <a:schemeClr val="tx1">
                    <a:lumMod val="65000"/>
                    <a:lumOff val="35000"/>
                  </a:schemeClr>
                </a:solidFill>
              </a:rPr>
              <a:t>Service </a:t>
            </a:r>
            <a:r>
              <a:rPr lang="en-US" sz="2000" dirty="0">
                <a:solidFill>
                  <a:schemeClr val="tx1">
                    <a:lumMod val="65000"/>
                    <a:lumOff val="35000"/>
                  </a:schemeClr>
                </a:solidFill>
              </a:rPr>
              <a:t>– This is the group that belongs to the Business Tier. This group contains the service package with many Service interfaces and classes. It takes care of authenticating the user inputs, as well as performing all the business logics needed for the application.</a:t>
            </a:r>
          </a:p>
          <a:p>
            <a:pPr marL="342900" indent="-342900">
              <a:buFont typeface="Wingdings" panose="05000000000000000000" pitchFamily="2" charset="2"/>
              <a:buChar char="Ø"/>
            </a:pPr>
            <a:r>
              <a:rPr lang="en-US" sz="2000" b="1" dirty="0">
                <a:solidFill>
                  <a:schemeClr val="tx1">
                    <a:lumMod val="65000"/>
                    <a:lumOff val="35000"/>
                  </a:schemeClr>
                </a:solidFill>
              </a:rPr>
              <a:t>Validator</a:t>
            </a:r>
            <a:r>
              <a:rPr lang="en-US" sz="2000" dirty="0">
                <a:solidFill>
                  <a:schemeClr val="tx1">
                    <a:lumMod val="65000"/>
                    <a:lumOff val="35000"/>
                  </a:schemeClr>
                </a:solidFill>
              </a:rPr>
              <a:t> – This along with the Service group belongs to the Business Tier. This group contains the validator package with different Validator classes. This class receives user input to be validated for proper format and data.</a:t>
            </a:r>
          </a:p>
          <a:p>
            <a:pPr marL="342900" indent="-342900">
              <a:buFont typeface="Wingdings" panose="05000000000000000000" pitchFamily="2" charset="2"/>
              <a:buChar char="Ø"/>
            </a:pPr>
            <a:r>
              <a:rPr lang="en-US" sz="2000" b="1" dirty="0">
                <a:solidFill>
                  <a:schemeClr val="tx1">
                    <a:lumMod val="65000"/>
                    <a:lumOff val="35000"/>
                  </a:schemeClr>
                </a:solidFill>
              </a:rPr>
              <a:t>Data Access Object(DAO)</a:t>
            </a:r>
            <a:r>
              <a:rPr lang="en-US" sz="2000" dirty="0">
                <a:solidFill>
                  <a:schemeClr val="tx1">
                    <a:lumMod val="65000"/>
                    <a:lumOff val="35000"/>
                  </a:schemeClr>
                </a:solidFill>
              </a:rPr>
              <a:t> – This is the group that belongs to the Persistence Tier. This group contains the Dao package with many DAO interfaces and classes. It helps the application in interacting with the Database. In this course, we will be mocking the database. In the future courses, we will use the actual database.</a:t>
            </a:r>
          </a:p>
          <a:p>
            <a:pPr marL="342900" indent="-342900">
              <a:buFont typeface="Wingdings" panose="05000000000000000000" pitchFamily="2" charset="2"/>
              <a:buChar char="Ø"/>
            </a:pPr>
            <a:r>
              <a:rPr lang="en-US" sz="2000" b="1" dirty="0">
                <a:solidFill>
                  <a:schemeClr val="tx1">
                    <a:lumMod val="65000"/>
                    <a:lumOff val="35000"/>
                  </a:schemeClr>
                </a:solidFill>
              </a:rPr>
              <a:t>Model </a:t>
            </a:r>
            <a:r>
              <a:rPr lang="en-US" sz="2000" dirty="0">
                <a:solidFill>
                  <a:schemeClr val="tx1">
                    <a:lumMod val="65000"/>
                    <a:lumOff val="35000"/>
                  </a:schemeClr>
                </a:solidFill>
              </a:rPr>
              <a:t>– This group contains classes which are used to transfer data from one class to the other.</a:t>
            </a:r>
          </a:p>
        </p:txBody>
      </p:sp>
      <p:sp>
        <p:nvSpPr>
          <p:cNvPr id="2" name="Footer Placeholder 1">
            <a:extLst>
              <a:ext uri="{FF2B5EF4-FFF2-40B4-BE49-F238E27FC236}">
                <a16:creationId xmlns:a16="http://schemas.microsoft.com/office/drawing/2014/main" id="{BB846A41-024E-67F8-46F3-19472E6F0717}"/>
              </a:ext>
            </a:extLst>
          </p:cNvPr>
          <p:cNvSpPr>
            <a:spLocks noGrp="1"/>
          </p:cNvSpPr>
          <p:nvPr>
            <p:ph type="ftr" sz="quarter" idx="11"/>
          </p:nvPr>
        </p:nvSpPr>
        <p:spPr>
          <a:xfrm>
            <a:off x="4038600" y="6538912"/>
            <a:ext cx="4114800" cy="365125"/>
          </a:xfrm>
        </p:spPr>
        <p:txBody>
          <a:bodyPr/>
          <a:lstStyle/>
          <a:p>
            <a:r>
              <a:rPr lang="en-IN" dirty="0"/>
              <a:t>H&amp;D IT Solution</a:t>
            </a:r>
          </a:p>
        </p:txBody>
      </p:sp>
      <p:sp>
        <p:nvSpPr>
          <p:cNvPr id="4" name="Slide Number Placeholder 3">
            <a:extLst>
              <a:ext uri="{FF2B5EF4-FFF2-40B4-BE49-F238E27FC236}">
                <a16:creationId xmlns:a16="http://schemas.microsoft.com/office/drawing/2014/main" id="{21BBB3E9-1913-A32B-8C19-4C37F86BC100}"/>
              </a:ext>
            </a:extLst>
          </p:cNvPr>
          <p:cNvSpPr>
            <a:spLocks noGrp="1"/>
          </p:cNvSpPr>
          <p:nvPr>
            <p:ph type="sldNum" sz="quarter" idx="12"/>
          </p:nvPr>
        </p:nvSpPr>
        <p:spPr/>
        <p:txBody>
          <a:bodyPr/>
          <a:lstStyle/>
          <a:p>
            <a:fld id="{4A777409-9C5A-4B07-8E32-19F22F7D558C}" type="slidenum">
              <a:rPr lang="en-IN" smtClean="0"/>
              <a:t>8</a:t>
            </a:fld>
            <a:endParaRPr lang="en-IN" dirty="0"/>
          </a:p>
        </p:txBody>
      </p:sp>
    </p:spTree>
    <p:extLst>
      <p:ext uri="{BB962C8B-B14F-4D97-AF65-F5344CB8AC3E}">
        <p14:creationId xmlns:p14="http://schemas.microsoft.com/office/powerpoint/2010/main" val="39827430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E0AC95-7249-DB5B-508F-DCB74BB9A4FA}"/>
              </a:ext>
            </a:extLst>
          </p:cNvPr>
          <p:cNvSpPr txBox="1"/>
          <p:nvPr/>
        </p:nvSpPr>
        <p:spPr>
          <a:xfrm>
            <a:off x="537882" y="1034587"/>
            <a:ext cx="11116235" cy="2893100"/>
          </a:xfrm>
          <a:prstGeom prst="rect">
            <a:avLst/>
          </a:prstGeom>
          <a:noFill/>
        </p:spPr>
        <p:txBody>
          <a:bodyPr wrap="square">
            <a:spAutoFit/>
          </a:bodyPr>
          <a:lstStyle/>
          <a:p>
            <a:r>
              <a:rPr lang="en-US" sz="2400" b="1" dirty="0"/>
              <a:t>How would you name a package?</a:t>
            </a:r>
          </a:p>
          <a:p>
            <a:r>
              <a:rPr lang="en-US" dirty="0"/>
              <a:t> </a:t>
            </a:r>
          </a:p>
          <a:p>
            <a:r>
              <a:rPr lang="en-US" sz="2000" dirty="0">
                <a:solidFill>
                  <a:schemeClr val="tx1">
                    <a:lumMod val="65000"/>
                    <a:lumOff val="35000"/>
                  </a:schemeClr>
                </a:solidFill>
                <a:effectLst/>
              </a:rPr>
              <a:t>The convention for naming packages is to use all lower case alphabets. This is done to avoid conflicts with names of classes.</a:t>
            </a:r>
          </a:p>
          <a:p>
            <a:r>
              <a:rPr lang="en-US" sz="2000" dirty="0">
                <a:solidFill>
                  <a:schemeClr val="tx1">
                    <a:lumMod val="65000"/>
                    <a:lumOff val="35000"/>
                  </a:schemeClr>
                </a:solidFill>
                <a:effectLst/>
              </a:rPr>
              <a:t>Also, organizations use reverse internet domains for naming packages.</a:t>
            </a:r>
          </a:p>
          <a:p>
            <a:r>
              <a:rPr lang="en-US" sz="2000" dirty="0">
                <a:solidFill>
                  <a:schemeClr val="tx1">
                    <a:lumMod val="65000"/>
                    <a:lumOff val="35000"/>
                  </a:schemeClr>
                </a:solidFill>
                <a:effectLst/>
              </a:rPr>
              <a:t>E.g. -  A package created for an internal application of Infosys can be named as com.infy.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Now that you know about the package and its naming convention, you will now see how to create a package</a:t>
            </a:r>
            <a:r>
              <a:rPr lang="en-US" dirty="0">
                <a:effectLst/>
              </a:rPr>
              <a:t>.</a:t>
            </a:r>
          </a:p>
        </p:txBody>
      </p:sp>
      <p:sp>
        <p:nvSpPr>
          <p:cNvPr id="2" name="Footer Placeholder 1">
            <a:extLst>
              <a:ext uri="{FF2B5EF4-FFF2-40B4-BE49-F238E27FC236}">
                <a16:creationId xmlns:a16="http://schemas.microsoft.com/office/drawing/2014/main" id="{3C1129D4-0333-CDB6-D32D-A112AC7D546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FFACAB9-6356-6CE4-06CE-CFDE350582A5}"/>
              </a:ext>
            </a:extLst>
          </p:cNvPr>
          <p:cNvSpPr>
            <a:spLocks noGrp="1"/>
          </p:cNvSpPr>
          <p:nvPr>
            <p:ph type="sldNum" sz="quarter" idx="12"/>
          </p:nvPr>
        </p:nvSpPr>
        <p:spPr/>
        <p:txBody>
          <a:bodyPr/>
          <a:lstStyle/>
          <a:p>
            <a:fld id="{4A777409-9C5A-4B07-8E32-19F22F7D558C}" type="slidenum">
              <a:rPr lang="en-IN" smtClean="0"/>
              <a:t>80</a:t>
            </a:fld>
            <a:endParaRPr lang="en-IN" dirty="0"/>
          </a:p>
        </p:txBody>
      </p:sp>
    </p:spTree>
    <p:extLst>
      <p:ext uri="{BB962C8B-B14F-4D97-AF65-F5344CB8AC3E}">
        <p14:creationId xmlns:p14="http://schemas.microsoft.com/office/powerpoint/2010/main" val="17248664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0BB32C-73AA-0C1B-5F01-8EC9F2286A39}"/>
              </a:ext>
            </a:extLst>
          </p:cNvPr>
          <p:cNvSpPr txBox="1"/>
          <p:nvPr/>
        </p:nvSpPr>
        <p:spPr>
          <a:xfrm>
            <a:off x="277906" y="739153"/>
            <a:ext cx="11313458" cy="400110"/>
          </a:xfrm>
          <a:prstGeom prst="rect">
            <a:avLst/>
          </a:prstGeom>
          <a:noFill/>
        </p:spPr>
        <p:txBody>
          <a:bodyPr wrap="square">
            <a:spAutoFit/>
          </a:bodyPr>
          <a:lstStyle/>
          <a:p>
            <a:r>
              <a:rPr lang="en-US" sz="2000" dirty="0">
                <a:solidFill>
                  <a:schemeClr val="tx1">
                    <a:lumMod val="65000"/>
                    <a:lumOff val="35000"/>
                  </a:schemeClr>
                </a:solidFill>
              </a:rPr>
              <a:t>To </a:t>
            </a:r>
            <a:r>
              <a:rPr lang="en-US" sz="2000" b="1" dirty="0">
                <a:solidFill>
                  <a:schemeClr val="tx1">
                    <a:lumMod val="65000"/>
                    <a:lumOff val="35000"/>
                  </a:schemeClr>
                </a:solidFill>
              </a:rPr>
              <a:t>create a package</a:t>
            </a:r>
            <a:r>
              <a:rPr lang="en-US" sz="2000" dirty="0">
                <a:solidFill>
                  <a:schemeClr val="tx1">
                    <a:lumMod val="65000"/>
                    <a:lumOff val="35000"/>
                  </a:schemeClr>
                </a:solidFill>
              </a:rPr>
              <a:t>, right-click on src and select New&gt;Package to create a new package as shown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8D9EF188-DE90-9723-8107-2771646FE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9264"/>
            <a:ext cx="12192000" cy="6090660"/>
          </a:xfrm>
          <a:prstGeom prst="rect">
            <a:avLst/>
          </a:prstGeom>
        </p:spPr>
      </p:pic>
      <p:sp>
        <p:nvSpPr>
          <p:cNvPr id="2" name="Footer Placeholder 1">
            <a:extLst>
              <a:ext uri="{FF2B5EF4-FFF2-40B4-BE49-F238E27FC236}">
                <a16:creationId xmlns:a16="http://schemas.microsoft.com/office/drawing/2014/main" id="{0E26D6BB-4630-F9CD-6E41-04095344560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5709297-6C3A-184C-353B-13EBD7DE20A3}"/>
              </a:ext>
            </a:extLst>
          </p:cNvPr>
          <p:cNvSpPr>
            <a:spLocks noGrp="1"/>
          </p:cNvSpPr>
          <p:nvPr>
            <p:ph type="sldNum" sz="quarter" idx="12"/>
          </p:nvPr>
        </p:nvSpPr>
        <p:spPr/>
        <p:txBody>
          <a:bodyPr/>
          <a:lstStyle/>
          <a:p>
            <a:fld id="{4A777409-9C5A-4B07-8E32-19F22F7D558C}" type="slidenum">
              <a:rPr lang="en-IN" smtClean="0"/>
              <a:t>81</a:t>
            </a:fld>
            <a:endParaRPr lang="en-IN" dirty="0"/>
          </a:p>
        </p:txBody>
      </p:sp>
    </p:spTree>
    <p:extLst>
      <p:ext uri="{BB962C8B-B14F-4D97-AF65-F5344CB8AC3E}">
        <p14:creationId xmlns:p14="http://schemas.microsoft.com/office/powerpoint/2010/main" val="37991116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F34DE-E6D0-FF02-6A72-01E54E3F85E6}"/>
              </a:ext>
            </a:extLst>
          </p:cNvPr>
          <p:cNvSpPr txBox="1"/>
          <p:nvPr/>
        </p:nvSpPr>
        <p:spPr>
          <a:xfrm>
            <a:off x="1685364" y="466164"/>
            <a:ext cx="11734800" cy="400110"/>
          </a:xfrm>
          <a:prstGeom prst="rect">
            <a:avLst/>
          </a:prstGeom>
          <a:noFill/>
        </p:spPr>
        <p:txBody>
          <a:bodyPr wrap="square">
            <a:spAutoFit/>
          </a:bodyPr>
          <a:lstStyle/>
          <a:p>
            <a:r>
              <a:rPr lang="en-US" sz="2000" dirty="0">
                <a:solidFill>
                  <a:schemeClr val="tx1">
                    <a:lumMod val="65000"/>
                    <a:lumOff val="35000"/>
                  </a:schemeClr>
                </a:solidFill>
              </a:rPr>
              <a:t>Next, you need to provide a name to the package as shown below</a:t>
            </a: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4CB0E987-1CCC-5F4B-B53D-165E2B757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872"/>
            <a:ext cx="12192000" cy="5943010"/>
          </a:xfrm>
          <a:prstGeom prst="rect">
            <a:avLst/>
          </a:prstGeom>
        </p:spPr>
      </p:pic>
      <p:sp>
        <p:nvSpPr>
          <p:cNvPr id="2" name="Footer Placeholder 1">
            <a:extLst>
              <a:ext uri="{FF2B5EF4-FFF2-40B4-BE49-F238E27FC236}">
                <a16:creationId xmlns:a16="http://schemas.microsoft.com/office/drawing/2014/main" id="{ADCBF429-9EAC-4B28-BBF4-E8C62FDD19D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AF7FA4-BD6C-9A57-82D8-7FE394BE214A}"/>
              </a:ext>
            </a:extLst>
          </p:cNvPr>
          <p:cNvSpPr>
            <a:spLocks noGrp="1"/>
          </p:cNvSpPr>
          <p:nvPr>
            <p:ph type="sldNum" sz="quarter" idx="12"/>
          </p:nvPr>
        </p:nvSpPr>
        <p:spPr/>
        <p:txBody>
          <a:bodyPr/>
          <a:lstStyle/>
          <a:p>
            <a:fld id="{4A777409-9C5A-4B07-8E32-19F22F7D558C}" type="slidenum">
              <a:rPr lang="en-IN" smtClean="0"/>
              <a:t>82</a:t>
            </a:fld>
            <a:endParaRPr lang="en-IN" dirty="0"/>
          </a:p>
        </p:txBody>
      </p:sp>
    </p:spTree>
    <p:extLst>
      <p:ext uri="{BB962C8B-B14F-4D97-AF65-F5344CB8AC3E}">
        <p14:creationId xmlns:p14="http://schemas.microsoft.com/office/powerpoint/2010/main" val="2670138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4C6926-33D1-D397-BAA5-200E91252110}"/>
              </a:ext>
            </a:extLst>
          </p:cNvPr>
          <p:cNvSpPr txBox="1"/>
          <p:nvPr/>
        </p:nvSpPr>
        <p:spPr>
          <a:xfrm>
            <a:off x="0" y="790725"/>
            <a:ext cx="11501718" cy="1323439"/>
          </a:xfrm>
          <a:prstGeom prst="rect">
            <a:avLst/>
          </a:prstGeom>
          <a:noFill/>
        </p:spPr>
        <p:txBody>
          <a:bodyPr wrap="square">
            <a:spAutoFit/>
          </a:bodyPr>
          <a:lstStyle/>
          <a:p>
            <a:r>
              <a:rPr lang="en-US" sz="2000" dirty="0">
                <a:solidFill>
                  <a:schemeClr val="tx1">
                    <a:lumMod val="65000"/>
                    <a:lumOff val="35000"/>
                  </a:schemeClr>
                </a:solidFill>
                <a:effectLst/>
              </a:rPr>
              <a:t>The package is named as 'com.infy.package1' in the screenshot given above. Please observe that each alphabet is in lower case and also reverse internet domain has been used while naming the package.</a:t>
            </a:r>
          </a:p>
          <a:p>
            <a:r>
              <a:rPr lang="en-US" sz="2000" dirty="0">
                <a:solidFill>
                  <a:schemeClr val="tx1">
                    <a:lumMod val="65000"/>
                    <a:lumOff val="35000"/>
                  </a:schemeClr>
                </a:solidFill>
                <a:effectLst/>
              </a:rPr>
              <a:t>Once a class is created inside a package, the package keyword specifies the name of the package as shown below. This should be the first line of a .java file.</a:t>
            </a:r>
          </a:p>
        </p:txBody>
      </p:sp>
      <p:pic>
        <p:nvPicPr>
          <p:cNvPr id="5" name="Picture 4">
            <a:extLst>
              <a:ext uri="{FF2B5EF4-FFF2-40B4-BE49-F238E27FC236}">
                <a16:creationId xmlns:a16="http://schemas.microsoft.com/office/drawing/2014/main" id="{0572EF0F-A0AC-71F6-AEC3-C0DE445F1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7292"/>
            <a:ext cx="12192000" cy="3083858"/>
          </a:xfrm>
          <a:prstGeom prst="rect">
            <a:avLst/>
          </a:prstGeom>
        </p:spPr>
      </p:pic>
      <p:sp>
        <p:nvSpPr>
          <p:cNvPr id="7" name="TextBox 6">
            <a:extLst>
              <a:ext uri="{FF2B5EF4-FFF2-40B4-BE49-F238E27FC236}">
                <a16:creationId xmlns:a16="http://schemas.microsoft.com/office/drawing/2014/main" id="{57382A29-FE38-F5BC-DC29-7EC48C791E44}"/>
              </a:ext>
            </a:extLst>
          </p:cNvPr>
          <p:cNvSpPr txBox="1"/>
          <p:nvPr/>
        </p:nvSpPr>
        <p:spPr>
          <a:xfrm>
            <a:off x="201705" y="5244147"/>
            <a:ext cx="11788589" cy="1477328"/>
          </a:xfrm>
          <a:prstGeom prst="rect">
            <a:avLst/>
          </a:prstGeom>
          <a:noFill/>
        </p:spPr>
        <p:txBody>
          <a:bodyPr wrap="square">
            <a:spAutoFit/>
          </a:bodyPr>
          <a:lstStyle/>
          <a:p>
            <a:r>
              <a:rPr lang="en-US" dirty="0">
                <a:solidFill>
                  <a:schemeClr val="tx1">
                    <a:lumMod val="65000"/>
                    <a:lumOff val="35000"/>
                  </a:schemeClr>
                </a:solidFill>
                <a:effectLst/>
              </a:rPr>
              <a:t>Classes of one package can also be used in other packages.</a:t>
            </a:r>
          </a:p>
          <a:p>
            <a:r>
              <a:rPr lang="en-US" b="1" dirty="0">
                <a:solidFill>
                  <a:schemeClr val="tx1">
                    <a:lumMod val="65000"/>
                    <a:lumOff val="35000"/>
                  </a:schemeClr>
                </a:solidFill>
                <a:effectLst/>
              </a:rPr>
              <a:t>How do you use classes of one package in another package?</a:t>
            </a:r>
            <a:endParaRPr lang="en-US" dirty="0">
              <a:solidFill>
                <a:schemeClr val="tx1">
                  <a:lumMod val="65000"/>
                  <a:lumOff val="35000"/>
                </a:schemeClr>
              </a:solidFill>
              <a:effectLst/>
            </a:endParaRPr>
          </a:p>
          <a:p>
            <a:r>
              <a:rPr lang="en-US" dirty="0">
                <a:solidFill>
                  <a:schemeClr val="tx1">
                    <a:lumMod val="65000"/>
                    <a:lumOff val="35000"/>
                  </a:schemeClr>
                </a:solidFill>
                <a:effectLst/>
              </a:rPr>
              <a:t>To use a class of one package in another package, an </a:t>
            </a:r>
            <a:r>
              <a:rPr lang="en-US" b="1" dirty="0">
                <a:solidFill>
                  <a:schemeClr val="tx1">
                    <a:lumMod val="65000"/>
                    <a:lumOff val="35000"/>
                  </a:schemeClr>
                </a:solidFill>
                <a:effectLst/>
              </a:rPr>
              <a:t>import </a:t>
            </a:r>
            <a:r>
              <a:rPr lang="en-US" dirty="0">
                <a:solidFill>
                  <a:schemeClr val="tx1">
                    <a:lumMod val="65000"/>
                    <a:lumOff val="35000"/>
                  </a:schemeClr>
                </a:solidFill>
                <a:effectLst/>
              </a:rPr>
              <a:t>statement needs to be used which will be demonstrated to you through a demonstration shown later.</a:t>
            </a:r>
          </a:p>
          <a:p>
            <a:r>
              <a:rPr lang="en-US" dirty="0">
                <a:solidFill>
                  <a:schemeClr val="tx1">
                    <a:lumMod val="65000"/>
                    <a:lumOff val="35000"/>
                  </a:schemeClr>
                </a:solidFill>
                <a:effectLst/>
              </a:rPr>
              <a:t>Let us discuss access modifiers next.</a:t>
            </a:r>
          </a:p>
        </p:txBody>
      </p:sp>
      <p:sp>
        <p:nvSpPr>
          <p:cNvPr id="2" name="Footer Placeholder 1">
            <a:extLst>
              <a:ext uri="{FF2B5EF4-FFF2-40B4-BE49-F238E27FC236}">
                <a16:creationId xmlns:a16="http://schemas.microsoft.com/office/drawing/2014/main" id="{DC1F9434-70A2-DBF7-D3A9-9EA45F98DF1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E43A8AD-49FB-8930-D7A3-6E8D4B9B20FC}"/>
              </a:ext>
            </a:extLst>
          </p:cNvPr>
          <p:cNvSpPr>
            <a:spLocks noGrp="1"/>
          </p:cNvSpPr>
          <p:nvPr>
            <p:ph type="sldNum" sz="quarter" idx="12"/>
          </p:nvPr>
        </p:nvSpPr>
        <p:spPr/>
        <p:txBody>
          <a:bodyPr/>
          <a:lstStyle/>
          <a:p>
            <a:fld id="{4A777409-9C5A-4B07-8E32-19F22F7D558C}" type="slidenum">
              <a:rPr lang="en-IN" smtClean="0"/>
              <a:t>83</a:t>
            </a:fld>
            <a:endParaRPr lang="en-IN" dirty="0"/>
          </a:p>
        </p:txBody>
      </p:sp>
    </p:spTree>
    <p:extLst>
      <p:ext uri="{BB962C8B-B14F-4D97-AF65-F5344CB8AC3E}">
        <p14:creationId xmlns:p14="http://schemas.microsoft.com/office/powerpoint/2010/main" val="26270094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EFFE-6197-49A4-3542-1008606AB030}"/>
              </a:ext>
            </a:extLst>
          </p:cNvPr>
          <p:cNvSpPr>
            <a:spLocks noGrp="1"/>
          </p:cNvSpPr>
          <p:nvPr>
            <p:ph type="title"/>
          </p:nvPr>
        </p:nvSpPr>
        <p:spPr>
          <a:xfrm>
            <a:off x="838200" y="167901"/>
            <a:ext cx="10515600" cy="1325563"/>
          </a:xfrm>
        </p:spPr>
        <p:txBody>
          <a:bodyPr/>
          <a:lstStyle/>
          <a:p>
            <a:pPr algn="ctr"/>
            <a:r>
              <a:rPr lang="en-IN" b="1" u="sng" dirty="0"/>
              <a:t>Access Modifiers</a:t>
            </a:r>
          </a:p>
        </p:txBody>
      </p:sp>
      <p:sp>
        <p:nvSpPr>
          <p:cNvPr id="4" name="TextBox 3">
            <a:extLst>
              <a:ext uri="{FF2B5EF4-FFF2-40B4-BE49-F238E27FC236}">
                <a16:creationId xmlns:a16="http://schemas.microsoft.com/office/drawing/2014/main" id="{F4E97278-A2E3-727B-C207-0D18F851358A}"/>
              </a:ext>
            </a:extLst>
          </p:cNvPr>
          <p:cNvSpPr txBox="1"/>
          <p:nvPr/>
        </p:nvSpPr>
        <p:spPr>
          <a:xfrm>
            <a:off x="295835" y="1182957"/>
            <a:ext cx="11600329" cy="2862322"/>
          </a:xfrm>
          <a:prstGeom prst="rect">
            <a:avLst/>
          </a:prstGeom>
          <a:noFill/>
        </p:spPr>
        <p:txBody>
          <a:bodyPr wrap="square">
            <a:spAutoFit/>
          </a:bodyPr>
          <a:lstStyle/>
          <a:p>
            <a:r>
              <a:rPr lang="en-US" sz="2000" dirty="0">
                <a:solidFill>
                  <a:schemeClr val="tx1">
                    <a:lumMod val="65000"/>
                    <a:lumOff val="35000"/>
                  </a:schemeClr>
                </a:solidFill>
                <a:effectLst/>
              </a:rPr>
              <a:t>Now that you have understood packages, let us also discuss access modifiers.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would have seen the keyword 'public' in multiple places. The keyword public is an access modifier.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Access modifiers are used to control the visibility of a class and its members. This facilitates encapsulation.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4 access modifiers in Java  - public, private, default and protected.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Out of these 4, you will learn more about protected later in the  course.</a:t>
            </a:r>
          </a:p>
        </p:txBody>
      </p:sp>
      <p:pic>
        <p:nvPicPr>
          <p:cNvPr id="6" name="Picture 5">
            <a:extLst>
              <a:ext uri="{FF2B5EF4-FFF2-40B4-BE49-F238E27FC236}">
                <a16:creationId xmlns:a16="http://schemas.microsoft.com/office/drawing/2014/main" id="{4B12B660-9026-95EE-21BE-7AAB4DBEB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35" y="3943750"/>
            <a:ext cx="9090211" cy="2486372"/>
          </a:xfrm>
          <a:prstGeom prst="rect">
            <a:avLst/>
          </a:prstGeom>
        </p:spPr>
      </p:pic>
      <p:sp>
        <p:nvSpPr>
          <p:cNvPr id="8" name="TextBox 7">
            <a:extLst>
              <a:ext uri="{FF2B5EF4-FFF2-40B4-BE49-F238E27FC236}">
                <a16:creationId xmlns:a16="http://schemas.microsoft.com/office/drawing/2014/main" id="{457F70FA-136A-4789-EBE9-A7CE2154D38C}"/>
              </a:ext>
            </a:extLst>
          </p:cNvPr>
          <p:cNvSpPr txBox="1"/>
          <p:nvPr/>
        </p:nvSpPr>
        <p:spPr>
          <a:xfrm>
            <a:off x="295835" y="6320767"/>
            <a:ext cx="6096000" cy="369332"/>
          </a:xfrm>
          <a:prstGeom prst="rect">
            <a:avLst/>
          </a:prstGeom>
          <a:noFill/>
        </p:spPr>
        <p:txBody>
          <a:bodyPr wrap="square">
            <a:spAutoFit/>
          </a:bodyPr>
          <a:lstStyle/>
          <a:p>
            <a:r>
              <a:rPr lang="en-US" sz="1800" b="1" dirty="0">
                <a:solidFill>
                  <a:schemeClr val="tx1">
                    <a:lumMod val="65000"/>
                    <a:lumOff val="35000"/>
                  </a:schemeClr>
                </a:solidFill>
                <a:effectLst/>
              </a:rPr>
              <a:t>Note</a:t>
            </a:r>
            <a:r>
              <a:rPr lang="en-US" sz="1800" dirty="0">
                <a:solidFill>
                  <a:schemeClr val="tx1">
                    <a:lumMod val="65000"/>
                    <a:lumOff val="35000"/>
                  </a:schemeClr>
                </a:solidFill>
                <a:effectLst/>
              </a:rPr>
              <a:t>: A class can have only public or default access.</a:t>
            </a:r>
          </a:p>
        </p:txBody>
      </p:sp>
      <p:sp>
        <p:nvSpPr>
          <p:cNvPr id="3" name="Footer Placeholder 2">
            <a:extLst>
              <a:ext uri="{FF2B5EF4-FFF2-40B4-BE49-F238E27FC236}">
                <a16:creationId xmlns:a16="http://schemas.microsoft.com/office/drawing/2014/main" id="{716639EE-8FF4-8CE3-6BE1-982EECD4ADF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6D11F52-55E6-6E06-DE3F-8230BABD8F04}"/>
              </a:ext>
            </a:extLst>
          </p:cNvPr>
          <p:cNvSpPr>
            <a:spLocks noGrp="1"/>
          </p:cNvSpPr>
          <p:nvPr>
            <p:ph type="sldNum" sz="quarter" idx="12"/>
          </p:nvPr>
        </p:nvSpPr>
        <p:spPr/>
        <p:txBody>
          <a:bodyPr/>
          <a:lstStyle/>
          <a:p>
            <a:fld id="{4A777409-9C5A-4B07-8E32-19F22F7D558C}" type="slidenum">
              <a:rPr lang="en-IN" smtClean="0"/>
              <a:t>84</a:t>
            </a:fld>
            <a:endParaRPr lang="en-IN" dirty="0"/>
          </a:p>
        </p:txBody>
      </p:sp>
    </p:spTree>
    <p:extLst>
      <p:ext uri="{BB962C8B-B14F-4D97-AF65-F5344CB8AC3E}">
        <p14:creationId xmlns:p14="http://schemas.microsoft.com/office/powerpoint/2010/main" val="2163377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D8EAC-DB0A-B481-EDA5-B66A38BC2535}"/>
              </a:ext>
            </a:extLst>
          </p:cNvPr>
          <p:cNvSpPr txBox="1"/>
          <p:nvPr/>
        </p:nvSpPr>
        <p:spPr>
          <a:xfrm>
            <a:off x="161364" y="1532982"/>
            <a:ext cx="11707906" cy="1631216"/>
          </a:xfrm>
          <a:prstGeom prst="rect">
            <a:avLst/>
          </a:prstGeom>
          <a:noFill/>
        </p:spPr>
        <p:txBody>
          <a:bodyPr wrap="square">
            <a:spAutoFit/>
          </a:bodyPr>
          <a:lstStyle/>
          <a:p>
            <a:r>
              <a:rPr lang="en-US" sz="2000" dirty="0">
                <a:solidFill>
                  <a:schemeClr val="tx1">
                    <a:lumMod val="65000"/>
                    <a:lumOff val="35000"/>
                  </a:schemeClr>
                </a:solidFill>
                <a:effectLst/>
              </a:rPr>
              <a:t>Since you have now learnt about the different access modifiers, we will see how they are represented in class diagrams.</a:t>
            </a:r>
          </a:p>
          <a:p>
            <a:r>
              <a:rPr lang="en-US" sz="2000" dirty="0">
                <a:solidFill>
                  <a:schemeClr val="tx1">
                    <a:lumMod val="65000"/>
                    <a:lumOff val="35000"/>
                  </a:schemeClr>
                </a:solidFill>
                <a:effectLst/>
              </a:rPr>
              <a:t>Consider the below code snippet for the class Customer.</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Let’s see in next slide..</a:t>
            </a:r>
          </a:p>
        </p:txBody>
      </p:sp>
      <p:sp>
        <p:nvSpPr>
          <p:cNvPr id="2" name="Footer Placeholder 1">
            <a:extLst>
              <a:ext uri="{FF2B5EF4-FFF2-40B4-BE49-F238E27FC236}">
                <a16:creationId xmlns:a16="http://schemas.microsoft.com/office/drawing/2014/main" id="{92D41D5E-E569-774C-182D-A0D4A0CF096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E3F3D74-5A52-9537-A11A-F8834228F4BC}"/>
              </a:ext>
            </a:extLst>
          </p:cNvPr>
          <p:cNvSpPr>
            <a:spLocks noGrp="1"/>
          </p:cNvSpPr>
          <p:nvPr>
            <p:ph type="sldNum" sz="quarter" idx="12"/>
          </p:nvPr>
        </p:nvSpPr>
        <p:spPr/>
        <p:txBody>
          <a:bodyPr/>
          <a:lstStyle/>
          <a:p>
            <a:fld id="{4A777409-9C5A-4B07-8E32-19F22F7D558C}" type="slidenum">
              <a:rPr lang="en-IN" smtClean="0"/>
              <a:t>85</a:t>
            </a:fld>
            <a:endParaRPr lang="en-IN" dirty="0"/>
          </a:p>
        </p:txBody>
      </p:sp>
    </p:spTree>
    <p:extLst>
      <p:ext uri="{BB962C8B-B14F-4D97-AF65-F5344CB8AC3E}">
        <p14:creationId xmlns:p14="http://schemas.microsoft.com/office/powerpoint/2010/main" val="40477368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52F76D-7D5B-FDD8-DF02-54FD417F3B29}"/>
              </a:ext>
            </a:extLst>
          </p:cNvPr>
          <p:cNvSpPr txBox="1"/>
          <p:nvPr/>
        </p:nvSpPr>
        <p:spPr>
          <a:xfrm>
            <a:off x="950257" y="439270"/>
            <a:ext cx="11591365" cy="6555641"/>
          </a:xfrm>
          <a:prstGeom prst="rect">
            <a:avLst/>
          </a:prstGeom>
          <a:noFill/>
        </p:spPr>
        <p:txBody>
          <a:bodyPr wrap="square">
            <a:spAutoFit/>
          </a:bodyPr>
          <a:lstStyle/>
          <a:p>
            <a:r>
              <a:rPr lang="en-IN" sz="1050" dirty="0"/>
              <a:t>public abstract class Customer {</a:t>
            </a:r>
          </a:p>
          <a:p>
            <a:r>
              <a:rPr lang="en-IN" sz="1050" dirty="0"/>
              <a:t>	</a:t>
            </a:r>
          </a:p>
          <a:p>
            <a:r>
              <a:rPr lang="en-IN" sz="1050" dirty="0"/>
              <a:t>	public String customerId;</a:t>
            </a:r>
          </a:p>
          <a:p>
            <a:r>
              <a:rPr lang="en-IN" sz="1050" dirty="0"/>
              <a:t>	protected String customerName;</a:t>
            </a:r>
          </a:p>
          <a:p>
            <a:r>
              <a:rPr lang="en-IN" sz="1050" dirty="0"/>
              <a:t>	long contactNumber;</a:t>
            </a:r>
          </a:p>
          <a:p>
            <a:r>
              <a:rPr lang="en-IN" sz="1050" dirty="0"/>
              <a:t>	private String address;</a:t>
            </a:r>
          </a:p>
          <a:p>
            <a:r>
              <a:rPr lang="en-IN" sz="1050" dirty="0"/>
              <a:t>	</a:t>
            </a:r>
          </a:p>
          <a:p>
            <a:r>
              <a:rPr lang="en-IN" sz="1050" dirty="0"/>
              <a:t>	private static int idCounter;</a:t>
            </a:r>
          </a:p>
          <a:p>
            <a:r>
              <a:rPr lang="en-IN" sz="1050" dirty="0"/>
              <a:t>	public Customer() {</a:t>
            </a:r>
          </a:p>
          <a:p>
            <a:r>
              <a:rPr lang="en-IN" sz="1050" dirty="0"/>
              <a:t>		System.out.println("Parameterless constructor called");</a:t>
            </a:r>
          </a:p>
          <a:p>
            <a:r>
              <a:rPr lang="en-IN" sz="1050" dirty="0"/>
              <a:t>	}</a:t>
            </a:r>
          </a:p>
          <a:p>
            <a:r>
              <a:rPr lang="en-IN" sz="1050" dirty="0"/>
              <a:t>	public Customer(String customerId, String customerName, long contactNumber, String address) {</a:t>
            </a:r>
          </a:p>
          <a:p>
            <a:r>
              <a:rPr lang="en-IN" sz="1050" dirty="0"/>
              <a:t>		this.customerId = customerId;</a:t>
            </a:r>
          </a:p>
          <a:p>
            <a:r>
              <a:rPr lang="en-IN" sz="1050" dirty="0"/>
              <a:t>		</a:t>
            </a:r>
            <a:r>
              <a:rPr lang="en-IN" sz="1050" dirty="0" err="1"/>
              <a:t>this.customerName</a:t>
            </a:r>
            <a:r>
              <a:rPr lang="en-IN" sz="1050" dirty="0"/>
              <a:t> = customerName;</a:t>
            </a:r>
          </a:p>
          <a:p>
            <a:r>
              <a:rPr lang="en-IN" sz="1050" dirty="0"/>
              <a:t>		this.contactNumber = contactNumber;</a:t>
            </a:r>
          </a:p>
          <a:p>
            <a:r>
              <a:rPr lang="en-IN" sz="1050" dirty="0"/>
              <a:t>		this.address = address;</a:t>
            </a:r>
          </a:p>
          <a:p>
            <a:r>
              <a:rPr lang="en-IN" sz="1050" dirty="0"/>
              <a:t>	}</a:t>
            </a:r>
          </a:p>
          <a:p>
            <a:r>
              <a:rPr lang="en-IN" sz="1050" dirty="0"/>
              <a:t>	public void displayCustomerDetails() {</a:t>
            </a:r>
          </a:p>
          <a:p>
            <a:r>
              <a:rPr lang="en-IN" sz="1050" dirty="0"/>
              <a:t>		System.out.println("Displaying customer details \n***********");</a:t>
            </a:r>
          </a:p>
          <a:p>
            <a:r>
              <a:rPr lang="en-IN" sz="1050" dirty="0"/>
              <a:t>		System.out.println("Customer Id : " + this.customerId);</a:t>
            </a:r>
          </a:p>
          <a:p>
            <a:r>
              <a:rPr lang="en-IN" sz="1050" dirty="0"/>
              <a:t>		System.out.println("Customer Name : " + </a:t>
            </a:r>
            <a:r>
              <a:rPr lang="en-IN" sz="1050" dirty="0" err="1"/>
              <a:t>this.customerName</a:t>
            </a:r>
            <a:r>
              <a:rPr lang="en-IN" sz="1050" dirty="0"/>
              <a:t>);</a:t>
            </a:r>
          </a:p>
          <a:p>
            <a:r>
              <a:rPr lang="en-IN" sz="1050" dirty="0"/>
              <a:t>		System.out.println("Contact Number : " + this.contactNumber);</a:t>
            </a:r>
          </a:p>
          <a:p>
            <a:r>
              <a:rPr lang="en-IN" sz="1050" dirty="0"/>
              <a:t>		System.out.println("Address : " + this.address);</a:t>
            </a:r>
          </a:p>
          <a:p>
            <a:r>
              <a:rPr lang="en-IN" sz="1050" dirty="0"/>
              <a:t>	}</a:t>
            </a:r>
          </a:p>
          <a:p>
            <a:r>
              <a:rPr lang="en-IN" sz="1050" dirty="0"/>
              <a:t>	</a:t>
            </a:r>
          </a:p>
          <a:p>
            <a:r>
              <a:rPr lang="en-IN" sz="1050" dirty="0"/>
              <a:t>	public String updateCustomerContact(long newContact) {</a:t>
            </a:r>
          </a:p>
          <a:p>
            <a:r>
              <a:rPr lang="en-IN" sz="1050" dirty="0"/>
              <a:t>		String message = null;</a:t>
            </a:r>
          </a:p>
          <a:p>
            <a:r>
              <a:rPr lang="en-IN" sz="1050" dirty="0"/>
              <a:t>		if (this.contactNumber != newContact) {</a:t>
            </a:r>
          </a:p>
          <a:p>
            <a:r>
              <a:rPr lang="en-IN" sz="1050" dirty="0"/>
              <a:t>			this.contactNumber = newContact;</a:t>
            </a:r>
          </a:p>
          <a:p>
            <a:r>
              <a:rPr lang="en-IN" sz="1050" dirty="0"/>
              <a:t>			message= "Contact updated";</a:t>
            </a:r>
          </a:p>
          <a:p>
            <a:r>
              <a:rPr lang="en-IN" sz="1050" dirty="0"/>
              <a:t>		}</a:t>
            </a:r>
          </a:p>
          <a:p>
            <a:r>
              <a:rPr lang="en-IN" sz="1050" dirty="0"/>
              <a:t>		else</a:t>
            </a:r>
          </a:p>
          <a:p>
            <a:r>
              <a:rPr lang="en-IN" sz="1050" dirty="0"/>
              <a:t>			message = "Provide a new contact";</a:t>
            </a:r>
          </a:p>
          <a:p>
            <a:r>
              <a:rPr lang="en-IN" sz="1050" dirty="0"/>
              <a:t>		</a:t>
            </a:r>
          </a:p>
          <a:p>
            <a:r>
              <a:rPr lang="en-IN" sz="1050" dirty="0"/>
              <a:t>		return message;</a:t>
            </a:r>
          </a:p>
          <a:p>
            <a:r>
              <a:rPr lang="en-IN" sz="1050" dirty="0"/>
              <a:t>			</a:t>
            </a:r>
          </a:p>
          <a:p>
            <a:r>
              <a:rPr lang="en-IN" sz="1050" dirty="0"/>
              <a:t>	}</a:t>
            </a:r>
          </a:p>
          <a:p>
            <a:r>
              <a:rPr lang="en-IN" sz="1050" dirty="0"/>
              <a:t>	</a:t>
            </a:r>
          </a:p>
          <a:p>
            <a:r>
              <a:rPr lang="en-IN" sz="1050" dirty="0"/>
              <a:t>	public abstract void calculateFinalPrice();</a:t>
            </a:r>
          </a:p>
          <a:p>
            <a:r>
              <a:rPr lang="en-IN" sz="1050" dirty="0"/>
              <a:t>}</a:t>
            </a:r>
          </a:p>
        </p:txBody>
      </p:sp>
      <p:sp>
        <p:nvSpPr>
          <p:cNvPr id="2" name="Footer Placeholder 1">
            <a:extLst>
              <a:ext uri="{FF2B5EF4-FFF2-40B4-BE49-F238E27FC236}">
                <a16:creationId xmlns:a16="http://schemas.microsoft.com/office/drawing/2014/main" id="{1713C4DD-10C8-1801-0DCA-0792D9E8732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DD302E0-4003-94E0-BC65-84C7774C566E}"/>
              </a:ext>
            </a:extLst>
          </p:cNvPr>
          <p:cNvSpPr>
            <a:spLocks noGrp="1"/>
          </p:cNvSpPr>
          <p:nvPr>
            <p:ph type="sldNum" sz="quarter" idx="12"/>
          </p:nvPr>
        </p:nvSpPr>
        <p:spPr/>
        <p:txBody>
          <a:bodyPr/>
          <a:lstStyle/>
          <a:p>
            <a:fld id="{4A777409-9C5A-4B07-8E32-19F22F7D558C}" type="slidenum">
              <a:rPr lang="en-IN" smtClean="0"/>
              <a:t>86</a:t>
            </a:fld>
            <a:endParaRPr lang="en-IN" dirty="0"/>
          </a:p>
        </p:txBody>
      </p:sp>
    </p:spTree>
    <p:extLst>
      <p:ext uri="{BB962C8B-B14F-4D97-AF65-F5344CB8AC3E}">
        <p14:creationId xmlns:p14="http://schemas.microsoft.com/office/powerpoint/2010/main" val="21996159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C706A1-241B-8954-AE3D-D27FB56DC90C}"/>
              </a:ext>
            </a:extLst>
          </p:cNvPr>
          <p:cNvSpPr txBox="1"/>
          <p:nvPr/>
        </p:nvSpPr>
        <p:spPr>
          <a:xfrm>
            <a:off x="909916" y="386982"/>
            <a:ext cx="11645153" cy="400110"/>
          </a:xfrm>
          <a:prstGeom prst="rect">
            <a:avLst/>
          </a:prstGeom>
          <a:noFill/>
        </p:spPr>
        <p:txBody>
          <a:bodyPr wrap="square">
            <a:spAutoFit/>
          </a:bodyPr>
          <a:lstStyle/>
          <a:p>
            <a:r>
              <a:rPr lang="en-US" sz="2000" dirty="0">
                <a:solidFill>
                  <a:schemeClr val="tx1">
                    <a:lumMod val="65000"/>
                    <a:lumOff val="35000"/>
                  </a:schemeClr>
                </a:solidFill>
              </a:rPr>
              <a:t>Below is the class diagram for the above given Customer class.</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EFD21E7B-D683-C2A2-240C-E73E03A20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916" y="787092"/>
            <a:ext cx="5670178" cy="1812673"/>
          </a:xfrm>
          <a:prstGeom prst="rect">
            <a:avLst/>
          </a:prstGeom>
        </p:spPr>
      </p:pic>
      <p:sp>
        <p:nvSpPr>
          <p:cNvPr id="7" name="TextBox 6">
            <a:extLst>
              <a:ext uri="{FF2B5EF4-FFF2-40B4-BE49-F238E27FC236}">
                <a16:creationId xmlns:a16="http://schemas.microsoft.com/office/drawing/2014/main" id="{5D60A6B1-418A-C8DD-3BFA-D2D207ECC15A}"/>
              </a:ext>
            </a:extLst>
          </p:cNvPr>
          <p:cNvSpPr txBox="1"/>
          <p:nvPr/>
        </p:nvSpPr>
        <p:spPr>
          <a:xfrm>
            <a:off x="948015" y="2599765"/>
            <a:ext cx="11568953" cy="400110"/>
          </a:xfrm>
          <a:prstGeom prst="rect">
            <a:avLst/>
          </a:prstGeom>
          <a:noFill/>
        </p:spPr>
        <p:txBody>
          <a:bodyPr wrap="square">
            <a:spAutoFit/>
          </a:bodyPr>
          <a:lstStyle/>
          <a:p>
            <a:r>
              <a:rPr lang="en-US" sz="2000" dirty="0">
                <a:solidFill>
                  <a:schemeClr val="tx1">
                    <a:lumMod val="65000"/>
                    <a:lumOff val="35000"/>
                  </a:schemeClr>
                </a:solidFill>
              </a:rPr>
              <a:t>Different symbols used in the above class diagram is explained below:</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3879FA2A-ED57-2C63-808B-E5EBC5BD5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015" y="3080559"/>
            <a:ext cx="3881717" cy="3858124"/>
          </a:xfrm>
          <a:prstGeom prst="rect">
            <a:avLst/>
          </a:prstGeom>
        </p:spPr>
      </p:pic>
      <p:sp>
        <p:nvSpPr>
          <p:cNvPr id="2" name="Footer Placeholder 1">
            <a:extLst>
              <a:ext uri="{FF2B5EF4-FFF2-40B4-BE49-F238E27FC236}">
                <a16:creationId xmlns:a16="http://schemas.microsoft.com/office/drawing/2014/main" id="{804D2460-F270-172A-68BF-21638092E09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7255930-5BA3-E830-55BC-9582D1AC10C1}"/>
              </a:ext>
            </a:extLst>
          </p:cNvPr>
          <p:cNvSpPr>
            <a:spLocks noGrp="1"/>
          </p:cNvSpPr>
          <p:nvPr>
            <p:ph type="sldNum" sz="quarter" idx="12"/>
          </p:nvPr>
        </p:nvSpPr>
        <p:spPr/>
        <p:txBody>
          <a:bodyPr/>
          <a:lstStyle/>
          <a:p>
            <a:fld id="{4A777409-9C5A-4B07-8E32-19F22F7D558C}" type="slidenum">
              <a:rPr lang="en-IN" smtClean="0"/>
              <a:t>87</a:t>
            </a:fld>
            <a:endParaRPr lang="en-IN" dirty="0"/>
          </a:p>
        </p:txBody>
      </p:sp>
    </p:spTree>
    <p:extLst>
      <p:ext uri="{BB962C8B-B14F-4D97-AF65-F5344CB8AC3E}">
        <p14:creationId xmlns:p14="http://schemas.microsoft.com/office/powerpoint/2010/main" val="26173764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A2CF6-EBB2-5A8D-F204-B396794FAC8A}"/>
              </a:ext>
            </a:extLst>
          </p:cNvPr>
          <p:cNvSpPr txBox="1"/>
          <p:nvPr/>
        </p:nvSpPr>
        <p:spPr>
          <a:xfrm>
            <a:off x="215153" y="797526"/>
            <a:ext cx="11501718" cy="1015663"/>
          </a:xfrm>
          <a:prstGeom prst="rect">
            <a:avLst/>
          </a:prstGeom>
          <a:noFill/>
        </p:spPr>
        <p:txBody>
          <a:bodyPr wrap="square">
            <a:spAutoFit/>
          </a:bodyPr>
          <a:lstStyle/>
          <a:p>
            <a:r>
              <a:rPr lang="en-US" sz="2000" dirty="0"/>
              <a:t>Package and Access Modifiers – Demo</a:t>
            </a:r>
          </a:p>
          <a:p>
            <a:r>
              <a:rPr lang="en-US" sz="2000" dirty="0"/>
              <a:t> </a:t>
            </a:r>
          </a:p>
          <a:p>
            <a:endParaRPr lang="en-IN" sz="2000" dirty="0"/>
          </a:p>
        </p:txBody>
      </p:sp>
      <p:sp>
        <p:nvSpPr>
          <p:cNvPr id="5" name="TextBox 4">
            <a:extLst>
              <a:ext uri="{FF2B5EF4-FFF2-40B4-BE49-F238E27FC236}">
                <a16:creationId xmlns:a16="http://schemas.microsoft.com/office/drawing/2014/main" id="{E7928E96-A55E-060C-E0A2-0EDF2010A9CE}"/>
              </a:ext>
            </a:extLst>
          </p:cNvPr>
          <p:cNvSpPr txBox="1"/>
          <p:nvPr/>
        </p:nvSpPr>
        <p:spPr>
          <a:xfrm>
            <a:off x="179294" y="1195446"/>
            <a:ext cx="11797553" cy="923330"/>
          </a:xfrm>
          <a:prstGeom prst="rect">
            <a:avLst/>
          </a:prstGeom>
          <a:noFill/>
        </p:spPr>
        <p:txBody>
          <a:bodyPr wrap="square">
            <a:spAutoFit/>
          </a:bodyPr>
          <a:lstStyle/>
          <a:p>
            <a:r>
              <a:rPr lang="en-US" dirty="0">
                <a:solidFill>
                  <a:schemeClr val="tx1">
                    <a:lumMod val="65000"/>
                    <a:lumOff val="35000"/>
                  </a:schemeClr>
                </a:solidFill>
                <a:effectLst/>
              </a:rPr>
              <a:t>Please follow the steps given below to understand packages and public, private and default access modifiers in Java.</a:t>
            </a:r>
          </a:p>
          <a:p>
            <a:endParaRPr lang="en-US" dirty="0">
              <a:solidFill>
                <a:schemeClr val="tx1">
                  <a:lumMod val="65000"/>
                  <a:lumOff val="35000"/>
                </a:schemeClr>
              </a:solidFill>
              <a:effectLst/>
            </a:endParaRPr>
          </a:p>
          <a:p>
            <a:r>
              <a:rPr lang="en-US" b="1" dirty="0">
                <a:solidFill>
                  <a:schemeClr val="tx1">
                    <a:lumMod val="65000"/>
                    <a:lumOff val="35000"/>
                  </a:schemeClr>
                </a:solidFill>
                <a:effectLst/>
              </a:rPr>
              <a:t>Step 1</a:t>
            </a:r>
            <a:r>
              <a:rPr lang="en-US" dirty="0">
                <a:solidFill>
                  <a:schemeClr val="tx1">
                    <a:lumMod val="65000"/>
                    <a:lumOff val="35000"/>
                  </a:schemeClr>
                </a:solidFill>
                <a:effectLst/>
              </a:rPr>
              <a:t>: Create a project named PackageandAccessModifiersDemo as shown below.</a:t>
            </a:r>
          </a:p>
        </p:txBody>
      </p:sp>
      <p:pic>
        <p:nvPicPr>
          <p:cNvPr id="7" name="Picture 6">
            <a:extLst>
              <a:ext uri="{FF2B5EF4-FFF2-40B4-BE49-F238E27FC236}">
                <a16:creationId xmlns:a16="http://schemas.microsoft.com/office/drawing/2014/main" id="{64FCF8AA-E947-35BC-5A0E-C5756B06B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2564"/>
            <a:ext cx="12192000" cy="5923949"/>
          </a:xfrm>
          <a:prstGeom prst="rect">
            <a:avLst/>
          </a:prstGeom>
        </p:spPr>
      </p:pic>
      <p:sp>
        <p:nvSpPr>
          <p:cNvPr id="2" name="Footer Placeholder 1">
            <a:extLst>
              <a:ext uri="{FF2B5EF4-FFF2-40B4-BE49-F238E27FC236}">
                <a16:creationId xmlns:a16="http://schemas.microsoft.com/office/drawing/2014/main" id="{16D4E931-DC6C-491A-8BB6-2D0D33BCD40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AED90445-5110-F177-ACB8-4574ACFFD7E6}"/>
              </a:ext>
            </a:extLst>
          </p:cNvPr>
          <p:cNvSpPr>
            <a:spLocks noGrp="1"/>
          </p:cNvSpPr>
          <p:nvPr>
            <p:ph type="sldNum" sz="quarter" idx="12"/>
          </p:nvPr>
        </p:nvSpPr>
        <p:spPr/>
        <p:txBody>
          <a:bodyPr/>
          <a:lstStyle/>
          <a:p>
            <a:fld id="{4A777409-9C5A-4B07-8E32-19F22F7D558C}" type="slidenum">
              <a:rPr lang="en-IN" smtClean="0"/>
              <a:t>88</a:t>
            </a:fld>
            <a:endParaRPr lang="en-IN" dirty="0"/>
          </a:p>
        </p:txBody>
      </p:sp>
    </p:spTree>
    <p:extLst>
      <p:ext uri="{BB962C8B-B14F-4D97-AF65-F5344CB8AC3E}">
        <p14:creationId xmlns:p14="http://schemas.microsoft.com/office/powerpoint/2010/main" val="37964917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269358-FCDE-971F-4DC6-80A53F555092}"/>
              </a:ext>
            </a:extLst>
          </p:cNvPr>
          <p:cNvSpPr txBox="1"/>
          <p:nvPr/>
        </p:nvSpPr>
        <p:spPr>
          <a:xfrm>
            <a:off x="1237129" y="532965"/>
            <a:ext cx="11833411" cy="400110"/>
          </a:xfrm>
          <a:prstGeom prst="rect">
            <a:avLst/>
          </a:prstGeom>
          <a:noFill/>
        </p:spPr>
        <p:txBody>
          <a:bodyPr wrap="square">
            <a:spAutoFit/>
          </a:bodyPr>
          <a:lstStyle/>
          <a:p>
            <a:r>
              <a:rPr lang="en-US" b="1" dirty="0">
                <a:solidFill>
                  <a:schemeClr val="tx1">
                    <a:lumMod val="65000"/>
                    <a:lumOff val="35000"/>
                  </a:schemeClr>
                </a:solidFill>
              </a:rPr>
              <a:t>Step 2</a:t>
            </a:r>
            <a:r>
              <a:rPr lang="en-US" dirty="0">
                <a:solidFill>
                  <a:schemeClr val="tx1">
                    <a:lumMod val="65000"/>
                    <a:lumOff val="35000"/>
                  </a:schemeClr>
                </a:solidFill>
              </a:rPr>
              <a:t>: Right click on </a:t>
            </a:r>
            <a:r>
              <a:rPr lang="en-US" sz="2000" dirty="0">
                <a:solidFill>
                  <a:schemeClr val="tx1">
                    <a:lumMod val="65000"/>
                    <a:lumOff val="35000"/>
                  </a:schemeClr>
                </a:solidFill>
              </a:rPr>
              <a:t>src</a:t>
            </a:r>
            <a:r>
              <a:rPr lang="en-US" dirty="0">
                <a:solidFill>
                  <a:schemeClr val="tx1">
                    <a:lumMod val="65000"/>
                    <a:lumOff val="35000"/>
                  </a:schemeClr>
                </a:solidFill>
              </a:rPr>
              <a:t> and select New&gt;Package to create a new package as shown below.</a:t>
            </a:r>
            <a:endParaRPr lang="en-IN" dirty="0">
              <a:solidFill>
                <a:schemeClr val="tx1">
                  <a:lumMod val="65000"/>
                  <a:lumOff val="35000"/>
                </a:schemeClr>
              </a:solidFill>
            </a:endParaRPr>
          </a:p>
        </p:txBody>
      </p:sp>
      <p:pic>
        <p:nvPicPr>
          <p:cNvPr id="5" name="Picture 4">
            <a:extLst>
              <a:ext uri="{FF2B5EF4-FFF2-40B4-BE49-F238E27FC236}">
                <a16:creationId xmlns:a16="http://schemas.microsoft.com/office/drawing/2014/main" id="{0F8D258C-7D20-18A3-E8C0-1CBCF0A50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30941"/>
            <a:ext cx="12192000" cy="7005333"/>
          </a:xfrm>
          <a:prstGeom prst="rect">
            <a:avLst/>
          </a:prstGeom>
        </p:spPr>
      </p:pic>
      <p:sp>
        <p:nvSpPr>
          <p:cNvPr id="2" name="Footer Placeholder 1">
            <a:extLst>
              <a:ext uri="{FF2B5EF4-FFF2-40B4-BE49-F238E27FC236}">
                <a16:creationId xmlns:a16="http://schemas.microsoft.com/office/drawing/2014/main" id="{8D4B79A1-E9BC-D281-60F3-BCAE1AC7F79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4A0D30C-6FD5-6636-A873-F6832BFEF86D}"/>
              </a:ext>
            </a:extLst>
          </p:cNvPr>
          <p:cNvSpPr>
            <a:spLocks noGrp="1"/>
          </p:cNvSpPr>
          <p:nvPr>
            <p:ph type="sldNum" sz="quarter" idx="12"/>
          </p:nvPr>
        </p:nvSpPr>
        <p:spPr/>
        <p:txBody>
          <a:bodyPr/>
          <a:lstStyle/>
          <a:p>
            <a:fld id="{4A777409-9C5A-4B07-8E32-19F22F7D558C}" type="slidenum">
              <a:rPr lang="en-IN" smtClean="0"/>
              <a:t>89</a:t>
            </a:fld>
            <a:endParaRPr lang="en-IN" dirty="0"/>
          </a:p>
        </p:txBody>
      </p:sp>
    </p:spTree>
    <p:extLst>
      <p:ext uri="{BB962C8B-B14F-4D97-AF65-F5344CB8AC3E}">
        <p14:creationId xmlns:p14="http://schemas.microsoft.com/office/powerpoint/2010/main" val="248928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E5225A-E458-EFB2-DEF2-C25463F2E10D}"/>
              </a:ext>
            </a:extLst>
          </p:cNvPr>
          <p:cNvSpPr>
            <a:spLocks noChangeArrowheads="1"/>
          </p:cNvSpPr>
          <p:nvPr/>
        </p:nvSpPr>
        <p:spPr bwMode="auto">
          <a:xfrm>
            <a:off x="7171764" y="-11367016"/>
            <a:ext cx="5660593" cy="1648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55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C791682-9858-9B2D-9B85-B5C719DE7C9B}"/>
              </a:ext>
            </a:extLst>
          </p:cNvPr>
          <p:cNvSpPr txBox="1"/>
          <p:nvPr/>
        </p:nvSpPr>
        <p:spPr>
          <a:xfrm>
            <a:off x="762001" y="683890"/>
            <a:ext cx="10917517"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latin typeface="Arial" panose="020B0604020202020204" pitchFamily="34" charset="0"/>
              </a:rPr>
              <a:t>That being said, how does the control flow through each of these tiers? To demonstrate that, please have a look at the below image.</a:t>
            </a:r>
          </a:p>
        </p:txBody>
      </p:sp>
      <p:pic>
        <p:nvPicPr>
          <p:cNvPr id="6" name="Picture 5">
            <a:extLst>
              <a:ext uri="{FF2B5EF4-FFF2-40B4-BE49-F238E27FC236}">
                <a16:creationId xmlns:a16="http://schemas.microsoft.com/office/drawing/2014/main" id="{0439A722-DA4B-AEDB-48DD-13F9D9C73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93" y="1335742"/>
            <a:ext cx="11307906" cy="5522258"/>
          </a:xfrm>
          <a:prstGeom prst="rect">
            <a:avLst/>
          </a:prstGeom>
          <a:blipFill dpi="0" rotWithShape="1">
            <a:blip r:embed="rId3">
              <a:alphaModFix amt="0"/>
            </a:blip>
            <a:srcRect/>
            <a:tile tx="0" ty="0" sx="100000" sy="100000" flip="none" algn="tl"/>
          </a:blipFill>
        </p:spPr>
      </p:pic>
      <p:sp>
        <p:nvSpPr>
          <p:cNvPr id="3" name="Footer Placeholder 2">
            <a:extLst>
              <a:ext uri="{FF2B5EF4-FFF2-40B4-BE49-F238E27FC236}">
                <a16:creationId xmlns:a16="http://schemas.microsoft.com/office/drawing/2014/main" id="{A9B7ED3D-A1AC-36DC-1403-59FE18962F5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02B702DF-92E5-CE0E-DCF0-DA9958796686}"/>
              </a:ext>
            </a:extLst>
          </p:cNvPr>
          <p:cNvSpPr>
            <a:spLocks noGrp="1"/>
          </p:cNvSpPr>
          <p:nvPr>
            <p:ph type="sldNum" sz="quarter" idx="12"/>
          </p:nvPr>
        </p:nvSpPr>
        <p:spPr/>
        <p:txBody>
          <a:bodyPr/>
          <a:lstStyle/>
          <a:p>
            <a:fld id="{4A777409-9C5A-4B07-8E32-19F22F7D558C}" type="slidenum">
              <a:rPr lang="en-IN" smtClean="0"/>
              <a:t>9</a:t>
            </a:fld>
            <a:endParaRPr lang="en-IN" dirty="0"/>
          </a:p>
        </p:txBody>
      </p:sp>
    </p:spTree>
    <p:extLst>
      <p:ext uri="{BB962C8B-B14F-4D97-AF65-F5344CB8AC3E}">
        <p14:creationId xmlns:p14="http://schemas.microsoft.com/office/powerpoint/2010/main" val="2513550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1AAD2-E46F-8459-F761-8DC3E61ECE3E}"/>
              </a:ext>
            </a:extLst>
          </p:cNvPr>
          <p:cNvSpPr txBox="1"/>
          <p:nvPr/>
        </p:nvSpPr>
        <p:spPr>
          <a:xfrm>
            <a:off x="118780" y="1094094"/>
            <a:ext cx="11698941" cy="400110"/>
          </a:xfrm>
          <a:prstGeom prst="rect">
            <a:avLst/>
          </a:prstGeom>
          <a:noFill/>
        </p:spPr>
        <p:txBody>
          <a:bodyPr wrap="square">
            <a:spAutoFit/>
          </a:bodyPr>
          <a:lstStyle/>
          <a:p>
            <a:r>
              <a:rPr lang="en-US" sz="2000" dirty="0">
                <a:solidFill>
                  <a:schemeClr val="tx1">
                    <a:lumMod val="65000"/>
                    <a:lumOff val="35000"/>
                  </a:schemeClr>
                </a:solidFill>
              </a:rPr>
              <a:t>Name the package as com.hnd.package1.</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A3B93F06-4313-FB68-44C7-D7542F55705B}"/>
              </a:ext>
            </a:extLst>
          </p:cNvPr>
          <p:cNvSpPr txBox="1"/>
          <p:nvPr/>
        </p:nvSpPr>
        <p:spPr>
          <a:xfrm>
            <a:off x="118781" y="1641212"/>
            <a:ext cx="11896166"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Right click on the package name and select New&gt;Class to create a new class in com.cap.package1</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073845D-A7B5-6E50-CAAC-FA5EDD41A314}"/>
              </a:ext>
            </a:extLst>
          </p:cNvPr>
          <p:cNvSpPr txBox="1"/>
          <p:nvPr/>
        </p:nvSpPr>
        <p:spPr>
          <a:xfrm>
            <a:off x="118781" y="1935229"/>
            <a:ext cx="11214847" cy="400110"/>
          </a:xfrm>
          <a:prstGeom prst="rect">
            <a:avLst/>
          </a:prstGeom>
          <a:noFill/>
        </p:spPr>
        <p:txBody>
          <a:bodyPr wrap="square">
            <a:spAutoFit/>
          </a:bodyPr>
          <a:lstStyle/>
          <a:p>
            <a:r>
              <a:rPr lang="en-US" sz="2000" dirty="0">
                <a:solidFill>
                  <a:schemeClr val="tx1">
                    <a:lumMod val="65000"/>
                    <a:lumOff val="35000"/>
                  </a:schemeClr>
                </a:solidFill>
              </a:rPr>
              <a:t>Name the class as DemoOne.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FD164FB-5DAB-AD65-A282-D859532A0E36}"/>
              </a:ext>
            </a:extLst>
          </p:cNvPr>
          <p:cNvSpPr txBox="1"/>
          <p:nvPr/>
        </p:nvSpPr>
        <p:spPr>
          <a:xfrm>
            <a:off x="118781" y="2335339"/>
            <a:ext cx="11640670" cy="707886"/>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three variables named variableOne, variableTwo and variableThree with public, private and default access modifiers respectively in the class DemoOne.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3DF999C-C186-5F10-DC32-EDA6F4AFE6C0}"/>
              </a:ext>
            </a:extLst>
          </p:cNvPr>
          <p:cNvSpPr txBox="1"/>
          <p:nvPr/>
        </p:nvSpPr>
        <p:spPr>
          <a:xfrm>
            <a:off x="190499" y="3043225"/>
            <a:ext cx="11555505" cy="1631216"/>
          </a:xfrm>
          <a:prstGeom prst="rect">
            <a:avLst/>
          </a:prstGeom>
          <a:noFill/>
        </p:spPr>
        <p:txBody>
          <a:bodyPr wrap="square">
            <a:spAutoFit/>
          </a:bodyPr>
          <a:lstStyle/>
          <a:p>
            <a:r>
              <a:rPr lang="en-IN" sz="2000" dirty="0"/>
              <a:t>public class DemoOne {</a:t>
            </a:r>
          </a:p>
          <a:p>
            <a:r>
              <a:rPr lang="en-IN" sz="2000" dirty="0"/>
              <a:t>	public int variableOne;</a:t>
            </a:r>
          </a:p>
          <a:p>
            <a:r>
              <a:rPr lang="en-IN" sz="2000" dirty="0"/>
              <a:t>	private int variableTwo;</a:t>
            </a:r>
          </a:p>
          <a:p>
            <a:r>
              <a:rPr lang="en-IN" sz="2000" dirty="0"/>
              <a:t>	int variableThree;</a:t>
            </a:r>
          </a:p>
          <a:p>
            <a:r>
              <a:rPr lang="en-IN" sz="2000" dirty="0"/>
              <a:t>}</a:t>
            </a:r>
          </a:p>
        </p:txBody>
      </p:sp>
      <p:sp>
        <p:nvSpPr>
          <p:cNvPr id="13" name="TextBox 12">
            <a:extLst>
              <a:ext uri="{FF2B5EF4-FFF2-40B4-BE49-F238E27FC236}">
                <a16:creationId xmlns:a16="http://schemas.microsoft.com/office/drawing/2014/main" id="{06908DF3-BAFA-7A5E-B9F4-FCCDB82402E8}"/>
              </a:ext>
            </a:extLst>
          </p:cNvPr>
          <p:cNvSpPr txBox="1"/>
          <p:nvPr/>
        </p:nvSpPr>
        <p:spPr>
          <a:xfrm>
            <a:off x="229720" y="4844986"/>
            <a:ext cx="11732560" cy="1323439"/>
          </a:xfrm>
          <a:prstGeom prst="rect">
            <a:avLst/>
          </a:prstGeom>
          <a:noFill/>
        </p:spPr>
        <p:txBody>
          <a:bodyPr wrap="square">
            <a:spAutoFit/>
          </a:bodyPr>
          <a:lstStyle/>
          <a:p>
            <a:r>
              <a:rPr lang="en-US" sz="2000" b="1" dirty="0">
                <a:solidFill>
                  <a:schemeClr val="tx1">
                    <a:lumMod val="65000"/>
                    <a:lumOff val="35000"/>
                  </a:schemeClr>
                </a:solidFill>
                <a:effectLst/>
              </a:rPr>
              <a:t>Step 5</a:t>
            </a:r>
            <a:r>
              <a:rPr lang="en-US" sz="2000" dirty="0">
                <a:solidFill>
                  <a:schemeClr val="tx1">
                    <a:lumMod val="65000"/>
                    <a:lumOff val="35000"/>
                  </a:schemeClr>
                </a:solidFill>
                <a:effectLst/>
              </a:rPr>
              <a:t>: Add another class named DemoTwo in com.</a:t>
            </a:r>
            <a:r>
              <a:rPr lang="en-US" sz="2000" dirty="0">
                <a:solidFill>
                  <a:schemeClr val="tx1">
                    <a:lumMod val="65000"/>
                    <a:lumOff val="35000"/>
                  </a:schemeClr>
                </a:solidFill>
              </a:rPr>
              <a:t>hnd</a:t>
            </a:r>
            <a:r>
              <a:rPr lang="en-US" sz="2000" dirty="0">
                <a:solidFill>
                  <a:schemeClr val="tx1">
                    <a:lumMod val="65000"/>
                    <a:lumOff val="35000"/>
                  </a:schemeClr>
                </a:solidFill>
                <a:effectLst/>
              </a:rPr>
              <a:t>.package1.</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 Create a method checkAccessibility as shown below in the class DemoTwo. This method will be used to check the accessibility of the variables of class DemoOne in class DemoTwo.</a:t>
            </a:r>
          </a:p>
        </p:txBody>
      </p:sp>
      <p:sp>
        <p:nvSpPr>
          <p:cNvPr id="2" name="Footer Placeholder 1">
            <a:extLst>
              <a:ext uri="{FF2B5EF4-FFF2-40B4-BE49-F238E27FC236}">
                <a16:creationId xmlns:a16="http://schemas.microsoft.com/office/drawing/2014/main" id="{AB69EB75-65B5-005D-630F-8B65E3FA85C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C22BCE1-ADEA-4DCE-6817-415D5C42531E}"/>
              </a:ext>
            </a:extLst>
          </p:cNvPr>
          <p:cNvSpPr>
            <a:spLocks noGrp="1"/>
          </p:cNvSpPr>
          <p:nvPr>
            <p:ph type="sldNum" sz="quarter" idx="12"/>
          </p:nvPr>
        </p:nvSpPr>
        <p:spPr/>
        <p:txBody>
          <a:bodyPr/>
          <a:lstStyle/>
          <a:p>
            <a:fld id="{4A777409-9C5A-4B07-8E32-19F22F7D558C}" type="slidenum">
              <a:rPr lang="en-IN" smtClean="0"/>
              <a:t>90</a:t>
            </a:fld>
            <a:endParaRPr lang="en-IN" dirty="0"/>
          </a:p>
        </p:txBody>
      </p:sp>
    </p:spTree>
    <p:extLst>
      <p:ext uri="{BB962C8B-B14F-4D97-AF65-F5344CB8AC3E}">
        <p14:creationId xmlns:p14="http://schemas.microsoft.com/office/powerpoint/2010/main" val="15233713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2D2540-1C92-3094-99B1-14DB9E97BF59}"/>
              </a:ext>
            </a:extLst>
          </p:cNvPr>
          <p:cNvSpPr txBox="1"/>
          <p:nvPr/>
        </p:nvSpPr>
        <p:spPr>
          <a:xfrm>
            <a:off x="228598" y="1006002"/>
            <a:ext cx="11663083" cy="1323439"/>
          </a:xfrm>
          <a:prstGeom prst="rect">
            <a:avLst/>
          </a:prstGeom>
          <a:noFill/>
        </p:spPr>
        <p:txBody>
          <a:bodyPr wrap="square">
            <a:spAutoFit/>
          </a:bodyPr>
          <a:lstStyle/>
          <a:p>
            <a:r>
              <a:rPr lang="en-IN" sz="2000" dirty="0"/>
              <a:t>public class DemoTwo {</a:t>
            </a:r>
          </a:p>
          <a:p>
            <a:r>
              <a:rPr lang="en-IN" sz="2000" dirty="0"/>
              <a:t>	public void checkAccessibility() {</a:t>
            </a:r>
          </a:p>
          <a:p>
            <a:r>
              <a:rPr lang="en-IN" sz="2000" dirty="0"/>
              <a:t>	}</a:t>
            </a:r>
          </a:p>
          <a:p>
            <a:r>
              <a:rPr lang="en-IN" sz="2000" dirty="0"/>
              <a:t>}</a:t>
            </a:r>
          </a:p>
        </p:txBody>
      </p:sp>
      <p:sp>
        <p:nvSpPr>
          <p:cNvPr id="5" name="TextBox 4">
            <a:extLst>
              <a:ext uri="{FF2B5EF4-FFF2-40B4-BE49-F238E27FC236}">
                <a16:creationId xmlns:a16="http://schemas.microsoft.com/office/drawing/2014/main" id="{51E7B0FD-B120-29A8-D604-E0B784EE7CE4}"/>
              </a:ext>
            </a:extLst>
          </p:cNvPr>
          <p:cNvSpPr txBox="1"/>
          <p:nvPr/>
        </p:nvSpPr>
        <p:spPr>
          <a:xfrm>
            <a:off x="197222" y="2439235"/>
            <a:ext cx="1172583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an object of class DemoOne in the method checkAccessibility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4811DD3-1844-535B-C458-DFFC328A29D4}"/>
              </a:ext>
            </a:extLst>
          </p:cNvPr>
          <p:cNvSpPr txBox="1"/>
          <p:nvPr/>
        </p:nvSpPr>
        <p:spPr>
          <a:xfrm>
            <a:off x="233081" y="2885881"/>
            <a:ext cx="11725836" cy="1631216"/>
          </a:xfrm>
          <a:prstGeom prst="rect">
            <a:avLst/>
          </a:prstGeom>
          <a:noFill/>
        </p:spPr>
        <p:txBody>
          <a:bodyPr wrap="square">
            <a:spAutoFit/>
          </a:bodyPr>
          <a:lstStyle/>
          <a:p>
            <a:r>
              <a:rPr lang="en-IN" sz="2000" dirty="0"/>
              <a:t>public class DemoTwo {</a:t>
            </a:r>
          </a:p>
          <a:p>
            <a:r>
              <a:rPr lang="en-IN" sz="2000" dirty="0"/>
              <a:t>	public void checkAccessibility() {</a:t>
            </a:r>
          </a:p>
          <a:p>
            <a:r>
              <a:rPr lang="en-IN" sz="2000" dirty="0"/>
              <a:t>		DemoOne demoOne=new DemoOne();</a:t>
            </a:r>
          </a:p>
          <a:p>
            <a:r>
              <a:rPr lang="en-IN" sz="2000" dirty="0"/>
              <a:t>	}</a:t>
            </a:r>
          </a:p>
          <a:p>
            <a:r>
              <a:rPr lang="en-IN" sz="2000" dirty="0"/>
              <a:t>}</a:t>
            </a:r>
          </a:p>
        </p:txBody>
      </p:sp>
      <p:sp>
        <p:nvSpPr>
          <p:cNvPr id="9" name="TextBox 8">
            <a:extLst>
              <a:ext uri="{FF2B5EF4-FFF2-40B4-BE49-F238E27FC236}">
                <a16:creationId xmlns:a16="http://schemas.microsoft.com/office/drawing/2014/main" id="{1B622FCC-EE47-E575-4103-01A8C10FB008}"/>
              </a:ext>
            </a:extLst>
          </p:cNvPr>
          <p:cNvSpPr txBox="1"/>
          <p:nvPr/>
        </p:nvSpPr>
        <p:spPr>
          <a:xfrm>
            <a:off x="282388" y="4428909"/>
            <a:ext cx="11627223"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Try to access and initialize variableOne in the method checkAccessibility()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E18DF58-9B8E-3E3A-2FE7-F7D1BFEB9EDA}"/>
              </a:ext>
            </a:extLst>
          </p:cNvPr>
          <p:cNvSpPr txBox="1"/>
          <p:nvPr/>
        </p:nvSpPr>
        <p:spPr>
          <a:xfrm>
            <a:off x="331696" y="4829019"/>
            <a:ext cx="11528608" cy="1938992"/>
          </a:xfrm>
          <a:prstGeom prst="rect">
            <a:avLst/>
          </a:prstGeom>
          <a:noFill/>
        </p:spPr>
        <p:txBody>
          <a:bodyPr wrap="square">
            <a:spAutoFit/>
          </a:bodyPr>
          <a:lstStyle/>
          <a:p>
            <a:r>
              <a:rPr lang="en-IN" sz="2000" dirty="0"/>
              <a:t>public class DemoTwo {</a:t>
            </a:r>
          </a:p>
          <a:p>
            <a:r>
              <a:rPr lang="en-IN" sz="2000" dirty="0"/>
              <a:t>	public void checkAccessibility() {</a:t>
            </a:r>
          </a:p>
          <a:p>
            <a:r>
              <a:rPr lang="en-IN" sz="2000" dirty="0"/>
              <a:t>		DemoOne demoOne=new DemoOne();</a:t>
            </a:r>
          </a:p>
          <a:p>
            <a:r>
              <a:rPr lang="en-IN" sz="2000" dirty="0"/>
              <a:t>		demoOne.variableOne=1;</a:t>
            </a:r>
          </a:p>
          <a:p>
            <a:r>
              <a:rPr lang="en-IN" sz="2000" dirty="0"/>
              <a:t>	}</a:t>
            </a:r>
          </a:p>
          <a:p>
            <a:r>
              <a:rPr lang="en-IN" sz="2000" dirty="0"/>
              <a:t>}</a:t>
            </a:r>
          </a:p>
        </p:txBody>
      </p:sp>
      <p:sp>
        <p:nvSpPr>
          <p:cNvPr id="2" name="Footer Placeholder 1">
            <a:extLst>
              <a:ext uri="{FF2B5EF4-FFF2-40B4-BE49-F238E27FC236}">
                <a16:creationId xmlns:a16="http://schemas.microsoft.com/office/drawing/2014/main" id="{1BA6AC77-DAAB-5C2A-C01E-D2B54400CFA0}"/>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FF3881A-BABD-AF07-0D9C-99E420E429F3}"/>
              </a:ext>
            </a:extLst>
          </p:cNvPr>
          <p:cNvSpPr>
            <a:spLocks noGrp="1"/>
          </p:cNvSpPr>
          <p:nvPr>
            <p:ph type="sldNum" sz="quarter" idx="12"/>
          </p:nvPr>
        </p:nvSpPr>
        <p:spPr/>
        <p:txBody>
          <a:bodyPr/>
          <a:lstStyle/>
          <a:p>
            <a:fld id="{4A777409-9C5A-4B07-8E32-19F22F7D558C}" type="slidenum">
              <a:rPr lang="en-IN" smtClean="0"/>
              <a:t>91</a:t>
            </a:fld>
            <a:endParaRPr lang="en-IN" dirty="0"/>
          </a:p>
        </p:txBody>
      </p:sp>
    </p:spTree>
    <p:extLst>
      <p:ext uri="{BB962C8B-B14F-4D97-AF65-F5344CB8AC3E}">
        <p14:creationId xmlns:p14="http://schemas.microsoft.com/office/powerpoint/2010/main" val="12838725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1B66E-D649-EDB2-B2E2-594462D739AC}"/>
              </a:ext>
            </a:extLst>
          </p:cNvPr>
          <p:cNvSpPr txBox="1"/>
          <p:nvPr/>
        </p:nvSpPr>
        <p:spPr>
          <a:xfrm>
            <a:off x="197221" y="1210951"/>
            <a:ext cx="11797553" cy="1323439"/>
          </a:xfrm>
          <a:prstGeom prst="rect">
            <a:avLst/>
          </a:prstGeom>
          <a:noFill/>
        </p:spPr>
        <p:txBody>
          <a:bodyPr wrap="square">
            <a:spAutoFit/>
          </a:bodyPr>
          <a:lstStyle/>
          <a:p>
            <a:r>
              <a:rPr lang="en-US" sz="2000" dirty="0">
                <a:solidFill>
                  <a:schemeClr val="tx1">
                    <a:lumMod val="65000"/>
                    <a:lumOff val="35000"/>
                  </a:schemeClr>
                </a:solidFill>
                <a:effectLst/>
              </a:rPr>
              <a:t>You can observe that variableOne of class DemoOne is accessible in the class DemoTwo as variableOne is public and hence, can be accessed anywhere.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9</a:t>
            </a:r>
            <a:r>
              <a:rPr lang="en-US" sz="2000" dirty="0">
                <a:solidFill>
                  <a:schemeClr val="tx1">
                    <a:lumMod val="65000"/>
                    <a:lumOff val="35000"/>
                  </a:schemeClr>
                </a:solidFill>
                <a:effectLst/>
              </a:rPr>
              <a:t>: Now, try to access variableTwo in the method checkAccessibility() as shown below.</a:t>
            </a:r>
          </a:p>
        </p:txBody>
      </p:sp>
      <p:sp>
        <p:nvSpPr>
          <p:cNvPr id="5" name="TextBox 4">
            <a:extLst>
              <a:ext uri="{FF2B5EF4-FFF2-40B4-BE49-F238E27FC236}">
                <a16:creationId xmlns:a16="http://schemas.microsoft.com/office/drawing/2014/main" id="{5BED5802-D1E9-ED47-B06D-F504B3E77AD6}"/>
              </a:ext>
            </a:extLst>
          </p:cNvPr>
          <p:cNvSpPr txBox="1"/>
          <p:nvPr/>
        </p:nvSpPr>
        <p:spPr>
          <a:xfrm>
            <a:off x="197221" y="2801532"/>
            <a:ext cx="11797553" cy="2031325"/>
          </a:xfrm>
          <a:prstGeom prst="rect">
            <a:avLst/>
          </a:prstGeom>
          <a:noFill/>
        </p:spPr>
        <p:txBody>
          <a:bodyPr wrap="square">
            <a:spAutoFit/>
          </a:bodyPr>
          <a:lstStyle/>
          <a:p>
            <a:r>
              <a:rPr lang="en-IN" dirty="0"/>
              <a:t>public class DemoTwo {</a:t>
            </a:r>
          </a:p>
          <a:p>
            <a:r>
              <a:rPr lang="en-IN" dirty="0"/>
              <a:t>	public void checkAccessibility() {</a:t>
            </a:r>
          </a:p>
          <a:p>
            <a:r>
              <a:rPr lang="en-IN" dirty="0"/>
              <a:t>		DemoOne demoOne=new DemoOne();</a:t>
            </a:r>
          </a:p>
          <a:p>
            <a:r>
              <a:rPr lang="en-IN" dirty="0"/>
              <a:t>		demoOne.variableOne=1;</a:t>
            </a:r>
          </a:p>
          <a:p>
            <a:r>
              <a:rPr lang="en-IN" dirty="0"/>
              <a:t>        demoOne.variableTwo=1;</a:t>
            </a:r>
          </a:p>
          <a:p>
            <a:r>
              <a:rPr lang="en-IN" dirty="0"/>
              <a:t>	}</a:t>
            </a:r>
          </a:p>
          <a:p>
            <a:r>
              <a:rPr lang="en-IN" dirty="0"/>
              <a:t>}</a:t>
            </a:r>
          </a:p>
        </p:txBody>
      </p:sp>
      <p:sp>
        <p:nvSpPr>
          <p:cNvPr id="7" name="TextBox 6">
            <a:extLst>
              <a:ext uri="{FF2B5EF4-FFF2-40B4-BE49-F238E27FC236}">
                <a16:creationId xmlns:a16="http://schemas.microsoft.com/office/drawing/2014/main" id="{B7FD72FC-D16B-DEFD-96E3-0FB6CBE88F70}"/>
              </a:ext>
            </a:extLst>
          </p:cNvPr>
          <p:cNvSpPr txBox="1"/>
          <p:nvPr/>
        </p:nvSpPr>
        <p:spPr>
          <a:xfrm>
            <a:off x="197221" y="4746055"/>
            <a:ext cx="11797553" cy="1015663"/>
          </a:xfrm>
          <a:prstGeom prst="rect">
            <a:avLst/>
          </a:prstGeom>
          <a:noFill/>
        </p:spPr>
        <p:txBody>
          <a:bodyPr wrap="square">
            <a:spAutoFit/>
          </a:bodyPr>
          <a:lstStyle/>
          <a:p>
            <a:r>
              <a:rPr lang="en-US" sz="2000" dirty="0">
                <a:solidFill>
                  <a:schemeClr val="tx1">
                    <a:lumMod val="65000"/>
                    <a:lumOff val="35000"/>
                  </a:schemeClr>
                </a:solidFill>
              </a:rPr>
              <a:t>you can observe that you get a compilation error stating 'The field DemoOne.variableTwo is not visible' while trying to access variableTwo of class DemoOne in the class DemoTwo as variableTwo is private and hence, can be accessed only within the class in which it is defined.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2D5DCB0-CDED-2834-8142-023F9DCB4708}"/>
              </a:ext>
            </a:extLst>
          </p:cNvPr>
          <p:cNvSpPr txBox="1"/>
          <p:nvPr/>
        </p:nvSpPr>
        <p:spPr>
          <a:xfrm>
            <a:off x="197221" y="5782638"/>
            <a:ext cx="11797553"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Now, try to access variableThree and initialize it in the method checkAccessibility() as shown below.</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54FEFE05-13E2-2C3D-0C4E-5B49C6F3002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D77635-1D8A-C93E-A459-5180D066B3CA}"/>
              </a:ext>
            </a:extLst>
          </p:cNvPr>
          <p:cNvSpPr>
            <a:spLocks noGrp="1"/>
          </p:cNvSpPr>
          <p:nvPr>
            <p:ph type="sldNum" sz="quarter" idx="12"/>
          </p:nvPr>
        </p:nvSpPr>
        <p:spPr/>
        <p:txBody>
          <a:bodyPr/>
          <a:lstStyle/>
          <a:p>
            <a:fld id="{4A777409-9C5A-4B07-8E32-19F22F7D558C}" type="slidenum">
              <a:rPr lang="en-IN" smtClean="0"/>
              <a:t>92</a:t>
            </a:fld>
            <a:endParaRPr lang="en-IN" dirty="0"/>
          </a:p>
        </p:txBody>
      </p:sp>
    </p:spTree>
    <p:extLst>
      <p:ext uri="{BB962C8B-B14F-4D97-AF65-F5344CB8AC3E}">
        <p14:creationId xmlns:p14="http://schemas.microsoft.com/office/powerpoint/2010/main" val="37420367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B6BEB-CC53-5075-5A75-DD3938843D66}"/>
              </a:ext>
            </a:extLst>
          </p:cNvPr>
          <p:cNvSpPr txBox="1"/>
          <p:nvPr/>
        </p:nvSpPr>
        <p:spPr>
          <a:xfrm>
            <a:off x="206185" y="753779"/>
            <a:ext cx="11618262" cy="2031325"/>
          </a:xfrm>
          <a:prstGeom prst="rect">
            <a:avLst/>
          </a:prstGeom>
          <a:noFill/>
        </p:spPr>
        <p:txBody>
          <a:bodyPr wrap="square">
            <a:spAutoFit/>
          </a:bodyPr>
          <a:lstStyle/>
          <a:p>
            <a:r>
              <a:rPr lang="en-IN" dirty="0"/>
              <a:t>public class DemoTwo {</a:t>
            </a:r>
          </a:p>
          <a:p>
            <a:r>
              <a:rPr lang="en-IN" dirty="0"/>
              <a:t>	public void checkAccessibility() {</a:t>
            </a:r>
          </a:p>
          <a:p>
            <a:r>
              <a:rPr lang="en-IN" dirty="0"/>
              <a:t>		DemoOne demoOne=new DemoOne();</a:t>
            </a:r>
          </a:p>
          <a:p>
            <a:r>
              <a:rPr lang="en-IN" dirty="0"/>
              <a:t>		demoOne.variableOne=1;</a:t>
            </a:r>
          </a:p>
          <a:p>
            <a:r>
              <a:rPr lang="en-IN" dirty="0"/>
              <a:t>		demoOne.variableThree=1;</a:t>
            </a:r>
          </a:p>
          <a:p>
            <a:r>
              <a:rPr lang="en-IN" dirty="0"/>
              <a:t>	}</a:t>
            </a:r>
          </a:p>
          <a:p>
            <a:r>
              <a:rPr lang="en-IN" dirty="0"/>
              <a:t>}</a:t>
            </a:r>
          </a:p>
        </p:txBody>
      </p:sp>
      <p:sp>
        <p:nvSpPr>
          <p:cNvPr id="4" name="TextBox 3">
            <a:extLst>
              <a:ext uri="{FF2B5EF4-FFF2-40B4-BE49-F238E27FC236}">
                <a16:creationId xmlns:a16="http://schemas.microsoft.com/office/drawing/2014/main" id="{64916793-1AA8-2535-3240-2EF90FD9E016}"/>
              </a:ext>
            </a:extLst>
          </p:cNvPr>
          <p:cNvSpPr txBox="1"/>
          <p:nvPr/>
        </p:nvSpPr>
        <p:spPr>
          <a:xfrm>
            <a:off x="286866" y="2672239"/>
            <a:ext cx="11618261" cy="2862322"/>
          </a:xfrm>
          <a:prstGeom prst="rect">
            <a:avLst/>
          </a:prstGeom>
          <a:noFill/>
        </p:spPr>
        <p:txBody>
          <a:bodyPr wrap="square">
            <a:spAutoFit/>
          </a:bodyPr>
          <a:lstStyle/>
          <a:p>
            <a:r>
              <a:rPr lang="en-US" sz="2000" dirty="0">
                <a:solidFill>
                  <a:schemeClr val="tx1">
                    <a:lumMod val="65000"/>
                    <a:lumOff val="35000"/>
                  </a:schemeClr>
                </a:solidFill>
                <a:effectLst/>
              </a:rPr>
              <a:t>You can observe that variableThree of class DemoOne is accessible in the class DemoTwo as variableThree is default and hence, can be accessible anywhere within the same package.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11</a:t>
            </a:r>
            <a:r>
              <a:rPr lang="en-US" sz="2000" dirty="0">
                <a:solidFill>
                  <a:schemeClr val="tx1">
                    <a:lumMod val="65000"/>
                    <a:lumOff val="35000"/>
                  </a:schemeClr>
                </a:solidFill>
                <a:effectLst/>
              </a:rPr>
              <a:t>: Add another package named com.hnd.package2 in the same project.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12</a:t>
            </a:r>
            <a:r>
              <a:rPr lang="en-US" sz="2000" dirty="0">
                <a:solidFill>
                  <a:schemeClr val="tx1">
                    <a:lumMod val="65000"/>
                    <a:lumOff val="35000"/>
                  </a:schemeClr>
                </a:solidFill>
                <a:effectLst/>
              </a:rPr>
              <a:t>: Create a class named DemoThree in com.hnd.package2.</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13</a:t>
            </a:r>
            <a:r>
              <a:rPr lang="en-US" sz="2000" dirty="0">
                <a:solidFill>
                  <a:schemeClr val="tx1">
                    <a:lumMod val="65000"/>
                    <a:lumOff val="35000"/>
                  </a:schemeClr>
                </a:solidFill>
                <a:effectLst/>
              </a:rPr>
              <a:t>: Create a method checkAccessibility as shown below in the class DemoThree. This method will be used to check the accessibility of the variables created in class DemoOne in class DemoThree.</a:t>
            </a:r>
          </a:p>
        </p:txBody>
      </p:sp>
      <p:sp>
        <p:nvSpPr>
          <p:cNvPr id="6" name="TextBox 5">
            <a:extLst>
              <a:ext uri="{FF2B5EF4-FFF2-40B4-BE49-F238E27FC236}">
                <a16:creationId xmlns:a16="http://schemas.microsoft.com/office/drawing/2014/main" id="{B94F280D-6A40-24A0-3276-463B838E8E48}"/>
              </a:ext>
            </a:extLst>
          </p:cNvPr>
          <p:cNvSpPr txBox="1"/>
          <p:nvPr/>
        </p:nvSpPr>
        <p:spPr>
          <a:xfrm>
            <a:off x="286866" y="5534561"/>
            <a:ext cx="11107275" cy="1323439"/>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a:t>
            </a:r>
          </a:p>
          <a:p>
            <a:r>
              <a:rPr lang="en-IN" sz="2000" dirty="0"/>
              <a:t>}</a:t>
            </a:r>
          </a:p>
        </p:txBody>
      </p:sp>
      <p:sp>
        <p:nvSpPr>
          <p:cNvPr id="3" name="Footer Placeholder 2">
            <a:extLst>
              <a:ext uri="{FF2B5EF4-FFF2-40B4-BE49-F238E27FC236}">
                <a16:creationId xmlns:a16="http://schemas.microsoft.com/office/drawing/2014/main" id="{A4369CB0-4FBE-83B5-D345-BB02C871EE5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C011F97-140D-4304-3C98-5F80A332B4CC}"/>
              </a:ext>
            </a:extLst>
          </p:cNvPr>
          <p:cNvSpPr>
            <a:spLocks noGrp="1"/>
          </p:cNvSpPr>
          <p:nvPr>
            <p:ph type="sldNum" sz="quarter" idx="12"/>
          </p:nvPr>
        </p:nvSpPr>
        <p:spPr/>
        <p:txBody>
          <a:bodyPr/>
          <a:lstStyle/>
          <a:p>
            <a:fld id="{4A777409-9C5A-4B07-8E32-19F22F7D558C}" type="slidenum">
              <a:rPr lang="en-IN" smtClean="0"/>
              <a:t>93</a:t>
            </a:fld>
            <a:endParaRPr lang="en-IN" dirty="0"/>
          </a:p>
        </p:txBody>
      </p:sp>
    </p:spTree>
    <p:extLst>
      <p:ext uri="{BB962C8B-B14F-4D97-AF65-F5344CB8AC3E}">
        <p14:creationId xmlns:p14="http://schemas.microsoft.com/office/powerpoint/2010/main" val="38800105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AA4A52-45BD-7A39-3A5D-1AFD03B0C538}"/>
              </a:ext>
            </a:extLst>
          </p:cNvPr>
          <p:cNvSpPr txBox="1"/>
          <p:nvPr/>
        </p:nvSpPr>
        <p:spPr>
          <a:xfrm>
            <a:off x="224119" y="1185911"/>
            <a:ext cx="11698941" cy="400110"/>
          </a:xfrm>
          <a:prstGeom prst="rect">
            <a:avLst/>
          </a:prstGeom>
          <a:noFill/>
        </p:spPr>
        <p:txBody>
          <a:bodyPr wrap="square">
            <a:spAutoFit/>
          </a:bodyPr>
          <a:lstStyle/>
          <a:p>
            <a:r>
              <a:rPr lang="en-US" sz="2000" b="1" dirty="0">
                <a:solidFill>
                  <a:schemeClr val="tx1">
                    <a:lumMod val="65000"/>
                    <a:lumOff val="35000"/>
                  </a:schemeClr>
                </a:solidFill>
              </a:rPr>
              <a:t>Step 14</a:t>
            </a:r>
            <a:r>
              <a:rPr lang="en-US" sz="2000" dirty="0">
                <a:solidFill>
                  <a:schemeClr val="tx1">
                    <a:lumMod val="65000"/>
                    <a:lumOff val="35000"/>
                  </a:schemeClr>
                </a:solidFill>
              </a:rPr>
              <a:t>: Create an object of class DemoOne in the method checkAccessibility as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D61337DB-98DE-1F61-B30A-93E9BB9337D1}"/>
              </a:ext>
            </a:extLst>
          </p:cNvPr>
          <p:cNvSpPr txBox="1"/>
          <p:nvPr/>
        </p:nvSpPr>
        <p:spPr>
          <a:xfrm>
            <a:off x="224120" y="1804737"/>
            <a:ext cx="11698941" cy="1631216"/>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DemoOne demoOne=new DemoOne();</a:t>
            </a:r>
          </a:p>
          <a:p>
            <a:r>
              <a:rPr lang="en-IN" sz="2000" dirty="0"/>
              <a:t>	}</a:t>
            </a:r>
          </a:p>
          <a:p>
            <a:r>
              <a:rPr lang="en-IN" sz="2000" dirty="0"/>
              <a:t>}</a:t>
            </a:r>
          </a:p>
        </p:txBody>
      </p:sp>
      <p:sp>
        <p:nvSpPr>
          <p:cNvPr id="7" name="TextBox 6">
            <a:extLst>
              <a:ext uri="{FF2B5EF4-FFF2-40B4-BE49-F238E27FC236}">
                <a16:creationId xmlns:a16="http://schemas.microsoft.com/office/drawing/2014/main" id="{2B7F3446-12A0-EDF4-D78F-ED75A47AD0BD}"/>
              </a:ext>
            </a:extLst>
          </p:cNvPr>
          <p:cNvSpPr txBox="1"/>
          <p:nvPr/>
        </p:nvSpPr>
        <p:spPr>
          <a:xfrm>
            <a:off x="268938" y="3395871"/>
            <a:ext cx="11698941" cy="400110"/>
          </a:xfrm>
          <a:prstGeom prst="rect">
            <a:avLst/>
          </a:prstGeom>
          <a:noFill/>
        </p:spPr>
        <p:txBody>
          <a:bodyPr wrap="square">
            <a:spAutoFit/>
          </a:bodyPr>
          <a:lstStyle/>
          <a:p>
            <a:r>
              <a:rPr lang="en-US" sz="2000" dirty="0">
                <a:solidFill>
                  <a:schemeClr val="tx1">
                    <a:lumMod val="65000"/>
                    <a:lumOff val="35000"/>
                  </a:schemeClr>
                </a:solidFill>
              </a:rPr>
              <a:t>You will now observe a compilation error stating 'DemoOne cannot be resolved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F29399-7447-708B-ACF9-A485F058FB20}"/>
              </a:ext>
            </a:extLst>
          </p:cNvPr>
          <p:cNvSpPr txBox="1"/>
          <p:nvPr/>
        </p:nvSpPr>
        <p:spPr>
          <a:xfrm>
            <a:off x="224120" y="3833303"/>
            <a:ext cx="11842379" cy="400110"/>
          </a:xfrm>
          <a:prstGeom prst="rect">
            <a:avLst/>
          </a:prstGeom>
          <a:noFill/>
        </p:spPr>
        <p:txBody>
          <a:bodyPr wrap="square">
            <a:spAutoFit/>
          </a:bodyPr>
          <a:lstStyle/>
          <a:p>
            <a:r>
              <a:rPr lang="en-US" sz="2000" dirty="0">
                <a:solidFill>
                  <a:schemeClr val="tx1">
                    <a:lumMod val="65000"/>
                    <a:lumOff val="35000"/>
                  </a:schemeClr>
                </a:solidFill>
              </a:rPr>
              <a:t>This error is coming as the classes DemoOne and DemoThree are present in different packages.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FFFACDB-E76F-1A3E-F3A6-607E9F97665F}"/>
              </a:ext>
            </a:extLst>
          </p:cNvPr>
          <p:cNvSpPr txBox="1"/>
          <p:nvPr/>
        </p:nvSpPr>
        <p:spPr>
          <a:xfrm>
            <a:off x="268939" y="4308058"/>
            <a:ext cx="11698941" cy="707886"/>
          </a:xfrm>
          <a:prstGeom prst="rect">
            <a:avLst/>
          </a:prstGeom>
          <a:noFill/>
        </p:spPr>
        <p:txBody>
          <a:bodyPr wrap="square">
            <a:spAutoFit/>
          </a:bodyPr>
          <a:lstStyle/>
          <a:p>
            <a:r>
              <a:rPr lang="en-US" sz="2000" b="1" dirty="0">
                <a:solidFill>
                  <a:schemeClr val="tx1">
                    <a:lumMod val="65000"/>
                    <a:lumOff val="35000"/>
                  </a:schemeClr>
                </a:solidFill>
              </a:rPr>
              <a:t>Step 15</a:t>
            </a:r>
            <a:r>
              <a:rPr lang="en-US" sz="2000" dirty="0">
                <a:solidFill>
                  <a:schemeClr val="tx1">
                    <a:lumMod val="65000"/>
                    <a:lumOff val="35000"/>
                  </a:schemeClr>
                </a:solidFill>
              </a:rPr>
              <a:t>: To use or access the class DemoOne in the class DemoThree, you can use com.cap.package1.DemoOne, i.e., &lt;package_name&gt;.&lt;class_name&gt;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01CDDC0A-0ACD-1B65-CA92-96B086D3E27A}"/>
              </a:ext>
            </a:extLst>
          </p:cNvPr>
          <p:cNvSpPr txBox="1"/>
          <p:nvPr/>
        </p:nvSpPr>
        <p:spPr>
          <a:xfrm>
            <a:off x="268939" y="5226784"/>
            <a:ext cx="11698941" cy="1631216"/>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com.hnd.package1.DemoOne demoOne=new com.hnd.package1.DemoOne();</a:t>
            </a:r>
          </a:p>
          <a:p>
            <a:r>
              <a:rPr lang="en-IN" sz="2000" dirty="0"/>
              <a:t>	}</a:t>
            </a:r>
          </a:p>
          <a:p>
            <a:r>
              <a:rPr lang="en-IN" sz="2000" dirty="0"/>
              <a:t>}</a:t>
            </a:r>
          </a:p>
        </p:txBody>
      </p:sp>
      <p:sp>
        <p:nvSpPr>
          <p:cNvPr id="2" name="Footer Placeholder 1">
            <a:extLst>
              <a:ext uri="{FF2B5EF4-FFF2-40B4-BE49-F238E27FC236}">
                <a16:creationId xmlns:a16="http://schemas.microsoft.com/office/drawing/2014/main" id="{8F24FF0A-85AF-4205-E3BB-9BB2D60118D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34767FF2-6066-03F0-38E9-3988B1E49025}"/>
              </a:ext>
            </a:extLst>
          </p:cNvPr>
          <p:cNvSpPr>
            <a:spLocks noGrp="1"/>
          </p:cNvSpPr>
          <p:nvPr>
            <p:ph type="sldNum" sz="quarter" idx="12"/>
          </p:nvPr>
        </p:nvSpPr>
        <p:spPr/>
        <p:txBody>
          <a:bodyPr/>
          <a:lstStyle/>
          <a:p>
            <a:fld id="{4A777409-9C5A-4B07-8E32-19F22F7D558C}" type="slidenum">
              <a:rPr lang="en-IN" smtClean="0"/>
              <a:t>94</a:t>
            </a:fld>
            <a:endParaRPr lang="en-IN" dirty="0"/>
          </a:p>
        </p:txBody>
      </p:sp>
    </p:spTree>
    <p:extLst>
      <p:ext uri="{BB962C8B-B14F-4D97-AF65-F5344CB8AC3E}">
        <p14:creationId xmlns:p14="http://schemas.microsoft.com/office/powerpoint/2010/main" val="28269124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11EE3B-9B1B-496D-17A2-026B8A106ED3}"/>
              </a:ext>
            </a:extLst>
          </p:cNvPr>
          <p:cNvSpPr txBox="1"/>
          <p:nvPr/>
        </p:nvSpPr>
        <p:spPr>
          <a:xfrm>
            <a:off x="197221" y="812193"/>
            <a:ext cx="11797553" cy="2246769"/>
          </a:xfrm>
          <a:prstGeom prst="rect">
            <a:avLst/>
          </a:prstGeom>
          <a:noFill/>
        </p:spPr>
        <p:txBody>
          <a:bodyPr wrap="square">
            <a:spAutoFit/>
          </a:bodyPr>
          <a:lstStyle/>
          <a:p>
            <a:r>
              <a:rPr lang="en-US" sz="2000" dirty="0">
                <a:solidFill>
                  <a:schemeClr val="tx1">
                    <a:lumMod val="65000"/>
                    <a:lumOff val="35000"/>
                  </a:schemeClr>
                </a:solidFill>
                <a:effectLst/>
              </a:rPr>
              <a:t>In this approach, you have to use the fully qualified name (&lt;package_name&gt;.&lt;class_name&gt;) every time you need to access the class. Hence, this is not a recommended approach.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Instead, it is recommended to import the required classes using </a:t>
            </a:r>
            <a:r>
              <a:rPr lang="en-US" sz="2000" b="1" dirty="0">
                <a:solidFill>
                  <a:schemeClr val="tx1">
                    <a:lumMod val="65000"/>
                    <a:lumOff val="35000"/>
                  </a:schemeClr>
                </a:solidFill>
                <a:effectLst/>
              </a:rPr>
              <a:t>import </a:t>
            </a:r>
            <a:r>
              <a:rPr lang="en-US" sz="2000" dirty="0">
                <a:solidFill>
                  <a:schemeClr val="tx1">
                    <a:lumMod val="65000"/>
                    <a:lumOff val="35000"/>
                  </a:schemeClr>
                </a:solidFill>
                <a:effectLst/>
              </a:rPr>
              <a:t>statement.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16</a:t>
            </a:r>
            <a:r>
              <a:rPr lang="en-US" sz="2000" dirty="0">
                <a:solidFill>
                  <a:schemeClr val="tx1">
                    <a:lumMod val="65000"/>
                    <a:lumOff val="35000"/>
                  </a:schemeClr>
                </a:solidFill>
                <a:effectLst/>
              </a:rPr>
              <a:t>: Import the class named DemoOne from com.infy.package1 to com.hnd.package2 using the import statement as shown below.</a:t>
            </a:r>
          </a:p>
        </p:txBody>
      </p:sp>
      <p:sp>
        <p:nvSpPr>
          <p:cNvPr id="5" name="TextBox 4">
            <a:extLst>
              <a:ext uri="{FF2B5EF4-FFF2-40B4-BE49-F238E27FC236}">
                <a16:creationId xmlns:a16="http://schemas.microsoft.com/office/drawing/2014/main" id="{0FFEF370-BD3C-120D-16A3-1751D515961F}"/>
              </a:ext>
            </a:extLst>
          </p:cNvPr>
          <p:cNvSpPr txBox="1"/>
          <p:nvPr/>
        </p:nvSpPr>
        <p:spPr>
          <a:xfrm>
            <a:off x="197222" y="3110696"/>
            <a:ext cx="8946777" cy="2246769"/>
          </a:xfrm>
          <a:prstGeom prst="rect">
            <a:avLst/>
          </a:prstGeom>
          <a:noFill/>
        </p:spPr>
        <p:txBody>
          <a:bodyPr wrap="square">
            <a:spAutoFit/>
          </a:bodyPr>
          <a:lstStyle/>
          <a:p>
            <a:r>
              <a:rPr lang="en-IN" sz="2000" dirty="0"/>
              <a:t>package com.hnd.package2;</a:t>
            </a:r>
          </a:p>
          <a:p>
            <a:r>
              <a:rPr lang="en-IN" sz="2000" dirty="0"/>
              <a:t>import com.hnd.package1.DemoOne;</a:t>
            </a:r>
          </a:p>
          <a:p>
            <a:r>
              <a:rPr lang="en-IN" sz="2000" dirty="0"/>
              <a:t>public class DemoThree {</a:t>
            </a:r>
          </a:p>
          <a:p>
            <a:r>
              <a:rPr lang="en-IN" sz="2000" dirty="0"/>
              <a:t>	public void checkAccessibility() {</a:t>
            </a:r>
          </a:p>
          <a:p>
            <a:r>
              <a:rPr lang="en-IN" sz="2000" dirty="0"/>
              <a:t>		DemoOne demoOne=new DemoOne();</a:t>
            </a:r>
          </a:p>
          <a:p>
            <a:r>
              <a:rPr lang="en-IN" sz="2000" dirty="0"/>
              <a:t>	}</a:t>
            </a:r>
          </a:p>
          <a:p>
            <a:r>
              <a:rPr lang="en-IN" sz="2000" dirty="0"/>
              <a:t>}</a:t>
            </a:r>
          </a:p>
        </p:txBody>
      </p:sp>
      <p:sp>
        <p:nvSpPr>
          <p:cNvPr id="7" name="TextBox 6">
            <a:extLst>
              <a:ext uri="{FF2B5EF4-FFF2-40B4-BE49-F238E27FC236}">
                <a16:creationId xmlns:a16="http://schemas.microsoft.com/office/drawing/2014/main" id="{89C870A4-3F87-BC2D-CF31-C89110D46245}"/>
              </a:ext>
            </a:extLst>
          </p:cNvPr>
          <p:cNvSpPr txBox="1"/>
          <p:nvPr/>
        </p:nvSpPr>
        <p:spPr>
          <a:xfrm>
            <a:off x="197222" y="5357465"/>
            <a:ext cx="11797553" cy="1323439"/>
          </a:xfrm>
          <a:prstGeom prst="rect">
            <a:avLst/>
          </a:prstGeom>
          <a:noFill/>
        </p:spPr>
        <p:txBody>
          <a:bodyPr wrap="square">
            <a:spAutoFit/>
          </a:bodyPr>
          <a:lstStyle/>
          <a:p>
            <a:r>
              <a:rPr lang="en-US" sz="2000" dirty="0">
                <a:solidFill>
                  <a:schemeClr val="tx1">
                    <a:lumMod val="65000"/>
                    <a:lumOff val="35000"/>
                  </a:schemeClr>
                </a:solidFill>
                <a:effectLst/>
              </a:rPr>
              <a:t>To import all the classes present inside a given package, import &lt;package_name&gt;.* can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you use &lt;package_name&gt;.*, then all the classes of the package will be imported but the classes present inside the sub packages will not be available for use.</a:t>
            </a:r>
          </a:p>
        </p:txBody>
      </p:sp>
      <p:sp>
        <p:nvSpPr>
          <p:cNvPr id="2" name="Footer Placeholder 1">
            <a:extLst>
              <a:ext uri="{FF2B5EF4-FFF2-40B4-BE49-F238E27FC236}">
                <a16:creationId xmlns:a16="http://schemas.microsoft.com/office/drawing/2014/main" id="{C1ADA230-1685-71D7-A046-32A6F1891B5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051951D-53BD-B62C-FBF5-D50E23F6EE43}"/>
              </a:ext>
            </a:extLst>
          </p:cNvPr>
          <p:cNvSpPr>
            <a:spLocks noGrp="1"/>
          </p:cNvSpPr>
          <p:nvPr>
            <p:ph type="sldNum" sz="quarter" idx="12"/>
          </p:nvPr>
        </p:nvSpPr>
        <p:spPr/>
        <p:txBody>
          <a:bodyPr/>
          <a:lstStyle/>
          <a:p>
            <a:fld id="{4A777409-9C5A-4B07-8E32-19F22F7D558C}" type="slidenum">
              <a:rPr lang="en-IN" smtClean="0"/>
              <a:t>95</a:t>
            </a:fld>
            <a:endParaRPr lang="en-IN" dirty="0"/>
          </a:p>
        </p:txBody>
      </p:sp>
    </p:spTree>
    <p:extLst>
      <p:ext uri="{BB962C8B-B14F-4D97-AF65-F5344CB8AC3E}">
        <p14:creationId xmlns:p14="http://schemas.microsoft.com/office/powerpoint/2010/main" val="9696320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E491A1-56F1-64B2-B1AB-4F0C08DB6A24}"/>
              </a:ext>
            </a:extLst>
          </p:cNvPr>
          <p:cNvSpPr txBox="1"/>
          <p:nvPr/>
        </p:nvSpPr>
        <p:spPr>
          <a:xfrm>
            <a:off x="340659" y="972709"/>
            <a:ext cx="11618258" cy="707886"/>
          </a:xfrm>
          <a:prstGeom prst="rect">
            <a:avLst/>
          </a:prstGeom>
          <a:noFill/>
        </p:spPr>
        <p:txBody>
          <a:bodyPr wrap="square">
            <a:spAutoFit/>
          </a:bodyPr>
          <a:lstStyle/>
          <a:p>
            <a:r>
              <a:rPr lang="en-US" sz="2000" b="1" dirty="0">
                <a:solidFill>
                  <a:schemeClr val="tx1">
                    <a:lumMod val="65000"/>
                    <a:lumOff val="35000"/>
                  </a:schemeClr>
                </a:solidFill>
              </a:rPr>
              <a:t>Step 17</a:t>
            </a:r>
            <a:r>
              <a:rPr lang="en-US" sz="2000" dirty="0">
                <a:solidFill>
                  <a:schemeClr val="tx1">
                    <a:lumMod val="65000"/>
                    <a:lumOff val="35000"/>
                  </a:schemeClr>
                </a:solidFill>
              </a:rPr>
              <a:t>: Now that you have imported  class DemoOne in com.hnd.package2, try to access variableOne and initialize it in the method checkAccessibility() as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AA5930D6-6500-DD54-3ADF-6E058827F3B6}"/>
              </a:ext>
            </a:extLst>
          </p:cNvPr>
          <p:cNvSpPr txBox="1"/>
          <p:nvPr/>
        </p:nvSpPr>
        <p:spPr>
          <a:xfrm>
            <a:off x="340659" y="1641511"/>
            <a:ext cx="11618258" cy="1754326"/>
          </a:xfrm>
          <a:prstGeom prst="rect">
            <a:avLst/>
          </a:prstGeom>
          <a:noFill/>
        </p:spPr>
        <p:txBody>
          <a:bodyPr wrap="square">
            <a:spAutoFit/>
          </a:bodyPr>
          <a:lstStyle/>
          <a:p>
            <a:r>
              <a:rPr lang="en-IN" dirty="0"/>
              <a:t>public class DemoThree {</a:t>
            </a:r>
          </a:p>
          <a:p>
            <a:r>
              <a:rPr lang="en-IN" dirty="0"/>
              <a:t>	public void checkAccessibility() {</a:t>
            </a:r>
          </a:p>
          <a:p>
            <a:r>
              <a:rPr lang="en-IN" dirty="0"/>
              <a:t>		DemoOne demoOne=new DemoOne();</a:t>
            </a:r>
          </a:p>
          <a:p>
            <a:r>
              <a:rPr lang="en-IN" dirty="0"/>
              <a:t>		demoOne.variableOne=1;</a:t>
            </a:r>
          </a:p>
          <a:p>
            <a:r>
              <a:rPr lang="en-IN" dirty="0"/>
              <a:t>	}</a:t>
            </a:r>
          </a:p>
          <a:p>
            <a:r>
              <a:rPr lang="en-IN" dirty="0"/>
              <a:t>}</a:t>
            </a:r>
          </a:p>
        </p:txBody>
      </p:sp>
      <p:sp>
        <p:nvSpPr>
          <p:cNvPr id="7" name="TextBox 6">
            <a:extLst>
              <a:ext uri="{FF2B5EF4-FFF2-40B4-BE49-F238E27FC236}">
                <a16:creationId xmlns:a16="http://schemas.microsoft.com/office/drawing/2014/main" id="{8CDE7454-ABBD-A130-F873-0FA81E50F4F7}"/>
              </a:ext>
            </a:extLst>
          </p:cNvPr>
          <p:cNvSpPr txBox="1"/>
          <p:nvPr/>
        </p:nvSpPr>
        <p:spPr>
          <a:xfrm>
            <a:off x="286871" y="3356753"/>
            <a:ext cx="11564470" cy="1323439"/>
          </a:xfrm>
          <a:prstGeom prst="rect">
            <a:avLst/>
          </a:prstGeom>
          <a:noFill/>
        </p:spPr>
        <p:txBody>
          <a:bodyPr wrap="square">
            <a:spAutoFit/>
          </a:bodyPr>
          <a:lstStyle/>
          <a:p>
            <a:r>
              <a:rPr lang="en-US" sz="2000" dirty="0">
                <a:solidFill>
                  <a:schemeClr val="tx1">
                    <a:lumMod val="65000"/>
                    <a:lumOff val="35000"/>
                  </a:schemeClr>
                </a:solidFill>
                <a:effectLst/>
              </a:rPr>
              <a:t>You can observe that variableOne of class DemoOne is accessible in the class DemoThree as variableOne is public and hence, can be accessed anywhere.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18</a:t>
            </a:r>
            <a:r>
              <a:rPr lang="en-US" sz="2000" dirty="0">
                <a:solidFill>
                  <a:schemeClr val="tx1">
                    <a:lumMod val="65000"/>
                    <a:lumOff val="35000"/>
                  </a:schemeClr>
                </a:solidFill>
                <a:effectLst/>
              </a:rPr>
              <a:t>: Now, try to access variableTwo in the method checkAccessibility() as shown below.</a:t>
            </a:r>
          </a:p>
        </p:txBody>
      </p:sp>
      <p:sp>
        <p:nvSpPr>
          <p:cNvPr id="9" name="TextBox 8">
            <a:extLst>
              <a:ext uri="{FF2B5EF4-FFF2-40B4-BE49-F238E27FC236}">
                <a16:creationId xmlns:a16="http://schemas.microsoft.com/office/drawing/2014/main" id="{07997A66-1671-3C94-61A6-2527F4F1A89C}"/>
              </a:ext>
            </a:extLst>
          </p:cNvPr>
          <p:cNvSpPr txBox="1"/>
          <p:nvPr/>
        </p:nvSpPr>
        <p:spPr>
          <a:xfrm>
            <a:off x="286871" y="4679884"/>
            <a:ext cx="11277600" cy="2246769"/>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DemoOne demoOne=new DemoOne();</a:t>
            </a:r>
          </a:p>
          <a:p>
            <a:r>
              <a:rPr lang="en-IN" sz="2000" dirty="0"/>
              <a:t>		demoOne.variableOne=1;</a:t>
            </a:r>
          </a:p>
          <a:p>
            <a:r>
              <a:rPr lang="en-IN" sz="2000" dirty="0"/>
              <a:t>        demoOne.variableTwo=1;</a:t>
            </a:r>
          </a:p>
          <a:p>
            <a:r>
              <a:rPr lang="en-IN" sz="2000" dirty="0"/>
              <a:t>	}</a:t>
            </a:r>
          </a:p>
          <a:p>
            <a:r>
              <a:rPr lang="en-IN" sz="2000" dirty="0"/>
              <a:t>}</a:t>
            </a:r>
          </a:p>
        </p:txBody>
      </p:sp>
      <p:sp>
        <p:nvSpPr>
          <p:cNvPr id="2" name="Footer Placeholder 1">
            <a:extLst>
              <a:ext uri="{FF2B5EF4-FFF2-40B4-BE49-F238E27FC236}">
                <a16:creationId xmlns:a16="http://schemas.microsoft.com/office/drawing/2014/main" id="{EE610A46-718B-E596-E2C1-361ED5136C7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708AC40-0C2F-7DF0-5D43-AC20E5F7951A}"/>
              </a:ext>
            </a:extLst>
          </p:cNvPr>
          <p:cNvSpPr>
            <a:spLocks noGrp="1"/>
          </p:cNvSpPr>
          <p:nvPr>
            <p:ph type="sldNum" sz="quarter" idx="12"/>
          </p:nvPr>
        </p:nvSpPr>
        <p:spPr/>
        <p:txBody>
          <a:bodyPr/>
          <a:lstStyle/>
          <a:p>
            <a:fld id="{4A777409-9C5A-4B07-8E32-19F22F7D558C}" type="slidenum">
              <a:rPr lang="en-IN" smtClean="0"/>
              <a:t>96</a:t>
            </a:fld>
            <a:endParaRPr lang="en-IN" dirty="0"/>
          </a:p>
        </p:txBody>
      </p:sp>
    </p:spTree>
    <p:extLst>
      <p:ext uri="{BB962C8B-B14F-4D97-AF65-F5344CB8AC3E}">
        <p14:creationId xmlns:p14="http://schemas.microsoft.com/office/powerpoint/2010/main" val="2598732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BC9509-452C-AA42-E8F1-196CD36917A2}"/>
              </a:ext>
            </a:extLst>
          </p:cNvPr>
          <p:cNvSpPr txBox="1"/>
          <p:nvPr/>
        </p:nvSpPr>
        <p:spPr>
          <a:xfrm>
            <a:off x="62752" y="841879"/>
            <a:ext cx="11707906" cy="1631216"/>
          </a:xfrm>
          <a:prstGeom prst="rect">
            <a:avLst/>
          </a:prstGeom>
          <a:noFill/>
        </p:spPr>
        <p:txBody>
          <a:bodyPr wrap="square">
            <a:spAutoFit/>
          </a:bodyPr>
          <a:lstStyle/>
          <a:p>
            <a:r>
              <a:rPr lang="en-US" sz="2000" dirty="0">
                <a:solidFill>
                  <a:schemeClr val="tx1">
                    <a:lumMod val="65000"/>
                    <a:lumOff val="35000"/>
                  </a:schemeClr>
                </a:solidFill>
                <a:effectLst/>
              </a:rPr>
              <a:t>You can observe that you get a compilation error stating 'The field DemoOne.variableTwo is not visible' while trying to access variableTwo of class DemoOne in the class DemoThree as variableTwo is private and hence, can be accessed only within the class in which it is defined.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19</a:t>
            </a:r>
            <a:r>
              <a:rPr lang="en-US" sz="2000" dirty="0">
                <a:solidFill>
                  <a:schemeClr val="tx1">
                    <a:lumMod val="65000"/>
                    <a:lumOff val="35000"/>
                  </a:schemeClr>
                </a:solidFill>
                <a:effectLst/>
              </a:rPr>
              <a:t>: Now, try to access variableThree and initialize it in the method checkAccessibility() as shown below.</a:t>
            </a:r>
          </a:p>
        </p:txBody>
      </p:sp>
      <p:sp>
        <p:nvSpPr>
          <p:cNvPr id="7" name="TextBox 6">
            <a:extLst>
              <a:ext uri="{FF2B5EF4-FFF2-40B4-BE49-F238E27FC236}">
                <a16:creationId xmlns:a16="http://schemas.microsoft.com/office/drawing/2014/main" id="{59A772CC-688C-F557-D992-C5AA35F3AEEC}"/>
              </a:ext>
            </a:extLst>
          </p:cNvPr>
          <p:cNvSpPr txBox="1"/>
          <p:nvPr/>
        </p:nvSpPr>
        <p:spPr>
          <a:xfrm>
            <a:off x="143435" y="2475730"/>
            <a:ext cx="11546541" cy="2246769"/>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DemoOne demoOne=new DemoOne();</a:t>
            </a:r>
          </a:p>
          <a:p>
            <a:r>
              <a:rPr lang="en-IN" sz="2000" dirty="0"/>
              <a:t>		demoOne.variableOne=1;</a:t>
            </a:r>
          </a:p>
          <a:p>
            <a:r>
              <a:rPr lang="en-IN" sz="2000" dirty="0"/>
              <a:t>		demoOne.variableThree=1;</a:t>
            </a:r>
          </a:p>
          <a:p>
            <a:r>
              <a:rPr lang="en-IN" sz="2000" dirty="0"/>
              <a:t>	}</a:t>
            </a:r>
          </a:p>
          <a:p>
            <a:r>
              <a:rPr lang="en-IN" sz="2000" dirty="0"/>
              <a:t>}</a:t>
            </a:r>
          </a:p>
        </p:txBody>
      </p:sp>
      <p:sp>
        <p:nvSpPr>
          <p:cNvPr id="9" name="TextBox 8">
            <a:extLst>
              <a:ext uri="{FF2B5EF4-FFF2-40B4-BE49-F238E27FC236}">
                <a16:creationId xmlns:a16="http://schemas.microsoft.com/office/drawing/2014/main" id="{82FCEF08-BC3B-6AB3-B458-2B404C2A3252}"/>
              </a:ext>
            </a:extLst>
          </p:cNvPr>
          <p:cNvSpPr txBox="1"/>
          <p:nvPr/>
        </p:nvSpPr>
        <p:spPr>
          <a:xfrm>
            <a:off x="143436" y="4599920"/>
            <a:ext cx="11707905" cy="1938992"/>
          </a:xfrm>
          <a:prstGeom prst="rect">
            <a:avLst/>
          </a:prstGeom>
          <a:noFill/>
        </p:spPr>
        <p:txBody>
          <a:bodyPr wrap="square">
            <a:spAutoFit/>
          </a:bodyPr>
          <a:lstStyle/>
          <a:p>
            <a:r>
              <a:rPr lang="en-US" sz="2000" dirty="0">
                <a:solidFill>
                  <a:schemeClr val="tx1">
                    <a:lumMod val="65000"/>
                    <a:lumOff val="35000"/>
                  </a:schemeClr>
                </a:solidFill>
                <a:effectLst/>
              </a:rPr>
              <a:t>You can observe that you again get a compilation error stating 'The field DemoOne.variableTwo is not visible' while trying to access variableThree of class DemoOne in the class DemoThree as variableThree is default and hence, can be accessed only within the package in which it is defined.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So, through this demo, you would have understood the scope of the different access modifiers and how to access a class of one package in another using import statement.</a:t>
            </a:r>
          </a:p>
        </p:txBody>
      </p:sp>
      <p:sp>
        <p:nvSpPr>
          <p:cNvPr id="2" name="Footer Placeholder 1">
            <a:extLst>
              <a:ext uri="{FF2B5EF4-FFF2-40B4-BE49-F238E27FC236}">
                <a16:creationId xmlns:a16="http://schemas.microsoft.com/office/drawing/2014/main" id="{FD30E9D9-B47F-51C2-4173-BECB734044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9FAE08-9C59-99AB-0EFC-413F0F55E08E}"/>
              </a:ext>
            </a:extLst>
          </p:cNvPr>
          <p:cNvSpPr>
            <a:spLocks noGrp="1"/>
          </p:cNvSpPr>
          <p:nvPr>
            <p:ph type="sldNum" sz="quarter" idx="12"/>
          </p:nvPr>
        </p:nvSpPr>
        <p:spPr/>
        <p:txBody>
          <a:bodyPr/>
          <a:lstStyle/>
          <a:p>
            <a:fld id="{4A777409-9C5A-4B07-8E32-19F22F7D558C}" type="slidenum">
              <a:rPr lang="en-IN" smtClean="0"/>
              <a:t>97</a:t>
            </a:fld>
            <a:endParaRPr lang="en-IN" dirty="0"/>
          </a:p>
        </p:txBody>
      </p:sp>
    </p:spTree>
    <p:extLst>
      <p:ext uri="{BB962C8B-B14F-4D97-AF65-F5344CB8AC3E}">
        <p14:creationId xmlns:p14="http://schemas.microsoft.com/office/powerpoint/2010/main" val="38985008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185A-A73F-61A7-21F4-55A05A9BC954}"/>
              </a:ext>
            </a:extLst>
          </p:cNvPr>
          <p:cNvSpPr>
            <a:spLocks noGrp="1"/>
          </p:cNvSpPr>
          <p:nvPr>
            <p:ph type="title"/>
          </p:nvPr>
        </p:nvSpPr>
        <p:spPr/>
        <p:txBody>
          <a:bodyPr/>
          <a:lstStyle/>
          <a:p>
            <a:pPr algn="ctr"/>
            <a:r>
              <a:rPr lang="en-IN" b="1" u="sng" dirty="0"/>
              <a:t>String class</a:t>
            </a:r>
          </a:p>
        </p:txBody>
      </p:sp>
      <p:sp>
        <p:nvSpPr>
          <p:cNvPr id="3" name="Content Placeholder 2">
            <a:extLst>
              <a:ext uri="{FF2B5EF4-FFF2-40B4-BE49-F238E27FC236}">
                <a16:creationId xmlns:a16="http://schemas.microsoft.com/office/drawing/2014/main" id="{46C1711A-5E4F-9CE5-F6DE-767368E10081}"/>
              </a:ext>
            </a:extLst>
          </p:cNvPr>
          <p:cNvSpPr>
            <a:spLocks noGrp="1"/>
          </p:cNvSpPr>
          <p:nvPr>
            <p:ph idx="1"/>
          </p:nvPr>
        </p:nvSpPr>
        <p:spPr>
          <a:xfrm>
            <a:off x="838200" y="1690688"/>
            <a:ext cx="10515600" cy="4724681"/>
          </a:xfrm>
        </p:spPr>
        <p:txBody>
          <a:bodyPr>
            <a:normAutofit/>
          </a:bodyPr>
          <a:lstStyle/>
          <a:p>
            <a:pPr marL="0" indent="0">
              <a:buNone/>
            </a:pPr>
            <a:r>
              <a:rPr lang="en-US" sz="2200" dirty="0">
                <a:solidFill>
                  <a:schemeClr val="tx1">
                    <a:lumMod val="65000"/>
                    <a:lumOff val="35000"/>
                  </a:schemeClr>
                </a:solidFill>
                <a:effectLst/>
              </a:rPr>
              <a:t>Next, we will look at some of the built-in classes available in Java.</a:t>
            </a:r>
          </a:p>
          <a:p>
            <a:pPr marL="0" indent="0">
              <a:buNone/>
            </a:pPr>
            <a:r>
              <a:rPr lang="en-US" sz="2200" dirty="0">
                <a:solidFill>
                  <a:schemeClr val="tx1">
                    <a:lumMod val="65000"/>
                    <a:lumOff val="35000"/>
                  </a:schemeClr>
                </a:solidFill>
                <a:effectLst/>
              </a:rPr>
              <a:t>The first built-in class that we will see is the String class.</a:t>
            </a:r>
          </a:p>
          <a:p>
            <a:pPr marL="0" indent="0">
              <a:buNone/>
            </a:pPr>
            <a:r>
              <a:rPr lang="en-US" sz="2200" dirty="0">
                <a:solidFill>
                  <a:schemeClr val="tx1">
                    <a:lumMod val="65000"/>
                    <a:lumOff val="35000"/>
                  </a:schemeClr>
                </a:solidFill>
                <a:effectLst/>
              </a:rPr>
              <a:t>As we all know already, a sequence of characters can be stored using a variable of String. </a:t>
            </a:r>
          </a:p>
          <a:p>
            <a:pPr marL="0" indent="0">
              <a:buNone/>
            </a:pPr>
            <a:r>
              <a:rPr lang="en-US" sz="2200" dirty="0">
                <a:solidFill>
                  <a:schemeClr val="tx1">
                    <a:lumMod val="65000"/>
                    <a:lumOff val="35000"/>
                  </a:schemeClr>
                </a:solidFill>
                <a:effectLst/>
              </a:rPr>
              <a:t>There are two ways to create a string: </a:t>
            </a:r>
          </a:p>
          <a:p>
            <a:pPr marL="0" indent="0">
              <a:buNone/>
            </a:pPr>
            <a:r>
              <a:rPr lang="en-US" sz="2200" b="1" dirty="0">
                <a:solidFill>
                  <a:schemeClr val="tx1">
                    <a:lumMod val="65000"/>
                    <a:lumOff val="35000"/>
                  </a:schemeClr>
                </a:solidFill>
                <a:effectLst/>
              </a:rPr>
              <a:t>String literal </a:t>
            </a:r>
            <a:endParaRPr lang="en-US" sz="2200" dirty="0">
              <a:solidFill>
                <a:schemeClr val="tx1">
                  <a:lumMod val="65000"/>
                  <a:lumOff val="35000"/>
                </a:schemeClr>
              </a:solidFill>
              <a:effectLst/>
            </a:endParaRPr>
          </a:p>
          <a:p>
            <a:pPr marL="0" indent="0">
              <a:buNone/>
            </a:pPr>
            <a:r>
              <a:rPr lang="en-US" sz="2200" dirty="0">
                <a:solidFill>
                  <a:schemeClr val="tx1">
                    <a:lumMod val="65000"/>
                    <a:lumOff val="35000"/>
                  </a:schemeClr>
                </a:solidFill>
                <a:effectLst/>
              </a:rPr>
              <a:t>E.g. String customerName = "Jasmine"; </a:t>
            </a:r>
          </a:p>
          <a:p>
            <a:pPr marL="0" indent="0">
              <a:buNone/>
            </a:pPr>
            <a:r>
              <a:rPr lang="en-US" sz="2200" b="1" dirty="0">
                <a:solidFill>
                  <a:schemeClr val="tx1">
                    <a:lumMod val="65000"/>
                    <a:lumOff val="35000"/>
                  </a:schemeClr>
                </a:solidFill>
                <a:effectLst/>
              </a:rPr>
              <a:t>Using new() keyword </a:t>
            </a:r>
            <a:endParaRPr lang="en-US" sz="2200" dirty="0">
              <a:solidFill>
                <a:schemeClr val="tx1">
                  <a:lumMod val="65000"/>
                  <a:lumOff val="35000"/>
                </a:schemeClr>
              </a:solidFill>
              <a:effectLst/>
            </a:endParaRPr>
          </a:p>
          <a:p>
            <a:pPr marL="0" indent="0">
              <a:buNone/>
            </a:pPr>
            <a:r>
              <a:rPr lang="en-US" sz="2200" dirty="0">
                <a:solidFill>
                  <a:schemeClr val="tx1">
                    <a:lumMod val="65000"/>
                    <a:lumOff val="35000"/>
                  </a:schemeClr>
                </a:solidFill>
                <a:effectLst/>
              </a:rPr>
              <a:t>E.g. String customerName = new String("Jasmine"); </a:t>
            </a:r>
          </a:p>
          <a:p>
            <a:pPr marL="0" indent="0">
              <a:buNone/>
            </a:pPr>
            <a:endParaRPr lang="en-US" sz="2200" dirty="0">
              <a:solidFill>
                <a:schemeClr val="tx1">
                  <a:lumMod val="65000"/>
                  <a:lumOff val="35000"/>
                </a:schemeClr>
              </a:solidFill>
              <a:effectLst/>
            </a:endParaRPr>
          </a:p>
          <a:p>
            <a:pPr marL="0" indent="0">
              <a:buNone/>
            </a:pPr>
            <a:r>
              <a:rPr lang="en-US" sz="2200" dirty="0">
                <a:solidFill>
                  <a:schemeClr val="tx1">
                    <a:lumMod val="65000"/>
                    <a:lumOff val="35000"/>
                  </a:schemeClr>
                </a:solidFill>
                <a:effectLst/>
              </a:rPr>
              <a:t>In the following demo, we will understand how to create string in two ways.</a:t>
            </a:r>
          </a:p>
          <a:p>
            <a:pPr marL="0" indent="0">
              <a:buNone/>
            </a:pPr>
            <a:endParaRPr lang="en-IN" dirty="0"/>
          </a:p>
        </p:txBody>
      </p:sp>
      <p:sp>
        <p:nvSpPr>
          <p:cNvPr id="4" name="Footer Placeholder 3">
            <a:extLst>
              <a:ext uri="{FF2B5EF4-FFF2-40B4-BE49-F238E27FC236}">
                <a16:creationId xmlns:a16="http://schemas.microsoft.com/office/drawing/2014/main" id="{2ED151FE-0927-691A-D959-549381FEF81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EA80A65-368E-2855-9BCA-71AEB8825257}"/>
              </a:ext>
            </a:extLst>
          </p:cNvPr>
          <p:cNvSpPr>
            <a:spLocks noGrp="1"/>
          </p:cNvSpPr>
          <p:nvPr>
            <p:ph type="sldNum" sz="quarter" idx="12"/>
          </p:nvPr>
        </p:nvSpPr>
        <p:spPr/>
        <p:txBody>
          <a:bodyPr/>
          <a:lstStyle/>
          <a:p>
            <a:fld id="{4A777409-9C5A-4B07-8E32-19F22F7D558C}" type="slidenum">
              <a:rPr lang="en-IN" smtClean="0"/>
              <a:t>98</a:t>
            </a:fld>
            <a:endParaRPr lang="en-IN" dirty="0"/>
          </a:p>
        </p:txBody>
      </p:sp>
    </p:spTree>
    <p:extLst>
      <p:ext uri="{BB962C8B-B14F-4D97-AF65-F5344CB8AC3E}">
        <p14:creationId xmlns:p14="http://schemas.microsoft.com/office/powerpoint/2010/main" val="23422321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C45412-E1C1-231E-366D-101228BBD3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CC846FB-8F12-7E00-8452-58BFA56E8718}"/>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449AC30B-CE79-1498-2243-CB149A38C8CF}"/>
              </a:ext>
            </a:extLst>
          </p:cNvPr>
          <p:cNvSpPr txBox="1"/>
          <p:nvPr/>
        </p:nvSpPr>
        <p:spPr>
          <a:xfrm>
            <a:off x="116541" y="1234025"/>
            <a:ext cx="11430000" cy="1938992"/>
          </a:xfrm>
          <a:prstGeom prst="rect">
            <a:avLst/>
          </a:prstGeom>
          <a:noFill/>
        </p:spPr>
        <p:txBody>
          <a:bodyPr wrap="square">
            <a:spAutoFit/>
          </a:bodyPr>
          <a:lstStyle/>
          <a:p>
            <a:r>
              <a:rPr lang="en-IN" sz="2000" dirty="0"/>
              <a:t>//String creation using = operator</a:t>
            </a:r>
          </a:p>
          <a:p>
            <a:r>
              <a:rPr lang="en-IN" sz="2000" dirty="0"/>
              <a:t>String name = "Jasmine";</a:t>
            </a:r>
          </a:p>
          <a:p>
            <a:r>
              <a:rPr lang="en-IN" sz="2000" dirty="0"/>
              <a:t>//String creation using new()</a:t>
            </a:r>
          </a:p>
          <a:p>
            <a:r>
              <a:rPr lang="en-IN" sz="2000" dirty="0"/>
              <a:t>String customerName = new String("Jasmine");</a:t>
            </a:r>
          </a:p>
          <a:p>
            <a:r>
              <a:rPr lang="en-IN" sz="2000" dirty="0"/>
              <a:t>System.out.println(name);         //Output: Jasmine</a:t>
            </a:r>
          </a:p>
          <a:p>
            <a:r>
              <a:rPr lang="en-IN" sz="2000" dirty="0"/>
              <a:t>System.out.println(customerName); //Output: Jasmine</a:t>
            </a:r>
          </a:p>
        </p:txBody>
      </p:sp>
      <p:sp>
        <p:nvSpPr>
          <p:cNvPr id="7" name="TextBox 6">
            <a:extLst>
              <a:ext uri="{FF2B5EF4-FFF2-40B4-BE49-F238E27FC236}">
                <a16:creationId xmlns:a16="http://schemas.microsoft.com/office/drawing/2014/main" id="{9B37DF04-B574-78C6-5D45-EF4310CA55F0}"/>
              </a:ext>
            </a:extLst>
          </p:cNvPr>
          <p:cNvSpPr txBox="1"/>
          <p:nvPr/>
        </p:nvSpPr>
        <p:spPr>
          <a:xfrm>
            <a:off x="116541" y="3513676"/>
            <a:ext cx="11698941" cy="1631216"/>
          </a:xfrm>
          <a:prstGeom prst="rect">
            <a:avLst/>
          </a:prstGeom>
          <a:noFill/>
        </p:spPr>
        <p:txBody>
          <a:bodyPr wrap="square">
            <a:spAutoFit/>
          </a:bodyPr>
          <a:lstStyle/>
          <a:p>
            <a:r>
              <a:rPr lang="en-US" sz="2000" b="1" dirty="0">
                <a:solidFill>
                  <a:schemeClr val="tx1">
                    <a:lumMod val="65000"/>
                    <a:lumOff val="35000"/>
                  </a:schemeClr>
                </a:solidFill>
                <a:effectLst/>
              </a:rPr>
              <a:t>String methods: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effectLst/>
              </a:rPr>
              <a:t>Java String class provides a collection of built-in methods which help in performing various operations on string.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Some of which are:</a:t>
            </a:r>
          </a:p>
        </p:txBody>
      </p:sp>
    </p:spTree>
    <p:extLst>
      <p:ext uri="{BB962C8B-B14F-4D97-AF65-F5344CB8AC3E}">
        <p14:creationId xmlns:p14="http://schemas.microsoft.com/office/powerpoint/2010/main" val="125865225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1959</TotalTime>
  <Words>52692</Words>
  <Application>Microsoft Office PowerPoint</Application>
  <PresentationFormat>Widescreen</PresentationFormat>
  <Paragraphs>5866</Paragraphs>
  <Slides>407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407</vt:i4>
      </vt:variant>
    </vt:vector>
  </HeadingPairs>
  <TitlesOfParts>
    <vt:vector size="413" baseType="lpstr">
      <vt:lpstr>Arial</vt:lpstr>
      <vt:lpstr>Calibri</vt:lpstr>
      <vt:lpstr>Calibri Light</vt:lpstr>
      <vt:lpstr>Verdana</vt:lpstr>
      <vt:lpstr>Wingdings</vt:lpstr>
      <vt:lpstr>Office Theme</vt:lpstr>
      <vt:lpstr>JAVA</vt:lpstr>
      <vt:lpstr>Enterprise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Architecture</vt:lpstr>
      <vt:lpstr>PowerPoint Presentation</vt:lpstr>
      <vt:lpstr>PowerPoint Presentation</vt:lpstr>
      <vt:lpstr>PowerPoint Presentation</vt:lpstr>
      <vt:lpstr>Features of Java</vt:lpstr>
      <vt:lpstr>PowerPoint Presentation</vt:lpstr>
      <vt:lpstr>PowerPoint Presentation</vt:lpstr>
      <vt:lpstr>PowerPoint Presentation</vt:lpstr>
      <vt:lpstr>PowerPoint Presentation</vt:lpstr>
      <vt:lpstr>Introduction to JShell</vt:lpstr>
      <vt:lpstr>PowerPoint Presentation</vt:lpstr>
      <vt:lpstr>PowerPoint Presentation</vt:lpstr>
      <vt:lpstr>PowerPoint Presentation</vt:lpstr>
      <vt:lpstr>PowerPoint Presentation</vt:lpstr>
      <vt:lpstr>PowerPoint Presentation</vt:lpstr>
      <vt:lpstr>PowerPoint Presentation</vt:lpstr>
      <vt:lpstr>Keywords and 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Class</vt:lpstr>
      <vt:lpstr>PowerPoint Presentation</vt:lpstr>
      <vt:lpstr>PowerPoint Presentation</vt:lpstr>
      <vt:lpstr>PowerPoint Presentation</vt:lpstr>
      <vt:lpstr>PowerPoint Presentation</vt:lpstr>
      <vt:lpstr>PowerPoint Presentation</vt:lpstr>
      <vt:lpstr>PowerPoint Presentation</vt:lpstr>
      <vt:lpstr>Object Creation</vt:lpstr>
      <vt:lpstr>PowerPoint Presentation</vt:lpstr>
      <vt:lpstr>PowerPoint Presentation</vt:lpstr>
      <vt:lpstr>Constructor and this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Diagram</vt:lpstr>
      <vt:lpstr>PowerPoint Presentation</vt:lpstr>
      <vt:lpstr>PowerPoint Presentation</vt:lpstr>
      <vt:lpstr>Coding Standards</vt:lpstr>
      <vt:lpstr>Control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Package</vt:lpstr>
      <vt:lpstr>PowerPoint Presentation</vt:lpstr>
      <vt:lpstr>PowerPoint Presentation</vt:lpstr>
      <vt:lpstr>PowerPoint Presentation</vt:lpstr>
      <vt:lpstr>PowerPoint Presentation</vt:lpstr>
      <vt:lpstr>Access Modifiers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Wrapper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Enumeration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Quality - SonarLint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with Regular Expression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LocalDate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Static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Overloading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Variable Arguments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Inheritance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Protected Access Modifier - Demo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 Overriding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Object Class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Final  </vt:lpstr>
      <vt:lpstr>PowerPoint Presentation</vt:lpstr>
      <vt:lpstr>PowerPoint Presentation</vt:lpstr>
      <vt:lpstr>PowerPoint Presentation</vt:lpstr>
      <vt:lpstr>PowerPoint Presentation</vt:lpstr>
      <vt:lpstr>PowerPoint Presentation</vt:lpstr>
      <vt:lpstr>Introduction to Abstract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Interface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Exception Handling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Collection Framework  </vt:lpstr>
      <vt:lpstr>PowerPoint Presentation</vt:lpstr>
      <vt:lpstr>PowerPoint Presentation</vt:lpstr>
      <vt:lpstr>PowerPoint Presentation</vt:lpstr>
      <vt:lpstr>PowerPoint Presentation</vt:lpstr>
      <vt:lpstr>Array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Abhi A.b</dc:creator>
  <cp:lastModifiedBy>Abhi A.b</cp:lastModifiedBy>
  <cp:revision>37</cp:revision>
  <dcterms:created xsi:type="dcterms:W3CDTF">2022-09-16T11:27:55Z</dcterms:created>
  <dcterms:modified xsi:type="dcterms:W3CDTF">2022-10-02T20:31:24Z</dcterms:modified>
</cp:coreProperties>
</file>