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2"/>
  </p:notesMasterIdLst>
  <p:sldIdLst>
    <p:sldId id="256" r:id="rId2"/>
    <p:sldId id="261" r:id="rId3"/>
    <p:sldId id="263" r:id="rId4"/>
    <p:sldId id="264" r:id="rId5"/>
    <p:sldId id="265" r:id="rId6"/>
    <p:sldId id="262" r:id="rId7"/>
    <p:sldId id="258" r:id="rId8"/>
    <p:sldId id="26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10E522-C8AA-445E-8480-30F6E4DB21EF}" type="datetimeFigureOut">
              <a:rPr lang="en-IN" smtClean="0"/>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2EB2D-65E0-42AA-A708-9CE0F29EC820}" type="slidenum">
              <a:rPr lang="en-IN" smtClean="0"/>
              <a:t>‹#›</a:t>
            </a:fld>
            <a:endParaRPr lang="en-IN"/>
          </a:p>
        </p:txBody>
      </p:sp>
    </p:spTree>
    <p:extLst>
      <p:ext uri="{BB962C8B-B14F-4D97-AF65-F5344CB8AC3E}">
        <p14:creationId xmlns:p14="http://schemas.microsoft.com/office/powerpoint/2010/main" val="40401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28-09-2022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418340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28-09-2022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1599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28-09-2022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75047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28-09-2022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743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28-09-2022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23883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28-09-2022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04979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28-09-2022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2708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28-09-2022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22090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28-09-2022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3113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28-09-2022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687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28-09-2022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68647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28-09-2022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97615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tiobe.com/tiobe-index/java/"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docs.oracle.com/javase/10/jshell/commands.htm#JSHEL-GUID-34165A38-E6D0-459D-9947-4DEA9845A71A"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p:txBody>
          <a:bodyPr/>
          <a:lstStyle/>
          <a:p>
            <a:r>
              <a:rPr lang="en-IN" dirty="0"/>
              <a:t>JAVA</a:t>
            </a:r>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r>
              <a:rPr lang="en-IN"/>
              <a:t>H&amp;D IT Solution</a:t>
            </a:r>
            <a:endParaRPr lang="en-IN" dirty="0"/>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fld id="{4A777409-9C5A-4B07-8E32-19F22F7D558C}" type="slidenum">
              <a:rPr lang="en-IN" smtClean="0"/>
              <a:t>1</a:t>
            </a:fld>
            <a:endParaRPr lang="en-IN" dirty="0"/>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C588E-3198-A703-1126-121449682F25}"/>
              </a:ext>
            </a:extLst>
          </p:cNvPr>
          <p:cNvSpPr txBox="1"/>
          <p:nvPr/>
        </p:nvSpPr>
        <p:spPr>
          <a:xfrm>
            <a:off x="923365" y="1030941"/>
            <a:ext cx="10650070" cy="5016758"/>
          </a:xfrm>
          <a:prstGeom prst="rect">
            <a:avLst/>
          </a:prstGeom>
          <a:noFill/>
        </p:spPr>
        <p:txBody>
          <a:bodyPr wrap="square">
            <a:spAutoFit/>
          </a:bodyPr>
          <a:lstStyle/>
          <a:p>
            <a:r>
              <a:rPr lang="en-US" sz="2000" dirty="0">
                <a:solidFill>
                  <a:schemeClr val="tx1">
                    <a:lumMod val="65000"/>
                    <a:lumOff val="35000"/>
                  </a:schemeClr>
                </a:solidFill>
              </a:rPr>
              <a:t>The different steps taking place in the image shown are,</a:t>
            </a:r>
          </a:p>
          <a:p>
            <a:endParaRPr lang="en-US" sz="2000" dirty="0">
              <a:solidFill>
                <a:schemeClr val="tx1">
                  <a:lumMod val="65000"/>
                  <a:lumOff val="35000"/>
                </a:schemeClr>
              </a:solidFill>
            </a:endParaRPr>
          </a:p>
          <a:p>
            <a:pPr>
              <a:buFont typeface="+mj-lt"/>
              <a:buAutoNum type="arabicPeriod"/>
            </a:pPr>
            <a:r>
              <a:rPr lang="en-US" sz="2000" dirty="0">
                <a:solidFill>
                  <a:schemeClr val="tx1">
                    <a:lumMod val="65000"/>
                    <a:lumOff val="35000"/>
                  </a:schemeClr>
                </a:solidFill>
              </a:rPr>
              <a:t> User inputs the data. This data is sent to the Tester class (or the Presentation Tier).</a:t>
            </a:r>
          </a:p>
          <a:p>
            <a:pPr>
              <a:buFont typeface="+mj-lt"/>
              <a:buAutoNum type="arabicPeriod"/>
            </a:pPr>
            <a:r>
              <a:rPr lang="en-US" sz="2000" dirty="0">
                <a:solidFill>
                  <a:schemeClr val="tx1">
                    <a:lumMod val="65000"/>
                    <a:lumOff val="35000"/>
                  </a:schemeClr>
                </a:solidFill>
              </a:rPr>
              <a:t> The Tester class converts the raw data to a proper Model class object (Objects used to transfer data from one class to another) and send the object to the Service Class (Business Tier).</a:t>
            </a:r>
          </a:p>
          <a:p>
            <a:pPr>
              <a:buFont typeface="+mj-lt"/>
              <a:buAutoNum type="arabicPeriod"/>
            </a:pPr>
            <a:r>
              <a:rPr lang="en-US" sz="2000" dirty="0">
                <a:solidFill>
                  <a:schemeClr val="tx1">
                    <a:lumMod val="65000"/>
                    <a:lumOff val="35000"/>
                  </a:schemeClr>
                </a:solidFill>
              </a:rPr>
              <a:t> The Service class sends the object to the Validator class to get the inputs validated. If the inputs are in valid format, the Validator returns a successful response, else a failure response.</a:t>
            </a:r>
          </a:p>
          <a:p>
            <a:pPr>
              <a:buFont typeface="+mj-lt"/>
              <a:buAutoNum type="arabicPeriod"/>
            </a:pPr>
            <a:r>
              <a:rPr lang="en-US" sz="2000" dirty="0">
                <a:solidFill>
                  <a:schemeClr val="tx1">
                    <a:lumMod val="65000"/>
                    <a:lumOff val="35000"/>
                  </a:schemeClr>
                </a:solidFill>
              </a:rPr>
              <a:t> The Service class performs any business operation to be performed on the data before sending it to the DAO class (Persistence Tier).</a:t>
            </a:r>
          </a:p>
          <a:p>
            <a:pPr>
              <a:buFont typeface="+mj-lt"/>
              <a:buAutoNum type="arabicPeriod"/>
            </a:pPr>
            <a:r>
              <a:rPr lang="en-US" sz="2000" dirty="0">
                <a:solidFill>
                  <a:schemeClr val="tx1">
                    <a:lumMod val="65000"/>
                    <a:lumOff val="35000"/>
                  </a:schemeClr>
                </a:solidFill>
              </a:rPr>
              <a:t> The Persistence Tier interacts with the database and returns the response of the database.</a:t>
            </a:r>
          </a:p>
          <a:p>
            <a:pPr>
              <a:buFont typeface="+mj-lt"/>
              <a:buAutoNum type="arabicPeriod"/>
            </a:pPr>
            <a:r>
              <a:rPr lang="en-US" sz="2000" dirty="0">
                <a:solidFill>
                  <a:schemeClr val="tx1">
                    <a:lumMod val="65000"/>
                    <a:lumOff val="35000"/>
                  </a:schemeClr>
                </a:solidFill>
              </a:rPr>
              <a:t> Based on the responses from the Validator and the DAO classes, the Service class formulates  either a successful output or a failure output and return the same to the Tester class.</a:t>
            </a:r>
          </a:p>
          <a:p>
            <a:pPr>
              <a:buFont typeface="+mj-lt"/>
              <a:buAutoNum type="arabicPeriod"/>
            </a:pPr>
            <a:r>
              <a:rPr lang="en-US" sz="2000" dirty="0">
                <a:solidFill>
                  <a:schemeClr val="tx1">
                    <a:lumMod val="65000"/>
                    <a:lumOff val="35000"/>
                  </a:schemeClr>
                </a:solidFill>
              </a:rPr>
              <a:t> The Tester class then displays this output to the User.</a:t>
            </a:r>
          </a:p>
          <a:p>
            <a:endParaRPr lang="en-US" sz="2000" dirty="0">
              <a:solidFill>
                <a:schemeClr val="tx1">
                  <a:lumMod val="65000"/>
                  <a:lumOff val="35000"/>
                </a:schemeClr>
              </a:solidFill>
            </a:endParaRPr>
          </a:p>
          <a:p>
            <a:r>
              <a:rPr lang="en-US" sz="2000" dirty="0">
                <a:solidFill>
                  <a:schemeClr val="tx1">
                    <a:lumMod val="65000"/>
                    <a:lumOff val="35000"/>
                  </a:schemeClr>
                </a:solidFill>
              </a:rPr>
              <a:t>These steps are the fundamental procedures in any application. Different functionalities can have one or more of the above shown steps in a repeated pattern, but these steps will be there.</a:t>
            </a:r>
          </a:p>
        </p:txBody>
      </p:sp>
      <p:sp>
        <p:nvSpPr>
          <p:cNvPr id="2" name="Footer Placeholder 1">
            <a:extLst>
              <a:ext uri="{FF2B5EF4-FFF2-40B4-BE49-F238E27FC236}">
                <a16:creationId xmlns:a16="http://schemas.microsoft.com/office/drawing/2014/main" id="{3C6822A7-B155-390D-F860-D7D8E56C485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AF3E17D-C3A4-7090-528E-57C5094167D6}"/>
              </a:ext>
            </a:extLst>
          </p:cNvPr>
          <p:cNvSpPr>
            <a:spLocks noGrp="1"/>
          </p:cNvSpPr>
          <p:nvPr>
            <p:ph type="sldNum" sz="quarter" idx="12"/>
          </p:nvPr>
        </p:nvSpPr>
        <p:spPr/>
        <p:txBody>
          <a:bodyPr/>
          <a:lstStyle/>
          <a:p>
            <a:fld id="{4A777409-9C5A-4B07-8E32-19F22F7D558C}" type="slidenum">
              <a:rPr lang="en-IN" smtClean="0"/>
              <a:t>10</a:t>
            </a:fld>
            <a:endParaRPr lang="en-IN" dirty="0"/>
          </a:p>
        </p:txBody>
      </p:sp>
    </p:spTree>
    <p:extLst>
      <p:ext uri="{BB962C8B-B14F-4D97-AF65-F5344CB8AC3E}">
        <p14:creationId xmlns:p14="http://schemas.microsoft.com/office/powerpoint/2010/main" val="24463885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87F215-BCAB-FED6-9B16-CF559C2C137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D18F0D2-9C02-C256-C8E6-DF03F732D1C7}"/>
              </a:ext>
            </a:extLst>
          </p:cNvPr>
          <p:cNvSpPr>
            <a:spLocks noGrp="1"/>
          </p:cNvSpPr>
          <p:nvPr>
            <p:ph type="sldNum" sz="quarter" idx="12"/>
          </p:nvPr>
        </p:nvSpPr>
        <p:spPr/>
        <p:txBody>
          <a:bodyPr/>
          <a:lstStyle/>
          <a:p>
            <a:fld id="{4A777409-9C5A-4B07-8E32-19F22F7D558C}" type="slidenum">
              <a:rPr lang="en-IN" smtClean="0"/>
              <a:t>100</a:t>
            </a:fld>
            <a:endParaRPr lang="en-IN" dirty="0"/>
          </a:p>
        </p:txBody>
      </p:sp>
      <p:pic>
        <p:nvPicPr>
          <p:cNvPr id="4" name="Picture 3">
            <a:extLst>
              <a:ext uri="{FF2B5EF4-FFF2-40B4-BE49-F238E27FC236}">
                <a16:creationId xmlns:a16="http://schemas.microsoft.com/office/drawing/2014/main" id="{79654B94-CEF2-D31E-1398-0530E003D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8517"/>
            <a:ext cx="12192000" cy="5074024"/>
          </a:xfrm>
          <a:prstGeom prst="rect">
            <a:avLst/>
          </a:prstGeom>
        </p:spPr>
      </p:pic>
    </p:spTree>
    <p:extLst>
      <p:ext uri="{BB962C8B-B14F-4D97-AF65-F5344CB8AC3E}">
        <p14:creationId xmlns:p14="http://schemas.microsoft.com/office/powerpoint/2010/main" val="10800949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AF85AA-40C5-8D87-E34B-66790C63529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8639E9-A07D-E595-0CB8-704E72D2874F}"/>
              </a:ext>
            </a:extLst>
          </p:cNvPr>
          <p:cNvSpPr>
            <a:spLocks noGrp="1"/>
          </p:cNvSpPr>
          <p:nvPr>
            <p:ph type="sldNum" sz="quarter" idx="12"/>
          </p:nvPr>
        </p:nvSpPr>
        <p:spPr/>
        <p:txBody>
          <a:bodyPr/>
          <a:lstStyle/>
          <a:p>
            <a:fld id="{4A777409-9C5A-4B07-8E32-19F22F7D558C}" type="slidenum">
              <a:rPr lang="en-IN" smtClean="0"/>
              <a:t>101</a:t>
            </a:fld>
            <a:endParaRPr lang="en-IN" dirty="0"/>
          </a:p>
        </p:txBody>
      </p:sp>
      <p:sp>
        <p:nvSpPr>
          <p:cNvPr id="5" name="TextBox 4">
            <a:extLst>
              <a:ext uri="{FF2B5EF4-FFF2-40B4-BE49-F238E27FC236}">
                <a16:creationId xmlns:a16="http://schemas.microsoft.com/office/drawing/2014/main" id="{71ECC079-0CB4-FEE7-9C1F-A73652C74366}"/>
              </a:ext>
            </a:extLst>
          </p:cNvPr>
          <p:cNvSpPr txBox="1"/>
          <p:nvPr/>
        </p:nvSpPr>
        <p:spPr>
          <a:xfrm>
            <a:off x="1149723" y="635604"/>
            <a:ext cx="9688605" cy="400110"/>
          </a:xfrm>
          <a:prstGeom prst="rect">
            <a:avLst/>
          </a:prstGeom>
          <a:noFill/>
        </p:spPr>
        <p:txBody>
          <a:bodyPr wrap="square">
            <a:spAutoFit/>
          </a:bodyPr>
          <a:lstStyle/>
          <a:p>
            <a:r>
              <a:rPr lang="en-US" sz="2000" dirty="0">
                <a:solidFill>
                  <a:schemeClr val="tx1">
                    <a:lumMod val="65000"/>
                    <a:lumOff val="35000"/>
                  </a:schemeClr>
                </a:solidFill>
              </a:rPr>
              <a:t>Few of the methods that are introduced since Java 11 are:</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FCBE20C-00AF-7F5A-59AD-081A3B50E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9882"/>
            <a:ext cx="12192000" cy="3133354"/>
          </a:xfrm>
          <a:prstGeom prst="rect">
            <a:avLst/>
          </a:prstGeom>
        </p:spPr>
      </p:pic>
      <p:sp>
        <p:nvSpPr>
          <p:cNvPr id="9" name="TextBox 8">
            <a:extLst>
              <a:ext uri="{FF2B5EF4-FFF2-40B4-BE49-F238E27FC236}">
                <a16:creationId xmlns:a16="http://schemas.microsoft.com/office/drawing/2014/main" id="{75C961C0-55AD-3EC5-7DF3-4FEF55965E93}"/>
              </a:ext>
            </a:extLst>
          </p:cNvPr>
          <p:cNvSpPr txBox="1"/>
          <p:nvPr/>
        </p:nvSpPr>
        <p:spPr>
          <a:xfrm>
            <a:off x="163605" y="4840795"/>
            <a:ext cx="11840135" cy="400110"/>
          </a:xfrm>
          <a:prstGeom prst="rect">
            <a:avLst/>
          </a:prstGeom>
          <a:noFill/>
        </p:spPr>
        <p:txBody>
          <a:bodyPr wrap="square">
            <a:spAutoFit/>
          </a:bodyPr>
          <a:lstStyle/>
          <a:p>
            <a:r>
              <a:rPr lang="en-US" sz="2000" dirty="0">
                <a:solidFill>
                  <a:schemeClr val="tx1">
                    <a:lumMod val="65000"/>
                    <a:lumOff val="35000"/>
                  </a:schemeClr>
                </a:solidFill>
              </a:rPr>
              <a:t>All these methods will be discussed in the tryout.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0012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1DE7FE-99AD-9AD2-44F3-55527AD765B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EE1803-EE8C-E8A3-7305-78240D4731A7}"/>
              </a:ext>
            </a:extLst>
          </p:cNvPr>
          <p:cNvSpPr>
            <a:spLocks noGrp="1"/>
          </p:cNvSpPr>
          <p:nvPr>
            <p:ph type="sldNum" sz="quarter" idx="12"/>
          </p:nvPr>
        </p:nvSpPr>
        <p:spPr/>
        <p:txBody>
          <a:bodyPr/>
          <a:lstStyle/>
          <a:p>
            <a:fld id="{4A777409-9C5A-4B07-8E32-19F22F7D558C}" type="slidenum">
              <a:rPr lang="en-IN" smtClean="0"/>
              <a:t>102</a:t>
            </a:fld>
            <a:endParaRPr lang="en-IN" dirty="0"/>
          </a:p>
        </p:txBody>
      </p:sp>
      <p:sp>
        <p:nvSpPr>
          <p:cNvPr id="7" name="TextBox 6">
            <a:extLst>
              <a:ext uri="{FF2B5EF4-FFF2-40B4-BE49-F238E27FC236}">
                <a16:creationId xmlns:a16="http://schemas.microsoft.com/office/drawing/2014/main" id="{C411CD59-92A7-A6C5-3EFD-38A60B6C639D}"/>
              </a:ext>
            </a:extLst>
          </p:cNvPr>
          <p:cNvSpPr txBox="1"/>
          <p:nvPr/>
        </p:nvSpPr>
        <p:spPr>
          <a:xfrm>
            <a:off x="280146" y="1017965"/>
            <a:ext cx="11382935" cy="1015663"/>
          </a:xfrm>
          <a:prstGeom prst="rect">
            <a:avLst/>
          </a:prstGeom>
          <a:noFill/>
        </p:spPr>
        <p:txBody>
          <a:bodyPr wrap="square">
            <a:spAutoFit/>
          </a:bodyPr>
          <a:lstStyle/>
          <a:p>
            <a:r>
              <a:rPr lang="en-US" sz="2000" dirty="0">
                <a:solidFill>
                  <a:schemeClr val="tx1">
                    <a:lumMod val="65000"/>
                    <a:lumOff val="35000"/>
                  </a:schemeClr>
                </a:solidFill>
              </a:rPr>
              <a:t>In the demo given below, we compare two strings using equals and equalsIgnoreCase method. We manipulate the given string using methods like replace() and concat(). Similarly, using other methods we can manipulate the strings.</a:t>
            </a:r>
            <a:endParaRPr lang="en-IN" sz="2000" dirty="0">
              <a:solidFill>
                <a:schemeClr val="tx1">
                  <a:lumMod val="65000"/>
                  <a:lumOff val="35000"/>
                </a:schemeClr>
              </a:solidFill>
            </a:endParaRPr>
          </a:p>
        </p:txBody>
      </p:sp>
      <p:sp>
        <p:nvSpPr>
          <p:cNvPr id="10" name="TextBox 9">
            <a:extLst>
              <a:ext uri="{FF2B5EF4-FFF2-40B4-BE49-F238E27FC236}">
                <a16:creationId xmlns:a16="http://schemas.microsoft.com/office/drawing/2014/main" id="{0B6EF2F1-FDDF-C9E9-3254-7BFC792410F8}"/>
              </a:ext>
            </a:extLst>
          </p:cNvPr>
          <p:cNvSpPr txBox="1"/>
          <p:nvPr/>
        </p:nvSpPr>
        <p:spPr>
          <a:xfrm flipH="1">
            <a:off x="280145" y="2106323"/>
            <a:ext cx="11499478" cy="2554545"/>
          </a:xfrm>
          <a:prstGeom prst="rect">
            <a:avLst/>
          </a:prstGeom>
          <a:noFill/>
        </p:spPr>
        <p:txBody>
          <a:bodyPr wrap="square">
            <a:spAutoFit/>
          </a:bodyPr>
          <a:lstStyle/>
          <a:p>
            <a:r>
              <a:rPr lang="en-IN" sz="2000" dirty="0"/>
              <a:t>String name = "Thomas";</a:t>
            </a:r>
          </a:p>
          <a:p>
            <a:r>
              <a:rPr lang="en-IN" sz="2000" dirty="0"/>
              <a:t>String customerName = new String("THOMAS");</a:t>
            </a:r>
          </a:p>
          <a:p>
            <a:r>
              <a:rPr lang="en-IN" sz="2000" dirty="0"/>
              <a:t>boolean result1 = name.equals(customerName);     // result1 = false</a:t>
            </a:r>
          </a:p>
          <a:p>
            <a:r>
              <a:rPr lang="en-IN" sz="2000" dirty="0"/>
              <a:t>boolean result2 = name.equalsIgnoreCase(customerName);  //result2 = true</a:t>
            </a:r>
          </a:p>
          <a:p>
            <a:r>
              <a:rPr lang="en-IN" sz="2000" dirty="0"/>
              <a:t>		</a:t>
            </a:r>
          </a:p>
          <a:p>
            <a:r>
              <a:rPr lang="en-IN" sz="2000" dirty="0"/>
              <a:t>String username = name.concat("#24");  // will concatenate #24 to name </a:t>
            </a:r>
            <a:r>
              <a:rPr lang="en-IN" sz="2000" dirty="0" err="1"/>
              <a:t>i.e</a:t>
            </a:r>
            <a:r>
              <a:rPr lang="en-IN" sz="2000" dirty="0"/>
              <a:t> Thomas#24</a:t>
            </a:r>
          </a:p>
          <a:p>
            <a:r>
              <a:rPr lang="en-IN" sz="2000" dirty="0"/>
              <a:t>String newString = customerName.replace("M", "m"); // Will replace all occurence of M to m</a:t>
            </a:r>
          </a:p>
          <a:p>
            <a:r>
              <a:rPr lang="en-IN" sz="2000" dirty="0"/>
              <a:t>                                                   // </a:t>
            </a:r>
            <a:r>
              <a:rPr lang="en-IN" sz="2000" dirty="0" err="1"/>
              <a:t>i.e</a:t>
            </a:r>
            <a:r>
              <a:rPr lang="en-IN" sz="2000" dirty="0"/>
              <a:t> THOmAS</a:t>
            </a:r>
          </a:p>
        </p:txBody>
      </p:sp>
      <p:sp>
        <p:nvSpPr>
          <p:cNvPr id="12" name="TextBox 11">
            <a:extLst>
              <a:ext uri="{FF2B5EF4-FFF2-40B4-BE49-F238E27FC236}">
                <a16:creationId xmlns:a16="http://schemas.microsoft.com/office/drawing/2014/main" id="{DF351646-A34D-A963-3376-6E2AB8FFD40B}"/>
              </a:ext>
            </a:extLst>
          </p:cNvPr>
          <p:cNvSpPr txBox="1"/>
          <p:nvPr/>
        </p:nvSpPr>
        <p:spPr>
          <a:xfrm>
            <a:off x="280145" y="4979458"/>
            <a:ext cx="11499478" cy="400110"/>
          </a:xfrm>
          <a:prstGeom prst="rect">
            <a:avLst/>
          </a:prstGeom>
          <a:noFill/>
        </p:spPr>
        <p:txBody>
          <a:bodyPr wrap="square">
            <a:spAutoFit/>
          </a:bodyPr>
          <a:lstStyle/>
          <a:p>
            <a:r>
              <a:rPr lang="en-US" sz="2000" dirty="0">
                <a:solidFill>
                  <a:schemeClr val="tx1">
                    <a:lumMod val="65000"/>
                    <a:lumOff val="35000"/>
                  </a:schemeClr>
                </a:solidFill>
              </a:rPr>
              <a:t>In the next page we will discuss the immutable nature of string and will figure out an alternative to String.</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9820585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569B4D-2057-8BDF-99B8-3BEFD69601F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19C7419-AE40-2FBA-CCCA-7587859B1383}"/>
              </a:ext>
            </a:extLst>
          </p:cNvPr>
          <p:cNvSpPr>
            <a:spLocks noGrp="1"/>
          </p:cNvSpPr>
          <p:nvPr>
            <p:ph type="sldNum" sz="quarter" idx="12"/>
          </p:nvPr>
        </p:nvSpPr>
        <p:spPr/>
        <p:txBody>
          <a:bodyPr/>
          <a:lstStyle/>
          <a:p>
            <a:fld id="{4A777409-9C5A-4B07-8E32-19F22F7D558C}" type="slidenum">
              <a:rPr lang="en-IN" smtClean="0"/>
              <a:t>103</a:t>
            </a:fld>
            <a:endParaRPr lang="en-IN" dirty="0"/>
          </a:p>
        </p:txBody>
      </p:sp>
      <p:sp>
        <p:nvSpPr>
          <p:cNvPr id="5" name="TextBox 4">
            <a:extLst>
              <a:ext uri="{FF2B5EF4-FFF2-40B4-BE49-F238E27FC236}">
                <a16:creationId xmlns:a16="http://schemas.microsoft.com/office/drawing/2014/main" id="{7B886CC9-E6E4-110C-682E-D003303EE1D8}"/>
              </a:ext>
            </a:extLst>
          </p:cNvPr>
          <p:cNvSpPr txBox="1"/>
          <p:nvPr/>
        </p:nvSpPr>
        <p:spPr>
          <a:xfrm>
            <a:off x="89648" y="1165429"/>
            <a:ext cx="11716870" cy="707886"/>
          </a:xfrm>
          <a:prstGeom prst="rect">
            <a:avLst/>
          </a:prstGeom>
          <a:noFill/>
        </p:spPr>
        <p:txBody>
          <a:bodyPr wrap="square">
            <a:spAutoFit/>
          </a:bodyPr>
          <a:lstStyle/>
          <a:p>
            <a:r>
              <a:rPr lang="en-US" sz="2000" dirty="0">
                <a:solidFill>
                  <a:schemeClr val="tx1">
                    <a:lumMod val="65000"/>
                    <a:lumOff val="35000"/>
                  </a:schemeClr>
                </a:solidFill>
              </a:rPr>
              <a:t>Consider a scenario, where we have to modify the variable name = "Oliver" to "Oliver Carter". To implement this we will use concat method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91A913E-F1A0-C28D-9219-6BFB6DE3B39F}"/>
              </a:ext>
            </a:extLst>
          </p:cNvPr>
          <p:cNvSpPr txBox="1"/>
          <p:nvPr/>
        </p:nvSpPr>
        <p:spPr>
          <a:xfrm>
            <a:off x="89649" y="1945358"/>
            <a:ext cx="11716869" cy="1015663"/>
          </a:xfrm>
          <a:prstGeom prst="rect">
            <a:avLst/>
          </a:prstGeom>
          <a:noFill/>
        </p:spPr>
        <p:txBody>
          <a:bodyPr wrap="square">
            <a:spAutoFit/>
          </a:bodyPr>
          <a:lstStyle/>
          <a:p>
            <a:r>
              <a:rPr lang="en-IN" sz="2000" dirty="0"/>
              <a:t>String name = "Oliver";</a:t>
            </a:r>
          </a:p>
          <a:p>
            <a:r>
              <a:rPr lang="en-IN" sz="2000" dirty="0"/>
              <a:t>name.concat(" Carter");</a:t>
            </a:r>
          </a:p>
          <a:p>
            <a:r>
              <a:rPr lang="en-IN" sz="2000" dirty="0"/>
              <a:t>System.out.println(name);  //Output Oliver</a:t>
            </a:r>
          </a:p>
        </p:txBody>
      </p:sp>
      <p:sp>
        <p:nvSpPr>
          <p:cNvPr id="9" name="TextBox 8">
            <a:extLst>
              <a:ext uri="{FF2B5EF4-FFF2-40B4-BE49-F238E27FC236}">
                <a16:creationId xmlns:a16="http://schemas.microsoft.com/office/drawing/2014/main" id="{45DF9EDB-2EAF-B47C-093C-574B369DFF22}"/>
              </a:ext>
            </a:extLst>
          </p:cNvPr>
          <p:cNvSpPr txBox="1"/>
          <p:nvPr/>
        </p:nvSpPr>
        <p:spPr>
          <a:xfrm>
            <a:off x="89647" y="3182717"/>
            <a:ext cx="11716869" cy="2246769"/>
          </a:xfrm>
          <a:prstGeom prst="rect">
            <a:avLst/>
          </a:prstGeom>
          <a:noFill/>
        </p:spPr>
        <p:txBody>
          <a:bodyPr wrap="square">
            <a:spAutoFit/>
          </a:bodyPr>
          <a:lstStyle/>
          <a:p>
            <a:r>
              <a:rPr lang="en-US" sz="2000" dirty="0">
                <a:solidFill>
                  <a:schemeClr val="tx1">
                    <a:lumMod val="65000"/>
                    <a:lumOff val="35000"/>
                  </a:schemeClr>
                </a:solidFill>
                <a:effectLst/>
              </a:rPr>
              <a:t>In the above example, we have string "Oliver" referred by the variable name. Even after using concat, name("Oliver") is not changed, rather a new object is created "Oliver Carter", having no reference. This is because String in Java is immutable. Immutable means which cannot be changed.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solve this we will use a mutable class known as StringBuilder. StringBuilder class consists of the append method that concatenates the string with the specified argument which might solve our problem. Let's learn more about StringBuilder Class.</a:t>
            </a:r>
          </a:p>
        </p:txBody>
      </p:sp>
    </p:spTree>
    <p:extLst>
      <p:ext uri="{BB962C8B-B14F-4D97-AF65-F5344CB8AC3E}">
        <p14:creationId xmlns:p14="http://schemas.microsoft.com/office/powerpoint/2010/main" val="9867106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EAAB3B-F430-BD70-4092-AD2EE783C40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4DEAEC-E5A0-EC18-BF88-BF43FCD1B96E}"/>
              </a:ext>
            </a:extLst>
          </p:cNvPr>
          <p:cNvSpPr>
            <a:spLocks noGrp="1"/>
          </p:cNvSpPr>
          <p:nvPr>
            <p:ph type="sldNum" sz="quarter" idx="12"/>
          </p:nvPr>
        </p:nvSpPr>
        <p:spPr/>
        <p:txBody>
          <a:bodyPr/>
          <a:lstStyle/>
          <a:p>
            <a:fld id="{4A777409-9C5A-4B07-8E32-19F22F7D558C}" type="slidenum">
              <a:rPr lang="en-IN" smtClean="0"/>
              <a:t>104</a:t>
            </a:fld>
            <a:endParaRPr lang="en-IN" dirty="0"/>
          </a:p>
        </p:txBody>
      </p:sp>
      <p:sp>
        <p:nvSpPr>
          <p:cNvPr id="5" name="TextBox 4">
            <a:extLst>
              <a:ext uri="{FF2B5EF4-FFF2-40B4-BE49-F238E27FC236}">
                <a16:creationId xmlns:a16="http://schemas.microsoft.com/office/drawing/2014/main" id="{D2DD4E33-313C-C13B-C4D1-4D2AA6992DE2}"/>
              </a:ext>
            </a:extLst>
          </p:cNvPr>
          <p:cNvSpPr txBox="1"/>
          <p:nvPr/>
        </p:nvSpPr>
        <p:spPr>
          <a:xfrm>
            <a:off x="89648" y="1109426"/>
            <a:ext cx="11591365" cy="2554545"/>
          </a:xfrm>
          <a:prstGeom prst="rect">
            <a:avLst/>
          </a:prstGeom>
          <a:noFill/>
        </p:spPr>
        <p:txBody>
          <a:bodyPr wrap="square">
            <a:spAutoFit/>
          </a:bodyPr>
          <a:lstStyle/>
          <a:p>
            <a:r>
              <a:rPr lang="en-US" sz="2000" b="1" dirty="0">
                <a:solidFill>
                  <a:schemeClr val="tx1">
                    <a:lumMod val="65000"/>
                    <a:lumOff val="35000"/>
                  </a:schemeClr>
                </a:solidFill>
                <a:effectLst/>
              </a:rPr>
              <a:t>StringBuilder Class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StringBuilder Objects are similar to String objects but they can be modified hence they are mutable. This means if we try to modify the original string, a new string will not be generated instead original string will get changed. In one way we can say that StringBuilder will reduce memory usage. It provides an alternative to the String class, it is mutable and easy to use.</a:t>
            </a:r>
          </a:p>
          <a:p>
            <a:endParaRPr lang="en-US" sz="2000" dirty="0">
              <a:solidFill>
                <a:schemeClr val="tx1">
                  <a:lumMod val="65000"/>
                  <a:lumOff val="35000"/>
                </a:schemeClr>
              </a:solidFill>
            </a:endParaRPr>
          </a:p>
          <a:p>
            <a:r>
              <a:rPr lang="en-US" sz="2000" dirty="0">
                <a:solidFill>
                  <a:schemeClr val="tx1">
                    <a:lumMod val="65000"/>
                    <a:lumOff val="35000"/>
                  </a:schemeClr>
                </a:solidFill>
              </a:rPr>
              <a:t>The creation of StringBuilder object is shown below </a:t>
            </a:r>
          </a:p>
        </p:txBody>
      </p:sp>
      <p:sp>
        <p:nvSpPr>
          <p:cNvPr id="7" name="TextBox 6">
            <a:extLst>
              <a:ext uri="{FF2B5EF4-FFF2-40B4-BE49-F238E27FC236}">
                <a16:creationId xmlns:a16="http://schemas.microsoft.com/office/drawing/2014/main" id="{7108C6EF-613B-F210-E6A8-0BB780A6FC58}"/>
              </a:ext>
            </a:extLst>
          </p:cNvPr>
          <p:cNvSpPr txBox="1"/>
          <p:nvPr/>
        </p:nvSpPr>
        <p:spPr>
          <a:xfrm>
            <a:off x="89648" y="3663971"/>
            <a:ext cx="12183034" cy="1631216"/>
          </a:xfrm>
          <a:prstGeom prst="rect">
            <a:avLst/>
          </a:prstGeom>
          <a:noFill/>
        </p:spPr>
        <p:txBody>
          <a:bodyPr wrap="square">
            <a:spAutoFit/>
          </a:bodyPr>
          <a:lstStyle/>
          <a:p>
            <a:r>
              <a:rPr lang="en-IN" sz="2000" dirty="0"/>
              <a:t>//create StringBuilder object</a:t>
            </a:r>
          </a:p>
          <a:p>
            <a:r>
              <a:rPr lang="en-IN" sz="2000" dirty="0"/>
              <a:t>StringBuilder name = new StringBuilder();</a:t>
            </a:r>
          </a:p>
          <a:p>
            <a:r>
              <a:rPr lang="en-IN" sz="2000" dirty="0"/>
              <a:t>name.append("Oliver");</a:t>
            </a:r>
          </a:p>
          <a:p>
            <a:r>
              <a:rPr lang="en-IN" sz="2000" dirty="0"/>
              <a:t>name.append(" Carter");</a:t>
            </a:r>
          </a:p>
          <a:p>
            <a:r>
              <a:rPr lang="en-IN" sz="2000" dirty="0"/>
              <a:t>System.out.println(name);   //Output: Oliver Carter</a:t>
            </a:r>
          </a:p>
        </p:txBody>
      </p:sp>
      <p:sp>
        <p:nvSpPr>
          <p:cNvPr id="9" name="TextBox 8">
            <a:extLst>
              <a:ext uri="{FF2B5EF4-FFF2-40B4-BE49-F238E27FC236}">
                <a16:creationId xmlns:a16="http://schemas.microsoft.com/office/drawing/2014/main" id="{403EAC31-DD7F-D47B-5E2E-643F31D52155}"/>
              </a:ext>
            </a:extLst>
          </p:cNvPr>
          <p:cNvSpPr txBox="1"/>
          <p:nvPr/>
        </p:nvSpPr>
        <p:spPr>
          <a:xfrm>
            <a:off x="89648" y="5394631"/>
            <a:ext cx="11696700" cy="707886"/>
          </a:xfrm>
          <a:prstGeom prst="rect">
            <a:avLst/>
          </a:prstGeom>
          <a:noFill/>
        </p:spPr>
        <p:txBody>
          <a:bodyPr wrap="square">
            <a:spAutoFit/>
          </a:bodyPr>
          <a:lstStyle/>
          <a:p>
            <a:r>
              <a:rPr lang="en-US" sz="2000" dirty="0">
                <a:solidFill>
                  <a:schemeClr val="tx1">
                    <a:lumMod val="65000"/>
                    <a:lumOff val="35000"/>
                  </a:schemeClr>
                </a:solidFill>
              </a:rPr>
              <a:t>As given in the code, we can modify the object using the append method and can create StringBuilder objects in a different way. We will discuss some of the methods of StringBuilder.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4150329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6F865E-B220-9D2F-285A-654C89F1D4D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3E48573-8407-C45A-23DA-73D05B850F2B}"/>
              </a:ext>
            </a:extLst>
          </p:cNvPr>
          <p:cNvSpPr>
            <a:spLocks noGrp="1"/>
          </p:cNvSpPr>
          <p:nvPr>
            <p:ph type="sldNum" sz="quarter" idx="12"/>
          </p:nvPr>
        </p:nvSpPr>
        <p:spPr/>
        <p:txBody>
          <a:bodyPr/>
          <a:lstStyle/>
          <a:p>
            <a:fld id="{4A777409-9C5A-4B07-8E32-19F22F7D558C}" type="slidenum">
              <a:rPr lang="en-IN" smtClean="0"/>
              <a:t>105</a:t>
            </a:fld>
            <a:endParaRPr lang="en-IN" dirty="0"/>
          </a:p>
        </p:txBody>
      </p:sp>
      <p:sp>
        <p:nvSpPr>
          <p:cNvPr id="5" name="TextBox 4">
            <a:extLst>
              <a:ext uri="{FF2B5EF4-FFF2-40B4-BE49-F238E27FC236}">
                <a16:creationId xmlns:a16="http://schemas.microsoft.com/office/drawing/2014/main" id="{F8370BB0-423E-817C-D1D7-F17A3BDD7E64}"/>
              </a:ext>
            </a:extLst>
          </p:cNvPr>
          <p:cNvSpPr txBox="1"/>
          <p:nvPr/>
        </p:nvSpPr>
        <p:spPr>
          <a:xfrm>
            <a:off x="1272988" y="649506"/>
            <a:ext cx="8848166" cy="400110"/>
          </a:xfrm>
          <a:prstGeom prst="rect">
            <a:avLst/>
          </a:prstGeom>
          <a:noFill/>
        </p:spPr>
        <p:txBody>
          <a:bodyPr wrap="square">
            <a:spAutoFit/>
          </a:bodyPr>
          <a:lstStyle/>
          <a:p>
            <a:r>
              <a:rPr lang="en-US" sz="2000" dirty="0">
                <a:solidFill>
                  <a:schemeClr val="tx1">
                    <a:lumMod val="65000"/>
                    <a:lumOff val="35000"/>
                  </a:schemeClr>
                </a:solidFill>
              </a:rPr>
              <a:t>Some of the most used methods of StringBuilder are given as follows:-</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EB18B57-BBBF-5173-1261-4A6E4CAE5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4930"/>
            <a:ext cx="12192000" cy="2630576"/>
          </a:xfrm>
          <a:prstGeom prst="rect">
            <a:avLst/>
          </a:prstGeom>
        </p:spPr>
      </p:pic>
      <p:sp>
        <p:nvSpPr>
          <p:cNvPr id="9" name="TextBox 8">
            <a:extLst>
              <a:ext uri="{FF2B5EF4-FFF2-40B4-BE49-F238E27FC236}">
                <a16:creationId xmlns:a16="http://schemas.microsoft.com/office/drawing/2014/main" id="{1080151E-58DF-CDC5-D04B-958C25D05FE2}"/>
              </a:ext>
            </a:extLst>
          </p:cNvPr>
          <p:cNvSpPr txBox="1"/>
          <p:nvPr/>
        </p:nvSpPr>
        <p:spPr>
          <a:xfrm>
            <a:off x="0" y="3935506"/>
            <a:ext cx="11974606" cy="400110"/>
          </a:xfrm>
          <a:prstGeom prst="rect">
            <a:avLst/>
          </a:prstGeom>
          <a:noFill/>
        </p:spPr>
        <p:txBody>
          <a:bodyPr wrap="square">
            <a:spAutoFit/>
          </a:bodyPr>
          <a:lstStyle/>
          <a:p>
            <a:r>
              <a:rPr lang="en-US" sz="2000" dirty="0">
                <a:solidFill>
                  <a:schemeClr val="tx1">
                    <a:lumMod val="65000"/>
                    <a:lumOff val="35000"/>
                  </a:schemeClr>
                </a:solidFill>
              </a:rPr>
              <a:t>The implementation of these methods will see in the demo given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0F4AE72-3DB5-6360-BBFD-6B879ECE6000}"/>
              </a:ext>
            </a:extLst>
          </p:cNvPr>
          <p:cNvSpPr txBox="1"/>
          <p:nvPr/>
        </p:nvSpPr>
        <p:spPr>
          <a:xfrm>
            <a:off x="152400" y="4255960"/>
            <a:ext cx="11887200" cy="2462213"/>
          </a:xfrm>
          <a:prstGeom prst="rect">
            <a:avLst/>
          </a:prstGeom>
          <a:noFill/>
        </p:spPr>
        <p:txBody>
          <a:bodyPr wrap="square">
            <a:spAutoFit/>
          </a:bodyPr>
          <a:lstStyle/>
          <a:p>
            <a:r>
              <a:rPr lang="en-IN" sz="1400" dirty="0"/>
              <a:t>//creation of StringBuilder Object with capacity 50.</a:t>
            </a:r>
          </a:p>
          <a:p>
            <a:r>
              <a:rPr lang="en-IN" sz="1400" dirty="0"/>
              <a:t>StringBuilder name = new StringBuilder(50);</a:t>
            </a:r>
          </a:p>
          <a:p>
            <a:r>
              <a:rPr lang="en-IN" sz="1400" dirty="0"/>
              <a:t>				</a:t>
            </a:r>
          </a:p>
          <a:p>
            <a:r>
              <a:rPr lang="en-IN" sz="1400" dirty="0"/>
              <a:t>name.append("Mississippi");</a:t>
            </a:r>
          </a:p>
          <a:p>
            <a:r>
              <a:rPr lang="en-IN" sz="1400" dirty="0"/>
              <a:t>int length = name.length();  // will give the length of address</a:t>
            </a:r>
          </a:p>
          <a:p>
            <a:r>
              <a:rPr lang="en-IN" sz="1400" dirty="0"/>
              <a:t>name.insert(length, " River");</a:t>
            </a:r>
          </a:p>
          <a:p>
            <a:r>
              <a:rPr lang="en-IN" sz="1400" dirty="0"/>
              <a:t>System.out.println(name);   //Output :- Mississippi River</a:t>
            </a:r>
          </a:p>
          <a:p>
            <a:r>
              <a:rPr lang="en-IN" sz="1400" dirty="0"/>
              <a:t>		</a:t>
            </a:r>
          </a:p>
          <a:p>
            <a:r>
              <a:rPr lang="en-IN" sz="1400" dirty="0"/>
              <a:t>name.reverse();    // Output :- reviR ippississiM</a:t>
            </a:r>
          </a:p>
          <a:p>
            <a:r>
              <a:rPr lang="en-IN" sz="1400" dirty="0"/>
              <a:t>name.delete(5, 10); // Output :- reviRssissiM</a:t>
            </a:r>
          </a:p>
          <a:p>
            <a:r>
              <a:rPr lang="en-IN" sz="1400" dirty="0"/>
              <a:t>System.out.println(name.charAt(3));  // Output :- i</a:t>
            </a:r>
          </a:p>
        </p:txBody>
      </p:sp>
    </p:spTree>
    <p:extLst>
      <p:ext uri="{BB962C8B-B14F-4D97-AF65-F5344CB8AC3E}">
        <p14:creationId xmlns:p14="http://schemas.microsoft.com/office/powerpoint/2010/main" val="25620330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C6254-C16D-FCC7-1AB5-9E57A9E89201}"/>
              </a:ext>
            </a:extLst>
          </p:cNvPr>
          <p:cNvSpPr>
            <a:spLocks noGrp="1"/>
          </p:cNvSpPr>
          <p:nvPr>
            <p:ph type="ftr" sz="quarter" idx="11"/>
          </p:nvPr>
        </p:nvSpPr>
        <p:spPr>
          <a:xfrm>
            <a:off x="4038600" y="6447631"/>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FC8AFA79-3E1F-D788-FB7F-83EC25F11B81}"/>
              </a:ext>
            </a:extLst>
          </p:cNvPr>
          <p:cNvSpPr>
            <a:spLocks noGrp="1"/>
          </p:cNvSpPr>
          <p:nvPr>
            <p:ph type="sldNum" sz="quarter" idx="12"/>
          </p:nvPr>
        </p:nvSpPr>
        <p:spPr/>
        <p:txBody>
          <a:bodyPr/>
          <a:lstStyle/>
          <a:p>
            <a:fld id="{4A777409-9C5A-4B07-8E32-19F22F7D558C}" type="slidenum">
              <a:rPr lang="en-IN" smtClean="0"/>
              <a:t>106</a:t>
            </a:fld>
            <a:endParaRPr lang="en-IN" dirty="0"/>
          </a:p>
        </p:txBody>
      </p:sp>
      <p:sp>
        <p:nvSpPr>
          <p:cNvPr id="5" name="TextBox 4">
            <a:extLst>
              <a:ext uri="{FF2B5EF4-FFF2-40B4-BE49-F238E27FC236}">
                <a16:creationId xmlns:a16="http://schemas.microsoft.com/office/drawing/2014/main" id="{B46E407D-D70D-5D46-D555-0D41FC18FB94}"/>
              </a:ext>
            </a:extLst>
          </p:cNvPr>
          <p:cNvSpPr txBox="1"/>
          <p:nvPr/>
        </p:nvSpPr>
        <p:spPr>
          <a:xfrm>
            <a:off x="988359" y="554922"/>
            <a:ext cx="6100482" cy="400110"/>
          </a:xfrm>
          <a:prstGeom prst="rect">
            <a:avLst/>
          </a:prstGeom>
          <a:noFill/>
        </p:spPr>
        <p:txBody>
          <a:bodyPr wrap="square">
            <a:spAutoFit/>
          </a:bodyPr>
          <a:lstStyle/>
          <a:p>
            <a:r>
              <a:rPr lang="en-IN" sz="2000" dirty="0">
                <a:solidFill>
                  <a:schemeClr val="tx1">
                    <a:lumMod val="65000"/>
                    <a:lumOff val="35000"/>
                  </a:schemeClr>
                </a:solidFill>
              </a:rPr>
              <a:t>String methods - Tryout 1</a:t>
            </a:r>
          </a:p>
        </p:txBody>
      </p:sp>
      <p:sp>
        <p:nvSpPr>
          <p:cNvPr id="7" name="TextBox 6">
            <a:extLst>
              <a:ext uri="{FF2B5EF4-FFF2-40B4-BE49-F238E27FC236}">
                <a16:creationId xmlns:a16="http://schemas.microsoft.com/office/drawing/2014/main" id="{53C8F46E-9D61-8319-5C2B-A7B0EC905B79}"/>
              </a:ext>
            </a:extLst>
          </p:cNvPr>
          <p:cNvSpPr txBox="1"/>
          <p:nvPr/>
        </p:nvSpPr>
        <p:spPr>
          <a:xfrm>
            <a:off x="988359" y="847455"/>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9" name="TextBox 8">
            <a:extLst>
              <a:ext uri="{FF2B5EF4-FFF2-40B4-BE49-F238E27FC236}">
                <a16:creationId xmlns:a16="http://schemas.microsoft.com/office/drawing/2014/main" id="{1E653989-FEE4-AB92-282C-88B4B47AD20F}"/>
              </a:ext>
            </a:extLst>
          </p:cNvPr>
          <p:cNvSpPr txBox="1"/>
          <p:nvPr/>
        </p:nvSpPr>
        <p:spPr>
          <a:xfrm>
            <a:off x="988359" y="1208867"/>
            <a:ext cx="10970559" cy="1631216"/>
          </a:xfrm>
          <a:prstGeom prst="rect">
            <a:avLst/>
          </a:prstGeom>
          <a:noFill/>
        </p:spPr>
        <p:txBody>
          <a:bodyPr wrap="square">
            <a:spAutoFit/>
          </a:bodyPr>
          <a:lstStyle/>
          <a:p>
            <a:r>
              <a:rPr lang="en-US" sz="2000" dirty="0">
                <a:solidFill>
                  <a:schemeClr val="tx1">
                    <a:lumMod val="65000"/>
                    <a:lumOff val="35000"/>
                  </a:schemeClr>
                </a:solidFill>
                <a:effectLst/>
              </a:rPr>
              <a:t>Play around with different String class methods for you to explore like concat(), equals(), equalsIgnoreCase(), compareTo().</a:t>
            </a:r>
          </a:p>
          <a:p>
            <a:r>
              <a:rPr lang="en-US" sz="2000" dirty="0">
                <a:solidFill>
                  <a:schemeClr val="tx1">
                    <a:lumMod val="65000"/>
                    <a:lumOff val="35000"/>
                  </a:schemeClr>
                </a:solidFill>
                <a:effectLst/>
              </a:rPr>
              <a:t>Uncomment the code as explained and observe the output.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642EC55B-991F-0C95-D2A5-9BCF69CE0705}"/>
              </a:ext>
            </a:extLst>
          </p:cNvPr>
          <p:cNvSpPr txBox="1"/>
          <p:nvPr/>
        </p:nvSpPr>
        <p:spPr>
          <a:xfrm>
            <a:off x="560294" y="2083846"/>
            <a:ext cx="11609294" cy="4455066"/>
          </a:xfrm>
          <a:prstGeom prst="rect">
            <a:avLst/>
          </a:prstGeom>
          <a:noFill/>
        </p:spPr>
        <p:txBody>
          <a:bodyPr wrap="square">
            <a:spAutoFit/>
          </a:bodyPr>
          <a:lstStyle/>
          <a:p>
            <a:r>
              <a:rPr lang="en-IN" sz="1050" dirty="0"/>
              <a:t>class Tester {</a:t>
            </a:r>
          </a:p>
          <a:p>
            <a:endParaRPr lang="en-IN" sz="1050" dirty="0"/>
          </a:p>
          <a:p>
            <a:r>
              <a:rPr lang="en-IN" sz="1050" dirty="0"/>
              <a:t>	public static void main(String[] args) {</a:t>
            </a:r>
          </a:p>
          <a:p>
            <a:r>
              <a:rPr lang="en-IN" sz="1050" dirty="0"/>
              <a:t>		</a:t>
            </a:r>
          </a:p>
          <a:p>
            <a:r>
              <a:rPr lang="en-IN" sz="1050" dirty="0"/>
              <a:t>		//creation of string using string literal</a:t>
            </a:r>
          </a:p>
          <a:p>
            <a:r>
              <a:rPr lang="en-IN" sz="1050" dirty="0"/>
              <a:t>		String firstString = "Java";</a:t>
            </a:r>
          </a:p>
          <a:p>
            <a:r>
              <a:rPr lang="en-IN" sz="1050" dirty="0"/>
              <a:t>		</a:t>
            </a:r>
          </a:p>
          <a:p>
            <a:r>
              <a:rPr lang="en-IN" sz="1050" dirty="0"/>
              <a:t>		//creation of string using new keyword</a:t>
            </a:r>
          </a:p>
          <a:p>
            <a:r>
              <a:rPr lang="en-IN" sz="1050" dirty="0"/>
              <a:t>		String secondString = new String("Stream");</a:t>
            </a:r>
          </a:p>
          <a:p>
            <a:r>
              <a:rPr lang="en-IN" sz="1050" dirty="0"/>
              <a:t>		</a:t>
            </a:r>
          </a:p>
          <a:p>
            <a:r>
              <a:rPr lang="en-IN" sz="1050" dirty="0"/>
              <a:t>		/*</a:t>
            </a:r>
          </a:p>
          <a:p>
            <a:r>
              <a:rPr lang="en-IN" sz="1050" dirty="0"/>
              <a:t>		Task 1 :- using concat() display Java Stream</a:t>
            </a:r>
          </a:p>
          <a:p>
            <a:r>
              <a:rPr lang="en-IN" sz="1050" dirty="0"/>
              <a:t>		*/</a:t>
            </a:r>
          </a:p>
          <a:p>
            <a:r>
              <a:rPr lang="en-IN" sz="1050" dirty="0"/>
              <a:t>		System.out.println("------------"+"concat()"+"------------");</a:t>
            </a:r>
          </a:p>
          <a:p>
            <a:r>
              <a:rPr lang="en-IN" sz="1050" dirty="0"/>
              <a:t>		System.out.println("Concatenating using concat() :- "+firstString.concat(secondString));</a:t>
            </a:r>
          </a:p>
          <a:p>
            <a:r>
              <a:rPr lang="en-IN" sz="1050" dirty="0"/>
              <a:t>		System.out.println();</a:t>
            </a:r>
          </a:p>
          <a:p>
            <a:r>
              <a:rPr lang="en-IN" sz="1050" dirty="0"/>
              <a:t>		</a:t>
            </a:r>
          </a:p>
          <a:p>
            <a:r>
              <a:rPr lang="en-IN" sz="1050" dirty="0"/>
              <a:t>		/*</a:t>
            </a:r>
          </a:p>
          <a:p>
            <a:r>
              <a:rPr lang="en-IN" sz="1050" dirty="0"/>
              <a:t>		Task 2 :- string comparison using equals(), == operator, compareTo()</a:t>
            </a:r>
          </a:p>
          <a:p>
            <a:r>
              <a:rPr lang="en-IN" sz="1050" dirty="0"/>
              <a:t>		*/</a:t>
            </a:r>
          </a:p>
          <a:p>
            <a:r>
              <a:rPr lang="en-IN" sz="1050" dirty="0"/>
              <a:t>		System.out.println("------------"+"Comparison(.equals , == , compareTo)"+"------------");</a:t>
            </a:r>
          </a:p>
          <a:p>
            <a:r>
              <a:rPr lang="en-IN" sz="1050" dirty="0"/>
              <a:t>		String thirdString = "Thomas";</a:t>
            </a:r>
          </a:p>
          <a:p>
            <a:r>
              <a:rPr lang="en-IN" sz="1050" dirty="0"/>
              <a:t>		String fourthString = "THOMAS";</a:t>
            </a:r>
          </a:p>
          <a:p>
            <a:r>
              <a:rPr lang="en-IN" sz="1050" dirty="0"/>
              <a:t>		</a:t>
            </a:r>
          </a:p>
          <a:p>
            <a:r>
              <a:rPr lang="en-IN" sz="1050" dirty="0"/>
              <a:t>		System.out.println("Comparison of Thomas with THOMAS using equals :- "+thirdString.equals(fourthString));</a:t>
            </a:r>
          </a:p>
          <a:p>
            <a:r>
              <a:rPr lang="en-IN" sz="1050" dirty="0"/>
              <a:t>		//string1.equalsIgnoreCase(string2) =&gt; case insensitive comparison</a:t>
            </a:r>
          </a:p>
          <a:p>
            <a:r>
              <a:rPr lang="en-IN" sz="1050" dirty="0"/>
              <a:t>		System.out.println("Comparison of Thomas with THOMAS using equals ignoring case:- "+thirdString.equalsIgnoreCase(fourthString));</a:t>
            </a:r>
          </a:p>
        </p:txBody>
      </p:sp>
    </p:spTree>
    <p:extLst>
      <p:ext uri="{BB962C8B-B14F-4D97-AF65-F5344CB8AC3E}">
        <p14:creationId xmlns:p14="http://schemas.microsoft.com/office/powerpoint/2010/main" val="38686874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17812A-E12C-45CA-2DC8-E24D70220A6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C1E1263-95FB-5412-45EA-75EF397579AC}"/>
              </a:ext>
            </a:extLst>
          </p:cNvPr>
          <p:cNvSpPr>
            <a:spLocks noGrp="1"/>
          </p:cNvSpPr>
          <p:nvPr>
            <p:ph type="sldNum" sz="quarter" idx="12"/>
          </p:nvPr>
        </p:nvSpPr>
        <p:spPr/>
        <p:txBody>
          <a:bodyPr/>
          <a:lstStyle/>
          <a:p>
            <a:fld id="{4A777409-9C5A-4B07-8E32-19F22F7D558C}" type="slidenum">
              <a:rPr lang="en-IN" smtClean="0"/>
              <a:t>107</a:t>
            </a:fld>
            <a:endParaRPr lang="en-IN" dirty="0"/>
          </a:p>
        </p:txBody>
      </p:sp>
      <p:sp>
        <p:nvSpPr>
          <p:cNvPr id="5" name="TextBox 4">
            <a:extLst>
              <a:ext uri="{FF2B5EF4-FFF2-40B4-BE49-F238E27FC236}">
                <a16:creationId xmlns:a16="http://schemas.microsoft.com/office/drawing/2014/main" id="{59A77896-2341-33F2-4A6D-D5C7AD71F659}"/>
              </a:ext>
            </a:extLst>
          </p:cNvPr>
          <p:cNvSpPr txBox="1"/>
          <p:nvPr/>
        </p:nvSpPr>
        <p:spPr>
          <a:xfrm>
            <a:off x="779929" y="1285208"/>
            <a:ext cx="11770659" cy="4616648"/>
          </a:xfrm>
          <a:prstGeom prst="rect">
            <a:avLst/>
          </a:prstGeom>
          <a:noFill/>
        </p:spPr>
        <p:txBody>
          <a:bodyPr wrap="square">
            <a:spAutoFit/>
          </a:bodyPr>
          <a:lstStyle/>
          <a:p>
            <a:r>
              <a:rPr lang="en-IN" sz="1050" dirty="0"/>
              <a:t>		</a:t>
            </a:r>
          </a:p>
          <a:p>
            <a:r>
              <a:rPr lang="en-IN" sz="1050" dirty="0"/>
              <a:t>		System.out.println();</a:t>
            </a:r>
          </a:p>
          <a:p>
            <a:r>
              <a:rPr lang="en-IN" sz="1050" dirty="0"/>
              <a:t>		//using == operator</a:t>
            </a:r>
          </a:p>
          <a:p>
            <a:r>
              <a:rPr lang="en-IN" sz="1050" dirty="0"/>
              <a:t>		String fifthString = "Thomas";</a:t>
            </a:r>
          </a:p>
          <a:p>
            <a:r>
              <a:rPr lang="en-IN" sz="1050" dirty="0"/>
              <a:t>		String sixthString = new String("Thomas");</a:t>
            </a:r>
          </a:p>
          <a:p>
            <a:r>
              <a:rPr lang="en-IN" sz="1050" dirty="0"/>
              <a:t>		</a:t>
            </a:r>
          </a:p>
          <a:p>
            <a:r>
              <a:rPr lang="en-IN" sz="1050" dirty="0"/>
              <a:t>		System.out.println("Comparison using == operator :- "+(thirdString==fifthString));</a:t>
            </a:r>
          </a:p>
          <a:p>
            <a:r>
              <a:rPr lang="en-IN" sz="1050" dirty="0"/>
              <a:t>		//Line 36 both refer to same instance</a:t>
            </a:r>
          </a:p>
          <a:p>
            <a:r>
              <a:rPr lang="en-IN" sz="1050" dirty="0"/>
              <a:t>	</a:t>
            </a:r>
          </a:p>
          <a:p>
            <a:r>
              <a:rPr lang="en-IN" sz="1050" dirty="0"/>
              <a:t>		System.out.println("Comparison using == operator with new keyword :- "+(sixthString==fifthString));</a:t>
            </a:r>
          </a:p>
          <a:p>
            <a:r>
              <a:rPr lang="en-IN" sz="1050" dirty="0"/>
              <a:t>		//Line 39 sixthString refers to instance created in nonpool</a:t>
            </a:r>
          </a:p>
          <a:p>
            <a:r>
              <a:rPr lang="en-IN" sz="1050" dirty="0"/>
              <a:t>		</a:t>
            </a:r>
          </a:p>
          <a:p>
            <a:r>
              <a:rPr lang="en-IN" sz="1050" dirty="0"/>
              <a:t>		System.out.println();</a:t>
            </a:r>
          </a:p>
          <a:p>
            <a:r>
              <a:rPr lang="en-IN" sz="1050" dirty="0"/>
              <a:t>		//using compareTo()</a:t>
            </a:r>
          </a:p>
          <a:p>
            <a:r>
              <a:rPr lang="en-IN" sz="1050" dirty="0"/>
              <a:t>		</a:t>
            </a:r>
          </a:p>
          <a:p>
            <a:r>
              <a:rPr lang="en-IN" sz="1050" dirty="0"/>
              <a:t>		/*</a:t>
            </a:r>
          </a:p>
          <a:p>
            <a:r>
              <a:rPr lang="en-IN" sz="1050" dirty="0"/>
              <a:t>			if s1 and s2 are two strings which are to be compared </a:t>
            </a:r>
          </a:p>
          <a:p>
            <a:r>
              <a:rPr lang="en-IN" sz="1050" dirty="0"/>
              <a:t>			if s1 == s2 then output is 0</a:t>
            </a:r>
          </a:p>
          <a:p>
            <a:r>
              <a:rPr lang="en-IN" sz="1050" dirty="0"/>
              <a:t>			if s1 &gt; s2 then output is 1</a:t>
            </a:r>
          </a:p>
          <a:p>
            <a:r>
              <a:rPr lang="en-IN" sz="1050" dirty="0"/>
              <a:t>			if s1 &lt; s2 then output is -1</a:t>
            </a:r>
          </a:p>
          <a:p>
            <a:r>
              <a:rPr lang="en-IN" sz="1050" dirty="0"/>
              <a:t>		*/</a:t>
            </a:r>
          </a:p>
          <a:p>
            <a:r>
              <a:rPr lang="en-IN" sz="1050" dirty="0"/>
              <a:t>		</a:t>
            </a:r>
          </a:p>
          <a:p>
            <a:r>
              <a:rPr lang="en-IN" sz="1050" dirty="0"/>
              <a:t>		System.out.println("Comparison of Thomas and Thomas using comapreTo :- "+(thirdString.compareTo(fifthString)));</a:t>
            </a:r>
          </a:p>
          <a:p>
            <a:r>
              <a:rPr lang="en-IN" sz="1050" dirty="0"/>
              <a:t>		System.out.println("Comparison of Thomas and RudolfShelby using compareTo :- "+(thirdString.compareTo("RudolfShelby")));</a:t>
            </a:r>
          </a:p>
          <a:p>
            <a:r>
              <a:rPr lang="en-IN" sz="1050" dirty="0"/>
              <a:t>	</a:t>
            </a:r>
          </a:p>
          <a:p>
            <a:r>
              <a:rPr lang="en-IN" sz="1050" dirty="0"/>
              <a:t>	}</a:t>
            </a:r>
          </a:p>
          <a:p>
            <a:endParaRPr lang="en-IN" sz="1050" dirty="0"/>
          </a:p>
          <a:p>
            <a:r>
              <a:rPr lang="en-IN" sz="1050" dirty="0"/>
              <a:t>}</a:t>
            </a:r>
          </a:p>
        </p:txBody>
      </p:sp>
    </p:spTree>
    <p:extLst>
      <p:ext uri="{BB962C8B-B14F-4D97-AF65-F5344CB8AC3E}">
        <p14:creationId xmlns:p14="http://schemas.microsoft.com/office/powerpoint/2010/main" val="24152811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A1171B-3B4A-94D3-21C8-7D9A481254A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5395BF3-3DCA-984A-D22C-D7F47D0F8FE1}"/>
              </a:ext>
            </a:extLst>
          </p:cNvPr>
          <p:cNvSpPr>
            <a:spLocks noGrp="1"/>
          </p:cNvSpPr>
          <p:nvPr>
            <p:ph type="sldNum" sz="quarter" idx="12"/>
          </p:nvPr>
        </p:nvSpPr>
        <p:spPr/>
        <p:txBody>
          <a:bodyPr/>
          <a:lstStyle/>
          <a:p>
            <a:fld id="{4A777409-9C5A-4B07-8E32-19F22F7D558C}" type="slidenum">
              <a:rPr lang="en-IN" smtClean="0"/>
              <a:t>108</a:t>
            </a:fld>
            <a:endParaRPr lang="en-IN" dirty="0"/>
          </a:p>
        </p:txBody>
      </p:sp>
      <p:sp>
        <p:nvSpPr>
          <p:cNvPr id="5" name="TextBox 4">
            <a:extLst>
              <a:ext uri="{FF2B5EF4-FFF2-40B4-BE49-F238E27FC236}">
                <a16:creationId xmlns:a16="http://schemas.microsoft.com/office/drawing/2014/main" id="{74BFAFF9-597D-C000-31BF-288A69837F9E}"/>
              </a:ext>
            </a:extLst>
          </p:cNvPr>
          <p:cNvSpPr txBox="1"/>
          <p:nvPr/>
        </p:nvSpPr>
        <p:spPr>
          <a:xfrm>
            <a:off x="1069041" y="536993"/>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4F34E4CE-348B-2040-5F5A-4D25714CE5AA}"/>
              </a:ext>
            </a:extLst>
          </p:cNvPr>
          <p:cNvSpPr txBox="1"/>
          <p:nvPr/>
        </p:nvSpPr>
        <p:spPr>
          <a:xfrm>
            <a:off x="381000" y="937103"/>
            <a:ext cx="11430000" cy="707886"/>
          </a:xfrm>
          <a:prstGeom prst="rect">
            <a:avLst/>
          </a:prstGeom>
          <a:noFill/>
        </p:spPr>
        <p:txBody>
          <a:bodyPr wrap="square">
            <a:spAutoFit/>
          </a:bodyPr>
          <a:lstStyle/>
          <a:p>
            <a:r>
              <a:rPr lang="en-US" sz="2000" dirty="0">
                <a:solidFill>
                  <a:schemeClr val="tx1">
                    <a:lumMod val="65000"/>
                    <a:lumOff val="35000"/>
                  </a:schemeClr>
                </a:solidFill>
              </a:rPr>
              <a:t>Here are some new methods of String introduced in Java 11. Some of these methods like repeat(), isBlank(), strip(), stripLeading(), stripTrailing(), lines() are discussed in the tryout.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B311389F-716E-533B-ABA8-160A567C5D29}"/>
              </a:ext>
            </a:extLst>
          </p:cNvPr>
          <p:cNvSpPr txBox="1"/>
          <p:nvPr/>
        </p:nvSpPr>
        <p:spPr>
          <a:xfrm>
            <a:off x="381000" y="1546292"/>
            <a:ext cx="11649635" cy="4708981"/>
          </a:xfrm>
          <a:prstGeom prst="rect">
            <a:avLst/>
          </a:prstGeom>
          <a:noFill/>
        </p:spPr>
        <p:txBody>
          <a:bodyPr wrap="square">
            <a:spAutoFit/>
          </a:bodyPr>
          <a:lstStyle/>
          <a:p>
            <a:r>
              <a:rPr lang="en-IN" sz="1200" dirty="0"/>
              <a:t>import java.util.stream.Stream;</a:t>
            </a:r>
          </a:p>
          <a:p>
            <a:endParaRPr lang="en-IN" sz="1200" dirty="0"/>
          </a:p>
          <a:p>
            <a:r>
              <a:rPr lang="en-IN" sz="1200" dirty="0"/>
              <a:t>class Tester {</a:t>
            </a:r>
          </a:p>
          <a:p>
            <a:endParaRPr lang="en-IN" sz="1200" dirty="0"/>
          </a:p>
          <a:p>
            <a:r>
              <a:rPr lang="en-IN" sz="1200" dirty="0"/>
              <a:t>	public static void main(String[] args) {</a:t>
            </a:r>
          </a:p>
          <a:p>
            <a:endParaRPr lang="en-IN" sz="1200" dirty="0"/>
          </a:p>
          <a:p>
            <a:r>
              <a:rPr lang="en-IN" sz="1200" dirty="0"/>
              <a:t>		System.out.println();</a:t>
            </a:r>
          </a:p>
          <a:p>
            <a:r>
              <a:rPr lang="en-IN" sz="1200" dirty="0"/>
              <a:t>		System.out.println("------------"+"Java 11 String methods"+"------------");</a:t>
            </a:r>
          </a:p>
          <a:p>
            <a:r>
              <a:rPr lang="en-IN" sz="1200" dirty="0"/>
              <a:t>		String one = "amazon";</a:t>
            </a:r>
          </a:p>
          <a:p>
            <a:r>
              <a:rPr lang="en-IN" sz="1200" dirty="0"/>
              <a:t>		System.out.println("Repeat method used to repeat the string having count passed as parameter");</a:t>
            </a:r>
          </a:p>
          <a:p>
            <a:r>
              <a:rPr lang="en-IN" sz="1200" dirty="0"/>
              <a:t>		System.out.println("Repeat string one 3 times :-"+one.repeat(3));</a:t>
            </a:r>
          </a:p>
          <a:p>
            <a:r>
              <a:rPr lang="en-IN" sz="1200" dirty="0"/>
              <a:t>		</a:t>
            </a:r>
          </a:p>
          <a:p>
            <a:r>
              <a:rPr lang="en-IN" sz="1200" dirty="0"/>
              <a:t>		System.out.println();</a:t>
            </a:r>
          </a:p>
          <a:p>
            <a:r>
              <a:rPr lang="en-IN" sz="1200" dirty="0"/>
              <a:t>		String two = "Antarctica";</a:t>
            </a:r>
          </a:p>
          <a:p>
            <a:r>
              <a:rPr lang="en-IN" sz="1200" dirty="0"/>
              <a:t>		System.out.println("isBlank() tells us whether the string contains only Blank spaces");</a:t>
            </a:r>
          </a:p>
          <a:p>
            <a:r>
              <a:rPr lang="en-IN" sz="1200" dirty="0"/>
              <a:t>		System.out.println("Checking isBlank() with string two :- "+two.isBlank());</a:t>
            </a:r>
          </a:p>
          <a:p>
            <a:r>
              <a:rPr lang="en-IN" sz="1200" dirty="0"/>
              <a:t>		String blank="     ";</a:t>
            </a:r>
          </a:p>
          <a:p>
            <a:r>
              <a:rPr lang="en-IN" sz="1200" dirty="0"/>
              <a:t>		System.out.println("Checking isBlank() with string blank :- "+blank.isBlank());</a:t>
            </a:r>
          </a:p>
          <a:p>
            <a:r>
              <a:rPr lang="en-IN" sz="1200" dirty="0"/>
              <a:t>		</a:t>
            </a:r>
          </a:p>
          <a:p>
            <a:r>
              <a:rPr lang="en-IN" sz="1200" dirty="0"/>
              <a:t>		System.out.println();</a:t>
            </a:r>
          </a:p>
          <a:p>
            <a:r>
              <a:rPr lang="en-IN" sz="1200" dirty="0"/>
              <a:t>		String whiteSpaceLeadingAndTrailing = "   Pacific  ";</a:t>
            </a:r>
          </a:p>
          <a:p>
            <a:r>
              <a:rPr lang="en-IN" sz="1200" dirty="0"/>
              <a:t>		String whiteSpaceLeading = "   Pacific";</a:t>
            </a:r>
          </a:p>
          <a:p>
            <a:r>
              <a:rPr lang="en-IN" sz="1200" dirty="0"/>
              <a:t>		String whiteSpaceTrailing = "Pacific    ";</a:t>
            </a:r>
          </a:p>
          <a:p>
            <a:r>
              <a:rPr lang="en-IN" sz="1200" dirty="0"/>
              <a:t>		</a:t>
            </a:r>
          </a:p>
          <a:p>
            <a:r>
              <a:rPr lang="en-IN" sz="1200" dirty="0"/>
              <a:t>		</a:t>
            </a:r>
          </a:p>
        </p:txBody>
      </p:sp>
    </p:spTree>
    <p:extLst>
      <p:ext uri="{BB962C8B-B14F-4D97-AF65-F5344CB8AC3E}">
        <p14:creationId xmlns:p14="http://schemas.microsoft.com/office/powerpoint/2010/main" val="2528011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0F1FD-C539-DF82-4395-8E09E0E3B2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376E125-B7B4-0F6B-2743-906F8B53601F}"/>
              </a:ext>
            </a:extLst>
          </p:cNvPr>
          <p:cNvSpPr>
            <a:spLocks noGrp="1"/>
          </p:cNvSpPr>
          <p:nvPr>
            <p:ph type="sldNum" sz="quarter" idx="12"/>
          </p:nvPr>
        </p:nvSpPr>
        <p:spPr/>
        <p:txBody>
          <a:bodyPr/>
          <a:lstStyle/>
          <a:p>
            <a:fld id="{4A777409-9C5A-4B07-8E32-19F22F7D558C}" type="slidenum">
              <a:rPr lang="en-IN" smtClean="0"/>
              <a:t>109</a:t>
            </a:fld>
            <a:endParaRPr lang="en-IN" dirty="0"/>
          </a:p>
        </p:txBody>
      </p:sp>
      <p:sp>
        <p:nvSpPr>
          <p:cNvPr id="5" name="TextBox 4">
            <a:extLst>
              <a:ext uri="{FF2B5EF4-FFF2-40B4-BE49-F238E27FC236}">
                <a16:creationId xmlns:a16="http://schemas.microsoft.com/office/drawing/2014/main" id="{758CF186-D5ED-68C5-4429-204119F60D1A}"/>
              </a:ext>
            </a:extLst>
          </p:cNvPr>
          <p:cNvSpPr txBox="1"/>
          <p:nvPr/>
        </p:nvSpPr>
        <p:spPr>
          <a:xfrm>
            <a:off x="528918" y="1348457"/>
            <a:ext cx="11528612" cy="4401205"/>
          </a:xfrm>
          <a:prstGeom prst="rect">
            <a:avLst/>
          </a:prstGeom>
          <a:noFill/>
        </p:spPr>
        <p:txBody>
          <a:bodyPr wrap="square">
            <a:spAutoFit/>
          </a:bodyPr>
          <a:lstStyle/>
          <a:p>
            <a:r>
              <a:rPr lang="en-IN" sz="1400" dirty="0"/>
              <a:t>System.out.println("In Java 11, we have three methods to remove extra white-spaces\n"</a:t>
            </a:r>
          </a:p>
          <a:p>
            <a:r>
              <a:rPr lang="en-IN" sz="1400" dirty="0"/>
              <a:t>				+ "1.strip() =&gt; All the leading and trailing white-spaces are removed.\n"</a:t>
            </a:r>
          </a:p>
          <a:p>
            <a:r>
              <a:rPr lang="en-IN" sz="1400" dirty="0"/>
              <a:t>				+ "2.stripLeading() =&gt; All the leading white-spaces are removed.\n"</a:t>
            </a:r>
          </a:p>
          <a:p>
            <a:r>
              <a:rPr lang="en-IN" sz="1400" dirty="0"/>
              <a:t>				+ "3.stripTrailing() =&gt; All the trailing white-spaces are removed.\n"</a:t>
            </a:r>
          </a:p>
          <a:p>
            <a:r>
              <a:rPr lang="en-IN" sz="1400" dirty="0"/>
              <a:t>				+ "These methods are extension to the trim() method which we have already seen\n");</a:t>
            </a:r>
          </a:p>
          <a:p>
            <a:r>
              <a:rPr lang="en-IN" sz="1400" dirty="0"/>
              <a:t>		</a:t>
            </a:r>
          </a:p>
          <a:p>
            <a:r>
              <a:rPr lang="en-IN" sz="1400" dirty="0"/>
              <a:t>		System.out.println("----Demo----");</a:t>
            </a:r>
          </a:p>
          <a:p>
            <a:r>
              <a:rPr lang="en-IN" sz="1400" dirty="0"/>
              <a:t>		System.out.println("Using strip() :- "+whiteSpaceLeadingAndTrailing.strip());</a:t>
            </a:r>
          </a:p>
          <a:p>
            <a:r>
              <a:rPr lang="en-IN" sz="1400" dirty="0"/>
              <a:t>		System.out.println("Using stripLeading() :- "+whiteSpaceLeading.stripLeading());</a:t>
            </a:r>
          </a:p>
          <a:p>
            <a:r>
              <a:rPr lang="en-IN" sz="1400" dirty="0"/>
              <a:t>		System.out.println("Using stripTrailing() :- "+whiteSpaceTrailing.stripTrailing());</a:t>
            </a:r>
          </a:p>
          <a:p>
            <a:r>
              <a:rPr lang="en-IN" sz="1400" dirty="0"/>
              <a:t>		</a:t>
            </a:r>
          </a:p>
          <a:p>
            <a:r>
              <a:rPr lang="en-IN" sz="1400" dirty="0"/>
              <a:t>		System.out.println();</a:t>
            </a:r>
          </a:p>
          <a:p>
            <a:r>
              <a:rPr lang="en-IN" sz="1400" dirty="0"/>
              <a:t>		System.out.println("String.lines() splits the string by its line terminators and returns a Stream of Strings");</a:t>
            </a:r>
          </a:p>
          <a:p>
            <a:r>
              <a:rPr lang="en-IN" sz="1400" dirty="0"/>
              <a:t>		String str1 = "A \n B \n C \n D"; </a:t>
            </a:r>
          </a:p>
          <a:p>
            <a:r>
              <a:rPr lang="en-IN" sz="1400" dirty="0"/>
              <a:t>		System.out.println("Use String.lines() on string str1");</a:t>
            </a:r>
          </a:p>
          <a:p>
            <a:r>
              <a:rPr lang="en-IN" sz="1400" dirty="0"/>
              <a:t>        Stream&lt;String&gt; lines = str1.lines();</a:t>
            </a:r>
          </a:p>
          <a:p>
            <a:r>
              <a:rPr lang="en-IN" sz="1400" dirty="0"/>
              <a:t>        lines.forEach(System.out::println);</a:t>
            </a:r>
          </a:p>
          <a:p>
            <a:r>
              <a:rPr lang="en-IN" sz="1400" dirty="0"/>
              <a:t>	}</a:t>
            </a:r>
          </a:p>
          <a:p>
            <a:endParaRPr lang="en-IN" sz="1400" dirty="0"/>
          </a:p>
          <a:p>
            <a:r>
              <a:rPr lang="en-IN" sz="1400" dirty="0"/>
              <a:t>}</a:t>
            </a:r>
          </a:p>
        </p:txBody>
      </p:sp>
    </p:spTree>
    <p:extLst>
      <p:ext uri="{BB962C8B-B14F-4D97-AF65-F5344CB8AC3E}">
        <p14:creationId xmlns:p14="http://schemas.microsoft.com/office/powerpoint/2010/main" val="277548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7FBE-D5AB-72D7-7FCE-1A8B3D868544}"/>
              </a:ext>
            </a:extLst>
          </p:cNvPr>
          <p:cNvSpPr>
            <a:spLocks noGrp="1"/>
          </p:cNvSpPr>
          <p:nvPr>
            <p:ph type="title"/>
          </p:nvPr>
        </p:nvSpPr>
        <p:spPr/>
        <p:txBody>
          <a:bodyPr/>
          <a:lstStyle/>
          <a:p>
            <a:pPr algn="ctr"/>
            <a:r>
              <a:rPr lang="en-IN" b="1" u="sng" dirty="0"/>
              <a:t>Java Architecture</a:t>
            </a:r>
          </a:p>
        </p:txBody>
      </p:sp>
      <p:sp>
        <p:nvSpPr>
          <p:cNvPr id="3" name="Content Placeholder 2">
            <a:extLst>
              <a:ext uri="{FF2B5EF4-FFF2-40B4-BE49-F238E27FC236}">
                <a16:creationId xmlns:a16="http://schemas.microsoft.com/office/drawing/2014/main" id="{162DE4A1-6077-D94C-F623-2C2F18F5E11D}"/>
              </a:ext>
            </a:extLst>
          </p:cNvPr>
          <p:cNvSpPr>
            <a:spLocks noGrp="1"/>
          </p:cNvSpPr>
          <p:nvPr>
            <p:ph idx="1"/>
          </p:nvPr>
        </p:nvSpPr>
        <p:spPr/>
        <p:txBody>
          <a:bodyPr>
            <a:normAutofit/>
          </a:bodyPr>
          <a:lstStyle/>
          <a:p>
            <a:pPr>
              <a:buFont typeface="Wingdings" panose="05000000000000000000" pitchFamily="2" charset="2"/>
              <a:buChar char="Ø"/>
            </a:pPr>
            <a:r>
              <a:rPr lang="en-US" sz="2200" dirty="0">
                <a:solidFill>
                  <a:schemeClr val="tx1">
                    <a:lumMod val="65000"/>
                    <a:lumOff val="35000"/>
                  </a:schemeClr>
                </a:solidFill>
                <a:effectLst/>
              </a:rPr>
              <a:t>In this course, we will be learning Java, one of the most popular programming language which is used to build an application.</a:t>
            </a:r>
          </a:p>
          <a:p>
            <a:pPr>
              <a:buFont typeface="Wingdings" panose="05000000000000000000" pitchFamily="2" charset="2"/>
              <a:buChar char="Ø"/>
            </a:pPr>
            <a:r>
              <a:rPr lang="en-US" sz="2200" dirty="0">
                <a:solidFill>
                  <a:schemeClr val="tx1">
                    <a:lumMod val="65000"/>
                    <a:lumOff val="35000"/>
                  </a:schemeClr>
                </a:solidFill>
                <a:effectLst/>
              </a:rPr>
              <a:t>Java has been evolving since 1991 with different editions. In this course, the features of Java till Java 11 has been discussed.</a:t>
            </a:r>
          </a:p>
          <a:p>
            <a:pPr>
              <a:buFont typeface="Wingdings" panose="05000000000000000000" pitchFamily="2" charset="2"/>
              <a:buChar char="Ø"/>
            </a:pPr>
            <a:r>
              <a:rPr lang="en-US" sz="2200" dirty="0">
                <a:solidFill>
                  <a:schemeClr val="tx1">
                    <a:lumMod val="65000"/>
                    <a:lumOff val="35000"/>
                  </a:schemeClr>
                </a:solidFill>
                <a:effectLst/>
              </a:rPr>
              <a:t>According to the</a:t>
            </a:r>
            <a:r>
              <a:rPr lang="en-US" sz="2200" u="sng" dirty="0">
                <a:solidFill>
                  <a:schemeClr val="tx1">
                    <a:lumMod val="65000"/>
                    <a:lumOff val="35000"/>
                  </a:schemeClr>
                </a:solidFill>
                <a:effectLst/>
              </a:rPr>
              <a:t> </a:t>
            </a:r>
            <a:r>
              <a:rPr lang="en-US" sz="2200" dirty="0">
                <a:solidFill>
                  <a:schemeClr val="tx1">
                    <a:lumMod val="65000"/>
                    <a:lumOff val="35000"/>
                  </a:schemeClr>
                </a:solidFill>
                <a:effectLst/>
                <a:hlinkClick r:id="rId2">
                  <a:extLst>
                    <a:ext uri="{A12FA001-AC4F-418D-AE19-62706E023703}">
                      <ahyp:hlinkClr xmlns:ahyp="http://schemas.microsoft.com/office/drawing/2018/hyperlinkcolor" val="tx"/>
                    </a:ext>
                  </a:extLst>
                </a:hlinkClick>
              </a:rPr>
              <a:t>TIOBE Programming Community Index</a:t>
            </a:r>
            <a:r>
              <a:rPr lang="en-US" sz="2200" dirty="0">
                <a:solidFill>
                  <a:schemeClr val="tx1">
                    <a:lumMod val="65000"/>
                    <a:lumOff val="35000"/>
                  </a:schemeClr>
                </a:solidFill>
                <a:effectLst/>
              </a:rPr>
              <a:t>, Java has been one of the top 5 programming languages for several years.</a:t>
            </a:r>
          </a:p>
          <a:p>
            <a:pPr>
              <a:buFont typeface="Wingdings" panose="05000000000000000000" pitchFamily="2" charset="2"/>
              <a:buChar char="Ø"/>
            </a:pPr>
            <a:r>
              <a:rPr lang="en-US" sz="2200" dirty="0">
                <a:solidFill>
                  <a:schemeClr val="tx1">
                    <a:lumMod val="65000"/>
                    <a:lumOff val="35000"/>
                  </a:schemeClr>
                </a:solidFill>
                <a:effectLst/>
              </a:rPr>
              <a:t>Billions of devices and enterprise desktops are powered by Java technology.         </a:t>
            </a:r>
          </a:p>
          <a:p>
            <a:pPr>
              <a:buFont typeface="Wingdings" panose="05000000000000000000" pitchFamily="2" charset="2"/>
              <a:buChar char="Ø"/>
            </a:pPr>
            <a:r>
              <a:rPr lang="en-US" sz="2200" dirty="0">
                <a:solidFill>
                  <a:schemeClr val="tx1">
                    <a:lumMod val="65000"/>
                    <a:lumOff val="35000"/>
                  </a:schemeClr>
                </a:solidFill>
                <a:effectLst/>
              </a:rPr>
              <a:t>Let us look into the Java Architecture and Features next.                                                                    </a:t>
            </a:r>
          </a:p>
          <a:p>
            <a:pPr marL="0" indent="0">
              <a:buNone/>
            </a:pPr>
            <a:endParaRPr lang="en-US" sz="2200" dirty="0">
              <a:solidFill>
                <a:schemeClr val="tx1">
                  <a:lumMod val="65000"/>
                  <a:lumOff val="35000"/>
                </a:schemeClr>
              </a:solidFill>
              <a:effectLst/>
            </a:endParaRPr>
          </a:p>
          <a:p>
            <a:endParaRPr lang="en-IN" dirty="0"/>
          </a:p>
        </p:txBody>
      </p:sp>
      <p:sp>
        <p:nvSpPr>
          <p:cNvPr id="4" name="Footer Placeholder 3">
            <a:extLst>
              <a:ext uri="{FF2B5EF4-FFF2-40B4-BE49-F238E27FC236}">
                <a16:creationId xmlns:a16="http://schemas.microsoft.com/office/drawing/2014/main" id="{0CEFB5C1-655D-7728-B18D-8273DFB4A41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A2FA4B8-40D1-3ACA-F9CB-461575AAE706}"/>
              </a:ext>
            </a:extLst>
          </p:cNvPr>
          <p:cNvSpPr>
            <a:spLocks noGrp="1"/>
          </p:cNvSpPr>
          <p:nvPr>
            <p:ph type="sldNum" sz="quarter" idx="12"/>
          </p:nvPr>
        </p:nvSpPr>
        <p:spPr/>
        <p:txBody>
          <a:bodyPr/>
          <a:lstStyle/>
          <a:p>
            <a:fld id="{4A777409-9C5A-4B07-8E32-19F22F7D558C}" type="slidenum">
              <a:rPr lang="en-IN" smtClean="0"/>
              <a:t>11</a:t>
            </a:fld>
            <a:endParaRPr lang="en-IN" dirty="0"/>
          </a:p>
        </p:txBody>
      </p:sp>
    </p:spTree>
    <p:extLst>
      <p:ext uri="{BB962C8B-B14F-4D97-AF65-F5344CB8AC3E}">
        <p14:creationId xmlns:p14="http://schemas.microsoft.com/office/powerpoint/2010/main" val="31430752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771B57-1DE5-90A2-4322-458C92BE3E3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6C792F-7D17-8245-A287-9F31FDC76810}"/>
              </a:ext>
            </a:extLst>
          </p:cNvPr>
          <p:cNvSpPr>
            <a:spLocks noGrp="1"/>
          </p:cNvSpPr>
          <p:nvPr>
            <p:ph type="sldNum" sz="quarter" idx="12"/>
          </p:nvPr>
        </p:nvSpPr>
        <p:spPr/>
        <p:txBody>
          <a:bodyPr/>
          <a:lstStyle/>
          <a:p>
            <a:fld id="{4A777409-9C5A-4B07-8E32-19F22F7D558C}" type="slidenum">
              <a:rPr lang="en-IN" smtClean="0"/>
              <a:t>110</a:t>
            </a:fld>
            <a:endParaRPr lang="en-IN" dirty="0"/>
          </a:p>
        </p:txBody>
      </p:sp>
      <p:sp>
        <p:nvSpPr>
          <p:cNvPr id="5" name="TextBox 4">
            <a:extLst>
              <a:ext uri="{FF2B5EF4-FFF2-40B4-BE49-F238E27FC236}">
                <a16:creationId xmlns:a16="http://schemas.microsoft.com/office/drawing/2014/main" id="{068A6DC8-DA99-8376-546F-8883927AAEC0}"/>
              </a:ext>
            </a:extLst>
          </p:cNvPr>
          <p:cNvSpPr txBox="1"/>
          <p:nvPr/>
        </p:nvSpPr>
        <p:spPr>
          <a:xfrm>
            <a:off x="988359" y="572852"/>
            <a:ext cx="6100482"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CEF88E02-55D2-E2F8-3009-9D1E6EE4572C}"/>
              </a:ext>
            </a:extLst>
          </p:cNvPr>
          <p:cNvSpPr txBox="1"/>
          <p:nvPr/>
        </p:nvSpPr>
        <p:spPr>
          <a:xfrm>
            <a:off x="988359" y="865385"/>
            <a:ext cx="10611970" cy="707886"/>
          </a:xfrm>
          <a:prstGeom prst="rect">
            <a:avLst/>
          </a:prstGeom>
          <a:noFill/>
        </p:spPr>
        <p:txBody>
          <a:bodyPr wrap="square">
            <a:spAutoFit/>
          </a:bodyPr>
          <a:lstStyle/>
          <a:p>
            <a:r>
              <a:rPr lang="en-US" sz="2000" dirty="0">
                <a:solidFill>
                  <a:schemeClr val="tx1">
                    <a:lumMod val="65000"/>
                    <a:lumOff val="35000"/>
                  </a:schemeClr>
                </a:solidFill>
              </a:rPr>
              <a:t>Have a look at how mutable strings can be manipulated. Some of its methods like insert(), append(), capacity(), delete(), length() are discussed.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0F5355F-FAC8-DF1A-F1D9-98E67E8BE37D}"/>
              </a:ext>
            </a:extLst>
          </p:cNvPr>
          <p:cNvSpPr txBox="1"/>
          <p:nvPr/>
        </p:nvSpPr>
        <p:spPr>
          <a:xfrm>
            <a:off x="851647" y="1702508"/>
            <a:ext cx="11600330" cy="5016758"/>
          </a:xfrm>
          <a:prstGeom prst="rect">
            <a:avLst/>
          </a:prstGeom>
          <a:noFill/>
        </p:spPr>
        <p:txBody>
          <a:bodyPr wrap="square">
            <a:spAutoFit/>
          </a:bodyPr>
          <a:lstStyle/>
          <a:p>
            <a:r>
              <a:rPr lang="en-IN" sz="1600" dirty="0"/>
              <a:t>class Tester {</a:t>
            </a:r>
          </a:p>
          <a:p>
            <a:r>
              <a:rPr lang="en-IN" sz="1600" dirty="0"/>
              <a:t>	public static void main(String[] args) {</a:t>
            </a:r>
          </a:p>
          <a:p>
            <a:r>
              <a:rPr lang="en-IN" sz="1600" dirty="0"/>
              <a:t>		</a:t>
            </a:r>
          </a:p>
          <a:p>
            <a:r>
              <a:rPr lang="en-IN" sz="1600" dirty="0"/>
              <a:t>		//Creating StringBuilder Objects</a:t>
            </a:r>
          </a:p>
          <a:p>
            <a:r>
              <a:rPr lang="en-IN" sz="1600" dirty="0"/>
              <a:t>		StringBuilder strOne = new StringBuilder("Java");</a:t>
            </a:r>
          </a:p>
          <a:p>
            <a:r>
              <a:rPr lang="en-IN" sz="1600" dirty="0"/>
              <a:t>		StringBuilder strTwo = new StringBuilder();</a:t>
            </a:r>
          </a:p>
          <a:p>
            <a:r>
              <a:rPr lang="en-IN" sz="1600" dirty="0"/>
              <a:t>		</a:t>
            </a:r>
            <a:r>
              <a:rPr lang="en-IN" sz="1600" dirty="0" err="1"/>
              <a:t>strTwo.append</a:t>
            </a:r>
            <a:r>
              <a:rPr lang="en-IN" sz="1600" dirty="0"/>
              <a:t>("Python");</a:t>
            </a:r>
          </a:p>
          <a:p>
            <a:r>
              <a:rPr lang="en-IN" sz="1600" dirty="0"/>
              <a:t>		</a:t>
            </a:r>
          </a:p>
          <a:p>
            <a:r>
              <a:rPr lang="en-IN" sz="1600" dirty="0"/>
              <a:t>		// method will return length of strOne</a:t>
            </a:r>
          </a:p>
          <a:p>
            <a:r>
              <a:rPr lang="en-IN" sz="1600" dirty="0"/>
              <a:t>		Integer length = </a:t>
            </a:r>
            <a:r>
              <a:rPr lang="en-IN" sz="1600" dirty="0" err="1"/>
              <a:t>strOne.length</a:t>
            </a:r>
            <a:r>
              <a:rPr lang="en-IN" sz="1600" dirty="0"/>
              <a:t>();</a:t>
            </a:r>
          </a:p>
          <a:p>
            <a:r>
              <a:rPr lang="en-IN" sz="1600" dirty="0"/>
              <a:t>		</a:t>
            </a:r>
          </a:p>
          <a:p>
            <a:r>
              <a:rPr lang="en-IN" sz="1600" dirty="0"/>
              <a:t>		//method will insert a new string to the original string</a:t>
            </a:r>
          </a:p>
          <a:p>
            <a:r>
              <a:rPr lang="en-IN" sz="1600" dirty="0"/>
              <a:t>		</a:t>
            </a:r>
            <a:r>
              <a:rPr lang="en-IN" sz="1600" dirty="0" err="1"/>
              <a:t>strTwo.insert</a:t>
            </a:r>
            <a:r>
              <a:rPr lang="en-IN" sz="1600" dirty="0"/>
              <a:t>(0,"I love ");</a:t>
            </a:r>
          </a:p>
          <a:p>
            <a:r>
              <a:rPr lang="en-IN" sz="1600" dirty="0"/>
              <a:t>		System.out.println(strTwo);</a:t>
            </a:r>
          </a:p>
          <a:p>
            <a:r>
              <a:rPr lang="en-IN" sz="1600" dirty="0"/>
              <a:t>		</a:t>
            </a:r>
          </a:p>
          <a:p>
            <a:r>
              <a:rPr lang="en-IN" sz="1600" dirty="0"/>
              <a:t>		// method will append 2.0</a:t>
            </a:r>
          </a:p>
          <a:p>
            <a:r>
              <a:rPr lang="en-IN" sz="1600" dirty="0"/>
              <a:t>		</a:t>
            </a:r>
            <a:r>
              <a:rPr lang="en-IN" sz="1600" dirty="0" err="1"/>
              <a:t>strOne.append</a:t>
            </a:r>
            <a:r>
              <a:rPr lang="en-IN" sz="1600" dirty="0"/>
              <a:t>(9.0);</a:t>
            </a:r>
          </a:p>
          <a:p>
            <a:r>
              <a:rPr lang="en-IN" sz="1600" dirty="0"/>
              <a:t>		System.out.println(strOne);</a:t>
            </a:r>
          </a:p>
          <a:p>
            <a:r>
              <a:rPr lang="en-IN" sz="1600" dirty="0"/>
              <a:t>		</a:t>
            </a:r>
          </a:p>
          <a:p>
            <a:r>
              <a:rPr lang="en-IN" sz="1600" dirty="0"/>
              <a:t>		</a:t>
            </a:r>
          </a:p>
        </p:txBody>
      </p:sp>
    </p:spTree>
    <p:extLst>
      <p:ext uri="{BB962C8B-B14F-4D97-AF65-F5344CB8AC3E}">
        <p14:creationId xmlns:p14="http://schemas.microsoft.com/office/powerpoint/2010/main" val="33130993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66B855-2F70-3D32-708E-271B531066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48BC37-E363-4198-E2B3-4BC67A52CDED}"/>
              </a:ext>
            </a:extLst>
          </p:cNvPr>
          <p:cNvSpPr>
            <a:spLocks noGrp="1"/>
          </p:cNvSpPr>
          <p:nvPr>
            <p:ph type="sldNum" sz="quarter" idx="12"/>
          </p:nvPr>
        </p:nvSpPr>
        <p:spPr/>
        <p:txBody>
          <a:bodyPr/>
          <a:lstStyle/>
          <a:p>
            <a:fld id="{4A777409-9C5A-4B07-8E32-19F22F7D558C}" type="slidenum">
              <a:rPr lang="en-IN" smtClean="0"/>
              <a:t>111</a:t>
            </a:fld>
            <a:endParaRPr lang="en-IN" dirty="0"/>
          </a:p>
        </p:txBody>
      </p:sp>
      <p:sp>
        <p:nvSpPr>
          <p:cNvPr id="5" name="TextBox 4">
            <a:extLst>
              <a:ext uri="{FF2B5EF4-FFF2-40B4-BE49-F238E27FC236}">
                <a16:creationId xmlns:a16="http://schemas.microsoft.com/office/drawing/2014/main" id="{F95F5836-C424-020D-DDA9-9C327379F974}"/>
              </a:ext>
            </a:extLst>
          </p:cNvPr>
          <p:cNvSpPr txBox="1"/>
          <p:nvPr/>
        </p:nvSpPr>
        <p:spPr>
          <a:xfrm>
            <a:off x="963209" y="1027543"/>
            <a:ext cx="10963835" cy="5262979"/>
          </a:xfrm>
          <a:prstGeom prst="rect">
            <a:avLst/>
          </a:prstGeom>
          <a:noFill/>
        </p:spPr>
        <p:txBody>
          <a:bodyPr wrap="square">
            <a:spAutoFit/>
          </a:bodyPr>
          <a:lstStyle/>
          <a:p>
            <a:r>
              <a:rPr lang="en-IN" sz="1600" dirty="0"/>
              <a:t>//to print the capacity of object we use capacity()</a:t>
            </a:r>
          </a:p>
          <a:p>
            <a:r>
              <a:rPr lang="en-IN" sz="1600" dirty="0"/>
              <a:t>		System.out.println(strOne.capacity());</a:t>
            </a:r>
          </a:p>
          <a:p>
            <a:r>
              <a:rPr lang="en-IN" sz="1600" dirty="0"/>
              <a:t>		</a:t>
            </a:r>
          </a:p>
          <a:p>
            <a:r>
              <a:rPr lang="en-IN" sz="1600" dirty="0"/>
              <a:t>		//this method will insert SE into strOne at specified position</a:t>
            </a:r>
          </a:p>
          <a:p>
            <a:r>
              <a:rPr lang="en-IN" sz="1600" dirty="0"/>
              <a:t>		</a:t>
            </a:r>
            <a:r>
              <a:rPr lang="en-IN" sz="1600" dirty="0" err="1"/>
              <a:t>strOne.insert</a:t>
            </a:r>
            <a:r>
              <a:rPr lang="en-IN" sz="1600" dirty="0"/>
              <a:t>(length,"SE");</a:t>
            </a:r>
          </a:p>
          <a:p>
            <a:r>
              <a:rPr lang="en-IN" sz="1600" dirty="0"/>
              <a:t>		System.out.println(strOne);</a:t>
            </a:r>
          </a:p>
          <a:p>
            <a:r>
              <a:rPr lang="en-IN" sz="1600" dirty="0"/>
              <a:t>		</a:t>
            </a:r>
          </a:p>
          <a:p>
            <a:r>
              <a:rPr lang="en-IN" sz="1600" dirty="0"/>
              <a:t>		//this method will create a string from start index till end index as specified</a:t>
            </a:r>
          </a:p>
          <a:p>
            <a:r>
              <a:rPr lang="en-IN" sz="1600" dirty="0"/>
              <a:t>		String sub = strTwo.substring(4,9);</a:t>
            </a:r>
          </a:p>
          <a:p>
            <a:r>
              <a:rPr lang="en-IN" sz="1600" dirty="0"/>
              <a:t>		System.out.println(sub);</a:t>
            </a:r>
          </a:p>
          <a:p>
            <a:r>
              <a:rPr lang="en-IN" sz="1600" dirty="0"/>
              <a:t>		</a:t>
            </a:r>
          </a:p>
          <a:p>
            <a:r>
              <a:rPr lang="en-IN" sz="1600" dirty="0"/>
              <a:t>		//this method can convert StringBuilder Object</a:t>
            </a:r>
          </a:p>
          <a:p>
            <a:r>
              <a:rPr lang="en-IN" sz="1600" dirty="0"/>
              <a:t>		String str = strTwo.toString();</a:t>
            </a:r>
          </a:p>
          <a:p>
            <a:r>
              <a:rPr lang="en-IN" sz="1600" dirty="0"/>
              <a:t>		System.out.println(str.getClass());</a:t>
            </a:r>
          </a:p>
          <a:p>
            <a:r>
              <a:rPr lang="en-IN" sz="1600" dirty="0"/>
              <a:t>		</a:t>
            </a:r>
          </a:p>
          <a:p>
            <a:r>
              <a:rPr lang="en-IN" sz="1600" dirty="0"/>
              <a:t>		// this method deletes characters from strOne based on the arguments specified</a:t>
            </a:r>
          </a:p>
          <a:p>
            <a:r>
              <a:rPr lang="en-IN" sz="1600" dirty="0"/>
              <a:t>		strOne.delete(0,3);</a:t>
            </a:r>
          </a:p>
          <a:p>
            <a:r>
              <a:rPr lang="en-IN" sz="1600" dirty="0"/>
              <a:t>		System.out.println(strOne);</a:t>
            </a:r>
          </a:p>
          <a:p>
            <a:r>
              <a:rPr lang="en-IN" sz="1600" dirty="0"/>
              <a:t>		</a:t>
            </a:r>
          </a:p>
          <a:p>
            <a:r>
              <a:rPr lang="en-IN" sz="1600" dirty="0"/>
              <a:t>	}</a:t>
            </a:r>
          </a:p>
          <a:p>
            <a:r>
              <a:rPr lang="en-IN" sz="1600" dirty="0"/>
              <a:t>}</a:t>
            </a:r>
          </a:p>
        </p:txBody>
      </p:sp>
    </p:spTree>
    <p:extLst>
      <p:ext uri="{BB962C8B-B14F-4D97-AF65-F5344CB8AC3E}">
        <p14:creationId xmlns:p14="http://schemas.microsoft.com/office/powerpoint/2010/main" val="39107674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26F3-549F-559D-7695-1B42B52D495E}"/>
              </a:ext>
            </a:extLst>
          </p:cNvPr>
          <p:cNvSpPr>
            <a:spLocks noGrp="1"/>
          </p:cNvSpPr>
          <p:nvPr>
            <p:ph type="title"/>
          </p:nvPr>
        </p:nvSpPr>
        <p:spPr/>
        <p:txBody>
          <a:bodyPr/>
          <a:lstStyle/>
          <a:p>
            <a:pPr algn="ctr"/>
            <a:r>
              <a:rPr lang="en-IN" b="1" u="sng" dirty="0"/>
              <a:t>Wrapper Class</a:t>
            </a:r>
          </a:p>
        </p:txBody>
      </p:sp>
      <p:sp>
        <p:nvSpPr>
          <p:cNvPr id="3" name="Content Placeholder 2">
            <a:extLst>
              <a:ext uri="{FF2B5EF4-FFF2-40B4-BE49-F238E27FC236}">
                <a16:creationId xmlns:a16="http://schemas.microsoft.com/office/drawing/2014/main" id="{819A5202-DE50-F4FA-DE52-ACD162D9481D}"/>
              </a:ext>
            </a:extLst>
          </p:cNvPr>
          <p:cNvSpPr>
            <a:spLocks noGrp="1"/>
          </p:cNvSpPr>
          <p:nvPr>
            <p:ph idx="1"/>
          </p:nvPr>
        </p:nvSpPr>
        <p:spPr>
          <a:xfrm>
            <a:off x="623047" y="1421747"/>
            <a:ext cx="10515600" cy="4351338"/>
          </a:xfrm>
        </p:spPr>
        <p:txBody>
          <a:bodyPr/>
          <a:lstStyle/>
          <a:p>
            <a:pPr marL="0" indent="0">
              <a:buNone/>
            </a:pPr>
            <a:r>
              <a:rPr lang="en-US" sz="2000" dirty="0">
                <a:solidFill>
                  <a:schemeClr val="tx1">
                    <a:lumMod val="65000"/>
                    <a:lumOff val="35000"/>
                  </a:schemeClr>
                </a:solidFill>
                <a:effectLst/>
              </a:rPr>
              <a:t>All this time, we have been using primitive types. But there are occasions where we need to represent them as Objects. This is where Wrapper classes come into the picture. A wrapper class is the one which contains or wraps the primitive data types (int, char, etc.)</a:t>
            </a:r>
          </a:p>
          <a:p>
            <a:pPr marL="0" indent="0">
              <a:buNone/>
            </a:pPr>
            <a:r>
              <a:rPr lang="en-US" sz="2000" dirty="0">
                <a:solidFill>
                  <a:schemeClr val="tx1">
                    <a:lumMod val="65000"/>
                    <a:lumOff val="35000"/>
                  </a:schemeClr>
                </a:solidFill>
                <a:effectLst/>
              </a:rPr>
              <a:t>All the primitive data types have their corresponding Wrapper classes. The following table shows the primitive data types and their corresponding Wrapper class.</a:t>
            </a:r>
          </a:p>
          <a:p>
            <a:pPr marL="0" indent="0">
              <a:buNone/>
            </a:pPr>
            <a:endParaRPr lang="en-IN" dirty="0"/>
          </a:p>
        </p:txBody>
      </p:sp>
      <p:sp>
        <p:nvSpPr>
          <p:cNvPr id="4" name="Footer Placeholder 3">
            <a:extLst>
              <a:ext uri="{FF2B5EF4-FFF2-40B4-BE49-F238E27FC236}">
                <a16:creationId xmlns:a16="http://schemas.microsoft.com/office/drawing/2014/main" id="{CBFE8AE3-EC13-3896-7F57-42B0455AFF2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0EA492E3-17AF-71E9-EA9D-6CAD712D5BEF}"/>
              </a:ext>
            </a:extLst>
          </p:cNvPr>
          <p:cNvSpPr>
            <a:spLocks noGrp="1"/>
          </p:cNvSpPr>
          <p:nvPr>
            <p:ph type="sldNum" sz="quarter" idx="12"/>
          </p:nvPr>
        </p:nvSpPr>
        <p:spPr/>
        <p:txBody>
          <a:bodyPr/>
          <a:lstStyle/>
          <a:p>
            <a:fld id="{4A777409-9C5A-4B07-8E32-19F22F7D558C}" type="slidenum">
              <a:rPr lang="en-IN" smtClean="0"/>
              <a:t>112</a:t>
            </a:fld>
            <a:endParaRPr lang="en-IN" dirty="0"/>
          </a:p>
        </p:txBody>
      </p:sp>
      <p:pic>
        <p:nvPicPr>
          <p:cNvPr id="7" name="Picture 6">
            <a:extLst>
              <a:ext uri="{FF2B5EF4-FFF2-40B4-BE49-F238E27FC236}">
                <a16:creationId xmlns:a16="http://schemas.microsoft.com/office/drawing/2014/main" id="{1770974C-5093-B6EA-BD75-80D3E32EB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06952"/>
            <a:ext cx="12192000" cy="3249398"/>
          </a:xfrm>
          <a:prstGeom prst="rect">
            <a:avLst/>
          </a:prstGeom>
        </p:spPr>
      </p:pic>
    </p:spTree>
    <p:extLst>
      <p:ext uri="{BB962C8B-B14F-4D97-AF65-F5344CB8AC3E}">
        <p14:creationId xmlns:p14="http://schemas.microsoft.com/office/powerpoint/2010/main" val="29944235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8E4F557-EFAC-967A-93AA-2415358D9F6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F9B1A40-4B12-CE6C-0A8D-F87CBCCF6909}"/>
              </a:ext>
            </a:extLst>
          </p:cNvPr>
          <p:cNvSpPr>
            <a:spLocks noGrp="1"/>
          </p:cNvSpPr>
          <p:nvPr>
            <p:ph type="sldNum" sz="quarter" idx="12"/>
          </p:nvPr>
        </p:nvSpPr>
        <p:spPr/>
        <p:txBody>
          <a:bodyPr/>
          <a:lstStyle/>
          <a:p>
            <a:fld id="{4A777409-9C5A-4B07-8E32-19F22F7D558C}" type="slidenum">
              <a:rPr lang="en-IN" smtClean="0"/>
              <a:t>113</a:t>
            </a:fld>
            <a:endParaRPr lang="en-IN" dirty="0"/>
          </a:p>
        </p:txBody>
      </p:sp>
      <p:sp>
        <p:nvSpPr>
          <p:cNvPr id="5" name="TextBox 4">
            <a:extLst>
              <a:ext uri="{FF2B5EF4-FFF2-40B4-BE49-F238E27FC236}">
                <a16:creationId xmlns:a16="http://schemas.microsoft.com/office/drawing/2014/main" id="{67AAA0A8-F2AB-3B3F-DA42-BF54F3CE2C5D}"/>
              </a:ext>
            </a:extLst>
          </p:cNvPr>
          <p:cNvSpPr txBox="1"/>
          <p:nvPr/>
        </p:nvSpPr>
        <p:spPr>
          <a:xfrm>
            <a:off x="31376" y="1072658"/>
            <a:ext cx="11842377" cy="707886"/>
          </a:xfrm>
          <a:prstGeom prst="rect">
            <a:avLst/>
          </a:prstGeom>
          <a:noFill/>
        </p:spPr>
        <p:txBody>
          <a:bodyPr wrap="square">
            <a:spAutoFit/>
          </a:bodyPr>
          <a:lstStyle/>
          <a:p>
            <a:r>
              <a:rPr lang="en-US" sz="2000" dirty="0">
                <a:solidFill>
                  <a:schemeClr val="tx1">
                    <a:lumMod val="65000"/>
                    <a:lumOff val="35000"/>
                  </a:schemeClr>
                </a:solidFill>
              </a:rPr>
              <a:t>Wrapper classes also provide a number of useful methods to manipulate values. They belong to the java.lang package as part of the Java library.</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71B6940-4858-5DEB-29DD-42A3B7A364C2}"/>
              </a:ext>
            </a:extLst>
          </p:cNvPr>
          <p:cNvSpPr txBox="1"/>
          <p:nvPr/>
        </p:nvSpPr>
        <p:spPr>
          <a:xfrm>
            <a:off x="31376" y="1935157"/>
            <a:ext cx="11842376" cy="461665"/>
          </a:xfrm>
          <a:prstGeom prst="rect">
            <a:avLst/>
          </a:prstGeom>
          <a:noFill/>
        </p:spPr>
        <p:txBody>
          <a:bodyPr wrap="square">
            <a:spAutoFit/>
          </a:bodyPr>
          <a:lstStyle/>
          <a:p>
            <a:r>
              <a:rPr lang="en-IN" sz="2400" dirty="0"/>
              <a:t>Integer wrappedInt = new Integer(2);</a:t>
            </a:r>
          </a:p>
        </p:txBody>
      </p:sp>
      <p:sp>
        <p:nvSpPr>
          <p:cNvPr id="9" name="TextBox 8">
            <a:extLst>
              <a:ext uri="{FF2B5EF4-FFF2-40B4-BE49-F238E27FC236}">
                <a16:creationId xmlns:a16="http://schemas.microsoft.com/office/drawing/2014/main" id="{56D91688-2A29-9485-7516-7CD10C7AC345}"/>
              </a:ext>
            </a:extLst>
          </p:cNvPr>
          <p:cNvSpPr txBox="1"/>
          <p:nvPr/>
        </p:nvSpPr>
        <p:spPr>
          <a:xfrm>
            <a:off x="96370" y="2598050"/>
            <a:ext cx="11999259" cy="400110"/>
          </a:xfrm>
          <a:prstGeom prst="rect">
            <a:avLst/>
          </a:prstGeom>
          <a:noFill/>
        </p:spPr>
        <p:txBody>
          <a:bodyPr wrap="square">
            <a:spAutoFit/>
          </a:bodyPr>
          <a:lstStyle/>
          <a:p>
            <a:r>
              <a:rPr lang="en-US" sz="2000" dirty="0">
                <a:solidFill>
                  <a:schemeClr val="tx1">
                    <a:lumMod val="65000"/>
                    <a:lumOff val="35000"/>
                  </a:schemeClr>
                </a:solidFill>
              </a:rPr>
              <a:t>Since Java 5, this can be done without an explicit call to the constructor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76A5413-B523-1D93-5557-283C937847B9}"/>
              </a:ext>
            </a:extLst>
          </p:cNvPr>
          <p:cNvSpPr txBox="1"/>
          <p:nvPr/>
        </p:nvSpPr>
        <p:spPr>
          <a:xfrm>
            <a:off x="96370" y="3130851"/>
            <a:ext cx="11777382" cy="830997"/>
          </a:xfrm>
          <a:prstGeom prst="rect">
            <a:avLst/>
          </a:prstGeom>
          <a:noFill/>
        </p:spPr>
        <p:txBody>
          <a:bodyPr wrap="square">
            <a:spAutoFit/>
          </a:bodyPr>
          <a:lstStyle/>
          <a:p>
            <a:r>
              <a:rPr lang="en-IN" sz="2400" dirty="0"/>
              <a:t>char value = 'a';</a:t>
            </a:r>
          </a:p>
          <a:p>
            <a:r>
              <a:rPr lang="en-IN" sz="2400" dirty="0"/>
              <a:t>Character wrappedChar = value;</a:t>
            </a:r>
          </a:p>
        </p:txBody>
      </p:sp>
      <p:sp>
        <p:nvSpPr>
          <p:cNvPr id="13" name="TextBox 12">
            <a:extLst>
              <a:ext uri="{FF2B5EF4-FFF2-40B4-BE49-F238E27FC236}">
                <a16:creationId xmlns:a16="http://schemas.microsoft.com/office/drawing/2014/main" id="{0F1EFDD4-4182-83A3-D758-BC247EF880F3}"/>
              </a:ext>
            </a:extLst>
          </p:cNvPr>
          <p:cNvSpPr txBox="1"/>
          <p:nvPr/>
        </p:nvSpPr>
        <p:spPr>
          <a:xfrm>
            <a:off x="96370" y="4169609"/>
            <a:ext cx="11842375" cy="1015663"/>
          </a:xfrm>
          <a:prstGeom prst="rect">
            <a:avLst/>
          </a:prstGeom>
          <a:noFill/>
        </p:spPr>
        <p:txBody>
          <a:bodyPr wrap="square">
            <a:spAutoFit/>
          </a:bodyPr>
          <a:lstStyle/>
          <a:p>
            <a:r>
              <a:rPr lang="en-US" sz="2000" dirty="0">
                <a:solidFill>
                  <a:schemeClr val="tx1">
                    <a:lumMod val="65000"/>
                    <a:lumOff val="35000"/>
                  </a:schemeClr>
                </a:solidFill>
              </a:rPr>
              <a:t>This mechanism is called</a:t>
            </a:r>
            <a:r>
              <a:rPr lang="en-US" sz="2000" b="1" dirty="0">
                <a:solidFill>
                  <a:schemeClr val="tx1">
                    <a:lumMod val="65000"/>
                    <a:lumOff val="35000"/>
                  </a:schemeClr>
                </a:solidFill>
              </a:rPr>
              <a:t> autoboxing </a:t>
            </a:r>
            <a:r>
              <a:rPr lang="en-US" sz="2000" dirty="0">
                <a:solidFill>
                  <a:schemeClr val="tx1">
                    <a:lumMod val="65000"/>
                    <a:lumOff val="35000"/>
                  </a:schemeClr>
                </a:solidFill>
              </a:rPr>
              <a:t>which means automatic conversion of primitive types to the object of their corresponding wrapper classes is known as autoboxing. For example – conversion of char to Character as shown above.</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9637369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4F1A09-513D-D758-5186-E66C3D2C97A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755C38C-DEC3-4FE6-79A0-3D91A64A8A25}"/>
              </a:ext>
            </a:extLst>
          </p:cNvPr>
          <p:cNvSpPr>
            <a:spLocks noGrp="1"/>
          </p:cNvSpPr>
          <p:nvPr>
            <p:ph type="sldNum" sz="quarter" idx="12"/>
          </p:nvPr>
        </p:nvSpPr>
        <p:spPr/>
        <p:txBody>
          <a:bodyPr/>
          <a:lstStyle/>
          <a:p>
            <a:fld id="{4A777409-9C5A-4B07-8E32-19F22F7D558C}" type="slidenum">
              <a:rPr lang="en-IN" smtClean="0"/>
              <a:t>114</a:t>
            </a:fld>
            <a:endParaRPr lang="en-IN" dirty="0"/>
          </a:p>
        </p:txBody>
      </p:sp>
      <p:sp>
        <p:nvSpPr>
          <p:cNvPr id="5" name="TextBox 4">
            <a:extLst>
              <a:ext uri="{FF2B5EF4-FFF2-40B4-BE49-F238E27FC236}">
                <a16:creationId xmlns:a16="http://schemas.microsoft.com/office/drawing/2014/main" id="{98443AB4-493E-C770-F285-894D4E98CF76}"/>
              </a:ext>
            </a:extLst>
          </p:cNvPr>
          <p:cNvSpPr txBox="1"/>
          <p:nvPr/>
        </p:nvSpPr>
        <p:spPr>
          <a:xfrm>
            <a:off x="170329" y="1009001"/>
            <a:ext cx="11851341" cy="1015663"/>
          </a:xfrm>
          <a:prstGeom prst="rect">
            <a:avLst/>
          </a:prstGeom>
          <a:noFill/>
        </p:spPr>
        <p:txBody>
          <a:bodyPr wrap="square">
            <a:spAutoFit/>
          </a:bodyPr>
          <a:lstStyle/>
          <a:p>
            <a:r>
              <a:rPr lang="en-US" sz="2000" dirty="0">
                <a:solidFill>
                  <a:schemeClr val="tx1">
                    <a:lumMod val="65000"/>
                    <a:lumOff val="35000"/>
                  </a:schemeClr>
                </a:solidFill>
              </a:rPr>
              <a:t>Similarly, there is a process of </a:t>
            </a:r>
            <a:r>
              <a:rPr lang="en-US" sz="2000" b="1" dirty="0">
                <a:solidFill>
                  <a:schemeClr val="tx1">
                    <a:lumMod val="65000"/>
                    <a:lumOff val="35000"/>
                  </a:schemeClr>
                </a:solidFill>
              </a:rPr>
              <a:t>unboxing</a:t>
            </a:r>
            <a:r>
              <a:rPr lang="en-US" sz="2000" dirty="0">
                <a:solidFill>
                  <a:schemeClr val="tx1">
                    <a:lumMod val="65000"/>
                    <a:lumOff val="35000"/>
                  </a:schemeClr>
                </a:solidFill>
              </a:rPr>
              <a:t> which is opposite of autoboxing. In this process automatically conversion of a wrapper class object to its corresponding primitive type is performed. For example refer the </a:t>
            </a:r>
          </a:p>
          <a:p>
            <a:r>
              <a:rPr lang="en-US" sz="2000" dirty="0">
                <a:solidFill>
                  <a:schemeClr val="tx1">
                    <a:lumMod val="65000"/>
                    <a:lumOff val="35000"/>
                  </a:schemeClr>
                </a:solidFill>
              </a:rPr>
              <a:t>code given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94FC53C8-A832-3F50-64D6-47E650F6195A}"/>
              </a:ext>
            </a:extLst>
          </p:cNvPr>
          <p:cNvSpPr txBox="1"/>
          <p:nvPr/>
        </p:nvSpPr>
        <p:spPr>
          <a:xfrm>
            <a:off x="170328" y="2141675"/>
            <a:ext cx="11385177" cy="461665"/>
          </a:xfrm>
          <a:prstGeom prst="rect">
            <a:avLst/>
          </a:prstGeom>
          <a:noFill/>
        </p:spPr>
        <p:txBody>
          <a:bodyPr wrap="square">
            <a:spAutoFit/>
          </a:bodyPr>
          <a:lstStyle/>
          <a:p>
            <a:r>
              <a:rPr lang="en-IN" sz="2400" dirty="0"/>
              <a:t>char newVal = wrappedChar;</a:t>
            </a:r>
          </a:p>
        </p:txBody>
      </p:sp>
      <p:sp>
        <p:nvSpPr>
          <p:cNvPr id="9" name="TextBox 8">
            <a:extLst>
              <a:ext uri="{FF2B5EF4-FFF2-40B4-BE49-F238E27FC236}">
                <a16:creationId xmlns:a16="http://schemas.microsoft.com/office/drawing/2014/main" id="{04371F3E-9717-1DB0-3010-62ACA7731802}"/>
              </a:ext>
            </a:extLst>
          </p:cNvPr>
          <p:cNvSpPr txBox="1"/>
          <p:nvPr/>
        </p:nvSpPr>
        <p:spPr>
          <a:xfrm>
            <a:off x="170328" y="2720351"/>
            <a:ext cx="11501719" cy="1015663"/>
          </a:xfrm>
          <a:prstGeom prst="rect">
            <a:avLst/>
          </a:prstGeom>
          <a:noFill/>
        </p:spPr>
        <p:txBody>
          <a:bodyPr wrap="square">
            <a:spAutoFit/>
          </a:bodyPr>
          <a:lstStyle/>
          <a:p>
            <a:r>
              <a:rPr lang="en-US" sz="2000" b="1" dirty="0">
                <a:solidFill>
                  <a:schemeClr val="tx1">
                    <a:lumMod val="65000"/>
                    <a:lumOff val="35000"/>
                  </a:schemeClr>
                </a:solidFill>
                <a:effectLst/>
              </a:rPr>
              <a:t>Important Note</a:t>
            </a:r>
            <a:r>
              <a:rPr lang="en-US" sz="2000" dirty="0">
                <a:solidFill>
                  <a:schemeClr val="tx1">
                    <a:lumMod val="65000"/>
                    <a:lumOff val="35000"/>
                  </a:schemeClr>
                </a:solidFill>
                <a:effectLst/>
              </a:rPr>
              <a:t>: Similar to the String pool, Byte, Short, Integer and Long classes cache values in the range -128 to 127.</a:t>
            </a:r>
          </a:p>
          <a:p>
            <a:r>
              <a:rPr lang="en-US" sz="2000" dirty="0">
                <a:solidFill>
                  <a:schemeClr val="tx1">
                    <a:lumMod val="65000"/>
                    <a:lumOff val="35000"/>
                  </a:schemeClr>
                </a:solidFill>
                <a:effectLst/>
              </a:rPr>
              <a:t>Next, let us discuss few methods which are present in a wrapper class.</a:t>
            </a:r>
          </a:p>
        </p:txBody>
      </p:sp>
    </p:spTree>
    <p:extLst>
      <p:ext uri="{BB962C8B-B14F-4D97-AF65-F5344CB8AC3E}">
        <p14:creationId xmlns:p14="http://schemas.microsoft.com/office/powerpoint/2010/main" val="13514655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84DCBA1-FAA7-29E2-DDED-7BE17A18D32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03EF7DB-C287-44FB-26EC-2D5DB7B2FDAC}"/>
              </a:ext>
            </a:extLst>
          </p:cNvPr>
          <p:cNvSpPr>
            <a:spLocks noGrp="1"/>
          </p:cNvSpPr>
          <p:nvPr>
            <p:ph type="sldNum" sz="quarter" idx="12"/>
          </p:nvPr>
        </p:nvSpPr>
        <p:spPr/>
        <p:txBody>
          <a:bodyPr/>
          <a:lstStyle/>
          <a:p>
            <a:fld id="{4A777409-9C5A-4B07-8E32-19F22F7D558C}" type="slidenum">
              <a:rPr lang="en-IN" smtClean="0"/>
              <a:t>115</a:t>
            </a:fld>
            <a:endParaRPr lang="en-IN" dirty="0"/>
          </a:p>
        </p:txBody>
      </p:sp>
      <p:sp>
        <p:nvSpPr>
          <p:cNvPr id="5" name="TextBox 4">
            <a:extLst>
              <a:ext uri="{FF2B5EF4-FFF2-40B4-BE49-F238E27FC236}">
                <a16:creationId xmlns:a16="http://schemas.microsoft.com/office/drawing/2014/main" id="{275EEF7B-49CE-342C-600A-20B45707ABED}"/>
              </a:ext>
            </a:extLst>
          </p:cNvPr>
          <p:cNvSpPr txBox="1"/>
          <p:nvPr/>
        </p:nvSpPr>
        <p:spPr>
          <a:xfrm>
            <a:off x="988358" y="510099"/>
            <a:ext cx="10262347" cy="461665"/>
          </a:xfrm>
          <a:prstGeom prst="rect">
            <a:avLst/>
          </a:prstGeom>
          <a:noFill/>
        </p:spPr>
        <p:txBody>
          <a:bodyPr wrap="square">
            <a:spAutoFit/>
          </a:bodyPr>
          <a:lstStyle/>
          <a:p>
            <a:r>
              <a:rPr lang="en-IN" sz="2400" b="1" dirty="0">
                <a:effectLst/>
              </a:rPr>
              <a:t>Wrapper Class Methods</a:t>
            </a:r>
          </a:p>
        </p:txBody>
      </p:sp>
      <p:sp>
        <p:nvSpPr>
          <p:cNvPr id="7" name="TextBox 6">
            <a:extLst>
              <a:ext uri="{FF2B5EF4-FFF2-40B4-BE49-F238E27FC236}">
                <a16:creationId xmlns:a16="http://schemas.microsoft.com/office/drawing/2014/main" id="{6F9D0E7B-A40B-D97A-4B38-B421905E60BC}"/>
              </a:ext>
            </a:extLst>
          </p:cNvPr>
          <p:cNvSpPr txBox="1"/>
          <p:nvPr/>
        </p:nvSpPr>
        <p:spPr>
          <a:xfrm>
            <a:off x="0" y="1077597"/>
            <a:ext cx="11743765" cy="1323439"/>
          </a:xfrm>
          <a:prstGeom prst="rect">
            <a:avLst/>
          </a:prstGeom>
          <a:noFill/>
        </p:spPr>
        <p:txBody>
          <a:bodyPr wrap="square">
            <a:spAutoFit/>
          </a:bodyPr>
          <a:lstStyle/>
          <a:p>
            <a:r>
              <a:rPr lang="en-US" sz="2000" dirty="0">
                <a:solidFill>
                  <a:schemeClr val="tx1">
                    <a:lumMod val="65000"/>
                    <a:lumOff val="35000"/>
                  </a:schemeClr>
                </a:solidFill>
                <a:effectLst/>
              </a:rPr>
              <a:t>Wrapper classes are helpful in converting numeric strings into numeric datatypes (for example String-to-int, String-to-double etc.). And so, we have supporting methods like parseDouble(), parseInt(), etc.</a:t>
            </a:r>
          </a:p>
          <a:p>
            <a:r>
              <a:rPr lang="en-US" sz="2000" dirty="0">
                <a:solidFill>
                  <a:schemeClr val="tx1">
                    <a:lumMod val="65000"/>
                    <a:lumOff val="35000"/>
                  </a:schemeClr>
                </a:solidFill>
                <a:effectLst/>
              </a:rPr>
              <a:t>Each such method accepts a string and returns an object of the corresponding data type. Let's look at the Integer class for instance.</a:t>
            </a:r>
          </a:p>
        </p:txBody>
      </p:sp>
      <p:sp>
        <p:nvSpPr>
          <p:cNvPr id="9" name="TextBox 8">
            <a:extLst>
              <a:ext uri="{FF2B5EF4-FFF2-40B4-BE49-F238E27FC236}">
                <a16:creationId xmlns:a16="http://schemas.microsoft.com/office/drawing/2014/main" id="{76EA12AD-C65C-6AA2-5753-378C5F09CADA}"/>
              </a:ext>
            </a:extLst>
          </p:cNvPr>
          <p:cNvSpPr txBox="1"/>
          <p:nvPr/>
        </p:nvSpPr>
        <p:spPr>
          <a:xfrm>
            <a:off x="0" y="2506869"/>
            <a:ext cx="11743765" cy="707886"/>
          </a:xfrm>
          <a:prstGeom prst="rect">
            <a:avLst/>
          </a:prstGeom>
          <a:noFill/>
        </p:spPr>
        <p:txBody>
          <a:bodyPr wrap="square">
            <a:spAutoFit/>
          </a:bodyPr>
          <a:lstStyle/>
          <a:p>
            <a:r>
              <a:rPr lang="en-IN" sz="2000" dirty="0"/>
              <a:t>String sum = "123"; </a:t>
            </a:r>
          </a:p>
          <a:p>
            <a:r>
              <a:rPr lang="en-IN" sz="2000" dirty="0"/>
              <a:t>int mySum = Integer.parseInt(sum);// Here 'mySum' would be holding the integer 123</a:t>
            </a:r>
          </a:p>
        </p:txBody>
      </p:sp>
      <p:sp>
        <p:nvSpPr>
          <p:cNvPr id="11" name="TextBox 10">
            <a:extLst>
              <a:ext uri="{FF2B5EF4-FFF2-40B4-BE49-F238E27FC236}">
                <a16:creationId xmlns:a16="http://schemas.microsoft.com/office/drawing/2014/main" id="{27D256BE-62C4-3AEB-8B93-C128BD19F523}"/>
              </a:ext>
            </a:extLst>
          </p:cNvPr>
          <p:cNvSpPr txBox="1"/>
          <p:nvPr/>
        </p:nvSpPr>
        <p:spPr>
          <a:xfrm>
            <a:off x="0" y="3394004"/>
            <a:ext cx="12066494" cy="707886"/>
          </a:xfrm>
          <a:prstGeom prst="rect">
            <a:avLst/>
          </a:prstGeom>
          <a:noFill/>
        </p:spPr>
        <p:txBody>
          <a:bodyPr wrap="square">
            <a:spAutoFit/>
          </a:bodyPr>
          <a:lstStyle/>
          <a:p>
            <a:r>
              <a:rPr lang="en-US" sz="2000" dirty="0">
                <a:solidFill>
                  <a:schemeClr val="tx1">
                    <a:lumMod val="65000"/>
                    <a:lumOff val="35000"/>
                  </a:schemeClr>
                </a:solidFill>
              </a:rPr>
              <a:t>Also, typecasting fails in converting a wrapper type to another type. So, we can use methods such as intValue(), byteValue(), floatValue() etc. to do such conversions. Let's take a look at the following example:</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F0BF8F38-18CC-D8A0-34A8-C5031DA9FF90}"/>
              </a:ext>
            </a:extLst>
          </p:cNvPr>
          <p:cNvSpPr txBox="1"/>
          <p:nvPr/>
        </p:nvSpPr>
        <p:spPr>
          <a:xfrm>
            <a:off x="0" y="4167291"/>
            <a:ext cx="11949953" cy="707886"/>
          </a:xfrm>
          <a:prstGeom prst="rect">
            <a:avLst/>
          </a:prstGeom>
          <a:noFill/>
        </p:spPr>
        <p:txBody>
          <a:bodyPr wrap="square">
            <a:spAutoFit/>
          </a:bodyPr>
          <a:lstStyle/>
          <a:p>
            <a:r>
              <a:rPr lang="en-IN" sz="2000" dirty="0"/>
              <a:t>Integer phoneNo = 44281234; </a:t>
            </a:r>
          </a:p>
          <a:p>
            <a:r>
              <a:rPr lang="en-IN" sz="2000" dirty="0"/>
              <a:t>Long phoneNo = phoneNo.longValue(); // Converts Integer into a Long value</a:t>
            </a:r>
          </a:p>
        </p:txBody>
      </p:sp>
      <p:sp>
        <p:nvSpPr>
          <p:cNvPr id="15" name="TextBox 14">
            <a:extLst>
              <a:ext uri="{FF2B5EF4-FFF2-40B4-BE49-F238E27FC236}">
                <a16:creationId xmlns:a16="http://schemas.microsoft.com/office/drawing/2014/main" id="{E2369148-5848-A212-A3B3-A05581EF1AF0}"/>
              </a:ext>
            </a:extLst>
          </p:cNvPr>
          <p:cNvSpPr txBox="1"/>
          <p:nvPr/>
        </p:nvSpPr>
        <p:spPr>
          <a:xfrm>
            <a:off x="8965" y="4969432"/>
            <a:ext cx="12066494" cy="1015663"/>
          </a:xfrm>
          <a:prstGeom prst="rect">
            <a:avLst/>
          </a:prstGeom>
          <a:noFill/>
        </p:spPr>
        <p:txBody>
          <a:bodyPr wrap="square">
            <a:spAutoFit/>
          </a:bodyPr>
          <a:lstStyle/>
          <a:p>
            <a:r>
              <a:rPr lang="en-US" sz="2000" dirty="0">
                <a:solidFill>
                  <a:schemeClr val="tx1">
                    <a:lumMod val="65000"/>
                    <a:lumOff val="35000"/>
                  </a:schemeClr>
                </a:solidFill>
                <a:effectLst/>
              </a:rPr>
              <a:t>Now we will see some of the methods of Character wrapper class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We create two objects alphaObj and digitObj as shown:</a:t>
            </a:r>
          </a:p>
        </p:txBody>
      </p:sp>
    </p:spTree>
    <p:extLst>
      <p:ext uri="{BB962C8B-B14F-4D97-AF65-F5344CB8AC3E}">
        <p14:creationId xmlns:p14="http://schemas.microsoft.com/office/powerpoint/2010/main" val="40258808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A04AD8-DF63-7074-6927-D60471BDBB8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F64508A-50BA-CC93-F823-081E2B94771B}"/>
              </a:ext>
            </a:extLst>
          </p:cNvPr>
          <p:cNvSpPr>
            <a:spLocks noGrp="1"/>
          </p:cNvSpPr>
          <p:nvPr>
            <p:ph type="sldNum" sz="quarter" idx="12"/>
          </p:nvPr>
        </p:nvSpPr>
        <p:spPr/>
        <p:txBody>
          <a:bodyPr/>
          <a:lstStyle/>
          <a:p>
            <a:fld id="{4A777409-9C5A-4B07-8E32-19F22F7D558C}" type="slidenum">
              <a:rPr lang="en-IN" smtClean="0"/>
              <a:t>116</a:t>
            </a:fld>
            <a:endParaRPr lang="en-IN" dirty="0"/>
          </a:p>
        </p:txBody>
      </p:sp>
      <p:sp>
        <p:nvSpPr>
          <p:cNvPr id="5" name="TextBox 4">
            <a:extLst>
              <a:ext uri="{FF2B5EF4-FFF2-40B4-BE49-F238E27FC236}">
                <a16:creationId xmlns:a16="http://schemas.microsoft.com/office/drawing/2014/main" id="{23B4E0CC-0D18-56DE-25FE-9ED8C9C087D0}"/>
              </a:ext>
            </a:extLst>
          </p:cNvPr>
          <p:cNvSpPr txBox="1"/>
          <p:nvPr/>
        </p:nvSpPr>
        <p:spPr>
          <a:xfrm>
            <a:off x="1302124" y="577787"/>
            <a:ext cx="6100482" cy="707886"/>
          </a:xfrm>
          <a:prstGeom prst="rect">
            <a:avLst/>
          </a:prstGeom>
          <a:noFill/>
        </p:spPr>
        <p:txBody>
          <a:bodyPr wrap="square">
            <a:spAutoFit/>
          </a:bodyPr>
          <a:lstStyle/>
          <a:p>
            <a:r>
              <a:rPr lang="en-IN" sz="2000" dirty="0"/>
              <a:t>Character alphaObj = new Character('A');</a:t>
            </a:r>
          </a:p>
          <a:p>
            <a:r>
              <a:rPr lang="en-IN" sz="2000" dirty="0"/>
              <a:t>Character digitObj = new Character('5');</a:t>
            </a:r>
          </a:p>
        </p:txBody>
      </p:sp>
      <p:sp>
        <p:nvSpPr>
          <p:cNvPr id="7" name="TextBox 6">
            <a:extLst>
              <a:ext uri="{FF2B5EF4-FFF2-40B4-BE49-F238E27FC236}">
                <a16:creationId xmlns:a16="http://schemas.microsoft.com/office/drawing/2014/main" id="{FD52C10E-C28B-D1E2-4454-30D40670A423}"/>
              </a:ext>
            </a:extLst>
          </p:cNvPr>
          <p:cNvSpPr txBox="1"/>
          <p:nvPr/>
        </p:nvSpPr>
        <p:spPr>
          <a:xfrm>
            <a:off x="360829" y="1397675"/>
            <a:ext cx="11616018" cy="2554545"/>
          </a:xfrm>
          <a:prstGeom prst="rect">
            <a:avLst/>
          </a:prstGeom>
          <a:noFill/>
        </p:spPr>
        <p:txBody>
          <a:bodyPr wrap="square">
            <a:spAutoFit/>
          </a:bodyPr>
          <a:lstStyle/>
          <a:p>
            <a:r>
              <a:rPr lang="en-US" sz="2000" dirty="0">
                <a:solidFill>
                  <a:schemeClr val="tx1">
                    <a:lumMod val="65000"/>
                    <a:lumOff val="35000"/>
                  </a:schemeClr>
                </a:solidFill>
                <a:effectLst/>
              </a:rPr>
              <a:t>Following are some of the methods which make our task to manipulate the data, easy.</a:t>
            </a:r>
          </a:p>
          <a:p>
            <a:endParaRPr lang="en-US" sz="2000" dirty="0">
              <a:solidFill>
                <a:schemeClr val="tx1">
                  <a:lumMod val="65000"/>
                  <a:lumOff val="35000"/>
                </a:schemeClr>
              </a:solidFill>
              <a:effectLst/>
            </a:endParaRPr>
          </a:p>
          <a:p>
            <a:pPr>
              <a:buFont typeface="+mj-lt"/>
              <a:buAutoNum type="arabicPeriod"/>
            </a:pPr>
            <a:r>
              <a:rPr lang="en-US" sz="2000" dirty="0">
                <a:solidFill>
                  <a:schemeClr val="tx1">
                    <a:lumMod val="65000"/>
                    <a:lumOff val="35000"/>
                  </a:schemeClr>
                </a:solidFill>
                <a:effectLst/>
              </a:rPr>
              <a:t>isDigit() - checks if a given character is Digit</a:t>
            </a:r>
          </a:p>
          <a:p>
            <a:pPr>
              <a:buFont typeface="+mj-lt"/>
              <a:buAutoNum type="arabicPeriod"/>
            </a:pPr>
            <a:r>
              <a:rPr lang="en-US" sz="2000" dirty="0">
                <a:solidFill>
                  <a:schemeClr val="tx1">
                    <a:lumMod val="65000"/>
                    <a:lumOff val="35000"/>
                  </a:schemeClr>
                </a:solidFill>
                <a:effectLst/>
              </a:rPr>
              <a:t>isUpperCase() - checks if a given character is LowerCase</a:t>
            </a:r>
          </a:p>
          <a:p>
            <a:pPr>
              <a:buFont typeface="+mj-lt"/>
              <a:buAutoNum type="arabicPeriod"/>
            </a:pPr>
            <a:r>
              <a:rPr lang="en-US" sz="2000" dirty="0">
                <a:solidFill>
                  <a:schemeClr val="tx1">
                    <a:lumMod val="65000"/>
                    <a:lumOff val="35000"/>
                  </a:schemeClr>
                </a:solidFill>
                <a:effectLst/>
              </a:rPr>
              <a:t>toString() - converts Character to String</a:t>
            </a:r>
          </a:p>
          <a:p>
            <a:pPr>
              <a:buFont typeface="+mj-lt"/>
              <a:buAutoNum type="arabicPeriod"/>
            </a:pPr>
            <a:r>
              <a:rPr lang="en-US" sz="2000" dirty="0">
                <a:solidFill>
                  <a:schemeClr val="tx1">
                    <a:lumMod val="65000"/>
                    <a:lumOff val="35000"/>
                  </a:schemeClr>
                </a:solidFill>
                <a:effectLst/>
              </a:rPr>
              <a:t>charValue() - converts Character to char primitive data type</a:t>
            </a:r>
          </a:p>
          <a:p>
            <a:pPr>
              <a:buFont typeface="+mj-lt"/>
              <a:buAutoNum type="arabicPeriod"/>
            </a:pPr>
            <a:r>
              <a:rPr lang="en-US" sz="2000" dirty="0">
                <a:solidFill>
                  <a:schemeClr val="tx1">
                    <a:lumMod val="65000"/>
                    <a:lumOff val="35000"/>
                  </a:schemeClr>
                </a:solidFill>
                <a:effectLst/>
              </a:rPr>
              <a:t>toLowerCase() - converts Character to LowerCase</a:t>
            </a:r>
          </a:p>
          <a:p>
            <a:pPr>
              <a:buFont typeface="+mj-lt"/>
              <a:buAutoNum type="arabicPeriod"/>
            </a:pP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AF393D85-2E42-7694-11D3-F0DCC562D08D}"/>
              </a:ext>
            </a:extLst>
          </p:cNvPr>
          <p:cNvSpPr txBox="1"/>
          <p:nvPr/>
        </p:nvSpPr>
        <p:spPr>
          <a:xfrm>
            <a:off x="360829" y="3801805"/>
            <a:ext cx="11329147" cy="2554545"/>
          </a:xfrm>
          <a:prstGeom prst="rect">
            <a:avLst/>
          </a:prstGeom>
          <a:noFill/>
        </p:spPr>
        <p:txBody>
          <a:bodyPr wrap="square">
            <a:spAutoFit/>
          </a:bodyPr>
          <a:lstStyle/>
          <a:p>
            <a:r>
              <a:rPr lang="en-IN" sz="2000" dirty="0"/>
              <a:t>boolean result1 = Character.isDigit(digitObj); // Output :- true</a:t>
            </a:r>
          </a:p>
          <a:p>
            <a:r>
              <a:rPr lang="en-IN" sz="2000" dirty="0"/>
              <a:t>		</a:t>
            </a:r>
          </a:p>
          <a:p>
            <a:r>
              <a:rPr lang="en-IN" sz="2000" dirty="0"/>
              <a:t>boolean result2 = Character.isUpperCase(alphaObj); // Output :- true</a:t>
            </a:r>
          </a:p>
          <a:p>
            <a:r>
              <a:rPr lang="en-IN" sz="2000" dirty="0"/>
              <a:t>		</a:t>
            </a:r>
          </a:p>
          <a:p>
            <a:r>
              <a:rPr lang="en-IN" sz="2000" dirty="0"/>
              <a:t>String val = alphaObj.toString(); // val = "A"</a:t>
            </a:r>
          </a:p>
          <a:p>
            <a:r>
              <a:rPr lang="en-IN" sz="2000" dirty="0"/>
              <a:t>		</a:t>
            </a:r>
          </a:p>
          <a:p>
            <a:r>
              <a:rPr lang="en-IN" sz="2000" dirty="0"/>
              <a:t>char beta = alphaObj.charValue(); // beta = 'A'</a:t>
            </a:r>
          </a:p>
          <a:p>
            <a:r>
              <a:rPr lang="en-IN" sz="2000" dirty="0"/>
              <a:t>char c = Character.toLowerCase('B'); // c = 'b';</a:t>
            </a:r>
          </a:p>
        </p:txBody>
      </p:sp>
    </p:spTree>
    <p:extLst>
      <p:ext uri="{BB962C8B-B14F-4D97-AF65-F5344CB8AC3E}">
        <p14:creationId xmlns:p14="http://schemas.microsoft.com/office/powerpoint/2010/main" val="8352495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E6F6C6-AD04-8624-055E-4D1DC3777B9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8B54E2D-C11E-29A1-361E-2CB75676A4D9}"/>
              </a:ext>
            </a:extLst>
          </p:cNvPr>
          <p:cNvSpPr>
            <a:spLocks noGrp="1"/>
          </p:cNvSpPr>
          <p:nvPr>
            <p:ph type="sldNum" sz="quarter" idx="12"/>
          </p:nvPr>
        </p:nvSpPr>
        <p:spPr/>
        <p:txBody>
          <a:bodyPr/>
          <a:lstStyle/>
          <a:p>
            <a:fld id="{4A777409-9C5A-4B07-8E32-19F22F7D558C}" type="slidenum">
              <a:rPr lang="en-IN" smtClean="0"/>
              <a:t>117</a:t>
            </a:fld>
            <a:endParaRPr lang="en-IN" dirty="0"/>
          </a:p>
        </p:txBody>
      </p:sp>
      <p:sp>
        <p:nvSpPr>
          <p:cNvPr id="5" name="TextBox 4">
            <a:extLst>
              <a:ext uri="{FF2B5EF4-FFF2-40B4-BE49-F238E27FC236}">
                <a16:creationId xmlns:a16="http://schemas.microsoft.com/office/drawing/2014/main" id="{F820B1FA-9960-A367-83F3-059B49202115}"/>
              </a:ext>
            </a:extLst>
          </p:cNvPr>
          <p:cNvSpPr txBox="1"/>
          <p:nvPr/>
        </p:nvSpPr>
        <p:spPr>
          <a:xfrm>
            <a:off x="988358" y="590781"/>
            <a:ext cx="9858935" cy="400110"/>
          </a:xfrm>
          <a:prstGeom prst="rect">
            <a:avLst/>
          </a:prstGeom>
          <a:noFill/>
        </p:spPr>
        <p:txBody>
          <a:bodyPr wrap="square">
            <a:spAutoFit/>
          </a:bodyPr>
          <a:lstStyle/>
          <a:p>
            <a:r>
              <a:rPr lang="en-US" sz="2000" dirty="0">
                <a:solidFill>
                  <a:schemeClr val="tx1">
                    <a:lumMod val="65000"/>
                    <a:lumOff val="35000"/>
                  </a:schemeClr>
                </a:solidFill>
              </a:rPr>
              <a:t>We will see some methods which introduce comparison.</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BD02D64-945D-BD2E-8CD7-FC64CFEEF76D}"/>
              </a:ext>
            </a:extLst>
          </p:cNvPr>
          <p:cNvSpPr txBox="1"/>
          <p:nvPr/>
        </p:nvSpPr>
        <p:spPr>
          <a:xfrm>
            <a:off x="818528" y="990891"/>
            <a:ext cx="11284324" cy="1938992"/>
          </a:xfrm>
          <a:prstGeom prst="rect">
            <a:avLst/>
          </a:prstGeom>
          <a:noFill/>
        </p:spPr>
        <p:txBody>
          <a:bodyPr wrap="square">
            <a:spAutoFit/>
          </a:bodyPr>
          <a:lstStyle/>
          <a:p>
            <a:r>
              <a:rPr lang="en-IN" sz="2000" dirty="0"/>
              <a:t>int result11 = Character.compare('A', 'b');</a:t>
            </a:r>
          </a:p>
          <a:p>
            <a:r>
              <a:rPr lang="en-IN" sz="2000" dirty="0"/>
              <a:t>System.out.println(result11); //-33</a:t>
            </a:r>
          </a:p>
          <a:p>
            <a:r>
              <a:rPr lang="en-IN" sz="2000" dirty="0"/>
              <a:t>	    </a:t>
            </a:r>
          </a:p>
          <a:p>
            <a:r>
              <a:rPr lang="en-IN" sz="2000" dirty="0"/>
              <a:t>Character anotherCharacter = new Character('b');</a:t>
            </a:r>
          </a:p>
          <a:p>
            <a:r>
              <a:rPr lang="en-IN" sz="2000" dirty="0"/>
              <a:t>int result22 = alphaObj.compareTo(anotherCharacter);</a:t>
            </a:r>
          </a:p>
          <a:p>
            <a:r>
              <a:rPr lang="en-IN" sz="2000" dirty="0"/>
              <a:t>System.out.println(result22); //-33</a:t>
            </a:r>
          </a:p>
        </p:txBody>
      </p:sp>
      <p:sp>
        <p:nvSpPr>
          <p:cNvPr id="11" name="TextBox 10">
            <a:extLst>
              <a:ext uri="{FF2B5EF4-FFF2-40B4-BE49-F238E27FC236}">
                <a16:creationId xmlns:a16="http://schemas.microsoft.com/office/drawing/2014/main" id="{91405243-B1FF-B68D-3A6D-E5B9E2E57F31}"/>
              </a:ext>
            </a:extLst>
          </p:cNvPr>
          <p:cNvSpPr txBox="1"/>
          <p:nvPr/>
        </p:nvSpPr>
        <p:spPr>
          <a:xfrm>
            <a:off x="217393" y="3032363"/>
            <a:ext cx="12189759" cy="1015663"/>
          </a:xfrm>
          <a:prstGeom prst="rect">
            <a:avLst/>
          </a:prstGeom>
          <a:noFill/>
        </p:spPr>
        <p:txBody>
          <a:bodyPr wrap="square">
            <a:spAutoFit/>
          </a:bodyPr>
          <a:lstStyle/>
          <a:p>
            <a:r>
              <a:rPr lang="en-US" sz="2000" dirty="0">
                <a:solidFill>
                  <a:schemeClr val="tx1">
                    <a:lumMod val="65000"/>
                    <a:lumOff val="35000"/>
                  </a:schemeClr>
                </a:solidFill>
                <a:effectLst/>
              </a:rPr>
              <a:t>As you can see, both the methods are giving the same output then, what is the difference between them?</a:t>
            </a:r>
          </a:p>
          <a:p>
            <a:r>
              <a:rPr lang="en-US" sz="2000" dirty="0">
                <a:solidFill>
                  <a:schemeClr val="tx1">
                    <a:lumMod val="65000"/>
                    <a:lumOff val="35000"/>
                  </a:schemeClr>
                </a:solidFill>
                <a:effectLst/>
              </a:rPr>
              <a:t>If you observe both the methods carefully you will come to know, in compare() we are comparing the two char values (In this case 'A' and 'b') and in compareTo() we are comparing two objects of Character wrapper class. </a:t>
            </a:r>
          </a:p>
        </p:txBody>
      </p:sp>
    </p:spTree>
    <p:extLst>
      <p:ext uri="{BB962C8B-B14F-4D97-AF65-F5344CB8AC3E}">
        <p14:creationId xmlns:p14="http://schemas.microsoft.com/office/powerpoint/2010/main" val="13147124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48A11-AF7E-4097-5953-3F79FF08067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05E62C1-F0AF-1480-2C00-7246626F28F2}"/>
              </a:ext>
            </a:extLst>
          </p:cNvPr>
          <p:cNvSpPr>
            <a:spLocks noGrp="1"/>
          </p:cNvSpPr>
          <p:nvPr>
            <p:ph type="sldNum" sz="quarter" idx="12"/>
          </p:nvPr>
        </p:nvSpPr>
        <p:spPr/>
        <p:txBody>
          <a:bodyPr/>
          <a:lstStyle/>
          <a:p>
            <a:fld id="{4A777409-9C5A-4B07-8E32-19F22F7D558C}" type="slidenum">
              <a:rPr lang="en-IN" smtClean="0"/>
              <a:t>118</a:t>
            </a:fld>
            <a:endParaRPr lang="en-IN" dirty="0"/>
          </a:p>
        </p:txBody>
      </p:sp>
      <p:sp>
        <p:nvSpPr>
          <p:cNvPr id="5" name="TextBox 4">
            <a:extLst>
              <a:ext uri="{FF2B5EF4-FFF2-40B4-BE49-F238E27FC236}">
                <a16:creationId xmlns:a16="http://schemas.microsoft.com/office/drawing/2014/main" id="{1482B355-26F7-A0D5-2929-69E99A3E0804}"/>
              </a:ext>
            </a:extLst>
          </p:cNvPr>
          <p:cNvSpPr txBox="1"/>
          <p:nvPr/>
        </p:nvSpPr>
        <p:spPr>
          <a:xfrm>
            <a:off x="161365" y="920621"/>
            <a:ext cx="11645153" cy="5324535"/>
          </a:xfrm>
          <a:prstGeom prst="rect">
            <a:avLst/>
          </a:prstGeom>
          <a:noFill/>
        </p:spPr>
        <p:txBody>
          <a:bodyPr wrap="square">
            <a:spAutoFit/>
          </a:bodyPr>
          <a:lstStyle/>
          <a:p>
            <a:r>
              <a:rPr lang="en-US" sz="2000" dirty="0">
                <a:solidFill>
                  <a:schemeClr val="tx1">
                    <a:lumMod val="65000"/>
                    <a:lumOff val="35000"/>
                  </a:schemeClr>
                </a:solidFill>
                <a:effectLst/>
              </a:rPr>
              <a:t>The working of both the methods is given below.</a:t>
            </a:r>
          </a:p>
          <a:p>
            <a:endParaRPr lang="en-US" sz="2000" dirty="0">
              <a:solidFill>
                <a:schemeClr val="tx1">
                  <a:lumMod val="65000"/>
                  <a:lumOff val="35000"/>
                </a:schemeClr>
              </a:solidFill>
              <a:effectLst/>
            </a:endParaRPr>
          </a:p>
          <a:p>
            <a:pPr marL="457200" indent="-457200">
              <a:buAutoNum type="arabicPeriod"/>
            </a:pPr>
            <a:r>
              <a:rPr lang="en-US" sz="2000" dirty="0">
                <a:solidFill>
                  <a:schemeClr val="tx1">
                    <a:lumMod val="65000"/>
                    <a:lumOff val="35000"/>
                  </a:schemeClr>
                </a:solidFill>
                <a:effectLst/>
              </a:rPr>
              <a:t>compare() :- </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Comparing chars using compare which returns an int</a:t>
            </a:r>
          </a:p>
          <a:p>
            <a:pPr marL="342900" indent="-342900">
              <a:buFont typeface="Wingdings" panose="05000000000000000000" pitchFamily="2" charset="2"/>
              <a:buChar char="Ø"/>
            </a:pPr>
            <a:r>
              <a:rPr lang="en-US" sz="2000" dirty="0">
                <a:solidFill>
                  <a:schemeClr val="tx1">
                    <a:lumMod val="65000"/>
                    <a:lumOff val="35000"/>
                  </a:schemeClr>
                </a:solidFill>
                <a:effectLst/>
              </a:rPr>
              <a:t> It returns 0 if char1 == char2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less than 0 if char1 &lt; char2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greater than 0 if char1 &gt; char1</a:t>
            </a:r>
          </a:p>
          <a:p>
            <a:pPr marL="342900" indent="-342900">
              <a:buFont typeface="Wingdings" panose="05000000000000000000" pitchFamily="2" charset="2"/>
              <a:buChar char="Ø"/>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2. compareTo() :- </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Comparing Character objects using compareTo which returns int</a:t>
            </a:r>
          </a:p>
          <a:p>
            <a:pPr marL="342900" indent="-342900">
              <a:buFont typeface="Wingdings" panose="05000000000000000000" pitchFamily="2" charset="2"/>
              <a:buChar char="Ø"/>
            </a:pPr>
            <a:r>
              <a:rPr lang="en-US" sz="2000" dirty="0">
                <a:solidFill>
                  <a:schemeClr val="tx1">
                    <a:lumMod val="65000"/>
                    <a:lumOff val="35000"/>
                  </a:schemeClr>
                </a:solidFill>
                <a:effectLst/>
              </a:rPr>
              <a:t> It returns 0 if obj1 == obj2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less than 0 if obj1 &lt; obj2</a:t>
            </a:r>
          </a:p>
          <a:p>
            <a:pPr marL="342900" indent="-342900">
              <a:buFont typeface="Wingdings" panose="05000000000000000000" pitchFamily="2" charset="2"/>
              <a:buChar char="Ø"/>
            </a:pPr>
            <a:r>
              <a:rPr lang="en-US" sz="2000" dirty="0">
                <a:solidFill>
                  <a:schemeClr val="tx1">
                    <a:lumMod val="65000"/>
                    <a:lumOff val="35000"/>
                  </a:schemeClr>
                </a:solidFill>
                <a:effectLst/>
              </a:rPr>
              <a:t>                a value greater than 0 if obj1 &gt; obj2</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will explore more of wrapper class methods in the tryout.</a:t>
            </a:r>
          </a:p>
        </p:txBody>
      </p:sp>
    </p:spTree>
    <p:extLst>
      <p:ext uri="{BB962C8B-B14F-4D97-AF65-F5344CB8AC3E}">
        <p14:creationId xmlns:p14="http://schemas.microsoft.com/office/powerpoint/2010/main" val="26419830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00E104-C864-CF40-CD43-4DBC6014A8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BE93C85-2F92-0C4A-8BF3-26EBB5565166}"/>
              </a:ext>
            </a:extLst>
          </p:cNvPr>
          <p:cNvSpPr>
            <a:spLocks noGrp="1"/>
          </p:cNvSpPr>
          <p:nvPr>
            <p:ph type="sldNum" sz="quarter" idx="12"/>
          </p:nvPr>
        </p:nvSpPr>
        <p:spPr/>
        <p:txBody>
          <a:bodyPr/>
          <a:lstStyle/>
          <a:p>
            <a:fld id="{4A777409-9C5A-4B07-8E32-19F22F7D558C}" type="slidenum">
              <a:rPr lang="en-IN" smtClean="0"/>
              <a:t>119</a:t>
            </a:fld>
            <a:endParaRPr lang="en-IN" dirty="0"/>
          </a:p>
        </p:txBody>
      </p:sp>
      <p:sp>
        <p:nvSpPr>
          <p:cNvPr id="5" name="TextBox 4">
            <a:extLst>
              <a:ext uri="{FF2B5EF4-FFF2-40B4-BE49-F238E27FC236}">
                <a16:creationId xmlns:a16="http://schemas.microsoft.com/office/drawing/2014/main" id="{10E9B3B3-922C-E2A7-6DCB-B8748B65E096}"/>
              </a:ext>
            </a:extLst>
          </p:cNvPr>
          <p:cNvSpPr txBox="1"/>
          <p:nvPr/>
        </p:nvSpPr>
        <p:spPr>
          <a:xfrm>
            <a:off x="988359" y="492169"/>
            <a:ext cx="6100482" cy="461665"/>
          </a:xfrm>
          <a:prstGeom prst="rect">
            <a:avLst/>
          </a:prstGeom>
          <a:noFill/>
        </p:spPr>
        <p:txBody>
          <a:bodyPr wrap="square">
            <a:spAutoFit/>
          </a:bodyPr>
          <a:lstStyle/>
          <a:p>
            <a:r>
              <a:rPr lang="en-IN" sz="2400" b="1" dirty="0"/>
              <a:t>Wrapper Classes - Tryout</a:t>
            </a:r>
          </a:p>
        </p:txBody>
      </p:sp>
      <p:sp>
        <p:nvSpPr>
          <p:cNvPr id="7" name="TextBox 6">
            <a:extLst>
              <a:ext uri="{FF2B5EF4-FFF2-40B4-BE49-F238E27FC236}">
                <a16:creationId xmlns:a16="http://schemas.microsoft.com/office/drawing/2014/main" id="{689C7F3F-A567-024B-06FA-8A5AFD57249C}"/>
              </a:ext>
            </a:extLst>
          </p:cNvPr>
          <p:cNvSpPr txBox="1"/>
          <p:nvPr/>
        </p:nvSpPr>
        <p:spPr>
          <a:xfrm>
            <a:off x="988359" y="953834"/>
            <a:ext cx="6100482" cy="707886"/>
          </a:xfrm>
          <a:prstGeom prst="rect">
            <a:avLst/>
          </a:prstGeom>
          <a:noFill/>
        </p:spPr>
        <p:txBody>
          <a:bodyPr wrap="square">
            <a:spAutoFit/>
          </a:bodyPr>
          <a:lstStyle/>
          <a:p>
            <a:r>
              <a:rPr lang="en-IN" sz="2000" dirty="0">
                <a:solidFill>
                  <a:schemeClr val="tx1">
                    <a:lumMod val="65000"/>
                    <a:lumOff val="35000"/>
                  </a:schemeClr>
                </a:solidFill>
              </a:rPr>
              <a:t>Problem Statement :</a:t>
            </a:r>
          </a:p>
          <a:p>
            <a:r>
              <a:rPr lang="en-IN"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7CE19275-EB23-606B-E6BF-6ED1C3E2DB58}"/>
              </a:ext>
            </a:extLst>
          </p:cNvPr>
          <p:cNvSpPr txBox="1"/>
          <p:nvPr/>
        </p:nvSpPr>
        <p:spPr>
          <a:xfrm>
            <a:off x="988359" y="1307777"/>
            <a:ext cx="10692653" cy="707886"/>
          </a:xfrm>
          <a:prstGeom prst="rect">
            <a:avLst/>
          </a:prstGeom>
          <a:noFill/>
        </p:spPr>
        <p:txBody>
          <a:bodyPr wrap="square">
            <a:spAutoFit/>
          </a:bodyPr>
          <a:lstStyle/>
          <a:p>
            <a:r>
              <a:rPr lang="en-US" sz="2000" dirty="0">
                <a:solidFill>
                  <a:schemeClr val="tx1">
                    <a:lumMod val="65000"/>
                    <a:lumOff val="35000"/>
                  </a:schemeClr>
                </a:solidFill>
              </a:rPr>
              <a:t>In this code we will discuss how the Character Wrapper class along with various methods which can be used in different scenarios.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072EA7B-EB5B-877D-2943-D50836ABE92A}"/>
              </a:ext>
            </a:extLst>
          </p:cNvPr>
          <p:cNvSpPr txBox="1"/>
          <p:nvPr/>
        </p:nvSpPr>
        <p:spPr>
          <a:xfrm>
            <a:off x="988359" y="2015663"/>
            <a:ext cx="10692653" cy="4616648"/>
          </a:xfrm>
          <a:prstGeom prst="rect">
            <a:avLst/>
          </a:prstGeom>
          <a:noFill/>
        </p:spPr>
        <p:txBody>
          <a:bodyPr wrap="square">
            <a:spAutoFit/>
          </a:bodyPr>
          <a:lstStyle/>
          <a:p>
            <a:r>
              <a:rPr lang="en-IN" sz="1400" dirty="0"/>
              <a:t>//This program demonstrates usage of various methods in Character Wrapper class</a:t>
            </a:r>
          </a:p>
          <a:p>
            <a:r>
              <a:rPr lang="en-IN" sz="1400" dirty="0"/>
              <a:t> class Tester {</a:t>
            </a:r>
          </a:p>
          <a:p>
            <a:r>
              <a:rPr lang="en-IN" sz="1400" dirty="0"/>
              <a:t>	public static void main(String[] args) {</a:t>
            </a:r>
          </a:p>
          <a:p>
            <a:r>
              <a:rPr lang="en-IN" sz="1400" dirty="0"/>
              <a:t>		//Creating Character instances using valueOf()</a:t>
            </a:r>
          </a:p>
          <a:p>
            <a:r>
              <a:rPr lang="en-IN" sz="1400" dirty="0"/>
              <a:t>		Character alphaObj = Character.valueOf('A');</a:t>
            </a:r>
          </a:p>
          <a:p>
            <a:r>
              <a:rPr lang="en-IN" sz="1400" dirty="0"/>
              <a:t>		Character digitObj = Character.valueOf('5');</a:t>
            </a:r>
          </a:p>
          <a:p>
            <a:r>
              <a:rPr lang="en-IN" sz="1400" dirty="0"/>
              <a:t>		</a:t>
            </a:r>
          </a:p>
          <a:p>
            <a:r>
              <a:rPr lang="en-IN" sz="1400" dirty="0"/>
              <a:t>		//method to check if a given character is Alphabet</a:t>
            </a:r>
          </a:p>
          <a:p>
            <a:r>
              <a:rPr lang="en-IN" sz="1400" dirty="0"/>
              <a:t>		System.out.println("Z is Alphabet:"+</a:t>
            </a:r>
            <a:r>
              <a:rPr lang="en-IN" sz="1400" dirty="0" err="1"/>
              <a:t>Character.isLetter</a:t>
            </a:r>
            <a:r>
              <a:rPr lang="en-IN" sz="1400" dirty="0"/>
              <a:t>('Z'));		</a:t>
            </a:r>
          </a:p>
          <a:p>
            <a:r>
              <a:rPr lang="en-IN" sz="1400" dirty="0"/>
              <a:t>	</a:t>
            </a:r>
          </a:p>
          <a:p>
            <a:r>
              <a:rPr lang="en-IN" sz="1400" dirty="0"/>
              <a:t>		//method to check if a given character is Digit</a:t>
            </a:r>
          </a:p>
          <a:p>
            <a:r>
              <a:rPr lang="en-IN" sz="1400" dirty="0"/>
              <a:t>		System.out.println("5 is Digit:"+Character.isDigit(digitObj));		</a:t>
            </a:r>
          </a:p>
          <a:p>
            <a:r>
              <a:rPr lang="en-IN" sz="1400" dirty="0"/>
              <a:t>	</a:t>
            </a:r>
          </a:p>
          <a:p>
            <a:r>
              <a:rPr lang="en-IN" sz="1400" dirty="0"/>
              <a:t>		//method to check if a given character is LowerCase</a:t>
            </a:r>
          </a:p>
          <a:p>
            <a:r>
              <a:rPr lang="en-IN" sz="1400" dirty="0"/>
              <a:t>		System.out.println("b is LowerCase:"+Character.isUpperCase('b'));		</a:t>
            </a:r>
          </a:p>
          <a:p>
            <a:r>
              <a:rPr lang="en-IN" sz="1400" dirty="0"/>
              <a:t>	</a:t>
            </a:r>
          </a:p>
          <a:p>
            <a:r>
              <a:rPr lang="en-IN" sz="1400" dirty="0"/>
              <a:t>		//method to convert to LowerCase</a:t>
            </a:r>
          </a:p>
          <a:p>
            <a:r>
              <a:rPr lang="en-IN" sz="1400" dirty="0"/>
              <a:t>		System.out.println(Character.toLowerCase('Z'));  </a:t>
            </a:r>
          </a:p>
          <a:p>
            <a:r>
              <a:rPr lang="en-IN" sz="1400" dirty="0"/>
              <a:t>	    System.out.println(Character.toLowerCase(66));  	    </a:t>
            </a:r>
          </a:p>
          <a:p>
            <a:r>
              <a:rPr lang="en-IN" sz="1400" dirty="0"/>
              <a:t>	</a:t>
            </a:r>
          </a:p>
          <a:p>
            <a:r>
              <a:rPr lang="en-IN" sz="1400" dirty="0"/>
              <a:t>	</a:t>
            </a:r>
          </a:p>
        </p:txBody>
      </p:sp>
    </p:spTree>
    <p:extLst>
      <p:ext uri="{BB962C8B-B14F-4D97-AF65-F5344CB8AC3E}">
        <p14:creationId xmlns:p14="http://schemas.microsoft.com/office/powerpoint/2010/main" val="299661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D3AA5-E11A-5225-7C6B-7E22EC038D69}"/>
              </a:ext>
            </a:extLst>
          </p:cNvPr>
          <p:cNvSpPr txBox="1"/>
          <p:nvPr/>
        </p:nvSpPr>
        <p:spPr>
          <a:xfrm>
            <a:off x="867352" y="600744"/>
            <a:ext cx="11430000" cy="400110"/>
          </a:xfrm>
          <a:prstGeom prst="rect">
            <a:avLst/>
          </a:prstGeom>
          <a:noFill/>
        </p:spPr>
        <p:txBody>
          <a:bodyPr wrap="square">
            <a:spAutoFit/>
          </a:bodyPr>
          <a:lstStyle/>
          <a:p>
            <a:r>
              <a:rPr lang="en-US" sz="2000" dirty="0">
                <a:solidFill>
                  <a:schemeClr val="tx1">
                    <a:lumMod val="65000"/>
                    <a:lumOff val="35000"/>
                  </a:schemeClr>
                </a:solidFill>
              </a:rPr>
              <a:t>A Java program requires a Java development kit (JDK) for library support and development tools.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6C0A00F3-262C-D32F-6880-71E2E28CF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52" y="1093693"/>
            <a:ext cx="9666177" cy="2716307"/>
          </a:xfrm>
          <a:prstGeom prst="rect">
            <a:avLst/>
          </a:prstGeom>
        </p:spPr>
      </p:pic>
      <p:sp>
        <p:nvSpPr>
          <p:cNvPr id="9" name="TextBox 8">
            <a:extLst>
              <a:ext uri="{FF2B5EF4-FFF2-40B4-BE49-F238E27FC236}">
                <a16:creationId xmlns:a16="http://schemas.microsoft.com/office/drawing/2014/main" id="{C2E9E99B-6500-4FCB-D567-695F75BDFBE3}"/>
              </a:ext>
            </a:extLst>
          </p:cNvPr>
          <p:cNvSpPr txBox="1"/>
          <p:nvPr/>
        </p:nvSpPr>
        <p:spPr>
          <a:xfrm>
            <a:off x="981635" y="3995678"/>
            <a:ext cx="10228729" cy="2862322"/>
          </a:xfrm>
          <a:prstGeom prst="rect">
            <a:avLst/>
          </a:prstGeom>
          <a:noFill/>
        </p:spPr>
        <p:txBody>
          <a:bodyPr wrap="square">
            <a:spAutoFit/>
          </a:bodyPr>
          <a:lstStyle/>
          <a:p>
            <a:r>
              <a:rPr lang="en-IN" sz="2000" b="1" dirty="0">
                <a:solidFill>
                  <a:schemeClr val="tx1">
                    <a:lumMod val="65000"/>
                    <a:lumOff val="35000"/>
                  </a:schemeClr>
                </a:solidFill>
              </a:rPr>
              <a:t>Java compiler (javac.exe): </a:t>
            </a:r>
            <a:r>
              <a:rPr lang="en-IN" sz="2000" dirty="0">
                <a:solidFill>
                  <a:schemeClr val="tx1">
                    <a:lumMod val="65000"/>
                    <a:lumOff val="35000"/>
                  </a:schemeClr>
                </a:solidFill>
              </a:rPr>
              <a:t>A Java compiler is a program that converts source files into the respective byte code. The byte code is platform-independent. </a:t>
            </a:r>
          </a:p>
          <a:p>
            <a:r>
              <a:rPr lang="en-IN" sz="2000" b="1" dirty="0">
                <a:solidFill>
                  <a:schemeClr val="tx1">
                    <a:lumMod val="65000"/>
                    <a:lumOff val="35000"/>
                  </a:schemeClr>
                </a:solidFill>
              </a:rPr>
              <a:t>Java launcher (java.exe): </a:t>
            </a:r>
            <a:r>
              <a:rPr lang="en-IN" sz="2000" dirty="0">
                <a:solidFill>
                  <a:schemeClr val="tx1">
                    <a:lumMod val="65000"/>
                    <a:lumOff val="35000"/>
                  </a:schemeClr>
                </a:solidFill>
              </a:rPr>
              <a:t>Java launcher launches the Java application.</a:t>
            </a:r>
          </a:p>
          <a:p>
            <a:r>
              <a:rPr lang="en-IN" sz="2000" dirty="0">
                <a:solidFill>
                  <a:schemeClr val="tx1">
                    <a:lumMod val="65000"/>
                    <a:lumOff val="35000"/>
                  </a:schemeClr>
                </a:solidFill>
              </a:rPr>
              <a:t>Java standard packages and runtime libraries contain the necessary code for executing Java applications.</a:t>
            </a:r>
          </a:p>
          <a:p>
            <a:r>
              <a:rPr lang="en-IN" sz="2000" b="1" dirty="0">
                <a:solidFill>
                  <a:schemeClr val="tx1">
                    <a:lumMod val="65000"/>
                    <a:lumOff val="35000"/>
                  </a:schemeClr>
                </a:solidFill>
              </a:rPr>
              <a:t>Note:</a:t>
            </a:r>
            <a:r>
              <a:rPr lang="en-IN" sz="2000" dirty="0">
                <a:solidFill>
                  <a:schemeClr val="tx1">
                    <a:lumMod val="65000"/>
                    <a:lumOff val="35000"/>
                  </a:schemeClr>
                </a:solidFill>
              </a:rPr>
              <a:t> Previously, JDK came with a separate implementation for JRE (Java Runtime Environment). Now, starting from Java 11, Adopt OpenJDK does not come with separate JRE implementation; JDK will include JRE implementation. We will be using Adopt OpenJDK in this course.</a:t>
            </a:r>
          </a:p>
        </p:txBody>
      </p:sp>
      <p:sp>
        <p:nvSpPr>
          <p:cNvPr id="2" name="Footer Placeholder 1">
            <a:extLst>
              <a:ext uri="{FF2B5EF4-FFF2-40B4-BE49-F238E27FC236}">
                <a16:creationId xmlns:a16="http://schemas.microsoft.com/office/drawing/2014/main" id="{7F17E8EC-C60D-694F-C3AB-8BC9D85DBCE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B5BEC72-90B8-8A7A-2349-BB9536D1EB89}"/>
              </a:ext>
            </a:extLst>
          </p:cNvPr>
          <p:cNvSpPr>
            <a:spLocks noGrp="1"/>
          </p:cNvSpPr>
          <p:nvPr>
            <p:ph type="sldNum" sz="quarter" idx="12"/>
          </p:nvPr>
        </p:nvSpPr>
        <p:spPr/>
        <p:txBody>
          <a:bodyPr/>
          <a:lstStyle/>
          <a:p>
            <a:fld id="{4A777409-9C5A-4B07-8E32-19F22F7D558C}" type="slidenum">
              <a:rPr lang="en-IN" smtClean="0"/>
              <a:t>12</a:t>
            </a:fld>
            <a:endParaRPr lang="en-IN" dirty="0"/>
          </a:p>
        </p:txBody>
      </p:sp>
    </p:spTree>
    <p:extLst>
      <p:ext uri="{BB962C8B-B14F-4D97-AF65-F5344CB8AC3E}">
        <p14:creationId xmlns:p14="http://schemas.microsoft.com/office/powerpoint/2010/main" val="15750361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DC0DC-7A1A-D516-5066-ED11AFE0B25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67285CC-25F3-BB99-7BE4-BE3F0C9839B1}"/>
              </a:ext>
            </a:extLst>
          </p:cNvPr>
          <p:cNvSpPr>
            <a:spLocks noGrp="1"/>
          </p:cNvSpPr>
          <p:nvPr>
            <p:ph type="sldNum" sz="quarter" idx="12"/>
          </p:nvPr>
        </p:nvSpPr>
        <p:spPr/>
        <p:txBody>
          <a:bodyPr/>
          <a:lstStyle/>
          <a:p>
            <a:fld id="{4A777409-9C5A-4B07-8E32-19F22F7D558C}" type="slidenum">
              <a:rPr lang="en-IN" smtClean="0"/>
              <a:t>120</a:t>
            </a:fld>
            <a:endParaRPr lang="en-IN" dirty="0"/>
          </a:p>
        </p:txBody>
      </p:sp>
      <p:sp>
        <p:nvSpPr>
          <p:cNvPr id="5" name="TextBox 4">
            <a:extLst>
              <a:ext uri="{FF2B5EF4-FFF2-40B4-BE49-F238E27FC236}">
                <a16:creationId xmlns:a16="http://schemas.microsoft.com/office/drawing/2014/main" id="{4DD5371E-B196-8721-F76F-365EE18B008E}"/>
              </a:ext>
            </a:extLst>
          </p:cNvPr>
          <p:cNvSpPr txBox="1"/>
          <p:nvPr/>
        </p:nvSpPr>
        <p:spPr>
          <a:xfrm>
            <a:off x="932328" y="548785"/>
            <a:ext cx="11017623" cy="6463308"/>
          </a:xfrm>
          <a:prstGeom prst="rect">
            <a:avLst/>
          </a:prstGeom>
          <a:noFill/>
        </p:spPr>
        <p:txBody>
          <a:bodyPr wrap="square">
            <a:spAutoFit/>
          </a:bodyPr>
          <a:lstStyle/>
          <a:p>
            <a:r>
              <a:rPr lang="en-IN" sz="1800" dirty="0"/>
              <a:t>//method to convert Character to String</a:t>
            </a:r>
          </a:p>
          <a:p>
            <a:r>
              <a:rPr lang="en-IN" sz="1800" dirty="0"/>
              <a:t>	    String xobj = Character.toString('x');</a:t>
            </a:r>
          </a:p>
          <a:p>
            <a:r>
              <a:rPr lang="en-IN" sz="1800" dirty="0"/>
              <a:t>	    System.out.println(xobj); 	    </a:t>
            </a:r>
          </a:p>
          <a:p>
            <a:r>
              <a:rPr lang="en-IN" sz="1800" dirty="0"/>
              <a:t>	</a:t>
            </a:r>
          </a:p>
          <a:p>
            <a:r>
              <a:rPr lang="en-IN" sz="1800" dirty="0"/>
              <a:t>	    //method to convert Character to char primitive data type</a:t>
            </a:r>
          </a:p>
          <a:p>
            <a:r>
              <a:rPr lang="en-IN" sz="1800" dirty="0"/>
              <a:t>	    char alpha = alphaObj.charValue();</a:t>
            </a:r>
          </a:p>
          <a:p>
            <a:r>
              <a:rPr lang="en-IN" sz="1800" dirty="0"/>
              <a:t>	    System.out.println(alpha);</a:t>
            </a:r>
          </a:p>
          <a:p>
            <a:r>
              <a:rPr lang="en-IN" sz="1800" dirty="0"/>
              <a:t>	    </a:t>
            </a:r>
          </a:p>
          <a:p>
            <a:r>
              <a:rPr lang="en-IN" sz="1800" dirty="0"/>
              <a:t>	    //Comparing chars using compare which returns int</a:t>
            </a:r>
          </a:p>
          <a:p>
            <a:r>
              <a:rPr lang="en-IN" sz="1800" dirty="0"/>
              <a:t>	    //It returns 0 if char1 == char2; </a:t>
            </a:r>
          </a:p>
          <a:p>
            <a:r>
              <a:rPr lang="en-IN" sz="1800" dirty="0"/>
              <a:t>	    //a value less than 0 if char1 &lt; char2; </a:t>
            </a:r>
          </a:p>
          <a:p>
            <a:r>
              <a:rPr lang="en-IN" sz="1800" dirty="0"/>
              <a:t>	    //and a value greater than 0 if char1 &gt; char1</a:t>
            </a:r>
          </a:p>
          <a:p>
            <a:r>
              <a:rPr lang="en-IN" sz="1800" dirty="0"/>
              <a:t>	    System.out.println(Character.compare('A', 'b'));</a:t>
            </a:r>
          </a:p>
          <a:p>
            <a:r>
              <a:rPr lang="en-IN" sz="1800" dirty="0"/>
              <a:t>	    </a:t>
            </a:r>
          </a:p>
          <a:p>
            <a:r>
              <a:rPr lang="en-IN" sz="1800" dirty="0"/>
              <a:t>	    //Comparing Character objects using </a:t>
            </a:r>
            <a:r>
              <a:rPr lang="en-IN" sz="1800" dirty="0" err="1"/>
              <a:t>compareTo</a:t>
            </a:r>
            <a:r>
              <a:rPr lang="en-IN" sz="1800" dirty="0"/>
              <a:t> which returns int</a:t>
            </a:r>
          </a:p>
          <a:p>
            <a:r>
              <a:rPr lang="en-IN" sz="1800" dirty="0"/>
              <a:t>	    //It returns 0 if obj1 == obj2; </a:t>
            </a:r>
          </a:p>
          <a:p>
            <a:r>
              <a:rPr lang="en-IN" sz="1800" dirty="0"/>
              <a:t>	    //a value less than 0 if obj1 &lt; obj2; </a:t>
            </a:r>
          </a:p>
          <a:p>
            <a:r>
              <a:rPr lang="en-IN" sz="1800" dirty="0"/>
              <a:t>	    //and a value greater than 0 if obj1 &gt; obj2</a:t>
            </a:r>
          </a:p>
          <a:p>
            <a:r>
              <a:rPr lang="en-IN" sz="1800" dirty="0"/>
              <a:t>	    Character anotherCharacter = Character.valueOf('b');</a:t>
            </a:r>
          </a:p>
          <a:p>
            <a:r>
              <a:rPr lang="en-IN" sz="1800" dirty="0"/>
              <a:t>	    System.out.println(alphaObj.compareTo(anotherCharacter));</a:t>
            </a:r>
          </a:p>
          <a:p>
            <a:r>
              <a:rPr lang="en-IN" sz="1800" dirty="0"/>
              <a:t>	}</a:t>
            </a:r>
          </a:p>
          <a:p>
            <a:endParaRPr lang="en-IN" sz="1800" dirty="0"/>
          </a:p>
          <a:p>
            <a:r>
              <a:rPr lang="en-IN" sz="1800" dirty="0"/>
              <a:t>}</a:t>
            </a:r>
          </a:p>
        </p:txBody>
      </p:sp>
    </p:spTree>
    <p:extLst>
      <p:ext uri="{BB962C8B-B14F-4D97-AF65-F5344CB8AC3E}">
        <p14:creationId xmlns:p14="http://schemas.microsoft.com/office/powerpoint/2010/main" val="8139583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59CB-97AF-9463-8412-C5FEE91A1763}"/>
              </a:ext>
            </a:extLst>
          </p:cNvPr>
          <p:cNvSpPr>
            <a:spLocks noGrp="1"/>
          </p:cNvSpPr>
          <p:nvPr>
            <p:ph type="title"/>
          </p:nvPr>
        </p:nvSpPr>
        <p:spPr/>
        <p:txBody>
          <a:bodyPr/>
          <a:lstStyle/>
          <a:p>
            <a:pPr algn="ctr"/>
            <a:r>
              <a:rPr lang="en-IN" b="1" u="sng" dirty="0"/>
              <a:t>Arrays</a:t>
            </a:r>
          </a:p>
        </p:txBody>
      </p:sp>
      <p:sp>
        <p:nvSpPr>
          <p:cNvPr id="3" name="Content Placeholder 2">
            <a:extLst>
              <a:ext uri="{FF2B5EF4-FFF2-40B4-BE49-F238E27FC236}">
                <a16:creationId xmlns:a16="http://schemas.microsoft.com/office/drawing/2014/main" id="{49409E7F-BC1D-03D3-BF33-2905CF91C4ED}"/>
              </a:ext>
            </a:extLst>
          </p:cNvPr>
          <p:cNvSpPr>
            <a:spLocks noGrp="1"/>
          </p:cNvSpPr>
          <p:nvPr>
            <p:ph idx="1"/>
          </p:nvPr>
        </p:nvSpPr>
        <p:spPr/>
        <p:txBody>
          <a:bodyPr/>
          <a:lstStyle/>
          <a:p>
            <a:pPr marL="0" indent="0">
              <a:buNone/>
            </a:pPr>
            <a:r>
              <a:rPr lang="en-US" sz="2000" dirty="0">
                <a:solidFill>
                  <a:schemeClr val="tx1">
                    <a:lumMod val="65000"/>
                    <a:lumOff val="35000"/>
                  </a:schemeClr>
                </a:solidFill>
                <a:effectLst/>
              </a:rPr>
              <a:t>An </a:t>
            </a:r>
            <a:r>
              <a:rPr lang="en-US" sz="2000" b="1" dirty="0">
                <a:solidFill>
                  <a:schemeClr val="tx1">
                    <a:lumMod val="65000"/>
                    <a:lumOff val="35000"/>
                  </a:schemeClr>
                </a:solidFill>
                <a:effectLst/>
              </a:rPr>
              <a:t>array </a:t>
            </a:r>
            <a:r>
              <a:rPr lang="en-US" sz="2000" dirty="0">
                <a:solidFill>
                  <a:schemeClr val="tx1">
                    <a:lumMod val="65000"/>
                    <a:lumOff val="35000"/>
                  </a:schemeClr>
                </a:solidFill>
                <a:effectLst/>
              </a:rPr>
              <a:t>is a collection of similar data in contiguous memory locations referred to by the same name. It is an object in Java and is created dynamically.</a:t>
            </a:r>
          </a:p>
          <a:p>
            <a:pPr marL="0" indent="0">
              <a:buNone/>
            </a:pPr>
            <a:r>
              <a:rPr lang="en-US" sz="2000" b="1" dirty="0">
                <a:solidFill>
                  <a:schemeClr val="tx1">
                    <a:lumMod val="65000"/>
                    <a:lumOff val="35000"/>
                  </a:schemeClr>
                </a:solidFill>
                <a:effectLst/>
              </a:rPr>
              <a:t>Syntax:  </a:t>
            </a:r>
            <a:endParaRPr lang="en-US" sz="2000" dirty="0">
              <a:solidFill>
                <a:schemeClr val="tx1">
                  <a:lumMod val="65000"/>
                  <a:lumOff val="35000"/>
                </a:schemeClr>
              </a:solidFill>
              <a:effectLst/>
            </a:endParaRPr>
          </a:p>
          <a:p>
            <a:pPr marL="0" indent="0">
              <a:buNone/>
            </a:pPr>
            <a:endParaRPr lang="en-IN" dirty="0"/>
          </a:p>
        </p:txBody>
      </p:sp>
      <p:sp>
        <p:nvSpPr>
          <p:cNvPr id="4" name="Footer Placeholder 3">
            <a:extLst>
              <a:ext uri="{FF2B5EF4-FFF2-40B4-BE49-F238E27FC236}">
                <a16:creationId xmlns:a16="http://schemas.microsoft.com/office/drawing/2014/main" id="{8F35BA22-16A4-78D9-1F32-98B8AC583FF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E74A9E8-9AF4-E97B-D212-A5E67105EE27}"/>
              </a:ext>
            </a:extLst>
          </p:cNvPr>
          <p:cNvSpPr>
            <a:spLocks noGrp="1"/>
          </p:cNvSpPr>
          <p:nvPr>
            <p:ph type="sldNum" sz="quarter" idx="12"/>
          </p:nvPr>
        </p:nvSpPr>
        <p:spPr/>
        <p:txBody>
          <a:bodyPr/>
          <a:lstStyle/>
          <a:p>
            <a:fld id="{4A777409-9C5A-4B07-8E32-19F22F7D558C}" type="slidenum">
              <a:rPr lang="en-IN" smtClean="0"/>
              <a:t>121</a:t>
            </a:fld>
            <a:endParaRPr lang="en-IN" dirty="0"/>
          </a:p>
        </p:txBody>
      </p:sp>
      <p:sp>
        <p:nvSpPr>
          <p:cNvPr id="7" name="TextBox 6">
            <a:extLst>
              <a:ext uri="{FF2B5EF4-FFF2-40B4-BE49-F238E27FC236}">
                <a16:creationId xmlns:a16="http://schemas.microsoft.com/office/drawing/2014/main" id="{731FAB6F-1490-D003-2485-20C793998CA3}"/>
              </a:ext>
            </a:extLst>
          </p:cNvPr>
          <p:cNvSpPr txBox="1"/>
          <p:nvPr/>
        </p:nvSpPr>
        <p:spPr>
          <a:xfrm>
            <a:off x="838200" y="3146630"/>
            <a:ext cx="10851776" cy="1015663"/>
          </a:xfrm>
          <a:prstGeom prst="rect">
            <a:avLst/>
          </a:prstGeom>
          <a:noFill/>
        </p:spPr>
        <p:txBody>
          <a:bodyPr wrap="square">
            <a:spAutoFit/>
          </a:bodyPr>
          <a:lstStyle/>
          <a:p>
            <a:r>
              <a:rPr lang="en-IN" sz="2000" dirty="0"/>
              <a:t>&lt;data type&gt;&lt;variable name&gt;[ ] = new &lt;data type&gt;[size];</a:t>
            </a:r>
          </a:p>
          <a:p>
            <a:r>
              <a:rPr lang="en-IN" sz="2000" dirty="0"/>
              <a:t>(or)        </a:t>
            </a:r>
          </a:p>
          <a:p>
            <a:r>
              <a:rPr lang="en-IN" sz="2000" dirty="0"/>
              <a:t>&lt;data type&gt;[ ] &lt;variable name&gt; = new &lt;data type&gt;[size];</a:t>
            </a:r>
          </a:p>
        </p:txBody>
      </p:sp>
      <p:sp>
        <p:nvSpPr>
          <p:cNvPr id="9" name="TextBox 8">
            <a:extLst>
              <a:ext uri="{FF2B5EF4-FFF2-40B4-BE49-F238E27FC236}">
                <a16:creationId xmlns:a16="http://schemas.microsoft.com/office/drawing/2014/main" id="{FDB0951B-E3D4-3BE4-E919-96870447F858}"/>
              </a:ext>
            </a:extLst>
          </p:cNvPr>
          <p:cNvSpPr txBox="1"/>
          <p:nvPr/>
        </p:nvSpPr>
        <p:spPr>
          <a:xfrm>
            <a:off x="838200" y="4341680"/>
            <a:ext cx="11022106" cy="1015663"/>
          </a:xfrm>
          <a:prstGeom prst="rect">
            <a:avLst/>
          </a:prstGeom>
          <a:noFill/>
        </p:spPr>
        <p:txBody>
          <a:bodyPr wrap="square">
            <a:spAutoFit/>
          </a:bodyPr>
          <a:lstStyle/>
          <a:p>
            <a:r>
              <a:rPr lang="en-US" sz="2000" dirty="0">
                <a:solidFill>
                  <a:schemeClr val="tx1">
                    <a:lumMod val="65000"/>
                    <a:lumOff val="35000"/>
                  </a:schemeClr>
                </a:solidFill>
                <a:effectLst/>
              </a:rPr>
              <a:t>Creating, initializing and accessing an array: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We initialize array pizzaCost and add elements to it as shown below.</a:t>
            </a:r>
          </a:p>
        </p:txBody>
      </p:sp>
    </p:spTree>
    <p:extLst>
      <p:ext uri="{BB962C8B-B14F-4D97-AF65-F5344CB8AC3E}">
        <p14:creationId xmlns:p14="http://schemas.microsoft.com/office/powerpoint/2010/main" val="2972674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BC83EE-50FE-3F15-5357-558E524EA4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0F2471F-C054-EF1D-7FA6-D3FAB16690C1}"/>
              </a:ext>
            </a:extLst>
          </p:cNvPr>
          <p:cNvSpPr>
            <a:spLocks noGrp="1"/>
          </p:cNvSpPr>
          <p:nvPr>
            <p:ph type="sldNum" sz="quarter" idx="12"/>
          </p:nvPr>
        </p:nvSpPr>
        <p:spPr/>
        <p:txBody>
          <a:bodyPr/>
          <a:lstStyle/>
          <a:p>
            <a:fld id="{4A777409-9C5A-4B07-8E32-19F22F7D558C}" type="slidenum">
              <a:rPr lang="en-IN" smtClean="0"/>
              <a:t>122</a:t>
            </a:fld>
            <a:endParaRPr lang="en-IN" dirty="0"/>
          </a:p>
        </p:txBody>
      </p:sp>
      <p:sp>
        <p:nvSpPr>
          <p:cNvPr id="5" name="TextBox 4">
            <a:extLst>
              <a:ext uri="{FF2B5EF4-FFF2-40B4-BE49-F238E27FC236}">
                <a16:creationId xmlns:a16="http://schemas.microsoft.com/office/drawing/2014/main" id="{3DB0563E-4AB1-4AD9-8D30-B23B4EB3DD4E}"/>
              </a:ext>
            </a:extLst>
          </p:cNvPr>
          <p:cNvSpPr txBox="1"/>
          <p:nvPr/>
        </p:nvSpPr>
        <p:spPr>
          <a:xfrm>
            <a:off x="1284194" y="749024"/>
            <a:ext cx="9616888" cy="1323439"/>
          </a:xfrm>
          <a:prstGeom prst="rect">
            <a:avLst/>
          </a:prstGeom>
          <a:noFill/>
        </p:spPr>
        <p:txBody>
          <a:bodyPr wrap="square">
            <a:spAutoFit/>
          </a:bodyPr>
          <a:lstStyle/>
          <a:p>
            <a:r>
              <a:rPr lang="en-IN" sz="2000" dirty="0"/>
              <a:t>int pizzaCost[]=new int[3];</a:t>
            </a:r>
          </a:p>
          <a:p>
            <a:r>
              <a:rPr lang="en-IN" sz="2000" dirty="0"/>
              <a:t>pizzaCost[0]=100;</a:t>
            </a:r>
          </a:p>
          <a:p>
            <a:r>
              <a:rPr lang="en-IN" sz="2000" dirty="0"/>
              <a:t>pizzaCost[1]=250;</a:t>
            </a:r>
          </a:p>
          <a:p>
            <a:r>
              <a:rPr lang="en-IN" sz="2000" dirty="0"/>
              <a:t>pizzaCost[2]=390;</a:t>
            </a:r>
          </a:p>
        </p:txBody>
      </p:sp>
      <p:sp>
        <p:nvSpPr>
          <p:cNvPr id="7" name="TextBox 6">
            <a:extLst>
              <a:ext uri="{FF2B5EF4-FFF2-40B4-BE49-F238E27FC236}">
                <a16:creationId xmlns:a16="http://schemas.microsoft.com/office/drawing/2014/main" id="{F07C8C68-4545-57AD-3723-C52EB2E1E992}"/>
              </a:ext>
            </a:extLst>
          </p:cNvPr>
          <p:cNvSpPr txBox="1"/>
          <p:nvPr/>
        </p:nvSpPr>
        <p:spPr>
          <a:xfrm>
            <a:off x="331694" y="2137647"/>
            <a:ext cx="11358283" cy="400110"/>
          </a:xfrm>
          <a:prstGeom prst="rect">
            <a:avLst/>
          </a:prstGeom>
          <a:noFill/>
        </p:spPr>
        <p:txBody>
          <a:bodyPr wrap="square">
            <a:spAutoFit/>
          </a:bodyPr>
          <a:lstStyle/>
          <a:p>
            <a:r>
              <a:rPr lang="en-US" sz="2000" dirty="0">
                <a:solidFill>
                  <a:schemeClr val="tx1">
                    <a:lumMod val="65000"/>
                    <a:lumOff val="35000"/>
                  </a:schemeClr>
                </a:solidFill>
              </a:rPr>
              <a:t>To access each element in the array, we are going to use a for loop as shown.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995331B7-5344-D7F0-F3C5-EC4BF03AEFED}"/>
              </a:ext>
            </a:extLst>
          </p:cNvPr>
          <p:cNvSpPr txBox="1"/>
          <p:nvPr/>
        </p:nvSpPr>
        <p:spPr>
          <a:xfrm>
            <a:off x="1284194" y="2712295"/>
            <a:ext cx="10069606" cy="1323439"/>
          </a:xfrm>
          <a:prstGeom prst="rect">
            <a:avLst/>
          </a:prstGeom>
          <a:noFill/>
        </p:spPr>
        <p:txBody>
          <a:bodyPr wrap="square">
            <a:spAutoFit/>
          </a:bodyPr>
          <a:lstStyle/>
          <a:p>
            <a:r>
              <a:rPr lang="en-IN" sz="2000" dirty="0"/>
              <a:t>//Accessing elements using for loop</a:t>
            </a:r>
          </a:p>
          <a:p>
            <a:r>
              <a:rPr lang="en-IN" sz="2000" dirty="0"/>
              <a:t>for (int index; index &lt; pizzaCost.length; index++) {</a:t>
            </a:r>
          </a:p>
          <a:p>
            <a:r>
              <a:rPr lang="en-IN" sz="2000" dirty="0"/>
              <a:t>    System.out.println(pizzaCost[index]);</a:t>
            </a:r>
          </a:p>
          <a:p>
            <a:r>
              <a:rPr lang="en-IN" sz="2000" dirty="0"/>
              <a:t>}</a:t>
            </a:r>
          </a:p>
        </p:txBody>
      </p:sp>
      <p:sp>
        <p:nvSpPr>
          <p:cNvPr id="11" name="TextBox 10">
            <a:extLst>
              <a:ext uri="{FF2B5EF4-FFF2-40B4-BE49-F238E27FC236}">
                <a16:creationId xmlns:a16="http://schemas.microsoft.com/office/drawing/2014/main" id="{7D386133-8CB1-393B-6057-8891A6444DF3}"/>
              </a:ext>
            </a:extLst>
          </p:cNvPr>
          <p:cNvSpPr txBox="1"/>
          <p:nvPr/>
        </p:nvSpPr>
        <p:spPr>
          <a:xfrm>
            <a:off x="331693" y="4069913"/>
            <a:ext cx="11537577" cy="707886"/>
          </a:xfrm>
          <a:prstGeom prst="rect">
            <a:avLst/>
          </a:prstGeom>
          <a:noFill/>
        </p:spPr>
        <p:txBody>
          <a:bodyPr wrap="square">
            <a:spAutoFit/>
          </a:bodyPr>
          <a:lstStyle/>
          <a:p>
            <a:r>
              <a:rPr lang="en-US" sz="2000" dirty="0">
                <a:solidFill>
                  <a:schemeClr val="tx1">
                    <a:lumMod val="65000"/>
                    <a:lumOff val="35000"/>
                  </a:schemeClr>
                </a:solidFill>
              </a:rPr>
              <a:t>You can use different loops to iterate and access each element of the array. Example of forEach loop is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DB78F46E-ABA0-69E7-8205-23993424D0A7}"/>
              </a:ext>
            </a:extLst>
          </p:cNvPr>
          <p:cNvSpPr txBox="1"/>
          <p:nvPr/>
        </p:nvSpPr>
        <p:spPr>
          <a:xfrm>
            <a:off x="1284194" y="4811978"/>
            <a:ext cx="9733430" cy="1323439"/>
          </a:xfrm>
          <a:prstGeom prst="rect">
            <a:avLst/>
          </a:prstGeom>
          <a:noFill/>
        </p:spPr>
        <p:txBody>
          <a:bodyPr wrap="square">
            <a:spAutoFit/>
          </a:bodyPr>
          <a:lstStyle/>
          <a:p>
            <a:r>
              <a:rPr lang="en-IN" sz="2000" dirty="0"/>
              <a:t>//Accessing elements using for-each loop</a:t>
            </a:r>
          </a:p>
          <a:p>
            <a:r>
              <a:rPr lang="en-IN" sz="2000" dirty="0"/>
              <a:t>for (int cost : pizzaCost) {</a:t>
            </a:r>
          </a:p>
          <a:p>
            <a:r>
              <a:rPr lang="en-IN" sz="2000" dirty="0"/>
              <a:t>    System.out.println(cost);</a:t>
            </a:r>
          </a:p>
          <a:p>
            <a:r>
              <a:rPr lang="en-IN" sz="2000" dirty="0"/>
              <a:t>}</a:t>
            </a:r>
          </a:p>
        </p:txBody>
      </p:sp>
    </p:spTree>
    <p:extLst>
      <p:ext uri="{BB962C8B-B14F-4D97-AF65-F5344CB8AC3E}">
        <p14:creationId xmlns:p14="http://schemas.microsoft.com/office/powerpoint/2010/main" val="16242829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214BB-B88B-88EF-E9DB-2757ADE67D3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16F846C-49BF-29C4-46B6-D6C063F99B13}"/>
              </a:ext>
            </a:extLst>
          </p:cNvPr>
          <p:cNvSpPr>
            <a:spLocks noGrp="1"/>
          </p:cNvSpPr>
          <p:nvPr>
            <p:ph type="sldNum" sz="quarter" idx="12"/>
          </p:nvPr>
        </p:nvSpPr>
        <p:spPr/>
        <p:txBody>
          <a:bodyPr/>
          <a:lstStyle/>
          <a:p>
            <a:fld id="{4A777409-9C5A-4B07-8E32-19F22F7D558C}" type="slidenum">
              <a:rPr lang="en-IN" smtClean="0"/>
              <a:t>123</a:t>
            </a:fld>
            <a:endParaRPr lang="en-IN" dirty="0"/>
          </a:p>
        </p:txBody>
      </p:sp>
      <p:sp>
        <p:nvSpPr>
          <p:cNvPr id="5" name="TextBox 4">
            <a:extLst>
              <a:ext uri="{FF2B5EF4-FFF2-40B4-BE49-F238E27FC236}">
                <a16:creationId xmlns:a16="http://schemas.microsoft.com/office/drawing/2014/main" id="{F2515818-8DA2-DF56-EDFE-4CA7F2C7C783}"/>
              </a:ext>
            </a:extLst>
          </p:cNvPr>
          <p:cNvSpPr txBox="1"/>
          <p:nvPr/>
        </p:nvSpPr>
        <p:spPr>
          <a:xfrm>
            <a:off x="423582" y="892459"/>
            <a:ext cx="11185712" cy="1323439"/>
          </a:xfrm>
          <a:prstGeom prst="rect">
            <a:avLst/>
          </a:prstGeom>
          <a:noFill/>
        </p:spPr>
        <p:txBody>
          <a:bodyPr wrap="square">
            <a:spAutoFit/>
          </a:bodyPr>
          <a:lstStyle/>
          <a:p>
            <a:r>
              <a:rPr lang="en-US" sz="2000" dirty="0">
                <a:solidFill>
                  <a:schemeClr val="tx1">
                    <a:lumMod val="65000"/>
                    <a:lumOff val="35000"/>
                  </a:schemeClr>
                </a:solidFill>
                <a:effectLst/>
              </a:rPr>
              <a:t>The type of arrays which we have learned is one dimensional, can we have multi-dimensional arrays?</a:t>
            </a:r>
          </a:p>
          <a:p>
            <a:r>
              <a:rPr lang="en-US" sz="2000" dirty="0">
                <a:solidFill>
                  <a:schemeClr val="tx1">
                    <a:lumMod val="65000"/>
                    <a:lumOff val="35000"/>
                  </a:schemeClr>
                </a:solidFill>
                <a:effectLst/>
              </a:rPr>
              <a:t>Have you ever tried to store the data in a matrix?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solution of the same you will get in the next module.</a:t>
            </a:r>
          </a:p>
        </p:txBody>
      </p:sp>
      <p:sp>
        <p:nvSpPr>
          <p:cNvPr id="7" name="TextBox 6">
            <a:extLst>
              <a:ext uri="{FF2B5EF4-FFF2-40B4-BE49-F238E27FC236}">
                <a16:creationId xmlns:a16="http://schemas.microsoft.com/office/drawing/2014/main" id="{815B04B5-FE07-0400-ACA9-7B2E122A4D5A}"/>
              </a:ext>
            </a:extLst>
          </p:cNvPr>
          <p:cNvSpPr txBox="1"/>
          <p:nvPr/>
        </p:nvSpPr>
        <p:spPr>
          <a:xfrm>
            <a:off x="413497" y="2322783"/>
            <a:ext cx="11365006" cy="1631216"/>
          </a:xfrm>
          <a:prstGeom prst="rect">
            <a:avLst/>
          </a:prstGeom>
          <a:noFill/>
        </p:spPr>
        <p:txBody>
          <a:bodyPr wrap="square">
            <a:spAutoFit/>
          </a:bodyPr>
          <a:lstStyle/>
          <a:p>
            <a:r>
              <a:rPr lang="en-US" sz="2000" dirty="0">
                <a:solidFill>
                  <a:schemeClr val="tx1">
                    <a:lumMod val="65000"/>
                    <a:lumOff val="35000"/>
                  </a:schemeClr>
                </a:solidFill>
                <a:effectLst/>
              </a:rPr>
              <a:t>We can also have multi-dimensional arrays. In simple words, we define multidimensional arrays as an </a:t>
            </a:r>
            <a:r>
              <a:rPr lang="en-US" sz="2000" b="1" dirty="0">
                <a:solidFill>
                  <a:schemeClr val="tx1">
                    <a:lumMod val="65000"/>
                    <a:lumOff val="35000"/>
                  </a:schemeClr>
                </a:solidFill>
                <a:effectLst/>
              </a:rPr>
              <a:t>array of arrays</a:t>
            </a:r>
            <a:r>
              <a:rPr lang="en-US" sz="2000" dirty="0">
                <a:solidFill>
                  <a:schemeClr val="tx1">
                    <a:lumMod val="65000"/>
                    <a:lumOff val="35000"/>
                  </a:schemeClr>
                </a:solidFill>
                <a:effectLst/>
              </a:rPr>
              <a:t>. Data in the mutli-dimensional array is stored in the tabular form (you can think of a matrix for better understanding).</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a:t>
            </a:r>
            <a:endParaRPr lang="en-US" sz="2000" dirty="0">
              <a:solidFill>
                <a:schemeClr val="tx1">
                  <a:lumMod val="65000"/>
                  <a:lumOff val="35000"/>
                </a:schemeClr>
              </a:solidFill>
              <a:effectLst/>
            </a:endParaRPr>
          </a:p>
        </p:txBody>
      </p:sp>
      <p:sp>
        <p:nvSpPr>
          <p:cNvPr id="9" name="TextBox 8">
            <a:extLst>
              <a:ext uri="{FF2B5EF4-FFF2-40B4-BE49-F238E27FC236}">
                <a16:creationId xmlns:a16="http://schemas.microsoft.com/office/drawing/2014/main" id="{CF65E1BD-0912-7F4A-E143-60E5EF85C4A6}"/>
              </a:ext>
            </a:extLst>
          </p:cNvPr>
          <p:cNvSpPr txBox="1"/>
          <p:nvPr/>
        </p:nvSpPr>
        <p:spPr>
          <a:xfrm>
            <a:off x="413496" y="4312041"/>
            <a:ext cx="11195797" cy="830997"/>
          </a:xfrm>
          <a:prstGeom prst="rect">
            <a:avLst/>
          </a:prstGeom>
          <a:noFill/>
        </p:spPr>
        <p:txBody>
          <a:bodyPr wrap="square">
            <a:spAutoFit/>
          </a:bodyPr>
          <a:lstStyle/>
          <a:p>
            <a:r>
              <a:rPr lang="en-IN" sz="2400" dirty="0"/>
              <a:t>&lt;data_type&gt;[1st dimension][2nd dimension][]...[nth dimension] &lt;arrayName&gt; = new &lt;data_type&gt;[size1][size2]….[sizeN];</a:t>
            </a:r>
          </a:p>
        </p:txBody>
      </p:sp>
    </p:spTree>
    <p:extLst>
      <p:ext uri="{BB962C8B-B14F-4D97-AF65-F5344CB8AC3E}">
        <p14:creationId xmlns:p14="http://schemas.microsoft.com/office/powerpoint/2010/main" val="5044470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0B1ED2-8E91-5028-B26D-D00B814FA08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1C1A344-4C4C-F232-DCA8-2EAF2F50438D}"/>
              </a:ext>
            </a:extLst>
          </p:cNvPr>
          <p:cNvSpPr>
            <a:spLocks noGrp="1"/>
          </p:cNvSpPr>
          <p:nvPr>
            <p:ph type="sldNum" sz="quarter" idx="12"/>
          </p:nvPr>
        </p:nvSpPr>
        <p:spPr/>
        <p:txBody>
          <a:bodyPr/>
          <a:lstStyle/>
          <a:p>
            <a:fld id="{4A777409-9C5A-4B07-8E32-19F22F7D558C}" type="slidenum">
              <a:rPr lang="en-IN" smtClean="0"/>
              <a:t>124</a:t>
            </a:fld>
            <a:endParaRPr lang="en-IN" dirty="0"/>
          </a:p>
        </p:txBody>
      </p:sp>
      <p:sp>
        <p:nvSpPr>
          <p:cNvPr id="5" name="TextBox 4">
            <a:extLst>
              <a:ext uri="{FF2B5EF4-FFF2-40B4-BE49-F238E27FC236}">
                <a16:creationId xmlns:a16="http://schemas.microsoft.com/office/drawing/2014/main" id="{E41533C7-1FFB-B755-1966-94B8508C9668}"/>
              </a:ext>
            </a:extLst>
          </p:cNvPr>
          <p:cNvSpPr txBox="1"/>
          <p:nvPr/>
        </p:nvSpPr>
        <p:spPr>
          <a:xfrm>
            <a:off x="959224" y="591688"/>
            <a:ext cx="11519647" cy="1015663"/>
          </a:xfrm>
          <a:prstGeom prst="rect">
            <a:avLst/>
          </a:prstGeom>
          <a:noFill/>
        </p:spPr>
        <p:txBody>
          <a:bodyPr wrap="square">
            <a:spAutoFit/>
          </a:bodyPr>
          <a:lstStyle/>
          <a:p>
            <a:r>
              <a:rPr lang="en-US" sz="2000" dirty="0">
                <a:solidFill>
                  <a:schemeClr val="tx1">
                    <a:lumMod val="65000"/>
                    <a:lumOff val="35000"/>
                  </a:schemeClr>
                </a:solidFill>
                <a:effectLst/>
              </a:rPr>
              <a:t>Now we will see the examples of declaring a multi-dimensional array.</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Examples:</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A1651CEA-8DB2-E7C1-CF83-8B6C68BB9EC4}"/>
              </a:ext>
            </a:extLst>
          </p:cNvPr>
          <p:cNvSpPr txBox="1"/>
          <p:nvPr/>
        </p:nvSpPr>
        <p:spPr>
          <a:xfrm>
            <a:off x="959223" y="1676417"/>
            <a:ext cx="10936941" cy="707886"/>
          </a:xfrm>
          <a:prstGeom prst="rect">
            <a:avLst/>
          </a:prstGeom>
          <a:noFill/>
        </p:spPr>
        <p:txBody>
          <a:bodyPr wrap="square">
            <a:spAutoFit/>
          </a:bodyPr>
          <a:lstStyle/>
          <a:p>
            <a:r>
              <a:rPr lang="en-IN" sz="2000" dirty="0"/>
              <a:t>Two dimensional array: int[][] 2dArray = new int[10][20]; </a:t>
            </a:r>
          </a:p>
          <a:p>
            <a:r>
              <a:rPr lang="en-IN" sz="2000" dirty="0"/>
              <a:t>Three dimensional array: String[][][] 3dArray = new String[10][20][30];</a:t>
            </a:r>
          </a:p>
        </p:txBody>
      </p:sp>
      <p:sp>
        <p:nvSpPr>
          <p:cNvPr id="9" name="TextBox 8">
            <a:extLst>
              <a:ext uri="{FF2B5EF4-FFF2-40B4-BE49-F238E27FC236}">
                <a16:creationId xmlns:a16="http://schemas.microsoft.com/office/drawing/2014/main" id="{59E73AD5-C99F-FDCA-9C1E-D07100740F97}"/>
              </a:ext>
            </a:extLst>
          </p:cNvPr>
          <p:cNvSpPr txBox="1"/>
          <p:nvPr/>
        </p:nvSpPr>
        <p:spPr>
          <a:xfrm>
            <a:off x="327211" y="2670044"/>
            <a:ext cx="11026589" cy="1323439"/>
          </a:xfrm>
          <a:prstGeom prst="rect">
            <a:avLst/>
          </a:prstGeom>
          <a:noFill/>
        </p:spPr>
        <p:txBody>
          <a:bodyPr wrap="square">
            <a:spAutoFit/>
          </a:bodyPr>
          <a:lstStyle/>
          <a:p>
            <a:r>
              <a:rPr lang="en-US" sz="2000" dirty="0">
                <a:solidFill>
                  <a:schemeClr val="tx1">
                    <a:lumMod val="65000"/>
                    <a:lumOff val="35000"/>
                  </a:schemeClr>
                </a:solidFill>
              </a:rPr>
              <a:t>Declaration of the array given above is the direct method of declaration, here we specify the size at the time of declaring an array. To set the values we make use of the dimensions(rows and columns).</a:t>
            </a:r>
          </a:p>
          <a:p>
            <a:r>
              <a:rPr lang="en-US" sz="2000" dirty="0">
                <a:solidFill>
                  <a:schemeClr val="tx1">
                    <a:lumMod val="65000"/>
                    <a:lumOff val="35000"/>
                  </a:schemeClr>
                </a:solidFill>
              </a:rPr>
              <a:t> </a:t>
            </a:r>
          </a:p>
          <a:p>
            <a:r>
              <a:rPr lang="en-US" sz="2000" dirty="0">
                <a:solidFill>
                  <a:schemeClr val="tx1">
                    <a:lumMod val="65000"/>
                    <a:lumOff val="35000"/>
                  </a:schemeClr>
                </a:solidFill>
              </a:rPr>
              <a:t>For example, see the code given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AC66FD39-AE87-292C-5E3E-1ED7B4A5BCAA}"/>
              </a:ext>
            </a:extLst>
          </p:cNvPr>
          <p:cNvSpPr txBox="1"/>
          <p:nvPr/>
        </p:nvSpPr>
        <p:spPr>
          <a:xfrm>
            <a:off x="327210" y="4279224"/>
            <a:ext cx="11640671" cy="1631216"/>
          </a:xfrm>
          <a:prstGeom prst="rect">
            <a:avLst/>
          </a:prstGeom>
          <a:noFill/>
        </p:spPr>
        <p:txBody>
          <a:bodyPr wrap="square">
            <a:spAutoFit/>
          </a:bodyPr>
          <a:lstStyle/>
          <a:p>
            <a:r>
              <a:rPr lang="en-IN" sz="2000" dirty="0"/>
              <a:t>String[][] names = new String[7][3];    // Here, 7 is the row size; 3 is the column size (optional)</a:t>
            </a:r>
          </a:p>
          <a:p>
            <a:r>
              <a:rPr lang="en-IN" sz="2000" dirty="0"/>
              <a:t>// To set value of first row second column</a:t>
            </a:r>
          </a:p>
          <a:p>
            <a:r>
              <a:rPr lang="en-IN" sz="2000" dirty="0"/>
              <a:t>names[1][2] = "Oliver";</a:t>
            </a:r>
          </a:p>
          <a:p>
            <a:r>
              <a:rPr lang="en-IN" sz="2000" dirty="0"/>
              <a:t>// To set value of second row first column</a:t>
            </a:r>
          </a:p>
          <a:p>
            <a:r>
              <a:rPr lang="en-IN" sz="2000" dirty="0"/>
              <a:t>names[2][1] = "Josh";</a:t>
            </a:r>
          </a:p>
        </p:txBody>
      </p:sp>
    </p:spTree>
    <p:extLst>
      <p:ext uri="{BB962C8B-B14F-4D97-AF65-F5344CB8AC3E}">
        <p14:creationId xmlns:p14="http://schemas.microsoft.com/office/powerpoint/2010/main" val="25219586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9F8B2F-2414-32E5-F7C3-2C58308A6D8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9088FC-36D7-4E1E-023C-2EB309DC7290}"/>
              </a:ext>
            </a:extLst>
          </p:cNvPr>
          <p:cNvSpPr>
            <a:spLocks noGrp="1"/>
          </p:cNvSpPr>
          <p:nvPr>
            <p:ph type="sldNum" sz="quarter" idx="12"/>
          </p:nvPr>
        </p:nvSpPr>
        <p:spPr/>
        <p:txBody>
          <a:bodyPr/>
          <a:lstStyle/>
          <a:p>
            <a:fld id="{4A777409-9C5A-4B07-8E32-19F22F7D558C}" type="slidenum">
              <a:rPr lang="en-IN" smtClean="0"/>
              <a:t>125</a:t>
            </a:fld>
            <a:endParaRPr lang="en-IN" dirty="0"/>
          </a:p>
        </p:txBody>
      </p:sp>
      <p:sp>
        <p:nvSpPr>
          <p:cNvPr id="5" name="TextBox 4">
            <a:extLst>
              <a:ext uri="{FF2B5EF4-FFF2-40B4-BE49-F238E27FC236}">
                <a16:creationId xmlns:a16="http://schemas.microsoft.com/office/drawing/2014/main" id="{FE3D6D7B-DE14-9C30-FF99-0C0B22D57C70}"/>
              </a:ext>
            </a:extLst>
          </p:cNvPr>
          <p:cNvSpPr txBox="1"/>
          <p:nvPr/>
        </p:nvSpPr>
        <p:spPr>
          <a:xfrm>
            <a:off x="988358" y="600653"/>
            <a:ext cx="10365441" cy="707886"/>
          </a:xfrm>
          <a:prstGeom prst="rect">
            <a:avLst/>
          </a:prstGeom>
          <a:noFill/>
        </p:spPr>
        <p:txBody>
          <a:bodyPr wrap="square">
            <a:spAutoFit/>
          </a:bodyPr>
          <a:lstStyle/>
          <a:p>
            <a:r>
              <a:rPr lang="en-US" sz="2000" dirty="0">
                <a:solidFill>
                  <a:schemeClr val="tx1">
                    <a:lumMod val="65000"/>
                    <a:lumOff val="35000"/>
                  </a:schemeClr>
                </a:solidFill>
              </a:rPr>
              <a:t>Now you will see the indirect method of declaring a 2-D array. Consider the array given below having four rows and three columns</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3633213-67D9-F5E0-61F1-CAD256FDE9DD}"/>
              </a:ext>
            </a:extLst>
          </p:cNvPr>
          <p:cNvSpPr txBox="1"/>
          <p:nvPr/>
        </p:nvSpPr>
        <p:spPr>
          <a:xfrm>
            <a:off x="988357" y="1397675"/>
            <a:ext cx="10576113" cy="2246769"/>
          </a:xfrm>
          <a:prstGeom prst="rect">
            <a:avLst/>
          </a:prstGeom>
          <a:noFill/>
        </p:spPr>
        <p:txBody>
          <a:bodyPr wrap="square">
            <a:spAutoFit/>
          </a:bodyPr>
          <a:lstStyle/>
          <a:p>
            <a:r>
              <a:rPr lang="en-IN" sz="2000" dirty="0"/>
              <a:t>// Another way of creating a 2-D array</a:t>
            </a:r>
          </a:p>
          <a:p>
            <a:r>
              <a:rPr lang="en-IN" sz="2000" dirty="0"/>
              <a:t>String[][] names = new String[][] {</a:t>
            </a:r>
          </a:p>
          <a:p>
            <a:r>
              <a:rPr lang="en-IN" sz="2000" dirty="0"/>
              <a:t>    {"Robert", "Shelly", "Scarlett"},</a:t>
            </a:r>
          </a:p>
          <a:p>
            <a:r>
              <a:rPr lang="en-IN" sz="2000" dirty="0"/>
              <a:t>    {"Mark", "Oliver", "Chris"},</a:t>
            </a:r>
          </a:p>
          <a:p>
            <a:r>
              <a:rPr lang="en-IN" sz="2000" dirty="0"/>
              <a:t>    {"Emmy", "Josh", "Merry"},</a:t>
            </a:r>
          </a:p>
          <a:p>
            <a:r>
              <a:rPr lang="en-IN" sz="2000" dirty="0"/>
              <a:t>    {"Evelyn", "Austin", "Emma"}</a:t>
            </a:r>
          </a:p>
          <a:p>
            <a:r>
              <a:rPr lang="en-IN" sz="2000" dirty="0"/>
              <a:t>};</a:t>
            </a:r>
          </a:p>
        </p:txBody>
      </p:sp>
      <p:sp>
        <p:nvSpPr>
          <p:cNvPr id="9" name="TextBox 8">
            <a:extLst>
              <a:ext uri="{FF2B5EF4-FFF2-40B4-BE49-F238E27FC236}">
                <a16:creationId xmlns:a16="http://schemas.microsoft.com/office/drawing/2014/main" id="{FF5A17A3-5680-BD00-4E7D-6BEDACD28B0C}"/>
              </a:ext>
            </a:extLst>
          </p:cNvPr>
          <p:cNvSpPr txBox="1"/>
          <p:nvPr/>
        </p:nvSpPr>
        <p:spPr>
          <a:xfrm>
            <a:off x="179294" y="3823012"/>
            <a:ext cx="11842377" cy="1015663"/>
          </a:xfrm>
          <a:prstGeom prst="rect">
            <a:avLst/>
          </a:prstGeom>
          <a:noFill/>
        </p:spPr>
        <p:txBody>
          <a:bodyPr wrap="square">
            <a:spAutoFit/>
          </a:bodyPr>
          <a:lstStyle/>
          <a:p>
            <a:r>
              <a:rPr lang="en-US" sz="2000" dirty="0">
                <a:solidFill>
                  <a:schemeClr val="tx1">
                    <a:lumMod val="65000"/>
                    <a:lumOff val="35000"/>
                  </a:schemeClr>
                </a:solidFill>
              </a:rPr>
              <a:t>To access any element of the array we refer its position i.e. arrayName[row][column].</a:t>
            </a:r>
          </a:p>
          <a:p>
            <a:endParaRPr lang="en-US" sz="2000" dirty="0">
              <a:solidFill>
                <a:schemeClr val="tx1">
                  <a:lumMod val="65000"/>
                  <a:lumOff val="35000"/>
                </a:schemeClr>
              </a:solidFill>
            </a:endParaRPr>
          </a:p>
          <a:p>
            <a:r>
              <a:rPr lang="en-US" sz="2000" dirty="0">
                <a:solidFill>
                  <a:schemeClr val="tx1">
                    <a:lumMod val="65000"/>
                    <a:lumOff val="35000"/>
                  </a:schemeClr>
                </a:solidFill>
              </a:rPr>
              <a:t>For example: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9A4A607-4545-DA2A-AD8A-084CC2646753}"/>
              </a:ext>
            </a:extLst>
          </p:cNvPr>
          <p:cNvSpPr txBox="1"/>
          <p:nvPr/>
        </p:nvSpPr>
        <p:spPr>
          <a:xfrm>
            <a:off x="179294" y="5113248"/>
            <a:ext cx="11842376" cy="707886"/>
          </a:xfrm>
          <a:prstGeom prst="rect">
            <a:avLst/>
          </a:prstGeom>
          <a:noFill/>
        </p:spPr>
        <p:txBody>
          <a:bodyPr wrap="square">
            <a:spAutoFit/>
          </a:bodyPr>
          <a:lstStyle/>
          <a:p>
            <a:r>
              <a:rPr lang="en-IN" sz="2000" dirty="0"/>
              <a:t>String value = names[0][1];</a:t>
            </a:r>
          </a:p>
          <a:p>
            <a:r>
              <a:rPr lang="en-IN" sz="2000" dirty="0"/>
              <a:t>// value = Shelly</a:t>
            </a:r>
          </a:p>
        </p:txBody>
      </p:sp>
    </p:spTree>
    <p:extLst>
      <p:ext uri="{BB962C8B-B14F-4D97-AF65-F5344CB8AC3E}">
        <p14:creationId xmlns:p14="http://schemas.microsoft.com/office/powerpoint/2010/main" val="30753065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7DF993-A9B4-AA4E-B58B-EDD2EA4EE2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317B707-6E95-5073-3E03-E9981CF896F2}"/>
              </a:ext>
            </a:extLst>
          </p:cNvPr>
          <p:cNvSpPr>
            <a:spLocks noGrp="1"/>
          </p:cNvSpPr>
          <p:nvPr>
            <p:ph type="sldNum" sz="quarter" idx="12"/>
          </p:nvPr>
        </p:nvSpPr>
        <p:spPr/>
        <p:txBody>
          <a:bodyPr/>
          <a:lstStyle/>
          <a:p>
            <a:fld id="{4A777409-9C5A-4B07-8E32-19F22F7D558C}" type="slidenum">
              <a:rPr lang="en-IN" smtClean="0"/>
              <a:t>126</a:t>
            </a:fld>
            <a:endParaRPr lang="en-IN" dirty="0"/>
          </a:p>
        </p:txBody>
      </p:sp>
      <p:sp>
        <p:nvSpPr>
          <p:cNvPr id="5" name="TextBox 4">
            <a:extLst>
              <a:ext uri="{FF2B5EF4-FFF2-40B4-BE49-F238E27FC236}">
                <a16:creationId xmlns:a16="http://schemas.microsoft.com/office/drawing/2014/main" id="{6532F76E-2B93-99D9-8CDF-797305CE4927}"/>
              </a:ext>
            </a:extLst>
          </p:cNvPr>
          <p:cNvSpPr txBox="1"/>
          <p:nvPr/>
        </p:nvSpPr>
        <p:spPr>
          <a:xfrm>
            <a:off x="1027545" y="624240"/>
            <a:ext cx="9917545" cy="400110"/>
          </a:xfrm>
          <a:prstGeom prst="rect">
            <a:avLst/>
          </a:prstGeom>
          <a:noFill/>
        </p:spPr>
        <p:txBody>
          <a:bodyPr wrap="square">
            <a:spAutoFit/>
          </a:bodyPr>
          <a:lstStyle/>
          <a:p>
            <a:r>
              <a:rPr lang="en-US" sz="2000" dirty="0">
                <a:solidFill>
                  <a:schemeClr val="tx1">
                    <a:lumMod val="65000"/>
                    <a:lumOff val="35000"/>
                  </a:schemeClr>
                </a:solidFill>
              </a:rPr>
              <a:t>Now you will learn how to iterate over the multi-dimensional array. </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603A1C4-0E24-AD0F-6B3C-72B8A2B8A398}"/>
              </a:ext>
            </a:extLst>
          </p:cNvPr>
          <p:cNvSpPr txBox="1"/>
          <p:nvPr/>
        </p:nvSpPr>
        <p:spPr>
          <a:xfrm>
            <a:off x="1101436" y="1251957"/>
            <a:ext cx="9557328" cy="2554545"/>
          </a:xfrm>
          <a:prstGeom prst="rect">
            <a:avLst/>
          </a:prstGeom>
          <a:noFill/>
        </p:spPr>
        <p:txBody>
          <a:bodyPr wrap="square">
            <a:spAutoFit/>
          </a:bodyPr>
          <a:lstStyle/>
          <a:p>
            <a:r>
              <a:rPr lang="en-IN" sz="2000" dirty="0"/>
              <a:t>for(int i=0;i&lt;names.length;i++) {   </a:t>
            </a:r>
          </a:p>
          <a:p>
            <a:r>
              <a:rPr lang="en-IN" sz="2000" dirty="0"/>
              <a:t>		for(int j=0;j&lt;names[i].length;j++) {</a:t>
            </a:r>
          </a:p>
          <a:p>
            <a:r>
              <a:rPr lang="en-IN" sz="2000" dirty="0"/>
              <a:t>			System.out.print(names[i][j]+" ");   // where i refers to row </a:t>
            </a:r>
          </a:p>
          <a:p>
            <a:r>
              <a:rPr lang="en-IN" sz="2000" dirty="0"/>
              <a:t>                                                 // and j refers to column</a:t>
            </a:r>
          </a:p>
          <a:p>
            <a:r>
              <a:rPr lang="en-IN" sz="2000" dirty="0"/>
              <a:t>		}</a:t>
            </a:r>
          </a:p>
          <a:p>
            <a:r>
              <a:rPr lang="en-IN" sz="2000" dirty="0"/>
              <a:t>		System.out.println();</a:t>
            </a:r>
          </a:p>
          <a:p>
            <a:r>
              <a:rPr lang="en-IN" sz="2000" dirty="0"/>
              <a:t>	}</a:t>
            </a:r>
          </a:p>
          <a:p>
            <a:r>
              <a:rPr lang="en-IN" sz="2000" dirty="0"/>
              <a:t>		</a:t>
            </a:r>
          </a:p>
        </p:txBody>
      </p:sp>
      <p:sp>
        <p:nvSpPr>
          <p:cNvPr id="9" name="TextBox 8">
            <a:extLst>
              <a:ext uri="{FF2B5EF4-FFF2-40B4-BE49-F238E27FC236}">
                <a16:creationId xmlns:a16="http://schemas.microsoft.com/office/drawing/2014/main" id="{870E63D3-E7F2-4AAA-3848-9C9ECB78A8CD}"/>
              </a:ext>
            </a:extLst>
          </p:cNvPr>
          <p:cNvSpPr txBox="1"/>
          <p:nvPr/>
        </p:nvSpPr>
        <p:spPr>
          <a:xfrm>
            <a:off x="258618" y="3806502"/>
            <a:ext cx="11730182" cy="2246769"/>
          </a:xfrm>
          <a:prstGeom prst="rect">
            <a:avLst/>
          </a:prstGeom>
          <a:noFill/>
        </p:spPr>
        <p:txBody>
          <a:bodyPr wrap="square">
            <a:spAutoFit/>
          </a:bodyPr>
          <a:lstStyle/>
          <a:p>
            <a:r>
              <a:rPr lang="en-US" sz="2000" dirty="0">
                <a:solidFill>
                  <a:schemeClr val="tx1">
                    <a:lumMod val="65000"/>
                    <a:lumOff val="35000"/>
                  </a:schemeClr>
                </a:solidFill>
                <a:effectLst/>
              </a:rPr>
              <a:t>As you can see, we have used two for loops to iterate over array(names). Outer for loop is used to iterate each row of the 2D array (for better understanding consider it as a 2D matrix) and the inner one iterates over each element in the row.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as we have learned the concept of array thoroughly, can we create an array of user-defined objects?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What kind of array that will be? Let us see that next.</a:t>
            </a:r>
          </a:p>
        </p:txBody>
      </p:sp>
    </p:spTree>
    <p:extLst>
      <p:ext uri="{BB962C8B-B14F-4D97-AF65-F5344CB8AC3E}">
        <p14:creationId xmlns:p14="http://schemas.microsoft.com/office/powerpoint/2010/main" val="34672633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196AC9-7D24-BB77-407D-80B3C22AD51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6B4D38B-F0CC-1975-A867-73061DBE6A69}"/>
              </a:ext>
            </a:extLst>
          </p:cNvPr>
          <p:cNvSpPr>
            <a:spLocks noGrp="1"/>
          </p:cNvSpPr>
          <p:nvPr>
            <p:ph type="sldNum" sz="quarter" idx="12"/>
          </p:nvPr>
        </p:nvSpPr>
        <p:spPr/>
        <p:txBody>
          <a:bodyPr/>
          <a:lstStyle/>
          <a:p>
            <a:fld id="{4A777409-9C5A-4B07-8E32-19F22F7D558C}" type="slidenum">
              <a:rPr lang="en-IN" smtClean="0"/>
              <a:t>127</a:t>
            </a:fld>
            <a:endParaRPr lang="en-IN" dirty="0"/>
          </a:p>
        </p:txBody>
      </p:sp>
      <p:sp>
        <p:nvSpPr>
          <p:cNvPr id="5" name="TextBox 4">
            <a:extLst>
              <a:ext uri="{FF2B5EF4-FFF2-40B4-BE49-F238E27FC236}">
                <a16:creationId xmlns:a16="http://schemas.microsoft.com/office/drawing/2014/main" id="{79E5B0C3-45D2-8010-744E-FDDC45718F85}"/>
              </a:ext>
            </a:extLst>
          </p:cNvPr>
          <p:cNvSpPr txBox="1"/>
          <p:nvPr/>
        </p:nvSpPr>
        <p:spPr>
          <a:xfrm>
            <a:off x="134471" y="1003663"/>
            <a:ext cx="11564470" cy="3170099"/>
          </a:xfrm>
          <a:prstGeom prst="rect">
            <a:avLst/>
          </a:prstGeom>
          <a:noFill/>
        </p:spPr>
        <p:txBody>
          <a:bodyPr wrap="square">
            <a:spAutoFit/>
          </a:bodyPr>
          <a:lstStyle/>
          <a:p>
            <a:r>
              <a:rPr lang="en-US" sz="2000" dirty="0">
                <a:solidFill>
                  <a:schemeClr val="tx1">
                    <a:lumMod val="65000"/>
                    <a:lumOff val="35000"/>
                  </a:schemeClr>
                </a:solidFill>
                <a:effectLst/>
              </a:rPr>
              <a:t>An object represents a single record in memory, consider a scenario where we want multiple records (objects) at a time, in that case, you will have to use arrays which will be called as an array of objects. Make a note, arrays can hold the only reference of the objects and not the object. Let us see how to create an array of objects.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r>
              <a:rPr lang="en-US" sz="2000" dirty="0">
                <a:solidFill>
                  <a:schemeClr val="tx1">
                    <a:lumMod val="65000"/>
                    <a:lumOff val="35000"/>
                  </a:schemeClr>
                </a:solidFill>
                <a:effectLst/>
              </a:rPr>
              <a:t>Consider a class Account consisting of two attributes account holder's name and its bank account number. We have to show the information of each account holder present in the bank. To make operation easy we have to make use of arrays.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First, in order to use an object, you should define the structure of the class Account.</a:t>
            </a:r>
          </a:p>
        </p:txBody>
      </p:sp>
      <p:sp>
        <p:nvSpPr>
          <p:cNvPr id="7" name="TextBox 6">
            <a:extLst>
              <a:ext uri="{FF2B5EF4-FFF2-40B4-BE49-F238E27FC236}">
                <a16:creationId xmlns:a16="http://schemas.microsoft.com/office/drawing/2014/main" id="{8679543E-E3CD-A334-4BA2-C2672D92512E}"/>
              </a:ext>
            </a:extLst>
          </p:cNvPr>
          <p:cNvSpPr txBox="1"/>
          <p:nvPr/>
        </p:nvSpPr>
        <p:spPr>
          <a:xfrm>
            <a:off x="262218" y="4514201"/>
            <a:ext cx="11436723" cy="1323439"/>
          </a:xfrm>
          <a:prstGeom prst="rect">
            <a:avLst/>
          </a:prstGeom>
          <a:noFill/>
        </p:spPr>
        <p:txBody>
          <a:bodyPr wrap="square">
            <a:spAutoFit/>
          </a:bodyPr>
          <a:lstStyle/>
          <a:p>
            <a:r>
              <a:rPr lang="en-IN" sz="2000" dirty="0"/>
              <a:t>class Account{</a:t>
            </a:r>
          </a:p>
          <a:p>
            <a:r>
              <a:rPr lang="en-IN" sz="2000" dirty="0"/>
              <a:t>	String name;</a:t>
            </a:r>
          </a:p>
          <a:p>
            <a:r>
              <a:rPr lang="en-IN" sz="2000" dirty="0"/>
              <a:t>	long accountNumber;</a:t>
            </a:r>
          </a:p>
          <a:p>
            <a:r>
              <a:rPr lang="en-IN" sz="2000" dirty="0"/>
              <a:t>}</a:t>
            </a:r>
          </a:p>
        </p:txBody>
      </p:sp>
    </p:spTree>
    <p:extLst>
      <p:ext uri="{BB962C8B-B14F-4D97-AF65-F5344CB8AC3E}">
        <p14:creationId xmlns:p14="http://schemas.microsoft.com/office/powerpoint/2010/main" val="32384317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1AE94F-F447-A9C4-17C6-6BC71C2FF98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8D53822-5535-7193-4312-58CE67930A5D}"/>
              </a:ext>
            </a:extLst>
          </p:cNvPr>
          <p:cNvSpPr>
            <a:spLocks noGrp="1"/>
          </p:cNvSpPr>
          <p:nvPr>
            <p:ph type="sldNum" sz="quarter" idx="12"/>
          </p:nvPr>
        </p:nvSpPr>
        <p:spPr/>
        <p:txBody>
          <a:bodyPr/>
          <a:lstStyle/>
          <a:p>
            <a:fld id="{4A777409-9C5A-4B07-8E32-19F22F7D558C}" type="slidenum">
              <a:rPr lang="en-IN" smtClean="0"/>
              <a:t>128</a:t>
            </a:fld>
            <a:endParaRPr lang="en-IN" dirty="0"/>
          </a:p>
        </p:txBody>
      </p:sp>
      <p:sp>
        <p:nvSpPr>
          <p:cNvPr id="5" name="TextBox 4">
            <a:extLst>
              <a:ext uri="{FF2B5EF4-FFF2-40B4-BE49-F238E27FC236}">
                <a16:creationId xmlns:a16="http://schemas.microsoft.com/office/drawing/2014/main" id="{6D4C442B-6B37-4484-B6AE-8631EE7A6AB0}"/>
              </a:ext>
            </a:extLst>
          </p:cNvPr>
          <p:cNvSpPr txBox="1"/>
          <p:nvPr/>
        </p:nvSpPr>
        <p:spPr>
          <a:xfrm>
            <a:off x="125505" y="996006"/>
            <a:ext cx="11564471" cy="1323439"/>
          </a:xfrm>
          <a:prstGeom prst="rect">
            <a:avLst/>
          </a:prstGeom>
          <a:noFill/>
        </p:spPr>
        <p:txBody>
          <a:bodyPr wrap="square">
            <a:spAutoFit/>
          </a:bodyPr>
          <a:lstStyle/>
          <a:p>
            <a:r>
              <a:rPr lang="en-US" sz="2000" dirty="0">
                <a:solidFill>
                  <a:schemeClr val="tx1">
                    <a:lumMod val="65000"/>
                    <a:lumOff val="35000"/>
                  </a:schemeClr>
                </a:solidFill>
              </a:rPr>
              <a:t>Now to perform the required operation we have to define two methods, one for setting the data and others for displaying the information. These methods will be called by the objects every time, to perform the operation. </a:t>
            </a:r>
          </a:p>
          <a:p>
            <a:r>
              <a:rPr lang="en-US" sz="2000" dirty="0">
                <a:solidFill>
                  <a:schemeClr val="tx1">
                    <a:lumMod val="65000"/>
                    <a:lumOff val="35000"/>
                  </a:schemeClr>
                </a:solidFill>
              </a:rPr>
              <a:t>Accordingly, the structure of the class Account will become as given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C9CF77E8-6E48-E903-315F-01C3B4F3E000}"/>
              </a:ext>
            </a:extLst>
          </p:cNvPr>
          <p:cNvSpPr txBox="1"/>
          <p:nvPr/>
        </p:nvSpPr>
        <p:spPr>
          <a:xfrm>
            <a:off x="307041" y="2386032"/>
            <a:ext cx="11131924" cy="4093428"/>
          </a:xfrm>
          <a:prstGeom prst="rect">
            <a:avLst/>
          </a:prstGeom>
          <a:noFill/>
        </p:spPr>
        <p:txBody>
          <a:bodyPr wrap="square">
            <a:spAutoFit/>
          </a:bodyPr>
          <a:lstStyle/>
          <a:p>
            <a:r>
              <a:rPr lang="en-IN" sz="2000" dirty="0"/>
              <a:t>class Account{</a:t>
            </a:r>
          </a:p>
          <a:p>
            <a:r>
              <a:rPr lang="en-IN" sz="2000" dirty="0"/>
              <a:t>	String name;</a:t>
            </a:r>
          </a:p>
          <a:p>
            <a:r>
              <a:rPr lang="en-IN" sz="2000" dirty="0"/>
              <a:t>	long accountNumber;</a:t>
            </a:r>
          </a:p>
          <a:p>
            <a:r>
              <a:rPr lang="en-IN" sz="2000" dirty="0"/>
              <a:t>	</a:t>
            </a:r>
          </a:p>
          <a:p>
            <a:r>
              <a:rPr lang="en-IN" sz="2000" dirty="0"/>
              <a:t>	void setData(String custName,int accNum) {</a:t>
            </a:r>
          </a:p>
          <a:p>
            <a:r>
              <a:rPr lang="en-IN" sz="2000" dirty="0"/>
              <a:t>		this.name = custName;</a:t>
            </a:r>
          </a:p>
          <a:p>
            <a:r>
              <a:rPr lang="en-IN" sz="2000" dirty="0"/>
              <a:t>		this.accountNumber = accNum;</a:t>
            </a:r>
          </a:p>
          <a:p>
            <a:r>
              <a:rPr lang="en-IN" sz="2000" dirty="0"/>
              <a:t>	}</a:t>
            </a:r>
          </a:p>
          <a:p>
            <a:r>
              <a:rPr lang="en-IN" sz="2000" dirty="0"/>
              <a:t>	void display() {</a:t>
            </a:r>
          </a:p>
          <a:p>
            <a:r>
              <a:rPr lang="en-IN" sz="2000" dirty="0"/>
              <a:t>		System.out.println("Name :- "+name);</a:t>
            </a:r>
          </a:p>
          <a:p>
            <a:r>
              <a:rPr lang="en-IN" sz="2000" dirty="0"/>
              <a:t>		System.out.println("Account Number :- "+accountNumber);</a:t>
            </a:r>
          </a:p>
          <a:p>
            <a:r>
              <a:rPr lang="en-IN" sz="2000" dirty="0"/>
              <a:t>	}</a:t>
            </a:r>
          </a:p>
          <a:p>
            <a:r>
              <a:rPr lang="en-IN" sz="2000" dirty="0"/>
              <a:t>}</a:t>
            </a:r>
          </a:p>
        </p:txBody>
      </p:sp>
    </p:spTree>
    <p:extLst>
      <p:ext uri="{BB962C8B-B14F-4D97-AF65-F5344CB8AC3E}">
        <p14:creationId xmlns:p14="http://schemas.microsoft.com/office/powerpoint/2010/main" val="26947034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0A89FE-73FF-50E0-0759-5C7E95452BE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BF1F6BF-1FAD-C064-116F-5F1A4B2D2E35}"/>
              </a:ext>
            </a:extLst>
          </p:cNvPr>
          <p:cNvSpPr>
            <a:spLocks noGrp="1"/>
          </p:cNvSpPr>
          <p:nvPr>
            <p:ph type="sldNum" sz="quarter" idx="12"/>
          </p:nvPr>
        </p:nvSpPr>
        <p:spPr/>
        <p:txBody>
          <a:bodyPr/>
          <a:lstStyle/>
          <a:p>
            <a:fld id="{4A777409-9C5A-4B07-8E32-19F22F7D558C}" type="slidenum">
              <a:rPr lang="en-IN" smtClean="0"/>
              <a:t>129</a:t>
            </a:fld>
            <a:endParaRPr lang="en-IN" dirty="0"/>
          </a:p>
        </p:txBody>
      </p:sp>
      <p:sp>
        <p:nvSpPr>
          <p:cNvPr id="5" name="TextBox 4">
            <a:extLst>
              <a:ext uri="{FF2B5EF4-FFF2-40B4-BE49-F238E27FC236}">
                <a16:creationId xmlns:a16="http://schemas.microsoft.com/office/drawing/2014/main" id="{C4AC438A-D717-2F0D-551E-B4AF03349322}"/>
              </a:ext>
            </a:extLst>
          </p:cNvPr>
          <p:cNvSpPr txBox="1"/>
          <p:nvPr/>
        </p:nvSpPr>
        <p:spPr>
          <a:xfrm>
            <a:off x="988359" y="608710"/>
            <a:ext cx="10127876" cy="400110"/>
          </a:xfrm>
          <a:prstGeom prst="rect">
            <a:avLst/>
          </a:prstGeom>
          <a:noFill/>
        </p:spPr>
        <p:txBody>
          <a:bodyPr wrap="square">
            <a:spAutoFit/>
          </a:bodyPr>
          <a:lstStyle/>
          <a:p>
            <a:r>
              <a:rPr lang="en-US" sz="2000" dirty="0">
                <a:solidFill>
                  <a:schemeClr val="tx1">
                    <a:lumMod val="65000"/>
                    <a:lumOff val="35000"/>
                  </a:schemeClr>
                </a:solidFill>
              </a:rPr>
              <a:t>Next task is to declare an array, which is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DABB54E1-1D15-50A8-26F8-38F780A7A5A3}"/>
              </a:ext>
            </a:extLst>
          </p:cNvPr>
          <p:cNvSpPr txBox="1"/>
          <p:nvPr/>
        </p:nvSpPr>
        <p:spPr>
          <a:xfrm>
            <a:off x="988358" y="1178423"/>
            <a:ext cx="10365441" cy="707886"/>
          </a:xfrm>
          <a:prstGeom prst="rect">
            <a:avLst/>
          </a:prstGeom>
          <a:noFill/>
        </p:spPr>
        <p:txBody>
          <a:bodyPr wrap="square">
            <a:spAutoFit/>
          </a:bodyPr>
          <a:lstStyle/>
          <a:p>
            <a:r>
              <a:rPr lang="en-IN" sz="2000" dirty="0"/>
              <a:t>// creating array of type Account having size 3</a:t>
            </a:r>
          </a:p>
          <a:p>
            <a:r>
              <a:rPr lang="en-IN" sz="2000" dirty="0"/>
              <a:t>Account accArray[] = new Account[3];</a:t>
            </a:r>
          </a:p>
        </p:txBody>
      </p:sp>
      <p:sp>
        <p:nvSpPr>
          <p:cNvPr id="9" name="TextBox 8">
            <a:extLst>
              <a:ext uri="{FF2B5EF4-FFF2-40B4-BE49-F238E27FC236}">
                <a16:creationId xmlns:a16="http://schemas.microsoft.com/office/drawing/2014/main" id="{A522CDE0-ABB9-896A-F552-BF6EA59F77FB}"/>
              </a:ext>
            </a:extLst>
          </p:cNvPr>
          <p:cNvSpPr txBox="1"/>
          <p:nvPr/>
        </p:nvSpPr>
        <p:spPr>
          <a:xfrm>
            <a:off x="224119" y="2055912"/>
            <a:ext cx="11492752" cy="707886"/>
          </a:xfrm>
          <a:prstGeom prst="rect">
            <a:avLst/>
          </a:prstGeom>
          <a:noFill/>
        </p:spPr>
        <p:txBody>
          <a:bodyPr wrap="square">
            <a:spAutoFit/>
          </a:bodyPr>
          <a:lstStyle/>
          <a:p>
            <a:r>
              <a:rPr lang="en-US" sz="2000" dirty="0">
                <a:solidFill>
                  <a:schemeClr val="tx1">
                    <a:lumMod val="65000"/>
                    <a:lumOff val="35000"/>
                  </a:schemeClr>
                </a:solidFill>
              </a:rPr>
              <a:t>After completing the declaration, now comes the part where we have to create an object and set the data (account holder's name and account number).</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78ED47C-AE70-4FE1-ADBE-DAB54B560CD3}"/>
              </a:ext>
            </a:extLst>
          </p:cNvPr>
          <p:cNvSpPr txBox="1"/>
          <p:nvPr/>
        </p:nvSpPr>
        <p:spPr>
          <a:xfrm>
            <a:off x="333935" y="2817255"/>
            <a:ext cx="11382936" cy="3170099"/>
          </a:xfrm>
          <a:prstGeom prst="rect">
            <a:avLst/>
          </a:prstGeom>
          <a:noFill/>
        </p:spPr>
        <p:txBody>
          <a:bodyPr wrap="square">
            <a:spAutoFit/>
          </a:bodyPr>
          <a:lstStyle/>
          <a:p>
            <a:r>
              <a:rPr lang="en-IN" sz="2000" dirty="0"/>
              <a:t>//first create the object of Account</a:t>
            </a:r>
          </a:p>
          <a:p>
            <a:r>
              <a:rPr lang="en-IN" sz="2000" dirty="0"/>
              <a:t>//and then set the data for each object</a:t>
            </a:r>
          </a:p>
          <a:p>
            <a:r>
              <a:rPr lang="en-IN" sz="2000" dirty="0"/>
              <a:t>accArray[0] = new Account();</a:t>
            </a:r>
          </a:p>
          <a:p>
            <a:r>
              <a:rPr lang="en-IN" sz="2000" dirty="0"/>
              <a:t>accArray[0].setData("Ella",345234);</a:t>
            </a:r>
          </a:p>
          <a:p>
            <a:r>
              <a:rPr lang="en-IN" sz="2000" dirty="0"/>
              <a:t>		</a:t>
            </a:r>
          </a:p>
          <a:p>
            <a:r>
              <a:rPr lang="en-IN" sz="2000" dirty="0"/>
              <a:t>accArray[1] = new Account();</a:t>
            </a:r>
          </a:p>
          <a:p>
            <a:r>
              <a:rPr lang="en-IN" sz="2000" dirty="0"/>
              <a:t>accArray[1].setData("Scarlet",345278);</a:t>
            </a:r>
          </a:p>
          <a:p>
            <a:r>
              <a:rPr lang="en-IN" sz="2000" dirty="0"/>
              <a:t>		</a:t>
            </a:r>
          </a:p>
          <a:p>
            <a:r>
              <a:rPr lang="en-IN" sz="2000" dirty="0"/>
              <a:t>accArray[2] = new Account();</a:t>
            </a:r>
          </a:p>
          <a:p>
            <a:r>
              <a:rPr lang="en-IN" sz="2000" dirty="0"/>
              <a:t>accArray[2].setData("Harper",345897);</a:t>
            </a:r>
          </a:p>
        </p:txBody>
      </p:sp>
    </p:spTree>
    <p:extLst>
      <p:ext uri="{BB962C8B-B14F-4D97-AF65-F5344CB8AC3E}">
        <p14:creationId xmlns:p14="http://schemas.microsoft.com/office/powerpoint/2010/main" val="247365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365C2-C8F1-BB28-107C-C0B15425ABB7}"/>
              </a:ext>
            </a:extLst>
          </p:cNvPr>
          <p:cNvSpPr txBox="1"/>
          <p:nvPr/>
        </p:nvSpPr>
        <p:spPr>
          <a:xfrm>
            <a:off x="623047" y="900518"/>
            <a:ext cx="10945906" cy="400110"/>
          </a:xfrm>
          <a:prstGeom prst="rect">
            <a:avLst/>
          </a:prstGeom>
          <a:noFill/>
        </p:spPr>
        <p:txBody>
          <a:bodyPr wrap="square">
            <a:spAutoFit/>
          </a:bodyPr>
          <a:lstStyle/>
          <a:p>
            <a:r>
              <a:rPr lang="en-US" sz="2000" dirty="0">
                <a:solidFill>
                  <a:schemeClr val="tx1">
                    <a:lumMod val="65000"/>
                    <a:lumOff val="35000"/>
                  </a:schemeClr>
                </a:solidFill>
              </a:rPr>
              <a:t>Let us look into the internal work of the Java program, how it is compiled and executed as shown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B773A66-6ADF-1155-1D23-0936D9D17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40" y="1300628"/>
            <a:ext cx="8910919" cy="5144997"/>
          </a:xfrm>
          <a:prstGeom prst="rect">
            <a:avLst/>
          </a:prstGeom>
        </p:spPr>
      </p:pic>
      <p:sp>
        <p:nvSpPr>
          <p:cNvPr id="2" name="Footer Placeholder 1">
            <a:extLst>
              <a:ext uri="{FF2B5EF4-FFF2-40B4-BE49-F238E27FC236}">
                <a16:creationId xmlns:a16="http://schemas.microsoft.com/office/drawing/2014/main" id="{7CEC4969-E2FA-BCB2-DA51-8B2879C07D5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83C2267-8D63-65C6-F386-C290A3C08EA2}"/>
              </a:ext>
            </a:extLst>
          </p:cNvPr>
          <p:cNvSpPr>
            <a:spLocks noGrp="1"/>
          </p:cNvSpPr>
          <p:nvPr>
            <p:ph type="sldNum" sz="quarter" idx="12"/>
          </p:nvPr>
        </p:nvSpPr>
        <p:spPr/>
        <p:txBody>
          <a:bodyPr/>
          <a:lstStyle/>
          <a:p>
            <a:fld id="{4A777409-9C5A-4B07-8E32-19F22F7D558C}" type="slidenum">
              <a:rPr lang="en-IN" smtClean="0"/>
              <a:t>13</a:t>
            </a:fld>
            <a:endParaRPr lang="en-IN" dirty="0"/>
          </a:p>
        </p:txBody>
      </p:sp>
    </p:spTree>
    <p:extLst>
      <p:ext uri="{BB962C8B-B14F-4D97-AF65-F5344CB8AC3E}">
        <p14:creationId xmlns:p14="http://schemas.microsoft.com/office/powerpoint/2010/main" val="42447026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970184-E6FC-9066-8B01-B52F00D81DA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9E2EF1-BB00-4007-8542-1D8B573E1A2C}"/>
              </a:ext>
            </a:extLst>
          </p:cNvPr>
          <p:cNvSpPr>
            <a:spLocks noGrp="1"/>
          </p:cNvSpPr>
          <p:nvPr>
            <p:ph type="sldNum" sz="quarter" idx="12"/>
          </p:nvPr>
        </p:nvSpPr>
        <p:spPr/>
        <p:txBody>
          <a:bodyPr/>
          <a:lstStyle/>
          <a:p>
            <a:fld id="{4A777409-9C5A-4B07-8E32-19F22F7D558C}" type="slidenum">
              <a:rPr lang="en-IN" smtClean="0"/>
              <a:t>130</a:t>
            </a:fld>
            <a:endParaRPr lang="en-IN" dirty="0"/>
          </a:p>
        </p:txBody>
      </p:sp>
      <p:sp>
        <p:nvSpPr>
          <p:cNvPr id="5" name="TextBox 4">
            <a:extLst>
              <a:ext uri="{FF2B5EF4-FFF2-40B4-BE49-F238E27FC236}">
                <a16:creationId xmlns:a16="http://schemas.microsoft.com/office/drawing/2014/main" id="{C33B48D7-C076-38F3-C990-B6CC586066DB}"/>
              </a:ext>
            </a:extLst>
          </p:cNvPr>
          <p:cNvSpPr txBox="1"/>
          <p:nvPr/>
        </p:nvSpPr>
        <p:spPr>
          <a:xfrm>
            <a:off x="170330" y="1117485"/>
            <a:ext cx="11681011" cy="1631216"/>
          </a:xfrm>
          <a:prstGeom prst="rect">
            <a:avLst/>
          </a:prstGeom>
          <a:noFill/>
        </p:spPr>
        <p:txBody>
          <a:bodyPr wrap="square">
            <a:spAutoFit/>
          </a:bodyPr>
          <a:lstStyle/>
          <a:p>
            <a:r>
              <a:rPr lang="en-US" sz="2000" dirty="0">
                <a:solidFill>
                  <a:schemeClr val="tx1">
                    <a:lumMod val="65000"/>
                    <a:lumOff val="35000"/>
                  </a:schemeClr>
                </a:solidFill>
              </a:rPr>
              <a:t>We can call the method display using these objects individually (accArray[0].display()) as the total number of objects is 5, but what if we have more than one thousand objects? Therefore we make use of loops, enhanced for loop is preferred as it is easier than traditional for loop. </a:t>
            </a:r>
          </a:p>
          <a:p>
            <a:endParaRPr lang="en-US" sz="2000" dirty="0">
              <a:solidFill>
                <a:schemeClr val="tx1">
                  <a:lumMod val="65000"/>
                  <a:lumOff val="35000"/>
                </a:schemeClr>
              </a:solidFill>
            </a:endParaRPr>
          </a:p>
          <a:p>
            <a:r>
              <a:rPr lang="en-US" sz="2000" dirty="0">
                <a:solidFill>
                  <a:schemeClr val="tx1">
                    <a:lumMod val="65000"/>
                    <a:lumOff val="35000"/>
                  </a:schemeClr>
                </a:solidFill>
              </a:rPr>
              <a:t>See the code given below to get the grip of an idea.</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403A3AE-E046-BDE1-DB84-005DC0A59460}"/>
              </a:ext>
            </a:extLst>
          </p:cNvPr>
          <p:cNvSpPr txBox="1"/>
          <p:nvPr/>
        </p:nvSpPr>
        <p:spPr>
          <a:xfrm>
            <a:off x="280146" y="3232137"/>
            <a:ext cx="11400865" cy="1938992"/>
          </a:xfrm>
          <a:prstGeom prst="rect">
            <a:avLst/>
          </a:prstGeom>
          <a:noFill/>
        </p:spPr>
        <p:txBody>
          <a:bodyPr wrap="square">
            <a:spAutoFit/>
          </a:bodyPr>
          <a:lstStyle/>
          <a:p>
            <a:r>
              <a:rPr lang="en-IN" sz="2000" dirty="0"/>
              <a:t>System.out.println("Account holder's information");</a:t>
            </a:r>
          </a:p>
          <a:p>
            <a:r>
              <a:rPr lang="en-IN" sz="2000" dirty="0"/>
              <a:t>System.out.println();</a:t>
            </a:r>
          </a:p>
          <a:p>
            <a:r>
              <a:rPr lang="en-IN" sz="2000" dirty="0"/>
              <a:t>for (Account account : accArray) {</a:t>
            </a:r>
          </a:p>
          <a:p>
            <a:r>
              <a:rPr lang="en-IN" sz="2000" dirty="0"/>
              <a:t>	   account.display();</a:t>
            </a:r>
          </a:p>
          <a:p>
            <a:r>
              <a:rPr lang="en-IN" sz="2000" dirty="0"/>
              <a:t>	   System.out.println();</a:t>
            </a:r>
          </a:p>
          <a:p>
            <a:r>
              <a:rPr lang="en-IN" sz="2000" dirty="0"/>
              <a:t>}</a:t>
            </a:r>
          </a:p>
        </p:txBody>
      </p:sp>
      <p:sp>
        <p:nvSpPr>
          <p:cNvPr id="9" name="TextBox 8">
            <a:extLst>
              <a:ext uri="{FF2B5EF4-FFF2-40B4-BE49-F238E27FC236}">
                <a16:creationId xmlns:a16="http://schemas.microsoft.com/office/drawing/2014/main" id="{C13BE68F-19D1-D2D2-FA74-B543250264FF}"/>
              </a:ext>
            </a:extLst>
          </p:cNvPr>
          <p:cNvSpPr txBox="1"/>
          <p:nvPr/>
        </p:nvSpPr>
        <p:spPr>
          <a:xfrm>
            <a:off x="280145" y="5394407"/>
            <a:ext cx="11571195" cy="400110"/>
          </a:xfrm>
          <a:prstGeom prst="rect">
            <a:avLst/>
          </a:prstGeom>
          <a:noFill/>
        </p:spPr>
        <p:txBody>
          <a:bodyPr wrap="square">
            <a:spAutoFit/>
          </a:bodyPr>
          <a:lstStyle/>
          <a:p>
            <a:r>
              <a:rPr lang="en-US" sz="2000" dirty="0">
                <a:solidFill>
                  <a:schemeClr val="tx1">
                    <a:lumMod val="65000"/>
                    <a:lumOff val="35000"/>
                  </a:schemeClr>
                </a:solidFill>
              </a:rPr>
              <a:t>You will further explore this concept in tryouts.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321729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10FCC-0EB3-A4FF-77C8-748051DBA84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A82F6E-D66D-0F46-B1A8-AC5AE5363B74}"/>
              </a:ext>
            </a:extLst>
          </p:cNvPr>
          <p:cNvSpPr>
            <a:spLocks noGrp="1"/>
          </p:cNvSpPr>
          <p:nvPr>
            <p:ph type="sldNum" sz="quarter" idx="12"/>
          </p:nvPr>
        </p:nvSpPr>
        <p:spPr/>
        <p:txBody>
          <a:bodyPr/>
          <a:lstStyle/>
          <a:p>
            <a:fld id="{4A777409-9C5A-4B07-8E32-19F22F7D558C}" type="slidenum">
              <a:rPr lang="en-IN" smtClean="0"/>
              <a:t>131</a:t>
            </a:fld>
            <a:endParaRPr lang="en-IN" dirty="0"/>
          </a:p>
        </p:txBody>
      </p:sp>
      <p:sp>
        <p:nvSpPr>
          <p:cNvPr id="5" name="TextBox 4">
            <a:extLst>
              <a:ext uri="{FF2B5EF4-FFF2-40B4-BE49-F238E27FC236}">
                <a16:creationId xmlns:a16="http://schemas.microsoft.com/office/drawing/2014/main" id="{7199C518-A9AD-6459-91D1-3F210F1D4C7B}"/>
              </a:ext>
            </a:extLst>
          </p:cNvPr>
          <p:cNvSpPr txBox="1"/>
          <p:nvPr/>
        </p:nvSpPr>
        <p:spPr>
          <a:xfrm>
            <a:off x="134471" y="1161000"/>
            <a:ext cx="11734800" cy="4401205"/>
          </a:xfrm>
          <a:prstGeom prst="rect">
            <a:avLst/>
          </a:prstGeom>
          <a:noFill/>
        </p:spPr>
        <p:txBody>
          <a:bodyPr wrap="square">
            <a:spAutoFit/>
          </a:bodyPr>
          <a:lstStyle/>
          <a:p>
            <a:r>
              <a:rPr lang="en-US" sz="2000" dirty="0">
                <a:solidFill>
                  <a:schemeClr val="tx1">
                    <a:lumMod val="65000"/>
                    <a:lumOff val="35000"/>
                  </a:schemeClr>
                </a:solidFill>
                <a:effectLst/>
              </a:rPr>
              <a:t>Java also has a inbuilt class named Arrays which contains various methods for performing operations like searching and sorting on arrays.</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Arrays </a:t>
            </a:r>
            <a:r>
              <a:rPr lang="en-US" sz="2000" dirty="0">
                <a:solidFill>
                  <a:schemeClr val="tx1">
                    <a:lumMod val="65000"/>
                    <a:lumOff val="35000"/>
                  </a:schemeClr>
                </a:solidFill>
                <a:effectLst/>
              </a:rPr>
              <a:t>is an inbuilt Java class belonging to </a:t>
            </a:r>
            <a:r>
              <a:rPr lang="en-US" sz="2000" b="1" dirty="0">
                <a:solidFill>
                  <a:schemeClr val="tx1">
                    <a:lumMod val="65000"/>
                    <a:lumOff val="35000"/>
                  </a:schemeClr>
                </a:solidFill>
                <a:effectLst/>
              </a:rPr>
              <a:t>java.util</a:t>
            </a:r>
            <a:r>
              <a:rPr lang="en-US" sz="2000" dirty="0">
                <a:solidFill>
                  <a:schemeClr val="tx1">
                    <a:lumMod val="65000"/>
                    <a:lumOff val="35000"/>
                  </a:schemeClr>
                </a:solidFill>
                <a:effectLst/>
              </a:rPr>
              <a:t> package. It has many static methods for quick comparing, searching, sorting of arrays and other utility methods. Many of these methods help us to do away with loops required for manipulating and accessing arrays.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Arrays is an inbuilt class and should not be confused with an array which is collection of homogeneous elements.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of the class can be called using below syntax –</a:t>
            </a:r>
          </a:p>
          <a:p>
            <a:r>
              <a:rPr lang="en-US" sz="2000" dirty="0">
                <a:solidFill>
                  <a:schemeClr val="tx1">
                    <a:lumMod val="65000"/>
                    <a:lumOff val="35000"/>
                  </a:schemeClr>
                </a:solidFill>
                <a:effectLst/>
              </a:rPr>
              <a:t>Arrays.&lt;&lt;method name&gt;&gt;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Example</a:t>
            </a:r>
          </a:p>
        </p:txBody>
      </p:sp>
      <p:sp>
        <p:nvSpPr>
          <p:cNvPr id="7" name="TextBox 6">
            <a:extLst>
              <a:ext uri="{FF2B5EF4-FFF2-40B4-BE49-F238E27FC236}">
                <a16:creationId xmlns:a16="http://schemas.microsoft.com/office/drawing/2014/main" id="{BB526BB3-5A2F-006E-7E18-51B3241C5B5F}"/>
              </a:ext>
            </a:extLst>
          </p:cNvPr>
          <p:cNvSpPr txBox="1"/>
          <p:nvPr/>
        </p:nvSpPr>
        <p:spPr>
          <a:xfrm>
            <a:off x="134471" y="5636112"/>
            <a:ext cx="11609294" cy="707886"/>
          </a:xfrm>
          <a:prstGeom prst="rect">
            <a:avLst/>
          </a:prstGeom>
          <a:noFill/>
        </p:spPr>
        <p:txBody>
          <a:bodyPr wrap="square">
            <a:spAutoFit/>
          </a:bodyPr>
          <a:lstStyle/>
          <a:p>
            <a:r>
              <a:rPr lang="en-IN" sz="2000" dirty="0"/>
              <a:t>int[] numArr = {6,8,9,10,40,66};</a:t>
            </a:r>
          </a:p>
          <a:p>
            <a:r>
              <a:rPr lang="en-IN" sz="2000" dirty="0"/>
              <a:t>int resultIndex = Arrays.binarySearch(numArr, 40);</a:t>
            </a:r>
          </a:p>
        </p:txBody>
      </p:sp>
    </p:spTree>
    <p:extLst>
      <p:ext uri="{BB962C8B-B14F-4D97-AF65-F5344CB8AC3E}">
        <p14:creationId xmlns:p14="http://schemas.microsoft.com/office/powerpoint/2010/main" val="7886713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7434D0B-C4A2-A60E-1589-FADDB7C344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9CB7B0A-F782-EC19-11D4-CBDE147E944E}"/>
              </a:ext>
            </a:extLst>
          </p:cNvPr>
          <p:cNvSpPr>
            <a:spLocks noGrp="1"/>
          </p:cNvSpPr>
          <p:nvPr>
            <p:ph type="sldNum" sz="quarter" idx="12"/>
          </p:nvPr>
        </p:nvSpPr>
        <p:spPr/>
        <p:txBody>
          <a:bodyPr/>
          <a:lstStyle/>
          <a:p>
            <a:fld id="{4A777409-9C5A-4B07-8E32-19F22F7D558C}" type="slidenum">
              <a:rPr lang="en-IN" smtClean="0"/>
              <a:t>132</a:t>
            </a:fld>
            <a:endParaRPr lang="en-IN" dirty="0"/>
          </a:p>
        </p:txBody>
      </p:sp>
      <p:sp>
        <p:nvSpPr>
          <p:cNvPr id="5" name="TextBox 4">
            <a:extLst>
              <a:ext uri="{FF2B5EF4-FFF2-40B4-BE49-F238E27FC236}">
                <a16:creationId xmlns:a16="http://schemas.microsoft.com/office/drawing/2014/main" id="{EC7341D3-CED4-EB0A-0588-937326DC6249}"/>
              </a:ext>
            </a:extLst>
          </p:cNvPr>
          <p:cNvSpPr txBox="1"/>
          <p:nvPr/>
        </p:nvSpPr>
        <p:spPr>
          <a:xfrm>
            <a:off x="988358" y="600653"/>
            <a:ext cx="10190629" cy="1323439"/>
          </a:xfrm>
          <a:prstGeom prst="rect">
            <a:avLst/>
          </a:prstGeom>
          <a:noFill/>
        </p:spPr>
        <p:txBody>
          <a:bodyPr wrap="square">
            <a:spAutoFit/>
          </a:bodyPr>
          <a:lstStyle/>
          <a:p>
            <a:r>
              <a:rPr lang="en-US" sz="2000" dirty="0">
                <a:solidFill>
                  <a:schemeClr val="tx1">
                    <a:lumMod val="65000"/>
                    <a:lumOff val="35000"/>
                  </a:schemeClr>
                </a:solidFill>
                <a:effectLst/>
              </a:rPr>
              <a:t>Here index of the search element will be returned. A negative index is returned if element is not found.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Another useful method is equals() -</a:t>
            </a:r>
          </a:p>
        </p:txBody>
      </p:sp>
      <p:sp>
        <p:nvSpPr>
          <p:cNvPr id="7" name="TextBox 6">
            <a:extLst>
              <a:ext uri="{FF2B5EF4-FFF2-40B4-BE49-F238E27FC236}">
                <a16:creationId xmlns:a16="http://schemas.microsoft.com/office/drawing/2014/main" id="{A1527FDF-F09F-18CF-A3E3-7337261645F9}"/>
              </a:ext>
            </a:extLst>
          </p:cNvPr>
          <p:cNvSpPr txBox="1"/>
          <p:nvPr/>
        </p:nvSpPr>
        <p:spPr>
          <a:xfrm>
            <a:off x="988358" y="2111659"/>
            <a:ext cx="10701617" cy="1323439"/>
          </a:xfrm>
          <a:prstGeom prst="rect">
            <a:avLst/>
          </a:prstGeom>
          <a:noFill/>
        </p:spPr>
        <p:txBody>
          <a:bodyPr wrap="square">
            <a:spAutoFit/>
          </a:bodyPr>
          <a:lstStyle/>
          <a:p>
            <a:r>
              <a:rPr lang="en-IN" sz="2000" dirty="0"/>
              <a:t>int[] numArr1 = {6,8,9,10,40,66};</a:t>
            </a:r>
          </a:p>
          <a:p>
            <a:r>
              <a:rPr lang="en-IN" sz="2000" dirty="0"/>
              <a:t>int[] numArr2 = {6,8,9,10,40,66};</a:t>
            </a:r>
          </a:p>
          <a:p>
            <a:r>
              <a:rPr lang="en-IN" sz="2000" dirty="0"/>
              <a:t>boolean resultCompare = Arrays.equals(numArr1, numArr2);</a:t>
            </a:r>
          </a:p>
          <a:p>
            <a:r>
              <a:rPr lang="en-IN" sz="2000" dirty="0"/>
              <a:t>System.out.println(resultCompare); //prints true or false</a:t>
            </a:r>
          </a:p>
        </p:txBody>
      </p:sp>
      <p:sp>
        <p:nvSpPr>
          <p:cNvPr id="9" name="TextBox 8">
            <a:extLst>
              <a:ext uri="{FF2B5EF4-FFF2-40B4-BE49-F238E27FC236}">
                <a16:creationId xmlns:a16="http://schemas.microsoft.com/office/drawing/2014/main" id="{020D2938-1343-7D8A-883B-381733C4D032}"/>
              </a:ext>
            </a:extLst>
          </p:cNvPr>
          <p:cNvSpPr txBox="1"/>
          <p:nvPr/>
        </p:nvSpPr>
        <p:spPr>
          <a:xfrm>
            <a:off x="988358" y="3468176"/>
            <a:ext cx="10818160" cy="400110"/>
          </a:xfrm>
          <a:prstGeom prst="rect">
            <a:avLst/>
          </a:prstGeom>
          <a:noFill/>
        </p:spPr>
        <p:txBody>
          <a:bodyPr wrap="square">
            <a:spAutoFit/>
          </a:bodyPr>
          <a:lstStyle/>
          <a:p>
            <a:r>
              <a:rPr lang="en-US" sz="2000" dirty="0">
                <a:solidFill>
                  <a:schemeClr val="tx1">
                    <a:lumMod val="65000"/>
                    <a:lumOff val="35000"/>
                  </a:schemeClr>
                </a:solidFill>
              </a:rPr>
              <a:t>To sort an array we just need to do the following-</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CBA74F60-E857-3E11-73AC-15396FCBFEE8}"/>
              </a:ext>
            </a:extLst>
          </p:cNvPr>
          <p:cNvSpPr txBox="1"/>
          <p:nvPr/>
        </p:nvSpPr>
        <p:spPr>
          <a:xfrm>
            <a:off x="988359" y="4032798"/>
            <a:ext cx="10701616" cy="707886"/>
          </a:xfrm>
          <a:prstGeom prst="rect">
            <a:avLst/>
          </a:prstGeom>
          <a:noFill/>
        </p:spPr>
        <p:txBody>
          <a:bodyPr wrap="square">
            <a:spAutoFit/>
          </a:bodyPr>
          <a:lstStyle/>
          <a:p>
            <a:r>
              <a:rPr lang="en-IN" sz="2000" dirty="0"/>
              <a:t>int[] numArr = {6,8,9,10,40,66};</a:t>
            </a:r>
          </a:p>
          <a:p>
            <a:r>
              <a:rPr lang="en-IN" sz="2000" dirty="0"/>
              <a:t>Arrays.sort(numArr);</a:t>
            </a:r>
          </a:p>
        </p:txBody>
      </p:sp>
      <p:sp>
        <p:nvSpPr>
          <p:cNvPr id="13" name="TextBox 12">
            <a:extLst>
              <a:ext uri="{FF2B5EF4-FFF2-40B4-BE49-F238E27FC236}">
                <a16:creationId xmlns:a16="http://schemas.microsoft.com/office/drawing/2014/main" id="{A65B8433-B16E-8BF6-B61D-87CBBEBFFAA7}"/>
              </a:ext>
            </a:extLst>
          </p:cNvPr>
          <p:cNvSpPr txBox="1"/>
          <p:nvPr/>
        </p:nvSpPr>
        <p:spPr>
          <a:xfrm>
            <a:off x="988358" y="4812401"/>
            <a:ext cx="10818159" cy="1015663"/>
          </a:xfrm>
          <a:prstGeom prst="rect">
            <a:avLst/>
          </a:prstGeom>
          <a:noFill/>
        </p:spPr>
        <p:txBody>
          <a:bodyPr wrap="square">
            <a:spAutoFit/>
          </a:bodyPr>
          <a:lstStyle/>
          <a:p>
            <a:r>
              <a:rPr lang="en-US" sz="2000" b="1" dirty="0">
                <a:solidFill>
                  <a:schemeClr val="tx1">
                    <a:lumMod val="65000"/>
                    <a:lumOff val="35000"/>
                  </a:schemeClr>
                </a:solidFill>
                <a:effectLst/>
              </a:rPr>
              <a:t>sort()</a:t>
            </a:r>
            <a:r>
              <a:rPr lang="en-US" sz="2000" dirty="0">
                <a:solidFill>
                  <a:schemeClr val="tx1">
                    <a:lumMod val="65000"/>
                    <a:lumOff val="35000"/>
                  </a:schemeClr>
                </a:solidFill>
                <a:effectLst/>
              </a:rPr>
              <a:t> method does not return any value and changes the content of original array.</a:t>
            </a:r>
          </a:p>
          <a:p>
            <a:r>
              <a:rPr lang="en-US" sz="2000" dirty="0">
                <a:solidFill>
                  <a:schemeClr val="tx1">
                    <a:lumMod val="65000"/>
                    <a:lumOff val="35000"/>
                  </a:schemeClr>
                </a:solidFill>
                <a:effectLst/>
              </a:rPr>
              <a:t>Arrays class provides its own version of </a:t>
            </a:r>
            <a:r>
              <a:rPr lang="en-US" sz="2000" b="1" dirty="0">
                <a:solidFill>
                  <a:schemeClr val="tx1">
                    <a:lumMod val="65000"/>
                    <a:lumOff val="35000"/>
                  </a:schemeClr>
                </a:solidFill>
                <a:effectLst/>
              </a:rPr>
              <a:t>toString()</a:t>
            </a:r>
            <a:r>
              <a:rPr lang="en-US" sz="2000" dirty="0">
                <a:solidFill>
                  <a:schemeClr val="tx1">
                    <a:lumMod val="65000"/>
                    <a:lumOff val="35000"/>
                  </a:schemeClr>
                </a:solidFill>
                <a:effectLst/>
              </a:rPr>
              <a:t> method which can be used to quickly print elements of an array.</a:t>
            </a:r>
          </a:p>
        </p:txBody>
      </p:sp>
    </p:spTree>
    <p:extLst>
      <p:ext uri="{BB962C8B-B14F-4D97-AF65-F5344CB8AC3E}">
        <p14:creationId xmlns:p14="http://schemas.microsoft.com/office/powerpoint/2010/main" val="9291905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30787E-E489-E7F6-19FC-BF3C9220832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1B02A5F-A7EF-366F-BC17-2957BC65E003}"/>
              </a:ext>
            </a:extLst>
          </p:cNvPr>
          <p:cNvSpPr>
            <a:spLocks noGrp="1"/>
          </p:cNvSpPr>
          <p:nvPr>
            <p:ph type="sldNum" sz="quarter" idx="12"/>
          </p:nvPr>
        </p:nvSpPr>
        <p:spPr/>
        <p:txBody>
          <a:bodyPr/>
          <a:lstStyle/>
          <a:p>
            <a:fld id="{4A777409-9C5A-4B07-8E32-19F22F7D558C}" type="slidenum">
              <a:rPr lang="en-IN" smtClean="0"/>
              <a:t>133</a:t>
            </a:fld>
            <a:endParaRPr lang="en-IN" dirty="0"/>
          </a:p>
        </p:txBody>
      </p:sp>
      <p:sp>
        <p:nvSpPr>
          <p:cNvPr id="5" name="TextBox 4">
            <a:extLst>
              <a:ext uri="{FF2B5EF4-FFF2-40B4-BE49-F238E27FC236}">
                <a16:creationId xmlns:a16="http://schemas.microsoft.com/office/drawing/2014/main" id="{9F31B45C-A7B6-A954-EE9B-7622C83FBD6F}"/>
              </a:ext>
            </a:extLst>
          </p:cNvPr>
          <p:cNvSpPr txBox="1"/>
          <p:nvPr/>
        </p:nvSpPr>
        <p:spPr>
          <a:xfrm>
            <a:off x="1185582" y="577788"/>
            <a:ext cx="9733430" cy="707886"/>
          </a:xfrm>
          <a:prstGeom prst="rect">
            <a:avLst/>
          </a:prstGeom>
          <a:noFill/>
        </p:spPr>
        <p:txBody>
          <a:bodyPr wrap="square">
            <a:spAutoFit/>
          </a:bodyPr>
          <a:lstStyle/>
          <a:p>
            <a:r>
              <a:rPr lang="en-IN" sz="2000" dirty="0"/>
              <a:t>int[] numArr = {6,8,9,10,40,66};</a:t>
            </a:r>
          </a:p>
          <a:p>
            <a:r>
              <a:rPr lang="en-IN" sz="2000" dirty="0"/>
              <a:t>System.out.println(Arrays.toString(numArr));</a:t>
            </a:r>
          </a:p>
        </p:txBody>
      </p:sp>
      <p:sp>
        <p:nvSpPr>
          <p:cNvPr id="7" name="TextBox 6">
            <a:extLst>
              <a:ext uri="{FF2B5EF4-FFF2-40B4-BE49-F238E27FC236}">
                <a16:creationId xmlns:a16="http://schemas.microsoft.com/office/drawing/2014/main" id="{6D26A150-3520-3388-6E61-57AC37546574}"/>
              </a:ext>
            </a:extLst>
          </p:cNvPr>
          <p:cNvSpPr txBox="1"/>
          <p:nvPr/>
        </p:nvSpPr>
        <p:spPr>
          <a:xfrm>
            <a:off x="466165" y="1720840"/>
            <a:ext cx="11358282" cy="3477875"/>
          </a:xfrm>
          <a:prstGeom prst="rect">
            <a:avLst/>
          </a:prstGeom>
          <a:noFill/>
        </p:spPr>
        <p:txBody>
          <a:bodyPr wrap="square">
            <a:spAutoFit/>
          </a:bodyPr>
          <a:lstStyle/>
          <a:p>
            <a:r>
              <a:rPr lang="en-US" sz="2000" b="1" dirty="0">
                <a:solidFill>
                  <a:schemeClr val="tx1">
                    <a:lumMod val="65000"/>
                    <a:lumOff val="35000"/>
                  </a:schemeClr>
                </a:solidFill>
                <a:effectLst/>
              </a:rPr>
              <a:t>Problem Statement:</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rPr>
              <a:t>Hi, this is Pizzeria again! Thanks for your help with the bill calculation issue. It was very helpful.</a:t>
            </a:r>
          </a:p>
          <a:p>
            <a:r>
              <a:rPr lang="en-US" sz="2000" dirty="0">
                <a:solidFill>
                  <a:schemeClr val="tx1">
                    <a:lumMod val="65000"/>
                    <a:lumOff val="35000"/>
                  </a:schemeClr>
                </a:solidFill>
              </a:rPr>
              <a:t>We need your help with another issue. We serve three different sizes of pizza, and each of them has a different cost. Along with this, the customer can also order multiple pizzas of different sizes. So, create a Java code snippet to calculate the bill for the same.</a:t>
            </a:r>
          </a:p>
          <a:p>
            <a:endParaRPr lang="en-US" sz="2000" dirty="0">
              <a:solidFill>
                <a:schemeClr val="tx1">
                  <a:lumMod val="65000"/>
                  <a:lumOff val="35000"/>
                </a:schemeClr>
              </a:solidFill>
            </a:endParaRPr>
          </a:p>
          <a:p>
            <a:r>
              <a:rPr lang="en-US" sz="2000" dirty="0">
                <a:solidFill>
                  <a:schemeClr val="tx1">
                    <a:lumMod val="65000"/>
                    <a:lumOff val="35000"/>
                  </a:schemeClr>
                </a:solidFill>
              </a:rPr>
              <a:t>Note: The three pizza sizes along with their prices are: Regular - 100, Medium - 250 and Large - 390. Just like the last time, provide a 5% discount to each order.</a:t>
            </a:r>
          </a:p>
          <a:p>
            <a:endParaRPr lang="en-US" sz="2000" dirty="0">
              <a:solidFill>
                <a:schemeClr val="tx1">
                  <a:lumMod val="65000"/>
                  <a:lumOff val="35000"/>
                </a:schemeClr>
              </a:solidFill>
            </a:endParaRPr>
          </a:p>
          <a:p>
            <a:r>
              <a:rPr lang="en-US" sz="2000" dirty="0">
                <a:solidFill>
                  <a:schemeClr val="tx1">
                    <a:lumMod val="65000"/>
                    <a:lumOff val="35000"/>
                  </a:schemeClr>
                </a:solidFill>
              </a:rPr>
              <a:t>Execute the following code in JShell.</a:t>
            </a:r>
          </a:p>
        </p:txBody>
      </p:sp>
    </p:spTree>
    <p:extLst>
      <p:ext uri="{BB962C8B-B14F-4D97-AF65-F5344CB8AC3E}">
        <p14:creationId xmlns:p14="http://schemas.microsoft.com/office/powerpoint/2010/main" val="119864017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4BF7B9-9467-39E7-AB8B-A8E279DBE4D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01917B0-2AD8-DF12-EDBA-F96CEAF0DDF0}"/>
              </a:ext>
            </a:extLst>
          </p:cNvPr>
          <p:cNvSpPr>
            <a:spLocks noGrp="1"/>
          </p:cNvSpPr>
          <p:nvPr>
            <p:ph type="sldNum" sz="quarter" idx="12"/>
          </p:nvPr>
        </p:nvSpPr>
        <p:spPr/>
        <p:txBody>
          <a:bodyPr/>
          <a:lstStyle/>
          <a:p>
            <a:fld id="{4A777409-9C5A-4B07-8E32-19F22F7D558C}" type="slidenum">
              <a:rPr lang="en-IN" smtClean="0"/>
              <a:t>134</a:t>
            </a:fld>
            <a:endParaRPr lang="en-IN" dirty="0"/>
          </a:p>
        </p:txBody>
      </p:sp>
      <p:sp>
        <p:nvSpPr>
          <p:cNvPr id="5" name="TextBox 4">
            <a:extLst>
              <a:ext uri="{FF2B5EF4-FFF2-40B4-BE49-F238E27FC236}">
                <a16:creationId xmlns:a16="http://schemas.microsoft.com/office/drawing/2014/main" id="{12BE140C-320D-DD80-E572-76B37F12C5B8}"/>
              </a:ext>
            </a:extLst>
          </p:cNvPr>
          <p:cNvSpPr txBox="1"/>
          <p:nvPr/>
        </p:nvSpPr>
        <p:spPr>
          <a:xfrm>
            <a:off x="988358" y="654441"/>
            <a:ext cx="9957547" cy="707886"/>
          </a:xfrm>
          <a:prstGeom prst="rect">
            <a:avLst/>
          </a:prstGeom>
          <a:noFill/>
        </p:spPr>
        <p:txBody>
          <a:bodyPr wrap="square">
            <a:spAutoFit/>
          </a:bodyPr>
          <a:lstStyle/>
          <a:p>
            <a:r>
              <a:rPr lang="en-US" sz="2000" b="1" dirty="0">
                <a:solidFill>
                  <a:schemeClr val="tx1">
                    <a:lumMod val="65000"/>
                    <a:lumOff val="35000"/>
                  </a:schemeClr>
                </a:solidFill>
              </a:rPr>
              <a:t>Step1: </a:t>
            </a:r>
            <a:r>
              <a:rPr lang="en-US" sz="2000" dirty="0">
                <a:solidFill>
                  <a:schemeClr val="tx1">
                    <a:lumMod val="65000"/>
                    <a:lumOff val="35000"/>
                  </a:schemeClr>
                </a:solidFill>
              </a:rPr>
              <a:t>First, let us store the different pizza sizes and their costs in arrays. Since arrays can hold only one entity in one index, we will create two arrays having one-one correspondence,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AEDB3EFD-2D1E-70D4-FC61-2F941720B80D}"/>
              </a:ext>
            </a:extLst>
          </p:cNvPr>
          <p:cNvSpPr txBox="1"/>
          <p:nvPr/>
        </p:nvSpPr>
        <p:spPr>
          <a:xfrm>
            <a:off x="988358" y="1554941"/>
            <a:ext cx="6100482" cy="707886"/>
          </a:xfrm>
          <a:prstGeom prst="rect">
            <a:avLst/>
          </a:prstGeom>
          <a:noFill/>
        </p:spPr>
        <p:txBody>
          <a:bodyPr wrap="square">
            <a:spAutoFit/>
          </a:bodyPr>
          <a:lstStyle/>
          <a:p>
            <a:r>
              <a:rPr lang="en-IN" sz="2000" dirty="0"/>
              <a:t>String[] pizzaSize = {"Regular", "Medium", "Large"};</a:t>
            </a:r>
          </a:p>
          <a:p>
            <a:r>
              <a:rPr lang="en-IN" sz="2000" dirty="0"/>
              <a:t>int[] pizzaCost = {100, 250, 390};</a:t>
            </a:r>
          </a:p>
        </p:txBody>
      </p:sp>
      <p:sp>
        <p:nvSpPr>
          <p:cNvPr id="9" name="TextBox 8">
            <a:extLst>
              <a:ext uri="{FF2B5EF4-FFF2-40B4-BE49-F238E27FC236}">
                <a16:creationId xmlns:a16="http://schemas.microsoft.com/office/drawing/2014/main" id="{2E8F7C6B-A1C9-BB08-E556-9DF43FC7E54D}"/>
              </a:ext>
            </a:extLst>
          </p:cNvPr>
          <p:cNvSpPr txBox="1"/>
          <p:nvPr/>
        </p:nvSpPr>
        <p:spPr>
          <a:xfrm>
            <a:off x="988358" y="2455441"/>
            <a:ext cx="10782300" cy="1015663"/>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We will take the order from the customer. Since the customer can order multiple pizzas of different sizes, we will store his order in two arrays. One array for the different sizes ordered, and one for the quantity ordered for each of the sizes.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6D8D2006-1A75-A1EB-6F7A-B62C0E9B950B}"/>
              </a:ext>
            </a:extLst>
          </p:cNvPr>
          <p:cNvSpPr txBox="1"/>
          <p:nvPr/>
        </p:nvSpPr>
        <p:spPr>
          <a:xfrm>
            <a:off x="988357" y="3471104"/>
            <a:ext cx="10683689" cy="707886"/>
          </a:xfrm>
          <a:prstGeom prst="rect">
            <a:avLst/>
          </a:prstGeom>
          <a:noFill/>
        </p:spPr>
        <p:txBody>
          <a:bodyPr wrap="square">
            <a:spAutoFit/>
          </a:bodyPr>
          <a:lstStyle/>
          <a:p>
            <a:r>
              <a:rPr lang="en-IN" sz="2000" dirty="0"/>
              <a:t>String[] pizzaOrdered = {"Medium", "Regular"};</a:t>
            </a:r>
          </a:p>
          <a:p>
            <a:r>
              <a:rPr lang="en-IN" sz="2000" dirty="0"/>
              <a:t>int[] quantityOrdered = {2, 1};</a:t>
            </a:r>
          </a:p>
        </p:txBody>
      </p:sp>
      <p:sp>
        <p:nvSpPr>
          <p:cNvPr id="13" name="TextBox 12">
            <a:extLst>
              <a:ext uri="{FF2B5EF4-FFF2-40B4-BE49-F238E27FC236}">
                <a16:creationId xmlns:a16="http://schemas.microsoft.com/office/drawing/2014/main" id="{3FF35295-2519-1E27-E172-F485C46BC041}"/>
              </a:ext>
            </a:extLst>
          </p:cNvPr>
          <p:cNvSpPr txBox="1"/>
          <p:nvPr/>
        </p:nvSpPr>
        <p:spPr>
          <a:xfrm>
            <a:off x="988358" y="4379729"/>
            <a:ext cx="10782300" cy="1015663"/>
          </a:xfrm>
          <a:prstGeom prst="rect">
            <a:avLst/>
          </a:prstGeom>
          <a:noFill/>
        </p:spPr>
        <p:txBody>
          <a:bodyPr wrap="square">
            <a:spAutoFit/>
          </a:bodyPr>
          <a:lstStyle/>
          <a:p>
            <a:r>
              <a:rPr lang="en-US" sz="2000" b="1" dirty="0">
                <a:solidFill>
                  <a:schemeClr val="tx1">
                    <a:lumMod val="65000"/>
                    <a:lumOff val="35000"/>
                  </a:schemeClr>
                </a:solidFill>
              </a:rPr>
              <a:t>Step 3: </a:t>
            </a:r>
            <a:r>
              <a:rPr lang="en-US" sz="2000" dirty="0">
                <a:solidFill>
                  <a:schemeClr val="tx1">
                    <a:lumMod val="65000"/>
                    <a:lumOff val="35000"/>
                  </a:schemeClr>
                </a:solidFill>
              </a:rPr>
              <a:t>Next, we will run a for-loop against the </a:t>
            </a:r>
            <a:r>
              <a:rPr lang="en-US" sz="2000" i="1" dirty="0">
                <a:solidFill>
                  <a:schemeClr val="tx1">
                    <a:lumMod val="65000"/>
                    <a:lumOff val="35000"/>
                  </a:schemeClr>
                </a:solidFill>
              </a:rPr>
              <a:t>pizzaOrdered</a:t>
            </a:r>
            <a:r>
              <a:rPr lang="en-US" sz="2000" dirty="0">
                <a:solidFill>
                  <a:schemeClr val="tx1">
                    <a:lumMod val="65000"/>
                    <a:lumOff val="35000"/>
                  </a:schemeClr>
                </a:solidFill>
              </a:rPr>
              <a:t> array, take each element from the array, check if that is present in the </a:t>
            </a:r>
            <a:r>
              <a:rPr lang="en-US" sz="2000" i="1" dirty="0">
                <a:solidFill>
                  <a:schemeClr val="tx1">
                    <a:lumMod val="65000"/>
                    <a:lumOff val="35000"/>
                  </a:schemeClr>
                </a:solidFill>
              </a:rPr>
              <a:t>pizzaSize</a:t>
            </a:r>
            <a:r>
              <a:rPr lang="en-US" sz="2000" dirty="0">
                <a:solidFill>
                  <a:schemeClr val="tx1">
                    <a:lumMod val="65000"/>
                    <a:lumOff val="35000"/>
                  </a:schemeClr>
                </a:solidFill>
              </a:rPr>
              <a:t> array. If it is present, take the cost of that pizza, multiply it with the required quantity and add it to the </a:t>
            </a:r>
            <a:r>
              <a:rPr lang="en-US" sz="2000" i="1" dirty="0">
                <a:solidFill>
                  <a:schemeClr val="tx1">
                    <a:lumMod val="65000"/>
                    <a:lumOff val="35000"/>
                  </a:schemeClr>
                </a:solidFill>
              </a:rPr>
              <a:t>totalAmount</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5057359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8A9E61-ACD2-BCFB-5F7E-7291099976A1}"/>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224FB6C-EAF6-FC3A-D71B-46AE457F10B2}"/>
              </a:ext>
            </a:extLst>
          </p:cNvPr>
          <p:cNvSpPr>
            <a:spLocks noGrp="1"/>
          </p:cNvSpPr>
          <p:nvPr>
            <p:ph type="sldNum" sz="quarter" idx="12"/>
          </p:nvPr>
        </p:nvSpPr>
        <p:spPr/>
        <p:txBody>
          <a:bodyPr/>
          <a:lstStyle/>
          <a:p>
            <a:fld id="{4A777409-9C5A-4B07-8E32-19F22F7D558C}" type="slidenum">
              <a:rPr lang="en-IN" smtClean="0"/>
              <a:t>135</a:t>
            </a:fld>
            <a:endParaRPr lang="en-IN" dirty="0"/>
          </a:p>
        </p:txBody>
      </p:sp>
      <p:sp>
        <p:nvSpPr>
          <p:cNvPr id="5" name="TextBox 4">
            <a:extLst>
              <a:ext uri="{FF2B5EF4-FFF2-40B4-BE49-F238E27FC236}">
                <a16:creationId xmlns:a16="http://schemas.microsoft.com/office/drawing/2014/main" id="{CADD3843-ACCC-A84C-F312-B877C16DDC35}"/>
              </a:ext>
            </a:extLst>
          </p:cNvPr>
          <p:cNvSpPr txBox="1"/>
          <p:nvPr/>
        </p:nvSpPr>
        <p:spPr>
          <a:xfrm>
            <a:off x="1078006" y="671970"/>
            <a:ext cx="10074088" cy="3477875"/>
          </a:xfrm>
          <a:prstGeom prst="rect">
            <a:avLst/>
          </a:prstGeom>
          <a:noFill/>
        </p:spPr>
        <p:txBody>
          <a:bodyPr wrap="square">
            <a:spAutoFit/>
          </a:bodyPr>
          <a:lstStyle/>
          <a:p>
            <a:r>
              <a:rPr lang="en-IN" sz="2000" dirty="0"/>
              <a:t>float totalAmount = 0f;</a:t>
            </a:r>
          </a:p>
          <a:p>
            <a:r>
              <a:rPr lang="en-IN" sz="2000" dirty="0"/>
              <a:t>for(int index1 = 0; index1 &lt; </a:t>
            </a:r>
            <a:r>
              <a:rPr lang="en-IN" sz="2000" dirty="0" err="1"/>
              <a:t>pizzaOrdered.length</a:t>
            </a:r>
            <a:r>
              <a:rPr lang="en-IN" sz="2000" dirty="0"/>
              <a:t> ; index1++) {</a:t>
            </a:r>
          </a:p>
          <a:p>
            <a:r>
              <a:rPr lang="en-IN" sz="2000" dirty="0"/>
              <a:t>    for(int index2 = 0; index2 &lt; </a:t>
            </a:r>
            <a:r>
              <a:rPr lang="en-IN" sz="2000" dirty="0" err="1"/>
              <a:t>pizzaSize.length</a:t>
            </a:r>
            <a:r>
              <a:rPr lang="en-IN" sz="2000" dirty="0"/>
              <a:t> ; index2++) {</a:t>
            </a:r>
          </a:p>
          <a:p>
            <a:r>
              <a:rPr lang="en-IN" sz="2000" dirty="0"/>
              <a:t>        if ( pizzaOrdered[index1] == pizzaSize[index2] ) {</a:t>
            </a:r>
          </a:p>
          <a:p>
            <a:r>
              <a:rPr lang="en-IN" sz="2000" dirty="0"/>
              <a:t>            totalAmount += pizzaCost[index2] * quantityOrdered[index1];</a:t>
            </a:r>
          </a:p>
          <a:p>
            <a:r>
              <a:rPr lang="en-IN" sz="2000" dirty="0"/>
              <a:t>        }</a:t>
            </a:r>
          </a:p>
          <a:p>
            <a:r>
              <a:rPr lang="en-IN" sz="2000" dirty="0"/>
              <a:t>        else {</a:t>
            </a:r>
          </a:p>
          <a:p>
            <a:r>
              <a:rPr lang="en-IN" sz="2000" dirty="0"/>
              <a:t>            totalAmount += 0;</a:t>
            </a:r>
          </a:p>
          <a:p>
            <a:r>
              <a:rPr lang="en-IN" sz="2000" dirty="0"/>
              <a:t>        }</a:t>
            </a:r>
          </a:p>
          <a:p>
            <a:r>
              <a:rPr lang="en-IN" sz="2000" dirty="0"/>
              <a:t>    }</a:t>
            </a:r>
          </a:p>
          <a:p>
            <a:r>
              <a:rPr lang="en-IN" sz="2000" dirty="0"/>
              <a:t>}</a:t>
            </a:r>
          </a:p>
        </p:txBody>
      </p:sp>
      <p:sp>
        <p:nvSpPr>
          <p:cNvPr id="7" name="TextBox 6">
            <a:extLst>
              <a:ext uri="{FF2B5EF4-FFF2-40B4-BE49-F238E27FC236}">
                <a16:creationId xmlns:a16="http://schemas.microsoft.com/office/drawing/2014/main" id="{300C941C-1E91-BCB3-04BE-D3B9F335C32F}"/>
              </a:ext>
            </a:extLst>
          </p:cNvPr>
          <p:cNvSpPr txBox="1"/>
          <p:nvPr/>
        </p:nvSpPr>
        <p:spPr>
          <a:xfrm>
            <a:off x="450476" y="4391817"/>
            <a:ext cx="11490511" cy="400110"/>
          </a:xfrm>
          <a:prstGeom prst="rect">
            <a:avLst/>
          </a:prstGeom>
          <a:noFill/>
        </p:spPr>
        <p:txBody>
          <a:bodyPr wrap="square">
            <a:spAutoFit/>
          </a:bodyPr>
          <a:lstStyle/>
          <a:p>
            <a:r>
              <a:rPr lang="en-US" sz="2000" b="1" dirty="0">
                <a:solidFill>
                  <a:schemeClr val="tx1">
                    <a:lumMod val="65000"/>
                    <a:lumOff val="35000"/>
                  </a:schemeClr>
                </a:solidFill>
              </a:rPr>
              <a:t>Step 4: </a:t>
            </a:r>
            <a:r>
              <a:rPr lang="en-US" sz="2000" dirty="0">
                <a:solidFill>
                  <a:schemeClr val="tx1">
                    <a:lumMod val="65000"/>
                    <a:lumOff val="35000"/>
                  </a:schemeClr>
                </a:solidFill>
              </a:rPr>
              <a:t>Provide the discount for the order,</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3B41E377-1009-FB16-CCE2-5D912833BE06}"/>
              </a:ext>
            </a:extLst>
          </p:cNvPr>
          <p:cNvSpPr txBox="1"/>
          <p:nvPr/>
        </p:nvSpPr>
        <p:spPr>
          <a:xfrm>
            <a:off x="450475" y="5033899"/>
            <a:ext cx="11320183" cy="400110"/>
          </a:xfrm>
          <a:prstGeom prst="rect">
            <a:avLst/>
          </a:prstGeom>
          <a:noFill/>
        </p:spPr>
        <p:txBody>
          <a:bodyPr wrap="square">
            <a:spAutoFit/>
          </a:bodyPr>
          <a:lstStyle/>
          <a:p>
            <a:r>
              <a:rPr lang="en-IN" sz="2000" dirty="0"/>
              <a:t>totalAmount = totalAmount - (totalAmount*(float)5/100);</a:t>
            </a:r>
          </a:p>
        </p:txBody>
      </p:sp>
    </p:spTree>
    <p:extLst>
      <p:ext uri="{BB962C8B-B14F-4D97-AF65-F5344CB8AC3E}">
        <p14:creationId xmlns:p14="http://schemas.microsoft.com/office/powerpoint/2010/main" val="12750077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9D13ED-1413-D63A-F3E9-8E16B186960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9F4CCD4-2D0F-73FA-C73E-BC2ED8053C05}"/>
              </a:ext>
            </a:extLst>
          </p:cNvPr>
          <p:cNvSpPr>
            <a:spLocks noGrp="1"/>
          </p:cNvSpPr>
          <p:nvPr>
            <p:ph type="sldNum" sz="quarter" idx="12"/>
          </p:nvPr>
        </p:nvSpPr>
        <p:spPr/>
        <p:txBody>
          <a:bodyPr/>
          <a:lstStyle/>
          <a:p>
            <a:fld id="{4A777409-9C5A-4B07-8E32-19F22F7D558C}" type="slidenum">
              <a:rPr lang="en-IN" smtClean="0"/>
              <a:t>136</a:t>
            </a:fld>
            <a:endParaRPr lang="en-IN" dirty="0"/>
          </a:p>
        </p:txBody>
      </p:sp>
      <p:sp>
        <p:nvSpPr>
          <p:cNvPr id="5" name="TextBox 4">
            <a:extLst>
              <a:ext uri="{FF2B5EF4-FFF2-40B4-BE49-F238E27FC236}">
                <a16:creationId xmlns:a16="http://schemas.microsoft.com/office/drawing/2014/main" id="{CCCA17D2-3B1B-D20A-5B6F-7085C5B22509}"/>
              </a:ext>
            </a:extLst>
          </p:cNvPr>
          <p:cNvSpPr txBox="1"/>
          <p:nvPr/>
        </p:nvSpPr>
        <p:spPr>
          <a:xfrm>
            <a:off x="988358" y="532965"/>
            <a:ext cx="10065123" cy="400110"/>
          </a:xfrm>
          <a:prstGeom prst="rect">
            <a:avLst/>
          </a:prstGeom>
          <a:noFill/>
        </p:spPr>
        <p:txBody>
          <a:bodyPr wrap="square">
            <a:spAutoFit/>
          </a:bodyPr>
          <a:lstStyle/>
          <a:p>
            <a:r>
              <a:rPr lang="en-US" sz="2000" b="1" dirty="0">
                <a:solidFill>
                  <a:schemeClr val="tx1">
                    <a:lumMod val="65000"/>
                    <a:lumOff val="35000"/>
                  </a:schemeClr>
                </a:solidFill>
              </a:rPr>
              <a:t>Step 5: </a:t>
            </a:r>
            <a:r>
              <a:rPr lang="en-US" sz="2000" dirty="0">
                <a:solidFill>
                  <a:schemeClr val="tx1">
                    <a:lumMod val="65000"/>
                    <a:lumOff val="35000"/>
                  </a:schemeClr>
                </a:solidFill>
              </a:rPr>
              <a:t>In the end, our code will look like this and it is ready to execute</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21E09DC-8C9A-3615-BD1C-487E10745A4E}"/>
              </a:ext>
            </a:extLst>
          </p:cNvPr>
          <p:cNvSpPr txBox="1"/>
          <p:nvPr/>
        </p:nvSpPr>
        <p:spPr>
          <a:xfrm>
            <a:off x="988358" y="1031815"/>
            <a:ext cx="10880913" cy="5324535"/>
          </a:xfrm>
          <a:prstGeom prst="rect">
            <a:avLst/>
          </a:prstGeom>
          <a:noFill/>
        </p:spPr>
        <p:txBody>
          <a:bodyPr wrap="square">
            <a:spAutoFit/>
          </a:bodyPr>
          <a:lstStyle/>
          <a:p>
            <a:r>
              <a:rPr lang="en-IN" sz="2000" dirty="0"/>
              <a:t>String[] pizzaSize = {"Regular", "Medium", "Large"};</a:t>
            </a:r>
          </a:p>
          <a:p>
            <a:r>
              <a:rPr lang="en-IN" sz="2000" dirty="0"/>
              <a:t>int[] pizzaCost = {100, 250, 390};</a:t>
            </a:r>
          </a:p>
          <a:p>
            <a:r>
              <a:rPr lang="en-IN" sz="2000" dirty="0"/>
              <a:t>String[] pizzaOrdered = {"Medium", "Regular"};</a:t>
            </a:r>
          </a:p>
          <a:p>
            <a:r>
              <a:rPr lang="en-IN" sz="2000" dirty="0"/>
              <a:t>int[] quantityOrdered = {2, 1};</a:t>
            </a:r>
          </a:p>
          <a:p>
            <a:r>
              <a:rPr lang="en-IN" sz="2000" dirty="0"/>
              <a:t>float totalAmount = 0f;</a:t>
            </a:r>
          </a:p>
          <a:p>
            <a:r>
              <a:rPr lang="en-IN" sz="2000" dirty="0"/>
              <a:t>for(int index1 = 0; index1 &lt; pizzaOrdered.length ; index1++) {</a:t>
            </a:r>
          </a:p>
          <a:p>
            <a:r>
              <a:rPr lang="en-IN" sz="2000" dirty="0"/>
              <a:t>    for(int index2 = 0; index2 &lt; pizzaSize.length ; index2++) {</a:t>
            </a:r>
          </a:p>
          <a:p>
            <a:r>
              <a:rPr lang="en-IN" sz="2000" dirty="0"/>
              <a:t>        if ( pizzaOrdered[index1] == pizzaSize[index2] ) {</a:t>
            </a:r>
          </a:p>
          <a:p>
            <a:r>
              <a:rPr lang="en-IN" sz="2000" dirty="0"/>
              <a:t>            totalAmount += pizzaCost[index2] * quantityOrdered[index1];</a:t>
            </a:r>
          </a:p>
          <a:p>
            <a:r>
              <a:rPr lang="en-IN" sz="2000" dirty="0"/>
              <a:t>        }</a:t>
            </a:r>
          </a:p>
          <a:p>
            <a:r>
              <a:rPr lang="en-IN" sz="2000" dirty="0"/>
              <a:t>        else {</a:t>
            </a:r>
          </a:p>
          <a:p>
            <a:r>
              <a:rPr lang="en-IN" sz="2000" dirty="0"/>
              <a:t>            totalAmount += 0;</a:t>
            </a:r>
          </a:p>
          <a:p>
            <a:r>
              <a:rPr lang="en-IN" sz="2000" dirty="0"/>
              <a:t>        }</a:t>
            </a:r>
          </a:p>
          <a:p>
            <a:r>
              <a:rPr lang="en-IN" sz="2000" dirty="0"/>
              <a:t>    }</a:t>
            </a:r>
          </a:p>
          <a:p>
            <a:r>
              <a:rPr lang="en-IN" sz="2000" dirty="0"/>
              <a:t>}</a:t>
            </a:r>
          </a:p>
          <a:p>
            <a:r>
              <a:rPr lang="en-IN" sz="2000" dirty="0"/>
              <a:t>totalAmount = totalAmount - (totalAmount*(float)5/100);</a:t>
            </a:r>
          </a:p>
          <a:p>
            <a:r>
              <a:rPr lang="en-IN" sz="2000" dirty="0"/>
              <a:t>System.out.println("Your total bill amount is: "+totalAmount);</a:t>
            </a:r>
          </a:p>
        </p:txBody>
      </p:sp>
    </p:spTree>
    <p:extLst>
      <p:ext uri="{BB962C8B-B14F-4D97-AF65-F5344CB8AC3E}">
        <p14:creationId xmlns:p14="http://schemas.microsoft.com/office/powerpoint/2010/main" val="42478640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30A33C-9DD3-A4FE-6FC3-D483F5FE53E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9BEB36-8AD7-8A2E-3924-6D8B1AC8F289}"/>
              </a:ext>
            </a:extLst>
          </p:cNvPr>
          <p:cNvSpPr>
            <a:spLocks noGrp="1"/>
          </p:cNvSpPr>
          <p:nvPr>
            <p:ph type="sldNum" sz="quarter" idx="12"/>
          </p:nvPr>
        </p:nvSpPr>
        <p:spPr/>
        <p:txBody>
          <a:bodyPr/>
          <a:lstStyle/>
          <a:p>
            <a:fld id="{4A777409-9C5A-4B07-8E32-19F22F7D558C}" type="slidenum">
              <a:rPr lang="en-IN" smtClean="0"/>
              <a:t>137</a:t>
            </a:fld>
            <a:endParaRPr lang="en-IN" dirty="0"/>
          </a:p>
        </p:txBody>
      </p:sp>
      <p:sp>
        <p:nvSpPr>
          <p:cNvPr id="5" name="TextBox 4">
            <a:extLst>
              <a:ext uri="{FF2B5EF4-FFF2-40B4-BE49-F238E27FC236}">
                <a16:creationId xmlns:a16="http://schemas.microsoft.com/office/drawing/2014/main" id="{C18F24FC-D929-1DB7-4AF5-404530AB6B4C}"/>
              </a:ext>
            </a:extLst>
          </p:cNvPr>
          <p:cNvSpPr txBox="1"/>
          <p:nvPr/>
        </p:nvSpPr>
        <p:spPr>
          <a:xfrm>
            <a:off x="988359" y="707322"/>
            <a:ext cx="6100482" cy="400110"/>
          </a:xfrm>
          <a:prstGeom prst="rect">
            <a:avLst/>
          </a:prstGeom>
          <a:noFill/>
        </p:spPr>
        <p:txBody>
          <a:bodyPr wrap="square">
            <a:spAutoFit/>
          </a:bodyPr>
          <a:lstStyle/>
          <a:p>
            <a:r>
              <a:rPr lang="en-US" sz="2000" b="1" dirty="0">
                <a:solidFill>
                  <a:schemeClr val="tx1">
                    <a:lumMod val="65000"/>
                    <a:lumOff val="35000"/>
                  </a:schemeClr>
                </a:solidFill>
              </a:rPr>
              <a:t>Step 6: </a:t>
            </a:r>
            <a:r>
              <a:rPr lang="en-US" sz="2000" dirty="0">
                <a:solidFill>
                  <a:schemeClr val="tx1">
                    <a:lumMod val="65000"/>
                    <a:lumOff val="35000"/>
                  </a:schemeClr>
                </a:solidFill>
              </a:rPr>
              <a:t>Output would look like as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A7BFD39-ECD3-C079-30BC-66E89D597B1C}"/>
              </a:ext>
            </a:extLst>
          </p:cNvPr>
          <p:cNvSpPr txBox="1"/>
          <p:nvPr/>
        </p:nvSpPr>
        <p:spPr>
          <a:xfrm>
            <a:off x="988359" y="1298993"/>
            <a:ext cx="6100482" cy="400110"/>
          </a:xfrm>
          <a:prstGeom prst="rect">
            <a:avLst/>
          </a:prstGeom>
          <a:noFill/>
        </p:spPr>
        <p:txBody>
          <a:bodyPr wrap="square">
            <a:spAutoFit/>
          </a:bodyPr>
          <a:lstStyle/>
          <a:p>
            <a:r>
              <a:rPr lang="en-IN" sz="2000" dirty="0"/>
              <a:t>Your total bill amount is: 570.0</a:t>
            </a:r>
          </a:p>
        </p:txBody>
      </p:sp>
    </p:spTree>
    <p:extLst>
      <p:ext uri="{BB962C8B-B14F-4D97-AF65-F5344CB8AC3E}">
        <p14:creationId xmlns:p14="http://schemas.microsoft.com/office/powerpoint/2010/main" val="24980660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DE3A86-6B39-6983-D982-CE344AD6568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2AA27B1-B484-5F70-6DCE-EFFC374B1791}"/>
              </a:ext>
            </a:extLst>
          </p:cNvPr>
          <p:cNvSpPr>
            <a:spLocks noGrp="1"/>
          </p:cNvSpPr>
          <p:nvPr>
            <p:ph type="sldNum" sz="quarter" idx="12"/>
          </p:nvPr>
        </p:nvSpPr>
        <p:spPr/>
        <p:txBody>
          <a:bodyPr/>
          <a:lstStyle/>
          <a:p>
            <a:fld id="{4A777409-9C5A-4B07-8E32-19F22F7D558C}" type="slidenum">
              <a:rPr lang="en-IN" smtClean="0"/>
              <a:t>138</a:t>
            </a:fld>
            <a:endParaRPr lang="en-IN" dirty="0"/>
          </a:p>
        </p:txBody>
      </p:sp>
      <p:sp>
        <p:nvSpPr>
          <p:cNvPr id="5" name="TextBox 4">
            <a:extLst>
              <a:ext uri="{FF2B5EF4-FFF2-40B4-BE49-F238E27FC236}">
                <a16:creationId xmlns:a16="http://schemas.microsoft.com/office/drawing/2014/main" id="{0461C2D0-F7F8-D610-E9F2-306A2CC7C509}"/>
              </a:ext>
            </a:extLst>
          </p:cNvPr>
          <p:cNvSpPr txBox="1"/>
          <p:nvPr/>
        </p:nvSpPr>
        <p:spPr>
          <a:xfrm>
            <a:off x="988359" y="554922"/>
            <a:ext cx="6100482" cy="400110"/>
          </a:xfrm>
          <a:prstGeom prst="rect">
            <a:avLst/>
          </a:prstGeom>
          <a:noFill/>
        </p:spPr>
        <p:txBody>
          <a:bodyPr wrap="square">
            <a:spAutoFit/>
          </a:bodyPr>
          <a:lstStyle/>
          <a:p>
            <a:r>
              <a:rPr lang="en-IN" sz="2000" b="1" dirty="0"/>
              <a:t>Arrays - Tryout 1</a:t>
            </a:r>
          </a:p>
        </p:txBody>
      </p:sp>
      <p:sp>
        <p:nvSpPr>
          <p:cNvPr id="7" name="TextBox 6">
            <a:extLst>
              <a:ext uri="{FF2B5EF4-FFF2-40B4-BE49-F238E27FC236}">
                <a16:creationId xmlns:a16="http://schemas.microsoft.com/office/drawing/2014/main" id="{AE07E37F-097A-6BFF-7881-DAAAB42D910A}"/>
              </a:ext>
            </a:extLst>
          </p:cNvPr>
          <p:cNvSpPr txBox="1"/>
          <p:nvPr/>
        </p:nvSpPr>
        <p:spPr>
          <a:xfrm>
            <a:off x="988358" y="955032"/>
            <a:ext cx="9984441" cy="400110"/>
          </a:xfrm>
          <a:prstGeom prst="rect">
            <a:avLst/>
          </a:prstGeom>
          <a:noFill/>
        </p:spPr>
        <p:txBody>
          <a:bodyPr wrap="square">
            <a:spAutoFit/>
          </a:bodyPr>
          <a:lstStyle/>
          <a:p>
            <a:r>
              <a:rPr lang="en-IN" sz="2000" dirty="0">
                <a:solidFill>
                  <a:schemeClr val="tx1">
                    <a:lumMod val="65000"/>
                    <a:lumOff val="35000"/>
                  </a:schemeClr>
                </a:solidFill>
              </a:rPr>
              <a:t>Control Structures and Arrays</a:t>
            </a:r>
          </a:p>
        </p:txBody>
      </p:sp>
      <p:sp>
        <p:nvSpPr>
          <p:cNvPr id="11" name="TextBox 10">
            <a:extLst>
              <a:ext uri="{FF2B5EF4-FFF2-40B4-BE49-F238E27FC236}">
                <a16:creationId xmlns:a16="http://schemas.microsoft.com/office/drawing/2014/main" id="{69E565EC-7B91-36AB-E796-41E15047E713}"/>
              </a:ext>
            </a:extLst>
          </p:cNvPr>
          <p:cNvSpPr txBox="1"/>
          <p:nvPr/>
        </p:nvSpPr>
        <p:spPr>
          <a:xfrm>
            <a:off x="988358" y="1755252"/>
            <a:ext cx="10802471" cy="4401205"/>
          </a:xfrm>
          <a:prstGeom prst="rect">
            <a:avLst/>
          </a:prstGeom>
          <a:noFill/>
        </p:spPr>
        <p:txBody>
          <a:bodyPr wrap="square">
            <a:spAutoFit/>
          </a:bodyPr>
          <a:lstStyle/>
          <a:p>
            <a:r>
              <a:rPr lang="en-US" sz="2000" dirty="0">
                <a:solidFill>
                  <a:schemeClr val="tx1">
                    <a:lumMod val="65000"/>
                    <a:lumOff val="35000"/>
                  </a:schemeClr>
                </a:solidFill>
              </a:rPr>
              <a:t>Problem Statement </a:t>
            </a:r>
            <a:r>
              <a:rPr lang="en-US" sz="2000" dirty="0">
                <a:solidFill>
                  <a:schemeClr val="tx1">
                    <a:lumMod val="65000"/>
                    <a:lumOff val="35000"/>
                  </a:schemeClr>
                </a:solidFill>
                <a:effectLst/>
              </a:rPr>
              <a:t>We have the scores of last 7 cricket matches India has played. For the purpose of analyzing their performance, we need to find the average score, the number of scores below it, those equal to it, and those above it.</a:t>
            </a:r>
          </a:p>
          <a:p>
            <a:r>
              <a:rPr lang="en-US" sz="2000" dirty="0">
                <a:solidFill>
                  <a:schemeClr val="tx1">
                    <a:lumMod val="65000"/>
                    <a:lumOff val="35000"/>
                  </a:schemeClr>
                </a:solidFill>
                <a:effectLst/>
              </a:rPr>
              <a:t>Consider that the scores (runs) are stored in an array of int values.</a:t>
            </a:r>
          </a:p>
          <a:p>
            <a:r>
              <a:rPr lang="en-US" sz="2000" dirty="0">
                <a:solidFill>
                  <a:schemeClr val="tx1">
                    <a:lumMod val="65000"/>
                    <a:lumOff val="35000"/>
                  </a:schemeClr>
                </a:solidFill>
                <a:effectLst/>
              </a:rPr>
              <a:t>Create a class CricketScore and write a program to implement the above requirement.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Sample:</a:t>
            </a:r>
          </a:p>
          <a:p>
            <a:r>
              <a:rPr lang="en-US" sz="2000" dirty="0">
                <a:solidFill>
                  <a:schemeClr val="tx1">
                    <a:lumMod val="65000"/>
                    <a:lumOff val="35000"/>
                  </a:schemeClr>
                </a:solidFill>
                <a:effectLst/>
              </a:rPr>
              <a:t>Input:</a:t>
            </a:r>
          </a:p>
          <a:p>
            <a:r>
              <a:rPr lang="en-US" sz="2000" dirty="0">
                <a:solidFill>
                  <a:schemeClr val="tx1">
                    <a:lumMod val="65000"/>
                    <a:lumOff val="35000"/>
                  </a:schemeClr>
                </a:solidFill>
                <a:effectLst/>
              </a:rPr>
              <a:t>int score = {281, 344, 265, 272, 236, 324, 287};</a:t>
            </a:r>
          </a:p>
          <a:p>
            <a:r>
              <a:rPr lang="en-US" sz="2000" dirty="0">
                <a:solidFill>
                  <a:schemeClr val="tx1">
                    <a:lumMod val="65000"/>
                    <a:lumOff val="35000"/>
                  </a:schemeClr>
                </a:solidFill>
                <a:effectLst/>
              </a:rPr>
              <a:t>Output:</a:t>
            </a:r>
            <a:br>
              <a:rPr lang="en-US" sz="2000" dirty="0">
                <a:solidFill>
                  <a:schemeClr val="tx1">
                    <a:lumMod val="65000"/>
                    <a:lumOff val="35000"/>
                  </a:schemeClr>
                </a:solidFill>
                <a:effectLst/>
              </a:rPr>
            </a:br>
            <a:r>
              <a:rPr lang="en-US" sz="2000" dirty="0">
                <a:solidFill>
                  <a:schemeClr val="tx1">
                    <a:lumMod val="65000"/>
                    <a:lumOff val="35000"/>
                  </a:schemeClr>
                </a:solidFill>
                <a:effectLst/>
              </a:rPr>
              <a:t>The average score of the team is 287 runs</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above average is 2</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equal to average is 1</a:t>
            </a:r>
            <a:br>
              <a:rPr lang="en-US" sz="2000" dirty="0">
                <a:solidFill>
                  <a:schemeClr val="tx1">
                    <a:lumMod val="65000"/>
                    <a:lumOff val="35000"/>
                  </a:schemeClr>
                </a:solidFill>
                <a:effectLst/>
              </a:rPr>
            </a:br>
            <a:r>
              <a:rPr lang="en-US" sz="2000" dirty="0">
                <a:solidFill>
                  <a:schemeClr val="tx1">
                    <a:lumMod val="65000"/>
                    <a:lumOff val="35000"/>
                  </a:schemeClr>
                </a:solidFill>
                <a:effectLst/>
              </a:rPr>
              <a:t>No. of matches having score below average is 4</a:t>
            </a:r>
          </a:p>
        </p:txBody>
      </p:sp>
    </p:spTree>
    <p:extLst>
      <p:ext uri="{BB962C8B-B14F-4D97-AF65-F5344CB8AC3E}">
        <p14:creationId xmlns:p14="http://schemas.microsoft.com/office/powerpoint/2010/main" val="26312568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E1D928-E13F-1E80-1B94-1F6D19330C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9846491-4020-68BD-CEB3-5165A362F252}"/>
              </a:ext>
            </a:extLst>
          </p:cNvPr>
          <p:cNvSpPr>
            <a:spLocks noGrp="1"/>
          </p:cNvSpPr>
          <p:nvPr>
            <p:ph type="sldNum" sz="quarter" idx="12"/>
          </p:nvPr>
        </p:nvSpPr>
        <p:spPr/>
        <p:txBody>
          <a:bodyPr/>
          <a:lstStyle/>
          <a:p>
            <a:fld id="{4A777409-9C5A-4B07-8E32-19F22F7D558C}" type="slidenum">
              <a:rPr lang="en-IN" smtClean="0"/>
              <a:t>139</a:t>
            </a:fld>
            <a:endParaRPr lang="en-IN" dirty="0"/>
          </a:p>
        </p:txBody>
      </p:sp>
      <p:sp>
        <p:nvSpPr>
          <p:cNvPr id="5" name="TextBox 4">
            <a:extLst>
              <a:ext uri="{FF2B5EF4-FFF2-40B4-BE49-F238E27FC236}">
                <a16:creationId xmlns:a16="http://schemas.microsoft.com/office/drawing/2014/main" id="{D1A37B4D-7BDB-66EA-C349-7AC4BF9BD8EB}"/>
              </a:ext>
            </a:extLst>
          </p:cNvPr>
          <p:cNvSpPr txBox="1"/>
          <p:nvPr/>
        </p:nvSpPr>
        <p:spPr>
          <a:xfrm>
            <a:off x="1470211" y="876850"/>
            <a:ext cx="8830236" cy="5324535"/>
          </a:xfrm>
          <a:prstGeom prst="rect">
            <a:avLst/>
          </a:prstGeom>
          <a:noFill/>
        </p:spPr>
        <p:txBody>
          <a:bodyPr wrap="square">
            <a:spAutoFit/>
          </a:bodyPr>
          <a:lstStyle/>
          <a:p>
            <a:r>
              <a:rPr lang="en-IN" sz="2000" dirty="0"/>
              <a:t>class Tester{</a:t>
            </a:r>
          </a:p>
          <a:p>
            <a:r>
              <a:rPr lang="en-IN" sz="2000" dirty="0"/>
              <a:t>    public static void main(String a[]){</a:t>
            </a:r>
          </a:p>
          <a:p>
            <a:r>
              <a:rPr lang="en-IN" sz="2000" dirty="0"/>
              <a:t>        </a:t>
            </a:r>
          </a:p>
          <a:p>
            <a:r>
              <a:rPr lang="en-IN" sz="2000" dirty="0"/>
              <a:t>        //After implementing, copy the below code in </a:t>
            </a:r>
            <a:r>
              <a:rPr lang="en-IN" sz="2000" dirty="0" err="1"/>
              <a:t>JShell</a:t>
            </a:r>
            <a:r>
              <a:rPr lang="en-IN" sz="2000" dirty="0"/>
              <a:t> to execute</a:t>
            </a:r>
          </a:p>
          <a:p>
            <a:r>
              <a:rPr lang="en-IN" sz="2000" dirty="0"/>
              <a:t>        int scores[]={281, 344, 265, 272, 236, 324, 287};</a:t>
            </a:r>
          </a:p>
          <a:p>
            <a:r>
              <a:rPr lang="en-IN" sz="2000" dirty="0"/>
              <a:t>        double sum=0,avg=0;</a:t>
            </a:r>
          </a:p>
          <a:p>
            <a:r>
              <a:rPr lang="en-IN" sz="2000" dirty="0"/>
              <a:t>        </a:t>
            </a:r>
          </a:p>
          <a:p>
            <a:r>
              <a:rPr lang="en-IN" sz="2000" dirty="0"/>
              <a:t>        for(int index=0;index&lt;scores.length;index++){</a:t>
            </a:r>
          </a:p>
          <a:p>
            <a:r>
              <a:rPr lang="en-IN" sz="2000" dirty="0"/>
              <a:t>            sum=sum+scores[index];</a:t>
            </a:r>
          </a:p>
          <a:p>
            <a:r>
              <a:rPr lang="en-IN" sz="2000" dirty="0"/>
              <a:t>        }</a:t>
            </a:r>
          </a:p>
          <a:p>
            <a:r>
              <a:rPr lang="en-IN" sz="2000" dirty="0"/>
              <a:t>       </a:t>
            </a:r>
          </a:p>
          <a:p>
            <a:r>
              <a:rPr lang="en-IN" sz="2000" dirty="0"/>
              <a:t>        avg=sum/scores.length;</a:t>
            </a:r>
          </a:p>
          <a:p>
            <a:r>
              <a:rPr lang="en-IN" sz="2000" dirty="0"/>
              <a:t>        </a:t>
            </a:r>
          </a:p>
          <a:p>
            <a:r>
              <a:rPr lang="en-IN" sz="2000" dirty="0"/>
              <a:t>        System.out.println("The average score of the team is "+avg);</a:t>
            </a:r>
          </a:p>
          <a:p>
            <a:r>
              <a:rPr lang="en-IN" sz="2000" dirty="0"/>
              <a:t>        //Complete the code as desired output shown in problem statement</a:t>
            </a:r>
          </a:p>
          <a:p>
            <a:r>
              <a:rPr lang="en-IN" sz="2000" dirty="0"/>
              <a:t>    }</a:t>
            </a:r>
          </a:p>
          <a:p>
            <a:r>
              <a:rPr lang="en-IN" sz="2000" dirty="0"/>
              <a:t>}</a:t>
            </a:r>
          </a:p>
        </p:txBody>
      </p:sp>
    </p:spTree>
    <p:extLst>
      <p:ext uri="{BB962C8B-B14F-4D97-AF65-F5344CB8AC3E}">
        <p14:creationId xmlns:p14="http://schemas.microsoft.com/office/powerpoint/2010/main" val="256774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164FE7-A035-A992-FCC1-8A785AAB8DAA}"/>
              </a:ext>
            </a:extLst>
          </p:cNvPr>
          <p:cNvSpPr txBox="1"/>
          <p:nvPr/>
        </p:nvSpPr>
        <p:spPr>
          <a:xfrm>
            <a:off x="658906" y="598824"/>
            <a:ext cx="10874188" cy="594008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Source code: </a:t>
            </a:r>
            <a:r>
              <a:rPr lang="en-US" sz="2000" dirty="0">
                <a:solidFill>
                  <a:schemeClr val="tx1">
                    <a:lumMod val="65000"/>
                    <a:lumOff val="35000"/>
                  </a:schemeClr>
                </a:solidFill>
              </a:rPr>
              <a:t>Program written in Java language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Byte code:</a:t>
            </a:r>
            <a:r>
              <a:rPr lang="en-US" sz="2000" dirty="0">
                <a:solidFill>
                  <a:schemeClr val="tx1">
                    <a:lumMod val="65000"/>
                    <a:lumOff val="35000"/>
                  </a:schemeClr>
                </a:solidFill>
              </a:rPr>
              <a:t> A .class file is generated after the Java code is compiled</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Class Loader: </a:t>
            </a:r>
            <a:r>
              <a:rPr lang="en-US" sz="2000" dirty="0">
                <a:solidFill>
                  <a:schemeClr val="tx1">
                    <a:lumMod val="65000"/>
                    <a:lumOff val="35000"/>
                  </a:schemeClr>
                </a:solidFill>
              </a:rPr>
              <a:t>Loads all the class files needed for execution</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Byte code verifier:</a:t>
            </a:r>
            <a:r>
              <a:rPr lang="en-US" sz="2000" dirty="0">
                <a:solidFill>
                  <a:schemeClr val="tx1">
                    <a:lumMod val="65000"/>
                    <a:lumOff val="35000"/>
                  </a:schemeClr>
                </a:solidFill>
              </a:rPr>
              <a:t> Checks code for fragments for  illegal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Interpreter: </a:t>
            </a:r>
            <a:r>
              <a:rPr lang="en-US" sz="2000" dirty="0">
                <a:solidFill>
                  <a:schemeClr val="tx1">
                    <a:lumMod val="65000"/>
                    <a:lumOff val="35000"/>
                  </a:schemeClr>
                </a:solidFill>
              </a:rPr>
              <a:t>Converts byte code instruction to machine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Compiler: </a:t>
            </a:r>
            <a:r>
              <a:rPr lang="en-US" sz="2000" dirty="0">
                <a:solidFill>
                  <a:schemeClr val="tx1">
                    <a:lumMod val="65000"/>
                    <a:lumOff val="35000"/>
                  </a:schemeClr>
                </a:solidFill>
              </a:rPr>
              <a:t>Compiles reusable byte code instructions to machine code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Runtime: </a:t>
            </a:r>
            <a:r>
              <a:rPr lang="en-US" sz="2000" dirty="0">
                <a:solidFill>
                  <a:schemeClr val="tx1">
                    <a:lumMod val="65000"/>
                    <a:lumOff val="35000"/>
                  </a:schemeClr>
                </a:solidFill>
              </a:rPr>
              <a:t>The overall execution of the program is assisted by Runtime.</a:t>
            </a:r>
          </a:p>
          <a:p>
            <a:pPr marL="342900" indent="-342900">
              <a:buFont typeface="Wingdings" panose="05000000000000000000" pitchFamily="2" charset="2"/>
              <a:buChar char="Ø"/>
            </a:pPr>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Graal is a new JIT compiler written entirely in Java. Graal is a high-performance JIT compiler. Graal is independent of Hotspot VM and produces faster native code, which is used to get optimized performance. To know more refer Appendix</a:t>
            </a:r>
          </a:p>
          <a:p>
            <a:endParaRPr lang="en-US" sz="2000" dirty="0">
              <a:solidFill>
                <a:schemeClr val="tx1">
                  <a:lumMod val="65000"/>
                  <a:lumOff val="35000"/>
                </a:schemeClr>
              </a:solidFill>
            </a:endParaRPr>
          </a:p>
          <a:p>
            <a:r>
              <a:rPr lang="en-US" sz="2000" dirty="0">
                <a:solidFill>
                  <a:schemeClr val="tx1">
                    <a:lumMod val="65000"/>
                    <a:lumOff val="35000"/>
                  </a:schemeClr>
                </a:solidFill>
              </a:rPr>
              <a:t>Next, let us discuss the different features of Java.</a:t>
            </a:r>
          </a:p>
        </p:txBody>
      </p:sp>
      <p:sp>
        <p:nvSpPr>
          <p:cNvPr id="2" name="Footer Placeholder 1">
            <a:extLst>
              <a:ext uri="{FF2B5EF4-FFF2-40B4-BE49-F238E27FC236}">
                <a16:creationId xmlns:a16="http://schemas.microsoft.com/office/drawing/2014/main" id="{E6C05B5F-9345-B32C-40BA-C36516BBE0E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FE3263E-DC83-D69B-C8AD-8B13F2A27154}"/>
              </a:ext>
            </a:extLst>
          </p:cNvPr>
          <p:cNvSpPr>
            <a:spLocks noGrp="1"/>
          </p:cNvSpPr>
          <p:nvPr>
            <p:ph type="sldNum" sz="quarter" idx="12"/>
          </p:nvPr>
        </p:nvSpPr>
        <p:spPr/>
        <p:txBody>
          <a:bodyPr/>
          <a:lstStyle/>
          <a:p>
            <a:fld id="{4A777409-9C5A-4B07-8E32-19F22F7D558C}" type="slidenum">
              <a:rPr lang="en-IN" smtClean="0"/>
              <a:t>14</a:t>
            </a:fld>
            <a:endParaRPr lang="en-IN" dirty="0"/>
          </a:p>
        </p:txBody>
      </p:sp>
    </p:spTree>
    <p:extLst>
      <p:ext uri="{BB962C8B-B14F-4D97-AF65-F5344CB8AC3E}">
        <p14:creationId xmlns:p14="http://schemas.microsoft.com/office/powerpoint/2010/main" val="2196321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34A19D-B3EC-6615-A2ED-9DF6BAF79B9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C4851C7-1422-B3AD-3381-1768A0EA8782}"/>
              </a:ext>
            </a:extLst>
          </p:cNvPr>
          <p:cNvSpPr>
            <a:spLocks noGrp="1"/>
          </p:cNvSpPr>
          <p:nvPr>
            <p:ph type="sldNum" sz="quarter" idx="12"/>
          </p:nvPr>
        </p:nvSpPr>
        <p:spPr/>
        <p:txBody>
          <a:bodyPr/>
          <a:lstStyle/>
          <a:p>
            <a:fld id="{4A777409-9C5A-4B07-8E32-19F22F7D558C}" type="slidenum">
              <a:rPr lang="en-IN" smtClean="0"/>
              <a:t>140</a:t>
            </a:fld>
            <a:endParaRPr lang="en-IN" dirty="0"/>
          </a:p>
        </p:txBody>
      </p:sp>
      <p:sp>
        <p:nvSpPr>
          <p:cNvPr id="6" name="TextBox 5">
            <a:extLst>
              <a:ext uri="{FF2B5EF4-FFF2-40B4-BE49-F238E27FC236}">
                <a16:creationId xmlns:a16="http://schemas.microsoft.com/office/drawing/2014/main" id="{9CD303CD-D516-F593-4D27-42F9BBA2BA7F}"/>
              </a:ext>
            </a:extLst>
          </p:cNvPr>
          <p:cNvSpPr txBox="1"/>
          <p:nvPr/>
        </p:nvSpPr>
        <p:spPr>
          <a:xfrm>
            <a:off x="988359" y="572852"/>
            <a:ext cx="6100482" cy="400110"/>
          </a:xfrm>
          <a:prstGeom prst="rect">
            <a:avLst/>
          </a:prstGeom>
          <a:noFill/>
        </p:spPr>
        <p:txBody>
          <a:bodyPr wrap="square">
            <a:spAutoFit/>
          </a:bodyPr>
          <a:lstStyle/>
          <a:p>
            <a:r>
              <a:rPr lang="en-IN" sz="2000" b="1" dirty="0"/>
              <a:t>Arrays - Tryout 2</a:t>
            </a:r>
          </a:p>
        </p:txBody>
      </p:sp>
      <p:sp>
        <p:nvSpPr>
          <p:cNvPr id="8" name="TextBox 7">
            <a:extLst>
              <a:ext uri="{FF2B5EF4-FFF2-40B4-BE49-F238E27FC236}">
                <a16:creationId xmlns:a16="http://schemas.microsoft.com/office/drawing/2014/main" id="{FF1CEF1D-FE63-9114-FC1E-4F8EAA8E0000}"/>
              </a:ext>
            </a:extLst>
          </p:cNvPr>
          <p:cNvSpPr txBox="1"/>
          <p:nvPr/>
        </p:nvSpPr>
        <p:spPr>
          <a:xfrm>
            <a:off x="889747" y="972962"/>
            <a:ext cx="10271311" cy="1323439"/>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in this tryout, we will demonstrate the use of arrays with objects.</a:t>
            </a:r>
          </a:p>
          <a:p>
            <a:r>
              <a:rPr lang="en-US" sz="2000" dirty="0">
                <a:solidFill>
                  <a:schemeClr val="tx1">
                    <a:lumMod val="65000"/>
                    <a:lumOff val="35000"/>
                  </a:schemeClr>
                </a:solidFill>
                <a:effectLst/>
              </a:rPr>
              <a:t>We have to create an array of objects having a user-defined datatype Account and iterate over these objects to display the information. </a:t>
            </a:r>
          </a:p>
        </p:txBody>
      </p:sp>
    </p:spTree>
    <p:extLst>
      <p:ext uri="{BB962C8B-B14F-4D97-AF65-F5344CB8AC3E}">
        <p14:creationId xmlns:p14="http://schemas.microsoft.com/office/powerpoint/2010/main" val="51598638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3E278B-8FDA-CBB0-0ECE-B27B35536EC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5409E5D-5222-B64B-E569-A98416581C2F}"/>
              </a:ext>
            </a:extLst>
          </p:cNvPr>
          <p:cNvSpPr>
            <a:spLocks noGrp="1"/>
          </p:cNvSpPr>
          <p:nvPr>
            <p:ph type="sldNum" sz="quarter" idx="12"/>
          </p:nvPr>
        </p:nvSpPr>
        <p:spPr/>
        <p:txBody>
          <a:bodyPr/>
          <a:lstStyle/>
          <a:p>
            <a:fld id="{4A777409-9C5A-4B07-8E32-19F22F7D558C}" type="slidenum">
              <a:rPr lang="en-IN" smtClean="0"/>
              <a:t>141</a:t>
            </a:fld>
            <a:endParaRPr lang="en-IN" dirty="0"/>
          </a:p>
        </p:txBody>
      </p:sp>
      <p:sp>
        <p:nvSpPr>
          <p:cNvPr id="4" name="TextBox 3">
            <a:extLst>
              <a:ext uri="{FF2B5EF4-FFF2-40B4-BE49-F238E27FC236}">
                <a16:creationId xmlns:a16="http://schemas.microsoft.com/office/drawing/2014/main" id="{C46F0F6E-86FC-0F88-A150-4A053BFD2231}"/>
              </a:ext>
            </a:extLst>
          </p:cNvPr>
          <p:cNvSpPr txBox="1"/>
          <p:nvPr/>
        </p:nvSpPr>
        <p:spPr>
          <a:xfrm>
            <a:off x="1237128" y="547383"/>
            <a:ext cx="11851341" cy="6247864"/>
          </a:xfrm>
          <a:prstGeom prst="rect">
            <a:avLst/>
          </a:prstGeom>
          <a:noFill/>
        </p:spPr>
        <p:txBody>
          <a:bodyPr wrap="square">
            <a:spAutoFit/>
          </a:bodyPr>
          <a:lstStyle/>
          <a:p>
            <a:r>
              <a:rPr lang="en-IN" sz="1000" dirty="0"/>
              <a:t>class Account{</a:t>
            </a:r>
          </a:p>
          <a:p>
            <a:r>
              <a:rPr lang="en-IN" sz="1000" dirty="0"/>
              <a:t>	String name;</a:t>
            </a:r>
          </a:p>
          <a:p>
            <a:r>
              <a:rPr lang="en-IN" sz="1000" dirty="0"/>
              <a:t>	long accountNumber;</a:t>
            </a:r>
          </a:p>
          <a:p>
            <a:r>
              <a:rPr lang="en-IN" sz="1000" dirty="0"/>
              <a:t>	</a:t>
            </a:r>
          </a:p>
          <a:p>
            <a:r>
              <a:rPr lang="en-IN" sz="1000" dirty="0"/>
              <a:t>	void setData(String custName,int accNum) {</a:t>
            </a:r>
          </a:p>
          <a:p>
            <a:r>
              <a:rPr lang="en-IN" sz="1000" dirty="0"/>
              <a:t>		this.name = custName;</a:t>
            </a:r>
          </a:p>
          <a:p>
            <a:r>
              <a:rPr lang="en-IN" sz="1000" dirty="0"/>
              <a:t>		this.accountNumber = accNum;</a:t>
            </a:r>
          </a:p>
          <a:p>
            <a:r>
              <a:rPr lang="en-IN" sz="1000" dirty="0"/>
              <a:t>	}</a:t>
            </a:r>
          </a:p>
          <a:p>
            <a:r>
              <a:rPr lang="en-IN" sz="1000" dirty="0"/>
              <a:t>	</a:t>
            </a:r>
          </a:p>
          <a:p>
            <a:r>
              <a:rPr lang="en-IN" sz="1000" dirty="0"/>
              <a:t>	void display() {</a:t>
            </a:r>
          </a:p>
          <a:p>
            <a:r>
              <a:rPr lang="en-IN" sz="1000" dirty="0"/>
              <a:t>		System.out.println("Name :- "+name);</a:t>
            </a:r>
          </a:p>
          <a:p>
            <a:r>
              <a:rPr lang="en-IN" sz="1000" dirty="0"/>
              <a:t>		System.out.println("Account Number :- "+accountNumber);</a:t>
            </a:r>
          </a:p>
          <a:p>
            <a:r>
              <a:rPr lang="en-IN" sz="1000" dirty="0"/>
              <a:t>	}</a:t>
            </a:r>
          </a:p>
          <a:p>
            <a:r>
              <a:rPr lang="en-IN" sz="1000" dirty="0"/>
              <a:t>}</a:t>
            </a:r>
          </a:p>
          <a:p>
            <a:endParaRPr lang="en-IN" sz="1000" dirty="0"/>
          </a:p>
          <a:p>
            <a:r>
              <a:rPr lang="en-IN" sz="1000" dirty="0"/>
              <a:t>class Tester {</a:t>
            </a:r>
          </a:p>
          <a:p>
            <a:r>
              <a:rPr lang="en-IN" sz="1000" dirty="0"/>
              <a:t>	public static void main(String args[]) {</a:t>
            </a:r>
          </a:p>
          <a:p>
            <a:r>
              <a:rPr lang="en-IN" sz="1000" dirty="0"/>
              <a:t>		</a:t>
            </a:r>
          </a:p>
          <a:p>
            <a:r>
              <a:rPr lang="en-IN" sz="1000" dirty="0"/>
              <a:t>		// creating array of type Account having size 3</a:t>
            </a:r>
          </a:p>
          <a:p>
            <a:r>
              <a:rPr lang="en-IN" sz="1000" dirty="0"/>
              <a:t>		Account accArray[] = new Account[3];</a:t>
            </a:r>
          </a:p>
          <a:p>
            <a:r>
              <a:rPr lang="en-IN" sz="1000" dirty="0"/>
              <a:t>		</a:t>
            </a:r>
          </a:p>
          <a:p>
            <a:r>
              <a:rPr lang="en-IN" sz="1000" dirty="0"/>
              <a:t>		// first create the object of Account</a:t>
            </a:r>
          </a:p>
          <a:p>
            <a:r>
              <a:rPr lang="en-IN" sz="1000" dirty="0"/>
              <a:t>		// and then set the data for each object</a:t>
            </a:r>
          </a:p>
          <a:p>
            <a:r>
              <a:rPr lang="en-IN" sz="1000" dirty="0"/>
              <a:t>		accArray[0] = new Account();</a:t>
            </a:r>
          </a:p>
          <a:p>
            <a:r>
              <a:rPr lang="en-IN" sz="1000" dirty="0"/>
              <a:t>		accArray[0].setData("Ella",345234);</a:t>
            </a:r>
          </a:p>
          <a:p>
            <a:r>
              <a:rPr lang="en-IN" sz="1000" dirty="0"/>
              <a:t>		</a:t>
            </a:r>
          </a:p>
          <a:p>
            <a:r>
              <a:rPr lang="en-IN" sz="1000" dirty="0"/>
              <a:t>		accArray[1] = new Account();</a:t>
            </a:r>
          </a:p>
          <a:p>
            <a:r>
              <a:rPr lang="en-IN" sz="1000" dirty="0"/>
              <a:t>		accArray[1].setData("Scarlet",345278);</a:t>
            </a:r>
          </a:p>
          <a:p>
            <a:r>
              <a:rPr lang="en-IN" sz="1000" dirty="0"/>
              <a:t>		</a:t>
            </a:r>
          </a:p>
          <a:p>
            <a:r>
              <a:rPr lang="en-IN" sz="1000" dirty="0"/>
              <a:t>		accArray[2] = new Account();</a:t>
            </a:r>
          </a:p>
          <a:p>
            <a:r>
              <a:rPr lang="en-IN" sz="1000" dirty="0"/>
              <a:t>		accArray[2].setData("Harper",345897);</a:t>
            </a:r>
          </a:p>
          <a:p>
            <a:r>
              <a:rPr lang="en-IN" sz="1000" dirty="0"/>
              <a:t>		</a:t>
            </a:r>
          </a:p>
          <a:p>
            <a:r>
              <a:rPr lang="en-IN" sz="1000" dirty="0"/>
              <a:t>		System.out.println("Account holder's information");</a:t>
            </a:r>
          </a:p>
          <a:p>
            <a:r>
              <a:rPr lang="en-IN" sz="1000" dirty="0"/>
              <a:t>		System.out.println();</a:t>
            </a:r>
          </a:p>
          <a:p>
            <a:r>
              <a:rPr lang="en-IN" sz="1000" dirty="0"/>
              <a:t>		for (Account account : accArray) {</a:t>
            </a:r>
          </a:p>
          <a:p>
            <a:r>
              <a:rPr lang="en-IN" sz="1000" dirty="0"/>
              <a:t>			account.display();</a:t>
            </a:r>
          </a:p>
          <a:p>
            <a:r>
              <a:rPr lang="en-IN" sz="1000" dirty="0"/>
              <a:t>			System.out.println();</a:t>
            </a:r>
          </a:p>
          <a:p>
            <a:r>
              <a:rPr lang="en-IN" sz="1000" dirty="0"/>
              <a:t>		}</a:t>
            </a:r>
          </a:p>
          <a:p>
            <a:r>
              <a:rPr lang="en-IN" sz="1000" dirty="0"/>
              <a:t>	}</a:t>
            </a:r>
          </a:p>
          <a:p>
            <a:r>
              <a:rPr lang="en-IN" sz="1000" dirty="0"/>
              <a:t>}</a:t>
            </a:r>
          </a:p>
        </p:txBody>
      </p:sp>
    </p:spTree>
    <p:extLst>
      <p:ext uri="{BB962C8B-B14F-4D97-AF65-F5344CB8AC3E}">
        <p14:creationId xmlns:p14="http://schemas.microsoft.com/office/powerpoint/2010/main" val="316825296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1466-29E2-AE00-F78D-AC15963DBEA9}"/>
              </a:ext>
            </a:extLst>
          </p:cNvPr>
          <p:cNvSpPr>
            <a:spLocks noGrp="1"/>
          </p:cNvSpPr>
          <p:nvPr>
            <p:ph type="title"/>
          </p:nvPr>
        </p:nvSpPr>
        <p:spPr/>
        <p:txBody>
          <a:bodyPr/>
          <a:lstStyle/>
          <a:p>
            <a:pPr algn="ctr"/>
            <a:r>
              <a:rPr lang="en-IN" b="1" u="sng" dirty="0"/>
              <a:t>Enumeration</a:t>
            </a:r>
          </a:p>
        </p:txBody>
      </p:sp>
      <p:sp>
        <p:nvSpPr>
          <p:cNvPr id="3" name="Content Placeholder 2">
            <a:extLst>
              <a:ext uri="{FF2B5EF4-FFF2-40B4-BE49-F238E27FC236}">
                <a16:creationId xmlns:a16="http://schemas.microsoft.com/office/drawing/2014/main" id="{FAA66A3B-03CE-3845-0B68-0250E01077D1}"/>
              </a:ext>
            </a:extLst>
          </p:cNvPr>
          <p:cNvSpPr>
            <a:spLocks noGrp="1"/>
          </p:cNvSpPr>
          <p:nvPr>
            <p:ph idx="1"/>
          </p:nvPr>
        </p:nvSpPr>
        <p:spPr>
          <a:xfrm>
            <a:off x="909917" y="1601506"/>
            <a:ext cx="10515600" cy="4754843"/>
          </a:xfrm>
        </p:spPr>
        <p:txBody>
          <a:bodyPr>
            <a:noAutofit/>
          </a:bodyPr>
          <a:lstStyle/>
          <a:p>
            <a:pPr marL="0" indent="0">
              <a:buNone/>
            </a:pPr>
            <a:r>
              <a:rPr lang="en-US" sz="2000" dirty="0">
                <a:solidFill>
                  <a:schemeClr val="tx1">
                    <a:lumMod val="65000"/>
                    <a:lumOff val="35000"/>
                  </a:schemeClr>
                </a:solidFill>
              </a:rPr>
              <a:t>Enumerations are group of named constants. All enums implicitly extend the </a:t>
            </a:r>
            <a:r>
              <a:rPr lang="en-US" sz="2000" dirty="0" err="1">
                <a:solidFill>
                  <a:schemeClr val="tx1">
                    <a:lumMod val="65000"/>
                    <a:lumOff val="35000"/>
                  </a:schemeClr>
                </a:solidFill>
              </a:rPr>
              <a:t>java.lang.Enum</a:t>
            </a:r>
            <a:r>
              <a:rPr lang="en-US" sz="2000" dirty="0">
                <a:solidFill>
                  <a:schemeClr val="tx1">
                    <a:lumMod val="65000"/>
                    <a:lumOff val="35000"/>
                  </a:schemeClr>
                </a:solidFill>
              </a:rPr>
              <a:t> class. The enum fields are implicitly static and final, and hence are constant during compile time. But they are instances of their enum type, constructed when the enum type is referenced for the first time.</a:t>
            </a:r>
          </a:p>
          <a:p>
            <a:pPr marL="0" indent="0">
              <a:buNone/>
            </a:pPr>
            <a:r>
              <a:rPr lang="en-US" sz="2000" b="1" dirty="0">
                <a:solidFill>
                  <a:schemeClr val="tx1">
                    <a:lumMod val="65000"/>
                    <a:lumOff val="35000"/>
                  </a:schemeClr>
                </a:solidFill>
              </a:rPr>
              <a:t>Why do we need these grouped constants?</a:t>
            </a:r>
            <a:endParaRPr lang="en-US" sz="2000" dirty="0">
              <a:solidFill>
                <a:schemeClr val="tx1">
                  <a:lumMod val="65000"/>
                  <a:lumOff val="35000"/>
                </a:schemeClr>
              </a:solidFill>
            </a:endParaRPr>
          </a:p>
          <a:p>
            <a:pPr marL="0" indent="0">
              <a:buNone/>
            </a:pPr>
            <a:r>
              <a:rPr lang="en-US" sz="2000" dirty="0">
                <a:solidFill>
                  <a:schemeClr val="tx1">
                    <a:lumMod val="65000"/>
                    <a:lumOff val="35000"/>
                  </a:schemeClr>
                </a:solidFill>
              </a:rPr>
              <a:t>Let us assume that a developer is creating online Pizza ordering application. He wants to allow the customers to choose the size of the pizza. The sizes allowed are small, medium and large only.</a:t>
            </a:r>
            <a:br>
              <a:rPr lang="en-US" sz="2000" dirty="0">
                <a:solidFill>
                  <a:schemeClr val="tx1">
                    <a:lumMod val="65000"/>
                    <a:lumOff val="35000"/>
                  </a:schemeClr>
                </a:solidFill>
              </a:rPr>
            </a:br>
            <a:r>
              <a:rPr lang="en-US" sz="2000" dirty="0">
                <a:solidFill>
                  <a:schemeClr val="tx1">
                    <a:lumMod val="65000"/>
                    <a:lumOff val="35000"/>
                  </a:schemeClr>
                </a:solidFill>
              </a:rPr>
              <a:t>He realizes that having the type of the size variable as String has a chance of some developer entering any arbitrary size. And this could cause invalid processing. How can we stop the Pizza size to be initialized anything other than these three values.</a:t>
            </a:r>
          </a:p>
          <a:p>
            <a:pPr marL="0" indent="0">
              <a:buNone/>
            </a:pPr>
            <a:r>
              <a:rPr lang="en-US" sz="2000" dirty="0">
                <a:solidFill>
                  <a:schemeClr val="tx1">
                    <a:lumMod val="65000"/>
                    <a:lumOff val="35000"/>
                  </a:schemeClr>
                </a:solidFill>
              </a:rPr>
              <a:t>Using enums allows us to limit the selection within a set of values.</a:t>
            </a:r>
          </a:p>
          <a:p>
            <a:pPr marL="0" indent="0">
              <a:buNone/>
            </a:pPr>
            <a:r>
              <a:rPr lang="en-US" sz="2000" dirty="0">
                <a:solidFill>
                  <a:schemeClr val="tx1">
                    <a:lumMod val="65000"/>
                    <a:lumOff val="35000"/>
                  </a:schemeClr>
                </a:solidFill>
              </a:rPr>
              <a:t>An </a:t>
            </a:r>
            <a:r>
              <a:rPr lang="en-US" sz="2000" b="1" dirty="0">
                <a:solidFill>
                  <a:schemeClr val="tx1">
                    <a:lumMod val="65000"/>
                    <a:lumOff val="35000"/>
                  </a:schemeClr>
                </a:solidFill>
              </a:rPr>
              <a:t>enum</a:t>
            </a:r>
            <a:r>
              <a:rPr lang="en-US" sz="2000" dirty="0">
                <a:solidFill>
                  <a:schemeClr val="tx1">
                    <a:lumMod val="65000"/>
                    <a:lumOff val="35000"/>
                  </a:schemeClr>
                </a:solidFill>
              </a:rPr>
              <a:t> is a datatype which contains a fixed set of constant values. For example,</a:t>
            </a:r>
          </a:p>
          <a:p>
            <a:pPr marL="0" indent="0">
              <a:buNone/>
            </a:pPr>
            <a:r>
              <a:rPr lang="en-US" sz="2000" dirty="0">
                <a:solidFill>
                  <a:schemeClr val="tx1">
                    <a:lumMod val="65000"/>
                    <a:lumOff val="35000"/>
                  </a:schemeClr>
                </a:solidFill>
              </a:rPr>
              <a:t>directions (NORTH, EAST, WEST, SOUTH)</a:t>
            </a:r>
          </a:p>
          <a:p>
            <a:pPr marL="0" indent="0">
              <a:buNone/>
            </a:pPr>
            <a:r>
              <a:rPr lang="en-US" sz="2000" dirty="0">
                <a:solidFill>
                  <a:schemeClr val="tx1">
                    <a:lumMod val="65000"/>
                    <a:lumOff val="35000"/>
                  </a:schemeClr>
                </a:solidFill>
              </a:rPr>
              <a:t>pizzaSize (SMALL, MEDIUM, LARGE)</a:t>
            </a:r>
          </a:p>
          <a:p>
            <a:pPr marL="0" indent="0">
              <a:buNone/>
            </a:pPr>
            <a:r>
              <a:rPr lang="en-US" sz="2000" dirty="0">
                <a:solidFill>
                  <a:schemeClr val="tx1">
                    <a:lumMod val="65000"/>
                    <a:lumOff val="35000"/>
                  </a:schemeClr>
                </a:solidFill>
              </a:rPr>
              <a:t> </a:t>
            </a:r>
          </a:p>
          <a:p>
            <a:pPr marL="0" indent="0">
              <a:buNone/>
            </a:pPr>
            <a:endParaRPr lang="en-US" sz="2000" dirty="0">
              <a:solidFill>
                <a:schemeClr val="tx1">
                  <a:lumMod val="65000"/>
                  <a:lumOff val="35000"/>
                </a:schemeClr>
              </a:solidFill>
            </a:endParaRPr>
          </a:p>
          <a:p>
            <a:pPr marL="0" indent="0">
              <a:buNone/>
            </a:pPr>
            <a:endParaRPr lang="en-IN" sz="2000" dirty="0"/>
          </a:p>
        </p:txBody>
      </p:sp>
      <p:sp>
        <p:nvSpPr>
          <p:cNvPr id="4" name="Footer Placeholder 3">
            <a:extLst>
              <a:ext uri="{FF2B5EF4-FFF2-40B4-BE49-F238E27FC236}">
                <a16:creationId xmlns:a16="http://schemas.microsoft.com/office/drawing/2014/main" id="{4F5E0E50-FDAE-A477-4C6E-5E9CDEB703D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6C89EEB6-E564-1CC8-34B9-83F034326438}"/>
              </a:ext>
            </a:extLst>
          </p:cNvPr>
          <p:cNvSpPr>
            <a:spLocks noGrp="1"/>
          </p:cNvSpPr>
          <p:nvPr>
            <p:ph type="sldNum" sz="quarter" idx="12"/>
          </p:nvPr>
        </p:nvSpPr>
        <p:spPr/>
        <p:txBody>
          <a:bodyPr/>
          <a:lstStyle/>
          <a:p>
            <a:fld id="{4A777409-9C5A-4B07-8E32-19F22F7D558C}" type="slidenum">
              <a:rPr lang="en-IN" smtClean="0"/>
              <a:t>142</a:t>
            </a:fld>
            <a:endParaRPr lang="en-IN" dirty="0"/>
          </a:p>
        </p:txBody>
      </p:sp>
    </p:spTree>
    <p:extLst>
      <p:ext uri="{BB962C8B-B14F-4D97-AF65-F5344CB8AC3E}">
        <p14:creationId xmlns:p14="http://schemas.microsoft.com/office/powerpoint/2010/main" val="38821400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13E09B-7D6B-DCB9-60FC-748F339296B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FE6CED8-F113-2625-4ACC-EB2955223F1E}"/>
              </a:ext>
            </a:extLst>
          </p:cNvPr>
          <p:cNvSpPr>
            <a:spLocks noGrp="1"/>
          </p:cNvSpPr>
          <p:nvPr>
            <p:ph type="sldNum" sz="quarter" idx="12"/>
          </p:nvPr>
        </p:nvSpPr>
        <p:spPr/>
        <p:txBody>
          <a:bodyPr/>
          <a:lstStyle/>
          <a:p>
            <a:fld id="{4A777409-9C5A-4B07-8E32-19F22F7D558C}" type="slidenum">
              <a:rPr lang="en-IN" smtClean="0"/>
              <a:t>143</a:t>
            </a:fld>
            <a:endParaRPr lang="en-IN" dirty="0"/>
          </a:p>
        </p:txBody>
      </p:sp>
      <p:sp>
        <p:nvSpPr>
          <p:cNvPr id="5" name="TextBox 4">
            <a:extLst>
              <a:ext uri="{FF2B5EF4-FFF2-40B4-BE49-F238E27FC236}">
                <a16:creationId xmlns:a16="http://schemas.microsoft.com/office/drawing/2014/main" id="{EF619D96-4667-568A-296B-90CD5198F557}"/>
              </a:ext>
            </a:extLst>
          </p:cNvPr>
          <p:cNvSpPr txBox="1"/>
          <p:nvPr/>
        </p:nvSpPr>
        <p:spPr>
          <a:xfrm>
            <a:off x="988359" y="590781"/>
            <a:ext cx="6100482" cy="400110"/>
          </a:xfrm>
          <a:prstGeom prst="rect">
            <a:avLst/>
          </a:prstGeom>
          <a:noFill/>
        </p:spPr>
        <p:txBody>
          <a:bodyPr wrap="square">
            <a:spAutoFit/>
          </a:bodyPr>
          <a:lstStyle/>
          <a:p>
            <a:r>
              <a:rPr lang="en-IN" sz="2000" dirty="0">
                <a:solidFill>
                  <a:schemeClr val="tx1">
                    <a:lumMod val="65000"/>
                    <a:lumOff val="35000"/>
                  </a:schemeClr>
                </a:solidFill>
              </a:rPr>
              <a:t>Syntax: </a:t>
            </a:r>
          </a:p>
        </p:txBody>
      </p:sp>
      <p:sp>
        <p:nvSpPr>
          <p:cNvPr id="7" name="TextBox 6">
            <a:extLst>
              <a:ext uri="{FF2B5EF4-FFF2-40B4-BE49-F238E27FC236}">
                <a16:creationId xmlns:a16="http://schemas.microsoft.com/office/drawing/2014/main" id="{BEE94E2D-E32A-F85F-95E8-B023DF36F0D1}"/>
              </a:ext>
            </a:extLst>
          </p:cNvPr>
          <p:cNvSpPr txBox="1"/>
          <p:nvPr/>
        </p:nvSpPr>
        <p:spPr>
          <a:xfrm>
            <a:off x="988359" y="1003028"/>
            <a:ext cx="10172700" cy="400110"/>
          </a:xfrm>
          <a:prstGeom prst="rect">
            <a:avLst/>
          </a:prstGeom>
          <a:noFill/>
        </p:spPr>
        <p:txBody>
          <a:bodyPr wrap="square">
            <a:spAutoFit/>
          </a:bodyPr>
          <a:lstStyle/>
          <a:p>
            <a:r>
              <a:rPr lang="en-IN" sz="2000" dirty="0"/>
              <a:t>public enum enum_name { constant1, constant2, ..., constant n }</a:t>
            </a:r>
          </a:p>
        </p:txBody>
      </p:sp>
      <p:sp>
        <p:nvSpPr>
          <p:cNvPr id="9" name="TextBox 8">
            <a:extLst>
              <a:ext uri="{FF2B5EF4-FFF2-40B4-BE49-F238E27FC236}">
                <a16:creationId xmlns:a16="http://schemas.microsoft.com/office/drawing/2014/main" id="{EAB968E3-117C-D228-8E74-B5D1FCB7A7CA}"/>
              </a:ext>
            </a:extLst>
          </p:cNvPr>
          <p:cNvSpPr txBox="1"/>
          <p:nvPr/>
        </p:nvSpPr>
        <p:spPr>
          <a:xfrm>
            <a:off x="988359" y="1514146"/>
            <a:ext cx="6100482" cy="369332"/>
          </a:xfrm>
          <a:prstGeom prst="rect">
            <a:avLst/>
          </a:prstGeom>
          <a:noFill/>
        </p:spPr>
        <p:txBody>
          <a:bodyPr wrap="square">
            <a:spAutoFit/>
          </a:bodyPr>
          <a:lstStyle/>
          <a:p>
            <a:r>
              <a:rPr lang="en-IN" dirty="0">
                <a:solidFill>
                  <a:schemeClr val="tx1">
                    <a:lumMod val="65000"/>
                    <a:lumOff val="35000"/>
                  </a:schemeClr>
                </a:solidFill>
              </a:rPr>
              <a:t>Example:      </a:t>
            </a:r>
          </a:p>
        </p:txBody>
      </p:sp>
      <p:sp>
        <p:nvSpPr>
          <p:cNvPr id="11" name="TextBox 10">
            <a:extLst>
              <a:ext uri="{FF2B5EF4-FFF2-40B4-BE49-F238E27FC236}">
                <a16:creationId xmlns:a16="http://schemas.microsoft.com/office/drawing/2014/main" id="{2295DA18-743C-AD3F-E5E7-03D30F1ABAC5}"/>
              </a:ext>
            </a:extLst>
          </p:cNvPr>
          <p:cNvSpPr txBox="1"/>
          <p:nvPr/>
        </p:nvSpPr>
        <p:spPr>
          <a:xfrm>
            <a:off x="988359" y="1994486"/>
            <a:ext cx="6100482" cy="400110"/>
          </a:xfrm>
          <a:prstGeom prst="rect">
            <a:avLst/>
          </a:prstGeom>
          <a:noFill/>
        </p:spPr>
        <p:txBody>
          <a:bodyPr wrap="square">
            <a:spAutoFit/>
          </a:bodyPr>
          <a:lstStyle/>
          <a:p>
            <a:r>
              <a:rPr lang="en-IN" sz="2000" dirty="0"/>
              <a:t>public enum PizzaSize { SMALL, MEDIUM, LARGE }</a:t>
            </a:r>
          </a:p>
        </p:txBody>
      </p:sp>
      <p:sp>
        <p:nvSpPr>
          <p:cNvPr id="13" name="TextBox 12">
            <a:extLst>
              <a:ext uri="{FF2B5EF4-FFF2-40B4-BE49-F238E27FC236}">
                <a16:creationId xmlns:a16="http://schemas.microsoft.com/office/drawing/2014/main" id="{CA2203C0-EFCC-E81E-EC53-C6484D2451BB}"/>
              </a:ext>
            </a:extLst>
          </p:cNvPr>
          <p:cNvSpPr txBox="1"/>
          <p:nvPr/>
        </p:nvSpPr>
        <p:spPr>
          <a:xfrm>
            <a:off x="988359" y="2648602"/>
            <a:ext cx="10755406" cy="400110"/>
          </a:xfrm>
          <a:prstGeom prst="rect">
            <a:avLst/>
          </a:prstGeom>
          <a:noFill/>
        </p:spPr>
        <p:txBody>
          <a:bodyPr wrap="square">
            <a:spAutoFit/>
          </a:bodyPr>
          <a:lstStyle/>
          <a:p>
            <a:r>
              <a:rPr lang="en-US" sz="2000" dirty="0">
                <a:solidFill>
                  <a:schemeClr val="tx1">
                    <a:lumMod val="65000"/>
                    <a:lumOff val="35000"/>
                  </a:schemeClr>
                </a:solidFill>
              </a:rPr>
              <a:t>This type can be declared  to limit the usage to the above 3 values.</a:t>
            </a:r>
            <a:endParaRPr lang="en-IN" sz="2000" dirty="0">
              <a:solidFill>
                <a:schemeClr val="tx1">
                  <a:lumMod val="65000"/>
                  <a:lumOff val="35000"/>
                </a:schemeClr>
              </a:solidFill>
            </a:endParaRPr>
          </a:p>
        </p:txBody>
      </p:sp>
      <p:sp>
        <p:nvSpPr>
          <p:cNvPr id="15" name="TextBox 14">
            <a:extLst>
              <a:ext uri="{FF2B5EF4-FFF2-40B4-BE49-F238E27FC236}">
                <a16:creationId xmlns:a16="http://schemas.microsoft.com/office/drawing/2014/main" id="{0742170A-51DC-9001-10DF-3127A26FD0E6}"/>
              </a:ext>
            </a:extLst>
          </p:cNvPr>
          <p:cNvSpPr txBox="1"/>
          <p:nvPr/>
        </p:nvSpPr>
        <p:spPr>
          <a:xfrm>
            <a:off x="988358" y="3244334"/>
            <a:ext cx="10172699" cy="400110"/>
          </a:xfrm>
          <a:prstGeom prst="rect">
            <a:avLst/>
          </a:prstGeom>
          <a:noFill/>
        </p:spPr>
        <p:txBody>
          <a:bodyPr wrap="square">
            <a:spAutoFit/>
          </a:bodyPr>
          <a:lstStyle/>
          <a:p>
            <a:r>
              <a:rPr lang="en-IN" sz="2000" dirty="0"/>
              <a:t>private PizzaSize size;</a:t>
            </a:r>
          </a:p>
        </p:txBody>
      </p:sp>
      <p:sp>
        <p:nvSpPr>
          <p:cNvPr id="17" name="TextBox 16">
            <a:extLst>
              <a:ext uri="{FF2B5EF4-FFF2-40B4-BE49-F238E27FC236}">
                <a16:creationId xmlns:a16="http://schemas.microsoft.com/office/drawing/2014/main" id="{5D2D0494-D2A9-F9FE-1B94-A97821F4766A}"/>
              </a:ext>
            </a:extLst>
          </p:cNvPr>
          <p:cNvSpPr txBox="1"/>
          <p:nvPr/>
        </p:nvSpPr>
        <p:spPr>
          <a:xfrm>
            <a:off x="988359" y="3847851"/>
            <a:ext cx="10880912" cy="400110"/>
          </a:xfrm>
          <a:prstGeom prst="rect">
            <a:avLst/>
          </a:prstGeom>
          <a:noFill/>
        </p:spPr>
        <p:txBody>
          <a:bodyPr wrap="square">
            <a:spAutoFit/>
          </a:bodyPr>
          <a:lstStyle/>
          <a:p>
            <a:r>
              <a:rPr lang="en-US" sz="2000" dirty="0">
                <a:solidFill>
                  <a:schemeClr val="tx1">
                    <a:lumMod val="65000"/>
                    <a:lumOff val="35000"/>
                  </a:schemeClr>
                </a:solidFill>
              </a:rPr>
              <a:t>Let us see what all things can be done with enum based variables next.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082124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8FEFAF-C1B2-36FA-7FD2-EAF5C95EFD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B7A5356-ED10-87B5-32CE-783BDF485238}"/>
              </a:ext>
            </a:extLst>
          </p:cNvPr>
          <p:cNvSpPr>
            <a:spLocks noGrp="1"/>
          </p:cNvSpPr>
          <p:nvPr>
            <p:ph type="sldNum" sz="quarter" idx="12"/>
          </p:nvPr>
        </p:nvSpPr>
        <p:spPr/>
        <p:txBody>
          <a:bodyPr/>
          <a:lstStyle/>
          <a:p>
            <a:fld id="{4A777409-9C5A-4B07-8E32-19F22F7D558C}" type="slidenum">
              <a:rPr lang="en-IN" smtClean="0"/>
              <a:t>144</a:t>
            </a:fld>
            <a:endParaRPr lang="en-IN" dirty="0"/>
          </a:p>
        </p:txBody>
      </p:sp>
      <p:sp>
        <p:nvSpPr>
          <p:cNvPr id="5" name="TextBox 4">
            <a:extLst>
              <a:ext uri="{FF2B5EF4-FFF2-40B4-BE49-F238E27FC236}">
                <a16:creationId xmlns:a16="http://schemas.microsoft.com/office/drawing/2014/main" id="{D895B7F6-23D9-06AA-6E21-43B7781F3C0E}"/>
              </a:ext>
            </a:extLst>
          </p:cNvPr>
          <p:cNvSpPr txBox="1"/>
          <p:nvPr/>
        </p:nvSpPr>
        <p:spPr>
          <a:xfrm>
            <a:off x="493060" y="760709"/>
            <a:ext cx="11438964" cy="3477875"/>
          </a:xfrm>
          <a:prstGeom prst="rect">
            <a:avLst/>
          </a:prstGeom>
          <a:noFill/>
        </p:spPr>
        <p:txBody>
          <a:bodyPr wrap="square">
            <a:spAutoFit/>
          </a:bodyPr>
          <a:lstStyle/>
          <a:p>
            <a:r>
              <a:rPr lang="en-US" sz="2000" dirty="0">
                <a:solidFill>
                  <a:schemeClr val="tx1">
                    <a:lumMod val="65000"/>
                    <a:lumOff val="35000"/>
                  </a:schemeClr>
                </a:solidFill>
              </a:rPr>
              <a:t>Let us look at some features about enums:</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Enums are considered as reference-types like classes and interfaces in Java, and hence, a programmer can define constructors, methods and variables, inside them.</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A static method called </a:t>
            </a:r>
            <a:r>
              <a:rPr lang="en-US" sz="2000" b="1" dirty="0">
                <a:solidFill>
                  <a:schemeClr val="tx1">
                    <a:lumMod val="65000"/>
                    <a:lumOff val="35000"/>
                  </a:schemeClr>
                </a:solidFill>
              </a:rPr>
              <a:t>values() </a:t>
            </a:r>
            <a:r>
              <a:rPr lang="en-US" sz="2000" dirty="0">
                <a:solidFill>
                  <a:schemeClr val="tx1">
                    <a:lumMod val="65000"/>
                    <a:lumOff val="35000"/>
                  </a:schemeClr>
                </a:solidFill>
              </a:rPr>
              <a:t>is automatically generated by the Java compiler for each enum. The </a:t>
            </a:r>
            <a:r>
              <a:rPr lang="en-US" sz="2000" b="1" dirty="0">
                <a:solidFill>
                  <a:schemeClr val="tx1">
                    <a:lumMod val="65000"/>
                    <a:lumOff val="35000"/>
                  </a:schemeClr>
                </a:solidFill>
              </a:rPr>
              <a:t>values()</a:t>
            </a:r>
            <a:r>
              <a:rPr lang="en-US" sz="2000" dirty="0">
                <a:solidFill>
                  <a:schemeClr val="tx1">
                    <a:lumMod val="65000"/>
                    <a:lumOff val="35000"/>
                  </a:schemeClr>
                </a:solidFill>
              </a:rPr>
              <a:t> method returns an array of all the constant values defined inside the enum.</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dirty="0">
                <a:solidFill>
                  <a:schemeClr val="tx1">
                    <a:lumMod val="65000"/>
                    <a:lumOff val="35000"/>
                  </a:schemeClr>
                </a:solidFill>
              </a:rPr>
              <a:t>Enum variables can be used in an if statement or switch statement.</a:t>
            </a:r>
          </a:p>
          <a:p>
            <a:endParaRPr lang="en-US" sz="2000" dirty="0">
              <a:solidFill>
                <a:schemeClr val="tx1">
                  <a:lumMod val="65000"/>
                  <a:lumOff val="35000"/>
                </a:schemeClr>
              </a:solidFill>
            </a:endParaRPr>
          </a:p>
          <a:p>
            <a:r>
              <a:rPr lang="en-US" sz="2000" b="1" dirty="0">
                <a:solidFill>
                  <a:schemeClr val="tx1">
                    <a:lumMod val="65000"/>
                    <a:lumOff val="35000"/>
                  </a:schemeClr>
                </a:solidFill>
              </a:rPr>
              <a:t>if statement-</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D8ABF43-A837-9990-1515-9D6EDB5C64B6}"/>
              </a:ext>
            </a:extLst>
          </p:cNvPr>
          <p:cNvSpPr txBox="1"/>
          <p:nvPr/>
        </p:nvSpPr>
        <p:spPr>
          <a:xfrm>
            <a:off x="493059" y="4482370"/>
            <a:ext cx="11259669" cy="1015663"/>
          </a:xfrm>
          <a:prstGeom prst="rect">
            <a:avLst/>
          </a:prstGeom>
          <a:noFill/>
        </p:spPr>
        <p:txBody>
          <a:bodyPr wrap="square">
            <a:spAutoFit/>
          </a:bodyPr>
          <a:lstStyle/>
          <a:p>
            <a:r>
              <a:rPr lang="en-IN" sz="2000" dirty="0"/>
              <a:t>if(this.size.equals(PizzaSize.MEDIUM)){</a:t>
            </a:r>
          </a:p>
          <a:p>
            <a:r>
              <a:rPr lang="en-IN" sz="2000" dirty="0"/>
              <a:t>	System.out.println("Size is Medium");</a:t>
            </a:r>
          </a:p>
          <a:p>
            <a:r>
              <a:rPr lang="en-IN" sz="2000" dirty="0"/>
              <a:t>}</a:t>
            </a:r>
          </a:p>
        </p:txBody>
      </p:sp>
    </p:spTree>
    <p:extLst>
      <p:ext uri="{BB962C8B-B14F-4D97-AF65-F5344CB8AC3E}">
        <p14:creationId xmlns:p14="http://schemas.microsoft.com/office/powerpoint/2010/main" val="333905284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7984AE-76F7-6275-9358-86BCCDD8B5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DEE4FDD-4502-3052-3B4F-A7C21D57D411}"/>
              </a:ext>
            </a:extLst>
          </p:cNvPr>
          <p:cNvSpPr>
            <a:spLocks noGrp="1"/>
          </p:cNvSpPr>
          <p:nvPr>
            <p:ph type="sldNum" sz="quarter" idx="12"/>
          </p:nvPr>
        </p:nvSpPr>
        <p:spPr/>
        <p:txBody>
          <a:bodyPr/>
          <a:lstStyle/>
          <a:p>
            <a:fld id="{4A777409-9C5A-4B07-8E32-19F22F7D558C}" type="slidenum">
              <a:rPr lang="en-IN" smtClean="0"/>
              <a:t>145</a:t>
            </a:fld>
            <a:endParaRPr lang="en-IN" dirty="0"/>
          </a:p>
        </p:txBody>
      </p:sp>
      <p:sp>
        <p:nvSpPr>
          <p:cNvPr id="5" name="TextBox 4">
            <a:extLst>
              <a:ext uri="{FF2B5EF4-FFF2-40B4-BE49-F238E27FC236}">
                <a16:creationId xmlns:a16="http://schemas.microsoft.com/office/drawing/2014/main" id="{16DCBC81-0873-AAAA-DAAD-DD4AD816E8AB}"/>
              </a:ext>
            </a:extLst>
          </p:cNvPr>
          <p:cNvSpPr txBox="1"/>
          <p:nvPr/>
        </p:nvSpPr>
        <p:spPr>
          <a:xfrm>
            <a:off x="988359" y="590781"/>
            <a:ext cx="6100482" cy="400110"/>
          </a:xfrm>
          <a:prstGeom prst="rect">
            <a:avLst/>
          </a:prstGeom>
          <a:noFill/>
        </p:spPr>
        <p:txBody>
          <a:bodyPr wrap="square">
            <a:spAutoFit/>
          </a:bodyPr>
          <a:lstStyle/>
          <a:p>
            <a:r>
              <a:rPr lang="en-IN" sz="2000" b="1" dirty="0"/>
              <a:t>switch statement- </a:t>
            </a:r>
            <a:endParaRPr lang="en-IN" sz="2000" dirty="0"/>
          </a:p>
        </p:txBody>
      </p:sp>
      <p:sp>
        <p:nvSpPr>
          <p:cNvPr id="7" name="TextBox 6">
            <a:extLst>
              <a:ext uri="{FF2B5EF4-FFF2-40B4-BE49-F238E27FC236}">
                <a16:creationId xmlns:a16="http://schemas.microsoft.com/office/drawing/2014/main" id="{8EE8AC88-4FAB-FFC5-07E8-5FD7A1DD59B1}"/>
              </a:ext>
            </a:extLst>
          </p:cNvPr>
          <p:cNvSpPr txBox="1"/>
          <p:nvPr/>
        </p:nvSpPr>
        <p:spPr>
          <a:xfrm>
            <a:off x="978273" y="1197766"/>
            <a:ext cx="10235453" cy="4708981"/>
          </a:xfrm>
          <a:prstGeom prst="rect">
            <a:avLst/>
          </a:prstGeom>
          <a:noFill/>
        </p:spPr>
        <p:txBody>
          <a:bodyPr wrap="square">
            <a:spAutoFit/>
          </a:bodyPr>
          <a:lstStyle/>
          <a:p>
            <a:r>
              <a:rPr lang="en-IN" sz="2000" dirty="0"/>
              <a:t>PizzaSize currentSize = PizzaSize.MEDIUM;</a:t>
            </a:r>
          </a:p>
          <a:p>
            <a:r>
              <a:rPr lang="en-IN" sz="2000" dirty="0"/>
              <a:t>		double discount = 0;</a:t>
            </a:r>
          </a:p>
          <a:p>
            <a:r>
              <a:rPr lang="en-IN" sz="2000" dirty="0"/>
              <a:t>		// using enum in switch case</a:t>
            </a:r>
          </a:p>
          <a:p>
            <a:r>
              <a:rPr lang="en-IN" sz="2000" dirty="0"/>
              <a:t>		switch (currentSize) {</a:t>
            </a:r>
          </a:p>
          <a:p>
            <a:r>
              <a:rPr lang="en-IN" sz="2000" dirty="0"/>
              <a:t>		case SMALL:</a:t>
            </a:r>
          </a:p>
          <a:p>
            <a:r>
              <a:rPr lang="en-IN" sz="2000" dirty="0"/>
              <a:t>			discount = 10;</a:t>
            </a:r>
          </a:p>
          <a:p>
            <a:r>
              <a:rPr lang="en-IN" sz="2000" dirty="0"/>
              <a:t>			break;</a:t>
            </a:r>
          </a:p>
          <a:p>
            <a:r>
              <a:rPr lang="en-IN" sz="2000" dirty="0"/>
              <a:t>		case MEDIUM:</a:t>
            </a:r>
          </a:p>
          <a:p>
            <a:r>
              <a:rPr lang="en-IN" sz="2000" dirty="0"/>
              <a:t>			discount = 20.5;</a:t>
            </a:r>
          </a:p>
          <a:p>
            <a:r>
              <a:rPr lang="en-IN" sz="2000" dirty="0"/>
              <a:t>			break;</a:t>
            </a:r>
          </a:p>
          <a:p>
            <a:r>
              <a:rPr lang="en-IN" sz="2000" dirty="0"/>
              <a:t>		case LARGE:</a:t>
            </a:r>
          </a:p>
          <a:p>
            <a:r>
              <a:rPr lang="en-IN" sz="2000" dirty="0"/>
              <a:t>			discount = 30.2;</a:t>
            </a:r>
          </a:p>
          <a:p>
            <a:r>
              <a:rPr lang="en-IN" sz="2000" dirty="0"/>
              <a:t>			break;</a:t>
            </a:r>
          </a:p>
          <a:p>
            <a:r>
              <a:rPr lang="en-IN" sz="2000" dirty="0"/>
              <a:t>		}</a:t>
            </a:r>
          </a:p>
          <a:p>
            <a:r>
              <a:rPr lang="en-IN" sz="2000" dirty="0"/>
              <a:t>		</a:t>
            </a:r>
          </a:p>
        </p:txBody>
      </p:sp>
    </p:spTree>
    <p:extLst>
      <p:ext uri="{BB962C8B-B14F-4D97-AF65-F5344CB8AC3E}">
        <p14:creationId xmlns:p14="http://schemas.microsoft.com/office/powerpoint/2010/main" val="18449620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3E240C-0B7E-1AF2-D392-AF44F1BB125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1F953A8-A8E1-B557-47FF-CEA06E1CE1EB}"/>
              </a:ext>
            </a:extLst>
          </p:cNvPr>
          <p:cNvSpPr>
            <a:spLocks noGrp="1"/>
          </p:cNvSpPr>
          <p:nvPr>
            <p:ph type="sldNum" sz="quarter" idx="12"/>
          </p:nvPr>
        </p:nvSpPr>
        <p:spPr/>
        <p:txBody>
          <a:bodyPr/>
          <a:lstStyle/>
          <a:p>
            <a:fld id="{4A777409-9C5A-4B07-8E32-19F22F7D558C}" type="slidenum">
              <a:rPr lang="en-IN" smtClean="0"/>
              <a:t>146</a:t>
            </a:fld>
            <a:endParaRPr lang="en-IN" dirty="0"/>
          </a:p>
        </p:txBody>
      </p:sp>
      <p:sp>
        <p:nvSpPr>
          <p:cNvPr id="5" name="TextBox 4">
            <a:extLst>
              <a:ext uri="{FF2B5EF4-FFF2-40B4-BE49-F238E27FC236}">
                <a16:creationId xmlns:a16="http://schemas.microsoft.com/office/drawing/2014/main" id="{9B2E87C4-FB58-DC81-1927-49A7FD463E2C}"/>
              </a:ext>
            </a:extLst>
          </p:cNvPr>
          <p:cNvSpPr txBox="1"/>
          <p:nvPr/>
        </p:nvSpPr>
        <p:spPr>
          <a:xfrm>
            <a:off x="988359" y="577788"/>
            <a:ext cx="10047194" cy="1015663"/>
          </a:xfrm>
          <a:prstGeom prst="rect">
            <a:avLst/>
          </a:prstGeom>
          <a:noFill/>
        </p:spPr>
        <p:txBody>
          <a:bodyPr wrap="square">
            <a:spAutoFit/>
          </a:bodyPr>
          <a:lstStyle/>
          <a:p>
            <a:r>
              <a:rPr lang="en-US" sz="2000" dirty="0">
                <a:solidFill>
                  <a:schemeClr val="tx1">
                    <a:lumMod val="65000"/>
                    <a:lumOff val="35000"/>
                  </a:schemeClr>
                </a:solidFill>
              </a:rPr>
              <a:t>We can loop through the enum and print constant values.</a:t>
            </a:r>
          </a:p>
          <a:p>
            <a:endParaRPr lang="en-US" sz="2000" dirty="0">
              <a:solidFill>
                <a:schemeClr val="tx1">
                  <a:lumMod val="65000"/>
                  <a:lumOff val="35000"/>
                </a:schemeClr>
              </a:solidFill>
            </a:endParaRPr>
          </a:p>
          <a:p>
            <a:r>
              <a:rPr lang="en-US" sz="2000" b="1" dirty="0">
                <a:solidFill>
                  <a:schemeClr val="tx1">
                    <a:lumMod val="65000"/>
                    <a:lumOff val="35000"/>
                  </a:schemeClr>
                </a:solidFill>
              </a:rPr>
              <a:t>for loop-</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E9676B81-9A70-B392-C216-F73AE51D83AE}"/>
              </a:ext>
            </a:extLst>
          </p:cNvPr>
          <p:cNvSpPr txBox="1"/>
          <p:nvPr/>
        </p:nvSpPr>
        <p:spPr>
          <a:xfrm>
            <a:off x="1194547" y="1925215"/>
            <a:ext cx="6100482" cy="2062103"/>
          </a:xfrm>
          <a:prstGeom prst="rect">
            <a:avLst/>
          </a:prstGeom>
          <a:noFill/>
        </p:spPr>
        <p:txBody>
          <a:bodyPr wrap="square">
            <a:spAutoFit/>
          </a:bodyPr>
          <a:lstStyle/>
          <a:p>
            <a:r>
              <a:rPr lang="en-IN" dirty="0"/>
              <a:t>		//values() method returns an array of all values inside enum</a:t>
            </a:r>
          </a:p>
          <a:p>
            <a:r>
              <a:rPr lang="en-IN" dirty="0"/>
              <a:t>		//ordinal() method can be used to display values assigned to enum constants</a:t>
            </a:r>
          </a:p>
          <a:p>
            <a:r>
              <a:rPr lang="en-IN" dirty="0"/>
              <a:t>for (PizzaSize psize : </a:t>
            </a:r>
            <a:r>
              <a:rPr lang="en-IN" sz="2000" dirty="0"/>
              <a:t>PizzaSize</a:t>
            </a:r>
            <a:r>
              <a:rPr lang="en-IN" dirty="0"/>
              <a:t>.values()) {</a:t>
            </a:r>
          </a:p>
          <a:p>
            <a:r>
              <a:rPr lang="en-IN" dirty="0"/>
              <a:t>	System.out.println(psize+" "+psize.ordinal());</a:t>
            </a:r>
          </a:p>
          <a:p>
            <a:r>
              <a:rPr lang="en-IN" dirty="0"/>
              <a:t>		}</a:t>
            </a:r>
          </a:p>
        </p:txBody>
      </p:sp>
      <p:sp>
        <p:nvSpPr>
          <p:cNvPr id="9" name="TextBox 8">
            <a:extLst>
              <a:ext uri="{FF2B5EF4-FFF2-40B4-BE49-F238E27FC236}">
                <a16:creationId xmlns:a16="http://schemas.microsoft.com/office/drawing/2014/main" id="{54D5D767-8F6A-7372-E612-708BB912F502}"/>
              </a:ext>
            </a:extLst>
          </p:cNvPr>
          <p:cNvSpPr txBox="1"/>
          <p:nvPr/>
        </p:nvSpPr>
        <p:spPr>
          <a:xfrm>
            <a:off x="988360" y="4571669"/>
            <a:ext cx="10047193" cy="400110"/>
          </a:xfrm>
          <a:prstGeom prst="rect">
            <a:avLst/>
          </a:prstGeom>
          <a:noFill/>
        </p:spPr>
        <p:txBody>
          <a:bodyPr wrap="square">
            <a:spAutoFit/>
          </a:bodyPr>
          <a:lstStyle/>
          <a:p>
            <a:r>
              <a:rPr lang="en-US" sz="2000" dirty="0">
                <a:solidFill>
                  <a:schemeClr val="tx1">
                    <a:lumMod val="65000"/>
                    <a:lumOff val="35000"/>
                  </a:schemeClr>
                </a:solidFill>
              </a:rPr>
              <a:t>Let us practice enums further in the tryouts.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7538335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EB40A2-BBBA-6C09-904B-AFECD88723B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389E5EA-E672-761F-B474-0299AB8EBD13}"/>
              </a:ext>
            </a:extLst>
          </p:cNvPr>
          <p:cNvSpPr>
            <a:spLocks noGrp="1"/>
          </p:cNvSpPr>
          <p:nvPr>
            <p:ph type="sldNum" sz="quarter" idx="12"/>
          </p:nvPr>
        </p:nvSpPr>
        <p:spPr/>
        <p:txBody>
          <a:bodyPr/>
          <a:lstStyle/>
          <a:p>
            <a:fld id="{4A777409-9C5A-4B07-8E32-19F22F7D558C}" type="slidenum">
              <a:rPr lang="en-IN" smtClean="0"/>
              <a:t>147</a:t>
            </a:fld>
            <a:endParaRPr lang="en-IN" dirty="0"/>
          </a:p>
        </p:txBody>
      </p:sp>
      <p:sp>
        <p:nvSpPr>
          <p:cNvPr id="5" name="TextBox 4">
            <a:extLst>
              <a:ext uri="{FF2B5EF4-FFF2-40B4-BE49-F238E27FC236}">
                <a16:creationId xmlns:a16="http://schemas.microsoft.com/office/drawing/2014/main" id="{2937EE70-C35F-E6FC-76F0-B48785092BE6}"/>
              </a:ext>
            </a:extLst>
          </p:cNvPr>
          <p:cNvSpPr txBox="1"/>
          <p:nvPr/>
        </p:nvSpPr>
        <p:spPr>
          <a:xfrm>
            <a:off x="1086971" y="554922"/>
            <a:ext cx="6100482" cy="400110"/>
          </a:xfrm>
          <a:prstGeom prst="rect">
            <a:avLst/>
          </a:prstGeom>
          <a:noFill/>
        </p:spPr>
        <p:txBody>
          <a:bodyPr wrap="square">
            <a:spAutoFit/>
          </a:bodyPr>
          <a:lstStyle/>
          <a:p>
            <a:r>
              <a:rPr lang="en-IN" sz="2000" b="1" dirty="0"/>
              <a:t>Enumeration - Tryout</a:t>
            </a:r>
          </a:p>
        </p:txBody>
      </p:sp>
      <p:sp>
        <p:nvSpPr>
          <p:cNvPr id="7" name="TextBox 6">
            <a:extLst>
              <a:ext uri="{FF2B5EF4-FFF2-40B4-BE49-F238E27FC236}">
                <a16:creationId xmlns:a16="http://schemas.microsoft.com/office/drawing/2014/main" id="{8876E098-2699-3D31-5772-1BE9DAA80C49}"/>
              </a:ext>
            </a:extLst>
          </p:cNvPr>
          <p:cNvSpPr txBox="1"/>
          <p:nvPr/>
        </p:nvSpPr>
        <p:spPr>
          <a:xfrm>
            <a:off x="1086971" y="955032"/>
            <a:ext cx="10405782"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Pizza size is defined in Enum with SMALL, MEDIUM, LARGE sizes. Pizza size identified to get the respective discount. This demo helps to learn different methods of Enumeration  and to know the better usage.</a:t>
            </a:r>
          </a:p>
          <a:p>
            <a:r>
              <a:rPr lang="en-US" sz="2000" dirty="0">
                <a:solidFill>
                  <a:schemeClr val="tx1">
                    <a:lumMod val="65000"/>
                    <a:lumOff val="35000"/>
                  </a:schemeClr>
                </a:solidFill>
                <a:effectLst/>
              </a:rPr>
              <a:t> </a:t>
            </a:r>
          </a:p>
        </p:txBody>
      </p:sp>
      <p:sp>
        <p:nvSpPr>
          <p:cNvPr id="11" name="TextBox 10">
            <a:extLst>
              <a:ext uri="{FF2B5EF4-FFF2-40B4-BE49-F238E27FC236}">
                <a16:creationId xmlns:a16="http://schemas.microsoft.com/office/drawing/2014/main" id="{B2C47943-0553-6DF7-41EF-04C10A5656E8}"/>
              </a:ext>
            </a:extLst>
          </p:cNvPr>
          <p:cNvSpPr txBox="1"/>
          <p:nvPr/>
        </p:nvSpPr>
        <p:spPr>
          <a:xfrm>
            <a:off x="462803" y="2355225"/>
            <a:ext cx="11654118" cy="5078313"/>
          </a:xfrm>
          <a:prstGeom prst="rect">
            <a:avLst/>
          </a:prstGeom>
          <a:noFill/>
        </p:spPr>
        <p:txBody>
          <a:bodyPr wrap="square">
            <a:spAutoFit/>
          </a:bodyPr>
          <a:lstStyle/>
          <a:p>
            <a:r>
              <a:rPr lang="en-IN" sz="1800" dirty="0"/>
              <a:t>//Enumeration of Pizza Sizes</a:t>
            </a:r>
          </a:p>
          <a:p>
            <a:r>
              <a:rPr lang="en-IN" sz="1800" dirty="0"/>
              <a:t>enum PizzaSize {</a:t>
            </a:r>
          </a:p>
          <a:p>
            <a:r>
              <a:rPr lang="en-IN" sz="1800" dirty="0"/>
              <a:t>	SMALL, MEDIUM, LARGE</a:t>
            </a:r>
          </a:p>
          <a:p>
            <a:r>
              <a:rPr lang="en-IN" sz="1800" dirty="0"/>
              <a:t>}</a:t>
            </a:r>
          </a:p>
          <a:p>
            <a:endParaRPr lang="en-IN" sz="1800" dirty="0"/>
          </a:p>
          <a:p>
            <a:r>
              <a:rPr lang="en-IN" sz="1800" dirty="0"/>
              <a:t>class Pizza {</a:t>
            </a:r>
          </a:p>
          <a:p>
            <a:r>
              <a:rPr lang="en-IN" sz="1800" dirty="0"/>
              <a:t>	private String pizzaName;</a:t>
            </a:r>
          </a:p>
          <a:p>
            <a:r>
              <a:rPr lang="en-IN" sz="1800" dirty="0"/>
              <a:t>	private double price;</a:t>
            </a:r>
          </a:p>
          <a:p>
            <a:r>
              <a:rPr lang="en-IN" sz="1800" dirty="0"/>
              <a:t>	//can take only three values SMALL, MEDIUM, LARGE. </a:t>
            </a:r>
            <a:r>
              <a:rPr lang="en-IN" sz="1800" dirty="0" err="1"/>
              <a:t>Anyother</a:t>
            </a:r>
            <a:r>
              <a:rPr lang="en-IN" sz="1800" dirty="0"/>
              <a:t> value will give error</a:t>
            </a:r>
          </a:p>
          <a:p>
            <a:r>
              <a:rPr lang="en-IN" sz="1800" dirty="0"/>
              <a:t>	private PizzaSize size;</a:t>
            </a:r>
          </a:p>
          <a:p>
            <a:endParaRPr lang="en-IN" sz="1800" dirty="0"/>
          </a:p>
          <a:p>
            <a:r>
              <a:rPr lang="en-IN" sz="1800" dirty="0"/>
              <a:t>	public Pizza(String pizzaName, double price, PizzaSize size) {</a:t>
            </a:r>
          </a:p>
          <a:p>
            <a:r>
              <a:rPr lang="en-IN" sz="1800" dirty="0"/>
              <a:t>		this.pizzaName = pizzaName;</a:t>
            </a:r>
          </a:p>
          <a:p>
            <a:r>
              <a:rPr lang="en-IN" sz="1800" dirty="0"/>
              <a:t>		this.price = price;</a:t>
            </a:r>
          </a:p>
          <a:p>
            <a:r>
              <a:rPr lang="en-IN" sz="1800" dirty="0"/>
              <a:t>		this.size = size;</a:t>
            </a:r>
          </a:p>
          <a:p>
            <a:r>
              <a:rPr lang="en-IN" sz="1800" dirty="0"/>
              <a:t>	}</a:t>
            </a:r>
          </a:p>
          <a:p>
            <a:endParaRPr lang="en-IN" sz="1800" dirty="0"/>
          </a:p>
          <a:p>
            <a:r>
              <a:rPr lang="en-IN" sz="1800" dirty="0"/>
              <a:t>	</a:t>
            </a:r>
            <a:endParaRPr lang="en-IN" dirty="0"/>
          </a:p>
        </p:txBody>
      </p:sp>
    </p:spTree>
    <p:extLst>
      <p:ext uri="{BB962C8B-B14F-4D97-AF65-F5344CB8AC3E}">
        <p14:creationId xmlns:p14="http://schemas.microsoft.com/office/powerpoint/2010/main" val="167889734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4F0EA5-3172-D969-B9F2-A078BC789EF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A0B34C4-5EC1-D04A-17D7-9DD6A2805DBB}"/>
              </a:ext>
            </a:extLst>
          </p:cNvPr>
          <p:cNvSpPr>
            <a:spLocks noGrp="1"/>
          </p:cNvSpPr>
          <p:nvPr>
            <p:ph type="sldNum" sz="quarter" idx="12"/>
          </p:nvPr>
        </p:nvSpPr>
        <p:spPr/>
        <p:txBody>
          <a:bodyPr/>
          <a:lstStyle/>
          <a:p>
            <a:fld id="{4A777409-9C5A-4B07-8E32-19F22F7D558C}" type="slidenum">
              <a:rPr lang="en-IN" smtClean="0"/>
              <a:t>148</a:t>
            </a:fld>
            <a:endParaRPr lang="en-IN" dirty="0"/>
          </a:p>
        </p:txBody>
      </p:sp>
      <p:sp>
        <p:nvSpPr>
          <p:cNvPr id="7" name="TextBox 6">
            <a:extLst>
              <a:ext uri="{FF2B5EF4-FFF2-40B4-BE49-F238E27FC236}">
                <a16:creationId xmlns:a16="http://schemas.microsoft.com/office/drawing/2014/main" id="{FD1C34B0-D22C-8607-C2B3-1596B036B488}"/>
              </a:ext>
            </a:extLst>
          </p:cNvPr>
          <p:cNvSpPr txBox="1"/>
          <p:nvPr/>
        </p:nvSpPr>
        <p:spPr>
          <a:xfrm>
            <a:off x="1192306" y="889844"/>
            <a:ext cx="9421906" cy="5078313"/>
          </a:xfrm>
          <a:prstGeom prst="rect">
            <a:avLst/>
          </a:prstGeom>
          <a:noFill/>
        </p:spPr>
        <p:txBody>
          <a:bodyPr wrap="square">
            <a:spAutoFit/>
          </a:bodyPr>
          <a:lstStyle/>
          <a:p>
            <a:r>
              <a:rPr lang="en-IN" sz="1800" dirty="0"/>
              <a:t>public double checkDiscount() {</a:t>
            </a:r>
          </a:p>
          <a:p>
            <a:r>
              <a:rPr lang="en-IN" sz="1800" dirty="0"/>
              <a:t>		PizzaSize currentSize = this.size;</a:t>
            </a:r>
          </a:p>
          <a:p>
            <a:r>
              <a:rPr lang="en-IN" sz="1800" dirty="0"/>
              <a:t>		double discount = 0;</a:t>
            </a:r>
          </a:p>
          <a:p>
            <a:endParaRPr lang="en-IN" sz="1800" dirty="0"/>
          </a:p>
          <a:p>
            <a:r>
              <a:rPr lang="en-IN" sz="1800" dirty="0"/>
              <a:t>		// enum can be used in switch case</a:t>
            </a:r>
          </a:p>
          <a:p>
            <a:r>
              <a:rPr lang="en-IN" sz="1800" dirty="0"/>
              <a:t>		switch (currentSize) {</a:t>
            </a:r>
          </a:p>
          <a:p>
            <a:r>
              <a:rPr lang="en-IN" sz="1800" dirty="0"/>
              <a:t>		case SMALL:</a:t>
            </a:r>
          </a:p>
          <a:p>
            <a:r>
              <a:rPr lang="en-IN" sz="1800" dirty="0"/>
              <a:t>			discount = 10;</a:t>
            </a:r>
          </a:p>
          <a:p>
            <a:r>
              <a:rPr lang="en-IN" sz="1800" dirty="0"/>
              <a:t>			break;</a:t>
            </a:r>
          </a:p>
          <a:p>
            <a:r>
              <a:rPr lang="en-IN" sz="1800" dirty="0"/>
              <a:t>		case MEDIUM:</a:t>
            </a:r>
          </a:p>
          <a:p>
            <a:r>
              <a:rPr lang="en-IN" sz="1800" dirty="0"/>
              <a:t>			discount = 20.5;</a:t>
            </a:r>
          </a:p>
          <a:p>
            <a:r>
              <a:rPr lang="en-IN" sz="1800" dirty="0"/>
              <a:t>			break;</a:t>
            </a:r>
          </a:p>
          <a:p>
            <a:r>
              <a:rPr lang="en-IN" sz="1800" dirty="0"/>
              <a:t>		case LARGE:</a:t>
            </a:r>
          </a:p>
          <a:p>
            <a:r>
              <a:rPr lang="en-IN" sz="1800" dirty="0"/>
              <a:t>			discount = 30.2;</a:t>
            </a:r>
          </a:p>
          <a:p>
            <a:r>
              <a:rPr lang="en-IN" sz="1800" dirty="0"/>
              <a:t>			break;</a:t>
            </a:r>
          </a:p>
          <a:p>
            <a:r>
              <a:rPr lang="en-IN" sz="1800" dirty="0"/>
              <a:t>		}</a:t>
            </a:r>
          </a:p>
          <a:p>
            <a:r>
              <a:rPr lang="en-IN" sz="1800" dirty="0"/>
              <a:t>		return discount;</a:t>
            </a:r>
          </a:p>
          <a:p>
            <a:r>
              <a:rPr lang="en-IN" sz="1800" dirty="0"/>
              <a:t>	}</a:t>
            </a:r>
            <a:endParaRPr lang="en-IN" dirty="0"/>
          </a:p>
        </p:txBody>
      </p:sp>
    </p:spTree>
    <p:extLst>
      <p:ext uri="{BB962C8B-B14F-4D97-AF65-F5344CB8AC3E}">
        <p14:creationId xmlns:p14="http://schemas.microsoft.com/office/powerpoint/2010/main" val="41469507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EBE534-C835-4052-E3F5-1B3483812E6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7FAE1D-46EA-9C4B-86AC-AE32520B8449}"/>
              </a:ext>
            </a:extLst>
          </p:cNvPr>
          <p:cNvSpPr>
            <a:spLocks noGrp="1"/>
          </p:cNvSpPr>
          <p:nvPr>
            <p:ph type="sldNum" sz="quarter" idx="12"/>
          </p:nvPr>
        </p:nvSpPr>
        <p:spPr/>
        <p:txBody>
          <a:bodyPr/>
          <a:lstStyle/>
          <a:p>
            <a:fld id="{4A777409-9C5A-4B07-8E32-19F22F7D558C}" type="slidenum">
              <a:rPr lang="en-IN" smtClean="0"/>
              <a:t>149</a:t>
            </a:fld>
            <a:endParaRPr lang="en-IN" dirty="0"/>
          </a:p>
        </p:txBody>
      </p:sp>
      <p:sp>
        <p:nvSpPr>
          <p:cNvPr id="5" name="TextBox 4">
            <a:extLst>
              <a:ext uri="{FF2B5EF4-FFF2-40B4-BE49-F238E27FC236}">
                <a16:creationId xmlns:a16="http://schemas.microsoft.com/office/drawing/2014/main" id="{16DAEDF6-BBE7-7704-D057-D76CEA9AC458}"/>
              </a:ext>
            </a:extLst>
          </p:cNvPr>
          <p:cNvSpPr txBox="1"/>
          <p:nvPr/>
        </p:nvSpPr>
        <p:spPr>
          <a:xfrm>
            <a:off x="3050241" y="612845"/>
            <a:ext cx="6100482" cy="5632311"/>
          </a:xfrm>
          <a:prstGeom prst="rect">
            <a:avLst/>
          </a:prstGeom>
          <a:noFill/>
        </p:spPr>
        <p:txBody>
          <a:bodyPr wrap="square">
            <a:spAutoFit/>
          </a:bodyPr>
          <a:lstStyle/>
          <a:p>
            <a:r>
              <a:rPr lang="en-IN" sz="1800" dirty="0"/>
              <a:t>	public static void main(String[] args) {</a:t>
            </a:r>
          </a:p>
          <a:p>
            <a:r>
              <a:rPr lang="en-IN" sz="1800" dirty="0"/>
              <a:t>		Pizza myPizza = new Pizza("VegFeast", 500, PizzaSize.MEDIUM);</a:t>
            </a:r>
          </a:p>
          <a:p>
            <a:r>
              <a:rPr lang="en-IN" sz="1800" dirty="0"/>
              <a:t>		System.out.println("Discount:" + myPizza.checkDiscount());</a:t>
            </a:r>
          </a:p>
          <a:p>
            <a:endParaRPr lang="en-IN" sz="1800" dirty="0"/>
          </a:p>
          <a:p>
            <a:r>
              <a:rPr lang="en-IN" sz="1800" dirty="0"/>
              <a:t>		// displaying all Pizza sizes</a:t>
            </a:r>
          </a:p>
          <a:p>
            <a:r>
              <a:rPr lang="en-IN" sz="1800" dirty="0"/>
              <a:t>		//values() method returns an array of all values inside enum</a:t>
            </a:r>
          </a:p>
          <a:p>
            <a:r>
              <a:rPr lang="en-IN" sz="1800" dirty="0"/>
              <a:t>		//ordinal() method can be used to display values assigned to enum constants</a:t>
            </a:r>
          </a:p>
          <a:p>
            <a:r>
              <a:rPr lang="en-IN" sz="1800" dirty="0"/>
              <a:t>		for (PizzaSize psize : PizzaSize.values()) {</a:t>
            </a:r>
          </a:p>
          <a:p>
            <a:r>
              <a:rPr lang="en-IN" sz="1800" dirty="0"/>
              <a:t>			System.out.println(psize+" "+psize.ordinal());</a:t>
            </a:r>
          </a:p>
          <a:p>
            <a:r>
              <a:rPr lang="en-IN" sz="1800" dirty="0"/>
              <a:t>		}</a:t>
            </a:r>
          </a:p>
          <a:p>
            <a:r>
              <a:rPr lang="en-IN" sz="1800" dirty="0"/>
              <a:t>		</a:t>
            </a:r>
          </a:p>
          <a:p>
            <a:r>
              <a:rPr lang="en-IN" sz="1800" dirty="0"/>
              <a:t>		</a:t>
            </a:r>
          </a:p>
          <a:p>
            <a:r>
              <a:rPr lang="en-IN" sz="1800" dirty="0"/>
              <a:t>	}</a:t>
            </a:r>
          </a:p>
          <a:p>
            <a:endParaRPr lang="en-IN" sz="1800" dirty="0"/>
          </a:p>
          <a:p>
            <a:r>
              <a:rPr lang="en-IN" sz="1800" dirty="0"/>
              <a:t>}</a:t>
            </a:r>
          </a:p>
        </p:txBody>
      </p:sp>
    </p:spTree>
    <p:extLst>
      <p:ext uri="{BB962C8B-B14F-4D97-AF65-F5344CB8AC3E}">
        <p14:creationId xmlns:p14="http://schemas.microsoft.com/office/powerpoint/2010/main" val="54063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351C-3957-51E3-ED0A-E50B1CF76760}"/>
              </a:ext>
            </a:extLst>
          </p:cNvPr>
          <p:cNvSpPr>
            <a:spLocks noGrp="1"/>
          </p:cNvSpPr>
          <p:nvPr>
            <p:ph type="title"/>
          </p:nvPr>
        </p:nvSpPr>
        <p:spPr/>
        <p:txBody>
          <a:bodyPr/>
          <a:lstStyle/>
          <a:p>
            <a:pPr algn="ctr"/>
            <a:r>
              <a:rPr lang="en-IN" b="1" u="sng" dirty="0"/>
              <a:t>Features of Java</a:t>
            </a:r>
          </a:p>
        </p:txBody>
      </p:sp>
      <p:sp>
        <p:nvSpPr>
          <p:cNvPr id="3" name="Content Placeholder 2">
            <a:extLst>
              <a:ext uri="{FF2B5EF4-FFF2-40B4-BE49-F238E27FC236}">
                <a16:creationId xmlns:a16="http://schemas.microsoft.com/office/drawing/2014/main" id="{1D683EDE-F7EB-692C-D1A4-97B02AF102E4}"/>
              </a:ext>
            </a:extLst>
          </p:cNvPr>
          <p:cNvSpPr>
            <a:spLocks noGrp="1"/>
          </p:cNvSpPr>
          <p:nvPr>
            <p:ph idx="1"/>
          </p:nvPr>
        </p:nvSpPr>
        <p:spPr/>
        <p:txBody>
          <a:bodyPr>
            <a:normAutofit/>
          </a:bodyPr>
          <a:lstStyle/>
          <a:p>
            <a:pPr>
              <a:buFont typeface="Wingdings" panose="05000000000000000000" pitchFamily="2" charset="2"/>
              <a:buChar char="Ø"/>
            </a:pPr>
            <a:r>
              <a:rPr lang="en-US" sz="2000" dirty="0">
                <a:solidFill>
                  <a:schemeClr val="tx1">
                    <a:lumMod val="65000"/>
                    <a:lumOff val="35000"/>
                  </a:schemeClr>
                </a:solidFill>
              </a:rPr>
              <a:t>There are many features of java which contribute to its unique, distinguished and super exciting nature:</a:t>
            </a:r>
          </a:p>
          <a:p>
            <a:pPr marL="0" indent="0">
              <a:buNone/>
            </a:pP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F634D2D3-3681-9116-3B93-BD5F8D00F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482" y="2531689"/>
            <a:ext cx="8220635" cy="4007223"/>
          </a:xfrm>
          <a:prstGeom prst="rect">
            <a:avLst/>
          </a:prstGeom>
        </p:spPr>
      </p:pic>
      <p:sp>
        <p:nvSpPr>
          <p:cNvPr id="4" name="Footer Placeholder 3">
            <a:extLst>
              <a:ext uri="{FF2B5EF4-FFF2-40B4-BE49-F238E27FC236}">
                <a16:creationId xmlns:a16="http://schemas.microsoft.com/office/drawing/2014/main" id="{B6BF49F7-3BF3-082F-CAEF-579E19C46B99}"/>
              </a:ext>
            </a:extLst>
          </p:cNvPr>
          <p:cNvSpPr>
            <a:spLocks noGrp="1"/>
          </p:cNvSpPr>
          <p:nvPr>
            <p:ph type="ftr" sz="quarter" idx="11"/>
          </p:nvPr>
        </p:nvSpPr>
        <p:spPr>
          <a:xfrm>
            <a:off x="4038600" y="6511178"/>
            <a:ext cx="4114800" cy="365125"/>
          </a:xfrm>
        </p:spPr>
        <p:txBody>
          <a:bodyPr/>
          <a:lstStyle/>
          <a:p>
            <a:r>
              <a:rPr lang="en-IN" dirty="0"/>
              <a:t>H&amp;D IT Solution</a:t>
            </a:r>
          </a:p>
        </p:txBody>
      </p:sp>
      <p:sp>
        <p:nvSpPr>
          <p:cNvPr id="5" name="Slide Number Placeholder 4">
            <a:extLst>
              <a:ext uri="{FF2B5EF4-FFF2-40B4-BE49-F238E27FC236}">
                <a16:creationId xmlns:a16="http://schemas.microsoft.com/office/drawing/2014/main" id="{49D94258-A905-E2AB-5A76-BF1D97332B29}"/>
              </a:ext>
            </a:extLst>
          </p:cNvPr>
          <p:cNvSpPr>
            <a:spLocks noGrp="1"/>
          </p:cNvSpPr>
          <p:nvPr>
            <p:ph type="sldNum" sz="quarter" idx="12"/>
          </p:nvPr>
        </p:nvSpPr>
        <p:spPr/>
        <p:txBody>
          <a:bodyPr/>
          <a:lstStyle/>
          <a:p>
            <a:fld id="{4A777409-9C5A-4B07-8E32-19F22F7D558C}" type="slidenum">
              <a:rPr lang="en-IN" smtClean="0"/>
              <a:t>15</a:t>
            </a:fld>
            <a:endParaRPr lang="en-IN" dirty="0"/>
          </a:p>
        </p:txBody>
      </p:sp>
    </p:spTree>
    <p:extLst>
      <p:ext uri="{BB962C8B-B14F-4D97-AF65-F5344CB8AC3E}">
        <p14:creationId xmlns:p14="http://schemas.microsoft.com/office/powerpoint/2010/main" val="149272799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A8A6-596C-E4AB-06C9-09B78A745602}"/>
              </a:ext>
            </a:extLst>
          </p:cNvPr>
          <p:cNvSpPr>
            <a:spLocks noGrp="1"/>
          </p:cNvSpPr>
          <p:nvPr>
            <p:ph type="title"/>
          </p:nvPr>
        </p:nvSpPr>
        <p:spPr/>
        <p:txBody>
          <a:bodyPr/>
          <a:lstStyle/>
          <a:p>
            <a:pPr algn="ctr"/>
            <a:r>
              <a:rPr lang="en-IN" b="1" u="sng" dirty="0"/>
              <a:t>Code Quality - SonarLint</a:t>
            </a:r>
          </a:p>
        </p:txBody>
      </p:sp>
      <p:sp>
        <p:nvSpPr>
          <p:cNvPr id="3" name="Content Placeholder 2">
            <a:extLst>
              <a:ext uri="{FF2B5EF4-FFF2-40B4-BE49-F238E27FC236}">
                <a16:creationId xmlns:a16="http://schemas.microsoft.com/office/drawing/2014/main" id="{75ED023B-FAC9-87D0-C9FF-6FF29930E336}"/>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ED8C7CF-94E2-B09B-C673-8642C95CB5C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7ED5998-53D0-16E7-E66B-1AC31AFE1BCC}"/>
              </a:ext>
            </a:extLst>
          </p:cNvPr>
          <p:cNvSpPr>
            <a:spLocks noGrp="1"/>
          </p:cNvSpPr>
          <p:nvPr>
            <p:ph type="sldNum" sz="quarter" idx="12"/>
          </p:nvPr>
        </p:nvSpPr>
        <p:spPr/>
        <p:txBody>
          <a:bodyPr/>
          <a:lstStyle/>
          <a:p>
            <a:fld id="{4A777409-9C5A-4B07-8E32-19F22F7D558C}" type="slidenum">
              <a:rPr lang="en-IN" smtClean="0"/>
              <a:t>150</a:t>
            </a:fld>
            <a:endParaRPr lang="en-IN" dirty="0"/>
          </a:p>
        </p:txBody>
      </p:sp>
    </p:spTree>
    <p:extLst>
      <p:ext uri="{BB962C8B-B14F-4D97-AF65-F5344CB8AC3E}">
        <p14:creationId xmlns:p14="http://schemas.microsoft.com/office/powerpoint/2010/main" val="1282851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F9356-A336-10C3-3DCA-B66FFAF93E66}"/>
              </a:ext>
            </a:extLst>
          </p:cNvPr>
          <p:cNvSpPr txBox="1"/>
          <p:nvPr/>
        </p:nvSpPr>
        <p:spPr>
          <a:xfrm>
            <a:off x="228600" y="1013640"/>
            <a:ext cx="11734800" cy="5016758"/>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Simple:</a:t>
            </a:r>
          </a:p>
          <a:p>
            <a:r>
              <a:rPr lang="en-US" sz="2000" dirty="0">
                <a:solidFill>
                  <a:schemeClr val="tx1">
                    <a:lumMod val="65000"/>
                    <a:lumOff val="35000"/>
                  </a:schemeClr>
                </a:solidFill>
              </a:rPr>
              <a:t>Previously there were many complicated and rarely used features, which have been now removed, thus making Java easy to learn and understand. Apart from that, because of automatic garbage collection in Java, we don't have to deallocate unreferenced objects.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Architecture Neutral:</a:t>
            </a:r>
          </a:p>
          <a:p>
            <a:r>
              <a:rPr lang="en-US" sz="2000" dirty="0">
                <a:solidFill>
                  <a:schemeClr val="tx1">
                    <a:lumMod val="65000"/>
                    <a:lumOff val="35000"/>
                  </a:schemeClr>
                </a:solidFill>
              </a:rPr>
              <a:t>The compiler first compiles the code written in java and then converts into a "bytecode" (machine-understandable language) file. This feature makes Java platform-independent, as the bytecode file can be run on any platform (Windows, Linux, Mac/OS, Sun Solaris etc.)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Object-Oriented:</a:t>
            </a:r>
          </a:p>
          <a:p>
            <a:r>
              <a:rPr lang="en-US" sz="2000" dirty="0">
                <a:solidFill>
                  <a:schemeClr val="tx1">
                    <a:lumMod val="65000"/>
                    <a:lumOff val="35000"/>
                  </a:schemeClr>
                </a:solidFill>
              </a:rPr>
              <a:t>Object-Oriented concepts like Object, Class, Inheritance, Polymorphism, Abstraction, and Encapsulation is supported by Java. </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Secure:</a:t>
            </a:r>
          </a:p>
          <a:p>
            <a:r>
              <a:rPr lang="en-US" sz="2000" dirty="0">
                <a:solidFill>
                  <a:schemeClr val="tx1">
                    <a:lumMod val="65000"/>
                    <a:lumOff val="35000"/>
                  </a:schemeClr>
                </a:solidFill>
              </a:rPr>
              <a:t>Java programs run inside a virtual machine sandbox. This enables us to develop more secure systems using Java.</a:t>
            </a:r>
          </a:p>
        </p:txBody>
      </p:sp>
      <p:sp>
        <p:nvSpPr>
          <p:cNvPr id="2" name="Footer Placeholder 1">
            <a:extLst>
              <a:ext uri="{FF2B5EF4-FFF2-40B4-BE49-F238E27FC236}">
                <a16:creationId xmlns:a16="http://schemas.microsoft.com/office/drawing/2014/main" id="{2A4E8B5D-3DA8-AC12-AE2D-52E7C6360C0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F81775A-AF0C-6453-A35B-B8348BE0E00A}"/>
              </a:ext>
            </a:extLst>
          </p:cNvPr>
          <p:cNvSpPr>
            <a:spLocks noGrp="1"/>
          </p:cNvSpPr>
          <p:nvPr>
            <p:ph type="sldNum" sz="quarter" idx="12"/>
          </p:nvPr>
        </p:nvSpPr>
        <p:spPr/>
        <p:txBody>
          <a:bodyPr/>
          <a:lstStyle/>
          <a:p>
            <a:fld id="{4A777409-9C5A-4B07-8E32-19F22F7D558C}" type="slidenum">
              <a:rPr lang="en-IN" smtClean="0"/>
              <a:t>16</a:t>
            </a:fld>
            <a:endParaRPr lang="en-IN" dirty="0"/>
          </a:p>
        </p:txBody>
      </p:sp>
    </p:spTree>
    <p:extLst>
      <p:ext uri="{BB962C8B-B14F-4D97-AF65-F5344CB8AC3E}">
        <p14:creationId xmlns:p14="http://schemas.microsoft.com/office/powerpoint/2010/main" val="2581621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81DC7-4B73-671F-65C9-E4DAF9B022B5}"/>
              </a:ext>
            </a:extLst>
          </p:cNvPr>
          <p:cNvSpPr txBox="1"/>
          <p:nvPr/>
        </p:nvSpPr>
        <p:spPr>
          <a:xfrm>
            <a:off x="797859" y="1305342"/>
            <a:ext cx="10963835" cy="4708981"/>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Multi-threaded:</a:t>
            </a:r>
          </a:p>
          <a:p>
            <a:endParaRPr lang="en-US" sz="2000" b="1" dirty="0">
              <a:solidFill>
                <a:schemeClr val="tx1">
                  <a:lumMod val="65000"/>
                  <a:lumOff val="35000"/>
                </a:schemeClr>
              </a:solidFill>
            </a:endParaRPr>
          </a:p>
          <a:p>
            <a:r>
              <a:rPr lang="en-US" sz="2000" dirty="0">
                <a:solidFill>
                  <a:schemeClr val="tx1">
                    <a:lumMod val="65000"/>
                    <a:lumOff val="35000"/>
                  </a:schemeClr>
                </a:solidFill>
              </a:rPr>
              <a:t>A thread is a separate program that executes concurrently. We can break down a monolithic program handling multiple tasks, into smaller multiple thread-like Java sub-programs that can deal with all the tasks at a given point in time. The main advantage of multi-threading is that threads share a common memory area. Threads are most importantly used for multi-media, web applications, etc.</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Robust: </a:t>
            </a:r>
          </a:p>
          <a:p>
            <a:r>
              <a:rPr lang="en-US" sz="2000" dirty="0">
                <a:solidFill>
                  <a:schemeClr val="tx1">
                    <a:lumMod val="65000"/>
                    <a:lumOff val="35000"/>
                  </a:schemeClr>
                </a:solidFill>
              </a:rPr>
              <a:t>Java is considered robust because</a:t>
            </a:r>
          </a:p>
          <a:p>
            <a:pPr>
              <a:buFont typeface="Arial" panose="020B0604020202020204" pitchFamily="34" charset="0"/>
              <a:buChar char="•"/>
            </a:pPr>
            <a:r>
              <a:rPr lang="en-US" sz="2000" dirty="0">
                <a:solidFill>
                  <a:schemeClr val="tx1">
                    <a:lumMod val="65000"/>
                    <a:lumOff val="35000"/>
                  </a:schemeClr>
                </a:solidFill>
              </a:rPr>
              <a:t>there is strong memory management in Java</a:t>
            </a:r>
          </a:p>
          <a:p>
            <a:pPr>
              <a:buFont typeface="Arial" panose="020B0604020202020204" pitchFamily="34" charset="0"/>
              <a:buChar char="•"/>
            </a:pPr>
            <a:r>
              <a:rPr lang="en-US" sz="2000" dirty="0">
                <a:solidFill>
                  <a:schemeClr val="tx1">
                    <a:lumMod val="65000"/>
                    <a:lumOff val="35000"/>
                  </a:schemeClr>
                </a:solidFill>
              </a:rPr>
              <a:t>Java doesn't use pointers which thus avoid security problems</a:t>
            </a:r>
          </a:p>
          <a:p>
            <a:pPr>
              <a:buFont typeface="Arial" panose="020B0604020202020204" pitchFamily="34" charset="0"/>
              <a:buChar char="•"/>
            </a:pPr>
            <a:r>
              <a:rPr lang="en-US" sz="2000" dirty="0">
                <a:solidFill>
                  <a:schemeClr val="tx1">
                    <a:lumMod val="65000"/>
                    <a:lumOff val="35000"/>
                  </a:schemeClr>
                </a:solidFill>
              </a:rPr>
              <a:t>Java automatically garbage collects unused objects</a:t>
            </a:r>
          </a:p>
          <a:p>
            <a:pPr>
              <a:buFont typeface="Arial" panose="020B0604020202020204" pitchFamily="34" charset="0"/>
              <a:buChar char="•"/>
            </a:pPr>
            <a:r>
              <a:rPr lang="en-US" sz="2000" dirty="0">
                <a:solidFill>
                  <a:schemeClr val="tx1">
                    <a:lumMod val="65000"/>
                    <a:lumOff val="35000"/>
                  </a:schemeClr>
                </a:solidFill>
              </a:rPr>
              <a:t>it supports exception handling and type checking mechanism </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understand the concept of platform independence next.</a:t>
            </a:r>
          </a:p>
        </p:txBody>
      </p:sp>
      <p:sp>
        <p:nvSpPr>
          <p:cNvPr id="2" name="Footer Placeholder 1">
            <a:extLst>
              <a:ext uri="{FF2B5EF4-FFF2-40B4-BE49-F238E27FC236}">
                <a16:creationId xmlns:a16="http://schemas.microsoft.com/office/drawing/2014/main" id="{EEA42120-7C8A-0A7B-4077-8B6EBF69003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284E1C9-4A66-D236-A1ED-B38997B6D618}"/>
              </a:ext>
            </a:extLst>
          </p:cNvPr>
          <p:cNvSpPr>
            <a:spLocks noGrp="1"/>
          </p:cNvSpPr>
          <p:nvPr>
            <p:ph type="sldNum" sz="quarter" idx="12"/>
          </p:nvPr>
        </p:nvSpPr>
        <p:spPr/>
        <p:txBody>
          <a:bodyPr/>
          <a:lstStyle/>
          <a:p>
            <a:fld id="{4A777409-9C5A-4B07-8E32-19F22F7D558C}" type="slidenum">
              <a:rPr lang="en-IN" smtClean="0"/>
              <a:t>17</a:t>
            </a:fld>
            <a:endParaRPr lang="en-IN" dirty="0"/>
          </a:p>
        </p:txBody>
      </p:sp>
    </p:spTree>
    <p:extLst>
      <p:ext uri="{BB962C8B-B14F-4D97-AF65-F5344CB8AC3E}">
        <p14:creationId xmlns:p14="http://schemas.microsoft.com/office/powerpoint/2010/main" val="16702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128B6-D6D7-5D00-518F-981B1B046F09}"/>
              </a:ext>
            </a:extLst>
          </p:cNvPr>
          <p:cNvSpPr txBox="1"/>
          <p:nvPr/>
        </p:nvSpPr>
        <p:spPr>
          <a:xfrm>
            <a:off x="0" y="791770"/>
            <a:ext cx="11757891" cy="1938992"/>
          </a:xfrm>
          <a:prstGeom prst="rect">
            <a:avLst/>
          </a:prstGeom>
          <a:noFill/>
        </p:spPr>
        <p:txBody>
          <a:bodyPr wrap="square">
            <a:spAutoFit/>
          </a:bodyPr>
          <a:lstStyle/>
          <a:p>
            <a:r>
              <a:rPr lang="en-US" sz="2000" dirty="0">
                <a:solidFill>
                  <a:schemeClr val="tx1">
                    <a:lumMod val="65000"/>
                    <a:lumOff val="35000"/>
                  </a:schemeClr>
                </a:solidFill>
              </a:rPr>
              <a:t>If a program written on a particular platform can run on other platforms without any recompilation, it is known as platform independence.</a:t>
            </a:r>
          </a:p>
          <a:p>
            <a:r>
              <a:rPr lang="en-US" sz="2000" dirty="0">
                <a:solidFill>
                  <a:schemeClr val="tx1">
                    <a:lumMod val="65000"/>
                    <a:lumOff val="35000"/>
                  </a:schemeClr>
                </a:solidFill>
              </a:rPr>
              <a:t>Since Java is platform-independent, any program written using Java on Windows will execute without any recompilation on any other platform.</a:t>
            </a:r>
          </a:p>
          <a:p>
            <a:r>
              <a:rPr lang="en-US" sz="2000" dirty="0">
                <a:solidFill>
                  <a:schemeClr val="tx1">
                    <a:lumMod val="65000"/>
                    <a:lumOff val="35000"/>
                  </a:schemeClr>
                </a:solidFill>
              </a:rPr>
              <a:t>To see what platform independence actually is and how it matters, let us compare Java to a platform-dependent language like C.    </a:t>
            </a:r>
          </a:p>
        </p:txBody>
      </p:sp>
      <p:pic>
        <p:nvPicPr>
          <p:cNvPr id="6" name="Picture 5">
            <a:extLst>
              <a:ext uri="{FF2B5EF4-FFF2-40B4-BE49-F238E27FC236}">
                <a16:creationId xmlns:a16="http://schemas.microsoft.com/office/drawing/2014/main" id="{B2AF401D-C202-D979-C415-ADCFD3D0F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046" y="2632907"/>
            <a:ext cx="9011908" cy="4359564"/>
          </a:xfrm>
          <a:prstGeom prst="rect">
            <a:avLst/>
          </a:prstGeom>
        </p:spPr>
      </p:pic>
      <p:sp>
        <p:nvSpPr>
          <p:cNvPr id="2" name="Footer Placeholder 1">
            <a:extLst>
              <a:ext uri="{FF2B5EF4-FFF2-40B4-BE49-F238E27FC236}">
                <a16:creationId xmlns:a16="http://schemas.microsoft.com/office/drawing/2014/main" id="{99137281-40CC-BDA6-0554-16757668DA0E}"/>
              </a:ext>
            </a:extLst>
          </p:cNvPr>
          <p:cNvSpPr>
            <a:spLocks noGrp="1"/>
          </p:cNvSpPr>
          <p:nvPr>
            <p:ph type="ftr" sz="quarter" idx="11"/>
          </p:nvPr>
        </p:nvSpPr>
        <p:spPr>
          <a:xfrm>
            <a:off x="3240741" y="6721475"/>
            <a:ext cx="4114800" cy="365125"/>
          </a:xfrm>
        </p:spPr>
        <p:txBody>
          <a:bodyPr/>
          <a:lstStyle/>
          <a:p>
            <a:r>
              <a:rPr lang="en-IN" dirty="0"/>
              <a:t>H&amp;D IT Solution</a:t>
            </a:r>
          </a:p>
        </p:txBody>
      </p:sp>
      <p:sp>
        <p:nvSpPr>
          <p:cNvPr id="3" name="Slide Number Placeholder 2">
            <a:extLst>
              <a:ext uri="{FF2B5EF4-FFF2-40B4-BE49-F238E27FC236}">
                <a16:creationId xmlns:a16="http://schemas.microsoft.com/office/drawing/2014/main" id="{E4AEA1F7-17AD-0A88-59E1-0F181E384453}"/>
              </a:ext>
            </a:extLst>
          </p:cNvPr>
          <p:cNvSpPr>
            <a:spLocks noGrp="1"/>
          </p:cNvSpPr>
          <p:nvPr>
            <p:ph type="sldNum" sz="quarter" idx="12"/>
          </p:nvPr>
        </p:nvSpPr>
        <p:spPr/>
        <p:txBody>
          <a:bodyPr/>
          <a:lstStyle/>
          <a:p>
            <a:fld id="{4A777409-9C5A-4B07-8E32-19F22F7D558C}" type="slidenum">
              <a:rPr lang="en-IN" smtClean="0"/>
              <a:t>18</a:t>
            </a:fld>
            <a:endParaRPr lang="en-IN" dirty="0"/>
          </a:p>
        </p:txBody>
      </p:sp>
    </p:spTree>
    <p:extLst>
      <p:ext uri="{BB962C8B-B14F-4D97-AF65-F5344CB8AC3E}">
        <p14:creationId xmlns:p14="http://schemas.microsoft.com/office/powerpoint/2010/main" val="3827193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B3B27A-FD77-163D-4EBB-62CD39C1C5DF}"/>
              </a:ext>
            </a:extLst>
          </p:cNvPr>
          <p:cNvSpPr txBox="1"/>
          <p:nvPr/>
        </p:nvSpPr>
        <p:spPr>
          <a:xfrm>
            <a:off x="519953" y="725439"/>
            <a:ext cx="11501718" cy="707886"/>
          </a:xfrm>
          <a:prstGeom prst="rect">
            <a:avLst/>
          </a:prstGeom>
          <a:noFill/>
        </p:spPr>
        <p:txBody>
          <a:bodyPr wrap="square">
            <a:spAutoFit/>
          </a:bodyPr>
          <a:lstStyle/>
          <a:p>
            <a:r>
              <a:rPr lang="en-US" sz="2000" dirty="0">
                <a:solidFill>
                  <a:schemeClr val="tx1">
                    <a:lumMod val="65000"/>
                    <a:lumOff val="35000"/>
                  </a:schemeClr>
                </a:solidFill>
              </a:rPr>
              <a:t>Java is platform-independent whereas JVM is platform dependent. Let us see how Java code executes in different platforms.</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FF47E427-569F-3701-0C2C-B984F87C8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99" y="1381383"/>
            <a:ext cx="8430802" cy="4612142"/>
          </a:xfrm>
          <a:prstGeom prst="rect">
            <a:avLst/>
          </a:prstGeom>
        </p:spPr>
      </p:pic>
      <p:sp>
        <p:nvSpPr>
          <p:cNvPr id="7" name="TextBox 6">
            <a:extLst>
              <a:ext uri="{FF2B5EF4-FFF2-40B4-BE49-F238E27FC236}">
                <a16:creationId xmlns:a16="http://schemas.microsoft.com/office/drawing/2014/main" id="{68CB5E06-82E5-8ECC-4164-2571AE1D0633}"/>
              </a:ext>
            </a:extLst>
          </p:cNvPr>
          <p:cNvSpPr txBox="1"/>
          <p:nvPr/>
        </p:nvSpPr>
        <p:spPr>
          <a:xfrm>
            <a:off x="591670" y="6092839"/>
            <a:ext cx="11600330" cy="400110"/>
          </a:xfrm>
          <a:prstGeom prst="rect">
            <a:avLst/>
          </a:prstGeom>
          <a:noFill/>
        </p:spPr>
        <p:txBody>
          <a:bodyPr wrap="square">
            <a:spAutoFit/>
          </a:bodyPr>
          <a:lstStyle/>
          <a:p>
            <a:r>
              <a:rPr lang="en-US" sz="2000" dirty="0">
                <a:solidFill>
                  <a:schemeClr val="tx1">
                    <a:lumMod val="65000"/>
                    <a:lumOff val="35000"/>
                  </a:schemeClr>
                </a:solidFill>
              </a:rPr>
              <a:t>Now that we have discussed the features of Java, let us start coding in Java!</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4FC730CC-5F12-701B-93DC-A7BD5E7F6E9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95DC295-2C21-CB7D-8402-58468F66F013}"/>
              </a:ext>
            </a:extLst>
          </p:cNvPr>
          <p:cNvSpPr>
            <a:spLocks noGrp="1"/>
          </p:cNvSpPr>
          <p:nvPr>
            <p:ph type="sldNum" sz="quarter" idx="12"/>
          </p:nvPr>
        </p:nvSpPr>
        <p:spPr/>
        <p:txBody>
          <a:bodyPr/>
          <a:lstStyle/>
          <a:p>
            <a:fld id="{4A777409-9C5A-4B07-8E32-19F22F7D558C}" type="slidenum">
              <a:rPr lang="en-IN" smtClean="0"/>
              <a:t>19</a:t>
            </a:fld>
            <a:endParaRPr lang="en-IN" dirty="0"/>
          </a:p>
        </p:txBody>
      </p:sp>
    </p:spTree>
    <p:extLst>
      <p:ext uri="{BB962C8B-B14F-4D97-AF65-F5344CB8AC3E}">
        <p14:creationId xmlns:p14="http://schemas.microsoft.com/office/powerpoint/2010/main" val="231043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759D-A340-3071-C5DA-DA80BF9042E3}"/>
              </a:ext>
            </a:extLst>
          </p:cNvPr>
          <p:cNvSpPr>
            <a:spLocks noGrp="1"/>
          </p:cNvSpPr>
          <p:nvPr>
            <p:ph type="title"/>
          </p:nvPr>
        </p:nvSpPr>
        <p:spPr/>
        <p:txBody>
          <a:bodyPr/>
          <a:lstStyle/>
          <a:p>
            <a:pPr algn="ctr"/>
            <a:r>
              <a:rPr lang="en-IN" b="1" u="sng" dirty="0"/>
              <a:t>Enterprise Application</a:t>
            </a:r>
          </a:p>
        </p:txBody>
      </p:sp>
      <p:sp>
        <p:nvSpPr>
          <p:cNvPr id="3" name="Content Placeholder 2">
            <a:extLst>
              <a:ext uri="{FF2B5EF4-FFF2-40B4-BE49-F238E27FC236}">
                <a16:creationId xmlns:a16="http://schemas.microsoft.com/office/drawing/2014/main" id="{2E5A6EC8-2F9E-2441-F7D0-A0900DE2FACB}"/>
              </a:ext>
            </a:extLst>
          </p:cNvPr>
          <p:cNvSpPr>
            <a:spLocks noGrp="1"/>
          </p:cNvSpPr>
          <p:nvPr>
            <p:ph idx="1"/>
          </p:nvPr>
        </p:nvSpPr>
        <p:spPr>
          <a:xfrm>
            <a:off x="340659" y="1470212"/>
            <a:ext cx="11555506" cy="5298141"/>
          </a:xfrm>
        </p:spPr>
        <p:txBody>
          <a:bodyPr>
            <a:normAutofit/>
          </a:bodyPr>
          <a:lstStyle/>
          <a:p>
            <a:pPr>
              <a:buFont typeface="Wingdings" panose="05000000000000000000" pitchFamily="2" charset="2"/>
              <a:buChar char="Ø"/>
            </a:pPr>
            <a:r>
              <a:rPr lang="en-US" sz="2000" dirty="0">
                <a:solidFill>
                  <a:schemeClr val="tx1">
                    <a:lumMod val="65000"/>
                    <a:lumOff val="35000"/>
                  </a:schemeClr>
                </a:solidFill>
                <a:effectLst/>
              </a:rPr>
              <a:t>In today's world, social media websites have become an integral part of one's daily life. Sharing details of every moment of one's day, appreciating other's viewpoints or posts, sharing one's opinions, etc are some of the activities that we perform on a daily basis. And to be a part of this, one has to first log in to the particular website. Any leading social website has more than a billion users operating on it every day. The data shown to one user will be exclusive to that user and may not be shown to any other. Due to this, the amount of data that would have to be stored for this purpose would be huge.</a:t>
            </a:r>
          </a:p>
          <a:p>
            <a:pPr>
              <a:buFont typeface="Wingdings" panose="05000000000000000000" pitchFamily="2" charset="2"/>
              <a:buChar char="Ø"/>
            </a:pPr>
            <a:r>
              <a:rPr lang="en-US" sz="2000" dirty="0">
                <a:solidFill>
                  <a:schemeClr val="tx1">
                    <a:lumMod val="65000"/>
                    <a:lumOff val="35000"/>
                  </a:schemeClr>
                </a:solidFill>
                <a:effectLst/>
              </a:rPr>
              <a:t>Due to the huge amount of data involved, developing an application similar to a social media website would have to follow a few checkpoints,</a:t>
            </a:r>
          </a:p>
          <a:p>
            <a:pPr>
              <a:buFont typeface="Wingdings" panose="05000000000000000000" pitchFamily="2" charset="2"/>
              <a:buChar char="Ø"/>
            </a:pPr>
            <a:r>
              <a:rPr lang="en-US" sz="2000" dirty="0">
                <a:solidFill>
                  <a:schemeClr val="tx1">
                    <a:lumMod val="65000"/>
                    <a:lumOff val="35000"/>
                  </a:schemeClr>
                </a:solidFill>
                <a:effectLst/>
              </a:rPr>
              <a:t>It should be large-scale</a:t>
            </a:r>
          </a:p>
          <a:p>
            <a:pPr>
              <a:buFont typeface="Wingdings" panose="05000000000000000000" pitchFamily="2" charset="2"/>
              <a:buChar char="Ø"/>
            </a:pPr>
            <a:r>
              <a:rPr lang="en-US" sz="2000" dirty="0">
                <a:solidFill>
                  <a:schemeClr val="tx1">
                    <a:lumMod val="65000"/>
                    <a:lumOff val="35000"/>
                  </a:schemeClr>
                </a:solidFill>
                <a:effectLst/>
              </a:rPr>
              <a:t>It should have the potential to accept new functionalities after development</a:t>
            </a:r>
          </a:p>
          <a:p>
            <a:pPr>
              <a:buFont typeface="Wingdings" panose="05000000000000000000" pitchFamily="2" charset="2"/>
              <a:buChar char="Ø"/>
            </a:pPr>
            <a:r>
              <a:rPr lang="en-US" sz="2000" dirty="0">
                <a:solidFill>
                  <a:schemeClr val="tx1">
                    <a:lumMod val="65000"/>
                    <a:lumOff val="35000"/>
                  </a:schemeClr>
                </a:solidFill>
                <a:effectLst/>
              </a:rPr>
              <a:t>It should be secure</a:t>
            </a:r>
          </a:p>
          <a:p>
            <a:pPr>
              <a:buFont typeface="Wingdings" panose="05000000000000000000" pitchFamily="2" charset="2"/>
              <a:buChar char="Ø"/>
            </a:pPr>
            <a:r>
              <a:rPr lang="en-US" sz="2000" dirty="0">
                <a:solidFill>
                  <a:schemeClr val="tx1">
                    <a:lumMod val="65000"/>
                    <a:lumOff val="35000"/>
                  </a:schemeClr>
                </a:solidFill>
                <a:effectLst/>
              </a:rPr>
              <a:t>It should also be split into multiple isolated layers.</a:t>
            </a:r>
          </a:p>
          <a:p>
            <a:pPr>
              <a:buFont typeface="Wingdings" panose="05000000000000000000" pitchFamily="2" charset="2"/>
              <a:buChar char="Ø"/>
            </a:pPr>
            <a:r>
              <a:rPr lang="en-US" sz="2000" dirty="0">
                <a:solidFill>
                  <a:schemeClr val="tx1">
                    <a:lumMod val="65000"/>
                    <a:lumOff val="35000"/>
                  </a:schemeClr>
                </a:solidFill>
                <a:effectLst/>
              </a:rPr>
              <a:t>All these can be achieved by developing an Enterprise application.</a:t>
            </a:r>
          </a:p>
          <a:p>
            <a:pPr marL="0" indent="0">
              <a:buNone/>
            </a:pPr>
            <a:endParaRPr lang="en-IN" dirty="0"/>
          </a:p>
        </p:txBody>
      </p:sp>
      <p:sp>
        <p:nvSpPr>
          <p:cNvPr id="4" name="Footer Placeholder 3">
            <a:extLst>
              <a:ext uri="{FF2B5EF4-FFF2-40B4-BE49-F238E27FC236}">
                <a16:creationId xmlns:a16="http://schemas.microsoft.com/office/drawing/2014/main" id="{69F62CC7-5506-CF75-8A91-599623BFA55F}"/>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6B62813B-BBF0-B0D9-3DAC-07BBD8BFBC5B}"/>
              </a:ext>
            </a:extLst>
          </p:cNvPr>
          <p:cNvSpPr>
            <a:spLocks noGrp="1"/>
          </p:cNvSpPr>
          <p:nvPr>
            <p:ph type="sldNum" sz="quarter" idx="12"/>
          </p:nvPr>
        </p:nvSpPr>
        <p:spPr/>
        <p:txBody>
          <a:bodyPr/>
          <a:lstStyle/>
          <a:p>
            <a:fld id="{4A777409-9C5A-4B07-8E32-19F22F7D558C}" type="slidenum">
              <a:rPr lang="en-IN" smtClean="0"/>
              <a:t>2</a:t>
            </a:fld>
            <a:endParaRPr lang="en-IN" dirty="0"/>
          </a:p>
        </p:txBody>
      </p:sp>
    </p:spTree>
    <p:extLst>
      <p:ext uri="{BB962C8B-B14F-4D97-AF65-F5344CB8AC3E}">
        <p14:creationId xmlns:p14="http://schemas.microsoft.com/office/powerpoint/2010/main" val="2876163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6E17-CB04-F431-203B-6BBC41FED343}"/>
              </a:ext>
            </a:extLst>
          </p:cNvPr>
          <p:cNvSpPr>
            <a:spLocks noGrp="1"/>
          </p:cNvSpPr>
          <p:nvPr>
            <p:ph type="title"/>
          </p:nvPr>
        </p:nvSpPr>
        <p:spPr/>
        <p:txBody>
          <a:bodyPr/>
          <a:lstStyle/>
          <a:p>
            <a:pPr algn="ctr"/>
            <a:r>
              <a:rPr lang="en-IN" b="1" u="sng" dirty="0"/>
              <a:t>Introduction to JShell</a:t>
            </a:r>
          </a:p>
        </p:txBody>
      </p:sp>
      <p:sp>
        <p:nvSpPr>
          <p:cNvPr id="3" name="Content Placeholder 2">
            <a:extLst>
              <a:ext uri="{FF2B5EF4-FFF2-40B4-BE49-F238E27FC236}">
                <a16:creationId xmlns:a16="http://schemas.microsoft.com/office/drawing/2014/main" id="{B6CECF68-C8A1-6A9F-F559-64B98F27AC2A}"/>
              </a:ext>
            </a:extLst>
          </p:cNvPr>
          <p:cNvSpPr>
            <a:spLocks noGrp="1"/>
          </p:cNvSpPr>
          <p:nvPr>
            <p:ph idx="1"/>
          </p:nvPr>
        </p:nvSpPr>
        <p:spPr>
          <a:xfrm>
            <a:off x="838200" y="1470212"/>
            <a:ext cx="10515600" cy="4706751"/>
          </a:xfrm>
        </p:spPr>
        <p:txBody>
          <a:bodyPr/>
          <a:lstStyle/>
          <a:p>
            <a:pPr>
              <a:buFont typeface="Wingdings" panose="05000000000000000000" pitchFamily="2" charset="2"/>
              <a:buChar char="Ø"/>
            </a:pPr>
            <a:r>
              <a:rPr lang="en-US" sz="2000" dirty="0">
                <a:solidFill>
                  <a:schemeClr val="tx1">
                    <a:lumMod val="65000"/>
                    <a:lumOff val="35000"/>
                  </a:schemeClr>
                </a:solidFill>
              </a:rPr>
              <a:t>Now that we have discussed a few features of Java, let us begin by coding a Java program that prints "Hello World!".</a:t>
            </a:r>
          </a:p>
          <a:p>
            <a:pPr>
              <a:buFont typeface="Wingdings" panose="05000000000000000000" pitchFamily="2" charset="2"/>
              <a:buChar char="Ø"/>
            </a:pPr>
            <a:r>
              <a:rPr lang="en-US" sz="2000" dirty="0">
                <a:solidFill>
                  <a:schemeClr val="tx1">
                    <a:lumMod val="65000"/>
                    <a:lumOff val="35000"/>
                  </a:schemeClr>
                </a:solidFill>
              </a:rPr>
              <a:t>The Java code for printing "Hello World!" is,</a:t>
            </a:r>
          </a:p>
          <a:p>
            <a:pPr marL="0" indent="0">
              <a:buNone/>
            </a:pPr>
            <a:endParaRPr lang="en-US" sz="2000" dirty="0">
              <a:solidFill>
                <a:schemeClr val="tx1">
                  <a:lumMod val="65000"/>
                  <a:lumOff val="35000"/>
                </a:schemeClr>
              </a:solidFill>
            </a:endParaRPr>
          </a:p>
          <a:p>
            <a:pPr marL="0" indent="0">
              <a:buNone/>
            </a:pPr>
            <a:endParaRPr lang="en-IN" dirty="0"/>
          </a:p>
        </p:txBody>
      </p:sp>
      <p:sp>
        <p:nvSpPr>
          <p:cNvPr id="7" name="TextBox 6">
            <a:extLst>
              <a:ext uri="{FF2B5EF4-FFF2-40B4-BE49-F238E27FC236}">
                <a16:creationId xmlns:a16="http://schemas.microsoft.com/office/drawing/2014/main" id="{E8669889-1CA0-EC2B-6547-77B7E0AF80F4}"/>
              </a:ext>
            </a:extLst>
          </p:cNvPr>
          <p:cNvSpPr txBox="1"/>
          <p:nvPr/>
        </p:nvSpPr>
        <p:spPr>
          <a:xfrm>
            <a:off x="949138" y="3012141"/>
            <a:ext cx="10412506" cy="2677656"/>
          </a:xfrm>
          <a:prstGeom prst="rect">
            <a:avLst/>
          </a:prstGeom>
          <a:noFill/>
        </p:spPr>
        <p:txBody>
          <a:bodyPr wrap="square">
            <a:spAutoFit/>
          </a:bodyPr>
          <a:lstStyle/>
          <a:p>
            <a:r>
              <a:rPr lang="en-IN" sz="2400" dirty="0"/>
              <a:t>public class DemoClass {</a:t>
            </a:r>
          </a:p>
          <a:p>
            <a:r>
              <a:rPr lang="en-IN" sz="2400" dirty="0"/>
              <a:t>    </a:t>
            </a:r>
          </a:p>
          <a:p>
            <a:r>
              <a:rPr lang="en-IN" sz="2400" dirty="0"/>
              <a:t>    public static void main(String[] args) {</a:t>
            </a:r>
          </a:p>
          <a:p>
            <a:r>
              <a:rPr lang="en-IN" sz="2400" dirty="0"/>
              <a:t>        System.out.println("Hello World!");</a:t>
            </a:r>
          </a:p>
          <a:p>
            <a:r>
              <a:rPr lang="en-IN" sz="2400" dirty="0"/>
              <a:t>    }</a:t>
            </a:r>
          </a:p>
          <a:p>
            <a:r>
              <a:rPr lang="en-IN" sz="2400" dirty="0"/>
              <a:t>    </a:t>
            </a:r>
          </a:p>
          <a:p>
            <a:r>
              <a:rPr lang="en-IN" sz="2400" dirty="0"/>
              <a:t>}</a:t>
            </a:r>
          </a:p>
        </p:txBody>
      </p:sp>
      <p:sp>
        <p:nvSpPr>
          <p:cNvPr id="4" name="Footer Placeholder 3">
            <a:extLst>
              <a:ext uri="{FF2B5EF4-FFF2-40B4-BE49-F238E27FC236}">
                <a16:creationId xmlns:a16="http://schemas.microsoft.com/office/drawing/2014/main" id="{8DE1BFD8-9BBB-070F-29BF-D47E2BC19E8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9DC0A03-A951-E251-AFC7-48469994018A}"/>
              </a:ext>
            </a:extLst>
          </p:cNvPr>
          <p:cNvSpPr>
            <a:spLocks noGrp="1"/>
          </p:cNvSpPr>
          <p:nvPr>
            <p:ph type="sldNum" sz="quarter" idx="12"/>
          </p:nvPr>
        </p:nvSpPr>
        <p:spPr/>
        <p:txBody>
          <a:bodyPr/>
          <a:lstStyle/>
          <a:p>
            <a:fld id="{4A777409-9C5A-4B07-8E32-19F22F7D558C}" type="slidenum">
              <a:rPr lang="en-IN" smtClean="0"/>
              <a:t>20</a:t>
            </a:fld>
            <a:endParaRPr lang="en-IN" dirty="0"/>
          </a:p>
        </p:txBody>
      </p:sp>
    </p:spTree>
    <p:extLst>
      <p:ext uri="{BB962C8B-B14F-4D97-AF65-F5344CB8AC3E}">
        <p14:creationId xmlns:p14="http://schemas.microsoft.com/office/powerpoint/2010/main" val="3097643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D308AE-CA48-8C6F-469F-2A9A30BD192C}"/>
              </a:ext>
            </a:extLst>
          </p:cNvPr>
          <p:cNvSpPr txBox="1"/>
          <p:nvPr/>
        </p:nvSpPr>
        <p:spPr>
          <a:xfrm>
            <a:off x="358588" y="1371599"/>
            <a:ext cx="11537576" cy="4093428"/>
          </a:xfrm>
          <a:prstGeom prst="rect">
            <a:avLst/>
          </a:prstGeom>
          <a:noFill/>
        </p:spPr>
        <p:txBody>
          <a:bodyPr wrap="square">
            <a:spAutoFit/>
          </a:bodyPr>
          <a:lstStyle/>
          <a:p>
            <a:r>
              <a:rPr lang="en-US" sz="2000" b="1" dirty="0">
                <a:solidFill>
                  <a:schemeClr val="tx1">
                    <a:lumMod val="65000"/>
                    <a:lumOff val="35000"/>
                  </a:schemeClr>
                </a:solidFill>
              </a:rPr>
              <a:t>Note: </a:t>
            </a:r>
            <a:r>
              <a:rPr lang="en-US" sz="2000" dirty="0">
                <a:solidFill>
                  <a:schemeClr val="tx1">
                    <a:lumMod val="65000"/>
                    <a:lumOff val="35000"/>
                  </a:schemeClr>
                </a:solidFill>
              </a:rPr>
              <a:t> "main()"  is the starting point of execution of all the programs.</a:t>
            </a:r>
          </a:p>
          <a:p>
            <a:br>
              <a:rPr lang="en-US" sz="2000" dirty="0">
                <a:solidFill>
                  <a:schemeClr val="tx1">
                    <a:lumMod val="65000"/>
                    <a:lumOff val="35000"/>
                  </a:schemeClr>
                </a:solidFill>
              </a:rPr>
            </a:br>
            <a:r>
              <a:rPr lang="en-US" sz="2000" dirty="0">
                <a:solidFill>
                  <a:schemeClr val="tx1">
                    <a:lumMod val="65000"/>
                    <a:lumOff val="35000"/>
                  </a:schemeClr>
                </a:solidFill>
              </a:rPr>
              <a:t>The first thing that might come to your mind seeing this code might be, what are all those terms? I just started Java, and have no idea about class, static, public, etc. Those terms that you saw are the basic constructs in the Java language. Without them, Java does not work.</a:t>
            </a:r>
          </a:p>
          <a:p>
            <a:endParaRPr lang="en-US" sz="2000" dirty="0">
              <a:solidFill>
                <a:schemeClr val="tx1">
                  <a:lumMod val="65000"/>
                  <a:lumOff val="35000"/>
                </a:schemeClr>
              </a:solidFill>
            </a:endParaRPr>
          </a:p>
          <a:p>
            <a:r>
              <a:rPr lang="en-US" sz="2000" dirty="0">
                <a:solidFill>
                  <a:schemeClr val="tx1">
                    <a:lumMod val="65000"/>
                    <a:lumOff val="35000"/>
                  </a:schemeClr>
                </a:solidFill>
              </a:rPr>
              <a:t>But you wanted to just print a normal "Hello World" and you just started learning Java. Would you have to learn all that to just print "Hello World"? Yes, you have to. To print a normal "Hello World", you do have to write a huge code as shown. But is that the only way to learn Java programming?</a:t>
            </a:r>
          </a:p>
          <a:p>
            <a:r>
              <a:rPr lang="en-US" sz="2000" dirty="0">
                <a:solidFill>
                  <a:schemeClr val="tx1">
                    <a:lumMod val="65000"/>
                    <a:lumOff val="35000"/>
                  </a:schemeClr>
                </a:solidFill>
              </a:rPr>
              <a:t>No, it isn’t. Due to a new addition in the Java language (from Java 9), learning of basics is simplified. That addition is the JShell.</a:t>
            </a:r>
          </a:p>
          <a:p>
            <a:endParaRPr lang="en-US" sz="2000" dirty="0">
              <a:solidFill>
                <a:schemeClr val="tx1">
                  <a:lumMod val="65000"/>
                  <a:lumOff val="35000"/>
                </a:schemeClr>
              </a:solidFill>
            </a:endParaRPr>
          </a:p>
          <a:p>
            <a:r>
              <a:rPr lang="en-US" sz="2000" dirty="0">
                <a:solidFill>
                  <a:schemeClr val="tx1">
                    <a:lumMod val="65000"/>
                    <a:lumOff val="35000"/>
                  </a:schemeClr>
                </a:solidFill>
              </a:rPr>
              <a:t>Let us now see what's JShell.</a:t>
            </a:r>
          </a:p>
        </p:txBody>
      </p:sp>
      <p:sp>
        <p:nvSpPr>
          <p:cNvPr id="2" name="Footer Placeholder 1">
            <a:extLst>
              <a:ext uri="{FF2B5EF4-FFF2-40B4-BE49-F238E27FC236}">
                <a16:creationId xmlns:a16="http://schemas.microsoft.com/office/drawing/2014/main" id="{8964D6B1-0E59-CE52-0710-B566378BDCA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5117977-01BC-61F4-EB8E-093750A59E40}"/>
              </a:ext>
            </a:extLst>
          </p:cNvPr>
          <p:cNvSpPr>
            <a:spLocks noGrp="1"/>
          </p:cNvSpPr>
          <p:nvPr>
            <p:ph type="sldNum" sz="quarter" idx="12"/>
          </p:nvPr>
        </p:nvSpPr>
        <p:spPr/>
        <p:txBody>
          <a:bodyPr/>
          <a:lstStyle/>
          <a:p>
            <a:fld id="{4A777409-9C5A-4B07-8E32-19F22F7D558C}" type="slidenum">
              <a:rPr lang="en-IN" smtClean="0"/>
              <a:t>21</a:t>
            </a:fld>
            <a:endParaRPr lang="en-IN" dirty="0"/>
          </a:p>
        </p:txBody>
      </p:sp>
    </p:spTree>
    <p:extLst>
      <p:ext uri="{BB962C8B-B14F-4D97-AF65-F5344CB8AC3E}">
        <p14:creationId xmlns:p14="http://schemas.microsoft.com/office/powerpoint/2010/main" val="1979756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DE832-2A4A-7B34-2D78-3ADC797BC78E}"/>
              </a:ext>
            </a:extLst>
          </p:cNvPr>
          <p:cNvSpPr txBox="1"/>
          <p:nvPr/>
        </p:nvSpPr>
        <p:spPr>
          <a:xfrm>
            <a:off x="537882" y="920621"/>
            <a:ext cx="11403106" cy="5324535"/>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rPr>
              <a:t>What is JShell?</a:t>
            </a:r>
          </a:p>
          <a:p>
            <a:r>
              <a:rPr lang="en-US" sz="2000" dirty="0">
                <a:solidFill>
                  <a:schemeClr val="tx1">
                    <a:lumMod val="65000"/>
                    <a:lumOff val="35000"/>
                  </a:schemeClr>
                </a:solidFill>
              </a:rPr>
              <a:t>JShell is a command-line tool which can execute Java code snippets, and it does not require to write a complete Java program. It is Java REPL (Read-Evaluate-Print-Loop) like other languages such as Scala, Groovy, etc. With JShell, not only will the beginners find it easy to start learning the Java programming language, but the developers will also find it easy to test code snippets and incrementally build prototypes. JShell helps us try out code on different options, to test individual statements, and to explore different APIs. You can write the program elements one by one and see the results immediately.</a:t>
            </a:r>
          </a:p>
          <a:p>
            <a:endParaRPr lang="en-US" sz="2000" dirty="0">
              <a:solidFill>
                <a:schemeClr val="tx1">
                  <a:lumMod val="65000"/>
                  <a:lumOff val="35000"/>
                </a:schemeClr>
              </a:solidFill>
            </a:endParaRPr>
          </a:p>
          <a:p>
            <a:pPr marL="342900" indent="-342900">
              <a:buFont typeface="Wingdings" panose="05000000000000000000" pitchFamily="2" charset="2"/>
              <a:buChar char="Ø"/>
            </a:pPr>
            <a:r>
              <a:rPr lang="en-US" sz="2000" b="1" dirty="0">
                <a:solidFill>
                  <a:schemeClr val="tx1">
                    <a:lumMod val="65000"/>
                    <a:lumOff val="35000"/>
                  </a:schemeClr>
                </a:solidFill>
              </a:rPr>
              <a:t>How JShell works?</a:t>
            </a:r>
          </a:p>
          <a:p>
            <a:r>
              <a:rPr lang="en-US" sz="2000" dirty="0">
                <a:solidFill>
                  <a:schemeClr val="tx1">
                    <a:lumMod val="65000"/>
                    <a:lumOff val="35000"/>
                  </a:schemeClr>
                </a:solidFill>
              </a:rPr>
              <a:t>If you are wondering how snippets in JShell can be executed without having a class or a method, JShell uses the following steps to execute the code:</a:t>
            </a:r>
          </a:p>
          <a:p>
            <a:pPr marL="457200" indent="-457200">
              <a:buAutoNum type="arabicPeriod"/>
            </a:pPr>
            <a:r>
              <a:rPr lang="en-US" sz="2000" dirty="0">
                <a:solidFill>
                  <a:schemeClr val="tx1">
                    <a:lumMod val="65000"/>
                    <a:lumOff val="35000"/>
                  </a:schemeClr>
                </a:solidFill>
              </a:rPr>
              <a:t>Code is parsed and its type is determined (variable declaration, expressions, method, class, etc.)</a:t>
            </a:r>
            <a:br>
              <a:rPr lang="en-US" sz="2000" dirty="0">
                <a:solidFill>
                  <a:schemeClr val="tx1">
                    <a:lumMod val="65000"/>
                    <a:lumOff val="35000"/>
                  </a:schemeClr>
                </a:solidFill>
              </a:rPr>
            </a:br>
            <a:r>
              <a:rPr lang="en-US" sz="2000" dirty="0">
                <a:solidFill>
                  <a:schemeClr val="tx1">
                    <a:lumMod val="65000"/>
                    <a:lumOff val="35000"/>
                  </a:schemeClr>
                </a:solidFill>
              </a:rPr>
              <a:t>2. The code is wrapped inside synthetic methods and classes. Import statements are used as is</a:t>
            </a:r>
            <a:br>
              <a:rPr lang="en-US" sz="2000" dirty="0">
                <a:solidFill>
                  <a:schemeClr val="tx1">
                    <a:lumMod val="65000"/>
                    <a:lumOff val="35000"/>
                  </a:schemeClr>
                </a:solidFill>
              </a:rPr>
            </a:br>
            <a:r>
              <a:rPr lang="en-US" sz="2000" dirty="0">
                <a:solidFill>
                  <a:schemeClr val="tx1">
                    <a:lumMod val="65000"/>
                    <a:lumOff val="35000"/>
                  </a:schemeClr>
                </a:solidFill>
              </a:rPr>
              <a:t>3. The wrapped source code is analyzed and compiled by the regular Java compiler</a:t>
            </a:r>
            <a:br>
              <a:rPr lang="en-US" sz="2000" dirty="0">
                <a:solidFill>
                  <a:schemeClr val="tx1">
                    <a:lumMod val="65000"/>
                    <a:lumOff val="35000"/>
                  </a:schemeClr>
                </a:solidFill>
              </a:rPr>
            </a:br>
            <a:r>
              <a:rPr lang="en-US" sz="2000" dirty="0">
                <a:solidFill>
                  <a:schemeClr val="tx1">
                    <a:lumMod val="65000"/>
                    <a:lumOff val="35000"/>
                  </a:schemeClr>
                </a:solidFill>
              </a:rPr>
              <a:t>4. The generated bytecode is executed in a JVM, and the result is displayed by the JShell tool</a:t>
            </a:r>
          </a:p>
          <a:p>
            <a:endParaRPr lang="en-US" sz="2000" dirty="0">
              <a:solidFill>
                <a:schemeClr val="tx1">
                  <a:lumMod val="65000"/>
                  <a:lumOff val="35000"/>
                </a:schemeClr>
              </a:solidFill>
            </a:endParaRPr>
          </a:p>
          <a:p>
            <a:r>
              <a:rPr lang="en-US" sz="2000" dirty="0">
                <a:solidFill>
                  <a:schemeClr val="tx1">
                    <a:lumMod val="65000"/>
                    <a:lumOff val="35000"/>
                  </a:schemeClr>
                </a:solidFill>
              </a:rPr>
              <a:t>Next, we will be using JShell to learn the fundamentals of Java.</a:t>
            </a:r>
          </a:p>
        </p:txBody>
      </p:sp>
      <p:sp>
        <p:nvSpPr>
          <p:cNvPr id="2" name="Footer Placeholder 1">
            <a:extLst>
              <a:ext uri="{FF2B5EF4-FFF2-40B4-BE49-F238E27FC236}">
                <a16:creationId xmlns:a16="http://schemas.microsoft.com/office/drawing/2014/main" id="{69F201B0-C4FC-9C3A-6B68-F87EB670829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D5B4391-51B6-920C-4A17-8F84A6175C49}"/>
              </a:ext>
            </a:extLst>
          </p:cNvPr>
          <p:cNvSpPr>
            <a:spLocks noGrp="1"/>
          </p:cNvSpPr>
          <p:nvPr>
            <p:ph type="sldNum" sz="quarter" idx="12"/>
          </p:nvPr>
        </p:nvSpPr>
        <p:spPr/>
        <p:txBody>
          <a:bodyPr/>
          <a:lstStyle/>
          <a:p>
            <a:fld id="{4A777409-9C5A-4B07-8E32-19F22F7D558C}" type="slidenum">
              <a:rPr lang="en-IN" smtClean="0"/>
              <a:t>22</a:t>
            </a:fld>
            <a:endParaRPr lang="en-IN" dirty="0"/>
          </a:p>
        </p:txBody>
      </p:sp>
    </p:spTree>
    <p:extLst>
      <p:ext uri="{BB962C8B-B14F-4D97-AF65-F5344CB8AC3E}">
        <p14:creationId xmlns:p14="http://schemas.microsoft.com/office/powerpoint/2010/main" val="116087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4B7A59-305D-42F3-EB19-B55F2DF8DB6F}"/>
              </a:ext>
            </a:extLst>
          </p:cNvPr>
          <p:cNvSpPr txBox="1"/>
          <p:nvPr/>
        </p:nvSpPr>
        <p:spPr>
          <a:xfrm>
            <a:off x="165847" y="793540"/>
            <a:ext cx="11707906" cy="2246769"/>
          </a:xfrm>
          <a:prstGeom prst="rect">
            <a:avLst/>
          </a:prstGeom>
          <a:noFill/>
        </p:spPr>
        <p:txBody>
          <a:bodyPr wrap="square">
            <a:spAutoFit/>
          </a:bodyPr>
          <a:lstStyle/>
          <a:p>
            <a:r>
              <a:rPr lang="en-US" sz="2000" dirty="0">
                <a:solidFill>
                  <a:schemeClr val="tx1">
                    <a:lumMod val="65000"/>
                    <a:lumOff val="35000"/>
                  </a:schemeClr>
                </a:solidFill>
              </a:rPr>
              <a:t>How to work in JShell?</a:t>
            </a:r>
          </a:p>
          <a:p>
            <a:r>
              <a:rPr lang="en-US" sz="2000" dirty="0">
                <a:solidFill>
                  <a:schemeClr val="tx1">
                    <a:lumMod val="65000"/>
                    <a:lumOff val="35000"/>
                  </a:schemeClr>
                </a:solidFill>
              </a:rPr>
              <a:t>Now let us code the Hello World program using JShell. To execute the code in JShell, JShell tool needs to be launched in command prompt as shown below in steps</a:t>
            </a:r>
          </a:p>
          <a:p>
            <a:endParaRPr lang="en-US" sz="2000" dirty="0">
              <a:solidFill>
                <a:schemeClr val="tx1">
                  <a:lumMod val="65000"/>
                  <a:lumOff val="35000"/>
                </a:schemeClr>
              </a:solidFill>
            </a:endParaRPr>
          </a:p>
          <a:p>
            <a:r>
              <a:rPr lang="en-US" sz="2000" b="1" dirty="0">
                <a:solidFill>
                  <a:schemeClr val="tx1">
                    <a:lumMod val="65000"/>
                    <a:lumOff val="35000"/>
                  </a:schemeClr>
                </a:solidFill>
              </a:rPr>
              <a:t>Step 1:</a:t>
            </a:r>
            <a:r>
              <a:rPr lang="en-US" sz="2000" dirty="0">
                <a:solidFill>
                  <a:schemeClr val="tx1">
                    <a:lumMod val="65000"/>
                    <a:lumOff val="35000"/>
                  </a:schemeClr>
                </a:solidFill>
              </a:rPr>
              <a:t> Starting JShell</a:t>
            </a:r>
            <a:br>
              <a:rPr lang="en-US" sz="2000" dirty="0">
                <a:solidFill>
                  <a:schemeClr val="tx1">
                    <a:lumMod val="65000"/>
                    <a:lumOff val="35000"/>
                  </a:schemeClr>
                </a:solidFill>
              </a:rPr>
            </a:br>
            <a:r>
              <a:rPr lang="en-US" sz="2000" dirty="0">
                <a:solidFill>
                  <a:schemeClr val="tx1">
                    <a:lumMod val="65000"/>
                    <a:lumOff val="35000"/>
                  </a:schemeClr>
                </a:solidFill>
              </a:rPr>
              <a:t>To start JShell, enter the JShell command, JShell, in the terminal of IDE or command prompt. The following example shows the command and the response from JShell:</a:t>
            </a:r>
          </a:p>
        </p:txBody>
      </p:sp>
      <p:sp>
        <p:nvSpPr>
          <p:cNvPr id="5" name="TextBox 4">
            <a:extLst>
              <a:ext uri="{FF2B5EF4-FFF2-40B4-BE49-F238E27FC236}">
                <a16:creationId xmlns:a16="http://schemas.microsoft.com/office/drawing/2014/main" id="{B72CFE48-7E28-3E94-FF18-60989E5B76DC}"/>
              </a:ext>
            </a:extLst>
          </p:cNvPr>
          <p:cNvSpPr txBox="1"/>
          <p:nvPr/>
        </p:nvSpPr>
        <p:spPr>
          <a:xfrm>
            <a:off x="242047" y="3032862"/>
            <a:ext cx="11707906" cy="1569660"/>
          </a:xfrm>
          <a:prstGeom prst="rect">
            <a:avLst/>
          </a:prstGeom>
          <a:noFill/>
        </p:spPr>
        <p:txBody>
          <a:bodyPr wrap="square">
            <a:spAutoFit/>
          </a:bodyPr>
          <a:lstStyle/>
          <a:p>
            <a:r>
              <a:rPr lang="en-IN" sz="2400" dirty="0"/>
              <a:t>D:\Java11&gt;jshell</a:t>
            </a:r>
          </a:p>
          <a:p>
            <a:r>
              <a:rPr lang="en-IN" sz="2400" dirty="0"/>
              <a:t>|  Welcome to JShell -- Version 11.0.1</a:t>
            </a:r>
          </a:p>
          <a:p>
            <a:r>
              <a:rPr lang="en-IN" sz="2400" dirty="0"/>
              <a:t>|  For an introduction type: /help intro</a:t>
            </a:r>
          </a:p>
          <a:p>
            <a:r>
              <a:rPr lang="en-IN" sz="2400" dirty="0"/>
              <a:t>jshell&gt;</a:t>
            </a:r>
          </a:p>
        </p:txBody>
      </p:sp>
      <p:sp>
        <p:nvSpPr>
          <p:cNvPr id="7" name="TextBox 6">
            <a:extLst>
              <a:ext uri="{FF2B5EF4-FFF2-40B4-BE49-F238E27FC236}">
                <a16:creationId xmlns:a16="http://schemas.microsoft.com/office/drawing/2014/main" id="{0871F984-CB60-7DE1-9AB7-14113EAD9C1F}"/>
              </a:ext>
            </a:extLst>
          </p:cNvPr>
          <p:cNvSpPr txBox="1"/>
          <p:nvPr/>
        </p:nvSpPr>
        <p:spPr>
          <a:xfrm>
            <a:off x="242047" y="4624172"/>
            <a:ext cx="11555506" cy="1938992"/>
          </a:xfrm>
          <a:prstGeom prst="rect">
            <a:avLst/>
          </a:prstGeom>
          <a:noFill/>
        </p:spPr>
        <p:txBody>
          <a:bodyPr wrap="square">
            <a:spAutoFit/>
          </a:bodyPr>
          <a:lstStyle/>
          <a:p>
            <a:r>
              <a:rPr lang="en-US" sz="2000" dirty="0">
                <a:solidFill>
                  <a:schemeClr val="tx1">
                    <a:lumMod val="65000"/>
                    <a:lumOff val="35000"/>
                  </a:schemeClr>
                </a:solidFill>
              </a:rPr>
              <a:t>JShell can also be launched with --start DEFAULT and --start PRINTING options which provide several library files made available by default.</a:t>
            </a:r>
          </a:p>
          <a:p>
            <a:endParaRPr lang="en-US" sz="2000" dirty="0">
              <a:solidFill>
                <a:schemeClr val="tx1">
                  <a:lumMod val="65000"/>
                  <a:lumOff val="35000"/>
                </a:schemeClr>
              </a:solidFill>
            </a:endParaRPr>
          </a:p>
          <a:p>
            <a:r>
              <a:rPr lang="en-US" sz="2000" dirty="0">
                <a:solidFill>
                  <a:schemeClr val="tx1">
                    <a:lumMod val="65000"/>
                    <a:lumOff val="35000"/>
                  </a:schemeClr>
                </a:solidFill>
              </a:rPr>
              <a:t>PRINTING option to make the print methods available as top-level methods, allowing us to use methods like print(), println(), printf() directly on JShell. But unlike DEFAULT this will not add any frequently used libraries (for example Data Structure Libraries like List).</a:t>
            </a:r>
          </a:p>
        </p:txBody>
      </p:sp>
      <p:sp>
        <p:nvSpPr>
          <p:cNvPr id="2" name="Footer Placeholder 1">
            <a:extLst>
              <a:ext uri="{FF2B5EF4-FFF2-40B4-BE49-F238E27FC236}">
                <a16:creationId xmlns:a16="http://schemas.microsoft.com/office/drawing/2014/main" id="{8C9EC81A-A8F9-59F6-DB20-75C9A1A2EA2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38225CC-E82F-1001-5169-917B403F79D3}"/>
              </a:ext>
            </a:extLst>
          </p:cNvPr>
          <p:cNvSpPr>
            <a:spLocks noGrp="1"/>
          </p:cNvSpPr>
          <p:nvPr>
            <p:ph type="sldNum" sz="quarter" idx="12"/>
          </p:nvPr>
        </p:nvSpPr>
        <p:spPr/>
        <p:txBody>
          <a:bodyPr/>
          <a:lstStyle/>
          <a:p>
            <a:fld id="{4A777409-9C5A-4B07-8E32-19F22F7D558C}" type="slidenum">
              <a:rPr lang="en-IN" smtClean="0"/>
              <a:t>23</a:t>
            </a:fld>
            <a:endParaRPr lang="en-IN" dirty="0"/>
          </a:p>
        </p:txBody>
      </p:sp>
    </p:spTree>
    <p:extLst>
      <p:ext uri="{BB962C8B-B14F-4D97-AF65-F5344CB8AC3E}">
        <p14:creationId xmlns:p14="http://schemas.microsoft.com/office/powerpoint/2010/main" val="3729433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F853B-220D-D183-80FE-3FD4B79206A2}"/>
              </a:ext>
            </a:extLst>
          </p:cNvPr>
          <p:cNvSpPr txBox="1"/>
          <p:nvPr/>
        </p:nvSpPr>
        <p:spPr>
          <a:xfrm>
            <a:off x="304800" y="1215663"/>
            <a:ext cx="11654118"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65000"/>
                    <a:lumOff val="35000"/>
                  </a:schemeClr>
                </a:solidFill>
              </a:rPr>
              <a:t>Using </a:t>
            </a:r>
            <a:r>
              <a:rPr lang="en-IN" sz="2000" b="1" dirty="0">
                <a:solidFill>
                  <a:schemeClr val="tx1">
                    <a:lumMod val="65000"/>
                    <a:lumOff val="35000"/>
                  </a:schemeClr>
                </a:solidFill>
              </a:rPr>
              <a:t>--start DEFAULT </a:t>
            </a:r>
            <a:r>
              <a:rPr lang="en-IN" sz="2000" dirty="0">
                <a:solidFill>
                  <a:schemeClr val="tx1">
                    <a:lumMod val="65000"/>
                    <a:lumOff val="35000"/>
                  </a:schemeClr>
                </a:solidFill>
              </a:rPr>
              <a:t>option</a:t>
            </a:r>
          </a:p>
        </p:txBody>
      </p:sp>
      <p:sp>
        <p:nvSpPr>
          <p:cNvPr id="5" name="TextBox 4">
            <a:extLst>
              <a:ext uri="{FF2B5EF4-FFF2-40B4-BE49-F238E27FC236}">
                <a16:creationId xmlns:a16="http://schemas.microsoft.com/office/drawing/2014/main" id="{AC3D795C-2D05-84A5-0E64-C48BD74FAAC1}"/>
              </a:ext>
            </a:extLst>
          </p:cNvPr>
          <p:cNvSpPr txBox="1"/>
          <p:nvPr/>
        </p:nvSpPr>
        <p:spPr>
          <a:xfrm>
            <a:off x="262217" y="1692203"/>
            <a:ext cx="11752730" cy="1569660"/>
          </a:xfrm>
          <a:prstGeom prst="rect">
            <a:avLst/>
          </a:prstGeom>
          <a:noFill/>
        </p:spPr>
        <p:txBody>
          <a:bodyPr wrap="square">
            <a:spAutoFit/>
          </a:bodyPr>
          <a:lstStyle/>
          <a:p>
            <a:r>
              <a:rPr lang="en-IN" sz="2400" dirty="0"/>
              <a:t>D:\Java11&gt;jshell --start DEFAULT</a:t>
            </a:r>
          </a:p>
          <a:p>
            <a:r>
              <a:rPr lang="en-IN" sz="2400" dirty="0"/>
              <a:t>|  Welcome to JShell -- Version 11.0.1</a:t>
            </a:r>
          </a:p>
          <a:p>
            <a:r>
              <a:rPr lang="en-IN" sz="2400" dirty="0"/>
              <a:t>|  For an introduction type: /help intro</a:t>
            </a:r>
          </a:p>
          <a:p>
            <a:r>
              <a:rPr lang="en-IN" sz="2400" dirty="0"/>
              <a:t>jshell&gt;</a:t>
            </a:r>
          </a:p>
        </p:txBody>
      </p:sp>
      <p:sp>
        <p:nvSpPr>
          <p:cNvPr id="7" name="TextBox 6">
            <a:extLst>
              <a:ext uri="{FF2B5EF4-FFF2-40B4-BE49-F238E27FC236}">
                <a16:creationId xmlns:a16="http://schemas.microsoft.com/office/drawing/2014/main" id="{6E1A981D-4A0F-2BA0-691C-0B7FAA72AB6B}"/>
              </a:ext>
            </a:extLst>
          </p:cNvPr>
          <p:cNvSpPr txBox="1"/>
          <p:nvPr/>
        </p:nvSpPr>
        <p:spPr>
          <a:xfrm>
            <a:off x="219635" y="3261863"/>
            <a:ext cx="11667565" cy="400110"/>
          </a:xfrm>
          <a:prstGeom prst="rect">
            <a:avLst/>
          </a:prstGeom>
          <a:noFill/>
        </p:spPr>
        <p:txBody>
          <a:bodyPr wrap="square">
            <a:spAutoFit/>
          </a:bodyPr>
          <a:lstStyle/>
          <a:p>
            <a:pPr marL="342900" indent="-342900">
              <a:buFont typeface="Wingdings" panose="05000000000000000000" pitchFamily="2" charset="2"/>
              <a:buChar char="Ø"/>
            </a:pPr>
            <a:r>
              <a:rPr lang="en-IN" sz="2000" dirty="0">
                <a:solidFill>
                  <a:schemeClr val="tx1">
                    <a:lumMod val="65000"/>
                    <a:lumOff val="35000"/>
                  </a:schemeClr>
                </a:solidFill>
              </a:rPr>
              <a:t>Using </a:t>
            </a:r>
            <a:r>
              <a:rPr lang="en-IN" sz="2000" b="1" dirty="0">
                <a:solidFill>
                  <a:schemeClr val="tx1">
                    <a:lumMod val="65000"/>
                    <a:lumOff val="35000"/>
                  </a:schemeClr>
                </a:solidFill>
              </a:rPr>
              <a:t>--start PRINTING</a:t>
            </a:r>
            <a:r>
              <a:rPr lang="en-IN" sz="2000" dirty="0">
                <a:solidFill>
                  <a:schemeClr val="tx1">
                    <a:lumMod val="65000"/>
                    <a:lumOff val="35000"/>
                  </a:schemeClr>
                </a:solidFill>
              </a:rPr>
              <a:t> option</a:t>
            </a:r>
          </a:p>
        </p:txBody>
      </p:sp>
      <p:sp>
        <p:nvSpPr>
          <p:cNvPr id="9" name="TextBox 8">
            <a:extLst>
              <a:ext uri="{FF2B5EF4-FFF2-40B4-BE49-F238E27FC236}">
                <a16:creationId xmlns:a16="http://schemas.microsoft.com/office/drawing/2014/main" id="{1E287693-968D-C28A-9D61-BCB8D9C11D2D}"/>
              </a:ext>
            </a:extLst>
          </p:cNvPr>
          <p:cNvSpPr txBox="1"/>
          <p:nvPr/>
        </p:nvSpPr>
        <p:spPr>
          <a:xfrm>
            <a:off x="262217" y="3738403"/>
            <a:ext cx="11582400" cy="2308324"/>
          </a:xfrm>
          <a:prstGeom prst="rect">
            <a:avLst/>
          </a:prstGeom>
          <a:noFill/>
        </p:spPr>
        <p:txBody>
          <a:bodyPr wrap="square">
            <a:spAutoFit/>
          </a:bodyPr>
          <a:lstStyle/>
          <a:p>
            <a:r>
              <a:rPr lang="en-IN" sz="2400" dirty="0"/>
              <a:t>D:\Java11&gt;jshell  --start PRINTING</a:t>
            </a:r>
          </a:p>
          <a:p>
            <a:r>
              <a:rPr lang="en-IN" sz="2400" dirty="0"/>
              <a:t>|  Welcome to JShell -- Version 11.0.1</a:t>
            </a:r>
          </a:p>
          <a:p>
            <a:r>
              <a:rPr lang="en-IN" sz="2400" dirty="0"/>
              <a:t>|  For an introduction type: /help intro</a:t>
            </a:r>
          </a:p>
          <a:p>
            <a:r>
              <a:rPr lang="en-IN" sz="2400" dirty="0"/>
              <a:t>jshell&gt; println("Hello World!");</a:t>
            </a:r>
          </a:p>
          <a:p>
            <a:r>
              <a:rPr lang="en-IN" sz="2400" dirty="0"/>
              <a:t>Hello World!</a:t>
            </a:r>
          </a:p>
          <a:p>
            <a:endParaRPr lang="en-IN" sz="2400" dirty="0"/>
          </a:p>
        </p:txBody>
      </p:sp>
      <p:sp>
        <p:nvSpPr>
          <p:cNvPr id="11" name="TextBox 10">
            <a:extLst>
              <a:ext uri="{FF2B5EF4-FFF2-40B4-BE49-F238E27FC236}">
                <a16:creationId xmlns:a16="http://schemas.microsoft.com/office/drawing/2014/main" id="{28D48278-AA49-3941-811B-02BB704D119B}"/>
              </a:ext>
            </a:extLst>
          </p:cNvPr>
          <p:cNvSpPr txBox="1"/>
          <p:nvPr/>
        </p:nvSpPr>
        <p:spPr>
          <a:xfrm>
            <a:off x="304800" y="5737104"/>
            <a:ext cx="11667565" cy="707886"/>
          </a:xfrm>
          <a:prstGeom prst="rect">
            <a:avLst/>
          </a:prstGeom>
          <a:noFill/>
        </p:spPr>
        <p:txBody>
          <a:bodyPr wrap="square">
            <a:spAutoFit/>
          </a:bodyPr>
          <a:lstStyle/>
          <a:p>
            <a:r>
              <a:rPr lang="en-US" sz="2000" b="1" dirty="0">
                <a:solidFill>
                  <a:schemeClr val="tx1">
                    <a:lumMod val="65000"/>
                    <a:lumOff val="35000"/>
                  </a:schemeClr>
                </a:solidFill>
              </a:rPr>
              <a:t>Step 2:</a:t>
            </a:r>
            <a:r>
              <a:rPr lang="en-US" sz="2000" dirty="0">
                <a:solidFill>
                  <a:schemeClr val="tx1">
                    <a:lumMod val="65000"/>
                    <a:lumOff val="35000"/>
                  </a:schemeClr>
                </a:solidFill>
              </a:rPr>
              <a:t> After launching JShell write the following code on JShell command prompt and press enter to get the output: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55A266CF-5890-F5FA-0CDE-A3680C58A92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B865A26-7983-DC45-7222-E35C619C1BFD}"/>
              </a:ext>
            </a:extLst>
          </p:cNvPr>
          <p:cNvSpPr>
            <a:spLocks noGrp="1"/>
          </p:cNvSpPr>
          <p:nvPr>
            <p:ph type="sldNum" sz="quarter" idx="12"/>
          </p:nvPr>
        </p:nvSpPr>
        <p:spPr/>
        <p:txBody>
          <a:bodyPr/>
          <a:lstStyle/>
          <a:p>
            <a:fld id="{4A777409-9C5A-4B07-8E32-19F22F7D558C}" type="slidenum">
              <a:rPr lang="en-IN" smtClean="0"/>
              <a:t>24</a:t>
            </a:fld>
            <a:endParaRPr lang="en-IN" dirty="0"/>
          </a:p>
        </p:txBody>
      </p:sp>
    </p:spTree>
    <p:extLst>
      <p:ext uri="{BB962C8B-B14F-4D97-AF65-F5344CB8AC3E}">
        <p14:creationId xmlns:p14="http://schemas.microsoft.com/office/powerpoint/2010/main" val="3387247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66EE6F-025A-52A5-65CA-458E512A908E}"/>
              </a:ext>
            </a:extLst>
          </p:cNvPr>
          <p:cNvSpPr txBox="1"/>
          <p:nvPr/>
        </p:nvSpPr>
        <p:spPr>
          <a:xfrm>
            <a:off x="251011" y="733524"/>
            <a:ext cx="11627224" cy="1200329"/>
          </a:xfrm>
          <a:prstGeom prst="rect">
            <a:avLst/>
          </a:prstGeom>
          <a:noFill/>
        </p:spPr>
        <p:txBody>
          <a:bodyPr wrap="square">
            <a:spAutoFit/>
          </a:bodyPr>
          <a:lstStyle/>
          <a:p>
            <a:r>
              <a:rPr lang="en-IN" sz="2400" dirty="0"/>
              <a:t>jshell&gt; System.out.println("Hello World!");</a:t>
            </a:r>
          </a:p>
          <a:p>
            <a:r>
              <a:rPr lang="en-IN" sz="2400" dirty="0"/>
              <a:t>Hello World!</a:t>
            </a:r>
          </a:p>
          <a:p>
            <a:r>
              <a:rPr lang="en-IN" sz="2400" dirty="0"/>
              <a:t>jshell&gt;</a:t>
            </a:r>
          </a:p>
        </p:txBody>
      </p:sp>
      <p:sp>
        <p:nvSpPr>
          <p:cNvPr id="5" name="TextBox 4">
            <a:extLst>
              <a:ext uri="{FF2B5EF4-FFF2-40B4-BE49-F238E27FC236}">
                <a16:creationId xmlns:a16="http://schemas.microsoft.com/office/drawing/2014/main" id="{68EDD463-82A5-D0FC-BBC5-5A0E2B6C5D57}"/>
              </a:ext>
            </a:extLst>
          </p:cNvPr>
          <p:cNvSpPr txBox="1"/>
          <p:nvPr/>
        </p:nvSpPr>
        <p:spPr>
          <a:xfrm>
            <a:off x="251011" y="1865819"/>
            <a:ext cx="11627224" cy="1631216"/>
          </a:xfrm>
          <a:prstGeom prst="rect">
            <a:avLst/>
          </a:prstGeom>
          <a:noFill/>
        </p:spPr>
        <p:txBody>
          <a:bodyPr wrap="square">
            <a:spAutoFit/>
          </a:bodyPr>
          <a:lstStyle/>
          <a:p>
            <a:r>
              <a:rPr lang="en-US" sz="2000" dirty="0">
                <a:solidFill>
                  <a:schemeClr val="tx1">
                    <a:lumMod val="65000"/>
                    <a:lumOff val="35000"/>
                  </a:schemeClr>
                </a:solidFill>
              </a:rPr>
              <a:t>Congratulations! Your first Java Program is executed using JShell.</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Every code written in JShell will have a specific id allotted to it. Using /list command, you can get a list of code snippets executed in JShell. As you can see below, we have executed only the print statement, and it has its id.</a:t>
            </a:r>
          </a:p>
        </p:txBody>
      </p:sp>
      <p:sp>
        <p:nvSpPr>
          <p:cNvPr id="7" name="TextBox 6">
            <a:extLst>
              <a:ext uri="{FF2B5EF4-FFF2-40B4-BE49-F238E27FC236}">
                <a16:creationId xmlns:a16="http://schemas.microsoft.com/office/drawing/2014/main" id="{8A67F60E-FE00-20FE-1DD7-06A45C7ED238}"/>
              </a:ext>
            </a:extLst>
          </p:cNvPr>
          <p:cNvSpPr txBox="1"/>
          <p:nvPr/>
        </p:nvSpPr>
        <p:spPr>
          <a:xfrm>
            <a:off x="282388" y="3429000"/>
            <a:ext cx="11564471" cy="1200329"/>
          </a:xfrm>
          <a:prstGeom prst="rect">
            <a:avLst/>
          </a:prstGeom>
          <a:noFill/>
        </p:spPr>
        <p:txBody>
          <a:bodyPr wrap="square">
            <a:spAutoFit/>
          </a:bodyPr>
          <a:lstStyle/>
          <a:p>
            <a:r>
              <a:rPr lang="en-IN" sz="2400" dirty="0"/>
              <a:t>jshell&gt; /list</a:t>
            </a:r>
          </a:p>
          <a:p>
            <a:r>
              <a:rPr lang="en-IN" sz="2400" dirty="0"/>
              <a:t>   1 : System.out.println("Hello World!");</a:t>
            </a:r>
          </a:p>
          <a:p>
            <a:r>
              <a:rPr lang="en-IN" sz="2400" dirty="0"/>
              <a:t>jshell&gt;</a:t>
            </a:r>
          </a:p>
        </p:txBody>
      </p:sp>
      <p:sp>
        <p:nvSpPr>
          <p:cNvPr id="9" name="TextBox 8">
            <a:extLst>
              <a:ext uri="{FF2B5EF4-FFF2-40B4-BE49-F238E27FC236}">
                <a16:creationId xmlns:a16="http://schemas.microsoft.com/office/drawing/2014/main" id="{8FE8843E-723E-4C6E-9FEF-A2DDFBB415CE}"/>
              </a:ext>
            </a:extLst>
          </p:cNvPr>
          <p:cNvSpPr txBox="1"/>
          <p:nvPr/>
        </p:nvSpPr>
        <p:spPr>
          <a:xfrm>
            <a:off x="282388" y="4924147"/>
            <a:ext cx="11627224" cy="1015663"/>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Closing </a:t>
            </a:r>
            <a:r>
              <a:rPr lang="en-US" sz="2000" dirty="0" err="1">
                <a:solidFill>
                  <a:schemeClr val="tx1">
                    <a:lumMod val="65000"/>
                    <a:lumOff val="35000"/>
                  </a:schemeClr>
                </a:solidFill>
              </a:rPr>
              <a:t>Jshell</a:t>
            </a:r>
            <a:endParaRPr lang="en-US" sz="2000" dirty="0">
              <a:solidFill>
                <a:schemeClr val="tx1">
                  <a:lumMod val="65000"/>
                  <a:lumOff val="35000"/>
                </a:schemeClr>
              </a:solidFill>
            </a:endParaRPr>
          </a:p>
          <a:p>
            <a:endParaRPr lang="en-US" sz="2000" dirty="0">
              <a:solidFill>
                <a:schemeClr val="tx1">
                  <a:lumMod val="65000"/>
                  <a:lumOff val="35000"/>
                </a:schemeClr>
              </a:solidFill>
            </a:endParaRPr>
          </a:p>
          <a:p>
            <a:r>
              <a:rPr lang="en-US" sz="2000" dirty="0">
                <a:solidFill>
                  <a:schemeClr val="tx1">
                    <a:lumMod val="65000"/>
                    <a:lumOff val="35000"/>
                  </a:schemeClr>
                </a:solidFill>
              </a:rPr>
              <a:t>We can exit from the JShell tool using the /exit command which will return you to the command prompt.</a:t>
            </a:r>
          </a:p>
        </p:txBody>
      </p:sp>
      <p:sp>
        <p:nvSpPr>
          <p:cNvPr id="2" name="Footer Placeholder 1">
            <a:extLst>
              <a:ext uri="{FF2B5EF4-FFF2-40B4-BE49-F238E27FC236}">
                <a16:creationId xmlns:a16="http://schemas.microsoft.com/office/drawing/2014/main" id="{59ABD3F4-E195-849A-1C8B-F145CA2BEB3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BEB58E7-2536-6DA9-2CE7-2D4EEBC56002}"/>
              </a:ext>
            </a:extLst>
          </p:cNvPr>
          <p:cNvSpPr>
            <a:spLocks noGrp="1"/>
          </p:cNvSpPr>
          <p:nvPr>
            <p:ph type="sldNum" sz="quarter" idx="12"/>
          </p:nvPr>
        </p:nvSpPr>
        <p:spPr/>
        <p:txBody>
          <a:bodyPr/>
          <a:lstStyle/>
          <a:p>
            <a:fld id="{4A777409-9C5A-4B07-8E32-19F22F7D558C}" type="slidenum">
              <a:rPr lang="en-IN" smtClean="0"/>
              <a:t>25</a:t>
            </a:fld>
            <a:endParaRPr lang="en-IN" dirty="0"/>
          </a:p>
        </p:txBody>
      </p:sp>
    </p:spTree>
    <p:extLst>
      <p:ext uri="{BB962C8B-B14F-4D97-AF65-F5344CB8AC3E}">
        <p14:creationId xmlns:p14="http://schemas.microsoft.com/office/powerpoint/2010/main" val="288867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8FBD5B-4011-7960-BAB4-64939F13CCE5}"/>
              </a:ext>
            </a:extLst>
          </p:cNvPr>
          <p:cNvSpPr txBox="1"/>
          <p:nvPr/>
        </p:nvSpPr>
        <p:spPr>
          <a:xfrm>
            <a:off x="259976" y="927626"/>
            <a:ext cx="11672047" cy="1200329"/>
          </a:xfrm>
          <a:prstGeom prst="rect">
            <a:avLst/>
          </a:prstGeom>
          <a:noFill/>
        </p:spPr>
        <p:txBody>
          <a:bodyPr wrap="square">
            <a:spAutoFit/>
          </a:bodyPr>
          <a:lstStyle/>
          <a:p>
            <a:r>
              <a:rPr lang="en-IN" sz="2400" dirty="0"/>
              <a:t>jshell&gt; /exit</a:t>
            </a:r>
          </a:p>
          <a:p>
            <a:r>
              <a:rPr lang="en-IN" sz="2400" dirty="0"/>
              <a:t>| Goodbye</a:t>
            </a:r>
          </a:p>
          <a:p>
            <a:r>
              <a:rPr lang="en-IN" sz="2400" dirty="0"/>
              <a:t>D:\Java11&gt;</a:t>
            </a:r>
          </a:p>
        </p:txBody>
      </p:sp>
      <p:sp>
        <p:nvSpPr>
          <p:cNvPr id="5" name="TextBox 4">
            <a:extLst>
              <a:ext uri="{FF2B5EF4-FFF2-40B4-BE49-F238E27FC236}">
                <a16:creationId xmlns:a16="http://schemas.microsoft.com/office/drawing/2014/main" id="{105FF57C-0CA9-0A02-8AC5-6CA5B90EEC4E}"/>
              </a:ext>
            </a:extLst>
          </p:cNvPr>
          <p:cNvSpPr txBox="1"/>
          <p:nvPr/>
        </p:nvSpPr>
        <p:spPr>
          <a:xfrm>
            <a:off x="259976" y="2127955"/>
            <a:ext cx="11672046" cy="3170099"/>
          </a:xfrm>
          <a:prstGeom prst="rect">
            <a:avLst/>
          </a:prstGeom>
          <a:noFill/>
        </p:spPr>
        <p:txBody>
          <a:bodyPr wrap="square">
            <a:spAutoFit/>
          </a:bodyPr>
          <a:lstStyle/>
          <a:p>
            <a:r>
              <a:rPr lang="en-US" sz="2000" b="1" dirty="0">
                <a:solidFill>
                  <a:schemeClr val="tx1">
                    <a:lumMod val="65000"/>
                    <a:lumOff val="35000"/>
                  </a:schemeClr>
                </a:solidFill>
              </a:rPr>
              <a:t>Exceptions in JShell</a:t>
            </a:r>
          </a:p>
          <a:p>
            <a:r>
              <a:rPr lang="en-US" sz="2000" dirty="0">
                <a:solidFill>
                  <a:schemeClr val="tx1">
                    <a:lumMod val="65000"/>
                    <a:lumOff val="35000"/>
                  </a:schemeClr>
                </a:solidFill>
              </a:rPr>
              <a:t>In JShell, there is no need to handle checked exceptions. If a snippet throws a checked exception, the stack trace will be shown and JShell will continue. Though if a snippet throwing a checked exception is used inside a method, it will have to be handled or declared to be thrown.</a:t>
            </a:r>
          </a:p>
          <a:p>
            <a:endParaRPr lang="en-US" sz="2000" dirty="0">
              <a:solidFill>
                <a:schemeClr val="tx1">
                  <a:lumMod val="65000"/>
                  <a:lumOff val="35000"/>
                </a:schemeClr>
              </a:solidFill>
            </a:endParaRPr>
          </a:p>
          <a:p>
            <a:r>
              <a:rPr lang="en-US" sz="2000" b="1" dirty="0">
                <a:solidFill>
                  <a:schemeClr val="tx1">
                    <a:lumMod val="65000"/>
                    <a:lumOff val="35000"/>
                  </a:schemeClr>
                </a:solidFill>
              </a:rPr>
              <a:t>Note: </a:t>
            </a:r>
            <a:r>
              <a:rPr lang="en-US" sz="2000" dirty="0">
                <a:solidFill>
                  <a:schemeClr val="tx1">
                    <a:lumMod val="65000"/>
                    <a:lumOff val="35000"/>
                  </a:schemeClr>
                </a:solidFill>
              </a:rPr>
              <a:t>Checked Exceptions are the exception encountered during compile-time. We will discuss them further in the course.</a:t>
            </a:r>
          </a:p>
          <a:p>
            <a:endParaRPr lang="en-US" sz="2000" dirty="0">
              <a:solidFill>
                <a:schemeClr val="tx1">
                  <a:lumMod val="65000"/>
                  <a:lumOff val="35000"/>
                </a:schemeClr>
              </a:solidFill>
            </a:endParaRPr>
          </a:p>
          <a:p>
            <a:r>
              <a:rPr lang="en-US" sz="2000" dirty="0">
                <a:solidFill>
                  <a:schemeClr val="tx1">
                    <a:lumMod val="65000"/>
                    <a:lumOff val="35000"/>
                  </a:schemeClr>
                </a:solidFill>
              </a:rPr>
              <a:t>For further reading on JShell, you can refer to the Oracle Docs by clicking </a:t>
            </a:r>
            <a:r>
              <a:rPr lang="en-US" sz="2000" dirty="0">
                <a:solidFill>
                  <a:schemeClr val="accent1"/>
                </a:solidFill>
                <a:hlinkClick r:id="rId2">
                  <a:extLst>
                    <a:ext uri="{A12FA001-AC4F-418D-AE19-62706E023703}">
                      <ahyp:hlinkClr xmlns:ahyp="http://schemas.microsoft.com/office/drawing/2018/hyperlinkcolor" val="tx"/>
                    </a:ext>
                  </a:extLst>
                </a:hlinkClick>
              </a:rPr>
              <a:t>Java Shell User’s Guide</a:t>
            </a:r>
            <a:r>
              <a:rPr lang="en-US" sz="2000" dirty="0">
                <a:solidFill>
                  <a:schemeClr val="accent1"/>
                </a:solidFill>
              </a:rPr>
              <a:t>.</a:t>
            </a:r>
          </a:p>
          <a:p>
            <a:r>
              <a:rPr lang="en-US" sz="2000" dirty="0">
                <a:solidFill>
                  <a:schemeClr val="tx1">
                    <a:lumMod val="65000"/>
                    <a:lumOff val="35000"/>
                  </a:schemeClr>
                </a:solidFill>
              </a:rPr>
              <a:t>Let us see the Java Installations next.</a:t>
            </a:r>
          </a:p>
        </p:txBody>
      </p:sp>
      <p:sp>
        <p:nvSpPr>
          <p:cNvPr id="2" name="Footer Placeholder 1">
            <a:extLst>
              <a:ext uri="{FF2B5EF4-FFF2-40B4-BE49-F238E27FC236}">
                <a16:creationId xmlns:a16="http://schemas.microsoft.com/office/drawing/2014/main" id="{1A59698F-9298-9423-768D-A87C5943352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A424E6B-CA54-A466-CDBD-D8B0C1534AE0}"/>
              </a:ext>
            </a:extLst>
          </p:cNvPr>
          <p:cNvSpPr>
            <a:spLocks noGrp="1"/>
          </p:cNvSpPr>
          <p:nvPr>
            <p:ph type="sldNum" sz="quarter" idx="12"/>
          </p:nvPr>
        </p:nvSpPr>
        <p:spPr/>
        <p:txBody>
          <a:bodyPr/>
          <a:lstStyle/>
          <a:p>
            <a:fld id="{4A777409-9C5A-4B07-8E32-19F22F7D558C}" type="slidenum">
              <a:rPr lang="en-IN" smtClean="0"/>
              <a:t>26</a:t>
            </a:fld>
            <a:endParaRPr lang="en-IN" dirty="0"/>
          </a:p>
        </p:txBody>
      </p:sp>
    </p:spTree>
    <p:extLst>
      <p:ext uri="{BB962C8B-B14F-4D97-AF65-F5344CB8AC3E}">
        <p14:creationId xmlns:p14="http://schemas.microsoft.com/office/powerpoint/2010/main" val="3460400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ECF3-39E1-123C-DCD9-846655920F7B}"/>
              </a:ext>
            </a:extLst>
          </p:cNvPr>
          <p:cNvSpPr>
            <a:spLocks noGrp="1"/>
          </p:cNvSpPr>
          <p:nvPr>
            <p:ph type="title"/>
          </p:nvPr>
        </p:nvSpPr>
        <p:spPr/>
        <p:txBody>
          <a:bodyPr/>
          <a:lstStyle/>
          <a:p>
            <a:pPr algn="ctr"/>
            <a:r>
              <a:rPr lang="en-IN" b="1" u="sng" dirty="0"/>
              <a:t>Keywords and Data Types</a:t>
            </a:r>
          </a:p>
        </p:txBody>
      </p:sp>
      <p:sp>
        <p:nvSpPr>
          <p:cNvPr id="3" name="Content Placeholder 2">
            <a:extLst>
              <a:ext uri="{FF2B5EF4-FFF2-40B4-BE49-F238E27FC236}">
                <a16:creationId xmlns:a16="http://schemas.microsoft.com/office/drawing/2014/main" id="{A9737B53-4FAA-4E42-7378-3BCF07E1CB90}"/>
              </a:ext>
            </a:extLst>
          </p:cNvPr>
          <p:cNvSpPr>
            <a:spLocks noGrp="1"/>
          </p:cNvSpPr>
          <p:nvPr>
            <p:ph idx="1"/>
          </p:nvPr>
        </p:nvSpPr>
        <p:spPr/>
        <p:txBody>
          <a:bodyPr>
            <a:normAutofit/>
          </a:bodyPr>
          <a:lstStyle/>
          <a:p>
            <a:pPr marL="0" indent="0">
              <a:buNone/>
            </a:pPr>
            <a:r>
              <a:rPr lang="en-US" sz="2000" dirty="0">
                <a:solidFill>
                  <a:schemeClr val="tx1">
                    <a:lumMod val="65000"/>
                    <a:lumOff val="35000"/>
                  </a:schemeClr>
                </a:solidFill>
              </a:rPr>
              <a:t>In programs, data values are stored in memory locations identified by names (identifiers). Such named memory locations are called </a:t>
            </a:r>
            <a:r>
              <a:rPr lang="en-US" sz="2000" i="1" dirty="0">
                <a:solidFill>
                  <a:schemeClr val="tx1">
                    <a:lumMod val="65000"/>
                    <a:lumOff val="35000"/>
                  </a:schemeClr>
                </a:solidFill>
              </a:rPr>
              <a:t>variables</a:t>
            </a:r>
            <a:r>
              <a:rPr lang="en-US" sz="2000" dirty="0">
                <a:solidFill>
                  <a:schemeClr val="tx1">
                    <a:lumMod val="65000"/>
                    <a:lumOff val="35000"/>
                  </a:schemeClr>
                </a:solidFill>
              </a:rPr>
              <a:t>.</a:t>
            </a:r>
          </a:p>
          <a:p>
            <a:pPr marL="0" indent="0">
              <a:buNone/>
            </a:pPr>
            <a:br>
              <a:rPr lang="en-US" sz="2000" dirty="0">
                <a:solidFill>
                  <a:schemeClr val="tx1">
                    <a:lumMod val="65000"/>
                    <a:lumOff val="35000"/>
                  </a:schemeClr>
                </a:solidFill>
              </a:rPr>
            </a:br>
            <a:r>
              <a:rPr lang="en-US" sz="2000" dirty="0">
                <a:solidFill>
                  <a:schemeClr val="tx1">
                    <a:lumMod val="65000"/>
                    <a:lumOff val="35000"/>
                  </a:schemeClr>
                </a:solidFill>
              </a:rPr>
              <a:t>Notice how variables are declared using types, identifiers, and assigned values:</a:t>
            </a:r>
          </a:p>
          <a:p>
            <a:pPr marL="0" indent="0">
              <a:buNone/>
            </a:pP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7B7A80AC-4834-130C-5D96-5F2664439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47" y="3627966"/>
            <a:ext cx="5791200" cy="2683934"/>
          </a:xfrm>
          <a:prstGeom prst="rect">
            <a:avLst/>
          </a:prstGeom>
        </p:spPr>
      </p:pic>
      <p:sp>
        <p:nvSpPr>
          <p:cNvPr id="4" name="Footer Placeholder 3">
            <a:extLst>
              <a:ext uri="{FF2B5EF4-FFF2-40B4-BE49-F238E27FC236}">
                <a16:creationId xmlns:a16="http://schemas.microsoft.com/office/drawing/2014/main" id="{67F70B81-3FB2-89B8-DBDD-0D20C7716328}"/>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2023588F-AF26-8F36-B915-E13FD4574FC6}"/>
              </a:ext>
            </a:extLst>
          </p:cNvPr>
          <p:cNvSpPr>
            <a:spLocks noGrp="1"/>
          </p:cNvSpPr>
          <p:nvPr>
            <p:ph type="sldNum" sz="quarter" idx="12"/>
          </p:nvPr>
        </p:nvSpPr>
        <p:spPr/>
        <p:txBody>
          <a:bodyPr/>
          <a:lstStyle/>
          <a:p>
            <a:fld id="{4A777409-9C5A-4B07-8E32-19F22F7D558C}" type="slidenum">
              <a:rPr lang="en-IN" smtClean="0"/>
              <a:t>27</a:t>
            </a:fld>
            <a:endParaRPr lang="en-IN" dirty="0"/>
          </a:p>
        </p:txBody>
      </p:sp>
    </p:spTree>
    <p:extLst>
      <p:ext uri="{BB962C8B-B14F-4D97-AF65-F5344CB8AC3E}">
        <p14:creationId xmlns:p14="http://schemas.microsoft.com/office/powerpoint/2010/main" val="19818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97261-42D3-2545-9BD9-76BEA7A2E39C}"/>
              </a:ext>
            </a:extLst>
          </p:cNvPr>
          <p:cNvSpPr txBox="1"/>
          <p:nvPr/>
        </p:nvSpPr>
        <p:spPr>
          <a:xfrm>
            <a:off x="430305" y="789417"/>
            <a:ext cx="11537576" cy="3785652"/>
          </a:xfrm>
          <a:prstGeom prst="rect">
            <a:avLst/>
          </a:prstGeom>
          <a:noFill/>
        </p:spPr>
        <p:txBody>
          <a:bodyPr wrap="square">
            <a:spAutoFit/>
          </a:bodyPr>
          <a:lstStyle/>
          <a:p>
            <a:r>
              <a:rPr lang="en-US" sz="2000" dirty="0">
                <a:solidFill>
                  <a:schemeClr val="tx1">
                    <a:lumMod val="65000"/>
                    <a:lumOff val="35000"/>
                  </a:schemeClr>
                </a:solidFill>
                <a:effectLst/>
              </a:rPr>
              <a:t>As you have seen, a program is composed of several components, blocks, and words.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of these words are reserved and have a special meaning in Java, e.g. class, public, void, for, int, static. These words are called </a:t>
            </a:r>
            <a:r>
              <a:rPr lang="en-US" sz="2000" i="1" dirty="0">
                <a:solidFill>
                  <a:schemeClr val="tx1">
                    <a:lumMod val="65000"/>
                    <a:lumOff val="35000"/>
                  </a:schemeClr>
                </a:solidFill>
                <a:effectLst/>
              </a:rPr>
              <a:t>keywords</a:t>
            </a:r>
            <a:r>
              <a:rPr lang="en-US" sz="2000" dirty="0">
                <a:solidFill>
                  <a:schemeClr val="tx1">
                    <a:lumMod val="65000"/>
                    <a:lumOff val="35000"/>
                  </a:schemeClr>
                </a:solidFill>
                <a:effectLst/>
              </a:rPr>
              <a:t>. There are 50 keywords in Java 8.</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Apart from keywords, there are other words that are used as names to identify components in a program, e.g. sum, index. These words are called </a:t>
            </a:r>
            <a:r>
              <a:rPr lang="en-US" sz="2000" i="1" dirty="0">
                <a:solidFill>
                  <a:schemeClr val="tx1">
                    <a:lumMod val="65000"/>
                    <a:lumOff val="35000"/>
                  </a:schemeClr>
                </a:solidFill>
                <a:effectLst/>
              </a:rPr>
              <a:t>Identifiers</a:t>
            </a:r>
            <a:r>
              <a:rPr lang="en-US" sz="2000" dirty="0">
                <a:solidFill>
                  <a:schemeClr val="tx1">
                    <a:lumMod val="65000"/>
                    <a:lumOff val="35000"/>
                  </a:schemeClr>
                </a:solidFill>
                <a:effectLst/>
              </a:rPr>
              <a: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Identifiers are names used for identifying components of a program like classes, methods, interfaces, enums, and variables. Once declared, these names can be used to identify those components later in the program.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use JShell to execute the below code. Copy and paste the below code in JShell command prompt</a:t>
            </a:r>
          </a:p>
        </p:txBody>
      </p:sp>
      <p:sp>
        <p:nvSpPr>
          <p:cNvPr id="5" name="TextBox 4">
            <a:extLst>
              <a:ext uri="{FF2B5EF4-FFF2-40B4-BE49-F238E27FC236}">
                <a16:creationId xmlns:a16="http://schemas.microsoft.com/office/drawing/2014/main" id="{586C160E-9ED9-A64B-6D8A-3C3D835B8B1E}"/>
              </a:ext>
            </a:extLst>
          </p:cNvPr>
          <p:cNvSpPr txBox="1"/>
          <p:nvPr/>
        </p:nvSpPr>
        <p:spPr>
          <a:xfrm>
            <a:off x="430305" y="4661665"/>
            <a:ext cx="11537575" cy="1200329"/>
          </a:xfrm>
          <a:prstGeom prst="rect">
            <a:avLst/>
          </a:prstGeom>
          <a:noFill/>
        </p:spPr>
        <p:txBody>
          <a:bodyPr wrap="square">
            <a:spAutoFit/>
          </a:bodyPr>
          <a:lstStyle/>
          <a:p>
            <a:r>
              <a:rPr lang="en-IN" sz="2400" dirty="0"/>
              <a:t>int pizzaPrice = 250, totalCost = 0;</a:t>
            </a:r>
          </a:p>
          <a:p>
            <a:r>
              <a:rPr lang="en-IN" sz="2400" dirty="0"/>
              <a:t>int quantity = 3;</a:t>
            </a:r>
          </a:p>
          <a:p>
            <a:r>
              <a:rPr lang="en-IN" sz="2400" dirty="0"/>
              <a:t>System.out.println("TotalCost:" + pizzaPrice*quantity);</a:t>
            </a:r>
          </a:p>
        </p:txBody>
      </p:sp>
      <p:sp>
        <p:nvSpPr>
          <p:cNvPr id="2" name="Footer Placeholder 1">
            <a:extLst>
              <a:ext uri="{FF2B5EF4-FFF2-40B4-BE49-F238E27FC236}">
                <a16:creationId xmlns:a16="http://schemas.microsoft.com/office/drawing/2014/main" id="{CFD78766-79AB-36E6-9DE2-4A555098841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DD3B005-9105-DBD8-E17B-31F51858EB4A}"/>
              </a:ext>
            </a:extLst>
          </p:cNvPr>
          <p:cNvSpPr>
            <a:spLocks noGrp="1"/>
          </p:cNvSpPr>
          <p:nvPr>
            <p:ph type="sldNum" sz="quarter" idx="12"/>
          </p:nvPr>
        </p:nvSpPr>
        <p:spPr/>
        <p:txBody>
          <a:bodyPr/>
          <a:lstStyle/>
          <a:p>
            <a:fld id="{4A777409-9C5A-4B07-8E32-19F22F7D558C}" type="slidenum">
              <a:rPr lang="en-IN" smtClean="0"/>
              <a:t>28</a:t>
            </a:fld>
            <a:endParaRPr lang="en-IN" dirty="0"/>
          </a:p>
        </p:txBody>
      </p:sp>
    </p:spTree>
    <p:extLst>
      <p:ext uri="{BB962C8B-B14F-4D97-AF65-F5344CB8AC3E}">
        <p14:creationId xmlns:p14="http://schemas.microsoft.com/office/powerpoint/2010/main" val="1730418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6F748-D8FD-0B33-A769-38BB865368B1}"/>
              </a:ext>
            </a:extLst>
          </p:cNvPr>
          <p:cNvSpPr txBox="1"/>
          <p:nvPr/>
        </p:nvSpPr>
        <p:spPr>
          <a:xfrm>
            <a:off x="439270" y="906601"/>
            <a:ext cx="11474824" cy="5632311"/>
          </a:xfrm>
          <a:prstGeom prst="rect">
            <a:avLst/>
          </a:prstGeom>
          <a:noFill/>
        </p:spPr>
        <p:txBody>
          <a:bodyPr wrap="square">
            <a:spAutoFit/>
          </a:bodyPr>
          <a:lstStyle/>
          <a:p>
            <a:r>
              <a:rPr lang="en-US" sz="2000" b="1" dirty="0">
                <a:solidFill>
                  <a:schemeClr val="tx1">
                    <a:lumMod val="65000"/>
                    <a:lumOff val="35000"/>
                  </a:schemeClr>
                </a:solidFill>
                <a:effectLst/>
              </a:rPr>
              <a:t>Rules for naming identifiers</a:t>
            </a:r>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a:p>
            <a:pPr>
              <a:buFont typeface="+mj-lt"/>
              <a:buAutoNum type="arabicPeriod"/>
            </a:pPr>
            <a:r>
              <a:rPr lang="en-US" sz="2000" dirty="0">
                <a:solidFill>
                  <a:schemeClr val="tx1">
                    <a:lumMod val="65000"/>
                    <a:lumOff val="35000"/>
                  </a:schemeClr>
                </a:solidFill>
                <a:effectLst/>
              </a:rPr>
              <a:t>case sensitive</a:t>
            </a:r>
          </a:p>
          <a:p>
            <a:pPr>
              <a:buFont typeface="+mj-lt"/>
              <a:buAutoNum type="arabicPeriod"/>
            </a:pPr>
            <a:r>
              <a:rPr lang="en-US" sz="2000" dirty="0">
                <a:solidFill>
                  <a:schemeClr val="tx1">
                    <a:lumMod val="65000"/>
                    <a:lumOff val="35000"/>
                  </a:schemeClr>
                </a:solidFill>
                <a:effectLst/>
              </a:rPr>
              <a:t>should not start with a number</a:t>
            </a:r>
          </a:p>
          <a:p>
            <a:pPr>
              <a:buFont typeface="+mj-lt"/>
              <a:buAutoNum type="arabicPeriod"/>
            </a:pPr>
            <a:r>
              <a:rPr lang="en-US" sz="2000" dirty="0">
                <a:solidFill>
                  <a:schemeClr val="tx1">
                    <a:lumMod val="65000"/>
                    <a:lumOff val="35000"/>
                  </a:schemeClr>
                </a:solidFill>
                <a:effectLst/>
              </a:rPr>
              <a:t>should start with a letter, $ or _</a:t>
            </a:r>
          </a:p>
          <a:p>
            <a:pPr>
              <a:buFont typeface="+mj-lt"/>
              <a:buAutoNum type="arabicPeriod"/>
            </a:pPr>
            <a:r>
              <a:rPr lang="en-US" sz="2000" dirty="0">
                <a:solidFill>
                  <a:schemeClr val="tx1">
                    <a:lumMod val="65000"/>
                    <a:lumOff val="35000"/>
                  </a:schemeClr>
                </a:solidFill>
                <a:effectLst/>
              </a:rPr>
              <a:t>should not have spaces</a:t>
            </a:r>
          </a:p>
          <a:p>
            <a:pPr>
              <a:buFont typeface="+mj-lt"/>
              <a:buAutoNum type="arabicPeriod"/>
            </a:pPr>
            <a:r>
              <a:rPr lang="en-US" sz="2000" dirty="0">
                <a:solidFill>
                  <a:schemeClr val="tx1">
                    <a:lumMod val="65000"/>
                    <a:lumOff val="35000"/>
                  </a:schemeClr>
                </a:solidFill>
                <a:effectLst/>
              </a:rPr>
              <a:t>should not be a Java keyword or a literal</a:t>
            </a:r>
          </a:p>
          <a:p>
            <a:pPr>
              <a:buFont typeface="+mj-lt"/>
              <a:buAutoNum type="arabicPeriod"/>
            </a:pPr>
            <a:r>
              <a:rPr lang="en-US" sz="2000" dirty="0">
                <a:solidFill>
                  <a:schemeClr val="tx1">
                    <a:lumMod val="65000"/>
                    <a:lumOff val="35000"/>
                  </a:schemeClr>
                </a:solidFill>
                <a:effectLst/>
              </a:rPr>
              <a:t>no restriction on the length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Note: The identifier should not have the </a:t>
            </a:r>
            <a:r>
              <a:rPr lang="en-US" sz="2000" b="1" dirty="0">
                <a:solidFill>
                  <a:schemeClr val="tx1">
                    <a:lumMod val="65000"/>
                    <a:lumOff val="35000"/>
                  </a:schemeClr>
                </a:solidFill>
                <a:effectLst/>
              </a:rPr>
              <a:t>only _</a:t>
            </a:r>
            <a:r>
              <a:rPr lang="en-US" sz="2000" dirty="0">
                <a:solidFill>
                  <a:schemeClr val="tx1">
                    <a:lumMod val="65000"/>
                    <a:lumOff val="35000"/>
                  </a:schemeClr>
                </a:solidFill>
                <a:effectLst/>
              </a:rPr>
              <a:t> in its name.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Example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Valid Identifiers:</a:t>
            </a:r>
            <a:r>
              <a:rPr lang="en-US" sz="2000" dirty="0">
                <a:solidFill>
                  <a:schemeClr val="tx1">
                    <a:lumMod val="65000"/>
                    <a:lumOff val="35000"/>
                  </a:schemeClr>
                </a:solidFill>
                <a:effectLst/>
              </a:rPr>
              <a:t> CustomerName, grade_in_first_attempt, marksScoredIn3rdAttempt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Invalid Identifiers:</a:t>
            </a:r>
            <a:r>
              <a:rPr lang="en-US" sz="2000" dirty="0">
                <a:solidFill>
                  <a:schemeClr val="tx1">
                    <a:lumMod val="65000"/>
                    <a:lumOff val="35000"/>
                  </a:schemeClr>
                </a:solidFill>
                <a:effectLst/>
              </a:rPr>
              <a:t> model number, 1ofAKind, double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Next, let us see how we can declare a variable.</a:t>
            </a:r>
          </a:p>
        </p:txBody>
      </p:sp>
      <p:sp>
        <p:nvSpPr>
          <p:cNvPr id="2" name="Footer Placeholder 1">
            <a:extLst>
              <a:ext uri="{FF2B5EF4-FFF2-40B4-BE49-F238E27FC236}">
                <a16:creationId xmlns:a16="http://schemas.microsoft.com/office/drawing/2014/main" id="{D8D26E65-993C-6A2F-D9D5-1D37A9EB51D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58FAB01-69B2-3ED8-1BAF-15D5D4B1E693}"/>
              </a:ext>
            </a:extLst>
          </p:cNvPr>
          <p:cNvSpPr>
            <a:spLocks noGrp="1"/>
          </p:cNvSpPr>
          <p:nvPr>
            <p:ph type="sldNum" sz="quarter" idx="12"/>
          </p:nvPr>
        </p:nvSpPr>
        <p:spPr/>
        <p:txBody>
          <a:bodyPr/>
          <a:lstStyle/>
          <a:p>
            <a:fld id="{4A777409-9C5A-4B07-8E32-19F22F7D558C}" type="slidenum">
              <a:rPr lang="en-IN" smtClean="0"/>
              <a:t>29</a:t>
            </a:fld>
            <a:endParaRPr lang="en-IN" dirty="0"/>
          </a:p>
        </p:txBody>
      </p:sp>
    </p:spTree>
    <p:extLst>
      <p:ext uri="{BB962C8B-B14F-4D97-AF65-F5344CB8AC3E}">
        <p14:creationId xmlns:p14="http://schemas.microsoft.com/office/powerpoint/2010/main" val="352336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ABD4D0-2BC9-DE1D-5A1B-2CD6E40EB232}"/>
              </a:ext>
            </a:extLst>
          </p:cNvPr>
          <p:cNvSpPr txBox="1"/>
          <p:nvPr/>
        </p:nvSpPr>
        <p:spPr>
          <a:xfrm>
            <a:off x="80683" y="1075765"/>
            <a:ext cx="11698941" cy="5016758"/>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chemeClr val="tx1">
                    <a:lumMod val="65000"/>
                    <a:lumOff val="35000"/>
                  </a:schemeClr>
                </a:solidFill>
                <a:effectLst/>
              </a:rPr>
              <a:t>An Enterprise Application is a software application that helps enterprises in managing their business-related activities. They are large and complex and solve business-related problems to fulfill the needs of the enterprises.</a:t>
            </a:r>
          </a:p>
          <a:p>
            <a:pPr marL="342900" indent="-342900">
              <a:buFont typeface="Wingdings" panose="05000000000000000000" pitchFamily="2" charset="2"/>
              <a:buChar char="Ø"/>
            </a:pPr>
            <a:r>
              <a:rPr lang="en-US" sz="2000" dirty="0">
                <a:solidFill>
                  <a:schemeClr val="tx1">
                    <a:lumMod val="65000"/>
                    <a:lumOff val="35000"/>
                  </a:schemeClr>
                </a:solidFill>
                <a:effectLst/>
              </a:rPr>
              <a:t>Few of the enterprise application you would have encountered till now are,</a:t>
            </a:r>
          </a:p>
          <a:p>
            <a:pPr marL="342900" indent="-342900">
              <a:buFont typeface="Wingdings" panose="05000000000000000000" pitchFamily="2" charset="2"/>
              <a:buChar char="Ø"/>
            </a:pPr>
            <a:endParaRPr lang="en-US" sz="2000" dirty="0">
              <a:solidFill>
                <a:schemeClr val="tx1">
                  <a:lumMod val="65000"/>
                  <a:lumOff val="35000"/>
                </a:schemeClr>
              </a:solidFill>
            </a:endParaRPr>
          </a:p>
          <a:p>
            <a:pPr marL="342900" indent="-342900">
              <a:buFont typeface="Arial" panose="020B0604020202020204" pitchFamily="34" charset="0"/>
              <a:buChar char="•"/>
            </a:pPr>
            <a:r>
              <a:rPr lang="en-US" sz="2000" dirty="0">
                <a:solidFill>
                  <a:schemeClr val="tx1">
                    <a:lumMod val="65000"/>
                    <a:lumOff val="35000"/>
                  </a:schemeClr>
                </a:solidFill>
                <a:effectLst/>
              </a:rPr>
              <a:t>Sparsh</a:t>
            </a:r>
          </a:p>
          <a:p>
            <a:pPr marL="342900" indent="-342900">
              <a:buFont typeface="Arial" panose="020B0604020202020204" pitchFamily="34" charset="0"/>
              <a:buChar char="•"/>
            </a:pPr>
            <a:r>
              <a:rPr lang="en-US" sz="2000" dirty="0">
                <a:solidFill>
                  <a:schemeClr val="tx1">
                    <a:lumMod val="65000"/>
                    <a:lumOff val="35000"/>
                  </a:schemeClr>
                </a:solidFill>
                <a:effectLst/>
              </a:rPr>
              <a:t>Yammer</a:t>
            </a:r>
          </a:p>
          <a:p>
            <a:pPr marL="342900" indent="-342900">
              <a:buFont typeface="Arial" panose="020B0604020202020204" pitchFamily="34" charset="0"/>
              <a:buChar char="•"/>
            </a:pPr>
            <a:r>
              <a:rPr lang="en-US" sz="2000" dirty="0">
                <a:solidFill>
                  <a:schemeClr val="tx1">
                    <a:lumMod val="65000"/>
                    <a:lumOff val="35000"/>
                  </a:schemeClr>
                </a:solidFill>
                <a:effectLst/>
              </a:rPr>
              <a:t>Microsoft Outlook</a:t>
            </a:r>
          </a:p>
          <a:p>
            <a:pPr marL="342900" indent="-342900">
              <a:buFont typeface="Arial" panose="020B0604020202020204" pitchFamily="34" charset="0"/>
              <a:buChar char="•"/>
            </a:pPr>
            <a:r>
              <a:rPr lang="en-US" sz="2000" dirty="0">
                <a:solidFill>
                  <a:schemeClr val="tx1">
                    <a:lumMod val="65000"/>
                    <a:lumOff val="35000"/>
                  </a:schemeClr>
                </a:solidFill>
                <a:effectLst/>
              </a:rPr>
              <a:t>Microsoft Skype</a:t>
            </a:r>
          </a:p>
          <a:p>
            <a:pPr marL="342900" indent="-342900">
              <a:buFont typeface="Arial" panose="020B0604020202020204" pitchFamily="34" charset="0"/>
              <a:buChar char="•"/>
            </a:pPr>
            <a:r>
              <a:rPr lang="en-US" sz="2000" dirty="0">
                <a:solidFill>
                  <a:schemeClr val="tx1">
                    <a:lumMod val="65000"/>
                    <a:lumOff val="35000"/>
                  </a:schemeClr>
                </a:solidFill>
                <a:effectLst/>
              </a:rPr>
              <a:t>Yours truly (Lex)</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the different layers in an enterprise application.</a:t>
            </a:r>
          </a:p>
          <a:p>
            <a:endParaRPr lang="en-US" sz="2000" dirty="0">
              <a:solidFill>
                <a:schemeClr val="tx1">
                  <a:lumMod val="65000"/>
                  <a:lumOff val="35000"/>
                </a:schemeClr>
              </a:solidFill>
            </a:endParaRPr>
          </a:p>
          <a:p>
            <a:r>
              <a:rPr lang="en-US" sz="2000" dirty="0">
                <a:solidFill>
                  <a:schemeClr val="tx1">
                    <a:lumMod val="65000"/>
                    <a:lumOff val="35000"/>
                  </a:schemeClr>
                </a:solidFill>
              </a:rPr>
              <a:t>Since the enterprise application has been used for data manipulation of a large amount of data, it has become huge and complex. Maintaining such a complex application is challenging. And to resolve this, the enterprise application will be divided into different tiers.</a:t>
            </a:r>
            <a:endParaRPr lang="en-US" sz="2000" dirty="0">
              <a:solidFill>
                <a:schemeClr val="tx1">
                  <a:lumMod val="65000"/>
                  <a:lumOff val="35000"/>
                </a:schemeClr>
              </a:solidFill>
              <a:effectLst/>
            </a:endParaRPr>
          </a:p>
        </p:txBody>
      </p:sp>
      <p:sp>
        <p:nvSpPr>
          <p:cNvPr id="2" name="Footer Placeholder 1">
            <a:extLst>
              <a:ext uri="{FF2B5EF4-FFF2-40B4-BE49-F238E27FC236}">
                <a16:creationId xmlns:a16="http://schemas.microsoft.com/office/drawing/2014/main" id="{54B783E8-7970-0E0F-C914-46733923B87A}"/>
              </a:ext>
            </a:extLst>
          </p:cNvPr>
          <p:cNvSpPr>
            <a:spLocks noGrp="1"/>
          </p:cNvSpPr>
          <p:nvPr>
            <p:ph type="ftr" sz="quarter" idx="11"/>
          </p:nvPr>
        </p:nvSpPr>
        <p:spPr/>
        <p:txBody>
          <a:bodyPr/>
          <a:lstStyle/>
          <a:p>
            <a:r>
              <a:rPr lang="en-IN" dirty="0"/>
              <a:t>H&amp;D IT Solution</a:t>
            </a:r>
          </a:p>
        </p:txBody>
      </p:sp>
      <p:sp>
        <p:nvSpPr>
          <p:cNvPr id="4" name="Slide Number Placeholder 3">
            <a:extLst>
              <a:ext uri="{FF2B5EF4-FFF2-40B4-BE49-F238E27FC236}">
                <a16:creationId xmlns:a16="http://schemas.microsoft.com/office/drawing/2014/main" id="{B3160E72-FC15-885F-1C10-8155DEF0C174}"/>
              </a:ext>
            </a:extLst>
          </p:cNvPr>
          <p:cNvSpPr>
            <a:spLocks noGrp="1"/>
          </p:cNvSpPr>
          <p:nvPr>
            <p:ph type="sldNum" sz="quarter" idx="12"/>
          </p:nvPr>
        </p:nvSpPr>
        <p:spPr/>
        <p:txBody>
          <a:bodyPr/>
          <a:lstStyle/>
          <a:p>
            <a:fld id="{4A777409-9C5A-4B07-8E32-19F22F7D558C}" type="slidenum">
              <a:rPr lang="en-IN" smtClean="0"/>
              <a:t>3</a:t>
            </a:fld>
            <a:endParaRPr lang="en-IN" dirty="0"/>
          </a:p>
        </p:txBody>
      </p:sp>
    </p:spTree>
    <p:extLst>
      <p:ext uri="{BB962C8B-B14F-4D97-AF65-F5344CB8AC3E}">
        <p14:creationId xmlns:p14="http://schemas.microsoft.com/office/powerpoint/2010/main" val="2144960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A4057-B034-963A-CA64-D0659318B050}"/>
              </a:ext>
            </a:extLst>
          </p:cNvPr>
          <p:cNvSpPr txBox="1"/>
          <p:nvPr/>
        </p:nvSpPr>
        <p:spPr>
          <a:xfrm>
            <a:off x="277906" y="737845"/>
            <a:ext cx="11340353" cy="3477875"/>
          </a:xfrm>
          <a:prstGeom prst="rect">
            <a:avLst/>
          </a:prstGeom>
          <a:noFill/>
        </p:spPr>
        <p:txBody>
          <a:bodyPr wrap="square">
            <a:spAutoFit/>
          </a:bodyPr>
          <a:lstStyle/>
          <a:p>
            <a:r>
              <a:rPr lang="en-US" sz="2000" dirty="0">
                <a:solidFill>
                  <a:schemeClr val="tx1">
                    <a:lumMod val="65000"/>
                    <a:lumOff val="35000"/>
                  </a:schemeClr>
                </a:solidFill>
                <a:effectLst/>
              </a:rPr>
              <a:t>Now let us see how to declare variables in Java. While declaring variables, we have to specify the kind of data they will hold.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data type defines the type of data a variable can hold, its memory needs, and the operations that can be performed on it.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variable can hold values only of the type specified at the time of its declaration.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Syntax:  &lt;data type&gt; &lt;identifier&gt; = &lt;value&gt;;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 </a:t>
            </a:r>
          </a:p>
        </p:txBody>
      </p:sp>
      <p:sp>
        <p:nvSpPr>
          <p:cNvPr id="5" name="TextBox 4">
            <a:extLst>
              <a:ext uri="{FF2B5EF4-FFF2-40B4-BE49-F238E27FC236}">
                <a16:creationId xmlns:a16="http://schemas.microsoft.com/office/drawing/2014/main" id="{8F19644B-0D90-348D-F9FB-C4C93BED8674}"/>
              </a:ext>
            </a:extLst>
          </p:cNvPr>
          <p:cNvSpPr txBox="1"/>
          <p:nvPr/>
        </p:nvSpPr>
        <p:spPr>
          <a:xfrm>
            <a:off x="277906" y="4016007"/>
            <a:ext cx="11725835" cy="461665"/>
          </a:xfrm>
          <a:prstGeom prst="rect">
            <a:avLst/>
          </a:prstGeom>
          <a:noFill/>
        </p:spPr>
        <p:txBody>
          <a:bodyPr wrap="square">
            <a:spAutoFit/>
          </a:bodyPr>
          <a:lstStyle/>
          <a:p>
            <a:r>
              <a:rPr lang="en-IN" sz="2400" dirty="0"/>
              <a:t>long totalCost = 0;</a:t>
            </a:r>
          </a:p>
        </p:txBody>
      </p:sp>
      <p:sp>
        <p:nvSpPr>
          <p:cNvPr id="7" name="TextBox 6">
            <a:extLst>
              <a:ext uri="{FF2B5EF4-FFF2-40B4-BE49-F238E27FC236}">
                <a16:creationId xmlns:a16="http://schemas.microsoft.com/office/drawing/2014/main" id="{248DE025-DCF0-8768-9BE6-4B5A7365AB7F}"/>
              </a:ext>
            </a:extLst>
          </p:cNvPr>
          <p:cNvSpPr txBox="1"/>
          <p:nvPr/>
        </p:nvSpPr>
        <p:spPr>
          <a:xfrm>
            <a:off x="233082" y="4474706"/>
            <a:ext cx="11815482" cy="2246769"/>
          </a:xfrm>
          <a:prstGeom prst="rect">
            <a:avLst/>
          </a:prstGeom>
          <a:noFill/>
        </p:spPr>
        <p:txBody>
          <a:bodyPr wrap="square">
            <a:spAutoFit/>
          </a:bodyPr>
          <a:lstStyle/>
          <a:p>
            <a:r>
              <a:rPr lang="en-US" sz="2000" dirty="0">
                <a:solidFill>
                  <a:schemeClr val="tx1">
                    <a:lumMod val="65000"/>
                    <a:lumOff val="35000"/>
                  </a:schemeClr>
                </a:solidFill>
                <a:effectLst/>
              </a:rPr>
              <a:t>Data types are primarily of two kinds:</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Primitive data types</a:t>
            </a:r>
            <a:r>
              <a:rPr lang="en-US" sz="2000" dirty="0">
                <a:solidFill>
                  <a:schemeClr val="tx1">
                    <a:lumMod val="65000"/>
                    <a:lumOff val="35000"/>
                  </a:schemeClr>
                </a:solidFill>
                <a:effectLst/>
              </a:rPr>
              <a:t>: Variables hold the value of data item. char in Java uses Unicode characters</a:t>
            </a:r>
          </a:p>
          <a:p>
            <a:pPr marL="342900" indent="-342900">
              <a:buFont typeface="Wingdings" panose="05000000000000000000" pitchFamily="2" charset="2"/>
              <a:buChar char="Ø"/>
            </a:pPr>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Non-Primitive/Reference data types</a:t>
            </a:r>
            <a:r>
              <a:rPr lang="en-US" sz="2000" dirty="0">
                <a:solidFill>
                  <a:schemeClr val="tx1">
                    <a:lumMod val="65000"/>
                    <a:lumOff val="35000"/>
                  </a:schemeClr>
                </a:solidFill>
                <a:effectLst/>
              </a:rPr>
              <a:t>: Variables hold the reference of the memory location where the data item is stored.    Note: Non-primitive types such as String, user-defined types, enum will be discussed later in the course.</a:t>
            </a:r>
          </a:p>
        </p:txBody>
      </p:sp>
      <p:sp>
        <p:nvSpPr>
          <p:cNvPr id="2" name="Footer Placeholder 1">
            <a:extLst>
              <a:ext uri="{FF2B5EF4-FFF2-40B4-BE49-F238E27FC236}">
                <a16:creationId xmlns:a16="http://schemas.microsoft.com/office/drawing/2014/main" id="{B356616B-71B5-7FAD-AAA3-6188ED414C9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A51D9DE-B27A-646F-2B9C-818CC1BE7292}"/>
              </a:ext>
            </a:extLst>
          </p:cNvPr>
          <p:cNvSpPr>
            <a:spLocks noGrp="1"/>
          </p:cNvSpPr>
          <p:nvPr>
            <p:ph type="sldNum" sz="quarter" idx="12"/>
          </p:nvPr>
        </p:nvSpPr>
        <p:spPr/>
        <p:txBody>
          <a:bodyPr/>
          <a:lstStyle/>
          <a:p>
            <a:fld id="{4A777409-9C5A-4B07-8E32-19F22F7D558C}" type="slidenum">
              <a:rPr lang="en-IN" smtClean="0"/>
              <a:t>30</a:t>
            </a:fld>
            <a:endParaRPr lang="en-IN" dirty="0"/>
          </a:p>
        </p:txBody>
      </p:sp>
    </p:spTree>
    <p:extLst>
      <p:ext uri="{BB962C8B-B14F-4D97-AF65-F5344CB8AC3E}">
        <p14:creationId xmlns:p14="http://schemas.microsoft.com/office/powerpoint/2010/main" val="3231508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D3C384-44AA-A303-53E8-4C64C2245F0F}"/>
              </a:ext>
            </a:extLst>
          </p:cNvPr>
          <p:cNvSpPr txBox="1"/>
          <p:nvPr/>
        </p:nvSpPr>
        <p:spPr>
          <a:xfrm>
            <a:off x="833717" y="595717"/>
            <a:ext cx="11672047" cy="400110"/>
          </a:xfrm>
          <a:prstGeom prst="rect">
            <a:avLst/>
          </a:prstGeom>
          <a:noFill/>
        </p:spPr>
        <p:txBody>
          <a:bodyPr wrap="square">
            <a:spAutoFit/>
          </a:bodyPr>
          <a:lstStyle/>
          <a:p>
            <a:r>
              <a:rPr lang="en-US" sz="2000" dirty="0">
                <a:solidFill>
                  <a:schemeClr val="tx1">
                    <a:lumMod val="65000"/>
                    <a:lumOff val="35000"/>
                  </a:schemeClr>
                </a:solidFill>
              </a:rPr>
              <a:t>Let us have look at different data types in the below diagram in detail.</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F6394038-2825-910B-FFAB-8FA2185A4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71" y="1147482"/>
            <a:ext cx="10981765" cy="5491318"/>
          </a:xfrm>
          <a:prstGeom prst="rect">
            <a:avLst/>
          </a:prstGeom>
        </p:spPr>
      </p:pic>
      <p:sp>
        <p:nvSpPr>
          <p:cNvPr id="2" name="Footer Placeholder 1">
            <a:extLst>
              <a:ext uri="{FF2B5EF4-FFF2-40B4-BE49-F238E27FC236}">
                <a16:creationId xmlns:a16="http://schemas.microsoft.com/office/drawing/2014/main" id="{B889C554-958F-51DC-AF1B-3B0EB1E8CA9F}"/>
              </a:ext>
            </a:extLst>
          </p:cNvPr>
          <p:cNvSpPr>
            <a:spLocks noGrp="1"/>
          </p:cNvSpPr>
          <p:nvPr>
            <p:ph type="ftr" sz="quarter" idx="11"/>
          </p:nvPr>
        </p:nvSpPr>
        <p:spPr>
          <a:xfrm>
            <a:off x="4038600" y="6456237"/>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016B70E5-834B-4147-BE1A-AEDC75008935}"/>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2920256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F403F-376D-48E4-7A43-0D747D160423}"/>
              </a:ext>
            </a:extLst>
          </p:cNvPr>
          <p:cNvSpPr txBox="1"/>
          <p:nvPr/>
        </p:nvSpPr>
        <p:spPr>
          <a:xfrm>
            <a:off x="233082" y="855840"/>
            <a:ext cx="11537576" cy="400110"/>
          </a:xfrm>
          <a:prstGeom prst="rect">
            <a:avLst/>
          </a:prstGeom>
          <a:noFill/>
        </p:spPr>
        <p:txBody>
          <a:bodyPr wrap="square">
            <a:spAutoFit/>
          </a:bodyPr>
          <a:lstStyle/>
          <a:p>
            <a:r>
              <a:rPr lang="en-US" sz="2000" dirty="0">
                <a:solidFill>
                  <a:schemeClr val="tx1">
                    <a:lumMod val="65000"/>
                    <a:lumOff val="35000"/>
                  </a:schemeClr>
                </a:solidFill>
              </a:rPr>
              <a:t>The default value and size occupied by each datatype with an example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561B921-1B13-EAA0-3DD5-C6947DB85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29" y="1425387"/>
            <a:ext cx="11358282" cy="4176663"/>
          </a:xfrm>
          <a:prstGeom prst="rect">
            <a:avLst/>
          </a:prstGeom>
        </p:spPr>
      </p:pic>
      <p:sp>
        <p:nvSpPr>
          <p:cNvPr id="7" name="TextBox 6">
            <a:extLst>
              <a:ext uri="{FF2B5EF4-FFF2-40B4-BE49-F238E27FC236}">
                <a16:creationId xmlns:a16="http://schemas.microsoft.com/office/drawing/2014/main" id="{6542711E-EC88-99EE-DD8A-3AEC3F16692A}"/>
              </a:ext>
            </a:extLst>
          </p:cNvPr>
          <p:cNvSpPr txBox="1"/>
          <p:nvPr/>
        </p:nvSpPr>
        <p:spPr>
          <a:xfrm>
            <a:off x="322729" y="5827060"/>
            <a:ext cx="11537575" cy="400110"/>
          </a:xfrm>
          <a:prstGeom prst="rect">
            <a:avLst/>
          </a:prstGeom>
          <a:noFill/>
        </p:spPr>
        <p:txBody>
          <a:bodyPr wrap="square">
            <a:spAutoFit/>
          </a:bodyPr>
          <a:lstStyle/>
          <a:p>
            <a:r>
              <a:rPr lang="en-US" sz="2000" dirty="0">
                <a:solidFill>
                  <a:schemeClr val="tx1">
                    <a:lumMod val="65000"/>
                    <a:lumOff val="35000"/>
                  </a:schemeClr>
                </a:solidFill>
              </a:rPr>
              <a:t>Next, let us see how we can specify the datatype of a variable.</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A778C30C-3BCF-98EF-2E9A-CA2A94F7EF4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2710BB3-9E05-A0CD-5560-18D047577BB2}"/>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14734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004D64-A642-2CBB-3EBE-6A8994BE6402}"/>
              </a:ext>
            </a:extLst>
          </p:cNvPr>
          <p:cNvSpPr txBox="1"/>
          <p:nvPr/>
        </p:nvSpPr>
        <p:spPr>
          <a:xfrm>
            <a:off x="233081" y="728246"/>
            <a:ext cx="11725835" cy="1323439"/>
          </a:xfrm>
          <a:prstGeom prst="rect">
            <a:avLst/>
          </a:prstGeom>
          <a:noFill/>
        </p:spPr>
        <p:txBody>
          <a:bodyPr wrap="square">
            <a:spAutoFit/>
          </a:bodyPr>
          <a:lstStyle/>
          <a:p>
            <a:r>
              <a:rPr lang="en-US" sz="2000" dirty="0">
                <a:solidFill>
                  <a:schemeClr val="tx1">
                    <a:lumMod val="65000"/>
                    <a:lumOff val="35000"/>
                  </a:schemeClr>
                </a:solidFill>
                <a:effectLst/>
              </a:rPr>
              <a:t>By now, you have seen that to declare a variable, you need to specify the data type of the variable but from Java 10 onwards, a new feature of local variable type inference has been introduced.</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This feature allows you to specify </a:t>
            </a:r>
            <a:r>
              <a:rPr lang="en-US" sz="2000" b="1" dirty="0">
                <a:solidFill>
                  <a:schemeClr val="tx1">
                    <a:lumMod val="65000"/>
                    <a:lumOff val="35000"/>
                  </a:schemeClr>
                </a:solidFill>
                <a:effectLst/>
              </a:rPr>
              <a:t>var </a:t>
            </a:r>
            <a:r>
              <a:rPr lang="en-US" sz="2000" dirty="0">
                <a:solidFill>
                  <a:schemeClr val="tx1">
                    <a:lumMod val="65000"/>
                    <a:lumOff val="35000"/>
                  </a:schemeClr>
                </a:solidFill>
                <a:effectLst/>
              </a:rPr>
              <a:t>instead of the data type while declaring a variable as shown below.</a:t>
            </a:r>
          </a:p>
        </p:txBody>
      </p:sp>
      <p:sp>
        <p:nvSpPr>
          <p:cNvPr id="5" name="TextBox 4">
            <a:extLst>
              <a:ext uri="{FF2B5EF4-FFF2-40B4-BE49-F238E27FC236}">
                <a16:creationId xmlns:a16="http://schemas.microsoft.com/office/drawing/2014/main" id="{A056137A-685E-3331-14B9-046E043E6508}"/>
              </a:ext>
            </a:extLst>
          </p:cNvPr>
          <p:cNvSpPr txBox="1"/>
          <p:nvPr/>
        </p:nvSpPr>
        <p:spPr>
          <a:xfrm>
            <a:off x="233082" y="1955145"/>
            <a:ext cx="11725834" cy="461665"/>
          </a:xfrm>
          <a:prstGeom prst="rect">
            <a:avLst/>
          </a:prstGeom>
          <a:noFill/>
        </p:spPr>
        <p:txBody>
          <a:bodyPr wrap="square">
            <a:spAutoFit/>
          </a:bodyPr>
          <a:lstStyle/>
          <a:p>
            <a:r>
              <a:rPr lang="en-IN" sz="2400" dirty="0"/>
              <a:t>var number=11;</a:t>
            </a:r>
          </a:p>
        </p:txBody>
      </p:sp>
      <p:sp>
        <p:nvSpPr>
          <p:cNvPr id="7" name="TextBox 6">
            <a:extLst>
              <a:ext uri="{FF2B5EF4-FFF2-40B4-BE49-F238E27FC236}">
                <a16:creationId xmlns:a16="http://schemas.microsoft.com/office/drawing/2014/main" id="{8E01F8D8-59E9-ED6B-89B4-B1A0E3817DEF}"/>
              </a:ext>
            </a:extLst>
          </p:cNvPr>
          <p:cNvSpPr txBox="1"/>
          <p:nvPr/>
        </p:nvSpPr>
        <p:spPr>
          <a:xfrm>
            <a:off x="233082" y="2416810"/>
            <a:ext cx="11725834" cy="3477875"/>
          </a:xfrm>
          <a:prstGeom prst="rect">
            <a:avLst/>
          </a:prstGeom>
          <a:noFill/>
        </p:spPr>
        <p:txBody>
          <a:bodyPr wrap="square">
            <a:spAutoFit/>
          </a:bodyPr>
          <a:lstStyle/>
          <a:p>
            <a:r>
              <a:rPr lang="en-US" sz="2000" dirty="0">
                <a:solidFill>
                  <a:schemeClr val="tx1">
                    <a:lumMod val="65000"/>
                    <a:lumOff val="35000"/>
                  </a:schemeClr>
                </a:solidFill>
                <a:effectLst/>
              </a:rPr>
              <a:t>In the above code snippet, you can notice that instead of a data type, var has been specified while declaring the variable.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this case, the compiler infers the data type of the variable based on the value initialized to it.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Here, the compiler will infer the data type as int as an integer value has been initialized to the variable number.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Please note that var can only be used when a variable is initialized during declaration. var cannot be used when a variable is just declared without initialization.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code snippet given below will result in a compilation error.</a:t>
            </a:r>
          </a:p>
        </p:txBody>
      </p:sp>
      <p:sp>
        <p:nvSpPr>
          <p:cNvPr id="9" name="TextBox 8">
            <a:extLst>
              <a:ext uri="{FF2B5EF4-FFF2-40B4-BE49-F238E27FC236}">
                <a16:creationId xmlns:a16="http://schemas.microsoft.com/office/drawing/2014/main" id="{7073496E-B4BF-9A6B-40D7-1D62D4003B28}"/>
              </a:ext>
            </a:extLst>
          </p:cNvPr>
          <p:cNvSpPr txBox="1"/>
          <p:nvPr/>
        </p:nvSpPr>
        <p:spPr>
          <a:xfrm>
            <a:off x="233082" y="5894685"/>
            <a:ext cx="11725834" cy="461665"/>
          </a:xfrm>
          <a:prstGeom prst="rect">
            <a:avLst/>
          </a:prstGeom>
          <a:noFill/>
        </p:spPr>
        <p:txBody>
          <a:bodyPr wrap="square">
            <a:spAutoFit/>
          </a:bodyPr>
          <a:lstStyle/>
          <a:p>
            <a:r>
              <a:rPr lang="en-IN" sz="2400" dirty="0"/>
              <a:t>var number;</a:t>
            </a:r>
          </a:p>
        </p:txBody>
      </p:sp>
      <p:sp>
        <p:nvSpPr>
          <p:cNvPr id="2" name="Footer Placeholder 1">
            <a:extLst>
              <a:ext uri="{FF2B5EF4-FFF2-40B4-BE49-F238E27FC236}">
                <a16:creationId xmlns:a16="http://schemas.microsoft.com/office/drawing/2014/main" id="{34F36510-B89D-D7A4-8C90-EA8A8AEF6D3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A252935-602C-1746-8655-C43C826A881F}"/>
              </a:ext>
            </a:extLst>
          </p:cNvPr>
          <p:cNvSpPr>
            <a:spLocks noGrp="1"/>
          </p:cNvSpPr>
          <p:nvPr>
            <p:ph type="sldNum" sz="quarter" idx="12"/>
          </p:nvPr>
        </p:nvSpPr>
        <p:spPr/>
        <p:txBody>
          <a:bodyPr/>
          <a:lstStyle/>
          <a:p>
            <a:fld id="{4A777409-9C5A-4B07-8E32-19F22F7D558C}" type="slidenum">
              <a:rPr lang="en-IN" smtClean="0"/>
              <a:t>33</a:t>
            </a:fld>
            <a:endParaRPr lang="en-IN" dirty="0"/>
          </a:p>
        </p:txBody>
      </p:sp>
    </p:spTree>
    <p:extLst>
      <p:ext uri="{BB962C8B-B14F-4D97-AF65-F5344CB8AC3E}">
        <p14:creationId xmlns:p14="http://schemas.microsoft.com/office/powerpoint/2010/main" val="2842253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6851B-DD2B-C1E3-FCBC-2DC5DA6C26CA}"/>
              </a:ext>
            </a:extLst>
          </p:cNvPr>
          <p:cNvSpPr txBox="1"/>
          <p:nvPr/>
        </p:nvSpPr>
        <p:spPr>
          <a:xfrm>
            <a:off x="221876" y="995337"/>
            <a:ext cx="11748247" cy="707886"/>
          </a:xfrm>
          <a:prstGeom prst="rect">
            <a:avLst/>
          </a:prstGeom>
          <a:noFill/>
        </p:spPr>
        <p:txBody>
          <a:bodyPr wrap="square">
            <a:spAutoFit/>
          </a:bodyPr>
          <a:lstStyle/>
          <a:p>
            <a:r>
              <a:rPr lang="en-US" sz="2000" dirty="0">
                <a:solidFill>
                  <a:schemeClr val="tx1">
                    <a:lumMod val="65000"/>
                    <a:lumOff val="35000"/>
                  </a:schemeClr>
                </a:solidFill>
              </a:rPr>
              <a:t>Once a variable declared with var has been initialized, you cannot even change the type of the value assigned </a:t>
            </a:r>
          </a:p>
          <a:p>
            <a:r>
              <a:rPr lang="en-US" sz="2000" dirty="0">
                <a:solidFill>
                  <a:schemeClr val="tx1">
                    <a:lumMod val="65000"/>
                    <a:lumOff val="35000"/>
                  </a:schemeClr>
                </a:solidFill>
              </a:rPr>
              <a:t>to the variable.</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7D673E1F-1C09-70E9-EF98-B0A70328455F}"/>
              </a:ext>
            </a:extLst>
          </p:cNvPr>
          <p:cNvSpPr txBox="1"/>
          <p:nvPr/>
        </p:nvSpPr>
        <p:spPr>
          <a:xfrm>
            <a:off x="272301" y="1706651"/>
            <a:ext cx="11748247" cy="830997"/>
          </a:xfrm>
          <a:prstGeom prst="rect">
            <a:avLst/>
          </a:prstGeom>
          <a:noFill/>
        </p:spPr>
        <p:txBody>
          <a:bodyPr wrap="square">
            <a:spAutoFit/>
          </a:bodyPr>
          <a:lstStyle/>
          <a:p>
            <a:r>
              <a:rPr lang="en-IN" sz="2400" dirty="0"/>
              <a:t>var number=11;  //Line 1</a:t>
            </a:r>
          </a:p>
          <a:p>
            <a:r>
              <a:rPr lang="en-IN" sz="2400" dirty="0"/>
              <a:t>number="Java";  //Line 2</a:t>
            </a:r>
          </a:p>
        </p:txBody>
      </p:sp>
      <p:sp>
        <p:nvSpPr>
          <p:cNvPr id="7" name="TextBox 6">
            <a:extLst>
              <a:ext uri="{FF2B5EF4-FFF2-40B4-BE49-F238E27FC236}">
                <a16:creationId xmlns:a16="http://schemas.microsoft.com/office/drawing/2014/main" id="{B3AFF377-441B-C6CC-6FD9-B1DB99E6E225}"/>
              </a:ext>
            </a:extLst>
          </p:cNvPr>
          <p:cNvSpPr txBox="1"/>
          <p:nvPr/>
        </p:nvSpPr>
        <p:spPr>
          <a:xfrm>
            <a:off x="255493" y="2598057"/>
            <a:ext cx="11748247" cy="1323439"/>
          </a:xfrm>
          <a:prstGeom prst="rect">
            <a:avLst/>
          </a:prstGeom>
          <a:noFill/>
        </p:spPr>
        <p:txBody>
          <a:bodyPr wrap="square">
            <a:spAutoFit/>
          </a:bodyPr>
          <a:lstStyle/>
          <a:p>
            <a:r>
              <a:rPr lang="en-US" sz="2000" dirty="0">
                <a:solidFill>
                  <a:schemeClr val="tx1">
                    <a:lumMod val="65000"/>
                    <a:lumOff val="35000"/>
                  </a:schemeClr>
                </a:solidFill>
                <a:effectLst/>
              </a:rPr>
              <a:t>The above code snippet will result in a compilation error as in Line 2, the value 'Java' of type String is assigned to the variable number but initially the type inferred for the variable number was int. This is not allowed.</a:t>
            </a:r>
          </a:p>
          <a:p>
            <a:r>
              <a:rPr lang="en-US" sz="2000" dirty="0">
                <a:solidFill>
                  <a:schemeClr val="tx1">
                    <a:lumMod val="65000"/>
                    <a:lumOff val="35000"/>
                  </a:schemeClr>
                </a:solidFill>
                <a:effectLst/>
              </a:rPr>
              <a:t>Similarly a var variable cannot be initialized to null, which will result in compilation error if done. This is because it cannot determine the type of the variable from the value null.</a:t>
            </a:r>
          </a:p>
        </p:txBody>
      </p:sp>
      <p:sp>
        <p:nvSpPr>
          <p:cNvPr id="9" name="TextBox 8">
            <a:extLst>
              <a:ext uri="{FF2B5EF4-FFF2-40B4-BE49-F238E27FC236}">
                <a16:creationId xmlns:a16="http://schemas.microsoft.com/office/drawing/2014/main" id="{8A4B6323-BD45-E1C2-BDE5-4B5315FF938C}"/>
              </a:ext>
            </a:extLst>
          </p:cNvPr>
          <p:cNvSpPr txBox="1"/>
          <p:nvPr/>
        </p:nvSpPr>
        <p:spPr>
          <a:xfrm>
            <a:off x="255493" y="3921496"/>
            <a:ext cx="11714630" cy="461665"/>
          </a:xfrm>
          <a:prstGeom prst="rect">
            <a:avLst/>
          </a:prstGeom>
          <a:noFill/>
        </p:spPr>
        <p:txBody>
          <a:bodyPr wrap="square">
            <a:spAutoFit/>
          </a:bodyPr>
          <a:lstStyle/>
          <a:p>
            <a:r>
              <a:rPr lang="en-IN" sz="2400" dirty="0"/>
              <a:t>var number=null;</a:t>
            </a:r>
          </a:p>
        </p:txBody>
      </p:sp>
      <p:sp>
        <p:nvSpPr>
          <p:cNvPr id="11" name="TextBox 10">
            <a:extLst>
              <a:ext uri="{FF2B5EF4-FFF2-40B4-BE49-F238E27FC236}">
                <a16:creationId xmlns:a16="http://schemas.microsoft.com/office/drawing/2014/main" id="{9FA6276C-CBF3-CBD1-A32B-E5D090DC212F}"/>
              </a:ext>
            </a:extLst>
          </p:cNvPr>
          <p:cNvSpPr txBox="1"/>
          <p:nvPr/>
        </p:nvSpPr>
        <p:spPr>
          <a:xfrm>
            <a:off x="272301" y="4490733"/>
            <a:ext cx="11714629" cy="707886"/>
          </a:xfrm>
          <a:prstGeom prst="rect">
            <a:avLst/>
          </a:prstGeom>
          <a:noFill/>
        </p:spPr>
        <p:txBody>
          <a:bodyPr wrap="square">
            <a:spAutoFit/>
          </a:bodyPr>
          <a:lstStyle/>
          <a:p>
            <a:r>
              <a:rPr lang="en-US" sz="2000" dirty="0">
                <a:solidFill>
                  <a:schemeClr val="tx1">
                    <a:lumMod val="65000"/>
                    <a:lumOff val="35000"/>
                  </a:schemeClr>
                </a:solidFill>
                <a:effectLst/>
              </a:rPr>
              <a:t>You can now try these out in tryouts given later.</a:t>
            </a:r>
          </a:p>
          <a:p>
            <a:r>
              <a:rPr lang="en-US" sz="2000" dirty="0">
                <a:solidFill>
                  <a:schemeClr val="tx1">
                    <a:lumMod val="65000"/>
                    <a:lumOff val="35000"/>
                  </a:schemeClr>
                </a:solidFill>
                <a:effectLst/>
              </a:rPr>
              <a:t>Let us discuss about operators next.</a:t>
            </a:r>
          </a:p>
        </p:txBody>
      </p:sp>
      <p:sp>
        <p:nvSpPr>
          <p:cNvPr id="13" name="TextBox 12">
            <a:extLst>
              <a:ext uri="{FF2B5EF4-FFF2-40B4-BE49-F238E27FC236}">
                <a16:creationId xmlns:a16="http://schemas.microsoft.com/office/drawing/2014/main" id="{F6164D4A-7AB5-C898-4A3C-A36BF54214B8}"/>
              </a:ext>
            </a:extLst>
          </p:cNvPr>
          <p:cNvSpPr txBox="1"/>
          <p:nvPr/>
        </p:nvSpPr>
        <p:spPr>
          <a:xfrm>
            <a:off x="255493" y="5274567"/>
            <a:ext cx="11781864" cy="1323439"/>
          </a:xfrm>
          <a:prstGeom prst="rect">
            <a:avLst/>
          </a:prstGeom>
          <a:noFill/>
        </p:spPr>
        <p:txBody>
          <a:bodyPr wrap="square">
            <a:spAutoFit/>
          </a:bodyPr>
          <a:lstStyle/>
          <a:p>
            <a:r>
              <a:rPr lang="en-US" sz="2000" dirty="0">
                <a:solidFill>
                  <a:schemeClr val="tx1">
                    <a:lumMod val="65000"/>
                    <a:lumOff val="35000"/>
                  </a:schemeClr>
                </a:solidFill>
                <a:effectLst/>
              </a:rPr>
              <a:t>To manipulate variables and to do some operations on the data, we require operators.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Operators are symbols that perform specific operations on values and return a result. Java is loaded with a huge set of operators:</a:t>
            </a:r>
          </a:p>
        </p:txBody>
      </p:sp>
      <p:sp>
        <p:nvSpPr>
          <p:cNvPr id="2" name="Footer Placeholder 1">
            <a:extLst>
              <a:ext uri="{FF2B5EF4-FFF2-40B4-BE49-F238E27FC236}">
                <a16:creationId xmlns:a16="http://schemas.microsoft.com/office/drawing/2014/main" id="{992EB587-37C7-FE69-586E-204B364D03E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B5E54F7-EDD9-F3DC-8BB8-1CB7D501C934}"/>
              </a:ext>
            </a:extLst>
          </p:cNvPr>
          <p:cNvSpPr>
            <a:spLocks noGrp="1"/>
          </p:cNvSpPr>
          <p:nvPr>
            <p:ph type="sldNum" sz="quarter" idx="12"/>
          </p:nvPr>
        </p:nvSpPr>
        <p:spPr/>
        <p:txBody>
          <a:bodyPr/>
          <a:lstStyle/>
          <a:p>
            <a:fld id="{4A777409-9C5A-4B07-8E32-19F22F7D558C}" type="slidenum">
              <a:rPr lang="en-IN" smtClean="0"/>
              <a:t>34</a:t>
            </a:fld>
            <a:endParaRPr lang="en-IN" dirty="0"/>
          </a:p>
        </p:txBody>
      </p:sp>
    </p:spTree>
    <p:extLst>
      <p:ext uri="{BB962C8B-B14F-4D97-AF65-F5344CB8AC3E}">
        <p14:creationId xmlns:p14="http://schemas.microsoft.com/office/powerpoint/2010/main" val="472206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2B54B6-45C0-EAE8-2D9C-CC218B2A01D2}"/>
              </a:ext>
            </a:extLst>
          </p:cNvPr>
          <p:cNvSpPr txBox="1"/>
          <p:nvPr/>
        </p:nvSpPr>
        <p:spPr>
          <a:xfrm>
            <a:off x="1066799" y="462390"/>
            <a:ext cx="11663083" cy="400110"/>
          </a:xfrm>
          <a:prstGeom prst="rect">
            <a:avLst/>
          </a:prstGeom>
          <a:noFill/>
        </p:spPr>
        <p:txBody>
          <a:bodyPr wrap="square">
            <a:spAutoFit/>
          </a:bodyPr>
          <a:lstStyle/>
          <a:p>
            <a:r>
              <a:rPr lang="en-IN" sz="2000" dirty="0">
                <a:solidFill>
                  <a:schemeClr val="tx1">
                    <a:lumMod val="65000"/>
                    <a:lumOff val="35000"/>
                  </a:schemeClr>
                </a:solidFill>
              </a:rPr>
              <a:t>Arithmetic operators:</a:t>
            </a:r>
          </a:p>
        </p:txBody>
      </p:sp>
      <p:pic>
        <p:nvPicPr>
          <p:cNvPr id="5" name="Picture 4">
            <a:extLst>
              <a:ext uri="{FF2B5EF4-FFF2-40B4-BE49-F238E27FC236}">
                <a16:creationId xmlns:a16="http://schemas.microsoft.com/office/drawing/2014/main" id="{A85766F7-6738-F9B8-7729-6E3FFFF2D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863529"/>
            <a:ext cx="6589061" cy="2465444"/>
          </a:xfrm>
          <a:prstGeom prst="rect">
            <a:avLst/>
          </a:prstGeom>
        </p:spPr>
      </p:pic>
      <p:sp>
        <p:nvSpPr>
          <p:cNvPr id="7" name="TextBox 6">
            <a:extLst>
              <a:ext uri="{FF2B5EF4-FFF2-40B4-BE49-F238E27FC236}">
                <a16:creationId xmlns:a16="http://schemas.microsoft.com/office/drawing/2014/main" id="{B73E00CA-43FB-4909-1A1A-DCBFD622D408}"/>
              </a:ext>
            </a:extLst>
          </p:cNvPr>
          <p:cNvSpPr txBox="1"/>
          <p:nvPr/>
        </p:nvSpPr>
        <p:spPr>
          <a:xfrm>
            <a:off x="1066799" y="3369857"/>
            <a:ext cx="11663083" cy="400110"/>
          </a:xfrm>
          <a:prstGeom prst="rect">
            <a:avLst/>
          </a:prstGeom>
          <a:noFill/>
        </p:spPr>
        <p:txBody>
          <a:bodyPr wrap="square">
            <a:spAutoFit/>
          </a:bodyPr>
          <a:lstStyle/>
          <a:p>
            <a:r>
              <a:rPr lang="en-IN" sz="2000" dirty="0">
                <a:solidFill>
                  <a:schemeClr val="tx1">
                    <a:lumMod val="65000"/>
                    <a:lumOff val="35000"/>
                  </a:schemeClr>
                </a:solidFill>
              </a:rPr>
              <a:t>Bitwise operators:</a:t>
            </a:r>
          </a:p>
        </p:txBody>
      </p:sp>
      <p:pic>
        <p:nvPicPr>
          <p:cNvPr id="9" name="Picture 8">
            <a:extLst>
              <a:ext uri="{FF2B5EF4-FFF2-40B4-BE49-F238E27FC236}">
                <a16:creationId xmlns:a16="http://schemas.microsoft.com/office/drawing/2014/main" id="{14FAF282-B531-D3B6-425B-E89F04035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769967"/>
            <a:ext cx="6589060" cy="2625643"/>
          </a:xfrm>
          <a:prstGeom prst="rect">
            <a:avLst/>
          </a:prstGeom>
        </p:spPr>
      </p:pic>
      <p:sp>
        <p:nvSpPr>
          <p:cNvPr id="2" name="Footer Placeholder 1">
            <a:extLst>
              <a:ext uri="{FF2B5EF4-FFF2-40B4-BE49-F238E27FC236}">
                <a16:creationId xmlns:a16="http://schemas.microsoft.com/office/drawing/2014/main" id="{8AF9B113-745E-F057-EE33-080C3DAC7CC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197F47D-C04E-F625-86BE-D20D8E3B3C61}"/>
              </a:ext>
            </a:extLst>
          </p:cNvPr>
          <p:cNvSpPr>
            <a:spLocks noGrp="1"/>
          </p:cNvSpPr>
          <p:nvPr>
            <p:ph type="sldNum" sz="quarter" idx="12"/>
          </p:nvPr>
        </p:nvSpPr>
        <p:spPr/>
        <p:txBody>
          <a:bodyPr/>
          <a:lstStyle/>
          <a:p>
            <a:fld id="{4A777409-9C5A-4B07-8E32-19F22F7D558C}" type="slidenum">
              <a:rPr lang="en-IN" smtClean="0"/>
              <a:t>35</a:t>
            </a:fld>
            <a:endParaRPr lang="en-IN" dirty="0"/>
          </a:p>
        </p:txBody>
      </p:sp>
    </p:spTree>
    <p:extLst>
      <p:ext uri="{BB962C8B-B14F-4D97-AF65-F5344CB8AC3E}">
        <p14:creationId xmlns:p14="http://schemas.microsoft.com/office/powerpoint/2010/main" val="1679997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B5407-5D70-9419-D62B-9C349BDEB1B1}"/>
              </a:ext>
            </a:extLst>
          </p:cNvPr>
          <p:cNvSpPr txBox="1"/>
          <p:nvPr/>
        </p:nvSpPr>
        <p:spPr>
          <a:xfrm>
            <a:off x="914400" y="611573"/>
            <a:ext cx="11555506" cy="400110"/>
          </a:xfrm>
          <a:prstGeom prst="rect">
            <a:avLst/>
          </a:prstGeom>
          <a:noFill/>
        </p:spPr>
        <p:txBody>
          <a:bodyPr wrap="square">
            <a:spAutoFit/>
          </a:bodyPr>
          <a:lstStyle/>
          <a:p>
            <a:r>
              <a:rPr lang="en-IN" sz="2000" dirty="0">
                <a:solidFill>
                  <a:schemeClr val="tx1">
                    <a:lumMod val="65000"/>
                    <a:lumOff val="35000"/>
                  </a:schemeClr>
                </a:solidFill>
              </a:rPr>
              <a:t>Relational</a:t>
            </a:r>
            <a:r>
              <a:rPr lang="en-IN" sz="2000" dirty="0"/>
              <a:t> </a:t>
            </a:r>
            <a:r>
              <a:rPr lang="en-IN" sz="2000" dirty="0">
                <a:solidFill>
                  <a:schemeClr val="tx1">
                    <a:lumMod val="65000"/>
                    <a:lumOff val="35000"/>
                  </a:schemeClr>
                </a:solidFill>
              </a:rPr>
              <a:t>operators</a:t>
            </a:r>
            <a:r>
              <a:rPr lang="en-IN" sz="2000" dirty="0"/>
              <a:t>:</a:t>
            </a:r>
          </a:p>
        </p:txBody>
      </p:sp>
      <p:pic>
        <p:nvPicPr>
          <p:cNvPr id="5" name="Picture 4">
            <a:extLst>
              <a:ext uri="{FF2B5EF4-FFF2-40B4-BE49-F238E27FC236}">
                <a16:creationId xmlns:a16="http://schemas.microsoft.com/office/drawing/2014/main" id="{B28C16DC-7750-3BD5-BAE7-16420C316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901" y="1075765"/>
            <a:ext cx="5240428" cy="2232211"/>
          </a:xfrm>
          <a:prstGeom prst="rect">
            <a:avLst/>
          </a:prstGeom>
        </p:spPr>
      </p:pic>
      <p:sp>
        <p:nvSpPr>
          <p:cNvPr id="7" name="TextBox 6">
            <a:extLst>
              <a:ext uri="{FF2B5EF4-FFF2-40B4-BE49-F238E27FC236}">
                <a16:creationId xmlns:a16="http://schemas.microsoft.com/office/drawing/2014/main" id="{AB60801B-F536-4803-6897-9FCBAB8232F4}"/>
              </a:ext>
            </a:extLst>
          </p:cNvPr>
          <p:cNvSpPr txBox="1"/>
          <p:nvPr/>
        </p:nvSpPr>
        <p:spPr>
          <a:xfrm>
            <a:off x="1025901" y="3283906"/>
            <a:ext cx="11636188" cy="400110"/>
          </a:xfrm>
          <a:prstGeom prst="rect">
            <a:avLst/>
          </a:prstGeom>
          <a:noFill/>
        </p:spPr>
        <p:txBody>
          <a:bodyPr wrap="square">
            <a:spAutoFit/>
          </a:bodyPr>
          <a:lstStyle/>
          <a:p>
            <a:r>
              <a:rPr lang="en-IN" sz="2000" dirty="0">
                <a:solidFill>
                  <a:schemeClr val="tx1">
                    <a:lumMod val="65000"/>
                    <a:lumOff val="35000"/>
                  </a:schemeClr>
                </a:solidFill>
              </a:rPr>
              <a:t>Assignment operators:</a:t>
            </a:r>
          </a:p>
        </p:txBody>
      </p:sp>
      <p:pic>
        <p:nvPicPr>
          <p:cNvPr id="9" name="Picture 8">
            <a:extLst>
              <a:ext uri="{FF2B5EF4-FFF2-40B4-BE49-F238E27FC236}">
                <a16:creationId xmlns:a16="http://schemas.microsoft.com/office/drawing/2014/main" id="{32F6C3B6-3DD0-0E70-220A-E4B799FD2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901" y="3684016"/>
            <a:ext cx="5240428" cy="2741184"/>
          </a:xfrm>
          <a:prstGeom prst="rect">
            <a:avLst/>
          </a:prstGeom>
        </p:spPr>
      </p:pic>
      <p:sp>
        <p:nvSpPr>
          <p:cNvPr id="2" name="Footer Placeholder 1">
            <a:extLst>
              <a:ext uri="{FF2B5EF4-FFF2-40B4-BE49-F238E27FC236}">
                <a16:creationId xmlns:a16="http://schemas.microsoft.com/office/drawing/2014/main" id="{06BBFDBD-F5F2-7F5B-F785-977C5E4FD29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E5EA229-37E2-2DA0-E2E6-C500765AF221}"/>
              </a:ext>
            </a:extLst>
          </p:cNvPr>
          <p:cNvSpPr>
            <a:spLocks noGrp="1"/>
          </p:cNvSpPr>
          <p:nvPr>
            <p:ph type="sldNum" sz="quarter" idx="12"/>
          </p:nvPr>
        </p:nvSpPr>
        <p:spPr/>
        <p:txBody>
          <a:bodyPr/>
          <a:lstStyle/>
          <a:p>
            <a:fld id="{4A777409-9C5A-4B07-8E32-19F22F7D558C}" type="slidenum">
              <a:rPr lang="en-IN" smtClean="0"/>
              <a:t>36</a:t>
            </a:fld>
            <a:endParaRPr lang="en-IN" dirty="0"/>
          </a:p>
        </p:txBody>
      </p:sp>
    </p:spTree>
    <p:extLst>
      <p:ext uri="{BB962C8B-B14F-4D97-AF65-F5344CB8AC3E}">
        <p14:creationId xmlns:p14="http://schemas.microsoft.com/office/powerpoint/2010/main" val="1447727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2C353-47FC-E56B-5A84-73B520AE7348}"/>
              </a:ext>
            </a:extLst>
          </p:cNvPr>
          <p:cNvSpPr txBox="1"/>
          <p:nvPr/>
        </p:nvSpPr>
        <p:spPr>
          <a:xfrm>
            <a:off x="376516" y="975829"/>
            <a:ext cx="11456895" cy="400110"/>
          </a:xfrm>
          <a:prstGeom prst="rect">
            <a:avLst/>
          </a:prstGeom>
          <a:noFill/>
        </p:spPr>
        <p:txBody>
          <a:bodyPr wrap="square">
            <a:spAutoFit/>
          </a:bodyPr>
          <a:lstStyle/>
          <a:p>
            <a:r>
              <a:rPr lang="en-IN" sz="2000" dirty="0">
                <a:solidFill>
                  <a:schemeClr val="tx1">
                    <a:lumMod val="65000"/>
                    <a:lumOff val="35000"/>
                  </a:schemeClr>
                </a:solidFill>
              </a:rPr>
              <a:t>Logical operators:</a:t>
            </a:r>
          </a:p>
        </p:txBody>
      </p:sp>
      <p:pic>
        <p:nvPicPr>
          <p:cNvPr id="5" name="Picture 4">
            <a:extLst>
              <a:ext uri="{FF2B5EF4-FFF2-40B4-BE49-F238E27FC236}">
                <a16:creationId xmlns:a16="http://schemas.microsoft.com/office/drawing/2014/main" id="{89364A38-4562-8E19-835D-EE46E8471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16" y="1522313"/>
            <a:ext cx="7637928" cy="2079076"/>
          </a:xfrm>
          <a:prstGeom prst="rect">
            <a:avLst/>
          </a:prstGeom>
        </p:spPr>
      </p:pic>
      <p:sp>
        <p:nvSpPr>
          <p:cNvPr id="7" name="TextBox 6">
            <a:extLst>
              <a:ext uri="{FF2B5EF4-FFF2-40B4-BE49-F238E27FC236}">
                <a16:creationId xmlns:a16="http://schemas.microsoft.com/office/drawing/2014/main" id="{EA0FDDCC-CD51-ACC9-F6A0-8D1F9933C3F9}"/>
              </a:ext>
            </a:extLst>
          </p:cNvPr>
          <p:cNvSpPr txBox="1"/>
          <p:nvPr/>
        </p:nvSpPr>
        <p:spPr>
          <a:xfrm>
            <a:off x="376516" y="3674576"/>
            <a:ext cx="11456894" cy="1631216"/>
          </a:xfrm>
          <a:prstGeom prst="rect">
            <a:avLst/>
          </a:prstGeom>
          <a:noFill/>
        </p:spPr>
        <p:txBody>
          <a:bodyPr wrap="square">
            <a:spAutoFit/>
          </a:bodyPr>
          <a:lstStyle/>
          <a:p>
            <a:r>
              <a:rPr lang="en-US" sz="2000" dirty="0">
                <a:solidFill>
                  <a:schemeClr val="tx1">
                    <a:lumMod val="65000"/>
                    <a:lumOff val="35000"/>
                  </a:schemeClr>
                </a:solidFill>
                <a:effectLst/>
              </a:rPr>
              <a:t>Ternary Operator: It is a short form of if-then-else statement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Syntax:  &lt;condition&gt; ? &lt;statement if true&gt; : &lt;statement if false&gt;;</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For Example: </a:t>
            </a:r>
          </a:p>
        </p:txBody>
      </p:sp>
      <p:sp>
        <p:nvSpPr>
          <p:cNvPr id="9" name="TextBox 8">
            <a:extLst>
              <a:ext uri="{FF2B5EF4-FFF2-40B4-BE49-F238E27FC236}">
                <a16:creationId xmlns:a16="http://schemas.microsoft.com/office/drawing/2014/main" id="{453CAFA6-12C7-4C02-EFA0-016350470DF7}"/>
              </a:ext>
            </a:extLst>
          </p:cNvPr>
          <p:cNvSpPr txBox="1"/>
          <p:nvPr/>
        </p:nvSpPr>
        <p:spPr>
          <a:xfrm>
            <a:off x="376516" y="5378979"/>
            <a:ext cx="11456894" cy="830997"/>
          </a:xfrm>
          <a:prstGeom prst="rect">
            <a:avLst/>
          </a:prstGeom>
          <a:noFill/>
        </p:spPr>
        <p:txBody>
          <a:bodyPr wrap="square">
            <a:spAutoFit/>
          </a:bodyPr>
          <a:lstStyle/>
          <a:p>
            <a:r>
              <a:rPr lang="en-IN" sz="2400" dirty="0"/>
              <a:t>int a=30, b=50;</a:t>
            </a:r>
          </a:p>
          <a:p>
            <a:r>
              <a:rPr lang="en-IN" sz="2400" dirty="0"/>
              <a:t>String result= a&gt;b?"A is greeter is greater";</a:t>
            </a:r>
          </a:p>
        </p:txBody>
      </p:sp>
      <p:sp>
        <p:nvSpPr>
          <p:cNvPr id="2" name="Footer Placeholder 1">
            <a:extLst>
              <a:ext uri="{FF2B5EF4-FFF2-40B4-BE49-F238E27FC236}">
                <a16:creationId xmlns:a16="http://schemas.microsoft.com/office/drawing/2014/main" id="{FFA63F90-05C4-FA03-262C-DC167AB7655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202FD57-2113-1CFC-12B5-FCB73007E9DE}"/>
              </a:ext>
            </a:extLst>
          </p:cNvPr>
          <p:cNvSpPr>
            <a:spLocks noGrp="1"/>
          </p:cNvSpPr>
          <p:nvPr>
            <p:ph type="sldNum" sz="quarter" idx="12"/>
          </p:nvPr>
        </p:nvSpPr>
        <p:spPr/>
        <p:txBody>
          <a:bodyPr/>
          <a:lstStyle/>
          <a:p>
            <a:fld id="{4A777409-9C5A-4B07-8E32-19F22F7D558C}" type="slidenum">
              <a:rPr lang="en-IN" smtClean="0"/>
              <a:t>37</a:t>
            </a:fld>
            <a:endParaRPr lang="en-IN" dirty="0"/>
          </a:p>
        </p:txBody>
      </p:sp>
    </p:spTree>
    <p:extLst>
      <p:ext uri="{BB962C8B-B14F-4D97-AF65-F5344CB8AC3E}">
        <p14:creationId xmlns:p14="http://schemas.microsoft.com/office/powerpoint/2010/main" val="1900290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1C980-ADE3-A2B2-4CCD-E175B63A7FAB}"/>
              </a:ext>
            </a:extLst>
          </p:cNvPr>
          <p:cNvSpPr txBox="1"/>
          <p:nvPr/>
        </p:nvSpPr>
        <p:spPr>
          <a:xfrm>
            <a:off x="412375" y="914915"/>
            <a:ext cx="11331389" cy="400110"/>
          </a:xfrm>
          <a:prstGeom prst="rect">
            <a:avLst/>
          </a:prstGeom>
          <a:noFill/>
        </p:spPr>
        <p:txBody>
          <a:bodyPr wrap="square">
            <a:spAutoFit/>
          </a:bodyPr>
          <a:lstStyle/>
          <a:p>
            <a:r>
              <a:rPr lang="en-US" sz="2000" dirty="0">
                <a:solidFill>
                  <a:schemeClr val="tx1">
                    <a:lumMod val="65000"/>
                    <a:lumOff val="35000"/>
                  </a:schemeClr>
                </a:solidFill>
              </a:rPr>
              <a:t>Use JShell to execute the below code</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F1B86D6-9328-84B1-5079-0075F531DB95}"/>
              </a:ext>
            </a:extLst>
          </p:cNvPr>
          <p:cNvSpPr txBox="1"/>
          <p:nvPr/>
        </p:nvSpPr>
        <p:spPr>
          <a:xfrm>
            <a:off x="412375" y="1418770"/>
            <a:ext cx="11403107" cy="4524315"/>
          </a:xfrm>
          <a:prstGeom prst="rect">
            <a:avLst/>
          </a:prstGeom>
          <a:noFill/>
        </p:spPr>
        <p:txBody>
          <a:bodyPr wrap="square">
            <a:spAutoFit/>
          </a:bodyPr>
          <a:lstStyle/>
          <a:p>
            <a:r>
              <a:rPr lang="en-IN" sz="2400" dirty="0"/>
              <a:t>int pizzaPrice=280;</a:t>
            </a:r>
          </a:p>
          <a:p>
            <a:r>
              <a:rPr lang="en-IN" sz="2400" dirty="0"/>
              <a:t>int quantity=2;</a:t>
            </a:r>
          </a:p>
          <a:p>
            <a:r>
              <a:rPr lang="en-IN" sz="2400" dirty="0"/>
              <a:t>long totalCost = pizzaPrice * quantity;</a:t>
            </a:r>
          </a:p>
          <a:p>
            <a:r>
              <a:rPr lang="en-IN" sz="2400" dirty="0"/>
              <a:t>if(totalCost&gt;2000 &amp;&amp; totalCost&lt;=10000){</a:t>
            </a:r>
          </a:p>
          <a:p>
            <a:r>
              <a:rPr lang="en-IN" sz="2400" dirty="0"/>
              <a:t>    float totalCostWithDiscount = totalCost - (totalCost * (float)5/100);</a:t>
            </a:r>
          </a:p>
          <a:p>
            <a:r>
              <a:rPr lang="en-IN" sz="2400" dirty="0"/>
              <a:t>}</a:t>
            </a:r>
          </a:p>
          <a:p>
            <a:r>
              <a:rPr lang="en-IN" sz="2400" dirty="0"/>
              <a:t>else if(totalCost&gt;10000){</a:t>
            </a:r>
          </a:p>
          <a:p>
            <a:r>
              <a:rPr lang="en-IN" sz="2400" dirty="0"/>
              <a:t>    float totalCostWithDiscount = totalCost - (totalCost * (float)10/100);</a:t>
            </a:r>
          </a:p>
          <a:p>
            <a:r>
              <a:rPr lang="en-IN" sz="2400" dirty="0"/>
              <a:t>}</a:t>
            </a:r>
          </a:p>
          <a:p>
            <a:r>
              <a:rPr lang="en-IN" sz="2400" dirty="0"/>
              <a:t>else{</a:t>
            </a:r>
          </a:p>
          <a:p>
            <a:r>
              <a:rPr lang="en-IN" sz="2400" dirty="0"/>
              <a:t>    System.out.println("No Discount");</a:t>
            </a:r>
          </a:p>
          <a:p>
            <a:r>
              <a:rPr lang="en-IN" sz="2400" dirty="0"/>
              <a:t>}</a:t>
            </a:r>
          </a:p>
        </p:txBody>
      </p:sp>
      <p:sp>
        <p:nvSpPr>
          <p:cNvPr id="7" name="TextBox 6">
            <a:extLst>
              <a:ext uri="{FF2B5EF4-FFF2-40B4-BE49-F238E27FC236}">
                <a16:creationId xmlns:a16="http://schemas.microsoft.com/office/drawing/2014/main" id="{8E123E68-4301-F97D-E326-3C64562E1E53}"/>
              </a:ext>
            </a:extLst>
          </p:cNvPr>
          <p:cNvSpPr txBox="1"/>
          <p:nvPr/>
        </p:nvSpPr>
        <p:spPr>
          <a:xfrm>
            <a:off x="412375" y="5956240"/>
            <a:ext cx="11483790" cy="400110"/>
          </a:xfrm>
          <a:prstGeom prst="rect">
            <a:avLst/>
          </a:prstGeom>
          <a:noFill/>
        </p:spPr>
        <p:txBody>
          <a:bodyPr wrap="square">
            <a:spAutoFit/>
          </a:bodyPr>
          <a:lstStyle/>
          <a:p>
            <a:r>
              <a:rPr lang="en-US" sz="2000" dirty="0">
                <a:solidFill>
                  <a:schemeClr val="tx1">
                    <a:lumMod val="65000"/>
                    <a:lumOff val="35000"/>
                  </a:schemeClr>
                </a:solidFill>
              </a:rPr>
              <a:t>Next, let us see how we can assign a value from one data type to another.</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13C2C785-7E34-CCA5-D7BA-7316E19F53A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89C4844-EA39-49C1-0E71-EB8E1C9F108A}"/>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1269401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F84BB-FCA9-7432-DA92-9B99FEB2FCA6}"/>
              </a:ext>
            </a:extLst>
          </p:cNvPr>
          <p:cNvSpPr txBox="1"/>
          <p:nvPr/>
        </p:nvSpPr>
        <p:spPr>
          <a:xfrm>
            <a:off x="197222" y="820578"/>
            <a:ext cx="11537577" cy="3785652"/>
          </a:xfrm>
          <a:prstGeom prst="rect">
            <a:avLst/>
          </a:prstGeom>
          <a:noFill/>
        </p:spPr>
        <p:txBody>
          <a:bodyPr wrap="square">
            <a:spAutoFit/>
          </a:bodyPr>
          <a:lstStyle/>
          <a:p>
            <a:r>
              <a:rPr lang="en-US" sz="2000" dirty="0">
                <a:solidFill>
                  <a:schemeClr val="tx1">
                    <a:lumMod val="65000"/>
                    <a:lumOff val="35000"/>
                  </a:schemeClr>
                </a:solidFill>
                <a:effectLst/>
              </a:rPr>
              <a:t>In Java, </a:t>
            </a:r>
            <a:r>
              <a:rPr lang="en-US" sz="2000" b="1" dirty="0">
                <a:solidFill>
                  <a:schemeClr val="tx1">
                    <a:lumMod val="65000"/>
                    <a:lumOff val="35000"/>
                  </a:schemeClr>
                </a:solidFill>
                <a:effectLst/>
              </a:rPr>
              <a:t>type conversion</a:t>
            </a:r>
            <a:r>
              <a:rPr lang="en-US" sz="2000" dirty="0">
                <a:solidFill>
                  <a:schemeClr val="tx1">
                    <a:lumMod val="65000"/>
                    <a:lumOff val="35000"/>
                  </a:schemeClr>
                </a:solidFill>
                <a:effectLst/>
              </a:rPr>
              <a:t> or </a:t>
            </a:r>
            <a:r>
              <a:rPr lang="en-US" sz="2000" b="1" dirty="0">
                <a:solidFill>
                  <a:schemeClr val="tx1">
                    <a:lumMod val="65000"/>
                    <a:lumOff val="35000"/>
                  </a:schemeClr>
                </a:solidFill>
                <a:effectLst/>
              </a:rPr>
              <a:t>type casting </a:t>
            </a:r>
            <a:r>
              <a:rPr lang="en-US" sz="2000" dirty="0">
                <a:solidFill>
                  <a:schemeClr val="tx1">
                    <a:lumMod val="65000"/>
                    <a:lumOff val="35000"/>
                  </a:schemeClr>
                </a:solidFill>
                <a:effectLst/>
              </a:rPr>
              <a:t>refers to the process of assigning a value from one data type to another.  In most cases, to prevent the loss of information, any of the operand's value can be converted to a higher accommodating type.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Java supports two types of type conversion:</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Explicit type casting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Explicit conversions are generally used to prevent data loss in mathematical operations. Also, when a value of larger data type needs to be stored as a value of smaller data type, despite the possibility of data loss, we should explicitly specify the conversion. In such a case, it is called narrowing conversion.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a:t>
            </a:r>
          </a:p>
        </p:txBody>
      </p:sp>
      <p:sp>
        <p:nvSpPr>
          <p:cNvPr id="5" name="TextBox 4">
            <a:extLst>
              <a:ext uri="{FF2B5EF4-FFF2-40B4-BE49-F238E27FC236}">
                <a16:creationId xmlns:a16="http://schemas.microsoft.com/office/drawing/2014/main" id="{DB86705A-F80E-3B13-BA15-E69022A11650}"/>
              </a:ext>
            </a:extLst>
          </p:cNvPr>
          <p:cNvSpPr txBox="1"/>
          <p:nvPr/>
        </p:nvSpPr>
        <p:spPr>
          <a:xfrm>
            <a:off x="197223" y="4606230"/>
            <a:ext cx="11609294" cy="461665"/>
          </a:xfrm>
          <a:prstGeom prst="rect">
            <a:avLst/>
          </a:prstGeom>
          <a:noFill/>
        </p:spPr>
        <p:txBody>
          <a:bodyPr wrap="square">
            <a:spAutoFit/>
          </a:bodyPr>
          <a:lstStyle/>
          <a:p>
            <a:r>
              <a:rPr lang="en-IN" sz="2400" dirty="0"/>
              <a:t>float totalCostWithDiscount = totalCost - (totalCost * (float)5/100);    // Explicit Type Casting</a:t>
            </a:r>
          </a:p>
        </p:txBody>
      </p:sp>
      <p:sp>
        <p:nvSpPr>
          <p:cNvPr id="7" name="TextBox 6">
            <a:extLst>
              <a:ext uri="{FF2B5EF4-FFF2-40B4-BE49-F238E27FC236}">
                <a16:creationId xmlns:a16="http://schemas.microsoft.com/office/drawing/2014/main" id="{6D23E69C-367D-EAC6-8D9D-95F1B6527573}"/>
              </a:ext>
            </a:extLst>
          </p:cNvPr>
          <p:cNvSpPr txBox="1"/>
          <p:nvPr/>
        </p:nvSpPr>
        <p:spPr>
          <a:xfrm>
            <a:off x="197223" y="5079077"/>
            <a:ext cx="11537577" cy="1631216"/>
          </a:xfrm>
          <a:prstGeom prst="rect">
            <a:avLst/>
          </a:prstGeom>
          <a:noFill/>
        </p:spPr>
        <p:txBody>
          <a:bodyPr wrap="square">
            <a:spAutoFit/>
          </a:bodyPr>
          <a:lstStyle/>
          <a:p>
            <a:pPr marL="342900" indent="-342900">
              <a:buFont typeface="Wingdings" panose="05000000000000000000" pitchFamily="2" charset="2"/>
              <a:buChar char="Ø"/>
            </a:pPr>
            <a:r>
              <a:rPr lang="en-US" sz="2000" b="1" dirty="0">
                <a:solidFill>
                  <a:schemeClr val="tx1">
                    <a:lumMod val="65000"/>
                    <a:lumOff val="35000"/>
                  </a:schemeClr>
                </a:solidFill>
                <a:effectLst/>
              </a:rPr>
              <a:t>Implicit type casting</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Implicit conversion happens when a value of smaller data type needs to be used as a value of larger compatible data type.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For Example:</a:t>
            </a:r>
          </a:p>
        </p:txBody>
      </p:sp>
      <p:sp>
        <p:nvSpPr>
          <p:cNvPr id="2" name="Footer Placeholder 1">
            <a:extLst>
              <a:ext uri="{FF2B5EF4-FFF2-40B4-BE49-F238E27FC236}">
                <a16:creationId xmlns:a16="http://schemas.microsoft.com/office/drawing/2014/main" id="{9D6701A3-23A4-10A1-C202-D911D2557A2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EE5B239-89C8-D838-9F03-65453D7196AD}"/>
              </a:ext>
            </a:extLst>
          </p:cNvPr>
          <p:cNvSpPr>
            <a:spLocks noGrp="1"/>
          </p:cNvSpPr>
          <p:nvPr>
            <p:ph type="sldNum" sz="quarter" idx="12"/>
          </p:nvPr>
        </p:nvSpPr>
        <p:spPr/>
        <p:txBody>
          <a:bodyPr/>
          <a:lstStyle/>
          <a:p>
            <a:fld id="{4A777409-9C5A-4B07-8E32-19F22F7D558C}" type="slidenum">
              <a:rPr lang="en-IN" smtClean="0"/>
              <a:t>39</a:t>
            </a:fld>
            <a:endParaRPr lang="en-IN" dirty="0"/>
          </a:p>
        </p:txBody>
      </p:sp>
    </p:spTree>
    <p:extLst>
      <p:ext uri="{BB962C8B-B14F-4D97-AF65-F5344CB8AC3E}">
        <p14:creationId xmlns:p14="http://schemas.microsoft.com/office/powerpoint/2010/main" val="287124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E40C53-92BD-464B-380B-07AEAF69B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612" y="535709"/>
            <a:ext cx="7342094" cy="5838196"/>
          </a:xfrm>
          <a:prstGeom prst="rect">
            <a:avLst/>
          </a:prstGeom>
        </p:spPr>
      </p:pic>
      <p:sp>
        <p:nvSpPr>
          <p:cNvPr id="2" name="Footer Placeholder 1">
            <a:extLst>
              <a:ext uri="{FF2B5EF4-FFF2-40B4-BE49-F238E27FC236}">
                <a16:creationId xmlns:a16="http://schemas.microsoft.com/office/drawing/2014/main" id="{A2C368CA-D822-ABA6-0206-B28FD8E43DC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E4B5B41-BF28-3161-7939-091E381F2007}"/>
              </a:ext>
            </a:extLst>
          </p:cNvPr>
          <p:cNvSpPr>
            <a:spLocks noGrp="1"/>
          </p:cNvSpPr>
          <p:nvPr>
            <p:ph type="sldNum" sz="quarter" idx="12"/>
          </p:nvPr>
        </p:nvSpPr>
        <p:spPr/>
        <p:txBody>
          <a:bodyPr/>
          <a:lstStyle/>
          <a:p>
            <a:fld id="{4A777409-9C5A-4B07-8E32-19F22F7D558C}" type="slidenum">
              <a:rPr lang="en-IN" smtClean="0"/>
              <a:t>4</a:t>
            </a:fld>
            <a:endParaRPr lang="en-IN" dirty="0"/>
          </a:p>
        </p:txBody>
      </p:sp>
    </p:spTree>
    <p:extLst>
      <p:ext uri="{BB962C8B-B14F-4D97-AF65-F5344CB8AC3E}">
        <p14:creationId xmlns:p14="http://schemas.microsoft.com/office/powerpoint/2010/main" val="28120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5C7C4-BAFF-D9FF-4009-2FD86CDCDEA1}"/>
              </a:ext>
            </a:extLst>
          </p:cNvPr>
          <p:cNvSpPr txBox="1"/>
          <p:nvPr/>
        </p:nvSpPr>
        <p:spPr>
          <a:xfrm>
            <a:off x="246529" y="759288"/>
            <a:ext cx="11510682" cy="1200329"/>
          </a:xfrm>
          <a:prstGeom prst="rect">
            <a:avLst/>
          </a:prstGeom>
          <a:noFill/>
        </p:spPr>
        <p:txBody>
          <a:bodyPr wrap="square">
            <a:spAutoFit/>
          </a:bodyPr>
          <a:lstStyle/>
          <a:p>
            <a:r>
              <a:rPr lang="en-IN" sz="2400" dirty="0"/>
              <a:t>int intValue = 1002;</a:t>
            </a:r>
          </a:p>
          <a:p>
            <a:r>
              <a:rPr lang="en-IN" sz="2400" dirty="0"/>
              <a:t>long longVariable = intValue;</a:t>
            </a:r>
          </a:p>
          <a:p>
            <a:r>
              <a:rPr lang="en-IN" sz="2400" dirty="0"/>
              <a:t>//Here type casting is automatically done</a:t>
            </a:r>
          </a:p>
        </p:txBody>
      </p:sp>
      <p:sp>
        <p:nvSpPr>
          <p:cNvPr id="5" name="TextBox 4">
            <a:extLst>
              <a:ext uri="{FF2B5EF4-FFF2-40B4-BE49-F238E27FC236}">
                <a16:creationId xmlns:a16="http://schemas.microsoft.com/office/drawing/2014/main" id="{67FB3027-DC9B-E7E6-D9CE-52809BFBE585}"/>
              </a:ext>
            </a:extLst>
          </p:cNvPr>
          <p:cNvSpPr txBox="1"/>
          <p:nvPr/>
        </p:nvSpPr>
        <p:spPr>
          <a:xfrm>
            <a:off x="228600" y="1959617"/>
            <a:ext cx="11734800" cy="400110"/>
          </a:xfrm>
          <a:prstGeom prst="rect">
            <a:avLst/>
          </a:prstGeom>
          <a:noFill/>
        </p:spPr>
        <p:txBody>
          <a:bodyPr wrap="square">
            <a:spAutoFit/>
          </a:bodyPr>
          <a:lstStyle/>
          <a:p>
            <a:r>
              <a:rPr lang="en-US" sz="2000" dirty="0">
                <a:solidFill>
                  <a:schemeClr val="tx1">
                    <a:lumMod val="65000"/>
                    <a:lumOff val="35000"/>
                  </a:schemeClr>
                </a:solidFill>
              </a:rPr>
              <a:t>Also called widening conversion, it is done automatically by Java. It follows the sequence below: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7BF70398-6902-5313-480C-A3DA5CE67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711" y="2524797"/>
            <a:ext cx="9216335" cy="3329156"/>
          </a:xfrm>
          <a:prstGeom prst="rect">
            <a:avLst/>
          </a:prstGeom>
        </p:spPr>
      </p:pic>
      <p:sp>
        <p:nvSpPr>
          <p:cNvPr id="9" name="TextBox 8">
            <a:extLst>
              <a:ext uri="{FF2B5EF4-FFF2-40B4-BE49-F238E27FC236}">
                <a16:creationId xmlns:a16="http://schemas.microsoft.com/office/drawing/2014/main" id="{AE5F873D-51A9-8114-82F0-56899B3C7F70}"/>
              </a:ext>
            </a:extLst>
          </p:cNvPr>
          <p:cNvSpPr txBox="1"/>
          <p:nvPr/>
        </p:nvSpPr>
        <p:spPr>
          <a:xfrm>
            <a:off x="246529" y="5956240"/>
            <a:ext cx="11618259" cy="400110"/>
          </a:xfrm>
          <a:prstGeom prst="rect">
            <a:avLst/>
          </a:prstGeom>
          <a:noFill/>
        </p:spPr>
        <p:txBody>
          <a:bodyPr wrap="square">
            <a:spAutoFit/>
          </a:bodyPr>
          <a:lstStyle/>
          <a:p>
            <a:r>
              <a:rPr lang="en-US" sz="2000" dirty="0">
                <a:solidFill>
                  <a:schemeClr val="tx1">
                    <a:lumMod val="65000"/>
                    <a:lumOff val="35000"/>
                  </a:schemeClr>
                </a:solidFill>
              </a:rPr>
              <a:t>Next, let us see few tryouts on datatypes, var and operators.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2980D033-CF61-5FF8-DB69-E70C9024DB7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495C595-EBC6-3916-7D07-561AA81F3EB2}"/>
              </a:ext>
            </a:extLst>
          </p:cNvPr>
          <p:cNvSpPr>
            <a:spLocks noGrp="1"/>
          </p:cNvSpPr>
          <p:nvPr>
            <p:ph type="sldNum" sz="quarter" idx="12"/>
          </p:nvPr>
        </p:nvSpPr>
        <p:spPr/>
        <p:txBody>
          <a:bodyPr/>
          <a:lstStyle/>
          <a:p>
            <a:fld id="{4A777409-9C5A-4B07-8E32-19F22F7D558C}" type="slidenum">
              <a:rPr lang="en-IN" smtClean="0"/>
              <a:t>40</a:t>
            </a:fld>
            <a:endParaRPr lang="en-IN" dirty="0"/>
          </a:p>
        </p:txBody>
      </p:sp>
    </p:spTree>
    <p:extLst>
      <p:ext uri="{BB962C8B-B14F-4D97-AF65-F5344CB8AC3E}">
        <p14:creationId xmlns:p14="http://schemas.microsoft.com/office/powerpoint/2010/main" val="3512414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E4104-C185-FED6-CDCF-C75EE99DEDE3}"/>
              </a:ext>
            </a:extLst>
          </p:cNvPr>
          <p:cNvSpPr txBox="1"/>
          <p:nvPr/>
        </p:nvSpPr>
        <p:spPr>
          <a:xfrm>
            <a:off x="416859" y="1051411"/>
            <a:ext cx="11358282" cy="461665"/>
          </a:xfrm>
          <a:prstGeom prst="rect">
            <a:avLst/>
          </a:prstGeom>
          <a:noFill/>
        </p:spPr>
        <p:txBody>
          <a:bodyPr wrap="square">
            <a:spAutoFit/>
          </a:bodyPr>
          <a:lstStyle/>
          <a:p>
            <a:r>
              <a:rPr lang="en-IN" sz="2400" b="1" dirty="0"/>
              <a:t>Datatypes and var -Tryout</a:t>
            </a:r>
          </a:p>
        </p:txBody>
      </p:sp>
      <p:sp>
        <p:nvSpPr>
          <p:cNvPr id="5" name="TextBox 4">
            <a:extLst>
              <a:ext uri="{FF2B5EF4-FFF2-40B4-BE49-F238E27FC236}">
                <a16:creationId xmlns:a16="http://schemas.microsoft.com/office/drawing/2014/main" id="{B508F08A-2F92-5D98-04F6-5C0848840FED}"/>
              </a:ext>
            </a:extLst>
          </p:cNvPr>
          <p:cNvSpPr txBox="1"/>
          <p:nvPr/>
        </p:nvSpPr>
        <p:spPr>
          <a:xfrm>
            <a:off x="466165" y="1647369"/>
            <a:ext cx="11591365" cy="4708981"/>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Play around with different data types and get familiar with declaring and initializing variables.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Data types are primarily of two kinds: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Primitive data types: Variables hold the value of data item. In Java char type uses Unicode characters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Non-Primitive/Reference data types: Variables hold the reference of the memory location where the data item is stored. Example: String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Java has </a:t>
            </a:r>
            <a:r>
              <a:rPr lang="en-US" sz="2000" b="1" dirty="0">
                <a:solidFill>
                  <a:schemeClr val="tx1">
                    <a:lumMod val="65000"/>
                    <a:lumOff val="35000"/>
                  </a:schemeClr>
                </a:solidFill>
                <a:effectLst/>
              </a:rPr>
              <a:t>var</a:t>
            </a:r>
            <a:r>
              <a:rPr lang="en-US" sz="2000" dirty="0">
                <a:solidFill>
                  <a:schemeClr val="tx1">
                    <a:lumMod val="65000"/>
                    <a:lumOff val="35000"/>
                  </a:schemeClr>
                </a:solidFill>
                <a:effectLst/>
              </a:rPr>
              <a:t> keyword to declare variables, which allows you to declare a variable without their type.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code is a simple Java program to demonstrates different ways of declaring and initializing a variable in  Java</a:t>
            </a:r>
          </a:p>
        </p:txBody>
      </p:sp>
      <p:sp>
        <p:nvSpPr>
          <p:cNvPr id="2" name="Footer Placeholder 1">
            <a:extLst>
              <a:ext uri="{FF2B5EF4-FFF2-40B4-BE49-F238E27FC236}">
                <a16:creationId xmlns:a16="http://schemas.microsoft.com/office/drawing/2014/main" id="{291B16FF-5E4E-02D6-A3A5-EF48DEFD822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112C8B6-FDB5-A4D7-4C13-B0650D5A4CAE}"/>
              </a:ext>
            </a:extLst>
          </p:cNvPr>
          <p:cNvSpPr>
            <a:spLocks noGrp="1"/>
          </p:cNvSpPr>
          <p:nvPr>
            <p:ph type="sldNum" sz="quarter" idx="12"/>
          </p:nvPr>
        </p:nvSpPr>
        <p:spPr/>
        <p:txBody>
          <a:bodyPr/>
          <a:lstStyle/>
          <a:p>
            <a:fld id="{4A777409-9C5A-4B07-8E32-19F22F7D558C}" type="slidenum">
              <a:rPr lang="en-IN" smtClean="0"/>
              <a:t>41</a:t>
            </a:fld>
            <a:endParaRPr lang="en-IN" dirty="0"/>
          </a:p>
        </p:txBody>
      </p:sp>
    </p:spTree>
    <p:extLst>
      <p:ext uri="{BB962C8B-B14F-4D97-AF65-F5344CB8AC3E}">
        <p14:creationId xmlns:p14="http://schemas.microsoft.com/office/powerpoint/2010/main" val="4030546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4F8D4-5F6D-718B-79A7-9EFFE90562A1}"/>
              </a:ext>
            </a:extLst>
          </p:cNvPr>
          <p:cNvSpPr txBox="1"/>
          <p:nvPr/>
        </p:nvSpPr>
        <p:spPr>
          <a:xfrm>
            <a:off x="1380565" y="1028343"/>
            <a:ext cx="9681882" cy="4708981"/>
          </a:xfrm>
          <a:prstGeom prst="rect">
            <a:avLst/>
          </a:prstGeom>
          <a:noFill/>
        </p:spPr>
        <p:txBody>
          <a:bodyPr wrap="square">
            <a:spAutoFit/>
          </a:bodyPr>
          <a:lstStyle/>
          <a:p>
            <a:r>
              <a:rPr lang="en-IN" sz="2000" dirty="0"/>
              <a:t>class DataTypesDemo{</a:t>
            </a:r>
          </a:p>
          <a:p>
            <a:endParaRPr lang="en-IN" sz="2000" dirty="0"/>
          </a:p>
          <a:p>
            <a:r>
              <a:rPr lang="en-IN" sz="2000" dirty="0"/>
              <a:t>    public static void main(String[] args) {</a:t>
            </a:r>
          </a:p>
          <a:p>
            <a:r>
              <a:rPr lang="en-IN" sz="2000" dirty="0"/>
              <a:t>        int price = 100; //primitive data type</a:t>
            </a:r>
          </a:p>
          <a:p>
            <a:r>
              <a:rPr lang="en-IN" sz="2000" dirty="0"/>
              <a:t>        double discount = 25.5;</a:t>
            </a:r>
          </a:p>
          <a:p>
            <a:r>
              <a:rPr lang="en-IN" sz="2000" dirty="0"/>
              <a:t>        String size = "Medium"; //non-primitive data type</a:t>
            </a:r>
          </a:p>
          <a:p>
            <a:r>
              <a:rPr lang="en-IN" sz="2000" dirty="0"/>
              <a:t>        </a:t>
            </a:r>
          </a:p>
          <a:p>
            <a:r>
              <a:rPr lang="en-IN" sz="2000" dirty="0"/>
              <a:t>        System.out.println("Prize after discount: "+price*(1-discount/100));</a:t>
            </a:r>
          </a:p>
          <a:p>
            <a:r>
              <a:rPr lang="en-IN" sz="2000" dirty="0"/>
              <a:t>        </a:t>
            </a:r>
          </a:p>
          <a:p>
            <a:r>
              <a:rPr lang="en-IN" sz="2000" dirty="0"/>
              <a:t>        //Variable declared using var keyword</a:t>
            </a:r>
          </a:p>
          <a:p>
            <a:r>
              <a:rPr lang="en-IN" sz="2000" dirty="0"/>
              <a:t>        var customerName = "Rob Jones"; // infers String</a:t>
            </a:r>
          </a:p>
          <a:p>
            <a:r>
              <a:rPr lang="en-IN" sz="2000" dirty="0"/>
              <a:t>        System.out.println( customerName +" ordered a "+size+" pizza");</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6ABC3F3F-98A0-57BA-C983-5420921C16B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25F3AA1-379B-AAFB-F46D-F320BF1DCEDE}"/>
              </a:ext>
            </a:extLst>
          </p:cNvPr>
          <p:cNvSpPr>
            <a:spLocks noGrp="1"/>
          </p:cNvSpPr>
          <p:nvPr>
            <p:ph type="sldNum" sz="quarter" idx="12"/>
          </p:nvPr>
        </p:nvSpPr>
        <p:spPr/>
        <p:txBody>
          <a:bodyPr/>
          <a:lstStyle/>
          <a:p>
            <a:fld id="{4A777409-9C5A-4B07-8E32-19F22F7D558C}" type="slidenum">
              <a:rPr lang="en-IN" smtClean="0"/>
              <a:t>42</a:t>
            </a:fld>
            <a:endParaRPr lang="en-IN" dirty="0"/>
          </a:p>
        </p:txBody>
      </p:sp>
    </p:spTree>
    <p:extLst>
      <p:ext uri="{BB962C8B-B14F-4D97-AF65-F5344CB8AC3E}">
        <p14:creationId xmlns:p14="http://schemas.microsoft.com/office/powerpoint/2010/main" val="57041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EE0C98-D4EB-2FF5-CAD9-EC43144B8380}"/>
              </a:ext>
            </a:extLst>
          </p:cNvPr>
          <p:cNvSpPr txBox="1"/>
          <p:nvPr/>
        </p:nvSpPr>
        <p:spPr>
          <a:xfrm>
            <a:off x="627527" y="779384"/>
            <a:ext cx="10802471" cy="461665"/>
          </a:xfrm>
          <a:prstGeom prst="rect">
            <a:avLst/>
          </a:prstGeom>
          <a:noFill/>
        </p:spPr>
        <p:txBody>
          <a:bodyPr wrap="square">
            <a:spAutoFit/>
          </a:bodyPr>
          <a:lstStyle/>
          <a:p>
            <a:r>
              <a:rPr lang="en-US" sz="2400" b="1" dirty="0"/>
              <a:t>Local Variable Type Inference - Tryout </a:t>
            </a:r>
          </a:p>
        </p:txBody>
      </p:sp>
      <p:sp>
        <p:nvSpPr>
          <p:cNvPr id="5" name="TextBox 4">
            <a:extLst>
              <a:ext uri="{FF2B5EF4-FFF2-40B4-BE49-F238E27FC236}">
                <a16:creationId xmlns:a16="http://schemas.microsoft.com/office/drawing/2014/main" id="{D98307A6-B110-8384-766A-FAB23F9DDD6E}"/>
              </a:ext>
            </a:extLst>
          </p:cNvPr>
          <p:cNvSpPr txBox="1"/>
          <p:nvPr/>
        </p:nvSpPr>
        <p:spPr>
          <a:xfrm>
            <a:off x="627527" y="1241049"/>
            <a:ext cx="11035554"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Try executing the code given below to understand local variable type inference. Uncomment the code and observe the result, to understand better.</a:t>
            </a:r>
          </a:p>
        </p:txBody>
      </p:sp>
      <p:sp>
        <p:nvSpPr>
          <p:cNvPr id="9" name="TextBox 8">
            <a:extLst>
              <a:ext uri="{FF2B5EF4-FFF2-40B4-BE49-F238E27FC236}">
                <a16:creationId xmlns:a16="http://schemas.microsoft.com/office/drawing/2014/main" id="{06A0BD4A-4868-BB68-BB14-20BDBAF61931}"/>
              </a:ext>
            </a:extLst>
          </p:cNvPr>
          <p:cNvSpPr txBox="1"/>
          <p:nvPr/>
        </p:nvSpPr>
        <p:spPr>
          <a:xfrm>
            <a:off x="627527" y="2242793"/>
            <a:ext cx="11035554" cy="4708981"/>
          </a:xfrm>
          <a:prstGeom prst="rect">
            <a:avLst/>
          </a:prstGeom>
          <a:noFill/>
        </p:spPr>
        <p:txBody>
          <a:bodyPr wrap="square">
            <a:spAutoFit/>
          </a:bodyPr>
          <a:lstStyle/>
          <a:p>
            <a:r>
              <a:rPr lang="en-IN" sz="2000" dirty="0"/>
              <a:t>class Tester{</a:t>
            </a:r>
          </a:p>
          <a:p>
            <a:r>
              <a:rPr lang="en-IN" sz="2000" dirty="0"/>
              <a:t>    public static void main(String[] args){</a:t>
            </a:r>
          </a:p>
          <a:p>
            <a:r>
              <a:rPr lang="en-IN" sz="2000" dirty="0"/>
              <a:t>    </a:t>
            </a:r>
          </a:p>
          <a:p>
            <a:r>
              <a:rPr lang="en-IN" sz="2000" dirty="0"/>
              <a:t>        //Variable declared using var instead of data type</a:t>
            </a:r>
          </a:p>
          <a:p>
            <a:r>
              <a:rPr lang="en-IN" sz="2000" dirty="0"/>
              <a:t>        var numberOne=11; //The type of the variable is inferred by the compiler</a:t>
            </a:r>
          </a:p>
          <a:p>
            <a:r>
              <a:rPr lang="en-IN" sz="2000" dirty="0"/>
              <a:t>        System.out.println("The value of numberOne is "+numberOne);</a:t>
            </a:r>
          </a:p>
          <a:p>
            <a:r>
              <a:rPr lang="en-IN" sz="2000" dirty="0"/>
              <a:t>        </a:t>
            </a:r>
          </a:p>
          <a:p>
            <a:r>
              <a:rPr lang="en-IN" sz="2000" dirty="0"/>
              <a:t>        //Uncomment the code given below and observe the output</a:t>
            </a:r>
          </a:p>
          <a:p>
            <a:r>
              <a:rPr lang="en-IN" sz="2000" dirty="0"/>
              <a:t>        //var numberTwo;</a:t>
            </a:r>
          </a:p>
          <a:p>
            <a:r>
              <a:rPr lang="en-IN" sz="2000" dirty="0"/>
              <a:t>        </a:t>
            </a:r>
          </a:p>
          <a:p>
            <a:r>
              <a:rPr lang="en-IN" sz="2000" dirty="0"/>
              <a:t>        //Uncomment the code given below and observe the output</a:t>
            </a:r>
          </a:p>
          <a:p>
            <a:r>
              <a:rPr lang="en-IN" sz="2000" dirty="0"/>
              <a:t>        //numberOne="Java";</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6EA5700D-8076-BBB9-FABA-25B408FB15ED}"/>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560378C-49E0-045F-406E-C12941743528}"/>
              </a:ext>
            </a:extLst>
          </p:cNvPr>
          <p:cNvSpPr>
            <a:spLocks noGrp="1"/>
          </p:cNvSpPr>
          <p:nvPr>
            <p:ph type="sldNum" sz="quarter" idx="12"/>
          </p:nvPr>
        </p:nvSpPr>
        <p:spPr/>
        <p:txBody>
          <a:bodyPr/>
          <a:lstStyle/>
          <a:p>
            <a:fld id="{4A777409-9C5A-4B07-8E32-19F22F7D558C}" type="slidenum">
              <a:rPr lang="en-IN" smtClean="0"/>
              <a:t>43</a:t>
            </a:fld>
            <a:endParaRPr lang="en-IN" dirty="0"/>
          </a:p>
        </p:txBody>
      </p:sp>
    </p:spTree>
    <p:extLst>
      <p:ext uri="{BB962C8B-B14F-4D97-AF65-F5344CB8AC3E}">
        <p14:creationId xmlns:p14="http://schemas.microsoft.com/office/powerpoint/2010/main" val="565328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5493E-C1E2-AD0B-B7EB-7A8451BA80D8}"/>
              </a:ext>
            </a:extLst>
          </p:cNvPr>
          <p:cNvSpPr txBox="1"/>
          <p:nvPr/>
        </p:nvSpPr>
        <p:spPr>
          <a:xfrm>
            <a:off x="336176" y="1433463"/>
            <a:ext cx="11689976" cy="461665"/>
          </a:xfrm>
          <a:prstGeom prst="rect">
            <a:avLst/>
          </a:prstGeom>
          <a:noFill/>
        </p:spPr>
        <p:txBody>
          <a:bodyPr wrap="square">
            <a:spAutoFit/>
          </a:bodyPr>
          <a:lstStyle/>
          <a:p>
            <a:r>
              <a:rPr lang="en-IN" sz="2400" dirty="0"/>
              <a:t>Operators </a:t>
            </a:r>
            <a:r>
              <a:rPr lang="en-IN" sz="2400" dirty="0" err="1"/>
              <a:t>tryout</a:t>
            </a:r>
            <a:endParaRPr lang="en-IN" sz="2400" dirty="0"/>
          </a:p>
        </p:txBody>
      </p:sp>
      <p:sp>
        <p:nvSpPr>
          <p:cNvPr id="5" name="TextBox 4">
            <a:extLst>
              <a:ext uri="{FF2B5EF4-FFF2-40B4-BE49-F238E27FC236}">
                <a16:creationId xmlns:a16="http://schemas.microsoft.com/office/drawing/2014/main" id="{114C28C4-C034-701F-1FA9-E96A10063635}"/>
              </a:ext>
            </a:extLst>
          </p:cNvPr>
          <p:cNvSpPr txBox="1"/>
          <p:nvPr/>
        </p:nvSpPr>
        <p:spPr>
          <a:xfrm>
            <a:off x="367553" y="2012140"/>
            <a:ext cx="11627223" cy="1631216"/>
          </a:xfrm>
          <a:prstGeom prst="rect">
            <a:avLst/>
          </a:prstGeom>
          <a:noFill/>
        </p:spPr>
        <p:txBody>
          <a:bodyPr wrap="square">
            <a:spAutoFit/>
          </a:bodyPr>
          <a:lstStyle/>
          <a:p>
            <a:r>
              <a:rPr lang="en-US" sz="2000" dirty="0">
                <a:solidFill>
                  <a:schemeClr val="tx1">
                    <a:lumMod val="65000"/>
                    <a:lumOff val="35000"/>
                  </a:schemeClr>
                </a:solidFill>
              </a:rPr>
              <a:t>Problem Statement :</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The code given below demonstrates the use of operators</a:t>
            </a:r>
          </a:p>
          <a:p>
            <a:endParaRPr lang="en-US" sz="2000" dirty="0">
              <a:solidFill>
                <a:schemeClr val="tx1">
                  <a:lumMod val="65000"/>
                  <a:lumOff val="35000"/>
                </a:schemeClr>
              </a:solidFill>
            </a:endParaRPr>
          </a:p>
          <a:p>
            <a:r>
              <a:rPr lang="en-US" sz="2000" dirty="0">
                <a:solidFill>
                  <a:schemeClr val="tx1">
                    <a:lumMod val="65000"/>
                    <a:lumOff val="35000"/>
                  </a:schemeClr>
                </a:solidFill>
              </a:rPr>
              <a:t>Let’s see code ..</a:t>
            </a:r>
            <a:endParaRPr lang="en-US" sz="2000" dirty="0">
              <a:solidFill>
                <a:schemeClr val="tx1">
                  <a:lumMod val="65000"/>
                  <a:lumOff val="35000"/>
                </a:schemeClr>
              </a:solidFill>
              <a:effectLst/>
            </a:endParaRPr>
          </a:p>
        </p:txBody>
      </p:sp>
      <p:sp>
        <p:nvSpPr>
          <p:cNvPr id="2" name="Footer Placeholder 1">
            <a:extLst>
              <a:ext uri="{FF2B5EF4-FFF2-40B4-BE49-F238E27FC236}">
                <a16:creationId xmlns:a16="http://schemas.microsoft.com/office/drawing/2014/main" id="{B0106A1A-9D0E-BA58-14C3-5958A0586DE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B9427CE-E669-4573-396D-860F50D8B491}"/>
              </a:ext>
            </a:extLst>
          </p:cNvPr>
          <p:cNvSpPr>
            <a:spLocks noGrp="1"/>
          </p:cNvSpPr>
          <p:nvPr>
            <p:ph type="sldNum" sz="quarter" idx="12"/>
          </p:nvPr>
        </p:nvSpPr>
        <p:spPr/>
        <p:txBody>
          <a:bodyPr/>
          <a:lstStyle/>
          <a:p>
            <a:fld id="{4A777409-9C5A-4B07-8E32-19F22F7D558C}" type="slidenum">
              <a:rPr lang="en-IN" smtClean="0"/>
              <a:t>44</a:t>
            </a:fld>
            <a:endParaRPr lang="en-IN" dirty="0"/>
          </a:p>
        </p:txBody>
      </p:sp>
    </p:spTree>
    <p:extLst>
      <p:ext uri="{BB962C8B-B14F-4D97-AF65-F5344CB8AC3E}">
        <p14:creationId xmlns:p14="http://schemas.microsoft.com/office/powerpoint/2010/main" val="967904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0B1AC6-251A-35A2-81EE-E21B950E1888}"/>
              </a:ext>
            </a:extLst>
          </p:cNvPr>
          <p:cNvSpPr txBox="1"/>
          <p:nvPr/>
        </p:nvSpPr>
        <p:spPr>
          <a:xfrm>
            <a:off x="838200" y="564775"/>
            <a:ext cx="11340353" cy="6986528"/>
          </a:xfrm>
          <a:prstGeom prst="rect">
            <a:avLst/>
          </a:prstGeom>
          <a:noFill/>
        </p:spPr>
        <p:txBody>
          <a:bodyPr wrap="square">
            <a:spAutoFit/>
          </a:bodyPr>
          <a:lstStyle/>
          <a:p>
            <a:r>
              <a:rPr lang="en-IN" sz="1600" dirty="0"/>
              <a:t>class Tester {</a:t>
            </a:r>
          </a:p>
          <a:p>
            <a:r>
              <a:rPr lang="en-IN" sz="1600" dirty="0"/>
              <a:t>	</a:t>
            </a:r>
          </a:p>
          <a:p>
            <a:r>
              <a:rPr lang="en-IN" sz="1600" dirty="0"/>
              <a:t>	public static void main(String[] args) { </a:t>
            </a:r>
          </a:p>
          <a:p>
            <a:endParaRPr lang="en-IN" sz="1600" dirty="0"/>
          </a:p>
          <a:p>
            <a:r>
              <a:rPr lang="en-IN" sz="1600" dirty="0"/>
              <a:t>	    int year = 1900;</a:t>
            </a:r>
          </a:p>
          <a:p>
            <a:r>
              <a:rPr lang="en-IN" sz="1600" dirty="0"/>
              <a:t>        boolean leap = false;</a:t>
            </a:r>
          </a:p>
          <a:p>
            <a:r>
              <a:rPr lang="en-IN" sz="1600" dirty="0"/>
              <a:t>        if(year % 4 == 0){</a:t>
            </a:r>
          </a:p>
          <a:p>
            <a:r>
              <a:rPr lang="en-IN" sz="1600" dirty="0"/>
              <a:t>            //since every 100th year is not a leap year, so</a:t>
            </a:r>
          </a:p>
          <a:p>
            <a:r>
              <a:rPr lang="en-IN" sz="1600" dirty="0"/>
              <a:t>            if(( year % 100 == 0) &amp;&amp; (year%400==0)) </a:t>
            </a:r>
          </a:p>
          <a:p>
            <a:r>
              <a:rPr lang="en-IN" sz="1600" dirty="0"/>
              <a:t>            //checking for century year is leap year or not</a:t>
            </a:r>
          </a:p>
          <a:p>
            <a:r>
              <a:rPr lang="en-IN" sz="1600" dirty="0"/>
              <a:t>            	leap = true;</a:t>
            </a:r>
          </a:p>
          <a:p>
            <a:r>
              <a:rPr lang="en-IN" sz="1600" dirty="0"/>
              <a:t>            else if(year % 100 != 0) </a:t>
            </a:r>
          </a:p>
          <a:p>
            <a:r>
              <a:rPr lang="en-IN" sz="1600" dirty="0"/>
              <a:t>                leap = true;</a:t>
            </a:r>
          </a:p>
          <a:p>
            <a:r>
              <a:rPr lang="en-IN" sz="1600" dirty="0"/>
              <a:t>            else</a:t>
            </a:r>
          </a:p>
          <a:p>
            <a:r>
              <a:rPr lang="en-IN" sz="1600" dirty="0"/>
              <a:t>                leap = false;</a:t>
            </a:r>
          </a:p>
          <a:p>
            <a:r>
              <a:rPr lang="en-IN" sz="1600" dirty="0"/>
              <a:t>        }</a:t>
            </a:r>
          </a:p>
          <a:p>
            <a:r>
              <a:rPr lang="en-IN" sz="1600" dirty="0"/>
              <a:t>        else</a:t>
            </a:r>
          </a:p>
          <a:p>
            <a:r>
              <a:rPr lang="en-IN" sz="1600" dirty="0"/>
              <a:t>            leap = false;</a:t>
            </a:r>
          </a:p>
          <a:p>
            <a:endParaRPr lang="en-IN" sz="1600" dirty="0"/>
          </a:p>
          <a:p>
            <a:r>
              <a:rPr lang="en-IN" sz="1600" dirty="0"/>
              <a:t>        if(leap)</a:t>
            </a:r>
          </a:p>
          <a:p>
            <a:r>
              <a:rPr lang="en-IN" sz="1600" dirty="0"/>
              <a:t>            System.out.println(year + " is a leap year.");</a:t>
            </a:r>
          </a:p>
          <a:p>
            <a:r>
              <a:rPr lang="en-IN" sz="1600" dirty="0"/>
              <a:t>        else</a:t>
            </a:r>
          </a:p>
          <a:p>
            <a:r>
              <a:rPr lang="en-IN" sz="1600" dirty="0"/>
              <a:t>            System.out.println(year + " is not a leap year.");</a:t>
            </a:r>
          </a:p>
          <a:p>
            <a:r>
              <a:rPr lang="en-IN" sz="1600" dirty="0"/>
              <a:t>    }</a:t>
            </a:r>
          </a:p>
          <a:p>
            <a:r>
              <a:rPr lang="en-IN" sz="1600" dirty="0"/>
              <a:t>}	</a:t>
            </a:r>
          </a:p>
          <a:p>
            <a:endParaRPr lang="en-IN" sz="1600" dirty="0"/>
          </a:p>
          <a:p>
            <a:endParaRPr lang="en-IN" sz="1600" dirty="0"/>
          </a:p>
          <a:p>
            <a:endParaRPr lang="en-IN" sz="1600" dirty="0"/>
          </a:p>
        </p:txBody>
      </p:sp>
      <p:sp>
        <p:nvSpPr>
          <p:cNvPr id="2" name="Footer Placeholder 1">
            <a:extLst>
              <a:ext uri="{FF2B5EF4-FFF2-40B4-BE49-F238E27FC236}">
                <a16:creationId xmlns:a16="http://schemas.microsoft.com/office/drawing/2014/main" id="{9E2254B8-D4D1-B152-A61D-285DDB1482D3}"/>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CE6AC9F-CB5C-31BA-D937-1B2579F8F334}"/>
              </a:ext>
            </a:extLst>
          </p:cNvPr>
          <p:cNvSpPr>
            <a:spLocks noGrp="1"/>
          </p:cNvSpPr>
          <p:nvPr>
            <p:ph type="sldNum" sz="quarter" idx="12"/>
          </p:nvPr>
        </p:nvSpPr>
        <p:spPr/>
        <p:txBody>
          <a:bodyPr/>
          <a:lstStyle/>
          <a:p>
            <a:fld id="{4A777409-9C5A-4B07-8E32-19F22F7D558C}" type="slidenum">
              <a:rPr lang="en-IN" smtClean="0"/>
              <a:t>45</a:t>
            </a:fld>
            <a:endParaRPr lang="en-IN" dirty="0"/>
          </a:p>
        </p:txBody>
      </p:sp>
    </p:spTree>
    <p:extLst>
      <p:ext uri="{BB962C8B-B14F-4D97-AF65-F5344CB8AC3E}">
        <p14:creationId xmlns:p14="http://schemas.microsoft.com/office/powerpoint/2010/main" val="2251068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36D9F-6A02-A02E-577B-43D8F14E2391}"/>
              </a:ext>
            </a:extLst>
          </p:cNvPr>
          <p:cNvSpPr txBox="1"/>
          <p:nvPr/>
        </p:nvSpPr>
        <p:spPr>
          <a:xfrm>
            <a:off x="349621" y="1073774"/>
            <a:ext cx="11412070" cy="461665"/>
          </a:xfrm>
          <a:prstGeom prst="rect">
            <a:avLst/>
          </a:prstGeom>
          <a:noFill/>
        </p:spPr>
        <p:txBody>
          <a:bodyPr wrap="square">
            <a:spAutoFit/>
          </a:bodyPr>
          <a:lstStyle/>
          <a:p>
            <a:r>
              <a:rPr lang="en-IN" sz="2400" b="1" dirty="0"/>
              <a:t>Keywords and DataTypes - Exercise</a:t>
            </a:r>
          </a:p>
        </p:txBody>
      </p:sp>
      <p:sp>
        <p:nvSpPr>
          <p:cNvPr id="5" name="TextBox 4">
            <a:extLst>
              <a:ext uri="{FF2B5EF4-FFF2-40B4-BE49-F238E27FC236}">
                <a16:creationId xmlns:a16="http://schemas.microsoft.com/office/drawing/2014/main" id="{A44F0957-474B-6FA5-3DC0-0BB6CDA6DB7A}"/>
              </a:ext>
            </a:extLst>
          </p:cNvPr>
          <p:cNvSpPr txBox="1"/>
          <p:nvPr/>
        </p:nvSpPr>
        <p:spPr>
          <a:xfrm>
            <a:off x="349622" y="1646872"/>
            <a:ext cx="11412069"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effectLst/>
              </a:rPr>
              <a:t>Here is a program to convert temperature from Fahrenheit to Celsius.</a:t>
            </a:r>
          </a:p>
          <a:p>
            <a:r>
              <a:rPr lang="en-US" sz="2000" dirty="0">
                <a:solidFill>
                  <a:schemeClr val="tx1">
                    <a:lumMod val="65000"/>
                    <a:lumOff val="35000"/>
                  </a:schemeClr>
                </a:solidFill>
                <a:effectLst/>
              </a:rPr>
              <a:t>To do: Add code to convert the temperature to Kelvin.</a:t>
            </a:r>
          </a:p>
        </p:txBody>
      </p:sp>
      <p:sp>
        <p:nvSpPr>
          <p:cNvPr id="7" name="TextBox 6">
            <a:extLst>
              <a:ext uri="{FF2B5EF4-FFF2-40B4-BE49-F238E27FC236}">
                <a16:creationId xmlns:a16="http://schemas.microsoft.com/office/drawing/2014/main" id="{71691217-9C9D-157C-FFAF-48BF2E6957E8}"/>
              </a:ext>
            </a:extLst>
          </p:cNvPr>
          <p:cNvSpPr txBox="1"/>
          <p:nvPr/>
        </p:nvSpPr>
        <p:spPr>
          <a:xfrm>
            <a:off x="349622" y="2662535"/>
            <a:ext cx="11636190" cy="4401205"/>
          </a:xfrm>
          <a:prstGeom prst="rect">
            <a:avLst/>
          </a:prstGeom>
          <a:noFill/>
        </p:spPr>
        <p:txBody>
          <a:bodyPr wrap="square">
            <a:spAutoFit/>
          </a:bodyPr>
          <a:lstStyle/>
          <a:p>
            <a:r>
              <a:rPr lang="en-IN" sz="2000" dirty="0"/>
              <a:t>class DataTypeDemo</a:t>
            </a:r>
          </a:p>
          <a:p>
            <a:r>
              <a:rPr lang="en-IN" sz="2000" dirty="0"/>
              <a:t>{</a:t>
            </a:r>
          </a:p>
          <a:p>
            <a:r>
              <a:rPr lang="en-IN" sz="2000" dirty="0"/>
              <a:t>    //The method converts temperature from one unit to another</a:t>
            </a:r>
          </a:p>
          <a:p>
            <a:r>
              <a:rPr lang="en-IN" sz="2000" dirty="0"/>
              <a:t>    public static void main(String[] args) {</a:t>
            </a:r>
          </a:p>
          <a:p>
            <a:r>
              <a:rPr lang="en-IN" sz="2000" dirty="0"/>
              <a:t>        double fahrenheit = 212.0;      // Input in Fahrenheit</a:t>
            </a:r>
          </a:p>
          <a:p>
            <a:endParaRPr lang="en-IN" sz="2000" dirty="0"/>
          </a:p>
          <a:p>
            <a:r>
              <a:rPr lang="en-IN" sz="2000" dirty="0"/>
              <a:t>        double  celsius =(( 5 *(fahrenheit - 32.0)) / 9.0);     // conversion from fahrenheit to celsius</a:t>
            </a:r>
          </a:p>
          <a:p>
            <a:r>
              <a:rPr lang="en-IN" sz="2000" dirty="0"/>
              <a:t>        System.out.println(fahrenheit + " degree Fahrenheit is equal to " + celsius + " in Celsius");</a:t>
            </a:r>
          </a:p>
          <a:p>
            <a:r>
              <a:rPr lang="en-IN" sz="2000" dirty="0"/>
              <a:t>        </a:t>
            </a:r>
          </a:p>
          <a:p>
            <a:r>
              <a:rPr lang="en-IN" sz="2000" dirty="0"/>
              <a:t>        //Write code here to convert temperature to Kelvin</a:t>
            </a:r>
          </a:p>
          <a:p>
            <a:r>
              <a:rPr lang="en-IN" sz="2000" dirty="0"/>
              <a:t>        </a:t>
            </a:r>
          </a:p>
          <a:p>
            <a:r>
              <a:rPr lang="en-IN" sz="2000" dirty="0"/>
              <a:t>    }</a:t>
            </a:r>
          </a:p>
          <a:p>
            <a:r>
              <a:rPr lang="en-IN" sz="2000" dirty="0"/>
              <a:t>}</a:t>
            </a:r>
          </a:p>
          <a:p>
            <a:r>
              <a:rPr lang="en-IN" sz="2000" dirty="0"/>
              <a:t>      </a:t>
            </a:r>
          </a:p>
        </p:txBody>
      </p:sp>
      <p:sp>
        <p:nvSpPr>
          <p:cNvPr id="2" name="Footer Placeholder 1">
            <a:extLst>
              <a:ext uri="{FF2B5EF4-FFF2-40B4-BE49-F238E27FC236}">
                <a16:creationId xmlns:a16="http://schemas.microsoft.com/office/drawing/2014/main" id="{670DE278-C549-C38C-0CEA-33F45B2D8AD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907C9BA-72FB-A5B9-70D0-489EA7DD4469}"/>
              </a:ext>
            </a:extLst>
          </p:cNvPr>
          <p:cNvSpPr>
            <a:spLocks noGrp="1"/>
          </p:cNvSpPr>
          <p:nvPr>
            <p:ph type="sldNum" sz="quarter" idx="12"/>
          </p:nvPr>
        </p:nvSpPr>
        <p:spPr/>
        <p:txBody>
          <a:bodyPr/>
          <a:lstStyle/>
          <a:p>
            <a:fld id="{4A777409-9C5A-4B07-8E32-19F22F7D558C}" type="slidenum">
              <a:rPr lang="en-IN" smtClean="0"/>
              <a:t>46</a:t>
            </a:fld>
            <a:endParaRPr lang="en-IN" dirty="0"/>
          </a:p>
        </p:txBody>
      </p:sp>
    </p:spTree>
    <p:extLst>
      <p:ext uri="{BB962C8B-B14F-4D97-AF65-F5344CB8AC3E}">
        <p14:creationId xmlns:p14="http://schemas.microsoft.com/office/powerpoint/2010/main" val="2845346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A3ED-3C49-8083-7DC3-4C77CC09632E}"/>
              </a:ext>
            </a:extLst>
          </p:cNvPr>
          <p:cNvSpPr>
            <a:spLocks noGrp="1"/>
          </p:cNvSpPr>
          <p:nvPr>
            <p:ph type="title"/>
          </p:nvPr>
        </p:nvSpPr>
        <p:spPr/>
        <p:txBody>
          <a:bodyPr/>
          <a:lstStyle/>
          <a:p>
            <a:pPr algn="ctr"/>
            <a:r>
              <a:rPr lang="en-IN" u="sng" dirty="0"/>
              <a:t>Introduction to Class</a:t>
            </a:r>
          </a:p>
        </p:txBody>
      </p:sp>
      <p:sp>
        <p:nvSpPr>
          <p:cNvPr id="3" name="Content Placeholder 2">
            <a:extLst>
              <a:ext uri="{FF2B5EF4-FFF2-40B4-BE49-F238E27FC236}">
                <a16:creationId xmlns:a16="http://schemas.microsoft.com/office/drawing/2014/main" id="{149DDCFA-4E14-44B2-C65F-F4B4C36E80CF}"/>
              </a:ext>
            </a:extLst>
          </p:cNvPr>
          <p:cNvSpPr>
            <a:spLocks noGrp="1"/>
          </p:cNvSpPr>
          <p:nvPr>
            <p:ph idx="1"/>
          </p:nvPr>
        </p:nvSpPr>
        <p:spPr/>
        <p:txBody>
          <a:bodyPr>
            <a:normAutofit/>
          </a:bodyPr>
          <a:lstStyle/>
          <a:p>
            <a:pPr>
              <a:buFont typeface="Wingdings" panose="05000000000000000000" pitchFamily="2" charset="2"/>
              <a:buChar char="Ø"/>
            </a:pPr>
            <a:r>
              <a:rPr lang="en-US" sz="2200" dirty="0">
                <a:solidFill>
                  <a:schemeClr val="tx1">
                    <a:lumMod val="65000"/>
                    <a:lumOff val="35000"/>
                  </a:schemeClr>
                </a:solidFill>
                <a:effectLst/>
              </a:rPr>
              <a:t>As we have seen, Java follows Object Oriented Programming concepts and classes and objects are basic concepts of Object Oriented Programming which revolve around the real-life entities.</a:t>
            </a:r>
          </a:p>
          <a:p>
            <a:pPr>
              <a:buFont typeface="Wingdings" panose="05000000000000000000" pitchFamily="2" charset="2"/>
              <a:buChar char="Ø"/>
            </a:pPr>
            <a:r>
              <a:rPr lang="en-US" sz="2200" dirty="0">
                <a:solidFill>
                  <a:schemeClr val="tx1">
                    <a:lumMod val="65000"/>
                    <a:lumOff val="35000"/>
                  </a:schemeClr>
                </a:solidFill>
                <a:effectLst/>
              </a:rPr>
              <a:t>A </a:t>
            </a:r>
            <a:r>
              <a:rPr lang="en-US" sz="2200" b="1" dirty="0">
                <a:solidFill>
                  <a:schemeClr val="tx1">
                    <a:lumMod val="65000"/>
                    <a:lumOff val="35000"/>
                  </a:schemeClr>
                </a:solidFill>
                <a:effectLst/>
              </a:rPr>
              <a:t>class </a:t>
            </a:r>
            <a:r>
              <a:rPr lang="en-US" sz="2200" dirty="0">
                <a:solidFill>
                  <a:schemeClr val="tx1">
                    <a:lumMod val="65000"/>
                    <a:lumOff val="35000"/>
                  </a:schemeClr>
                </a:solidFill>
                <a:effectLst/>
              </a:rPr>
              <a:t>is a design or blueprint that describes the characteristics and behaviors of a real-time entity. In other words, the class is a user-defined data type in Java.</a:t>
            </a:r>
          </a:p>
          <a:p>
            <a:pPr>
              <a:buFont typeface="Wingdings" panose="05000000000000000000" pitchFamily="2" charset="2"/>
              <a:buChar char="Ø"/>
            </a:pPr>
            <a:r>
              <a:rPr lang="en-US" sz="2200" dirty="0">
                <a:solidFill>
                  <a:schemeClr val="tx1">
                    <a:lumMod val="65000"/>
                    <a:lumOff val="35000"/>
                  </a:schemeClr>
                </a:solidFill>
                <a:effectLst/>
              </a:rPr>
              <a:t>It starts with the keyword "class" followed by a name.</a:t>
            </a:r>
          </a:p>
          <a:p>
            <a:pPr>
              <a:buFont typeface="Wingdings" panose="05000000000000000000" pitchFamily="2" charset="2"/>
              <a:buChar char="Ø"/>
            </a:pPr>
            <a:r>
              <a:rPr lang="en-US" sz="2200" dirty="0">
                <a:solidFill>
                  <a:schemeClr val="tx1">
                    <a:lumMod val="65000"/>
                    <a:lumOff val="35000"/>
                  </a:schemeClr>
                </a:solidFill>
                <a:effectLst/>
              </a:rPr>
              <a:t>It specifies attributes (characteristics) and methods (behaviors).</a:t>
            </a:r>
          </a:p>
          <a:p>
            <a:pPr>
              <a:buFont typeface="Wingdings" panose="05000000000000000000" pitchFamily="2" charset="2"/>
              <a:buChar char="Ø"/>
            </a:pPr>
            <a:r>
              <a:rPr lang="en-US" sz="2200" dirty="0">
                <a:solidFill>
                  <a:schemeClr val="tx1">
                    <a:lumMod val="65000"/>
                    <a:lumOff val="35000"/>
                  </a:schemeClr>
                </a:solidFill>
                <a:effectLst/>
              </a:rPr>
              <a:t>Attributes are the elements (instance variables) which hold the values of a particular entity that define its characteristics.</a:t>
            </a:r>
          </a:p>
          <a:p>
            <a:pPr>
              <a:buFont typeface="Wingdings" panose="05000000000000000000" pitchFamily="2" charset="2"/>
              <a:buChar char="Ø"/>
            </a:pPr>
            <a:r>
              <a:rPr lang="en-US" sz="2200" dirty="0">
                <a:solidFill>
                  <a:schemeClr val="tx1">
                    <a:lumMod val="65000"/>
                    <a:lumOff val="35000"/>
                  </a:schemeClr>
                </a:solidFill>
                <a:effectLst/>
              </a:rPr>
              <a:t>Methods are the sets of instructions that define the behaviors of the entity.</a:t>
            </a:r>
          </a:p>
          <a:p>
            <a:pPr>
              <a:buFont typeface="Wingdings" panose="05000000000000000000" pitchFamily="2" charset="2"/>
              <a:buChar char="Ø"/>
            </a:pPr>
            <a:endParaRPr lang="en-IN" dirty="0"/>
          </a:p>
        </p:txBody>
      </p:sp>
      <p:sp>
        <p:nvSpPr>
          <p:cNvPr id="4" name="Footer Placeholder 3">
            <a:extLst>
              <a:ext uri="{FF2B5EF4-FFF2-40B4-BE49-F238E27FC236}">
                <a16:creationId xmlns:a16="http://schemas.microsoft.com/office/drawing/2014/main" id="{0DE68132-56A5-6383-7348-513101DDA020}"/>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37B06A5-A2B0-575B-0B11-FC65B7D53908}"/>
              </a:ext>
            </a:extLst>
          </p:cNvPr>
          <p:cNvSpPr>
            <a:spLocks noGrp="1"/>
          </p:cNvSpPr>
          <p:nvPr>
            <p:ph type="sldNum" sz="quarter" idx="12"/>
          </p:nvPr>
        </p:nvSpPr>
        <p:spPr/>
        <p:txBody>
          <a:bodyPr/>
          <a:lstStyle/>
          <a:p>
            <a:fld id="{4A777409-9C5A-4B07-8E32-19F22F7D558C}" type="slidenum">
              <a:rPr lang="en-IN" smtClean="0"/>
              <a:t>47</a:t>
            </a:fld>
            <a:endParaRPr lang="en-IN" dirty="0"/>
          </a:p>
        </p:txBody>
      </p:sp>
    </p:spTree>
    <p:extLst>
      <p:ext uri="{BB962C8B-B14F-4D97-AF65-F5344CB8AC3E}">
        <p14:creationId xmlns:p14="http://schemas.microsoft.com/office/powerpoint/2010/main" val="3977135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6AF93-0B38-25F0-156C-7493EEAC43FB}"/>
              </a:ext>
            </a:extLst>
          </p:cNvPr>
          <p:cNvSpPr txBox="1"/>
          <p:nvPr/>
        </p:nvSpPr>
        <p:spPr>
          <a:xfrm>
            <a:off x="331694" y="778232"/>
            <a:ext cx="11528612" cy="400110"/>
          </a:xfrm>
          <a:prstGeom prst="rect">
            <a:avLst/>
          </a:prstGeom>
          <a:noFill/>
        </p:spPr>
        <p:txBody>
          <a:bodyPr wrap="square">
            <a:spAutoFit/>
          </a:bodyPr>
          <a:lstStyle/>
          <a:p>
            <a:r>
              <a:rPr lang="en-US" sz="2000" dirty="0">
                <a:solidFill>
                  <a:schemeClr val="tx1">
                    <a:lumMod val="65000"/>
                    <a:lumOff val="35000"/>
                  </a:schemeClr>
                </a:solidFill>
              </a:rPr>
              <a:t>An example of creating a class can be seen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46E1D180-EA91-7005-1A8F-03F34F754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531" y="1407411"/>
            <a:ext cx="7440705" cy="3451412"/>
          </a:xfrm>
          <a:prstGeom prst="rect">
            <a:avLst/>
          </a:prstGeom>
        </p:spPr>
      </p:pic>
      <p:sp>
        <p:nvSpPr>
          <p:cNvPr id="7" name="TextBox 6">
            <a:extLst>
              <a:ext uri="{FF2B5EF4-FFF2-40B4-BE49-F238E27FC236}">
                <a16:creationId xmlns:a16="http://schemas.microsoft.com/office/drawing/2014/main" id="{DADA8B08-57B0-C801-FA4C-2F34BA291E5C}"/>
              </a:ext>
            </a:extLst>
          </p:cNvPr>
          <p:cNvSpPr txBox="1"/>
          <p:nvPr/>
        </p:nvSpPr>
        <p:spPr>
          <a:xfrm>
            <a:off x="457200" y="4916852"/>
            <a:ext cx="11528612" cy="1323439"/>
          </a:xfrm>
          <a:prstGeom prst="rect">
            <a:avLst/>
          </a:prstGeom>
          <a:noFill/>
        </p:spPr>
        <p:txBody>
          <a:bodyPr wrap="square">
            <a:spAutoFit/>
          </a:bodyPr>
          <a:lstStyle/>
          <a:p>
            <a:r>
              <a:rPr lang="en-US" sz="2000" dirty="0">
                <a:solidFill>
                  <a:schemeClr val="tx1">
                    <a:lumMod val="65000"/>
                    <a:lumOff val="35000"/>
                  </a:schemeClr>
                </a:solidFill>
                <a:effectLst/>
              </a:rPr>
              <a:t>In the above class definition, we can see that the attributes are the variables of the class. But what is a method and what is its importance in a class?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 let us discuss about methods next.</a:t>
            </a:r>
          </a:p>
        </p:txBody>
      </p:sp>
      <p:sp>
        <p:nvSpPr>
          <p:cNvPr id="2" name="Footer Placeholder 1">
            <a:extLst>
              <a:ext uri="{FF2B5EF4-FFF2-40B4-BE49-F238E27FC236}">
                <a16:creationId xmlns:a16="http://schemas.microsoft.com/office/drawing/2014/main" id="{09CD580B-B388-ED2D-7207-C5F613C2ECE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F2A73F1-81B7-50A3-8B65-D8EFB3627049}"/>
              </a:ext>
            </a:extLst>
          </p:cNvPr>
          <p:cNvSpPr>
            <a:spLocks noGrp="1"/>
          </p:cNvSpPr>
          <p:nvPr>
            <p:ph type="sldNum" sz="quarter" idx="12"/>
          </p:nvPr>
        </p:nvSpPr>
        <p:spPr/>
        <p:txBody>
          <a:bodyPr/>
          <a:lstStyle/>
          <a:p>
            <a:fld id="{4A777409-9C5A-4B07-8E32-19F22F7D558C}" type="slidenum">
              <a:rPr lang="en-IN" smtClean="0"/>
              <a:t>48</a:t>
            </a:fld>
            <a:endParaRPr lang="en-IN" dirty="0"/>
          </a:p>
        </p:txBody>
      </p:sp>
    </p:spTree>
    <p:extLst>
      <p:ext uri="{BB962C8B-B14F-4D97-AF65-F5344CB8AC3E}">
        <p14:creationId xmlns:p14="http://schemas.microsoft.com/office/powerpoint/2010/main" val="3381246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55194-7348-0499-986A-0E627BACC6DF}"/>
              </a:ext>
            </a:extLst>
          </p:cNvPr>
          <p:cNvSpPr txBox="1"/>
          <p:nvPr/>
        </p:nvSpPr>
        <p:spPr>
          <a:xfrm>
            <a:off x="170331" y="752047"/>
            <a:ext cx="11492752" cy="1938992"/>
          </a:xfrm>
          <a:prstGeom prst="rect">
            <a:avLst/>
          </a:prstGeom>
          <a:noFill/>
        </p:spPr>
        <p:txBody>
          <a:bodyPr wrap="square">
            <a:spAutoFit/>
          </a:bodyPr>
          <a:lstStyle/>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method </a:t>
            </a:r>
            <a:r>
              <a:rPr lang="en-US" sz="2000" dirty="0">
                <a:solidFill>
                  <a:schemeClr val="tx1">
                    <a:lumMod val="65000"/>
                    <a:lumOff val="35000"/>
                  </a:schemeClr>
                </a:solidFill>
                <a:effectLst/>
              </a:rPr>
              <a:t>is a set of statements which depicts the behavior of a class. We have already encountered the </a:t>
            </a:r>
          </a:p>
          <a:p>
            <a:r>
              <a:rPr lang="en-US" sz="2000" dirty="0">
                <a:solidFill>
                  <a:schemeClr val="tx1">
                    <a:lumMod val="65000"/>
                    <a:lumOff val="35000"/>
                  </a:schemeClr>
                </a:solidFill>
                <a:effectLst/>
              </a:rPr>
              <a:t>main method.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To execute any program, the compiler always needs an initial/entry point to start from. In case of Java programs, that initial/entry point is marked by the main()method present in the program. Without this method, the JVM cannot start executing the program. The syntax can be given as:</a:t>
            </a:r>
          </a:p>
        </p:txBody>
      </p:sp>
      <p:sp>
        <p:nvSpPr>
          <p:cNvPr id="5" name="TextBox 4">
            <a:extLst>
              <a:ext uri="{FF2B5EF4-FFF2-40B4-BE49-F238E27FC236}">
                <a16:creationId xmlns:a16="http://schemas.microsoft.com/office/drawing/2014/main" id="{52E8457E-08FD-BAA2-F73D-FC0F8D58CEB8}"/>
              </a:ext>
            </a:extLst>
          </p:cNvPr>
          <p:cNvSpPr txBox="1"/>
          <p:nvPr/>
        </p:nvSpPr>
        <p:spPr>
          <a:xfrm>
            <a:off x="224119" y="2691039"/>
            <a:ext cx="11385177" cy="1200329"/>
          </a:xfrm>
          <a:prstGeom prst="rect">
            <a:avLst/>
          </a:prstGeom>
          <a:noFill/>
        </p:spPr>
        <p:txBody>
          <a:bodyPr wrap="square">
            <a:spAutoFit/>
          </a:bodyPr>
          <a:lstStyle/>
          <a:p>
            <a:r>
              <a:rPr lang="en-IN" sz="2400" dirty="0"/>
              <a:t>public static void main(String[] args){</a:t>
            </a:r>
          </a:p>
          <a:p>
            <a:r>
              <a:rPr lang="en-IN" sz="2400" dirty="0"/>
              <a:t>    //statements</a:t>
            </a:r>
          </a:p>
          <a:p>
            <a:r>
              <a:rPr lang="en-IN" sz="2400" dirty="0"/>
              <a:t>}</a:t>
            </a:r>
          </a:p>
        </p:txBody>
      </p:sp>
      <p:sp>
        <p:nvSpPr>
          <p:cNvPr id="7" name="TextBox 6">
            <a:extLst>
              <a:ext uri="{FF2B5EF4-FFF2-40B4-BE49-F238E27FC236}">
                <a16:creationId xmlns:a16="http://schemas.microsoft.com/office/drawing/2014/main" id="{BDCD8E37-6548-CE53-ED55-22615A1CACB4}"/>
              </a:ext>
            </a:extLst>
          </p:cNvPr>
          <p:cNvSpPr txBox="1"/>
          <p:nvPr/>
        </p:nvSpPr>
        <p:spPr>
          <a:xfrm>
            <a:off x="224119" y="3776589"/>
            <a:ext cx="11618257" cy="1323439"/>
          </a:xfrm>
          <a:prstGeom prst="rect">
            <a:avLst/>
          </a:prstGeom>
          <a:noFill/>
        </p:spPr>
        <p:txBody>
          <a:bodyPr wrap="square">
            <a:spAutoFit/>
          </a:bodyPr>
          <a:lstStyle/>
          <a:p>
            <a:r>
              <a:rPr lang="en-US" sz="2000" b="1" dirty="0">
                <a:solidFill>
                  <a:schemeClr val="tx1">
                    <a:lumMod val="65000"/>
                    <a:lumOff val="35000"/>
                  </a:schemeClr>
                </a:solidFill>
              </a:rPr>
              <a:t>public:</a:t>
            </a:r>
            <a:r>
              <a:rPr lang="en-US" sz="2000" dirty="0">
                <a:solidFill>
                  <a:schemeClr val="tx1">
                    <a:lumMod val="65000"/>
                    <a:lumOff val="35000"/>
                  </a:schemeClr>
                </a:solidFill>
              </a:rPr>
              <a:t> This specifies the level of access of the method within and outside the program. And to make main() method visible to JVM, the level of access must be set to "public". If the same is anything except public (private, protected or default) the JVM will be unable to see the initial/entry point of the program. And hence the program will not run.</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0A87791-1A2C-4B2E-9A9E-28ECD54A9AC7}"/>
              </a:ext>
            </a:extLst>
          </p:cNvPr>
          <p:cNvSpPr txBox="1"/>
          <p:nvPr/>
        </p:nvSpPr>
        <p:spPr>
          <a:xfrm>
            <a:off x="224119" y="5100028"/>
            <a:ext cx="11385177" cy="1323439"/>
          </a:xfrm>
          <a:prstGeom prst="rect">
            <a:avLst/>
          </a:prstGeom>
          <a:noFill/>
        </p:spPr>
        <p:txBody>
          <a:bodyPr wrap="square">
            <a:spAutoFit/>
          </a:bodyPr>
          <a:lstStyle/>
          <a:p>
            <a:r>
              <a:rPr lang="en-US" sz="2000" b="1" dirty="0">
                <a:solidFill>
                  <a:schemeClr val="tx1">
                    <a:lumMod val="65000"/>
                    <a:lumOff val="35000"/>
                  </a:schemeClr>
                </a:solidFill>
              </a:rPr>
              <a:t>static:</a:t>
            </a:r>
            <a:r>
              <a:rPr lang="en-US" sz="2000" dirty="0">
                <a:solidFill>
                  <a:schemeClr val="tx1">
                    <a:lumMod val="65000"/>
                    <a:lumOff val="35000"/>
                  </a:schemeClr>
                </a:solidFill>
              </a:rPr>
              <a:t> Generally, a Java program is in the form of a class. And whenever we create classes in Java, we need to create instances/objects to access the class methods and attributes. The same applies to main() method also. But by declaring a class method as "static", we can call the method without creating instances of the class. Hence we declare the main() method as static.</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E7D40DC3-4143-7112-D93A-74927BBC1AD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40122C5-5D93-5157-45EE-9EFD5283A6C2}"/>
              </a:ext>
            </a:extLst>
          </p:cNvPr>
          <p:cNvSpPr>
            <a:spLocks noGrp="1"/>
          </p:cNvSpPr>
          <p:nvPr>
            <p:ph type="sldNum" sz="quarter" idx="12"/>
          </p:nvPr>
        </p:nvSpPr>
        <p:spPr/>
        <p:txBody>
          <a:bodyPr/>
          <a:lstStyle/>
          <a:p>
            <a:fld id="{4A777409-9C5A-4B07-8E32-19F22F7D558C}" type="slidenum">
              <a:rPr lang="en-IN" smtClean="0"/>
              <a:t>49</a:t>
            </a:fld>
            <a:endParaRPr lang="en-IN" dirty="0"/>
          </a:p>
        </p:txBody>
      </p:sp>
    </p:spTree>
    <p:extLst>
      <p:ext uri="{BB962C8B-B14F-4D97-AF65-F5344CB8AC3E}">
        <p14:creationId xmlns:p14="http://schemas.microsoft.com/office/powerpoint/2010/main" val="375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28071-5C5C-10D3-95A3-34C6CAB3C240}"/>
              </a:ext>
            </a:extLst>
          </p:cNvPr>
          <p:cNvSpPr txBox="1"/>
          <p:nvPr/>
        </p:nvSpPr>
        <p:spPr>
          <a:xfrm>
            <a:off x="986118" y="474345"/>
            <a:ext cx="10551458" cy="5324535"/>
          </a:xfrm>
          <a:prstGeom prst="rect">
            <a:avLst/>
          </a:prstGeom>
          <a:noFill/>
        </p:spPr>
        <p:txBody>
          <a:bodyPr wrap="square">
            <a:spAutoFit/>
          </a:bodyPr>
          <a:lstStyle/>
          <a:p>
            <a:r>
              <a:rPr lang="en-US" sz="2000" dirty="0">
                <a:solidFill>
                  <a:schemeClr val="tx1">
                    <a:lumMod val="65000"/>
                    <a:lumOff val="35000"/>
                  </a:schemeClr>
                </a:solidFill>
                <a:effectLst/>
              </a:rPr>
              <a:t>There are 4 tiers that the application is split into,</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Client Tier: </a:t>
            </a:r>
            <a:br>
              <a:rPr lang="en-US" sz="2000" dirty="0">
                <a:solidFill>
                  <a:schemeClr val="tx1">
                    <a:lumMod val="65000"/>
                    <a:lumOff val="35000"/>
                  </a:schemeClr>
                </a:solidFill>
                <a:effectLst/>
              </a:rPr>
            </a:br>
            <a:r>
              <a:rPr lang="en-US" sz="2000" dirty="0">
                <a:solidFill>
                  <a:schemeClr val="tx1">
                    <a:lumMod val="65000"/>
                    <a:lumOff val="35000"/>
                  </a:schemeClr>
                </a:solidFill>
                <a:effectLst/>
              </a:rPr>
              <a:t>Acts as an interface to the end-user. Clients can be a web browser or standalone applications which is present in Computer, Mobile etc.</a:t>
            </a:r>
          </a:p>
          <a:p>
            <a:pPr marL="342900" indent="-342900">
              <a:buFont typeface="Wingdings" panose="05000000000000000000" pitchFamily="2" charset="2"/>
              <a:buChar char="Ø"/>
            </a:pPr>
            <a:r>
              <a:rPr lang="en-US" sz="2000" b="1" dirty="0">
                <a:solidFill>
                  <a:schemeClr val="tx1">
                    <a:lumMod val="65000"/>
                    <a:lumOff val="35000"/>
                  </a:schemeClr>
                </a:solidFill>
                <a:effectLst/>
              </a:rPr>
              <a:t>Presentation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tier links the business logic of the application and the end user. It also takes care of displaying dynamic content to the end-user and accepting various inputs from the user.</a:t>
            </a:r>
          </a:p>
          <a:p>
            <a:pPr marL="342900" indent="-342900">
              <a:buFont typeface="Wingdings" panose="05000000000000000000" pitchFamily="2" charset="2"/>
              <a:buChar char="Ø"/>
            </a:pPr>
            <a:r>
              <a:rPr lang="en-US" sz="2000" b="1" dirty="0">
                <a:solidFill>
                  <a:schemeClr val="tx1">
                    <a:lumMod val="65000"/>
                    <a:lumOff val="35000"/>
                  </a:schemeClr>
                </a:solidFill>
                <a:effectLst/>
              </a:rPr>
              <a:t>Business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is the most vital part of the application. This tier represents the complete business logic and requirements of the application. All the main functionalities, like data validations and data manipulations lie in this tier of the application.</a:t>
            </a:r>
          </a:p>
          <a:p>
            <a:pPr marL="342900" indent="-342900">
              <a:buFont typeface="Wingdings" panose="05000000000000000000" pitchFamily="2" charset="2"/>
              <a:buChar char="Ø"/>
            </a:pPr>
            <a:r>
              <a:rPr lang="en-US" sz="2000" b="1" dirty="0">
                <a:solidFill>
                  <a:schemeClr val="tx1">
                    <a:lumMod val="65000"/>
                    <a:lumOff val="35000"/>
                  </a:schemeClr>
                </a:solidFill>
                <a:effectLst/>
              </a:rPr>
              <a:t>Persistence Tier:</a:t>
            </a:r>
            <a:br>
              <a:rPr lang="en-US" sz="2000" dirty="0">
                <a:solidFill>
                  <a:schemeClr val="tx1">
                    <a:lumMod val="65000"/>
                    <a:lumOff val="35000"/>
                  </a:schemeClr>
                </a:solidFill>
                <a:effectLst/>
              </a:rPr>
            </a:br>
            <a:r>
              <a:rPr lang="en-US" sz="2000" dirty="0">
                <a:solidFill>
                  <a:schemeClr val="tx1">
                    <a:lumMod val="65000"/>
                    <a:lumOff val="35000"/>
                  </a:schemeClr>
                </a:solidFill>
                <a:effectLst/>
              </a:rPr>
              <a:t>This acts as a go-between for the business tier and the database. It gets the requirements from the business tier, and based on it accesses data from the database.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Let us see which technology we can use to set up an enterprise application.</a:t>
            </a:r>
          </a:p>
        </p:txBody>
      </p:sp>
      <p:sp>
        <p:nvSpPr>
          <p:cNvPr id="2" name="Footer Placeholder 1">
            <a:extLst>
              <a:ext uri="{FF2B5EF4-FFF2-40B4-BE49-F238E27FC236}">
                <a16:creationId xmlns:a16="http://schemas.microsoft.com/office/drawing/2014/main" id="{EA1B20B1-BDFB-05DB-C3CD-FAD3AC80203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FD7B8CE-E6C7-CCA7-0449-4E19DDF4035A}"/>
              </a:ext>
            </a:extLst>
          </p:cNvPr>
          <p:cNvSpPr>
            <a:spLocks noGrp="1"/>
          </p:cNvSpPr>
          <p:nvPr>
            <p:ph type="sldNum" sz="quarter" idx="12"/>
          </p:nvPr>
        </p:nvSpPr>
        <p:spPr/>
        <p:txBody>
          <a:bodyPr/>
          <a:lstStyle/>
          <a:p>
            <a:fld id="{4A777409-9C5A-4B07-8E32-19F22F7D558C}" type="slidenum">
              <a:rPr lang="en-IN" smtClean="0"/>
              <a:t>5</a:t>
            </a:fld>
            <a:endParaRPr lang="en-IN" dirty="0"/>
          </a:p>
        </p:txBody>
      </p:sp>
    </p:spTree>
    <p:extLst>
      <p:ext uri="{BB962C8B-B14F-4D97-AF65-F5344CB8AC3E}">
        <p14:creationId xmlns:p14="http://schemas.microsoft.com/office/powerpoint/2010/main" val="1068516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CF2FC-7625-B456-E596-873A7011237C}"/>
              </a:ext>
            </a:extLst>
          </p:cNvPr>
          <p:cNvSpPr txBox="1"/>
          <p:nvPr/>
        </p:nvSpPr>
        <p:spPr>
          <a:xfrm>
            <a:off x="268941" y="1228689"/>
            <a:ext cx="11438965" cy="3785652"/>
          </a:xfrm>
          <a:prstGeom prst="rect">
            <a:avLst/>
          </a:prstGeom>
          <a:noFill/>
        </p:spPr>
        <p:txBody>
          <a:bodyPr wrap="square">
            <a:spAutoFit/>
          </a:bodyPr>
          <a:lstStyle/>
          <a:p>
            <a:r>
              <a:rPr lang="en-US" sz="2000" b="1" dirty="0">
                <a:solidFill>
                  <a:schemeClr val="tx1">
                    <a:lumMod val="65000"/>
                    <a:lumOff val="35000"/>
                  </a:schemeClr>
                </a:solidFill>
                <a:effectLst/>
              </a:rPr>
              <a:t>void: </a:t>
            </a:r>
            <a:r>
              <a:rPr lang="en-US" sz="2000" dirty="0">
                <a:solidFill>
                  <a:schemeClr val="tx1">
                    <a:lumMod val="65000"/>
                    <a:lumOff val="35000"/>
                  </a:schemeClr>
                </a:solidFill>
                <a:effectLst/>
              </a:rPr>
              <a:t>In Java, every method is expected to return a value of any type (integer, double, string etc.). And to make a method not return any value, it must be declared "void". Since the main() method is not expected to return any value, it must be declared as void.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main(): </a:t>
            </a:r>
            <a:r>
              <a:rPr lang="en-US" sz="2000" dirty="0">
                <a:solidFill>
                  <a:schemeClr val="tx1">
                    <a:lumMod val="65000"/>
                    <a:lumOff val="35000"/>
                  </a:schemeClr>
                </a:solidFill>
                <a:effectLst/>
              </a:rPr>
              <a:t>As discussed above, a Java program is basically a class. And the main() method is the default method of this class. This method marks the initial/entry point of the Java program.</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String args[]: </a:t>
            </a:r>
            <a:r>
              <a:rPr lang="en-US" sz="2000" dirty="0">
                <a:solidFill>
                  <a:schemeClr val="tx1">
                    <a:lumMod val="65000"/>
                    <a:lumOff val="35000"/>
                  </a:schemeClr>
                </a:solidFill>
                <a:effectLst/>
              </a:rPr>
              <a:t>Now a program in general may take inputs from the users. In Java, they are usually in the form of multiple strings as "command line arguments" grouped as an array of string. This string array is taken as the argument in the main() method.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Now, let us define a method.</a:t>
            </a:r>
          </a:p>
        </p:txBody>
      </p:sp>
      <p:sp>
        <p:nvSpPr>
          <p:cNvPr id="2" name="Footer Placeholder 1">
            <a:extLst>
              <a:ext uri="{FF2B5EF4-FFF2-40B4-BE49-F238E27FC236}">
                <a16:creationId xmlns:a16="http://schemas.microsoft.com/office/drawing/2014/main" id="{70506ACB-3C0F-D775-92FB-06B20F4FF48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14698A9-B6EA-4CE1-878C-D8A1600A529F}"/>
              </a:ext>
            </a:extLst>
          </p:cNvPr>
          <p:cNvSpPr>
            <a:spLocks noGrp="1"/>
          </p:cNvSpPr>
          <p:nvPr>
            <p:ph type="sldNum" sz="quarter" idx="12"/>
          </p:nvPr>
        </p:nvSpPr>
        <p:spPr/>
        <p:txBody>
          <a:bodyPr/>
          <a:lstStyle/>
          <a:p>
            <a:fld id="{4A777409-9C5A-4B07-8E32-19F22F7D558C}" type="slidenum">
              <a:rPr lang="en-IN" smtClean="0"/>
              <a:t>50</a:t>
            </a:fld>
            <a:endParaRPr lang="en-IN" dirty="0"/>
          </a:p>
        </p:txBody>
      </p:sp>
    </p:spTree>
    <p:extLst>
      <p:ext uri="{BB962C8B-B14F-4D97-AF65-F5344CB8AC3E}">
        <p14:creationId xmlns:p14="http://schemas.microsoft.com/office/powerpoint/2010/main" val="485290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C52FA-76B0-F7EF-0952-B3C5926D3AE4}"/>
              </a:ext>
            </a:extLst>
          </p:cNvPr>
          <p:cNvSpPr txBox="1"/>
          <p:nvPr/>
        </p:nvSpPr>
        <p:spPr>
          <a:xfrm>
            <a:off x="268940" y="1316921"/>
            <a:ext cx="11367248" cy="400110"/>
          </a:xfrm>
          <a:prstGeom prst="rect">
            <a:avLst/>
          </a:prstGeom>
          <a:noFill/>
        </p:spPr>
        <p:txBody>
          <a:bodyPr wrap="square">
            <a:spAutoFit/>
          </a:bodyPr>
          <a:lstStyle/>
          <a:p>
            <a:r>
              <a:rPr lang="en-US" sz="2000" dirty="0">
                <a:solidFill>
                  <a:schemeClr val="tx1">
                    <a:lumMod val="65000"/>
                    <a:lumOff val="35000"/>
                  </a:schemeClr>
                </a:solidFill>
              </a:rPr>
              <a:t>A method definition looks as shown below :</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DC7420CB-75A7-8B79-2BB8-457FFA4D2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423" y="2097692"/>
            <a:ext cx="6355977" cy="2599765"/>
          </a:xfrm>
          <a:prstGeom prst="rect">
            <a:avLst/>
          </a:prstGeom>
        </p:spPr>
      </p:pic>
      <p:sp>
        <p:nvSpPr>
          <p:cNvPr id="9" name="TextBox 8">
            <a:extLst>
              <a:ext uri="{FF2B5EF4-FFF2-40B4-BE49-F238E27FC236}">
                <a16:creationId xmlns:a16="http://schemas.microsoft.com/office/drawing/2014/main" id="{73FDC95E-719B-A027-B5BD-F3DA9885B096}"/>
              </a:ext>
            </a:extLst>
          </p:cNvPr>
          <p:cNvSpPr txBox="1"/>
          <p:nvPr/>
        </p:nvSpPr>
        <p:spPr>
          <a:xfrm>
            <a:off x="268940" y="4809275"/>
            <a:ext cx="11456895" cy="1323439"/>
          </a:xfrm>
          <a:prstGeom prst="rect">
            <a:avLst/>
          </a:prstGeom>
          <a:noFill/>
        </p:spPr>
        <p:txBody>
          <a:bodyPr wrap="square">
            <a:spAutoFit/>
          </a:bodyPr>
          <a:lstStyle/>
          <a:p>
            <a:r>
              <a:rPr lang="en-US" sz="2000" dirty="0">
                <a:solidFill>
                  <a:schemeClr val="tx1">
                    <a:lumMod val="65000"/>
                    <a:lumOff val="35000"/>
                  </a:schemeClr>
                </a:solidFill>
                <a:effectLst/>
              </a:rPr>
              <a:t>The first line of the method contains the method signature, which includes the name of the method and the arguments (parameters) it takes.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need to be called or invoked to execute the statements present inside the method.</a:t>
            </a:r>
          </a:p>
        </p:txBody>
      </p:sp>
      <p:sp>
        <p:nvSpPr>
          <p:cNvPr id="2" name="Footer Placeholder 1">
            <a:extLst>
              <a:ext uri="{FF2B5EF4-FFF2-40B4-BE49-F238E27FC236}">
                <a16:creationId xmlns:a16="http://schemas.microsoft.com/office/drawing/2014/main" id="{1C107C2A-BB4A-E247-443A-BAD27548935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01AFE3F-D5A9-6E4B-1A40-8CCCA336BF53}"/>
              </a:ext>
            </a:extLst>
          </p:cNvPr>
          <p:cNvSpPr>
            <a:spLocks noGrp="1"/>
          </p:cNvSpPr>
          <p:nvPr>
            <p:ph type="sldNum" sz="quarter" idx="12"/>
          </p:nvPr>
        </p:nvSpPr>
        <p:spPr/>
        <p:txBody>
          <a:bodyPr/>
          <a:lstStyle/>
          <a:p>
            <a:fld id="{4A777409-9C5A-4B07-8E32-19F22F7D558C}" type="slidenum">
              <a:rPr lang="en-IN" smtClean="0"/>
              <a:t>51</a:t>
            </a:fld>
            <a:endParaRPr lang="en-IN" dirty="0"/>
          </a:p>
        </p:txBody>
      </p:sp>
    </p:spTree>
    <p:extLst>
      <p:ext uri="{BB962C8B-B14F-4D97-AF65-F5344CB8AC3E}">
        <p14:creationId xmlns:p14="http://schemas.microsoft.com/office/powerpoint/2010/main" val="1857367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EEFD20-5EE8-E0E4-578C-A78B2CB37227}"/>
              </a:ext>
            </a:extLst>
          </p:cNvPr>
          <p:cNvSpPr txBox="1"/>
          <p:nvPr/>
        </p:nvSpPr>
        <p:spPr>
          <a:xfrm>
            <a:off x="457199" y="945341"/>
            <a:ext cx="11421036" cy="400110"/>
          </a:xfrm>
          <a:prstGeom prst="rect">
            <a:avLst/>
          </a:prstGeom>
          <a:noFill/>
        </p:spPr>
        <p:txBody>
          <a:bodyPr wrap="square">
            <a:spAutoFit/>
          </a:bodyPr>
          <a:lstStyle/>
          <a:p>
            <a:r>
              <a:rPr lang="en-US" sz="2000" dirty="0">
                <a:solidFill>
                  <a:schemeClr val="tx1">
                    <a:lumMod val="65000"/>
                    <a:lumOff val="35000"/>
                  </a:schemeClr>
                </a:solidFill>
              </a:rPr>
              <a:t>The code given below demonstrates a method and the way to call or invoke the method.</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595BDEC7-04D1-061C-B8A7-D0A384020D70}"/>
              </a:ext>
            </a:extLst>
          </p:cNvPr>
          <p:cNvSpPr txBox="1"/>
          <p:nvPr/>
        </p:nvSpPr>
        <p:spPr>
          <a:xfrm>
            <a:off x="457199" y="1460599"/>
            <a:ext cx="11313460" cy="5078313"/>
          </a:xfrm>
          <a:prstGeom prst="rect">
            <a:avLst/>
          </a:prstGeom>
          <a:noFill/>
        </p:spPr>
        <p:txBody>
          <a:bodyPr wrap="square">
            <a:spAutoFit/>
          </a:bodyPr>
          <a:lstStyle/>
          <a:p>
            <a:r>
              <a:rPr lang="en-IN" dirty="0"/>
              <a:t>public class Calculator {</a:t>
            </a:r>
          </a:p>
          <a:p>
            <a:r>
              <a:rPr lang="en-IN" dirty="0"/>
              <a:t>    // Method definition - here, numberOne and numberTwo are formal parameters or arguments</a:t>
            </a:r>
          </a:p>
          <a:p>
            <a:r>
              <a:rPr lang="en-IN" dirty="0"/>
              <a:t>	int calculateSum(int numberOne, int numberTwo) {</a:t>
            </a:r>
          </a:p>
          <a:p>
            <a:r>
              <a:rPr lang="en-IN" dirty="0"/>
              <a:t>		return numberOne+numberTwo;</a:t>
            </a:r>
          </a:p>
          <a:p>
            <a:r>
              <a:rPr lang="en-IN" dirty="0"/>
              <a:t>	}</a:t>
            </a:r>
          </a:p>
          <a:p>
            <a:r>
              <a:rPr lang="en-IN" dirty="0"/>
              <a:t>}</a:t>
            </a:r>
          </a:p>
          <a:p>
            <a:r>
              <a:rPr lang="en-IN" dirty="0"/>
              <a:t>public class Tester {</a:t>
            </a:r>
          </a:p>
          <a:p>
            <a:r>
              <a:rPr lang="en-IN" dirty="0"/>
              <a:t>	public static void main(String[] args) {</a:t>
            </a:r>
          </a:p>
          <a:p>
            <a:r>
              <a:rPr lang="en-IN" dirty="0"/>
              <a:t>		Calculator calculator=new Calculator();</a:t>
            </a:r>
          </a:p>
          <a:p>
            <a:r>
              <a:rPr lang="en-IN" dirty="0"/>
              <a:t>		</a:t>
            </a:r>
          </a:p>
          <a:p>
            <a:r>
              <a:rPr lang="en-IN" dirty="0"/>
              <a:t>		int numberOne=11;</a:t>
            </a:r>
          </a:p>
          <a:p>
            <a:r>
              <a:rPr lang="en-IN" dirty="0"/>
              <a:t>		int numberTwo=1;</a:t>
            </a:r>
          </a:p>
          <a:p>
            <a:r>
              <a:rPr lang="en-IN" dirty="0"/>
              <a:t>		</a:t>
            </a:r>
          </a:p>
          <a:p>
            <a:r>
              <a:rPr lang="en-IN" dirty="0"/>
              <a:t>        //Method call - here, numberOne and numberTwo are actual parameters or arguments</a:t>
            </a:r>
          </a:p>
          <a:p>
            <a:r>
              <a:rPr lang="en-IN" dirty="0"/>
              <a:t>		int sum=calculator.</a:t>
            </a:r>
            <a:r>
              <a:rPr lang="en-IN" sz="2000" dirty="0"/>
              <a:t>calculateSum</a:t>
            </a:r>
            <a:r>
              <a:rPr lang="en-IN" dirty="0"/>
              <a:t>(numberOne, numberTwo);</a:t>
            </a:r>
          </a:p>
          <a:p>
            <a:r>
              <a:rPr lang="en-IN" dirty="0"/>
              <a:t>		System.out.println("The sum is "+sum);</a:t>
            </a:r>
          </a:p>
          <a:p>
            <a:r>
              <a:rPr lang="en-IN" dirty="0"/>
              <a:t>	}</a:t>
            </a:r>
          </a:p>
          <a:p>
            <a:r>
              <a:rPr lang="en-IN" dirty="0"/>
              <a:t>}</a:t>
            </a:r>
          </a:p>
        </p:txBody>
      </p:sp>
      <p:sp>
        <p:nvSpPr>
          <p:cNvPr id="2" name="Footer Placeholder 1">
            <a:extLst>
              <a:ext uri="{FF2B5EF4-FFF2-40B4-BE49-F238E27FC236}">
                <a16:creationId xmlns:a16="http://schemas.microsoft.com/office/drawing/2014/main" id="{993AB8C4-9F82-A130-B144-587534463A7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8142F75-0A3A-FC66-54C9-E772C09F13EE}"/>
              </a:ext>
            </a:extLst>
          </p:cNvPr>
          <p:cNvSpPr>
            <a:spLocks noGrp="1"/>
          </p:cNvSpPr>
          <p:nvPr>
            <p:ph type="sldNum" sz="quarter" idx="12"/>
          </p:nvPr>
        </p:nvSpPr>
        <p:spPr/>
        <p:txBody>
          <a:bodyPr/>
          <a:lstStyle/>
          <a:p>
            <a:fld id="{4A777409-9C5A-4B07-8E32-19F22F7D558C}" type="slidenum">
              <a:rPr lang="en-IN" smtClean="0"/>
              <a:t>52</a:t>
            </a:fld>
            <a:endParaRPr lang="en-IN" dirty="0"/>
          </a:p>
        </p:txBody>
      </p:sp>
    </p:spTree>
    <p:extLst>
      <p:ext uri="{BB962C8B-B14F-4D97-AF65-F5344CB8AC3E}">
        <p14:creationId xmlns:p14="http://schemas.microsoft.com/office/powerpoint/2010/main" val="1747648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F3659-1C0A-378C-2A98-62C2C3ABFCD6}"/>
              </a:ext>
            </a:extLst>
          </p:cNvPr>
          <p:cNvSpPr txBox="1"/>
          <p:nvPr/>
        </p:nvSpPr>
        <p:spPr>
          <a:xfrm>
            <a:off x="640976" y="870099"/>
            <a:ext cx="10910047" cy="4401205"/>
          </a:xfrm>
          <a:prstGeom prst="rect">
            <a:avLst/>
          </a:prstGeom>
          <a:noFill/>
        </p:spPr>
        <p:txBody>
          <a:bodyPr wrap="square">
            <a:spAutoFit/>
          </a:bodyPr>
          <a:lstStyle/>
          <a:p>
            <a:r>
              <a:rPr lang="en-US" sz="2000" dirty="0">
                <a:solidFill>
                  <a:schemeClr val="tx1">
                    <a:lumMod val="65000"/>
                    <a:lumOff val="35000"/>
                  </a:schemeClr>
                </a:solidFill>
                <a:effectLst/>
              </a:rPr>
              <a:t>Arguments of a method are optional. The arguments specified in the method definition are called formal arguments or parameters. The arguments or parameters that are used in the method call are known as actual arguments or parameters.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Methods may or may not return a value after execution.</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The return keyword is used to return a value from the called method to the calling method.</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The return type specifies the data type of the value to be returned.</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If a method does not return anything, the return type should be specified as void.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 the code given above, the value returned by the method will be stored in the variable sum. </a:t>
            </a:r>
          </a:p>
          <a:p>
            <a:r>
              <a:rPr lang="en-US" sz="2000" dirty="0">
                <a:solidFill>
                  <a:schemeClr val="tx1">
                    <a:lumMod val="65000"/>
                    <a:lumOff val="35000"/>
                  </a:schemeClr>
                </a:solidFill>
                <a:effectLst/>
              </a:rPr>
              <a:t>Next, let us see how to create objects.</a:t>
            </a:r>
          </a:p>
        </p:txBody>
      </p:sp>
      <p:sp>
        <p:nvSpPr>
          <p:cNvPr id="2" name="Footer Placeholder 1">
            <a:extLst>
              <a:ext uri="{FF2B5EF4-FFF2-40B4-BE49-F238E27FC236}">
                <a16:creationId xmlns:a16="http://schemas.microsoft.com/office/drawing/2014/main" id="{6412530B-2D14-F41B-3347-9DE3CA8458F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E281751-C185-FD8E-F38E-FA37335AF35B}"/>
              </a:ext>
            </a:extLst>
          </p:cNvPr>
          <p:cNvSpPr>
            <a:spLocks noGrp="1"/>
          </p:cNvSpPr>
          <p:nvPr>
            <p:ph type="sldNum" sz="quarter" idx="12"/>
          </p:nvPr>
        </p:nvSpPr>
        <p:spPr/>
        <p:txBody>
          <a:bodyPr/>
          <a:lstStyle/>
          <a:p>
            <a:fld id="{4A777409-9C5A-4B07-8E32-19F22F7D558C}" type="slidenum">
              <a:rPr lang="en-IN" smtClean="0"/>
              <a:t>53</a:t>
            </a:fld>
            <a:endParaRPr lang="en-IN" dirty="0"/>
          </a:p>
        </p:txBody>
      </p:sp>
    </p:spTree>
    <p:extLst>
      <p:ext uri="{BB962C8B-B14F-4D97-AF65-F5344CB8AC3E}">
        <p14:creationId xmlns:p14="http://schemas.microsoft.com/office/powerpoint/2010/main" val="1065080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DC54-62E0-F019-5825-0CC13BB49CF2}"/>
              </a:ext>
            </a:extLst>
          </p:cNvPr>
          <p:cNvSpPr>
            <a:spLocks noGrp="1"/>
          </p:cNvSpPr>
          <p:nvPr>
            <p:ph type="title"/>
          </p:nvPr>
        </p:nvSpPr>
        <p:spPr/>
        <p:txBody>
          <a:bodyPr/>
          <a:lstStyle/>
          <a:p>
            <a:pPr algn="ctr"/>
            <a:r>
              <a:rPr lang="en-IN" b="1" u="sng" dirty="0"/>
              <a:t>Object Creation</a:t>
            </a:r>
          </a:p>
        </p:txBody>
      </p:sp>
      <p:sp>
        <p:nvSpPr>
          <p:cNvPr id="3" name="Content Placeholder 2">
            <a:extLst>
              <a:ext uri="{FF2B5EF4-FFF2-40B4-BE49-F238E27FC236}">
                <a16:creationId xmlns:a16="http://schemas.microsoft.com/office/drawing/2014/main" id="{2089D9CC-9541-9999-B110-B81A9712B875}"/>
              </a:ext>
            </a:extLst>
          </p:cNvPr>
          <p:cNvSpPr>
            <a:spLocks noGrp="1"/>
          </p:cNvSpPr>
          <p:nvPr>
            <p:ph idx="1"/>
          </p:nvPr>
        </p:nvSpPr>
        <p:spPr/>
        <p:txBody>
          <a:bodyPr/>
          <a:lstStyle/>
          <a:p>
            <a:pPr marL="0" indent="0">
              <a:buNone/>
            </a:pPr>
            <a:r>
              <a:rPr lang="en-US" sz="2000" dirty="0">
                <a:solidFill>
                  <a:schemeClr val="tx1">
                    <a:lumMod val="65000"/>
                    <a:lumOff val="35000"/>
                  </a:schemeClr>
                </a:solidFill>
                <a:effectLst/>
              </a:rPr>
              <a:t>Till now we have learnt to create a class. A Java class, is a blueprint so how do we use it? It can be done by providing some values to the attributes of the class. This is called the instantiation of a class and the entity we get after instantiation is called the object. </a:t>
            </a:r>
          </a:p>
          <a:p>
            <a:pPr marL="0" indent="0">
              <a:buNone/>
            </a:pPr>
            <a:endParaRPr lang="en-US" sz="2000" dirty="0">
              <a:solidFill>
                <a:schemeClr val="tx1">
                  <a:lumMod val="65000"/>
                  <a:lumOff val="35000"/>
                </a:schemeClr>
              </a:solidFill>
              <a:effectLst/>
            </a:endParaRPr>
          </a:p>
          <a:p>
            <a:pPr>
              <a:buFont typeface="Wingdings" panose="05000000000000000000" pitchFamily="2" charset="2"/>
              <a:buChar char="Ø"/>
            </a:pPr>
            <a:r>
              <a:rPr lang="en-US" sz="2000" dirty="0">
                <a:solidFill>
                  <a:schemeClr val="tx1">
                    <a:lumMod val="65000"/>
                    <a:lumOff val="35000"/>
                  </a:schemeClr>
                </a:solidFill>
                <a:effectLst/>
              </a:rPr>
              <a:t>An object is an instance of a class.</a:t>
            </a:r>
          </a:p>
          <a:p>
            <a:pPr>
              <a:buFont typeface="Wingdings" panose="05000000000000000000" pitchFamily="2" charset="2"/>
              <a:buChar char="Ø"/>
            </a:pPr>
            <a:r>
              <a:rPr lang="en-US" sz="2000" dirty="0">
                <a:solidFill>
                  <a:schemeClr val="tx1">
                    <a:lumMod val="65000"/>
                    <a:lumOff val="35000"/>
                  </a:schemeClr>
                </a:solidFill>
                <a:effectLst/>
              </a:rPr>
              <a:t>It allows us to use the attributes and behaviors specified in the class.</a:t>
            </a:r>
          </a:p>
          <a:p>
            <a:pPr>
              <a:buFont typeface="Wingdings" panose="05000000000000000000" pitchFamily="2" charset="2"/>
              <a:buChar char="Ø"/>
            </a:pPr>
            <a:r>
              <a:rPr lang="en-US" sz="2000" dirty="0">
                <a:solidFill>
                  <a:schemeClr val="tx1">
                    <a:lumMod val="65000"/>
                    <a:lumOff val="35000"/>
                  </a:schemeClr>
                </a:solidFill>
                <a:effectLst/>
              </a:rPr>
              <a:t>A class can have any number of objects.</a:t>
            </a:r>
          </a:p>
          <a:p>
            <a:pPr>
              <a:buFont typeface="Wingdings" panose="05000000000000000000" pitchFamily="2" charset="2"/>
              <a:buChar char="Ø"/>
            </a:pPr>
            <a:r>
              <a:rPr lang="en-US" sz="2000" dirty="0">
                <a:solidFill>
                  <a:schemeClr val="tx1">
                    <a:lumMod val="65000"/>
                    <a:lumOff val="35000"/>
                  </a:schemeClr>
                </a:solidFill>
                <a:effectLst/>
              </a:rPr>
              <a:t>An object holds data related to one instance of a class.</a:t>
            </a:r>
          </a:p>
          <a:p>
            <a:pPr>
              <a:buFont typeface="Wingdings" panose="05000000000000000000" pitchFamily="2" charset="2"/>
              <a:buChar char="Ø"/>
            </a:pPr>
            <a:r>
              <a:rPr lang="en-US" sz="2000" dirty="0">
                <a:solidFill>
                  <a:schemeClr val="tx1">
                    <a:lumMod val="65000"/>
                    <a:lumOff val="35000"/>
                  </a:schemeClr>
                </a:solidFill>
                <a:effectLst/>
              </a:rPr>
              <a:t>In Java, an object is created by using the new keyword.</a:t>
            </a:r>
          </a:p>
          <a:p>
            <a:pPr marL="0" indent="0">
              <a:buNone/>
            </a:pPr>
            <a:endParaRPr lang="en-IN" dirty="0"/>
          </a:p>
        </p:txBody>
      </p:sp>
      <p:sp>
        <p:nvSpPr>
          <p:cNvPr id="4" name="Footer Placeholder 3">
            <a:extLst>
              <a:ext uri="{FF2B5EF4-FFF2-40B4-BE49-F238E27FC236}">
                <a16:creationId xmlns:a16="http://schemas.microsoft.com/office/drawing/2014/main" id="{7DE7FAD2-081B-9093-E0E6-E8C3B0823DC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D173E0AC-B05B-2E95-A357-6CC660024AD0}"/>
              </a:ext>
            </a:extLst>
          </p:cNvPr>
          <p:cNvSpPr>
            <a:spLocks noGrp="1"/>
          </p:cNvSpPr>
          <p:nvPr>
            <p:ph type="sldNum" sz="quarter" idx="12"/>
          </p:nvPr>
        </p:nvSpPr>
        <p:spPr/>
        <p:txBody>
          <a:bodyPr/>
          <a:lstStyle/>
          <a:p>
            <a:fld id="{4A777409-9C5A-4B07-8E32-19F22F7D558C}" type="slidenum">
              <a:rPr lang="en-IN" smtClean="0"/>
              <a:t>54</a:t>
            </a:fld>
            <a:endParaRPr lang="en-IN" dirty="0"/>
          </a:p>
        </p:txBody>
      </p:sp>
    </p:spTree>
    <p:extLst>
      <p:ext uri="{BB962C8B-B14F-4D97-AF65-F5344CB8AC3E}">
        <p14:creationId xmlns:p14="http://schemas.microsoft.com/office/powerpoint/2010/main" val="911477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79334-FD57-CAF6-ED3A-0BB582E39EA8}"/>
              </a:ext>
            </a:extLst>
          </p:cNvPr>
          <p:cNvSpPr txBox="1"/>
          <p:nvPr/>
        </p:nvSpPr>
        <p:spPr>
          <a:xfrm>
            <a:off x="479610" y="1066830"/>
            <a:ext cx="11089341" cy="400110"/>
          </a:xfrm>
          <a:prstGeom prst="rect">
            <a:avLst/>
          </a:prstGeom>
          <a:noFill/>
        </p:spPr>
        <p:txBody>
          <a:bodyPr wrap="square">
            <a:spAutoFit/>
          </a:bodyPr>
          <a:lstStyle/>
          <a:p>
            <a:r>
              <a:rPr lang="en-US" sz="2000" dirty="0">
                <a:solidFill>
                  <a:schemeClr val="tx1">
                    <a:lumMod val="65000"/>
                    <a:lumOff val="35000"/>
                  </a:schemeClr>
                </a:solidFill>
              </a:rPr>
              <a:t>Let's create an object for the Customer class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99F38D25-BD7C-1C2F-227C-CD870A311E15}"/>
              </a:ext>
            </a:extLst>
          </p:cNvPr>
          <p:cNvSpPr txBox="1"/>
          <p:nvPr/>
        </p:nvSpPr>
        <p:spPr>
          <a:xfrm>
            <a:off x="479610" y="1497687"/>
            <a:ext cx="11232777" cy="4093428"/>
          </a:xfrm>
          <a:prstGeom prst="rect">
            <a:avLst/>
          </a:prstGeom>
          <a:noFill/>
        </p:spPr>
        <p:txBody>
          <a:bodyPr wrap="square">
            <a:spAutoFit/>
          </a:bodyPr>
          <a:lstStyle/>
          <a:p>
            <a:r>
              <a:rPr lang="en-IN" sz="2000" dirty="0"/>
              <a:t>class Customer {</a:t>
            </a:r>
          </a:p>
          <a:p>
            <a:r>
              <a:rPr lang="en-IN" sz="2000" dirty="0"/>
              <a:t>	</a:t>
            </a:r>
          </a:p>
          <a:p>
            <a:r>
              <a:rPr lang="en-IN" sz="2000" dirty="0"/>
              <a:t>     String customerName;</a:t>
            </a:r>
          </a:p>
          <a:p>
            <a:r>
              <a:rPr lang="en-IN" sz="2000" dirty="0"/>
              <a:t>     // getter method - returns the customerName of the object</a:t>
            </a:r>
          </a:p>
          <a:p>
            <a:r>
              <a:rPr lang="en-IN" sz="2000" dirty="0"/>
              <a:t>     String getCustomerName() {</a:t>
            </a:r>
          </a:p>
          <a:p>
            <a:r>
              <a:rPr lang="en-IN" sz="2000" dirty="0"/>
              <a:t>		return customerName;</a:t>
            </a:r>
          </a:p>
          <a:p>
            <a:r>
              <a:rPr lang="en-IN" sz="2000" dirty="0"/>
              <a:t>	}</a:t>
            </a:r>
          </a:p>
          <a:p>
            <a:r>
              <a:rPr lang="en-IN" sz="2000" dirty="0"/>
              <a:t>     </a:t>
            </a:r>
          </a:p>
          <a:p>
            <a:r>
              <a:rPr lang="en-IN" sz="2000" dirty="0"/>
              <a:t>    //setter method - sets the customerName of object to the specified value</a:t>
            </a:r>
          </a:p>
          <a:p>
            <a:r>
              <a:rPr lang="en-IN" sz="2000" dirty="0"/>
              <a:t>	 void setCustomerName(String customerName) {</a:t>
            </a:r>
          </a:p>
          <a:p>
            <a:r>
              <a:rPr lang="en-IN" sz="2000" dirty="0"/>
              <a:t>		</a:t>
            </a:r>
            <a:r>
              <a:rPr lang="en-IN" sz="2000" dirty="0" err="1"/>
              <a:t>this.customerName</a:t>
            </a:r>
            <a:r>
              <a:rPr lang="en-IN" sz="2000" dirty="0"/>
              <a:t> = customerName;</a:t>
            </a:r>
          </a:p>
          <a:p>
            <a:r>
              <a:rPr lang="en-IN" sz="2000" dirty="0"/>
              <a:t>	}</a:t>
            </a:r>
          </a:p>
          <a:p>
            <a:r>
              <a:rPr lang="en-IN" sz="2000" dirty="0"/>
              <a:t>}</a:t>
            </a:r>
          </a:p>
        </p:txBody>
      </p:sp>
      <p:sp>
        <p:nvSpPr>
          <p:cNvPr id="7" name="TextBox 6">
            <a:extLst>
              <a:ext uri="{FF2B5EF4-FFF2-40B4-BE49-F238E27FC236}">
                <a16:creationId xmlns:a16="http://schemas.microsoft.com/office/drawing/2014/main" id="{F02A6E8F-D370-3033-571D-A7EB848C566D}"/>
              </a:ext>
            </a:extLst>
          </p:cNvPr>
          <p:cNvSpPr txBox="1"/>
          <p:nvPr/>
        </p:nvSpPr>
        <p:spPr>
          <a:xfrm>
            <a:off x="443752" y="5556130"/>
            <a:ext cx="11304495" cy="400110"/>
          </a:xfrm>
          <a:prstGeom prst="rect">
            <a:avLst/>
          </a:prstGeom>
          <a:noFill/>
        </p:spPr>
        <p:txBody>
          <a:bodyPr wrap="square">
            <a:spAutoFit/>
          </a:bodyPr>
          <a:lstStyle/>
          <a:p>
            <a:r>
              <a:rPr lang="en-US" sz="2000" dirty="0">
                <a:solidFill>
                  <a:schemeClr val="tx1">
                    <a:lumMod val="65000"/>
                    <a:lumOff val="35000"/>
                  </a:schemeClr>
                </a:solidFill>
              </a:rPr>
              <a:t>An object for the class can be created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06F48588-AE48-A62A-41DD-57A43D8A34C6}"/>
              </a:ext>
            </a:extLst>
          </p:cNvPr>
          <p:cNvSpPr txBox="1"/>
          <p:nvPr/>
        </p:nvSpPr>
        <p:spPr>
          <a:xfrm>
            <a:off x="430305" y="5956240"/>
            <a:ext cx="11367247" cy="400110"/>
          </a:xfrm>
          <a:prstGeom prst="rect">
            <a:avLst/>
          </a:prstGeom>
          <a:noFill/>
        </p:spPr>
        <p:txBody>
          <a:bodyPr wrap="square">
            <a:spAutoFit/>
          </a:bodyPr>
          <a:lstStyle/>
          <a:p>
            <a:r>
              <a:rPr lang="en-IN" sz="2000" dirty="0"/>
              <a:t>Customer customerObject = new Customer();</a:t>
            </a:r>
          </a:p>
        </p:txBody>
      </p:sp>
      <p:sp>
        <p:nvSpPr>
          <p:cNvPr id="2" name="Footer Placeholder 1">
            <a:extLst>
              <a:ext uri="{FF2B5EF4-FFF2-40B4-BE49-F238E27FC236}">
                <a16:creationId xmlns:a16="http://schemas.microsoft.com/office/drawing/2014/main" id="{F902A1CD-6FBC-E90E-A0A6-6AE01CB17D1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0010D6D-3C91-5043-2911-3E74903CDDBF}"/>
              </a:ext>
            </a:extLst>
          </p:cNvPr>
          <p:cNvSpPr>
            <a:spLocks noGrp="1"/>
          </p:cNvSpPr>
          <p:nvPr>
            <p:ph type="sldNum" sz="quarter" idx="12"/>
          </p:nvPr>
        </p:nvSpPr>
        <p:spPr/>
        <p:txBody>
          <a:bodyPr/>
          <a:lstStyle/>
          <a:p>
            <a:fld id="{4A777409-9C5A-4B07-8E32-19F22F7D558C}" type="slidenum">
              <a:rPr lang="en-IN" smtClean="0"/>
              <a:t>55</a:t>
            </a:fld>
            <a:endParaRPr lang="en-IN" dirty="0"/>
          </a:p>
        </p:txBody>
      </p:sp>
    </p:spTree>
    <p:extLst>
      <p:ext uri="{BB962C8B-B14F-4D97-AF65-F5344CB8AC3E}">
        <p14:creationId xmlns:p14="http://schemas.microsoft.com/office/powerpoint/2010/main" val="202847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BA57C-5D29-F6D2-3942-2CA479139307}"/>
              </a:ext>
            </a:extLst>
          </p:cNvPr>
          <p:cNvSpPr txBox="1"/>
          <p:nvPr/>
        </p:nvSpPr>
        <p:spPr>
          <a:xfrm>
            <a:off x="313765" y="824644"/>
            <a:ext cx="11447928" cy="400110"/>
          </a:xfrm>
          <a:prstGeom prst="rect">
            <a:avLst/>
          </a:prstGeom>
          <a:noFill/>
        </p:spPr>
        <p:txBody>
          <a:bodyPr wrap="square">
            <a:spAutoFit/>
          </a:bodyPr>
          <a:lstStyle/>
          <a:p>
            <a:r>
              <a:rPr lang="en-US" sz="2000" dirty="0">
                <a:solidFill>
                  <a:schemeClr val="tx1">
                    <a:lumMod val="65000"/>
                    <a:lumOff val="35000"/>
                  </a:schemeClr>
                </a:solidFill>
              </a:rPr>
              <a:t>Methods and attributes can be invoked by using the "." operator:</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12063E5-EB9E-7005-4DD1-1584D38A9A50}"/>
              </a:ext>
            </a:extLst>
          </p:cNvPr>
          <p:cNvSpPr txBox="1"/>
          <p:nvPr/>
        </p:nvSpPr>
        <p:spPr>
          <a:xfrm>
            <a:off x="313765" y="1251372"/>
            <a:ext cx="11447927" cy="1938992"/>
          </a:xfrm>
          <a:prstGeom prst="rect">
            <a:avLst/>
          </a:prstGeom>
          <a:noFill/>
        </p:spPr>
        <p:txBody>
          <a:bodyPr wrap="square">
            <a:spAutoFit/>
          </a:bodyPr>
          <a:lstStyle/>
          <a:p>
            <a:r>
              <a:rPr lang="en-IN" sz="2000" dirty="0" err="1"/>
              <a:t>customerObject.customerName</a:t>
            </a:r>
            <a:r>
              <a:rPr lang="en-IN" sz="2000" dirty="0"/>
              <a:t> = "Ron";</a:t>
            </a:r>
          </a:p>
          <a:p>
            <a:r>
              <a:rPr lang="en-IN" sz="2000" dirty="0"/>
              <a:t>System.out.println("Hello "+customerObject.getCustomerName()); //Output : Hello Ron</a:t>
            </a:r>
          </a:p>
          <a:p>
            <a:r>
              <a:rPr lang="en-IN" sz="2000" dirty="0"/>
              <a:t>		</a:t>
            </a:r>
          </a:p>
          <a:p>
            <a:r>
              <a:rPr lang="en-IN" sz="2000" dirty="0"/>
              <a:t>// To change the name we use setter method</a:t>
            </a:r>
          </a:p>
          <a:p>
            <a:r>
              <a:rPr lang="en-IN" sz="2000" dirty="0"/>
              <a:t>customerObject.setCustomerName("Jack");</a:t>
            </a:r>
          </a:p>
          <a:p>
            <a:r>
              <a:rPr lang="en-IN" sz="2000" dirty="0"/>
              <a:t>System.out.println("Hello "+customerObject.getCustomerName()); //Output : Hello Jack </a:t>
            </a:r>
          </a:p>
        </p:txBody>
      </p:sp>
      <p:sp>
        <p:nvSpPr>
          <p:cNvPr id="7" name="TextBox 6">
            <a:extLst>
              <a:ext uri="{FF2B5EF4-FFF2-40B4-BE49-F238E27FC236}">
                <a16:creationId xmlns:a16="http://schemas.microsoft.com/office/drawing/2014/main" id="{F3166783-3AEF-F47C-345E-A79C83A6C9B4}"/>
              </a:ext>
            </a:extLst>
          </p:cNvPr>
          <p:cNvSpPr txBox="1"/>
          <p:nvPr/>
        </p:nvSpPr>
        <p:spPr>
          <a:xfrm>
            <a:off x="313766" y="3243600"/>
            <a:ext cx="11447926" cy="3477875"/>
          </a:xfrm>
          <a:prstGeom prst="rect">
            <a:avLst/>
          </a:prstGeom>
          <a:noFill/>
        </p:spPr>
        <p:txBody>
          <a:bodyPr wrap="square">
            <a:spAutoFit/>
          </a:bodyPr>
          <a:lstStyle/>
          <a:p>
            <a:r>
              <a:rPr lang="en-US" sz="2000" b="1" dirty="0">
                <a:solidFill>
                  <a:schemeClr val="tx1">
                    <a:lumMod val="65000"/>
                    <a:lumOff val="35000"/>
                  </a:schemeClr>
                </a:solidFill>
                <a:effectLst/>
              </a:rPr>
              <a:t>Note :</a:t>
            </a:r>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During object creation, the instance variables are automatically assigned default values (for example: 0 for integer, 0.0 for double, null for String etc.) based on their respective datatypes.</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Local variables declared inside methods have to be initialized with relevant values before they can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Looking at the object creation, do you notice that we are calling a function having the same name as that of our class? We have created only one method in the Customer class, i.e., display(). There is no function with the name Customer(). So how are we calling it?</a:t>
            </a:r>
          </a:p>
          <a:p>
            <a:r>
              <a:rPr lang="en-US" sz="2000" dirty="0">
                <a:solidFill>
                  <a:schemeClr val="tx1">
                    <a:lumMod val="65000"/>
                    <a:lumOff val="35000"/>
                  </a:schemeClr>
                </a:solidFill>
                <a:effectLst/>
              </a:rPr>
              <a:t>Let us see a tryout on objects next.</a:t>
            </a:r>
          </a:p>
        </p:txBody>
      </p:sp>
      <p:sp>
        <p:nvSpPr>
          <p:cNvPr id="2" name="Footer Placeholder 1">
            <a:extLst>
              <a:ext uri="{FF2B5EF4-FFF2-40B4-BE49-F238E27FC236}">
                <a16:creationId xmlns:a16="http://schemas.microsoft.com/office/drawing/2014/main" id="{F9455B3F-A387-3A62-0064-74A432BD395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53659E4-EF21-89F8-0AC0-1D1395DFB982}"/>
              </a:ext>
            </a:extLst>
          </p:cNvPr>
          <p:cNvSpPr>
            <a:spLocks noGrp="1"/>
          </p:cNvSpPr>
          <p:nvPr>
            <p:ph type="sldNum" sz="quarter" idx="12"/>
          </p:nvPr>
        </p:nvSpPr>
        <p:spPr/>
        <p:txBody>
          <a:bodyPr/>
          <a:lstStyle/>
          <a:p>
            <a:fld id="{4A777409-9C5A-4B07-8E32-19F22F7D558C}" type="slidenum">
              <a:rPr lang="en-IN" smtClean="0"/>
              <a:t>56</a:t>
            </a:fld>
            <a:endParaRPr lang="en-IN" dirty="0"/>
          </a:p>
        </p:txBody>
      </p:sp>
    </p:spTree>
    <p:extLst>
      <p:ext uri="{BB962C8B-B14F-4D97-AF65-F5344CB8AC3E}">
        <p14:creationId xmlns:p14="http://schemas.microsoft.com/office/powerpoint/2010/main" val="1854410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7D95-6EA8-BEA8-A05B-2BAAE665D9CE}"/>
              </a:ext>
            </a:extLst>
          </p:cNvPr>
          <p:cNvSpPr>
            <a:spLocks noGrp="1"/>
          </p:cNvSpPr>
          <p:nvPr>
            <p:ph type="title"/>
          </p:nvPr>
        </p:nvSpPr>
        <p:spPr/>
        <p:txBody>
          <a:bodyPr/>
          <a:lstStyle/>
          <a:p>
            <a:pPr algn="ctr"/>
            <a:r>
              <a:rPr lang="en-IN" b="1" u="sng" dirty="0"/>
              <a:t>Constructor and this keyword</a:t>
            </a:r>
          </a:p>
        </p:txBody>
      </p:sp>
      <p:sp>
        <p:nvSpPr>
          <p:cNvPr id="3" name="Content Placeholder 2">
            <a:extLst>
              <a:ext uri="{FF2B5EF4-FFF2-40B4-BE49-F238E27FC236}">
                <a16:creationId xmlns:a16="http://schemas.microsoft.com/office/drawing/2014/main" id="{4E71C7F6-4371-EA17-E0B0-2929DEA1D20F}"/>
              </a:ext>
            </a:extLst>
          </p:cNvPr>
          <p:cNvSpPr>
            <a:spLocks noGrp="1"/>
          </p:cNvSpPr>
          <p:nvPr>
            <p:ph idx="1"/>
          </p:nvPr>
        </p:nvSpPr>
        <p:spPr>
          <a:xfrm>
            <a:off x="838200" y="1568824"/>
            <a:ext cx="10515600" cy="4924051"/>
          </a:xfrm>
        </p:spPr>
        <p:txBody>
          <a:bodyPr>
            <a:normAutofit fontScale="92500" lnSpcReduction="10000"/>
          </a:bodyPr>
          <a:lstStyle/>
          <a:p>
            <a:pPr marL="0" indent="0">
              <a:buNone/>
            </a:pPr>
            <a:r>
              <a:rPr lang="en-US" sz="2000" dirty="0">
                <a:solidFill>
                  <a:schemeClr val="tx1">
                    <a:lumMod val="65000"/>
                    <a:lumOff val="35000"/>
                  </a:schemeClr>
                </a:solidFill>
                <a:effectLst/>
              </a:rPr>
              <a:t>A constructor is a method which has the same name as the class. It is a special method as it does not return any value, and is used for creating objects and initializing their values.</a:t>
            </a:r>
          </a:p>
          <a:p>
            <a:pPr marL="0" indent="0">
              <a:buNone/>
            </a:pPr>
            <a:r>
              <a:rPr lang="en-US" sz="2000" dirty="0">
                <a:solidFill>
                  <a:schemeClr val="tx1">
                    <a:lumMod val="65000"/>
                    <a:lumOff val="35000"/>
                  </a:schemeClr>
                </a:solidFill>
                <a:effectLst/>
              </a:rPr>
              <a:t>Syntax:</a:t>
            </a:r>
          </a:p>
          <a:p>
            <a:pPr marL="0" indent="0">
              <a:buNone/>
            </a:pPr>
            <a:r>
              <a:rPr lang="en-IN" sz="2400" dirty="0"/>
              <a:t>&lt;&lt;classname&gt;&gt;(){  }</a:t>
            </a:r>
          </a:p>
          <a:p>
            <a:pPr marL="0" indent="0">
              <a:buNone/>
            </a:pPr>
            <a:endParaRPr lang="en-IN" sz="2400" dirty="0"/>
          </a:p>
          <a:p>
            <a:pPr marL="0" indent="0">
              <a:buNone/>
            </a:pPr>
            <a:r>
              <a:rPr lang="en-IN" sz="2000" dirty="0">
                <a:solidFill>
                  <a:schemeClr val="tx1">
                    <a:lumMod val="65000"/>
                    <a:lumOff val="35000"/>
                  </a:schemeClr>
                </a:solidFill>
              </a:rPr>
              <a:t>For Example:</a:t>
            </a:r>
          </a:p>
          <a:p>
            <a:pPr marL="0" indent="0">
              <a:buNone/>
            </a:pPr>
            <a:endParaRPr lang="en-IN" sz="2000" dirty="0">
              <a:solidFill>
                <a:schemeClr val="tx1">
                  <a:lumMod val="65000"/>
                  <a:lumOff val="35000"/>
                </a:schemeClr>
              </a:solidFill>
            </a:endParaRPr>
          </a:p>
          <a:p>
            <a:pPr marL="0" indent="0">
              <a:buNone/>
            </a:pPr>
            <a:r>
              <a:rPr lang="en-US" sz="2000" dirty="0"/>
              <a:t>//Constructor</a:t>
            </a:r>
          </a:p>
          <a:p>
            <a:pPr marL="0" indent="0">
              <a:buNone/>
            </a:pPr>
            <a:r>
              <a:rPr lang="en-US" sz="2000" dirty="0"/>
              <a:t>Customer(){ }</a:t>
            </a:r>
          </a:p>
          <a:p>
            <a:pPr marL="0" indent="0">
              <a:buNone/>
            </a:pPr>
            <a:r>
              <a:rPr lang="en-US" sz="2000" dirty="0"/>
              <a:t>//Constructor above is called while creating objects as shown below,</a:t>
            </a:r>
          </a:p>
          <a:p>
            <a:pPr marL="0" indent="0">
              <a:buNone/>
            </a:pPr>
            <a:r>
              <a:rPr lang="en-US" sz="2000" dirty="0"/>
              <a:t>Customer custObj = new Customer();</a:t>
            </a:r>
          </a:p>
          <a:p>
            <a:pPr marL="0" indent="0">
              <a:buNone/>
            </a:pPr>
            <a:endParaRPr lang="en-US" sz="2000" dirty="0"/>
          </a:p>
          <a:p>
            <a:pPr marL="0" indent="0">
              <a:buNone/>
            </a:pPr>
            <a:r>
              <a:rPr lang="en-US" sz="2200" dirty="0">
                <a:solidFill>
                  <a:schemeClr val="tx1">
                    <a:lumMod val="65000"/>
                    <a:lumOff val="35000"/>
                  </a:schemeClr>
                </a:solidFill>
              </a:rPr>
              <a:t>Here, Customer() indicates constructor invocation during object creation</a:t>
            </a:r>
          </a:p>
          <a:p>
            <a:pPr marL="0" indent="0">
              <a:buNone/>
            </a:pPr>
            <a:endParaRPr lang="en-IN" dirty="0"/>
          </a:p>
        </p:txBody>
      </p:sp>
      <p:sp>
        <p:nvSpPr>
          <p:cNvPr id="4" name="Footer Placeholder 3">
            <a:extLst>
              <a:ext uri="{FF2B5EF4-FFF2-40B4-BE49-F238E27FC236}">
                <a16:creationId xmlns:a16="http://schemas.microsoft.com/office/drawing/2014/main" id="{E16BCAB4-BF16-D3DF-DB0B-03FD38E7AA6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DD1F3-6832-58B4-8576-D47757B752D7}"/>
              </a:ext>
            </a:extLst>
          </p:cNvPr>
          <p:cNvSpPr>
            <a:spLocks noGrp="1"/>
          </p:cNvSpPr>
          <p:nvPr>
            <p:ph type="sldNum" sz="quarter" idx="12"/>
          </p:nvPr>
        </p:nvSpPr>
        <p:spPr/>
        <p:txBody>
          <a:bodyPr/>
          <a:lstStyle/>
          <a:p>
            <a:fld id="{4A777409-9C5A-4B07-8E32-19F22F7D558C}" type="slidenum">
              <a:rPr lang="en-IN" smtClean="0"/>
              <a:t>57</a:t>
            </a:fld>
            <a:endParaRPr lang="en-IN" dirty="0"/>
          </a:p>
        </p:txBody>
      </p:sp>
    </p:spTree>
    <p:extLst>
      <p:ext uri="{BB962C8B-B14F-4D97-AF65-F5344CB8AC3E}">
        <p14:creationId xmlns:p14="http://schemas.microsoft.com/office/powerpoint/2010/main" val="4290377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DC69F-8DFB-4DD0-03D3-29F0CEEC7846}"/>
              </a:ext>
            </a:extLst>
          </p:cNvPr>
          <p:cNvSpPr txBox="1"/>
          <p:nvPr/>
        </p:nvSpPr>
        <p:spPr>
          <a:xfrm>
            <a:off x="322730" y="419144"/>
            <a:ext cx="11286564" cy="2985433"/>
          </a:xfrm>
          <a:prstGeom prst="rect">
            <a:avLst/>
          </a:prstGeom>
          <a:noFill/>
        </p:spPr>
        <p:txBody>
          <a:bodyPr wrap="square">
            <a:spAutoFit/>
          </a:bodyPr>
          <a:lstStyle/>
          <a:p>
            <a:r>
              <a:rPr lang="en-US" sz="2400" b="1" dirty="0">
                <a:effectLst/>
              </a:rPr>
              <a:t>                                                 Types of constructors:</a:t>
            </a:r>
          </a:p>
          <a:p>
            <a:endParaRPr lang="en-US" sz="2400" b="1" dirty="0">
              <a:effectLst/>
            </a:endParaRPr>
          </a:p>
          <a:p>
            <a:pPr marL="342900" indent="-342900">
              <a:buFont typeface="Wingdings" panose="05000000000000000000" pitchFamily="2" charset="2"/>
              <a:buChar char="Ø"/>
            </a:pPr>
            <a:r>
              <a:rPr lang="en-US" sz="2000" b="1" dirty="0">
                <a:solidFill>
                  <a:schemeClr val="tx1">
                    <a:lumMod val="65000"/>
                    <a:lumOff val="35000"/>
                  </a:schemeClr>
                </a:solidFill>
                <a:effectLst/>
              </a:rPr>
              <a:t>Non-</a:t>
            </a:r>
            <a:r>
              <a:rPr lang="en-US" sz="2000" b="1" dirty="0">
                <a:solidFill>
                  <a:schemeClr val="tx1">
                    <a:lumMod val="65000"/>
                    <a:lumOff val="35000"/>
                  </a:schemeClr>
                </a:solidFill>
              </a:rPr>
              <a:t>P</a:t>
            </a:r>
            <a:r>
              <a:rPr lang="en-US" sz="2000" b="1" dirty="0">
                <a:solidFill>
                  <a:schemeClr val="tx1">
                    <a:lumMod val="65000"/>
                    <a:lumOff val="35000"/>
                  </a:schemeClr>
                </a:solidFill>
                <a:effectLst/>
              </a:rPr>
              <a:t>arameterised/Default constructor</a:t>
            </a:r>
          </a:p>
          <a:p>
            <a:pPr>
              <a:buFont typeface="+mj-lt"/>
              <a:buAutoNum type="arabicPeriod"/>
            </a:pPr>
            <a:r>
              <a:rPr lang="en-US" sz="2000" dirty="0">
                <a:solidFill>
                  <a:schemeClr val="tx1">
                    <a:lumMod val="65000"/>
                    <a:lumOff val="35000"/>
                  </a:schemeClr>
                </a:solidFill>
                <a:effectLst/>
              </a:rPr>
              <a:t>A constructor which doesn't take any parameter</a:t>
            </a:r>
          </a:p>
          <a:p>
            <a:pPr>
              <a:buFont typeface="+mj-lt"/>
              <a:buAutoNum type="arabicPeriod"/>
            </a:pPr>
            <a:r>
              <a:rPr lang="en-US" sz="2000" dirty="0">
                <a:solidFill>
                  <a:schemeClr val="tx1">
                    <a:lumMod val="65000"/>
                    <a:lumOff val="35000"/>
                  </a:schemeClr>
                </a:solidFill>
                <a:effectLst/>
              </a:rPr>
              <a:t>If the programmer doesn't provide any constructor, a non-parameterized/default constructor will be provided by the compiler. </a:t>
            </a:r>
          </a:p>
          <a:p>
            <a:r>
              <a:rPr lang="en-US" sz="2000" dirty="0">
                <a:solidFill>
                  <a:schemeClr val="tx1">
                    <a:lumMod val="65000"/>
                    <a:lumOff val="35000"/>
                  </a:schemeClr>
                </a:solidFill>
                <a:effectLst/>
              </a:rPr>
              <a:t>          </a:t>
            </a:r>
          </a:p>
          <a:p>
            <a:pPr marL="342900" indent="-342900">
              <a:buFont typeface="Wingdings" panose="05000000000000000000" pitchFamily="2" charset="2"/>
              <a:buChar char="Ø"/>
            </a:pPr>
            <a:r>
              <a:rPr lang="en-US" sz="2000" b="1" dirty="0">
                <a:solidFill>
                  <a:schemeClr val="tx1">
                    <a:lumMod val="65000"/>
                    <a:lumOff val="35000"/>
                  </a:schemeClr>
                </a:solidFill>
                <a:effectLst/>
              </a:rPr>
              <a:t>Parameterised Constructor</a:t>
            </a:r>
          </a:p>
          <a:p>
            <a:pPr>
              <a:buFont typeface="+mj-lt"/>
              <a:buAutoNum type="arabicPeriod"/>
            </a:pPr>
            <a:r>
              <a:rPr lang="en-US" sz="2000" dirty="0">
                <a:solidFill>
                  <a:schemeClr val="tx1">
                    <a:lumMod val="65000"/>
                    <a:lumOff val="35000"/>
                  </a:schemeClr>
                </a:solidFill>
                <a:effectLst/>
              </a:rPr>
              <a:t>A constructor which accepts parameters (arguments)</a:t>
            </a:r>
          </a:p>
        </p:txBody>
      </p:sp>
      <p:sp>
        <p:nvSpPr>
          <p:cNvPr id="5" name="TextBox 4">
            <a:extLst>
              <a:ext uri="{FF2B5EF4-FFF2-40B4-BE49-F238E27FC236}">
                <a16:creationId xmlns:a16="http://schemas.microsoft.com/office/drawing/2014/main" id="{8BF04058-826B-0D77-B030-612790D7427E}"/>
              </a:ext>
            </a:extLst>
          </p:cNvPr>
          <p:cNvSpPr txBox="1"/>
          <p:nvPr/>
        </p:nvSpPr>
        <p:spPr>
          <a:xfrm>
            <a:off x="322730" y="3455894"/>
            <a:ext cx="11286564" cy="1938992"/>
          </a:xfrm>
          <a:prstGeom prst="rect">
            <a:avLst/>
          </a:prstGeom>
          <a:noFill/>
        </p:spPr>
        <p:txBody>
          <a:bodyPr wrap="square">
            <a:spAutoFit/>
          </a:bodyPr>
          <a:lstStyle/>
          <a:p>
            <a:r>
              <a:rPr lang="en-IN" sz="2000" dirty="0"/>
              <a:t>//Parameterised constructor</a:t>
            </a:r>
          </a:p>
          <a:p>
            <a:r>
              <a:rPr lang="en-IN" sz="2000" dirty="0"/>
              <a:t>Customer(int customerId) {</a:t>
            </a:r>
          </a:p>
          <a:p>
            <a:r>
              <a:rPr lang="en-IN" sz="2000" dirty="0"/>
              <a:t>    System.out.println(customerId);</a:t>
            </a:r>
          </a:p>
          <a:p>
            <a:r>
              <a:rPr lang="en-IN" sz="2000" dirty="0"/>
              <a:t>}</a:t>
            </a:r>
          </a:p>
          <a:p>
            <a:r>
              <a:rPr lang="en-IN" sz="2000" dirty="0"/>
              <a:t>//Constructor above is called while creating objects as shown below,</a:t>
            </a:r>
          </a:p>
          <a:p>
            <a:r>
              <a:rPr lang="en-IN" sz="2000" dirty="0"/>
              <a:t>Customer custObj = new Customer(1001);</a:t>
            </a:r>
          </a:p>
        </p:txBody>
      </p:sp>
      <p:sp>
        <p:nvSpPr>
          <p:cNvPr id="7" name="TextBox 6">
            <a:extLst>
              <a:ext uri="{FF2B5EF4-FFF2-40B4-BE49-F238E27FC236}">
                <a16:creationId xmlns:a16="http://schemas.microsoft.com/office/drawing/2014/main" id="{074AAC5A-B483-A1D8-3749-BF560181F04F}"/>
              </a:ext>
            </a:extLst>
          </p:cNvPr>
          <p:cNvSpPr txBox="1"/>
          <p:nvPr/>
        </p:nvSpPr>
        <p:spPr>
          <a:xfrm>
            <a:off x="322730" y="5392415"/>
            <a:ext cx="11546540" cy="1015663"/>
          </a:xfrm>
          <a:prstGeom prst="rect">
            <a:avLst/>
          </a:prstGeom>
          <a:noFill/>
        </p:spPr>
        <p:txBody>
          <a:bodyPr wrap="square">
            <a:spAutoFit/>
          </a:bodyPr>
          <a:lstStyle/>
          <a:p>
            <a:r>
              <a:rPr lang="en-US" sz="2000" dirty="0">
                <a:solidFill>
                  <a:schemeClr val="tx1">
                    <a:lumMod val="65000"/>
                    <a:lumOff val="35000"/>
                  </a:schemeClr>
                </a:solidFill>
                <a:effectLst/>
              </a:rPr>
              <a:t>Note: If the programmer provides a parameterized constructor then the default constructor is not provided by the compiler.</a:t>
            </a:r>
          </a:p>
          <a:p>
            <a:r>
              <a:rPr lang="en-US" sz="2000" dirty="0">
                <a:solidFill>
                  <a:schemeClr val="tx1">
                    <a:lumMod val="65000"/>
                    <a:lumOff val="35000"/>
                  </a:schemeClr>
                </a:solidFill>
                <a:effectLst/>
              </a:rPr>
              <a:t>Next, let us learn about the 'this' keyword.</a:t>
            </a:r>
          </a:p>
        </p:txBody>
      </p:sp>
      <p:sp>
        <p:nvSpPr>
          <p:cNvPr id="2" name="Footer Placeholder 1">
            <a:extLst>
              <a:ext uri="{FF2B5EF4-FFF2-40B4-BE49-F238E27FC236}">
                <a16:creationId xmlns:a16="http://schemas.microsoft.com/office/drawing/2014/main" id="{CC9A2F1F-161C-7FF2-B27E-A4FFEB58F6D6}"/>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7A4A44D-04BB-F049-36C8-2AE922AF31ED}"/>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2138051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3AA7B9-618D-F4D7-E52C-E20444801165}"/>
              </a:ext>
            </a:extLst>
          </p:cNvPr>
          <p:cNvSpPr txBox="1"/>
          <p:nvPr/>
        </p:nvSpPr>
        <p:spPr>
          <a:xfrm>
            <a:off x="242046" y="825579"/>
            <a:ext cx="11394141" cy="2246769"/>
          </a:xfrm>
          <a:prstGeom prst="rect">
            <a:avLst/>
          </a:prstGeom>
          <a:noFill/>
        </p:spPr>
        <p:txBody>
          <a:bodyPr wrap="square">
            <a:spAutoFit/>
          </a:bodyPr>
          <a:lstStyle/>
          <a:p>
            <a:r>
              <a:rPr lang="en-US" sz="2000" dirty="0">
                <a:solidFill>
                  <a:schemeClr val="tx1">
                    <a:lumMod val="65000"/>
                    <a:lumOff val="35000"/>
                  </a:schemeClr>
                </a:solidFill>
                <a:effectLst/>
              </a:rPr>
              <a:t>Now let us consider a situation where a method has an argument or a local variable which has its name similar to an instance variable. Who gets the higher preference, the local variable/argument or the instance variable?</a:t>
            </a:r>
          </a:p>
          <a:p>
            <a:r>
              <a:rPr lang="en-US" sz="2000" dirty="0">
                <a:solidFill>
                  <a:schemeClr val="tx1">
                    <a:lumMod val="65000"/>
                    <a:lumOff val="35000"/>
                  </a:schemeClr>
                </a:solidFill>
                <a:effectLst/>
              </a:rPr>
              <a:t>Surprisingly, the local variable gets the higher preference than the instance variable inside the method. And this is known as shadowing of a field. So, how do we use both the instance variable and the local variable/argument together?</a:t>
            </a:r>
          </a:p>
          <a:p>
            <a:r>
              <a:rPr lang="en-US" sz="2000" dirty="0">
                <a:solidFill>
                  <a:schemeClr val="tx1">
                    <a:lumMod val="65000"/>
                    <a:lumOff val="35000"/>
                  </a:schemeClr>
                </a:solidFill>
                <a:effectLst/>
              </a:rPr>
              <a:t>How do we call any constructors or methods of a class, from a method of the class?</a:t>
            </a:r>
          </a:p>
        </p:txBody>
      </p:sp>
      <p:sp>
        <p:nvSpPr>
          <p:cNvPr id="5" name="TextBox 4">
            <a:extLst>
              <a:ext uri="{FF2B5EF4-FFF2-40B4-BE49-F238E27FC236}">
                <a16:creationId xmlns:a16="http://schemas.microsoft.com/office/drawing/2014/main" id="{D7B86F80-466A-440C-8B24-0DC9D8461E86}"/>
              </a:ext>
            </a:extLst>
          </p:cNvPr>
          <p:cNvSpPr txBox="1"/>
          <p:nvPr/>
        </p:nvSpPr>
        <p:spPr>
          <a:xfrm>
            <a:off x="242046" y="3072348"/>
            <a:ext cx="11456894" cy="3785652"/>
          </a:xfrm>
          <a:prstGeom prst="rect">
            <a:avLst/>
          </a:prstGeom>
          <a:noFill/>
        </p:spPr>
        <p:txBody>
          <a:bodyPr wrap="square">
            <a:spAutoFit/>
          </a:bodyPr>
          <a:lstStyle/>
          <a:p>
            <a:r>
              <a:rPr lang="en-IN" sz="1600" dirty="0"/>
              <a:t>class Customer{</a:t>
            </a:r>
          </a:p>
          <a:p>
            <a:r>
              <a:rPr lang="en-IN" sz="1600" dirty="0"/>
              <a:t>	   String customerName;</a:t>
            </a:r>
          </a:p>
          <a:p>
            <a:r>
              <a:rPr lang="en-IN" sz="1600" dirty="0"/>
              <a:t>	   public Customer(String customerName) {</a:t>
            </a:r>
          </a:p>
          <a:p>
            <a:r>
              <a:rPr lang="en-IN" sz="1600" dirty="0"/>
              <a:t>		   customerName = customerName;</a:t>
            </a:r>
          </a:p>
          <a:p>
            <a:r>
              <a:rPr lang="en-IN" sz="1600" dirty="0"/>
              <a:t>	   }</a:t>
            </a:r>
          </a:p>
          <a:p>
            <a:r>
              <a:rPr lang="en-IN" sz="1600" dirty="0"/>
              <a:t>	   public void display () {</a:t>
            </a:r>
          </a:p>
          <a:p>
            <a:r>
              <a:rPr lang="en-IN" sz="1600" dirty="0"/>
              <a:t>	     System.out.println("Customer Name : "+customerName); // Output :- Customer Name : null</a:t>
            </a:r>
          </a:p>
          <a:p>
            <a:r>
              <a:rPr lang="en-IN" sz="1600" dirty="0"/>
              <a:t>	   }</a:t>
            </a:r>
          </a:p>
          <a:p>
            <a:r>
              <a:rPr lang="en-IN" sz="1600" dirty="0"/>
              <a:t>}</a:t>
            </a:r>
          </a:p>
          <a:p>
            <a:r>
              <a:rPr lang="en-IN" sz="1600" dirty="0"/>
              <a:t>public class Tester {</a:t>
            </a:r>
          </a:p>
          <a:p>
            <a:r>
              <a:rPr lang="en-IN" sz="1600" dirty="0"/>
              <a:t>	public static void main(String[] args) {</a:t>
            </a:r>
          </a:p>
          <a:p>
            <a:r>
              <a:rPr lang="en-IN" sz="1600" dirty="0"/>
              <a:t>		Customer customer1 = new Customer("Jack");</a:t>
            </a:r>
          </a:p>
          <a:p>
            <a:r>
              <a:rPr lang="en-IN" sz="1600" dirty="0"/>
              <a:t>		customer1.display();</a:t>
            </a:r>
          </a:p>
          <a:p>
            <a:r>
              <a:rPr lang="en-IN" sz="1600" dirty="0"/>
              <a:t>	}</a:t>
            </a:r>
          </a:p>
          <a:p>
            <a:r>
              <a:rPr lang="en-IN" sz="1600" dirty="0"/>
              <a:t>}</a:t>
            </a:r>
          </a:p>
        </p:txBody>
      </p:sp>
      <p:sp>
        <p:nvSpPr>
          <p:cNvPr id="2" name="Footer Placeholder 1">
            <a:extLst>
              <a:ext uri="{FF2B5EF4-FFF2-40B4-BE49-F238E27FC236}">
                <a16:creationId xmlns:a16="http://schemas.microsoft.com/office/drawing/2014/main" id="{EF13EF13-979C-C29D-76B2-83D1E07EEC1C}"/>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C2850A2-DF36-20FB-578A-E2AB701ED0CA}"/>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77341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1940F-3EA4-0B57-7CD9-A9D32AF14F4B}"/>
              </a:ext>
            </a:extLst>
          </p:cNvPr>
          <p:cNvSpPr txBox="1"/>
          <p:nvPr/>
        </p:nvSpPr>
        <p:spPr>
          <a:xfrm>
            <a:off x="717177" y="1201271"/>
            <a:ext cx="11053482" cy="3724096"/>
          </a:xfrm>
          <a:prstGeom prst="rect">
            <a:avLst/>
          </a:prstGeom>
          <a:noFill/>
        </p:spPr>
        <p:txBody>
          <a:bodyPr wrap="square">
            <a:spAutoFit/>
          </a:bodyPr>
          <a:lstStyle/>
          <a:p>
            <a:pPr marL="0" indent="0">
              <a:buNone/>
            </a:pPr>
            <a:r>
              <a:rPr lang="en-IN" sz="2800" dirty="0"/>
              <a:t>What is an Enterprise Application?</a:t>
            </a:r>
          </a:p>
          <a:p>
            <a:pPr marL="0" indent="0">
              <a:buNone/>
            </a:pPr>
            <a:endParaRPr lang="en-IN" sz="2800" dirty="0"/>
          </a:p>
          <a:p>
            <a:pPr>
              <a:buFont typeface="Wingdings" panose="05000000000000000000" pitchFamily="2" charset="2"/>
              <a:buChar char="Ø"/>
            </a:pPr>
            <a:r>
              <a:rPr lang="en-US" sz="2000" dirty="0">
                <a:solidFill>
                  <a:schemeClr val="tx1">
                    <a:lumMod val="65000"/>
                    <a:lumOff val="35000"/>
                  </a:schemeClr>
                </a:solidFill>
              </a:rPr>
              <a:t> You have seen the different tiers that an enterprise application is split into. Will  Java be used in all the tiers? Or are there any other technologies used?    Which technologies can one use in the multiple tiers created?</a:t>
            </a:r>
          </a:p>
          <a:p>
            <a:pPr marL="0" indent="0">
              <a:buNone/>
            </a:pPr>
            <a:endParaRPr lang="en-US" sz="2000" dirty="0">
              <a:solidFill>
                <a:schemeClr val="tx1">
                  <a:lumMod val="65000"/>
                  <a:lumOff val="35000"/>
                </a:schemeClr>
              </a:solidFill>
            </a:endParaRPr>
          </a:p>
          <a:p>
            <a:pPr>
              <a:buFont typeface="Wingdings" panose="05000000000000000000" pitchFamily="2" charset="2"/>
              <a:buChar char="Ø"/>
            </a:pPr>
            <a:r>
              <a:rPr lang="en-US" sz="2000" dirty="0">
                <a:solidFill>
                  <a:schemeClr val="tx1">
                    <a:lumMod val="65000"/>
                    <a:lumOff val="35000"/>
                  </a:schemeClr>
                </a:solidFill>
              </a:rPr>
              <a:t> There are many technologies that can be used in different tiers, but we will be working with a specific set in this training.</a:t>
            </a:r>
          </a:p>
          <a:p>
            <a:pPr marL="0" indent="0">
              <a:buNone/>
            </a:pPr>
            <a:endParaRPr lang="en-IN" sz="2000" dirty="0">
              <a:solidFill>
                <a:schemeClr val="tx1">
                  <a:lumMod val="65000"/>
                  <a:lumOff val="35000"/>
                </a:schemeClr>
              </a:solidFill>
            </a:endParaRPr>
          </a:p>
          <a:p>
            <a:pPr marL="0" indent="0">
              <a:buNone/>
            </a:pPr>
            <a:br>
              <a:rPr lang="en-US" sz="2000" dirty="0">
                <a:solidFill>
                  <a:schemeClr val="tx1">
                    <a:lumMod val="65000"/>
                    <a:lumOff val="35000"/>
                  </a:schemeClr>
                </a:solidFill>
              </a:rPr>
            </a:br>
            <a:endParaRPr lang="en-IN" sz="2000" dirty="0"/>
          </a:p>
        </p:txBody>
      </p:sp>
      <p:sp>
        <p:nvSpPr>
          <p:cNvPr id="2" name="Footer Placeholder 1">
            <a:extLst>
              <a:ext uri="{FF2B5EF4-FFF2-40B4-BE49-F238E27FC236}">
                <a16:creationId xmlns:a16="http://schemas.microsoft.com/office/drawing/2014/main" id="{4F8AE7CE-5BAE-94F8-6D86-2F91AE3BC96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478C780-D1A0-C1ED-41EB-CEA5FB7B3DDC}"/>
              </a:ext>
            </a:extLst>
          </p:cNvPr>
          <p:cNvSpPr>
            <a:spLocks noGrp="1"/>
          </p:cNvSpPr>
          <p:nvPr>
            <p:ph type="sldNum" sz="quarter" idx="12"/>
          </p:nvPr>
        </p:nvSpPr>
        <p:spPr/>
        <p:txBody>
          <a:bodyPr/>
          <a:lstStyle/>
          <a:p>
            <a:fld id="{4A777409-9C5A-4B07-8E32-19F22F7D558C}" type="slidenum">
              <a:rPr lang="en-IN" smtClean="0"/>
              <a:t>6</a:t>
            </a:fld>
            <a:endParaRPr lang="en-IN" dirty="0"/>
          </a:p>
        </p:txBody>
      </p:sp>
    </p:spTree>
    <p:extLst>
      <p:ext uri="{BB962C8B-B14F-4D97-AF65-F5344CB8AC3E}">
        <p14:creationId xmlns:p14="http://schemas.microsoft.com/office/powerpoint/2010/main" val="936345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57CC6A-86FB-20BF-6475-2C8B12371339}"/>
              </a:ext>
            </a:extLst>
          </p:cNvPr>
          <p:cNvSpPr txBox="1"/>
          <p:nvPr/>
        </p:nvSpPr>
        <p:spPr>
          <a:xfrm>
            <a:off x="398929" y="1126449"/>
            <a:ext cx="11394141" cy="1323439"/>
          </a:xfrm>
          <a:prstGeom prst="rect">
            <a:avLst/>
          </a:prstGeom>
          <a:noFill/>
        </p:spPr>
        <p:txBody>
          <a:bodyPr wrap="square">
            <a:spAutoFit/>
          </a:bodyPr>
          <a:lstStyle/>
          <a:p>
            <a:r>
              <a:rPr lang="en-US" sz="2000" dirty="0">
                <a:solidFill>
                  <a:schemeClr val="tx1">
                    <a:lumMod val="65000"/>
                    <a:lumOff val="35000"/>
                  </a:schemeClr>
                </a:solidFill>
              </a:rPr>
              <a:t>Here, the variable 'customerName' used in the constructor is local to that constructor. The instance variable (customerName) name will remain null.</a:t>
            </a:r>
            <a:br>
              <a:rPr lang="en-US" sz="2000" dirty="0">
                <a:solidFill>
                  <a:schemeClr val="tx1">
                    <a:lumMod val="65000"/>
                    <a:lumOff val="35000"/>
                  </a:schemeClr>
                </a:solidFill>
              </a:rPr>
            </a:br>
            <a:r>
              <a:rPr lang="en-US" sz="2000" dirty="0">
                <a:solidFill>
                  <a:schemeClr val="tx1">
                    <a:lumMod val="65000"/>
                    <a:lumOff val="35000"/>
                  </a:schemeClr>
                </a:solidFill>
              </a:rPr>
              <a:t>To assign the value passed into the constructor to the instance variable 'customerName' and to call the display() method, this keyword can be used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86E958C4-CF79-7CB7-01DA-9D8F49FF9B21}"/>
              </a:ext>
            </a:extLst>
          </p:cNvPr>
          <p:cNvSpPr txBox="1"/>
          <p:nvPr/>
        </p:nvSpPr>
        <p:spPr>
          <a:xfrm>
            <a:off x="598394" y="2697086"/>
            <a:ext cx="11308976" cy="2862322"/>
          </a:xfrm>
          <a:prstGeom prst="rect">
            <a:avLst/>
          </a:prstGeom>
          <a:noFill/>
        </p:spPr>
        <p:txBody>
          <a:bodyPr wrap="square">
            <a:spAutoFit/>
          </a:bodyPr>
          <a:lstStyle/>
          <a:p>
            <a:r>
              <a:rPr lang="en-IN" sz="2000" dirty="0"/>
              <a:t>class Customer{</a:t>
            </a:r>
          </a:p>
          <a:p>
            <a:r>
              <a:rPr lang="en-IN" sz="2000" dirty="0"/>
              <a:t>	   String customerName;</a:t>
            </a:r>
          </a:p>
          <a:p>
            <a:r>
              <a:rPr lang="en-IN" sz="2000" dirty="0"/>
              <a:t>	   public Customer(String customerName) {</a:t>
            </a:r>
          </a:p>
          <a:p>
            <a:r>
              <a:rPr lang="en-IN" sz="2000" dirty="0"/>
              <a:t>		   </a:t>
            </a:r>
            <a:r>
              <a:rPr lang="en-IN" sz="2000" dirty="0" err="1"/>
              <a:t>this.customerName</a:t>
            </a:r>
            <a:r>
              <a:rPr lang="en-IN" sz="2000" dirty="0"/>
              <a:t> = customerName;</a:t>
            </a:r>
          </a:p>
          <a:p>
            <a:r>
              <a:rPr lang="en-IN" sz="2000" dirty="0"/>
              <a:t>	   }</a:t>
            </a:r>
          </a:p>
          <a:p>
            <a:r>
              <a:rPr lang="en-IN" sz="2000" dirty="0"/>
              <a:t>	   public void display () {</a:t>
            </a:r>
          </a:p>
          <a:p>
            <a:r>
              <a:rPr lang="en-IN" sz="2000" dirty="0"/>
              <a:t>	     System.out.println("Customer Name : "+customerName); // Output :- Customer Name : Jack</a:t>
            </a:r>
          </a:p>
          <a:p>
            <a:r>
              <a:rPr lang="en-IN" sz="2000" dirty="0"/>
              <a:t>	   }</a:t>
            </a:r>
          </a:p>
          <a:p>
            <a:r>
              <a:rPr lang="en-IN" sz="2000" dirty="0"/>
              <a:t>}</a:t>
            </a:r>
          </a:p>
        </p:txBody>
      </p:sp>
      <p:sp>
        <p:nvSpPr>
          <p:cNvPr id="7" name="TextBox 6">
            <a:extLst>
              <a:ext uri="{FF2B5EF4-FFF2-40B4-BE49-F238E27FC236}">
                <a16:creationId xmlns:a16="http://schemas.microsoft.com/office/drawing/2014/main" id="{93810690-BE45-D635-5D2A-B57A4DBF378C}"/>
              </a:ext>
            </a:extLst>
          </p:cNvPr>
          <p:cNvSpPr txBox="1"/>
          <p:nvPr/>
        </p:nvSpPr>
        <p:spPr>
          <a:xfrm>
            <a:off x="555812" y="5648464"/>
            <a:ext cx="11394140" cy="707886"/>
          </a:xfrm>
          <a:prstGeom prst="rect">
            <a:avLst/>
          </a:prstGeom>
          <a:noFill/>
        </p:spPr>
        <p:txBody>
          <a:bodyPr wrap="square">
            <a:spAutoFit/>
          </a:bodyPr>
          <a:lstStyle/>
          <a:p>
            <a:r>
              <a:rPr lang="en-US" sz="2000" dirty="0">
                <a:solidFill>
                  <a:schemeClr val="tx1">
                    <a:lumMod val="65000"/>
                    <a:lumOff val="35000"/>
                  </a:schemeClr>
                </a:solidFill>
              </a:rPr>
              <a:t>As we have learnt to invoke attributes using this, can we invoke methods using this? Let us see how to do that next.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9971EDDF-77AD-068D-96A5-245A6BC1804D}"/>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9545F71E-00E1-C0B9-2874-26F9F43E7177}"/>
              </a:ext>
            </a:extLst>
          </p:cNvPr>
          <p:cNvSpPr>
            <a:spLocks noGrp="1"/>
          </p:cNvSpPr>
          <p:nvPr>
            <p:ph type="sldNum" sz="quarter" idx="12"/>
          </p:nvPr>
        </p:nvSpPr>
        <p:spPr/>
        <p:txBody>
          <a:bodyPr/>
          <a:lstStyle/>
          <a:p>
            <a:fld id="{4A777409-9C5A-4B07-8E32-19F22F7D558C}" type="slidenum">
              <a:rPr lang="en-IN" smtClean="0"/>
              <a:t>60</a:t>
            </a:fld>
            <a:endParaRPr lang="en-IN" dirty="0"/>
          </a:p>
        </p:txBody>
      </p:sp>
    </p:spTree>
    <p:extLst>
      <p:ext uri="{BB962C8B-B14F-4D97-AF65-F5344CB8AC3E}">
        <p14:creationId xmlns:p14="http://schemas.microsoft.com/office/powerpoint/2010/main" val="1987407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B86B5-F4A0-7192-2078-47422A25922E}"/>
              </a:ext>
            </a:extLst>
          </p:cNvPr>
          <p:cNvSpPr txBox="1"/>
          <p:nvPr/>
        </p:nvSpPr>
        <p:spPr>
          <a:xfrm>
            <a:off x="242046" y="842699"/>
            <a:ext cx="11259671" cy="1015663"/>
          </a:xfrm>
          <a:prstGeom prst="rect">
            <a:avLst/>
          </a:prstGeom>
          <a:noFill/>
        </p:spPr>
        <p:txBody>
          <a:bodyPr wrap="square">
            <a:spAutoFit/>
          </a:bodyPr>
          <a:lstStyle/>
          <a:p>
            <a:r>
              <a:rPr lang="en-US" sz="2000" dirty="0">
                <a:solidFill>
                  <a:schemeClr val="tx1">
                    <a:lumMod val="65000"/>
                    <a:lumOff val="35000"/>
                  </a:schemeClr>
                </a:solidFill>
                <a:effectLst/>
              </a:rPr>
              <a:t>this keyword is also used to invoke the constructor or any method of the current object.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Observe the code given below:</a:t>
            </a:r>
          </a:p>
        </p:txBody>
      </p:sp>
      <p:sp>
        <p:nvSpPr>
          <p:cNvPr id="5" name="TextBox 4">
            <a:extLst>
              <a:ext uri="{FF2B5EF4-FFF2-40B4-BE49-F238E27FC236}">
                <a16:creationId xmlns:a16="http://schemas.microsoft.com/office/drawing/2014/main" id="{BDE2AB03-3941-ED59-F418-FFE10B340645}"/>
              </a:ext>
            </a:extLst>
          </p:cNvPr>
          <p:cNvSpPr txBox="1"/>
          <p:nvPr/>
        </p:nvSpPr>
        <p:spPr>
          <a:xfrm>
            <a:off x="242046" y="1792940"/>
            <a:ext cx="11707908" cy="5632311"/>
          </a:xfrm>
          <a:prstGeom prst="rect">
            <a:avLst/>
          </a:prstGeom>
          <a:noFill/>
        </p:spPr>
        <p:txBody>
          <a:bodyPr wrap="square">
            <a:spAutoFit/>
          </a:bodyPr>
          <a:lstStyle/>
          <a:p>
            <a:r>
              <a:rPr lang="en-IN" dirty="0"/>
              <a:t>public class Customer {</a:t>
            </a:r>
          </a:p>
          <a:p>
            <a:r>
              <a:rPr lang="en-IN" dirty="0"/>
              <a:t>	public String customerId;</a:t>
            </a:r>
          </a:p>
          <a:p>
            <a:r>
              <a:rPr lang="en-IN" dirty="0"/>
              <a:t>	public String customerName;</a:t>
            </a:r>
          </a:p>
          <a:p>
            <a:r>
              <a:rPr lang="en-IN" dirty="0"/>
              <a:t>	public long contactNumber;</a:t>
            </a:r>
          </a:p>
          <a:p>
            <a:r>
              <a:rPr lang="en-IN" dirty="0"/>
              <a:t>	public String address;</a:t>
            </a:r>
          </a:p>
          <a:p>
            <a:r>
              <a:rPr lang="en-IN" dirty="0"/>
              <a:t>	public Customer() {</a:t>
            </a:r>
          </a:p>
          <a:p>
            <a:r>
              <a:rPr lang="en-IN" dirty="0"/>
              <a:t>		System.out.println("Parameterless constructor called");</a:t>
            </a:r>
          </a:p>
          <a:p>
            <a:r>
              <a:rPr lang="en-IN" dirty="0"/>
              <a:t>	}</a:t>
            </a:r>
          </a:p>
          <a:p>
            <a:r>
              <a:rPr lang="en-IN" dirty="0"/>
              <a:t>	public Customer(String customerId, String customerName, long contactNumber,</a:t>
            </a:r>
          </a:p>
          <a:p>
            <a:r>
              <a:rPr lang="en-IN" dirty="0"/>
              <a:t>			String address) {</a:t>
            </a:r>
          </a:p>
          <a:p>
            <a:r>
              <a:rPr lang="en-IN" dirty="0"/>
              <a:t>		// this() is used to invoke the constructor of the current class</a:t>
            </a:r>
          </a:p>
          <a:p>
            <a:r>
              <a:rPr lang="en-IN" dirty="0"/>
              <a:t>		// Since no parameters are specified, parameterless constructor will be invoked</a:t>
            </a:r>
          </a:p>
          <a:p>
            <a:r>
              <a:rPr lang="en-IN" dirty="0"/>
              <a:t>		this();</a:t>
            </a:r>
          </a:p>
          <a:p>
            <a:r>
              <a:rPr lang="en-IN" dirty="0"/>
              <a:t>		</a:t>
            </a:r>
            <a:r>
              <a:rPr lang="en-IN" dirty="0" err="1"/>
              <a:t>this.customerId</a:t>
            </a:r>
            <a:r>
              <a:rPr lang="en-IN" dirty="0"/>
              <a:t> = customerId;</a:t>
            </a:r>
          </a:p>
          <a:p>
            <a:r>
              <a:rPr lang="en-IN" dirty="0"/>
              <a:t>		</a:t>
            </a:r>
            <a:r>
              <a:rPr lang="en-IN" dirty="0" err="1"/>
              <a:t>this.customerName</a:t>
            </a:r>
            <a:r>
              <a:rPr lang="en-IN" dirty="0"/>
              <a:t> = customerName;</a:t>
            </a:r>
          </a:p>
          <a:p>
            <a:r>
              <a:rPr lang="en-IN" dirty="0"/>
              <a:t>		</a:t>
            </a:r>
            <a:r>
              <a:rPr lang="en-IN" dirty="0" err="1"/>
              <a:t>this.contactNumber</a:t>
            </a:r>
            <a:r>
              <a:rPr lang="en-IN" dirty="0"/>
              <a:t> = contactNumber;</a:t>
            </a:r>
          </a:p>
          <a:p>
            <a:r>
              <a:rPr lang="en-IN" dirty="0"/>
              <a:t>		this.address = address;</a:t>
            </a:r>
          </a:p>
          <a:p>
            <a:r>
              <a:rPr lang="en-IN" dirty="0"/>
              <a:t>	}</a:t>
            </a:r>
          </a:p>
          <a:p>
            <a:pPr algn="r"/>
            <a:r>
              <a:rPr lang="en-IN" dirty="0">
                <a:solidFill>
                  <a:schemeClr val="tx1">
                    <a:lumMod val="65000"/>
                    <a:lumOff val="35000"/>
                  </a:schemeClr>
                </a:solidFill>
              </a:rPr>
              <a:t>See the continuing code in next ..</a:t>
            </a:r>
          </a:p>
          <a:p>
            <a:pPr algn="r"/>
            <a:r>
              <a:rPr lang="en-IN" dirty="0"/>
              <a:t>	</a:t>
            </a:r>
          </a:p>
        </p:txBody>
      </p:sp>
      <p:sp>
        <p:nvSpPr>
          <p:cNvPr id="2" name="Footer Placeholder 1">
            <a:extLst>
              <a:ext uri="{FF2B5EF4-FFF2-40B4-BE49-F238E27FC236}">
                <a16:creationId xmlns:a16="http://schemas.microsoft.com/office/drawing/2014/main" id="{C30C3F55-2ED5-2EA6-DFBC-BBF0E138478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9F7B68F-B090-899F-9B83-BAB86A66D51B}"/>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2883320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15BD52-4871-2796-A00D-BF10D079BEAF}"/>
              </a:ext>
            </a:extLst>
          </p:cNvPr>
          <p:cNvSpPr txBox="1"/>
          <p:nvPr/>
        </p:nvSpPr>
        <p:spPr>
          <a:xfrm>
            <a:off x="322729" y="1305342"/>
            <a:ext cx="11322424" cy="4093428"/>
          </a:xfrm>
          <a:prstGeom prst="rect">
            <a:avLst/>
          </a:prstGeom>
          <a:noFill/>
        </p:spPr>
        <p:txBody>
          <a:bodyPr wrap="square">
            <a:spAutoFit/>
          </a:bodyPr>
          <a:lstStyle/>
          <a:p>
            <a:r>
              <a:rPr lang="en-IN" sz="2000" dirty="0"/>
              <a:t>public void displayCustomerName() {</a:t>
            </a:r>
          </a:p>
          <a:p>
            <a:r>
              <a:rPr lang="en-IN" sz="2000" dirty="0"/>
              <a:t>		System.out.println("Customer Name : " + customerName);</a:t>
            </a:r>
          </a:p>
          <a:p>
            <a:r>
              <a:rPr lang="en-IN" sz="2000" dirty="0"/>
              <a:t>	}</a:t>
            </a:r>
          </a:p>
          <a:p>
            <a:r>
              <a:rPr lang="en-IN" sz="2000" dirty="0"/>
              <a:t>	public void displayCustomerDetails() {</a:t>
            </a:r>
          </a:p>
          <a:p>
            <a:r>
              <a:rPr lang="en-IN" sz="2000" dirty="0"/>
              <a:t>        System.out.println("Displaying customer details \n***********");</a:t>
            </a:r>
          </a:p>
          <a:p>
            <a:r>
              <a:rPr lang="en-IN" sz="2000" dirty="0"/>
              <a:t>        System.out.println("Customer Id : " + customerId);</a:t>
            </a:r>
          </a:p>
          <a:p>
            <a:r>
              <a:rPr lang="en-IN" sz="2000" dirty="0"/>
              <a:t>		</a:t>
            </a:r>
          </a:p>
          <a:p>
            <a:r>
              <a:rPr lang="en-IN" sz="2000" dirty="0"/>
              <a:t>        //this is used to invoke method</a:t>
            </a:r>
          </a:p>
          <a:p>
            <a:r>
              <a:rPr lang="en-IN" sz="2000" dirty="0"/>
              <a:t>        this.displayCustomerName();</a:t>
            </a:r>
          </a:p>
          <a:p>
            <a:r>
              <a:rPr lang="en-IN" sz="2000" dirty="0"/>
              <a:t>        System.out.println("Contact Number : " + contactNumber);</a:t>
            </a:r>
          </a:p>
          <a:p>
            <a:r>
              <a:rPr lang="en-IN" sz="2000" dirty="0"/>
              <a:t>        System.out.println("Address : " + address);</a:t>
            </a:r>
          </a:p>
          <a:p>
            <a:r>
              <a:rPr lang="en-IN" sz="2000" dirty="0"/>
              <a:t>	}</a:t>
            </a:r>
          </a:p>
          <a:p>
            <a:r>
              <a:rPr lang="en-IN" sz="2000" dirty="0"/>
              <a:t>}</a:t>
            </a:r>
          </a:p>
        </p:txBody>
      </p:sp>
      <p:sp>
        <p:nvSpPr>
          <p:cNvPr id="2" name="Footer Placeholder 1">
            <a:extLst>
              <a:ext uri="{FF2B5EF4-FFF2-40B4-BE49-F238E27FC236}">
                <a16:creationId xmlns:a16="http://schemas.microsoft.com/office/drawing/2014/main" id="{98FC78F9-8CE6-AA70-D5BF-1ABEF82E04A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9D5827C3-973F-3DE1-A79F-08D394A57083}"/>
              </a:ext>
            </a:extLst>
          </p:cNvPr>
          <p:cNvSpPr>
            <a:spLocks noGrp="1"/>
          </p:cNvSpPr>
          <p:nvPr>
            <p:ph type="sldNum" sz="quarter" idx="12"/>
          </p:nvPr>
        </p:nvSpPr>
        <p:spPr/>
        <p:txBody>
          <a:bodyPr/>
          <a:lstStyle/>
          <a:p>
            <a:fld id="{4A777409-9C5A-4B07-8E32-19F22F7D558C}" type="slidenum">
              <a:rPr lang="en-IN" smtClean="0"/>
              <a:t>62</a:t>
            </a:fld>
            <a:endParaRPr lang="en-IN" dirty="0"/>
          </a:p>
        </p:txBody>
      </p:sp>
    </p:spTree>
    <p:extLst>
      <p:ext uri="{BB962C8B-B14F-4D97-AF65-F5344CB8AC3E}">
        <p14:creationId xmlns:p14="http://schemas.microsoft.com/office/powerpoint/2010/main" val="32819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AFFD8-501B-86ED-4B82-A2424A1372F1}"/>
              </a:ext>
            </a:extLst>
          </p:cNvPr>
          <p:cNvSpPr txBox="1"/>
          <p:nvPr/>
        </p:nvSpPr>
        <p:spPr>
          <a:xfrm>
            <a:off x="304800" y="936813"/>
            <a:ext cx="11582400" cy="400110"/>
          </a:xfrm>
          <a:prstGeom prst="rect">
            <a:avLst/>
          </a:prstGeom>
          <a:noFill/>
        </p:spPr>
        <p:txBody>
          <a:bodyPr wrap="square">
            <a:spAutoFit/>
          </a:bodyPr>
          <a:lstStyle/>
          <a:p>
            <a:r>
              <a:rPr lang="en-US" sz="2000" dirty="0">
                <a:solidFill>
                  <a:schemeClr val="tx1">
                    <a:lumMod val="65000"/>
                    <a:lumOff val="35000"/>
                  </a:schemeClr>
                </a:solidFill>
              </a:rPr>
              <a:t>We will create a Tester class for the same, which will have input as follows:</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D72D2990-F913-D60A-26CE-E65A99FE31BB}"/>
              </a:ext>
            </a:extLst>
          </p:cNvPr>
          <p:cNvSpPr txBox="1"/>
          <p:nvPr/>
        </p:nvSpPr>
        <p:spPr>
          <a:xfrm>
            <a:off x="304800" y="1501993"/>
            <a:ext cx="11250706" cy="3477875"/>
          </a:xfrm>
          <a:prstGeom prst="rect">
            <a:avLst/>
          </a:prstGeom>
          <a:noFill/>
        </p:spPr>
        <p:txBody>
          <a:bodyPr wrap="square">
            <a:spAutoFit/>
          </a:bodyPr>
          <a:lstStyle/>
          <a:p>
            <a:r>
              <a:rPr lang="en-IN" sz="2000" dirty="0"/>
              <a:t>public class Tester {</a:t>
            </a:r>
          </a:p>
          <a:p>
            <a:r>
              <a:rPr lang="en-IN" sz="2000" dirty="0"/>
              <a:t>	public static void main(String[] args) {</a:t>
            </a:r>
          </a:p>
          <a:p>
            <a:r>
              <a:rPr lang="en-IN" sz="2000" dirty="0"/>
              <a:t>		Customer customer = new Customer();</a:t>
            </a:r>
          </a:p>
          <a:p>
            <a:r>
              <a:rPr lang="en-IN" sz="2000" dirty="0"/>
              <a:t>		customer.displayCustomerName();</a:t>
            </a:r>
          </a:p>
          <a:p>
            <a:r>
              <a:rPr lang="en-IN" sz="2000" dirty="0"/>
              <a:t>		customer.displayCustomerDetails();</a:t>
            </a:r>
          </a:p>
          <a:p>
            <a:r>
              <a:rPr lang="en-IN" sz="2000" dirty="0"/>
              <a:t>		</a:t>
            </a:r>
          </a:p>
          <a:p>
            <a:r>
              <a:rPr lang="en-IN" sz="2000" dirty="0"/>
              <a:t>		Customer customer1 = new Customer("K123","Katy",7865l,"21A, Downtown, LA");</a:t>
            </a:r>
          </a:p>
          <a:p>
            <a:r>
              <a:rPr lang="en-IN" sz="2000" dirty="0"/>
              <a:t>		customer1.displayCustomerName();</a:t>
            </a:r>
          </a:p>
          <a:p>
            <a:r>
              <a:rPr lang="en-IN" sz="2000" dirty="0"/>
              <a:t>		customer1.displayCustomerDetails();</a:t>
            </a:r>
          </a:p>
          <a:p>
            <a:r>
              <a:rPr lang="en-IN" sz="2000" dirty="0"/>
              <a:t>	}</a:t>
            </a:r>
          </a:p>
          <a:p>
            <a:r>
              <a:rPr lang="en-IN" sz="2000" dirty="0"/>
              <a:t>}</a:t>
            </a:r>
          </a:p>
        </p:txBody>
      </p:sp>
      <p:sp>
        <p:nvSpPr>
          <p:cNvPr id="7" name="TextBox 6">
            <a:extLst>
              <a:ext uri="{FF2B5EF4-FFF2-40B4-BE49-F238E27FC236}">
                <a16:creationId xmlns:a16="http://schemas.microsoft.com/office/drawing/2014/main" id="{A238802C-0EF4-D78F-97C4-3157E202DB45}"/>
              </a:ext>
            </a:extLst>
          </p:cNvPr>
          <p:cNvSpPr txBox="1"/>
          <p:nvPr/>
        </p:nvSpPr>
        <p:spPr>
          <a:xfrm>
            <a:off x="304801" y="5032911"/>
            <a:ext cx="11582399" cy="1323439"/>
          </a:xfrm>
          <a:prstGeom prst="rect">
            <a:avLst/>
          </a:prstGeom>
          <a:noFill/>
        </p:spPr>
        <p:txBody>
          <a:bodyPr wrap="square">
            <a:spAutoFit/>
          </a:bodyPr>
          <a:lstStyle/>
          <a:p>
            <a:r>
              <a:rPr lang="en-US" sz="2000" dirty="0">
                <a:solidFill>
                  <a:schemeClr val="tx1">
                    <a:lumMod val="65000"/>
                    <a:lumOff val="35000"/>
                  </a:schemeClr>
                </a:solidFill>
              </a:rPr>
              <a:t>For an object customer, we are calling parameterless constructor which is printing the statement "Parameterless constructor called" and is not setting any attributes, hence it will set them to null. And customer1 is calling the parameterized constructor which is calling parameterless constructor (using this() ) and setting the value of the attributes.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FC5CF1A9-B92B-F317-F43C-B1BABDBAF317}"/>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AF0C1CA8-C2E4-427E-82D9-CAF26D30B89F}"/>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6656253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15E92-0EBC-FC51-61D8-CA386AC693DA}"/>
              </a:ext>
            </a:extLst>
          </p:cNvPr>
          <p:cNvSpPr txBox="1"/>
          <p:nvPr/>
        </p:nvSpPr>
        <p:spPr>
          <a:xfrm>
            <a:off x="286870" y="824543"/>
            <a:ext cx="11483789" cy="400110"/>
          </a:xfrm>
          <a:prstGeom prst="rect">
            <a:avLst/>
          </a:prstGeom>
          <a:noFill/>
        </p:spPr>
        <p:txBody>
          <a:bodyPr wrap="square">
            <a:spAutoFit/>
          </a:bodyPr>
          <a:lstStyle/>
          <a:p>
            <a:r>
              <a:rPr lang="en-US" sz="2000" dirty="0">
                <a:solidFill>
                  <a:schemeClr val="tx1">
                    <a:lumMod val="65000"/>
                    <a:lumOff val="35000"/>
                  </a:schemeClr>
                </a:solidFill>
              </a:rPr>
              <a:t>After executing the above code we will get the output as :</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6631270C-6EC7-AD00-E2A2-E688860401A4}"/>
              </a:ext>
            </a:extLst>
          </p:cNvPr>
          <p:cNvSpPr txBox="1"/>
          <p:nvPr/>
        </p:nvSpPr>
        <p:spPr>
          <a:xfrm>
            <a:off x="286870" y="1224653"/>
            <a:ext cx="11618260" cy="5016758"/>
          </a:xfrm>
          <a:prstGeom prst="rect">
            <a:avLst/>
          </a:prstGeom>
          <a:noFill/>
        </p:spPr>
        <p:txBody>
          <a:bodyPr wrap="square">
            <a:spAutoFit/>
          </a:bodyPr>
          <a:lstStyle/>
          <a:p>
            <a:r>
              <a:rPr lang="en-IN" sz="2000" dirty="0"/>
              <a:t>Parameterless constructor called</a:t>
            </a:r>
          </a:p>
          <a:p>
            <a:r>
              <a:rPr lang="en-IN" sz="2000" dirty="0"/>
              <a:t>Customer Name : null</a:t>
            </a:r>
          </a:p>
          <a:p>
            <a:r>
              <a:rPr lang="en-IN" sz="2000" dirty="0"/>
              <a:t>Displaying customer details </a:t>
            </a:r>
          </a:p>
          <a:p>
            <a:r>
              <a:rPr lang="en-IN" sz="2000" dirty="0"/>
              <a:t>***********</a:t>
            </a:r>
          </a:p>
          <a:p>
            <a:r>
              <a:rPr lang="en-IN" sz="2000" dirty="0"/>
              <a:t>Customer Id : null</a:t>
            </a:r>
          </a:p>
          <a:p>
            <a:r>
              <a:rPr lang="en-IN" sz="2000" dirty="0"/>
              <a:t>Customer Name : null</a:t>
            </a:r>
          </a:p>
          <a:p>
            <a:r>
              <a:rPr lang="en-IN" sz="2000" dirty="0"/>
              <a:t>Contact Number : 0</a:t>
            </a:r>
          </a:p>
          <a:p>
            <a:r>
              <a:rPr lang="en-IN" sz="2000" dirty="0"/>
              <a:t>Address : null</a:t>
            </a:r>
          </a:p>
          <a:p>
            <a:r>
              <a:rPr lang="en-IN" sz="2000" dirty="0"/>
              <a:t>Parameterless constructor called</a:t>
            </a:r>
          </a:p>
          <a:p>
            <a:r>
              <a:rPr lang="en-IN" sz="2000" dirty="0"/>
              <a:t>Customer Name : Katy</a:t>
            </a:r>
          </a:p>
          <a:p>
            <a:r>
              <a:rPr lang="en-IN" sz="2000" dirty="0"/>
              <a:t>Displaying customer details </a:t>
            </a:r>
          </a:p>
          <a:p>
            <a:r>
              <a:rPr lang="en-IN" sz="2000" dirty="0"/>
              <a:t>***********</a:t>
            </a:r>
          </a:p>
          <a:p>
            <a:r>
              <a:rPr lang="en-IN" sz="2000" dirty="0"/>
              <a:t>Customer Id : K123</a:t>
            </a:r>
          </a:p>
          <a:p>
            <a:r>
              <a:rPr lang="en-IN" sz="2000" dirty="0"/>
              <a:t>Customer Name : Katy</a:t>
            </a:r>
          </a:p>
          <a:p>
            <a:r>
              <a:rPr lang="en-IN" sz="2000" dirty="0"/>
              <a:t>Contact Number : 7865</a:t>
            </a:r>
          </a:p>
          <a:p>
            <a:r>
              <a:rPr lang="en-IN" sz="2000" dirty="0"/>
              <a:t>Address : 21A, Downtown, LA</a:t>
            </a:r>
          </a:p>
        </p:txBody>
      </p:sp>
      <p:sp>
        <p:nvSpPr>
          <p:cNvPr id="7" name="TextBox 6">
            <a:extLst>
              <a:ext uri="{FF2B5EF4-FFF2-40B4-BE49-F238E27FC236}">
                <a16:creationId xmlns:a16="http://schemas.microsoft.com/office/drawing/2014/main" id="{A24F0105-9476-6555-011F-AC70D0CF3491}"/>
              </a:ext>
            </a:extLst>
          </p:cNvPr>
          <p:cNvSpPr txBox="1"/>
          <p:nvPr/>
        </p:nvSpPr>
        <p:spPr>
          <a:xfrm>
            <a:off x="259974" y="6126472"/>
            <a:ext cx="11546543" cy="400110"/>
          </a:xfrm>
          <a:prstGeom prst="rect">
            <a:avLst/>
          </a:prstGeom>
          <a:noFill/>
        </p:spPr>
        <p:txBody>
          <a:bodyPr wrap="square">
            <a:spAutoFit/>
          </a:bodyPr>
          <a:lstStyle/>
          <a:p>
            <a:r>
              <a:rPr lang="en-US" sz="2000" dirty="0">
                <a:solidFill>
                  <a:schemeClr val="tx1">
                    <a:lumMod val="65000"/>
                    <a:lumOff val="35000"/>
                  </a:schemeClr>
                </a:solidFill>
              </a:rPr>
              <a:t>You can further explore this concept in the tryout.</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6BC5D7F2-EB51-35AA-618C-A3E55027F30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4DAA9DA-1118-C0EC-75E6-44662680FC4F}"/>
              </a:ext>
            </a:extLst>
          </p:cNvPr>
          <p:cNvSpPr>
            <a:spLocks noGrp="1"/>
          </p:cNvSpPr>
          <p:nvPr>
            <p:ph type="sldNum" sz="quarter" idx="12"/>
          </p:nvPr>
        </p:nvSpPr>
        <p:spPr/>
        <p:txBody>
          <a:bodyPr/>
          <a:lstStyle/>
          <a:p>
            <a:fld id="{4A777409-9C5A-4B07-8E32-19F22F7D558C}" type="slidenum">
              <a:rPr lang="en-IN" smtClean="0"/>
              <a:t>64</a:t>
            </a:fld>
            <a:endParaRPr lang="en-IN" dirty="0"/>
          </a:p>
        </p:txBody>
      </p:sp>
    </p:spTree>
    <p:extLst>
      <p:ext uri="{BB962C8B-B14F-4D97-AF65-F5344CB8AC3E}">
        <p14:creationId xmlns:p14="http://schemas.microsoft.com/office/powerpoint/2010/main" val="742824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18E3-0FDA-0734-B16F-0B90EA67D7C0}"/>
              </a:ext>
            </a:extLst>
          </p:cNvPr>
          <p:cNvSpPr>
            <a:spLocks noGrp="1"/>
          </p:cNvSpPr>
          <p:nvPr>
            <p:ph type="title"/>
          </p:nvPr>
        </p:nvSpPr>
        <p:spPr/>
        <p:txBody>
          <a:bodyPr/>
          <a:lstStyle/>
          <a:p>
            <a:pPr algn="ctr"/>
            <a:r>
              <a:rPr lang="en-IN" u="sng" dirty="0"/>
              <a:t>Class Diagram</a:t>
            </a:r>
          </a:p>
        </p:txBody>
      </p:sp>
      <p:sp>
        <p:nvSpPr>
          <p:cNvPr id="3" name="Content Placeholder 2">
            <a:extLst>
              <a:ext uri="{FF2B5EF4-FFF2-40B4-BE49-F238E27FC236}">
                <a16:creationId xmlns:a16="http://schemas.microsoft.com/office/drawing/2014/main" id="{B42F8A81-2A13-868C-EA71-E6EB1302AAAA}"/>
              </a:ext>
            </a:extLst>
          </p:cNvPr>
          <p:cNvSpPr>
            <a:spLocks noGrp="1"/>
          </p:cNvSpPr>
          <p:nvPr>
            <p:ph idx="1"/>
          </p:nvPr>
        </p:nvSpPr>
        <p:spPr/>
        <p:txBody>
          <a:bodyPr>
            <a:normAutofit fontScale="70000" lnSpcReduction="20000"/>
          </a:bodyPr>
          <a:lstStyle/>
          <a:p>
            <a:pPr marL="0" indent="0">
              <a:buNone/>
            </a:pPr>
            <a:r>
              <a:rPr lang="en-US" dirty="0">
                <a:solidFill>
                  <a:schemeClr val="tx1">
                    <a:lumMod val="65000"/>
                    <a:lumOff val="35000"/>
                  </a:schemeClr>
                </a:solidFill>
                <a:effectLst/>
              </a:rPr>
              <a:t>By now you learnt how to create a class, its attributes or instance variables, methods and constructors. It is also important to understand how to represent them so that anyone can understand about the class even without comprehensive knowledge in programming languages. Class diagrams helps in achieving this.</a:t>
            </a:r>
          </a:p>
          <a:p>
            <a:pPr marL="0" indent="0">
              <a:buNone/>
            </a:pPr>
            <a:r>
              <a:rPr lang="en-US" dirty="0">
                <a:solidFill>
                  <a:schemeClr val="tx1">
                    <a:lumMod val="65000"/>
                    <a:lumOff val="35000"/>
                  </a:schemeClr>
                </a:solidFill>
                <a:effectLst/>
              </a:rPr>
              <a:t>Class diagrams are used for diagrammatically representing the classes, its structure and relationship with other class.</a:t>
            </a:r>
          </a:p>
          <a:p>
            <a:pPr marL="0" indent="0">
              <a:buNone/>
            </a:pPr>
            <a:r>
              <a:rPr lang="en-US" dirty="0">
                <a:solidFill>
                  <a:schemeClr val="tx1">
                    <a:lumMod val="65000"/>
                    <a:lumOff val="35000"/>
                  </a:schemeClr>
                </a:solidFill>
                <a:effectLst/>
              </a:rPr>
              <a:t>Class diagram mainly describes the attributes and methods of a class. Relationships and the dependencies between Java classes, interfaces, enums, fields, methods, references etc. can also be modelled using a class diagram.</a:t>
            </a:r>
          </a:p>
          <a:p>
            <a:pPr marL="0" indent="0">
              <a:buNone/>
            </a:pPr>
            <a:r>
              <a:rPr lang="en-US" dirty="0">
                <a:solidFill>
                  <a:schemeClr val="tx1">
                    <a:lumMod val="65000"/>
                    <a:lumOff val="35000"/>
                  </a:schemeClr>
                </a:solidFill>
                <a:effectLst/>
              </a:rPr>
              <a:t>It also helps in constructing executable code of an enterprise application. Class diagram is the only UML (Unified Modeling Language) diagram which can be directly mapped to object-oriented languages and therefore, is one of the most widely used UML diagrams. </a:t>
            </a:r>
          </a:p>
          <a:p>
            <a:pPr marL="0" indent="0">
              <a:buNone/>
            </a:pPr>
            <a:r>
              <a:rPr lang="en-US" dirty="0">
                <a:solidFill>
                  <a:schemeClr val="tx1">
                    <a:lumMod val="65000"/>
                    <a:lumOff val="35000"/>
                  </a:schemeClr>
                </a:solidFill>
                <a:effectLst/>
              </a:rPr>
              <a:t> </a:t>
            </a:r>
          </a:p>
          <a:p>
            <a:pPr marL="0" indent="0">
              <a:buNone/>
            </a:pPr>
            <a:r>
              <a:rPr lang="en-US" dirty="0">
                <a:solidFill>
                  <a:schemeClr val="tx1">
                    <a:lumMod val="65000"/>
                    <a:lumOff val="35000"/>
                  </a:schemeClr>
                </a:solidFill>
                <a:effectLst/>
              </a:rPr>
              <a:t>In UML class diagrams, a class is represented by a rectangular box with its class name on top and divided into different sections. The first section represents all the attributes of the class and the second represents methods.</a:t>
            </a:r>
          </a:p>
          <a:p>
            <a:pPr marL="0" indent="0">
              <a:buNone/>
            </a:pPr>
            <a:endParaRPr lang="en-IN" dirty="0"/>
          </a:p>
        </p:txBody>
      </p:sp>
      <p:sp>
        <p:nvSpPr>
          <p:cNvPr id="4" name="Footer Placeholder 3">
            <a:extLst>
              <a:ext uri="{FF2B5EF4-FFF2-40B4-BE49-F238E27FC236}">
                <a16:creationId xmlns:a16="http://schemas.microsoft.com/office/drawing/2014/main" id="{991DD452-2500-CE56-80DE-BDFE6DA3069E}"/>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554BBDA-9CE8-CE49-FECA-7BE31B6B3E42}"/>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1718696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FEF365-948B-9268-0551-06F25C6DD31B}"/>
              </a:ext>
            </a:extLst>
          </p:cNvPr>
          <p:cNvSpPr txBox="1"/>
          <p:nvPr/>
        </p:nvSpPr>
        <p:spPr>
          <a:xfrm>
            <a:off x="573741" y="894556"/>
            <a:ext cx="11698941" cy="400110"/>
          </a:xfrm>
          <a:prstGeom prst="rect">
            <a:avLst/>
          </a:prstGeom>
          <a:noFill/>
        </p:spPr>
        <p:txBody>
          <a:bodyPr wrap="square">
            <a:spAutoFit/>
          </a:bodyPr>
          <a:lstStyle/>
          <a:p>
            <a:r>
              <a:rPr lang="en-US" sz="2000" dirty="0">
                <a:solidFill>
                  <a:schemeClr val="tx1">
                    <a:lumMod val="65000"/>
                    <a:lumOff val="35000"/>
                  </a:schemeClr>
                </a:solidFill>
              </a:rPr>
              <a:t>Below is the UML class diagram of a class Customer which we discussed in the previous tryout.</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4A0BF3E1-721C-E503-10F2-A0EB4A0C3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1559885"/>
            <a:ext cx="10131047" cy="3697593"/>
          </a:xfrm>
          <a:prstGeom prst="rect">
            <a:avLst/>
          </a:prstGeom>
        </p:spPr>
      </p:pic>
      <p:sp>
        <p:nvSpPr>
          <p:cNvPr id="8" name="TextBox 7">
            <a:extLst>
              <a:ext uri="{FF2B5EF4-FFF2-40B4-BE49-F238E27FC236}">
                <a16:creationId xmlns:a16="http://schemas.microsoft.com/office/drawing/2014/main" id="{7B5943B7-5D16-C446-AF43-D80BB6606385}"/>
              </a:ext>
            </a:extLst>
          </p:cNvPr>
          <p:cNvSpPr txBox="1"/>
          <p:nvPr/>
        </p:nvSpPr>
        <p:spPr>
          <a:xfrm>
            <a:off x="573741" y="5387807"/>
            <a:ext cx="11080377" cy="707886"/>
          </a:xfrm>
          <a:prstGeom prst="rect">
            <a:avLst/>
          </a:prstGeom>
          <a:noFill/>
        </p:spPr>
        <p:txBody>
          <a:bodyPr wrap="square">
            <a:spAutoFit/>
          </a:bodyPr>
          <a:lstStyle/>
          <a:p>
            <a:r>
              <a:rPr lang="en-US" sz="2000" dirty="0">
                <a:solidFill>
                  <a:schemeClr val="tx1">
                    <a:lumMod val="65000"/>
                    <a:lumOff val="35000"/>
                  </a:schemeClr>
                </a:solidFill>
                <a:effectLst/>
              </a:rPr>
              <a:t>The symbol + denotes that the members of the class are publicly accessible. Similarly, there are other symbols representing accessibility of members.</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268B09B7-8D37-9AA2-0198-0F920F8BA71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309D11-E8BD-A6F2-1F36-BFA15F8C0EE0}"/>
              </a:ext>
            </a:extLst>
          </p:cNvPr>
          <p:cNvSpPr>
            <a:spLocks noGrp="1"/>
          </p:cNvSpPr>
          <p:nvPr>
            <p:ph type="sldNum" sz="quarter" idx="12"/>
          </p:nvPr>
        </p:nvSpPr>
        <p:spPr/>
        <p:txBody>
          <a:bodyPr/>
          <a:lstStyle/>
          <a:p>
            <a:fld id="{4A777409-9C5A-4B07-8E32-19F22F7D558C}" type="slidenum">
              <a:rPr lang="en-IN" smtClean="0"/>
              <a:t>66</a:t>
            </a:fld>
            <a:endParaRPr lang="en-IN" dirty="0"/>
          </a:p>
        </p:txBody>
      </p:sp>
    </p:spTree>
    <p:extLst>
      <p:ext uri="{BB962C8B-B14F-4D97-AF65-F5344CB8AC3E}">
        <p14:creationId xmlns:p14="http://schemas.microsoft.com/office/powerpoint/2010/main" val="955461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D75F8D-2968-AB93-6172-4EB1805A9D46}"/>
              </a:ext>
            </a:extLst>
          </p:cNvPr>
          <p:cNvSpPr txBox="1"/>
          <p:nvPr/>
        </p:nvSpPr>
        <p:spPr>
          <a:xfrm>
            <a:off x="322729" y="1057853"/>
            <a:ext cx="10963835" cy="1015663"/>
          </a:xfrm>
          <a:prstGeom prst="rect">
            <a:avLst/>
          </a:prstGeom>
          <a:noFill/>
        </p:spPr>
        <p:txBody>
          <a:bodyPr wrap="square">
            <a:spAutoFit/>
          </a:bodyPr>
          <a:lstStyle/>
          <a:p>
            <a:r>
              <a:rPr lang="en-US" sz="2000" dirty="0">
                <a:solidFill>
                  <a:schemeClr val="tx1">
                    <a:lumMod val="65000"/>
                    <a:lumOff val="35000"/>
                  </a:schemeClr>
                </a:solidFill>
                <a:effectLst/>
              </a:rPr>
              <a:t>Class diagrams can also be generated using IDEs.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Below is the class diagram for the class Customer, generated using Eclipse IDE.</a:t>
            </a:r>
          </a:p>
        </p:txBody>
      </p:sp>
      <p:pic>
        <p:nvPicPr>
          <p:cNvPr id="5" name="Picture 4">
            <a:extLst>
              <a:ext uri="{FF2B5EF4-FFF2-40B4-BE49-F238E27FC236}">
                <a16:creationId xmlns:a16="http://schemas.microsoft.com/office/drawing/2014/main" id="{B4CA861E-FBF4-5DA2-AECB-89AFFCC52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363" y="2461721"/>
            <a:ext cx="6806237" cy="2646390"/>
          </a:xfrm>
          <a:prstGeom prst="rect">
            <a:avLst/>
          </a:prstGeom>
        </p:spPr>
      </p:pic>
      <p:sp>
        <p:nvSpPr>
          <p:cNvPr id="7" name="TextBox 6">
            <a:extLst>
              <a:ext uri="{FF2B5EF4-FFF2-40B4-BE49-F238E27FC236}">
                <a16:creationId xmlns:a16="http://schemas.microsoft.com/office/drawing/2014/main" id="{5D799126-E33A-DD79-5129-132A705EA02A}"/>
              </a:ext>
            </a:extLst>
          </p:cNvPr>
          <p:cNvSpPr txBox="1"/>
          <p:nvPr/>
        </p:nvSpPr>
        <p:spPr>
          <a:xfrm>
            <a:off x="452717" y="5208494"/>
            <a:ext cx="11286566" cy="1015663"/>
          </a:xfrm>
          <a:prstGeom prst="rect">
            <a:avLst/>
          </a:prstGeom>
          <a:noFill/>
        </p:spPr>
        <p:txBody>
          <a:bodyPr wrap="square">
            <a:spAutoFit/>
          </a:bodyPr>
          <a:lstStyle/>
          <a:p>
            <a:r>
              <a:rPr lang="en-US" sz="2000" dirty="0">
                <a:solidFill>
                  <a:schemeClr val="tx1">
                    <a:lumMod val="65000"/>
                    <a:lumOff val="35000"/>
                  </a:schemeClr>
                </a:solidFill>
                <a:effectLst/>
              </a:rPr>
              <a:t>Each symbol has its own meaning as per the access modifier and the type of attributes and methods.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green color represents the class or its variables are having public accessibility.</a:t>
            </a:r>
          </a:p>
        </p:txBody>
      </p:sp>
      <p:sp>
        <p:nvSpPr>
          <p:cNvPr id="2" name="Footer Placeholder 1">
            <a:extLst>
              <a:ext uri="{FF2B5EF4-FFF2-40B4-BE49-F238E27FC236}">
                <a16:creationId xmlns:a16="http://schemas.microsoft.com/office/drawing/2014/main" id="{1271B606-A2B2-0009-ADB4-62F0A641561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2F79F83-0B77-E1DA-07E4-BA75805F8214}"/>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30303768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DC97-7FAF-6028-2695-F8E568A88C45}"/>
              </a:ext>
            </a:extLst>
          </p:cNvPr>
          <p:cNvSpPr>
            <a:spLocks noGrp="1"/>
          </p:cNvSpPr>
          <p:nvPr>
            <p:ph type="title"/>
          </p:nvPr>
        </p:nvSpPr>
        <p:spPr/>
        <p:txBody>
          <a:bodyPr/>
          <a:lstStyle/>
          <a:p>
            <a:pPr algn="ctr"/>
            <a:r>
              <a:rPr lang="en-IN" b="1" u="sng" dirty="0"/>
              <a:t>Coding Standards</a:t>
            </a:r>
          </a:p>
        </p:txBody>
      </p:sp>
      <p:sp>
        <p:nvSpPr>
          <p:cNvPr id="4" name="TextBox 3">
            <a:extLst>
              <a:ext uri="{FF2B5EF4-FFF2-40B4-BE49-F238E27FC236}">
                <a16:creationId xmlns:a16="http://schemas.microsoft.com/office/drawing/2014/main" id="{9A1B2119-2659-47B5-FA87-5F6E3C436FEA}"/>
              </a:ext>
            </a:extLst>
          </p:cNvPr>
          <p:cNvSpPr txBox="1"/>
          <p:nvPr/>
        </p:nvSpPr>
        <p:spPr>
          <a:xfrm>
            <a:off x="210670" y="1476117"/>
            <a:ext cx="11770659" cy="5016758"/>
          </a:xfrm>
          <a:prstGeom prst="rect">
            <a:avLst/>
          </a:prstGeom>
          <a:noFill/>
        </p:spPr>
        <p:txBody>
          <a:bodyPr wrap="square">
            <a:spAutoFit/>
          </a:bodyPr>
          <a:lstStyle/>
          <a:p>
            <a:r>
              <a:rPr lang="en-US" sz="2000" dirty="0">
                <a:solidFill>
                  <a:schemeClr val="tx1">
                    <a:lumMod val="65000"/>
                    <a:lumOff val="35000"/>
                  </a:schemeClr>
                </a:solidFill>
              </a:rPr>
              <a:t>Now that we have seen how we can work with classes and objects, let us discuss few coding standards that are followed in Java.</a:t>
            </a:r>
          </a:p>
          <a:p>
            <a:r>
              <a:rPr lang="en-US" sz="2000" dirty="0">
                <a:solidFill>
                  <a:schemeClr val="tx1">
                    <a:lumMod val="65000"/>
                    <a:lumOff val="35000"/>
                  </a:schemeClr>
                </a:solidFill>
              </a:rPr>
              <a:t>Java follows certain conventions when it comes to naming variables, packages, classes, methods, and interfaces i.e. </a:t>
            </a:r>
            <a:r>
              <a:rPr lang="en-US" sz="2000" b="1" dirty="0">
                <a:solidFill>
                  <a:schemeClr val="tx1">
                    <a:lumMod val="65000"/>
                    <a:lumOff val="35000"/>
                  </a:schemeClr>
                </a:solidFill>
              </a:rPr>
              <a:t>identifiers</a:t>
            </a:r>
            <a:r>
              <a:rPr lang="en-US" sz="2000" dirty="0">
                <a:solidFill>
                  <a:schemeClr val="tx1">
                    <a:lumMod val="65000"/>
                    <a:lumOff val="35000"/>
                  </a:schemeClr>
                </a:solidFill>
              </a:rPr>
              <a:t>. The programs are more understandable if meaningful names are provided for the identifiers. The following conventions are followed:</a:t>
            </a:r>
          </a:p>
          <a:p>
            <a:pPr marL="342900" indent="-342900">
              <a:buFont typeface="Wingdings" panose="05000000000000000000" pitchFamily="2" charset="2"/>
              <a:buChar char="Ø"/>
            </a:pPr>
            <a:r>
              <a:rPr lang="en-US" sz="2000" b="1" dirty="0">
                <a:solidFill>
                  <a:schemeClr val="tx1">
                    <a:lumMod val="65000"/>
                    <a:lumOff val="35000"/>
                  </a:schemeClr>
                </a:solidFill>
              </a:rPr>
              <a:t>Identifiers </a:t>
            </a:r>
            <a:r>
              <a:rPr lang="en-US" sz="2000" dirty="0">
                <a:solidFill>
                  <a:schemeClr val="tx1">
                    <a:lumMod val="65000"/>
                    <a:lumOff val="35000"/>
                  </a:schemeClr>
                </a:solidFill>
              </a:rPr>
              <a:t>can contain alphabets, numbers, underscore( _ ), and the dollar sign. ( $ ). There is no restriction in the length.</a:t>
            </a:r>
          </a:p>
          <a:p>
            <a:pPr marL="342900" indent="-342900">
              <a:buFont typeface="Wingdings" panose="05000000000000000000" pitchFamily="2" charset="2"/>
              <a:buChar char="Ø"/>
            </a:pPr>
            <a:r>
              <a:rPr lang="en-US" sz="2000" dirty="0">
                <a:solidFill>
                  <a:schemeClr val="tx1">
                    <a:lumMod val="65000"/>
                    <a:lumOff val="35000"/>
                  </a:schemeClr>
                </a:solidFill>
              </a:rPr>
              <a:t>Reserved keywords </a:t>
            </a:r>
            <a:r>
              <a:rPr lang="en-US" sz="2000" b="1" dirty="0">
                <a:solidFill>
                  <a:schemeClr val="tx1">
                    <a:lumMod val="65000"/>
                    <a:lumOff val="35000"/>
                  </a:schemeClr>
                </a:solidFill>
              </a:rPr>
              <a:t>should not</a:t>
            </a:r>
            <a:r>
              <a:rPr lang="en-US" sz="2000" dirty="0">
                <a:solidFill>
                  <a:schemeClr val="tx1">
                    <a:lumMod val="65000"/>
                    <a:lumOff val="35000"/>
                  </a:schemeClr>
                </a:solidFill>
              </a:rPr>
              <a:t> be used for naming identifiers.</a:t>
            </a:r>
          </a:p>
          <a:p>
            <a:pPr marL="342900" indent="-342900">
              <a:buFont typeface="Wingdings" panose="05000000000000000000" pitchFamily="2" charset="2"/>
              <a:buChar char="Ø"/>
            </a:pPr>
            <a:r>
              <a:rPr lang="en-US" sz="2000" b="1" dirty="0">
                <a:solidFill>
                  <a:schemeClr val="tx1">
                    <a:lumMod val="65000"/>
                    <a:lumOff val="35000"/>
                  </a:schemeClr>
                </a:solidFill>
              </a:rPr>
              <a:t>Class</a:t>
            </a:r>
            <a:r>
              <a:rPr lang="en-US" sz="2000" dirty="0">
                <a:solidFill>
                  <a:schemeClr val="tx1">
                    <a:lumMod val="65000"/>
                    <a:lumOff val="35000"/>
                  </a:schemeClr>
                </a:solidFill>
              </a:rPr>
              <a:t> names should follow PascalCasing i.e the first letter and the first letter of each internal word should be capitalized. Example: StringBuffer, EmployeeDemo</a:t>
            </a:r>
          </a:p>
          <a:p>
            <a:pPr marL="342900" indent="-342900">
              <a:buFont typeface="Wingdings" panose="05000000000000000000" pitchFamily="2" charset="2"/>
              <a:buChar char="Ø"/>
            </a:pPr>
            <a:r>
              <a:rPr lang="en-US" sz="2000" b="1" dirty="0">
                <a:solidFill>
                  <a:schemeClr val="tx1">
                    <a:lumMod val="65000"/>
                    <a:lumOff val="35000"/>
                  </a:schemeClr>
                </a:solidFill>
              </a:rPr>
              <a:t>Method</a:t>
            </a:r>
            <a:r>
              <a:rPr lang="en-US" sz="2000" dirty="0">
                <a:solidFill>
                  <a:schemeClr val="tx1">
                    <a:lumMod val="65000"/>
                    <a:lumOff val="35000"/>
                  </a:schemeClr>
                </a:solidFill>
              </a:rPr>
              <a:t> names should follow camelCasing i.e the first letter should be in lowercase and the first letter of each internal word should be in uppercase. Example: display, getEmployeeName</a:t>
            </a:r>
          </a:p>
          <a:p>
            <a:pPr marL="342900" indent="-342900">
              <a:buFont typeface="Wingdings" panose="05000000000000000000" pitchFamily="2" charset="2"/>
              <a:buChar char="Ø"/>
            </a:pPr>
            <a:r>
              <a:rPr lang="en-US" sz="2000" b="1" dirty="0">
                <a:solidFill>
                  <a:schemeClr val="tx1">
                    <a:lumMod val="65000"/>
                    <a:lumOff val="35000"/>
                  </a:schemeClr>
                </a:solidFill>
              </a:rPr>
              <a:t>Variable </a:t>
            </a:r>
            <a:r>
              <a:rPr lang="en-US" sz="2000" dirty="0">
                <a:solidFill>
                  <a:schemeClr val="tx1">
                    <a:lumMod val="65000"/>
                    <a:lumOff val="35000"/>
                  </a:schemeClr>
                </a:solidFill>
              </a:rPr>
              <a:t>names should start with lowercase and the first letter of the subsequent words should be in uppercase. Example: total, averageCount</a:t>
            </a:r>
          </a:p>
          <a:p>
            <a:pPr marL="342900" indent="-342900">
              <a:buFont typeface="Wingdings" panose="05000000000000000000" pitchFamily="2" charset="2"/>
              <a:buChar char="Ø"/>
            </a:pPr>
            <a:r>
              <a:rPr lang="en-US" sz="2000" b="1" dirty="0">
                <a:solidFill>
                  <a:schemeClr val="tx1">
                    <a:lumMod val="65000"/>
                    <a:lumOff val="35000"/>
                  </a:schemeClr>
                </a:solidFill>
              </a:rPr>
              <a:t>Constants </a:t>
            </a:r>
            <a:r>
              <a:rPr lang="en-US" sz="2000" dirty="0">
                <a:solidFill>
                  <a:schemeClr val="tx1">
                    <a:lumMod val="65000"/>
                    <a:lumOff val="35000"/>
                  </a:schemeClr>
                </a:solidFill>
              </a:rPr>
              <a:t>should be in uppercase with each word separated by an underscore. Example: PI, MIN_LENGTH</a:t>
            </a:r>
          </a:p>
          <a:p>
            <a:pPr marL="342900" indent="-342900">
              <a:buFont typeface="Wingdings" panose="05000000000000000000" pitchFamily="2" charset="2"/>
              <a:buChar char="Ø"/>
            </a:pPr>
            <a:r>
              <a:rPr lang="en-US" sz="2000" dirty="0">
                <a:solidFill>
                  <a:schemeClr val="tx1">
                    <a:lumMod val="65000"/>
                    <a:lumOff val="35000"/>
                  </a:schemeClr>
                </a:solidFill>
              </a:rPr>
              <a:t>Let us discuss few other concepts such as control structures next. </a:t>
            </a:r>
          </a:p>
        </p:txBody>
      </p:sp>
      <p:sp>
        <p:nvSpPr>
          <p:cNvPr id="3" name="Footer Placeholder 2">
            <a:extLst>
              <a:ext uri="{FF2B5EF4-FFF2-40B4-BE49-F238E27FC236}">
                <a16:creationId xmlns:a16="http://schemas.microsoft.com/office/drawing/2014/main" id="{D93FF739-DC42-5061-D623-6FD9B4AEA10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B51CD92-CA41-473D-1F50-80FF37FDF8B5}"/>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4039804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0799-B9A8-A7FE-A2FE-842C3D073278}"/>
              </a:ext>
            </a:extLst>
          </p:cNvPr>
          <p:cNvSpPr>
            <a:spLocks noGrp="1"/>
          </p:cNvSpPr>
          <p:nvPr>
            <p:ph type="title"/>
          </p:nvPr>
        </p:nvSpPr>
        <p:spPr/>
        <p:txBody>
          <a:bodyPr/>
          <a:lstStyle/>
          <a:p>
            <a:pPr algn="ctr"/>
            <a:r>
              <a:rPr lang="en-IN" b="1" u="sng" dirty="0"/>
              <a:t>Control Structure</a:t>
            </a:r>
          </a:p>
        </p:txBody>
      </p:sp>
      <p:sp>
        <p:nvSpPr>
          <p:cNvPr id="4" name="TextBox 3">
            <a:extLst>
              <a:ext uri="{FF2B5EF4-FFF2-40B4-BE49-F238E27FC236}">
                <a16:creationId xmlns:a16="http://schemas.microsoft.com/office/drawing/2014/main" id="{C97EC8D9-4C9D-AE84-913D-4D7B0B8861FD}"/>
              </a:ext>
            </a:extLst>
          </p:cNvPr>
          <p:cNvSpPr txBox="1"/>
          <p:nvPr/>
        </p:nvSpPr>
        <p:spPr>
          <a:xfrm>
            <a:off x="439270" y="1537918"/>
            <a:ext cx="11600329" cy="1015663"/>
          </a:xfrm>
          <a:prstGeom prst="rect">
            <a:avLst/>
          </a:prstGeom>
          <a:noFill/>
        </p:spPr>
        <p:txBody>
          <a:bodyPr wrap="square">
            <a:spAutoFit/>
          </a:bodyPr>
          <a:lstStyle/>
          <a:p>
            <a:r>
              <a:rPr lang="en-US" sz="2000" dirty="0">
                <a:solidFill>
                  <a:schemeClr val="tx1">
                    <a:lumMod val="65000"/>
                    <a:lumOff val="35000"/>
                  </a:schemeClr>
                </a:solidFill>
              </a:rPr>
              <a:t>In a program, the instructions are usually executed line by line. Sometimes, all the statements in a program may not be executed. There can be a change in the flow of control and can be implemented using control structures.</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5D4DE44C-438A-5AC4-5556-CEB2F64F1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047" y="2863481"/>
            <a:ext cx="8104094" cy="3587514"/>
          </a:xfrm>
          <a:prstGeom prst="rect">
            <a:avLst/>
          </a:prstGeom>
        </p:spPr>
      </p:pic>
      <p:sp>
        <p:nvSpPr>
          <p:cNvPr id="3" name="Footer Placeholder 2">
            <a:extLst>
              <a:ext uri="{FF2B5EF4-FFF2-40B4-BE49-F238E27FC236}">
                <a16:creationId xmlns:a16="http://schemas.microsoft.com/office/drawing/2014/main" id="{E0BBDCBB-D020-FD71-9515-50F1047D34A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528F86B6-AD49-5ADE-BE5A-F467BC52E459}"/>
              </a:ext>
            </a:extLst>
          </p:cNvPr>
          <p:cNvSpPr>
            <a:spLocks noGrp="1"/>
          </p:cNvSpPr>
          <p:nvPr>
            <p:ph type="sldNum" sz="quarter" idx="12"/>
          </p:nvPr>
        </p:nvSpPr>
        <p:spPr/>
        <p:txBody>
          <a:bodyPr/>
          <a:lstStyle/>
          <a:p>
            <a:fld id="{4A777409-9C5A-4B07-8E32-19F22F7D558C}" type="slidenum">
              <a:rPr lang="en-IN" smtClean="0"/>
              <a:t>69</a:t>
            </a:fld>
            <a:endParaRPr lang="en-IN" dirty="0"/>
          </a:p>
        </p:txBody>
      </p:sp>
    </p:spTree>
    <p:extLst>
      <p:ext uri="{BB962C8B-B14F-4D97-AF65-F5344CB8AC3E}">
        <p14:creationId xmlns:p14="http://schemas.microsoft.com/office/powerpoint/2010/main" val="2196256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C26775-F775-F433-459B-4C9493538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081" y="519951"/>
            <a:ext cx="8148919" cy="4231341"/>
          </a:xfrm>
          <a:prstGeom prst="rect">
            <a:avLst/>
          </a:prstGeom>
        </p:spPr>
      </p:pic>
      <p:sp>
        <p:nvSpPr>
          <p:cNvPr id="5" name="TextBox 4">
            <a:extLst>
              <a:ext uri="{FF2B5EF4-FFF2-40B4-BE49-F238E27FC236}">
                <a16:creationId xmlns:a16="http://schemas.microsoft.com/office/drawing/2014/main" id="{7B7A896C-1E30-5666-82F0-F509C0A59BCD}"/>
              </a:ext>
            </a:extLst>
          </p:cNvPr>
          <p:cNvSpPr txBox="1"/>
          <p:nvPr/>
        </p:nvSpPr>
        <p:spPr>
          <a:xfrm>
            <a:off x="407894" y="4549676"/>
            <a:ext cx="11376211" cy="2308324"/>
          </a:xfrm>
          <a:prstGeom prst="rect">
            <a:avLst/>
          </a:prstGeom>
          <a:noFill/>
        </p:spPr>
        <p:txBody>
          <a:bodyPr wrap="square">
            <a:spAutoFit/>
          </a:bodyPr>
          <a:lstStyle/>
          <a:p>
            <a:pPr marL="342900" indent="-342900">
              <a:buFont typeface="Wingdings" panose="05000000000000000000" pitchFamily="2" charset="2"/>
              <a:buChar char="Ø"/>
            </a:pPr>
            <a:r>
              <a:rPr lang="en-US" sz="1800" dirty="0">
                <a:solidFill>
                  <a:schemeClr val="tx1">
                    <a:lumMod val="65000"/>
                    <a:lumOff val="35000"/>
                  </a:schemeClr>
                </a:solidFill>
                <a:effectLst/>
              </a:rPr>
              <a:t>As you can see above, for different tiers, we are using different technologies. In this course, we will focus on the POJO(Plain Old Java Object) part of the Business Tier. POJO is a Java object which has not been bounded to any framework.</a:t>
            </a:r>
          </a:p>
          <a:p>
            <a:endParaRPr lang="en-US" sz="1800" dirty="0">
              <a:solidFill>
                <a:schemeClr val="tx1">
                  <a:lumMod val="65000"/>
                  <a:lumOff val="35000"/>
                </a:schemeClr>
              </a:solidFill>
              <a:effectLst/>
            </a:endParaRPr>
          </a:p>
          <a:p>
            <a:pPr marL="342900" indent="-342900">
              <a:buFont typeface="Wingdings" panose="05000000000000000000" pitchFamily="2" charset="2"/>
              <a:buChar char="Ø"/>
            </a:pPr>
            <a:r>
              <a:rPr lang="en-US" sz="1800" dirty="0">
                <a:solidFill>
                  <a:schemeClr val="tx1">
                    <a:lumMod val="65000"/>
                    <a:lumOff val="35000"/>
                  </a:schemeClr>
                </a:solidFill>
                <a:effectLst/>
              </a:rPr>
              <a:t>The other technologies and tiers will also be discussed in this training. </a:t>
            </a:r>
          </a:p>
          <a:p>
            <a:endParaRPr lang="en-US" sz="1800" dirty="0">
              <a:solidFill>
                <a:schemeClr val="tx1">
                  <a:lumMod val="65000"/>
                  <a:lumOff val="35000"/>
                </a:schemeClr>
              </a:solidFill>
              <a:effectLst/>
            </a:endParaRPr>
          </a:p>
          <a:p>
            <a:pPr marL="342900" indent="-342900">
              <a:buFont typeface="Wingdings" panose="05000000000000000000" pitchFamily="2" charset="2"/>
              <a:buChar char="Ø"/>
            </a:pPr>
            <a:r>
              <a:rPr lang="en-US" sz="1800" dirty="0">
                <a:solidFill>
                  <a:schemeClr val="tx1">
                    <a:lumMod val="65000"/>
                    <a:lumOff val="35000"/>
                  </a:schemeClr>
                </a:solidFill>
                <a:effectLst/>
              </a:rPr>
              <a:t>This course talks about how to create a Java application. Let us see how we split the Java application into the four tiers and how the data flows in the project.</a:t>
            </a:r>
          </a:p>
        </p:txBody>
      </p:sp>
      <p:sp>
        <p:nvSpPr>
          <p:cNvPr id="2" name="Footer Placeholder 1">
            <a:extLst>
              <a:ext uri="{FF2B5EF4-FFF2-40B4-BE49-F238E27FC236}">
                <a16:creationId xmlns:a16="http://schemas.microsoft.com/office/drawing/2014/main" id="{62E24F30-01DE-009F-BA54-F71416E58181}"/>
              </a:ext>
            </a:extLst>
          </p:cNvPr>
          <p:cNvSpPr>
            <a:spLocks noGrp="1"/>
          </p:cNvSpPr>
          <p:nvPr>
            <p:ph type="ftr" sz="quarter" idx="11"/>
          </p:nvPr>
        </p:nvSpPr>
        <p:spPr>
          <a:xfrm>
            <a:off x="4065495" y="6492875"/>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8566AD4B-B57D-B8F0-69A9-09E26DB3C092}"/>
              </a:ext>
            </a:extLst>
          </p:cNvPr>
          <p:cNvSpPr>
            <a:spLocks noGrp="1"/>
          </p:cNvSpPr>
          <p:nvPr>
            <p:ph type="sldNum" sz="quarter" idx="12"/>
          </p:nvPr>
        </p:nvSpPr>
        <p:spPr/>
        <p:txBody>
          <a:bodyPr/>
          <a:lstStyle/>
          <a:p>
            <a:fld id="{4A777409-9C5A-4B07-8E32-19F22F7D558C}" type="slidenum">
              <a:rPr lang="en-IN" smtClean="0"/>
              <a:t>7</a:t>
            </a:fld>
            <a:endParaRPr lang="en-IN" dirty="0"/>
          </a:p>
        </p:txBody>
      </p:sp>
    </p:spTree>
    <p:extLst>
      <p:ext uri="{BB962C8B-B14F-4D97-AF65-F5344CB8AC3E}">
        <p14:creationId xmlns:p14="http://schemas.microsoft.com/office/powerpoint/2010/main" val="2649389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8E8A2D-94B3-8F84-EB4F-12F360E36A74}"/>
              </a:ext>
            </a:extLst>
          </p:cNvPr>
          <p:cNvSpPr txBox="1"/>
          <p:nvPr/>
        </p:nvSpPr>
        <p:spPr>
          <a:xfrm>
            <a:off x="322729" y="1212974"/>
            <a:ext cx="11223811" cy="3785652"/>
          </a:xfrm>
          <a:prstGeom prst="rect">
            <a:avLst/>
          </a:prstGeom>
          <a:noFill/>
        </p:spPr>
        <p:txBody>
          <a:bodyPr wrap="square">
            <a:spAutoFit/>
          </a:bodyPr>
          <a:lstStyle/>
          <a:p>
            <a:r>
              <a:rPr lang="en-US" sz="2000" dirty="0">
                <a:solidFill>
                  <a:schemeClr val="tx1">
                    <a:lumMod val="65000"/>
                    <a:lumOff val="35000"/>
                  </a:schemeClr>
                </a:solidFill>
                <a:effectLst/>
              </a:rPr>
              <a:t>The selection control structures available in Java are: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if-else</a:t>
            </a:r>
          </a:p>
          <a:p>
            <a:pPr marL="342900" indent="-342900">
              <a:buFont typeface="Wingdings" panose="05000000000000000000" pitchFamily="2" charset="2"/>
              <a:buChar char="Ø"/>
            </a:pPr>
            <a:r>
              <a:rPr lang="en-US" sz="2000" dirty="0">
                <a:solidFill>
                  <a:schemeClr val="tx1">
                    <a:lumMod val="65000"/>
                    <a:lumOff val="35000"/>
                  </a:schemeClr>
                </a:solidFill>
                <a:effectLst/>
              </a:rPr>
              <a:t>if-else if</a:t>
            </a:r>
          </a:p>
          <a:p>
            <a:pPr marL="342900" indent="-342900">
              <a:buFont typeface="Wingdings" panose="05000000000000000000" pitchFamily="2" charset="2"/>
              <a:buChar char="Ø"/>
            </a:pPr>
            <a:r>
              <a:rPr lang="en-US" sz="2000" dirty="0">
                <a:solidFill>
                  <a:schemeClr val="tx1">
                    <a:lumMod val="65000"/>
                    <a:lumOff val="35000"/>
                  </a:schemeClr>
                </a:solidFill>
                <a:effectLst/>
              </a:rPr>
              <a:t>Switch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iteration control structures available in Java are:</a:t>
            </a:r>
          </a:p>
          <a:p>
            <a:endParaRPr lang="en-US" sz="2000" dirty="0">
              <a:solidFill>
                <a:schemeClr val="tx1">
                  <a:lumMod val="65000"/>
                  <a:lumOff val="35000"/>
                </a:schemeClr>
              </a:solidFill>
              <a:effectLst/>
            </a:endParaRPr>
          </a:p>
          <a:p>
            <a:pPr marL="342900" indent="-342900">
              <a:buFont typeface="Wingdings" panose="05000000000000000000" pitchFamily="2" charset="2"/>
              <a:buChar char="Ø"/>
            </a:pPr>
            <a:r>
              <a:rPr lang="en-US" sz="2000" dirty="0">
                <a:solidFill>
                  <a:schemeClr val="tx1">
                    <a:lumMod val="65000"/>
                    <a:lumOff val="35000"/>
                  </a:schemeClr>
                </a:solidFill>
                <a:effectLst/>
              </a:rPr>
              <a:t>while loop</a:t>
            </a:r>
          </a:p>
          <a:p>
            <a:pPr marL="342900" indent="-342900">
              <a:buFont typeface="Wingdings" panose="05000000000000000000" pitchFamily="2" charset="2"/>
              <a:buChar char="Ø"/>
            </a:pPr>
            <a:r>
              <a:rPr lang="en-US" sz="2000" dirty="0">
                <a:solidFill>
                  <a:schemeClr val="tx1">
                    <a:lumMod val="65000"/>
                    <a:lumOff val="35000"/>
                  </a:schemeClr>
                </a:solidFill>
                <a:effectLst/>
              </a:rPr>
              <a:t>do-while loop</a:t>
            </a:r>
          </a:p>
          <a:p>
            <a:pPr marL="342900" indent="-342900">
              <a:buFont typeface="Wingdings" panose="05000000000000000000" pitchFamily="2" charset="2"/>
              <a:buChar char="Ø"/>
            </a:pPr>
            <a:r>
              <a:rPr lang="en-US" sz="2000" dirty="0">
                <a:solidFill>
                  <a:schemeClr val="tx1">
                    <a:lumMod val="65000"/>
                    <a:lumOff val="35000"/>
                  </a:schemeClr>
                </a:solidFill>
                <a:effectLst/>
              </a:rPr>
              <a:t>for loop</a:t>
            </a:r>
          </a:p>
          <a:p>
            <a:pPr marL="342900" indent="-342900">
              <a:buFont typeface="Wingdings" panose="05000000000000000000" pitchFamily="2" charset="2"/>
              <a:buChar char="Ø"/>
            </a:pPr>
            <a:r>
              <a:rPr lang="en-US" sz="2000" dirty="0">
                <a:solidFill>
                  <a:schemeClr val="tx1">
                    <a:lumMod val="65000"/>
                    <a:lumOff val="35000"/>
                  </a:schemeClr>
                </a:solidFill>
                <a:effectLst/>
              </a:rPr>
              <a:t>for-each loop</a:t>
            </a:r>
          </a:p>
        </p:txBody>
      </p:sp>
      <p:sp>
        <p:nvSpPr>
          <p:cNvPr id="2" name="Footer Placeholder 1">
            <a:extLst>
              <a:ext uri="{FF2B5EF4-FFF2-40B4-BE49-F238E27FC236}">
                <a16:creationId xmlns:a16="http://schemas.microsoft.com/office/drawing/2014/main" id="{B1B3A542-65D0-6F00-39AC-6A7260A7CB96}"/>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6C0EE214-EF34-BCB8-79AD-7DFB0C33F033}"/>
              </a:ext>
            </a:extLst>
          </p:cNvPr>
          <p:cNvSpPr>
            <a:spLocks noGrp="1"/>
          </p:cNvSpPr>
          <p:nvPr>
            <p:ph type="sldNum" sz="quarter" idx="12"/>
          </p:nvPr>
        </p:nvSpPr>
        <p:spPr/>
        <p:txBody>
          <a:bodyPr/>
          <a:lstStyle/>
          <a:p>
            <a:fld id="{4A777409-9C5A-4B07-8E32-19F22F7D558C}" type="slidenum">
              <a:rPr lang="en-IN" smtClean="0"/>
              <a:t>70</a:t>
            </a:fld>
            <a:endParaRPr lang="en-IN" dirty="0"/>
          </a:p>
        </p:txBody>
      </p:sp>
    </p:spTree>
    <p:extLst>
      <p:ext uri="{BB962C8B-B14F-4D97-AF65-F5344CB8AC3E}">
        <p14:creationId xmlns:p14="http://schemas.microsoft.com/office/powerpoint/2010/main" val="3428256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8AFEA4-00B8-7BF4-5CF5-39DE35A035D6}"/>
              </a:ext>
            </a:extLst>
          </p:cNvPr>
          <p:cNvSpPr txBox="1"/>
          <p:nvPr/>
        </p:nvSpPr>
        <p:spPr>
          <a:xfrm>
            <a:off x="851647" y="590782"/>
            <a:ext cx="11161059" cy="400110"/>
          </a:xfrm>
          <a:prstGeom prst="rect">
            <a:avLst/>
          </a:prstGeom>
          <a:noFill/>
        </p:spPr>
        <p:txBody>
          <a:bodyPr wrap="square">
            <a:spAutoFit/>
          </a:bodyPr>
          <a:lstStyle/>
          <a:p>
            <a:r>
              <a:rPr lang="en-US" sz="2000" dirty="0">
                <a:solidFill>
                  <a:schemeClr val="tx1">
                    <a:lumMod val="65000"/>
                    <a:lumOff val="35000"/>
                  </a:schemeClr>
                </a:solidFill>
              </a:rPr>
              <a:t>The syntax of the various control structures is given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DDDB67F1-3BD8-4FFF-6CFD-2010DCEDF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25" y="1084729"/>
            <a:ext cx="11327350" cy="5629835"/>
          </a:xfrm>
          <a:prstGeom prst="rect">
            <a:avLst/>
          </a:prstGeom>
        </p:spPr>
      </p:pic>
      <p:sp>
        <p:nvSpPr>
          <p:cNvPr id="2" name="Footer Placeholder 1">
            <a:extLst>
              <a:ext uri="{FF2B5EF4-FFF2-40B4-BE49-F238E27FC236}">
                <a16:creationId xmlns:a16="http://schemas.microsoft.com/office/drawing/2014/main" id="{FE97399C-CBEC-FDD9-2DF1-84C39964B18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1BA6F704-5614-BA5D-BFC1-F7755C5C0399}"/>
              </a:ext>
            </a:extLst>
          </p:cNvPr>
          <p:cNvSpPr>
            <a:spLocks noGrp="1"/>
          </p:cNvSpPr>
          <p:nvPr>
            <p:ph type="sldNum" sz="quarter" idx="12"/>
          </p:nvPr>
        </p:nvSpPr>
        <p:spPr/>
        <p:txBody>
          <a:bodyPr/>
          <a:lstStyle/>
          <a:p>
            <a:fld id="{4A777409-9C5A-4B07-8E32-19F22F7D558C}" type="slidenum">
              <a:rPr lang="en-IN" smtClean="0"/>
              <a:t>71</a:t>
            </a:fld>
            <a:endParaRPr lang="en-IN" dirty="0"/>
          </a:p>
        </p:txBody>
      </p:sp>
    </p:spTree>
    <p:extLst>
      <p:ext uri="{BB962C8B-B14F-4D97-AF65-F5344CB8AC3E}">
        <p14:creationId xmlns:p14="http://schemas.microsoft.com/office/powerpoint/2010/main" val="1795437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4C9DE-2132-5D7A-2E54-1F1307E8471C}"/>
              </a:ext>
            </a:extLst>
          </p:cNvPr>
          <p:cNvSpPr txBox="1"/>
          <p:nvPr/>
        </p:nvSpPr>
        <p:spPr>
          <a:xfrm>
            <a:off x="358587" y="882598"/>
            <a:ext cx="10883153" cy="461665"/>
          </a:xfrm>
          <a:prstGeom prst="rect">
            <a:avLst/>
          </a:prstGeom>
          <a:noFill/>
        </p:spPr>
        <p:txBody>
          <a:bodyPr wrap="square">
            <a:spAutoFit/>
          </a:bodyPr>
          <a:lstStyle/>
          <a:p>
            <a:r>
              <a:rPr lang="en-IN" sz="2400" b="1" dirty="0"/>
              <a:t>If Else - Tryout</a:t>
            </a:r>
          </a:p>
        </p:txBody>
      </p:sp>
      <p:sp>
        <p:nvSpPr>
          <p:cNvPr id="5" name="TextBox 4">
            <a:extLst>
              <a:ext uri="{FF2B5EF4-FFF2-40B4-BE49-F238E27FC236}">
                <a16:creationId xmlns:a16="http://schemas.microsoft.com/office/drawing/2014/main" id="{EAAD40CF-B6CD-7D8E-DDF0-4459630215B0}"/>
              </a:ext>
            </a:extLst>
          </p:cNvPr>
          <p:cNvSpPr txBox="1"/>
          <p:nvPr/>
        </p:nvSpPr>
        <p:spPr>
          <a:xfrm>
            <a:off x="358587" y="1376553"/>
            <a:ext cx="11600331" cy="1015663"/>
          </a:xfrm>
          <a:prstGeom prst="rect">
            <a:avLst/>
          </a:prstGeom>
          <a:noFill/>
        </p:spPr>
        <p:txBody>
          <a:bodyPr wrap="square">
            <a:spAutoFit/>
          </a:bodyPr>
          <a:lstStyle/>
          <a:p>
            <a:r>
              <a:rPr lang="en-US" sz="2000" dirty="0">
                <a:solidFill>
                  <a:schemeClr val="tx1">
                    <a:lumMod val="65000"/>
                    <a:lumOff val="35000"/>
                  </a:schemeClr>
                </a:solidFill>
              </a:rPr>
              <a:t>Problem Statement :</a:t>
            </a:r>
          </a:p>
          <a:p>
            <a:r>
              <a:rPr lang="en-US" sz="2000" dirty="0">
                <a:solidFill>
                  <a:schemeClr val="tx1">
                    <a:lumMod val="65000"/>
                    <a:lumOff val="35000"/>
                  </a:schemeClr>
                </a:solidFill>
                <a:effectLst/>
              </a:rPr>
              <a:t>The code given below checks whether a given number is even or odd using if-else block. Execute the code by assigning different values to number variable.</a:t>
            </a:r>
          </a:p>
        </p:txBody>
      </p:sp>
      <p:sp>
        <p:nvSpPr>
          <p:cNvPr id="7" name="TextBox 6">
            <a:extLst>
              <a:ext uri="{FF2B5EF4-FFF2-40B4-BE49-F238E27FC236}">
                <a16:creationId xmlns:a16="http://schemas.microsoft.com/office/drawing/2014/main" id="{01CBBF44-56B1-B670-7043-D1266325FAF7}"/>
              </a:ext>
            </a:extLst>
          </p:cNvPr>
          <p:cNvSpPr txBox="1"/>
          <p:nvPr/>
        </p:nvSpPr>
        <p:spPr>
          <a:xfrm>
            <a:off x="327209" y="2456795"/>
            <a:ext cx="11537579" cy="4401205"/>
          </a:xfrm>
          <a:prstGeom prst="rect">
            <a:avLst/>
          </a:prstGeom>
          <a:noFill/>
        </p:spPr>
        <p:txBody>
          <a:bodyPr wrap="square">
            <a:spAutoFit/>
          </a:bodyPr>
          <a:lstStyle/>
          <a:p>
            <a:r>
              <a:rPr lang="en-IN" dirty="0"/>
              <a:t>//</a:t>
            </a:r>
            <a:r>
              <a:rPr lang="en-IN" sz="2000" dirty="0"/>
              <a:t>Java program to check whether the given number is even or odd</a:t>
            </a:r>
          </a:p>
          <a:p>
            <a:r>
              <a:rPr lang="en-IN" sz="2000" dirty="0"/>
              <a:t>//Observe the output for different values of a number variable</a:t>
            </a:r>
          </a:p>
          <a:p>
            <a:r>
              <a:rPr lang="en-IN" sz="2000" dirty="0"/>
              <a:t>class Tester {</a:t>
            </a:r>
          </a:p>
          <a:p>
            <a:r>
              <a:rPr lang="en-IN" sz="2000" dirty="0"/>
              <a:t>	public static void main(String[] args) {</a:t>
            </a:r>
          </a:p>
          <a:p>
            <a:r>
              <a:rPr lang="en-IN" sz="2000" dirty="0"/>
              <a:t>		int number = 5;</a:t>
            </a:r>
          </a:p>
          <a:p>
            <a:r>
              <a:rPr lang="en-IN" sz="2000" dirty="0"/>
              <a:t>		if (number % 2 == 0) {</a:t>
            </a:r>
          </a:p>
          <a:p>
            <a:r>
              <a:rPr lang="en-IN" sz="2000" dirty="0"/>
              <a:t>			// This block will get executed if the if-condition is true</a:t>
            </a:r>
          </a:p>
          <a:p>
            <a:r>
              <a:rPr lang="en-IN" sz="2000" dirty="0"/>
              <a:t>			System.out.println(number + " is an even number");</a:t>
            </a:r>
          </a:p>
          <a:p>
            <a:r>
              <a:rPr lang="en-IN" sz="2000" dirty="0"/>
              <a:t>		} else {</a:t>
            </a:r>
          </a:p>
          <a:p>
            <a:r>
              <a:rPr lang="en-IN" sz="2000" dirty="0"/>
              <a:t>			// This block will get executed if the if-condition is false</a:t>
            </a:r>
          </a:p>
          <a:p>
            <a:r>
              <a:rPr lang="en-IN" sz="2000" dirty="0"/>
              <a:t>			System.out.println(number + " is an odd number");</a:t>
            </a:r>
          </a:p>
          <a:p>
            <a:r>
              <a:rPr lang="en-IN" sz="2000" dirty="0"/>
              <a:t>		}</a:t>
            </a:r>
          </a:p>
          <a:p>
            <a:r>
              <a:rPr lang="en-IN" sz="2000" dirty="0"/>
              <a:t>	}</a:t>
            </a:r>
          </a:p>
          <a:p>
            <a:r>
              <a:rPr lang="en-IN" sz="2000" dirty="0"/>
              <a:t>}</a:t>
            </a:r>
          </a:p>
        </p:txBody>
      </p:sp>
      <p:sp>
        <p:nvSpPr>
          <p:cNvPr id="2" name="Footer Placeholder 1">
            <a:extLst>
              <a:ext uri="{FF2B5EF4-FFF2-40B4-BE49-F238E27FC236}">
                <a16:creationId xmlns:a16="http://schemas.microsoft.com/office/drawing/2014/main" id="{9B70CFCC-8603-851D-3106-4D24DF5373B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E1706F20-05F6-804A-BA5A-F17B2ED14A1D}"/>
              </a:ext>
            </a:extLst>
          </p:cNvPr>
          <p:cNvSpPr>
            <a:spLocks noGrp="1"/>
          </p:cNvSpPr>
          <p:nvPr>
            <p:ph type="sldNum" sz="quarter" idx="12"/>
          </p:nvPr>
        </p:nvSpPr>
        <p:spPr/>
        <p:txBody>
          <a:bodyPr/>
          <a:lstStyle/>
          <a:p>
            <a:fld id="{4A777409-9C5A-4B07-8E32-19F22F7D558C}" type="slidenum">
              <a:rPr lang="en-IN" smtClean="0"/>
              <a:t>72</a:t>
            </a:fld>
            <a:endParaRPr lang="en-IN" dirty="0"/>
          </a:p>
        </p:txBody>
      </p:sp>
    </p:spTree>
    <p:extLst>
      <p:ext uri="{BB962C8B-B14F-4D97-AF65-F5344CB8AC3E}">
        <p14:creationId xmlns:p14="http://schemas.microsoft.com/office/powerpoint/2010/main" val="3508192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31C19-0E7D-BB03-6387-EC9A8F876AF9}"/>
              </a:ext>
            </a:extLst>
          </p:cNvPr>
          <p:cNvSpPr txBox="1"/>
          <p:nvPr/>
        </p:nvSpPr>
        <p:spPr>
          <a:xfrm>
            <a:off x="824751" y="440771"/>
            <a:ext cx="11725835" cy="1015663"/>
          </a:xfrm>
          <a:prstGeom prst="rect">
            <a:avLst/>
          </a:prstGeom>
          <a:noFill/>
        </p:spPr>
        <p:txBody>
          <a:bodyPr wrap="square">
            <a:spAutoFit/>
          </a:bodyPr>
          <a:lstStyle/>
          <a:p>
            <a:r>
              <a:rPr lang="en-US" sz="2000" dirty="0">
                <a:solidFill>
                  <a:schemeClr val="tx1">
                    <a:lumMod val="65000"/>
                    <a:lumOff val="35000"/>
                  </a:schemeClr>
                </a:solidFill>
              </a:rPr>
              <a:t>Problem Statement:</a:t>
            </a:r>
          </a:p>
          <a:p>
            <a:r>
              <a:rPr lang="en-US" sz="2000" dirty="0">
                <a:solidFill>
                  <a:schemeClr val="tx1">
                    <a:lumMod val="65000"/>
                    <a:lumOff val="35000"/>
                  </a:schemeClr>
                </a:solidFill>
              </a:rPr>
              <a:t> </a:t>
            </a:r>
            <a:r>
              <a:rPr lang="en-US" sz="2000" dirty="0">
                <a:solidFill>
                  <a:schemeClr val="tx1">
                    <a:lumMod val="65000"/>
                    <a:lumOff val="35000"/>
                  </a:schemeClr>
                </a:solidFill>
                <a:effectLst/>
              </a:rPr>
              <a:t>The code given below displays the grade of a student based on the marks using if-elseif blocks. </a:t>
            </a:r>
          </a:p>
          <a:p>
            <a:r>
              <a:rPr lang="en-US" sz="2000" dirty="0">
                <a:solidFill>
                  <a:schemeClr val="tx1">
                    <a:lumMod val="65000"/>
                    <a:lumOff val="35000"/>
                  </a:schemeClr>
                </a:solidFill>
                <a:effectLst/>
              </a:rPr>
              <a:t>Execute the code with different values of marks and observe the output.</a:t>
            </a:r>
          </a:p>
        </p:txBody>
      </p:sp>
      <p:sp>
        <p:nvSpPr>
          <p:cNvPr id="5" name="TextBox 4">
            <a:extLst>
              <a:ext uri="{FF2B5EF4-FFF2-40B4-BE49-F238E27FC236}">
                <a16:creationId xmlns:a16="http://schemas.microsoft.com/office/drawing/2014/main" id="{2AE89A13-1EA8-2279-12EB-4E478A3F542C}"/>
              </a:ext>
            </a:extLst>
          </p:cNvPr>
          <p:cNvSpPr txBox="1"/>
          <p:nvPr/>
        </p:nvSpPr>
        <p:spPr>
          <a:xfrm>
            <a:off x="134469" y="1456434"/>
            <a:ext cx="11600328" cy="5509200"/>
          </a:xfrm>
          <a:prstGeom prst="rect">
            <a:avLst/>
          </a:prstGeom>
          <a:noFill/>
        </p:spPr>
        <p:txBody>
          <a:bodyPr wrap="square">
            <a:spAutoFit/>
          </a:bodyPr>
          <a:lstStyle/>
          <a:p>
            <a:r>
              <a:rPr lang="en-IN" sz="1600" dirty="0"/>
              <a:t>//Observe the output for different values of marks  </a:t>
            </a:r>
          </a:p>
          <a:p>
            <a:r>
              <a:rPr lang="en-IN" sz="1600" dirty="0"/>
              <a:t>class Tester {</a:t>
            </a:r>
          </a:p>
          <a:p>
            <a:r>
              <a:rPr lang="en-IN" sz="1600" dirty="0"/>
              <a:t>	public static void main(String[] args) {</a:t>
            </a:r>
          </a:p>
          <a:p>
            <a:r>
              <a:rPr lang="en-IN" sz="1600" dirty="0"/>
              <a:t>		int marks = 90;</a:t>
            </a:r>
          </a:p>
          <a:p>
            <a:endParaRPr lang="en-IN" sz="1600" dirty="0"/>
          </a:p>
          <a:p>
            <a:r>
              <a:rPr lang="en-IN" sz="1600" dirty="0"/>
              <a:t>		if (marks &lt; 50) {</a:t>
            </a:r>
          </a:p>
          <a:p>
            <a:r>
              <a:rPr lang="en-IN" sz="1600" dirty="0"/>
              <a:t>			System.out.println("Fail");</a:t>
            </a:r>
          </a:p>
          <a:p>
            <a:r>
              <a:rPr lang="en-IN" sz="1600" dirty="0"/>
              <a:t>		} else if (marks &gt;= 50 &amp;&amp; marks &lt; 60) {</a:t>
            </a:r>
          </a:p>
          <a:p>
            <a:r>
              <a:rPr lang="en-IN" sz="1600" dirty="0"/>
              <a:t>			System.out.println("D grade");</a:t>
            </a:r>
          </a:p>
          <a:p>
            <a:r>
              <a:rPr lang="en-IN" sz="1600" dirty="0"/>
              <a:t>		} else if (marks &gt;= 60 &amp;&amp; marks &lt; 70) {</a:t>
            </a:r>
          </a:p>
          <a:p>
            <a:r>
              <a:rPr lang="en-IN" sz="1600" dirty="0"/>
              <a:t>			System.out.println("C grade");</a:t>
            </a:r>
          </a:p>
          <a:p>
            <a:r>
              <a:rPr lang="en-IN" sz="1600" dirty="0"/>
              <a:t>		} else if (marks &gt;= 70 &amp;&amp; marks &lt; 80) {</a:t>
            </a:r>
          </a:p>
          <a:p>
            <a:r>
              <a:rPr lang="en-IN" sz="1600" dirty="0"/>
              <a:t>			System.out.println("B grade");</a:t>
            </a:r>
          </a:p>
          <a:p>
            <a:r>
              <a:rPr lang="en-IN" sz="1600" dirty="0"/>
              <a:t>		} else if (marks &gt;= 80 &amp;&amp; marks &lt; 90) {</a:t>
            </a:r>
          </a:p>
          <a:p>
            <a:r>
              <a:rPr lang="en-IN" sz="1600" dirty="0"/>
              <a:t>			System.out.println("A grade");</a:t>
            </a:r>
          </a:p>
          <a:p>
            <a:r>
              <a:rPr lang="en-IN" sz="1600" dirty="0"/>
              <a:t>		} else if (marks &gt;= 90 &amp;&amp; marks &lt;= 100) {</a:t>
            </a:r>
          </a:p>
          <a:p>
            <a:r>
              <a:rPr lang="en-IN" sz="1600" dirty="0"/>
              <a:t>			System.out.println("A+ grade");</a:t>
            </a:r>
          </a:p>
          <a:p>
            <a:r>
              <a:rPr lang="en-IN" sz="1600" dirty="0"/>
              <a:t>		} else {</a:t>
            </a:r>
          </a:p>
          <a:p>
            <a:r>
              <a:rPr lang="en-IN" sz="1600" dirty="0"/>
              <a:t>			System.out.println("Invalid!");</a:t>
            </a:r>
          </a:p>
          <a:p>
            <a:r>
              <a:rPr lang="en-IN" sz="1600" dirty="0"/>
              <a:t>		}</a:t>
            </a:r>
          </a:p>
          <a:p>
            <a:r>
              <a:rPr lang="en-IN" sz="1600" dirty="0"/>
              <a:t>	}</a:t>
            </a:r>
          </a:p>
          <a:p>
            <a:r>
              <a:rPr lang="en-IN" sz="1600" dirty="0"/>
              <a:t>}</a:t>
            </a:r>
          </a:p>
        </p:txBody>
      </p:sp>
      <p:sp>
        <p:nvSpPr>
          <p:cNvPr id="2" name="Footer Placeholder 1">
            <a:extLst>
              <a:ext uri="{FF2B5EF4-FFF2-40B4-BE49-F238E27FC236}">
                <a16:creationId xmlns:a16="http://schemas.microsoft.com/office/drawing/2014/main" id="{A93E6F37-4087-2E9A-DA63-726AB9B3E7AA}"/>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191BEFD-10A1-83D5-2B09-5CBB955D65E6}"/>
              </a:ext>
            </a:extLst>
          </p:cNvPr>
          <p:cNvSpPr>
            <a:spLocks noGrp="1"/>
          </p:cNvSpPr>
          <p:nvPr>
            <p:ph type="sldNum" sz="quarter" idx="12"/>
          </p:nvPr>
        </p:nvSpPr>
        <p:spPr/>
        <p:txBody>
          <a:bodyPr/>
          <a:lstStyle/>
          <a:p>
            <a:fld id="{4A777409-9C5A-4B07-8E32-19F22F7D558C}" type="slidenum">
              <a:rPr lang="en-IN" smtClean="0"/>
              <a:t>73</a:t>
            </a:fld>
            <a:endParaRPr lang="en-IN" dirty="0"/>
          </a:p>
        </p:txBody>
      </p:sp>
    </p:spTree>
    <p:extLst>
      <p:ext uri="{BB962C8B-B14F-4D97-AF65-F5344CB8AC3E}">
        <p14:creationId xmlns:p14="http://schemas.microsoft.com/office/powerpoint/2010/main" val="27171635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700EB-E964-2312-9285-61F5962F1219}"/>
              </a:ext>
            </a:extLst>
          </p:cNvPr>
          <p:cNvSpPr txBox="1"/>
          <p:nvPr/>
        </p:nvSpPr>
        <p:spPr>
          <a:xfrm>
            <a:off x="4177551" y="411400"/>
            <a:ext cx="4433049" cy="461665"/>
          </a:xfrm>
          <a:prstGeom prst="rect">
            <a:avLst/>
          </a:prstGeom>
          <a:noFill/>
        </p:spPr>
        <p:txBody>
          <a:bodyPr wrap="square">
            <a:spAutoFit/>
          </a:bodyPr>
          <a:lstStyle/>
          <a:p>
            <a:r>
              <a:rPr lang="en-IN" sz="2400" b="1" dirty="0"/>
              <a:t>Switch - Tryout</a:t>
            </a:r>
          </a:p>
        </p:txBody>
      </p:sp>
      <p:sp>
        <p:nvSpPr>
          <p:cNvPr id="5" name="TextBox 4">
            <a:extLst>
              <a:ext uri="{FF2B5EF4-FFF2-40B4-BE49-F238E27FC236}">
                <a16:creationId xmlns:a16="http://schemas.microsoft.com/office/drawing/2014/main" id="{4EA54B85-CE1C-8CD8-092E-C0B62431A4D8}"/>
              </a:ext>
            </a:extLst>
          </p:cNvPr>
          <p:cNvSpPr txBox="1"/>
          <p:nvPr/>
        </p:nvSpPr>
        <p:spPr>
          <a:xfrm>
            <a:off x="340657" y="742181"/>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endParaRPr lang="en-IN" sz="2000" dirty="0">
              <a:solidFill>
                <a:schemeClr val="tx1">
                  <a:lumMod val="65000"/>
                  <a:lumOff val="35000"/>
                </a:schemeClr>
              </a:solidFill>
              <a:effectLst/>
              <a:latin typeface="Verdana" panose="020B0604030504040204" pitchFamily="34" charset="0"/>
            </a:endParaRPr>
          </a:p>
        </p:txBody>
      </p:sp>
      <p:sp>
        <p:nvSpPr>
          <p:cNvPr id="7" name="TextBox 6">
            <a:extLst>
              <a:ext uri="{FF2B5EF4-FFF2-40B4-BE49-F238E27FC236}">
                <a16:creationId xmlns:a16="http://schemas.microsoft.com/office/drawing/2014/main" id="{BCB6913F-A09D-FF5C-D311-956B6C6E3678}"/>
              </a:ext>
            </a:extLst>
          </p:cNvPr>
          <p:cNvSpPr txBox="1"/>
          <p:nvPr/>
        </p:nvSpPr>
        <p:spPr>
          <a:xfrm>
            <a:off x="340657" y="1049144"/>
            <a:ext cx="11555508" cy="923330"/>
          </a:xfrm>
          <a:prstGeom prst="rect">
            <a:avLst/>
          </a:prstGeom>
          <a:noFill/>
        </p:spPr>
        <p:txBody>
          <a:bodyPr wrap="square">
            <a:spAutoFit/>
          </a:bodyPr>
          <a:lstStyle/>
          <a:p>
            <a:r>
              <a:rPr lang="en-US" dirty="0">
                <a:solidFill>
                  <a:schemeClr val="tx1">
                    <a:lumMod val="65000"/>
                    <a:lumOff val="35000"/>
                  </a:schemeClr>
                </a:solidFill>
              </a:rPr>
              <a:t>Execute the code given below and observe the output. Modify the code to get 5% discount for Regular customer and 10% for Premium customer. Also, try changing sequence of the cases, observe how it works if default is written before other cases.</a:t>
            </a:r>
            <a:endParaRPr lang="en-IN" dirty="0">
              <a:solidFill>
                <a:schemeClr val="tx1">
                  <a:lumMod val="65000"/>
                  <a:lumOff val="35000"/>
                </a:schemeClr>
              </a:solidFill>
            </a:endParaRPr>
          </a:p>
        </p:txBody>
      </p:sp>
      <p:sp>
        <p:nvSpPr>
          <p:cNvPr id="9" name="TextBox 8">
            <a:extLst>
              <a:ext uri="{FF2B5EF4-FFF2-40B4-BE49-F238E27FC236}">
                <a16:creationId xmlns:a16="http://schemas.microsoft.com/office/drawing/2014/main" id="{806F1AF2-A77A-3B6B-ED03-63CA45A0522A}"/>
              </a:ext>
            </a:extLst>
          </p:cNvPr>
          <p:cNvSpPr txBox="1"/>
          <p:nvPr/>
        </p:nvSpPr>
        <p:spPr>
          <a:xfrm>
            <a:off x="318246" y="1862968"/>
            <a:ext cx="11555508" cy="5078313"/>
          </a:xfrm>
          <a:prstGeom prst="rect">
            <a:avLst/>
          </a:prstGeom>
          <a:noFill/>
        </p:spPr>
        <p:txBody>
          <a:bodyPr wrap="square">
            <a:spAutoFit/>
          </a:bodyPr>
          <a:lstStyle/>
          <a:p>
            <a:r>
              <a:rPr lang="en-IN" dirty="0"/>
              <a:t>//Observe the output for different values of customerType</a:t>
            </a:r>
          </a:p>
          <a:p>
            <a:r>
              <a:rPr lang="en-IN" dirty="0"/>
              <a:t>class Tester {</a:t>
            </a:r>
          </a:p>
          <a:p>
            <a:r>
              <a:rPr lang="en-IN" dirty="0"/>
              <a:t>	public static void main(String[] args) {</a:t>
            </a:r>
          </a:p>
          <a:p>
            <a:r>
              <a:rPr lang="en-IN" dirty="0"/>
              <a:t>		double discount;</a:t>
            </a:r>
          </a:p>
          <a:p>
            <a:r>
              <a:rPr lang="en-IN" dirty="0"/>
              <a:t>		String customerType = "Premium";</a:t>
            </a:r>
          </a:p>
          <a:p>
            <a:r>
              <a:rPr lang="en-IN" dirty="0"/>
              <a:t>		switch (customerType) {</a:t>
            </a:r>
          </a:p>
          <a:p>
            <a:r>
              <a:rPr lang="en-IN" dirty="0"/>
              <a:t>		case "Regular":</a:t>
            </a:r>
          </a:p>
          <a:p>
            <a:r>
              <a:rPr lang="en-IN" dirty="0"/>
              <a:t>			discount = 5;</a:t>
            </a:r>
          </a:p>
          <a:p>
            <a:endParaRPr lang="en-IN" dirty="0"/>
          </a:p>
          <a:p>
            <a:r>
              <a:rPr lang="en-IN" dirty="0"/>
              <a:t>		case "Premium":</a:t>
            </a:r>
          </a:p>
          <a:p>
            <a:r>
              <a:rPr lang="en-IN" dirty="0"/>
              <a:t>			discount = 10;</a:t>
            </a:r>
          </a:p>
          <a:p>
            <a:endParaRPr lang="en-IN" dirty="0"/>
          </a:p>
          <a:p>
            <a:r>
              <a:rPr lang="en-IN" dirty="0"/>
              <a:t>		default:</a:t>
            </a:r>
          </a:p>
          <a:p>
            <a:r>
              <a:rPr lang="en-IN" dirty="0"/>
              <a:t>			discount = 0;</a:t>
            </a:r>
          </a:p>
          <a:p>
            <a:r>
              <a:rPr lang="en-IN" dirty="0"/>
              <a:t>		}</a:t>
            </a:r>
          </a:p>
          <a:p>
            <a:r>
              <a:rPr lang="en-IN" dirty="0"/>
              <a:t>		System.out.println("Customer has got discount of " + discount + "%");</a:t>
            </a:r>
          </a:p>
          <a:p>
            <a:r>
              <a:rPr lang="en-IN" dirty="0"/>
              <a:t>	}</a:t>
            </a:r>
          </a:p>
          <a:p>
            <a:r>
              <a:rPr lang="en-IN" dirty="0"/>
              <a:t>}</a:t>
            </a:r>
          </a:p>
        </p:txBody>
      </p:sp>
      <p:sp>
        <p:nvSpPr>
          <p:cNvPr id="2" name="Footer Placeholder 1">
            <a:extLst>
              <a:ext uri="{FF2B5EF4-FFF2-40B4-BE49-F238E27FC236}">
                <a16:creationId xmlns:a16="http://schemas.microsoft.com/office/drawing/2014/main" id="{D24740AA-DB38-7657-E6FB-B1B366A4C61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7ACE5BD2-2156-AE7D-6E1D-C619BE2A3456}"/>
              </a:ext>
            </a:extLst>
          </p:cNvPr>
          <p:cNvSpPr>
            <a:spLocks noGrp="1"/>
          </p:cNvSpPr>
          <p:nvPr>
            <p:ph type="sldNum" sz="quarter" idx="12"/>
          </p:nvPr>
        </p:nvSpPr>
        <p:spPr/>
        <p:txBody>
          <a:bodyPr/>
          <a:lstStyle/>
          <a:p>
            <a:fld id="{4A777409-9C5A-4B07-8E32-19F22F7D558C}" type="slidenum">
              <a:rPr lang="en-IN" smtClean="0"/>
              <a:t>74</a:t>
            </a:fld>
            <a:endParaRPr lang="en-IN" dirty="0"/>
          </a:p>
        </p:txBody>
      </p:sp>
    </p:spTree>
    <p:extLst>
      <p:ext uri="{BB962C8B-B14F-4D97-AF65-F5344CB8AC3E}">
        <p14:creationId xmlns:p14="http://schemas.microsoft.com/office/powerpoint/2010/main" val="11581058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87D8B-7170-B863-8F37-184BCF22C75A}"/>
              </a:ext>
            </a:extLst>
          </p:cNvPr>
          <p:cNvSpPr txBox="1"/>
          <p:nvPr/>
        </p:nvSpPr>
        <p:spPr>
          <a:xfrm>
            <a:off x="4195482" y="426207"/>
            <a:ext cx="6096000" cy="461665"/>
          </a:xfrm>
          <a:prstGeom prst="rect">
            <a:avLst/>
          </a:prstGeom>
          <a:noFill/>
        </p:spPr>
        <p:txBody>
          <a:bodyPr wrap="square">
            <a:spAutoFit/>
          </a:bodyPr>
          <a:lstStyle/>
          <a:p>
            <a:r>
              <a:rPr lang="en-IN" sz="2400" b="1" dirty="0"/>
              <a:t>While - Tryout</a:t>
            </a:r>
          </a:p>
        </p:txBody>
      </p:sp>
      <p:sp>
        <p:nvSpPr>
          <p:cNvPr id="5" name="TextBox 4">
            <a:extLst>
              <a:ext uri="{FF2B5EF4-FFF2-40B4-BE49-F238E27FC236}">
                <a16:creationId xmlns:a16="http://schemas.microsoft.com/office/drawing/2014/main" id="{04339B5D-1191-67E6-9378-B260A888094F}"/>
              </a:ext>
            </a:extLst>
          </p:cNvPr>
          <p:cNvSpPr txBox="1"/>
          <p:nvPr/>
        </p:nvSpPr>
        <p:spPr>
          <a:xfrm>
            <a:off x="349623" y="801434"/>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1C2AB9C2-6765-05E1-39F7-8244F00E6D19}"/>
              </a:ext>
            </a:extLst>
          </p:cNvPr>
          <p:cNvSpPr txBox="1"/>
          <p:nvPr/>
        </p:nvSpPr>
        <p:spPr>
          <a:xfrm>
            <a:off x="349623" y="1201544"/>
            <a:ext cx="11438965" cy="400110"/>
          </a:xfrm>
          <a:prstGeom prst="rect">
            <a:avLst/>
          </a:prstGeom>
          <a:noFill/>
        </p:spPr>
        <p:txBody>
          <a:bodyPr wrap="square">
            <a:spAutoFit/>
          </a:bodyPr>
          <a:lstStyle/>
          <a:p>
            <a:r>
              <a:rPr lang="en-US" sz="2000" dirty="0">
                <a:solidFill>
                  <a:schemeClr val="tx1">
                    <a:lumMod val="65000"/>
                    <a:lumOff val="35000"/>
                  </a:schemeClr>
                </a:solidFill>
              </a:rPr>
              <a:t>Below try out to calculate the sum of all digits in a given number using while loop.</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75867115-D014-D934-DCAA-3E78FF242240}"/>
              </a:ext>
            </a:extLst>
          </p:cNvPr>
          <p:cNvSpPr txBox="1"/>
          <p:nvPr/>
        </p:nvSpPr>
        <p:spPr>
          <a:xfrm>
            <a:off x="349623" y="1747466"/>
            <a:ext cx="11492754" cy="4524315"/>
          </a:xfrm>
          <a:prstGeom prst="rect">
            <a:avLst/>
          </a:prstGeom>
          <a:noFill/>
        </p:spPr>
        <p:txBody>
          <a:bodyPr wrap="square">
            <a:spAutoFit/>
          </a:bodyPr>
          <a:lstStyle/>
          <a:p>
            <a:r>
              <a:rPr lang="en-IN" dirty="0"/>
              <a:t>//Observe how to obtain sum of all digits in a Number</a:t>
            </a:r>
          </a:p>
          <a:p>
            <a:r>
              <a:rPr lang="en-IN" dirty="0"/>
              <a:t>class Tester {</a:t>
            </a:r>
          </a:p>
          <a:p>
            <a:r>
              <a:rPr lang="en-IN" dirty="0"/>
              <a:t>	public static void main(String[] args) {</a:t>
            </a:r>
          </a:p>
          <a:p>
            <a:r>
              <a:rPr lang="en-IN" dirty="0"/>
              <a:t>		int inputNumber = 7865;     //Supply different inputs here</a:t>
            </a:r>
          </a:p>
          <a:p>
            <a:r>
              <a:rPr lang="en-IN" dirty="0"/>
              <a:t>		int sumOfDigits = 0;</a:t>
            </a:r>
          </a:p>
          <a:p>
            <a:r>
              <a:rPr lang="en-IN" dirty="0"/>
              <a:t>		int temp = 0;</a:t>
            </a:r>
          </a:p>
          <a:p>
            <a:endParaRPr lang="en-IN" dirty="0"/>
          </a:p>
          <a:p>
            <a:r>
              <a:rPr lang="en-IN" dirty="0"/>
              <a:t>		while (inputNumber &gt; 0) {</a:t>
            </a:r>
          </a:p>
          <a:p>
            <a:r>
              <a:rPr lang="en-IN" dirty="0"/>
              <a:t>			temp = inputNumber % 10;</a:t>
            </a:r>
          </a:p>
          <a:p>
            <a:r>
              <a:rPr lang="en-IN" dirty="0"/>
              <a:t>			sumOfDigits += temp;</a:t>
            </a:r>
          </a:p>
          <a:p>
            <a:r>
              <a:rPr lang="en-IN" dirty="0"/>
              <a:t>			inputNumber = inputNumber / 10;</a:t>
            </a:r>
          </a:p>
          <a:p>
            <a:r>
              <a:rPr lang="en-IN" dirty="0"/>
              <a:t>		}</a:t>
            </a:r>
          </a:p>
          <a:p>
            <a:endParaRPr lang="en-IN" dirty="0"/>
          </a:p>
          <a:p>
            <a:r>
              <a:rPr lang="en-IN" dirty="0"/>
              <a:t>		System.out.println("Sum of digits are : " + sumOfDigits);</a:t>
            </a:r>
          </a:p>
          <a:p>
            <a:r>
              <a:rPr lang="en-IN" dirty="0"/>
              <a:t>	}</a:t>
            </a:r>
          </a:p>
          <a:p>
            <a:r>
              <a:rPr lang="en-IN" dirty="0"/>
              <a:t>}</a:t>
            </a:r>
          </a:p>
        </p:txBody>
      </p:sp>
      <p:sp>
        <p:nvSpPr>
          <p:cNvPr id="2" name="Footer Placeholder 1">
            <a:extLst>
              <a:ext uri="{FF2B5EF4-FFF2-40B4-BE49-F238E27FC236}">
                <a16:creationId xmlns:a16="http://schemas.microsoft.com/office/drawing/2014/main" id="{AA927C41-4173-92D9-4A7B-E54DF45DEC09}"/>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E350BB3-5ADB-8346-C4BB-4D77D1D07A55}"/>
              </a:ext>
            </a:extLst>
          </p:cNvPr>
          <p:cNvSpPr>
            <a:spLocks noGrp="1"/>
          </p:cNvSpPr>
          <p:nvPr>
            <p:ph type="sldNum" sz="quarter" idx="12"/>
          </p:nvPr>
        </p:nvSpPr>
        <p:spPr/>
        <p:txBody>
          <a:bodyPr/>
          <a:lstStyle/>
          <a:p>
            <a:fld id="{4A777409-9C5A-4B07-8E32-19F22F7D558C}" type="slidenum">
              <a:rPr lang="en-IN" smtClean="0"/>
              <a:t>75</a:t>
            </a:fld>
            <a:endParaRPr lang="en-IN" dirty="0"/>
          </a:p>
        </p:txBody>
      </p:sp>
    </p:spTree>
    <p:extLst>
      <p:ext uri="{BB962C8B-B14F-4D97-AF65-F5344CB8AC3E}">
        <p14:creationId xmlns:p14="http://schemas.microsoft.com/office/powerpoint/2010/main" val="5671717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05D7CE-F352-6A8F-1A6E-4938807059F2}"/>
              </a:ext>
            </a:extLst>
          </p:cNvPr>
          <p:cNvSpPr txBox="1"/>
          <p:nvPr/>
        </p:nvSpPr>
        <p:spPr>
          <a:xfrm>
            <a:off x="4222376" y="430455"/>
            <a:ext cx="6096000" cy="461665"/>
          </a:xfrm>
          <a:prstGeom prst="rect">
            <a:avLst/>
          </a:prstGeom>
          <a:noFill/>
        </p:spPr>
        <p:txBody>
          <a:bodyPr wrap="square">
            <a:spAutoFit/>
          </a:bodyPr>
          <a:lstStyle/>
          <a:p>
            <a:r>
              <a:rPr lang="en-IN" sz="2400" b="1" dirty="0"/>
              <a:t>Do While - Tryout</a:t>
            </a:r>
          </a:p>
        </p:txBody>
      </p:sp>
      <p:sp>
        <p:nvSpPr>
          <p:cNvPr id="5" name="TextBox 4">
            <a:extLst>
              <a:ext uri="{FF2B5EF4-FFF2-40B4-BE49-F238E27FC236}">
                <a16:creationId xmlns:a16="http://schemas.microsoft.com/office/drawing/2014/main" id="{77EACE87-4DB9-F161-85A4-4B968A40B54B}"/>
              </a:ext>
            </a:extLst>
          </p:cNvPr>
          <p:cNvSpPr txBox="1"/>
          <p:nvPr/>
        </p:nvSpPr>
        <p:spPr>
          <a:xfrm>
            <a:off x="394447" y="783505"/>
            <a:ext cx="6096000" cy="400110"/>
          </a:xfrm>
          <a:prstGeom prst="rect">
            <a:avLst/>
          </a:prstGeom>
          <a:noFill/>
        </p:spPr>
        <p:txBody>
          <a:bodyPr wrap="square">
            <a:spAutoFit/>
          </a:bodyPr>
          <a:lstStyle/>
          <a:p>
            <a:r>
              <a:rPr lang="en-IN" sz="2000"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3C343C53-A949-3C47-E02E-70788AD30D2D}"/>
              </a:ext>
            </a:extLst>
          </p:cNvPr>
          <p:cNvSpPr txBox="1"/>
          <p:nvPr/>
        </p:nvSpPr>
        <p:spPr>
          <a:xfrm>
            <a:off x="394447" y="1183615"/>
            <a:ext cx="11519647" cy="400110"/>
          </a:xfrm>
          <a:prstGeom prst="rect">
            <a:avLst/>
          </a:prstGeom>
          <a:noFill/>
        </p:spPr>
        <p:txBody>
          <a:bodyPr wrap="square">
            <a:spAutoFit/>
          </a:bodyPr>
          <a:lstStyle/>
          <a:p>
            <a:r>
              <a:rPr lang="en-US" sz="2000" dirty="0">
                <a:solidFill>
                  <a:schemeClr val="tx1">
                    <a:lumMod val="65000"/>
                    <a:lumOff val="35000"/>
                  </a:schemeClr>
                </a:solidFill>
              </a:rPr>
              <a:t>Try the below code to calculate the sum of all digits in a given number using do-while loop.</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5C15A782-505C-842C-3948-1A365A5F22AB}"/>
              </a:ext>
            </a:extLst>
          </p:cNvPr>
          <p:cNvSpPr txBox="1"/>
          <p:nvPr/>
        </p:nvSpPr>
        <p:spPr>
          <a:xfrm>
            <a:off x="394447" y="1755391"/>
            <a:ext cx="11241741" cy="4524315"/>
          </a:xfrm>
          <a:prstGeom prst="rect">
            <a:avLst/>
          </a:prstGeom>
          <a:noFill/>
        </p:spPr>
        <p:txBody>
          <a:bodyPr wrap="square">
            <a:spAutoFit/>
          </a:bodyPr>
          <a:lstStyle/>
          <a:p>
            <a:r>
              <a:rPr lang="en-IN" dirty="0"/>
              <a:t>//Observe how to obtain sum of all digits in a Number</a:t>
            </a:r>
          </a:p>
          <a:p>
            <a:r>
              <a:rPr lang="en-IN" dirty="0"/>
              <a:t>class Tester {</a:t>
            </a:r>
          </a:p>
          <a:p>
            <a:r>
              <a:rPr lang="en-IN" dirty="0"/>
              <a:t>	public static void main(String[] args) {</a:t>
            </a:r>
          </a:p>
          <a:p>
            <a:r>
              <a:rPr lang="en-IN" dirty="0"/>
              <a:t>		int inputNumber = 9654;     //Supply different inputs here</a:t>
            </a:r>
          </a:p>
          <a:p>
            <a:r>
              <a:rPr lang="en-IN" dirty="0"/>
              <a:t>		int sumOfDigits = 0;</a:t>
            </a:r>
          </a:p>
          <a:p>
            <a:r>
              <a:rPr lang="en-IN" dirty="0"/>
              <a:t>		int temp = 0;</a:t>
            </a:r>
          </a:p>
          <a:p>
            <a:endParaRPr lang="en-IN" dirty="0"/>
          </a:p>
          <a:p>
            <a:r>
              <a:rPr lang="en-IN" dirty="0"/>
              <a:t>		do {</a:t>
            </a:r>
          </a:p>
          <a:p>
            <a:r>
              <a:rPr lang="en-IN" dirty="0"/>
              <a:t>			temp = inputNumber % 10;</a:t>
            </a:r>
          </a:p>
          <a:p>
            <a:r>
              <a:rPr lang="en-IN" dirty="0"/>
              <a:t>			sumOfDigits += temp;</a:t>
            </a:r>
          </a:p>
          <a:p>
            <a:r>
              <a:rPr lang="en-IN" dirty="0"/>
              <a:t>			inputNumber = inputNumber / 10;</a:t>
            </a:r>
          </a:p>
          <a:p>
            <a:r>
              <a:rPr lang="en-IN" dirty="0"/>
              <a:t>		} while (inputNumber &gt; 0);</a:t>
            </a:r>
          </a:p>
          <a:p>
            <a:endParaRPr lang="en-IN" dirty="0"/>
          </a:p>
          <a:p>
            <a:r>
              <a:rPr lang="en-IN" dirty="0"/>
              <a:t>		System.out.println("Sum of digits : " + sumOfDigits);</a:t>
            </a:r>
          </a:p>
          <a:p>
            <a:r>
              <a:rPr lang="en-IN" dirty="0"/>
              <a:t>	}</a:t>
            </a:r>
          </a:p>
          <a:p>
            <a:r>
              <a:rPr lang="en-IN" dirty="0"/>
              <a:t>}</a:t>
            </a:r>
          </a:p>
        </p:txBody>
      </p:sp>
      <p:sp>
        <p:nvSpPr>
          <p:cNvPr id="2" name="Footer Placeholder 1">
            <a:extLst>
              <a:ext uri="{FF2B5EF4-FFF2-40B4-BE49-F238E27FC236}">
                <a16:creationId xmlns:a16="http://schemas.microsoft.com/office/drawing/2014/main" id="{07B09517-5EAB-532A-CDA8-562258BF0E6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13DF893-DEE5-8BBC-AD6C-D88045B379FF}"/>
              </a:ext>
            </a:extLst>
          </p:cNvPr>
          <p:cNvSpPr>
            <a:spLocks noGrp="1"/>
          </p:cNvSpPr>
          <p:nvPr>
            <p:ph type="sldNum" sz="quarter" idx="12"/>
          </p:nvPr>
        </p:nvSpPr>
        <p:spPr/>
        <p:txBody>
          <a:bodyPr/>
          <a:lstStyle/>
          <a:p>
            <a:fld id="{4A777409-9C5A-4B07-8E32-19F22F7D558C}" type="slidenum">
              <a:rPr lang="en-IN" smtClean="0"/>
              <a:t>76</a:t>
            </a:fld>
            <a:endParaRPr lang="en-IN" dirty="0"/>
          </a:p>
        </p:txBody>
      </p:sp>
    </p:spTree>
    <p:extLst>
      <p:ext uri="{BB962C8B-B14F-4D97-AF65-F5344CB8AC3E}">
        <p14:creationId xmlns:p14="http://schemas.microsoft.com/office/powerpoint/2010/main" val="1083052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B0B009-C01C-C63F-7626-99E967C1AC05}"/>
              </a:ext>
            </a:extLst>
          </p:cNvPr>
          <p:cNvSpPr txBox="1"/>
          <p:nvPr/>
        </p:nvSpPr>
        <p:spPr>
          <a:xfrm>
            <a:off x="4303058" y="409237"/>
            <a:ext cx="3760288" cy="461665"/>
          </a:xfrm>
          <a:prstGeom prst="rect">
            <a:avLst/>
          </a:prstGeom>
          <a:noFill/>
        </p:spPr>
        <p:txBody>
          <a:bodyPr wrap="square">
            <a:spAutoFit/>
          </a:bodyPr>
          <a:lstStyle/>
          <a:p>
            <a:r>
              <a:rPr lang="en-IN" sz="2400" b="1" dirty="0"/>
              <a:t>For loop- Tryout</a:t>
            </a:r>
          </a:p>
        </p:txBody>
      </p:sp>
      <p:sp>
        <p:nvSpPr>
          <p:cNvPr id="5" name="TextBox 4">
            <a:extLst>
              <a:ext uri="{FF2B5EF4-FFF2-40B4-BE49-F238E27FC236}">
                <a16:creationId xmlns:a16="http://schemas.microsoft.com/office/drawing/2014/main" id="{960ADD27-0875-8908-B49F-24FD5E696532}"/>
              </a:ext>
            </a:extLst>
          </p:cNvPr>
          <p:cNvSpPr txBox="1"/>
          <p:nvPr/>
        </p:nvSpPr>
        <p:spPr>
          <a:xfrm>
            <a:off x="376516" y="755486"/>
            <a:ext cx="6096000" cy="369332"/>
          </a:xfrm>
          <a:prstGeom prst="rect">
            <a:avLst/>
          </a:prstGeom>
          <a:noFill/>
        </p:spPr>
        <p:txBody>
          <a:bodyPr wrap="square">
            <a:spAutoFit/>
          </a:bodyPr>
          <a:lstStyle/>
          <a:p>
            <a:r>
              <a:rPr lang="en-IN" dirty="0">
                <a:solidFill>
                  <a:schemeClr val="tx1">
                    <a:lumMod val="65000"/>
                    <a:lumOff val="35000"/>
                  </a:schemeClr>
                </a:solidFill>
              </a:rPr>
              <a:t>Problem Statement </a:t>
            </a:r>
          </a:p>
        </p:txBody>
      </p:sp>
      <p:sp>
        <p:nvSpPr>
          <p:cNvPr id="7" name="TextBox 6">
            <a:extLst>
              <a:ext uri="{FF2B5EF4-FFF2-40B4-BE49-F238E27FC236}">
                <a16:creationId xmlns:a16="http://schemas.microsoft.com/office/drawing/2014/main" id="{D8498821-C326-8A71-7687-1B830D6FFE21}"/>
              </a:ext>
            </a:extLst>
          </p:cNvPr>
          <p:cNvSpPr txBox="1"/>
          <p:nvPr/>
        </p:nvSpPr>
        <p:spPr>
          <a:xfrm>
            <a:off x="376516" y="1009402"/>
            <a:ext cx="11322423" cy="646331"/>
          </a:xfrm>
          <a:prstGeom prst="rect">
            <a:avLst/>
          </a:prstGeom>
          <a:noFill/>
        </p:spPr>
        <p:txBody>
          <a:bodyPr wrap="square">
            <a:spAutoFit/>
          </a:bodyPr>
          <a:lstStyle/>
          <a:p>
            <a:r>
              <a:rPr lang="en-US" dirty="0">
                <a:solidFill>
                  <a:srgbClr val="333333"/>
                </a:solidFill>
                <a:effectLst/>
                <a:ea typeface="Verdana" panose="020B0604030504040204" pitchFamily="34" charset="0"/>
              </a:rPr>
              <a:t>Below code is used to generate the customerId using for loop. Observe the output.</a:t>
            </a:r>
          </a:p>
          <a:p>
            <a:r>
              <a:rPr lang="en-US" dirty="0">
                <a:solidFill>
                  <a:srgbClr val="333333"/>
                </a:solidFill>
                <a:effectLst/>
                <a:ea typeface="Verdana" panose="020B0604030504040204" pitchFamily="34" charset="0"/>
              </a:rPr>
              <a:t>The usage of var in declaring the variable to be initialized inside a for loop is also demonstrated. </a:t>
            </a:r>
          </a:p>
        </p:txBody>
      </p:sp>
      <p:sp>
        <p:nvSpPr>
          <p:cNvPr id="9" name="TextBox 8">
            <a:extLst>
              <a:ext uri="{FF2B5EF4-FFF2-40B4-BE49-F238E27FC236}">
                <a16:creationId xmlns:a16="http://schemas.microsoft.com/office/drawing/2014/main" id="{1636417D-3BBC-D1E6-FECF-AF74B6EC1374}"/>
              </a:ext>
            </a:extLst>
          </p:cNvPr>
          <p:cNvSpPr txBox="1"/>
          <p:nvPr/>
        </p:nvSpPr>
        <p:spPr>
          <a:xfrm>
            <a:off x="376516" y="1565022"/>
            <a:ext cx="11681013" cy="5170646"/>
          </a:xfrm>
          <a:prstGeom prst="rect">
            <a:avLst/>
          </a:prstGeom>
          <a:noFill/>
        </p:spPr>
        <p:txBody>
          <a:bodyPr wrap="square">
            <a:spAutoFit/>
          </a:bodyPr>
          <a:lstStyle/>
          <a:p>
            <a:r>
              <a:rPr lang="en-IN" sz="1100" dirty="0"/>
              <a:t>class Customer {</a:t>
            </a:r>
          </a:p>
          <a:p>
            <a:r>
              <a:rPr lang="en-IN" sz="1100" dirty="0"/>
              <a:t>	public static void main(String[] args) {</a:t>
            </a:r>
          </a:p>
          <a:p>
            <a:r>
              <a:rPr lang="en-IN" sz="1100" dirty="0"/>
              <a:t>		// The below code generates customerId</a:t>
            </a:r>
          </a:p>
          <a:p>
            <a:r>
              <a:rPr lang="en-IN" sz="1100" dirty="0"/>
              <a:t>		int totalNoOfCustomers = 12;</a:t>
            </a:r>
          </a:p>
          <a:p>
            <a:r>
              <a:rPr lang="en-IN" sz="1100" dirty="0"/>
              <a:t>		String customerId = "";</a:t>
            </a:r>
          </a:p>
          <a:p>
            <a:r>
              <a:rPr lang="en-IN" sz="1100" dirty="0"/>
              <a:t>		for (int counter = 1; counter &lt;= totalNoOfCustomers; counter++) {</a:t>
            </a:r>
          </a:p>
          <a:p>
            <a:r>
              <a:rPr lang="en-IN" sz="1100" dirty="0"/>
              <a:t>			if (counter &lt;= 9)</a:t>
            </a:r>
          </a:p>
          <a:p>
            <a:r>
              <a:rPr lang="en-IN" sz="1100" dirty="0"/>
              <a:t>				customerId = "C0" + counter;</a:t>
            </a:r>
          </a:p>
          <a:p>
            <a:r>
              <a:rPr lang="en-IN" sz="1100" dirty="0"/>
              <a:t>			else</a:t>
            </a:r>
          </a:p>
          <a:p>
            <a:r>
              <a:rPr lang="en-IN" sz="1100" dirty="0"/>
              <a:t>				customerId = "C" + counter;</a:t>
            </a:r>
          </a:p>
          <a:p>
            <a:r>
              <a:rPr lang="en-IN" sz="1100" dirty="0"/>
              <a:t>			System.out.println("Customer Id for customer " + counter + " is "</a:t>
            </a:r>
          </a:p>
          <a:p>
            <a:r>
              <a:rPr lang="en-IN" sz="1100" dirty="0"/>
              <a:t>					+ customerId);</a:t>
            </a:r>
          </a:p>
          <a:p>
            <a:r>
              <a:rPr lang="en-IN" sz="1100" dirty="0"/>
              <a:t>		}</a:t>
            </a:r>
          </a:p>
          <a:p>
            <a:r>
              <a:rPr lang="en-IN" sz="1100" dirty="0"/>
              <a:t>		</a:t>
            </a:r>
          </a:p>
          <a:p>
            <a:r>
              <a:rPr lang="en-IN" sz="1100" dirty="0"/>
              <a:t>		// Uncomment the below given code and execute it instead of above for loop</a:t>
            </a:r>
          </a:p>
          <a:p>
            <a:r>
              <a:rPr lang="en-IN" sz="1100" dirty="0"/>
              <a:t>		// for understanding the usage of var in a for loop</a:t>
            </a:r>
          </a:p>
          <a:p>
            <a:r>
              <a:rPr lang="en-IN" sz="1100" dirty="0"/>
              <a:t>		/*</a:t>
            </a:r>
          </a:p>
          <a:p>
            <a:r>
              <a:rPr lang="en-IN" sz="1100" dirty="0"/>
              <a:t>		for (var counter = 1; counter &lt;= totalNoOfCustomers; counter++) {</a:t>
            </a:r>
          </a:p>
          <a:p>
            <a:r>
              <a:rPr lang="en-IN" sz="1100" dirty="0"/>
              <a:t>			if (counter &lt;= 9)</a:t>
            </a:r>
          </a:p>
          <a:p>
            <a:r>
              <a:rPr lang="en-IN" sz="1100" dirty="0"/>
              <a:t>				customerId = "C0" + counter;</a:t>
            </a:r>
          </a:p>
          <a:p>
            <a:r>
              <a:rPr lang="en-IN" sz="1100" dirty="0"/>
              <a:t>			else</a:t>
            </a:r>
          </a:p>
          <a:p>
            <a:r>
              <a:rPr lang="en-IN" sz="1100" dirty="0"/>
              <a:t>				customerId = "C" + counter;</a:t>
            </a:r>
          </a:p>
          <a:p>
            <a:r>
              <a:rPr lang="en-IN" sz="1100" dirty="0"/>
              <a:t>			System.out.println("Customer Id for customer " + counter + " is "</a:t>
            </a:r>
          </a:p>
          <a:p>
            <a:r>
              <a:rPr lang="en-IN" sz="1100" dirty="0"/>
              <a:t>					+ customerId);</a:t>
            </a:r>
          </a:p>
          <a:p>
            <a:r>
              <a:rPr lang="en-IN" sz="1100" dirty="0"/>
              <a:t>		}*/</a:t>
            </a:r>
          </a:p>
          <a:p>
            <a:r>
              <a:rPr lang="en-IN" sz="1100" dirty="0"/>
              <a:t>		</a:t>
            </a:r>
          </a:p>
          <a:p>
            <a:r>
              <a:rPr lang="en-IN" sz="1100" dirty="0"/>
              <a:t>		// The local variable used in the for loop is declared using var</a:t>
            </a:r>
          </a:p>
          <a:p>
            <a:r>
              <a:rPr lang="en-IN" sz="1100" dirty="0"/>
              <a:t>		// type of that variable will be inferred based on the value initialized</a:t>
            </a:r>
          </a:p>
          <a:p>
            <a:r>
              <a:rPr lang="en-IN" sz="1100" dirty="0"/>
              <a:t>	}</a:t>
            </a:r>
          </a:p>
          <a:p>
            <a:r>
              <a:rPr lang="en-IN" sz="1100" dirty="0"/>
              <a:t>}</a:t>
            </a:r>
          </a:p>
        </p:txBody>
      </p:sp>
      <p:sp>
        <p:nvSpPr>
          <p:cNvPr id="2" name="Footer Placeholder 1">
            <a:extLst>
              <a:ext uri="{FF2B5EF4-FFF2-40B4-BE49-F238E27FC236}">
                <a16:creationId xmlns:a16="http://schemas.microsoft.com/office/drawing/2014/main" id="{A93E19D4-DE67-7844-59D7-0B4BB13B959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BB19603-71B4-2514-E39B-F6C1E98EE733}"/>
              </a:ext>
            </a:extLst>
          </p:cNvPr>
          <p:cNvSpPr>
            <a:spLocks noGrp="1"/>
          </p:cNvSpPr>
          <p:nvPr>
            <p:ph type="sldNum" sz="quarter" idx="12"/>
          </p:nvPr>
        </p:nvSpPr>
        <p:spPr/>
        <p:txBody>
          <a:bodyPr/>
          <a:lstStyle/>
          <a:p>
            <a:fld id="{4A777409-9C5A-4B07-8E32-19F22F7D558C}" type="slidenum">
              <a:rPr lang="en-IN" smtClean="0"/>
              <a:t>77</a:t>
            </a:fld>
            <a:endParaRPr lang="en-IN" dirty="0"/>
          </a:p>
        </p:txBody>
      </p:sp>
    </p:spTree>
    <p:extLst>
      <p:ext uri="{BB962C8B-B14F-4D97-AF65-F5344CB8AC3E}">
        <p14:creationId xmlns:p14="http://schemas.microsoft.com/office/powerpoint/2010/main" val="9123911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E7800-C1A0-6FA8-7D59-EB7E34DB0207}"/>
              </a:ext>
            </a:extLst>
          </p:cNvPr>
          <p:cNvSpPr txBox="1"/>
          <p:nvPr/>
        </p:nvSpPr>
        <p:spPr>
          <a:xfrm>
            <a:off x="3935506" y="396225"/>
            <a:ext cx="3702968" cy="461665"/>
          </a:xfrm>
          <a:prstGeom prst="rect">
            <a:avLst/>
          </a:prstGeom>
          <a:noFill/>
        </p:spPr>
        <p:txBody>
          <a:bodyPr wrap="square">
            <a:spAutoFit/>
          </a:bodyPr>
          <a:lstStyle/>
          <a:p>
            <a:r>
              <a:rPr lang="en-IN" sz="2400" b="1" dirty="0"/>
              <a:t>For Each loop - Tryout</a:t>
            </a:r>
          </a:p>
        </p:txBody>
      </p:sp>
      <p:sp>
        <p:nvSpPr>
          <p:cNvPr id="5" name="TextBox 4">
            <a:extLst>
              <a:ext uri="{FF2B5EF4-FFF2-40B4-BE49-F238E27FC236}">
                <a16:creationId xmlns:a16="http://schemas.microsoft.com/office/drawing/2014/main" id="{AB611810-EF1F-4D3B-FF34-D57CDBF06F8B}"/>
              </a:ext>
            </a:extLst>
          </p:cNvPr>
          <p:cNvSpPr txBox="1"/>
          <p:nvPr/>
        </p:nvSpPr>
        <p:spPr>
          <a:xfrm>
            <a:off x="358588" y="742253"/>
            <a:ext cx="6096000" cy="369332"/>
          </a:xfrm>
          <a:prstGeom prst="rect">
            <a:avLst/>
          </a:prstGeom>
          <a:noFill/>
        </p:spPr>
        <p:txBody>
          <a:bodyPr wrap="square">
            <a:spAutoFit/>
          </a:bodyPr>
          <a:lstStyle/>
          <a:p>
            <a:r>
              <a:rPr lang="en-IN" dirty="0">
                <a:solidFill>
                  <a:schemeClr val="tx1">
                    <a:lumMod val="65000"/>
                    <a:lumOff val="35000"/>
                  </a:schemeClr>
                </a:solidFill>
              </a:rPr>
              <a:t>Problem Statement:</a:t>
            </a:r>
          </a:p>
        </p:txBody>
      </p:sp>
      <p:sp>
        <p:nvSpPr>
          <p:cNvPr id="7" name="TextBox 6">
            <a:extLst>
              <a:ext uri="{FF2B5EF4-FFF2-40B4-BE49-F238E27FC236}">
                <a16:creationId xmlns:a16="http://schemas.microsoft.com/office/drawing/2014/main" id="{C409CA28-6DC0-C870-0990-184D37025239}"/>
              </a:ext>
            </a:extLst>
          </p:cNvPr>
          <p:cNvSpPr txBox="1"/>
          <p:nvPr/>
        </p:nvSpPr>
        <p:spPr>
          <a:xfrm>
            <a:off x="331693" y="932293"/>
            <a:ext cx="11501719" cy="646331"/>
          </a:xfrm>
          <a:prstGeom prst="rect">
            <a:avLst/>
          </a:prstGeom>
          <a:noFill/>
        </p:spPr>
        <p:txBody>
          <a:bodyPr wrap="square">
            <a:spAutoFit/>
          </a:bodyPr>
          <a:lstStyle/>
          <a:p>
            <a:r>
              <a:rPr lang="en-US" dirty="0">
                <a:solidFill>
                  <a:schemeClr val="tx1">
                    <a:lumMod val="65000"/>
                    <a:lumOff val="35000"/>
                  </a:schemeClr>
                </a:solidFill>
                <a:effectLst/>
              </a:rPr>
              <a:t>Below code to is used to calculate the sum of even numbers in an array. Execute the code and observe the output.</a:t>
            </a:r>
          </a:p>
          <a:p>
            <a:r>
              <a:rPr lang="en-US" dirty="0">
                <a:solidFill>
                  <a:schemeClr val="tx1">
                    <a:lumMod val="65000"/>
                    <a:lumOff val="35000"/>
                  </a:schemeClr>
                </a:solidFill>
                <a:effectLst/>
              </a:rPr>
              <a:t>The usage of var in declaring the local variable inside a for-each loop is also demonstrated.</a:t>
            </a:r>
          </a:p>
        </p:txBody>
      </p:sp>
      <p:sp>
        <p:nvSpPr>
          <p:cNvPr id="9" name="TextBox 8">
            <a:extLst>
              <a:ext uri="{FF2B5EF4-FFF2-40B4-BE49-F238E27FC236}">
                <a16:creationId xmlns:a16="http://schemas.microsoft.com/office/drawing/2014/main" id="{FC4E6E9E-12EA-0FB6-197E-323BDB288CF9}"/>
              </a:ext>
            </a:extLst>
          </p:cNvPr>
          <p:cNvSpPr txBox="1"/>
          <p:nvPr/>
        </p:nvSpPr>
        <p:spPr>
          <a:xfrm>
            <a:off x="488576" y="1623448"/>
            <a:ext cx="11187952" cy="5262979"/>
          </a:xfrm>
          <a:prstGeom prst="rect">
            <a:avLst/>
          </a:prstGeom>
          <a:noFill/>
        </p:spPr>
        <p:txBody>
          <a:bodyPr wrap="square">
            <a:spAutoFit/>
          </a:bodyPr>
          <a:lstStyle/>
          <a:p>
            <a:r>
              <a:rPr lang="en-IN" sz="1200" dirty="0"/>
              <a:t>//Observe how to obtain sum of even numbers in an array</a:t>
            </a:r>
          </a:p>
          <a:p>
            <a:r>
              <a:rPr lang="en-IN" sz="1200" dirty="0"/>
              <a:t>class Tester {</a:t>
            </a:r>
          </a:p>
          <a:p>
            <a:endParaRPr lang="en-IN" sz="1200" dirty="0"/>
          </a:p>
          <a:p>
            <a:r>
              <a:rPr lang="en-IN" sz="1200" dirty="0"/>
              <a:t>	public static void main(String[] args) {</a:t>
            </a:r>
          </a:p>
          <a:p>
            <a:r>
              <a:rPr lang="en-IN" sz="1200" dirty="0"/>
              <a:t>		int[] numbers = {68,79,86,99,23,2,41,100};</a:t>
            </a:r>
          </a:p>
          <a:p>
            <a:r>
              <a:rPr lang="en-IN" sz="1200" dirty="0"/>
              <a:t>		int sum=0;</a:t>
            </a:r>
          </a:p>
          <a:p>
            <a:r>
              <a:rPr lang="en-IN" sz="1200" dirty="0"/>
              <a:t>		</a:t>
            </a:r>
          </a:p>
          <a:p>
            <a:r>
              <a:rPr lang="en-IN" sz="1200" dirty="0"/>
              <a:t>		//for-each loop (Enhanced for Loop)</a:t>
            </a:r>
          </a:p>
          <a:p>
            <a:r>
              <a:rPr lang="en-IN" sz="1200" dirty="0"/>
              <a:t>		for(int number:numbers) {</a:t>
            </a:r>
          </a:p>
          <a:p>
            <a:r>
              <a:rPr lang="en-IN" sz="1200" dirty="0"/>
              <a:t>			if(number%2==0)</a:t>
            </a:r>
          </a:p>
          <a:p>
            <a:r>
              <a:rPr lang="en-IN" sz="1200" dirty="0"/>
              <a:t>				sum+=number;</a:t>
            </a:r>
          </a:p>
          <a:p>
            <a:r>
              <a:rPr lang="en-IN" sz="1200" dirty="0"/>
              <a:t>		}</a:t>
            </a:r>
          </a:p>
          <a:p>
            <a:r>
              <a:rPr lang="en-IN" sz="1200" dirty="0"/>
              <a:t>		</a:t>
            </a:r>
          </a:p>
          <a:p>
            <a:r>
              <a:rPr lang="en-IN" sz="1200" dirty="0"/>
              <a:t>		// Uncomment the below given code and execute it instead of above loop</a:t>
            </a:r>
          </a:p>
          <a:p>
            <a:r>
              <a:rPr lang="en-IN" sz="1200" dirty="0"/>
              <a:t>		// for understanding the usage of var in a for-each loop</a:t>
            </a:r>
          </a:p>
          <a:p>
            <a:r>
              <a:rPr lang="en-IN" sz="1200" dirty="0"/>
              <a:t>		/*</a:t>
            </a:r>
          </a:p>
          <a:p>
            <a:r>
              <a:rPr lang="en-IN" sz="1200" dirty="0"/>
              <a:t>		for(var number:numbers) {</a:t>
            </a:r>
          </a:p>
          <a:p>
            <a:r>
              <a:rPr lang="en-IN" sz="1200" dirty="0"/>
              <a:t>			if(number%2==0)</a:t>
            </a:r>
          </a:p>
          <a:p>
            <a:r>
              <a:rPr lang="en-IN" sz="1200" dirty="0"/>
              <a:t>				sum+=number;</a:t>
            </a:r>
          </a:p>
          <a:p>
            <a:r>
              <a:rPr lang="en-IN" sz="1200" dirty="0"/>
              <a:t>		}*/</a:t>
            </a:r>
          </a:p>
          <a:p>
            <a:r>
              <a:rPr lang="en-IN" sz="1200" dirty="0"/>
              <a:t>	</a:t>
            </a:r>
          </a:p>
          <a:p>
            <a:r>
              <a:rPr lang="en-IN" sz="1200" dirty="0"/>
              <a:t>		// The local variable used in the for-each loop is declared using var</a:t>
            </a:r>
          </a:p>
          <a:p>
            <a:r>
              <a:rPr lang="en-IN" sz="1200" dirty="0"/>
              <a:t>		// type of that variable will be inferred based on the values inside the array</a:t>
            </a:r>
          </a:p>
          <a:p>
            <a:r>
              <a:rPr lang="en-IN" sz="1200" dirty="0"/>
              <a:t>		</a:t>
            </a:r>
          </a:p>
          <a:p>
            <a:r>
              <a:rPr lang="en-IN" sz="1200" dirty="0"/>
              <a:t>		System.out.println("Sum of even numbers: "+sum);</a:t>
            </a:r>
          </a:p>
          <a:p>
            <a:r>
              <a:rPr lang="en-IN" sz="1200" dirty="0"/>
              <a:t>	}</a:t>
            </a:r>
          </a:p>
          <a:p>
            <a:endParaRPr lang="en-IN" sz="1200" dirty="0"/>
          </a:p>
          <a:p>
            <a:r>
              <a:rPr lang="en-IN" sz="1200" dirty="0"/>
              <a:t>}</a:t>
            </a:r>
          </a:p>
        </p:txBody>
      </p:sp>
      <p:sp>
        <p:nvSpPr>
          <p:cNvPr id="2" name="Footer Placeholder 1">
            <a:extLst>
              <a:ext uri="{FF2B5EF4-FFF2-40B4-BE49-F238E27FC236}">
                <a16:creationId xmlns:a16="http://schemas.microsoft.com/office/drawing/2014/main" id="{35A5D817-A16D-270A-DED7-C3B09B9251B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8190295-50E9-9B3E-1DFE-F80195DE8202}"/>
              </a:ext>
            </a:extLst>
          </p:cNvPr>
          <p:cNvSpPr>
            <a:spLocks noGrp="1"/>
          </p:cNvSpPr>
          <p:nvPr>
            <p:ph type="sldNum" sz="quarter" idx="12"/>
          </p:nvPr>
        </p:nvSpPr>
        <p:spPr/>
        <p:txBody>
          <a:bodyPr/>
          <a:lstStyle/>
          <a:p>
            <a:fld id="{4A777409-9C5A-4B07-8E32-19F22F7D558C}" type="slidenum">
              <a:rPr lang="en-IN" smtClean="0"/>
              <a:t>78</a:t>
            </a:fld>
            <a:endParaRPr lang="en-IN" dirty="0"/>
          </a:p>
        </p:txBody>
      </p:sp>
    </p:spTree>
    <p:extLst>
      <p:ext uri="{BB962C8B-B14F-4D97-AF65-F5344CB8AC3E}">
        <p14:creationId xmlns:p14="http://schemas.microsoft.com/office/powerpoint/2010/main" val="3157918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2F55-E2E7-1433-0A76-BA83F94CC9A3}"/>
              </a:ext>
            </a:extLst>
          </p:cNvPr>
          <p:cNvSpPr>
            <a:spLocks noGrp="1"/>
          </p:cNvSpPr>
          <p:nvPr>
            <p:ph type="title"/>
          </p:nvPr>
        </p:nvSpPr>
        <p:spPr/>
        <p:txBody>
          <a:bodyPr/>
          <a:lstStyle/>
          <a:p>
            <a:pPr algn="ctr"/>
            <a:r>
              <a:rPr lang="en-IN" b="1" u="sng" dirty="0"/>
              <a:t>Package</a:t>
            </a:r>
          </a:p>
        </p:txBody>
      </p:sp>
      <p:sp>
        <p:nvSpPr>
          <p:cNvPr id="4" name="TextBox 3">
            <a:extLst>
              <a:ext uri="{FF2B5EF4-FFF2-40B4-BE49-F238E27FC236}">
                <a16:creationId xmlns:a16="http://schemas.microsoft.com/office/drawing/2014/main" id="{2E1AB15C-9F16-85C5-7E23-0CB9CE73EC5D}"/>
              </a:ext>
            </a:extLst>
          </p:cNvPr>
          <p:cNvSpPr txBox="1"/>
          <p:nvPr/>
        </p:nvSpPr>
        <p:spPr>
          <a:xfrm>
            <a:off x="421341" y="1626257"/>
            <a:ext cx="11645153" cy="4093428"/>
          </a:xfrm>
          <a:prstGeom prst="rect">
            <a:avLst/>
          </a:prstGeom>
          <a:noFill/>
        </p:spPr>
        <p:txBody>
          <a:bodyPr wrap="square">
            <a:spAutoFit/>
          </a:bodyPr>
          <a:lstStyle/>
          <a:p>
            <a:r>
              <a:rPr lang="en-US" sz="2000" dirty="0">
                <a:solidFill>
                  <a:schemeClr val="tx1">
                    <a:lumMod val="65000"/>
                    <a:lumOff val="35000"/>
                  </a:schemeClr>
                </a:solidFill>
                <a:effectLst/>
              </a:rPr>
              <a:t>Imagine walking into a library to get your favorite novel, but welcomed by a room full of an unorganized stack of books. Would you still go ahead and search for the novel? </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Of course not!</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Just as books are cataloged and arranged in a library, it is important for us to organize our Java files. This can be done with the help of packages.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a:t>
            </a:r>
            <a:r>
              <a:rPr lang="en-US" sz="2000" b="1" dirty="0">
                <a:solidFill>
                  <a:schemeClr val="tx1">
                    <a:lumMod val="65000"/>
                    <a:lumOff val="35000"/>
                  </a:schemeClr>
                </a:solidFill>
                <a:effectLst/>
              </a:rPr>
              <a:t>package </a:t>
            </a:r>
            <a:r>
              <a:rPr lang="en-US" sz="2000" dirty="0">
                <a:solidFill>
                  <a:schemeClr val="tx1">
                    <a:lumMod val="65000"/>
                    <a:lumOff val="35000"/>
                  </a:schemeClr>
                </a:solidFill>
                <a:effectLst/>
              </a:rPr>
              <a:t>is a set of logically related classes.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 package helps in controlling access and avoiding name conflicts among them.</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need to provide unique names to packages inside a project.</a:t>
            </a:r>
          </a:p>
        </p:txBody>
      </p:sp>
      <p:sp>
        <p:nvSpPr>
          <p:cNvPr id="3" name="Footer Placeholder 2">
            <a:extLst>
              <a:ext uri="{FF2B5EF4-FFF2-40B4-BE49-F238E27FC236}">
                <a16:creationId xmlns:a16="http://schemas.microsoft.com/office/drawing/2014/main" id="{CEC72DC1-6F18-597B-E91C-4A107B564CF5}"/>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BB343A2-5268-C80D-567B-4E97523D2E48}"/>
              </a:ext>
            </a:extLst>
          </p:cNvPr>
          <p:cNvSpPr>
            <a:spLocks noGrp="1"/>
          </p:cNvSpPr>
          <p:nvPr>
            <p:ph type="sldNum" sz="quarter" idx="12"/>
          </p:nvPr>
        </p:nvSpPr>
        <p:spPr/>
        <p:txBody>
          <a:bodyPr/>
          <a:lstStyle/>
          <a:p>
            <a:fld id="{4A777409-9C5A-4B07-8E32-19F22F7D558C}" type="slidenum">
              <a:rPr lang="en-IN" smtClean="0"/>
              <a:t>79</a:t>
            </a:fld>
            <a:endParaRPr lang="en-IN" dirty="0"/>
          </a:p>
        </p:txBody>
      </p:sp>
    </p:spTree>
    <p:extLst>
      <p:ext uri="{BB962C8B-B14F-4D97-AF65-F5344CB8AC3E}">
        <p14:creationId xmlns:p14="http://schemas.microsoft.com/office/powerpoint/2010/main" val="296853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6B819-2C09-39BB-7019-68DAAAF14F31}"/>
              </a:ext>
            </a:extLst>
          </p:cNvPr>
          <p:cNvSpPr txBox="1"/>
          <p:nvPr/>
        </p:nvSpPr>
        <p:spPr>
          <a:xfrm>
            <a:off x="0" y="986118"/>
            <a:ext cx="12129247" cy="5632311"/>
          </a:xfrm>
          <a:prstGeom prst="rect">
            <a:avLst/>
          </a:prstGeom>
          <a:noFill/>
        </p:spPr>
        <p:txBody>
          <a:bodyPr wrap="square">
            <a:spAutoFit/>
          </a:bodyPr>
          <a:lstStyle/>
          <a:p>
            <a:r>
              <a:rPr lang="en-US" sz="2000" dirty="0">
                <a:solidFill>
                  <a:schemeClr val="tx1">
                    <a:lumMod val="65000"/>
                    <a:lumOff val="35000"/>
                  </a:schemeClr>
                </a:solidFill>
              </a:rPr>
              <a:t>As you saw in the previous page, an enterprise application is divided in four tiers (Client, Presentation, Business </a:t>
            </a:r>
          </a:p>
          <a:p>
            <a:r>
              <a:rPr lang="en-US" sz="2000" dirty="0">
                <a:solidFill>
                  <a:schemeClr val="tx1">
                    <a:lumMod val="65000"/>
                    <a:lumOff val="35000"/>
                  </a:schemeClr>
                </a:solidFill>
              </a:rPr>
              <a:t>and Persistence) with each having a specific functionality. But how do we split up our project to represent these tiers? Which aspect of our project goes to which tier?</a:t>
            </a:r>
          </a:p>
          <a:p>
            <a:r>
              <a:rPr lang="en-US" sz="2000" dirty="0">
                <a:solidFill>
                  <a:schemeClr val="tx1">
                    <a:lumMod val="65000"/>
                    <a:lumOff val="35000"/>
                  </a:schemeClr>
                </a:solidFill>
              </a:rPr>
              <a:t>For depicting this distinction, we have four different groups,</a:t>
            </a:r>
          </a:p>
          <a:p>
            <a:pPr marL="342900" indent="-342900">
              <a:buFont typeface="Wingdings" panose="05000000000000000000" pitchFamily="2" charset="2"/>
              <a:buChar char="Ø"/>
            </a:pPr>
            <a:r>
              <a:rPr lang="en-US" sz="2000" b="1" dirty="0">
                <a:solidFill>
                  <a:schemeClr val="tx1">
                    <a:lumMod val="65000"/>
                    <a:lumOff val="35000"/>
                  </a:schemeClr>
                </a:solidFill>
              </a:rPr>
              <a:t>User Interface</a:t>
            </a:r>
            <a:r>
              <a:rPr lang="en-US" sz="2000" dirty="0">
                <a:solidFill>
                  <a:schemeClr val="tx1">
                    <a:lumMod val="65000"/>
                    <a:lumOff val="35000"/>
                  </a:schemeClr>
                </a:solidFill>
              </a:rPr>
              <a:t> – This is the group that belongs to the Presentation Tier. This group contains the user interface package with a class called Tester. It takes care of processing the inputs from the user and relaying them to the concerned functionalities. For now, we are using a normal Java class. But in future we will use an HTML file to do so.</a:t>
            </a:r>
          </a:p>
          <a:p>
            <a:pPr marL="342900" indent="-342900">
              <a:buFont typeface="Wingdings" panose="05000000000000000000" pitchFamily="2" charset="2"/>
              <a:buChar char="Ø"/>
            </a:pPr>
            <a:r>
              <a:rPr lang="en-US" sz="2000" b="1" dirty="0">
                <a:solidFill>
                  <a:schemeClr val="tx1">
                    <a:lumMod val="65000"/>
                    <a:lumOff val="35000"/>
                  </a:schemeClr>
                </a:solidFill>
              </a:rPr>
              <a:t>Service </a:t>
            </a:r>
            <a:r>
              <a:rPr lang="en-US" sz="2000" dirty="0">
                <a:solidFill>
                  <a:schemeClr val="tx1">
                    <a:lumMod val="65000"/>
                    <a:lumOff val="35000"/>
                  </a:schemeClr>
                </a:solidFill>
              </a:rPr>
              <a:t>– This is the group that belongs to the Business Tier. This group contains the service package with many Service interfaces and classes. It takes care of authenticating the user inputs, as well as performing all the business logics needed for the application.</a:t>
            </a:r>
          </a:p>
          <a:p>
            <a:pPr marL="342900" indent="-342900">
              <a:buFont typeface="Wingdings" panose="05000000000000000000" pitchFamily="2" charset="2"/>
              <a:buChar char="Ø"/>
            </a:pPr>
            <a:r>
              <a:rPr lang="en-US" sz="2000" b="1" dirty="0">
                <a:solidFill>
                  <a:schemeClr val="tx1">
                    <a:lumMod val="65000"/>
                    <a:lumOff val="35000"/>
                  </a:schemeClr>
                </a:solidFill>
              </a:rPr>
              <a:t>Validator</a:t>
            </a:r>
            <a:r>
              <a:rPr lang="en-US" sz="2000" dirty="0">
                <a:solidFill>
                  <a:schemeClr val="tx1">
                    <a:lumMod val="65000"/>
                    <a:lumOff val="35000"/>
                  </a:schemeClr>
                </a:solidFill>
              </a:rPr>
              <a:t> – This along with the Service group belongs to the Business Tier. This group contains the validator package with different Validator classes. This class receives user input to be validated for proper format and data.</a:t>
            </a:r>
          </a:p>
          <a:p>
            <a:pPr marL="342900" indent="-342900">
              <a:buFont typeface="Wingdings" panose="05000000000000000000" pitchFamily="2" charset="2"/>
              <a:buChar char="Ø"/>
            </a:pPr>
            <a:r>
              <a:rPr lang="en-US" sz="2000" b="1" dirty="0">
                <a:solidFill>
                  <a:schemeClr val="tx1">
                    <a:lumMod val="65000"/>
                    <a:lumOff val="35000"/>
                  </a:schemeClr>
                </a:solidFill>
              </a:rPr>
              <a:t>Data Access Object(DAO)</a:t>
            </a:r>
            <a:r>
              <a:rPr lang="en-US" sz="2000" dirty="0">
                <a:solidFill>
                  <a:schemeClr val="tx1">
                    <a:lumMod val="65000"/>
                    <a:lumOff val="35000"/>
                  </a:schemeClr>
                </a:solidFill>
              </a:rPr>
              <a:t> – This is the group that belongs to the Persistence Tier. This group contains the Dao package with many DAO interfaces and classes. It helps the application in interacting with the Database. In this course, we will be mocking the database. In the future courses, we will use the actual database.</a:t>
            </a:r>
          </a:p>
          <a:p>
            <a:pPr marL="342900" indent="-342900">
              <a:buFont typeface="Wingdings" panose="05000000000000000000" pitchFamily="2" charset="2"/>
              <a:buChar char="Ø"/>
            </a:pPr>
            <a:r>
              <a:rPr lang="en-US" sz="2000" b="1" dirty="0">
                <a:solidFill>
                  <a:schemeClr val="tx1">
                    <a:lumMod val="65000"/>
                    <a:lumOff val="35000"/>
                  </a:schemeClr>
                </a:solidFill>
              </a:rPr>
              <a:t>Model </a:t>
            </a:r>
            <a:r>
              <a:rPr lang="en-US" sz="2000" dirty="0">
                <a:solidFill>
                  <a:schemeClr val="tx1">
                    <a:lumMod val="65000"/>
                    <a:lumOff val="35000"/>
                  </a:schemeClr>
                </a:solidFill>
              </a:rPr>
              <a:t>– This group contains classes which are used to transfer data from one class to the other.</a:t>
            </a:r>
          </a:p>
        </p:txBody>
      </p:sp>
      <p:sp>
        <p:nvSpPr>
          <p:cNvPr id="2" name="Footer Placeholder 1">
            <a:extLst>
              <a:ext uri="{FF2B5EF4-FFF2-40B4-BE49-F238E27FC236}">
                <a16:creationId xmlns:a16="http://schemas.microsoft.com/office/drawing/2014/main" id="{BB846A41-024E-67F8-46F3-19472E6F0717}"/>
              </a:ext>
            </a:extLst>
          </p:cNvPr>
          <p:cNvSpPr>
            <a:spLocks noGrp="1"/>
          </p:cNvSpPr>
          <p:nvPr>
            <p:ph type="ftr" sz="quarter" idx="11"/>
          </p:nvPr>
        </p:nvSpPr>
        <p:spPr>
          <a:xfrm>
            <a:off x="4038600" y="6538912"/>
            <a:ext cx="4114800" cy="365125"/>
          </a:xfrm>
        </p:spPr>
        <p:txBody>
          <a:bodyPr/>
          <a:lstStyle/>
          <a:p>
            <a:r>
              <a:rPr lang="en-IN" dirty="0"/>
              <a:t>H&amp;D IT Solution</a:t>
            </a:r>
          </a:p>
        </p:txBody>
      </p:sp>
      <p:sp>
        <p:nvSpPr>
          <p:cNvPr id="4" name="Slide Number Placeholder 3">
            <a:extLst>
              <a:ext uri="{FF2B5EF4-FFF2-40B4-BE49-F238E27FC236}">
                <a16:creationId xmlns:a16="http://schemas.microsoft.com/office/drawing/2014/main" id="{21BBB3E9-1913-A32B-8C19-4C37F86BC100}"/>
              </a:ext>
            </a:extLst>
          </p:cNvPr>
          <p:cNvSpPr>
            <a:spLocks noGrp="1"/>
          </p:cNvSpPr>
          <p:nvPr>
            <p:ph type="sldNum" sz="quarter" idx="12"/>
          </p:nvPr>
        </p:nvSpPr>
        <p:spPr/>
        <p:txBody>
          <a:bodyPr/>
          <a:lstStyle/>
          <a:p>
            <a:fld id="{4A777409-9C5A-4B07-8E32-19F22F7D558C}" type="slidenum">
              <a:rPr lang="en-IN" smtClean="0"/>
              <a:t>8</a:t>
            </a:fld>
            <a:endParaRPr lang="en-IN" dirty="0"/>
          </a:p>
        </p:txBody>
      </p:sp>
    </p:spTree>
    <p:extLst>
      <p:ext uri="{BB962C8B-B14F-4D97-AF65-F5344CB8AC3E}">
        <p14:creationId xmlns:p14="http://schemas.microsoft.com/office/powerpoint/2010/main" val="39827430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0AC95-7249-DB5B-508F-DCB74BB9A4FA}"/>
              </a:ext>
            </a:extLst>
          </p:cNvPr>
          <p:cNvSpPr txBox="1"/>
          <p:nvPr/>
        </p:nvSpPr>
        <p:spPr>
          <a:xfrm>
            <a:off x="537882" y="1034587"/>
            <a:ext cx="11116235" cy="2893100"/>
          </a:xfrm>
          <a:prstGeom prst="rect">
            <a:avLst/>
          </a:prstGeom>
          <a:noFill/>
        </p:spPr>
        <p:txBody>
          <a:bodyPr wrap="square">
            <a:spAutoFit/>
          </a:bodyPr>
          <a:lstStyle/>
          <a:p>
            <a:r>
              <a:rPr lang="en-US" sz="2400" b="1" dirty="0"/>
              <a:t>How would you name a package?</a:t>
            </a:r>
          </a:p>
          <a:p>
            <a:r>
              <a:rPr lang="en-US" dirty="0"/>
              <a:t> </a:t>
            </a:r>
          </a:p>
          <a:p>
            <a:r>
              <a:rPr lang="en-US" sz="2000" dirty="0">
                <a:solidFill>
                  <a:schemeClr val="tx1">
                    <a:lumMod val="65000"/>
                    <a:lumOff val="35000"/>
                  </a:schemeClr>
                </a:solidFill>
                <a:effectLst/>
              </a:rPr>
              <a:t>The convention for naming packages is to use all lower case alphabets. This is done to avoid conflicts with names of classes.</a:t>
            </a:r>
          </a:p>
          <a:p>
            <a:r>
              <a:rPr lang="en-US" sz="2000" dirty="0">
                <a:solidFill>
                  <a:schemeClr val="tx1">
                    <a:lumMod val="65000"/>
                    <a:lumOff val="35000"/>
                  </a:schemeClr>
                </a:solidFill>
                <a:effectLst/>
              </a:rPr>
              <a:t>Also, organizations use reverse internet domains for naming packages.</a:t>
            </a:r>
          </a:p>
          <a:p>
            <a:r>
              <a:rPr lang="en-US" sz="2000" dirty="0">
                <a:solidFill>
                  <a:schemeClr val="tx1">
                    <a:lumMod val="65000"/>
                    <a:lumOff val="35000"/>
                  </a:schemeClr>
                </a:solidFill>
                <a:effectLst/>
              </a:rPr>
              <a:t>E.g. -  A package created for an internal application of Infosys can be named as com.infy.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Now that you know about the package and its naming convention, you will now see how to create a package</a:t>
            </a:r>
            <a:r>
              <a:rPr lang="en-US" dirty="0">
                <a:effectLst/>
              </a:rPr>
              <a:t>.</a:t>
            </a:r>
          </a:p>
        </p:txBody>
      </p:sp>
      <p:sp>
        <p:nvSpPr>
          <p:cNvPr id="2" name="Footer Placeholder 1">
            <a:extLst>
              <a:ext uri="{FF2B5EF4-FFF2-40B4-BE49-F238E27FC236}">
                <a16:creationId xmlns:a16="http://schemas.microsoft.com/office/drawing/2014/main" id="{3C1129D4-0333-CDB6-D32D-A112AC7D546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5FFACAB9-6356-6CE4-06CE-CFDE350582A5}"/>
              </a:ext>
            </a:extLst>
          </p:cNvPr>
          <p:cNvSpPr>
            <a:spLocks noGrp="1"/>
          </p:cNvSpPr>
          <p:nvPr>
            <p:ph type="sldNum" sz="quarter" idx="12"/>
          </p:nvPr>
        </p:nvSpPr>
        <p:spPr/>
        <p:txBody>
          <a:bodyPr/>
          <a:lstStyle/>
          <a:p>
            <a:fld id="{4A777409-9C5A-4B07-8E32-19F22F7D558C}" type="slidenum">
              <a:rPr lang="en-IN" smtClean="0"/>
              <a:t>80</a:t>
            </a:fld>
            <a:endParaRPr lang="en-IN" dirty="0"/>
          </a:p>
        </p:txBody>
      </p:sp>
    </p:spTree>
    <p:extLst>
      <p:ext uri="{BB962C8B-B14F-4D97-AF65-F5344CB8AC3E}">
        <p14:creationId xmlns:p14="http://schemas.microsoft.com/office/powerpoint/2010/main" val="17248664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0BB32C-73AA-0C1B-5F01-8EC9F2286A39}"/>
              </a:ext>
            </a:extLst>
          </p:cNvPr>
          <p:cNvSpPr txBox="1"/>
          <p:nvPr/>
        </p:nvSpPr>
        <p:spPr>
          <a:xfrm>
            <a:off x="277906" y="739153"/>
            <a:ext cx="11313458" cy="400110"/>
          </a:xfrm>
          <a:prstGeom prst="rect">
            <a:avLst/>
          </a:prstGeom>
          <a:noFill/>
        </p:spPr>
        <p:txBody>
          <a:bodyPr wrap="square">
            <a:spAutoFit/>
          </a:bodyPr>
          <a:lstStyle/>
          <a:p>
            <a:r>
              <a:rPr lang="en-US" sz="2000" dirty="0">
                <a:solidFill>
                  <a:schemeClr val="tx1">
                    <a:lumMod val="65000"/>
                    <a:lumOff val="35000"/>
                  </a:schemeClr>
                </a:solidFill>
              </a:rPr>
              <a:t>To </a:t>
            </a:r>
            <a:r>
              <a:rPr lang="en-US" sz="2000" b="1" dirty="0">
                <a:solidFill>
                  <a:schemeClr val="tx1">
                    <a:lumMod val="65000"/>
                    <a:lumOff val="35000"/>
                  </a:schemeClr>
                </a:solidFill>
              </a:rPr>
              <a:t>create a package</a:t>
            </a:r>
            <a:r>
              <a:rPr lang="en-US" sz="2000" dirty="0">
                <a:solidFill>
                  <a:schemeClr val="tx1">
                    <a:lumMod val="65000"/>
                    <a:lumOff val="35000"/>
                  </a:schemeClr>
                </a:solidFill>
              </a:rPr>
              <a:t>, right-click on src and select New&gt;Package to create a new package as shown below.</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8D9EF188-DE90-9723-8107-2771646F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9264"/>
            <a:ext cx="12192000" cy="6090660"/>
          </a:xfrm>
          <a:prstGeom prst="rect">
            <a:avLst/>
          </a:prstGeom>
        </p:spPr>
      </p:pic>
      <p:sp>
        <p:nvSpPr>
          <p:cNvPr id="2" name="Footer Placeholder 1">
            <a:extLst>
              <a:ext uri="{FF2B5EF4-FFF2-40B4-BE49-F238E27FC236}">
                <a16:creationId xmlns:a16="http://schemas.microsoft.com/office/drawing/2014/main" id="{0E26D6BB-4630-F9CD-6E41-04095344560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F5709297-6C3A-184C-353B-13EBD7DE20A3}"/>
              </a:ext>
            </a:extLst>
          </p:cNvPr>
          <p:cNvSpPr>
            <a:spLocks noGrp="1"/>
          </p:cNvSpPr>
          <p:nvPr>
            <p:ph type="sldNum" sz="quarter" idx="12"/>
          </p:nvPr>
        </p:nvSpPr>
        <p:spPr/>
        <p:txBody>
          <a:bodyPr/>
          <a:lstStyle/>
          <a:p>
            <a:fld id="{4A777409-9C5A-4B07-8E32-19F22F7D558C}" type="slidenum">
              <a:rPr lang="en-IN" smtClean="0"/>
              <a:t>81</a:t>
            </a:fld>
            <a:endParaRPr lang="en-IN" dirty="0"/>
          </a:p>
        </p:txBody>
      </p:sp>
    </p:spTree>
    <p:extLst>
      <p:ext uri="{BB962C8B-B14F-4D97-AF65-F5344CB8AC3E}">
        <p14:creationId xmlns:p14="http://schemas.microsoft.com/office/powerpoint/2010/main" val="37991116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0F34DE-E6D0-FF02-6A72-01E54E3F85E6}"/>
              </a:ext>
            </a:extLst>
          </p:cNvPr>
          <p:cNvSpPr txBox="1"/>
          <p:nvPr/>
        </p:nvSpPr>
        <p:spPr>
          <a:xfrm>
            <a:off x="1685364" y="466164"/>
            <a:ext cx="11734800" cy="400110"/>
          </a:xfrm>
          <a:prstGeom prst="rect">
            <a:avLst/>
          </a:prstGeom>
          <a:noFill/>
        </p:spPr>
        <p:txBody>
          <a:bodyPr wrap="square">
            <a:spAutoFit/>
          </a:bodyPr>
          <a:lstStyle/>
          <a:p>
            <a:r>
              <a:rPr lang="en-US" sz="2000" dirty="0">
                <a:solidFill>
                  <a:schemeClr val="tx1">
                    <a:lumMod val="65000"/>
                    <a:lumOff val="35000"/>
                  </a:schemeClr>
                </a:solidFill>
              </a:rPr>
              <a:t>Next, you need to provide a name to the package as shown below</a:t>
            </a:r>
            <a:endParaRPr lang="en-IN" sz="2000" dirty="0">
              <a:solidFill>
                <a:schemeClr val="tx1">
                  <a:lumMod val="65000"/>
                  <a:lumOff val="35000"/>
                </a:schemeClr>
              </a:solidFill>
            </a:endParaRPr>
          </a:p>
        </p:txBody>
      </p:sp>
      <p:pic>
        <p:nvPicPr>
          <p:cNvPr id="6" name="Picture 5">
            <a:extLst>
              <a:ext uri="{FF2B5EF4-FFF2-40B4-BE49-F238E27FC236}">
                <a16:creationId xmlns:a16="http://schemas.microsoft.com/office/drawing/2014/main" id="{4CB0E987-1CCC-5F4B-B53D-165E2B757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872"/>
            <a:ext cx="12192000" cy="5943010"/>
          </a:xfrm>
          <a:prstGeom prst="rect">
            <a:avLst/>
          </a:prstGeom>
        </p:spPr>
      </p:pic>
      <p:sp>
        <p:nvSpPr>
          <p:cNvPr id="2" name="Footer Placeholder 1">
            <a:extLst>
              <a:ext uri="{FF2B5EF4-FFF2-40B4-BE49-F238E27FC236}">
                <a16:creationId xmlns:a16="http://schemas.microsoft.com/office/drawing/2014/main" id="{ADCBF429-9EAC-4B28-BBF4-E8C62FDD19D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4AF7FA4-BD6C-9A57-82D8-7FE394BE214A}"/>
              </a:ext>
            </a:extLst>
          </p:cNvPr>
          <p:cNvSpPr>
            <a:spLocks noGrp="1"/>
          </p:cNvSpPr>
          <p:nvPr>
            <p:ph type="sldNum" sz="quarter" idx="12"/>
          </p:nvPr>
        </p:nvSpPr>
        <p:spPr/>
        <p:txBody>
          <a:bodyPr/>
          <a:lstStyle/>
          <a:p>
            <a:fld id="{4A777409-9C5A-4B07-8E32-19F22F7D558C}" type="slidenum">
              <a:rPr lang="en-IN" smtClean="0"/>
              <a:t>82</a:t>
            </a:fld>
            <a:endParaRPr lang="en-IN" dirty="0"/>
          </a:p>
        </p:txBody>
      </p:sp>
    </p:spTree>
    <p:extLst>
      <p:ext uri="{BB962C8B-B14F-4D97-AF65-F5344CB8AC3E}">
        <p14:creationId xmlns:p14="http://schemas.microsoft.com/office/powerpoint/2010/main" val="2670138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C6926-33D1-D397-BAA5-200E91252110}"/>
              </a:ext>
            </a:extLst>
          </p:cNvPr>
          <p:cNvSpPr txBox="1"/>
          <p:nvPr/>
        </p:nvSpPr>
        <p:spPr>
          <a:xfrm>
            <a:off x="0" y="790725"/>
            <a:ext cx="11501718" cy="1323439"/>
          </a:xfrm>
          <a:prstGeom prst="rect">
            <a:avLst/>
          </a:prstGeom>
          <a:noFill/>
        </p:spPr>
        <p:txBody>
          <a:bodyPr wrap="square">
            <a:spAutoFit/>
          </a:bodyPr>
          <a:lstStyle/>
          <a:p>
            <a:r>
              <a:rPr lang="en-US" sz="2000" dirty="0">
                <a:solidFill>
                  <a:schemeClr val="tx1">
                    <a:lumMod val="65000"/>
                    <a:lumOff val="35000"/>
                  </a:schemeClr>
                </a:solidFill>
                <a:effectLst/>
              </a:rPr>
              <a:t>The package is named as 'com.infy.package1' in the screenshot given above. Please observe that each alphabet is in lower case and also reverse internet domain has been used while naming the package.</a:t>
            </a:r>
          </a:p>
          <a:p>
            <a:r>
              <a:rPr lang="en-US" sz="2000" dirty="0">
                <a:solidFill>
                  <a:schemeClr val="tx1">
                    <a:lumMod val="65000"/>
                    <a:lumOff val="35000"/>
                  </a:schemeClr>
                </a:solidFill>
                <a:effectLst/>
              </a:rPr>
              <a:t>Once a class is created inside a package, the package keyword specifies the name of the package as shown below. This should be the first line of a .java file.</a:t>
            </a:r>
          </a:p>
        </p:txBody>
      </p:sp>
      <p:pic>
        <p:nvPicPr>
          <p:cNvPr id="5" name="Picture 4">
            <a:extLst>
              <a:ext uri="{FF2B5EF4-FFF2-40B4-BE49-F238E27FC236}">
                <a16:creationId xmlns:a16="http://schemas.microsoft.com/office/drawing/2014/main" id="{0572EF0F-A0AC-71F6-AEC3-C0DE445F1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7292"/>
            <a:ext cx="12192000" cy="3083858"/>
          </a:xfrm>
          <a:prstGeom prst="rect">
            <a:avLst/>
          </a:prstGeom>
        </p:spPr>
      </p:pic>
      <p:sp>
        <p:nvSpPr>
          <p:cNvPr id="7" name="TextBox 6">
            <a:extLst>
              <a:ext uri="{FF2B5EF4-FFF2-40B4-BE49-F238E27FC236}">
                <a16:creationId xmlns:a16="http://schemas.microsoft.com/office/drawing/2014/main" id="{57382A29-FE38-F5BC-DC29-7EC48C791E44}"/>
              </a:ext>
            </a:extLst>
          </p:cNvPr>
          <p:cNvSpPr txBox="1"/>
          <p:nvPr/>
        </p:nvSpPr>
        <p:spPr>
          <a:xfrm>
            <a:off x="201705" y="5244147"/>
            <a:ext cx="11788589" cy="1477328"/>
          </a:xfrm>
          <a:prstGeom prst="rect">
            <a:avLst/>
          </a:prstGeom>
          <a:noFill/>
        </p:spPr>
        <p:txBody>
          <a:bodyPr wrap="square">
            <a:spAutoFit/>
          </a:bodyPr>
          <a:lstStyle/>
          <a:p>
            <a:r>
              <a:rPr lang="en-US" dirty="0">
                <a:solidFill>
                  <a:schemeClr val="tx1">
                    <a:lumMod val="65000"/>
                    <a:lumOff val="35000"/>
                  </a:schemeClr>
                </a:solidFill>
                <a:effectLst/>
              </a:rPr>
              <a:t>Classes of one package can also be used in other packages.</a:t>
            </a:r>
          </a:p>
          <a:p>
            <a:r>
              <a:rPr lang="en-US" b="1" dirty="0">
                <a:solidFill>
                  <a:schemeClr val="tx1">
                    <a:lumMod val="65000"/>
                    <a:lumOff val="35000"/>
                  </a:schemeClr>
                </a:solidFill>
                <a:effectLst/>
              </a:rPr>
              <a:t>How do you use classes of one package in another package?</a:t>
            </a:r>
            <a:endParaRPr lang="en-US" dirty="0">
              <a:solidFill>
                <a:schemeClr val="tx1">
                  <a:lumMod val="65000"/>
                  <a:lumOff val="35000"/>
                </a:schemeClr>
              </a:solidFill>
              <a:effectLst/>
            </a:endParaRPr>
          </a:p>
          <a:p>
            <a:r>
              <a:rPr lang="en-US" dirty="0">
                <a:solidFill>
                  <a:schemeClr val="tx1">
                    <a:lumMod val="65000"/>
                    <a:lumOff val="35000"/>
                  </a:schemeClr>
                </a:solidFill>
                <a:effectLst/>
              </a:rPr>
              <a:t>To use a class of one package in another package, an </a:t>
            </a:r>
            <a:r>
              <a:rPr lang="en-US" b="1" dirty="0">
                <a:solidFill>
                  <a:schemeClr val="tx1">
                    <a:lumMod val="65000"/>
                    <a:lumOff val="35000"/>
                  </a:schemeClr>
                </a:solidFill>
                <a:effectLst/>
              </a:rPr>
              <a:t>import </a:t>
            </a:r>
            <a:r>
              <a:rPr lang="en-US" dirty="0">
                <a:solidFill>
                  <a:schemeClr val="tx1">
                    <a:lumMod val="65000"/>
                    <a:lumOff val="35000"/>
                  </a:schemeClr>
                </a:solidFill>
                <a:effectLst/>
              </a:rPr>
              <a:t>statement needs to be used which will be demonstrated to you through a demonstration shown later.</a:t>
            </a:r>
          </a:p>
          <a:p>
            <a:r>
              <a:rPr lang="en-US" dirty="0">
                <a:solidFill>
                  <a:schemeClr val="tx1">
                    <a:lumMod val="65000"/>
                    <a:lumOff val="35000"/>
                  </a:schemeClr>
                </a:solidFill>
                <a:effectLst/>
              </a:rPr>
              <a:t>Let us discuss access modifiers next.</a:t>
            </a:r>
          </a:p>
        </p:txBody>
      </p:sp>
      <p:sp>
        <p:nvSpPr>
          <p:cNvPr id="2" name="Footer Placeholder 1">
            <a:extLst>
              <a:ext uri="{FF2B5EF4-FFF2-40B4-BE49-F238E27FC236}">
                <a16:creationId xmlns:a16="http://schemas.microsoft.com/office/drawing/2014/main" id="{DC1F9434-70A2-DBF7-D3A9-9EA45F98DF1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E43A8AD-49FB-8930-D7A3-6E8D4B9B20FC}"/>
              </a:ext>
            </a:extLst>
          </p:cNvPr>
          <p:cNvSpPr>
            <a:spLocks noGrp="1"/>
          </p:cNvSpPr>
          <p:nvPr>
            <p:ph type="sldNum" sz="quarter" idx="12"/>
          </p:nvPr>
        </p:nvSpPr>
        <p:spPr/>
        <p:txBody>
          <a:bodyPr/>
          <a:lstStyle/>
          <a:p>
            <a:fld id="{4A777409-9C5A-4B07-8E32-19F22F7D558C}" type="slidenum">
              <a:rPr lang="en-IN" smtClean="0"/>
              <a:t>83</a:t>
            </a:fld>
            <a:endParaRPr lang="en-IN" dirty="0"/>
          </a:p>
        </p:txBody>
      </p:sp>
    </p:spTree>
    <p:extLst>
      <p:ext uri="{BB962C8B-B14F-4D97-AF65-F5344CB8AC3E}">
        <p14:creationId xmlns:p14="http://schemas.microsoft.com/office/powerpoint/2010/main" val="26270094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EFFE-6197-49A4-3542-1008606AB030}"/>
              </a:ext>
            </a:extLst>
          </p:cNvPr>
          <p:cNvSpPr>
            <a:spLocks noGrp="1"/>
          </p:cNvSpPr>
          <p:nvPr>
            <p:ph type="title"/>
          </p:nvPr>
        </p:nvSpPr>
        <p:spPr>
          <a:xfrm>
            <a:off x="838200" y="167901"/>
            <a:ext cx="10515600" cy="1325563"/>
          </a:xfrm>
        </p:spPr>
        <p:txBody>
          <a:bodyPr/>
          <a:lstStyle/>
          <a:p>
            <a:pPr algn="ctr"/>
            <a:r>
              <a:rPr lang="en-IN" b="1" u="sng" dirty="0"/>
              <a:t>Access Modifiers</a:t>
            </a:r>
          </a:p>
        </p:txBody>
      </p:sp>
      <p:sp>
        <p:nvSpPr>
          <p:cNvPr id="4" name="TextBox 3">
            <a:extLst>
              <a:ext uri="{FF2B5EF4-FFF2-40B4-BE49-F238E27FC236}">
                <a16:creationId xmlns:a16="http://schemas.microsoft.com/office/drawing/2014/main" id="{F4E97278-A2E3-727B-C207-0D18F851358A}"/>
              </a:ext>
            </a:extLst>
          </p:cNvPr>
          <p:cNvSpPr txBox="1"/>
          <p:nvPr/>
        </p:nvSpPr>
        <p:spPr>
          <a:xfrm>
            <a:off x="295835" y="1182957"/>
            <a:ext cx="11600329" cy="2862322"/>
          </a:xfrm>
          <a:prstGeom prst="rect">
            <a:avLst/>
          </a:prstGeom>
          <a:noFill/>
        </p:spPr>
        <p:txBody>
          <a:bodyPr wrap="square">
            <a:spAutoFit/>
          </a:bodyPr>
          <a:lstStyle/>
          <a:p>
            <a:r>
              <a:rPr lang="en-US" sz="2000" dirty="0">
                <a:solidFill>
                  <a:schemeClr val="tx1">
                    <a:lumMod val="65000"/>
                    <a:lumOff val="35000"/>
                  </a:schemeClr>
                </a:solidFill>
                <a:effectLst/>
              </a:rPr>
              <a:t>Now that you have understood packages, let us also discuss access modifiers.</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You would have seen the keyword 'public' in multiple places. The keyword public is an access modifier.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Access modifiers are used to control the visibility of a class and its members. This facilitates encapsulation.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4 access modifiers in Java  - public, private, default and protected.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Out of these 4, you will learn more about protected later in the  course.</a:t>
            </a:r>
          </a:p>
        </p:txBody>
      </p:sp>
      <p:pic>
        <p:nvPicPr>
          <p:cNvPr id="6" name="Picture 5">
            <a:extLst>
              <a:ext uri="{FF2B5EF4-FFF2-40B4-BE49-F238E27FC236}">
                <a16:creationId xmlns:a16="http://schemas.microsoft.com/office/drawing/2014/main" id="{4B12B660-9026-95EE-21BE-7AAB4DBEB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35" y="3943750"/>
            <a:ext cx="9090211" cy="2486372"/>
          </a:xfrm>
          <a:prstGeom prst="rect">
            <a:avLst/>
          </a:prstGeom>
        </p:spPr>
      </p:pic>
      <p:sp>
        <p:nvSpPr>
          <p:cNvPr id="8" name="TextBox 7">
            <a:extLst>
              <a:ext uri="{FF2B5EF4-FFF2-40B4-BE49-F238E27FC236}">
                <a16:creationId xmlns:a16="http://schemas.microsoft.com/office/drawing/2014/main" id="{457F70FA-136A-4789-EBE9-A7CE2154D38C}"/>
              </a:ext>
            </a:extLst>
          </p:cNvPr>
          <p:cNvSpPr txBox="1"/>
          <p:nvPr/>
        </p:nvSpPr>
        <p:spPr>
          <a:xfrm>
            <a:off x="295835" y="6320767"/>
            <a:ext cx="6096000" cy="369332"/>
          </a:xfrm>
          <a:prstGeom prst="rect">
            <a:avLst/>
          </a:prstGeom>
          <a:noFill/>
        </p:spPr>
        <p:txBody>
          <a:bodyPr wrap="square">
            <a:spAutoFit/>
          </a:bodyPr>
          <a:lstStyle/>
          <a:p>
            <a:r>
              <a:rPr lang="en-US" sz="1800" b="1" dirty="0">
                <a:solidFill>
                  <a:schemeClr val="tx1">
                    <a:lumMod val="65000"/>
                    <a:lumOff val="35000"/>
                  </a:schemeClr>
                </a:solidFill>
                <a:effectLst/>
              </a:rPr>
              <a:t>Note</a:t>
            </a:r>
            <a:r>
              <a:rPr lang="en-US" sz="1800" dirty="0">
                <a:solidFill>
                  <a:schemeClr val="tx1">
                    <a:lumMod val="65000"/>
                    <a:lumOff val="35000"/>
                  </a:schemeClr>
                </a:solidFill>
                <a:effectLst/>
              </a:rPr>
              <a:t>: A class can have only public or default access.</a:t>
            </a:r>
          </a:p>
        </p:txBody>
      </p:sp>
      <p:sp>
        <p:nvSpPr>
          <p:cNvPr id="3" name="Footer Placeholder 2">
            <a:extLst>
              <a:ext uri="{FF2B5EF4-FFF2-40B4-BE49-F238E27FC236}">
                <a16:creationId xmlns:a16="http://schemas.microsoft.com/office/drawing/2014/main" id="{716639EE-8FF4-8CE3-6BE1-982EECD4ADF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6D11F52-55E6-6E06-DE3F-8230BABD8F04}"/>
              </a:ext>
            </a:extLst>
          </p:cNvPr>
          <p:cNvSpPr>
            <a:spLocks noGrp="1"/>
          </p:cNvSpPr>
          <p:nvPr>
            <p:ph type="sldNum" sz="quarter" idx="12"/>
          </p:nvPr>
        </p:nvSpPr>
        <p:spPr/>
        <p:txBody>
          <a:bodyPr/>
          <a:lstStyle/>
          <a:p>
            <a:fld id="{4A777409-9C5A-4B07-8E32-19F22F7D558C}" type="slidenum">
              <a:rPr lang="en-IN" smtClean="0"/>
              <a:t>84</a:t>
            </a:fld>
            <a:endParaRPr lang="en-IN" dirty="0"/>
          </a:p>
        </p:txBody>
      </p:sp>
    </p:spTree>
    <p:extLst>
      <p:ext uri="{BB962C8B-B14F-4D97-AF65-F5344CB8AC3E}">
        <p14:creationId xmlns:p14="http://schemas.microsoft.com/office/powerpoint/2010/main" val="2163377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D8EAC-DB0A-B481-EDA5-B66A38BC2535}"/>
              </a:ext>
            </a:extLst>
          </p:cNvPr>
          <p:cNvSpPr txBox="1"/>
          <p:nvPr/>
        </p:nvSpPr>
        <p:spPr>
          <a:xfrm>
            <a:off x="161364" y="1532982"/>
            <a:ext cx="11707906" cy="1631216"/>
          </a:xfrm>
          <a:prstGeom prst="rect">
            <a:avLst/>
          </a:prstGeom>
          <a:noFill/>
        </p:spPr>
        <p:txBody>
          <a:bodyPr wrap="square">
            <a:spAutoFit/>
          </a:bodyPr>
          <a:lstStyle/>
          <a:p>
            <a:r>
              <a:rPr lang="en-US" sz="2000" dirty="0">
                <a:solidFill>
                  <a:schemeClr val="tx1">
                    <a:lumMod val="65000"/>
                    <a:lumOff val="35000"/>
                  </a:schemeClr>
                </a:solidFill>
                <a:effectLst/>
              </a:rPr>
              <a:t>Since you have now learnt about the different access modifiers, we will see how they are represented in class diagrams.</a:t>
            </a:r>
          </a:p>
          <a:p>
            <a:r>
              <a:rPr lang="en-US" sz="2000" dirty="0">
                <a:solidFill>
                  <a:schemeClr val="tx1">
                    <a:lumMod val="65000"/>
                    <a:lumOff val="35000"/>
                  </a:schemeClr>
                </a:solidFill>
                <a:effectLst/>
              </a:rPr>
              <a:t>Consider the below code snippet for the class Customer.</a:t>
            </a:r>
          </a:p>
          <a:p>
            <a:endParaRPr lang="en-US" sz="2000" dirty="0">
              <a:solidFill>
                <a:schemeClr val="tx1">
                  <a:lumMod val="65000"/>
                  <a:lumOff val="35000"/>
                </a:schemeClr>
              </a:solidFill>
            </a:endParaRPr>
          </a:p>
          <a:p>
            <a:r>
              <a:rPr lang="en-US" sz="2000" dirty="0">
                <a:solidFill>
                  <a:schemeClr val="tx1">
                    <a:lumMod val="65000"/>
                    <a:lumOff val="35000"/>
                  </a:schemeClr>
                </a:solidFill>
                <a:effectLst/>
              </a:rPr>
              <a:t>Let’s see in next slide..</a:t>
            </a:r>
          </a:p>
        </p:txBody>
      </p:sp>
      <p:sp>
        <p:nvSpPr>
          <p:cNvPr id="2" name="Footer Placeholder 1">
            <a:extLst>
              <a:ext uri="{FF2B5EF4-FFF2-40B4-BE49-F238E27FC236}">
                <a16:creationId xmlns:a16="http://schemas.microsoft.com/office/drawing/2014/main" id="{92D41D5E-E569-774C-182D-A0D4A0CF0962}"/>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E3F3D74-5A52-9537-A11A-F8834228F4BC}"/>
              </a:ext>
            </a:extLst>
          </p:cNvPr>
          <p:cNvSpPr>
            <a:spLocks noGrp="1"/>
          </p:cNvSpPr>
          <p:nvPr>
            <p:ph type="sldNum" sz="quarter" idx="12"/>
          </p:nvPr>
        </p:nvSpPr>
        <p:spPr/>
        <p:txBody>
          <a:bodyPr/>
          <a:lstStyle/>
          <a:p>
            <a:fld id="{4A777409-9C5A-4B07-8E32-19F22F7D558C}" type="slidenum">
              <a:rPr lang="en-IN" smtClean="0"/>
              <a:t>85</a:t>
            </a:fld>
            <a:endParaRPr lang="en-IN" dirty="0"/>
          </a:p>
        </p:txBody>
      </p:sp>
    </p:spTree>
    <p:extLst>
      <p:ext uri="{BB962C8B-B14F-4D97-AF65-F5344CB8AC3E}">
        <p14:creationId xmlns:p14="http://schemas.microsoft.com/office/powerpoint/2010/main" val="40477368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2F76D-7D5B-FDD8-DF02-54FD417F3B29}"/>
              </a:ext>
            </a:extLst>
          </p:cNvPr>
          <p:cNvSpPr txBox="1"/>
          <p:nvPr/>
        </p:nvSpPr>
        <p:spPr>
          <a:xfrm>
            <a:off x="950257" y="439270"/>
            <a:ext cx="11591365" cy="6555641"/>
          </a:xfrm>
          <a:prstGeom prst="rect">
            <a:avLst/>
          </a:prstGeom>
          <a:noFill/>
        </p:spPr>
        <p:txBody>
          <a:bodyPr wrap="square">
            <a:spAutoFit/>
          </a:bodyPr>
          <a:lstStyle/>
          <a:p>
            <a:r>
              <a:rPr lang="en-IN" sz="1050" dirty="0"/>
              <a:t>public abstract class Customer {</a:t>
            </a:r>
          </a:p>
          <a:p>
            <a:r>
              <a:rPr lang="en-IN" sz="1050" dirty="0"/>
              <a:t>	</a:t>
            </a:r>
          </a:p>
          <a:p>
            <a:r>
              <a:rPr lang="en-IN" sz="1050" dirty="0"/>
              <a:t>	public String customerId;</a:t>
            </a:r>
          </a:p>
          <a:p>
            <a:r>
              <a:rPr lang="en-IN" sz="1050" dirty="0"/>
              <a:t>	protected String customerName;</a:t>
            </a:r>
          </a:p>
          <a:p>
            <a:r>
              <a:rPr lang="en-IN" sz="1050" dirty="0"/>
              <a:t>	long contactNumber;</a:t>
            </a:r>
          </a:p>
          <a:p>
            <a:r>
              <a:rPr lang="en-IN" sz="1050" dirty="0"/>
              <a:t>	private String address;</a:t>
            </a:r>
          </a:p>
          <a:p>
            <a:r>
              <a:rPr lang="en-IN" sz="1050" dirty="0"/>
              <a:t>	</a:t>
            </a:r>
          </a:p>
          <a:p>
            <a:r>
              <a:rPr lang="en-IN" sz="1050" dirty="0"/>
              <a:t>	private static int idCounter;</a:t>
            </a:r>
          </a:p>
          <a:p>
            <a:r>
              <a:rPr lang="en-IN" sz="1050" dirty="0"/>
              <a:t>	public Customer() {</a:t>
            </a:r>
          </a:p>
          <a:p>
            <a:r>
              <a:rPr lang="en-IN" sz="1050" dirty="0"/>
              <a:t>		System.out.println("Parameterless constructor called");</a:t>
            </a:r>
          </a:p>
          <a:p>
            <a:r>
              <a:rPr lang="en-IN" sz="1050" dirty="0"/>
              <a:t>	}</a:t>
            </a:r>
          </a:p>
          <a:p>
            <a:r>
              <a:rPr lang="en-IN" sz="1050" dirty="0"/>
              <a:t>	public Customer(String customerId, String customerName, long contactNumber, String address) {</a:t>
            </a:r>
          </a:p>
          <a:p>
            <a:r>
              <a:rPr lang="en-IN" sz="1050" dirty="0"/>
              <a:t>		this.customerId = customerId;</a:t>
            </a:r>
          </a:p>
          <a:p>
            <a:r>
              <a:rPr lang="en-IN" sz="1050" dirty="0"/>
              <a:t>		</a:t>
            </a:r>
            <a:r>
              <a:rPr lang="en-IN" sz="1050" dirty="0" err="1"/>
              <a:t>this.customerName</a:t>
            </a:r>
            <a:r>
              <a:rPr lang="en-IN" sz="1050" dirty="0"/>
              <a:t> = customerName;</a:t>
            </a:r>
          </a:p>
          <a:p>
            <a:r>
              <a:rPr lang="en-IN" sz="1050" dirty="0"/>
              <a:t>		this.contactNumber = contactNumber;</a:t>
            </a:r>
          </a:p>
          <a:p>
            <a:r>
              <a:rPr lang="en-IN" sz="1050" dirty="0"/>
              <a:t>		this.address = address;</a:t>
            </a:r>
          </a:p>
          <a:p>
            <a:r>
              <a:rPr lang="en-IN" sz="1050" dirty="0"/>
              <a:t>	}</a:t>
            </a:r>
          </a:p>
          <a:p>
            <a:r>
              <a:rPr lang="en-IN" sz="1050" dirty="0"/>
              <a:t>	public void displayCustomerDetails() {</a:t>
            </a:r>
          </a:p>
          <a:p>
            <a:r>
              <a:rPr lang="en-IN" sz="1050" dirty="0"/>
              <a:t>		System.out.println("Displaying customer details \n***********");</a:t>
            </a:r>
          </a:p>
          <a:p>
            <a:r>
              <a:rPr lang="en-IN" sz="1050" dirty="0"/>
              <a:t>		System.out.println("Customer Id : " + this.customerId);</a:t>
            </a:r>
          </a:p>
          <a:p>
            <a:r>
              <a:rPr lang="en-IN" sz="1050" dirty="0"/>
              <a:t>		System.out.println("Customer Name : " + </a:t>
            </a:r>
            <a:r>
              <a:rPr lang="en-IN" sz="1050" dirty="0" err="1"/>
              <a:t>this.customerName</a:t>
            </a:r>
            <a:r>
              <a:rPr lang="en-IN" sz="1050" dirty="0"/>
              <a:t>);</a:t>
            </a:r>
          </a:p>
          <a:p>
            <a:r>
              <a:rPr lang="en-IN" sz="1050" dirty="0"/>
              <a:t>		System.out.println("Contact Number : " + this.contactNumber);</a:t>
            </a:r>
          </a:p>
          <a:p>
            <a:r>
              <a:rPr lang="en-IN" sz="1050" dirty="0"/>
              <a:t>		System.out.println("Address : " + this.address);</a:t>
            </a:r>
          </a:p>
          <a:p>
            <a:r>
              <a:rPr lang="en-IN" sz="1050" dirty="0"/>
              <a:t>	}</a:t>
            </a:r>
          </a:p>
          <a:p>
            <a:r>
              <a:rPr lang="en-IN" sz="1050" dirty="0"/>
              <a:t>	</a:t>
            </a:r>
          </a:p>
          <a:p>
            <a:r>
              <a:rPr lang="en-IN" sz="1050" dirty="0"/>
              <a:t>	public String updateCustomerContact(long newContact) {</a:t>
            </a:r>
          </a:p>
          <a:p>
            <a:r>
              <a:rPr lang="en-IN" sz="1050" dirty="0"/>
              <a:t>		String message = null;</a:t>
            </a:r>
          </a:p>
          <a:p>
            <a:r>
              <a:rPr lang="en-IN" sz="1050" dirty="0"/>
              <a:t>		if (this.contactNumber != newContact) {</a:t>
            </a:r>
          </a:p>
          <a:p>
            <a:r>
              <a:rPr lang="en-IN" sz="1050" dirty="0"/>
              <a:t>			this.contactNumber = newContact;</a:t>
            </a:r>
          </a:p>
          <a:p>
            <a:r>
              <a:rPr lang="en-IN" sz="1050" dirty="0"/>
              <a:t>			message= "Contact updated";</a:t>
            </a:r>
          </a:p>
          <a:p>
            <a:r>
              <a:rPr lang="en-IN" sz="1050" dirty="0"/>
              <a:t>		}</a:t>
            </a:r>
          </a:p>
          <a:p>
            <a:r>
              <a:rPr lang="en-IN" sz="1050" dirty="0"/>
              <a:t>		else</a:t>
            </a:r>
          </a:p>
          <a:p>
            <a:r>
              <a:rPr lang="en-IN" sz="1050" dirty="0"/>
              <a:t>			message = "Provide a new contact";</a:t>
            </a:r>
          </a:p>
          <a:p>
            <a:r>
              <a:rPr lang="en-IN" sz="1050" dirty="0"/>
              <a:t>		</a:t>
            </a:r>
          </a:p>
          <a:p>
            <a:r>
              <a:rPr lang="en-IN" sz="1050" dirty="0"/>
              <a:t>		return message;</a:t>
            </a:r>
          </a:p>
          <a:p>
            <a:r>
              <a:rPr lang="en-IN" sz="1050" dirty="0"/>
              <a:t>			</a:t>
            </a:r>
          </a:p>
          <a:p>
            <a:r>
              <a:rPr lang="en-IN" sz="1050" dirty="0"/>
              <a:t>	}</a:t>
            </a:r>
          </a:p>
          <a:p>
            <a:r>
              <a:rPr lang="en-IN" sz="1050" dirty="0"/>
              <a:t>	</a:t>
            </a:r>
          </a:p>
          <a:p>
            <a:r>
              <a:rPr lang="en-IN" sz="1050" dirty="0"/>
              <a:t>	public abstract void calculateFinalPrice();</a:t>
            </a:r>
          </a:p>
          <a:p>
            <a:r>
              <a:rPr lang="en-IN" sz="1050" dirty="0"/>
              <a:t>}</a:t>
            </a:r>
          </a:p>
        </p:txBody>
      </p:sp>
      <p:sp>
        <p:nvSpPr>
          <p:cNvPr id="2" name="Footer Placeholder 1">
            <a:extLst>
              <a:ext uri="{FF2B5EF4-FFF2-40B4-BE49-F238E27FC236}">
                <a16:creationId xmlns:a16="http://schemas.microsoft.com/office/drawing/2014/main" id="{1713C4DD-10C8-1801-0DCA-0792D9E8732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DD302E0-4003-94E0-BC65-84C7774C566E}"/>
              </a:ext>
            </a:extLst>
          </p:cNvPr>
          <p:cNvSpPr>
            <a:spLocks noGrp="1"/>
          </p:cNvSpPr>
          <p:nvPr>
            <p:ph type="sldNum" sz="quarter" idx="12"/>
          </p:nvPr>
        </p:nvSpPr>
        <p:spPr/>
        <p:txBody>
          <a:bodyPr/>
          <a:lstStyle/>
          <a:p>
            <a:fld id="{4A777409-9C5A-4B07-8E32-19F22F7D558C}" type="slidenum">
              <a:rPr lang="en-IN" smtClean="0"/>
              <a:t>86</a:t>
            </a:fld>
            <a:endParaRPr lang="en-IN" dirty="0"/>
          </a:p>
        </p:txBody>
      </p:sp>
    </p:spTree>
    <p:extLst>
      <p:ext uri="{BB962C8B-B14F-4D97-AF65-F5344CB8AC3E}">
        <p14:creationId xmlns:p14="http://schemas.microsoft.com/office/powerpoint/2010/main" val="21996159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C706A1-241B-8954-AE3D-D27FB56DC90C}"/>
              </a:ext>
            </a:extLst>
          </p:cNvPr>
          <p:cNvSpPr txBox="1"/>
          <p:nvPr/>
        </p:nvSpPr>
        <p:spPr>
          <a:xfrm>
            <a:off x="909916" y="386982"/>
            <a:ext cx="11645153" cy="400110"/>
          </a:xfrm>
          <a:prstGeom prst="rect">
            <a:avLst/>
          </a:prstGeom>
          <a:noFill/>
        </p:spPr>
        <p:txBody>
          <a:bodyPr wrap="square">
            <a:spAutoFit/>
          </a:bodyPr>
          <a:lstStyle/>
          <a:p>
            <a:r>
              <a:rPr lang="en-US" sz="2000" dirty="0">
                <a:solidFill>
                  <a:schemeClr val="tx1">
                    <a:lumMod val="65000"/>
                    <a:lumOff val="35000"/>
                  </a:schemeClr>
                </a:solidFill>
              </a:rPr>
              <a:t>Below is the class diagram for the above given Customer class.</a:t>
            </a:r>
            <a:endParaRPr lang="en-IN" sz="2000" dirty="0">
              <a:solidFill>
                <a:schemeClr val="tx1">
                  <a:lumMod val="65000"/>
                  <a:lumOff val="35000"/>
                </a:schemeClr>
              </a:solidFill>
            </a:endParaRPr>
          </a:p>
        </p:txBody>
      </p:sp>
      <p:pic>
        <p:nvPicPr>
          <p:cNvPr id="5" name="Picture 4">
            <a:extLst>
              <a:ext uri="{FF2B5EF4-FFF2-40B4-BE49-F238E27FC236}">
                <a16:creationId xmlns:a16="http://schemas.microsoft.com/office/drawing/2014/main" id="{EFD21E7B-D683-C2A2-240C-E73E03A20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16" y="787092"/>
            <a:ext cx="5670178" cy="1812673"/>
          </a:xfrm>
          <a:prstGeom prst="rect">
            <a:avLst/>
          </a:prstGeom>
        </p:spPr>
      </p:pic>
      <p:sp>
        <p:nvSpPr>
          <p:cNvPr id="7" name="TextBox 6">
            <a:extLst>
              <a:ext uri="{FF2B5EF4-FFF2-40B4-BE49-F238E27FC236}">
                <a16:creationId xmlns:a16="http://schemas.microsoft.com/office/drawing/2014/main" id="{5D60A6B1-418A-C8DD-3BFA-D2D207ECC15A}"/>
              </a:ext>
            </a:extLst>
          </p:cNvPr>
          <p:cNvSpPr txBox="1"/>
          <p:nvPr/>
        </p:nvSpPr>
        <p:spPr>
          <a:xfrm>
            <a:off x="948015" y="2599765"/>
            <a:ext cx="11568953" cy="400110"/>
          </a:xfrm>
          <a:prstGeom prst="rect">
            <a:avLst/>
          </a:prstGeom>
          <a:noFill/>
        </p:spPr>
        <p:txBody>
          <a:bodyPr wrap="square">
            <a:spAutoFit/>
          </a:bodyPr>
          <a:lstStyle/>
          <a:p>
            <a:r>
              <a:rPr lang="en-US" sz="2000" dirty="0">
                <a:solidFill>
                  <a:schemeClr val="tx1">
                    <a:lumMod val="65000"/>
                    <a:lumOff val="35000"/>
                  </a:schemeClr>
                </a:solidFill>
              </a:rPr>
              <a:t>Different symbols used in the above class diagram is explained below:</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3879FA2A-ED57-2C63-808B-E5EBC5BD5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015" y="3080559"/>
            <a:ext cx="3881717" cy="3858124"/>
          </a:xfrm>
          <a:prstGeom prst="rect">
            <a:avLst/>
          </a:prstGeom>
        </p:spPr>
      </p:pic>
      <p:sp>
        <p:nvSpPr>
          <p:cNvPr id="2" name="Footer Placeholder 1">
            <a:extLst>
              <a:ext uri="{FF2B5EF4-FFF2-40B4-BE49-F238E27FC236}">
                <a16:creationId xmlns:a16="http://schemas.microsoft.com/office/drawing/2014/main" id="{804D2460-F270-172A-68BF-21638092E09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C7255930-5BA3-E830-55BC-9582D1AC10C1}"/>
              </a:ext>
            </a:extLst>
          </p:cNvPr>
          <p:cNvSpPr>
            <a:spLocks noGrp="1"/>
          </p:cNvSpPr>
          <p:nvPr>
            <p:ph type="sldNum" sz="quarter" idx="12"/>
          </p:nvPr>
        </p:nvSpPr>
        <p:spPr/>
        <p:txBody>
          <a:bodyPr/>
          <a:lstStyle/>
          <a:p>
            <a:fld id="{4A777409-9C5A-4B07-8E32-19F22F7D558C}" type="slidenum">
              <a:rPr lang="en-IN" smtClean="0"/>
              <a:t>87</a:t>
            </a:fld>
            <a:endParaRPr lang="en-IN" dirty="0"/>
          </a:p>
        </p:txBody>
      </p:sp>
    </p:spTree>
    <p:extLst>
      <p:ext uri="{BB962C8B-B14F-4D97-AF65-F5344CB8AC3E}">
        <p14:creationId xmlns:p14="http://schemas.microsoft.com/office/powerpoint/2010/main" val="26173764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A2CF6-EBB2-5A8D-F204-B396794FAC8A}"/>
              </a:ext>
            </a:extLst>
          </p:cNvPr>
          <p:cNvSpPr txBox="1"/>
          <p:nvPr/>
        </p:nvSpPr>
        <p:spPr>
          <a:xfrm>
            <a:off x="215153" y="797526"/>
            <a:ext cx="11501718" cy="1015663"/>
          </a:xfrm>
          <a:prstGeom prst="rect">
            <a:avLst/>
          </a:prstGeom>
          <a:noFill/>
        </p:spPr>
        <p:txBody>
          <a:bodyPr wrap="square">
            <a:spAutoFit/>
          </a:bodyPr>
          <a:lstStyle/>
          <a:p>
            <a:r>
              <a:rPr lang="en-US" sz="2000" dirty="0"/>
              <a:t>Package and Access Modifiers – Demo</a:t>
            </a:r>
          </a:p>
          <a:p>
            <a:r>
              <a:rPr lang="en-US" sz="2000" dirty="0"/>
              <a:t> </a:t>
            </a:r>
          </a:p>
          <a:p>
            <a:endParaRPr lang="en-IN" sz="2000" dirty="0"/>
          </a:p>
        </p:txBody>
      </p:sp>
      <p:sp>
        <p:nvSpPr>
          <p:cNvPr id="5" name="TextBox 4">
            <a:extLst>
              <a:ext uri="{FF2B5EF4-FFF2-40B4-BE49-F238E27FC236}">
                <a16:creationId xmlns:a16="http://schemas.microsoft.com/office/drawing/2014/main" id="{E7928E96-A55E-060C-E0A2-0EDF2010A9CE}"/>
              </a:ext>
            </a:extLst>
          </p:cNvPr>
          <p:cNvSpPr txBox="1"/>
          <p:nvPr/>
        </p:nvSpPr>
        <p:spPr>
          <a:xfrm>
            <a:off x="179294" y="1195446"/>
            <a:ext cx="11797553" cy="923330"/>
          </a:xfrm>
          <a:prstGeom prst="rect">
            <a:avLst/>
          </a:prstGeom>
          <a:noFill/>
        </p:spPr>
        <p:txBody>
          <a:bodyPr wrap="square">
            <a:spAutoFit/>
          </a:bodyPr>
          <a:lstStyle/>
          <a:p>
            <a:r>
              <a:rPr lang="en-US" dirty="0">
                <a:solidFill>
                  <a:schemeClr val="tx1">
                    <a:lumMod val="65000"/>
                    <a:lumOff val="35000"/>
                  </a:schemeClr>
                </a:solidFill>
                <a:effectLst/>
              </a:rPr>
              <a:t>Please follow the steps given below to understand packages and public, private and default access modifiers in Java.</a:t>
            </a:r>
          </a:p>
          <a:p>
            <a:endParaRPr lang="en-US" dirty="0">
              <a:solidFill>
                <a:schemeClr val="tx1">
                  <a:lumMod val="65000"/>
                  <a:lumOff val="35000"/>
                </a:schemeClr>
              </a:solidFill>
              <a:effectLst/>
            </a:endParaRPr>
          </a:p>
          <a:p>
            <a:r>
              <a:rPr lang="en-US" b="1" dirty="0">
                <a:solidFill>
                  <a:schemeClr val="tx1">
                    <a:lumMod val="65000"/>
                    <a:lumOff val="35000"/>
                  </a:schemeClr>
                </a:solidFill>
                <a:effectLst/>
              </a:rPr>
              <a:t>Step 1</a:t>
            </a:r>
            <a:r>
              <a:rPr lang="en-US" dirty="0">
                <a:solidFill>
                  <a:schemeClr val="tx1">
                    <a:lumMod val="65000"/>
                    <a:lumOff val="35000"/>
                  </a:schemeClr>
                </a:solidFill>
                <a:effectLst/>
              </a:rPr>
              <a:t>: Create a project named PackageandAccessModifiersDemo as shown below.</a:t>
            </a:r>
          </a:p>
        </p:txBody>
      </p:sp>
      <p:pic>
        <p:nvPicPr>
          <p:cNvPr id="7" name="Picture 6">
            <a:extLst>
              <a:ext uri="{FF2B5EF4-FFF2-40B4-BE49-F238E27FC236}">
                <a16:creationId xmlns:a16="http://schemas.microsoft.com/office/drawing/2014/main" id="{64FCF8AA-E947-35BC-5A0E-C5756B06B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564"/>
            <a:ext cx="12192000" cy="5923949"/>
          </a:xfrm>
          <a:prstGeom prst="rect">
            <a:avLst/>
          </a:prstGeom>
        </p:spPr>
      </p:pic>
      <p:sp>
        <p:nvSpPr>
          <p:cNvPr id="2" name="Footer Placeholder 1">
            <a:extLst>
              <a:ext uri="{FF2B5EF4-FFF2-40B4-BE49-F238E27FC236}">
                <a16:creationId xmlns:a16="http://schemas.microsoft.com/office/drawing/2014/main" id="{16D4E931-DC6C-491A-8BB6-2D0D33BCD40E}"/>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AED90445-5110-F177-ACB8-4574ACFFD7E6}"/>
              </a:ext>
            </a:extLst>
          </p:cNvPr>
          <p:cNvSpPr>
            <a:spLocks noGrp="1"/>
          </p:cNvSpPr>
          <p:nvPr>
            <p:ph type="sldNum" sz="quarter" idx="12"/>
          </p:nvPr>
        </p:nvSpPr>
        <p:spPr/>
        <p:txBody>
          <a:bodyPr/>
          <a:lstStyle/>
          <a:p>
            <a:fld id="{4A777409-9C5A-4B07-8E32-19F22F7D558C}" type="slidenum">
              <a:rPr lang="en-IN" smtClean="0"/>
              <a:t>88</a:t>
            </a:fld>
            <a:endParaRPr lang="en-IN" dirty="0"/>
          </a:p>
        </p:txBody>
      </p:sp>
    </p:spTree>
    <p:extLst>
      <p:ext uri="{BB962C8B-B14F-4D97-AF65-F5344CB8AC3E}">
        <p14:creationId xmlns:p14="http://schemas.microsoft.com/office/powerpoint/2010/main" val="37964917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269358-FCDE-971F-4DC6-80A53F555092}"/>
              </a:ext>
            </a:extLst>
          </p:cNvPr>
          <p:cNvSpPr txBox="1"/>
          <p:nvPr/>
        </p:nvSpPr>
        <p:spPr>
          <a:xfrm>
            <a:off x="1237129" y="532965"/>
            <a:ext cx="11833411" cy="400110"/>
          </a:xfrm>
          <a:prstGeom prst="rect">
            <a:avLst/>
          </a:prstGeom>
          <a:noFill/>
        </p:spPr>
        <p:txBody>
          <a:bodyPr wrap="square">
            <a:spAutoFit/>
          </a:bodyPr>
          <a:lstStyle/>
          <a:p>
            <a:r>
              <a:rPr lang="en-US" b="1" dirty="0">
                <a:solidFill>
                  <a:schemeClr val="tx1">
                    <a:lumMod val="65000"/>
                    <a:lumOff val="35000"/>
                  </a:schemeClr>
                </a:solidFill>
              </a:rPr>
              <a:t>Step 2</a:t>
            </a:r>
            <a:r>
              <a:rPr lang="en-US" dirty="0">
                <a:solidFill>
                  <a:schemeClr val="tx1">
                    <a:lumMod val="65000"/>
                    <a:lumOff val="35000"/>
                  </a:schemeClr>
                </a:solidFill>
              </a:rPr>
              <a:t>: Right click on </a:t>
            </a:r>
            <a:r>
              <a:rPr lang="en-US" sz="2000" dirty="0">
                <a:solidFill>
                  <a:schemeClr val="tx1">
                    <a:lumMod val="65000"/>
                    <a:lumOff val="35000"/>
                  </a:schemeClr>
                </a:solidFill>
              </a:rPr>
              <a:t>src</a:t>
            </a:r>
            <a:r>
              <a:rPr lang="en-US" dirty="0">
                <a:solidFill>
                  <a:schemeClr val="tx1">
                    <a:lumMod val="65000"/>
                    <a:lumOff val="35000"/>
                  </a:schemeClr>
                </a:solidFill>
              </a:rPr>
              <a:t> and select New&gt;Package to create a new package as shown below.</a:t>
            </a:r>
            <a:endParaRPr lang="en-IN" dirty="0">
              <a:solidFill>
                <a:schemeClr val="tx1">
                  <a:lumMod val="65000"/>
                  <a:lumOff val="35000"/>
                </a:schemeClr>
              </a:solidFill>
            </a:endParaRPr>
          </a:p>
        </p:txBody>
      </p:sp>
      <p:pic>
        <p:nvPicPr>
          <p:cNvPr id="5" name="Picture 4">
            <a:extLst>
              <a:ext uri="{FF2B5EF4-FFF2-40B4-BE49-F238E27FC236}">
                <a16:creationId xmlns:a16="http://schemas.microsoft.com/office/drawing/2014/main" id="{0F8D258C-7D20-18A3-E8C0-1CBCF0A50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30941"/>
            <a:ext cx="12192000" cy="7005333"/>
          </a:xfrm>
          <a:prstGeom prst="rect">
            <a:avLst/>
          </a:prstGeom>
        </p:spPr>
      </p:pic>
      <p:sp>
        <p:nvSpPr>
          <p:cNvPr id="2" name="Footer Placeholder 1">
            <a:extLst>
              <a:ext uri="{FF2B5EF4-FFF2-40B4-BE49-F238E27FC236}">
                <a16:creationId xmlns:a16="http://schemas.microsoft.com/office/drawing/2014/main" id="{8D4B79A1-E9BC-D281-60F3-BCAE1AC7F798}"/>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24A0D30C-6FD5-6636-A873-F6832BFEF86D}"/>
              </a:ext>
            </a:extLst>
          </p:cNvPr>
          <p:cNvSpPr>
            <a:spLocks noGrp="1"/>
          </p:cNvSpPr>
          <p:nvPr>
            <p:ph type="sldNum" sz="quarter" idx="12"/>
          </p:nvPr>
        </p:nvSpPr>
        <p:spPr/>
        <p:txBody>
          <a:bodyPr/>
          <a:lstStyle/>
          <a:p>
            <a:fld id="{4A777409-9C5A-4B07-8E32-19F22F7D558C}" type="slidenum">
              <a:rPr lang="en-IN" smtClean="0"/>
              <a:t>89</a:t>
            </a:fld>
            <a:endParaRPr lang="en-IN" dirty="0"/>
          </a:p>
        </p:txBody>
      </p:sp>
    </p:spTree>
    <p:extLst>
      <p:ext uri="{BB962C8B-B14F-4D97-AF65-F5344CB8AC3E}">
        <p14:creationId xmlns:p14="http://schemas.microsoft.com/office/powerpoint/2010/main" val="248928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E5225A-E458-EFB2-DEF2-C25463F2E10D}"/>
              </a:ext>
            </a:extLst>
          </p:cNvPr>
          <p:cNvSpPr>
            <a:spLocks noChangeArrowheads="1"/>
          </p:cNvSpPr>
          <p:nvPr/>
        </p:nvSpPr>
        <p:spPr bwMode="auto">
          <a:xfrm>
            <a:off x="7171764" y="-11367016"/>
            <a:ext cx="5660593" cy="1648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5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C791682-9858-9B2D-9B85-B5C719DE7C9B}"/>
              </a:ext>
            </a:extLst>
          </p:cNvPr>
          <p:cNvSpPr txBox="1"/>
          <p:nvPr/>
        </p:nvSpPr>
        <p:spPr>
          <a:xfrm>
            <a:off x="762001" y="683890"/>
            <a:ext cx="10917517"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65000"/>
                    <a:lumOff val="35000"/>
                  </a:schemeClr>
                </a:solidFill>
                <a:effectLst/>
                <a:latin typeface="Arial" panose="020B0604020202020204" pitchFamily="34" charset="0"/>
              </a:rPr>
              <a:t>That being said, how does the control flow through each of these tiers? To demonstrate that, please have a look at the below image.</a:t>
            </a:r>
          </a:p>
        </p:txBody>
      </p:sp>
      <p:pic>
        <p:nvPicPr>
          <p:cNvPr id="6" name="Picture 5">
            <a:extLst>
              <a:ext uri="{FF2B5EF4-FFF2-40B4-BE49-F238E27FC236}">
                <a16:creationId xmlns:a16="http://schemas.microsoft.com/office/drawing/2014/main" id="{0439A722-DA4B-AEDB-48DD-13F9D9C734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93" y="1335742"/>
            <a:ext cx="11307906" cy="5522258"/>
          </a:xfrm>
          <a:prstGeom prst="rect">
            <a:avLst/>
          </a:prstGeom>
          <a:blipFill dpi="0" rotWithShape="1">
            <a:blip r:embed="rId3">
              <a:alphaModFix amt="0"/>
            </a:blip>
            <a:srcRect/>
            <a:tile tx="0" ty="0" sx="100000" sy="100000" flip="none" algn="tl"/>
          </a:blipFill>
        </p:spPr>
      </p:pic>
      <p:sp>
        <p:nvSpPr>
          <p:cNvPr id="3" name="Footer Placeholder 2">
            <a:extLst>
              <a:ext uri="{FF2B5EF4-FFF2-40B4-BE49-F238E27FC236}">
                <a16:creationId xmlns:a16="http://schemas.microsoft.com/office/drawing/2014/main" id="{A9B7ED3D-A1AC-36DC-1403-59FE18962F5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02B702DF-92E5-CE0E-DCF0-DA9958796686}"/>
              </a:ext>
            </a:extLst>
          </p:cNvPr>
          <p:cNvSpPr>
            <a:spLocks noGrp="1"/>
          </p:cNvSpPr>
          <p:nvPr>
            <p:ph type="sldNum" sz="quarter" idx="12"/>
          </p:nvPr>
        </p:nvSpPr>
        <p:spPr/>
        <p:txBody>
          <a:bodyPr/>
          <a:lstStyle/>
          <a:p>
            <a:fld id="{4A777409-9C5A-4B07-8E32-19F22F7D558C}" type="slidenum">
              <a:rPr lang="en-IN" smtClean="0"/>
              <a:t>9</a:t>
            </a:fld>
            <a:endParaRPr lang="en-IN" dirty="0"/>
          </a:p>
        </p:txBody>
      </p:sp>
    </p:spTree>
    <p:extLst>
      <p:ext uri="{BB962C8B-B14F-4D97-AF65-F5344CB8AC3E}">
        <p14:creationId xmlns:p14="http://schemas.microsoft.com/office/powerpoint/2010/main" val="2513550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1AAD2-E46F-8459-F761-8DC3E61ECE3E}"/>
              </a:ext>
            </a:extLst>
          </p:cNvPr>
          <p:cNvSpPr txBox="1"/>
          <p:nvPr/>
        </p:nvSpPr>
        <p:spPr>
          <a:xfrm>
            <a:off x="118780" y="1094094"/>
            <a:ext cx="11698941" cy="400110"/>
          </a:xfrm>
          <a:prstGeom prst="rect">
            <a:avLst/>
          </a:prstGeom>
          <a:noFill/>
        </p:spPr>
        <p:txBody>
          <a:bodyPr wrap="square">
            <a:spAutoFit/>
          </a:bodyPr>
          <a:lstStyle/>
          <a:p>
            <a:r>
              <a:rPr lang="en-US" sz="2000" dirty="0">
                <a:solidFill>
                  <a:schemeClr val="tx1">
                    <a:lumMod val="65000"/>
                    <a:lumOff val="35000"/>
                  </a:schemeClr>
                </a:solidFill>
              </a:rPr>
              <a:t>Name the package as com.hnd.package1.</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A3B93F06-4313-FB68-44C7-D7542F55705B}"/>
              </a:ext>
            </a:extLst>
          </p:cNvPr>
          <p:cNvSpPr txBox="1"/>
          <p:nvPr/>
        </p:nvSpPr>
        <p:spPr>
          <a:xfrm>
            <a:off x="118781" y="1641212"/>
            <a:ext cx="11896166" cy="400110"/>
          </a:xfrm>
          <a:prstGeom prst="rect">
            <a:avLst/>
          </a:prstGeom>
          <a:noFill/>
        </p:spPr>
        <p:txBody>
          <a:bodyPr wrap="square">
            <a:spAutoFit/>
          </a:bodyPr>
          <a:lstStyle/>
          <a:p>
            <a:r>
              <a:rPr lang="en-US" sz="2000" b="1" dirty="0">
                <a:solidFill>
                  <a:schemeClr val="tx1">
                    <a:lumMod val="65000"/>
                    <a:lumOff val="35000"/>
                  </a:schemeClr>
                </a:solidFill>
              </a:rPr>
              <a:t>Step 3</a:t>
            </a:r>
            <a:r>
              <a:rPr lang="en-US" sz="2000" dirty="0">
                <a:solidFill>
                  <a:schemeClr val="tx1">
                    <a:lumMod val="65000"/>
                    <a:lumOff val="35000"/>
                  </a:schemeClr>
                </a:solidFill>
              </a:rPr>
              <a:t>: Right click on the package name and select New&gt;Class to create a new class in com.cap.package1</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1073845D-A7B5-6E50-CAAC-FA5EDD41A314}"/>
              </a:ext>
            </a:extLst>
          </p:cNvPr>
          <p:cNvSpPr txBox="1"/>
          <p:nvPr/>
        </p:nvSpPr>
        <p:spPr>
          <a:xfrm>
            <a:off x="118781" y="1935229"/>
            <a:ext cx="11214847" cy="400110"/>
          </a:xfrm>
          <a:prstGeom prst="rect">
            <a:avLst/>
          </a:prstGeom>
          <a:noFill/>
        </p:spPr>
        <p:txBody>
          <a:bodyPr wrap="square">
            <a:spAutoFit/>
          </a:bodyPr>
          <a:lstStyle/>
          <a:p>
            <a:r>
              <a:rPr lang="en-US" sz="2000" dirty="0">
                <a:solidFill>
                  <a:schemeClr val="tx1">
                    <a:lumMod val="65000"/>
                    <a:lumOff val="35000"/>
                  </a:schemeClr>
                </a:solidFill>
              </a:rPr>
              <a:t>Name the class as DemoOne.</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FD164FB-5DAB-AD65-A282-D859532A0E36}"/>
              </a:ext>
            </a:extLst>
          </p:cNvPr>
          <p:cNvSpPr txBox="1"/>
          <p:nvPr/>
        </p:nvSpPr>
        <p:spPr>
          <a:xfrm>
            <a:off x="118781" y="2335339"/>
            <a:ext cx="11640670" cy="707886"/>
          </a:xfrm>
          <a:prstGeom prst="rect">
            <a:avLst/>
          </a:prstGeom>
          <a:noFill/>
        </p:spPr>
        <p:txBody>
          <a:bodyPr wrap="square">
            <a:spAutoFit/>
          </a:bodyPr>
          <a:lstStyle/>
          <a:p>
            <a:r>
              <a:rPr lang="en-US" sz="2000" b="1" dirty="0">
                <a:solidFill>
                  <a:schemeClr val="tx1">
                    <a:lumMod val="65000"/>
                    <a:lumOff val="35000"/>
                  </a:schemeClr>
                </a:solidFill>
              </a:rPr>
              <a:t>Step 4</a:t>
            </a:r>
            <a:r>
              <a:rPr lang="en-US" sz="2000" dirty="0">
                <a:solidFill>
                  <a:schemeClr val="tx1">
                    <a:lumMod val="65000"/>
                    <a:lumOff val="35000"/>
                  </a:schemeClr>
                </a:solidFill>
              </a:rPr>
              <a:t>: Create three variables named variableOne, variableTwo and variableThree with public, private and default access modifiers respectively in the class DemoOne.</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33DF999C-C186-5F10-DC32-EDA6F4AFE6C0}"/>
              </a:ext>
            </a:extLst>
          </p:cNvPr>
          <p:cNvSpPr txBox="1"/>
          <p:nvPr/>
        </p:nvSpPr>
        <p:spPr>
          <a:xfrm>
            <a:off x="190499" y="3043225"/>
            <a:ext cx="11555505" cy="1631216"/>
          </a:xfrm>
          <a:prstGeom prst="rect">
            <a:avLst/>
          </a:prstGeom>
          <a:noFill/>
        </p:spPr>
        <p:txBody>
          <a:bodyPr wrap="square">
            <a:spAutoFit/>
          </a:bodyPr>
          <a:lstStyle/>
          <a:p>
            <a:r>
              <a:rPr lang="en-IN" sz="2000" dirty="0"/>
              <a:t>public class DemoOne {</a:t>
            </a:r>
          </a:p>
          <a:p>
            <a:r>
              <a:rPr lang="en-IN" sz="2000" dirty="0"/>
              <a:t>	public int variableOne;</a:t>
            </a:r>
          </a:p>
          <a:p>
            <a:r>
              <a:rPr lang="en-IN" sz="2000" dirty="0"/>
              <a:t>	private int variableTwo;</a:t>
            </a:r>
          </a:p>
          <a:p>
            <a:r>
              <a:rPr lang="en-IN" sz="2000" dirty="0"/>
              <a:t>	int variableThree;</a:t>
            </a:r>
          </a:p>
          <a:p>
            <a:r>
              <a:rPr lang="en-IN" sz="2000" dirty="0"/>
              <a:t>}</a:t>
            </a:r>
          </a:p>
        </p:txBody>
      </p:sp>
      <p:sp>
        <p:nvSpPr>
          <p:cNvPr id="13" name="TextBox 12">
            <a:extLst>
              <a:ext uri="{FF2B5EF4-FFF2-40B4-BE49-F238E27FC236}">
                <a16:creationId xmlns:a16="http://schemas.microsoft.com/office/drawing/2014/main" id="{06908DF3-BAFA-7A5E-B9F4-FCCDB82402E8}"/>
              </a:ext>
            </a:extLst>
          </p:cNvPr>
          <p:cNvSpPr txBox="1"/>
          <p:nvPr/>
        </p:nvSpPr>
        <p:spPr>
          <a:xfrm>
            <a:off x="229720" y="4844986"/>
            <a:ext cx="11732560" cy="1323439"/>
          </a:xfrm>
          <a:prstGeom prst="rect">
            <a:avLst/>
          </a:prstGeom>
          <a:noFill/>
        </p:spPr>
        <p:txBody>
          <a:bodyPr wrap="square">
            <a:spAutoFit/>
          </a:bodyPr>
          <a:lstStyle/>
          <a:p>
            <a:r>
              <a:rPr lang="en-US" sz="2000" b="1" dirty="0">
                <a:solidFill>
                  <a:schemeClr val="tx1">
                    <a:lumMod val="65000"/>
                    <a:lumOff val="35000"/>
                  </a:schemeClr>
                </a:solidFill>
                <a:effectLst/>
              </a:rPr>
              <a:t>Step 5</a:t>
            </a:r>
            <a:r>
              <a:rPr lang="en-US" sz="2000" dirty="0">
                <a:solidFill>
                  <a:schemeClr val="tx1">
                    <a:lumMod val="65000"/>
                    <a:lumOff val="35000"/>
                  </a:schemeClr>
                </a:solidFill>
                <a:effectLst/>
              </a:rPr>
              <a:t>: Add another class named DemoTwo in com.</a:t>
            </a:r>
            <a:r>
              <a:rPr lang="en-US" sz="2000" dirty="0">
                <a:solidFill>
                  <a:schemeClr val="tx1">
                    <a:lumMod val="65000"/>
                    <a:lumOff val="35000"/>
                  </a:schemeClr>
                </a:solidFill>
              </a:rPr>
              <a:t>hnd</a:t>
            </a:r>
            <a:r>
              <a:rPr lang="en-US" sz="2000" dirty="0">
                <a:solidFill>
                  <a:schemeClr val="tx1">
                    <a:lumMod val="65000"/>
                    <a:lumOff val="35000"/>
                  </a:schemeClr>
                </a:solidFill>
                <a:effectLst/>
              </a:rPr>
              <a:t>.package1.</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6</a:t>
            </a:r>
            <a:r>
              <a:rPr lang="en-US" sz="2000" dirty="0">
                <a:solidFill>
                  <a:schemeClr val="tx1">
                    <a:lumMod val="65000"/>
                    <a:lumOff val="35000"/>
                  </a:schemeClr>
                </a:solidFill>
                <a:effectLst/>
              </a:rPr>
              <a:t>: Create a method checkAccessibility as shown below in the class DemoTwo. This method will be used to check the accessibility of the variables of class DemoOne in class DemoTwo.</a:t>
            </a:r>
          </a:p>
        </p:txBody>
      </p:sp>
      <p:sp>
        <p:nvSpPr>
          <p:cNvPr id="2" name="Footer Placeholder 1">
            <a:extLst>
              <a:ext uri="{FF2B5EF4-FFF2-40B4-BE49-F238E27FC236}">
                <a16:creationId xmlns:a16="http://schemas.microsoft.com/office/drawing/2014/main" id="{AB69EB75-65B5-005D-630F-8B65E3FA85CF}"/>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BC22BCE1-ADEA-4DCE-6817-415D5C42531E}"/>
              </a:ext>
            </a:extLst>
          </p:cNvPr>
          <p:cNvSpPr>
            <a:spLocks noGrp="1"/>
          </p:cNvSpPr>
          <p:nvPr>
            <p:ph type="sldNum" sz="quarter" idx="12"/>
          </p:nvPr>
        </p:nvSpPr>
        <p:spPr/>
        <p:txBody>
          <a:bodyPr/>
          <a:lstStyle/>
          <a:p>
            <a:fld id="{4A777409-9C5A-4B07-8E32-19F22F7D558C}" type="slidenum">
              <a:rPr lang="en-IN" smtClean="0"/>
              <a:t>90</a:t>
            </a:fld>
            <a:endParaRPr lang="en-IN" dirty="0"/>
          </a:p>
        </p:txBody>
      </p:sp>
    </p:spTree>
    <p:extLst>
      <p:ext uri="{BB962C8B-B14F-4D97-AF65-F5344CB8AC3E}">
        <p14:creationId xmlns:p14="http://schemas.microsoft.com/office/powerpoint/2010/main" val="15233713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2D2540-1C92-3094-99B1-14DB9E97BF59}"/>
              </a:ext>
            </a:extLst>
          </p:cNvPr>
          <p:cNvSpPr txBox="1"/>
          <p:nvPr/>
        </p:nvSpPr>
        <p:spPr>
          <a:xfrm>
            <a:off x="228598" y="1006002"/>
            <a:ext cx="11663083" cy="1323439"/>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a:t>
            </a:r>
          </a:p>
          <a:p>
            <a:r>
              <a:rPr lang="en-IN" sz="2000" dirty="0"/>
              <a:t>}</a:t>
            </a:r>
          </a:p>
        </p:txBody>
      </p:sp>
      <p:sp>
        <p:nvSpPr>
          <p:cNvPr id="5" name="TextBox 4">
            <a:extLst>
              <a:ext uri="{FF2B5EF4-FFF2-40B4-BE49-F238E27FC236}">
                <a16:creationId xmlns:a16="http://schemas.microsoft.com/office/drawing/2014/main" id="{51E7B0FD-B120-29A8-D604-E0B784EE7CE4}"/>
              </a:ext>
            </a:extLst>
          </p:cNvPr>
          <p:cNvSpPr txBox="1"/>
          <p:nvPr/>
        </p:nvSpPr>
        <p:spPr>
          <a:xfrm>
            <a:off x="197222" y="2439235"/>
            <a:ext cx="11725837" cy="400110"/>
          </a:xfrm>
          <a:prstGeom prst="rect">
            <a:avLst/>
          </a:prstGeom>
          <a:noFill/>
        </p:spPr>
        <p:txBody>
          <a:bodyPr wrap="square">
            <a:spAutoFit/>
          </a:bodyPr>
          <a:lstStyle/>
          <a:p>
            <a:r>
              <a:rPr lang="en-US" sz="2000" b="1" dirty="0">
                <a:solidFill>
                  <a:schemeClr val="tx1">
                    <a:lumMod val="65000"/>
                    <a:lumOff val="35000"/>
                  </a:schemeClr>
                </a:solidFill>
              </a:rPr>
              <a:t>Step 7</a:t>
            </a:r>
            <a:r>
              <a:rPr lang="en-US" sz="2000" dirty="0">
                <a:solidFill>
                  <a:schemeClr val="tx1">
                    <a:lumMod val="65000"/>
                    <a:lumOff val="35000"/>
                  </a:schemeClr>
                </a:solidFill>
              </a:rPr>
              <a:t>: Create an object of class DemoOne in the method checkAccessibility as shown below.</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F4811DD3-1844-535B-C458-DFFC328A29D4}"/>
              </a:ext>
            </a:extLst>
          </p:cNvPr>
          <p:cNvSpPr txBox="1"/>
          <p:nvPr/>
        </p:nvSpPr>
        <p:spPr>
          <a:xfrm>
            <a:off x="233081" y="2885881"/>
            <a:ext cx="11725836" cy="1631216"/>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9" name="TextBox 8">
            <a:extLst>
              <a:ext uri="{FF2B5EF4-FFF2-40B4-BE49-F238E27FC236}">
                <a16:creationId xmlns:a16="http://schemas.microsoft.com/office/drawing/2014/main" id="{1B622FCC-EE47-E575-4103-01A8C10FB008}"/>
              </a:ext>
            </a:extLst>
          </p:cNvPr>
          <p:cNvSpPr txBox="1"/>
          <p:nvPr/>
        </p:nvSpPr>
        <p:spPr>
          <a:xfrm>
            <a:off x="282388" y="4428909"/>
            <a:ext cx="11627223" cy="400110"/>
          </a:xfrm>
          <a:prstGeom prst="rect">
            <a:avLst/>
          </a:prstGeom>
          <a:noFill/>
        </p:spPr>
        <p:txBody>
          <a:bodyPr wrap="square">
            <a:spAutoFit/>
          </a:bodyPr>
          <a:lstStyle/>
          <a:p>
            <a:r>
              <a:rPr lang="en-US" sz="2000" b="1" dirty="0">
                <a:solidFill>
                  <a:schemeClr val="tx1">
                    <a:lumMod val="65000"/>
                    <a:lumOff val="35000"/>
                  </a:schemeClr>
                </a:solidFill>
              </a:rPr>
              <a:t>Step 8</a:t>
            </a:r>
            <a:r>
              <a:rPr lang="en-US" sz="2000" dirty="0">
                <a:solidFill>
                  <a:schemeClr val="tx1">
                    <a:lumMod val="65000"/>
                    <a:lumOff val="35000"/>
                  </a:schemeClr>
                </a:solidFill>
              </a:rPr>
              <a:t>: Try to access and initialize variableOne in the method checkAccessibility() as shown below.</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BE18DF58-9B8E-3E3A-2FE7-F7D1BFEB9EDA}"/>
              </a:ext>
            </a:extLst>
          </p:cNvPr>
          <p:cNvSpPr txBox="1"/>
          <p:nvPr/>
        </p:nvSpPr>
        <p:spPr>
          <a:xfrm>
            <a:off x="331696" y="4829019"/>
            <a:ext cx="11528608" cy="1938992"/>
          </a:xfrm>
          <a:prstGeom prst="rect">
            <a:avLst/>
          </a:prstGeom>
          <a:noFill/>
        </p:spPr>
        <p:txBody>
          <a:bodyPr wrap="square">
            <a:spAutoFit/>
          </a:bodyPr>
          <a:lstStyle/>
          <a:p>
            <a:r>
              <a:rPr lang="en-IN" sz="2000" dirty="0"/>
              <a:t>public class DemoTwo {</a:t>
            </a:r>
          </a:p>
          <a:p>
            <a:r>
              <a:rPr lang="en-IN" sz="2000" dirty="0"/>
              <a:t>	public void checkAccessibility() {</a:t>
            </a:r>
          </a:p>
          <a:p>
            <a:r>
              <a:rPr lang="en-IN" sz="2000" dirty="0"/>
              <a:t>		DemoOne demoOne=new DemoOne();</a:t>
            </a:r>
          </a:p>
          <a:p>
            <a:r>
              <a:rPr lang="en-IN" sz="2000" dirty="0"/>
              <a:t>		demoOne.variableOne=1;</a:t>
            </a:r>
          </a:p>
          <a:p>
            <a:r>
              <a:rPr lang="en-IN" sz="2000" dirty="0"/>
              <a:t>	}</a:t>
            </a:r>
          </a:p>
          <a:p>
            <a:r>
              <a:rPr lang="en-IN" sz="2000" dirty="0"/>
              <a:t>}</a:t>
            </a:r>
          </a:p>
        </p:txBody>
      </p:sp>
      <p:sp>
        <p:nvSpPr>
          <p:cNvPr id="2" name="Footer Placeholder 1">
            <a:extLst>
              <a:ext uri="{FF2B5EF4-FFF2-40B4-BE49-F238E27FC236}">
                <a16:creationId xmlns:a16="http://schemas.microsoft.com/office/drawing/2014/main" id="{1BA6AC77-DAAB-5C2A-C01E-D2B54400CFA0}"/>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4FF3881A-BABD-AF07-0D9C-99E420E429F3}"/>
              </a:ext>
            </a:extLst>
          </p:cNvPr>
          <p:cNvSpPr>
            <a:spLocks noGrp="1"/>
          </p:cNvSpPr>
          <p:nvPr>
            <p:ph type="sldNum" sz="quarter" idx="12"/>
          </p:nvPr>
        </p:nvSpPr>
        <p:spPr/>
        <p:txBody>
          <a:bodyPr/>
          <a:lstStyle/>
          <a:p>
            <a:fld id="{4A777409-9C5A-4B07-8E32-19F22F7D558C}" type="slidenum">
              <a:rPr lang="en-IN" smtClean="0"/>
              <a:t>91</a:t>
            </a:fld>
            <a:endParaRPr lang="en-IN" dirty="0"/>
          </a:p>
        </p:txBody>
      </p:sp>
    </p:spTree>
    <p:extLst>
      <p:ext uri="{BB962C8B-B14F-4D97-AF65-F5344CB8AC3E}">
        <p14:creationId xmlns:p14="http://schemas.microsoft.com/office/powerpoint/2010/main" val="12838725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C1B66E-D649-EDB2-B2E2-594462D739AC}"/>
              </a:ext>
            </a:extLst>
          </p:cNvPr>
          <p:cNvSpPr txBox="1"/>
          <p:nvPr/>
        </p:nvSpPr>
        <p:spPr>
          <a:xfrm>
            <a:off x="197221" y="1210951"/>
            <a:ext cx="11797553" cy="1323439"/>
          </a:xfrm>
          <a:prstGeom prst="rect">
            <a:avLst/>
          </a:prstGeom>
          <a:noFill/>
        </p:spPr>
        <p:txBody>
          <a:bodyPr wrap="square">
            <a:spAutoFit/>
          </a:bodyPr>
          <a:lstStyle/>
          <a:p>
            <a:r>
              <a:rPr lang="en-US" sz="2000" dirty="0">
                <a:solidFill>
                  <a:schemeClr val="tx1">
                    <a:lumMod val="65000"/>
                    <a:lumOff val="35000"/>
                  </a:schemeClr>
                </a:solidFill>
                <a:effectLst/>
              </a:rPr>
              <a:t>You can observe that variableOne of class DemoOne is accessible in the class DemoTwo as variableOne is public and hence, can be accessed anywhere.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9</a:t>
            </a:r>
            <a:r>
              <a:rPr lang="en-US" sz="2000" dirty="0">
                <a:solidFill>
                  <a:schemeClr val="tx1">
                    <a:lumMod val="65000"/>
                    <a:lumOff val="35000"/>
                  </a:schemeClr>
                </a:solidFill>
                <a:effectLst/>
              </a:rPr>
              <a:t>: Now, try to access variableTwo in the method checkAccessibility() as shown below.</a:t>
            </a:r>
          </a:p>
        </p:txBody>
      </p:sp>
      <p:sp>
        <p:nvSpPr>
          <p:cNvPr id="5" name="TextBox 4">
            <a:extLst>
              <a:ext uri="{FF2B5EF4-FFF2-40B4-BE49-F238E27FC236}">
                <a16:creationId xmlns:a16="http://schemas.microsoft.com/office/drawing/2014/main" id="{5BED5802-D1E9-ED47-B06D-F504B3E77AD6}"/>
              </a:ext>
            </a:extLst>
          </p:cNvPr>
          <p:cNvSpPr txBox="1"/>
          <p:nvPr/>
        </p:nvSpPr>
        <p:spPr>
          <a:xfrm>
            <a:off x="197221" y="2801532"/>
            <a:ext cx="11797553" cy="2031325"/>
          </a:xfrm>
          <a:prstGeom prst="rect">
            <a:avLst/>
          </a:prstGeom>
          <a:noFill/>
        </p:spPr>
        <p:txBody>
          <a:bodyPr wrap="square">
            <a:spAutoFit/>
          </a:bodyPr>
          <a:lstStyle/>
          <a:p>
            <a:r>
              <a:rPr lang="en-IN" dirty="0"/>
              <a:t>public class DemoTwo {</a:t>
            </a:r>
          </a:p>
          <a:p>
            <a:r>
              <a:rPr lang="en-IN" dirty="0"/>
              <a:t>	public void checkAccessibility() {</a:t>
            </a:r>
          </a:p>
          <a:p>
            <a:r>
              <a:rPr lang="en-IN" dirty="0"/>
              <a:t>		DemoOne demoOne=new DemoOne();</a:t>
            </a:r>
          </a:p>
          <a:p>
            <a:r>
              <a:rPr lang="en-IN" dirty="0"/>
              <a:t>		demoOne.variableOne=1;</a:t>
            </a:r>
          </a:p>
          <a:p>
            <a:r>
              <a:rPr lang="en-IN" dirty="0"/>
              <a:t>        demoOne.variableTwo=1;</a:t>
            </a:r>
          </a:p>
          <a:p>
            <a:r>
              <a:rPr lang="en-IN" dirty="0"/>
              <a:t>	}</a:t>
            </a:r>
          </a:p>
          <a:p>
            <a:r>
              <a:rPr lang="en-IN" dirty="0"/>
              <a:t>}</a:t>
            </a:r>
          </a:p>
        </p:txBody>
      </p:sp>
      <p:sp>
        <p:nvSpPr>
          <p:cNvPr id="7" name="TextBox 6">
            <a:extLst>
              <a:ext uri="{FF2B5EF4-FFF2-40B4-BE49-F238E27FC236}">
                <a16:creationId xmlns:a16="http://schemas.microsoft.com/office/drawing/2014/main" id="{B7FD72FC-D16B-DEFD-96E3-0FB6CBE88F70}"/>
              </a:ext>
            </a:extLst>
          </p:cNvPr>
          <p:cNvSpPr txBox="1"/>
          <p:nvPr/>
        </p:nvSpPr>
        <p:spPr>
          <a:xfrm>
            <a:off x="197221" y="4746055"/>
            <a:ext cx="11797553" cy="1015663"/>
          </a:xfrm>
          <a:prstGeom prst="rect">
            <a:avLst/>
          </a:prstGeom>
          <a:noFill/>
        </p:spPr>
        <p:txBody>
          <a:bodyPr wrap="square">
            <a:spAutoFit/>
          </a:bodyPr>
          <a:lstStyle/>
          <a:p>
            <a:r>
              <a:rPr lang="en-US" sz="2000" dirty="0">
                <a:solidFill>
                  <a:schemeClr val="tx1">
                    <a:lumMod val="65000"/>
                    <a:lumOff val="35000"/>
                  </a:schemeClr>
                </a:solidFill>
              </a:rPr>
              <a:t>you can observe that you get a compilation error stating 'The field DemoOne.variableTwo is not visible' while trying to access variableTwo of class DemoOne in the class DemoTwo as variableTwo is private and hence, can be accessed only within the class in which it is defined. </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C2D5DCB0-CDED-2834-8142-023F9DCB4708}"/>
              </a:ext>
            </a:extLst>
          </p:cNvPr>
          <p:cNvSpPr txBox="1"/>
          <p:nvPr/>
        </p:nvSpPr>
        <p:spPr>
          <a:xfrm>
            <a:off x="197221" y="5782638"/>
            <a:ext cx="11797553" cy="400110"/>
          </a:xfrm>
          <a:prstGeom prst="rect">
            <a:avLst/>
          </a:prstGeom>
          <a:noFill/>
        </p:spPr>
        <p:txBody>
          <a:bodyPr wrap="square">
            <a:spAutoFit/>
          </a:bodyPr>
          <a:lstStyle/>
          <a:p>
            <a:r>
              <a:rPr lang="en-US" sz="2000" b="1" dirty="0">
                <a:solidFill>
                  <a:schemeClr val="tx1">
                    <a:lumMod val="65000"/>
                    <a:lumOff val="35000"/>
                  </a:schemeClr>
                </a:solidFill>
              </a:rPr>
              <a:t>Step 10</a:t>
            </a:r>
            <a:r>
              <a:rPr lang="en-US" sz="2000" dirty="0">
                <a:solidFill>
                  <a:schemeClr val="tx1">
                    <a:lumMod val="65000"/>
                    <a:lumOff val="35000"/>
                  </a:schemeClr>
                </a:solidFill>
              </a:rPr>
              <a:t>: Now, try to access variableThree and initialize it in the method checkAccessibility() as shown below.</a:t>
            </a:r>
            <a:endParaRPr lang="en-IN" sz="2000" dirty="0">
              <a:solidFill>
                <a:schemeClr val="tx1">
                  <a:lumMod val="65000"/>
                  <a:lumOff val="35000"/>
                </a:schemeClr>
              </a:solidFill>
            </a:endParaRPr>
          </a:p>
        </p:txBody>
      </p:sp>
      <p:sp>
        <p:nvSpPr>
          <p:cNvPr id="2" name="Footer Placeholder 1">
            <a:extLst>
              <a:ext uri="{FF2B5EF4-FFF2-40B4-BE49-F238E27FC236}">
                <a16:creationId xmlns:a16="http://schemas.microsoft.com/office/drawing/2014/main" id="{54FEFE05-13E2-2C3D-0C4E-5B49C6F3002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D77635-1D8A-C93E-A459-5180D066B3CA}"/>
              </a:ext>
            </a:extLst>
          </p:cNvPr>
          <p:cNvSpPr>
            <a:spLocks noGrp="1"/>
          </p:cNvSpPr>
          <p:nvPr>
            <p:ph type="sldNum" sz="quarter" idx="12"/>
          </p:nvPr>
        </p:nvSpPr>
        <p:spPr/>
        <p:txBody>
          <a:bodyPr/>
          <a:lstStyle/>
          <a:p>
            <a:fld id="{4A777409-9C5A-4B07-8E32-19F22F7D558C}" type="slidenum">
              <a:rPr lang="en-IN" smtClean="0"/>
              <a:t>92</a:t>
            </a:fld>
            <a:endParaRPr lang="en-IN" dirty="0"/>
          </a:p>
        </p:txBody>
      </p:sp>
    </p:spTree>
    <p:extLst>
      <p:ext uri="{BB962C8B-B14F-4D97-AF65-F5344CB8AC3E}">
        <p14:creationId xmlns:p14="http://schemas.microsoft.com/office/powerpoint/2010/main" val="37420367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B6BEB-CC53-5075-5A75-DD3938843D66}"/>
              </a:ext>
            </a:extLst>
          </p:cNvPr>
          <p:cNvSpPr txBox="1"/>
          <p:nvPr/>
        </p:nvSpPr>
        <p:spPr>
          <a:xfrm>
            <a:off x="206185" y="753779"/>
            <a:ext cx="11618262" cy="2031325"/>
          </a:xfrm>
          <a:prstGeom prst="rect">
            <a:avLst/>
          </a:prstGeom>
          <a:noFill/>
        </p:spPr>
        <p:txBody>
          <a:bodyPr wrap="square">
            <a:spAutoFit/>
          </a:bodyPr>
          <a:lstStyle/>
          <a:p>
            <a:r>
              <a:rPr lang="en-IN" dirty="0"/>
              <a:t>public class DemoTwo {</a:t>
            </a:r>
          </a:p>
          <a:p>
            <a:r>
              <a:rPr lang="en-IN" dirty="0"/>
              <a:t>	public void checkAccessibility() {</a:t>
            </a:r>
          </a:p>
          <a:p>
            <a:r>
              <a:rPr lang="en-IN" dirty="0"/>
              <a:t>		DemoOne demoOne=new DemoOne();</a:t>
            </a:r>
          </a:p>
          <a:p>
            <a:r>
              <a:rPr lang="en-IN" dirty="0"/>
              <a:t>		demoOne.variableOne=1;</a:t>
            </a:r>
          </a:p>
          <a:p>
            <a:r>
              <a:rPr lang="en-IN" dirty="0"/>
              <a:t>		demoOne.variableThree=1;</a:t>
            </a:r>
          </a:p>
          <a:p>
            <a:r>
              <a:rPr lang="en-IN" dirty="0"/>
              <a:t>	}</a:t>
            </a:r>
          </a:p>
          <a:p>
            <a:r>
              <a:rPr lang="en-IN" dirty="0"/>
              <a:t>}</a:t>
            </a:r>
          </a:p>
        </p:txBody>
      </p:sp>
      <p:sp>
        <p:nvSpPr>
          <p:cNvPr id="4" name="TextBox 3">
            <a:extLst>
              <a:ext uri="{FF2B5EF4-FFF2-40B4-BE49-F238E27FC236}">
                <a16:creationId xmlns:a16="http://schemas.microsoft.com/office/drawing/2014/main" id="{64916793-1AA8-2535-3240-2EF90FD9E016}"/>
              </a:ext>
            </a:extLst>
          </p:cNvPr>
          <p:cNvSpPr txBox="1"/>
          <p:nvPr/>
        </p:nvSpPr>
        <p:spPr>
          <a:xfrm>
            <a:off x="286866" y="2672239"/>
            <a:ext cx="11618261" cy="2862322"/>
          </a:xfrm>
          <a:prstGeom prst="rect">
            <a:avLst/>
          </a:prstGeom>
          <a:noFill/>
        </p:spPr>
        <p:txBody>
          <a:bodyPr wrap="square">
            <a:spAutoFit/>
          </a:bodyPr>
          <a:lstStyle/>
          <a:p>
            <a:r>
              <a:rPr lang="en-US" sz="2000" dirty="0">
                <a:solidFill>
                  <a:schemeClr val="tx1">
                    <a:lumMod val="65000"/>
                    <a:lumOff val="35000"/>
                  </a:schemeClr>
                </a:solidFill>
                <a:effectLst/>
              </a:rPr>
              <a:t>You can observe that variableThree of class DemoOne is accessible in the class DemoTwo as variableThree is default and hence, can be accessible anywhere within the same package.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11</a:t>
            </a:r>
            <a:r>
              <a:rPr lang="en-US" sz="2000" dirty="0">
                <a:solidFill>
                  <a:schemeClr val="tx1">
                    <a:lumMod val="65000"/>
                    <a:lumOff val="35000"/>
                  </a:schemeClr>
                </a:solidFill>
                <a:effectLst/>
              </a:rPr>
              <a:t>: Add another package named com.hnd.package2 in the same project.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12</a:t>
            </a:r>
            <a:r>
              <a:rPr lang="en-US" sz="2000" dirty="0">
                <a:solidFill>
                  <a:schemeClr val="tx1">
                    <a:lumMod val="65000"/>
                    <a:lumOff val="35000"/>
                  </a:schemeClr>
                </a:solidFill>
                <a:effectLst/>
              </a:rPr>
              <a:t>: Create a class named DemoThree in com.hnd.package2.</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13</a:t>
            </a:r>
            <a:r>
              <a:rPr lang="en-US" sz="2000" dirty="0">
                <a:solidFill>
                  <a:schemeClr val="tx1">
                    <a:lumMod val="65000"/>
                    <a:lumOff val="35000"/>
                  </a:schemeClr>
                </a:solidFill>
                <a:effectLst/>
              </a:rPr>
              <a:t>: Create a method checkAccessibility as shown below in the class DemoThree. This method will be used to check the accessibility of the variables created in class DemoOne in class DemoThree.</a:t>
            </a:r>
          </a:p>
        </p:txBody>
      </p:sp>
      <p:sp>
        <p:nvSpPr>
          <p:cNvPr id="6" name="TextBox 5">
            <a:extLst>
              <a:ext uri="{FF2B5EF4-FFF2-40B4-BE49-F238E27FC236}">
                <a16:creationId xmlns:a16="http://schemas.microsoft.com/office/drawing/2014/main" id="{B94F280D-6A40-24A0-3276-463B838E8E48}"/>
              </a:ext>
            </a:extLst>
          </p:cNvPr>
          <p:cNvSpPr txBox="1"/>
          <p:nvPr/>
        </p:nvSpPr>
        <p:spPr>
          <a:xfrm>
            <a:off x="286866" y="5534561"/>
            <a:ext cx="11107275" cy="132343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a:t>
            </a:r>
          </a:p>
          <a:p>
            <a:r>
              <a:rPr lang="en-IN" sz="2000" dirty="0"/>
              <a:t>}</a:t>
            </a:r>
          </a:p>
        </p:txBody>
      </p:sp>
      <p:sp>
        <p:nvSpPr>
          <p:cNvPr id="3" name="Footer Placeholder 2">
            <a:extLst>
              <a:ext uri="{FF2B5EF4-FFF2-40B4-BE49-F238E27FC236}">
                <a16:creationId xmlns:a16="http://schemas.microsoft.com/office/drawing/2014/main" id="{A4369CB0-4FBE-83B5-D345-BB02C871EE58}"/>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C011F97-140D-4304-3C98-5F80A332B4CC}"/>
              </a:ext>
            </a:extLst>
          </p:cNvPr>
          <p:cNvSpPr>
            <a:spLocks noGrp="1"/>
          </p:cNvSpPr>
          <p:nvPr>
            <p:ph type="sldNum" sz="quarter" idx="12"/>
          </p:nvPr>
        </p:nvSpPr>
        <p:spPr/>
        <p:txBody>
          <a:bodyPr/>
          <a:lstStyle/>
          <a:p>
            <a:fld id="{4A777409-9C5A-4B07-8E32-19F22F7D558C}" type="slidenum">
              <a:rPr lang="en-IN" smtClean="0"/>
              <a:t>93</a:t>
            </a:fld>
            <a:endParaRPr lang="en-IN" dirty="0"/>
          </a:p>
        </p:txBody>
      </p:sp>
    </p:spTree>
    <p:extLst>
      <p:ext uri="{BB962C8B-B14F-4D97-AF65-F5344CB8AC3E}">
        <p14:creationId xmlns:p14="http://schemas.microsoft.com/office/powerpoint/2010/main" val="38800105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A4A52-45BD-7A39-3A5D-1AFD03B0C538}"/>
              </a:ext>
            </a:extLst>
          </p:cNvPr>
          <p:cNvSpPr txBox="1"/>
          <p:nvPr/>
        </p:nvSpPr>
        <p:spPr>
          <a:xfrm>
            <a:off x="224119" y="1185911"/>
            <a:ext cx="11698941" cy="400110"/>
          </a:xfrm>
          <a:prstGeom prst="rect">
            <a:avLst/>
          </a:prstGeom>
          <a:noFill/>
        </p:spPr>
        <p:txBody>
          <a:bodyPr wrap="square">
            <a:spAutoFit/>
          </a:bodyPr>
          <a:lstStyle/>
          <a:p>
            <a:r>
              <a:rPr lang="en-US" sz="2000" b="1" dirty="0">
                <a:solidFill>
                  <a:schemeClr val="tx1">
                    <a:lumMod val="65000"/>
                    <a:lumOff val="35000"/>
                  </a:schemeClr>
                </a:solidFill>
              </a:rPr>
              <a:t>Step 14</a:t>
            </a:r>
            <a:r>
              <a:rPr lang="en-US" sz="2000" dirty="0">
                <a:solidFill>
                  <a:schemeClr val="tx1">
                    <a:lumMod val="65000"/>
                    <a:lumOff val="35000"/>
                  </a:schemeClr>
                </a:solidFill>
              </a:rPr>
              <a:t>: Create an object of class DemoOne in the method checkAccessibility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D61337DB-98DE-1F61-B30A-93E9BB9337D1}"/>
              </a:ext>
            </a:extLst>
          </p:cNvPr>
          <p:cNvSpPr txBox="1"/>
          <p:nvPr/>
        </p:nvSpPr>
        <p:spPr>
          <a:xfrm>
            <a:off x="224120" y="1804737"/>
            <a:ext cx="11698941" cy="1631216"/>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7" name="TextBox 6">
            <a:extLst>
              <a:ext uri="{FF2B5EF4-FFF2-40B4-BE49-F238E27FC236}">
                <a16:creationId xmlns:a16="http://schemas.microsoft.com/office/drawing/2014/main" id="{2B7F3446-12A0-EDF4-D78F-ED75A47AD0BD}"/>
              </a:ext>
            </a:extLst>
          </p:cNvPr>
          <p:cNvSpPr txBox="1"/>
          <p:nvPr/>
        </p:nvSpPr>
        <p:spPr>
          <a:xfrm>
            <a:off x="268938" y="3395871"/>
            <a:ext cx="11698941" cy="400110"/>
          </a:xfrm>
          <a:prstGeom prst="rect">
            <a:avLst/>
          </a:prstGeom>
          <a:noFill/>
        </p:spPr>
        <p:txBody>
          <a:bodyPr wrap="square">
            <a:spAutoFit/>
          </a:bodyPr>
          <a:lstStyle/>
          <a:p>
            <a:r>
              <a:rPr lang="en-US" sz="2000" dirty="0">
                <a:solidFill>
                  <a:schemeClr val="tx1">
                    <a:lumMod val="65000"/>
                    <a:lumOff val="35000"/>
                  </a:schemeClr>
                </a:solidFill>
              </a:rPr>
              <a:t>You will now observe a compilation error stating 'DemoOne cannot be resolved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F29399-7447-708B-ACF9-A485F058FB20}"/>
              </a:ext>
            </a:extLst>
          </p:cNvPr>
          <p:cNvSpPr txBox="1"/>
          <p:nvPr/>
        </p:nvSpPr>
        <p:spPr>
          <a:xfrm>
            <a:off x="224120" y="3833303"/>
            <a:ext cx="11842379" cy="400110"/>
          </a:xfrm>
          <a:prstGeom prst="rect">
            <a:avLst/>
          </a:prstGeom>
          <a:noFill/>
        </p:spPr>
        <p:txBody>
          <a:bodyPr wrap="square">
            <a:spAutoFit/>
          </a:bodyPr>
          <a:lstStyle/>
          <a:p>
            <a:r>
              <a:rPr lang="en-US" sz="2000" dirty="0">
                <a:solidFill>
                  <a:schemeClr val="tx1">
                    <a:lumMod val="65000"/>
                    <a:lumOff val="35000"/>
                  </a:schemeClr>
                </a:solidFill>
              </a:rPr>
              <a:t>This error is coming as the classes DemoOne and DemoThree are present in different packages.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EFFFACDB-E76F-1A3E-F3A6-607E9F97665F}"/>
              </a:ext>
            </a:extLst>
          </p:cNvPr>
          <p:cNvSpPr txBox="1"/>
          <p:nvPr/>
        </p:nvSpPr>
        <p:spPr>
          <a:xfrm>
            <a:off x="268939" y="4308058"/>
            <a:ext cx="11698941" cy="707886"/>
          </a:xfrm>
          <a:prstGeom prst="rect">
            <a:avLst/>
          </a:prstGeom>
          <a:noFill/>
        </p:spPr>
        <p:txBody>
          <a:bodyPr wrap="square">
            <a:spAutoFit/>
          </a:bodyPr>
          <a:lstStyle/>
          <a:p>
            <a:r>
              <a:rPr lang="en-US" sz="2000" b="1" dirty="0">
                <a:solidFill>
                  <a:schemeClr val="tx1">
                    <a:lumMod val="65000"/>
                    <a:lumOff val="35000"/>
                  </a:schemeClr>
                </a:solidFill>
              </a:rPr>
              <a:t>Step 15</a:t>
            </a:r>
            <a:r>
              <a:rPr lang="en-US" sz="2000" dirty="0">
                <a:solidFill>
                  <a:schemeClr val="tx1">
                    <a:lumMod val="65000"/>
                    <a:lumOff val="35000"/>
                  </a:schemeClr>
                </a:solidFill>
              </a:rPr>
              <a:t>: To use or access the class DemoOne in the class DemoThree, you can use com.cap.package1.DemoOne, i.e., &lt;package_name&gt;.&lt;class_name&gt; as shown below.</a:t>
            </a:r>
            <a:endParaRPr lang="en-IN"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01CDDC0A-0ACD-1B65-CA92-96B086D3E27A}"/>
              </a:ext>
            </a:extLst>
          </p:cNvPr>
          <p:cNvSpPr txBox="1"/>
          <p:nvPr/>
        </p:nvSpPr>
        <p:spPr>
          <a:xfrm>
            <a:off x="268939" y="5226784"/>
            <a:ext cx="11698941" cy="1631216"/>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com.hnd.package1.DemoOne demoOne=new com.hnd.package1.DemoOne();</a:t>
            </a:r>
          </a:p>
          <a:p>
            <a:r>
              <a:rPr lang="en-IN" sz="2000" dirty="0"/>
              <a:t>	}</a:t>
            </a:r>
          </a:p>
          <a:p>
            <a:r>
              <a:rPr lang="en-IN" sz="2000" dirty="0"/>
              <a:t>}</a:t>
            </a:r>
          </a:p>
        </p:txBody>
      </p:sp>
      <p:sp>
        <p:nvSpPr>
          <p:cNvPr id="2" name="Footer Placeholder 1">
            <a:extLst>
              <a:ext uri="{FF2B5EF4-FFF2-40B4-BE49-F238E27FC236}">
                <a16:creationId xmlns:a16="http://schemas.microsoft.com/office/drawing/2014/main" id="{8F24FF0A-85AF-4205-E3BB-9BB2D60118DB}"/>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34767FF2-6066-03F0-38E9-3988B1E49025}"/>
              </a:ext>
            </a:extLst>
          </p:cNvPr>
          <p:cNvSpPr>
            <a:spLocks noGrp="1"/>
          </p:cNvSpPr>
          <p:nvPr>
            <p:ph type="sldNum" sz="quarter" idx="12"/>
          </p:nvPr>
        </p:nvSpPr>
        <p:spPr/>
        <p:txBody>
          <a:bodyPr/>
          <a:lstStyle/>
          <a:p>
            <a:fld id="{4A777409-9C5A-4B07-8E32-19F22F7D558C}" type="slidenum">
              <a:rPr lang="en-IN" smtClean="0"/>
              <a:t>94</a:t>
            </a:fld>
            <a:endParaRPr lang="en-IN" dirty="0"/>
          </a:p>
        </p:txBody>
      </p:sp>
    </p:spTree>
    <p:extLst>
      <p:ext uri="{BB962C8B-B14F-4D97-AF65-F5344CB8AC3E}">
        <p14:creationId xmlns:p14="http://schemas.microsoft.com/office/powerpoint/2010/main" val="28269124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11EE3B-9B1B-496D-17A2-026B8A106ED3}"/>
              </a:ext>
            </a:extLst>
          </p:cNvPr>
          <p:cNvSpPr txBox="1"/>
          <p:nvPr/>
        </p:nvSpPr>
        <p:spPr>
          <a:xfrm>
            <a:off x="197221" y="812193"/>
            <a:ext cx="11797553" cy="2246769"/>
          </a:xfrm>
          <a:prstGeom prst="rect">
            <a:avLst/>
          </a:prstGeom>
          <a:noFill/>
        </p:spPr>
        <p:txBody>
          <a:bodyPr wrap="square">
            <a:spAutoFit/>
          </a:bodyPr>
          <a:lstStyle/>
          <a:p>
            <a:r>
              <a:rPr lang="en-US" sz="2000" dirty="0">
                <a:solidFill>
                  <a:schemeClr val="tx1">
                    <a:lumMod val="65000"/>
                    <a:lumOff val="35000"/>
                  </a:schemeClr>
                </a:solidFill>
                <a:effectLst/>
              </a:rPr>
              <a:t>In this approach, you have to use the fully qualified name (&lt;package_name&gt;.&lt;class_name&gt;) every time you need to access the class. Hence, this is not a recommended approach.</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Instead, it is recommended to import the required classes using </a:t>
            </a:r>
            <a:r>
              <a:rPr lang="en-US" sz="2000" b="1" dirty="0">
                <a:solidFill>
                  <a:schemeClr val="tx1">
                    <a:lumMod val="65000"/>
                    <a:lumOff val="35000"/>
                  </a:schemeClr>
                </a:solidFill>
                <a:effectLst/>
              </a:rPr>
              <a:t>import </a:t>
            </a:r>
            <a:r>
              <a:rPr lang="en-US" sz="2000" dirty="0">
                <a:solidFill>
                  <a:schemeClr val="tx1">
                    <a:lumMod val="65000"/>
                    <a:lumOff val="35000"/>
                  </a:schemeClr>
                </a:solidFill>
                <a:effectLst/>
              </a:rPr>
              <a:t>statement.</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16</a:t>
            </a:r>
            <a:r>
              <a:rPr lang="en-US" sz="2000" dirty="0">
                <a:solidFill>
                  <a:schemeClr val="tx1">
                    <a:lumMod val="65000"/>
                    <a:lumOff val="35000"/>
                  </a:schemeClr>
                </a:solidFill>
                <a:effectLst/>
              </a:rPr>
              <a:t>: Import the class named DemoOne from com.infy.package1 to com.hnd.package2 using the import statement as shown below.</a:t>
            </a:r>
          </a:p>
        </p:txBody>
      </p:sp>
      <p:sp>
        <p:nvSpPr>
          <p:cNvPr id="5" name="TextBox 4">
            <a:extLst>
              <a:ext uri="{FF2B5EF4-FFF2-40B4-BE49-F238E27FC236}">
                <a16:creationId xmlns:a16="http://schemas.microsoft.com/office/drawing/2014/main" id="{0FFEF370-BD3C-120D-16A3-1751D515961F}"/>
              </a:ext>
            </a:extLst>
          </p:cNvPr>
          <p:cNvSpPr txBox="1"/>
          <p:nvPr/>
        </p:nvSpPr>
        <p:spPr>
          <a:xfrm>
            <a:off x="197222" y="3110696"/>
            <a:ext cx="8946777" cy="2246769"/>
          </a:xfrm>
          <a:prstGeom prst="rect">
            <a:avLst/>
          </a:prstGeom>
          <a:noFill/>
        </p:spPr>
        <p:txBody>
          <a:bodyPr wrap="square">
            <a:spAutoFit/>
          </a:bodyPr>
          <a:lstStyle/>
          <a:p>
            <a:r>
              <a:rPr lang="en-IN" sz="2000" dirty="0"/>
              <a:t>package com.hnd.package2;</a:t>
            </a:r>
          </a:p>
          <a:p>
            <a:r>
              <a:rPr lang="en-IN" sz="2000" dirty="0"/>
              <a:t>import com.hnd.package1.DemoOne;</a:t>
            </a:r>
          </a:p>
          <a:p>
            <a:r>
              <a:rPr lang="en-IN" sz="2000" dirty="0"/>
              <a:t>public class DemoThree {</a:t>
            </a:r>
          </a:p>
          <a:p>
            <a:r>
              <a:rPr lang="en-IN" sz="2000" dirty="0"/>
              <a:t>	public void checkAccessibility() {</a:t>
            </a:r>
          </a:p>
          <a:p>
            <a:r>
              <a:rPr lang="en-IN" sz="2000" dirty="0"/>
              <a:t>		DemoOne demoOne=new DemoOne();</a:t>
            </a:r>
          </a:p>
          <a:p>
            <a:r>
              <a:rPr lang="en-IN" sz="2000" dirty="0"/>
              <a:t>	}</a:t>
            </a:r>
          </a:p>
          <a:p>
            <a:r>
              <a:rPr lang="en-IN" sz="2000" dirty="0"/>
              <a:t>}</a:t>
            </a:r>
          </a:p>
        </p:txBody>
      </p:sp>
      <p:sp>
        <p:nvSpPr>
          <p:cNvPr id="7" name="TextBox 6">
            <a:extLst>
              <a:ext uri="{FF2B5EF4-FFF2-40B4-BE49-F238E27FC236}">
                <a16:creationId xmlns:a16="http://schemas.microsoft.com/office/drawing/2014/main" id="{89C870A4-3F87-BC2D-CF31-C89110D46245}"/>
              </a:ext>
            </a:extLst>
          </p:cNvPr>
          <p:cNvSpPr txBox="1"/>
          <p:nvPr/>
        </p:nvSpPr>
        <p:spPr>
          <a:xfrm>
            <a:off x="197222" y="5357465"/>
            <a:ext cx="11797553" cy="1323439"/>
          </a:xfrm>
          <a:prstGeom prst="rect">
            <a:avLst/>
          </a:prstGeom>
          <a:noFill/>
        </p:spPr>
        <p:txBody>
          <a:bodyPr wrap="square">
            <a:spAutoFit/>
          </a:bodyPr>
          <a:lstStyle/>
          <a:p>
            <a:r>
              <a:rPr lang="en-US" sz="2000" dirty="0">
                <a:solidFill>
                  <a:schemeClr val="tx1">
                    <a:lumMod val="65000"/>
                    <a:lumOff val="35000"/>
                  </a:schemeClr>
                </a:solidFill>
                <a:effectLst/>
              </a:rPr>
              <a:t>To import all the classes present inside a given package, import &lt;package_name&gt;.* can be used.</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If you use &lt;package_name&gt;.*, then all the classes of the package will be imported but the classes present inside the sub packages will not be available for use.</a:t>
            </a:r>
          </a:p>
        </p:txBody>
      </p:sp>
      <p:sp>
        <p:nvSpPr>
          <p:cNvPr id="2" name="Footer Placeholder 1">
            <a:extLst>
              <a:ext uri="{FF2B5EF4-FFF2-40B4-BE49-F238E27FC236}">
                <a16:creationId xmlns:a16="http://schemas.microsoft.com/office/drawing/2014/main" id="{C1ADA230-1685-71D7-A046-32A6F1891B55}"/>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8051951D-53BD-B62C-FBF5-D50E23F6EE43}"/>
              </a:ext>
            </a:extLst>
          </p:cNvPr>
          <p:cNvSpPr>
            <a:spLocks noGrp="1"/>
          </p:cNvSpPr>
          <p:nvPr>
            <p:ph type="sldNum" sz="quarter" idx="12"/>
          </p:nvPr>
        </p:nvSpPr>
        <p:spPr/>
        <p:txBody>
          <a:bodyPr/>
          <a:lstStyle/>
          <a:p>
            <a:fld id="{4A777409-9C5A-4B07-8E32-19F22F7D558C}" type="slidenum">
              <a:rPr lang="en-IN" smtClean="0"/>
              <a:t>95</a:t>
            </a:fld>
            <a:endParaRPr lang="en-IN" dirty="0"/>
          </a:p>
        </p:txBody>
      </p:sp>
    </p:spTree>
    <p:extLst>
      <p:ext uri="{BB962C8B-B14F-4D97-AF65-F5344CB8AC3E}">
        <p14:creationId xmlns:p14="http://schemas.microsoft.com/office/powerpoint/2010/main" val="9696320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E491A1-56F1-64B2-B1AB-4F0C08DB6A24}"/>
              </a:ext>
            </a:extLst>
          </p:cNvPr>
          <p:cNvSpPr txBox="1"/>
          <p:nvPr/>
        </p:nvSpPr>
        <p:spPr>
          <a:xfrm>
            <a:off x="340659" y="972709"/>
            <a:ext cx="11618258" cy="707886"/>
          </a:xfrm>
          <a:prstGeom prst="rect">
            <a:avLst/>
          </a:prstGeom>
          <a:noFill/>
        </p:spPr>
        <p:txBody>
          <a:bodyPr wrap="square">
            <a:spAutoFit/>
          </a:bodyPr>
          <a:lstStyle/>
          <a:p>
            <a:r>
              <a:rPr lang="en-US" sz="2000" b="1" dirty="0">
                <a:solidFill>
                  <a:schemeClr val="tx1">
                    <a:lumMod val="65000"/>
                    <a:lumOff val="35000"/>
                  </a:schemeClr>
                </a:solidFill>
              </a:rPr>
              <a:t>Step 17</a:t>
            </a:r>
            <a:r>
              <a:rPr lang="en-US" sz="2000" dirty="0">
                <a:solidFill>
                  <a:schemeClr val="tx1">
                    <a:lumMod val="65000"/>
                    <a:lumOff val="35000"/>
                  </a:schemeClr>
                </a:solidFill>
              </a:rPr>
              <a:t>: Now that you have imported  class DemoOne in com.hnd.package2, try to access variableOne and initialize it in the method checkAccessibility() as shown below.</a:t>
            </a:r>
            <a:endParaRPr lang="en-IN" sz="2000" dirty="0">
              <a:solidFill>
                <a:schemeClr val="tx1">
                  <a:lumMod val="65000"/>
                  <a:lumOff val="35000"/>
                </a:schemeClr>
              </a:solidFill>
            </a:endParaRPr>
          </a:p>
        </p:txBody>
      </p:sp>
      <p:sp>
        <p:nvSpPr>
          <p:cNvPr id="5" name="TextBox 4">
            <a:extLst>
              <a:ext uri="{FF2B5EF4-FFF2-40B4-BE49-F238E27FC236}">
                <a16:creationId xmlns:a16="http://schemas.microsoft.com/office/drawing/2014/main" id="{AA5930D6-6500-DD54-3ADF-6E058827F3B6}"/>
              </a:ext>
            </a:extLst>
          </p:cNvPr>
          <p:cNvSpPr txBox="1"/>
          <p:nvPr/>
        </p:nvSpPr>
        <p:spPr>
          <a:xfrm>
            <a:off x="340659" y="1641511"/>
            <a:ext cx="11618258" cy="1754326"/>
          </a:xfrm>
          <a:prstGeom prst="rect">
            <a:avLst/>
          </a:prstGeom>
          <a:noFill/>
        </p:spPr>
        <p:txBody>
          <a:bodyPr wrap="square">
            <a:spAutoFit/>
          </a:bodyPr>
          <a:lstStyle/>
          <a:p>
            <a:r>
              <a:rPr lang="en-IN" dirty="0"/>
              <a:t>public class DemoThree {</a:t>
            </a:r>
          </a:p>
          <a:p>
            <a:r>
              <a:rPr lang="en-IN" dirty="0"/>
              <a:t>	public void checkAccessibility() {</a:t>
            </a:r>
          </a:p>
          <a:p>
            <a:r>
              <a:rPr lang="en-IN" dirty="0"/>
              <a:t>		DemoOne demoOne=new DemoOne();</a:t>
            </a:r>
          </a:p>
          <a:p>
            <a:r>
              <a:rPr lang="en-IN" dirty="0"/>
              <a:t>		demoOne.variableOne=1;</a:t>
            </a:r>
          </a:p>
          <a:p>
            <a:r>
              <a:rPr lang="en-IN" dirty="0"/>
              <a:t>	}</a:t>
            </a:r>
          </a:p>
          <a:p>
            <a:r>
              <a:rPr lang="en-IN" dirty="0"/>
              <a:t>}</a:t>
            </a:r>
          </a:p>
        </p:txBody>
      </p:sp>
      <p:sp>
        <p:nvSpPr>
          <p:cNvPr id="7" name="TextBox 6">
            <a:extLst>
              <a:ext uri="{FF2B5EF4-FFF2-40B4-BE49-F238E27FC236}">
                <a16:creationId xmlns:a16="http://schemas.microsoft.com/office/drawing/2014/main" id="{8CDE7454-ABBD-A130-F873-0FA81E50F4F7}"/>
              </a:ext>
            </a:extLst>
          </p:cNvPr>
          <p:cNvSpPr txBox="1"/>
          <p:nvPr/>
        </p:nvSpPr>
        <p:spPr>
          <a:xfrm>
            <a:off x="286871" y="3356753"/>
            <a:ext cx="11564470" cy="1323439"/>
          </a:xfrm>
          <a:prstGeom prst="rect">
            <a:avLst/>
          </a:prstGeom>
          <a:noFill/>
        </p:spPr>
        <p:txBody>
          <a:bodyPr wrap="square">
            <a:spAutoFit/>
          </a:bodyPr>
          <a:lstStyle/>
          <a:p>
            <a:r>
              <a:rPr lang="en-US" sz="2000" dirty="0">
                <a:solidFill>
                  <a:schemeClr val="tx1">
                    <a:lumMod val="65000"/>
                    <a:lumOff val="35000"/>
                  </a:schemeClr>
                </a:solidFill>
                <a:effectLst/>
              </a:rPr>
              <a:t>You can observe that variableOne of class DemoOne is accessible in the class DemoThree as variableOne is public and hence, can be accessed anywhere.</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18</a:t>
            </a:r>
            <a:r>
              <a:rPr lang="en-US" sz="2000" dirty="0">
                <a:solidFill>
                  <a:schemeClr val="tx1">
                    <a:lumMod val="65000"/>
                    <a:lumOff val="35000"/>
                  </a:schemeClr>
                </a:solidFill>
                <a:effectLst/>
              </a:rPr>
              <a:t>: Now, try to access variableTwo in the method checkAccessibility() as shown below.</a:t>
            </a:r>
          </a:p>
        </p:txBody>
      </p:sp>
      <p:sp>
        <p:nvSpPr>
          <p:cNvPr id="9" name="TextBox 8">
            <a:extLst>
              <a:ext uri="{FF2B5EF4-FFF2-40B4-BE49-F238E27FC236}">
                <a16:creationId xmlns:a16="http://schemas.microsoft.com/office/drawing/2014/main" id="{07997A66-1671-3C94-61A6-2527F4F1A89C}"/>
              </a:ext>
            </a:extLst>
          </p:cNvPr>
          <p:cNvSpPr txBox="1"/>
          <p:nvPr/>
        </p:nvSpPr>
        <p:spPr>
          <a:xfrm>
            <a:off x="286871" y="4679884"/>
            <a:ext cx="11277600" cy="224676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demoOne.variableOne=1;</a:t>
            </a:r>
          </a:p>
          <a:p>
            <a:r>
              <a:rPr lang="en-IN" sz="2000" dirty="0"/>
              <a:t>        demoOne.variableTwo=1;</a:t>
            </a:r>
          </a:p>
          <a:p>
            <a:r>
              <a:rPr lang="en-IN" sz="2000" dirty="0"/>
              <a:t>	}</a:t>
            </a:r>
          </a:p>
          <a:p>
            <a:r>
              <a:rPr lang="en-IN" sz="2000" dirty="0"/>
              <a:t>}</a:t>
            </a:r>
          </a:p>
        </p:txBody>
      </p:sp>
      <p:sp>
        <p:nvSpPr>
          <p:cNvPr id="2" name="Footer Placeholder 1">
            <a:extLst>
              <a:ext uri="{FF2B5EF4-FFF2-40B4-BE49-F238E27FC236}">
                <a16:creationId xmlns:a16="http://schemas.microsoft.com/office/drawing/2014/main" id="{EE610A46-718B-E596-E2C1-361ED5136C71}"/>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0708AC40-0C2F-7DF0-5D43-AC20E5F7951A}"/>
              </a:ext>
            </a:extLst>
          </p:cNvPr>
          <p:cNvSpPr>
            <a:spLocks noGrp="1"/>
          </p:cNvSpPr>
          <p:nvPr>
            <p:ph type="sldNum" sz="quarter" idx="12"/>
          </p:nvPr>
        </p:nvSpPr>
        <p:spPr/>
        <p:txBody>
          <a:bodyPr/>
          <a:lstStyle/>
          <a:p>
            <a:fld id="{4A777409-9C5A-4B07-8E32-19F22F7D558C}" type="slidenum">
              <a:rPr lang="en-IN" smtClean="0"/>
              <a:t>96</a:t>
            </a:fld>
            <a:endParaRPr lang="en-IN" dirty="0"/>
          </a:p>
        </p:txBody>
      </p:sp>
    </p:spTree>
    <p:extLst>
      <p:ext uri="{BB962C8B-B14F-4D97-AF65-F5344CB8AC3E}">
        <p14:creationId xmlns:p14="http://schemas.microsoft.com/office/powerpoint/2010/main" val="2598732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C9509-452C-AA42-E8F1-196CD36917A2}"/>
              </a:ext>
            </a:extLst>
          </p:cNvPr>
          <p:cNvSpPr txBox="1"/>
          <p:nvPr/>
        </p:nvSpPr>
        <p:spPr>
          <a:xfrm>
            <a:off x="62752" y="841879"/>
            <a:ext cx="11707906" cy="1631216"/>
          </a:xfrm>
          <a:prstGeom prst="rect">
            <a:avLst/>
          </a:prstGeom>
          <a:noFill/>
        </p:spPr>
        <p:txBody>
          <a:bodyPr wrap="square">
            <a:spAutoFit/>
          </a:bodyPr>
          <a:lstStyle/>
          <a:p>
            <a:r>
              <a:rPr lang="en-US" sz="2000" dirty="0">
                <a:solidFill>
                  <a:schemeClr val="tx1">
                    <a:lumMod val="65000"/>
                    <a:lumOff val="35000"/>
                  </a:schemeClr>
                </a:solidFill>
                <a:effectLst/>
              </a:rPr>
              <a:t>You can observe that you get a compilation error stating 'The field DemoOne.variableTwo is not visible' while trying to access variableTwo of class DemoOne in the class DemoThree as variableTwo is private and hence, can be accessed only within the class in which it is defined. </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Step 19</a:t>
            </a:r>
            <a:r>
              <a:rPr lang="en-US" sz="2000" dirty="0">
                <a:solidFill>
                  <a:schemeClr val="tx1">
                    <a:lumMod val="65000"/>
                    <a:lumOff val="35000"/>
                  </a:schemeClr>
                </a:solidFill>
                <a:effectLst/>
              </a:rPr>
              <a:t>: Now, try to access variableThree and initialize it in the method checkAccessibility() as shown below.</a:t>
            </a:r>
          </a:p>
        </p:txBody>
      </p:sp>
      <p:sp>
        <p:nvSpPr>
          <p:cNvPr id="7" name="TextBox 6">
            <a:extLst>
              <a:ext uri="{FF2B5EF4-FFF2-40B4-BE49-F238E27FC236}">
                <a16:creationId xmlns:a16="http://schemas.microsoft.com/office/drawing/2014/main" id="{59A772CC-688C-F557-D992-C5AA35F3AEEC}"/>
              </a:ext>
            </a:extLst>
          </p:cNvPr>
          <p:cNvSpPr txBox="1"/>
          <p:nvPr/>
        </p:nvSpPr>
        <p:spPr>
          <a:xfrm>
            <a:off x="143435" y="2475730"/>
            <a:ext cx="11546541" cy="2246769"/>
          </a:xfrm>
          <a:prstGeom prst="rect">
            <a:avLst/>
          </a:prstGeom>
          <a:noFill/>
        </p:spPr>
        <p:txBody>
          <a:bodyPr wrap="square">
            <a:spAutoFit/>
          </a:bodyPr>
          <a:lstStyle/>
          <a:p>
            <a:r>
              <a:rPr lang="en-IN" sz="2000" dirty="0"/>
              <a:t>public class DemoThree {</a:t>
            </a:r>
          </a:p>
          <a:p>
            <a:r>
              <a:rPr lang="en-IN" sz="2000" dirty="0"/>
              <a:t>	public void checkAccessibility() {</a:t>
            </a:r>
          </a:p>
          <a:p>
            <a:r>
              <a:rPr lang="en-IN" sz="2000" dirty="0"/>
              <a:t>		DemoOne demoOne=new DemoOne();</a:t>
            </a:r>
          </a:p>
          <a:p>
            <a:r>
              <a:rPr lang="en-IN" sz="2000" dirty="0"/>
              <a:t>		demoOne.variableOne=1;</a:t>
            </a:r>
          </a:p>
          <a:p>
            <a:r>
              <a:rPr lang="en-IN" sz="2000" dirty="0"/>
              <a:t>		demoOne.variableThree=1;</a:t>
            </a:r>
          </a:p>
          <a:p>
            <a:r>
              <a:rPr lang="en-IN" sz="2000" dirty="0"/>
              <a:t>	}</a:t>
            </a:r>
          </a:p>
          <a:p>
            <a:r>
              <a:rPr lang="en-IN" sz="2000" dirty="0"/>
              <a:t>}</a:t>
            </a:r>
          </a:p>
        </p:txBody>
      </p:sp>
      <p:sp>
        <p:nvSpPr>
          <p:cNvPr id="9" name="TextBox 8">
            <a:extLst>
              <a:ext uri="{FF2B5EF4-FFF2-40B4-BE49-F238E27FC236}">
                <a16:creationId xmlns:a16="http://schemas.microsoft.com/office/drawing/2014/main" id="{82FCEF08-BC3B-6AB3-B458-2B404C2A3252}"/>
              </a:ext>
            </a:extLst>
          </p:cNvPr>
          <p:cNvSpPr txBox="1"/>
          <p:nvPr/>
        </p:nvSpPr>
        <p:spPr>
          <a:xfrm>
            <a:off x="143436" y="4599920"/>
            <a:ext cx="11707905" cy="1938992"/>
          </a:xfrm>
          <a:prstGeom prst="rect">
            <a:avLst/>
          </a:prstGeom>
          <a:noFill/>
        </p:spPr>
        <p:txBody>
          <a:bodyPr wrap="square">
            <a:spAutoFit/>
          </a:bodyPr>
          <a:lstStyle/>
          <a:p>
            <a:r>
              <a:rPr lang="en-US" sz="2000" dirty="0">
                <a:solidFill>
                  <a:schemeClr val="tx1">
                    <a:lumMod val="65000"/>
                    <a:lumOff val="35000"/>
                  </a:schemeClr>
                </a:solidFill>
                <a:effectLst/>
              </a:rPr>
              <a:t>You can observe that you again get a compilation error stating 'The field DemoOne.variableTwo is not visible' while trying to access variableThree of class DemoOne in the class DemoThree as variableThree is default and hence, can be accessed only within the package in which it is defined.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So, through this demo, you would have understood the scope of the different access modifiers and how to access a class of one package in another using import statement.</a:t>
            </a:r>
          </a:p>
        </p:txBody>
      </p:sp>
      <p:sp>
        <p:nvSpPr>
          <p:cNvPr id="2" name="Footer Placeholder 1">
            <a:extLst>
              <a:ext uri="{FF2B5EF4-FFF2-40B4-BE49-F238E27FC236}">
                <a16:creationId xmlns:a16="http://schemas.microsoft.com/office/drawing/2014/main" id="{FD30E9D9-B47F-51C2-4173-BECB7340444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C9FAE08-9C59-99AB-0EFC-413F0F55E08E}"/>
              </a:ext>
            </a:extLst>
          </p:cNvPr>
          <p:cNvSpPr>
            <a:spLocks noGrp="1"/>
          </p:cNvSpPr>
          <p:nvPr>
            <p:ph type="sldNum" sz="quarter" idx="12"/>
          </p:nvPr>
        </p:nvSpPr>
        <p:spPr/>
        <p:txBody>
          <a:bodyPr/>
          <a:lstStyle/>
          <a:p>
            <a:fld id="{4A777409-9C5A-4B07-8E32-19F22F7D558C}" type="slidenum">
              <a:rPr lang="en-IN" smtClean="0"/>
              <a:t>97</a:t>
            </a:fld>
            <a:endParaRPr lang="en-IN" dirty="0"/>
          </a:p>
        </p:txBody>
      </p:sp>
    </p:spTree>
    <p:extLst>
      <p:ext uri="{BB962C8B-B14F-4D97-AF65-F5344CB8AC3E}">
        <p14:creationId xmlns:p14="http://schemas.microsoft.com/office/powerpoint/2010/main" val="389850082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185A-A73F-61A7-21F4-55A05A9BC954}"/>
              </a:ext>
            </a:extLst>
          </p:cNvPr>
          <p:cNvSpPr>
            <a:spLocks noGrp="1"/>
          </p:cNvSpPr>
          <p:nvPr>
            <p:ph type="title"/>
          </p:nvPr>
        </p:nvSpPr>
        <p:spPr/>
        <p:txBody>
          <a:bodyPr/>
          <a:lstStyle/>
          <a:p>
            <a:pPr algn="ctr"/>
            <a:r>
              <a:rPr lang="en-IN" b="1" u="sng" dirty="0"/>
              <a:t>String class</a:t>
            </a:r>
          </a:p>
        </p:txBody>
      </p:sp>
      <p:sp>
        <p:nvSpPr>
          <p:cNvPr id="3" name="Content Placeholder 2">
            <a:extLst>
              <a:ext uri="{FF2B5EF4-FFF2-40B4-BE49-F238E27FC236}">
                <a16:creationId xmlns:a16="http://schemas.microsoft.com/office/drawing/2014/main" id="{46C1711A-5E4F-9CE5-F6DE-767368E10081}"/>
              </a:ext>
            </a:extLst>
          </p:cNvPr>
          <p:cNvSpPr>
            <a:spLocks noGrp="1"/>
          </p:cNvSpPr>
          <p:nvPr>
            <p:ph idx="1"/>
          </p:nvPr>
        </p:nvSpPr>
        <p:spPr>
          <a:xfrm>
            <a:off x="838200" y="1690688"/>
            <a:ext cx="10515600" cy="4724681"/>
          </a:xfrm>
        </p:spPr>
        <p:txBody>
          <a:bodyPr>
            <a:normAutofit/>
          </a:bodyPr>
          <a:lstStyle/>
          <a:p>
            <a:pPr marL="0" indent="0">
              <a:buNone/>
            </a:pPr>
            <a:r>
              <a:rPr lang="en-US" sz="2200" dirty="0">
                <a:solidFill>
                  <a:schemeClr val="tx1">
                    <a:lumMod val="65000"/>
                    <a:lumOff val="35000"/>
                  </a:schemeClr>
                </a:solidFill>
                <a:effectLst/>
              </a:rPr>
              <a:t>Next, we will look at some of the built-in classes available in Java.</a:t>
            </a:r>
          </a:p>
          <a:p>
            <a:pPr marL="0" indent="0">
              <a:buNone/>
            </a:pPr>
            <a:r>
              <a:rPr lang="en-US" sz="2200" dirty="0">
                <a:solidFill>
                  <a:schemeClr val="tx1">
                    <a:lumMod val="65000"/>
                    <a:lumOff val="35000"/>
                  </a:schemeClr>
                </a:solidFill>
                <a:effectLst/>
              </a:rPr>
              <a:t>The first built-in class that we will see is the String class.</a:t>
            </a:r>
          </a:p>
          <a:p>
            <a:pPr marL="0" indent="0">
              <a:buNone/>
            </a:pPr>
            <a:r>
              <a:rPr lang="en-US" sz="2200" dirty="0">
                <a:solidFill>
                  <a:schemeClr val="tx1">
                    <a:lumMod val="65000"/>
                    <a:lumOff val="35000"/>
                  </a:schemeClr>
                </a:solidFill>
                <a:effectLst/>
              </a:rPr>
              <a:t>As we all know already, a sequence of characters can be stored using a variable of String. </a:t>
            </a:r>
          </a:p>
          <a:p>
            <a:pPr marL="0" indent="0">
              <a:buNone/>
            </a:pPr>
            <a:r>
              <a:rPr lang="en-US" sz="2200" dirty="0">
                <a:solidFill>
                  <a:schemeClr val="tx1">
                    <a:lumMod val="65000"/>
                    <a:lumOff val="35000"/>
                  </a:schemeClr>
                </a:solidFill>
                <a:effectLst/>
              </a:rPr>
              <a:t>There are two ways to create a string: </a:t>
            </a:r>
          </a:p>
          <a:p>
            <a:pPr marL="0" indent="0">
              <a:buNone/>
            </a:pPr>
            <a:r>
              <a:rPr lang="en-US" sz="2200" b="1" dirty="0">
                <a:solidFill>
                  <a:schemeClr val="tx1">
                    <a:lumMod val="65000"/>
                    <a:lumOff val="35000"/>
                  </a:schemeClr>
                </a:solidFill>
                <a:effectLst/>
              </a:rPr>
              <a:t>String literal </a:t>
            </a: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E.g. String customerName = "Jasmine"; </a:t>
            </a:r>
          </a:p>
          <a:p>
            <a:pPr marL="0" indent="0">
              <a:buNone/>
            </a:pPr>
            <a:r>
              <a:rPr lang="en-US" sz="2200" b="1" dirty="0">
                <a:solidFill>
                  <a:schemeClr val="tx1">
                    <a:lumMod val="65000"/>
                    <a:lumOff val="35000"/>
                  </a:schemeClr>
                </a:solidFill>
                <a:effectLst/>
              </a:rPr>
              <a:t>Using new() keyword </a:t>
            </a: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E.g. String customerName = new String("Jasmine"); </a:t>
            </a:r>
          </a:p>
          <a:p>
            <a:pPr marL="0" indent="0">
              <a:buNone/>
            </a:pPr>
            <a:endParaRPr lang="en-US" sz="2200" dirty="0">
              <a:solidFill>
                <a:schemeClr val="tx1">
                  <a:lumMod val="65000"/>
                  <a:lumOff val="35000"/>
                </a:schemeClr>
              </a:solidFill>
              <a:effectLst/>
            </a:endParaRPr>
          </a:p>
          <a:p>
            <a:pPr marL="0" indent="0">
              <a:buNone/>
            </a:pPr>
            <a:r>
              <a:rPr lang="en-US" sz="2200" dirty="0">
                <a:solidFill>
                  <a:schemeClr val="tx1">
                    <a:lumMod val="65000"/>
                    <a:lumOff val="35000"/>
                  </a:schemeClr>
                </a:solidFill>
                <a:effectLst/>
              </a:rPr>
              <a:t>In the following demo, we will understand how to create string in two ways.</a:t>
            </a:r>
          </a:p>
          <a:p>
            <a:pPr marL="0" indent="0">
              <a:buNone/>
            </a:pPr>
            <a:endParaRPr lang="en-IN" dirty="0"/>
          </a:p>
        </p:txBody>
      </p:sp>
      <p:sp>
        <p:nvSpPr>
          <p:cNvPr id="4" name="Footer Placeholder 3">
            <a:extLst>
              <a:ext uri="{FF2B5EF4-FFF2-40B4-BE49-F238E27FC236}">
                <a16:creationId xmlns:a16="http://schemas.microsoft.com/office/drawing/2014/main" id="{2ED151FE-0927-691A-D959-549381FEF81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EA80A65-368E-2855-9BCA-71AEB8825257}"/>
              </a:ext>
            </a:extLst>
          </p:cNvPr>
          <p:cNvSpPr>
            <a:spLocks noGrp="1"/>
          </p:cNvSpPr>
          <p:nvPr>
            <p:ph type="sldNum" sz="quarter" idx="12"/>
          </p:nvPr>
        </p:nvSpPr>
        <p:spPr/>
        <p:txBody>
          <a:bodyPr/>
          <a:lstStyle/>
          <a:p>
            <a:fld id="{4A777409-9C5A-4B07-8E32-19F22F7D558C}" type="slidenum">
              <a:rPr lang="en-IN" smtClean="0"/>
              <a:t>98</a:t>
            </a:fld>
            <a:endParaRPr lang="en-IN" dirty="0"/>
          </a:p>
        </p:txBody>
      </p:sp>
    </p:spTree>
    <p:extLst>
      <p:ext uri="{BB962C8B-B14F-4D97-AF65-F5344CB8AC3E}">
        <p14:creationId xmlns:p14="http://schemas.microsoft.com/office/powerpoint/2010/main" val="23422321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C45412-E1C1-231E-366D-101228BBD38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CC846FB-8F12-7E00-8452-58BFA56E8718}"/>
              </a:ext>
            </a:extLst>
          </p:cNvPr>
          <p:cNvSpPr>
            <a:spLocks noGrp="1"/>
          </p:cNvSpPr>
          <p:nvPr>
            <p:ph type="sldNum" sz="quarter" idx="12"/>
          </p:nvPr>
        </p:nvSpPr>
        <p:spPr/>
        <p:txBody>
          <a:bodyPr/>
          <a:lstStyle/>
          <a:p>
            <a:fld id="{4A777409-9C5A-4B07-8E32-19F22F7D558C}" type="slidenum">
              <a:rPr lang="en-IN" smtClean="0"/>
              <a:t>99</a:t>
            </a:fld>
            <a:endParaRPr lang="en-IN" dirty="0"/>
          </a:p>
        </p:txBody>
      </p:sp>
      <p:sp>
        <p:nvSpPr>
          <p:cNvPr id="5" name="TextBox 4">
            <a:extLst>
              <a:ext uri="{FF2B5EF4-FFF2-40B4-BE49-F238E27FC236}">
                <a16:creationId xmlns:a16="http://schemas.microsoft.com/office/drawing/2014/main" id="{449AC30B-CE79-1498-2243-CB149A38C8CF}"/>
              </a:ext>
            </a:extLst>
          </p:cNvPr>
          <p:cNvSpPr txBox="1"/>
          <p:nvPr/>
        </p:nvSpPr>
        <p:spPr>
          <a:xfrm>
            <a:off x="116541" y="1234025"/>
            <a:ext cx="11430000" cy="1938992"/>
          </a:xfrm>
          <a:prstGeom prst="rect">
            <a:avLst/>
          </a:prstGeom>
          <a:noFill/>
        </p:spPr>
        <p:txBody>
          <a:bodyPr wrap="square">
            <a:spAutoFit/>
          </a:bodyPr>
          <a:lstStyle/>
          <a:p>
            <a:r>
              <a:rPr lang="en-IN" sz="2000" dirty="0"/>
              <a:t>//String creation using = operator</a:t>
            </a:r>
          </a:p>
          <a:p>
            <a:r>
              <a:rPr lang="en-IN" sz="2000" dirty="0"/>
              <a:t>String name = "Jasmine";</a:t>
            </a:r>
          </a:p>
          <a:p>
            <a:r>
              <a:rPr lang="en-IN" sz="2000" dirty="0"/>
              <a:t>//String creation using new()</a:t>
            </a:r>
          </a:p>
          <a:p>
            <a:r>
              <a:rPr lang="en-IN" sz="2000" dirty="0"/>
              <a:t>String customerName = new String("Jasmine");</a:t>
            </a:r>
          </a:p>
          <a:p>
            <a:r>
              <a:rPr lang="en-IN" sz="2000" dirty="0"/>
              <a:t>System.out.println(name);         //Output: Jasmine</a:t>
            </a:r>
          </a:p>
          <a:p>
            <a:r>
              <a:rPr lang="en-IN" sz="2000" dirty="0"/>
              <a:t>System.out.println(customerName); //Output: Jasmine</a:t>
            </a:r>
          </a:p>
        </p:txBody>
      </p:sp>
      <p:sp>
        <p:nvSpPr>
          <p:cNvPr id="7" name="TextBox 6">
            <a:extLst>
              <a:ext uri="{FF2B5EF4-FFF2-40B4-BE49-F238E27FC236}">
                <a16:creationId xmlns:a16="http://schemas.microsoft.com/office/drawing/2014/main" id="{9B37DF04-B574-78C6-5D45-EF4310CA55F0}"/>
              </a:ext>
            </a:extLst>
          </p:cNvPr>
          <p:cNvSpPr txBox="1"/>
          <p:nvPr/>
        </p:nvSpPr>
        <p:spPr>
          <a:xfrm>
            <a:off x="116541" y="3513676"/>
            <a:ext cx="11698941" cy="1631216"/>
          </a:xfrm>
          <a:prstGeom prst="rect">
            <a:avLst/>
          </a:prstGeom>
          <a:noFill/>
        </p:spPr>
        <p:txBody>
          <a:bodyPr wrap="square">
            <a:spAutoFit/>
          </a:bodyPr>
          <a:lstStyle/>
          <a:p>
            <a:r>
              <a:rPr lang="en-US" sz="2000" b="1" dirty="0">
                <a:solidFill>
                  <a:schemeClr val="tx1">
                    <a:lumMod val="65000"/>
                    <a:lumOff val="35000"/>
                  </a:schemeClr>
                </a:solidFill>
                <a:effectLst/>
              </a:rPr>
              <a:t>String methods:</a:t>
            </a:r>
          </a:p>
          <a:p>
            <a:endParaRPr lang="en-US" sz="2000" b="1" dirty="0">
              <a:solidFill>
                <a:schemeClr val="tx1">
                  <a:lumMod val="65000"/>
                  <a:lumOff val="35000"/>
                </a:schemeClr>
              </a:solidFill>
              <a:effectLst/>
            </a:endParaRPr>
          </a:p>
          <a:p>
            <a:r>
              <a:rPr lang="en-US" sz="2000" dirty="0">
                <a:solidFill>
                  <a:schemeClr val="tx1">
                    <a:lumMod val="65000"/>
                    <a:lumOff val="35000"/>
                  </a:schemeClr>
                </a:solidFill>
                <a:effectLst/>
              </a:rPr>
              <a:t>Java String class provides a collection of built-in methods which help in performing various operations on string.</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Some of which are:</a:t>
            </a:r>
          </a:p>
        </p:txBody>
      </p:sp>
    </p:spTree>
    <p:extLst>
      <p:ext uri="{BB962C8B-B14F-4D97-AF65-F5344CB8AC3E}">
        <p14:creationId xmlns:p14="http://schemas.microsoft.com/office/powerpoint/2010/main" val="125865225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19265</Words>
  <Application>Microsoft Office PowerPoint</Application>
  <PresentationFormat>Widescreen</PresentationFormat>
  <Paragraphs>2054</Paragraphs>
  <Slides>150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150</vt:i4>
      </vt:variant>
    </vt:vector>
  </HeadingPairs>
  <TitlesOfParts>
    <vt:vector size="156" baseType="lpstr">
      <vt:lpstr>Arial</vt:lpstr>
      <vt:lpstr>Calibri</vt:lpstr>
      <vt:lpstr>Calibri Light</vt:lpstr>
      <vt:lpstr>Verdana</vt:lpstr>
      <vt:lpstr>Wingdings</vt:lpstr>
      <vt:lpstr>Office Theme</vt:lpstr>
      <vt:lpstr>JAVA</vt:lpstr>
      <vt:lpstr>Enterprise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Features of Java</vt:lpstr>
      <vt:lpstr>PowerPoint Presentation</vt:lpstr>
      <vt:lpstr>PowerPoint Presentation</vt:lpstr>
      <vt:lpstr>PowerPoint Presentation</vt:lpstr>
      <vt:lpstr>PowerPoint Presentation</vt:lpstr>
      <vt:lpstr>Introduction to JShell</vt:lpstr>
      <vt:lpstr>PowerPoint Presentation</vt:lpstr>
      <vt:lpstr>PowerPoint Presentation</vt:lpstr>
      <vt:lpstr>PowerPoint Presentation</vt:lpstr>
      <vt:lpstr>PowerPoint Presentation</vt:lpstr>
      <vt:lpstr>PowerPoint Presentation</vt:lpstr>
      <vt:lpstr>PowerPoint Presentation</vt:lpstr>
      <vt:lpstr>Keywords and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Class</vt:lpstr>
      <vt:lpstr>PowerPoint Presentation</vt:lpstr>
      <vt:lpstr>PowerPoint Presentation</vt:lpstr>
      <vt:lpstr>PowerPoint Presentation</vt:lpstr>
      <vt:lpstr>PowerPoint Presentation</vt:lpstr>
      <vt:lpstr>PowerPoint Presentation</vt:lpstr>
      <vt:lpstr>PowerPoint Presentation</vt:lpstr>
      <vt:lpstr>Object Creation</vt:lpstr>
      <vt:lpstr>PowerPoint Presentation</vt:lpstr>
      <vt:lpstr>PowerPoint Presentation</vt:lpstr>
      <vt:lpstr>Constructor and this keyword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Diagram</vt:lpstr>
      <vt:lpstr>PowerPoint Presentation</vt:lpstr>
      <vt:lpstr>PowerPoint Presentation</vt:lpstr>
      <vt:lpstr>Coding Standards</vt:lpstr>
      <vt:lpstr>Control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vt:lpstr>
      <vt:lpstr>PowerPoint Presentation</vt:lpstr>
      <vt:lpstr>PowerPoint Presentation</vt:lpstr>
      <vt:lpstr>PowerPoint Presentation</vt:lpstr>
      <vt:lpstr>PowerPoint Presentation</vt:lpstr>
      <vt:lpstr>Access Modifiers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Wrapper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Enumeration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Quality - SonarLint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Abhi A.b</dc:creator>
  <cp:lastModifiedBy>Harshada Sawant</cp:lastModifiedBy>
  <cp:revision>25</cp:revision>
  <dcterms:created xsi:type="dcterms:W3CDTF">2022-09-16T11:27:55Z</dcterms:created>
  <dcterms:modified xsi:type="dcterms:W3CDTF">2022-09-28T06:31:12Z</dcterms:modified>
</cp:coreProperties>
</file>