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14-10-2022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556266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14-10-2022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715153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14-10-2022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310107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14-10-2022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190134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14-10-2022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61948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14-10-2022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030253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14-10-2022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698993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14-10-2022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04985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14-10-2022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56495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14-10-2022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824513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14-10-2022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884531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14-10-2022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397269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p:txBody>
          <a:bodyPr/>
          <a:lstStyle/>
          <a:p>
            <a:r>
              <a:rPr lang="en-IN" b="1" dirty="0"/>
              <a:t>Service Layer and Spring Framework</a:t>
            </a:r>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21CB4E-0E0F-8DCA-04F2-2D0A68FBB7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34656E9-F31D-3B61-D830-E52A6F36FEE4}"/>
              </a:ext>
            </a:extLst>
          </p:cNvPr>
          <p:cNvSpPr>
            <a:spLocks noGrp="1"/>
          </p:cNvSpPr>
          <p:nvPr>
            <p:ph type="sldNum" sz="quarter" idx="12"/>
          </p:nvPr>
        </p:nvSpPr>
        <p:spPr/>
        <p:txBody>
          <a:bodyPr/>
          <a:lstStyle/>
          <a:p>
            <a:fld id="{4A777409-9C5A-4B07-8E32-19F22F7D558C}" type="slidenum">
              <a:rPr lang="en-IN" smtClean="0"/>
              <a:t>10</a:t>
            </a:fld>
            <a:endParaRPr lang="en-IN" dirty="0"/>
          </a:p>
        </p:txBody>
      </p:sp>
      <p:sp>
        <p:nvSpPr>
          <p:cNvPr id="5" name="TextBox 4">
            <a:extLst>
              <a:ext uri="{FF2B5EF4-FFF2-40B4-BE49-F238E27FC236}">
                <a16:creationId xmlns:a16="http://schemas.microsoft.com/office/drawing/2014/main" id="{9D451028-EADF-A4A4-F4E3-0EAB57AC7C0A}"/>
              </a:ext>
            </a:extLst>
          </p:cNvPr>
          <p:cNvSpPr txBox="1"/>
          <p:nvPr/>
        </p:nvSpPr>
        <p:spPr>
          <a:xfrm>
            <a:off x="838200" y="487619"/>
            <a:ext cx="11011293" cy="6740307"/>
          </a:xfrm>
          <a:prstGeom prst="rect">
            <a:avLst/>
          </a:prstGeom>
          <a:noFill/>
        </p:spPr>
        <p:txBody>
          <a:bodyPr wrap="square">
            <a:spAutoFit/>
          </a:bodyPr>
          <a:lstStyle/>
          <a:p>
            <a:r>
              <a:rPr lang="en-IN" sz="1600" dirty="0"/>
              <a:t>package </a:t>
            </a:r>
            <a:r>
              <a:rPr lang="en-IN" sz="1600" dirty="0" err="1"/>
              <a:t>com.hnd.ui</a:t>
            </a:r>
            <a:r>
              <a:rPr lang="en-IN" sz="1600" dirty="0"/>
              <a:t>;</a:t>
            </a:r>
          </a:p>
          <a:p>
            <a:r>
              <a:rPr lang="en-IN" sz="1600" dirty="0"/>
              <a:t>import org.apache.commons.configuration2.PropertiesConfiguration;</a:t>
            </a:r>
          </a:p>
          <a:p>
            <a:r>
              <a:rPr lang="en-IN" sz="1600" dirty="0"/>
              <a:t>import org.apache.commons.configuration2.builder.fluent.Configurations;</a:t>
            </a:r>
          </a:p>
          <a:p>
            <a:r>
              <a:rPr lang="en-IN" sz="1600" dirty="0"/>
              <a:t>import </a:t>
            </a:r>
            <a:r>
              <a:rPr lang="en-IN" sz="1600" dirty="0" err="1"/>
              <a:t>org.apache.commons.logging.Log</a:t>
            </a:r>
            <a:r>
              <a:rPr lang="en-IN" sz="1600" dirty="0"/>
              <a:t>;</a:t>
            </a:r>
          </a:p>
          <a:p>
            <a:r>
              <a:rPr lang="en-IN" sz="1600" dirty="0"/>
              <a:t>import </a:t>
            </a:r>
            <a:r>
              <a:rPr lang="en-IN" sz="1600" dirty="0" err="1"/>
              <a:t>org.apache.commons.logging.LogFactory</a:t>
            </a:r>
            <a:r>
              <a:rPr lang="en-IN" sz="1600" dirty="0"/>
              <a:t>;</a:t>
            </a:r>
          </a:p>
          <a:p>
            <a:r>
              <a:rPr lang="en-IN" sz="1600" dirty="0"/>
              <a:t>import </a:t>
            </a:r>
            <a:r>
              <a:rPr lang="en-IN" sz="1600" dirty="0" err="1"/>
              <a:t>com.hnd.controller.CustomerLoginController</a:t>
            </a:r>
            <a:r>
              <a:rPr lang="en-IN" sz="1600" dirty="0"/>
              <a:t>;</a:t>
            </a:r>
          </a:p>
          <a:p>
            <a:r>
              <a:rPr lang="en-IN" sz="1600" dirty="0"/>
              <a:t>import </a:t>
            </a:r>
            <a:r>
              <a:rPr lang="en-IN" sz="1600" dirty="0" err="1"/>
              <a:t>com.hnd.dto.CustomerLoginDTO</a:t>
            </a:r>
            <a:r>
              <a:rPr lang="en-IN" sz="1600" dirty="0"/>
              <a:t>;</a:t>
            </a:r>
          </a:p>
          <a:p>
            <a:r>
              <a:rPr lang="en-IN" sz="1600" dirty="0"/>
              <a:t>public class </a:t>
            </a:r>
            <a:r>
              <a:rPr lang="en-IN" sz="1600" dirty="0" err="1"/>
              <a:t>UserInterface</a:t>
            </a:r>
            <a:r>
              <a:rPr lang="en-IN" sz="1600" dirty="0"/>
              <a:t> {</a:t>
            </a:r>
          </a:p>
          <a:p>
            <a:r>
              <a:rPr lang="en-IN" sz="1600" dirty="0"/>
              <a:t>	private static final Log LOGGER = </a:t>
            </a:r>
            <a:r>
              <a:rPr lang="en-IN" sz="1600" dirty="0" err="1"/>
              <a:t>LogFactory.getLog</a:t>
            </a:r>
            <a:r>
              <a:rPr lang="en-IN" sz="1600" dirty="0"/>
              <a:t>(</a:t>
            </a:r>
            <a:r>
              <a:rPr lang="en-IN" sz="1600" dirty="0" err="1"/>
              <a:t>UserInterface.class</a:t>
            </a:r>
            <a:r>
              <a:rPr lang="en-IN" sz="1600" dirty="0"/>
              <a:t>);</a:t>
            </a:r>
          </a:p>
          <a:p>
            <a:r>
              <a:rPr lang="en-IN" sz="1600" dirty="0"/>
              <a:t>	</a:t>
            </a:r>
          </a:p>
          <a:p>
            <a:r>
              <a:rPr lang="en-IN" sz="1600" dirty="0"/>
              <a:t>	public static void main(String[] </a:t>
            </a:r>
            <a:r>
              <a:rPr lang="en-IN" sz="1600" dirty="0" err="1"/>
              <a:t>args</a:t>
            </a:r>
            <a:r>
              <a:rPr lang="en-IN" sz="1600" dirty="0"/>
              <a:t>) throws Exception {</a:t>
            </a:r>
          </a:p>
          <a:p>
            <a:r>
              <a:rPr lang="en-IN" sz="1600" dirty="0"/>
              <a:t>		</a:t>
            </a:r>
          </a:p>
          <a:p>
            <a:r>
              <a:rPr lang="en-IN" sz="1600" dirty="0"/>
              <a:t>		</a:t>
            </a:r>
            <a:r>
              <a:rPr lang="en-IN" sz="1600" dirty="0" err="1"/>
              <a:t>PropertiesConfiguration</a:t>
            </a:r>
            <a:r>
              <a:rPr lang="en-IN" sz="1600" dirty="0"/>
              <a:t> config=new Configurations().properties("</a:t>
            </a:r>
            <a:r>
              <a:rPr lang="en-IN" sz="1600" dirty="0" err="1"/>
              <a:t>configuration.properties</a:t>
            </a:r>
            <a:r>
              <a:rPr lang="en-IN" sz="1600" dirty="0"/>
              <a:t>");</a:t>
            </a:r>
          </a:p>
          <a:p>
            <a:r>
              <a:rPr lang="en-IN" sz="1600" dirty="0"/>
              <a:t>		try {</a:t>
            </a:r>
          </a:p>
          <a:p>
            <a:r>
              <a:rPr lang="en-IN" sz="1600" dirty="0"/>
              <a:t>			</a:t>
            </a:r>
            <a:r>
              <a:rPr lang="en-IN" sz="1600" dirty="0" err="1"/>
              <a:t>CustomerLoginDTO</a:t>
            </a:r>
            <a:r>
              <a:rPr lang="en-IN" sz="1600" dirty="0"/>
              <a:t> </a:t>
            </a:r>
            <a:r>
              <a:rPr lang="en-IN" sz="1600" dirty="0" err="1"/>
              <a:t>customerLoginDTO</a:t>
            </a:r>
            <a:r>
              <a:rPr lang="en-IN" sz="1600" dirty="0"/>
              <a:t> = new </a:t>
            </a:r>
            <a:r>
              <a:rPr lang="en-IN" sz="1600" dirty="0" err="1"/>
              <a:t>CustomerLoginDTO</a:t>
            </a:r>
            <a:r>
              <a:rPr lang="en-IN" sz="1600" dirty="0"/>
              <a:t>();</a:t>
            </a:r>
          </a:p>
          <a:p>
            <a:r>
              <a:rPr lang="en-IN" sz="1600" dirty="0"/>
              <a:t>			</a:t>
            </a:r>
            <a:r>
              <a:rPr lang="en-IN" sz="1600" dirty="0" err="1"/>
              <a:t>customerLoginDTO.setLoginName</a:t>
            </a:r>
            <a:r>
              <a:rPr lang="en-IN" sz="1600" dirty="0"/>
              <a:t>("harry");</a:t>
            </a:r>
          </a:p>
          <a:p>
            <a:r>
              <a:rPr lang="en-IN" sz="1600" dirty="0"/>
              <a:t>			</a:t>
            </a:r>
            <a:r>
              <a:rPr lang="en-IN" sz="1600" dirty="0" err="1"/>
              <a:t>customerLoginDTO.setPassword</a:t>
            </a:r>
            <a:r>
              <a:rPr lang="en-IN" sz="1600" dirty="0"/>
              <a:t>("harry123");</a:t>
            </a:r>
          </a:p>
          <a:p>
            <a:r>
              <a:rPr lang="en-IN" sz="1600" dirty="0"/>
              <a:t>			</a:t>
            </a:r>
          </a:p>
          <a:p>
            <a:r>
              <a:rPr lang="en-IN" sz="1600" dirty="0"/>
              <a:t>			</a:t>
            </a:r>
            <a:r>
              <a:rPr lang="en-IN" sz="1600" dirty="0" err="1"/>
              <a:t>CustomerLoginController</a:t>
            </a:r>
            <a:r>
              <a:rPr lang="en-IN" sz="1600" dirty="0"/>
              <a:t> </a:t>
            </a:r>
            <a:r>
              <a:rPr lang="en-IN" sz="1600" dirty="0" err="1"/>
              <a:t>customerLoginController</a:t>
            </a:r>
            <a:r>
              <a:rPr lang="en-IN" sz="1600" dirty="0"/>
              <a:t> = new </a:t>
            </a:r>
            <a:r>
              <a:rPr lang="en-IN" sz="1600" dirty="0" err="1"/>
              <a:t>CustomerLoginController</a:t>
            </a:r>
            <a:r>
              <a:rPr lang="en-IN" sz="1600" dirty="0"/>
              <a:t>();</a:t>
            </a:r>
          </a:p>
          <a:p>
            <a:r>
              <a:rPr lang="en-IN" sz="1600" dirty="0"/>
              <a:t>			String message =);</a:t>
            </a:r>
          </a:p>
          <a:p>
            <a:r>
              <a:rPr lang="en-IN" sz="1600" dirty="0"/>
              <a:t>			LOGGER.info(</a:t>
            </a:r>
            <a:r>
              <a:rPr lang="en-IN" sz="1600" dirty="0" err="1"/>
              <a:t>config.getProperty</a:t>
            </a:r>
            <a:r>
              <a:rPr lang="en-IN" sz="1600" dirty="0"/>
              <a:t>(message));</a:t>
            </a:r>
          </a:p>
          <a:p>
            <a:r>
              <a:rPr lang="en-IN" sz="1600" dirty="0"/>
              <a:t>		} catch (Exception exception) {</a:t>
            </a:r>
          </a:p>
          <a:p>
            <a:r>
              <a:rPr lang="en-IN" sz="1600" dirty="0"/>
              <a:t>		</a:t>
            </a:r>
            <a:r>
              <a:rPr lang="en-IN" sz="1600" dirty="0" err="1"/>
              <a:t>customerLoginController.authenticateCustomer</a:t>
            </a:r>
            <a:r>
              <a:rPr lang="en-IN" sz="1600" dirty="0"/>
              <a:t>(</a:t>
            </a:r>
            <a:r>
              <a:rPr lang="en-IN" sz="1600" dirty="0" err="1"/>
              <a:t>customerLoginDTO</a:t>
            </a:r>
            <a:r>
              <a:rPr lang="en-IN" sz="1600" dirty="0"/>
              <a:t>	LOGGER.info(</a:t>
            </a:r>
            <a:r>
              <a:rPr lang="en-IN" sz="1600" dirty="0" err="1"/>
              <a:t>config.getProperty</a:t>
            </a:r>
            <a:r>
              <a:rPr lang="en-IN" sz="1600" dirty="0"/>
              <a:t>(</a:t>
            </a:r>
            <a:r>
              <a:rPr lang="en-IN" sz="1600" dirty="0" err="1"/>
              <a:t>exception.getMessage</a:t>
            </a:r>
            <a:r>
              <a:rPr lang="en-IN" sz="1600" dirty="0"/>
              <a:t>()));</a:t>
            </a:r>
          </a:p>
          <a:p>
            <a:r>
              <a:rPr lang="en-IN" sz="1600" dirty="0"/>
              <a:t>		}</a:t>
            </a:r>
          </a:p>
          <a:p>
            <a:r>
              <a:rPr lang="en-IN" sz="1600" dirty="0"/>
              <a:t>	}</a:t>
            </a:r>
          </a:p>
          <a:p>
            <a:r>
              <a:rPr lang="en-IN" sz="1600" dirty="0"/>
              <a:t>}</a:t>
            </a:r>
          </a:p>
        </p:txBody>
      </p:sp>
    </p:spTree>
    <p:extLst>
      <p:ext uri="{BB962C8B-B14F-4D97-AF65-F5344CB8AC3E}">
        <p14:creationId xmlns:p14="http://schemas.microsoft.com/office/powerpoint/2010/main" val="3261816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3F47-B83C-900D-B8B5-6480E2847488}"/>
              </a:ext>
            </a:extLst>
          </p:cNvPr>
          <p:cNvSpPr>
            <a:spLocks noGrp="1"/>
          </p:cNvSpPr>
          <p:nvPr>
            <p:ph type="title"/>
          </p:nvPr>
        </p:nvSpPr>
        <p:spPr>
          <a:xfrm>
            <a:off x="838200" y="681037"/>
            <a:ext cx="10515600" cy="1336299"/>
          </a:xfrm>
        </p:spPr>
        <p:txBody>
          <a:bodyPr/>
          <a:lstStyle/>
          <a:p>
            <a:pPr algn="ctr"/>
            <a:r>
              <a:rPr lang="en-IN" b="1" dirty="0"/>
              <a:t>Need of Spring Framework </a:t>
            </a:r>
            <a:br>
              <a:rPr lang="en-IN" b="1" dirty="0"/>
            </a:br>
            <a:endParaRPr lang="en-IN" dirty="0"/>
          </a:p>
        </p:txBody>
      </p:sp>
      <p:sp>
        <p:nvSpPr>
          <p:cNvPr id="3" name="Content Placeholder 2">
            <a:extLst>
              <a:ext uri="{FF2B5EF4-FFF2-40B4-BE49-F238E27FC236}">
                <a16:creationId xmlns:a16="http://schemas.microsoft.com/office/drawing/2014/main" id="{367C74D4-C5A4-CD14-0CFB-B411CA3E0A29}"/>
              </a:ext>
            </a:extLst>
          </p:cNvPr>
          <p:cNvSpPr>
            <a:spLocks noGrp="1"/>
          </p:cNvSpPr>
          <p:nvPr>
            <p:ph idx="1"/>
          </p:nvPr>
        </p:nvSpPr>
        <p:spPr>
          <a:xfrm>
            <a:off x="838200" y="1536568"/>
            <a:ext cx="10515600" cy="5321431"/>
          </a:xfrm>
        </p:spPr>
        <p:txBody>
          <a:bodyPr>
            <a:normAutofit fontScale="85000" lnSpcReduction="20000"/>
          </a:bodyPr>
          <a:lstStyle/>
          <a:p>
            <a:pPr marL="0" indent="0">
              <a:buNone/>
            </a:pPr>
            <a:r>
              <a:rPr lang="en-US" sz="2400" dirty="0">
                <a:solidFill>
                  <a:schemeClr val="tx1">
                    <a:lumMod val="65000"/>
                    <a:lumOff val="35000"/>
                  </a:schemeClr>
                </a:solidFill>
              </a:rPr>
              <a:t>Consider the following implementation of </a:t>
            </a:r>
            <a:r>
              <a:rPr lang="en-US" sz="2400" dirty="0" err="1">
                <a:solidFill>
                  <a:schemeClr val="tx1">
                    <a:lumMod val="65000"/>
                    <a:lumOff val="35000"/>
                  </a:schemeClr>
                </a:solidFill>
              </a:rPr>
              <a:t>CustomerLoginServiceImpl</a:t>
            </a:r>
            <a:r>
              <a:rPr lang="en-US" sz="2400" dirty="0">
                <a:solidFill>
                  <a:schemeClr val="tx1">
                    <a:lumMod val="65000"/>
                    <a:lumOff val="35000"/>
                  </a:schemeClr>
                </a:solidFill>
              </a:rPr>
              <a:t> class:</a:t>
            </a:r>
          </a:p>
          <a:p>
            <a:pPr marL="0" indent="0">
              <a:buNone/>
            </a:pPr>
            <a:endParaRPr lang="en-US" sz="2000" dirty="0">
              <a:solidFill>
                <a:schemeClr val="tx1">
                  <a:lumMod val="65000"/>
                  <a:lumOff val="35000"/>
                </a:schemeClr>
              </a:solidFill>
            </a:endParaRPr>
          </a:p>
          <a:p>
            <a:pPr marL="0" indent="0">
              <a:buNone/>
            </a:pPr>
            <a:r>
              <a:rPr lang="en-IN" sz="2000" dirty="0"/>
              <a:t>public class </a:t>
            </a:r>
            <a:r>
              <a:rPr lang="en-IN" sz="2000" dirty="0" err="1"/>
              <a:t>CustomerLoginServiceImpl</a:t>
            </a:r>
            <a:r>
              <a:rPr lang="en-IN" sz="2000" dirty="0"/>
              <a:t> implements </a:t>
            </a:r>
            <a:r>
              <a:rPr lang="en-IN" sz="2000" dirty="0" err="1"/>
              <a:t>CustomerLoginService</a:t>
            </a:r>
            <a:r>
              <a:rPr lang="en-IN" sz="2000" dirty="0"/>
              <a:t> {</a:t>
            </a:r>
          </a:p>
          <a:p>
            <a:pPr marL="0" indent="0">
              <a:buNone/>
            </a:pPr>
            <a:r>
              <a:rPr lang="en-IN" sz="2000" dirty="0"/>
              <a:t>	private </a:t>
            </a:r>
            <a:r>
              <a:rPr lang="en-IN" sz="2000" dirty="0" err="1"/>
              <a:t>CustomerLoginRepository</a:t>
            </a:r>
            <a:r>
              <a:rPr lang="en-IN" sz="2000" dirty="0"/>
              <a:t> </a:t>
            </a:r>
            <a:r>
              <a:rPr lang="en-IN" sz="2000" dirty="0" err="1"/>
              <a:t>customerLoginRepository</a:t>
            </a:r>
            <a:r>
              <a:rPr lang="en-IN" sz="2000" dirty="0"/>
              <a:t> = new </a:t>
            </a:r>
            <a:r>
              <a:rPr lang="en-IN" sz="2000" dirty="0" err="1"/>
              <a:t>CustomerLoginRepositoryImpl</a:t>
            </a:r>
            <a:r>
              <a:rPr lang="en-IN" sz="2000" dirty="0"/>
              <a:t>();</a:t>
            </a:r>
          </a:p>
          <a:p>
            <a:pPr marL="0" indent="0">
              <a:buNone/>
            </a:pPr>
            <a:r>
              <a:rPr lang="en-IN" sz="2000" dirty="0"/>
              <a:t>	public String </a:t>
            </a:r>
            <a:r>
              <a:rPr lang="en-IN" sz="2000" dirty="0" err="1"/>
              <a:t>authenticateCustomer</a:t>
            </a:r>
            <a:r>
              <a:rPr lang="en-IN" sz="2000" dirty="0"/>
              <a:t>(</a:t>
            </a:r>
            <a:r>
              <a:rPr lang="en-IN" sz="2000" dirty="0" err="1"/>
              <a:t>CustomerLoginDTO</a:t>
            </a:r>
            <a:r>
              <a:rPr lang="en-IN" sz="2000" dirty="0"/>
              <a:t> </a:t>
            </a:r>
            <a:r>
              <a:rPr lang="en-IN" sz="2000" dirty="0" err="1"/>
              <a:t>customerLoginDTO</a:t>
            </a:r>
            <a:r>
              <a:rPr lang="en-IN" sz="2000" dirty="0"/>
              <a:t>) throws </a:t>
            </a:r>
            <a:r>
              <a:rPr lang="en-IN" sz="2000" dirty="0" err="1"/>
              <a:t>hndBankException</a:t>
            </a:r>
            <a:r>
              <a:rPr lang="en-IN" sz="2000" dirty="0"/>
              <a:t> {</a:t>
            </a:r>
          </a:p>
          <a:p>
            <a:pPr marL="0" indent="0">
              <a:buNone/>
            </a:pPr>
            <a:r>
              <a:rPr lang="en-IN" sz="2000" dirty="0"/>
              <a:t>		String </a:t>
            </a:r>
            <a:r>
              <a:rPr lang="en-IN" sz="2000" dirty="0" err="1"/>
              <a:t>toReturn</a:t>
            </a:r>
            <a:r>
              <a:rPr lang="en-IN" sz="2000" dirty="0"/>
              <a:t> = null;</a:t>
            </a:r>
          </a:p>
          <a:p>
            <a:pPr marL="0" indent="0">
              <a:buNone/>
            </a:pPr>
            <a:r>
              <a:rPr lang="en-IN" sz="2000" dirty="0"/>
              <a:t>		</a:t>
            </a:r>
            <a:r>
              <a:rPr lang="en-IN" sz="2000" dirty="0" err="1"/>
              <a:t>CustomerLoginDTO</a:t>
            </a:r>
            <a:r>
              <a:rPr lang="en-IN" sz="2000" dirty="0"/>
              <a:t> </a:t>
            </a:r>
            <a:r>
              <a:rPr lang="en-IN" sz="2000" dirty="0" err="1"/>
              <a:t>customerLoginFromRepository</a:t>
            </a:r>
            <a:r>
              <a:rPr lang="en-IN" sz="2000" dirty="0"/>
              <a:t> = </a:t>
            </a:r>
          </a:p>
          <a:p>
            <a:pPr marL="0" indent="0">
              <a:buNone/>
            </a:pPr>
            <a:r>
              <a:rPr lang="en-IN" sz="2000" dirty="0"/>
              <a:t>				</a:t>
            </a:r>
            <a:r>
              <a:rPr lang="en-IN" sz="2000" dirty="0" err="1"/>
              <a:t>customerLoginRepository.getCustomerLoginByLoginName</a:t>
            </a:r>
            <a:r>
              <a:rPr lang="en-IN" sz="2000" dirty="0"/>
              <a:t>(</a:t>
            </a:r>
            <a:r>
              <a:rPr lang="en-IN" sz="2000" dirty="0" err="1"/>
              <a:t>customerLoginDTO.getLoginName</a:t>
            </a:r>
            <a:r>
              <a:rPr lang="en-IN" sz="2000" dirty="0"/>
              <a:t>());</a:t>
            </a:r>
          </a:p>
          <a:p>
            <a:pPr marL="0" indent="0">
              <a:buNone/>
            </a:pPr>
            <a:r>
              <a:rPr lang="en-IN" sz="2000" dirty="0"/>
              <a:t>		if (</a:t>
            </a:r>
            <a:r>
              <a:rPr lang="en-IN" sz="2000" dirty="0" err="1"/>
              <a:t>customerLoginDTO.getPassword</a:t>
            </a:r>
            <a:r>
              <a:rPr lang="en-IN" sz="2000" dirty="0"/>
              <a:t>().equals(</a:t>
            </a:r>
            <a:r>
              <a:rPr lang="en-IN" sz="2000" dirty="0" err="1"/>
              <a:t>customerLoginFromRepository.getPassword</a:t>
            </a:r>
            <a:r>
              <a:rPr lang="en-IN" sz="2000" dirty="0"/>
              <a:t>())) {</a:t>
            </a:r>
          </a:p>
          <a:p>
            <a:pPr marL="0" indent="0">
              <a:buNone/>
            </a:pPr>
            <a:r>
              <a:rPr lang="en-IN" sz="2000" dirty="0"/>
              <a:t>			</a:t>
            </a:r>
            <a:r>
              <a:rPr lang="en-IN" sz="2000" dirty="0" err="1"/>
              <a:t>toReturn</a:t>
            </a:r>
            <a:r>
              <a:rPr lang="en-IN" sz="2000" dirty="0"/>
              <a:t> = "SUCCESS";</a:t>
            </a:r>
          </a:p>
          <a:p>
            <a:pPr marL="0" indent="0">
              <a:buNone/>
            </a:pPr>
            <a:r>
              <a:rPr lang="en-IN" sz="2000" dirty="0"/>
              <a:t>		} else {</a:t>
            </a:r>
          </a:p>
          <a:p>
            <a:pPr marL="0" indent="0">
              <a:buNone/>
            </a:pPr>
            <a:r>
              <a:rPr lang="en-IN" sz="2000" dirty="0"/>
              <a:t>			throw new </a:t>
            </a:r>
            <a:r>
              <a:rPr lang="en-IN" sz="2000" dirty="0" err="1"/>
              <a:t>hndBankException</a:t>
            </a:r>
            <a:r>
              <a:rPr lang="en-IN" sz="2000" dirty="0"/>
              <a:t>("</a:t>
            </a:r>
            <a:r>
              <a:rPr lang="en-IN" sz="2000" dirty="0" err="1"/>
              <a:t>Service.WRONG_CREDENTIALS</a:t>
            </a:r>
            <a:r>
              <a:rPr lang="en-IN" sz="2000" dirty="0"/>
              <a:t>");</a:t>
            </a:r>
          </a:p>
          <a:p>
            <a:pPr marL="0" indent="0">
              <a:buNone/>
            </a:pPr>
            <a:r>
              <a:rPr lang="en-IN" sz="2000" dirty="0"/>
              <a:t>		}</a:t>
            </a:r>
          </a:p>
          <a:p>
            <a:pPr marL="0" indent="0">
              <a:buNone/>
            </a:pPr>
            <a:r>
              <a:rPr lang="en-IN" sz="2000" dirty="0"/>
              <a:t>		return </a:t>
            </a:r>
            <a:r>
              <a:rPr lang="en-IN" sz="2000" dirty="0" err="1"/>
              <a:t>toReturn</a:t>
            </a:r>
            <a:r>
              <a:rPr lang="en-IN" sz="2000" dirty="0"/>
              <a:t>;</a:t>
            </a:r>
          </a:p>
          <a:p>
            <a:pPr marL="0" indent="0">
              <a:buNone/>
            </a:pPr>
            <a:r>
              <a:rPr lang="en-IN" sz="2000" dirty="0"/>
              <a:t>	}</a:t>
            </a:r>
          </a:p>
          <a:p>
            <a:pPr marL="0" indent="0">
              <a:buNone/>
            </a:pPr>
            <a:r>
              <a:rPr lang="en-IN" sz="2000" dirty="0"/>
              <a:t>}</a:t>
            </a:r>
          </a:p>
          <a:p>
            <a:pPr marL="0" indent="0">
              <a:buNone/>
            </a:pP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22B6D362-931C-A076-11CE-BFB5D26EB930}"/>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F72F785-937C-55DE-3A52-9C1E9EAD9FE7}"/>
              </a:ext>
            </a:extLst>
          </p:cNvPr>
          <p:cNvSpPr>
            <a:spLocks noGrp="1"/>
          </p:cNvSpPr>
          <p:nvPr>
            <p:ph type="sldNum" sz="quarter" idx="12"/>
          </p:nvPr>
        </p:nvSpPr>
        <p:spPr/>
        <p:txBody>
          <a:bodyPr/>
          <a:lstStyle/>
          <a:p>
            <a:fld id="{4A777409-9C5A-4B07-8E32-19F22F7D558C}" type="slidenum">
              <a:rPr lang="en-IN" smtClean="0"/>
              <a:t>11</a:t>
            </a:fld>
            <a:endParaRPr lang="en-IN" dirty="0"/>
          </a:p>
        </p:txBody>
      </p:sp>
    </p:spTree>
    <p:extLst>
      <p:ext uri="{BB962C8B-B14F-4D97-AF65-F5344CB8AC3E}">
        <p14:creationId xmlns:p14="http://schemas.microsoft.com/office/powerpoint/2010/main" val="1577329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5563166-F56C-AE3C-741E-3C07FF7460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C1DF396-AEE5-A83D-4BCD-C7A7C0B448EC}"/>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5" name="TextBox 4">
            <a:extLst>
              <a:ext uri="{FF2B5EF4-FFF2-40B4-BE49-F238E27FC236}">
                <a16:creationId xmlns:a16="http://schemas.microsoft.com/office/drawing/2014/main" id="{D941552F-A0F2-2356-F9FE-FFA2BE122BAE}"/>
              </a:ext>
            </a:extLst>
          </p:cNvPr>
          <p:cNvSpPr txBox="1"/>
          <p:nvPr/>
        </p:nvSpPr>
        <p:spPr>
          <a:xfrm>
            <a:off x="419492" y="1259846"/>
            <a:ext cx="11353015" cy="4708981"/>
          </a:xfrm>
          <a:prstGeom prst="rect">
            <a:avLst/>
          </a:prstGeom>
          <a:noFill/>
        </p:spPr>
        <p:txBody>
          <a:bodyPr wrap="square">
            <a:spAutoFit/>
          </a:bodyPr>
          <a:lstStyle/>
          <a:p>
            <a:r>
              <a:rPr lang="en-US" sz="2000" dirty="0">
                <a:solidFill>
                  <a:schemeClr val="tx1">
                    <a:lumMod val="65000"/>
                    <a:lumOff val="35000"/>
                  </a:schemeClr>
                </a:solidFill>
                <a:effectLst/>
              </a:rPr>
              <a:t>In this implementation,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depends on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It also instantiates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which makes it tightly coupled with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This is a bad design because of the following reasons:</a:t>
            </a:r>
          </a:p>
          <a:p>
            <a:endParaRPr lang="en-US" sz="2000" dirty="0">
              <a:solidFill>
                <a:schemeClr val="tx1">
                  <a:lumMod val="65000"/>
                  <a:lumOff val="35000"/>
                </a:schemeClr>
              </a:solidFill>
              <a:effectLst/>
            </a:endParaRPr>
          </a:p>
          <a:p>
            <a:pPr>
              <a:buFont typeface="+mj-lt"/>
              <a:buAutoNum type="arabicPeriod"/>
            </a:pPr>
            <a:r>
              <a:rPr lang="en-US" sz="2000" dirty="0">
                <a:solidFill>
                  <a:schemeClr val="tx1">
                    <a:lumMod val="65000"/>
                    <a:lumOff val="35000"/>
                  </a:schemeClr>
                </a:solidFill>
                <a:effectLst/>
              </a:rPr>
              <a:t>If you want to unit test </a:t>
            </a:r>
            <a:r>
              <a:rPr lang="en-US" sz="2000" dirty="0" err="1">
                <a:solidFill>
                  <a:schemeClr val="tx1">
                    <a:lumMod val="65000"/>
                    <a:lumOff val="35000"/>
                  </a:schemeClr>
                </a:solidFill>
                <a:effectLst/>
              </a:rPr>
              <a:t>authenticateCustomer</a:t>
            </a:r>
            <a:r>
              <a:rPr lang="en-US" sz="2000" dirty="0">
                <a:solidFill>
                  <a:schemeClr val="tx1">
                    <a:lumMod val="65000"/>
                    <a:lumOff val="35000"/>
                  </a:schemeClr>
                </a:solidFill>
                <a:effectLst/>
              </a:rPr>
              <a:t>() method, then you need a mock object of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but you cannot use mock object because there is no way to substitute the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object that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has. So, testing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becomes difficult.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2.Also, you cannot use a different implementation of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other than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because of tight coupling.</a:t>
            </a:r>
          </a:p>
          <a:p>
            <a:r>
              <a:rPr lang="en-US" sz="2000" dirty="0">
                <a:solidFill>
                  <a:schemeClr val="tx1">
                    <a:lumMod val="65000"/>
                    <a:lumOff val="35000"/>
                  </a:schemeClr>
                </a:solidFill>
                <a:effectLst/>
              </a:rPr>
              <a:t>So, a more flexible solution is needed where dependencies can be provided externally instead of the dependent creating its own dependencies.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Now, let us see such an implementation of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a:t>
            </a:r>
          </a:p>
        </p:txBody>
      </p:sp>
    </p:spTree>
    <p:extLst>
      <p:ext uri="{BB962C8B-B14F-4D97-AF65-F5344CB8AC3E}">
        <p14:creationId xmlns:p14="http://schemas.microsoft.com/office/powerpoint/2010/main" val="1491081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AFD900-5F7E-11D2-95EE-8066C247E63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7B1F1D1-603A-53F4-08CF-6C95495CE87F}"/>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F2887C74-C73A-C14A-CBEB-9523AE655AAD}"/>
              </a:ext>
            </a:extLst>
          </p:cNvPr>
          <p:cNvSpPr txBox="1"/>
          <p:nvPr/>
        </p:nvSpPr>
        <p:spPr>
          <a:xfrm>
            <a:off x="989029" y="591235"/>
            <a:ext cx="9946064" cy="400110"/>
          </a:xfrm>
          <a:prstGeom prst="rect">
            <a:avLst/>
          </a:prstGeom>
          <a:noFill/>
        </p:spPr>
        <p:txBody>
          <a:bodyPr wrap="square">
            <a:spAutoFit/>
          </a:bodyPr>
          <a:lstStyle/>
          <a:p>
            <a:r>
              <a:rPr lang="en-US" sz="2000" dirty="0">
                <a:solidFill>
                  <a:schemeClr val="tx1">
                    <a:lumMod val="65000"/>
                    <a:lumOff val="35000"/>
                  </a:schemeClr>
                </a:solidFill>
              </a:rPr>
              <a:t>Consider the following modified implementation of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class: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5DD011E-0FB4-5DFA-70CF-3A7433B1698F}"/>
              </a:ext>
            </a:extLst>
          </p:cNvPr>
          <p:cNvSpPr txBox="1"/>
          <p:nvPr/>
        </p:nvSpPr>
        <p:spPr>
          <a:xfrm>
            <a:off x="989029" y="991345"/>
            <a:ext cx="11162122" cy="5909310"/>
          </a:xfrm>
          <a:prstGeom prst="rect">
            <a:avLst/>
          </a:prstGeom>
          <a:noFill/>
        </p:spPr>
        <p:txBody>
          <a:bodyPr wrap="square">
            <a:spAutoFit/>
          </a:bodyPr>
          <a:lstStyle/>
          <a:p>
            <a:r>
              <a:rPr lang="en-IN" dirty="0"/>
              <a:t>public class </a:t>
            </a:r>
            <a:r>
              <a:rPr lang="en-IN" dirty="0" err="1"/>
              <a:t>CustomerLoginServiceImpl</a:t>
            </a:r>
            <a:r>
              <a:rPr lang="en-IN" dirty="0"/>
              <a:t> implements </a:t>
            </a:r>
            <a:r>
              <a:rPr lang="en-IN" dirty="0" err="1"/>
              <a:t>CustomerLoginService</a:t>
            </a:r>
            <a:r>
              <a:rPr lang="en-IN" dirty="0"/>
              <a:t> {</a:t>
            </a:r>
          </a:p>
          <a:p>
            <a:r>
              <a:rPr lang="en-IN" dirty="0"/>
              <a:t>	</a:t>
            </a:r>
          </a:p>
          <a:p>
            <a:r>
              <a:rPr lang="en-IN" dirty="0"/>
              <a:t>    private </a:t>
            </a:r>
            <a:r>
              <a:rPr lang="en-IN" dirty="0" err="1"/>
              <a:t>CustomerLoginRepository</a:t>
            </a:r>
            <a:r>
              <a:rPr lang="en-IN" dirty="0"/>
              <a:t> </a:t>
            </a:r>
            <a:r>
              <a:rPr lang="en-IN" dirty="0" err="1"/>
              <a:t>customerLoginRepository</a:t>
            </a:r>
            <a:r>
              <a:rPr lang="en-IN" dirty="0"/>
              <a:t>;</a:t>
            </a:r>
          </a:p>
          <a:p>
            <a:r>
              <a:rPr lang="en-IN" dirty="0"/>
              <a:t>    </a:t>
            </a:r>
          </a:p>
          <a:p>
            <a:r>
              <a:rPr lang="en-IN" dirty="0"/>
              <a:t>    public </a:t>
            </a:r>
            <a:r>
              <a:rPr lang="en-IN" dirty="0" err="1"/>
              <a:t>CustomerLoginServiceImpl</a:t>
            </a:r>
            <a:r>
              <a:rPr lang="en-IN" dirty="0"/>
              <a:t>(</a:t>
            </a:r>
            <a:r>
              <a:rPr lang="en-IN" dirty="0" err="1"/>
              <a:t>CustomerLoginRepository</a:t>
            </a:r>
            <a:r>
              <a:rPr lang="en-IN" dirty="0"/>
              <a:t> </a:t>
            </a:r>
            <a:r>
              <a:rPr lang="en-IN" dirty="0" err="1"/>
              <a:t>customerLoginRepository</a:t>
            </a:r>
            <a:r>
              <a:rPr lang="en-IN" dirty="0"/>
              <a:t>) {</a:t>
            </a:r>
          </a:p>
          <a:p>
            <a:r>
              <a:rPr lang="en-IN" dirty="0"/>
              <a:t>        </a:t>
            </a:r>
            <a:r>
              <a:rPr lang="en-IN" dirty="0" err="1"/>
              <a:t>this.customerLoginRepository</a:t>
            </a:r>
            <a:r>
              <a:rPr lang="en-IN" dirty="0"/>
              <a:t> = </a:t>
            </a:r>
            <a:r>
              <a:rPr lang="en-IN" dirty="0" err="1"/>
              <a:t>customerLoginRepository</a:t>
            </a:r>
            <a:r>
              <a:rPr lang="en-IN" dirty="0"/>
              <a:t>;</a:t>
            </a:r>
          </a:p>
          <a:p>
            <a:r>
              <a:rPr lang="en-IN" dirty="0"/>
              <a:t>    }</a:t>
            </a:r>
          </a:p>
          <a:p>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customerLoginDTO</a:t>
            </a:r>
            <a:r>
              <a:rPr lang="en-IN" dirty="0"/>
              <a:t>) throws </a:t>
            </a:r>
            <a:r>
              <a:rPr lang="en-IN" dirty="0" err="1"/>
              <a:t>hndBankException</a:t>
            </a:r>
            <a:r>
              <a:rPr lang="en-IN" dirty="0"/>
              <a:t> {</a:t>
            </a:r>
          </a:p>
          <a:p>
            <a:r>
              <a:rPr lang="en-IN" dirty="0"/>
              <a:t>		String </a:t>
            </a:r>
            <a:r>
              <a:rPr lang="en-IN" dirty="0" err="1"/>
              <a:t>toReturn</a:t>
            </a:r>
            <a:r>
              <a:rPr lang="en-IN" dirty="0"/>
              <a:t> = null;</a:t>
            </a:r>
          </a:p>
          <a:p>
            <a:r>
              <a:rPr lang="en-IN" dirty="0"/>
              <a:t>		</a:t>
            </a:r>
            <a:r>
              <a:rPr lang="en-IN" dirty="0" err="1"/>
              <a:t>CustomerLoginDTO</a:t>
            </a:r>
            <a:r>
              <a:rPr lang="en-IN" dirty="0"/>
              <a:t> </a:t>
            </a:r>
            <a:r>
              <a:rPr lang="en-IN" dirty="0" err="1"/>
              <a:t>customerLoginFromRepository</a:t>
            </a:r>
            <a:r>
              <a:rPr lang="en-IN" dirty="0"/>
              <a:t> = </a:t>
            </a:r>
          </a:p>
          <a:p>
            <a:r>
              <a:rPr lang="en-IN" dirty="0"/>
              <a:t>				</a:t>
            </a:r>
            <a:r>
              <a:rPr lang="en-IN" dirty="0" err="1"/>
              <a:t>customerLoginRepository.getCustomerLoginByLoginName</a:t>
            </a:r>
            <a:r>
              <a:rPr lang="en-IN" dirty="0"/>
              <a:t>(</a:t>
            </a:r>
            <a:r>
              <a:rPr lang="en-IN" dirty="0" err="1"/>
              <a:t>customerLoginDTO.getLoginName</a:t>
            </a:r>
            <a:r>
              <a:rPr lang="en-IN" dirty="0"/>
              <a:t>());</a:t>
            </a:r>
          </a:p>
          <a:p>
            <a:r>
              <a:rPr lang="en-IN" dirty="0"/>
              <a:t>		if (</a:t>
            </a:r>
            <a:r>
              <a:rPr lang="en-IN" dirty="0" err="1"/>
              <a:t>customerLoginDTO.getPassword</a:t>
            </a:r>
            <a:r>
              <a:rPr lang="en-IN" dirty="0"/>
              <a:t>().equals(</a:t>
            </a:r>
            <a:r>
              <a:rPr lang="en-IN" dirty="0" err="1"/>
              <a:t>customerLoginFromRepository.getPassword</a:t>
            </a:r>
            <a:r>
              <a:rPr lang="en-IN" dirty="0"/>
              <a:t>())) {</a:t>
            </a:r>
          </a:p>
          <a:p>
            <a:r>
              <a:rPr lang="en-IN" dirty="0"/>
              <a:t>			</a:t>
            </a:r>
            <a:r>
              <a:rPr lang="en-IN" dirty="0" err="1"/>
              <a:t>toReturn</a:t>
            </a:r>
            <a:r>
              <a:rPr lang="en-IN" dirty="0"/>
              <a:t> = "SUCCESS";</a:t>
            </a:r>
          </a:p>
          <a:p>
            <a:r>
              <a:rPr lang="en-IN" dirty="0"/>
              <a:t>		} else {</a:t>
            </a:r>
          </a:p>
          <a:p>
            <a:r>
              <a:rPr lang="en-IN" dirty="0"/>
              <a:t>			throw new </a:t>
            </a:r>
            <a:r>
              <a:rPr lang="en-IN" dirty="0" err="1"/>
              <a:t>hndBankException</a:t>
            </a:r>
            <a:r>
              <a:rPr lang="en-IN" dirty="0"/>
              <a:t>("</a:t>
            </a:r>
            <a:r>
              <a:rPr lang="en-IN" dirty="0" err="1"/>
              <a:t>Service.WRONG_CREDENTIALS</a:t>
            </a:r>
            <a:r>
              <a:rPr lang="en-IN" dirty="0"/>
              <a:t>");</a:t>
            </a:r>
          </a:p>
          <a:p>
            <a:r>
              <a:rPr lang="en-IN" dirty="0"/>
              <a:t>		}</a:t>
            </a:r>
          </a:p>
          <a:p>
            <a:r>
              <a:rPr lang="en-IN" dirty="0"/>
              <a:t>		return </a:t>
            </a:r>
            <a:r>
              <a:rPr lang="en-IN" dirty="0" err="1"/>
              <a:t>toReturn</a:t>
            </a:r>
            <a:r>
              <a:rPr lang="en-IN" dirty="0"/>
              <a:t>;</a:t>
            </a:r>
          </a:p>
          <a:p>
            <a:r>
              <a:rPr lang="en-IN" dirty="0"/>
              <a:t>	}</a:t>
            </a:r>
          </a:p>
          <a:p>
            <a:r>
              <a:rPr lang="en-IN" dirty="0"/>
              <a:t>}</a:t>
            </a:r>
          </a:p>
        </p:txBody>
      </p:sp>
    </p:spTree>
    <p:extLst>
      <p:ext uri="{BB962C8B-B14F-4D97-AF65-F5344CB8AC3E}">
        <p14:creationId xmlns:p14="http://schemas.microsoft.com/office/powerpoint/2010/main" val="3930252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2A3D0D-F946-0367-3641-F890CCA5FD9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1E47C7C-307E-8198-15F7-272A113BD185}"/>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5738022B-8004-9633-E12D-C68BFE6D4DF7}"/>
              </a:ext>
            </a:extLst>
          </p:cNvPr>
          <p:cNvSpPr txBox="1"/>
          <p:nvPr/>
        </p:nvSpPr>
        <p:spPr>
          <a:xfrm>
            <a:off x="838200" y="407837"/>
            <a:ext cx="11133841" cy="6555641"/>
          </a:xfrm>
          <a:prstGeom prst="rect">
            <a:avLst/>
          </a:prstGeom>
          <a:noFill/>
        </p:spPr>
        <p:txBody>
          <a:bodyPr wrap="square">
            <a:spAutoFit/>
          </a:bodyPr>
          <a:lstStyle/>
          <a:p>
            <a:r>
              <a:rPr lang="en-US" sz="2000" dirty="0">
                <a:solidFill>
                  <a:schemeClr val="tx1">
                    <a:lumMod val="65000"/>
                    <a:lumOff val="35000"/>
                  </a:schemeClr>
                </a:solidFill>
                <a:effectLst/>
              </a:rPr>
              <a:t>In this implementation, you can observe that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does not create an object of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Instead,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is given an object of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when it is instantiated through the constructor argument. You can pass the object of any class that implements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interface at the time of object creation of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class as a constructor argument. This makes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 loosely coupled with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So, you can now also easily test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class by substituting its </a:t>
            </a:r>
            <a:r>
              <a:rPr lang="en-US" sz="2000" dirty="0" err="1">
                <a:solidFill>
                  <a:schemeClr val="tx1">
                    <a:lumMod val="65000"/>
                    <a:lumOff val="35000"/>
                  </a:schemeClr>
                </a:solidFill>
                <a:effectLst/>
              </a:rPr>
              <a:t>CustomerRepositoryImpl</a:t>
            </a:r>
            <a:r>
              <a:rPr lang="en-US" sz="2000" dirty="0">
                <a:solidFill>
                  <a:schemeClr val="tx1">
                    <a:lumMod val="65000"/>
                    <a:lumOff val="35000"/>
                  </a:schemeClr>
                </a:solidFill>
                <a:effectLst/>
              </a:rPr>
              <a:t> object with a mock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Also, you can use any implementation of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inside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solution is more flexible and easy to test but at the same time, it is tedious to manually wire together the dependencies. Also, if you alter the dependencies, you may have to change huge amount of code.</a:t>
            </a:r>
          </a:p>
          <a:p>
            <a:r>
              <a:rPr lang="en-US" sz="2000" dirty="0">
                <a:solidFill>
                  <a:schemeClr val="tx1">
                    <a:lumMod val="65000"/>
                    <a:lumOff val="35000"/>
                  </a:schemeClr>
                </a:solidFill>
                <a:effectLst/>
              </a:rPr>
              <a:t>Instead, a technique called </a:t>
            </a:r>
            <a:r>
              <a:rPr lang="en-US" sz="2000" b="1" dirty="0">
                <a:solidFill>
                  <a:schemeClr val="tx1">
                    <a:lumMod val="65000"/>
                    <a:lumOff val="35000"/>
                  </a:schemeClr>
                </a:solidFill>
                <a:effectLst/>
              </a:rPr>
              <a:t>Dependency Injection (DI)</a:t>
            </a:r>
            <a:r>
              <a:rPr lang="en-US" sz="2000" dirty="0">
                <a:solidFill>
                  <a:schemeClr val="tx1">
                    <a:lumMod val="65000"/>
                    <a:lumOff val="35000"/>
                  </a:schemeClr>
                </a:solidFill>
                <a:effectLst/>
              </a:rPr>
              <a:t> is used. It is a technique in which the responsibility of creating, assembling and wiring the dependencies of a dependent class is externalized to the external framework or library called dependency injection (DI) frameworks. Now the control over the construction, wiring and assembly of an object no longer resides with the dependent classes themselves. This reversal of responsibilities is sometimes also known as </a:t>
            </a:r>
            <a:r>
              <a:rPr lang="en-US" sz="2000" b="1" dirty="0">
                <a:solidFill>
                  <a:schemeClr val="tx1">
                    <a:lumMod val="65000"/>
                    <a:lumOff val="35000"/>
                  </a:schemeClr>
                </a:solidFill>
                <a:effectLst/>
              </a:rPr>
              <a:t>Inversion of Control(IoC)</a:t>
            </a:r>
            <a:r>
              <a:rPr lang="en-US" sz="2000" dirty="0">
                <a:solidFill>
                  <a:schemeClr val="tx1">
                    <a:lumMod val="65000"/>
                    <a:lumOff val="35000"/>
                  </a:schemeClr>
                </a:solidFill>
                <a:effectLst/>
              </a:rPr>
              <a:t>. Dependency injection framework are also called as </a:t>
            </a:r>
            <a:r>
              <a:rPr lang="en-US" sz="2000" b="1" dirty="0">
                <a:solidFill>
                  <a:schemeClr val="tx1">
                    <a:lumMod val="65000"/>
                    <a:lumOff val="35000"/>
                  </a:schemeClr>
                </a:solidFill>
                <a:effectLst/>
              </a:rPr>
              <a:t>IoC containers</a:t>
            </a:r>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There are many third party frameworks which are available for dependency injection such as Spring Framework, Google </a:t>
            </a:r>
            <a:r>
              <a:rPr lang="en-US" sz="2000" dirty="0" err="1">
                <a:solidFill>
                  <a:schemeClr val="tx1">
                    <a:lumMod val="65000"/>
                    <a:lumOff val="35000"/>
                  </a:schemeClr>
                </a:solidFill>
                <a:effectLst/>
              </a:rPr>
              <a:t>Guice</a:t>
            </a:r>
            <a:r>
              <a:rPr lang="en-US" sz="2000" dirty="0">
                <a:solidFill>
                  <a:schemeClr val="tx1">
                    <a:lumMod val="65000"/>
                    <a:lumOff val="35000"/>
                  </a:schemeClr>
                </a:solidFill>
                <a:effectLst/>
              </a:rPr>
              <a:t>, Play Framework, etc. In this course, you will be learning about </a:t>
            </a:r>
            <a:r>
              <a:rPr lang="en-US" sz="2000" b="1" dirty="0">
                <a:solidFill>
                  <a:schemeClr val="tx1">
                    <a:lumMod val="65000"/>
                    <a:lumOff val="35000"/>
                  </a:schemeClr>
                </a:solidFill>
                <a:effectLst/>
              </a:rPr>
              <a:t>Spring Framework</a:t>
            </a:r>
            <a:r>
              <a:rPr lang="en-US" sz="2000" dirty="0">
                <a:solidFill>
                  <a:schemeClr val="tx1">
                    <a:lumMod val="65000"/>
                    <a:lumOff val="35000"/>
                  </a:schemeClr>
                </a:solidFill>
                <a:effectLst/>
              </a:rPr>
              <a:t>. Besides dependency injection, there are many other advantages of using Spring Framework which you will learn later in this course.</a:t>
            </a:r>
          </a:p>
        </p:txBody>
      </p:sp>
    </p:spTree>
    <p:extLst>
      <p:ext uri="{BB962C8B-B14F-4D97-AF65-F5344CB8AC3E}">
        <p14:creationId xmlns:p14="http://schemas.microsoft.com/office/powerpoint/2010/main" val="538888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3120-9C3F-FF4D-D9F9-AC389D3DE658}"/>
              </a:ext>
            </a:extLst>
          </p:cNvPr>
          <p:cNvSpPr>
            <a:spLocks noGrp="1"/>
          </p:cNvSpPr>
          <p:nvPr>
            <p:ph type="title"/>
          </p:nvPr>
        </p:nvSpPr>
        <p:spPr/>
        <p:txBody>
          <a:bodyPr/>
          <a:lstStyle/>
          <a:p>
            <a:pPr algn="ctr"/>
            <a:r>
              <a:rPr lang="en-IN" b="1" dirty="0"/>
              <a:t>Introduction to Spring Framework</a:t>
            </a:r>
          </a:p>
        </p:txBody>
      </p:sp>
      <p:sp>
        <p:nvSpPr>
          <p:cNvPr id="3" name="Content Placeholder 2">
            <a:extLst>
              <a:ext uri="{FF2B5EF4-FFF2-40B4-BE49-F238E27FC236}">
                <a16:creationId xmlns:a16="http://schemas.microsoft.com/office/drawing/2014/main" id="{24D88C56-6179-48E9-6366-9E32AF3766C7}"/>
              </a:ext>
            </a:extLst>
          </p:cNvPr>
          <p:cNvSpPr>
            <a:spLocks noGrp="1"/>
          </p:cNvSpPr>
          <p:nvPr>
            <p:ph idx="1"/>
          </p:nvPr>
        </p:nvSpPr>
        <p:spPr/>
        <p:txBody>
          <a:bodyPr/>
          <a:lstStyle/>
          <a:p>
            <a:r>
              <a:rPr lang="en-US" dirty="0">
                <a:solidFill>
                  <a:schemeClr val="tx1">
                    <a:lumMod val="65000"/>
                    <a:lumOff val="35000"/>
                  </a:schemeClr>
                </a:solidFill>
              </a:rPr>
              <a:t>Spring Framework is an open source Java application development framework which supports building all types of Java applications like web applications, database driven applications, enterprise applications and many more.  Java applications developed using Spring are simple, easily testable, reusable and maintainable. Some of the features are described below.</a:t>
            </a:r>
            <a:endParaRPr lang="en-IN"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C40CC4BB-AEE4-B35D-7B1A-71278C8A2C59}"/>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F98A4D8C-1125-A0BE-F1BC-4D366D19B0AC}"/>
              </a:ext>
            </a:extLst>
          </p:cNvPr>
          <p:cNvSpPr>
            <a:spLocks noGrp="1"/>
          </p:cNvSpPr>
          <p:nvPr>
            <p:ph type="sldNum" sz="quarter" idx="12"/>
          </p:nvPr>
        </p:nvSpPr>
        <p:spPr/>
        <p:txBody>
          <a:bodyPr/>
          <a:lstStyle/>
          <a:p>
            <a:fld id="{4A777409-9C5A-4B07-8E32-19F22F7D558C}" type="slidenum">
              <a:rPr lang="en-IN" smtClean="0"/>
              <a:t>15</a:t>
            </a:fld>
            <a:endParaRPr lang="en-IN" dirty="0"/>
          </a:p>
        </p:txBody>
      </p:sp>
    </p:spTree>
    <p:extLst>
      <p:ext uri="{BB962C8B-B14F-4D97-AF65-F5344CB8AC3E}">
        <p14:creationId xmlns:p14="http://schemas.microsoft.com/office/powerpoint/2010/main" val="1185708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233A2C-7AE5-50C5-8106-2107A628B0E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FE92010-D82D-D336-700F-B11C50D36F0B}"/>
              </a:ext>
            </a:extLst>
          </p:cNvPr>
          <p:cNvSpPr>
            <a:spLocks noGrp="1"/>
          </p:cNvSpPr>
          <p:nvPr>
            <p:ph type="sldNum" sz="quarter" idx="12"/>
          </p:nvPr>
        </p:nvSpPr>
        <p:spPr/>
        <p:txBody>
          <a:bodyPr/>
          <a:lstStyle/>
          <a:p>
            <a:fld id="{4A777409-9C5A-4B07-8E32-19F22F7D558C}" type="slidenum">
              <a:rPr lang="en-IN" smtClean="0"/>
              <a:t>16</a:t>
            </a:fld>
            <a:endParaRPr lang="en-IN" dirty="0"/>
          </a:p>
        </p:txBody>
      </p:sp>
      <p:pic>
        <p:nvPicPr>
          <p:cNvPr id="5" name="Picture 4">
            <a:extLst>
              <a:ext uri="{FF2B5EF4-FFF2-40B4-BE49-F238E27FC236}">
                <a16:creationId xmlns:a16="http://schemas.microsoft.com/office/drawing/2014/main" id="{1F8CFA98-1045-35ED-E7CF-71A795ED72EB}"/>
              </a:ext>
            </a:extLst>
          </p:cNvPr>
          <p:cNvPicPr>
            <a:picLocks noChangeAspect="1"/>
          </p:cNvPicPr>
          <p:nvPr/>
        </p:nvPicPr>
        <p:blipFill>
          <a:blip r:embed="rId2"/>
          <a:stretch>
            <a:fillRect/>
          </a:stretch>
        </p:blipFill>
        <p:spPr>
          <a:xfrm>
            <a:off x="0" y="867267"/>
            <a:ext cx="12192000" cy="5489083"/>
          </a:xfrm>
          <a:prstGeom prst="rect">
            <a:avLst/>
          </a:prstGeom>
        </p:spPr>
      </p:pic>
    </p:spTree>
    <p:extLst>
      <p:ext uri="{BB962C8B-B14F-4D97-AF65-F5344CB8AC3E}">
        <p14:creationId xmlns:p14="http://schemas.microsoft.com/office/powerpoint/2010/main" val="1081093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2D7A06-097A-FEE6-D9B0-72AB4E4EECF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C720F8C-B4DD-3856-DC17-8C3F3C03600B}"/>
              </a:ext>
            </a:extLst>
          </p:cNvPr>
          <p:cNvSpPr>
            <a:spLocks noGrp="1"/>
          </p:cNvSpPr>
          <p:nvPr>
            <p:ph type="sldNum" sz="quarter" idx="12"/>
          </p:nvPr>
        </p:nvSpPr>
        <p:spPr/>
        <p:txBody>
          <a:bodyPr/>
          <a:lstStyle/>
          <a:p>
            <a:fld id="{4A777409-9C5A-4B07-8E32-19F22F7D558C}" type="slidenum">
              <a:rPr lang="en-IN" smtClean="0"/>
              <a:t>17</a:t>
            </a:fld>
            <a:endParaRPr lang="en-IN" dirty="0"/>
          </a:p>
        </p:txBody>
      </p:sp>
      <p:sp>
        <p:nvSpPr>
          <p:cNvPr id="5" name="TextBox 4">
            <a:extLst>
              <a:ext uri="{FF2B5EF4-FFF2-40B4-BE49-F238E27FC236}">
                <a16:creationId xmlns:a16="http://schemas.microsoft.com/office/drawing/2014/main" id="{17FCD055-CB9D-F05F-B9F2-203A9A869838}"/>
              </a:ext>
            </a:extLst>
          </p:cNvPr>
          <p:cNvSpPr txBox="1"/>
          <p:nvPr/>
        </p:nvSpPr>
        <p:spPr>
          <a:xfrm>
            <a:off x="834272" y="684783"/>
            <a:ext cx="10519528" cy="1015663"/>
          </a:xfrm>
          <a:prstGeom prst="rect">
            <a:avLst/>
          </a:prstGeom>
          <a:noFill/>
        </p:spPr>
        <p:txBody>
          <a:bodyPr wrap="square">
            <a:spAutoFit/>
          </a:bodyPr>
          <a:lstStyle/>
          <a:p>
            <a:r>
              <a:rPr lang="en-US" sz="2000" dirty="0">
                <a:solidFill>
                  <a:schemeClr val="tx1">
                    <a:lumMod val="65000"/>
                    <a:lumOff val="35000"/>
                  </a:schemeClr>
                </a:solidFill>
              </a:rPr>
              <a:t>Over the last decade, the Spring Framework has grown dramatically. So, it is worthy to have a look at its evolution. The following image depicts the important features that have come along with each release of Spring, leading up to Spring Framework 5.0.</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76D0733C-2112-6C70-AE0C-690652ABF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4849" y="1700446"/>
            <a:ext cx="8679867" cy="5157554"/>
          </a:xfrm>
          <a:prstGeom prst="rect">
            <a:avLst/>
          </a:prstGeom>
        </p:spPr>
      </p:pic>
    </p:spTree>
    <p:extLst>
      <p:ext uri="{BB962C8B-B14F-4D97-AF65-F5344CB8AC3E}">
        <p14:creationId xmlns:p14="http://schemas.microsoft.com/office/powerpoint/2010/main" val="1434094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5D3AFB-9E6E-EEE0-4551-6324008CEB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AE021B-9387-28BE-F306-12B087298B1E}"/>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5" name="TextBox 4">
            <a:extLst>
              <a:ext uri="{FF2B5EF4-FFF2-40B4-BE49-F238E27FC236}">
                <a16:creationId xmlns:a16="http://schemas.microsoft.com/office/drawing/2014/main" id="{8745025E-BFA1-5A79-DE14-737CB771AFB1}"/>
              </a:ext>
            </a:extLst>
          </p:cNvPr>
          <p:cNvSpPr txBox="1"/>
          <p:nvPr/>
        </p:nvSpPr>
        <p:spPr>
          <a:xfrm>
            <a:off x="838200" y="598824"/>
            <a:ext cx="11208470" cy="5940088"/>
          </a:xfrm>
          <a:prstGeom prst="rect">
            <a:avLst/>
          </a:prstGeom>
          <a:noFill/>
        </p:spPr>
        <p:txBody>
          <a:bodyPr wrap="square">
            <a:spAutoFit/>
          </a:bodyPr>
          <a:lstStyle/>
          <a:p>
            <a:r>
              <a:rPr lang="en-US" sz="2000" dirty="0">
                <a:solidFill>
                  <a:schemeClr val="tx1">
                    <a:lumMod val="65000"/>
                    <a:lumOff val="35000"/>
                  </a:schemeClr>
                </a:solidFill>
                <a:effectLst/>
              </a:rPr>
              <a:t>Current version of Spring Framework is 5.x. It has been enhanced with new features keeping core concepts same as Spring 4.x. At high level, the new features of Spring Framework 5.x are: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JDK baseline update</a:t>
            </a:r>
          </a:p>
          <a:p>
            <a:pPr>
              <a:buFont typeface="Arial" panose="020B0604020202020204" pitchFamily="34" charset="0"/>
              <a:buChar char="•"/>
            </a:pPr>
            <a:r>
              <a:rPr lang="en-US" sz="2000" dirty="0">
                <a:solidFill>
                  <a:schemeClr val="tx1">
                    <a:lumMod val="65000"/>
                    <a:lumOff val="35000"/>
                  </a:schemeClr>
                </a:solidFill>
                <a:effectLst/>
              </a:rPr>
              <a:t>Core framework revision</a:t>
            </a:r>
          </a:p>
          <a:p>
            <a:pPr>
              <a:buFont typeface="Arial" panose="020B0604020202020204" pitchFamily="34" charset="0"/>
              <a:buChar char="•"/>
            </a:pPr>
            <a:r>
              <a:rPr lang="en-US" sz="2000" dirty="0">
                <a:solidFill>
                  <a:schemeClr val="tx1">
                    <a:lumMod val="65000"/>
                    <a:lumOff val="35000"/>
                  </a:schemeClr>
                </a:solidFill>
                <a:effectLst/>
              </a:rPr>
              <a:t>Reactive Programming Model : Introduces a new non-blocking web framework called Spring </a:t>
            </a:r>
            <a:r>
              <a:rPr lang="en-US" sz="2000" dirty="0" err="1">
                <a:solidFill>
                  <a:schemeClr val="tx1">
                    <a:lumMod val="65000"/>
                    <a:lumOff val="35000"/>
                  </a:schemeClr>
                </a:solidFill>
                <a:effectLst/>
              </a:rPr>
              <a:t>WebFlux</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Functional programming using Kotlin language support</a:t>
            </a:r>
          </a:p>
          <a:p>
            <a:pPr>
              <a:buFont typeface="Arial" panose="020B0604020202020204" pitchFamily="34" charset="0"/>
              <a:buChar char="•"/>
            </a:pPr>
            <a:r>
              <a:rPr lang="en-US" sz="2000" dirty="0">
                <a:solidFill>
                  <a:schemeClr val="tx1">
                    <a:lumMod val="65000"/>
                    <a:lumOff val="35000"/>
                  </a:schemeClr>
                </a:solidFill>
                <a:effectLst/>
              </a:rPr>
              <a:t>Testing improvements by supporting integration with JUnit5</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Let us look at Spring core relevant changes in detail:</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JDK baseline update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entire Spring framework 5.x code base runs on Java 8 and designed to work with Java 9. Therefore, Java 8 is the minimum requirement to work on Spring Framework 5.x.</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Core framework revision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core Spring Framework 5.x has been revised, one of the main change is that Spring comes with its own commons logging through spring-</a:t>
            </a:r>
            <a:r>
              <a:rPr lang="en-US" sz="2000" dirty="0" err="1">
                <a:solidFill>
                  <a:schemeClr val="tx1">
                    <a:lumMod val="65000"/>
                    <a:lumOff val="35000"/>
                  </a:schemeClr>
                </a:solidFill>
                <a:effectLst/>
              </a:rPr>
              <a:t>jcl</a:t>
            </a:r>
            <a:r>
              <a:rPr lang="en-US" sz="2000" dirty="0">
                <a:solidFill>
                  <a:schemeClr val="tx1">
                    <a:lumMod val="65000"/>
                    <a:lumOff val="35000"/>
                  </a:schemeClr>
                </a:solidFill>
                <a:effectLst/>
              </a:rPr>
              <a:t> jar instead of standard Commons Logging.</a:t>
            </a:r>
          </a:p>
          <a:p>
            <a:r>
              <a:rPr lang="en-US" sz="2000" dirty="0">
                <a:solidFill>
                  <a:schemeClr val="tx1">
                    <a:lumMod val="65000"/>
                    <a:lumOff val="35000"/>
                  </a:schemeClr>
                </a:solidFill>
                <a:effectLst/>
              </a:rPr>
              <a:t>There are few more changes in Spring 5.x with respect to library support and discontinued support.</a:t>
            </a:r>
          </a:p>
        </p:txBody>
      </p:sp>
    </p:spTree>
    <p:extLst>
      <p:ext uri="{BB962C8B-B14F-4D97-AF65-F5344CB8AC3E}">
        <p14:creationId xmlns:p14="http://schemas.microsoft.com/office/powerpoint/2010/main" val="3620004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DF577F-6E84-2776-F468-B84518AC54F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E2FD3BA-F9A1-3E8B-E105-07D2DFEABC6B}"/>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5" name="TextBox 4">
            <a:extLst>
              <a:ext uri="{FF2B5EF4-FFF2-40B4-BE49-F238E27FC236}">
                <a16:creationId xmlns:a16="http://schemas.microsoft.com/office/drawing/2014/main" id="{B8C7BB51-CAE7-4098-8652-28FD3DD83A96}"/>
              </a:ext>
            </a:extLst>
          </p:cNvPr>
          <p:cNvSpPr txBox="1"/>
          <p:nvPr/>
        </p:nvSpPr>
        <p:spPr>
          <a:xfrm>
            <a:off x="487051" y="829834"/>
            <a:ext cx="11217897" cy="3170099"/>
          </a:xfrm>
          <a:prstGeom prst="rect">
            <a:avLst/>
          </a:prstGeom>
          <a:noFill/>
        </p:spPr>
        <p:txBody>
          <a:bodyPr wrap="square">
            <a:spAutoFit/>
          </a:bodyPr>
          <a:lstStyle/>
          <a:p>
            <a:r>
              <a:rPr lang="en-US" sz="2000" dirty="0">
                <a:solidFill>
                  <a:schemeClr val="tx1">
                    <a:lumMod val="65000"/>
                    <a:lumOff val="35000"/>
                  </a:schemeClr>
                </a:solidFill>
                <a:effectLst/>
              </a:rPr>
              <a:t>Spring is organized in a modular fashion. The developer can pick and choose the modules as per the need for building an enterprise application. Spring Framework 5.x has the following key module groups: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Spring Core Container:</a:t>
            </a:r>
            <a:r>
              <a:rPr lang="en-US" sz="2000" dirty="0">
                <a:solidFill>
                  <a:schemeClr val="tx1">
                    <a:lumMod val="65000"/>
                    <a:lumOff val="35000"/>
                  </a:schemeClr>
                </a:solidFill>
                <a:effectLst/>
              </a:rPr>
              <a:t> This module provides the Spring IoC container and Dependency Injection features.</a:t>
            </a:r>
          </a:p>
          <a:p>
            <a:pPr>
              <a:buFont typeface="Arial" panose="020B0604020202020204" pitchFamily="34" charset="0"/>
              <a:buChar char="•"/>
            </a:pPr>
            <a:r>
              <a:rPr lang="en-US" sz="2000" b="1" dirty="0">
                <a:solidFill>
                  <a:schemeClr val="tx1">
                    <a:lumMod val="65000"/>
                    <a:lumOff val="35000"/>
                  </a:schemeClr>
                </a:solidFill>
                <a:effectLst/>
              </a:rPr>
              <a:t>Spring Data Access/Integration:</a:t>
            </a:r>
            <a:r>
              <a:rPr lang="en-US" sz="2000" dirty="0">
                <a:solidFill>
                  <a:schemeClr val="tx1">
                    <a:lumMod val="65000"/>
                    <a:lumOff val="35000"/>
                  </a:schemeClr>
                </a:solidFill>
                <a:effectLst/>
              </a:rPr>
              <a:t> This module provide support to access database in Spring applications.</a:t>
            </a:r>
          </a:p>
          <a:p>
            <a:pPr>
              <a:buFont typeface="Arial" panose="020B0604020202020204" pitchFamily="34" charset="0"/>
              <a:buChar char="•"/>
            </a:pPr>
            <a:r>
              <a:rPr lang="en-US" sz="2000" b="1" dirty="0">
                <a:solidFill>
                  <a:schemeClr val="tx1">
                    <a:lumMod val="65000"/>
                    <a:lumOff val="35000"/>
                  </a:schemeClr>
                </a:solidFill>
                <a:effectLst/>
              </a:rPr>
              <a:t>Spring Web:</a:t>
            </a:r>
            <a:r>
              <a:rPr lang="en-US" sz="2000" dirty="0">
                <a:solidFill>
                  <a:schemeClr val="tx1">
                    <a:lumMod val="65000"/>
                    <a:lumOff val="35000"/>
                  </a:schemeClr>
                </a:solidFill>
                <a:effectLst/>
              </a:rPr>
              <a:t> This modules provide support to create web applications.</a:t>
            </a:r>
          </a:p>
          <a:p>
            <a:pPr>
              <a:buFont typeface="Arial" panose="020B0604020202020204" pitchFamily="34" charset="0"/>
              <a:buChar char="•"/>
            </a:pPr>
            <a:r>
              <a:rPr lang="en-US" sz="2000" b="1" dirty="0">
                <a:solidFill>
                  <a:schemeClr val="tx1">
                    <a:lumMod val="65000"/>
                    <a:lumOff val="35000"/>
                  </a:schemeClr>
                </a:solidFill>
                <a:effectLst/>
              </a:rPr>
              <a:t>Spring AOP:</a:t>
            </a:r>
            <a:r>
              <a:rPr lang="en-US" sz="2000" dirty="0">
                <a:solidFill>
                  <a:schemeClr val="tx1">
                    <a:lumMod val="65000"/>
                    <a:lumOff val="35000"/>
                  </a:schemeClr>
                </a:solidFill>
                <a:effectLst/>
              </a:rPr>
              <a:t> This module supports aspect oriented programming implementation.</a:t>
            </a:r>
          </a:p>
          <a:p>
            <a:pPr>
              <a:buFont typeface="Arial" panose="020B0604020202020204" pitchFamily="34" charset="0"/>
              <a:buChar char="•"/>
            </a:pPr>
            <a:r>
              <a:rPr lang="en-US" sz="2000" b="1" dirty="0">
                <a:solidFill>
                  <a:schemeClr val="tx1">
                    <a:lumMod val="65000"/>
                    <a:lumOff val="35000"/>
                  </a:schemeClr>
                </a:solidFill>
                <a:effectLst/>
              </a:rPr>
              <a:t>Spring Messaging:</a:t>
            </a:r>
            <a:r>
              <a:rPr lang="en-US" sz="2000" dirty="0">
                <a:solidFill>
                  <a:schemeClr val="tx1">
                    <a:lumMod val="65000"/>
                    <a:lumOff val="35000"/>
                  </a:schemeClr>
                </a:solidFill>
                <a:effectLst/>
              </a:rPr>
              <a:t> This module provides support for integrating Spring applications with messaging systems.</a:t>
            </a:r>
          </a:p>
          <a:p>
            <a:pPr>
              <a:buFont typeface="Arial" panose="020B0604020202020204" pitchFamily="34" charset="0"/>
              <a:buChar char="•"/>
            </a:pPr>
            <a:r>
              <a:rPr lang="en-US" sz="2000" b="1" dirty="0">
                <a:solidFill>
                  <a:schemeClr val="tx1">
                    <a:lumMod val="65000"/>
                    <a:lumOff val="35000"/>
                  </a:schemeClr>
                </a:solidFill>
                <a:effectLst/>
              </a:rPr>
              <a:t>Spring Test:</a:t>
            </a:r>
            <a:r>
              <a:rPr lang="en-US" sz="2000" dirty="0">
                <a:solidFill>
                  <a:schemeClr val="tx1">
                    <a:lumMod val="65000"/>
                    <a:lumOff val="35000"/>
                  </a:schemeClr>
                </a:solidFill>
                <a:effectLst/>
              </a:rPr>
              <a:t> This module supports testing of Spring applications using JUnit or TestNG.</a:t>
            </a:r>
          </a:p>
        </p:txBody>
      </p:sp>
      <p:pic>
        <p:nvPicPr>
          <p:cNvPr id="7" name="Picture 6">
            <a:extLst>
              <a:ext uri="{FF2B5EF4-FFF2-40B4-BE49-F238E27FC236}">
                <a16:creationId xmlns:a16="http://schemas.microsoft.com/office/drawing/2014/main" id="{5B2C6E21-2184-DB66-1112-172212E09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971" y="3971522"/>
            <a:ext cx="6354322" cy="2886478"/>
          </a:xfrm>
          <a:prstGeom prst="rect">
            <a:avLst/>
          </a:prstGeom>
        </p:spPr>
      </p:pic>
    </p:spTree>
    <p:extLst>
      <p:ext uri="{BB962C8B-B14F-4D97-AF65-F5344CB8AC3E}">
        <p14:creationId xmlns:p14="http://schemas.microsoft.com/office/powerpoint/2010/main" val="3540602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E75DC-DC9C-0370-987D-AB4CA526F3A3}"/>
              </a:ext>
            </a:extLst>
          </p:cNvPr>
          <p:cNvSpPr>
            <a:spLocks noGrp="1"/>
          </p:cNvSpPr>
          <p:nvPr>
            <p:ph type="title"/>
          </p:nvPr>
        </p:nvSpPr>
        <p:spPr/>
        <p:txBody>
          <a:bodyPr/>
          <a:lstStyle/>
          <a:p>
            <a:pPr algn="ctr"/>
            <a:r>
              <a:rPr lang="en-IN" b="1" dirty="0"/>
              <a:t>Introduction to Service Layer</a:t>
            </a:r>
          </a:p>
        </p:txBody>
      </p:sp>
      <p:sp>
        <p:nvSpPr>
          <p:cNvPr id="3" name="Content Placeholder 2">
            <a:extLst>
              <a:ext uri="{FF2B5EF4-FFF2-40B4-BE49-F238E27FC236}">
                <a16:creationId xmlns:a16="http://schemas.microsoft.com/office/drawing/2014/main" id="{D695287C-DAF4-82CC-01C0-FBC7E4BFCF83}"/>
              </a:ext>
            </a:extLst>
          </p:cNvPr>
          <p:cNvSpPr>
            <a:spLocks noGrp="1"/>
          </p:cNvSpPr>
          <p:nvPr>
            <p:ph idx="1"/>
          </p:nvPr>
        </p:nvSpPr>
        <p:spPr>
          <a:xfrm>
            <a:off x="838200" y="1690688"/>
            <a:ext cx="10515600" cy="4486275"/>
          </a:xfrm>
        </p:spPr>
        <p:txBody>
          <a:bodyPr>
            <a:normAutofit/>
          </a:bodyPr>
          <a:lstStyle/>
          <a:p>
            <a:pPr marL="0" indent="0">
              <a:buNone/>
            </a:pPr>
            <a:r>
              <a:rPr lang="en-US" sz="2000" dirty="0">
                <a:solidFill>
                  <a:schemeClr val="tx1">
                    <a:lumMod val="65000"/>
                    <a:lumOff val="35000"/>
                  </a:schemeClr>
                </a:solidFill>
              </a:rPr>
              <a:t>The service layer of an enterprise application is the layer in which the business logic is implemented. It is the heart of enterprise applications as it contains the business processes of the application. It interacts with the presentation layer and the persistence layer. In this course, you will learn the development of service layer of enterprise applications using Spring Boot.</a:t>
            </a: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BE6B35B3-6B28-3B19-971F-696473DBA291}"/>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A56EA2D9-BAD6-BAD3-701B-62D660FEC4A3}"/>
              </a:ext>
            </a:extLst>
          </p:cNvPr>
          <p:cNvSpPr>
            <a:spLocks noGrp="1"/>
          </p:cNvSpPr>
          <p:nvPr>
            <p:ph type="sldNum" sz="quarter" idx="12"/>
          </p:nvPr>
        </p:nvSpPr>
        <p:spPr/>
        <p:txBody>
          <a:bodyPr/>
          <a:lstStyle/>
          <a:p>
            <a:fld id="{4A777409-9C5A-4B07-8E32-19F22F7D558C}" type="slidenum">
              <a:rPr lang="en-IN" smtClean="0"/>
              <a:t>2</a:t>
            </a:fld>
            <a:endParaRPr lang="en-IN" dirty="0"/>
          </a:p>
        </p:txBody>
      </p:sp>
      <p:pic>
        <p:nvPicPr>
          <p:cNvPr id="7" name="Picture 6">
            <a:extLst>
              <a:ext uri="{FF2B5EF4-FFF2-40B4-BE49-F238E27FC236}">
                <a16:creationId xmlns:a16="http://schemas.microsoft.com/office/drawing/2014/main" id="{2650B43D-7FF0-0EE9-7820-46B026F6D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5954" y="2891891"/>
            <a:ext cx="3170393" cy="3829584"/>
          </a:xfrm>
          <a:prstGeom prst="rect">
            <a:avLst/>
          </a:prstGeom>
        </p:spPr>
      </p:pic>
    </p:spTree>
    <p:extLst>
      <p:ext uri="{BB962C8B-B14F-4D97-AF65-F5344CB8AC3E}">
        <p14:creationId xmlns:p14="http://schemas.microsoft.com/office/powerpoint/2010/main" val="667286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09CE9A-B6C3-9D1A-A5D6-0F37DA467BF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F76F273-4522-3CDD-70D4-828EC265E253}"/>
              </a:ext>
            </a:extLst>
          </p:cNvPr>
          <p:cNvSpPr>
            <a:spLocks noGrp="1"/>
          </p:cNvSpPr>
          <p:nvPr>
            <p:ph type="sldNum" sz="quarter" idx="12"/>
          </p:nvPr>
        </p:nvSpPr>
        <p:spPr/>
        <p:txBody>
          <a:bodyPr/>
          <a:lstStyle/>
          <a:p>
            <a:fld id="{4A777409-9C5A-4B07-8E32-19F22F7D558C}" type="slidenum">
              <a:rPr lang="en-IN" smtClean="0"/>
              <a:t>20</a:t>
            </a:fld>
            <a:endParaRPr lang="en-IN" dirty="0"/>
          </a:p>
        </p:txBody>
      </p:sp>
      <p:sp>
        <p:nvSpPr>
          <p:cNvPr id="5" name="TextBox 4">
            <a:extLst>
              <a:ext uri="{FF2B5EF4-FFF2-40B4-BE49-F238E27FC236}">
                <a16:creationId xmlns:a16="http://schemas.microsoft.com/office/drawing/2014/main" id="{1EF08BE7-ECCF-9D28-4E09-D3DD726803CA}"/>
              </a:ext>
            </a:extLst>
          </p:cNvPr>
          <p:cNvSpPr txBox="1"/>
          <p:nvPr/>
        </p:nvSpPr>
        <p:spPr>
          <a:xfrm>
            <a:off x="721150" y="1317843"/>
            <a:ext cx="11024648" cy="2862322"/>
          </a:xfrm>
          <a:prstGeom prst="rect">
            <a:avLst/>
          </a:prstGeom>
          <a:noFill/>
        </p:spPr>
        <p:txBody>
          <a:bodyPr wrap="square">
            <a:spAutoFit/>
          </a:bodyPr>
          <a:lstStyle/>
          <a:p>
            <a:r>
              <a:rPr lang="en-US" sz="2000" dirty="0">
                <a:solidFill>
                  <a:schemeClr val="tx1">
                    <a:lumMod val="65000"/>
                    <a:lumOff val="35000"/>
                  </a:schemeClr>
                </a:solidFill>
                <a:effectLst/>
              </a:rPr>
              <a:t>The Spring Core Container has the following modules: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Core:</a:t>
            </a:r>
            <a:r>
              <a:rPr lang="en-US" sz="2000" dirty="0">
                <a:solidFill>
                  <a:schemeClr val="tx1">
                    <a:lumMod val="65000"/>
                    <a:lumOff val="35000"/>
                  </a:schemeClr>
                </a:solidFill>
                <a:effectLst/>
              </a:rPr>
              <a:t> This is the key module of Spring Framework which provides fundamental support on which all other modules of the framework are dependent.</a:t>
            </a:r>
          </a:p>
          <a:p>
            <a:pPr>
              <a:buFont typeface="Arial" panose="020B0604020202020204" pitchFamily="34" charset="0"/>
              <a:buChar char="•"/>
            </a:pPr>
            <a:r>
              <a:rPr lang="en-US" sz="2000" b="1" dirty="0">
                <a:solidFill>
                  <a:schemeClr val="tx1">
                    <a:lumMod val="65000"/>
                    <a:lumOff val="35000"/>
                  </a:schemeClr>
                </a:solidFill>
                <a:effectLst/>
              </a:rPr>
              <a:t>Bean:</a:t>
            </a:r>
            <a:r>
              <a:rPr lang="en-US" sz="2000" dirty="0">
                <a:solidFill>
                  <a:schemeClr val="tx1">
                    <a:lumMod val="65000"/>
                    <a:lumOff val="35000"/>
                  </a:schemeClr>
                </a:solidFill>
                <a:effectLst/>
              </a:rPr>
              <a:t> This module provide basic Spring IoC container called </a:t>
            </a:r>
            <a:r>
              <a:rPr lang="en-US" sz="2000" dirty="0" err="1">
                <a:solidFill>
                  <a:schemeClr val="tx1">
                    <a:lumMod val="65000"/>
                    <a:lumOff val="35000"/>
                  </a:schemeClr>
                </a:solidFill>
                <a:effectLst/>
              </a:rPr>
              <a:t>BeanFactory</a:t>
            </a:r>
            <a:r>
              <a:rPr lang="en-US" sz="2000" dirty="0">
                <a:solidFill>
                  <a:schemeClr val="tx1">
                    <a:lumMod val="65000"/>
                    <a:lumOff val="35000"/>
                  </a:schemeClr>
                </a:solidFill>
                <a:effectLst/>
              </a:rPr>
              <a:t>. </a:t>
            </a:r>
          </a:p>
          <a:p>
            <a:pPr>
              <a:buFont typeface="Arial" panose="020B0604020202020204" pitchFamily="34" charset="0"/>
              <a:buChar char="•"/>
            </a:pPr>
            <a:r>
              <a:rPr lang="en-US" sz="2000" b="1" dirty="0">
                <a:solidFill>
                  <a:schemeClr val="tx1">
                    <a:lumMod val="65000"/>
                    <a:lumOff val="35000"/>
                  </a:schemeClr>
                </a:solidFill>
                <a:effectLst/>
              </a:rPr>
              <a:t>Context:</a:t>
            </a:r>
            <a:r>
              <a:rPr lang="en-US" sz="2000" dirty="0">
                <a:solidFill>
                  <a:schemeClr val="tx1">
                    <a:lumMod val="65000"/>
                    <a:lumOff val="35000"/>
                  </a:schemeClr>
                </a:solidFill>
                <a:effectLst/>
              </a:rPr>
              <a:t> This module provides Spring IoC container called </a:t>
            </a:r>
            <a:r>
              <a:rPr lang="en-US" sz="2000" dirty="0" err="1">
                <a:solidFill>
                  <a:schemeClr val="tx1">
                    <a:lumMod val="65000"/>
                    <a:lumOff val="35000"/>
                  </a:schemeClr>
                </a:solidFill>
                <a:effectLst/>
              </a:rPr>
              <a:t>ApplicationContext</a:t>
            </a:r>
            <a:r>
              <a:rPr lang="en-US" sz="2000" dirty="0">
                <a:solidFill>
                  <a:schemeClr val="tx1">
                    <a:lumMod val="65000"/>
                    <a:lumOff val="35000"/>
                  </a:schemeClr>
                </a:solidFill>
                <a:effectLst/>
              </a:rPr>
              <a:t> which extends the features of </a:t>
            </a:r>
            <a:r>
              <a:rPr lang="en-US" sz="2000" dirty="0" err="1">
                <a:solidFill>
                  <a:schemeClr val="tx1">
                    <a:lumMod val="65000"/>
                    <a:lumOff val="35000"/>
                  </a:schemeClr>
                </a:solidFill>
                <a:effectLst/>
              </a:rPr>
              <a:t>BeanFactory</a:t>
            </a:r>
            <a:r>
              <a:rPr lang="en-US" sz="2000" dirty="0">
                <a:solidFill>
                  <a:schemeClr val="tx1">
                    <a:lumMod val="65000"/>
                    <a:lumOff val="35000"/>
                  </a:schemeClr>
                </a:solidFill>
                <a:effectLst/>
              </a:rPr>
              <a:t> container and provides additional features for enterprise application development. </a:t>
            </a:r>
          </a:p>
          <a:p>
            <a:pPr>
              <a:buFont typeface="Arial" panose="020B0604020202020204" pitchFamily="34" charset="0"/>
              <a:buChar char="•"/>
            </a:pPr>
            <a:r>
              <a:rPr lang="en-US" sz="2000" b="1" dirty="0">
                <a:solidFill>
                  <a:schemeClr val="tx1">
                    <a:lumMod val="65000"/>
                    <a:lumOff val="35000"/>
                  </a:schemeClr>
                </a:solidFill>
                <a:effectLst/>
              </a:rPr>
              <a:t>Spring Expression Language (</a:t>
            </a:r>
            <a:r>
              <a:rPr lang="en-US" sz="2000" b="1" dirty="0" err="1">
                <a:solidFill>
                  <a:schemeClr val="tx1">
                    <a:lumMod val="65000"/>
                    <a:lumOff val="35000"/>
                  </a:schemeClr>
                </a:solidFill>
                <a:effectLst/>
              </a:rPr>
              <a:t>SpEL</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This module is used for querying/manipulating object value.</a:t>
            </a:r>
          </a:p>
        </p:txBody>
      </p:sp>
    </p:spTree>
    <p:extLst>
      <p:ext uri="{BB962C8B-B14F-4D97-AF65-F5344CB8AC3E}">
        <p14:creationId xmlns:p14="http://schemas.microsoft.com/office/powerpoint/2010/main" val="3783747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EE6DEF-390D-4735-B30E-E919941A57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76367E0-C7D6-1BAE-3A97-C3D03C106C56}"/>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E06D273D-6D32-D009-0409-7F269CA30C9F}"/>
              </a:ext>
            </a:extLst>
          </p:cNvPr>
          <p:cNvSpPr txBox="1"/>
          <p:nvPr/>
        </p:nvSpPr>
        <p:spPr>
          <a:xfrm>
            <a:off x="989029" y="560051"/>
            <a:ext cx="6099142" cy="523220"/>
          </a:xfrm>
          <a:prstGeom prst="rect">
            <a:avLst/>
          </a:prstGeom>
          <a:noFill/>
        </p:spPr>
        <p:txBody>
          <a:bodyPr wrap="square">
            <a:spAutoFit/>
          </a:bodyPr>
          <a:lstStyle/>
          <a:p>
            <a:r>
              <a:rPr lang="en-US" sz="2800" b="1" dirty="0"/>
              <a:t>Introduction to Spring IoC Container </a:t>
            </a:r>
          </a:p>
        </p:txBody>
      </p:sp>
      <p:sp>
        <p:nvSpPr>
          <p:cNvPr id="7" name="TextBox 6">
            <a:extLst>
              <a:ext uri="{FF2B5EF4-FFF2-40B4-BE49-F238E27FC236}">
                <a16:creationId xmlns:a16="http://schemas.microsoft.com/office/drawing/2014/main" id="{E702C188-0139-E6F6-555B-E38B8E91D777}"/>
              </a:ext>
            </a:extLst>
          </p:cNvPr>
          <p:cNvSpPr txBox="1"/>
          <p:nvPr/>
        </p:nvSpPr>
        <p:spPr>
          <a:xfrm>
            <a:off x="263949" y="1013772"/>
            <a:ext cx="11406433" cy="3785652"/>
          </a:xfrm>
          <a:prstGeom prst="rect">
            <a:avLst/>
          </a:prstGeom>
          <a:noFill/>
        </p:spPr>
        <p:txBody>
          <a:bodyPr wrap="square">
            <a:spAutoFit/>
          </a:bodyPr>
          <a:lstStyle/>
          <a:p>
            <a:r>
              <a:rPr lang="en-US" sz="2000" dirty="0">
                <a:solidFill>
                  <a:schemeClr val="tx1">
                    <a:lumMod val="65000"/>
                    <a:lumOff val="35000"/>
                  </a:schemeClr>
                </a:solidFill>
                <a:effectLst/>
              </a:rPr>
              <a:t>Spring framework provides a container for dependency injection. This container is called as </a:t>
            </a:r>
            <a:r>
              <a:rPr lang="en-US" sz="2000" b="1" dirty="0">
                <a:solidFill>
                  <a:schemeClr val="tx1">
                    <a:lumMod val="65000"/>
                    <a:lumOff val="35000"/>
                  </a:schemeClr>
                </a:solidFill>
                <a:effectLst/>
              </a:rPr>
              <a:t>Spring IoC container</a:t>
            </a:r>
            <a:r>
              <a:rPr lang="en-US" sz="2000" dirty="0">
                <a:solidFill>
                  <a:schemeClr val="tx1">
                    <a:lumMod val="65000"/>
                    <a:lumOff val="35000"/>
                  </a:schemeClr>
                </a:solidFill>
                <a:effectLst/>
              </a:rPr>
              <a:t>. It creates, initializes and injects the required objects. These objects whose life cycles are managed by Spring are called as </a:t>
            </a:r>
            <a:r>
              <a:rPr lang="en-US" sz="2000" b="1" dirty="0">
                <a:solidFill>
                  <a:schemeClr val="tx1">
                    <a:lumMod val="65000"/>
                    <a:lumOff val="35000"/>
                  </a:schemeClr>
                </a:solidFill>
                <a:effectLst/>
              </a:rPr>
              <a:t>Spring beans</a:t>
            </a:r>
            <a:r>
              <a:rPr lang="en-US" sz="2000" dirty="0">
                <a:solidFill>
                  <a:schemeClr val="tx1">
                    <a:lumMod val="65000"/>
                    <a:lumOff val="35000"/>
                  </a:schemeClr>
                </a:solidFill>
                <a:effectLst/>
              </a:rPr>
              <a:t> or </a:t>
            </a:r>
            <a:r>
              <a:rPr lang="en-US" sz="2000" b="1" dirty="0">
                <a:solidFill>
                  <a:schemeClr val="tx1">
                    <a:lumMod val="65000"/>
                    <a:lumOff val="35000"/>
                  </a:schemeClr>
                </a:solidFill>
                <a:effectLst/>
              </a:rPr>
              <a:t>beans</a:t>
            </a:r>
            <a:r>
              <a:rPr lang="en-US" sz="2000" dirty="0">
                <a:solidFill>
                  <a:schemeClr val="tx1">
                    <a:lumMod val="65000"/>
                    <a:lumOff val="35000"/>
                  </a:schemeClr>
                </a:solidFill>
                <a:effectLst/>
              </a:rPr>
              <a:t>. The Spring container needs information about objects of which class to create and how to wire them together. This information is called as configuration metadata. It can be provided in following ways: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XML configuration</a:t>
            </a:r>
          </a:p>
          <a:p>
            <a:pPr>
              <a:buFont typeface="Arial" panose="020B0604020202020204" pitchFamily="34" charset="0"/>
              <a:buChar char="•"/>
            </a:pPr>
            <a:r>
              <a:rPr lang="en-US" sz="2000" dirty="0">
                <a:solidFill>
                  <a:schemeClr val="tx1">
                    <a:lumMod val="65000"/>
                    <a:lumOff val="35000"/>
                  </a:schemeClr>
                </a:solidFill>
                <a:effectLst/>
              </a:rPr>
              <a:t>Java-based configuration</a:t>
            </a:r>
          </a:p>
          <a:p>
            <a:pPr>
              <a:buFont typeface="Arial" panose="020B0604020202020204" pitchFamily="34" charset="0"/>
              <a:buChar char="•"/>
            </a:pPr>
            <a:r>
              <a:rPr lang="en-US" sz="2000" dirty="0">
                <a:solidFill>
                  <a:schemeClr val="tx1">
                    <a:lumMod val="65000"/>
                    <a:lumOff val="35000"/>
                  </a:schemeClr>
                </a:solidFill>
                <a:effectLst/>
              </a:rPr>
              <a:t>Java Annotation-based configuration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container reads the application classes using configuration metadata and then creates and wires beans in it as shown below:</a:t>
            </a:r>
          </a:p>
        </p:txBody>
      </p:sp>
      <p:pic>
        <p:nvPicPr>
          <p:cNvPr id="9" name="Picture 8">
            <a:extLst>
              <a:ext uri="{FF2B5EF4-FFF2-40B4-BE49-F238E27FC236}">
                <a16:creationId xmlns:a16="http://schemas.microsoft.com/office/drawing/2014/main" id="{AA66FBA9-677D-47A9-328C-C8354F66E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7219" y="4496586"/>
            <a:ext cx="3180952" cy="2401536"/>
          </a:xfrm>
          <a:prstGeom prst="rect">
            <a:avLst/>
          </a:prstGeom>
        </p:spPr>
      </p:pic>
    </p:spTree>
    <p:extLst>
      <p:ext uri="{BB962C8B-B14F-4D97-AF65-F5344CB8AC3E}">
        <p14:creationId xmlns:p14="http://schemas.microsoft.com/office/powerpoint/2010/main" val="2616489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3CCB33-62A1-331A-A795-007E48CF56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D7C09D-CBF2-29D6-879C-CE4268D78D53}"/>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AF55FACB-6281-5B9D-AB9E-F05D21583C75}"/>
              </a:ext>
            </a:extLst>
          </p:cNvPr>
          <p:cNvSpPr txBox="1"/>
          <p:nvPr/>
        </p:nvSpPr>
        <p:spPr>
          <a:xfrm>
            <a:off x="598209" y="1441857"/>
            <a:ext cx="10995581" cy="4401205"/>
          </a:xfrm>
          <a:prstGeom prst="rect">
            <a:avLst/>
          </a:prstGeom>
          <a:noFill/>
        </p:spPr>
        <p:txBody>
          <a:bodyPr wrap="square">
            <a:spAutoFit/>
          </a:bodyPr>
          <a:lstStyle/>
          <a:p>
            <a:r>
              <a:rPr lang="en-US" sz="2000" dirty="0">
                <a:solidFill>
                  <a:schemeClr val="tx1">
                    <a:lumMod val="65000"/>
                    <a:lumOff val="35000"/>
                  </a:schemeClr>
                </a:solidFill>
                <a:effectLst/>
              </a:rPr>
              <a:t>The Spring IoC container is represented by the following interfaces: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BeanFactory</a:t>
            </a:r>
            <a:r>
              <a:rPr lang="en-US" sz="2000" b="1" dirty="0">
                <a:solidFill>
                  <a:schemeClr val="tx1">
                    <a:lumMod val="65000"/>
                    <a:lumOff val="35000"/>
                  </a:schemeClr>
                </a:solidFill>
                <a:effectLst/>
              </a:rPr>
              <a:t> interface:</a:t>
            </a:r>
            <a:r>
              <a:rPr lang="en-US" sz="2000" dirty="0">
                <a:solidFill>
                  <a:schemeClr val="tx1">
                    <a:lumMod val="65000"/>
                    <a:lumOff val="35000"/>
                  </a:schemeClr>
                </a:solidFill>
                <a:effectLst/>
              </a:rPr>
              <a:t> It represents container which provides basic functionalities. It instantiates bean whenever asked for by the client application. Using its </a:t>
            </a:r>
            <a:r>
              <a:rPr lang="en-US" sz="2000" dirty="0" err="1">
                <a:solidFill>
                  <a:schemeClr val="tx1">
                    <a:lumMod val="65000"/>
                    <a:lumOff val="35000"/>
                  </a:schemeClr>
                </a:solidFill>
                <a:effectLst/>
              </a:rPr>
              <a:t>getBean</a:t>
            </a:r>
            <a:r>
              <a:rPr lang="en-US" sz="2000" dirty="0">
                <a:solidFill>
                  <a:schemeClr val="tx1">
                    <a:lumMod val="65000"/>
                    <a:lumOff val="35000"/>
                  </a:schemeClr>
                </a:solidFill>
                <a:effectLst/>
              </a:rPr>
              <a:t>() method,  you can get instances of beans. It instantiates bean objects only when </a:t>
            </a:r>
            <a:r>
              <a:rPr lang="en-US" sz="2000" dirty="0" err="1">
                <a:solidFill>
                  <a:schemeClr val="tx1">
                    <a:lumMod val="65000"/>
                    <a:lumOff val="35000"/>
                  </a:schemeClr>
                </a:solidFill>
                <a:effectLst/>
              </a:rPr>
              <a:t>getBean</a:t>
            </a:r>
            <a:r>
              <a:rPr lang="en-US" sz="2000" dirty="0">
                <a:solidFill>
                  <a:schemeClr val="tx1">
                    <a:lumMod val="65000"/>
                    <a:lumOff val="35000"/>
                  </a:schemeClr>
                </a:solidFill>
                <a:effectLst/>
              </a:rPr>
              <a:t>() method is called.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ApplicationContext</a:t>
            </a:r>
            <a:r>
              <a:rPr lang="en-US" sz="2000" b="1" dirty="0">
                <a:solidFill>
                  <a:schemeClr val="tx1">
                    <a:lumMod val="65000"/>
                    <a:lumOff val="35000"/>
                  </a:schemeClr>
                </a:solidFill>
                <a:effectLst/>
              </a:rPr>
              <a:t> interface:</a:t>
            </a:r>
            <a:r>
              <a:rPr lang="en-US" sz="2000" dirty="0">
                <a:solidFill>
                  <a:schemeClr val="tx1">
                    <a:lumMod val="65000"/>
                    <a:lumOff val="35000"/>
                  </a:schemeClr>
                </a:solidFill>
                <a:effectLst/>
              </a:rPr>
              <a:t> It extends </a:t>
            </a:r>
            <a:r>
              <a:rPr lang="en-US" sz="2000" dirty="0" err="1">
                <a:solidFill>
                  <a:schemeClr val="tx1">
                    <a:lumMod val="65000"/>
                    <a:lumOff val="35000"/>
                  </a:schemeClr>
                </a:solidFill>
                <a:effectLst/>
              </a:rPr>
              <a:t>BeanFactory</a:t>
            </a:r>
            <a:r>
              <a:rPr lang="en-US" sz="2000" dirty="0">
                <a:solidFill>
                  <a:schemeClr val="tx1">
                    <a:lumMod val="65000"/>
                    <a:lumOff val="35000"/>
                  </a:schemeClr>
                </a:solidFill>
                <a:effectLst/>
              </a:rPr>
              <a:t> interface and provides additional functionalities to support enterprise application development. It instantiates all beans when container is loaded. There are many implementations of this interface. Some commonly used implementation classes are as follows:</a:t>
            </a:r>
          </a:p>
          <a:p>
            <a:pPr marL="742950" lvl="1" indent="-285750">
              <a:buFont typeface="Arial" panose="020B0604020202020204" pitchFamily="34" charset="0"/>
              <a:buChar char="•"/>
            </a:pPr>
            <a:r>
              <a:rPr lang="en-US" sz="2000" dirty="0" err="1">
                <a:solidFill>
                  <a:schemeClr val="tx1">
                    <a:lumMod val="65000"/>
                    <a:lumOff val="35000"/>
                  </a:schemeClr>
                </a:solidFill>
                <a:effectLst/>
              </a:rPr>
              <a:t>ClassPathXmlApplicationContext</a:t>
            </a:r>
            <a:r>
              <a:rPr lang="en-US" sz="2000" dirty="0">
                <a:solidFill>
                  <a:schemeClr val="tx1">
                    <a:lumMod val="65000"/>
                    <a:lumOff val="35000"/>
                  </a:schemeClr>
                </a:solidFill>
                <a:effectLst/>
              </a:rPr>
              <a:t> : It is used to process XML-based configuration metadata.</a:t>
            </a:r>
          </a:p>
          <a:p>
            <a:pPr marL="742950" lvl="1" indent="-285750">
              <a:buFont typeface="Arial" panose="020B0604020202020204" pitchFamily="34" charset="0"/>
              <a:buChar char="•"/>
            </a:pPr>
            <a:r>
              <a:rPr lang="en-US" sz="2000" dirty="0" err="1">
                <a:solidFill>
                  <a:schemeClr val="tx1">
                    <a:lumMod val="65000"/>
                    <a:lumOff val="35000"/>
                  </a:schemeClr>
                </a:solidFill>
                <a:effectLst/>
              </a:rPr>
              <a:t>AnnotationConfigApplicationContext</a:t>
            </a:r>
            <a:r>
              <a:rPr lang="en-US" sz="2000" dirty="0">
                <a:solidFill>
                  <a:schemeClr val="tx1">
                    <a:lumMod val="65000"/>
                    <a:lumOff val="35000"/>
                  </a:schemeClr>
                </a:solidFill>
                <a:effectLst/>
              </a:rPr>
              <a:t> : It is used to process Java‐based configuration metadata.</a:t>
            </a:r>
          </a:p>
          <a:p>
            <a:pPr lvl="1"/>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see how to configure Spring IoC container and use it.</a:t>
            </a:r>
          </a:p>
        </p:txBody>
      </p:sp>
    </p:spTree>
    <p:extLst>
      <p:ext uri="{BB962C8B-B14F-4D97-AF65-F5344CB8AC3E}">
        <p14:creationId xmlns:p14="http://schemas.microsoft.com/office/powerpoint/2010/main" val="3192015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06F2E8-FBC8-EEF2-333C-F923EE84F2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FEDADF-8DC2-A91B-9070-0E2FC4DB11AE}"/>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36576067-AC36-17A4-5CC9-F3A4D8EADA04}"/>
              </a:ext>
            </a:extLst>
          </p:cNvPr>
          <p:cNvSpPr txBox="1"/>
          <p:nvPr/>
        </p:nvSpPr>
        <p:spPr>
          <a:xfrm>
            <a:off x="989028" y="588331"/>
            <a:ext cx="10096893" cy="523220"/>
          </a:xfrm>
          <a:prstGeom prst="rect">
            <a:avLst/>
          </a:prstGeom>
          <a:noFill/>
        </p:spPr>
        <p:txBody>
          <a:bodyPr wrap="square">
            <a:spAutoFit/>
          </a:bodyPr>
          <a:lstStyle/>
          <a:p>
            <a:r>
              <a:rPr lang="en-US" sz="2800" b="1" dirty="0"/>
              <a:t>Configuring and using Spring IoC Container</a:t>
            </a:r>
          </a:p>
        </p:txBody>
      </p:sp>
      <p:sp>
        <p:nvSpPr>
          <p:cNvPr id="7" name="TextBox 6">
            <a:extLst>
              <a:ext uri="{FF2B5EF4-FFF2-40B4-BE49-F238E27FC236}">
                <a16:creationId xmlns:a16="http://schemas.microsoft.com/office/drawing/2014/main" id="{5ED50A7E-46C2-A9DC-D549-60933F371553}"/>
              </a:ext>
            </a:extLst>
          </p:cNvPr>
          <p:cNvSpPr txBox="1"/>
          <p:nvPr/>
        </p:nvSpPr>
        <p:spPr>
          <a:xfrm>
            <a:off x="989028" y="1436052"/>
            <a:ext cx="10737916" cy="4401205"/>
          </a:xfrm>
          <a:prstGeom prst="rect">
            <a:avLst/>
          </a:prstGeom>
          <a:noFill/>
        </p:spPr>
        <p:txBody>
          <a:bodyPr wrap="square">
            <a:spAutoFit/>
          </a:bodyPr>
          <a:lstStyle/>
          <a:p>
            <a:r>
              <a:rPr lang="en-US" sz="2000" dirty="0">
                <a:solidFill>
                  <a:schemeClr val="tx1">
                    <a:lumMod val="65000"/>
                    <a:lumOff val="35000"/>
                  </a:schemeClr>
                </a:solidFill>
                <a:effectLst/>
              </a:rPr>
              <a:t>The Java-based configuration metadata is provided in Java class using following annotations: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@Configuration :</a:t>
            </a:r>
            <a:r>
              <a:rPr lang="en-US" sz="2000" dirty="0">
                <a:solidFill>
                  <a:schemeClr val="tx1">
                    <a:lumMod val="65000"/>
                    <a:lumOff val="35000"/>
                  </a:schemeClr>
                </a:solidFill>
                <a:effectLst/>
              </a:rPr>
              <a:t> The Java configuration class is marked with this annotation. This annotation identifies this as a configuration class, and it’s expected to contain details on beans that are to be created in the Spring application context.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@Bean :</a:t>
            </a:r>
            <a:r>
              <a:rPr lang="en-US" sz="2000" dirty="0">
                <a:solidFill>
                  <a:schemeClr val="tx1">
                    <a:lumMod val="65000"/>
                    <a:lumOff val="35000"/>
                  </a:schemeClr>
                </a:solidFill>
                <a:effectLst/>
              </a:rPr>
              <a:t> This annotation is used to declare a bean. The methods of configuration class that creates an instance of the desired bean are annotated with this annotation. These methods are called by Spring container during bootstrap and the values returned by these methods are treated as Spring beans. By default, only one bean instance is created for a bean definition by the Spring Container, and that instance is used by the container for the whole application lifetime.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the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can be configured in a Java class using the above annotations as follows :</a:t>
            </a:r>
          </a:p>
        </p:txBody>
      </p:sp>
    </p:spTree>
    <p:extLst>
      <p:ext uri="{BB962C8B-B14F-4D97-AF65-F5344CB8AC3E}">
        <p14:creationId xmlns:p14="http://schemas.microsoft.com/office/powerpoint/2010/main" val="582757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30D646-4E84-265F-368E-71D7A71E22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BD45F58-9364-F19E-A07D-B0E537F65932}"/>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5" name="TextBox 4">
            <a:extLst>
              <a:ext uri="{FF2B5EF4-FFF2-40B4-BE49-F238E27FC236}">
                <a16:creationId xmlns:a16="http://schemas.microsoft.com/office/drawing/2014/main" id="{3B329B11-3229-90E1-BA80-467E92F3155B}"/>
              </a:ext>
            </a:extLst>
          </p:cNvPr>
          <p:cNvSpPr txBox="1"/>
          <p:nvPr/>
        </p:nvSpPr>
        <p:spPr>
          <a:xfrm>
            <a:off x="989029" y="705821"/>
            <a:ext cx="10634220" cy="2031325"/>
          </a:xfrm>
          <a:prstGeom prst="rect">
            <a:avLst/>
          </a:prstGeom>
          <a:noFill/>
        </p:spPr>
        <p:txBody>
          <a:bodyPr wrap="square">
            <a:spAutoFit/>
          </a:bodyPr>
          <a:lstStyle/>
          <a:p>
            <a:r>
              <a:rPr lang="en-IN" dirty="0"/>
              <a:t>@Configuration</a:t>
            </a:r>
          </a:p>
          <a:p>
            <a:r>
              <a:rPr lang="en-IN" dirty="0"/>
              <a:t>public class </a:t>
            </a:r>
            <a:r>
              <a:rPr lang="en-IN" dirty="0" err="1"/>
              <a:t>SpringConfig</a:t>
            </a:r>
            <a:r>
              <a:rPr lang="en-IN" dirty="0"/>
              <a:t> {	</a:t>
            </a:r>
          </a:p>
          <a:p>
            <a:r>
              <a:rPr lang="en-IN" dirty="0"/>
              <a:t>	@Bean</a:t>
            </a:r>
          </a:p>
          <a:p>
            <a:r>
              <a:rPr lang="en-IN" dirty="0"/>
              <a:t>	public </a:t>
            </a:r>
            <a:r>
              <a:rPr lang="en-IN" dirty="0" err="1"/>
              <a:t>CustomerLoginRepository</a:t>
            </a:r>
            <a:r>
              <a:rPr lang="en-IN" dirty="0"/>
              <a:t> </a:t>
            </a:r>
            <a:r>
              <a:rPr lang="en-IN" dirty="0" err="1"/>
              <a:t>customerLoginRepository</a:t>
            </a:r>
            <a:r>
              <a:rPr lang="en-IN" dirty="0"/>
              <a:t>() {</a:t>
            </a:r>
          </a:p>
          <a:p>
            <a:r>
              <a:rPr lang="en-IN" dirty="0"/>
              <a:t>		return new </a:t>
            </a:r>
            <a:r>
              <a:rPr lang="en-IN" dirty="0" err="1"/>
              <a:t>CustomerLoginRepositoryImpl</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63E690A3-B87E-C8DE-EC27-3F2F12360FFE}"/>
              </a:ext>
            </a:extLst>
          </p:cNvPr>
          <p:cNvSpPr txBox="1"/>
          <p:nvPr/>
        </p:nvSpPr>
        <p:spPr>
          <a:xfrm>
            <a:off x="136688" y="2947216"/>
            <a:ext cx="11939048" cy="1015663"/>
          </a:xfrm>
          <a:prstGeom prst="rect">
            <a:avLst/>
          </a:prstGeom>
          <a:noFill/>
        </p:spPr>
        <p:txBody>
          <a:bodyPr wrap="square">
            <a:spAutoFit/>
          </a:bodyPr>
          <a:lstStyle/>
          <a:p>
            <a:r>
              <a:rPr lang="en-US" sz="2000" dirty="0">
                <a:solidFill>
                  <a:schemeClr val="tx1">
                    <a:lumMod val="65000"/>
                    <a:lumOff val="35000"/>
                  </a:schemeClr>
                </a:solidFill>
              </a:rPr>
              <a:t>By default, the bean name is same as the name of method in which bean is configured. So, in above code bean name is </a:t>
            </a:r>
            <a:r>
              <a:rPr lang="en-US" sz="2000" dirty="0" err="1">
                <a:solidFill>
                  <a:schemeClr val="tx1">
                    <a:lumMod val="65000"/>
                    <a:lumOff val="35000"/>
                  </a:schemeClr>
                </a:solidFill>
              </a:rPr>
              <a:t>customerLoginRepository</a:t>
            </a:r>
            <a:r>
              <a:rPr lang="en-US" sz="2000" dirty="0">
                <a:solidFill>
                  <a:schemeClr val="tx1">
                    <a:lumMod val="65000"/>
                    <a:lumOff val="35000"/>
                  </a:schemeClr>
                </a:solidFill>
              </a:rPr>
              <a:t> .  If you want to change the bean name then you can either rename the method or provide a different name with the name attribute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D49395B-47FB-8625-F9D0-8E87BBE0F7A4}"/>
              </a:ext>
            </a:extLst>
          </p:cNvPr>
          <p:cNvSpPr txBox="1"/>
          <p:nvPr/>
        </p:nvSpPr>
        <p:spPr>
          <a:xfrm>
            <a:off x="989029" y="4251736"/>
            <a:ext cx="10492818" cy="1200329"/>
          </a:xfrm>
          <a:prstGeom prst="rect">
            <a:avLst/>
          </a:prstGeom>
          <a:noFill/>
        </p:spPr>
        <p:txBody>
          <a:bodyPr wrap="square">
            <a:spAutoFit/>
          </a:bodyPr>
          <a:lstStyle/>
          <a:p>
            <a:r>
              <a:rPr lang="en-IN" dirty="0"/>
              <a:t>@Bean(name="customerRepository")</a:t>
            </a:r>
          </a:p>
          <a:p>
            <a:r>
              <a:rPr lang="en-IN" dirty="0"/>
              <a:t>public </a:t>
            </a:r>
            <a:r>
              <a:rPr lang="en-IN" dirty="0" err="1"/>
              <a:t>CustomerLoginRepository</a:t>
            </a:r>
            <a:r>
              <a:rPr lang="en-IN" dirty="0"/>
              <a:t> </a:t>
            </a:r>
            <a:r>
              <a:rPr lang="en-IN" dirty="0" err="1"/>
              <a:t>customerLoginRepository</a:t>
            </a:r>
            <a:r>
              <a:rPr lang="en-IN" dirty="0"/>
              <a:t>() {</a:t>
            </a:r>
          </a:p>
          <a:p>
            <a:r>
              <a:rPr lang="en-IN" dirty="0"/>
              <a:t>	return new </a:t>
            </a:r>
            <a:r>
              <a:rPr lang="en-IN" dirty="0" err="1"/>
              <a:t>CustomerLoginRepositoryImpl</a:t>
            </a:r>
            <a:r>
              <a:rPr lang="en-IN" dirty="0"/>
              <a:t>();</a:t>
            </a:r>
          </a:p>
          <a:p>
            <a:r>
              <a:rPr lang="en-IN" dirty="0"/>
              <a:t>}</a:t>
            </a:r>
          </a:p>
        </p:txBody>
      </p:sp>
    </p:spTree>
    <p:extLst>
      <p:ext uri="{BB962C8B-B14F-4D97-AF65-F5344CB8AC3E}">
        <p14:creationId xmlns:p14="http://schemas.microsoft.com/office/powerpoint/2010/main" val="1435345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1BC49A-0343-84CC-BE84-5D4C56BF00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C42132-2632-0D4A-F15D-BBCDBEE46C72}"/>
              </a:ext>
            </a:extLst>
          </p:cNvPr>
          <p:cNvSpPr>
            <a:spLocks noGrp="1"/>
          </p:cNvSpPr>
          <p:nvPr>
            <p:ph type="sldNum" sz="quarter" idx="12"/>
          </p:nvPr>
        </p:nvSpPr>
        <p:spPr/>
        <p:txBody>
          <a:bodyPr/>
          <a:lstStyle/>
          <a:p>
            <a:fld id="{4A777409-9C5A-4B07-8E32-19F22F7D558C}" type="slidenum">
              <a:rPr lang="en-IN" smtClean="0"/>
              <a:t>25</a:t>
            </a:fld>
            <a:endParaRPr lang="en-IN" dirty="0"/>
          </a:p>
        </p:txBody>
      </p:sp>
      <p:sp>
        <p:nvSpPr>
          <p:cNvPr id="5" name="TextBox 4">
            <a:extLst>
              <a:ext uri="{FF2B5EF4-FFF2-40B4-BE49-F238E27FC236}">
                <a16:creationId xmlns:a16="http://schemas.microsoft.com/office/drawing/2014/main" id="{D1D2824B-DD8B-DFCD-F846-072076426707}"/>
              </a:ext>
            </a:extLst>
          </p:cNvPr>
          <p:cNvSpPr txBox="1"/>
          <p:nvPr/>
        </p:nvSpPr>
        <p:spPr>
          <a:xfrm>
            <a:off x="1079368" y="750771"/>
            <a:ext cx="10274432" cy="1323439"/>
          </a:xfrm>
          <a:prstGeom prst="rect">
            <a:avLst/>
          </a:prstGeom>
          <a:noFill/>
        </p:spPr>
        <p:txBody>
          <a:bodyPr wrap="square">
            <a:spAutoFit/>
          </a:bodyPr>
          <a:lstStyle/>
          <a:p>
            <a:r>
              <a:rPr lang="en-US" sz="2000" dirty="0">
                <a:solidFill>
                  <a:schemeClr val="tx1">
                    <a:lumMod val="65000"/>
                    <a:lumOff val="35000"/>
                  </a:schemeClr>
                </a:solidFill>
              </a:rPr>
              <a:t>The </a:t>
            </a:r>
            <a:r>
              <a:rPr lang="en-US" sz="2000" dirty="0" err="1">
                <a:solidFill>
                  <a:schemeClr val="tx1">
                    <a:lumMod val="65000"/>
                    <a:lumOff val="35000"/>
                  </a:schemeClr>
                </a:solidFill>
              </a:rPr>
              <a:t>CustomerLoginRepositoryImpl</a:t>
            </a:r>
            <a:r>
              <a:rPr lang="en-US" sz="2000" dirty="0">
                <a:solidFill>
                  <a:schemeClr val="tx1">
                    <a:lumMod val="65000"/>
                    <a:lumOff val="35000"/>
                  </a:schemeClr>
                </a:solidFill>
              </a:rPr>
              <a:t> bean has no dependencies of its own but </a:t>
            </a:r>
            <a:r>
              <a:rPr lang="en-US" sz="2000" dirty="0" err="1">
                <a:solidFill>
                  <a:schemeClr val="tx1">
                    <a:lumMod val="65000"/>
                    <a:lumOff val="35000"/>
                  </a:schemeClr>
                </a:solidFill>
              </a:rPr>
              <a:t>CustomerLoginSer</a:t>
            </a:r>
            <a:r>
              <a:rPr lang="en-US" sz="2000" dirty="0" err="1">
                <a:solidFill>
                  <a:schemeClr val="tx1">
                    <a:lumMod val="65000"/>
                    <a:lumOff val="35000"/>
                  </a:schemeClr>
                </a:solidFill>
                <a:effectLst/>
              </a:rPr>
              <a:t>viceImpl</a:t>
            </a:r>
            <a:r>
              <a:rPr lang="en-US" sz="2000" dirty="0">
                <a:solidFill>
                  <a:schemeClr val="tx1">
                    <a:lumMod val="65000"/>
                    <a:lumOff val="35000"/>
                  </a:schemeClr>
                </a:solidFill>
                <a:effectLst/>
              </a:rPr>
              <a:t> class depends on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S</a:t>
            </a:r>
            <a:r>
              <a:rPr lang="en-US" sz="2000" dirty="0">
                <a:solidFill>
                  <a:schemeClr val="tx1">
                    <a:lumMod val="65000"/>
                    <a:lumOff val="35000"/>
                  </a:schemeClr>
                </a:solidFill>
              </a:rPr>
              <a:t>o, you need to wire the dependencies in configuration class. The simplest way to do this is to refer the referenced bean’s method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DB8A93E-2006-FDB8-186A-2E5B595C648B}"/>
              </a:ext>
            </a:extLst>
          </p:cNvPr>
          <p:cNvSpPr txBox="1"/>
          <p:nvPr/>
        </p:nvSpPr>
        <p:spPr>
          <a:xfrm>
            <a:off x="1079368" y="2412072"/>
            <a:ext cx="10704137" cy="2308324"/>
          </a:xfrm>
          <a:prstGeom prst="rect">
            <a:avLst/>
          </a:prstGeom>
          <a:noFill/>
        </p:spPr>
        <p:txBody>
          <a:bodyPr wrap="square">
            <a:spAutoFit/>
          </a:bodyPr>
          <a:lstStyle/>
          <a:p>
            <a:r>
              <a:rPr lang="en-IN" dirty="0"/>
              <a:t>@Bean</a:t>
            </a:r>
          </a:p>
          <a:p>
            <a:r>
              <a:rPr lang="en-IN" dirty="0"/>
              <a:t>public </a:t>
            </a:r>
            <a:r>
              <a:rPr lang="en-IN" dirty="0" err="1"/>
              <a:t>CustomerLoginService</a:t>
            </a:r>
            <a:r>
              <a:rPr lang="en-IN" dirty="0"/>
              <a:t> </a:t>
            </a:r>
            <a:r>
              <a:rPr lang="en-IN" dirty="0" err="1"/>
              <a:t>customerLoginService</a:t>
            </a:r>
            <a:r>
              <a:rPr lang="en-IN" dirty="0"/>
              <a:t>() {</a:t>
            </a:r>
          </a:p>
          <a:p>
            <a:r>
              <a:rPr lang="en-IN" dirty="0"/>
              <a:t>	return  new </a:t>
            </a:r>
            <a:r>
              <a:rPr lang="en-IN" dirty="0" err="1"/>
              <a:t>CustomerLoginServiceImpl</a:t>
            </a:r>
            <a:r>
              <a:rPr lang="en-IN" dirty="0"/>
              <a:t>(</a:t>
            </a:r>
            <a:r>
              <a:rPr lang="en-IN" dirty="0" err="1"/>
              <a:t>customerLoginRepository</a:t>
            </a:r>
            <a:r>
              <a:rPr lang="en-IN" dirty="0"/>
              <a:t>());</a:t>
            </a:r>
          </a:p>
          <a:p>
            <a:r>
              <a:rPr lang="en-IN" dirty="0"/>
              <a:t>}</a:t>
            </a:r>
          </a:p>
          <a:p>
            <a:r>
              <a:rPr lang="en-IN" dirty="0"/>
              <a:t>@Bean(name="customerRepository")</a:t>
            </a:r>
          </a:p>
          <a:p>
            <a:r>
              <a:rPr lang="en-IN" dirty="0"/>
              <a:t>public </a:t>
            </a:r>
            <a:r>
              <a:rPr lang="en-IN" dirty="0" err="1"/>
              <a:t>CustomerLoginRepository</a:t>
            </a:r>
            <a:r>
              <a:rPr lang="en-IN" dirty="0"/>
              <a:t> </a:t>
            </a:r>
            <a:r>
              <a:rPr lang="en-IN" dirty="0" err="1"/>
              <a:t>customerLoginRepository</a:t>
            </a:r>
            <a:r>
              <a:rPr lang="en-IN" dirty="0"/>
              <a:t>() {</a:t>
            </a:r>
          </a:p>
          <a:p>
            <a:r>
              <a:rPr lang="en-IN" dirty="0"/>
              <a:t>	return new </a:t>
            </a:r>
            <a:r>
              <a:rPr lang="en-IN" dirty="0" err="1"/>
              <a:t>CustomerLoginRepositoryImpl</a:t>
            </a:r>
            <a:r>
              <a:rPr lang="en-IN" dirty="0"/>
              <a:t>();</a:t>
            </a:r>
          </a:p>
          <a:p>
            <a:r>
              <a:rPr lang="en-IN" dirty="0"/>
              <a:t>}</a:t>
            </a:r>
          </a:p>
        </p:txBody>
      </p:sp>
    </p:spTree>
    <p:extLst>
      <p:ext uri="{BB962C8B-B14F-4D97-AF65-F5344CB8AC3E}">
        <p14:creationId xmlns:p14="http://schemas.microsoft.com/office/powerpoint/2010/main" val="2021248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AF70C5-8EB2-200D-2B26-15827D365E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E31A714-F74C-47DB-A32B-3E350EB876DA}"/>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8FE95793-F221-3F3F-B963-1A0C125C44B2}"/>
              </a:ext>
            </a:extLst>
          </p:cNvPr>
          <p:cNvSpPr txBox="1"/>
          <p:nvPr/>
        </p:nvSpPr>
        <p:spPr>
          <a:xfrm>
            <a:off x="862552" y="750051"/>
            <a:ext cx="10628722" cy="1938992"/>
          </a:xfrm>
          <a:prstGeom prst="rect">
            <a:avLst/>
          </a:prstGeom>
          <a:noFill/>
        </p:spPr>
        <p:txBody>
          <a:bodyPr wrap="square">
            <a:spAutoFit/>
          </a:bodyPr>
          <a:lstStyle/>
          <a:p>
            <a:r>
              <a:rPr lang="en-US" sz="2000" dirty="0">
                <a:solidFill>
                  <a:schemeClr val="tx1">
                    <a:lumMod val="65000"/>
                    <a:lumOff val="35000"/>
                  </a:schemeClr>
                </a:solidFill>
                <a:effectLst/>
              </a:rPr>
              <a:t>So far, you have learnt that beans need to be configured in configuration class but in Java annotation-based configuration, there is no need to explicitly configure the bean. Spring automatically scans, detects and instantiates the beans from the specified package through component scanning. It looks for classes annotated with following annotations: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@Component :</a:t>
            </a:r>
            <a:r>
              <a:rPr lang="en-US" sz="2000" dirty="0">
                <a:solidFill>
                  <a:schemeClr val="tx1">
                    <a:lumMod val="65000"/>
                    <a:lumOff val="35000"/>
                  </a:schemeClr>
                </a:solidFill>
                <a:effectLst/>
              </a:rPr>
              <a:t> It is a general purpose annotation to mark a class as Spring bean.</a:t>
            </a:r>
          </a:p>
        </p:txBody>
      </p:sp>
      <p:sp>
        <p:nvSpPr>
          <p:cNvPr id="7" name="TextBox 6">
            <a:extLst>
              <a:ext uri="{FF2B5EF4-FFF2-40B4-BE49-F238E27FC236}">
                <a16:creationId xmlns:a16="http://schemas.microsoft.com/office/drawing/2014/main" id="{02AD471D-0256-DB4F-CE33-BCB1DC4D7728}"/>
              </a:ext>
            </a:extLst>
          </p:cNvPr>
          <p:cNvSpPr txBox="1"/>
          <p:nvPr/>
        </p:nvSpPr>
        <p:spPr>
          <a:xfrm>
            <a:off x="862552" y="2828835"/>
            <a:ext cx="10628722" cy="1200329"/>
          </a:xfrm>
          <a:prstGeom prst="rect">
            <a:avLst/>
          </a:prstGeom>
          <a:noFill/>
        </p:spPr>
        <p:txBody>
          <a:bodyPr wrap="square">
            <a:spAutoFit/>
          </a:bodyPr>
          <a:lstStyle/>
          <a:p>
            <a:r>
              <a:rPr lang="en-IN" dirty="0"/>
              <a:t>​@Component</a:t>
            </a:r>
          </a:p>
          <a:p>
            <a:r>
              <a:rPr lang="en-IN" dirty="0"/>
              <a:t>public class </a:t>
            </a:r>
            <a:r>
              <a:rPr lang="en-IN" dirty="0" err="1"/>
              <a:t>CustomerLoginController</a:t>
            </a:r>
            <a:r>
              <a:rPr lang="en-IN" dirty="0"/>
              <a:t>{	</a:t>
            </a:r>
          </a:p>
          <a:p>
            <a:r>
              <a:rPr lang="en-IN" dirty="0"/>
              <a:t>	//rest of the code</a:t>
            </a:r>
          </a:p>
          <a:p>
            <a:r>
              <a:rPr lang="en-IN" dirty="0"/>
              <a:t>}</a:t>
            </a:r>
          </a:p>
        </p:txBody>
      </p:sp>
      <p:sp>
        <p:nvSpPr>
          <p:cNvPr id="9" name="TextBox 8">
            <a:extLst>
              <a:ext uri="{FF2B5EF4-FFF2-40B4-BE49-F238E27FC236}">
                <a16:creationId xmlns:a16="http://schemas.microsoft.com/office/drawing/2014/main" id="{B910050E-ED37-1397-4B76-659D6254FC72}"/>
              </a:ext>
            </a:extLst>
          </p:cNvPr>
          <p:cNvSpPr txBox="1"/>
          <p:nvPr/>
        </p:nvSpPr>
        <p:spPr>
          <a:xfrm>
            <a:off x="862552" y="4168956"/>
            <a:ext cx="11024648" cy="707886"/>
          </a:xfrm>
          <a:prstGeom prst="rect">
            <a:avLst/>
          </a:prstGeom>
          <a:noFill/>
        </p:spPr>
        <p:txBody>
          <a:bodyPr wrap="square">
            <a:spAutoFit/>
          </a:bodyPr>
          <a:lstStyle/>
          <a:p>
            <a:r>
              <a:rPr lang="en-US" sz="2000" b="1" dirty="0">
                <a:solidFill>
                  <a:schemeClr val="tx1">
                    <a:lumMod val="65000"/>
                    <a:lumOff val="35000"/>
                  </a:schemeClr>
                </a:solidFill>
              </a:rPr>
              <a:t>@Service -</a:t>
            </a:r>
            <a:r>
              <a:rPr lang="en-US" sz="2000" dirty="0">
                <a:solidFill>
                  <a:schemeClr val="tx1">
                    <a:lumMod val="65000"/>
                    <a:lumOff val="35000"/>
                  </a:schemeClr>
                </a:solidFill>
              </a:rPr>
              <a:t> It is used to define a service layer Spring bean. It is specialization of the @Component annotation for the service layer.</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87966881-6E21-BB82-73DB-3126C1F8D1A5}"/>
              </a:ext>
            </a:extLst>
          </p:cNvPr>
          <p:cNvSpPr txBox="1"/>
          <p:nvPr/>
        </p:nvSpPr>
        <p:spPr>
          <a:xfrm>
            <a:off x="862551" y="4876842"/>
            <a:ext cx="10873819" cy="1200329"/>
          </a:xfrm>
          <a:prstGeom prst="rect">
            <a:avLst/>
          </a:prstGeom>
          <a:noFill/>
        </p:spPr>
        <p:txBody>
          <a:bodyPr wrap="square">
            <a:spAutoFit/>
          </a:bodyPr>
          <a:lstStyle/>
          <a:p>
            <a:r>
              <a:rPr lang="en-IN" dirty="0"/>
              <a:t>@Service</a:t>
            </a:r>
          </a:p>
          <a:p>
            <a:r>
              <a:rPr lang="en-IN" dirty="0"/>
              <a:t>public class </a:t>
            </a:r>
            <a:r>
              <a:rPr lang="en-IN" dirty="0" err="1"/>
              <a:t>CustomerLoginSeviceImpl</a:t>
            </a:r>
            <a:r>
              <a:rPr lang="en-IN" dirty="0"/>
              <a:t> implements </a:t>
            </a:r>
            <a:r>
              <a:rPr lang="en-IN" dirty="0" err="1"/>
              <a:t>CustomerLoginService</a:t>
            </a:r>
            <a:r>
              <a:rPr lang="en-IN" dirty="0"/>
              <a:t> {	</a:t>
            </a:r>
          </a:p>
          <a:p>
            <a:r>
              <a:rPr lang="en-IN" dirty="0"/>
              <a:t>	//rest of the code</a:t>
            </a:r>
          </a:p>
          <a:p>
            <a:r>
              <a:rPr lang="en-IN" dirty="0"/>
              <a:t>}</a:t>
            </a:r>
          </a:p>
        </p:txBody>
      </p:sp>
    </p:spTree>
    <p:extLst>
      <p:ext uri="{BB962C8B-B14F-4D97-AF65-F5344CB8AC3E}">
        <p14:creationId xmlns:p14="http://schemas.microsoft.com/office/powerpoint/2010/main" val="2759372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7AF15F-4086-3C2D-A0E7-C87A83E7695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9385630-2EC3-E24D-C24E-C508C407C4A9}"/>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5" name="TextBox 4">
            <a:extLst>
              <a:ext uri="{FF2B5EF4-FFF2-40B4-BE49-F238E27FC236}">
                <a16:creationId xmlns:a16="http://schemas.microsoft.com/office/drawing/2014/main" id="{29723B31-56AB-3CA8-44C1-8D8418D001A1}"/>
              </a:ext>
            </a:extLst>
          </p:cNvPr>
          <p:cNvSpPr txBox="1"/>
          <p:nvPr/>
        </p:nvSpPr>
        <p:spPr>
          <a:xfrm>
            <a:off x="890833" y="594137"/>
            <a:ext cx="10675856" cy="707886"/>
          </a:xfrm>
          <a:prstGeom prst="rect">
            <a:avLst/>
          </a:prstGeom>
          <a:noFill/>
        </p:spPr>
        <p:txBody>
          <a:bodyPr wrap="square">
            <a:spAutoFit/>
          </a:bodyPr>
          <a:lstStyle/>
          <a:p>
            <a:r>
              <a:rPr lang="en-US" sz="2000" b="1" dirty="0">
                <a:solidFill>
                  <a:schemeClr val="tx1">
                    <a:lumMod val="65000"/>
                    <a:lumOff val="35000"/>
                  </a:schemeClr>
                </a:solidFill>
              </a:rPr>
              <a:t>@Repository -</a:t>
            </a:r>
            <a:r>
              <a:rPr lang="en-US" sz="2000" dirty="0">
                <a:solidFill>
                  <a:schemeClr val="tx1">
                    <a:lumMod val="65000"/>
                    <a:lumOff val="35000"/>
                  </a:schemeClr>
                </a:solidFill>
              </a:rPr>
              <a:t> It is used to define a persistence layer Spring bean. It is specialization of the @Component annotation for the persistence layer.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07BD288-E427-8E46-970C-76D2D7D696D9}"/>
              </a:ext>
            </a:extLst>
          </p:cNvPr>
          <p:cNvSpPr txBox="1"/>
          <p:nvPr/>
        </p:nvSpPr>
        <p:spPr>
          <a:xfrm>
            <a:off x="683443" y="1514342"/>
            <a:ext cx="10883245" cy="1200329"/>
          </a:xfrm>
          <a:prstGeom prst="rect">
            <a:avLst/>
          </a:prstGeom>
          <a:noFill/>
        </p:spPr>
        <p:txBody>
          <a:bodyPr wrap="square">
            <a:spAutoFit/>
          </a:bodyPr>
          <a:lstStyle/>
          <a:p>
            <a:r>
              <a:rPr lang="en-IN" dirty="0"/>
              <a:t>​@Repository</a:t>
            </a:r>
          </a:p>
          <a:p>
            <a:r>
              <a:rPr lang="en-IN" dirty="0"/>
              <a:t>public class </a:t>
            </a:r>
            <a:r>
              <a:rPr lang="en-IN" dirty="0" err="1"/>
              <a:t>CustomerLoginRepositoryImpl</a:t>
            </a:r>
            <a:r>
              <a:rPr lang="en-IN" dirty="0"/>
              <a:t> implements </a:t>
            </a:r>
            <a:r>
              <a:rPr lang="en-IN" dirty="0" err="1"/>
              <a:t>CustomerLoginRepository</a:t>
            </a:r>
            <a:r>
              <a:rPr lang="en-IN" dirty="0"/>
              <a:t> {	</a:t>
            </a:r>
          </a:p>
          <a:p>
            <a:r>
              <a:rPr lang="en-IN" dirty="0"/>
              <a:t>	//rest of the code</a:t>
            </a:r>
          </a:p>
          <a:p>
            <a:r>
              <a:rPr lang="en-IN" dirty="0"/>
              <a:t>}</a:t>
            </a:r>
          </a:p>
        </p:txBody>
      </p:sp>
      <p:sp>
        <p:nvSpPr>
          <p:cNvPr id="9" name="TextBox 8">
            <a:extLst>
              <a:ext uri="{FF2B5EF4-FFF2-40B4-BE49-F238E27FC236}">
                <a16:creationId xmlns:a16="http://schemas.microsoft.com/office/drawing/2014/main" id="{D7909649-ECF0-D862-E7A8-3141F9425E2A}"/>
              </a:ext>
            </a:extLst>
          </p:cNvPr>
          <p:cNvSpPr txBox="1"/>
          <p:nvPr/>
        </p:nvSpPr>
        <p:spPr>
          <a:xfrm>
            <a:off x="989029" y="2967335"/>
            <a:ext cx="10794476" cy="707886"/>
          </a:xfrm>
          <a:prstGeom prst="rect">
            <a:avLst/>
          </a:prstGeom>
          <a:noFill/>
        </p:spPr>
        <p:txBody>
          <a:bodyPr wrap="square">
            <a:spAutoFit/>
          </a:bodyPr>
          <a:lstStyle/>
          <a:p>
            <a:r>
              <a:rPr lang="en-US" sz="2000" b="1" dirty="0">
                <a:solidFill>
                  <a:schemeClr val="tx1">
                    <a:lumMod val="65000"/>
                    <a:lumOff val="35000"/>
                  </a:schemeClr>
                </a:solidFill>
              </a:rPr>
              <a:t>@Controller -</a:t>
            </a:r>
            <a:r>
              <a:rPr lang="en-US" sz="2000" dirty="0">
                <a:solidFill>
                  <a:schemeClr val="tx1">
                    <a:lumMod val="65000"/>
                    <a:lumOff val="35000"/>
                  </a:schemeClr>
                </a:solidFill>
              </a:rPr>
              <a:t> It is used to defined a web component. It is specialization of the @Component annotation for the presentation layer.</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67CAC8E1-0314-5AC8-FE40-B05DE5BEC305}"/>
              </a:ext>
            </a:extLst>
          </p:cNvPr>
          <p:cNvSpPr txBox="1"/>
          <p:nvPr/>
        </p:nvSpPr>
        <p:spPr>
          <a:xfrm>
            <a:off x="683443" y="3829186"/>
            <a:ext cx="11100062" cy="1200329"/>
          </a:xfrm>
          <a:prstGeom prst="rect">
            <a:avLst/>
          </a:prstGeom>
          <a:noFill/>
        </p:spPr>
        <p:txBody>
          <a:bodyPr wrap="square">
            <a:spAutoFit/>
          </a:bodyPr>
          <a:lstStyle/>
          <a:p>
            <a:r>
              <a:rPr lang="en-IN" dirty="0"/>
              <a:t>​@Controller</a:t>
            </a:r>
          </a:p>
          <a:p>
            <a:r>
              <a:rPr lang="en-IN" dirty="0"/>
              <a:t>public class </a:t>
            </a:r>
            <a:r>
              <a:rPr lang="en-IN" dirty="0" err="1"/>
              <a:t>CustomerLoginController</a:t>
            </a:r>
            <a:r>
              <a:rPr lang="en-IN" dirty="0"/>
              <a:t> {	</a:t>
            </a:r>
          </a:p>
          <a:p>
            <a:r>
              <a:rPr lang="en-IN" dirty="0"/>
              <a:t>	//rest of the code</a:t>
            </a:r>
          </a:p>
          <a:p>
            <a:r>
              <a:rPr lang="en-IN" dirty="0"/>
              <a:t>}</a:t>
            </a:r>
          </a:p>
        </p:txBody>
      </p:sp>
      <p:sp>
        <p:nvSpPr>
          <p:cNvPr id="13" name="TextBox 12">
            <a:extLst>
              <a:ext uri="{FF2B5EF4-FFF2-40B4-BE49-F238E27FC236}">
                <a16:creationId xmlns:a16="http://schemas.microsoft.com/office/drawing/2014/main" id="{5BEC1717-C692-4F9D-8DDD-1F6556B9C3F8}"/>
              </a:ext>
            </a:extLst>
          </p:cNvPr>
          <p:cNvSpPr txBox="1"/>
          <p:nvPr/>
        </p:nvSpPr>
        <p:spPr>
          <a:xfrm>
            <a:off x="246274" y="5135084"/>
            <a:ext cx="11757581" cy="1323439"/>
          </a:xfrm>
          <a:prstGeom prst="rect">
            <a:avLst/>
          </a:prstGeom>
          <a:noFill/>
        </p:spPr>
        <p:txBody>
          <a:bodyPr wrap="square">
            <a:spAutoFit/>
          </a:bodyPr>
          <a:lstStyle/>
          <a:p>
            <a:r>
              <a:rPr lang="en-US" sz="2000" dirty="0">
                <a:solidFill>
                  <a:schemeClr val="tx1">
                    <a:lumMod val="65000"/>
                    <a:lumOff val="35000"/>
                  </a:schemeClr>
                </a:solidFill>
              </a:rPr>
              <a:t>By default, the bean name is same as class name with a lowercase initial character. Therefore, the above defined beans have the names </a:t>
            </a:r>
            <a:r>
              <a:rPr lang="en-US" sz="2000" dirty="0" err="1">
                <a:solidFill>
                  <a:schemeClr val="tx1">
                    <a:lumMod val="65000"/>
                    <a:lumOff val="35000"/>
                  </a:schemeClr>
                </a:solidFill>
              </a:rPr>
              <a:t>customerLoginController</a:t>
            </a:r>
            <a:r>
              <a:rPr lang="en-US" sz="2000" dirty="0">
                <a:solidFill>
                  <a:schemeClr val="tx1">
                    <a:lumMod val="65000"/>
                    <a:lumOff val="35000"/>
                  </a:schemeClr>
                </a:solidFill>
              </a:rPr>
              <a:t>,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and </a:t>
            </a:r>
            <a:r>
              <a:rPr lang="en-US" sz="2000" dirty="0" err="1">
                <a:solidFill>
                  <a:schemeClr val="tx1">
                    <a:lumMod val="65000"/>
                    <a:lumOff val="35000"/>
                  </a:schemeClr>
                </a:solidFill>
              </a:rPr>
              <a:t>customerLoginRepositoryImpl</a:t>
            </a:r>
            <a:r>
              <a:rPr lang="en-US" sz="2000" dirty="0">
                <a:solidFill>
                  <a:schemeClr val="tx1">
                    <a:lumMod val="65000"/>
                    <a:lumOff val="35000"/>
                  </a:schemeClr>
                </a:solidFill>
              </a:rPr>
              <a:t>. You can also give specific name to a bean with a value attribute of above annotations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807337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592BCB-5BEE-8E6D-1FFE-5A7755DB467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59587BF-6803-FBCE-78DC-A766CB4F8527}"/>
              </a:ext>
            </a:extLst>
          </p:cNvPr>
          <p:cNvSpPr>
            <a:spLocks noGrp="1"/>
          </p:cNvSpPr>
          <p:nvPr>
            <p:ph type="sldNum" sz="quarter" idx="12"/>
          </p:nvPr>
        </p:nvSpPr>
        <p:spPr/>
        <p:txBody>
          <a:bodyPr/>
          <a:lstStyle/>
          <a:p>
            <a:fld id="{4A777409-9C5A-4B07-8E32-19F22F7D558C}" type="slidenum">
              <a:rPr lang="en-IN" smtClean="0"/>
              <a:t>28</a:t>
            </a:fld>
            <a:endParaRPr lang="en-IN" dirty="0"/>
          </a:p>
        </p:txBody>
      </p:sp>
      <p:sp>
        <p:nvSpPr>
          <p:cNvPr id="5" name="TextBox 4">
            <a:extLst>
              <a:ext uri="{FF2B5EF4-FFF2-40B4-BE49-F238E27FC236}">
                <a16:creationId xmlns:a16="http://schemas.microsoft.com/office/drawing/2014/main" id="{2D2E795D-204F-6FE1-FD89-7DF22F315055}"/>
              </a:ext>
            </a:extLst>
          </p:cNvPr>
          <p:cNvSpPr txBox="1"/>
          <p:nvPr/>
        </p:nvSpPr>
        <p:spPr>
          <a:xfrm>
            <a:off x="1126503" y="760197"/>
            <a:ext cx="10025406" cy="1200329"/>
          </a:xfrm>
          <a:prstGeom prst="rect">
            <a:avLst/>
          </a:prstGeom>
          <a:noFill/>
        </p:spPr>
        <p:txBody>
          <a:bodyPr wrap="square">
            <a:spAutoFit/>
          </a:bodyPr>
          <a:lstStyle/>
          <a:p>
            <a:r>
              <a:rPr lang="en-IN" dirty="0"/>
              <a:t>​@Repository(value="customerLogin")</a:t>
            </a:r>
          </a:p>
          <a:p>
            <a:r>
              <a:rPr lang="en-IN" dirty="0"/>
              <a:t>public class </a:t>
            </a:r>
            <a:r>
              <a:rPr lang="en-IN" dirty="0" err="1"/>
              <a:t>CustomerLoginRepositoryImpl</a:t>
            </a:r>
            <a:r>
              <a:rPr lang="en-IN" dirty="0"/>
              <a:t> implements </a:t>
            </a:r>
            <a:r>
              <a:rPr lang="en-IN" dirty="0" err="1"/>
              <a:t>CustomerLoginRepository</a:t>
            </a:r>
            <a:r>
              <a:rPr lang="en-IN" dirty="0"/>
              <a:t> {	</a:t>
            </a:r>
          </a:p>
          <a:p>
            <a:r>
              <a:rPr lang="en-IN" dirty="0"/>
              <a:t>	//rest of the code</a:t>
            </a:r>
          </a:p>
          <a:p>
            <a:r>
              <a:rPr lang="en-IN" dirty="0"/>
              <a:t>}</a:t>
            </a:r>
          </a:p>
        </p:txBody>
      </p:sp>
      <p:sp>
        <p:nvSpPr>
          <p:cNvPr id="7" name="TextBox 6">
            <a:extLst>
              <a:ext uri="{FF2B5EF4-FFF2-40B4-BE49-F238E27FC236}">
                <a16:creationId xmlns:a16="http://schemas.microsoft.com/office/drawing/2014/main" id="{3FD78885-18EF-9D37-808A-878DB500DF63}"/>
              </a:ext>
            </a:extLst>
          </p:cNvPr>
          <p:cNvSpPr txBox="1"/>
          <p:nvPr/>
        </p:nvSpPr>
        <p:spPr>
          <a:xfrm>
            <a:off x="230956" y="2105328"/>
            <a:ext cx="11816499" cy="707886"/>
          </a:xfrm>
          <a:prstGeom prst="rect">
            <a:avLst/>
          </a:prstGeom>
          <a:noFill/>
        </p:spPr>
        <p:txBody>
          <a:bodyPr wrap="square">
            <a:spAutoFit/>
          </a:bodyPr>
          <a:lstStyle/>
          <a:p>
            <a:r>
              <a:rPr lang="en-US" sz="2000" dirty="0">
                <a:solidFill>
                  <a:schemeClr val="tx1">
                    <a:lumMod val="65000"/>
                    <a:lumOff val="35000"/>
                  </a:schemeClr>
                </a:solidFill>
              </a:rPr>
              <a:t>The component scanning isn’t enabled by default. You have to annotate configuration class with </a:t>
            </a:r>
            <a:r>
              <a:rPr lang="en-US" sz="2000" b="1" dirty="0">
                <a:solidFill>
                  <a:schemeClr val="tx1">
                    <a:lumMod val="65000"/>
                    <a:lumOff val="35000"/>
                  </a:schemeClr>
                </a:solidFill>
              </a:rPr>
              <a:t>@ComponentScan</a:t>
            </a:r>
            <a:r>
              <a:rPr lang="en-US" sz="2000" dirty="0">
                <a:solidFill>
                  <a:schemeClr val="tx1">
                    <a:lumMod val="65000"/>
                    <a:lumOff val="35000"/>
                  </a:schemeClr>
                </a:solidFill>
              </a:rPr>
              <a:t> annotation to enable component scanning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0E96A16-A0DB-5DC3-BA5D-20243D15AC32}"/>
              </a:ext>
            </a:extLst>
          </p:cNvPr>
          <p:cNvSpPr txBox="1"/>
          <p:nvPr/>
        </p:nvSpPr>
        <p:spPr>
          <a:xfrm>
            <a:off x="1258477" y="3131929"/>
            <a:ext cx="9893431" cy="1200329"/>
          </a:xfrm>
          <a:prstGeom prst="rect">
            <a:avLst/>
          </a:prstGeom>
          <a:noFill/>
        </p:spPr>
        <p:txBody>
          <a:bodyPr wrap="square">
            <a:spAutoFit/>
          </a:bodyPr>
          <a:lstStyle/>
          <a:p>
            <a:r>
              <a:rPr lang="en-IN" dirty="0"/>
              <a:t>@Configuration</a:t>
            </a:r>
          </a:p>
          <a:p>
            <a:r>
              <a:rPr lang="en-IN" dirty="0"/>
              <a:t>@ComponentScan</a:t>
            </a:r>
          </a:p>
          <a:p>
            <a:r>
              <a:rPr lang="en-IN" dirty="0"/>
              <a:t>public class </a:t>
            </a:r>
            <a:r>
              <a:rPr lang="en-IN" dirty="0" err="1"/>
              <a:t>SpringConfig</a:t>
            </a:r>
            <a:r>
              <a:rPr lang="en-IN" dirty="0"/>
              <a:t> {</a:t>
            </a:r>
          </a:p>
          <a:p>
            <a:r>
              <a:rPr lang="en-IN" dirty="0"/>
              <a:t>}</a:t>
            </a:r>
          </a:p>
        </p:txBody>
      </p:sp>
      <p:sp>
        <p:nvSpPr>
          <p:cNvPr id="11" name="TextBox 10">
            <a:extLst>
              <a:ext uri="{FF2B5EF4-FFF2-40B4-BE49-F238E27FC236}">
                <a16:creationId xmlns:a16="http://schemas.microsoft.com/office/drawing/2014/main" id="{194A07EF-3395-C21C-640A-5E9DCA524D51}"/>
              </a:ext>
            </a:extLst>
          </p:cNvPr>
          <p:cNvSpPr txBox="1"/>
          <p:nvPr/>
        </p:nvSpPr>
        <p:spPr>
          <a:xfrm>
            <a:off x="230956" y="4650973"/>
            <a:ext cx="11656244" cy="1015663"/>
          </a:xfrm>
          <a:prstGeom prst="rect">
            <a:avLst/>
          </a:prstGeom>
          <a:noFill/>
        </p:spPr>
        <p:txBody>
          <a:bodyPr wrap="square">
            <a:spAutoFit/>
          </a:bodyPr>
          <a:lstStyle/>
          <a:p>
            <a:r>
              <a:rPr lang="en-US" sz="2000" dirty="0">
                <a:solidFill>
                  <a:schemeClr val="tx1">
                    <a:lumMod val="65000"/>
                    <a:lumOff val="35000"/>
                  </a:schemeClr>
                </a:solidFill>
              </a:rPr>
              <a:t>In the above code, Spring will scan the package that contains </a:t>
            </a:r>
            <a:r>
              <a:rPr lang="en-US" sz="2000" dirty="0" err="1">
                <a:solidFill>
                  <a:schemeClr val="tx1">
                    <a:lumMod val="65000"/>
                    <a:lumOff val="35000"/>
                  </a:schemeClr>
                </a:solidFill>
              </a:rPr>
              <a:t>SpringConfig</a:t>
            </a:r>
            <a:r>
              <a:rPr lang="en-US" sz="2000" dirty="0">
                <a:solidFill>
                  <a:schemeClr val="tx1">
                    <a:lumMod val="65000"/>
                    <a:lumOff val="35000"/>
                  </a:schemeClr>
                </a:solidFill>
              </a:rPr>
              <a:t> class and it sub-packages for beans. But if you want to scan a different package or multiple packages then you can specify this with the </a:t>
            </a:r>
            <a:r>
              <a:rPr lang="en-US" sz="2000" dirty="0" err="1">
                <a:solidFill>
                  <a:schemeClr val="tx1">
                    <a:lumMod val="65000"/>
                    <a:lumOff val="35000"/>
                  </a:schemeClr>
                </a:solidFill>
              </a:rPr>
              <a:t>basePackages</a:t>
            </a:r>
            <a:r>
              <a:rPr lang="en-US" sz="2000" dirty="0">
                <a:solidFill>
                  <a:schemeClr val="tx1">
                    <a:lumMod val="65000"/>
                    <a:lumOff val="35000"/>
                  </a:schemeClr>
                </a:solidFill>
              </a:rPr>
              <a:t> attribute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651031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0CB6C7-0EC6-188F-286A-2900CC97999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7F91E10-BD2C-4715-A201-691CF0DCB2C3}"/>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AB2F1597-D6C8-9E95-C693-21BCAE617B6D}"/>
              </a:ext>
            </a:extLst>
          </p:cNvPr>
          <p:cNvSpPr txBox="1"/>
          <p:nvPr/>
        </p:nvSpPr>
        <p:spPr>
          <a:xfrm>
            <a:off x="989029" y="779051"/>
            <a:ext cx="10021478" cy="1200329"/>
          </a:xfrm>
          <a:prstGeom prst="rect">
            <a:avLst/>
          </a:prstGeom>
          <a:noFill/>
        </p:spPr>
        <p:txBody>
          <a:bodyPr wrap="square">
            <a:spAutoFit/>
          </a:bodyPr>
          <a:lstStyle/>
          <a:p>
            <a:r>
              <a:rPr lang="en-IN" dirty="0"/>
              <a:t>@Configuration</a:t>
            </a:r>
          </a:p>
          <a:p>
            <a:r>
              <a:rPr lang="en-IN" dirty="0"/>
              <a:t>@ComponentScan(basePackages = "</a:t>
            </a:r>
            <a:r>
              <a:rPr lang="en-IN" dirty="0" err="1"/>
              <a:t>com.hnd.service</a:t>
            </a:r>
            <a:r>
              <a:rPr lang="en-IN" dirty="0"/>
              <a:t> </a:t>
            </a:r>
            <a:r>
              <a:rPr lang="en-IN" dirty="0" err="1"/>
              <a:t>com.hnd.repository</a:t>
            </a:r>
            <a:r>
              <a:rPr lang="en-IN" dirty="0"/>
              <a:t>")</a:t>
            </a:r>
          </a:p>
          <a:p>
            <a:r>
              <a:rPr lang="en-IN" dirty="0"/>
              <a:t>public class </a:t>
            </a:r>
            <a:r>
              <a:rPr lang="en-IN" dirty="0" err="1"/>
              <a:t>SpringConfig</a:t>
            </a:r>
            <a:r>
              <a:rPr lang="en-IN" dirty="0"/>
              <a:t> {</a:t>
            </a:r>
          </a:p>
          <a:p>
            <a:r>
              <a:rPr lang="en-IN" dirty="0"/>
              <a:t>}</a:t>
            </a:r>
          </a:p>
        </p:txBody>
      </p:sp>
      <p:sp>
        <p:nvSpPr>
          <p:cNvPr id="7" name="TextBox 6">
            <a:extLst>
              <a:ext uri="{FF2B5EF4-FFF2-40B4-BE49-F238E27FC236}">
                <a16:creationId xmlns:a16="http://schemas.microsoft.com/office/drawing/2014/main" id="{FB879FF1-9EC9-58DE-9FDE-68BFA017AF97}"/>
              </a:ext>
            </a:extLst>
          </p:cNvPr>
          <p:cNvSpPr txBox="1"/>
          <p:nvPr/>
        </p:nvSpPr>
        <p:spPr>
          <a:xfrm>
            <a:off x="230956" y="2413337"/>
            <a:ext cx="11543121" cy="2554545"/>
          </a:xfrm>
          <a:prstGeom prst="rect">
            <a:avLst/>
          </a:prstGeom>
          <a:noFill/>
        </p:spPr>
        <p:txBody>
          <a:bodyPr wrap="square">
            <a:spAutoFit/>
          </a:bodyPr>
          <a:lstStyle/>
          <a:p>
            <a:r>
              <a:rPr lang="en-US" sz="2000" dirty="0">
                <a:solidFill>
                  <a:schemeClr val="tx1">
                    <a:lumMod val="65000"/>
                    <a:lumOff val="35000"/>
                  </a:schemeClr>
                </a:solidFill>
                <a:effectLst/>
              </a:rPr>
              <a:t>In above code, the Spring will scan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.service</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.repository</a:t>
            </a:r>
            <a:r>
              <a:rPr lang="en-US" sz="2000" dirty="0">
                <a:solidFill>
                  <a:schemeClr val="tx1">
                    <a:lumMod val="65000"/>
                    <a:lumOff val="35000"/>
                  </a:schemeClr>
                </a:solidFill>
                <a:effectLst/>
              </a:rPr>
              <a:t> package and its sub-packages for beans.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If bean in your application are not having any dependencies, then component scanning alone works but if beans have dependencies, then you have to inject dependencies in your component-scanned beans. For this you have to do </a:t>
            </a:r>
            <a:r>
              <a:rPr lang="en-US" sz="2000" dirty="0" err="1">
                <a:solidFill>
                  <a:schemeClr val="tx1">
                    <a:lumMod val="65000"/>
                    <a:lumOff val="35000"/>
                  </a:schemeClr>
                </a:solidFill>
                <a:effectLst/>
              </a:rPr>
              <a:t>autowiring</a:t>
            </a:r>
            <a:r>
              <a:rPr lang="en-US" sz="2000" dirty="0">
                <a:solidFill>
                  <a:schemeClr val="tx1">
                    <a:lumMod val="65000"/>
                    <a:lumOff val="35000"/>
                  </a:schemeClr>
                </a:solidFill>
                <a:effectLst/>
              </a:rPr>
              <a:t> of dependencies.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learn this in the next module.</a:t>
            </a:r>
          </a:p>
        </p:txBody>
      </p:sp>
    </p:spTree>
    <p:extLst>
      <p:ext uri="{BB962C8B-B14F-4D97-AF65-F5344CB8AC3E}">
        <p14:creationId xmlns:p14="http://schemas.microsoft.com/office/powerpoint/2010/main" val="15197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EFDC4D-1297-FBC8-5B13-5DF54CFE3ED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E7DB44-7BDC-7C49-C4E5-68E39AB5B878}"/>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EBFE8EE0-05DF-0148-765F-DD0331CA3F79}"/>
              </a:ext>
            </a:extLst>
          </p:cNvPr>
          <p:cNvSpPr txBox="1"/>
          <p:nvPr/>
        </p:nvSpPr>
        <p:spPr>
          <a:xfrm>
            <a:off x="369216" y="1031815"/>
            <a:ext cx="11453567" cy="5324535"/>
          </a:xfrm>
          <a:prstGeom prst="rect">
            <a:avLst/>
          </a:prstGeom>
          <a:noFill/>
        </p:spPr>
        <p:txBody>
          <a:bodyPr wrap="square">
            <a:spAutoFit/>
          </a:bodyPr>
          <a:lstStyle/>
          <a:p>
            <a:r>
              <a:rPr lang="en-US" sz="2000" dirty="0">
                <a:solidFill>
                  <a:schemeClr val="tx1">
                    <a:lumMod val="65000"/>
                    <a:lumOff val="35000"/>
                  </a:schemeClr>
                </a:solidFill>
                <a:effectLst/>
              </a:rPr>
              <a:t>In this course, you will understand the concepts of Spring Boot and service layer by developing a banking application named </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Bank</a:t>
            </a:r>
            <a:r>
              <a:rPr lang="en-US" sz="2000" dirty="0">
                <a:solidFill>
                  <a:schemeClr val="tx1">
                    <a:lumMod val="65000"/>
                    <a:lumOff val="35000"/>
                  </a:schemeClr>
                </a:solidFill>
                <a:effectLst/>
              </a:rPr>
              <a:t> containing multiple modules. One of the modules of this application is the Customer module and one of the most common feature of any application and also this application is that the customer should be able to login to the application using valid credentials.</a:t>
            </a:r>
          </a:p>
          <a:p>
            <a:r>
              <a:rPr lang="en-US" sz="2000" dirty="0">
                <a:solidFill>
                  <a:schemeClr val="tx1">
                    <a:lumMod val="65000"/>
                    <a:lumOff val="35000"/>
                  </a:schemeClr>
                </a:solidFill>
                <a:effectLst/>
              </a:rPr>
              <a:t>To login, the business logic is to validate the credentials entered by the customer against the details stored in the database. On successful validation, the customer should be allowed to use the application. If credentials are invalid, error page should be displayed.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implement this functionality of login, the following classes need to be implemented in the application:</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UserInterface</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 The customer will interact with the application using a web-based user interface. This interface will interact with the </a:t>
            </a:r>
            <a:r>
              <a:rPr lang="en-US" sz="2000" dirty="0" err="1">
                <a:solidFill>
                  <a:schemeClr val="tx1">
                    <a:lumMod val="65000"/>
                    <a:lumOff val="35000"/>
                  </a:schemeClr>
                </a:solidFill>
                <a:effectLst/>
              </a:rPr>
              <a:t>CustomerLoginController</a:t>
            </a:r>
            <a:r>
              <a:rPr lang="en-US" sz="2000" dirty="0">
                <a:solidFill>
                  <a:schemeClr val="tx1">
                    <a:lumMod val="65000"/>
                    <a:lumOff val="35000"/>
                  </a:schemeClr>
                </a:solidFill>
                <a:effectLst/>
              </a:rPr>
              <a:t> class. In this course, for simplicity, the web interface will be replaced with this class.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CustomerLoginController</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 This class will interact with the user interface and the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 of service layer.</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211201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471D40D-EEC9-BA3E-B407-9D9D7C35F5E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AA37C02-E1CA-C9C8-2AA6-471D777A56D8}"/>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25DE7F8D-1800-DB9F-3EEA-8CB13FF2058A}"/>
              </a:ext>
            </a:extLst>
          </p:cNvPr>
          <p:cNvSpPr txBox="1"/>
          <p:nvPr/>
        </p:nvSpPr>
        <p:spPr>
          <a:xfrm>
            <a:off x="989028" y="657222"/>
            <a:ext cx="10364771" cy="400110"/>
          </a:xfrm>
          <a:prstGeom prst="rect">
            <a:avLst/>
          </a:prstGeom>
          <a:noFill/>
        </p:spPr>
        <p:txBody>
          <a:bodyPr wrap="square">
            <a:spAutoFit/>
          </a:bodyPr>
          <a:lstStyle/>
          <a:p>
            <a:r>
              <a:rPr lang="en-US" sz="2000" dirty="0" err="1">
                <a:solidFill>
                  <a:schemeClr val="tx1">
                    <a:lumMod val="65000"/>
                    <a:lumOff val="35000"/>
                  </a:schemeClr>
                </a:solidFill>
              </a:rPr>
              <a:t>ApplicationContext</a:t>
            </a:r>
            <a:r>
              <a:rPr lang="en-US" sz="2000" dirty="0">
                <a:solidFill>
                  <a:schemeClr val="tx1">
                    <a:lumMod val="65000"/>
                    <a:lumOff val="35000"/>
                  </a:schemeClr>
                </a:solidFill>
              </a:rPr>
              <a:t> can be loaded using </a:t>
            </a:r>
            <a:r>
              <a:rPr lang="en-US" sz="2000" dirty="0" err="1">
                <a:solidFill>
                  <a:schemeClr val="tx1">
                    <a:lumMod val="65000"/>
                    <a:lumOff val="35000"/>
                  </a:schemeClr>
                </a:solidFill>
              </a:rPr>
              <a:t>AnnotationConfigApplicationContext</a:t>
            </a:r>
            <a:r>
              <a:rPr lang="en-US" sz="2000" dirty="0">
                <a:solidFill>
                  <a:schemeClr val="tx1">
                    <a:lumMod val="65000"/>
                    <a:lumOff val="35000"/>
                  </a:schemeClr>
                </a:solidFill>
              </a:rPr>
              <a:t> class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FD4880D-10D3-D450-DF69-46D7CD2A61CA}"/>
              </a:ext>
            </a:extLst>
          </p:cNvPr>
          <p:cNvSpPr txBox="1"/>
          <p:nvPr/>
        </p:nvSpPr>
        <p:spPr>
          <a:xfrm>
            <a:off x="164968" y="1307671"/>
            <a:ext cx="11392293" cy="369332"/>
          </a:xfrm>
          <a:prstGeom prst="rect">
            <a:avLst/>
          </a:prstGeom>
          <a:noFill/>
        </p:spPr>
        <p:txBody>
          <a:bodyPr wrap="square">
            <a:spAutoFit/>
          </a:bodyPr>
          <a:lstStyle/>
          <a:p>
            <a:r>
              <a:rPr lang="en-IN" dirty="0" err="1"/>
              <a:t>ApplicationContext</a:t>
            </a:r>
            <a:r>
              <a:rPr lang="en-IN" dirty="0"/>
              <a:t> </a:t>
            </a:r>
            <a:r>
              <a:rPr lang="en-IN" dirty="0" err="1"/>
              <a:t>ctx</a:t>
            </a:r>
            <a:r>
              <a:rPr lang="en-IN" dirty="0"/>
              <a:t> = new </a:t>
            </a:r>
            <a:r>
              <a:rPr lang="en-IN" dirty="0" err="1"/>
              <a:t>AnnotationConfigApplicationContext</a:t>
            </a:r>
            <a:r>
              <a:rPr lang="en-IN" dirty="0"/>
              <a:t>(</a:t>
            </a:r>
            <a:r>
              <a:rPr lang="en-IN" dirty="0" err="1"/>
              <a:t>SpringConfig.class</a:t>
            </a:r>
            <a:r>
              <a:rPr lang="en-IN" dirty="0"/>
              <a:t>);</a:t>
            </a:r>
          </a:p>
        </p:txBody>
      </p:sp>
      <p:sp>
        <p:nvSpPr>
          <p:cNvPr id="9" name="TextBox 8">
            <a:extLst>
              <a:ext uri="{FF2B5EF4-FFF2-40B4-BE49-F238E27FC236}">
                <a16:creationId xmlns:a16="http://schemas.microsoft.com/office/drawing/2014/main" id="{15A5044D-8C88-0848-BA36-7B1097464551}"/>
              </a:ext>
            </a:extLst>
          </p:cNvPr>
          <p:cNvSpPr txBox="1"/>
          <p:nvPr/>
        </p:nvSpPr>
        <p:spPr>
          <a:xfrm>
            <a:off x="989028" y="1927342"/>
            <a:ext cx="10747342" cy="400110"/>
          </a:xfrm>
          <a:prstGeom prst="rect">
            <a:avLst/>
          </a:prstGeom>
          <a:noFill/>
        </p:spPr>
        <p:txBody>
          <a:bodyPr wrap="square">
            <a:spAutoFit/>
          </a:bodyPr>
          <a:lstStyle/>
          <a:p>
            <a:r>
              <a:rPr lang="en-US" sz="2000" dirty="0">
                <a:solidFill>
                  <a:schemeClr val="tx1">
                    <a:lumMod val="65000"/>
                    <a:lumOff val="35000"/>
                  </a:schemeClr>
                </a:solidFill>
              </a:rPr>
              <a:t>The </a:t>
            </a:r>
            <a:r>
              <a:rPr lang="en-US" sz="2000" dirty="0" err="1">
                <a:solidFill>
                  <a:schemeClr val="tx1">
                    <a:lumMod val="65000"/>
                    <a:lumOff val="35000"/>
                  </a:schemeClr>
                </a:solidFill>
                <a:effectLst/>
              </a:rPr>
              <a:t>getBean</a:t>
            </a:r>
            <a:r>
              <a:rPr lang="en-US" sz="2000" dirty="0">
                <a:solidFill>
                  <a:schemeClr val="tx1">
                    <a:lumMod val="65000"/>
                    <a:lumOff val="35000"/>
                  </a:schemeClr>
                </a:solidFill>
                <a:effectLst/>
              </a:rPr>
              <a:t>() </a:t>
            </a:r>
            <a:r>
              <a:rPr lang="en-US" sz="2000" dirty="0">
                <a:solidFill>
                  <a:schemeClr val="tx1">
                    <a:lumMod val="65000"/>
                    <a:lumOff val="35000"/>
                  </a:schemeClr>
                </a:solidFill>
              </a:rPr>
              <a:t>method is used to access a particular bean by specifying its class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0D6E4E8-0032-188C-F249-C4EA63BDD3DB}"/>
              </a:ext>
            </a:extLst>
          </p:cNvPr>
          <p:cNvSpPr txBox="1"/>
          <p:nvPr/>
        </p:nvSpPr>
        <p:spPr>
          <a:xfrm>
            <a:off x="164968" y="2577791"/>
            <a:ext cx="11571402" cy="400110"/>
          </a:xfrm>
          <a:prstGeom prst="rect">
            <a:avLst/>
          </a:prstGeom>
          <a:noFill/>
        </p:spPr>
        <p:txBody>
          <a:bodyPr wrap="square">
            <a:spAutoFit/>
          </a:bodyPr>
          <a:lstStyle/>
          <a:p>
            <a:r>
              <a:rPr lang="en-IN" sz="2000" dirty="0" err="1"/>
              <a:t>UserService</a:t>
            </a:r>
            <a:r>
              <a:rPr lang="en-IN" sz="2000" dirty="0"/>
              <a:t> </a:t>
            </a:r>
            <a:r>
              <a:rPr lang="en-IN" sz="2000" dirty="0" err="1"/>
              <a:t>userService</a:t>
            </a:r>
            <a:r>
              <a:rPr lang="en-IN" sz="2000" dirty="0"/>
              <a:t> = </a:t>
            </a:r>
            <a:r>
              <a:rPr lang="en-IN" sz="2000" dirty="0" err="1"/>
              <a:t>ctx.getBean</a:t>
            </a:r>
            <a:r>
              <a:rPr lang="en-IN" sz="2000" dirty="0"/>
              <a:t>(</a:t>
            </a:r>
            <a:r>
              <a:rPr lang="en-IN" sz="2000" dirty="0" err="1"/>
              <a:t>CustomerLoginServiceImpl.class</a:t>
            </a:r>
            <a:r>
              <a:rPr lang="en-IN" sz="2000" dirty="0"/>
              <a:t>);</a:t>
            </a:r>
          </a:p>
        </p:txBody>
      </p:sp>
      <p:sp>
        <p:nvSpPr>
          <p:cNvPr id="13" name="TextBox 12">
            <a:extLst>
              <a:ext uri="{FF2B5EF4-FFF2-40B4-BE49-F238E27FC236}">
                <a16:creationId xmlns:a16="http://schemas.microsoft.com/office/drawing/2014/main" id="{4E84084E-3449-F5C0-D3E6-0A070CB3697E}"/>
              </a:ext>
            </a:extLst>
          </p:cNvPr>
          <p:cNvSpPr txBox="1"/>
          <p:nvPr/>
        </p:nvSpPr>
        <p:spPr>
          <a:xfrm>
            <a:off x="989027" y="3228240"/>
            <a:ext cx="10983013" cy="707886"/>
          </a:xfrm>
          <a:prstGeom prst="rect">
            <a:avLst/>
          </a:prstGeom>
          <a:noFill/>
        </p:spPr>
        <p:txBody>
          <a:bodyPr wrap="square">
            <a:spAutoFit/>
          </a:bodyPr>
          <a:lstStyle/>
          <a:p>
            <a:r>
              <a:rPr lang="en-US" sz="2000" dirty="0">
                <a:solidFill>
                  <a:schemeClr val="tx1">
                    <a:lumMod val="65000"/>
                    <a:lumOff val="35000"/>
                  </a:schemeClr>
                </a:solidFill>
              </a:rPr>
              <a:t>The bean name which is the name of the method in which bean is configured can also be used to access a particular bean as follows:</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897A4E2A-917B-A32A-0486-E27F546E064E}"/>
              </a:ext>
            </a:extLst>
          </p:cNvPr>
          <p:cNvSpPr txBox="1"/>
          <p:nvPr/>
        </p:nvSpPr>
        <p:spPr>
          <a:xfrm>
            <a:off x="263556" y="4190583"/>
            <a:ext cx="11472813" cy="400110"/>
          </a:xfrm>
          <a:prstGeom prst="rect">
            <a:avLst/>
          </a:prstGeom>
          <a:noFill/>
        </p:spPr>
        <p:txBody>
          <a:bodyPr wrap="square">
            <a:spAutoFit/>
          </a:bodyPr>
          <a:lstStyle/>
          <a:p>
            <a:r>
              <a:rPr lang="en-IN" sz="2000" dirty="0" err="1"/>
              <a:t>UserService</a:t>
            </a:r>
            <a:r>
              <a:rPr lang="en-IN" sz="2000" dirty="0"/>
              <a:t> </a:t>
            </a:r>
            <a:r>
              <a:rPr lang="en-IN" sz="2000" dirty="0" err="1"/>
              <a:t>userService</a:t>
            </a:r>
            <a:r>
              <a:rPr lang="en-IN" sz="2000" dirty="0"/>
              <a:t> = (</a:t>
            </a:r>
            <a:r>
              <a:rPr lang="en-IN" sz="2000" dirty="0" err="1"/>
              <a:t>UserService</a:t>
            </a:r>
            <a:r>
              <a:rPr lang="en-IN" sz="2000" dirty="0"/>
              <a:t>) </a:t>
            </a:r>
            <a:r>
              <a:rPr lang="en-IN" sz="2000" dirty="0" err="1"/>
              <a:t>ctx.getBean</a:t>
            </a:r>
            <a:r>
              <a:rPr lang="en-IN" sz="2000" dirty="0"/>
              <a:t>("</a:t>
            </a:r>
            <a:r>
              <a:rPr lang="en-IN" sz="2000" dirty="0" err="1"/>
              <a:t>customerLoginServiceImpl</a:t>
            </a:r>
            <a:r>
              <a:rPr lang="en-IN" sz="2000" dirty="0"/>
              <a:t>");</a:t>
            </a:r>
          </a:p>
        </p:txBody>
      </p:sp>
    </p:spTree>
    <p:extLst>
      <p:ext uri="{BB962C8B-B14F-4D97-AF65-F5344CB8AC3E}">
        <p14:creationId xmlns:p14="http://schemas.microsoft.com/office/powerpoint/2010/main" val="3403308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4702EF-903F-1836-510B-A166349DF1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B28E98-0599-BA75-BB44-33772402F740}"/>
              </a:ext>
            </a:extLst>
          </p:cNvPr>
          <p:cNvSpPr>
            <a:spLocks noGrp="1"/>
          </p:cNvSpPr>
          <p:nvPr>
            <p:ph type="sldNum" sz="quarter" idx="12"/>
          </p:nvPr>
        </p:nvSpPr>
        <p:spPr/>
        <p:txBody>
          <a:bodyPr/>
          <a:lstStyle/>
          <a:p>
            <a:fld id="{4A777409-9C5A-4B07-8E32-19F22F7D558C}" type="slidenum">
              <a:rPr lang="en-IN" smtClean="0"/>
              <a:t>31</a:t>
            </a:fld>
            <a:endParaRPr lang="en-IN" dirty="0"/>
          </a:p>
        </p:txBody>
      </p:sp>
      <p:sp>
        <p:nvSpPr>
          <p:cNvPr id="5" name="TextBox 4">
            <a:extLst>
              <a:ext uri="{FF2B5EF4-FFF2-40B4-BE49-F238E27FC236}">
                <a16:creationId xmlns:a16="http://schemas.microsoft.com/office/drawing/2014/main" id="{8ECBA369-99C5-E11D-160B-E24CC7107A48}"/>
              </a:ext>
            </a:extLst>
          </p:cNvPr>
          <p:cNvSpPr txBox="1"/>
          <p:nvPr/>
        </p:nvSpPr>
        <p:spPr>
          <a:xfrm>
            <a:off x="989029" y="522344"/>
            <a:ext cx="6099142" cy="523220"/>
          </a:xfrm>
          <a:prstGeom prst="rect">
            <a:avLst/>
          </a:prstGeom>
          <a:noFill/>
        </p:spPr>
        <p:txBody>
          <a:bodyPr wrap="square">
            <a:spAutoFit/>
          </a:bodyPr>
          <a:lstStyle/>
          <a:p>
            <a:r>
              <a:rPr lang="en-IN" sz="2800" b="1" dirty="0"/>
              <a:t>Java-based configuration - Demo </a:t>
            </a:r>
          </a:p>
        </p:txBody>
      </p:sp>
      <p:sp>
        <p:nvSpPr>
          <p:cNvPr id="7" name="TextBox 6">
            <a:extLst>
              <a:ext uri="{FF2B5EF4-FFF2-40B4-BE49-F238E27FC236}">
                <a16:creationId xmlns:a16="http://schemas.microsoft.com/office/drawing/2014/main" id="{00B7D10B-A8CE-1052-B4DE-F79A932C83D5}"/>
              </a:ext>
            </a:extLst>
          </p:cNvPr>
          <p:cNvSpPr txBox="1"/>
          <p:nvPr/>
        </p:nvSpPr>
        <p:spPr>
          <a:xfrm>
            <a:off x="202676" y="1143075"/>
            <a:ext cx="11891914" cy="2246769"/>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understand how to define configuration metadata using Java-based configuration and use </a:t>
            </a:r>
            <a:r>
              <a:rPr lang="en-US" sz="2000" dirty="0" err="1">
                <a:solidFill>
                  <a:schemeClr val="tx1">
                    <a:lumMod val="65000"/>
                    <a:lumOff val="35000"/>
                  </a:schemeClr>
                </a:solidFill>
                <a:effectLst/>
              </a:rPr>
              <a:t>ApplicationContext</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new Maven project using </a:t>
            </a:r>
            <a:r>
              <a:rPr lang="en-US" sz="2000" dirty="0" err="1">
                <a:solidFill>
                  <a:schemeClr val="tx1">
                    <a:lumMod val="65000"/>
                    <a:lumOff val="35000"/>
                  </a:schemeClr>
                </a:solidFill>
                <a:effectLst/>
              </a:rPr>
              <a:t>Intellij</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following Spring dependency and properties in pom.xml:</a:t>
            </a:r>
          </a:p>
        </p:txBody>
      </p:sp>
      <p:sp>
        <p:nvSpPr>
          <p:cNvPr id="9" name="TextBox 8">
            <a:extLst>
              <a:ext uri="{FF2B5EF4-FFF2-40B4-BE49-F238E27FC236}">
                <a16:creationId xmlns:a16="http://schemas.microsoft.com/office/drawing/2014/main" id="{65355E96-9FED-01AE-37CC-FEAFF4BB5522}"/>
              </a:ext>
            </a:extLst>
          </p:cNvPr>
          <p:cNvSpPr txBox="1"/>
          <p:nvPr/>
        </p:nvSpPr>
        <p:spPr>
          <a:xfrm>
            <a:off x="230172" y="3389844"/>
            <a:ext cx="11864418" cy="3416320"/>
          </a:xfrm>
          <a:prstGeom prst="rect">
            <a:avLst/>
          </a:prstGeom>
          <a:noFill/>
        </p:spPr>
        <p:txBody>
          <a:bodyPr wrap="square">
            <a:spAutoFit/>
          </a:bodyPr>
          <a:lstStyle/>
          <a:p>
            <a:r>
              <a:rPr lang="en-IN" dirty="0"/>
              <a:t> 	&lt;dependencies&gt;</a:t>
            </a:r>
          </a:p>
          <a:p>
            <a:r>
              <a:rPr lang="en-IN" dirty="0"/>
              <a:t>		&lt;dependency&gt;</a:t>
            </a:r>
          </a:p>
          <a:p>
            <a:r>
              <a:rPr lang="en-IN" dirty="0"/>
              <a:t>			&lt;</a:t>
            </a:r>
            <a:r>
              <a:rPr lang="en-IN" dirty="0" err="1"/>
              <a:t>groupId</a:t>
            </a:r>
            <a:r>
              <a:rPr lang="en-IN" dirty="0"/>
              <a:t>&gt;</a:t>
            </a:r>
            <a:r>
              <a:rPr lang="en-IN" dirty="0" err="1"/>
              <a:t>org.springframework</a:t>
            </a:r>
            <a:r>
              <a:rPr lang="en-IN" dirty="0"/>
              <a:t>&lt;/</a:t>
            </a:r>
            <a:r>
              <a:rPr lang="en-IN" dirty="0" err="1"/>
              <a:t>groupId</a:t>
            </a:r>
            <a:r>
              <a:rPr lang="en-IN" dirty="0"/>
              <a:t>&gt;</a:t>
            </a:r>
          </a:p>
          <a:p>
            <a:r>
              <a:rPr lang="en-IN" dirty="0"/>
              <a:t>			&lt;</a:t>
            </a:r>
            <a:r>
              <a:rPr lang="en-IN" dirty="0" err="1"/>
              <a:t>artifactId</a:t>
            </a:r>
            <a:r>
              <a:rPr lang="en-IN" dirty="0"/>
              <a:t>&gt;spring-context&lt;/</a:t>
            </a:r>
            <a:r>
              <a:rPr lang="en-IN" dirty="0" err="1"/>
              <a:t>artifactId</a:t>
            </a:r>
            <a:r>
              <a:rPr lang="en-IN" dirty="0"/>
              <a:t>&gt;</a:t>
            </a:r>
          </a:p>
          <a:p>
            <a:r>
              <a:rPr lang="en-IN" dirty="0"/>
              <a:t>			&lt;version&gt;5.3.18&lt;/version&gt;</a:t>
            </a:r>
          </a:p>
          <a:p>
            <a:r>
              <a:rPr lang="en-IN" dirty="0"/>
              <a:t>		&lt;/dependency&gt;</a:t>
            </a:r>
          </a:p>
          <a:p>
            <a:r>
              <a:rPr lang="en-IN" dirty="0"/>
              <a:t>	&lt;/dependencies&gt;</a:t>
            </a:r>
          </a:p>
          <a:p>
            <a:r>
              <a:rPr lang="en-IN" dirty="0"/>
              <a:t>	</a:t>
            </a:r>
          </a:p>
          <a:p>
            <a:r>
              <a:rPr lang="en-IN" dirty="0"/>
              <a:t>	&lt;properties&gt;</a:t>
            </a:r>
          </a:p>
          <a:p>
            <a:r>
              <a:rPr lang="en-IN" dirty="0"/>
              <a:t>        &lt;</a:t>
            </a:r>
            <a:r>
              <a:rPr lang="en-IN" dirty="0" err="1"/>
              <a:t>maven.compiler.target</a:t>
            </a:r>
            <a:r>
              <a:rPr lang="en-IN" dirty="0"/>
              <a:t>&gt;17&lt;/</a:t>
            </a:r>
            <a:r>
              <a:rPr lang="en-IN" dirty="0" err="1"/>
              <a:t>maven.compiler.target</a:t>
            </a:r>
            <a:r>
              <a:rPr lang="en-IN" dirty="0"/>
              <a:t>&gt;</a:t>
            </a:r>
          </a:p>
          <a:p>
            <a:r>
              <a:rPr lang="en-IN" dirty="0"/>
              <a:t>        &lt;</a:t>
            </a:r>
            <a:r>
              <a:rPr lang="en-IN" dirty="0" err="1"/>
              <a:t>maven.compiler.source</a:t>
            </a:r>
            <a:r>
              <a:rPr lang="en-IN" dirty="0"/>
              <a:t>&gt;17&lt;/</a:t>
            </a:r>
            <a:r>
              <a:rPr lang="en-IN" dirty="0" err="1"/>
              <a:t>maven.compiler.source</a:t>
            </a:r>
            <a:r>
              <a:rPr lang="en-IN" dirty="0"/>
              <a:t>&gt;</a:t>
            </a:r>
          </a:p>
          <a:p>
            <a:r>
              <a:rPr lang="en-IN" dirty="0"/>
              <a:t>	&lt;/properties&gt;</a:t>
            </a:r>
          </a:p>
        </p:txBody>
      </p:sp>
    </p:spTree>
    <p:extLst>
      <p:ext uri="{BB962C8B-B14F-4D97-AF65-F5344CB8AC3E}">
        <p14:creationId xmlns:p14="http://schemas.microsoft.com/office/powerpoint/2010/main" val="3886926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6EC343-1B7A-CD55-53E8-579CCAA756B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E4C9CD3-1E3B-03B8-2BC3-7F57BF4F0EE9}"/>
              </a:ext>
            </a:extLst>
          </p:cNvPr>
          <p:cNvSpPr>
            <a:spLocks noGrp="1"/>
          </p:cNvSpPr>
          <p:nvPr>
            <p:ph type="sldNum" sz="quarter" idx="12"/>
          </p:nvPr>
        </p:nvSpPr>
        <p:spPr/>
        <p:txBody>
          <a:bodyPr/>
          <a:lstStyle/>
          <a:p>
            <a:fld id="{4A777409-9C5A-4B07-8E32-19F22F7D558C}" type="slidenum">
              <a:rPr lang="en-IN" smtClean="0"/>
              <a:t>32</a:t>
            </a:fld>
            <a:endParaRPr lang="en-IN" dirty="0"/>
          </a:p>
        </p:txBody>
      </p:sp>
      <p:sp>
        <p:nvSpPr>
          <p:cNvPr id="5" name="TextBox 4">
            <a:extLst>
              <a:ext uri="{FF2B5EF4-FFF2-40B4-BE49-F238E27FC236}">
                <a16:creationId xmlns:a16="http://schemas.microsoft.com/office/drawing/2014/main" id="{181A985C-786E-C344-5D60-4FA6AB45B327}"/>
              </a:ext>
            </a:extLst>
          </p:cNvPr>
          <p:cNvSpPr txBox="1"/>
          <p:nvPr/>
        </p:nvSpPr>
        <p:spPr>
          <a:xfrm>
            <a:off x="909686" y="676076"/>
            <a:ext cx="10317638"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Spring bean in </a:t>
            </a:r>
            <a:r>
              <a:rPr lang="en-US" sz="2000" dirty="0" err="1">
                <a:solidFill>
                  <a:schemeClr val="tx1">
                    <a:lumMod val="65000"/>
                    <a:lumOff val="35000"/>
                  </a:schemeClr>
                </a:solidFill>
              </a:rPr>
              <a:t>com.hnd.bean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BF57003-0918-65D9-F366-E80500093B40}"/>
              </a:ext>
            </a:extLst>
          </p:cNvPr>
          <p:cNvSpPr txBox="1"/>
          <p:nvPr/>
        </p:nvSpPr>
        <p:spPr>
          <a:xfrm>
            <a:off x="362932" y="1177880"/>
            <a:ext cx="10864392" cy="1754326"/>
          </a:xfrm>
          <a:prstGeom prst="rect">
            <a:avLst/>
          </a:prstGeom>
          <a:noFill/>
        </p:spPr>
        <p:txBody>
          <a:bodyPr wrap="square">
            <a:spAutoFit/>
          </a:bodyPr>
          <a:lstStyle/>
          <a:p>
            <a:r>
              <a:rPr lang="en-IN" dirty="0"/>
              <a:t>package </a:t>
            </a:r>
            <a:r>
              <a:rPr lang="en-IN" dirty="0" err="1"/>
              <a:t>com.hnd.bean</a:t>
            </a:r>
            <a:r>
              <a:rPr lang="en-IN" dirty="0"/>
              <a:t>;</a:t>
            </a:r>
          </a:p>
          <a:p>
            <a:r>
              <a:rPr lang="en-IN" dirty="0"/>
              <a:t>public class </a:t>
            </a:r>
            <a:r>
              <a:rPr lang="en-IN" dirty="0" err="1"/>
              <a:t>WelcomeBean</a:t>
            </a:r>
            <a:r>
              <a:rPr lang="en-IN" dirty="0"/>
              <a:t> {</a:t>
            </a:r>
          </a:p>
          <a:p>
            <a:r>
              <a:rPr lang="en-IN" dirty="0"/>
              <a:t>	public String </a:t>
            </a:r>
            <a:r>
              <a:rPr lang="en-IN" dirty="0" err="1"/>
              <a:t>printWelcome</a:t>
            </a:r>
            <a:r>
              <a:rPr lang="en-IN" dirty="0"/>
              <a:t>() {</a:t>
            </a:r>
          </a:p>
          <a:p>
            <a:r>
              <a:rPr lang="en-IN" dirty="0"/>
              <a:t>		return "Welcome to Spring";</a:t>
            </a:r>
          </a:p>
          <a:p>
            <a:r>
              <a:rPr lang="en-IN" dirty="0"/>
              <a:t>	}</a:t>
            </a:r>
          </a:p>
          <a:p>
            <a:r>
              <a:rPr lang="en-IN" dirty="0"/>
              <a:t>}</a:t>
            </a:r>
          </a:p>
        </p:txBody>
      </p:sp>
      <p:sp>
        <p:nvSpPr>
          <p:cNvPr id="9" name="TextBox 8">
            <a:extLst>
              <a:ext uri="{FF2B5EF4-FFF2-40B4-BE49-F238E27FC236}">
                <a16:creationId xmlns:a16="http://schemas.microsoft.com/office/drawing/2014/main" id="{05267251-8750-09F7-13A5-6BB38F18EA9D}"/>
              </a:ext>
            </a:extLst>
          </p:cNvPr>
          <p:cNvSpPr txBox="1"/>
          <p:nvPr/>
        </p:nvSpPr>
        <p:spPr>
          <a:xfrm>
            <a:off x="909686" y="3221313"/>
            <a:ext cx="10864392"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configuration file in </a:t>
            </a:r>
            <a:r>
              <a:rPr lang="en-US" sz="2000" dirty="0" err="1">
                <a:solidFill>
                  <a:schemeClr val="tx1">
                    <a:lumMod val="65000"/>
                    <a:lumOff val="35000"/>
                  </a:schemeClr>
                </a:solidFill>
              </a:rPr>
              <a:t>com.hnd.configuration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7789C93-9032-9740-FDD3-6E8339FEE516}"/>
              </a:ext>
            </a:extLst>
          </p:cNvPr>
          <p:cNvSpPr txBox="1"/>
          <p:nvPr/>
        </p:nvSpPr>
        <p:spPr>
          <a:xfrm>
            <a:off x="242740" y="3621423"/>
            <a:ext cx="11295668" cy="3139321"/>
          </a:xfrm>
          <a:prstGeom prst="rect">
            <a:avLst/>
          </a:prstGeom>
          <a:noFill/>
        </p:spPr>
        <p:txBody>
          <a:bodyPr wrap="square">
            <a:spAutoFit/>
          </a:bodyPr>
          <a:lstStyle/>
          <a:p>
            <a:r>
              <a:rPr lang="en-IN" dirty="0"/>
              <a:t>package </a:t>
            </a:r>
            <a:r>
              <a:rPr lang="en-IN" dirty="0" err="1"/>
              <a:t>com.hnd.configuration</a:t>
            </a:r>
            <a:r>
              <a:rPr lang="en-IN" dirty="0"/>
              <a:t>;</a:t>
            </a:r>
          </a:p>
          <a:p>
            <a:r>
              <a:rPr lang="en-IN" dirty="0"/>
              <a:t>import </a:t>
            </a:r>
            <a:r>
              <a:rPr lang="en-IN" dirty="0" err="1"/>
              <a:t>org.springframework.context.annotation.Configuration</a:t>
            </a:r>
            <a:r>
              <a:rPr lang="en-IN" dirty="0"/>
              <a:t>;</a:t>
            </a:r>
          </a:p>
          <a:p>
            <a:r>
              <a:rPr lang="en-IN" dirty="0"/>
              <a:t>import </a:t>
            </a:r>
            <a:r>
              <a:rPr lang="en-IN" dirty="0" err="1"/>
              <a:t>org.springframework.context.annotation.Bean</a:t>
            </a:r>
            <a:r>
              <a:rPr lang="en-IN" dirty="0"/>
              <a:t>;</a:t>
            </a:r>
          </a:p>
          <a:p>
            <a:r>
              <a:rPr lang="en-IN" dirty="0"/>
              <a:t>import </a:t>
            </a:r>
            <a:r>
              <a:rPr lang="en-IN" dirty="0" err="1"/>
              <a:t>com.hnd.bean.WelcomeBean</a:t>
            </a:r>
            <a:r>
              <a:rPr lang="en-IN" dirty="0"/>
              <a:t>;</a:t>
            </a:r>
          </a:p>
          <a:p>
            <a:r>
              <a:rPr lang="en-IN" dirty="0"/>
              <a:t>@Configuration</a:t>
            </a:r>
          </a:p>
          <a:p>
            <a:r>
              <a:rPr lang="en-IN" dirty="0"/>
              <a:t>public class </a:t>
            </a:r>
            <a:r>
              <a:rPr lang="en-IN" dirty="0" err="1"/>
              <a:t>SpringConfig</a:t>
            </a:r>
            <a:r>
              <a:rPr lang="en-IN" dirty="0"/>
              <a:t> {</a:t>
            </a:r>
          </a:p>
          <a:p>
            <a:r>
              <a:rPr lang="en-IN" dirty="0"/>
              <a:t>    @Bean</a:t>
            </a:r>
          </a:p>
          <a:p>
            <a:r>
              <a:rPr lang="en-IN" dirty="0"/>
              <a:t>    public </a:t>
            </a:r>
            <a:r>
              <a:rPr lang="en-IN" dirty="0" err="1"/>
              <a:t>WelcomeBean</a:t>
            </a:r>
            <a:r>
              <a:rPr lang="en-IN" dirty="0"/>
              <a:t> </a:t>
            </a:r>
            <a:r>
              <a:rPr lang="en-IN" dirty="0" err="1"/>
              <a:t>welcomeBean</a:t>
            </a:r>
            <a:r>
              <a:rPr lang="en-IN" dirty="0"/>
              <a:t>() {</a:t>
            </a:r>
          </a:p>
          <a:p>
            <a:r>
              <a:rPr lang="en-IN" dirty="0"/>
              <a:t>        return new </a:t>
            </a:r>
            <a:r>
              <a:rPr lang="en-IN" dirty="0" err="1"/>
              <a:t>WelcomeBean</a:t>
            </a:r>
            <a:r>
              <a:rPr lang="en-IN" dirty="0"/>
              <a:t>();</a:t>
            </a:r>
          </a:p>
          <a:p>
            <a:r>
              <a:rPr lang="en-IN" dirty="0"/>
              <a:t>    }</a:t>
            </a:r>
          </a:p>
          <a:p>
            <a:r>
              <a:rPr lang="en-IN" dirty="0"/>
              <a:t>}</a:t>
            </a:r>
          </a:p>
        </p:txBody>
      </p:sp>
    </p:spTree>
    <p:extLst>
      <p:ext uri="{BB962C8B-B14F-4D97-AF65-F5344CB8AC3E}">
        <p14:creationId xmlns:p14="http://schemas.microsoft.com/office/powerpoint/2010/main" val="35442947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D8F48B-294C-6CF3-BE42-40297725B2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4D0E27A-BF6C-E07C-0B27-057DAEDB2093}"/>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74FA79A8-D88B-40E1-1C4D-EA2BC4F0618C}"/>
              </a:ext>
            </a:extLst>
          </p:cNvPr>
          <p:cNvSpPr txBox="1"/>
          <p:nvPr/>
        </p:nvSpPr>
        <p:spPr>
          <a:xfrm>
            <a:off x="853124" y="628222"/>
            <a:ext cx="10500675" cy="1015663"/>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UserInterface</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com.hnd.ui</a:t>
            </a:r>
            <a:r>
              <a:rPr lang="en-US" sz="2000" dirty="0">
                <a:solidFill>
                  <a:schemeClr val="tx1">
                    <a:lumMod val="65000"/>
                    <a:lumOff val="35000"/>
                  </a:schemeClr>
                </a:solidFill>
              </a:rPr>
              <a:t> package with the main method and instantiate the Spring container using configuration class you created in the previous step as the constructor argument. Retrieve the </a:t>
            </a:r>
            <a:r>
              <a:rPr lang="en-US" sz="2000" dirty="0" err="1">
                <a:solidFill>
                  <a:schemeClr val="tx1">
                    <a:lumMod val="65000"/>
                    <a:lumOff val="35000"/>
                  </a:schemeClr>
                </a:solidFill>
              </a:rPr>
              <a:t>WelcomeBean</a:t>
            </a:r>
            <a:r>
              <a:rPr lang="en-US" sz="2000" dirty="0">
                <a:solidFill>
                  <a:schemeClr val="tx1">
                    <a:lumMod val="65000"/>
                    <a:lumOff val="35000"/>
                  </a:schemeClr>
                </a:solidFill>
              </a:rPr>
              <a:t> via </a:t>
            </a:r>
            <a:r>
              <a:rPr lang="en-US" sz="2000" dirty="0" err="1">
                <a:solidFill>
                  <a:schemeClr val="tx1">
                    <a:lumMod val="65000"/>
                    <a:lumOff val="35000"/>
                  </a:schemeClr>
                </a:solidFill>
              </a:rPr>
              <a:t>getBean</a:t>
            </a:r>
            <a:r>
              <a:rPr lang="en-US" sz="2000" dirty="0">
                <a:solidFill>
                  <a:schemeClr val="tx1">
                    <a:lumMod val="65000"/>
                    <a:lumOff val="35000"/>
                  </a:schemeClr>
                </a:solidFill>
              </a:rPr>
              <a:t>() method and use it.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C720B87-B64D-FA28-8620-0A408C63C7DB}"/>
              </a:ext>
            </a:extLst>
          </p:cNvPr>
          <p:cNvSpPr txBox="1"/>
          <p:nvPr/>
        </p:nvSpPr>
        <p:spPr>
          <a:xfrm>
            <a:off x="853124" y="1737960"/>
            <a:ext cx="10788191" cy="4524315"/>
          </a:xfrm>
          <a:prstGeom prst="rect">
            <a:avLst/>
          </a:prstGeom>
          <a:noFill/>
        </p:spPr>
        <p:txBody>
          <a:bodyPr wrap="square">
            <a:spAutoFit/>
          </a:bodyPr>
          <a:lstStyle/>
          <a:p>
            <a:r>
              <a:rPr lang="en-IN" dirty="0"/>
              <a:t>package </a:t>
            </a:r>
            <a:r>
              <a:rPr lang="en-IN" dirty="0" err="1"/>
              <a:t>com.hnd.ui</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org.springframework.context.ApplicationContext</a:t>
            </a:r>
            <a:r>
              <a:rPr lang="en-IN" dirty="0"/>
              <a:t>;</a:t>
            </a:r>
          </a:p>
          <a:p>
            <a:r>
              <a:rPr lang="en-IN" dirty="0"/>
              <a:t>import org.springframework.context.annotation.AnnotationConfigApplicationContext;</a:t>
            </a:r>
          </a:p>
          <a:p>
            <a:r>
              <a:rPr lang="en-IN" dirty="0"/>
              <a:t>import </a:t>
            </a:r>
            <a:r>
              <a:rPr lang="en-IN" dirty="0" err="1"/>
              <a:t>com.hnd.bean.WelcomeBean</a:t>
            </a:r>
            <a:r>
              <a:rPr lang="en-IN" dirty="0"/>
              <a:t>;</a:t>
            </a:r>
          </a:p>
          <a:p>
            <a:r>
              <a:rPr lang="en-IN" dirty="0"/>
              <a:t>import </a:t>
            </a:r>
            <a:r>
              <a:rPr lang="en-IN" dirty="0" err="1"/>
              <a:t>com.hnd.configuration.SpringConfig</a:t>
            </a:r>
            <a:r>
              <a:rPr lang="en-IN" dirty="0"/>
              <a:t>;</a:t>
            </a:r>
          </a:p>
          <a:p>
            <a:r>
              <a:rPr lang="en-IN" dirty="0"/>
              <a:t>public class </a:t>
            </a:r>
            <a:r>
              <a:rPr lang="en-IN" dirty="0" err="1"/>
              <a:t>UserInterface</a:t>
            </a:r>
            <a:r>
              <a:rPr lang="en-IN" dirty="0"/>
              <a:t> {</a:t>
            </a:r>
          </a:p>
          <a:p>
            <a:r>
              <a:rPr lang="en-IN" dirty="0"/>
              <a:t>	public static final Log LOGGER = </a:t>
            </a:r>
            <a:r>
              <a:rPr lang="en-IN" dirty="0" err="1"/>
              <a:t>LogFactory.getLog</a:t>
            </a:r>
            <a:r>
              <a:rPr lang="en-IN" dirty="0"/>
              <a:t>(</a:t>
            </a:r>
            <a:r>
              <a:rPr lang="en-IN" dirty="0" err="1"/>
              <a:t>UserInterface.class</a:t>
            </a:r>
            <a:r>
              <a:rPr lang="en-IN" dirty="0"/>
              <a:t>); </a:t>
            </a:r>
          </a:p>
          <a:p>
            <a:r>
              <a:rPr lang="en-IN" dirty="0"/>
              <a:t>	public static void main(String[] </a:t>
            </a:r>
            <a:r>
              <a:rPr lang="en-IN" dirty="0" err="1"/>
              <a:t>args</a:t>
            </a:r>
            <a:r>
              <a:rPr lang="en-IN" dirty="0"/>
              <a:t>) {</a:t>
            </a:r>
          </a:p>
          <a:p>
            <a:r>
              <a:rPr lang="en-IN" dirty="0"/>
              <a:t>		</a:t>
            </a:r>
            <a:r>
              <a:rPr lang="en-IN" dirty="0" err="1"/>
              <a:t>ApplicationContext</a:t>
            </a:r>
            <a:r>
              <a:rPr lang="en-IN" dirty="0"/>
              <a:t> </a:t>
            </a:r>
            <a:r>
              <a:rPr lang="en-IN" dirty="0" err="1"/>
              <a:t>applicationContext</a:t>
            </a:r>
            <a:r>
              <a:rPr lang="en-IN" dirty="0"/>
              <a:t> = new </a:t>
            </a:r>
            <a:r>
              <a:rPr lang="en-IN" dirty="0" err="1"/>
              <a:t>AnnotationConfigApplicationContext</a:t>
            </a:r>
            <a:r>
              <a:rPr lang="en-IN" dirty="0"/>
              <a:t>(</a:t>
            </a:r>
            <a:r>
              <a:rPr lang="en-IN" dirty="0" err="1"/>
              <a:t>SpringConfig.class</a:t>
            </a:r>
            <a:r>
              <a:rPr lang="en-IN" dirty="0"/>
              <a:t>);</a:t>
            </a:r>
          </a:p>
          <a:p>
            <a:r>
              <a:rPr lang="en-IN" dirty="0"/>
              <a:t>		</a:t>
            </a:r>
            <a:r>
              <a:rPr lang="en-IN" dirty="0" err="1"/>
              <a:t>WelcomeBean</a:t>
            </a:r>
            <a:r>
              <a:rPr lang="en-IN" dirty="0"/>
              <a:t> </a:t>
            </a:r>
            <a:r>
              <a:rPr lang="en-IN" dirty="0" err="1"/>
              <a:t>welcomeBean</a:t>
            </a:r>
            <a:r>
              <a:rPr lang="en-IN" dirty="0"/>
              <a:t> = </a:t>
            </a:r>
            <a:r>
              <a:rPr lang="en-IN" dirty="0" err="1"/>
              <a:t>applicationContext.getBean</a:t>
            </a:r>
            <a:r>
              <a:rPr lang="en-IN" dirty="0"/>
              <a:t>(</a:t>
            </a:r>
            <a:r>
              <a:rPr lang="en-IN" dirty="0" err="1"/>
              <a:t>WelcomeBean.class</a:t>
            </a:r>
            <a:r>
              <a:rPr lang="en-IN" dirty="0"/>
              <a:t>);</a:t>
            </a:r>
          </a:p>
          <a:p>
            <a:r>
              <a:rPr lang="en-IN" dirty="0"/>
              <a:t>		LOGGER.info(</a:t>
            </a:r>
            <a:r>
              <a:rPr lang="en-IN" dirty="0" err="1"/>
              <a:t>welcomeBean.printWelcome</a:t>
            </a:r>
            <a:r>
              <a:rPr lang="en-IN" dirty="0"/>
              <a:t>());</a:t>
            </a:r>
          </a:p>
          <a:p>
            <a:r>
              <a:rPr lang="en-IN" dirty="0"/>
              <a:t>	}</a:t>
            </a:r>
          </a:p>
          <a:p>
            <a:r>
              <a:rPr lang="en-IN" dirty="0"/>
              <a:t>}</a:t>
            </a:r>
          </a:p>
        </p:txBody>
      </p:sp>
    </p:spTree>
    <p:extLst>
      <p:ext uri="{BB962C8B-B14F-4D97-AF65-F5344CB8AC3E}">
        <p14:creationId xmlns:p14="http://schemas.microsoft.com/office/powerpoint/2010/main" val="122060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422652-1B24-5593-9F04-8073CDAAF08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0AFDA07-2497-BCB5-B16B-78841DF9D7EB}"/>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8F944D8C-52A9-B743-6C8E-66CDA20C9A5C}"/>
              </a:ext>
            </a:extLst>
          </p:cNvPr>
          <p:cNvSpPr txBox="1"/>
          <p:nvPr/>
        </p:nvSpPr>
        <p:spPr>
          <a:xfrm>
            <a:off x="791065" y="628940"/>
            <a:ext cx="10364772"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Run the </a:t>
            </a:r>
            <a:r>
              <a:rPr lang="en-US" sz="2000" dirty="0" err="1">
                <a:solidFill>
                  <a:schemeClr val="tx1">
                    <a:lumMod val="65000"/>
                    <a:lumOff val="35000"/>
                  </a:schemeClr>
                </a:solidFill>
              </a:rPr>
              <a:t>UserInterface</a:t>
            </a:r>
            <a:r>
              <a:rPr lang="en-US" sz="2000" dirty="0">
                <a:solidFill>
                  <a:schemeClr val="tx1">
                    <a:lumMod val="65000"/>
                    <a:lumOff val="35000"/>
                  </a:schemeClr>
                </a:solidFill>
              </a:rPr>
              <a:t> class created in the previous step. You will get the following output: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DF830B8A-9A95-6894-9EC9-A1CFDD977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929" y="1355984"/>
            <a:ext cx="7400509" cy="915876"/>
          </a:xfrm>
          <a:prstGeom prst="rect">
            <a:avLst/>
          </a:prstGeom>
        </p:spPr>
      </p:pic>
    </p:spTree>
    <p:extLst>
      <p:ext uri="{BB962C8B-B14F-4D97-AF65-F5344CB8AC3E}">
        <p14:creationId xmlns:p14="http://schemas.microsoft.com/office/powerpoint/2010/main" val="915639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74E164-37AF-FF43-772B-399CA4572EC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65C1CAA-D138-1C48-F20B-B60AA2D2A7AE}"/>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FB43F070-E615-5870-D718-3E37C174C4BE}"/>
              </a:ext>
            </a:extLst>
          </p:cNvPr>
          <p:cNvSpPr txBox="1"/>
          <p:nvPr/>
        </p:nvSpPr>
        <p:spPr>
          <a:xfrm>
            <a:off x="989029" y="531771"/>
            <a:ext cx="9832942" cy="523220"/>
          </a:xfrm>
          <a:prstGeom prst="rect">
            <a:avLst/>
          </a:prstGeom>
          <a:noFill/>
        </p:spPr>
        <p:txBody>
          <a:bodyPr wrap="square">
            <a:spAutoFit/>
          </a:bodyPr>
          <a:lstStyle/>
          <a:p>
            <a:r>
              <a:rPr lang="en-IN" sz="2800" b="1" dirty="0"/>
              <a:t>Java-Annotation based configuration - Demo </a:t>
            </a:r>
          </a:p>
        </p:txBody>
      </p:sp>
      <p:sp>
        <p:nvSpPr>
          <p:cNvPr id="7" name="TextBox 6">
            <a:extLst>
              <a:ext uri="{FF2B5EF4-FFF2-40B4-BE49-F238E27FC236}">
                <a16:creationId xmlns:a16="http://schemas.microsoft.com/office/drawing/2014/main" id="{B054C605-BB16-B272-3654-42AAD99FB10A}"/>
              </a:ext>
            </a:extLst>
          </p:cNvPr>
          <p:cNvSpPr txBox="1"/>
          <p:nvPr/>
        </p:nvSpPr>
        <p:spPr>
          <a:xfrm>
            <a:off x="108407" y="866455"/>
            <a:ext cx="11345159" cy="2862322"/>
          </a:xfrm>
          <a:prstGeom prst="rect">
            <a:avLst/>
          </a:prstGeom>
          <a:noFill/>
        </p:spPr>
        <p:txBody>
          <a:bodyPr wrap="square">
            <a:spAutoFit/>
          </a:bodyPr>
          <a:lstStyle/>
          <a:p>
            <a:r>
              <a:rPr lang="en-US" sz="2000" b="1" dirty="0">
                <a:solidFill>
                  <a:schemeClr val="tx1">
                    <a:lumMod val="65000"/>
                    <a:lumOff val="35000"/>
                  </a:schemeClr>
                </a:solidFill>
                <a:effectLst/>
              </a:rPr>
              <a:t>Objective: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understand how to define configuration metadata using Java-Annotation based configuration and use </a:t>
            </a:r>
            <a:r>
              <a:rPr lang="en-US" sz="2000" dirty="0" err="1">
                <a:solidFill>
                  <a:schemeClr val="tx1">
                    <a:lumMod val="65000"/>
                    <a:lumOff val="35000"/>
                  </a:schemeClr>
                </a:solidFill>
                <a:effectLst/>
              </a:rPr>
              <a:t>ApplicationContext</a:t>
            </a:r>
            <a:endParaRPr lang="en-US" sz="2000" dirty="0">
              <a:solidFill>
                <a:schemeClr val="tx1">
                  <a:lumMod val="65000"/>
                  <a:lumOff val="35000"/>
                </a:schemeClr>
              </a:solidFill>
              <a:effectLst/>
            </a:endParaRP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r>
              <a:rPr lang="en-US" sz="2000" dirty="0">
                <a:solidFill>
                  <a:schemeClr val="tx1">
                    <a:lumMod val="65000"/>
                    <a:lumOff val="35000"/>
                  </a:schemeClr>
                </a:solidFill>
                <a:effectLst/>
              </a:rPr>
              <a:t>:</a:t>
            </a: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new Maven project using Eclipse.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following Spring dependency in pom.xml:</a:t>
            </a:r>
          </a:p>
        </p:txBody>
      </p:sp>
      <p:sp>
        <p:nvSpPr>
          <p:cNvPr id="9" name="TextBox 8">
            <a:extLst>
              <a:ext uri="{FF2B5EF4-FFF2-40B4-BE49-F238E27FC236}">
                <a16:creationId xmlns:a16="http://schemas.microsoft.com/office/drawing/2014/main" id="{B660D7EF-0D3B-279A-2762-0A1A9CF98188}"/>
              </a:ext>
            </a:extLst>
          </p:cNvPr>
          <p:cNvSpPr txBox="1"/>
          <p:nvPr/>
        </p:nvSpPr>
        <p:spPr>
          <a:xfrm>
            <a:off x="9425" y="3577949"/>
            <a:ext cx="11543122" cy="3416320"/>
          </a:xfrm>
          <a:prstGeom prst="rect">
            <a:avLst/>
          </a:prstGeom>
          <a:noFill/>
        </p:spPr>
        <p:txBody>
          <a:bodyPr wrap="square">
            <a:spAutoFit/>
          </a:bodyPr>
          <a:lstStyle/>
          <a:p>
            <a:r>
              <a:rPr lang="en-IN" dirty="0"/>
              <a:t> 	&lt;dependencies&gt;</a:t>
            </a:r>
          </a:p>
          <a:p>
            <a:r>
              <a:rPr lang="en-IN" dirty="0"/>
              <a:t>		&lt;dependency&gt;</a:t>
            </a:r>
          </a:p>
          <a:p>
            <a:r>
              <a:rPr lang="en-IN" dirty="0"/>
              <a:t>			&lt;</a:t>
            </a:r>
            <a:r>
              <a:rPr lang="en-IN" dirty="0" err="1"/>
              <a:t>groupId</a:t>
            </a:r>
            <a:r>
              <a:rPr lang="en-IN" dirty="0"/>
              <a:t>&gt;</a:t>
            </a:r>
            <a:r>
              <a:rPr lang="en-IN" dirty="0" err="1"/>
              <a:t>org.springframework</a:t>
            </a:r>
            <a:r>
              <a:rPr lang="en-IN" dirty="0"/>
              <a:t>&lt;/</a:t>
            </a:r>
            <a:r>
              <a:rPr lang="en-IN" dirty="0" err="1"/>
              <a:t>groupId</a:t>
            </a:r>
            <a:r>
              <a:rPr lang="en-IN" dirty="0"/>
              <a:t>&gt;</a:t>
            </a:r>
          </a:p>
          <a:p>
            <a:r>
              <a:rPr lang="en-IN" dirty="0"/>
              <a:t>			&lt;</a:t>
            </a:r>
            <a:r>
              <a:rPr lang="en-IN" dirty="0" err="1"/>
              <a:t>artifactId</a:t>
            </a:r>
            <a:r>
              <a:rPr lang="en-IN" dirty="0"/>
              <a:t>&gt;spring-context&lt;/</a:t>
            </a:r>
            <a:r>
              <a:rPr lang="en-IN" dirty="0" err="1"/>
              <a:t>artifactId</a:t>
            </a:r>
            <a:r>
              <a:rPr lang="en-IN" dirty="0"/>
              <a:t>&gt;</a:t>
            </a:r>
          </a:p>
          <a:p>
            <a:r>
              <a:rPr lang="en-IN" dirty="0"/>
              <a:t>			&lt;version&gt;5.3.18&lt;/version&gt;</a:t>
            </a:r>
          </a:p>
          <a:p>
            <a:r>
              <a:rPr lang="en-IN" dirty="0"/>
              <a:t>		&lt;/dependency&gt;</a:t>
            </a:r>
          </a:p>
          <a:p>
            <a:r>
              <a:rPr lang="en-IN" dirty="0"/>
              <a:t>	&lt;/dependencies&gt;</a:t>
            </a:r>
          </a:p>
          <a:p>
            <a:r>
              <a:rPr lang="en-IN" dirty="0"/>
              <a:t>	</a:t>
            </a:r>
          </a:p>
          <a:p>
            <a:r>
              <a:rPr lang="en-IN" dirty="0"/>
              <a:t>	&lt;properties&gt;</a:t>
            </a:r>
          </a:p>
          <a:p>
            <a:r>
              <a:rPr lang="en-IN" dirty="0"/>
              <a:t>        &lt;</a:t>
            </a:r>
            <a:r>
              <a:rPr lang="en-IN" dirty="0" err="1"/>
              <a:t>maven.compiler.target</a:t>
            </a:r>
            <a:r>
              <a:rPr lang="en-IN" dirty="0"/>
              <a:t>&gt;17&lt;/</a:t>
            </a:r>
            <a:r>
              <a:rPr lang="en-IN" dirty="0" err="1"/>
              <a:t>maven.compiler.target</a:t>
            </a:r>
            <a:r>
              <a:rPr lang="en-IN" dirty="0"/>
              <a:t>&gt;</a:t>
            </a:r>
          </a:p>
          <a:p>
            <a:r>
              <a:rPr lang="en-IN" dirty="0"/>
              <a:t>        &lt;</a:t>
            </a:r>
            <a:r>
              <a:rPr lang="en-IN" dirty="0" err="1"/>
              <a:t>maven.compiler.source</a:t>
            </a:r>
            <a:r>
              <a:rPr lang="en-IN" dirty="0"/>
              <a:t>&gt;17&lt;/</a:t>
            </a:r>
            <a:r>
              <a:rPr lang="en-IN" dirty="0" err="1"/>
              <a:t>maven.compiler.source</a:t>
            </a:r>
            <a:r>
              <a:rPr lang="en-IN" dirty="0"/>
              <a:t>&gt;</a:t>
            </a:r>
          </a:p>
          <a:p>
            <a:r>
              <a:rPr lang="en-IN" dirty="0"/>
              <a:t>	&lt;/properties&gt;</a:t>
            </a:r>
          </a:p>
        </p:txBody>
      </p:sp>
    </p:spTree>
    <p:extLst>
      <p:ext uri="{BB962C8B-B14F-4D97-AF65-F5344CB8AC3E}">
        <p14:creationId xmlns:p14="http://schemas.microsoft.com/office/powerpoint/2010/main" val="2870831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27437F-BAD9-713F-0CC2-F47DBD2B7ED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5BF052-0A1F-F3A7-0196-EB63774AB1B1}"/>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4B16305E-6BC5-E01A-A76F-F6046F0BFCF1}"/>
              </a:ext>
            </a:extLst>
          </p:cNvPr>
          <p:cNvSpPr txBox="1"/>
          <p:nvPr/>
        </p:nvSpPr>
        <p:spPr>
          <a:xfrm>
            <a:off x="834272" y="572381"/>
            <a:ext cx="10157382"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Spring bean in </a:t>
            </a:r>
            <a:r>
              <a:rPr lang="en-US" sz="2000" dirty="0" err="1">
                <a:solidFill>
                  <a:schemeClr val="tx1">
                    <a:lumMod val="65000"/>
                    <a:lumOff val="35000"/>
                  </a:schemeClr>
                </a:solidFill>
              </a:rPr>
              <a:t>com.hnd.bean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0CB2AD0-29ED-C5F6-C406-685586C8F3C3}"/>
              </a:ext>
            </a:extLst>
          </p:cNvPr>
          <p:cNvSpPr txBox="1"/>
          <p:nvPr/>
        </p:nvSpPr>
        <p:spPr>
          <a:xfrm>
            <a:off x="254523" y="1203687"/>
            <a:ext cx="11316879" cy="2308324"/>
          </a:xfrm>
          <a:prstGeom prst="rect">
            <a:avLst/>
          </a:prstGeom>
          <a:noFill/>
        </p:spPr>
        <p:txBody>
          <a:bodyPr wrap="square">
            <a:spAutoFit/>
          </a:bodyPr>
          <a:lstStyle/>
          <a:p>
            <a:r>
              <a:rPr lang="en-IN" dirty="0"/>
              <a:t>package </a:t>
            </a:r>
            <a:r>
              <a:rPr lang="en-IN" dirty="0" err="1"/>
              <a:t>com.hnd.bean</a:t>
            </a:r>
            <a:r>
              <a:rPr lang="en-IN" dirty="0"/>
              <a:t>;</a:t>
            </a:r>
          </a:p>
          <a:p>
            <a:r>
              <a:rPr lang="en-IN" dirty="0"/>
              <a:t>import </a:t>
            </a:r>
            <a:r>
              <a:rPr lang="en-IN" dirty="0" err="1"/>
              <a:t>org.springframework.stereotype.Component</a:t>
            </a:r>
            <a:r>
              <a:rPr lang="en-IN" dirty="0"/>
              <a:t>;</a:t>
            </a:r>
          </a:p>
          <a:p>
            <a:r>
              <a:rPr lang="en-IN" dirty="0"/>
              <a:t>@Component</a:t>
            </a:r>
          </a:p>
          <a:p>
            <a:r>
              <a:rPr lang="en-IN" dirty="0"/>
              <a:t>public class </a:t>
            </a:r>
            <a:r>
              <a:rPr lang="en-IN" dirty="0" err="1"/>
              <a:t>WelcomeBean</a:t>
            </a:r>
            <a:r>
              <a:rPr lang="en-IN" dirty="0"/>
              <a:t> {</a:t>
            </a:r>
          </a:p>
          <a:p>
            <a:r>
              <a:rPr lang="en-IN" dirty="0"/>
              <a:t>	public String </a:t>
            </a:r>
            <a:r>
              <a:rPr lang="en-IN" dirty="0" err="1"/>
              <a:t>printWelcome</a:t>
            </a:r>
            <a:r>
              <a:rPr lang="en-IN" dirty="0"/>
              <a:t>() {</a:t>
            </a:r>
          </a:p>
          <a:p>
            <a:r>
              <a:rPr lang="en-IN" dirty="0"/>
              <a:t>		return "Welcome to Spring";</a:t>
            </a:r>
          </a:p>
          <a:p>
            <a:r>
              <a:rPr lang="en-IN" dirty="0"/>
              <a:t>	}</a:t>
            </a:r>
          </a:p>
          <a:p>
            <a:r>
              <a:rPr lang="en-IN" dirty="0"/>
              <a:t>}</a:t>
            </a:r>
          </a:p>
        </p:txBody>
      </p:sp>
      <p:sp>
        <p:nvSpPr>
          <p:cNvPr id="9" name="TextBox 8">
            <a:extLst>
              <a:ext uri="{FF2B5EF4-FFF2-40B4-BE49-F238E27FC236}">
                <a16:creationId xmlns:a16="http://schemas.microsoft.com/office/drawing/2014/main" id="{2466CD03-58EA-626E-6421-A43C408F12F1}"/>
              </a:ext>
            </a:extLst>
          </p:cNvPr>
          <p:cNvSpPr txBox="1"/>
          <p:nvPr/>
        </p:nvSpPr>
        <p:spPr>
          <a:xfrm>
            <a:off x="834272" y="3512011"/>
            <a:ext cx="11222610"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configuration file in </a:t>
            </a:r>
            <a:r>
              <a:rPr lang="en-US" sz="2000" dirty="0" err="1">
                <a:solidFill>
                  <a:schemeClr val="tx1">
                    <a:lumMod val="65000"/>
                    <a:lumOff val="35000"/>
                  </a:schemeClr>
                </a:solidFill>
              </a:rPr>
              <a:t>com.hnd.configuration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C5AE50C-EE0C-D8A6-0063-E64E58222301}"/>
              </a:ext>
            </a:extLst>
          </p:cNvPr>
          <p:cNvSpPr txBox="1"/>
          <p:nvPr/>
        </p:nvSpPr>
        <p:spPr>
          <a:xfrm>
            <a:off x="278088" y="3953589"/>
            <a:ext cx="11778793" cy="2308324"/>
          </a:xfrm>
          <a:prstGeom prst="rect">
            <a:avLst/>
          </a:prstGeom>
          <a:noFill/>
        </p:spPr>
        <p:txBody>
          <a:bodyPr wrap="square">
            <a:spAutoFit/>
          </a:bodyPr>
          <a:lstStyle/>
          <a:p>
            <a:r>
              <a:rPr lang="en-IN" dirty="0"/>
              <a:t>package </a:t>
            </a:r>
            <a:r>
              <a:rPr lang="en-IN" dirty="0" err="1"/>
              <a:t>com.hnd.configuration</a:t>
            </a:r>
            <a:r>
              <a:rPr lang="en-IN" dirty="0"/>
              <a:t>;</a:t>
            </a:r>
          </a:p>
          <a:p>
            <a:r>
              <a:rPr lang="en-IN" dirty="0"/>
              <a:t>import </a:t>
            </a:r>
            <a:r>
              <a:rPr lang="en-IN" dirty="0" err="1"/>
              <a:t>org.springframework.context.annotation.ComponentScan</a:t>
            </a:r>
            <a:r>
              <a:rPr lang="en-IN" dirty="0"/>
              <a:t>;</a:t>
            </a:r>
          </a:p>
          <a:p>
            <a:r>
              <a:rPr lang="en-IN" dirty="0"/>
              <a:t>import </a:t>
            </a:r>
            <a:r>
              <a:rPr lang="en-IN" dirty="0" err="1"/>
              <a:t>org.springframework.context.annotation.Configuration</a:t>
            </a:r>
            <a:r>
              <a:rPr lang="en-IN" dirty="0"/>
              <a:t>;</a:t>
            </a:r>
          </a:p>
          <a:p>
            <a:r>
              <a:rPr lang="en-IN" dirty="0"/>
              <a:t>@Configuration</a:t>
            </a:r>
          </a:p>
          <a:p>
            <a:r>
              <a:rPr lang="en-IN" dirty="0"/>
              <a:t>@ComponentScan(basePackages = "</a:t>
            </a:r>
            <a:r>
              <a:rPr lang="en-IN" dirty="0" err="1"/>
              <a:t>com.hnd.bean</a:t>
            </a:r>
            <a:r>
              <a:rPr lang="en-IN" dirty="0"/>
              <a:t>")</a:t>
            </a:r>
          </a:p>
          <a:p>
            <a:r>
              <a:rPr lang="en-IN" dirty="0"/>
              <a:t>public class </a:t>
            </a:r>
            <a:r>
              <a:rPr lang="en-IN" dirty="0" err="1"/>
              <a:t>SpringConfig</a:t>
            </a:r>
            <a:r>
              <a:rPr lang="en-IN" dirty="0"/>
              <a:t> {</a:t>
            </a:r>
          </a:p>
          <a:p>
            <a:r>
              <a:rPr lang="en-IN" dirty="0"/>
              <a:t>    </a:t>
            </a:r>
          </a:p>
          <a:p>
            <a:r>
              <a:rPr lang="en-IN" dirty="0"/>
              <a:t>}</a:t>
            </a:r>
          </a:p>
        </p:txBody>
      </p:sp>
    </p:spTree>
    <p:extLst>
      <p:ext uri="{BB962C8B-B14F-4D97-AF65-F5344CB8AC3E}">
        <p14:creationId xmlns:p14="http://schemas.microsoft.com/office/powerpoint/2010/main" val="2766571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CB16AD-36A6-ED1B-F452-5BCF7583A58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30A45E-3B6D-B232-F0C7-708B4430D4D4}"/>
              </a:ext>
            </a:extLst>
          </p:cNvPr>
          <p:cNvSpPr>
            <a:spLocks noGrp="1"/>
          </p:cNvSpPr>
          <p:nvPr>
            <p:ph type="sldNum" sz="quarter" idx="12"/>
          </p:nvPr>
        </p:nvSpPr>
        <p:spPr/>
        <p:txBody>
          <a:bodyPr/>
          <a:lstStyle/>
          <a:p>
            <a:fld id="{4A777409-9C5A-4B07-8E32-19F22F7D558C}" type="slidenum">
              <a:rPr lang="en-IN" smtClean="0"/>
              <a:t>37</a:t>
            </a:fld>
            <a:endParaRPr lang="en-IN" dirty="0"/>
          </a:p>
        </p:txBody>
      </p:sp>
      <p:sp>
        <p:nvSpPr>
          <p:cNvPr id="5" name="TextBox 4">
            <a:extLst>
              <a:ext uri="{FF2B5EF4-FFF2-40B4-BE49-F238E27FC236}">
                <a16:creationId xmlns:a16="http://schemas.microsoft.com/office/drawing/2014/main" id="{1F545652-FC1D-56C7-605C-D997AC39A18C}"/>
              </a:ext>
            </a:extLst>
          </p:cNvPr>
          <p:cNvSpPr txBox="1"/>
          <p:nvPr/>
        </p:nvSpPr>
        <p:spPr>
          <a:xfrm>
            <a:off x="815418" y="628222"/>
            <a:ext cx="10411906" cy="1015663"/>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UserInterface</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com.hnd.ui</a:t>
            </a:r>
            <a:r>
              <a:rPr lang="en-US" sz="2000" dirty="0">
                <a:solidFill>
                  <a:schemeClr val="tx1">
                    <a:lumMod val="65000"/>
                    <a:lumOff val="35000"/>
                  </a:schemeClr>
                </a:solidFill>
              </a:rPr>
              <a:t> package with the main method and instantiate the Spring container using configuration class you created in the previous step as the constructor argument. Retrieve the </a:t>
            </a:r>
            <a:r>
              <a:rPr lang="en-US" sz="2000" dirty="0" err="1">
                <a:solidFill>
                  <a:schemeClr val="tx1">
                    <a:lumMod val="65000"/>
                    <a:lumOff val="35000"/>
                  </a:schemeClr>
                </a:solidFill>
              </a:rPr>
              <a:t>WelcomeBean</a:t>
            </a:r>
            <a:r>
              <a:rPr lang="en-US" sz="2000" dirty="0">
                <a:solidFill>
                  <a:schemeClr val="tx1">
                    <a:lumMod val="65000"/>
                    <a:lumOff val="35000"/>
                  </a:schemeClr>
                </a:solidFill>
              </a:rPr>
              <a:t> via </a:t>
            </a:r>
            <a:r>
              <a:rPr lang="en-US" sz="2000" dirty="0" err="1">
                <a:solidFill>
                  <a:schemeClr val="tx1">
                    <a:lumMod val="65000"/>
                    <a:lumOff val="35000"/>
                  </a:schemeClr>
                </a:solidFill>
              </a:rPr>
              <a:t>getBean</a:t>
            </a:r>
            <a:r>
              <a:rPr lang="en-US" sz="2000" dirty="0">
                <a:solidFill>
                  <a:schemeClr val="tx1">
                    <a:lumMod val="65000"/>
                    <a:lumOff val="35000"/>
                  </a:schemeClr>
                </a:solidFill>
              </a:rPr>
              <a:t>() method and use it.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34BA7E1-6BE6-0937-7FF5-A2B0957CFC1B}"/>
              </a:ext>
            </a:extLst>
          </p:cNvPr>
          <p:cNvSpPr txBox="1"/>
          <p:nvPr/>
        </p:nvSpPr>
        <p:spPr>
          <a:xfrm>
            <a:off x="936396" y="1557162"/>
            <a:ext cx="10583159" cy="5078313"/>
          </a:xfrm>
          <a:prstGeom prst="rect">
            <a:avLst/>
          </a:prstGeom>
          <a:noFill/>
        </p:spPr>
        <p:txBody>
          <a:bodyPr wrap="square">
            <a:spAutoFit/>
          </a:bodyPr>
          <a:lstStyle/>
          <a:p>
            <a:r>
              <a:rPr lang="en-IN" dirty="0"/>
              <a:t>package </a:t>
            </a:r>
            <a:r>
              <a:rPr lang="en-IN" dirty="0" err="1"/>
              <a:t>com.hnd.ui</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org.springframework.context.ApplicationContext</a:t>
            </a:r>
            <a:r>
              <a:rPr lang="en-IN" dirty="0"/>
              <a:t>;</a:t>
            </a:r>
          </a:p>
          <a:p>
            <a:r>
              <a:rPr lang="en-IN" dirty="0"/>
              <a:t>import org.springframework.context.annotation.AnnotationConfigApplicationContext;</a:t>
            </a:r>
          </a:p>
          <a:p>
            <a:r>
              <a:rPr lang="en-IN" dirty="0"/>
              <a:t>import </a:t>
            </a:r>
            <a:r>
              <a:rPr lang="en-IN" dirty="0" err="1"/>
              <a:t>com.hnd.bean.WelcomeBean</a:t>
            </a:r>
            <a:r>
              <a:rPr lang="en-IN" dirty="0"/>
              <a:t>;</a:t>
            </a:r>
          </a:p>
          <a:p>
            <a:r>
              <a:rPr lang="en-IN" dirty="0"/>
              <a:t>import </a:t>
            </a:r>
            <a:r>
              <a:rPr lang="en-IN" dirty="0" err="1"/>
              <a:t>com.hnd.configuration.SpringConfig</a:t>
            </a:r>
            <a:r>
              <a:rPr lang="en-IN" dirty="0"/>
              <a:t>;</a:t>
            </a:r>
          </a:p>
          <a:p>
            <a:r>
              <a:rPr lang="en-IN" dirty="0"/>
              <a:t>public class </a:t>
            </a:r>
            <a:r>
              <a:rPr lang="en-IN" dirty="0" err="1"/>
              <a:t>UserInterface</a:t>
            </a:r>
            <a:r>
              <a:rPr lang="en-IN" dirty="0"/>
              <a:t> {</a:t>
            </a:r>
          </a:p>
          <a:p>
            <a:r>
              <a:rPr lang="en-IN" dirty="0"/>
              <a:t>	</a:t>
            </a:r>
          </a:p>
          <a:p>
            <a:r>
              <a:rPr lang="en-IN" dirty="0"/>
              <a:t>	public static final Log LOGGER = </a:t>
            </a:r>
            <a:r>
              <a:rPr lang="en-IN" dirty="0" err="1"/>
              <a:t>LogFactory.getLog</a:t>
            </a:r>
            <a:r>
              <a:rPr lang="en-IN" dirty="0"/>
              <a:t>(</a:t>
            </a:r>
            <a:r>
              <a:rPr lang="en-IN" dirty="0" err="1"/>
              <a:t>UserInterface.class</a:t>
            </a:r>
            <a:r>
              <a:rPr lang="en-IN" dirty="0"/>
              <a:t>); </a:t>
            </a:r>
          </a:p>
          <a:p>
            <a:r>
              <a:rPr lang="en-IN" dirty="0"/>
              <a:t>	public static void main(String[] </a:t>
            </a:r>
            <a:r>
              <a:rPr lang="en-IN" dirty="0" err="1"/>
              <a:t>args</a:t>
            </a:r>
            <a:r>
              <a:rPr lang="en-IN" dirty="0"/>
              <a:t>) {</a:t>
            </a:r>
          </a:p>
          <a:p>
            <a:r>
              <a:rPr lang="en-IN" dirty="0"/>
              <a:t>		</a:t>
            </a:r>
            <a:r>
              <a:rPr lang="en-IN" dirty="0" err="1"/>
              <a:t>ApplicationContext</a:t>
            </a:r>
            <a:r>
              <a:rPr lang="en-IN" dirty="0"/>
              <a:t> </a:t>
            </a:r>
            <a:r>
              <a:rPr lang="en-IN" dirty="0" err="1"/>
              <a:t>applicationContext</a:t>
            </a:r>
            <a:r>
              <a:rPr lang="en-IN" dirty="0"/>
              <a:t> = new </a:t>
            </a:r>
            <a:r>
              <a:rPr lang="en-IN" dirty="0" err="1"/>
              <a:t>AnnotationConfigApplicationContext</a:t>
            </a:r>
            <a:r>
              <a:rPr lang="en-IN" dirty="0"/>
              <a:t>(</a:t>
            </a:r>
            <a:r>
              <a:rPr lang="en-IN" dirty="0" err="1"/>
              <a:t>SpringConfig.class</a:t>
            </a:r>
            <a:r>
              <a:rPr lang="en-IN" dirty="0"/>
              <a:t>);</a:t>
            </a:r>
          </a:p>
          <a:p>
            <a:r>
              <a:rPr lang="en-IN" dirty="0"/>
              <a:t>		</a:t>
            </a:r>
            <a:r>
              <a:rPr lang="en-IN" dirty="0" err="1"/>
              <a:t>WelcomeBean</a:t>
            </a:r>
            <a:r>
              <a:rPr lang="en-IN" dirty="0"/>
              <a:t> </a:t>
            </a:r>
            <a:r>
              <a:rPr lang="en-IN" dirty="0" err="1"/>
              <a:t>welcomeBean</a:t>
            </a:r>
            <a:r>
              <a:rPr lang="en-IN" dirty="0"/>
              <a:t> = (</a:t>
            </a:r>
            <a:r>
              <a:rPr lang="en-IN" dirty="0" err="1"/>
              <a:t>WelcomeBean</a:t>
            </a:r>
            <a:r>
              <a:rPr lang="en-IN" dirty="0"/>
              <a:t>) </a:t>
            </a:r>
            <a:r>
              <a:rPr lang="en-IN" dirty="0" err="1"/>
              <a:t>applicationContext.getBean</a:t>
            </a:r>
            <a:r>
              <a:rPr lang="en-IN" dirty="0"/>
              <a:t>(</a:t>
            </a:r>
            <a:r>
              <a:rPr lang="en-IN" dirty="0" err="1"/>
              <a:t>WelcomeBean.class</a:t>
            </a:r>
            <a:r>
              <a:rPr lang="en-IN" dirty="0"/>
              <a:t>);</a:t>
            </a:r>
          </a:p>
          <a:p>
            <a:r>
              <a:rPr lang="en-IN" dirty="0"/>
              <a:t>		LOGGER.info(</a:t>
            </a:r>
            <a:r>
              <a:rPr lang="en-IN" dirty="0" err="1"/>
              <a:t>welcomeBean.printWelcome</a:t>
            </a:r>
            <a:r>
              <a:rPr lang="en-IN" dirty="0"/>
              <a:t>());</a:t>
            </a:r>
          </a:p>
          <a:p>
            <a:r>
              <a:rPr lang="en-IN" dirty="0"/>
              <a:t>	}</a:t>
            </a:r>
          </a:p>
          <a:p>
            <a:r>
              <a:rPr lang="en-IN" dirty="0"/>
              <a:t>}</a:t>
            </a:r>
          </a:p>
        </p:txBody>
      </p:sp>
    </p:spTree>
    <p:extLst>
      <p:ext uri="{BB962C8B-B14F-4D97-AF65-F5344CB8AC3E}">
        <p14:creationId xmlns:p14="http://schemas.microsoft.com/office/powerpoint/2010/main" val="3596705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826B39-1464-1EDC-4AAC-EC3B55E7285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AEE17C-04E4-C047-AFE0-CF18494D5ED4}"/>
              </a:ext>
            </a:extLst>
          </p:cNvPr>
          <p:cNvSpPr>
            <a:spLocks noGrp="1"/>
          </p:cNvSpPr>
          <p:nvPr>
            <p:ph type="sldNum" sz="quarter" idx="12"/>
          </p:nvPr>
        </p:nvSpPr>
        <p:spPr/>
        <p:txBody>
          <a:bodyPr/>
          <a:lstStyle/>
          <a:p>
            <a:fld id="{4A777409-9C5A-4B07-8E32-19F22F7D558C}" type="slidenum">
              <a:rPr lang="en-IN" smtClean="0"/>
              <a:t>38</a:t>
            </a:fld>
            <a:endParaRPr lang="en-IN" dirty="0"/>
          </a:p>
        </p:txBody>
      </p:sp>
      <p:sp>
        <p:nvSpPr>
          <p:cNvPr id="5" name="TextBox 4">
            <a:extLst>
              <a:ext uri="{FF2B5EF4-FFF2-40B4-BE49-F238E27FC236}">
                <a16:creationId xmlns:a16="http://schemas.microsoft.com/office/drawing/2014/main" id="{69A4EE83-2D64-6FE6-B27A-AF8509F92335}"/>
              </a:ext>
            </a:extLst>
          </p:cNvPr>
          <p:cNvSpPr txBox="1"/>
          <p:nvPr/>
        </p:nvSpPr>
        <p:spPr>
          <a:xfrm>
            <a:off x="989028" y="666649"/>
            <a:ext cx="10002625" cy="707886"/>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Run the </a:t>
            </a:r>
            <a:r>
              <a:rPr lang="en-US" sz="2000" dirty="0" err="1">
                <a:solidFill>
                  <a:schemeClr val="tx1">
                    <a:lumMod val="65000"/>
                    <a:lumOff val="35000"/>
                  </a:schemeClr>
                </a:solidFill>
              </a:rPr>
              <a:t>UserInterface</a:t>
            </a:r>
            <a:r>
              <a:rPr lang="en-US" sz="2000" dirty="0">
                <a:solidFill>
                  <a:schemeClr val="tx1">
                    <a:lumMod val="65000"/>
                    <a:lumOff val="35000"/>
                  </a:schemeClr>
                </a:solidFill>
              </a:rPr>
              <a:t> class created in the previous step. You will get the following output: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9A2625C5-8094-D1E1-447D-B6A6AC74A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718" y="1790015"/>
            <a:ext cx="7750183" cy="657317"/>
          </a:xfrm>
          <a:prstGeom prst="rect">
            <a:avLst/>
          </a:prstGeom>
        </p:spPr>
      </p:pic>
    </p:spTree>
    <p:extLst>
      <p:ext uri="{BB962C8B-B14F-4D97-AF65-F5344CB8AC3E}">
        <p14:creationId xmlns:p14="http://schemas.microsoft.com/office/powerpoint/2010/main" val="491688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A5FA5C-5D58-85DF-B103-A7CF32B5B73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16D15D5-EFB3-7E40-D813-6FA0B1DD5477}"/>
              </a:ext>
            </a:extLst>
          </p:cNvPr>
          <p:cNvSpPr>
            <a:spLocks noGrp="1"/>
          </p:cNvSpPr>
          <p:nvPr>
            <p:ph type="sldNum" sz="quarter" idx="12"/>
          </p:nvPr>
        </p:nvSpPr>
        <p:spPr/>
        <p:txBody>
          <a:bodyPr/>
          <a:lstStyle/>
          <a:p>
            <a:fld id="{4A777409-9C5A-4B07-8E32-19F22F7D558C}" type="slidenum">
              <a:rPr lang="en-IN" smtClean="0"/>
              <a:t>4</a:t>
            </a:fld>
            <a:endParaRPr lang="en-IN" dirty="0"/>
          </a:p>
        </p:txBody>
      </p:sp>
      <p:sp>
        <p:nvSpPr>
          <p:cNvPr id="5" name="TextBox 4">
            <a:extLst>
              <a:ext uri="{FF2B5EF4-FFF2-40B4-BE49-F238E27FC236}">
                <a16:creationId xmlns:a16="http://schemas.microsoft.com/office/drawing/2014/main" id="{A532FBC1-A981-2C7B-446F-AB542A7F41BD}"/>
              </a:ext>
            </a:extLst>
          </p:cNvPr>
          <p:cNvSpPr txBox="1"/>
          <p:nvPr/>
        </p:nvSpPr>
        <p:spPr>
          <a:xfrm>
            <a:off x="551468" y="843677"/>
            <a:ext cx="11269744" cy="2862322"/>
          </a:xfrm>
          <a:prstGeom prst="rect">
            <a:avLst/>
          </a:prstGeom>
          <a:noFill/>
        </p:spPr>
        <p:txBody>
          <a:bodyPr wrap="square">
            <a:spAutoFit/>
          </a:bodyPr>
          <a:lstStyle/>
          <a:p>
            <a:pPr>
              <a:buFont typeface="Arial" panose="020B0604020202020204" pitchFamily="34" charset="0"/>
              <a:buChar char="•"/>
            </a:pPr>
            <a:r>
              <a:rPr lang="en-US" sz="2000" b="1" dirty="0" err="1">
                <a:solidFill>
                  <a:schemeClr val="tx1">
                    <a:lumMod val="65000"/>
                    <a:lumOff val="35000"/>
                  </a:schemeClr>
                </a:solidFill>
                <a:effectLst/>
              </a:rPr>
              <a:t>CustomerLoginServiceImpl</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 The business logic will be implemented in this class. It will interact with the </a:t>
            </a:r>
            <a:r>
              <a:rPr lang="en-US" sz="2000" dirty="0" err="1">
                <a:solidFill>
                  <a:schemeClr val="tx1">
                    <a:lumMod val="65000"/>
                    <a:lumOff val="35000"/>
                  </a:schemeClr>
                </a:solidFill>
                <a:effectLst/>
              </a:rPr>
              <a:t>CustomerLoginController</a:t>
            </a:r>
            <a:r>
              <a:rPr lang="en-US" sz="2000" dirty="0">
                <a:solidFill>
                  <a:schemeClr val="tx1">
                    <a:lumMod val="65000"/>
                    <a:lumOff val="35000"/>
                  </a:schemeClr>
                </a:solidFill>
                <a:effectLst/>
              </a:rPr>
              <a:t> of the presentation layer and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of the persistence layer.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 This class is a persistence layer class and will interact with the database and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 of service layer.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CustomerLoginDTO</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 This is a DTO (Data Transfer Object) class which is used to transfer data across different layers. </a:t>
            </a:r>
          </a:p>
        </p:txBody>
      </p:sp>
      <p:sp>
        <p:nvSpPr>
          <p:cNvPr id="7" name="TextBox 6">
            <a:extLst>
              <a:ext uri="{FF2B5EF4-FFF2-40B4-BE49-F238E27FC236}">
                <a16:creationId xmlns:a16="http://schemas.microsoft.com/office/drawing/2014/main" id="{6D819558-C3A2-514D-BCEE-88079C184F58}"/>
              </a:ext>
            </a:extLst>
          </p:cNvPr>
          <p:cNvSpPr txBox="1"/>
          <p:nvPr/>
        </p:nvSpPr>
        <p:spPr>
          <a:xfrm>
            <a:off x="551467" y="3905847"/>
            <a:ext cx="11486561" cy="707886"/>
          </a:xfrm>
          <a:prstGeom prst="rect">
            <a:avLst/>
          </a:prstGeom>
          <a:noFill/>
        </p:spPr>
        <p:txBody>
          <a:bodyPr wrap="square">
            <a:spAutoFit/>
          </a:bodyPr>
          <a:lstStyle/>
          <a:p>
            <a:r>
              <a:rPr lang="en-US" sz="2000" dirty="0">
                <a:solidFill>
                  <a:schemeClr val="tx1">
                    <a:lumMod val="65000"/>
                    <a:lumOff val="35000"/>
                  </a:schemeClr>
                </a:solidFill>
              </a:rPr>
              <a:t>When the customer enters the login credentials, the data will flow from </a:t>
            </a:r>
            <a:r>
              <a:rPr lang="en-US" sz="2000" dirty="0" err="1">
                <a:solidFill>
                  <a:schemeClr val="tx1">
                    <a:lumMod val="65000"/>
                    <a:lumOff val="35000"/>
                  </a:schemeClr>
                </a:solidFill>
              </a:rPr>
              <a:t>CustomerLoginController</a:t>
            </a:r>
            <a:r>
              <a:rPr lang="en-US" sz="2000" dirty="0">
                <a:solidFill>
                  <a:schemeClr val="tx1">
                    <a:lumMod val="65000"/>
                    <a:lumOff val="35000"/>
                  </a:schemeClr>
                </a:solidFill>
              </a:rPr>
              <a:t> to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and then to </a:t>
            </a:r>
            <a:r>
              <a:rPr lang="en-US" sz="2000" dirty="0" err="1">
                <a:solidFill>
                  <a:schemeClr val="tx1">
                    <a:lumMod val="65000"/>
                    <a:lumOff val="35000"/>
                  </a:schemeClr>
                </a:solidFill>
              </a:rPr>
              <a:t>CustomerLoginRepositoryImpl</a:t>
            </a:r>
            <a:r>
              <a:rPr lang="en-US" sz="2000" dirty="0">
                <a:solidFill>
                  <a:schemeClr val="tx1">
                    <a:lumMod val="65000"/>
                    <a:lumOff val="35000"/>
                  </a:schemeClr>
                </a:solidFill>
              </a:rPr>
              <a:t> class as follows:</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F56824B5-05B3-3195-2793-DE91E06DE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179" y="4673314"/>
            <a:ext cx="9802593" cy="2048161"/>
          </a:xfrm>
          <a:prstGeom prst="rect">
            <a:avLst/>
          </a:prstGeom>
        </p:spPr>
      </p:pic>
    </p:spTree>
    <p:extLst>
      <p:ext uri="{BB962C8B-B14F-4D97-AF65-F5344CB8AC3E}">
        <p14:creationId xmlns:p14="http://schemas.microsoft.com/office/powerpoint/2010/main" val="145821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BBE965-AF48-BCB9-0CC3-3020AB5066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17D311-0CF7-CBE4-99EF-5267570B69B1}"/>
              </a:ext>
            </a:extLst>
          </p:cNvPr>
          <p:cNvSpPr>
            <a:spLocks noGrp="1"/>
          </p:cNvSpPr>
          <p:nvPr>
            <p:ph type="sldNum" sz="quarter" idx="12"/>
          </p:nvPr>
        </p:nvSpPr>
        <p:spPr/>
        <p:txBody>
          <a:bodyPr/>
          <a:lstStyle/>
          <a:p>
            <a:fld id="{4A777409-9C5A-4B07-8E32-19F22F7D558C}" type="slidenum">
              <a:rPr lang="en-IN" smtClean="0"/>
              <a:t>5</a:t>
            </a:fld>
            <a:endParaRPr lang="en-IN" dirty="0"/>
          </a:p>
        </p:txBody>
      </p:sp>
      <p:sp>
        <p:nvSpPr>
          <p:cNvPr id="5" name="TextBox 4">
            <a:extLst>
              <a:ext uri="{FF2B5EF4-FFF2-40B4-BE49-F238E27FC236}">
                <a16:creationId xmlns:a16="http://schemas.microsoft.com/office/drawing/2014/main" id="{92C20C43-3F0A-7D53-052A-613F79B271FB}"/>
              </a:ext>
            </a:extLst>
          </p:cNvPr>
          <p:cNvSpPr txBox="1"/>
          <p:nvPr/>
        </p:nvSpPr>
        <p:spPr>
          <a:xfrm>
            <a:off x="989028" y="619515"/>
            <a:ext cx="10364771" cy="1015663"/>
          </a:xfrm>
          <a:prstGeom prst="rect">
            <a:avLst/>
          </a:prstGeom>
          <a:noFill/>
        </p:spPr>
        <p:txBody>
          <a:bodyPr wrap="square">
            <a:spAutoFit/>
          </a:bodyPr>
          <a:lstStyle/>
          <a:p>
            <a:r>
              <a:rPr lang="en-US" sz="2000" dirty="0">
                <a:solidFill>
                  <a:schemeClr val="tx1">
                    <a:lumMod val="65000"/>
                    <a:lumOff val="35000"/>
                  </a:schemeClr>
                </a:solidFill>
                <a:effectLst/>
              </a:rPr>
              <a:t>The implementation of the various classes are as follows: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a:t>
            </a:r>
            <a:r>
              <a:rPr lang="en-US" sz="2000" dirty="0" err="1">
                <a:solidFill>
                  <a:schemeClr val="tx1">
                    <a:lumMod val="65000"/>
                    <a:lumOff val="35000"/>
                  </a:schemeClr>
                </a:solidFill>
                <a:effectLst/>
              </a:rPr>
              <a:t>CustomerLoginDTO</a:t>
            </a:r>
            <a:r>
              <a:rPr lang="en-US" sz="2000" dirty="0">
                <a:solidFill>
                  <a:schemeClr val="tx1">
                    <a:lumMod val="65000"/>
                    <a:lumOff val="35000"/>
                  </a:schemeClr>
                </a:solidFill>
                <a:effectLst/>
              </a:rPr>
              <a:t> class</a:t>
            </a:r>
          </a:p>
        </p:txBody>
      </p:sp>
      <p:sp>
        <p:nvSpPr>
          <p:cNvPr id="7" name="TextBox 6">
            <a:extLst>
              <a:ext uri="{FF2B5EF4-FFF2-40B4-BE49-F238E27FC236}">
                <a16:creationId xmlns:a16="http://schemas.microsoft.com/office/drawing/2014/main" id="{DBA85B66-0043-24D0-9410-7DC460436E27}"/>
              </a:ext>
            </a:extLst>
          </p:cNvPr>
          <p:cNvSpPr txBox="1"/>
          <p:nvPr/>
        </p:nvSpPr>
        <p:spPr>
          <a:xfrm>
            <a:off x="989028" y="1818903"/>
            <a:ext cx="9568992" cy="1754326"/>
          </a:xfrm>
          <a:prstGeom prst="rect">
            <a:avLst/>
          </a:prstGeom>
          <a:noFill/>
        </p:spPr>
        <p:txBody>
          <a:bodyPr wrap="square">
            <a:spAutoFit/>
          </a:bodyPr>
          <a:lstStyle/>
          <a:p>
            <a:r>
              <a:rPr lang="en-IN" dirty="0"/>
              <a:t>package </a:t>
            </a:r>
            <a:r>
              <a:rPr lang="en-IN" dirty="0" err="1"/>
              <a:t>com.hnd.dto</a:t>
            </a:r>
            <a:r>
              <a:rPr lang="en-IN" dirty="0"/>
              <a:t>;</a:t>
            </a:r>
          </a:p>
          <a:p>
            <a:r>
              <a:rPr lang="en-IN" dirty="0"/>
              <a:t>public class </a:t>
            </a:r>
            <a:r>
              <a:rPr lang="en-IN" dirty="0" err="1"/>
              <a:t>CustomerLoginDTO</a:t>
            </a:r>
            <a:r>
              <a:rPr lang="en-IN" dirty="0"/>
              <a:t> {</a:t>
            </a:r>
          </a:p>
          <a:p>
            <a:r>
              <a:rPr lang="en-IN" dirty="0"/>
              <a:t>	private String </a:t>
            </a:r>
            <a:r>
              <a:rPr lang="en-IN" dirty="0" err="1"/>
              <a:t>loginName</a:t>
            </a:r>
            <a:r>
              <a:rPr lang="en-IN" dirty="0"/>
              <a:t>;</a:t>
            </a:r>
          </a:p>
          <a:p>
            <a:r>
              <a:rPr lang="en-IN" dirty="0"/>
              <a:t>	private String password;  </a:t>
            </a:r>
          </a:p>
          <a:p>
            <a:r>
              <a:rPr lang="en-IN" dirty="0"/>
              <a:t>    //getter and setter methods</a:t>
            </a:r>
          </a:p>
          <a:p>
            <a:r>
              <a:rPr lang="en-IN" dirty="0"/>
              <a:t>}</a:t>
            </a:r>
          </a:p>
        </p:txBody>
      </p:sp>
      <p:sp>
        <p:nvSpPr>
          <p:cNvPr id="9" name="TextBox 8">
            <a:extLst>
              <a:ext uri="{FF2B5EF4-FFF2-40B4-BE49-F238E27FC236}">
                <a16:creationId xmlns:a16="http://schemas.microsoft.com/office/drawing/2014/main" id="{23C0727E-48B7-9D40-ECFB-F026367A7363}"/>
              </a:ext>
            </a:extLst>
          </p:cNvPr>
          <p:cNvSpPr txBox="1"/>
          <p:nvPr/>
        </p:nvSpPr>
        <p:spPr>
          <a:xfrm>
            <a:off x="989028" y="3756954"/>
            <a:ext cx="9634979" cy="400110"/>
          </a:xfrm>
          <a:prstGeom prst="rect">
            <a:avLst/>
          </a:prstGeom>
          <a:noFill/>
        </p:spPr>
        <p:txBody>
          <a:bodyPr wrap="square">
            <a:spAutoFit/>
          </a:bodyPr>
          <a:lstStyle/>
          <a:p>
            <a:r>
              <a:rPr lang="en-IN" sz="2000" dirty="0">
                <a:solidFill>
                  <a:schemeClr val="tx1">
                    <a:lumMod val="65000"/>
                    <a:lumOff val="35000"/>
                  </a:schemeClr>
                </a:solidFill>
              </a:rPr>
              <a:t>2. </a:t>
            </a:r>
            <a:r>
              <a:rPr lang="en-IN" sz="2000" dirty="0" err="1">
                <a:solidFill>
                  <a:schemeClr val="tx1">
                    <a:lumMod val="65000"/>
                    <a:lumOff val="35000"/>
                  </a:schemeClr>
                </a:solidFill>
              </a:rPr>
              <a:t>CustomerLoginRepository</a:t>
            </a:r>
            <a:r>
              <a:rPr lang="en-IN" sz="2000" dirty="0">
                <a:solidFill>
                  <a:schemeClr val="tx1">
                    <a:lumMod val="65000"/>
                    <a:lumOff val="35000"/>
                  </a:schemeClr>
                </a:solidFill>
              </a:rPr>
              <a:t> interface</a:t>
            </a:r>
          </a:p>
        </p:txBody>
      </p:sp>
      <p:sp>
        <p:nvSpPr>
          <p:cNvPr id="11" name="TextBox 10">
            <a:extLst>
              <a:ext uri="{FF2B5EF4-FFF2-40B4-BE49-F238E27FC236}">
                <a16:creationId xmlns:a16="http://schemas.microsoft.com/office/drawing/2014/main" id="{8E7BEFB6-28B3-D648-1359-C9364DA86419}"/>
              </a:ext>
            </a:extLst>
          </p:cNvPr>
          <p:cNvSpPr txBox="1"/>
          <p:nvPr/>
        </p:nvSpPr>
        <p:spPr>
          <a:xfrm>
            <a:off x="989027" y="4397927"/>
            <a:ext cx="11049001"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com.hnd.dto.CustomerLoginDTO</a:t>
            </a:r>
            <a:r>
              <a:rPr lang="en-IN" dirty="0"/>
              <a:t>;</a:t>
            </a:r>
          </a:p>
          <a:p>
            <a:r>
              <a:rPr lang="en-IN" dirty="0"/>
              <a:t>public interface </a:t>
            </a:r>
            <a:r>
              <a:rPr lang="en-IN" dirty="0" err="1"/>
              <a:t>CustomerLoginRepository</a:t>
            </a:r>
            <a:r>
              <a:rPr lang="en-IN" dirty="0"/>
              <a:t> {</a:t>
            </a:r>
          </a:p>
          <a:p>
            <a:r>
              <a:rPr lang="en-IN" dirty="0"/>
              <a:t>	public </a:t>
            </a:r>
            <a:r>
              <a:rPr lang="en-IN" dirty="0" err="1"/>
              <a:t>CustomerLoginDTO</a:t>
            </a:r>
            <a:r>
              <a:rPr lang="en-IN" dirty="0"/>
              <a:t> </a:t>
            </a:r>
            <a:r>
              <a:rPr lang="en-IN" dirty="0" err="1"/>
              <a:t>getCustomerLoginByLoginName</a:t>
            </a:r>
            <a:r>
              <a:rPr lang="en-IN" dirty="0"/>
              <a:t>(String </a:t>
            </a:r>
            <a:r>
              <a:rPr lang="en-IN" dirty="0" err="1"/>
              <a:t>loginName</a:t>
            </a:r>
            <a:r>
              <a:rPr lang="en-IN" dirty="0"/>
              <a:t>);</a:t>
            </a:r>
          </a:p>
          <a:p>
            <a:r>
              <a:rPr lang="en-IN" dirty="0"/>
              <a:t>}</a:t>
            </a:r>
          </a:p>
        </p:txBody>
      </p:sp>
    </p:spTree>
    <p:extLst>
      <p:ext uri="{BB962C8B-B14F-4D97-AF65-F5344CB8AC3E}">
        <p14:creationId xmlns:p14="http://schemas.microsoft.com/office/powerpoint/2010/main" val="2252920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2374FC-11B0-69A0-E41A-347DC5E57F8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7F29520-0658-24C0-D427-80246441A8C6}"/>
              </a:ext>
            </a:extLst>
          </p:cNvPr>
          <p:cNvSpPr>
            <a:spLocks noGrp="1"/>
          </p:cNvSpPr>
          <p:nvPr>
            <p:ph type="sldNum" sz="quarter" idx="12"/>
          </p:nvPr>
        </p:nvSpPr>
        <p:spPr/>
        <p:txBody>
          <a:bodyPr/>
          <a:lstStyle/>
          <a:p>
            <a:fld id="{4A777409-9C5A-4B07-8E32-19F22F7D558C}" type="slidenum">
              <a:rPr lang="en-IN" smtClean="0"/>
              <a:t>6</a:t>
            </a:fld>
            <a:endParaRPr lang="en-IN" dirty="0"/>
          </a:p>
        </p:txBody>
      </p:sp>
      <p:sp>
        <p:nvSpPr>
          <p:cNvPr id="5" name="TextBox 4">
            <a:extLst>
              <a:ext uri="{FF2B5EF4-FFF2-40B4-BE49-F238E27FC236}">
                <a16:creationId xmlns:a16="http://schemas.microsoft.com/office/drawing/2014/main" id="{F2CCC0BB-0BEC-AB7A-ACFD-421DAA224E56}"/>
              </a:ext>
            </a:extLst>
          </p:cNvPr>
          <p:cNvSpPr txBox="1"/>
          <p:nvPr/>
        </p:nvSpPr>
        <p:spPr>
          <a:xfrm>
            <a:off x="989028" y="607185"/>
            <a:ext cx="9691541" cy="400110"/>
          </a:xfrm>
          <a:prstGeom prst="rect">
            <a:avLst/>
          </a:prstGeom>
          <a:noFill/>
        </p:spPr>
        <p:txBody>
          <a:bodyPr wrap="square">
            <a:spAutoFit/>
          </a:bodyPr>
          <a:lstStyle/>
          <a:p>
            <a:r>
              <a:rPr lang="en-IN" sz="2000" dirty="0">
                <a:solidFill>
                  <a:schemeClr val="tx1">
                    <a:lumMod val="65000"/>
                    <a:lumOff val="35000"/>
                  </a:schemeClr>
                </a:solidFill>
              </a:rPr>
              <a:t>3. </a:t>
            </a:r>
            <a:r>
              <a:rPr lang="en-IN" sz="2000" dirty="0" err="1">
                <a:solidFill>
                  <a:schemeClr val="tx1">
                    <a:lumMod val="65000"/>
                    <a:lumOff val="35000"/>
                  </a:schemeClr>
                </a:solidFill>
              </a:rPr>
              <a:t>CustomerLoginRepositoryImpl</a:t>
            </a:r>
            <a:r>
              <a:rPr lang="en-IN" sz="2000" dirty="0">
                <a:solidFill>
                  <a:schemeClr val="tx1">
                    <a:lumMod val="65000"/>
                    <a:lumOff val="35000"/>
                  </a:schemeClr>
                </a:solidFill>
              </a:rPr>
              <a:t> class</a:t>
            </a:r>
          </a:p>
        </p:txBody>
      </p:sp>
      <p:sp>
        <p:nvSpPr>
          <p:cNvPr id="7" name="TextBox 6">
            <a:extLst>
              <a:ext uri="{FF2B5EF4-FFF2-40B4-BE49-F238E27FC236}">
                <a16:creationId xmlns:a16="http://schemas.microsoft.com/office/drawing/2014/main" id="{0FF3A87B-6722-B008-232C-8CB51CF96F54}"/>
              </a:ext>
            </a:extLst>
          </p:cNvPr>
          <p:cNvSpPr txBox="1"/>
          <p:nvPr/>
        </p:nvSpPr>
        <p:spPr>
          <a:xfrm>
            <a:off x="989029" y="1142666"/>
            <a:ext cx="10803904" cy="5078313"/>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java.util.HashMap</a:t>
            </a:r>
            <a:r>
              <a:rPr lang="en-IN" dirty="0"/>
              <a:t>;</a:t>
            </a:r>
          </a:p>
          <a:p>
            <a:r>
              <a:rPr lang="en-IN" dirty="0"/>
              <a:t>import </a:t>
            </a:r>
            <a:r>
              <a:rPr lang="en-IN" dirty="0" err="1"/>
              <a:t>java.util.Map</a:t>
            </a:r>
            <a:r>
              <a:rPr lang="en-IN" dirty="0"/>
              <a:t>;</a:t>
            </a:r>
          </a:p>
          <a:p>
            <a:r>
              <a:rPr lang="en-IN" dirty="0"/>
              <a:t>import </a:t>
            </a:r>
            <a:r>
              <a:rPr lang="en-IN" dirty="0" err="1"/>
              <a:t>com.hnd.dto.CustomerLoginDTO</a:t>
            </a:r>
            <a:r>
              <a:rPr lang="en-IN" dirty="0"/>
              <a:t>;</a:t>
            </a:r>
          </a:p>
          <a:p>
            <a:r>
              <a:rPr lang="en-IN" dirty="0"/>
              <a:t>public class </a:t>
            </a:r>
            <a:r>
              <a:rPr lang="en-IN" dirty="0" err="1"/>
              <a:t>CustomerLoginRepositoryImpl</a:t>
            </a:r>
            <a:r>
              <a:rPr lang="en-IN" dirty="0"/>
              <a:t> implements </a:t>
            </a:r>
            <a:r>
              <a:rPr lang="en-IN" dirty="0" err="1"/>
              <a:t>CustomerLoginRepository</a:t>
            </a:r>
            <a:r>
              <a:rPr lang="en-IN" dirty="0"/>
              <a:t> {</a:t>
            </a:r>
          </a:p>
          <a:p>
            <a:r>
              <a:rPr lang="en-IN" dirty="0"/>
              <a:t>	</a:t>
            </a:r>
          </a:p>
          <a:p>
            <a:r>
              <a:rPr lang="en-IN" dirty="0"/>
              <a:t>	public </a:t>
            </a:r>
            <a:r>
              <a:rPr lang="en-IN" dirty="0" err="1"/>
              <a:t>CustomerLoginDTO</a:t>
            </a:r>
            <a:r>
              <a:rPr lang="en-IN" dirty="0"/>
              <a:t> </a:t>
            </a:r>
            <a:r>
              <a:rPr lang="en-IN" dirty="0" err="1"/>
              <a:t>getCustomerLoginByLoginName</a:t>
            </a:r>
            <a:r>
              <a:rPr lang="en-IN" dirty="0"/>
              <a:t>(String </a:t>
            </a:r>
            <a:r>
              <a:rPr lang="en-IN" dirty="0" err="1"/>
              <a:t>loginName</a:t>
            </a:r>
            <a:r>
              <a:rPr lang="en-IN" dirty="0"/>
              <a:t>) {</a:t>
            </a:r>
          </a:p>
          <a:p>
            <a:r>
              <a:rPr lang="en-IN" dirty="0"/>
              <a:t>		Map&lt;String, String&gt; </a:t>
            </a:r>
            <a:r>
              <a:rPr lang="en-IN" dirty="0" err="1"/>
              <a:t>customerCredentials</a:t>
            </a:r>
            <a:r>
              <a:rPr lang="en-IN" dirty="0"/>
              <a:t> = new HashMap&lt;String, String&gt;();</a:t>
            </a:r>
          </a:p>
          <a:p>
            <a:r>
              <a:rPr lang="en-IN" dirty="0"/>
              <a:t>		</a:t>
            </a:r>
            <a:r>
              <a:rPr lang="en-IN" dirty="0" err="1"/>
              <a:t>customerCredentials.put</a:t>
            </a:r>
            <a:r>
              <a:rPr lang="en-IN" dirty="0"/>
              <a:t>("robin", "robin123");</a:t>
            </a:r>
          </a:p>
          <a:p>
            <a:r>
              <a:rPr lang="en-IN" dirty="0"/>
              <a:t>		</a:t>
            </a:r>
            <a:r>
              <a:rPr lang="en-IN" dirty="0" err="1"/>
              <a:t>customerCredentials.put</a:t>
            </a:r>
            <a:r>
              <a:rPr lang="en-IN" dirty="0"/>
              <a:t>("harry", "harry123");</a:t>
            </a:r>
          </a:p>
          <a:p>
            <a:r>
              <a:rPr lang="en-IN" dirty="0"/>
              <a:t>		</a:t>
            </a:r>
            <a:r>
              <a:rPr lang="en-IN" dirty="0" err="1"/>
              <a:t>customerCredentials.put</a:t>
            </a:r>
            <a:r>
              <a:rPr lang="en-IN" dirty="0"/>
              <a:t>("</a:t>
            </a:r>
            <a:r>
              <a:rPr lang="en-IN" dirty="0" err="1"/>
              <a:t>garry</a:t>
            </a:r>
            <a:r>
              <a:rPr lang="en-IN" dirty="0"/>
              <a:t>", "garry123");</a:t>
            </a:r>
          </a:p>
          <a:p>
            <a:r>
              <a:rPr lang="en-IN" dirty="0"/>
              <a:t>		</a:t>
            </a:r>
            <a:r>
              <a:rPr lang="en-IN" dirty="0" err="1"/>
              <a:t>customerCredentials.put</a:t>
            </a:r>
            <a:r>
              <a:rPr lang="en-IN" dirty="0"/>
              <a:t>("</a:t>
            </a:r>
            <a:r>
              <a:rPr lang="en-IN" dirty="0" err="1"/>
              <a:t>monica</a:t>
            </a:r>
            <a:r>
              <a:rPr lang="en-IN" dirty="0"/>
              <a:t>", "monica123");</a:t>
            </a:r>
          </a:p>
          <a:p>
            <a:r>
              <a:rPr lang="en-IN" dirty="0"/>
              <a:t>		</a:t>
            </a:r>
            <a:r>
              <a:rPr lang="en-IN" dirty="0" err="1"/>
              <a:t>CustomerLoginDTO</a:t>
            </a:r>
            <a:r>
              <a:rPr lang="en-IN" dirty="0"/>
              <a:t> </a:t>
            </a:r>
            <a:r>
              <a:rPr lang="en-IN" dirty="0" err="1"/>
              <a:t>customerLogin</a:t>
            </a:r>
            <a:r>
              <a:rPr lang="en-IN" dirty="0"/>
              <a:t> = new </a:t>
            </a:r>
            <a:r>
              <a:rPr lang="en-IN" dirty="0" err="1"/>
              <a:t>CustomerLoginDTO</a:t>
            </a:r>
            <a:r>
              <a:rPr lang="en-IN" dirty="0"/>
              <a:t>();</a:t>
            </a:r>
          </a:p>
          <a:p>
            <a:r>
              <a:rPr lang="en-IN" dirty="0"/>
              <a:t>		</a:t>
            </a:r>
            <a:r>
              <a:rPr lang="en-IN" dirty="0" err="1"/>
              <a:t>customerLogin.setLoginName</a:t>
            </a:r>
            <a:r>
              <a:rPr lang="en-IN" dirty="0"/>
              <a:t>(</a:t>
            </a:r>
            <a:r>
              <a:rPr lang="en-IN" dirty="0" err="1"/>
              <a:t>loginName</a:t>
            </a:r>
            <a:r>
              <a:rPr lang="en-IN" dirty="0"/>
              <a:t>);</a:t>
            </a:r>
          </a:p>
          <a:p>
            <a:r>
              <a:rPr lang="en-IN" dirty="0"/>
              <a:t>		</a:t>
            </a:r>
            <a:r>
              <a:rPr lang="en-IN" dirty="0" err="1"/>
              <a:t>customerLogin.setPassword</a:t>
            </a:r>
            <a:r>
              <a:rPr lang="en-IN" dirty="0"/>
              <a:t>(</a:t>
            </a:r>
            <a:r>
              <a:rPr lang="en-IN" dirty="0" err="1"/>
              <a:t>customerCredentials.get</a:t>
            </a:r>
            <a:r>
              <a:rPr lang="en-IN" dirty="0"/>
              <a:t>(</a:t>
            </a:r>
            <a:r>
              <a:rPr lang="en-IN" dirty="0" err="1"/>
              <a:t>loginName</a:t>
            </a:r>
            <a:r>
              <a:rPr lang="en-IN" dirty="0"/>
              <a:t>));</a:t>
            </a:r>
          </a:p>
          <a:p>
            <a:r>
              <a:rPr lang="en-IN" dirty="0"/>
              <a:t>		return </a:t>
            </a:r>
            <a:r>
              <a:rPr lang="en-IN" dirty="0" err="1"/>
              <a:t>customerLogin</a:t>
            </a:r>
            <a:r>
              <a:rPr lang="en-IN" dirty="0"/>
              <a:t>;</a:t>
            </a:r>
          </a:p>
          <a:p>
            <a:r>
              <a:rPr lang="en-IN" dirty="0"/>
              <a:t>	}</a:t>
            </a:r>
          </a:p>
          <a:p>
            <a:r>
              <a:rPr lang="en-IN" dirty="0"/>
              <a:t>}</a:t>
            </a:r>
          </a:p>
        </p:txBody>
      </p:sp>
    </p:spTree>
    <p:extLst>
      <p:ext uri="{BB962C8B-B14F-4D97-AF65-F5344CB8AC3E}">
        <p14:creationId xmlns:p14="http://schemas.microsoft.com/office/powerpoint/2010/main" val="1053476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357DC3-923C-2773-BE1C-989A64EF8C7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0EB9A18-C40E-90FC-70C1-4030387540B4}"/>
              </a:ext>
            </a:extLst>
          </p:cNvPr>
          <p:cNvSpPr>
            <a:spLocks noGrp="1"/>
          </p:cNvSpPr>
          <p:nvPr>
            <p:ph type="sldNum" sz="quarter" idx="12"/>
          </p:nvPr>
        </p:nvSpPr>
        <p:spPr/>
        <p:txBody>
          <a:bodyPr/>
          <a:lstStyle/>
          <a:p>
            <a:fld id="{4A777409-9C5A-4B07-8E32-19F22F7D558C}" type="slidenum">
              <a:rPr lang="en-IN" smtClean="0"/>
              <a:t>7</a:t>
            </a:fld>
            <a:endParaRPr lang="en-IN" dirty="0"/>
          </a:p>
        </p:txBody>
      </p:sp>
      <p:sp>
        <p:nvSpPr>
          <p:cNvPr id="5" name="TextBox 4">
            <a:extLst>
              <a:ext uri="{FF2B5EF4-FFF2-40B4-BE49-F238E27FC236}">
                <a16:creationId xmlns:a16="http://schemas.microsoft.com/office/drawing/2014/main" id="{BC224B0A-6B6B-FC8F-A2AF-A1F186C4E0C2}"/>
              </a:ext>
            </a:extLst>
          </p:cNvPr>
          <p:cNvSpPr txBox="1"/>
          <p:nvPr/>
        </p:nvSpPr>
        <p:spPr>
          <a:xfrm>
            <a:off x="909686" y="672454"/>
            <a:ext cx="10444113" cy="1323439"/>
          </a:xfrm>
          <a:prstGeom prst="rect">
            <a:avLst/>
          </a:prstGeom>
          <a:noFill/>
        </p:spPr>
        <p:txBody>
          <a:bodyPr wrap="square">
            <a:spAutoFit/>
          </a:bodyPr>
          <a:lstStyle/>
          <a:p>
            <a:r>
              <a:rPr lang="en-US" sz="2000" dirty="0">
                <a:solidFill>
                  <a:schemeClr val="tx1">
                    <a:lumMod val="65000"/>
                    <a:lumOff val="35000"/>
                  </a:schemeClr>
                </a:solidFill>
                <a:effectLst/>
              </a:rPr>
              <a:t>In this class, data has been stubbed for ease of learning. In actual implementation, this class will contain the code for interacting with the database.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4. </a:t>
            </a:r>
            <a:r>
              <a:rPr lang="en-US" sz="2000" dirty="0" err="1">
                <a:solidFill>
                  <a:schemeClr val="tx1">
                    <a:lumMod val="65000"/>
                    <a:lumOff val="35000"/>
                  </a:schemeClr>
                </a:solidFill>
                <a:effectLst/>
              </a:rPr>
              <a:t>CustomerLoginService</a:t>
            </a:r>
            <a:r>
              <a:rPr lang="en-US" sz="2000" dirty="0">
                <a:solidFill>
                  <a:schemeClr val="tx1">
                    <a:lumMod val="65000"/>
                    <a:lumOff val="35000"/>
                  </a:schemeClr>
                </a:solidFill>
                <a:effectLst/>
              </a:rPr>
              <a:t> interface</a:t>
            </a:r>
          </a:p>
        </p:txBody>
      </p:sp>
      <p:sp>
        <p:nvSpPr>
          <p:cNvPr id="7" name="TextBox 6">
            <a:extLst>
              <a:ext uri="{FF2B5EF4-FFF2-40B4-BE49-F238E27FC236}">
                <a16:creationId xmlns:a16="http://schemas.microsoft.com/office/drawing/2014/main" id="{D51B872A-720B-082C-8E3C-3EEED554C40A}"/>
              </a:ext>
            </a:extLst>
          </p:cNvPr>
          <p:cNvSpPr txBox="1"/>
          <p:nvPr/>
        </p:nvSpPr>
        <p:spPr>
          <a:xfrm>
            <a:off x="989028" y="2116938"/>
            <a:ext cx="11133841" cy="1754326"/>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public interface </a:t>
            </a:r>
            <a:r>
              <a:rPr lang="en-IN" dirty="0" err="1"/>
              <a:t>CustomerLoginService</a:t>
            </a:r>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customerLoginDTO</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E719F795-CC72-57A3-443E-C56F1AC858EA}"/>
              </a:ext>
            </a:extLst>
          </p:cNvPr>
          <p:cNvSpPr txBox="1"/>
          <p:nvPr/>
        </p:nvSpPr>
        <p:spPr>
          <a:xfrm>
            <a:off x="909686" y="4467475"/>
            <a:ext cx="10807832" cy="1015663"/>
          </a:xfrm>
          <a:prstGeom prst="rect">
            <a:avLst/>
          </a:prstGeom>
          <a:noFill/>
        </p:spPr>
        <p:txBody>
          <a:bodyPr wrap="square">
            <a:spAutoFit/>
          </a:bodyPr>
          <a:lstStyle/>
          <a:p>
            <a:r>
              <a:rPr lang="en-US" sz="2000" dirty="0">
                <a:solidFill>
                  <a:schemeClr val="tx1">
                    <a:lumMod val="65000"/>
                    <a:lumOff val="35000"/>
                  </a:schemeClr>
                </a:solidFill>
                <a:effectLst/>
              </a:rPr>
              <a:t>NOTE: </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BankException</a:t>
            </a:r>
            <a:r>
              <a:rPr lang="en-US" sz="2000" dirty="0">
                <a:solidFill>
                  <a:schemeClr val="tx1">
                    <a:lumMod val="65000"/>
                    <a:lumOff val="35000"/>
                  </a:schemeClr>
                </a:solidFill>
                <a:effectLst/>
              </a:rPr>
              <a:t> is a user-defined exception class.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5.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a:t>
            </a:r>
          </a:p>
        </p:txBody>
      </p:sp>
    </p:spTree>
    <p:extLst>
      <p:ext uri="{BB962C8B-B14F-4D97-AF65-F5344CB8AC3E}">
        <p14:creationId xmlns:p14="http://schemas.microsoft.com/office/powerpoint/2010/main" val="417659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7DCA58-FD33-EDA3-3332-2CB1D390AFF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80EA16-790F-CE0A-25FE-268B5E32A1CA}"/>
              </a:ext>
            </a:extLst>
          </p:cNvPr>
          <p:cNvSpPr>
            <a:spLocks noGrp="1"/>
          </p:cNvSpPr>
          <p:nvPr>
            <p:ph type="sldNum" sz="quarter" idx="12"/>
          </p:nvPr>
        </p:nvSpPr>
        <p:spPr/>
        <p:txBody>
          <a:bodyPr/>
          <a:lstStyle/>
          <a:p>
            <a:fld id="{4A777409-9C5A-4B07-8E32-19F22F7D558C}" type="slidenum">
              <a:rPr lang="en-IN" smtClean="0"/>
              <a:t>8</a:t>
            </a:fld>
            <a:endParaRPr lang="en-IN" dirty="0"/>
          </a:p>
        </p:txBody>
      </p:sp>
      <p:sp>
        <p:nvSpPr>
          <p:cNvPr id="5" name="TextBox 4">
            <a:extLst>
              <a:ext uri="{FF2B5EF4-FFF2-40B4-BE49-F238E27FC236}">
                <a16:creationId xmlns:a16="http://schemas.microsoft.com/office/drawing/2014/main" id="{152A060E-5AA3-C8BF-AD20-DB230180DE2F}"/>
              </a:ext>
            </a:extLst>
          </p:cNvPr>
          <p:cNvSpPr txBox="1"/>
          <p:nvPr/>
        </p:nvSpPr>
        <p:spPr>
          <a:xfrm>
            <a:off x="838201" y="629602"/>
            <a:ext cx="11077280" cy="5909310"/>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com.hnd.repository.CustomerLoginRepository</a:t>
            </a:r>
            <a:r>
              <a:rPr lang="en-IN" dirty="0"/>
              <a:t>;</a:t>
            </a:r>
          </a:p>
          <a:p>
            <a:r>
              <a:rPr lang="en-IN" dirty="0"/>
              <a:t>import </a:t>
            </a:r>
            <a:r>
              <a:rPr lang="en-IN" dirty="0" err="1"/>
              <a:t>com.hnd.repository.CustomerLoginRepositoryImpl</a:t>
            </a:r>
            <a:r>
              <a:rPr lang="en-IN" dirty="0"/>
              <a:t>;</a:t>
            </a:r>
          </a:p>
          <a:p>
            <a:r>
              <a:rPr lang="en-IN" dirty="0"/>
              <a:t>public class </a:t>
            </a:r>
            <a:r>
              <a:rPr lang="en-IN" dirty="0" err="1"/>
              <a:t>CustomerLoginServiceImpl</a:t>
            </a:r>
            <a:r>
              <a:rPr lang="en-IN" dirty="0"/>
              <a:t> implements </a:t>
            </a:r>
            <a:r>
              <a:rPr lang="en-IN" dirty="0" err="1"/>
              <a:t>CustomerLoginService</a:t>
            </a:r>
            <a:r>
              <a:rPr lang="en-IN" dirty="0"/>
              <a:t> {</a:t>
            </a:r>
          </a:p>
          <a:p>
            <a:r>
              <a:rPr lang="en-IN" dirty="0"/>
              <a:t>	private </a:t>
            </a:r>
            <a:r>
              <a:rPr lang="en-IN" dirty="0" err="1"/>
              <a:t>CustomerLoginRepository</a:t>
            </a:r>
            <a:r>
              <a:rPr lang="en-IN" dirty="0"/>
              <a:t> </a:t>
            </a:r>
            <a:r>
              <a:rPr lang="en-IN" dirty="0" err="1"/>
              <a:t>customerLoginRepository</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customerLoginDTO</a:t>
            </a:r>
            <a:r>
              <a:rPr lang="en-IN" dirty="0"/>
              <a:t>) throws </a:t>
            </a:r>
            <a:r>
              <a:rPr lang="en-IN" dirty="0" err="1"/>
              <a:t>hndBankException</a:t>
            </a:r>
            <a:r>
              <a:rPr lang="en-IN" dirty="0"/>
              <a:t> {</a:t>
            </a:r>
          </a:p>
          <a:p>
            <a:r>
              <a:rPr lang="en-IN" dirty="0"/>
              <a:t>		String </a:t>
            </a:r>
            <a:r>
              <a:rPr lang="en-IN" dirty="0" err="1"/>
              <a:t>toReturn</a:t>
            </a:r>
            <a:r>
              <a:rPr lang="en-IN" dirty="0"/>
              <a:t> = null;</a:t>
            </a:r>
          </a:p>
          <a:p>
            <a:r>
              <a:rPr lang="en-IN" dirty="0"/>
              <a:t>		</a:t>
            </a:r>
            <a:r>
              <a:rPr lang="en-IN" dirty="0" err="1"/>
              <a:t>customerLoginRepository</a:t>
            </a:r>
            <a:r>
              <a:rPr lang="en-IN" dirty="0"/>
              <a:t> = new </a:t>
            </a:r>
            <a:r>
              <a:rPr lang="en-IN" dirty="0" err="1"/>
              <a:t>CustomerLoginRepositoryImpl</a:t>
            </a:r>
            <a:r>
              <a:rPr lang="en-IN" dirty="0"/>
              <a:t>();</a:t>
            </a:r>
          </a:p>
          <a:p>
            <a:r>
              <a:rPr lang="en-IN" dirty="0"/>
              <a:t>		</a:t>
            </a:r>
            <a:r>
              <a:rPr lang="en-IN" dirty="0" err="1"/>
              <a:t>CustomerLoginDTO</a:t>
            </a:r>
            <a:r>
              <a:rPr lang="en-IN" dirty="0"/>
              <a:t> </a:t>
            </a:r>
            <a:r>
              <a:rPr lang="en-IN" dirty="0" err="1"/>
              <a:t>customerLoginFromRepository</a:t>
            </a:r>
            <a:r>
              <a:rPr lang="en-IN" dirty="0"/>
              <a:t> = </a:t>
            </a:r>
          </a:p>
          <a:p>
            <a:r>
              <a:rPr lang="en-IN" dirty="0"/>
              <a:t>				</a:t>
            </a:r>
            <a:r>
              <a:rPr lang="en-IN" dirty="0" err="1"/>
              <a:t>customerLoginRepository.getCustomerLoginByLoginName</a:t>
            </a:r>
            <a:r>
              <a:rPr lang="en-IN" dirty="0"/>
              <a:t>(</a:t>
            </a:r>
            <a:r>
              <a:rPr lang="en-IN" dirty="0" err="1"/>
              <a:t>customerLoginDTO.getLoginName</a:t>
            </a:r>
            <a:r>
              <a:rPr lang="en-IN" dirty="0"/>
              <a:t>());</a:t>
            </a:r>
          </a:p>
          <a:p>
            <a:r>
              <a:rPr lang="en-IN" dirty="0"/>
              <a:t>		if (</a:t>
            </a:r>
            <a:r>
              <a:rPr lang="en-IN" dirty="0" err="1"/>
              <a:t>customerLoginDTO.getPassword</a:t>
            </a:r>
            <a:r>
              <a:rPr lang="en-IN" dirty="0"/>
              <a:t>().equals(</a:t>
            </a:r>
            <a:r>
              <a:rPr lang="en-IN" dirty="0" err="1"/>
              <a:t>customerLoginFromRepository.getPassword</a:t>
            </a:r>
            <a:r>
              <a:rPr lang="en-IN" dirty="0"/>
              <a:t>())) {</a:t>
            </a:r>
          </a:p>
          <a:p>
            <a:r>
              <a:rPr lang="en-IN" dirty="0"/>
              <a:t>			</a:t>
            </a:r>
            <a:r>
              <a:rPr lang="en-IN" dirty="0" err="1"/>
              <a:t>toReturn</a:t>
            </a:r>
            <a:r>
              <a:rPr lang="en-IN" dirty="0"/>
              <a:t> = "SUCCESS";</a:t>
            </a:r>
          </a:p>
          <a:p>
            <a:r>
              <a:rPr lang="en-IN" dirty="0"/>
              <a:t>		} else {</a:t>
            </a:r>
          </a:p>
          <a:p>
            <a:r>
              <a:rPr lang="en-IN" dirty="0"/>
              <a:t>			throw new </a:t>
            </a:r>
            <a:r>
              <a:rPr lang="en-IN" dirty="0" err="1"/>
              <a:t>hndBankException</a:t>
            </a:r>
            <a:r>
              <a:rPr lang="en-IN" dirty="0"/>
              <a:t>("</a:t>
            </a:r>
            <a:r>
              <a:rPr lang="en-IN" dirty="0" err="1"/>
              <a:t>Service.WRONG_CREDENTIALS</a:t>
            </a:r>
            <a:r>
              <a:rPr lang="en-IN" dirty="0"/>
              <a:t>");</a:t>
            </a:r>
          </a:p>
          <a:p>
            <a:r>
              <a:rPr lang="en-IN" dirty="0"/>
              <a:t>		}</a:t>
            </a:r>
          </a:p>
          <a:p>
            <a:r>
              <a:rPr lang="en-IN" dirty="0"/>
              <a:t>		return </a:t>
            </a:r>
            <a:r>
              <a:rPr lang="en-IN" dirty="0" err="1"/>
              <a:t>toReturn</a:t>
            </a:r>
            <a:r>
              <a:rPr lang="en-IN" dirty="0"/>
              <a:t>;</a:t>
            </a:r>
          </a:p>
          <a:p>
            <a:r>
              <a:rPr lang="en-IN" dirty="0"/>
              <a:t>	}</a:t>
            </a:r>
          </a:p>
          <a:p>
            <a:r>
              <a:rPr lang="en-IN" dirty="0"/>
              <a:t>}</a:t>
            </a:r>
          </a:p>
        </p:txBody>
      </p:sp>
    </p:spTree>
    <p:extLst>
      <p:ext uri="{BB962C8B-B14F-4D97-AF65-F5344CB8AC3E}">
        <p14:creationId xmlns:p14="http://schemas.microsoft.com/office/powerpoint/2010/main" val="917764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475BA7-0D4E-74DB-050A-1C04AA4D32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F0D491-5655-6D8E-FB2F-B9C6161016FC}"/>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5" name="TextBox 4">
            <a:extLst>
              <a:ext uri="{FF2B5EF4-FFF2-40B4-BE49-F238E27FC236}">
                <a16:creationId xmlns:a16="http://schemas.microsoft.com/office/drawing/2014/main" id="{2A0BC7B7-F30C-CD61-700E-B5B444F44E3A}"/>
              </a:ext>
            </a:extLst>
          </p:cNvPr>
          <p:cNvSpPr txBox="1"/>
          <p:nvPr/>
        </p:nvSpPr>
        <p:spPr>
          <a:xfrm>
            <a:off x="989029" y="630589"/>
            <a:ext cx="10364771" cy="400110"/>
          </a:xfrm>
          <a:prstGeom prst="rect">
            <a:avLst/>
          </a:prstGeom>
          <a:noFill/>
        </p:spPr>
        <p:txBody>
          <a:bodyPr wrap="square">
            <a:spAutoFit/>
          </a:bodyPr>
          <a:lstStyle/>
          <a:p>
            <a:r>
              <a:rPr lang="en-IN" sz="2000" dirty="0">
                <a:solidFill>
                  <a:schemeClr val="tx1">
                    <a:lumMod val="65000"/>
                    <a:lumOff val="35000"/>
                  </a:schemeClr>
                </a:solidFill>
              </a:rPr>
              <a:t>6. </a:t>
            </a:r>
            <a:r>
              <a:rPr lang="en-IN" sz="2000" dirty="0" err="1">
                <a:solidFill>
                  <a:schemeClr val="tx1">
                    <a:lumMod val="65000"/>
                    <a:lumOff val="35000"/>
                  </a:schemeClr>
                </a:solidFill>
              </a:rPr>
              <a:t>CustomerLoginController</a:t>
            </a:r>
            <a:r>
              <a:rPr lang="en-IN" sz="2000" dirty="0">
                <a:solidFill>
                  <a:schemeClr val="tx1">
                    <a:lumMod val="65000"/>
                    <a:lumOff val="35000"/>
                  </a:schemeClr>
                </a:solidFill>
              </a:rPr>
              <a:t> class</a:t>
            </a:r>
          </a:p>
        </p:txBody>
      </p:sp>
      <p:sp>
        <p:nvSpPr>
          <p:cNvPr id="7" name="TextBox 6">
            <a:extLst>
              <a:ext uri="{FF2B5EF4-FFF2-40B4-BE49-F238E27FC236}">
                <a16:creationId xmlns:a16="http://schemas.microsoft.com/office/drawing/2014/main" id="{2F7D7D06-09A9-23CC-C74B-B498A7DE9F17}"/>
              </a:ext>
            </a:extLst>
          </p:cNvPr>
          <p:cNvSpPr txBox="1"/>
          <p:nvPr/>
        </p:nvSpPr>
        <p:spPr>
          <a:xfrm>
            <a:off x="1267120" y="1162674"/>
            <a:ext cx="10924880" cy="3416320"/>
          </a:xfrm>
          <a:prstGeom prst="rect">
            <a:avLst/>
          </a:prstGeom>
          <a:noFill/>
        </p:spPr>
        <p:txBody>
          <a:bodyPr wrap="square">
            <a:spAutoFit/>
          </a:bodyPr>
          <a:lstStyle/>
          <a:p>
            <a:r>
              <a:rPr lang="en-IN" dirty="0"/>
              <a:t>package </a:t>
            </a:r>
            <a:r>
              <a:rPr lang="en-IN" dirty="0" err="1"/>
              <a:t>com.hnd.controller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com.hnd.service.CustomerLoginService</a:t>
            </a:r>
            <a:r>
              <a:rPr lang="en-IN" dirty="0"/>
              <a:t>;</a:t>
            </a:r>
          </a:p>
          <a:p>
            <a:r>
              <a:rPr lang="en-IN" dirty="0"/>
              <a:t>import </a:t>
            </a:r>
            <a:r>
              <a:rPr lang="en-IN" dirty="0" err="1"/>
              <a:t>com.hnd.service.CustomerLoginServiceImpl</a:t>
            </a:r>
            <a:r>
              <a:rPr lang="en-IN" dirty="0"/>
              <a:t>;</a:t>
            </a:r>
          </a:p>
          <a:p>
            <a:r>
              <a:rPr lang="en-IN" dirty="0"/>
              <a:t>public class </a:t>
            </a:r>
            <a:r>
              <a:rPr lang="en-IN" dirty="0" err="1"/>
              <a:t>CustomerLoginController</a:t>
            </a:r>
            <a:r>
              <a:rPr lang="en-IN" dirty="0"/>
              <a:t> {</a:t>
            </a:r>
          </a:p>
          <a:p>
            <a:r>
              <a:rPr lang="en-IN" dirty="0"/>
              <a:t>	private </a:t>
            </a:r>
            <a:r>
              <a:rPr lang="en-IN" dirty="0" err="1"/>
              <a:t>CustomerLoginService</a:t>
            </a:r>
            <a:r>
              <a:rPr lang="en-IN" dirty="0"/>
              <a:t> </a:t>
            </a:r>
            <a:r>
              <a:rPr lang="en-IN" dirty="0" err="1"/>
              <a:t>customerLoginService</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customerLoginDTO</a:t>
            </a:r>
            <a:r>
              <a:rPr lang="en-IN" dirty="0"/>
              <a:t>) throws </a:t>
            </a:r>
            <a:r>
              <a:rPr lang="en-IN" dirty="0" err="1"/>
              <a:t>hndBankException</a:t>
            </a:r>
            <a:r>
              <a:rPr lang="en-IN" dirty="0"/>
              <a:t> {</a:t>
            </a:r>
          </a:p>
          <a:p>
            <a:r>
              <a:rPr lang="en-IN" dirty="0"/>
              <a:t>		</a:t>
            </a:r>
            <a:r>
              <a:rPr lang="en-IN" dirty="0" err="1"/>
              <a:t>customerLoginService</a:t>
            </a:r>
            <a:r>
              <a:rPr lang="en-IN" dirty="0"/>
              <a:t>=new </a:t>
            </a:r>
            <a:r>
              <a:rPr lang="en-IN" dirty="0" err="1"/>
              <a:t>CustomerLoginServiceImpl</a:t>
            </a:r>
            <a:r>
              <a:rPr lang="en-IN" dirty="0"/>
              <a:t>();</a:t>
            </a:r>
          </a:p>
          <a:p>
            <a:r>
              <a:rPr lang="en-IN" dirty="0"/>
              <a:t>		return </a:t>
            </a:r>
            <a:r>
              <a:rPr lang="en-IN" dirty="0" err="1"/>
              <a:t>customerLoginService.authenticateCustomer</a:t>
            </a:r>
            <a:r>
              <a:rPr lang="en-IN" dirty="0"/>
              <a:t>(</a:t>
            </a:r>
            <a:r>
              <a:rPr lang="en-IN" dirty="0" err="1"/>
              <a:t>customerLoginDTO</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9CD700B2-877F-4184-1671-7298F7A2F313}"/>
              </a:ext>
            </a:extLst>
          </p:cNvPr>
          <p:cNvSpPr txBox="1"/>
          <p:nvPr/>
        </p:nvSpPr>
        <p:spPr>
          <a:xfrm>
            <a:off x="913615" y="4879718"/>
            <a:ext cx="10851037" cy="1631216"/>
          </a:xfrm>
          <a:prstGeom prst="rect">
            <a:avLst/>
          </a:prstGeom>
          <a:noFill/>
        </p:spPr>
        <p:txBody>
          <a:bodyPr wrap="square">
            <a:spAutoFit/>
          </a:bodyPr>
          <a:lstStyle/>
          <a:p>
            <a:r>
              <a:rPr lang="en-US" sz="2000" dirty="0">
                <a:solidFill>
                  <a:schemeClr val="tx1">
                    <a:lumMod val="65000"/>
                    <a:lumOff val="35000"/>
                  </a:schemeClr>
                </a:solidFill>
                <a:effectLst/>
              </a:rPr>
              <a:t>7. </a:t>
            </a:r>
            <a:r>
              <a:rPr lang="en-US" sz="2000" dirty="0" err="1">
                <a:solidFill>
                  <a:schemeClr val="tx1">
                    <a:lumMod val="65000"/>
                    <a:lumOff val="35000"/>
                  </a:schemeClr>
                </a:solidFill>
                <a:effectLst/>
              </a:rPr>
              <a:t>UserInterface</a:t>
            </a:r>
            <a:r>
              <a:rPr lang="en-US" sz="2000" dirty="0">
                <a:solidFill>
                  <a:schemeClr val="tx1">
                    <a:lumMod val="65000"/>
                    <a:lumOff val="35000"/>
                  </a:schemeClr>
                </a:solidFill>
                <a:effectLst/>
              </a:rPr>
              <a:t> class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customer interacts with the application using a web user interface. The web interface interacts with the </a:t>
            </a:r>
            <a:r>
              <a:rPr lang="en-US" sz="2000" dirty="0" err="1">
                <a:solidFill>
                  <a:schemeClr val="tx1">
                    <a:lumMod val="65000"/>
                    <a:lumOff val="35000"/>
                  </a:schemeClr>
                </a:solidFill>
                <a:effectLst/>
              </a:rPr>
              <a:t>CustomerLoginController</a:t>
            </a:r>
            <a:r>
              <a:rPr lang="en-US" sz="2000" dirty="0">
                <a:solidFill>
                  <a:schemeClr val="tx1">
                    <a:lumMod val="65000"/>
                    <a:lumOff val="35000"/>
                  </a:schemeClr>
                </a:solidFill>
                <a:effectLst/>
              </a:rPr>
              <a:t> class. For simplicity, the web interface is replaced with the following </a:t>
            </a:r>
            <a:r>
              <a:rPr lang="en-US" sz="2000" dirty="0" err="1">
                <a:solidFill>
                  <a:schemeClr val="tx1">
                    <a:lumMod val="65000"/>
                    <a:lumOff val="35000"/>
                  </a:schemeClr>
                </a:solidFill>
                <a:effectLst/>
              </a:rPr>
              <a:t>UserInterface</a:t>
            </a:r>
            <a:r>
              <a:rPr lang="en-US" sz="2000" dirty="0">
                <a:solidFill>
                  <a:schemeClr val="tx1">
                    <a:lumMod val="65000"/>
                    <a:lumOff val="35000"/>
                  </a:schemeClr>
                </a:solidFill>
                <a:effectLst/>
              </a:rPr>
              <a:t> class:</a:t>
            </a:r>
          </a:p>
        </p:txBody>
      </p:sp>
    </p:spTree>
    <p:extLst>
      <p:ext uri="{BB962C8B-B14F-4D97-AF65-F5344CB8AC3E}">
        <p14:creationId xmlns:p14="http://schemas.microsoft.com/office/powerpoint/2010/main" val="1608436284"/>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TotalTime>
  <Words>4655</Words>
  <Application>Microsoft Office PowerPoint</Application>
  <PresentationFormat>Widescreen</PresentationFormat>
  <Paragraphs>492</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1_Office Theme</vt:lpstr>
      <vt:lpstr>Service Layer and Spring Framework</vt:lpstr>
      <vt:lpstr>Introduction to Service 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Need of Spring Framework  </vt:lpstr>
      <vt:lpstr>PowerPoint Presentation</vt:lpstr>
      <vt:lpstr>PowerPoint Presentation</vt:lpstr>
      <vt:lpstr>PowerPoint Presentation</vt:lpstr>
      <vt:lpstr>Introduction to Spring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Layer and Spring Framework</dc:title>
  <dc:creator>Abhi A.b</dc:creator>
  <cp:lastModifiedBy>Harshada Sawant</cp:lastModifiedBy>
  <cp:revision>9</cp:revision>
  <dcterms:created xsi:type="dcterms:W3CDTF">2022-10-11T10:09:36Z</dcterms:created>
  <dcterms:modified xsi:type="dcterms:W3CDTF">2022-10-14T10:16:55Z</dcterms:modified>
</cp:coreProperties>
</file>